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2"/>
  </p:notesMasterIdLst>
  <p:sldIdLst>
    <p:sldId id="329" r:id="rId2"/>
    <p:sldId id="326" r:id="rId3"/>
    <p:sldId id="257" r:id="rId4"/>
    <p:sldId id="258" r:id="rId5"/>
    <p:sldId id="260" r:id="rId6"/>
    <p:sldId id="261" r:id="rId7"/>
    <p:sldId id="259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  <p:sldId id="276" r:id="rId22"/>
    <p:sldId id="277" r:id="rId23"/>
    <p:sldId id="324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328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5" r:id="rId68"/>
    <p:sldId id="320" r:id="rId69"/>
    <p:sldId id="321" r:id="rId70"/>
    <p:sldId id="322" r:id="rId7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419" autoAdjust="0"/>
  </p:normalViewPr>
  <p:slideViewPr>
    <p:cSldViewPr>
      <p:cViewPr varScale="1">
        <p:scale>
          <a:sx n="82" d="100"/>
          <a:sy n="82" d="100"/>
        </p:scale>
        <p:origin x="237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4A3EB7-1762-49AA-957F-7DFD5C7DCE41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256B0-DC07-476F-8166-E267061836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249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5DB755-04E3-4B17-B424-F10A77879DA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3296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85DB6C1-592E-4774-9719-BE76B17AD5E7}" type="slidenum">
              <a:rPr lang="ru-RU" altLang="ru-RU"/>
              <a:pPr eaLnBrk="1" hangingPunct="1">
                <a:spcBef>
                  <a:spcPct val="0"/>
                </a:spcBef>
              </a:pPr>
              <a:t>38</a:t>
            </a:fld>
            <a:endParaRPr lang="ru-RU" altLang="ru-RU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934559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4B9F4-0807-41DB-B887-7FC8BEA6BF01}" type="slidenum">
              <a:rPr lang="ru-RU" smtClean="0"/>
              <a:pPr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177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2BC7F-BAAA-40EE-8F6A-A10F5D9E1167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35D7-59F8-48A6-B741-ACBFBEA305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2BC7F-BAAA-40EE-8F6A-A10F5D9E1167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35D7-59F8-48A6-B741-ACBFBEA305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2BC7F-BAAA-40EE-8F6A-A10F5D9E1167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35D7-59F8-48A6-B741-ACBFBEA305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2BC7F-BAAA-40EE-8F6A-A10F5D9E1167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35D7-59F8-48A6-B741-ACBFBEA305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2BC7F-BAAA-40EE-8F6A-A10F5D9E1167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35D7-59F8-48A6-B741-ACBFBEA305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2BC7F-BAAA-40EE-8F6A-A10F5D9E1167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35D7-59F8-48A6-B741-ACBFBEA305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2BC7F-BAAA-40EE-8F6A-A10F5D9E1167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35D7-59F8-48A6-B741-ACBFBEA305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2BC7F-BAAA-40EE-8F6A-A10F5D9E1167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35D7-59F8-48A6-B741-ACBFBEA305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2BC7F-BAAA-40EE-8F6A-A10F5D9E1167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35D7-59F8-48A6-B741-ACBFBEA305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2BC7F-BAAA-40EE-8F6A-A10F5D9E1167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35D7-59F8-48A6-B741-ACBFBEA305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2BC7F-BAAA-40EE-8F6A-A10F5D9E1167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35D7-59F8-48A6-B741-ACBFBEA305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2BC7F-BAAA-40EE-8F6A-A10F5D9E1167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635D7-59F8-48A6-B741-ACBFBEA3053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742122"/>
            <a:ext cx="9144000" cy="2184515"/>
          </a:xfrm>
        </p:spPr>
        <p:txBody>
          <a:bodyPr>
            <a:normAutofit/>
          </a:bodyPr>
          <a:lstStyle/>
          <a:p>
            <a:r>
              <a:rPr lang="ru-RU" sz="4800" dirty="0"/>
              <a:t>Проектирование и разработка </a:t>
            </a:r>
            <a:r>
              <a:rPr lang="en-US" sz="4800" dirty="0"/>
              <a:t>Web</a:t>
            </a:r>
            <a:r>
              <a:rPr lang="ru-RU" sz="4800" dirty="0"/>
              <a:t>-приложений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949280"/>
            <a:ext cx="9144000" cy="50405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Проф. каф. «Программная инженерия» Тузовский А.Ф.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0" y="3571876"/>
            <a:ext cx="9144000" cy="18002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Лекци</a:t>
            </a:r>
            <a:r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я </a:t>
            </a:r>
            <a:r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10</a:t>
            </a: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r>
              <a:rPr lang="ru-RU" sz="3600" dirty="0"/>
              <a:t>Серверные элементы управления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191456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ru-RU" sz="3600" dirty="0" smtClean="0"/>
              <a:t>Логика работы </a:t>
            </a:r>
            <a:r>
              <a:rPr lang="en-US" sz="3600" dirty="0" smtClean="0"/>
              <a:t>web-</a:t>
            </a:r>
            <a:r>
              <a:rPr lang="ru-RU" sz="3600" dirty="0" smtClean="0"/>
              <a:t>приложения </a:t>
            </a:r>
            <a:r>
              <a:rPr lang="en-US" sz="3600" dirty="0" err="1" smtClean="0"/>
              <a:t>ASP.Net</a:t>
            </a:r>
            <a:r>
              <a:rPr lang="en-US" sz="3600" dirty="0" smtClean="0"/>
              <a:t> Web Forms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2890664" cy="604663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3717032"/>
            <a:ext cx="1080120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браузер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39752" y="3717032"/>
            <a:ext cx="1080120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Web-</a:t>
            </a:r>
            <a:r>
              <a:rPr lang="ru-RU" dirty="0" smtClean="0">
                <a:solidFill>
                  <a:schemeClr val="tx1"/>
                </a:solidFill>
              </a:rPr>
              <a:t>сервер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55976" y="1340768"/>
            <a:ext cx="4608512" cy="54452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44008" y="1700808"/>
            <a:ext cx="1656184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Аутентификация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76256" y="3501008"/>
            <a:ext cx="1728192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Обработчик </a:t>
            </a:r>
            <a:r>
              <a:rPr lang="en-US" dirty="0" smtClean="0">
                <a:solidFill>
                  <a:schemeClr val="tx1"/>
                </a:solidFill>
              </a:rPr>
              <a:t>web-</a:t>
            </a:r>
            <a:r>
              <a:rPr lang="ru-RU" dirty="0" smtClean="0">
                <a:solidFill>
                  <a:schemeClr val="tx1"/>
                </a:solidFill>
              </a:rPr>
              <a:t>формы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76256" y="5157192"/>
            <a:ext cx="504056" cy="43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ЭУ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028384" y="5157192"/>
            <a:ext cx="504056" cy="43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ЭУ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644008" y="2348880"/>
            <a:ext cx="1656184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Авторизация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644008" y="2996952"/>
            <a:ext cx="1656184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Восстановление </a:t>
            </a:r>
            <a:r>
              <a:rPr lang="ru-RU" sz="1600" dirty="0" err="1" smtClean="0">
                <a:solidFill>
                  <a:schemeClr val="tx1"/>
                </a:solidFill>
              </a:rPr>
              <a:t>кэша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619944" y="3645024"/>
            <a:ext cx="1656184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Восстановление состояния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572000" y="4293096"/>
            <a:ext cx="1800200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Выполнение </a:t>
            </a:r>
            <a:r>
              <a:rPr lang="ru-RU" sz="1600" dirty="0" err="1" smtClean="0">
                <a:solidFill>
                  <a:schemeClr val="tx1"/>
                </a:solidFill>
              </a:rPr>
              <a:t>сист</a:t>
            </a:r>
            <a:r>
              <a:rPr lang="ru-RU" sz="1600" dirty="0" smtClean="0">
                <a:solidFill>
                  <a:schemeClr val="tx1"/>
                </a:solidFill>
              </a:rPr>
              <a:t>. обработчика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644008" y="4941168"/>
            <a:ext cx="1656184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Сохранение состояния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644008" y="5589240"/>
            <a:ext cx="1656184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Обновление </a:t>
            </a:r>
            <a:r>
              <a:rPr lang="ru-RU" sz="1600" dirty="0" err="1" smtClean="0">
                <a:solidFill>
                  <a:schemeClr val="tx1"/>
                </a:solidFill>
              </a:rPr>
              <a:t>кэша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644008" y="6237312"/>
            <a:ext cx="1656184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Отправка ответа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948264" y="4437112"/>
            <a:ext cx="1728192" cy="432048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объект класса произв. от </a:t>
            </a:r>
            <a:r>
              <a:rPr lang="en-US" dirty="0" smtClean="0">
                <a:solidFill>
                  <a:schemeClr val="tx1"/>
                </a:solidFill>
              </a:rPr>
              <a:t>Page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25" name="Прямая со стрелкой 24"/>
          <p:cNvCxnSpPr>
            <a:stCxn id="5" idx="0"/>
            <a:endCxn id="7" idx="1"/>
          </p:cNvCxnSpPr>
          <p:nvPr/>
        </p:nvCxnSpPr>
        <p:spPr>
          <a:xfrm flipV="1">
            <a:off x="2879812" y="1916832"/>
            <a:ext cx="1764196" cy="1800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724128" y="134076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Среда выполнения</a:t>
            </a:r>
            <a:endParaRPr lang="ru-RU" b="1" dirty="0"/>
          </a:p>
        </p:txBody>
      </p:sp>
      <p:cxnSp>
        <p:nvCxnSpPr>
          <p:cNvPr id="28" name="Прямая со стрелкой 27"/>
          <p:cNvCxnSpPr>
            <a:stCxn id="22" idx="1"/>
            <a:endCxn id="5" idx="2"/>
          </p:cNvCxnSpPr>
          <p:nvPr/>
        </p:nvCxnSpPr>
        <p:spPr>
          <a:xfrm flipH="1" flipV="1">
            <a:off x="2879812" y="4293096"/>
            <a:ext cx="1764196" cy="21602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5436096" y="2132856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5436096" y="2780928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5436096" y="3429000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5460160" y="4077072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5436096" y="4725144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5436096" y="5373216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5436096" y="6021288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19" idx="3"/>
            <a:endCxn id="12" idx="1"/>
          </p:cNvCxnSpPr>
          <p:nvPr/>
        </p:nvCxnSpPr>
        <p:spPr>
          <a:xfrm flipV="1">
            <a:off x="6372200" y="3753036"/>
            <a:ext cx="504056" cy="7560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>
            <a:stCxn id="12" idx="2"/>
          </p:cNvCxnSpPr>
          <p:nvPr/>
        </p:nvCxnSpPr>
        <p:spPr>
          <a:xfrm>
            <a:off x="7740352" y="4005064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endCxn id="13" idx="0"/>
          </p:cNvCxnSpPr>
          <p:nvPr/>
        </p:nvCxnSpPr>
        <p:spPr>
          <a:xfrm flipH="1">
            <a:off x="7128284" y="4869160"/>
            <a:ext cx="612068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endCxn id="14" idx="0"/>
          </p:cNvCxnSpPr>
          <p:nvPr/>
        </p:nvCxnSpPr>
        <p:spPr>
          <a:xfrm>
            <a:off x="7740352" y="4869160"/>
            <a:ext cx="54006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7452320" y="515719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 . .</a:t>
            </a:r>
            <a:endParaRPr lang="ru-RU" dirty="0"/>
          </a:p>
        </p:txBody>
      </p:sp>
      <p:cxnSp>
        <p:nvCxnSpPr>
          <p:cNvPr id="47" name="Прямая со стрелкой 46"/>
          <p:cNvCxnSpPr>
            <a:stCxn id="23" idx="1"/>
            <a:endCxn id="19" idx="3"/>
          </p:cNvCxnSpPr>
          <p:nvPr/>
        </p:nvCxnSpPr>
        <p:spPr>
          <a:xfrm flipH="1" flipV="1">
            <a:off x="6372200" y="4509120"/>
            <a:ext cx="576064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endCxn id="5" idx="1"/>
          </p:cNvCxnSpPr>
          <p:nvPr/>
        </p:nvCxnSpPr>
        <p:spPr>
          <a:xfrm>
            <a:off x="1835696" y="3933056"/>
            <a:ext cx="504056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1835696" y="3933056"/>
            <a:ext cx="216024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>
            <a:endCxn id="4" idx="3"/>
          </p:cNvCxnSpPr>
          <p:nvPr/>
        </p:nvCxnSpPr>
        <p:spPr>
          <a:xfrm flipH="1" flipV="1">
            <a:off x="1475656" y="4005064"/>
            <a:ext cx="576064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2843808" y="5085184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HTML </a:t>
            </a:r>
            <a:r>
              <a:rPr lang="ru-RU" dirty="0" smtClean="0"/>
              <a:t>страница</a:t>
            </a:r>
            <a:endParaRPr lang="ru-RU" dirty="0"/>
          </a:p>
        </p:txBody>
      </p:sp>
      <p:sp>
        <p:nvSpPr>
          <p:cNvPr id="58" name="TextBox 57"/>
          <p:cNvSpPr txBox="1"/>
          <p:nvPr/>
        </p:nvSpPr>
        <p:spPr>
          <a:xfrm>
            <a:off x="2699792" y="2636912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параметры запроса</a:t>
            </a:r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>
            <a:off x="6588224" y="5877272"/>
            <a:ext cx="864096" cy="432048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обр. событий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7884368" y="5877272"/>
            <a:ext cx="864096" cy="432048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обр. событий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452320" y="587727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 . .</a:t>
            </a:r>
            <a:endParaRPr lang="ru-RU" dirty="0"/>
          </a:p>
        </p:txBody>
      </p:sp>
      <p:sp>
        <p:nvSpPr>
          <p:cNvPr id="66" name="TextBox 65"/>
          <p:cNvSpPr txBox="1"/>
          <p:nvPr/>
        </p:nvSpPr>
        <p:spPr>
          <a:xfrm>
            <a:off x="7020272" y="2060848"/>
            <a:ext cx="1368152" cy="369332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dirty="0" err="1" smtClean="0"/>
              <a:t>Web.config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7020272" y="2636912"/>
            <a:ext cx="1368152" cy="369332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dirty="0" err="1" smtClean="0"/>
              <a:t>Global.asax</a:t>
            </a:r>
            <a:endParaRPr lang="ru-RU" dirty="0"/>
          </a:p>
        </p:txBody>
      </p:sp>
      <p:cxnSp>
        <p:nvCxnSpPr>
          <p:cNvPr id="70" name="Прямая со стрелкой 69"/>
          <p:cNvCxnSpPr>
            <a:stCxn id="13" idx="2"/>
            <a:endCxn id="62" idx="0"/>
          </p:cNvCxnSpPr>
          <p:nvPr/>
        </p:nvCxnSpPr>
        <p:spPr>
          <a:xfrm flipH="1">
            <a:off x="7020272" y="5589240"/>
            <a:ext cx="108012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>
            <a:stCxn id="13" idx="2"/>
          </p:cNvCxnSpPr>
          <p:nvPr/>
        </p:nvCxnSpPr>
        <p:spPr>
          <a:xfrm>
            <a:off x="7128284" y="5589240"/>
            <a:ext cx="39604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>
            <a:stCxn id="14" idx="2"/>
            <a:endCxn id="64" idx="0"/>
          </p:cNvCxnSpPr>
          <p:nvPr/>
        </p:nvCxnSpPr>
        <p:spPr>
          <a:xfrm>
            <a:off x="8280412" y="5589240"/>
            <a:ext cx="36004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>
            <a:stCxn id="14" idx="2"/>
          </p:cNvCxnSpPr>
          <p:nvPr/>
        </p:nvCxnSpPr>
        <p:spPr>
          <a:xfrm flipH="1">
            <a:off x="7812360" y="5589240"/>
            <a:ext cx="468052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Прямоугольник 76"/>
          <p:cNvSpPr/>
          <p:nvPr/>
        </p:nvSpPr>
        <p:spPr>
          <a:xfrm>
            <a:off x="6516216" y="4365104"/>
            <a:ext cx="2304256" cy="20882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TextBox 77"/>
          <p:cNvSpPr txBox="1"/>
          <p:nvPr/>
        </p:nvSpPr>
        <p:spPr>
          <a:xfrm>
            <a:off x="7164288" y="638132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Web-</a:t>
            </a:r>
            <a:r>
              <a:rPr lang="ru-RU" dirty="0" smtClean="0"/>
              <a:t>форма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92494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Серверные элементы управления</a:t>
            </a:r>
            <a:endParaRPr lang="ru-RU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/>
          </a:bodyPr>
          <a:lstStyle/>
          <a:p>
            <a:r>
              <a:rPr lang="ru-RU" b="1" dirty="0" smtClean="0"/>
              <a:t>Серверные элементы управления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4016" y="1412776"/>
            <a:ext cx="8999984" cy="5401816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Серверные элементы управления</a:t>
            </a:r>
            <a:r>
              <a:rPr lang="ru-RU" dirty="0" smtClean="0"/>
              <a:t> (СЭУ) – это основная часть архитектуры AS</a:t>
            </a:r>
            <a:r>
              <a:rPr lang="en-US" dirty="0" smtClean="0"/>
              <a:t>P</a:t>
            </a:r>
            <a:r>
              <a:rPr lang="ru-RU" dirty="0" smtClean="0"/>
              <a:t>.</a:t>
            </a:r>
            <a:r>
              <a:rPr lang="en-US" dirty="0" smtClean="0"/>
              <a:t>Net Web Forms</a:t>
            </a:r>
            <a:r>
              <a:rPr lang="ru-RU" dirty="0" smtClean="0"/>
              <a:t>. </a:t>
            </a:r>
          </a:p>
          <a:p>
            <a:r>
              <a:rPr lang="ru-RU" dirty="0" smtClean="0"/>
              <a:t>Серверные ЭУ являются объектами классов библиотеки платформы .</a:t>
            </a:r>
            <a:r>
              <a:rPr lang="en-US" dirty="0" smtClean="0"/>
              <a:t>Net Framework</a:t>
            </a:r>
            <a:endParaRPr lang="ru-RU" dirty="0"/>
          </a:p>
          <a:p>
            <a:pPr lvl="1"/>
            <a:r>
              <a:rPr lang="ru-RU" dirty="0" smtClean="0"/>
              <a:t>в основном представляют собой визуальные элементы </a:t>
            </a:r>
            <a:r>
              <a:rPr lang="en-US" dirty="0" smtClean="0"/>
              <a:t>web</a:t>
            </a:r>
            <a:r>
              <a:rPr lang="ru-RU" dirty="0" smtClean="0"/>
              <a:t>-формы. </a:t>
            </a:r>
            <a:endParaRPr lang="ru-RU" dirty="0"/>
          </a:p>
          <a:p>
            <a:pPr lvl="1"/>
            <a:endParaRPr lang="ru-RU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Использование формы </a:t>
            </a:r>
            <a:br>
              <a:rPr lang="ru-RU" dirty="0" smtClean="0"/>
            </a:br>
            <a:r>
              <a:rPr lang="ru-RU" dirty="0" smtClean="0"/>
              <a:t>для серверных ЭУ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4016" y="1484784"/>
            <a:ext cx="8999984" cy="5329808"/>
          </a:xfrm>
        </p:spPr>
        <p:txBody>
          <a:bodyPr>
            <a:normAutofit/>
          </a:bodyPr>
          <a:lstStyle/>
          <a:p>
            <a:r>
              <a:rPr lang="ru-RU" dirty="0" smtClean="0"/>
              <a:t>Серверные элементы управления должны обязательно располагаться внутри HTML- элемента </a:t>
            </a:r>
            <a:r>
              <a:rPr lang="ru-RU" dirty="0" smtClean="0">
                <a:solidFill>
                  <a:srgbClr val="0000FF"/>
                </a:solidFill>
              </a:rPr>
              <a:t>form</a:t>
            </a:r>
            <a:r>
              <a:rPr lang="ru-RU" dirty="0" smtClean="0"/>
              <a:t>, который имеет следующие атрибуты 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method="post“</a:t>
            </a:r>
            <a:r>
              <a:rPr lang="en-US" dirty="0" smtClean="0"/>
              <a:t>;</a:t>
            </a:r>
            <a:endParaRPr lang="ru-RU" dirty="0" smtClean="0"/>
          </a:p>
          <a:p>
            <a:pPr lvl="1"/>
            <a:r>
              <a:rPr lang="en-US" b="1" i="1" dirty="0" smtClean="0">
                <a:solidFill>
                  <a:srgbClr val="0000FF"/>
                </a:solidFill>
              </a:rPr>
              <a:t>runat="server"</a:t>
            </a:r>
            <a:r>
              <a:rPr lang="en-US" b="1" i="1" dirty="0" smtClean="0"/>
              <a:t> </a:t>
            </a:r>
            <a:r>
              <a:rPr lang="ru-RU" dirty="0" smtClean="0"/>
              <a:t>(т.е. это серверный </a:t>
            </a:r>
            <a:r>
              <a:rPr lang="en-US" dirty="0" smtClean="0"/>
              <a:t>HTML-</a:t>
            </a:r>
            <a:r>
              <a:rPr lang="ru-RU" dirty="0" smtClean="0"/>
              <a:t>элемент).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/>
          <a:lstStyle/>
          <a:p>
            <a:r>
              <a:rPr lang="ru-RU" dirty="0" smtClean="0"/>
              <a:t>Типы серверных ЭУ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484784"/>
            <a:ext cx="9036496" cy="537321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Все серверные элементы управления делятся на следующие типы: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i="1" dirty="0" smtClean="0"/>
              <a:t>HTML-</a:t>
            </a:r>
            <a:r>
              <a:rPr lang="ru-RU" b="1" i="1" dirty="0" smtClean="0"/>
              <a:t>элементы управления </a:t>
            </a:r>
            <a:r>
              <a:rPr lang="ru-RU" dirty="0" smtClean="0"/>
              <a:t>- имеют прямое соответствие с обычными </a:t>
            </a:r>
            <a:r>
              <a:rPr lang="en-US" dirty="0" smtClean="0"/>
              <a:t>HTML </a:t>
            </a:r>
            <a:r>
              <a:rPr lang="ru-RU" dirty="0" smtClean="0"/>
              <a:t>тэгами </a:t>
            </a:r>
          </a:p>
          <a:p>
            <a:pPr marL="1073150" lvl="2" indent="-271463"/>
            <a:r>
              <a:rPr lang="ru-RU" dirty="0" smtClean="0"/>
              <a:t>в основном предназначены для быстрого перехода от разработки простых </a:t>
            </a:r>
            <a:r>
              <a:rPr lang="en-US" dirty="0" smtClean="0"/>
              <a:t>HTML </a:t>
            </a:r>
            <a:r>
              <a:rPr lang="ru-RU" dirty="0" smtClean="0"/>
              <a:t>страниц с формами к </a:t>
            </a:r>
            <a:r>
              <a:rPr lang="en-US" dirty="0" smtClean="0"/>
              <a:t>web</a:t>
            </a:r>
            <a:r>
              <a:rPr lang="ru-RU" dirty="0" smtClean="0"/>
              <a:t>-формам</a:t>
            </a:r>
            <a:r>
              <a:rPr lang="en-US" dirty="0" smtClean="0"/>
              <a:t>;</a:t>
            </a:r>
            <a:endParaRPr lang="ru-RU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b="1" i="1" dirty="0" smtClean="0"/>
              <a:t>Web-</a:t>
            </a:r>
            <a:r>
              <a:rPr lang="ru-RU" b="1" i="1" dirty="0" smtClean="0"/>
              <a:t>элементы управления </a:t>
            </a:r>
            <a:r>
              <a:rPr lang="ru-RU" dirty="0" smtClean="0"/>
              <a:t>(или </a:t>
            </a:r>
            <a:r>
              <a:rPr lang="en-US" dirty="0" smtClean="0"/>
              <a:t>web-</a:t>
            </a:r>
            <a:r>
              <a:rPr lang="ru-RU" dirty="0" smtClean="0"/>
              <a:t>ЭУ) – </a:t>
            </a:r>
          </a:p>
          <a:p>
            <a:pPr marL="1073150" lvl="2" indent="-269875"/>
            <a:r>
              <a:rPr lang="ru-RU" dirty="0" smtClean="0"/>
              <a:t>наиболее используемые </a:t>
            </a:r>
          </a:p>
          <a:p>
            <a:pPr marL="1073150" lvl="2" indent="-269875"/>
            <a:r>
              <a:rPr lang="ru-RU" dirty="0" smtClean="0"/>
              <a:t>обладают наибольшими возможностями</a:t>
            </a:r>
            <a:r>
              <a:rPr lang="en-US" dirty="0" smtClean="0"/>
              <a:t>;</a:t>
            </a:r>
            <a:endParaRPr lang="ru-RU" dirty="0" smtClean="0"/>
          </a:p>
          <a:p>
            <a:pPr marL="971550" lvl="1" indent="-514350">
              <a:buFont typeface="+mj-lt"/>
              <a:buAutoNum type="arabicPeriod"/>
            </a:pPr>
            <a:r>
              <a:rPr lang="ru-RU" b="1" i="1" dirty="0" smtClean="0"/>
              <a:t>Пользовательские элементы управления</a:t>
            </a:r>
            <a:r>
              <a:rPr lang="en-US" b="1" i="1" dirty="0" smtClean="0"/>
              <a:t> </a:t>
            </a:r>
            <a:r>
              <a:rPr lang="en-US" dirty="0" smtClean="0"/>
              <a:t>– </a:t>
            </a:r>
            <a:r>
              <a:rPr lang="ru-RU" dirty="0" smtClean="0"/>
              <a:t>ЭУ создаваемые разработчиками (</a:t>
            </a:r>
            <a:r>
              <a:rPr lang="en-US" dirty="0" smtClean="0"/>
              <a:t>user server controls</a:t>
            </a:r>
            <a:r>
              <a:rPr lang="ru-RU" dirty="0" smtClean="0"/>
              <a:t>).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/>
          </a:bodyPr>
          <a:lstStyle/>
          <a:p>
            <a:r>
              <a:rPr lang="ru-RU" dirty="0" smtClean="0"/>
              <a:t>Простые и сложные серверные ЭУ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4016" y="1412776"/>
            <a:ext cx="8999984" cy="5401816"/>
          </a:xfrm>
        </p:spPr>
        <p:txBody>
          <a:bodyPr>
            <a:normAutofit/>
          </a:bodyPr>
          <a:lstStyle/>
          <a:p>
            <a:r>
              <a:rPr lang="ru-RU" dirty="0" smtClean="0"/>
              <a:t>Некоторые классы серверных ЭУ являются достаточно простыми и непосредственно соответствуют конкретному </a:t>
            </a:r>
            <a:r>
              <a:rPr lang="en-US" dirty="0" smtClean="0"/>
              <a:t>HTML </a:t>
            </a:r>
            <a:r>
              <a:rPr lang="ru-RU" dirty="0" smtClean="0"/>
              <a:t>тэгу (</a:t>
            </a:r>
            <a:r>
              <a:rPr lang="en-US" dirty="0" smtClean="0"/>
              <a:t>HTML </a:t>
            </a:r>
            <a:r>
              <a:rPr lang="ru-RU" dirty="0" smtClean="0"/>
              <a:t>элементу управления). </a:t>
            </a:r>
          </a:p>
          <a:p>
            <a:r>
              <a:rPr lang="ru-RU" dirty="0" smtClean="0"/>
              <a:t>Другие СЭУ являются сложными и состоят из </a:t>
            </a:r>
          </a:p>
          <a:p>
            <a:pPr lvl="1"/>
            <a:r>
              <a:rPr lang="ru-RU" dirty="0" smtClean="0"/>
              <a:t>набора </a:t>
            </a:r>
            <a:r>
              <a:rPr lang="en-US" dirty="0" smtClean="0"/>
              <a:t>HTML</a:t>
            </a:r>
            <a:r>
              <a:rPr lang="ru-RU" dirty="0" smtClean="0"/>
              <a:t>-тэгов </a:t>
            </a:r>
          </a:p>
          <a:p>
            <a:pPr lvl="1"/>
            <a:r>
              <a:rPr lang="ru-RU" dirty="0" smtClean="0"/>
              <a:t>скрипта на языке </a:t>
            </a:r>
            <a:r>
              <a:rPr lang="en-US" dirty="0" smtClean="0"/>
              <a:t>JavaScript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Серверные </a:t>
            </a:r>
            <a:r>
              <a:rPr lang="en-US" sz="4000" dirty="0" smtClean="0"/>
              <a:t>HTML-</a:t>
            </a:r>
            <a:r>
              <a:rPr lang="ru-RU" sz="4000" dirty="0" smtClean="0"/>
              <a:t>элементы управления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2008" y="1412776"/>
            <a:ext cx="9071992" cy="5445224"/>
          </a:xfrm>
        </p:spPr>
        <p:txBody>
          <a:bodyPr>
            <a:normAutofit/>
          </a:bodyPr>
          <a:lstStyle/>
          <a:p>
            <a:r>
              <a:rPr lang="ru-RU" dirty="0" smtClean="0"/>
              <a:t>Серверные </a:t>
            </a:r>
            <a:r>
              <a:rPr lang="en-US" dirty="0" smtClean="0"/>
              <a:t>HTML</a:t>
            </a:r>
            <a:r>
              <a:rPr lang="ru-RU" dirty="0" smtClean="0"/>
              <a:t> ЭУ используют такой же синтаксис, как и </a:t>
            </a:r>
            <a:r>
              <a:rPr lang="en-US" dirty="0" smtClean="0"/>
              <a:t>HTML </a:t>
            </a:r>
            <a:r>
              <a:rPr lang="ru-RU" dirty="0" smtClean="0"/>
              <a:t>тэги, только имеют специальный атрибут </a:t>
            </a:r>
            <a:r>
              <a:rPr lang="en-US" b="1" dirty="0" err="1" smtClean="0">
                <a:solidFill>
                  <a:srgbClr val="0000FF"/>
                </a:solidFill>
              </a:rPr>
              <a:t>runat</a:t>
            </a:r>
            <a:r>
              <a:rPr lang="en-US" b="1" dirty="0" smtClean="0">
                <a:solidFill>
                  <a:srgbClr val="0000FF"/>
                </a:solidFill>
              </a:rPr>
              <a:t>=</a:t>
            </a:r>
            <a:r>
              <a:rPr lang="en-US" b="1" dirty="0">
                <a:solidFill>
                  <a:srgbClr val="0000FF"/>
                </a:solidFill>
              </a:rPr>
              <a:t>"</a:t>
            </a:r>
            <a:r>
              <a:rPr lang="en-US" b="1" dirty="0" smtClean="0">
                <a:solidFill>
                  <a:srgbClr val="0000FF"/>
                </a:solidFill>
              </a:rPr>
              <a:t>server</a:t>
            </a:r>
            <a:r>
              <a:rPr lang="en-US" b="1" dirty="0">
                <a:solidFill>
                  <a:srgbClr val="0000FF"/>
                </a:solidFill>
              </a:rPr>
              <a:t>"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В результате добавления такого атрибута, для </a:t>
            </a:r>
            <a:r>
              <a:rPr lang="en-US" dirty="0" smtClean="0"/>
              <a:t>HTML</a:t>
            </a:r>
            <a:r>
              <a:rPr lang="ru-RU" dirty="0" smtClean="0"/>
              <a:t> элемента создается объект соответствующего класса, </a:t>
            </a:r>
          </a:p>
          <a:p>
            <a:pPr lvl="1"/>
            <a:r>
              <a:rPr lang="ru-RU" dirty="0" smtClean="0"/>
              <a:t>его имя совпадает со значением атрибута </a:t>
            </a:r>
            <a:r>
              <a:rPr lang="en-US" b="1" dirty="0" smtClean="0">
                <a:solidFill>
                  <a:srgbClr val="0000FF"/>
                </a:solidFill>
              </a:rPr>
              <a:t>id</a:t>
            </a:r>
            <a:r>
              <a:rPr lang="en-US" dirty="0" smtClean="0"/>
              <a:t>;</a:t>
            </a:r>
            <a:endParaRPr lang="ru-RU" dirty="0" smtClean="0"/>
          </a:p>
          <a:p>
            <a:pPr lvl="1"/>
            <a:r>
              <a:rPr lang="ru-RU" dirty="0" smtClean="0"/>
              <a:t>набор свойств соответствует </a:t>
            </a:r>
            <a:r>
              <a:rPr lang="en-US" dirty="0" smtClean="0"/>
              <a:t>HTML-</a:t>
            </a:r>
            <a:r>
              <a:rPr lang="ru-RU" dirty="0" smtClean="0"/>
              <a:t>атрибутам тэга.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06090"/>
          </a:xfrm>
        </p:spPr>
        <p:txBody>
          <a:bodyPr>
            <a:noAutofit/>
          </a:bodyPr>
          <a:lstStyle/>
          <a:p>
            <a:r>
              <a:rPr lang="ru-RU" sz="3600" dirty="0" smtClean="0"/>
              <a:t>Пример серверного </a:t>
            </a:r>
            <a:r>
              <a:rPr lang="en-US" sz="3600" dirty="0" smtClean="0"/>
              <a:t>HTML </a:t>
            </a:r>
            <a:r>
              <a:rPr lang="ru-RU" sz="3600" dirty="0" smtClean="0"/>
              <a:t>элемента управления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2008" y="1340768"/>
            <a:ext cx="9071992" cy="5517232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Например, для тэга</a:t>
            </a:r>
          </a:p>
          <a:p>
            <a:pPr marL="4763" indent="17463">
              <a:buNone/>
            </a:pPr>
            <a:r>
              <a:rPr lang="ru-RU" dirty="0" smtClean="0"/>
              <a:t>	</a:t>
            </a:r>
            <a:r>
              <a:rPr lang="en-US" sz="3300" dirty="0" smtClean="0">
                <a:solidFill>
                  <a:srgbClr val="0000FF"/>
                </a:solidFill>
              </a:rPr>
              <a:t>&lt;input id="myName" type="text" </a:t>
            </a:r>
            <a:r>
              <a:rPr lang="en-US" sz="3300" b="1" dirty="0" smtClean="0">
                <a:solidFill>
                  <a:srgbClr val="0000FF"/>
                </a:solidFill>
              </a:rPr>
              <a:t>runat="server</a:t>
            </a:r>
            <a:r>
              <a:rPr lang="en-US" sz="3300" dirty="0" smtClean="0">
                <a:solidFill>
                  <a:srgbClr val="0000FF"/>
                </a:solidFill>
              </a:rPr>
              <a:t>" /&gt;</a:t>
            </a:r>
            <a:endParaRPr lang="ru-RU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ru-RU" dirty="0" smtClean="0"/>
              <a:t>	создается объект с именем </a:t>
            </a:r>
            <a:r>
              <a:rPr lang="en-US" dirty="0" smtClean="0">
                <a:solidFill>
                  <a:srgbClr val="0000FF"/>
                </a:solidFill>
              </a:rPr>
              <a:t>myName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Значение атрибута </a:t>
            </a:r>
            <a:r>
              <a:rPr lang="en-US" dirty="0" smtClean="0">
                <a:solidFill>
                  <a:srgbClr val="0000FF"/>
                </a:solidFill>
              </a:rPr>
              <a:t>value</a:t>
            </a:r>
            <a:r>
              <a:rPr lang="en-US" dirty="0" smtClean="0"/>
              <a:t> </a:t>
            </a:r>
            <a:r>
              <a:rPr lang="ru-RU" dirty="0" smtClean="0"/>
              <a:t>данного тэга может быть задано следующим образом:</a:t>
            </a:r>
          </a:p>
          <a:p>
            <a:pPr>
              <a:buNone/>
            </a:pPr>
            <a:r>
              <a:rPr lang="ru-RU" dirty="0" smtClean="0"/>
              <a:t>	</a:t>
            </a:r>
            <a:r>
              <a:rPr lang="en-US" dirty="0" smtClean="0">
                <a:solidFill>
                  <a:srgbClr val="0000FF"/>
                </a:solidFill>
              </a:rPr>
              <a:t>void Page_Load(object sender, </a:t>
            </a:r>
            <a:r>
              <a:rPr lang="en-US" dirty="0" err="1" smtClean="0">
                <a:solidFill>
                  <a:srgbClr val="0000FF"/>
                </a:solidFill>
              </a:rPr>
              <a:t>EventArgs</a:t>
            </a:r>
            <a:r>
              <a:rPr lang="en-US" dirty="0" smtClean="0">
                <a:solidFill>
                  <a:srgbClr val="0000FF"/>
                </a:solidFill>
              </a:rPr>
              <a:t> e) {</a:t>
            </a:r>
            <a:endParaRPr lang="ru-RU" dirty="0" smtClean="0">
              <a:solidFill>
                <a:srgbClr val="0000FF"/>
              </a:solidFill>
            </a:endParaRPr>
          </a:p>
          <a:p>
            <a:pPr lvl="1" indent="-20638">
              <a:buNone/>
            </a:pPr>
            <a:r>
              <a:rPr lang="en-US" dirty="0" err="1" smtClean="0">
                <a:solidFill>
                  <a:srgbClr val="0000FF"/>
                </a:solidFill>
              </a:rPr>
              <a:t>myName.Value</a:t>
            </a:r>
            <a:r>
              <a:rPr lang="en-US" dirty="0" smtClean="0">
                <a:solidFill>
                  <a:srgbClr val="0000FF"/>
                </a:solidFill>
              </a:rPr>
              <a:t> = "</a:t>
            </a:r>
            <a:r>
              <a:rPr lang="en-US" dirty="0" err="1" smtClean="0">
                <a:solidFill>
                  <a:srgbClr val="0000FF"/>
                </a:solidFill>
              </a:rPr>
              <a:t>Петров</a:t>
            </a:r>
            <a:r>
              <a:rPr lang="en-US" dirty="0" smtClean="0">
                <a:solidFill>
                  <a:srgbClr val="0000FF"/>
                </a:solidFill>
              </a:rPr>
              <a:t>";</a:t>
            </a:r>
            <a:endParaRPr lang="ru-RU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0000FF"/>
                </a:solidFill>
              </a:rPr>
              <a:t>	</a:t>
            </a:r>
            <a:r>
              <a:rPr lang="en-US" dirty="0" smtClean="0">
                <a:solidFill>
                  <a:srgbClr val="0000FF"/>
                </a:solidFill>
              </a:rPr>
              <a:t>}</a:t>
            </a:r>
            <a:endParaRPr lang="ru-RU" dirty="0" smtClean="0">
              <a:solidFill>
                <a:srgbClr val="0000FF"/>
              </a:solidFill>
            </a:endParaRPr>
          </a:p>
          <a:p>
            <a:r>
              <a:rPr lang="ru-RU" dirty="0" smtClean="0"/>
              <a:t>После обработки </a:t>
            </a:r>
            <a:r>
              <a:rPr lang="en-US" dirty="0" smtClean="0"/>
              <a:t>web</a:t>
            </a:r>
            <a:r>
              <a:rPr lang="ru-RU" dirty="0" smtClean="0"/>
              <a:t>-формы объект </a:t>
            </a:r>
            <a:r>
              <a:rPr lang="en-US" dirty="0" smtClean="0">
                <a:solidFill>
                  <a:srgbClr val="0000FF"/>
                </a:solidFill>
              </a:rPr>
              <a:t>myName</a:t>
            </a:r>
            <a:r>
              <a:rPr lang="en-US" dirty="0" smtClean="0"/>
              <a:t> </a:t>
            </a:r>
            <a:r>
              <a:rPr lang="ru-RU" dirty="0" smtClean="0"/>
              <a:t>сформирует следующий </a:t>
            </a:r>
            <a:r>
              <a:rPr lang="en-US" dirty="0" smtClean="0"/>
              <a:t>HTML </a:t>
            </a:r>
            <a:r>
              <a:rPr lang="ru-RU" dirty="0" smtClean="0"/>
              <a:t>код::</a:t>
            </a:r>
          </a:p>
          <a:p>
            <a:pPr marL="0" indent="17463">
              <a:buNone/>
            </a:pPr>
            <a:r>
              <a:rPr lang="en-US" sz="3000" dirty="0" smtClean="0">
                <a:solidFill>
                  <a:srgbClr val="0000FF"/>
                </a:solidFill>
              </a:rPr>
              <a:t>&lt;input name="myName" id="myName" type="text" </a:t>
            </a:r>
          </a:p>
          <a:p>
            <a:pPr marL="3586163" indent="0">
              <a:buNone/>
            </a:pPr>
            <a:r>
              <a:rPr lang="en-US" sz="3000" dirty="0" smtClean="0">
                <a:solidFill>
                  <a:srgbClr val="0000FF"/>
                </a:solidFill>
              </a:rPr>
              <a:t>value="</a:t>
            </a:r>
            <a:r>
              <a:rPr lang="en-US" sz="3000" dirty="0" err="1" smtClean="0">
                <a:solidFill>
                  <a:srgbClr val="0000FF"/>
                </a:solidFill>
              </a:rPr>
              <a:t>Петров</a:t>
            </a:r>
            <a:r>
              <a:rPr lang="en-US" sz="3000" dirty="0" smtClean="0">
                <a:solidFill>
                  <a:srgbClr val="0000FF"/>
                </a:solidFill>
              </a:rPr>
              <a:t>" /&gt;</a:t>
            </a:r>
            <a:endParaRPr lang="ru-RU" dirty="0" smtClean="0">
              <a:solidFill>
                <a:srgbClr val="0000FF"/>
              </a:solidFill>
            </a:endParaRPr>
          </a:p>
          <a:p>
            <a:pPr>
              <a:buNone/>
            </a:pPr>
            <a:endParaRPr lang="ru-RU" dirty="0" smtClean="0">
              <a:solidFill>
                <a:srgbClr val="0000FF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Основные серверные </a:t>
            </a:r>
            <a:r>
              <a:rPr lang="en-US" dirty="0" smtClean="0"/>
              <a:t>HTML </a:t>
            </a:r>
            <a:r>
              <a:rPr lang="ru-RU" dirty="0" smtClean="0"/>
              <a:t>ЭУ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1052736"/>
          <a:ext cx="8784976" cy="2032874"/>
        </p:xfrm>
        <a:graphic>
          <a:graphicData uri="http://schemas.openxmlformats.org/drawingml/2006/table">
            <a:tbl>
              <a:tblPr/>
              <a:tblGrid>
                <a:gridCol w="2304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484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5994">
                <a:tc>
                  <a:txBody>
                    <a:bodyPr/>
                    <a:lstStyle/>
                    <a:p>
                      <a:pPr indent="21590"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HTML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тэг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Класс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Основные элементы класса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994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&lt;a runat="server"&gt;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HtmlAnchor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 err="1">
                          <a:latin typeface="Arial"/>
                          <a:ea typeface="Times New Roman"/>
                          <a:cs typeface="Times New Roman"/>
                        </a:rPr>
                        <a:t>HRef</a:t>
                      </a: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, Target, Title, Name, 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Arial"/>
                        </a:rPr>
                        <a:t>событие</a:t>
                      </a:r>
                      <a:r>
                        <a:rPr lang="ru-RU" sz="1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ServerClick</a:t>
                      </a:r>
                      <a:endParaRPr lang="ru-RU" sz="2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247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&lt;button runat="server"&gt;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HtmlButton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CausesValidation, </a:t>
                      </a:r>
                      <a:r>
                        <a:rPr lang="en-US" sz="1800" dirty="0" err="1">
                          <a:latin typeface="Arial"/>
                          <a:ea typeface="Times New Roman"/>
                          <a:cs typeface="Times New Roman"/>
                        </a:rPr>
                        <a:t>ValidationGroup</a:t>
                      </a: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Arial"/>
                        </a:rPr>
                        <a:t>событие</a:t>
                      </a:r>
                      <a:r>
                        <a:rPr lang="ru-RU" sz="1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ServerClick</a:t>
                      </a:r>
                      <a:endParaRPr lang="ru-RU" sz="2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940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&lt;form runat="server"&gt;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HtmlForm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 err="1">
                          <a:latin typeface="Arial"/>
                          <a:ea typeface="Times New Roman"/>
                          <a:cs typeface="Times New Roman"/>
                        </a:rPr>
                        <a:t>Enctype</a:t>
                      </a: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, Method, Target, </a:t>
                      </a:r>
                      <a:r>
                        <a:rPr lang="en-US" sz="1800" dirty="0" err="1">
                          <a:latin typeface="Arial"/>
                          <a:ea typeface="Times New Roman"/>
                          <a:cs typeface="Times New Roman"/>
                        </a:rPr>
                        <a:t>DefaultButton</a:t>
                      </a: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800" dirty="0" err="1">
                          <a:latin typeface="Arial"/>
                          <a:ea typeface="Times New Roman"/>
                          <a:cs typeface="Times New Roman"/>
                        </a:rPr>
                        <a:t>DefaultFocus</a:t>
                      </a:r>
                      <a:endParaRPr lang="ru-RU" sz="2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3068960"/>
          <a:ext cx="8784977" cy="3521963"/>
        </p:xfrm>
        <a:graphic>
          <a:graphicData uri="http://schemas.openxmlformats.org/drawingml/2006/table">
            <a:tbl>
              <a:tblPr/>
              <a:tblGrid>
                <a:gridCol w="2304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48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014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&lt;img runat="server"&gt;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HtmlImage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Align, Alt, Border, Height, Src, Width</a:t>
                      </a:r>
                      <a:endParaRPr lang="ru-RU" sz="18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464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&lt;input type="button" runat="server"&gt;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HtmlInputButton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Type, Value, CausesValidation, </a:t>
                      </a:r>
                      <a:r>
                        <a:rPr lang="en-US" sz="1800" dirty="0" err="1">
                          <a:latin typeface="Arial"/>
                          <a:ea typeface="Times New Roman"/>
                          <a:cs typeface="Times New Roman"/>
                        </a:rPr>
                        <a:t>ValidationGroup</a:t>
                      </a: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Arial"/>
                        </a:rPr>
                        <a:t>событие</a:t>
                      </a:r>
                      <a:r>
                        <a:rPr lang="ru-RU" sz="1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ServerClick</a:t>
                      </a:r>
                      <a:endParaRPr lang="ru-RU" sz="2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96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&lt;input type="reset" runat="server"&gt;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HtmlInputReset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Type, Value</a:t>
                      </a:r>
                      <a:endParaRPr lang="ru-RU" sz="2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464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&lt;input type="submit" runat="server"&gt;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HtmlInputSubmit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Type, Value, CausesValidation, </a:t>
                      </a:r>
                      <a:r>
                        <a:rPr lang="en-US" sz="1800" dirty="0" err="1">
                          <a:latin typeface="Arial"/>
                          <a:ea typeface="Times New Roman"/>
                          <a:cs typeface="Times New Roman"/>
                        </a:rPr>
                        <a:t>ValidationGroup</a:t>
                      </a: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Arial"/>
                        </a:rPr>
                        <a:t>событие</a:t>
                      </a:r>
                      <a:r>
                        <a:rPr lang="ru-RU" sz="1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ServerClick</a:t>
                      </a:r>
                      <a:endParaRPr lang="ru-RU" sz="2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96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&lt;input type="checkbox" runat="server"&gt;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HtmlInputCheckBox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Checked, Type, Value, 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Arial"/>
                        </a:rPr>
                        <a:t>событие</a:t>
                      </a:r>
                      <a:r>
                        <a:rPr lang="ru-RU" sz="1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ServerClick</a:t>
                      </a:r>
                      <a:endParaRPr lang="ru-RU" sz="2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96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&lt;input type="file" runat="server"&gt;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HtmlInputFile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Accept, </a:t>
                      </a:r>
                      <a:r>
                        <a:rPr lang="en-US" sz="1800" dirty="0" err="1">
                          <a:latin typeface="Arial"/>
                          <a:ea typeface="Times New Roman"/>
                          <a:cs typeface="Times New Roman"/>
                        </a:rPr>
                        <a:t>MaxLength</a:t>
                      </a: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800" dirty="0" err="1">
                          <a:latin typeface="Arial"/>
                          <a:ea typeface="Times New Roman"/>
                          <a:cs typeface="Times New Roman"/>
                        </a:rPr>
                        <a:t>PostedFile</a:t>
                      </a: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, Size, Type, Value</a:t>
                      </a:r>
                      <a:endParaRPr lang="ru-RU" sz="2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sz="4000" dirty="0"/>
              <a:t>Основные серверные </a:t>
            </a:r>
            <a:r>
              <a:rPr lang="en-US" sz="4000" dirty="0"/>
              <a:t>HTML </a:t>
            </a:r>
            <a:r>
              <a:rPr lang="ru-RU" sz="4000" dirty="0" smtClean="0"/>
              <a:t>ЭУ (2)</a:t>
            </a:r>
            <a:endParaRPr lang="ru-RU" sz="4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2009" y="1213440"/>
          <a:ext cx="8964487" cy="5547360"/>
        </p:xfrm>
        <a:graphic>
          <a:graphicData uri="http://schemas.openxmlformats.org/drawingml/2006/table">
            <a:tbl>
              <a:tblPr/>
              <a:tblGrid>
                <a:gridCol w="2507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2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744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2161">
                <a:tc>
                  <a:txBody>
                    <a:bodyPr/>
                    <a:lstStyle/>
                    <a:p>
                      <a:pPr indent="21590"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HTML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тэг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Класс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Основные элементы класса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441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&lt;input type="image" runat="server"&gt;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HtmlInputImage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Align, Alt, Border, Src, Type, Value, CausesValidation, </a:t>
                      </a:r>
                      <a:r>
                        <a:rPr lang="en-US" sz="1800" dirty="0" err="1">
                          <a:latin typeface="Arial"/>
                          <a:ea typeface="Times New Roman"/>
                          <a:cs typeface="Times New Roman"/>
                        </a:rPr>
                        <a:t>ValidationGroup</a:t>
                      </a: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Arial"/>
                        </a:rPr>
                        <a:t>событие</a:t>
                      </a:r>
                      <a:r>
                        <a:rPr lang="ru-RU" sz="1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ServerClick</a:t>
                      </a:r>
                      <a:endParaRPr lang="ru-RU" sz="2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441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&lt;input type="radio" runat="server"&gt;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HtmlInputRadioButton</a:t>
                      </a:r>
                      <a:endParaRPr lang="ru-RU" sz="180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Checked, Type, Value,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Arial"/>
                        </a:rPr>
                        <a:t>событие</a:t>
                      </a: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ServerChange</a:t>
                      </a:r>
                      <a:endParaRPr lang="ru-RU" sz="16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&lt;input type="text" runat="server"&gt;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HtmlInputText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600" dirty="0" err="1">
                          <a:latin typeface="Arial"/>
                          <a:ea typeface="Times New Roman"/>
                          <a:cs typeface="Times New Roman"/>
                        </a:rPr>
                        <a:t>MaxLength</a:t>
                      </a: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, Type, Value,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Arial"/>
                        </a:rPr>
                        <a:t>событие</a:t>
                      </a: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ServerChange</a:t>
                      </a:r>
                      <a:endParaRPr lang="ru-RU" sz="16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609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&lt;table runat="server"&gt;, &lt;td runat="server"&gt;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HtmlTable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Align, </a:t>
                      </a:r>
                      <a:r>
                        <a:rPr lang="en-US" sz="1600" dirty="0" err="1">
                          <a:latin typeface="Arial"/>
                          <a:ea typeface="Times New Roman"/>
                          <a:cs typeface="Times New Roman"/>
                        </a:rPr>
                        <a:t>BgColor</a:t>
                      </a: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, Border, BorderColor, </a:t>
                      </a:r>
                      <a:r>
                        <a:rPr lang="en-US" sz="1600" dirty="0" err="1">
                          <a:latin typeface="Arial"/>
                          <a:ea typeface="Times New Roman"/>
                          <a:cs typeface="Times New Roman"/>
                        </a:rPr>
                        <a:t>CellPadding</a:t>
                      </a: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600" dirty="0" err="1">
                          <a:latin typeface="Arial"/>
                          <a:ea typeface="Times New Roman"/>
                          <a:cs typeface="Times New Roman"/>
                        </a:rPr>
                        <a:t>CellSpacing</a:t>
                      </a: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, Height, </a:t>
                      </a:r>
                      <a:r>
                        <a:rPr lang="en-US" sz="1600" dirty="0" err="1">
                          <a:latin typeface="Arial"/>
                          <a:ea typeface="Times New Roman"/>
                          <a:cs typeface="Times New Roman"/>
                        </a:rPr>
                        <a:t>NoWrap</a:t>
                      </a: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, Width, Rows (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Arial"/>
                        </a:rPr>
                        <a:t>коллекция</a:t>
                      </a: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)</a:t>
                      </a:r>
                      <a:endParaRPr lang="ru-RU" sz="16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840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&lt;th runat="server"&gt;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HtmlTableCell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Align, </a:t>
                      </a:r>
                      <a:r>
                        <a:rPr lang="en-US" sz="1600" dirty="0" err="1">
                          <a:latin typeface="Arial"/>
                          <a:ea typeface="Times New Roman"/>
                          <a:cs typeface="Times New Roman"/>
                        </a:rPr>
                        <a:t>BgColor</a:t>
                      </a: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, Border, BorderColor, </a:t>
                      </a:r>
                      <a:r>
                        <a:rPr lang="en-US" sz="1600" dirty="0" err="1">
                          <a:latin typeface="Arial"/>
                          <a:ea typeface="Times New Roman"/>
                          <a:cs typeface="Times New Roman"/>
                        </a:rPr>
                        <a:t>ColSpan</a:t>
                      </a: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, Height, </a:t>
                      </a:r>
                      <a:r>
                        <a:rPr lang="en-US" sz="1600" dirty="0" err="1">
                          <a:latin typeface="Arial"/>
                          <a:ea typeface="Times New Roman"/>
                          <a:cs typeface="Times New Roman"/>
                        </a:rPr>
                        <a:t>NoWrap</a:t>
                      </a: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600" dirty="0" err="1">
                          <a:latin typeface="Arial"/>
                          <a:ea typeface="Times New Roman"/>
                          <a:cs typeface="Times New Roman"/>
                        </a:rPr>
                        <a:t>RowSpan</a:t>
                      </a: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600" dirty="0" err="1">
                          <a:latin typeface="Arial"/>
                          <a:ea typeface="Times New Roman"/>
                          <a:cs typeface="Times New Roman"/>
                        </a:rPr>
                        <a:t>VAlign</a:t>
                      </a: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, Width</a:t>
                      </a:r>
                      <a:endParaRPr lang="ru-RU" sz="16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8840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</a:t>
                      </a: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tr</a:t>
                      </a: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runat="server"&gt;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HtmlTableRow</a:t>
                      </a: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Align, </a:t>
                      </a:r>
                      <a:r>
                        <a:rPr lang="en-US" sz="1600" dirty="0" err="1">
                          <a:latin typeface="Arial"/>
                          <a:ea typeface="Times New Roman"/>
                          <a:cs typeface="Times New Roman"/>
                        </a:rPr>
                        <a:t>BgColor</a:t>
                      </a: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, Border, BorderColor, Height, </a:t>
                      </a:r>
                      <a:r>
                        <a:rPr lang="en-US" sz="1600" dirty="0" err="1">
                          <a:latin typeface="Arial"/>
                          <a:ea typeface="Times New Roman"/>
                          <a:cs typeface="Times New Roman"/>
                        </a:rPr>
                        <a:t>VAlign</a:t>
                      </a: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, Cells (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Arial"/>
                        </a:rPr>
                        <a:t>коллекция</a:t>
                      </a: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)</a:t>
                      </a:r>
                      <a:endParaRPr lang="ru-RU" sz="16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707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&lt;textarea runat="server"&gt;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HtmlTextArea</a:t>
                      </a:r>
                      <a:endParaRPr lang="ru-RU" sz="180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Cols, Rows, Value,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Arial"/>
                        </a:rPr>
                        <a:t>событие</a:t>
                      </a: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ServerChange</a:t>
                      </a:r>
                      <a:endParaRPr lang="ru-RU" sz="16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2454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Любой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другой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HTML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тэг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с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атрибутом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runat="server" 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HtmlGenericControl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Нет</a:t>
                      </a: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dirty="0" smtClean="0"/>
              <a:t>События серверных </a:t>
            </a:r>
            <a:r>
              <a:rPr lang="en-US" dirty="0" smtClean="0"/>
              <a:t>HTML </a:t>
            </a:r>
            <a:r>
              <a:rPr lang="ru-RU" dirty="0" smtClean="0"/>
              <a:t>ЭУ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368152"/>
            <a:ext cx="9036496" cy="5489848"/>
          </a:xfrm>
        </p:spPr>
        <p:txBody>
          <a:bodyPr>
            <a:normAutofit/>
          </a:bodyPr>
          <a:lstStyle/>
          <a:p>
            <a:r>
              <a:rPr lang="ru-RU" dirty="0" smtClean="0"/>
              <a:t>Серверные </a:t>
            </a:r>
            <a:r>
              <a:rPr lang="en-US" dirty="0" smtClean="0"/>
              <a:t>HTML </a:t>
            </a:r>
            <a:r>
              <a:rPr lang="ru-RU" dirty="0" smtClean="0"/>
              <a:t>ЭУ поддерживают два типа событий: </a:t>
            </a:r>
          </a:p>
          <a:p>
            <a:pPr lvl="1"/>
            <a:r>
              <a:rPr lang="en-US" dirty="0" err="1" smtClean="0">
                <a:solidFill>
                  <a:srgbClr val="0000FF"/>
                </a:solidFill>
              </a:rPr>
              <a:t>ServerClick</a:t>
            </a:r>
            <a:r>
              <a:rPr lang="en-US" dirty="0"/>
              <a:t> </a:t>
            </a:r>
            <a:r>
              <a:rPr lang="en-US" dirty="0" smtClean="0"/>
              <a:t>– </a:t>
            </a:r>
            <a:r>
              <a:rPr lang="ru-RU" dirty="0" smtClean="0"/>
              <a:t>возникает при нажатии на ЭУ</a:t>
            </a:r>
            <a:r>
              <a:rPr lang="en-US" dirty="0"/>
              <a:t>;</a:t>
            </a:r>
            <a:endParaRPr lang="ru-RU" dirty="0" smtClean="0"/>
          </a:p>
          <a:p>
            <a:pPr lvl="1"/>
            <a:r>
              <a:rPr lang="en-US" dirty="0" err="1" smtClean="0">
                <a:solidFill>
                  <a:srgbClr val="0000FF"/>
                </a:solidFill>
              </a:rPr>
              <a:t>ServerChange</a:t>
            </a:r>
            <a:r>
              <a:rPr lang="en-US" dirty="0"/>
              <a:t> </a:t>
            </a:r>
            <a:r>
              <a:rPr lang="en-US" dirty="0" smtClean="0"/>
              <a:t>– </a:t>
            </a:r>
            <a:r>
              <a:rPr lang="ru-RU" dirty="0" smtClean="0"/>
              <a:t>возникает при изменении содержания ЭУ. </a:t>
            </a:r>
          </a:p>
          <a:p>
            <a:r>
              <a:rPr lang="ru-RU" dirty="0" smtClean="0"/>
              <a:t>Связывание событий серверного </a:t>
            </a:r>
            <a:r>
              <a:rPr lang="en-US" dirty="0" smtClean="0"/>
              <a:t>HTML </a:t>
            </a:r>
            <a:r>
              <a:rPr lang="ru-RU" dirty="0" smtClean="0"/>
              <a:t>ЭУ выполняется с помощью атрибутов </a:t>
            </a:r>
          </a:p>
          <a:p>
            <a:pPr marL="0" indent="0" algn="ctr">
              <a:buNone/>
            </a:pPr>
            <a:r>
              <a:rPr lang="en-US" dirty="0" err="1" smtClean="0">
                <a:solidFill>
                  <a:srgbClr val="0000FF"/>
                </a:solidFill>
              </a:rPr>
              <a:t>OnServerClick</a:t>
            </a:r>
            <a:r>
              <a:rPr lang="en-US" dirty="0" smtClean="0"/>
              <a:t> </a:t>
            </a:r>
            <a:r>
              <a:rPr lang="ru-RU" dirty="0" smtClean="0"/>
              <a:t>или </a:t>
            </a:r>
            <a:r>
              <a:rPr lang="en-US" dirty="0" smtClean="0">
                <a:solidFill>
                  <a:srgbClr val="0000FF"/>
                </a:solidFill>
              </a:rPr>
              <a:t>OnServerChange</a:t>
            </a:r>
            <a:r>
              <a:rPr lang="ru-RU" dirty="0" smtClean="0"/>
              <a:t>, </a:t>
            </a:r>
          </a:p>
          <a:p>
            <a:pPr marL="363538" indent="0">
              <a:buNone/>
            </a:pPr>
            <a:r>
              <a:rPr lang="ru-RU" dirty="0" smtClean="0"/>
              <a:t>которым присваивается имя метода-обработчика события.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r>
              <a:rPr lang="ru-RU" dirty="0"/>
              <a:t>Стандартный обработчик событий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412776"/>
            <a:ext cx="9036496" cy="544522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Все обработчики события для ЭУ должны иметь стандартную сигнатуру </a:t>
            </a:r>
          </a:p>
          <a:p>
            <a:pPr lvl="1"/>
            <a:r>
              <a:rPr lang="ru-RU" dirty="0" smtClean="0"/>
              <a:t>такую же, как и для </a:t>
            </a:r>
            <a:r>
              <a:rPr lang="en-US" dirty="0" smtClean="0"/>
              <a:t>Windows </a:t>
            </a:r>
            <a:r>
              <a:rPr lang="ru-RU" dirty="0" smtClean="0"/>
              <a:t>ЭУ. </a:t>
            </a:r>
          </a:p>
          <a:p>
            <a:r>
              <a:rPr lang="ru-RU" dirty="0" smtClean="0"/>
              <a:t>Стандартный обработчик событий:</a:t>
            </a: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</a:rPr>
              <a:t>protected void </a:t>
            </a:r>
            <a:r>
              <a:rPr lang="ru-RU" dirty="0" smtClean="0">
                <a:solidFill>
                  <a:srgbClr val="0000FF"/>
                </a:solidFill>
              </a:rPr>
              <a:t>ЭУ</a:t>
            </a:r>
            <a:r>
              <a:rPr lang="en-US" dirty="0" smtClean="0">
                <a:solidFill>
                  <a:srgbClr val="0000FF"/>
                </a:solidFill>
              </a:rPr>
              <a:t>_</a:t>
            </a:r>
            <a:r>
              <a:rPr lang="ru-RU" dirty="0" smtClean="0">
                <a:solidFill>
                  <a:srgbClr val="0000FF"/>
                </a:solidFill>
              </a:rPr>
              <a:t>событие</a:t>
            </a:r>
            <a:r>
              <a:rPr lang="en-US" dirty="0" smtClean="0">
                <a:solidFill>
                  <a:srgbClr val="0000FF"/>
                </a:solidFill>
              </a:rPr>
              <a:t>(object sender, 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EventArgs</a:t>
            </a:r>
            <a:r>
              <a:rPr lang="en-US" dirty="0" smtClean="0">
                <a:solidFill>
                  <a:srgbClr val="0000FF"/>
                </a:solidFill>
              </a:rPr>
              <a:t> e) {</a:t>
            </a:r>
            <a:endParaRPr lang="ru-RU" dirty="0" smtClean="0">
              <a:solidFill>
                <a:srgbClr val="0000FF"/>
              </a:solidFill>
            </a:endParaRPr>
          </a:p>
          <a:p>
            <a:pPr lvl="1" indent="-30163">
              <a:buNone/>
            </a:pPr>
            <a:r>
              <a:rPr lang="ru-RU" dirty="0" smtClean="0">
                <a:solidFill>
                  <a:srgbClr val="0000FF"/>
                </a:solidFill>
              </a:rPr>
              <a:t>…</a:t>
            </a: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</a:rPr>
              <a:t>}</a:t>
            </a:r>
            <a:endParaRPr lang="ru-RU" dirty="0" smtClean="0">
              <a:solidFill>
                <a:srgbClr val="0000FF"/>
              </a:solidFill>
            </a:endParaRPr>
          </a:p>
          <a:p>
            <a:pPr lvl="1"/>
            <a:r>
              <a:rPr lang="ru-RU" dirty="0" smtClean="0"/>
              <a:t>параметр </a:t>
            </a:r>
            <a:r>
              <a:rPr lang="en-US" dirty="0" smtClean="0">
                <a:solidFill>
                  <a:srgbClr val="0000FF"/>
                </a:solidFill>
              </a:rPr>
              <a:t>sender</a:t>
            </a:r>
            <a:r>
              <a:rPr lang="en-US" dirty="0" smtClean="0"/>
              <a:t> </a:t>
            </a:r>
            <a:r>
              <a:rPr lang="ru-RU" dirty="0" smtClean="0"/>
              <a:t>– это ссылка на объект, инициирующий данное событие, </a:t>
            </a:r>
          </a:p>
          <a:p>
            <a:pPr lvl="1"/>
            <a:r>
              <a:rPr lang="ru-RU" dirty="0" smtClean="0"/>
              <a:t>параметр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e</a:t>
            </a:r>
            <a:r>
              <a:rPr lang="ru-RU" dirty="0" smtClean="0"/>
              <a:t> – это параметры события (в данном случае не используются).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 обработчика события для серверного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HTML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ЭУ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628800"/>
            <a:ext cx="9036496" cy="5206353"/>
          </a:xfrm>
        </p:spPr>
        <p:txBody>
          <a:bodyPr>
            <a:normAutofit/>
          </a:bodyPr>
          <a:lstStyle/>
          <a:p>
            <a:r>
              <a:rPr lang="ru-RU" dirty="0" smtClean="0"/>
              <a:t>Для серверного </a:t>
            </a:r>
            <a:r>
              <a:rPr lang="en-US" dirty="0" smtClean="0"/>
              <a:t>HTML</a:t>
            </a:r>
            <a:r>
              <a:rPr lang="ru-RU" dirty="0" smtClean="0"/>
              <a:t> ЭУ </a:t>
            </a:r>
            <a:r>
              <a:rPr lang="en-US" dirty="0" smtClean="0"/>
              <a:t>:</a:t>
            </a:r>
            <a:endParaRPr lang="ru-RU" dirty="0" smtClean="0"/>
          </a:p>
          <a:p>
            <a:pPr marL="4763" indent="17463">
              <a:buNone/>
            </a:pPr>
            <a:r>
              <a:rPr lang="en-US" dirty="0" smtClean="0">
                <a:solidFill>
                  <a:srgbClr val="0000FF"/>
                </a:solidFill>
              </a:rPr>
              <a:t>&lt;input id="myName" runat="server" type="text" </a:t>
            </a:r>
            <a:endParaRPr lang="ru-RU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0000FF"/>
                </a:solidFill>
              </a:rPr>
              <a:t>			</a:t>
            </a:r>
            <a:r>
              <a:rPr lang="en-US" dirty="0" smtClean="0">
                <a:solidFill>
                  <a:srgbClr val="0000FF"/>
                </a:solidFill>
              </a:rPr>
              <a:t>OnServerChange = "</a:t>
            </a:r>
            <a:r>
              <a:rPr lang="en-US" dirty="0" err="1" smtClean="0">
                <a:solidFill>
                  <a:srgbClr val="0000FF"/>
                </a:solidFill>
              </a:rPr>
              <a:t>myName_change</a:t>
            </a:r>
            <a:r>
              <a:rPr lang="en-US" dirty="0" smtClean="0">
                <a:solidFill>
                  <a:srgbClr val="0000FF"/>
                </a:solidFill>
              </a:rPr>
              <a:t>"/&gt;</a:t>
            </a:r>
            <a:endParaRPr lang="ru-RU" dirty="0" smtClean="0">
              <a:solidFill>
                <a:srgbClr val="0000FF"/>
              </a:solidFill>
            </a:endParaRPr>
          </a:p>
          <a:p>
            <a:r>
              <a:rPr lang="ru-RU" dirty="0" smtClean="0"/>
              <a:t>В файле программного кода может быть создан обработчик события с именем </a:t>
            </a:r>
            <a:r>
              <a:rPr lang="en-US" dirty="0" err="1" smtClean="0">
                <a:solidFill>
                  <a:srgbClr val="0000FF"/>
                </a:solidFill>
              </a:rPr>
              <a:t>myName_change</a:t>
            </a:r>
            <a:r>
              <a:rPr lang="ru-RU" dirty="0" smtClean="0"/>
              <a:t> :</a:t>
            </a:r>
          </a:p>
          <a:p>
            <a:pPr marL="4763" indent="12700"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protected void </a:t>
            </a:r>
            <a:r>
              <a:rPr lang="en-US" sz="2800" dirty="0" err="1" smtClean="0">
                <a:solidFill>
                  <a:srgbClr val="0000FF"/>
                </a:solidFill>
              </a:rPr>
              <a:t>myName_change</a:t>
            </a:r>
            <a:r>
              <a:rPr lang="en-US" sz="2800" dirty="0" smtClean="0">
                <a:solidFill>
                  <a:srgbClr val="0000FF"/>
                </a:solidFill>
              </a:rPr>
              <a:t>(object sender, </a:t>
            </a:r>
            <a:r>
              <a:rPr lang="en-US" sz="2800" dirty="0" err="1" smtClean="0">
                <a:solidFill>
                  <a:srgbClr val="0000FF"/>
                </a:solidFill>
              </a:rPr>
              <a:t>EventArgs</a:t>
            </a:r>
            <a:r>
              <a:rPr lang="en-US" sz="2800" dirty="0" smtClean="0">
                <a:solidFill>
                  <a:srgbClr val="0000FF"/>
                </a:solidFill>
              </a:rPr>
              <a:t> e) {</a:t>
            </a:r>
            <a:endParaRPr lang="ru-RU" sz="2800" dirty="0" smtClean="0">
              <a:solidFill>
                <a:srgbClr val="0000FF"/>
              </a:solidFill>
            </a:endParaRPr>
          </a:p>
          <a:p>
            <a:pPr marL="360363" indent="-4763">
              <a:buNone/>
              <a:tabLst>
                <a:tab pos="712788" algn="l"/>
              </a:tabLst>
            </a:pPr>
            <a:r>
              <a:rPr lang="ru-RU" sz="2800" dirty="0" smtClean="0">
                <a:solidFill>
                  <a:srgbClr val="0000FF"/>
                </a:solidFill>
              </a:rPr>
              <a:t>	</a:t>
            </a:r>
            <a:r>
              <a:rPr lang="en-US" sz="2800" dirty="0" err="1" smtClean="0">
                <a:solidFill>
                  <a:srgbClr val="0000FF"/>
                </a:solidFill>
              </a:rPr>
              <a:t>Response.Write</a:t>
            </a:r>
            <a:r>
              <a:rPr lang="en-US" sz="2800" dirty="0" smtClean="0">
                <a:solidFill>
                  <a:srgbClr val="0000FF"/>
                </a:solidFill>
              </a:rPr>
              <a:t>("</a:t>
            </a:r>
            <a:r>
              <a:rPr lang="en-US" sz="2800" dirty="0" err="1" smtClean="0">
                <a:solidFill>
                  <a:srgbClr val="0000FF"/>
                </a:solidFill>
              </a:rPr>
              <a:t>Введено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</a:rPr>
              <a:t>имя</a:t>
            </a:r>
            <a:r>
              <a:rPr lang="en-US" sz="2800" dirty="0" smtClean="0">
                <a:solidFill>
                  <a:srgbClr val="0000FF"/>
                </a:solidFill>
              </a:rPr>
              <a:t> = " + </a:t>
            </a:r>
            <a:r>
              <a:rPr lang="en-US" sz="2800" dirty="0" err="1" smtClean="0">
                <a:solidFill>
                  <a:srgbClr val="0000FF"/>
                </a:solidFill>
              </a:rPr>
              <a:t>myName.Value</a:t>
            </a:r>
            <a:r>
              <a:rPr lang="en-US" sz="2800" dirty="0" smtClean="0">
                <a:solidFill>
                  <a:srgbClr val="0000FF"/>
                </a:solidFill>
              </a:rPr>
              <a:t>);</a:t>
            </a:r>
            <a:endParaRPr lang="ru-RU" sz="2800" dirty="0" smtClean="0">
              <a:solidFill>
                <a:srgbClr val="0000FF"/>
              </a:solidFill>
            </a:endParaRPr>
          </a:p>
          <a:p>
            <a:pPr marL="0" indent="12700"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}</a:t>
            </a:r>
            <a:endParaRPr lang="ru-RU" sz="2800" dirty="0" smtClean="0">
              <a:solidFill>
                <a:srgbClr val="0000FF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Серверные </a:t>
            </a:r>
            <a:r>
              <a:rPr lang="en-US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r>
              <a:rPr lang="ru-RU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-элементы </a:t>
            </a: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управления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2008" y="1412776"/>
            <a:ext cx="9071992" cy="5445224"/>
          </a:xfrm>
        </p:spPr>
        <p:txBody>
          <a:bodyPr>
            <a:normAutofit/>
          </a:bodyPr>
          <a:lstStyle/>
          <a:p>
            <a:r>
              <a:rPr lang="ru-RU" dirty="0" smtClean="0"/>
              <a:t>Наиболее часто используемые серверные ЭУ, </a:t>
            </a:r>
          </a:p>
          <a:p>
            <a:endParaRPr lang="en-US" dirty="0" smtClean="0"/>
          </a:p>
          <a:p>
            <a:r>
              <a:rPr lang="ru-RU" dirty="0" smtClean="0"/>
              <a:t>Имеют больше возможностей для создания пользовательского интерфейса и организации взаимодействия пользователей с </a:t>
            </a:r>
            <a:r>
              <a:rPr lang="en-US" dirty="0" smtClean="0"/>
              <a:t>web</a:t>
            </a:r>
            <a:r>
              <a:rPr lang="ru-RU" dirty="0" smtClean="0"/>
              <a:t>-формой. </a:t>
            </a:r>
          </a:p>
          <a:p>
            <a:endParaRPr lang="en-US" dirty="0" smtClean="0"/>
          </a:p>
          <a:p>
            <a:r>
              <a:rPr lang="ru-RU" dirty="0" smtClean="0"/>
              <a:t>Всего в </a:t>
            </a:r>
            <a:r>
              <a:rPr lang="en-US" dirty="0" smtClean="0"/>
              <a:t>ASP</a:t>
            </a:r>
            <a:r>
              <a:rPr lang="ru-RU" dirty="0" smtClean="0"/>
              <a:t>.</a:t>
            </a:r>
            <a:r>
              <a:rPr lang="en-US" dirty="0" smtClean="0"/>
              <a:t>Net</a:t>
            </a:r>
            <a:r>
              <a:rPr lang="ru-RU" dirty="0" smtClean="0"/>
              <a:t> </a:t>
            </a:r>
            <a:r>
              <a:rPr lang="en-US" dirty="0" smtClean="0"/>
              <a:t>Web Forms </a:t>
            </a:r>
            <a:r>
              <a:rPr lang="ru-RU" dirty="0" smtClean="0"/>
              <a:t>имеется более 80 таких элементов управления.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0622"/>
            <a:ext cx="9144000" cy="1282154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Включение серверных </a:t>
            </a:r>
            <a:r>
              <a:rPr lang="en-US" sz="4000" dirty="0" smtClean="0"/>
              <a:t>web-</a:t>
            </a:r>
            <a:r>
              <a:rPr lang="ru-RU" sz="4000" dirty="0" smtClean="0"/>
              <a:t>ЭУ в шаблон </a:t>
            </a:r>
            <a:r>
              <a:rPr lang="en-US" sz="4000" dirty="0" smtClean="0"/>
              <a:t>web-</a:t>
            </a:r>
            <a:r>
              <a:rPr lang="ru-RU" sz="4000" dirty="0" smtClean="0"/>
              <a:t>формы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2008" y="1412776"/>
            <a:ext cx="9071992" cy="5445224"/>
          </a:xfrm>
        </p:spPr>
        <p:txBody>
          <a:bodyPr>
            <a:normAutofit lnSpcReduction="10000"/>
          </a:bodyPr>
          <a:lstStyle/>
          <a:p>
            <a:r>
              <a:rPr lang="ru-RU" sz="3000" dirty="0" smtClean="0"/>
              <a:t>Серверные </a:t>
            </a:r>
            <a:r>
              <a:rPr lang="en-US" sz="3000" dirty="0" smtClean="0"/>
              <a:t>web-</a:t>
            </a:r>
            <a:r>
              <a:rPr lang="ru-RU" sz="3000" dirty="0" smtClean="0"/>
              <a:t>ЭУ в шаблоне </a:t>
            </a:r>
            <a:r>
              <a:rPr lang="en-US" sz="3000" dirty="0" smtClean="0"/>
              <a:t>web</a:t>
            </a:r>
            <a:r>
              <a:rPr lang="ru-RU" sz="3000" dirty="0" smtClean="0"/>
              <a:t>-формы задаются с помощью серверных тэгов, имеющих в простом случае следующий вид:</a:t>
            </a:r>
          </a:p>
          <a:p>
            <a:pPr marL="0" indent="17463">
              <a:buNone/>
            </a:pPr>
            <a:r>
              <a:rPr lang="en-US" sz="3000" dirty="0" smtClean="0">
                <a:solidFill>
                  <a:srgbClr val="0000FF"/>
                </a:solidFill>
              </a:rPr>
              <a:t>&lt;</a:t>
            </a:r>
            <a:r>
              <a:rPr lang="en-US" sz="3000" b="1" dirty="0" smtClean="0">
                <a:solidFill>
                  <a:srgbClr val="0000FF"/>
                </a:solidFill>
              </a:rPr>
              <a:t>asp:</a:t>
            </a:r>
            <a:r>
              <a:rPr lang="en-US" sz="3000" dirty="0" smtClean="0">
                <a:solidFill>
                  <a:srgbClr val="0000FF"/>
                </a:solidFill>
              </a:rPr>
              <a:t>[</a:t>
            </a:r>
            <a:r>
              <a:rPr lang="en-US" sz="3000" dirty="0" err="1" smtClean="0">
                <a:solidFill>
                  <a:srgbClr val="0000FF"/>
                </a:solidFill>
              </a:rPr>
              <a:t>имя_эл-та</a:t>
            </a:r>
            <a:r>
              <a:rPr lang="en-US" sz="3000" dirty="0" smtClean="0">
                <a:solidFill>
                  <a:srgbClr val="0000FF"/>
                </a:solidFill>
              </a:rPr>
              <a:t>] id= [</a:t>
            </a:r>
            <a:r>
              <a:rPr lang="en-US" sz="3000" dirty="0" err="1" smtClean="0">
                <a:solidFill>
                  <a:srgbClr val="0000FF"/>
                </a:solidFill>
              </a:rPr>
              <a:t>имя</a:t>
            </a:r>
            <a:r>
              <a:rPr lang="en-US" sz="3000" dirty="0" smtClean="0">
                <a:solidFill>
                  <a:srgbClr val="0000FF"/>
                </a:solidFill>
              </a:rPr>
              <a:t>] [атр1]=[знач1] </a:t>
            </a:r>
            <a:endParaRPr lang="ru-RU" sz="3000" dirty="0" smtClean="0">
              <a:solidFill>
                <a:srgbClr val="0000FF"/>
              </a:solidFill>
            </a:endParaRPr>
          </a:p>
          <a:p>
            <a:pPr marL="2057400" indent="0">
              <a:buNone/>
            </a:pPr>
            <a:r>
              <a:rPr lang="en-US" sz="3000" dirty="0" smtClean="0">
                <a:solidFill>
                  <a:srgbClr val="0000FF"/>
                </a:solidFill>
              </a:rPr>
              <a:t>[атр2]=[знач2] … </a:t>
            </a:r>
            <a:r>
              <a:rPr lang="en-US" sz="3000" dirty="0" err="1" smtClean="0">
                <a:solidFill>
                  <a:srgbClr val="0000FF"/>
                </a:solidFill>
              </a:rPr>
              <a:t>runat</a:t>
            </a:r>
            <a:r>
              <a:rPr lang="en-US" sz="3000" dirty="0" smtClean="0">
                <a:solidFill>
                  <a:srgbClr val="0000FF"/>
                </a:solidFill>
              </a:rPr>
              <a:t>=</a:t>
            </a:r>
            <a:r>
              <a:rPr lang="en-US" sz="2800" dirty="0">
                <a:solidFill>
                  <a:srgbClr val="0000FF"/>
                </a:solidFill>
              </a:rPr>
              <a:t>"</a:t>
            </a:r>
            <a:r>
              <a:rPr lang="en-US" sz="3000" dirty="0" smtClean="0">
                <a:solidFill>
                  <a:srgbClr val="0000FF"/>
                </a:solidFill>
              </a:rPr>
              <a:t>server</a:t>
            </a:r>
            <a:r>
              <a:rPr lang="en-US" sz="2800" dirty="0">
                <a:solidFill>
                  <a:srgbClr val="0000FF"/>
                </a:solidFill>
              </a:rPr>
              <a:t>"</a:t>
            </a:r>
            <a:r>
              <a:rPr lang="en-US" sz="3000" dirty="0" smtClean="0">
                <a:solidFill>
                  <a:srgbClr val="0000FF"/>
                </a:solidFill>
              </a:rPr>
              <a:t> /&gt;</a:t>
            </a:r>
            <a:endParaRPr lang="ru-RU" sz="3000" dirty="0" smtClean="0">
              <a:solidFill>
                <a:srgbClr val="0000FF"/>
              </a:solidFill>
            </a:endParaRPr>
          </a:p>
          <a:p>
            <a:r>
              <a:rPr lang="ru-RU" sz="3000" dirty="0" smtClean="0"/>
              <a:t>У всех серверных ЭУ имеется префикс </a:t>
            </a:r>
            <a:r>
              <a:rPr lang="en-US" sz="3000" dirty="0" smtClean="0">
                <a:solidFill>
                  <a:srgbClr val="0000FF"/>
                </a:solidFill>
              </a:rPr>
              <a:t>asp:</a:t>
            </a:r>
            <a:r>
              <a:rPr lang="ru-RU" sz="3000" dirty="0" smtClean="0">
                <a:solidFill>
                  <a:srgbClr val="0000FF"/>
                </a:solidFill>
              </a:rPr>
              <a:t> </a:t>
            </a:r>
            <a:r>
              <a:rPr lang="ru-RU" sz="3000" dirty="0" smtClean="0"/>
              <a:t>, который указывает, что данный тэг является не HTML-тэгом, а обрабатывается на стороне </a:t>
            </a:r>
            <a:r>
              <a:rPr lang="en-US" sz="3000" dirty="0" smtClean="0"/>
              <a:t>web</a:t>
            </a:r>
            <a:r>
              <a:rPr lang="ru-RU" sz="3000" dirty="0" smtClean="0"/>
              <a:t>-сервера. </a:t>
            </a:r>
          </a:p>
          <a:p>
            <a:r>
              <a:rPr lang="ru-RU" sz="3000" dirty="0" smtClean="0"/>
              <a:t>Например:</a:t>
            </a:r>
          </a:p>
          <a:p>
            <a:pPr>
              <a:buNone/>
            </a:pPr>
            <a:r>
              <a:rPr lang="en-US" sz="3000" dirty="0" smtClean="0">
                <a:solidFill>
                  <a:srgbClr val="0000FF"/>
                </a:solidFill>
              </a:rPr>
              <a:t>&lt;</a:t>
            </a:r>
            <a:r>
              <a:rPr lang="en-US" sz="3000" dirty="0" err="1" smtClean="0">
                <a:solidFill>
                  <a:srgbClr val="0000FF"/>
                </a:solidFill>
              </a:rPr>
              <a:t>asp:Button</a:t>
            </a:r>
            <a:r>
              <a:rPr lang="en-US" sz="3000" dirty="0" smtClean="0">
                <a:solidFill>
                  <a:srgbClr val="0000FF"/>
                </a:solidFill>
              </a:rPr>
              <a:t> id="Button1" text="Button" </a:t>
            </a:r>
            <a:r>
              <a:rPr lang="en-US" sz="3000" dirty="0" err="1" smtClean="0">
                <a:solidFill>
                  <a:srgbClr val="0000FF"/>
                </a:solidFill>
              </a:rPr>
              <a:t>onclick</a:t>
            </a:r>
            <a:r>
              <a:rPr lang="en-US" sz="3000" dirty="0" smtClean="0">
                <a:solidFill>
                  <a:srgbClr val="0000FF"/>
                </a:solidFill>
              </a:rPr>
              <a:t>="Button1_Click" runat="server" /&gt;</a:t>
            </a:r>
            <a:endParaRPr lang="ru-RU" sz="3000" dirty="0" smtClean="0">
              <a:solidFill>
                <a:srgbClr val="0000FF"/>
              </a:solidFill>
            </a:endParaRPr>
          </a:p>
          <a:p>
            <a:pPr lvl="1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778098"/>
          </a:xfrm>
        </p:spPr>
        <p:txBody>
          <a:bodyPr/>
          <a:lstStyle/>
          <a:p>
            <a:r>
              <a:rPr lang="ru-RU" dirty="0" smtClean="0"/>
              <a:t>Атрибуты серверных ЭУ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17638"/>
            <a:ext cx="8820472" cy="5440362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Атрибуты ЭУ соответствуют свойствам и событиям объектов, которые для них создаются. </a:t>
            </a:r>
          </a:p>
          <a:p>
            <a:r>
              <a:rPr lang="ru-RU" dirty="0" smtClean="0"/>
              <a:t>Запись атрибутов должна соответствовать следующим основным требованиям:</a:t>
            </a:r>
          </a:p>
          <a:p>
            <a:pPr lvl="1"/>
            <a:r>
              <a:rPr lang="ru-RU" dirty="0" smtClean="0"/>
              <a:t>для каждого серверного ЭУ должны быть заданы атрибуты </a:t>
            </a:r>
            <a:r>
              <a:rPr lang="en-US" dirty="0" smtClean="0">
                <a:solidFill>
                  <a:srgbClr val="0000FF"/>
                </a:solidFill>
              </a:rPr>
              <a:t>id = “</a:t>
            </a:r>
            <a:r>
              <a:rPr lang="en-US" dirty="0" err="1" smtClean="0">
                <a:solidFill>
                  <a:srgbClr val="0000FF"/>
                </a:solidFill>
              </a:rPr>
              <a:t>имя</a:t>
            </a:r>
            <a:r>
              <a:rPr lang="en-US" dirty="0" smtClean="0">
                <a:solidFill>
                  <a:srgbClr val="0000FF"/>
                </a:solidFill>
              </a:rPr>
              <a:t>”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smtClean="0"/>
              <a:t>и </a:t>
            </a:r>
            <a:r>
              <a:rPr lang="en-US" dirty="0" smtClean="0">
                <a:solidFill>
                  <a:srgbClr val="0000FF"/>
                </a:solidFill>
              </a:rPr>
              <a:t>runat="server</a:t>
            </a:r>
            <a:r>
              <a:rPr lang="ru-RU" dirty="0" smtClean="0">
                <a:solidFill>
                  <a:srgbClr val="0000FF"/>
                </a:solidFill>
              </a:rPr>
              <a:t>"</a:t>
            </a:r>
            <a:r>
              <a:rPr lang="ru-RU" dirty="0" smtClean="0"/>
              <a:t>;</a:t>
            </a:r>
          </a:p>
          <a:p>
            <a:pPr lvl="1"/>
            <a:r>
              <a:rPr lang="ru-RU" dirty="0" smtClean="0"/>
              <a:t>атрибуты разделяются пробелами и порядок их следования произвольный;</a:t>
            </a:r>
          </a:p>
          <a:p>
            <a:pPr lvl="1"/>
            <a:r>
              <a:rPr lang="ru-RU" dirty="0" smtClean="0"/>
              <a:t>атрибуты, соответствующие событиям имеют название «</a:t>
            </a:r>
            <a:r>
              <a:rPr lang="en-US" dirty="0" smtClean="0">
                <a:solidFill>
                  <a:srgbClr val="0000FF"/>
                </a:solidFill>
              </a:rPr>
              <a:t>on[</a:t>
            </a:r>
            <a:r>
              <a:rPr lang="en-US" i="1" dirty="0" err="1" smtClean="0">
                <a:solidFill>
                  <a:srgbClr val="0000FF"/>
                </a:solidFill>
              </a:rPr>
              <a:t>имя_события</a:t>
            </a:r>
            <a:r>
              <a:rPr lang="en-US" dirty="0" smtClean="0">
                <a:solidFill>
                  <a:srgbClr val="0000FF"/>
                </a:solidFill>
              </a:rPr>
              <a:t>]</a:t>
            </a:r>
            <a:r>
              <a:rPr lang="ru-RU" dirty="0" smtClean="0"/>
              <a:t>» и их значением является название метода, выполняющего обработку данного события.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Пример включения в шаблон простого серверного элемента </a:t>
            </a:r>
            <a:r>
              <a:rPr lang="ru-RU" dirty="0" err="1">
                <a:solidFill>
                  <a:srgbClr val="0000FF"/>
                </a:solidFill>
              </a:rPr>
              <a:t>Button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5257800"/>
          </a:xfrm>
        </p:spPr>
        <p:txBody>
          <a:bodyPr>
            <a:normAutofit/>
          </a:bodyPr>
          <a:lstStyle/>
          <a:p>
            <a:r>
              <a:rPr lang="ru-RU" dirty="0" smtClean="0"/>
              <a:t>Пример включения в шаблон простого серверного элемента </a:t>
            </a:r>
            <a:r>
              <a:rPr lang="ru-RU" dirty="0" smtClean="0">
                <a:solidFill>
                  <a:srgbClr val="0000FF"/>
                </a:solidFill>
              </a:rPr>
              <a:t>Button</a:t>
            </a:r>
            <a:r>
              <a:rPr lang="ru-RU" dirty="0" smtClean="0"/>
              <a:t> (кнопка) :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	</a:t>
            </a:r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 err="1" smtClean="0">
                <a:solidFill>
                  <a:srgbClr val="0000FF"/>
                </a:solidFill>
              </a:rPr>
              <a:t>asp:Button</a:t>
            </a:r>
            <a:r>
              <a:rPr lang="en-US" dirty="0" smtClean="0">
                <a:solidFill>
                  <a:srgbClr val="0000FF"/>
                </a:solidFill>
              </a:rPr>
              <a:t> id="Button1" text="Button" </a:t>
            </a:r>
            <a:r>
              <a:rPr lang="en-US" b="1" dirty="0" err="1" smtClean="0">
                <a:solidFill>
                  <a:srgbClr val="0000FF"/>
                </a:solidFill>
              </a:rPr>
              <a:t>onclick</a:t>
            </a:r>
            <a:r>
              <a:rPr lang="en-US" b="1" dirty="0" smtClean="0">
                <a:solidFill>
                  <a:srgbClr val="0000FF"/>
                </a:solidFill>
              </a:rPr>
              <a:t>="Button1_Click" </a:t>
            </a:r>
            <a:r>
              <a:rPr lang="en-US" dirty="0" smtClean="0">
                <a:solidFill>
                  <a:srgbClr val="0000FF"/>
                </a:solidFill>
              </a:rPr>
              <a:t>runat="server" /&gt;</a:t>
            </a:r>
            <a:endParaRPr lang="ru-RU" dirty="0" smtClean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Основные свойства базового класса </a:t>
            </a:r>
            <a:r>
              <a:rPr lang="en-US" dirty="0" smtClean="0">
                <a:solidFill>
                  <a:srgbClr val="0000FF"/>
                </a:solidFill>
              </a:rPr>
              <a:t>Control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496" y="1268760"/>
            <a:ext cx="9108504" cy="136815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Все серверные ЭУ, а также и класс </a:t>
            </a:r>
            <a:r>
              <a:rPr lang="en-US" dirty="0" smtClean="0">
                <a:solidFill>
                  <a:srgbClr val="0000FF"/>
                </a:solidFill>
              </a:rPr>
              <a:t>Page</a:t>
            </a:r>
            <a:r>
              <a:rPr lang="ru-RU" dirty="0" smtClean="0"/>
              <a:t> являются производными от базового класса </a:t>
            </a:r>
            <a:r>
              <a:rPr lang="en-US" dirty="0" smtClean="0">
                <a:solidFill>
                  <a:srgbClr val="0000FF"/>
                </a:solidFill>
              </a:rPr>
              <a:t>Control</a:t>
            </a:r>
            <a:r>
              <a:rPr lang="ru-RU" dirty="0" smtClean="0"/>
              <a:t> из пространства имен </a:t>
            </a:r>
            <a:r>
              <a:rPr lang="en-US" dirty="0" smtClean="0">
                <a:solidFill>
                  <a:srgbClr val="0000FF"/>
                </a:solidFill>
              </a:rPr>
              <a:t>System.Web.UI</a:t>
            </a:r>
            <a:r>
              <a:rPr lang="ru-RU" dirty="0" smtClean="0"/>
              <a:t>, поэтому все они наследуют его свойства и методы: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859373"/>
              </p:ext>
            </p:extLst>
          </p:nvPr>
        </p:nvGraphicFramePr>
        <p:xfrm>
          <a:off x="35496" y="2560075"/>
          <a:ext cx="9108504" cy="4253301"/>
        </p:xfrm>
        <a:graphic>
          <a:graphicData uri="http://schemas.openxmlformats.org/drawingml/2006/table">
            <a:tbl>
              <a:tblPr/>
              <a:tblGrid>
                <a:gridCol w="1418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9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46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Свойство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42" marR="26942" marT="26942" marB="2694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Описание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42" marR="26942" marT="26942" marB="2694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61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ID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6942" marR="26942" marT="26942" marB="2694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Имя ЭУ, с помощью которого к нему можно обращаться.</a:t>
                      </a:r>
                    </a:p>
                  </a:txBody>
                  <a:tcPr marL="26942" marR="26942" marT="26942" marB="2694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61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Page 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6942" marR="26942" marT="26942" marB="2694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Ссылка на объект </a:t>
                      </a: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Page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, который содержит данный ЭУ.</a:t>
                      </a:r>
                    </a:p>
                  </a:txBody>
                  <a:tcPr marL="26942" marR="26942" marT="26942" marB="2694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89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Parent 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6942" marR="26942" marT="26942" marB="2694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Ссылка на родительский объект (</a:t>
                      </a: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Page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или </a:t>
                      </a: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Control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) который содержит данный ЭУ.</a:t>
                      </a:r>
                    </a:p>
                  </a:txBody>
                  <a:tcPr marL="26942" marR="26942" marT="26942" marB="2694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32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Visible 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6942" marR="26942" marT="26942" marB="2694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Логическая переменная, которая определяет, показывать ли данный ЭУ на форме; если значение </a:t>
                      </a:r>
                      <a:r>
                        <a:rPr lang="en-US" sz="2000" dirty="0">
                          <a:latin typeface="Arial"/>
                          <a:ea typeface="Times New Roman"/>
                          <a:cs typeface="Arial"/>
                        </a:rPr>
                        <a:t>false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, то ЭУ не видим на данной странице.</a:t>
                      </a:r>
                    </a:p>
                  </a:txBody>
                  <a:tcPr marL="26942" marR="26942" marT="26942" marB="2694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32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Controls 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6942" marR="26942" marT="26942" marB="2694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Коллекция ЭУ, расположенных на 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web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-форме, или в ЭУ. Элемент управления (например, </a:t>
                      </a: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Panel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), содержащийся в данной коллекции сам может включать свои дочерние ЭУ.</a:t>
                      </a:r>
                    </a:p>
                  </a:txBody>
                  <a:tcPr marL="26942" marR="26942" marT="26942" marB="2694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71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BackColor 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Получить или задать фоновый цвет.</a:t>
                      </a: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06090"/>
          </a:xfrm>
        </p:spPr>
        <p:txBody>
          <a:bodyPr>
            <a:normAutofit fontScale="90000"/>
          </a:bodyPr>
          <a:lstStyle/>
          <a:p>
            <a:r>
              <a:rPr lang="ru-RU" dirty="0"/>
              <a:t>Основные свойства базового класса </a:t>
            </a:r>
            <a:r>
              <a:rPr lang="en-US" dirty="0">
                <a:solidFill>
                  <a:srgbClr val="0000FF"/>
                </a:solidFill>
              </a:rPr>
              <a:t>Control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smtClean="0"/>
              <a:t>(2)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2289076"/>
              </p:ext>
            </p:extLst>
          </p:nvPr>
        </p:nvGraphicFramePr>
        <p:xfrm>
          <a:off x="0" y="1412776"/>
          <a:ext cx="9144000" cy="5275248"/>
        </p:xfrm>
        <a:graphic>
          <a:graphicData uri="http://schemas.openxmlformats.org/drawingml/2006/table">
            <a:tbl>
              <a:tblPr/>
              <a:tblGrid>
                <a:gridCol w="1494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49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87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Свойство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42" marR="26942" marT="26942" marB="2694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Описание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42" marR="26942" marT="26942" marB="2694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7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BorderColor 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Получить или задать цвет рамки.</a:t>
                      </a: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60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BorderStyle</a:t>
                      </a:r>
                      <a:endParaRPr lang="ru-RU" sz="180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Одно из значений перечисления </a:t>
                      </a:r>
                      <a:r>
                        <a:rPr lang="en-US" sz="16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BorderStyle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: </a:t>
                      </a:r>
                      <a:r>
                        <a:rPr lang="en-US" sz="16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Dashed</a:t>
                      </a:r>
                      <a:r>
                        <a:rPr lang="en-US" sz="16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6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Dotted</a:t>
                      </a:r>
                      <a:r>
                        <a:rPr lang="en-US" sz="16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6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Double</a:t>
                      </a:r>
                      <a:r>
                        <a:rPr lang="en-US" sz="16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6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Groove</a:t>
                      </a:r>
                      <a:r>
                        <a:rPr lang="en-US" sz="16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6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Ridge</a:t>
                      </a:r>
                      <a:r>
                        <a:rPr lang="en-US" sz="16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6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Inset</a:t>
                      </a:r>
                      <a:r>
                        <a:rPr lang="en-US" sz="16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6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Outset</a:t>
                      </a:r>
                      <a:r>
                        <a:rPr lang="en-US" sz="16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6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Solid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и </a:t>
                      </a:r>
                      <a:r>
                        <a:rPr lang="en-US" sz="16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None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7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BorderWidth</a:t>
                      </a:r>
                      <a:endParaRPr lang="ru-RU" sz="180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Получить или задать ширину границы.</a:t>
                      </a: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7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CssClass</a:t>
                      </a:r>
                      <a:endParaRPr lang="ru-RU" sz="180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Задает класс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CSS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стиля, используемого данным ЭУ.</a:t>
                      </a: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60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Enabled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Получить или задать состояние ЭУ. Если </a:t>
                      </a:r>
                      <a:r>
                        <a:rPr lang="en-US" sz="1800" dirty="0">
                          <a:latin typeface="Arial"/>
                          <a:ea typeface="Times New Roman"/>
                          <a:cs typeface="Arial"/>
                        </a:rPr>
                        <a:t>false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, то элемент не активный и показывается серым цветом.</a:t>
                      </a: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60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Font</a:t>
                      </a:r>
                      <a:endParaRPr lang="ru-RU" sz="180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Возвращает объект с информацией о шрифте, используемом для ЭУ, показывающего текст.</a:t>
                      </a: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7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ForeColor</a:t>
                      </a:r>
                      <a:endParaRPr lang="ru-RU" sz="180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Получить или задать цвет ЭУ.</a:t>
                      </a: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60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Tooltip</a:t>
                      </a:r>
                      <a:endParaRPr lang="ru-RU" sz="180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Получить текстовое сообщение, которое отображается когда пользователь проводит мышью над данным ЭУ. </a:t>
                      </a: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87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Height</a:t>
                      </a:r>
                      <a:endParaRPr lang="ru-RU" sz="180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Получить или задать высоту ЭУ.</a:t>
                      </a: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87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Width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Получить или задать ширину ЭУ.</a:t>
                      </a: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Основные методы базового класса </a:t>
            </a:r>
            <a:r>
              <a:rPr lang="en-US" dirty="0" smtClean="0">
                <a:solidFill>
                  <a:srgbClr val="0000FF"/>
                </a:solidFill>
              </a:rPr>
              <a:t>Control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5558839"/>
              </p:ext>
            </p:extLst>
          </p:nvPr>
        </p:nvGraphicFramePr>
        <p:xfrm>
          <a:off x="0" y="1916833"/>
          <a:ext cx="9144000" cy="4299408"/>
        </p:xfrm>
        <a:graphic>
          <a:graphicData uri="http://schemas.openxmlformats.org/drawingml/2006/table">
            <a:tbl>
              <a:tblPr/>
              <a:tblGrid>
                <a:gridCol w="1763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0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2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Метод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Описание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34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FindControl</a:t>
                      </a: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()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Поиск дочернего ЭУ с заданным именем в текущем ЭУ и во всех содержащихся в нем ЭУ. Если такой дочерний ЭУ будет найден, то возвращается ссылка общего типа, которую нужно преобразовать к требуемому типу.</a:t>
                      </a: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00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HasControls</a:t>
                      </a: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()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Проверка, имеет ли данный ЭУ дочерние ЭУ.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ЭУ 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должен быть контейнерным ЭУ, чтобы иметь дочерние ЭУ (например, таким, как </a:t>
                      </a: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Panel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).</a:t>
                      </a: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66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DataBind()</a:t>
                      </a:r>
                      <a:endParaRPr lang="ru-RU" sz="180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Связывание ЭУ и все его дочерние ЭУ с заданным источником данных.</a:t>
                      </a: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00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RenderControl()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Формирование HTML кода для данного ЭУ на основе текущего состояния. Этот метод напрямую не вызывается, а его вызывает объект </a:t>
                      </a: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Page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, при создании HTML кода всей страницы.</a:t>
                      </a: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dirty="0" smtClean="0"/>
              <a:t>События элементов управления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5472" y="1555576"/>
            <a:ext cx="9048528" cy="5302424"/>
          </a:xfrm>
        </p:spPr>
        <p:txBody>
          <a:bodyPr>
            <a:normAutofit/>
          </a:bodyPr>
          <a:lstStyle/>
          <a:p>
            <a:r>
              <a:rPr lang="ru-RU" dirty="0" smtClean="0"/>
              <a:t>У каждого серверного ЭУ имеется набор связанных с ним событий.</a:t>
            </a:r>
          </a:p>
          <a:p>
            <a:r>
              <a:rPr lang="ru-RU" dirty="0" smtClean="0"/>
              <a:t>При выполнении пользователем каких-то действий, с соответствующим ему </a:t>
            </a:r>
            <a:r>
              <a:rPr lang="en-US" dirty="0" smtClean="0"/>
              <a:t>HTML </a:t>
            </a:r>
            <a:r>
              <a:rPr lang="ru-RU" dirty="0" smtClean="0"/>
              <a:t>кодом, инициируются события.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dirty="0" smtClean="0"/>
              <a:t>Обработчики событий серверных ЭУ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412776"/>
            <a:ext cx="9036496" cy="544522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Все обработчики события для ЭУ должны иметь стандартную сигнатуру </a:t>
            </a:r>
          </a:p>
          <a:p>
            <a:pPr lvl="1"/>
            <a:r>
              <a:rPr lang="ru-RU" dirty="0" smtClean="0"/>
              <a:t>такую же, как и для </a:t>
            </a:r>
            <a:r>
              <a:rPr lang="en-US" dirty="0" smtClean="0"/>
              <a:t>Windows </a:t>
            </a:r>
            <a:r>
              <a:rPr lang="ru-RU" dirty="0" smtClean="0"/>
              <a:t>ЭУ. </a:t>
            </a:r>
          </a:p>
          <a:p>
            <a:r>
              <a:rPr lang="ru-RU" dirty="0" smtClean="0"/>
              <a:t>Например, обработчик событий для нажатия кнопки может иметь следующий вид:</a:t>
            </a: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</a:rPr>
              <a:t>protected void Button1_Click(object sender, 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EventArgs</a:t>
            </a:r>
            <a:r>
              <a:rPr lang="en-US" dirty="0" smtClean="0">
                <a:solidFill>
                  <a:srgbClr val="0000FF"/>
                </a:solidFill>
              </a:rPr>
              <a:t> e) {</a:t>
            </a:r>
            <a:endParaRPr lang="ru-RU" dirty="0" smtClean="0">
              <a:solidFill>
                <a:srgbClr val="0000FF"/>
              </a:solidFill>
            </a:endParaRPr>
          </a:p>
          <a:p>
            <a:pPr lvl="1" indent="-30163">
              <a:buNone/>
            </a:pPr>
            <a:r>
              <a:rPr lang="en-US" dirty="0" smtClean="0">
                <a:solidFill>
                  <a:srgbClr val="0000FF"/>
                </a:solidFill>
              </a:rPr>
              <a:t>Label1.Text = "</a:t>
            </a:r>
            <a:r>
              <a:rPr lang="en-US" dirty="0" err="1" smtClean="0">
                <a:solidFill>
                  <a:srgbClr val="0000FF"/>
                </a:solidFill>
              </a:rPr>
              <a:t>Добрый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день</a:t>
            </a:r>
            <a:r>
              <a:rPr lang="en-US" dirty="0" smtClean="0">
                <a:solidFill>
                  <a:srgbClr val="0000FF"/>
                </a:solidFill>
              </a:rPr>
              <a:t> " + TextBox1.Text + "!";</a:t>
            </a:r>
            <a:endParaRPr lang="ru-RU" dirty="0" smtClean="0">
              <a:solidFill>
                <a:srgbClr val="0000FF"/>
              </a:solidFill>
            </a:endParaRPr>
          </a:p>
          <a:p>
            <a:pPr lvl="1" indent="-30163">
              <a:buNone/>
            </a:pPr>
            <a:r>
              <a:rPr lang="en-US" dirty="0" smtClean="0">
                <a:solidFill>
                  <a:srgbClr val="0000FF"/>
                </a:solidFill>
              </a:rPr>
              <a:t>Label1.Visible = true; </a:t>
            </a:r>
            <a:endParaRPr lang="ru-RU" dirty="0" smtClean="0">
              <a:solidFill>
                <a:srgbClr val="0000FF"/>
              </a:solidFill>
            </a:endParaRP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</a:rPr>
              <a:t>}</a:t>
            </a:r>
            <a:endParaRPr lang="ru-RU" dirty="0" smtClean="0">
              <a:solidFill>
                <a:srgbClr val="0000FF"/>
              </a:solidFill>
            </a:endParaRPr>
          </a:p>
          <a:p>
            <a:r>
              <a:rPr lang="ru-RU" dirty="0" smtClean="0"/>
              <a:t>Здесь:</a:t>
            </a:r>
          </a:p>
          <a:p>
            <a:pPr lvl="1"/>
            <a:r>
              <a:rPr lang="ru-RU" dirty="0" smtClean="0"/>
              <a:t>параметр </a:t>
            </a:r>
            <a:r>
              <a:rPr lang="en-US" dirty="0" smtClean="0">
                <a:solidFill>
                  <a:srgbClr val="0000FF"/>
                </a:solidFill>
              </a:rPr>
              <a:t>sender</a:t>
            </a:r>
            <a:r>
              <a:rPr lang="en-US" dirty="0" smtClean="0"/>
              <a:t> </a:t>
            </a:r>
            <a:r>
              <a:rPr lang="ru-RU" dirty="0" smtClean="0"/>
              <a:t>– это ссылка на объект, инициирующий данное событие (объект </a:t>
            </a:r>
            <a:r>
              <a:rPr lang="en-US" dirty="0" smtClean="0">
                <a:solidFill>
                  <a:srgbClr val="0000FF"/>
                </a:solidFill>
              </a:rPr>
              <a:t>Button1</a:t>
            </a:r>
            <a:r>
              <a:rPr lang="ru-RU" dirty="0" smtClean="0"/>
              <a:t>), а </a:t>
            </a:r>
          </a:p>
          <a:p>
            <a:pPr lvl="1"/>
            <a:r>
              <a:rPr lang="ru-RU" dirty="0" smtClean="0"/>
              <a:t>параметр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e</a:t>
            </a:r>
            <a:r>
              <a:rPr lang="ru-RU" dirty="0" smtClean="0"/>
              <a:t> – это параметры события (в данном случае не используются).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dirty="0" smtClean="0"/>
              <a:t>Типы событий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5472" y="1555576"/>
            <a:ext cx="8964488" cy="5257800"/>
          </a:xfrm>
        </p:spPr>
        <p:txBody>
          <a:bodyPr>
            <a:normAutofit lnSpcReduction="10000"/>
          </a:bodyPr>
          <a:lstStyle/>
          <a:p>
            <a:r>
              <a:rPr lang="ru-RU" b="1" i="1" dirty="0" smtClean="0"/>
              <a:t>события-действия</a:t>
            </a:r>
            <a:r>
              <a:rPr lang="ru-RU" dirty="0"/>
              <a:t> </a:t>
            </a:r>
            <a:r>
              <a:rPr lang="ru-RU" dirty="0" smtClean="0"/>
              <a:t>– вызывают немедленную обратную отправку запроса на </a:t>
            </a:r>
            <a:r>
              <a:rPr lang="en-US" dirty="0" smtClean="0"/>
              <a:t>web</a:t>
            </a:r>
            <a:r>
              <a:rPr lang="ru-RU" dirty="0" smtClean="0"/>
              <a:t>-сервер, </a:t>
            </a:r>
          </a:p>
          <a:p>
            <a:pPr lvl="1"/>
            <a:r>
              <a:rPr lang="ru-RU" dirty="0" smtClean="0"/>
              <a:t>например: событие </a:t>
            </a:r>
            <a:r>
              <a:rPr lang="en-US" dirty="0" smtClean="0">
                <a:solidFill>
                  <a:srgbClr val="0000FF"/>
                </a:solidFill>
              </a:rPr>
              <a:t>Click</a:t>
            </a:r>
            <a:r>
              <a:rPr lang="ru-RU" dirty="0" smtClean="0"/>
              <a:t> у ЭУ </a:t>
            </a:r>
            <a:r>
              <a:rPr lang="en-US" dirty="0" smtClean="0">
                <a:solidFill>
                  <a:srgbClr val="0000FF"/>
                </a:solidFill>
              </a:rPr>
              <a:t>Button</a:t>
            </a:r>
            <a:r>
              <a:rPr lang="ru-RU" dirty="0" smtClean="0"/>
              <a:t>;</a:t>
            </a:r>
          </a:p>
          <a:p>
            <a:r>
              <a:rPr lang="ru-RU" b="1" i="1" dirty="0" smtClean="0"/>
              <a:t>события-изменения</a:t>
            </a:r>
            <a:r>
              <a:rPr lang="ru-RU" dirty="0"/>
              <a:t> </a:t>
            </a:r>
            <a:r>
              <a:rPr lang="ru-RU" dirty="0" smtClean="0"/>
              <a:t>– по умолчанию не вызывают немедленную обратную отправку запроса на </a:t>
            </a:r>
            <a:r>
              <a:rPr lang="en-US" dirty="0" smtClean="0"/>
              <a:t>web</a:t>
            </a:r>
            <a:r>
              <a:rPr lang="ru-RU" dirty="0" smtClean="0"/>
              <a:t>-сервер, </a:t>
            </a:r>
          </a:p>
          <a:p>
            <a:pPr lvl="1"/>
            <a:r>
              <a:rPr lang="ru-RU" dirty="0" smtClean="0"/>
              <a:t>например</a:t>
            </a:r>
          </a:p>
          <a:p>
            <a:pPr lvl="2"/>
            <a:r>
              <a:rPr lang="en-US" dirty="0" smtClean="0">
                <a:solidFill>
                  <a:srgbClr val="0000FF"/>
                </a:solidFill>
              </a:rPr>
              <a:t>TextChanged</a:t>
            </a:r>
            <a:r>
              <a:rPr lang="ru-RU" dirty="0" smtClean="0"/>
              <a:t> (изменение текста в </a:t>
            </a:r>
            <a:r>
              <a:rPr lang="en-US" dirty="0" smtClean="0">
                <a:solidFill>
                  <a:srgbClr val="0000FF"/>
                </a:solidFill>
              </a:rPr>
              <a:t>TextBox</a:t>
            </a:r>
            <a:r>
              <a:rPr lang="ru-RU" dirty="0" smtClean="0"/>
              <a:t>), </a:t>
            </a:r>
          </a:p>
          <a:p>
            <a:pPr lvl="2"/>
            <a:r>
              <a:rPr lang="en-US" dirty="0" smtClean="0">
                <a:solidFill>
                  <a:srgbClr val="0000FF"/>
                </a:solidFill>
              </a:rPr>
              <a:t>CheckedChanged</a:t>
            </a:r>
            <a:r>
              <a:rPr lang="ru-RU" dirty="0" smtClean="0"/>
              <a:t> (изменения состояния элемента </a:t>
            </a:r>
            <a:r>
              <a:rPr lang="en-US" dirty="0" smtClean="0">
                <a:solidFill>
                  <a:srgbClr val="0000FF"/>
                </a:solidFill>
              </a:rPr>
              <a:t>CheckBox</a:t>
            </a:r>
            <a:r>
              <a:rPr lang="ru-RU" dirty="0" smtClean="0"/>
              <a:t>) </a:t>
            </a:r>
          </a:p>
          <a:p>
            <a:pPr lvl="2"/>
            <a:r>
              <a:rPr lang="en-US" dirty="0" smtClean="0">
                <a:solidFill>
                  <a:srgbClr val="0000FF"/>
                </a:solidFill>
              </a:rPr>
              <a:t>SelectedIndexChanged</a:t>
            </a:r>
            <a:r>
              <a:rPr lang="ru-RU" dirty="0" smtClean="0"/>
              <a:t> (изменение выбранного пункта в элементе </a:t>
            </a:r>
            <a:r>
              <a:rPr lang="en-US" dirty="0" smtClean="0">
                <a:solidFill>
                  <a:srgbClr val="0000FF"/>
                </a:solidFill>
              </a:rPr>
              <a:t>ListBox</a:t>
            </a:r>
            <a:r>
              <a:rPr lang="en-US" dirty="0" smtClean="0"/>
              <a:t> </a:t>
            </a:r>
            <a:r>
              <a:rPr lang="ru-RU" dirty="0" smtClean="0"/>
              <a:t>или </a:t>
            </a:r>
            <a:r>
              <a:rPr lang="en-US" dirty="0" smtClean="0">
                <a:solidFill>
                  <a:srgbClr val="0000FF"/>
                </a:solidFill>
              </a:rPr>
              <a:t>ComboBox</a:t>
            </a:r>
            <a:r>
              <a:rPr lang="ru-RU" dirty="0" smtClean="0"/>
              <a:t>).</a:t>
            </a:r>
          </a:p>
          <a:p>
            <a:pPr lvl="0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r>
              <a:rPr lang="ru-RU" dirty="0" smtClean="0"/>
              <a:t>События изменения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12776"/>
            <a:ext cx="8892480" cy="5445224"/>
          </a:xfrm>
        </p:spPr>
        <p:txBody>
          <a:bodyPr>
            <a:normAutofit fontScale="92500"/>
          </a:bodyPr>
          <a:lstStyle/>
          <a:p>
            <a:r>
              <a:rPr lang="ru-RU" b="1" i="1" dirty="0" smtClean="0"/>
              <a:t>События изменения </a:t>
            </a:r>
            <a:r>
              <a:rPr lang="ru-RU" dirty="0" smtClean="0"/>
              <a:t>не вызывают обратной отправки на </a:t>
            </a:r>
            <a:r>
              <a:rPr lang="en-US" dirty="0" smtClean="0"/>
              <a:t>web</a:t>
            </a:r>
            <a:r>
              <a:rPr lang="ru-RU" dirty="0" smtClean="0"/>
              <a:t>-сервер для немедленной обработки. </a:t>
            </a:r>
          </a:p>
          <a:p>
            <a:r>
              <a:rPr lang="ru-RU" dirty="0" smtClean="0"/>
              <a:t>Их обработка будет выполняться после того, как произойдет событие действие </a:t>
            </a:r>
          </a:p>
          <a:p>
            <a:pPr lvl="1"/>
            <a:r>
              <a:rPr lang="ru-RU" dirty="0" smtClean="0"/>
              <a:t>по умолчанию это нажатие кнопки типа </a:t>
            </a:r>
            <a:r>
              <a:rPr lang="en-US" dirty="0" smtClean="0">
                <a:solidFill>
                  <a:srgbClr val="0000FF"/>
                </a:solidFill>
              </a:rPr>
              <a:t>submit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Однако при обработке событий на сервере </a:t>
            </a:r>
          </a:p>
          <a:p>
            <a:pPr lvl="1"/>
            <a:r>
              <a:rPr lang="ru-RU" dirty="0" smtClean="0"/>
              <a:t>вначале выполняется обработка событий-изменений </a:t>
            </a:r>
          </a:p>
          <a:p>
            <a:pPr lvl="2"/>
            <a:r>
              <a:rPr lang="ru-RU" dirty="0" smtClean="0"/>
              <a:t>не в порядке их появления в браузере, </a:t>
            </a:r>
          </a:p>
          <a:p>
            <a:pPr lvl="2"/>
            <a:r>
              <a:rPr lang="ru-RU" dirty="0" smtClean="0"/>
              <a:t>а в порядке следования соответствующих ЭУ в шаблоне, </a:t>
            </a:r>
          </a:p>
          <a:p>
            <a:pPr lvl="1"/>
            <a:r>
              <a:rPr lang="ru-RU" dirty="0" smtClean="0"/>
              <a:t>после этого обрабатывается событие-действие.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Преобразование события-изменения в событие-действие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624" y="1508848"/>
            <a:ext cx="9060376" cy="5349152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Событие-изменение </a:t>
            </a:r>
            <a:r>
              <a:rPr lang="ru-RU" dirty="0" smtClean="0"/>
              <a:t>элемента управления можно сделать событием-действием:</a:t>
            </a:r>
          </a:p>
          <a:p>
            <a:r>
              <a:rPr lang="ru-RU" dirty="0" smtClean="0"/>
              <a:t>Для этого нужно задать атрибут </a:t>
            </a:r>
            <a:r>
              <a:rPr lang="en-US" dirty="0" smtClean="0">
                <a:solidFill>
                  <a:srgbClr val="0000FF"/>
                </a:solidFill>
              </a:rPr>
              <a:t>AutoPostBack="true"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При возникновении в браузере события-изменения будет выполняться немедленная обратная отправка </a:t>
            </a:r>
          </a:p>
          <a:p>
            <a:pPr lvl="1"/>
            <a:r>
              <a:rPr lang="ru-RU" dirty="0" smtClean="0"/>
              <a:t>это делается с помощью скрипта, который вызывает отправку данных формы на сервер.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/>
          <a:lstStyle/>
          <a:p>
            <a:r>
              <a:rPr lang="ru-RU" dirty="0" smtClean="0"/>
              <a:t>Пример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624" y="1340768"/>
            <a:ext cx="9060376" cy="5517232"/>
          </a:xfrm>
        </p:spPr>
        <p:txBody>
          <a:bodyPr>
            <a:normAutofit/>
          </a:bodyPr>
          <a:lstStyle/>
          <a:p>
            <a:r>
              <a:rPr lang="ru-RU" dirty="0" smtClean="0"/>
              <a:t>Если в описании ЭУ </a:t>
            </a:r>
            <a:r>
              <a:rPr lang="en-US" dirty="0" smtClean="0">
                <a:solidFill>
                  <a:srgbClr val="0000FF"/>
                </a:solidFill>
              </a:rPr>
              <a:t>TextBox</a:t>
            </a:r>
            <a:r>
              <a:rPr lang="en-US" dirty="0" smtClean="0"/>
              <a:t> </a:t>
            </a:r>
            <a:r>
              <a:rPr lang="ru-RU" dirty="0" smtClean="0"/>
              <a:t>включить атрибут </a:t>
            </a:r>
            <a:r>
              <a:rPr lang="en-US" dirty="0" smtClean="0">
                <a:solidFill>
                  <a:srgbClr val="0000FF"/>
                </a:solidFill>
              </a:rPr>
              <a:t>AutoPostBack="true"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&lt;</a:t>
            </a:r>
            <a:r>
              <a:rPr lang="en-US" sz="2800" dirty="0" err="1" smtClean="0">
                <a:solidFill>
                  <a:srgbClr val="0000FF"/>
                </a:solidFill>
              </a:rPr>
              <a:t>asp:TextBox</a:t>
            </a:r>
            <a:r>
              <a:rPr lang="en-US" sz="2800" dirty="0" smtClean="0">
                <a:solidFill>
                  <a:srgbClr val="0000FF"/>
                </a:solidFill>
              </a:rPr>
              <a:t> ID="TextBox1" runat="server" AutoPostBack="True"&gt;</a:t>
            </a:r>
            <a:endParaRPr lang="ru-RU" sz="2800" dirty="0" smtClean="0">
              <a:solidFill>
                <a:srgbClr val="0000FF"/>
              </a:solidFill>
            </a:endParaRPr>
          </a:p>
          <a:p>
            <a:pPr marL="727075" indent="-4763">
              <a:buNone/>
            </a:pPr>
            <a:r>
              <a:rPr lang="en-US" sz="2800" dirty="0" err="1" smtClean="0">
                <a:solidFill>
                  <a:srgbClr val="0000FF"/>
                </a:solidFill>
              </a:rPr>
              <a:t>Иванов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</a:rPr>
              <a:t>Петр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endParaRPr lang="ru-RU" sz="2800" dirty="0" smtClean="0">
              <a:solidFill>
                <a:srgbClr val="0000FF"/>
              </a:solidFill>
            </a:endParaRPr>
          </a:p>
          <a:p>
            <a:pPr marL="4763" indent="-4763"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&lt;/</a:t>
            </a:r>
            <a:r>
              <a:rPr lang="en-US" sz="2800" dirty="0" err="1" smtClean="0">
                <a:solidFill>
                  <a:srgbClr val="0000FF"/>
                </a:solidFill>
              </a:rPr>
              <a:t>asp:TextBox</a:t>
            </a:r>
            <a:r>
              <a:rPr lang="en-US" sz="2800" dirty="0" smtClean="0">
                <a:solidFill>
                  <a:srgbClr val="0000FF"/>
                </a:solidFill>
              </a:rPr>
              <a:t>&gt;</a:t>
            </a:r>
            <a:endParaRPr lang="ru-RU" sz="2800" dirty="0" smtClean="0">
              <a:solidFill>
                <a:srgbClr val="0000FF"/>
              </a:solidFill>
            </a:endParaRPr>
          </a:p>
          <a:p>
            <a:r>
              <a:rPr lang="ru-RU" dirty="0" smtClean="0"/>
              <a:t>то при изменении содержания данного элемента и переходе к другому ЭУ будет выполняться событие-действие, приводящее к обратной отправке запроса на сервер.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dirty="0" smtClean="0"/>
              <a:t>Классификация серверных </a:t>
            </a:r>
            <a:r>
              <a:rPr lang="en-US" dirty="0" smtClean="0"/>
              <a:t>web-</a:t>
            </a:r>
            <a:r>
              <a:rPr lang="ru-RU" dirty="0" smtClean="0"/>
              <a:t>ЭУ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2008" y="1556792"/>
            <a:ext cx="9071992" cy="5257800"/>
          </a:xfrm>
        </p:spPr>
        <p:txBody>
          <a:bodyPr>
            <a:normAutofit/>
          </a:bodyPr>
          <a:lstStyle/>
          <a:p>
            <a:r>
              <a:rPr lang="ru-RU" dirty="0" smtClean="0"/>
              <a:t>В </a:t>
            </a:r>
            <a:r>
              <a:rPr lang="en-US" dirty="0" smtClean="0"/>
              <a:t>ASP</a:t>
            </a:r>
            <a:r>
              <a:rPr lang="ru-RU" dirty="0" smtClean="0"/>
              <a:t>.</a:t>
            </a:r>
            <a:r>
              <a:rPr lang="en-US" dirty="0" smtClean="0"/>
              <a:t>Net </a:t>
            </a:r>
            <a:r>
              <a:rPr lang="ru-RU" dirty="0" smtClean="0"/>
              <a:t>имеется больше 80 серверных </a:t>
            </a:r>
            <a:r>
              <a:rPr lang="en-US" dirty="0" smtClean="0"/>
              <a:t>web</a:t>
            </a:r>
            <a:r>
              <a:rPr lang="ru-RU" dirty="0" smtClean="0"/>
              <a:t>-ЭУ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Невозможно быстро освоить все серверные ЭУ. </a:t>
            </a:r>
          </a:p>
          <a:p>
            <a:r>
              <a:rPr lang="ru-RU" dirty="0" smtClean="0"/>
              <a:t>В связи с этим важно понимать их классификацию и возможные области применения. </a:t>
            </a:r>
          </a:p>
          <a:p>
            <a:r>
              <a:rPr lang="ru-RU" dirty="0" smtClean="0"/>
              <a:t>Серверные </a:t>
            </a:r>
            <a:r>
              <a:rPr lang="en-US" dirty="0" smtClean="0"/>
              <a:t>web</a:t>
            </a:r>
            <a:r>
              <a:rPr lang="ru-RU" dirty="0" smtClean="0"/>
              <a:t>-ЭУ можно классифицировать </a:t>
            </a:r>
          </a:p>
          <a:p>
            <a:pPr lvl="1"/>
            <a:r>
              <a:rPr lang="ru-RU" dirty="0" smtClean="0"/>
              <a:t>по их форме</a:t>
            </a:r>
            <a:r>
              <a:rPr lang="en-US" dirty="0" smtClean="0"/>
              <a:t>;</a:t>
            </a:r>
            <a:r>
              <a:rPr lang="ru-RU" dirty="0" smtClean="0"/>
              <a:t> </a:t>
            </a:r>
          </a:p>
          <a:p>
            <a:pPr lvl="1"/>
            <a:r>
              <a:rPr lang="ru-RU" dirty="0" smtClean="0"/>
              <a:t>по выполняемым функциям.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Простые и составные серверные </a:t>
            </a:r>
            <a:r>
              <a:rPr lang="en-US" dirty="0" smtClean="0"/>
              <a:t>web-</a:t>
            </a:r>
            <a:r>
              <a:rPr lang="ru-RU" dirty="0" smtClean="0"/>
              <a:t>ЭУ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556792"/>
            <a:ext cx="8938320" cy="5301208"/>
          </a:xfrm>
        </p:spPr>
        <p:txBody>
          <a:bodyPr/>
          <a:lstStyle/>
          <a:p>
            <a:r>
              <a:rPr lang="ru-RU" dirty="0" smtClean="0"/>
              <a:t>По форме все серверные ЭУ можно разделить на </a:t>
            </a:r>
          </a:p>
          <a:p>
            <a:pPr lvl="1"/>
            <a:r>
              <a:rPr lang="ru-RU" b="1" i="1" dirty="0" smtClean="0"/>
              <a:t>простые</a:t>
            </a:r>
            <a:r>
              <a:rPr lang="en-US" dirty="0" smtClean="0"/>
              <a:t>;</a:t>
            </a:r>
            <a:r>
              <a:rPr lang="ru-RU" dirty="0" smtClean="0"/>
              <a:t> </a:t>
            </a:r>
          </a:p>
          <a:p>
            <a:pPr lvl="1"/>
            <a:r>
              <a:rPr lang="ru-RU" b="1" i="1" dirty="0" smtClean="0"/>
              <a:t>составные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Простые ЭУ преобразуются в один </a:t>
            </a:r>
            <a:r>
              <a:rPr lang="en-US" dirty="0" smtClean="0"/>
              <a:t>HTML-</a:t>
            </a:r>
            <a:r>
              <a:rPr lang="ru-RU" dirty="0" smtClean="0"/>
              <a:t>элемент.</a:t>
            </a:r>
          </a:p>
          <a:p>
            <a:r>
              <a:rPr lang="ru-RU" dirty="0" smtClean="0"/>
              <a:t>Составные ЭУ преобразуются </a:t>
            </a:r>
            <a:endParaRPr lang="en-US" dirty="0" smtClean="0"/>
          </a:p>
          <a:p>
            <a:pPr lvl="1"/>
            <a:r>
              <a:rPr lang="ru-RU" dirty="0" smtClean="0"/>
              <a:t>в набор </a:t>
            </a:r>
            <a:r>
              <a:rPr lang="en-US" dirty="0" smtClean="0"/>
              <a:t>HTML-</a:t>
            </a:r>
            <a:r>
              <a:rPr lang="ru-RU" dirty="0" smtClean="0"/>
              <a:t>элементов</a:t>
            </a:r>
            <a:r>
              <a:rPr lang="en-US" dirty="0"/>
              <a:t>;</a:t>
            </a:r>
            <a:endParaRPr lang="en-US" dirty="0" smtClean="0"/>
          </a:p>
          <a:p>
            <a:pPr lvl="1"/>
            <a:r>
              <a:rPr lang="ru-RU" dirty="0" smtClean="0"/>
              <a:t>и может быть сценарий </a:t>
            </a:r>
            <a:r>
              <a:rPr lang="en-US" dirty="0" smtClean="0"/>
              <a:t>JavaScript.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Примеры простых серверных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-ЭУ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5185727"/>
              </p:ext>
            </p:extLst>
          </p:nvPr>
        </p:nvGraphicFramePr>
        <p:xfrm>
          <a:off x="0" y="1300448"/>
          <a:ext cx="9144000" cy="5548097"/>
        </p:xfrm>
        <a:graphic>
          <a:graphicData uri="http://schemas.openxmlformats.org/drawingml/2006/table">
            <a:tbl>
              <a:tblPr/>
              <a:tblGrid>
                <a:gridCol w="23397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75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67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7012"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2000" b="1" i="0" dirty="0">
                          <a:latin typeface="Times New Roman"/>
                          <a:ea typeface="Times New Roman"/>
                          <a:cs typeface="Times New Roman"/>
                        </a:rPr>
                        <a:t>Тэг серверного ЭУ</a:t>
                      </a:r>
                      <a:endParaRPr lang="ru-RU" sz="20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i="0" dirty="0" smtClean="0">
                          <a:latin typeface="Times New Roman"/>
                          <a:ea typeface="Times New Roman"/>
                          <a:cs typeface="Times New Roman"/>
                        </a:rPr>
                        <a:t>Сформированный </a:t>
                      </a:r>
                      <a:r>
                        <a:rPr lang="ru-RU" sz="2000" b="1" i="0" dirty="0">
                          <a:latin typeface="Times New Roman"/>
                          <a:ea typeface="Times New Roman"/>
                          <a:cs typeface="Times New Roman"/>
                        </a:rPr>
                        <a:t>HTML код</a:t>
                      </a:r>
                      <a:endParaRPr lang="ru-RU" sz="20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2000" b="1" i="0" dirty="0">
                          <a:latin typeface="Times New Roman"/>
                          <a:ea typeface="Times New Roman"/>
                          <a:cs typeface="Times New Roman"/>
                        </a:rPr>
                        <a:t>Основные свойства и события</a:t>
                      </a:r>
                      <a:endParaRPr lang="ru-RU" sz="20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4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en-US" sz="20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asp:Button</a:t>
                      </a: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&lt;input type="submit"/&gt; </a:t>
                      </a:r>
                      <a:endParaRPr lang="ru-RU" sz="2000" dirty="0" smtClean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или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&lt;input type="button"/&gt;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i="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Text, CausesValidation, </a:t>
                      </a:r>
                      <a:r>
                        <a:rPr lang="en-US" sz="2000" i="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PostBackUrl</a:t>
                      </a:r>
                      <a:r>
                        <a:rPr lang="en-US" sz="2000" i="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, </a:t>
                      </a:r>
                      <a:r>
                        <a:rPr lang="en-US" sz="2000" i="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ValidationGroup</a:t>
                      </a:r>
                      <a:r>
                        <a:rPr lang="en-US" sz="2000" i="0" dirty="0"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  <a:r>
                        <a:rPr lang="en-US" sz="2000" b="1" i="0" dirty="0" err="1">
                          <a:latin typeface="Times New Roman"/>
                          <a:ea typeface="Times New Roman"/>
                          <a:cs typeface="Times New Roman"/>
                        </a:rPr>
                        <a:t>событие</a:t>
                      </a:r>
                      <a:r>
                        <a:rPr lang="en-US" sz="2000" b="1" i="0" dirty="0">
                          <a:latin typeface="Times New Roman"/>
                          <a:ea typeface="Times New Roman"/>
                          <a:cs typeface="Times New Roman"/>
                        </a:rPr>
                        <a:t>: </a:t>
                      </a:r>
                      <a:r>
                        <a:rPr lang="en-US" sz="2000" i="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Click</a:t>
                      </a:r>
                      <a:endParaRPr lang="ru-RU" sz="2000" i="1" dirty="0">
                        <a:solidFill>
                          <a:srgbClr val="0000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3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en-US" sz="20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asp:CheckBox</a:t>
                      </a: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&lt;input type="checkbox"/&gt;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i="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AutoPostBack, Checked, Text, </a:t>
                      </a:r>
                      <a:r>
                        <a:rPr lang="en-US" sz="2000" i="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TextAlign</a:t>
                      </a:r>
                      <a:r>
                        <a:rPr lang="en-US" sz="2000" i="0" dirty="0"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  <a:r>
                        <a:rPr lang="en-US" sz="2000" b="1" i="0" dirty="0" err="1">
                          <a:latin typeface="Times New Roman"/>
                          <a:ea typeface="Times New Roman"/>
                          <a:cs typeface="Times New Roman"/>
                        </a:rPr>
                        <a:t>событие</a:t>
                      </a:r>
                      <a:r>
                        <a:rPr lang="en-US" sz="2000" b="1" i="0" dirty="0">
                          <a:latin typeface="Times New Roman"/>
                          <a:ea typeface="Times New Roman"/>
                          <a:cs typeface="Times New Roman"/>
                        </a:rPr>
                        <a:t>: </a:t>
                      </a:r>
                      <a:r>
                        <a:rPr lang="en-US" sz="2000" i="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CheckedChanged</a:t>
                      </a:r>
                      <a:endParaRPr lang="ru-RU" sz="2000" i="1" dirty="0">
                        <a:solidFill>
                          <a:srgbClr val="0000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942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en-US" sz="20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asp:FileUpload</a:t>
                      </a: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&lt;input type="file"&gt;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i="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FileBytes</a:t>
                      </a:r>
                      <a:r>
                        <a:rPr lang="en-US" sz="2000" i="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, </a:t>
                      </a:r>
                      <a:r>
                        <a:rPr lang="en-US" sz="2000" i="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FileContent</a:t>
                      </a:r>
                      <a:r>
                        <a:rPr lang="en-US" sz="2000" i="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, </a:t>
                      </a:r>
                      <a:r>
                        <a:rPr lang="en-US" sz="2000" i="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FileName</a:t>
                      </a:r>
                      <a:r>
                        <a:rPr lang="en-US" sz="2000" i="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, </a:t>
                      </a:r>
                      <a:r>
                        <a:rPr lang="en-US" sz="2000" i="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HasFile</a:t>
                      </a:r>
                      <a:r>
                        <a:rPr lang="en-US" sz="2000" i="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, </a:t>
                      </a:r>
                      <a:r>
                        <a:rPr lang="en-US" sz="2000" i="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PostedFile</a:t>
                      </a:r>
                      <a:r>
                        <a:rPr lang="en-US" sz="2000" i="0" dirty="0"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  <a:r>
                        <a:rPr lang="en-US" sz="2000" b="1" i="0" dirty="0" err="1">
                          <a:latin typeface="Times New Roman"/>
                          <a:ea typeface="Times New Roman"/>
                          <a:cs typeface="Times New Roman"/>
                        </a:rPr>
                        <a:t>метод</a:t>
                      </a:r>
                      <a:r>
                        <a:rPr lang="en-US" sz="2000" b="1" i="0" dirty="0">
                          <a:latin typeface="Times New Roman"/>
                          <a:ea typeface="Times New Roman"/>
                          <a:cs typeface="Times New Roman"/>
                        </a:rPr>
                        <a:t>: </a:t>
                      </a:r>
                      <a:r>
                        <a:rPr lang="en-US" sz="2000" i="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SaveAs</a:t>
                      </a:r>
                      <a:r>
                        <a:rPr lang="en-US" sz="2000" i="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()</a:t>
                      </a:r>
                      <a:endParaRPr lang="ru-RU" sz="2000" i="1" dirty="0">
                        <a:solidFill>
                          <a:srgbClr val="0000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3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&lt;asp:Image&gt;</a:t>
                      </a:r>
                      <a:endParaRPr lang="ru-RU" sz="200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&lt;img/&gt;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AlternateText</a:t>
                      </a: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20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ImageAlign</a:t>
                      </a: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20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ImageUrl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71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&lt;asp:ImageButton&gt;</a:t>
                      </a:r>
                      <a:endParaRPr lang="ru-RU" sz="200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&lt;input type="image"/&gt;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i="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CausesValidation, </a:t>
                      </a:r>
                      <a:r>
                        <a:rPr lang="en-US" sz="2000" i="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ValidationGroup</a:t>
                      </a:r>
                      <a:r>
                        <a:rPr lang="en-US" sz="2000" i="0" dirty="0"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  <a:r>
                        <a:rPr lang="en-US" sz="2000" b="1" i="0" dirty="0" err="1">
                          <a:latin typeface="Times New Roman"/>
                          <a:ea typeface="Times New Roman"/>
                          <a:cs typeface="Times New Roman"/>
                        </a:rPr>
                        <a:t>событие</a:t>
                      </a:r>
                      <a:r>
                        <a:rPr lang="en-US" sz="2000" b="1" i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i="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Click</a:t>
                      </a:r>
                      <a:endParaRPr lang="ru-RU" sz="2000" i="1" dirty="0">
                        <a:solidFill>
                          <a:srgbClr val="0000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39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&lt;asp:ImageMap&gt;</a:t>
                      </a:r>
                      <a:endParaRPr lang="ru-RU" sz="200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&lt;map&gt;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HotSpotMode</a:t>
                      </a: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20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HotSpots</a:t>
                      </a: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>
                          <a:latin typeface="Arial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2000" dirty="0" err="1">
                          <a:latin typeface="Arial"/>
                          <a:ea typeface="Calibri"/>
                          <a:cs typeface="Times New Roman"/>
                        </a:rPr>
                        <a:t>коллекция</a:t>
                      </a:r>
                      <a:r>
                        <a:rPr lang="en-US" sz="2000" dirty="0">
                          <a:latin typeface="Arial"/>
                          <a:ea typeface="Calibri"/>
                          <a:cs typeface="Times New Roman"/>
                        </a:rPr>
                        <a:t>), </a:t>
                      </a:r>
                      <a:r>
                        <a:rPr lang="en-US" sz="20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AlternateText</a:t>
                      </a: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20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ImageAlign</a:t>
                      </a: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20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ImageUrl</a:t>
                      </a: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576064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Примеры простых серверных </a:t>
            </a:r>
            <a:r>
              <a:rPr lang="en-US" dirty="0"/>
              <a:t>web</a:t>
            </a:r>
            <a:r>
              <a:rPr lang="ru-RU" dirty="0" smtClean="0"/>
              <a:t>-ЭУ (2)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5880926"/>
              </p:ext>
            </p:extLst>
          </p:nvPr>
        </p:nvGraphicFramePr>
        <p:xfrm>
          <a:off x="29209" y="928346"/>
          <a:ext cx="9144000" cy="5957038"/>
        </p:xfrm>
        <a:graphic>
          <a:graphicData uri="http://schemas.openxmlformats.org/drawingml/2006/table">
            <a:tbl>
              <a:tblPr/>
              <a:tblGrid>
                <a:gridCol w="23304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6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67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2472"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2000" b="1" i="0" dirty="0" smtClean="0">
                          <a:latin typeface="Times New Roman"/>
                          <a:ea typeface="Times New Roman"/>
                          <a:cs typeface="Times New Roman"/>
                        </a:rPr>
                        <a:t>Тэг</a:t>
                      </a:r>
                      <a:endParaRPr lang="ru-RU" sz="20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9697" marR="89697" marT="44849" marB="4484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i="0" dirty="0" smtClean="0">
                          <a:latin typeface="Times New Roman"/>
                          <a:ea typeface="Times New Roman"/>
                          <a:cs typeface="Times New Roman"/>
                        </a:rPr>
                        <a:t>HTML </a:t>
                      </a:r>
                      <a:r>
                        <a:rPr lang="ru-RU" sz="2000" b="1" i="0" dirty="0">
                          <a:latin typeface="Times New Roman"/>
                          <a:ea typeface="Times New Roman"/>
                          <a:cs typeface="Times New Roman"/>
                        </a:rPr>
                        <a:t>код</a:t>
                      </a:r>
                      <a:endParaRPr lang="ru-RU" sz="20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9697" marR="89697" marT="44849" marB="4484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2000" b="1" i="0">
                          <a:latin typeface="Times New Roman"/>
                          <a:ea typeface="Times New Roman"/>
                          <a:cs typeface="Times New Roman"/>
                        </a:rPr>
                        <a:t>Основные свойства и события</a:t>
                      </a:r>
                      <a:endParaRPr lang="ru-RU" sz="2000" i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9697" marR="89697" marT="44849" marB="4484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78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en-US" sz="2000" kern="12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asp:HiddenField</a:t>
                      </a:r>
                      <a:r>
                        <a:rPr lang="en-US" sz="20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&lt;input type="hidden"&gt;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Value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7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en-US" sz="2000" kern="12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asp:HyperLink</a:t>
                      </a:r>
                      <a:r>
                        <a:rPr lang="en-US" sz="20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&lt;a&gt;...&lt;/a&gt;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2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ImageUrl</a:t>
                      </a: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NavigateUrl</a:t>
                      </a: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, Target, </a:t>
                      </a:r>
                      <a:r>
                        <a:rPr lang="en-US" sz="1800" kern="1200" dirty="0" smtClean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Text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событие</a:t>
                      </a:r>
                      <a:r>
                        <a:rPr lang="en-US" sz="18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 smtClean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Click</a:t>
                      </a:r>
                      <a:r>
                        <a:rPr lang="en-US" sz="1800" kern="1200" dirty="0" smtClean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800" dirty="0" smtClean="0">
                        <a:solidFill>
                          <a:srgbClr val="0000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7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&lt;asp:Label&gt;</a:t>
                      </a:r>
                      <a:endParaRPr lang="ru-RU" sz="200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&lt;span&gt;...&lt;/span&gt;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Text, </a:t>
                      </a:r>
                      <a:r>
                        <a:rPr lang="en-US" sz="1800" kern="12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AssociatedControlID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78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en-US" sz="2000" kern="12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asp:LinkButton</a:t>
                      </a:r>
                      <a:r>
                        <a:rPr lang="en-US" sz="20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&lt;a&gt;&lt;img/&gt;&lt;/a&gt;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1270"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Text, CausesValidation, Validation-Group</a:t>
                      </a:r>
                      <a:r>
                        <a:rPr lang="en-US" sz="18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  <a:r>
                        <a:rPr lang="en-US" sz="1800" b="1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событие</a:t>
                      </a:r>
                      <a:r>
                        <a:rPr lang="en-US" sz="18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Click</a:t>
                      </a: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800" dirty="0">
                        <a:solidFill>
                          <a:srgbClr val="0000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49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en-US" sz="2000" kern="12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asp:Panel</a:t>
                      </a:r>
                      <a:r>
                        <a:rPr lang="en-US" sz="20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&lt;div&gt;...&lt;/div&gt;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2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BackImageUrl</a:t>
                      </a: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DefaultButton</a:t>
                      </a: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GroupingText</a:t>
                      </a: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HorizontalAlign</a:t>
                      </a: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, Scrollbars, Wrap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649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en-US" sz="2000" kern="12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asp:RadioButton</a:t>
                      </a:r>
                      <a:r>
                        <a:rPr lang="en-US" sz="20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&lt;input type="radio"/&gt;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1270"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AutoPostBack, Checked, </a:t>
                      </a: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GroupName</a:t>
                      </a: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, Text, </a:t>
                      </a: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TextAlign</a:t>
                      </a: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;</a:t>
                      </a:r>
                      <a:r>
                        <a:rPr lang="en-US" sz="18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800" kern="12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-1270" algn="l">
                        <a:spcAft>
                          <a:spcPts val="0"/>
                        </a:spcAft>
                      </a:pPr>
                      <a:r>
                        <a:rPr lang="en-US" sz="18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событие</a:t>
                      </a:r>
                      <a:r>
                        <a:rPr lang="en-US" sz="18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Arial"/>
                        </a:rPr>
                        <a:t>CheckedChanged</a:t>
                      </a:r>
                      <a:endParaRPr lang="ru-RU" sz="1800" dirty="0">
                        <a:solidFill>
                          <a:srgbClr val="0000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649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</a:t>
                      </a:r>
                      <a:r>
                        <a:rPr lang="en-US" sz="2000" kern="12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asp:TextBox</a:t>
                      </a:r>
                      <a:r>
                        <a:rPr lang="en-US" sz="2000" kern="12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&lt;input type="text"/&gt; </a:t>
                      </a:r>
                      <a:r>
                        <a:rPr lang="en-US" sz="2000" dirty="0" err="1" smtClean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или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&lt;textarea&gt; ...&lt;/textarea&gt;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AutoPostBack, Columns, </a:t>
                      </a:r>
                      <a:r>
                        <a:rPr lang="en-US" sz="1800" kern="12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MaxLength</a:t>
                      </a: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2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ReadOnly</a:t>
                      </a: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, Rows, Text, </a:t>
                      </a:r>
                      <a:r>
                        <a:rPr lang="en-US" sz="1800" kern="12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TextMode</a:t>
                      </a: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, Wrap; </a:t>
                      </a:r>
                      <a:r>
                        <a:rPr lang="en-US" sz="1800" b="1" dirty="0" err="1">
                          <a:latin typeface="Times New Roman"/>
                          <a:ea typeface="Calibri"/>
                          <a:cs typeface="Times New Roman"/>
                        </a:rPr>
                        <a:t>событие</a:t>
                      </a:r>
                      <a:r>
                        <a:rPr lang="en-US" sz="1800" kern="1200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TextChanged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-1" y="692696"/>
          <a:ext cx="9144001" cy="6110725"/>
        </p:xfrm>
        <a:graphic>
          <a:graphicData uri="http://schemas.openxmlformats.org/drawingml/2006/table">
            <a:tbl>
              <a:tblPr/>
              <a:tblGrid>
                <a:gridCol w="2123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7012"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800" b="1" i="0" dirty="0">
                          <a:latin typeface="Times New Roman"/>
                          <a:ea typeface="Times New Roman"/>
                          <a:cs typeface="Times New Roman"/>
                        </a:rPr>
                        <a:t>Тэг серверного ЭУ</a:t>
                      </a:r>
                      <a:endParaRPr lang="ru-RU" sz="18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i="0" dirty="0" smtClean="0">
                          <a:latin typeface="Times New Roman"/>
                          <a:ea typeface="Times New Roman"/>
                          <a:cs typeface="Times New Roman"/>
                        </a:rPr>
                        <a:t>Сформированный </a:t>
                      </a:r>
                      <a:r>
                        <a:rPr lang="ru-RU" sz="1800" b="1" i="0" dirty="0">
                          <a:latin typeface="Times New Roman"/>
                          <a:ea typeface="Times New Roman"/>
                          <a:cs typeface="Times New Roman"/>
                        </a:rPr>
                        <a:t>HTML код</a:t>
                      </a:r>
                      <a:endParaRPr lang="ru-RU" sz="18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800" b="1" i="0">
                          <a:latin typeface="Times New Roman"/>
                          <a:ea typeface="Times New Roman"/>
                          <a:cs typeface="Times New Roman"/>
                        </a:rPr>
                        <a:t>Основные свойства и события</a:t>
                      </a:r>
                      <a:endParaRPr lang="ru-RU" sz="1800" i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43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asp:Button</a:t>
                      </a: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&lt;input type="submit"/&gt; </a:t>
                      </a: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или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&lt;input type="button"/&gt;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i="0">
                          <a:latin typeface="Arial"/>
                          <a:ea typeface="Times New Roman"/>
                          <a:cs typeface="Arial"/>
                        </a:rPr>
                        <a:t>Text, CausesValidation, PostBackUrl, ValidationGroup</a:t>
                      </a:r>
                      <a:r>
                        <a:rPr lang="en-US" sz="1800" i="0"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  <a:r>
                        <a:rPr lang="en-US" sz="1800" b="1" i="0">
                          <a:latin typeface="Times New Roman"/>
                          <a:ea typeface="Times New Roman"/>
                          <a:cs typeface="Times New Roman"/>
                        </a:rPr>
                        <a:t>событие: </a:t>
                      </a:r>
                      <a:r>
                        <a:rPr lang="en-US" sz="1800" i="0">
                          <a:latin typeface="Arial"/>
                          <a:ea typeface="Times New Roman"/>
                          <a:cs typeface="Arial"/>
                        </a:rPr>
                        <a:t>Click</a:t>
                      </a:r>
                      <a:endParaRPr lang="ru-RU" sz="1800" i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3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asp:CheckBox</a:t>
                      </a: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&lt;input type="checkbox"/&gt;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i="0">
                          <a:latin typeface="Arial"/>
                          <a:ea typeface="Times New Roman"/>
                          <a:cs typeface="Arial"/>
                        </a:rPr>
                        <a:t>AutoPostBack, Checked, Text, TextAlign</a:t>
                      </a:r>
                      <a:r>
                        <a:rPr lang="en-US" sz="1800" i="0"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  <a:r>
                        <a:rPr lang="en-US" sz="1800" b="1" i="0">
                          <a:latin typeface="Times New Roman"/>
                          <a:ea typeface="Times New Roman"/>
                          <a:cs typeface="Times New Roman"/>
                        </a:rPr>
                        <a:t>событие: </a:t>
                      </a:r>
                      <a:r>
                        <a:rPr lang="en-US" sz="1800" i="0">
                          <a:latin typeface="Arial"/>
                          <a:ea typeface="Times New Roman"/>
                          <a:cs typeface="Arial"/>
                        </a:rPr>
                        <a:t>CheckedChanged</a:t>
                      </a:r>
                      <a:endParaRPr lang="ru-RU" sz="1800" i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942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asp:FileUpload</a:t>
                      </a: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&lt;input type="file"&gt;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i="0">
                          <a:latin typeface="Arial"/>
                          <a:ea typeface="Times New Roman"/>
                          <a:cs typeface="Arial"/>
                        </a:rPr>
                        <a:t>FileBytes, FileContent, FileName, HasFile, PostedFile</a:t>
                      </a:r>
                      <a:r>
                        <a:rPr lang="en-US" sz="1800" i="0"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  <a:r>
                        <a:rPr lang="en-US" sz="1800" b="1" i="0">
                          <a:latin typeface="Times New Roman"/>
                          <a:ea typeface="Times New Roman"/>
                          <a:cs typeface="Times New Roman"/>
                        </a:rPr>
                        <a:t>метод: </a:t>
                      </a:r>
                      <a:r>
                        <a:rPr lang="en-US" sz="1800" i="0">
                          <a:latin typeface="Arial"/>
                          <a:ea typeface="Times New Roman"/>
                          <a:cs typeface="Arial"/>
                        </a:rPr>
                        <a:t>SaveAs()</a:t>
                      </a:r>
                      <a:endParaRPr lang="ru-RU" sz="1800" i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07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asp:Image</a:t>
                      </a: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&lt;img/&gt;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Calibri"/>
                          <a:cs typeface="Times New Roman"/>
                        </a:rPr>
                        <a:t>AlternateText, ImageAlign, ImageUrl</a:t>
                      </a:r>
                      <a:endParaRPr lang="ru-RU" sz="1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71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asp:ImageButton</a:t>
                      </a: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&lt;input type="image"/&gt;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i="0">
                          <a:latin typeface="Arial"/>
                          <a:ea typeface="Times New Roman"/>
                          <a:cs typeface="Arial"/>
                        </a:rPr>
                        <a:t>CausesValidation, ValidationGroup</a:t>
                      </a:r>
                      <a:r>
                        <a:rPr lang="en-US" sz="1800" i="0"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  <a:r>
                        <a:rPr lang="en-US" sz="1800" b="1" i="0">
                          <a:latin typeface="Times New Roman"/>
                          <a:ea typeface="Times New Roman"/>
                          <a:cs typeface="Times New Roman"/>
                        </a:rPr>
                        <a:t>событие </a:t>
                      </a:r>
                      <a:r>
                        <a:rPr lang="en-US" sz="1800" i="0">
                          <a:latin typeface="Arial"/>
                          <a:ea typeface="Times New Roman"/>
                          <a:cs typeface="Arial"/>
                        </a:rPr>
                        <a:t>Click</a:t>
                      </a:r>
                      <a:endParaRPr lang="ru-RU" sz="1800" i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39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asp:ImageMap</a:t>
                      </a: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&lt;map&gt;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/>
                          <a:ea typeface="Calibri"/>
                          <a:cs typeface="Times New Roman"/>
                        </a:rPr>
                        <a:t>HotSpotMode</a:t>
                      </a:r>
                      <a:r>
                        <a:rPr lang="en-US" sz="1800" dirty="0">
                          <a:latin typeface="Arial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 dirty="0" err="1">
                          <a:latin typeface="Arial"/>
                          <a:ea typeface="Calibri"/>
                          <a:cs typeface="Times New Roman"/>
                        </a:rPr>
                        <a:t>HotSpots</a:t>
                      </a:r>
                      <a:r>
                        <a:rPr lang="en-US" sz="1800" dirty="0">
                          <a:latin typeface="Arial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en-US" sz="1800" dirty="0" err="1">
                          <a:latin typeface="Arial"/>
                          <a:ea typeface="Calibri"/>
                          <a:cs typeface="Times New Roman"/>
                        </a:rPr>
                        <a:t>коллекция</a:t>
                      </a:r>
                      <a:r>
                        <a:rPr lang="en-US" sz="1800" dirty="0">
                          <a:latin typeface="Arial"/>
                          <a:ea typeface="Calibri"/>
                          <a:cs typeface="Times New Roman"/>
                        </a:rPr>
                        <a:t>), </a:t>
                      </a:r>
                      <a:r>
                        <a:rPr lang="en-US" sz="1800" dirty="0" err="1">
                          <a:latin typeface="Arial"/>
                          <a:ea typeface="Calibri"/>
                          <a:cs typeface="Times New Roman"/>
                        </a:rPr>
                        <a:t>AlternateText</a:t>
                      </a:r>
                      <a:r>
                        <a:rPr lang="en-US" sz="1800" dirty="0">
                          <a:latin typeface="Arial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 dirty="0" err="1">
                          <a:latin typeface="Arial"/>
                          <a:ea typeface="Calibri"/>
                          <a:cs typeface="Times New Roman"/>
                        </a:rPr>
                        <a:t>ImageAlign</a:t>
                      </a:r>
                      <a:r>
                        <a:rPr lang="en-US" sz="1800" dirty="0">
                          <a:latin typeface="Arial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 dirty="0" err="1">
                          <a:latin typeface="Arial"/>
                          <a:ea typeface="Calibri"/>
                          <a:cs typeface="Times New Roman"/>
                        </a:rPr>
                        <a:t>ImageUrl</a:t>
                      </a:r>
                      <a:r>
                        <a:rPr lang="en-US" sz="1800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ru-RU" sz="18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907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en-US" sz="1800" kern="12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asp:HiddenField</a:t>
                      </a: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&lt;input type="hidden"&gt;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latin typeface="Arial"/>
                          <a:ea typeface="Calibri"/>
                          <a:cs typeface="Times New Roman"/>
                        </a:rPr>
                        <a:t>Value</a:t>
                      </a:r>
                      <a:endParaRPr lang="ru-RU" sz="18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907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en-US" sz="1800" kern="12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asp:HyperLink</a:t>
                      </a: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&lt;a&gt;...&lt;/a&gt;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200" dirty="0" err="1">
                          <a:latin typeface="Arial"/>
                          <a:ea typeface="Calibri"/>
                          <a:cs typeface="Times New Roman"/>
                        </a:rPr>
                        <a:t>ImageUrl</a:t>
                      </a:r>
                      <a:r>
                        <a:rPr lang="en-US" sz="1800" kern="1200" dirty="0">
                          <a:latin typeface="Arial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 kern="1200" dirty="0" err="1">
                          <a:latin typeface="Arial"/>
                          <a:ea typeface="Calibri"/>
                          <a:cs typeface="Times New Roman"/>
                        </a:rPr>
                        <a:t>NavigateUrl</a:t>
                      </a:r>
                      <a:r>
                        <a:rPr lang="en-US" sz="1800" kern="1200" dirty="0">
                          <a:latin typeface="Arial"/>
                          <a:ea typeface="Calibri"/>
                          <a:cs typeface="Times New Roman"/>
                        </a:rPr>
                        <a:t>, Target, Text</a:t>
                      </a:r>
                      <a:endParaRPr lang="ru-RU" sz="18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907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en-US" sz="1800" kern="12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asp:Label</a:t>
                      </a: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&lt;span&gt;...&lt;/span&gt;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latin typeface="Arial"/>
                          <a:ea typeface="Calibri"/>
                          <a:cs typeface="Times New Roman"/>
                        </a:rPr>
                        <a:t>Text, </a:t>
                      </a:r>
                      <a:r>
                        <a:rPr lang="en-US" sz="1800" kern="1200" dirty="0" err="1">
                          <a:latin typeface="Arial"/>
                          <a:ea typeface="Calibri"/>
                          <a:cs typeface="Times New Roman"/>
                        </a:rPr>
                        <a:t>AssociatedControlID</a:t>
                      </a:r>
                      <a:endParaRPr lang="ru-RU" sz="18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450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en-US" sz="1800" kern="12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asp:LinkButton</a:t>
                      </a: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&lt;a&gt;&lt;img/&gt;&lt;/a&gt;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1270"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/>
                          <a:ea typeface="Times New Roman"/>
                          <a:cs typeface="Arial"/>
                        </a:rPr>
                        <a:t>Text, CausesValidation, Validation-Group</a:t>
                      </a:r>
                      <a:r>
                        <a:rPr lang="en-US" sz="18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  <a:r>
                        <a:rPr lang="en-US" sz="1800" b="1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событие</a:t>
                      </a:r>
                      <a:r>
                        <a:rPr lang="en-US" sz="18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Arial"/>
                          <a:ea typeface="Times New Roman"/>
                          <a:cs typeface="Arial"/>
                        </a:rPr>
                        <a:t>Click</a:t>
                      </a:r>
                      <a:r>
                        <a:rPr lang="en-US" sz="18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576064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Примеры простых серверных </a:t>
            </a:r>
            <a:r>
              <a:rPr lang="en-US" dirty="0"/>
              <a:t>web</a:t>
            </a:r>
            <a:r>
              <a:rPr lang="ru-RU" dirty="0" smtClean="0"/>
              <a:t>-ЭУ (3)</a:t>
            </a:r>
            <a:endParaRPr lang="ru-RU" dirty="0"/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945828"/>
              </p:ext>
            </p:extLst>
          </p:nvPr>
        </p:nvGraphicFramePr>
        <p:xfrm>
          <a:off x="35496" y="1014646"/>
          <a:ext cx="9108504" cy="4323143"/>
        </p:xfrm>
        <a:graphic>
          <a:graphicData uri="http://schemas.openxmlformats.org/drawingml/2006/table">
            <a:tbl>
              <a:tblPr/>
              <a:tblGrid>
                <a:gridCol w="20567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40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277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9954"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800" b="1" i="0" dirty="0" smtClean="0">
                          <a:latin typeface="Times New Roman"/>
                          <a:ea typeface="Times New Roman"/>
                          <a:cs typeface="Times New Roman"/>
                        </a:rPr>
                        <a:t>Тэг</a:t>
                      </a:r>
                      <a:endParaRPr lang="ru-RU" sz="18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9697" marR="89697" marT="44849" marB="4484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i="0" dirty="0" smtClean="0">
                          <a:latin typeface="Times New Roman"/>
                          <a:ea typeface="Times New Roman"/>
                          <a:cs typeface="Times New Roman"/>
                        </a:rPr>
                        <a:t>HTML </a:t>
                      </a:r>
                      <a:r>
                        <a:rPr lang="ru-RU" sz="1800" b="1" i="0" dirty="0">
                          <a:latin typeface="Times New Roman"/>
                          <a:ea typeface="Times New Roman"/>
                          <a:cs typeface="Times New Roman"/>
                        </a:rPr>
                        <a:t>код</a:t>
                      </a:r>
                      <a:endParaRPr lang="ru-RU" sz="18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9697" marR="89697" marT="44849" marB="4484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800" b="1" i="0">
                          <a:latin typeface="Times New Roman"/>
                          <a:ea typeface="Times New Roman"/>
                          <a:cs typeface="Times New Roman"/>
                        </a:rPr>
                        <a:t>Основные свойства и события</a:t>
                      </a:r>
                      <a:endParaRPr lang="ru-RU" sz="1800" i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9697" marR="89697" marT="44849" marB="4484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49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en-US" sz="1800" kern="12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asp:Panel</a:t>
                      </a: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&lt;div&gt;...&lt;/div&gt;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200">
                          <a:latin typeface="Arial"/>
                          <a:ea typeface="Calibri"/>
                          <a:cs typeface="Times New Roman"/>
                        </a:rPr>
                        <a:t>BackImageUrl, DefaultButton, GroupingText, HorizontalAlign, Scrollbars, Wrap</a:t>
                      </a:r>
                      <a:endParaRPr lang="ru-RU" sz="1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86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en-US" sz="1800" kern="12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asp:RadioButton</a:t>
                      </a: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&lt;input type="radio"/&gt;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1270" algn="just"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Arial"/>
                        </a:rPr>
                        <a:t>AutoPostBack, Checked, GroupName, Text, TextAlign</a:t>
                      </a:r>
                      <a:r>
                        <a:rPr lang="en-US" sz="18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  <a:r>
                        <a:rPr lang="en-US" sz="18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событие </a:t>
                      </a:r>
                      <a:r>
                        <a:rPr lang="en-US" sz="1800">
                          <a:latin typeface="Arial"/>
                          <a:ea typeface="Times New Roman"/>
                          <a:cs typeface="Arial"/>
                        </a:rPr>
                        <a:t>CheckedChanged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6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</a:t>
                      </a:r>
                      <a:r>
                        <a:rPr lang="en-US" sz="1800" kern="12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asp:HiddenField</a:t>
                      </a: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&lt;input type="hidden"&gt;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200">
                          <a:latin typeface="Arial"/>
                          <a:ea typeface="Calibri"/>
                          <a:cs typeface="Times New Roman"/>
                        </a:rPr>
                        <a:t>Value</a:t>
                      </a:r>
                      <a:endParaRPr lang="ru-RU" sz="1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06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</a:t>
                      </a:r>
                      <a:r>
                        <a:rPr lang="en-US" sz="1800" kern="12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asp:HyperLink</a:t>
                      </a: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&lt;a&gt;...&lt;/a&gt;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200">
                          <a:latin typeface="Arial"/>
                          <a:ea typeface="Calibri"/>
                          <a:cs typeface="Times New Roman"/>
                        </a:rPr>
                        <a:t>ImageUrl, NavigateUrl, Target, Text</a:t>
                      </a:r>
                      <a:endParaRPr lang="ru-RU" sz="1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6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</a:t>
                      </a:r>
                      <a:r>
                        <a:rPr lang="en-US" sz="1800" kern="12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asp:Label</a:t>
                      </a: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&lt;span&gt;...&lt;/span&gt;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latin typeface="Arial"/>
                          <a:ea typeface="Calibri"/>
                          <a:cs typeface="Times New Roman"/>
                        </a:rPr>
                        <a:t>Text, </a:t>
                      </a:r>
                      <a:r>
                        <a:rPr lang="en-US" sz="1800" kern="1200" dirty="0" err="1">
                          <a:latin typeface="Arial"/>
                          <a:ea typeface="Calibri"/>
                          <a:cs typeface="Times New Roman"/>
                        </a:rPr>
                        <a:t>AssociatedControlID</a:t>
                      </a:r>
                      <a:endParaRPr lang="ru-RU" sz="18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64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</a:t>
                      </a:r>
                      <a:r>
                        <a:rPr lang="en-US" sz="1800" kern="12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asp:LinkButton</a:t>
                      </a: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&lt;a&gt;&lt;img/&gt;&lt;/a&gt;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Arial"/>
                        </a:rPr>
                        <a:t>Text, CausesValidation, Validation-Group</a:t>
                      </a:r>
                      <a:r>
                        <a:rPr lang="en-US" sz="18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  <a:r>
                        <a:rPr lang="en-US" sz="18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событие </a:t>
                      </a:r>
                      <a:r>
                        <a:rPr lang="en-US" sz="1800">
                          <a:latin typeface="Arial"/>
                          <a:ea typeface="Times New Roman"/>
                          <a:cs typeface="Arial"/>
                        </a:rPr>
                        <a:t>Click</a:t>
                      </a:r>
                      <a:r>
                        <a:rPr lang="en-US" sz="18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07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</a:t>
                      </a:r>
                      <a:r>
                        <a:rPr lang="en-US" sz="1800" kern="12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asp:TextBox</a:t>
                      </a:r>
                      <a:r>
                        <a:rPr lang="en-US" sz="1800" kern="12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&lt;input type="text"/&gt; </a:t>
                      </a:r>
                      <a:r>
                        <a:rPr lang="en-US" sz="1800" dirty="0" err="1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или</a:t>
                      </a:r>
                      <a:r>
                        <a:rPr lang="en-US" sz="1800" dirty="0" smtClean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&lt;textarea&gt; ...&lt;/textarea&gt;</a:t>
                      </a:r>
                      <a:endParaRPr lang="ru-RU" sz="18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latin typeface="Arial"/>
                          <a:ea typeface="Calibri"/>
                          <a:cs typeface="Times New Roman"/>
                        </a:rPr>
                        <a:t>AutoPostBack, Columns, </a:t>
                      </a:r>
                      <a:r>
                        <a:rPr lang="en-US" sz="1800" kern="1200" dirty="0" err="1">
                          <a:latin typeface="Arial"/>
                          <a:ea typeface="Calibri"/>
                          <a:cs typeface="Times New Roman"/>
                        </a:rPr>
                        <a:t>MaxLength</a:t>
                      </a:r>
                      <a:r>
                        <a:rPr lang="en-US" sz="1800" kern="1200" dirty="0"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endParaRPr lang="ru-RU" sz="1800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200" dirty="0" err="1">
                          <a:latin typeface="Arial"/>
                          <a:ea typeface="Calibri"/>
                          <a:cs typeface="Times New Roman"/>
                        </a:rPr>
                        <a:t>ReadOnly</a:t>
                      </a:r>
                      <a:r>
                        <a:rPr lang="en-US" sz="1800" kern="1200" dirty="0">
                          <a:latin typeface="Arial"/>
                          <a:ea typeface="Calibri"/>
                          <a:cs typeface="Times New Roman"/>
                        </a:rPr>
                        <a:t>, Rows, Text, </a:t>
                      </a:r>
                      <a:r>
                        <a:rPr lang="en-US" sz="1800" kern="1200" dirty="0" err="1">
                          <a:latin typeface="Arial"/>
                          <a:ea typeface="Calibri"/>
                          <a:cs typeface="Times New Roman"/>
                        </a:rPr>
                        <a:t>TextMode</a:t>
                      </a:r>
                      <a:r>
                        <a:rPr lang="en-US" sz="1800" kern="1200" dirty="0">
                          <a:latin typeface="Arial"/>
                          <a:ea typeface="Calibri"/>
                          <a:cs typeface="Times New Roman"/>
                        </a:rPr>
                        <a:t>, Wrap; </a:t>
                      </a:r>
                      <a:r>
                        <a:rPr lang="en-US" sz="1800" b="1" dirty="0" err="1">
                          <a:latin typeface="Times New Roman"/>
                          <a:ea typeface="Calibri"/>
                          <a:cs typeface="Times New Roman"/>
                        </a:rPr>
                        <a:t>событие</a:t>
                      </a:r>
                      <a:r>
                        <a:rPr lang="en-US" sz="1800" kern="1200" dirty="0">
                          <a:latin typeface="Arial"/>
                          <a:ea typeface="Calibri"/>
                          <a:cs typeface="Times New Roman"/>
                        </a:rPr>
                        <a:t> TextChanged</a:t>
                      </a:r>
                      <a:endParaRPr lang="ru-RU" sz="18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5505" marR="35505" marT="35505" marB="355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576064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Примеры простых серверных </a:t>
            </a:r>
            <a:r>
              <a:rPr lang="en-US" dirty="0"/>
              <a:t>web</a:t>
            </a:r>
            <a:r>
              <a:rPr lang="ru-RU" dirty="0" smtClean="0"/>
              <a:t>-ЭУ (</a:t>
            </a:r>
            <a:r>
              <a:rPr lang="en-US" dirty="0" smtClean="0"/>
              <a:t>4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0609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Составные элементы управления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340768"/>
            <a:ext cx="8892480" cy="551723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Составные ЭУ включают подэлементы, описывающие данные и шаблон их отображения. </a:t>
            </a:r>
          </a:p>
          <a:p>
            <a:r>
              <a:rPr lang="ru-RU" dirty="0" smtClean="0"/>
              <a:t>Пример: </a:t>
            </a:r>
            <a:r>
              <a:rPr lang="ru-RU" b="1" i="1" dirty="0" smtClean="0"/>
              <a:t>списочные ЭУ</a:t>
            </a:r>
            <a:r>
              <a:rPr lang="ru-RU" dirty="0" smtClean="0"/>
              <a:t> (</a:t>
            </a:r>
            <a:r>
              <a:rPr lang="en-US" dirty="0" smtClean="0"/>
              <a:t>list </a:t>
            </a:r>
            <a:r>
              <a:rPr lang="en-US" dirty="0" err="1" smtClean="0"/>
              <a:t>contros</a:t>
            </a:r>
            <a:r>
              <a:rPr lang="ru-RU" dirty="0" smtClean="0"/>
              <a:t>), показывающие заданный список элементов данных или набор элементов из источника данных (записей) с использованием для каждого из них фиксированного шаблона: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ListBox</a:t>
            </a:r>
            <a:r>
              <a:rPr lang="en-US" dirty="0" smtClean="0"/>
              <a:t>, </a:t>
            </a:r>
            <a:endParaRPr lang="ru-RU" dirty="0" smtClean="0"/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BulletedList</a:t>
            </a:r>
            <a:r>
              <a:rPr lang="en-US" dirty="0" smtClean="0"/>
              <a:t>, </a:t>
            </a:r>
            <a:endParaRPr lang="ru-RU" dirty="0" smtClean="0"/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CheckBoxList</a:t>
            </a:r>
            <a:r>
              <a:rPr lang="en-US" dirty="0" smtClean="0"/>
              <a:t>, </a:t>
            </a:r>
            <a:endParaRPr lang="ru-RU" dirty="0" smtClean="0"/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RadioButtonList</a:t>
            </a:r>
            <a:r>
              <a:rPr lang="en-US" dirty="0" smtClean="0"/>
              <a:t>, </a:t>
            </a:r>
            <a:endParaRPr lang="ru-RU" dirty="0" smtClean="0"/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DropDownList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274638"/>
            <a:ext cx="9108504" cy="922114"/>
          </a:xfrm>
        </p:spPr>
        <p:txBody>
          <a:bodyPr/>
          <a:lstStyle/>
          <a:p>
            <a:r>
              <a:rPr lang="ru-RU" dirty="0" smtClean="0"/>
              <a:t>Примеры списочных ЭУ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784976" cy="518457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ListBox</a:t>
            </a:r>
            <a:r>
              <a:rPr lang="en-US" dirty="0" smtClean="0"/>
              <a:t> </a:t>
            </a:r>
            <a:r>
              <a:rPr lang="ru-RU" dirty="0" smtClean="0"/>
              <a:t>– одновременно показываемый список элементов, из которых пользователь может выбрать одно или несколько значений;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DropDownList</a:t>
            </a:r>
            <a:r>
              <a:rPr lang="ru-RU" dirty="0" smtClean="0"/>
              <a:t> – выпадающий список элементов (комбо-бокс);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CheckBoxList</a:t>
            </a:r>
            <a:r>
              <a:rPr lang="ru-RU" dirty="0" smtClean="0"/>
              <a:t> – список флажков, у которых пользователь может задать состояние «выбран/не выбран»;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RadioButtonList</a:t>
            </a:r>
            <a:r>
              <a:rPr lang="en-US" dirty="0" smtClean="0"/>
              <a:t> </a:t>
            </a:r>
            <a:r>
              <a:rPr lang="ru-RU" dirty="0" smtClean="0"/>
              <a:t>– список альтернатив из которого пользователь может выбрать одно значение;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BulletedList</a:t>
            </a:r>
            <a:r>
              <a:rPr lang="ru-RU" dirty="0" smtClean="0"/>
              <a:t> – маркированный список элементов.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Запись составных элементов управления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00200"/>
            <a:ext cx="8964488" cy="5257800"/>
          </a:xfrm>
        </p:spPr>
        <p:txBody>
          <a:bodyPr>
            <a:normAutofit/>
          </a:bodyPr>
          <a:lstStyle/>
          <a:p>
            <a:r>
              <a:rPr lang="ru-RU" dirty="0" smtClean="0"/>
              <a:t>Форма записи каждого элемента управления определяется их типом. </a:t>
            </a:r>
          </a:p>
          <a:p>
            <a:r>
              <a:rPr lang="ru-RU" dirty="0" smtClean="0"/>
              <a:t>Например</a:t>
            </a:r>
            <a:r>
              <a:rPr lang="en-US" dirty="0" smtClean="0"/>
              <a:t>:</a:t>
            </a:r>
            <a:r>
              <a:rPr lang="ru-RU" dirty="0" smtClean="0"/>
              <a:t> маркированный список </a:t>
            </a:r>
            <a:r>
              <a:rPr lang="en-US" dirty="0" smtClean="0">
                <a:solidFill>
                  <a:srgbClr val="0000FF"/>
                </a:solidFill>
              </a:rPr>
              <a:t>BulletedList </a:t>
            </a:r>
            <a:r>
              <a:rPr lang="ru-RU" dirty="0" smtClean="0"/>
              <a:t>может быть описан следующим образом:</a:t>
            </a: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 err="1" smtClean="0">
                <a:solidFill>
                  <a:srgbClr val="0000FF"/>
                </a:solidFill>
              </a:rPr>
              <a:t>asp:BulletedList</a:t>
            </a:r>
            <a:r>
              <a:rPr lang="en-US" dirty="0" smtClean="0">
                <a:solidFill>
                  <a:srgbClr val="0000FF"/>
                </a:solidFill>
              </a:rPr>
              <a:t> runat="server" </a:t>
            </a:r>
            <a:r>
              <a:rPr lang="en-US" dirty="0" err="1" smtClean="0">
                <a:solidFill>
                  <a:srgbClr val="0000FF"/>
                </a:solidFill>
              </a:rPr>
              <a:t>bulletstyle</a:t>
            </a:r>
            <a:r>
              <a:rPr lang="en-US" dirty="0" smtClean="0">
                <a:solidFill>
                  <a:srgbClr val="0000FF"/>
                </a:solidFill>
              </a:rPr>
              <a:t>="Square"&gt;</a:t>
            </a:r>
            <a:endParaRPr lang="ru-RU" dirty="0" smtClean="0">
              <a:solidFill>
                <a:srgbClr val="0000FF"/>
              </a:solidFill>
            </a:endParaRPr>
          </a:p>
          <a:p>
            <a:pPr lvl="1" indent="-20638">
              <a:buNone/>
            </a:pPr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 err="1" smtClean="0">
                <a:solidFill>
                  <a:srgbClr val="0000FF"/>
                </a:solidFill>
              </a:rPr>
              <a:t>asp:ListItem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r>
              <a:rPr lang="en-US" dirty="0" err="1" smtClean="0">
                <a:solidFill>
                  <a:srgbClr val="0000FF"/>
                </a:solidFill>
              </a:rPr>
              <a:t>Раз</a:t>
            </a:r>
            <a:r>
              <a:rPr lang="en-US" dirty="0" smtClean="0">
                <a:solidFill>
                  <a:srgbClr val="0000FF"/>
                </a:solidFill>
              </a:rPr>
              <a:t>&lt;/</a:t>
            </a:r>
            <a:r>
              <a:rPr lang="en-US" dirty="0" err="1" smtClean="0">
                <a:solidFill>
                  <a:srgbClr val="0000FF"/>
                </a:solidFill>
              </a:rPr>
              <a:t>asp:ListItem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endParaRPr lang="ru-RU" dirty="0" smtClean="0">
              <a:solidFill>
                <a:srgbClr val="0000FF"/>
              </a:solidFill>
            </a:endParaRPr>
          </a:p>
          <a:p>
            <a:pPr lvl="1" indent="-20638">
              <a:buNone/>
            </a:pPr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 err="1" smtClean="0">
                <a:solidFill>
                  <a:srgbClr val="0000FF"/>
                </a:solidFill>
              </a:rPr>
              <a:t>asp:ListItem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r>
              <a:rPr lang="en-US" dirty="0" err="1" smtClean="0">
                <a:solidFill>
                  <a:srgbClr val="0000FF"/>
                </a:solidFill>
              </a:rPr>
              <a:t>Два</a:t>
            </a:r>
            <a:r>
              <a:rPr lang="en-US" dirty="0" smtClean="0">
                <a:solidFill>
                  <a:srgbClr val="0000FF"/>
                </a:solidFill>
              </a:rPr>
              <a:t>&lt;/</a:t>
            </a:r>
            <a:r>
              <a:rPr lang="en-US" dirty="0" err="1" smtClean="0">
                <a:solidFill>
                  <a:srgbClr val="0000FF"/>
                </a:solidFill>
              </a:rPr>
              <a:t>asp:ListItem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endParaRPr lang="ru-RU" dirty="0" smtClean="0">
              <a:solidFill>
                <a:srgbClr val="0000FF"/>
              </a:solidFill>
            </a:endParaRPr>
          </a:p>
          <a:p>
            <a:pPr lvl="1" indent="-20638">
              <a:buNone/>
            </a:pPr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 err="1" smtClean="0">
                <a:solidFill>
                  <a:srgbClr val="0000FF"/>
                </a:solidFill>
              </a:rPr>
              <a:t>asp:ListItem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r>
              <a:rPr lang="en-US" dirty="0" err="1" smtClean="0">
                <a:solidFill>
                  <a:srgbClr val="0000FF"/>
                </a:solidFill>
              </a:rPr>
              <a:t>Три</a:t>
            </a:r>
            <a:r>
              <a:rPr lang="en-US" dirty="0" smtClean="0">
                <a:solidFill>
                  <a:srgbClr val="0000FF"/>
                </a:solidFill>
              </a:rPr>
              <a:t>&lt;/</a:t>
            </a:r>
            <a:r>
              <a:rPr lang="en-US" dirty="0" err="1" smtClean="0">
                <a:solidFill>
                  <a:srgbClr val="0000FF"/>
                </a:solidFill>
              </a:rPr>
              <a:t>asp:ListItem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endParaRPr lang="ru-RU" dirty="0" smtClean="0">
              <a:solidFill>
                <a:srgbClr val="0000FF"/>
              </a:solidFill>
            </a:endParaRP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</a:rPr>
              <a:t>&lt;/asp: BulletedList&gt;</a:t>
            </a:r>
            <a:endParaRPr lang="ru-RU" dirty="0" smtClean="0">
              <a:solidFill>
                <a:srgbClr val="0000FF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556792"/>
            <a:ext cx="8686800" cy="5257800"/>
          </a:xfrm>
        </p:spPr>
        <p:txBody>
          <a:bodyPr/>
          <a:lstStyle/>
          <a:p>
            <a:r>
              <a:rPr lang="ru-RU" dirty="0" smtClean="0"/>
              <a:t>Все списочные ЭУ наследуются от базового класса </a:t>
            </a:r>
            <a:r>
              <a:rPr lang="en-US" dirty="0" err="1" smtClean="0">
                <a:solidFill>
                  <a:srgbClr val="0000FF"/>
                </a:solidFill>
              </a:rPr>
              <a:t>ListControl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Они предоставляют фиксированный, встроенный шаблон отображения элементов данных.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7921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 описания сложного ЭУ </a:t>
            </a:r>
            <a:r>
              <a:rPr lang="ru-RU" altLang="ru-RU" sz="36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MultipleView</a:t>
            </a:r>
            <a:endParaRPr lang="ru-RU" alt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219200"/>
            <a:ext cx="9067800" cy="5638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dirty="0" smtClean="0">
                <a:solidFill>
                  <a:srgbClr val="0000FF"/>
                </a:solidFill>
              </a:rPr>
              <a:t>&lt;</a:t>
            </a:r>
            <a:r>
              <a:rPr lang="ru-RU" sz="1800" dirty="0" err="1" smtClean="0">
                <a:solidFill>
                  <a:srgbClr val="0000FF"/>
                </a:solidFill>
              </a:rPr>
              <a:t>asp:MultiView</a:t>
            </a:r>
            <a:r>
              <a:rPr lang="ru-RU" sz="1800" dirty="0" smtClean="0">
                <a:solidFill>
                  <a:srgbClr val="0000FF"/>
                </a:solidFill>
              </a:rPr>
              <a:t> ID="MultiView1" </a:t>
            </a:r>
            <a:r>
              <a:rPr lang="ru-RU" sz="1800" dirty="0" err="1" smtClean="0">
                <a:solidFill>
                  <a:srgbClr val="0000FF"/>
                </a:solidFill>
              </a:rPr>
              <a:t>runat=</a:t>
            </a:r>
            <a:r>
              <a:rPr lang="ru-RU" sz="1800" dirty="0" smtClean="0">
                <a:solidFill>
                  <a:srgbClr val="0000FF"/>
                </a:solidFill>
              </a:rPr>
              <a:t>"</a:t>
            </a:r>
            <a:r>
              <a:rPr lang="ru-RU" sz="1800" dirty="0" err="1" smtClean="0">
                <a:solidFill>
                  <a:srgbClr val="0000FF"/>
                </a:solidFill>
              </a:rPr>
              <a:t>server</a:t>
            </a:r>
            <a:r>
              <a:rPr lang="ru-RU" sz="1800" dirty="0" smtClean="0">
                <a:solidFill>
                  <a:srgbClr val="0000FF"/>
                </a:solidFill>
              </a:rPr>
              <a:t>" </a:t>
            </a:r>
            <a:r>
              <a:rPr lang="ru-RU" sz="1800" b="1" dirty="0" err="1" smtClean="0">
                <a:solidFill>
                  <a:srgbClr val="0000FF"/>
                </a:solidFill>
              </a:rPr>
              <a:t>ActiveViewIndex=</a:t>
            </a:r>
            <a:r>
              <a:rPr lang="ru-RU" sz="1800" b="1" dirty="0" smtClean="0">
                <a:solidFill>
                  <a:srgbClr val="0000FF"/>
                </a:solidFill>
              </a:rPr>
              <a:t>"0"</a:t>
            </a:r>
            <a:r>
              <a:rPr lang="ru-RU" sz="1800" dirty="0" smtClean="0">
                <a:solidFill>
                  <a:srgbClr val="0000FF"/>
                </a:solidFill>
              </a:rPr>
              <a:t>&gt;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dirty="0" smtClean="0">
                <a:solidFill>
                  <a:srgbClr val="0000FF"/>
                </a:solidFill>
              </a:rPr>
              <a:t>   &lt;</a:t>
            </a:r>
            <a:r>
              <a:rPr lang="ru-RU" sz="1800" dirty="0" err="1" smtClean="0">
                <a:solidFill>
                  <a:srgbClr val="0000FF"/>
                </a:solidFill>
              </a:rPr>
              <a:t>asp:View</a:t>
            </a:r>
            <a:r>
              <a:rPr lang="ru-RU" sz="1800" dirty="0" smtClean="0">
                <a:solidFill>
                  <a:srgbClr val="0000FF"/>
                </a:solidFill>
              </a:rPr>
              <a:t> ID="View1" </a:t>
            </a:r>
            <a:r>
              <a:rPr lang="ru-RU" sz="1800" dirty="0" err="1" smtClean="0">
                <a:solidFill>
                  <a:srgbClr val="0000FF"/>
                </a:solidFill>
              </a:rPr>
              <a:t>runat=</a:t>
            </a:r>
            <a:r>
              <a:rPr lang="ru-RU" sz="1800" dirty="0" smtClean="0">
                <a:solidFill>
                  <a:srgbClr val="0000FF"/>
                </a:solidFill>
              </a:rPr>
              <a:t>"</a:t>
            </a:r>
            <a:r>
              <a:rPr lang="ru-RU" sz="1800" dirty="0" err="1" smtClean="0">
                <a:solidFill>
                  <a:srgbClr val="0000FF"/>
                </a:solidFill>
              </a:rPr>
              <a:t>server</a:t>
            </a:r>
            <a:r>
              <a:rPr lang="ru-RU" sz="1800" dirty="0" smtClean="0">
                <a:solidFill>
                  <a:srgbClr val="0000FF"/>
                </a:solidFill>
              </a:rPr>
              <a:t>"&gt;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dirty="0" smtClean="0">
                <a:solidFill>
                  <a:srgbClr val="0000FF"/>
                </a:solidFill>
              </a:rPr>
              <a:t>      &lt;</a:t>
            </a:r>
            <a:r>
              <a:rPr lang="ru-RU" sz="1800" dirty="0" err="1" smtClean="0">
                <a:solidFill>
                  <a:srgbClr val="0000FF"/>
                </a:solidFill>
              </a:rPr>
              <a:t>b</a:t>
            </a:r>
            <a:r>
              <a:rPr lang="ru-RU" sz="1800" dirty="0" smtClean="0">
                <a:solidFill>
                  <a:srgbClr val="0000FF"/>
                </a:solidFill>
              </a:rPr>
              <a:t>&gt;</a:t>
            </a:r>
            <a:r>
              <a:rPr lang="ru-RU" sz="1800" dirty="0" err="1" smtClean="0">
                <a:solidFill>
                  <a:srgbClr val="0000FF"/>
                </a:solidFill>
              </a:rPr>
              <a:t>Showing</a:t>
            </a:r>
            <a:r>
              <a:rPr lang="ru-RU" sz="1800" dirty="0" smtClean="0">
                <a:solidFill>
                  <a:srgbClr val="0000FF"/>
                </a:solidFill>
              </a:rPr>
              <a:t> </a:t>
            </a:r>
            <a:r>
              <a:rPr lang="ru-RU" sz="1800" dirty="0" err="1" smtClean="0">
                <a:solidFill>
                  <a:srgbClr val="0000FF"/>
                </a:solidFill>
              </a:rPr>
              <a:t>View</a:t>
            </a:r>
            <a:r>
              <a:rPr lang="ru-RU" sz="1800" dirty="0" smtClean="0">
                <a:solidFill>
                  <a:srgbClr val="0000FF"/>
                </a:solidFill>
              </a:rPr>
              <a:t> #1&lt;</a:t>
            </a:r>
            <a:r>
              <a:rPr lang="ru-RU" sz="1800" dirty="0" err="1" smtClean="0">
                <a:solidFill>
                  <a:srgbClr val="0000FF"/>
                </a:solidFill>
              </a:rPr>
              <a:t>br</a:t>
            </a:r>
            <a:r>
              <a:rPr lang="ru-RU" sz="1800" dirty="0" smtClean="0">
                <a:solidFill>
                  <a:srgbClr val="0000FF"/>
                </a:solidFill>
              </a:rPr>
              <a:t> /&gt;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dirty="0" smtClean="0">
                <a:solidFill>
                  <a:srgbClr val="0000FF"/>
                </a:solidFill>
              </a:rPr>
              <a:t>      &lt;</a:t>
            </a:r>
            <a:r>
              <a:rPr lang="ru-RU" sz="1800" dirty="0" err="1" smtClean="0">
                <a:solidFill>
                  <a:srgbClr val="0000FF"/>
                </a:solidFill>
              </a:rPr>
              <a:t>br</a:t>
            </a:r>
            <a:r>
              <a:rPr lang="ru-RU" sz="1800" dirty="0" smtClean="0">
                <a:solidFill>
                  <a:srgbClr val="0000FF"/>
                </a:solidFill>
              </a:rPr>
              <a:t> /&gt;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dirty="0" smtClean="0">
                <a:solidFill>
                  <a:srgbClr val="0000FF"/>
                </a:solidFill>
              </a:rPr>
              <a:t>      &lt;</a:t>
            </a:r>
            <a:r>
              <a:rPr lang="ru-RU" sz="1800" dirty="0" err="1" smtClean="0">
                <a:solidFill>
                  <a:srgbClr val="0000FF"/>
                </a:solidFill>
              </a:rPr>
              <a:t>asp:Image</a:t>
            </a:r>
            <a:r>
              <a:rPr lang="ru-RU" sz="1800" dirty="0" smtClean="0">
                <a:solidFill>
                  <a:srgbClr val="0000FF"/>
                </a:solidFill>
              </a:rPr>
              <a:t> ID="Image1" </a:t>
            </a:r>
            <a:r>
              <a:rPr lang="ru-RU" sz="1800" dirty="0" err="1" smtClean="0">
                <a:solidFill>
                  <a:srgbClr val="0000FF"/>
                </a:solidFill>
              </a:rPr>
              <a:t>runat=</a:t>
            </a:r>
            <a:r>
              <a:rPr lang="ru-RU" sz="1800" dirty="0" smtClean="0">
                <a:solidFill>
                  <a:srgbClr val="0000FF"/>
                </a:solidFill>
              </a:rPr>
              <a:t>"</a:t>
            </a:r>
            <a:r>
              <a:rPr lang="ru-RU" sz="1800" dirty="0" err="1" smtClean="0">
                <a:solidFill>
                  <a:srgbClr val="0000FF"/>
                </a:solidFill>
              </a:rPr>
              <a:t>server</a:t>
            </a:r>
            <a:r>
              <a:rPr lang="ru-RU" sz="1800" dirty="0" smtClean="0">
                <a:solidFill>
                  <a:srgbClr val="0000FF"/>
                </a:solidFill>
              </a:rPr>
              <a:t>" </a:t>
            </a:r>
            <a:r>
              <a:rPr lang="ru-RU" sz="1800" dirty="0" err="1" smtClean="0">
                <a:solidFill>
                  <a:srgbClr val="0000FF"/>
                </a:solidFill>
              </a:rPr>
              <a:t>ImageUrl=</a:t>
            </a:r>
            <a:r>
              <a:rPr lang="ru-RU" sz="1800" dirty="0" smtClean="0">
                <a:solidFill>
                  <a:srgbClr val="0000FF"/>
                </a:solidFill>
              </a:rPr>
              <a:t>"~/</a:t>
            </a:r>
            <a:r>
              <a:rPr lang="ru-RU" sz="1800" dirty="0" err="1" smtClean="0">
                <a:solidFill>
                  <a:srgbClr val="0000FF"/>
                </a:solidFill>
              </a:rPr>
              <a:t>cookies.jpg</a:t>
            </a:r>
            <a:r>
              <a:rPr lang="ru-RU" sz="1800" dirty="0" smtClean="0">
                <a:solidFill>
                  <a:srgbClr val="0000FF"/>
                </a:solidFill>
              </a:rPr>
              <a:t>" /&gt;&lt;/</a:t>
            </a:r>
            <a:r>
              <a:rPr lang="ru-RU" sz="1800" dirty="0" err="1" smtClean="0">
                <a:solidFill>
                  <a:srgbClr val="0000FF"/>
                </a:solidFill>
              </a:rPr>
              <a:t>b</a:t>
            </a:r>
            <a:r>
              <a:rPr lang="ru-RU" sz="1800" dirty="0" smtClean="0">
                <a:solidFill>
                  <a:srgbClr val="0000FF"/>
                </a:solidFill>
              </a:rPr>
              <a:t>&gt;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dirty="0" smtClean="0">
                <a:solidFill>
                  <a:srgbClr val="0000FF"/>
                </a:solidFill>
              </a:rPr>
              <a:t>   &lt;/</a:t>
            </a:r>
            <a:r>
              <a:rPr lang="ru-RU" sz="1800" dirty="0" err="1" smtClean="0">
                <a:solidFill>
                  <a:srgbClr val="0000FF"/>
                </a:solidFill>
              </a:rPr>
              <a:t>asp:View</a:t>
            </a:r>
            <a:r>
              <a:rPr lang="ru-RU" sz="1800" dirty="0" smtClean="0">
                <a:solidFill>
                  <a:srgbClr val="0000FF"/>
                </a:solidFill>
              </a:rPr>
              <a:t>&gt;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dirty="0" smtClean="0">
                <a:solidFill>
                  <a:srgbClr val="0000FF"/>
                </a:solidFill>
              </a:rPr>
              <a:t>   </a:t>
            </a:r>
          </a:p>
          <a:p>
            <a:pPr indent="-161925"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dirty="0" smtClean="0">
                <a:solidFill>
                  <a:srgbClr val="0000FF"/>
                </a:solidFill>
              </a:rPr>
              <a:t>&lt;</a:t>
            </a:r>
            <a:r>
              <a:rPr lang="ru-RU" sz="1800" dirty="0" err="1" smtClean="0">
                <a:solidFill>
                  <a:srgbClr val="0000FF"/>
                </a:solidFill>
              </a:rPr>
              <a:t>asp:View</a:t>
            </a:r>
            <a:r>
              <a:rPr lang="ru-RU" sz="1800" dirty="0" smtClean="0">
                <a:solidFill>
                  <a:srgbClr val="0000FF"/>
                </a:solidFill>
              </a:rPr>
              <a:t> ID="View2" </a:t>
            </a:r>
            <a:r>
              <a:rPr lang="ru-RU" sz="1800" dirty="0" err="1" smtClean="0">
                <a:solidFill>
                  <a:srgbClr val="0000FF"/>
                </a:solidFill>
              </a:rPr>
              <a:t>runat=</a:t>
            </a:r>
            <a:r>
              <a:rPr lang="ru-RU" sz="1800" dirty="0" smtClean="0">
                <a:solidFill>
                  <a:srgbClr val="0000FF"/>
                </a:solidFill>
              </a:rPr>
              <a:t>"</a:t>
            </a:r>
            <a:r>
              <a:rPr lang="ru-RU" sz="1800" dirty="0" err="1" smtClean="0">
                <a:solidFill>
                  <a:srgbClr val="0000FF"/>
                </a:solidFill>
              </a:rPr>
              <a:t>server</a:t>
            </a:r>
            <a:r>
              <a:rPr lang="ru-RU" sz="1800" dirty="0" smtClean="0">
                <a:solidFill>
                  <a:srgbClr val="0000FF"/>
                </a:solidFill>
              </a:rPr>
              <a:t>"&gt;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dirty="0" smtClean="0">
                <a:solidFill>
                  <a:srgbClr val="0000FF"/>
                </a:solidFill>
              </a:rPr>
              <a:t>      &lt;</a:t>
            </a:r>
            <a:r>
              <a:rPr lang="ru-RU" sz="1800" dirty="0" err="1" smtClean="0">
                <a:solidFill>
                  <a:srgbClr val="0000FF"/>
                </a:solidFill>
              </a:rPr>
              <a:t>b</a:t>
            </a:r>
            <a:r>
              <a:rPr lang="ru-RU" sz="1800" dirty="0" smtClean="0">
                <a:solidFill>
                  <a:srgbClr val="0000FF"/>
                </a:solidFill>
              </a:rPr>
              <a:t>&gt;</a:t>
            </a:r>
            <a:r>
              <a:rPr lang="ru-RU" sz="1800" dirty="0" err="1" smtClean="0">
                <a:solidFill>
                  <a:srgbClr val="0000FF"/>
                </a:solidFill>
              </a:rPr>
              <a:t>Showing</a:t>
            </a:r>
            <a:r>
              <a:rPr lang="ru-RU" sz="1800" dirty="0" smtClean="0">
                <a:solidFill>
                  <a:srgbClr val="0000FF"/>
                </a:solidFill>
              </a:rPr>
              <a:t> </a:t>
            </a:r>
            <a:r>
              <a:rPr lang="ru-RU" sz="1800" dirty="0" err="1" smtClean="0">
                <a:solidFill>
                  <a:srgbClr val="0000FF"/>
                </a:solidFill>
              </a:rPr>
              <a:t>View</a:t>
            </a:r>
            <a:r>
              <a:rPr lang="ru-RU" sz="1800" dirty="0" smtClean="0">
                <a:solidFill>
                  <a:srgbClr val="0000FF"/>
                </a:solidFill>
              </a:rPr>
              <a:t> #2&lt;/</a:t>
            </a:r>
            <a:r>
              <a:rPr lang="ru-RU" sz="1800" dirty="0" err="1" smtClean="0">
                <a:solidFill>
                  <a:srgbClr val="0000FF"/>
                </a:solidFill>
              </a:rPr>
              <a:t>b</a:t>
            </a:r>
            <a:r>
              <a:rPr lang="ru-RU" sz="1800" dirty="0" smtClean="0">
                <a:solidFill>
                  <a:srgbClr val="0000FF"/>
                </a:solidFill>
              </a:rPr>
              <a:t>&gt;&lt;</a:t>
            </a:r>
            <a:r>
              <a:rPr lang="ru-RU" sz="1800" dirty="0" err="1" smtClean="0">
                <a:solidFill>
                  <a:srgbClr val="0000FF"/>
                </a:solidFill>
              </a:rPr>
              <a:t>br</a:t>
            </a:r>
            <a:r>
              <a:rPr lang="ru-RU" sz="1800" dirty="0" smtClean="0">
                <a:solidFill>
                  <a:srgbClr val="0000FF"/>
                </a:solidFill>
              </a:rPr>
              <a:t> /&gt;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dirty="0" smtClean="0">
                <a:solidFill>
                  <a:srgbClr val="0000FF"/>
                </a:solidFill>
              </a:rPr>
              <a:t>      &lt;</a:t>
            </a:r>
            <a:r>
              <a:rPr lang="ru-RU" sz="1800" dirty="0" err="1" smtClean="0">
                <a:solidFill>
                  <a:srgbClr val="0000FF"/>
                </a:solidFill>
              </a:rPr>
              <a:t>br</a:t>
            </a:r>
            <a:r>
              <a:rPr lang="ru-RU" sz="1800" dirty="0" smtClean="0">
                <a:solidFill>
                  <a:srgbClr val="0000FF"/>
                </a:solidFill>
              </a:rPr>
              <a:t> /&gt;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dirty="0" smtClean="0">
                <a:solidFill>
                  <a:srgbClr val="0000FF"/>
                </a:solidFill>
              </a:rPr>
              <a:t>      </a:t>
            </a:r>
            <a:r>
              <a:rPr lang="ru-RU" sz="1800" dirty="0" err="1" smtClean="0">
                <a:solidFill>
                  <a:srgbClr val="0000FF"/>
                </a:solidFill>
              </a:rPr>
              <a:t>Text</a:t>
            </a:r>
            <a:r>
              <a:rPr lang="ru-RU" sz="1800" dirty="0" smtClean="0">
                <a:solidFill>
                  <a:srgbClr val="0000FF"/>
                </a:solidFill>
              </a:rPr>
              <a:t> </a:t>
            </a:r>
            <a:r>
              <a:rPr lang="ru-RU" sz="1800" dirty="0" err="1" smtClean="0">
                <a:solidFill>
                  <a:srgbClr val="0000FF"/>
                </a:solidFill>
              </a:rPr>
              <a:t>content</a:t>
            </a:r>
            <a:r>
              <a:rPr lang="ru-RU" sz="1800" dirty="0" smtClean="0">
                <a:solidFill>
                  <a:srgbClr val="0000FF"/>
                </a:solidFill>
              </a:rPr>
              <a:t>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dirty="0" smtClean="0">
                <a:solidFill>
                  <a:srgbClr val="0000FF"/>
                </a:solidFill>
              </a:rPr>
              <a:t>   &lt;/</a:t>
            </a:r>
            <a:r>
              <a:rPr lang="ru-RU" sz="1800" dirty="0" err="1" smtClean="0">
                <a:solidFill>
                  <a:srgbClr val="0000FF"/>
                </a:solidFill>
              </a:rPr>
              <a:t>asp:View</a:t>
            </a:r>
            <a:r>
              <a:rPr lang="ru-RU" sz="1800" dirty="0" smtClean="0">
                <a:solidFill>
                  <a:srgbClr val="0000FF"/>
                </a:solidFill>
              </a:rPr>
              <a:t>&gt;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dirty="0" smtClean="0">
                <a:solidFill>
                  <a:srgbClr val="0000FF"/>
                </a:solidFill>
              </a:rPr>
              <a:t>   </a:t>
            </a:r>
          </a:p>
          <a:p>
            <a:pPr indent="-161925"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dirty="0" smtClean="0">
                <a:solidFill>
                  <a:srgbClr val="0000FF"/>
                </a:solidFill>
              </a:rPr>
              <a:t>&lt;</a:t>
            </a:r>
            <a:r>
              <a:rPr lang="ru-RU" sz="1800" dirty="0" err="1" smtClean="0">
                <a:solidFill>
                  <a:srgbClr val="0000FF"/>
                </a:solidFill>
              </a:rPr>
              <a:t>asp:View</a:t>
            </a:r>
            <a:r>
              <a:rPr lang="ru-RU" sz="1800" dirty="0" smtClean="0">
                <a:solidFill>
                  <a:srgbClr val="0000FF"/>
                </a:solidFill>
              </a:rPr>
              <a:t> ID="View3" </a:t>
            </a:r>
            <a:r>
              <a:rPr lang="ru-RU" sz="1800" dirty="0" err="1" smtClean="0">
                <a:solidFill>
                  <a:srgbClr val="0000FF"/>
                </a:solidFill>
              </a:rPr>
              <a:t>runat=</a:t>
            </a:r>
            <a:r>
              <a:rPr lang="ru-RU" sz="1800" dirty="0" smtClean="0">
                <a:solidFill>
                  <a:srgbClr val="0000FF"/>
                </a:solidFill>
              </a:rPr>
              <a:t>"</a:t>
            </a:r>
            <a:r>
              <a:rPr lang="ru-RU" sz="1800" dirty="0" err="1" smtClean="0">
                <a:solidFill>
                  <a:srgbClr val="0000FF"/>
                </a:solidFill>
              </a:rPr>
              <a:t>server</a:t>
            </a:r>
            <a:r>
              <a:rPr lang="ru-RU" sz="1800" dirty="0" smtClean="0">
                <a:solidFill>
                  <a:srgbClr val="0000FF"/>
                </a:solidFill>
              </a:rPr>
              <a:t>"&gt;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dirty="0" smtClean="0">
                <a:solidFill>
                  <a:srgbClr val="0000FF"/>
                </a:solidFill>
              </a:rPr>
              <a:t>      &lt;</a:t>
            </a:r>
            <a:r>
              <a:rPr lang="ru-RU" sz="1800" dirty="0" err="1" smtClean="0">
                <a:solidFill>
                  <a:srgbClr val="0000FF"/>
                </a:solidFill>
              </a:rPr>
              <a:t>b</a:t>
            </a:r>
            <a:r>
              <a:rPr lang="ru-RU" sz="1800" dirty="0" smtClean="0">
                <a:solidFill>
                  <a:srgbClr val="0000FF"/>
                </a:solidFill>
              </a:rPr>
              <a:t>&gt;</a:t>
            </a:r>
            <a:r>
              <a:rPr lang="ru-RU" sz="1800" dirty="0" err="1" smtClean="0">
                <a:solidFill>
                  <a:srgbClr val="0000FF"/>
                </a:solidFill>
              </a:rPr>
              <a:t>Showing</a:t>
            </a:r>
            <a:r>
              <a:rPr lang="ru-RU" sz="1800" dirty="0" smtClean="0">
                <a:solidFill>
                  <a:srgbClr val="0000FF"/>
                </a:solidFill>
              </a:rPr>
              <a:t> </a:t>
            </a:r>
            <a:r>
              <a:rPr lang="ru-RU" sz="1800" dirty="0" err="1" smtClean="0">
                <a:solidFill>
                  <a:srgbClr val="0000FF"/>
                </a:solidFill>
              </a:rPr>
              <a:t>View</a:t>
            </a:r>
            <a:r>
              <a:rPr lang="ru-RU" sz="1800" dirty="0" smtClean="0">
                <a:solidFill>
                  <a:srgbClr val="0000FF"/>
                </a:solidFill>
              </a:rPr>
              <a:t> #3&lt;/</a:t>
            </a:r>
            <a:r>
              <a:rPr lang="ru-RU" sz="1800" dirty="0" err="1" smtClean="0">
                <a:solidFill>
                  <a:srgbClr val="0000FF"/>
                </a:solidFill>
              </a:rPr>
              <a:t>b</a:t>
            </a:r>
            <a:r>
              <a:rPr lang="ru-RU" sz="1800" dirty="0" smtClean="0">
                <a:solidFill>
                  <a:srgbClr val="0000FF"/>
                </a:solidFill>
              </a:rPr>
              <a:t>&gt;&lt;</a:t>
            </a:r>
            <a:r>
              <a:rPr lang="ru-RU" sz="1800" dirty="0" err="1" smtClean="0">
                <a:solidFill>
                  <a:srgbClr val="0000FF"/>
                </a:solidFill>
              </a:rPr>
              <a:t>br</a:t>
            </a:r>
            <a:r>
              <a:rPr lang="ru-RU" sz="1800" dirty="0" smtClean="0">
                <a:solidFill>
                  <a:srgbClr val="0000FF"/>
                </a:solidFill>
              </a:rPr>
              <a:t> /&gt;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dirty="0" smtClean="0">
                <a:solidFill>
                  <a:srgbClr val="0000FF"/>
                </a:solidFill>
              </a:rPr>
              <a:t>      &lt;</a:t>
            </a:r>
            <a:r>
              <a:rPr lang="ru-RU" sz="1800" dirty="0" err="1" smtClean="0">
                <a:solidFill>
                  <a:srgbClr val="0000FF"/>
                </a:solidFill>
              </a:rPr>
              <a:t>br</a:t>
            </a:r>
            <a:r>
              <a:rPr lang="ru-RU" sz="1800" dirty="0" smtClean="0">
                <a:solidFill>
                  <a:srgbClr val="0000FF"/>
                </a:solidFill>
              </a:rPr>
              <a:t> /&gt;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dirty="0" smtClean="0">
                <a:solidFill>
                  <a:srgbClr val="0000FF"/>
                </a:solidFill>
              </a:rPr>
              <a:t>      &lt;</a:t>
            </a:r>
            <a:r>
              <a:rPr lang="ru-RU" sz="1800" dirty="0" err="1" smtClean="0">
                <a:solidFill>
                  <a:srgbClr val="0000FF"/>
                </a:solidFill>
              </a:rPr>
              <a:t>asp:Calendar</a:t>
            </a:r>
            <a:r>
              <a:rPr lang="ru-RU" sz="1800" dirty="0" smtClean="0">
                <a:solidFill>
                  <a:srgbClr val="0000FF"/>
                </a:solidFill>
              </a:rPr>
              <a:t> ID="Calendar1" </a:t>
            </a:r>
            <a:r>
              <a:rPr lang="ru-RU" sz="1800" dirty="0" err="1" smtClean="0">
                <a:solidFill>
                  <a:srgbClr val="0000FF"/>
                </a:solidFill>
              </a:rPr>
              <a:t>runat=</a:t>
            </a:r>
            <a:r>
              <a:rPr lang="ru-RU" sz="1800" dirty="0" smtClean="0">
                <a:solidFill>
                  <a:srgbClr val="0000FF"/>
                </a:solidFill>
              </a:rPr>
              <a:t>"</a:t>
            </a:r>
            <a:r>
              <a:rPr lang="ru-RU" sz="1800" dirty="0" err="1" smtClean="0">
                <a:solidFill>
                  <a:srgbClr val="0000FF"/>
                </a:solidFill>
              </a:rPr>
              <a:t>server</a:t>
            </a:r>
            <a:r>
              <a:rPr lang="ru-RU" sz="1800" dirty="0" smtClean="0">
                <a:solidFill>
                  <a:srgbClr val="0000FF"/>
                </a:solidFill>
              </a:rPr>
              <a:t>"&gt;&lt;/</a:t>
            </a:r>
            <a:r>
              <a:rPr lang="ru-RU" sz="1800" dirty="0" err="1" smtClean="0">
                <a:solidFill>
                  <a:srgbClr val="0000FF"/>
                </a:solidFill>
              </a:rPr>
              <a:t>asp:Calendar</a:t>
            </a:r>
            <a:r>
              <a:rPr lang="ru-RU" sz="1800" dirty="0" smtClean="0">
                <a:solidFill>
                  <a:srgbClr val="0000FF"/>
                </a:solidFill>
              </a:rPr>
              <a:t>&gt;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dirty="0" smtClean="0">
                <a:solidFill>
                  <a:srgbClr val="0000FF"/>
                </a:solidFill>
              </a:rPr>
              <a:t>   &lt;/</a:t>
            </a:r>
            <a:r>
              <a:rPr lang="ru-RU" sz="1800" dirty="0" err="1" smtClean="0">
                <a:solidFill>
                  <a:srgbClr val="0000FF"/>
                </a:solidFill>
              </a:rPr>
              <a:t>asp:View</a:t>
            </a:r>
            <a:r>
              <a:rPr lang="ru-RU" sz="1800" dirty="0" smtClean="0">
                <a:solidFill>
                  <a:srgbClr val="0000FF"/>
                </a:solidFill>
              </a:rPr>
              <a:t>&gt;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ru-RU" sz="1800" dirty="0" smtClean="0">
              <a:solidFill>
                <a:srgbClr val="0000FF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dirty="0" smtClean="0">
                <a:solidFill>
                  <a:srgbClr val="0000FF"/>
                </a:solidFill>
              </a:rPr>
              <a:t>&lt;/</a:t>
            </a:r>
            <a:r>
              <a:rPr lang="ru-RU" sz="1800" dirty="0" err="1" smtClean="0">
                <a:solidFill>
                  <a:srgbClr val="0000FF"/>
                </a:solidFill>
              </a:rPr>
              <a:t>asp:MultiView</a:t>
            </a:r>
            <a:r>
              <a:rPr lang="ru-RU" sz="1800" dirty="0" smtClean="0">
                <a:solidFill>
                  <a:srgbClr val="0000FF"/>
                </a:solidFill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1716977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228998"/>
          </a:xfrm>
        </p:spPr>
        <p:txBody>
          <a:bodyPr>
            <a:noAutofit/>
          </a:bodyPr>
          <a:lstStyle/>
          <a:p>
            <a:r>
              <a:rPr lang="ru-RU" sz="4000" dirty="0" smtClean="0"/>
              <a:t>Классификация</a:t>
            </a:r>
            <a:r>
              <a:rPr lang="en-US" sz="4000" dirty="0" smtClean="0"/>
              <a:t> </a:t>
            </a:r>
            <a:r>
              <a:rPr lang="ru-RU" sz="4000" dirty="0" smtClean="0"/>
              <a:t>серверных </a:t>
            </a:r>
            <a:r>
              <a:rPr lang="en-US" sz="4000" dirty="0" smtClean="0"/>
              <a:t>web</a:t>
            </a:r>
            <a:r>
              <a:rPr lang="ru-RU" sz="4000" dirty="0" smtClean="0"/>
              <a:t>-элементы по функциям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543600"/>
            <a:ext cx="8915400" cy="5314399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b="1" i="1" dirty="0" smtClean="0"/>
              <a:t>стандартные - </a:t>
            </a:r>
            <a:r>
              <a:rPr lang="ru-RU" dirty="0" smtClean="0"/>
              <a:t>для создания базового интерфейса пользователей (</a:t>
            </a:r>
            <a:r>
              <a:rPr lang="en-US" dirty="0" smtClean="0"/>
              <a:t>standard controls</a:t>
            </a:r>
            <a:r>
              <a:rPr lang="ru-RU" dirty="0" smtClean="0"/>
              <a:t>);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i="1" dirty="0" smtClean="0"/>
              <a:t>навигационные </a:t>
            </a:r>
            <a:r>
              <a:rPr lang="ru-RU" dirty="0" smtClean="0"/>
              <a:t>- для переходов</a:t>
            </a:r>
            <a:r>
              <a:rPr lang="ru-RU" b="1" i="1" dirty="0" smtClean="0"/>
              <a:t> </a:t>
            </a:r>
            <a:r>
              <a:rPr lang="ru-RU" dirty="0" smtClean="0"/>
              <a:t>между </a:t>
            </a:r>
            <a:r>
              <a:rPr lang="en-US" dirty="0" smtClean="0"/>
              <a:t>web</a:t>
            </a:r>
            <a:r>
              <a:rPr lang="ru-RU" dirty="0" smtClean="0"/>
              <a:t>-формами приложения для решения различных задач (</a:t>
            </a:r>
            <a:r>
              <a:rPr lang="en-US" dirty="0" smtClean="0"/>
              <a:t>navigation controls</a:t>
            </a:r>
            <a:r>
              <a:rPr lang="ru-RU" dirty="0" smtClean="0"/>
              <a:t>);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i="1" dirty="0" smtClean="0"/>
              <a:t>проверочные </a:t>
            </a:r>
            <a:r>
              <a:rPr lang="ru-RU" dirty="0" smtClean="0"/>
              <a:t>– для проверки вводимых пользователями данных на стороне клиента и сервера (</a:t>
            </a:r>
            <a:r>
              <a:rPr lang="en-US" dirty="0" smtClean="0"/>
              <a:t>validation controls</a:t>
            </a:r>
            <a:r>
              <a:rPr lang="ru-RU" dirty="0" smtClean="0"/>
              <a:t>);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i="1" dirty="0" smtClean="0"/>
              <a:t>для работы с данными</a:t>
            </a:r>
            <a:r>
              <a:rPr lang="ru-RU" dirty="0" smtClean="0"/>
              <a:t> - позволяют показывать и организовывать работу пользователей с базами данных (</a:t>
            </a:r>
            <a:r>
              <a:rPr lang="en-US" dirty="0" smtClean="0"/>
              <a:t>data controls</a:t>
            </a:r>
            <a:r>
              <a:rPr lang="ru-RU" dirty="0" smtClean="0"/>
              <a:t>);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i="1" dirty="0" smtClean="0"/>
              <a:t>поддержки безопасности - </a:t>
            </a:r>
            <a:r>
              <a:rPr lang="ru-RU" dirty="0" smtClean="0"/>
              <a:t> для выполнения аутентификации и авторизации пользователей (</a:t>
            </a:r>
            <a:r>
              <a:rPr lang="en-US" dirty="0" smtClean="0"/>
              <a:t>login controls</a:t>
            </a:r>
            <a:r>
              <a:rPr lang="ru-RU" dirty="0" smtClean="0"/>
              <a:t>).</a:t>
            </a:r>
          </a:p>
          <a:p>
            <a:pPr lvl="1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Autofit/>
          </a:bodyPr>
          <a:lstStyle/>
          <a:p>
            <a:r>
              <a:rPr lang="ru-RU" sz="4000" b="1" dirty="0" smtClean="0"/>
              <a:t>Проверочные элементы управления </a:t>
            </a:r>
            <a:br>
              <a:rPr lang="ru-RU" sz="4000" b="1" dirty="0" smtClean="0"/>
            </a:br>
            <a:r>
              <a:rPr lang="ru-RU" sz="4000" b="1" dirty="0" smtClean="0"/>
              <a:t>(</a:t>
            </a:r>
            <a:r>
              <a:rPr lang="ru-RU" sz="4000" b="1" dirty="0" err="1" smtClean="0"/>
              <a:t>валидаторы</a:t>
            </a:r>
            <a:r>
              <a:rPr lang="ru-RU" sz="4000" b="1" dirty="0" smtClean="0"/>
              <a:t>)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556792"/>
            <a:ext cx="9036496" cy="530120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Многие элементы управления используются для ввода данных, которые затем могут сохраняться в БД на сервере. </a:t>
            </a:r>
          </a:p>
          <a:p>
            <a:r>
              <a:rPr lang="ru-RU" dirty="0" smtClean="0"/>
              <a:t>Одним из важных этапов получения данных от пользователя является выполнение проверки их правильности, для исключения передачи на сервер неправильных данных.</a:t>
            </a:r>
          </a:p>
          <a:p>
            <a:r>
              <a:rPr lang="ru-RU" dirty="0" smtClean="0"/>
              <a:t>Критерии проверки могут быть самыми разными, </a:t>
            </a:r>
          </a:p>
          <a:p>
            <a:pPr lvl="1"/>
            <a:r>
              <a:rPr lang="ru-RU" dirty="0" smtClean="0"/>
              <a:t>вводились ли данные пользователем вообще </a:t>
            </a:r>
          </a:p>
          <a:p>
            <a:pPr lvl="1"/>
            <a:r>
              <a:rPr lang="ru-RU" dirty="0" smtClean="0"/>
              <a:t>проверка типа данных.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В основном </a:t>
            </a:r>
            <a:r>
              <a:rPr lang="ru-RU" b="1" i="1" dirty="0" smtClean="0"/>
              <a:t>проверка вводимых данных осуществляется на стороне клиента</a:t>
            </a:r>
          </a:p>
          <a:p>
            <a:pPr lvl="1"/>
            <a:r>
              <a:rPr lang="ru-RU" dirty="0" smtClean="0"/>
              <a:t>он может сразу же, еще до отправки данных на сервер, получить сообщения об ошибках. </a:t>
            </a:r>
          </a:p>
          <a:p>
            <a:r>
              <a:rPr lang="ru-RU" dirty="0" smtClean="0"/>
              <a:t>Однако, независимо от того, осуществлялась ли проверка вводимых данных на стороне клиента, также выполняется </a:t>
            </a:r>
            <a:r>
              <a:rPr lang="ru-RU" b="1" i="1" dirty="0" smtClean="0"/>
              <a:t>проверка и на стороне сервера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556792"/>
            <a:ext cx="8686800" cy="5257800"/>
          </a:xfrm>
        </p:spPr>
        <p:txBody>
          <a:bodyPr>
            <a:normAutofit/>
          </a:bodyPr>
          <a:lstStyle/>
          <a:p>
            <a:r>
              <a:rPr lang="ru-RU" dirty="0" smtClean="0"/>
              <a:t>В </a:t>
            </a:r>
            <a:r>
              <a:rPr lang="ru-RU" dirty="0" err="1" smtClean="0"/>
              <a:t>ASP.Net</a:t>
            </a:r>
            <a:r>
              <a:rPr lang="ru-RU" dirty="0" smtClean="0"/>
              <a:t> имеется группа элементов управления, предназначенных для проверки вводимых данных, так называемых «</a:t>
            </a:r>
            <a:r>
              <a:rPr lang="ru-RU" b="1" i="1" dirty="0" smtClean="0"/>
              <a:t>верификаторов</a:t>
            </a:r>
            <a:r>
              <a:rPr lang="ru-RU" dirty="0" smtClean="0"/>
              <a:t>». </a:t>
            </a:r>
          </a:p>
          <a:p>
            <a:r>
              <a:rPr lang="ru-RU" dirty="0" smtClean="0"/>
              <a:t>Верификаторы могут быть связаны с любым элементу управления, выполняющим ввод данных.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556792"/>
            <a:ext cx="8686800" cy="5257800"/>
          </a:xfrm>
        </p:spPr>
        <p:txBody>
          <a:bodyPr>
            <a:normAutofit/>
          </a:bodyPr>
          <a:lstStyle/>
          <a:p>
            <a:r>
              <a:rPr lang="ru-RU" dirty="0" smtClean="0"/>
              <a:t>После связывания, верификатор выполняет автоматическую проверку вводимых данных на стороне клиента и сервера (в процессе жизненного цикла </a:t>
            </a:r>
            <a:r>
              <a:rPr lang="en-US" dirty="0" smtClean="0"/>
              <a:t>web</a:t>
            </a:r>
            <a:r>
              <a:rPr lang="ru-RU" dirty="0" smtClean="0"/>
              <a:t>-формы). </a:t>
            </a:r>
          </a:p>
          <a:p>
            <a:r>
              <a:rPr lang="ru-RU" dirty="0" smtClean="0"/>
              <a:t>Если данные, вводимые в элемент ввода данных, не удовлетворяют условию, заданному в верификаторе, то верификатор препятствует отправке данных </a:t>
            </a:r>
            <a:r>
              <a:rPr lang="en-US" dirty="0" smtClean="0"/>
              <a:t>web</a:t>
            </a:r>
            <a:r>
              <a:rPr lang="ru-RU" dirty="0" smtClean="0"/>
              <a:t>-страницы на сервер.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/>
          <a:lstStyle/>
          <a:p>
            <a:r>
              <a:rPr lang="ru-RU" dirty="0" smtClean="0"/>
              <a:t>Типы валидаторов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556792"/>
            <a:ext cx="8784976" cy="530120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0000FF"/>
                </a:solidFill>
              </a:rPr>
              <a:t>RequiredFieldValidator</a:t>
            </a:r>
            <a:r>
              <a:rPr lang="ru-RU" dirty="0" smtClean="0"/>
              <a:t> – проверяет наличие введенных данных в элемент управления;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0000FF"/>
                </a:solidFill>
              </a:rPr>
              <a:t>RangeValidator</a:t>
            </a:r>
            <a:r>
              <a:rPr lang="ru-RU" dirty="0" smtClean="0"/>
              <a:t> – проверяет нахождение значения элемента управления в пределах заданного диапазона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0000FF"/>
                </a:solidFill>
              </a:rPr>
              <a:t>RegularExpressionValidator</a:t>
            </a:r>
            <a:r>
              <a:rPr lang="ru-RU" dirty="0" smtClean="0"/>
              <a:t> – определяет соответствие значения данного элемента управления определенному регулярному выражению;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/>
          <a:lstStyle/>
          <a:p>
            <a:r>
              <a:rPr lang="ru-RU" dirty="0" smtClean="0"/>
              <a:t>Типы валидаторов (2)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556792"/>
            <a:ext cx="8784976" cy="530120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ru-RU" dirty="0" smtClean="0">
                <a:solidFill>
                  <a:srgbClr val="0000FF"/>
                </a:solidFill>
              </a:rPr>
              <a:t>CompareValidator</a:t>
            </a:r>
            <a:r>
              <a:rPr lang="ru-RU" dirty="0" smtClean="0"/>
              <a:t> – сравнивает значение текущего элемента управления с константой или значением другого элемента управления;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ru-RU" dirty="0" smtClean="0">
                <a:solidFill>
                  <a:srgbClr val="0000FF"/>
                </a:solidFill>
              </a:rPr>
              <a:t>CustomValidator</a:t>
            </a:r>
            <a:r>
              <a:rPr lang="ru-RU" dirty="0" smtClean="0"/>
              <a:t> – выполняет заданную операцию проверки достоверности на стороне клиента, либо на стороне сервера для реализации собственной логики проверки вводимых данных;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ru-RU" dirty="0" smtClean="0">
                <a:solidFill>
                  <a:srgbClr val="0000FF"/>
                </a:solidFill>
              </a:rPr>
              <a:t>ValidationSummary</a:t>
            </a:r>
            <a:r>
              <a:rPr lang="ru-RU" dirty="0" smtClean="0"/>
              <a:t> – отображает информацию на странице, либо во всплывающем окне с сообщениями об ошибках для каждого элемента управления, проверка которого завершилась ошибкой.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С одним элементом ввода </a:t>
            </a:r>
            <a:r>
              <a:rPr lang="ru-RU" dirty="0"/>
              <a:t>данных </a:t>
            </a:r>
            <a:r>
              <a:rPr lang="ru-RU" dirty="0" smtClean="0"/>
              <a:t>могут использоваться </a:t>
            </a:r>
            <a:r>
              <a:rPr lang="ru-RU" dirty="0"/>
              <a:t>нескольких элементов управления </a:t>
            </a:r>
            <a:r>
              <a:rPr lang="ru-RU" dirty="0" smtClean="0"/>
              <a:t>проверки </a:t>
            </a:r>
            <a:r>
              <a:rPr lang="ru-RU" dirty="0"/>
              <a:t>ввода </a:t>
            </a:r>
            <a:r>
              <a:rPr lang="ru-RU" dirty="0" smtClean="0"/>
              <a:t>данных. 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С помощью верификаторов можно проверить вводимые данные в такие элементы управления как </a:t>
            </a:r>
            <a:endParaRPr lang="en-US" dirty="0" smtClean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ru-RU" dirty="0" err="1" smtClean="0">
                <a:solidFill>
                  <a:srgbClr val="0000FF"/>
                </a:solidFill>
              </a:rPr>
              <a:t>TextBox</a:t>
            </a:r>
            <a:r>
              <a:rPr lang="ru-RU" dirty="0" smtClean="0"/>
              <a:t>, </a:t>
            </a:r>
            <a:r>
              <a:rPr lang="ru-RU" dirty="0" smtClean="0">
                <a:solidFill>
                  <a:srgbClr val="0000FF"/>
                </a:solidFill>
              </a:rPr>
              <a:t>ListBox</a:t>
            </a:r>
            <a:r>
              <a:rPr lang="ru-RU" dirty="0" smtClean="0"/>
              <a:t>, </a:t>
            </a:r>
            <a:r>
              <a:rPr lang="ru-RU" dirty="0" smtClean="0">
                <a:solidFill>
                  <a:srgbClr val="0000FF"/>
                </a:solidFill>
              </a:rPr>
              <a:t>DropDownList</a:t>
            </a:r>
            <a:r>
              <a:rPr lang="ru-RU" dirty="0" smtClean="0"/>
              <a:t>, </a:t>
            </a:r>
            <a:r>
              <a:rPr lang="ru-RU" dirty="0" smtClean="0">
                <a:solidFill>
                  <a:srgbClr val="0000FF"/>
                </a:solidFill>
              </a:rPr>
              <a:t>RadioButtonList</a:t>
            </a:r>
            <a:r>
              <a:rPr lang="ru-RU" dirty="0" smtClean="0"/>
              <a:t>, </a:t>
            </a:r>
            <a:r>
              <a:rPr lang="ru-RU" dirty="0" smtClean="0">
                <a:solidFill>
                  <a:srgbClr val="0000FF"/>
                </a:solidFill>
              </a:rPr>
              <a:t>HtmlInputText</a:t>
            </a:r>
            <a:r>
              <a:rPr lang="ru-RU" dirty="0" smtClean="0"/>
              <a:t>, </a:t>
            </a:r>
            <a:r>
              <a:rPr lang="ru-RU" dirty="0" smtClean="0">
                <a:solidFill>
                  <a:srgbClr val="0000FF"/>
                </a:solidFill>
              </a:rPr>
              <a:t>HtmlTextArea</a:t>
            </a:r>
            <a:r>
              <a:rPr lang="ru-RU" dirty="0" smtClean="0"/>
              <a:t>, </a:t>
            </a:r>
            <a:r>
              <a:rPr lang="ru-RU" dirty="0" smtClean="0">
                <a:solidFill>
                  <a:srgbClr val="0000FF"/>
                </a:solidFill>
              </a:rPr>
              <a:t>HtmlSelect</a:t>
            </a:r>
            <a:r>
              <a:rPr lang="ru-RU" dirty="0" smtClean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 err="1" smtClean="0"/>
              <a:t>Валидаторы</a:t>
            </a:r>
            <a:r>
              <a:rPr lang="ru-RU" dirty="0" smtClean="0"/>
              <a:t> добавляют скрипт для проверки вводимых данных на стороне клиента.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При успешной проверке данных на стороне клиента, подобная проверка будет выполнена повторно и на стороне сервера.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/>
          <a:lstStyle/>
          <a:p>
            <a:r>
              <a:rPr lang="ru-RU" dirty="0" smtClean="0"/>
              <a:t>Пример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Самым простой </a:t>
            </a:r>
            <a:r>
              <a:rPr lang="ru-RU" dirty="0" err="1" smtClean="0"/>
              <a:t>валидатор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0000FF"/>
                </a:solidFill>
              </a:rPr>
              <a:t>RequiredFieldValidator</a:t>
            </a:r>
            <a:r>
              <a:rPr lang="ru-RU" dirty="0" smtClean="0"/>
              <a:t> - предназначен для проверки того введены ли данные в связанное с ним поле или нет. </a:t>
            </a:r>
          </a:p>
          <a:p>
            <a:pPr lvl="1"/>
            <a:r>
              <a:rPr lang="ru-RU" sz="3300" dirty="0" smtClean="0"/>
              <a:t>Если в соответствующем текстовом поле ввода не будет символов отличных от пробелов, возникнет ошибка ввода. </a:t>
            </a:r>
          </a:p>
          <a:p>
            <a:r>
              <a:rPr lang="ru-RU" dirty="0" smtClean="0"/>
              <a:t>Пример:</a:t>
            </a: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&lt;body&gt;</a:t>
            </a:r>
            <a:endParaRPr lang="ru-RU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&lt;form id="form1" runat="server"&gt;</a:t>
            </a:r>
            <a:endParaRPr lang="ru-RU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	&lt;div&gt;</a:t>
            </a:r>
            <a:endParaRPr lang="ru-RU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	&lt;</a:t>
            </a:r>
            <a:r>
              <a:rPr lang="en-US" dirty="0" err="1" smtClean="0">
                <a:solidFill>
                  <a:srgbClr val="0000FF"/>
                </a:solidFill>
              </a:rPr>
              <a:t>asp:Label</a:t>
            </a:r>
            <a:r>
              <a:rPr lang="en-US" dirty="0" smtClean="0">
                <a:solidFill>
                  <a:srgbClr val="0000FF"/>
                </a:solidFill>
              </a:rPr>
              <a:t> ID="Label1" runat="server" Text="</a:t>
            </a:r>
            <a:r>
              <a:rPr lang="en-US" dirty="0" err="1" smtClean="0">
                <a:solidFill>
                  <a:srgbClr val="0000FF"/>
                </a:solidFill>
              </a:rPr>
              <a:t>Имя</a:t>
            </a:r>
            <a:r>
              <a:rPr lang="en-US" dirty="0" smtClean="0">
                <a:solidFill>
                  <a:srgbClr val="0000FF"/>
                </a:solidFill>
              </a:rPr>
              <a:t>"&gt;&lt;/</a:t>
            </a:r>
            <a:r>
              <a:rPr lang="en-US" dirty="0" err="1" smtClean="0">
                <a:solidFill>
                  <a:srgbClr val="0000FF"/>
                </a:solidFill>
              </a:rPr>
              <a:t>asp:Label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endParaRPr lang="ru-RU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	&lt;</a:t>
            </a:r>
            <a:r>
              <a:rPr lang="en-US" dirty="0" err="1" smtClean="0">
                <a:solidFill>
                  <a:srgbClr val="0000FF"/>
                </a:solidFill>
              </a:rPr>
              <a:t>asp:TextBox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ID="</a:t>
            </a:r>
            <a:r>
              <a:rPr lang="en-US" b="1" dirty="0" err="1" smtClean="0">
                <a:solidFill>
                  <a:srgbClr val="0000FF"/>
                </a:solidFill>
              </a:rPr>
              <a:t>tb_Name</a:t>
            </a:r>
            <a:r>
              <a:rPr lang="en-US" b="1" dirty="0" smtClean="0">
                <a:solidFill>
                  <a:srgbClr val="0000FF"/>
                </a:solidFill>
              </a:rPr>
              <a:t>"</a:t>
            </a:r>
            <a:r>
              <a:rPr lang="en-US" dirty="0" smtClean="0">
                <a:solidFill>
                  <a:srgbClr val="0000FF"/>
                </a:solidFill>
              </a:rPr>
              <a:t> runat="server"&gt;&lt;/</a:t>
            </a:r>
            <a:r>
              <a:rPr lang="en-US" dirty="0" err="1" smtClean="0">
                <a:solidFill>
                  <a:srgbClr val="0000FF"/>
                </a:solidFill>
              </a:rPr>
              <a:t>asp:TextBox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endParaRPr lang="ru-RU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&lt;</a:t>
            </a:r>
            <a:r>
              <a:rPr lang="en-US" b="1" dirty="0" err="1" smtClean="0">
                <a:solidFill>
                  <a:srgbClr val="0000FF"/>
                </a:solidFill>
              </a:rPr>
              <a:t>asp:RequiredFieldValidator</a:t>
            </a:r>
            <a:r>
              <a:rPr lang="en-US" b="1" dirty="0" smtClean="0">
                <a:solidFill>
                  <a:srgbClr val="0000FF"/>
                </a:solidFill>
              </a:rPr>
              <a:t> ID="RequiredFieldValidator1"</a:t>
            </a:r>
            <a:endParaRPr lang="ru-RU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	runat="server" ErrorMessage="</a:t>
            </a:r>
            <a:r>
              <a:rPr lang="en-US" dirty="0" err="1" smtClean="0">
                <a:solidFill>
                  <a:srgbClr val="0000FF"/>
                </a:solidFill>
              </a:rPr>
              <a:t>Необходимо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ввести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имя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пользователя</a:t>
            </a:r>
            <a:r>
              <a:rPr lang="en-US" dirty="0" smtClean="0">
                <a:solidFill>
                  <a:srgbClr val="0000FF"/>
                </a:solidFill>
              </a:rPr>
              <a:t>"</a:t>
            </a:r>
            <a:endParaRPr lang="ru-RU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	</a:t>
            </a:r>
            <a:r>
              <a:rPr lang="en-US" b="1" dirty="0" err="1" smtClean="0">
                <a:solidFill>
                  <a:srgbClr val="0000FF"/>
                </a:solidFill>
              </a:rPr>
              <a:t>ControlToValidate</a:t>
            </a:r>
            <a:r>
              <a:rPr lang="en-US" b="1" dirty="0" smtClean="0">
                <a:solidFill>
                  <a:srgbClr val="0000FF"/>
                </a:solidFill>
              </a:rPr>
              <a:t>="</a:t>
            </a:r>
            <a:r>
              <a:rPr lang="en-US" b="1" dirty="0" err="1" smtClean="0">
                <a:solidFill>
                  <a:srgbClr val="0000FF"/>
                </a:solidFill>
              </a:rPr>
              <a:t>tb_Name</a:t>
            </a:r>
            <a:r>
              <a:rPr lang="en-US" b="1" dirty="0" smtClean="0">
                <a:solidFill>
                  <a:srgbClr val="0000FF"/>
                </a:solidFill>
              </a:rPr>
              <a:t>"&gt;</a:t>
            </a:r>
            <a:r>
              <a:rPr lang="en-US" dirty="0" smtClean="0">
                <a:solidFill>
                  <a:srgbClr val="0000FF"/>
                </a:solidFill>
              </a:rPr>
              <a:t>*&lt;/</a:t>
            </a:r>
            <a:r>
              <a:rPr lang="en-US" dirty="0" err="1" smtClean="0">
                <a:solidFill>
                  <a:srgbClr val="0000FF"/>
                </a:solidFill>
              </a:rPr>
              <a:t>asp:RequiredFieldValidator</a:t>
            </a:r>
            <a:r>
              <a:rPr lang="en-US" dirty="0" smtClean="0">
                <a:solidFill>
                  <a:srgbClr val="0000FF"/>
                </a:solidFill>
              </a:rPr>
              <a:t>&gt;&lt;br /&gt;</a:t>
            </a:r>
            <a:endParaRPr lang="ru-RU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	&lt;br /&gt;</a:t>
            </a:r>
            <a:endParaRPr lang="ru-RU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	&lt;</a:t>
            </a:r>
            <a:r>
              <a:rPr lang="en-US" dirty="0" err="1" smtClean="0">
                <a:solidFill>
                  <a:srgbClr val="0000FF"/>
                </a:solidFill>
              </a:rPr>
              <a:t>asp:Button</a:t>
            </a:r>
            <a:r>
              <a:rPr lang="en-US" dirty="0" smtClean="0">
                <a:solidFill>
                  <a:srgbClr val="0000FF"/>
                </a:solidFill>
              </a:rPr>
              <a:t> ID="</a:t>
            </a:r>
            <a:r>
              <a:rPr lang="en-US" dirty="0" err="1" smtClean="0">
                <a:solidFill>
                  <a:srgbClr val="0000FF"/>
                </a:solidFill>
              </a:rPr>
              <a:t>btn_OK</a:t>
            </a:r>
            <a:r>
              <a:rPr lang="en-US" dirty="0" smtClean="0">
                <a:solidFill>
                  <a:srgbClr val="0000FF"/>
                </a:solidFill>
              </a:rPr>
              <a:t>" runat="server" Text="OK" Width="89px" /&gt;</a:t>
            </a:r>
            <a:endParaRPr lang="ru-RU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	&lt;/div&gt;</a:t>
            </a:r>
            <a:endParaRPr lang="ru-RU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&lt;/form&gt;</a:t>
            </a:r>
            <a:endParaRPr lang="ru-RU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&lt;/body&gt;</a:t>
            </a:r>
            <a:endParaRPr lang="ru-RU" dirty="0" smtClean="0">
              <a:solidFill>
                <a:srgbClr val="0000FF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 fontScale="90000"/>
          </a:bodyPr>
          <a:lstStyle/>
          <a:p>
            <a:r>
              <a:rPr lang="ru-RU" dirty="0"/>
              <a:t>Элемент управления </a:t>
            </a:r>
            <a:r>
              <a:rPr lang="ru-RU" dirty="0" err="1">
                <a:solidFill>
                  <a:srgbClr val="0000FF"/>
                </a:solidFill>
              </a:rPr>
              <a:t>ValidationSummary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84784"/>
            <a:ext cx="8892480" cy="5373216"/>
          </a:xfrm>
        </p:spPr>
        <p:txBody>
          <a:bodyPr>
            <a:normAutofit/>
          </a:bodyPr>
          <a:lstStyle/>
          <a:p>
            <a:r>
              <a:rPr lang="ru-RU" sz="3800" dirty="0" smtClean="0"/>
              <a:t>Для одного и того же ЭУ можно задать несколько проверочных элементов. </a:t>
            </a:r>
          </a:p>
          <a:p>
            <a:r>
              <a:rPr lang="ru-RU" sz="3800" dirty="0" smtClean="0"/>
              <a:t>Элемент </a:t>
            </a:r>
            <a:r>
              <a:rPr lang="ru-RU" sz="3800" dirty="0"/>
              <a:t>управления </a:t>
            </a:r>
            <a:r>
              <a:rPr lang="ru-RU" sz="3800" dirty="0" err="1">
                <a:solidFill>
                  <a:srgbClr val="0000FF"/>
                </a:solidFill>
              </a:rPr>
              <a:t>ValidationSummary</a:t>
            </a:r>
            <a:r>
              <a:rPr lang="ru-RU" sz="3800" dirty="0">
                <a:solidFill>
                  <a:srgbClr val="0000FF"/>
                </a:solidFill>
              </a:rPr>
              <a:t> </a:t>
            </a:r>
            <a:r>
              <a:rPr lang="ru-RU" sz="3800" dirty="0" smtClean="0"/>
              <a:t>используется </a:t>
            </a:r>
            <a:r>
              <a:rPr lang="ru-RU" sz="3800" dirty="0"/>
              <a:t>д</a:t>
            </a:r>
            <a:r>
              <a:rPr lang="ru-RU" sz="3800" dirty="0" smtClean="0"/>
              <a:t>ля отображения итоговой информации о результатах всех проверок вводимой информации. </a:t>
            </a:r>
          </a:p>
          <a:p>
            <a:pPr lvl="1"/>
            <a:r>
              <a:rPr lang="ru-RU" sz="3400" dirty="0" smtClean="0"/>
              <a:t>выводит значение </a:t>
            </a:r>
            <a:r>
              <a:rPr lang="ru-RU" sz="3400" dirty="0" smtClean="0">
                <a:solidFill>
                  <a:srgbClr val="0000FF"/>
                </a:solidFill>
              </a:rPr>
              <a:t>ErrorMessage</a:t>
            </a:r>
            <a:r>
              <a:rPr lang="ru-RU" sz="3400" dirty="0" smtClean="0"/>
              <a:t> каждого валидатора, для которого эта проверка завершилась неудачей.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12776"/>
            <a:ext cx="8938320" cy="5445224"/>
          </a:xfrm>
        </p:spPr>
        <p:txBody>
          <a:bodyPr>
            <a:normAutofit fontScale="92500" lnSpcReduction="10000"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ru-RU" sz="3400" dirty="0"/>
              <a:t>Итоговая информация может отображаться либо на странице, либо в отдельном окне. </a:t>
            </a:r>
          </a:p>
          <a:p>
            <a:pPr lvl="1"/>
            <a:r>
              <a:rPr lang="ru-RU" dirty="0" err="1" smtClean="0">
                <a:solidFill>
                  <a:srgbClr val="0000FF"/>
                </a:solidFill>
              </a:rPr>
              <a:t>ShowMessageBox</a:t>
            </a:r>
            <a:r>
              <a:rPr lang="ru-RU" dirty="0" smtClean="0">
                <a:solidFill>
                  <a:srgbClr val="0000FF"/>
                </a:solidFill>
              </a:rPr>
              <a:t>=</a:t>
            </a:r>
            <a:r>
              <a:rPr lang="ru-RU" dirty="0" err="1" smtClean="0">
                <a:solidFill>
                  <a:srgbClr val="0000FF"/>
                </a:solidFill>
              </a:rPr>
              <a:t>true</a:t>
            </a:r>
            <a:r>
              <a:rPr lang="ru-RU" dirty="0" smtClean="0"/>
              <a:t>, сообщение выводится в отдельном окне, </a:t>
            </a:r>
          </a:p>
          <a:p>
            <a:pPr lvl="1"/>
            <a:r>
              <a:rPr lang="ru-RU" dirty="0" err="1" smtClean="0">
                <a:solidFill>
                  <a:srgbClr val="0000FF"/>
                </a:solidFill>
              </a:rPr>
              <a:t>ShowSummary</a:t>
            </a:r>
            <a:r>
              <a:rPr lang="ru-RU" dirty="0" smtClean="0">
                <a:solidFill>
                  <a:srgbClr val="0000FF"/>
                </a:solidFill>
              </a:rPr>
              <a:t>=</a:t>
            </a:r>
            <a:r>
              <a:rPr lang="ru-RU" dirty="0" err="1" smtClean="0">
                <a:solidFill>
                  <a:srgbClr val="0000FF"/>
                </a:solidFill>
              </a:rPr>
              <a:t>true</a:t>
            </a:r>
            <a:r>
              <a:rPr lang="ru-RU" dirty="0" smtClean="0"/>
              <a:t> сообщение выводится на самой странице. </a:t>
            </a:r>
          </a:p>
          <a:p>
            <a:r>
              <a:rPr lang="ru-RU" dirty="0" smtClean="0"/>
              <a:t>При отображении итоговой информации на странице можно задать </a:t>
            </a:r>
          </a:p>
          <a:p>
            <a:pPr lvl="1"/>
            <a:r>
              <a:rPr lang="ru-RU" dirty="0" smtClean="0"/>
              <a:t>дополнительные параметры с помощью свойства </a:t>
            </a:r>
            <a:r>
              <a:rPr lang="ru-RU" dirty="0" smtClean="0">
                <a:solidFill>
                  <a:srgbClr val="0000FF"/>
                </a:solidFill>
              </a:rPr>
              <a:t>DisplayMode</a:t>
            </a:r>
            <a:r>
              <a:rPr lang="ru-RU" dirty="0" smtClean="0"/>
              <a:t>, </a:t>
            </a:r>
          </a:p>
          <a:p>
            <a:pPr lvl="1"/>
            <a:r>
              <a:rPr lang="ru-RU" dirty="0" smtClean="0"/>
              <a:t>заголовок для итоговой информации с помощью свойства </a:t>
            </a:r>
            <a:r>
              <a:rPr lang="ru-RU" dirty="0" smtClean="0">
                <a:solidFill>
                  <a:srgbClr val="0000FF"/>
                </a:solidFill>
              </a:rPr>
              <a:t>HeaderText</a:t>
            </a:r>
            <a:r>
              <a:rPr lang="ru-RU" dirty="0" smtClean="0"/>
              <a:t>.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Пример использования элемента управления </a:t>
            </a:r>
            <a:r>
              <a:rPr lang="ru-RU" dirty="0" err="1">
                <a:solidFill>
                  <a:srgbClr val="0000FF"/>
                </a:solidFill>
              </a:rPr>
              <a:t>ValidationSummary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Пример использования элемента управления </a:t>
            </a:r>
            <a:r>
              <a:rPr lang="ru-RU" dirty="0" smtClean="0">
                <a:solidFill>
                  <a:srgbClr val="0000FF"/>
                </a:solidFill>
              </a:rPr>
              <a:t>ValidationSummary</a:t>
            </a:r>
            <a:r>
              <a:rPr lang="ru-RU" dirty="0" smtClean="0"/>
              <a:t> показан ниже:</a:t>
            </a:r>
          </a:p>
          <a:p>
            <a:pPr marL="4763" indent="17463"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&lt;</a:t>
            </a:r>
            <a:r>
              <a:rPr lang="en-US" sz="2800" dirty="0" err="1" smtClean="0">
                <a:solidFill>
                  <a:srgbClr val="0000FF"/>
                </a:solidFill>
              </a:rPr>
              <a:t>asp:ValidationSummary</a:t>
            </a:r>
            <a:r>
              <a:rPr lang="en-US" sz="2800" dirty="0" smtClean="0">
                <a:solidFill>
                  <a:srgbClr val="0000FF"/>
                </a:solidFill>
              </a:rPr>
              <a:t> ID="ValidationSummary" runat="</a:t>
            </a:r>
            <a:r>
              <a:rPr lang="en-US" sz="2800" dirty="0">
                <a:solidFill>
                  <a:srgbClr val="0000FF"/>
                </a:solidFill>
              </a:rPr>
              <a:t>server" </a:t>
            </a:r>
            <a:r>
              <a:rPr lang="en-US" sz="2800" dirty="0" smtClean="0">
                <a:solidFill>
                  <a:srgbClr val="0000FF"/>
                </a:solidFill>
              </a:rPr>
              <a:t>DisplayMode </a:t>
            </a:r>
            <a:r>
              <a:rPr lang="ru-RU" sz="2800" dirty="0" smtClean="0">
                <a:solidFill>
                  <a:srgbClr val="0000FF"/>
                </a:solidFill>
              </a:rPr>
              <a:t>= "</a:t>
            </a:r>
            <a:r>
              <a:rPr lang="en-US" sz="2800" dirty="0" smtClean="0">
                <a:solidFill>
                  <a:srgbClr val="0000FF"/>
                </a:solidFill>
              </a:rPr>
              <a:t>List</a:t>
            </a:r>
            <a:r>
              <a:rPr lang="ru-RU" sz="2800" dirty="0" smtClean="0">
                <a:solidFill>
                  <a:srgbClr val="0000FF"/>
                </a:solidFill>
              </a:rPr>
              <a:t>" </a:t>
            </a:r>
          </a:p>
          <a:p>
            <a:pPr marL="4763" indent="17463">
              <a:buNone/>
            </a:pPr>
            <a:r>
              <a:rPr lang="en-US" sz="2800" dirty="0" err="1" smtClean="0">
                <a:solidFill>
                  <a:srgbClr val="0000FF"/>
                </a:solidFill>
              </a:rPr>
              <a:t>HeaderText</a:t>
            </a:r>
            <a:r>
              <a:rPr lang="ru-RU" sz="2800" dirty="0" smtClean="0">
                <a:solidFill>
                  <a:srgbClr val="0000FF"/>
                </a:solidFill>
              </a:rPr>
              <a:t>="В результате проверки выявлены следующие ошибки:" /&gt;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348880"/>
            <a:ext cx="9144000" cy="1143000"/>
          </a:xfrm>
        </p:spPr>
        <p:txBody>
          <a:bodyPr/>
          <a:lstStyle/>
          <a:p>
            <a:r>
              <a:rPr lang="ru-RU" b="1" dirty="0" smtClean="0"/>
              <a:t>События </a:t>
            </a:r>
            <a:r>
              <a:rPr lang="en-US" b="1" dirty="0" smtClean="0"/>
              <a:t>web</a:t>
            </a:r>
            <a:r>
              <a:rPr lang="ru-RU" b="1" dirty="0" smtClean="0"/>
              <a:t>-приложения</a:t>
            </a:r>
            <a:endParaRPr lang="ru-RU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Web-</a:t>
            </a:r>
            <a:r>
              <a:rPr lang="ru-RU" dirty="0" smtClean="0"/>
              <a:t>приложение по технологии </a:t>
            </a:r>
            <a:r>
              <a:rPr lang="en-US" dirty="0" err="1" smtClean="0"/>
              <a:t>ASP.Net</a:t>
            </a:r>
            <a:r>
              <a:rPr lang="en-US" dirty="0" smtClean="0"/>
              <a:t> Web Forms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5608" y="1628800"/>
            <a:ext cx="8928392" cy="5184576"/>
          </a:xfrm>
        </p:spPr>
        <p:txBody>
          <a:bodyPr/>
          <a:lstStyle/>
          <a:p>
            <a:r>
              <a:rPr lang="ru-RU" dirty="0" smtClean="0"/>
              <a:t>Набор </a:t>
            </a:r>
            <a:r>
              <a:rPr lang="en-US" dirty="0" smtClean="0"/>
              <a:t>web-</a:t>
            </a:r>
            <a:r>
              <a:rPr lang="ru-RU" dirty="0" smtClean="0"/>
              <a:t>форм (шаблоны + код).</a:t>
            </a:r>
          </a:p>
          <a:p>
            <a:r>
              <a:rPr lang="ru-RU" dirty="0" smtClean="0"/>
              <a:t>Файл конфигурации.</a:t>
            </a:r>
          </a:p>
          <a:p>
            <a:r>
              <a:rPr lang="ru-RU" dirty="0" smtClean="0"/>
              <a:t>Файлы с классами предметной области</a:t>
            </a:r>
          </a:p>
          <a:p>
            <a:pPr lvl="1"/>
            <a:r>
              <a:rPr lang="ru-RU" dirty="0" smtClean="0"/>
              <a:t>классы бизнес</a:t>
            </a:r>
            <a:r>
              <a:rPr lang="en-US" dirty="0" smtClean="0"/>
              <a:t>-</a:t>
            </a:r>
            <a:r>
              <a:rPr lang="ru-RU" dirty="0" smtClean="0"/>
              <a:t>логики, </a:t>
            </a:r>
          </a:p>
          <a:p>
            <a:pPr lvl="1"/>
            <a:r>
              <a:rPr lang="ru-RU" dirty="0" smtClean="0"/>
              <a:t>классы доступа к данным.</a:t>
            </a:r>
          </a:p>
          <a:p>
            <a:r>
              <a:rPr lang="ru-RU" dirty="0" smtClean="0"/>
              <a:t>Различные ресурсы </a:t>
            </a:r>
          </a:p>
          <a:p>
            <a:pPr lvl="1"/>
            <a:r>
              <a:rPr lang="ru-RU" dirty="0" smtClean="0"/>
              <a:t>изображения, </a:t>
            </a:r>
          </a:p>
          <a:p>
            <a:pPr lvl="1"/>
            <a:r>
              <a:rPr lang="ru-RU" dirty="0" smtClean="0"/>
              <a:t>мультимедиа файлы.</a:t>
            </a:r>
          </a:p>
          <a:p>
            <a:pPr lvl="1"/>
            <a:r>
              <a:rPr lang="ru-RU" dirty="0" smtClean="0"/>
              <a:t>…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/>
          </a:bodyPr>
          <a:lstStyle/>
          <a:p>
            <a:r>
              <a:rPr lang="en-US" dirty="0" smtClean="0"/>
              <a:t>Web</a:t>
            </a:r>
            <a:r>
              <a:rPr lang="ru-RU" dirty="0" smtClean="0"/>
              <a:t>-приложение</a:t>
            </a:r>
            <a:r>
              <a:rPr lang="en-US" dirty="0" smtClean="0"/>
              <a:t> </a:t>
            </a:r>
            <a:r>
              <a:rPr lang="en-US" dirty="0" err="1" smtClean="0"/>
              <a:t>ASP.Net</a:t>
            </a:r>
            <a:r>
              <a:rPr lang="en-US" dirty="0" smtClean="0"/>
              <a:t> Web Forms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1338" y="1572207"/>
            <a:ext cx="9062661" cy="5257800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В </a:t>
            </a:r>
            <a:r>
              <a:rPr lang="ru-RU" dirty="0"/>
              <a:t>соответствии с </a:t>
            </a:r>
            <a:r>
              <a:rPr lang="ru-RU" dirty="0" smtClean="0"/>
              <a:t>технологией</a:t>
            </a:r>
            <a:r>
              <a:rPr lang="en-US" dirty="0" smtClean="0"/>
              <a:t> </a:t>
            </a:r>
            <a:r>
              <a:rPr lang="en-US" dirty="0" err="1" smtClean="0"/>
              <a:t>ASP.Net</a:t>
            </a:r>
            <a:r>
              <a:rPr lang="en-US" dirty="0" smtClean="0"/>
              <a:t> Web Forms</a:t>
            </a:r>
            <a:r>
              <a:rPr lang="ru-RU" dirty="0" smtClean="0"/>
              <a:t> </a:t>
            </a:r>
            <a:endParaRPr lang="en-US" dirty="0" smtClean="0"/>
          </a:p>
          <a:p>
            <a:pPr lvl="1"/>
            <a:r>
              <a:rPr lang="en-US" b="1" i="1" dirty="0" smtClean="0"/>
              <a:t>web</a:t>
            </a:r>
            <a:r>
              <a:rPr lang="ru-RU" b="1" i="1" dirty="0"/>
              <a:t>-приложение</a:t>
            </a:r>
            <a:r>
              <a:rPr lang="ru-RU" dirty="0"/>
              <a:t> </a:t>
            </a:r>
            <a:r>
              <a:rPr lang="en-US" dirty="0" smtClean="0"/>
              <a:t>– </a:t>
            </a:r>
            <a:r>
              <a:rPr lang="ru-RU" dirty="0" smtClean="0"/>
              <a:t>это виртуальная папка </a:t>
            </a:r>
            <a:r>
              <a:rPr lang="en-US" dirty="0"/>
              <a:t>web</a:t>
            </a:r>
            <a:r>
              <a:rPr lang="ru-RU" dirty="0"/>
              <a:t>-сервера </a:t>
            </a:r>
            <a:r>
              <a:rPr lang="en-US" dirty="0"/>
              <a:t>IIS</a:t>
            </a:r>
            <a:r>
              <a:rPr lang="ru-RU" dirty="0"/>
              <a:t>, которая описывается в его файле конфигурации как «</a:t>
            </a:r>
            <a:r>
              <a:rPr lang="en-US" dirty="0"/>
              <a:t>Web</a:t>
            </a:r>
            <a:r>
              <a:rPr lang="ru-RU" dirty="0"/>
              <a:t>-приложение». </a:t>
            </a:r>
            <a:endParaRPr lang="ru-RU" dirty="0" smtClean="0"/>
          </a:p>
          <a:p>
            <a:r>
              <a:rPr lang="ru-RU" dirty="0" smtClean="0"/>
              <a:t>Основным </a:t>
            </a:r>
            <a:r>
              <a:rPr lang="ru-RU" dirty="0"/>
              <a:t>содержанием данной папки являются </a:t>
            </a:r>
            <a:endParaRPr lang="ru-RU" dirty="0" smtClean="0"/>
          </a:p>
          <a:p>
            <a:pPr lvl="1"/>
            <a:r>
              <a:rPr lang="en-US" b="1" i="1" dirty="0" smtClean="0"/>
              <a:t>web</a:t>
            </a:r>
            <a:r>
              <a:rPr lang="ru-RU" b="1" i="1" dirty="0"/>
              <a:t>-формы </a:t>
            </a:r>
            <a:r>
              <a:rPr lang="ru-RU" dirty="0"/>
              <a:t>(файлы с расширениями </a:t>
            </a:r>
            <a:r>
              <a:rPr lang="ru-RU" dirty="0">
                <a:solidFill>
                  <a:srgbClr val="0000FF"/>
                </a:solidFill>
              </a:rPr>
              <a:t>*.</a:t>
            </a:r>
            <a:r>
              <a:rPr lang="en-US" dirty="0">
                <a:solidFill>
                  <a:srgbClr val="0000FF"/>
                </a:solidFill>
              </a:rPr>
              <a:t>aspx </a:t>
            </a:r>
            <a:r>
              <a:rPr lang="ru-RU" dirty="0"/>
              <a:t>и </a:t>
            </a:r>
            <a:r>
              <a:rPr lang="ru-RU" dirty="0">
                <a:solidFill>
                  <a:srgbClr val="0000FF"/>
                </a:solidFill>
              </a:rPr>
              <a:t>*.</a:t>
            </a:r>
            <a:r>
              <a:rPr lang="en-US" dirty="0">
                <a:solidFill>
                  <a:srgbClr val="0000FF"/>
                </a:solidFill>
              </a:rPr>
              <a:t>aspx</a:t>
            </a:r>
            <a:r>
              <a:rPr lang="ru-RU" dirty="0">
                <a:solidFill>
                  <a:srgbClr val="0000FF"/>
                </a:solidFill>
              </a:rPr>
              <a:t>.</a:t>
            </a:r>
            <a:r>
              <a:rPr lang="en-US" dirty="0">
                <a:solidFill>
                  <a:srgbClr val="0000FF"/>
                </a:solidFill>
              </a:rPr>
              <a:t>cs</a:t>
            </a:r>
            <a:r>
              <a:rPr lang="ru-RU" dirty="0"/>
              <a:t>), </a:t>
            </a:r>
            <a:endParaRPr lang="ru-RU" dirty="0" smtClean="0"/>
          </a:p>
          <a:p>
            <a:pPr lvl="1"/>
            <a:r>
              <a:rPr lang="ru-RU" b="1" i="1" dirty="0" smtClean="0"/>
              <a:t>файл </a:t>
            </a:r>
            <a:r>
              <a:rPr lang="ru-RU" b="1" i="1" dirty="0"/>
              <a:t>конфигурации приложения </a:t>
            </a:r>
            <a:r>
              <a:rPr lang="ru-RU" dirty="0"/>
              <a:t>(файл </a:t>
            </a:r>
            <a:r>
              <a:rPr lang="en-US" dirty="0">
                <a:solidFill>
                  <a:srgbClr val="0000FF"/>
                </a:solidFill>
              </a:rPr>
              <a:t>web</a:t>
            </a:r>
            <a:r>
              <a:rPr lang="ru-RU" dirty="0">
                <a:solidFill>
                  <a:srgbClr val="0000FF"/>
                </a:solidFill>
              </a:rPr>
              <a:t>.</a:t>
            </a:r>
            <a:r>
              <a:rPr lang="en-US" dirty="0">
                <a:solidFill>
                  <a:srgbClr val="0000FF"/>
                </a:solidFill>
              </a:rPr>
              <a:t>config</a:t>
            </a:r>
            <a:r>
              <a:rPr lang="ru-RU" dirty="0"/>
              <a:t>), </a:t>
            </a:r>
            <a:endParaRPr lang="ru-RU" dirty="0" smtClean="0"/>
          </a:p>
          <a:p>
            <a:pPr lvl="1"/>
            <a:r>
              <a:rPr lang="ru-RU" i="1" dirty="0" smtClean="0"/>
              <a:t>файлы </a:t>
            </a:r>
            <a:r>
              <a:rPr lang="ru-RU" i="1" dirty="0"/>
              <a:t>с дополнительным программным кодом </a:t>
            </a:r>
            <a:r>
              <a:rPr lang="ru-RU" dirty="0"/>
              <a:t>(модули </a:t>
            </a:r>
            <a:r>
              <a:rPr lang="ru-RU" dirty="0" smtClean="0"/>
              <a:t>бизнес</a:t>
            </a:r>
            <a:r>
              <a:rPr lang="en-US" dirty="0" smtClean="0"/>
              <a:t>-</a:t>
            </a:r>
            <a:r>
              <a:rPr lang="ru-RU" dirty="0" smtClean="0"/>
              <a:t>логики</a:t>
            </a:r>
            <a:r>
              <a:rPr lang="ru-RU" dirty="0"/>
              <a:t>, модули доступа к данным) и </a:t>
            </a:r>
            <a:endParaRPr lang="ru-RU" dirty="0" smtClean="0"/>
          </a:p>
          <a:p>
            <a:pPr lvl="1"/>
            <a:r>
              <a:rPr lang="ru-RU" i="1" dirty="0" smtClean="0"/>
              <a:t>различные </a:t>
            </a:r>
            <a:r>
              <a:rPr lang="ru-RU" i="1" dirty="0"/>
              <a:t>ресурсы </a:t>
            </a:r>
            <a:r>
              <a:rPr lang="ru-RU" dirty="0"/>
              <a:t>(изображения, мультимедиа файлы).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dirty="0" smtClean="0"/>
              <a:t>Типы событий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96752"/>
            <a:ext cx="8964488" cy="5617840"/>
          </a:xfrm>
        </p:spPr>
        <p:txBody>
          <a:bodyPr>
            <a:normAutofit fontScale="77500" lnSpcReduction="20000"/>
          </a:bodyPr>
          <a:lstStyle/>
          <a:p>
            <a:r>
              <a:rPr lang="ru-RU" b="1" i="1" dirty="0" smtClean="0"/>
              <a:t>события серверных элементов управления </a:t>
            </a:r>
            <a:r>
              <a:rPr lang="ru-RU" dirty="0" smtClean="0"/>
              <a:t>(возникают на стороне клиента, но инициируются на стороне сервера)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click</a:t>
            </a:r>
          </a:p>
          <a:p>
            <a:pPr lvl="1"/>
            <a:r>
              <a:rPr lang="en-US" dirty="0" err="1" smtClean="0">
                <a:solidFill>
                  <a:srgbClr val="0000FF"/>
                </a:solidFill>
              </a:rPr>
              <a:t>selectedindexchange</a:t>
            </a:r>
            <a:endParaRPr lang="en-US" dirty="0" smtClean="0">
              <a:solidFill>
                <a:srgbClr val="0000FF"/>
              </a:solidFill>
            </a:endParaRPr>
          </a:p>
          <a:p>
            <a:pPr lvl="1"/>
            <a:r>
              <a:rPr lang="en-US" dirty="0" err="1" smtClean="0">
                <a:solidFill>
                  <a:srgbClr val="0000FF"/>
                </a:solidFill>
              </a:rPr>
              <a:t>textchange</a:t>
            </a:r>
            <a:endParaRPr lang="en-US" dirty="0" smtClean="0">
              <a:solidFill>
                <a:srgbClr val="0000FF"/>
              </a:solidFill>
            </a:endParaRPr>
          </a:p>
          <a:p>
            <a:pPr lvl="1"/>
            <a:r>
              <a:rPr lang="ru-RU" dirty="0" smtClean="0">
                <a:solidFill>
                  <a:srgbClr val="0000FF"/>
                </a:solidFill>
              </a:rPr>
              <a:t>….</a:t>
            </a:r>
            <a:endParaRPr lang="en-US" dirty="0" smtClean="0">
              <a:solidFill>
                <a:srgbClr val="0000FF"/>
              </a:solidFill>
            </a:endParaRPr>
          </a:p>
          <a:p>
            <a:r>
              <a:rPr lang="ru-RU" b="1" i="1" dirty="0" smtClean="0"/>
              <a:t>события </a:t>
            </a:r>
            <a:r>
              <a:rPr lang="en-US" b="1" i="1" dirty="0" smtClean="0"/>
              <a:t>web-</a:t>
            </a:r>
            <a:r>
              <a:rPr lang="ru-RU" b="1" i="1" dirty="0" smtClean="0"/>
              <a:t>формы</a:t>
            </a:r>
            <a:r>
              <a:rPr lang="ru-RU" dirty="0" smtClean="0"/>
              <a:t> (возникают на стороне сервера)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Load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Init </a:t>
            </a:r>
          </a:p>
          <a:p>
            <a:pPr lvl="1"/>
            <a:r>
              <a:rPr lang="ru-RU" dirty="0" smtClean="0">
                <a:solidFill>
                  <a:srgbClr val="0000FF"/>
                </a:solidFill>
              </a:rPr>
              <a:t>…</a:t>
            </a:r>
          </a:p>
          <a:p>
            <a:r>
              <a:rPr lang="ru-RU" sz="3600" b="1" i="1" dirty="0" smtClean="0"/>
              <a:t>события </a:t>
            </a:r>
            <a:r>
              <a:rPr lang="en-US" sz="3600" b="1" i="1" dirty="0" smtClean="0"/>
              <a:t>web-</a:t>
            </a:r>
            <a:r>
              <a:rPr lang="ru-RU" sz="3600" b="1" i="1" dirty="0" smtClean="0"/>
              <a:t>приложения </a:t>
            </a:r>
            <a:r>
              <a:rPr lang="ru-RU" dirty="0" smtClean="0"/>
              <a:t>(возникают на стороне сервера)</a:t>
            </a:r>
          </a:p>
          <a:p>
            <a:pPr lvl="1"/>
            <a:r>
              <a:rPr lang="en-US" dirty="0" err="1" smtClean="0">
                <a:solidFill>
                  <a:srgbClr val="0000FF"/>
                </a:solidFill>
              </a:rPr>
              <a:t>Application_Start</a:t>
            </a:r>
            <a:r>
              <a:rPr lang="ru-RU" dirty="0" smtClean="0">
                <a:solidFill>
                  <a:srgbClr val="0000FF"/>
                </a:solidFill>
              </a:rPr>
              <a:t>	</a:t>
            </a:r>
          </a:p>
          <a:p>
            <a:pPr lvl="1"/>
            <a:r>
              <a:rPr lang="en-US" dirty="0" err="1" smtClean="0">
                <a:solidFill>
                  <a:srgbClr val="0000FF"/>
                </a:solidFill>
              </a:rPr>
              <a:t>Application_End</a:t>
            </a:r>
            <a:endParaRPr lang="en-US" dirty="0" smtClean="0">
              <a:solidFill>
                <a:srgbClr val="0000FF"/>
              </a:solidFill>
            </a:endParaRP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BeginRequest</a:t>
            </a:r>
            <a:endParaRPr lang="ru-RU" dirty="0" smtClean="0">
              <a:solidFill>
                <a:srgbClr val="0000FF"/>
              </a:solidFill>
            </a:endParaRPr>
          </a:p>
          <a:p>
            <a:pPr lvl="1"/>
            <a:r>
              <a:rPr lang="ru-RU" dirty="0" smtClean="0">
                <a:solidFill>
                  <a:srgbClr val="0000FF"/>
                </a:solidFill>
              </a:rPr>
              <a:t>…</a:t>
            </a:r>
            <a:endParaRPr lang="ru-RU" dirty="0" smtClean="0"/>
          </a:p>
          <a:p>
            <a:pPr lvl="1"/>
            <a:endParaRPr lang="ru-RU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События </a:t>
            </a:r>
            <a:r>
              <a:rPr lang="en-US" sz="4000" b="1" dirty="0" smtClean="0"/>
              <a:t>web</a:t>
            </a:r>
            <a:r>
              <a:rPr lang="ru-RU" sz="4000" b="1" dirty="0" smtClean="0"/>
              <a:t>-приложения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При обработке запроса к </a:t>
            </a:r>
            <a:r>
              <a:rPr lang="en-US" dirty="0" smtClean="0"/>
              <a:t>web</a:t>
            </a:r>
            <a:r>
              <a:rPr lang="ru-RU" dirty="0" smtClean="0"/>
              <a:t>-приложению, среда выполнения инициирует большой набор событий:</a:t>
            </a:r>
          </a:p>
          <a:p>
            <a:pPr lvl="1"/>
            <a:r>
              <a:rPr lang="ru-RU" dirty="0" smtClean="0"/>
              <a:t>события, связанные с </a:t>
            </a:r>
            <a:r>
              <a:rPr lang="en-US" dirty="0" smtClean="0"/>
              <a:t>web</a:t>
            </a:r>
            <a:r>
              <a:rPr lang="ru-RU" dirty="0" smtClean="0"/>
              <a:t>-приложением и сеансом работы пользователя;</a:t>
            </a:r>
          </a:p>
          <a:p>
            <a:pPr lvl="1"/>
            <a:r>
              <a:rPr lang="ru-RU" dirty="0" smtClean="0"/>
              <a:t>события, связанные с </a:t>
            </a:r>
            <a:r>
              <a:rPr lang="en-US" dirty="0" smtClean="0"/>
              <a:t>web</a:t>
            </a:r>
            <a:r>
              <a:rPr lang="ru-RU" dirty="0" smtClean="0"/>
              <a:t>-формой в целом (события класса </a:t>
            </a:r>
            <a:r>
              <a:rPr lang="en-US" dirty="0" smtClean="0">
                <a:solidFill>
                  <a:srgbClr val="0000FF"/>
                </a:solidFill>
              </a:rPr>
              <a:t>Page</a:t>
            </a:r>
            <a:r>
              <a:rPr lang="ru-RU" dirty="0" smtClean="0"/>
              <a:t>, жизненный цикл страницы);</a:t>
            </a:r>
          </a:p>
          <a:p>
            <a:pPr lvl="1"/>
            <a:r>
              <a:rPr lang="ru-RU" dirty="0" smtClean="0"/>
              <a:t>события, связанные с серверными ЭУ (события соответствующих им классов, жизненный цикл ЭУ).</a:t>
            </a:r>
          </a:p>
          <a:p>
            <a:r>
              <a:rPr lang="ru-RU" dirty="0" smtClean="0"/>
              <a:t>Для всех событий могут задаваться обработчики </a:t>
            </a:r>
          </a:p>
          <a:p>
            <a:pPr lvl="1"/>
            <a:r>
              <a:rPr lang="ru-RU" dirty="0" smtClean="0"/>
              <a:t>методы, которые будут вызываться средой выполнения </a:t>
            </a:r>
            <a:r>
              <a:rPr lang="en-US" dirty="0" smtClean="0"/>
              <a:t>web</a:t>
            </a:r>
            <a:r>
              <a:rPr lang="ru-RU" dirty="0" smtClean="0"/>
              <a:t>-приложения при наступлении данного события.</a:t>
            </a:r>
          </a:p>
          <a:p>
            <a:pPr lvl="1"/>
            <a:endParaRPr lang="ru-RU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12776"/>
            <a:ext cx="8964488" cy="5445224"/>
          </a:xfrm>
        </p:spPr>
        <p:txBody>
          <a:bodyPr>
            <a:normAutofit/>
          </a:bodyPr>
          <a:lstStyle/>
          <a:p>
            <a:r>
              <a:rPr lang="ru-RU" dirty="0" smtClean="0"/>
              <a:t>События </a:t>
            </a:r>
            <a:r>
              <a:rPr lang="en-US" dirty="0" smtClean="0"/>
              <a:t>web</a:t>
            </a:r>
            <a:r>
              <a:rPr lang="ru-RU" dirty="0" smtClean="0"/>
              <a:t>-приложения также быть разделены на следующие два типа:</a:t>
            </a:r>
          </a:p>
          <a:p>
            <a:pPr lvl="1"/>
            <a:r>
              <a:rPr lang="ru-RU" dirty="0" smtClean="0"/>
              <a:t>события, возникающие в специальных случаях, как например: </a:t>
            </a:r>
          </a:p>
          <a:p>
            <a:pPr lvl="2"/>
            <a:r>
              <a:rPr lang="ru-RU" dirty="0" smtClean="0"/>
              <a:t>начало и окончание работы </a:t>
            </a:r>
            <a:r>
              <a:rPr lang="en-US" dirty="0" smtClean="0"/>
              <a:t>web</a:t>
            </a:r>
            <a:r>
              <a:rPr lang="ru-RU" dirty="0" smtClean="0"/>
              <a:t>-приложения (</a:t>
            </a:r>
            <a:r>
              <a:rPr lang="en-US" dirty="0" err="1" smtClean="0">
                <a:solidFill>
                  <a:srgbClr val="0000FF"/>
                </a:solidFill>
              </a:rPr>
              <a:t>Application_Start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ru-RU" dirty="0" smtClean="0"/>
              <a:t>и </a:t>
            </a:r>
            <a:r>
              <a:rPr lang="en-US" dirty="0" err="1" smtClean="0">
                <a:solidFill>
                  <a:srgbClr val="0000FF"/>
                </a:solidFill>
              </a:rPr>
              <a:t>Application_End</a:t>
            </a:r>
            <a:r>
              <a:rPr lang="ru-RU" dirty="0" smtClean="0"/>
              <a:t>) и </a:t>
            </a:r>
          </a:p>
          <a:p>
            <a:pPr lvl="2"/>
            <a:r>
              <a:rPr lang="ru-RU" dirty="0" smtClean="0"/>
              <a:t>начало и окончание сеанса работы пользователя (</a:t>
            </a:r>
            <a:r>
              <a:rPr lang="en-US" dirty="0" err="1" smtClean="0">
                <a:solidFill>
                  <a:srgbClr val="0000FF"/>
                </a:solidFill>
              </a:rPr>
              <a:t>Session_Start</a:t>
            </a:r>
            <a:r>
              <a:rPr lang="en-US" dirty="0" smtClean="0"/>
              <a:t> </a:t>
            </a:r>
            <a:r>
              <a:rPr lang="ru-RU" dirty="0" smtClean="0"/>
              <a:t>и </a:t>
            </a:r>
            <a:r>
              <a:rPr lang="en-US" dirty="0" err="1" smtClean="0">
                <a:solidFill>
                  <a:srgbClr val="0000FF"/>
                </a:solidFill>
              </a:rPr>
              <a:t>Session_End</a:t>
            </a:r>
            <a:r>
              <a:rPr lang="ru-RU" dirty="0" smtClean="0"/>
              <a:t>);</a:t>
            </a:r>
          </a:p>
          <a:p>
            <a:pPr lvl="1"/>
            <a:r>
              <a:rPr lang="ru-RU" dirty="0" smtClean="0"/>
              <a:t>события, возникающие при обработке каждого </a:t>
            </a:r>
            <a:r>
              <a:rPr lang="en-US" dirty="0" smtClean="0"/>
              <a:t>HTTP</a:t>
            </a:r>
            <a:r>
              <a:rPr lang="ru-RU" dirty="0" smtClean="0"/>
              <a:t> запроса (таких событий более 20)</a:t>
            </a:r>
          </a:p>
          <a:p>
            <a:pPr lvl="2"/>
            <a:r>
              <a:rPr lang="ru-RU" dirty="0" smtClean="0"/>
              <a:t>например, </a:t>
            </a:r>
            <a:r>
              <a:rPr lang="en-US" dirty="0" smtClean="0">
                <a:solidFill>
                  <a:srgbClr val="0000FF"/>
                </a:solidFill>
              </a:rPr>
              <a:t>BeginRequest</a:t>
            </a:r>
            <a:r>
              <a:rPr lang="ru-RU" dirty="0" smtClean="0"/>
              <a:t>, </a:t>
            </a:r>
            <a:r>
              <a:rPr lang="en-US" dirty="0" smtClean="0">
                <a:solidFill>
                  <a:srgbClr val="0000FF"/>
                </a:solidFill>
              </a:rPr>
              <a:t>AuthenticateRequest</a:t>
            </a:r>
            <a:r>
              <a:rPr lang="ru-RU" dirty="0" smtClean="0"/>
              <a:t>, </a:t>
            </a:r>
            <a:r>
              <a:rPr lang="en-US" dirty="0" smtClean="0">
                <a:solidFill>
                  <a:srgbClr val="0000FF"/>
                </a:solidFill>
              </a:rPr>
              <a:t>EndRequest</a:t>
            </a:r>
            <a:r>
              <a:rPr lang="ru-RU" dirty="0" smtClean="0"/>
              <a:t> и т.п.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Создание </a:t>
            </a:r>
            <a:r>
              <a:rPr lang="ru-RU" dirty="0"/>
              <a:t>обработчиков </a:t>
            </a:r>
            <a:r>
              <a:rPr lang="ru-RU" dirty="0" smtClean="0"/>
              <a:t>событий </a:t>
            </a:r>
            <a:br>
              <a:rPr lang="ru-RU" dirty="0" smtClean="0"/>
            </a:br>
            <a:r>
              <a:rPr lang="en-US" dirty="0" smtClean="0"/>
              <a:t>web</a:t>
            </a:r>
            <a:r>
              <a:rPr lang="ru-RU" dirty="0" smtClean="0"/>
              <a:t>-приложения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12776"/>
            <a:ext cx="8964488" cy="5445224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Для создания обработчиков таких событий нужно в </a:t>
            </a:r>
            <a:r>
              <a:rPr lang="en-US" dirty="0" smtClean="0"/>
              <a:t>web</a:t>
            </a:r>
            <a:r>
              <a:rPr lang="ru-RU" dirty="0" smtClean="0"/>
              <a:t>-приложение </a:t>
            </a:r>
          </a:p>
          <a:p>
            <a:pPr lvl="1"/>
            <a:r>
              <a:rPr lang="ru-RU" dirty="0" smtClean="0"/>
              <a:t>добавить файл </a:t>
            </a:r>
            <a:r>
              <a:rPr lang="en-US" dirty="0" err="1" smtClean="0">
                <a:solidFill>
                  <a:srgbClr val="0000FF"/>
                </a:solidFill>
              </a:rPr>
              <a:t>global.asax</a:t>
            </a:r>
            <a:r>
              <a:rPr lang="en-US" dirty="0" smtClean="0"/>
              <a:t> </a:t>
            </a:r>
            <a:endParaRPr lang="ru-RU" dirty="0" smtClean="0"/>
          </a:p>
          <a:p>
            <a:pPr lvl="2"/>
            <a:r>
              <a:rPr lang="ru-RU" dirty="0" smtClean="0"/>
              <a:t>команда </a:t>
            </a:r>
            <a:r>
              <a:rPr lang="en-US" dirty="0" smtClean="0">
                <a:solidFill>
                  <a:srgbClr val="0000FF"/>
                </a:solidFill>
              </a:rPr>
              <a:t>Website</a:t>
            </a:r>
            <a:r>
              <a:rPr lang="ru-RU" dirty="0" smtClean="0">
                <a:solidFill>
                  <a:srgbClr val="0000FF"/>
                </a:solidFill>
              </a:rPr>
              <a:t>=&gt;</a:t>
            </a:r>
            <a:r>
              <a:rPr lang="en-US" dirty="0" err="1" smtClean="0">
                <a:solidFill>
                  <a:srgbClr val="0000FF"/>
                </a:solidFill>
              </a:rPr>
              <a:t>AddNewItem</a:t>
            </a:r>
            <a:endParaRPr lang="ru-RU" dirty="0" smtClean="0"/>
          </a:p>
          <a:p>
            <a:pPr lvl="1"/>
            <a:r>
              <a:rPr lang="ru-RU" dirty="0" smtClean="0"/>
              <a:t>включить в него методы – обработчики событий. </a:t>
            </a:r>
          </a:p>
          <a:p>
            <a:r>
              <a:rPr lang="ru-RU" dirty="0" smtClean="0"/>
              <a:t>заготовки обработчиков событий для специальных случаев уже включены в файле </a:t>
            </a:r>
            <a:r>
              <a:rPr lang="en-US" dirty="0" err="1" smtClean="0">
                <a:solidFill>
                  <a:srgbClr val="0000FF"/>
                </a:solidFill>
              </a:rPr>
              <a:t>global.asax</a:t>
            </a:r>
            <a:r>
              <a:rPr lang="ru-RU" dirty="0" smtClean="0"/>
              <a:t>, </a:t>
            </a:r>
          </a:p>
          <a:p>
            <a:r>
              <a:rPr lang="ru-RU" dirty="0" smtClean="0"/>
              <a:t>обработчики событий для </a:t>
            </a:r>
            <a:r>
              <a:rPr lang="en-US" dirty="0" smtClean="0"/>
              <a:t>HTTP </a:t>
            </a:r>
            <a:r>
              <a:rPr lang="ru-RU" dirty="0" smtClean="0"/>
              <a:t>запросов можно добавить. </a:t>
            </a:r>
          </a:p>
          <a:p>
            <a:r>
              <a:rPr lang="ru-RU" dirty="0" smtClean="0"/>
              <a:t>Связь события с обработчиком выполняется по имени метода обработчика.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/>
          <a:lstStyle/>
          <a:p>
            <a:r>
              <a:rPr lang="ru-RU" dirty="0" smtClean="0"/>
              <a:t>Обработчики событий </a:t>
            </a:r>
            <a:r>
              <a:rPr lang="en-US" dirty="0" smtClean="0"/>
              <a:t>web-app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28800"/>
            <a:ext cx="8964488" cy="52292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Методы обработчики должны иметь специальные имена следующего вида: </a:t>
            </a:r>
            <a:r>
              <a:rPr lang="en-US" dirty="0" err="1" smtClean="0">
                <a:solidFill>
                  <a:srgbClr val="0000FF"/>
                </a:solidFill>
              </a:rPr>
              <a:t>Application_OnXxxx</a:t>
            </a:r>
            <a:r>
              <a:rPr lang="en-US" dirty="0" smtClean="0">
                <a:solidFill>
                  <a:srgbClr val="0000FF"/>
                </a:solidFill>
              </a:rPr>
              <a:t>()</a:t>
            </a:r>
            <a:endParaRPr lang="ru-RU" dirty="0" smtClean="0"/>
          </a:p>
          <a:p>
            <a:pPr lvl="1"/>
            <a:r>
              <a:rPr lang="en-US" dirty="0" err="1" smtClean="0">
                <a:solidFill>
                  <a:srgbClr val="0000FF"/>
                </a:solidFill>
              </a:rPr>
              <a:t>Xxxx</a:t>
            </a:r>
            <a:r>
              <a:rPr lang="ru-RU" dirty="0" smtClean="0"/>
              <a:t> – название обрабатываемого события. </a:t>
            </a:r>
          </a:p>
          <a:p>
            <a:r>
              <a:rPr lang="ru-RU" dirty="0" smtClean="0"/>
              <a:t>Например, обработчик события окончания обработки </a:t>
            </a:r>
            <a:r>
              <a:rPr lang="en-US" dirty="0" smtClean="0"/>
              <a:t>HTTP </a:t>
            </a:r>
            <a:r>
              <a:rPr lang="ru-RU" dirty="0" smtClean="0"/>
              <a:t>запроса </a:t>
            </a:r>
            <a:r>
              <a:rPr lang="en-US" dirty="0" smtClean="0">
                <a:solidFill>
                  <a:srgbClr val="0000FF"/>
                </a:solidFill>
              </a:rPr>
              <a:t>EndRequest</a:t>
            </a:r>
            <a:r>
              <a:rPr lang="en-US" dirty="0" smtClean="0"/>
              <a:t> </a:t>
            </a:r>
            <a:r>
              <a:rPr lang="ru-RU" dirty="0" smtClean="0"/>
              <a:t>имеет следующий вид:</a:t>
            </a:r>
          </a:p>
          <a:p>
            <a:pPr indent="17463">
              <a:buNone/>
            </a:pPr>
            <a:r>
              <a:rPr lang="en-US" dirty="0" smtClean="0">
                <a:solidFill>
                  <a:srgbClr val="0000FF"/>
                </a:solidFill>
              </a:rPr>
              <a:t>protected void </a:t>
            </a:r>
            <a:r>
              <a:rPr lang="en-US" dirty="0" err="1" smtClean="0">
                <a:solidFill>
                  <a:srgbClr val="0000FF"/>
                </a:solidFill>
              </a:rPr>
              <a:t>Application_OnEndRequest</a:t>
            </a:r>
            <a:r>
              <a:rPr lang="en-US" dirty="0" smtClean="0">
                <a:solidFill>
                  <a:srgbClr val="0000FF"/>
                </a:solidFill>
              </a:rPr>
              <a:t>() {</a:t>
            </a:r>
            <a:endParaRPr lang="ru-RU" dirty="0" smtClean="0">
              <a:solidFill>
                <a:srgbClr val="0000FF"/>
              </a:solidFill>
            </a:endParaRPr>
          </a:p>
          <a:p>
            <a:pPr marL="727075" indent="17463">
              <a:buNone/>
            </a:pPr>
            <a:r>
              <a:rPr lang="en-US" dirty="0" err="1" smtClean="0">
                <a:solidFill>
                  <a:srgbClr val="0000FF"/>
                </a:solidFill>
              </a:rPr>
              <a:t>Response.Write</a:t>
            </a:r>
            <a:r>
              <a:rPr lang="en-US" dirty="0" smtClean="0">
                <a:solidFill>
                  <a:srgbClr val="0000FF"/>
                </a:solidFill>
              </a:rPr>
              <a:t>("&lt;hr /&gt;</a:t>
            </a:r>
            <a:r>
              <a:rPr lang="en-US" dirty="0" err="1" smtClean="0">
                <a:solidFill>
                  <a:srgbClr val="0000FF"/>
                </a:solidFill>
              </a:rPr>
              <a:t>Обработка</a:t>
            </a:r>
            <a:r>
              <a:rPr lang="en-US" dirty="0" smtClean="0">
                <a:solidFill>
                  <a:srgbClr val="0000FF"/>
                </a:solidFill>
              </a:rPr>
              <a:t> HTTP </a:t>
            </a:r>
            <a:r>
              <a:rPr lang="en-US" dirty="0" err="1" smtClean="0">
                <a:solidFill>
                  <a:srgbClr val="0000FF"/>
                </a:solidFill>
              </a:rPr>
              <a:t>запроса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закончилась</a:t>
            </a:r>
            <a:r>
              <a:rPr lang="en-US" dirty="0" smtClean="0">
                <a:solidFill>
                  <a:srgbClr val="0000FF"/>
                </a:solidFill>
              </a:rPr>
              <a:t> в " + </a:t>
            </a:r>
            <a:endParaRPr lang="ru-RU" dirty="0" smtClean="0">
              <a:solidFill>
                <a:srgbClr val="0000FF"/>
              </a:solidFill>
            </a:endParaRPr>
          </a:p>
          <a:p>
            <a:pPr marL="1076325" indent="17463">
              <a:buNone/>
            </a:pPr>
            <a:r>
              <a:rPr lang="en-US" dirty="0" err="1" smtClean="0">
                <a:solidFill>
                  <a:srgbClr val="0000FF"/>
                </a:solidFill>
              </a:rPr>
              <a:t>DateTime.Now.ToString</a:t>
            </a:r>
            <a:r>
              <a:rPr lang="en-US" dirty="0" smtClean="0">
                <a:solidFill>
                  <a:srgbClr val="0000FF"/>
                </a:solidFill>
              </a:rPr>
              <a:t>());</a:t>
            </a:r>
            <a:endParaRPr lang="ru-RU" dirty="0" smtClean="0">
              <a:solidFill>
                <a:srgbClr val="0000FF"/>
              </a:solidFill>
            </a:endParaRPr>
          </a:p>
          <a:p>
            <a:pPr indent="17463">
              <a:buNone/>
            </a:pPr>
            <a:r>
              <a:rPr lang="en-US" dirty="0" smtClean="0">
                <a:solidFill>
                  <a:srgbClr val="0000FF"/>
                </a:solidFill>
              </a:rPr>
              <a:t>}</a:t>
            </a:r>
            <a:endParaRPr lang="ru-RU" dirty="0" smtClean="0">
              <a:solidFill>
                <a:srgbClr val="0000FF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b="1" dirty="0" smtClean="0"/>
              <a:t>Структура каталога приложения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268760"/>
            <a:ext cx="8964488" cy="180020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Каталог (папка) </a:t>
            </a:r>
            <a:r>
              <a:rPr lang="en-US" dirty="0" smtClean="0"/>
              <a:t>w</a:t>
            </a:r>
            <a:r>
              <a:rPr lang="ru-RU" dirty="0" smtClean="0"/>
              <a:t>eb-приложения может содержать большое количество используемых ресурсов, таких, как скомпилированные сборки, файлы данных, таблицы стилей, изображения, XML файлы и т.д.</a:t>
            </a:r>
          </a:p>
          <a:p>
            <a:r>
              <a:rPr lang="ru-RU" dirty="0" smtClean="0"/>
              <a:t>В табл. перечислены основные подкаталоги, которые обычно создаются для </a:t>
            </a:r>
            <a:r>
              <a:rPr lang="ru-RU" dirty="0" err="1" smtClean="0"/>
              <a:t>ASP.Net</a:t>
            </a:r>
            <a:r>
              <a:rPr lang="ru-RU" dirty="0" smtClean="0"/>
              <a:t> </a:t>
            </a:r>
            <a:r>
              <a:rPr lang="en-US" dirty="0" smtClean="0"/>
              <a:t>web</a:t>
            </a:r>
            <a:r>
              <a:rPr lang="ru-RU" dirty="0" smtClean="0"/>
              <a:t>-приложения.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224188"/>
              </p:ext>
            </p:extLst>
          </p:nvPr>
        </p:nvGraphicFramePr>
        <p:xfrm>
          <a:off x="23326" y="3068960"/>
          <a:ext cx="9120674" cy="3627120"/>
        </p:xfrm>
        <a:graphic>
          <a:graphicData uri="http://schemas.openxmlformats.org/drawingml/2006/table">
            <a:tbl>
              <a:tblPr/>
              <a:tblGrid>
                <a:gridCol w="181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029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36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NewRomanPSMT"/>
                        </a:rPr>
                        <a:t>Подкаталог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NewRomanPSMT"/>
                        </a:rPr>
                        <a:t>Описание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7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Courier New"/>
                        </a:rPr>
                        <a:t>Bin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NewRomanPSMT"/>
                        </a:rPr>
                        <a:t>Содержит все предварительно скомпилированные сборки .NET, которые обычно представляют собой DLL библиотеки.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924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Courier New"/>
                        </a:rPr>
                        <a:t>App_Code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NewRomanPSMT"/>
                        </a:rPr>
                        <a:t>Содержит классы исходного кода, динамически компилируемые для использования в рамках приложения. Обычно эти файлы кода представляют собой отдельные компоненты, такие как библиотеки доступа к данным, 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NewRomanPSMT"/>
                        </a:rPr>
                        <a:t>w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NewRomanPSMT"/>
                        </a:rPr>
                        <a:t>eb-сервисы и т.п.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0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App_Data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NewRomanPSMT"/>
                        </a:rPr>
                        <a:t>Содержит файлы данных, включая XML файлы и файлы SQL Express.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App_Themes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NewRomanPSMT"/>
                        </a:rPr>
                        <a:t>Содержит файлы с темами, используемыми 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NewRomanPSMT"/>
                        </a:rPr>
                        <a:t>w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NewRomanPSMT"/>
                        </a:rPr>
                        <a:t>eb-приложением.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</a:t>
                      </a:r>
                      <a:r>
                        <a:rPr lang="ru-RU" sz="180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собственные подкаталоги</a:t>
                      </a:r>
                      <a:r>
                        <a:rPr lang="en-US" sz="180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&gt;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NewRomanPSMT"/>
                        </a:rPr>
                        <a:t>Подкаталоги, в которых хранятся 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NewRomanPSMT"/>
                        </a:rPr>
                        <a:t>web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NewRomanPSMT"/>
                        </a:rPr>
                        <a:t>-формы для выполнения специфических задач 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NewRomanPSMT"/>
                        </a:rPr>
                        <a:t>web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NewRomanPSMT"/>
                        </a:rPr>
                        <a:t>-приложения.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686800" cy="5257800"/>
          </a:xfrm>
        </p:spPr>
        <p:txBody>
          <a:bodyPr/>
          <a:lstStyle/>
          <a:p>
            <a:r>
              <a:rPr lang="ru-RU" dirty="0" smtClean="0"/>
              <a:t>Для задания пути к файлам виртуального каталога используется префикс "~/". </a:t>
            </a:r>
          </a:p>
          <a:p>
            <a:r>
              <a:rPr lang="ru-RU" dirty="0" smtClean="0"/>
              <a:t>Например, </a:t>
            </a:r>
          </a:p>
          <a:p>
            <a:pPr lvl="1"/>
            <a:r>
              <a:rPr lang="ru-RU" dirty="0" smtClean="0"/>
              <a:t>"</a:t>
            </a:r>
            <a:r>
              <a:rPr lang="en-US" dirty="0" smtClean="0">
                <a:solidFill>
                  <a:srgbClr val="0000FF"/>
                </a:solidFill>
              </a:rPr>
              <a:t>~/Default.aspx</a:t>
            </a:r>
            <a:r>
              <a:rPr lang="ru-RU" dirty="0" smtClean="0"/>
              <a:t>" (файл из того же самого подкаталога) или </a:t>
            </a:r>
          </a:p>
          <a:p>
            <a:pPr lvl="1"/>
            <a:r>
              <a:rPr lang="ru-RU" dirty="0" smtClean="0"/>
              <a:t>"</a:t>
            </a:r>
            <a:r>
              <a:rPr lang="en-US" dirty="0" smtClean="0">
                <a:solidFill>
                  <a:srgbClr val="0000FF"/>
                </a:solidFill>
              </a:rPr>
              <a:t>~/Styles/Site.css</a:t>
            </a:r>
            <a:r>
              <a:rPr lang="ru-RU" dirty="0" smtClean="0"/>
              <a:t>" (файл из подкаталога более низкого уровня – </a:t>
            </a:r>
            <a:r>
              <a:rPr lang="en-US" dirty="0" smtClean="0">
                <a:solidFill>
                  <a:srgbClr val="0000FF"/>
                </a:solidFill>
              </a:rPr>
              <a:t>Style</a:t>
            </a:r>
            <a:r>
              <a:rPr lang="ru-RU" dirty="0" smtClean="0"/>
              <a:t>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Конфигурирование </a:t>
            </a:r>
            <a:r>
              <a:rPr lang="en-US" dirty="0" smtClean="0"/>
              <a:t>ASP</a:t>
            </a:r>
            <a:r>
              <a:rPr lang="ru-RU" dirty="0" smtClean="0"/>
              <a:t>.</a:t>
            </a:r>
            <a:r>
              <a:rPr lang="en-US" dirty="0" smtClean="0"/>
              <a:t>Net</a:t>
            </a:r>
            <a:r>
              <a:rPr lang="ru-RU" dirty="0" smtClean="0"/>
              <a:t>-приложения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Задание параметров работы среды выполнения, и различных данных, требуемых для работы самого </a:t>
            </a:r>
            <a:r>
              <a:rPr lang="en-US" dirty="0" smtClean="0"/>
              <a:t>web</a:t>
            </a:r>
            <a:r>
              <a:rPr lang="ru-RU" dirty="0" smtClean="0"/>
              <a:t>-приложения, называется конфигурированием </a:t>
            </a:r>
            <a:r>
              <a:rPr lang="en-US" dirty="0" smtClean="0"/>
              <a:t>web</a:t>
            </a:r>
            <a:r>
              <a:rPr lang="ru-RU" dirty="0" smtClean="0"/>
              <a:t>-приложения. </a:t>
            </a:r>
          </a:p>
          <a:p>
            <a:r>
              <a:rPr lang="ru-RU" dirty="0" smtClean="0"/>
              <a:t>В </a:t>
            </a:r>
            <a:r>
              <a:rPr lang="en-US" dirty="0" smtClean="0"/>
              <a:t>ASP</a:t>
            </a:r>
            <a:r>
              <a:rPr lang="ru-RU" dirty="0" smtClean="0"/>
              <a:t>.</a:t>
            </a:r>
            <a:r>
              <a:rPr lang="en-US" dirty="0" smtClean="0"/>
              <a:t>Net </a:t>
            </a:r>
            <a:r>
              <a:rPr lang="ru-RU" dirty="0" smtClean="0"/>
              <a:t>конфигурирование выполняется с помощью набора </a:t>
            </a:r>
            <a:r>
              <a:rPr lang="en-US" dirty="0" smtClean="0"/>
              <a:t>XML</a:t>
            </a:r>
            <a:r>
              <a:rPr lang="ru-RU" dirty="0" smtClean="0"/>
              <a:t>-файлов конфигурации, которые наследуются друг от друга. </a:t>
            </a:r>
          </a:p>
          <a:p>
            <a:r>
              <a:rPr lang="ru-RU" dirty="0" smtClean="0"/>
              <a:t>Каждый </a:t>
            </a:r>
            <a:r>
              <a:rPr lang="en-US" dirty="0" smtClean="0"/>
              <a:t>XML</a:t>
            </a:r>
            <a:r>
              <a:rPr lang="ru-RU" dirty="0" smtClean="0"/>
              <a:t>-файл содержит набор установочных параметров работы </a:t>
            </a:r>
            <a:r>
              <a:rPr lang="en-US" dirty="0" smtClean="0"/>
              <a:t>web</a:t>
            </a:r>
            <a:r>
              <a:rPr lang="ru-RU" dirty="0" smtClean="0"/>
              <a:t>-приложения. </a:t>
            </a:r>
          </a:p>
          <a:p>
            <a:r>
              <a:rPr lang="ru-RU" dirty="0" smtClean="0"/>
              <a:t>Наследование файлов конфигурации означает: </a:t>
            </a:r>
          </a:p>
          <a:p>
            <a:pPr lvl="1"/>
            <a:r>
              <a:rPr lang="ru-RU" dirty="0" smtClean="0"/>
              <a:t>дочерний файл конфигурации использует все установки, которые сделаны в родительском файле, </a:t>
            </a:r>
          </a:p>
          <a:p>
            <a:pPr lvl="1"/>
            <a:r>
              <a:rPr lang="ru-RU" dirty="0" smtClean="0"/>
              <a:t>но установки дочернего файла заменяют аналогичные установки, сделанные в родительском файле. </a:t>
            </a:r>
            <a:endParaRPr lang="ru-RU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Autofit/>
          </a:bodyPr>
          <a:lstStyle/>
          <a:p>
            <a:r>
              <a:rPr lang="ru-RU" sz="3600" dirty="0" smtClean="0"/>
              <a:t>Пример наследования файлов конфигурирования</a:t>
            </a:r>
            <a:endParaRPr lang="ru-RU" sz="3600" dirty="0"/>
          </a:p>
        </p:txBody>
      </p:sp>
      <p:pic>
        <p:nvPicPr>
          <p:cNvPr id="103425" name="Рисунок 2"/>
          <p:cNvPicPr>
            <a:picLocks noChangeAspect="1" noChangeArrowheads="1"/>
          </p:cNvPicPr>
          <p:nvPr/>
        </p:nvPicPr>
        <p:blipFill>
          <a:blip r:embed="rId2" cstate="print"/>
          <a:srcRect l="13525" t="28119" r="22997" b="23190"/>
          <a:stretch>
            <a:fillRect/>
          </a:stretch>
        </p:blipFill>
        <p:spPr bwMode="auto">
          <a:xfrm>
            <a:off x="827584" y="1628800"/>
            <a:ext cx="7606978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060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96752"/>
            <a:ext cx="8964488" cy="566124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Конфигурирование начинается с файла </a:t>
            </a:r>
            <a:r>
              <a:rPr lang="en-US" dirty="0" smtClean="0">
                <a:solidFill>
                  <a:srgbClr val="0000FF"/>
                </a:solidFill>
              </a:rPr>
              <a:t>machin.config</a:t>
            </a:r>
            <a:r>
              <a:rPr lang="ru-RU" dirty="0" smtClean="0"/>
              <a:t>, хранящемся в системном каталоге </a:t>
            </a:r>
            <a:r>
              <a:rPr lang="en-US" dirty="0" smtClean="0">
                <a:solidFill>
                  <a:srgbClr val="0000FF"/>
                </a:solidFill>
              </a:rPr>
              <a:t>c:\Windows\Microsoft.NET\Framework\[версия]\Config</a:t>
            </a:r>
            <a:r>
              <a:rPr lang="ru-RU" dirty="0" smtClean="0"/>
              <a:t> </a:t>
            </a:r>
          </a:p>
          <a:p>
            <a:pPr lvl="1"/>
            <a:r>
              <a:rPr lang="ru-RU" dirty="0" smtClean="0"/>
              <a:t>задаются параметры запуска и функционирования среды выполнения. </a:t>
            </a:r>
          </a:p>
          <a:p>
            <a:r>
              <a:rPr lang="ru-RU" dirty="0" smtClean="0"/>
              <a:t>Следующим идет конфигурационный файл </a:t>
            </a:r>
            <a:r>
              <a:rPr lang="en-US" dirty="0" err="1" smtClean="0">
                <a:solidFill>
                  <a:srgbClr val="0000FF"/>
                </a:solidFill>
              </a:rPr>
              <a:t>web.config</a:t>
            </a:r>
            <a:r>
              <a:rPr lang="ru-RU" dirty="0" smtClean="0"/>
              <a:t> (в том же самом системном каталоге) </a:t>
            </a:r>
          </a:p>
          <a:p>
            <a:pPr lvl="1"/>
            <a:r>
              <a:rPr lang="ru-RU" dirty="0" smtClean="0"/>
              <a:t>содержит дополнительные установки, применяемые для всех </a:t>
            </a:r>
            <a:r>
              <a:rPr lang="en-US" dirty="0" smtClean="0"/>
              <a:t>ASP</a:t>
            </a:r>
            <a:r>
              <a:rPr lang="ru-RU" dirty="0" smtClean="0"/>
              <a:t>.</a:t>
            </a:r>
            <a:r>
              <a:rPr lang="en-US" dirty="0" smtClean="0"/>
              <a:t>Net </a:t>
            </a:r>
            <a:r>
              <a:rPr lang="ru-RU" dirty="0" smtClean="0"/>
              <a:t>приложений </a:t>
            </a:r>
            <a:r>
              <a:rPr lang="en-US" dirty="0" smtClean="0"/>
              <a:t>web</a:t>
            </a:r>
            <a:r>
              <a:rPr lang="ru-RU" dirty="0" smtClean="0"/>
              <a:t>-сервера. </a:t>
            </a:r>
          </a:p>
          <a:p>
            <a:r>
              <a:rPr lang="ru-RU" dirty="0" smtClean="0"/>
              <a:t>Все </a:t>
            </a:r>
            <a:r>
              <a:rPr lang="en-US" dirty="0" smtClean="0"/>
              <a:t>web</a:t>
            </a:r>
            <a:r>
              <a:rPr lang="ru-RU" dirty="0" smtClean="0"/>
              <a:t>-приложения наследуют установки из этих двух файлов. 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060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96752"/>
            <a:ext cx="8964488" cy="566124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Все </a:t>
            </a:r>
            <a:r>
              <a:rPr lang="en-US" dirty="0" smtClean="0"/>
              <a:t>web</a:t>
            </a:r>
            <a:r>
              <a:rPr lang="ru-RU" dirty="0" smtClean="0"/>
              <a:t>-приложения наследуют установки из этих двух файлов. </a:t>
            </a:r>
          </a:p>
          <a:p>
            <a:r>
              <a:rPr lang="ru-RU" dirty="0" smtClean="0"/>
              <a:t>Каждое приложение также имеет собственные файлы конфигурации </a:t>
            </a:r>
            <a:r>
              <a:rPr lang="en-US" b="1" dirty="0" err="1" smtClean="0">
                <a:solidFill>
                  <a:srgbClr val="0000FF"/>
                </a:solidFill>
              </a:rPr>
              <a:t>web.config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Один файл должен быть включен в корневой виртуальный каталог </a:t>
            </a:r>
            <a:r>
              <a:rPr lang="en-US" dirty="0" smtClean="0"/>
              <a:t>web</a:t>
            </a:r>
            <a:r>
              <a:rPr lang="ru-RU" dirty="0" smtClean="0"/>
              <a:t>-приложения. </a:t>
            </a:r>
          </a:p>
          <a:p>
            <a:r>
              <a:rPr lang="ru-RU" dirty="0" smtClean="0"/>
              <a:t>Кроме этого, для задания специфических установок для подкаталогов</a:t>
            </a:r>
          </a:p>
          <a:p>
            <a:pPr lvl="1"/>
            <a:r>
              <a:rPr lang="ru-RU" dirty="0" smtClean="0"/>
              <a:t>например, для задания прав доступа к размещенным в них </a:t>
            </a:r>
            <a:r>
              <a:rPr lang="en-US" dirty="0" smtClean="0"/>
              <a:t>web</a:t>
            </a:r>
            <a:r>
              <a:rPr lang="ru-RU" dirty="0" smtClean="0"/>
              <a:t>-формам) в них также включаются свои файлы </a:t>
            </a:r>
            <a:r>
              <a:rPr lang="en-US" dirty="0" err="1" smtClean="0">
                <a:solidFill>
                  <a:srgbClr val="0000FF"/>
                </a:solidFill>
              </a:rPr>
              <a:t>web.config</a:t>
            </a:r>
            <a:r>
              <a:rPr lang="ru-RU" dirty="0" smtClean="0"/>
              <a:t>, установки которых применимы только для данных подкаталогов</a:t>
            </a:r>
            <a:r>
              <a:rPr lang="en-US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r>
              <a:rPr lang="ru-RU" dirty="0" smtClean="0"/>
              <a:t>Простой файл конфигурации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340768"/>
            <a:ext cx="8686800" cy="540181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&lt;?xml version="1.0"?&gt;</a:t>
            </a:r>
            <a:endParaRPr lang="ru-RU" dirty="0" smtClean="0">
              <a:solidFill>
                <a:srgbClr val="0000FF"/>
              </a:solidFill>
            </a:endParaRPr>
          </a:p>
          <a:p>
            <a:pPr indent="17463">
              <a:buNone/>
            </a:pPr>
            <a:r>
              <a:rPr lang="en-US" dirty="0" smtClean="0">
                <a:solidFill>
                  <a:srgbClr val="0000FF"/>
                </a:solidFill>
              </a:rPr>
              <a:t>&lt;configuration&gt;</a:t>
            </a:r>
            <a:endParaRPr lang="ru-RU" dirty="0" smtClean="0">
              <a:solidFill>
                <a:srgbClr val="0000FF"/>
              </a:solidFill>
            </a:endParaRPr>
          </a:p>
          <a:p>
            <a:pPr marL="727075" indent="-4763">
              <a:buNone/>
            </a:pPr>
            <a:r>
              <a:rPr lang="en-US" dirty="0" smtClean="0">
                <a:solidFill>
                  <a:srgbClr val="0000FF"/>
                </a:solidFill>
              </a:rPr>
              <a:t>&lt;system.web&gt;</a:t>
            </a:r>
            <a:endParaRPr lang="ru-RU" dirty="0" smtClean="0">
              <a:solidFill>
                <a:srgbClr val="0000FF"/>
              </a:solidFill>
            </a:endParaRPr>
          </a:p>
          <a:p>
            <a:pPr marL="1071563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&lt;compilation debug="true" </a:t>
            </a:r>
            <a:endParaRPr lang="ru-RU" dirty="0" smtClean="0">
              <a:solidFill>
                <a:srgbClr val="0000FF"/>
              </a:solidFill>
            </a:endParaRPr>
          </a:p>
          <a:p>
            <a:pPr marL="1792288" indent="0">
              <a:buNone/>
            </a:pPr>
            <a:r>
              <a:rPr lang="en-US" dirty="0" err="1" smtClean="0">
                <a:solidFill>
                  <a:srgbClr val="0000FF"/>
                </a:solidFill>
              </a:rPr>
              <a:t>targetFramework</a:t>
            </a:r>
            <a:r>
              <a:rPr lang="en-US" dirty="0" smtClean="0">
                <a:solidFill>
                  <a:srgbClr val="0000FF"/>
                </a:solidFill>
              </a:rPr>
              <a:t>="4.0" /&gt;</a:t>
            </a:r>
            <a:endParaRPr lang="ru-RU" dirty="0" smtClean="0">
              <a:solidFill>
                <a:srgbClr val="0000FF"/>
              </a:solidFill>
            </a:endParaRPr>
          </a:p>
          <a:p>
            <a:pPr marL="727075" indent="17463">
              <a:buNone/>
            </a:pPr>
            <a:r>
              <a:rPr lang="en-US" dirty="0" smtClean="0">
                <a:solidFill>
                  <a:srgbClr val="0000FF"/>
                </a:solidFill>
              </a:rPr>
              <a:t>&lt;/system.web&gt;</a:t>
            </a:r>
            <a:endParaRPr lang="ru-RU" dirty="0" smtClean="0">
              <a:solidFill>
                <a:srgbClr val="0000FF"/>
              </a:solidFill>
            </a:endParaRPr>
          </a:p>
          <a:p>
            <a:pPr indent="17463">
              <a:buNone/>
            </a:pPr>
            <a:r>
              <a:rPr lang="en-US" dirty="0" smtClean="0">
                <a:solidFill>
                  <a:srgbClr val="0000FF"/>
                </a:solidFill>
              </a:rPr>
              <a:t>&lt;/configuration&gt;</a:t>
            </a:r>
            <a:endParaRPr lang="ru-RU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&lt;system.web&gt;</a:t>
            </a:r>
            <a:endParaRPr lang="ru-RU" dirty="0" smtClean="0">
              <a:solidFill>
                <a:srgbClr val="0000FF"/>
              </a:solidFill>
            </a:endParaRPr>
          </a:p>
          <a:p>
            <a:r>
              <a:rPr lang="ru-RU" dirty="0" smtClean="0"/>
              <a:t>Элемент </a:t>
            </a:r>
            <a:r>
              <a:rPr lang="en-US" dirty="0" smtClean="0">
                <a:solidFill>
                  <a:srgbClr val="0000FF"/>
                </a:solidFill>
              </a:rPr>
              <a:t>&lt;system.web&gt; </a:t>
            </a:r>
            <a:r>
              <a:rPr lang="ru-RU" dirty="0" smtClean="0"/>
              <a:t>содержит все специфические для </a:t>
            </a:r>
            <a:r>
              <a:rPr lang="en-US" dirty="0" smtClean="0"/>
              <a:t>ASP</a:t>
            </a:r>
            <a:r>
              <a:rPr lang="ru-RU" dirty="0" smtClean="0"/>
              <a:t>.</a:t>
            </a:r>
            <a:r>
              <a:rPr lang="en-US" dirty="0" smtClean="0"/>
              <a:t>Net </a:t>
            </a:r>
            <a:r>
              <a:rPr lang="ru-RU" dirty="0" smtClean="0"/>
              <a:t>приложения установки. </a:t>
            </a:r>
          </a:p>
          <a:p>
            <a:r>
              <a:rPr lang="ru-RU" dirty="0" smtClean="0"/>
              <a:t>Эти установки используются сервером </a:t>
            </a:r>
            <a:r>
              <a:rPr lang="ru-RU" dirty="0" err="1" smtClean="0"/>
              <a:t>ASP.Net</a:t>
            </a:r>
            <a:r>
              <a:rPr lang="ru-RU" dirty="0" smtClean="0"/>
              <a:t> приложений для задания особенностей работы данного </a:t>
            </a:r>
            <a:r>
              <a:rPr lang="en-US" dirty="0" smtClean="0"/>
              <a:t>web</a:t>
            </a:r>
            <a:r>
              <a:rPr lang="ru-RU" dirty="0" smtClean="0"/>
              <a:t>-приложения.</a:t>
            </a:r>
          </a:p>
          <a:p>
            <a:pPr>
              <a:buNone/>
            </a:pPr>
            <a:endParaRPr lang="ru-RU" dirty="0" smtClean="0">
              <a:solidFill>
                <a:srgbClr val="0000FF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Autofit/>
          </a:bodyPr>
          <a:lstStyle/>
          <a:p>
            <a:r>
              <a:rPr lang="ru-RU" sz="3600" dirty="0" smtClean="0"/>
              <a:t>Некоторые основные элементы файла конфигурации</a:t>
            </a:r>
            <a:endParaRPr lang="ru-RU" sz="36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476742"/>
              </p:ext>
            </p:extLst>
          </p:nvPr>
        </p:nvGraphicFramePr>
        <p:xfrm>
          <a:off x="0" y="1556792"/>
          <a:ext cx="9144000" cy="5256584"/>
        </p:xfrm>
        <a:graphic>
          <a:graphicData uri="http://schemas.openxmlformats.org/drawingml/2006/table">
            <a:tbl>
              <a:tblPr/>
              <a:tblGrid>
                <a:gridCol w="1648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50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05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Элементы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Описание того, что содержится в элементе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5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authentication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Способ аутентификации пользователей, запрашивающих формы приложения.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114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authorization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Правила доступа пользователей к ресурсам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web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-приложения или текущего каталога (с помощью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подэлементов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dirty="0">
                          <a:latin typeface="Arial"/>
                          <a:ea typeface="Times New Roman"/>
                          <a:cs typeface="Arial"/>
                        </a:rPr>
                        <a:t>deny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и </a:t>
                      </a:r>
                      <a:r>
                        <a:rPr lang="en-US" sz="1600" dirty="0">
                          <a:latin typeface="Arial"/>
                          <a:ea typeface="Times New Roman"/>
                          <a:cs typeface="Arial"/>
                        </a:rPr>
                        <a:t>allow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).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94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compilation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Используемая версия платформы .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NET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(с помощью атрибута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targetFramework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) и требуется ли генерировать отладочную информацию при компиляции форм (с помощью атрибута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debug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), чтобы можно было отлаживать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web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-приложение в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Visual Studio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. Кроме этого, могут указываться с помощью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подэлементов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dirty="0">
                          <a:latin typeface="Arial"/>
                          <a:ea typeface="Times New Roman"/>
                          <a:cs typeface="Arial"/>
                        </a:rPr>
                        <a:t>&lt;assemblies&gt;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дополнительные сборки, которые может использовать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web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-приложение из каталога </a:t>
                      </a:r>
                      <a:r>
                        <a:rPr lang="en-US" sz="1600" dirty="0">
                          <a:latin typeface="Arial"/>
                          <a:ea typeface="Times New Roman"/>
                          <a:cs typeface="Arial"/>
                        </a:rPr>
                        <a:t>Bin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или </a:t>
                      </a:r>
                      <a:r>
                        <a:rPr lang="en-US" sz="1600" dirty="0">
                          <a:latin typeface="Arial"/>
                          <a:ea typeface="Times New Roman"/>
                          <a:cs typeface="Arial"/>
                        </a:rPr>
                        <a:t>GAC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).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114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customErrors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Задание адреса специальной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web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-формы, которая будет показываться при возникновении ошибок (например, при ошибке </a:t>
                      </a:r>
                      <a:r>
                        <a:rPr lang="ru-RU" sz="18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404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(страница не найдена).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56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membership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Конфигурирование средств управления информацией об учетных записях пользователей (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membership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).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Autofit/>
          </a:bodyPr>
          <a:lstStyle/>
          <a:p>
            <a:r>
              <a:rPr lang="ru-RU" sz="3200" dirty="0" smtClean="0"/>
              <a:t>Некоторые основные элементы файла конфигурации (2)</a:t>
            </a:r>
            <a:endParaRPr lang="ru-RU" sz="32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1284949"/>
              </p:ext>
            </p:extLst>
          </p:nvPr>
        </p:nvGraphicFramePr>
        <p:xfrm>
          <a:off x="0" y="1844824"/>
          <a:ext cx="8964489" cy="3962400"/>
        </p:xfrm>
        <a:graphic>
          <a:graphicData uri="http://schemas.openxmlformats.org/drawingml/2006/table">
            <a:tbl>
              <a:tblPr/>
              <a:tblGrid>
                <a:gridCol w="15476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6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83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Элементы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Описание того, что содержится в элементе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1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pages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Задание значений параметров по умолчанию для </a:t>
                      </a:r>
                      <a:r>
                        <a:rPr lang="en-US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web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-форм приложения (они могут переопределяться в </a:t>
                      </a:r>
                      <a:r>
                        <a:rPr lang="en-US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web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-формах с помощью директив </a:t>
                      </a:r>
                      <a:r>
                        <a:rPr lang="en-US" sz="1800" dirty="0">
                          <a:solidFill>
                            <a:srgbClr val="00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Page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).</a:t>
                      </a: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6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profile</a:t>
                      </a:r>
                      <a:endParaRPr lang="ru-RU" sz="200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Конфигурирование средств поддержки специфической информации о пользователях приложения.</a:t>
                      </a: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6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roleManager</a:t>
                      </a:r>
                      <a:endParaRPr lang="ru-RU" sz="200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Конфигурирование средств работы с ролями пользователей для обеспечения безопасности приложения.</a:t>
                      </a: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7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sessionState</a:t>
                      </a:r>
                      <a:endParaRPr lang="ru-RU" sz="200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Конфигурирование средств</a:t>
                      </a: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поддержки состояния сеанса работы пользователей.</a:t>
                      </a: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55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trace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Задание параметром отладочной трассировки работы </a:t>
                      </a:r>
                      <a:r>
                        <a:rPr lang="en-US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web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-приложения, которая позволяет просматривать диагностическую информацию на странице (или собирать ее отдельно).</a:t>
                      </a: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9269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686800" cy="537321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Кроме элемента </a:t>
            </a:r>
            <a:r>
              <a:rPr lang="en-US" dirty="0" smtClean="0">
                <a:solidFill>
                  <a:srgbClr val="0000FF"/>
                </a:solidFill>
              </a:rPr>
              <a:t>&lt;system.web&gt;</a:t>
            </a:r>
            <a:r>
              <a:rPr lang="en-US" dirty="0" smtClean="0"/>
              <a:t> </a:t>
            </a:r>
            <a:r>
              <a:rPr lang="ru-RU" dirty="0" smtClean="0"/>
              <a:t>в конфигурационный файл могут также включаться следующие элементы: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 err="1" smtClean="0">
                <a:solidFill>
                  <a:srgbClr val="0000FF"/>
                </a:solidFill>
              </a:rPr>
              <a:t>connectionStrings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smtClean="0"/>
              <a:t>– для описания набора строк соединения с базами данных;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 err="1" smtClean="0">
                <a:solidFill>
                  <a:srgbClr val="0000FF"/>
                </a:solidFill>
              </a:rPr>
              <a:t>appSettings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smtClean="0"/>
              <a:t>– для задания любых параметров, требуемых для настройки логики работы </a:t>
            </a:r>
            <a:r>
              <a:rPr lang="en-US" dirty="0" smtClean="0"/>
              <a:t>web</a:t>
            </a:r>
            <a:r>
              <a:rPr lang="ru-RU" dirty="0" smtClean="0"/>
              <a:t>-приложения.</a:t>
            </a:r>
          </a:p>
          <a:p>
            <a:r>
              <a:rPr lang="ru-RU" dirty="0" smtClean="0"/>
              <a:t>Пример описания строки соединения с именем </a:t>
            </a:r>
            <a:r>
              <a:rPr lang="en-US" dirty="0" err="1" smtClean="0">
                <a:solidFill>
                  <a:srgbClr val="0000FF"/>
                </a:solidFill>
              </a:rPr>
              <a:t>MyConnString</a:t>
            </a:r>
            <a:r>
              <a:rPr lang="en-US" dirty="0" smtClean="0"/>
              <a:t> </a:t>
            </a:r>
            <a:r>
              <a:rPr lang="ru-RU" dirty="0" smtClean="0"/>
              <a:t>и параметра приложения с именем </a:t>
            </a:r>
            <a:r>
              <a:rPr lang="en-US" dirty="0" smtClean="0">
                <a:solidFill>
                  <a:srgbClr val="0000FF"/>
                </a:solidFill>
              </a:rPr>
              <a:t>MyParam1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 err="1" smtClean="0">
                <a:solidFill>
                  <a:srgbClr val="0000FF"/>
                </a:solidFill>
              </a:rPr>
              <a:t>connectionStrings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endParaRPr lang="ru-RU" dirty="0" smtClean="0">
              <a:solidFill>
                <a:srgbClr val="0000FF"/>
              </a:solidFill>
            </a:endParaRPr>
          </a:p>
          <a:p>
            <a:pPr indent="17463">
              <a:buNone/>
            </a:pPr>
            <a:r>
              <a:rPr lang="en-US" dirty="0" smtClean="0">
                <a:solidFill>
                  <a:srgbClr val="0000FF"/>
                </a:solidFill>
              </a:rPr>
              <a:t>&lt;add name="</a:t>
            </a:r>
            <a:r>
              <a:rPr lang="en-US" dirty="0" err="1" smtClean="0">
                <a:solidFill>
                  <a:srgbClr val="0000FF"/>
                </a:solidFill>
              </a:rPr>
              <a:t>MyConnString</a:t>
            </a:r>
            <a:r>
              <a:rPr lang="en-US" dirty="0" smtClean="0">
                <a:solidFill>
                  <a:srgbClr val="0000FF"/>
                </a:solidFill>
              </a:rPr>
              <a:t>" </a:t>
            </a:r>
            <a:endParaRPr lang="ru-RU" dirty="0" smtClean="0">
              <a:solidFill>
                <a:srgbClr val="0000FF"/>
              </a:solidFill>
            </a:endParaRPr>
          </a:p>
          <a:p>
            <a:pPr marL="727075" indent="17463">
              <a:buNone/>
            </a:pPr>
            <a:r>
              <a:rPr lang="en-US" dirty="0" err="1" smtClean="0">
                <a:solidFill>
                  <a:srgbClr val="0000FF"/>
                </a:solidFill>
              </a:rPr>
              <a:t>connectionString</a:t>
            </a:r>
            <a:r>
              <a:rPr lang="en-US" dirty="0" smtClean="0">
                <a:solidFill>
                  <a:srgbClr val="0000FF"/>
                </a:solidFill>
              </a:rPr>
              <a:t>="Data Source=</a:t>
            </a:r>
            <a:r>
              <a:rPr lang="en-US" dirty="0" err="1" smtClean="0">
                <a:solidFill>
                  <a:srgbClr val="0000FF"/>
                </a:solidFill>
              </a:rPr>
              <a:t>localhost</a:t>
            </a:r>
            <a:r>
              <a:rPr lang="en-US" dirty="0" smtClean="0">
                <a:solidFill>
                  <a:srgbClr val="0000FF"/>
                </a:solidFill>
              </a:rPr>
              <a:t>\</a:t>
            </a:r>
            <a:r>
              <a:rPr lang="en-US" dirty="0" err="1" smtClean="0">
                <a:solidFill>
                  <a:srgbClr val="0000FF"/>
                </a:solidFill>
              </a:rPr>
              <a:t>sqlexpress</a:t>
            </a:r>
            <a:r>
              <a:rPr lang="en-US" dirty="0" smtClean="0">
                <a:solidFill>
                  <a:srgbClr val="0000FF"/>
                </a:solidFill>
              </a:rPr>
              <a:t>;</a:t>
            </a:r>
            <a:endParaRPr lang="ru-RU" dirty="0" smtClean="0">
              <a:solidFill>
                <a:srgbClr val="0000FF"/>
              </a:solidFill>
            </a:endParaRPr>
          </a:p>
          <a:p>
            <a:pPr marL="727075" indent="17463">
              <a:buNone/>
            </a:pPr>
            <a:r>
              <a:rPr lang="en-US" dirty="0" smtClean="0">
                <a:solidFill>
                  <a:srgbClr val="0000FF"/>
                </a:solidFill>
              </a:rPr>
              <a:t>Initial Catalog=</a:t>
            </a:r>
            <a:r>
              <a:rPr lang="en-US" dirty="0" err="1" smtClean="0">
                <a:solidFill>
                  <a:srgbClr val="0000FF"/>
                </a:solidFill>
              </a:rPr>
              <a:t>aspnetdb</a:t>
            </a:r>
            <a:r>
              <a:rPr lang="en-US" dirty="0" smtClean="0">
                <a:solidFill>
                  <a:srgbClr val="0000FF"/>
                </a:solidFill>
              </a:rPr>
              <a:t>; Integrated Security=True" </a:t>
            </a:r>
            <a:endParaRPr lang="ru-RU" dirty="0" smtClean="0">
              <a:solidFill>
                <a:srgbClr val="0000FF"/>
              </a:solidFill>
            </a:endParaRPr>
          </a:p>
          <a:p>
            <a:pPr marL="727075" indent="17463">
              <a:buNone/>
            </a:pPr>
            <a:r>
              <a:rPr lang="en-US" dirty="0" err="1" smtClean="0">
                <a:solidFill>
                  <a:srgbClr val="0000FF"/>
                </a:solidFill>
              </a:rPr>
              <a:t>providerName</a:t>
            </a:r>
            <a:r>
              <a:rPr lang="en-US" dirty="0" smtClean="0">
                <a:solidFill>
                  <a:srgbClr val="0000FF"/>
                </a:solidFill>
              </a:rPr>
              <a:t>="</a:t>
            </a:r>
            <a:r>
              <a:rPr lang="en-US" dirty="0" err="1" smtClean="0">
                <a:solidFill>
                  <a:srgbClr val="0000FF"/>
                </a:solidFill>
              </a:rPr>
              <a:t>System.Data.SqlClient</a:t>
            </a:r>
            <a:r>
              <a:rPr lang="en-US" dirty="0" smtClean="0">
                <a:solidFill>
                  <a:srgbClr val="0000FF"/>
                </a:solidFill>
              </a:rPr>
              <a:t>"/&gt;</a:t>
            </a:r>
            <a:endParaRPr lang="ru-RU" dirty="0" smtClean="0">
              <a:solidFill>
                <a:srgbClr val="0000FF"/>
              </a:solidFill>
            </a:endParaRPr>
          </a:p>
          <a:p>
            <a:pPr marL="0" indent="17463">
              <a:buNone/>
            </a:pPr>
            <a:r>
              <a:rPr lang="en-US" dirty="0" smtClean="0">
                <a:solidFill>
                  <a:srgbClr val="0000FF"/>
                </a:solidFill>
              </a:rPr>
              <a:t>&lt;/</a:t>
            </a:r>
            <a:r>
              <a:rPr lang="en-US" dirty="0" err="1" smtClean="0">
                <a:solidFill>
                  <a:srgbClr val="0000FF"/>
                </a:solidFill>
              </a:rPr>
              <a:t>connectionStrings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endParaRPr lang="ru-RU" dirty="0" smtClean="0">
              <a:solidFill>
                <a:srgbClr val="0000FF"/>
              </a:solidFill>
            </a:endParaRPr>
          </a:p>
          <a:p>
            <a:pPr marL="0" indent="17463">
              <a:buNone/>
            </a:pPr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 err="1" smtClean="0">
                <a:solidFill>
                  <a:srgbClr val="0000FF"/>
                </a:solidFill>
              </a:rPr>
              <a:t>appSettings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endParaRPr lang="ru-RU" dirty="0" smtClean="0">
              <a:solidFill>
                <a:srgbClr val="0000FF"/>
              </a:solidFill>
            </a:endParaRPr>
          </a:p>
          <a:p>
            <a:pPr indent="17463">
              <a:buNone/>
            </a:pPr>
            <a:r>
              <a:rPr lang="en-US" dirty="0" smtClean="0">
                <a:solidFill>
                  <a:srgbClr val="0000FF"/>
                </a:solidFill>
              </a:rPr>
              <a:t>&lt;add key="MyParam1" value="</a:t>
            </a:r>
            <a:r>
              <a:rPr lang="en-US" dirty="0" err="1" smtClean="0">
                <a:solidFill>
                  <a:srgbClr val="0000FF"/>
                </a:solidFill>
              </a:rPr>
              <a:t>xxxxx</a:t>
            </a:r>
            <a:r>
              <a:rPr lang="en-US" dirty="0" smtClean="0">
                <a:solidFill>
                  <a:srgbClr val="0000FF"/>
                </a:solidFill>
              </a:rPr>
              <a:t>" /&gt;</a:t>
            </a:r>
            <a:endParaRPr lang="ru-RU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0000FF"/>
                </a:solidFill>
              </a:rPr>
              <a:t>&lt;/</a:t>
            </a:r>
            <a:r>
              <a:rPr lang="ru-RU" dirty="0" err="1" smtClean="0">
                <a:solidFill>
                  <a:srgbClr val="0000FF"/>
                </a:solidFill>
              </a:rPr>
              <a:t>appSettings</a:t>
            </a:r>
            <a:r>
              <a:rPr lang="ru-RU" dirty="0" smtClean="0">
                <a:solidFill>
                  <a:srgbClr val="0000FF"/>
                </a:solidFill>
              </a:rPr>
              <a:t>&gt;</a:t>
            </a:r>
            <a:endParaRPr lang="ru-RU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dirty="0" smtClean="0"/>
              <a:t>Установка </a:t>
            </a:r>
            <a:r>
              <a:rPr lang="en-US" dirty="0" smtClean="0"/>
              <a:t>web</a:t>
            </a:r>
            <a:r>
              <a:rPr lang="ru-RU" dirty="0" smtClean="0"/>
              <a:t>-приложения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Для работы </a:t>
            </a:r>
            <a:r>
              <a:rPr lang="ru-RU" dirty="0" err="1" smtClean="0"/>
              <a:t>ASP.Net</a:t>
            </a:r>
            <a:r>
              <a:rPr lang="ru-RU" dirty="0" smtClean="0"/>
              <a:t> приложения в реальных условиях (а не в среде разработки) необходимо </a:t>
            </a:r>
          </a:p>
          <a:p>
            <a:pPr lvl="1"/>
            <a:r>
              <a:rPr lang="ru-RU" dirty="0" smtClean="0"/>
              <a:t>разместить все его файлы (</a:t>
            </a:r>
            <a:r>
              <a:rPr lang="en-US" dirty="0" smtClean="0"/>
              <a:t>web</a:t>
            </a:r>
            <a:r>
              <a:rPr lang="ru-RU" dirty="0" smtClean="0"/>
              <a:t>-формы, файлы конфигурации, программный код и различные ресурсы) в </a:t>
            </a:r>
            <a:r>
              <a:rPr lang="ru-RU" b="1" i="1" dirty="0" smtClean="0"/>
              <a:t>виртуальном каталоге </a:t>
            </a:r>
            <a:r>
              <a:rPr lang="ru-RU" dirty="0" smtClean="0"/>
              <a:t>на </a:t>
            </a:r>
            <a:r>
              <a:rPr lang="en-US" dirty="0" smtClean="0"/>
              <a:t>w</a:t>
            </a:r>
            <a:r>
              <a:rPr lang="ru-RU" dirty="0" err="1" smtClean="0"/>
              <a:t>eb</a:t>
            </a:r>
            <a:r>
              <a:rPr lang="ru-RU" dirty="0" smtClean="0"/>
              <a:t>-сервера </a:t>
            </a:r>
            <a:r>
              <a:rPr lang="en-US" dirty="0" smtClean="0"/>
              <a:t>IIS</a:t>
            </a:r>
            <a:r>
              <a:rPr lang="en-US" dirty="0"/>
              <a:t>;</a:t>
            </a:r>
            <a:endParaRPr lang="ru-RU" dirty="0" smtClean="0"/>
          </a:p>
          <a:p>
            <a:pPr lvl="1"/>
            <a:r>
              <a:rPr lang="ru-RU" dirty="0" smtClean="0"/>
              <a:t>указать, что это </a:t>
            </a:r>
            <a:r>
              <a:rPr lang="en-US" dirty="0" smtClean="0"/>
              <a:t>web</a:t>
            </a:r>
            <a:r>
              <a:rPr lang="ru-RU" dirty="0" smtClean="0"/>
              <a:t>-приложение. </a:t>
            </a:r>
          </a:p>
          <a:p>
            <a:r>
              <a:rPr lang="ru-RU" dirty="0" smtClean="0"/>
              <a:t>Для этого нужно для данного каталога выполнить команду (с помощью контекстного меню) – «Преобразовать в приложение» (иконка данного виртуального каталога сменится с        на            ).</a:t>
            </a:r>
          </a:p>
        </p:txBody>
      </p:sp>
      <p:pic>
        <p:nvPicPr>
          <p:cNvPr id="116737" name="Picture 1"/>
          <p:cNvPicPr>
            <a:picLocks noChangeAspect="1" noChangeArrowheads="1"/>
          </p:cNvPicPr>
          <p:nvPr/>
        </p:nvPicPr>
        <p:blipFill>
          <a:blip r:embed="rId2" cstate="print"/>
          <a:srcRect l="12190" t="43549" r="84807" b="52664"/>
          <a:stretch>
            <a:fillRect/>
          </a:stretch>
        </p:blipFill>
        <p:spPr bwMode="auto">
          <a:xfrm>
            <a:off x="2555776" y="6237312"/>
            <a:ext cx="648072" cy="5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2" cstate="print"/>
          <a:srcRect l="12190" t="51016" r="84807" b="45872"/>
          <a:stretch>
            <a:fillRect/>
          </a:stretch>
        </p:blipFill>
        <p:spPr bwMode="auto">
          <a:xfrm>
            <a:off x="3851920" y="6344735"/>
            <a:ext cx="622464" cy="446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dirty="0" smtClean="0"/>
              <a:t>Установка </a:t>
            </a:r>
            <a:r>
              <a:rPr lang="en-US" dirty="0" smtClean="0"/>
              <a:t>web</a:t>
            </a:r>
            <a:r>
              <a:rPr lang="ru-RU" dirty="0" smtClean="0"/>
              <a:t>-приложения (2)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После этого при обращении пользователей к ресурсам данного виртуального каталога </a:t>
            </a:r>
            <a:r>
              <a:rPr lang="en-US" dirty="0" smtClean="0"/>
              <a:t>web</a:t>
            </a:r>
            <a:r>
              <a:rPr lang="ru-RU" dirty="0" smtClean="0"/>
              <a:t>-сервер будет запускать </a:t>
            </a:r>
          </a:p>
          <a:p>
            <a:pPr lvl="1"/>
            <a:r>
              <a:rPr lang="ru-RU" dirty="0" smtClean="0"/>
              <a:t>среду выполнения (</a:t>
            </a:r>
            <a:r>
              <a:rPr lang="en-US" dirty="0" smtClean="0"/>
              <a:t>ASP</a:t>
            </a:r>
            <a:r>
              <a:rPr lang="ru-RU" dirty="0" smtClean="0"/>
              <a:t>.</a:t>
            </a:r>
            <a:r>
              <a:rPr lang="en-US" dirty="0" smtClean="0"/>
              <a:t>Net Application Server</a:t>
            </a:r>
            <a:r>
              <a:rPr lang="ru-RU" dirty="0" smtClean="0"/>
              <a:t>) и </a:t>
            </a:r>
          </a:p>
          <a:p>
            <a:pPr lvl="1"/>
            <a:r>
              <a:rPr lang="ru-RU" dirty="0" smtClean="0"/>
              <a:t>выполнять в </a:t>
            </a:r>
            <a:r>
              <a:rPr lang="ru-RU" i="1" dirty="0" smtClean="0"/>
              <a:t>домене приложения</a:t>
            </a:r>
            <a:r>
              <a:rPr lang="ru-RU" dirty="0" smtClean="0"/>
              <a:t> требуемый программный код.</a:t>
            </a:r>
          </a:p>
          <a:p>
            <a:r>
              <a:rPr lang="en-US" dirty="0" smtClean="0"/>
              <a:t>Web </a:t>
            </a:r>
            <a:r>
              <a:rPr lang="ru-RU" dirty="0" smtClean="0"/>
              <a:t>приложения, расположенные в разных виртуальных каталогах, будут выполняться в разных доменах.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4804</Words>
  <Application>Microsoft Office PowerPoint</Application>
  <PresentationFormat>Экран (4:3)</PresentationFormat>
  <Paragraphs>664</Paragraphs>
  <Slides>70</Slides>
  <Notes>3</Notes>
  <HiddenSlides>4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70</vt:i4>
      </vt:variant>
    </vt:vector>
  </HeadingPairs>
  <TitlesOfParts>
    <vt:vector size="76" baseType="lpstr">
      <vt:lpstr>Arial</vt:lpstr>
      <vt:lpstr>Calibri</vt:lpstr>
      <vt:lpstr>Courier New</vt:lpstr>
      <vt:lpstr>Times New Roman</vt:lpstr>
      <vt:lpstr>TimesNewRomanPSMT</vt:lpstr>
      <vt:lpstr>Тема Office</vt:lpstr>
      <vt:lpstr>Проектирование и разработка Web-приложений</vt:lpstr>
      <vt:lpstr>Логика работы web-приложения ASP.Net Web Forms</vt:lpstr>
      <vt:lpstr>Серверные элементы управления</vt:lpstr>
      <vt:lpstr>Серверные элементы управления</vt:lpstr>
      <vt:lpstr>Использование формы  для серверных ЭУ </vt:lpstr>
      <vt:lpstr>Типы серверных ЭУ </vt:lpstr>
      <vt:lpstr>Простые и сложные серверные ЭУ</vt:lpstr>
      <vt:lpstr>Серверные HTML-элементы управления</vt:lpstr>
      <vt:lpstr>Пример серверного HTML элемента управления</vt:lpstr>
      <vt:lpstr>Основные серверные HTML ЭУ</vt:lpstr>
      <vt:lpstr>Основные серверные HTML ЭУ (2)</vt:lpstr>
      <vt:lpstr>События серверных HTML ЭУ</vt:lpstr>
      <vt:lpstr>Стандартный обработчик событий</vt:lpstr>
      <vt:lpstr>Пример обработчика события для серверного HTML ЭУ</vt:lpstr>
      <vt:lpstr>Серверные web-элементы управления</vt:lpstr>
      <vt:lpstr>Включение серверных web-ЭУ в шаблон web-формы</vt:lpstr>
      <vt:lpstr>Атрибуты серверных ЭУ</vt:lpstr>
      <vt:lpstr>Пример включения в шаблон простого серверного элемента Button</vt:lpstr>
      <vt:lpstr>Основные свойства базового класса Control </vt:lpstr>
      <vt:lpstr>Основные свойства базового класса Control (2)</vt:lpstr>
      <vt:lpstr>Основные методы базового класса Control </vt:lpstr>
      <vt:lpstr>События элементов управления</vt:lpstr>
      <vt:lpstr>Обработчики событий серверных ЭУ</vt:lpstr>
      <vt:lpstr>Типы событий</vt:lpstr>
      <vt:lpstr>События изменения</vt:lpstr>
      <vt:lpstr>Преобразование события-изменения в событие-действие</vt:lpstr>
      <vt:lpstr>Пример</vt:lpstr>
      <vt:lpstr>Классификация серверных web-ЭУ</vt:lpstr>
      <vt:lpstr>Простые и составные серверные web-ЭУ</vt:lpstr>
      <vt:lpstr>Примеры простых серверных web-ЭУ</vt:lpstr>
      <vt:lpstr>Примеры простых серверных web-ЭУ (2)</vt:lpstr>
      <vt:lpstr>Примеры простых серверных web-ЭУ (3)</vt:lpstr>
      <vt:lpstr>Примеры простых серверных web-ЭУ (4)</vt:lpstr>
      <vt:lpstr>Составные элементы управления</vt:lpstr>
      <vt:lpstr>Примеры списочных ЭУ</vt:lpstr>
      <vt:lpstr>Запись составных элементов управления</vt:lpstr>
      <vt:lpstr>Презентация PowerPoint</vt:lpstr>
      <vt:lpstr>Пример описания сложного ЭУ MultipleView</vt:lpstr>
      <vt:lpstr>Классификация серверных web-элементы по функциям</vt:lpstr>
      <vt:lpstr>Проверочные элементы управления  (валидаторы)</vt:lpstr>
      <vt:lpstr>Презентация PowerPoint</vt:lpstr>
      <vt:lpstr>Презентация PowerPoint</vt:lpstr>
      <vt:lpstr>Презентация PowerPoint</vt:lpstr>
      <vt:lpstr>Типы валидаторов</vt:lpstr>
      <vt:lpstr>Типы валидаторов (2)</vt:lpstr>
      <vt:lpstr>Презентация PowerPoint</vt:lpstr>
      <vt:lpstr>Пример</vt:lpstr>
      <vt:lpstr>Элемент управления ValidationSummary</vt:lpstr>
      <vt:lpstr>Презентация PowerPoint</vt:lpstr>
      <vt:lpstr>Пример использования элемента управления ValidationSummary</vt:lpstr>
      <vt:lpstr>События web-приложения</vt:lpstr>
      <vt:lpstr>Web-приложение по технологии ASP.Net Web Forms</vt:lpstr>
      <vt:lpstr>Web-приложение ASP.Net Web Forms </vt:lpstr>
      <vt:lpstr>Типы событий</vt:lpstr>
      <vt:lpstr>События web-приложения</vt:lpstr>
      <vt:lpstr>Презентация PowerPoint</vt:lpstr>
      <vt:lpstr>Создание обработчиков событий  web-приложения</vt:lpstr>
      <vt:lpstr>Обработчики событий web-app</vt:lpstr>
      <vt:lpstr>Структура каталога приложения</vt:lpstr>
      <vt:lpstr>Презентация PowerPoint</vt:lpstr>
      <vt:lpstr>Конфигурирование ASP.Net-приложения</vt:lpstr>
      <vt:lpstr>Пример наследования файлов конфигурирования</vt:lpstr>
      <vt:lpstr>Презентация PowerPoint</vt:lpstr>
      <vt:lpstr>Презентация PowerPoint</vt:lpstr>
      <vt:lpstr>Простой файл конфигурации</vt:lpstr>
      <vt:lpstr>Некоторые основные элементы файла конфигурации</vt:lpstr>
      <vt:lpstr>Некоторые основные элементы файла конфигурации (2)</vt:lpstr>
      <vt:lpstr>Презентация PowerPoint</vt:lpstr>
      <vt:lpstr>Установка web-приложения</vt:lpstr>
      <vt:lpstr>Установка web-приложения (2)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Проектирование Интернет приложений  Лекция 9</dc:title>
  <dc:creator>Тузовский</dc:creator>
  <cp:lastModifiedBy>Anatoly Tuzovsky</cp:lastModifiedBy>
  <cp:revision>20</cp:revision>
  <dcterms:created xsi:type="dcterms:W3CDTF">2013-03-19T00:50:41Z</dcterms:created>
  <dcterms:modified xsi:type="dcterms:W3CDTF">2017-05-12T10:06:19Z</dcterms:modified>
</cp:coreProperties>
</file>