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6" r:id="rId2"/>
    <p:sldId id="303" r:id="rId3"/>
    <p:sldId id="406" r:id="rId4"/>
    <p:sldId id="404" r:id="rId5"/>
    <p:sldId id="405" r:id="rId6"/>
    <p:sldId id="313" r:id="rId7"/>
    <p:sldId id="346" r:id="rId8"/>
    <p:sldId id="314" r:id="rId9"/>
    <p:sldId id="315" r:id="rId10"/>
    <p:sldId id="316" r:id="rId11"/>
    <p:sldId id="317" r:id="rId12"/>
    <p:sldId id="318" r:id="rId13"/>
    <p:sldId id="409" r:id="rId14"/>
    <p:sldId id="408" r:id="rId15"/>
    <p:sldId id="322" r:id="rId16"/>
    <p:sldId id="319" r:id="rId17"/>
    <p:sldId id="340" r:id="rId18"/>
    <p:sldId id="412" r:id="rId19"/>
    <p:sldId id="413" r:id="rId20"/>
    <p:sldId id="414" r:id="rId21"/>
    <p:sldId id="416" r:id="rId22"/>
    <p:sldId id="415" r:id="rId23"/>
    <p:sldId id="417" r:id="rId24"/>
    <p:sldId id="418" r:id="rId25"/>
    <p:sldId id="419" r:id="rId26"/>
    <p:sldId id="420" r:id="rId27"/>
    <p:sldId id="421" r:id="rId28"/>
    <p:sldId id="422" r:id="rId29"/>
    <p:sldId id="423" r:id="rId30"/>
    <p:sldId id="424" r:id="rId31"/>
    <p:sldId id="342" r:id="rId32"/>
    <p:sldId id="343" r:id="rId33"/>
    <p:sldId id="344" r:id="rId34"/>
    <p:sldId id="320" r:id="rId35"/>
    <p:sldId id="341" r:id="rId36"/>
    <p:sldId id="321" r:id="rId37"/>
    <p:sldId id="410" r:id="rId38"/>
    <p:sldId id="411" r:id="rId39"/>
    <p:sldId id="345" r:id="rId40"/>
    <p:sldId id="305" r:id="rId41"/>
    <p:sldId id="347" r:id="rId42"/>
    <p:sldId id="324" r:id="rId43"/>
    <p:sldId id="325" r:id="rId44"/>
    <p:sldId id="304" r:id="rId45"/>
    <p:sldId id="407" r:id="rId46"/>
    <p:sldId id="328" r:id="rId47"/>
    <p:sldId id="329" r:id="rId48"/>
    <p:sldId id="330" r:id="rId49"/>
    <p:sldId id="332" r:id="rId50"/>
    <p:sldId id="333" r:id="rId51"/>
    <p:sldId id="331" r:id="rId52"/>
    <p:sldId id="334" r:id="rId53"/>
    <p:sldId id="306" r:id="rId54"/>
    <p:sldId id="287" r:id="rId55"/>
    <p:sldId id="335" r:id="rId56"/>
    <p:sldId id="339" r:id="rId57"/>
    <p:sldId id="337" r:id="rId58"/>
    <p:sldId id="336" r:id="rId59"/>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524" autoAdjust="0"/>
  </p:normalViewPr>
  <p:slideViewPr>
    <p:cSldViewPr>
      <p:cViewPr varScale="1">
        <p:scale>
          <a:sx n="79" d="100"/>
          <a:sy n="79" d="100"/>
        </p:scale>
        <p:origin x="-182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ru-RU"/>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ru-RU"/>
          </a:p>
        </p:txBody>
      </p:sp>
      <p:sp>
        <p:nvSpPr>
          <p:cNvPr id="614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ru-R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B7E3239A-4BC0-42DB-8EC1-8FC9E1506EFA}"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en.wikipedia.org/wiki/Object_(computer_science)" TargetMode="External"/><Relationship Id="rId3" Type="http://schemas.openxmlformats.org/officeDocument/2006/relationships/hyperlink" Target="http://en.wikipedia.org/wiki/Process_(computing)" TargetMode="External"/><Relationship Id="rId7" Type="http://schemas.openxmlformats.org/officeDocument/2006/relationships/hyperlink" Target="http://en.wikipedia.org/wiki/Exception_handling"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en.wikipedia.org/wiki/Virtual_address_space" TargetMode="External"/><Relationship Id="rId5" Type="http://schemas.openxmlformats.org/officeDocument/2006/relationships/hyperlink" Target="http://en.wikipedia.org/wiki/Software_application" TargetMode="External"/><Relationship Id="rId4" Type="http://schemas.openxmlformats.org/officeDocument/2006/relationships/hyperlink" Target="http://en.wikipedia.org/wiki/Operating_system" TargetMode="External"/><Relationship Id="rId9" Type="http://schemas.openxmlformats.org/officeDocument/2006/relationships/hyperlink" Target="http://en.wikipedia.org/wiki/Type-safety"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05F70D91-E5A9-4D88-B2B9-10733E47221E}" type="slidenum">
              <a:rPr lang="ru-RU" smtClean="0">
                <a:latin typeface="Arial" charset="0"/>
              </a:rPr>
              <a:pPr/>
              <a:t>1</a:t>
            </a:fld>
            <a:endParaRPr lang="ru-RU" smtClean="0">
              <a:latin typeface="Arial"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28058FC4-80D5-4BBB-B3B9-F6CB842BD9FC}" type="slidenum">
              <a:rPr lang="ru-RU" smtClean="0">
                <a:latin typeface="Arial" charset="0"/>
              </a:rPr>
              <a:pPr/>
              <a:t>2</a:t>
            </a:fld>
            <a:endParaRPr lang="ru-RU" smtClean="0">
              <a:latin typeface="Arial"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61A933EE-9091-4594-BD2B-96B254EC66CB}" type="slidenum">
              <a:rPr lang="ru-RU" smtClean="0">
                <a:latin typeface="Arial" charset="0"/>
              </a:rPr>
              <a:pPr/>
              <a:t>3</a:t>
            </a:fld>
            <a:endParaRPr lang="ru-RU" smtClean="0">
              <a:latin typeface="Arial"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DC1658E0-BCCC-45A6-8C5E-1F82B0A029D5}" type="slidenum">
              <a:rPr lang="ru-RU" smtClean="0">
                <a:latin typeface="Arial" charset="0"/>
              </a:rPr>
              <a:pPr/>
              <a:t>4</a:t>
            </a:fld>
            <a:endParaRPr lang="ru-RU" smtClean="0">
              <a:latin typeface="Arial" charset="0"/>
            </a:endParaRPr>
          </a:p>
        </p:txBody>
      </p:sp>
      <p:sp>
        <p:nvSpPr>
          <p:cNvPr id="6553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64FF4E8-CF69-4A61-B42A-E694CBD7E84B}" type="slidenum">
              <a:rPr lang="ru-RU" sz="1200"/>
              <a:pPr algn="r"/>
              <a:t>4</a:t>
            </a:fld>
            <a:endParaRPr lang="ru-RU" sz="1200"/>
          </a:p>
        </p:txBody>
      </p:sp>
      <p:sp>
        <p:nvSpPr>
          <p:cNvPr id="65540" name="Rectangle 2"/>
          <p:cNvSpPr>
            <a:spLocks noGrp="1" noRot="1" noChangeAspect="1" noChangeArrowheads="1" noTextEdit="1"/>
          </p:cNvSpPr>
          <p:nvPr>
            <p:ph type="sldImg"/>
          </p:nvPr>
        </p:nvSpPr>
        <p:spPr>
          <a:ln/>
        </p:spPr>
      </p:sp>
      <p:sp>
        <p:nvSpPr>
          <p:cNvPr id="65541" name="Rectangle 3"/>
          <p:cNvSpPr>
            <a:spLocks noGrp="1" noChangeArrowheads="1"/>
          </p:cNvSpPr>
          <p:nvPr>
            <p:ph type="body" idx="1"/>
          </p:nvPr>
        </p:nvSpPr>
        <p:spPr>
          <a:noFill/>
          <a:ln/>
        </p:spPr>
        <p:txBody>
          <a:bodyPr/>
          <a:lstStyle/>
          <a:p>
            <a:pPr eaLnBrk="1" hangingPunct="1"/>
            <a:r>
              <a:rPr lang="ru-RU" smtClean="0">
                <a:latin typeface="Arial" charset="0"/>
              </a:rPr>
              <a:t>В </a:t>
            </a:r>
            <a:r>
              <a:rPr lang="en-US" smtClean="0">
                <a:latin typeface="Arial" charset="0"/>
              </a:rPr>
              <a:t>MS DOS </a:t>
            </a:r>
            <a:r>
              <a:rPr lang="ru-RU" smtClean="0">
                <a:latin typeface="Arial" charset="0"/>
              </a:rPr>
              <a:t>– полная свобода программы </a:t>
            </a:r>
          </a:p>
          <a:p>
            <a:pPr eaLnBrk="1" hangingPunct="1">
              <a:buFontTx/>
              <a:buChar char="•"/>
            </a:pPr>
            <a:r>
              <a:rPr lang="ru-RU" smtClean="0">
                <a:latin typeface="Arial" charset="0"/>
              </a:rPr>
              <a:t>работа с внешними устройствами</a:t>
            </a:r>
          </a:p>
          <a:p>
            <a:pPr eaLnBrk="1" hangingPunct="1">
              <a:buFontTx/>
              <a:buChar char="•"/>
            </a:pPr>
            <a:r>
              <a:rPr lang="ru-RU" smtClean="0">
                <a:latin typeface="Arial" charset="0"/>
              </a:rPr>
              <a:t>работа с ОП</a:t>
            </a:r>
            <a:endParaRPr lang="en-US" smtClean="0">
              <a:latin typeface="Arial" charset="0"/>
            </a:endParaRPr>
          </a:p>
          <a:p>
            <a:pPr eaLnBrk="1" hangingPunct="1">
              <a:buFontTx/>
              <a:buChar char="•"/>
            </a:pPr>
            <a:r>
              <a:rPr lang="ru-RU" smtClean="0">
                <a:latin typeface="Arial" charset="0"/>
              </a:rPr>
              <a:t>сами загружаются</a:t>
            </a:r>
            <a:endParaRPr lang="en-US" smtClean="0">
              <a:latin typeface="Arial" charset="0"/>
            </a:endParaRPr>
          </a:p>
          <a:p>
            <a:pPr eaLnBrk="1" hangingPunct="1">
              <a:buFontTx/>
              <a:buChar char="•"/>
            </a:pPr>
            <a:r>
              <a:rPr lang="ru-RU" smtClean="0">
                <a:latin typeface="Arial" charset="0"/>
              </a:rPr>
              <a:t>отсутствие проверки безопасности</a:t>
            </a:r>
          </a:p>
          <a:p>
            <a:pPr eaLnBrk="1" hangingPunct="1">
              <a:buFontTx/>
              <a:buChar char="•"/>
            </a:pPr>
            <a:r>
              <a:rPr lang="ru-RU" smtClean="0">
                <a:latin typeface="Arial" charset="0"/>
              </a:rPr>
              <a:t>отсутствие проверки работы с памятью</a:t>
            </a:r>
          </a:p>
          <a:p>
            <a:pPr eaLnBrk="1" hangingPunct="1"/>
            <a:endParaRPr lang="ru-RU" smtClean="0">
              <a:latin typeface="Arial" charset="0"/>
            </a:endParaRPr>
          </a:p>
          <a:p>
            <a:pPr eaLnBrk="1" hangingPunct="1"/>
            <a:r>
              <a:rPr lang="ru-RU" smtClean="0">
                <a:latin typeface="Arial" charset="0"/>
              </a:rPr>
              <a:t>В </a:t>
            </a:r>
            <a:r>
              <a:rPr lang="en-US" smtClean="0">
                <a:latin typeface="Arial" charset="0"/>
              </a:rPr>
              <a:t>OS Windows</a:t>
            </a:r>
          </a:p>
          <a:p>
            <a:pPr eaLnBrk="1" hangingPunct="1">
              <a:buFontTx/>
              <a:buChar char="•"/>
            </a:pPr>
            <a:r>
              <a:rPr lang="ru-RU" smtClean="0">
                <a:latin typeface="Arial" charset="0"/>
              </a:rPr>
              <a:t>отсутствие проверки безопасности</a:t>
            </a:r>
          </a:p>
          <a:p>
            <a:pPr eaLnBrk="1" hangingPunct="1">
              <a:buFontTx/>
              <a:buChar char="•"/>
            </a:pPr>
            <a:r>
              <a:rPr lang="ru-RU" smtClean="0">
                <a:latin typeface="Arial" charset="0"/>
              </a:rPr>
              <a:t>работа только со своей виртуальной памятью</a:t>
            </a:r>
          </a:p>
          <a:p>
            <a:pPr eaLnBrk="1" hangingPunct="1"/>
            <a:endParaRPr lang="en-US" smtClean="0">
              <a:latin typeface="Arial" charset="0"/>
            </a:endParaRPr>
          </a:p>
          <a:p>
            <a:pPr eaLnBrk="1" hangingPunct="1"/>
            <a:endParaRPr lang="ru-RU"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369746CE-A98B-49B9-B2CB-79447808FC93}" type="slidenum">
              <a:rPr lang="ru-RU" smtClean="0">
                <a:latin typeface="Arial" charset="0"/>
              </a:rPr>
              <a:pPr/>
              <a:t>5</a:t>
            </a:fld>
            <a:endParaRPr lang="ru-RU" smtClean="0">
              <a:latin typeface="Arial" charset="0"/>
            </a:endParaRPr>
          </a:p>
        </p:txBody>
      </p:sp>
      <p:sp>
        <p:nvSpPr>
          <p:cNvPr id="6656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767E401-D0B3-4915-917B-96BD938D0F34}" type="slidenum">
              <a:rPr lang="ru-RU" sz="1200"/>
              <a:pPr algn="r"/>
              <a:t>5</a:t>
            </a:fld>
            <a:endParaRPr lang="ru-RU" sz="1200"/>
          </a:p>
        </p:txBody>
      </p:sp>
      <p:sp>
        <p:nvSpPr>
          <p:cNvPr id="66564" name="Rectangle 2"/>
          <p:cNvSpPr>
            <a:spLocks noGrp="1" noRot="1" noChangeAspect="1" noChangeArrowheads="1" noTextEdit="1"/>
          </p:cNvSpPr>
          <p:nvPr>
            <p:ph type="sldImg"/>
          </p:nvPr>
        </p:nvSpPr>
        <p:spPr>
          <a:ln/>
        </p:spPr>
      </p:sp>
      <p:sp>
        <p:nvSpPr>
          <p:cNvPr id="66565"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878FEACC-D2AB-46E3-9C35-46E7C9E63548}" type="slidenum">
              <a:rPr lang="ru-RU" smtClean="0">
                <a:latin typeface="Arial" charset="0"/>
              </a:rPr>
              <a:pPr/>
              <a:t>6</a:t>
            </a:fld>
            <a:endParaRPr lang="ru-RU" smtClean="0">
              <a:latin typeface="Arial"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9C34E151-2994-4172-ABE6-3213294E0164}" type="slidenum">
              <a:rPr lang="ru-RU" smtClean="0">
                <a:latin typeface="Arial" charset="0"/>
              </a:rPr>
              <a:pPr/>
              <a:t>7</a:t>
            </a:fld>
            <a:endParaRPr lang="ru-RU" smtClean="0">
              <a:latin typeface="Arial"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63491531-6A66-48D0-B13A-715F02BE076A}" type="slidenum">
              <a:rPr lang="ru-RU" smtClean="0">
                <a:latin typeface="Arial" charset="0"/>
              </a:rPr>
              <a:pPr/>
              <a:t>8</a:t>
            </a:fld>
            <a:endParaRPr lang="ru-RU" smtClean="0">
              <a:latin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r>
              <a:rPr lang="ru-RU" smtClean="0">
                <a:latin typeface="Arial" charset="0"/>
              </a:rPr>
              <a:t>В рабочем процессе выполняется </a:t>
            </a:r>
            <a:r>
              <a:rPr lang="en-US" smtClean="0">
                <a:latin typeface="Arial" charset="0"/>
              </a:rPr>
              <a:t>Web Host CLR (???)</a:t>
            </a:r>
          </a:p>
          <a:p>
            <a:pPr eaLnBrk="1" hangingPunct="1"/>
            <a:r>
              <a:rPr lang="ru-RU" smtClean="0">
                <a:latin typeface="Arial" charset="0"/>
              </a:rPr>
              <a:t>Задача данной </a:t>
            </a:r>
            <a:r>
              <a:rPr lang="en-US" smtClean="0">
                <a:latin typeface="Arial" charset="0"/>
              </a:rPr>
              <a:t>CLR </a:t>
            </a:r>
            <a:r>
              <a:rPr lang="ru-RU" smtClean="0">
                <a:latin typeface="Arial" charset="0"/>
              </a:rPr>
              <a:t>организация работы доменов приложения</a:t>
            </a:r>
            <a:endParaRPr lang="en-US" smtClean="0">
              <a:latin typeface="Arial" charset="0"/>
            </a:endParaRPr>
          </a:p>
          <a:p>
            <a:pPr eaLnBrk="1" hangingPunct="1"/>
            <a:r>
              <a:rPr lang="en-US" b="1" smtClean="0">
                <a:latin typeface="Arial" charset="0"/>
              </a:rPr>
              <a:t>A </a:t>
            </a:r>
            <a:r>
              <a:rPr lang="en-US" b="1" i="1" smtClean="0">
                <a:latin typeface="Arial" charset="0"/>
              </a:rPr>
              <a:t>virtual directory is simply a directory that’s exposed through a web server. In Chapter 18, you’ll learn</a:t>
            </a:r>
          </a:p>
          <a:p>
            <a:pPr eaLnBrk="1" hangingPunct="1"/>
            <a:r>
              <a:rPr lang="en-US" smtClean="0">
                <a:latin typeface="Arial" charset="0"/>
              </a:rPr>
              <a:t>how to create virtual directories. When using the test server in Visual Studio, your web project directory is treated</a:t>
            </a:r>
          </a:p>
          <a:p>
            <a:pPr eaLnBrk="1" hangingPunct="1"/>
            <a:r>
              <a:rPr lang="en-US" smtClean="0">
                <a:latin typeface="Arial" charset="0"/>
              </a:rPr>
              <a:t>like a virtual directory. The only exception is that the test server supports only local connections (requests initiated</a:t>
            </a:r>
          </a:p>
          <a:p>
            <a:pPr eaLnBrk="1" hangingPunct="1"/>
            <a:r>
              <a:rPr lang="en-US" smtClean="0">
                <a:latin typeface="Arial" charset="0"/>
              </a:rPr>
              <a:t>from the current computer).</a:t>
            </a:r>
            <a:endParaRPr lang="ru-RU"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22BD1B28-E07E-4ED7-B798-B36B3B0A725E}" type="slidenum">
              <a:rPr lang="ru-RU" smtClean="0">
                <a:latin typeface="Arial" charset="0"/>
              </a:rPr>
              <a:pPr/>
              <a:t>9</a:t>
            </a:fld>
            <a:endParaRPr lang="ru-RU" smtClean="0">
              <a:latin typeface="Arial"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r>
              <a:rPr lang="ru-RU" b="1" smtClean="0">
                <a:latin typeface="Arial" charset="0"/>
              </a:rPr>
              <a:t>application domain</a:t>
            </a:r>
            <a:r>
              <a:rPr lang="ru-RU" smtClean="0">
                <a:latin typeface="Arial" charset="0"/>
              </a:rPr>
              <a:t> is a mechanism (similar to a </a:t>
            </a:r>
            <a:r>
              <a:rPr lang="ru-RU" smtClean="0">
                <a:latin typeface="Arial" charset="0"/>
                <a:hlinkClick r:id="rId3" tooltip="Process (computing)"/>
              </a:rPr>
              <a:t>process</a:t>
            </a:r>
            <a:r>
              <a:rPr lang="ru-RU" smtClean="0">
                <a:latin typeface="Arial" charset="0"/>
              </a:rPr>
              <a:t> in an </a:t>
            </a:r>
            <a:r>
              <a:rPr lang="ru-RU" smtClean="0">
                <a:latin typeface="Arial" charset="0"/>
                <a:hlinkClick r:id="rId4" tooltip="Operating system"/>
              </a:rPr>
              <a:t>operating system</a:t>
            </a:r>
            <a:r>
              <a:rPr lang="ru-RU" smtClean="0">
                <a:latin typeface="Arial" charset="0"/>
              </a:rPr>
              <a:t>) used to isolate executed </a:t>
            </a:r>
            <a:r>
              <a:rPr lang="ru-RU" smtClean="0">
                <a:latin typeface="Arial" charset="0"/>
                <a:hlinkClick r:id="rId5" tooltip="Software application"/>
              </a:rPr>
              <a:t>software applications</a:t>
            </a:r>
            <a:r>
              <a:rPr lang="ru-RU" smtClean="0">
                <a:latin typeface="Arial" charset="0"/>
              </a:rPr>
              <a:t> from one another so that they do not affect each other. Each application domain has their own </a:t>
            </a:r>
            <a:r>
              <a:rPr lang="ru-RU" smtClean="0">
                <a:latin typeface="Arial" charset="0"/>
                <a:hlinkClick r:id="rId6" tooltip="Virtual address space"/>
              </a:rPr>
              <a:t>virtual address space</a:t>
            </a:r>
            <a:r>
              <a:rPr lang="ru-RU" smtClean="0">
                <a:latin typeface="Arial" charset="0"/>
              </a:rPr>
              <a:t> which scopes the resources for the application domain using that address space.</a:t>
            </a:r>
          </a:p>
          <a:p>
            <a:pPr eaLnBrk="1" hangingPunct="1"/>
            <a:r>
              <a:rPr lang="ru-RU" smtClean="0">
                <a:latin typeface="Arial" charset="0"/>
              </a:rPr>
              <a:t>A Common Language Runtime application domain is contained within an operating system process. A process may contain many application domains. This carries major advantages:</a:t>
            </a:r>
          </a:p>
          <a:p>
            <a:pPr eaLnBrk="1" hangingPunct="1"/>
            <a:r>
              <a:rPr lang="ru-RU" smtClean="0">
                <a:latin typeface="Arial" charset="0"/>
              </a:rPr>
              <a:t>There is lower system cost.</a:t>
            </a:r>
          </a:p>
          <a:p>
            <a:pPr eaLnBrk="1" hangingPunct="1"/>
            <a:r>
              <a:rPr lang="ru-RU" smtClean="0">
                <a:latin typeface="Arial" charset="0"/>
              </a:rPr>
              <a:t>Multiple threads can exist within a single application domain.</a:t>
            </a:r>
          </a:p>
          <a:p>
            <a:pPr eaLnBrk="1" hangingPunct="1"/>
            <a:r>
              <a:rPr lang="ru-RU" smtClean="0">
                <a:latin typeface="Arial" charset="0"/>
              </a:rPr>
              <a:t>The application in a domain can be stopped without affecting the state of another domain in the same process.</a:t>
            </a:r>
          </a:p>
          <a:p>
            <a:pPr eaLnBrk="1" hangingPunct="1"/>
            <a:r>
              <a:rPr lang="ru-RU" smtClean="0">
                <a:latin typeface="Arial" charset="0"/>
              </a:rPr>
              <a:t>A fault or </a:t>
            </a:r>
            <a:r>
              <a:rPr lang="ru-RU" smtClean="0">
                <a:latin typeface="Arial" charset="0"/>
                <a:hlinkClick r:id="rId7" tooltip="Exception handling"/>
              </a:rPr>
              <a:t>exception</a:t>
            </a:r>
            <a:r>
              <a:rPr lang="ru-RU" smtClean="0">
                <a:latin typeface="Arial" charset="0"/>
              </a:rPr>
              <a:t> in one domain does not affect an application in another domain or crash the entire process that hosts the domains.</a:t>
            </a:r>
          </a:p>
          <a:p>
            <a:pPr eaLnBrk="1" hangingPunct="1"/>
            <a:r>
              <a:rPr lang="ru-RU" smtClean="0">
                <a:latin typeface="Arial" charset="0"/>
              </a:rPr>
              <a:t>Configuration information is part of a domain's scope, not the scope of the process.</a:t>
            </a:r>
          </a:p>
          <a:p>
            <a:pPr eaLnBrk="1" hangingPunct="1"/>
            <a:r>
              <a:rPr lang="ru-RU" smtClean="0">
                <a:latin typeface="Arial" charset="0"/>
              </a:rPr>
              <a:t>Each domain can be assigned different security access levels, all within a single process.</a:t>
            </a:r>
          </a:p>
          <a:p>
            <a:pPr eaLnBrk="1" hangingPunct="1"/>
            <a:r>
              <a:rPr lang="ru-RU" smtClean="0">
                <a:latin typeface="Arial" charset="0"/>
              </a:rPr>
              <a:t>Code in one domain cannot directly access code in another (see below).</a:t>
            </a:r>
          </a:p>
          <a:p>
            <a:pPr eaLnBrk="1" hangingPunct="1"/>
            <a:r>
              <a:rPr lang="ru-RU" smtClean="0">
                <a:latin typeface="Arial" charset="0"/>
              </a:rPr>
              <a:t>In this sense, the CLR is like a mini-operating system. It runs a single process that contains a number of sub-processes, or application domains.</a:t>
            </a:r>
          </a:p>
          <a:p>
            <a:pPr eaLnBrk="1" hangingPunct="1"/>
            <a:r>
              <a:rPr lang="ru-RU" smtClean="0">
                <a:latin typeface="Arial" charset="0"/>
              </a:rPr>
              <a:t>Direct communication cannot be achieved across application domains. However, application domains can still talk to each other by passing</a:t>
            </a:r>
            <a:r>
              <a:rPr lang="ru-RU" smtClean="0">
                <a:latin typeface="Arial" charset="0"/>
                <a:hlinkClick r:id="rId8" tooltip="Object (computer science)"/>
              </a:rPr>
              <a:t>objects</a:t>
            </a:r>
            <a:r>
              <a:rPr lang="ru-RU" smtClean="0">
                <a:latin typeface="Arial" charset="0"/>
              </a:rPr>
              <a:t> via marshaling by value (unbound objects), marshaling by reference through a proxy (application-domain-bound objects). There is a third type of object called a context-bound object which can be marshalled by reference across domains and also within the context of its own application domain. Because of the verifiable </a:t>
            </a:r>
            <a:r>
              <a:rPr lang="ru-RU" smtClean="0">
                <a:latin typeface="Arial" charset="0"/>
                <a:hlinkClick r:id="rId9" tooltip="Type-safety"/>
              </a:rPr>
              <a:t>type-safety</a:t>
            </a:r>
            <a:r>
              <a:rPr lang="ru-RU" smtClean="0">
                <a:latin typeface="Arial" charset="0"/>
              </a:rPr>
              <a:t> of managed code, the CLR can provide fault isolation between domains at a much lower cost than an operating system process can. The static type verification used for isolation does not require the same process switches or hardware ring transitions that an operating system process requires.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ABC509B8-49DD-41B9-95A6-E5C4ACA4AAD8}" type="slidenum">
              <a:rPr lang="ru-RU" smtClean="0">
                <a:latin typeface="Arial" charset="0"/>
              </a:rPr>
              <a:pPr/>
              <a:t>10</a:t>
            </a:fld>
            <a:endParaRPr lang="ru-RU" smtClean="0">
              <a:latin typeface="Arial"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r>
              <a:rPr lang="ru-RU" smtClean="0">
                <a:latin typeface="Arial" charset="0"/>
              </a:rPr>
              <a:t>Конечно, виртуальные папки могут содержать множество дополнительных ресурсов, которые будет использовать </a:t>
            </a:r>
            <a:r>
              <a:rPr lang="en-US" smtClean="0">
                <a:latin typeface="Arial" charset="0"/>
              </a:rPr>
              <a:t>ASP</a:t>
            </a:r>
            <a:r>
              <a:rPr lang="ru-RU" smtClean="0">
                <a:latin typeface="Arial" charset="0"/>
              </a:rPr>
              <a:t>.</a:t>
            </a:r>
            <a:r>
              <a:rPr lang="en-US" smtClean="0">
                <a:latin typeface="Arial" charset="0"/>
              </a:rPr>
              <a:t>Net </a:t>
            </a:r>
            <a:r>
              <a:rPr lang="ru-RU" smtClean="0">
                <a:latin typeface="Arial" charset="0"/>
              </a:rPr>
              <a:t>приложение, включая электронные таблицы, изображения, </a:t>
            </a:r>
            <a:r>
              <a:rPr lang="en-US" smtClean="0">
                <a:latin typeface="Arial" charset="0"/>
              </a:rPr>
              <a:t>XML </a:t>
            </a:r>
            <a:r>
              <a:rPr lang="ru-RU" smtClean="0">
                <a:latin typeface="Arial" charset="0"/>
              </a:rPr>
              <a:t>файлы и т.п. </a:t>
            </a:r>
          </a:p>
          <a:p>
            <a:pPr eaLnBrk="1" hangingPunct="1"/>
            <a:r>
              <a:rPr lang="ru-RU" smtClean="0">
                <a:latin typeface="Arial" charset="0"/>
              </a:rPr>
              <a:t>Кроме этого, можно расширить </a:t>
            </a:r>
            <a:r>
              <a:rPr lang="en-US" smtClean="0">
                <a:latin typeface="Arial" charset="0"/>
              </a:rPr>
              <a:t>ASP</a:t>
            </a:r>
            <a:r>
              <a:rPr lang="ru-RU" smtClean="0">
                <a:latin typeface="Arial" charset="0"/>
              </a:rPr>
              <a:t>.</a:t>
            </a:r>
            <a:r>
              <a:rPr lang="en-US" smtClean="0">
                <a:latin typeface="Arial" charset="0"/>
              </a:rPr>
              <a:t>NET </a:t>
            </a:r>
            <a:r>
              <a:rPr lang="ru-RU" smtClean="0">
                <a:latin typeface="Arial" charset="0"/>
              </a:rPr>
              <a:t>модель путем разработки специализированных компонент, которые называются обработчиками </a:t>
            </a:r>
            <a:r>
              <a:rPr lang="en-US" smtClean="0">
                <a:latin typeface="Arial" charset="0"/>
              </a:rPr>
              <a:t>HTTP</a:t>
            </a:r>
            <a:r>
              <a:rPr lang="ru-RU" smtClean="0">
                <a:latin typeface="Arial" charset="0"/>
              </a:rPr>
              <a:t> (HTTP handlers) или модулями </a:t>
            </a:r>
            <a:r>
              <a:rPr lang="en-US" smtClean="0">
                <a:latin typeface="Arial" charset="0"/>
              </a:rPr>
              <a:t>HTTP</a:t>
            </a:r>
            <a:r>
              <a:rPr lang="ru-RU" smtClean="0">
                <a:latin typeface="Arial" charset="0"/>
              </a:rPr>
              <a:t> (HTTP modules), которые могут встраиваться в приложение и принимать участие в обработке </a:t>
            </a:r>
            <a:r>
              <a:rPr lang="en-US" smtClean="0">
                <a:latin typeface="Arial" charset="0"/>
              </a:rPr>
              <a:t>web </a:t>
            </a:r>
            <a:r>
              <a:rPr lang="ru-RU" smtClean="0">
                <a:latin typeface="Arial" charset="0"/>
              </a:rPr>
              <a:t>запросов.</a:t>
            </a:r>
          </a:p>
          <a:p>
            <a:pPr eaLnBrk="1" hangingPunct="1"/>
            <a:r>
              <a:rPr lang="ru-RU" smtClean="0">
                <a:latin typeface="Arial" charset="0"/>
              </a:rPr>
              <a:t>Замечание: Можно иметь типы файлов, которые обрабатываются разными </a:t>
            </a:r>
            <a:r>
              <a:rPr lang="en-US" smtClean="0">
                <a:latin typeface="Arial" charset="0"/>
              </a:rPr>
              <a:t>ISAPI </a:t>
            </a:r>
            <a:r>
              <a:rPr lang="ru-RU" smtClean="0">
                <a:latin typeface="Arial" charset="0"/>
              </a:rPr>
              <a:t>расширениями в одном и той же виртуальной папке. Например, можно смешивать .</a:t>
            </a:r>
            <a:r>
              <a:rPr lang="en-US" smtClean="0">
                <a:latin typeface="Arial" charset="0"/>
              </a:rPr>
              <a:t>aspx </a:t>
            </a:r>
            <a:r>
              <a:rPr lang="ru-RU" smtClean="0">
                <a:latin typeface="Arial" charset="0"/>
              </a:rPr>
              <a:t>и .</a:t>
            </a:r>
            <a:r>
              <a:rPr lang="en-US" smtClean="0">
                <a:latin typeface="Arial" charset="0"/>
              </a:rPr>
              <a:t>asp </a:t>
            </a:r>
            <a:r>
              <a:rPr lang="ru-RU" smtClean="0">
                <a:latin typeface="Arial" charset="0"/>
              </a:rPr>
              <a:t>файлы. Эти приложения будут использовать одну и ту же виртуальную папку, но работать независимо друг от друга в разных доменах.</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85FB81FD-BB76-4447-A0A8-E79F3BD4C3CB}" type="slidenum">
              <a:rPr lang="ru-RU" smtClean="0">
                <a:latin typeface="Arial" charset="0"/>
              </a:rPr>
              <a:pPr/>
              <a:t>11</a:t>
            </a:fld>
            <a:endParaRPr lang="ru-RU" smtClean="0">
              <a:latin typeface="Arial"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533CA84D-1AFD-4801-9ED3-9B008D0FF7AD}" type="slidenum">
              <a:rPr lang="ru-RU" smtClean="0">
                <a:latin typeface="Arial" charset="0"/>
              </a:rPr>
              <a:pPr/>
              <a:t>12</a:t>
            </a:fld>
            <a:endParaRPr lang="ru-RU" smtClean="0">
              <a:latin typeface="Arial"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BE56F0D6-A352-43C5-B0BD-4817CF77B32F}" type="slidenum">
              <a:rPr lang="ru-RU" smtClean="0">
                <a:latin typeface="Arial" charset="0"/>
              </a:rPr>
              <a:pPr/>
              <a:t>13</a:t>
            </a:fld>
            <a:endParaRPr lang="ru-RU" smtClean="0">
              <a:latin typeface="Arial"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E3B29953-DE55-4EF9-88B0-174C324F871F}" type="slidenum">
              <a:rPr lang="ru-RU" smtClean="0">
                <a:latin typeface="Arial" charset="0"/>
              </a:rPr>
              <a:pPr/>
              <a:t>14</a:t>
            </a:fld>
            <a:endParaRPr lang="ru-RU" smtClean="0">
              <a:latin typeface="Arial"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D5E06FD8-F026-42D2-9DDC-5E925790B54F}" type="slidenum">
              <a:rPr lang="ru-RU" smtClean="0">
                <a:latin typeface="Arial" charset="0"/>
              </a:rPr>
              <a:pPr/>
              <a:t>15</a:t>
            </a:fld>
            <a:endParaRPr lang="ru-RU" smtClean="0">
              <a:latin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r>
              <a:rPr lang="ru-RU" smtClean="0">
                <a:latin typeface="Arial" charset="0"/>
              </a:rPr>
              <a:t>Начиная с VS2008 нет специальной папки для кода App_COde. Даже если разработчик назовет папку таким именем, она не будет иметь специальной функции.</a:t>
            </a:r>
          </a:p>
          <a:p>
            <a:pPr eaLnBrk="1" hangingPunct="1"/>
            <a:r>
              <a:rPr lang="ru-RU" smtClean="0">
                <a:latin typeface="Arial" charset="0"/>
              </a:rPr>
              <a:t>Код, который располагается в любой папке, на любом уровне компилируется в одну сборку для всего проекта.</a:t>
            </a:r>
            <a:endParaRPr lang="en-US" smtClean="0">
              <a:latin typeface="Arial" charset="0"/>
            </a:endParaRPr>
          </a:p>
          <a:p>
            <a:pPr eaLnBrk="1" hangingPunct="1"/>
            <a:endParaRPr lang="en-US" smtClean="0">
              <a:latin typeface="Arial" charset="0"/>
            </a:endParaRPr>
          </a:p>
          <a:p>
            <a:pPr eaLnBrk="1" hangingPunct="1"/>
            <a:r>
              <a:rPr lang="ru-RU" smtClean="0">
                <a:latin typeface="Arial" charset="0"/>
              </a:rPr>
              <a:t>You can also use the root path syntax and start your URL with the ~ character. For example, this  &lt;img&gt; tag points unambiguously to the banner.jpg file in the MasterPages subfolder of the </a:t>
            </a:r>
            <a:endParaRPr lang="en-US" smtClean="0">
              <a:latin typeface="Arial" charset="0"/>
            </a:endParaRPr>
          </a:p>
          <a:p>
            <a:pPr eaLnBrk="1" hangingPunct="1"/>
            <a:r>
              <a:rPr lang="ru-RU" smtClean="0">
                <a:latin typeface="Arial" charset="0"/>
              </a:rPr>
              <a:t>website:</a:t>
            </a:r>
          </a:p>
          <a:p>
            <a:pPr eaLnBrk="1" hangingPunct="1"/>
            <a:r>
              <a:rPr lang="ru-RU" smtClean="0">
                <a:latin typeface="Arial" charset="0"/>
              </a:rPr>
              <a:t>&lt;img src="~/MasterPages/banner.jpg" runat="server" /&gt;</a:t>
            </a:r>
          </a:p>
          <a:p>
            <a:pPr eaLnBrk="1" hangingPunct="1"/>
            <a:endParaRPr lang="ru-RU" smtClean="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E7DEBF44-84A6-4E59-A970-2F487BE3DA67}" type="slidenum">
              <a:rPr lang="ru-RU" smtClean="0">
                <a:latin typeface="Arial" charset="0"/>
              </a:rPr>
              <a:pPr/>
              <a:t>16</a:t>
            </a:fld>
            <a:endParaRPr lang="ru-RU" smtClean="0">
              <a:latin typeface="Arial"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0ED90687-76A4-48A3-A6D0-3C0D737175A1}" type="slidenum">
              <a:rPr lang="ru-RU" smtClean="0">
                <a:latin typeface="Arial" charset="0"/>
              </a:rPr>
              <a:pPr/>
              <a:t>17</a:t>
            </a:fld>
            <a:endParaRPr lang="ru-RU" smtClean="0">
              <a:latin typeface="Arial"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Образ слайда 1"/>
          <p:cNvSpPr>
            <a:spLocks noGrp="1" noRot="1" noChangeAspect="1" noTextEdit="1"/>
          </p:cNvSpPr>
          <p:nvPr>
            <p:ph type="sldImg"/>
          </p:nvPr>
        </p:nvSpPr>
        <p:spPr>
          <a:ln/>
        </p:spPr>
      </p:sp>
      <p:sp>
        <p:nvSpPr>
          <p:cNvPr id="79875" name="Заметки 2"/>
          <p:cNvSpPr>
            <a:spLocks noGrp="1"/>
          </p:cNvSpPr>
          <p:nvPr>
            <p:ph type="body" idx="1"/>
          </p:nvPr>
        </p:nvSpPr>
        <p:spPr>
          <a:noFill/>
          <a:ln/>
        </p:spPr>
        <p:txBody>
          <a:bodyPr/>
          <a:lstStyle/>
          <a:p>
            <a:pPr eaLnBrk="1" hangingPunct="1"/>
            <a:r>
              <a:rPr lang="ru-RU" smtClean="0">
                <a:latin typeface="Arial" charset="0"/>
              </a:rPr>
              <a:t>Здесь наиболее важным является то, что модули (modules) предшествуют обработчикам (handlers). Модули ответственны за все запросы, в то время, как обработчики (handlers) поддерживают только конкретные расширения, например, такое, как *.aspx.</a:t>
            </a:r>
          </a:p>
          <a:p>
            <a:pPr eaLnBrk="1" hangingPunct="1"/>
            <a:r>
              <a:rPr lang="ru-RU" smtClean="0">
                <a:latin typeface="Arial" charset="0"/>
              </a:rPr>
              <a:t>Вспомним, что ASP.Net обрабатывает каждый запрос в специальном рабочем процессе (pipline). Модули и Обработчтки (Modules, Handlers) являются двумя обрабатывающими пунктами данного процесса. Modules являются чем-то вроде филтров. Модули вызываются до а после выполнения обработчиков. Примерами связанных событий в рабочем процессе являются события BeginRequest, AuthenticationRequest, EndRequest и т.п. Разработчик может перехватить, участвовать в обработке и изменить любой запрос. Вопреки этому, разработчик может рассматривать рабочий процесс в виде программы, которая выполняет некоторый код для данного запроса.</a:t>
            </a:r>
          </a:p>
          <a:p>
            <a:pPr eaLnBrk="1" hangingPunct="1"/>
            <a:r>
              <a:rPr lang="ru-RU" smtClean="0">
                <a:latin typeface="Arial" charset="0"/>
              </a:rPr>
              <a:t>Страницы *.aspx можно рассматривать в качестве обработчиков (handler)? который реализует специальные функции. Они загружаются и выполняются на конкретном этапе выполнения рабочего процесса, если правильно сконфигурированы в файле web.config.</a:t>
            </a:r>
          </a:p>
          <a:p>
            <a:pPr eaLnBrk="1" hangingPunct="1"/>
            <a:r>
              <a:rPr lang="ru-RU" smtClean="0">
                <a:latin typeface="Arial" charset="0"/>
              </a:rPr>
              <a:t>На приведенном рисунке показано только минимальное количество действий, требуемых для выполнения web-страницы. </a:t>
            </a:r>
          </a:p>
        </p:txBody>
      </p:sp>
      <p:sp>
        <p:nvSpPr>
          <p:cNvPr id="79876" name="Номер слайда 3"/>
          <p:cNvSpPr>
            <a:spLocks noGrp="1"/>
          </p:cNvSpPr>
          <p:nvPr>
            <p:ph type="sldNum" sz="quarter" idx="5"/>
          </p:nvPr>
        </p:nvSpPr>
        <p:spPr>
          <a:noFill/>
        </p:spPr>
        <p:txBody>
          <a:bodyPr/>
          <a:lstStyle/>
          <a:p>
            <a:fld id="{FE867F5D-5D8D-4F0B-B835-F3A744B6F3F1}" type="slidenum">
              <a:rPr lang="ru-RU" smtClean="0">
                <a:latin typeface="Arial" charset="0"/>
              </a:rPr>
              <a:pPr/>
              <a:t>23</a:t>
            </a:fld>
            <a:endParaRPr lang="ru-RU" smtClean="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Образ слайда 1"/>
          <p:cNvSpPr>
            <a:spLocks noGrp="1" noRot="1" noChangeAspect="1" noTextEdit="1"/>
          </p:cNvSpPr>
          <p:nvPr>
            <p:ph type="sldImg"/>
          </p:nvPr>
        </p:nvSpPr>
        <p:spPr>
          <a:ln/>
        </p:spPr>
      </p:sp>
      <p:sp>
        <p:nvSpPr>
          <p:cNvPr id="80899" name="Заметки 2"/>
          <p:cNvSpPr>
            <a:spLocks noGrp="1"/>
          </p:cNvSpPr>
          <p:nvPr>
            <p:ph type="body" idx="1"/>
          </p:nvPr>
        </p:nvSpPr>
        <p:spPr>
          <a:noFill/>
          <a:ln/>
        </p:spPr>
        <p:txBody>
          <a:bodyPr/>
          <a:lstStyle/>
          <a:p>
            <a:pPr eaLnBrk="1" hangingPunct="1"/>
            <a:endParaRPr lang="ru-RU" smtClean="0">
              <a:latin typeface="Arial" charset="0"/>
            </a:endParaRPr>
          </a:p>
        </p:txBody>
      </p:sp>
      <p:sp>
        <p:nvSpPr>
          <p:cNvPr id="80900" name="Номер слайда 3"/>
          <p:cNvSpPr>
            <a:spLocks noGrp="1"/>
          </p:cNvSpPr>
          <p:nvPr>
            <p:ph type="sldNum" sz="quarter" idx="5"/>
          </p:nvPr>
        </p:nvSpPr>
        <p:spPr>
          <a:noFill/>
        </p:spPr>
        <p:txBody>
          <a:bodyPr/>
          <a:lstStyle/>
          <a:p>
            <a:fld id="{DD0692C3-8D1B-4F74-B260-B137A7E3B4AD}" type="slidenum">
              <a:rPr lang="ru-RU" smtClean="0">
                <a:latin typeface="Arial" charset="0"/>
              </a:rPr>
              <a:pPr/>
              <a:t>27</a:t>
            </a:fld>
            <a:endParaRPr lang="ru-RU" smtClean="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a:bodyPr>
          <a:lstStyle/>
          <a:p>
            <a:pPr eaLnBrk="1" hangingPunct="1">
              <a:defRPr/>
            </a:pPr>
            <a:r>
              <a:rPr lang="ru-RU" dirty="0" smtClean="0"/>
              <a:t>Web-страница в </a:t>
            </a:r>
            <a:r>
              <a:rPr lang="ru-RU" dirty="0" err="1" smtClean="0"/>
              <a:t>ASP.Net</a:t>
            </a:r>
            <a:r>
              <a:rPr lang="ru-RU" dirty="0" smtClean="0"/>
              <a:t> является разновидностью специального ЭУ.</a:t>
            </a:r>
          </a:p>
          <a:p>
            <a:pPr eaLnBrk="1" hangingPunct="1">
              <a:defRPr/>
            </a:pPr>
            <a:r>
              <a:rPr lang="ru-RU" dirty="0" smtClean="0"/>
              <a:t>События:</a:t>
            </a:r>
          </a:p>
          <a:p>
            <a:pPr marL="228600" indent="-228600" eaLnBrk="1" hangingPunct="1">
              <a:buFont typeface="+mj-lt"/>
              <a:buAutoNum type="arabicPeriod"/>
              <a:defRPr/>
            </a:pPr>
            <a:r>
              <a:rPr lang="en-US" dirty="0" err="1" smtClean="0"/>
              <a:t>PreInit</a:t>
            </a:r>
            <a:r>
              <a:rPr lang="en-US" dirty="0" smtClean="0"/>
              <a:t> Event</a:t>
            </a:r>
          </a:p>
          <a:p>
            <a:pPr marL="228600" indent="-228600" eaLnBrk="1" hangingPunct="1">
              <a:buFont typeface="+mj-lt"/>
              <a:buAutoNum type="arabicPeriod"/>
              <a:defRPr/>
            </a:pPr>
            <a:r>
              <a:rPr lang="en-US" dirty="0" smtClean="0"/>
              <a:t>Init Event</a:t>
            </a:r>
          </a:p>
          <a:p>
            <a:pPr marL="228600" indent="-228600" eaLnBrk="1" hangingPunct="1">
              <a:buFont typeface="+mj-lt"/>
              <a:buAutoNum type="arabicPeriod"/>
              <a:defRPr/>
            </a:pPr>
            <a:r>
              <a:rPr lang="en-US" dirty="0" err="1" smtClean="0"/>
              <a:t>InitComplete</a:t>
            </a:r>
            <a:r>
              <a:rPr lang="en-US" dirty="0" smtClean="0"/>
              <a:t> Event</a:t>
            </a:r>
          </a:p>
          <a:p>
            <a:pPr marL="228600" indent="-228600" eaLnBrk="1" hangingPunct="1">
              <a:buFont typeface="+mj-lt"/>
              <a:buAutoNum type="arabicPeriod"/>
              <a:defRPr/>
            </a:pPr>
            <a:r>
              <a:rPr lang="en-US" dirty="0" err="1" smtClean="0"/>
              <a:t>PreLoad</a:t>
            </a:r>
            <a:r>
              <a:rPr lang="en-US" dirty="0" smtClean="0"/>
              <a:t> Event</a:t>
            </a:r>
          </a:p>
          <a:p>
            <a:pPr marL="228600" indent="-228600" eaLnBrk="1" hangingPunct="1">
              <a:buFont typeface="+mj-lt"/>
              <a:buAutoNum type="arabicPeriod"/>
              <a:defRPr/>
            </a:pPr>
            <a:r>
              <a:rPr lang="en-US" dirty="0" smtClean="0"/>
              <a:t>Load Event</a:t>
            </a:r>
          </a:p>
          <a:p>
            <a:pPr marL="228600" indent="-228600" eaLnBrk="1" hangingPunct="1">
              <a:buFont typeface="+mj-lt"/>
              <a:buAutoNum type="arabicPeriod"/>
              <a:defRPr/>
            </a:pPr>
            <a:r>
              <a:rPr lang="en-US" dirty="0" smtClean="0"/>
              <a:t>Control events</a:t>
            </a:r>
          </a:p>
          <a:p>
            <a:pPr marL="228600" indent="-228600" eaLnBrk="1" hangingPunct="1">
              <a:buFont typeface="+mj-lt"/>
              <a:buAutoNum type="arabicPeriod"/>
              <a:defRPr/>
            </a:pPr>
            <a:r>
              <a:rPr lang="en-US" dirty="0" err="1" smtClean="0"/>
              <a:t>LoadComplete</a:t>
            </a:r>
            <a:r>
              <a:rPr lang="en-US" dirty="0" smtClean="0"/>
              <a:t> Event</a:t>
            </a:r>
          </a:p>
          <a:p>
            <a:pPr marL="228600" indent="-228600" eaLnBrk="1" hangingPunct="1">
              <a:buFont typeface="+mj-lt"/>
              <a:buAutoNum type="arabicPeriod"/>
              <a:defRPr/>
            </a:pPr>
            <a:r>
              <a:rPr lang="en-US" dirty="0" err="1" smtClean="0"/>
              <a:t>PreRender</a:t>
            </a:r>
            <a:r>
              <a:rPr lang="en-US" dirty="0" smtClean="0"/>
              <a:t> Event</a:t>
            </a:r>
          </a:p>
          <a:p>
            <a:pPr marL="228600" indent="-228600" eaLnBrk="1" hangingPunct="1">
              <a:buFont typeface="+mj-lt"/>
              <a:buAutoNum type="arabicPeriod"/>
              <a:defRPr/>
            </a:pPr>
            <a:r>
              <a:rPr lang="en-US" dirty="0" err="1" smtClean="0"/>
              <a:t>SaveStateComplete</a:t>
            </a:r>
            <a:r>
              <a:rPr lang="en-US" dirty="0" smtClean="0"/>
              <a:t> Event</a:t>
            </a:r>
          </a:p>
          <a:p>
            <a:pPr marL="228600" indent="-228600" eaLnBrk="1" hangingPunct="1">
              <a:buFont typeface="+mj-lt"/>
              <a:buAutoNum type="arabicPeriod"/>
              <a:defRPr/>
            </a:pPr>
            <a:r>
              <a:rPr lang="en-US" dirty="0" smtClean="0"/>
              <a:t>Unload Event</a:t>
            </a:r>
          </a:p>
          <a:p>
            <a:pPr eaLnBrk="1" hangingPunct="1">
              <a:defRPr/>
            </a:pPr>
            <a:endParaRPr lang="ru-RU" dirty="0" smtClean="0"/>
          </a:p>
        </p:txBody>
      </p:sp>
      <p:sp>
        <p:nvSpPr>
          <p:cNvPr id="81924" name="Номер слайда 3"/>
          <p:cNvSpPr>
            <a:spLocks noGrp="1"/>
          </p:cNvSpPr>
          <p:nvPr>
            <p:ph type="sldNum" sz="quarter" idx="5"/>
          </p:nvPr>
        </p:nvSpPr>
        <p:spPr>
          <a:noFill/>
        </p:spPr>
        <p:txBody>
          <a:bodyPr/>
          <a:lstStyle/>
          <a:p>
            <a:fld id="{FD79FF83-7ACE-41AA-AAD5-091A023FD181}" type="slidenum">
              <a:rPr lang="ru-RU" smtClean="0">
                <a:latin typeface="Arial" charset="0"/>
              </a:rPr>
              <a:pPr/>
              <a:t>30</a:t>
            </a:fld>
            <a:endParaRPr lang="ru-RU" smtClean="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73FA25F7-1023-464B-B807-CEA4521525B0}" type="slidenum">
              <a:rPr lang="ru-RU" smtClean="0">
                <a:latin typeface="Arial" charset="0"/>
              </a:rPr>
              <a:pPr/>
              <a:t>31</a:t>
            </a:fld>
            <a:endParaRPr lang="ru-RU" smtClean="0">
              <a:latin typeface="Arial"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232963B3-A171-4C69-877C-1C90E39D5EA5}" type="slidenum">
              <a:rPr lang="ru-RU" smtClean="0">
                <a:latin typeface="Arial" charset="0"/>
              </a:rPr>
              <a:pPr/>
              <a:t>32</a:t>
            </a:fld>
            <a:endParaRPr lang="ru-RU" smtClean="0">
              <a:latin typeface="Arial"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A5E43E3E-A066-4ED2-89AD-7D6263000B30}" type="slidenum">
              <a:rPr lang="ru-RU" smtClean="0">
                <a:latin typeface="Arial" charset="0"/>
              </a:rPr>
              <a:pPr/>
              <a:t>33</a:t>
            </a:fld>
            <a:endParaRPr lang="ru-RU" smtClean="0">
              <a:latin typeface="Arial"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r>
              <a:rPr lang="en-US" sz="1400" b="1" smtClean="0">
                <a:latin typeface="Arial" charset="0"/>
              </a:rPr>
              <a:t>Application_Disposed()</a:t>
            </a:r>
            <a:r>
              <a:rPr lang="en-US" sz="1400" smtClean="0">
                <a:latin typeface="Arial" charset="0"/>
              </a:rPr>
              <a:t>: </a:t>
            </a:r>
            <a:r>
              <a:rPr lang="ru-RU" sz="1400" smtClean="0">
                <a:latin typeface="Arial" charset="0"/>
              </a:rPr>
              <a:t>Этот метод </a:t>
            </a:r>
            <a:r>
              <a:rPr lang="en-US" sz="1400" smtClean="0">
                <a:latin typeface="Arial" charset="0"/>
              </a:rPr>
              <a:t>is invoked some time after the application has been shutdown and the .NET garbage collector is about to reclaim the memory it occupies. This point is too late to perform critical cleanup, but you can use it as a last-ditch failsafe to verify that critical resources are released.</a:t>
            </a:r>
            <a:endParaRPr lang="ru-RU" sz="1400" smtClean="0">
              <a:latin typeface="Arial" charset="0"/>
            </a:endParaRPr>
          </a:p>
          <a:p>
            <a:pPr eaLnBrk="1" hangingPunct="1"/>
            <a:endParaRPr lang="ru-RU" smtClean="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9CDE91BC-B603-45D9-B4D4-983A0FEB82FF}" type="slidenum">
              <a:rPr lang="ru-RU" smtClean="0">
                <a:latin typeface="Arial" charset="0"/>
              </a:rPr>
              <a:pPr/>
              <a:t>34</a:t>
            </a:fld>
            <a:endParaRPr lang="ru-RU"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ru-RU" smtClean="0">
                <a:latin typeface="Arial" charset="0"/>
              </a:rPr>
              <a:t>Although it’s not indicated in the global.asax file, every global.asax file defines the methods for a single class—the application class. The application class derives from HttpApplication, and as a result your code has access to all its public and protected members. This example uses the Response object, which is provided as a built-in property of the HttpApplication class, just like it’s a built-in property of the Page class.</a:t>
            </a:r>
          </a:p>
          <a:p>
            <a:pPr eaLnBrk="1" hangingPunct="1"/>
            <a:endParaRPr lang="ru-RU" smtClean="0">
              <a:latin typeface="Arial" charset="0"/>
            </a:endParaRPr>
          </a:p>
          <a:p>
            <a:pPr eaLnBrk="1" hangingPunct="1"/>
            <a:r>
              <a:rPr lang="ru-RU" smtClean="0">
                <a:latin typeface="Arial" charset="0"/>
              </a:rPr>
              <a:t>Также как и в </a:t>
            </a:r>
            <a:r>
              <a:rPr lang="en-US" smtClean="0">
                <a:latin typeface="Arial" charset="0"/>
              </a:rPr>
              <a:t>web</a:t>
            </a:r>
            <a:r>
              <a:rPr lang="ru-RU" smtClean="0">
                <a:latin typeface="Arial" charset="0"/>
              </a:rPr>
              <a:t>-форме, вы можете разделить содержание </a:t>
            </a:r>
            <a:r>
              <a:rPr lang="en-US" smtClean="0">
                <a:latin typeface="Arial" charset="0"/>
              </a:rPr>
              <a:t>global</a:t>
            </a:r>
            <a:r>
              <a:rPr lang="ru-RU" smtClean="0">
                <a:latin typeface="Arial" charset="0"/>
              </a:rPr>
              <a:t>.</a:t>
            </a:r>
            <a:r>
              <a:rPr lang="en-US" smtClean="0">
                <a:latin typeface="Arial" charset="0"/>
              </a:rPr>
              <a:t>asax</a:t>
            </a:r>
            <a:r>
              <a:rPr lang="ru-RU" smtClean="0">
                <a:latin typeface="Arial" charset="0"/>
              </a:rPr>
              <a:t> на два файла. В одном объявлять методы, а в другом описывать их код</a:t>
            </a:r>
          </a:p>
          <a:p>
            <a:pPr eaLnBrk="1" hangingPunct="1"/>
            <a:endParaRPr lang="ru-RU" smtClean="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923B744C-F33F-47D4-821F-A880DCBAA55C}" type="slidenum">
              <a:rPr lang="ru-RU" smtClean="0">
                <a:latin typeface="Arial" charset="0"/>
              </a:rPr>
              <a:pPr/>
              <a:t>35</a:t>
            </a:fld>
            <a:endParaRPr lang="ru-RU" smtClean="0">
              <a:latin typeface="Arial"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0DFB8495-DC85-4493-9AA8-796A26777CC3}" type="slidenum">
              <a:rPr lang="ru-RU" smtClean="0">
                <a:latin typeface="Arial" charset="0"/>
              </a:rPr>
              <a:pPr/>
              <a:t>36</a:t>
            </a:fld>
            <a:endParaRPr lang="ru-RU" smtClean="0">
              <a:latin typeface="Arial"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6CD72E24-5EB3-4CAF-8E6B-6959E6FC7A45}" type="slidenum">
              <a:rPr lang="ru-RU" smtClean="0">
                <a:latin typeface="Arial" charset="0"/>
              </a:rPr>
              <a:pPr/>
              <a:t>37</a:t>
            </a:fld>
            <a:endParaRPr lang="ru-RU" smtClean="0">
              <a:latin typeface="Arial"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7AC1CF1B-D8CF-48FB-B990-B447E37AFB07}" type="slidenum">
              <a:rPr lang="ru-RU" smtClean="0">
                <a:latin typeface="Arial" charset="0"/>
              </a:rPr>
              <a:pPr/>
              <a:t>38</a:t>
            </a:fld>
            <a:endParaRPr lang="ru-RU" smtClean="0">
              <a:latin typeface="Arial"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CA9E4BF4-AF6E-418D-921E-2784B77CEB96}" type="slidenum">
              <a:rPr lang="ru-RU" smtClean="0">
                <a:latin typeface="Arial" charset="0"/>
              </a:rPr>
              <a:pPr/>
              <a:t>39</a:t>
            </a:fld>
            <a:endParaRPr lang="ru-RU" smtClean="0">
              <a:latin typeface="Arial"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82597A99-CF35-415D-A41A-028AEBD869B2}" type="slidenum">
              <a:rPr lang="ru-RU" smtClean="0">
                <a:latin typeface="Arial" charset="0"/>
              </a:rPr>
              <a:pPr/>
              <a:t>40</a:t>
            </a:fld>
            <a:endParaRPr lang="ru-RU" smtClean="0">
              <a:latin typeface="Arial"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26A697D4-8C9A-4E4E-9939-E47F52287951}" type="slidenum">
              <a:rPr lang="ru-RU" smtClean="0">
                <a:latin typeface="Arial" charset="0"/>
              </a:rPr>
              <a:pPr/>
              <a:t>41</a:t>
            </a:fld>
            <a:endParaRPr lang="ru-RU" smtClean="0">
              <a:latin typeface="Arial"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7D21B31A-A311-42E6-B9A4-CDFF2CC6625C}" type="slidenum">
              <a:rPr lang="ru-RU" smtClean="0">
                <a:latin typeface="Arial" charset="0"/>
              </a:rPr>
              <a:pPr/>
              <a:t>42</a:t>
            </a:fld>
            <a:endParaRPr lang="ru-RU" smtClean="0">
              <a:latin typeface="Arial"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25061C4E-682F-486C-90FF-255305A69064}" type="slidenum">
              <a:rPr lang="ru-RU" smtClean="0">
                <a:latin typeface="Arial" charset="0"/>
              </a:rPr>
              <a:pPr/>
              <a:t>43</a:t>
            </a:fld>
            <a:endParaRPr lang="ru-RU" smtClean="0">
              <a:latin typeface="Arial"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D3CB2F9A-5457-455E-B07A-DC859FBFEF4D}" type="slidenum">
              <a:rPr lang="ru-RU" smtClean="0">
                <a:latin typeface="Arial" charset="0"/>
              </a:rPr>
              <a:pPr/>
              <a:t>44</a:t>
            </a:fld>
            <a:endParaRPr lang="ru-RU" smtClean="0">
              <a:latin typeface="Arial"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588A8F2D-C4C7-4C93-AB8D-9819AB4EB849}" type="slidenum">
              <a:rPr lang="ru-RU" smtClean="0">
                <a:latin typeface="Arial" charset="0"/>
              </a:rPr>
              <a:pPr/>
              <a:t>45</a:t>
            </a:fld>
            <a:endParaRPr lang="ru-RU" smtClean="0">
              <a:latin typeface="Arial"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xfrm>
            <a:off x="914400" y="4343400"/>
            <a:ext cx="5029200" cy="4114800"/>
          </a:xfrm>
          <a:noFill/>
          <a:ln/>
        </p:spPr>
        <p:txBody>
          <a:bodyPr/>
          <a:lstStyle/>
          <a:p>
            <a:pPr eaLnBrk="1" hangingPunct="1"/>
            <a:endParaRPr lang="ru-RU" smtClean="0">
              <a:latin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9742A2D9-4E4F-4D6B-8A5F-280D0D41FC2A}" type="slidenum">
              <a:rPr lang="ru-RU" smtClean="0">
                <a:latin typeface="Arial" charset="0"/>
              </a:rPr>
              <a:pPr/>
              <a:t>46</a:t>
            </a:fld>
            <a:endParaRPr lang="ru-RU" smtClean="0">
              <a:latin typeface="Arial"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22560ED6-67B9-49B1-9869-BF92579A7CC6}" type="slidenum">
              <a:rPr lang="ru-RU" smtClean="0">
                <a:latin typeface="Arial" charset="0"/>
              </a:rPr>
              <a:pPr/>
              <a:t>47</a:t>
            </a:fld>
            <a:endParaRPr lang="ru-RU" smtClean="0">
              <a:latin typeface="Arial"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AF336D3D-F428-4CB7-AE6F-4B8431595E6E}" type="slidenum">
              <a:rPr lang="ru-RU" smtClean="0">
                <a:latin typeface="Arial" charset="0"/>
              </a:rPr>
              <a:pPr/>
              <a:t>48</a:t>
            </a:fld>
            <a:endParaRPr lang="ru-RU" smtClean="0">
              <a:latin typeface="Arial"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84344EBD-E1F2-44C8-891A-C304DBB65728}" type="slidenum">
              <a:rPr lang="ru-RU" smtClean="0">
                <a:latin typeface="Arial" charset="0"/>
              </a:rPr>
              <a:pPr/>
              <a:t>49</a:t>
            </a:fld>
            <a:endParaRPr lang="ru-RU" smtClean="0">
              <a:latin typeface="Arial"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792A6A36-63D5-4DED-95DB-DAD65C5B1C88}" type="slidenum">
              <a:rPr lang="ru-RU" smtClean="0">
                <a:latin typeface="Arial" charset="0"/>
              </a:rPr>
              <a:pPr/>
              <a:t>50</a:t>
            </a:fld>
            <a:endParaRPr lang="ru-RU" smtClean="0">
              <a:latin typeface="Arial"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460BEAC7-0D00-4EBD-AC20-1710DB5788EF}" type="slidenum">
              <a:rPr lang="ru-RU" smtClean="0">
                <a:latin typeface="Arial" charset="0"/>
              </a:rPr>
              <a:pPr/>
              <a:t>51</a:t>
            </a:fld>
            <a:endParaRPr lang="ru-RU" smtClean="0">
              <a:latin typeface="Arial"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F7E19AB9-7AAA-46F8-95F1-7B4061FCD31E}" type="slidenum">
              <a:rPr lang="ru-RU" smtClean="0">
                <a:latin typeface="Arial" charset="0"/>
              </a:rPr>
              <a:pPr/>
              <a:t>52</a:t>
            </a:fld>
            <a:endParaRPr lang="ru-RU" smtClean="0">
              <a:latin typeface="Arial"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944C8C6C-51AE-4181-9202-15072D2C1717}" type="slidenum">
              <a:rPr lang="ru-RU" smtClean="0">
                <a:latin typeface="Arial" charset="0"/>
              </a:rPr>
              <a:pPr/>
              <a:t>53</a:t>
            </a:fld>
            <a:endParaRPr lang="ru-RU" smtClean="0">
              <a:latin typeface="Arial"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CFCCB6BA-2B35-4268-8912-DCBEF5B6D556}" type="slidenum">
              <a:rPr lang="ru-RU" smtClean="0">
                <a:latin typeface="Arial" charset="0"/>
              </a:rPr>
              <a:pPr/>
              <a:t>54</a:t>
            </a:fld>
            <a:endParaRPr lang="ru-RU" smtClean="0">
              <a:latin typeface="Arial" charset="0"/>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9BBAA4DD-C4D4-4BC0-B3AC-EF81E0B0D6B5}" type="slidenum">
              <a:rPr lang="ru-RU" smtClean="0">
                <a:latin typeface="Arial" charset="0"/>
              </a:rPr>
              <a:pPr/>
              <a:t>55</a:t>
            </a:fld>
            <a:endParaRPr lang="ru-RU" smtClean="0">
              <a:latin typeface="Arial"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E9DD45D6-058E-4EBC-A3F7-45C4EF862B71}" type="slidenum">
              <a:rPr lang="ru-RU" smtClean="0">
                <a:latin typeface="Arial" charset="0"/>
              </a:rPr>
              <a:pPr/>
              <a:t>56</a:t>
            </a:fld>
            <a:endParaRPr lang="ru-RU" smtClean="0">
              <a:latin typeface="Arial"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20D13767-8D3B-4D67-9C84-CBDE6314DD70}" type="slidenum">
              <a:rPr lang="ru-RU" smtClean="0">
                <a:latin typeface="Arial" charset="0"/>
              </a:rPr>
              <a:pPr/>
              <a:t>57</a:t>
            </a:fld>
            <a:endParaRPr lang="ru-RU" smtClean="0">
              <a:latin typeface="Arial"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D564A1AB-0F5C-4877-92F7-B99859B7E13C}" type="slidenum">
              <a:rPr lang="ru-RU" smtClean="0">
                <a:latin typeface="Arial" charset="0"/>
              </a:rPr>
              <a:pPr/>
              <a:t>58</a:t>
            </a:fld>
            <a:endParaRPr lang="ru-RU" smtClean="0">
              <a:latin typeface="Arial" charset="0"/>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ru-RU"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FE3C246-6EDB-4B8C-B9F3-2A5D26CDAB86}"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0AA5323D-425E-4123-B33E-053D58E95EDB}"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E98E10E-2FC4-478B-AB35-264488C7C1D1}"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0FD01B90-2273-4518-8C31-94693E2748CF}"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8A78C27D-1815-45AE-974C-E4E80011D738}"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BD4835CD-A175-40C9-99FA-7F2C9798773B}"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FC71F588-AF90-4F53-BAB4-6C4B5367DD85}"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52556076-12C6-4B0D-8EE3-FEA42831C3BA}"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266C909C-0D1E-4B57-9197-FB05969D160B}"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17AEE4B9-D8DB-4D02-B978-7A6A61C7F6F8}"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C68FCE2-EAC6-44E1-94A2-0197C4E6F1EE}"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69D2E9F7-2997-41D6-B966-4D699CC14071}"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C43A9F43-1BDA-450B-A5B2-E4962B7A49CD}"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defRPr>
            </a:lvl1pPr>
          </a:lstStyle>
          <a:p>
            <a:pPr>
              <a:defRPr/>
            </a:pPr>
            <a:fld id="{9EB3C209-5A77-437D-B012-13037399B377}"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mysite.com/mypage.aspx"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mysite.co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r>
              <a:rPr lang="ru-RU" smtClean="0"/>
              <a:t>Лекция </a:t>
            </a:r>
            <a:r>
              <a:rPr lang="en-US" smtClean="0"/>
              <a:t>12-13</a:t>
            </a:r>
            <a:endParaRPr lang="ru-RU" smtClean="0"/>
          </a:p>
        </p:txBody>
      </p:sp>
      <p:sp>
        <p:nvSpPr>
          <p:cNvPr id="2051" name="Rectangle 3"/>
          <p:cNvSpPr>
            <a:spLocks noGrp="1" noChangeArrowheads="1"/>
          </p:cNvSpPr>
          <p:nvPr>
            <p:ph type="subTitle" idx="1"/>
          </p:nvPr>
        </p:nvSpPr>
        <p:spPr/>
        <p:txBody>
          <a:bodyPr/>
          <a:lstStyle/>
          <a:p>
            <a:pPr eaLnBrk="1" hangingPunct="1"/>
            <a:r>
              <a:rPr lang="ru-RU" sz="4400" smtClean="0"/>
              <a:t>Конфигурирование </a:t>
            </a:r>
            <a:r>
              <a:rPr lang="en-US" sz="4400" smtClean="0"/>
              <a:t>Web </a:t>
            </a:r>
            <a:r>
              <a:rPr lang="ru-RU" sz="4400" smtClean="0"/>
              <a:t>приложений</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smtClean="0"/>
              <a:t>Windows </a:t>
            </a:r>
            <a:r>
              <a:rPr lang="ru-RU" smtClean="0"/>
              <a:t>приложение</a:t>
            </a:r>
          </a:p>
        </p:txBody>
      </p:sp>
      <p:sp>
        <p:nvSpPr>
          <p:cNvPr id="3075" name="Rectangle 3"/>
          <p:cNvSpPr>
            <a:spLocks noGrp="1" noChangeArrowheads="1"/>
          </p:cNvSpPr>
          <p:nvPr>
            <p:ph type="body" idx="1"/>
          </p:nvPr>
        </p:nvSpPr>
        <p:spPr/>
        <p:txBody>
          <a:bodyPr/>
          <a:lstStyle/>
          <a:p>
            <a:pPr eaLnBrk="1" hangingPunct="1">
              <a:lnSpc>
                <a:spcPct val="90000"/>
              </a:lnSpc>
            </a:pPr>
            <a:r>
              <a:rPr lang="ru-RU" sz="2800" smtClean="0"/>
              <a:t>Выполняемый файл, вместе с другими поддерживающими его файлами. </a:t>
            </a:r>
          </a:p>
          <a:p>
            <a:pPr eaLnBrk="1" hangingPunct="1">
              <a:lnSpc>
                <a:spcPct val="90000"/>
              </a:lnSpc>
            </a:pPr>
            <a:r>
              <a:rPr lang="ru-RU" sz="2800" smtClean="0"/>
              <a:t>Например, обычное </a:t>
            </a:r>
            <a:r>
              <a:rPr lang="en-US" sz="2800" smtClean="0"/>
              <a:t>Windows </a:t>
            </a:r>
            <a:r>
              <a:rPr lang="ru-RU" sz="2800" smtClean="0"/>
              <a:t>приложение состоит из </a:t>
            </a:r>
          </a:p>
          <a:p>
            <a:pPr lvl="1" eaLnBrk="1" hangingPunct="1">
              <a:lnSpc>
                <a:spcPct val="90000"/>
              </a:lnSpc>
            </a:pPr>
            <a:r>
              <a:rPr lang="ru-RU" sz="2400" smtClean="0"/>
              <a:t>основного выполняемого файла (</a:t>
            </a:r>
            <a:r>
              <a:rPr lang="en-US" sz="2400" smtClean="0"/>
              <a:t>EXE</a:t>
            </a:r>
            <a:r>
              <a:rPr lang="ru-RU" sz="2400" smtClean="0"/>
              <a:t>);</a:t>
            </a:r>
          </a:p>
          <a:p>
            <a:pPr lvl="1" eaLnBrk="1" hangingPunct="1">
              <a:lnSpc>
                <a:spcPct val="90000"/>
              </a:lnSpc>
            </a:pPr>
            <a:r>
              <a:rPr lang="ru-RU" sz="2400" smtClean="0"/>
              <a:t>поддерживающих компонент (обычно </a:t>
            </a:r>
            <a:r>
              <a:rPr lang="en-US" sz="2400" smtClean="0"/>
              <a:t>DLL </a:t>
            </a:r>
            <a:r>
              <a:rPr lang="ru-RU" sz="2400" smtClean="0"/>
              <a:t>библиотек);</a:t>
            </a:r>
          </a:p>
          <a:p>
            <a:pPr lvl="1" eaLnBrk="1" hangingPunct="1">
              <a:lnSpc>
                <a:spcPct val="90000"/>
              </a:lnSpc>
            </a:pPr>
            <a:r>
              <a:rPr lang="ru-RU" sz="2400" smtClean="0"/>
              <a:t>других ресурсов, таких как баз данных и конфигурационных файлов. </a:t>
            </a:r>
            <a:endParaRPr lang="en-US" sz="2400" smtClean="0"/>
          </a:p>
          <a:p>
            <a:pPr eaLnBrk="1" hangingPunct="1">
              <a:lnSpc>
                <a:spcPct val="90000"/>
              </a:lnSpc>
            </a:pPr>
            <a:r>
              <a:rPr lang="en-US" sz="2800" smtClean="0"/>
              <a:t>ASP</a:t>
            </a:r>
            <a:r>
              <a:rPr lang="ru-RU" sz="2800" smtClean="0"/>
              <a:t>.</a:t>
            </a:r>
            <a:r>
              <a:rPr lang="en-US" sz="2800" smtClean="0"/>
              <a:t>Net </a:t>
            </a:r>
            <a:r>
              <a:rPr lang="ru-RU" sz="2800" smtClean="0"/>
              <a:t>приложение использует другую модели приложения.</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ru-RU" sz="3200" smtClean="0"/>
              <a:t>Создание и выполнение управляемых программ</a:t>
            </a:r>
          </a:p>
        </p:txBody>
      </p:sp>
      <p:pic>
        <p:nvPicPr>
          <p:cNvPr id="4099" name="Picture 3"/>
          <p:cNvPicPr>
            <a:picLocks noGrp="1" noChangeAspect="1" noChangeArrowheads="1"/>
          </p:cNvPicPr>
          <p:nvPr>
            <p:ph type="body" idx="1"/>
          </p:nvPr>
        </p:nvPicPr>
        <p:blipFill>
          <a:blip r:embed="rId3" cstate="print"/>
          <a:srcRect l="19029" t="15343" r="15421" b="28209"/>
          <a:stretch>
            <a:fillRect/>
          </a:stretch>
        </p:blipFill>
        <p:spPr>
          <a:xfrm>
            <a:off x="1042988" y="1341438"/>
            <a:ext cx="7048500" cy="5286375"/>
          </a:xfr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457200" y="274638"/>
            <a:ext cx="8229600" cy="1020762"/>
          </a:xfrm>
        </p:spPr>
        <p:txBody>
          <a:bodyPr/>
          <a:lstStyle/>
          <a:p>
            <a:pPr eaLnBrk="1" hangingPunct="1"/>
            <a:r>
              <a:rPr lang="ru-RU" sz="4000" smtClean="0"/>
              <a:t>Работа программ в </a:t>
            </a:r>
            <a:r>
              <a:rPr lang="en-US" sz="4000" smtClean="0"/>
              <a:t/>
            </a:r>
            <a:br>
              <a:rPr lang="en-US" sz="4000" smtClean="0"/>
            </a:br>
            <a:r>
              <a:rPr lang="en-US" sz="4000" smtClean="0"/>
              <a:t>MS DOS </a:t>
            </a:r>
            <a:r>
              <a:rPr lang="ru-RU" sz="4000" smtClean="0"/>
              <a:t>и </a:t>
            </a:r>
            <a:r>
              <a:rPr lang="en-US" sz="4000" smtClean="0"/>
              <a:t>OS Windows</a:t>
            </a:r>
            <a:endParaRPr lang="ru-RU" sz="4000" smtClean="0"/>
          </a:p>
        </p:txBody>
      </p:sp>
      <p:grpSp>
        <p:nvGrpSpPr>
          <p:cNvPr id="5123" name="Group 37"/>
          <p:cNvGrpSpPr>
            <a:grpSpLocks/>
          </p:cNvGrpSpPr>
          <p:nvPr/>
        </p:nvGrpSpPr>
        <p:grpSpPr bwMode="auto">
          <a:xfrm>
            <a:off x="838200" y="1676400"/>
            <a:ext cx="2667000" cy="1905000"/>
            <a:chOff x="528" y="1632"/>
            <a:chExt cx="1680" cy="1200"/>
          </a:xfrm>
        </p:grpSpPr>
        <p:sp>
          <p:nvSpPr>
            <p:cNvPr id="5147" name="Rectangle 4"/>
            <p:cNvSpPr>
              <a:spLocks noChangeArrowheads="1"/>
            </p:cNvSpPr>
            <p:nvPr/>
          </p:nvSpPr>
          <p:spPr bwMode="auto">
            <a:xfrm>
              <a:off x="528" y="1632"/>
              <a:ext cx="1680" cy="1200"/>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5148" name="Line 5"/>
            <p:cNvSpPr>
              <a:spLocks noChangeShapeType="1"/>
            </p:cNvSpPr>
            <p:nvPr/>
          </p:nvSpPr>
          <p:spPr bwMode="auto">
            <a:xfrm>
              <a:off x="528" y="2160"/>
              <a:ext cx="1680" cy="0"/>
            </a:xfrm>
            <a:prstGeom prst="line">
              <a:avLst/>
            </a:prstGeom>
            <a:noFill/>
            <a:ln w="9525">
              <a:solidFill>
                <a:schemeClr val="tx1"/>
              </a:solidFill>
              <a:round/>
              <a:headEnd/>
              <a:tailEnd/>
            </a:ln>
          </p:spPr>
          <p:txBody>
            <a:bodyPr/>
            <a:lstStyle/>
            <a:p>
              <a:endParaRPr lang="ru-RU"/>
            </a:p>
          </p:txBody>
        </p:sp>
        <p:sp>
          <p:nvSpPr>
            <p:cNvPr id="5149" name="Text Box 6"/>
            <p:cNvSpPr txBox="1">
              <a:spLocks noChangeArrowheads="1"/>
            </p:cNvSpPr>
            <p:nvPr/>
          </p:nvSpPr>
          <p:spPr bwMode="auto">
            <a:xfrm>
              <a:off x="960" y="1776"/>
              <a:ext cx="1152" cy="231"/>
            </a:xfrm>
            <a:prstGeom prst="rect">
              <a:avLst/>
            </a:prstGeom>
            <a:noFill/>
            <a:ln w="9525">
              <a:noFill/>
              <a:miter lim="800000"/>
              <a:headEnd/>
              <a:tailEnd/>
            </a:ln>
          </p:spPr>
          <p:txBody>
            <a:bodyPr>
              <a:spAutoFit/>
            </a:bodyPr>
            <a:lstStyle/>
            <a:p>
              <a:pPr>
                <a:spcBef>
                  <a:spcPct val="50000"/>
                </a:spcBef>
              </a:pPr>
              <a:r>
                <a:rPr lang="en-US"/>
                <a:t>MS DOS</a:t>
              </a:r>
              <a:endParaRPr lang="ru-RU"/>
            </a:p>
          </p:txBody>
        </p:sp>
        <p:sp>
          <p:nvSpPr>
            <p:cNvPr id="5150" name="Text Box 7"/>
            <p:cNvSpPr txBox="1">
              <a:spLocks noChangeArrowheads="1"/>
            </p:cNvSpPr>
            <p:nvPr/>
          </p:nvSpPr>
          <p:spPr bwMode="auto">
            <a:xfrm>
              <a:off x="768" y="2304"/>
              <a:ext cx="1296" cy="404"/>
            </a:xfrm>
            <a:prstGeom prst="rect">
              <a:avLst/>
            </a:prstGeom>
            <a:noFill/>
            <a:ln w="9525">
              <a:noFill/>
              <a:miter lim="800000"/>
              <a:headEnd/>
              <a:tailEnd/>
            </a:ln>
          </p:spPr>
          <p:txBody>
            <a:bodyPr>
              <a:spAutoFit/>
            </a:bodyPr>
            <a:lstStyle/>
            <a:p>
              <a:pPr>
                <a:spcBef>
                  <a:spcPct val="50000"/>
                </a:spcBef>
              </a:pPr>
              <a:r>
                <a:rPr lang="ru-RU"/>
                <a:t>Программа пользователя</a:t>
              </a:r>
            </a:p>
          </p:txBody>
        </p:sp>
      </p:grpSp>
      <p:grpSp>
        <p:nvGrpSpPr>
          <p:cNvPr id="5124" name="Group 35"/>
          <p:cNvGrpSpPr>
            <a:grpSpLocks/>
          </p:cNvGrpSpPr>
          <p:nvPr/>
        </p:nvGrpSpPr>
        <p:grpSpPr bwMode="auto">
          <a:xfrm>
            <a:off x="4724400" y="1600200"/>
            <a:ext cx="4191000" cy="4953000"/>
            <a:chOff x="2976" y="1056"/>
            <a:chExt cx="2640" cy="3072"/>
          </a:xfrm>
        </p:grpSpPr>
        <p:grpSp>
          <p:nvGrpSpPr>
            <p:cNvPr id="5135" name="Group 34"/>
            <p:cNvGrpSpPr>
              <a:grpSpLocks/>
            </p:cNvGrpSpPr>
            <p:nvPr/>
          </p:nvGrpSpPr>
          <p:grpSpPr bwMode="auto">
            <a:xfrm>
              <a:off x="2976" y="1056"/>
              <a:ext cx="2640" cy="3072"/>
              <a:chOff x="2976" y="1056"/>
              <a:chExt cx="2640" cy="3072"/>
            </a:xfrm>
          </p:grpSpPr>
          <p:sp>
            <p:nvSpPr>
              <p:cNvPr id="5137" name="Rectangle 8"/>
              <p:cNvSpPr>
                <a:spLocks noChangeArrowheads="1"/>
              </p:cNvSpPr>
              <p:nvPr/>
            </p:nvSpPr>
            <p:spPr bwMode="auto">
              <a:xfrm>
                <a:off x="2976" y="1056"/>
                <a:ext cx="2640" cy="3072"/>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5138" name="Rectangle 13"/>
              <p:cNvSpPr>
                <a:spLocks noChangeArrowheads="1"/>
              </p:cNvSpPr>
              <p:nvPr/>
            </p:nvSpPr>
            <p:spPr bwMode="auto">
              <a:xfrm>
                <a:off x="3120" y="1344"/>
                <a:ext cx="2400" cy="2640"/>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5139" name="Line 14"/>
              <p:cNvSpPr>
                <a:spLocks noChangeShapeType="1"/>
              </p:cNvSpPr>
              <p:nvPr/>
            </p:nvSpPr>
            <p:spPr bwMode="auto">
              <a:xfrm>
                <a:off x="3120" y="1728"/>
                <a:ext cx="2400" cy="0"/>
              </a:xfrm>
              <a:prstGeom prst="line">
                <a:avLst/>
              </a:prstGeom>
              <a:noFill/>
              <a:ln w="9525">
                <a:solidFill>
                  <a:schemeClr val="tx1"/>
                </a:solidFill>
                <a:round/>
                <a:headEnd/>
                <a:tailEnd/>
              </a:ln>
            </p:spPr>
            <p:txBody>
              <a:bodyPr/>
              <a:lstStyle/>
              <a:p>
                <a:endParaRPr lang="ru-RU"/>
              </a:p>
            </p:txBody>
          </p:sp>
          <p:sp>
            <p:nvSpPr>
              <p:cNvPr id="5140" name="Line 15"/>
              <p:cNvSpPr>
                <a:spLocks noChangeShapeType="1"/>
              </p:cNvSpPr>
              <p:nvPr/>
            </p:nvSpPr>
            <p:spPr bwMode="auto">
              <a:xfrm>
                <a:off x="3120" y="2112"/>
                <a:ext cx="2400" cy="0"/>
              </a:xfrm>
              <a:prstGeom prst="line">
                <a:avLst/>
              </a:prstGeom>
              <a:noFill/>
              <a:ln w="9525">
                <a:solidFill>
                  <a:schemeClr val="tx1"/>
                </a:solidFill>
                <a:round/>
                <a:headEnd/>
                <a:tailEnd/>
              </a:ln>
            </p:spPr>
            <p:txBody>
              <a:bodyPr/>
              <a:lstStyle/>
              <a:p>
                <a:endParaRPr lang="ru-RU"/>
              </a:p>
            </p:txBody>
          </p:sp>
          <p:sp>
            <p:nvSpPr>
              <p:cNvPr id="5141" name="Line 16"/>
              <p:cNvSpPr>
                <a:spLocks noChangeShapeType="1"/>
              </p:cNvSpPr>
              <p:nvPr/>
            </p:nvSpPr>
            <p:spPr bwMode="auto">
              <a:xfrm>
                <a:off x="3120" y="2496"/>
                <a:ext cx="2400" cy="0"/>
              </a:xfrm>
              <a:prstGeom prst="line">
                <a:avLst/>
              </a:prstGeom>
              <a:noFill/>
              <a:ln w="9525">
                <a:solidFill>
                  <a:schemeClr val="tx1"/>
                </a:solidFill>
                <a:round/>
                <a:headEnd/>
                <a:tailEnd/>
              </a:ln>
            </p:spPr>
            <p:txBody>
              <a:bodyPr/>
              <a:lstStyle/>
              <a:p>
                <a:endParaRPr lang="ru-RU"/>
              </a:p>
            </p:txBody>
          </p:sp>
          <p:sp>
            <p:nvSpPr>
              <p:cNvPr id="5142" name="Line 17"/>
              <p:cNvSpPr>
                <a:spLocks noChangeShapeType="1"/>
              </p:cNvSpPr>
              <p:nvPr/>
            </p:nvSpPr>
            <p:spPr bwMode="auto">
              <a:xfrm>
                <a:off x="3120" y="2928"/>
                <a:ext cx="2400" cy="0"/>
              </a:xfrm>
              <a:prstGeom prst="line">
                <a:avLst/>
              </a:prstGeom>
              <a:noFill/>
              <a:ln w="9525">
                <a:solidFill>
                  <a:schemeClr val="tx1"/>
                </a:solidFill>
                <a:round/>
                <a:headEnd/>
                <a:tailEnd/>
              </a:ln>
            </p:spPr>
            <p:txBody>
              <a:bodyPr/>
              <a:lstStyle/>
              <a:p>
                <a:endParaRPr lang="ru-RU"/>
              </a:p>
            </p:txBody>
          </p:sp>
          <p:sp>
            <p:nvSpPr>
              <p:cNvPr id="5143" name="Text Box 18"/>
              <p:cNvSpPr txBox="1">
                <a:spLocks noChangeArrowheads="1"/>
              </p:cNvSpPr>
              <p:nvPr/>
            </p:nvSpPr>
            <p:spPr bwMode="auto">
              <a:xfrm>
                <a:off x="3264" y="1344"/>
                <a:ext cx="2064" cy="228"/>
              </a:xfrm>
              <a:prstGeom prst="rect">
                <a:avLst/>
              </a:prstGeom>
              <a:noFill/>
              <a:ln w="9525">
                <a:noFill/>
                <a:miter lim="800000"/>
                <a:headEnd/>
                <a:tailEnd/>
              </a:ln>
            </p:spPr>
            <p:txBody>
              <a:bodyPr>
                <a:spAutoFit/>
              </a:bodyPr>
              <a:lstStyle/>
              <a:p>
                <a:pPr>
                  <a:spcBef>
                    <a:spcPct val="50000"/>
                  </a:spcBef>
                </a:pPr>
                <a:r>
                  <a:rPr lang="ru-RU"/>
                  <a:t>Программа пользователя 1</a:t>
                </a:r>
              </a:p>
            </p:txBody>
          </p:sp>
          <p:sp>
            <p:nvSpPr>
              <p:cNvPr id="5144" name="Text Box 19"/>
              <p:cNvSpPr txBox="1">
                <a:spLocks noChangeArrowheads="1"/>
              </p:cNvSpPr>
              <p:nvPr/>
            </p:nvSpPr>
            <p:spPr bwMode="auto">
              <a:xfrm>
                <a:off x="3264" y="1728"/>
                <a:ext cx="2064" cy="228"/>
              </a:xfrm>
              <a:prstGeom prst="rect">
                <a:avLst/>
              </a:prstGeom>
              <a:noFill/>
              <a:ln w="9525">
                <a:noFill/>
                <a:miter lim="800000"/>
                <a:headEnd/>
                <a:tailEnd/>
              </a:ln>
            </p:spPr>
            <p:txBody>
              <a:bodyPr>
                <a:spAutoFit/>
              </a:bodyPr>
              <a:lstStyle/>
              <a:p>
                <a:pPr>
                  <a:spcBef>
                    <a:spcPct val="50000"/>
                  </a:spcBef>
                </a:pPr>
                <a:r>
                  <a:rPr lang="ru-RU"/>
                  <a:t>Программа пользователя 2</a:t>
                </a:r>
              </a:p>
            </p:txBody>
          </p:sp>
          <p:sp>
            <p:nvSpPr>
              <p:cNvPr id="5145" name="Text Box 20"/>
              <p:cNvSpPr txBox="1">
                <a:spLocks noChangeArrowheads="1"/>
              </p:cNvSpPr>
              <p:nvPr/>
            </p:nvSpPr>
            <p:spPr bwMode="auto">
              <a:xfrm>
                <a:off x="3264" y="2112"/>
                <a:ext cx="2064" cy="228"/>
              </a:xfrm>
              <a:prstGeom prst="rect">
                <a:avLst/>
              </a:prstGeom>
              <a:noFill/>
              <a:ln w="9525">
                <a:noFill/>
                <a:miter lim="800000"/>
                <a:headEnd/>
                <a:tailEnd/>
              </a:ln>
            </p:spPr>
            <p:txBody>
              <a:bodyPr>
                <a:spAutoFit/>
              </a:bodyPr>
              <a:lstStyle/>
              <a:p>
                <a:pPr>
                  <a:spcBef>
                    <a:spcPct val="50000"/>
                  </a:spcBef>
                </a:pPr>
                <a:r>
                  <a:rPr lang="ru-RU"/>
                  <a:t>Программа пользователя 3</a:t>
                </a:r>
              </a:p>
            </p:txBody>
          </p:sp>
          <p:sp>
            <p:nvSpPr>
              <p:cNvPr id="5146" name="Text Box 21"/>
              <p:cNvSpPr txBox="1">
                <a:spLocks noChangeArrowheads="1"/>
              </p:cNvSpPr>
              <p:nvPr/>
            </p:nvSpPr>
            <p:spPr bwMode="auto">
              <a:xfrm>
                <a:off x="3264" y="2496"/>
                <a:ext cx="2064" cy="228"/>
              </a:xfrm>
              <a:prstGeom prst="rect">
                <a:avLst/>
              </a:prstGeom>
              <a:noFill/>
              <a:ln w="9525">
                <a:noFill/>
                <a:miter lim="800000"/>
                <a:headEnd/>
                <a:tailEnd/>
              </a:ln>
            </p:spPr>
            <p:txBody>
              <a:bodyPr>
                <a:spAutoFit/>
              </a:bodyPr>
              <a:lstStyle/>
              <a:p>
                <a:pPr>
                  <a:spcBef>
                    <a:spcPct val="50000"/>
                  </a:spcBef>
                </a:pPr>
                <a:r>
                  <a:rPr lang="ru-RU"/>
                  <a:t>Программа пользователя 4</a:t>
                </a:r>
              </a:p>
            </p:txBody>
          </p:sp>
        </p:grpSp>
        <p:sp>
          <p:nvSpPr>
            <p:cNvPr id="5136" name="Text Box 11"/>
            <p:cNvSpPr txBox="1">
              <a:spLocks noChangeArrowheads="1"/>
            </p:cNvSpPr>
            <p:nvPr/>
          </p:nvSpPr>
          <p:spPr bwMode="auto">
            <a:xfrm>
              <a:off x="3744" y="1056"/>
              <a:ext cx="1152" cy="227"/>
            </a:xfrm>
            <a:prstGeom prst="rect">
              <a:avLst/>
            </a:prstGeom>
            <a:noFill/>
            <a:ln w="9525">
              <a:noFill/>
              <a:miter lim="800000"/>
              <a:headEnd/>
              <a:tailEnd/>
            </a:ln>
          </p:spPr>
          <p:txBody>
            <a:bodyPr>
              <a:spAutoFit/>
            </a:bodyPr>
            <a:lstStyle/>
            <a:p>
              <a:pPr>
                <a:spcBef>
                  <a:spcPct val="50000"/>
                </a:spcBef>
              </a:pPr>
              <a:r>
                <a:rPr lang="en-US"/>
                <a:t>OS Windows</a:t>
              </a:r>
              <a:endParaRPr lang="ru-RU"/>
            </a:p>
          </p:txBody>
        </p:sp>
      </p:grpSp>
      <p:sp>
        <p:nvSpPr>
          <p:cNvPr id="5125" name="Line 22"/>
          <p:cNvSpPr>
            <a:spLocks noChangeShapeType="1"/>
          </p:cNvSpPr>
          <p:nvPr/>
        </p:nvSpPr>
        <p:spPr bwMode="auto">
          <a:xfrm>
            <a:off x="4953000" y="5486400"/>
            <a:ext cx="3810000" cy="0"/>
          </a:xfrm>
          <a:prstGeom prst="line">
            <a:avLst/>
          </a:prstGeom>
          <a:noFill/>
          <a:ln w="9525">
            <a:solidFill>
              <a:schemeClr val="tx1"/>
            </a:solidFill>
            <a:round/>
            <a:headEnd/>
            <a:tailEnd/>
          </a:ln>
        </p:spPr>
        <p:txBody>
          <a:bodyPr/>
          <a:lstStyle/>
          <a:p>
            <a:endParaRPr lang="ru-RU"/>
          </a:p>
        </p:txBody>
      </p:sp>
      <p:sp>
        <p:nvSpPr>
          <p:cNvPr id="5126" name="Rectangle 23"/>
          <p:cNvSpPr>
            <a:spLocks noChangeArrowheads="1"/>
          </p:cNvSpPr>
          <p:nvPr/>
        </p:nvSpPr>
        <p:spPr bwMode="auto">
          <a:xfrm>
            <a:off x="5029200" y="5791200"/>
            <a:ext cx="3581400" cy="457200"/>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5127" name="Text Box 24"/>
          <p:cNvSpPr txBox="1">
            <a:spLocks noChangeArrowheads="1"/>
          </p:cNvSpPr>
          <p:nvPr/>
        </p:nvSpPr>
        <p:spPr bwMode="auto">
          <a:xfrm>
            <a:off x="5243513" y="5481638"/>
            <a:ext cx="3581400" cy="366712"/>
          </a:xfrm>
          <a:prstGeom prst="rect">
            <a:avLst/>
          </a:prstGeom>
          <a:noFill/>
          <a:ln w="9525">
            <a:noFill/>
            <a:miter lim="800000"/>
            <a:headEnd/>
            <a:tailEnd/>
          </a:ln>
        </p:spPr>
        <p:txBody>
          <a:bodyPr>
            <a:spAutoFit/>
          </a:bodyPr>
          <a:lstStyle/>
          <a:p>
            <a:pPr>
              <a:spcBef>
                <a:spcPct val="50000"/>
              </a:spcBef>
            </a:pPr>
            <a:r>
              <a:rPr lang="en-US"/>
              <a:t>Common Language Runtime</a:t>
            </a:r>
            <a:endParaRPr lang="ru-RU"/>
          </a:p>
        </p:txBody>
      </p:sp>
      <p:sp>
        <p:nvSpPr>
          <p:cNvPr id="5128" name="Text Box 25"/>
          <p:cNvSpPr txBox="1">
            <a:spLocks noChangeArrowheads="1"/>
          </p:cNvSpPr>
          <p:nvPr/>
        </p:nvSpPr>
        <p:spPr bwMode="auto">
          <a:xfrm>
            <a:off x="5181600" y="5791200"/>
            <a:ext cx="3276600" cy="366713"/>
          </a:xfrm>
          <a:prstGeom prst="rect">
            <a:avLst/>
          </a:prstGeom>
          <a:noFill/>
          <a:ln w="9525">
            <a:noFill/>
            <a:miter lim="800000"/>
            <a:headEnd/>
            <a:tailEnd/>
          </a:ln>
        </p:spPr>
        <p:txBody>
          <a:bodyPr>
            <a:spAutoFit/>
          </a:bodyPr>
          <a:lstStyle/>
          <a:p>
            <a:pPr>
              <a:spcBef>
                <a:spcPct val="50000"/>
              </a:spcBef>
            </a:pPr>
            <a:r>
              <a:rPr lang="ru-RU"/>
              <a:t>Программа пользователя</a:t>
            </a:r>
          </a:p>
        </p:txBody>
      </p:sp>
      <p:sp>
        <p:nvSpPr>
          <p:cNvPr id="5129" name="Rectangle 26"/>
          <p:cNvSpPr>
            <a:spLocks noChangeArrowheads="1"/>
          </p:cNvSpPr>
          <p:nvPr/>
        </p:nvSpPr>
        <p:spPr bwMode="auto">
          <a:xfrm>
            <a:off x="4953000" y="5486400"/>
            <a:ext cx="3810000" cy="838200"/>
          </a:xfrm>
          <a:prstGeom prst="rect">
            <a:avLst/>
          </a:prstGeom>
          <a:noFill/>
          <a:ln w="38100">
            <a:solidFill>
              <a:schemeClr val="tx1"/>
            </a:solidFill>
            <a:miter lim="800000"/>
            <a:headEnd/>
            <a:tailEnd/>
          </a:ln>
        </p:spPr>
        <p:txBody>
          <a:bodyPr wrap="none" anchor="ctr"/>
          <a:lstStyle/>
          <a:p>
            <a:endParaRPr lang="ru-RU"/>
          </a:p>
        </p:txBody>
      </p:sp>
      <p:sp>
        <p:nvSpPr>
          <p:cNvPr id="5130" name="Text Box 27"/>
          <p:cNvSpPr txBox="1">
            <a:spLocks noChangeArrowheads="1"/>
          </p:cNvSpPr>
          <p:nvPr/>
        </p:nvSpPr>
        <p:spPr bwMode="auto">
          <a:xfrm>
            <a:off x="152400" y="5546725"/>
            <a:ext cx="4267200" cy="1006475"/>
          </a:xfrm>
          <a:prstGeom prst="rect">
            <a:avLst/>
          </a:prstGeom>
          <a:noFill/>
          <a:ln w="9525">
            <a:noFill/>
            <a:miter lim="800000"/>
            <a:headEnd/>
            <a:tailEnd/>
          </a:ln>
        </p:spPr>
        <p:txBody>
          <a:bodyPr>
            <a:spAutoFit/>
          </a:bodyPr>
          <a:lstStyle/>
          <a:p>
            <a:pPr>
              <a:spcBef>
                <a:spcPct val="50000"/>
              </a:spcBef>
            </a:pPr>
            <a:r>
              <a:rPr lang="ru-RU" sz="2000"/>
              <a:t>Программа использующая </a:t>
            </a:r>
            <a:r>
              <a:rPr lang="en-US" sz="2000"/>
              <a:t>.NET </a:t>
            </a:r>
            <a:r>
              <a:rPr lang="ru-RU" sz="2000"/>
              <a:t>технологию (управляемый код</a:t>
            </a:r>
            <a:r>
              <a:rPr lang="en-US" sz="2000"/>
              <a:t>, managed code</a:t>
            </a:r>
            <a:r>
              <a:rPr lang="ru-RU" sz="2000"/>
              <a:t>)</a:t>
            </a:r>
          </a:p>
        </p:txBody>
      </p:sp>
      <p:sp>
        <p:nvSpPr>
          <p:cNvPr id="5131" name="Line 28"/>
          <p:cNvSpPr>
            <a:spLocks noChangeShapeType="1"/>
          </p:cNvSpPr>
          <p:nvPr/>
        </p:nvSpPr>
        <p:spPr bwMode="auto">
          <a:xfrm>
            <a:off x="4114800" y="5943600"/>
            <a:ext cx="838200" cy="0"/>
          </a:xfrm>
          <a:prstGeom prst="line">
            <a:avLst/>
          </a:prstGeom>
          <a:noFill/>
          <a:ln w="9525">
            <a:solidFill>
              <a:schemeClr val="tx1"/>
            </a:solidFill>
            <a:round/>
            <a:headEnd/>
            <a:tailEnd type="triangle" w="med" len="med"/>
          </a:ln>
        </p:spPr>
        <p:txBody>
          <a:bodyPr/>
          <a:lstStyle/>
          <a:p>
            <a:endParaRPr lang="ru-RU"/>
          </a:p>
        </p:txBody>
      </p:sp>
      <p:sp>
        <p:nvSpPr>
          <p:cNvPr id="5132" name="Text Box 38"/>
          <p:cNvSpPr txBox="1">
            <a:spLocks noChangeArrowheads="1"/>
          </p:cNvSpPr>
          <p:nvPr/>
        </p:nvSpPr>
        <p:spPr bwMode="auto">
          <a:xfrm>
            <a:off x="228600" y="3886200"/>
            <a:ext cx="4267200" cy="1006475"/>
          </a:xfrm>
          <a:prstGeom prst="rect">
            <a:avLst/>
          </a:prstGeom>
          <a:noFill/>
          <a:ln w="9525">
            <a:noFill/>
            <a:miter lim="800000"/>
            <a:headEnd/>
            <a:tailEnd/>
          </a:ln>
        </p:spPr>
        <p:txBody>
          <a:bodyPr>
            <a:spAutoFit/>
          </a:bodyPr>
          <a:lstStyle/>
          <a:p>
            <a:pPr>
              <a:spcBef>
                <a:spcPct val="50000"/>
              </a:spcBef>
            </a:pPr>
            <a:r>
              <a:rPr lang="ru-RU" sz="2000"/>
              <a:t>Обычная программа, не  использующая </a:t>
            </a:r>
            <a:r>
              <a:rPr lang="en-US" sz="2000"/>
              <a:t>.NET </a:t>
            </a:r>
            <a:r>
              <a:rPr lang="ru-RU" sz="2000"/>
              <a:t>технологию (не управляемый код, </a:t>
            </a:r>
            <a:r>
              <a:rPr lang="en-US" sz="2000"/>
              <a:t>native code</a:t>
            </a:r>
            <a:r>
              <a:rPr lang="ru-RU" sz="2000"/>
              <a:t>)</a:t>
            </a:r>
          </a:p>
        </p:txBody>
      </p:sp>
      <p:sp>
        <p:nvSpPr>
          <p:cNvPr id="5133" name="Line 39"/>
          <p:cNvSpPr>
            <a:spLocks noChangeShapeType="1"/>
          </p:cNvSpPr>
          <p:nvPr/>
        </p:nvSpPr>
        <p:spPr bwMode="auto">
          <a:xfrm>
            <a:off x="4191000" y="4191000"/>
            <a:ext cx="762000" cy="0"/>
          </a:xfrm>
          <a:prstGeom prst="line">
            <a:avLst/>
          </a:prstGeom>
          <a:noFill/>
          <a:ln w="9525">
            <a:solidFill>
              <a:schemeClr val="tx1"/>
            </a:solidFill>
            <a:round/>
            <a:headEnd/>
            <a:tailEnd type="triangle" w="med" len="med"/>
          </a:ln>
        </p:spPr>
        <p:txBody>
          <a:bodyPr/>
          <a:lstStyle/>
          <a:p>
            <a:endParaRPr lang="ru-RU"/>
          </a:p>
        </p:txBody>
      </p:sp>
      <p:sp>
        <p:nvSpPr>
          <p:cNvPr id="5134" name="Text Box 67"/>
          <p:cNvSpPr txBox="1">
            <a:spLocks noChangeArrowheads="1"/>
          </p:cNvSpPr>
          <p:nvPr/>
        </p:nvSpPr>
        <p:spPr bwMode="auto">
          <a:xfrm>
            <a:off x="4876800" y="1752600"/>
            <a:ext cx="1371600" cy="366713"/>
          </a:xfrm>
          <a:prstGeom prst="rect">
            <a:avLst/>
          </a:prstGeom>
          <a:noFill/>
          <a:ln w="9525">
            <a:noFill/>
            <a:miter lim="800000"/>
            <a:headEnd/>
            <a:tailEnd/>
          </a:ln>
        </p:spPr>
        <p:txBody>
          <a:bodyPr>
            <a:spAutoFit/>
          </a:bodyPr>
          <a:lstStyle/>
          <a:p>
            <a:pPr>
              <a:spcBef>
                <a:spcPct val="50000"/>
              </a:spcBef>
            </a:pPr>
            <a:r>
              <a:rPr lang="ru-RU"/>
              <a:t>процессы</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11"/>
          <p:cNvSpPr>
            <a:spLocks noChangeArrowheads="1"/>
          </p:cNvSpPr>
          <p:nvPr/>
        </p:nvSpPr>
        <p:spPr bwMode="auto">
          <a:xfrm>
            <a:off x="288925" y="1841500"/>
            <a:ext cx="1905000" cy="609600"/>
          </a:xfrm>
          <a:prstGeom prst="rect">
            <a:avLst/>
          </a:prstGeom>
          <a:solidFill>
            <a:schemeClr val="accent1"/>
          </a:solidFill>
          <a:ln w="9525">
            <a:solidFill>
              <a:schemeClr val="tx1"/>
            </a:solidFill>
            <a:miter lim="800000"/>
            <a:headEnd/>
            <a:tailEnd/>
          </a:ln>
        </p:spPr>
        <p:txBody>
          <a:bodyPr wrap="none" anchor="ctr"/>
          <a:lstStyle/>
          <a:p>
            <a:pPr algn="ctr"/>
            <a:r>
              <a:rPr lang="ru-RU"/>
              <a:t>Компилятор</a:t>
            </a:r>
          </a:p>
        </p:txBody>
      </p:sp>
      <p:sp>
        <p:nvSpPr>
          <p:cNvPr id="6147" name="AutoShape 12"/>
          <p:cNvSpPr>
            <a:spLocks noChangeArrowheads="1"/>
          </p:cNvSpPr>
          <p:nvPr/>
        </p:nvSpPr>
        <p:spPr bwMode="auto">
          <a:xfrm>
            <a:off x="2971800" y="1828800"/>
            <a:ext cx="1752600" cy="990600"/>
          </a:xfrm>
          <a:prstGeom prst="flowChartMagneticDisk">
            <a:avLst/>
          </a:prstGeom>
          <a:solidFill>
            <a:schemeClr val="accent1"/>
          </a:solidFill>
          <a:ln w="9525">
            <a:solidFill>
              <a:schemeClr val="tx1"/>
            </a:solidFill>
            <a:round/>
            <a:headEnd/>
            <a:tailEnd/>
          </a:ln>
        </p:spPr>
        <p:txBody>
          <a:bodyPr wrap="none" anchor="ctr"/>
          <a:lstStyle/>
          <a:p>
            <a:pPr algn="ctr">
              <a:lnSpc>
                <a:spcPct val="80000"/>
              </a:lnSpc>
            </a:pPr>
            <a:r>
              <a:rPr lang="ru-RU" sz="1400"/>
              <a:t>Управляемые </a:t>
            </a:r>
          </a:p>
          <a:p>
            <a:pPr algn="ctr">
              <a:lnSpc>
                <a:spcPct val="80000"/>
              </a:lnSpc>
            </a:pPr>
            <a:r>
              <a:rPr lang="ru-RU" sz="1400"/>
              <a:t>модули </a:t>
            </a:r>
          </a:p>
          <a:p>
            <a:pPr algn="ctr">
              <a:lnSpc>
                <a:spcPct val="80000"/>
              </a:lnSpc>
            </a:pPr>
            <a:r>
              <a:rPr lang="en-US" sz="1400"/>
              <a:t>*.dll </a:t>
            </a:r>
            <a:r>
              <a:rPr lang="ru-RU" sz="1400"/>
              <a:t>или </a:t>
            </a:r>
            <a:r>
              <a:rPr lang="en-US" sz="1400"/>
              <a:t>*.netmodule</a:t>
            </a:r>
            <a:endParaRPr lang="ru-RU" sz="1400"/>
          </a:p>
        </p:txBody>
      </p:sp>
      <p:sp>
        <p:nvSpPr>
          <p:cNvPr id="6148" name="Line 13"/>
          <p:cNvSpPr>
            <a:spLocks noChangeShapeType="1"/>
          </p:cNvSpPr>
          <p:nvPr/>
        </p:nvSpPr>
        <p:spPr bwMode="auto">
          <a:xfrm>
            <a:off x="2209800" y="2133600"/>
            <a:ext cx="762000" cy="152400"/>
          </a:xfrm>
          <a:prstGeom prst="line">
            <a:avLst/>
          </a:prstGeom>
          <a:noFill/>
          <a:ln w="9525">
            <a:solidFill>
              <a:schemeClr val="tx1"/>
            </a:solidFill>
            <a:round/>
            <a:headEnd/>
            <a:tailEnd type="triangle" w="med" len="med"/>
          </a:ln>
        </p:spPr>
        <p:txBody>
          <a:bodyPr/>
          <a:lstStyle/>
          <a:p>
            <a:endParaRPr lang="ru-RU"/>
          </a:p>
        </p:txBody>
      </p:sp>
      <p:grpSp>
        <p:nvGrpSpPr>
          <p:cNvPr id="6149" name="Group 74"/>
          <p:cNvGrpSpPr>
            <a:grpSpLocks/>
          </p:cNvGrpSpPr>
          <p:nvPr/>
        </p:nvGrpSpPr>
        <p:grpSpPr bwMode="auto">
          <a:xfrm>
            <a:off x="304800" y="882650"/>
            <a:ext cx="8534400" cy="946150"/>
            <a:chOff x="192" y="556"/>
            <a:chExt cx="5376" cy="596"/>
          </a:xfrm>
        </p:grpSpPr>
        <p:sp>
          <p:nvSpPr>
            <p:cNvPr id="6193" name="Rectangle 4"/>
            <p:cNvSpPr>
              <a:spLocks noChangeArrowheads="1"/>
            </p:cNvSpPr>
            <p:nvPr/>
          </p:nvSpPr>
          <p:spPr bwMode="auto">
            <a:xfrm>
              <a:off x="192" y="624"/>
              <a:ext cx="1200" cy="384"/>
            </a:xfrm>
            <a:prstGeom prst="rect">
              <a:avLst/>
            </a:prstGeom>
            <a:solidFill>
              <a:schemeClr val="accent1"/>
            </a:solidFill>
            <a:ln w="9525">
              <a:solidFill>
                <a:schemeClr val="tx1"/>
              </a:solidFill>
              <a:miter lim="800000"/>
              <a:headEnd/>
              <a:tailEnd/>
            </a:ln>
          </p:spPr>
          <p:txBody>
            <a:bodyPr wrap="none" anchor="ctr"/>
            <a:lstStyle/>
            <a:p>
              <a:pPr algn="ctr"/>
              <a:r>
                <a:rPr lang="ru-RU"/>
                <a:t>Редактор текста</a:t>
              </a:r>
            </a:p>
          </p:txBody>
        </p:sp>
        <p:sp>
          <p:nvSpPr>
            <p:cNvPr id="6194" name="AutoShape 5"/>
            <p:cNvSpPr>
              <a:spLocks noChangeArrowheads="1"/>
            </p:cNvSpPr>
            <p:nvPr/>
          </p:nvSpPr>
          <p:spPr bwMode="auto">
            <a:xfrm>
              <a:off x="1968" y="556"/>
              <a:ext cx="1008" cy="500"/>
            </a:xfrm>
            <a:prstGeom prst="flowChartMagneticDisk">
              <a:avLst/>
            </a:prstGeom>
            <a:solidFill>
              <a:schemeClr val="accent1"/>
            </a:solidFill>
            <a:ln w="9525">
              <a:solidFill>
                <a:schemeClr val="tx1"/>
              </a:solidFill>
              <a:round/>
              <a:headEnd/>
              <a:tailEnd/>
            </a:ln>
          </p:spPr>
          <p:txBody>
            <a:bodyPr wrap="none" anchor="ctr"/>
            <a:lstStyle/>
            <a:p>
              <a:pPr algn="ctr"/>
              <a:r>
                <a:rPr lang="ru-RU" sz="1600"/>
                <a:t>Исходный код</a:t>
              </a:r>
            </a:p>
            <a:p>
              <a:pPr algn="ctr"/>
              <a:r>
                <a:rPr lang="ru-RU" sz="1600"/>
                <a:t>*</a:t>
              </a:r>
              <a:r>
                <a:rPr lang="en-US" sz="1600"/>
                <a:t>.cs, *.vb, …</a:t>
              </a:r>
              <a:endParaRPr lang="ru-RU" sz="1600"/>
            </a:p>
          </p:txBody>
        </p:sp>
        <p:sp>
          <p:nvSpPr>
            <p:cNvPr id="6195" name="Line 6"/>
            <p:cNvSpPr>
              <a:spLocks noChangeShapeType="1"/>
            </p:cNvSpPr>
            <p:nvPr/>
          </p:nvSpPr>
          <p:spPr bwMode="auto">
            <a:xfrm>
              <a:off x="1392" y="816"/>
              <a:ext cx="576" cy="0"/>
            </a:xfrm>
            <a:prstGeom prst="line">
              <a:avLst/>
            </a:prstGeom>
            <a:noFill/>
            <a:ln w="9525">
              <a:solidFill>
                <a:schemeClr val="tx1"/>
              </a:solidFill>
              <a:round/>
              <a:headEnd/>
              <a:tailEnd type="triangle" w="med" len="med"/>
            </a:ln>
          </p:spPr>
          <p:txBody>
            <a:bodyPr/>
            <a:lstStyle/>
            <a:p>
              <a:endParaRPr lang="ru-RU"/>
            </a:p>
          </p:txBody>
        </p:sp>
        <p:sp>
          <p:nvSpPr>
            <p:cNvPr id="6196" name="AutoShape 7"/>
            <p:cNvSpPr>
              <a:spLocks/>
            </p:cNvSpPr>
            <p:nvPr/>
          </p:nvSpPr>
          <p:spPr bwMode="auto">
            <a:xfrm>
              <a:off x="3072" y="556"/>
              <a:ext cx="96" cy="548"/>
            </a:xfrm>
            <a:prstGeom prst="rightBrace">
              <a:avLst>
                <a:gd name="adj1" fmla="val 47569"/>
                <a:gd name="adj2" fmla="val 50000"/>
              </a:avLst>
            </a:prstGeom>
            <a:noFill/>
            <a:ln w="9525">
              <a:solidFill>
                <a:schemeClr val="tx1"/>
              </a:solidFill>
              <a:round/>
              <a:headEnd/>
              <a:tailEnd/>
            </a:ln>
          </p:spPr>
          <p:txBody>
            <a:bodyPr wrap="none" anchor="ctr"/>
            <a:lstStyle/>
            <a:p>
              <a:endParaRPr lang="ru-RU"/>
            </a:p>
          </p:txBody>
        </p:sp>
        <p:sp>
          <p:nvSpPr>
            <p:cNvPr id="6197" name="Text Box 8"/>
            <p:cNvSpPr txBox="1">
              <a:spLocks noChangeArrowheads="1"/>
            </p:cNvSpPr>
            <p:nvPr/>
          </p:nvSpPr>
          <p:spPr bwMode="auto">
            <a:xfrm>
              <a:off x="3216" y="648"/>
              <a:ext cx="2352" cy="460"/>
            </a:xfrm>
            <a:prstGeom prst="rect">
              <a:avLst/>
            </a:prstGeom>
            <a:noFill/>
            <a:ln w="9525">
              <a:noFill/>
              <a:miter lim="800000"/>
              <a:headEnd/>
              <a:tailEnd/>
            </a:ln>
          </p:spPr>
          <p:txBody>
            <a:bodyPr>
              <a:spAutoFit/>
            </a:bodyPr>
            <a:lstStyle/>
            <a:p>
              <a:pPr>
                <a:spcBef>
                  <a:spcPct val="50000"/>
                </a:spcBef>
              </a:pPr>
              <a:r>
                <a:rPr lang="ru-RU" sz="1400"/>
                <a:t>С помощью редактора текста программа записывается в файл и сохраняется на диске.</a:t>
              </a:r>
            </a:p>
          </p:txBody>
        </p:sp>
        <p:sp>
          <p:nvSpPr>
            <p:cNvPr id="6198" name="Line 14"/>
            <p:cNvSpPr>
              <a:spLocks noChangeShapeType="1"/>
            </p:cNvSpPr>
            <p:nvPr/>
          </p:nvSpPr>
          <p:spPr bwMode="auto">
            <a:xfrm>
              <a:off x="768" y="1008"/>
              <a:ext cx="0" cy="144"/>
            </a:xfrm>
            <a:prstGeom prst="line">
              <a:avLst/>
            </a:prstGeom>
            <a:noFill/>
            <a:ln w="9525">
              <a:solidFill>
                <a:schemeClr val="tx1"/>
              </a:solidFill>
              <a:round/>
              <a:headEnd/>
              <a:tailEnd type="triangle" w="med" len="med"/>
            </a:ln>
          </p:spPr>
          <p:txBody>
            <a:bodyPr/>
            <a:lstStyle/>
            <a:p>
              <a:endParaRPr lang="ru-RU"/>
            </a:p>
          </p:txBody>
        </p:sp>
      </p:grpSp>
      <p:sp>
        <p:nvSpPr>
          <p:cNvPr id="6150" name="AutoShape 15"/>
          <p:cNvSpPr>
            <a:spLocks/>
          </p:cNvSpPr>
          <p:nvPr/>
        </p:nvSpPr>
        <p:spPr bwMode="auto">
          <a:xfrm>
            <a:off x="4876800" y="1790700"/>
            <a:ext cx="152400" cy="838200"/>
          </a:xfrm>
          <a:prstGeom prst="rightBrace">
            <a:avLst>
              <a:gd name="adj1" fmla="val 45833"/>
              <a:gd name="adj2" fmla="val 50000"/>
            </a:avLst>
          </a:prstGeom>
          <a:noFill/>
          <a:ln w="9525">
            <a:solidFill>
              <a:schemeClr val="tx1"/>
            </a:solidFill>
            <a:round/>
            <a:headEnd/>
            <a:tailEnd/>
          </a:ln>
        </p:spPr>
        <p:txBody>
          <a:bodyPr wrap="none" anchor="ctr"/>
          <a:lstStyle/>
          <a:p>
            <a:endParaRPr lang="ru-RU"/>
          </a:p>
        </p:txBody>
      </p:sp>
      <p:sp>
        <p:nvSpPr>
          <p:cNvPr id="6151" name="Text Box 16"/>
          <p:cNvSpPr txBox="1">
            <a:spLocks noChangeArrowheads="1"/>
          </p:cNvSpPr>
          <p:nvPr/>
        </p:nvSpPr>
        <p:spPr bwMode="auto">
          <a:xfrm>
            <a:off x="5029200" y="1701800"/>
            <a:ext cx="3962400" cy="942975"/>
          </a:xfrm>
          <a:prstGeom prst="rect">
            <a:avLst/>
          </a:prstGeom>
          <a:noFill/>
          <a:ln w="9525">
            <a:noFill/>
            <a:miter lim="800000"/>
            <a:headEnd/>
            <a:tailEnd/>
          </a:ln>
        </p:spPr>
        <p:txBody>
          <a:bodyPr>
            <a:spAutoFit/>
          </a:bodyPr>
          <a:lstStyle/>
          <a:p>
            <a:pPr>
              <a:spcBef>
                <a:spcPct val="50000"/>
              </a:spcBef>
            </a:pPr>
            <a:r>
              <a:rPr lang="ru-RU" sz="1400"/>
              <a:t>Компилятор с любого языка преобразует исходный код в промежуточный код, и задает метаданные модуля с описаниями всех типов (классов) в модуле.</a:t>
            </a:r>
            <a:r>
              <a:rPr lang="en-US" sz="1400"/>
              <a:t> </a:t>
            </a:r>
            <a:endParaRPr lang="ru-RU" sz="1400"/>
          </a:p>
        </p:txBody>
      </p:sp>
      <p:sp>
        <p:nvSpPr>
          <p:cNvPr id="6152" name="Rectangle 19"/>
          <p:cNvSpPr>
            <a:spLocks noChangeArrowheads="1"/>
          </p:cNvSpPr>
          <p:nvPr/>
        </p:nvSpPr>
        <p:spPr bwMode="auto">
          <a:xfrm>
            <a:off x="304800" y="3556000"/>
            <a:ext cx="1905000" cy="609600"/>
          </a:xfrm>
          <a:prstGeom prst="rect">
            <a:avLst/>
          </a:prstGeom>
          <a:solidFill>
            <a:schemeClr val="accent1"/>
          </a:solidFill>
          <a:ln w="9525">
            <a:solidFill>
              <a:schemeClr val="tx1"/>
            </a:solidFill>
            <a:miter lim="800000"/>
            <a:headEnd/>
            <a:tailEnd/>
          </a:ln>
        </p:spPr>
        <p:txBody>
          <a:bodyPr wrap="none" anchor="ctr"/>
          <a:lstStyle/>
          <a:p>
            <a:pPr algn="ctr"/>
            <a:r>
              <a:rPr lang="ru-RU"/>
              <a:t>Загрузчик</a:t>
            </a:r>
          </a:p>
          <a:p>
            <a:pPr algn="ctr"/>
            <a:r>
              <a:rPr lang="ru-RU"/>
              <a:t>(</a:t>
            </a:r>
            <a:r>
              <a:rPr lang="en-US"/>
              <a:t>Loader</a:t>
            </a:r>
            <a:r>
              <a:rPr lang="ru-RU"/>
              <a:t>)</a:t>
            </a:r>
          </a:p>
        </p:txBody>
      </p:sp>
      <p:sp>
        <p:nvSpPr>
          <p:cNvPr id="6153" name="Line 21"/>
          <p:cNvSpPr>
            <a:spLocks noChangeShapeType="1"/>
          </p:cNvSpPr>
          <p:nvPr/>
        </p:nvSpPr>
        <p:spPr bwMode="auto">
          <a:xfrm flipH="1">
            <a:off x="2209800" y="2514600"/>
            <a:ext cx="762000" cy="533400"/>
          </a:xfrm>
          <a:prstGeom prst="line">
            <a:avLst/>
          </a:prstGeom>
          <a:noFill/>
          <a:ln w="9525">
            <a:solidFill>
              <a:schemeClr val="tx1"/>
            </a:solidFill>
            <a:round/>
            <a:headEnd/>
            <a:tailEnd type="triangle" w="med" len="med"/>
          </a:ln>
        </p:spPr>
        <p:txBody>
          <a:bodyPr/>
          <a:lstStyle/>
          <a:p>
            <a:endParaRPr lang="ru-RU"/>
          </a:p>
        </p:txBody>
      </p:sp>
      <p:sp>
        <p:nvSpPr>
          <p:cNvPr id="6154" name="Line 22"/>
          <p:cNvSpPr>
            <a:spLocks noChangeShapeType="1"/>
          </p:cNvSpPr>
          <p:nvPr/>
        </p:nvSpPr>
        <p:spPr bwMode="auto">
          <a:xfrm>
            <a:off x="1219200" y="2482850"/>
            <a:ext cx="0" cy="228600"/>
          </a:xfrm>
          <a:prstGeom prst="line">
            <a:avLst/>
          </a:prstGeom>
          <a:noFill/>
          <a:ln w="9525">
            <a:solidFill>
              <a:schemeClr val="tx1"/>
            </a:solidFill>
            <a:prstDash val="dash"/>
            <a:round/>
            <a:headEnd/>
            <a:tailEnd type="triangle" w="med" len="med"/>
          </a:ln>
        </p:spPr>
        <p:txBody>
          <a:bodyPr/>
          <a:lstStyle/>
          <a:p>
            <a:endParaRPr lang="ru-RU"/>
          </a:p>
        </p:txBody>
      </p:sp>
      <p:sp>
        <p:nvSpPr>
          <p:cNvPr id="6155" name="AutoShape 23"/>
          <p:cNvSpPr>
            <a:spLocks/>
          </p:cNvSpPr>
          <p:nvPr/>
        </p:nvSpPr>
        <p:spPr bwMode="auto">
          <a:xfrm>
            <a:off x="4876800" y="3441700"/>
            <a:ext cx="152400" cy="990600"/>
          </a:xfrm>
          <a:prstGeom prst="rightBrace">
            <a:avLst>
              <a:gd name="adj1" fmla="val 54167"/>
              <a:gd name="adj2" fmla="val 50000"/>
            </a:avLst>
          </a:prstGeom>
          <a:noFill/>
          <a:ln w="9525">
            <a:solidFill>
              <a:schemeClr val="tx1"/>
            </a:solidFill>
            <a:round/>
            <a:headEnd/>
            <a:tailEnd/>
          </a:ln>
        </p:spPr>
        <p:txBody>
          <a:bodyPr wrap="none" anchor="ctr"/>
          <a:lstStyle/>
          <a:p>
            <a:endParaRPr lang="ru-RU"/>
          </a:p>
        </p:txBody>
      </p:sp>
      <p:sp>
        <p:nvSpPr>
          <p:cNvPr id="6156" name="Text Box 24"/>
          <p:cNvSpPr txBox="1">
            <a:spLocks noChangeArrowheads="1"/>
          </p:cNvSpPr>
          <p:nvPr/>
        </p:nvSpPr>
        <p:spPr bwMode="auto">
          <a:xfrm>
            <a:off x="5029200" y="3752850"/>
            <a:ext cx="3581400" cy="730250"/>
          </a:xfrm>
          <a:prstGeom prst="rect">
            <a:avLst/>
          </a:prstGeom>
          <a:noFill/>
          <a:ln w="9525">
            <a:noFill/>
            <a:miter lim="800000"/>
            <a:headEnd/>
            <a:tailEnd/>
          </a:ln>
        </p:spPr>
        <p:txBody>
          <a:bodyPr>
            <a:spAutoFit/>
          </a:bodyPr>
          <a:lstStyle/>
          <a:p>
            <a:pPr>
              <a:spcBef>
                <a:spcPct val="50000"/>
              </a:spcBef>
            </a:pPr>
            <a:r>
              <a:rPr lang="ru-RU" sz="1400"/>
              <a:t>Загрузчик создает новый процесс, в который  загружает среду выполнения </a:t>
            </a:r>
            <a:r>
              <a:rPr lang="en-US" sz="1400"/>
              <a:t>RTE</a:t>
            </a:r>
            <a:r>
              <a:rPr lang="ru-RU" sz="1400"/>
              <a:t> (</a:t>
            </a:r>
            <a:r>
              <a:rPr lang="en-US" sz="1400"/>
              <a:t>Run Time Environment</a:t>
            </a:r>
            <a:r>
              <a:rPr lang="ru-RU" sz="1400"/>
              <a:t>).</a:t>
            </a:r>
          </a:p>
        </p:txBody>
      </p:sp>
      <p:sp>
        <p:nvSpPr>
          <p:cNvPr id="6157" name="Rectangle 28"/>
          <p:cNvSpPr>
            <a:spLocks noChangeArrowheads="1"/>
          </p:cNvSpPr>
          <p:nvPr/>
        </p:nvSpPr>
        <p:spPr bwMode="auto">
          <a:xfrm>
            <a:off x="3048000" y="4648200"/>
            <a:ext cx="1679575" cy="1524000"/>
          </a:xfrm>
          <a:prstGeom prst="rect">
            <a:avLst/>
          </a:prstGeom>
          <a:solidFill>
            <a:schemeClr val="accent1"/>
          </a:solidFill>
          <a:ln w="9525">
            <a:solidFill>
              <a:schemeClr val="tx1"/>
            </a:solidFill>
            <a:miter lim="800000"/>
            <a:headEnd/>
            <a:tailEnd/>
          </a:ln>
        </p:spPr>
        <p:txBody>
          <a:bodyPr wrap="none" anchor="ctr"/>
          <a:lstStyle/>
          <a:p>
            <a:endParaRPr lang="ru-RU"/>
          </a:p>
        </p:txBody>
      </p:sp>
      <p:sp>
        <p:nvSpPr>
          <p:cNvPr id="6158" name="Line 29"/>
          <p:cNvSpPr>
            <a:spLocks noChangeShapeType="1"/>
          </p:cNvSpPr>
          <p:nvPr/>
        </p:nvSpPr>
        <p:spPr bwMode="auto">
          <a:xfrm flipV="1">
            <a:off x="3048000" y="4924425"/>
            <a:ext cx="1679575" cy="0"/>
          </a:xfrm>
          <a:prstGeom prst="line">
            <a:avLst/>
          </a:prstGeom>
          <a:noFill/>
          <a:ln w="9525">
            <a:solidFill>
              <a:schemeClr val="tx1"/>
            </a:solidFill>
            <a:round/>
            <a:headEnd/>
            <a:tailEnd/>
          </a:ln>
        </p:spPr>
        <p:txBody>
          <a:bodyPr/>
          <a:lstStyle/>
          <a:p>
            <a:endParaRPr lang="ru-RU"/>
          </a:p>
        </p:txBody>
      </p:sp>
      <p:sp>
        <p:nvSpPr>
          <p:cNvPr id="6159" name="Line 31"/>
          <p:cNvSpPr>
            <a:spLocks noChangeShapeType="1"/>
          </p:cNvSpPr>
          <p:nvPr/>
        </p:nvSpPr>
        <p:spPr bwMode="auto">
          <a:xfrm>
            <a:off x="3127375" y="5257800"/>
            <a:ext cx="1600200" cy="0"/>
          </a:xfrm>
          <a:prstGeom prst="line">
            <a:avLst/>
          </a:prstGeom>
          <a:noFill/>
          <a:ln w="9525">
            <a:solidFill>
              <a:schemeClr val="tx1"/>
            </a:solidFill>
            <a:round/>
            <a:headEnd/>
            <a:tailEnd/>
          </a:ln>
        </p:spPr>
        <p:txBody>
          <a:bodyPr/>
          <a:lstStyle/>
          <a:p>
            <a:endParaRPr lang="ru-RU"/>
          </a:p>
        </p:txBody>
      </p:sp>
      <p:sp>
        <p:nvSpPr>
          <p:cNvPr id="6160" name="Text Box 32"/>
          <p:cNvSpPr txBox="1">
            <a:spLocks noChangeArrowheads="1"/>
          </p:cNvSpPr>
          <p:nvPr/>
        </p:nvSpPr>
        <p:spPr bwMode="auto">
          <a:xfrm>
            <a:off x="3733800" y="5257800"/>
            <a:ext cx="304800" cy="638175"/>
          </a:xfrm>
          <a:prstGeom prst="rect">
            <a:avLst/>
          </a:prstGeom>
          <a:noFill/>
          <a:ln w="9525">
            <a:noFill/>
            <a:miter lim="800000"/>
            <a:headEnd/>
            <a:tailEnd/>
          </a:ln>
        </p:spPr>
        <p:txBody>
          <a:bodyPr>
            <a:spAutoFit/>
          </a:bodyPr>
          <a:lstStyle/>
          <a:p>
            <a:pPr>
              <a:spcBef>
                <a:spcPct val="50000"/>
              </a:spcBef>
            </a:pPr>
            <a:r>
              <a:rPr lang="ru-RU" sz="900"/>
              <a:t>.</a:t>
            </a:r>
          </a:p>
          <a:p>
            <a:pPr>
              <a:spcBef>
                <a:spcPct val="50000"/>
              </a:spcBef>
            </a:pPr>
            <a:r>
              <a:rPr lang="ru-RU" sz="900"/>
              <a:t>.</a:t>
            </a:r>
          </a:p>
          <a:p>
            <a:pPr>
              <a:spcBef>
                <a:spcPct val="50000"/>
              </a:spcBef>
            </a:pPr>
            <a:r>
              <a:rPr lang="ru-RU" sz="900"/>
              <a:t>.</a:t>
            </a:r>
          </a:p>
        </p:txBody>
      </p:sp>
      <p:sp>
        <p:nvSpPr>
          <p:cNvPr id="6161" name="Line 33"/>
          <p:cNvSpPr>
            <a:spLocks noChangeShapeType="1"/>
          </p:cNvSpPr>
          <p:nvPr/>
        </p:nvSpPr>
        <p:spPr bwMode="auto">
          <a:xfrm>
            <a:off x="3127375" y="5943600"/>
            <a:ext cx="1600200" cy="0"/>
          </a:xfrm>
          <a:prstGeom prst="line">
            <a:avLst/>
          </a:prstGeom>
          <a:noFill/>
          <a:ln w="9525">
            <a:solidFill>
              <a:schemeClr val="tx1"/>
            </a:solidFill>
            <a:round/>
            <a:headEnd/>
            <a:tailEnd/>
          </a:ln>
        </p:spPr>
        <p:txBody>
          <a:bodyPr/>
          <a:lstStyle/>
          <a:p>
            <a:endParaRPr lang="ru-RU"/>
          </a:p>
        </p:txBody>
      </p:sp>
      <p:sp>
        <p:nvSpPr>
          <p:cNvPr id="6162" name="Line 34"/>
          <p:cNvSpPr>
            <a:spLocks noChangeShapeType="1"/>
          </p:cNvSpPr>
          <p:nvPr/>
        </p:nvSpPr>
        <p:spPr bwMode="auto">
          <a:xfrm>
            <a:off x="2209800" y="3124200"/>
            <a:ext cx="914400" cy="381000"/>
          </a:xfrm>
          <a:prstGeom prst="line">
            <a:avLst/>
          </a:prstGeom>
          <a:noFill/>
          <a:ln w="9525">
            <a:solidFill>
              <a:schemeClr val="tx1"/>
            </a:solidFill>
            <a:round/>
            <a:headEnd/>
            <a:tailEnd type="triangle" w="med" len="med"/>
          </a:ln>
        </p:spPr>
        <p:txBody>
          <a:bodyPr/>
          <a:lstStyle/>
          <a:p>
            <a:endParaRPr lang="ru-RU"/>
          </a:p>
        </p:txBody>
      </p:sp>
      <p:sp>
        <p:nvSpPr>
          <p:cNvPr id="6163" name="Rectangle 37"/>
          <p:cNvSpPr>
            <a:spLocks noChangeArrowheads="1"/>
          </p:cNvSpPr>
          <p:nvPr/>
        </p:nvSpPr>
        <p:spPr bwMode="auto">
          <a:xfrm>
            <a:off x="381000" y="5264150"/>
            <a:ext cx="1828800" cy="609600"/>
          </a:xfrm>
          <a:prstGeom prst="rect">
            <a:avLst/>
          </a:prstGeom>
          <a:solidFill>
            <a:schemeClr val="accent1"/>
          </a:solidFill>
          <a:ln w="9525">
            <a:solidFill>
              <a:schemeClr val="tx1"/>
            </a:solidFill>
            <a:miter lim="800000"/>
            <a:headEnd/>
            <a:tailEnd/>
          </a:ln>
        </p:spPr>
        <p:txBody>
          <a:bodyPr wrap="none" anchor="ctr"/>
          <a:lstStyle/>
          <a:p>
            <a:pPr algn="ctr"/>
            <a:r>
              <a:rPr lang="en-US"/>
              <a:t>Just In Time </a:t>
            </a:r>
          </a:p>
          <a:p>
            <a:pPr algn="ctr"/>
            <a:r>
              <a:rPr lang="en-US"/>
              <a:t>Compiler</a:t>
            </a:r>
            <a:endParaRPr lang="ru-RU"/>
          </a:p>
        </p:txBody>
      </p:sp>
      <p:sp>
        <p:nvSpPr>
          <p:cNvPr id="6164" name="Line 38"/>
          <p:cNvSpPr>
            <a:spLocks noChangeShapeType="1"/>
          </p:cNvSpPr>
          <p:nvPr/>
        </p:nvSpPr>
        <p:spPr bwMode="auto">
          <a:xfrm>
            <a:off x="1219200" y="4146550"/>
            <a:ext cx="0" cy="288925"/>
          </a:xfrm>
          <a:prstGeom prst="line">
            <a:avLst/>
          </a:prstGeom>
          <a:noFill/>
          <a:ln w="9525">
            <a:solidFill>
              <a:schemeClr val="tx1"/>
            </a:solidFill>
            <a:round/>
            <a:headEnd/>
            <a:tailEnd type="triangle" w="med" len="med"/>
          </a:ln>
        </p:spPr>
        <p:txBody>
          <a:bodyPr/>
          <a:lstStyle/>
          <a:p>
            <a:endParaRPr lang="ru-RU"/>
          </a:p>
        </p:txBody>
      </p:sp>
      <p:sp>
        <p:nvSpPr>
          <p:cNvPr id="6165" name="Text Box 40"/>
          <p:cNvSpPr txBox="1">
            <a:spLocks noChangeArrowheads="1"/>
          </p:cNvSpPr>
          <p:nvPr/>
        </p:nvSpPr>
        <p:spPr bwMode="auto">
          <a:xfrm>
            <a:off x="2971800" y="4375150"/>
            <a:ext cx="1981200" cy="304800"/>
          </a:xfrm>
          <a:prstGeom prst="rect">
            <a:avLst/>
          </a:prstGeom>
          <a:noFill/>
          <a:ln w="9525">
            <a:noFill/>
            <a:miter lim="800000"/>
            <a:headEnd/>
            <a:tailEnd/>
          </a:ln>
        </p:spPr>
        <p:txBody>
          <a:bodyPr>
            <a:spAutoFit/>
          </a:bodyPr>
          <a:lstStyle/>
          <a:p>
            <a:pPr>
              <a:spcBef>
                <a:spcPct val="50000"/>
              </a:spcBef>
            </a:pPr>
            <a:r>
              <a:rPr lang="ru-RU" sz="1400"/>
              <a:t>Оперативная память</a:t>
            </a:r>
          </a:p>
        </p:txBody>
      </p:sp>
      <p:sp>
        <p:nvSpPr>
          <p:cNvPr id="6166" name="AutoShape 41"/>
          <p:cNvSpPr>
            <a:spLocks/>
          </p:cNvSpPr>
          <p:nvPr/>
        </p:nvSpPr>
        <p:spPr bwMode="auto">
          <a:xfrm>
            <a:off x="4876800" y="4464050"/>
            <a:ext cx="117475" cy="1524000"/>
          </a:xfrm>
          <a:prstGeom prst="rightBrace">
            <a:avLst>
              <a:gd name="adj1" fmla="val 108108"/>
              <a:gd name="adj2" fmla="val 50000"/>
            </a:avLst>
          </a:prstGeom>
          <a:noFill/>
          <a:ln w="9525">
            <a:solidFill>
              <a:schemeClr val="tx1"/>
            </a:solidFill>
            <a:round/>
            <a:headEnd/>
            <a:tailEnd/>
          </a:ln>
        </p:spPr>
        <p:txBody>
          <a:bodyPr wrap="none" anchor="ctr"/>
          <a:lstStyle/>
          <a:p>
            <a:endParaRPr lang="ru-RU"/>
          </a:p>
        </p:txBody>
      </p:sp>
      <p:sp>
        <p:nvSpPr>
          <p:cNvPr id="6167" name="Text Box 42"/>
          <p:cNvSpPr txBox="1">
            <a:spLocks noChangeArrowheads="1"/>
          </p:cNvSpPr>
          <p:nvPr/>
        </p:nvSpPr>
        <p:spPr bwMode="auto">
          <a:xfrm>
            <a:off x="5029200" y="4648200"/>
            <a:ext cx="4038600" cy="1155700"/>
          </a:xfrm>
          <a:prstGeom prst="rect">
            <a:avLst/>
          </a:prstGeom>
          <a:noFill/>
          <a:ln w="9525">
            <a:noFill/>
            <a:miter lim="800000"/>
            <a:headEnd/>
            <a:tailEnd/>
          </a:ln>
        </p:spPr>
        <p:txBody>
          <a:bodyPr>
            <a:spAutoFit/>
          </a:bodyPr>
          <a:lstStyle/>
          <a:p>
            <a:pPr>
              <a:spcBef>
                <a:spcPct val="50000"/>
              </a:spcBef>
            </a:pPr>
            <a:r>
              <a:rPr lang="en-US" sz="1400"/>
              <a:t>RTE </a:t>
            </a:r>
            <a:r>
              <a:rPr lang="ru-RU" sz="1400"/>
              <a:t>вызывает </a:t>
            </a:r>
            <a:r>
              <a:rPr lang="en-US" sz="1400"/>
              <a:t>JIT </a:t>
            </a:r>
            <a:r>
              <a:rPr lang="ru-RU" sz="1400"/>
              <a:t>компилятор, который по мере использования классов сборки  выполняет компиляцию на язык машинных инструкций</a:t>
            </a:r>
            <a:r>
              <a:rPr lang="en-US" sz="1200"/>
              <a:t>.</a:t>
            </a:r>
            <a:r>
              <a:rPr lang="en-US" sz="1400"/>
              <a:t> </a:t>
            </a:r>
            <a:r>
              <a:rPr lang="ru-RU" sz="1400"/>
              <a:t>Вначале управление передается статической функции </a:t>
            </a:r>
            <a:r>
              <a:rPr lang="en-US" sz="1400"/>
              <a:t>Main</a:t>
            </a:r>
            <a:r>
              <a:rPr lang="ru-RU" sz="1400"/>
              <a:t>.</a:t>
            </a:r>
          </a:p>
        </p:txBody>
      </p:sp>
      <p:sp>
        <p:nvSpPr>
          <p:cNvPr id="6168" name="AutoShape 44"/>
          <p:cNvSpPr>
            <a:spLocks/>
          </p:cNvSpPr>
          <p:nvPr/>
        </p:nvSpPr>
        <p:spPr bwMode="auto">
          <a:xfrm>
            <a:off x="4876800" y="6096000"/>
            <a:ext cx="152400" cy="762000"/>
          </a:xfrm>
          <a:prstGeom prst="rightBrace">
            <a:avLst>
              <a:gd name="adj1" fmla="val 41667"/>
              <a:gd name="adj2" fmla="val 50000"/>
            </a:avLst>
          </a:prstGeom>
          <a:noFill/>
          <a:ln w="9525">
            <a:solidFill>
              <a:schemeClr val="tx1"/>
            </a:solidFill>
            <a:round/>
            <a:headEnd/>
            <a:tailEnd/>
          </a:ln>
        </p:spPr>
        <p:txBody>
          <a:bodyPr wrap="none" anchor="ctr"/>
          <a:lstStyle/>
          <a:p>
            <a:endParaRPr lang="ru-RU"/>
          </a:p>
        </p:txBody>
      </p:sp>
      <p:sp>
        <p:nvSpPr>
          <p:cNvPr id="6169" name="Text Box 45"/>
          <p:cNvSpPr txBox="1">
            <a:spLocks noChangeArrowheads="1"/>
          </p:cNvSpPr>
          <p:nvPr/>
        </p:nvSpPr>
        <p:spPr bwMode="auto">
          <a:xfrm>
            <a:off x="5073650" y="5978525"/>
            <a:ext cx="4267200" cy="942975"/>
          </a:xfrm>
          <a:prstGeom prst="rect">
            <a:avLst/>
          </a:prstGeom>
          <a:noFill/>
          <a:ln w="9525">
            <a:noFill/>
            <a:miter lim="800000"/>
            <a:headEnd/>
            <a:tailEnd/>
          </a:ln>
        </p:spPr>
        <p:txBody>
          <a:bodyPr>
            <a:spAutoFit/>
          </a:bodyPr>
          <a:lstStyle/>
          <a:p>
            <a:pPr>
              <a:spcBef>
                <a:spcPct val="50000"/>
              </a:spcBef>
            </a:pPr>
            <a:r>
              <a:rPr lang="ru-RU" sz="1400"/>
              <a:t>Процессор выполняет операторы в соответствии с логикой программы. Если класс не на машинном языке, то формируется </a:t>
            </a:r>
            <a:r>
              <a:rPr lang="en-US" sz="1400"/>
              <a:t>exception</a:t>
            </a:r>
            <a:r>
              <a:rPr lang="ru-RU" sz="1400"/>
              <a:t>, которое вызывает </a:t>
            </a:r>
            <a:r>
              <a:rPr lang="en-US" sz="1400"/>
              <a:t>JIT</a:t>
            </a:r>
            <a:endParaRPr lang="ru-RU" sz="1400"/>
          </a:p>
        </p:txBody>
      </p:sp>
      <p:grpSp>
        <p:nvGrpSpPr>
          <p:cNvPr id="6170" name="Group 47"/>
          <p:cNvGrpSpPr>
            <a:grpSpLocks/>
          </p:cNvGrpSpPr>
          <p:nvPr/>
        </p:nvGrpSpPr>
        <p:grpSpPr bwMode="auto">
          <a:xfrm>
            <a:off x="304800" y="6219825"/>
            <a:ext cx="1905000" cy="533400"/>
            <a:chOff x="384" y="3744"/>
            <a:chExt cx="1200" cy="336"/>
          </a:xfrm>
        </p:grpSpPr>
        <p:sp>
          <p:nvSpPr>
            <p:cNvPr id="6190" name="Rectangle 48"/>
            <p:cNvSpPr>
              <a:spLocks noChangeArrowheads="1"/>
            </p:cNvSpPr>
            <p:nvPr/>
          </p:nvSpPr>
          <p:spPr bwMode="auto">
            <a:xfrm>
              <a:off x="384" y="3744"/>
              <a:ext cx="1200" cy="336"/>
            </a:xfrm>
            <a:prstGeom prst="rect">
              <a:avLst/>
            </a:prstGeom>
            <a:solidFill>
              <a:schemeClr val="accent1"/>
            </a:solidFill>
            <a:ln w="9525">
              <a:solidFill>
                <a:schemeClr val="tx1"/>
              </a:solidFill>
              <a:miter lim="800000"/>
              <a:headEnd/>
              <a:tailEnd/>
            </a:ln>
          </p:spPr>
          <p:txBody>
            <a:bodyPr wrap="none" anchor="ctr"/>
            <a:lstStyle/>
            <a:p>
              <a:pPr algn="ctr"/>
              <a:r>
                <a:rPr lang="ru-RU"/>
                <a:t>Процессор</a:t>
              </a:r>
            </a:p>
          </p:txBody>
        </p:sp>
        <p:sp>
          <p:nvSpPr>
            <p:cNvPr id="6191" name="Line 49"/>
            <p:cNvSpPr>
              <a:spLocks noChangeShapeType="1"/>
            </p:cNvSpPr>
            <p:nvPr/>
          </p:nvSpPr>
          <p:spPr bwMode="auto">
            <a:xfrm>
              <a:off x="430" y="3744"/>
              <a:ext cx="0" cy="336"/>
            </a:xfrm>
            <a:prstGeom prst="line">
              <a:avLst/>
            </a:prstGeom>
            <a:noFill/>
            <a:ln w="9525">
              <a:solidFill>
                <a:schemeClr val="tx1"/>
              </a:solidFill>
              <a:round/>
              <a:headEnd/>
              <a:tailEnd/>
            </a:ln>
          </p:spPr>
          <p:txBody>
            <a:bodyPr/>
            <a:lstStyle/>
            <a:p>
              <a:endParaRPr lang="ru-RU"/>
            </a:p>
          </p:txBody>
        </p:sp>
        <p:sp>
          <p:nvSpPr>
            <p:cNvPr id="6192" name="Line 50"/>
            <p:cNvSpPr>
              <a:spLocks noChangeShapeType="1"/>
            </p:cNvSpPr>
            <p:nvPr/>
          </p:nvSpPr>
          <p:spPr bwMode="auto">
            <a:xfrm>
              <a:off x="1530" y="3744"/>
              <a:ext cx="0" cy="336"/>
            </a:xfrm>
            <a:prstGeom prst="line">
              <a:avLst/>
            </a:prstGeom>
            <a:noFill/>
            <a:ln w="9525">
              <a:solidFill>
                <a:schemeClr val="tx1"/>
              </a:solidFill>
              <a:round/>
              <a:headEnd/>
              <a:tailEnd/>
            </a:ln>
          </p:spPr>
          <p:txBody>
            <a:bodyPr/>
            <a:lstStyle/>
            <a:p>
              <a:endParaRPr lang="ru-RU"/>
            </a:p>
          </p:txBody>
        </p:sp>
      </p:grpSp>
      <p:sp>
        <p:nvSpPr>
          <p:cNvPr id="6171" name="Line 52"/>
          <p:cNvSpPr>
            <a:spLocks noChangeShapeType="1"/>
          </p:cNvSpPr>
          <p:nvPr/>
        </p:nvSpPr>
        <p:spPr bwMode="auto">
          <a:xfrm flipH="1">
            <a:off x="838200" y="5873750"/>
            <a:ext cx="0" cy="327025"/>
          </a:xfrm>
          <a:prstGeom prst="line">
            <a:avLst/>
          </a:prstGeom>
          <a:noFill/>
          <a:ln w="9525">
            <a:solidFill>
              <a:schemeClr val="tx1"/>
            </a:solidFill>
            <a:round/>
            <a:headEnd/>
            <a:tailEnd type="triangle" w="med" len="med"/>
          </a:ln>
        </p:spPr>
        <p:txBody>
          <a:bodyPr/>
          <a:lstStyle/>
          <a:p>
            <a:endParaRPr lang="ru-RU"/>
          </a:p>
        </p:txBody>
      </p:sp>
      <p:sp>
        <p:nvSpPr>
          <p:cNvPr id="6172" name="Rectangle 53"/>
          <p:cNvSpPr>
            <a:spLocks noChangeArrowheads="1"/>
          </p:cNvSpPr>
          <p:nvPr/>
        </p:nvSpPr>
        <p:spPr bwMode="auto">
          <a:xfrm>
            <a:off x="533400" y="0"/>
            <a:ext cx="8229600" cy="822325"/>
          </a:xfrm>
          <a:prstGeom prst="rect">
            <a:avLst/>
          </a:prstGeom>
          <a:noFill/>
          <a:ln w="9525">
            <a:noFill/>
            <a:miter lim="800000"/>
            <a:headEnd/>
            <a:tailEnd/>
          </a:ln>
        </p:spPr>
        <p:txBody>
          <a:bodyPr>
            <a:spAutoFit/>
          </a:bodyPr>
          <a:lstStyle/>
          <a:p>
            <a:pPr algn="ctr"/>
            <a:r>
              <a:rPr lang="ru-RU" sz="2400">
                <a:solidFill>
                  <a:schemeClr val="tx2"/>
                </a:solidFill>
              </a:rPr>
              <a:t>Последовательность создания и выполнения программы на платформе </a:t>
            </a:r>
            <a:r>
              <a:rPr lang="en-US" sz="2400">
                <a:solidFill>
                  <a:schemeClr val="tx2"/>
                </a:solidFill>
              </a:rPr>
              <a:t>.Net</a:t>
            </a:r>
            <a:endParaRPr lang="ru-RU" sz="2400">
              <a:solidFill>
                <a:schemeClr val="tx2"/>
              </a:solidFill>
            </a:endParaRPr>
          </a:p>
        </p:txBody>
      </p:sp>
      <p:sp>
        <p:nvSpPr>
          <p:cNvPr id="6173" name="Line 56"/>
          <p:cNvSpPr>
            <a:spLocks noChangeShapeType="1"/>
          </p:cNvSpPr>
          <p:nvPr/>
        </p:nvSpPr>
        <p:spPr bwMode="auto">
          <a:xfrm>
            <a:off x="1219200" y="5013325"/>
            <a:ext cx="0" cy="244475"/>
          </a:xfrm>
          <a:prstGeom prst="line">
            <a:avLst/>
          </a:prstGeom>
          <a:noFill/>
          <a:ln w="9525">
            <a:solidFill>
              <a:schemeClr val="tx1"/>
            </a:solidFill>
            <a:round/>
            <a:headEnd/>
            <a:tailEnd type="triangle" w="med" len="med"/>
          </a:ln>
        </p:spPr>
        <p:txBody>
          <a:bodyPr/>
          <a:lstStyle/>
          <a:p>
            <a:endParaRPr lang="ru-RU"/>
          </a:p>
        </p:txBody>
      </p:sp>
      <p:sp>
        <p:nvSpPr>
          <p:cNvPr id="6174" name="Rectangle 58"/>
          <p:cNvSpPr>
            <a:spLocks noChangeArrowheads="1"/>
          </p:cNvSpPr>
          <p:nvPr/>
        </p:nvSpPr>
        <p:spPr bwMode="auto">
          <a:xfrm>
            <a:off x="381000" y="4418013"/>
            <a:ext cx="1905000" cy="609600"/>
          </a:xfrm>
          <a:prstGeom prst="rect">
            <a:avLst/>
          </a:prstGeom>
          <a:solidFill>
            <a:schemeClr val="accent1"/>
          </a:solidFill>
          <a:ln w="9525">
            <a:solidFill>
              <a:schemeClr val="tx1"/>
            </a:solidFill>
            <a:miter lim="800000"/>
            <a:headEnd/>
            <a:tailEnd/>
          </a:ln>
        </p:spPr>
        <p:txBody>
          <a:bodyPr wrap="none" anchor="ctr"/>
          <a:lstStyle/>
          <a:p>
            <a:pPr algn="ctr"/>
            <a:r>
              <a:rPr lang="en-US"/>
              <a:t>Run Time </a:t>
            </a:r>
          </a:p>
          <a:p>
            <a:pPr algn="ctr"/>
            <a:r>
              <a:rPr lang="en-US"/>
              <a:t>Environment</a:t>
            </a:r>
            <a:endParaRPr lang="ru-RU"/>
          </a:p>
        </p:txBody>
      </p:sp>
      <p:sp>
        <p:nvSpPr>
          <p:cNvPr id="6175" name="Line 60"/>
          <p:cNvSpPr>
            <a:spLocks noChangeShapeType="1"/>
          </p:cNvSpPr>
          <p:nvPr/>
        </p:nvSpPr>
        <p:spPr bwMode="auto">
          <a:xfrm flipV="1">
            <a:off x="1524000" y="5873750"/>
            <a:ext cx="0" cy="327025"/>
          </a:xfrm>
          <a:prstGeom prst="line">
            <a:avLst/>
          </a:prstGeom>
          <a:noFill/>
          <a:ln w="9525">
            <a:solidFill>
              <a:schemeClr val="tx1"/>
            </a:solidFill>
            <a:round/>
            <a:headEnd/>
            <a:tailEnd type="triangle" w="med" len="med"/>
          </a:ln>
        </p:spPr>
        <p:txBody>
          <a:bodyPr/>
          <a:lstStyle/>
          <a:p>
            <a:endParaRPr lang="ru-RU"/>
          </a:p>
        </p:txBody>
      </p:sp>
      <p:sp>
        <p:nvSpPr>
          <p:cNvPr id="6176" name="Text Box 61"/>
          <p:cNvSpPr txBox="1">
            <a:spLocks noChangeArrowheads="1"/>
          </p:cNvSpPr>
          <p:nvPr/>
        </p:nvSpPr>
        <p:spPr bwMode="auto">
          <a:xfrm>
            <a:off x="1524000" y="5915025"/>
            <a:ext cx="1371600" cy="304800"/>
          </a:xfrm>
          <a:prstGeom prst="rect">
            <a:avLst/>
          </a:prstGeom>
          <a:noFill/>
          <a:ln w="9525">
            <a:noFill/>
            <a:miter lim="800000"/>
            <a:headEnd/>
            <a:tailEnd/>
          </a:ln>
        </p:spPr>
        <p:txBody>
          <a:bodyPr>
            <a:spAutoFit/>
          </a:bodyPr>
          <a:lstStyle/>
          <a:p>
            <a:pPr>
              <a:spcBef>
                <a:spcPct val="50000"/>
              </a:spcBef>
            </a:pPr>
            <a:r>
              <a:rPr lang="en-US" sz="1400"/>
              <a:t>Exceptions</a:t>
            </a:r>
            <a:endParaRPr lang="ru-RU" sz="1400"/>
          </a:p>
        </p:txBody>
      </p:sp>
      <p:sp>
        <p:nvSpPr>
          <p:cNvPr id="6177" name="Rectangle 63"/>
          <p:cNvSpPr>
            <a:spLocks noChangeArrowheads="1"/>
          </p:cNvSpPr>
          <p:nvPr/>
        </p:nvSpPr>
        <p:spPr bwMode="auto">
          <a:xfrm>
            <a:off x="3048000" y="5181600"/>
            <a:ext cx="1676400" cy="762000"/>
          </a:xfrm>
          <a:prstGeom prst="rect">
            <a:avLst/>
          </a:prstGeom>
          <a:solidFill>
            <a:schemeClr val="accent1"/>
          </a:solidFill>
          <a:ln w="38100">
            <a:solidFill>
              <a:schemeClr val="tx1"/>
            </a:solidFill>
            <a:miter lim="800000"/>
            <a:headEnd/>
            <a:tailEnd/>
          </a:ln>
        </p:spPr>
        <p:txBody>
          <a:bodyPr wrap="none" anchor="ctr"/>
          <a:lstStyle/>
          <a:p>
            <a:endParaRPr lang="ru-RU"/>
          </a:p>
        </p:txBody>
      </p:sp>
      <p:sp>
        <p:nvSpPr>
          <p:cNvPr id="6178" name="Text Box 64"/>
          <p:cNvSpPr txBox="1">
            <a:spLocks noChangeArrowheads="1"/>
          </p:cNvSpPr>
          <p:nvPr/>
        </p:nvSpPr>
        <p:spPr bwMode="auto">
          <a:xfrm>
            <a:off x="3109913" y="5172075"/>
            <a:ext cx="1371600" cy="304800"/>
          </a:xfrm>
          <a:prstGeom prst="rect">
            <a:avLst/>
          </a:prstGeom>
          <a:noFill/>
          <a:ln w="9525">
            <a:noFill/>
            <a:miter lim="800000"/>
            <a:headEnd/>
            <a:tailEnd/>
          </a:ln>
        </p:spPr>
        <p:txBody>
          <a:bodyPr>
            <a:spAutoFit/>
          </a:bodyPr>
          <a:lstStyle/>
          <a:p>
            <a:pPr>
              <a:spcBef>
                <a:spcPct val="50000"/>
              </a:spcBef>
            </a:pPr>
            <a:r>
              <a:rPr lang="en-US" sz="1400"/>
              <a:t>RTE</a:t>
            </a:r>
            <a:endParaRPr lang="ru-RU" sz="1400"/>
          </a:p>
        </p:txBody>
      </p:sp>
      <p:sp>
        <p:nvSpPr>
          <p:cNvPr id="6179" name="Rectangle 65"/>
          <p:cNvSpPr>
            <a:spLocks noChangeArrowheads="1"/>
          </p:cNvSpPr>
          <p:nvPr/>
        </p:nvSpPr>
        <p:spPr bwMode="auto">
          <a:xfrm>
            <a:off x="3124200" y="5410200"/>
            <a:ext cx="1509713" cy="381000"/>
          </a:xfrm>
          <a:prstGeom prst="rect">
            <a:avLst/>
          </a:prstGeom>
          <a:solidFill>
            <a:schemeClr val="accent1"/>
          </a:solidFill>
          <a:ln w="9525">
            <a:solidFill>
              <a:schemeClr val="tx1"/>
            </a:solidFill>
            <a:miter lim="800000"/>
            <a:headEnd/>
            <a:tailEnd/>
          </a:ln>
        </p:spPr>
        <p:txBody>
          <a:bodyPr wrap="none" anchor="ctr"/>
          <a:lstStyle/>
          <a:p>
            <a:pPr algn="ctr"/>
            <a:r>
              <a:rPr lang="ru-RU"/>
              <a:t>Программа</a:t>
            </a:r>
          </a:p>
        </p:txBody>
      </p:sp>
      <p:sp>
        <p:nvSpPr>
          <p:cNvPr id="6180" name="Line 62"/>
          <p:cNvSpPr>
            <a:spLocks noChangeShapeType="1"/>
          </p:cNvSpPr>
          <p:nvPr/>
        </p:nvSpPr>
        <p:spPr bwMode="auto">
          <a:xfrm flipV="1">
            <a:off x="2209800" y="5562600"/>
            <a:ext cx="838200" cy="0"/>
          </a:xfrm>
          <a:prstGeom prst="line">
            <a:avLst/>
          </a:prstGeom>
          <a:noFill/>
          <a:ln w="9525">
            <a:solidFill>
              <a:schemeClr val="tx1"/>
            </a:solidFill>
            <a:round/>
            <a:headEnd/>
            <a:tailEnd type="triangle" w="med" len="med"/>
          </a:ln>
        </p:spPr>
        <p:txBody>
          <a:bodyPr/>
          <a:lstStyle/>
          <a:p>
            <a:endParaRPr lang="ru-RU"/>
          </a:p>
        </p:txBody>
      </p:sp>
      <p:sp>
        <p:nvSpPr>
          <p:cNvPr id="6181" name="Line 51"/>
          <p:cNvSpPr>
            <a:spLocks noChangeShapeType="1"/>
          </p:cNvSpPr>
          <p:nvPr/>
        </p:nvSpPr>
        <p:spPr bwMode="auto">
          <a:xfrm flipV="1">
            <a:off x="2209800" y="5715000"/>
            <a:ext cx="838200" cy="762000"/>
          </a:xfrm>
          <a:prstGeom prst="line">
            <a:avLst/>
          </a:prstGeom>
          <a:noFill/>
          <a:ln w="9525">
            <a:solidFill>
              <a:schemeClr val="tx1"/>
            </a:solidFill>
            <a:round/>
            <a:headEnd type="triangle" w="med" len="med"/>
            <a:tailEnd type="triangle" w="med" len="med"/>
          </a:ln>
        </p:spPr>
        <p:txBody>
          <a:bodyPr/>
          <a:lstStyle/>
          <a:p>
            <a:endParaRPr lang="ru-RU"/>
          </a:p>
        </p:txBody>
      </p:sp>
      <p:sp>
        <p:nvSpPr>
          <p:cNvPr id="6182" name="Rectangle 66"/>
          <p:cNvSpPr>
            <a:spLocks noChangeArrowheads="1"/>
          </p:cNvSpPr>
          <p:nvPr/>
        </p:nvSpPr>
        <p:spPr bwMode="auto">
          <a:xfrm>
            <a:off x="304800" y="2711450"/>
            <a:ext cx="1905000" cy="609600"/>
          </a:xfrm>
          <a:prstGeom prst="rect">
            <a:avLst/>
          </a:prstGeom>
          <a:solidFill>
            <a:schemeClr val="accent1"/>
          </a:solidFill>
          <a:ln w="9525">
            <a:solidFill>
              <a:schemeClr val="tx1"/>
            </a:solidFill>
            <a:prstDash val="dash"/>
            <a:miter lim="800000"/>
            <a:headEnd/>
            <a:tailEnd/>
          </a:ln>
        </p:spPr>
        <p:txBody>
          <a:bodyPr wrap="none" anchor="ctr"/>
          <a:lstStyle/>
          <a:p>
            <a:pPr algn="ctr"/>
            <a:r>
              <a:rPr lang="ru-RU"/>
              <a:t>Линкер сборок</a:t>
            </a:r>
          </a:p>
        </p:txBody>
      </p:sp>
      <p:sp>
        <p:nvSpPr>
          <p:cNvPr id="6183" name="Line 67"/>
          <p:cNvSpPr>
            <a:spLocks noChangeShapeType="1"/>
          </p:cNvSpPr>
          <p:nvPr/>
        </p:nvSpPr>
        <p:spPr bwMode="auto">
          <a:xfrm>
            <a:off x="1219200" y="3352800"/>
            <a:ext cx="0" cy="209550"/>
          </a:xfrm>
          <a:prstGeom prst="line">
            <a:avLst/>
          </a:prstGeom>
          <a:noFill/>
          <a:ln w="9525">
            <a:solidFill>
              <a:schemeClr val="tx1"/>
            </a:solidFill>
            <a:prstDash val="dash"/>
            <a:round/>
            <a:headEnd/>
            <a:tailEnd type="triangle" w="med" len="med"/>
          </a:ln>
        </p:spPr>
        <p:txBody>
          <a:bodyPr/>
          <a:lstStyle/>
          <a:p>
            <a:endParaRPr lang="ru-RU"/>
          </a:p>
        </p:txBody>
      </p:sp>
      <p:sp>
        <p:nvSpPr>
          <p:cNvPr id="6184" name="AutoShape 68"/>
          <p:cNvSpPr>
            <a:spLocks noChangeArrowheads="1"/>
          </p:cNvSpPr>
          <p:nvPr/>
        </p:nvSpPr>
        <p:spPr bwMode="auto">
          <a:xfrm>
            <a:off x="3124200" y="2971800"/>
            <a:ext cx="1600200" cy="990600"/>
          </a:xfrm>
          <a:prstGeom prst="flowChartMagneticDisk">
            <a:avLst/>
          </a:prstGeom>
          <a:solidFill>
            <a:schemeClr val="accent1"/>
          </a:solidFill>
          <a:ln w="9525">
            <a:solidFill>
              <a:schemeClr val="tx1"/>
            </a:solidFill>
            <a:round/>
            <a:headEnd/>
            <a:tailEnd/>
          </a:ln>
        </p:spPr>
        <p:txBody>
          <a:bodyPr wrap="none" anchor="ctr"/>
          <a:lstStyle/>
          <a:p>
            <a:pPr algn="ctr">
              <a:lnSpc>
                <a:spcPct val="80000"/>
              </a:lnSpc>
            </a:pPr>
            <a:r>
              <a:rPr lang="en-US" sz="1600"/>
              <a:t>Assembly</a:t>
            </a:r>
            <a:r>
              <a:rPr lang="ru-RU" sz="1600"/>
              <a:t> </a:t>
            </a:r>
          </a:p>
          <a:p>
            <a:pPr algn="ctr">
              <a:lnSpc>
                <a:spcPct val="80000"/>
              </a:lnSpc>
            </a:pPr>
            <a:r>
              <a:rPr lang="en-US" sz="1600"/>
              <a:t>*.exe</a:t>
            </a:r>
            <a:r>
              <a:rPr lang="ru-RU" sz="1600"/>
              <a:t> или </a:t>
            </a:r>
            <a:r>
              <a:rPr lang="en-US" sz="1600"/>
              <a:t>*.dll</a:t>
            </a:r>
            <a:endParaRPr lang="ru-RU" sz="1600"/>
          </a:p>
        </p:txBody>
      </p:sp>
      <p:sp>
        <p:nvSpPr>
          <p:cNvPr id="6185" name="Line 69"/>
          <p:cNvSpPr>
            <a:spLocks noChangeShapeType="1"/>
          </p:cNvSpPr>
          <p:nvPr/>
        </p:nvSpPr>
        <p:spPr bwMode="auto">
          <a:xfrm>
            <a:off x="2209800" y="2209800"/>
            <a:ext cx="914400" cy="1143000"/>
          </a:xfrm>
          <a:prstGeom prst="line">
            <a:avLst/>
          </a:prstGeom>
          <a:noFill/>
          <a:ln w="9525">
            <a:solidFill>
              <a:schemeClr val="tx1"/>
            </a:solidFill>
            <a:prstDash val="lgDash"/>
            <a:round/>
            <a:headEnd/>
            <a:tailEnd type="triangle" w="med" len="med"/>
          </a:ln>
        </p:spPr>
        <p:txBody>
          <a:bodyPr/>
          <a:lstStyle/>
          <a:p>
            <a:endParaRPr lang="ru-RU"/>
          </a:p>
        </p:txBody>
      </p:sp>
      <p:sp>
        <p:nvSpPr>
          <p:cNvPr id="6186" name="Freeform 71"/>
          <p:cNvSpPr>
            <a:spLocks/>
          </p:cNvSpPr>
          <p:nvPr/>
        </p:nvSpPr>
        <p:spPr bwMode="auto">
          <a:xfrm>
            <a:off x="63500" y="2133600"/>
            <a:ext cx="241300" cy="1752600"/>
          </a:xfrm>
          <a:custGeom>
            <a:avLst/>
            <a:gdLst>
              <a:gd name="T0" fmla="*/ 383063695 w 152"/>
              <a:gd name="T1" fmla="*/ 0 h 1104"/>
              <a:gd name="T2" fmla="*/ 141128743 w 152"/>
              <a:gd name="T3" fmla="*/ 241934992 h 1104"/>
              <a:gd name="T4" fmla="*/ 20161248 w 152"/>
              <a:gd name="T5" fmla="*/ 846772522 h 1104"/>
              <a:gd name="T6" fmla="*/ 20161248 w 152"/>
              <a:gd name="T7" fmla="*/ 2147483647 h 1104"/>
              <a:gd name="T8" fmla="*/ 141128743 w 152"/>
              <a:gd name="T9" fmla="*/ 2147483647 h 1104"/>
              <a:gd name="T10" fmla="*/ 383063695 w 152"/>
              <a:gd name="T11" fmla="*/ 2147483647 h 1104"/>
              <a:gd name="T12" fmla="*/ 0 60000 65536"/>
              <a:gd name="T13" fmla="*/ 0 60000 65536"/>
              <a:gd name="T14" fmla="*/ 0 60000 65536"/>
              <a:gd name="T15" fmla="*/ 0 60000 65536"/>
              <a:gd name="T16" fmla="*/ 0 60000 65536"/>
              <a:gd name="T17" fmla="*/ 0 60000 65536"/>
              <a:gd name="T18" fmla="*/ 0 w 152"/>
              <a:gd name="T19" fmla="*/ 0 h 1104"/>
              <a:gd name="T20" fmla="*/ 152 w 152"/>
              <a:gd name="T21" fmla="*/ 1104 h 1104"/>
            </a:gdLst>
            <a:ahLst/>
            <a:cxnLst>
              <a:cxn ang="T12">
                <a:pos x="T0" y="T1"/>
              </a:cxn>
              <a:cxn ang="T13">
                <a:pos x="T2" y="T3"/>
              </a:cxn>
              <a:cxn ang="T14">
                <a:pos x="T4" y="T5"/>
              </a:cxn>
              <a:cxn ang="T15">
                <a:pos x="T6" y="T7"/>
              </a:cxn>
              <a:cxn ang="T16">
                <a:pos x="T8" y="T9"/>
              </a:cxn>
              <a:cxn ang="T17">
                <a:pos x="T10" y="T11"/>
              </a:cxn>
            </a:cxnLst>
            <a:rect l="T18" t="T19" r="T20" b="T21"/>
            <a:pathLst>
              <a:path w="152" h="1104">
                <a:moveTo>
                  <a:pt x="152" y="0"/>
                </a:moveTo>
                <a:cubicBezTo>
                  <a:pt x="116" y="20"/>
                  <a:pt x="80" y="40"/>
                  <a:pt x="56" y="96"/>
                </a:cubicBezTo>
                <a:cubicBezTo>
                  <a:pt x="32" y="152"/>
                  <a:pt x="16" y="208"/>
                  <a:pt x="8" y="336"/>
                </a:cubicBezTo>
                <a:cubicBezTo>
                  <a:pt x="0" y="464"/>
                  <a:pt x="0" y="744"/>
                  <a:pt x="8" y="864"/>
                </a:cubicBezTo>
                <a:cubicBezTo>
                  <a:pt x="16" y="984"/>
                  <a:pt x="32" y="1016"/>
                  <a:pt x="56" y="1056"/>
                </a:cubicBezTo>
                <a:cubicBezTo>
                  <a:pt x="80" y="1096"/>
                  <a:pt x="136" y="1096"/>
                  <a:pt x="152" y="1104"/>
                </a:cubicBezTo>
              </a:path>
            </a:pathLst>
          </a:custGeom>
          <a:noFill/>
          <a:ln w="9525">
            <a:solidFill>
              <a:schemeClr val="tx1"/>
            </a:solidFill>
            <a:prstDash val="lgDash"/>
            <a:round/>
            <a:headEnd/>
            <a:tailEnd type="triangle" w="med" len="med"/>
          </a:ln>
        </p:spPr>
        <p:txBody>
          <a:bodyPr/>
          <a:lstStyle/>
          <a:p>
            <a:endParaRPr lang="ru-RU"/>
          </a:p>
        </p:txBody>
      </p:sp>
      <p:sp>
        <p:nvSpPr>
          <p:cNvPr id="6187" name="Text Box 72"/>
          <p:cNvSpPr txBox="1">
            <a:spLocks noChangeArrowheads="1"/>
          </p:cNvSpPr>
          <p:nvPr/>
        </p:nvSpPr>
        <p:spPr bwMode="auto">
          <a:xfrm>
            <a:off x="5029200" y="2644775"/>
            <a:ext cx="4114800" cy="1155700"/>
          </a:xfrm>
          <a:prstGeom prst="rect">
            <a:avLst/>
          </a:prstGeom>
          <a:noFill/>
          <a:ln w="9525">
            <a:noFill/>
            <a:miter lim="800000"/>
            <a:headEnd/>
            <a:tailEnd/>
          </a:ln>
        </p:spPr>
        <p:txBody>
          <a:bodyPr>
            <a:spAutoFit/>
          </a:bodyPr>
          <a:lstStyle/>
          <a:p>
            <a:pPr>
              <a:spcBef>
                <a:spcPct val="50000"/>
              </a:spcBef>
            </a:pPr>
            <a:r>
              <a:rPr lang="ru-RU" sz="1400"/>
              <a:t>Может использоваться </a:t>
            </a:r>
            <a:r>
              <a:rPr lang="en-US" sz="1400"/>
              <a:t>AL</a:t>
            </a:r>
            <a:r>
              <a:rPr lang="ru-RU" sz="1400"/>
              <a:t>.</a:t>
            </a:r>
            <a:r>
              <a:rPr lang="en-US" sz="1400"/>
              <a:t>exe </a:t>
            </a:r>
            <a:r>
              <a:rPr lang="ru-RU" sz="1400"/>
              <a:t>утилита для создания сборки (</a:t>
            </a:r>
            <a:r>
              <a:rPr lang="en-US" sz="1400"/>
              <a:t>assembly</a:t>
            </a:r>
            <a:r>
              <a:rPr lang="ru-RU" sz="1400"/>
              <a:t>).</a:t>
            </a:r>
            <a:r>
              <a:rPr lang="en-US" sz="1400"/>
              <a:t> </a:t>
            </a:r>
            <a:r>
              <a:rPr lang="ru-RU" sz="1400"/>
              <a:t>Для простых сборок компилятор автоматически создает сборку. Сборка не объединяет модули в единый модуль, а соединяет их логически.</a:t>
            </a:r>
          </a:p>
        </p:txBody>
      </p:sp>
      <p:sp>
        <p:nvSpPr>
          <p:cNvPr id="6188" name="AutoShape 73"/>
          <p:cNvSpPr>
            <a:spLocks/>
          </p:cNvSpPr>
          <p:nvPr/>
        </p:nvSpPr>
        <p:spPr bwMode="auto">
          <a:xfrm>
            <a:off x="4876800" y="2635250"/>
            <a:ext cx="152400" cy="762000"/>
          </a:xfrm>
          <a:prstGeom prst="rightBrace">
            <a:avLst>
              <a:gd name="adj1" fmla="val 41667"/>
              <a:gd name="adj2" fmla="val 50000"/>
            </a:avLst>
          </a:prstGeom>
          <a:noFill/>
          <a:ln w="9525">
            <a:solidFill>
              <a:schemeClr val="tx1"/>
            </a:solidFill>
            <a:round/>
            <a:headEnd/>
            <a:tailEnd/>
          </a:ln>
        </p:spPr>
        <p:txBody>
          <a:bodyPr wrap="none" anchor="ctr"/>
          <a:lstStyle/>
          <a:p>
            <a:endParaRPr lang="ru-RU"/>
          </a:p>
        </p:txBody>
      </p:sp>
      <p:sp>
        <p:nvSpPr>
          <p:cNvPr id="6189" name="Line 76"/>
          <p:cNvSpPr>
            <a:spLocks noChangeShapeType="1"/>
          </p:cNvSpPr>
          <p:nvPr/>
        </p:nvSpPr>
        <p:spPr bwMode="auto">
          <a:xfrm flipH="1">
            <a:off x="2209800" y="3657600"/>
            <a:ext cx="914400" cy="228600"/>
          </a:xfrm>
          <a:prstGeom prst="line">
            <a:avLst/>
          </a:prstGeom>
          <a:noFill/>
          <a:ln w="9525">
            <a:solidFill>
              <a:schemeClr val="tx1"/>
            </a:solidFill>
            <a:round/>
            <a:headEnd/>
            <a:tailEnd type="triangle" w="med" len="med"/>
          </a:ln>
        </p:spPr>
        <p:txBody>
          <a:bodyPr/>
          <a:lstStyle/>
          <a:p>
            <a:endParaRPr lang="ru-RU"/>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ASP</a:t>
            </a:r>
            <a:r>
              <a:rPr lang="ru-RU" smtClean="0"/>
              <a:t>.</a:t>
            </a:r>
            <a:r>
              <a:rPr lang="en-US" smtClean="0"/>
              <a:t>Net </a:t>
            </a:r>
            <a:r>
              <a:rPr lang="ru-RU" smtClean="0"/>
              <a:t>приложение</a:t>
            </a:r>
          </a:p>
        </p:txBody>
      </p:sp>
      <p:sp>
        <p:nvSpPr>
          <p:cNvPr id="7171" name="Rectangle 3"/>
          <p:cNvSpPr>
            <a:spLocks noGrp="1" noChangeArrowheads="1"/>
          </p:cNvSpPr>
          <p:nvPr>
            <p:ph type="body" idx="1"/>
          </p:nvPr>
        </p:nvSpPr>
        <p:spPr/>
        <p:txBody>
          <a:bodyPr/>
          <a:lstStyle/>
          <a:p>
            <a:pPr eaLnBrk="1" hangingPunct="1">
              <a:lnSpc>
                <a:spcPct val="80000"/>
              </a:lnSpc>
            </a:pPr>
            <a:r>
              <a:rPr lang="ru-RU" sz="2000" smtClean="0"/>
              <a:t>На наиболее базовом уровне </a:t>
            </a:r>
            <a:r>
              <a:rPr lang="en-US" sz="2000" smtClean="0"/>
              <a:t>ASP</a:t>
            </a:r>
            <a:r>
              <a:rPr lang="ru-RU" sz="2000" smtClean="0"/>
              <a:t>.</a:t>
            </a:r>
            <a:r>
              <a:rPr lang="en-US" sz="2000" smtClean="0"/>
              <a:t>Net </a:t>
            </a:r>
            <a:r>
              <a:rPr lang="ru-RU" sz="2000" smtClean="0"/>
              <a:t>приложение является комбинацией файлов, страниц, обработчиков событий, модулей и выполняемого кода, который может быть вызван из виртуальной папки (virtual directory) (и ее подпапок) на </a:t>
            </a:r>
            <a:r>
              <a:rPr lang="en-US" sz="2000" smtClean="0"/>
              <a:t>web</a:t>
            </a:r>
            <a:r>
              <a:rPr lang="ru-RU" sz="2000" smtClean="0"/>
              <a:t>-сервере. </a:t>
            </a:r>
          </a:p>
          <a:p>
            <a:pPr eaLnBrk="1" hangingPunct="1">
              <a:lnSpc>
                <a:spcPct val="80000"/>
              </a:lnSpc>
            </a:pPr>
            <a:endParaRPr lang="ru-RU" sz="2000" smtClean="0"/>
          </a:p>
          <a:p>
            <a:pPr eaLnBrk="1" hangingPunct="1">
              <a:lnSpc>
                <a:spcPct val="80000"/>
              </a:lnSpc>
            </a:pPr>
            <a:r>
              <a:rPr lang="ru-RU" sz="2000" smtClean="0"/>
              <a:t>В отличие от </a:t>
            </a:r>
            <a:r>
              <a:rPr lang="en-US" sz="2000" smtClean="0"/>
              <a:t>Windows </a:t>
            </a:r>
            <a:r>
              <a:rPr lang="ru-RU" sz="2000" smtClean="0"/>
              <a:t>приложений, конечный пользователь никогда не запускает на выполнение </a:t>
            </a:r>
            <a:r>
              <a:rPr lang="en-US" sz="2000" smtClean="0"/>
              <a:t>ASP</a:t>
            </a:r>
            <a:r>
              <a:rPr lang="ru-RU" sz="2000" smtClean="0"/>
              <a:t>.</a:t>
            </a:r>
            <a:r>
              <a:rPr lang="en-US" sz="2000" smtClean="0"/>
              <a:t>Net </a:t>
            </a:r>
            <a:r>
              <a:rPr lang="ru-RU" sz="2000" smtClean="0"/>
              <a:t>приложение напрямую. Вместо этого пользователь запускает браузер (например, такой как </a:t>
            </a:r>
            <a:r>
              <a:rPr lang="en-US" sz="2000" smtClean="0"/>
              <a:t>IE</a:t>
            </a:r>
            <a:r>
              <a:rPr lang="ru-RU" sz="2000" smtClean="0"/>
              <a:t>) и задаст конкретный </a:t>
            </a:r>
            <a:r>
              <a:rPr lang="en-US" sz="2000" smtClean="0"/>
              <a:t>URL </a:t>
            </a:r>
            <a:r>
              <a:rPr lang="ru-RU" sz="2000" smtClean="0"/>
              <a:t>адрес (например, </a:t>
            </a:r>
            <a:r>
              <a:rPr lang="ru-RU" sz="2000" smtClean="0">
                <a:hlinkClick r:id="rId3"/>
              </a:rPr>
              <a:t>http://www.mysite.com/mypage.aspx</a:t>
            </a:r>
            <a:r>
              <a:rPr lang="ru-RU" sz="2000" smtClean="0"/>
              <a:t>). Браузер отправит в сеть интернет </a:t>
            </a:r>
            <a:r>
              <a:rPr lang="en-US" sz="2000" smtClean="0"/>
              <a:t>HTTP </a:t>
            </a:r>
            <a:r>
              <a:rPr lang="ru-RU" sz="2000" smtClean="0"/>
              <a:t>запрос таким адресом и сеть Интернет переправит этот запрос </a:t>
            </a:r>
            <a:r>
              <a:rPr lang="en-US" sz="2000" smtClean="0"/>
              <a:t>web </a:t>
            </a:r>
            <a:r>
              <a:rPr lang="ru-RU" sz="2000" smtClean="0"/>
              <a:t>серверу с заданным адресом (</a:t>
            </a:r>
            <a:r>
              <a:rPr lang="ru-RU" sz="2000" smtClean="0">
                <a:hlinkClick r:id="rId4"/>
              </a:rPr>
              <a:t>www.mysite.com</a:t>
            </a:r>
            <a:r>
              <a:rPr lang="ru-RU" sz="2000" smtClean="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274638"/>
            <a:ext cx="8229600" cy="792162"/>
          </a:xfrm>
        </p:spPr>
        <p:txBody>
          <a:bodyPr/>
          <a:lstStyle/>
          <a:p>
            <a:pPr eaLnBrk="1" hangingPunct="1"/>
            <a:r>
              <a:rPr lang="en-US" smtClean="0"/>
              <a:t>Web </a:t>
            </a:r>
            <a:r>
              <a:rPr lang="ru-RU" smtClean="0"/>
              <a:t>приложение</a:t>
            </a:r>
          </a:p>
        </p:txBody>
      </p:sp>
      <p:sp>
        <p:nvSpPr>
          <p:cNvPr id="8195" name="Rectangle 3"/>
          <p:cNvSpPr>
            <a:spLocks noGrp="1" noChangeArrowheads="1"/>
          </p:cNvSpPr>
          <p:nvPr>
            <p:ph type="body" idx="1"/>
          </p:nvPr>
        </p:nvSpPr>
        <p:spPr>
          <a:xfrm>
            <a:off x="381000" y="1295400"/>
            <a:ext cx="8458200" cy="5334000"/>
          </a:xfrm>
        </p:spPr>
        <p:txBody>
          <a:bodyPr/>
          <a:lstStyle/>
          <a:p>
            <a:pPr eaLnBrk="1" hangingPunct="1"/>
            <a:r>
              <a:rPr lang="ru-RU" sz="2800" smtClean="0"/>
              <a:t>Набор страниц, которые работают совместно.</a:t>
            </a:r>
          </a:p>
          <a:p>
            <a:pPr lvl="1" eaLnBrk="1" hangingPunct="1"/>
            <a:r>
              <a:rPr lang="en-US" sz="2400" smtClean="0"/>
              <a:t>Global.asax</a:t>
            </a:r>
            <a:r>
              <a:rPr lang="ru-RU" sz="2400" smtClean="0"/>
              <a:t> – обработчики событий</a:t>
            </a:r>
            <a:endParaRPr lang="en-US" sz="2400" smtClean="0"/>
          </a:p>
          <a:p>
            <a:pPr lvl="1" eaLnBrk="1" hangingPunct="1"/>
            <a:r>
              <a:rPr lang="en-US" sz="2400" smtClean="0"/>
              <a:t>Web.Config</a:t>
            </a:r>
            <a:r>
              <a:rPr lang="ru-RU" sz="2400" smtClean="0"/>
              <a:t> – файл конфигурации приложения</a:t>
            </a:r>
          </a:p>
          <a:p>
            <a:pPr eaLnBrk="1" hangingPunct="1"/>
            <a:r>
              <a:rPr lang="ru-RU" sz="2800" smtClean="0"/>
              <a:t>Поддерживаемая функциональность</a:t>
            </a:r>
          </a:p>
          <a:p>
            <a:pPr lvl="1" eaLnBrk="1" hangingPunct="1"/>
            <a:r>
              <a:rPr lang="ru-RU" sz="2400" smtClean="0"/>
              <a:t>Сохранение состояния между вызовами страниц</a:t>
            </a:r>
          </a:p>
          <a:p>
            <a:pPr lvl="1" eaLnBrk="1" hangingPunct="1"/>
            <a:r>
              <a:rPr lang="ru-RU" sz="2400" smtClean="0"/>
              <a:t>Средства навигации между страницами</a:t>
            </a:r>
          </a:p>
          <a:p>
            <a:pPr lvl="1" eaLnBrk="1" hangingPunct="1"/>
            <a:r>
              <a:rPr lang="ru-RU" sz="2400" smtClean="0"/>
              <a:t>Регистрация пользователей и их прав</a:t>
            </a:r>
          </a:p>
          <a:p>
            <a:pPr lvl="1" eaLnBrk="1" hangingPunct="1"/>
            <a:r>
              <a:rPr lang="ru-RU" sz="2400" smtClean="0"/>
              <a:t>Хранение данных каждого конкретного пользователя (персонализация) между сеансами</a:t>
            </a:r>
          </a:p>
          <a:p>
            <a:pPr lvl="1" eaLnBrk="1" hangingPunct="1"/>
            <a:r>
              <a:rPr lang="ru-RU" sz="2400" smtClean="0"/>
              <a:t>Единый дизайн (оформление) страниц</a:t>
            </a:r>
          </a:p>
          <a:p>
            <a:pPr eaLnBrk="1" hangingPunct="1"/>
            <a:endParaRPr lang="ru-RU" sz="280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ru-RU" sz="3600" smtClean="0"/>
              <a:t>Выполнение </a:t>
            </a:r>
            <a:r>
              <a:rPr lang="en-US" sz="3600" smtClean="0"/>
              <a:t>ASP.Net </a:t>
            </a:r>
            <a:r>
              <a:rPr lang="ru-RU" sz="3600" smtClean="0"/>
              <a:t>приложения</a:t>
            </a:r>
          </a:p>
        </p:txBody>
      </p:sp>
      <p:sp>
        <p:nvSpPr>
          <p:cNvPr id="9219" name="Rectangle 3"/>
          <p:cNvSpPr>
            <a:spLocks noGrp="1" noChangeArrowheads="1"/>
          </p:cNvSpPr>
          <p:nvPr>
            <p:ph type="body" idx="1"/>
          </p:nvPr>
        </p:nvSpPr>
        <p:spPr>
          <a:xfrm>
            <a:off x="214313" y="1285875"/>
            <a:ext cx="8686800" cy="5400675"/>
          </a:xfrm>
        </p:spPr>
        <p:txBody>
          <a:bodyPr/>
          <a:lstStyle/>
          <a:p>
            <a:pPr eaLnBrk="1" hangingPunct="1">
              <a:lnSpc>
                <a:spcPct val="80000"/>
              </a:lnSpc>
            </a:pPr>
            <a:r>
              <a:rPr lang="en-US" sz="1800" smtClean="0"/>
              <a:t>IIS web </a:t>
            </a:r>
            <a:r>
              <a:rPr lang="ru-RU" sz="1800" smtClean="0"/>
              <a:t>сервер не имеет понятие об отдельных </a:t>
            </a:r>
            <a:r>
              <a:rPr lang="en-US" sz="1800" smtClean="0"/>
              <a:t>web </a:t>
            </a:r>
            <a:r>
              <a:rPr lang="ru-RU" sz="1800" smtClean="0"/>
              <a:t>приложениях, он просто передает все запросы к </a:t>
            </a:r>
            <a:r>
              <a:rPr lang="en-US" sz="1800" smtClean="0"/>
              <a:t>ASP.Net </a:t>
            </a:r>
            <a:r>
              <a:rPr lang="ru-RU" sz="1800" smtClean="0"/>
              <a:t>приложениям в рабочий процесс </a:t>
            </a:r>
            <a:r>
              <a:rPr lang="en-US" sz="1800" smtClean="0"/>
              <a:t>ASP</a:t>
            </a:r>
            <a:r>
              <a:rPr lang="ru-RU" sz="1800" smtClean="0"/>
              <a:t>.</a:t>
            </a:r>
            <a:r>
              <a:rPr lang="en-US" sz="1800" smtClean="0"/>
              <a:t>Net (worker process)</a:t>
            </a:r>
            <a:r>
              <a:rPr lang="ru-RU" sz="1800" smtClean="0"/>
              <a:t> в котором выполняется среда </a:t>
            </a:r>
            <a:r>
              <a:rPr lang="en-US" sz="1800" smtClean="0"/>
              <a:t>CLR</a:t>
            </a:r>
            <a:r>
              <a:rPr lang="ru-RU" sz="1800" smtClean="0"/>
              <a:t> (специальная версия </a:t>
            </a:r>
            <a:r>
              <a:rPr lang="en-US" sz="1800" smtClean="0"/>
              <a:t>webhost</a:t>
            </a:r>
            <a:r>
              <a:rPr lang="ru-RU" sz="1800" smtClean="0"/>
              <a:t>). </a:t>
            </a:r>
            <a:endParaRPr lang="en-US" sz="1800" smtClean="0"/>
          </a:p>
          <a:p>
            <a:pPr eaLnBrk="1" hangingPunct="1">
              <a:lnSpc>
                <a:spcPct val="80000"/>
              </a:lnSpc>
            </a:pPr>
            <a:endParaRPr lang="ru-RU" sz="1800" smtClean="0"/>
          </a:p>
          <a:p>
            <a:pPr eaLnBrk="1" hangingPunct="1">
              <a:lnSpc>
                <a:spcPct val="80000"/>
              </a:lnSpc>
            </a:pPr>
            <a:r>
              <a:rPr lang="ru-RU" sz="1800" smtClean="0"/>
              <a:t>Разные </a:t>
            </a:r>
            <a:r>
              <a:rPr lang="en-US" sz="1800" smtClean="0"/>
              <a:t>web </a:t>
            </a:r>
            <a:r>
              <a:rPr lang="ru-RU" sz="1800" smtClean="0"/>
              <a:t>приложения выполняются в одном рабочем процессе </a:t>
            </a:r>
            <a:r>
              <a:rPr lang="en-US" sz="1800" smtClean="0"/>
              <a:t>ASP.Net </a:t>
            </a:r>
            <a:r>
              <a:rPr lang="ru-RU" sz="1800" smtClean="0"/>
              <a:t>но в разных различных доменам приложений (application domains). </a:t>
            </a:r>
          </a:p>
          <a:p>
            <a:pPr eaLnBrk="1" hangingPunct="1">
              <a:lnSpc>
                <a:spcPct val="80000"/>
              </a:lnSpc>
            </a:pPr>
            <a:endParaRPr lang="en-US" sz="1800" smtClean="0"/>
          </a:p>
          <a:p>
            <a:pPr eaLnBrk="1" hangingPunct="1">
              <a:lnSpc>
                <a:spcPct val="80000"/>
              </a:lnSpc>
            </a:pPr>
            <a:r>
              <a:rPr lang="en-US" sz="1800" smtClean="0"/>
              <a:t>Web </a:t>
            </a:r>
            <a:r>
              <a:rPr lang="ru-RU" sz="1800" smtClean="0"/>
              <a:t>страницы, которые располагаются в одной и той же виртуальной папке (или в одной из ее подпапок) выполняются в одном и том же </a:t>
            </a:r>
            <a:r>
              <a:rPr lang="ru-RU" sz="1800" i="1" smtClean="0"/>
              <a:t>домене приложений</a:t>
            </a:r>
            <a:r>
              <a:rPr lang="ru-RU" sz="1800" smtClean="0"/>
              <a:t>. </a:t>
            </a:r>
            <a:r>
              <a:rPr lang="en-US" sz="1800" smtClean="0"/>
              <a:t>Web </a:t>
            </a:r>
            <a:r>
              <a:rPr lang="ru-RU" sz="1800" smtClean="0"/>
              <a:t>страницы из других виртуальных папках выполняются в других доменах приложений.</a:t>
            </a:r>
            <a:endParaRPr lang="en-US" sz="1800" smtClean="0"/>
          </a:p>
          <a:p>
            <a:pPr eaLnBrk="1" hangingPunct="1">
              <a:lnSpc>
                <a:spcPct val="80000"/>
              </a:lnSpc>
            </a:pPr>
            <a:endParaRPr lang="ru-RU" sz="1800" smtClean="0"/>
          </a:p>
          <a:p>
            <a:pPr eaLnBrk="1" hangingPunct="1">
              <a:lnSpc>
                <a:spcPct val="80000"/>
              </a:lnSpc>
            </a:pPr>
            <a:r>
              <a:rPr lang="ru-RU" sz="1800" smtClean="0"/>
              <a:t>В отдельном домене приложения выполняется одно </a:t>
            </a:r>
            <a:r>
              <a:rPr lang="en-US" sz="1800" smtClean="0"/>
              <a:t>web-</a:t>
            </a:r>
            <a:r>
              <a:rPr lang="ru-RU" sz="1800" smtClean="0"/>
              <a:t>приложение, которое расположено в отдельной виртуальной папке </a:t>
            </a:r>
            <a:r>
              <a:rPr lang="en-US" sz="1800" smtClean="0"/>
              <a:t>IIS web-</a:t>
            </a:r>
            <a:r>
              <a:rPr lang="ru-RU" sz="1800" smtClean="0"/>
              <a:t>сервера. </a:t>
            </a:r>
          </a:p>
          <a:p>
            <a:pPr eaLnBrk="1" hangingPunct="1">
              <a:lnSpc>
                <a:spcPct val="80000"/>
              </a:lnSpc>
            </a:pPr>
            <a:endParaRPr lang="ru-RU" sz="1800" smtClean="0"/>
          </a:p>
          <a:p>
            <a:pPr eaLnBrk="1" hangingPunct="1">
              <a:lnSpc>
                <a:spcPct val="80000"/>
              </a:lnSpc>
            </a:pPr>
            <a:r>
              <a:rPr lang="ru-RU" sz="1800" smtClean="0"/>
              <a:t>Все домены приложений хорошо изолированы друг от друга.</a:t>
            </a:r>
          </a:p>
          <a:p>
            <a:pPr eaLnBrk="1" hangingPunct="1">
              <a:lnSpc>
                <a:spcPct val="80000"/>
              </a:lnSpc>
            </a:pPr>
            <a:endParaRPr lang="ru-RU" sz="1800" smtClean="0"/>
          </a:p>
          <a:p>
            <a:pPr eaLnBrk="1" hangingPunct="1">
              <a:lnSpc>
                <a:spcPct val="80000"/>
              </a:lnSpc>
            </a:pPr>
            <a:r>
              <a:rPr lang="ru-RU" sz="1800" b="1" i="1" smtClean="0"/>
              <a:t>Замечание:</a:t>
            </a:r>
            <a:r>
              <a:rPr lang="ru-RU" sz="1800" smtClean="0"/>
              <a:t> Виртуальные папки это просто папки файловой системы, к которым есть доступ посредством </a:t>
            </a:r>
            <a:r>
              <a:rPr lang="en-US" sz="1800" smtClean="0"/>
              <a:t>web </a:t>
            </a:r>
            <a:r>
              <a:rPr lang="ru-RU" sz="1800" smtClean="0"/>
              <a:t>сервера.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706437"/>
          </a:xfrm>
        </p:spPr>
        <p:txBody>
          <a:bodyPr/>
          <a:lstStyle/>
          <a:p>
            <a:pPr eaLnBrk="1" hangingPunct="1"/>
            <a:r>
              <a:rPr lang="ru-RU" sz="4000" smtClean="0"/>
              <a:t>Домен приложения</a:t>
            </a:r>
          </a:p>
        </p:txBody>
      </p:sp>
      <p:sp>
        <p:nvSpPr>
          <p:cNvPr id="10243" name="Rectangle 3"/>
          <p:cNvSpPr>
            <a:spLocks noGrp="1" noChangeArrowheads="1"/>
          </p:cNvSpPr>
          <p:nvPr>
            <p:ph type="body" idx="1"/>
          </p:nvPr>
        </p:nvSpPr>
        <p:spPr>
          <a:xfrm>
            <a:off x="395288" y="1341438"/>
            <a:ext cx="8291512" cy="5327650"/>
          </a:xfrm>
        </p:spPr>
        <p:txBody>
          <a:bodyPr/>
          <a:lstStyle/>
          <a:p>
            <a:pPr eaLnBrk="1" hangingPunct="1">
              <a:lnSpc>
                <a:spcPct val="80000"/>
              </a:lnSpc>
            </a:pPr>
            <a:r>
              <a:rPr lang="ru-RU" sz="2000" smtClean="0"/>
              <a:t>Домен приложения это возможность выполнять в одном процессе несколько управляемых приложений. При этом </a:t>
            </a:r>
            <a:r>
              <a:rPr lang="en-US" sz="2000" smtClean="0"/>
              <a:t>Common Language Runtime (CLR)</a:t>
            </a:r>
            <a:r>
              <a:rPr lang="ru-RU" sz="2000" smtClean="0"/>
              <a:t> гарантирует, что приложения не будут влиять (или видеть в памяти данные) друг на друга. </a:t>
            </a:r>
          </a:p>
          <a:p>
            <a:pPr lvl="1" eaLnBrk="1" hangingPunct="1">
              <a:lnSpc>
                <a:spcPct val="80000"/>
              </a:lnSpc>
            </a:pPr>
            <a:r>
              <a:rPr lang="ru-RU" sz="1800" smtClean="0"/>
              <a:t>Все </a:t>
            </a:r>
            <a:r>
              <a:rPr lang="en-US" sz="1800" smtClean="0"/>
              <a:t>web </a:t>
            </a:r>
            <a:r>
              <a:rPr lang="ru-RU" sz="1800" smtClean="0"/>
              <a:t>страницы одного </a:t>
            </a:r>
            <a:r>
              <a:rPr lang="en-US" sz="1800" smtClean="0"/>
              <a:t>web </a:t>
            </a:r>
            <a:r>
              <a:rPr lang="ru-RU" sz="1800" smtClean="0"/>
              <a:t>приложения совместно используют одни и те же ресурсы, размещенные о оперативной памяти;</a:t>
            </a:r>
          </a:p>
          <a:p>
            <a:pPr lvl="1" eaLnBrk="1" hangingPunct="1">
              <a:lnSpc>
                <a:spcPct val="80000"/>
              </a:lnSpc>
            </a:pPr>
            <a:r>
              <a:rPr lang="ru-RU" sz="1800" smtClean="0"/>
              <a:t>Все </a:t>
            </a:r>
            <a:r>
              <a:rPr lang="en-US" sz="1800" smtClean="0"/>
              <a:t>web </a:t>
            </a:r>
            <a:r>
              <a:rPr lang="ru-RU" sz="1800" smtClean="0"/>
              <a:t>страницы одного </a:t>
            </a:r>
            <a:r>
              <a:rPr lang="en-US" sz="1800" smtClean="0"/>
              <a:t>web </a:t>
            </a:r>
            <a:r>
              <a:rPr lang="ru-RU" sz="1800" smtClean="0"/>
              <a:t>приложения совместно используют одни и те же установки (параметры) конфигурации. Однако можно настраивать некоторые конфигурационные параметры в отдельных подпапках (вложенных папках) одной и той же виртуальной папки. Например, можно задать только один способ аутентификации для </a:t>
            </a:r>
            <a:r>
              <a:rPr lang="en-US" sz="1800" smtClean="0"/>
              <a:t>web </a:t>
            </a:r>
            <a:r>
              <a:rPr lang="ru-RU" sz="1800" smtClean="0"/>
              <a:t>приложения, независимо от того, сколько подпапок в нем содержится. Но можно задать различные правила авторизации для каждой папки, чтобы более детально указать, кому разрешен доступ к различным группам страниц.</a:t>
            </a:r>
          </a:p>
          <a:p>
            <a:pPr lvl="1" eaLnBrk="1" hangingPunct="1">
              <a:lnSpc>
                <a:spcPct val="80000"/>
              </a:lnSpc>
            </a:pPr>
            <a:r>
              <a:rPr lang="ru-RU" sz="1800" smtClean="0"/>
              <a:t>Все </a:t>
            </a:r>
            <a:r>
              <a:rPr lang="en-US" sz="1800" smtClean="0"/>
              <a:t>web </a:t>
            </a:r>
            <a:r>
              <a:rPr lang="ru-RU" sz="1800" smtClean="0"/>
              <a:t>приложения генерируют глобальные события приложения на различных этапах выполнения (когда домен приложения в первый раз создается, когда уничтожается и удаляется из памяти, и т.п.). Можно задать обработчики событий, которые реагируют на глобальные события приложения, задавая код в файле </a:t>
            </a:r>
            <a:r>
              <a:rPr lang="en-US" sz="1800" smtClean="0"/>
              <a:t>global</a:t>
            </a:r>
            <a:r>
              <a:rPr lang="ru-RU" sz="1800" smtClean="0"/>
              <a:t>.</a:t>
            </a:r>
            <a:r>
              <a:rPr lang="en-US" sz="1800" smtClean="0"/>
              <a:t>asax</a:t>
            </a:r>
            <a:r>
              <a:rPr lang="ru-RU" sz="1800" smtClean="0"/>
              <a:t>, который содержится виртуальной папке приложения. </a:t>
            </a:r>
          </a:p>
          <a:p>
            <a:pPr eaLnBrk="1" hangingPunct="1">
              <a:lnSpc>
                <a:spcPct val="80000"/>
              </a:lnSpc>
            </a:pPr>
            <a:endParaRPr lang="ru-RU" sz="200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8229600" cy="850900"/>
          </a:xfrm>
        </p:spPr>
        <p:txBody>
          <a:bodyPr/>
          <a:lstStyle/>
          <a:p>
            <a:pPr eaLnBrk="1" hangingPunct="1"/>
            <a:r>
              <a:rPr lang="ru-RU" smtClean="0"/>
              <a:t>Виртуальные папки</a:t>
            </a:r>
          </a:p>
        </p:txBody>
      </p:sp>
      <p:sp>
        <p:nvSpPr>
          <p:cNvPr id="125955" name="Rectangle 3"/>
          <p:cNvSpPr>
            <a:spLocks noGrp="1" noChangeArrowheads="1"/>
          </p:cNvSpPr>
          <p:nvPr>
            <p:ph type="body" idx="1"/>
          </p:nvPr>
        </p:nvSpPr>
        <p:spPr>
          <a:xfrm>
            <a:off x="395288" y="1341438"/>
            <a:ext cx="8497887" cy="5516562"/>
          </a:xfrm>
        </p:spPr>
        <p:txBody>
          <a:bodyPr>
            <a:normAutofit lnSpcReduction="10000"/>
          </a:bodyPr>
          <a:lstStyle/>
          <a:p>
            <a:pPr eaLnBrk="1" hangingPunct="1">
              <a:lnSpc>
                <a:spcPct val="80000"/>
              </a:lnSpc>
              <a:defRPr/>
            </a:pPr>
            <a:r>
              <a:rPr lang="ru-RU" sz="1800" dirty="0" smtClean="0"/>
              <a:t>Виртуальная папка являются основным способом выделения </a:t>
            </a:r>
            <a:r>
              <a:rPr lang="en-US" sz="1800" dirty="0" smtClean="0"/>
              <a:t>ASP</a:t>
            </a:r>
            <a:r>
              <a:rPr lang="ru-RU" sz="1800" dirty="0" smtClean="0"/>
              <a:t>.</a:t>
            </a:r>
            <a:r>
              <a:rPr lang="en-US" sz="1800" dirty="0" smtClean="0"/>
              <a:t>Net </a:t>
            </a:r>
            <a:r>
              <a:rPr lang="ru-RU" sz="1800" dirty="0" smtClean="0"/>
              <a:t>приложения. Можно создать правильное </a:t>
            </a:r>
            <a:r>
              <a:rPr lang="en-US" sz="1800" dirty="0" smtClean="0"/>
              <a:t>ASP</a:t>
            </a:r>
            <a:r>
              <a:rPr lang="ru-RU" sz="1800" dirty="0" smtClean="0"/>
              <a:t>.</a:t>
            </a:r>
            <a:r>
              <a:rPr lang="en-US" sz="1800" dirty="0" smtClean="0"/>
              <a:t>Net </a:t>
            </a:r>
            <a:r>
              <a:rPr lang="ru-RU" sz="1800" dirty="0" smtClean="0"/>
              <a:t>приложение, содержащее только 1 </a:t>
            </a:r>
            <a:r>
              <a:rPr lang="en-US" sz="1800" dirty="0" smtClean="0"/>
              <a:t>web </a:t>
            </a:r>
            <a:r>
              <a:rPr lang="ru-RU" sz="1800" dirty="0" smtClean="0"/>
              <a:t>страницу  (.</a:t>
            </a:r>
            <a:r>
              <a:rPr lang="en-US" sz="1800" dirty="0" err="1" smtClean="0"/>
              <a:t>aspx</a:t>
            </a:r>
            <a:r>
              <a:rPr lang="en-US" sz="1800" dirty="0" smtClean="0"/>
              <a:t> </a:t>
            </a:r>
            <a:r>
              <a:rPr lang="ru-RU" sz="1800" dirty="0" smtClean="0"/>
              <a:t>файл). </a:t>
            </a:r>
          </a:p>
          <a:p>
            <a:pPr eaLnBrk="1" hangingPunct="1">
              <a:lnSpc>
                <a:spcPct val="80000"/>
              </a:lnSpc>
              <a:defRPr/>
            </a:pPr>
            <a:endParaRPr lang="ru-RU" sz="1800" dirty="0" smtClean="0"/>
          </a:p>
          <a:p>
            <a:pPr eaLnBrk="1" hangingPunct="1">
              <a:lnSpc>
                <a:spcPct val="80000"/>
              </a:lnSpc>
              <a:defRPr/>
            </a:pPr>
            <a:r>
              <a:rPr lang="ru-RU" sz="1800" dirty="0" smtClean="0"/>
              <a:t>Однако, </a:t>
            </a:r>
            <a:r>
              <a:rPr lang="en-US" sz="1800" dirty="0" err="1" smtClean="0"/>
              <a:t>ASP.Net</a:t>
            </a:r>
            <a:r>
              <a:rPr lang="en-US" sz="1800" dirty="0" smtClean="0"/>
              <a:t> </a:t>
            </a:r>
            <a:r>
              <a:rPr lang="ru-RU" sz="1800" dirty="0" smtClean="0"/>
              <a:t>приложения могут включать следующие компоненты:</a:t>
            </a:r>
          </a:p>
          <a:p>
            <a:pPr lvl="1" eaLnBrk="1" hangingPunct="1">
              <a:lnSpc>
                <a:spcPct val="80000"/>
              </a:lnSpc>
              <a:defRPr/>
            </a:pPr>
            <a:r>
              <a:rPr lang="en-US" sz="1600" b="1" dirty="0" smtClean="0"/>
              <a:t>Web </a:t>
            </a:r>
            <a:r>
              <a:rPr lang="ru-RU" sz="1600" b="1" dirty="0" smtClean="0"/>
              <a:t>страницы</a:t>
            </a:r>
            <a:r>
              <a:rPr lang="ru-RU" sz="1600" dirty="0" smtClean="0"/>
              <a:t> (.</a:t>
            </a:r>
            <a:r>
              <a:rPr lang="en-US" sz="1600" dirty="0" err="1" smtClean="0"/>
              <a:t>aspx</a:t>
            </a:r>
            <a:r>
              <a:rPr lang="en-US" sz="1600" dirty="0" smtClean="0"/>
              <a:t> </a:t>
            </a:r>
            <a:r>
              <a:rPr lang="ru-RU" sz="1600" dirty="0" smtClean="0"/>
              <a:t>файлы): это основные элементы </a:t>
            </a:r>
            <a:r>
              <a:rPr lang="en-US" sz="1600" dirty="0" smtClean="0"/>
              <a:t>ASP</a:t>
            </a:r>
            <a:r>
              <a:rPr lang="ru-RU" sz="1600" dirty="0" smtClean="0"/>
              <a:t>.</a:t>
            </a:r>
            <a:r>
              <a:rPr lang="en-US" sz="1600" dirty="0" smtClean="0"/>
              <a:t>Net </a:t>
            </a:r>
            <a:r>
              <a:rPr lang="ru-RU" sz="1600" dirty="0" smtClean="0"/>
              <a:t>приложения.</a:t>
            </a:r>
          </a:p>
          <a:p>
            <a:pPr lvl="1" eaLnBrk="1" hangingPunct="1">
              <a:lnSpc>
                <a:spcPct val="80000"/>
              </a:lnSpc>
              <a:defRPr/>
            </a:pPr>
            <a:r>
              <a:rPr lang="en-US" sz="1600" b="1" dirty="0" smtClean="0"/>
              <a:t>Web </a:t>
            </a:r>
            <a:r>
              <a:rPr lang="ru-RU" sz="1600" b="1" dirty="0" smtClean="0"/>
              <a:t>сервисы</a:t>
            </a:r>
            <a:r>
              <a:rPr lang="ru-RU" sz="1600" dirty="0" smtClean="0"/>
              <a:t> (.</a:t>
            </a:r>
            <a:r>
              <a:rPr lang="en-US" sz="1600" dirty="0" err="1" smtClean="0"/>
              <a:t>asmx</a:t>
            </a:r>
            <a:r>
              <a:rPr lang="en-US" sz="1600" dirty="0" smtClean="0"/>
              <a:t> </a:t>
            </a:r>
            <a:r>
              <a:rPr lang="ru-RU" sz="1600" dirty="0" smtClean="0"/>
              <a:t>файлы): они позволяют совместно использовать полезные функции (методы) с приложениями, которые расположены на разных компьютерах и на других платформах. </a:t>
            </a:r>
          </a:p>
          <a:p>
            <a:pPr lvl="1" eaLnBrk="1" hangingPunct="1">
              <a:lnSpc>
                <a:spcPct val="80000"/>
              </a:lnSpc>
              <a:defRPr/>
            </a:pPr>
            <a:r>
              <a:rPr lang="de-DE" sz="1600" b="1" dirty="0" smtClean="0"/>
              <a:t>Code</a:t>
            </a:r>
            <a:r>
              <a:rPr lang="ru-RU" sz="1600" b="1" dirty="0" smtClean="0"/>
              <a:t>-</a:t>
            </a:r>
            <a:r>
              <a:rPr lang="de-DE" sz="1600" b="1" dirty="0" err="1" smtClean="0"/>
              <a:t>behind</a:t>
            </a:r>
            <a:r>
              <a:rPr lang="de-DE" sz="1600" b="1" dirty="0" smtClean="0"/>
              <a:t> </a:t>
            </a:r>
            <a:r>
              <a:rPr lang="ru-RU" sz="1600" b="1" dirty="0" smtClean="0"/>
              <a:t>файлы</a:t>
            </a:r>
            <a:r>
              <a:rPr lang="ru-RU" sz="1600" dirty="0" smtClean="0"/>
              <a:t>: В зависимости от того, какая модель кода используется, можно размещать программный код в отдельных .</a:t>
            </a:r>
            <a:r>
              <a:rPr lang="en-US" sz="1600" dirty="0" err="1" smtClean="0"/>
              <a:t>cs</a:t>
            </a:r>
            <a:r>
              <a:rPr lang="en-US" sz="1600" dirty="0" smtClean="0"/>
              <a:t> </a:t>
            </a:r>
            <a:r>
              <a:rPr lang="ru-RU" sz="1600" dirty="0" smtClean="0"/>
              <a:t>файлах.</a:t>
            </a:r>
          </a:p>
          <a:p>
            <a:pPr lvl="1" eaLnBrk="1" hangingPunct="1">
              <a:lnSpc>
                <a:spcPct val="80000"/>
              </a:lnSpc>
              <a:defRPr/>
            </a:pPr>
            <a:r>
              <a:rPr lang="ru-RU" sz="1600" b="1" dirty="0" smtClean="0"/>
              <a:t>Конфигурационные файлы</a:t>
            </a:r>
            <a:r>
              <a:rPr lang="ru-RU" sz="1600" dirty="0" smtClean="0"/>
              <a:t> (</a:t>
            </a:r>
            <a:r>
              <a:rPr lang="en-US" sz="1600" dirty="0" smtClean="0"/>
              <a:t>web</a:t>
            </a:r>
            <a:r>
              <a:rPr lang="ru-RU" sz="1600" dirty="0" smtClean="0"/>
              <a:t>-</a:t>
            </a:r>
            <a:r>
              <a:rPr lang="en-US" sz="1600" dirty="0" err="1" smtClean="0"/>
              <a:t>config</a:t>
            </a:r>
            <a:r>
              <a:rPr lang="ru-RU" sz="1600" dirty="0" smtClean="0"/>
              <a:t>) - это файл содержащий множество  параметров (установок) уровня приложения, которые конфигурируют все, начиная от безопасности, и заканчивая отладкой и управлением состоянием.</a:t>
            </a:r>
          </a:p>
          <a:p>
            <a:pPr lvl="1" eaLnBrk="1" hangingPunct="1">
              <a:lnSpc>
                <a:spcPct val="80000"/>
              </a:lnSpc>
              <a:defRPr/>
            </a:pPr>
            <a:r>
              <a:rPr lang="ru-RU" sz="1600" b="1" dirty="0" smtClean="0"/>
              <a:t>Файл </a:t>
            </a:r>
            <a:r>
              <a:rPr lang="en-US" sz="1600" b="1" dirty="0" smtClean="0"/>
              <a:t>global</a:t>
            </a:r>
            <a:r>
              <a:rPr lang="ru-RU" sz="1600" b="1" dirty="0" smtClean="0"/>
              <a:t>.</a:t>
            </a:r>
            <a:r>
              <a:rPr lang="en-US" sz="1600" b="1" dirty="0" err="1" smtClean="0"/>
              <a:t>asax</a:t>
            </a:r>
            <a:r>
              <a:rPr lang="ru-RU" sz="1600" b="1" dirty="0" smtClean="0"/>
              <a:t> -</a:t>
            </a:r>
            <a:r>
              <a:rPr lang="ru-RU" sz="1600" dirty="0" smtClean="0"/>
              <a:t> этот файл содержащий обработчики событий, которые обрабатывают глобальные события приложения.</a:t>
            </a:r>
          </a:p>
          <a:p>
            <a:pPr lvl="1" eaLnBrk="1" hangingPunct="1">
              <a:lnSpc>
                <a:spcPct val="80000"/>
              </a:lnSpc>
              <a:defRPr/>
            </a:pPr>
            <a:r>
              <a:rPr lang="ru-RU" sz="1600" b="1" dirty="0" smtClean="0"/>
              <a:t>Множество любых других ресурсов</a:t>
            </a:r>
            <a:r>
              <a:rPr lang="ru-RU" sz="1600" dirty="0" smtClean="0"/>
              <a:t>, которые используются приложением: изображения, </a:t>
            </a:r>
            <a:r>
              <a:rPr lang="en-US" sz="1600" dirty="0" smtClean="0"/>
              <a:t>XML </a:t>
            </a:r>
            <a:r>
              <a:rPr lang="ru-RU" sz="1600" dirty="0" smtClean="0"/>
              <a:t>файлы, данные и т.п.</a:t>
            </a:r>
          </a:p>
          <a:p>
            <a:pPr eaLnBrk="1" hangingPunct="1">
              <a:lnSpc>
                <a:spcPct val="80000"/>
              </a:lnSpc>
              <a:defRPr/>
            </a:pPr>
            <a:endParaRPr lang="ru-RU" sz="1800" dirty="0" smtClean="0"/>
          </a:p>
          <a:p>
            <a:pPr eaLnBrk="1" hangingPunct="1">
              <a:lnSpc>
                <a:spcPct val="80000"/>
              </a:lnSpc>
              <a:defRPr/>
            </a:pPr>
            <a:r>
              <a:rPr lang="ru-RU" sz="1800" dirty="0" smtClean="0"/>
              <a:t>Другие компоненты: это откомпилированные сборки (</a:t>
            </a:r>
            <a:r>
              <a:rPr lang="en-US" sz="1800" dirty="0" smtClean="0"/>
              <a:t>assemblies</a:t>
            </a:r>
            <a:r>
              <a:rPr lang="ru-RU" sz="1800" dirty="0" smtClean="0"/>
              <a:t>). Которые содержат отдельные компоненты, которые разработаны программистом или приобретенные, поддерживающие полезную функциональность. Компоненты позволяют разделить бизнес логику и логику доступ к данным и создавать пользовательские ЭУ.</a:t>
            </a:r>
          </a:p>
          <a:p>
            <a:pPr eaLnBrk="1" hangingPunct="1">
              <a:lnSpc>
                <a:spcPct val="80000"/>
              </a:lnSpc>
              <a:defRPr/>
            </a:pPr>
            <a:endParaRPr lang="ru-RU" sz="18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74638"/>
            <a:ext cx="8229600" cy="633412"/>
          </a:xfrm>
        </p:spPr>
        <p:txBody>
          <a:bodyPr/>
          <a:lstStyle/>
          <a:p>
            <a:pPr eaLnBrk="1" hangingPunct="1"/>
            <a:r>
              <a:rPr lang="ru-RU" sz="4000" smtClean="0"/>
              <a:t>Жизненный цикл приложений</a:t>
            </a:r>
          </a:p>
        </p:txBody>
      </p:sp>
      <p:sp>
        <p:nvSpPr>
          <p:cNvPr id="12291" name="Rectangle 3"/>
          <p:cNvSpPr>
            <a:spLocks noGrp="1" noChangeArrowheads="1"/>
          </p:cNvSpPr>
          <p:nvPr>
            <p:ph type="body" idx="1"/>
          </p:nvPr>
        </p:nvSpPr>
        <p:spPr>
          <a:xfrm>
            <a:off x="250825" y="1196975"/>
            <a:ext cx="8642350" cy="5472113"/>
          </a:xfrm>
        </p:spPr>
        <p:txBody>
          <a:bodyPr/>
          <a:lstStyle/>
          <a:p>
            <a:pPr eaLnBrk="1" hangingPunct="1">
              <a:lnSpc>
                <a:spcPct val="80000"/>
              </a:lnSpc>
            </a:pPr>
            <a:r>
              <a:rPr lang="en-US" sz="1800" smtClean="0"/>
              <a:t>ASP</a:t>
            </a:r>
            <a:r>
              <a:rPr lang="ru-RU" sz="1800" smtClean="0"/>
              <a:t>.</a:t>
            </a:r>
            <a:r>
              <a:rPr lang="en-US" sz="1800" smtClean="0"/>
              <a:t>Net </a:t>
            </a:r>
            <a:r>
              <a:rPr lang="ru-RU" sz="1800" smtClean="0"/>
              <a:t>использует метод ленивой инициализации (</a:t>
            </a:r>
            <a:r>
              <a:rPr lang="ru-RU" sz="1800" i="1" smtClean="0"/>
              <a:t>lazy initialization</a:t>
            </a:r>
            <a:r>
              <a:rPr lang="ru-RU" sz="1800" smtClean="0"/>
              <a:t>) для создания доменов приложений. Это означает, что домен приложения для </a:t>
            </a:r>
            <a:r>
              <a:rPr lang="en-US" sz="1800" smtClean="0"/>
              <a:t>web </a:t>
            </a:r>
            <a:r>
              <a:rPr lang="ru-RU" sz="1800" smtClean="0"/>
              <a:t>приложения создается после того, как поступит первый запрос к странице, которая содержится в виртуальной папке.</a:t>
            </a:r>
          </a:p>
          <a:p>
            <a:pPr eaLnBrk="1" hangingPunct="1">
              <a:lnSpc>
                <a:spcPct val="80000"/>
              </a:lnSpc>
            </a:pPr>
            <a:endParaRPr lang="ru-RU" sz="1800" smtClean="0"/>
          </a:p>
          <a:p>
            <a:pPr eaLnBrk="1" hangingPunct="1">
              <a:lnSpc>
                <a:spcPct val="80000"/>
              </a:lnSpc>
            </a:pPr>
            <a:r>
              <a:rPr lang="ru-RU" sz="1800" smtClean="0"/>
              <a:t>Домен приложения может закончить работу по разным причинам, включая ситуацию, когда останавливается работа самого </a:t>
            </a:r>
            <a:r>
              <a:rPr lang="en-US" sz="1800" smtClean="0"/>
              <a:t>Internet </a:t>
            </a:r>
            <a:r>
              <a:rPr lang="ru-RU" sz="1800" smtClean="0"/>
              <a:t>сервера. Но более вероятно, что приложения будет стартовать заново в новом домене приложений в ответ на возникновение ошибки выполнения или изменения конфигурации. Например, в зависимости от установок в файле </a:t>
            </a:r>
            <a:r>
              <a:rPr lang="en-US" sz="1800" smtClean="0"/>
              <a:t>machine</a:t>
            </a:r>
            <a:r>
              <a:rPr lang="ru-RU" sz="1800" smtClean="0"/>
              <a:t>.</a:t>
            </a:r>
            <a:r>
              <a:rPr lang="en-US" sz="1800" smtClean="0"/>
              <a:t>config</a:t>
            </a:r>
            <a:r>
              <a:rPr lang="ru-RU" sz="1800" smtClean="0"/>
              <a:t>, который содержит установки для всего компьютера (на уровне компьютера), </a:t>
            </a:r>
            <a:r>
              <a:rPr lang="en-US" sz="1800" smtClean="0"/>
              <a:t>ASP</a:t>
            </a:r>
            <a:r>
              <a:rPr lang="ru-RU" sz="1800" smtClean="0"/>
              <a:t>.</a:t>
            </a:r>
            <a:r>
              <a:rPr lang="en-US" sz="1800" smtClean="0"/>
              <a:t>Net </a:t>
            </a:r>
            <a:r>
              <a:rPr lang="ru-RU" sz="1800" smtClean="0"/>
              <a:t>приложение может периодически перезапускаться, если будет достигаться некоторое пороговое значение. </a:t>
            </a:r>
          </a:p>
          <a:p>
            <a:pPr eaLnBrk="1" hangingPunct="1">
              <a:lnSpc>
                <a:spcPct val="80000"/>
              </a:lnSpc>
            </a:pPr>
            <a:endParaRPr lang="ru-RU" sz="1800" smtClean="0"/>
          </a:p>
          <a:p>
            <a:pPr eaLnBrk="1" hangingPunct="1">
              <a:lnSpc>
                <a:spcPct val="80000"/>
              </a:lnSpc>
            </a:pPr>
            <a:r>
              <a:rPr lang="ru-RU" sz="1800" smtClean="0"/>
              <a:t>Такая модель создана для того, чтобы сохранить правильное состояние приложения и обнаружить характеристики, которые могут указывать на возникновение проблем или понижение производительности (такие как длинные очереди отложенных запросов, использование большого объема памяти и т.п.). В зависимости от установок в файле machine.config, домены приложений могут перезапускаться, на основе времени выполнения домена приложений, количества запросов поставленных в очередь, или количества используемой памяти.</a:t>
            </a:r>
            <a:endParaRPr lang="en-US" sz="180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74638"/>
            <a:ext cx="8229600" cy="561975"/>
          </a:xfrm>
        </p:spPr>
        <p:txBody>
          <a:bodyPr/>
          <a:lstStyle/>
          <a:p>
            <a:pPr eaLnBrk="1" hangingPunct="1"/>
            <a:r>
              <a:rPr lang="ru-RU" sz="4000" smtClean="0"/>
              <a:t>Обновление приложений</a:t>
            </a:r>
          </a:p>
        </p:txBody>
      </p:sp>
      <p:sp>
        <p:nvSpPr>
          <p:cNvPr id="13315" name="Rectangle 3"/>
          <p:cNvSpPr>
            <a:spLocks noGrp="1" noChangeArrowheads="1"/>
          </p:cNvSpPr>
          <p:nvPr>
            <p:ph type="body" idx="1"/>
          </p:nvPr>
        </p:nvSpPr>
        <p:spPr>
          <a:xfrm>
            <a:off x="457200" y="1268413"/>
            <a:ext cx="8229600" cy="4857750"/>
          </a:xfrm>
        </p:spPr>
        <p:txBody>
          <a:bodyPr/>
          <a:lstStyle/>
          <a:p>
            <a:pPr eaLnBrk="1" hangingPunct="1">
              <a:lnSpc>
                <a:spcPct val="80000"/>
              </a:lnSpc>
            </a:pPr>
            <a:r>
              <a:rPr lang="en-US" sz="2000" smtClean="0"/>
              <a:t>ASP</a:t>
            </a:r>
            <a:r>
              <a:rPr lang="ru-RU" sz="2000" smtClean="0"/>
              <a:t>.</a:t>
            </a:r>
            <a:r>
              <a:rPr lang="en-US" sz="2000" smtClean="0"/>
              <a:t>Net </a:t>
            </a:r>
            <a:r>
              <a:rPr lang="ru-RU" sz="2000" smtClean="0"/>
              <a:t>автоматически перезапускает домены приложений, когда меняются файлы приложения </a:t>
            </a:r>
          </a:p>
          <a:p>
            <a:pPr eaLnBrk="1" hangingPunct="1">
              <a:lnSpc>
                <a:spcPct val="80000"/>
              </a:lnSpc>
            </a:pPr>
            <a:r>
              <a:rPr lang="ru-RU" sz="2000" smtClean="0"/>
              <a:t>Например, корректируется файл </a:t>
            </a:r>
            <a:r>
              <a:rPr lang="en-US" sz="2000" smtClean="0">
                <a:solidFill>
                  <a:srgbClr val="0000FF"/>
                </a:solidFill>
              </a:rPr>
              <a:t>web</a:t>
            </a:r>
            <a:r>
              <a:rPr lang="ru-RU" sz="2000" smtClean="0">
                <a:solidFill>
                  <a:srgbClr val="0000FF"/>
                </a:solidFill>
              </a:rPr>
              <a:t>.</a:t>
            </a:r>
            <a:r>
              <a:rPr lang="en-US" sz="2000" smtClean="0">
                <a:solidFill>
                  <a:srgbClr val="0000FF"/>
                </a:solidFill>
              </a:rPr>
              <a:t>config</a:t>
            </a:r>
            <a:r>
              <a:rPr lang="ru-RU" sz="2000" smtClean="0"/>
              <a:t>, или заменяются существующие </a:t>
            </a:r>
            <a:r>
              <a:rPr lang="en-US" sz="2000" smtClean="0"/>
              <a:t>web </a:t>
            </a:r>
            <a:r>
              <a:rPr lang="ru-RU" sz="2000" smtClean="0"/>
              <a:t>страницы или </a:t>
            </a:r>
            <a:r>
              <a:rPr lang="en-US" sz="2000" smtClean="0"/>
              <a:t>DLL </a:t>
            </a:r>
            <a:r>
              <a:rPr lang="ru-RU" sz="2000" smtClean="0"/>
              <a:t>файлы. </a:t>
            </a:r>
          </a:p>
          <a:p>
            <a:pPr eaLnBrk="1" hangingPunct="1">
              <a:lnSpc>
                <a:spcPct val="80000"/>
              </a:lnSpc>
            </a:pPr>
            <a:r>
              <a:rPr lang="ru-RU" sz="2000" smtClean="0"/>
              <a:t>В обоих случаях, </a:t>
            </a:r>
            <a:r>
              <a:rPr lang="en-US" sz="2000" smtClean="0"/>
              <a:t>ASP</a:t>
            </a:r>
            <a:r>
              <a:rPr lang="ru-RU" sz="2000" smtClean="0"/>
              <a:t>.</a:t>
            </a:r>
            <a:r>
              <a:rPr lang="en-US" sz="2000" smtClean="0"/>
              <a:t>Net </a:t>
            </a:r>
            <a:r>
              <a:rPr lang="ru-RU" sz="2000" smtClean="0"/>
              <a:t>стартует новый домен приложений для управления всеми будущими запросами и сохраняет существующий домен приложений работающим в течении времени, достаточного для окончания обработки всех отложенных запросов, включая и запросы занесенные в очередь.</a:t>
            </a:r>
          </a:p>
          <a:p>
            <a:pPr eaLnBrk="1" hangingPunct="1">
              <a:lnSpc>
                <a:spcPct val="80000"/>
              </a:lnSpc>
            </a:pPr>
            <a:endParaRPr lang="ru-RU" sz="2000" smtClean="0"/>
          </a:p>
          <a:p>
            <a:pPr eaLnBrk="1" hangingPunct="1">
              <a:lnSpc>
                <a:spcPct val="80000"/>
              </a:lnSpc>
            </a:pPr>
            <a:r>
              <a:rPr lang="ru-RU" sz="2000" smtClean="0"/>
              <a:t>Это одна из наиболее замечательных особенностей выполнения </a:t>
            </a:r>
            <a:r>
              <a:rPr lang="en-US" sz="2000" smtClean="0"/>
              <a:t>ASP</a:t>
            </a:r>
            <a:r>
              <a:rPr lang="ru-RU" sz="2000" smtClean="0"/>
              <a:t>.</a:t>
            </a:r>
            <a:r>
              <a:rPr lang="en-US" sz="2000" smtClean="0"/>
              <a:t>Net</a:t>
            </a:r>
            <a:r>
              <a:rPr lang="ru-RU" sz="2000" smtClean="0"/>
              <a:t> модели - возможность обновлять </a:t>
            </a:r>
            <a:r>
              <a:rPr lang="en-US" sz="2000" smtClean="0"/>
              <a:t>web</a:t>
            </a:r>
            <a:r>
              <a:rPr lang="ru-RU" sz="2000" smtClean="0"/>
              <a:t>-приложение без необходимости перезапускать выполнение </a:t>
            </a:r>
            <a:r>
              <a:rPr lang="en-US" sz="2000" smtClean="0"/>
              <a:t>web</a:t>
            </a:r>
            <a:r>
              <a:rPr lang="ru-RU" sz="2000" smtClean="0"/>
              <a:t>-сервера и без беспокойства причинить неудобство работающим пользователям. Это означает, что можно добавлять, заменять или удалять файлы в виртуальной папки в любое время. </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ru-RU" sz="4000" smtClean="0"/>
              <a:t>Структура папок </a:t>
            </a:r>
            <a:r>
              <a:rPr lang="en-US" sz="4000" smtClean="0"/>
              <a:t>Web </a:t>
            </a:r>
            <a:r>
              <a:rPr lang="ru-RU" sz="4000" smtClean="0"/>
              <a:t>приложения</a:t>
            </a:r>
          </a:p>
        </p:txBody>
      </p:sp>
      <p:sp>
        <p:nvSpPr>
          <p:cNvPr id="14339" name="Rectangle 3"/>
          <p:cNvSpPr>
            <a:spLocks noGrp="1" noChangeArrowheads="1"/>
          </p:cNvSpPr>
          <p:nvPr>
            <p:ph type="body" idx="1"/>
          </p:nvPr>
        </p:nvSpPr>
        <p:spPr/>
        <p:txBody>
          <a:bodyPr/>
          <a:lstStyle/>
          <a:p>
            <a:pPr eaLnBrk="1" hangingPunct="1"/>
            <a:r>
              <a:rPr lang="ru-RU" smtClean="0"/>
              <a:t>Каждое </a:t>
            </a:r>
            <a:r>
              <a:rPr lang="en-US" smtClean="0"/>
              <a:t>web </a:t>
            </a:r>
            <a:r>
              <a:rPr lang="ru-RU" smtClean="0"/>
              <a:t>приложение имеет хорошо спланированную структуру папок.</a:t>
            </a:r>
          </a:p>
          <a:p>
            <a:pPr eaLnBrk="1" hangingPunct="1"/>
            <a:r>
              <a:rPr lang="en-US" smtClean="0"/>
              <a:t>ASP.Net </a:t>
            </a:r>
            <a:r>
              <a:rPr lang="ru-RU" smtClean="0"/>
              <a:t>определяет несколько папок со специальным назначением.</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4213" y="404813"/>
            <a:ext cx="7442200" cy="576262"/>
          </a:xfrm>
          <a:prstGeom prst="rect">
            <a:avLst/>
          </a:prstGeom>
          <a:noFill/>
          <a:ln w="9525">
            <a:noFill/>
            <a:miter lim="800000"/>
            <a:headEnd/>
            <a:tailEnd/>
          </a:ln>
        </p:spPr>
        <p:txBody>
          <a:bodyPr anchor="ctr"/>
          <a:lstStyle/>
          <a:p>
            <a:pPr algn="ctr"/>
            <a:r>
              <a:rPr lang="ru-RU" sz="3000"/>
              <a:t>Зарезервированные папки</a:t>
            </a:r>
            <a:r>
              <a:rPr lang="uk-UA" sz="3000"/>
              <a:t> </a:t>
            </a:r>
            <a:r>
              <a:rPr lang="ru-RU" sz="3000"/>
              <a:t>проекта</a:t>
            </a:r>
            <a:r>
              <a:rPr lang="ru-RU" sz="2800">
                <a:solidFill>
                  <a:schemeClr val="tx2"/>
                </a:solidFill>
              </a:rPr>
              <a:t> </a:t>
            </a:r>
          </a:p>
        </p:txBody>
      </p:sp>
      <p:sp>
        <p:nvSpPr>
          <p:cNvPr id="15363" name="Rectangle 3"/>
          <p:cNvSpPr>
            <a:spLocks noChangeArrowheads="1"/>
          </p:cNvSpPr>
          <p:nvPr/>
        </p:nvSpPr>
        <p:spPr bwMode="auto">
          <a:xfrm>
            <a:off x="250825" y="1485900"/>
            <a:ext cx="8424863" cy="4968875"/>
          </a:xfrm>
          <a:prstGeom prst="rect">
            <a:avLst/>
          </a:prstGeom>
          <a:noFill/>
          <a:ln w="9525">
            <a:noFill/>
            <a:miter lim="800000"/>
            <a:headEnd/>
            <a:tailEnd/>
          </a:ln>
        </p:spPr>
        <p:txBody>
          <a:bodyPr anchor="ctr">
            <a:spAutoFit/>
          </a:bodyPr>
          <a:lstStyle/>
          <a:p>
            <a:pPr marL="354013" indent="-354013">
              <a:lnSpc>
                <a:spcPct val="120000"/>
              </a:lnSpc>
            </a:pPr>
            <a:r>
              <a:rPr lang="en-US" sz="1900" b="1">
                <a:solidFill>
                  <a:srgbClr val="FF3300"/>
                </a:solidFill>
                <a:latin typeface="Times New Roman" pitchFamily="18" charset="0"/>
              </a:rPr>
              <a:t>Bin</a:t>
            </a:r>
            <a:r>
              <a:rPr lang="en-US" sz="1600" b="1"/>
              <a:t> </a:t>
            </a:r>
            <a:r>
              <a:rPr lang="ru-RU" sz="1600"/>
              <a:t>– все предкомпилированные</a:t>
            </a:r>
            <a:r>
              <a:rPr lang="en-US" sz="1600"/>
              <a:t> </a:t>
            </a:r>
            <a:r>
              <a:rPr lang="ru-RU" sz="1600"/>
              <a:t>(заранее компилированные) сборки </a:t>
            </a:r>
            <a:r>
              <a:rPr lang="en-US" sz="1900" b="1">
                <a:solidFill>
                  <a:schemeClr val="tx2"/>
                </a:solidFill>
                <a:latin typeface="Times New Roman" pitchFamily="18" charset="0"/>
              </a:rPr>
              <a:t>.dll</a:t>
            </a:r>
            <a:r>
              <a:rPr lang="ru-RU" sz="1600"/>
              <a:t>, необходимые для работы приложения. В простом проекте их может не быть.</a:t>
            </a:r>
            <a:endParaRPr lang="en-US" sz="1600"/>
          </a:p>
          <a:p>
            <a:pPr marL="354013" indent="-354013">
              <a:lnSpc>
                <a:spcPct val="120000"/>
              </a:lnSpc>
            </a:pPr>
            <a:r>
              <a:rPr lang="ru-RU" sz="1900" b="1">
                <a:solidFill>
                  <a:srgbClr val="FF3300"/>
                </a:solidFill>
                <a:latin typeface="Times New Roman" pitchFamily="18" charset="0"/>
              </a:rPr>
              <a:t>App_</a:t>
            </a:r>
            <a:r>
              <a:rPr lang="en-US" sz="1900" b="1">
                <a:solidFill>
                  <a:srgbClr val="FF3300"/>
                </a:solidFill>
                <a:latin typeface="Times New Roman" pitchFamily="18" charset="0"/>
              </a:rPr>
              <a:t>Data</a:t>
            </a:r>
            <a:r>
              <a:rPr lang="ru-RU" sz="1600"/>
              <a:t> – источники данных, используемых в проекте. Доступны только из этого проекта.</a:t>
            </a:r>
            <a:endParaRPr lang="en-US" sz="1600"/>
          </a:p>
          <a:p>
            <a:pPr marL="354013" indent="-354013">
              <a:lnSpc>
                <a:spcPct val="120000"/>
              </a:lnSpc>
            </a:pPr>
            <a:r>
              <a:rPr lang="ru-RU" sz="1900" b="1">
                <a:solidFill>
                  <a:srgbClr val="FF3300"/>
                </a:solidFill>
                <a:latin typeface="Times New Roman" pitchFamily="18" charset="0"/>
              </a:rPr>
              <a:t>App_Code</a:t>
            </a:r>
            <a:r>
              <a:rPr lang="ru-RU" sz="1600"/>
              <a:t> – исходные коды классов приложения (</a:t>
            </a:r>
            <a:r>
              <a:rPr lang="en-US" sz="1900" b="1">
                <a:solidFill>
                  <a:schemeClr val="tx2"/>
                </a:solidFill>
                <a:latin typeface="Times New Roman" pitchFamily="18" charset="0"/>
              </a:rPr>
              <a:t>.cs</a:t>
            </a:r>
            <a:r>
              <a:rPr lang="ru-RU" sz="1600"/>
              <a:t>). При первом обращении к ним они динамически компилируются в сборку </a:t>
            </a:r>
            <a:r>
              <a:rPr lang="en-US" sz="1900" b="1">
                <a:solidFill>
                  <a:schemeClr val="tx2"/>
                </a:solidFill>
                <a:latin typeface="Times New Roman" pitchFamily="18" charset="0"/>
              </a:rPr>
              <a:t>.dll</a:t>
            </a:r>
            <a:r>
              <a:rPr lang="ru-RU" sz="1600"/>
              <a:t>, которая кэшируется в папке  </a:t>
            </a:r>
            <a:r>
              <a:rPr lang="en-US" sz="1900" b="1">
                <a:solidFill>
                  <a:schemeClr val="tx2"/>
                </a:solidFill>
                <a:latin typeface="Times New Roman" pitchFamily="18" charset="0"/>
              </a:rPr>
              <a:t>Windows\...\Temporary ASP.NET Files</a:t>
            </a:r>
            <a:r>
              <a:rPr lang="ru-RU" sz="1600"/>
              <a:t>. Кэшированная сборка используется проектом, пока не изменятся какие-либо его коды.</a:t>
            </a:r>
          </a:p>
          <a:p>
            <a:pPr marL="354013" indent="-354013">
              <a:lnSpc>
                <a:spcPct val="120000"/>
              </a:lnSpc>
            </a:pPr>
            <a:r>
              <a:rPr lang="ru-RU" sz="1900" b="1">
                <a:solidFill>
                  <a:srgbClr val="FF3300"/>
                </a:solidFill>
                <a:latin typeface="Times New Roman" pitchFamily="18" charset="0"/>
              </a:rPr>
              <a:t>App_</a:t>
            </a:r>
            <a:r>
              <a:rPr lang="en-US" sz="1900" b="1">
                <a:solidFill>
                  <a:srgbClr val="FF3300"/>
                </a:solidFill>
                <a:latin typeface="Times New Roman" pitchFamily="18" charset="0"/>
              </a:rPr>
              <a:t>GlobalResources</a:t>
            </a:r>
            <a:r>
              <a:rPr lang="ru-RU" sz="1600"/>
              <a:t> – глобальные ресурсы </a:t>
            </a:r>
            <a:r>
              <a:rPr lang="en-US" sz="1900" b="1">
                <a:solidFill>
                  <a:schemeClr val="tx2"/>
                </a:solidFill>
                <a:latin typeface="Times New Roman" pitchFamily="18" charset="0"/>
              </a:rPr>
              <a:t>.resx</a:t>
            </a:r>
            <a:r>
              <a:rPr lang="ru-RU" sz="1600"/>
              <a:t> всего приложения для многоязычной поддержки браузеров (язык браузера передаётся в заголовке </a:t>
            </a:r>
            <a:r>
              <a:rPr lang="en-US" sz="1600"/>
              <a:t>HTTP</a:t>
            </a:r>
            <a:r>
              <a:rPr lang="ru-RU" sz="1600"/>
              <a:t>-запроса).</a:t>
            </a:r>
            <a:endParaRPr lang="en-US" sz="1600"/>
          </a:p>
          <a:p>
            <a:pPr marL="354013" indent="-354013">
              <a:lnSpc>
                <a:spcPct val="120000"/>
              </a:lnSpc>
            </a:pPr>
            <a:r>
              <a:rPr lang="ru-RU" sz="1900" b="1">
                <a:solidFill>
                  <a:srgbClr val="FF3300"/>
                </a:solidFill>
                <a:latin typeface="Times New Roman" pitchFamily="18" charset="0"/>
              </a:rPr>
              <a:t>App_</a:t>
            </a:r>
            <a:r>
              <a:rPr lang="en-US" sz="1900" b="1">
                <a:solidFill>
                  <a:srgbClr val="FF3300"/>
                </a:solidFill>
                <a:latin typeface="Times New Roman" pitchFamily="18" charset="0"/>
              </a:rPr>
              <a:t>LocalResources</a:t>
            </a:r>
            <a:r>
              <a:rPr lang="ru-RU" sz="1600"/>
              <a:t> – локальные ресурсы </a:t>
            </a:r>
            <a:r>
              <a:rPr lang="en-US" sz="1900" b="1">
                <a:solidFill>
                  <a:schemeClr val="tx2"/>
                </a:solidFill>
                <a:latin typeface="Times New Roman" pitchFamily="18" charset="0"/>
              </a:rPr>
              <a:t>.resx</a:t>
            </a:r>
            <a:r>
              <a:rPr lang="ru-RU" sz="1600"/>
              <a:t> для отдельных страниц приложения.</a:t>
            </a:r>
            <a:endParaRPr lang="en-US" sz="1600"/>
          </a:p>
          <a:p>
            <a:pPr marL="354013" indent="-354013">
              <a:lnSpc>
                <a:spcPct val="120000"/>
              </a:lnSpc>
            </a:pPr>
            <a:r>
              <a:rPr lang="ru-RU" sz="1900" b="1">
                <a:solidFill>
                  <a:srgbClr val="FF3300"/>
                </a:solidFill>
                <a:latin typeface="Times New Roman" pitchFamily="18" charset="0"/>
              </a:rPr>
              <a:t>App_</a:t>
            </a:r>
            <a:r>
              <a:rPr lang="en-US" sz="1900" b="1">
                <a:solidFill>
                  <a:srgbClr val="FF3300"/>
                </a:solidFill>
                <a:latin typeface="Times New Roman" pitchFamily="18" charset="0"/>
              </a:rPr>
              <a:t>Thems</a:t>
            </a:r>
            <a:r>
              <a:rPr lang="ru-RU" sz="1600"/>
              <a:t> – темы приложения - файлы </a:t>
            </a:r>
            <a:r>
              <a:rPr lang="en-US" sz="1900" b="1">
                <a:solidFill>
                  <a:schemeClr val="tx2"/>
                </a:solidFill>
                <a:latin typeface="Times New Roman" pitchFamily="18" charset="0"/>
              </a:rPr>
              <a:t>.css</a:t>
            </a:r>
            <a:r>
              <a:rPr lang="ru-RU" sz="1600"/>
              <a:t>, рисунки… Каждая тема в своей папке.</a:t>
            </a:r>
          </a:p>
          <a:p>
            <a:pPr marL="354013" indent="-354013">
              <a:lnSpc>
                <a:spcPct val="120000"/>
              </a:lnSpc>
            </a:pPr>
            <a:r>
              <a:rPr lang="ru-RU" sz="1900" b="1">
                <a:solidFill>
                  <a:srgbClr val="FF3300"/>
                </a:solidFill>
                <a:latin typeface="Times New Roman" pitchFamily="18" charset="0"/>
              </a:rPr>
              <a:t>App_WebReferences</a:t>
            </a:r>
            <a:r>
              <a:rPr lang="ru-RU" sz="1600"/>
              <a:t> – файлы </a:t>
            </a:r>
            <a:r>
              <a:rPr lang="en-US" sz="1900" b="1">
                <a:solidFill>
                  <a:schemeClr val="tx2"/>
                </a:solidFill>
                <a:latin typeface="Times New Roman" pitchFamily="18" charset="0"/>
              </a:rPr>
              <a:t>.wsdl</a:t>
            </a:r>
            <a:r>
              <a:rPr lang="ru-RU" sz="1600"/>
              <a:t> используемые</a:t>
            </a:r>
            <a:r>
              <a:rPr lang="en-US" sz="1600"/>
              <a:t> </a:t>
            </a:r>
            <a:r>
              <a:rPr lang="ru-RU" sz="1600"/>
              <a:t>для </a:t>
            </a:r>
            <a:r>
              <a:rPr lang="en-US" sz="1600"/>
              <a:t>Web</a:t>
            </a:r>
            <a:r>
              <a:rPr lang="ru-RU" sz="1600"/>
              <a:t>-сервисов.</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6"/>
          <p:cNvSpPr>
            <a:spLocks noGrp="1" noChangeArrowheads="1"/>
          </p:cNvSpPr>
          <p:nvPr>
            <p:ph type="title"/>
          </p:nvPr>
        </p:nvSpPr>
        <p:spPr/>
        <p:txBody>
          <a:bodyPr/>
          <a:lstStyle/>
          <a:p>
            <a:pPr eaLnBrk="1" hangingPunct="1"/>
            <a:r>
              <a:rPr lang="ru-RU" sz="3600" smtClean="0">
                <a:latin typeface="Times New Roman" pitchFamily="18" charset="0"/>
              </a:rPr>
              <a:t>Структура папок </a:t>
            </a:r>
            <a:r>
              <a:rPr lang="en-US" sz="3600" smtClean="0">
                <a:latin typeface="Times New Roman" pitchFamily="18" charset="0"/>
              </a:rPr>
              <a:t>web-</a:t>
            </a:r>
            <a:r>
              <a:rPr lang="ru-RU" sz="3600" smtClean="0">
                <a:latin typeface="Times New Roman" pitchFamily="18" charset="0"/>
              </a:rPr>
              <a:t>приложения (Application Directory)</a:t>
            </a:r>
          </a:p>
        </p:txBody>
      </p:sp>
      <p:graphicFrame>
        <p:nvGraphicFramePr>
          <p:cNvPr id="139314" name="Group 50"/>
          <p:cNvGraphicFramePr>
            <a:graphicFrameLocks noGrp="1"/>
          </p:cNvGraphicFramePr>
          <p:nvPr>
            <p:ph idx="1"/>
          </p:nvPr>
        </p:nvGraphicFramePr>
        <p:xfrm>
          <a:off x="323850" y="1600200"/>
          <a:ext cx="8496300" cy="4906963"/>
        </p:xfrm>
        <a:graphic>
          <a:graphicData uri="http://schemas.openxmlformats.org/drawingml/2006/table">
            <a:tbl>
              <a:tblPr/>
              <a:tblGrid>
                <a:gridCol w="2519363"/>
                <a:gridCol w="5976937"/>
              </a:tblGrid>
              <a:tr h="2143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rPr>
                        <a:t>Папка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pitchFamily="34" charset="0"/>
                        </a:rPr>
                        <a:t>Описание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70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Bin</a:t>
                      </a:r>
                      <a:endParaRPr kumimoji="0" lang="ru-RU" sz="1800" b="0"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pitchFamily="34" charset="0"/>
                        </a:rPr>
                        <a:t>Эта папка содержит все заранее откомпилированные сборки (обычно </a:t>
                      </a:r>
                      <a:r>
                        <a:rPr kumimoji="0" lang="en-US" sz="1600" b="0" i="0" u="none" strike="noStrike" cap="none" normalizeH="0" baseline="0" smtClean="0">
                          <a:ln>
                            <a:noFill/>
                          </a:ln>
                          <a:solidFill>
                            <a:schemeClr val="tx1"/>
                          </a:solidFill>
                          <a:effectLst/>
                          <a:latin typeface="Arial" pitchFamily="34" charset="0"/>
                        </a:rPr>
                        <a:t>DLL</a:t>
                      </a:r>
                      <a:r>
                        <a:rPr kumimoji="0" lang="ru-RU" sz="1600" b="0" i="0" u="none" strike="noStrike" cap="none" normalizeH="0" baseline="0" smtClean="0">
                          <a:ln>
                            <a:noFill/>
                          </a:ln>
                          <a:solidFill>
                            <a:schemeClr val="tx1"/>
                          </a:solidFill>
                          <a:effectLst/>
                          <a:latin typeface="Arial" pitchFamily="34" charset="0"/>
                        </a:rPr>
                        <a:t>), которые будет использовать </a:t>
                      </a:r>
                      <a:r>
                        <a:rPr kumimoji="0" lang="en-US" sz="1600" b="0" i="0" u="none" strike="noStrike" cap="none" normalizeH="0" baseline="0" smtClean="0">
                          <a:ln>
                            <a:noFill/>
                          </a:ln>
                          <a:solidFill>
                            <a:schemeClr val="tx1"/>
                          </a:solidFill>
                          <a:effectLst/>
                          <a:latin typeface="Arial" pitchFamily="34" charset="0"/>
                        </a:rPr>
                        <a:t>ASP</a:t>
                      </a:r>
                      <a:r>
                        <a:rPr kumimoji="0" lang="ru-RU" sz="1600" b="0" i="0" u="none" strike="noStrike" cap="none" normalizeH="0" baseline="0" smtClean="0">
                          <a:ln>
                            <a:noFill/>
                          </a:ln>
                          <a:solidFill>
                            <a:schemeClr val="tx1"/>
                          </a:solidFill>
                          <a:effectLst/>
                          <a:latin typeface="Arial" pitchFamily="34" charset="0"/>
                        </a:rPr>
                        <a:t>.</a:t>
                      </a:r>
                      <a:r>
                        <a:rPr kumimoji="0" lang="en-US" sz="1600" b="0" i="0" u="none" strike="noStrike" cap="none" normalizeH="0" baseline="0" smtClean="0">
                          <a:ln>
                            <a:noFill/>
                          </a:ln>
                          <a:solidFill>
                            <a:schemeClr val="tx1"/>
                          </a:solidFill>
                          <a:effectLst/>
                          <a:latin typeface="Arial" pitchFamily="34" charset="0"/>
                        </a:rPr>
                        <a:t>Net</a:t>
                      </a:r>
                      <a:r>
                        <a:rPr kumimoji="0" lang="ru-RU" sz="1600" b="0" i="0" u="none" strike="noStrike" cap="none" normalizeH="0" baseline="0" smtClean="0">
                          <a:ln>
                            <a:noFill/>
                          </a:ln>
                          <a:solidFill>
                            <a:schemeClr val="tx1"/>
                          </a:solidFill>
                          <a:effectLst/>
                          <a:latin typeface="Arial" pitchFamily="34" charset="0"/>
                        </a:rPr>
                        <a:t>. Эти сборки могут включать откомпилированные классы </a:t>
                      </a:r>
                      <a:r>
                        <a:rPr kumimoji="0" lang="en-US" sz="1600" b="0" i="0" u="none" strike="noStrike" cap="none" normalizeH="0" baseline="0" smtClean="0">
                          <a:ln>
                            <a:noFill/>
                          </a:ln>
                          <a:solidFill>
                            <a:schemeClr val="tx1"/>
                          </a:solidFill>
                          <a:effectLst/>
                          <a:latin typeface="Arial" pitchFamily="34" charset="0"/>
                        </a:rPr>
                        <a:t>web</a:t>
                      </a:r>
                      <a:r>
                        <a:rPr kumimoji="0" lang="ru-RU" sz="1600" b="0" i="0" u="none" strike="noStrike" cap="none" normalizeH="0" baseline="0" smtClean="0">
                          <a:ln>
                            <a:noFill/>
                          </a:ln>
                          <a:solidFill>
                            <a:schemeClr val="tx1"/>
                          </a:solidFill>
                          <a:effectLst/>
                          <a:latin typeface="Arial" pitchFamily="34" charset="0"/>
                        </a:rPr>
                        <a:t>-страниц.</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2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Arial" pitchFamily="34" charset="0"/>
                        </a:rPr>
                        <a:t>App_Code</a:t>
                      </a:r>
                      <a:endParaRPr kumimoji="0" lang="ru-RU" sz="1800" b="0" i="0" u="none" strike="noStrike" cap="none" normalizeH="0" baseline="0" dirty="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pitchFamily="34" charset="0"/>
                        </a:rPr>
                        <a:t>Эта папка содержит файлы с исходным кодом, которые динамически компилируются для использования в приложении. Эти папки с кодом обычно совместно используют компоненты, такие как компоненты поддержки журнала или библиотеку доступа к данным. Откомпилированный код никогда не появляется в </a:t>
                      </a:r>
                      <a:r>
                        <a:rPr kumimoji="0" lang="en-US" sz="1600" b="0" i="0" u="none" strike="noStrike" cap="none" normalizeH="0" baseline="0" smtClean="0">
                          <a:ln>
                            <a:noFill/>
                          </a:ln>
                          <a:solidFill>
                            <a:schemeClr val="tx1"/>
                          </a:solidFill>
                          <a:effectLst/>
                          <a:latin typeface="Arial" pitchFamily="34" charset="0"/>
                        </a:rPr>
                        <a:t>Bin </a:t>
                      </a:r>
                      <a:r>
                        <a:rPr kumimoji="0" lang="ru-RU" sz="1600" b="0" i="0" u="none" strike="noStrike" cap="none" normalizeH="0" baseline="0" smtClean="0">
                          <a:ln>
                            <a:noFill/>
                          </a:ln>
                          <a:solidFill>
                            <a:schemeClr val="tx1"/>
                          </a:solidFill>
                          <a:effectLst/>
                          <a:latin typeface="Arial" pitchFamily="34" charset="0"/>
                        </a:rPr>
                        <a:t>папке, так как </a:t>
                      </a:r>
                      <a:r>
                        <a:rPr kumimoji="0" lang="en-US" sz="1600" b="0" i="0" u="none" strike="noStrike" cap="none" normalizeH="0" baseline="0" smtClean="0">
                          <a:ln>
                            <a:noFill/>
                          </a:ln>
                          <a:solidFill>
                            <a:schemeClr val="tx1"/>
                          </a:solidFill>
                          <a:effectLst/>
                          <a:latin typeface="Arial" pitchFamily="34" charset="0"/>
                        </a:rPr>
                        <a:t>ASP</a:t>
                      </a:r>
                      <a:r>
                        <a:rPr kumimoji="0" lang="ru-RU" sz="1600" b="0" i="0" u="none" strike="noStrike" cap="none" normalizeH="0" baseline="0" smtClean="0">
                          <a:ln>
                            <a:noFill/>
                          </a:ln>
                          <a:solidFill>
                            <a:schemeClr val="tx1"/>
                          </a:solidFill>
                          <a:effectLst/>
                          <a:latin typeface="Arial" pitchFamily="34" charset="0"/>
                        </a:rPr>
                        <a:t>.</a:t>
                      </a:r>
                      <a:r>
                        <a:rPr kumimoji="0" lang="en-US" sz="1600" b="0" i="0" u="none" strike="noStrike" cap="none" normalizeH="0" baseline="0" smtClean="0">
                          <a:ln>
                            <a:noFill/>
                          </a:ln>
                          <a:solidFill>
                            <a:schemeClr val="tx1"/>
                          </a:solidFill>
                          <a:effectLst/>
                          <a:latin typeface="Arial" pitchFamily="34" charset="0"/>
                        </a:rPr>
                        <a:t>Net</a:t>
                      </a:r>
                      <a:r>
                        <a:rPr kumimoji="0" lang="ru-RU" sz="1600" b="0" i="0" u="none" strike="noStrike" cap="none" normalizeH="0" baseline="0" smtClean="0">
                          <a:ln>
                            <a:noFill/>
                          </a:ln>
                          <a:solidFill>
                            <a:schemeClr val="tx1"/>
                          </a:solidFill>
                          <a:effectLst/>
                          <a:latin typeface="Arial" pitchFamily="34" charset="0"/>
                        </a:rPr>
                        <a:t> помещает его во временные папки, которые используются для динамической компиляции.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8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App_GlobalResources</a:t>
                      </a:r>
                      <a:endParaRPr kumimoji="0" lang="ru-RU" sz="1800" b="0"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pitchFamily="34" charset="0"/>
                        </a:rPr>
                        <a:t>В этой папке хранятся глобальные ресурсы, которые доступны во всех страницах </a:t>
                      </a:r>
                      <a:r>
                        <a:rPr kumimoji="0" lang="en-US" sz="1600" b="0" i="0" u="none" strike="noStrike" cap="none" normalizeH="0" baseline="0" smtClean="0">
                          <a:ln>
                            <a:noFill/>
                          </a:ln>
                          <a:solidFill>
                            <a:schemeClr val="tx1"/>
                          </a:solidFill>
                          <a:effectLst/>
                          <a:latin typeface="Arial" pitchFamily="34" charset="0"/>
                        </a:rPr>
                        <a:t>web</a:t>
                      </a:r>
                      <a:r>
                        <a:rPr kumimoji="0" lang="ru-RU" sz="1600" b="0" i="0" u="none" strike="noStrike" cap="none" normalizeH="0" baseline="0" smtClean="0">
                          <a:ln>
                            <a:noFill/>
                          </a:ln>
                          <a:solidFill>
                            <a:schemeClr val="tx1"/>
                          </a:solidFill>
                          <a:effectLst/>
                          <a:latin typeface="Arial" pitchFamily="34" charset="0"/>
                        </a:rPr>
                        <a:t>-приложения.</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8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App_LocalResources</a:t>
                      </a:r>
                      <a:endParaRPr kumimoji="0" lang="ru-RU" sz="1800" b="0"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pitchFamily="34" charset="0"/>
                        </a:rPr>
                        <a:t>Эта папки используется с той же целью, что и папка </a:t>
                      </a:r>
                      <a:r>
                        <a:rPr kumimoji="0" lang="en-US" sz="1600" b="0" i="0" u="none" strike="noStrike" cap="none" normalizeH="0" baseline="0" smtClean="0">
                          <a:ln>
                            <a:noFill/>
                          </a:ln>
                          <a:solidFill>
                            <a:schemeClr val="tx1"/>
                          </a:solidFill>
                          <a:effectLst/>
                          <a:latin typeface="Arial" pitchFamily="34" charset="0"/>
                        </a:rPr>
                        <a:t>App</a:t>
                      </a:r>
                      <a:r>
                        <a:rPr kumimoji="0" lang="ru-RU" sz="1600" b="0" i="0" u="none" strike="noStrike" cap="none" normalizeH="0" baseline="0" smtClean="0">
                          <a:ln>
                            <a:noFill/>
                          </a:ln>
                          <a:solidFill>
                            <a:schemeClr val="tx1"/>
                          </a:solidFill>
                          <a:effectLst/>
                          <a:latin typeface="Arial" pitchFamily="34" charset="0"/>
                        </a:rPr>
                        <a:t>_</a:t>
                      </a:r>
                      <a:r>
                        <a:rPr kumimoji="0" lang="en-US" sz="1600" b="0" i="0" u="none" strike="noStrike" cap="none" normalizeH="0" baseline="0" smtClean="0">
                          <a:ln>
                            <a:noFill/>
                          </a:ln>
                          <a:solidFill>
                            <a:schemeClr val="tx1"/>
                          </a:solidFill>
                          <a:effectLst/>
                          <a:latin typeface="Arial" pitchFamily="34" charset="0"/>
                        </a:rPr>
                        <a:t>GlobalResources</a:t>
                      </a:r>
                      <a:r>
                        <a:rPr kumimoji="0" lang="ru-RU" sz="1600" b="0" i="0" u="none" strike="noStrike" cap="none" normalizeH="0" baseline="0" smtClean="0">
                          <a:ln>
                            <a:noFill/>
                          </a:ln>
                          <a:solidFill>
                            <a:schemeClr val="tx1"/>
                          </a:solidFill>
                          <a:effectLst/>
                          <a:latin typeface="Arial" pitchFamily="34" charset="0"/>
                        </a:rPr>
                        <a:t>, но эти ресурсы доступны только для указанной в них странице.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ru-RU" sz="3600" smtClean="0">
                <a:latin typeface="Times New Roman" pitchFamily="18" charset="0"/>
              </a:rPr>
              <a:t>Структура папок </a:t>
            </a:r>
            <a:r>
              <a:rPr lang="en-US" sz="3600" smtClean="0">
                <a:latin typeface="Times New Roman" pitchFamily="18" charset="0"/>
              </a:rPr>
              <a:t>web-</a:t>
            </a:r>
            <a:r>
              <a:rPr lang="ru-RU" sz="3600" smtClean="0">
                <a:latin typeface="Times New Roman" pitchFamily="18" charset="0"/>
              </a:rPr>
              <a:t>приложения (продол.)</a:t>
            </a:r>
          </a:p>
        </p:txBody>
      </p:sp>
      <p:graphicFrame>
        <p:nvGraphicFramePr>
          <p:cNvPr id="132189" name="Group 93"/>
          <p:cNvGraphicFramePr>
            <a:graphicFrameLocks noGrp="1"/>
          </p:cNvGraphicFramePr>
          <p:nvPr>
            <p:ph sz="half" idx="2"/>
          </p:nvPr>
        </p:nvGraphicFramePr>
        <p:xfrm>
          <a:off x="250825" y="1700213"/>
          <a:ext cx="8713788" cy="4878387"/>
        </p:xfrm>
        <a:graphic>
          <a:graphicData uri="http://schemas.openxmlformats.org/drawingml/2006/table">
            <a:tbl>
              <a:tblPr/>
              <a:tblGrid>
                <a:gridCol w="2305050"/>
                <a:gridCol w="6408738"/>
              </a:tblGrid>
              <a:tr h="431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pitchFamily="34" charset="0"/>
                        </a:rPr>
                        <a:t>Папка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pitchFamily="34" charset="0"/>
                        </a:rPr>
                        <a:t>Описание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5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App_WebReference</a:t>
                      </a:r>
                      <a:endParaRPr kumimoji="0" lang="ru-RU" sz="1800" b="0"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pitchFamily="34" charset="0"/>
                        </a:rPr>
                        <a:t>В этой папке хранятся ссылки на </a:t>
                      </a:r>
                      <a:r>
                        <a:rPr kumimoji="0" lang="en-US" sz="1600" b="0" i="0" u="none" strike="noStrike" cap="none" normalizeH="0" baseline="0" smtClean="0">
                          <a:ln>
                            <a:noFill/>
                          </a:ln>
                          <a:solidFill>
                            <a:schemeClr val="tx1"/>
                          </a:solidFill>
                          <a:effectLst/>
                          <a:latin typeface="Arial" pitchFamily="34" charset="0"/>
                        </a:rPr>
                        <a:t>web</a:t>
                      </a:r>
                      <a:r>
                        <a:rPr kumimoji="0" lang="ru-RU" sz="1600" b="0" i="0" u="none" strike="noStrike" cap="none" normalizeH="0" baseline="0" smtClean="0">
                          <a:ln>
                            <a:noFill/>
                          </a:ln>
                          <a:solidFill>
                            <a:schemeClr val="tx1"/>
                          </a:solidFill>
                          <a:effectLst/>
                          <a:latin typeface="Arial" pitchFamily="34" charset="0"/>
                        </a:rPr>
                        <a:t>-сервисы, которые использует </a:t>
                      </a:r>
                      <a:r>
                        <a:rPr kumimoji="0" lang="en-US" sz="1600" b="0" i="0" u="none" strike="noStrike" cap="none" normalizeH="0" baseline="0" smtClean="0">
                          <a:ln>
                            <a:noFill/>
                          </a:ln>
                          <a:solidFill>
                            <a:schemeClr val="tx1"/>
                          </a:solidFill>
                          <a:effectLst/>
                          <a:latin typeface="Arial" pitchFamily="34" charset="0"/>
                        </a:rPr>
                        <a:t>web</a:t>
                      </a:r>
                      <a:r>
                        <a:rPr kumimoji="0" lang="ru-RU" sz="1600" b="0" i="0" u="none" strike="noStrike" cap="none" normalizeH="0" baseline="0" smtClean="0">
                          <a:ln>
                            <a:noFill/>
                          </a:ln>
                          <a:solidFill>
                            <a:schemeClr val="tx1"/>
                          </a:solidFill>
                          <a:effectLst/>
                          <a:latin typeface="Arial" pitchFamily="34" charset="0"/>
                        </a:rPr>
                        <a:t>-страница. В ней размещаются </a:t>
                      </a:r>
                      <a:r>
                        <a:rPr kumimoji="0" lang="en-US" sz="1600" b="0" i="0" u="none" strike="noStrike" cap="none" normalizeH="0" baseline="0" smtClean="0">
                          <a:ln>
                            <a:noFill/>
                          </a:ln>
                          <a:solidFill>
                            <a:schemeClr val="tx1"/>
                          </a:solidFill>
                          <a:effectLst/>
                          <a:latin typeface="Arial" pitchFamily="34" charset="0"/>
                        </a:rPr>
                        <a:t>WSDL </a:t>
                      </a:r>
                      <a:r>
                        <a:rPr kumimoji="0" lang="ru-RU" sz="1600" b="0" i="0" u="none" strike="noStrike" cap="none" normalizeH="0" baseline="0" smtClean="0">
                          <a:ln>
                            <a:noFill/>
                          </a:ln>
                          <a:solidFill>
                            <a:schemeClr val="tx1"/>
                          </a:solidFill>
                          <a:effectLst/>
                          <a:latin typeface="Arial" pitchFamily="34" charset="0"/>
                        </a:rPr>
                        <a:t>файлы и документы поиска сервисов.</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80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App_Data</a:t>
                      </a:r>
                      <a:endParaRPr kumimoji="0" lang="ru-RU" sz="1800" b="0"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pitchFamily="34" charset="0"/>
                        </a:rPr>
                        <a:t>Эта папка предназначена для хранения данных, включая базы данных SQL Server 2005 </a:t>
                      </a:r>
                      <a:r>
                        <a:rPr kumimoji="0" lang="en-US" sz="1600" b="0" i="0" u="none" strike="noStrike" cap="none" normalizeH="0" baseline="0" smtClean="0">
                          <a:ln>
                            <a:noFill/>
                          </a:ln>
                          <a:solidFill>
                            <a:schemeClr val="tx1"/>
                          </a:solidFill>
                          <a:effectLst/>
                          <a:latin typeface="Arial" pitchFamily="34" charset="0"/>
                        </a:rPr>
                        <a:t>Express </a:t>
                      </a:r>
                      <a:r>
                        <a:rPr kumimoji="0" lang="ru-RU" sz="1600" b="0" i="0" u="none" strike="noStrike" cap="none" normalizeH="0" baseline="0" smtClean="0">
                          <a:ln>
                            <a:noFill/>
                          </a:ln>
                          <a:solidFill>
                            <a:schemeClr val="tx1"/>
                          </a:solidFill>
                          <a:effectLst/>
                          <a:latin typeface="Arial" pitchFamily="34" charset="0"/>
                        </a:rPr>
                        <a:t>и </a:t>
                      </a:r>
                      <a:r>
                        <a:rPr kumimoji="0" lang="en-US" sz="1600" b="0" i="0" u="none" strike="noStrike" cap="none" normalizeH="0" baseline="0" smtClean="0">
                          <a:ln>
                            <a:noFill/>
                          </a:ln>
                          <a:solidFill>
                            <a:schemeClr val="tx1"/>
                          </a:solidFill>
                          <a:effectLst/>
                          <a:latin typeface="Arial" pitchFamily="34" charset="0"/>
                        </a:rPr>
                        <a:t>XML </a:t>
                      </a:r>
                      <a:r>
                        <a:rPr kumimoji="0" lang="ru-RU" sz="1600" b="0" i="0" u="none" strike="noStrike" cap="none" normalizeH="0" baseline="0" smtClean="0">
                          <a:ln>
                            <a:noFill/>
                          </a:ln>
                          <a:solidFill>
                            <a:schemeClr val="tx1"/>
                          </a:solidFill>
                          <a:effectLst/>
                          <a:latin typeface="Arial" pitchFamily="34" charset="0"/>
                        </a:rPr>
                        <a:t>файлы. Суда можно помещать и любые свои файлы с данными.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65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App_Browser</a:t>
                      </a:r>
                      <a:endParaRPr kumimoji="0" lang="ru-RU" sz="1800" b="0"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pitchFamily="34" charset="0"/>
                        </a:rPr>
                        <a:t>В этой папке хранится информация с описаниями браузеров в виде </a:t>
                      </a:r>
                      <a:r>
                        <a:rPr kumimoji="0" lang="en-US" sz="1600" b="0" i="0" u="none" strike="noStrike" cap="none" normalizeH="0" baseline="0" smtClean="0">
                          <a:ln>
                            <a:noFill/>
                          </a:ln>
                          <a:solidFill>
                            <a:schemeClr val="tx1"/>
                          </a:solidFill>
                          <a:effectLst/>
                          <a:latin typeface="Arial" pitchFamily="34" charset="0"/>
                        </a:rPr>
                        <a:t>XML </a:t>
                      </a:r>
                      <a:r>
                        <a:rPr kumimoji="0" lang="ru-RU" sz="1600" b="0" i="0" u="none" strike="noStrike" cap="none" normalizeH="0" baseline="0" smtClean="0">
                          <a:ln>
                            <a:noFill/>
                          </a:ln>
                          <a:solidFill>
                            <a:schemeClr val="tx1"/>
                          </a:solidFill>
                          <a:effectLst/>
                          <a:latin typeface="Arial" pitchFamily="34" charset="0"/>
                        </a:rPr>
                        <a:t>файлов. Такие </a:t>
                      </a:r>
                      <a:r>
                        <a:rPr kumimoji="0" lang="en-US" sz="1600" b="0" i="0" u="none" strike="noStrike" cap="none" normalizeH="0" baseline="0" smtClean="0">
                          <a:ln>
                            <a:noFill/>
                          </a:ln>
                          <a:solidFill>
                            <a:schemeClr val="tx1"/>
                          </a:solidFill>
                          <a:effectLst/>
                          <a:latin typeface="Arial" pitchFamily="34" charset="0"/>
                        </a:rPr>
                        <a:t>XML </a:t>
                      </a:r>
                      <a:r>
                        <a:rPr kumimoji="0" lang="ru-RU" sz="1600" b="0" i="0" u="none" strike="noStrike" cap="none" normalizeH="0" baseline="0" smtClean="0">
                          <a:ln>
                            <a:noFill/>
                          </a:ln>
                          <a:solidFill>
                            <a:schemeClr val="tx1"/>
                          </a:solidFill>
                          <a:effectLst/>
                          <a:latin typeface="Arial" pitchFamily="34" charset="0"/>
                        </a:rPr>
                        <a:t>файлы содержат описания возможностей браузеров клиентов для выполнения различных действий по рендерингу. Хотя </a:t>
                      </a:r>
                      <a:r>
                        <a:rPr kumimoji="0" lang="en-US" sz="1600" b="0" i="0" u="none" strike="noStrike" cap="none" normalizeH="0" baseline="0" smtClean="0">
                          <a:ln>
                            <a:noFill/>
                          </a:ln>
                          <a:solidFill>
                            <a:schemeClr val="tx1"/>
                          </a:solidFill>
                          <a:effectLst/>
                          <a:latin typeface="Arial" pitchFamily="34" charset="0"/>
                        </a:rPr>
                        <a:t>ASP</a:t>
                      </a:r>
                      <a:r>
                        <a:rPr kumimoji="0" lang="ru-RU" sz="1600" b="0" i="0" u="none" strike="noStrike" cap="none" normalizeH="0" baseline="0" smtClean="0">
                          <a:ln>
                            <a:noFill/>
                          </a:ln>
                          <a:solidFill>
                            <a:schemeClr val="tx1"/>
                          </a:solidFill>
                          <a:effectLst/>
                          <a:latin typeface="Arial" pitchFamily="34" charset="0"/>
                        </a:rPr>
                        <a:t>.</a:t>
                      </a:r>
                      <a:r>
                        <a:rPr kumimoji="0" lang="en-US" sz="1600" b="0" i="0" u="none" strike="noStrike" cap="none" normalizeH="0" baseline="0" smtClean="0">
                          <a:ln>
                            <a:noFill/>
                          </a:ln>
                          <a:solidFill>
                            <a:schemeClr val="tx1"/>
                          </a:solidFill>
                          <a:effectLst/>
                          <a:latin typeface="Arial" pitchFamily="34" charset="0"/>
                        </a:rPr>
                        <a:t>Net </a:t>
                      </a:r>
                      <a:r>
                        <a:rPr kumimoji="0" lang="ru-RU" sz="1600" b="0" i="0" u="none" strike="noStrike" cap="none" normalizeH="0" baseline="0" smtClean="0">
                          <a:ln>
                            <a:noFill/>
                          </a:ln>
                          <a:solidFill>
                            <a:schemeClr val="tx1"/>
                          </a:solidFill>
                          <a:effectLst/>
                          <a:latin typeface="Arial" pitchFamily="34" charset="0"/>
                        </a:rPr>
                        <a:t>делает это глобально (на весь компьютер), папка </a:t>
                      </a:r>
                      <a:r>
                        <a:rPr kumimoji="0" lang="en-US" sz="1600" b="0" i="0" u="none" strike="noStrike" cap="none" normalizeH="0" baseline="0" smtClean="0">
                          <a:ln>
                            <a:noFill/>
                          </a:ln>
                          <a:solidFill>
                            <a:schemeClr val="tx1"/>
                          </a:solidFill>
                          <a:effectLst/>
                          <a:latin typeface="Arial" pitchFamily="34" charset="0"/>
                        </a:rPr>
                        <a:t>App</a:t>
                      </a:r>
                      <a:r>
                        <a:rPr kumimoji="0" lang="ru-RU" sz="1600" b="0" i="0" u="none" strike="noStrike" cap="none" normalizeH="0" baseline="0" smtClean="0">
                          <a:ln>
                            <a:noFill/>
                          </a:ln>
                          <a:solidFill>
                            <a:schemeClr val="tx1"/>
                          </a:solidFill>
                          <a:effectLst/>
                          <a:latin typeface="Arial" pitchFamily="34" charset="0"/>
                        </a:rPr>
                        <a:t>_</a:t>
                      </a:r>
                      <a:r>
                        <a:rPr kumimoji="0" lang="en-US" sz="1600" b="0" i="0" u="none" strike="noStrike" cap="none" normalizeH="0" baseline="0" smtClean="0">
                          <a:ln>
                            <a:noFill/>
                          </a:ln>
                          <a:solidFill>
                            <a:schemeClr val="tx1"/>
                          </a:solidFill>
                          <a:effectLst/>
                          <a:latin typeface="Arial" pitchFamily="34" charset="0"/>
                        </a:rPr>
                        <a:t>Browser </a:t>
                      </a:r>
                      <a:r>
                        <a:rPr kumimoji="0" lang="ru-RU" sz="1600" b="0" i="0" u="none" strike="noStrike" cap="none" normalizeH="0" baseline="0" smtClean="0">
                          <a:ln>
                            <a:noFill/>
                          </a:ln>
                          <a:solidFill>
                            <a:schemeClr val="tx1"/>
                          </a:solidFill>
                          <a:effectLst/>
                          <a:latin typeface="Arial" pitchFamily="34" charset="0"/>
                        </a:rPr>
                        <a:t>позволяет настраивать такое поведение для различных </a:t>
                      </a:r>
                      <a:r>
                        <a:rPr kumimoji="0" lang="en-US" sz="1600" b="0" i="0" u="none" strike="noStrike" cap="none" normalizeH="0" baseline="0" smtClean="0">
                          <a:ln>
                            <a:noFill/>
                          </a:ln>
                          <a:solidFill>
                            <a:schemeClr val="tx1"/>
                          </a:solidFill>
                          <a:effectLst/>
                          <a:latin typeface="Arial" pitchFamily="34" charset="0"/>
                        </a:rPr>
                        <a:t>web</a:t>
                      </a:r>
                      <a:r>
                        <a:rPr kumimoji="0" lang="ru-RU" sz="1600" b="0" i="0" u="none" strike="noStrike" cap="none" normalizeH="0" baseline="0" smtClean="0">
                          <a:ln>
                            <a:noFill/>
                          </a:ln>
                          <a:solidFill>
                            <a:schemeClr val="tx1"/>
                          </a:solidFill>
                          <a:effectLst/>
                          <a:latin typeface="Arial" pitchFamily="34" charset="0"/>
                        </a:rPr>
                        <a:t>-приложений.</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80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App_Themes</a:t>
                      </a:r>
                      <a:endParaRPr kumimoji="0" lang="ru-RU" sz="1800" b="0"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chemeClr val="tx1"/>
                          </a:solidFill>
                          <a:effectLst/>
                          <a:latin typeface="Arial" pitchFamily="34" charset="0"/>
                        </a:rPr>
                        <a:t>В этой папке хранятся темы (</a:t>
                      </a:r>
                      <a:r>
                        <a:rPr kumimoji="0" lang="en-US" sz="1600" b="0" i="0" u="none" strike="noStrike" cap="none" normalizeH="0" baseline="0" smtClean="0">
                          <a:ln>
                            <a:noFill/>
                          </a:ln>
                          <a:solidFill>
                            <a:schemeClr val="tx1"/>
                          </a:solidFill>
                          <a:effectLst/>
                          <a:latin typeface="Arial" pitchFamily="34" charset="0"/>
                        </a:rPr>
                        <a:t>theme</a:t>
                      </a:r>
                      <a:r>
                        <a:rPr kumimoji="0" lang="ru-RU" sz="1600" b="0" i="0" u="none" strike="noStrike" cap="none" normalizeH="0" baseline="0" smtClean="0">
                          <a:ln>
                            <a:noFill/>
                          </a:ln>
                          <a:solidFill>
                            <a:schemeClr val="tx1"/>
                          </a:solidFill>
                          <a:effectLst/>
                          <a:latin typeface="Arial" pitchFamily="34" charset="0"/>
                        </a:rPr>
                        <a:t>), используемые </a:t>
                      </a:r>
                      <a:r>
                        <a:rPr kumimoji="0" lang="en-US" sz="1600" b="0" i="0" u="none" strike="noStrike" cap="none" normalizeH="0" baseline="0" smtClean="0">
                          <a:ln>
                            <a:noFill/>
                          </a:ln>
                          <a:solidFill>
                            <a:schemeClr val="tx1"/>
                          </a:solidFill>
                          <a:effectLst/>
                          <a:latin typeface="Arial" pitchFamily="34" charset="0"/>
                        </a:rPr>
                        <a:t>web-</a:t>
                      </a:r>
                      <a:r>
                        <a:rPr kumimoji="0" lang="ru-RU" sz="1600" b="0" i="0" u="none" strike="noStrike" cap="none" normalizeH="0" baseline="0" smtClean="0">
                          <a:ln>
                            <a:noFill/>
                          </a:ln>
                          <a:solidFill>
                            <a:schemeClr val="tx1"/>
                          </a:solidFill>
                          <a:effectLst/>
                          <a:latin typeface="Arial" pitchFamily="34" charset="0"/>
                        </a:rPr>
                        <a:t>приложением.</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362950" cy="993775"/>
          </a:xfrm>
        </p:spPr>
        <p:txBody>
          <a:bodyPr/>
          <a:lstStyle/>
          <a:p>
            <a:pPr eaLnBrk="1" hangingPunct="1"/>
            <a:r>
              <a:rPr lang="ru-RU" sz="3600" smtClean="0"/>
              <a:t>События приложения </a:t>
            </a:r>
            <a:br>
              <a:rPr lang="ru-RU" sz="3600" smtClean="0"/>
            </a:br>
            <a:r>
              <a:rPr lang="ru-RU" sz="3200" smtClean="0">
                <a:latin typeface="Times New Roman" pitchFamily="18" charset="0"/>
              </a:rPr>
              <a:t>(</a:t>
            </a:r>
            <a:r>
              <a:rPr lang="ru-RU" sz="3200" b="1" smtClean="0">
                <a:latin typeface="Times New Roman" pitchFamily="18" charset="0"/>
              </a:rPr>
              <a:t>Application Events</a:t>
            </a:r>
            <a:r>
              <a:rPr lang="ru-RU" sz="3200" smtClean="0">
                <a:latin typeface="Times New Roman" pitchFamily="18" charset="0"/>
              </a:rPr>
              <a:t>)</a:t>
            </a:r>
          </a:p>
        </p:txBody>
      </p:sp>
      <p:sp>
        <p:nvSpPr>
          <p:cNvPr id="18435" name="Rectangle 3"/>
          <p:cNvSpPr>
            <a:spLocks noGrp="1" noChangeArrowheads="1"/>
          </p:cNvSpPr>
          <p:nvPr>
            <p:ph type="body" idx="1"/>
          </p:nvPr>
        </p:nvSpPr>
        <p:spPr/>
        <p:txBody>
          <a:bodyPr/>
          <a:lstStyle/>
          <a:p>
            <a:pPr eaLnBrk="1" hangingPunct="1"/>
            <a:r>
              <a:rPr lang="ru-RU" sz="2400" smtClean="0"/>
              <a:t>Можно обрабатывать два типа событий в </a:t>
            </a:r>
            <a:r>
              <a:rPr lang="en-US" sz="2400" smtClean="0"/>
              <a:t>global</a:t>
            </a:r>
            <a:r>
              <a:rPr lang="ru-RU" sz="2400" smtClean="0"/>
              <a:t>.</a:t>
            </a:r>
            <a:r>
              <a:rPr lang="en-US" sz="2400" smtClean="0"/>
              <a:t>asax </a:t>
            </a:r>
            <a:r>
              <a:rPr lang="ru-RU" sz="2400" smtClean="0"/>
              <a:t>файле:</a:t>
            </a:r>
          </a:p>
          <a:p>
            <a:pPr lvl="1" eaLnBrk="1" hangingPunct="1"/>
            <a:r>
              <a:rPr lang="ru-RU" sz="2000" smtClean="0"/>
              <a:t>События, которые возникают для каждого запроса. К ним относятся события связанные с запросом (request-related) и события связанные с ответом (response-related).</a:t>
            </a:r>
          </a:p>
          <a:p>
            <a:pPr lvl="1" eaLnBrk="1" hangingPunct="1"/>
            <a:r>
              <a:rPr lang="ru-RU" sz="2000" smtClean="0"/>
              <a:t>События, которые возникают только при определенных условиях.</a:t>
            </a:r>
            <a:endParaRPr lang="ru-RU"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1"/>
          <p:cNvSpPr>
            <a:spLocks noGrp="1"/>
          </p:cNvSpPr>
          <p:nvPr>
            <p:ph type="title"/>
          </p:nvPr>
        </p:nvSpPr>
        <p:spPr/>
        <p:txBody>
          <a:bodyPr/>
          <a:lstStyle/>
          <a:p>
            <a:pPr eaLnBrk="1" hangingPunct="1"/>
            <a:r>
              <a:rPr lang="en-US" sz="3200" smtClean="0"/>
              <a:t>IIS </a:t>
            </a:r>
            <a:r>
              <a:rPr lang="ru-RU" sz="3200" smtClean="0"/>
              <a:t>связывает обрабатывающих модулей с расширением </a:t>
            </a:r>
            <a:r>
              <a:rPr lang="en-US" sz="3200" smtClean="0"/>
              <a:t>.aspx</a:t>
            </a:r>
            <a:endParaRPr lang="ru-RU" sz="3200" smtClean="0"/>
          </a:p>
        </p:txBody>
      </p:sp>
      <p:sp>
        <p:nvSpPr>
          <p:cNvPr id="19459" name="Содержимое 2"/>
          <p:cNvSpPr>
            <a:spLocks noGrp="1"/>
          </p:cNvSpPr>
          <p:nvPr>
            <p:ph idx="1"/>
          </p:nvPr>
        </p:nvSpPr>
        <p:spPr>
          <a:xfrm>
            <a:off x="457200" y="1600200"/>
            <a:ext cx="3400425" cy="4525963"/>
          </a:xfrm>
        </p:spPr>
        <p:txBody>
          <a:bodyPr/>
          <a:lstStyle/>
          <a:p>
            <a:pPr eaLnBrk="1" hangingPunct="1"/>
            <a:r>
              <a:rPr lang="ru-RU" sz="1600" smtClean="0"/>
              <a:t>Указывается, что модуль </a:t>
            </a:r>
            <a:r>
              <a:rPr lang="en-US" sz="1600" smtClean="0"/>
              <a:t>aspnet_isapi.dll</a:t>
            </a:r>
            <a:r>
              <a:rPr lang="ru-RU" sz="1600" smtClean="0"/>
              <a:t> должен обрабатывать запросы к файлам с расширением </a:t>
            </a:r>
            <a:r>
              <a:rPr lang="en-US" sz="1600" smtClean="0"/>
              <a:t>aspx.</a:t>
            </a:r>
          </a:p>
          <a:p>
            <a:pPr eaLnBrk="1" hangingPunct="1"/>
            <a:r>
              <a:rPr lang="ru-RU" sz="1600" smtClean="0"/>
              <a:t>Данный модуль передает данные о запрашиваемом файле в другой модуль - </a:t>
            </a:r>
            <a:r>
              <a:rPr lang="en-US" sz="1600" smtClean="0"/>
              <a:t>aspnet_wp.exe</a:t>
            </a:r>
            <a:r>
              <a:rPr lang="ru-RU" sz="1600" smtClean="0"/>
              <a:t>.</a:t>
            </a:r>
          </a:p>
        </p:txBody>
      </p:sp>
      <p:pic>
        <p:nvPicPr>
          <p:cNvPr id="19460" name="Picture 2"/>
          <p:cNvPicPr>
            <a:picLocks noChangeAspect="1" noChangeArrowheads="1"/>
          </p:cNvPicPr>
          <p:nvPr/>
        </p:nvPicPr>
        <p:blipFill>
          <a:blip r:embed="rId2" cstate="print"/>
          <a:srcRect l="30357" t="5714" r="17410" b="19286"/>
          <a:stretch>
            <a:fillRect/>
          </a:stretch>
        </p:blipFill>
        <p:spPr bwMode="auto">
          <a:xfrm>
            <a:off x="4000500" y="1857375"/>
            <a:ext cx="5000625" cy="4487863"/>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p:cNvSpPr>
            <a:spLocks noGrp="1"/>
          </p:cNvSpPr>
          <p:nvPr>
            <p:ph type="title"/>
          </p:nvPr>
        </p:nvSpPr>
        <p:spPr/>
        <p:txBody>
          <a:bodyPr/>
          <a:lstStyle/>
          <a:p>
            <a:pPr eaLnBrk="1" hangingPunct="1"/>
            <a:r>
              <a:rPr lang="ru-RU" smtClean="0"/>
              <a:t>Обработка запросов в </a:t>
            </a:r>
            <a:r>
              <a:rPr lang="en-US" smtClean="0"/>
              <a:t>IIS </a:t>
            </a:r>
            <a:r>
              <a:rPr lang="ru-RU" smtClean="0"/>
              <a:t>5.0</a:t>
            </a:r>
          </a:p>
        </p:txBody>
      </p:sp>
      <p:sp>
        <p:nvSpPr>
          <p:cNvPr id="20483" name="Содержимое 2"/>
          <p:cNvSpPr>
            <a:spLocks noGrp="1"/>
          </p:cNvSpPr>
          <p:nvPr>
            <p:ph idx="1"/>
          </p:nvPr>
        </p:nvSpPr>
        <p:spPr>
          <a:xfrm>
            <a:off x="457200" y="1600200"/>
            <a:ext cx="4043363" cy="4525963"/>
          </a:xfrm>
        </p:spPr>
        <p:txBody>
          <a:bodyPr/>
          <a:lstStyle/>
          <a:p>
            <a:pPr eaLnBrk="1" hangingPunct="1"/>
            <a:r>
              <a:rPr lang="en-US" smtClean="0"/>
              <a:t>aspnet_wp.exe</a:t>
            </a:r>
            <a:endParaRPr lang="ru-RU" smtClean="0"/>
          </a:p>
        </p:txBody>
      </p:sp>
      <p:pic>
        <p:nvPicPr>
          <p:cNvPr id="20484" name="Picture 2"/>
          <p:cNvPicPr>
            <a:picLocks noChangeAspect="1" noChangeArrowheads="1"/>
          </p:cNvPicPr>
          <p:nvPr/>
        </p:nvPicPr>
        <p:blipFill>
          <a:blip r:embed="rId2" cstate="print"/>
          <a:srcRect l="35715" t="12857" r="31696" b="17143"/>
          <a:stretch>
            <a:fillRect/>
          </a:stretch>
        </p:blipFill>
        <p:spPr bwMode="auto">
          <a:xfrm>
            <a:off x="4929188" y="1571625"/>
            <a:ext cx="3671887" cy="4929188"/>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1"/>
          <p:cNvSpPr>
            <a:spLocks noGrp="1"/>
          </p:cNvSpPr>
          <p:nvPr>
            <p:ph type="title"/>
          </p:nvPr>
        </p:nvSpPr>
        <p:spPr/>
        <p:txBody>
          <a:bodyPr/>
          <a:lstStyle/>
          <a:p>
            <a:pPr eaLnBrk="1" hangingPunct="1"/>
            <a:r>
              <a:rPr lang="ru-RU" smtClean="0"/>
              <a:t>Обработка запросов в </a:t>
            </a:r>
            <a:r>
              <a:rPr lang="en-US" smtClean="0"/>
              <a:t>IIS </a:t>
            </a:r>
            <a:r>
              <a:rPr lang="ru-RU" smtClean="0"/>
              <a:t>6.0</a:t>
            </a:r>
          </a:p>
        </p:txBody>
      </p:sp>
      <p:sp>
        <p:nvSpPr>
          <p:cNvPr id="21507" name="Содержимое 2"/>
          <p:cNvSpPr>
            <a:spLocks noGrp="1"/>
          </p:cNvSpPr>
          <p:nvPr>
            <p:ph idx="1"/>
          </p:nvPr>
        </p:nvSpPr>
        <p:spPr>
          <a:xfrm>
            <a:off x="457200" y="1600200"/>
            <a:ext cx="2971800" cy="4829175"/>
          </a:xfrm>
        </p:spPr>
        <p:txBody>
          <a:bodyPr/>
          <a:lstStyle/>
          <a:p>
            <a:pPr eaLnBrk="1" hangingPunct="1"/>
            <a:endParaRPr lang="ru-RU" smtClean="0"/>
          </a:p>
        </p:txBody>
      </p:sp>
      <p:pic>
        <p:nvPicPr>
          <p:cNvPr id="21508" name="Picture 2"/>
          <p:cNvPicPr>
            <a:picLocks noChangeAspect="1" noChangeArrowheads="1"/>
          </p:cNvPicPr>
          <p:nvPr/>
        </p:nvPicPr>
        <p:blipFill>
          <a:blip r:embed="rId2" cstate="print"/>
          <a:srcRect l="35715" t="6429" r="17857" b="14999"/>
          <a:stretch>
            <a:fillRect/>
          </a:stretch>
        </p:blipFill>
        <p:spPr bwMode="auto">
          <a:xfrm>
            <a:off x="4214813" y="1500188"/>
            <a:ext cx="4727575" cy="5000625"/>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p:nvPr>
        </p:nvSpPr>
        <p:spPr/>
        <p:txBody>
          <a:bodyPr/>
          <a:lstStyle/>
          <a:p>
            <a:pPr eaLnBrk="1" hangingPunct="1"/>
            <a:r>
              <a:rPr lang="ru-RU" smtClean="0"/>
              <a:t>Что такое ASP.Net?</a:t>
            </a:r>
          </a:p>
        </p:txBody>
      </p:sp>
      <p:sp>
        <p:nvSpPr>
          <p:cNvPr id="3" name="Содержимое 2"/>
          <p:cNvSpPr>
            <a:spLocks noGrp="1"/>
          </p:cNvSpPr>
          <p:nvPr>
            <p:ph idx="1"/>
          </p:nvPr>
        </p:nvSpPr>
        <p:spPr/>
        <p:txBody>
          <a:bodyPr>
            <a:normAutofit fontScale="47500" lnSpcReduction="20000"/>
          </a:bodyPr>
          <a:lstStyle/>
          <a:p>
            <a:pPr eaLnBrk="1" hangingPunct="1">
              <a:defRPr/>
            </a:pPr>
            <a:endParaRPr lang="ru-RU" dirty="0" smtClean="0"/>
          </a:p>
          <a:p>
            <a:pPr eaLnBrk="1" hangingPunct="1">
              <a:defRPr/>
            </a:pPr>
            <a:r>
              <a:rPr lang="ru-RU" dirty="0" smtClean="0"/>
              <a:t>В самом общем виде, </a:t>
            </a:r>
            <a:r>
              <a:rPr lang="ru-RU" dirty="0" err="1" smtClean="0"/>
              <a:t>ASP.Net</a:t>
            </a:r>
            <a:r>
              <a:rPr lang="ru-RU" dirty="0" smtClean="0"/>
              <a:t> является системой обработки запросов (</a:t>
            </a:r>
            <a:r>
              <a:rPr lang="ru-RU" dirty="0" err="1" smtClean="0"/>
              <a:t>request</a:t>
            </a:r>
            <a:r>
              <a:rPr lang="ru-RU" dirty="0" smtClean="0"/>
              <a:t> </a:t>
            </a:r>
            <a:r>
              <a:rPr lang="ru-RU" dirty="0" err="1" smtClean="0"/>
              <a:t>processing</a:t>
            </a:r>
            <a:r>
              <a:rPr lang="ru-RU" dirty="0" smtClean="0"/>
              <a:t> </a:t>
            </a:r>
            <a:r>
              <a:rPr lang="ru-RU" dirty="0" err="1" smtClean="0"/>
              <a:t>engine</a:t>
            </a:r>
            <a:r>
              <a:rPr lang="ru-RU" dirty="0" smtClean="0"/>
              <a:t>). Она получает приходящий запрос и передает его по внутреннему процессу обработки (</a:t>
            </a:r>
            <a:r>
              <a:rPr lang="ru-RU" dirty="0" err="1" smtClean="0"/>
              <a:t>internal</a:t>
            </a:r>
            <a:r>
              <a:rPr lang="ru-RU" dirty="0" smtClean="0"/>
              <a:t> </a:t>
            </a:r>
            <a:r>
              <a:rPr lang="ru-RU" dirty="0" err="1" smtClean="0"/>
              <a:t>pipeline</a:t>
            </a:r>
            <a:r>
              <a:rPr lang="ru-RU" dirty="0" smtClean="0"/>
              <a:t>) до конечной точки, где разработчик может подключить к процессу требуемый </a:t>
            </a:r>
            <a:r>
              <a:rPr lang="ru-RU" dirty="0" err="1" smtClean="0"/>
              <a:t>код.Эта</a:t>
            </a:r>
            <a:r>
              <a:rPr lang="ru-RU" dirty="0" smtClean="0"/>
              <a:t> система обработки </a:t>
            </a:r>
            <a:r>
              <a:rPr lang="ru-RU" dirty="0" err="1" smtClean="0"/>
              <a:t>полность</a:t>
            </a:r>
            <a:r>
              <a:rPr lang="ru-RU" dirty="0" smtClean="0"/>
              <a:t> отделяет HTTP </a:t>
            </a:r>
            <a:r>
              <a:rPr lang="ru-RU" dirty="0" err="1" smtClean="0"/>
              <a:t>runtime</a:t>
            </a:r>
            <a:r>
              <a:rPr lang="ru-RU" dirty="0" smtClean="0"/>
              <a:t> от Web </a:t>
            </a:r>
            <a:r>
              <a:rPr lang="ru-RU" dirty="0" err="1" smtClean="0"/>
              <a:t>Server</a:t>
            </a:r>
            <a:r>
              <a:rPr lang="ru-RU" dirty="0" smtClean="0"/>
              <a:t>. Фактически данная HTTP </a:t>
            </a:r>
            <a:r>
              <a:rPr lang="ru-RU" dirty="0" err="1" smtClean="0"/>
              <a:t>runtime</a:t>
            </a:r>
            <a:r>
              <a:rPr lang="ru-RU" dirty="0" smtClean="0"/>
              <a:t> является компонентом, который разработчик может помещать в свои собственные приложения вне </a:t>
            </a:r>
            <a:r>
              <a:rPr lang="ru-RU" dirty="0" err="1" smtClean="0"/>
              <a:t>IIS.Например</a:t>
            </a:r>
            <a:r>
              <a:rPr lang="ru-RU" dirty="0" smtClean="0"/>
              <a:t>, так делает </a:t>
            </a:r>
            <a:r>
              <a:rPr lang="ru-RU" dirty="0" err="1" smtClean="0"/>
              <a:t>Visual</a:t>
            </a:r>
            <a:r>
              <a:rPr lang="ru-RU" dirty="0" smtClean="0"/>
              <a:t> </a:t>
            </a:r>
            <a:r>
              <a:rPr lang="ru-RU" dirty="0" err="1" smtClean="0"/>
              <a:t>Studio</a:t>
            </a:r>
            <a:r>
              <a:rPr lang="ru-RU" dirty="0" smtClean="0"/>
              <a:t>.</a:t>
            </a:r>
          </a:p>
          <a:p>
            <a:pPr eaLnBrk="1" hangingPunct="1">
              <a:defRPr/>
            </a:pPr>
            <a:r>
              <a:rPr lang="ru-RU" dirty="0" smtClean="0"/>
              <a:t>HTTP </a:t>
            </a:r>
            <a:r>
              <a:rPr lang="ru-RU" dirty="0" err="1" smtClean="0"/>
              <a:t>runtime</a:t>
            </a:r>
            <a:r>
              <a:rPr lang="ru-RU" dirty="0" smtClean="0"/>
              <a:t> отвечает за маршрутизацию запросов через этот процесс обработки (</a:t>
            </a:r>
            <a:r>
              <a:rPr lang="ru-RU" dirty="0" err="1" smtClean="0"/>
              <a:t>pipeline</a:t>
            </a:r>
            <a:r>
              <a:rPr lang="ru-RU" dirty="0" smtClean="0"/>
              <a:t>), сложный, хотя и очень изящный механизм. Несколько взаимосвязанных объектов, расширенных с помощью создания производных классов или с помощью интерфейсов, доступны для настройки на решение конкретной задачи. Это придает данной среде хорошую </a:t>
            </a:r>
            <a:r>
              <a:rPr lang="ru-RU" dirty="0" err="1" smtClean="0"/>
              <a:t>адаптируемость</a:t>
            </a:r>
            <a:r>
              <a:rPr lang="ru-RU" dirty="0" smtClean="0"/>
              <a:t>. </a:t>
            </a:r>
          </a:p>
          <a:p>
            <a:pPr eaLnBrk="1" hangingPunct="1">
              <a:defRPr/>
            </a:pPr>
            <a:endParaRPr lang="ru-RU" dirty="0" smtClean="0"/>
          </a:p>
          <a:p>
            <a:pPr eaLnBrk="1" hangingPunct="1">
              <a:defRPr/>
            </a:pPr>
            <a:r>
              <a:rPr lang="ru-RU" dirty="0" smtClean="0"/>
              <a:t>ISAPI это Win32 API. Система обработки </a:t>
            </a:r>
            <a:r>
              <a:rPr lang="ru-RU" dirty="0" err="1" smtClean="0"/>
              <a:t>ASP.Net</a:t>
            </a:r>
            <a:r>
              <a:rPr lang="ru-RU" dirty="0" smtClean="0"/>
              <a:t> </a:t>
            </a:r>
            <a:r>
              <a:rPr lang="ru-RU" dirty="0" err="1" smtClean="0"/>
              <a:t>взаимодействет</a:t>
            </a:r>
            <a:r>
              <a:rPr lang="ru-RU" dirty="0" smtClean="0"/>
              <a:t> с IIS посредством ISAPI расширения. Данное расширение содержит .</a:t>
            </a:r>
            <a:r>
              <a:rPr lang="ru-RU" dirty="0" err="1" smtClean="0"/>
              <a:t>Net</a:t>
            </a:r>
            <a:r>
              <a:rPr lang="ru-RU" dirty="0" smtClean="0"/>
              <a:t> через </a:t>
            </a:r>
            <a:r>
              <a:rPr lang="ru-RU" dirty="0" err="1" smtClean="0"/>
              <a:t>ASP.Net</a:t>
            </a:r>
            <a:r>
              <a:rPr lang="ru-RU" dirty="0" smtClean="0"/>
              <a:t> </a:t>
            </a:r>
            <a:r>
              <a:rPr lang="ru-RU" dirty="0" err="1" smtClean="0"/>
              <a:t>runtime</a:t>
            </a:r>
            <a:r>
              <a:rPr lang="ru-RU" dirty="0" smtClean="0"/>
              <a:t>. Система обработки (</a:t>
            </a:r>
            <a:r>
              <a:rPr lang="ru-RU" dirty="0" err="1" smtClean="0"/>
              <a:t>engine</a:t>
            </a:r>
            <a:r>
              <a:rPr lang="ru-RU" dirty="0" smtClean="0"/>
              <a:t>) </a:t>
            </a:r>
            <a:r>
              <a:rPr lang="ru-RU" dirty="0" err="1" smtClean="0"/>
              <a:t>ASP.Net</a:t>
            </a:r>
            <a:r>
              <a:rPr lang="ru-RU" dirty="0" smtClean="0"/>
              <a:t> была написана </a:t>
            </a:r>
            <a:r>
              <a:rPr lang="ru-RU" dirty="0" err="1" smtClean="0"/>
              <a:t>полность</a:t>
            </a:r>
            <a:r>
              <a:rPr lang="ru-RU" dirty="0" smtClean="0"/>
              <a:t> на управляемом коде и вся расширяющая функциональность предоставляется посредством "расширений на управляемом коде" (</a:t>
            </a:r>
            <a:r>
              <a:rPr lang="ru-RU" dirty="0" err="1" smtClean="0"/>
              <a:t>managed</a:t>
            </a:r>
            <a:r>
              <a:rPr lang="ru-RU" dirty="0" smtClean="0"/>
              <a:t> </a:t>
            </a:r>
            <a:r>
              <a:rPr lang="ru-RU" dirty="0" err="1" smtClean="0"/>
              <a:t>code</a:t>
            </a:r>
            <a:r>
              <a:rPr lang="ru-RU" dirty="0" smtClean="0"/>
              <a:t> </a:t>
            </a:r>
            <a:r>
              <a:rPr lang="ru-RU" dirty="0" err="1" smtClean="0"/>
              <a:t>extensions</a:t>
            </a:r>
            <a:r>
              <a:rPr lang="ru-RU" dirty="0" smtClean="0"/>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Заголовок 1"/>
          <p:cNvSpPr>
            <a:spLocks noGrp="1"/>
          </p:cNvSpPr>
          <p:nvPr>
            <p:ph type="title"/>
          </p:nvPr>
        </p:nvSpPr>
        <p:spPr/>
        <p:txBody>
          <a:bodyPr/>
          <a:lstStyle/>
          <a:p>
            <a:pPr eaLnBrk="1" hangingPunct="1"/>
            <a:endParaRPr lang="ru-RU" smtClean="0"/>
          </a:p>
        </p:txBody>
      </p:sp>
      <p:sp>
        <p:nvSpPr>
          <p:cNvPr id="23555" name="Содержимое 2"/>
          <p:cNvSpPr>
            <a:spLocks noGrp="1"/>
          </p:cNvSpPr>
          <p:nvPr>
            <p:ph idx="1"/>
          </p:nvPr>
        </p:nvSpPr>
        <p:spPr>
          <a:xfrm>
            <a:off x="457200" y="1600200"/>
            <a:ext cx="3471863" cy="4525963"/>
          </a:xfrm>
        </p:spPr>
        <p:txBody>
          <a:bodyPr/>
          <a:lstStyle/>
          <a:p>
            <a:pPr eaLnBrk="1" hangingPunct="1"/>
            <a:r>
              <a:rPr lang="ru-RU" sz="1600" smtClean="0"/>
              <a:t>Поток обработки запроса в </a:t>
            </a:r>
            <a:r>
              <a:rPr lang="en-US" sz="1600" smtClean="0"/>
              <a:t>web</a:t>
            </a:r>
            <a:r>
              <a:rPr lang="ru-RU" sz="1600" smtClean="0"/>
              <a:t>-сервере </a:t>
            </a:r>
            <a:r>
              <a:rPr lang="en-US" sz="1600" smtClean="0"/>
              <a:t>IIS </a:t>
            </a:r>
            <a:r>
              <a:rPr lang="ru-RU" sz="1600" smtClean="0"/>
              <a:t>и затем в рабочем цикле </a:t>
            </a:r>
            <a:r>
              <a:rPr lang="en-US" sz="1600" smtClean="0"/>
              <a:t>ASP.NET </a:t>
            </a:r>
            <a:r>
              <a:rPr lang="ru-RU" sz="1600" smtClean="0"/>
              <a:t> (</a:t>
            </a:r>
            <a:r>
              <a:rPr lang="en-US" sz="1600" smtClean="0"/>
              <a:t>runtime</a:t>
            </a:r>
            <a:r>
              <a:rPr lang="ru-RU" sz="1600" smtClean="0"/>
              <a:t>) </a:t>
            </a:r>
            <a:r>
              <a:rPr lang="en-US" sz="1600" smtClean="0"/>
              <a:t>(</a:t>
            </a:r>
            <a:r>
              <a:rPr lang="ru-RU" sz="1600" smtClean="0"/>
              <a:t>упрощенный</a:t>
            </a:r>
            <a:r>
              <a:rPr lang="en-US" sz="1600" smtClean="0"/>
              <a:t>)</a:t>
            </a:r>
            <a:r>
              <a:rPr lang="ru-RU" sz="1600" smtClean="0"/>
              <a:t>. </a:t>
            </a:r>
          </a:p>
        </p:txBody>
      </p:sp>
      <p:pic>
        <p:nvPicPr>
          <p:cNvPr id="23556" name="Picture 2"/>
          <p:cNvPicPr>
            <a:picLocks noChangeAspect="1" noChangeArrowheads="1"/>
          </p:cNvPicPr>
          <p:nvPr/>
        </p:nvPicPr>
        <p:blipFill>
          <a:blip r:embed="rId2" cstate="print"/>
          <a:srcRect l="28571" t="14285" r="28571" b="22142"/>
          <a:stretch>
            <a:fillRect/>
          </a:stretch>
        </p:blipFill>
        <p:spPr bwMode="auto">
          <a:xfrm>
            <a:off x="4000500" y="1643063"/>
            <a:ext cx="4932363" cy="45720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Заголовок 1"/>
          <p:cNvSpPr>
            <a:spLocks noGrp="1"/>
          </p:cNvSpPr>
          <p:nvPr>
            <p:ph type="title"/>
          </p:nvPr>
        </p:nvSpPr>
        <p:spPr/>
        <p:txBody>
          <a:bodyPr/>
          <a:lstStyle/>
          <a:p>
            <a:pPr eaLnBrk="1" hangingPunct="1"/>
            <a:r>
              <a:rPr lang="ru-RU" sz="3600" smtClean="0"/>
              <a:t>События, составляющие процесс обработки запроса</a:t>
            </a:r>
          </a:p>
        </p:txBody>
      </p:sp>
      <p:pic>
        <p:nvPicPr>
          <p:cNvPr id="24579" name="Picture 2"/>
          <p:cNvPicPr>
            <a:picLocks noChangeAspect="1" noChangeArrowheads="1"/>
          </p:cNvPicPr>
          <p:nvPr/>
        </p:nvPicPr>
        <p:blipFill>
          <a:blip r:embed="rId3" cstate="print"/>
          <a:srcRect l="24107" t="18571" r="22768" b="17857"/>
          <a:stretch>
            <a:fillRect/>
          </a:stretch>
        </p:blipFill>
        <p:spPr bwMode="auto">
          <a:xfrm>
            <a:off x="1357313" y="1571625"/>
            <a:ext cx="6500812" cy="4862513"/>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Заголовок 1"/>
          <p:cNvSpPr>
            <a:spLocks noGrp="1"/>
          </p:cNvSpPr>
          <p:nvPr>
            <p:ph type="title"/>
          </p:nvPr>
        </p:nvSpPr>
        <p:spPr>
          <a:xfrm>
            <a:off x="457200" y="274638"/>
            <a:ext cx="8229600" cy="1011237"/>
          </a:xfrm>
        </p:spPr>
        <p:txBody>
          <a:bodyPr/>
          <a:lstStyle/>
          <a:p>
            <a:pPr eaLnBrk="1" hangingPunct="1"/>
            <a:r>
              <a:rPr lang="ru-RU" sz="3600" smtClean="0"/>
              <a:t>Модули и Обработчики </a:t>
            </a:r>
            <a:br>
              <a:rPr lang="ru-RU" sz="3600" smtClean="0"/>
            </a:br>
            <a:r>
              <a:rPr lang="ru-RU" sz="3600" smtClean="0"/>
              <a:t>(Modules,Handlers) </a:t>
            </a:r>
            <a:endParaRPr lang="ru-RU" smtClean="0"/>
          </a:p>
        </p:txBody>
      </p:sp>
      <p:sp>
        <p:nvSpPr>
          <p:cNvPr id="25603" name="Содержимое 2"/>
          <p:cNvSpPr>
            <a:spLocks noGrp="1"/>
          </p:cNvSpPr>
          <p:nvPr>
            <p:ph idx="1"/>
          </p:nvPr>
        </p:nvSpPr>
        <p:spPr>
          <a:xfrm>
            <a:off x="214313" y="1600200"/>
            <a:ext cx="8643937" cy="5257800"/>
          </a:xfrm>
        </p:spPr>
        <p:txBody>
          <a:bodyPr/>
          <a:lstStyle/>
          <a:p>
            <a:pPr eaLnBrk="1" hangingPunct="1">
              <a:lnSpc>
                <a:spcPct val="80000"/>
              </a:lnSpc>
            </a:pPr>
            <a:r>
              <a:rPr lang="ru-RU" sz="1300" smtClean="0"/>
              <a:t>Классы HTTPApplication и HTTPContext являются просто контейнерами для приходящих сообщений. Они создают рабочий процесс (pipeline) формируя цепочку событий, которые начинаются в определенном порядке и они содержат данные, связанные с запросом, для того, чтобы предоставить другим экземплярам легкий доступ к информации, имеющей отношение к данному процессу. </a:t>
            </a:r>
          </a:p>
          <a:p>
            <a:pPr eaLnBrk="1" hangingPunct="1">
              <a:lnSpc>
                <a:spcPct val="80000"/>
              </a:lnSpc>
            </a:pPr>
            <a:r>
              <a:rPr lang="ru-RU" sz="1300" smtClean="0"/>
              <a:t>Однако реальная работа выполняется в других обрабатывающих элементах, в частности в модулях и обработчиках. Модули разрабатываются на базе класса HTTPModule, а обработчики на базе класса HTTPHandler. </a:t>
            </a:r>
          </a:p>
          <a:p>
            <a:pPr eaLnBrk="1" hangingPunct="1">
              <a:lnSpc>
                <a:spcPct val="80000"/>
              </a:lnSpc>
            </a:pPr>
            <a:r>
              <a:rPr lang="ru-RU" sz="1300" smtClean="0"/>
              <a:t>Оба эти класса являются абстрактными и требуют конкретную реализацию. Кроме того, оба этих класса очень хорошо настраиваются (configurable) и действуют в виде последовательности экземпляров. Это означает, что разработчик можетприкрепить столько модулей и обработчиков, сколько требуется и запрос будет проходить через все эти экземпляры.</a:t>
            </a:r>
          </a:p>
          <a:p>
            <a:pPr eaLnBrk="1" hangingPunct="1">
              <a:lnSpc>
                <a:spcPct val="80000"/>
              </a:lnSpc>
            </a:pPr>
            <a:endParaRPr lang="ru-RU" sz="1300" smtClean="0"/>
          </a:p>
          <a:p>
            <a:pPr eaLnBrk="1" hangingPunct="1">
              <a:lnSpc>
                <a:spcPct val="80000"/>
              </a:lnSpc>
            </a:pPr>
            <a:r>
              <a:rPr lang="ru-RU" sz="1300" smtClean="0"/>
              <a:t>Разные задачи могут решаться в модулях и обработчиках, однако они имеют разное назначение. Модули предназначены для управления задачами на более низком уровне, они более базовые по сравнению с обработчиками. Модули можно понимать, как подходящее место для подготовки данных, которые будут обрабатываться обработчиками, или для изменения данных после того, как выполнение обработчиаов завершается. Ревностные поклонники web-сервера IIS могут рассматривать модули, как аналоги ISAPI фильтров. Однако ледует отметить, что разрабатывать ASP.Net модули с помощью .Net намного легче, чем фильтры для IIS. </a:t>
            </a:r>
          </a:p>
          <a:p>
            <a:pPr eaLnBrk="1" hangingPunct="1">
              <a:lnSpc>
                <a:spcPct val="80000"/>
              </a:lnSpc>
            </a:pPr>
            <a:endParaRPr lang="ru-RU" sz="1300" smtClean="0"/>
          </a:p>
          <a:p>
            <a:pPr eaLnBrk="1" hangingPunct="1">
              <a:lnSpc>
                <a:spcPct val="80000"/>
              </a:lnSpc>
            </a:pPr>
            <a:r>
              <a:rPr lang="ru-RU" sz="1300" smtClean="0"/>
              <a:t>Обычный порядок выполнения модулей и обработчиков следующий:</a:t>
            </a:r>
          </a:p>
          <a:p>
            <a:pPr marL="625475" lvl="1" indent="-168275" eaLnBrk="1" hangingPunct="1">
              <a:lnSpc>
                <a:spcPct val="80000"/>
              </a:lnSpc>
              <a:buFontTx/>
              <a:buAutoNum type="arabicPeriod"/>
            </a:pPr>
            <a:r>
              <a:rPr lang="ru-RU" sz="1100" smtClean="0"/>
              <a:t>Использование модуля для предварительной обработки (pre-process) запроса.</a:t>
            </a:r>
          </a:p>
          <a:p>
            <a:pPr marL="625475" lvl="1" indent="-168275" eaLnBrk="1" hangingPunct="1">
              <a:lnSpc>
                <a:spcPct val="80000"/>
              </a:lnSpc>
              <a:buFontTx/>
              <a:buAutoNum type="arabicPeriod"/>
            </a:pPr>
            <a:r>
              <a:rPr lang="ru-RU" sz="1100" smtClean="0"/>
              <a:t>Использование обработчика для обработки запроса.</a:t>
            </a:r>
          </a:p>
          <a:p>
            <a:pPr marL="625475" lvl="1" indent="-168275" eaLnBrk="1" hangingPunct="1">
              <a:lnSpc>
                <a:spcPct val="80000"/>
              </a:lnSpc>
              <a:buFontTx/>
              <a:buAutoNum type="arabicPeriod"/>
            </a:pPr>
            <a:r>
              <a:rPr lang="ru-RU" sz="1100" smtClean="0"/>
              <a:t>Использование модуля для завершающей обработки (post-process) запроса.</a:t>
            </a:r>
          </a:p>
          <a:p>
            <a:pPr eaLnBrk="1" hangingPunct="1">
              <a:lnSpc>
                <a:spcPct val="80000"/>
              </a:lnSpc>
            </a:pPr>
            <a:r>
              <a:rPr lang="ru-RU" sz="1300" smtClean="0"/>
              <a:t>ASP.Net содержит несколько уже созданных обработчиков (handlers), таких, как базовые обработчики web-страниц *.aspx или web-сервисов *.ascx.</a:t>
            </a:r>
          </a:p>
          <a:p>
            <a:pPr eaLnBrk="1" hangingPunct="1">
              <a:lnSpc>
                <a:spcPct val="80000"/>
              </a:lnSpc>
            </a:pPr>
            <a:r>
              <a:rPr lang="ru-RU" sz="1300" smtClean="0"/>
              <a:t>Имеются также несколько стандартных модулей, которые выполняют такие задачи, как аутентификация или кеширование. </a:t>
            </a:r>
          </a:p>
          <a:p>
            <a:pPr eaLnBrk="1" hangingPunct="1">
              <a:lnSpc>
                <a:spcPct val="80000"/>
              </a:lnSpc>
            </a:pPr>
            <a:r>
              <a:rPr lang="ru-RU" sz="1300" smtClean="0"/>
              <a:t>ASP.Net дает возможность достаточно просто разработать свои собственные модули и разработчики.</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Заголовок 1"/>
          <p:cNvSpPr>
            <a:spLocks noGrp="1"/>
          </p:cNvSpPr>
          <p:nvPr>
            <p:ph type="title"/>
          </p:nvPr>
        </p:nvSpPr>
        <p:spPr/>
        <p:txBody>
          <a:bodyPr/>
          <a:lstStyle/>
          <a:p>
            <a:pPr eaLnBrk="1" hangingPunct="1"/>
            <a:endParaRPr lang="ru-RU" smtClean="0"/>
          </a:p>
        </p:txBody>
      </p:sp>
      <p:sp>
        <p:nvSpPr>
          <p:cNvPr id="26627" name="Содержимое 2"/>
          <p:cNvSpPr>
            <a:spLocks noGrp="1"/>
          </p:cNvSpPr>
          <p:nvPr>
            <p:ph idx="1"/>
          </p:nvPr>
        </p:nvSpPr>
        <p:spPr>
          <a:xfrm>
            <a:off x="457200" y="1600200"/>
            <a:ext cx="3686175" cy="5043488"/>
          </a:xfrm>
        </p:spPr>
        <p:txBody>
          <a:bodyPr/>
          <a:lstStyle/>
          <a:p>
            <a:pPr eaLnBrk="1" hangingPunct="1"/>
            <a:endParaRPr lang="ru-RU" smtClean="0"/>
          </a:p>
        </p:txBody>
      </p:sp>
      <p:pic>
        <p:nvPicPr>
          <p:cNvPr id="26628" name="Picture 2"/>
          <p:cNvPicPr>
            <a:picLocks noChangeAspect="1" noChangeArrowheads="1"/>
          </p:cNvPicPr>
          <p:nvPr/>
        </p:nvPicPr>
        <p:blipFill>
          <a:blip r:embed="rId2" cstate="print"/>
          <a:srcRect/>
          <a:stretch>
            <a:fillRect/>
          </a:stretch>
        </p:blipFill>
        <p:spPr bwMode="auto">
          <a:xfrm>
            <a:off x="4357688" y="1500188"/>
            <a:ext cx="4505325" cy="5167312"/>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1"/>
          <p:cNvSpPr>
            <a:spLocks noGrp="1"/>
          </p:cNvSpPr>
          <p:nvPr>
            <p:ph type="title"/>
          </p:nvPr>
        </p:nvSpPr>
        <p:spPr/>
        <p:txBody>
          <a:bodyPr/>
          <a:lstStyle/>
          <a:p>
            <a:pPr eaLnBrk="1" hangingPunct="1"/>
            <a:r>
              <a:rPr lang="ru-RU" sz="4000" smtClean="0"/>
              <a:t>Жизненный цикл </a:t>
            </a:r>
            <a:r>
              <a:rPr lang="en-US" sz="4000" smtClean="0"/>
              <a:t>ASP.Net </a:t>
            </a:r>
            <a:br>
              <a:rPr lang="en-US" sz="4000" smtClean="0"/>
            </a:br>
            <a:r>
              <a:rPr lang="en-US" sz="4000" smtClean="0"/>
              <a:t>web-</a:t>
            </a:r>
            <a:r>
              <a:rPr lang="ru-RU" sz="4000" smtClean="0"/>
              <a:t>приложения</a:t>
            </a:r>
          </a:p>
        </p:txBody>
      </p:sp>
      <p:sp>
        <p:nvSpPr>
          <p:cNvPr id="27651" name="Содержимое 2"/>
          <p:cNvSpPr>
            <a:spLocks noGrp="1"/>
          </p:cNvSpPr>
          <p:nvPr>
            <p:ph idx="1"/>
          </p:nvPr>
        </p:nvSpPr>
        <p:spPr/>
        <p:txBody>
          <a:bodyPr/>
          <a:lstStyle/>
          <a:p>
            <a:pPr eaLnBrk="1" hangingPunct="1"/>
            <a:r>
              <a:rPr lang="ru-RU" smtClean="0"/>
              <a:t>Жизненный цикл ASP.Net </a:t>
            </a:r>
            <a:br>
              <a:rPr lang="ru-RU" smtClean="0"/>
            </a:br>
            <a:r>
              <a:rPr lang="ru-RU" smtClean="0"/>
              <a:t>web-приложения можно разделить на три части:</a:t>
            </a:r>
          </a:p>
          <a:p>
            <a:pPr lvl="1" eaLnBrk="1" hangingPunct="1"/>
            <a:r>
              <a:rPr lang="ru-RU" smtClean="0"/>
              <a:t>Жизненный цикл приложения</a:t>
            </a:r>
          </a:p>
          <a:p>
            <a:pPr lvl="1" eaLnBrk="1" hangingPunct="1"/>
            <a:r>
              <a:rPr lang="ru-RU" smtClean="0"/>
              <a:t>Жизненный цикл web-страницы</a:t>
            </a:r>
          </a:p>
          <a:p>
            <a:pPr lvl="1" eaLnBrk="1" hangingPunct="1"/>
            <a:r>
              <a:rPr lang="ru-RU" smtClean="0"/>
              <a:t>Жизненный цикл элемента управления</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p:txBody>
          <a:bodyPr/>
          <a:lstStyle/>
          <a:p>
            <a:pPr eaLnBrk="1" hangingPunct="1"/>
            <a:r>
              <a:rPr lang="ru-RU" sz="3600" smtClean="0"/>
              <a:t>События жизненного цикла </a:t>
            </a:r>
            <a:r>
              <a:rPr lang="en-US" sz="3600" smtClean="0"/>
              <a:t>web-</a:t>
            </a:r>
            <a:r>
              <a:rPr lang="ru-RU" sz="3600" smtClean="0"/>
              <a:t>приложения</a:t>
            </a:r>
          </a:p>
        </p:txBody>
      </p:sp>
      <p:sp>
        <p:nvSpPr>
          <p:cNvPr id="28675" name="Содержимое 2"/>
          <p:cNvSpPr>
            <a:spLocks noGrp="1"/>
          </p:cNvSpPr>
          <p:nvPr>
            <p:ph idx="1"/>
          </p:nvPr>
        </p:nvSpPr>
        <p:spPr>
          <a:xfrm>
            <a:off x="457200" y="1600200"/>
            <a:ext cx="3471863" cy="4525963"/>
          </a:xfrm>
        </p:spPr>
        <p:txBody>
          <a:bodyPr/>
          <a:lstStyle/>
          <a:p>
            <a:pPr eaLnBrk="1" hangingPunct="1"/>
            <a:endParaRPr lang="ru-RU" smtClean="0"/>
          </a:p>
        </p:txBody>
      </p:sp>
      <p:pic>
        <p:nvPicPr>
          <p:cNvPr id="28676" name="Picture 2"/>
          <p:cNvPicPr>
            <a:picLocks noChangeAspect="1" noChangeArrowheads="1"/>
          </p:cNvPicPr>
          <p:nvPr/>
        </p:nvPicPr>
        <p:blipFill>
          <a:blip r:embed="rId3" cstate="print"/>
          <a:srcRect/>
          <a:stretch>
            <a:fillRect/>
          </a:stretch>
        </p:blipFill>
        <p:spPr bwMode="auto">
          <a:xfrm>
            <a:off x="4071938" y="1498600"/>
            <a:ext cx="5072062" cy="5159375"/>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Заголовок 1"/>
          <p:cNvSpPr>
            <a:spLocks noGrp="1"/>
          </p:cNvSpPr>
          <p:nvPr>
            <p:ph type="title"/>
          </p:nvPr>
        </p:nvSpPr>
        <p:spPr/>
        <p:txBody>
          <a:bodyPr/>
          <a:lstStyle/>
          <a:p>
            <a:pPr eaLnBrk="1" hangingPunct="1"/>
            <a:r>
              <a:rPr lang="ru-RU" smtClean="0"/>
              <a:t>Начало обработки запроса</a:t>
            </a:r>
          </a:p>
        </p:txBody>
      </p:sp>
      <p:sp>
        <p:nvSpPr>
          <p:cNvPr id="3" name="Содержимое 2"/>
          <p:cNvSpPr>
            <a:spLocks noGrp="1"/>
          </p:cNvSpPr>
          <p:nvPr>
            <p:ph idx="1"/>
          </p:nvPr>
        </p:nvSpPr>
        <p:spPr>
          <a:xfrm>
            <a:off x="457200" y="1600200"/>
            <a:ext cx="8229600" cy="5043488"/>
          </a:xfrm>
        </p:spPr>
        <p:txBody>
          <a:bodyPr>
            <a:normAutofit fontScale="47500" lnSpcReduction="20000"/>
          </a:bodyPr>
          <a:lstStyle/>
          <a:p>
            <a:pPr eaLnBrk="1" hangingPunct="1">
              <a:defRPr/>
            </a:pPr>
            <a:r>
              <a:rPr lang="ru-RU" dirty="0" smtClean="0"/>
              <a:t>После получения первого запроса к любому ресурсу в приложении, создается экземпляр класса </a:t>
            </a:r>
            <a:r>
              <a:rPr lang="ru-RU" dirty="0" err="1" smtClean="0"/>
              <a:t>ApplicationManager</a:t>
            </a:r>
            <a:r>
              <a:rPr lang="ru-RU" dirty="0" smtClean="0"/>
              <a:t>. Его основной целью является создание домена приложения (</a:t>
            </a:r>
            <a:r>
              <a:rPr lang="ru-RU" dirty="0" err="1" smtClean="0"/>
              <a:t>AppDomain</a:t>
            </a:r>
            <a:r>
              <a:rPr lang="ru-RU" dirty="0" smtClean="0"/>
              <a:t>), в котором будет обрабатываться запрос. В этом домене создается экземпляр </a:t>
            </a:r>
            <a:r>
              <a:rPr lang="ru-RU" dirty="0" err="1" smtClean="0"/>
              <a:t>HostingEnvironment</a:t>
            </a:r>
            <a:r>
              <a:rPr lang="ru-RU" dirty="0" smtClean="0"/>
              <a:t>, который предоставляет доступ к такой информации о данном приложении, как имя папки, в которой хранятся файлы приложения. </a:t>
            </a:r>
          </a:p>
          <a:p>
            <a:pPr eaLnBrk="1" hangingPunct="1">
              <a:defRPr/>
            </a:pPr>
            <a:r>
              <a:rPr lang="ru-RU" dirty="0" smtClean="0"/>
              <a:t>В течении первого запроса выполняется компиляция исходного кода всех web-страниц приложения в одну сборку.</a:t>
            </a:r>
            <a:endParaRPr lang="en-US" dirty="0" smtClean="0"/>
          </a:p>
          <a:p>
            <a:pPr eaLnBrk="1" hangingPunct="1">
              <a:defRPr/>
            </a:pPr>
            <a:r>
              <a:rPr lang="ru-RU" dirty="0" smtClean="0"/>
              <a:t>После этого создаются и инициализируются объекты классов </a:t>
            </a:r>
            <a:r>
              <a:rPr lang="ru-RU" dirty="0" err="1" smtClean="0"/>
              <a:t>HttpContext</a:t>
            </a:r>
            <a:r>
              <a:rPr lang="ru-RU" dirty="0" smtClean="0"/>
              <a:t>, </a:t>
            </a:r>
            <a:r>
              <a:rPr lang="ru-RU" dirty="0" err="1" smtClean="0"/>
              <a:t>HttpRequest</a:t>
            </a:r>
            <a:r>
              <a:rPr lang="ru-RU" dirty="0" smtClean="0"/>
              <a:t> и </a:t>
            </a:r>
            <a:r>
              <a:rPr lang="ru-RU" dirty="0" err="1" smtClean="0"/>
              <a:t>HttpResponse</a:t>
            </a:r>
            <a:r>
              <a:rPr lang="ru-RU" dirty="0" smtClean="0"/>
              <a:t>. Эти объекты существуют в течении всего времени обработки запроса и предоставляют разработчику полный доступ ко всем связанным с ними данным.</a:t>
            </a:r>
          </a:p>
          <a:p>
            <a:pPr eaLnBrk="1" hangingPunct="1">
              <a:defRPr/>
            </a:pPr>
            <a:r>
              <a:rPr lang="ru-RU" dirty="0" smtClean="0"/>
              <a:t>Объект класса </a:t>
            </a:r>
            <a:r>
              <a:rPr lang="ru-RU" dirty="0" err="1" smtClean="0"/>
              <a:t>HttpContext</a:t>
            </a:r>
            <a:r>
              <a:rPr lang="ru-RU" dirty="0" smtClean="0"/>
              <a:t> содержит объекты, которые являются специфичными для текущего запроса к приложению, таким, как объекты </a:t>
            </a:r>
            <a:r>
              <a:rPr lang="ru-RU" dirty="0" err="1" smtClean="0"/>
              <a:t>HttpRequest</a:t>
            </a:r>
            <a:r>
              <a:rPr lang="ru-RU" dirty="0" smtClean="0"/>
              <a:t> и </a:t>
            </a:r>
            <a:r>
              <a:rPr lang="ru-RU" dirty="0" err="1" smtClean="0"/>
              <a:t>HttpResponse</a:t>
            </a:r>
            <a:r>
              <a:rPr lang="ru-RU" dirty="0" smtClean="0"/>
              <a:t>. Объект </a:t>
            </a:r>
            <a:r>
              <a:rPr lang="ru-RU" dirty="0" err="1" smtClean="0"/>
              <a:t>HttpRequest</a:t>
            </a:r>
            <a:r>
              <a:rPr lang="ru-RU" dirty="0" smtClean="0"/>
              <a:t> содержит информацию о текущем запросе, такую, как </a:t>
            </a:r>
            <a:r>
              <a:rPr lang="ru-RU" dirty="0" err="1" smtClean="0"/>
              <a:t>куки</a:t>
            </a:r>
            <a:r>
              <a:rPr lang="ru-RU" dirty="0" smtClean="0"/>
              <a:t> (</a:t>
            </a:r>
            <a:r>
              <a:rPr lang="ru-RU" dirty="0" err="1" smtClean="0"/>
              <a:t>cookies</a:t>
            </a:r>
            <a:r>
              <a:rPr lang="ru-RU" dirty="0" smtClean="0"/>
              <a:t>) и информация о браузере. Объект </a:t>
            </a:r>
            <a:r>
              <a:rPr lang="ru-RU" dirty="0" err="1" smtClean="0"/>
              <a:t>HttpResponse</a:t>
            </a:r>
            <a:r>
              <a:rPr lang="ru-RU" dirty="0" smtClean="0"/>
              <a:t> содержит формируемый ответ, который предназначен для отправки клиенту. Этот ответ содержит всю </a:t>
            </a:r>
            <a:r>
              <a:rPr lang="ru-RU" dirty="0" err="1" smtClean="0"/>
              <a:t>информацию,формируемую</a:t>
            </a:r>
            <a:r>
              <a:rPr lang="ru-RU" dirty="0" smtClean="0"/>
              <a:t> ЭУ (</a:t>
            </a:r>
            <a:r>
              <a:rPr lang="ru-RU" dirty="0" err="1" smtClean="0"/>
              <a:t>rendered</a:t>
            </a:r>
            <a:r>
              <a:rPr lang="ru-RU" dirty="0" smtClean="0"/>
              <a:t> </a:t>
            </a:r>
            <a:r>
              <a:rPr lang="ru-RU" dirty="0" err="1" smtClean="0"/>
              <a:t>output</a:t>
            </a:r>
            <a:r>
              <a:rPr lang="ru-RU" dirty="0" smtClean="0"/>
              <a:t>) и данные заголовка (</a:t>
            </a:r>
            <a:r>
              <a:rPr lang="ru-RU" dirty="0" err="1" smtClean="0"/>
              <a:t>header</a:t>
            </a:r>
            <a:r>
              <a:rPr lang="ru-RU" dirty="0" smtClean="0"/>
              <a:t> </a:t>
            </a:r>
            <a:r>
              <a:rPr lang="ru-RU" dirty="0" err="1" smtClean="0"/>
              <a:t>data</a:t>
            </a:r>
            <a:r>
              <a:rPr lang="ru-RU" dirty="0" smtClean="0"/>
              <a:t>), такие, как </a:t>
            </a:r>
            <a:r>
              <a:rPr lang="ru-RU" dirty="0" err="1" smtClean="0"/>
              <a:t>куки</a:t>
            </a:r>
            <a:r>
              <a:rPr lang="ru-RU" dirty="0" smtClean="0"/>
              <a:t>. Статический метод </a:t>
            </a:r>
            <a:r>
              <a:rPr lang="ru-RU" dirty="0" err="1" smtClean="0"/>
              <a:t>HttpContext.Current</a:t>
            </a:r>
            <a:r>
              <a:rPr lang="ru-RU" dirty="0" smtClean="0"/>
              <a:t> предоставляет постоянный доступ текущему контексту. Для более простого доступа, класс </a:t>
            </a:r>
            <a:r>
              <a:rPr lang="ru-RU" dirty="0" err="1" smtClean="0"/>
              <a:t>Page</a:t>
            </a:r>
            <a:r>
              <a:rPr lang="ru-RU" dirty="0" smtClean="0"/>
              <a:t> имеет такие свойства, как </a:t>
            </a:r>
            <a:r>
              <a:rPr lang="ru-RU" dirty="0" err="1" smtClean="0"/>
              <a:t>Request</a:t>
            </a:r>
            <a:r>
              <a:rPr lang="ru-RU" dirty="0" smtClean="0"/>
              <a:t> и </a:t>
            </a:r>
            <a:r>
              <a:rPr lang="ru-RU" dirty="0" err="1" smtClean="0"/>
              <a:t>Response</a:t>
            </a:r>
            <a:r>
              <a:rPr lang="ru-RU" dirty="0" smtClean="0"/>
              <a:t>, которые возвращают </a:t>
            </a:r>
            <a:r>
              <a:rPr lang="ru-RU" dirty="0" err="1" smtClean="0"/>
              <a:t>экземплярытех</a:t>
            </a:r>
            <a:r>
              <a:rPr lang="ru-RU" dirty="0" smtClean="0"/>
              <a:t> же объектов </a:t>
            </a:r>
            <a:r>
              <a:rPr lang="ru-RU" dirty="0" err="1" smtClean="0"/>
              <a:t>HttpRequest</a:t>
            </a:r>
            <a:r>
              <a:rPr lang="ru-RU" dirty="0" smtClean="0"/>
              <a:t> и </a:t>
            </a:r>
            <a:r>
              <a:rPr lang="ru-RU" dirty="0" err="1" smtClean="0"/>
              <a:t>HttpResponse</a:t>
            </a:r>
            <a:r>
              <a:rPr lang="ru-RU" dirty="0" smtClean="0"/>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p:cNvSpPr>
            <a:spLocks noGrp="1"/>
          </p:cNvSpPr>
          <p:nvPr>
            <p:ph type="title"/>
          </p:nvPr>
        </p:nvSpPr>
        <p:spPr/>
        <p:txBody>
          <a:bodyPr/>
          <a:lstStyle/>
          <a:p>
            <a:pPr eaLnBrk="1" hangingPunct="1"/>
            <a:endParaRPr lang="ru-RU" smtClean="0"/>
          </a:p>
        </p:txBody>
      </p:sp>
      <p:sp>
        <p:nvSpPr>
          <p:cNvPr id="3" name="Содержимое 2"/>
          <p:cNvSpPr>
            <a:spLocks noGrp="1"/>
          </p:cNvSpPr>
          <p:nvPr>
            <p:ph idx="1"/>
          </p:nvPr>
        </p:nvSpPr>
        <p:spPr/>
        <p:txBody>
          <a:bodyPr>
            <a:normAutofit fontScale="62500" lnSpcReduction="20000"/>
          </a:bodyPr>
          <a:lstStyle/>
          <a:p>
            <a:pPr eaLnBrk="1" hangingPunct="1">
              <a:defRPr/>
            </a:pPr>
            <a:r>
              <a:rPr lang="ru-RU" dirty="0" smtClean="0"/>
              <a:t>После инициализации всех нужных объектов, приложение начинает работать. Для этого создается экземпляр класса </a:t>
            </a:r>
            <a:r>
              <a:rPr lang="ru-RU" dirty="0" err="1" smtClean="0"/>
              <a:t>HttpApplication</a:t>
            </a:r>
            <a:r>
              <a:rPr lang="ru-RU" dirty="0" smtClean="0"/>
              <a:t>. Если приложение имеет файл </a:t>
            </a:r>
            <a:r>
              <a:rPr lang="ru-RU" dirty="0" err="1" smtClean="0"/>
              <a:t>global.asax</a:t>
            </a:r>
            <a:r>
              <a:rPr lang="ru-RU" dirty="0" smtClean="0"/>
              <a:t>, тогда </a:t>
            </a:r>
            <a:r>
              <a:rPr lang="ru-RU" dirty="0" err="1" smtClean="0"/>
              <a:t>ASP.Net</a:t>
            </a:r>
            <a:r>
              <a:rPr lang="ru-RU" dirty="0" smtClean="0"/>
              <a:t> создает на его основе экземпляр класса производного от </a:t>
            </a:r>
            <a:r>
              <a:rPr lang="ru-RU" dirty="0" err="1" smtClean="0"/>
              <a:t>HttpApplication</a:t>
            </a:r>
            <a:r>
              <a:rPr lang="ru-RU" dirty="0" smtClean="0"/>
              <a:t>. Этот объект используется для представления данного приложения.</a:t>
            </a:r>
          </a:p>
          <a:p>
            <a:pPr eaLnBrk="1" hangingPunct="1">
              <a:defRPr/>
            </a:pPr>
            <a:r>
              <a:rPr lang="ru-RU" dirty="0" smtClean="0"/>
              <a:t>Таким образом разработчик может создать обработчики событий, связанных с приложением, </a:t>
            </a:r>
            <a:r>
              <a:rPr lang="ru-RU" dirty="0" err="1" smtClean="0"/>
              <a:t>global.asax</a:t>
            </a:r>
            <a:r>
              <a:rPr lang="ru-RU" dirty="0" smtClean="0"/>
              <a:t>. Данный объект создается при первом вызове приложения. При обработке последующих вызовов этот объект снова используется.</a:t>
            </a:r>
          </a:p>
          <a:p>
            <a:pPr eaLnBrk="1" hangingPunct="1">
              <a:defRPr/>
            </a:pPr>
            <a:r>
              <a:rPr lang="ru-RU" dirty="0" smtClean="0"/>
              <a:t>Объект класса </a:t>
            </a:r>
            <a:r>
              <a:rPr lang="ru-RU" dirty="0" err="1" smtClean="0"/>
              <a:t>HttpApplication</a:t>
            </a:r>
            <a:r>
              <a:rPr lang="ru-RU" dirty="0" smtClean="0"/>
              <a:t> выполняет несколько действий в ходе обработки запроса. Каждый шаг процесса обработки инициирует специфическое событие, которое позволяет разработчику написать обработчик (специальный код), который будет выполняться при возникновении данного события.</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Заголовок 1"/>
          <p:cNvSpPr>
            <a:spLocks noGrp="1"/>
          </p:cNvSpPr>
          <p:nvPr>
            <p:ph type="title"/>
          </p:nvPr>
        </p:nvSpPr>
        <p:spPr/>
        <p:txBody>
          <a:bodyPr/>
          <a:lstStyle/>
          <a:p>
            <a:pPr eaLnBrk="1" hangingPunct="1"/>
            <a:r>
              <a:rPr lang="ru-RU" sz="4000" smtClean="0"/>
              <a:t>Основные шаги жизненного цикла страницы</a:t>
            </a:r>
          </a:p>
        </p:txBody>
      </p:sp>
      <p:sp>
        <p:nvSpPr>
          <p:cNvPr id="3" name="Содержимое 2"/>
          <p:cNvSpPr>
            <a:spLocks noGrp="1"/>
          </p:cNvSpPr>
          <p:nvPr>
            <p:ph idx="1"/>
          </p:nvPr>
        </p:nvSpPr>
        <p:spPr>
          <a:xfrm>
            <a:off x="214313" y="1600200"/>
            <a:ext cx="8786812" cy="5257800"/>
          </a:xfrm>
        </p:spPr>
        <p:txBody>
          <a:bodyPr>
            <a:normAutofit fontScale="47500" lnSpcReduction="20000"/>
          </a:bodyPr>
          <a:lstStyle/>
          <a:p>
            <a:pPr eaLnBrk="1" hangingPunct="1">
              <a:defRPr/>
            </a:pPr>
            <a:r>
              <a:rPr lang="ru-RU" dirty="0" smtClean="0"/>
              <a:t>Начало работы (</a:t>
            </a:r>
            <a:r>
              <a:rPr lang="ru-RU" dirty="0" err="1" smtClean="0"/>
              <a:t>Start</a:t>
            </a:r>
            <a:r>
              <a:rPr lang="ru-RU" dirty="0" smtClean="0"/>
              <a:t>)</a:t>
            </a:r>
          </a:p>
          <a:p>
            <a:pPr lvl="1" eaLnBrk="1" hangingPunct="1">
              <a:defRPr/>
            </a:pPr>
            <a:r>
              <a:rPr lang="ru-RU" dirty="0" smtClean="0"/>
              <a:t>задаются свойства </a:t>
            </a:r>
            <a:r>
              <a:rPr lang="ru-RU" dirty="0" err="1" smtClean="0"/>
              <a:t>Request</a:t>
            </a:r>
            <a:r>
              <a:rPr lang="ru-RU" dirty="0" smtClean="0"/>
              <a:t>, </a:t>
            </a:r>
            <a:r>
              <a:rPr lang="ru-RU" dirty="0" err="1" smtClean="0"/>
              <a:t>Response</a:t>
            </a:r>
            <a:r>
              <a:rPr lang="ru-RU" dirty="0" smtClean="0"/>
              <a:t>, </a:t>
            </a:r>
            <a:r>
              <a:rPr lang="ru-RU" dirty="0" err="1" smtClean="0"/>
              <a:t>IsPostBack</a:t>
            </a:r>
            <a:r>
              <a:rPr lang="ru-RU" dirty="0" smtClean="0"/>
              <a:t>.</a:t>
            </a:r>
          </a:p>
          <a:p>
            <a:pPr eaLnBrk="1" hangingPunct="1">
              <a:defRPr/>
            </a:pPr>
            <a:r>
              <a:rPr lang="ru-RU" dirty="0" smtClean="0"/>
              <a:t>Инициализацию (</a:t>
            </a:r>
            <a:r>
              <a:rPr lang="ru-RU" dirty="0" err="1" smtClean="0"/>
              <a:t>Page</a:t>
            </a:r>
            <a:r>
              <a:rPr lang="ru-RU" dirty="0" smtClean="0"/>
              <a:t> </a:t>
            </a:r>
            <a:r>
              <a:rPr lang="ru-RU" dirty="0" err="1" smtClean="0"/>
              <a:t>Initialization</a:t>
            </a:r>
            <a:r>
              <a:rPr lang="ru-RU" dirty="0" smtClean="0"/>
              <a:t>)</a:t>
            </a:r>
          </a:p>
          <a:p>
            <a:pPr lvl="1" eaLnBrk="1" hangingPunct="1">
              <a:defRPr/>
            </a:pPr>
            <a:r>
              <a:rPr lang="ru-RU" dirty="0" smtClean="0"/>
              <a:t>становятся доступными экземпляры ЭУ и у каждого ЭУ задается свойство </a:t>
            </a:r>
            <a:r>
              <a:rPr lang="ru-RU" dirty="0" err="1" smtClean="0"/>
              <a:t>UniqueID</a:t>
            </a:r>
            <a:r>
              <a:rPr lang="ru-RU" dirty="0" smtClean="0"/>
              <a:t>. </a:t>
            </a:r>
          </a:p>
          <a:p>
            <a:pPr eaLnBrk="1" hangingPunct="1">
              <a:defRPr/>
            </a:pPr>
            <a:r>
              <a:rPr lang="ru-RU" dirty="0" smtClean="0"/>
              <a:t>Загрузка (</a:t>
            </a:r>
            <a:r>
              <a:rPr lang="ru-RU" dirty="0" err="1" smtClean="0"/>
              <a:t>Load</a:t>
            </a:r>
            <a:r>
              <a:rPr lang="ru-RU" dirty="0" smtClean="0"/>
              <a:t>) </a:t>
            </a:r>
          </a:p>
          <a:p>
            <a:pPr lvl="1" eaLnBrk="1" hangingPunct="1">
              <a:defRPr/>
            </a:pPr>
            <a:r>
              <a:rPr lang="ru-RU" dirty="0" smtClean="0"/>
              <a:t>если текущий запрос является повторным (</a:t>
            </a:r>
            <a:r>
              <a:rPr lang="ru-RU" dirty="0" err="1" smtClean="0"/>
              <a:t>postback</a:t>
            </a:r>
            <a:r>
              <a:rPr lang="ru-RU" dirty="0" smtClean="0"/>
              <a:t>), то свойства ЭУ загружаются информацией полученной из </a:t>
            </a:r>
            <a:r>
              <a:rPr lang="ru-RU" dirty="0" err="1" smtClean="0"/>
              <a:t>vie</a:t>
            </a:r>
            <a:r>
              <a:rPr lang="ru-RU" dirty="0" smtClean="0"/>
              <a:t> </a:t>
            </a:r>
            <a:r>
              <a:rPr lang="ru-RU" dirty="0" err="1" smtClean="0"/>
              <a:t>state</a:t>
            </a:r>
            <a:r>
              <a:rPr lang="ru-RU" dirty="0" smtClean="0"/>
              <a:t> и </a:t>
            </a:r>
            <a:r>
              <a:rPr lang="ru-RU" dirty="0" err="1" smtClean="0"/>
              <a:t>control</a:t>
            </a:r>
            <a:r>
              <a:rPr lang="ru-RU" dirty="0" smtClean="0"/>
              <a:t> </a:t>
            </a:r>
            <a:r>
              <a:rPr lang="ru-RU" dirty="0" err="1" smtClean="0"/>
              <a:t>state</a:t>
            </a:r>
            <a:r>
              <a:rPr lang="ru-RU" dirty="0" smtClean="0"/>
              <a:t>.</a:t>
            </a:r>
          </a:p>
          <a:p>
            <a:pPr lvl="1" eaLnBrk="1" hangingPunct="1">
              <a:defRPr/>
            </a:pPr>
            <a:r>
              <a:rPr lang="ru-RU" dirty="0" smtClean="0"/>
              <a:t>восстановление и поддержка состояния (</a:t>
            </a:r>
            <a:r>
              <a:rPr lang="ru-RU" dirty="0" err="1" smtClean="0"/>
              <a:t>view</a:t>
            </a:r>
            <a:r>
              <a:rPr lang="ru-RU" dirty="0" smtClean="0"/>
              <a:t> </a:t>
            </a:r>
            <a:r>
              <a:rPr lang="ru-RU" dirty="0" err="1" smtClean="0"/>
              <a:t>state</a:t>
            </a:r>
            <a:r>
              <a:rPr lang="ru-RU" dirty="0" smtClean="0"/>
              <a:t>). При начальном запросе свойствам ЭУ задаются значения по умолчанию.</a:t>
            </a:r>
          </a:p>
          <a:p>
            <a:pPr eaLnBrk="1" hangingPunct="1">
              <a:defRPr/>
            </a:pPr>
            <a:r>
              <a:rPr lang="ru-RU" dirty="0" smtClean="0"/>
              <a:t>Проверка (</a:t>
            </a:r>
            <a:r>
              <a:rPr lang="ru-RU" dirty="0" err="1" smtClean="0"/>
              <a:t>Validation</a:t>
            </a:r>
            <a:r>
              <a:rPr lang="ru-RU" dirty="0" smtClean="0"/>
              <a:t>)</a:t>
            </a:r>
          </a:p>
          <a:p>
            <a:pPr lvl="1" eaLnBrk="1" hangingPunct="1">
              <a:defRPr/>
            </a:pPr>
            <a:r>
              <a:rPr lang="ru-RU" dirty="0" smtClean="0"/>
              <a:t>у всех ЭУ вызываются методы </a:t>
            </a:r>
            <a:r>
              <a:rPr lang="ru-RU" dirty="0" err="1" smtClean="0"/>
              <a:t>Validate</a:t>
            </a:r>
            <a:r>
              <a:rPr lang="ru-RU" dirty="0" smtClean="0"/>
              <a:t>(). Задается свойство </a:t>
            </a:r>
            <a:r>
              <a:rPr lang="ru-RU" dirty="0" err="1" smtClean="0"/>
              <a:t>IsValid</a:t>
            </a:r>
            <a:r>
              <a:rPr lang="ru-RU" dirty="0" smtClean="0"/>
              <a:t> для всех </a:t>
            </a:r>
            <a:r>
              <a:rPr lang="ru-RU" dirty="0" err="1" smtClean="0"/>
              <a:t>валидаторов</a:t>
            </a:r>
            <a:r>
              <a:rPr lang="ru-RU" dirty="0" smtClean="0"/>
              <a:t> ЭУ, а также устанавливается свойство </a:t>
            </a:r>
            <a:r>
              <a:rPr lang="ru-RU" dirty="0" err="1" smtClean="0"/>
              <a:t>IsValid</a:t>
            </a:r>
            <a:r>
              <a:rPr lang="ru-RU" dirty="0" smtClean="0"/>
              <a:t> для всей страницы.</a:t>
            </a:r>
          </a:p>
          <a:p>
            <a:pPr eaLnBrk="1" hangingPunct="1">
              <a:defRPr/>
            </a:pPr>
            <a:r>
              <a:rPr lang="ru-RU" dirty="0" smtClean="0"/>
              <a:t>Обработка событий повторного запроса (</a:t>
            </a:r>
            <a:r>
              <a:rPr lang="ru-RU" dirty="0" err="1" smtClean="0"/>
              <a:t>Postback</a:t>
            </a:r>
            <a:r>
              <a:rPr lang="ru-RU" dirty="0" smtClean="0"/>
              <a:t> </a:t>
            </a:r>
            <a:r>
              <a:rPr lang="ru-RU" dirty="0" err="1" smtClean="0"/>
              <a:t>event</a:t>
            </a:r>
            <a:r>
              <a:rPr lang="ru-RU" dirty="0" smtClean="0"/>
              <a:t> </a:t>
            </a:r>
            <a:r>
              <a:rPr lang="ru-RU" dirty="0" err="1" smtClean="0"/>
              <a:t>handling</a:t>
            </a:r>
            <a:r>
              <a:rPr lang="ru-RU" dirty="0" smtClean="0"/>
              <a:t>)</a:t>
            </a:r>
          </a:p>
          <a:p>
            <a:pPr lvl="1" eaLnBrk="1" hangingPunct="1">
              <a:defRPr/>
            </a:pPr>
            <a:r>
              <a:rPr lang="ru-RU" dirty="0" smtClean="0"/>
              <a:t>если запрос повторный, то вызываются требуемые события, например, такое как событие </a:t>
            </a:r>
            <a:r>
              <a:rPr lang="ru-RU" dirty="0" err="1" smtClean="0"/>
              <a:t>click</a:t>
            </a:r>
            <a:r>
              <a:rPr lang="ru-RU" dirty="0" smtClean="0"/>
              <a:t> для </a:t>
            </a:r>
            <a:r>
              <a:rPr lang="ru-RU" dirty="0" err="1" smtClean="0"/>
              <a:t>button</a:t>
            </a:r>
            <a:r>
              <a:rPr lang="ru-RU" dirty="0" smtClean="0"/>
              <a:t>.</a:t>
            </a:r>
          </a:p>
          <a:p>
            <a:pPr eaLnBrk="1" hangingPunct="1">
              <a:defRPr/>
            </a:pPr>
            <a:r>
              <a:rPr lang="ru-RU" dirty="0" err="1" smtClean="0"/>
              <a:t>Рендеринг</a:t>
            </a:r>
            <a:r>
              <a:rPr lang="ru-RU" dirty="0" smtClean="0"/>
              <a:t> (формирование ответа, </a:t>
            </a:r>
            <a:r>
              <a:rPr lang="ru-RU" dirty="0" err="1" smtClean="0"/>
              <a:t>Rendering</a:t>
            </a:r>
            <a:r>
              <a:rPr lang="ru-RU" dirty="0" smtClean="0"/>
              <a:t>)</a:t>
            </a:r>
          </a:p>
          <a:p>
            <a:pPr lvl="1" eaLnBrk="1" hangingPunct="1">
              <a:defRPr/>
            </a:pPr>
            <a:r>
              <a:rPr lang="ru-RU" dirty="0" smtClean="0"/>
              <a:t>Формируется </a:t>
            </a:r>
            <a:r>
              <a:rPr lang="ru-RU" dirty="0" err="1" smtClean="0"/>
              <a:t>view</a:t>
            </a:r>
            <a:r>
              <a:rPr lang="ru-RU" dirty="0" smtClean="0"/>
              <a:t> </a:t>
            </a:r>
            <a:r>
              <a:rPr lang="ru-RU" dirty="0" err="1" smtClean="0"/>
              <a:t>state</a:t>
            </a:r>
            <a:r>
              <a:rPr lang="ru-RU" dirty="0" smtClean="0"/>
              <a:t> для страницы и всех ЭУ. </a:t>
            </a:r>
            <a:r>
              <a:rPr lang="ru-RU" dirty="0" err="1" smtClean="0"/>
              <a:t>Рендеринг</a:t>
            </a:r>
            <a:r>
              <a:rPr lang="ru-RU" dirty="0" smtClean="0"/>
              <a:t> это процесс, в ходе которого создается HTML, который делает страницу видимой в браузере. Каждый ЭУ отвечает за свой </a:t>
            </a:r>
            <a:r>
              <a:rPr lang="ru-RU" dirty="0" err="1" smtClean="0"/>
              <a:t>рендеринг</a:t>
            </a:r>
            <a:r>
              <a:rPr lang="ru-RU" dirty="0" smtClean="0"/>
              <a:t>. Вызывается метод </a:t>
            </a:r>
            <a:r>
              <a:rPr lang="ru-RU" dirty="0" err="1" smtClean="0"/>
              <a:t>Render</a:t>
            </a:r>
            <a:r>
              <a:rPr lang="ru-RU" dirty="0" smtClean="0"/>
              <a:t>() для каждого ЭУ, которому передается </a:t>
            </a:r>
            <a:r>
              <a:rPr lang="ru-RU" dirty="0" err="1" smtClean="0"/>
              <a:t>TextWriter</a:t>
            </a:r>
            <a:r>
              <a:rPr lang="ru-RU" dirty="0" smtClean="0"/>
              <a:t>, который передает </a:t>
            </a:r>
            <a:r>
              <a:rPr lang="ru-RU" dirty="0" err="1" smtClean="0"/>
              <a:t>OutputStream</a:t>
            </a:r>
            <a:r>
              <a:rPr lang="ru-RU" dirty="0" smtClean="0"/>
              <a:t> свойству </a:t>
            </a:r>
            <a:r>
              <a:rPr lang="ru-RU" dirty="0" err="1" smtClean="0"/>
              <a:t>Response</a:t>
            </a:r>
            <a:r>
              <a:rPr lang="ru-RU" dirty="0" smtClean="0"/>
              <a:t> данной страницы.</a:t>
            </a:r>
          </a:p>
          <a:p>
            <a:pPr eaLnBrk="1" hangingPunct="1">
              <a:defRPr/>
            </a:pPr>
            <a:r>
              <a:rPr lang="ru-RU" dirty="0" smtClean="0"/>
              <a:t>Выгрузка (</a:t>
            </a:r>
            <a:r>
              <a:rPr lang="ru-RU" dirty="0" err="1" smtClean="0"/>
              <a:t>Unload</a:t>
            </a:r>
            <a:r>
              <a:rPr lang="ru-RU" dirty="0" smtClean="0"/>
              <a:t>)</a:t>
            </a:r>
          </a:p>
          <a:p>
            <a:pPr lvl="1" eaLnBrk="1" hangingPunct="1">
              <a:defRPr/>
            </a:pPr>
            <a:r>
              <a:rPr lang="ru-RU" dirty="0" smtClean="0"/>
              <a:t>После того, как страница полностью сформирует ответ (выполнит </a:t>
            </a:r>
            <a:r>
              <a:rPr lang="ru-RU" dirty="0" err="1" smtClean="0"/>
              <a:t>рендеринг</a:t>
            </a:r>
            <a:r>
              <a:rPr lang="ru-RU" dirty="0" smtClean="0"/>
              <a:t>) и он отправлен клиенту, она может быть удалена.</a:t>
            </a:r>
          </a:p>
          <a:p>
            <a:pPr eaLnBrk="1" hangingPunct="1">
              <a:defRPr/>
            </a:pPr>
            <a:endParaRPr lang="ru-RU" dirty="0" smtClean="0"/>
          </a:p>
          <a:p>
            <a:pPr eaLnBrk="1" hangingPunct="1">
              <a:defRPr/>
            </a:pPr>
            <a:r>
              <a:rPr lang="ru-RU" dirty="0" smtClean="0"/>
              <a:t>В ходе выполнения всех шагов инициируются соответствующие события, для которых разработчик может написать обработчики.</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74638"/>
            <a:ext cx="8229600" cy="777875"/>
          </a:xfrm>
        </p:spPr>
        <p:txBody>
          <a:bodyPr/>
          <a:lstStyle/>
          <a:p>
            <a:pPr eaLnBrk="1" hangingPunct="1"/>
            <a:r>
              <a:rPr lang="ru-RU" sz="4000" smtClean="0"/>
              <a:t>Обработка событий приложения </a:t>
            </a:r>
          </a:p>
        </p:txBody>
      </p:sp>
      <p:pic>
        <p:nvPicPr>
          <p:cNvPr id="32771" name="Picture 3"/>
          <p:cNvPicPr>
            <a:picLocks noChangeAspect="1" noChangeArrowheads="1"/>
          </p:cNvPicPr>
          <p:nvPr/>
        </p:nvPicPr>
        <p:blipFill>
          <a:blip r:embed="rId3" cstate="print"/>
          <a:srcRect l="15608" t="29189" r="30260" b="16081"/>
          <a:stretch>
            <a:fillRect/>
          </a:stretch>
        </p:blipFill>
        <p:spPr bwMode="auto">
          <a:xfrm>
            <a:off x="1030288" y="1135063"/>
            <a:ext cx="7416800" cy="5659437"/>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68313" y="260350"/>
            <a:ext cx="8229600" cy="882650"/>
          </a:xfrm>
        </p:spPr>
        <p:txBody>
          <a:bodyPr/>
          <a:lstStyle/>
          <a:p>
            <a:pPr eaLnBrk="1" hangingPunct="1"/>
            <a:r>
              <a:rPr lang="ru-RU" sz="2800" smtClean="0"/>
              <a:t>Основные события </a:t>
            </a:r>
            <a:r>
              <a:rPr lang="en-US" sz="2800" smtClean="0"/>
              <a:t>web-</a:t>
            </a:r>
            <a:r>
              <a:rPr lang="ru-RU" sz="2800" smtClean="0"/>
              <a:t>приложения возникающие</a:t>
            </a:r>
            <a:r>
              <a:rPr lang="en-US" sz="2800" smtClean="0"/>
              <a:t> </a:t>
            </a:r>
            <a:r>
              <a:rPr lang="ru-RU" sz="2800" smtClean="0"/>
              <a:t>при обработке каждого запроса</a:t>
            </a:r>
          </a:p>
        </p:txBody>
      </p:sp>
      <p:sp>
        <p:nvSpPr>
          <p:cNvPr id="33795" name="Rectangle 3"/>
          <p:cNvSpPr>
            <a:spLocks noGrp="1" noChangeArrowheads="1"/>
          </p:cNvSpPr>
          <p:nvPr>
            <p:ph type="body" idx="1"/>
          </p:nvPr>
        </p:nvSpPr>
        <p:spPr>
          <a:xfrm>
            <a:off x="323850" y="1357313"/>
            <a:ext cx="8640763" cy="5500687"/>
          </a:xfrm>
        </p:spPr>
        <p:txBody>
          <a:bodyPr/>
          <a:lstStyle/>
          <a:p>
            <a:pPr eaLnBrk="1" hangingPunct="1">
              <a:lnSpc>
                <a:spcPct val="80000"/>
              </a:lnSpc>
              <a:buFontTx/>
              <a:buAutoNum type="arabicPeriod"/>
            </a:pPr>
            <a:r>
              <a:rPr lang="en-US" sz="1400" b="1" smtClean="0"/>
              <a:t>Application</a:t>
            </a:r>
            <a:r>
              <a:rPr lang="ru-RU" sz="1400" b="1" smtClean="0"/>
              <a:t>_</a:t>
            </a:r>
            <a:r>
              <a:rPr lang="en-US" sz="1400" b="1" smtClean="0"/>
              <a:t>BeginRequest</a:t>
            </a:r>
            <a:r>
              <a:rPr lang="ru-RU" sz="1400" b="1" smtClean="0"/>
              <a:t>()</a:t>
            </a:r>
            <a:r>
              <a:rPr lang="ru-RU" sz="1400" smtClean="0"/>
              <a:t>: в начале каждого запроса</a:t>
            </a:r>
            <a:endParaRPr lang="ru-RU" sz="1400" b="1" smtClean="0"/>
          </a:p>
          <a:p>
            <a:pPr eaLnBrk="1" hangingPunct="1">
              <a:lnSpc>
                <a:spcPct val="80000"/>
              </a:lnSpc>
              <a:buFontTx/>
              <a:buAutoNum type="arabicPeriod"/>
            </a:pPr>
            <a:r>
              <a:rPr lang="en-US" sz="1400" b="1" smtClean="0"/>
              <a:t>Application</a:t>
            </a:r>
            <a:r>
              <a:rPr lang="ru-RU" sz="1400" b="1" smtClean="0"/>
              <a:t>_</a:t>
            </a:r>
            <a:r>
              <a:rPr lang="en-US" sz="1400" b="1" smtClean="0"/>
              <a:t>AuthenticateRequest</a:t>
            </a:r>
            <a:r>
              <a:rPr lang="ru-RU" sz="1400" b="1" smtClean="0"/>
              <a:t>()</a:t>
            </a:r>
            <a:r>
              <a:rPr lang="ru-RU" sz="1400" smtClean="0"/>
              <a:t>: перед выполнением аутентификации. Удобно для выполнения аутентификации.</a:t>
            </a:r>
            <a:endParaRPr lang="ru-RU" sz="1400" b="1" smtClean="0"/>
          </a:p>
          <a:p>
            <a:pPr eaLnBrk="1" hangingPunct="1">
              <a:lnSpc>
                <a:spcPct val="80000"/>
              </a:lnSpc>
              <a:buFontTx/>
              <a:buAutoNum type="arabicPeriod"/>
            </a:pPr>
            <a:r>
              <a:rPr lang="en-US" sz="1400" b="1" smtClean="0"/>
              <a:t>Application</a:t>
            </a:r>
            <a:r>
              <a:rPr lang="ru-RU" sz="1400" b="1" smtClean="0"/>
              <a:t>_</a:t>
            </a:r>
            <a:r>
              <a:rPr lang="en-US" sz="1400" b="1" smtClean="0"/>
              <a:t>AuthorizeRequest</a:t>
            </a:r>
            <a:r>
              <a:rPr lang="ru-RU" sz="1400" b="1" smtClean="0"/>
              <a:t>()</a:t>
            </a:r>
            <a:r>
              <a:rPr lang="ru-RU" sz="1400" smtClean="0"/>
              <a:t>: После аутентификации пользователя наступает время для определения прав пользователей (</a:t>
            </a:r>
            <a:r>
              <a:rPr lang="en-US" sz="1400" smtClean="0"/>
              <a:t>user</a:t>
            </a:r>
            <a:r>
              <a:rPr lang="ru-RU" sz="1400" smtClean="0"/>
              <a:t>’</a:t>
            </a:r>
            <a:r>
              <a:rPr lang="en-US" sz="1400" smtClean="0"/>
              <a:t>s permissions</a:t>
            </a:r>
            <a:r>
              <a:rPr lang="ru-RU" sz="1400" smtClean="0"/>
              <a:t>). Можно использовать данный метод для задания специальных привилегий</a:t>
            </a:r>
            <a:r>
              <a:rPr lang="en-US" sz="1400" smtClean="0"/>
              <a:t>.</a:t>
            </a:r>
            <a:endParaRPr lang="ru-RU" sz="1400" b="1" smtClean="0"/>
          </a:p>
          <a:p>
            <a:pPr eaLnBrk="1" hangingPunct="1">
              <a:lnSpc>
                <a:spcPct val="80000"/>
              </a:lnSpc>
              <a:buFontTx/>
              <a:buAutoNum type="arabicPeriod"/>
            </a:pPr>
            <a:r>
              <a:rPr lang="en-US" sz="1400" b="1" smtClean="0"/>
              <a:t>Application</a:t>
            </a:r>
            <a:r>
              <a:rPr lang="ru-RU" sz="1400" b="1" smtClean="0"/>
              <a:t>_</a:t>
            </a:r>
            <a:r>
              <a:rPr lang="en-US" sz="1400" b="1" smtClean="0"/>
              <a:t>ResolveRequestCache</a:t>
            </a:r>
            <a:r>
              <a:rPr lang="ru-RU" sz="1400" b="1" smtClean="0"/>
              <a:t>()</a:t>
            </a:r>
            <a:r>
              <a:rPr lang="ru-RU" sz="1400" smtClean="0"/>
              <a:t>: этот метод обычно используется совместно с выходным кэшем. Используя выходной кэш</a:t>
            </a:r>
            <a:r>
              <a:rPr lang="en-US" sz="1400" smtClean="0"/>
              <a:t>, </a:t>
            </a:r>
            <a:r>
              <a:rPr lang="ru-RU" sz="1400" smtClean="0"/>
              <a:t>можно многократно использовать сформированный </a:t>
            </a:r>
            <a:r>
              <a:rPr lang="en-US" sz="1400" smtClean="0"/>
              <a:t>HTML web</a:t>
            </a:r>
            <a:r>
              <a:rPr lang="ru-RU" sz="1400" smtClean="0"/>
              <a:t> формы</a:t>
            </a:r>
            <a:r>
              <a:rPr lang="en-US" sz="1400" smtClean="0"/>
              <a:t>, </a:t>
            </a:r>
            <a:r>
              <a:rPr lang="ru-RU" sz="1400" smtClean="0"/>
              <a:t>без выполнения кода</a:t>
            </a:r>
            <a:r>
              <a:rPr lang="en-US" sz="1400" smtClean="0"/>
              <a:t>. </a:t>
            </a:r>
            <a:r>
              <a:rPr lang="ru-RU" sz="1400" smtClean="0"/>
              <a:t>Однако этот обработчик события будет выполняться</a:t>
            </a:r>
            <a:r>
              <a:rPr lang="en-US" sz="1400" smtClean="0"/>
              <a:t>.</a:t>
            </a:r>
            <a:endParaRPr lang="en-US" sz="1400" b="1" smtClean="0"/>
          </a:p>
          <a:p>
            <a:pPr eaLnBrk="1" hangingPunct="1">
              <a:lnSpc>
                <a:spcPct val="80000"/>
              </a:lnSpc>
              <a:buFontTx/>
              <a:buAutoNum type="arabicPeriod"/>
            </a:pPr>
            <a:r>
              <a:rPr lang="ru-RU" sz="1400" smtClean="0"/>
              <a:t>В</a:t>
            </a:r>
            <a:r>
              <a:rPr lang="en-US" sz="1400" smtClean="0"/>
              <a:t> </a:t>
            </a:r>
            <a:r>
              <a:rPr lang="ru-RU" sz="1400" smtClean="0"/>
              <a:t>этом</a:t>
            </a:r>
            <a:r>
              <a:rPr lang="en-US" sz="1400" smtClean="0"/>
              <a:t> </a:t>
            </a:r>
            <a:r>
              <a:rPr lang="ru-RU" sz="1400" smtClean="0"/>
              <a:t>месте</a:t>
            </a:r>
            <a:r>
              <a:rPr lang="en-US" sz="1400" smtClean="0"/>
              <a:t> </a:t>
            </a:r>
            <a:r>
              <a:rPr lang="ru-RU" sz="1400" smtClean="0"/>
              <a:t>вызываются</a:t>
            </a:r>
            <a:r>
              <a:rPr lang="en-US" sz="1400" smtClean="0"/>
              <a:t> </a:t>
            </a:r>
            <a:r>
              <a:rPr lang="ru-RU" sz="1400" smtClean="0"/>
              <a:t>запрос</a:t>
            </a:r>
            <a:r>
              <a:rPr lang="en-US" sz="1400" smtClean="0"/>
              <a:t> </a:t>
            </a:r>
            <a:r>
              <a:rPr lang="ru-RU" sz="1400" smtClean="0"/>
              <a:t>передается</a:t>
            </a:r>
            <a:r>
              <a:rPr lang="en-US" sz="1400" smtClean="0"/>
              <a:t> </a:t>
            </a:r>
            <a:r>
              <a:rPr lang="ru-RU" sz="1400" smtClean="0"/>
              <a:t>подходящему</a:t>
            </a:r>
            <a:r>
              <a:rPr lang="en-US" sz="1400" smtClean="0"/>
              <a:t> </a:t>
            </a:r>
            <a:r>
              <a:rPr lang="ru-RU" sz="1400" smtClean="0"/>
              <a:t>обработчику</a:t>
            </a:r>
            <a:r>
              <a:rPr lang="en-US" sz="1400" smtClean="0"/>
              <a:t> </a:t>
            </a:r>
            <a:r>
              <a:rPr lang="ru-RU" sz="1400" smtClean="0"/>
              <a:t>событий</a:t>
            </a:r>
            <a:r>
              <a:rPr lang="en-US" sz="1400" b="1" smtClean="0"/>
              <a:t>.</a:t>
            </a:r>
            <a:r>
              <a:rPr lang="en-US" sz="1400" smtClean="0"/>
              <a:t> </a:t>
            </a:r>
            <a:r>
              <a:rPr lang="ru-RU" sz="1400" smtClean="0"/>
              <a:t>Например, при запросе </a:t>
            </a:r>
            <a:r>
              <a:rPr lang="en-US" sz="1400" smtClean="0"/>
              <a:t>web</a:t>
            </a:r>
            <a:r>
              <a:rPr lang="ru-RU" sz="1400" smtClean="0"/>
              <a:t>-</a:t>
            </a:r>
            <a:r>
              <a:rPr lang="en-US" sz="1400" smtClean="0"/>
              <a:t>form</a:t>
            </a:r>
            <a:r>
              <a:rPr lang="ru-RU" sz="1400" smtClean="0"/>
              <a:t>, это место, когда страница компилируется (если необходимо) и создается ее экземпляр.</a:t>
            </a:r>
            <a:endParaRPr lang="ru-RU" sz="1400" b="1" smtClean="0"/>
          </a:p>
          <a:p>
            <a:pPr eaLnBrk="1" hangingPunct="1">
              <a:lnSpc>
                <a:spcPct val="80000"/>
              </a:lnSpc>
              <a:buFontTx/>
              <a:buAutoNum type="arabicPeriod"/>
            </a:pPr>
            <a:r>
              <a:rPr lang="en-US" sz="1400" b="1" smtClean="0"/>
              <a:t>Application</a:t>
            </a:r>
            <a:r>
              <a:rPr lang="ru-RU" sz="1400" b="1" smtClean="0"/>
              <a:t>_</a:t>
            </a:r>
            <a:r>
              <a:rPr lang="en-US" sz="1400" b="1" smtClean="0"/>
              <a:t>AcquireRequestState</a:t>
            </a:r>
            <a:r>
              <a:rPr lang="ru-RU" sz="1400" b="1" smtClean="0"/>
              <a:t>()</a:t>
            </a:r>
            <a:r>
              <a:rPr lang="ru-RU" sz="1400" smtClean="0"/>
              <a:t>: Этот метод вызывается как раз перед специфическая для сеанса информация ищется для клиента и используется для заполнения </a:t>
            </a:r>
            <a:r>
              <a:rPr lang="en-US" sz="1400" smtClean="0"/>
              <a:t>Session</a:t>
            </a:r>
            <a:r>
              <a:rPr lang="ru-RU" sz="1400" smtClean="0"/>
              <a:t> коллекции. </a:t>
            </a:r>
            <a:endParaRPr lang="ru-RU" sz="1400" b="1" smtClean="0"/>
          </a:p>
          <a:p>
            <a:pPr eaLnBrk="1" hangingPunct="1">
              <a:lnSpc>
                <a:spcPct val="80000"/>
              </a:lnSpc>
              <a:buFontTx/>
              <a:buAutoNum type="arabicPeriod"/>
            </a:pPr>
            <a:r>
              <a:rPr lang="en-US" sz="1400" b="1" smtClean="0"/>
              <a:t>Application</a:t>
            </a:r>
            <a:r>
              <a:rPr lang="ru-RU" sz="1400" b="1" smtClean="0"/>
              <a:t>_</a:t>
            </a:r>
            <a:r>
              <a:rPr lang="en-US" sz="1400" b="1" smtClean="0"/>
              <a:t>PreRequestHandlerExecute</a:t>
            </a:r>
            <a:r>
              <a:rPr lang="ru-RU" sz="1400" b="1" smtClean="0"/>
              <a:t>()</a:t>
            </a:r>
            <a:r>
              <a:rPr lang="ru-RU" sz="1400" smtClean="0"/>
              <a:t>: Этот метод вызывается перед тем, как подходящий </a:t>
            </a:r>
            <a:r>
              <a:rPr lang="en-US" sz="1400" smtClean="0"/>
              <a:t>HTTP handler </a:t>
            </a:r>
            <a:r>
              <a:rPr lang="ru-RU" sz="1400" smtClean="0"/>
              <a:t>выполняет запрос.</a:t>
            </a:r>
            <a:endParaRPr lang="ru-RU" sz="1400" b="1" smtClean="0"/>
          </a:p>
          <a:p>
            <a:pPr eaLnBrk="1" hangingPunct="1">
              <a:lnSpc>
                <a:spcPct val="80000"/>
              </a:lnSpc>
              <a:buFontTx/>
              <a:buAutoNum type="arabicPeriod"/>
            </a:pPr>
            <a:r>
              <a:rPr lang="ru-RU" sz="1400" b="1" smtClean="0"/>
              <a:t>В этом месте </a:t>
            </a:r>
            <a:r>
              <a:rPr lang="ru-RU" sz="1400" smtClean="0"/>
              <a:t>подходящий </a:t>
            </a:r>
            <a:r>
              <a:rPr lang="en-US" sz="1400" smtClean="0"/>
              <a:t>HTTP handler </a:t>
            </a:r>
            <a:r>
              <a:rPr lang="ru-RU" sz="1400" smtClean="0"/>
              <a:t>выполняет запрос. Например, если это запрос к </a:t>
            </a:r>
            <a:r>
              <a:rPr lang="en-US" sz="1400" smtClean="0"/>
              <a:t>web </a:t>
            </a:r>
            <a:r>
              <a:rPr lang="ru-RU" sz="1400" smtClean="0"/>
              <a:t>форме</a:t>
            </a:r>
            <a:r>
              <a:rPr lang="en-US" sz="1400" smtClean="0"/>
              <a:t>, </a:t>
            </a:r>
            <a:r>
              <a:rPr lang="ru-RU" sz="1400" smtClean="0"/>
              <a:t>то выполняется код обработки событий данной страницы</a:t>
            </a:r>
            <a:r>
              <a:rPr lang="en-US" sz="1400" smtClean="0"/>
              <a:t>, </a:t>
            </a:r>
            <a:r>
              <a:rPr lang="ru-RU" sz="1400" smtClean="0"/>
              <a:t>и формируется </a:t>
            </a:r>
            <a:r>
              <a:rPr lang="en-US" sz="1400" smtClean="0"/>
              <a:t>HTML</a:t>
            </a:r>
            <a:r>
              <a:rPr lang="ru-RU" sz="1400" smtClean="0"/>
              <a:t> ответ</a:t>
            </a:r>
            <a:r>
              <a:rPr lang="en-US" sz="1400" smtClean="0"/>
              <a:t>.</a:t>
            </a:r>
            <a:endParaRPr lang="en-US" sz="1400" b="1" smtClean="0"/>
          </a:p>
          <a:p>
            <a:pPr eaLnBrk="1" hangingPunct="1">
              <a:lnSpc>
                <a:spcPct val="80000"/>
              </a:lnSpc>
              <a:buFontTx/>
              <a:buAutoNum type="arabicPeriod"/>
            </a:pPr>
            <a:r>
              <a:rPr lang="en-US" sz="1400" b="1" smtClean="0"/>
              <a:t>Application_PostRequestHandlerExecute()</a:t>
            </a:r>
            <a:r>
              <a:rPr lang="en-US" sz="1400" smtClean="0"/>
              <a:t>: </a:t>
            </a:r>
            <a:r>
              <a:rPr lang="ru-RU" sz="1400" smtClean="0"/>
              <a:t>этот метод вызывается сразу после обработки запроса</a:t>
            </a:r>
            <a:r>
              <a:rPr lang="en-US" sz="1400" smtClean="0"/>
              <a:t>.</a:t>
            </a:r>
            <a:endParaRPr lang="en-US" sz="1400" b="1" smtClean="0"/>
          </a:p>
          <a:p>
            <a:pPr eaLnBrk="1" hangingPunct="1">
              <a:lnSpc>
                <a:spcPct val="80000"/>
              </a:lnSpc>
              <a:buFontTx/>
              <a:buAutoNum type="arabicPeriod"/>
            </a:pPr>
            <a:r>
              <a:rPr lang="en-US" sz="1400" b="1" smtClean="0"/>
              <a:t>Application_ReleaseRequestState()</a:t>
            </a:r>
            <a:r>
              <a:rPr lang="en-US" sz="1400" smtClean="0"/>
              <a:t>: </a:t>
            </a:r>
            <a:r>
              <a:rPr lang="ru-RU" sz="1400" smtClean="0"/>
              <a:t>этот метод вызывается, когда специфическая для сеанса (</a:t>
            </a:r>
            <a:r>
              <a:rPr lang="en-US" sz="1400" smtClean="0"/>
              <a:t>session</a:t>
            </a:r>
            <a:r>
              <a:rPr lang="ru-RU" sz="1400" smtClean="0"/>
              <a:t>) информации из коллекции </a:t>
            </a:r>
            <a:r>
              <a:rPr lang="en-US" sz="1400" smtClean="0"/>
              <a:t>Session </a:t>
            </a:r>
            <a:r>
              <a:rPr lang="ru-RU" sz="1400" smtClean="0"/>
              <a:t>сериализована, так что она доступна для следующего запроса</a:t>
            </a:r>
            <a:r>
              <a:rPr lang="en-US" sz="1400" smtClean="0"/>
              <a:t>.</a:t>
            </a:r>
            <a:endParaRPr lang="en-US" sz="1400" b="1" smtClean="0"/>
          </a:p>
          <a:p>
            <a:pPr eaLnBrk="1" hangingPunct="1">
              <a:lnSpc>
                <a:spcPct val="80000"/>
              </a:lnSpc>
              <a:buFontTx/>
              <a:buAutoNum type="arabicPeriod"/>
            </a:pPr>
            <a:r>
              <a:rPr lang="en-US" sz="1400" b="1" smtClean="0"/>
              <a:t>Application_UpdateRequestCache()</a:t>
            </a:r>
            <a:r>
              <a:rPr lang="en-US" sz="1400" smtClean="0"/>
              <a:t>: </a:t>
            </a:r>
            <a:r>
              <a:rPr lang="ru-RU" sz="1400" smtClean="0"/>
              <a:t>Этот метод вызывается как раз перед тем, как информация добавляется в выходной кэш (</a:t>
            </a:r>
            <a:r>
              <a:rPr lang="en-US" sz="1400" smtClean="0"/>
              <a:t>output cache</a:t>
            </a:r>
            <a:r>
              <a:rPr lang="ru-RU" sz="1400" smtClean="0"/>
              <a:t>)</a:t>
            </a:r>
            <a:r>
              <a:rPr lang="en-US" sz="1400" smtClean="0"/>
              <a:t>. </a:t>
            </a:r>
            <a:r>
              <a:rPr lang="ru-RU" sz="1400" smtClean="0"/>
              <a:t>Например, если включено </a:t>
            </a:r>
            <a:r>
              <a:rPr lang="en-US" sz="1400" smtClean="0"/>
              <a:t>output caching </a:t>
            </a:r>
            <a:r>
              <a:rPr lang="ru-RU" sz="1400" smtClean="0"/>
              <a:t>для данной страницы</a:t>
            </a:r>
            <a:r>
              <a:rPr lang="en-US" sz="1400" smtClean="0"/>
              <a:t>, </a:t>
            </a:r>
            <a:r>
              <a:rPr lang="ru-RU" sz="1400" smtClean="0"/>
              <a:t>то в данном месте </a:t>
            </a:r>
            <a:r>
              <a:rPr lang="en-US" sz="1400" smtClean="0"/>
              <a:t>ASP.NET </a:t>
            </a:r>
            <a:r>
              <a:rPr lang="ru-RU" sz="1400" smtClean="0"/>
              <a:t>будет вставлять сформированный </a:t>
            </a:r>
            <a:r>
              <a:rPr lang="en-US" sz="1400" smtClean="0"/>
              <a:t>HTML </a:t>
            </a:r>
            <a:r>
              <a:rPr lang="ru-RU" sz="1400" smtClean="0"/>
              <a:t>страницы в кэш</a:t>
            </a:r>
            <a:r>
              <a:rPr lang="en-US" sz="1400" smtClean="0"/>
              <a:t>.</a:t>
            </a:r>
            <a:endParaRPr lang="en-US" sz="1400" b="1" smtClean="0"/>
          </a:p>
          <a:p>
            <a:pPr eaLnBrk="1" hangingPunct="1">
              <a:lnSpc>
                <a:spcPct val="80000"/>
              </a:lnSpc>
              <a:buFontTx/>
              <a:buAutoNum type="arabicPeriod"/>
            </a:pPr>
            <a:r>
              <a:rPr lang="en-US" sz="1400" b="1" smtClean="0"/>
              <a:t> Application_EndRequest()</a:t>
            </a:r>
            <a:r>
              <a:rPr lang="en-US" sz="1400" smtClean="0"/>
              <a:t>: </a:t>
            </a:r>
            <a:r>
              <a:rPr lang="ru-RU" sz="1400" smtClean="0"/>
              <a:t>Этот метод вызывается в конце обработки запроса, как раз перед освобождением объектов</a:t>
            </a:r>
            <a:r>
              <a:rPr lang="en-US" sz="1400" smtClean="0"/>
              <a:t>. </a:t>
            </a:r>
            <a:r>
              <a:rPr lang="ru-RU" sz="1400" smtClean="0"/>
              <a:t>Это удобное место для освобождения всех занятых ресурсов</a:t>
            </a:r>
            <a:r>
              <a:rPr lang="en-US" sz="1400" smtClean="0"/>
              <a:t>.</a:t>
            </a:r>
            <a:endParaRPr lang="ru-RU" sz="1400"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74638"/>
            <a:ext cx="8229600" cy="633412"/>
          </a:xfrm>
        </p:spPr>
        <p:txBody>
          <a:bodyPr/>
          <a:lstStyle/>
          <a:p>
            <a:pPr eaLnBrk="1" hangingPunct="1"/>
            <a:r>
              <a:rPr lang="ru-RU" sz="3200" smtClean="0"/>
              <a:t>События возникающие в специальных случаях</a:t>
            </a:r>
            <a:endParaRPr lang="ru-RU" sz="3200" b="1" smtClean="0"/>
          </a:p>
        </p:txBody>
      </p:sp>
      <p:sp>
        <p:nvSpPr>
          <p:cNvPr id="34819" name="Rectangle 3"/>
          <p:cNvSpPr>
            <a:spLocks noGrp="1" noChangeArrowheads="1"/>
          </p:cNvSpPr>
          <p:nvPr>
            <p:ph type="body" idx="1"/>
          </p:nvPr>
        </p:nvSpPr>
        <p:spPr>
          <a:xfrm>
            <a:off x="395288" y="1341438"/>
            <a:ext cx="8291512" cy="5327650"/>
          </a:xfrm>
        </p:spPr>
        <p:txBody>
          <a:bodyPr/>
          <a:lstStyle/>
          <a:p>
            <a:pPr eaLnBrk="1" hangingPunct="1">
              <a:lnSpc>
                <a:spcPct val="80000"/>
              </a:lnSpc>
            </a:pPr>
            <a:r>
              <a:rPr lang="en-US" sz="1600" b="1" smtClean="0"/>
              <a:t>Application_Start()</a:t>
            </a:r>
            <a:r>
              <a:rPr lang="en-US" sz="1600" smtClean="0"/>
              <a:t>: </a:t>
            </a:r>
            <a:r>
              <a:rPr lang="ru-RU" sz="1600" smtClean="0"/>
              <a:t>этот метод вызывается, когда приложение стартует первый раз и создается домен приложения</a:t>
            </a:r>
            <a:r>
              <a:rPr lang="en-US" sz="1600" smtClean="0"/>
              <a:t>. </a:t>
            </a:r>
            <a:r>
              <a:rPr lang="ru-RU" sz="1600" smtClean="0"/>
              <a:t>Это удобное место для инициализации переменных приложения</a:t>
            </a:r>
            <a:r>
              <a:rPr lang="en-US" sz="1600" smtClean="0"/>
              <a:t>. </a:t>
            </a:r>
            <a:r>
              <a:rPr lang="ru-RU" sz="1600" smtClean="0"/>
              <a:t>Например, в этом месте можно загрузить и кэшировать данные, которые не будут изменяться в ходе работы приложения, такие как дерево навигации</a:t>
            </a:r>
            <a:r>
              <a:rPr lang="en-US" sz="1600" smtClean="0"/>
              <a:t>, </a:t>
            </a:r>
            <a:r>
              <a:rPr lang="ru-RU" sz="1600" smtClean="0"/>
              <a:t>статические каталоги продукции и т.п.</a:t>
            </a:r>
            <a:r>
              <a:rPr lang="en-US" sz="1600" smtClean="0"/>
              <a:t> </a:t>
            </a:r>
            <a:endParaRPr lang="ru-RU" sz="1600" smtClean="0"/>
          </a:p>
          <a:p>
            <a:pPr eaLnBrk="1" hangingPunct="1">
              <a:lnSpc>
                <a:spcPct val="80000"/>
              </a:lnSpc>
            </a:pPr>
            <a:r>
              <a:rPr lang="en-US" sz="1600" b="1" smtClean="0"/>
              <a:t>Session_Start()</a:t>
            </a:r>
            <a:r>
              <a:rPr lang="en-US" sz="1600" smtClean="0"/>
              <a:t>: </a:t>
            </a:r>
            <a:r>
              <a:rPr lang="ru-RU" sz="1600" smtClean="0"/>
              <a:t>Этот метод вызывается каждый раз при создании сеанса работы пользователя.</a:t>
            </a:r>
            <a:r>
              <a:rPr lang="en-US" sz="1600" smtClean="0"/>
              <a:t> </a:t>
            </a:r>
            <a:r>
              <a:rPr lang="ru-RU" sz="1600" smtClean="0"/>
              <a:t>В нем часто выполняется инициализация специфических для пользователя данных</a:t>
            </a:r>
            <a:r>
              <a:rPr lang="en-US" sz="1600" smtClean="0"/>
              <a:t>.</a:t>
            </a:r>
            <a:endParaRPr lang="en-US" sz="1600" b="1" smtClean="0"/>
          </a:p>
          <a:p>
            <a:pPr eaLnBrk="1" hangingPunct="1">
              <a:lnSpc>
                <a:spcPct val="80000"/>
              </a:lnSpc>
            </a:pPr>
            <a:r>
              <a:rPr lang="en-US" sz="1600" b="1" smtClean="0"/>
              <a:t>Application_Error()</a:t>
            </a:r>
            <a:r>
              <a:rPr lang="en-US" sz="1600" smtClean="0"/>
              <a:t>: </a:t>
            </a:r>
            <a:r>
              <a:rPr lang="ru-RU" sz="1600" smtClean="0"/>
              <a:t>Этот метод вызывается когда в приложении генерируется не обработанное исключение</a:t>
            </a:r>
            <a:r>
              <a:rPr lang="en-US" sz="1600" smtClean="0"/>
              <a:t>.</a:t>
            </a:r>
            <a:endParaRPr lang="en-US" sz="1600" b="1" smtClean="0"/>
          </a:p>
          <a:p>
            <a:pPr eaLnBrk="1" hangingPunct="1">
              <a:lnSpc>
                <a:spcPct val="80000"/>
              </a:lnSpc>
            </a:pPr>
            <a:r>
              <a:rPr lang="en-US" sz="1600" b="1" smtClean="0"/>
              <a:t>Session_End()</a:t>
            </a:r>
            <a:r>
              <a:rPr lang="en-US" sz="1600" smtClean="0"/>
              <a:t>: </a:t>
            </a:r>
            <a:r>
              <a:rPr lang="ru-RU" sz="1600" smtClean="0"/>
              <a:t>Этот метод возникает, когда заканчивается сеанс работы пользователя. Это возникает, когда код явно задаст это или когда интервал времени между вызовами превысит заданный предел</a:t>
            </a:r>
            <a:r>
              <a:rPr lang="en-US" sz="1600" smtClean="0"/>
              <a:t> (</a:t>
            </a:r>
            <a:r>
              <a:rPr lang="ru-RU" sz="1600" smtClean="0"/>
              <a:t>обычно</a:t>
            </a:r>
            <a:r>
              <a:rPr lang="en-US" sz="1600" smtClean="0"/>
              <a:t> 20 </a:t>
            </a:r>
            <a:r>
              <a:rPr lang="ru-RU" sz="1600" smtClean="0"/>
              <a:t>мин.</a:t>
            </a:r>
            <a:r>
              <a:rPr lang="en-US" sz="1600" smtClean="0"/>
              <a:t>). </a:t>
            </a:r>
            <a:r>
              <a:rPr lang="ru-RU" sz="1600" smtClean="0"/>
              <a:t>В этом методе обычно выполняется освобождение занятых ресурсов.</a:t>
            </a:r>
            <a:r>
              <a:rPr lang="en-US" sz="1600" smtClean="0"/>
              <a:t> </a:t>
            </a:r>
            <a:r>
              <a:rPr lang="ru-RU" sz="1600" smtClean="0"/>
              <a:t>Однако этот метод вызывается, если только используется </a:t>
            </a:r>
            <a:r>
              <a:rPr lang="en-US" sz="1600" smtClean="0"/>
              <a:t>in-process</a:t>
            </a:r>
            <a:r>
              <a:rPr lang="ru-RU" sz="1600" smtClean="0"/>
              <a:t> способ хранения состояния сеанса </a:t>
            </a:r>
            <a:r>
              <a:rPr lang="en-US" sz="1600" smtClean="0"/>
              <a:t>(InProc mode,</a:t>
            </a:r>
            <a:r>
              <a:rPr lang="ru-RU" sz="1600" smtClean="0"/>
              <a:t> а не </a:t>
            </a:r>
            <a:r>
              <a:rPr lang="en-US" sz="1600" smtClean="0"/>
              <a:t>StateServer </a:t>
            </a:r>
            <a:r>
              <a:rPr lang="ru-RU" sz="1600" smtClean="0"/>
              <a:t>или </a:t>
            </a:r>
            <a:r>
              <a:rPr lang="en-US" sz="1600" smtClean="0"/>
              <a:t>SQLServer).</a:t>
            </a:r>
            <a:endParaRPr lang="en-US" sz="1600" b="1" smtClean="0"/>
          </a:p>
          <a:p>
            <a:pPr eaLnBrk="1" hangingPunct="1">
              <a:lnSpc>
                <a:spcPct val="80000"/>
              </a:lnSpc>
            </a:pPr>
            <a:r>
              <a:rPr lang="en-US" sz="1600" b="1" smtClean="0"/>
              <a:t>Application_End()</a:t>
            </a:r>
            <a:r>
              <a:rPr lang="en-US" sz="1600" smtClean="0"/>
              <a:t>: </a:t>
            </a:r>
            <a:r>
              <a:rPr lang="ru-RU" sz="1600" smtClean="0"/>
              <a:t>Этот метод вызывается перед самым завершением работы приложения</a:t>
            </a:r>
            <a:r>
              <a:rPr lang="en-US" sz="1600" smtClean="0"/>
              <a:t>. </a:t>
            </a:r>
            <a:r>
              <a:rPr lang="ru-RU" sz="1600" smtClean="0"/>
              <a:t>Окончание работы приложения возникает в связи с тем, что запускается заново </a:t>
            </a:r>
            <a:r>
              <a:rPr lang="en-US" sz="1600" smtClean="0"/>
              <a:t>IIS</a:t>
            </a:r>
            <a:r>
              <a:rPr lang="ru-RU" sz="1600" smtClean="0"/>
              <a:t> или в связи с тем, что приложение переходит к новому домену приложения в ответ на обновление фалов или в связи с установками повторного использования процесса</a:t>
            </a:r>
            <a:r>
              <a:rPr lang="en-US" sz="1600" smtClean="0"/>
              <a:t>.</a:t>
            </a:r>
            <a:endParaRPr lang="en-US" sz="1600" b="1"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274638"/>
            <a:ext cx="8229600" cy="922337"/>
          </a:xfrm>
        </p:spPr>
        <p:txBody>
          <a:bodyPr/>
          <a:lstStyle/>
          <a:p>
            <a:pPr eaLnBrk="1" hangingPunct="1"/>
            <a:r>
              <a:rPr lang="ru-RU" smtClean="0"/>
              <a:t>Файл </a:t>
            </a:r>
            <a:r>
              <a:rPr lang="en-US" smtClean="0"/>
              <a:t>global.asax</a:t>
            </a:r>
            <a:endParaRPr lang="ru-RU" smtClean="0"/>
          </a:p>
        </p:txBody>
      </p:sp>
      <p:sp>
        <p:nvSpPr>
          <p:cNvPr id="35843" name="Rectangle 3"/>
          <p:cNvSpPr>
            <a:spLocks noGrp="1" noChangeArrowheads="1"/>
          </p:cNvSpPr>
          <p:nvPr>
            <p:ph type="body" idx="1"/>
          </p:nvPr>
        </p:nvSpPr>
        <p:spPr>
          <a:xfrm>
            <a:off x="323850" y="1268413"/>
            <a:ext cx="8569325" cy="5329237"/>
          </a:xfrm>
        </p:spPr>
        <p:txBody>
          <a:bodyPr/>
          <a:lstStyle/>
          <a:p>
            <a:pPr eaLnBrk="1" hangingPunct="1">
              <a:lnSpc>
                <a:spcPct val="80000"/>
              </a:lnSpc>
            </a:pPr>
            <a:r>
              <a:rPr lang="ru-RU" sz="2000" smtClean="0"/>
              <a:t>Файл </a:t>
            </a:r>
            <a:r>
              <a:rPr lang="en-US" sz="2000" smtClean="0"/>
              <a:t>global</a:t>
            </a:r>
            <a:r>
              <a:rPr lang="ru-RU" sz="2000" smtClean="0"/>
              <a:t>.</a:t>
            </a:r>
            <a:r>
              <a:rPr lang="en-US" sz="2000" smtClean="0"/>
              <a:t>asax</a:t>
            </a:r>
            <a:r>
              <a:rPr lang="ru-RU" sz="2000" smtClean="0"/>
              <a:t> дает возможность записывать обработчики событий, которые обрабатывают глобальные события. Пользователи никогда не запрашивают этот файл напрямую. Вместо этого, этот файл выполняется автоматически в ответ на некоторые событии приложения. Файл </a:t>
            </a:r>
            <a:r>
              <a:rPr lang="en-US" sz="2000" smtClean="0"/>
              <a:t>global</a:t>
            </a:r>
            <a:r>
              <a:rPr lang="ru-RU" sz="2000" smtClean="0"/>
              <a:t>.</a:t>
            </a:r>
            <a:r>
              <a:rPr lang="en-US" sz="2000" smtClean="0"/>
              <a:t>asax</a:t>
            </a:r>
            <a:r>
              <a:rPr lang="ru-RU" sz="2000" smtClean="0"/>
              <a:t> предоставляет сервис сходный с тем, который предоставляет файл  </a:t>
            </a:r>
            <a:r>
              <a:rPr lang="en-US" sz="2000" smtClean="0"/>
              <a:t>global</a:t>
            </a:r>
            <a:r>
              <a:rPr lang="ru-RU" sz="2000" smtClean="0"/>
              <a:t>.</a:t>
            </a:r>
            <a:r>
              <a:rPr lang="en-US" sz="2000" smtClean="0"/>
              <a:t>asa</a:t>
            </a:r>
            <a:r>
              <a:rPr lang="ru-RU" sz="2000" smtClean="0"/>
              <a:t> в обычных </a:t>
            </a:r>
            <a:r>
              <a:rPr lang="en-US" sz="2000" smtClean="0"/>
              <a:t>ASP </a:t>
            </a:r>
            <a:r>
              <a:rPr lang="ru-RU" sz="2000" smtClean="0"/>
              <a:t>приложениях.</a:t>
            </a:r>
          </a:p>
          <a:p>
            <a:pPr eaLnBrk="1" hangingPunct="1">
              <a:lnSpc>
                <a:spcPct val="80000"/>
              </a:lnSpc>
            </a:pPr>
            <a:endParaRPr lang="ru-RU" sz="2000" smtClean="0"/>
          </a:p>
          <a:p>
            <a:pPr eaLnBrk="1" hangingPunct="1">
              <a:lnSpc>
                <a:spcPct val="80000"/>
              </a:lnSpc>
            </a:pPr>
            <a:r>
              <a:rPr lang="ru-RU" sz="2000" smtClean="0"/>
              <a:t>Вы записываете код в файл </a:t>
            </a:r>
            <a:r>
              <a:rPr lang="en-US" sz="2000" smtClean="0"/>
              <a:t>global</a:t>
            </a:r>
            <a:r>
              <a:rPr lang="ru-RU" sz="2000" smtClean="0"/>
              <a:t>.</a:t>
            </a:r>
            <a:r>
              <a:rPr lang="en-US" sz="2000" smtClean="0"/>
              <a:t>asax</a:t>
            </a:r>
            <a:r>
              <a:rPr lang="ru-RU" sz="2000" smtClean="0"/>
              <a:t> также как и в </a:t>
            </a:r>
            <a:r>
              <a:rPr lang="en-US" sz="2000" smtClean="0"/>
              <a:t>web</a:t>
            </a:r>
            <a:r>
              <a:rPr lang="ru-RU" sz="2000" smtClean="0"/>
              <a:t>-формы. Отличием является то, что </a:t>
            </a:r>
            <a:r>
              <a:rPr lang="en-US" sz="2000" smtClean="0"/>
              <a:t>global</a:t>
            </a:r>
            <a:r>
              <a:rPr lang="ru-RU" sz="2000" smtClean="0"/>
              <a:t>.</a:t>
            </a:r>
            <a:r>
              <a:rPr lang="en-US" sz="2000" smtClean="0"/>
              <a:t>asax</a:t>
            </a:r>
            <a:r>
              <a:rPr lang="ru-RU" sz="2000" smtClean="0"/>
              <a:t> не содержит </a:t>
            </a:r>
            <a:r>
              <a:rPr lang="en-US" sz="2000" smtClean="0"/>
              <a:t>HTML </a:t>
            </a:r>
            <a:r>
              <a:rPr lang="ru-RU" sz="2000" smtClean="0"/>
              <a:t>или </a:t>
            </a:r>
            <a:r>
              <a:rPr lang="en-US" sz="2000" smtClean="0"/>
              <a:t>ASP</a:t>
            </a:r>
            <a:r>
              <a:rPr lang="ru-RU" sz="2000" smtClean="0"/>
              <a:t>.</a:t>
            </a:r>
            <a:r>
              <a:rPr lang="en-US" sz="2000" smtClean="0"/>
              <a:t>Net </a:t>
            </a:r>
            <a:r>
              <a:rPr lang="ru-RU" sz="2000" smtClean="0"/>
              <a:t>тэгов. Вместо этого он содержит методы со специальными именами. </a:t>
            </a:r>
          </a:p>
          <a:p>
            <a:pPr eaLnBrk="1" hangingPunct="1">
              <a:lnSpc>
                <a:spcPct val="80000"/>
              </a:lnSpc>
            </a:pPr>
            <a:endParaRPr lang="ru-RU" sz="2000" smtClean="0"/>
          </a:p>
          <a:p>
            <a:pPr eaLnBrk="1" hangingPunct="1">
              <a:lnSpc>
                <a:spcPct val="80000"/>
              </a:lnSpc>
            </a:pPr>
            <a:r>
              <a:rPr lang="ru-RU" sz="2000" smtClean="0"/>
              <a:t>Файл </a:t>
            </a:r>
            <a:r>
              <a:rPr lang="en-US" sz="2000" smtClean="0"/>
              <a:t>global</a:t>
            </a:r>
            <a:r>
              <a:rPr lang="ru-RU" sz="2000" smtClean="0"/>
              <a:t>.</a:t>
            </a:r>
            <a:r>
              <a:rPr lang="en-US" sz="2000" smtClean="0"/>
              <a:t>asax</a:t>
            </a:r>
            <a:r>
              <a:rPr lang="ru-RU" sz="2000" smtClean="0"/>
              <a:t> является не обязательным, но </a:t>
            </a:r>
            <a:r>
              <a:rPr lang="en-US" sz="2000" smtClean="0"/>
              <a:t>web</a:t>
            </a:r>
            <a:r>
              <a:rPr lang="ru-RU" sz="2000" smtClean="0"/>
              <a:t>-приложение может содержать не более чем один </a:t>
            </a:r>
            <a:r>
              <a:rPr lang="en-US" sz="2000" smtClean="0"/>
              <a:t>global</a:t>
            </a:r>
            <a:r>
              <a:rPr lang="ru-RU" sz="2000" smtClean="0"/>
              <a:t>.</a:t>
            </a:r>
            <a:r>
              <a:rPr lang="en-US" sz="2000" smtClean="0"/>
              <a:t>asax</a:t>
            </a:r>
            <a:r>
              <a:rPr lang="ru-RU" sz="2000" smtClean="0"/>
              <a:t> файл. Для добавления файла можно использовать команду Website ➤ Add New Item (or Project ➤ Add New.</a:t>
            </a:r>
          </a:p>
          <a:p>
            <a:pPr eaLnBrk="1" hangingPunct="1">
              <a:lnSpc>
                <a:spcPct val="80000"/>
              </a:lnSpc>
            </a:pPr>
            <a:endParaRPr lang="ru-RU" sz="200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ru-RU" smtClean="0"/>
              <a:t>Пул объектов </a:t>
            </a:r>
            <a:r>
              <a:rPr lang="en-US" smtClean="0"/>
              <a:t>Application</a:t>
            </a:r>
            <a:endParaRPr lang="ru-RU" smtClean="0"/>
          </a:p>
        </p:txBody>
      </p:sp>
      <p:sp>
        <p:nvSpPr>
          <p:cNvPr id="36867" name="Rectangle 3"/>
          <p:cNvSpPr>
            <a:spLocks noGrp="1" noChangeArrowheads="1"/>
          </p:cNvSpPr>
          <p:nvPr>
            <p:ph type="body" idx="1"/>
          </p:nvPr>
        </p:nvSpPr>
        <p:spPr>
          <a:xfrm>
            <a:off x="457200" y="1412875"/>
            <a:ext cx="8229600" cy="5445125"/>
          </a:xfrm>
        </p:spPr>
        <p:txBody>
          <a:bodyPr/>
          <a:lstStyle/>
          <a:p>
            <a:pPr eaLnBrk="1" hangingPunct="1">
              <a:lnSpc>
                <a:spcPct val="80000"/>
              </a:lnSpc>
            </a:pPr>
            <a:r>
              <a:rPr lang="ru-RU" sz="2000" smtClean="0"/>
              <a:t>Все глобальные события обрабатываются объектами класса  </a:t>
            </a:r>
            <a:r>
              <a:rPr lang="en-US" sz="2000" smtClean="0"/>
              <a:t>Application</a:t>
            </a:r>
            <a:r>
              <a:rPr lang="ru-RU" sz="2000" smtClean="0"/>
              <a:t> (производный от класса HttpApplication)</a:t>
            </a:r>
          </a:p>
          <a:p>
            <a:pPr eaLnBrk="1" hangingPunct="1">
              <a:lnSpc>
                <a:spcPct val="80000"/>
              </a:lnSpc>
            </a:pPr>
            <a:endParaRPr lang="ru-RU" sz="2000" smtClean="0"/>
          </a:p>
          <a:p>
            <a:pPr eaLnBrk="1" hangingPunct="1">
              <a:lnSpc>
                <a:spcPct val="80000"/>
              </a:lnSpc>
            </a:pPr>
            <a:r>
              <a:rPr lang="ru-RU" sz="2000" smtClean="0"/>
              <a:t>Для обработки глобальных событий </a:t>
            </a:r>
            <a:r>
              <a:rPr lang="en-US" sz="2000" smtClean="0"/>
              <a:t>ASP</a:t>
            </a:r>
            <a:r>
              <a:rPr lang="ru-RU" sz="2000" smtClean="0"/>
              <a:t>.</a:t>
            </a:r>
            <a:r>
              <a:rPr lang="en-US" sz="2000" smtClean="0"/>
              <a:t>Net </a:t>
            </a:r>
            <a:r>
              <a:rPr lang="ru-RU" sz="2000" smtClean="0"/>
              <a:t>создает пул объектов </a:t>
            </a:r>
            <a:r>
              <a:rPr lang="en-US" sz="2000" smtClean="0"/>
              <a:t>Application</a:t>
            </a:r>
            <a:r>
              <a:rPr lang="ru-RU" sz="2000" smtClean="0"/>
              <a:t> в домене приложения, когда приложение впервые загружается, и использует их для обслуживания каждого запроса. Этот пул имеет разный размер, в зависимости от системы и количества доступных потоков (</a:t>
            </a:r>
            <a:r>
              <a:rPr lang="en-US" sz="2000" smtClean="0"/>
              <a:t>thread</a:t>
            </a:r>
            <a:r>
              <a:rPr lang="ru-RU" sz="2000" smtClean="0"/>
              <a:t>), но обычно он включает от 1 до 100 экземпляров. Каждый запрос получает эксклюзивный доступ к одному их этих объектов приложений, а когда запрос заканчивается, то объект повторно используется с другим запросом. </a:t>
            </a:r>
          </a:p>
          <a:p>
            <a:pPr eaLnBrk="1" hangingPunct="1">
              <a:lnSpc>
                <a:spcPct val="80000"/>
              </a:lnSpc>
            </a:pPr>
            <a:endParaRPr lang="ru-RU" sz="200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74638"/>
            <a:ext cx="8229600" cy="850900"/>
          </a:xfrm>
        </p:spPr>
        <p:txBody>
          <a:bodyPr/>
          <a:lstStyle/>
          <a:p>
            <a:pPr eaLnBrk="1" hangingPunct="1"/>
            <a:r>
              <a:rPr lang="ru-RU" sz="3600" smtClean="0"/>
              <a:t>Пример обработчика событий </a:t>
            </a:r>
            <a:r>
              <a:rPr lang="en-US" sz="3600" smtClean="0"/>
              <a:t>global.asax</a:t>
            </a:r>
            <a:endParaRPr lang="ru-RU" sz="3600" smtClean="0"/>
          </a:p>
        </p:txBody>
      </p:sp>
      <p:sp>
        <p:nvSpPr>
          <p:cNvPr id="37891" name="Rectangle 3"/>
          <p:cNvSpPr>
            <a:spLocks noGrp="1" noChangeArrowheads="1"/>
          </p:cNvSpPr>
          <p:nvPr>
            <p:ph type="body" idx="1"/>
          </p:nvPr>
        </p:nvSpPr>
        <p:spPr>
          <a:xfrm>
            <a:off x="457200" y="1600200"/>
            <a:ext cx="8362950" cy="4997450"/>
          </a:xfrm>
        </p:spPr>
        <p:txBody>
          <a:bodyPr/>
          <a:lstStyle/>
          <a:p>
            <a:pPr eaLnBrk="1" hangingPunct="1">
              <a:lnSpc>
                <a:spcPct val="90000"/>
              </a:lnSpc>
            </a:pPr>
            <a:r>
              <a:rPr lang="ru-RU" sz="2400" smtClean="0"/>
              <a:t>Например, приведенный ниже файл будет реагировать событие HttpApplication.EndRequest, которое произойдет перед тем, как страница будет отправлена пользователю:</a:t>
            </a:r>
            <a:endParaRPr lang="en-US" sz="2400" smtClean="0"/>
          </a:p>
          <a:p>
            <a:pPr lvl="1" eaLnBrk="1" hangingPunct="1">
              <a:lnSpc>
                <a:spcPct val="90000"/>
              </a:lnSpc>
              <a:buFontTx/>
              <a:buNone/>
            </a:pPr>
            <a:r>
              <a:rPr lang="en-US" sz="2400" smtClean="0"/>
              <a:t>&lt;%@ Application Language="C#" %&gt;</a:t>
            </a:r>
          </a:p>
          <a:p>
            <a:pPr lvl="1" eaLnBrk="1" hangingPunct="1">
              <a:lnSpc>
                <a:spcPct val="90000"/>
              </a:lnSpc>
              <a:buFontTx/>
              <a:buNone/>
            </a:pPr>
            <a:r>
              <a:rPr lang="en-US" sz="2400" smtClean="0"/>
              <a:t>&lt;script language="C#" runat="server"&gt;</a:t>
            </a:r>
          </a:p>
          <a:p>
            <a:pPr lvl="1" eaLnBrk="1" hangingPunct="1">
              <a:lnSpc>
                <a:spcPct val="90000"/>
              </a:lnSpc>
              <a:buFontTx/>
              <a:buNone/>
            </a:pPr>
            <a:r>
              <a:rPr lang="en-US" sz="2400" smtClean="0"/>
              <a:t>protected void Application_OnEndRequest()</a:t>
            </a:r>
          </a:p>
          <a:p>
            <a:pPr lvl="1" eaLnBrk="1" hangingPunct="1">
              <a:lnSpc>
                <a:spcPct val="90000"/>
              </a:lnSpc>
              <a:buFontTx/>
              <a:buNone/>
            </a:pPr>
            <a:r>
              <a:rPr lang="en-US" sz="2400" smtClean="0"/>
              <a:t>{</a:t>
            </a:r>
          </a:p>
          <a:p>
            <a:pPr lvl="1" eaLnBrk="1" hangingPunct="1">
              <a:lnSpc>
                <a:spcPct val="90000"/>
              </a:lnSpc>
              <a:buFontTx/>
              <a:buNone/>
            </a:pPr>
            <a:r>
              <a:rPr lang="ru-RU" sz="2400" smtClean="0"/>
              <a:t>	</a:t>
            </a:r>
            <a:r>
              <a:rPr lang="en-US" sz="2400" smtClean="0"/>
              <a:t>Response.Write("&lt;hr /&gt;This page was served at " +</a:t>
            </a:r>
            <a:endParaRPr lang="ru-RU" sz="2400" smtClean="0"/>
          </a:p>
          <a:p>
            <a:pPr lvl="1" eaLnBrk="1" hangingPunct="1">
              <a:lnSpc>
                <a:spcPct val="90000"/>
              </a:lnSpc>
              <a:buFontTx/>
              <a:buNone/>
            </a:pPr>
            <a:r>
              <a:rPr lang="ru-RU" sz="2400" smtClean="0"/>
              <a:t>	DateTime.Now.ToString());</a:t>
            </a:r>
          </a:p>
          <a:p>
            <a:pPr lvl="1" eaLnBrk="1" hangingPunct="1">
              <a:lnSpc>
                <a:spcPct val="90000"/>
              </a:lnSpc>
              <a:buFontTx/>
              <a:buNone/>
            </a:pPr>
            <a:r>
              <a:rPr lang="ru-RU" sz="2400" smtClean="0"/>
              <a:t>}</a:t>
            </a:r>
          </a:p>
          <a:p>
            <a:pPr lvl="1" eaLnBrk="1" hangingPunct="1">
              <a:lnSpc>
                <a:spcPct val="90000"/>
              </a:lnSpc>
              <a:buFontTx/>
              <a:buNone/>
            </a:pPr>
            <a:r>
              <a:rPr lang="ru-RU" sz="2400" smtClean="0"/>
              <a:t>&lt;/script&gt;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ru-RU" sz="4000" smtClean="0"/>
              <a:t>События связанные с работой приложения</a:t>
            </a:r>
          </a:p>
        </p:txBody>
      </p:sp>
      <p:sp>
        <p:nvSpPr>
          <p:cNvPr id="38915" name="Rectangle 3"/>
          <p:cNvSpPr>
            <a:spLocks noGrp="1" noChangeArrowheads="1"/>
          </p:cNvSpPr>
          <p:nvPr>
            <p:ph type="body" idx="1"/>
          </p:nvPr>
        </p:nvSpPr>
        <p:spPr>
          <a:xfrm>
            <a:off x="250825" y="1628775"/>
            <a:ext cx="8713788" cy="5040313"/>
          </a:xfrm>
        </p:spPr>
        <p:txBody>
          <a:bodyPr/>
          <a:lstStyle/>
          <a:p>
            <a:pPr eaLnBrk="1" hangingPunct="1"/>
            <a:r>
              <a:rPr lang="ru-RU" sz="2800" b="1" i="1" smtClean="0"/>
              <a:t>Application_Start – </a:t>
            </a:r>
            <a:r>
              <a:rPr lang="ru-RU" sz="2800" i="1" smtClean="0"/>
              <a:t>возникает, когда приложение начинает работать</a:t>
            </a:r>
            <a:r>
              <a:rPr lang="ru-RU" sz="2800" smtClean="0"/>
              <a:t>. Хорошее место для задания начальных значений в словаре </a:t>
            </a:r>
            <a:r>
              <a:rPr lang="ru-RU" sz="2800" i="1" smtClean="0"/>
              <a:t>Application</a:t>
            </a:r>
            <a:r>
              <a:rPr lang="ru-RU" sz="2800" smtClean="0"/>
              <a:t>. </a:t>
            </a:r>
          </a:p>
          <a:p>
            <a:pPr eaLnBrk="1" hangingPunct="1"/>
            <a:r>
              <a:rPr lang="ru-RU" sz="2800" b="1" i="1" smtClean="0"/>
              <a:t>Application_End - </a:t>
            </a:r>
            <a:r>
              <a:rPr lang="ru-RU" sz="2800" i="1" smtClean="0"/>
              <a:t>возникает, когда приложение завершает работу</a:t>
            </a:r>
            <a:r>
              <a:rPr lang="ru-RU" sz="2800" smtClean="0"/>
              <a:t>. Используется для освобождения  занятых ресурсов и выполнения записи в журнал. </a:t>
            </a:r>
          </a:p>
          <a:p>
            <a:pPr eaLnBrk="1" hangingPunct="1"/>
            <a:r>
              <a:rPr lang="ru-RU" sz="2800" b="1" i="1" smtClean="0"/>
              <a:t>Application_Error - </a:t>
            </a:r>
            <a:r>
              <a:rPr lang="ru-RU" sz="2800" i="1" smtClean="0"/>
              <a:t>возникает, когда возникает не обработанная ошибка</a:t>
            </a:r>
            <a:r>
              <a:rPr lang="ru-RU" sz="2800" smtClean="0"/>
              <a:t>. Используется для записи в журнал информации об ошибке. </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274638"/>
            <a:ext cx="8229600" cy="777875"/>
          </a:xfrm>
        </p:spPr>
        <p:txBody>
          <a:bodyPr/>
          <a:lstStyle/>
          <a:p>
            <a:pPr eaLnBrk="1" hangingPunct="1"/>
            <a:r>
              <a:rPr lang="ru-RU" sz="3600" smtClean="0"/>
              <a:t>Пример обработчиков событий</a:t>
            </a:r>
          </a:p>
        </p:txBody>
      </p:sp>
      <p:sp>
        <p:nvSpPr>
          <p:cNvPr id="39939" name="Rectangle 3"/>
          <p:cNvSpPr>
            <a:spLocks noGrp="1" noChangeArrowheads="1"/>
          </p:cNvSpPr>
          <p:nvPr>
            <p:ph type="body" idx="1"/>
          </p:nvPr>
        </p:nvSpPr>
        <p:spPr>
          <a:xfrm>
            <a:off x="250825" y="1125538"/>
            <a:ext cx="8713788" cy="5732462"/>
          </a:xfrm>
        </p:spPr>
        <p:txBody>
          <a:bodyPr/>
          <a:lstStyle/>
          <a:p>
            <a:pPr eaLnBrk="1" hangingPunct="1">
              <a:lnSpc>
                <a:spcPct val="80000"/>
              </a:lnSpc>
            </a:pPr>
            <a:endParaRPr lang="ru-RU" sz="1800" smtClean="0"/>
          </a:p>
          <a:p>
            <a:pPr eaLnBrk="1" hangingPunct="1">
              <a:lnSpc>
                <a:spcPct val="80000"/>
              </a:lnSpc>
              <a:buFontTx/>
              <a:buNone/>
            </a:pPr>
            <a:r>
              <a:rPr lang="en-US" sz="1800" smtClean="0"/>
              <a:t>void </a:t>
            </a:r>
            <a:r>
              <a:rPr lang="en-US" sz="1800" smtClean="0">
                <a:solidFill>
                  <a:srgbClr val="0000FF"/>
                </a:solidFill>
              </a:rPr>
              <a:t>Application_Start</a:t>
            </a:r>
            <a:r>
              <a:rPr lang="en-US" sz="1800" smtClean="0"/>
              <a:t>(object sender, EventArgs e)</a:t>
            </a:r>
          </a:p>
          <a:p>
            <a:pPr eaLnBrk="1" hangingPunct="1">
              <a:lnSpc>
                <a:spcPct val="80000"/>
              </a:lnSpc>
              <a:buFontTx/>
              <a:buNone/>
            </a:pPr>
            <a:r>
              <a:rPr lang="en-US" sz="1800" smtClean="0"/>
              <a:t>{ </a:t>
            </a:r>
            <a:r>
              <a:rPr lang="ru-RU" sz="1800" smtClean="0"/>
              <a:t>	</a:t>
            </a:r>
            <a:r>
              <a:rPr lang="en-US" sz="1800" smtClean="0"/>
              <a:t>// </a:t>
            </a:r>
            <a:r>
              <a:rPr lang="ru-RU" sz="1800" smtClean="0"/>
              <a:t>Код выполняемый при запуске приложения</a:t>
            </a:r>
          </a:p>
          <a:p>
            <a:pPr eaLnBrk="1" hangingPunct="1">
              <a:lnSpc>
                <a:spcPct val="80000"/>
              </a:lnSpc>
              <a:buFontTx/>
              <a:buNone/>
            </a:pPr>
            <a:r>
              <a:rPr lang="ru-RU" sz="1800" smtClean="0"/>
              <a:t>	</a:t>
            </a:r>
            <a:r>
              <a:rPr lang="en-US" sz="1800" smtClean="0"/>
              <a:t>Application["UsersOnline"] = 0;</a:t>
            </a:r>
          </a:p>
          <a:p>
            <a:pPr eaLnBrk="1" hangingPunct="1">
              <a:lnSpc>
                <a:spcPct val="80000"/>
              </a:lnSpc>
              <a:buFontTx/>
              <a:buNone/>
            </a:pPr>
            <a:r>
              <a:rPr lang="en-US" sz="1800" smtClean="0"/>
              <a:t>}</a:t>
            </a:r>
          </a:p>
          <a:p>
            <a:pPr eaLnBrk="1" hangingPunct="1">
              <a:lnSpc>
                <a:spcPct val="80000"/>
              </a:lnSpc>
              <a:buFontTx/>
              <a:buNone/>
            </a:pPr>
            <a:r>
              <a:rPr lang="en-US" sz="1800" smtClean="0"/>
              <a:t>void </a:t>
            </a:r>
            <a:r>
              <a:rPr lang="en-US" sz="1800" smtClean="0">
                <a:solidFill>
                  <a:srgbClr val="0000FF"/>
                </a:solidFill>
              </a:rPr>
              <a:t>Session_Start</a:t>
            </a:r>
            <a:r>
              <a:rPr lang="en-US" sz="1800" smtClean="0"/>
              <a:t>(object sender, EventArgs e)</a:t>
            </a:r>
          </a:p>
          <a:p>
            <a:pPr eaLnBrk="1" hangingPunct="1">
              <a:lnSpc>
                <a:spcPct val="80000"/>
              </a:lnSpc>
              <a:buFontTx/>
              <a:buNone/>
            </a:pPr>
            <a:r>
              <a:rPr lang="en-US" sz="1800" smtClean="0"/>
              <a:t>{ </a:t>
            </a:r>
            <a:r>
              <a:rPr lang="ru-RU" sz="1800" smtClean="0"/>
              <a:t>	</a:t>
            </a:r>
            <a:r>
              <a:rPr lang="en-US" sz="1800" smtClean="0"/>
              <a:t>// </a:t>
            </a:r>
            <a:r>
              <a:rPr lang="ru-RU" sz="1800" smtClean="0"/>
              <a:t>Код выполняемый в начале сессии</a:t>
            </a:r>
          </a:p>
          <a:p>
            <a:pPr eaLnBrk="1" hangingPunct="1">
              <a:lnSpc>
                <a:spcPct val="80000"/>
              </a:lnSpc>
              <a:buFontTx/>
              <a:buNone/>
            </a:pPr>
            <a:r>
              <a:rPr lang="ru-RU" sz="1800" smtClean="0"/>
              <a:t>	</a:t>
            </a:r>
            <a:r>
              <a:rPr lang="en-US" sz="1800" smtClean="0"/>
              <a:t>Application.Lock(); </a:t>
            </a:r>
            <a:endParaRPr lang="ru-RU" sz="1800" smtClean="0"/>
          </a:p>
          <a:p>
            <a:pPr eaLnBrk="1" hangingPunct="1">
              <a:lnSpc>
                <a:spcPct val="80000"/>
              </a:lnSpc>
              <a:buFontTx/>
              <a:buNone/>
            </a:pPr>
            <a:r>
              <a:rPr lang="ru-RU" sz="1800" smtClean="0"/>
              <a:t>	</a:t>
            </a:r>
            <a:r>
              <a:rPr lang="en-US" sz="1800" smtClean="0"/>
              <a:t>Application["UsersOnline"] = (int)Application["UsersOnline"] + 1; </a:t>
            </a:r>
            <a:endParaRPr lang="ru-RU" sz="1800" smtClean="0"/>
          </a:p>
          <a:p>
            <a:pPr eaLnBrk="1" hangingPunct="1">
              <a:lnSpc>
                <a:spcPct val="80000"/>
              </a:lnSpc>
              <a:buFontTx/>
              <a:buNone/>
            </a:pPr>
            <a:r>
              <a:rPr lang="ru-RU" sz="1800" smtClean="0"/>
              <a:t>	</a:t>
            </a:r>
            <a:r>
              <a:rPr lang="en-US" sz="1800" smtClean="0"/>
              <a:t>Application.UnLock();</a:t>
            </a:r>
          </a:p>
          <a:p>
            <a:pPr eaLnBrk="1" hangingPunct="1">
              <a:lnSpc>
                <a:spcPct val="80000"/>
              </a:lnSpc>
              <a:buFontTx/>
              <a:buNone/>
            </a:pPr>
            <a:r>
              <a:rPr lang="en-US" sz="1800" smtClean="0"/>
              <a:t>}</a:t>
            </a:r>
          </a:p>
          <a:p>
            <a:pPr eaLnBrk="1" hangingPunct="1">
              <a:lnSpc>
                <a:spcPct val="80000"/>
              </a:lnSpc>
              <a:buFontTx/>
              <a:buNone/>
            </a:pPr>
            <a:r>
              <a:rPr lang="en-US" sz="1800" smtClean="0"/>
              <a:t>void </a:t>
            </a:r>
            <a:r>
              <a:rPr lang="en-US" sz="1800" smtClean="0">
                <a:solidFill>
                  <a:srgbClr val="0000FF"/>
                </a:solidFill>
              </a:rPr>
              <a:t>Session_End</a:t>
            </a:r>
            <a:r>
              <a:rPr lang="en-US" sz="1800" smtClean="0"/>
              <a:t>(object sender, EventArgs e)</a:t>
            </a:r>
          </a:p>
          <a:p>
            <a:pPr eaLnBrk="1" hangingPunct="1">
              <a:lnSpc>
                <a:spcPct val="80000"/>
              </a:lnSpc>
              <a:buFontTx/>
              <a:buNone/>
            </a:pPr>
            <a:r>
              <a:rPr lang="en-US" sz="1800" smtClean="0"/>
              <a:t>{ </a:t>
            </a:r>
            <a:r>
              <a:rPr lang="ru-RU" sz="1800" smtClean="0"/>
              <a:t>	</a:t>
            </a:r>
            <a:r>
              <a:rPr lang="en-US" sz="1800" smtClean="0"/>
              <a:t>// </a:t>
            </a:r>
            <a:r>
              <a:rPr lang="ru-RU" sz="1800" smtClean="0"/>
              <a:t>Код выполняемый</a:t>
            </a:r>
            <a:r>
              <a:rPr lang="en-US" sz="1800" smtClean="0"/>
              <a:t> </a:t>
            </a:r>
            <a:r>
              <a:rPr lang="ru-RU" sz="1800" smtClean="0"/>
              <a:t>при завершении сессии</a:t>
            </a:r>
          </a:p>
          <a:p>
            <a:pPr eaLnBrk="1" hangingPunct="1">
              <a:lnSpc>
                <a:spcPct val="80000"/>
              </a:lnSpc>
              <a:buFontTx/>
              <a:buNone/>
            </a:pPr>
            <a:r>
              <a:rPr lang="ru-RU" sz="1800" smtClean="0"/>
              <a:t>	</a:t>
            </a:r>
            <a:r>
              <a:rPr lang="en-US" sz="1800" smtClean="0"/>
              <a:t>// </a:t>
            </a:r>
            <a:r>
              <a:rPr lang="ru-RU" sz="1800" smtClean="0"/>
              <a:t>Замечание</a:t>
            </a:r>
            <a:r>
              <a:rPr lang="en-US" sz="1800" smtClean="0"/>
              <a:t>: </a:t>
            </a:r>
            <a:r>
              <a:rPr lang="ru-RU" sz="1800" smtClean="0"/>
              <a:t>Событие</a:t>
            </a:r>
            <a:r>
              <a:rPr lang="en-US" sz="1800" smtClean="0"/>
              <a:t> Session_End </a:t>
            </a:r>
            <a:r>
              <a:rPr lang="ru-RU" sz="1800" smtClean="0"/>
              <a:t>возникает, только, когда режим</a:t>
            </a:r>
          </a:p>
          <a:p>
            <a:pPr eaLnBrk="1" hangingPunct="1">
              <a:lnSpc>
                <a:spcPct val="80000"/>
              </a:lnSpc>
              <a:buFontTx/>
              <a:buNone/>
            </a:pPr>
            <a:r>
              <a:rPr lang="ru-RU" sz="1800" smtClean="0"/>
              <a:t>	// </a:t>
            </a:r>
            <a:r>
              <a:rPr lang="en-US" sz="1800" smtClean="0"/>
              <a:t>sessionstate</a:t>
            </a:r>
            <a:r>
              <a:rPr lang="ru-RU" sz="1800" smtClean="0"/>
              <a:t> установлен на </a:t>
            </a:r>
            <a:r>
              <a:rPr lang="en-US" sz="1800" smtClean="0"/>
              <a:t>InProc </a:t>
            </a:r>
            <a:r>
              <a:rPr lang="ru-RU" sz="1800" smtClean="0"/>
              <a:t>в файле</a:t>
            </a:r>
            <a:r>
              <a:rPr lang="en-US" sz="1800" smtClean="0"/>
              <a:t> Web.config. </a:t>
            </a:r>
            <a:r>
              <a:rPr lang="ru-RU" sz="1800" smtClean="0"/>
              <a:t>Если режим </a:t>
            </a:r>
          </a:p>
          <a:p>
            <a:pPr eaLnBrk="1" hangingPunct="1">
              <a:lnSpc>
                <a:spcPct val="80000"/>
              </a:lnSpc>
              <a:buFontTx/>
              <a:buNone/>
            </a:pPr>
            <a:r>
              <a:rPr lang="ru-RU" sz="1800" smtClean="0"/>
              <a:t>	// установлен на </a:t>
            </a:r>
            <a:r>
              <a:rPr lang="en-US" sz="1800" smtClean="0"/>
              <a:t>StateServer </a:t>
            </a:r>
            <a:r>
              <a:rPr lang="ru-RU" sz="1800" smtClean="0"/>
              <a:t>или</a:t>
            </a:r>
            <a:r>
              <a:rPr lang="en-US" sz="1800" smtClean="0"/>
              <a:t> SQLServer, </a:t>
            </a:r>
            <a:r>
              <a:rPr lang="ru-RU" sz="1800" smtClean="0"/>
              <a:t>то событие не возникает</a:t>
            </a:r>
          </a:p>
          <a:p>
            <a:pPr eaLnBrk="1" hangingPunct="1">
              <a:lnSpc>
                <a:spcPct val="80000"/>
              </a:lnSpc>
              <a:buFontTx/>
              <a:buNone/>
            </a:pPr>
            <a:r>
              <a:rPr lang="ru-RU" sz="1800" smtClean="0"/>
              <a:t>	</a:t>
            </a:r>
            <a:r>
              <a:rPr lang="en-US" sz="1800" smtClean="0"/>
              <a:t>Application.Lock(); </a:t>
            </a:r>
            <a:endParaRPr lang="ru-RU" sz="1800" smtClean="0"/>
          </a:p>
          <a:p>
            <a:pPr eaLnBrk="1" hangingPunct="1">
              <a:lnSpc>
                <a:spcPct val="80000"/>
              </a:lnSpc>
              <a:buFontTx/>
              <a:buNone/>
            </a:pPr>
            <a:r>
              <a:rPr lang="ru-RU" sz="1800" smtClean="0"/>
              <a:t>	</a:t>
            </a:r>
            <a:r>
              <a:rPr lang="en-US" sz="1800" smtClean="0"/>
              <a:t>Application["UsersOnline"] = (int)Application["UsersOnline"] - 1; Application.UnLock();</a:t>
            </a:r>
          </a:p>
          <a:p>
            <a:pPr eaLnBrk="1" hangingPunct="1">
              <a:lnSpc>
                <a:spcPct val="80000"/>
              </a:lnSpc>
              <a:buFontTx/>
              <a:buNone/>
            </a:pPr>
            <a:r>
              <a:rPr lang="en-US" sz="1800" smtClean="0"/>
              <a:t>}</a:t>
            </a:r>
            <a:endParaRPr lang="ru-RU" sz="1800" smtClean="0"/>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endParaRPr lang="ru-RU" smtClean="0"/>
          </a:p>
        </p:txBody>
      </p:sp>
      <p:sp>
        <p:nvSpPr>
          <p:cNvPr id="40963" name="Rectangle 3"/>
          <p:cNvSpPr>
            <a:spLocks noGrp="1" noChangeArrowheads="1"/>
          </p:cNvSpPr>
          <p:nvPr>
            <p:ph type="body" idx="1"/>
          </p:nvPr>
        </p:nvSpPr>
        <p:spPr/>
        <p:txBody>
          <a:bodyPr/>
          <a:lstStyle/>
          <a:p>
            <a:pPr eaLnBrk="1" hangingPunct="1">
              <a:lnSpc>
                <a:spcPct val="80000"/>
              </a:lnSpc>
            </a:pPr>
            <a:r>
              <a:rPr lang="ru-RU" sz="2000" smtClean="0"/>
              <a:t>Хотя это не показано в файле </a:t>
            </a:r>
            <a:r>
              <a:rPr lang="en-US" sz="2000" smtClean="0"/>
              <a:t>global</a:t>
            </a:r>
            <a:r>
              <a:rPr lang="ru-RU" sz="2000" smtClean="0"/>
              <a:t>.</a:t>
            </a:r>
            <a:r>
              <a:rPr lang="en-US" sz="2000" smtClean="0"/>
              <a:t>asax</a:t>
            </a:r>
            <a:r>
              <a:rPr lang="ru-RU" sz="2000" smtClean="0"/>
              <a:t>, каждый файл </a:t>
            </a:r>
            <a:r>
              <a:rPr lang="en-US" sz="2000" smtClean="0"/>
              <a:t>global</a:t>
            </a:r>
            <a:r>
              <a:rPr lang="ru-RU" sz="2000" smtClean="0"/>
              <a:t>.</a:t>
            </a:r>
            <a:r>
              <a:rPr lang="en-US" sz="2000" smtClean="0"/>
              <a:t>asax</a:t>
            </a:r>
            <a:r>
              <a:rPr lang="ru-RU" sz="2000" smtClean="0"/>
              <a:t> определяет методы для класса приложений </a:t>
            </a:r>
            <a:r>
              <a:rPr lang="en-US" sz="2000" smtClean="0"/>
              <a:t>Application</a:t>
            </a:r>
            <a:r>
              <a:rPr lang="ru-RU" sz="2000" smtClean="0"/>
              <a:t>. Класс приложений является производным от класса </a:t>
            </a:r>
            <a:r>
              <a:rPr lang="en-US" sz="2000" smtClean="0"/>
              <a:t>HTTPApplication</a:t>
            </a:r>
            <a:r>
              <a:rPr lang="ru-RU" sz="2000" smtClean="0"/>
              <a:t> и в результате ваш код имеет доступ ко всем его </a:t>
            </a:r>
            <a:r>
              <a:rPr lang="en-US" sz="2000" smtClean="0"/>
              <a:t>public </a:t>
            </a:r>
            <a:r>
              <a:rPr lang="ru-RU" sz="2000" smtClean="0"/>
              <a:t>и </a:t>
            </a:r>
            <a:r>
              <a:rPr lang="en-US" sz="2000" smtClean="0"/>
              <a:t>protected </a:t>
            </a:r>
            <a:r>
              <a:rPr lang="ru-RU" sz="2000" smtClean="0"/>
              <a:t>членам. В этом примере используется объект </a:t>
            </a:r>
            <a:r>
              <a:rPr lang="en-US" sz="2000" smtClean="0"/>
              <a:t>Response</a:t>
            </a:r>
            <a:r>
              <a:rPr lang="ru-RU" sz="2000" smtClean="0"/>
              <a:t>, который предоставляется с помощью встроенного свойства класса </a:t>
            </a:r>
            <a:r>
              <a:rPr lang="en-US" sz="2000" smtClean="0"/>
              <a:t>HTTPApplication</a:t>
            </a:r>
            <a:r>
              <a:rPr lang="ru-RU" sz="2000" smtClean="0"/>
              <a:t>, также как и встроенное свойство класса </a:t>
            </a:r>
            <a:r>
              <a:rPr lang="en-US" sz="2000" smtClean="0"/>
              <a:t>Page</a:t>
            </a:r>
            <a:r>
              <a:rPr lang="ru-RU" sz="2000" smtClean="0"/>
              <a:t>.</a:t>
            </a:r>
          </a:p>
          <a:p>
            <a:pPr eaLnBrk="1" hangingPunct="1">
              <a:lnSpc>
                <a:spcPct val="80000"/>
              </a:lnSpc>
            </a:pPr>
            <a:endParaRPr lang="ru-RU" sz="2000" smtClean="0"/>
          </a:p>
          <a:p>
            <a:pPr eaLnBrk="1" hangingPunct="1">
              <a:lnSpc>
                <a:spcPct val="80000"/>
              </a:lnSpc>
            </a:pPr>
            <a:r>
              <a:rPr lang="ru-RU" sz="2000" smtClean="0"/>
              <a:t>В приведенном примере обработчик события Application_OnEndRequest() записывает нижнюю строку страницы. Так как он реагирует на каждое событие HttpApplication.EndRequest, то данный метод будет вызываться при каждом запросе страницы, после того, как будет закончено выполнение всего кода по обработке страницы.</a:t>
            </a:r>
          </a:p>
          <a:p>
            <a:pPr eaLnBrk="1" hangingPunct="1">
              <a:lnSpc>
                <a:spcPct val="80000"/>
              </a:lnSpc>
            </a:pPr>
            <a:endParaRPr lang="ru-RU" sz="200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274638"/>
            <a:ext cx="8229600" cy="706437"/>
          </a:xfrm>
        </p:spPr>
        <p:txBody>
          <a:bodyPr/>
          <a:lstStyle/>
          <a:p>
            <a:pPr eaLnBrk="1" hangingPunct="1"/>
            <a:r>
              <a:rPr lang="ru-RU" sz="4000" smtClean="0"/>
              <a:t>Настройка </a:t>
            </a:r>
            <a:r>
              <a:rPr lang="en-US" sz="4000" smtClean="0"/>
              <a:t>ASP.Net </a:t>
            </a:r>
            <a:r>
              <a:rPr lang="ru-RU" sz="4000" smtClean="0"/>
              <a:t>приложений</a:t>
            </a:r>
          </a:p>
        </p:txBody>
      </p:sp>
      <p:sp>
        <p:nvSpPr>
          <p:cNvPr id="41987" name="Rectangle 3"/>
          <p:cNvSpPr>
            <a:spLocks noGrp="1" noChangeArrowheads="1"/>
          </p:cNvSpPr>
          <p:nvPr>
            <p:ph type="body" idx="1"/>
          </p:nvPr>
        </p:nvSpPr>
        <p:spPr>
          <a:xfrm>
            <a:off x="250825" y="1341438"/>
            <a:ext cx="8713788" cy="5327650"/>
          </a:xfrm>
        </p:spPr>
        <p:txBody>
          <a:bodyPr/>
          <a:lstStyle/>
          <a:p>
            <a:pPr eaLnBrk="1" hangingPunct="1">
              <a:lnSpc>
                <a:spcPct val="80000"/>
              </a:lnSpc>
            </a:pPr>
            <a:r>
              <a:rPr lang="ru-RU" sz="2400" smtClean="0"/>
              <a:t>Вся информация, требуемая для конфигурирования базовых параметров (установок) </a:t>
            </a:r>
            <a:r>
              <a:rPr lang="en-US" sz="2400" smtClean="0"/>
              <a:t>ASP</a:t>
            </a:r>
            <a:r>
              <a:rPr lang="ru-RU" sz="2400" smtClean="0"/>
              <a:t>.</a:t>
            </a:r>
            <a:r>
              <a:rPr lang="en-US" sz="2400" smtClean="0"/>
              <a:t>Net</a:t>
            </a:r>
            <a:r>
              <a:rPr lang="ru-RU" sz="2400" smtClean="0"/>
              <a:t> приложения, а также специфических параметров вашего приложения, хранится в этом конфигурационных файлах.</a:t>
            </a:r>
          </a:p>
          <a:p>
            <a:pPr eaLnBrk="1" hangingPunct="1">
              <a:lnSpc>
                <a:spcPct val="80000"/>
              </a:lnSpc>
            </a:pPr>
            <a:r>
              <a:rPr lang="ru-RU" sz="2400" smtClean="0"/>
              <a:t>Конфигурационные файлы содержат </a:t>
            </a:r>
            <a:r>
              <a:rPr lang="en-US" sz="2400" smtClean="0"/>
              <a:t>XML </a:t>
            </a:r>
            <a:r>
              <a:rPr lang="ru-RU" sz="2400" smtClean="0"/>
              <a:t>документы.</a:t>
            </a:r>
          </a:p>
          <a:p>
            <a:pPr eaLnBrk="1" hangingPunct="1">
              <a:lnSpc>
                <a:spcPct val="80000"/>
              </a:lnSpc>
            </a:pPr>
            <a:r>
              <a:rPr lang="ru-RU" sz="2400" smtClean="0"/>
              <a:t>Достоинства </a:t>
            </a:r>
            <a:r>
              <a:rPr lang="en-US" sz="2400" smtClean="0"/>
              <a:t>XML </a:t>
            </a:r>
            <a:r>
              <a:rPr lang="ru-RU" sz="2400" smtClean="0"/>
              <a:t>конфигурационных файлов:</a:t>
            </a:r>
          </a:p>
          <a:p>
            <a:pPr lvl="1" eaLnBrk="1" hangingPunct="1">
              <a:lnSpc>
                <a:spcPct val="80000"/>
              </a:lnSpc>
            </a:pPr>
            <a:r>
              <a:rPr lang="ru-RU" sz="2000" smtClean="0"/>
              <a:t>Никогда не блокируются, могут быть изменены в любое время;</a:t>
            </a:r>
          </a:p>
          <a:p>
            <a:pPr lvl="1" eaLnBrk="1" hangingPunct="1">
              <a:lnSpc>
                <a:spcPct val="80000"/>
              </a:lnSpc>
            </a:pPr>
            <a:r>
              <a:rPr lang="ru-RU" sz="2000" smtClean="0"/>
              <a:t>Легко доступны и повторно используемы;</a:t>
            </a:r>
          </a:p>
          <a:p>
            <a:pPr lvl="1" eaLnBrk="1" hangingPunct="1">
              <a:lnSpc>
                <a:spcPct val="80000"/>
              </a:lnSpc>
            </a:pPr>
            <a:r>
              <a:rPr lang="ru-RU" sz="2000" smtClean="0"/>
              <a:t>Их легко редактировать и понимать.</a:t>
            </a:r>
          </a:p>
          <a:p>
            <a:pPr eaLnBrk="1" hangingPunct="1">
              <a:lnSpc>
                <a:spcPct val="80000"/>
              </a:lnSpc>
              <a:buFontTx/>
              <a:buNone/>
            </a:pPr>
            <a:r>
              <a:rPr lang="ru-RU" sz="2400" smtClean="0"/>
              <a:t>Состав конфигурационных файлов</a:t>
            </a:r>
          </a:p>
          <a:p>
            <a:pPr eaLnBrk="1" hangingPunct="1">
              <a:lnSpc>
                <a:spcPct val="80000"/>
              </a:lnSpc>
            </a:pPr>
            <a:r>
              <a:rPr lang="ru-RU" sz="2400" smtClean="0"/>
              <a:t>В папке </a:t>
            </a:r>
            <a:r>
              <a:rPr lang="en-US" sz="1600" smtClean="0"/>
              <a:t>c:\Windows\Microsoft.NET\Framework\v2.0.50727\Config</a:t>
            </a:r>
            <a:endParaRPr lang="ru-RU" sz="1600" smtClean="0"/>
          </a:p>
          <a:p>
            <a:pPr lvl="1" eaLnBrk="1" hangingPunct="1">
              <a:lnSpc>
                <a:spcPct val="80000"/>
              </a:lnSpc>
            </a:pPr>
            <a:r>
              <a:rPr lang="ru-RU" sz="2000" smtClean="0"/>
              <a:t>м</a:t>
            </a:r>
            <a:r>
              <a:rPr lang="en-US" sz="2000" smtClean="0"/>
              <a:t>achin.config</a:t>
            </a:r>
            <a:r>
              <a:rPr lang="ru-RU" sz="2000" smtClean="0"/>
              <a:t> (</a:t>
            </a:r>
            <a:r>
              <a:rPr lang="ru-RU" sz="1600" smtClean="0"/>
              <a:t>&lt;processModel&gt;, &lt;machineKey&gt;</a:t>
            </a:r>
            <a:r>
              <a:rPr lang="ru-RU" sz="2000" smtClean="0"/>
              <a:t>)</a:t>
            </a:r>
          </a:p>
          <a:p>
            <a:pPr lvl="1" eaLnBrk="1" hangingPunct="1">
              <a:lnSpc>
                <a:spcPct val="80000"/>
              </a:lnSpc>
            </a:pPr>
            <a:r>
              <a:rPr lang="en-US" sz="2000" smtClean="0"/>
              <a:t>web.config</a:t>
            </a:r>
          </a:p>
          <a:p>
            <a:pPr eaLnBrk="1" hangingPunct="1">
              <a:lnSpc>
                <a:spcPct val="80000"/>
              </a:lnSpc>
            </a:pPr>
            <a:r>
              <a:rPr lang="ru-RU" sz="2400" smtClean="0"/>
              <a:t>В виртуальных папках</a:t>
            </a:r>
          </a:p>
          <a:p>
            <a:pPr lvl="1" eaLnBrk="1" hangingPunct="1">
              <a:lnSpc>
                <a:spcPct val="80000"/>
              </a:lnSpc>
            </a:pPr>
            <a:r>
              <a:rPr lang="en-US" sz="2000" smtClean="0"/>
              <a:t>web.config</a:t>
            </a:r>
            <a:endParaRPr lang="ru-RU" sz="2000"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type="body" idx="1"/>
          </p:nvPr>
        </p:nvSpPr>
        <p:spPr>
          <a:xfrm>
            <a:off x="1476375" y="1600200"/>
            <a:ext cx="6264275" cy="2981325"/>
          </a:xfrm>
        </p:spPr>
        <p:txBody>
          <a:bodyPr/>
          <a:lstStyle/>
          <a:p>
            <a:pPr algn="ctr" eaLnBrk="1" hangingPunct="1">
              <a:lnSpc>
                <a:spcPct val="90000"/>
              </a:lnSpc>
              <a:buFontTx/>
              <a:buNone/>
            </a:pPr>
            <a:r>
              <a:rPr lang="ru-RU" sz="3600" smtClean="0"/>
              <a:t>Файлы настройки </a:t>
            </a:r>
            <a:r>
              <a:rPr lang="en-US" sz="3600" smtClean="0"/>
              <a:t>web</a:t>
            </a:r>
            <a:r>
              <a:rPr lang="ru-RU" sz="3600" smtClean="0"/>
              <a:t> приложения</a:t>
            </a:r>
          </a:p>
          <a:p>
            <a:pPr algn="ctr" eaLnBrk="1" hangingPunct="1">
              <a:lnSpc>
                <a:spcPct val="90000"/>
              </a:lnSpc>
              <a:buFontTx/>
              <a:buNone/>
            </a:pPr>
            <a:endParaRPr lang="ru-RU" sz="3600" smtClean="0"/>
          </a:p>
          <a:p>
            <a:pPr eaLnBrk="1" hangingPunct="1">
              <a:lnSpc>
                <a:spcPct val="90000"/>
              </a:lnSpc>
            </a:pPr>
            <a:r>
              <a:rPr lang="ru-RU" b="1" smtClean="0"/>
              <a:t>machine.config</a:t>
            </a:r>
          </a:p>
          <a:p>
            <a:pPr eaLnBrk="1" hangingPunct="1">
              <a:lnSpc>
                <a:spcPct val="90000"/>
              </a:lnSpc>
            </a:pPr>
            <a:r>
              <a:rPr lang="en-US" smtClean="0"/>
              <a:t>web.config</a:t>
            </a:r>
            <a:endParaRPr lang="ru-RU"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274638"/>
            <a:ext cx="8229600" cy="850900"/>
          </a:xfrm>
        </p:spPr>
        <p:txBody>
          <a:bodyPr/>
          <a:lstStyle/>
          <a:p>
            <a:pPr eaLnBrk="1" hangingPunct="1"/>
            <a:r>
              <a:rPr lang="ru-RU" sz="4000" smtClean="0"/>
              <a:t>Файл </a:t>
            </a:r>
            <a:r>
              <a:rPr lang="ru-RU" sz="4000" b="1" smtClean="0"/>
              <a:t>machine.config</a:t>
            </a:r>
          </a:p>
        </p:txBody>
      </p:sp>
      <p:sp>
        <p:nvSpPr>
          <p:cNvPr id="44035" name="Rectangle 3"/>
          <p:cNvSpPr>
            <a:spLocks noGrp="1" noChangeArrowheads="1"/>
          </p:cNvSpPr>
          <p:nvPr>
            <p:ph type="body" idx="1"/>
          </p:nvPr>
        </p:nvSpPr>
        <p:spPr>
          <a:xfrm>
            <a:off x="457200" y="1196975"/>
            <a:ext cx="8229600" cy="4929188"/>
          </a:xfrm>
        </p:spPr>
        <p:txBody>
          <a:bodyPr/>
          <a:lstStyle/>
          <a:p>
            <a:pPr marL="381000" indent="-381000" eaLnBrk="1" hangingPunct="1">
              <a:lnSpc>
                <a:spcPct val="80000"/>
              </a:lnSpc>
            </a:pPr>
            <a:r>
              <a:rPr lang="ru-RU" sz="1600" smtClean="0"/>
              <a:t>Находится в папке c:\Windows\Microsoft.NET\Framework\v2.0.50727\Config</a:t>
            </a:r>
          </a:p>
          <a:p>
            <a:pPr marL="381000" indent="-381000" eaLnBrk="1" hangingPunct="1">
              <a:lnSpc>
                <a:spcPct val="80000"/>
              </a:lnSpc>
            </a:pPr>
            <a:r>
              <a:rPr lang="ru-RU" sz="1600" smtClean="0"/>
              <a:t>Раздел </a:t>
            </a:r>
            <a:r>
              <a:rPr lang="ru-RU" sz="1600" b="1" smtClean="0"/>
              <a:t>&lt;processModel&gt;</a:t>
            </a:r>
            <a:r>
              <a:rPr lang="ru-RU" sz="1600" smtClean="0"/>
              <a:t> - позволяет задать, как рабочий процесс </a:t>
            </a:r>
            <a:r>
              <a:rPr lang="en-US" sz="1600" smtClean="0"/>
              <a:t>ASP.Net </a:t>
            </a:r>
            <a:r>
              <a:rPr lang="ru-RU" sz="1600" smtClean="0"/>
              <a:t>использует многократно домен приложений и учетную запись </a:t>
            </a:r>
            <a:r>
              <a:rPr lang="en-US" sz="1600" smtClean="0"/>
              <a:t>Windows</a:t>
            </a:r>
            <a:r>
              <a:rPr lang="ru-RU" sz="1600" smtClean="0"/>
              <a:t>, которая определяет его привилегии. (в </a:t>
            </a:r>
            <a:r>
              <a:rPr lang="en-US" sz="1600" smtClean="0"/>
              <a:t>IIS 6 </a:t>
            </a:r>
            <a:r>
              <a:rPr lang="ru-RU" sz="1600" smtClean="0"/>
              <a:t>и 7 не используется).</a:t>
            </a:r>
          </a:p>
          <a:p>
            <a:pPr marL="381000" indent="-381000" eaLnBrk="1" hangingPunct="1">
              <a:lnSpc>
                <a:spcPct val="80000"/>
              </a:lnSpc>
            </a:pPr>
            <a:r>
              <a:rPr lang="ru-RU" sz="1600" smtClean="0"/>
              <a:t>Раздел </a:t>
            </a:r>
            <a:r>
              <a:rPr lang="ru-RU" sz="1600" b="1" smtClean="0"/>
              <a:t>&lt;machineKey&gt;</a:t>
            </a:r>
            <a:r>
              <a:rPr lang="ru-RU" sz="1600" smtClean="0"/>
              <a:t> позволяет задать специфический для сервера ключ, для кодирования данных и создания цифровых подписей.</a:t>
            </a:r>
          </a:p>
          <a:p>
            <a:pPr marL="381000" indent="-381000" eaLnBrk="1" hangingPunct="1">
              <a:lnSpc>
                <a:spcPct val="80000"/>
              </a:lnSpc>
              <a:buFontTx/>
              <a:buNone/>
            </a:pPr>
            <a:r>
              <a:rPr lang="ru-RU" sz="1600" smtClean="0"/>
              <a:t>&lt;machineKey validationKey="AutoGenerate,IsolateApps"</a:t>
            </a:r>
          </a:p>
          <a:p>
            <a:pPr marL="381000" indent="-381000" eaLnBrk="1" hangingPunct="1">
              <a:lnSpc>
                <a:spcPct val="80000"/>
              </a:lnSpc>
              <a:buFontTx/>
              <a:buNone/>
            </a:pPr>
            <a:r>
              <a:rPr lang="ru-RU" sz="1600" smtClean="0"/>
              <a:t>	decryptionKey="AutoGenerate,IsolateApps" validation="SHA1" /&gt;</a:t>
            </a:r>
          </a:p>
          <a:p>
            <a:pPr marL="381000" indent="-381000" eaLnBrk="1" hangingPunct="1">
              <a:lnSpc>
                <a:spcPct val="80000"/>
              </a:lnSpc>
            </a:pPr>
            <a:r>
              <a:rPr lang="en-US" sz="1600" smtClean="0"/>
              <a:t> </a:t>
            </a:r>
            <a:r>
              <a:rPr lang="ru-RU" sz="1600" smtClean="0"/>
              <a:t>В этом случае для каждого приложения создается и сохраняется специфические ключи. Если не требуется создавать разные ключи, то можно использовать один ключ для всех приложений:</a:t>
            </a:r>
          </a:p>
          <a:p>
            <a:pPr marL="381000" indent="-381000" eaLnBrk="1" hangingPunct="1">
              <a:lnSpc>
                <a:spcPct val="80000"/>
              </a:lnSpc>
              <a:buFontTx/>
              <a:buNone/>
            </a:pPr>
            <a:r>
              <a:rPr lang="ru-RU" sz="1600" smtClean="0"/>
              <a:t>&lt;machineKey validationKey="AutoGenerate"</a:t>
            </a:r>
          </a:p>
          <a:p>
            <a:pPr marL="381000" indent="-381000" eaLnBrk="1" hangingPunct="1">
              <a:lnSpc>
                <a:spcPct val="80000"/>
              </a:lnSpc>
              <a:buFontTx/>
              <a:buNone/>
            </a:pPr>
            <a:r>
              <a:rPr lang="ru-RU" sz="1600" smtClean="0"/>
              <a:t>	decryptionKey="AutoGenerate" validation="SHA1" /&gt;</a:t>
            </a:r>
          </a:p>
          <a:p>
            <a:pPr marL="381000" indent="-381000" eaLnBrk="1" hangingPunct="1">
              <a:lnSpc>
                <a:spcPct val="80000"/>
              </a:lnSpc>
            </a:pPr>
            <a:r>
              <a:rPr lang="ru-RU" sz="1600" smtClean="0"/>
              <a:t>Или задать значения ключей самому:</a:t>
            </a:r>
          </a:p>
          <a:p>
            <a:pPr marL="381000" indent="-381000" eaLnBrk="1" hangingPunct="1">
              <a:lnSpc>
                <a:spcPct val="80000"/>
              </a:lnSpc>
              <a:buFontTx/>
              <a:buNone/>
            </a:pPr>
            <a:r>
              <a:rPr lang="ru-RU" sz="1600" smtClean="0"/>
              <a:t>&lt;machineKey</a:t>
            </a:r>
          </a:p>
          <a:p>
            <a:pPr marL="381000" indent="-381000" eaLnBrk="1" hangingPunct="1">
              <a:lnSpc>
                <a:spcPct val="80000"/>
              </a:lnSpc>
              <a:buFontTx/>
              <a:buNone/>
            </a:pPr>
            <a:r>
              <a:rPr lang="ru-RU" sz="1600" smtClean="0"/>
              <a:t>validationKey="61EA54E005915332011232149A2EEB317586824B265326CCDB3AD9ABDBE9D6F24B0625547769E835539AD3882D3DA88896EA531CC7AFE664866BD5242FC2B05D"</a:t>
            </a:r>
          </a:p>
          <a:p>
            <a:pPr marL="381000" indent="-381000" eaLnBrk="1" hangingPunct="1">
              <a:lnSpc>
                <a:spcPct val="80000"/>
              </a:lnSpc>
              <a:buFontTx/>
              <a:buNone/>
            </a:pPr>
            <a:r>
              <a:rPr lang="ru-RU" sz="1600" smtClean="0"/>
              <a:t>decryptionKey="61EA54E005915332011232149A2EEB317586824B265337AF"</a:t>
            </a:r>
          </a:p>
          <a:p>
            <a:pPr marL="381000" indent="-381000" eaLnBrk="1" hangingPunct="1">
              <a:lnSpc>
                <a:spcPct val="80000"/>
              </a:lnSpc>
            </a:pPr>
            <a:r>
              <a:rPr lang="ru-RU" sz="1600" smtClean="0"/>
              <a:t>validation="SHA1" /&gt;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ru-RU" smtClean="0"/>
              <a:t>Файл </a:t>
            </a:r>
            <a:r>
              <a:rPr lang="en-US" smtClean="0"/>
              <a:t>web.config</a:t>
            </a:r>
            <a:endParaRPr lang="ru-RU" smtClean="0"/>
          </a:p>
        </p:txBody>
      </p:sp>
      <p:sp>
        <p:nvSpPr>
          <p:cNvPr id="45059" name="Rectangle 3"/>
          <p:cNvSpPr>
            <a:spLocks noGrp="1" noChangeArrowheads="1"/>
          </p:cNvSpPr>
          <p:nvPr>
            <p:ph type="body" idx="1"/>
          </p:nvPr>
        </p:nvSpPr>
        <p:spPr/>
        <p:txBody>
          <a:bodyPr/>
          <a:lstStyle/>
          <a:p>
            <a:pPr eaLnBrk="1" hangingPunct="1"/>
            <a:r>
              <a:rPr lang="ru-RU" smtClean="0"/>
              <a:t>Наследует значения из файла </a:t>
            </a:r>
            <a:r>
              <a:rPr lang="en-US" smtClean="0"/>
              <a:t>machin.config </a:t>
            </a:r>
            <a:r>
              <a:rPr lang="ru-RU" smtClean="0"/>
              <a:t>и файла </a:t>
            </a:r>
            <a:r>
              <a:rPr lang="en-US" smtClean="0"/>
              <a:t>web.config </a:t>
            </a:r>
            <a:r>
              <a:rPr lang="ru-RU" smtClean="0"/>
              <a:t>записанного в корневой виртуальной папке приложения.</a:t>
            </a:r>
          </a:p>
          <a:p>
            <a:pPr eaLnBrk="1" hangingPunct="1"/>
            <a:endParaRPr lang="ru-RU"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274638"/>
            <a:ext cx="8229600" cy="850900"/>
          </a:xfrm>
        </p:spPr>
        <p:txBody>
          <a:bodyPr/>
          <a:lstStyle/>
          <a:p>
            <a:pPr eaLnBrk="1" hangingPunct="1"/>
            <a:r>
              <a:rPr lang="ru-RU" sz="4000" smtClean="0"/>
              <a:t>Наследование конфигураций</a:t>
            </a:r>
            <a:r>
              <a:rPr lang="ru-RU" smtClean="0"/>
              <a:t> </a:t>
            </a:r>
          </a:p>
        </p:txBody>
      </p:sp>
      <p:pic>
        <p:nvPicPr>
          <p:cNvPr id="46083" name="Picture 4"/>
          <p:cNvPicPr>
            <a:picLocks noChangeAspect="1" noChangeArrowheads="1"/>
          </p:cNvPicPr>
          <p:nvPr/>
        </p:nvPicPr>
        <p:blipFill>
          <a:blip r:embed="rId3" cstate="print"/>
          <a:srcRect l="13525" t="28119" r="22997" b="23190"/>
          <a:stretch>
            <a:fillRect/>
          </a:stretch>
        </p:blipFill>
        <p:spPr bwMode="auto">
          <a:xfrm>
            <a:off x="250825" y="1268413"/>
            <a:ext cx="8642350" cy="5245100"/>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381000"/>
            <a:ext cx="7924800" cy="838200"/>
          </a:xfrm>
        </p:spPr>
        <p:txBody>
          <a:bodyPr/>
          <a:lstStyle/>
          <a:p>
            <a:pPr eaLnBrk="1" hangingPunct="1"/>
            <a:r>
              <a:rPr lang="ru-RU" smtClean="0"/>
              <a:t>Конфигурация</a:t>
            </a:r>
            <a:endParaRPr lang="en-US" sz="2800" smtClean="0"/>
          </a:p>
        </p:txBody>
      </p:sp>
      <p:sp>
        <p:nvSpPr>
          <p:cNvPr id="47107" name="Rectangle 3"/>
          <p:cNvSpPr>
            <a:spLocks noGrp="1" noChangeArrowheads="1"/>
          </p:cNvSpPr>
          <p:nvPr>
            <p:ph type="body" idx="1"/>
          </p:nvPr>
        </p:nvSpPr>
        <p:spPr>
          <a:xfrm>
            <a:off x="928688" y="1474788"/>
            <a:ext cx="7605712" cy="1954212"/>
          </a:xfrm>
        </p:spPr>
        <p:txBody>
          <a:bodyPr/>
          <a:lstStyle/>
          <a:p>
            <a:pPr eaLnBrk="1" hangingPunct="1">
              <a:lnSpc>
                <a:spcPct val="90000"/>
              </a:lnSpc>
            </a:pPr>
            <a:r>
              <a:rPr lang="ru-RU" sz="2800" smtClean="0"/>
              <a:t>Концепции и архитектура</a:t>
            </a:r>
            <a:endParaRPr lang="en-US" sz="2800" smtClean="0"/>
          </a:p>
          <a:p>
            <a:pPr lvl="1" eaLnBrk="1" hangingPunct="1">
              <a:lnSpc>
                <a:spcPct val="90000"/>
              </a:lnSpc>
            </a:pPr>
            <a:r>
              <a:rPr lang="ru-RU" sz="2400" smtClean="0"/>
              <a:t>Файл</a:t>
            </a:r>
            <a:r>
              <a:rPr lang="en-US" sz="2400" smtClean="0"/>
              <a:t> Web.Config </a:t>
            </a:r>
            <a:endParaRPr lang="ru-RU" sz="2400" smtClean="0"/>
          </a:p>
          <a:p>
            <a:pPr lvl="1" eaLnBrk="1" hangingPunct="1">
              <a:lnSpc>
                <a:spcPct val="90000"/>
              </a:lnSpc>
            </a:pPr>
            <a:r>
              <a:rPr lang="ru-RU" sz="2400" smtClean="0"/>
              <a:t>Иерархическая архитектура конфигурации</a:t>
            </a:r>
            <a:endParaRPr lang="en-US" sz="2400" smtClean="0"/>
          </a:p>
          <a:p>
            <a:pPr lvl="2" eaLnBrk="1" hangingPunct="1">
              <a:lnSpc>
                <a:spcPct val="90000"/>
              </a:lnSpc>
            </a:pPr>
            <a:r>
              <a:rPr lang="ru-RU" smtClean="0"/>
              <a:t>Влияет на текущую директорию и все поддиректории</a:t>
            </a:r>
            <a:endParaRPr lang="en-US" smtClean="0"/>
          </a:p>
        </p:txBody>
      </p:sp>
      <p:sp>
        <p:nvSpPr>
          <p:cNvPr id="47108" name="AutoShape 4"/>
          <p:cNvSpPr>
            <a:spLocks noChangeArrowheads="1"/>
          </p:cNvSpPr>
          <p:nvPr/>
        </p:nvSpPr>
        <p:spPr bwMode="auto">
          <a:xfrm>
            <a:off x="2438400" y="3962400"/>
            <a:ext cx="914400" cy="762000"/>
          </a:xfrm>
          <a:prstGeom prst="flowChartDocument">
            <a:avLst/>
          </a:prstGeom>
          <a:solidFill>
            <a:srgbClr val="FFCC00"/>
          </a:solidFill>
          <a:ln w="9525">
            <a:noFill/>
            <a:miter lim="800000"/>
            <a:headEnd/>
            <a:tailEnd/>
          </a:ln>
        </p:spPr>
        <p:txBody>
          <a:bodyPr wrap="none" anchor="ctr"/>
          <a:lstStyle/>
          <a:p>
            <a:pPr algn="ctr" eaLnBrk="0" hangingPunct="0"/>
            <a:r>
              <a:rPr lang="de-DE"/>
              <a:t>Root</a:t>
            </a:r>
          </a:p>
          <a:p>
            <a:pPr algn="ctr" eaLnBrk="0" hangingPunct="0"/>
            <a:r>
              <a:rPr lang="de-DE"/>
              <a:t>Dir</a:t>
            </a:r>
            <a:endParaRPr lang="en-US"/>
          </a:p>
        </p:txBody>
      </p:sp>
      <p:sp>
        <p:nvSpPr>
          <p:cNvPr id="47109" name="AutoShape 5"/>
          <p:cNvSpPr>
            <a:spLocks noChangeArrowheads="1"/>
          </p:cNvSpPr>
          <p:nvPr/>
        </p:nvSpPr>
        <p:spPr bwMode="auto">
          <a:xfrm>
            <a:off x="3505200" y="4495800"/>
            <a:ext cx="914400" cy="762000"/>
          </a:xfrm>
          <a:prstGeom prst="flowChartDocument">
            <a:avLst/>
          </a:prstGeom>
          <a:solidFill>
            <a:srgbClr val="FFCC00"/>
          </a:solidFill>
          <a:ln w="9525">
            <a:noFill/>
            <a:miter lim="800000"/>
            <a:headEnd/>
            <a:tailEnd/>
          </a:ln>
        </p:spPr>
        <p:txBody>
          <a:bodyPr wrap="none" anchor="ctr"/>
          <a:lstStyle/>
          <a:p>
            <a:pPr algn="ctr" eaLnBrk="0" hangingPunct="0"/>
            <a:r>
              <a:rPr lang="de-DE"/>
              <a:t>Sub</a:t>
            </a:r>
          </a:p>
          <a:p>
            <a:pPr algn="ctr" eaLnBrk="0" hangingPunct="0"/>
            <a:r>
              <a:rPr lang="de-DE"/>
              <a:t>Dir1</a:t>
            </a:r>
            <a:endParaRPr lang="en-US"/>
          </a:p>
        </p:txBody>
      </p:sp>
      <p:sp>
        <p:nvSpPr>
          <p:cNvPr id="47110" name="AutoShape 6"/>
          <p:cNvSpPr>
            <a:spLocks noChangeArrowheads="1"/>
          </p:cNvSpPr>
          <p:nvPr/>
        </p:nvSpPr>
        <p:spPr bwMode="auto">
          <a:xfrm>
            <a:off x="4572000" y="5029200"/>
            <a:ext cx="914400" cy="762000"/>
          </a:xfrm>
          <a:prstGeom prst="flowChartDocument">
            <a:avLst/>
          </a:prstGeom>
          <a:solidFill>
            <a:srgbClr val="FFCC00"/>
          </a:solidFill>
          <a:ln w="9525">
            <a:noFill/>
            <a:miter lim="800000"/>
            <a:headEnd/>
            <a:tailEnd/>
          </a:ln>
        </p:spPr>
        <p:txBody>
          <a:bodyPr wrap="none" anchor="ctr"/>
          <a:lstStyle/>
          <a:p>
            <a:pPr algn="ctr" eaLnBrk="0" hangingPunct="0"/>
            <a:r>
              <a:rPr lang="de-DE"/>
              <a:t>Sub</a:t>
            </a:r>
          </a:p>
          <a:p>
            <a:pPr algn="ctr" eaLnBrk="0" hangingPunct="0"/>
            <a:r>
              <a:rPr lang="de-DE"/>
              <a:t>Dir2</a:t>
            </a:r>
            <a:endParaRPr lang="en-US"/>
          </a:p>
        </p:txBody>
      </p:sp>
      <p:cxnSp>
        <p:nvCxnSpPr>
          <p:cNvPr id="47111" name="AutoShape 7"/>
          <p:cNvCxnSpPr>
            <a:cxnSpLocks noChangeShapeType="1"/>
            <a:stCxn id="47108" idx="2"/>
            <a:endCxn id="47109" idx="1"/>
          </p:cNvCxnSpPr>
          <p:nvPr/>
        </p:nvCxnSpPr>
        <p:spPr bwMode="auto">
          <a:xfrm rot="16200000" flipH="1">
            <a:off x="3102769" y="4474369"/>
            <a:ext cx="195262" cy="609600"/>
          </a:xfrm>
          <a:prstGeom prst="bentConnector2">
            <a:avLst/>
          </a:prstGeom>
          <a:noFill/>
          <a:ln w="38100">
            <a:solidFill>
              <a:srgbClr val="009EFF"/>
            </a:solidFill>
            <a:miter lim="800000"/>
            <a:headEnd type="none" w="sm" len="sm"/>
            <a:tailEnd type="triangle" w="sm" len="sm"/>
          </a:ln>
        </p:spPr>
      </p:cxnSp>
      <p:cxnSp>
        <p:nvCxnSpPr>
          <p:cNvPr id="47112" name="AutoShape 8"/>
          <p:cNvCxnSpPr>
            <a:cxnSpLocks noChangeShapeType="1"/>
            <a:stCxn id="47109" idx="2"/>
            <a:endCxn id="47110" idx="1"/>
          </p:cNvCxnSpPr>
          <p:nvPr/>
        </p:nvCxnSpPr>
        <p:spPr bwMode="auto">
          <a:xfrm rot="16200000" flipH="1">
            <a:off x="4169569" y="5007769"/>
            <a:ext cx="195262" cy="609600"/>
          </a:xfrm>
          <a:prstGeom prst="bentConnector2">
            <a:avLst/>
          </a:prstGeom>
          <a:noFill/>
          <a:ln w="38100">
            <a:solidFill>
              <a:srgbClr val="009EFF"/>
            </a:solidFill>
            <a:miter lim="800000"/>
            <a:headEnd type="none" w="sm" len="sm"/>
            <a:tailEnd type="triangle" w="sm" len="sm"/>
          </a:ln>
        </p:spPr>
      </p:cxnSp>
      <p:sp>
        <p:nvSpPr>
          <p:cNvPr id="47113" name="AutoShape 9"/>
          <p:cNvSpPr>
            <a:spLocks noChangeArrowheads="1"/>
          </p:cNvSpPr>
          <p:nvPr/>
        </p:nvSpPr>
        <p:spPr bwMode="auto">
          <a:xfrm>
            <a:off x="4648200" y="3962400"/>
            <a:ext cx="1447800" cy="381000"/>
          </a:xfrm>
          <a:prstGeom prst="roundRect">
            <a:avLst>
              <a:gd name="adj" fmla="val 16667"/>
            </a:avLst>
          </a:prstGeom>
          <a:solidFill>
            <a:srgbClr val="009EFF"/>
          </a:solidFill>
          <a:ln w="12700">
            <a:noFill/>
            <a:round/>
            <a:headEnd type="none" w="sm" len="sm"/>
            <a:tailEnd type="none" w="sm" len="sm"/>
          </a:ln>
        </p:spPr>
        <p:txBody>
          <a:bodyPr wrap="none" anchor="ctr"/>
          <a:lstStyle/>
          <a:p>
            <a:pPr algn="ctr" eaLnBrk="0" hangingPunct="0"/>
            <a:r>
              <a:rPr lang="de-DE" sz="1600" b="1">
                <a:solidFill>
                  <a:schemeClr val="bg1"/>
                </a:solidFill>
              </a:rPr>
              <a:t>Web.Config</a:t>
            </a:r>
            <a:endParaRPr lang="en-US" sz="1600" b="1">
              <a:solidFill>
                <a:schemeClr val="bg1"/>
              </a:solidFill>
            </a:endParaRPr>
          </a:p>
        </p:txBody>
      </p:sp>
      <p:sp>
        <p:nvSpPr>
          <p:cNvPr id="47114" name="AutoShape 10"/>
          <p:cNvSpPr>
            <a:spLocks noChangeArrowheads="1"/>
          </p:cNvSpPr>
          <p:nvPr/>
        </p:nvSpPr>
        <p:spPr bwMode="auto">
          <a:xfrm flipH="1">
            <a:off x="3857625" y="3929063"/>
            <a:ext cx="928688" cy="857250"/>
          </a:xfrm>
          <a:custGeom>
            <a:avLst/>
            <a:gdLst>
              <a:gd name="T0" fmla="*/ 25070106 w 21600"/>
              <a:gd name="T1" fmla="*/ 565467 h 21600"/>
              <a:gd name="T2" fmla="*/ 4116710 w 21600"/>
              <a:gd name="T3" fmla="*/ 9167058 h 21600"/>
              <a:gd name="T4" fmla="*/ 24230848 w 21600"/>
              <a:gd name="T5" fmla="*/ 3265170 h 21600"/>
              <a:gd name="T6" fmla="*/ 44918010 w 21600"/>
              <a:gd name="T7" fmla="*/ 16818887 h 21600"/>
              <a:gd name="T8" fmla="*/ 38348233 w 21600"/>
              <a:gd name="T9" fmla="*/ 22520753 h 21600"/>
              <a:gd name="T10" fmla="*/ 31658328 w 21600"/>
              <a:gd name="T11" fmla="*/ 16921280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826" y="10719"/>
                </a:moveTo>
                <a:cubicBezTo>
                  <a:pt x="19782" y="5765"/>
                  <a:pt x="15753" y="1773"/>
                  <a:pt x="10800" y="1773"/>
                </a:cubicBezTo>
                <a:cubicBezTo>
                  <a:pt x="7583" y="1772"/>
                  <a:pt x="4609" y="3484"/>
                  <a:pt x="2994" y="6265"/>
                </a:cubicBezTo>
                <a:lnTo>
                  <a:pt x="1461" y="5375"/>
                </a:lnTo>
                <a:cubicBezTo>
                  <a:pt x="3394" y="2047"/>
                  <a:pt x="6951" y="-1"/>
                  <a:pt x="10800" y="0"/>
                </a:cubicBezTo>
                <a:cubicBezTo>
                  <a:pt x="16726" y="0"/>
                  <a:pt x="21546" y="4776"/>
                  <a:pt x="21599" y="10703"/>
                </a:cubicBezTo>
                <a:lnTo>
                  <a:pt x="24299" y="10678"/>
                </a:lnTo>
                <a:lnTo>
                  <a:pt x="20745" y="14298"/>
                </a:lnTo>
                <a:lnTo>
                  <a:pt x="17126" y="10743"/>
                </a:lnTo>
                <a:lnTo>
                  <a:pt x="19826" y="10719"/>
                </a:lnTo>
                <a:close/>
              </a:path>
            </a:pathLst>
          </a:custGeom>
          <a:solidFill>
            <a:srgbClr val="A50021"/>
          </a:solidFill>
          <a:ln w="12700">
            <a:solidFill>
              <a:schemeClr val="tx1"/>
            </a:solidFill>
            <a:miter lim="800000"/>
            <a:headEnd/>
            <a:tailEnd/>
          </a:ln>
        </p:spPr>
        <p:txBody>
          <a:bodyPr wrap="none" anchor="ctr"/>
          <a:lstStyle/>
          <a:p>
            <a:endParaRPr lang="ru-RU"/>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274638"/>
            <a:ext cx="8229600" cy="777875"/>
          </a:xfrm>
        </p:spPr>
        <p:txBody>
          <a:bodyPr/>
          <a:lstStyle/>
          <a:p>
            <a:pPr eaLnBrk="1" hangingPunct="1"/>
            <a:r>
              <a:rPr lang="ru-RU" sz="3200" smtClean="0"/>
              <a:t>Наследование значений конфигурационных файлов</a:t>
            </a:r>
          </a:p>
        </p:txBody>
      </p:sp>
      <p:sp>
        <p:nvSpPr>
          <p:cNvPr id="48131" name="Rectangle 3"/>
          <p:cNvSpPr>
            <a:spLocks noGrp="1" noChangeArrowheads="1"/>
          </p:cNvSpPr>
          <p:nvPr>
            <p:ph type="body" idx="1"/>
          </p:nvPr>
        </p:nvSpPr>
        <p:spPr/>
        <p:txBody>
          <a:bodyPr/>
          <a:lstStyle/>
          <a:p>
            <a:pPr marL="381000" indent="-381000" eaLnBrk="1" hangingPunct="1">
              <a:lnSpc>
                <a:spcPct val="80000"/>
              </a:lnSpc>
            </a:pPr>
            <a:r>
              <a:rPr lang="ru-RU" sz="2000" smtClean="0"/>
              <a:t>Например, рассмотрим </a:t>
            </a:r>
            <a:r>
              <a:rPr lang="en-US" sz="2000" smtClean="0"/>
              <a:t>web-</a:t>
            </a:r>
            <a:r>
              <a:rPr lang="ru-RU" sz="2000" smtClean="0"/>
              <a:t>запрос к странице http://localhost/A/B/C/MyPage.aspx, где A это корневая папка web приложения. </a:t>
            </a:r>
          </a:p>
          <a:p>
            <a:pPr marL="381000" indent="-381000" eaLnBrk="1" hangingPunct="1">
              <a:lnSpc>
                <a:spcPct val="80000"/>
              </a:lnSpc>
            </a:pPr>
            <a:r>
              <a:rPr lang="ru-RU" sz="2000" smtClean="0"/>
              <a:t>В этом случае множество уровней установок будет использовано:</a:t>
            </a:r>
          </a:p>
          <a:p>
            <a:pPr marL="381000" indent="-381000" eaLnBrk="1" hangingPunct="1">
              <a:lnSpc>
                <a:spcPct val="80000"/>
              </a:lnSpc>
              <a:buFontTx/>
              <a:buAutoNum type="arabicPeriod"/>
            </a:pPr>
            <a:r>
              <a:rPr lang="ru-RU" sz="2000" smtClean="0"/>
              <a:t>Вначале применяются установки из файла machine.config.</a:t>
            </a:r>
          </a:p>
          <a:p>
            <a:pPr marL="381000" indent="-381000" eaLnBrk="1" hangingPunct="1">
              <a:lnSpc>
                <a:spcPct val="80000"/>
              </a:lnSpc>
              <a:buFontTx/>
              <a:buAutoNum type="arabicPeriod"/>
            </a:pPr>
            <a:r>
              <a:rPr lang="ru-RU" sz="2000" smtClean="0"/>
              <a:t>Следующими считываются установки из web.config корневой папки компьютера. Корневой web.config файл расположен в той же Config папке, что и файл machine.config.</a:t>
            </a:r>
          </a:p>
          <a:p>
            <a:pPr marL="381000" indent="-381000" eaLnBrk="1" hangingPunct="1">
              <a:lnSpc>
                <a:spcPct val="80000"/>
              </a:lnSpc>
              <a:buFontTx/>
              <a:buAutoNum type="arabicPeriod"/>
            </a:pPr>
            <a:r>
              <a:rPr lang="ru-RU" sz="2000" smtClean="0"/>
              <a:t>Если есть web.config файл в корневой папке приложения, то установки из него применяются следующими.</a:t>
            </a:r>
          </a:p>
          <a:p>
            <a:pPr marL="381000" indent="-381000" eaLnBrk="1" hangingPunct="1">
              <a:lnSpc>
                <a:spcPct val="80000"/>
              </a:lnSpc>
              <a:buFontTx/>
              <a:buAutoNum type="arabicPeriod"/>
            </a:pPr>
            <a:r>
              <a:rPr lang="ru-RU" sz="2000" smtClean="0"/>
              <a:t>Если есть файл web.config в поддиректории B, то они применяются следующими.</a:t>
            </a:r>
          </a:p>
          <a:p>
            <a:pPr marL="381000" indent="-381000" eaLnBrk="1" hangingPunct="1">
              <a:lnSpc>
                <a:spcPct val="80000"/>
              </a:lnSpc>
              <a:buFontTx/>
              <a:buAutoNum type="arabicPeriod"/>
            </a:pPr>
            <a:r>
              <a:rPr lang="ru-RU" sz="2000" smtClean="0"/>
              <a:t>Если есть файл web.config в поддиректории С, то они последними.</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ru-RU" b="1" smtClean="0"/>
              <a:t>&lt;system.web&gt;</a:t>
            </a:r>
          </a:p>
        </p:txBody>
      </p:sp>
      <p:sp>
        <p:nvSpPr>
          <p:cNvPr id="49155" name="Rectangle 3"/>
          <p:cNvSpPr>
            <a:spLocks noGrp="1" noChangeArrowheads="1"/>
          </p:cNvSpPr>
          <p:nvPr>
            <p:ph type="body" idx="1"/>
          </p:nvPr>
        </p:nvSpPr>
        <p:spPr/>
        <p:txBody>
          <a:bodyPr/>
          <a:lstStyle/>
          <a:p>
            <a:pPr eaLnBrk="1" hangingPunct="1">
              <a:lnSpc>
                <a:spcPct val="90000"/>
              </a:lnSpc>
            </a:pPr>
            <a:r>
              <a:rPr lang="ru-RU" sz="2400" smtClean="0"/>
              <a:t>В разделе содержатся все специфические для </a:t>
            </a:r>
            <a:r>
              <a:rPr lang="en-US" sz="2400" smtClean="0"/>
              <a:t>ASP.Net </a:t>
            </a:r>
            <a:r>
              <a:rPr lang="ru-RU" sz="2400" smtClean="0"/>
              <a:t>конфигурационные установки, такие как:</a:t>
            </a:r>
          </a:p>
          <a:p>
            <a:pPr lvl="1" eaLnBrk="1" hangingPunct="1">
              <a:lnSpc>
                <a:spcPct val="90000"/>
              </a:lnSpc>
            </a:pPr>
            <a:r>
              <a:rPr lang="ru-RU" sz="2000" smtClean="0"/>
              <a:t>безопасность (</a:t>
            </a:r>
            <a:r>
              <a:rPr lang="en-US" sz="2000" smtClean="0"/>
              <a:t>authentication</a:t>
            </a:r>
            <a:r>
              <a:rPr lang="ru-RU" sz="2000" smtClean="0"/>
              <a:t>, authorization)</a:t>
            </a:r>
            <a:endParaRPr lang="en-US" sz="2000" smtClean="0"/>
          </a:p>
          <a:p>
            <a:pPr lvl="1" eaLnBrk="1" hangingPunct="1">
              <a:lnSpc>
                <a:spcPct val="90000"/>
              </a:lnSpc>
            </a:pPr>
            <a:r>
              <a:rPr lang="ru-RU" sz="2000" smtClean="0"/>
              <a:t>Управление состоянием (</a:t>
            </a:r>
            <a:r>
              <a:rPr lang="en-US" sz="2000" smtClean="0"/>
              <a:t>sessionState</a:t>
            </a:r>
            <a:r>
              <a:rPr lang="ru-RU" sz="2000" smtClean="0"/>
              <a:t>)</a:t>
            </a:r>
            <a:endParaRPr lang="en-US" sz="2000" smtClean="0"/>
          </a:p>
          <a:p>
            <a:pPr lvl="1" eaLnBrk="1" hangingPunct="1">
              <a:lnSpc>
                <a:spcPct val="90000"/>
              </a:lnSpc>
            </a:pPr>
            <a:r>
              <a:rPr lang="ru-RU" sz="2000" smtClean="0"/>
              <a:t>Трассировка (</a:t>
            </a:r>
            <a:r>
              <a:rPr lang="en-US" sz="2000" smtClean="0"/>
              <a:t>trace</a:t>
            </a:r>
            <a:r>
              <a:rPr lang="ru-RU" sz="2000" smtClean="0"/>
              <a:t>, customErrors)</a:t>
            </a:r>
          </a:p>
          <a:p>
            <a:pPr eaLnBrk="1" hangingPunct="1">
              <a:lnSpc>
                <a:spcPct val="90000"/>
              </a:lnSpc>
            </a:pPr>
            <a:r>
              <a:rPr lang="ru-RU" sz="2400" smtClean="0"/>
              <a:t>Структура данного раздела фиксирована, нельзя добавлять свои собственные элементы.</a:t>
            </a:r>
          </a:p>
          <a:p>
            <a:pPr eaLnBrk="1" hangingPunct="1">
              <a:lnSpc>
                <a:spcPct val="90000"/>
              </a:lnSpc>
              <a:buFontTx/>
              <a:buNone/>
            </a:pPr>
            <a:r>
              <a:rPr lang="ru-RU" sz="2400" smtClean="0"/>
              <a:t>&lt;customErrors defaultRedirect="standarderror.aspx" mode="RemoteOnly"&gt;</a:t>
            </a:r>
          </a:p>
          <a:p>
            <a:pPr eaLnBrk="1" hangingPunct="1">
              <a:lnSpc>
                <a:spcPct val="90000"/>
              </a:lnSpc>
              <a:buFontTx/>
              <a:buNone/>
            </a:pPr>
            <a:r>
              <a:rPr lang="ru-RU" sz="2400" smtClean="0"/>
              <a:t>	&lt;error statusCode="404" redirect="filenotfound.htm"/&gt;</a:t>
            </a:r>
          </a:p>
          <a:p>
            <a:pPr eaLnBrk="1" hangingPunct="1">
              <a:lnSpc>
                <a:spcPct val="90000"/>
              </a:lnSpc>
              <a:buFontTx/>
              <a:buNone/>
            </a:pPr>
            <a:r>
              <a:rPr lang="ru-RU" sz="2400" smtClean="0"/>
              <a:t>&lt;/customErrors&gt;</a:t>
            </a:r>
          </a:p>
          <a:p>
            <a:pPr eaLnBrk="1" hangingPunct="1">
              <a:lnSpc>
                <a:spcPct val="90000"/>
              </a:lnSpc>
            </a:pPr>
            <a:endParaRPr lang="ru-RU" sz="2400"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274638"/>
            <a:ext cx="8229600" cy="850900"/>
          </a:xfrm>
        </p:spPr>
        <p:txBody>
          <a:bodyPr/>
          <a:lstStyle/>
          <a:p>
            <a:pPr eaLnBrk="1" hangingPunct="1"/>
            <a:r>
              <a:rPr lang="ru-RU" smtClean="0"/>
              <a:t>&lt;connectionStrings&gt;</a:t>
            </a:r>
          </a:p>
        </p:txBody>
      </p:sp>
      <p:sp>
        <p:nvSpPr>
          <p:cNvPr id="50179" name="Rectangle 3"/>
          <p:cNvSpPr>
            <a:spLocks noGrp="1" noChangeArrowheads="1"/>
          </p:cNvSpPr>
          <p:nvPr>
            <p:ph type="body" idx="1"/>
          </p:nvPr>
        </p:nvSpPr>
        <p:spPr/>
        <p:txBody>
          <a:bodyPr/>
          <a:lstStyle/>
          <a:p>
            <a:pPr eaLnBrk="1" hangingPunct="1">
              <a:lnSpc>
                <a:spcPct val="90000"/>
              </a:lnSpc>
            </a:pPr>
            <a:r>
              <a:rPr lang="ru-RU" sz="2400" smtClean="0"/>
              <a:t>Задаются строки соединения с БД</a:t>
            </a:r>
          </a:p>
          <a:p>
            <a:pPr eaLnBrk="1" hangingPunct="1">
              <a:lnSpc>
                <a:spcPct val="90000"/>
              </a:lnSpc>
              <a:buFontTx/>
              <a:buNone/>
            </a:pPr>
            <a:r>
              <a:rPr lang="ru-RU" sz="2400" smtClean="0"/>
              <a:t>&lt;configuration&gt;</a:t>
            </a:r>
          </a:p>
          <a:p>
            <a:pPr eaLnBrk="1" hangingPunct="1">
              <a:lnSpc>
                <a:spcPct val="90000"/>
              </a:lnSpc>
              <a:buFontTx/>
              <a:buNone/>
            </a:pPr>
            <a:r>
              <a:rPr lang="ru-RU" sz="2400" b="1" smtClean="0"/>
              <a:t>   &lt;connectionStrings&gt;</a:t>
            </a:r>
          </a:p>
          <a:p>
            <a:pPr eaLnBrk="1" hangingPunct="1">
              <a:lnSpc>
                <a:spcPct val="90000"/>
              </a:lnSpc>
              <a:buFontTx/>
              <a:buNone/>
            </a:pPr>
            <a:r>
              <a:rPr lang="ru-RU" sz="2400" b="1" smtClean="0"/>
              <a:t>      &lt;add name="NorthwindConnection"</a:t>
            </a:r>
          </a:p>
          <a:p>
            <a:pPr eaLnBrk="1" hangingPunct="1">
              <a:lnSpc>
                <a:spcPct val="90000"/>
              </a:lnSpc>
              <a:buFontTx/>
              <a:buNone/>
            </a:pPr>
            <a:r>
              <a:rPr lang="ru-RU" sz="2400" b="1" smtClean="0"/>
              <a:t>         connectionString="Data Source=localhost;   </a:t>
            </a:r>
          </a:p>
          <a:p>
            <a:pPr eaLnBrk="1" hangingPunct="1">
              <a:lnSpc>
                <a:spcPct val="90000"/>
              </a:lnSpc>
              <a:buFontTx/>
              <a:buNone/>
            </a:pPr>
            <a:r>
              <a:rPr lang="ru-RU" sz="2400" b="1" smtClean="0"/>
              <a:t>         Integrated Security=SSPI;</a:t>
            </a:r>
          </a:p>
          <a:p>
            <a:pPr eaLnBrk="1" hangingPunct="1">
              <a:lnSpc>
                <a:spcPct val="90000"/>
              </a:lnSpc>
              <a:buFontTx/>
              <a:buNone/>
            </a:pPr>
            <a:r>
              <a:rPr lang="ru-RU" sz="2400" b="1" smtClean="0"/>
              <a:t>         Initial Catalog=Northwind;"</a:t>
            </a:r>
          </a:p>
          <a:p>
            <a:pPr eaLnBrk="1" hangingPunct="1">
              <a:lnSpc>
                <a:spcPct val="90000"/>
              </a:lnSpc>
              <a:buFontTx/>
              <a:buNone/>
            </a:pPr>
            <a:r>
              <a:rPr lang="ru-RU" sz="2400" b="1" smtClean="0"/>
              <a:t>         providerName="System.Data.SqlClient" /&gt;</a:t>
            </a:r>
          </a:p>
          <a:p>
            <a:pPr eaLnBrk="1" hangingPunct="1">
              <a:lnSpc>
                <a:spcPct val="90000"/>
              </a:lnSpc>
              <a:buFontTx/>
              <a:buNone/>
            </a:pPr>
            <a:r>
              <a:rPr lang="ru-RU" sz="2400" b="1" smtClean="0"/>
              <a:t>   &lt;/connectionStrings&gt;</a:t>
            </a:r>
          </a:p>
          <a:p>
            <a:pPr eaLnBrk="1" hangingPunct="1">
              <a:lnSpc>
                <a:spcPct val="90000"/>
              </a:lnSpc>
              <a:buFontTx/>
              <a:buNone/>
            </a:pPr>
            <a:r>
              <a:rPr lang="ru-RU" sz="2400" smtClean="0"/>
              <a:t>   &lt;system.web&gt;...&lt;/system.web&gt;</a:t>
            </a:r>
          </a:p>
          <a:p>
            <a:pPr eaLnBrk="1" hangingPunct="1">
              <a:lnSpc>
                <a:spcPct val="90000"/>
              </a:lnSpc>
              <a:buFontTx/>
              <a:buNone/>
            </a:pPr>
            <a:r>
              <a:rPr lang="ru-RU" sz="2400" smtClean="0"/>
              <a:t>&lt;/configuration&gt;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ru-RU" smtClean="0"/>
              <a:t>&lt;appSettings&gt;</a:t>
            </a:r>
          </a:p>
        </p:txBody>
      </p:sp>
      <p:sp>
        <p:nvSpPr>
          <p:cNvPr id="51203" name="Rectangle 3"/>
          <p:cNvSpPr>
            <a:spLocks noGrp="1" noChangeArrowheads="1"/>
          </p:cNvSpPr>
          <p:nvPr>
            <p:ph type="body" idx="1"/>
          </p:nvPr>
        </p:nvSpPr>
        <p:spPr/>
        <p:txBody>
          <a:bodyPr/>
          <a:lstStyle/>
          <a:p>
            <a:pPr eaLnBrk="1" hangingPunct="1">
              <a:lnSpc>
                <a:spcPct val="90000"/>
              </a:lnSpc>
            </a:pPr>
            <a:r>
              <a:rPr lang="ru-RU" sz="2400" smtClean="0"/>
              <a:t>В этот раздел можно добавлять свои элементы.</a:t>
            </a:r>
          </a:p>
          <a:p>
            <a:pPr eaLnBrk="1" hangingPunct="1">
              <a:lnSpc>
                <a:spcPct val="90000"/>
              </a:lnSpc>
              <a:buFontTx/>
              <a:buNone/>
            </a:pPr>
            <a:r>
              <a:rPr lang="ru-RU" sz="2400" smtClean="0"/>
              <a:t>&lt;?xml version="1.0" ?&gt;</a:t>
            </a:r>
          </a:p>
          <a:p>
            <a:pPr eaLnBrk="1" hangingPunct="1">
              <a:lnSpc>
                <a:spcPct val="90000"/>
              </a:lnSpc>
              <a:buFontTx/>
              <a:buNone/>
            </a:pPr>
            <a:r>
              <a:rPr lang="ru-RU" sz="2400" smtClean="0"/>
              <a:t>&lt;configuration&gt;</a:t>
            </a:r>
          </a:p>
          <a:p>
            <a:pPr eaLnBrk="1" hangingPunct="1">
              <a:lnSpc>
                <a:spcPct val="90000"/>
              </a:lnSpc>
              <a:buFontTx/>
              <a:buNone/>
            </a:pPr>
            <a:r>
              <a:rPr lang="ru-RU" sz="2400" smtClean="0"/>
              <a:t>   &lt;appSettings&gt;</a:t>
            </a:r>
          </a:p>
          <a:p>
            <a:pPr eaLnBrk="1" hangingPunct="1">
              <a:lnSpc>
                <a:spcPct val="90000"/>
              </a:lnSpc>
              <a:buFontTx/>
              <a:buNone/>
            </a:pPr>
            <a:r>
              <a:rPr lang="ru-RU" sz="2400" smtClean="0"/>
              <a:t>      &lt;add key="websiteName" value="My New Website"/&gt;</a:t>
            </a:r>
          </a:p>
          <a:p>
            <a:pPr eaLnBrk="1" hangingPunct="1">
              <a:lnSpc>
                <a:spcPct val="90000"/>
              </a:lnSpc>
              <a:buFontTx/>
              <a:buNone/>
            </a:pPr>
            <a:r>
              <a:rPr lang="ru-RU" sz="2400" smtClean="0"/>
              <a:t>      &lt;add key="welcomeMessage" </a:t>
            </a:r>
          </a:p>
          <a:p>
            <a:pPr eaLnBrk="1" hangingPunct="1">
              <a:lnSpc>
                <a:spcPct val="90000"/>
              </a:lnSpc>
              <a:buFontTx/>
              <a:buNone/>
            </a:pPr>
            <a:r>
              <a:rPr lang="ru-RU" sz="2400" smtClean="0"/>
              <a:t>           value="Welcome to my new Website, friend!"/&gt;</a:t>
            </a:r>
          </a:p>
          <a:p>
            <a:pPr eaLnBrk="1" hangingPunct="1">
              <a:lnSpc>
                <a:spcPct val="90000"/>
              </a:lnSpc>
              <a:buFontTx/>
              <a:buNone/>
            </a:pPr>
            <a:r>
              <a:rPr lang="ru-RU" sz="2400" smtClean="0"/>
              <a:t>   &lt;/appSettings&gt;</a:t>
            </a:r>
          </a:p>
          <a:p>
            <a:pPr eaLnBrk="1" hangingPunct="1">
              <a:lnSpc>
                <a:spcPct val="90000"/>
              </a:lnSpc>
              <a:buFontTx/>
              <a:buNone/>
            </a:pPr>
            <a:r>
              <a:rPr lang="ru-RU" sz="2400" smtClean="0"/>
              <a:t>   &lt;system.web&gt;...&lt;/system.web&gt;</a:t>
            </a:r>
          </a:p>
          <a:p>
            <a:pPr eaLnBrk="1" hangingPunct="1">
              <a:lnSpc>
                <a:spcPct val="90000"/>
              </a:lnSpc>
              <a:buFontTx/>
              <a:buNone/>
            </a:pPr>
            <a:r>
              <a:rPr lang="ru-RU" sz="2400" smtClean="0"/>
              <a:t>&lt;/configuration&gt;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274638"/>
            <a:ext cx="8229600" cy="706437"/>
          </a:xfrm>
        </p:spPr>
        <p:txBody>
          <a:bodyPr/>
          <a:lstStyle/>
          <a:p>
            <a:pPr eaLnBrk="1" hangingPunct="1"/>
            <a:r>
              <a:rPr lang="ru-RU" sz="3600" smtClean="0"/>
              <a:t>Класс </a:t>
            </a:r>
            <a:r>
              <a:rPr lang="en-US" sz="3600" smtClean="0"/>
              <a:t>WebConfigurationManager</a:t>
            </a:r>
            <a:endParaRPr lang="ru-RU" sz="3600" smtClean="0"/>
          </a:p>
        </p:txBody>
      </p:sp>
      <p:sp>
        <p:nvSpPr>
          <p:cNvPr id="52227" name="Rectangle 3"/>
          <p:cNvSpPr>
            <a:spLocks noGrp="1" noChangeArrowheads="1"/>
          </p:cNvSpPr>
          <p:nvPr>
            <p:ph type="body" idx="1"/>
          </p:nvPr>
        </p:nvSpPr>
        <p:spPr/>
        <p:txBody>
          <a:bodyPr/>
          <a:lstStyle/>
          <a:p>
            <a:pPr eaLnBrk="1" hangingPunct="1">
              <a:lnSpc>
                <a:spcPct val="80000"/>
              </a:lnSpc>
            </a:pPr>
            <a:r>
              <a:rPr lang="ru-RU" sz="1800" smtClean="0"/>
              <a:t>Чтение строк соединения</a:t>
            </a:r>
          </a:p>
          <a:p>
            <a:pPr eaLnBrk="1" hangingPunct="1">
              <a:lnSpc>
                <a:spcPct val="80000"/>
              </a:lnSpc>
              <a:buFontTx/>
              <a:buNone/>
            </a:pPr>
            <a:r>
              <a:rPr lang="en-US" sz="1800" smtClean="0"/>
              <a:t>WebConfigurationManager.ConnectionStrings</a:t>
            </a:r>
            <a:r>
              <a:rPr lang="ru-RU" sz="1800" smtClean="0"/>
              <a:t>[«имя соединения»];</a:t>
            </a:r>
          </a:p>
          <a:p>
            <a:pPr eaLnBrk="1" hangingPunct="1">
              <a:lnSpc>
                <a:spcPct val="80000"/>
              </a:lnSpc>
              <a:buFontTx/>
              <a:buNone/>
            </a:pPr>
            <a:endParaRPr lang="ru-RU" sz="1800" smtClean="0"/>
          </a:p>
          <a:p>
            <a:pPr eaLnBrk="1" hangingPunct="1">
              <a:lnSpc>
                <a:spcPct val="80000"/>
              </a:lnSpc>
            </a:pPr>
            <a:r>
              <a:rPr lang="ru-RU" sz="1800" smtClean="0"/>
              <a:t>Чтение параметров программы</a:t>
            </a:r>
          </a:p>
          <a:p>
            <a:pPr eaLnBrk="1" hangingPunct="1">
              <a:lnSpc>
                <a:spcPct val="80000"/>
              </a:lnSpc>
              <a:buFontTx/>
              <a:buNone/>
            </a:pPr>
            <a:r>
              <a:rPr lang="en-US" sz="1800" smtClean="0"/>
              <a:t>Web</a:t>
            </a:r>
            <a:r>
              <a:rPr lang="ru-RU" sz="1800" smtClean="0"/>
              <a:t>ConfigurationManager.AppSettings[«имя параметра»];</a:t>
            </a:r>
          </a:p>
          <a:p>
            <a:pPr eaLnBrk="1" hangingPunct="1">
              <a:lnSpc>
                <a:spcPct val="80000"/>
              </a:lnSpc>
            </a:pPr>
            <a:endParaRPr lang="ru-RU" sz="1800" smtClean="0"/>
          </a:p>
          <a:p>
            <a:pPr eaLnBrk="1" hangingPunct="1">
              <a:lnSpc>
                <a:spcPct val="80000"/>
              </a:lnSpc>
            </a:pPr>
            <a:r>
              <a:rPr lang="ru-RU" sz="1800" smtClean="0"/>
              <a:t>Пример:</a:t>
            </a:r>
          </a:p>
          <a:p>
            <a:pPr eaLnBrk="1" hangingPunct="1">
              <a:lnSpc>
                <a:spcPct val="80000"/>
              </a:lnSpc>
              <a:buFontTx/>
              <a:buNone/>
            </a:pPr>
            <a:r>
              <a:rPr lang="ru-RU" sz="1800" smtClean="0"/>
              <a:t>using System.Configuration;</a:t>
            </a:r>
          </a:p>
          <a:p>
            <a:pPr eaLnBrk="1" hangingPunct="1">
              <a:lnSpc>
                <a:spcPct val="80000"/>
              </a:lnSpc>
              <a:buFontTx/>
              <a:buNone/>
            </a:pPr>
            <a:r>
              <a:rPr lang="ru-RU" sz="1800" smtClean="0"/>
              <a:t>…</a:t>
            </a:r>
          </a:p>
          <a:p>
            <a:pPr eaLnBrk="1" hangingPunct="1">
              <a:lnSpc>
                <a:spcPct val="80000"/>
              </a:lnSpc>
              <a:buFontTx/>
              <a:buNone/>
            </a:pPr>
            <a:r>
              <a:rPr lang="ru-RU" sz="1800" smtClean="0"/>
              <a:t>protected void Page_Load(object sender, EventArgs e)</a:t>
            </a:r>
          </a:p>
          <a:p>
            <a:pPr eaLnBrk="1" hangingPunct="1">
              <a:lnSpc>
                <a:spcPct val="80000"/>
              </a:lnSpc>
              <a:buFontTx/>
              <a:buNone/>
            </a:pPr>
            <a:r>
              <a:rPr lang="ru-RU" sz="1800" smtClean="0"/>
              <a:t>{</a:t>
            </a:r>
          </a:p>
          <a:p>
            <a:pPr eaLnBrk="1" hangingPunct="1">
              <a:lnSpc>
                <a:spcPct val="80000"/>
              </a:lnSpc>
              <a:buFontTx/>
              <a:buNone/>
            </a:pPr>
            <a:r>
              <a:rPr lang="ru-RU" sz="1800" smtClean="0"/>
              <a:t>   lblSiteName.Text =</a:t>
            </a:r>
          </a:p>
          <a:p>
            <a:pPr eaLnBrk="1" hangingPunct="1">
              <a:lnSpc>
                <a:spcPct val="80000"/>
              </a:lnSpc>
              <a:buFontTx/>
              <a:buNone/>
            </a:pPr>
            <a:r>
              <a:rPr lang="ru-RU" sz="1800" smtClean="0"/>
              <a:t>      ConfigurationManager.AppSettings["websiteName"];</a:t>
            </a:r>
          </a:p>
          <a:p>
            <a:pPr eaLnBrk="1" hangingPunct="1">
              <a:lnSpc>
                <a:spcPct val="80000"/>
              </a:lnSpc>
              <a:buFontTx/>
              <a:buNone/>
            </a:pPr>
            <a:r>
              <a:rPr lang="ru-RU" sz="1800" smtClean="0"/>
              <a:t>   lblWelcome.Text =</a:t>
            </a:r>
          </a:p>
          <a:p>
            <a:pPr eaLnBrk="1" hangingPunct="1">
              <a:lnSpc>
                <a:spcPct val="80000"/>
              </a:lnSpc>
              <a:buFontTx/>
              <a:buNone/>
            </a:pPr>
            <a:r>
              <a:rPr lang="ru-RU" sz="1800" smtClean="0"/>
              <a:t>      ConfigurationManager.AppSettings["welcomeMessage"];</a:t>
            </a:r>
          </a:p>
          <a:p>
            <a:pPr eaLnBrk="1" hangingPunct="1">
              <a:lnSpc>
                <a:spcPct val="80000"/>
              </a:lnSpc>
              <a:buFontTx/>
              <a:buNone/>
            </a:pPr>
            <a:r>
              <a:rPr lang="ru-RU" sz="1800" smtClean="0"/>
              <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274638"/>
            <a:ext cx="8229600" cy="850900"/>
          </a:xfrm>
        </p:spPr>
        <p:txBody>
          <a:bodyPr/>
          <a:lstStyle/>
          <a:p>
            <a:pPr eaLnBrk="1" hangingPunct="1"/>
            <a:r>
              <a:rPr lang="ru-RU" sz="4000" smtClean="0"/>
              <a:t>Чтение </a:t>
            </a:r>
            <a:r>
              <a:rPr lang="en-US" sz="4000" smtClean="0"/>
              <a:t>connections strings</a:t>
            </a:r>
            <a:endParaRPr lang="ru-RU" sz="4000" smtClean="0"/>
          </a:p>
        </p:txBody>
      </p:sp>
      <p:sp>
        <p:nvSpPr>
          <p:cNvPr id="53251" name="Rectangle 3"/>
          <p:cNvSpPr>
            <a:spLocks noGrp="1" noChangeArrowheads="1"/>
          </p:cNvSpPr>
          <p:nvPr>
            <p:ph type="body" idx="1"/>
          </p:nvPr>
        </p:nvSpPr>
        <p:spPr/>
        <p:txBody>
          <a:bodyPr/>
          <a:lstStyle/>
          <a:p>
            <a:pPr eaLnBrk="1" hangingPunct="1">
              <a:buFontTx/>
              <a:buNone/>
            </a:pPr>
            <a:r>
              <a:rPr lang="en-US" sz="2400" smtClean="0"/>
              <a:t>foreach (ConnectionStringSettings connection in </a:t>
            </a:r>
            <a:endParaRPr lang="ru-RU" sz="2400" smtClean="0"/>
          </a:p>
          <a:p>
            <a:pPr eaLnBrk="1" hangingPunct="1">
              <a:buFontTx/>
              <a:buNone/>
            </a:pPr>
            <a:r>
              <a:rPr lang="en-US" sz="2400" smtClean="0"/>
              <a:t>	WebConfigurationManager.ConnectionStrings)</a:t>
            </a:r>
          </a:p>
          <a:p>
            <a:pPr eaLnBrk="1" hangingPunct="1">
              <a:buFontTx/>
              <a:buNone/>
            </a:pPr>
            <a:r>
              <a:rPr lang="en-US" sz="2400" smtClean="0"/>
              <a:t>{</a:t>
            </a:r>
          </a:p>
          <a:p>
            <a:pPr eaLnBrk="1" hangingPunct="1">
              <a:buFontTx/>
              <a:buNone/>
            </a:pPr>
            <a:r>
              <a:rPr lang="en-US" sz="2400" smtClean="0"/>
              <a:t>     Response.Write("Name: " + connection.Name + "&lt;br /&gt;");</a:t>
            </a:r>
          </a:p>
          <a:p>
            <a:pPr eaLnBrk="1" hangingPunct="1">
              <a:buFontTx/>
              <a:buNone/>
            </a:pPr>
            <a:r>
              <a:rPr lang="en-US" sz="2400" smtClean="0"/>
              <a:t>     Response.Write("Connection String: " + </a:t>
            </a:r>
          </a:p>
          <a:p>
            <a:pPr eaLnBrk="1" hangingPunct="1">
              <a:buFontTx/>
              <a:buNone/>
            </a:pPr>
            <a:r>
              <a:rPr lang="en-US" sz="2400" smtClean="0"/>
              <a:t>     connection.ConnectionString + "&lt;br /&gt;&lt;br /&gt;");</a:t>
            </a:r>
          </a:p>
          <a:p>
            <a:pPr eaLnBrk="1" hangingPunct="1">
              <a:buFontTx/>
              <a:buNone/>
            </a:pPr>
            <a:r>
              <a:rPr lang="en-US" sz="2400" smtClean="0"/>
              <a:t>}</a:t>
            </a:r>
            <a:endParaRPr lang="ru-RU" sz="2400"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endParaRPr lang="ru-RU" smtClean="0"/>
          </a:p>
        </p:txBody>
      </p:sp>
      <p:sp>
        <p:nvSpPr>
          <p:cNvPr id="54275" name="Rectangle 3"/>
          <p:cNvSpPr>
            <a:spLocks noGrp="1" noChangeArrowheads="1"/>
          </p:cNvSpPr>
          <p:nvPr>
            <p:ph type="body" idx="1"/>
          </p:nvPr>
        </p:nvSpPr>
        <p:spPr>
          <a:xfrm>
            <a:off x="457200" y="1600200"/>
            <a:ext cx="8507413" cy="4997450"/>
          </a:xfrm>
        </p:spPr>
        <p:txBody>
          <a:bodyPr/>
          <a:lstStyle/>
          <a:p>
            <a:pPr eaLnBrk="1" hangingPunct="1">
              <a:lnSpc>
                <a:spcPct val="90000"/>
              </a:lnSpc>
              <a:buFontTx/>
              <a:buNone/>
            </a:pPr>
            <a:r>
              <a:rPr lang="ru-RU" sz="2000" smtClean="0"/>
              <a:t>// Get the configuration for the current web application.</a:t>
            </a:r>
          </a:p>
          <a:p>
            <a:pPr eaLnBrk="1" hangingPunct="1">
              <a:lnSpc>
                <a:spcPct val="90000"/>
              </a:lnSpc>
              <a:buFontTx/>
              <a:buNone/>
            </a:pPr>
            <a:r>
              <a:rPr lang="ru-RU" sz="2000" smtClean="0"/>
              <a:t>Configuration config =</a:t>
            </a:r>
          </a:p>
          <a:p>
            <a:pPr eaLnBrk="1" hangingPunct="1">
              <a:lnSpc>
                <a:spcPct val="90000"/>
              </a:lnSpc>
              <a:buFontTx/>
              <a:buNone/>
            </a:pPr>
            <a:r>
              <a:rPr lang="en-US" sz="2000" smtClean="0"/>
              <a:t>	</a:t>
            </a:r>
            <a:r>
              <a:rPr lang="ru-RU" sz="2000" smtClean="0"/>
              <a:t>WebConfigurationManager.OpenWebConfiguration("/");</a:t>
            </a:r>
          </a:p>
          <a:p>
            <a:pPr eaLnBrk="1" hangingPunct="1">
              <a:lnSpc>
                <a:spcPct val="90000"/>
              </a:lnSpc>
              <a:buFontTx/>
              <a:buNone/>
            </a:pPr>
            <a:endParaRPr lang="en-US" sz="2000" smtClean="0"/>
          </a:p>
          <a:p>
            <a:pPr eaLnBrk="1" hangingPunct="1">
              <a:lnSpc>
                <a:spcPct val="90000"/>
              </a:lnSpc>
              <a:buFontTx/>
              <a:buNone/>
            </a:pPr>
            <a:r>
              <a:rPr lang="ru-RU" sz="2000" smtClean="0"/>
              <a:t>// Search for the &lt;authentication&gt; element inside </a:t>
            </a:r>
            <a:endParaRPr lang="en-US" sz="2000" smtClean="0"/>
          </a:p>
          <a:p>
            <a:pPr eaLnBrk="1" hangingPunct="1">
              <a:lnSpc>
                <a:spcPct val="90000"/>
              </a:lnSpc>
              <a:buFontTx/>
              <a:buNone/>
            </a:pPr>
            <a:r>
              <a:rPr lang="en-US" sz="2000" smtClean="0"/>
              <a:t>// </a:t>
            </a:r>
            <a:r>
              <a:rPr lang="ru-RU" sz="2000" smtClean="0"/>
              <a:t>the &lt;system.web&gt; element.</a:t>
            </a:r>
          </a:p>
          <a:p>
            <a:pPr eaLnBrk="1" hangingPunct="1">
              <a:lnSpc>
                <a:spcPct val="90000"/>
              </a:lnSpc>
              <a:buFontTx/>
              <a:buNone/>
            </a:pPr>
            <a:r>
              <a:rPr lang="ru-RU" sz="2000" smtClean="0"/>
              <a:t>AuthenticationSection authSection =</a:t>
            </a:r>
          </a:p>
          <a:p>
            <a:pPr eaLnBrk="1" hangingPunct="1">
              <a:lnSpc>
                <a:spcPct val="90000"/>
              </a:lnSpc>
              <a:buFontTx/>
              <a:buNone/>
            </a:pPr>
            <a:r>
              <a:rPr lang="ru-RU" sz="2000" smtClean="0"/>
              <a:t>(AuthenticationSection)config.GetSection(@"system.web/authentication");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mtClean="0"/>
              <a:t>web.config</a:t>
            </a:r>
            <a:endParaRPr lang="ru-RU" smtClean="0"/>
          </a:p>
        </p:txBody>
      </p:sp>
      <p:sp>
        <p:nvSpPr>
          <p:cNvPr id="55299" name="Rectangle 3"/>
          <p:cNvSpPr>
            <a:spLocks noGrp="1" noChangeArrowheads="1"/>
          </p:cNvSpPr>
          <p:nvPr>
            <p:ph type="body" idx="1"/>
          </p:nvPr>
        </p:nvSpPr>
        <p:spPr/>
        <p:txBody>
          <a:bodyPr/>
          <a:lstStyle/>
          <a:p>
            <a:pPr eaLnBrk="1" hangingPunct="1">
              <a:lnSpc>
                <a:spcPct val="80000"/>
              </a:lnSpc>
              <a:buFontTx/>
              <a:buNone/>
            </a:pPr>
            <a:r>
              <a:rPr lang="en-US" sz="1800" smtClean="0"/>
              <a:t>&lt;?xml version="1.0"?&gt;</a:t>
            </a:r>
          </a:p>
          <a:p>
            <a:pPr eaLnBrk="1" hangingPunct="1">
              <a:lnSpc>
                <a:spcPct val="80000"/>
              </a:lnSpc>
              <a:buFontTx/>
              <a:buNone/>
            </a:pPr>
            <a:r>
              <a:rPr lang="en-US" sz="1800" smtClean="0"/>
              <a:t>&lt;configuration&gt;   </a:t>
            </a:r>
          </a:p>
          <a:p>
            <a:pPr eaLnBrk="1" hangingPunct="1">
              <a:lnSpc>
                <a:spcPct val="80000"/>
              </a:lnSpc>
              <a:buFontTx/>
              <a:buNone/>
            </a:pPr>
            <a:r>
              <a:rPr lang="en-US" sz="1800" smtClean="0"/>
              <a:t>    </a:t>
            </a:r>
            <a:r>
              <a:rPr lang="ru-RU" sz="1800" b="1" smtClean="0"/>
              <a:t>&lt;configSections /&gt;</a:t>
            </a:r>
            <a:endParaRPr lang="ru-RU" sz="1800" smtClean="0"/>
          </a:p>
          <a:p>
            <a:pPr eaLnBrk="1" hangingPunct="1">
              <a:lnSpc>
                <a:spcPct val="80000"/>
              </a:lnSpc>
              <a:buFontTx/>
              <a:buNone/>
            </a:pPr>
            <a:r>
              <a:rPr lang="ru-RU" sz="1800" smtClean="0"/>
              <a:t>	</a:t>
            </a:r>
            <a:r>
              <a:rPr lang="en-US" sz="1800" smtClean="0"/>
              <a:t>&lt;appSettings&gt;</a:t>
            </a:r>
            <a:endParaRPr lang="ru-RU" sz="1800" smtClean="0"/>
          </a:p>
          <a:p>
            <a:pPr eaLnBrk="1" hangingPunct="1">
              <a:lnSpc>
                <a:spcPct val="80000"/>
              </a:lnSpc>
              <a:buFontTx/>
              <a:buNone/>
            </a:pPr>
            <a:r>
              <a:rPr lang="ru-RU" sz="1800" smtClean="0"/>
              <a:t>    …</a:t>
            </a:r>
          </a:p>
          <a:p>
            <a:pPr eaLnBrk="1" hangingPunct="1">
              <a:lnSpc>
                <a:spcPct val="80000"/>
              </a:lnSpc>
              <a:buFontTx/>
              <a:buNone/>
            </a:pPr>
            <a:r>
              <a:rPr lang="ru-RU" sz="1800" smtClean="0"/>
              <a:t>    </a:t>
            </a:r>
            <a:r>
              <a:rPr lang="en-US" sz="1800" smtClean="0"/>
              <a:t>&lt;</a:t>
            </a:r>
            <a:r>
              <a:rPr lang="ru-RU" sz="1800" smtClean="0"/>
              <a:t>/</a:t>
            </a:r>
            <a:r>
              <a:rPr lang="en-US" sz="1800" smtClean="0"/>
              <a:t>appSettings&gt;</a:t>
            </a:r>
          </a:p>
          <a:p>
            <a:pPr eaLnBrk="1" hangingPunct="1">
              <a:lnSpc>
                <a:spcPct val="80000"/>
              </a:lnSpc>
              <a:buFontTx/>
              <a:buNone/>
            </a:pPr>
            <a:r>
              <a:rPr lang="ru-RU" sz="1800" smtClean="0"/>
              <a:t>    </a:t>
            </a:r>
            <a:r>
              <a:rPr lang="en-US" sz="1800" smtClean="0"/>
              <a:t>&lt;connectionStrings&gt;</a:t>
            </a:r>
            <a:endParaRPr lang="ru-RU" sz="1800" smtClean="0"/>
          </a:p>
          <a:p>
            <a:pPr eaLnBrk="1" hangingPunct="1">
              <a:lnSpc>
                <a:spcPct val="80000"/>
              </a:lnSpc>
              <a:buFontTx/>
              <a:buNone/>
            </a:pPr>
            <a:r>
              <a:rPr lang="ru-RU" sz="1800" smtClean="0"/>
              <a:t>    </a:t>
            </a:r>
            <a:r>
              <a:rPr lang="en-US" sz="1800" smtClean="0"/>
              <a:t>…</a:t>
            </a:r>
          </a:p>
          <a:p>
            <a:pPr eaLnBrk="1" hangingPunct="1">
              <a:lnSpc>
                <a:spcPct val="80000"/>
              </a:lnSpc>
              <a:buFontTx/>
              <a:buNone/>
            </a:pPr>
            <a:r>
              <a:rPr lang="en-US" sz="1800" smtClean="0"/>
              <a:t>    &lt;/ connectionStrings &gt;</a:t>
            </a:r>
            <a:endParaRPr lang="ru-RU" sz="1800" smtClean="0"/>
          </a:p>
          <a:p>
            <a:pPr eaLnBrk="1" hangingPunct="1">
              <a:lnSpc>
                <a:spcPct val="80000"/>
              </a:lnSpc>
              <a:buFontTx/>
              <a:buNone/>
            </a:pPr>
            <a:r>
              <a:rPr lang="ru-RU" sz="1800" smtClean="0"/>
              <a:t>    </a:t>
            </a:r>
            <a:r>
              <a:rPr lang="en-US" sz="1800" smtClean="0"/>
              <a:t>&lt;system.web&gt;</a:t>
            </a:r>
          </a:p>
          <a:p>
            <a:pPr eaLnBrk="1" hangingPunct="1">
              <a:lnSpc>
                <a:spcPct val="80000"/>
              </a:lnSpc>
              <a:buFontTx/>
              <a:buNone/>
            </a:pPr>
            <a:r>
              <a:rPr lang="en-US" sz="1800" smtClean="0"/>
              <a:t>        &lt;!-- ASP.NET configuration sections go here. --&gt;</a:t>
            </a:r>
          </a:p>
          <a:p>
            <a:pPr eaLnBrk="1" hangingPunct="1">
              <a:lnSpc>
                <a:spcPct val="80000"/>
              </a:lnSpc>
              <a:buFontTx/>
              <a:buNone/>
            </a:pPr>
            <a:r>
              <a:rPr lang="en-US" sz="1800" smtClean="0"/>
              <a:t>    &lt;/system.web&gt;</a:t>
            </a:r>
            <a:endParaRPr lang="ru-RU" sz="1800" smtClean="0"/>
          </a:p>
          <a:p>
            <a:pPr eaLnBrk="1" hangingPunct="1">
              <a:lnSpc>
                <a:spcPct val="80000"/>
              </a:lnSpc>
              <a:buFontTx/>
              <a:buNone/>
            </a:pPr>
            <a:r>
              <a:rPr lang="ru-RU" sz="1800" b="1" smtClean="0"/>
              <a:t>	</a:t>
            </a:r>
            <a:r>
              <a:rPr lang="en-US" sz="1800" b="1" smtClean="0"/>
              <a:t>&lt;system.codedom /&gt;</a:t>
            </a:r>
          </a:p>
          <a:p>
            <a:pPr eaLnBrk="1" hangingPunct="1">
              <a:lnSpc>
                <a:spcPct val="80000"/>
              </a:lnSpc>
              <a:buFontTx/>
              <a:buNone/>
            </a:pPr>
            <a:r>
              <a:rPr lang="ru-RU" sz="1800" b="1" smtClean="0"/>
              <a:t>	</a:t>
            </a:r>
            <a:r>
              <a:rPr lang="en-US" sz="1800" b="1" smtClean="0"/>
              <a:t>&lt;system.webServer /&gt;</a:t>
            </a:r>
            <a:endParaRPr lang="en-US" sz="1800" smtClean="0"/>
          </a:p>
          <a:p>
            <a:pPr eaLnBrk="1" hangingPunct="1">
              <a:lnSpc>
                <a:spcPct val="80000"/>
              </a:lnSpc>
              <a:buFontTx/>
              <a:buNone/>
            </a:pPr>
            <a:r>
              <a:rPr lang="en-US" sz="1800" smtClean="0"/>
              <a:t>&lt;/configuration&gt;</a:t>
            </a:r>
            <a:endParaRPr lang="ru-RU" sz="1800"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74638"/>
            <a:ext cx="8229600" cy="993775"/>
          </a:xfrm>
        </p:spPr>
        <p:txBody>
          <a:bodyPr/>
          <a:lstStyle/>
          <a:p>
            <a:pPr eaLnBrk="1" hangingPunct="1"/>
            <a:r>
              <a:rPr lang="ru-RU" sz="3200" smtClean="0"/>
              <a:t>Пример файла конфигурации</a:t>
            </a:r>
            <a:br>
              <a:rPr lang="ru-RU" sz="3200" smtClean="0"/>
            </a:br>
            <a:r>
              <a:rPr lang="en-US" sz="3200" smtClean="0"/>
              <a:t>web.config</a:t>
            </a:r>
            <a:endParaRPr lang="ru-RU" sz="3200" smtClean="0"/>
          </a:p>
        </p:txBody>
      </p:sp>
      <p:sp>
        <p:nvSpPr>
          <p:cNvPr id="56323" name="Rectangle 3"/>
          <p:cNvSpPr>
            <a:spLocks noGrp="1" noChangeArrowheads="1"/>
          </p:cNvSpPr>
          <p:nvPr>
            <p:ph type="body" idx="1"/>
          </p:nvPr>
        </p:nvSpPr>
        <p:spPr>
          <a:xfrm>
            <a:off x="250825" y="1341438"/>
            <a:ext cx="8893175" cy="5327650"/>
          </a:xfrm>
        </p:spPr>
        <p:txBody>
          <a:bodyPr/>
          <a:lstStyle/>
          <a:p>
            <a:pPr eaLnBrk="1" hangingPunct="1">
              <a:lnSpc>
                <a:spcPct val="80000"/>
              </a:lnSpc>
              <a:buFontTx/>
              <a:buNone/>
            </a:pPr>
            <a:r>
              <a:rPr lang="en-US" sz="1500" noProof="1" smtClean="0">
                <a:latin typeface="Courier New" pitchFamily="49" charset="0"/>
              </a:rPr>
              <a:t>&lt;?xml version="1.0"?&gt;</a:t>
            </a:r>
          </a:p>
          <a:p>
            <a:pPr eaLnBrk="1" hangingPunct="1">
              <a:lnSpc>
                <a:spcPct val="80000"/>
              </a:lnSpc>
              <a:buFontTx/>
              <a:buNone/>
            </a:pPr>
            <a:r>
              <a:rPr lang="en-US" sz="1500" noProof="1" smtClean="0">
                <a:latin typeface="Courier New" pitchFamily="49" charset="0"/>
              </a:rPr>
              <a:t>&lt;configuration xmlns="http://schemas.microsoft.com/.NetConfiguration/v2.0"&gt;</a:t>
            </a:r>
          </a:p>
          <a:p>
            <a:pPr eaLnBrk="1" hangingPunct="1">
              <a:lnSpc>
                <a:spcPct val="80000"/>
              </a:lnSpc>
              <a:buFontTx/>
              <a:buNone/>
            </a:pPr>
            <a:r>
              <a:rPr lang="ru-RU" sz="1500" smtClean="0">
                <a:latin typeface="Courier New" pitchFamily="49" charset="0"/>
              </a:rPr>
              <a:t>   </a:t>
            </a:r>
            <a:r>
              <a:rPr lang="en-US" sz="1500" noProof="1" smtClean="0">
                <a:latin typeface="Courier New" pitchFamily="49" charset="0"/>
              </a:rPr>
              <a:t>&lt;system.web&gt;</a:t>
            </a:r>
          </a:p>
          <a:p>
            <a:pPr eaLnBrk="1" hangingPunct="1">
              <a:lnSpc>
                <a:spcPct val="80000"/>
              </a:lnSpc>
              <a:buFontTx/>
              <a:buNone/>
            </a:pPr>
            <a:r>
              <a:rPr lang="en-US" sz="1500" noProof="1" smtClean="0">
                <a:latin typeface="Courier New" pitchFamily="49" charset="0"/>
              </a:rPr>
              <a:t>	&lt;!-- Configuration for Roles --&gt;</a:t>
            </a:r>
          </a:p>
          <a:p>
            <a:pPr eaLnBrk="1" hangingPunct="1">
              <a:lnSpc>
                <a:spcPct val="80000"/>
              </a:lnSpc>
              <a:buFontTx/>
              <a:buNone/>
            </a:pPr>
            <a:r>
              <a:rPr lang="en-US" sz="1500" noProof="1" smtClean="0">
                <a:latin typeface="Courier New" pitchFamily="49" charset="0"/>
              </a:rPr>
              <a:t>	</a:t>
            </a:r>
            <a:r>
              <a:rPr lang="ru-RU" sz="1500" smtClean="0">
                <a:latin typeface="Courier New" pitchFamily="49" charset="0"/>
              </a:rPr>
              <a:t>   </a:t>
            </a:r>
            <a:r>
              <a:rPr lang="en-US" sz="1500" noProof="1" smtClean="0">
                <a:latin typeface="Courier New" pitchFamily="49" charset="0"/>
              </a:rPr>
              <a:t>&lt;roleManager enabled="true"/&gt;</a:t>
            </a:r>
          </a:p>
          <a:p>
            <a:pPr eaLnBrk="1" hangingPunct="1">
              <a:lnSpc>
                <a:spcPct val="80000"/>
              </a:lnSpc>
              <a:buFontTx/>
              <a:buNone/>
            </a:pPr>
            <a:r>
              <a:rPr lang="en-US" sz="1500" noProof="1" smtClean="0">
                <a:latin typeface="Courier New" pitchFamily="49" charset="0"/>
              </a:rPr>
              <a:t>	&lt;!-- Customization of Forms-Based Auth (using Default.aspx as login page) --&gt;</a:t>
            </a:r>
          </a:p>
          <a:p>
            <a:pPr eaLnBrk="1" hangingPunct="1">
              <a:lnSpc>
                <a:spcPct val="80000"/>
              </a:lnSpc>
              <a:buFontTx/>
              <a:buNone/>
            </a:pPr>
            <a:r>
              <a:rPr lang="ru-RU" sz="1500" smtClean="0">
                <a:latin typeface="Courier New" pitchFamily="49" charset="0"/>
              </a:rPr>
              <a:t>      </a:t>
            </a:r>
            <a:r>
              <a:rPr lang="en-US" sz="1500" noProof="1" smtClean="0">
                <a:latin typeface="Courier New" pitchFamily="49" charset="0"/>
              </a:rPr>
              <a:t>&lt;authentication mode="Forms"&gt;</a:t>
            </a:r>
          </a:p>
          <a:p>
            <a:pPr eaLnBrk="1" hangingPunct="1">
              <a:lnSpc>
                <a:spcPct val="80000"/>
              </a:lnSpc>
              <a:buFontTx/>
              <a:buNone/>
            </a:pPr>
            <a:r>
              <a:rPr lang="en-US" sz="1500" noProof="1" smtClean="0">
                <a:latin typeface="Courier New" pitchFamily="49" charset="0"/>
              </a:rPr>
              <a:t>	</a:t>
            </a:r>
            <a:r>
              <a:rPr lang="ru-RU" sz="1500" smtClean="0">
                <a:latin typeface="Courier New" pitchFamily="49" charset="0"/>
              </a:rPr>
              <a:t>      </a:t>
            </a:r>
            <a:r>
              <a:rPr lang="en-US" sz="1500" noProof="1" smtClean="0">
                <a:latin typeface="Courier New" pitchFamily="49" charset="0"/>
              </a:rPr>
              <a:t>&lt;forms loginUrl="~/Default.aspx"/&gt;</a:t>
            </a:r>
          </a:p>
          <a:p>
            <a:pPr eaLnBrk="1" hangingPunct="1">
              <a:lnSpc>
                <a:spcPct val="80000"/>
              </a:lnSpc>
              <a:buFontTx/>
              <a:buNone/>
            </a:pPr>
            <a:r>
              <a:rPr lang="ru-RU" sz="1500" smtClean="0">
                <a:latin typeface="Courier New" pitchFamily="49" charset="0"/>
              </a:rPr>
              <a:t>      </a:t>
            </a:r>
            <a:r>
              <a:rPr lang="en-US" sz="1500" noProof="1" smtClean="0">
                <a:latin typeface="Courier New" pitchFamily="49" charset="0"/>
              </a:rPr>
              <a:t>&lt;/authentication&gt;</a:t>
            </a:r>
          </a:p>
          <a:p>
            <a:pPr eaLnBrk="1" hangingPunct="1">
              <a:lnSpc>
                <a:spcPct val="80000"/>
              </a:lnSpc>
              <a:buFontTx/>
              <a:buNone/>
            </a:pPr>
            <a:r>
              <a:rPr lang="en-US" sz="1500" noProof="1" smtClean="0">
                <a:latin typeface="Courier New" pitchFamily="49" charset="0"/>
              </a:rPr>
              <a:t>	&lt;!-- Customization of site navigation feature, turning on security trimming and using</a:t>
            </a:r>
            <a:r>
              <a:rPr lang="ru-RU" sz="1500" smtClean="0">
                <a:latin typeface="Courier New" pitchFamily="49" charset="0"/>
              </a:rPr>
              <a:t> </a:t>
            </a:r>
            <a:r>
              <a:rPr lang="en-US" sz="1500" noProof="1" smtClean="0">
                <a:latin typeface="Courier New" pitchFamily="49" charset="0"/>
              </a:rPr>
              <a:t>alternate file for the sitemap... --&gt;</a:t>
            </a:r>
          </a:p>
          <a:p>
            <a:pPr eaLnBrk="1" hangingPunct="1">
              <a:lnSpc>
                <a:spcPct val="80000"/>
              </a:lnSpc>
              <a:buFontTx/>
              <a:buNone/>
            </a:pPr>
            <a:r>
              <a:rPr lang="en-US" sz="1500" noProof="1" smtClean="0">
                <a:latin typeface="Courier New" pitchFamily="49" charset="0"/>
              </a:rPr>
              <a:t>	</a:t>
            </a:r>
            <a:r>
              <a:rPr lang="ru-RU" sz="1500" smtClean="0">
                <a:latin typeface="Courier New" pitchFamily="49" charset="0"/>
              </a:rPr>
              <a:t>   </a:t>
            </a:r>
            <a:r>
              <a:rPr lang="en-US" sz="1500" noProof="1" smtClean="0">
                <a:latin typeface="Courier New" pitchFamily="49" charset="0"/>
              </a:rPr>
              <a:t>&lt;siteMap defaultProvider="XmlSiteMapProvider" enabled="true"&gt;</a:t>
            </a:r>
          </a:p>
          <a:p>
            <a:pPr eaLnBrk="1" hangingPunct="1">
              <a:lnSpc>
                <a:spcPct val="80000"/>
              </a:lnSpc>
              <a:buFontTx/>
              <a:buNone/>
            </a:pPr>
            <a:r>
              <a:rPr lang="en-US" sz="1500" noProof="1" smtClean="0">
                <a:latin typeface="Courier New" pitchFamily="49" charset="0"/>
              </a:rPr>
              <a:t>	</a:t>
            </a:r>
            <a:r>
              <a:rPr lang="ru-RU" sz="1500" smtClean="0">
                <a:latin typeface="Courier New" pitchFamily="49" charset="0"/>
              </a:rPr>
              <a:t>      </a:t>
            </a:r>
            <a:r>
              <a:rPr lang="en-US" sz="1500" noProof="1" smtClean="0">
                <a:latin typeface="Courier New" pitchFamily="49" charset="0"/>
              </a:rPr>
              <a:t>&lt;providers&gt;</a:t>
            </a:r>
          </a:p>
          <a:p>
            <a:pPr eaLnBrk="1" hangingPunct="1">
              <a:lnSpc>
                <a:spcPct val="80000"/>
              </a:lnSpc>
              <a:buFontTx/>
              <a:buNone/>
            </a:pPr>
            <a:r>
              <a:rPr lang="en-US" sz="1500" noProof="1" smtClean="0">
                <a:latin typeface="Courier New" pitchFamily="49" charset="0"/>
              </a:rPr>
              <a:t>		</a:t>
            </a:r>
            <a:r>
              <a:rPr lang="ru-RU" sz="1500" smtClean="0">
                <a:latin typeface="Courier New" pitchFamily="49" charset="0"/>
              </a:rPr>
              <a:t>   </a:t>
            </a:r>
            <a:r>
              <a:rPr lang="en-US" sz="1500" noProof="1" smtClean="0">
                <a:latin typeface="Courier New" pitchFamily="49" charset="0"/>
              </a:rPr>
              <a:t>&lt;add name="XmlSiteMapProvider" </a:t>
            </a:r>
            <a:endParaRPr lang="ru-RU" sz="1500" smtClean="0">
              <a:latin typeface="Courier New" pitchFamily="49" charset="0"/>
            </a:endParaRPr>
          </a:p>
          <a:p>
            <a:pPr eaLnBrk="1" hangingPunct="1">
              <a:lnSpc>
                <a:spcPct val="80000"/>
              </a:lnSpc>
              <a:buFontTx/>
              <a:buNone/>
            </a:pPr>
            <a:r>
              <a:rPr lang="ru-RU" sz="1500" smtClean="0">
                <a:latin typeface="Courier New" pitchFamily="49" charset="0"/>
              </a:rPr>
              <a:t>		       </a:t>
            </a:r>
            <a:r>
              <a:rPr lang="en-US" sz="1500" noProof="1" smtClean="0">
                <a:latin typeface="Courier New" pitchFamily="49" charset="0"/>
              </a:rPr>
              <a:t>description="Default SiteMap provider." </a:t>
            </a:r>
            <a:r>
              <a:rPr lang="ru-RU" sz="1500" smtClean="0">
                <a:latin typeface="Courier New" pitchFamily="49" charset="0"/>
              </a:rPr>
              <a:t>  </a:t>
            </a:r>
          </a:p>
          <a:p>
            <a:pPr eaLnBrk="1" hangingPunct="1">
              <a:lnSpc>
                <a:spcPct val="80000"/>
              </a:lnSpc>
              <a:buFontTx/>
              <a:buNone/>
            </a:pPr>
            <a:r>
              <a:rPr lang="ru-RU" sz="1500" smtClean="0">
                <a:latin typeface="Courier New" pitchFamily="49" charset="0"/>
              </a:rPr>
              <a:t>               </a:t>
            </a:r>
            <a:r>
              <a:rPr lang="en-US" sz="1500" noProof="1" smtClean="0">
                <a:latin typeface="Courier New" pitchFamily="49" charset="0"/>
              </a:rPr>
              <a:t>type="System.Web.XmlSiteMapProvider"</a:t>
            </a:r>
            <a:r>
              <a:rPr lang="ru-RU" sz="1500" smtClean="0">
                <a:latin typeface="Courier New" pitchFamily="49" charset="0"/>
              </a:rPr>
              <a:t>    </a:t>
            </a:r>
          </a:p>
          <a:p>
            <a:pPr eaLnBrk="1" hangingPunct="1">
              <a:lnSpc>
                <a:spcPct val="80000"/>
              </a:lnSpc>
              <a:buFontTx/>
              <a:buNone/>
            </a:pPr>
            <a:r>
              <a:rPr lang="ru-RU" sz="1500" smtClean="0">
                <a:latin typeface="Courier New" pitchFamily="49" charset="0"/>
              </a:rPr>
              <a:t>               </a:t>
            </a:r>
            <a:r>
              <a:rPr lang="en-US" sz="1500" noProof="1" smtClean="0">
                <a:latin typeface="Courier New" pitchFamily="49" charset="0"/>
              </a:rPr>
              <a:t>securityTrimmingEnabled="true"</a:t>
            </a:r>
            <a:r>
              <a:rPr lang="ru-RU" sz="1500" smtClean="0">
                <a:latin typeface="Courier New" pitchFamily="49" charset="0"/>
              </a:rPr>
              <a:t> </a:t>
            </a:r>
            <a:r>
              <a:rPr lang="ru-RU" sz="1500" noProof="1" smtClean="0">
                <a:latin typeface="Courier New" pitchFamily="49" charset="0"/>
              </a:rPr>
              <a:t> </a:t>
            </a:r>
            <a:r>
              <a:rPr lang="ru-RU" sz="1500" smtClean="0">
                <a:latin typeface="Courier New" pitchFamily="49" charset="0"/>
              </a:rPr>
              <a:t>  </a:t>
            </a:r>
          </a:p>
          <a:p>
            <a:pPr eaLnBrk="1" hangingPunct="1">
              <a:lnSpc>
                <a:spcPct val="80000"/>
              </a:lnSpc>
              <a:buFontTx/>
              <a:buNone/>
            </a:pPr>
            <a:r>
              <a:rPr lang="ru-RU" sz="1500" smtClean="0">
                <a:latin typeface="Courier New" pitchFamily="49" charset="0"/>
              </a:rPr>
              <a:t>               </a:t>
            </a:r>
            <a:r>
              <a:rPr lang="en-US" sz="1500" noProof="1" smtClean="0">
                <a:latin typeface="Courier New" pitchFamily="49" charset="0"/>
              </a:rPr>
              <a:t>siteMapFile="UniqueFileName.sitemap" /&gt;</a:t>
            </a:r>
          </a:p>
          <a:p>
            <a:pPr eaLnBrk="1" hangingPunct="1">
              <a:lnSpc>
                <a:spcPct val="80000"/>
              </a:lnSpc>
              <a:buFontTx/>
              <a:buNone/>
            </a:pPr>
            <a:r>
              <a:rPr lang="en-US" sz="1500" noProof="1" smtClean="0">
                <a:latin typeface="Courier New" pitchFamily="49" charset="0"/>
              </a:rPr>
              <a:t>	</a:t>
            </a:r>
            <a:r>
              <a:rPr lang="ru-RU" sz="1500" smtClean="0">
                <a:latin typeface="Courier New" pitchFamily="49" charset="0"/>
              </a:rPr>
              <a:t>      </a:t>
            </a:r>
            <a:r>
              <a:rPr lang="en-US" sz="1500" noProof="1" smtClean="0">
                <a:latin typeface="Courier New" pitchFamily="49" charset="0"/>
              </a:rPr>
              <a:t>&lt;/providers&gt;</a:t>
            </a:r>
          </a:p>
          <a:p>
            <a:pPr eaLnBrk="1" hangingPunct="1">
              <a:lnSpc>
                <a:spcPct val="80000"/>
              </a:lnSpc>
              <a:buFontTx/>
              <a:buNone/>
            </a:pPr>
            <a:r>
              <a:rPr lang="ru-RU" sz="1500" smtClean="0">
                <a:latin typeface="Courier New" pitchFamily="49" charset="0"/>
              </a:rPr>
              <a:t>  </a:t>
            </a:r>
            <a:r>
              <a:rPr lang="ru-RU" sz="1500" noProof="1" smtClean="0">
                <a:latin typeface="Courier New" pitchFamily="49" charset="0"/>
              </a:rPr>
              <a:t>	</a:t>
            </a:r>
            <a:r>
              <a:rPr lang="ru-RU" sz="1500" smtClean="0">
                <a:latin typeface="Courier New" pitchFamily="49" charset="0"/>
              </a:rPr>
              <a:t>   </a:t>
            </a:r>
            <a:r>
              <a:rPr lang="en-US" sz="1500" noProof="1" smtClean="0">
                <a:latin typeface="Courier New" pitchFamily="49" charset="0"/>
              </a:rPr>
              <a:t>&lt;/siteMap&gt;</a:t>
            </a:r>
          </a:p>
          <a:p>
            <a:pPr eaLnBrk="1" hangingPunct="1">
              <a:lnSpc>
                <a:spcPct val="80000"/>
              </a:lnSpc>
              <a:buFontTx/>
              <a:buNone/>
            </a:pPr>
            <a:r>
              <a:rPr lang="ru-RU" sz="1500" smtClean="0">
                <a:latin typeface="Courier New" pitchFamily="49" charset="0"/>
              </a:rPr>
              <a:t>      </a:t>
            </a:r>
            <a:r>
              <a:rPr lang="en-US" sz="1500" noProof="1" smtClean="0">
                <a:latin typeface="Courier New" pitchFamily="49" charset="0"/>
              </a:rPr>
              <a:t>&lt;compilation debug="true"/&gt;</a:t>
            </a:r>
            <a:endParaRPr lang="ru-RU" sz="1500" smtClean="0">
              <a:latin typeface="Courier New" pitchFamily="49" charset="0"/>
            </a:endParaRPr>
          </a:p>
          <a:p>
            <a:pPr eaLnBrk="1" hangingPunct="1">
              <a:lnSpc>
                <a:spcPct val="80000"/>
              </a:lnSpc>
              <a:buFontTx/>
              <a:buNone/>
            </a:pPr>
            <a:r>
              <a:rPr lang="ru-RU" sz="1500" smtClean="0">
                <a:latin typeface="Courier New" pitchFamily="49" charset="0"/>
              </a:rPr>
              <a:t>   </a:t>
            </a:r>
            <a:r>
              <a:rPr lang="en-US" sz="1500" noProof="1" smtClean="0">
                <a:latin typeface="Courier New" pitchFamily="49" charset="0"/>
              </a:rPr>
              <a:t>&lt;/system.web&gt;</a:t>
            </a:r>
          </a:p>
          <a:p>
            <a:pPr eaLnBrk="1" hangingPunct="1">
              <a:lnSpc>
                <a:spcPct val="80000"/>
              </a:lnSpc>
              <a:buFontTx/>
              <a:buNone/>
            </a:pPr>
            <a:r>
              <a:rPr lang="en-US" sz="1500" noProof="1" smtClean="0">
                <a:latin typeface="Courier New" pitchFamily="49" charset="0"/>
              </a:rPr>
              <a:t>&lt;/configuration&gt;</a:t>
            </a:r>
            <a:endParaRPr lang="ru-RU" sz="1500" smtClean="0">
              <a:latin typeface="Courier New" pitchFamily="49"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274638"/>
            <a:ext cx="8229600" cy="777875"/>
          </a:xfrm>
        </p:spPr>
        <p:txBody>
          <a:bodyPr/>
          <a:lstStyle/>
          <a:p>
            <a:pPr eaLnBrk="1" hangingPunct="1"/>
            <a:r>
              <a:rPr lang="ru-RU" sz="4000" smtClean="0"/>
              <a:t>Website Administration Tool</a:t>
            </a:r>
            <a:r>
              <a:rPr lang="en-US" sz="4000" smtClean="0"/>
              <a:t> </a:t>
            </a:r>
            <a:r>
              <a:rPr lang="ru-RU" sz="4000" smtClean="0"/>
              <a:t>(WAT)</a:t>
            </a:r>
          </a:p>
        </p:txBody>
      </p:sp>
      <p:sp>
        <p:nvSpPr>
          <p:cNvPr id="57347" name="Rectangle 3"/>
          <p:cNvSpPr>
            <a:spLocks noGrp="1" noChangeArrowheads="1"/>
          </p:cNvSpPr>
          <p:nvPr>
            <p:ph type="body" idx="1"/>
          </p:nvPr>
        </p:nvSpPr>
        <p:spPr>
          <a:xfrm>
            <a:off x="457200" y="1268413"/>
            <a:ext cx="8229600" cy="5256212"/>
          </a:xfrm>
        </p:spPr>
        <p:txBody>
          <a:bodyPr/>
          <a:lstStyle/>
          <a:p>
            <a:pPr eaLnBrk="1" hangingPunct="1"/>
            <a:r>
              <a:rPr lang="ru-RU" smtClean="0"/>
              <a:t>Website ➤ ASP.NET Configuration </a:t>
            </a:r>
            <a:endParaRPr lang="en-US" smtClean="0"/>
          </a:p>
          <a:p>
            <a:pPr eaLnBrk="1" hangingPunct="1"/>
            <a:r>
              <a:rPr lang="ru-RU" smtClean="0"/>
              <a:t>Project ➤ ASP.NET Configuration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ru-RU" sz="4000" smtClean="0"/>
              <a:t>Запуск администрирования веб-узлом</a:t>
            </a:r>
          </a:p>
        </p:txBody>
      </p:sp>
      <p:pic>
        <p:nvPicPr>
          <p:cNvPr id="58371" name="Picture 3"/>
          <p:cNvPicPr>
            <a:picLocks noChangeAspect="1" noChangeArrowheads="1"/>
          </p:cNvPicPr>
          <p:nvPr/>
        </p:nvPicPr>
        <p:blipFill>
          <a:blip r:embed="rId3" cstate="print"/>
          <a:srcRect l="15427" t="7735" r="11328" b="28149"/>
          <a:stretch>
            <a:fillRect/>
          </a:stretch>
        </p:blipFill>
        <p:spPr bwMode="auto">
          <a:xfrm>
            <a:off x="2286000" y="1828800"/>
            <a:ext cx="6858000" cy="4503738"/>
          </a:xfrm>
          <a:prstGeom prst="rect">
            <a:avLst/>
          </a:prstGeom>
          <a:noFill/>
          <a:ln w="9525">
            <a:noFill/>
            <a:miter lim="800000"/>
            <a:headEnd/>
            <a:tailEnd/>
          </a:ln>
        </p:spPr>
      </p:pic>
      <p:pic>
        <p:nvPicPr>
          <p:cNvPr id="58372" name="Picture 4"/>
          <p:cNvPicPr>
            <a:picLocks noChangeAspect="1" noChangeArrowheads="1"/>
          </p:cNvPicPr>
          <p:nvPr/>
        </p:nvPicPr>
        <p:blipFill>
          <a:blip r:embed="rId4" cstate="print"/>
          <a:srcRect l="9703" t="85" r="67253" b="53905"/>
          <a:stretch>
            <a:fillRect/>
          </a:stretch>
        </p:blipFill>
        <p:spPr bwMode="auto">
          <a:xfrm>
            <a:off x="381000" y="1676400"/>
            <a:ext cx="1631950" cy="2438400"/>
          </a:xfrm>
          <a:prstGeom prst="rect">
            <a:avLst/>
          </a:prstGeom>
          <a:noFill/>
          <a:ln w="9525">
            <a:noFill/>
            <a:miter lim="800000"/>
            <a:headEnd/>
            <a:tailEnd/>
          </a:ln>
        </p:spPr>
      </p:pic>
      <p:sp>
        <p:nvSpPr>
          <p:cNvPr id="58373" name="Oval 5"/>
          <p:cNvSpPr>
            <a:spLocks noChangeArrowheads="1"/>
          </p:cNvSpPr>
          <p:nvPr/>
        </p:nvSpPr>
        <p:spPr bwMode="auto">
          <a:xfrm>
            <a:off x="381000" y="3733800"/>
            <a:ext cx="1600200" cy="381000"/>
          </a:xfrm>
          <a:prstGeom prst="ellipse">
            <a:avLst/>
          </a:prstGeom>
          <a:noFill/>
          <a:ln w="12700">
            <a:solidFill>
              <a:srgbClr val="0000FF"/>
            </a:solidFill>
            <a:round/>
            <a:headEnd/>
            <a:tailEnd/>
          </a:ln>
        </p:spPr>
        <p:txBody>
          <a:bodyPr wrap="none" anchor="ctr"/>
          <a:lstStyle/>
          <a:p>
            <a:endParaRPr lang="ru-RU"/>
          </a:p>
        </p:txBody>
      </p:sp>
      <p:sp>
        <p:nvSpPr>
          <p:cNvPr id="58374" name="AutoShape 6"/>
          <p:cNvSpPr>
            <a:spLocks noChangeArrowheads="1"/>
          </p:cNvSpPr>
          <p:nvPr/>
        </p:nvSpPr>
        <p:spPr bwMode="auto">
          <a:xfrm rot="5400000">
            <a:off x="1371600" y="3886200"/>
            <a:ext cx="609600" cy="1219200"/>
          </a:xfrm>
          <a:custGeom>
            <a:avLst/>
            <a:gdLst>
              <a:gd name="T0" fmla="*/ 12477862 w 21600"/>
              <a:gd name="T1" fmla="*/ 0 h 21600"/>
              <a:gd name="T2" fmla="*/ 7750670 w 21600"/>
              <a:gd name="T3" fmla="*/ 21648701 h 21600"/>
              <a:gd name="T4" fmla="*/ 0 w 21600"/>
              <a:gd name="T5" fmla="*/ 60084327 h 21600"/>
              <a:gd name="T6" fmla="*/ 7146148 w 21600"/>
              <a:gd name="T7" fmla="*/ 68817070 h 21600"/>
              <a:gd name="T8" fmla="*/ 14291478 w 21600"/>
              <a:gd name="T9" fmla="*/ 47439182 h 21600"/>
              <a:gd name="T10" fmla="*/ 17204267 w 21600"/>
              <a:gd name="T11" fmla="*/ 21648701 h 21600"/>
              <a:gd name="T12" fmla="*/ 17694720 60000 65536"/>
              <a:gd name="T13" fmla="*/ 11796480 60000 65536"/>
              <a:gd name="T14" fmla="*/ 11796480 60000 65536"/>
              <a:gd name="T15" fmla="*/ 5898240 60000 65536"/>
              <a:gd name="T16" fmla="*/ 0 60000 65536"/>
              <a:gd name="T17" fmla="*/ 0 60000 65536"/>
              <a:gd name="T18" fmla="*/ 0 w 21600"/>
              <a:gd name="T19" fmla="*/ 16117 h 21600"/>
              <a:gd name="T20" fmla="*/ 17943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666" y="0"/>
                </a:moveTo>
                <a:lnTo>
                  <a:pt x="9731" y="6795"/>
                </a:lnTo>
                <a:lnTo>
                  <a:pt x="13388" y="6795"/>
                </a:lnTo>
                <a:lnTo>
                  <a:pt x="13388" y="16117"/>
                </a:lnTo>
                <a:lnTo>
                  <a:pt x="0" y="16117"/>
                </a:lnTo>
                <a:lnTo>
                  <a:pt x="0" y="21600"/>
                </a:lnTo>
                <a:lnTo>
                  <a:pt x="17943" y="21600"/>
                </a:lnTo>
                <a:lnTo>
                  <a:pt x="17943" y="6795"/>
                </a:lnTo>
                <a:lnTo>
                  <a:pt x="21600" y="6795"/>
                </a:lnTo>
                <a:close/>
              </a:path>
            </a:pathLst>
          </a:custGeom>
          <a:solidFill>
            <a:schemeClr val="accent1"/>
          </a:solidFill>
          <a:ln w="9525">
            <a:solidFill>
              <a:schemeClr val="tx1"/>
            </a:solidFill>
            <a:miter lim="800000"/>
            <a:headEnd/>
            <a:tailEnd/>
          </a:ln>
        </p:spPr>
        <p:txBody>
          <a:bodyPr wrap="none" anchor="ctr"/>
          <a:lstStyle/>
          <a:p>
            <a:endParaRPr lang="ru-RU"/>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274638"/>
            <a:ext cx="8229600" cy="922337"/>
          </a:xfrm>
        </p:spPr>
        <p:txBody>
          <a:bodyPr/>
          <a:lstStyle/>
          <a:p>
            <a:pPr eaLnBrk="1" hangingPunct="1"/>
            <a:endParaRPr lang="ru-RU" smtClean="0"/>
          </a:p>
        </p:txBody>
      </p:sp>
      <p:pic>
        <p:nvPicPr>
          <p:cNvPr id="59395" name="Picture 4"/>
          <p:cNvPicPr>
            <a:picLocks noChangeAspect="1" noChangeArrowheads="1"/>
          </p:cNvPicPr>
          <p:nvPr/>
        </p:nvPicPr>
        <p:blipFill>
          <a:blip r:embed="rId3" cstate="print"/>
          <a:srcRect/>
          <a:stretch>
            <a:fillRect/>
          </a:stretch>
        </p:blipFill>
        <p:spPr bwMode="auto">
          <a:xfrm>
            <a:off x="755650" y="1174750"/>
            <a:ext cx="7613650" cy="5710238"/>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endParaRPr lang="ru-RU" smtClean="0"/>
          </a:p>
        </p:txBody>
      </p:sp>
      <p:pic>
        <p:nvPicPr>
          <p:cNvPr id="60419" name="Picture 4"/>
          <p:cNvPicPr>
            <a:picLocks noChangeAspect="1" noChangeArrowheads="1"/>
          </p:cNvPicPr>
          <p:nvPr/>
        </p:nvPicPr>
        <p:blipFill>
          <a:blip r:embed="rId3" cstate="print"/>
          <a:srcRect/>
          <a:stretch>
            <a:fillRect/>
          </a:stretch>
        </p:blipFill>
        <p:spPr bwMode="auto">
          <a:xfrm>
            <a:off x="928688" y="1428750"/>
            <a:ext cx="7273925" cy="5456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10851</TotalTime>
  <Words>5351</Words>
  <Application>Microsoft Office PowerPoint</Application>
  <PresentationFormat>Экран (4:3)</PresentationFormat>
  <Paragraphs>541</Paragraphs>
  <Slides>58</Slides>
  <Notes>48</Notes>
  <HiddenSlides>5</HiddenSlides>
  <MMClips>0</MMClips>
  <ScaleCrop>false</ScaleCrop>
  <HeadingPairs>
    <vt:vector size="4" baseType="variant">
      <vt:variant>
        <vt:lpstr>Тема</vt:lpstr>
      </vt:variant>
      <vt:variant>
        <vt:i4>1</vt:i4>
      </vt:variant>
      <vt:variant>
        <vt:lpstr>Заголовки слайдов</vt:lpstr>
      </vt:variant>
      <vt:variant>
        <vt:i4>58</vt:i4>
      </vt:variant>
    </vt:vector>
  </HeadingPairs>
  <TitlesOfParts>
    <vt:vector size="59" baseType="lpstr">
      <vt:lpstr>Оформление по умолчанию</vt:lpstr>
      <vt:lpstr>Лекция 12-13</vt:lpstr>
      <vt:lpstr>Windows приложение</vt:lpstr>
      <vt:lpstr>Создание и выполнение управляемых программ</vt:lpstr>
      <vt:lpstr>Работа программ в  MS DOS и OS Windows</vt:lpstr>
      <vt:lpstr>Слайд 5</vt:lpstr>
      <vt:lpstr>ASP.Net приложение</vt:lpstr>
      <vt:lpstr>Web приложение</vt:lpstr>
      <vt:lpstr>Выполнение ASP.Net приложения</vt:lpstr>
      <vt:lpstr>Домен приложения</vt:lpstr>
      <vt:lpstr>Виртуальные папки</vt:lpstr>
      <vt:lpstr>Жизненный цикл приложений</vt:lpstr>
      <vt:lpstr>Обновление приложений</vt:lpstr>
      <vt:lpstr>Структура папок Web приложения</vt:lpstr>
      <vt:lpstr>Слайд 14</vt:lpstr>
      <vt:lpstr>Структура папок web-приложения (Application Directory)</vt:lpstr>
      <vt:lpstr>Структура папок web-приложения (продол.)</vt:lpstr>
      <vt:lpstr>События приложения  (Application Events)</vt:lpstr>
      <vt:lpstr>IIS связывает обрабатывающих модулей с расширением .aspx</vt:lpstr>
      <vt:lpstr>Обработка запросов в IIS 5.0</vt:lpstr>
      <vt:lpstr>Обработка запросов в IIS 6.0</vt:lpstr>
      <vt:lpstr>Что такое ASP.Net?</vt:lpstr>
      <vt:lpstr>Слайд 22</vt:lpstr>
      <vt:lpstr>События, составляющие процесс обработки запроса</vt:lpstr>
      <vt:lpstr>Модули и Обработчики  (Modules,Handlers) </vt:lpstr>
      <vt:lpstr>Слайд 25</vt:lpstr>
      <vt:lpstr>Жизненный цикл ASP.Net  web-приложения</vt:lpstr>
      <vt:lpstr>События жизненного цикла web-приложения</vt:lpstr>
      <vt:lpstr>Начало обработки запроса</vt:lpstr>
      <vt:lpstr>Слайд 29</vt:lpstr>
      <vt:lpstr>Основные шаги жизненного цикла страницы</vt:lpstr>
      <vt:lpstr>Обработка событий приложения </vt:lpstr>
      <vt:lpstr>Основные события web-приложения возникающие при обработке каждого запроса</vt:lpstr>
      <vt:lpstr>События возникающие в специальных случаях</vt:lpstr>
      <vt:lpstr>Файл global.asax</vt:lpstr>
      <vt:lpstr>Пул объектов Application</vt:lpstr>
      <vt:lpstr>Пример обработчика событий global.asax</vt:lpstr>
      <vt:lpstr>События связанные с работой приложения</vt:lpstr>
      <vt:lpstr>Пример обработчиков событий</vt:lpstr>
      <vt:lpstr>Слайд 39</vt:lpstr>
      <vt:lpstr>Настройка ASP.Net приложений</vt:lpstr>
      <vt:lpstr>Слайд 41</vt:lpstr>
      <vt:lpstr>Файл machine.config</vt:lpstr>
      <vt:lpstr>Файл web.config</vt:lpstr>
      <vt:lpstr>Наследование конфигураций </vt:lpstr>
      <vt:lpstr>Конфигурация</vt:lpstr>
      <vt:lpstr>Наследование значений конфигурационных файлов</vt:lpstr>
      <vt:lpstr>&lt;system.web&gt;</vt:lpstr>
      <vt:lpstr>&lt;connectionStrings&gt;</vt:lpstr>
      <vt:lpstr>&lt;appSettings&gt;</vt:lpstr>
      <vt:lpstr>Класс WebConfigurationManager</vt:lpstr>
      <vt:lpstr>Чтение connections strings</vt:lpstr>
      <vt:lpstr>Слайд 52</vt:lpstr>
      <vt:lpstr>web.config</vt:lpstr>
      <vt:lpstr>Пример файла конфигурации web.config</vt:lpstr>
      <vt:lpstr>Website Administration Tool (WAT)</vt:lpstr>
      <vt:lpstr>Запуск администрирования веб-узлом</vt:lpstr>
      <vt:lpstr>Слайд 57</vt:lpstr>
      <vt:lpstr>Слайд 58</vt:lpstr>
    </vt:vector>
  </TitlesOfParts>
  <Company>Институт Кибернетический Центр ТПУ</Company>
  <LinksUpToDate>false</LinksUpToDate>
  <SharedDoc>false</SharedDoc>
  <HyperlinkBase>http://tpu.ru</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application deployment</dc:title>
  <dc:creator>Tuzovsky Anatoly Fedorovich</dc:creator>
  <dc:description>Tomsk Polytechnic University</dc:description>
  <cp:lastModifiedBy>Тузовский</cp:lastModifiedBy>
  <cp:revision>220</cp:revision>
  <dcterms:created xsi:type="dcterms:W3CDTF">2007-11-24T06:17:12Z</dcterms:created>
  <dcterms:modified xsi:type="dcterms:W3CDTF">2010-01-31T09:34:06Z</dcterms:modified>
</cp:coreProperties>
</file>