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302" r:id="rId2"/>
    <p:sldId id="346" r:id="rId3"/>
    <p:sldId id="305" r:id="rId4"/>
    <p:sldId id="303" r:id="rId5"/>
    <p:sldId id="321" r:id="rId6"/>
    <p:sldId id="318" r:id="rId7"/>
    <p:sldId id="324" r:id="rId8"/>
    <p:sldId id="325" r:id="rId9"/>
    <p:sldId id="336" r:id="rId10"/>
    <p:sldId id="326" r:id="rId11"/>
    <p:sldId id="327" r:id="rId12"/>
    <p:sldId id="329" r:id="rId13"/>
    <p:sldId id="328" r:id="rId14"/>
    <p:sldId id="330" r:id="rId15"/>
    <p:sldId id="331" r:id="rId16"/>
    <p:sldId id="332" r:id="rId17"/>
    <p:sldId id="319" r:id="rId18"/>
    <p:sldId id="333" r:id="rId19"/>
    <p:sldId id="337" r:id="rId20"/>
    <p:sldId id="334" r:id="rId21"/>
    <p:sldId id="306" r:id="rId22"/>
    <p:sldId id="335" r:id="rId23"/>
    <p:sldId id="377" r:id="rId24"/>
    <p:sldId id="338" r:id="rId25"/>
    <p:sldId id="379" r:id="rId26"/>
    <p:sldId id="378" r:id="rId27"/>
    <p:sldId id="380" r:id="rId28"/>
    <p:sldId id="307" r:id="rId29"/>
    <p:sldId id="308" r:id="rId30"/>
    <p:sldId id="339" r:id="rId31"/>
    <p:sldId id="322" r:id="rId32"/>
    <p:sldId id="381" r:id="rId33"/>
    <p:sldId id="257" r:id="rId34"/>
    <p:sldId id="366" r:id="rId35"/>
    <p:sldId id="340" r:id="rId36"/>
    <p:sldId id="261" r:id="rId37"/>
    <p:sldId id="348" r:id="rId38"/>
    <p:sldId id="349" r:id="rId39"/>
    <p:sldId id="341" r:id="rId40"/>
    <p:sldId id="343" r:id="rId41"/>
    <p:sldId id="350" r:id="rId42"/>
    <p:sldId id="310" r:id="rId43"/>
    <p:sldId id="342" r:id="rId44"/>
    <p:sldId id="385" r:id="rId45"/>
    <p:sldId id="383" r:id="rId46"/>
    <p:sldId id="384" r:id="rId47"/>
    <p:sldId id="344" r:id="rId48"/>
    <p:sldId id="347" r:id="rId49"/>
    <p:sldId id="345" r:id="rId50"/>
    <p:sldId id="386" r:id="rId51"/>
    <p:sldId id="272" r:id="rId52"/>
    <p:sldId id="389" r:id="rId53"/>
    <p:sldId id="387" r:id="rId54"/>
    <p:sldId id="388" r:id="rId55"/>
    <p:sldId id="390" r:id="rId56"/>
    <p:sldId id="391" r:id="rId57"/>
    <p:sldId id="392" r:id="rId58"/>
    <p:sldId id="393" r:id="rId59"/>
    <p:sldId id="394" r:id="rId60"/>
    <p:sldId id="396" r:id="rId61"/>
    <p:sldId id="395" r:id="rId62"/>
    <p:sldId id="397" r:id="rId63"/>
    <p:sldId id="398" r:id="rId64"/>
    <p:sldId id="399" r:id="rId65"/>
    <p:sldId id="400" r:id="rId66"/>
    <p:sldId id="401" r:id="rId67"/>
    <p:sldId id="402" r:id="rId68"/>
    <p:sldId id="403" r:id="rId69"/>
    <p:sldId id="351" r:id="rId70"/>
    <p:sldId id="354" r:id="rId71"/>
    <p:sldId id="353" r:id="rId72"/>
    <p:sldId id="352" r:id="rId73"/>
    <p:sldId id="355" r:id="rId74"/>
    <p:sldId id="356" r:id="rId75"/>
    <p:sldId id="357" r:id="rId76"/>
    <p:sldId id="374" r:id="rId77"/>
    <p:sldId id="359" r:id="rId78"/>
    <p:sldId id="358" r:id="rId79"/>
    <p:sldId id="376" r:id="rId80"/>
    <p:sldId id="367" r:id="rId81"/>
    <p:sldId id="368" r:id="rId82"/>
    <p:sldId id="369" r:id="rId83"/>
    <p:sldId id="370" r:id="rId84"/>
    <p:sldId id="371" r:id="rId85"/>
    <p:sldId id="372" r:id="rId86"/>
    <p:sldId id="373" r:id="rId87"/>
    <p:sldId id="375" r:id="rId8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40" autoAdjust="0"/>
    <p:restoredTop sz="88723" autoAdjust="0"/>
  </p:normalViewPr>
  <p:slideViewPr>
    <p:cSldViewPr>
      <p:cViewPr>
        <p:scale>
          <a:sx n="75" d="100"/>
          <a:sy n="75" d="100"/>
        </p:scale>
        <p:origin x="-2004" y="-1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D150CB8-594C-4DD9-83C9-B5E532223E09}"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163100-31A2-4181-83C5-53244BF7013B}" type="slidenum">
              <a:rPr lang="ru-RU"/>
              <a:pPr/>
              <a:t>1</a:t>
            </a:fld>
            <a:endParaRPr lang="ru-RU"/>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C2FEA1-736C-47B8-A7E9-0FC1B5884C9B}" type="slidenum">
              <a:rPr lang="ru-RU"/>
              <a:pPr/>
              <a:t>2</a:t>
            </a:fld>
            <a:endParaRPr lang="ru-RU"/>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r>
              <a:rPr lang="en-US"/>
              <a:t> For example, as the screenshot to the right shows, all of Amazon.com's Web pages are divided into various sections, such as a header (circled in red), a left navigational region (circled in brown), a center content area (circled in green), and a right "recent news" area (circled in purple). </a:t>
            </a:r>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9E7C4A-7DA7-4EF5-99B1-4DDA74917F03}" type="slidenum">
              <a:rPr lang="ru-RU"/>
              <a:pPr/>
              <a:t>3</a:t>
            </a:fld>
            <a:endParaRPr lang="ru-RU"/>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F9B85-7088-494D-AD67-045024BA656A}" type="slidenum">
              <a:rPr lang="ru-RU"/>
              <a:pPr/>
              <a:t>4</a:t>
            </a:fld>
            <a:endParaRPr lang="ru-RU"/>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F0C751-60B3-46E2-A193-9C0F3D848BFE}" type="slidenum">
              <a:rPr lang="ru-RU"/>
              <a:pPr/>
              <a:t>5</a:t>
            </a:fld>
            <a:endParaRPr lang="ru-RU"/>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694214-3E8C-4DD4-89BD-6FE3DF013FE9}" type="slidenum">
              <a:rPr lang="ru-RU"/>
              <a:pPr/>
              <a:t>6</a:t>
            </a:fld>
            <a:endParaRPr lang="ru-RU"/>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5A9977-0ED5-4182-BAC3-0074621E0F5F}" type="slidenum">
              <a:rPr lang="ru-RU"/>
              <a:pPr/>
              <a:t>7</a:t>
            </a:fld>
            <a:endParaRPr lang="ru-RU"/>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E8821B-B9B5-48B5-9DBC-F3143E5D205D}" type="slidenum">
              <a:rPr lang="ru-RU"/>
              <a:pPr/>
              <a:t>8</a:t>
            </a:fld>
            <a:endParaRPr lang="ru-RU"/>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28A6A8-4FAE-4596-B881-1AE5E0C9FE61}" type="slidenum">
              <a:rPr lang="ru-RU"/>
              <a:pPr/>
              <a:t>9</a:t>
            </a:fld>
            <a:endParaRPr lang="ru-RU"/>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1EB47B-926C-40D0-96C9-7BCDB9B9D527}" type="slidenum">
              <a:rPr lang="ru-RU"/>
              <a:pPr/>
              <a:t>10</a:t>
            </a:fld>
            <a:endParaRPr lang="ru-RU"/>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r>
              <a:rPr lang="ru-RU"/>
              <a:t>Although this automatic stylesheet application sounds useful, it’s less convenient in ASP.NET because you’re usually dealing with controls, not individual HTML tags. You can’t always be certain what tags will be used to render a given control, so it’s best to explicitly specify the rule you want to use through the class name.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B90C6E-04E8-400A-B82E-2B593219B4A7}" type="slidenum">
              <a:rPr lang="ru-RU"/>
              <a:pPr/>
              <a:t>11</a:t>
            </a:fld>
            <a:endParaRPr lang="ru-RU"/>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79DD2-300D-4659-A27D-58AF1F7E8375}" type="slidenum">
              <a:rPr lang="ru-RU"/>
              <a:pPr/>
              <a:t>12</a:t>
            </a:fld>
            <a:endParaRPr lang="ru-RU"/>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98676E-34B2-4C9C-927F-B721CE386407}" type="slidenum">
              <a:rPr lang="ru-RU"/>
              <a:pPr/>
              <a:t>13</a:t>
            </a:fld>
            <a:endParaRPr lang="ru-RU"/>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5A9CBB-B420-4037-B7F8-80E7E0623E9F}" type="slidenum">
              <a:rPr lang="ru-RU"/>
              <a:pPr/>
              <a:t>14</a:t>
            </a:fld>
            <a:endParaRPr lang="ru-RU"/>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4562ED-0AEA-4D48-8BB7-C5F6384C7981}" type="slidenum">
              <a:rPr lang="ru-RU"/>
              <a:pPr/>
              <a:t>15</a:t>
            </a:fld>
            <a:endParaRPr lang="ru-RU"/>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12F8E5-2C49-48D8-9D85-B2893E24FFF4}" type="slidenum">
              <a:rPr lang="ru-RU"/>
              <a:pPr/>
              <a:t>16</a:t>
            </a:fld>
            <a:endParaRPr lang="ru-RU"/>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16CB4F-89CC-42B3-AFC6-7B1CE4405543}" type="slidenum">
              <a:rPr lang="ru-RU"/>
              <a:pPr/>
              <a:t>17</a:t>
            </a:fld>
            <a:endParaRPr lang="ru-RU"/>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35EBB-123D-4F80-BF4E-EAE6A4462C9B}" type="slidenum">
              <a:rPr lang="ru-RU"/>
              <a:pPr/>
              <a:t>18</a:t>
            </a:fld>
            <a:endParaRPr lang="ru-RU"/>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1728C4-CE00-4A25-B953-3A869C7B61BA}" type="slidenum">
              <a:rPr lang="ru-RU"/>
              <a:pPr/>
              <a:t>19</a:t>
            </a:fld>
            <a:endParaRPr lang="ru-RU"/>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5438C2-7280-4855-A00C-3B659DD5AA72}" type="slidenum">
              <a:rPr lang="ru-RU"/>
              <a:pPr/>
              <a:t>20</a:t>
            </a:fld>
            <a:endParaRPr lang="ru-RU"/>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6A1735-1082-490C-8DA6-E45CF45773AC}" type="slidenum">
              <a:rPr lang="ru-RU"/>
              <a:pPr/>
              <a:t>21</a:t>
            </a:fld>
            <a:endParaRPr lang="ru-RU"/>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E3A792-9494-4C22-A65B-EB1C5655707F}" type="slidenum">
              <a:rPr lang="ru-RU"/>
              <a:pPr/>
              <a:t>22</a:t>
            </a:fld>
            <a:endParaRPr lang="ru-RU"/>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B6750B-8AA1-4B6F-A5C5-6E8AC8BC7D9F}" type="slidenum">
              <a:rPr lang="ru-RU"/>
              <a:pPr/>
              <a:t>23</a:t>
            </a:fld>
            <a:endParaRPr lang="ru-RU"/>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530F1C-61D7-419D-BDAC-7B0D4D24DC85}" type="slidenum">
              <a:rPr lang="ru-RU"/>
              <a:pPr/>
              <a:t>24</a:t>
            </a:fld>
            <a:endParaRPr lang="ru-RU"/>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8AC8E9-46C7-4848-939E-FC4925AD5AB7}" type="slidenum">
              <a:rPr lang="ru-RU"/>
              <a:pPr/>
              <a:t>25</a:t>
            </a:fld>
            <a:endParaRPr lang="ru-RU"/>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7B949-F005-4B10-ACBA-61E43494D032}" type="slidenum">
              <a:rPr lang="ru-RU"/>
              <a:pPr/>
              <a:t>26</a:t>
            </a:fld>
            <a:endParaRPr lang="ru-RU"/>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5973B6-0389-4D3D-B4B7-710469B11F65}" type="slidenum">
              <a:rPr lang="ru-RU"/>
              <a:pPr/>
              <a:t>27</a:t>
            </a:fld>
            <a:endParaRPr lang="ru-RU"/>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88ED5B-5B17-41D4-970F-DE09DA434205}" type="slidenum">
              <a:rPr lang="ru-RU"/>
              <a:pPr/>
              <a:t>28</a:t>
            </a:fld>
            <a:endParaRPr lang="ru-RU"/>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A7A3B5-DAD4-4260-8C84-76814B7AC29F}" type="slidenum">
              <a:rPr lang="ru-RU"/>
              <a:pPr/>
              <a:t>29</a:t>
            </a:fld>
            <a:endParaRPr 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8EE52B-2D9E-4044-B74B-AAF96B3FA36B}" type="slidenum">
              <a:rPr lang="ru-RU"/>
              <a:pPr/>
              <a:t>30</a:t>
            </a:fld>
            <a:endParaRPr lang="ru-RU"/>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6A5289-80D6-4451-B6F2-168D53663406}" type="slidenum">
              <a:rPr lang="ru-RU"/>
              <a:pPr/>
              <a:t>31</a:t>
            </a:fld>
            <a:endParaRPr lang="ru-RU"/>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66134F-0213-4CFB-BF1F-CD5E27D7FDEE}" type="slidenum">
              <a:rPr lang="ru-RU"/>
              <a:pPr/>
              <a:t>32</a:t>
            </a:fld>
            <a:endParaRPr lang="ru-RU"/>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2CFF74-F707-43AB-AEE8-0739D51D9B3D}" type="slidenum">
              <a:rPr lang="ru-RU"/>
              <a:pPr/>
              <a:t>33</a:t>
            </a:fld>
            <a:endParaRPr lang="ru-RU"/>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r>
              <a:rPr lang="ru-RU"/>
              <a:t>, a number of requirements must be met:</a:t>
            </a:r>
          </a:p>
          <a:p>
            <a:pPr lvl="1"/>
            <a:r>
              <a:rPr lang="ru-RU"/>
              <a:t>The ability to define a portion of a page separately and reuse it on multiple pages.</a:t>
            </a:r>
            <a:endParaRPr lang="en-US"/>
          </a:p>
          <a:p>
            <a:pPr lvl="1"/>
            <a:r>
              <a:rPr lang="ru-RU"/>
              <a:t>The ability to create a locked-in layout that defines editable regions. Pages that reuse this</a:t>
            </a:r>
            <a:r>
              <a:rPr lang="en-US"/>
              <a:t> </a:t>
            </a:r>
            <a:r>
              <a:rPr lang="ru-RU"/>
              <a:t>template are then constrained to adding or modifying content in the allowed regions.</a:t>
            </a:r>
            <a:endParaRPr lang="en-US"/>
          </a:p>
          <a:p>
            <a:pPr lvl="1"/>
            <a:r>
              <a:rPr lang="ru-RU"/>
              <a:t>The ability to allow some customization of the elements you reuse on each page.</a:t>
            </a:r>
            <a:endParaRPr lang="en-US"/>
          </a:p>
          <a:p>
            <a:pPr lvl="1"/>
            <a:r>
              <a:rPr lang="ru-RU"/>
              <a:t>The ability to bind a page to a page template declaratively (with no code) or to bind to a</a:t>
            </a:r>
            <a:r>
              <a:rPr lang="en-US"/>
              <a:t> </a:t>
            </a:r>
            <a:r>
              <a:rPr lang="ru-RU"/>
              <a:t>page dynamically at runtime.</a:t>
            </a:r>
            <a:endParaRPr lang="en-US"/>
          </a:p>
          <a:p>
            <a:pPr lvl="1"/>
            <a:r>
              <a:rPr lang="ru-RU"/>
              <a:t>The ability to design a page that uses a page template with a tool such as Visual Studio.</a:t>
            </a:r>
          </a:p>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2E728F-01A4-4805-BFCE-ADCE0CBFBC65}" type="slidenum">
              <a:rPr lang="ru-RU"/>
              <a:pPr/>
              <a:t>34</a:t>
            </a:fld>
            <a:endParaRPr lang="ru-RU"/>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ru-RU"/>
              <a:t>Показан пример использования master page двумя страницами с содержанием (content pages).</a:t>
            </a:r>
          </a:p>
          <a:p>
            <a:r>
              <a:rPr lang="en-US"/>
              <a:t>M</a:t>
            </a:r>
            <a:r>
              <a:rPr lang="ru-RU"/>
              <a:t>aster page описывает структуру страницы (page layout), т.е. общий интерфейс и код пользователей, а также любое содержание по умолчанию. В показанном примере это выделенное светло серым цветом содержание сверху и слева, описывающее меню и другие средства навигации.</a:t>
            </a:r>
          </a:p>
          <a:p>
            <a:r>
              <a:rPr lang="ru-RU"/>
              <a:t>В </a:t>
            </a:r>
            <a:r>
              <a:rPr lang="en-US"/>
              <a:t>m</a:t>
            </a:r>
            <a:r>
              <a:rPr lang="ru-RU"/>
              <a:t>aster page описаны области содержания (content areas) с помощью элементов управления ContentPlaceHolder и именно в них страницы с содержанием (content pages) размещают свое содержание (показаное темными областями на рисунке). Страницы, которые используют master page для задания схемы (layout) могут помещать содержание только в области определенные элементами ContentPlaceHolder, что дает возможность сделать однообразный дизайн сайта.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46CF36-C459-4F47-AA11-F4F4AD533BDB}" type="slidenum">
              <a:rPr lang="ru-RU"/>
              <a:pPr/>
              <a:t>35</a:t>
            </a:fld>
            <a:endParaRPr lang="ru-RU"/>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5E0F32-4E21-425E-83C6-A1C0C297ADD1}" type="slidenum">
              <a:rPr lang="ru-RU"/>
              <a:pPr/>
              <a:t>36</a:t>
            </a:fld>
            <a:endParaRPr lang="ru-RU"/>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660A75-AB86-4353-859F-EFD26EDDF3A5}" type="slidenum">
              <a:rPr lang="ru-RU"/>
              <a:pPr/>
              <a:t>37</a:t>
            </a:fld>
            <a:endParaRPr lang="ru-RU"/>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D54AE-19A4-4F06-9775-F71024BF0994}" type="slidenum">
              <a:rPr lang="ru-RU"/>
              <a:pPr/>
              <a:t>38</a:t>
            </a:fld>
            <a:endParaRPr lang="ru-RU"/>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F62552-95D1-4380-BAC5-68B1CA907F43}" type="slidenum">
              <a:rPr lang="ru-RU"/>
              <a:pPr/>
              <a:t>39</a:t>
            </a:fld>
            <a:endParaRPr lang="ru-RU"/>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EF4329-7052-4E25-8D45-DF279F63B676}" type="slidenum">
              <a:rPr lang="ru-RU"/>
              <a:pPr/>
              <a:t>40</a:t>
            </a:fld>
            <a:endParaRPr lang="ru-RU"/>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E70CAB-F33F-47C0-B37C-72F338E63752}" type="slidenum">
              <a:rPr lang="ru-RU"/>
              <a:pPr/>
              <a:t>41</a:t>
            </a:fld>
            <a:endParaRPr lang="ru-RU"/>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503CA1-E466-4A9A-A412-22B545361EAF}" type="slidenum">
              <a:rPr lang="ru-RU"/>
              <a:pPr/>
              <a:t>42</a:t>
            </a:fld>
            <a:endParaRPr lang="ru-RU"/>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B8E363-9860-456E-ABEC-AB00840B6A91}" type="slidenum">
              <a:rPr lang="ru-RU"/>
              <a:pPr/>
              <a:t>43</a:t>
            </a:fld>
            <a:endParaRPr lang="ru-RU"/>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B4D519-83A8-4EB1-AC60-F5B59F4D524C}" type="slidenum">
              <a:rPr lang="ru-RU"/>
              <a:pPr/>
              <a:t>44</a:t>
            </a:fld>
            <a:endParaRPr lang="ru-RU"/>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CA45C9-5B6D-471A-AE40-5372EEB694ED}" type="slidenum">
              <a:rPr lang="ru-RU"/>
              <a:pPr/>
              <a:t>45</a:t>
            </a:fld>
            <a:endParaRPr lang="ru-RU"/>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2C359-D332-4917-BEC7-2A544A4D502E}" type="slidenum">
              <a:rPr lang="ru-RU"/>
              <a:pPr/>
              <a:t>46</a:t>
            </a:fld>
            <a:endParaRPr lang="ru-RU"/>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F5D6F3-DBE6-4441-AC04-85A375750105}" type="slidenum">
              <a:rPr lang="ru-RU"/>
              <a:pPr/>
              <a:t>47</a:t>
            </a:fld>
            <a:endParaRPr lang="ru-RU"/>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543020-5866-4CC9-BB41-099CB31914FF}" type="slidenum">
              <a:rPr lang="ru-RU"/>
              <a:pPr/>
              <a:t>48</a:t>
            </a:fld>
            <a:endParaRPr lang="ru-RU"/>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6049BD-6A18-4F2D-8762-DBAAB34D5D4D}" type="slidenum">
              <a:rPr lang="ru-RU"/>
              <a:pPr/>
              <a:t>49</a:t>
            </a:fld>
            <a:endParaRPr lang="ru-RU"/>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r>
              <a:rPr lang="ru-RU"/>
              <a:t>Remember, in order for this technique to work, the master page must use the stylesheet you’ve created—in other words, it needs to include the &lt;link&gt; element that attaches the stylesheet and makes the styles available to your web page markup, as described at the beginning of this chapter in the “Applying Stylesheet Rules” section.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7E4D55-C910-49FE-8662-3C34B7E58689}" type="slidenum">
              <a:rPr lang="ru-RU"/>
              <a:pPr/>
              <a:t>50</a:t>
            </a:fld>
            <a:endParaRPr lang="ru-RU"/>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0E6D5F-4D74-4533-8C22-B388090E1AE8}" type="slidenum">
              <a:rPr lang="ru-RU"/>
              <a:pPr/>
              <a:t>51</a:t>
            </a:fld>
            <a:endParaRPr lang="ru-RU"/>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C9866A-F7A0-4F9D-A079-71FC046F0E4B}" type="slidenum">
              <a:rPr lang="ru-RU"/>
              <a:pPr/>
              <a:t>52</a:t>
            </a:fld>
            <a:endParaRPr lang="ru-RU"/>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200496-55E7-462D-AC3E-5B7AB83C3AD9}" type="slidenum">
              <a:rPr lang="ru-RU"/>
              <a:pPr/>
              <a:t>53</a:t>
            </a:fld>
            <a:endParaRPr lang="ru-RU"/>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r>
              <a:rPr lang="ru-RU"/>
              <a:t>You don’t need to add the MasterPageFile attribute to your master page by hand. Instead, you can use the Select Master Page check box when creating the second master page, just as you can when creating a new web page.</a:t>
            </a:r>
          </a:p>
          <a:p>
            <a:endParaRPr lang="ru-RU"/>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B6378-8D07-4186-AF10-11F8278708D0}" type="slidenum">
              <a:rPr lang="ru-RU"/>
              <a:pPr/>
              <a:t>54</a:t>
            </a:fld>
            <a:endParaRPr lang="ru-RU"/>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0B9896-3FFD-4907-8D61-AD572108AFAA}" type="slidenum">
              <a:rPr lang="ru-RU"/>
              <a:pPr/>
              <a:t>55</a:t>
            </a:fld>
            <a:endParaRPr lang="ru-RU"/>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3FFFD1-29A3-4BB5-8E3A-CA3FF0182FDD}" type="slidenum">
              <a:rPr lang="ru-RU"/>
              <a:pPr/>
              <a:t>56</a:t>
            </a:fld>
            <a:endParaRPr lang="ru-RU"/>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08D824-4F39-48F8-865A-D006D19431A9}" type="slidenum">
              <a:rPr lang="ru-RU"/>
              <a:pPr/>
              <a:t>57</a:t>
            </a:fld>
            <a:endParaRPr lang="ru-RU"/>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r>
              <a:rPr lang="ru-RU"/>
              <a:t>From the user’s point of view, it probably doesn’t make much difference whether you use multiple pages or a page with multiple views. In a well-designed site, the only difference the user will see is that the multiple view approach keeps the same URL. The prime difference is the coding model. With multiple pages, you get improved separation but extra work in determining how the pages should interact (the way they share or transmit information). With multiple views, you lose your separation but get easier coding for small, nondivisible tasks.</a:t>
            </a:r>
          </a:p>
          <a:p>
            <a:endParaRPr lang="ru-RU"/>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B78BBD-6B96-49B0-8DC3-9DCFC13A0CC6}" type="slidenum">
              <a:rPr lang="ru-RU"/>
              <a:pPr/>
              <a:t>58</a:t>
            </a:fld>
            <a:endParaRPr lang="ru-RU"/>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D6FBFE-2C3E-4BF5-9E1B-8AE6E9F45B0F}" type="slidenum">
              <a:rPr lang="ru-RU"/>
              <a:pPr/>
              <a:t>59</a:t>
            </a:fld>
            <a:endParaRPr lang="ru-RU"/>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7CC365-6D1A-49AE-968C-CC153905EE8C}" type="slidenum">
              <a:rPr lang="ru-RU"/>
              <a:pPr/>
              <a:t>60</a:t>
            </a:fld>
            <a:endParaRPr lang="ru-RU"/>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136104-8289-4405-8383-9A65E47C41A3}" type="slidenum">
              <a:rPr lang="ru-RU"/>
              <a:pPr/>
              <a:t>61</a:t>
            </a:fld>
            <a:endParaRPr lang="ru-RU"/>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F0CBDE-7983-45B7-AADC-66C21A3A6340}" type="slidenum">
              <a:rPr lang="ru-RU"/>
              <a:pPr/>
              <a:t>62</a:t>
            </a:fld>
            <a:endParaRPr lang="ru-RU"/>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F1E847-11FF-425A-A592-6F1732FC4C58}" type="slidenum">
              <a:rPr lang="ru-RU"/>
              <a:pPr/>
              <a:t>63</a:t>
            </a:fld>
            <a:endParaRPr lang="ru-RU"/>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097B13-ECEE-4C79-B001-46F92BF1B15D}" type="slidenum">
              <a:rPr lang="ru-RU"/>
              <a:pPr/>
              <a:t>64</a:t>
            </a:fld>
            <a:endParaRPr lang="ru-RU"/>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15DD68-86D6-42CF-A226-7C6439CC30CE}" type="slidenum">
              <a:rPr lang="ru-RU"/>
              <a:pPr/>
              <a:t>65</a:t>
            </a:fld>
            <a:endParaRPr lang="ru-RU"/>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45AAE9-906E-4978-8A15-F50A520D89B2}" type="slidenum">
              <a:rPr lang="ru-RU"/>
              <a:pPr/>
              <a:t>66</a:t>
            </a:fld>
            <a:endParaRPr lang="ru-RU"/>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3652D3-C281-48FF-988C-A0F3083B2D0C}" type="slidenum">
              <a:rPr lang="ru-RU"/>
              <a:pPr/>
              <a:t>67</a:t>
            </a:fld>
            <a:endParaRPr lang="ru-RU"/>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2958FA-DC14-46A4-B3EE-35455EE8E4A1}" type="slidenum">
              <a:rPr lang="ru-RU"/>
              <a:pPr/>
              <a:t>68</a:t>
            </a:fld>
            <a:endParaRPr lang="ru-RU"/>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07536A-5DA7-475E-987E-7E5C4CC46126}" type="slidenum">
              <a:rPr lang="ru-RU"/>
              <a:pPr/>
              <a:t>69</a:t>
            </a:fld>
            <a:endParaRPr lang="ru-RU"/>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099BA-C8B6-4D1D-AF21-689A2FA37642}" type="slidenum">
              <a:rPr lang="ru-RU"/>
              <a:pPr/>
              <a:t>70</a:t>
            </a:fld>
            <a:endParaRPr lang="ru-RU"/>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FE9BB4-EF30-4DE3-B514-1EF0621DFB43}" type="slidenum">
              <a:rPr lang="ru-RU"/>
              <a:pPr/>
              <a:t>71</a:t>
            </a:fld>
            <a:endParaRPr lang="ru-RU"/>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E67409-4F45-459E-8447-9B95A3A23C60}" type="slidenum">
              <a:rPr lang="ru-RU"/>
              <a:pPr/>
              <a:t>72</a:t>
            </a:fld>
            <a:endParaRPr lang="ru-RU"/>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12009A-7131-464B-93C4-B77FC10C5BC0}" type="slidenum">
              <a:rPr lang="ru-RU"/>
              <a:pPr/>
              <a:t>73</a:t>
            </a:fld>
            <a:endParaRPr lang="ru-RU"/>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8DB7A-6892-4E92-8563-43C6A7FFA1DD}" type="slidenum">
              <a:rPr lang="ru-RU"/>
              <a:pPr/>
              <a:t>74</a:t>
            </a:fld>
            <a:endParaRPr lang="ru-RU"/>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A24889-8578-4CDD-9439-FCEAC08628E2}" type="slidenum">
              <a:rPr lang="ru-RU"/>
              <a:pPr/>
              <a:t>75</a:t>
            </a:fld>
            <a:endParaRPr lang="ru-RU"/>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6629A4-97F1-44D4-9F38-03C21E716A9F}" type="slidenum">
              <a:rPr lang="ru-RU"/>
              <a:pPr/>
              <a:t>76</a:t>
            </a:fld>
            <a:endParaRPr lang="ru-RU"/>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35D11A-0736-4BB1-9D12-16D0EF7A21C5}" type="slidenum">
              <a:rPr lang="ru-RU"/>
              <a:pPr/>
              <a:t>77</a:t>
            </a:fld>
            <a:endParaRPr lang="ru-RU"/>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AA90D6-869C-4E7F-9D8C-01A9E79B4499}" type="slidenum">
              <a:rPr lang="ru-RU"/>
              <a:pPr/>
              <a:t>78</a:t>
            </a:fld>
            <a:endParaRPr lang="ru-RU"/>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2E4111-453D-4FA1-9D7C-2E6FB7FB4AF5}" type="slidenum">
              <a:rPr lang="ru-RU"/>
              <a:pPr/>
              <a:t>79</a:t>
            </a:fld>
            <a:endParaRPr lang="ru-RU"/>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6A87BE-E84D-4ED8-9EF8-1F9528716448}" type="slidenum">
              <a:rPr lang="ru-RU"/>
              <a:pPr/>
              <a:t>80</a:t>
            </a:fld>
            <a:endParaRPr lang="ru-RU"/>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CC6FA9-A5CB-45B0-A428-85685BF4DC99}" type="slidenum">
              <a:rPr lang="ru-RU"/>
              <a:pPr/>
              <a:t>81</a:t>
            </a:fld>
            <a:endParaRPr lang="ru-RU"/>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87FA30-F046-44CA-B770-7A51B33B4608}" type="slidenum">
              <a:rPr lang="ru-RU"/>
              <a:pPr/>
              <a:t>82</a:t>
            </a:fld>
            <a:endParaRPr lang="ru-RU"/>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F7E232-0D27-4AA8-8C1F-BABF86418556}" type="slidenum">
              <a:rPr lang="ru-RU"/>
              <a:pPr/>
              <a:t>83</a:t>
            </a:fld>
            <a:endParaRPr lang="ru-RU"/>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545C30-DA17-4626-9AF0-CA5B045473AE}" type="slidenum">
              <a:rPr lang="ru-RU"/>
              <a:pPr/>
              <a:t>84</a:t>
            </a:fld>
            <a:endParaRPr lang="ru-RU"/>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43FAB3-99C2-48D5-8CD5-1BB73F668D19}" type="slidenum">
              <a:rPr lang="ru-RU"/>
              <a:pPr/>
              <a:t>85</a:t>
            </a:fld>
            <a:endParaRPr lang="ru-RU"/>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9EF967-1466-4EEC-A744-2C3B7CE7581E}" type="slidenum">
              <a:rPr lang="ru-RU"/>
              <a:pPr/>
              <a:t>86</a:t>
            </a:fld>
            <a:endParaRPr lang="ru-RU"/>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0A0B3B-AD9A-4184-BCE3-8F0476238C5E}" type="slidenum">
              <a:rPr lang="ru-RU"/>
              <a:pPr/>
              <a:t>87</a:t>
            </a:fld>
            <a:endParaRPr lang="ru-RU"/>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3DBA54EF-4D67-4F18-A5C7-2D601040A799}"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B54EB53-0FC8-4C9A-8A07-EC1C20EB72F2}"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FB5BAC1-DB82-4414-918D-874CB6A887D1}"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BCED1B2E-63A4-4D06-83D9-A5A34593E0DC}"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FA37E1F4-1865-4C94-A900-BD7D4425513B}"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ECF1B3FE-640A-476C-9433-0E6FF329F891}"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959ED2E8-704E-4A9A-B26B-277A05770D7F}"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859B710-6986-439B-A015-CAAD475CC8C4}"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1E0E9893-CFA1-4524-BAFE-9FC0D36203BD}"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4615CCFA-10DF-4DB7-AC40-979C62362E69}"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D3168FA-B18A-4089-BD71-AD2B186E39AF}"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0D9FC852-BB3B-47BB-A546-DF76E557B222}"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C994B11-B7E3-4DBE-8167-A59FA553C9E8}"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msdn2.microsoft.com/en-us/library/5ex9t96x(en-US,VS.80).aspx"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ctrTitle"/>
          </p:nvPr>
        </p:nvSpPr>
        <p:spPr/>
        <p:txBody>
          <a:bodyPr/>
          <a:lstStyle/>
          <a:p>
            <a:r>
              <a:rPr lang="ru-RU"/>
              <a:t>Лекция</a:t>
            </a:r>
            <a:r>
              <a:rPr lang="en-US"/>
              <a:t> </a:t>
            </a:r>
            <a:r>
              <a:rPr lang="ru-RU"/>
              <a:t>10</a:t>
            </a:r>
          </a:p>
        </p:txBody>
      </p:sp>
      <p:sp>
        <p:nvSpPr>
          <p:cNvPr id="97283" name="Rectangle 3"/>
          <p:cNvSpPr>
            <a:spLocks noGrp="1" noChangeArrowheads="1"/>
          </p:cNvSpPr>
          <p:nvPr>
            <p:ph type="subTitle" idx="1"/>
          </p:nvPr>
        </p:nvSpPr>
        <p:spPr/>
        <p:txBody>
          <a:bodyPr/>
          <a:lstStyle/>
          <a:p>
            <a:r>
              <a:rPr lang="ru-RU" sz="4000"/>
              <a:t>Оформление </a:t>
            </a:r>
            <a:r>
              <a:rPr lang="ru-RU" sz="4000" smtClean="0"/>
              <a:t>страниц </a:t>
            </a:r>
            <a:endParaRPr lang="en-US" sz="4000"/>
          </a:p>
          <a:p>
            <a:r>
              <a:rPr lang="en-US" sz="4000" dirty="0"/>
              <a:t>web-</a:t>
            </a:r>
            <a:r>
              <a:rPr lang="ru-RU" sz="4000" dirty="0"/>
              <a:t>приложения</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457200" y="274638"/>
            <a:ext cx="8229600" cy="792162"/>
          </a:xfrm>
        </p:spPr>
        <p:txBody>
          <a:bodyPr/>
          <a:lstStyle/>
          <a:p>
            <a:r>
              <a:rPr lang="ru-RU" sz="3600"/>
              <a:t>Структура и оформление </a:t>
            </a:r>
            <a:r>
              <a:rPr lang="en-US" sz="3600"/>
              <a:t>web </a:t>
            </a:r>
            <a:r>
              <a:rPr lang="ru-RU" sz="3600"/>
              <a:t>страниц</a:t>
            </a:r>
          </a:p>
        </p:txBody>
      </p:sp>
      <p:sp>
        <p:nvSpPr>
          <p:cNvPr id="194563" name="Rectangle 3"/>
          <p:cNvSpPr>
            <a:spLocks noGrp="1" noChangeArrowheads="1"/>
          </p:cNvSpPr>
          <p:nvPr>
            <p:ph type="body" idx="1"/>
          </p:nvPr>
        </p:nvSpPr>
        <p:spPr>
          <a:xfrm>
            <a:off x="457200" y="1371600"/>
            <a:ext cx="8229600" cy="685800"/>
          </a:xfrm>
        </p:spPr>
        <p:txBody>
          <a:bodyPr/>
          <a:lstStyle/>
          <a:p>
            <a:pPr>
              <a:lnSpc>
                <a:spcPct val="80000"/>
              </a:lnSpc>
            </a:pPr>
            <a:r>
              <a:rPr lang="ru-RU" sz="1400"/>
              <a:t>Заголовок (</a:t>
            </a:r>
            <a:r>
              <a:rPr lang="en-US" sz="1400"/>
              <a:t>header</a:t>
            </a:r>
            <a:r>
              <a:rPr lang="ru-RU" sz="1400"/>
              <a:t>, красным)</a:t>
            </a:r>
          </a:p>
          <a:p>
            <a:pPr>
              <a:lnSpc>
                <a:spcPct val="80000"/>
              </a:lnSpc>
            </a:pPr>
            <a:r>
              <a:rPr lang="ru-RU" sz="1400"/>
              <a:t>Область навигации (коричневым)</a:t>
            </a:r>
          </a:p>
          <a:p>
            <a:pPr>
              <a:lnSpc>
                <a:spcPct val="80000"/>
              </a:lnSpc>
            </a:pPr>
            <a:r>
              <a:rPr lang="ru-RU" sz="1400"/>
              <a:t>Центральная область содержания (</a:t>
            </a:r>
            <a:r>
              <a:rPr lang="en-US" sz="1400"/>
              <a:t>center content area</a:t>
            </a:r>
            <a:r>
              <a:rPr lang="ru-RU" sz="1400"/>
              <a:t>, зеленым)</a:t>
            </a:r>
          </a:p>
          <a:p>
            <a:pPr>
              <a:lnSpc>
                <a:spcPct val="80000"/>
              </a:lnSpc>
            </a:pPr>
            <a:r>
              <a:rPr lang="ru-RU" sz="1400"/>
              <a:t>Последние новости (</a:t>
            </a:r>
            <a:r>
              <a:rPr lang="en-US" sz="1600"/>
              <a:t>recent news</a:t>
            </a:r>
            <a:r>
              <a:rPr lang="ru-RU" sz="1600"/>
              <a:t>, пурпурный</a:t>
            </a:r>
            <a:r>
              <a:rPr lang="ru-RU" sz="1400"/>
              <a:t>)</a:t>
            </a:r>
          </a:p>
          <a:p>
            <a:pPr>
              <a:lnSpc>
                <a:spcPct val="80000"/>
              </a:lnSpc>
            </a:pPr>
            <a:endParaRPr lang="ru-RU" sz="1400"/>
          </a:p>
        </p:txBody>
      </p:sp>
      <p:pic>
        <p:nvPicPr>
          <p:cNvPr id="194564" name="Picture 4" descr="amazon"/>
          <p:cNvPicPr>
            <a:picLocks noChangeAspect="1" noChangeArrowheads="1"/>
          </p:cNvPicPr>
          <p:nvPr/>
        </p:nvPicPr>
        <p:blipFill>
          <a:blip r:embed="rId3" cstate="print"/>
          <a:srcRect/>
          <a:stretch>
            <a:fillRect/>
          </a:stretch>
        </p:blipFill>
        <p:spPr bwMode="auto">
          <a:xfrm>
            <a:off x="1692275" y="2495550"/>
            <a:ext cx="5394325" cy="43624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ru-RU" sz="4000"/>
              <a:t>Темы и управляющие страницы</a:t>
            </a:r>
            <a:br>
              <a:rPr lang="ru-RU" sz="4000"/>
            </a:br>
            <a:r>
              <a:rPr lang="ru-RU" sz="4000"/>
              <a:t>(</a:t>
            </a:r>
            <a:r>
              <a:rPr lang="en-US" sz="4000"/>
              <a:t>T</a:t>
            </a:r>
            <a:r>
              <a:rPr lang="ru-RU" sz="4000"/>
              <a:t>hemes and Master Pages</a:t>
            </a:r>
            <a:r>
              <a:rPr lang="en-US" sz="4000"/>
              <a:t>)</a:t>
            </a:r>
            <a:endParaRPr lang="ru-RU" sz="4000"/>
          </a:p>
        </p:txBody>
      </p:sp>
      <p:sp>
        <p:nvSpPr>
          <p:cNvPr id="103427" name="Rectangle 3"/>
          <p:cNvSpPr>
            <a:spLocks noGrp="1" noChangeArrowheads="1"/>
          </p:cNvSpPr>
          <p:nvPr>
            <p:ph type="body" idx="1"/>
          </p:nvPr>
        </p:nvSpPr>
        <p:spPr/>
        <p:txBody>
          <a:bodyPr/>
          <a:lstStyle/>
          <a:p>
            <a:r>
              <a:rPr lang="ru-RU" sz="2800"/>
              <a:t>Стандартизация внешнего вида страниц</a:t>
            </a:r>
          </a:p>
          <a:p>
            <a:pPr lvl="1"/>
            <a:r>
              <a:rPr lang="ru-RU" sz="2400"/>
              <a:t>Cascading Style Sheets </a:t>
            </a:r>
            <a:endParaRPr lang="en-US" sz="2400"/>
          </a:p>
          <a:p>
            <a:pPr lvl="1"/>
            <a:r>
              <a:rPr lang="ru-RU" sz="2400"/>
              <a:t>Themes</a:t>
            </a:r>
            <a:r>
              <a:rPr lang="en-US" sz="2400"/>
              <a:t> </a:t>
            </a:r>
            <a:r>
              <a:rPr lang="ru-RU" sz="2400"/>
              <a:t>и </a:t>
            </a:r>
            <a:r>
              <a:rPr lang="en-US" sz="2400"/>
              <a:t>skins</a:t>
            </a:r>
            <a:endParaRPr lang="ru-RU" sz="2400"/>
          </a:p>
          <a:p>
            <a:r>
              <a:rPr lang="ru-RU" sz="2800"/>
              <a:t>Стандартизация структуры страниц</a:t>
            </a:r>
            <a:endParaRPr lang="en-US" sz="2800"/>
          </a:p>
          <a:p>
            <a:pPr lvl="1"/>
            <a:r>
              <a:rPr lang="en-US" sz="2400"/>
              <a:t>HTML Frames</a:t>
            </a:r>
            <a:endParaRPr lang="ru-RU" sz="2400"/>
          </a:p>
          <a:p>
            <a:pPr lvl="1"/>
            <a:r>
              <a:rPr lang="en-US" sz="2400"/>
              <a:t>Master pages</a:t>
            </a:r>
            <a:endParaRPr lang="ru-RU" sz="2400"/>
          </a:p>
          <a:p>
            <a:endParaRPr lang="en-US" sz="2800"/>
          </a:p>
          <a:p>
            <a:endParaRPr lang="ru-RU"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endParaRPr lang="ru-RU"/>
          </a:p>
        </p:txBody>
      </p:sp>
      <p:sp>
        <p:nvSpPr>
          <p:cNvPr id="99331" name="Rectangle 3"/>
          <p:cNvSpPr>
            <a:spLocks noGrp="1" noChangeArrowheads="1"/>
          </p:cNvSpPr>
          <p:nvPr>
            <p:ph type="body" idx="1"/>
          </p:nvPr>
        </p:nvSpPr>
        <p:spPr>
          <a:xfrm>
            <a:off x="457200" y="1341438"/>
            <a:ext cx="8229600" cy="5183187"/>
          </a:xfrm>
        </p:spPr>
        <p:txBody>
          <a:bodyPr/>
          <a:lstStyle/>
          <a:p>
            <a:pPr>
              <a:lnSpc>
                <a:spcPct val="80000"/>
              </a:lnSpc>
            </a:pPr>
            <a:r>
              <a:rPr lang="ru-RU" sz="2000"/>
              <a:t>После изучения создания отдельных web страниц, необходимо учиться группировать вместе большое количество web страниц, для формирования согласованного целостного web сайта.</a:t>
            </a:r>
            <a:endParaRPr lang="en-US" sz="2000"/>
          </a:p>
          <a:p>
            <a:pPr>
              <a:lnSpc>
                <a:spcPct val="80000"/>
              </a:lnSpc>
            </a:pPr>
            <a:r>
              <a:rPr lang="ru-RU" sz="2000"/>
              <a:t>Темы (</a:t>
            </a:r>
            <a:r>
              <a:rPr lang="en-US" sz="2000"/>
              <a:t>themes</a:t>
            </a:r>
            <a:r>
              <a:rPr lang="ru-RU" sz="2000"/>
              <a:t>)</a:t>
            </a:r>
            <a:r>
              <a:rPr lang="en-US" sz="2000"/>
              <a:t> </a:t>
            </a:r>
            <a:r>
              <a:rPr lang="ru-RU" sz="2000"/>
              <a:t>позволяют описать особенности (специальные свойства) разных типов ЭУ и легко использовать эти форматы во множестве страниц сайта. Темы упрощают создание единого стандартного вида всех страниц и облегчают его изменение. Если тема создана, то она может быть применена ко всем страницам </a:t>
            </a:r>
            <a:r>
              <a:rPr lang="en-US" sz="2000"/>
              <a:t>web </a:t>
            </a:r>
            <a:r>
              <a:rPr lang="ru-RU" sz="2000"/>
              <a:t>сайта путем изменения в них используемой темы.</a:t>
            </a:r>
          </a:p>
          <a:p>
            <a:pPr>
              <a:lnSpc>
                <a:spcPct val="80000"/>
              </a:lnSpc>
            </a:pPr>
            <a:r>
              <a:rPr lang="ru-RU" sz="2000"/>
              <a:t>Главные страницы (</a:t>
            </a:r>
            <a:r>
              <a:rPr lang="en-US" sz="2000"/>
              <a:t>master pages</a:t>
            </a:r>
            <a:r>
              <a:rPr lang="ru-RU" sz="2000"/>
              <a:t>)</a:t>
            </a:r>
            <a:r>
              <a:rPr lang="en-US" sz="2000"/>
              <a:t> </a:t>
            </a:r>
            <a:r>
              <a:rPr lang="ru-RU" sz="2000"/>
              <a:t>позволяют создать многократно используемые шаблоны структуры страниц сайта. Используя главные страницы можно описать схему расположения элементов на страницах </a:t>
            </a:r>
            <a:r>
              <a:rPr lang="en-US" sz="2000"/>
              <a:t>web </a:t>
            </a:r>
            <a:r>
              <a:rPr lang="ru-RU" sz="2000"/>
              <a:t>сайта, указав размещение на странице таких обычных элементов, как заголовки, меню, баннеры и т.п. Задав один раз такую структуру (главную страницу) можно многократно использовать для описания структуры страниц </a:t>
            </a:r>
            <a:r>
              <a:rPr lang="en-US" sz="2000"/>
              <a:t>web </a:t>
            </a:r>
            <a:r>
              <a:rPr lang="ru-RU" sz="2000"/>
              <a:t>сайта, гарантируя, что все страницы имеют одинаковый вид</a:t>
            </a:r>
            <a:r>
              <a:rPr lang="ru-RU" sz="2000" b="1"/>
              <a:t>.</a:t>
            </a:r>
          </a:p>
          <a:p>
            <a:pPr>
              <a:lnSpc>
                <a:spcPct val="80000"/>
              </a:lnSpc>
            </a:pPr>
            <a:endParaRPr lang="ru-RU" sz="18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274638"/>
            <a:ext cx="8229600" cy="706437"/>
          </a:xfrm>
        </p:spPr>
        <p:txBody>
          <a:bodyPr/>
          <a:lstStyle/>
          <a:p>
            <a:r>
              <a:rPr lang="ru-RU" sz="3200"/>
              <a:t>Каскадные таблицы стилей</a:t>
            </a:r>
            <a:r>
              <a:rPr lang="ru-RU" sz="4000"/>
              <a:t> </a:t>
            </a:r>
            <a:r>
              <a:rPr lang="ru-RU" sz="4000" b="1"/>
              <a:t/>
            </a:r>
            <a:br>
              <a:rPr lang="ru-RU" sz="4000" b="1"/>
            </a:br>
            <a:r>
              <a:rPr lang="ru-RU" sz="2800"/>
              <a:t>(Cascading Style Sheets)</a:t>
            </a:r>
          </a:p>
        </p:txBody>
      </p:sp>
      <p:sp>
        <p:nvSpPr>
          <p:cNvPr id="138243" name="Rectangle 3"/>
          <p:cNvSpPr>
            <a:spLocks noGrp="1" noChangeArrowheads="1"/>
          </p:cNvSpPr>
          <p:nvPr>
            <p:ph type="body" idx="1"/>
          </p:nvPr>
        </p:nvSpPr>
        <p:spPr>
          <a:xfrm>
            <a:off x="468313" y="1341438"/>
            <a:ext cx="8229600" cy="5111750"/>
          </a:xfrm>
        </p:spPr>
        <p:txBody>
          <a:bodyPr/>
          <a:lstStyle/>
          <a:p>
            <a:pPr>
              <a:lnSpc>
                <a:spcPct val="90000"/>
              </a:lnSpc>
            </a:pPr>
            <a:r>
              <a:rPr lang="ru-RU" sz="2400"/>
              <a:t>Первый шаг к созданию согласованного, единообразного </a:t>
            </a:r>
            <a:r>
              <a:rPr lang="en-US" sz="2400"/>
              <a:t>web </a:t>
            </a:r>
            <a:r>
              <a:rPr lang="ru-RU" sz="2400"/>
              <a:t>приложения заключается в создании согласованного визуального представления </a:t>
            </a:r>
            <a:r>
              <a:rPr lang="en-US" sz="2400"/>
              <a:t>web </a:t>
            </a:r>
            <a:r>
              <a:rPr lang="ru-RU" sz="2400"/>
              <a:t>страниц (шрифты, форма кнопок, и т.п.).</a:t>
            </a:r>
          </a:p>
          <a:p>
            <a:pPr>
              <a:lnSpc>
                <a:spcPct val="90000"/>
              </a:lnSpc>
            </a:pPr>
            <a:r>
              <a:rPr lang="ru-RU" sz="2400"/>
              <a:t>Основным инструментом согласования деталей оформления страниц являются </a:t>
            </a:r>
            <a:r>
              <a:rPr lang="en-US" sz="2400"/>
              <a:t>CSS (</a:t>
            </a:r>
            <a:r>
              <a:rPr lang="ru-RU" sz="2400"/>
              <a:t>каскадные таблицы стилей</a:t>
            </a:r>
            <a:r>
              <a:rPr lang="en-US" sz="2400"/>
              <a:t>).</a:t>
            </a:r>
            <a:endParaRPr lang="ru-RU" sz="2400"/>
          </a:p>
          <a:p>
            <a:pPr>
              <a:lnSpc>
                <a:spcPct val="90000"/>
              </a:lnSpc>
            </a:pPr>
            <a:r>
              <a:rPr lang="ru-RU" sz="2400" i="1"/>
              <a:t>Каскадные таблицы стилей </a:t>
            </a:r>
            <a:r>
              <a:rPr lang="ru-RU" sz="2400"/>
              <a:t>(Cascading Style Sheets, CSS) — это средство хранения и упорядочения сведений о форматировании HTML-элементов, составляющих Web-формы. Благодаря централизованному хранению этих сведений использование таблиц стилей облегчает изменение облика Web-приложений.</a:t>
            </a:r>
          </a:p>
          <a:p>
            <a:pPr>
              <a:lnSpc>
                <a:spcPct val="90000"/>
              </a:lnSpc>
              <a:buFontTx/>
              <a:buNone/>
            </a:pPr>
            <a:endParaRPr lang="ru-RU"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15" name="Rectangle 19"/>
          <p:cNvSpPr>
            <a:spLocks noGrp="1" noChangeArrowheads="1"/>
          </p:cNvSpPr>
          <p:nvPr>
            <p:ph type="title"/>
          </p:nvPr>
        </p:nvSpPr>
        <p:spPr>
          <a:xfrm>
            <a:off x="457200" y="274638"/>
            <a:ext cx="8229600" cy="850900"/>
          </a:xfrm>
        </p:spPr>
        <p:txBody>
          <a:bodyPr/>
          <a:lstStyle/>
          <a:p>
            <a:endParaRPr lang="ru-RU"/>
          </a:p>
        </p:txBody>
      </p:sp>
      <p:sp>
        <p:nvSpPr>
          <p:cNvPr id="132099" name="Rectangle 3"/>
          <p:cNvSpPr>
            <a:spLocks noGrp="1" noChangeArrowheads="1"/>
          </p:cNvSpPr>
          <p:nvPr>
            <p:ph type="body" sz="half" idx="1"/>
          </p:nvPr>
        </p:nvSpPr>
        <p:spPr>
          <a:xfrm>
            <a:off x="457200" y="1341438"/>
            <a:ext cx="8218488" cy="676275"/>
          </a:xfrm>
        </p:spPr>
        <p:txBody>
          <a:bodyPr/>
          <a:lstStyle/>
          <a:p>
            <a:pPr>
              <a:lnSpc>
                <a:spcPct val="80000"/>
              </a:lnSpc>
            </a:pPr>
            <a:r>
              <a:rPr lang="ru-RU" sz="2400"/>
              <a:t>в Web-приложениях форматирование применяется на трех уровнях. </a:t>
            </a:r>
          </a:p>
          <a:p>
            <a:pPr>
              <a:lnSpc>
                <a:spcPct val="80000"/>
              </a:lnSpc>
            </a:pPr>
            <a:endParaRPr lang="ru-RU" sz="2400"/>
          </a:p>
        </p:txBody>
      </p:sp>
      <p:graphicFrame>
        <p:nvGraphicFramePr>
          <p:cNvPr id="132180" name="Group 84"/>
          <p:cNvGraphicFramePr>
            <a:graphicFrameLocks noGrp="1"/>
          </p:cNvGraphicFramePr>
          <p:nvPr>
            <p:ph sz="half" idx="2"/>
          </p:nvPr>
        </p:nvGraphicFramePr>
        <p:xfrm>
          <a:off x="468313" y="2276475"/>
          <a:ext cx="8075612" cy="2448879"/>
        </p:xfrm>
        <a:graphic>
          <a:graphicData uri="http://schemas.openxmlformats.org/drawingml/2006/table">
            <a:tbl>
              <a:tblPr/>
              <a:tblGrid>
                <a:gridCol w="2303462"/>
                <a:gridCol w="2736850"/>
                <a:gridCol w="3035300"/>
              </a:tblGrid>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Уровень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Где определяется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На что действует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1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Глобальный (global)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В файле таблицы стилей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Все страницы, ссылающиеся на эту таблицу стилей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Страничный (page)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В страничном элементе </a:t>
                      </a:r>
                      <a:r>
                        <a:rPr kumimoji="0" lang="ru-RU" sz="1800" b="0" i="1" u="none" strike="noStrike" cap="none" normalizeH="0" baseline="0" smtClean="0">
                          <a:ln>
                            <a:noFill/>
                          </a:ln>
                          <a:solidFill>
                            <a:schemeClr val="tx1"/>
                          </a:solidFill>
                          <a:effectLst/>
                          <a:latin typeface="Arial" charset="0"/>
                        </a:rPr>
                        <a:t>head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Все элементы текущей страницы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4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Локальный (inline)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Внутри HTML-элемента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Только текущий элемент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2172" name="Rectangle 76"/>
          <p:cNvSpPr>
            <a:spLocks noChangeArrowheads="1"/>
          </p:cNvSpPr>
          <p:nvPr/>
        </p:nvSpPr>
        <p:spPr bwMode="auto">
          <a:xfrm>
            <a:off x="468313" y="5013325"/>
            <a:ext cx="8351837" cy="1655763"/>
          </a:xfrm>
          <a:prstGeom prst="rect">
            <a:avLst/>
          </a:prstGeom>
          <a:noFill/>
          <a:ln w="9525">
            <a:noFill/>
            <a:miter lim="800000"/>
            <a:headEnd/>
            <a:tailEnd/>
          </a:ln>
          <a:effectLst/>
        </p:spPr>
        <p:txBody>
          <a:bodyPr/>
          <a:lstStyle/>
          <a:p>
            <a:pPr indent="12700">
              <a:spcBef>
                <a:spcPct val="20000"/>
              </a:spcBef>
            </a:pPr>
            <a:r>
              <a:rPr lang="ru-RU"/>
              <a:t>Иерархия этих уровней напоминает иерархию уровней области видимости. </a:t>
            </a:r>
          </a:p>
          <a:p>
            <a:pPr indent="12700">
              <a:spcBef>
                <a:spcPct val="20000"/>
              </a:spcBef>
            </a:pPr>
            <a:r>
              <a:rPr lang="ru-RU"/>
              <a:t>Формат, определенный внутри элемента (локально), имеет приоритет перед форматом, заданным на уровне страницы, а тот — перед форматом, определенным глобально (в таблице стилей). </a:t>
            </a:r>
          </a:p>
          <a:p>
            <a:pPr indent="12700">
              <a:spcBef>
                <a:spcPct val="20000"/>
              </a:spcBef>
            </a:pPr>
            <a:r>
              <a:rPr lang="ru-RU"/>
              <a:t>Эти правила и дали имя таблицам стилей, которые называются </a:t>
            </a:r>
            <a:r>
              <a:rPr lang="ru-RU" i="1"/>
              <a:t>каскадными. </a:t>
            </a: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7200" y="274638"/>
            <a:ext cx="8229600" cy="777875"/>
          </a:xfrm>
        </p:spPr>
        <p:txBody>
          <a:bodyPr/>
          <a:lstStyle/>
          <a:p>
            <a:r>
              <a:rPr lang="ru-RU" sz="3600"/>
              <a:t>Пример использования стилей</a:t>
            </a:r>
          </a:p>
        </p:txBody>
      </p:sp>
      <p:sp>
        <p:nvSpPr>
          <p:cNvPr id="145411" name="Rectangle 3"/>
          <p:cNvSpPr>
            <a:spLocks noGrp="1" noChangeArrowheads="1"/>
          </p:cNvSpPr>
          <p:nvPr>
            <p:ph type="body" idx="1"/>
          </p:nvPr>
        </p:nvSpPr>
        <p:spPr>
          <a:xfrm>
            <a:off x="457200" y="1125538"/>
            <a:ext cx="8229600" cy="5327650"/>
          </a:xfrm>
        </p:spPr>
        <p:txBody>
          <a:bodyPr/>
          <a:lstStyle/>
          <a:p>
            <a:pPr>
              <a:lnSpc>
                <a:spcPct val="80000"/>
              </a:lnSpc>
              <a:buFontTx/>
              <a:buNone/>
            </a:pPr>
            <a:r>
              <a:rPr lang="ru-RU" sz="1600"/>
              <a:t>&lt;НТМ</a:t>
            </a:r>
            <a:r>
              <a:rPr lang="en-US" sz="1600"/>
              <a:t>L</a:t>
            </a:r>
            <a:r>
              <a:rPr lang="ru-RU" sz="1600"/>
              <a:t>&gt;</a:t>
            </a:r>
            <a:r>
              <a:rPr lang="en-US" sz="1600"/>
              <a:t> </a:t>
            </a:r>
          </a:p>
          <a:p>
            <a:pPr>
              <a:lnSpc>
                <a:spcPct val="80000"/>
              </a:lnSpc>
              <a:buFontTx/>
              <a:buNone/>
            </a:pPr>
            <a:r>
              <a:rPr lang="ru-RU" sz="1600"/>
              <a:t>&lt;HEAD&gt;</a:t>
            </a:r>
            <a:r>
              <a:rPr lang="en-US" sz="1600"/>
              <a:t> </a:t>
            </a:r>
            <a:r>
              <a:rPr lang="ru-RU" sz="1600"/>
              <a:t>&lt;title&gt;WebForm</a:t>
            </a:r>
            <a:r>
              <a:rPr lang="en-US" sz="1600"/>
              <a:t>&lt;</a:t>
            </a:r>
            <a:r>
              <a:rPr lang="ru-RU" sz="1600"/>
              <a:t>/title&gt;</a:t>
            </a:r>
          </a:p>
          <a:p>
            <a:pPr>
              <a:lnSpc>
                <a:spcPct val="80000"/>
              </a:lnSpc>
              <a:buFontTx/>
              <a:buNone/>
            </a:pPr>
            <a:r>
              <a:rPr lang="en-US" sz="1600"/>
              <a:t>  </a:t>
            </a:r>
            <a:r>
              <a:rPr lang="ru-RU" sz="1600"/>
              <a:t>&lt;!- </a:t>
            </a:r>
            <a:r>
              <a:rPr lang="ru-RU" sz="1600" b="1"/>
              <a:t>(1) Ссылка на таблицу стилей.</a:t>
            </a:r>
            <a:r>
              <a:rPr lang="ru-RU" sz="1600"/>
              <a:t> -&gt;</a:t>
            </a:r>
          </a:p>
          <a:p>
            <a:pPr>
              <a:lnSpc>
                <a:spcPct val="80000"/>
              </a:lnSpc>
              <a:buFontTx/>
              <a:buNone/>
            </a:pPr>
            <a:r>
              <a:rPr lang="en-US" sz="1600"/>
              <a:t>  </a:t>
            </a:r>
            <a:r>
              <a:rPr lang="ru-RU" sz="1600"/>
              <a:t>&lt;LINK REL="stylesheet" TYPE="text/css" HREF="Styles</a:t>
            </a:r>
            <a:r>
              <a:rPr lang="en-US" sz="1600"/>
              <a:t>.</a:t>
            </a:r>
            <a:r>
              <a:rPr lang="ru-RU" sz="1600"/>
              <a:t>css"&gt;</a:t>
            </a:r>
          </a:p>
          <a:p>
            <a:pPr>
              <a:lnSpc>
                <a:spcPct val="80000"/>
              </a:lnSpc>
              <a:buFontTx/>
              <a:buNone/>
            </a:pPr>
            <a:r>
              <a:rPr lang="en-US" sz="1600"/>
              <a:t>  </a:t>
            </a:r>
            <a:r>
              <a:rPr lang="ru-RU" sz="1600"/>
              <a:t>&lt;!- </a:t>
            </a:r>
            <a:r>
              <a:rPr lang="ru-RU" sz="1600" b="1"/>
              <a:t>(2) Определение стиля на уровне страницы</a:t>
            </a:r>
            <a:r>
              <a:rPr lang="en-US" sz="1600" b="1"/>
              <a:t>.</a:t>
            </a:r>
            <a:r>
              <a:rPr lang="ru-RU" sz="1600"/>
              <a:t> -&gt;</a:t>
            </a:r>
          </a:p>
          <a:p>
            <a:pPr>
              <a:lnSpc>
                <a:spcPct val="80000"/>
              </a:lnSpc>
              <a:buFontTx/>
              <a:buNone/>
            </a:pPr>
            <a:r>
              <a:rPr lang="en-US" sz="1600"/>
              <a:t>  </a:t>
            </a:r>
            <a:r>
              <a:rPr lang="ru-RU" sz="1600"/>
              <a:t>&lt;style&gt;</a:t>
            </a:r>
          </a:p>
          <a:p>
            <a:pPr>
              <a:lnSpc>
                <a:spcPct val="80000"/>
              </a:lnSpc>
              <a:buFontTx/>
              <a:buNone/>
            </a:pPr>
            <a:r>
              <a:rPr lang="en-US" sz="1600"/>
              <a:t>     </a:t>
            </a:r>
            <a:r>
              <a:rPr lang="ru-RU" sz="1600"/>
              <a:t>Р {</a:t>
            </a:r>
            <a:r>
              <a:rPr lang="en-US" sz="1600"/>
              <a:t> </a:t>
            </a:r>
          </a:p>
          <a:p>
            <a:pPr>
              <a:lnSpc>
                <a:spcPct val="80000"/>
              </a:lnSpc>
              <a:buFontTx/>
              <a:buNone/>
            </a:pPr>
            <a:r>
              <a:rPr lang="en-US" sz="1600"/>
              <a:t>           </a:t>
            </a:r>
            <a:r>
              <a:rPr lang="ru-RU" sz="1600"/>
              <a:t>font-family: 'Comic Sans MS', Lucida Sans, sans-serif;</a:t>
            </a:r>
          </a:p>
          <a:p>
            <a:pPr>
              <a:lnSpc>
                <a:spcPct val="80000"/>
              </a:lnSpc>
              <a:buFontTx/>
              <a:buNone/>
            </a:pPr>
            <a:r>
              <a:rPr lang="en-US" sz="1600"/>
              <a:t>           </a:t>
            </a:r>
            <a:r>
              <a:rPr lang="ru-RU" sz="1600"/>
              <a:t>font-size: medium:</a:t>
            </a:r>
          </a:p>
          <a:p>
            <a:pPr>
              <a:lnSpc>
                <a:spcPct val="80000"/>
              </a:lnSpc>
              <a:buFontTx/>
              <a:buNone/>
            </a:pPr>
            <a:r>
              <a:rPr lang="en-US" sz="1600"/>
              <a:t>        </a:t>
            </a:r>
            <a:r>
              <a:rPr lang="ru-RU" sz="1600"/>
              <a:t>}</a:t>
            </a:r>
          </a:p>
          <a:p>
            <a:pPr>
              <a:lnSpc>
                <a:spcPct val="80000"/>
              </a:lnSpc>
              <a:buFontTx/>
              <a:buNone/>
            </a:pPr>
            <a:r>
              <a:rPr lang="en-US" sz="1600"/>
              <a:t>  </a:t>
            </a:r>
            <a:r>
              <a:rPr lang="ru-RU" sz="1600"/>
              <a:t>&lt;/style&gt;</a:t>
            </a:r>
          </a:p>
          <a:p>
            <a:pPr>
              <a:lnSpc>
                <a:spcPct val="80000"/>
              </a:lnSpc>
              <a:buFontTx/>
              <a:buNone/>
            </a:pPr>
            <a:r>
              <a:rPr lang="ru-RU" sz="1600"/>
              <a:t>&lt;/HEAD&gt;</a:t>
            </a:r>
          </a:p>
          <a:p>
            <a:pPr>
              <a:lnSpc>
                <a:spcPct val="80000"/>
              </a:lnSpc>
              <a:buFontTx/>
              <a:buNone/>
            </a:pPr>
            <a:endParaRPr lang="en-US" sz="1600"/>
          </a:p>
          <a:p>
            <a:pPr>
              <a:lnSpc>
                <a:spcPct val="80000"/>
              </a:lnSpc>
              <a:buFontTx/>
              <a:buNone/>
            </a:pPr>
            <a:r>
              <a:rPr lang="ru-RU" sz="1600"/>
              <a:t>&lt;</a:t>
            </a:r>
            <a:r>
              <a:rPr lang="en-US" sz="1600"/>
              <a:t>bo</a:t>
            </a:r>
            <a:r>
              <a:rPr lang="ru-RU" sz="1600"/>
              <a:t>dy&gt;</a:t>
            </a:r>
          </a:p>
          <a:p>
            <a:pPr>
              <a:lnSpc>
                <a:spcPct val="80000"/>
              </a:lnSpc>
              <a:buFontTx/>
              <a:buNone/>
            </a:pPr>
            <a:r>
              <a:rPr lang="ru-RU" sz="1600"/>
              <a:t>&lt;p&gt;The alignment is from the style sheet. &lt;/p&gt;</a:t>
            </a:r>
          </a:p>
          <a:p>
            <a:pPr>
              <a:lnSpc>
                <a:spcPct val="80000"/>
              </a:lnSpc>
              <a:buFontTx/>
              <a:buNone/>
            </a:pPr>
            <a:r>
              <a:rPr lang="ru-RU" sz="1600"/>
              <a:t>&lt;p&gt;The font is from the style in the page's head element,</a:t>
            </a:r>
          </a:p>
          <a:p>
            <a:pPr>
              <a:lnSpc>
                <a:spcPct val="80000"/>
              </a:lnSpc>
              <a:buFontTx/>
              <a:buNone/>
            </a:pPr>
            <a:r>
              <a:rPr lang="ru-RU" sz="1600" b="1"/>
              <a:t>&lt;!- (3) Определение стиля, встроенное в элемент -&gt;</a:t>
            </a:r>
          </a:p>
          <a:p>
            <a:pPr>
              <a:lnSpc>
                <a:spcPct val="80000"/>
              </a:lnSpc>
              <a:buFontTx/>
              <a:buNone/>
            </a:pPr>
            <a:r>
              <a:rPr lang="ru-RU" sz="1600"/>
              <a:t>&lt;р sty</a:t>
            </a:r>
            <a:r>
              <a:rPr lang="en-US" sz="1600"/>
              <a:t>l</a:t>
            </a:r>
            <a:r>
              <a:rPr lang="ru-RU" sz="1600"/>
              <a:t>e="FONT-SIZE: large; FONT-STYLE: italic"&gt;The italic is from</a:t>
            </a:r>
            <a:r>
              <a:rPr lang="en-US" sz="1600"/>
              <a:t> </a:t>
            </a:r>
            <a:r>
              <a:rPr lang="ru-RU" sz="1600"/>
              <a:t>the inline style. &lt;/p&gt;</a:t>
            </a:r>
          </a:p>
          <a:p>
            <a:pPr>
              <a:lnSpc>
                <a:spcPct val="80000"/>
              </a:lnSpc>
              <a:buFontTx/>
              <a:buNone/>
            </a:pPr>
            <a:r>
              <a:rPr lang="ru-RU" sz="1600"/>
              <a:t>&lt;/body&gt;</a:t>
            </a:r>
          </a:p>
          <a:p>
            <a:pPr>
              <a:lnSpc>
                <a:spcPct val="80000"/>
              </a:lnSpc>
              <a:buFontTx/>
              <a:buNone/>
            </a:pPr>
            <a:r>
              <a:rPr lang="ru-RU" sz="1600"/>
              <a:t>&lt;/HTML&gt;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57200" y="274638"/>
            <a:ext cx="8229600" cy="850900"/>
          </a:xfrm>
        </p:spPr>
        <p:txBody>
          <a:bodyPr/>
          <a:lstStyle/>
          <a:p>
            <a:r>
              <a:rPr lang="ru-RU" sz="3200"/>
              <a:t>Фрагмент из таблицы стилей </a:t>
            </a:r>
            <a:r>
              <a:rPr lang="en-US" sz="3200"/>
              <a:t>Style.css</a:t>
            </a:r>
            <a:r>
              <a:rPr lang="en-US" sz="4000"/>
              <a:t> </a:t>
            </a:r>
            <a:endParaRPr lang="ru-RU" sz="4000"/>
          </a:p>
        </p:txBody>
      </p:sp>
      <p:sp>
        <p:nvSpPr>
          <p:cNvPr id="147459" name="Rectangle 3"/>
          <p:cNvSpPr>
            <a:spLocks noGrp="1" noChangeArrowheads="1"/>
          </p:cNvSpPr>
          <p:nvPr>
            <p:ph type="body" idx="1"/>
          </p:nvPr>
        </p:nvSpPr>
        <p:spPr>
          <a:xfrm>
            <a:off x="395288" y="1268413"/>
            <a:ext cx="8229600" cy="4525962"/>
          </a:xfrm>
        </p:spPr>
        <p:txBody>
          <a:bodyPr/>
          <a:lstStyle/>
          <a:p>
            <a:pPr>
              <a:buFontTx/>
              <a:buNone/>
            </a:pPr>
            <a:r>
              <a:rPr lang="en-US" sz="2400"/>
              <a:t>P</a:t>
            </a:r>
          </a:p>
          <a:p>
            <a:pPr>
              <a:buFontTx/>
              <a:buNone/>
            </a:pPr>
            <a:r>
              <a:rPr lang="en-US" sz="2400"/>
              <a:t>{</a:t>
            </a:r>
          </a:p>
          <a:p>
            <a:pPr>
              <a:buFontTx/>
              <a:buNone/>
            </a:pPr>
            <a:r>
              <a:rPr lang="en-US" sz="2400"/>
              <a:t>	</a:t>
            </a:r>
            <a:r>
              <a:rPr lang="ru-RU" sz="2400"/>
              <a:t>font-size: small;</a:t>
            </a:r>
          </a:p>
          <a:p>
            <a:pPr>
              <a:buFontTx/>
              <a:buNone/>
            </a:pPr>
            <a:r>
              <a:rPr lang="en-US" sz="2400"/>
              <a:t>	</a:t>
            </a:r>
            <a:r>
              <a:rPr lang="ru-RU" sz="2400"/>
              <a:t>text-align: center;</a:t>
            </a:r>
          </a:p>
          <a:p>
            <a:pPr>
              <a:buFontTx/>
              <a:buNone/>
            </a:pPr>
            <a:r>
              <a:rPr lang="en-US" sz="2400"/>
              <a:t>}</a:t>
            </a:r>
            <a:endParaRPr lang="ru-RU" sz="24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68313" y="188913"/>
            <a:ext cx="8229600" cy="1143000"/>
          </a:xfrm>
        </p:spPr>
        <p:txBody>
          <a:bodyPr/>
          <a:lstStyle/>
          <a:p>
            <a:r>
              <a:rPr lang="ru-RU" sz="3600"/>
              <a:t>Создание таблицы стилей</a:t>
            </a:r>
          </a:p>
        </p:txBody>
      </p:sp>
      <p:sp>
        <p:nvSpPr>
          <p:cNvPr id="169987" name="Rectangle 3"/>
          <p:cNvSpPr>
            <a:spLocks noGrp="1" noChangeArrowheads="1"/>
          </p:cNvSpPr>
          <p:nvPr>
            <p:ph type="body" idx="1"/>
          </p:nvPr>
        </p:nvSpPr>
        <p:spPr>
          <a:xfrm>
            <a:off x="457200" y="1268413"/>
            <a:ext cx="8229600" cy="4857750"/>
          </a:xfrm>
        </p:spPr>
        <p:txBody>
          <a:bodyPr/>
          <a:lstStyle/>
          <a:p>
            <a:r>
              <a:rPr lang="ru-RU" sz="2400"/>
              <a:t>Выполните команду «Website ➤ Add New Item» и выберите S</a:t>
            </a:r>
            <a:r>
              <a:rPr lang="en-US" sz="2400"/>
              <a:t>tyle</a:t>
            </a:r>
            <a:r>
              <a:rPr lang="ru-RU" sz="2400"/>
              <a:t> </a:t>
            </a:r>
            <a:r>
              <a:rPr lang="en-US" sz="2400"/>
              <a:t>Sheet</a:t>
            </a:r>
            <a:r>
              <a:rPr lang="ru-RU" sz="2400"/>
              <a:t>.</a:t>
            </a:r>
          </a:p>
          <a:p>
            <a:r>
              <a:rPr lang="ru-RU" sz="2400"/>
              <a:t>Создайте правило.</a:t>
            </a:r>
          </a:p>
          <a:p>
            <a:r>
              <a:rPr lang="ru-RU" sz="2400"/>
              <a:t>Задайте атрибуты описания правила.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57200" y="274638"/>
            <a:ext cx="8229600" cy="561975"/>
          </a:xfrm>
        </p:spPr>
        <p:txBody>
          <a:bodyPr/>
          <a:lstStyle/>
          <a:p>
            <a:r>
              <a:rPr lang="ru-RU" sz="3200"/>
              <a:t>Правила таблицы стилей</a:t>
            </a:r>
          </a:p>
        </p:txBody>
      </p:sp>
      <p:sp>
        <p:nvSpPr>
          <p:cNvPr id="149507" name="Rectangle 3"/>
          <p:cNvSpPr>
            <a:spLocks noGrp="1" noChangeArrowheads="1"/>
          </p:cNvSpPr>
          <p:nvPr>
            <p:ph type="body" idx="1"/>
          </p:nvPr>
        </p:nvSpPr>
        <p:spPr>
          <a:xfrm>
            <a:off x="457200" y="981075"/>
            <a:ext cx="5483225" cy="5688013"/>
          </a:xfrm>
        </p:spPr>
        <p:txBody>
          <a:bodyPr/>
          <a:lstStyle/>
          <a:p>
            <a:pPr>
              <a:lnSpc>
                <a:spcPct val="80000"/>
              </a:lnSpc>
            </a:pPr>
            <a:r>
              <a:rPr lang="ru-RU" sz="1600"/>
              <a:t>Таблица стилей состоит из правил (</a:t>
            </a:r>
            <a:r>
              <a:rPr lang="ru-RU" sz="1600" i="1"/>
              <a:t>rules)</a:t>
            </a:r>
            <a:r>
              <a:rPr lang="ru-RU" sz="1600"/>
              <a:t>. Каждое правило определяет, как будет форматироваться один элемент web приложения. </a:t>
            </a:r>
          </a:p>
          <a:p>
            <a:pPr>
              <a:lnSpc>
                <a:spcPct val="80000"/>
              </a:lnSpc>
            </a:pPr>
            <a:r>
              <a:rPr lang="ru-RU" sz="1600"/>
              <a:t>Например, для задания формата заголовка нужно начать определять правила с именем heading1.</a:t>
            </a:r>
          </a:p>
          <a:p>
            <a:pPr>
              <a:lnSpc>
                <a:spcPct val="80000"/>
              </a:lnSpc>
            </a:pPr>
            <a:endParaRPr lang="ru-RU" sz="1600"/>
          </a:p>
          <a:p>
            <a:pPr>
              <a:lnSpc>
                <a:spcPct val="80000"/>
              </a:lnSpc>
            </a:pPr>
            <a:r>
              <a:rPr lang="ru-RU" sz="1600"/>
              <a:t>Каждое правило имеет две части. Часть до точки указывает HTML элемент, к которому это правило применяется. В этом примере ничего не задано перед точкой, что означает, что это правило может применяться к любому тэгу. </a:t>
            </a:r>
          </a:p>
          <a:p>
            <a:pPr>
              <a:lnSpc>
                <a:spcPct val="80000"/>
              </a:lnSpc>
            </a:pPr>
            <a:r>
              <a:rPr lang="ru-RU" sz="1600"/>
              <a:t>Часть после точки это уникальное имя (имя CSS класса), которое задается для  идентификации правила (не чувствительно к регистру).</a:t>
            </a:r>
          </a:p>
          <a:p>
            <a:pPr>
              <a:lnSpc>
                <a:spcPct val="80000"/>
              </a:lnSpc>
            </a:pPr>
            <a:r>
              <a:rPr lang="ru-RU" sz="1600"/>
              <a:t>В правиле можно задать подходящую информацию по форматированию. Например, для задания large, bold текста с зеленым foreground цветом. Выбран шрифт Verdana (если доступен), Arial (если нет) или sans-serif (если ни Verdana ни Arial не установлены).</a:t>
            </a:r>
          </a:p>
          <a:p>
            <a:pPr>
              <a:lnSpc>
                <a:spcPct val="80000"/>
              </a:lnSpc>
            </a:pPr>
            <a:endParaRPr lang="ru-RU" sz="1600"/>
          </a:p>
          <a:p>
            <a:pPr>
              <a:lnSpc>
                <a:spcPct val="80000"/>
              </a:lnSpc>
            </a:pPr>
            <a:r>
              <a:rPr lang="ru-RU" sz="1600"/>
              <a:t>Можно задать правила, которые применяются к HTML тэгам автоматически. Например, для описания всех заголовков второго уровня (&lt;h2&gt; тэгов) на странице, которая использует данный stylesheet создаем правило:</a:t>
            </a:r>
          </a:p>
        </p:txBody>
      </p:sp>
      <p:sp>
        <p:nvSpPr>
          <p:cNvPr id="149508" name="Text Box 4"/>
          <p:cNvSpPr txBox="1">
            <a:spLocks noChangeArrowheads="1"/>
          </p:cNvSpPr>
          <p:nvPr/>
        </p:nvSpPr>
        <p:spPr bwMode="auto">
          <a:xfrm>
            <a:off x="6227763" y="1125538"/>
            <a:ext cx="2916237" cy="5584825"/>
          </a:xfrm>
          <a:prstGeom prst="rect">
            <a:avLst/>
          </a:prstGeom>
          <a:noFill/>
          <a:ln w="9525">
            <a:noFill/>
            <a:miter lim="800000"/>
            <a:headEnd/>
            <a:tailEnd/>
          </a:ln>
          <a:effectLst/>
        </p:spPr>
        <p:txBody>
          <a:bodyPr>
            <a:spAutoFit/>
          </a:bodyPr>
          <a:lstStyle/>
          <a:p>
            <a:r>
              <a:rPr lang="ru-RU"/>
              <a:t>.heading1</a:t>
            </a:r>
          </a:p>
          <a:p>
            <a:r>
              <a:rPr lang="ru-RU"/>
              <a:t>{</a:t>
            </a:r>
          </a:p>
          <a:p>
            <a:r>
              <a:rPr lang="ru-RU"/>
              <a:t>}</a:t>
            </a:r>
          </a:p>
          <a:p>
            <a:endParaRPr lang="ru-RU"/>
          </a:p>
          <a:p>
            <a:endParaRPr lang="ru-RU"/>
          </a:p>
          <a:p>
            <a:r>
              <a:rPr lang="ru-RU"/>
              <a:t>.heading1</a:t>
            </a:r>
          </a:p>
          <a:p>
            <a:r>
              <a:rPr lang="ru-RU"/>
              <a:t>{</a:t>
            </a:r>
          </a:p>
          <a:p>
            <a:r>
              <a:rPr lang="ru-RU"/>
              <a:t>   font-weight: bold;</a:t>
            </a:r>
          </a:p>
          <a:p>
            <a:r>
              <a:rPr lang="ru-RU"/>
              <a:t>   font-size: large;</a:t>
            </a:r>
          </a:p>
          <a:p>
            <a:r>
              <a:rPr lang="ru-RU"/>
              <a:t>   color: lime;</a:t>
            </a:r>
          </a:p>
          <a:p>
            <a:r>
              <a:rPr lang="ru-RU"/>
              <a:t>   font-family: Verdana, Arial, Sans-Serif;</a:t>
            </a:r>
          </a:p>
          <a:p>
            <a:r>
              <a:rPr lang="ru-RU"/>
              <a:t>}</a:t>
            </a:r>
          </a:p>
          <a:p>
            <a:endParaRPr lang="ru-RU"/>
          </a:p>
          <a:p>
            <a:endParaRPr lang="ru-RU"/>
          </a:p>
          <a:p>
            <a:endParaRPr lang="ru-RU"/>
          </a:p>
          <a:p>
            <a:r>
              <a:rPr lang="ru-RU"/>
              <a:t>h2</a:t>
            </a:r>
          </a:p>
          <a:p>
            <a:r>
              <a:rPr lang="ru-RU"/>
              <a:t>{ </a:t>
            </a:r>
          </a:p>
          <a:p>
            <a:r>
              <a:rPr lang="ru-RU"/>
              <a:t>...</a:t>
            </a:r>
          </a:p>
          <a:p>
            <a:r>
              <a:rPr lang="ru-RU"/>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57200" y="274638"/>
            <a:ext cx="8229600" cy="706437"/>
          </a:xfrm>
        </p:spPr>
        <p:txBody>
          <a:bodyPr/>
          <a:lstStyle/>
          <a:p>
            <a:r>
              <a:rPr lang="ru-RU" sz="4000"/>
              <a:t>Формирование стилей</a:t>
            </a:r>
          </a:p>
        </p:txBody>
      </p:sp>
      <p:sp>
        <p:nvSpPr>
          <p:cNvPr id="151555" name="Rectangle 3"/>
          <p:cNvSpPr>
            <a:spLocks noGrp="1" noChangeArrowheads="1"/>
          </p:cNvSpPr>
          <p:nvPr>
            <p:ph type="body" idx="1"/>
          </p:nvPr>
        </p:nvSpPr>
        <p:spPr>
          <a:xfrm>
            <a:off x="457200" y="1196975"/>
            <a:ext cx="8229600" cy="2376488"/>
          </a:xfrm>
        </p:spPr>
        <p:txBody>
          <a:bodyPr/>
          <a:lstStyle/>
          <a:p>
            <a:pPr>
              <a:lnSpc>
                <a:spcPct val="80000"/>
              </a:lnSpc>
            </a:pPr>
            <a:r>
              <a:rPr lang="ru-RU" sz="2000"/>
              <a:t>Обычный stylesheet описывает множество правил. Фактически stylesheets часто используются для формального описания формата всех элементов интерфейса пользователя </a:t>
            </a:r>
            <a:r>
              <a:rPr lang="en-US" sz="2000"/>
              <a:t>web </a:t>
            </a:r>
            <a:r>
              <a:rPr lang="ru-RU" sz="2000"/>
              <a:t>приложения</a:t>
            </a:r>
          </a:p>
          <a:p>
            <a:pPr>
              <a:lnSpc>
                <a:spcPct val="80000"/>
              </a:lnSpc>
            </a:pPr>
            <a:r>
              <a:rPr lang="ru-RU" sz="2000"/>
              <a:t>Например, следующий stylesheet описывает пять правил. Первое правило описывает элемент &lt;body&gt;. Другие правила являются </a:t>
            </a:r>
            <a:r>
              <a:rPr lang="en-US" sz="2000"/>
              <a:t>CSS </a:t>
            </a:r>
            <a:r>
              <a:rPr lang="ru-RU" sz="2000"/>
              <a:t> И требуется явно их  применить к тому элементу, который их будет использовать</a:t>
            </a:r>
          </a:p>
        </p:txBody>
      </p:sp>
      <p:sp>
        <p:nvSpPr>
          <p:cNvPr id="151556" name="Text Box 4"/>
          <p:cNvSpPr txBox="1">
            <a:spLocks noChangeArrowheads="1"/>
          </p:cNvSpPr>
          <p:nvPr/>
        </p:nvSpPr>
        <p:spPr bwMode="auto">
          <a:xfrm>
            <a:off x="4643438" y="3298825"/>
            <a:ext cx="3830637" cy="3514725"/>
          </a:xfrm>
          <a:prstGeom prst="rect">
            <a:avLst/>
          </a:prstGeom>
          <a:noFill/>
          <a:ln w="9525">
            <a:noFill/>
            <a:miter lim="800000"/>
            <a:headEnd/>
            <a:tailEnd/>
          </a:ln>
          <a:effectLst/>
        </p:spPr>
        <p:txBody>
          <a:bodyPr>
            <a:spAutoFit/>
          </a:bodyPr>
          <a:lstStyle/>
          <a:p>
            <a:r>
              <a:rPr lang="ru-RU" sz="1600"/>
              <a:t>.heading2</a:t>
            </a:r>
          </a:p>
          <a:p>
            <a:r>
              <a:rPr lang="ru-RU" sz="1600"/>
              <a:t>{</a:t>
            </a:r>
          </a:p>
          <a:p>
            <a:r>
              <a:rPr lang="ru-RU" sz="1600"/>
              <a:t>   font-weight: bold;</a:t>
            </a:r>
          </a:p>
          <a:p>
            <a:r>
              <a:rPr lang="ru-RU" sz="1600"/>
              <a:t>   font-size: medium;</a:t>
            </a:r>
          </a:p>
          <a:p>
            <a:r>
              <a:rPr lang="ru-RU" sz="1600"/>
              <a:t>   font-style: italic;</a:t>
            </a:r>
          </a:p>
          <a:p>
            <a:r>
              <a:rPr lang="ru-RU" sz="1600"/>
              <a:t>   color: #C0BA72;</a:t>
            </a:r>
          </a:p>
          <a:p>
            <a:r>
              <a:rPr lang="ru-RU" sz="1600"/>
              <a:t>}</a:t>
            </a:r>
          </a:p>
          <a:p>
            <a:r>
              <a:rPr lang="ru-RU" sz="1600"/>
              <a:t>.blockText</a:t>
            </a:r>
          </a:p>
          <a:p>
            <a:r>
              <a:rPr lang="ru-RU" sz="1600"/>
              <a:t>{</a:t>
            </a:r>
          </a:p>
          <a:p>
            <a:r>
              <a:rPr lang="ru-RU" sz="1600"/>
              <a:t>   padding: 10px;</a:t>
            </a:r>
          </a:p>
          <a:p>
            <a:r>
              <a:rPr lang="ru-RU" sz="1600"/>
              <a:t>   background-color: #FFFFD9;</a:t>
            </a:r>
          </a:p>
          <a:p>
            <a:r>
              <a:rPr lang="ru-RU" sz="1600"/>
              <a:t>   border-style: solid;</a:t>
            </a:r>
          </a:p>
          <a:p>
            <a:r>
              <a:rPr lang="ru-RU" sz="1600"/>
              <a:t>   border-width: thin;</a:t>
            </a:r>
          </a:p>
          <a:p>
            <a:r>
              <a:rPr lang="ru-RU" sz="1600"/>
              <a:t>}</a:t>
            </a:r>
          </a:p>
        </p:txBody>
      </p:sp>
      <p:sp>
        <p:nvSpPr>
          <p:cNvPr id="151557" name="Text Box 5"/>
          <p:cNvSpPr txBox="1">
            <a:spLocks noChangeArrowheads="1"/>
          </p:cNvSpPr>
          <p:nvPr/>
        </p:nvSpPr>
        <p:spPr bwMode="auto">
          <a:xfrm>
            <a:off x="611188" y="3425825"/>
            <a:ext cx="3673475" cy="3025775"/>
          </a:xfrm>
          <a:prstGeom prst="rect">
            <a:avLst/>
          </a:prstGeom>
          <a:noFill/>
          <a:ln w="9525">
            <a:noFill/>
            <a:miter lim="800000"/>
            <a:headEnd/>
            <a:tailEnd/>
          </a:ln>
          <a:effectLst/>
        </p:spPr>
        <p:txBody>
          <a:bodyPr>
            <a:spAutoFit/>
          </a:bodyPr>
          <a:lstStyle/>
          <a:p>
            <a:r>
              <a:rPr lang="ru-RU" sz="1600"/>
              <a:t>body</a:t>
            </a:r>
          </a:p>
          <a:p>
            <a:r>
              <a:rPr lang="ru-RU" sz="1600"/>
              <a:t>{</a:t>
            </a:r>
          </a:p>
          <a:p>
            <a:r>
              <a:rPr lang="ru-RU" sz="1600"/>
              <a:t>    font-family: Verdana,Arial, Sans-Serif;</a:t>
            </a:r>
          </a:p>
          <a:p>
            <a:r>
              <a:rPr lang="ru-RU" sz="1600"/>
              <a:t>    font-size: small;</a:t>
            </a:r>
          </a:p>
          <a:p>
            <a:r>
              <a:rPr lang="ru-RU" sz="1600"/>
              <a:t>}</a:t>
            </a:r>
          </a:p>
          <a:p>
            <a:r>
              <a:rPr lang="ru-RU" sz="1600"/>
              <a:t>.heading1</a:t>
            </a:r>
          </a:p>
          <a:p>
            <a:r>
              <a:rPr lang="ru-RU" sz="1600"/>
              <a:t>{</a:t>
            </a:r>
          </a:p>
          <a:p>
            <a:r>
              <a:rPr lang="ru-RU" sz="1600"/>
              <a:t>   font-weight: bold;</a:t>
            </a:r>
          </a:p>
          <a:p>
            <a:r>
              <a:rPr lang="ru-RU" sz="1600"/>
              <a:t>   font-size: large;</a:t>
            </a:r>
          </a:p>
          <a:p>
            <a:r>
              <a:rPr lang="ru-RU" sz="1600"/>
              <a:t>   color: lime;</a:t>
            </a:r>
          </a:p>
          <a:p>
            <a:r>
              <a:rPr lang="ru-RU" sz="160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274638"/>
            <a:ext cx="8229600" cy="850900"/>
          </a:xfrm>
        </p:spPr>
        <p:txBody>
          <a:bodyPr/>
          <a:lstStyle/>
          <a:p>
            <a:r>
              <a:rPr lang="ru-RU" sz="3200"/>
              <a:t>Диалоговые окна построения таблицы стилей</a:t>
            </a:r>
          </a:p>
        </p:txBody>
      </p:sp>
      <p:pic>
        <p:nvPicPr>
          <p:cNvPr id="155653" name="Picture 5"/>
          <p:cNvPicPr>
            <a:picLocks noChangeAspect="1" noChangeArrowheads="1"/>
          </p:cNvPicPr>
          <p:nvPr/>
        </p:nvPicPr>
        <p:blipFill>
          <a:blip r:embed="rId3" cstate="print"/>
          <a:srcRect l="26384" t="26367" r="26367" b="30316"/>
          <a:stretch>
            <a:fillRect/>
          </a:stretch>
        </p:blipFill>
        <p:spPr bwMode="auto">
          <a:xfrm>
            <a:off x="395288" y="2349500"/>
            <a:ext cx="4608512" cy="3168650"/>
          </a:xfrm>
          <a:prstGeom prst="rect">
            <a:avLst/>
          </a:prstGeom>
          <a:noFill/>
          <a:ln w="9525">
            <a:noFill/>
            <a:miter lim="800000"/>
            <a:headEnd/>
            <a:tailEnd/>
          </a:ln>
          <a:effectLst/>
        </p:spPr>
      </p:pic>
      <p:pic>
        <p:nvPicPr>
          <p:cNvPr id="155652" name="Picture 4"/>
          <p:cNvPicPr>
            <a:picLocks noChangeAspect="1" noChangeArrowheads="1"/>
          </p:cNvPicPr>
          <p:nvPr/>
        </p:nvPicPr>
        <p:blipFill>
          <a:blip r:embed="rId4" cstate="print"/>
          <a:srcRect l="21208" t="15538" r="21941" b="20465"/>
          <a:stretch>
            <a:fillRect/>
          </a:stretch>
        </p:blipFill>
        <p:spPr bwMode="auto">
          <a:xfrm>
            <a:off x="3598863" y="2565400"/>
            <a:ext cx="5545137" cy="4681538"/>
          </a:xfrm>
          <a:prstGeom prst="rect">
            <a:avLst/>
          </a:prstGeom>
          <a:noFill/>
          <a:ln w="9525">
            <a:noFill/>
            <a:miter lim="800000"/>
            <a:headEnd/>
            <a:tailEnd/>
          </a:ln>
          <a:effectLst/>
        </p:spPr>
      </p:pic>
      <p:sp>
        <p:nvSpPr>
          <p:cNvPr id="155654" name="Text Box 6"/>
          <p:cNvSpPr txBox="1">
            <a:spLocks noChangeArrowheads="1"/>
          </p:cNvSpPr>
          <p:nvPr/>
        </p:nvSpPr>
        <p:spPr bwMode="auto">
          <a:xfrm>
            <a:off x="539750" y="1196975"/>
            <a:ext cx="8208963" cy="915988"/>
          </a:xfrm>
          <a:prstGeom prst="rect">
            <a:avLst/>
          </a:prstGeom>
          <a:noFill/>
          <a:ln w="9525">
            <a:noFill/>
            <a:miter lim="800000"/>
            <a:headEnd/>
            <a:tailEnd/>
          </a:ln>
          <a:effectLst/>
        </p:spPr>
        <p:txBody>
          <a:bodyPr>
            <a:spAutoFit/>
          </a:bodyPr>
          <a:lstStyle/>
          <a:p>
            <a:pPr>
              <a:buFontTx/>
              <a:buChar char="•"/>
            </a:pPr>
            <a:r>
              <a:rPr lang="ru-RU"/>
              <a:t> Диалоговые окна для формирования правил и их описание</a:t>
            </a:r>
          </a:p>
          <a:p>
            <a:pPr lvl="1"/>
            <a:r>
              <a:rPr lang="en-US"/>
              <a:t>Add Style Rule…(</a:t>
            </a:r>
            <a:r>
              <a:rPr lang="ru-RU"/>
              <a:t>добавление правил</a:t>
            </a:r>
            <a:r>
              <a:rPr lang="en-US"/>
              <a:t>)</a:t>
            </a:r>
            <a:r>
              <a:rPr lang="ru-RU"/>
              <a:t> </a:t>
            </a:r>
            <a:endParaRPr lang="en-US"/>
          </a:p>
          <a:p>
            <a:pPr lvl="1"/>
            <a:r>
              <a:rPr lang="ru-RU"/>
              <a:t>       </a:t>
            </a:r>
            <a:r>
              <a:rPr lang="en-US"/>
              <a:t>Build Style… (Modify Style dialog box</a:t>
            </a:r>
            <a:r>
              <a:rPr lang="ru-RU"/>
              <a:t> – изменение описания правил</a:t>
            </a:r>
            <a:r>
              <a:rPr lang="en-US"/>
              <a:t>)</a:t>
            </a:r>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ru-RU" sz="3600"/>
              <a:t>Графическое представление таблицы стилей</a:t>
            </a:r>
          </a:p>
        </p:txBody>
      </p:sp>
      <p:sp>
        <p:nvSpPr>
          <p:cNvPr id="153603" name="Rectangle 3"/>
          <p:cNvSpPr>
            <a:spLocks noGrp="1" noChangeArrowheads="1"/>
          </p:cNvSpPr>
          <p:nvPr>
            <p:ph type="body" idx="1"/>
          </p:nvPr>
        </p:nvSpPr>
        <p:spPr>
          <a:xfrm>
            <a:off x="457200" y="1600200"/>
            <a:ext cx="8229600" cy="604838"/>
          </a:xfrm>
        </p:spPr>
        <p:txBody>
          <a:bodyPr/>
          <a:lstStyle/>
          <a:p>
            <a:r>
              <a:rPr lang="en-US" sz="2800"/>
              <a:t>Synchronize Document Outline</a:t>
            </a:r>
            <a:endParaRPr lang="ru-RU" sz="2800"/>
          </a:p>
        </p:txBody>
      </p:sp>
      <p:pic>
        <p:nvPicPr>
          <p:cNvPr id="153604" name="Picture 4"/>
          <p:cNvPicPr>
            <a:picLocks noChangeAspect="1" noChangeArrowheads="1"/>
          </p:cNvPicPr>
          <p:nvPr/>
        </p:nvPicPr>
        <p:blipFill>
          <a:blip r:embed="rId3" cstate="print"/>
          <a:srcRect l="46814" t="10298" r="24651" b="55902"/>
          <a:stretch>
            <a:fillRect/>
          </a:stretch>
        </p:blipFill>
        <p:spPr bwMode="auto">
          <a:xfrm>
            <a:off x="4572000" y="2708275"/>
            <a:ext cx="4103688" cy="36449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57200" y="274638"/>
            <a:ext cx="8229600" cy="777875"/>
          </a:xfrm>
        </p:spPr>
        <p:txBody>
          <a:bodyPr/>
          <a:lstStyle/>
          <a:p>
            <a:r>
              <a:rPr lang="ru-RU" sz="3600"/>
              <a:t>Применение правил стилей </a:t>
            </a:r>
          </a:p>
        </p:txBody>
      </p:sp>
      <p:sp>
        <p:nvSpPr>
          <p:cNvPr id="157699" name="Rectangle 3"/>
          <p:cNvSpPr>
            <a:spLocks noGrp="1" noChangeArrowheads="1"/>
          </p:cNvSpPr>
          <p:nvPr>
            <p:ph type="body" idx="1"/>
          </p:nvPr>
        </p:nvSpPr>
        <p:spPr>
          <a:xfrm>
            <a:off x="457200" y="1196975"/>
            <a:ext cx="8229600" cy="5472113"/>
          </a:xfrm>
        </p:spPr>
        <p:txBody>
          <a:bodyPr/>
          <a:lstStyle/>
          <a:p>
            <a:pPr>
              <a:lnSpc>
                <a:spcPct val="80000"/>
              </a:lnSpc>
            </a:pPr>
            <a:r>
              <a:rPr lang="ru-RU" sz="2000"/>
              <a:t>Для использования правила на web странице нужно связать страницу с нужной таблицей с помощью элемента &lt;link&gt; в разделе &lt;head&gt; </a:t>
            </a:r>
          </a:p>
          <a:p>
            <a:pPr>
              <a:lnSpc>
                <a:spcPct val="80000"/>
              </a:lnSpc>
            </a:pPr>
            <a:r>
              <a:rPr lang="ru-RU" sz="2000"/>
              <a:t>Например:</a:t>
            </a:r>
          </a:p>
          <a:p>
            <a:pPr lvl="1">
              <a:lnSpc>
                <a:spcPct val="80000"/>
              </a:lnSpc>
              <a:buFontTx/>
              <a:buNone/>
            </a:pPr>
            <a:r>
              <a:rPr lang="ru-RU" sz="1800"/>
              <a:t>&lt;link href="StyleSheet.css" rel="stylesheet" type="text/css" /&gt;</a:t>
            </a:r>
          </a:p>
          <a:p>
            <a:pPr>
              <a:lnSpc>
                <a:spcPct val="80000"/>
              </a:lnSpc>
            </a:pPr>
            <a:r>
              <a:rPr lang="ru-RU" sz="2000"/>
              <a:t>Статический HTML элемент</a:t>
            </a:r>
            <a:r>
              <a:rPr lang="en-US" sz="2000"/>
              <a:t> </a:t>
            </a:r>
            <a:r>
              <a:rPr lang="ru-RU" sz="2000"/>
              <a:t>можно связать с правилом с помощью атрибута </a:t>
            </a:r>
            <a:r>
              <a:rPr lang="en-US" sz="2000">
                <a:solidFill>
                  <a:srgbClr val="0066FF"/>
                </a:solidFill>
              </a:rPr>
              <a:t>class</a:t>
            </a:r>
            <a:r>
              <a:rPr lang="ru-RU" sz="2000">
                <a:solidFill>
                  <a:srgbClr val="0066FF"/>
                </a:solidFill>
              </a:rPr>
              <a:t>.</a:t>
            </a:r>
            <a:endParaRPr lang="en-US" sz="2000"/>
          </a:p>
          <a:p>
            <a:pPr>
              <a:lnSpc>
                <a:spcPct val="80000"/>
              </a:lnSpc>
            </a:pPr>
            <a:r>
              <a:rPr lang="ru-RU" sz="2000"/>
              <a:t>Например:</a:t>
            </a:r>
          </a:p>
          <a:p>
            <a:pPr>
              <a:lnSpc>
                <a:spcPct val="80000"/>
              </a:lnSpc>
              <a:buFontTx/>
              <a:buNone/>
            </a:pPr>
            <a:r>
              <a:rPr lang="ru-RU" sz="2000"/>
              <a:t>&lt;div </a:t>
            </a:r>
            <a:r>
              <a:rPr lang="ru-RU" sz="2000" b="1"/>
              <a:t>class="blockText" </a:t>
            </a:r>
            <a:r>
              <a:rPr lang="ru-RU" sz="2000"/>
              <a:t>id="paragraph" runat="server" &gt;</a:t>
            </a:r>
          </a:p>
          <a:p>
            <a:pPr>
              <a:lnSpc>
                <a:spcPct val="80000"/>
              </a:lnSpc>
              <a:buFontTx/>
              <a:buNone/>
            </a:pPr>
            <a:r>
              <a:rPr lang="ru-RU" sz="2000"/>
              <a:t>&lt;p&gt;This paragraph uses the blockText style.&lt;/p&gt;</a:t>
            </a:r>
          </a:p>
          <a:p>
            <a:pPr>
              <a:lnSpc>
                <a:spcPct val="80000"/>
              </a:lnSpc>
              <a:buFontTx/>
              <a:buNone/>
            </a:pPr>
            <a:r>
              <a:rPr lang="ru-RU" sz="2000"/>
              <a:t>&lt;/div&gt;</a:t>
            </a:r>
          </a:p>
          <a:p>
            <a:pPr>
              <a:lnSpc>
                <a:spcPct val="80000"/>
              </a:lnSpc>
            </a:pPr>
            <a:r>
              <a:rPr lang="ru-RU" sz="2000"/>
              <a:t>ЭУ можно связать с правилом с помощью ЭУ свойства </a:t>
            </a:r>
            <a:r>
              <a:rPr lang="en-US" sz="2000">
                <a:solidFill>
                  <a:srgbClr val="0066FF"/>
                </a:solidFill>
              </a:rPr>
              <a:t>CssClass</a:t>
            </a:r>
            <a:r>
              <a:rPr lang="ru-RU" sz="2000"/>
              <a:t>.</a:t>
            </a:r>
          </a:p>
          <a:p>
            <a:pPr>
              <a:lnSpc>
                <a:spcPct val="80000"/>
              </a:lnSpc>
            </a:pPr>
            <a:r>
              <a:rPr lang="ru-RU" sz="2000"/>
              <a:t>Например</a:t>
            </a:r>
          </a:p>
          <a:p>
            <a:pPr>
              <a:lnSpc>
                <a:spcPct val="80000"/>
              </a:lnSpc>
              <a:buFontTx/>
              <a:buNone/>
            </a:pPr>
            <a:r>
              <a:rPr lang="ru-RU" sz="2000"/>
              <a:t>&lt;asp:Label ID="Label1" runat="server" Text="This Label uses the heading1 style." </a:t>
            </a:r>
            <a:r>
              <a:rPr lang="ru-RU" sz="2000" b="1"/>
              <a:t>CssClass="heading1"</a:t>
            </a:r>
            <a:r>
              <a:rPr lang="ru-RU" sz="2000"/>
              <a:t>&gt;&lt;/asp:Label&gt;</a:t>
            </a:r>
          </a:p>
          <a:p>
            <a:pPr>
              <a:lnSpc>
                <a:spcPct val="80000"/>
              </a:lnSpc>
              <a:buFontTx/>
              <a:buNone/>
            </a:pPr>
            <a:endParaRPr lang="ru-RU"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ru-RU" sz="3200"/>
              <a:t>Окна для работы со стилями в </a:t>
            </a:r>
            <a:r>
              <a:rPr lang="en-US" sz="3200"/>
              <a:t>Visual Studio</a:t>
            </a:r>
            <a:endParaRPr lang="ru-RU" sz="3200"/>
          </a:p>
        </p:txBody>
      </p:sp>
      <p:sp>
        <p:nvSpPr>
          <p:cNvPr id="159747" name="Rectangle 3"/>
          <p:cNvSpPr>
            <a:spLocks noGrp="1" noChangeArrowheads="1"/>
          </p:cNvSpPr>
          <p:nvPr>
            <p:ph type="body" idx="1"/>
          </p:nvPr>
        </p:nvSpPr>
        <p:spPr>
          <a:xfrm>
            <a:off x="457200" y="1600200"/>
            <a:ext cx="8229600" cy="4852988"/>
          </a:xfrm>
        </p:spPr>
        <p:txBody>
          <a:bodyPr/>
          <a:lstStyle/>
          <a:p>
            <a:r>
              <a:rPr lang="ru-RU" sz="2800"/>
              <a:t>Окно Apply Styles</a:t>
            </a:r>
            <a:r>
              <a:rPr lang="en-US" sz="2800"/>
              <a:t> – </a:t>
            </a:r>
            <a:r>
              <a:rPr lang="ru-RU" sz="2800"/>
              <a:t>выбрать элемент</a:t>
            </a:r>
            <a:r>
              <a:rPr lang="en-US" sz="2800"/>
              <a:t> </a:t>
            </a:r>
            <a:r>
              <a:rPr lang="ru-RU" sz="2800"/>
              <a:t>на </a:t>
            </a:r>
            <a:r>
              <a:rPr lang="en-US" sz="2800"/>
              <a:t>web </a:t>
            </a:r>
            <a:r>
              <a:rPr lang="ru-RU" sz="2800"/>
              <a:t>страницу и выбрать правило в этом окне. </a:t>
            </a:r>
          </a:p>
          <a:p>
            <a:r>
              <a:rPr lang="en-US" sz="2800"/>
              <a:t>Manage Styles</a:t>
            </a:r>
            <a:r>
              <a:rPr lang="ru-RU" sz="2800"/>
              <a:t> – показывает одним списком сразу все стили которые доступны на данной странице. Можно перейти к описанию и редактированию правил.</a:t>
            </a:r>
            <a:endParaRPr lang="en-US" sz="2800"/>
          </a:p>
          <a:p>
            <a:r>
              <a:rPr lang="en-US" sz="2800"/>
              <a:t>CSS Properties – </a:t>
            </a:r>
            <a:r>
              <a:rPr lang="ru-RU" sz="2800"/>
              <a:t>для выбранного элемента показывает полное описание его стилей.</a:t>
            </a:r>
          </a:p>
          <a:p>
            <a:r>
              <a:rPr lang="ru-RU" sz="2800"/>
              <a:t>Style Sheet toolbar – набор инструментов для работы с </a:t>
            </a:r>
            <a:r>
              <a:rPr lang="en-US" sz="2800"/>
              <a:t>CSS.</a:t>
            </a:r>
            <a:endParaRPr lang="ru-RU"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57200" y="274638"/>
            <a:ext cx="8229600" cy="561975"/>
          </a:xfrm>
        </p:spPr>
        <p:txBody>
          <a:bodyPr/>
          <a:lstStyle/>
          <a:p>
            <a:r>
              <a:rPr lang="ru-RU" sz="3600"/>
              <a:t>Заключение по </a:t>
            </a:r>
            <a:r>
              <a:rPr lang="en-US" sz="3600"/>
              <a:t>CSS</a:t>
            </a:r>
            <a:r>
              <a:rPr lang="en-US" sz="4000"/>
              <a:t> </a:t>
            </a:r>
            <a:endParaRPr lang="ru-RU" sz="4000"/>
          </a:p>
        </p:txBody>
      </p:sp>
      <p:sp>
        <p:nvSpPr>
          <p:cNvPr id="161795" name="Rectangle 3"/>
          <p:cNvSpPr>
            <a:spLocks noGrp="1" noChangeArrowheads="1"/>
          </p:cNvSpPr>
          <p:nvPr>
            <p:ph type="body" idx="1"/>
          </p:nvPr>
        </p:nvSpPr>
        <p:spPr>
          <a:xfrm>
            <a:off x="468313" y="1052513"/>
            <a:ext cx="8229600" cy="5805487"/>
          </a:xfrm>
        </p:spPr>
        <p:txBody>
          <a:bodyPr/>
          <a:lstStyle/>
          <a:p>
            <a:pPr>
              <a:lnSpc>
                <a:spcPct val="80000"/>
              </a:lnSpc>
            </a:pPr>
            <a:r>
              <a:rPr lang="ru-RU" sz="2000"/>
              <a:t>Использование таблиц стилей позволяет решить две задачи</a:t>
            </a:r>
          </a:p>
          <a:p>
            <a:pPr lvl="1">
              <a:lnSpc>
                <a:spcPct val="80000"/>
              </a:lnSpc>
            </a:pPr>
            <a:r>
              <a:rPr lang="ru-RU" sz="1800"/>
              <a:t>Во первых, быстро стандартизировать стиль элементов страниц, уменьшив количество ошибок и пропуск задания стилей. </a:t>
            </a:r>
          </a:p>
          <a:p>
            <a:pPr lvl="1">
              <a:lnSpc>
                <a:spcPct val="80000"/>
              </a:lnSpc>
            </a:pPr>
            <a:r>
              <a:rPr lang="ru-RU" sz="1800"/>
              <a:t>Во-вторых, выделить информацию о форматировании, так чтобы ее совсем не было на </a:t>
            </a:r>
            <a:r>
              <a:rPr lang="en-US" sz="1800"/>
              <a:t>web </a:t>
            </a:r>
            <a:r>
              <a:rPr lang="ru-RU" sz="1800"/>
              <a:t>страницах, что позволяет изменять ее без изменения каждой страницы и перекомпиляции кода. </a:t>
            </a:r>
          </a:p>
          <a:p>
            <a:pPr>
              <a:lnSpc>
                <a:spcPct val="80000"/>
              </a:lnSpc>
            </a:pPr>
            <a:r>
              <a:rPr lang="ru-RU" sz="2000"/>
              <a:t>Хотя CSS не является особенностью платформы .NET, Visual Studio предоставляет большой набор средств для упрощения работы с таблицами стилей.</a:t>
            </a:r>
          </a:p>
          <a:p>
            <a:pPr>
              <a:lnSpc>
                <a:spcPct val="80000"/>
              </a:lnSpc>
            </a:pPr>
            <a:r>
              <a:rPr lang="ru-RU" sz="2000"/>
              <a:t>Таблицы стилей позволяют задавать такие элементы форматирования, как fonts, borders, foreground и background colors и т.п, но они не могут задавать свойства ЭУ ASP.NET. </a:t>
            </a:r>
          </a:p>
          <a:p>
            <a:pPr lvl="1">
              <a:lnSpc>
                <a:spcPct val="80000"/>
              </a:lnSpc>
            </a:pPr>
            <a:r>
              <a:rPr lang="ru-RU" sz="1800"/>
              <a:t>Например, ЭУ CheckBoxList включает свойства, которые управляют тем, как организовать элементы в строках и столбцах. Хотя эти свойства влияют на внешний вид, но они не управляются с помощью CSS, поэтому их надо задавать в ручную. </a:t>
            </a:r>
          </a:p>
          <a:p>
            <a:pPr>
              <a:lnSpc>
                <a:spcPct val="80000"/>
              </a:lnSpc>
            </a:pPr>
            <a:r>
              <a:rPr lang="ru-RU" sz="2000"/>
              <a:t>Кроме этого возникает необходимость описать поведение ЭУ вместе с форматированием. </a:t>
            </a:r>
          </a:p>
          <a:p>
            <a:pPr lvl="1">
              <a:lnSpc>
                <a:spcPct val="80000"/>
              </a:lnSpc>
            </a:pPr>
            <a:r>
              <a:rPr lang="ru-RU" sz="1800"/>
              <a:t>Например, желательно стандартизировать режим выбора (selection mode) в ЭУ Calendar или перенос текста в TextBox. </a:t>
            </a:r>
          </a:p>
          <a:p>
            <a:pPr>
              <a:lnSpc>
                <a:spcPct val="80000"/>
              </a:lnSpc>
            </a:pPr>
            <a:r>
              <a:rPr lang="ru-RU" sz="2000"/>
              <a:t>Это не возможно сделать с помощью CSS.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74638"/>
            <a:ext cx="8229600" cy="561975"/>
          </a:xfrm>
        </p:spPr>
        <p:txBody>
          <a:bodyPr/>
          <a:lstStyle/>
          <a:p>
            <a:r>
              <a:rPr lang="ru-RU" sz="4000"/>
              <a:t>Темы </a:t>
            </a:r>
          </a:p>
        </p:txBody>
      </p:sp>
      <p:sp>
        <p:nvSpPr>
          <p:cNvPr id="134147" name="Rectangle 3"/>
          <p:cNvSpPr>
            <a:spLocks noGrp="1" noChangeArrowheads="1"/>
          </p:cNvSpPr>
          <p:nvPr>
            <p:ph type="body" idx="1"/>
          </p:nvPr>
        </p:nvSpPr>
        <p:spPr>
          <a:xfrm>
            <a:off x="457200" y="1125538"/>
            <a:ext cx="8435975" cy="5732462"/>
          </a:xfrm>
        </p:spPr>
        <p:txBody>
          <a:bodyPr/>
          <a:lstStyle/>
          <a:p>
            <a:pPr>
              <a:lnSpc>
                <a:spcPct val="80000"/>
              </a:lnSpc>
            </a:pPr>
            <a:r>
              <a:rPr lang="ru-RU" sz="1600" i="1"/>
              <a:t>Темы</a:t>
            </a:r>
            <a:r>
              <a:rPr lang="ru-RU" sz="1600"/>
              <a:t> позволяют описать набор атрибутов стиля, которые можно применить к ЭУ в разных страницах. </a:t>
            </a:r>
          </a:p>
          <a:p>
            <a:pPr>
              <a:lnSpc>
                <a:spcPct val="80000"/>
              </a:lnSpc>
            </a:pPr>
            <a:r>
              <a:rPr lang="ru-RU" sz="1600"/>
              <a:t>В отличие от таблиц стилей (CSS), которые используются браузером, темы являются особенностью ASP.NET и реализуются на сервере. </a:t>
            </a:r>
          </a:p>
          <a:p>
            <a:pPr>
              <a:lnSpc>
                <a:spcPct val="80000"/>
              </a:lnSpc>
            </a:pPr>
            <a:r>
              <a:rPr lang="ru-RU" sz="1600"/>
              <a:t>Темы не заменяют Стили, они имеют некоторые особенности, которые CSS не может реализовать, такие, как:</a:t>
            </a:r>
          </a:p>
          <a:p>
            <a:pPr>
              <a:lnSpc>
                <a:spcPct val="80000"/>
              </a:lnSpc>
            </a:pPr>
            <a:r>
              <a:rPr lang="ru-RU" sz="1600" b="1"/>
              <a:t>Темы основываются на ЭУ, а не на HTML </a:t>
            </a:r>
            <a:r>
              <a:rPr lang="ru-RU" sz="1600"/>
              <a:t>элементах: таким образом темы позволяют описывать и повторно использовать почти любые свойства ЭУ. Например, они позволяют задать набор общих картинок для вершин и использовать их в различных TreeView ЭУ или набор шаблонов для набора ЭУ GridView. CSS ограничен наборами атрибутов стилей, которые применимы только к </a:t>
            </a:r>
            <a:r>
              <a:rPr lang="en-US" sz="1600"/>
              <a:t>HTML </a:t>
            </a:r>
            <a:r>
              <a:rPr lang="ru-RU" sz="1600"/>
              <a:t>элементам.</a:t>
            </a:r>
          </a:p>
          <a:p>
            <a:pPr>
              <a:lnSpc>
                <a:spcPct val="80000"/>
              </a:lnSpc>
            </a:pPr>
            <a:r>
              <a:rPr lang="ru-RU" sz="1600" b="1"/>
              <a:t>Темы применяются на сервере</a:t>
            </a:r>
            <a:r>
              <a:rPr lang="ru-RU" sz="1600"/>
              <a:t>: когда тема применяется к странице, то полностью сформированная страница отправляется пользователю. При использовании таблиц стилей, браузер получает как страницу, так и информацию о стилях и затем объединяет их на стороне клиента.</a:t>
            </a:r>
          </a:p>
          <a:p>
            <a:pPr>
              <a:lnSpc>
                <a:spcPct val="80000"/>
              </a:lnSpc>
            </a:pPr>
            <a:r>
              <a:rPr lang="ru-RU" sz="1600" b="1"/>
              <a:t>Темы могут применяться с помощью конфигурационных файлов</a:t>
            </a:r>
            <a:r>
              <a:rPr lang="ru-RU" sz="1600"/>
              <a:t>: это позволяет применять ко всей папке или всему </a:t>
            </a:r>
            <a:r>
              <a:rPr lang="en-US" sz="1600"/>
              <a:t>web </a:t>
            </a:r>
            <a:r>
              <a:rPr lang="ru-RU" sz="1600"/>
              <a:t>приложению, без изменения одной </a:t>
            </a:r>
            <a:r>
              <a:rPr lang="en-US" sz="1600"/>
              <a:t>web </a:t>
            </a:r>
            <a:r>
              <a:rPr lang="ru-RU" sz="1600"/>
              <a:t>страницы.</a:t>
            </a:r>
          </a:p>
          <a:p>
            <a:pPr>
              <a:lnSpc>
                <a:spcPct val="80000"/>
              </a:lnSpc>
            </a:pPr>
            <a:r>
              <a:rPr lang="ru-RU" sz="1600" b="1"/>
              <a:t>Темы не используются каскадно, как используются CSS</a:t>
            </a:r>
            <a:r>
              <a:rPr lang="ru-RU" sz="1600"/>
              <a:t>: фактически, если задано свойство в теме и в конкретном ЭУ, то значение свойства в теме перекроет значение свойства ЭУ. </a:t>
            </a:r>
          </a:p>
          <a:p>
            <a:pPr>
              <a:lnSpc>
                <a:spcPct val="80000"/>
              </a:lnSpc>
            </a:pPr>
            <a:r>
              <a:rPr lang="ru-RU" sz="1600"/>
              <a:t>Однако можно изменить такое поведение и задать предпочтение свойств страницы, что более походит на работу таблиц стилей.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57200" y="274638"/>
            <a:ext cx="8229600" cy="777875"/>
          </a:xfrm>
        </p:spPr>
        <p:txBody>
          <a:bodyPr/>
          <a:lstStyle/>
          <a:p>
            <a:r>
              <a:rPr lang="ru-RU"/>
              <a:t>Описание темы</a:t>
            </a:r>
          </a:p>
        </p:txBody>
      </p:sp>
      <p:sp>
        <p:nvSpPr>
          <p:cNvPr id="163843" name="Rectangle 3"/>
          <p:cNvSpPr>
            <a:spLocks noGrp="1" noChangeArrowheads="1"/>
          </p:cNvSpPr>
          <p:nvPr>
            <p:ph type="body" idx="1"/>
          </p:nvPr>
        </p:nvSpPr>
        <p:spPr>
          <a:xfrm>
            <a:off x="457200" y="1341438"/>
            <a:ext cx="8229600" cy="5327650"/>
          </a:xfrm>
        </p:spPr>
        <p:txBody>
          <a:bodyPr/>
          <a:lstStyle/>
          <a:p>
            <a:pPr>
              <a:lnSpc>
                <a:spcPct val="80000"/>
              </a:lnSpc>
            </a:pPr>
            <a:r>
              <a:rPr lang="ru-RU" sz="2000"/>
              <a:t>Все темы являются специфичными (специально заданными) для </a:t>
            </a:r>
            <a:r>
              <a:rPr lang="en-US" sz="2000"/>
              <a:t>web </a:t>
            </a:r>
            <a:r>
              <a:rPr lang="ru-RU" sz="2000"/>
              <a:t>приложения.</a:t>
            </a:r>
          </a:p>
          <a:p>
            <a:pPr>
              <a:lnSpc>
                <a:spcPct val="80000"/>
              </a:lnSpc>
            </a:pPr>
            <a:endParaRPr lang="ru-RU" sz="2000"/>
          </a:p>
          <a:p>
            <a:pPr>
              <a:lnSpc>
                <a:spcPct val="80000"/>
              </a:lnSpc>
            </a:pPr>
            <a:r>
              <a:rPr lang="ru-RU" sz="2000"/>
              <a:t>Для использования темы в </a:t>
            </a:r>
            <a:r>
              <a:rPr lang="en-US" sz="2000"/>
              <a:t>web </a:t>
            </a:r>
            <a:r>
              <a:rPr lang="ru-RU" sz="2000"/>
              <a:t>приложении необходимо создать папку, которая описывает эту тему. Эту папку нужно поместить в папку с именем </a:t>
            </a:r>
            <a:r>
              <a:rPr lang="en-US" sz="2000"/>
              <a:t>App_Thems</a:t>
            </a:r>
            <a:r>
              <a:rPr lang="ru-RU" sz="2000"/>
              <a:t>,</a:t>
            </a:r>
            <a:r>
              <a:rPr lang="en-US" sz="2000"/>
              <a:t> </a:t>
            </a:r>
            <a:r>
              <a:rPr lang="ru-RU" sz="2000"/>
              <a:t>которая включается в корневую папку </a:t>
            </a:r>
            <a:r>
              <a:rPr lang="en-US" sz="2000"/>
              <a:t>web </a:t>
            </a:r>
            <a:r>
              <a:rPr lang="ru-RU" sz="2000"/>
              <a:t>приложения.</a:t>
            </a:r>
          </a:p>
          <a:p>
            <a:pPr>
              <a:lnSpc>
                <a:spcPct val="80000"/>
              </a:lnSpc>
            </a:pPr>
            <a:endParaRPr lang="ru-RU" sz="2000"/>
          </a:p>
          <a:p>
            <a:pPr>
              <a:lnSpc>
                <a:spcPct val="80000"/>
              </a:lnSpc>
            </a:pPr>
            <a:r>
              <a:rPr lang="ru-RU" sz="2000"/>
              <a:t>Например тема FunkyTheme для приложения SuperCommerce должна располагаться в папке:</a:t>
            </a:r>
          </a:p>
          <a:p>
            <a:pPr>
              <a:lnSpc>
                <a:spcPct val="80000"/>
              </a:lnSpc>
              <a:buFontTx/>
              <a:buNone/>
            </a:pPr>
            <a:r>
              <a:rPr lang="ru-RU" sz="2000"/>
              <a:t>		SuperCommerce\App_Themes\FunkyTheme </a:t>
            </a:r>
          </a:p>
          <a:p>
            <a:pPr>
              <a:lnSpc>
                <a:spcPct val="80000"/>
              </a:lnSpc>
            </a:pPr>
            <a:endParaRPr lang="ru-RU" sz="2000"/>
          </a:p>
          <a:p>
            <a:pPr>
              <a:lnSpc>
                <a:spcPct val="80000"/>
              </a:lnSpc>
            </a:pPr>
            <a:r>
              <a:rPr lang="ru-RU" sz="2000"/>
              <a:t>Приложении может содержать много тем, которые описываются в разных папках.</a:t>
            </a:r>
          </a:p>
          <a:p>
            <a:pPr>
              <a:lnSpc>
                <a:spcPct val="80000"/>
              </a:lnSpc>
            </a:pPr>
            <a:endParaRPr lang="ru-RU" sz="2000"/>
          </a:p>
          <a:p>
            <a:pPr>
              <a:lnSpc>
                <a:spcPct val="80000"/>
              </a:lnSpc>
            </a:pPr>
            <a:r>
              <a:rPr lang="ru-RU" sz="2000"/>
              <a:t>Чтобы тема действительно действовала необходимо создать по крайней мере один файл с расширением </a:t>
            </a:r>
            <a:r>
              <a:rPr lang="en-US" sz="2000"/>
              <a:t>.skin</a:t>
            </a:r>
            <a:r>
              <a:rPr lang="ru-RU" sz="2000"/>
              <a:t> (обложка)</a:t>
            </a:r>
            <a:r>
              <a:rPr lang="en-US" sz="2000"/>
              <a:t>. ASP.Net </a:t>
            </a:r>
            <a:r>
              <a:rPr lang="ru-RU" sz="2000"/>
              <a:t>не использует </a:t>
            </a:r>
            <a:r>
              <a:rPr lang="en-US" sz="2000"/>
              <a:t>skin </a:t>
            </a:r>
            <a:r>
              <a:rPr lang="ru-RU" sz="2000"/>
              <a:t>файлы напрямую – они используются опосредованно, для описания тем.</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57200" y="274638"/>
            <a:ext cx="8229600" cy="706437"/>
          </a:xfrm>
        </p:spPr>
        <p:txBody>
          <a:bodyPr/>
          <a:lstStyle/>
          <a:p>
            <a:r>
              <a:rPr lang="ru-RU" sz="4000"/>
              <a:t>Описание </a:t>
            </a:r>
            <a:r>
              <a:rPr lang="en-US" sz="4000"/>
              <a:t>skin </a:t>
            </a:r>
            <a:r>
              <a:rPr lang="ru-RU" sz="4000"/>
              <a:t>файла</a:t>
            </a:r>
          </a:p>
        </p:txBody>
      </p:sp>
      <p:sp>
        <p:nvSpPr>
          <p:cNvPr id="172035" name="Rectangle 3"/>
          <p:cNvSpPr>
            <a:spLocks noGrp="1" noChangeArrowheads="1"/>
          </p:cNvSpPr>
          <p:nvPr>
            <p:ph type="body" idx="1"/>
          </p:nvPr>
        </p:nvSpPr>
        <p:spPr>
          <a:xfrm>
            <a:off x="457200" y="1268413"/>
            <a:ext cx="8229600" cy="4857750"/>
          </a:xfrm>
        </p:spPr>
        <p:txBody>
          <a:bodyPr/>
          <a:lstStyle/>
          <a:p>
            <a:pPr>
              <a:lnSpc>
                <a:spcPct val="80000"/>
              </a:lnSpc>
            </a:pPr>
            <a:r>
              <a:rPr lang="ru-RU" sz="2000"/>
              <a:t>По сути </a:t>
            </a:r>
            <a:r>
              <a:rPr lang="en-US" sz="2000"/>
              <a:t>skin </a:t>
            </a:r>
            <a:r>
              <a:rPr lang="ru-RU" sz="2000"/>
              <a:t>файл это список тэгов ЭУ с некоторой особенностью. Тэги ЭУ в </a:t>
            </a:r>
            <a:r>
              <a:rPr lang="en-US" sz="2000"/>
              <a:t>skin </a:t>
            </a:r>
            <a:r>
              <a:rPr lang="ru-RU" sz="2000"/>
              <a:t>файле не должны полностью описывать ЭУ. Они должны включать только те свойства, которые требуется стандартизировать.</a:t>
            </a:r>
          </a:p>
          <a:p>
            <a:pPr>
              <a:lnSpc>
                <a:spcPct val="80000"/>
              </a:lnSpc>
            </a:pPr>
            <a:r>
              <a:rPr lang="ru-RU" sz="2000"/>
              <a:t>Например, если требуется использовать согласованную цветовую схему, то нужно задать только такие свойства, как ForeColor и BackColor.</a:t>
            </a:r>
          </a:p>
          <a:p>
            <a:pPr>
              <a:lnSpc>
                <a:spcPct val="80000"/>
              </a:lnSpc>
              <a:buFontTx/>
              <a:buNone/>
            </a:pPr>
            <a:r>
              <a:rPr lang="ru-RU" sz="2000"/>
              <a:t>	&lt;asp:ListBox runat="server" ForeColor="White" BackColor="Orange"/&gt;</a:t>
            </a:r>
          </a:p>
          <a:p>
            <a:pPr>
              <a:lnSpc>
                <a:spcPct val="80000"/>
              </a:lnSpc>
            </a:pPr>
            <a:r>
              <a:rPr lang="ru-RU" sz="2000"/>
              <a:t>Требования к описанию ЭУ</a:t>
            </a:r>
            <a:r>
              <a:rPr lang="en-US" sz="2000"/>
              <a:t> </a:t>
            </a:r>
            <a:r>
              <a:rPr lang="ru-RU" sz="2000"/>
              <a:t>в </a:t>
            </a:r>
            <a:r>
              <a:rPr lang="en-US" sz="2000"/>
              <a:t>skin</a:t>
            </a:r>
            <a:r>
              <a:rPr lang="ru-RU" sz="2000"/>
              <a:t> файле:</a:t>
            </a:r>
          </a:p>
          <a:p>
            <a:pPr lvl="1">
              <a:lnSpc>
                <a:spcPct val="80000"/>
              </a:lnSpc>
            </a:pPr>
            <a:r>
              <a:rPr lang="ru-RU" sz="1800"/>
              <a:t>Всегда требуется задавать свойства runat="server". </a:t>
            </a:r>
          </a:p>
          <a:p>
            <a:pPr lvl="1">
              <a:lnSpc>
                <a:spcPct val="80000"/>
              </a:lnSpc>
            </a:pPr>
            <a:r>
              <a:rPr lang="ru-RU" sz="1800"/>
              <a:t>Не должен задаваться атрибут </a:t>
            </a:r>
            <a:r>
              <a:rPr lang="en-US" sz="1800"/>
              <a:t>id (</a:t>
            </a:r>
            <a:r>
              <a:rPr lang="ru-RU" sz="1800"/>
              <a:t>он у каждого ЭУ уникальный</a:t>
            </a:r>
            <a:r>
              <a:rPr lang="en-US" sz="1800"/>
              <a:t>)</a:t>
            </a:r>
            <a:r>
              <a:rPr lang="ru-RU" sz="1800"/>
              <a:t>. </a:t>
            </a:r>
          </a:p>
          <a:p>
            <a:pPr lvl="1">
              <a:lnSpc>
                <a:spcPct val="80000"/>
              </a:lnSpc>
            </a:pPr>
            <a:r>
              <a:rPr lang="ru-RU" sz="1800"/>
              <a:t>Все другие свойства не обязательны.</a:t>
            </a:r>
            <a:endParaRPr lang="en-US" sz="1800"/>
          </a:p>
          <a:p>
            <a:pPr lvl="1">
              <a:lnSpc>
                <a:spcPct val="80000"/>
              </a:lnSpc>
            </a:pPr>
            <a:r>
              <a:rPr lang="ru-RU" sz="1800"/>
              <a:t>Для описания нескольких наборов свойств одного и того же ЭУ нужно задавать уникальные значения </a:t>
            </a:r>
            <a:r>
              <a:rPr lang="en-US" sz="1800" noProof="1"/>
              <a:t>SkinId</a:t>
            </a:r>
            <a:endParaRPr lang="ru-RU" sz="1800"/>
          </a:p>
          <a:p>
            <a:pPr>
              <a:lnSpc>
                <a:spcPct val="80000"/>
              </a:lnSpc>
            </a:pPr>
            <a:endParaRPr lang="ru-RU"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57200" y="274638"/>
            <a:ext cx="8229600" cy="777875"/>
          </a:xfrm>
        </p:spPr>
        <p:txBody>
          <a:bodyPr/>
          <a:lstStyle/>
          <a:p>
            <a:r>
              <a:rPr lang="ru-RU"/>
              <a:t>Темы и </a:t>
            </a:r>
            <a:r>
              <a:rPr lang="en-US"/>
              <a:t>skin</a:t>
            </a:r>
            <a:endParaRPr lang="ru-RU"/>
          </a:p>
        </p:txBody>
      </p:sp>
      <p:sp>
        <p:nvSpPr>
          <p:cNvPr id="165891" name="Rectangle 3"/>
          <p:cNvSpPr>
            <a:spLocks noGrp="1" noChangeArrowheads="1"/>
          </p:cNvSpPr>
          <p:nvPr>
            <p:ph type="body" idx="1"/>
          </p:nvPr>
        </p:nvSpPr>
        <p:spPr>
          <a:xfrm>
            <a:off x="468313" y="1125538"/>
            <a:ext cx="8218487" cy="2303462"/>
          </a:xfrm>
        </p:spPr>
        <p:txBody>
          <a:bodyPr/>
          <a:lstStyle/>
          <a:p>
            <a:pPr>
              <a:lnSpc>
                <a:spcPct val="80000"/>
              </a:lnSpc>
            </a:pPr>
            <a:r>
              <a:rPr lang="ru-RU" sz="2000"/>
              <a:t>В описании темы можно создавать множество </a:t>
            </a:r>
            <a:r>
              <a:rPr lang="en-US" sz="2000"/>
              <a:t>skin </a:t>
            </a:r>
            <a:r>
              <a:rPr lang="ru-RU" sz="2000"/>
              <a:t>файлов или записать все тэги ЭУ в одном </a:t>
            </a:r>
            <a:r>
              <a:rPr lang="en-US" sz="2000"/>
              <a:t>skin </a:t>
            </a:r>
            <a:r>
              <a:rPr lang="ru-RU" sz="2000"/>
              <a:t>файле. Это приводит к одинаковому результату, так как </a:t>
            </a:r>
            <a:r>
              <a:rPr lang="en-US" sz="2000"/>
              <a:t>ASP.Net </a:t>
            </a:r>
            <a:r>
              <a:rPr lang="ru-RU" sz="2000"/>
              <a:t>обрабатывает все </a:t>
            </a:r>
            <a:r>
              <a:rPr lang="en-US" sz="2000"/>
              <a:t>skin </a:t>
            </a:r>
            <a:r>
              <a:rPr lang="ru-RU" sz="2000"/>
              <a:t>файлы в папке темы, как части одной и той же темы.</a:t>
            </a:r>
          </a:p>
          <a:p>
            <a:pPr>
              <a:lnSpc>
                <a:spcPct val="80000"/>
              </a:lnSpc>
            </a:pPr>
            <a:r>
              <a:rPr lang="ru-RU" sz="2000"/>
              <a:t>Часто практично разделить описания тэгов по группам (тэги списочных ЭУ, тэги ЭУ по работе с данными и т.п.).</a:t>
            </a:r>
          </a:p>
          <a:p>
            <a:pPr>
              <a:lnSpc>
                <a:spcPct val="80000"/>
              </a:lnSpc>
            </a:pPr>
            <a:endParaRPr lang="ru-RU" sz="2000"/>
          </a:p>
          <a:p>
            <a:pPr>
              <a:lnSpc>
                <a:spcPct val="80000"/>
              </a:lnSpc>
            </a:pPr>
            <a:endParaRPr lang="ru-RU" sz="2000"/>
          </a:p>
          <a:p>
            <a:pPr>
              <a:lnSpc>
                <a:spcPct val="80000"/>
              </a:lnSpc>
            </a:pPr>
            <a:endParaRPr lang="ru-RU" sz="2000"/>
          </a:p>
        </p:txBody>
      </p:sp>
      <p:pic>
        <p:nvPicPr>
          <p:cNvPr id="165892" name="Picture 4"/>
          <p:cNvPicPr>
            <a:picLocks noChangeAspect="1" noChangeArrowheads="1"/>
          </p:cNvPicPr>
          <p:nvPr/>
        </p:nvPicPr>
        <p:blipFill>
          <a:blip r:embed="rId3" cstate="print"/>
          <a:srcRect l="16032" t="38194" r="20476" b="12587"/>
          <a:stretch>
            <a:fillRect/>
          </a:stretch>
        </p:blipFill>
        <p:spPr bwMode="auto">
          <a:xfrm>
            <a:off x="1331913" y="3068638"/>
            <a:ext cx="6192837" cy="360045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274638"/>
            <a:ext cx="8229600" cy="706437"/>
          </a:xfrm>
        </p:spPr>
        <p:txBody>
          <a:bodyPr/>
          <a:lstStyle/>
          <a:p>
            <a:r>
              <a:rPr lang="ru-RU" sz="3600"/>
              <a:t>Глобальные темы</a:t>
            </a:r>
          </a:p>
        </p:txBody>
      </p:sp>
      <p:sp>
        <p:nvSpPr>
          <p:cNvPr id="105477" name="Text Box 5"/>
          <p:cNvSpPr txBox="1">
            <a:spLocks noChangeArrowheads="1"/>
          </p:cNvSpPr>
          <p:nvPr/>
        </p:nvSpPr>
        <p:spPr bwMode="auto">
          <a:xfrm>
            <a:off x="539750" y="1196975"/>
            <a:ext cx="8280400" cy="5670550"/>
          </a:xfrm>
          <a:prstGeom prst="rect">
            <a:avLst/>
          </a:prstGeom>
          <a:noFill/>
          <a:ln w="9525">
            <a:noFill/>
            <a:miter lim="800000"/>
            <a:headEnd/>
            <a:tailEnd/>
          </a:ln>
          <a:effectLst/>
        </p:spPr>
        <p:txBody>
          <a:bodyPr>
            <a:spAutoFit/>
          </a:bodyPr>
          <a:lstStyle/>
          <a:p>
            <a:pPr>
              <a:spcBef>
                <a:spcPct val="50000"/>
              </a:spcBef>
              <a:buFontTx/>
              <a:buChar char="•"/>
            </a:pPr>
            <a:r>
              <a:rPr lang="ru-RU"/>
              <a:t> </a:t>
            </a:r>
            <a:r>
              <a:rPr lang="en-US" sz="2000"/>
              <a:t>ASP.Net </a:t>
            </a:r>
            <a:r>
              <a:rPr lang="ru-RU" sz="2000"/>
              <a:t>поддерживает глобальные темы (темы, которые используются всеми </a:t>
            </a:r>
            <a:r>
              <a:rPr lang="en-US" sz="2000"/>
              <a:t>web </a:t>
            </a:r>
            <a:r>
              <a:rPr lang="ru-RU" sz="2000"/>
              <a:t>приложениями).</a:t>
            </a:r>
          </a:p>
          <a:p>
            <a:pPr>
              <a:spcBef>
                <a:spcPct val="50000"/>
              </a:spcBef>
              <a:buFontTx/>
              <a:buChar char="•"/>
            </a:pPr>
            <a:r>
              <a:rPr lang="ru-RU" sz="2000"/>
              <a:t> Глобальные темы хранятся в папке </a:t>
            </a:r>
          </a:p>
          <a:p>
            <a:endParaRPr lang="ru-RU" sz="2000"/>
          </a:p>
          <a:p>
            <a:r>
              <a:rPr lang="ru-RU" sz="2000"/>
              <a:t>c:\Inetpub\wwwroot\aspnet_client\system_web\v2.0.50727\Themes</a:t>
            </a:r>
          </a:p>
          <a:p>
            <a:endParaRPr lang="ru-RU" sz="2000"/>
          </a:p>
          <a:p>
            <a:pPr>
              <a:buFontTx/>
              <a:buChar char="•"/>
            </a:pPr>
            <a:r>
              <a:rPr lang="ru-RU" sz="2000"/>
              <a:t> Рекомендуется использовать локальные темы, так как это упрощает развертывание </a:t>
            </a:r>
            <a:r>
              <a:rPr lang="en-US" sz="2000"/>
              <a:t>web </a:t>
            </a:r>
            <a:r>
              <a:rPr lang="ru-RU" sz="2000"/>
              <a:t>приложения и дает больше возможностей настраивать их внешний вид.</a:t>
            </a:r>
          </a:p>
          <a:p>
            <a:pPr>
              <a:buFontTx/>
              <a:buChar char="•"/>
            </a:pPr>
            <a:endParaRPr lang="ru-RU" sz="2000"/>
          </a:p>
          <a:p>
            <a:pPr>
              <a:buFontTx/>
              <a:buChar char="•"/>
            </a:pPr>
            <a:r>
              <a:rPr lang="ru-RU" sz="2000"/>
              <a:t> Если имеется локальная тема с таким же названием, как и глобальная, то она имеет предпочтение перед глобальной. Они не будут объединяться. </a:t>
            </a:r>
          </a:p>
          <a:p>
            <a:endParaRPr lang="ru-RU" sz="2000"/>
          </a:p>
          <a:p>
            <a:endParaRPr lang="ru-RU" sz="2000"/>
          </a:p>
          <a:p>
            <a:endParaRPr lang="ru-RU" sz="2000"/>
          </a:p>
          <a:p>
            <a:endParaRPr lang="ru-RU"/>
          </a:p>
          <a:p>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57200" y="274638"/>
            <a:ext cx="8229600" cy="706437"/>
          </a:xfrm>
        </p:spPr>
        <p:txBody>
          <a:bodyPr/>
          <a:lstStyle/>
          <a:p>
            <a:r>
              <a:rPr lang="ru-RU" sz="4000"/>
              <a:t>Создание и использование темы</a:t>
            </a:r>
          </a:p>
        </p:txBody>
      </p:sp>
      <p:sp>
        <p:nvSpPr>
          <p:cNvPr id="167939" name="Rectangle 3"/>
          <p:cNvSpPr>
            <a:spLocks noGrp="1" noChangeArrowheads="1"/>
          </p:cNvSpPr>
          <p:nvPr>
            <p:ph type="body" idx="1"/>
          </p:nvPr>
        </p:nvSpPr>
        <p:spPr>
          <a:xfrm>
            <a:off x="179388" y="1196975"/>
            <a:ext cx="8785225" cy="5472113"/>
          </a:xfrm>
        </p:spPr>
        <p:txBody>
          <a:bodyPr/>
          <a:lstStyle/>
          <a:p>
            <a:pPr>
              <a:lnSpc>
                <a:spcPct val="80000"/>
              </a:lnSpc>
            </a:pPr>
            <a:r>
              <a:rPr lang="ru-RU" sz="1800"/>
              <a:t>Выполните команду «Website ➤ Add New Item» и выберите Skin File.</a:t>
            </a:r>
          </a:p>
          <a:p>
            <a:pPr>
              <a:lnSpc>
                <a:spcPct val="80000"/>
              </a:lnSpc>
            </a:pPr>
            <a:r>
              <a:rPr lang="en-US" sz="1800"/>
              <a:t>Visual Studio </a:t>
            </a:r>
            <a:r>
              <a:rPr lang="ru-RU" sz="1800"/>
              <a:t>предложит создать подкаталог в папке App_Themes.</a:t>
            </a:r>
          </a:p>
          <a:p>
            <a:pPr>
              <a:lnSpc>
                <a:spcPct val="80000"/>
              </a:lnSpc>
            </a:pPr>
            <a:r>
              <a:rPr lang="ru-RU" sz="1800"/>
              <a:t>Например, в </a:t>
            </a:r>
            <a:r>
              <a:rPr lang="en-US" sz="1800"/>
              <a:t>skin </a:t>
            </a:r>
            <a:r>
              <a:rPr lang="ru-RU" sz="1800"/>
              <a:t>файл можно записать:</a:t>
            </a:r>
          </a:p>
          <a:p>
            <a:pPr>
              <a:lnSpc>
                <a:spcPct val="80000"/>
              </a:lnSpc>
              <a:buFontTx/>
              <a:buNone/>
            </a:pPr>
            <a:r>
              <a:rPr lang="ru-RU" sz="1400"/>
              <a:t>&lt;asp:ListBox runat="server" ForeColor="White" BackColor="Orange"/&gt;</a:t>
            </a:r>
          </a:p>
          <a:p>
            <a:pPr>
              <a:lnSpc>
                <a:spcPct val="80000"/>
              </a:lnSpc>
              <a:buFontTx/>
              <a:buNone/>
            </a:pPr>
            <a:r>
              <a:rPr lang="ru-RU" sz="1400"/>
              <a:t>&lt;asp:TextBox runat="server" ForeColor="White" BackColor="Orange"/&gt;</a:t>
            </a:r>
          </a:p>
          <a:p>
            <a:pPr>
              <a:lnSpc>
                <a:spcPct val="80000"/>
              </a:lnSpc>
              <a:buFontTx/>
              <a:buNone/>
            </a:pPr>
            <a:r>
              <a:rPr lang="ru-RU" sz="1400"/>
              <a:t>&lt;asp:Button runat="server" ForeColor="White" BackColor="Orange"/</a:t>
            </a:r>
          </a:p>
          <a:p>
            <a:pPr>
              <a:lnSpc>
                <a:spcPct val="80000"/>
              </a:lnSpc>
              <a:buFontTx/>
              <a:buNone/>
            </a:pPr>
            <a:endParaRPr lang="ru-RU" sz="1400"/>
          </a:p>
          <a:p>
            <a:pPr>
              <a:lnSpc>
                <a:spcPct val="80000"/>
              </a:lnSpc>
            </a:pPr>
            <a:r>
              <a:rPr lang="ru-RU" sz="1800"/>
              <a:t>Для применения темы к </a:t>
            </a:r>
            <a:r>
              <a:rPr lang="en-US" sz="1800"/>
              <a:t>web </a:t>
            </a:r>
            <a:r>
              <a:rPr lang="ru-RU" sz="1800"/>
              <a:t>странице нужно задать атрибут </a:t>
            </a:r>
            <a:r>
              <a:rPr lang="en-US" sz="1800"/>
              <a:t>Theme </a:t>
            </a:r>
            <a:r>
              <a:rPr lang="ru-RU" sz="1800"/>
              <a:t>в директиве </a:t>
            </a:r>
            <a:r>
              <a:rPr lang="en-US" sz="1800"/>
              <a:t>Page</a:t>
            </a:r>
            <a:r>
              <a:rPr lang="ru-RU" sz="1800"/>
              <a:t>.</a:t>
            </a:r>
          </a:p>
          <a:p>
            <a:pPr>
              <a:lnSpc>
                <a:spcPct val="80000"/>
              </a:lnSpc>
              <a:buFontTx/>
              <a:buNone/>
            </a:pPr>
            <a:r>
              <a:rPr lang="ru-RU" sz="1600"/>
              <a:t>&lt;%@ Page Language="C#" AutoEventWireup="true" ... </a:t>
            </a:r>
            <a:r>
              <a:rPr lang="ru-RU" sz="1600" b="1"/>
              <a:t>Theme=</a:t>
            </a:r>
            <a:r>
              <a:rPr lang="en-US" sz="1600" b="1"/>
              <a:t>“Profy</a:t>
            </a:r>
            <a:r>
              <a:rPr lang="ru-RU" sz="1600" b="1"/>
              <a:t>Theme</a:t>
            </a:r>
            <a:r>
              <a:rPr lang="en-US" sz="1600" b="1"/>
              <a:t>”</a:t>
            </a:r>
            <a:r>
              <a:rPr lang="ru-RU" sz="1600" b="1"/>
              <a:t> </a:t>
            </a:r>
            <a:r>
              <a:rPr lang="ru-RU" sz="1600"/>
              <a:t>%&gt;</a:t>
            </a:r>
          </a:p>
          <a:p>
            <a:pPr>
              <a:lnSpc>
                <a:spcPct val="80000"/>
              </a:lnSpc>
            </a:pPr>
            <a:r>
              <a:rPr lang="ru-RU" sz="1600"/>
              <a:t>Для этого можно задать свойство </a:t>
            </a:r>
            <a:r>
              <a:rPr lang="en-US" sz="1600"/>
              <a:t>Theme </a:t>
            </a:r>
            <a:r>
              <a:rPr lang="ru-RU" sz="1600"/>
              <a:t>для </a:t>
            </a:r>
            <a:r>
              <a:rPr lang="en-US" sz="1600"/>
              <a:t>Document</a:t>
            </a:r>
            <a:r>
              <a:rPr lang="ru-RU" sz="1600"/>
              <a:t> в окне </a:t>
            </a:r>
            <a:r>
              <a:rPr lang="en-US" sz="1600"/>
              <a:t>Properties</a:t>
            </a:r>
          </a:p>
          <a:p>
            <a:pPr>
              <a:lnSpc>
                <a:spcPct val="80000"/>
              </a:lnSpc>
            </a:pPr>
            <a:r>
              <a:rPr lang="ru-RU" sz="1600"/>
              <a:t>Если у ЭУ на странице будут такие же свойства, как и в описании </a:t>
            </a:r>
            <a:r>
              <a:rPr lang="en-US" sz="1600"/>
              <a:t>skin </a:t>
            </a:r>
            <a:r>
              <a:rPr lang="ru-RU" sz="1600"/>
              <a:t>файла, то они будут заменяться.</a:t>
            </a:r>
          </a:p>
          <a:p>
            <a:pPr>
              <a:lnSpc>
                <a:spcPct val="80000"/>
              </a:lnSpc>
            </a:pPr>
            <a:endParaRPr lang="ru-RU" sz="1600"/>
          </a:p>
          <a:p>
            <a:pPr>
              <a:lnSpc>
                <a:spcPct val="80000"/>
              </a:lnSpc>
            </a:pPr>
            <a:r>
              <a:rPr lang="ru-RU" sz="1600"/>
              <a:t>Для применения именованной </a:t>
            </a:r>
            <a:r>
              <a:rPr lang="en-US" sz="1600"/>
              <a:t>skin </a:t>
            </a:r>
            <a:r>
              <a:rPr lang="ru-RU" sz="1600"/>
              <a:t>для элемента:</a:t>
            </a:r>
          </a:p>
          <a:p>
            <a:pPr>
              <a:lnSpc>
                <a:spcPct val="80000"/>
              </a:lnSpc>
              <a:buFontTx/>
              <a:buNone/>
            </a:pPr>
            <a:r>
              <a:rPr lang="ru-RU" sz="1800"/>
              <a:t>&lt;</a:t>
            </a:r>
            <a:r>
              <a:rPr lang="ru-RU" sz="1600"/>
              <a:t>asp:Button ID="Button1" runat="server" ... </a:t>
            </a:r>
            <a:r>
              <a:rPr lang="ru-RU" sz="1600" b="1"/>
              <a:t>SkinID="Dramatic" </a:t>
            </a:r>
            <a:r>
              <a:rPr lang="ru-RU" sz="1600"/>
              <a:t>/&gt;</a:t>
            </a:r>
          </a:p>
          <a:p>
            <a:pPr>
              <a:lnSpc>
                <a:spcPct val="80000"/>
              </a:lnSpc>
              <a:buFontTx/>
              <a:buNone/>
            </a:pPr>
            <a:endParaRPr lang="ru-RU" sz="1600"/>
          </a:p>
          <a:p>
            <a:pPr>
              <a:lnSpc>
                <a:spcPct val="80000"/>
              </a:lnSpc>
            </a:pPr>
            <a:r>
              <a:rPr lang="ru-RU" sz="1600"/>
              <a:t>Для того, чтобы заданные свойства ЭУ были предпочтительными нужно использовать атрибут </a:t>
            </a:r>
            <a:r>
              <a:rPr lang="en-US" sz="1600" b="1"/>
              <a:t>StyleSheetTheme</a:t>
            </a:r>
            <a:r>
              <a:rPr lang="ru-RU" sz="1600"/>
              <a:t>:</a:t>
            </a:r>
          </a:p>
          <a:p>
            <a:pPr>
              <a:lnSpc>
                <a:spcPct val="80000"/>
              </a:lnSpc>
              <a:buFontTx/>
              <a:buNone/>
            </a:pPr>
            <a:r>
              <a:rPr lang="en-US" sz="1800"/>
              <a:t>&lt;%@ Page Language="C#" AutoEventWireup="true" ... </a:t>
            </a:r>
            <a:endParaRPr lang="ru-RU" sz="1800"/>
          </a:p>
          <a:p>
            <a:pPr>
              <a:lnSpc>
                <a:spcPct val="80000"/>
              </a:lnSpc>
              <a:buFontTx/>
              <a:buNone/>
            </a:pPr>
            <a:r>
              <a:rPr lang="ru-RU" sz="1800" b="1"/>
              <a:t>                              </a:t>
            </a:r>
            <a:r>
              <a:rPr lang="en-US" sz="1800" b="1"/>
              <a:t>StyleSheetTheme=" </a:t>
            </a:r>
            <a:r>
              <a:rPr lang="en-US" sz="1600" b="1"/>
              <a:t>Profy</a:t>
            </a:r>
            <a:r>
              <a:rPr lang="en-US" sz="1800"/>
              <a:t>Theme</a:t>
            </a:r>
            <a:r>
              <a:rPr lang="en-US" sz="1800" b="1"/>
              <a:t>" </a:t>
            </a:r>
            <a:r>
              <a:rPr lang="en-US" sz="1800"/>
              <a:t>%&gt;</a:t>
            </a:r>
            <a:endParaRPr lang="en-US" sz="1600"/>
          </a:p>
          <a:p>
            <a:pPr>
              <a:lnSpc>
                <a:spcPct val="80000"/>
              </a:lnSpc>
            </a:pPr>
            <a:endParaRPr lang="ru-RU" sz="16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endParaRPr lang="ru-RU"/>
          </a:p>
        </p:txBody>
      </p:sp>
      <p:sp>
        <p:nvSpPr>
          <p:cNvPr id="266243" name="Rectangle 3"/>
          <p:cNvSpPr>
            <a:spLocks noGrp="1" noChangeArrowheads="1"/>
          </p:cNvSpPr>
          <p:nvPr>
            <p:ph type="body" idx="1"/>
          </p:nvPr>
        </p:nvSpPr>
        <p:spPr/>
        <p:txBody>
          <a:bodyPr/>
          <a:lstStyle/>
          <a:p>
            <a:pPr>
              <a:lnSpc>
                <a:spcPct val="90000"/>
              </a:lnSpc>
              <a:buFontTx/>
              <a:buNone/>
            </a:pPr>
            <a:r>
              <a:rPr lang="ru-RU" sz="1800"/>
              <a:t>Описание темы:</a:t>
            </a:r>
          </a:p>
          <a:p>
            <a:pPr>
              <a:lnSpc>
                <a:spcPct val="90000"/>
              </a:lnSpc>
              <a:buFontTx/>
              <a:buNone/>
            </a:pPr>
            <a:r>
              <a:rPr lang="ru-RU" sz="1800"/>
              <a:t>&lt;asp:ListBox runat="server" ForeColor="White" BackColor="Orange" /&gt;</a:t>
            </a:r>
          </a:p>
          <a:p>
            <a:pPr>
              <a:lnSpc>
                <a:spcPct val="90000"/>
              </a:lnSpc>
              <a:buFontTx/>
              <a:buNone/>
            </a:pPr>
            <a:r>
              <a:rPr lang="ru-RU" sz="1800"/>
              <a:t>&lt;asp:TextBox runat="server" ForeColor="White" BackColor="Orange" /&gt;</a:t>
            </a:r>
          </a:p>
          <a:p>
            <a:pPr>
              <a:lnSpc>
                <a:spcPct val="90000"/>
              </a:lnSpc>
              <a:buFontTx/>
              <a:buNone/>
            </a:pPr>
            <a:r>
              <a:rPr lang="ru-RU" sz="1800"/>
              <a:t>&lt;asp:Button runat="server" ForeColor="White" BackColor="Orange" /&gt;</a:t>
            </a:r>
          </a:p>
          <a:p>
            <a:pPr>
              <a:lnSpc>
                <a:spcPct val="90000"/>
              </a:lnSpc>
              <a:buFontTx/>
              <a:buNone/>
            </a:pPr>
            <a:r>
              <a:rPr lang="ru-RU" sz="1800"/>
              <a:t>&lt;asp:TextBox runat="server" ForeColor="White" BackColor="DarkOrange"</a:t>
            </a:r>
          </a:p>
          <a:p>
            <a:pPr>
              <a:lnSpc>
                <a:spcPct val="90000"/>
              </a:lnSpc>
              <a:buFontTx/>
              <a:buNone/>
            </a:pPr>
            <a:r>
              <a:rPr lang="ru-RU" sz="1800"/>
              <a:t>Font-Bold="True" </a:t>
            </a:r>
            <a:r>
              <a:rPr lang="ru-RU" sz="1800" b="1"/>
              <a:t>SkinID="Dramatic"</a:t>
            </a:r>
            <a:r>
              <a:rPr lang="ru-RU" sz="1800"/>
              <a:t> /&gt;</a:t>
            </a:r>
          </a:p>
          <a:p>
            <a:pPr>
              <a:lnSpc>
                <a:spcPct val="90000"/>
              </a:lnSpc>
              <a:buFontTx/>
              <a:buNone/>
            </a:pPr>
            <a:r>
              <a:rPr lang="ru-RU" sz="1800"/>
              <a:t>&lt;asp:Button runat="server" ForeColor="White" BackColor="DarkOrange"</a:t>
            </a:r>
          </a:p>
          <a:p>
            <a:pPr>
              <a:lnSpc>
                <a:spcPct val="90000"/>
              </a:lnSpc>
              <a:buFontTx/>
              <a:buNone/>
            </a:pPr>
            <a:r>
              <a:rPr lang="ru-RU" sz="1800"/>
              <a:t>Font-Bold="True" </a:t>
            </a:r>
            <a:r>
              <a:rPr lang="ru-RU" sz="1800" b="1"/>
              <a:t>SkinID="Dramatic"</a:t>
            </a:r>
            <a:r>
              <a:rPr lang="ru-RU" sz="1800"/>
              <a:t> /&gt;</a:t>
            </a:r>
          </a:p>
          <a:p>
            <a:pPr>
              <a:lnSpc>
                <a:spcPct val="90000"/>
              </a:lnSpc>
              <a:buFontTx/>
              <a:buNone/>
            </a:pPr>
            <a:endParaRPr lang="ru-RU" sz="1800"/>
          </a:p>
          <a:p>
            <a:pPr>
              <a:lnSpc>
                <a:spcPct val="90000"/>
              </a:lnSpc>
              <a:buFontTx/>
              <a:buNone/>
            </a:pPr>
            <a:r>
              <a:rPr lang="ru-RU" sz="1800"/>
              <a:t>Применение в ЭУ:</a:t>
            </a:r>
          </a:p>
          <a:p>
            <a:pPr>
              <a:lnSpc>
                <a:spcPct val="90000"/>
              </a:lnSpc>
              <a:buFontTx/>
              <a:buNone/>
            </a:pPr>
            <a:r>
              <a:rPr lang="ru-RU" sz="2000"/>
              <a:t>&lt;asp:Button ID="Button1" runat="server" ... </a:t>
            </a:r>
            <a:r>
              <a:rPr lang="ru-RU" sz="2000" b="1"/>
              <a:t>SkinID="Dramatic" </a:t>
            </a:r>
            <a:r>
              <a:rPr lang="ru-RU" sz="2000"/>
              <a:t>/&gt;</a:t>
            </a:r>
          </a:p>
          <a:p>
            <a:pPr>
              <a:lnSpc>
                <a:spcPct val="90000"/>
              </a:lnSpc>
              <a:buFontTx/>
              <a:buNone/>
            </a:pPr>
            <a:endParaRPr lang="ru-RU" sz="1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57200" y="274638"/>
            <a:ext cx="8229600" cy="633412"/>
          </a:xfrm>
        </p:spPr>
        <p:txBody>
          <a:bodyPr/>
          <a:lstStyle/>
          <a:p>
            <a:r>
              <a:rPr lang="ru-RU" sz="3200"/>
              <a:t>Использование </a:t>
            </a:r>
            <a:r>
              <a:rPr lang="en-US" sz="3200"/>
              <a:t>CSS </a:t>
            </a:r>
            <a:r>
              <a:rPr lang="ru-RU" sz="3200"/>
              <a:t>в темах</a:t>
            </a:r>
          </a:p>
        </p:txBody>
      </p:sp>
      <p:sp>
        <p:nvSpPr>
          <p:cNvPr id="174083" name="Rectangle 3"/>
          <p:cNvSpPr>
            <a:spLocks noGrp="1" noChangeArrowheads="1"/>
          </p:cNvSpPr>
          <p:nvPr>
            <p:ph type="body" idx="1"/>
          </p:nvPr>
        </p:nvSpPr>
        <p:spPr>
          <a:xfrm>
            <a:off x="457200" y="1196975"/>
            <a:ext cx="8229600" cy="4929188"/>
          </a:xfrm>
        </p:spPr>
        <p:txBody>
          <a:bodyPr/>
          <a:lstStyle/>
          <a:p>
            <a:pPr>
              <a:lnSpc>
                <a:spcPct val="80000"/>
              </a:lnSpc>
            </a:pPr>
            <a:r>
              <a:rPr lang="en-US" sz="2000"/>
              <a:t>ASP.Net </a:t>
            </a:r>
            <a:r>
              <a:rPr lang="ru-RU" sz="2000"/>
              <a:t>позволяет использовать таблицы стилей в составе темы:</a:t>
            </a:r>
          </a:p>
          <a:p>
            <a:pPr lvl="1">
              <a:lnSpc>
                <a:spcPct val="80000"/>
              </a:lnSpc>
            </a:pPr>
            <a:r>
              <a:rPr lang="ru-RU" sz="1800"/>
              <a:t>Для задания стилей </a:t>
            </a:r>
            <a:r>
              <a:rPr lang="en-US" sz="1800"/>
              <a:t>HTML </a:t>
            </a:r>
            <a:r>
              <a:rPr lang="ru-RU" sz="1800"/>
              <a:t>элементов, которые не соответствуют серверным ЭУ.</a:t>
            </a:r>
          </a:p>
          <a:p>
            <a:pPr lvl="1">
              <a:lnSpc>
                <a:spcPct val="80000"/>
              </a:lnSpc>
            </a:pPr>
            <a:r>
              <a:rPr lang="ru-RU" sz="1800"/>
              <a:t>Таблицы стилей более стандартизированы и могут использоваться для форматирования статических </a:t>
            </a:r>
            <a:r>
              <a:rPr lang="en-US" sz="1800"/>
              <a:t>HTML </a:t>
            </a:r>
            <a:r>
              <a:rPr lang="ru-RU" sz="1800"/>
              <a:t>страниц.</a:t>
            </a:r>
          </a:p>
          <a:p>
            <a:pPr lvl="1">
              <a:lnSpc>
                <a:spcPct val="80000"/>
              </a:lnSpc>
            </a:pPr>
            <a:r>
              <a:rPr lang="ru-RU" sz="1800"/>
              <a:t>Таблицы стилей могут быть уже ранее созданы.</a:t>
            </a:r>
          </a:p>
          <a:p>
            <a:pPr>
              <a:lnSpc>
                <a:spcPct val="80000"/>
              </a:lnSpc>
            </a:pPr>
            <a:r>
              <a:rPr lang="ru-RU" sz="2000"/>
              <a:t>Для использования </a:t>
            </a:r>
            <a:r>
              <a:rPr lang="en-US" sz="2000"/>
              <a:t>CSS </a:t>
            </a:r>
            <a:r>
              <a:rPr lang="ru-RU" sz="2000"/>
              <a:t>в теме нужно добавить таблицу стилей в папку темы. </a:t>
            </a:r>
            <a:r>
              <a:rPr lang="en-US" sz="2000"/>
              <a:t>ASP.Net </a:t>
            </a:r>
            <a:r>
              <a:rPr lang="ru-RU" sz="2000"/>
              <a:t>будет находить все  файлы .</a:t>
            </a:r>
            <a:r>
              <a:rPr lang="en-US" sz="2000"/>
              <a:t>css </a:t>
            </a:r>
            <a:r>
              <a:rPr lang="ru-RU" sz="2000"/>
              <a:t>и динамически связывать их со страницами, которые используют эту тему.</a:t>
            </a:r>
          </a:p>
          <a:p>
            <a:pPr>
              <a:lnSpc>
                <a:spcPct val="80000"/>
              </a:lnSpc>
            </a:pPr>
            <a:r>
              <a:rPr lang="ru-RU" sz="2000"/>
              <a:t>Для связывания страницы с таблицей стилей </a:t>
            </a:r>
            <a:r>
              <a:rPr lang="en-US" sz="2000"/>
              <a:t>ASP.Net </a:t>
            </a:r>
            <a:r>
              <a:rPr lang="ru-RU" sz="2000"/>
              <a:t>должен вставлять тэг </a:t>
            </a:r>
            <a:r>
              <a:rPr lang="en-US" sz="2000"/>
              <a:t>&lt;link&gt; </a:t>
            </a:r>
            <a:r>
              <a:rPr lang="ru-RU" sz="2000"/>
              <a:t>в раздел </a:t>
            </a:r>
            <a:r>
              <a:rPr lang="en-US" sz="2000"/>
              <a:t>&lt;head&gt;</a:t>
            </a:r>
            <a:r>
              <a:rPr lang="ru-RU" sz="2000"/>
              <a:t>, поэтому тэг </a:t>
            </a:r>
            <a:r>
              <a:rPr lang="en-US" sz="2000"/>
              <a:t>head </a:t>
            </a:r>
            <a:r>
              <a:rPr lang="ru-RU" sz="2000"/>
              <a:t>имел атрибут runat="server".</a:t>
            </a:r>
          </a:p>
          <a:p>
            <a:pPr>
              <a:lnSpc>
                <a:spcPct val="80000"/>
              </a:lnSpc>
              <a:buFontTx/>
              <a:buNone/>
            </a:pPr>
            <a:r>
              <a:rPr lang="ru-RU" sz="2000"/>
              <a:t>	&lt;head </a:t>
            </a:r>
            <a:r>
              <a:rPr lang="ru-RU" sz="2000" b="1"/>
              <a:t>runat="server"</a:t>
            </a:r>
            <a:r>
              <a:rPr lang="ru-RU" sz="2000"/>
              <a:t>&gt;</a:t>
            </a:r>
          </a:p>
          <a:p>
            <a:pPr>
              <a:lnSpc>
                <a:spcPct val="80000"/>
              </a:lnSpc>
              <a:buFontTx/>
              <a:buNone/>
            </a:pPr>
            <a:r>
              <a:rPr lang="ru-RU" sz="2000"/>
              <a:t>		&lt;title&gt;...&lt;/title&gt;</a:t>
            </a:r>
          </a:p>
          <a:p>
            <a:pPr>
              <a:lnSpc>
                <a:spcPct val="80000"/>
              </a:lnSpc>
              <a:buFontTx/>
              <a:buNone/>
            </a:pPr>
            <a:r>
              <a:rPr lang="ru-RU" sz="2000"/>
              <a:t>	&lt;/head&gt;</a:t>
            </a:r>
          </a:p>
          <a:p>
            <a:pPr>
              <a:lnSpc>
                <a:spcPct val="80000"/>
              </a:lnSpc>
            </a:pPr>
            <a:endParaRPr lang="ru-RU" sz="2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457200" y="274638"/>
            <a:ext cx="8229600" cy="706437"/>
          </a:xfrm>
        </p:spPr>
        <p:txBody>
          <a:bodyPr/>
          <a:lstStyle/>
          <a:p>
            <a:r>
              <a:rPr lang="ru-RU" sz="4000"/>
              <a:t>Пример описания ЭУ </a:t>
            </a:r>
            <a:r>
              <a:rPr lang="en-US" sz="4000"/>
              <a:t>Calendar</a:t>
            </a:r>
            <a:endParaRPr lang="ru-RU" sz="4000"/>
          </a:p>
        </p:txBody>
      </p:sp>
      <p:sp>
        <p:nvSpPr>
          <p:cNvPr id="270339" name="Rectangle 3"/>
          <p:cNvSpPr>
            <a:spLocks noGrp="1" noChangeArrowheads="1"/>
          </p:cNvSpPr>
          <p:nvPr>
            <p:ph type="body" idx="1"/>
          </p:nvPr>
        </p:nvSpPr>
        <p:spPr>
          <a:xfrm>
            <a:off x="457200" y="1268413"/>
            <a:ext cx="8229600" cy="5329237"/>
          </a:xfrm>
        </p:spPr>
        <p:txBody>
          <a:bodyPr/>
          <a:lstStyle/>
          <a:p>
            <a:pPr>
              <a:lnSpc>
                <a:spcPct val="90000"/>
              </a:lnSpc>
              <a:buFontTx/>
              <a:buNone/>
            </a:pPr>
            <a:r>
              <a:rPr lang="ru-RU" sz="1600" b="1"/>
              <a:t>Описание формата календаря</a:t>
            </a:r>
            <a:r>
              <a:rPr lang="en-US" sz="1600" b="1"/>
              <a:t> </a:t>
            </a:r>
            <a:r>
              <a:rPr lang="ru-RU" sz="1600" b="1"/>
              <a:t>в </a:t>
            </a:r>
            <a:r>
              <a:rPr lang="en-US" sz="1600" b="1"/>
              <a:t>skin </a:t>
            </a:r>
            <a:r>
              <a:rPr lang="ru-RU" sz="1600" b="1"/>
              <a:t>файле:</a:t>
            </a:r>
          </a:p>
          <a:p>
            <a:pPr>
              <a:lnSpc>
                <a:spcPct val="90000"/>
              </a:lnSpc>
              <a:buFontTx/>
              <a:buNone/>
            </a:pPr>
            <a:r>
              <a:rPr lang="en-US" sz="1600" noProof="1"/>
              <a:t>&lt;asp:Calendar runat="server" BackColor="White" BorderColor="Black" BorderStyle="Solid" CellSpacing="1" Font-Names="Verdana" Font-Size="9pt" ForeColor="Black" Height="250px" Width="500px" NextPrevFormat="ShortMonth" SelectionMode="Day"&gt;</a:t>
            </a:r>
          </a:p>
          <a:p>
            <a:pPr>
              <a:lnSpc>
                <a:spcPct val="90000"/>
              </a:lnSpc>
              <a:buFontTx/>
              <a:buNone/>
            </a:pPr>
            <a:r>
              <a:rPr lang="en-US" sz="1600" noProof="1"/>
              <a:t>            &lt;SelectedDayStyle BackColor="DarkOrange" ForeColor="White" /&gt;</a:t>
            </a:r>
          </a:p>
          <a:p>
            <a:pPr>
              <a:lnSpc>
                <a:spcPct val="90000"/>
              </a:lnSpc>
              <a:buFontTx/>
              <a:buNone/>
            </a:pPr>
            <a:r>
              <a:rPr lang="en-US" sz="1600" noProof="1"/>
              <a:t>            &lt;DayStyle BackColor="Orange" Font-Bold="True" ForeColor="White" /&gt;</a:t>
            </a:r>
          </a:p>
          <a:p>
            <a:pPr>
              <a:lnSpc>
                <a:spcPct val="90000"/>
              </a:lnSpc>
              <a:buFontTx/>
              <a:buNone/>
            </a:pPr>
            <a:r>
              <a:rPr lang="en-US" sz="1600" noProof="1"/>
              <a:t>            &lt;NextPrevStyle Font-Bold="True" Font-Size="8pt" ForeColor="White" /&gt;</a:t>
            </a:r>
          </a:p>
          <a:p>
            <a:pPr>
              <a:lnSpc>
                <a:spcPct val="90000"/>
              </a:lnSpc>
              <a:buFontTx/>
              <a:buNone/>
            </a:pPr>
            <a:r>
              <a:rPr lang="en-US" sz="1600" noProof="1"/>
              <a:t>            &lt;DayHeaderStyle Font-Bold="True" Font-Size="8pt" ForeColor="#333333" Height="8pt" /&gt;</a:t>
            </a:r>
          </a:p>
          <a:p>
            <a:pPr>
              <a:lnSpc>
                <a:spcPct val="90000"/>
              </a:lnSpc>
              <a:buFontTx/>
              <a:buNone/>
            </a:pPr>
            <a:r>
              <a:rPr lang="en-US" sz="1600" noProof="1"/>
              <a:t>            &lt;TitleStyle BackColor="Firebrick" BorderStyle="None" Font-Bold="True" Font-Size="12pt"</a:t>
            </a:r>
          </a:p>
          <a:p>
            <a:pPr>
              <a:lnSpc>
                <a:spcPct val="90000"/>
              </a:lnSpc>
              <a:buFontTx/>
              <a:buNone/>
            </a:pPr>
            <a:r>
              <a:rPr lang="en-US" sz="1600" noProof="1"/>
              <a:t>                ForeColor="White" Height="12pt" /&gt;</a:t>
            </a:r>
          </a:p>
          <a:p>
            <a:pPr>
              <a:lnSpc>
                <a:spcPct val="90000"/>
              </a:lnSpc>
              <a:buFontTx/>
              <a:buNone/>
            </a:pPr>
            <a:r>
              <a:rPr lang="en-US" sz="1600" noProof="1"/>
              <a:t>            &lt;OtherMonthDayStyle BackColor="NavajoWhite" Font-Bold="False" ForeColor="DarkGray" /&gt;</a:t>
            </a:r>
          </a:p>
          <a:p>
            <a:pPr>
              <a:lnSpc>
                <a:spcPct val="90000"/>
              </a:lnSpc>
              <a:buFontTx/>
              <a:buNone/>
            </a:pPr>
            <a:r>
              <a:rPr lang="en-US" sz="1600" noProof="1"/>
              <a:t> &lt;/asp:Calendar&gt;</a:t>
            </a:r>
            <a:endParaRPr lang="ru-RU" sz="1600"/>
          </a:p>
          <a:p>
            <a:pPr>
              <a:lnSpc>
                <a:spcPct val="90000"/>
              </a:lnSpc>
              <a:buFontTx/>
              <a:buNone/>
            </a:pPr>
            <a:endParaRPr lang="ru-RU" sz="1600"/>
          </a:p>
          <a:p>
            <a:pPr>
              <a:lnSpc>
                <a:spcPct val="90000"/>
              </a:lnSpc>
              <a:buFontTx/>
              <a:buNone/>
            </a:pPr>
            <a:r>
              <a:rPr lang="ru-RU" sz="1600" b="1"/>
              <a:t>Описание календаря в </a:t>
            </a:r>
            <a:r>
              <a:rPr lang="en-US" sz="1600" b="1"/>
              <a:t>web </a:t>
            </a:r>
            <a:r>
              <a:rPr lang="ru-RU" sz="1600" b="1"/>
              <a:t>форме:</a:t>
            </a:r>
          </a:p>
          <a:p>
            <a:pPr>
              <a:lnSpc>
                <a:spcPct val="90000"/>
              </a:lnSpc>
              <a:buFontTx/>
              <a:buNone/>
            </a:pPr>
            <a:r>
              <a:rPr lang="ru-RU" sz="1600"/>
              <a:t>&lt;asp:Calendar ID="Calendar1" runat="server" /&gt;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lstStyle/>
          <a:p>
            <a:endParaRPr lang="ru-RU"/>
          </a:p>
        </p:txBody>
      </p:sp>
      <p:sp>
        <p:nvSpPr>
          <p:cNvPr id="268294" name="Text Box 6"/>
          <p:cNvSpPr txBox="1">
            <a:spLocks noChangeArrowheads="1"/>
          </p:cNvSpPr>
          <p:nvPr/>
        </p:nvSpPr>
        <p:spPr bwMode="auto">
          <a:xfrm>
            <a:off x="250825" y="5589588"/>
            <a:ext cx="3889375" cy="641350"/>
          </a:xfrm>
          <a:prstGeom prst="rect">
            <a:avLst/>
          </a:prstGeom>
          <a:noFill/>
          <a:ln w="9525">
            <a:noFill/>
            <a:miter lim="800000"/>
            <a:headEnd/>
            <a:tailEnd/>
          </a:ln>
          <a:effectLst/>
        </p:spPr>
        <p:txBody>
          <a:bodyPr>
            <a:spAutoFit/>
          </a:bodyPr>
          <a:lstStyle/>
          <a:p>
            <a:pPr>
              <a:spcBef>
                <a:spcPct val="50000"/>
              </a:spcBef>
            </a:pPr>
            <a:r>
              <a:rPr lang="ru-RU" i="1"/>
              <a:t>Неформатированный Calendar на странице без темы </a:t>
            </a:r>
            <a:endParaRPr lang="ru-RU"/>
          </a:p>
        </p:txBody>
      </p:sp>
      <p:sp>
        <p:nvSpPr>
          <p:cNvPr id="268295" name="Text Box 7"/>
          <p:cNvSpPr txBox="1">
            <a:spLocks noChangeArrowheads="1"/>
          </p:cNvSpPr>
          <p:nvPr/>
        </p:nvSpPr>
        <p:spPr bwMode="auto">
          <a:xfrm>
            <a:off x="4500563" y="5589588"/>
            <a:ext cx="3889375" cy="641350"/>
          </a:xfrm>
          <a:prstGeom prst="rect">
            <a:avLst/>
          </a:prstGeom>
          <a:noFill/>
          <a:ln w="9525">
            <a:noFill/>
            <a:miter lim="800000"/>
            <a:headEnd/>
            <a:tailEnd/>
          </a:ln>
          <a:effectLst/>
        </p:spPr>
        <p:txBody>
          <a:bodyPr>
            <a:spAutoFit/>
          </a:bodyPr>
          <a:lstStyle/>
          <a:p>
            <a:pPr>
              <a:spcBef>
                <a:spcPct val="50000"/>
              </a:spcBef>
            </a:pPr>
            <a:r>
              <a:rPr lang="ru-RU" i="1"/>
              <a:t>Неформатированный Calendar на странице с темой </a:t>
            </a:r>
            <a:endParaRPr lang="ru-RU"/>
          </a:p>
        </p:txBody>
      </p:sp>
      <p:pic>
        <p:nvPicPr>
          <p:cNvPr id="268296" name="Picture 8"/>
          <p:cNvPicPr>
            <a:picLocks noChangeAspect="1" noChangeArrowheads="1"/>
          </p:cNvPicPr>
          <p:nvPr/>
        </p:nvPicPr>
        <p:blipFill>
          <a:blip r:embed="rId3" cstate="print"/>
          <a:srcRect l="537" t="14713" r="47371" b="40363"/>
          <a:stretch>
            <a:fillRect/>
          </a:stretch>
        </p:blipFill>
        <p:spPr bwMode="auto">
          <a:xfrm>
            <a:off x="4175125" y="1916113"/>
            <a:ext cx="4968875" cy="3213100"/>
          </a:xfrm>
          <a:prstGeom prst="rect">
            <a:avLst/>
          </a:prstGeom>
          <a:noFill/>
          <a:ln w="9525">
            <a:noFill/>
            <a:miter lim="800000"/>
            <a:headEnd/>
            <a:tailEnd/>
          </a:ln>
          <a:effectLst/>
        </p:spPr>
      </p:pic>
      <p:pic>
        <p:nvPicPr>
          <p:cNvPr id="268297" name="Picture 9"/>
          <p:cNvPicPr>
            <a:picLocks noChangeAspect="1" noChangeArrowheads="1"/>
          </p:cNvPicPr>
          <p:nvPr/>
        </p:nvPicPr>
        <p:blipFill>
          <a:blip r:embed="rId4" cstate="print"/>
          <a:srcRect t="14735" r="70459" b="47853"/>
          <a:stretch>
            <a:fillRect/>
          </a:stretch>
        </p:blipFill>
        <p:spPr bwMode="auto">
          <a:xfrm>
            <a:off x="611188" y="1916113"/>
            <a:ext cx="2881312" cy="273685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US"/>
              <a:t>Skin </a:t>
            </a:r>
            <a:r>
              <a:rPr lang="ru-RU"/>
              <a:t>с изображениями</a:t>
            </a:r>
          </a:p>
        </p:txBody>
      </p:sp>
      <p:sp>
        <p:nvSpPr>
          <p:cNvPr id="272387" name="Rectangle 3"/>
          <p:cNvSpPr>
            <a:spLocks noGrp="1" noChangeArrowheads="1"/>
          </p:cNvSpPr>
          <p:nvPr>
            <p:ph type="body" idx="1"/>
          </p:nvPr>
        </p:nvSpPr>
        <p:spPr>
          <a:xfrm>
            <a:off x="250825" y="1600200"/>
            <a:ext cx="8435975" cy="3052763"/>
          </a:xfrm>
        </p:spPr>
        <p:txBody>
          <a:bodyPr/>
          <a:lstStyle/>
          <a:p>
            <a:pPr>
              <a:buFontTx/>
              <a:buNone/>
            </a:pPr>
            <a:r>
              <a:rPr lang="ru-RU" sz="1800"/>
              <a:t>Описание тем для ЭУ с изображениями:</a:t>
            </a:r>
          </a:p>
          <a:p>
            <a:pPr>
              <a:buFontTx/>
              <a:buNone/>
            </a:pPr>
            <a:r>
              <a:rPr lang="ru-RU" sz="1800"/>
              <a:t>&lt;asp:ImageButton runat="server" SkinID="OKButton"</a:t>
            </a:r>
          </a:p>
          <a:p>
            <a:pPr>
              <a:buFontTx/>
              <a:buNone/>
            </a:pPr>
            <a:r>
              <a:rPr lang="ru-RU" sz="1800"/>
              <a:t>ImageUrl="ButtonImages/buttonOK.jpg" /&gt;</a:t>
            </a:r>
          </a:p>
          <a:p>
            <a:pPr>
              <a:buFontTx/>
              <a:buNone/>
            </a:pPr>
            <a:r>
              <a:rPr lang="ru-RU" sz="1800"/>
              <a:t>&lt;asp:ImageButton runat="server" SkinID="CancelButton"</a:t>
            </a:r>
          </a:p>
          <a:p>
            <a:pPr>
              <a:buFontTx/>
              <a:buNone/>
            </a:pPr>
            <a:r>
              <a:rPr lang="ru-RU" sz="1800"/>
              <a:t>ImageUrl="ButtonImages/buttonCancel.jpg" /&gt;</a:t>
            </a:r>
          </a:p>
          <a:p>
            <a:pPr>
              <a:buFontTx/>
              <a:buNone/>
            </a:pPr>
            <a:endParaRPr lang="ru-RU" sz="1800"/>
          </a:p>
          <a:p>
            <a:pPr>
              <a:buFontTx/>
              <a:buNone/>
            </a:pPr>
            <a:r>
              <a:rPr lang="ru-RU" sz="1800"/>
              <a:t>Использование ЭУ с темами, содержащими изображения:</a:t>
            </a:r>
          </a:p>
          <a:p>
            <a:pPr>
              <a:buFontTx/>
              <a:buNone/>
            </a:pPr>
            <a:r>
              <a:rPr lang="ru-RU" sz="1800"/>
              <a:t>&lt;asp:ImageButton ID="ImageButton1" runat="server" SkinID="OKButton" /&gt;</a:t>
            </a:r>
          </a:p>
          <a:p>
            <a:pPr>
              <a:buFontTx/>
              <a:buNone/>
            </a:pPr>
            <a:r>
              <a:rPr lang="ru-RU" sz="1800"/>
              <a:t>&lt;asp:ImageButton ID="ImageButton2" runat="server" SkinID="CancelButton" /&gt;</a:t>
            </a:r>
          </a:p>
        </p:txBody>
      </p:sp>
      <p:pic>
        <p:nvPicPr>
          <p:cNvPr id="272388" name="Picture 4"/>
          <p:cNvPicPr>
            <a:picLocks noChangeAspect="1" noChangeArrowheads="1"/>
          </p:cNvPicPr>
          <p:nvPr/>
        </p:nvPicPr>
        <p:blipFill>
          <a:blip r:embed="rId3" cstate="print"/>
          <a:srcRect l="537" t="15538" r="69189" b="61806"/>
          <a:stretch>
            <a:fillRect/>
          </a:stretch>
        </p:blipFill>
        <p:spPr bwMode="auto">
          <a:xfrm>
            <a:off x="2339975" y="4724400"/>
            <a:ext cx="2952750" cy="165735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ru-RU" sz="3200"/>
              <a:t>Применение тем с помощью </a:t>
            </a:r>
            <a:br>
              <a:rPr lang="ru-RU" sz="3200"/>
            </a:br>
            <a:r>
              <a:rPr lang="ru-RU" sz="3200"/>
              <a:t>конфигурационного файла </a:t>
            </a:r>
            <a:r>
              <a:rPr lang="en-US" sz="3200"/>
              <a:t>web.config</a:t>
            </a:r>
            <a:r>
              <a:rPr lang="ru-RU" sz="3200"/>
              <a:t> </a:t>
            </a:r>
          </a:p>
        </p:txBody>
      </p:sp>
      <p:sp>
        <p:nvSpPr>
          <p:cNvPr id="107523" name="Rectangle 3"/>
          <p:cNvSpPr>
            <a:spLocks noGrp="1" noChangeArrowheads="1"/>
          </p:cNvSpPr>
          <p:nvPr>
            <p:ph type="body" idx="1"/>
          </p:nvPr>
        </p:nvSpPr>
        <p:spPr/>
        <p:txBody>
          <a:bodyPr/>
          <a:lstStyle/>
          <a:p>
            <a:pPr>
              <a:lnSpc>
                <a:spcPct val="80000"/>
              </a:lnSpc>
            </a:pPr>
            <a:r>
              <a:rPr lang="ru-RU" sz="2400"/>
              <a:t>Используя директиву </a:t>
            </a:r>
            <a:r>
              <a:rPr lang="en-US" sz="2400"/>
              <a:t>web </a:t>
            </a:r>
            <a:r>
              <a:rPr lang="ru-RU" sz="2400"/>
              <a:t>страницы Page можно задать тему у одной страницы. </a:t>
            </a:r>
          </a:p>
          <a:p>
            <a:pPr>
              <a:lnSpc>
                <a:spcPct val="80000"/>
              </a:lnSpc>
            </a:pPr>
            <a:r>
              <a:rPr lang="ru-RU" sz="2400"/>
              <a:t>Можно задать тему ко всему </a:t>
            </a:r>
            <a:r>
              <a:rPr lang="en-US" sz="2400"/>
              <a:t>web </a:t>
            </a:r>
            <a:r>
              <a:rPr lang="ru-RU" sz="2400"/>
              <a:t>приложению. Для этого нужно задать элемент &lt;pages&gt; в конфигурационном файле the web.config приложения:</a:t>
            </a:r>
          </a:p>
          <a:p>
            <a:pPr>
              <a:lnSpc>
                <a:spcPct val="80000"/>
              </a:lnSpc>
              <a:buFontTx/>
              <a:buNone/>
            </a:pPr>
            <a:r>
              <a:rPr lang="ru-RU" sz="2400"/>
              <a:t>&lt;configuration&gt;</a:t>
            </a:r>
          </a:p>
          <a:p>
            <a:pPr>
              <a:lnSpc>
                <a:spcPct val="80000"/>
              </a:lnSpc>
              <a:buFontTx/>
              <a:buNone/>
            </a:pPr>
            <a:r>
              <a:rPr lang="ru-RU" sz="2400"/>
              <a:t>    &lt;system.web&gt;</a:t>
            </a:r>
          </a:p>
          <a:p>
            <a:pPr>
              <a:lnSpc>
                <a:spcPct val="80000"/>
              </a:lnSpc>
              <a:buFontTx/>
              <a:buNone/>
            </a:pPr>
            <a:r>
              <a:rPr lang="ru-RU" sz="2400"/>
              <a:t>        &lt;pages theme= "</a:t>
            </a:r>
            <a:r>
              <a:rPr lang="en-US" sz="2400"/>
              <a:t>Prof</a:t>
            </a:r>
            <a:r>
              <a:rPr lang="ru-RU" sz="2400"/>
              <a:t>yTheme" /&gt;</a:t>
            </a:r>
          </a:p>
          <a:p>
            <a:pPr>
              <a:lnSpc>
                <a:spcPct val="80000"/>
              </a:lnSpc>
              <a:buFontTx/>
              <a:buNone/>
            </a:pPr>
            <a:r>
              <a:rPr lang="ru-RU" sz="2400"/>
              <a:t>    &lt;/system.web&gt;</a:t>
            </a:r>
          </a:p>
          <a:p>
            <a:pPr>
              <a:lnSpc>
                <a:spcPct val="80000"/>
              </a:lnSpc>
              <a:buFontTx/>
              <a:buNone/>
            </a:pPr>
            <a:r>
              <a:rPr lang="ru-RU" sz="2400"/>
              <a:t>&lt;/configuration&gt;</a:t>
            </a:r>
            <a:endParaRPr lang="en-US" sz="2400"/>
          </a:p>
          <a:p>
            <a:pPr>
              <a:lnSpc>
                <a:spcPct val="80000"/>
              </a:lnSpc>
            </a:pPr>
            <a:r>
              <a:rPr lang="ru-RU" sz="2400"/>
              <a:t>Для главенства свойств элементов на страницах нужно использовать </a:t>
            </a:r>
          </a:p>
          <a:p>
            <a:pPr>
              <a:lnSpc>
                <a:spcPct val="80000"/>
              </a:lnSpc>
              <a:buFontTx/>
              <a:buNone/>
            </a:pPr>
            <a:r>
              <a:rPr lang="ru-RU" sz="2400"/>
              <a:t>&lt;pages styleSheetTheme="</a:t>
            </a:r>
            <a:r>
              <a:rPr lang="en-US" sz="2400"/>
              <a:t>Prof</a:t>
            </a:r>
            <a:r>
              <a:rPr lang="ru-RU" sz="2400"/>
              <a:t>yTheme" /&gt;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ru-RU" sz="4000"/>
              <a:t>Динамическое применение тем</a:t>
            </a:r>
          </a:p>
        </p:txBody>
      </p:sp>
      <p:sp>
        <p:nvSpPr>
          <p:cNvPr id="109571" name="Rectangle 3"/>
          <p:cNvSpPr>
            <a:spLocks noGrp="1" noChangeArrowheads="1"/>
          </p:cNvSpPr>
          <p:nvPr>
            <p:ph type="body" idx="1"/>
          </p:nvPr>
        </p:nvSpPr>
        <p:spPr>
          <a:xfrm>
            <a:off x="457200" y="1600200"/>
            <a:ext cx="8686800" cy="3700463"/>
          </a:xfrm>
        </p:spPr>
        <p:txBody>
          <a:bodyPr/>
          <a:lstStyle/>
          <a:p>
            <a:r>
              <a:rPr lang="ru-RU" sz="2000"/>
              <a:t>Для задния темы в программном коде нужно задать значение для свойство </a:t>
            </a:r>
            <a:r>
              <a:rPr lang="en-US" sz="2000"/>
              <a:t>Page.Theme </a:t>
            </a:r>
            <a:r>
              <a:rPr lang="ru-RU" sz="2000"/>
              <a:t>или </a:t>
            </a:r>
            <a:r>
              <a:rPr lang="en-US" sz="2000"/>
              <a:t>Page.StylySheet </a:t>
            </a:r>
            <a:r>
              <a:rPr lang="ru-RU" sz="2000"/>
              <a:t>при обработки события </a:t>
            </a:r>
            <a:r>
              <a:rPr lang="en-US" sz="2000"/>
              <a:t>PreInit</a:t>
            </a:r>
            <a:r>
              <a:rPr lang="ru-RU" sz="2000"/>
              <a:t>.</a:t>
            </a:r>
          </a:p>
          <a:p>
            <a:r>
              <a:rPr lang="ru-RU" sz="2000"/>
              <a:t>Например:</a:t>
            </a:r>
          </a:p>
          <a:p>
            <a:pPr>
              <a:buFontTx/>
              <a:buNone/>
            </a:pPr>
            <a:r>
              <a:rPr lang="ru-RU" sz="1400"/>
              <a:t>protected void Page_Load(object sender, EventArgs e) {</a:t>
            </a:r>
          </a:p>
          <a:p>
            <a:pPr>
              <a:buFontTx/>
              <a:buNone/>
            </a:pPr>
            <a:r>
              <a:rPr lang="ru-RU" sz="1400"/>
              <a:t>  if (!Page.IsPostBack) {</a:t>
            </a:r>
          </a:p>
          <a:p>
            <a:pPr>
              <a:buFontTx/>
              <a:buNone/>
            </a:pPr>
            <a:r>
              <a:rPr lang="ru-RU" sz="1400"/>
              <a:t>  // Заполняем list box с доступными темами читая папки в App_Themes.</a:t>
            </a:r>
          </a:p>
          <a:p>
            <a:pPr>
              <a:buFontTx/>
              <a:buNone/>
            </a:pPr>
            <a:r>
              <a:rPr lang="ru-RU" sz="1400"/>
              <a:t>  DirectoryInfo themeDir = new DirectoryInfo(Server.MapPath("App_Themes"));</a:t>
            </a:r>
          </a:p>
          <a:p>
            <a:pPr>
              <a:buFontTx/>
              <a:buNone/>
            </a:pPr>
            <a:r>
              <a:rPr lang="ru-RU" sz="1400"/>
              <a:t>  lstThemes.DataTextField = "Name";</a:t>
            </a:r>
          </a:p>
          <a:p>
            <a:pPr>
              <a:buFontTx/>
              <a:buNone/>
            </a:pPr>
            <a:r>
              <a:rPr lang="ru-RU" sz="1400"/>
              <a:t>  lstThemes.DataSource = themeDir.GetDirectories();</a:t>
            </a:r>
          </a:p>
          <a:p>
            <a:pPr>
              <a:buFontTx/>
              <a:buNone/>
            </a:pPr>
            <a:r>
              <a:rPr lang="ru-RU" sz="1400"/>
              <a:t>  lstThemes.DataBind();</a:t>
            </a:r>
          </a:p>
          <a:p>
            <a:pPr>
              <a:buFontTx/>
              <a:buNone/>
            </a:pPr>
            <a:r>
              <a:rPr lang="ru-RU" sz="1400"/>
              <a:t>  }</a:t>
            </a:r>
          </a:p>
          <a:p>
            <a:pPr>
              <a:buFontTx/>
              <a:buNone/>
            </a:pPr>
            <a:r>
              <a:rPr lang="ru-RU" sz="1400"/>
              <a:t>}</a:t>
            </a:r>
          </a:p>
          <a:p>
            <a:pPr>
              <a:buFontTx/>
              <a:buNone/>
            </a:pPr>
            <a:endParaRPr lang="ru-RU" sz="1800"/>
          </a:p>
        </p:txBody>
      </p:sp>
      <p:sp>
        <p:nvSpPr>
          <p:cNvPr id="109572" name="Text Box 4"/>
          <p:cNvSpPr txBox="1">
            <a:spLocks noChangeArrowheads="1"/>
          </p:cNvSpPr>
          <p:nvPr/>
        </p:nvSpPr>
        <p:spPr bwMode="auto">
          <a:xfrm>
            <a:off x="4789488" y="4381500"/>
            <a:ext cx="4319587" cy="2441575"/>
          </a:xfrm>
          <a:prstGeom prst="rect">
            <a:avLst/>
          </a:prstGeom>
          <a:noFill/>
          <a:ln w="9525">
            <a:solidFill>
              <a:schemeClr val="tx1"/>
            </a:solidFill>
            <a:miter lim="800000"/>
            <a:headEnd/>
            <a:tailEnd/>
          </a:ln>
          <a:effectLst/>
        </p:spPr>
        <p:txBody>
          <a:bodyPr>
            <a:spAutoFit/>
          </a:bodyPr>
          <a:lstStyle/>
          <a:p>
            <a:r>
              <a:rPr lang="ru-RU" sz="1400"/>
              <a:t>protected void Page_PreInit(object sender, EventArgs e)</a:t>
            </a:r>
          </a:p>
          <a:p>
            <a:r>
              <a:rPr lang="ru-RU" sz="1400"/>
              <a:t>{</a:t>
            </a:r>
          </a:p>
          <a:p>
            <a:r>
              <a:rPr lang="ru-RU" sz="1400"/>
              <a:t>  if (Session["Theme"] == null){ </a:t>
            </a:r>
          </a:p>
          <a:p>
            <a:r>
              <a:rPr lang="ru-RU" sz="1400"/>
              <a:t>  </a:t>
            </a:r>
            <a:r>
              <a:rPr lang="en-US" sz="1400"/>
              <a:t>// </a:t>
            </a:r>
            <a:r>
              <a:rPr lang="ru-RU" sz="1400"/>
              <a:t>если тема не была выбрана</a:t>
            </a:r>
          </a:p>
          <a:p>
            <a:r>
              <a:rPr lang="ru-RU" sz="1400"/>
              <a:t>    Page.Theme = "";</a:t>
            </a:r>
          </a:p>
          <a:p>
            <a:r>
              <a:rPr lang="ru-RU" sz="1400"/>
              <a:t>  } </a:t>
            </a:r>
          </a:p>
          <a:p>
            <a:r>
              <a:rPr lang="ru-RU" sz="1400"/>
              <a:t>  else // тема была выбрана {</a:t>
            </a:r>
          </a:p>
          <a:p>
            <a:r>
              <a:rPr lang="ru-RU" sz="1400"/>
              <a:t>    Page.Theme = (string) Session ["Theme"];</a:t>
            </a:r>
          </a:p>
          <a:p>
            <a:r>
              <a:rPr lang="ru-RU" sz="1400"/>
              <a:t>  }</a:t>
            </a:r>
          </a:p>
          <a:p>
            <a:r>
              <a:rPr lang="ru-RU" sz="140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ru-RU" sz="3600"/>
              <a:t>Стандартизация структуры страниц </a:t>
            </a:r>
            <a:r>
              <a:rPr lang="en-US" sz="3600"/>
              <a:t>web </a:t>
            </a:r>
            <a:r>
              <a:rPr lang="ru-RU" sz="3600"/>
              <a:t>приложения</a:t>
            </a:r>
          </a:p>
        </p:txBody>
      </p:sp>
      <p:sp>
        <p:nvSpPr>
          <p:cNvPr id="176131" name="Rectangle 3"/>
          <p:cNvSpPr>
            <a:spLocks noGrp="1" noChangeArrowheads="1"/>
          </p:cNvSpPr>
          <p:nvPr>
            <p:ph type="body" idx="1"/>
          </p:nvPr>
        </p:nvSpPr>
        <p:spPr>
          <a:xfrm>
            <a:off x="250825" y="1600200"/>
            <a:ext cx="8642350" cy="5068888"/>
          </a:xfrm>
        </p:spPr>
        <p:txBody>
          <a:bodyPr/>
          <a:lstStyle/>
          <a:p>
            <a:pPr>
              <a:lnSpc>
                <a:spcPct val="80000"/>
              </a:lnSpc>
            </a:pPr>
            <a:r>
              <a:rPr lang="ru-RU" sz="1800"/>
              <a:t>Нужно не только задать внешний вид ЭУ и </a:t>
            </a:r>
            <a:r>
              <a:rPr lang="en-US" sz="1800"/>
              <a:t>HTML </a:t>
            </a:r>
            <a:r>
              <a:rPr lang="ru-RU" sz="1800"/>
              <a:t>элементов, но и сделать так, чтобы общие элементы, такие как заголовки (</a:t>
            </a:r>
            <a:r>
              <a:rPr lang="en-US" sz="1800"/>
              <a:t>header</a:t>
            </a:r>
            <a:r>
              <a:rPr lang="ru-RU" sz="1800"/>
              <a:t>)</a:t>
            </a:r>
            <a:r>
              <a:rPr lang="en-US" sz="1800"/>
              <a:t> </a:t>
            </a:r>
            <a:r>
              <a:rPr lang="ru-RU" sz="1800"/>
              <a:t>и элементы навигации по сайту появлялись на странице на одних и тех же местах.</a:t>
            </a:r>
          </a:p>
          <a:p>
            <a:pPr>
              <a:lnSpc>
                <a:spcPct val="80000"/>
              </a:lnSpc>
            </a:pPr>
            <a:r>
              <a:rPr lang="ru-RU" sz="1800"/>
              <a:t>Задача заключается в создании простых и гибких шаблонов, которые могут использоваться для формирования набора страниц </a:t>
            </a:r>
            <a:r>
              <a:rPr lang="en-US" sz="1800"/>
              <a:t>web </a:t>
            </a:r>
            <a:r>
              <a:rPr lang="ru-RU" sz="1800"/>
              <a:t>приложения.</a:t>
            </a:r>
          </a:p>
          <a:p>
            <a:pPr>
              <a:lnSpc>
                <a:spcPct val="80000"/>
              </a:lnSpc>
            </a:pPr>
            <a:r>
              <a:rPr lang="ru-RU" sz="1800"/>
              <a:t>Существует три основных подхода:</a:t>
            </a:r>
          </a:p>
          <a:p>
            <a:pPr lvl="1">
              <a:lnSpc>
                <a:spcPct val="80000"/>
              </a:lnSpc>
            </a:pPr>
            <a:r>
              <a:rPr lang="ru-RU" sz="1800">
                <a:solidFill>
                  <a:srgbClr val="0066FF"/>
                </a:solidFill>
              </a:rPr>
              <a:t>Пользовательские ЭУ (</a:t>
            </a:r>
            <a:r>
              <a:rPr lang="en-US" sz="1800">
                <a:solidFill>
                  <a:srgbClr val="0066FF"/>
                </a:solidFill>
              </a:rPr>
              <a:t>user controls</a:t>
            </a:r>
            <a:r>
              <a:rPr lang="ru-RU" sz="1800">
                <a:solidFill>
                  <a:srgbClr val="0066FF"/>
                </a:solidFill>
              </a:rPr>
              <a:t>)</a:t>
            </a:r>
            <a:r>
              <a:rPr lang="en-US" sz="1800"/>
              <a:t> – </a:t>
            </a:r>
            <a:r>
              <a:rPr lang="ru-RU" sz="1800"/>
              <a:t>позволяют описать «</a:t>
            </a:r>
            <a:r>
              <a:rPr lang="en-US" sz="1800"/>
              <a:t>pagelet</a:t>
            </a:r>
            <a:r>
              <a:rPr lang="ru-RU" sz="1800"/>
              <a:t>»</a:t>
            </a:r>
            <a:r>
              <a:rPr lang="en-US" sz="1800"/>
              <a:t> - </a:t>
            </a:r>
            <a:r>
              <a:rPr lang="ru-RU" sz="1800"/>
              <a:t>часть </a:t>
            </a:r>
            <a:r>
              <a:rPr lang="en-US" sz="1800"/>
              <a:t>web </a:t>
            </a:r>
            <a:r>
              <a:rPr lang="ru-RU" sz="1800"/>
              <a:t>страницы с набором элементов и серверного кода, которые могут использоваться в разных </a:t>
            </a:r>
            <a:r>
              <a:rPr lang="en-US" sz="1800"/>
              <a:t>web </a:t>
            </a:r>
            <a:r>
              <a:rPr lang="ru-RU" sz="1800"/>
              <a:t>формах.</a:t>
            </a:r>
          </a:p>
          <a:p>
            <a:pPr lvl="1">
              <a:lnSpc>
                <a:spcPct val="80000"/>
              </a:lnSpc>
            </a:pPr>
            <a:r>
              <a:rPr lang="en-US" sz="1800">
                <a:solidFill>
                  <a:srgbClr val="0066FF"/>
                </a:solidFill>
              </a:rPr>
              <a:t>HTML </a:t>
            </a:r>
            <a:r>
              <a:rPr lang="ru-RU" sz="1800">
                <a:solidFill>
                  <a:srgbClr val="0066FF"/>
                </a:solidFill>
              </a:rPr>
              <a:t>фреймы (</a:t>
            </a:r>
            <a:r>
              <a:rPr lang="en-US" sz="1800">
                <a:solidFill>
                  <a:srgbClr val="0066FF"/>
                </a:solidFill>
              </a:rPr>
              <a:t>frames</a:t>
            </a:r>
            <a:r>
              <a:rPr lang="ru-RU" sz="1800">
                <a:solidFill>
                  <a:srgbClr val="0066FF"/>
                </a:solidFill>
              </a:rPr>
              <a:t>)</a:t>
            </a:r>
            <a:r>
              <a:rPr lang="en-US" sz="1800"/>
              <a:t> – </a:t>
            </a:r>
            <a:r>
              <a:rPr lang="ru-RU" sz="1800"/>
              <a:t>основной инструмент </a:t>
            </a:r>
            <a:r>
              <a:rPr lang="en-US" sz="1800"/>
              <a:t>HTML</a:t>
            </a:r>
            <a:r>
              <a:rPr lang="ru-RU" sz="1800"/>
              <a:t>,</a:t>
            </a:r>
            <a:r>
              <a:rPr lang="en-US" sz="1800"/>
              <a:t> </a:t>
            </a:r>
            <a:r>
              <a:rPr lang="ru-RU" sz="1800"/>
              <a:t>который позволяет показать несколько страниц в одном окне браузера. Основной недостаток, что для получения каждой страницы браузер должен выполнить отдельный запрос к серверу, поэтому страницы должны быть полностью независимыми, т.е. страница в одном фрейме не может взаимодействовать со страницей в другом фрейме.</a:t>
            </a:r>
          </a:p>
          <a:p>
            <a:pPr lvl="1">
              <a:lnSpc>
                <a:spcPct val="80000"/>
              </a:lnSpc>
            </a:pPr>
            <a:r>
              <a:rPr lang="en-US" sz="1800">
                <a:solidFill>
                  <a:srgbClr val="0066FF"/>
                </a:solidFill>
              </a:rPr>
              <a:t>C</a:t>
            </a:r>
            <a:r>
              <a:rPr lang="ru-RU" sz="1800">
                <a:solidFill>
                  <a:srgbClr val="0066FF"/>
                </a:solidFill>
              </a:rPr>
              <a:t>траницы</a:t>
            </a:r>
            <a:r>
              <a:rPr lang="en-US" sz="1800">
                <a:solidFill>
                  <a:srgbClr val="0066FF"/>
                </a:solidFill>
              </a:rPr>
              <a:t> </a:t>
            </a:r>
            <a:r>
              <a:rPr lang="ru-RU" sz="1800">
                <a:solidFill>
                  <a:srgbClr val="0066FF"/>
                </a:solidFill>
              </a:rPr>
              <a:t>шаблонов (</a:t>
            </a:r>
            <a:r>
              <a:rPr lang="en-US" sz="1800">
                <a:solidFill>
                  <a:srgbClr val="0066FF"/>
                </a:solidFill>
              </a:rPr>
              <a:t>Master pages</a:t>
            </a:r>
            <a:r>
              <a:rPr lang="ru-RU" sz="1800">
                <a:solidFill>
                  <a:srgbClr val="0066FF"/>
                </a:solidFill>
              </a:rPr>
              <a:t>)</a:t>
            </a:r>
            <a:r>
              <a:rPr lang="en-US" sz="1800"/>
              <a:t> – </a:t>
            </a:r>
            <a:r>
              <a:rPr lang="ru-RU" sz="1800"/>
              <a:t>это специальный инструмент </a:t>
            </a:r>
            <a:r>
              <a:rPr lang="en-US" sz="1800"/>
              <a:t>ASP.Net</a:t>
            </a:r>
            <a:r>
              <a:rPr lang="ru-RU" sz="1800"/>
              <a:t>, позволяют описывать фиксированный контент и объявлять части </a:t>
            </a:r>
            <a:r>
              <a:rPr lang="en-US" sz="1800"/>
              <a:t>web </a:t>
            </a:r>
            <a:r>
              <a:rPr lang="ru-RU" sz="1800"/>
              <a:t>страницы, в которые могут вставляться различный контент. При изменении </a:t>
            </a:r>
            <a:r>
              <a:rPr lang="en-US" sz="1800"/>
              <a:t>master page </a:t>
            </a:r>
            <a:r>
              <a:rPr lang="ru-RU" sz="1800"/>
              <a:t>все страницы, которые ее используют будут меняться автоматически.</a:t>
            </a:r>
          </a:p>
          <a:p>
            <a:pPr lvl="1">
              <a:lnSpc>
                <a:spcPct val="80000"/>
              </a:lnSpc>
            </a:pPr>
            <a:endParaRPr lang="ru-RU"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395288" y="2492375"/>
            <a:ext cx="8229600" cy="1143000"/>
          </a:xfrm>
        </p:spPr>
        <p:txBody>
          <a:bodyPr/>
          <a:lstStyle/>
          <a:p>
            <a:r>
              <a:rPr lang="ru-RU" sz="4000"/>
              <a:t>Страницы шаблонов</a:t>
            </a:r>
            <a:br>
              <a:rPr lang="ru-RU" sz="4000"/>
            </a:br>
            <a:r>
              <a:rPr lang="ru-RU" sz="4000"/>
              <a:t>(</a:t>
            </a:r>
            <a:r>
              <a:rPr lang="en-US" sz="4000"/>
              <a:t>master pages</a:t>
            </a:r>
            <a:r>
              <a:rPr lang="ru-RU" sz="400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ru-RU"/>
              <a:t>Требования к шаблонам</a:t>
            </a:r>
          </a:p>
        </p:txBody>
      </p:sp>
      <p:sp>
        <p:nvSpPr>
          <p:cNvPr id="274435" name="Rectangle 3"/>
          <p:cNvSpPr>
            <a:spLocks noGrp="1" noChangeArrowheads="1"/>
          </p:cNvSpPr>
          <p:nvPr>
            <p:ph type="body" idx="1"/>
          </p:nvPr>
        </p:nvSpPr>
        <p:spPr>
          <a:xfrm>
            <a:off x="457200" y="1600200"/>
            <a:ext cx="8229600" cy="4924425"/>
          </a:xfrm>
        </p:spPr>
        <p:txBody>
          <a:bodyPr/>
          <a:lstStyle/>
          <a:p>
            <a:pPr>
              <a:lnSpc>
                <a:spcPct val="80000"/>
              </a:lnSpc>
              <a:buFontTx/>
              <a:buNone/>
            </a:pPr>
            <a:r>
              <a:rPr lang="ru-RU" sz="2000"/>
              <a:t>Для предоставления практичного, гибкого решения для задания шаблона (структуры) страниц нужно удовлетворить набору требований:</a:t>
            </a:r>
          </a:p>
          <a:p>
            <a:pPr>
              <a:lnSpc>
                <a:spcPct val="80000"/>
              </a:lnSpc>
            </a:pPr>
            <a:r>
              <a:rPr lang="ru-RU" sz="2000"/>
              <a:t>Возможность описывать часть страницы отдельно и многократно использовать это описание на множестве страниц.</a:t>
            </a:r>
          </a:p>
          <a:p>
            <a:pPr>
              <a:lnSpc>
                <a:spcPct val="80000"/>
              </a:lnSpc>
            </a:pPr>
            <a:r>
              <a:rPr lang="ru-RU" sz="2000"/>
              <a:t>Возможность создавать закрытый шаблон, который описывает редактируемые участки. Тогда страницы, которые используют данный шаблон ограничены только добавлять или изменять содержание в разрешенных участках.</a:t>
            </a:r>
          </a:p>
          <a:p>
            <a:pPr>
              <a:lnSpc>
                <a:spcPct val="80000"/>
              </a:lnSpc>
            </a:pPr>
            <a:r>
              <a:rPr lang="ru-RU" sz="2000"/>
              <a:t>Возможность позволять выполнять некоторую настройку элементов шаблона на каждой странице, в которой он используется.</a:t>
            </a:r>
          </a:p>
          <a:p>
            <a:pPr>
              <a:lnSpc>
                <a:spcPct val="80000"/>
              </a:lnSpc>
            </a:pPr>
            <a:r>
              <a:rPr lang="ru-RU" sz="2000"/>
              <a:t>Возможность связывать </a:t>
            </a:r>
            <a:r>
              <a:rPr lang="en-US" sz="2000"/>
              <a:t>web </a:t>
            </a:r>
            <a:r>
              <a:rPr lang="ru-RU" sz="2000"/>
              <a:t>страницу со страницей шаблона декларативно  (без написания кода) или выполнять связывание со страницей динамически во время выполнения.</a:t>
            </a:r>
          </a:p>
          <a:p>
            <a:pPr>
              <a:lnSpc>
                <a:spcPct val="80000"/>
              </a:lnSpc>
            </a:pPr>
            <a:r>
              <a:rPr lang="ru-RU" sz="2000"/>
              <a:t>Возможность проектировать страницу, которая использует шаблон с помощью таких инструментов, как Visual Studio.</a:t>
            </a:r>
          </a:p>
          <a:p>
            <a:pPr>
              <a:lnSpc>
                <a:spcPct val="80000"/>
              </a:lnSpc>
            </a:pPr>
            <a:endParaRPr lang="ru-RU" sz="2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ru-RU"/>
              <a:t>Основы </a:t>
            </a:r>
            <a:r>
              <a:rPr lang="en-US"/>
              <a:t>Master Pages</a:t>
            </a:r>
            <a:endParaRPr lang="ru-RU"/>
          </a:p>
        </p:txBody>
      </p:sp>
      <p:sp>
        <p:nvSpPr>
          <p:cNvPr id="5123" name="Rectangle 3"/>
          <p:cNvSpPr>
            <a:spLocks noGrp="1" noChangeArrowheads="1"/>
          </p:cNvSpPr>
          <p:nvPr>
            <p:ph type="body" idx="1"/>
          </p:nvPr>
        </p:nvSpPr>
        <p:spPr/>
        <p:txBody>
          <a:bodyPr/>
          <a:lstStyle/>
          <a:p>
            <a:pPr>
              <a:lnSpc>
                <a:spcPct val="80000"/>
              </a:lnSpc>
            </a:pPr>
            <a:r>
              <a:rPr lang="ru-RU" sz="2000"/>
              <a:t>Предоставляют практичный и гибкий способ для задания шаблонов страниц.</a:t>
            </a:r>
          </a:p>
          <a:p>
            <a:pPr>
              <a:lnSpc>
                <a:spcPct val="80000"/>
              </a:lnSpc>
            </a:pPr>
            <a:r>
              <a:rPr lang="ru-RU" sz="2000"/>
              <a:t>В </a:t>
            </a:r>
            <a:r>
              <a:rPr lang="en-US" sz="2000"/>
              <a:t>ASP.Net </a:t>
            </a:r>
            <a:r>
              <a:rPr lang="ru-RU" sz="2000"/>
              <a:t>включены два специализированных типов страниц:</a:t>
            </a:r>
          </a:p>
          <a:p>
            <a:pPr lvl="1">
              <a:lnSpc>
                <a:spcPct val="80000"/>
              </a:lnSpc>
            </a:pPr>
            <a:r>
              <a:rPr lang="en-US" sz="1800"/>
              <a:t>master page (</a:t>
            </a:r>
            <a:r>
              <a:rPr lang="ru-RU" sz="1800"/>
              <a:t>страница шаблона</a:t>
            </a:r>
            <a:r>
              <a:rPr lang="en-US" sz="1800"/>
              <a:t>)</a:t>
            </a:r>
          </a:p>
          <a:p>
            <a:pPr lvl="1">
              <a:lnSpc>
                <a:spcPct val="80000"/>
              </a:lnSpc>
            </a:pPr>
            <a:r>
              <a:rPr lang="en-US" sz="1800"/>
              <a:t>content page</a:t>
            </a:r>
            <a:r>
              <a:rPr lang="ru-RU" sz="1800"/>
              <a:t> (страница контента)</a:t>
            </a:r>
          </a:p>
          <a:p>
            <a:pPr>
              <a:lnSpc>
                <a:spcPct val="80000"/>
              </a:lnSpc>
            </a:pPr>
            <a:r>
              <a:rPr lang="en-US" sz="2000"/>
              <a:t>Master page</a:t>
            </a:r>
            <a:r>
              <a:rPr lang="ru-RU" sz="2000"/>
              <a:t> может, как любая </a:t>
            </a:r>
            <a:r>
              <a:rPr lang="en-US" sz="2000"/>
              <a:t>web </a:t>
            </a:r>
            <a:r>
              <a:rPr lang="ru-RU" sz="2000"/>
              <a:t>страница, включать статический контент, ЭУ и код. Кроме этого, она может включать </a:t>
            </a:r>
            <a:r>
              <a:rPr lang="en-US" sz="2000" i="1"/>
              <a:t>content</a:t>
            </a:r>
            <a:r>
              <a:rPr lang="ru-RU" sz="2000" i="1"/>
              <a:t> </a:t>
            </a:r>
            <a:r>
              <a:rPr lang="en-US" sz="2000" i="1"/>
              <a:t>placeholders</a:t>
            </a:r>
            <a:r>
              <a:rPr lang="ru-RU" sz="2000" i="1"/>
              <a:t> (пустое поле контента)</a:t>
            </a:r>
            <a:r>
              <a:rPr lang="ru-RU" sz="2000"/>
              <a:t>, описывающие участки страницы, которые могут изменяться. </a:t>
            </a:r>
          </a:p>
          <a:p>
            <a:pPr>
              <a:lnSpc>
                <a:spcPct val="80000"/>
              </a:lnSpc>
            </a:pPr>
            <a:r>
              <a:rPr lang="ru-RU" sz="2000"/>
              <a:t>Каждая </a:t>
            </a:r>
            <a:r>
              <a:rPr lang="en-US" sz="2000"/>
              <a:t>content page </a:t>
            </a:r>
            <a:r>
              <a:rPr lang="ru-RU" sz="2000"/>
              <a:t>имеет ссылку на одну </a:t>
            </a:r>
            <a:r>
              <a:rPr lang="en-US" sz="2000"/>
              <a:t>master page </a:t>
            </a:r>
            <a:r>
              <a:rPr lang="ru-RU" sz="2000"/>
              <a:t>и имеет свою структуру и содержание. </a:t>
            </a:r>
            <a:r>
              <a:rPr lang="en-US" sz="2000"/>
              <a:t>Content page </a:t>
            </a:r>
            <a:r>
              <a:rPr lang="ru-RU" sz="2000"/>
              <a:t>может задать специфический контент (содержание) для конкретного поля контента (</a:t>
            </a:r>
            <a:r>
              <a:rPr lang="en-US" sz="2000"/>
              <a:t>placeholder</a:t>
            </a:r>
            <a:r>
              <a:rPr lang="ru-RU" sz="2000"/>
              <a:t>) в странице шаблона</a:t>
            </a:r>
            <a:r>
              <a:rPr lang="en-US" sz="2000"/>
              <a:t>.</a:t>
            </a:r>
            <a:r>
              <a:rPr lang="ru-RU" sz="2000"/>
              <a:t> </a:t>
            </a:r>
          </a:p>
          <a:p>
            <a:pPr>
              <a:lnSpc>
                <a:spcPct val="80000"/>
              </a:lnSpc>
            </a:pPr>
            <a:r>
              <a:rPr lang="ru-RU" sz="2000"/>
              <a:t>Т.е. страница шаблона заполняет пустые места, которые не описаны в странице шаблона.</a:t>
            </a:r>
            <a:endParaRPr lang="en-US" sz="2000"/>
          </a:p>
          <a:p>
            <a:pPr>
              <a:lnSpc>
                <a:spcPct val="80000"/>
              </a:lnSpc>
            </a:pPr>
            <a:endParaRPr lang="ru-RU" sz="200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457200" y="274638"/>
            <a:ext cx="8229600" cy="639762"/>
          </a:xfrm>
        </p:spPr>
        <p:txBody>
          <a:bodyPr/>
          <a:lstStyle/>
          <a:p>
            <a:r>
              <a:rPr lang="ru-RU" sz="4000"/>
              <a:t>Использование </a:t>
            </a:r>
            <a:r>
              <a:rPr lang="en-US" sz="4000"/>
              <a:t>Master Pages</a:t>
            </a:r>
            <a:endParaRPr lang="ru-RU" sz="4000"/>
          </a:p>
        </p:txBody>
      </p:sp>
      <p:sp>
        <p:nvSpPr>
          <p:cNvPr id="237571" name="AutoShape 3" descr="05fig01_alt"/>
          <p:cNvSpPr>
            <a:spLocks noChangeAspect="1" noChangeArrowheads="1"/>
          </p:cNvSpPr>
          <p:nvPr/>
        </p:nvSpPr>
        <p:spPr bwMode="auto">
          <a:xfrm>
            <a:off x="-190500" y="-1619250"/>
            <a:ext cx="9525000" cy="10096500"/>
          </a:xfrm>
          <a:prstGeom prst="rect">
            <a:avLst/>
          </a:prstGeom>
          <a:noFill/>
        </p:spPr>
        <p:txBody>
          <a:bodyPr/>
          <a:lstStyle/>
          <a:p>
            <a:endParaRPr lang="ru-RU"/>
          </a:p>
        </p:txBody>
      </p:sp>
      <p:sp>
        <p:nvSpPr>
          <p:cNvPr id="237572" name="AutoShape 4" descr="05fig01_alt"/>
          <p:cNvSpPr>
            <a:spLocks noChangeAspect="1" noChangeArrowheads="1"/>
          </p:cNvSpPr>
          <p:nvPr/>
        </p:nvSpPr>
        <p:spPr bwMode="auto">
          <a:xfrm>
            <a:off x="-190500" y="-1619250"/>
            <a:ext cx="9525000" cy="10096500"/>
          </a:xfrm>
          <a:prstGeom prst="rect">
            <a:avLst/>
          </a:prstGeom>
          <a:noFill/>
        </p:spPr>
        <p:txBody>
          <a:bodyPr/>
          <a:lstStyle/>
          <a:p>
            <a:endParaRPr lang="ru-RU"/>
          </a:p>
        </p:txBody>
      </p:sp>
      <p:pic>
        <p:nvPicPr>
          <p:cNvPr id="237573" name="Picture 5" descr="MasterPages"/>
          <p:cNvPicPr>
            <a:picLocks noChangeAspect="1" noChangeArrowheads="1"/>
          </p:cNvPicPr>
          <p:nvPr/>
        </p:nvPicPr>
        <p:blipFill>
          <a:blip r:embed="rId3" cstate="print"/>
          <a:srcRect/>
          <a:stretch>
            <a:fillRect/>
          </a:stretch>
        </p:blipFill>
        <p:spPr bwMode="auto">
          <a:xfrm>
            <a:off x="1676400" y="1143000"/>
            <a:ext cx="5391150" cy="5715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457200" y="274638"/>
            <a:ext cx="8229600" cy="706437"/>
          </a:xfrm>
        </p:spPr>
        <p:txBody>
          <a:bodyPr/>
          <a:lstStyle/>
          <a:p>
            <a:r>
              <a:rPr lang="ru-RU" sz="3200"/>
              <a:t>Создание страницы шаблона</a:t>
            </a:r>
            <a:r>
              <a:rPr lang="en-US" sz="3200"/>
              <a:t/>
            </a:r>
            <a:br>
              <a:rPr lang="en-US" sz="3200"/>
            </a:br>
            <a:r>
              <a:rPr lang="en-US" sz="3200"/>
              <a:t>(master page)</a:t>
            </a:r>
            <a:endParaRPr lang="ru-RU" sz="3200"/>
          </a:p>
        </p:txBody>
      </p:sp>
      <p:sp>
        <p:nvSpPr>
          <p:cNvPr id="180227" name="Rectangle 3"/>
          <p:cNvSpPr>
            <a:spLocks noGrp="1" noChangeArrowheads="1"/>
          </p:cNvSpPr>
          <p:nvPr>
            <p:ph type="body" idx="1"/>
          </p:nvPr>
        </p:nvSpPr>
        <p:spPr>
          <a:xfrm>
            <a:off x="457200" y="1341438"/>
            <a:ext cx="8229600" cy="4784725"/>
          </a:xfrm>
        </p:spPr>
        <p:txBody>
          <a:bodyPr/>
          <a:lstStyle/>
          <a:p>
            <a:pPr>
              <a:lnSpc>
                <a:spcPct val="80000"/>
              </a:lnSpc>
            </a:pPr>
            <a:r>
              <a:rPr lang="ru-RU" sz="1800"/>
              <a:t>Для создание страницы шаблона выполните команду меню «Website ➤ Add New Item» и выберите «</a:t>
            </a:r>
            <a:r>
              <a:rPr lang="en-US" sz="1800"/>
              <a:t>Master Page</a:t>
            </a:r>
            <a:r>
              <a:rPr lang="ru-RU" sz="1800"/>
              <a:t>»</a:t>
            </a:r>
            <a:r>
              <a:rPr lang="en-US" sz="1800"/>
              <a:t>, </a:t>
            </a:r>
            <a:r>
              <a:rPr lang="ru-RU" sz="1800"/>
              <a:t>задав подходящее имя.</a:t>
            </a:r>
          </a:p>
          <a:p>
            <a:pPr>
              <a:lnSpc>
                <a:spcPct val="80000"/>
              </a:lnSpc>
            </a:pPr>
            <a:r>
              <a:rPr lang="ru-RU" sz="1800"/>
              <a:t>Создается файл с расширением . </a:t>
            </a:r>
            <a:r>
              <a:rPr lang="en-US" sz="1800"/>
              <a:t>master.</a:t>
            </a:r>
          </a:p>
          <a:p>
            <a:pPr>
              <a:lnSpc>
                <a:spcPct val="80000"/>
              </a:lnSpc>
            </a:pPr>
            <a:r>
              <a:rPr lang="ru-RU" sz="1800"/>
              <a:t>Эта страница сходна с обычной </a:t>
            </a:r>
            <a:r>
              <a:rPr lang="en-US" sz="1800"/>
              <a:t>web </a:t>
            </a:r>
            <a:r>
              <a:rPr lang="ru-RU" sz="1800"/>
              <a:t>страницей, но использует другую директиву. Например:</a:t>
            </a:r>
          </a:p>
          <a:p>
            <a:pPr>
              <a:lnSpc>
                <a:spcPct val="90000"/>
              </a:lnSpc>
              <a:buFontTx/>
              <a:buNone/>
            </a:pPr>
            <a:r>
              <a:rPr lang="ru-RU" sz="1800"/>
              <a:t>&lt;%@ Master Language="C#" AutoEventWireup="true" CodeFile="SiteTemplate.master.cs" Inherits="SiteTemplate" %&gt;</a:t>
            </a:r>
          </a:p>
          <a:p>
            <a:pPr>
              <a:lnSpc>
                <a:spcPct val="80000"/>
              </a:lnSpc>
            </a:pPr>
            <a:r>
              <a:rPr lang="ru-RU" sz="1800"/>
              <a:t>Страница шаблона может использовать ЭУ ContentPlaceHolder, которые нельзя использовать на обычных </a:t>
            </a:r>
            <a:r>
              <a:rPr lang="en-US" sz="1800"/>
              <a:t>web </a:t>
            </a:r>
            <a:r>
              <a:rPr lang="ru-RU" sz="1800"/>
              <a:t>страницах.</a:t>
            </a:r>
          </a:p>
          <a:p>
            <a:pPr>
              <a:lnSpc>
                <a:spcPct val="80000"/>
              </a:lnSpc>
            </a:pPr>
            <a:r>
              <a:rPr lang="ru-RU" sz="1800"/>
              <a:t>Новая страница шаблона включает два поля. Одно в разделе </a:t>
            </a:r>
            <a:r>
              <a:rPr lang="en-US" sz="1800"/>
              <a:t>&lt;head&gt; (</a:t>
            </a:r>
            <a:r>
              <a:rPr lang="ru-RU" sz="1800"/>
              <a:t>для возможности добавлять метаданные страницы и ссылки на таблицы стилей</a:t>
            </a:r>
            <a:r>
              <a:rPr lang="en-US" sz="1800"/>
              <a:t>)</a:t>
            </a:r>
            <a:r>
              <a:rPr lang="ru-RU" sz="1800"/>
              <a:t>. Второе поле задается в разделе </a:t>
            </a:r>
            <a:r>
              <a:rPr lang="en-US" sz="1800"/>
              <a:t>&lt;body&gt;. </a:t>
            </a:r>
          </a:p>
          <a:p>
            <a:pPr>
              <a:lnSpc>
                <a:spcPct val="80000"/>
              </a:lnSpc>
            </a:pPr>
            <a:r>
              <a:rPr lang="ru-RU" sz="1800"/>
              <a:t>На страницу шаблона можно добавлять новые элементы и поля (ContentPlaceHolder controls).</a:t>
            </a:r>
          </a:p>
          <a:p>
            <a:pPr>
              <a:lnSpc>
                <a:spcPct val="80000"/>
              </a:lnSpc>
            </a:pPr>
            <a:r>
              <a:rPr lang="ru-RU" sz="1800"/>
              <a:t>Например:</a:t>
            </a:r>
          </a:p>
          <a:p>
            <a:pPr>
              <a:lnSpc>
                <a:spcPct val="80000"/>
              </a:lnSpc>
              <a:buFontTx/>
              <a:buNone/>
            </a:pPr>
            <a:r>
              <a:rPr lang="ru-RU" sz="1800"/>
              <a:t>&lt;asp:ContentPlaceHolder id="ContentPlaceHolder1" runat="server"&gt;</a:t>
            </a:r>
          </a:p>
          <a:p>
            <a:pPr>
              <a:lnSpc>
                <a:spcPct val="80000"/>
              </a:lnSpc>
              <a:buFontTx/>
              <a:buNone/>
            </a:pPr>
            <a:r>
              <a:rPr lang="ru-RU" sz="1800"/>
              <a:t>	</a:t>
            </a:r>
            <a:r>
              <a:rPr lang="en-US" sz="1800"/>
              <a:t>Conten</a:t>
            </a:r>
            <a:r>
              <a:rPr lang="ru-RU" sz="1800"/>
              <a:t> Pages</a:t>
            </a:r>
          </a:p>
          <a:p>
            <a:pPr>
              <a:lnSpc>
                <a:spcPct val="80000"/>
              </a:lnSpc>
              <a:buFontTx/>
              <a:buNone/>
            </a:pPr>
            <a:r>
              <a:rPr lang="ru-RU" sz="1800"/>
              <a:t>&lt;/asp:ContentPlaceHolder&gt;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ru-RU"/>
              <a:t>Создание </a:t>
            </a:r>
            <a:r>
              <a:rPr lang="en-US"/>
              <a:t>master pages</a:t>
            </a:r>
            <a:endParaRPr lang="ru-RU"/>
          </a:p>
        </p:txBody>
      </p:sp>
      <p:sp>
        <p:nvSpPr>
          <p:cNvPr id="13315" name="Rectangle 3"/>
          <p:cNvSpPr>
            <a:spLocks noGrp="1" noChangeArrowheads="1"/>
          </p:cNvSpPr>
          <p:nvPr>
            <p:ph type="body" idx="1"/>
          </p:nvPr>
        </p:nvSpPr>
        <p:spPr>
          <a:xfrm>
            <a:off x="457200" y="1600200"/>
            <a:ext cx="8229600" cy="533400"/>
          </a:xfrm>
        </p:spPr>
        <p:txBody>
          <a:bodyPr/>
          <a:lstStyle/>
          <a:p>
            <a:pPr>
              <a:lnSpc>
                <a:spcPct val="90000"/>
              </a:lnSpc>
            </a:pPr>
            <a:endParaRPr lang="ru-RU"/>
          </a:p>
        </p:txBody>
      </p:sp>
      <p:pic>
        <p:nvPicPr>
          <p:cNvPr id="13316" name="Picture 4" descr="mp"/>
          <p:cNvPicPr>
            <a:picLocks noChangeAspect="1" noChangeArrowheads="1"/>
          </p:cNvPicPr>
          <p:nvPr/>
        </p:nvPicPr>
        <p:blipFill>
          <a:blip r:embed="rId3" cstate="print"/>
          <a:srcRect/>
          <a:stretch>
            <a:fillRect/>
          </a:stretch>
        </p:blipFill>
        <p:spPr bwMode="auto">
          <a:xfrm>
            <a:off x="1600200" y="2590800"/>
            <a:ext cx="5715000" cy="37846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sz="4000"/>
              <a:t>Master page </a:t>
            </a:r>
            <a:r>
              <a:rPr lang="ru-RU" sz="4000"/>
              <a:t>после создания</a:t>
            </a:r>
          </a:p>
        </p:txBody>
      </p:sp>
      <p:sp>
        <p:nvSpPr>
          <p:cNvPr id="198659" name="Rectangle 3"/>
          <p:cNvSpPr>
            <a:spLocks noGrp="1" noChangeArrowheads="1"/>
          </p:cNvSpPr>
          <p:nvPr>
            <p:ph type="body" idx="1"/>
          </p:nvPr>
        </p:nvSpPr>
        <p:spPr>
          <a:xfrm>
            <a:off x="457200" y="1600200"/>
            <a:ext cx="8229600" cy="533400"/>
          </a:xfrm>
        </p:spPr>
        <p:txBody>
          <a:bodyPr/>
          <a:lstStyle/>
          <a:p>
            <a:pPr>
              <a:lnSpc>
                <a:spcPct val="90000"/>
              </a:lnSpc>
            </a:pPr>
            <a:endParaRPr lang="ru-RU"/>
          </a:p>
        </p:txBody>
      </p:sp>
      <p:pic>
        <p:nvPicPr>
          <p:cNvPr id="198660" name="Picture 4" descr="mp"/>
          <p:cNvPicPr>
            <a:picLocks noChangeAspect="1" noChangeArrowheads="1"/>
          </p:cNvPicPr>
          <p:nvPr/>
        </p:nvPicPr>
        <p:blipFill>
          <a:blip r:embed="rId3" cstate="print"/>
          <a:srcRect/>
          <a:stretch>
            <a:fillRect/>
          </a:stretch>
        </p:blipFill>
        <p:spPr bwMode="auto">
          <a:xfrm>
            <a:off x="1295400" y="2209800"/>
            <a:ext cx="6248400" cy="428783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ru-RU"/>
              <a:t>Описание </a:t>
            </a:r>
            <a:r>
              <a:rPr lang="en-US"/>
              <a:t>Master page</a:t>
            </a:r>
            <a:endParaRPr lang="ru-RU"/>
          </a:p>
        </p:txBody>
      </p:sp>
      <p:sp>
        <p:nvSpPr>
          <p:cNvPr id="200707" name="Rectangle 3"/>
          <p:cNvSpPr>
            <a:spLocks noGrp="1" noChangeArrowheads="1"/>
          </p:cNvSpPr>
          <p:nvPr>
            <p:ph type="body" idx="1"/>
          </p:nvPr>
        </p:nvSpPr>
        <p:spPr>
          <a:xfrm>
            <a:off x="457200" y="1600200"/>
            <a:ext cx="8382000" cy="4953000"/>
          </a:xfrm>
        </p:spPr>
        <p:txBody>
          <a:bodyPr/>
          <a:lstStyle/>
          <a:p>
            <a:pPr>
              <a:lnSpc>
                <a:spcPct val="80000"/>
              </a:lnSpc>
              <a:buFontTx/>
              <a:buNone/>
            </a:pPr>
            <a:r>
              <a:rPr lang="ru-RU" sz="2400">
                <a:solidFill>
                  <a:srgbClr val="0000FF"/>
                </a:solidFill>
              </a:rPr>
              <a:t>&lt;%@ Master language="С</a:t>
            </a:r>
            <a:r>
              <a:rPr lang="en-US" sz="2400">
                <a:solidFill>
                  <a:srgbClr val="0000FF"/>
                </a:solidFill>
              </a:rPr>
              <a:t>#</a:t>
            </a:r>
            <a:r>
              <a:rPr lang="ru-RU" sz="2400">
                <a:solidFill>
                  <a:srgbClr val="0000FF"/>
                </a:solidFill>
              </a:rPr>
              <a:t>" %&gt; </a:t>
            </a:r>
          </a:p>
          <a:p>
            <a:pPr>
              <a:lnSpc>
                <a:spcPct val="80000"/>
              </a:lnSpc>
              <a:buFontTx/>
              <a:buNone/>
            </a:pPr>
            <a:r>
              <a:rPr lang="ru-RU" sz="2400"/>
              <a:t>&lt;script runat="server"&gt; &lt;/script&gt; </a:t>
            </a:r>
          </a:p>
          <a:p>
            <a:pPr>
              <a:lnSpc>
                <a:spcPct val="80000"/>
              </a:lnSpc>
              <a:buFontTx/>
              <a:buNone/>
            </a:pPr>
            <a:r>
              <a:rPr lang="ru-RU" sz="2400"/>
              <a:t>&lt;html&gt; </a:t>
            </a:r>
          </a:p>
          <a:p>
            <a:pPr>
              <a:lnSpc>
                <a:spcPct val="80000"/>
              </a:lnSpc>
              <a:buFontTx/>
              <a:buNone/>
            </a:pPr>
            <a:r>
              <a:rPr lang="ru-RU" sz="2400"/>
              <a:t>&lt;head runat="server"&gt; </a:t>
            </a:r>
          </a:p>
          <a:p>
            <a:pPr>
              <a:lnSpc>
                <a:spcPct val="80000"/>
              </a:lnSpc>
              <a:buFontTx/>
              <a:buNone/>
            </a:pPr>
            <a:r>
              <a:rPr lang="ru-RU" sz="2400"/>
              <a:t>	&lt;title&gt;Untitled Page&lt;/title&gt; </a:t>
            </a:r>
          </a:p>
          <a:p>
            <a:pPr>
              <a:lnSpc>
                <a:spcPct val="80000"/>
              </a:lnSpc>
              <a:buFontTx/>
              <a:buNone/>
            </a:pPr>
            <a:r>
              <a:rPr lang="ru-RU" sz="2400"/>
              <a:t>&lt;/head&gt; </a:t>
            </a:r>
          </a:p>
          <a:p>
            <a:pPr>
              <a:lnSpc>
                <a:spcPct val="80000"/>
              </a:lnSpc>
              <a:buFontTx/>
              <a:buNone/>
            </a:pPr>
            <a:r>
              <a:rPr lang="ru-RU" sz="2400"/>
              <a:t>&lt;body&gt; </a:t>
            </a:r>
          </a:p>
          <a:p>
            <a:pPr>
              <a:lnSpc>
                <a:spcPct val="80000"/>
              </a:lnSpc>
              <a:buFontTx/>
              <a:buNone/>
            </a:pPr>
            <a:r>
              <a:rPr lang="ru-RU" sz="2400"/>
              <a:t>	&lt;form runat="server"&gt; </a:t>
            </a:r>
          </a:p>
          <a:p>
            <a:pPr>
              <a:lnSpc>
                <a:spcPct val="80000"/>
              </a:lnSpc>
              <a:buFontTx/>
              <a:buNone/>
            </a:pPr>
            <a:r>
              <a:rPr lang="ru-RU" sz="2400"/>
              <a:t>		&lt;asp:ContentPlaceHolder runat="server"&gt; 	&lt;/asp:ContentPlaceHolder&gt; </a:t>
            </a:r>
          </a:p>
          <a:p>
            <a:pPr>
              <a:lnSpc>
                <a:spcPct val="80000"/>
              </a:lnSpc>
              <a:buFontTx/>
              <a:buNone/>
            </a:pPr>
            <a:r>
              <a:rPr lang="ru-RU" sz="2400"/>
              <a:t>	&lt;/form&gt; </a:t>
            </a:r>
          </a:p>
          <a:p>
            <a:pPr>
              <a:lnSpc>
                <a:spcPct val="80000"/>
              </a:lnSpc>
              <a:buFontTx/>
              <a:buNone/>
            </a:pPr>
            <a:r>
              <a:rPr lang="ru-RU" sz="2400"/>
              <a:t>&lt;/body&gt; </a:t>
            </a:r>
          </a:p>
          <a:p>
            <a:pPr>
              <a:lnSpc>
                <a:spcPct val="80000"/>
              </a:lnSpc>
              <a:buFontTx/>
              <a:buNone/>
            </a:pPr>
            <a:r>
              <a:rPr lang="ru-RU" sz="2400"/>
              <a:t>&lt;/html&gt;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ru-RU" sz="3200"/>
              <a:t>Создание страницы содержания</a:t>
            </a:r>
            <a:br>
              <a:rPr lang="ru-RU" sz="3200"/>
            </a:br>
            <a:r>
              <a:rPr lang="ru-RU" sz="3200"/>
              <a:t>(</a:t>
            </a:r>
            <a:r>
              <a:rPr lang="en-US" sz="3200"/>
              <a:t>content page</a:t>
            </a:r>
            <a:r>
              <a:rPr lang="ru-RU" sz="3200"/>
              <a:t>)</a:t>
            </a:r>
          </a:p>
        </p:txBody>
      </p:sp>
      <p:sp>
        <p:nvSpPr>
          <p:cNvPr id="182275" name="Rectangle 3"/>
          <p:cNvSpPr>
            <a:spLocks noGrp="1" noChangeArrowheads="1"/>
          </p:cNvSpPr>
          <p:nvPr>
            <p:ph type="body" idx="1"/>
          </p:nvPr>
        </p:nvSpPr>
        <p:spPr/>
        <p:txBody>
          <a:bodyPr/>
          <a:lstStyle/>
          <a:p>
            <a:pPr>
              <a:lnSpc>
                <a:spcPct val="80000"/>
              </a:lnSpc>
            </a:pPr>
            <a:r>
              <a:rPr lang="ru-RU" sz="2000"/>
              <a:t>Для использования страницы шаблона в другой </a:t>
            </a:r>
            <a:r>
              <a:rPr lang="en-US" sz="2000"/>
              <a:t>web </a:t>
            </a:r>
            <a:r>
              <a:rPr lang="ru-RU" sz="2000"/>
              <a:t>странице нужно добавить атрибут MasterPageFile к директиве </a:t>
            </a:r>
            <a:r>
              <a:rPr lang="en-US" sz="2000"/>
              <a:t>Page.</a:t>
            </a:r>
          </a:p>
          <a:p>
            <a:pPr>
              <a:lnSpc>
                <a:spcPct val="80000"/>
              </a:lnSpc>
            </a:pPr>
            <a:r>
              <a:rPr lang="ru-RU" sz="2000"/>
              <a:t>Например:</a:t>
            </a:r>
          </a:p>
          <a:p>
            <a:pPr>
              <a:lnSpc>
                <a:spcPct val="80000"/>
              </a:lnSpc>
              <a:buFontTx/>
              <a:buNone/>
            </a:pPr>
            <a:r>
              <a:rPr lang="ru-RU" sz="2000"/>
              <a:t>&lt;%@ Page Language="C#" MasterPageFile="~/SiteTemplate.master" ... %&gt;</a:t>
            </a:r>
          </a:p>
          <a:p>
            <a:pPr lvl="1">
              <a:lnSpc>
                <a:spcPct val="80000"/>
              </a:lnSpc>
            </a:pPr>
            <a:r>
              <a:rPr lang="ru-RU" sz="1800"/>
              <a:t>Здесь символ ~/ указывает на корневую папку </a:t>
            </a:r>
            <a:r>
              <a:rPr lang="en-US" sz="1800"/>
              <a:t>web </a:t>
            </a:r>
            <a:r>
              <a:rPr lang="ru-RU" sz="1800"/>
              <a:t>приложения.</a:t>
            </a:r>
          </a:p>
          <a:p>
            <a:pPr>
              <a:lnSpc>
                <a:spcPct val="80000"/>
              </a:lnSpc>
            </a:pPr>
            <a:r>
              <a:rPr lang="ru-RU" sz="2000"/>
              <a:t>Страница содержания не может включать такие элементы, как &lt;html&gt;, &lt;head&gt;, and &lt;body&gt;.</a:t>
            </a:r>
          </a:p>
          <a:p>
            <a:pPr>
              <a:lnSpc>
                <a:spcPct val="80000"/>
              </a:lnSpc>
            </a:pPr>
            <a:r>
              <a:rPr lang="ru-RU" sz="2000"/>
              <a:t>Страница содержания должна включать ЭУ </a:t>
            </a:r>
            <a:r>
              <a:rPr lang="en-US" sz="2000"/>
              <a:t>Control. </a:t>
            </a:r>
            <a:r>
              <a:rPr lang="ru-RU" sz="2000"/>
              <a:t>Для этого ЭУ задается однозначная связь с ContentPlaceHolder с помощью атрибута ContentPlaceHolderID у ЭУ </a:t>
            </a:r>
            <a:r>
              <a:rPr lang="en-US" sz="2000"/>
              <a:t>Content.</a:t>
            </a:r>
            <a:r>
              <a:rPr lang="ru-RU" sz="2000"/>
              <a:t> </a:t>
            </a:r>
            <a:endParaRPr lang="en-US" sz="2000"/>
          </a:p>
          <a:p>
            <a:pPr>
              <a:lnSpc>
                <a:spcPct val="80000"/>
              </a:lnSpc>
            </a:pPr>
            <a:r>
              <a:rPr lang="ru-RU" sz="2000"/>
              <a:t>Например:</a:t>
            </a:r>
          </a:p>
          <a:p>
            <a:pPr>
              <a:lnSpc>
                <a:spcPct val="80000"/>
              </a:lnSpc>
              <a:buFontTx/>
              <a:buNone/>
            </a:pPr>
            <a:r>
              <a:rPr lang="ru-RU" sz="2000"/>
              <a:t>&lt;asp:Content ID="Content1" ContentPlaceHolderID="ContentPlaceHolder1" runat="Server"&gt;</a:t>
            </a:r>
          </a:p>
          <a:p>
            <a:pPr>
              <a:lnSpc>
                <a:spcPct val="80000"/>
              </a:lnSpc>
              <a:buFontTx/>
              <a:buNone/>
            </a:pPr>
            <a:r>
              <a:rPr lang="ru-RU" sz="2000"/>
              <a:t>&lt;span style="..."&gt;…..&lt;/span&gt;</a:t>
            </a:r>
          </a:p>
          <a:p>
            <a:pPr>
              <a:lnSpc>
                <a:spcPct val="80000"/>
              </a:lnSpc>
              <a:buFontTx/>
              <a:buNone/>
            </a:pPr>
            <a:r>
              <a:rPr lang="ru-RU" sz="2000"/>
              <a:t>&lt;/asp:Content&gt;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r>
              <a:rPr lang="ru-RU" sz="3200"/>
              <a:t>Создание </a:t>
            </a:r>
            <a:r>
              <a:rPr lang="en-US" sz="3200"/>
              <a:t>web-</a:t>
            </a:r>
            <a:r>
              <a:rPr lang="ru-RU" sz="3200"/>
              <a:t>формы на основе </a:t>
            </a:r>
            <a:r>
              <a:rPr lang="en-US" sz="3200"/>
              <a:t>master page</a:t>
            </a:r>
            <a:endParaRPr lang="ru-RU" sz="3200"/>
          </a:p>
        </p:txBody>
      </p:sp>
      <p:sp>
        <p:nvSpPr>
          <p:cNvPr id="186371" name="Rectangle 3"/>
          <p:cNvSpPr>
            <a:spLocks noGrp="1" noChangeArrowheads="1"/>
          </p:cNvSpPr>
          <p:nvPr>
            <p:ph type="body" idx="1"/>
          </p:nvPr>
        </p:nvSpPr>
        <p:spPr>
          <a:xfrm>
            <a:off x="457200" y="1600200"/>
            <a:ext cx="8229600" cy="457200"/>
          </a:xfrm>
        </p:spPr>
        <p:txBody>
          <a:bodyPr/>
          <a:lstStyle/>
          <a:p>
            <a:pPr>
              <a:lnSpc>
                <a:spcPct val="80000"/>
              </a:lnSpc>
            </a:pPr>
            <a:endParaRPr lang="ru-RU" sz="2800"/>
          </a:p>
        </p:txBody>
      </p:sp>
      <p:pic>
        <p:nvPicPr>
          <p:cNvPr id="186372" name="Picture 4" descr="mp"/>
          <p:cNvPicPr>
            <a:picLocks noChangeAspect="1" noChangeArrowheads="1"/>
          </p:cNvPicPr>
          <p:nvPr/>
        </p:nvPicPr>
        <p:blipFill>
          <a:blip r:embed="rId3" cstate="print"/>
          <a:srcRect/>
          <a:stretch>
            <a:fillRect/>
          </a:stretch>
        </p:blipFill>
        <p:spPr bwMode="auto">
          <a:xfrm>
            <a:off x="1219200" y="2133600"/>
            <a:ext cx="6705600" cy="4440238"/>
          </a:xfrm>
          <a:prstGeom prst="rect">
            <a:avLst/>
          </a:prstGeom>
          <a:noFill/>
          <a:ln w="9525">
            <a:noFill/>
            <a:miter lim="800000"/>
            <a:headEnd/>
            <a:tailEnd/>
          </a:ln>
        </p:spPr>
      </p:pic>
      <p:pic>
        <p:nvPicPr>
          <p:cNvPr id="186373" name="Picture 5" descr="mp"/>
          <p:cNvPicPr>
            <a:picLocks noChangeAspect="1" noChangeArrowheads="1"/>
          </p:cNvPicPr>
          <p:nvPr/>
        </p:nvPicPr>
        <p:blipFill>
          <a:blip r:embed="rId4" cstate="print"/>
          <a:srcRect/>
          <a:stretch>
            <a:fillRect/>
          </a:stretch>
        </p:blipFill>
        <p:spPr bwMode="auto">
          <a:xfrm>
            <a:off x="4500563" y="1700213"/>
            <a:ext cx="5410200" cy="3586162"/>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ru-RU" sz="4000"/>
              <a:t>Страница содержания </a:t>
            </a:r>
            <a:r>
              <a:rPr lang="en-US" sz="4000"/>
              <a:t/>
            </a:r>
            <a:br>
              <a:rPr lang="en-US" sz="4000"/>
            </a:br>
            <a:r>
              <a:rPr lang="ru-RU" sz="4000"/>
              <a:t>(</a:t>
            </a:r>
            <a:r>
              <a:rPr lang="en-US" sz="4000"/>
              <a:t>content page</a:t>
            </a:r>
            <a:r>
              <a:rPr lang="ru-RU" sz="4000"/>
              <a:t>)</a:t>
            </a:r>
          </a:p>
        </p:txBody>
      </p:sp>
      <p:sp>
        <p:nvSpPr>
          <p:cNvPr id="204803" name="Rectangle 3"/>
          <p:cNvSpPr>
            <a:spLocks noGrp="1" noChangeArrowheads="1"/>
          </p:cNvSpPr>
          <p:nvPr>
            <p:ph type="body" idx="1"/>
          </p:nvPr>
        </p:nvSpPr>
        <p:spPr/>
        <p:txBody>
          <a:bodyPr/>
          <a:lstStyle/>
          <a:p>
            <a:pPr>
              <a:lnSpc>
                <a:spcPct val="90000"/>
              </a:lnSpc>
              <a:buFontTx/>
              <a:buNone/>
            </a:pPr>
            <a:r>
              <a:rPr lang="ru-RU" sz="2000"/>
              <a:t>&lt;%@ Page Language=“</a:t>
            </a:r>
            <a:r>
              <a:rPr lang="en-US" sz="2000"/>
              <a:t>C#</a:t>
            </a:r>
            <a:r>
              <a:rPr lang="ru-RU" sz="2000"/>
              <a:t>" MasterPageFile="MySite.master" %&gt;</a:t>
            </a:r>
            <a:endParaRPr lang="en-US" sz="2000"/>
          </a:p>
          <a:p>
            <a:pPr>
              <a:lnSpc>
                <a:spcPct val="90000"/>
              </a:lnSpc>
              <a:buFontTx/>
              <a:buNone/>
            </a:pPr>
            <a:endParaRPr lang="en-US" sz="2000"/>
          </a:p>
          <a:p>
            <a:pPr>
              <a:lnSpc>
                <a:spcPct val="90000"/>
              </a:lnSpc>
              <a:buFontTx/>
              <a:buNone/>
            </a:pPr>
            <a:r>
              <a:rPr lang="ru-RU" sz="2000"/>
              <a:t>&lt;asp:Content </a:t>
            </a:r>
            <a:endParaRPr lang="en-US" sz="2000"/>
          </a:p>
          <a:p>
            <a:pPr>
              <a:lnSpc>
                <a:spcPct val="90000"/>
              </a:lnSpc>
              <a:buFontTx/>
              <a:buNone/>
            </a:pPr>
            <a:r>
              <a:rPr lang="en-US" sz="2000"/>
              <a:t>	</a:t>
            </a:r>
            <a:r>
              <a:rPr lang="ru-RU" sz="2000"/>
              <a:t>ContentPlaceHolderID=</a:t>
            </a:r>
            <a:r>
              <a:rPr lang="en-US" sz="2000"/>
              <a:t>“</a:t>
            </a:r>
            <a:r>
              <a:rPr lang="ru-RU" sz="2000"/>
              <a:t>ContentPlaceHolder</a:t>
            </a:r>
            <a:r>
              <a:rPr lang="en-US" sz="2000"/>
              <a:t>1”</a:t>
            </a:r>
            <a:r>
              <a:rPr lang="ru-RU" sz="2000"/>
              <a:t> runat="server"&gt; </a:t>
            </a:r>
            <a:endParaRPr lang="en-US" sz="2000"/>
          </a:p>
          <a:p>
            <a:pPr>
              <a:lnSpc>
                <a:spcPct val="90000"/>
              </a:lnSpc>
              <a:buFontTx/>
              <a:buNone/>
            </a:pPr>
            <a:r>
              <a:rPr lang="en-US" sz="2000"/>
              <a:t>	</a:t>
            </a:r>
            <a:r>
              <a:rPr lang="ru-RU" sz="2000"/>
              <a:t>&lt;asp:Button runat="server" text="Button" /&gt; </a:t>
            </a:r>
            <a:endParaRPr lang="en-US" sz="2000"/>
          </a:p>
          <a:p>
            <a:pPr>
              <a:lnSpc>
                <a:spcPct val="90000"/>
              </a:lnSpc>
              <a:buFontTx/>
              <a:buNone/>
            </a:pPr>
            <a:r>
              <a:rPr lang="en-US" sz="2000"/>
              <a:t>	</a:t>
            </a:r>
            <a:r>
              <a:rPr lang="ru-RU" sz="2000"/>
              <a:t>&lt;asp:ListBox runat="server"&gt; &lt;/asp:ListBox"&gt; </a:t>
            </a:r>
            <a:endParaRPr lang="en-US" sz="2000"/>
          </a:p>
          <a:p>
            <a:pPr>
              <a:lnSpc>
                <a:spcPct val="90000"/>
              </a:lnSpc>
              <a:buFontTx/>
              <a:buNone/>
            </a:pPr>
            <a:r>
              <a:rPr lang="ru-RU" sz="2000"/>
              <a:t>&lt;/asp:Content&gt;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ru-RU" sz="3200"/>
              <a:t>Форматирование Master Pages</a:t>
            </a:r>
            <a:r>
              <a:rPr lang="en-US" sz="3200"/>
              <a:t> </a:t>
            </a:r>
            <a:r>
              <a:rPr lang="ru-RU" sz="3200"/>
              <a:t>с использованием таблиц и </a:t>
            </a:r>
            <a:r>
              <a:rPr lang="en-US" sz="3200"/>
              <a:t>CSS </a:t>
            </a:r>
            <a:endParaRPr lang="ru-RU" sz="3200"/>
          </a:p>
        </p:txBody>
      </p:sp>
      <p:sp>
        <p:nvSpPr>
          <p:cNvPr id="113667" name="Rectangle 3"/>
          <p:cNvSpPr>
            <a:spLocks noGrp="1" noChangeArrowheads="1"/>
          </p:cNvSpPr>
          <p:nvPr>
            <p:ph type="body" idx="1"/>
          </p:nvPr>
        </p:nvSpPr>
        <p:spPr>
          <a:xfrm>
            <a:off x="457200" y="1773238"/>
            <a:ext cx="8229600" cy="4352925"/>
          </a:xfrm>
        </p:spPr>
        <p:txBody>
          <a:bodyPr/>
          <a:lstStyle/>
          <a:p>
            <a:pPr>
              <a:lnSpc>
                <a:spcPct val="80000"/>
              </a:lnSpc>
            </a:pPr>
            <a:r>
              <a:rPr lang="ru-RU" sz="2400"/>
              <a:t>Для задания структуры полей в странице шаблона используются</a:t>
            </a:r>
          </a:p>
          <a:p>
            <a:pPr lvl="1">
              <a:lnSpc>
                <a:spcPct val="80000"/>
              </a:lnSpc>
            </a:pPr>
            <a:r>
              <a:rPr lang="en-US" sz="2000"/>
              <a:t>HTML </a:t>
            </a:r>
            <a:r>
              <a:rPr lang="ru-RU" sz="2000"/>
              <a:t>таблицы</a:t>
            </a:r>
          </a:p>
          <a:p>
            <a:pPr lvl="1">
              <a:lnSpc>
                <a:spcPct val="80000"/>
              </a:lnSpc>
            </a:pPr>
            <a:r>
              <a:rPr lang="en-US" sz="2000"/>
              <a:t>CSS </a:t>
            </a:r>
            <a:r>
              <a:rPr lang="ru-RU" sz="2000"/>
              <a:t>позиционирование</a:t>
            </a:r>
          </a:p>
          <a:p>
            <a:pPr>
              <a:lnSpc>
                <a:spcPct val="80000"/>
              </a:lnSpc>
            </a:pPr>
            <a:r>
              <a:rPr lang="ru-RU" sz="2400"/>
              <a:t>С помощью </a:t>
            </a:r>
            <a:r>
              <a:rPr lang="en-US" sz="2400"/>
              <a:t>HTML </a:t>
            </a:r>
            <a:r>
              <a:rPr lang="ru-RU" sz="2400"/>
              <a:t>таблицы вся площадь страницы делится на колонки и строки. Затем можно добавить ContentPlaceHolder в одну ячейку.</a:t>
            </a:r>
          </a:p>
          <a:p>
            <a:pPr>
              <a:lnSpc>
                <a:spcPct val="80000"/>
              </a:lnSpc>
            </a:pPr>
            <a:r>
              <a:rPr lang="ru-RU" sz="2400"/>
              <a:t>Идея </a:t>
            </a:r>
            <a:r>
              <a:rPr lang="en-US" sz="2400"/>
              <a:t>CSS </a:t>
            </a:r>
            <a:r>
              <a:rPr lang="ru-RU" sz="2400"/>
              <a:t>позиционирования состоит в разделении содержания с помощью тэгов </a:t>
            </a:r>
            <a:r>
              <a:rPr lang="en-US" sz="2400"/>
              <a:t>&lt;div&gt; </a:t>
            </a:r>
            <a:r>
              <a:rPr lang="ru-RU" sz="2400"/>
              <a:t>и задания положения этих </a:t>
            </a:r>
            <a:r>
              <a:rPr lang="en-US" sz="2400"/>
              <a:t>&lt;div&gt;</a:t>
            </a:r>
            <a:r>
              <a:rPr lang="ru-RU" sz="2400"/>
              <a:t> тэгов с помощью абсолютных координат или прикрепляя их к одной из сторон страницы. Затем ContentPlaceHolder помещается в тэг </a:t>
            </a:r>
            <a:r>
              <a:rPr lang="en-US" sz="2400"/>
              <a:t>&lt;div&gt;.</a:t>
            </a:r>
            <a:endParaRPr lang="ru-RU" sz="2400"/>
          </a:p>
          <a:p>
            <a:pPr>
              <a:lnSpc>
                <a:spcPct val="80000"/>
              </a:lnSpc>
            </a:pPr>
            <a:endParaRPr lang="ru-RU" sz="24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274638"/>
            <a:ext cx="8229600" cy="777875"/>
          </a:xfrm>
        </p:spPr>
        <p:txBody>
          <a:bodyPr/>
          <a:lstStyle/>
          <a:p>
            <a:r>
              <a:rPr lang="ru-RU"/>
              <a:t>Разметка на основе таблиц</a:t>
            </a:r>
          </a:p>
        </p:txBody>
      </p:sp>
      <p:pic>
        <p:nvPicPr>
          <p:cNvPr id="184323" name="Picture 3"/>
          <p:cNvPicPr>
            <a:picLocks noChangeAspect="1" noChangeArrowheads="1"/>
          </p:cNvPicPr>
          <p:nvPr/>
        </p:nvPicPr>
        <p:blipFill>
          <a:blip r:embed="rId3" cstate="print"/>
          <a:srcRect l="15300" t="37196" r="55908" b="25391"/>
          <a:stretch>
            <a:fillRect/>
          </a:stretch>
        </p:blipFill>
        <p:spPr bwMode="auto">
          <a:xfrm>
            <a:off x="1619250" y="1268413"/>
            <a:ext cx="5614988" cy="5472112"/>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ru-RU" sz="4000"/>
              <a:t>Задание таблицы в </a:t>
            </a:r>
            <a:r>
              <a:rPr lang="en-US" sz="4000"/>
              <a:t>Master Page</a:t>
            </a:r>
            <a:endParaRPr lang="ru-RU" sz="4000"/>
          </a:p>
        </p:txBody>
      </p:sp>
      <p:sp>
        <p:nvSpPr>
          <p:cNvPr id="282627" name="Rectangle 3"/>
          <p:cNvSpPr>
            <a:spLocks noGrp="1" noChangeArrowheads="1"/>
          </p:cNvSpPr>
          <p:nvPr>
            <p:ph type="body" idx="1"/>
          </p:nvPr>
        </p:nvSpPr>
        <p:spPr>
          <a:xfrm>
            <a:off x="457200" y="1600200"/>
            <a:ext cx="8507413" cy="4997450"/>
          </a:xfrm>
        </p:spPr>
        <p:txBody>
          <a:bodyPr/>
          <a:lstStyle/>
          <a:p>
            <a:pPr>
              <a:lnSpc>
                <a:spcPct val="80000"/>
              </a:lnSpc>
              <a:buFontTx/>
              <a:buNone/>
            </a:pPr>
            <a:r>
              <a:rPr lang="ru-RU" sz="2000"/>
              <a:t>&lt;table style="width: 100%"&gt;</a:t>
            </a:r>
          </a:p>
          <a:p>
            <a:pPr>
              <a:lnSpc>
                <a:spcPct val="80000"/>
              </a:lnSpc>
              <a:buFontTx/>
              <a:buNone/>
            </a:pPr>
            <a:r>
              <a:rPr lang="en-US" sz="2000"/>
              <a:t>  </a:t>
            </a:r>
            <a:r>
              <a:rPr lang="ru-RU" sz="2000"/>
              <a:t>&lt;tr&gt;</a:t>
            </a:r>
            <a:endParaRPr lang="en-US" sz="2000"/>
          </a:p>
          <a:p>
            <a:pPr>
              <a:lnSpc>
                <a:spcPct val="80000"/>
              </a:lnSpc>
              <a:buFontTx/>
              <a:buNone/>
            </a:pPr>
            <a:r>
              <a:rPr lang="en-US" sz="2000"/>
              <a:t>    </a:t>
            </a:r>
            <a:r>
              <a:rPr lang="ru-RU" sz="2000"/>
              <a:t>&lt;td colspan="2"&gt;My Header&lt;/td&gt;</a:t>
            </a:r>
            <a:endParaRPr lang="en-US" sz="2000"/>
          </a:p>
          <a:p>
            <a:pPr>
              <a:lnSpc>
                <a:spcPct val="80000"/>
              </a:lnSpc>
              <a:buFontTx/>
              <a:buNone/>
            </a:pPr>
            <a:r>
              <a:rPr lang="en-US" sz="2000"/>
              <a:t>  </a:t>
            </a:r>
            <a:r>
              <a:rPr lang="ru-RU" sz="2000"/>
              <a:t>&lt;/tr&gt;</a:t>
            </a:r>
          </a:p>
          <a:p>
            <a:pPr>
              <a:lnSpc>
                <a:spcPct val="80000"/>
              </a:lnSpc>
              <a:buFontTx/>
              <a:buNone/>
            </a:pPr>
            <a:r>
              <a:rPr lang="en-US" sz="2000"/>
              <a:t>  </a:t>
            </a:r>
            <a:r>
              <a:rPr lang="ru-RU" sz="2000"/>
              <a:t>&lt;tr&gt;</a:t>
            </a:r>
          </a:p>
          <a:p>
            <a:pPr>
              <a:lnSpc>
                <a:spcPct val="80000"/>
              </a:lnSpc>
              <a:buFontTx/>
              <a:buNone/>
            </a:pPr>
            <a:r>
              <a:rPr lang="en-US" sz="2000"/>
              <a:t>    </a:t>
            </a:r>
            <a:r>
              <a:rPr lang="ru-RU" sz="2000"/>
              <a:t>&lt;td width="150px"&gt;Navigation Controls&lt;/td&gt;</a:t>
            </a:r>
          </a:p>
          <a:p>
            <a:pPr>
              <a:lnSpc>
                <a:spcPct val="80000"/>
              </a:lnSpc>
              <a:buFontTx/>
              <a:buNone/>
            </a:pPr>
            <a:r>
              <a:rPr lang="en-US" sz="2000"/>
              <a:t>    </a:t>
            </a:r>
            <a:r>
              <a:rPr lang="ru-RU" sz="2000"/>
              <a:t>&lt;td&gt;</a:t>
            </a:r>
          </a:p>
          <a:p>
            <a:pPr>
              <a:lnSpc>
                <a:spcPct val="80000"/>
              </a:lnSpc>
              <a:buFontTx/>
              <a:buNone/>
            </a:pPr>
            <a:r>
              <a:rPr lang="en-US" sz="2000"/>
              <a:t>      </a:t>
            </a:r>
            <a:r>
              <a:rPr lang="ru-RU" sz="2000"/>
              <a:t>&lt;asp:ContentPlaceHolder id="ContentPlaceHolder1" runat="server"&gt;</a:t>
            </a:r>
          </a:p>
          <a:p>
            <a:pPr>
              <a:lnSpc>
                <a:spcPct val="80000"/>
              </a:lnSpc>
              <a:buFontTx/>
              <a:buNone/>
            </a:pPr>
            <a:r>
              <a:rPr lang="en-US" sz="2000"/>
              <a:t>      </a:t>
            </a:r>
            <a:r>
              <a:rPr lang="ru-RU" sz="2000"/>
              <a:t>&lt;/asp:ContentPlaceHolder&gt;</a:t>
            </a:r>
          </a:p>
          <a:p>
            <a:pPr>
              <a:lnSpc>
                <a:spcPct val="80000"/>
              </a:lnSpc>
              <a:buFontTx/>
              <a:buNone/>
            </a:pPr>
            <a:r>
              <a:rPr lang="en-US" sz="2000"/>
              <a:t>    </a:t>
            </a:r>
            <a:r>
              <a:rPr lang="ru-RU" sz="2000"/>
              <a:t>&lt;/td&gt;</a:t>
            </a:r>
          </a:p>
          <a:p>
            <a:pPr>
              <a:lnSpc>
                <a:spcPct val="80000"/>
              </a:lnSpc>
              <a:buFontTx/>
              <a:buNone/>
            </a:pPr>
            <a:r>
              <a:rPr lang="en-US" sz="2000"/>
              <a:t>  </a:t>
            </a:r>
            <a:r>
              <a:rPr lang="ru-RU" sz="2000"/>
              <a:t>&lt;/tr&gt;</a:t>
            </a:r>
          </a:p>
          <a:p>
            <a:pPr>
              <a:lnSpc>
                <a:spcPct val="80000"/>
              </a:lnSpc>
              <a:buFontTx/>
              <a:buNone/>
            </a:pPr>
            <a:r>
              <a:rPr lang="en-US" sz="2000"/>
              <a:t>  </a:t>
            </a:r>
            <a:r>
              <a:rPr lang="ru-RU" sz="2000"/>
              <a:t>&lt;tr&gt;</a:t>
            </a:r>
            <a:endParaRPr lang="en-US" sz="2000"/>
          </a:p>
          <a:p>
            <a:pPr>
              <a:lnSpc>
                <a:spcPct val="80000"/>
              </a:lnSpc>
              <a:buFontTx/>
              <a:buNone/>
            </a:pPr>
            <a:r>
              <a:rPr lang="en-US" sz="2000"/>
              <a:t>    </a:t>
            </a:r>
            <a:r>
              <a:rPr lang="ru-RU" sz="2000"/>
              <a:t>&lt;td colspan="2"&gt;My Footer&lt;/td&gt;</a:t>
            </a:r>
            <a:endParaRPr lang="en-US" sz="2000"/>
          </a:p>
          <a:p>
            <a:pPr>
              <a:lnSpc>
                <a:spcPct val="80000"/>
              </a:lnSpc>
              <a:buFontTx/>
              <a:buNone/>
            </a:pPr>
            <a:r>
              <a:rPr lang="en-US" sz="2000"/>
              <a:t>  </a:t>
            </a:r>
            <a:r>
              <a:rPr lang="ru-RU" sz="2000"/>
              <a:t>&lt;/tr&gt;</a:t>
            </a:r>
          </a:p>
          <a:p>
            <a:pPr>
              <a:lnSpc>
                <a:spcPct val="80000"/>
              </a:lnSpc>
              <a:buFontTx/>
              <a:buNone/>
            </a:pPr>
            <a:r>
              <a:rPr lang="ru-RU" sz="2000"/>
              <a:t>&lt;/table&gt;</a:t>
            </a:r>
          </a:p>
          <a:p>
            <a:pPr>
              <a:lnSpc>
                <a:spcPct val="80000"/>
              </a:lnSpc>
            </a:pPr>
            <a:endParaRPr lang="ru-RU" sz="20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endParaRPr lang="ru-RU"/>
          </a:p>
        </p:txBody>
      </p:sp>
      <p:pic>
        <p:nvPicPr>
          <p:cNvPr id="278533" name="Picture 5"/>
          <p:cNvPicPr>
            <a:picLocks noChangeAspect="1" noChangeArrowheads="1"/>
          </p:cNvPicPr>
          <p:nvPr/>
        </p:nvPicPr>
        <p:blipFill>
          <a:blip r:embed="rId3" cstate="print"/>
          <a:srcRect l="3125" t="12587" r="59961" b="52953"/>
          <a:stretch>
            <a:fillRect/>
          </a:stretch>
        </p:blipFill>
        <p:spPr bwMode="auto">
          <a:xfrm>
            <a:off x="4140200" y="3479800"/>
            <a:ext cx="4824413" cy="3378200"/>
          </a:xfrm>
          <a:prstGeom prst="rect">
            <a:avLst/>
          </a:prstGeom>
          <a:noFill/>
          <a:ln w="9525">
            <a:noFill/>
            <a:miter lim="800000"/>
            <a:headEnd/>
            <a:tailEnd/>
          </a:ln>
          <a:effectLst/>
        </p:spPr>
      </p:pic>
      <p:sp>
        <p:nvSpPr>
          <p:cNvPr id="278534" name="Text Box 6"/>
          <p:cNvSpPr txBox="1">
            <a:spLocks noChangeArrowheads="1"/>
          </p:cNvSpPr>
          <p:nvPr/>
        </p:nvSpPr>
        <p:spPr bwMode="auto">
          <a:xfrm>
            <a:off x="539750" y="3573463"/>
            <a:ext cx="3024188" cy="1054100"/>
          </a:xfrm>
          <a:prstGeom prst="rect">
            <a:avLst/>
          </a:prstGeom>
          <a:noFill/>
          <a:ln w="9525">
            <a:noFill/>
            <a:miter lim="800000"/>
            <a:headEnd/>
            <a:tailEnd/>
          </a:ln>
          <a:effectLst/>
        </p:spPr>
        <p:txBody>
          <a:bodyPr>
            <a:spAutoFit/>
          </a:bodyPr>
          <a:lstStyle/>
          <a:p>
            <a:pPr>
              <a:spcBef>
                <a:spcPct val="50000"/>
              </a:spcBef>
            </a:pPr>
            <a:r>
              <a:rPr lang="en-US"/>
              <a:t>Master Page</a:t>
            </a:r>
          </a:p>
          <a:p>
            <a:pPr>
              <a:spcBef>
                <a:spcPct val="50000"/>
              </a:spcBef>
            </a:pPr>
            <a:r>
              <a:rPr lang="ru-RU"/>
              <a:t>Вставлен элемент </a:t>
            </a:r>
            <a:r>
              <a:rPr lang="en-US"/>
              <a:t>TreeView</a:t>
            </a:r>
            <a:endParaRPr lang="ru-RU"/>
          </a:p>
        </p:txBody>
      </p:sp>
      <p:sp>
        <p:nvSpPr>
          <p:cNvPr id="278535" name="Text Box 7"/>
          <p:cNvSpPr txBox="1">
            <a:spLocks noChangeArrowheads="1"/>
          </p:cNvSpPr>
          <p:nvPr/>
        </p:nvSpPr>
        <p:spPr bwMode="auto">
          <a:xfrm>
            <a:off x="7308850" y="3141663"/>
            <a:ext cx="1584325" cy="366712"/>
          </a:xfrm>
          <a:prstGeom prst="rect">
            <a:avLst/>
          </a:prstGeom>
          <a:noFill/>
          <a:ln w="9525">
            <a:noFill/>
            <a:miter lim="800000"/>
            <a:headEnd/>
            <a:tailEnd/>
          </a:ln>
          <a:effectLst/>
        </p:spPr>
        <p:txBody>
          <a:bodyPr>
            <a:spAutoFit/>
          </a:bodyPr>
          <a:lstStyle/>
          <a:p>
            <a:pPr>
              <a:spcBef>
                <a:spcPct val="50000"/>
              </a:spcBef>
            </a:pPr>
            <a:r>
              <a:rPr lang="en-US"/>
              <a:t>Content Page</a:t>
            </a:r>
            <a:endParaRPr lang="ru-RU"/>
          </a:p>
        </p:txBody>
      </p:sp>
      <p:pic>
        <p:nvPicPr>
          <p:cNvPr id="278536" name="Picture 8"/>
          <p:cNvPicPr>
            <a:picLocks noChangeAspect="1" noChangeArrowheads="1"/>
          </p:cNvPicPr>
          <p:nvPr/>
        </p:nvPicPr>
        <p:blipFill>
          <a:blip r:embed="rId4" cstate="print"/>
          <a:srcRect l="1270" t="13585" r="55176" b="62804"/>
          <a:stretch>
            <a:fillRect/>
          </a:stretch>
        </p:blipFill>
        <p:spPr bwMode="auto">
          <a:xfrm>
            <a:off x="395288" y="1484313"/>
            <a:ext cx="4321175" cy="2016125"/>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endParaRPr lang="ru-RU"/>
          </a:p>
        </p:txBody>
      </p:sp>
      <p:sp>
        <p:nvSpPr>
          <p:cNvPr id="280579" name="Rectangle 3"/>
          <p:cNvSpPr>
            <a:spLocks noGrp="1" noChangeArrowheads="1"/>
          </p:cNvSpPr>
          <p:nvPr>
            <p:ph type="body" idx="1"/>
          </p:nvPr>
        </p:nvSpPr>
        <p:spPr/>
        <p:txBody>
          <a:bodyPr/>
          <a:lstStyle/>
          <a:p>
            <a:pPr>
              <a:buFontTx/>
              <a:buNone/>
            </a:pPr>
            <a:r>
              <a:rPr lang="ru-RU" sz="1600"/>
              <a:t>Метод в </a:t>
            </a:r>
            <a:r>
              <a:rPr lang="en-US" sz="1600"/>
              <a:t>TableMaster.master.cs</a:t>
            </a:r>
            <a:r>
              <a:rPr lang="ru-RU" sz="1600"/>
              <a:t>:</a:t>
            </a:r>
            <a:endParaRPr lang="en-US" sz="1600"/>
          </a:p>
          <a:p>
            <a:pPr>
              <a:buFontTx/>
              <a:buNone/>
            </a:pPr>
            <a:r>
              <a:rPr lang="en-US" sz="1600" noProof="1"/>
              <a:t>public bool ShowNavigationControls</a:t>
            </a:r>
            <a:r>
              <a:rPr lang="en-US" sz="1600"/>
              <a:t> </a:t>
            </a:r>
            <a:r>
              <a:rPr lang="en-US" sz="1600" noProof="1"/>
              <a:t>{</a:t>
            </a:r>
          </a:p>
          <a:p>
            <a:pPr>
              <a:buFontTx/>
              <a:buNone/>
            </a:pPr>
            <a:r>
              <a:rPr lang="en-US" sz="1600"/>
              <a:t>   </a:t>
            </a:r>
            <a:r>
              <a:rPr lang="en-US" sz="1600" noProof="1"/>
              <a:t>set { Treeview1.Visible = value; }</a:t>
            </a:r>
            <a:r>
              <a:rPr lang="en-US" sz="1600"/>
              <a:t> </a:t>
            </a:r>
            <a:endParaRPr lang="en-US" sz="1600" noProof="1"/>
          </a:p>
          <a:p>
            <a:pPr>
              <a:buFontTx/>
              <a:buNone/>
            </a:pPr>
            <a:r>
              <a:rPr lang="en-US" sz="1600"/>
              <a:t>   </a:t>
            </a:r>
            <a:r>
              <a:rPr lang="en-US" sz="1600" noProof="1"/>
              <a:t>get { return Treeview1.Visible; }</a:t>
            </a:r>
          </a:p>
          <a:p>
            <a:pPr>
              <a:buFontTx/>
              <a:buNone/>
            </a:pPr>
            <a:r>
              <a:rPr lang="en-US" sz="1600" noProof="1"/>
              <a:t>}</a:t>
            </a:r>
            <a:endParaRPr lang="en-US" sz="1600"/>
          </a:p>
          <a:p>
            <a:pPr>
              <a:buFontTx/>
              <a:buNone/>
            </a:pPr>
            <a:endParaRPr lang="ru-RU" sz="1600"/>
          </a:p>
          <a:p>
            <a:pPr>
              <a:buFontTx/>
              <a:buNone/>
            </a:pPr>
            <a:r>
              <a:rPr lang="ru-RU" sz="1600"/>
              <a:t>Обработчик событий в </a:t>
            </a:r>
            <a:r>
              <a:rPr lang="en-US" sz="1600"/>
              <a:t>TableContentPage.aspx.cs</a:t>
            </a:r>
          </a:p>
          <a:p>
            <a:pPr>
              <a:buFontTx/>
              <a:buNone/>
            </a:pPr>
            <a:r>
              <a:rPr lang="en-US" sz="1600" noProof="1"/>
              <a:t>protected void cmdHide_Click(object sender, EventArgs e)</a:t>
            </a:r>
          </a:p>
          <a:p>
            <a:pPr>
              <a:buFontTx/>
              <a:buNone/>
            </a:pPr>
            <a:r>
              <a:rPr lang="en-US" sz="1600" noProof="1"/>
              <a:t>{</a:t>
            </a:r>
          </a:p>
          <a:p>
            <a:pPr>
              <a:buFontTx/>
              <a:buNone/>
            </a:pPr>
            <a:r>
              <a:rPr lang="en-US" sz="1600"/>
              <a:t>   </a:t>
            </a:r>
            <a:r>
              <a:rPr lang="en-US" sz="1600" noProof="1"/>
              <a:t>TableMaster master = (TableMaster)this.Master;</a:t>
            </a:r>
          </a:p>
          <a:p>
            <a:pPr>
              <a:buFontTx/>
              <a:buNone/>
            </a:pPr>
            <a:r>
              <a:rPr lang="en-US" sz="1600"/>
              <a:t>   </a:t>
            </a:r>
            <a:r>
              <a:rPr lang="en-US" sz="1600" noProof="1"/>
              <a:t>master.ShowNavigationControls = false;</a:t>
            </a:r>
          </a:p>
          <a:p>
            <a:pPr>
              <a:buFontTx/>
              <a:buNone/>
            </a:pPr>
            <a:r>
              <a:rPr lang="en-US" sz="1600" noProof="1"/>
              <a:t>}</a:t>
            </a:r>
            <a:endParaRPr lang="ru-RU" sz="16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57200" y="274638"/>
            <a:ext cx="8507413" cy="1143000"/>
          </a:xfrm>
        </p:spPr>
        <p:txBody>
          <a:bodyPr/>
          <a:lstStyle/>
          <a:p>
            <a:r>
              <a:rPr lang="ru-RU" sz="3200"/>
              <a:t>Описание шаблона с использованием </a:t>
            </a:r>
            <a:r>
              <a:rPr lang="en-US" sz="3200"/>
              <a:t>CSS </a:t>
            </a:r>
            <a:r>
              <a:rPr lang="ru-RU" sz="3200"/>
              <a:t/>
            </a:r>
            <a:br>
              <a:rPr lang="ru-RU" sz="3200"/>
            </a:br>
            <a:r>
              <a:rPr lang="ru-RU" sz="3200"/>
              <a:t>для </a:t>
            </a:r>
            <a:r>
              <a:rPr lang="en-US" sz="3200"/>
              <a:t>&lt;div&gt; </a:t>
            </a:r>
            <a:r>
              <a:rPr lang="ru-RU" sz="3200"/>
              <a:t>элементов</a:t>
            </a:r>
          </a:p>
        </p:txBody>
      </p:sp>
      <p:sp>
        <p:nvSpPr>
          <p:cNvPr id="188419" name="Rectangle 3"/>
          <p:cNvSpPr>
            <a:spLocks noGrp="1" noChangeArrowheads="1"/>
          </p:cNvSpPr>
          <p:nvPr>
            <p:ph type="body" idx="1"/>
          </p:nvPr>
        </p:nvSpPr>
        <p:spPr/>
        <p:txBody>
          <a:bodyPr/>
          <a:lstStyle/>
          <a:p>
            <a:pPr>
              <a:lnSpc>
                <a:spcPct val="80000"/>
              </a:lnSpc>
            </a:pPr>
            <a:r>
              <a:rPr lang="ru-RU" sz="2400"/>
              <a:t>Профессиональные web разработчики предпочитают использовать более современные методы структурирования шаблона на основе CSS.</a:t>
            </a:r>
          </a:p>
          <a:p>
            <a:pPr>
              <a:lnSpc>
                <a:spcPct val="80000"/>
              </a:lnSpc>
            </a:pPr>
            <a:r>
              <a:rPr lang="ru-RU" sz="2400"/>
              <a:t>Структура, основанная на CSS позволяет писать код разметки, который легче читать и легче изменять, что облегчает последующее сопровождение </a:t>
            </a:r>
            <a:r>
              <a:rPr lang="en-US" sz="2400"/>
              <a:t>web </a:t>
            </a:r>
            <a:r>
              <a:rPr lang="ru-RU" sz="2400"/>
              <a:t>приложения.</a:t>
            </a:r>
          </a:p>
          <a:p>
            <a:pPr>
              <a:lnSpc>
                <a:spcPct val="80000"/>
              </a:lnSpc>
            </a:pPr>
            <a:r>
              <a:rPr lang="ru-RU" sz="2400"/>
              <a:t>Для структурирования шаблона с помощью CSS нужно поместить элемент ContentPlaceHolder в разные элементы &lt;div&gt;. </a:t>
            </a:r>
          </a:p>
          <a:p>
            <a:pPr>
              <a:lnSpc>
                <a:spcPct val="80000"/>
              </a:lnSpc>
            </a:pPr>
            <a:r>
              <a:rPr lang="ru-RU" sz="2400"/>
              <a:t>Затем применить к каждому &lt;div&gt; таблицу стилей с заданными атрибутами position, left, right, top и  bottom.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endParaRPr lang="ru-RU"/>
          </a:p>
        </p:txBody>
      </p:sp>
      <p:sp>
        <p:nvSpPr>
          <p:cNvPr id="196611" name="Rectangle 3"/>
          <p:cNvSpPr>
            <a:spLocks noGrp="1" noChangeArrowheads="1"/>
          </p:cNvSpPr>
          <p:nvPr>
            <p:ph type="body" idx="1"/>
          </p:nvPr>
        </p:nvSpPr>
        <p:spPr/>
        <p:txBody>
          <a:bodyPr/>
          <a:lstStyle/>
          <a:p>
            <a:pPr>
              <a:lnSpc>
                <a:spcPct val="80000"/>
              </a:lnSpc>
            </a:pPr>
            <a:r>
              <a:rPr lang="ru-RU" sz="2000"/>
              <a:t>Позиционирование: </a:t>
            </a:r>
            <a:endParaRPr lang="en-US" sz="2000"/>
          </a:p>
          <a:p>
            <a:pPr lvl="1">
              <a:lnSpc>
                <a:spcPct val="80000"/>
              </a:lnSpc>
            </a:pPr>
            <a:r>
              <a:rPr lang="ru-RU" sz="1800"/>
              <a:t>гибкое «потоковое» позиционирование и </a:t>
            </a:r>
            <a:endParaRPr lang="en-US" sz="1800"/>
          </a:p>
          <a:p>
            <a:pPr lvl="1">
              <a:lnSpc>
                <a:spcPct val="80000"/>
              </a:lnSpc>
            </a:pPr>
            <a:r>
              <a:rPr lang="ru-RU" sz="1800"/>
              <a:t>абсолютное позиционирование </a:t>
            </a:r>
          </a:p>
          <a:p>
            <a:pPr lvl="1">
              <a:lnSpc>
                <a:spcPct val="80000"/>
              </a:lnSpc>
            </a:pPr>
            <a:endParaRPr lang="en-US" sz="1800"/>
          </a:p>
          <a:p>
            <a:pPr>
              <a:lnSpc>
                <a:spcPct val="80000"/>
              </a:lnSpc>
            </a:pPr>
            <a:r>
              <a:rPr lang="ru-RU" sz="2000"/>
              <a:t>Задаются в атрибуте элемента </a:t>
            </a:r>
            <a:r>
              <a:rPr lang="en-US" sz="2000"/>
              <a:t>style</a:t>
            </a:r>
            <a:r>
              <a:rPr lang="ru-RU" sz="2000"/>
              <a:t>:</a:t>
            </a:r>
          </a:p>
          <a:p>
            <a:pPr>
              <a:lnSpc>
                <a:spcPct val="80000"/>
              </a:lnSpc>
              <a:buFontTx/>
              <a:buNone/>
            </a:pPr>
            <a:r>
              <a:rPr lang="ru-RU" sz="2000"/>
              <a:t>&lt;asp:Button id="cmd" style="POSITION: absolute; left: 100px; top: 50px;"  runat="server" ... /&gt;</a:t>
            </a:r>
          </a:p>
          <a:p>
            <a:pPr>
              <a:lnSpc>
                <a:spcPct val="80000"/>
              </a:lnSpc>
              <a:buFontTx/>
              <a:buNone/>
            </a:pPr>
            <a:endParaRPr lang="ru-RU" sz="2000"/>
          </a:p>
          <a:p>
            <a:pPr>
              <a:lnSpc>
                <a:spcPct val="80000"/>
              </a:lnSpc>
            </a:pPr>
            <a:r>
              <a:rPr lang="en-US" sz="2000"/>
              <a:t>&lt;div&gt; </a:t>
            </a:r>
            <a:r>
              <a:rPr lang="ru-RU" sz="2000"/>
              <a:t>контейнер для других элементов </a:t>
            </a:r>
            <a:r>
              <a:rPr lang="en-US" sz="2000"/>
              <a:t>HTML </a:t>
            </a:r>
            <a:r>
              <a:rPr lang="ru-RU" sz="2000"/>
              <a:t>страницы</a:t>
            </a:r>
            <a:r>
              <a:rPr lang="en-US" sz="2000"/>
              <a:t>. </a:t>
            </a:r>
            <a:r>
              <a:rPr lang="ru-RU" sz="2000"/>
              <a:t>Фактически это плавающая прямоугольная часть экрана.</a:t>
            </a:r>
          </a:p>
          <a:p>
            <a:pPr>
              <a:lnSpc>
                <a:spcPct val="80000"/>
              </a:lnSpc>
              <a:buFontTx/>
              <a:buNone/>
            </a:pPr>
            <a:endParaRPr lang="ru-RU" sz="2000"/>
          </a:p>
          <a:p>
            <a:pPr>
              <a:lnSpc>
                <a:spcPct val="80000"/>
              </a:lnSpc>
              <a:buFontTx/>
              <a:buNone/>
            </a:pPr>
            <a:r>
              <a:rPr lang="ru-RU" sz="2000"/>
              <a:t>&lt;div style="POSITION: absolute; left: 100px; top: 50px; width:200px"&gt;</a:t>
            </a:r>
          </a:p>
          <a:p>
            <a:pPr>
              <a:lnSpc>
                <a:spcPct val="80000"/>
              </a:lnSpc>
              <a:buFontTx/>
              <a:buNone/>
            </a:pPr>
            <a:r>
              <a:rPr lang="ru-RU" sz="2000"/>
              <a:t>...</a:t>
            </a:r>
          </a:p>
          <a:p>
            <a:pPr>
              <a:lnSpc>
                <a:spcPct val="80000"/>
              </a:lnSpc>
              <a:buFontTx/>
              <a:buNone/>
            </a:pPr>
            <a:r>
              <a:rPr lang="ru-RU" sz="2000"/>
              <a:t>&lt;div/&gt;</a:t>
            </a:r>
          </a:p>
          <a:p>
            <a:pPr>
              <a:lnSpc>
                <a:spcPct val="80000"/>
              </a:lnSpc>
            </a:pPr>
            <a:endParaRPr lang="ru-RU" sz="20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457200" y="274638"/>
            <a:ext cx="8229600" cy="850900"/>
          </a:xfrm>
        </p:spPr>
        <p:txBody>
          <a:bodyPr/>
          <a:lstStyle/>
          <a:p>
            <a:r>
              <a:rPr lang="ru-RU" sz="3200"/>
              <a:t>Использование </a:t>
            </a:r>
            <a:r>
              <a:rPr lang="en-US" sz="3200"/>
              <a:t>CSS </a:t>
            </a:r>
            <a:r>
              <a:rPr lang="ru-RU" sz="3200"/>
              <a:t>позиционирования</a:t>
            </a:r>
          </a:p>
        </p:txBody>
      </p:sp>
      <p:sp>
        <p:nvSpPr>
          <p:cNvPr id="190467" name="Rectangle 3"/>
          <p:cNvSpPr>
            <a:spLocks noGrp="1" noChangeArrowheads="1"/>
          </p:cNvSpPr>
          <p:nvPr>
            <p:ph type="body" idx="1"/>
          </p:nvPr>
        </p:nvSpPr>
        <p:spPr>
          <a:xfrm>
            <a:off x="457200" y="1268413"/>
            <a:ext cx="5627688" cy="5589587"/>
          </a:xfrm>
        </p:spPr>
        <p:txBody>
          <a:bodyPr/>
          <a:lstStyle/>
          <a:p>
            <a:pPr>
              <a:lnSpc>
                <a:spcPct val="80000"/>
              </a:lnSpc>
            </a:pPr>
            <a:r>
              <a:rPr lang="ru-RU" sz="2000"/>
              <a:t>Например, для разделения страницы на три колонки, из которых две крайние имеют фиксированный размер, а средняя колонка занимает оставшееся место. </a:t>
            </a:r>
          </a:p>
          <a:p>
            <a:pPr>
              <a:lnSpc>
                <a:spcPct val="80000"/>
              </a:lnSpc>
            </a:pPr>
            <a:r>
              <a:rPr lang="ru-RU" sz="2000"/>
              <a:t>Для это можно использовать простую таблицу стилей, которая описывает две 150-пиксельные панели и одну панель переменного размера.</a:t>
            </a:r>
          </a:p>
          <a:p>
            <a:pPr>
              <a:lnSpc>
                <a:spcPct val="80000"/>
              </a:lnSpc>
            </a:pPr>
            <a:r>
              <a:rPr lang="ru-RU" sz="2000"/>
              <a:t>Пример использования </a:t>
            </a:r>
            <a:r>
              <a:rPr lang="en-US" sz="2000"/>
              <a:t>CSS</a:t>
            </a:r>
            <a:endParaRPr lang="ru-RU" sz="2000"/>
          </a:p>
          <a:p>
            <a:pPr>
              <a:lnSpc>
                <a:spcPct val="80000"/>
              </a:lnSpc>
              <a:buFontTx/>
              <a:buNone/>
            </a:pPr>
            <a:endParaRPr lang="ru-RU" sz="2000"/>
          </a:p>
          <a:p>
            <a:pPr>
              <a:lnSpc>
                <a:spcPct val="80000"/>
              </a:lnSpc>
              <a:buFontTx/>
              <a:buNone/>
            </a:pPr>
            <a:r>
              <a:rPr lang="ru-RU" sz="2000"/>
              <a:t>&lt;div class="leftPanel"&gt;...&lt;/div&gt;</a:t>
            </a:r>
          </a:p>
          <a:p>
            <a:pPr>
              <a:lnSpc>
                <a:spcPct val="80000"/>
              </a:lnSpc>
              <a:buFontTx/>
              <a:buNone/>
            </a:pPr>
            <a:r>
              <a:rPr lang="ru-RU" sz="2000"/>
              <a:t>&lt;div class="centerPanel"&gt;</a:t>
            </a:r>
          </a:p>
          <a:p>
            <a:pPr>
              <a:lnSpc>
                <a:spcPct val="80000"/>
              </a:lnSpc>
              <a:buFontTx/>
              <a:buNone/>
            </a:pPr>
            <a:r>
              <a:rPr lang="ru-RU" sz="2000"/>
              <a:t>   &lt;asp:ContentPlaceHolder    </a:t>
            </a:r>
          </a:p>
          <a:p>
            <a:pPr>
              <a:lnSpc>
                <a:spcPct val="80000"/>
              </a:lnSpc>
              <a:buFontTx/>
              <a:buNone/>
            </a:pPr>
            <a:r>
              <a:rPr lang="ru-RU" sz="2000"/>
              <a:t>      id="ContentPlaceHolder1" runat="server"&gt;</a:t>
            </a:r>
          </a:p>
          <a:p>
            <a:pPr>
              <a:lnSpc>
                <a:spcPct val="80000"/>
              </a:lnSpc>
              <a:buFontTx/>
              <a:buNone/>
            </a:pPr>
            <a:r>
              <a:rPr lang="ru-RU" sz="2000"/>
              <a:t>   &lt;/asp:ContentPlaceHolder&gt;</a:t>
            </a:r>
          </a:p>
          <a:p>
            <a:pPr>
              <a:lnSpc>
                <a:spcPct val="80000"/>
              </a:lnSpc>
              <a:buFontTx/>
              <a:buNone/>
            </a:pPr>
            <a:r>
              <a:rPr lang="ru-RU" sz="2000"/>
              <a:t>&lt;/div&gt;</a:t>
            </a:r>
          </a:p>
          <a:p>
            <a:pPr>
              <a:lnSpc>
                <a:spcPct val="80000"/>
              </a:lnSpc>
              <a:buFontTx/>
              <a:buNone/>
            </a:pPr>
            <a:r>
              <a:rPr lang="ru-RU" sz="2000"/>
              <a:t>&lt;div class="rightPanel"&gt;...&lt;/div&gt;</a:t>
            </a:r>
          </a:p>
        </p:txBody>
      </p:sp>
      <p:sp>
        <p:nvSpPr>
          <p:cNvPr id="190468" name="Rectangle 4"/>
          <p:cNvSpPr>
            <a:spLocks noChangeArrowheads="1"/>
          </p:cNvSpPr>
          <p:nvPr/>
        </p:nvSpPr>
        <p:spPr bwMode="auto">
          <a:xfrm>
            <a:off x="6300788" y="1539875"/>
            <a:ext cx="2663825" cy="5226050"/>
          </a:xfrm>
          <a:prstGeom prst="rect">
            <a:avLst/>
          </a:prstGeom>
          <a:noFill/>
          <a:ln w="9525">
            <a:noFill/>
            <a:miter lim="800000"/>
            <a:headEnd/>
            <a:tailEnd/>
          </a:ln>
          <a:effectLst/>
        </p:spPr>
        <p:txBody>
          <a:bodyPr>
            <a:spAutoFit/>
          </a:bodyPr>
          <a:lstStyle/>
          <a:p>
            <a:r>
              <a:rPr lang="ru-RU" sz="1600"/>
              <a:t>.leftPanel</a:t>
            </a:r>
          </a:p>
          <a:p>
            <a:r>
              <a:rPr lang="ru-RU" sz="1600"/>
              <a:t>{</a:t>
            </a:r>
          </a:p>
          <a:p>
            <a:r>
              <a:rPr lang="ru-RU" sz="1600"/>
              <a:t>   position: absolute;</a:t>
            </a:r>
          </a:p>
          <a:p>
            <a:r>
              <a:rPr lang="ru-RU" sz="1600"/>
              <a:t>   top: 70px;</a:t>
            </a:r>
          </a:p>
          <a:p>
            <a:r>
              <a:rPr lang="ru-RU" sz="1600"/>
              <a:t>   left: 10px;</a:t>
            </a:r>
          </a:p>
          <a:p>
            <a:r>
              <a:rPr lang="ru-RU" sz="1600"/>
              <a:t>   width: 150px;</a:t>
            </a:r>
          </a:p>
          <a:p>
            <a:r>
              <a:rPr lang="ru-RU" sz="1600"/>
              <a:t>}</a:t>
            </a:r>
          </a:p>
          <a:p>
            <a:r>
              <a:rPr lang="ru-RU" sz="1600"/>
              <a:t>.rightPanel</a:t>
            </a:r>
          </a:p>
          <a:p>
            <a:r>
              <a:rPr lang="ru-RU" sz="1600"/>
              <a:t>{</a:t>
            </a:r>
          </a:p>
          <a:p>
            <a:r>
              <a:rPr lang="ru-RU" sz="1600"/>
              <a:t>   position: absolute;</a:t>
            </a:r>
          </a:p>
          <a:p>
            <a:r>
              <a:rPr lang="ru-RU" sz="1600"/>
              <a:t>   top: 70px;</a:t>
            </a:r>
          </a:p>
          <a:p>
            <a:r>
              <a:rPr lang="ru-RU" sz="1600"/>
              <a:t>   right: 10px;</a:t>
            </a:r>
          </a:p>
          <a:p>
            <a:r>
              <a:rPr lang="ru-RU" sz="1600"/>
              <a:t>   width: 150px;</a:t>
            </a:r>
          </a:p>
          <a:p>
            <a:r>
              <a:rPr lang="ru-RU" sz="1600"/>
              <a:t>}</a:t>
            </a:r>
          </a:p>
          <a:p>
            <a:r>
              <a:rPr lang="ru-RU" sz="1600"/>
              <a:t>.centerPanel</a:t>
            </a:r>
          </a:p>
          <a:p>
            <a:r>
              <a:rPr lang="ru-RU" sz="1600"/>
              <a:t>{</a:t>
            </a:r>
          </a:p>
          <a:p>
            <a:r>
              <a:rPr lang="ru-RU" sz="1600"/>
              <a:t>   margin-left: 151px;</a:t>
            </a:r>
          </a:p>
          <a:p>
            <a:r>
              <a:rPr lang="ru-RU" sz="1600"/>
              <a:t>   margin-right: 151px;</a:t>
            </a:r>
          </a:p>
          <a:p>
            <a:r>
              <a:rPr lang="ru-RU" sz="1600"/>
              <a:t>   padding-left: 12px;</a:t>
            </a:r>
          </a:p>
          <a:p>
            <a:r>
              <a:rPr lang="ru-RU" sz="1600"/>
              <a:t>   padding-right: 12px;</a:t>
            </a:r>
          </a:p>
          <a:p>
            <a:r>
              <a:rPr lang="ru-RU" sz="1600"/>
              <a:t>}</a:t>
            </a:r>
          </a:p>
        </p:txBody>
      </p:sp>
      <p:sp>
        <p:nvSpPr>
          <p:cNvPr id="190469" name="Text Box 5"/>
          <p:cNvSpPr txBox="1">
            <a:spLocks noChangeArrowheads="1"/>
          </p:cNvSpPr>
          <p:nvPr/>
        </p:nvSpPr>
        <p:spPr bwMode="auto">
          <a:xfrm>
            <a:off x="6156325" y="1268413"/>
            <a:ext cx="2736850" cy="366712"/>
          </a:xfrm>
          <a:prstGeom prst="rect">
            <a:avLst/>
          </a:prstGeom>
          <a:noFill/>
          <a:ln w="9525">
            <a:noFill/>
            <a:miter lim="800000"/>
            <a:headEnd/>
            <a:tailEnd/>
          </a:ln>
          <a:effectLst/>
        </p:spPr>
        <p:txBody>
          <a:bodyPr>
            <a:spAutoFit/>
          </a:bodyPr>
          <a:lstStyle/>
          <a:p>
            <a:pPr>
              <a:spcBef>
                <a:spcPct val="50000"/>
              </a:spcBef>
            </a:pPr>
            <a:r>
              <a:rPr lang="ru-RU"/>
              <a:t>Таблица стилей:</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ru-RU"/>
              <a:t>Вложение </a:t>
            </a:r>
            <a:r>
              <a:rPr lang="en-US"/>
              <a:t>Master Pages</a:t>
            </a:r>
            <a:endParaRPr lang="ru-RU"/>
          </a:p>
        </p:txBody>
      </p:sp>
      <p:sp>
        <p:nvSpPr>
          <p:cNvPr id="284675" name="Rectangle 3"/>
          <p:cNvSpPr>
            <a:spLocks noGrp="1" noChangeArrowheads="1"/>
          </p:cNvSpPr>
          <p:nvPr>
            <p:ph type="body" idx="1"/>
          </p:nvPr>
        </p:nvSpPr>
        <p:spPr/>
        <p:txBody>
          <a:bodyPr/>
          <a:lstStyle/>
          <a:p>
            <a:r>
              <a:rPr lang="ru-RU"/>
              <a:t>Один</a:t>
            </a:r>
            <a:r>
              <a:rPr lang="en-US"/>
              <a:t> </a:t>
            </a:r>
            <a:r>
              <a:rPr lang="ru-RU"/>
              <a:t>шаблон можно вставлять в другой. </a:t>
            </a:r>
          </a:p>
          <a:p>
            <a:endParaRPr lang="ru-RU"/>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8229600" cy="639762"/>
          </a:xfrm>
        </p:spPr>
        <p:txBody>
          <a:bodyPr/>
          <a:lstStyle/>
          <a:p>
            <a:r>
              <a:rPr lang="ru-RU" sz="4000"/>
              <a:t>Вложенные </a:t>
            </a:r>
            <a:r>
              <a:rPr lang="en-US" sz="4000"/>
              <a:t>master pages</a:t>
            </a:r>
            <a:endParaRPr lang="ru-RU" sz="4000"/>
          </a:p>
        </p:txBody>
      </p:sp>
      <p:pic>
        <p:nvPicPr>
          <p:cNvPr id="35843" name="Picture 3" descr="NestedMasterPages"/>
          <p:cNvPicPr>
            <a:picLocks noChangeAspect="1" noChangeArrowheads="1"/>
          </p:cNvPicPr>
          <p:nvPr/>
        </p:nvPicPr>
        <p:blipFill>
          <a:blip r:embed="rId3" cstate="print"/>
          <a:srcRect/>
          <a:stretch>
            <a:fillRect/>
          </a:stretch>
        </p:blipFill>
        <p:spPr bwMode="auto">
          <a:xfrm>
            <a:off x="1482725" y="922338"/>
            <a:ext cx="6442075" cy="588645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r>
              <a:rPr lang="ru-RU"/>
              <a:t>Шаблон верхнего уровня</a:t>
            </a:r>
          </a:p>
        </p:txBody>
      </p:sp>
      <p:sp>
        <p:nvSpPr>
          <p:cNvPr id="290819" name="Rectangle 3"/>
          <p:cNvSpPr>
            <a:spLocks noGrp="1" noChangeArrowheads="1"/>
          </p:cNvSpPr>
          <p:nvPr>
            <p:ph type="body" idx="1"/>
          </p:nvPr>
        </p:nvSpPr>
        <p:spPr/>
        <p:txBody>
          <a:bodyPr/>
          <a:lstStyle/>
          <a:p>
            <a:pPr>
              <a:lnSpc>
                <a:spcPct val="80000"/>
              </a:lnSpc>
              <a:buFontTx/>
              <a:buNone/>
            </a:pPr>
            <a:r>
              <a:rPr lang="ru-RU" sz="1600"/>
              <a:t>&lt;%@ Master Language="C#" AutoEventWireup="true"</a:t>
            </a:r>
          </a:p>
          <a:p>
            <a:pPr>
              <a:lnSpc>
                <a:spcPct val="80000"/>
              </a:lnSpc>
              <a:buFontTx/>
              <a:buNone/>
            </a:pPr>
            <a:r>
              <a:rPr lang="ru-RU" sz="1600"/>
              <a:t>   CodeFile="NestedMasterRoot.master.cs" Inherits="NestedMasterRoot" %&gt;</a:t>
            </a:r>
          </a:p>
          <a:p>
            <a:pPr>
              <a:lnSpc>
                <a:spcPct val="80000"/>
              </a:lnSpc>
              <a:buFontTx/>
              <a:buNone/>
            </a:pPr>
            <a:r>
              <a:rPr lang="ru-RU" sz="1600"/>
              <a:t>&lt;html xmlns="http://www.w3.org/1999/xhtml" &gt;</a:t>
            </a:r>
          </a:p>
          <a:p>
            <a:pPr>
              <a:lnSpc>
                <a:spcPct val="80000"/>
              </a:lnSpc>
              <a:buFontTx/>
              <a:buNone/>
            </a:pPr>
            <a:r>
              <a:rPr lang="ru-RU" sz="1600"/>
              <a:t>&lt;head runat="server"&gt;  &lt;title&gt;Untitled Page&lt;/title&gt; &lt;/head&gt;</a:t>
            </a:r>
          </a:p>
          <a:p>
            <a:pPr>
              <a:lnSpc>
                <a:spcPct val="80000"/>
              </a:lnSpc>
              <a:buFontTx/>
              <a:buNone/>
            </a:pPr>
            <a:r>
              <a:rPr lang="ru-RU" sz="1600"/>
              <a:t>&lt;body style="background: #ccffff"&gt;</a:t>
            </a:r>
          </a:p>
          <a:p>
            <a:pPr>
              <a:lnSpc>
                <a:spcPct val="80000"/>
              </a:lnSpc>
              <a:buFontTx/>
              <a:buNone/>
            </a:pPr>
            <a:r>
              <a:rPr lang="ru-RU" sz="1600"/>
              <a:t>   &lt;form id="form1" runat="server"&gt;</a:t>
            </a:r>
          </a:p>
          <a:p>
            <a:pPr>
              <a:lnSpc>
                <a:spcPct val="80000"/>
              </a:lnSpc>
              <a:buFontTx/>
              <a:buNone/>
            </a:pPr>
            <a:r>
              <a:rPr lang="ru-RU" sz="1600"/>
              <a:t>      &lt;div&gt;</a:t>
            </a:r>
          </a:p>
          <a:p>
            <a:pPr>
              <a:lnSpc>
                <a:spcPct val="80000"/>
              </a:lnSpc>
              <a:buFontTx/>
              <a:buNone/>
            </a:pPr>
            <a:r>
              <a:rPr lang="ru-RU" sz="1600"/>
              <a:t>         &lt;h1&gt;The Root&lt;/h1&gt;</a:t>
            </a:r>
          </a:p>
          <a:p>
            <a:pPr>
              <a:lnSpc>
                <a:spcPct val="80000"/>
              </a:lnSpc>
              <a:buFontTx/>
              <a:buNone/>
            </a:pPr>
            <a:r>
              <a:rPr lang="ru-RU" sz="1600"/>
              <a:t>         &lt;asp:ContentPlaceHolder id="RootContent" runat="server"&gt;</a:t>
            </a:r>
          </a:p>
          <a:p>
            <a:pPr>
              <a:lnSpc>
                <a:spcPct val="80000"/>
              </a:lnSpc>
              <a:buFontTx/>
              <a:buNone/>
            </a:pPr>
            <a:r>
              <a:rPr lang="ru-RU" sz="1600"/>
              <a:t>         &lt;/asp:ContentPlaceHolder &gt;</a:t>
            </a:r>
          </a:p>
          <a:p>
            <a:pPr>
              <a:lnSpc>
                <a:spcPct val="80000"/>
              </a:lnSpc>
              <a:buFontTx/>
              <a:buNone/>
            </a:pPr>
            <a:r>
              <a:rPr lang="ru-RU" sz="1600"/>
              <a:t>      &lt;/div&gt;</a:t>
            </a:r>
          </a:p>
          <a:p>
            <a:pPr>
              <a:lnSpc>
                <a:spcPct val="80000"/>
              </a:lnSpc>
              <a:buFontTx/>
              <a:buNone/>
            </a:pPr>
            <a:r>
              <a:rPr lang="ru-RU" sz="1600"/>
              <a:t>   &lt;/form&gt;</a:t>
            </a:r>
          </a:p>
          <a:p>
            <a:pPr>
              <a:lnSpc>
                <a:spcPct val="80000"/>
              </a:lnSpc>
              <a:buFontTx/>
              <a:buNone/>
            </a:pPr>
            <a:r>
              <a:rPr lang="ru-RU" sz="1600"/>
              <a:t>&lt;/body&gt;</a:t>
            </a:r>
          </a:p>
          <a:p>
            <a:pPr>
              <a:lnSpc>
                <a:spcPct val="80000"/>
              </a:lnSpc>
              <a:buFontTx/>
              <a:buNone/>
            </a:pPr>
            <a:r>
              <a:rPr lang="ru-RU" sz="1600"/>
              <a:t>&lt;/html&gt;</a:t>
            </a:r>
          </a:p>
          <a:p>
            <a:pPr>
              <a:lnSpc>
                <a:spcPct val="80000"/>
              </a:lnSpc>
              <a:buFontTx/>
              <a:buNone/>
            </a:pPr>
            <a:endParaRPr lang="ru-RU" sz="1600"/>
          </a:p>
          <a:p>
            <a:pPr>
              <a:lnSpc>
                <a:spcPct val="80000"/>
              </a:lnSpc>
              <a:buFontTx/>
              <a:buNone/>
            </a:pPr>
            <a:r>
              <a:rPr lang="ru-RU" sz="1600"/>
              <a:t>При создании другого шаблона </a:t>
            </a:r>
            <a:r>
              <a:rPr lang="en-US" sz="1600"/>
              <a:t>Master Page </a:t>
            </a:r>
            <a:r>
              <a:rPr lang="ru-RU" sz="1600"/>
              <a:t>второго уровня можно использовать при его создании  Select Master Page check box, точно также, как и при создании новой </a:t>
            </a:r>
            <a:r>
              <a:rPr lang="en-US" sz="1600"/>
              <a:t>web </a:t>
            </a:r>
            <a:r>
              <a:rPr lang="ru-RU" sz="1600"/>
              <a:t>страници с использованием master page.</a:t>
            </a:r>
          </a:p>
          <a:p>
            <a:pPr>
              <a:lnSpc>
                <a:spcPct val="80000"/>
              </a:lnSpc>
            </a:pPr>
            <a:endParaRPr lang="ru-RU" sz="1600"/>
          </a:p>
          <a:p>
            <a:pPr>
              <a:lnSpc>
                <a:spcPct val="80000"/>
              </a:lnSpc>
              <a:buFontTx/>
              <a:buNone/>
            </a:pPr>
            <a:endParaRPr lang="ru-RU" sz="16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ru-RU"/>
              <a:t>Шаблон второго уровня</a:t>
            </a:r>
          </a:p>
        </p:txBody>
      </p:sp>
      <p:sp>
        <p:nvSpPr>
          <p:cNvPr id="286723" name="Rectangle 3"/>
          <p:cNvSpPr>
            <a:spLocks noGrp="1" noChangeArrowheads="1"/>
          </p:cNvSpPr>
          <p:nvPr>
            <p:ph type="body" idx="1"/>
          </p:nvPr>
        </p:nvSpPr>
        <p:spPr>
          <a:xfrm>
            <a:off x="457200" y="1600200"/>
            <a:ext cx="8362950" cy="4997450"/>
          </a:xfrm>
        </p:spPr>
        <p:txBody>
          <a:bodyPr/>
          <a:lstStyle/>
          <a:p>
            <a:pPr>
              <a:lnSpc>
                <a:spcPct val="80000"/>
              </a:lnSpc>
              <a:buFontTx/>
              <a:buNone/>
            </a:pPr>
            <a:r>
              <a:rPr lang="ru-RU" sz="1600"/>
              <a:t>&lt;%@ Master Language="C#" AutoEventWireup="true"</a:t>
            </a:r>
          </a:p>
          <a:p>
            <a:pPr>
              <a:lnSpc>
                <a:spcPct val="80000"/>
              </a:lnSpc>
              <a:buFontTx/>
              <a:buNone/>
            </a:pPr>
            <a:r>
              <a:rPr lang="ru-RU" sz="1600"/>
              <a:t>   CodeFile="NestedMasterSecondLevel.master.cs"</a:t>
            </a:r>
          </a:p>
          <a:p>
            <a:pPr>
              <a:lnSpc>
                <a:spcPct val="80000"/>
              </a:lnSpc>
              <a:buFontTx/>
              <a:buNone/>
            </a:pPr>
            <a:r>
              <a:rPr lang="ru-RU" sz="1600"/>
              <a:t>   Inherits="NestedMasterSecondLevel"</a:t>
            </a:r>
          </a:p>
          <a:p>
            <a:pPr>
              <a:lnSpc>
                <a:spcPct val="80000"/>
              </a:lnSpc>
              <a:buFontTx/>
              <a:buNone/>
            </a:pPr>
            <a:r>
              <a:rPr lang="ru-RU" sz="1600"/>
              <a:t>   </a:t>
            </a:r>
            <a:r>
              <a:rPr lang="ru-RU" sz="1600" b="1"/>
              <a:t>MasterPageFile="~/NestedMasterRoot.master</a:t>
            </a:r>
            <a:r>
              <a:rPr lang="ru-RU" sz="1600"/>
              <a:t>"%&gt;</a:t>
            </a:r>
          </a:p>
          <a:p>
            <a:pPr>
              <a:lnSpc>
                <a:spcPct val="80000"/>
              </a:lnSpc>
              <a:buFontTx/>
              <a:buNone/>
            </a:pPr>
            <a:r>
              <a:rPr lang="ru-RU" sz="1600"/>
              <a:t>&lt;asp:Content ID="Content1" ContentPlaceHolderID="RootContent" Runat="Server"&gt;</a:t>
            </a:r>
          </a:p>
          <a:p>
            <a:pPr>
              <a:lnSpc>
                <a:spcPct val="80000"/>
              </a:lnSpc>
              <a:buFontTx/>
              <a:buNone/>
            </a:pPr>
            <a:r>
              <a:rPr lang="ru-RU" sz="1600"/>
              <a:t>   &lt;table style="background: #ccff00; width: 100%"&gt;</a:t>
            </a:r>
          </a:p>
          <a:p>
            <a:pPr>
              <a:lnSpc>
                <a:spcPct val="80000"/>
              </a:lnSpc>
              <a:buFontTx/>
              <a:buNone/>
            </a:pPr>
            <a:r>
              <a:rPr lang="ru-RU" sz="1600"/>
              <a:t>      &lt;tr&gt;</a:t>
            </a:r>
          </a:p>
          <a:p>
            <a:pPr>
              <a:lnSpc>
                <a:spcPct val="80000"/>
              </a:lnSpc>
              <a:buFontTx/>
              <a:buNone/>
            </a:pPr>
            <a:r>
              <a:rPr lang="ru-RU" sz="1600"/>
              <a:t>         &lt;td colspan="2"&gt;</a:t>
            </a:r>
          </a:p>
          <a:p>
            <a:pPr>
              <a:lnSpc>
                <a:spcPct val="80000"/>
              </a:lnSpc>
              <a:buFontTx/>
              <a:buNone/>
            </a:pPr>
            <a:r>
              <a:rPr lang="ru-RU" sz="1600"/>
              <a:t>            &lt;h2&gt;The Second Level&lt;/h2&gt;</a:t>
            </a:r>
          </a:p>
          <a:p>
            <a:pPr>
              <a:lnSpc>
                <a:spcPct val="80000"/>
              </a:lnSpc>
              <a:buFontTx/>
              <a:buNone/>
            </a:pPr>
            <a:r>
              <a:rPr lang="ru-RU" sz="1600"/>
              <a:t>         &lt;/td&gt;</a:t>
            </a:r>
          </a:p>
          <a:p>
            <a:pPr>
              <a:lnSpc>
                <a:spcPct val="80000"/>
              </a:lnSpc>
              <a:buFontTx/>
              <a:buNone/>
            </a:pPr>
            <a:r>
              <a:rPr lang="ru-RU" sz="1600"/>
              <a:t>     &lt;/tr&gt;</a:t>
            </a:r>
          </a:p>
          <a:p>
            <a:pPr>
              <a:lnSpc>
                <a:spcPct val="80000"/>
              </a:lnSpc>
              <a:buFontTx/>
              <a:buNone/>
            </a:pPr>
            <a:r>
              <a:rPr lang="ru-RU" sz="1600"/>
              <a:t>     &lt;tr&gt;</a:t>
            </a:r>
          </a:p>
          <a:p>
            <a:pPr>
              <a:lnSpc>
                <a:spcPct val="80000"/>
              </a:lnSpc>
              <a:buFontTx/>
              <a:buNone/>
            </a:pPr>
            <a:r>
              <a:rPr lang="ru-RU" sz="1600"/>
              <a:t>         &lt;td style="width: 200px"&gt;&lt;/td&gt;</a:t>
            </a:r>
          </a:p>
          <a:p>
            <a:pPr>
              <a:lnSpc>
                <a:spcPct val="80000"/>
              </a:lnSpc>
              <a:buFontTx/>
              <a:buNone/>
            </a:pPr>
            <a:r>
              <a:rPr lang="ru-RU" sz="1600"/>
              <a:t>         &lt;td style="background: white"&gt;</a:t>
            </a:r>
          </a:p>
          <a:p>
            <a:pPr>
              <a:lnSpc>
                <a:spcPct val="80000"/>
              </a:lnSpc>
              <a:buFontTx/>
              <a:buNone/>
            </a:pPr>
            <a:r>
              <a:rPr lang="ru-RU" sz="1600"/>
              <a:t>            &lt;asp:ContentPlaceHolder id="NestedContent" runat="server"&gt;</a:t>
            </a:r>
          </a:p>
          <a:p>
            <a:pPr>
              <a:lnSpc>
                <a:spcPct val="80000"/>
              </a:lnSpc>
              <a:buFontTx/>
              <a:buNone/>
            </a:pPr>
            <a:r>
              <a:rPr lang="ru-RU" sz="1600"/>
              <a:t>            &lt;/asp:ContentPlaceHolder&gt;</a:t>
            </a:r>
          </a:p>
          <a:p>
            <a:pPr>
              <a:lnSpc>
                <a:spcPct val="80000"/>
              </a:lnSpc>
              <a:buFontTx/>
              <a:buNone/>
            </a:pPr>
            <a:r>
              <a:rPr lang="ru-RU" sz="1600"/>
              <a:t>         &lt;/td&gt;</a:t>
            </a:r>
          </a:p>
          <a:p>
            <a:pPr>
              <a:lnSpc>
                <a:spcPct val="80000"/>
              </a:lnSpc>
              <a:buFontTx/>
              <a:buNone/>
            </a:pPr>
            <a:r>
              <a:rPr lang="ru-RU" sz="1600"/>
              <a:t>      &lt;/tr&gt;</a:t>
            </a:r>
          </a:p>
          <a:p>
            <a:pPr>
              <a:lnSpc>
                <a:spcPct val="80000"/>
              </a:lnSpc>
              <a:buFontTx/>
              <a:buNone/>
            </a:pPr>
            <a:r>
              <a:rPr lang="ru-RU" sz="1600"/>
              <a:t>   &lt;/table&gt;</a:t>
            </a:r>
          </a:p>
          <a:p>
            <a:pPr>
              <a:lnSpc>
                <a:spcPct val="80000"/>
              </a:lnSpc>
              <a:buFontTx/>
              <a:buNone/>
            </a:pPr>
            <a:r>
              <a:rPr lang="ru-RU" sz="1600"/>
              <a:t>&lt;/asp:Content&gt;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ru-RU"/>
              <a:t>Контент файл</a:t>
            </a:r>
          </a:p>
        </p:txBody>
      </p:sp>
      <p:sp>
        <p:nvSpPr>
          <p:cNvPr id="288771" name="Rectangle 3"/>
          <p:cNvSpPr>
            <a:spLocks noGrp="1" noChangeArrowheads="1"/>
          </p:cNvSpPr>
          <p:nvPr>
            <p:ph type="body" idx="1"/>
          </p:nvPr>
        </p:nvSpPr>
        <p:spPr/>
        <p:txBody>
          <a:bodyPr/>
          <a:lstStyle/>
          <a:p>
            <a:pPr>
              <a:lnSpc>
                <a:spcPct val="90000"/>
              </a:lnSpc>
              <a:buFontTx/>
              <a:buNone/>
            </a:pPr>
            <a:r>
              <a:rPr lang="ru-RU" sz="2000"/>
              <a:t>&lt;%@ Page Language="C#«</a:t>
            </a:r>
          </a:p>
          <a:p>
            <a:pPr>
              <a:lnSpc>
                <a:spcPct val="90000"/>
              </a:lnSpc>
              <a:buFontTx/>
              <a:buNone/>
            </a:pPr>
            <a:r>
              <a:rPr lang="ru-RU" sz="2000"/>
              <a:t>   MasterPageFile="</a:t>
            </a:r>
            <a:r>
              <a:rPr lang="ru-RU" sz="2000" b="1"/>
              <a:t>~/NestedMasterSecondLevel.master</a:t>
            </a:r>
            <a:r>
              <a:rPr lang="ru-RU" sz="2000"/>
              <a:t>"</a:t>
            </a:r>
          </a:p>
          <a:p>
            <a:pPr>
              <a:lnSpc>
                <a:spcPct val="90000"/>
              </a:lnSpc>
              <a:buFontTx/>
              <a:buNone/>
            </a:pPr>
            <a:r>
              <a:rPr lang="ru-RU" sz="2000"/>
              <a:t>   AutoEventWireup="true" CodeFile="NestedContentPage.aspx.cs"</a:t>
            </a:r>
          </a:p>
          <a:p>
            <a:pPr>
              <a:lnSpc>
                <a:spcPct val="90000"/>
              </a:lnSpc>
              <a:buFontTx/>
              <a:buNone/>
            </a:pPr>
            <a:r>
              <a:rPr lang="ru-RU" sz="2000"/>
              <a:t>   Inherits="NestedContentPage" Title="Nested Content Page" %&gt;</a:t>
            </a:r>
          </a:p>
          <a:p>
            <a:pPr>
              <a:lnSpc>
                <a:spcPct val="90000"/>
              </a:lnSpc>
              <a:buFontTx/>
              <a:buNone/>
            </a:pPr>
            <a:r>
              <a:rPr lang="ru-RU" sz="2000"/>
              <a:t>&lt;asp:Content ID="Content1" ContentPlaceHolderID="NestedContent" Runat="Server"&gt;</a:t>
            </a:r>
          </a:p>
          <a:p>
            <a:pPr>
              <a:lnSpc>
                <a:spcPct val="90000"/>
              </a:lnSpc>
              <a:buFontTx/>
              <a:buNone/>
            </a:pPr>
            <a:r>
              <a:rPr lang="ru-RU" sz="2000"/>
              <a:t>   &lt;br /&gt;This is the nested content!&lt;br /&gt;</a:t>
            </a:r>
          </a:p>
          <a:p>
            <a:pPr>
              <a:lnSpc>
                <a:spcPct val="90000"/>
              </a:lnSpc>
              <a:buFontTx/>
              <a:buNone/>
            </a:pPr>
            <a:r>
              <a:rPr lang="ru-RU" sz="2000"/>
              <a:t>&lt;/asp:Content&gt;</a:t>
            </a:r>
          </a:p>
          <a:p>
            <a:pPr>
              <a:lnSpc>
                <a:spcPct val="90000"/>
              </a:lnSpc>
            </a:pPr>
            <a:endParaRPr lang="ru-RU" sz="20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p:txBody>
          <a:bodyPr/>
          <a:lstStyle/>
          <a:p>
            <a:r>
              <a:rPr lang="ru-RU"/>
              <a:t>Результат</a:t>
            </a:r>
          </a:p>
        </p:txBody>
      </p:sp>
      <p:pic>
        <p:nvPicPr>
          <p:cNvPr id="292868" name="Picture 4"/>
          <p:cNvPicPr>
            <a:picLocks noChangeAspect="1" noChangeArrowheads="1"/>
          </p:cNvPicPr>
          <p:nvPr/>
        </p:nvPicPr>
        <p:blipFill>
          <a:blip r:embed="rId3" cstate="print"/>
          <a:srcRect l="18994" t="6683" r="19727" b="30318"/>
          <a:stretch>
            <a:fillRect/>
          </a:stretch>
        </p:blipFill>
        <p:spPr bwMode="auto">
          <a:xfrm>
            <a:off x="1547813" y="1557338"/>
            <a:ext cx="5976937" cy="4608512"/>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r>
              <a:rPr lang="ru-RU" sz="4000"/>
              <a:t>Основные группы навигационных ЭУ</a:t>
            </a:r>
          </a:p>
        </p:txBody>
      </p:sp>
      <p:sp>
        <p:nvSpPr>
          <p:cNvPr id="294915" name="Rectangle 3"/>
          <p:cNvSpPr>
            <a:spLocks noGrp="1" noChangeArrowheads="1"/>
          </p:cNvSpPr>
          <p:nvPr>
            <p:ph type="body" idx="1"/>
          </p:nvPr>
        </p:nvSpPr>
        <p:spPr>
          <a:xfrm>
            <a:off x="457200" y="1600200"/>
            <a:ext cx="8229600" cy="5068888"/>
          </a:xfrm>
        </p:spPr>
        <p:txBody>
          <a:bodyPr/>
          <a:lstStyle/>
          <a:p>
            <a:pPr>
              <a:lnSpc>
                <a:spcPct val="80000"/>
              </a:lnSpc>
            </a:pPr>
            <a:r>
              <a:rPr lang="ru-RU" sz="1800" b="1"/>
              <a:t>ЭУ MultiView и Wizard</a:t>
            </a:r>
            <a:r>
              <a:rPr lang="ru-RU" sz="1800"/>
              <a:t>: позволяют объединить набор шагов в одну страницу; с помощью этих ЭУ можно объединить несколько страниц работы в одно место уменьшая потребность в навигации.</a:t>
            </a:r>
          </a:p>
          <a:p>
            <a:pPr>
              <a:lnSpc>
                <a:spcPct val="80000"/>
              </a:lnSpc>
            </a:pPr>
            <a:r>
              <a:rPr lang="ru-RU" sz="1800" b="1"/>
              <a:t>Модель карты сайта (site map) </a:t>
            </a:r>
            <a:r>
              <a:rPr lang="ru-RU" sz="1800"/>
              <a:t>: позволяет описать навигационную структуру </a:t>
            </a:r>
            <a:r>
              <a:rPr lang="en-US" sz="1800"/>
              <a:t>webcfqnf </a:t>
            </a:r>
            <a:r>
              <a:rPr lang="ru-RU" sz="1800"/>
              <a:t>и связать ее напрямую со сложным ЭУ. Такую модель (framework) можно расширить  для поддержки различных типов ЭУ и разных систем хранения карты сайта.</a:t>
            </a:r>
          </a:p>
          <a:p>
            <a:pPr>
              <a:lnSpc>
                <a:spcPct val="80000"/>
              </a:lnSpc>
            </a:pPr>
            <a:r>
              <a:rPr lang="ru-RU" sz="1800" b="1"/>
              <a:t>Сложные навигационные ЭУ</a:t>
            </a:r>
            <a:r>
              <a:rPr lang="ru-RU" sz="1800"/>
              <a:t>: к ним относятся TreeView и Menu. Хотя эти ЭУ не ограничиваются только навигацией, они очень хорошо подходят для этого.</a:t>
            </a:r>
          </a:p>
          <a:p>
            <a:pPr>
              <a:lnSpc>
                <a:spcPct val="80000"/>
              </a:lnSpc>
            </a:pPr>
            <a:endParaRPr lang="en-US" sz="1800"/>
          </a:p>
          <a:p>
            <a:pPr>
              <a:lnSpc>
                <a:spcPct val="80000"/>
              </a:lnSpc>
            </a:pPr>
            <a:r>
              <a:rPr lang="ru-RU" sz="1800"/>
              <a:t>Используя эти ЭУ, модели карты сайта и шаблоны (master pages), можно построить полную систему навигации с минимальными усилиями.</a:t>
            </a:r>
          </a:p>
          <a:p>
            <a:pPr>
              <a:lnSpc>
                <a:spcPct val="80000"/>
              </a:lnSpc>
            </a:pPr>
            <a:r>
              <a:rPr lang="ru-RU" sz="1800"/>
              <a:t>ASP.NET четко разделяет данные (информацию о структуре web сайта) от реализации навигации (навигационных ЭУ). Это означает, что можно реорганизовывать, заменять, или переименовывать web страницы без нарушения работы web сайта и редактирования кода. Все, что требуется сделать, это внести нужные изменения в файл с картой сайта </a:t>
            </a:r>
            <a:r>
              <a:rPr lang="en-US" sz="1800"/>
              <a:t>(s</a:t>
            </a:r>
            <a:r>
              <a:rPr lang="ru-RU" sz="1800"/>
              <a:t>ite map file</a:t>
            </a:r>
            <a:r>
              <a:rPr lang="en-US" sz="1800"/>
              <a:t>)</a:t>
            </a:r>
            <a:r>
              <a:rPr lang="ru-RU" sz="1800"/>
              <a:t>.</a:t>
            </a:r>
          </a:p>
          <a:p>
            <a:pPr>
              <a:lnSpc>
                <a:spcPct val="80000"/>
              </a:lnSpc>
            </a:pPr>
            <a:endParaRPr lang="ru-RU" sz="1800"/>
          </a:p>
          <a:p>
            <a:pPr>
              <a:lnSpc>
                <a:spcPct val="80000"/>
              </a:lnSpc>
            </a:pPr>
            <a:endParaRPr lang="ru-RU" sz="1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r>
              <a:rPr lang="ru-RU" sz="3600"/>
              <a:t>Потребность в страницах с наборов видов </a:t>
            </a:r>
            <a:r>
              <a:rPr lang="ru-RU" sz="3200"/>
              <a:t>(Multiple Views)</a:t>
            </a:r>
          </a:p>
        </p:txBody>
      </p:sp>
      <p:sp>
        <p:nvSpPr>
          <p:cNvPr id="296963" name="Rectangle 3"/>
          <p:cNvSpPr>
            <a:spLocks noGrp="1" noChangeArrowheads="1"/>
          </p:cNvSpPr>
          <p:nvPr>
            <p:ph type="body" idx="1"/>
          </p:nvPr>
        </p:nvSpPr>
        <p:spPr/>
        <p:txBody>
          <a:bodyPr/>
          <a:lstStyle/>
          <a:p>
            <a:pPr>
              <a:lnSpc>
                <a:spcPct val="90000"/>
              </a:lnSpc>
            </a:pPr>
            <a:r>
              <a:rPr lang="ru-RU" sz="2400"/>
              <a:t>Часто задачи, которые выполняются в </a:t>
            </a:r>
            <a:r>
              <a:rPr lang="en-US" sz="2400"/>
              <a:t>web </a:t>
            </a:r>
            <a:r>
              <a:rPr lang="ru-RU" sz="2400"/>
              <a:t>сайте разделяются на несколько страниц. Например: выбрать товар в корзину и затем перейти к оплате этих товаров.</a:t>
            </a:r>
          </a:p>
          <a:p>
            <a:pPr>
              <a:lnSpc>
                <a:spcPct val="90000"/>
              </a:lnSpc>
            </a:pPr>
            <a:r>
              <a:rPr lang="ru-RU" sz="2400"/>
              <a:t>Возникают ситуации, когда желательно встроить код нескольких страниц в одну страницу. Например, предоставлять пользователю возможность просматривать одни и те же данные разным способом (таблица, график и пр.)</a:t>
            </a:r>
          </a:p>
          <a:p>
            <a:pPr>
              <a:lnSpc>
                <a:spcPct val="90000"/>
              </a:lnSpc>
            </a:pPr>
            <a:r>
              <a:rPr lang="ru-RU" sz="2400"/>
              <a:t>Другая задача: сбор информации о пользователе в нескольких страницах, при этом не хочется заботиться о передаче данных между страницами.</a:t>
            </a:r>
          </a:p>
          <a:p>
            <a:pPr>
              <a:lnSpc>
                <a:spcPct val="90000"/>
              </a:lnSpc>
            </a:pPr>
            <a:endParaRPr lang="ru-RU" sz="24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ru-RU" sz="4000"/>
              <a:t>ЭУ MultiView</a:t>
            </a:r>
          </a:p>
        </p:txBody>
      </p:sp>
      <p:sp>
        <p:nvSpPr>
          <p:cNvPr id="299011" name="Rectangle 3"/>
          <p:cNvSpPr>
            <a:spLocks noGrp="1" noChangeArrowheads="1"/>
          </p:cNvSpPr>
          <p:nvPr>
            <p:ph type="body" idx="1"/>
          </p:nvPr>
        </p:nvSpPr>
        <p:spPr/>
        <p:txBody>
          <a:bodyPr/>
          <a:lstStyle/>
          <a:p>
            <a:pPr>
              <a:lnSpc>
                <a:spcPct val="80000"/>
              </a:lnSpc>
            </a:pPr>
            <a:r>
              <a:rPr lang="ru-RU" sz="2000"/>
              <a:t>Это наиболее простой из ЭУ с набором видов (представлений страницы). Он позволяет описать набор страниц, но показывать их по одной.</a:t>
            </a:r>
          </a:p>
          <a:p>
            <a:pPr>
              <a:lnSpc>
                <a:spcPct val="80000"/>
              </a:lnSpc>
              <a:buFontTx/>
              <a:buNone/>
            </a:pPr>
            <a:r>
              <a:rPr lang="ru-RU" sz="2000"/>
              <a:t>&lt;asp:MultiView ID="MultiView1" runat="server"&gt;</a:t>
            </a:r>
          </a:p>
          <a:p>
            <a:pPr>
              <a:lnSpc>
                <a:spcPct val="80000"/>
              </a:lnSpc>
              <a:buFontTx/>
              <a:buNone/>
            </a:pPr>
            <a:r>
              <a:rPr lang="ru-RU" sz="2000"/>
              <a:t>   &lt;asp:View ID="View1" runat="server"&gt;...&lt;/asp:View&gt;</a:t>
            </a:r>
          </a:p>
          <a:p>
            <a:pPr>
              <a:lnSpc>
                <a:spcPct val="80000"/>
              </a:lnSpc>
              <a:buFontTx/>
              <a:buNone/>
            </a:pPr>
            <a:r>
              <a:rPr lang="ru-RU" sz="2000"/>
              <a:t>   &lt;asp:View ID="View2" runat="server"&gt;...&lt;/asp:View&gt;</a:t>
            </a:r>
          </a:p>
          <a:p>
            <a:pPr>
              <a:lnSpc>
                <a:spcPct val="80000"/>
              </a:lnSpc>
              <a:buFontTx/>
              <a:buNone/>
            </a:pPr>
            <a:r>
              <a:rPr lang="ru-RU" sz="2000"/>
              <a:t>   &lt;asp:View ID="View3" runat="server"&gt;...&lt;/asp:View&gt;</a:t>
            </a:r>
          </a:p>
          <a:p>
            <a:pPr>
              <a:lnSpc>
                <a:spcPct val="80000"/>
              </a:lnSpc>
              <a:buFontTx/>
              <a:buNone/>
            </a:pPr>
            <a:r>
              <a:rPr lang="ru-RU" sz="2000"/>
              <a:t>&lt;/asp:MultiView&gt;</a:t>
            </a:r>
          </a:p>
          <a:p>
            <a:pPr>
              <a:lnSpc>
                <a:spcPct val="80000"/>
              </a:lnSpc>
            </a:pPr>
            <a:r>
              <a:rPr lang="ru-RU" sz="2000"/>
              <a:t>Внутрь тэга &lt;asp:View</a:t>
            </a:r>
            <a:r>
              <a:rPr lang="en-US" sz="2000"/>
              <a:t>&gt; </a:t>
            </a:r>
            <a:r>
              <a:rPr lang="ru-RU" sz="2000"/>
              <a:t>можно добавлять </a:t>
            </a:r>
            <a:r>
              <a:rPr lang="en-US" sz="2000"/>
              <a:t>HTML </a:t>
            </a:r>
            <a:r>
              <a:rPr lang="ru-RU" sz="2000"/>
              <a:t>и </a:t>
            </a:r>
            <a:r>
              <a:rPr lang="en-US" sz="2000"/>
              <a:t>web </a:t>
            </a:r>
            <a:r>
              <a:rPr lang="ru-RU" sz="2000"/>
              <a:t>ЭУ для данного представления (</a:t>
            </a:r>
            <a:r>
              <a:rPr lang="en-US" sz="2000"/>
              <a:t>view</a:t>
            </a:r>
            <a:r>
              <a:rPr lang="ru-RU" sz="2000"/>
              <a:t>)</a:t>
            </a:r>
            <a:r>
              <a:rPr lang="en-US" sz="2000"/>
              <a:t>.</a:t>
            </a:r>
          </a:p>
          <a:p>
            <a:pPr>
              <a:lnSpc>
                <a:spcPct val="80000"/>
              </a:lnSpc>
            </a:pPr>
            <a:endParaRPr lang="ru-RU" sz="2000"/>
          </a:p>
          <a:p>
            <a:pPr>
              <a:lnSpc>
                <a:spcPct val="80000"/>
              </a:lnSpc>
            </a:pPr>
            <a:endParaRPr lang="ru-RU" sz="2000"/>
          </a:p>
          <a:p>
            <a:pPr>
              <a:lnSpc>
                <a:spcPct val="80000"/>
              </a:lnSpc>
            </a:pPr>
            <a:endParaRPr lang="ru-RU" sz="20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lstStyle/>
          <a:p>
            <a:r>
              <a:rPr lang="ru-RU"/>
              <a:t>Пример</a:t>
            </a:r>
          </a:p>
        </p:txBody>
      </p:sp>
      <p:sp>
        <p:nvSpPr>
          <p:cNvPr id="301059" name="Rectangle 3"/>
          <p:cNvSpPr>
            <a:spLocks noGrp="1" noChangeArrowheads="1"/>
          </p:cNvSpPr>
          <p:nvPr>
            <p:ph type="body" idx="1"/>
          </p:nvPr>
        </p:nvSpPr>
        <p:spPr/>
        <p:txBody>
          <a:bodyPr/>
          <a:lstStyle/>
          <a:p>
            <a:pPr>
              <a:lnSpc>
                <a:spcPct val="80000"/>
              </a:lnSpc>
              <a:buFontTx/>
              <a:buNone/>
            </a:pPr>
            <a:r>
              <a:rPr lang="ru-RU" sz="1600"/>
              <a:t>&lt;asp:MultiView ID="MultiView1" runat="server" ActiveViewIndex="0"&gt;</a:t>
            </a:r>
          </a:p>
          <a:p>
            <a:pPr>
              <a:lnSpc>
                <a:spcPct val="80000"/>
              </a:lnSpc>
              <a:buFontTx/>
              <a:buNone/>
            </a:pPr>
            <a:r>
              <a:rPr lang="ru-RU" sz="1600"/>
              <a:t>   &lt;asp:View ID="View1" runat="server"&gt;</a:t>
            </a:r>
          </a:p>
          <a:p>
            <a:pPr>
              <a:lnSpc>
                <a:spcPct val="80000"/>
              </a:lnSpc>
              <a:buFontTx/>
              <a:buNone/>
            </a:pPr>
            <a:r>
              <a:rPr lang="ru-RU" sz="1600"/>
              <a:t>      &lt;b&gt;Showing View #1&lt;br /&gt;</a:t>
            </a:r>
          </a:p>
          <a:p>
            <a:pPr>
              <a:lnSpc>
                <a:spcPct val="80000"/>
              </a:lnSpc>
              <a:buFontTx/>
              <a:buNone/>
            </a:pPr>
            <a:r>
              <a:rPr lang="ru-RU" sz="1600"/>
              <a:t>      &lt;br /&gt;</a:t>
            </a:r>
          </a:p>
          <a:p>
            <a:pPr>
              <a:lnSpc>
                <a:spcPct val="80000"/>
              </a:lnSpc>
              <a:buFontTx/>
              <a:buNone/>
            </a:pPr>
            <a:r>
              <a:rPr lang="ru-RU" sz="1600"/>
              <a:t>      &lt;asp:Image ID="Image1" runat="server" ImageUrl="~/cookies.jpg" /&gt;&lt;/b&gt;</a:t>
            </a:r>
          </a:p>
          <a:p>
            <a:pPr>
              <a:lnSpc>
                <a:spcPct val="80000"/>
              </a:lnSpc>
              <a:buFontTx/>
              <a:buNone/>
            </a:pPr>
            <a:r>
              <a:rPr lang="ru-RU" sz="1600"/>
              <a:t>   &lt;/asp:View&gt;</a:t>
            </a:r>
          </a:p>
          <a:p>
            <a:pPr>
              <a:lnSpc>
                <a:spcPct val="80000"/>
              </a:lnSpc>
              <a:buFontTx/>
              <a:buNone/>
            </a:pPr>
            <a:r>
              <a:rPr lang="ru-RU" sz="1600"/>
              <a:t>   &lt;asp:View ID="View2" runat="server"&gt;</a:t>
            </a:r>
          </a:p>
          <a:p>
            <a:pPr>
              <a:lnSpc>
                <a:spcPct val="80000"/>
              </a:lnSpc>
              <a:buFontTx/>
              <a:buNone/>
            </a:pPr>
            <a:r>
              <a:rPr lang="ru-RU" sz="1600"/>
              <a:t>      &lt;b&gt;Showing View #2&lt;/b&gt;&lt;br /&gt;</a:t>
            </a:r>
          </a:p>
          <a:p>
            <a:pPr>
              <a:lnSpc>
                <a:spcPct val="80000"/>
              </a:lnSpc>
              <a:buFontTx/>
              <a:buNone/>
            </a:pPr>
            <a:r>
              <a:rPr lang="ru-RU" sz="1600"/>
              <a:t>      &lt;br /&gt;</a:t>
            </a:r>
          </a:p>
          <a:p>
            <a:pPr>
              <a:lnSpc>
                <a:spcPct val="80000"/>
              </a:lnSpc>
              <a:buFontTx/>
              <a:buNone/>
            </a:pPr>
            <a:r>
              <a:rPr lang="ru-RU" sz="1600"/>
              <a:t>      Text content.</a:t>
            </a:r>
          </a:p>
          <a:p>
            <a:pPr>
              <a:lnSpc>
                <a:spcPct val="80000"/>
              </a:lnSpc>
              <a:buFontTx/>
              <a:buNone/>
            </a:pPr>
            <a:r>
              <a:rPr lang="ru-RU" sz="1600"/>
              <a:t>   &lt;/asp:View&gt;</a:t>
            </a:r>
          </a:p>
          <a:p>
            <a:pPr>
              <a:lnSpc>
                <a:spcPct val="80000"/>
              </a:lnSpc>
              <a:buFontTx/>
              <a:buNone/>
            </a:pPr>
            <a:r>
              <a:rPr lang="ru-RU" sz="1600"/>
              <a:t>   &lt;asp:View ID="View3" runat="server"&gt;</a:t>
            </a:r>
          </a:p>
          <a:p>
            <a:pPr>
              <a:lnSpc>
                <a:spcPct val="80000"/>
              </a:lnSpc>
              <a:buFontTx/>
              <a:buNone/>
            </a:pPr>
            <a:r>
              <a:rPr lang="ru-RU" sz="1600"/>
              <a:t>      &lt;b&gt;Showing View #3&lt;/b&gt;&lt;br /&gt;</a:t>
            </a:r>
          </a:p>
          <a:p>
            <a:pPr>
              <a:lnSpc>
                <a:spcPct val="80000"/>
              </a:lnSpc>
              <a:buFontTx/>
              <a:buNone/>
            </a:pPr>
            <a:r>
              <a:rPr lang="ru-RU" sz="1600"/>
              <a:t>      &lt;br /&gt;</a:t>
            </a:r>
          </a:p>
          <a:p>
            <a:pPr>
              <a:lnSpc>
                <a:spcPct val="80000"/>
              </a:lnSpc>
              <a:buFontTx/>
              <a:buNone/>
            </a:pPr>
            <a:r>
              <a:rPr lang="ru-RU" sz="1600"/>
              <a:t>      &lt;asp:Calendar ID="Calendar1" runat="server"&gt;&lt;/asp:Calendar&gt;</a:t>
            </a:r>
          </a:p>
          <a:p>
            <a:pPr>
              <a:lnSpc>
                <a:spcPct val="80000"/>
              </a:lnSpc>
              <a:buFontTx/>
              <a:buNone/>
            </a:pPr>
            <a:r>
              <a:rPr lang="ru-RU" sz="1600"/>
              <a:t>   &lt;/asp:View&gt;</a:t>
            </a:r>
          </a:p>
          <a:p>
            <a:pPr>
              <a:lnSpc>
                <a:spcPct val="80000"/>
              </a:lnSpc>
              <a:buFontTx/>
              <a:buNone/>
            </a:pPr>
            <a:r>
              <a:rPr lang="ru-RU" sz="1600"/>
              <a:t>&lt;/asp:MultiView&gt;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457200" y="274638"/>
            <a:ext cx="8229600" cy="777875"/>
          </a:xfrm>
        </p:spPr>
        <p:txBody>
          <a:bodyPr/>
          <a:lstStyle/>
          <a:p>
            <a:r>
              <a:rPr lang="ru-RU"/>
              <a:t>В среде разработки</a:t>
            </a:r>
          </a:p>
        </p:txBody>
      </p:sp>
      <p:pic>
        <p:nvPicPr>
          <p:cNvPr id="305156" name="Picture 4"/>
          <p:cNvPicPr>
            <a:picLocks noChangeAspect="1" noChangeArrowheads="1"/>
          </p:cNvPicPr>
          <p:nvPr/>
        </p:nvPicPr>
        <p:blipFill>
          <a:blip r:embed="rId3" cstate="print"/>
          <a:srcRect l="3125" t="12587" r="46306" b="11610"/>
          <a:stretch>
            <a:fillRect/>
          </a:stretch>
        </p:blipFill>
        <p:spPr bwMode="auto">
          <a:xfrm>
            <a:off x="1908175" y="1312863"/>
            <a:ext cx="4932363" cy="5545137"/>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r>
              <a:rPr lang="ru-RU"/>
              <a:t>В браузере</a:t>
            </a:r>
          </a:p>
        </p:txBody>
      </p:sp>
      <p:pic>
        <p:nvPicPr>
          <p:cNvPr id="303108" name="Picture 4"/>
          <p:cNvPicPr>
            <a:picLocks noChangeAspect="1" noChangeArrowheads="1"/>
          </p:cNvPicPr>
          <p:nvPr/>
        </p:nvPicPr>
        <p:blipFill>
          <a:blip r:embed="rId3" cstate="print"/>
          <a:srcRect l="1270" t="26367" r="57390" b="36220"/>
          <a:stretch>
            <a:fillRect/>
          </a:stretch>
        </p:blipFill>
        <p:spPr bwMode="auto">
          <a:xfrm>
            <a:off x="1547813" y="2205038"/>
            <a:ext cx="5472112" cy="371475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ru-RU"/>
              <a:t>Программирование </a:t>
            </a:r>
            <a:r>
              <a:rPr lang="en-US"/>
              <a:t>MultiView</a:t>
            </a:r>
            <a:r>
              <a:rPr lang="ru-RU"/>
              <a:t> </a:t>
            </a:r>
          </a:p>
        </p:txBody>
      </p:sp>
      <p:sp>
        <p:nvSpPr>
          <p:cNvPr id="307203" name="Rectangle 3"/>
          <p:cNvSpPr>
            <a:spLocks noGrp="1" noChangeArrowheads="1"/>
          </p:cNvSpPr>
          <p:nvPr>
            <p:ph type="body" idx="1"/>
          </p:nvPr>
        </p:nvSpPr>
        <p:spPr/>
        <p:txBody>
          <a:bodyPr/>
          <a:lstStyle/>
          <a:p>
            <a:pPr>
              <a:lnSpc>
                <a:spcPct val="80000"/>
              </a:lnSpc>
            </a:pPr>
            <a:r>
              <a:rPr lang="ru-RU" sz="1600"/>
              <a:t>Свойство ЭУ</a:t>
            </a:r>
            <a:r>
              <a:rPr lang="en-US" sz="1600"/>
              <a:t> MultiView.ActiveViewIndex </a:t>
            </a:r>
            <a:r>
              <a:rPr lang="ru-RU" sz="1600"/>
              <a:t>определяет, какой вид будет показываться</a:t>
            </a:r>
            <a:r>
              <a:rPr lang="en-US" sz="1600"/>
              <a:t>. </a:t>
            </a:r>
            <a:r>
              <a:rPr lang="ru-RU" sz="1600"/>
              <a:t>Только этот вид будет выполнять рендеринг (формировать </a:t>
            </a:r>
            <a:r>
              <a:rPr lang="en-US" sz="1600"/>
              <a:t>HTML jndtn</a:t>
            </a:r>
            <a:r>
              <a:rPr lang="ru-RU" sz="1600"/>
              <a:t>)</a:t>
            </a:r>
            <a:r>
              <a:rPr lang="en-US" sz="1600"/>
              <a:t>. </a:t>
            </a:r>
            <a:r>
              <a:rPr lang="ru-RU" sz="1600"/>
              <a:t>По умолчанию </a:t>
            </a:r>
            <a:r>
              <a:rPr lang="en-US" sz="1600"/>
              <a:t>ActiveViewIndex </a:t>
            </a:r>
            <a:r>
              <a:rPr lang="ru-RU" sz="1600"/>
              <a:t>равно</a:t>
            </a:r>
            <a:r>
              <a:rPr lang="en-US" sz="1600"/>
              <a:t> -1, </a:t>
            </a:r>
            <a:r>
              <a:rPr lang="ru-RU" sz="1600"/>
              <a:t>что означает, что никакой вид не показывается</a:t>
            </a:r>
            <a:r>
              <a:rPr lang="en-US" sz="1600"/>
              <a:t>.</a:t>
            </a:r>
          </a:p>
          <a:p>
            <a:pPr>
              <a:lnSpc>
                <a:spcPct val="80000"/>
              </a:lnSpc>
            </a:pPr>
            <a:r>
              <a:rPr lang="ru-RU" sz="1600"/>
              <a:t>Можно использовать ЭУ </a:t>
            </a:r>
            <a:r>
              <a:rPr lang="en-US" sz="1600"/>
              <a:t>list</a:t>
            </a:r>
            <a:r>
              <a:rPr lang="ru-RU" sz="1600"/>
              <a:t>, который позволяет пользователю выбирать нужный вид из всего списка видов</a:t>
            </a:r>
            <a:r>
              <a:rPr lang="en-US" sz="1600"/>
              <a:t>. </a:t>
            </a:r>
            <a:endParaRPr lang="ru-RU" sz="1600"/>
          </a:p>
          <a:p>
            <a:pPr>
              <a:lnSpc>
                <a:spcPct val="80000"/>
              </a:lnSpc>
            </a:pPr>
            <a:r>
              <a:rPr lang="ru-RU" sz="1600"/>
              <a:t>Например:</a:t>
            </a:r>
            <a:endParaRPr lang="en-US" sz="1600"/>
          </a:p>
          <a:p>
            <a:pPr>
              <a:lnSpc>
                <a:spcPct val="80000"/>
              </a:lnSpc>
              <a:buFontTx/>
              <a:buNone/>
            </a:pPr>
            <a:r>
              <a:rPr lang="en-US" sz="1600"/>
              <a:t>protected void Page_Load(object sender, EventArgs e)</a:t>
            </a:r>
          </a:p>
          <a:p>
            <a:pPr>
              <a:lnSpc>
                <a:spcPct val="80000"/>
              </a:lnSpc>
              <a:buFontTx/>
              <a:buNone/>
            </a:pPr>
            <a:r>
              <a:rPr lang="en-US" sz="1600"/>
              <a:t>{</a:t>
            </a:r>
          </a:p>
          <a:p>
            <a:pPr>
              <a:lnSpc>
                <a:spcPct val="80000"/>
              </a:lnSpc>
              <a:buFontTx/>
              <a:buNone/>
            </a:pPr>
            <a:r>
              <a:rPr lang="ru-RU" sz="1600"/>
              <a:t>   </a:t>
            </a:r>
            <a:r>
              <a:rPr lang="en-US" sz="1600"/>
              <a:t>if (!Page.IsPostBack)</a:t>
            </a:r>
            <a:r>
              <a:rPr lang="ru-RU" sz="1600"/>
              <a:t> </a:t>
            </a:r>
            <a:r>
              <a:rPr lang="en-US" sz="1600"/>
              <a:t>{</a:t>
            </a:r>
          </a:p>
          <a:p>
            <a:pPr>
              <a:lnSpc>
                <a:spcPct val="80000"/>
              </a:lnSpc>
              <a:buFontTx/>
              <a:buNone/>
            </a:pPr>
            <a:r>
              <a:rPr lang="ru-RU" sz="1600"/>
              <a:t>      </a:t>
            </a:r>
            <a:r>
              <a:rPr lang="en-US" sz="1600"/>
              <a:t>DropDownList1.DataSource = MultiView1.Views;</a:t>
            </a:r>
          </a:p>
          <a:p>
            <a:pPr>
              <a:lnSpc>
                <a:spcPct val="80000"/>
              </a:lnSpc>
              <a:buFontTx/>
              <a:buNone/>
            </a:pPr>
            <a:r>
              <a:rPr lang="ru-RU" sz="1600"/>
              <a:t>      </a:t>
            </a:r>
            <a:r>
              <a:rPr lang="en-US" sz="1600"/>
              <a:t>DropDownList1.DataTextField = "ID";</a:t>
            </a:r>
          </a:p>
          <a:p>
            <a:pPr>
              <a:lnSpc>
                <a:spcPct val="80000"/>
              </a:lnSpc>
              <a:buFontTx/>
              <a:buNone/>
            </a:pPr>
            <a:r>
              <a:rPr lang="ru-RU" sz="1600"/>
              <a:t>      </a:t>
            </a:r>
            <a:r>
              <a:rPr lang="en-US" sz="1600"/>
              <a:t>DropDownList1.DataBind();</a:t>
            </a:r>
          </a:p>
          <a:p>
            <a:pPr>
              <a:lnSpc>
                <a:spcPct val="80000"/>
              </a:lnSpc>
              <a:buFontTx/>
              <a:buNone/>
            </a:pPr>
            <a:r>
              <a:rPr lang="ru-RU" sz="1600"/>
              <a:t>  </a:t>
            </a:r>
            <a:r>
              <a:rPr lang="en-US" sz="1600"/>
              <a:t>}</a:t>
            </a:r>
          </a:p>
          <a:p>
            <a:pPr>
              <a:lnSpc>
                <a:spcPct val="80000"/>
              </a:lnSpc>
              <a:buFontTx/>
              <a:buNone/>
            </a:pPr>
            <a:r>
              <a:rPr lang="en-US" sz="1600"/>
              <a:t>}</a:t>
            </a:r>
          </a:p>
          <a:p>
            <a:pPr>
              <a:lnSpc>
                <a:spcPct val="80000"/>
              </a:lnSpc>
            </a:pPr>
            <a:r>
              <a:rPr lang="ru-RU" sz="1600"/>
              <a:t>А это обработчик события выбора элемента списка:</a:t>
            </a:r>
          </a:p>
          <a:p>
            <a:pPr>
              <a:lnSpc>
                <a:spcPct val="80000"/>
              </a:lnSpc>
              <a:buFontTx/>
              <a:buNone/>
            </a:pPr>
            <a:r>
              <a:rPr lang="en-US" sz="1600"/>
              <a:t>protected void DropDownList1_SelectedIndexChanged(object sender, EventArgs e)</a:t>
            </a:r>
            <a:r>
              <a:rPr lang="ru-RU" sz="1600"/>
              <a:t> </a:t>
            </a:r>
            <a:r>
              <a:rPr lang="en-US" sz="1600"/>
              <a:t>{</a:t>
            </a:r>
          </a:p>
          <a:p>
            <a:pPr>
              <a:lnSpc>
                <a:spcPct val="80000"/>
              </a:lnSpc>
              <a:buFontTx/>
              <a:buNone/>
            </a:pPr>
            <a:r>
              <a:rPr lang="ru-RU" sz="1600"/>
              <a:t>   </a:t>
            </a:r>
            <a:r>
              <a:rPr lang="en-US" sz="1600"/>
              <a:t>MultiView1.ActiveViewIndex = DropDownList1.SelectedIndex;</a:t>
            </a:r>
          </a:p>
          <a:p>
            <a:pPr>
              <a:lnSpc>
                <a:spcPct val="80000"/>
              </a:lnSpc>
              <a:buFontTx/>
              <a:buNone/>
            </a:pPr>
            <a:r>
              <a:rPr lang="en-US" sz="1600"/>
              <a:t>}</a:t>
            </a:r>
            <a:endParaRPr lang="ru-RU" sz="16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r>
              <a:rPr lang="ru-RU" sz="4000"/>
              <a:t>Распознаваемые имена команды MultiView</a:t>
            </a:r>
          </a:p>
        </p:txBody>
      </p:sp>
      <p:sp>
        <p:nvSpPr>
          <p:cNvPr id="309251" name="Rectangle 3"/>
          <p:cNvSpPr>
            <a:spLocks noGrp="1" noChangeArrowheads="1"/>
          </p:cNvSpPr>
          <p:nvPr>
            <p:ph type="body" idx="1"/>
          </p:nvPr>
        </p:nvSpPr>
        <p:spPr/>
        <p:txBody>
          <a:bodyPr/>
          <a:lstStyle/>
          <a:p>
            <a:pPr>
              <a:lnSpc>
                <a:spcPct val="80000"/>
              </a:lnSpc>
            </a:pPr>
            <a:r>
              <a:rPr lang="en-US" sz="2000"/>
              <a:t>Command Name MultiView Field Description</a:t>
            </a:r>
          </a:p>
          <a:p>
            <a:pPr>
              <a:lnSpc>
                <a:spcPct val="80000"/>
              </a:lnSpc>
            </a:pPr>
            <a:r>
              <a:rPr lang="en-US" sz="2000"/>
              <a:t>PrevView PreviousViewCommandName Moves to the previous view.</a:t>
            </a:r>
          </a:p>
          <a:p>
            <a:pPr>
              <a:lnSpc>
                <a:spcPct val="80000"/>
              </a:lnSpc>
            </a:pPr>
            <a:r>
              <a:rPr lang="en-US" sz="2000"/>
              <a:t>NextView NextViewCommandName Moves to the next view.</a:t>
            </a:r>
          </a:p>
          <a:p>
            <a:pPr>
              <a:lnSpc>
                <a:spcPct val="80000"/>
              </a:lnSpc>
            </a:pPr>
            <a:r>
              <a:rPr lang="en-US" sz="2000"/>
              <a:t>SwitchViewByID SwitchViewByIDCommandName Moves to the view with a specific</a:t>
            </a:r>
            <a:r>
              <a:rPr lang="ru-RU" sz="2000"/>
              <a:t> </a:t>
            </a:r>
            <a:r>
              <a:rPr lang="en-US" sz="2000"/>
              <a:t>ID (string name). The ID is taken</a:t>
            </a:r>
            <a:r>
              <a:rPr lang="ru-RU" sz="2000"/>
              <a:t> </a:t>
            </a:r>
            <a:r>
              <a:rPr lang="en-US" sz="2000"/>
              <a:t>from the CommandArgument</a:t>
            </a:r>
            <a:r>
              <a:rPr lang="ru-RU" sz="2000"/>
              <a:t> </a:t>
            </a:r>
            <a:r>
              <a:rPr lang="en-US" sz="2000"/>
              <a:t>property of the button control.</a:t>
            </a:r>
          </a:p>
          <a:p>
            <a:pPr>
              <a:lnSpc>
                <a:spcPct val="80000"/>
              </a:lnSpc>
            </a:pPr>
            <a:r>
              <a:rPr lang="en-US" sz="2000"/>
              <a:t>SwitchViewByIndex SwitchViewByIndexCommandName Moves to the view with a specific</a:t>
            </a:r>
            <a:r>
              <a:rPr lang="ru-RU" sz="2000"/>
              <a:t> </a:t>
            </a:r>
            <a:r>
              <a:rPr lang="en-US" sz="2000"/>
              <a:t>numeric index. The index is taken</a:t>
            </a:r>
          </a:p>
          <a:p>
            <a:pPr>
              <a:lnSpc>
                <a:spcPct val="80000"/>
              </a:lnSpc>
            </a:pPr>
            <a:r>
              <a:rPr lang="en-US" sz="2000"/>
              <a:t>from the CommandArgument</a:t>
            </a:r>
            <a:r>
              <a:rPr lang="ru-RU" sz="2000"/>
              <a:t> </a:t>
            </a:r>
            <a:r>
              <a:rPr lang="en-US" sz="2000"/>
              <a:t>property of the button control.</a:t>
            </a:r>
            <a:endParaRPr lang="ru-RU" sz="20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r>
              <a:rPr lang="ru-RU"/>
              <a:t>Элемент управления </a:t>
            </a:r>
            <a:r>
              <a:rPr lang="en-US"/>
              <a:t>Wizard</a:t>
            </a:r>
            <a:endParaRPr lang="ru-RU"/>
          </a:p>
        </p:txBody>
      </p:sp>
      <p:sp>
        <p:nvSpPr>
          <p:cNvPr id="311299" name="Rectangle 3"/>
          <p:cNvSpPr>
            <a:spLocks noGrp="1" noChangeArrowheads="1"/>
          </p:cNvSpPr>
          <p:nvPr>
            <p:ph type="body" idx="1"/>
          </p:nvPr>
        </p:nvSpPr>
        <p:spPr/>
        <p:txBody>
          <a:bodyPr/>
          <a:lstStyle/>
          <a:p>
            <a:pPr>
              <a:lnSpc>
                <a:spcPct val="80000"/>
              </a:lnSpc>
            </a:pPr>
            <a:r>
              <a:rPr lang="ru-RU" sz="1600"/>
              <a:t>The Wizard control is a more glamorous version of the MultiView control. It also supports showing</a:t>
            </a:r>
          </a:p>
          <a:p>
            <a:pPr>
              <a:lnSpc>
                <a:spcPct val="80000"/>
              </a:lnSpc>
            </a:pPr>
            <a:r>
              <a:rPr lang="ru-RU" sz="1600"/>
              <a:t>one of several views at a time, but it includes a fair bit of built-in yet customizable behavior, including</a:t>
            </a:r>
            <a:r>
              <a:rPr lang="en-US" sz="1600"/>
              <a:t> </a:t>
            </a:r>
            <a:r>
              <a:rPr lang="ru-RU" sz="1600"/>
              <a:t>navigation buttons, a sidebar with step links, styles, and templates.</a:t>
            </a:r>
          </a:p>
          <a:p>
            <a:pPr>
              <a:lnSpc>
                <a:spcPct val="80000"/>
              </a:lnSpc>
            </a:pPr>
            <a:r>
              <a:rPr lang="ru-RU" sz="1600"/>
              <a:t>Usually, wizards represent a single task, and the user moves linearly through them, moving</a:t>
            </a:r>
          </a:p>
          <a:p>
            <a:pPr>
              <a:lnSpc>
                <a:spcPct val="80000"/>
              </a:lnSpc>
            </a:pPr>
            <a:r>
              <a:rPr lang="ru-RU" sz="1600"/>
              <a:t>from the current step to the one immediately following it (or the one immediately preceding it in the</a:t>
            </a:r>
          </a:p>
          <a:p>
            <a:pPr>
              <a:lnSpc>
                <a:spcPct val="80000"/>
              </a:lnSpc>
            </a:pPr>
            <a:r>
              <a:rPr lang="ru-RU" sz="1600"/>
              <a:t>case of a correction). The ASP.NET Wizard control also supports nonlinear navigation, which means</a:t>
            </a:r>
            <a:r>
              <a:rPr lang="en-US" sz="1600"/>
              <a:t> </a:t>
            </a:r>
            <a:r>
              <a:rPr lang="ru-RU" sz="1600"/>
              <a:t>it allows you to decide to ignore a step based on the information the user supplies.</a:t>
            </a:r>
          </a:p>
          <a:p>
            <a:pPr>
              <a:lnSpc>
                <a:spcPct val="80000"/>
              </a:lnSpc>
            </a:pPr>
            <a:r>
              <a:rPr lang="ru-RU" sz="1600"/>
              <a:t>By default, the Wizard control supplies navigation buttons and a sidebar with links for each step</a:t>
            </a:r>
          </a:p>
          <a:p>
            <a:pPr>
              <a:lnSpc>
                <a:spcPct val="80000"/>
              </a:lnSpc>
            </a:pPr>
            <a:r>
              <a:rPr lang="ru-RU" sz="1600"/>
              <a:t>on the left. You can hide the sidebar by setting the Wizard.DisplaySideBar property to false. Usually,</a:t>
            </a:r>
            <a:r>
              <a:rPr lang="en-US" sz="1600"/>
              <a:t> </a:t>
            </a:r>
            <a:r>
              <a:rPr lang="ru-RU" sz="1600"/>
              <a:t>you’ll take this step if you want to enforce strict step-by-step navigation and prevent the user from</a:t>
            </a:r>
            <a:r>
              <a:rPr lang="en-US" sz="1600"/>
              <a:t> </a:t>
            </a:r>
            <a:r>
              <a:rPr lang="ru-RU" sz="1600"/>
              <a:t>jumping out of sequence. You supply the content for each step using any HTML or ASP.NET controls.</a:t>
            </a:r>
          </a:p>
          <a:p>
            <a:pPr>
              <a:lnSpc>
                <a:spcPct val="80000"/>
              </a:lnSpc>
            </a:pPr>
            <a:r>
              <a:rPr lang="ru-RU" sz="1600"/>
              <a:t>Figure 17-4 shows the region where you can add content to an out-of-the-box Wizard instance.</a:t>
            </a:r>
          </a:p>
          <a:p>
            <a:pPr>
              <a:lnSpc>
                <a:spcPct val="80000"/>
              </a:lnSpc>
            </a:pPr>
            <a:endParaRPr lang="ru-RU" sz="16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457200" y="115888"/>
            <a:ext cx="8229600" cy="549275"/>
          </a:xfrm>
        </p:spPr>
        <p:txBody>
          <a:bodyPr/>
          <a:lstStyle/>
          <a:p>
            <a:r>
              <a:rPr lang="ru-RU" sz="4000"/>
              <a:t>Пример описания </a:t>
            </a:r>
            <a:r>
              <a:rPr lang="en-US" sz="4000"/>
              <a:t>Wizard</a:t>
            </a:r>
            <a:endParaRPr lang="ru-RU" sz="4000"/>
          </a:p>
        </p:txBody>
      </p:sp>
      <p:sp>
        <p:nvSpPr>
          <p:cNvPr id="313347" name="Rectangle 3"/>
          <p:cNvSpPr>
            <a:spLocks noGrp="1" noChangeArrowheads="1"/>
          </p:cNvSpPr>
          <p:nvPr>
            <p:ph type="body" idx="1"/>
          </p:nvPr>
        </p:nvSpPr>
        <p:spPr>
          <a:xfrm>
            <a:off x="250825" y="765175"/>
            <a:ext cx="8497888" cy="5903913"/>
          </a:xfrm>
        </p:spPr>
        <p:txBody>
          <a:bodyPr/>
          <a:lstStyle/>
          <a:p>
            <a:pPr>
              <a:lnSpc>
                <a:spcPct val="80000"/>
              </a:lnSpc>
              <a:buFontTx/>
              <a:buNone/>
            </a:pPr>
            <a:r>
              <a:rPr lang="ru-RU" sz="1400"/>
              <a:t>&lt;asp:Wizard ID="Wizard1" runat="server" Width="467px“</a:t>
            </a:r>
            <a:r>
              <a:rPr lang="en-US" sz="1400"/>
              <a:t> </a:t>
            </a:r>
            <a:r>
              <a:rPr lang="ru-RU" sz="1400"/>
              <a:t>BackColor="#EFF3FB" BorderColor="#B5C7DE" BorderWidth="1px"&gt;</a:t>
            </a:r>
          </a:p>
          <a:p>
            <a:pPr>
              <a:lnSpc>
                <a:spcPct val="80000"/>
              </a:lnSpc>
              <a:buFontTx/>
              <a:buNone/>
            </a:pPr>
            <a:r>
              <a:rPr lang="ru-RU" sz="1400" b="1"/>
              <a:t>&lt;WizardSteps&gt;</a:t>
            </a:r>
          </a:p>
          <a:p>
            <a:pPr>
              <a:lnSpc>
                <a:spcPct val="80000"/>
              </a:lnSpc>
              <a:buFontTx/>
              <a:buNone/>
            </a:pPr>
            <a:r>
              <a:rPr lang="en-US" sz="1400"/>
              <a:t>   </a:t>
            </a:r>
            <a:r>
              <a:rPr lang="ru-RU" sz="1400" b="1"/>
              <a:t>&lt;asp:WizardStep ID="WizardStep1" runat="server" Title="Personal"&gt;</a:t>
            </a:r>
            <a:r>
              <a:rPr lang="en-US" sz="1400"/>
              <a:t> </a:t>
            </a:r>
            <a:r>
              <a:rPr lang="ru-RU" sz="1400"/>
              <a:t>&lt;h3&gt;Personal Profile&lt;/h3&gt;</a:t>
            </a:r>
          </a:p>
          <a:p>
            <a:pPr>
              <a:lnSpc>
                <a:spcPct val="80000"/>
              </a:lnSpc>
              <a:buFontTx/>
              <a:buNone/>
            </a:pPr>
            <a:r>
              <a:rPr lang="en-US" sz="1400"/>
              <a:t>      </a:t>
            </a:r>
            <a:r>
              <a:rPr lang="ru-RU" sz="1400"/>
              <a:t>Preferred Programming Language:</a:t>
            </a:r>
          </a:p>
          <a:p>
            <a:pPr>
              <a:lnSpc>
                <a:spcPct val="80000"/>
              </a:lnSpc>
              <a:buFontTx/>
              <a:buNone/>
            </a:pPr>
            <a:r>
              <a:rPr lang="en-US" sz="1400"/>
              <a:t>      </a:t>
            </a:r>
            <a:r>
              <a:rPr lang="ru-RU" sz="1400"/>
              <a:t>&lt;asp:DropDownList ID="lstLanguage" runat="server"&gt;</a:t>
            </a:r>
          </a:p>
          <a:p>
            <a:pPr>
              <a:lnSpc>
                <a:spcPct val="80000"/>
              </a:lnSpc>
              <a:buFontTx/>
              <a:buNone/>
            </a:pPr>
            <a:r>
              <a:rPr lang="en-US" sz="1400"/>
              <a:t>         </a:t>
            </a:r>
            <a:r>
              <a:rPr lang="ru-RU" sz="1400"/>
              <a:t>&lt;asp:ListItem&gt;C#&lt;/asp:ListItem&gt;</a:t>
            </a:r>
          </a:p>
          <a:p>
            <a:pPr>
              <a:lnSpc>
                <a:spcPct val="80000"/>
              </a:lnSpc>
              <a:buFontTx/>
              <a:buNone/>
            </a:pPr>
            <a:r>
              <a:rPr lang="en-US" sz="1400"/>
              <a:t>         </a:t>
            </a:r>
            <a:r>
              <a:rPr lang="ru-RU" sz="1400"/>
              <a:t>&lt;asp:ListItem&gt;VB&lt;/asp:ListItem&gt;</a:t>
            </a:r>
          </a:p>
          <a:p>
            <a:pPr>
              <a:lnSpc>
                <a:spcPct val="80000"/>
              </a:lnSpc>
              <a:buFontTx/>
              <a:buNone/>
            </a:pPr>
            <a:r>
              <a:rPr lang="en-US" sz="1400"/>
              <a:t>         </a:t>
            </a:r>
            <a:r>
              <a:rPr lang="ru-RU" sz="1400"/>
              <a:t>&lt;asp:ListItem&gt;J#&lt;/asp:ListItem&gt;</a:t>
            </a:r>
          </a:p>
          <a:p>
            <a:pPr>
              <a:lnSpc>
                <a:spcPct val="80000"/>
              </a:lnSpc>
              <a:buFontTx/>
              <a:buNone/>
            </a:pPr>
            <a:r>
              <a:rPr lang="en-US" sz="1400"/>
              <a:t>      </a:t>
            </a:r>
            <a:r>
              <a:rPr lang="ru-RU" sz="1400"/>
              <a:t>&lt;/asp:DropDownList&gt;</a:t>
            </a:r>
            <a:r>
              <a:rPr lang="en-US" sz="1400"/>
              <a:t> </a:t>
            </a:r>
            <a:r>
              <a:rPr lang="ru-RU" sz="1400"/>
              <a:t>&lt;br /&gt;</a:t>
            </a:r>
          </a:p>
          <a:p>
            <a:pPr>
              <a:lnSpc>
                <a:spcPct val="80000"/>
              </a:lnSpc>
              <a:buFontTx/>
              <a:buNone/>
            </a:pPr>
            <a:r>
              <a:rPr lang="en-US" sz="1400"/>
              <a:t>   </a:t>
            </a:r>
            <a:r>
              <a:rPr lang="ru-RU" sz="1400" b="1"/>
              <a:t>&lt;/asp:WizardStep&gt;</a:t>
            </a:r>
            <a:r>
              <a:rPr lang="en-US" sz="1400"/>
              <a:t> </a:t>
            </a:r>
          </a:p>
          <a:p>
            <a:pPr>
              <a:lnSpc>
                <a:spcPct val="80000"/>
              </a:lnSpc>
              <a:buFontTx/>
              <a:buNone/>
            </a:pPr>
            <a:r>
              <a:rPr lang="en-US" sz="1400"/>
              <a:t>   </a:t>
            </a:r>
            <a:r>
              <a:rPr lang="ru-RU" sz="1400" b="1"/>
              <a:t>&lt;asp:WizardStep ID="WizardStep2" runat="server" Title="Company"&gt;</a:t>
            </a:r>
            <a:r>
              <a:rPr lang="en-US" sz="1400"/>
              <a:t> </a:t>
            </a:r>
            <a:r>
              <a:rPr lang="ru-RU" sz="1400"/>
              <a:t>&lt;h3&gt;Company Profile&lt;/h3&gt;</a:t>
            </a:r>
          </a:p>
          <a:p>
            <a:pPr>
              <a:lnSpc>
                <a:spcPct val="80000"/>
              </a:lnSpc>
              <a:buFontTx/>
              <a:buNone/>
            </a:pPr>
            <a:r>
              <a:rPr lang="en-US" sz="1400"/>
              <a:t>      </a:t>
            </a:r>
            <a:r>
              <a:rPr lang="ru-RU" sz="1400"/>
              <a:t>Number of Employees: &lt;asp:TextBox ID="txtEmpCount" runat="server"/&gt;</a:t>
            </a:r>
          </a:p>
          <a:p>
            <a:pPr>
              <a:lnSpc>
                <a:spcPct val="80000"/>
              </a:lnSpc>
              <a:buFontTx/>
              <a:buNone/>
            </a:pPr>
            <a:r>
              <a:rPr lang="en-US" sz="1400"/>
              <a:t>      </a:t>
            </a:r>
            <a:r>
              <a:rPr lang="ru-RU" sz="1400"/>
              <a:t>Number of Locations: &lt;asp:TextBox ID="txtLocCount" runat="server"/&gt;</a:t>
            </a:r>
          </a:p>
          <a:p>
            <a:pPr>
              <a:lnSpc>
                <a:spcPct val="80000"/>
              </a:lnSpc>
              <a:buFontTx/>
              <a:buNone/>
            </a:pPr>
            <a:r>
              <a:rPr lang="en-US" sz="1400"/>
              <a:t>   </a:t>
            </a:r>
            <a:r>
              <a:rPr lang="ru-RU" sz="1400" b="1"/>
              <a:t>&lt;/asp:WizardStep&gt;</a:t>
            </a:r>
            <a:endParaRPr lang="en-US" sz="1400" b="1"/>
          </a:p>
          <a:p>
            <a:pPr>
              <a:lnSpc>
                <a:spcPct val="80000"/>
              </a:lnSpc>
              <a:buFontTx/>
              <a:buNone/>
            </a:pPr>
            <a:r>
              <a:rPr lang="en-US" sz="1400"/>
              <a:t>   </a:t>
            </a:r>
            <a:r>
              <a:rPr lang="ru-RU" sz="1400" b="1"/>
              <a:t>&lt;asp:WizardStep ID="WizardStep3" runat="server" Title="Software"&gt;</a:t>
            </a:r>
            <a:r>
              <a:rPr lang="en-US" sz="1400"/>
              <a:t> </a:t>
            </a:r>
            <a:r>
              <a:rPr lang="ru-RU" sz="1400"/>
              <a:t>&lt;h3&gt;Software Profile&lt;/h3&gt;</a:t>
            </a:r>
          </a:p>
          <a:p>
            <a:pPr>
              <a:lnSpc>
                <a:spcPct val="80000"/>
              </a:lnSpc>
              <a:buFontTx/>
              <a:buNone/>
            </a:pPr>
            <a:r>
              <a:rPr lang="en-US" sz="1400"/>
              <a:t>      </a:t>
            </a:r>
            <a:r>
              <a:rPr lang="ru-RU" sz="1400"/>
              <a:t>Licenses Required:</a:t>
            </a:r>
          </a:p>
          <a:p>
            <a:pPr>
              <a:lnSpc>
                <a:spcPct val="80000"/>
              </a:lnSpc>
              <a:buFontTx/>
              <a:buNone/>
            </a:pPr>
            <a:r>
              <a:rPr lang="en-US" sz="1400"/>
              <a:t>      </a:t>
            </a:r>
            <a:r>
              <a:rPr lang="ru-RU" sz="1400"/>
              <a:t>&lt;asp:CheckBoxList ID="lstTools" runat="server"&gt;</a:t>
            </a:r>
          </a:p>
          <a:p>
            <a:pPr>
              <a:lnSpc>
                <a:spcPct val="80000"/>
              </a:lnSpc>
              <a:buFontTx/>
              <a:buNone/>
            </a:pPr>
            <a:r>
              <a:rPr lang="en-US" sz="1400"/>
              <a:t>         </a:t>
            </a:r>
            <a:r>
              <a:rPr lang="ru-RU" sz="1400"/>
              <a:t>&lt;asp:ListItem&gt;Visual Studio 2008&lt;/asp:ListItem&gt;</a:t>
            </a:r>
          </a:p>
          <a:p>
            <a:pPr>
              <a:lnSpc>
                <a:spcPct val="80000"/>
              </a:lnSpc>
              <a:buFontTx/>
              <a:buNone/>
            </a:pPr>
            <a:r>
              <a:rPr lang="en-US" sz="1400"/>
              <a:t>         </a:t>
            </a:r>
            <a:r>
              <a:rPr lang="ru-RU" sz="1400"/>
              <a:t>&lt;asp:ListItem&gt;Office 2007&lt;/asp:ListItem&gt;</a:t>
            </a:r>
          </a:p>
          <a:p>
            <a:pPr>
              <a:lnSpc>
                <a:spcPct val="80000"/>
              </a:lnSpc>
              <a:buFontTx/>
              <a:buNone/>
            </a:pPr>
            <a:r>
              <a:rPr lang="en-US" sz="1400"/>
              <a:t>         </a:t>
            </a:r>
            <a:r>
              <a:rPr lang="ru-RU" sz="1400"/>
              <a:t>&lt;asp:ListItem&gt;Windows Server 2008&lt;/asp:ListItem&gt;</a:t>
            </a:r>
          </a:p>
          <a:p>
            <a:pPr>
              <a:lnSpc>
                <a:spcPct val="80000"/>
              </a:lnSpc>
              <a:buFontTx/>
              <a:buNone/>
            </a:pPr>
            <a:r>
              <a:rPr lang="en-US" sz="1400"/>
              <a:t>      </a:t>
            </a:r>
            <a:r>
              <a:rPr lang="ru-RU" sz="1400"/>
              <a:t>&lt;/asp:CheckBoxList&gt;</a:t>
            </a:r>
          </a:p>
          <a:p>
            <a:pPr>
              <a:lnSpc>
                <a:spcPct val="80000"/>
              </a:lnSpc>
              <a:buFontTx/>
              <a:buNone/>
            </a:pPr>
            <a:r>
              <a:rPr lang="en-US" sz="1400"/>
              <a:t>   </a:t>
            </a:r>
            <a:r>
              <a:rPr lang="ru-RU" sz="1400" b="1"/>
              <a:t>&lt;/asp:WizardStep&gt;</a:t>
            </a:r>
          </a:p>
          <a:p>
            <a:pPr>
              <a:lnSpc>
                <a:spcPct val="80000"/>
              </a:lnSpc>
              <a:buFontTx/>
              <a:buNone/>
            </a:pPr>
            <a:r>
              <a:rPr lang="en-US" sz="1400"/>
              <a:t>   </a:t>
            </a:r>
            <a:r>
              <a:rPr lang="ru-RU" sz="1400" b="1"/>
              <a:t>&lt;asp:WizardStep ID="Complete" runat="server" Title="Complete“</a:t>
            </a:r>
            <a:r>
              <a:rPr lang="en-US" sz="1400" b="1"/>
              <a:t> </a:t>
            </a:r>
            <a:r>
              <a:rPr lang="ru-RU" sz="1400" b="1"/>
              <a:t>StepType="Complete"&gt;</a:t>
            </a:r>
            <a:r>
              <a:rPr lang="en-US" sz="1400"/>
              <a:t> </a:t>
            </a:r>
            <a:r>
              <a:rPr lang="ru-RU" sz="1400"/>
              <a:t>&lt;br /&gt;</a:t>
            </a:r>
          </a:p>
          <a:p>
            <a:pPr>
              <a:lnSpc>
                <a:spcPct val="80000"/>
              </a:lnSpc>
              <a:buFontTx/>
              <a:buNone/>
            </a:pPr>
            <a:r>
              <a:rPr lang="en-US" sz="1400"/>
              <a:t>      </a:t>
            </a:r>
            <a:r>
              <a:rPr lang="ru-RU" sz="1400"/>
              <a:t>Thank you for completing this survey.&lt;br /&gt;</a:t>
            </a:r>
            <a:r>
              <a:rPr lang="en-US" sz="1400"/>
              <a:t> </a:t>
            </a:r>
            <a:r>
              <a:rPr lang="ru-RU" sz="1400"/>
              <a:t>Your products will be delivered shortly.&lt;br /&gt;</a:t>
            </a:r>
          </a:p>
          <a:p>
            <a:pPr>
              <a:lnSpc>
                <a:spcPct val="80000"/>
              </a:lnSpc>
              <a:buFontTx/>
              <a:buNone/>
            </a:pPr>
            <a:r>
              <a:rPr lang="en-US" sz="1400"/>
              <a:t>   </a:t>
            </a:r>
            <a:r>
              <a:rPr lang="ru-RU" sz="1400" b="1"/>
              <a:t>&lt;/asp:WizardStep&gt;</a:t>
            </a:r>
          </a:p>
          <a:p>
            <a:pPr>
              <a:lnSpc>
                <a:spcPct val="80000"/>
              </a:lnSpc>
              <a:buFontTx/>
              <a:buNone/>
            </a:pPr>
            <a:r>
              <a:rPr lang="ru-RU" sz="1400" b="1"/>
              <a:t>&lt;/WizardSteps&gt;</a:t>
            </a:r>
          </a:p>
          <a:p>
            <a:pPr>
              <a:lnSpc>
                <a:spcPct val="80000"/>
              </a:lnSpc>
              <a:buFontTx/>
              <a:buNone/>
            </a:pPr>
            <a:r>
              <a:rPr lang="ru-RU" sz="1400"/>
              <a:t>&lt;/asp:Wizard&gt;</a:t>
            </a:r>
          </a:p>
          <a:p>
            <a:pPr>
              <a:lnSpc>
                <a:spcPct val="80000"/>
              </a:lnSpc>
              <a:buFontTx/>
              <a:buNone/>
            </a:pPr>
            <a:endParaRPr lang="ru-RU" sz="120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ru-RU" i="1"/>
              <a:t>WizardStep Properties</a:t>
            </a:r>
            <a:endParaRPr lang="ru-RU"/>
          </a:p>
        </p:txBody>
      </p:sp>
      <p:sp>
        <p:nvSpPr>
          <p:cNvPr id="315395" name="Rectangle 3"/>
          <p:cNvSpPr>
            <a:spLocks noGrp="1" noChangeArrowheads="1"/>
          </p:cNvSpPr>
          <p:nvPr>
            <p:ph type="body" idx="1"/>
          </p:nvPr>
        </p:nvSpPr>
        <p:spPr/>
        <p:txBody>
          <a:bodyPr/>
          <a:lstStyle/>
          <a:p>
            <a:pPr>
              <a:lnSpc>
                <a:spcPct val="80000"/>
              </a:lnSpc>
            </a:pPr>
            <a:r>
              <a:rPr lang="ru-RU" sz="1800" b="1"/>
              <a:t>Property Description</a:t>
            </a:r>
          </a:p>
          <a:p>
            <a:pPr>
              <a:lnSpc>
                <a:spcPct val="80000"/>
              </a:lnSpc>
            </a:pPr>
            <a:r>
              <a:rPr lang="ru-RU" sz="1800"/>
              <a:t>Title The descriptive name of the step. This name is used for the text of the links in</a:t>
            </a:r>
            <a:r>
              <a:rPr lang="en-US" sz="1800"/>
              <a:t> </a:t>
            </a:r>
            <a:r>
              <a:rPr lang="ru-RU" sz="1800"/>
              <a:t>the sidebar.</a:t>
            </a:r>
          </a:p>
          <a:p>
            <a:pPr>
              <a:lnSpc>
                <a:spcPct val="80000"/>
              </a:lnSpc>
            </a:pPr>
            <a:r>
              <a:rPr lang="ru-RU" sz="1800"/>
              <a:t>StepType The type of step, as a value from the WizardStepType enumeration. This value</a:t>
            </a:r>
            <a:r>
              <a:rPr lang="en-US" sz="1800"/>
              <a:t> </a:t>
            </a:r>
            <a:r>
              <a:rPr lang="ru-RU" sz="1800"/>
              <a:t>determines the type of navigation buttons that will be shown for this step.</a:t>
            </a:r>
          </a:p>
          <a:p>
            <a:pPr>
              <a:lnSpc>
                <a:spcPct val="80000"/>
              </a:lnSpc>
            </a:pPr>
            <a:r>
              <a:rPr lang="ru-RU" sz="1800"/>
              <a:t>Choices include Start (shows a Next button), Step (shows Next and Previous</a:t>
            </a:r>
            <a:r>
              <a:rPr lang="en-US" sz="1800"/>
              <a:t> </a:t>
            </a:r>
            <a:r>
              <a:rPr lang="ru-RU" sz="1800"/>
              <a:t>buttons), Finish (shows a Finish and Previous button), Complete (show no buttons</a:t>
            </a:r>
            <a:r>
              <a:rPr lang="en-US" sz="1800"/>
              <a:t> </a:t>
            </a:r>
            <a:r>
              <a:rPr lang="ru-RU" sz="1800"/>
              <a:t>and hides the sidebar, if it’s enabled), and Auto (the step type is inferred</a:t>
            </a:r>
            <a:r>
              <a:rPr lang="en-US" sz="1800"/>
              <a:t> </a:t>
            </a:r>
            <a:r>
              <a:rPr lang="ru-RU" sz="1800"/>
              <a:t>from the position in the collection). The default is Auto, which means that the</a:t>
            </a:r>
            <a:r>
              <a:rPr lang="en-US" sz="1800"/>
              <a:t> </a:t>
            </a:r>
            <a:r>
              <a:rPr lang="ru-RU" sz="1800"/>
              <a:t>first step is Start, the last step is Finish, and all other steps are Step.</a:t>
            </a:r>
          </a:p>
          <a:p>
            <a:pPr>
              <a:lnSpc>
                <a:spcPct val="80000"/>
              </a:lnSpc>
            </a:pPr>
            <a:r>
              <a:rPr lang="ru-RU" sz="1800"/>
              <a:t>AllowReturn Indicates whether the user can return to this step. If false, once the user has</a:t>
            </a:r>
            <a:r>
              <a:rPr lang="en-US" sz="1800"/>
              <a:t> </a:t>
            </a:r>
            <a:r>
              <a:rPr lang="ru-RU" sz="1800"/>
              <a:t>passed this step, the user will not be able to return. The sidebar link for this step</a:t>
            </a:r>
            <a:r>
              <a:rPr lang="en-US" sz="1800"/>
              <a:t> </a:t>
            </a:r>
            <a:r>
              <a:rPr lang="ru-RU" sz="1800"/>
              <a:t>will have no effect, and the Previous button of the following step will either skip</a:t>
            </a:r>
            <a:r>
              <a:rPr lang="en-US" sz="1800"/>
              <a:t> </a:t>
            </a:r>
            <a:r>
              <a:rPr lang="ru-RU" sz="1800"/>
              <a:t>this step or be hidden completely (depending on the AllowReturn value of the</a:t>
            </a:r>
            <a:r>
              <a:rPr lang="en-US" sz="1800"/>
              <a:t> </a:t>
            </a:r>
            <a:r>
              <a:rPr lang="ru-RU" sz="1800"/>
              <a:t>preceding steps).</a:t>
            </a:r>
          </a:p>
          <a:p>
            <a:pPr>
              <a:lnSpc>
                <a:spcPct val="80000"/>
              </a:lnSpc>
            </a:pPr>
            <a:endParaRPr lang="ru-RU" sz="18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r>
              <a:rPr lang="ru-RU" i="1"/>
              <a:t>Wizard Events</a:t>
            </a:r>
          </a:p>
        </p:txBody>
      </p:sp>
      <p:sp>
        <p:nvSpPr>
          <p:cNvPr id="317443" name="Rectangle 3"/>
          <p:cNvSpPr>
            <a:spLocks noGrp="1" noChangeArrowheads="1"/>
          </p:cNvSpPr>
          <p:nvPr>
            <p:ph type="body" idx="1"/>
          </p:nvPr>
        </p:nvSpPr>
        <p:spPr/>
        <p:txBody>
          <a:bodyPr/>
          <a:lstStyle/>
          <a:p>
            <a:pPr>
              <a:lnSpc>
                <a:spcPct val="80000"/>
              </a:lnSpc>
            </a:pPr>
            <a:r>
              <a:rPr lang="ru-RU" sz="1800" b="1"/>
              <a:t>Event Description</a:t>
            </a:r>
          </a:p>
          <a:p>
            <a:pPr>
              <a:lnSpc>
                <a:spcPct val="80000"/>
              </a:lnSpc>
            </a:pPr>
            <a:r>
              <a:rPr lang="ru-RU" sz="1800"/>
              <a:t>ActiveStepChanged Occurs when the control switches to a new step (either because</a:t>
            </a:r>
            <a:r>
              <a:rPr lang="en-US" sz="1800"/>
              <a:t> </a:t>
            </a:r>
            <a:r>
              <a:rPr lang="ru-RU" sz="1800"/>
              <a:t>the user has clicked a navigation button or your code has changed the</a:t>
            </a:r>
            <a:r>
              <a:rPr lang="en-US" sz="1800"/>
              <a:t> </a:t>
            </a:r>
            <a:r>
              <a:rPr lang="ru-RU" sz="1800"/>
              <a:t>ActiveStepIndex property).</a:t>
            </a:r>
          </a:p>
          <a:p>
            <a:pPr>
              <a:lnSpc>
                <a:spcPct val="80000"/>
              </a:lnSpc>
            </a:pPr>
            <a:r>
              <a:rPr lang="ru-RU" sz="1800"/>
              <a:t>CancelButtonClick Occurs when the Cancel button is clicked. The cancel button is not</a:t>
            </a:r>
            <a:r>
              <a:rPr lang="en-US" sz="1800"/>
              <a:t> </a:t>
            </a:r>
            <a:r>
              <a:rPr lang="ru-RU" sz="1800"/>
              <a:t>shown by default, but you can add it to every step by setting the</a:t>
            </a:r>
            <a:r>
              <a:rPr lang="en-US" sz="1800"/>
              <a:t> </a:t>
            </a:r>
            <a:r>
              <a:rPr lang="ru-RU" sz="1800"/>
              <a:t>Wizard.DisplayCancelButton property. Usually, a cancel button exits</a:t>
            </a:r>
            <a:r>
              <a:rPr lang="en-US" sz="1800"/>
              <a:t> </a:t>
            </a:r>
            <a:r>
              <a:rPr lang="ru-RU" sz="1800"/>
              <a:t>the wizard. If you don’t have any cleanup code to perform, just set the</a:t>
            </a:r>
            <a:r>
              <a:rPr lang="en-US" sz="1800"/>
              <a:t> </a:t>
            </a:r>
            <a:r>
              <a:rPr lang="ru-RU" sz="1800"/>
              <a:t>CancelDestinationPageUrl property, and the wizard will take care of</a:t>
            </a:r>
            <a:r>
              <a:rPr lang="en-US" sz="1800"/>
              <a:t> </a:t>
            </a:r>
            <a:r>
              <a:rPr lang="ru-RU" sz="1800"/>
              <a:t>the redirection automatically.</a:t>
            </a:r>
          </a:p>
          <a:p>
            <a:pPr>
              <a:lnSpc>
                <a:spcPct val="80000"/>
              </a:lnSpc>
            </a:pPr>
            <a:r>
              <a:rPr lang="ru-RU" sz="1800"/>
              <a:t>FinishButtonClick Occurs when the Finish button is clicked.</a:t>
            </a:r>
            <a:endParaRPr lang="en-US" sz="1800"/>
          </a:p>
          <a:p>
            <a:pPr>
              <a:lnSpc>
                <a:spcPct val="80000"/>
              </a:lnSpc>
            </a:pPr>
            <a:r>
              <a:rPr lang="ru-RU" sz="1800"/>
              <a:t>NextButtonClick and</a:t>
            </a:r>
            <a:r>
              <a:rPr lang="en-US" sz="1800"/>
              <a:t> </a:t>
            </a:r>
            <a:r>
              <a:rPr lang="ru-RU" sz="1800"/>
              <a:t>PreviousButtonClick</a:t>
            </a:r>
            <a:r>
              <a:rPr lang="en-US" sz="1800"/>
              <a:t> </a:t>
            </a:r>
            <a:r>
              <a:rPr lang="ru-RU" sz="1800"/>
              <a:t>Occurs when the Next or Previous button is clicked on any step. However,</a:t>
            </a:r>
            <a:r>
              <a:rPr lang="en-US" sz="1800"/>
              <a:t> </a:t>
            </a:r>
            <a:r>
              <a:rPr lang="ru-RU" sz="1800"/>
              <a:t>because there is more than one way to move from one step to the</a:t>
            </a:r>
            <a:r>
              <a:rPr lang="en-US" sz="1800"/>
              <a:t> </a:t>
            </a:r>
            <a:r>
              <a:rPr lang="ru-RU" sz="1800"/>
              <a:t>next, it’s better to handle the ActiveStepChanged event.</a:t>
            </a:r>
          </a:p>
          <a:p>
            <a:pPr>
              <a:lnSpc>
                <a:spcPct val="80000"/>
              </a:lnSpc>
            </a:pPr>
            <a:r>
              <a:rPr lang="ru-RU" sz="1800"/>
              <a:t>SideBarButtonClick Occurs when a button in the sidebar area is clicked.</a:t>
            </a:r>
          </a:p>
          <a:p>
            <a:pPr>
              <a:lnSpc>
                <a:spcPct val="80000"/>
              </a:lnSpc>
            </a:pPr>
            <a:endParaRPr lang="ru-RU" sz="18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r>
              <a:rPr lang="ru-RU" sz="4000"/>
              <a:t>Модели программирования </a:t>
            </a:r>
            <a:r>
              <a:rPr lang="en-US" sz="4000"/>
              <a:t>W</a:t>
            </a:r>
            <a:r>
              <a:rPr lang="ru-RU" sz="4000"/>
              <a:t>izard</a:t>
            </a:r>
          </a:p>
        </p:txBody>
      </p:sp>
      <p:sp>
        <p:nvSpPr>
          <p:cNvPr id="319491" name="Rectangle 3"/>
          <p:cNvSpPr>
            <a:spLocks noGrp="1" noChangeArrowheads="1"/>
          </p:cNvSpPr>
          <p:nvPr>
            <p:ph type="body" idx="1"/>
          </p:nvPr>
        </p:nvSpPr>
        <p:spPr/>
        <p:txBody>
          <a:bodyPr/>
          <a:lstStyle/>
          <a:p>
            <a:pPr>
              <a:lnSpc>
                <a:spcPct val="80000"/>
              </a:lnSpc>
            </a:pPr>
            <a:r>
              <a:rPr lang="ru-RU" sz="2000" b="1"/>
              <a:t>Commit-as-you-go</a:t>
            </a:r>
            <a:r>
              <a:rPr lang="ru-RU" sz="2000"/>
              <a:t>: This makes sense if each wizard step wraps an atomic operation that can’t</a:t>
            </a:r>
            <a:r>
              <a:rPr lang="en-US" sz="2000"/>
              <a:t> </a:t>
            </a:r>
            <a:r>
              <a:rPr lang="ru-RU" sz="2000"/>
              <a:t>be reversed. For example, if you’re processing an order that involves a credit card authorization</a:t>
            </a:r>
            <a:r>
              <a:rPr lang="en-US" sz="2000"/>
              <a:t> </a:t>
            </a:r>
            <a:r>
              <a:rPr lang="ru-RU" sz="2000"/>
              <a:t>followed by a final purchase, you can’t allow the user to step back and edit the credit card number.</a:t>
            </a:r>
            <a:r>
              <a:rPr lang="en-US" sz="2000"/>
              <a:t> </a:t>
            </a:r>
            <a:r>
              <a:rPr lang="ru-RU" sz="2000"/>
              <a:t>To support this model, you set the AllowReturn property to false on some or all steps, and</a:t>
            </a:r>
            <a:r>
              <a:rPr lang="en-US" sz="2000"/>
              <a:t> </a:t>
            </a:r>
            <a:r>
              <a:rPr lang="ru-RU" sz="2000"/>
              <a:t>you respond to the ActiveStepChanged event to commit changes for each step.</a:t>
            </a:r>
          </a:p>
          <a:p>
            <a:pPr>
              <a:lnSpc>
                <a:spcPct val="80000"/>
              </a:lnSpc>
            </a:pPr>
            <a:r>
              <a:rPr lang="ru-RU" sz="2000" b="1"/>
              <a:t>Commit-at-the-end</a:t>
            </a:r>
            <a:r>
              <a:rPr lang="ru-RU" sz="2000"/>
              <a:t>: This makes sense if each wizard step is collecting information for an operation</a:t>
            </a:r>
            <a:r>
              <a:rPr lang="en-US" sz="2000"/>
              <a:t> </a:t>
            </a:r>
            <a:r>
              <a:rPr lang="ru-RU" sz="2000"/>
              <a:t>that’s performed only at the end. For example, if you’re collecting user information and</a:t>
            </a:r>
            <a:r>
              <a:rPr lang="en-US" sz="2000"/>
              <a:t> </a:t>
            </a:r>
            <a:r>
              <a:rPr lang="ru-RU" sz="2000"/>
              <a:t>plan to generate a new account once you have all the information, you’ll probably allow a user</a:t>
            </a:r>
            <a:r>
              <a:rPr lang="en-US" sz="2000"/>
              <a:t> </a:t>
            </a:r>
            <a:r>
              <a:rPr lang="ru-RU" sz="2000"/>
              <a:t>to make changes midway through the process. You execute your code for generating the new</a:t>
            </a:r>
            <a:r>
              <a:rPr lang="en-US" sz="2000"/>
              <a:t> </a:t>
            </a:r>
            <a:r>
              <a:rPr lang="ru-RU" sz="2000"/>
              <a:t>account when the wizard is finished by reacting to the FinishButtonClick event.</a:t>
            </a:r>
          </a:p>
          <a:p>
            <a:pPr>
              <a:lnSpc>
                <a:spcPct val="80000"/>
              </a:lnSpc>
            </a:pPr>
            <a:endParaRPr lang="ru-RU" sz="20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ru-RU"/>
              <a:t>Навигация по </a:t>
            </a:r>
            <a:r>
              <a:rPr lang="en-US"/>
              <a:t>w</a:t>
            </a:r>
            <a:r>
              <a:rPr lang="ru-RU"/>
              <a:t>eb</a:t>
            </a:r>
            <a:r>
              <a:rPr lang="en-US"/>
              <a:t> </a:t>
            </a:r>
            <a:r>
              <a:rPr lang="ru-RU"/>
              <a:t>сайту</a:t>
            </a:r>
          </a:p>
        </p:txBody>
      </p:sp>
      <p:sp>
        <p:nvSpPr>
          <p:cNvPr id="206851" name="Rectangle 3"/>
          <p:cNvSpPr>
            <a:spLocks noGrp="1" noChangeArrowheads="1"/>
          </p:cNvSpPr>
          <p:nvPr>
            <p:ph type="body" idx="1"/>
          </p:nvPr>
        </p:nvSpPr>
        <p:spPr/>
        <p:txBody>
          <a:bodyPr/>
          <a:lstStyle/>
          <a:p>
            <a:r>
              <a:rPr lang="en-US" b="1"/>
              <a:t>The TreeView Control</a:t>
            </a:r>
          </a:p>
          <a:p>
            <a:r>
              <a:rPr lang="en-US" b="1"/>
              <a:t>The Menu Control</a:t>
            </a:r>
          </a:p>
          <a:p>
            <a:r>
              <a:rPr lang="en-US" b="1"/>
              <a:t>SiteMapPath</a:t>
            </a:r>
          </a:p>
          <a:p>
            <a:r>
              <a:rPr lang="ru-RU" b="1"/>
              <a:t>Site Maps</a:t>
            </a:r>
            <a:endParaRPr lang="en-US" b="1"/>
          </a:p>
          <a:p>
            <a:endParaRPr lang="ru-RU" b="1"/>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r>
              <a:rPr lang="ru-RU" sz="4000"/>
              <a:t>Сокращенная карта сайта </a:t>
            </a:r>
            <a:r>
              <a:rPr lang="en-US" sz="4000"/>
              <a:t>Amazon.com</a:t>
            </a:r>
            <a:endParaRPr lang="ru-RU" sz="4000"/>
          </a:p>
        </p:txBody>
      </p:sp>
      <p:pic>
        <p:nvPicPr>
          <p:cNvPr id="212995" name="Picture 3" descr="The site structure of Amazon.com..."/>
          <p:cNvPicPr>
            <a:picLocks noChangeAspect="1" noChangeArrowheads="1"/>
          </p:cNvPicPr>
          <p:nvPr/>
        </p:nvPicPr>
        <p:blipFill>
          <a:blip r:embed="rId3" cstate="print"/>
          <a:srcRect/>
          <a:stretch>
            <a:fillRect/>
          </a:stretch>
        </p:blipFill>
        <p:spPr bwMode="auto">
          <a:xfrm>
            <a:off x="533400" y="2362200"/>
            <a:ext cx="8153400" cy="3455988"/>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ru-RU" sz="4000"/>
              <a:t>Использование карты сайта </a:t>
            </a:r>
            <a:br>
              <a:rPr lang="ru-RU" sz="4000"/>
            </a:br>
            <a:r>
              <a:rPr lang="ru-RU" sz="4000"/>
              <a:t>(</a:t>
            </a:r>
            <a:r>
              <a:rPr lang="en-US" sz="4000"/>
              <a:t>Site map</a:t>
            </a:r>
            <a:r>
              <a:rPr lang="ru-RU" sz="4000"/>
              <a:t>)</a:t>
            </a:r>
          </a:p>
        </p:txBody>
      </p:sp>
      <p:sp>
        <p:nvSpPr>
          <p:cNvPr id="210947" name="Rectangle 3"/>
          <p:cNvSpPr>
            <a:spLocks noGrp="1" noChangeArrowheads="1"/>
          </p:cNvSpPr>
          <p:nvPr>
            <p:ph type="body" idx="1"/>
          </p:nvPr>
        </p:nvSpPr>
        <p:spPr/>
        <p:txBody>
          <a:bodyPr/>
          <a:lstStyle/>
          <a:p>
            <a:r>
              <a:rPr lang="en-US" sz="2400"/>
              <a:t>ASP.NET 2.0 </a:t>
            </a:r>
            <a:r>
              <a:rPr lang="ru-RU" sz="2400"/>
              <a:t>включает средства для описания структуры сайта и набор элементов упр. Для выполнения переходов в соответствии с этой структурой и ее отображения.</a:t>
            </a:r>
          </a:p>
          <a:p>
            <a:r>
              <a:rPr lang="en-US" sz="2400"/>
              <a:t>XML </a:t>
            </a:r>
            <a:r>
              <a:rPr lang="ru-RU" sz="2400"/>
              <a:t>файл с именем - </a:t>
            </a:r>
            <a:r>
              <a:rPr lang="en-US" sz="2400"/>
              <a:t>web</a:t>
            </a:r>
            <a:r>
              <a:rPr lang="ru-RU" sz="2400"/>
              <a:t>.sitemap, размещенный в корневом каталоге сайта</a:t>
            </a:r>
            <a:endParaRPr lang="ru-RU" sz="1800"/>
          </a:p>
          <a:p>
            <a:r>
              <a:rPr lang="ru-RU" sz="2400"/>
              <a:t>Элементы управления для отображения карты сайта</a:t>
            </a:r>
          </a:p>
          <a:p>
            <a:pPr lvl="1"/>
            <a:r>
              <a:rPr lang="en-US" sz="2000"/>
              <a:t>Menu -</a:t>
            </a:r>
          </a:p>
          <a:p>
            <a:pPr lvl="1"/>
            <a:r>
              <a:rPr lang="en-US" sz="2000"/>
              <a:t>TreeView - </a:t>
            </a:r>
          </a:p>
          <a:p>
            <a:pPr lvl="1"/>
            <a:r>
              <a:rPr lang="en-US" sz="2000"/>
              <a:t>SiteMapPath –</a:t>
            </a:r>
            <a:endParaRPr lang="ru-RU" sz="2000"/>
          </a:p>
          <a:p>
            <a:r>
              <a:rPr lang="ru-RU" sz="2400"/>
              <a:t>Элемент управления </a:t>
            </a:r>
            <a:r>
              <a:rPr lang="en-US" sz="2400">
                <a:hlinkClick r:id="rId3"/>
              </a:rPr>
              <a:t>SiteMapDataSource</a:t>
            </a:r>
            <a:endParaRPr lang="en-US" sz="2400"/>
          </a:p>
          <a:p>
            <a:pPr>
              <a:buFontTx/>
              <a:buNone/>
            </a:pPr>
            <a:endParaRPr lang="ru-RU" sz="24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endParaRPr lang="ru-RU"/>
          </a:p>
        </p:txBody>
      </p:sp>
      <p:pic>
        <p:nvPicPr>
          <p:cNvPr id="208899" name="Picture 3"/>
          <p:cNvPicPr>
            <a:picLocks noChangeAspect="1" noChangeArrowheads="1"/>
          </p:cNvPicPr>
          <p:nvPr/>
        </p:nvPicPr>
        <p:blipFill>
          <a:blip r:embed="rId3" cstate="print"/>
          <a:srcRect l="15300" t="27365" r="16780" b="28342"/>
          <a:stretch>
            <a:fillRect/>
          </a:stretch>
        </p:blipFill>
        <p:spPr bwMode="auto">
          <a:xfrm>
            <a:off x="755650" y="2060575"/>
            <a:ext cx="7812088" cy="3821113"/>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ru-RU"/>
              <a:t>Как создать </a:t>
            </a:r>
            <a:r>
              <a:rPr lang="en-US"/>
              <a:t>XML </a:t>
            </a:r>
            <a:r>
              <a:rPr lang="ru-RU"/>
              <a:t>карту сайта</a:t>
            </a:r>
          </a:p>
        </p:txBody>
      </p:sp>
      <p:sp>
        <p:nvSpPr>
          <p:cNvPr id="215043" name="Rectangle 3"/>
          <p:cNvSpPr>
            <a:spLocks noGrp="1" noChangeArrowheads="1"/>
          </p:cNvSpPr>
          <p:nvPr>
            <p:ph type="body" idx="1"/>
          </p:nvPr>
        </p:nvSpPr>
        <p:spPr/>
        <p:txBody>
          <a:bodyPr/>
          <a:lstStyle/>
          <a:p>
            <a:r>
              <a:rPr lang="ru-RU"/>
              <a:t>Выполнить в контекстном меню </a:t>
            </a:r>
            <a:r>
              <a:rPr lang="en-US"/>
              <a:t>Solution Explorer</a:t>
            </a:r>
            <a:r>
              <a:rPr lang="ru-RU"/>
              <a:t>  команду </a:t>
            </a:r>
            <a:r>
              <a:rPr lang="en-US"/>
              <a:t>Add New Item</a:t>
            </a:r>
            <a:r>
              <a:rPr lang="ru-RU"/>
              <a:t> и затем выбрать значок </a:t>
            </a:r>
            <a:r>
              <a:rPr lang="en-US"/>
              <a:t>Site Map. </a:t>
            </a:r>
            <a:endParaRPr lang="ru-RU"/>
          </a:p>
          <a:p>
            <a:r>
              <a:rPr lang="ru-RU"/>
              <a:t>Имя файла </a:t>
            </a:r>
            <a:r>
              <a:rPr lang="en-US"/>
              <a:t>Web.sitemap</a:t>
            </a:r>
            <a:r>
              <a:rPr lang="ru-RU"/>
              <a:t> менять нельзя</a:t>
            </a:r>
            <a:r>
              <a:rPr lang="en-US"/>
              <a:t>.</a:t>
            </a:r>
            <a:endParaRPr lang="ru-RU"/>
          </a:p>
          <a:p>
            <a:r>
              <a:rPr lang="ru-RU"/>
              <a:t>Созданный файл имеет несколько</a:t>
            </a:r>
            <a:r>
              <a:rPr lang="en-US"/>
              <a:t> XML </a:t>
            </a:r>
            <a:r>
              <a:rPr lang="ru-RU"/>
              <a:t>элементов </a:t>
            </a:r>
            <a:r>
              <a:rPr lang="en-US"/>
              <a:t>&lt;siteMapNode&gt;. </a:t>
            </a:r>
            <a:endParaRPr lang="ru-RU"/>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ru-RU" sz="3600"/>
              <a:t>Структура описания карты сайта</a:t>
            </a:r>
          </a:p>
        </p:txBody>
      </p:sp>
      <p:sp>
        <p:nvSpPr>
          <p:cNvPr id="217091" name="Rectangle 3"/>
          <p:cNvSpPr>
            <a:spLocks noGrp="1" noChangeArrowheads="1"/>
          </p:cNvSpPr>
          <p:nvPr>
            <p:ph type="body" idx="1"/>
          </p:nvPr>
        </p:nvSpPr>
        <p:spPr/>
        <p:txBody>
          <a:bodyPr/>
          <a:lstStyle/>
          <a:p>
            <a:pPr>
              <a:buFontTx/>
              <a:buNone/>
            </a:pPr>
            <a:r>
              <a:rPr lang="ru-RU"/>
              <a:t>&lt;</a:t>
            </a:r>
            <a:r>
              <a:rPr lang="ru-RU" sz="2800"/>
              <a:t>?xml version="1.0" encoding="utf-8" ?&gt;</a:t>
            </a:r>
          </a:p>
          <a:p>
            <a:pPr>
              <a:buFontTx/>
              <a:buNone/>
            </a:pPr>
            <a:r>
              <a:rPr lang="ru-RU" sz="2800"/>
              <a:t>&lt;siteMap xmlns="http://schemas.microsoft.com/AspNet/SiteMap-File-1.0" &gt;</a:t>
            </a:r>
          </a:p>
          <a:p>
            <a:pPr>
              <a:buFontTx/>
              <a:buNone/>
            </a:pPr>
            <a:r>
              <a:rPr lang="ru-RU" sz="2800"/>
              <a:t>	&lt;siteMapNode url="" title="" description=""&gt;</a:t>
            </a:r>
          </a:p>
          <a:p>
            <a:pPr>
              <a:buFontTx/>
              <a:buNone/>
            </a:pPr>
            <a:r>
              <a:rPr lang="ru-RU" sz="2800"/>
              <a:t>	    &lt;siteMapNode url="" title="" description="" /&gt;</a:t>
            </a:r>
          </a:p>
          <a:p>
            <a:pPr>
              <a:buFontTx/>
              <a:buNone/>
            </a:pPr>
            <a:r>
              <a:rPr lang="ru-RU" sz="2800"/>
              <a:t>	    &lt;siteMapNode url="" title="" description="" /&gt;</a:t>
            </a:r>
          </a:p>
          <a:p>
            <a:pPr>
              <a:buFontTx/>
              <a:buNone/>
            </a:pPr>
            <a:r>
              <a:rPr lang="ru-RU" sz="2800"/>
              <a:t>	&lt;/siteMapNode&gt;</a:t>
            </a:r>
          </a:p>
          <a:p>
            <a:pPr>
              <a:buFontTx/>
              <a:buNone/>
            </a:pPr>
            <a:r>
              <a:rPr lang="ru-RU" sz="2800"/>
              <a:t>&lt;/siteMap&gt;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457200" y="152400"/>
            <a:ext cx="8229600" cy="639763"/>
          </a:xfrm>
        </p:spPr>
        <p:txBody>
          <a:bodyPr/>
          <a:lstStyle/>
          <a:p>
            <a:r>
              <a:rPr lang="ru-RU" sz="4000"/>
              <a:t>Пример карты сайта</a:t>
            </a:r>
          </a:p>
        </p:txBody>
      </p:sp>
      <p:sp>
        <p:nvSpPr>
          <p:cNvPr id="219139" name="Rectangle 3"/>
          <p:cNvSpPr>
            <a:spLocks noGrp="1" noChangeArrowheads="1"/>
          </p:cNvSpPr>
          <p:nvPr>
            <p:ph type="body" idx="1"/>
          </p:nvPr>
        </p:nvSpPr>
        <p:spPr>
          <a:xfrm>
            <a:off x="349250" y="990600"/>
            <a:ext cx="8610600" cy="5943600"/>
          </a:xfrm>
        </p:spPr>
        <p:txBody>
          <a:bodyPr/>
          <a:lstStyle/>
          <a:p>
            <a:pPr>
              <a:lnSpc>
                <a:spcPct val="80000"/>
              </a:lnSpc>
              <a:buFontTx/>
              <a:buNone/>
            </a:pPr>
            <a:r>
              <a:rPr lang="ru-RU" sz="1800"/>
              <a:t>&lt;?xml version="1.0" encoding="utf-8" ?&gt;</a:t>
            </a:r>
          </a:p>
          <a:p>
            <a:pPr>
              <a:lnSpc>
                <a:spcPct val="80000"/>
              </a:lnSpc>
              <a:buFontTx/>
              <a:buNone/>
            </a:pPr>
            <a:r>
              <a:rPr lang="ru-RU" sz="1800"/>
              <a:t>&lt;siteMap&gt;</a:t>
            </a:r>
          </a:p>
          <a:p>
            <a:pPr>
              <a:lnSpc>
                <a:spcPct val="80000"/>
              </a:lnSpc>
              <a:buFontTx/>
              <a:buNone/>
            </a:pPr>
            <a:r>
              <a:rPr lang="ru-RU" sz="1800"/>
              <a:t>   &lt;siteMapNode title="Home" description="Home" url="default.aspx" &gt;</a:t>
            </a:r>
          </a:p>
          <a:p>
            <a:pPr>
              <a:lnSpc>
                <a:spcPct val="80000"/>
              </a:lnSpc>
              <a:buFontTx/>
              <a:buNone/>
            </a:pPr>
            <a:r>
              <a:rPr lang="ru-RU" sz="1800"/>
              <a:t>      &lt;siteMapNode title="Products" description="Our products"</a:t>
            </a:r>
          </a:p>
          <a:p>
            <a:pPr>
              <a:lnSpc>
                <a:spcPct val="80000"/>
              </a:lnSpc>
              <a:buFontTx/>
              <a:buNone/>
            </a:pPr>
            <a:r>
              <a:rPr lang="ru-RU" sz="1800"/>
              <a:t>          url="Products.aspx"&gt;</a:t>
            </a:r>
          </a:p>
          <a:p>
            <a:pPr>
              <a:lnSpc>
                <a:spcPct val="80000"/>
              </a:lnSpc>
              <a:buFontTx/>
              <a:buNone/>
            </a:pPr>
            <a:r>
              <a:rPr lang="ru-RU" sz="1800"/>
              <a:t>          &lt;siteMapNode title="Hardware" description="Hardware choices"</a:t>
            </a:r>
          </a:p>
          <a:p>
            <a:pPr>
              <a:lnSpc>
                <a:spcPct val="80000"/>
              </a:lnSpc>
              <a:buFontTx/>
              <a:buNone/>
            </a:pPr>
            <a:r>
              <a:rPr lang="ru-RU" sz="1800"/>
              <a:t>               url="navigation1.aspx" /&gt;</a:t>
            </a:r>
          </a:p>
          <a:p>
            <a:pPr>
              <a:lnSpc>
                <a:spcPct val="80000"/>
              </a:lnSpc>
              <a:buFontTx/>
              <a:buNone/>
            </a:pPr>
            <a:r>
              <a:rPr lang="ru-RU" sz="1800"/>
              <a:t>          &lt;siteMapNode title="Software" description="Software choices"</a:t>
            </a:r>
          </a:p>
          <a:p>
            <a:pPr>
              <a:lnSpc>
                <a:spcPct val="80000"/>
              </a:lnSpc>
              <a:buFontTx/>
              <a:buNone/>
            </a:pPr>
            <a:r>
              <a:rPr lang="ru-RU" sz="1800"/>
              <a:t>               url="Software.aspx" /&gt;</a:t>
            </a:r>
          </a:p>
          <a:p>
            <a:pPr>
              <a:lnSpc>
                <a:spcPct val="80000"/>
              </a:lnSpc>
              <a:buFontTx/>
              <a:buNone/>
            </a:pPr>
            <a:r>
              <a:rPr lang="ru-RU" sz="1800"/>
              <a:t>      &lt;/siteMapNode&gt;</a:t>
            </a:r>
          </a:p>
          <a:p>
            <a:pPr>
              <a:lnSpc>
                <a:spcPct val="80000"/>
              </a:lnSpc>
              <a:buFontTx/>
              <a:buNone/>
            </a:pPr>
            <a:r>
              <a:rPr lang="ru-RU" sz="1800"/>
              <a:t>      &lt;siteMapNode title="Services" description="Services we offer"</a:t>
            </a:r>
          </a:p>
          <a:p>
            <a:pPr>
              <a:lnSpc>
                <a:spcPct val="80000"/>
              </a:lnSpc>
              <a:buFontTx/>
              <a:buNone/>
            </a:pPr>
            <a:r>
              <a:rPr lang="ru-RU" sz="1800"/>
              <a:t>         url="Services.aspx"&gt;</a:t>
            </a:r>
          </a:p>
          <a:p>
            <a:pPr>
              <a:lnSpc>
                <a:spcPct val="80000"/>
              </a:lnSpc>
              <a:buFontTx/>
              <a:buNone/>
            </a:pPr>
            <a:r>
              <a:rPr lang="ru-RU" sz="1800"/>
              <a:t>         &lt;siteMapNode title="Training" description="Training classes"</a:t>
            </a:r>
          </a:p>
          <a:p>
            <a:pPr>
              <a:lnSpc>
                <a:spcPct val="80000"/>
              </a:lnSpc>
              <a:buFontTx/>
              <a:buNone/>
            </a:pPr>
            <a:r>
              <a:rPr lang="ru-RU" sz="1800"/>
              <a:t>             url="Training.aspx" /&gt;</a:t>
            </a:r>
          </a:p>
          <a:p>
            <a:pPr>
              <a:lnSpc>
                <a:spcPct val="80000"/>
              </a:lnSpc>
              <a:buFontTx/>
              <a:buNone/>
            </a:pPr>
            <a:r>
              <a:rPr lang="ru-RU" sz="1800"/>
              <a:t>         &lt;siteMapNode title="Consulting" description="Consulting services"</a:t>
            </a:r>
          </a:p>
          <a:p>
            <a:pPr>
              <a:lnSpc>
                <a:spcPct val="80000"/>
              </a:lnSpc>
              <a:buFontTx/>
              <a:buNone/>
            </a:pPr>
            <a:r>
              <a:rPr lang="ru-RU" sz="1800"/>
              <a:t>             url="Consulting.aspx" /&gt;</a:t>
            </a:r>
          </a:p>
          <a:p>
            <a:pPr>
              <a:lnSpc>
                <a:spcPct val="80000"/>
              </a:lnSpc>
              <a:buFontTx/>
              <a:buNone/>
            </a:pPr>
            <a:r>
              <a:rPr lang="ru-RU" sz="1800"/>
              <a:t>         &lt;siteMapNode title="Support" description="Supports plans"</a:t>
            </a:r>
          </a:p>
          <a:p>
            <a:pPr>
              <a:lnSpc>
                <a:spcPct val="80000"/>
              </a:lnSpc>
              <a:buFontTx/>
              <a:buNone/>
            </a:pPr>
            <a:r>
              <a:rPr lang="ru-RU" sz="1800"/>
              <a:t>             url="Support.aspx" /&gt;</a:t>
            </a:r>
          </a:p>
          <a:p>
            <a:pPr>
              <a:lnSpc>
                <a:spcPct val="80000"/>
              </a:lnSpc>
              <a:buFontTx/>
              <a:buNone/>
            </a:pPr>
            <a:r>
              <a:rPr lang="ru-RU" sz="1800"/>
              <a:t>      &lt;/siteMapNode&gt;</a:t>
            </a:r>
          </a:p>
          <a:p>
            <a:pPr>
              <a:lnSpc>
                <a:spcPct val="80000"/>
              </a:lnSpc>
              <a:buFontTx/>
              <a:buNone/>
            </a:pPr>
            <a:r>
              <a:rPr lang="ru-RU" sz="1800"/>
              <a:t>   &lt;/siteMapNode&gt;</a:t>
            </a:r>
          </a:p>
          <a:p>
            <a:pPr>
              <a:lnSpc>
                <a:spcPct val="80000"/>
              </a:lnSpc>
              <a:buFontTx/>
              <a:buNone/>
            </a:pPr>
            <a:r>
              <a:rPr lang="ru-RU" sz="1800"/>
              <a:t>&lt;/siteMap&gt;</a:t>
            </a:r>
          </a:p>
          <a:p>
            <a:pPr>
              <a:lnSpc>
                <a:spcPct val="80000"/>
              </a:lnSpc>
            </a:pPr>
            <a:endParaRPr lang="ru-RU" sz="1800"/>
          </a:p>
          <a:p>
            <a:pPr>
              <a:lnSpc>
                <a:spcPct val="80000"/>
              </a:lnSpc>
              <a:buFontTx/>
              <a:buNone/>
            </a:pPr>
            <a:endParaRPr lang="ru-RU" sz="180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endParaRPr lang="ru-RU"/>
          </a:p>
        </p:txBody>
      </p:sp>
      <p:pic>
        <p:nvPicPr>
          <p:cNvPr id="253955" name="Picture 3" descr="A screenshot when viewing the Computers section."/>
          <p:cNvPicPr>
            <a:picLocks noChangeAspect="1" noChangeArrowheads="1"/>
          </p:cNvPicPr>
          <p:nvPr/>
        </p:nvPicPr>
        <p:blipFill>
          <a:blip r:embed="rId3" cstate="print"/>
          <a:srcRect/>
          <a:stretch>
            <a:fillRect/>
          </a:stretch>
        </p:blipFill>
        <p:spPr bwMode="auto">
          <a:xfrm>
            <a:off x="990600" y="1600200"/>
            <a:ext cx="7162800" cy="4730750"/>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457200" y="274638"/>
            <a:ext cx="8229600" cy="715962"/>
          </a:xfrm>
        </p:spPr>
        <p:txBody>
          <a:bodyPr/>
          <a:lstStyle/>
          <a:p>
            <a:r>
              <a:rPr lang="en-US" sz="4000"/>
              <a:t>TreeView</a:t>
            </a:r>
            <a:endParaRPr lang="ru-RU" sz="4000"/>
          </a:p>
        </p:txBody>
      </p:sp>
      <p:sp>
        <p:nvSpPr>
          <p:cNvPr id="223235" name="Rectangle 3"/>
          <p:cNvSpPr>
            <a:spLocks noGrp="1" noChangeArrowheads="1"/>
          </p:cNvSpPr>
          <p:nvPr>
            <p:ph type="body" idx="1"/>
          </p:nvPr>
        </p:nvSpPr>
        <p:spPr>
          <a:xfrm>
            <a:off x="457200" y="1066800"/>
            <a:ext cx="8153400" cy="1828800"/>
          </a:xfrm>
        </p:spPr>
        <p:txBody>
          <a:bodyPr/>
          <a:lstStyle/>
          <a:p>
            <a:pPr marL="365125" indent="-182563">
              <a:lnSpc>
                <a:spcPct val="80000"/>
              </a:lnSpc>
            </a:pPr>
            <a:r>
              <a:rPr lang="ru-RU" sz="2000"/>
              <a:t>Разместить новый ЭУ TreeView в нужном месте страницы Master Page.</a:t>
            </a:r>
          </a:p>
          <a:p>
            <a:pPr marL="365125" indent="-182563">
              <a:lnSpc>
                <a:spcPct val="80000"/>
              </a:lnSpc>
            </a:pPr>
            <a:r>
              <a:rPr lang="ru-RU" sz="2000"/>
              <a:t>Выбрать команду Connect To DataSource из списка задач и создать новый источник типа SiteMapDataSource.</a:t>
            </a:r>
          </a:p>
          <a:p>
            <a:pPr marL="365125" indent="-182563">
              <a:lnSpc>
                <a:spcPct val="80000"/>
              </a:lnSpc>
            </a:pPr>
            <a:r>
              <a:rPr lang="ru-RU" sz="2000"/>
              <a:t>Задать свойство InitialExpandDepth ЭУ TreeView равным 2.</a:t>
            </a:r>
          </a:p>
          <a:p>
            <a:pPr marL="365125" indent="-182563">
              <a:lnSpc>
                <a:spcPct val="80000"/>
              </a:lnSpc>
            </a:pPr>
            <a:r>
              <a:rPr lang="ru-RU" sz="2000"/>
              <a:t>Запустить web site нажав F5.</a:t>
            </a:r>
          </a:p>
        </p:txBody>
      </p:sp>
      <p:sp>
        <p:nvSpPr>
          <p:cNvPr id="223236" name="AutoShape 4" descr="fig153_01_0"/>
          <p:cNvSpPr>
            <a:spLocks noChangeAspect="1" noChangeArrowheads="1"/>
          </p:cNvSpPr>
          <p:nvPr/>
        </p:nvSpPr>
        <p:spPr bwMode="auto">
          <a:xfrm>
            <a:off x="4419600" y="3276600"/>
            <a:ext cx="304800" cy="304800"/>
          </a:xfrm>
          <a:prstGeom prst="rect">
            <a:avLst/>
          </a:prstGeom>
          <a:noFill/>
        </p:spPr>
        <p:txBody>
          <a:bodyPr/>
          <a:lstStyle/>
          <a:p>
            <a:endParaRPr lang="ru-RU"/>
          </a:p>
        </p:txBody>
      </p:sp>
      <p:pic>
        <p:nvPicPr>
          <p:cNvPr id="223237" name="Picture 5"/>
          <p:cNvPicPr>
            <a:picLocks noChangeAspect="1" noChangeArrowheads="1"/>
          </p:cNvPicPr>
          <p:nvPr/>
        </p:nvPicPr>
        <p:blipFill>
          <a:blip r:embed="rId3" cstate="print"/>
          <a:srcRect l="24092" t="9828" r="7104" b="28482"/>
          <a:stretch>
            <a:fillRect/>
          </a:stretch>
        </p:blipFill>
        <p:spPr bwMode="auto">
          <a:xfrm>
            <a:off x="1600200" y="2960688"/>
            <a:ext cx="5791200" cy="3897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ru-RU"/>
              <a:t>Класс </a:t>
            </a:r>
            <a:r>
              <a:rPr lang="en-US"/>
              <a:t>SiteMap</a:t>
            </a:r>
            <a:endParaRPr lang="ru-RU"/>
          </a:p>
        </p:txBody>
      </p:sp>
      <p:sp>
        <p:nvSpPr>
          <p:cNvPr id="221187" name="Rectangle 3"/>
          <p:cNvSpPr>
            <a:spLocks noGrp="1" noChangeArrowheads="1"/>
          </p:cNvSpPr>
          <p:nvPr>
            <p:ph type="body" idx="1"/>
          </p:nvPr>
        </p:nvSpPr>
        <p:spPr>
          <a:xfrm>
            <a:off x="457200" y="1600200"/>
            <a:ext cx="8382000" cy="4953000"/>
          </a:xfrm>
        </p:spPr>
        <p:txBody>
          <a:bodyPr/>
          <a:lstStyle/>
          <a:p>
            <a:pPr>
              <a:lnSpc>
                <a:spcPct val="80000"/>
              </a:lnSpc>
            </a:pPr>
            <a:r>
              <a:rPr lang="ru-RU" sz="2800"/>
              <a:t>Свойства SiteMap</a:t>
            </a:r>
            <a:r>
              <a:rPr lang="en-US" sz="2800"/>
              <a:t>: </a:t>
            </a:r>
            <a:endParaRPr lang="ru-RU" sz="2800"/>
          </a:p>
          <a:p>
            <a:pPr lvl="1">
              <a:lnSpc>
                <a:spcPct val="80000"/>
              </a:lnSpc>
            </a:pPr>
            <a:r>
              <a:rPr lang="en-US" sz="2400"/>
              <a:t>RootNode</a:t>
            </a:r>
            <a:endParaRPr lang="ru-RU" sz="2400"/>
          </a:p>
          <a:p>
            <a:pPr lvl="1">
              <a:lnSpc>
                <a:spcPct val="80000"/>
              </a:lnSpc>
            </a:pPr>
            <a:r>
              <a:rPr lang="en-US" sz="2400"/>
              <a:t>CurrentNode</a:t>
            </a:r>
            <a:endParaRPr lang="ru-RU" sz="2400"/>
          </a:p>
          <a:p>
            <a:pPr>
              <a:lnSpc>
                <a:spcPct val="80000"/>
              </a:lnSpc>
            </a:pPr>
            <a:r>
              <a:rPr lang="ru-RU" sz="2800"/>
              <a:t>Класс SiteMapNode</a:t>
            </a:r>
            <a:r>
              <a:rPr lang="en-US" sz="2800"/>
              <a:t> </a:t>
            </a:r>
            <a:endParaRPr lang="ru-RU" sz="2800"/>
          </a:p>
          <a:p>
            <a:pPr lvl="1">
              <a:lnSpc>
                <a:spcPct val="80000"/>
              </a:lnSpc>
            </a:pPr>
            <a:r>
              <a:rPr lang="en-US" sz="2400"/>
              <a:t>Title</a:t>
            </a:r>
          </a:p>
          <a:p>
            <a:pPr lvl="1">
              <a:lnSpc>
                <a:spcPct val="80000"/>
              </a:lnSpc>
            </a:pPr>
            <a:r>
              <a:rPr lang="ru-RU" sz="2400"/>
              <a:t>Url</a:t>
            </a:r>
          </a:p>
          <a:p>
            <a:pPr lvl="1">
              <a:lnSpc>
                <a:spcPct val="80000"/>
              </a:lnSpc>
            </a:pPr>
            <a:r>
              <a:rPr lang="en-US" sz="2400"/>
              <a:t>Description</a:t>
            </a:r>
            <a:r>
              <a:rPr lang="ru-RU" sz="2400"/>
              <a:t> </a:t>
            </a:r>
          </a:p>
          <a:p>
            <a:pPr>
              <a:lnSpc>
                <a:spcPct val="80000"/>
              </a:lnSpc>
            </a:pPr>
            <a:r>
              <a:rPr lang="ru-RU" sz="2800"/>
              <a:t>Дополнительные свойства</a:t>
            </a:r>
          </a:p>
          <a:p>
            <a:pPr lvl="1">
              <a:lnSpc>
                <a:spcPct val="80000"/>
              </a:lnSpc>
            </a:pPr>
            <a:r>
              <a:rPr lang="ru-RU" sz="2400"/>
              <a:t>ParentNode</a:t>
            </a:r>
            <a:r>
              <a:rPr lang="en-US" sz="2400"/>
              <a:t> </a:t>
            </a:r>
            <a:endParaRPr lang="ru-RU" sz="2400"/>
          </a:p>
          <a:p>
            <a:pPr lvl="1">
              <a:lnSpc>
                <a:spcPct val="80000"/>
              </a:lnSpc>
            </a:pPr>
            <a:r>
              <a:rPr lang="ru-RU" sz="2400"/>
              <a:t>ChildNodes</a:t>
            </a:r>
          </a:p>
          <a:p>
            <a:pPr lvl="1">
              <a:lnSpc>
                <a:spcPct val="80000"/>
              </a:lnSpc>
            </a:pPr>
            <a:r>
              <a:rPr lang="ru-RU" sz="2400"/>
              <a:t>NextSibling</a:t>
            </a:r>
          </a:p>
          <a:p>
            <a:pPr lvl="1">
              <a:lnSpc>
                <a:spcPct val="80000"/>
              </a:lnSpc>
            </a:pPr>
            <a:r>
              <a:rPr lang="ru-RU" sz="2400"/>
              <a:t>PreviousSibling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ru-RU"/>
              <a:t>Создание собственных ЭУ</a:t>
            </a:r>
          </a:p>
        </p:txBody>
      </p:sp>
      <p:sp>
        <p:nvSpPr>
          <p:cNvPr id="258051" name="Rectangle 3"/>
          <p:cNvSpPr>
            <a:spLocks noGrp="1" noChangeArrowheads="1"/>
          </p:cNvSpPr>
          <p:nvPr>
            <p:ph type="body" idx="1"/>
          </p:nvPr>
        </p:nvSpPr>
        <p:spPr/>
        <p:txBody>
          <a:bodyPr/>
          <a:lstStyle/>
          <a:p>
            <a:r>
              <a:rPr lang="ru-RU"/>
              <a:t>Пользовательские ЭУ (</a:t>
            </a:r>
            <a:r>
              <a:rPr lang="en-US"/>
              <a:t>user control</a:t>
            </a:r>
            <a:r>
              <a:rPr lang="ru-RU"/>
              <a:t>)</a:t>
            </a:r>
            <a:endParaRPr lang="en-US"/>
          </a:p>
          <a:p>
            <a:r>
              <a:rPr lang="ru-RU"/>
              <a:t>Специализированные ЭУ (</a:t>
            </a:r>
            <a:r>
              <a:rPr lang="en-US"/>
              <a:t>custom control</a:t>
            </a:r>
            <a:r>
              <a:rPr lang="ru-RU"/>
              <a:t>)</a:t>
            </a:r>
          </a:p>
          <a:p>
            <a:endParaRPr lang="ru-RU"/>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457200" y="274638"/>
            <a:ext cx="8229600" cy="922337"/>
          </a:xfrm>
        </p:spPr>
        <p:txBody>
          <a:bodyPr/>
          <a:lstStyle/>
          <a:p>
            <a:r>
              <a:rPr lang="ru-RU" sz="3600"/>
              <a:t>Пользовательские ЭУ </a:t>
            </a:r>
            <a:r>
              <a:rPr lang="en-US" sz="3600"/>
              <a:t/>
            </a:r>
            <a:br>
              <a:rPr lang="en-US" sz="3600"/>
            </a:br>
            <a:r>
              <a:rPr lang="ru-RU" sz="3600"/>
              <a:t>(</a:t>
            </a:r>
            <a:r>
              <a:rPr lang="en-US" sz="3600"/>
              <a:t>user controls</a:t>
            </a:r>
            <a:r>
              <a:rPr lang="ru-RU" sz="3600"/>
              <a:t>)</a:t>
            </a:r>
          </a:p>
        </p:txBody>
      </p:sp>
      <p:sp>
        <p:nvSpPr>
          <p:cNvPr id="239619" name="Rectangle 3"/>
          <p:cNvSpPr>
            <a:spLocks noGrp="1" noChangeArrowheads="1"/>
          </p:cNvSpPr>
          <p:nvPr>
            <p:ph type="body" idx="1"/>
          </p:nvPr>
        </p:nvSpPr>
        <p:spPr>
          <a:xfrm>
            <a:off x="457200" y="1412875"/>
            <a:ext cx="8229600" cy="5184775"/>
          </a:xfrm>
        </p:spPr>
        <p:txBody>
          <a:bodyPr/>
          <a:lstStyle/>
          <a:p>
            <a:pPr>
              <a:lnSpc>
                <a:spcPct val="80000"/>
              </a:lnSpc>
            </a:pPr>
            <a:r>
              <a:rPr lang="ru-RU" sz="2400"/>
              <a:t>Пользовательский ЭУ это небольшая часть страницы, которая может включать статический HTML код и серверные ЭУ. </a:t>
            </a:r>
          </a:p>
          <a:p>
            <a:pPr>
              <a:lnSpc>
                <a:spcPct val="80000"/>
              </a:lnSpc>
            </a:pPr>
            <a:r>
              <a:rPr lang="ru-RU" sz="2400"/>
              <a:t>Преимущество пользовательских состоит в том, что создав один раз их можно использовать многократно на разных страницах web приложения.</a:t>
            </a:r>
          </a:p>
          <a:p>
            <a:pPr>
              <a:lnSpc>
                <a:spcPct val="80000"/>
              </a:lnSpc>
            </a:pPr>
            <a:r>
              <a:rPr lang="ru-RU" sz="2400"/>
              <a:t>К ним можно также добавить собственные свойства, события и методы.</a:t>
            </a:r>
          </a:p>
          <a:p>
            <a:pPr>
              <a:lnSpc>
                <a:spcPct val="80000"/>
              </a:lnSpc>
            </a:pPr>
            <a:r>
              <a:rPr lang="ru-RU" sz="2400"/>
              <a:t>Пользовательские ЭУ во</a:t>
            </a:r>
            <a:r>
              <a:rPr lang="en-US" sz="2400"/>
              <a:t> </a:t>
            </a:r>
            <a:r>
              <a:rPr lang="ru-RU" sz="2400"/>
              <a:t>многом сходна с </a:t>
            </a:r>
            <a:r>
              <a:rPr lang="en-US" sz="2400"/>
              <a:t>web </a:t>
            </a:r>
            <a:r>
              <a:rPr lang="ru-RU" sz="2400"/>
              <a:t>страницами</a:t>
            </a:r>
            <a:r>
              <a:rPr lang="en-US" sz="2400"/>
              <a:t>.</a:t>
            </a:r>
          </a:p>
          <a:p>
            <a:pPr>
              <a:lnSpc>
                <a:spcPct val="80000"/>
              </a:lnSpc>
            </a:pPr>
            <a:r>
              <a:rPr lang="ru-RU" sz="2400"/>
              <a:t>Отличие</a:t>
            </a:r>
            <a:r>
              <a:rPr lang="en-US" sz="2400"/>
              <a:t> </a:t>
            </a:r>
            <a:r>
              <a:rPr lang="ru-RU" sz="2400"/>
              <a:t>пользовательского ЭУ</a:t>
            </a:r>
            <a:r>
              <a:rPr lang="en-US" sz="2400"/>
              <a:t> </a:t>
            </a:r>
            <a:r>
              <a:rPr lang="ru-RU" sz="2400"/>
              <a:t>от </a:t>
            </a:r>
            <a:r>
              <a:rPr lang="en-US" sz="2400"/>
              <a:t>web </a:t>
            </a:r>
            <a:r>
              <a:rPr lang="ru-RU" sz="2400"/>
              <a:t>страницы:</a:t>
            </a:r>
          </a:p>
          <a:p>
            <a:pPr lvl="1">
              <a:lnSpc>
                <a:spcPct val="80000"/>
              </a:lnSpc>
            </a:pPr>
            <a:r>
              <a:rPr lang="ru-RU" sz="2000"/>
              <a:t>Начинается с директивы </a:t>
            </a:r>
            <a:r>
              <a:rPr lang="en-US" sz="2000"/>
              <a:t>Control</a:t>
            </a:r>
            <a:r>
              <a:rPr lang="ru-RU" sz="2000"/>
              <a:t>,</a:t>
            </a:r>
            <a:r>
              <a:rPr lang="en-US" sz="2000"/>
              <a:t> </a:t>
            </a:r>
            <a:r>
              <a:rPr lang="ru-RU" sz="2000"/>
              <a:t>а не </a:t>
            </a:r>
            <a:r>
              <a:rPr lang="en-US" sz="2000"/>
              <a:t>Page</a:t>
            </a:r>
            <a:endParaRPr lang="ru-RU" sz="2000"/>
          </a:p>
          <a:p>
            <a:pPr lvl="1">
              <a:lnSpc>
                <a:spcPct val="80000"/>
              </a:lnSpc>
            </a:pPr>
            <a:r>
              <a:rPr lang="ru-RU" sz="2000"/>
              <a:t>Файл имеет расширение </a:t>
            </a:r>
            <a:r>
              <a:rPr lang="en-US" sz="2000"/>
              <a:t>.ascx, </a:t>
            </a:r>
            <a:r>
              <a:rPr lang="ru-RU" sz="2000"/>
              <a:t>а не </a:t>
            </a:r>
            <a:r>
              <a:rPr lang="en-US" sz="2000"/>
              <a:t>.aspx</a:t>
            </a:r>
            <a:r>
              <a:rPr lang="ru-RU" sz="2000"/>
              <a:t> и их </a:t>
            </a:r>
            <a:r>
              <a:rPr lang="en-US" sz="2000"/>
              <a:t>code-behind </a:t>
            </a:r>
            <a:r>
              <a:rPr lang="ru-RU" sz="2000"/>
              <a:t>файлы наследуются от класса System.Web.UI.UserControl.</a:t>
            </a:r>
          </a:p>
          <a:p>
            <a:pPr lvl="1">
              <a:lnSpc>
                <a:spcPct val="80000"/>
              </a:lnSpc>
            </a:pPr>
            <a:r>
              <a:rPr lang="ru-RU" sz="2000"/>
              <a:t>Пользовательские ЭУ не могут запрашиваться напрямую браузером.</a:t>
            </a:r>
          </a:p>
          <a:p>
            <a:pPr>
              <a:lnSpc>
                <a:spcPct val="80000"/>
              </a:lnSpc>
            </a:pPr>
            <a:endParaRPr lang="ru-RU" sz="2400"/>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57200" y="274638"/>
            <a:ext cx="8229600" cy="633412"/>
          </a:xfrm>
        </p:spPr>
        <p:txBody>
          <a:bodyPr/>
          <a:lstStyle/>
          <a:p>
            <a:r>
              <a:rPr lang="ru-RU" sz="3600"/>
              <a:t>Создание пользовательского ЭУ</a:t>
            </a:r>
          </a:p>
        </p:txBody>
      </p:sp>
      <p:sp>
        <p:nvSpPr>
          <p:cNvPr id="241667" name="Rectangle 3"/>
          <p:cNvSpPr>
            <a:spLocks noGrp="1" noChangeArrowheads="1"/>
          </p:cNvSpPr>
          <p:nvPr>
            <p:ph type="body" idx="1"/>
          </p:nvPr>
        </p:nvSpPr>
        <p:spPr>
          <a:xfrm>
            <a:off x="457200" y="1125538"/>
            <a:ext cx="8362950" cy="5543550"/>
          </a:xfrm>
        </p:spPr>
        <p:txBody>
          <a:bodyPr/>
          <a:lstStyle/>
          <a:p>
            <a:pPr>
              <a:lnSpc>
                <a:spcPct val="80000"/>
              </a:lnSpc>
            </a:pPr>
            <a:r>
              <a:rPr lang="ru-RU" sz="2000"/>
              <a:t>Выполнить команду меню «Website ➤ Add New Item» и выбрать шаблон Web User Control.</a:t>
            </a:r>
          </a:p>
          <a:p>
            <a:pPr>
              <a:lnSpc>
                <a:spcPct val="80000"/>
              </a:lnSpc>
            </a:pPr>
            <a:r>
              <a:rPr lang="ru-RU" sz="2000"/>
              <a:t>Задайте имя нового ЭУ.</a:t>
            </a:r>
          </a:p>
          <a:p>
            <a:pPr>
              <a:lnSpc>
                <a:spcPct val="80000"/>
              </a:lnSpc>
            </a:pPr>
            <a:endParaRPr lang="en-US" sz="2000"/>
          </a:p>
          <a:p>
            <a:pPr>
              <a:lnSpc>
                <a:spcPct val="80000"/>
              </a:lnSpc>
            </a:pPr>
            <a:r>
              <a:rPr lang="ru-RU" sz="2000"/>
              <a:t>Для использования пользовательского ЭУ на </a:t>
            </a:r>
            <a:r>
              <a:rPr lang="en-US" sz="2000"/>
              <a:t>web </a:t>
            </a:r>
            <a:r>
              <a:rPr lang="ru-RU" sz="2000"/>
              <a:t>странице его надо зарегистрировать.</a:t>
            </a:r>
            <a:endParaRPr lang="en-US" sz="2000"/>
          </a:p>
          <a:p>
            <a:pPr>
              <a:lnSpc>
                <a:spcPct val="80000"/>
              </a:lnSpc>
            </a:pPr>
            <a:r>
              <a:rPr lang="ru-RU" sz="2000"/>
              <a:t>Пример:</a:t>
            </a:r>
          </a:p>
          <a:p>
            <a:pPr>
              <a:lnSpc>
                <a:spcPct val="80000"/>
              </a:lnSpc>
              <a:buFontTx/>
              <a:buNone/>
            </a:pPr>
            <a:r>
              <a:rPr lang="ru-RU" sz="2000"/>
              <a:t>&lt;%@ Register TagPrefix="apress" TagName="Header" Src="Header.ascx" %&gt;</a:t>
            </a:r>
            <a:endParaRPr lang="en-US" sz="2000"/>
          </a:p>
          <a:p>
            <a:pPr lvl="1">
              <a:lnSpc>
                <a:spcPct val="80000"/>
              </a:lnSpc>
            </a:pPr>
            <a:r>
              <a:rPr lang="ru-RU" sz="1800"/>
              <a:t>TagPrefix</a:t>
            </a:r>
            <a:r>
              <a:rPr lang="en-US" sz="1800"/>
              <a:t> </a:t>
            </a:r>
            <a:r>
              <a:rPr lang="ru-RU" sz="1800"/>
              <a:t>имя префикса</a:t>
            </a:r>
            <a:endParaRPr lang="en-US" sz="1800"/>
          </a:p>
          <a:p>
            <a:pPr lvl="1">
              <a:lnSpc>
                <a:spcPct val="80000"/>
              </a:lnSpc>
            </a:pPr>
            <a:r>
              <a:rPr lang="ru-RU" sz="1800"/>
              <a:t>TagName</a:t>
            </a:r>
            <a:r>
              <a:rPr lang="en-US" sz="1800"/>
              <a:t> – </a:t>
            </a:r>
            <a:r>
              <a:rPr lang="ru-RU" sz="1800"/>
              <a:t>имя элемента</a:t>
            </a:r>
          </a:p>
          <a:p>
            <a:pPr>
              <a:lnSpc>
                <a:spcPct val="80000"/>
              </a:lnSpc>
            </a:pPr>
            <a:endParaRPr lang="en-US" sz="2000"/>
          </a:p>
          <a:p>
            <a:pPr>
              <a:lnSpc>
                <a:spcPct val="80000"/>
              </a:lnSpc>
            </a:pPr>
            <a:r>
              <a:rPr lang="ru-RU" sz="2000"/>
              <a:t>Полное название ЭУ</a:t>
            </a:r>
            <a:r>
              <a:rPr lang="en-US" sz="2000"/>
              <a:t> – </a:t>
            </a:r>
            <a:endParaRPr lang="ru-RU" sz="2000"/>
          </a:p>
          <a:p>
            <a:pPr>
              <a:lnSpc>
                <a:spcPct val="80000"/>
              </a:lnSpc>
              <a:buFontTx/>
              <a:buNone/>
            </a:pPr>
            <a:r>
              <a:rPr lang="en-US" sz="2000"/>
              <a:t>&lt;</a:t>
            </a:r>
            <a:r>
              <a:rPr lang="ru-RU" sz="2000"/>
              <a:t>TagPrefix:TagName</a:t>
            </a:r>
            <a:r>
              <a:rPr lang="en-US" sz="2000"/>
              <a:t> …&gt;</a:t>
            </a:r>
            <a:endParaRPr lang="ru-RU" sz="2000"/>
          </a:p>
          <a:p>
            <a:pPr>
              <a:lnSpc>
                <a:spcPct val="80000"/>
              </a:lnSpc>
              <a:buFontTx/>
              <a:buNone/>
            </a:pPr>
            <a:endParaRPr lang="ru-RU" sz="2000"/>
          </a:p>
          <a:p>
            <a:pPr>
              <a:lnSpc>
                <a:spcPct val="80000"/>
              </a:lnSpc>
            </a:pPr>
            <a:r>
              <a:rPr lang="ru-RU" sz="2000"/>
              <a:t>Для размещения пользовательского ЭУ на </a:t>
            </a:r>
            <a:r>
              <a:rPr lang="en-US" sz="2000"/>
              <a:t>web </a:t>
            </a:r>
            <a:r>
              <a:rPr lang="ru-RU" sz="2000"/>
              <a:t>странице, его надо просто перетащить из окна </a:t>
            </a:r>
            <a:r>
              <a:rPr lang="en-US" sz="2000"/>
              <a:t>Solution Explorer </a:t>
            </a:r>
            <a:r>
              <a:rPr lang="ru-RU" sz="2000"/>
              <a:t>в окно </a:t>
            </a:r>
            <a:r>
              <a:rPr lang="en-US" sz="2000"/>
              <a:t>Design web </a:t>
            </a:r>
            <a:r>
              <a:rPr lang="ru-RU" sz="2000"/>
              <a:t>страницы.</a:t>
            </a:r>
          </a:p>
          <a:p>
            <a:pPr>
              <a:lnSpc>
                <a:spcPct val="80000"/>
              </a:lnSpc>
              <a:buFontTx/>
              <a:buNone/>
            </a:pPr>
            <a:endParaRPr lang="ru-RU" sz="2000"/>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457200" y="274638"/>
            <a:ext cx="8229600" cy="777875"/>
          </a:xfrm>
        </p:spPr>
        <p:txBody>
          <a:bodyPr/>
          <a:lstStyle/>
          <a:p>
            <a:r>
              <a:rPr lang="ru-RU" sz="3200"/>
              <a:t>Пример описания пользовательского ЭУ</a:t>
            </a:r>
          </a:p>
        </p:txBody>
      </p:sp>
      <p:sp>
        <p:nvSpPr>
          <p:cNvPr id="243715" name="Rectangle 3"/>
          <p:cNvSpPr>
            <a:spLocks noGrp="1" noChangeArrowheads="1"/>
          </p:cNvSpPr>
          <p:nvPr>
            <p:ph type="body" idx="1"/>
          </p:nvPr>
        </p:nvSpPr>
        <p:spPr>
          <a:xfrm>
            <a:off x="457200" y="1600200"/>
            <a:ext cx="8435975" cy="4924425"/>
          </a:xfrm>
        </p:spPr>
        <p:txBody>
          <a:bodyPr/>
          <a:lstStyle/>
          <a:p>
            <a:pPr>
              <a:lnSpc>
                <a:spcPct val="80000"/>
              </a:lnSpc>
              <a:buFontTx/>
              <a:buNone/>
            </a:pPr>
            <a:r>
              <a:rPr lang="ru-RU" sz="2000"/>
              <a:t>&lt;%@ Control Language="C#" AutoEventWireup="true"</a:t>
            </a:r>
          </a:p>
          <a:p>
            <a:pPr>
              <a:lnSpc>
                <a:spcPct val="80000"/>
              </a:lnSpc>
              <a:buFontTx/>
              <a:buNone/>
            </a:pPr>
            <a:r>
              <a:rPr lang="ru-RU" sz="2000"/>
              <a:t>	CodeFile="Header.ascx.cs" Inherits="Header" %&gt;</a:t>
            </a:r>
          </a:p>
          <a:p>
            <a:pPr>
              <a:lnSpc>
                <a:spcPct val="80000"/>
              </a:lnSpc>
              <a:buFontTx/>
              <a:buNone/>
            </a:pPr>
            <a:endParaRPr lang="ru-RU" sz="2000"/>
          </a:p>
          <a:p>
            <a:pPr>
              <a:lnSpc>
                <a:spcPct val="80000"/>
              </a:lnSpc>
              <a:buFontTx/>
              <a:buNone/>
            </a:pPr>
            <a:r>
              <a:rPr lang="ru-RU" sz="2000"/>
              <a:t>&lt;table width="100%" border="0" style="background-color: Blue"&gt;</a:t>
            </a:r>
          </a:p>
          <a:p>
            <a:pPr>
              <a:lnSpc>
                <a:spcPct val="80000"/>
              </a:lnSpc>
              <a:buFontTx/>
              <a:buNone/>
            </a:pPr>
            <a:r>
              <a:rPr lang="ru-RU" sz="2000"/>
              <a:t>   &lt;tr&gt;</a:t>
            </a:r>
          </a:p>
          <a:p>
            <a:pPr>
              <a:lnSpc>
                <a:spcPct val="80000"/>
              </a:lnSpc>
              <a:buFontTx/>
              <a:buNone/>
            </a:pPr>
            <a:r>
              <a:rPr lang="ru-RU" sz="2000"/>
              <a:t>      &lt;td style="..."&gt;</a:t>
            </a:r>
          </a:p>
          <a:p>
            <a:pPr>
              <a:lnSpc>
                <a:spcPct val="80000"/>
              </a:lnSpc>
              <a:buFontTx/>
              <a:buNone/>
            </a:pPr>
            <a:r>
              <a:rPr lang="ru-RU" sz="2000"/>
              <a:t>         &lt;b&gt;User Control Test Page&lt;/b&gt;&lt;/font&gt;</a:t>
            </a:r>
          </a:p>
          <a:p>
            <a:pPr>
              <a:lnSpc>
                <a:spcPct val="80000"/>
              </a:lnSpc>
              <a:buFontTx/>
              <a:buNone/>
            </a:pPr>
            <a:r>
              <a:rPr lang="ru-RU" sz="2000"/>
              <a:t>      &lt;/td&gt;</a:t>
            </a:r>
          </a:p>
          <a:p>
            <a:pPr>
              <a:lnSpc>
                <a:spcPct val="80000"/>
              </a:lnSpc>
              <a:buFontTx/>
              <a:buNone/>
            </a:pPr>
            <a:r>
              <a:rPr lang="ru-RU" sz="2000"/>
              <a:t>   &lt;/tr&gt;</a:t>
            </a:r>
          </a:p>
          <a:p>
            <a:pPr>
              <a:lnSpc>
                <a:spcPct val="80000"/>
              </a:lnSpc>
              <a:buFontTx/>
              <a:buNone/>
            </a:pPr>
            <a:r>
              <a:rPr lang="ru-RU" sz="2000"/>
              <a:t>   &lt;tr&gt;</a:t>
            </a:r>
          </a:p>
          <a:p>
            <a:pPr>
              <a:lnSpc>
                <a:spcPct val="80000"/>
              </a:lnSpc>
              <a:buFontTx/>
              <a:buNone/>
            </a:pPr>
            <a:r>
              <a:rPr lang="ru-RU" sz="2000"/>
              <a:t>      &lt;td align="right" style="..."&gt;</a:t>
            </a:r>
          </a:p>
          <a:p>
            <a:pPr>
              <a:lnSpc>
                <a:spcPct val="80000"/>
              </a:lnSpc>
              <a:buFontTx/>
              <a:buNone/>
            </a:pPr>
            <a:r>
              <a:rPr lang="ru-RU" sz="2000"/>
              <a:t>          &lt;b&gt;An Apress Creation © 2008&lt;/b&gt;</a:t>
            </a:r>
          </a:p>
          <a:p>
            <a:pPr>
              <a:lnSpc>
                <a:spcPct val="80000"/>
              </a:lnSpc>
              <a:buFontTx/>
              <a:buNone/>
            </a:pPr>
            <a:r>
              <a:rPr lang="ru-RU" sz="2000"/>
              <a:t>      &lt;/td&gt;</a:t>
            </a:r>
          </a:p>
          <a:p>
            <a:pPr>
              <a:lnSpc>
                <a:spcPct val="80000"/>
              </a:lnSpc>
              <a:buFontTx/>
              <a:buNone/>
            </a:pPr>
            <a:r>
              <a:rPr lang="ru-RU" sz="2000"/>
              <a:t>   &lt;/tr&gt;</a:t>
            </a:r>
          </a:p>
          <a:p>
            <a:pPr>
              <a:lnSpc>
                <a:spcPct val="80000"/>
              </a:lnSpc>
              <a:buFontTx/>
              <a:buNone/>
            </a:pPr>
            <a:r>
              <a:rPr lang="ru-RU" sz="2000"/>
              <a:t>&lt;/table&gt;</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ru-RU" sz="3600"/>
              <a:t>Пример использования пользовательского ЭУ</a:t>
            </a:r>
          </a:p>
        </p:txBody>
      </p:sp>
      <p:sp>
        <p:nvSpPr>
          <p:cNvPr id="245763" name="Rectangle 3"/>
          <p:cNvSpPr>
            <a:spLocks noGrp="1" noChangeArrowheads="1"/>
          </p:cNvSpPr>
          <p:nvPr>
            <p:ph type="body" idx="1"/>
          </p:nvPr>
        </p:nvSpPr>
        <p:spPr>
          <a:xfrm>
            <a:off x="457200" y="1600200"/>
            <a:ext cx="8229600" cy="4924425"/>
          </a:xfrm>
        </p:spPr>
        <p:txBody>
          <a:bodyPr/>
          <a:lstStyle/>
          <a:p>
            <a:pPr>
              <a:lnSpc>
                <a:spcPct val="90000"/>
              </a:lnSpc>
              <a:buFontTx/>
              <a:buNone/>
            </a:pPr>
            <a:r>
              <a:rPr lang="ru-RU" sz="2000"/>
              <a:t>&lt;%@ Page Language="C#" AutoEventWireup="true" CodeFile="HeaderTest.aspx.cs" Inherits="HeaderTest" %&gt;</a:t>
            </a:r>
          </a:p>
          <a:p>
            <a:pPr>
              <a:lnSpc>
                <a:spcPct val="90000"/>
              </a:lnSpc>
              <a:buFontTx/>
              <a:buNone/>
            </a:pPr>
            <a:r>
              <a:rPr lang="ru-RU" sz="2000"/>
              <a:t>&lt;%@ Register TagPrefix="apress" TagName="Header" Src="Header.ascx" %&gt;</a:t>
            </a:r>
          </a:p>
          <a:p>
            <a:pPr>
              <a:lnSpc>
                <a:spcPct val="90000"/>
              </a:lnSpc>
              <a:buFontTx/>
              <a:buNone/>
            </a:pPr>
            <a:endParaRPr lang="ru-RU" sz="2000"/>
          </a:p>
          <a:p>
            <a:pPr>
              <a:lnSpc>
                <a:spcPct val="90000"/>
              </a:lnSpc>
              <a:buFontTx/>
              <a:buNone/>
            </a:pPr>
            <a:r>
              <a:rPr lang="ru-RU" sz="2000"/>
              <a:t>&lt;html mlns="http://www.w3.org/1999/xhtml"&gt;</a:t>
            </a:r>
          </a:p>
          <a:p>
            <a:pPr>
              <a:lnSpc>
                <a:spcPct val="90000"/>
              </a:lnSpc>
              <a:buFontTx/>
              <a:buNone/>
            </a:pPr>
            <a:r>
              <a:rPr lang="ru-RU" sz="2000"/>
              <a:t>&lt;head&gt; &lt;title&gt;HeaderHost&lt;/title&gt; &lt;/head&gt;</a:t>
            </a:r>
          </a:p>
          <a:p>
            <a:pPr>
              <a:lnSpc>
                <a:spcPct val="90000"/>
              </a:lnSpc>
              <a:buFontTx/>
              <a:buNone/>
            </a:pPr>
            <a:r>
              <a:rPr lang="ru-RU" sz="2000"/>
              <a:t>&lt;body&gt;</a:t>
            </a:r>
          </a:p>
          <a:p>
            <a:pPr>
              <a:lnSpc>
                <a:spcPct val="90000"/>
              </a:lnSpc>
              <a:buFontTx/>
              <a:buNone/>
            </a:pPr>
            <a:r>
              <a:rPr lang="ru-RU" sz="2000"/>
              <a:t>   &lt;form id="Form1" method="post" runat="server"&gt;</a:t>
            </a:r>
          </a:p>
          <a:p>
            <a:pPr>
              <a:lnSpc>
                <a:spcPct val="90000"/>
              </a:lnSpc>
              <a:buFontTx/>
              <a:buNone/>
            </a:pPr>
            <a:r>
              <a:rPr lang="ru-RU" sz="2000" b="1"/>
              <a:t>      &lt;apress:Header id="Header1" runat="server"&gt;&lt;/apress:Header&gt;</a:t>
            </a:r>
          </a:p>
          <a:p>
            <a:pPr>
              <a:lnSpc>
                <a:spcPct val="90000"/>
              </a:lnSpc>
              <a:buFontTx/>
              <a:buNone/>
            </a:pPr>
            <a:r>
              <a:rPr lang="ru-RU" sz="2000"/>
              <a:t>   &lt;/form&gt;</a:t>
            </a:r>
          </a:p>
          <a:p>
            <a:pPr>
              <a:lnSpc>
                <a:spcPct val="90000"/>
              </a:lnSpc>
              <a:buFontTx/>
              <a:buNone/>
            </a:pPr>
            <a:r>
              <a:rPr lang="ru-RU" sz="2000"/>
              <a:t>&lt;/body&gt;</a:t>
            </a:r>
          </a:p>
          <a:p>
            <a:pPr>
              <a:lnSpc>
                <a:spcPct val="90000"/>
              </a:lnSpc>
              <a:buFontTx/>
              <a:buNone/>
            </a:pPr>
            <a:r>
              <a:rPr lang="ru-RU" sz="2000"/>
              <a:t>&lt;/html&gt;</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ru-RU" sz="3200"/>
              <a:t>Обработка событий в пользовательском ЭУ</a:t>
            </a:r>
          </a:p>
        </p:txBody>
      </p:sp>
      <p:sp>
        <p:nvSpPr>
          <p:cNvPr id="247811" name="Rectangle 3"/>
          <p:cNvSpPr>
            <a:spLocks noGrp="1" noChangeArrowheads="1"/>
          </p:cNvSpPr>
          <p:nvPr>
            <p:ph type="body" idx="1"/>
          </p:nvPr>
        </p:nvSpPr>
        <p:spPr>
          <a:xfrm>
            <a:off x="395288" y="1412875"/>
            <a:ext cx="8291512" cy="5256213"/>
          </a:xfrm>
        </p:spPr>
        <p:txBody>
          <a:bodyPr/>
          <a:lstStyle/>
          <a:p>
            <a:pPr>
              <a:lnSpc>
                <a:spcPct val="80000"/>
              </a:lnSpc>
            </a:pPr>
            <a:r>
              <a:rPr lang="ru-RU" sz="1800"/>
              <a:t>Пример пользовательского ЭУ</a:t>
            </a:r>
            <a:r>
              <a:rPr lang="en-US" sz="1800"/>
              <a:t>:</a:t>
            </a:r>
            <a:endParaRPr lang="ru-RU" sz="1800"/>
          </a:p>
          <a:p>
            <a:pPr>
              <a:lnSpc>
                <a:spcPct val="80000"/>
              </a:lnSpc>
              <a:buFontTx/>
              <a:buNone/>
            </a:pPr>
            <a:r>
              <a:rPr lang="ru-RU" sz="1800"/>
              <a:t>&lt;%@ Control Language="c#" AutoEventWireup="true" CodeFile="TimeDisplay.ascx.cs" Inherits="TimeDisplay" %&gt;</a:t>
            </a:r>
          </a:p>
          <a:p>
            <a:pPr>
              <a:lnSpc>
                <a:spcPct val="80000"/>
              </a:lnSpc>
              <a:buFontTx/>
              <a:buNone/>
            </a:pPr>
            <a:r>
              <a:rPr lang="ru-RU" sz="1800"/>
              <a:t>&lt;asp:LinkButton id="lnkTime" runat="server" OnClick="lnkTime_Click" /&gt;</a:t>
            </a:r>
            <a:endParaRPr lang="en-US" sz="1800"/>
          </a:p>
          <a:p>
            <a:pPr>
              <a:lnSpc>
                <a:spcPct val="80000"/>
              </a:lnSpc>
              <a:buFontTx/>
              <a:buNone/>
            </a:pPr>
            <a:endParaRPr lang="ru-RU" sz="1800"/>
          </a:p>
          <a:p>
            <a:pPr>
              <a:lnSpc>
                <a:spcPct val="80000"/>
              </a:lnSpc>
            </a:pPr>
            <a:r>
              <a:rPr lang="ru-RU" sz="1800"/>
              <a:t>Программный код (</a:t>
            </a:r>
            <a:r>
              <a:rPr lang="en-US" sz="1800"/>
              <a:t>code-behind</a:t>
            </a:r>
            <a:r>
              <a:rPr lang="ru-RU" sz="1800"/>
              <a:t>)</a:t>
            </a:r>
            <a:r>
              <a:rPr lang="en-US" sz="1800"/>
              <a:t>:</a:t>
            </a:r>
          </a:p>
          <a:p>
            <a:pPr>
              <a:lnSpc>
                <a:spcPct val="80000"/>
              </a:lnSpc>
              <a:buFontTx/>
              <a:buNone/>
            </a:pPr>
            <a:r>
              <a:rPr lang="ru-RU" sz="1800"/>
              <a:t>public partial class TimeDisplay : System.Web.UI.UserControl</a:t>
            </a:r>
          </a:p>
          <a:p>
            <a:pPr>
              <a:lnSpc>
                <a:spcPct val="80000"/>
              </a:lnSpc>
              <a:buFontTx/>
              <a:buNone/>
            </a:pPr>
            <a:r>
              <a:rPr lang="ru-RU" sz="1800"/>
              <a:t>{</a:t>
            </a:r>
          </a:p>
          <a:p>
            <a:pPr>
              <a:lnSpc>
                <a:spcPct val="80000"/>
              </a:lnSpc>
              <a:buFontTx/>
              <a:buNone/>
            </a:pPr>
            <a:r>
              <a:rPr lang="en-US" sz="1800"/>
              <a:t>    </a:t>
            </a:r>
            <a:r>
              <a:rPr lang="ru-RU" sz="1800"/>
              <a:t>protected void Page_Load(object sender, EventArgs e)</a:t>
            </a:r>
            <a:r>
              <a:rPr lang="en-US" sz="1800"/>
              <a:t> </a:t>
            </a:r>
            <a:r>
              <a:rPr lang="ru-RU" sz="1800"/>
              <a:t>{</a:t>
            </a:r>
          </a:p>
          <a:p>
            <a:pPr>
              <a:lnSpc>
                <a:spcPct val="80000"/>
              </a:lnSpc>
              <a:buFontTx/>
              <a:buNone/>
            </a:pPr>
            <a:r>
              <a:rPr lang="en-US" sz="1800"/>
              <a:t>        </a:t>
            </a:r>
            <a:r>
              <a:rPr lang="ru-RU" sz="1800"/>
              <a:t>if (!Page.IsPostBack)</a:t>
            </a:r>
          </a:p>
          <a:p>
            <a:pPr>
              <a:lnSpc>
                <a:spcPct val="80000"/>
              </a:lnSpc>
              <a:buFontTx/>
              <a:buNone/>
            </a:pPr>
            <a:r>
              <a:rPr lang="en-US" sz="1800"/>
              <a:t>            </a:t>
            </a:r>
            <a:r>
              <a:rPr lang="ru-RU" sz="1800"/>
              <a:t>RefreshTime();</a:t>
            </a:r>
          </a:p>
          <a:p>
            <a:pPr>
              <a:lnSpc>
                <a:spcPct val="80000"/>
              </a:lnSpc>
              <a:buFontTx/>
              <a:buNone/>
            </a:pPr>
            <a:r>
              <a:rPr lang="en-US" sz="1800"/>
              <a:t>    </a:t>
            </a:r>
            <a:r>
              <a:rPr lang="ru-RU" sz="1800"/>
              <a:t>}</a:t>
            </a:r>
          </a:p>
          <a:p>
            <a:pPr>
              <a:lnSpc>
                <a:spcPct val="80000"/>
              </a:lnSpc>
              <a:buFontTx/>
              <a:buNone/>
            </a:pPr>
            <a:r>
              <a:rPr lang="en-US" sz="1800"/>
              <a:t>    </a:t>
            </a:r>
            <a:r>
              <a:rPr lang="ru-RU" sz="1800"/>
              <a:t>protected void lnkTime_Click(object sender, EventArgs e)</a:t>
            </a:r>
            <a:r>
              <a:rPr lang="en-US" sz="1800"/>
              <a:t> </a:t>
            </a:r>
            <a:r>
              <a:rPr lang="ru-RU" sz="1800"/>
              <a:t>{</a:t>
            </a:r>
          </a:p>
          <a:p>
            <a:pPr>
              <a:lnSpc>
                <a:spcPct val="80000"/>
              </a:lnSpc>
              <a:buFontTx/>
              <a:buNone/>
            </a:pPr>
            <a:r>
              <a:rPr lang="en-US" sz="1800"/>
              <a:t>         </a:t>
            </a:r>
            <a:r>
              <a:rPr lang="ru-RU" sz="1800"/>
              <a:t>RefreshTime();</a:t>
            </a:r>
            <a:endParaRPr lang="en-US" sz="1800"/>
          </a:p>
          <a:p>
            <a:pPr>
              <a:lnSpc>
                <a:spcPct val="80000"/>
              </a:lnSpc>
              <a:buFontTx/>
              <a:buNone/>
            </a:pPr>
            <a:r>
              <a:rPr lang="en-US" sz="1800"/>
              <a:t>    </a:t>
            </a:r>
            <a:r>
              <a:rPr lang="ru-RU" sz="1800"/>
              <a:t>}</a:t>
            </a:r>
          </a:p>
          <a:p>
            <a:pPr>
              <a:lnSpc>
                <a:spcPct val="80000"/>
              </a:lnSpc>
              <a:buFontTx/>
              <a:buNone/>
            </a:pPr>
            <a:r>
              <a:rPr lang="en-US" sz="1800"/>
              <a:t>    </a:t>
            </a:r>
            <a:r>
              <a:rPr lang="ru-RU" sz="1800"/>
              <a:t>public void RefreshTime() {</a:t>
            </a:r>
          </a:p>
          <a:p>
            <a:pPr>
              <a:lnSpc>
                <a:spcPct val="80000"/>
              </a:lnSpc>
              <a:buFontTx/>
              <a:buNone/>
            </a:pPr>
            <a:r>
              <a:rPr lang="en-US" sz="1800"/>
              <a:t>	 </a:t>
            </a:r>
            <a:r>
              <a:rPr lang="ru-RU" sz="1800"/>
              <a:t>lnkTime.Text = DateTime.Now.ToLongTimeString();</a:t>
            </a:r>
          </a:p>
          <a:p>
            <a:pPr>
              <a:lnSpc>
                <a:spcPct val="80000"/>
              </a:lnSpc>
              <a:buFontTx/>
              <a:buNone/>
            </a:pPr>
            <a:r>
              <a:rPr lang="en-US" sz="1800"/>
              <a:t>    </a:t>
            </a:r>
            <a:r>
              <a:rPr lang="ru-RU" sz="1800"/>
              <a:t>}</a:t>
            </a:r>
          </a:p>
          <a:p>
            <a:pPr>
              <a:lnSpc>
                <a:spcPct val="80000"/>
              </a:lnSpc>
              <a:buFontTx/>
              <a:buNone/>
            </a:pPr>
            <a:r>
              <a:rPr lang="ru-RU" sz="1800"/>
              <a:t>}</a:t>
            </a: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ru-RU" sz="3200"/>
              <a:t>Добавление свойств к пользовательскому ЭУ</a:t>
            </a:r>
          </a:p>
        </p:txBody>
      </p:sp>
      <p:sp>
        <p:nvSpPr>
          <p:cNvPr id="249859" name="Rectangle 3"/>
          <p:cNvSpPr>
            <a:spLocks noGrp="1" noChangeArrowheads="1"/>
          </p:cNvSpPr>
          <p:nvPr>
            <p:ph type="body" idx="1"/>
          </p:nvPr>
        </p:nvSpPr>
        <p:spPr>
          <a:xfrm>
            <a:off x="395288" y="1412875"/>
            <a:ext cx="8424862" cy="5445125"/>
          </a:xfrm>
        </p:spPr>
        <p:txBody>
          <a:bodyPr/>
          <a:lstStyle/>
          <a:p>
            <a:pPr>
              <a:lnSpc>
                <a:spcPct val="80000"/>
              </a:lnSpc>
              <a:buFontTx/>
              <a:buNone/>
            </a:pPr>
            <a:r>
              <a:rPr lang="ru-RU" sz="1600"/>
              <a:t>public class TimeDisplay : System.Web.UI.UserControl {</a:t>
            </a:r>
          </a:p>
          <a:p>
            <a:pPr>
              <a:lnSpc>
                <a:spcPct val="80000"/>
              </a:lnSpc>
              <a:buFontTx/>
              <a:buNone/>
            </a:pPr>
            <a:r>
              <a:rPr lang="ru-RU" sz="1600"/>
              <a:t>   protected void Page_Load(object sender, EventArgs e) {</a:t>
            </a:r>
          </a:p>
          <a:p>
            <a:pPr>
              <a:lnSpc>
                <a:spcPct val="80000"/>
              </a:lnSpc>
              <a:buFontTx/>
              <a:buNone/>
            </a:pPr>
            <a:r>
              <a:rPr lang="ru-RU" sz="1600"/>
              <a:t>      if (!Page.IsPostBack)</a:t>
            </a:r>
          </a:p>
          <a:p>
            <a:pPr>
              <a:lnSpc>
                <a:spcPct val="80000"/>
              </a:lnSpc>
              <a:buFontTx/>
              <a:buNone/>
            </a:pPr>
            <a:r>
              <a:rPr lang="ru-RU" sz="1600"/>
              <a:t>         RefreshTime();</a:t>
            </a:r>
          </a:p>
          <a:p>
            <a:pPr>
              <a:lnSpc>
                <a:spcPct val="80000"/>
              </a:lnSpc>
              <a:buFontTx/>
              <a:buNone/>
            </a:pPr>
            <a:r>
              <a:rPr lang="ru-RU" sz="1600"/>
              <a:t>   }</a:t>
            </a:r>
          </a:p>
          <a:p>
            <a:pPr>
              <a:lnSpc>
                <a:spcPct val="80000"/>
              </a:lnSpc>
              <a:buFontTx/>
              <a:buNone/>
            </a:pPr>
            <a:r>
              <a:rPr lang="ru-RU" sz="1600" b="1"/>
              <a:t>   private string format;</a:t>
            </a:r>
          </a:p>
          <a:p>
            <a:pPr>
              <a:lnSpc>
                <a:spcPct val="80000"/>
              </a:lnSpc>
              <a:buFontTx/>
              <a:buNone/>
            </a:pPr>
            <a:r>
              <a:rPr lang="ru-RU" sz="1600" b="1"/>
              <a:t>   public string Format {</a:t>
            </a:r>
          </a:p>
          <a:p>
            <a:pPr>
              <a:lnSpc>
                <a:spcPct val="80000"/>
              </a:lnSpc>
              <a:buFontTx/>
              <a:buNone/>
            </a:pPr>
            <a:r>
              <a:rPr lang="ru-RU" sz="1600" b="1"/>
              <a:t>      get { return format; }</a:t>
            </a:r>
          </a:p>
          <a:p>
            <a:pPr>
              <a:lnSpc>
                <a:spcPct val="80000"/>
              </a:lnSpc>
              <a:buFontTx/>
              <a:buNone/>
            </a:pPr>
            <a:r>
              <a:rPr lang="ru-RU" sz="1600" b="1"/>
              <a:t>      set { format = value; }</a:t>
            </a:r>
          </a:p>
          <a:p>
            <a:pPr>
              <a:lnSpc>
                <a:spcPct val="80000"/>
              </a:lnSpc>
              <a:buFontTx/>
              <a:buNone/>
            </a:pPr>
            <a:r>
              <a:rPr lang="ru-RU" sz="1600" b="1"/>
              <a:t>   }</a:t>
            </a:r>
          </a:p>
          <a:p>
            <a:pPr>
              <a:lnSpc>
                <a:spcPct val="80000"/>
              </a:lnSpc>
              <a:buFontTx/>
              <a:buNone/>
            </a:pPr>
            <a:r>
              <a:rPr lang="ru-RU" sz="1600"/>
              <a:t>   protected void lnkTime_Click(object sender, EventArgs e) </a:t>
            </a:r>
          </a:p>
          <a:p>
            <a:pPr>
              <a:lnSpc>
                <a:spcPct val="80000"/>
              </a:lnSpc>
              <a:buFontTx/>
              <a:buNone/>
            </a:pPr>
            <a:r>
              <a:rPr lang="ru-RU" sz="1600"/>
              <a:t>   {  RefreshTime(); }</a:t>
            </a:r>
          </a:p>
          <a:p>
            <a:pPr>
              <a:lnSpc>
                <a:spcPct val="80000"/>
              </a:lnSpc>
              <a:buFontTx/>
              <a:buNone/>
            </a:pPr>
            <a:r>
              <a:rPr lang="ru-RU" sz="1600"/>
              <a:t>  </a:t>
            </a:r>
          </a:p>
          <a:p>
            <a:pPr>
              <a:lnSpc>
                <a:spcPct val="80000"/>
              </a:lnSpc>
              <a:buFontTx/>
              <a:buNone/>
            </a:pPr>
            <a:r>
              <a:rPr lang="ru-RU" sz="1600"/>
              <a:t>   public void RefreshTime() {</a:t>
            </a:r>
          </a:p>
          <a:p>
            <a:pPr>
              <a:lnSpc>
                <a:spcPct val="80000"/>
              </a:lnSpc>
              <a:buFontTx/>
              <a:buNone/>
            </a:pPr>
            <a:r>
              <a:rPr lang="ru-RU" sz="1600" b="1"/>
              <a:t>      if (format == null) {</a:t>
            </a:r>
          </a:p>
          <a:p>
            <a:pPr>
              <a:lnSpc>
                <a:spcPct val="80000"/>
              </a:lnSpc>
              <a:buFontTx/>
              <a:buNone/>
            </a:pPr>
            <a:r>
              <a:rPr lang="ru-RU" sz="1600" b="1"/>
              <a:t>        lnkTime.Text = DateTime.Now.ToLongTimeString();</a:t>
            </a:r>
          </a:p>
          <a:p>
            <a:pPr>
              <a:lnSpc>
                <a:spcPct val="80000"/>
              </a:lnSpc>
              <a:buFontTx/>
              <a:buNone/>
            </a:pPr>
            <a:r>
              <a:rPr lang="ru-RU" sz="1600" b="1"/>
              <a:t>      }</a:t>
            </a:r>
          </a:p>
          <a:p>
            <a:pPr>
              <a:lnSpc>
                <a:spcPct val="80000"/>
              </a:lnSpc>
              <a:buFontTx/>
              <a:buNone/>
            </a:pPr>
            <a:r>
              <a:rPr lang="ru-RU" sz="1600" b="1"/>
              <a:t>      else {</a:t>
            </a:r>
          </a:p>
          <a:p>
            <a:pPr>
              <a:lnSpc>
                <a:spcPct val="80000"/>
              </a:lnSpc>
              <a:buFontTx/>
              <a:buNone/>
            </a:pPr>
            <a:r>
              <a:rPr lang="ru-RU" sz="1600" b="1"/>
              <a:t>	   lnkTime.Text = DateTime.Now.ToString(format);</a:t>
            </a:r>
          </a:p>
          <a:p>
            <a:pPr>
              <a:lnSpc>
                <a:spcPct val="80000"/>
              </a:lnSpc>
              <a:buFontTx/>
              <a:buNone/>
            </a:pPr>
            <a:r>
              <a:rPr lang="ru-RU" sz="1600" b="1"/>
              <a:t>      }</a:t>
            </a:r>
          </a:p>
          <a:p>
            <a:pPr>
              <a:lnSpc>
                <a:spcPct val="80000"/>
              </a:lnSpc>
              <a:buFontTx/>
              <a:buNone/>
            </a:pPr>
            <a:r>
              <a:rPr lang="ru-RU" sz="1600"/>
              <a:t>   }</a:t>
            </a:r>
          </a:p>
          <a:p>
            <a:pPr>
              <a:lnSpc>
                <a:spcPct val="80000"/>
              </a:lnSpc>
              <a:buFontTx/>
              <a:buNone/>
            </a:pPr>
            <a:r>
              <a:rPr lang="ru-RU" sz="1600"/>
              <a:t>}</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468313" y="260350"/>
            <a:ext cx="8229600" cy="792163"/>
          </a:xfrm>
        </p:spPr>
        <p:txBody>
          <a:bodyPr/>
          <a:lstStyle/>
          <a:p>
            <a:r>
              <a:rPr lang="ru-RU" sz="3200"/>
              <a:t>Задание свойств пользовательского ЭУ</a:t>
            </a:r>
          </a:p>
        </p:txBody>
      </p:sp>
      <p:sp>
        <p:nvSpPr>
          <p:cNvPr id="251907" name="Rectangle 3"/>
          <p:cNvSpPr>
            <a:spLocks noGrp="1" noChangeArrowheads="1"/>
          </p:cNvSpPr>
          <p:nvPr>
            <p:ph type="body" idx="1"/>
          </p:nvPr>
        </p:nvSpPr>
        <p:spPr>
          <a:xfrm>
            <a:off x="457200" y="1268413"/>
            <a:ext cx="8507413" cy="5184775"/>
          </a:xfrm>
        </p:spPr>
        <p:txBody>
          <a:bodyPr/>
          <a:lstStyle/>
          <a:p>
            <a:pPr>
              <a:lnSpc>
                <a:spcPct val="90000"/>
              </a:lnSpc>
            </a:pPr>
            <a:r>
              <a:rPr lang="ru-RU" sz="2400"/>
              <a:t>TimeDisplay1.Format = </a:t>
            </a:r>
            <a:endParaRPr lang="en-US" sz="2400"/>
          </a:p>
          <a:p>
            <a:pPr>
              <a:lnSpc>
                <a:spcPct val="90000"/>
              </a:lnSpc>
              <a:buFontTx/>
              <a:buNone/>
            </a:pPr>
            <a:r>
              <a:rPr lang="en-US" sz="2400"/>
              <a:t>	</a:t>
            </a:r>
            <a:r>
              <a:rPr lang="ru-RU" sz="2400"/>
              <a:t>"dddd, dd MMMM yyyy HH:mm:ss tt (GMT z)";</a:t>
            </a:r>
          </a:p>
          <a:p>
            <a:pPr>
              <a:lnSpc>
                <a:spcPct val="90000"/>
              </a:lnSpc>
            </a:pPr>
            <a:endParaRPr lang="ru-RU" sz="2400"/>
          </a:p>
          <a:p>
            <a:pPr>
              <a:lnSpc>
                <a:spcPct val="90000"/>
              </a:lnSpc>
            </a:pPr>
            <a:r>
              <a:rPr lang="ru-RU" sz="2400"/>
              <a:t>Можно задать свойства пользовательского ЭУ в тэге</a:t>
            </a:r>
          </a:p>
          <a:p>
            <a:pPr>
              <a:lnSpc>
                <a:spcPct val="90000"/>
              </a:lnSpc>
              <a:buFontTx/>
              <a:buNone/>
            </a:pPr>
            <a:r>
              <a:rPr lang="ru-RU" sz="2400"/>
              <a:t>	</a:t>
            </a:r>
            <a:endParaRPr lang="en-US" sz="2400"/>
          </a:p>
          <a:p>
            <a:pPr>
              <a:lnSpc>
                <a:spcPct val="90000"/>
              </a:lnSpc>
              <a:buFontTx/>
              <a:buNone/>
            </a:pPr>
            <a:r>
              <a:rPr lang="ru-RU" sz="2400"/>
              <a:t>&lt;apress:TimeDisplay id="TimeDisplay1"</a:t>
            </a:r>
          </a:p>
          <a:p>
            <a:pPr>
              <a:lnSpc>
                <a:spcPct val="90000"/>
              </a:lnSpc>
              <a:buFontTx/>
              <a:buNone/>
            </a:pPr>
            <a:r>
              <a:rPr lang="ru-RU" sz="2400" b="1"/>
              <a:t>	Format=</a:t>
            </a:r>
            <a:endParaRPr lang="en-US" sz="2400" b="1"/>
          </a:p>
          <a:p>
            <a:pPr>
              <a:lnSpc>
                <a:spcPct val="90000"/>
              </a:lnSpc>
              <a:buFontTx/>
              <a:buNone/>
            </a:pPr>
            <a:r>
              <a:rPr lang="en-US" sz="2400" b="1"/>
              <a:t>        </a:t>
            </a:r>
            <a:r>
              <a:rPr lang="ru-RU" sz="2400" b="1"/>
              <a:t>"dddd, dd MMMM yyyy HH:mm:ss tt (GMT z)" </a:t>
            </a:r>
            <a:r>
              <a:rPr lang="ru-RU" sz="2400"/>
              <a:t>runat="server" /&gt;</a:t>
            </a:r>
          </a:p>
          <a:p>
            <a:pPr>
              <a:lnSpc>
                <a:spcPct val="90000"/>
              </a:lnSpc>
              <a:buFontTx/>
              <a:buNone/>
            </a:pPr>
            <a:r>
              <a:rPr lang="ru-RU" sz="2400"/>
              <a:t>&lt;hr /&gt;</a:t>
            </a:r>
          </a:p>
          <a:p>
            <a:pPr>
              <a:lnSpc>
                <a:spcPct val="90000"/>
              </a:lnSpc>
              <a:buFontTx/>
              <a:buNone/>
            </a:pPr>
            <a:r>
              <a:rPr lang="ru-RU" sz="2400"/>
              <a:t>&lt;apress:TimeDisplay id="TimeDisplay2" runat="server" /&gt;</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endParaRPr lang="ru-RU"/>
          </a:p>
        </p:txBody>
      </p:sp>
      <p:sp>
        <p:nvSpPr>
          <p:cNvPr id="256003" name="Rectangle 3"/>
          <p:cNvSpPr>
            <a:spLocks noGrp="1" noChangeArrowheads="1"/>
          </p:cNvSpPr>
          <p:nvPr>
            <p:ph type="body" idx="1"/>
          </p:nvPr>
        </p:nvSpPr>
        <p:spPr/>
        <p:txBody>
          <a:bodyPr/>
          <a:lstStyle/>
          <a:p>
            <a:endParaRPr lang="ru-RU"/>
          </a:p>
        </p:txBody>
      </p:sp>
    </p:spTree>
  </p:cSld>
  <p:clrMapOvr>
    <a:masterClrMapping/>
  </p:clrMapOvr>
  <p:transition/>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9488</TotalTime>
  <Words>7716</Words>
  <Application>Microsoft Office PowerPoint</Application>
  <PresentationFormat>Экран (4:3)</PresentationFormat>
  <Paragraphs>901</Paragraphs>
  <Slides>87</Slides>
  <Notes>87</Notes>
  <HiddenSlides>10</HiddenSlides>
  <MMClips>0</MMClips>
  <ScaleCrop>false</ScaleCrop>
  <HeadingPairs>
    <vt:vector size="4" baseType="variant">
      <vt:variant>
        <vt:lpstr>Тема</vt:lpstr>
      </vt:variant>
      <vt:variant>
        <vt:i4>1</vt:i4>
      </vt:variant>
      <vt:variant>
        <vt:lpstr>Заголовки слайдов</vt:lpstr>
      </vt:variant>
      <vt:variant>
        <vt:i4>87</vt:i4>
      </vt:variant>
    </vt:vector>
  </HeadingPairs>
  <TitlesOfParts>
    <vt:vector size="88" baseType="lpstr">
      <vt:lpstr>Оформление по умолчанию</vt:lpstr>
      <vt:lpstr>Лекция 10</vt:lpstr>
      <vt:lpstr>Структура и оформление web страниц</vt:lpstr>
      <vt:lpstr>Темы и управляющие страницы (Themes and Master Pages)</vt:lpstr>
      <vt:lpstr>Слайд 4</vt:lpstr>
      <vt:lpstr>Каскадные таблицы стилей  (Cascading Style Sheets)</vt:lpstr>
      <vt:lpstr>Слайд 6</vt:lpstr>
      <vt:lpstr>Пример использования стилей</vt:lpstr>
      <vt:lpstr>Фрагмент из таблицы стилей Style.css </vt:lpstr>
      <vt:lpstr>Создание таблицы стилей</vt:lpstr>
      <vt:lpstr>Правила таблицы стилей</vt:lpstr>
      <vt:lpstr>Формирование стилей</vt:lpstr>
      <vt:lpstr>Диалоговые окна построения таблицы стилей</vt:lpstr>
      <vt:lpstr>Графическое представление таблицы стилей</vt:lpstr>
      <vt:lpstr>Применение правил стилей </vt:lpstr>
      <vt:lpstr>Окна для работы со стилями в Visual Studio</vt:lpstr>
      <vt:lpstr>Заключение по CSS </vt:lpstr>
      <vt:lpstr>Темы </vt:lpstr>
      <vt:lpstr>Описание темы</vt:lpstr>
      <vt:lpstr>Описание skin файла</vt:lpstr>
      <vt:lpstr>Темы и skin</vt:lpstr>
      <vt:lpstr>Глобальные темы</vt:lpstr>
      <vt:lpstr>Создание и использование темы</vt:lpstr>
      <vt:lpstr>Слайд 23</vt:lpstr>
      <vt:lpstr>Использование CSS в темах</vt:lpstr>
      <vt:lpstr>Пример описания ЭУ Calendar</vt:lpstr>
      <vt:lpstr>Слайд 26</vt:lpstr>
      <vt:lpstr>Skin с изображениями</vt:lpstr>
      <vt:lpstr>Применение тем с помощью  конфигурационного файла web.config </vt:lpstr>
      <vt:lpstr>Динамическое применение тем</vt:lpstr>
      <vt:lpstr>Стандартизация структуры страниц web приложения</vt:lpstr>
      <vt:lpstr>Страницы шаблонов (master pages)</vt:lpstr>
      <vt:lpstr>Требования к шаблонам</vt:lpstr>
      <vt:lpstr>Основы Master Pages</vt:lpstr>
      <vt:lpstr>Использование Master Pages</vt:lpstr>
      <vt:lpstr>Создание страницы шаблона (master page)</vt:lpstr>
      <vt:lpstr>Создание master pages</vt:lpstr>
      <vt:lpstr>Master page после создания</vt:lpstr>
      <vt:lpstr>Описание Master page</vt:lpstr>
      <vt:lpstr>Создание страницы содержания (content page)</vt:lpstr>
      <vt:lpstr>Создание web-формы на основе master page</vt:lpstr>
      <vt:lpstr>Страница содержания  (content page)</vt:lpstr>
      <vt:lpstr>Форматирование Master Pages с использованием таблиц и CSS </vt:lpstr>
      <vt:lpstr>Разметка на основе таблиц</vt:lpstr>
      <vt:lpstr>Задание таблицы в Master Page</vt:lpstr>
      <vt:lpstr>Слайд 45</vt:lpstr>
      <vt:lpstr>Слайд 46</vt:lpstr>
      <vt:lpstr>Описание шаблона с использованием CSS  для &lt;div&gt; элементов</vt:lpstr>
      <vt:lpstr>Слайд 48</vt:lpstr>
      <vt:lpstr>Использование CSS позиционирования</vt:lpstr>
      <vt:lpstr>Вложение Master Pages</vt:lpstr>
      <vt:lpstr>Вложенные master pages</vt:lpstr>
      <vt:lpstr>Шаблон верхнего уровня</vt:lpstr>
      <vt:lpstr>Шаблон второго уровня</vt:lpstr>
      <vt:lpstr>Контент файл</vt:lpstr>
      <vt:lpstr>Результат</vt:lpstr>
      <vt:lpstr>Основные группы навигационных ЭУ</vt:lpstr>
      <vt:lpstr>Потребность в страницах с наборов видов (Multiple Views)</vt:lpstr>
      <vt:lpstr>ЭУ MultiView</vt:lpstr>
      <vt:lpstr>Пример</vt:lpstr>
      <vt:lpstr>В среде разработки</vt:lpstr>
      <vt:lpstr>В браузере</vt:lpstr>
      <vt:lpstr>Программирование MultiView </vt:lpstr>
      <vt:lpstr>Распознаваемые имена команды MultiView</vt:lpstr>
      <vt:lpstr>Элемент управления Wizard</vt:lpstr>
      <vt:lpstr>Пример описания Wizard</vt:lpstr>
      <vt:lpstr>WizardStep Properties</vt:lpstr>
      <vt:lpstr>Wizard Events</vt:lpstr>
      <vt:lpstr>Модели программирования Wizard</vt:lpstr>
      <vt:lpstr>Навигация по web сайту</vt:lpstr>
      <vt:lpstr>Сокращенная карта сайта Amazon.com</vt:lpstr>
      <vt:lpstr>Использование карты сайта  (Site map)</vt:lpstr>
      <vt:lpstr>Слайд 72</vt:lpstr>
      <vt:lpstr>Как создать XML карту сайта</vt:lpstr>
      <vt:lpstr>Структура описания карты сайта</vt:lpstr>
      <vt:lpstr>Пример карты сайта</vt:lpstr>
      <vt:lpstr>Слайд 76</vt:lpstr>
      <vt:lpstr>TreeView</vt:lpstr>
      <vt:lpstr>Класс SiteMap</vt:lpstr>
      <vt:lpstr>Создание собственных ЭУ</vt:lpstr>
      <vt:lpstr>Пользовательские ЭУ  (user controls)</vt:lpstr>
      <vt:lpstr>Создание пользовательского ЭУ</vt:lpstr>
      <vt:lpstr>Пример описания пользовательского ЭУ</vt:lpstr>
      <vt:lpstr>Пример использования пользовательского ЭУ</vt:lpstr>
      <vt:lpstr>Обработка событий в пользовательском ЭУ</vt:lpstr>
      <vt:lpstr>Добавление свойств к пользовательскому ЭУ</vt:lpstr>
      <vt:lpstr>Задание свойств пользовательского ЭУ</vt:lpstr>
      <vt:lpstr>Слайд 87</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Forms Decoration</dc:title>
  <dc:creator>Tuzovsky Anatoly Fedorovich</dc:creator>
  <dc:description>Tomsk Polytechnic University</dc:description>
  <cp:lastModifiedBy>Тузовский</cp:lastModifiedBy>
  <cp:revision>34</cp:revision>
  <dcterms:created xsi:type="dcterms:W3CDTF">2008-10-21T02:24:03Z</dcterms:created>
  <dcterms:modified xsi:type="dcterms:W3CDTF">2010-01-31T09:42:53Z</dcterms:modified>
</cp:coreProperties>
</file>