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67.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notesSlides/notesSlide63.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png" ContentType="image/png"/>
  <Override PartName="/ppt/notesSlides/notesSlide68.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Default Extension="wmf" ContentType="image/x-wmf"/>
  <Override PartName="/ppt/notesSlides/notesSlide36.xml" ContentType="application/vnd.openxmlformats-officedocument.presentationml.notesSlide+xml"/>
  <Override PartName="/ppt/notesSlides/notesSlide65.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notesSlides/notesSlide37.xml" ContentType="application/vnd.openxmlformats-officedocument.presentationml.notesSlide+xml"/>
  <Override PartName="/ppt/notesSlides/notesSlide55.xml" ContentType="application/vnd.openxmlformats-officedocument.presentationml.notesSlide+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8"/>
  </p:notesMasterIdLst>
  <p:sldIdLst>
    <p:sldId id="276" r:id="rId2"/>
    <p:sldId id="257" r:id="rId3"/>
    <p:sldId id="277" r:id="rId4"/>
    <p:sldId id="258" r:id="rId5"/>
    <p:sldId id="317" r:id="rId6"/>
    <p:sldId id="262" r:id="rId7"/>
    <p:sldId id="284" r:id="rId8"/>
    <p:sldId id="278" r:id="rId9"/>
    <p:sldId id="279" r:id="rId10"/>
    <p:sldId id="280" r:id="rId11"/>
    <p:sldId id="281" r:id="rId12"/>
    <p:sldId id="282" r:id="rId13"/>
    <p:sldId id="283" r:id="rId14"/>
    <p:sldId id="259" r:id="rId15"/>
    <p:sldId id="261" r:id="rId16"/>
    <p:sldId id="263" r:id="rId17"/>
    <p:sldId id="285" r:id="rId18"/>
    <p:sldId id="264" r:id="rId19"/>
    <p:sldId id="287" r:id="rId20"/>
    <p:sldId id="288" r:id="rId21"/>
    <p:sldId id="265" r:id="rId22"/>
    <p:sldId id="266" r:id="rId23"/>
    <p:sldId id="289" r:id="rId24"/>
    <p:sldId id="267" r:id="rId25"/>
    <p:sldId id="301" r:id="rId26"/>
    <p:sldId id="290" r:id="rId27"/>
    <p:sldId id="291" r:id="rId28"/>
    <p:sldId id="292" r:id="rId29"/>
    <p:sldId id="297" r:id="rId30"/>
    <p:sldId id="338" r:id="rId31"/>
    <p:sldId id="339" r:id="rId32"/>
    <p:sldId id="293" r:id="rId33"/>
    <p:sldId id="294" r:id="rId34"/>
    <p:sldId id="298" r:id="rId35"/>
    <p:sldId id="295" r:id="rId36"/>
    <p:sldId id="299" r:id="rId37"/>
    <p:sldId id="300" r:id="rId38"/>
    <p:sldId id="269" r:id="rId39"/>
    <p:sldId id="270" r:id="rId40"/>
    <p:sldId id="271" r:id="rId41"/>
    <p:sldId id="272" r:id="rId42"/>
    <p:sldId id="302" r:id="rId43"/>
    <p:sldId id="303" r:id="rId44"/>
    <p:sldId id="304" r:id="rId45"/>
    <p:sldId id="305" r:id="rId46"/>
    <p:sldId id="306" r:id="rId47"/>
    <p:sldId id="307" r:id="rId48"/>
    <p:sldId id="308" r:id="rId49"/>
    <p:sldId id="309" r:id="rId50"/>
    <p:sldId id="310" r:id="rId51"/>
    <p:sldId id="311" r:id="rId52"/>
    <p:sldId id="312" r:id="rId53"/>
    <p:sldId id="313" r:id="rId54"/>
    <p:sldId id="314" r:id="rId55"/>
    <p:sldId id="315" r:id="rId56"/>
    <p:sldId id="316" r:id="rId57"/>
    <p:sldId id="318" r:id="rId58"/>
    <p:sldId id="319" r:id="rId59"/>
    <p:sldId id="320" r:id="rId60"/>
    <p:sldId id="321" r:id="rId61"/>
    <p:sldId id="322" r:id="rId62"/>
    <p:sldId id="323" r:id="rId63"/>
    <p:sldId id="324" r:id="rId64"/>
    <p:sldId id="325" r:id="rId65"/>
    <p:sldId id="326" r:id="rId66"/>
    <p:sldId id="327" r:id="rId67"/>
    <p:sldId id="328" r:id="rId68"/>
    <p:sldId id="329" r:id="rId69"/>
    <p:sldId id="330" r:id="rId70"/>
    <p:sldId id="331" r:id="rId71"/>
    <p:sldId id="332" r:id="rId72"/>
    <p:sldId id="333" r:id="rId73"/>
    <p:sldId id="334" r:id="rId74"/>
    <p:sldId id="335" r:id="rId75"/>
    <p:sldId id="336" r:id="rId76"/>
    <p:sldId id="337" r:id="rId77"/>
  </p:sldIdLst>
  <p:sldSz cx="9144000" cy="6858000" type="screen4x3"/>
  <p:notesSz cx="6858000" cy="9144000"/>
  <p:defaultTextStyle>
    <a:defPPr>
      <a:defRPr lang="ru-RU"/>
    </a:defPPr>
    <a:lvl1pPr algn="l" rtl="0" fontAlgn="base">
      <a:spcBef>
        <a:spcPct val="0"/>
      </a:spcBef>
      <a:spcAft>
        <a:spcPct val="0"/>
      </a:spcAft>
      <a:defRPr b="1" kern="1200">
        <a:solidFill>
          <a:schemeClr val="tx1"/>
        </a:solidFill>
        <a:latin typeface="Arial" charset="0"/>
        <a:ea typeface="+mn-ea"/>
        <a:cs typeface="+mn-cs"/>
      </a:defRPr>
    </a:lvl1pPr>
    <a:lvl2pPr marL="457200" algn="l" rtl="0" fontAlgn="base">
      <a:spcBef>
        <a:spcPct val="0"/>
      </a:spcBef>
      <a:spcAft>
        <a:spcPct val="0"/>
      </a:spcAft>
      <a:defRPr b="1" kern="1200">
        <a:solidFill>
          <a:schemeClr val="tx1"/>
        </a:solidFill>
        <a:latin typeface="Arial" charset="0"/>
        <a:ea typeface="+mn-ea"/>
        <a:cs typeface="+mn-cs"/>
      </a:defRPr>
    </a:lvl2pPr>
    <a:lvl3pPr marL="914400" algn="l" rtl="0" fontAlgn="base">
      <a:spcBef>
        <a:spcPct val="0"/>
      </a:spcBef>
      <a:spcAft>
        <a:spcPct val="0"/>
      </a:spcAft>
      <a:defRPr b="1" kern="1200">
        <a:solidFill>
          <a:schemeClr val="tx1"/>
        </a:solidFill>
        <a:latin typeface="Arial" charset="0"/>
        <a:ea typeface="+mn-ea"/>
        <a:cs typeface="+mn-cs"/>
      </a:defRPr>
    </a:lvl3pPr>
    <a:lvl4pPr marL="1371600" algn="l" rtl="0" fontAlgn="base">
      <a:spcBef>
        <a:spcPct val="0"/>
      </a:spcBef>
      <a:spcAft>
        <a:spcPct val="0"/>
      </a:spcAft>
      <a:defRPr b="1" kern="1200">
        <a:solidFill>
          <a:schemeClr val="tx1"/>
        </a:solidFill>
        <a:latin typeface="Arial" charset="0"/>
        <a:ea typeface="+mn-ea"/>
        <a:cs typeface="+mn-cs"/>
      </a:defRPr>
    </a:lvl4pPr>
    <a:lvl5pPr marL="1828800" algn="l" rtl="0" fontAlgn="base">
      <a:spcBef>
        <a:spcPct val="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66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682" autoAdjust="0"/>
    <p:restoredTop sz="94660"/>
  </p:normalViewPr>
  <p:slideViewPr>
    <p:cSldViewPr>
      <p:cViewPr varScale="1">
        <p:scale>
          <a:sx n="84" d="100"/>
          <a:sy n="84" d="100"/>
        </p:scale>
        <p:origin x="-1590"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vl1pPr>
          </a:lstStyle>
          <a:p>
            <a:pPr>
              <a:defRPr/>
            </a:pPr>
            <a:endParaRPr lang="ru-RU"/>
          </a:p>
        </p:txBody>
      </p:sp>
      <p:sp>
        <p:nvSpPr>
          <p:cNvPr id="307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vl1pPr>
          </a:lstStyle>
          <a:p>
            <a:pPr>
              <a:defRPr/>
            </a:pPr>
            <a:endParaRPr lang="ru-RU"/>
          </a:p>
        </p:txBody>
      </p:sp>
      <p:sp>
        <p:nvSpPr>
          <p:cNvPr id="6349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vl1pPr>
          </a:lstStyle>
          <a:p>
            <a:pPr>
              <a:defRPr/>
            </a:pPr>
            <a:endParaRPr lang="ru-RU"/>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vl1pPr>
          </a:lstStyle>
          <a:p>
            <a:pPr>
              <a:defRPr/>
            </a:pPr>
            <a:fld id="{2ACD76B5-EFAF-4FF5-90DF-E294A1D252D8}"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48832B9F-6656-48C3-BC6C-6991D9661213}" type="slidenum">
              <a:rPr lang="ru-RU" smtClean="0"/>
              <a:pPr/>
              <a:t>1</a:t>
            </a:fld>
            <a:endParaRPr lang="ru-RU"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CE13DEF9-1C31-4BF1-87C3-30A10B1C5204}" type="slidenum">
              <a:rPr lang="ru-RU" smtClean="0"/>
              <a:pPr/>
              <a:t>2</a:t>
            </a:fld>
            <a:endParaRPr lang="ru-RU" smtClean="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37FD81F5-6F95-4F78-95BC-7B0512BF1FA8}" type="slidenum">
              <a:rPr lang="ru-RU" smtClean="0"/>
              <a:pPr/>
              <a:t>3</a:t>
            </a:fld>
            <a:endParaRPr lang="ru-RU" smtClean="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EA22E81D-3954-454D-8B20-18307D609E0A}" type="slidenum">
              <a:rPr lang="ru-RU" smtClean="0"/>
              <a:pPr/>
              <a:t>4</a:t>
            </a:fld>
            <a:endParaRPr lang="ru-RU" smtClean="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xfrm>
            <a:off x="223838" y="4343400"/>
            <a:ext cx="6434137" cy="4114800"/>
          </a:xfrm>
          <a:noFill/>
          <a:ln/>
        </p:spPr>
        <p:txBody>
          <a:bodyPr/>
          <a:lstStyle/>
          <a:p>
            <a:pPr eaLnBrk="1" hangingPunct="1"/>
            <a:r>
              <a:rPr lang="ru-RU" smtClean="0"/>
              <a:t>Уточнить число ЭУ</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541656D0-F5AB-46BA-A0F4-4442931A2551}" type="slidenum">
              <a:rPr lang="ru-RU" smtClean="0"/>
              <a:pPr/>
              <a:t>5</a:t>
            </a:fld>
            <a:endParaRPr lang="ru-RU" smtClean="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xfrm>
            <a:off x="223838" y="4343400"/>
            <a:ext cx="6434137" cy="4114800"/>
          </a:xfrm>
          <a:noFill/>
          <a:ln/>
        </p:spPr>
        <p:txBody>
          <a:bodyPr/>
          <a:lstStyle/>
          <a:p>
            <a:pPr eaLnBrk="1" hangingPunct="1"/>
            <a:endParaRPr lang="ru-RU"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4E2AAA4C-03E7-442B-98F5-1E91409A20A1}" type="slidenum">
              <a:rPr lang="ru-RU" smtClean="0"/>
              <a:pPr/>
              <a:t>6</a:t>
            </a:fld>
            <a:endParaRPr lang="ru-RU" smtClean="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xfrm>
            <a:off x="223838" y="4343400"/>
            <a:ext cx="6434137" cy="4114800"/>
          </a:xfrm>
          <a:noFill/>
          <a:ln/>
        </p:spPr>
        <p:txBody>
          <a:bodyPr/>
          <a:lstStyle/>
          <a:p>
            <a:pPr eaLnBrk="1" hangingPunct="1"/>
            <a:endParaRPr lang="ru-RU"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095B6495-EFA9-4F9F-A799-F15ACF21EA00}" type="slidenum">
              <a:rPr lang="ru-RU" smtClean="0"/>
              <a:pPr/>
              <a:t>7</a:t>
            </a:fld>
            <a:endParaRPr lang="ru-RU" smtClean="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760029F8-5E46-4138-8961-CCAB08F96EAC}" type="slidenum">
              <a:rPr lang="ru-RU" smtClean="0"/>
              <a:pPr/>
              <a:t>8</a:t>
            </a:fld>
            <a:endParaRPr lang="ru-RU" smtClean="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FC23791D-7E8D-477A-B2DA-77E6CEF6C8DF}" type="slidenum">
              <a:rPr lang="ru-RU" smtClean="0"/>
              <a:pPr/>
              <a:t>9</a:t>
            </a:fld>
            <a:endParaRPr lang="ru-RU" smtClean="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E18B4581-32E7-4D72-80EE-8BB4E99643D2}" type="slidenum">
              <a:rPr lang="ru-RU" smtClean="0"/>
              <a:pPr/>
              <a:t>10</a:t>
            </a:fld>
            <a:endParaRPr lang="ru-RU" smtClean="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763D9A7B-5927-4787-8F5A-6D136B537297}" type="slidenum">
              <a:rPr lang="ru-RU" smtClean="0"/>
              <a:pPr/>
              <a:t>11</a:t>
            </a:fld>
            <a:endParaRPr lang="ru-RU" smtClean="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380439B4-1033-4B34-912E-00DDC8F17264}" type="slidenum">
              <a:rPr lang="ru-RU" smtClean="0"/>
              <a:pPr/>
              <a:t>12</a:t>
            </a:fld>
            <a:endParaRPr lang="ru-RU"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3C7563AD-AE7F-45F8-8490-82A4302230B3}" type="slidenum">
              <a:rPr lang="ru-RU" smtClean="0"/>
              <a:pPr/>
              <a:t>13</a:t>
            </a:fld>
            <a:endParaRPr lang="ru-RU" smtClean="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1CE39C7D-E09C-4138-9EFB-25B927316118}" type="slidenum">
              <a:rPr lang="ru-RU" smtClean="0"/>
              <a:pPr/>
              <a:t>14</a:t>
            </a:fld>
            <a:endParaRPr lang="ru-RU" smtClean="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xfrm>
            <a:off x="223838" y="4343400"/>
            <a:ext cx="6434137" cy="4114800"/>
          </a:xfrm>
          <a:noFill/>
          <a:ln/>
        </p:spPr>
        <p:txBody>
          <a:bodyPr/>
          <a:lstStyle/>
          <a:p>
            <a:pPr eaLnBrk="1" hangingPunct="1"/>
            <a:endParaRPr lang="ru-RU"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61779531-1564-45BF-BE80-2DB464CD3519}" type="slidenum">
              <a:rPr lang="ru-RU" smtClean="0"/>
              <a:pPr/>
              <a:t>15</a:t>
            </a:fld>
            <a:endParaRPr lang="ru-RU" smtClean="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6020A705-7E63-44D8-B9B2-F25781E8E779}" type="slidenum">
              <a:rPr lang="ru-RU" smtClean="0"/>
              <a:pPr/>
              <a:t>16</a:t>
            </a:fld>
            <a:endParaRPr lang="ru-RU" smtClean="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xfrm>
            <a:off x="223838" y="4343400"/>
            <a:ext cx="6434137" cy="4114800"/>
          </a:xfrm>
          <a:noFill/>
          <a:ln/>
        </p:spPr>
        <p:txBody>
          <a:bodyPr/>
          <a:lstStyle/>
          <a:p>
            <a:pPr eaLnBrk="1" hangingPunct="1"/>
            <a:endParaRPr lang="ru-RU"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4CDBE6B4-4FE2-4F0C-B814-6891DCFB316C}" type="slidenum">
              <a:rPr lang="ru-RU" smtClean="0"/>
              <a:pPr/>
              <a:t>17</a:t>
            </a:fld>
            <a:endParaRPr lang="ru-RU" smtClean="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FBBF5B68-2D3C-44BB-A53C-43BE43B463D0}" type="slidenum">
              <a:rPr lang="ru-RU" smtClean="0"/>
              <a:pPr/>
              <a:t>18</a:t>
            </a:fld>
            <a:endParaRPr lang="ru-RU" smtClean="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xfrm>
            <a:off x="223838" y="4343400"/>
            <a:ext cx="6434137" cy="4114800"/>
          </a:xfrm>
          <a:noFill/>
          <a:ln/>
        </p:spPr>
        <p:txBody>
          <a:bodyPr/>
          <a:lstStyle/>
          <a:p>
            <a:pPr eaLnBrk="1" hangingPunct="1"/>
            <a:endParaRPr lang="ru-RU"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8A9F3AB0-C4A7-4E63-90AA-D9F46450ABF3}" type="slidenum">
              <a:rPr lang="ru-RU" smtClean="0"/>
              <a:pPr/>
              <a:t>19</a:t>
            </a:fld>
            <a:endParaRPr lang="ru-RU" smtClean="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02F69A9F-6EEA-4F44-AE42-5C5225471F86}" type="slidenum">
              <a:rPr lang="ru-RU" smtClean="0"/>
              <a:pPr/>
              <a:t>20</a:t>
            </a:fld>
            <a:endParaRPr lang="ru-RU" smtClean="0"/>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8E1D9932-EBC5-4FBC-A693-828DF5C4B644}" type="slidenum">
              <a:rPr lang="ru-RU" smtClean="0"/>
              <a:pPr/>
              <a:t>21</a:t>
            </a:fld>
            <a:endParaRPr lang="ru-RU" smtClean="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xfrm>
            <a:off x="223838" y="4343400"/>
            <a:ext cx="6434137" cy="4114800"/>
          </a:xfrm>
          <a:noFill/>
          <a:ln/>
        </p:spPr>
        <p:txBody>
          <a:bodyPr/>
          <a:lstStyle/>
          <a:p>
            <a:pPr eaLnBrk="1" hangingPunct="1"/>
            <a:endParaRPr lang="ru-RU"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371C668E-425B-4EA2-B7AA-3683700ECAA7}" type="slidenum">
              <a:rPr lang="ru-RU" smtClean="0"/>
              <a:pPr/>
              <a:t>22</a:t>
            </a:fld>
            <a:endParaRPr lang="ru-RU" smtClean="0"/>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xfrm>
            <a:off x="223838" y="4343400"/>
            <a:ext cx="6434137" cy="4114800"/>
          </a:xfrm>
          <a:noFill/>
          <a:ln/>
        </p:spPr>
        <p:txBody>
          <a:bodyPr/>
          <a:lstStyle/>
          <a:p>
            <a:pPr eaLnBrk="1" hangingPunct="1"/>
            <a:endParaRPr lang="ru-RU"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65817847-7D6E-4014-82C2-6509E7276A6A}" type="slidenum">
              <a:rPr lang="ru-RU" smtClean="0"/>
              <a:pPr/>
              <a:t>23</a:t>
            </a:fld>
            <a:endParaRPr lang="ru-RU" smtClean="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7F6DDD31-9919-4EBE-8CDA-37D3CA2CF666}" type="slidenum">
              <a:rPr lang="ru-RU" smtClean="0"/>
              <a:pPr/>
              <a:t>24</a:t>
            </a:fld>
            <a:endParaRPr lang="ru-RU"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xfrm>
            <a:off x="223838" y="4343400"/>
            <a:ext cx="6434137" cy="4114800"/>
          </a:xfrm>
          <a:noFill/>
          <a:ln/>
        </p:spPr>
        <p:txBody>
          <a:bodyPr/>
          <a:lstStyle/>
          <a:p>
            <a:pPr eaLnBrk="1" hangingPunct="1"/>
            <a:endParaRPr lang="ru-RU"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C1828D31-CF90-4B14-8713-750436D4FDDF}" type="slidenum">
              <a:rPr lang="ru-RU" smtClean="0"/>
              <a:pPr/>
              <a:t>25</a:t>
            </a:fld>
            <a:endParaRPr lang="ru-RU" smtClean="0"/>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08822260-8554-4084-82A4-408A2229B186}" type="slidenum">
              <a:rPr lang="ru-RU" smtClean="0"/>
              <a:pPr/>
              <a:t>26</a:t>
            </a:fld>
            <a:endParaRPr lang="ru-RU" smtClean="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45F295C2-CF58-436A-979E-D46B16E7CBD5}" type="slidenum">
              <a:rPr lang="ru-RU" smtClean="0"/>
              <a:pPr/>
              <a:t>27</a:t>
            </a:fld>
            <a:endParaRPr lang="ru-RU" smtClean="0"/>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928252FA-6A38-4623-818B-32AD8F29B955}" type="slidenum">
              <a:rPr lang="ru-RU" smtClean="0"/>
              <a:pPr/>
              <a:t>28</a:t>
            </a:fld>
            <a:endParaRPr lang="ru-RU" smtClean="0"/>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2C7913B0-50A2-488E-B38E-4BE8446F34BE}" type="slidenum">
              <a:rPr lang="ru-RU" smtClean="0"/>
              <a:pPr/>
              <a:t>29</a:t>
            </a:fld>
            <a:endParaRPr lang="ru-RU" smtClean="0"/>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Rot="1" noChangeAspect="1" noChangeArrowheads="1" noTextEdit="1"/>
          </p:cNvSpPr>
          <p:nvPr>
            <p:ph type="sldImg"/>
          </p:nvPr>
        </p:nvSpPr>
        <p:spPr>
          <a:ln/>
        </p:spPr>
      </p:sp>
      <p:sp>
        <p:nvSpPr>
          <p:cNvPr id="167939" name="Rectangle 3"/>
          <p:cNvSpPr>
            <a:spLocks noGrp="1" noChangeArrowheads="1"/>
          </p:cNvSpPr>
          <p:nvPr>
            <p:ph type="body" idx="1"/>
          </p:nvPr>
        </p:nvSpPr>
        <p:spPr>
          <a:noFill/>
          <a:ln/>
        </p:spPr>
        <p:txBody>
          <a:bodyPr/>
          <a:lstStyle/>
          <a:p>
            <a:endParaRPr lang="ru-RU"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Rot="1" noChangeAspect="1" noChangeArrowheads="1" noTextEdit="1"/>
          </p:cNvSpPr>
          <p:nvPr>
            <p:ph type="sldImg"/>
          </p:nvPr>
        </p:nvSpPr>
        <p:spPr>
          <a:ln/>
        </p:spPr>
      </p:sp>
      <p:sp>
        <p:nvSpPr>
          <p:cNvPr id="169987" name="Rectangle 3"/>
          <p:cNvSpPr>
            <a:spLocks noGrp="1" noChangeArrowheads="1"/>
          </p:cNvSpPr>
          <p:nvPr>
            <p:ph type="body" idx="1"/>
          </p:nvPr>
        </p:nvSpPr>
        <p:spPr>
          <a:noFill/>
          <a:ln/>
        </p:spPr>
        <p:txBody>
          <a:bodyPr/>
          <a:lstStyle/>
          <a:p>
            <a:pPr>
              <a:lnSpc>
                <a:spcPct val="80000"/>
              </a:lnSpc>
            </a:pPr>
            <a:r>
              <a:rPr lang="en-US" sz="1400" smtClean="0"/>
              <a:t>For this step to work, you must have already created the MyCustomStateDb database. When</a:t>
            </a:r>
          </a:p>
          <a:p>
            <a:pPr>
              <a:lnSpc>
                <a:spcPct val="80000"/>
              </a:lnSpc>
            </a:pPr>
            <a:r>
              <a:rPr lang="en-US" sz="1400" smtClean="0"/>
              <a:t>you use this approach, you’ll create permanent session tables, so their records will remain even</a:t>
            </a:r>
          </a:p>
          <a:p>
            <a:pPr>
              <a:lnSpc>
                <a:spcPct val="80000"/>
              </a:lnSpc>
            </a:pPr>
            <a:r>
              <a:rPr lang="en-US" sz="1400" smtClean="0"/>
              <a:t>when SQL Server is restarted.</a:t>
            </a:r>
          </a:p>
          <a:p>
            <a:pPr>
              <a:lnSpc>
                <a:spcPct val="80000"/>
              </a:lnSpc>
            </a:pPr>
            <a:r>
              <a:rPr lang="en-US" sz="1400" smtClean="0"/>
              <a:t>If you use a custom database, you’ll also need to make two configuration tweaks to</a:t>
            </a:r>
          </a:p>
          <a:p>
            <a:pPr>
              <a:lnSpc>
                <a:spcPct val="80000"/>
              </a:lnSpc>
            </a:pPr>
            <a:r>
              <a:rPr lang="en-US" sz="1400" smtClean="0"/>
              <a:t>the &lt;sessionState&gt; element in your application’s web.config file. First, you must set</a:t>
            </a:r>
          </a:p>
          <a:p>
            <a:pPr>
              <a:lnSpc>
                <a:spcPct val="80000"/>
              </a:lnSpc>
            </a:pPr>
            <a:r>
              <a:rPr lang="en-US" sz="1400" smtClean="0"/>
              <a:t>allowCustomSqlDatabase to true. Second, you must make sure the connection string includes</a:t>
            </a:r>
          </a:p>
          <a:p>
            <a:pPr>
              <a:lnSpc>
                <a:spcPct val="80000"/>
              </a:lnSpc>
            </a:pPr>
            <a:r>
              <a:rPr lang="en-US" sz="1400" smtClean="0"/>
              <a:t>the Initial Catalog setting, which indicates the name of the database you want to use. Here’s the</a:t>
            </a:r>
          </a:p>
          <a:p>
            <a:pPr>
              <a:lnSpc>
                <a:spcPct val="80000"/>
              </a:lnSpc>
            </a:pPr>
            <a:r>
              <a:rPr lang="en-US" sz="1400" smtClean="0"/>
              <a:t>correctly adjusted element:</a:t>
            </a:r>
          </a:p>
          <a:p>
            <a:pPr>
              <a:lnSpc>
                <a:spcPct val="80000"/>
              </a:lnSpc>
            </a:pPr>
            <a:r>
              <a:rPr lang="en-US" sz="1400" smtClean="0"/>
              <a:t>&lt;sessionState allowCustomSqlDatabase="true" sqlConnectionString=</a:t>
            </a:r>
          </a:p>
          <a:p>
            <a:pPr>
              <a:lnSpc>
                <a:spcPct val="80000"/>
              </a:lnSpc>
            </a:pPr>
            <a:r>
              <a:rPr lang="en-US" sz="1400" smtClean="0"/>
              <a:t>"data source=localhost;Integrated Security=SSPI;Initial Catalog=MyCustomStateDb"</a:t>
            </a:r>
          </a:p>
          <a:p>
            <a:pPr>
              <a:lnSpc>
                <a:spcPct val="80000"/>
              </a:lnSpc>
            </a:pPr>
            <a:r>
              <a:rPr lang="en-US" sz="1400" smtClean="0"/>
              <a:t>... /&gt;</a:t>
            </a:r>
            <a:endParaRPr lang="ru-RU" sz="1400" smtClean="0"/>
          </a:p>
          <a:p>
            <a:pPr>
              <a:lnSpc>
                <a:spcPct val="80000"/>
              </a:lnSpc>
            </a:pPr>
            <a:endParaRPr lang="ru-RU" sz="800"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750F7408-007C-441D-A97D-AE70DF167255}" type="slidenum">
              <a:rPr lang="ru-RU" smtClean="0"/>
              <a:pPr/>
              <a:t>32</a:t>
            </a:fld>
            <a:endParaRPr lang="ru-RU" smtClean="0"/>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40EA611F-E3BA-48CF-8EC8-4E6B5774B617}" type="slidenum">
              <a:rPr lang="ru-RU" smtClean="0"/>
              <a:pPr/>
              <a:t>33</a:t>
            </a:fld>
            <a:endParaRPr lang="ru-RU" smtClean="0"/>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6F27F505-2CB7-4710-AA3C-496FD04D613C}" type="slidenum">
              <a:rPr lang="ru-RU" smtClean="0"/>
              <a:pPr/>
              <a:t>34</a:t>
            </a:fld>
            <a:endParaRPr lang="ru-RU" smtClean="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5C2D050B-39FF-49C3-AB2A-C5D2D5B2FBCB}" type="slidenum">
              <a:rPr lang="ru-RU" smtClean="0"/>
              <a:pPr/>
              <a:t>35</a:t>
            </a:fld>
            <a:endParaRPr lang="ru-RU" smtClean="0"/>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fld id="{F116D69F-24A2-41CB-8561-E9DA14A290F9}" type="slidenum">
              <a:rPr lang="ru-RU" smtClean="0"/>
              <a:pPr/>
              <a:t>36</a:t>
            </a:fld>
            <a:endParaRPr lang="ru-RU" smtClean="0"/>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ACC3F72B-18EF-4912-BFB1-48CBCBDF2373}" type="slidenum">
              <a:rPr lang="ru-RU" smtClean="0"/>
              <a:pPr/>
              <a:t>37</a:t>
            </a:fld>
            <a:endParaRPr lang="ru-RU" smtClean="0"/>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p>
            <a:fld id="{8B064B33-ED7E-46BA-988E-E44634532DD4}" type="slidenum">
              <a:rPr lang="ru-RU" smtClean="0"/>
              <a:pPr/>
              <a:t>38</a:t>
            </a:fld>
            <a:endParaRPr lang="ru-RU" smtClean="0"/>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p>
            <a:fld id="{3A937577-54A5-48E8-A1EA-91BFDECF7414}" type="slidenum">
              <a:rPr lang="ru-RU" smtClean="0"/>
              <a:pPr/>
              <a:t>39</a:t>
            </a:fld>
            <a:endParaRPr lang="ru-RU" smtClean="0"/>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p>
            <a:fld id="{6AA0EE2F-A994-4FDB-9F54-1C7601165D66}" type="slidenum">
              <a:rPr lang="ru-RU" smtClean="0"/>
              <a:pPr/>
              <a:t>40</a:t>
            </a:fld>
            <a:endParaRPr lang="ru-RU" smtClean="0"/>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p>
            <a:fld id="{F06D21A9-9B73-41AF-B55C-3864564394B2}" type="slidenum">
              <a:rPr lang="ru-RU" smtClean="0"/>
              <a:pPr/>
              <a:t>41</a:t>
            </a:fld>
            <a:endParaRPr lang="ru-RU" smtClean="0"/>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37E88F27-C841-4ADC-80DD-8986F262FB23}" type="slidenum">
              <a:rPr lang="ru-RU" smtClean="0"/>
              <a:pPr/>
              <a:t>42</a:t>
            </a:fld>
            <a:endParaRPr lang="ru-RU" smtClean="0"/>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p>
            <a:fld id="{7CBF143A-3A13-4313-ACB0-C3BC1DA5AA73}" type="slidenum">
              <a:rPr lang="ru-RU" smtClean="0"/>
              <a:pPr/>
              <a:t>43</a:t>
            </a:fld>
            <a:endParaRPr lang="ru-RU" smtClean="0"/>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p>
            <a:fld id="{05DCEE29-A783-44C7-9A85-3594DEE28CE6}" type="slidenum">
              <a:rPr lang="ru-RU" smtClean="0"/>
              <a:pPr/>
              <a:t>44</a:t>
            </a:fld>
            <a:endParaRPr lang="ru-RU" smtClean="0"/>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p>
            <a:fld id="{784A009B-56F0-4651-88EF-EF3D459D0039}" type="slidenum">
              <a:rPr lang="ru-RU" smtClean="0"/>
              <a:pPr/>
              <a:t>45</a:t>
            </a:fld>
            <a:endParaRPr lang="ru-RU" smtClean="0"/>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p>
            <a:fld id="{1DFD692B-005E-458E-A1F4-13E23DD974DF}" type="slidenum">
              <a:rPr lang="ru-RU" smtClean="0"/>
              <a:pPr/>
              <a:t>46</a:t>
            </a:fld>
            <a:endParaRPr lang="ru-RU" smtClean="0"/>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p>
            <a:fld id="{D8D7125A-CDBC-4AF9-B348-43D2DC721704}" type="slidenum">
              <a:rPr lang="ru-RU" smtClean="0"/>
              <a:pPr/>
              <a:t>47</a:t>
            </a:fld>
            <a:endParaRPr lang="ru-RU" smtClean="0"/>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p:spPr>
        <p:txBody>
          <a:bodyPr/>
          <a:lstStyle/>
          <a:p>
            <a:fld id="{CE5627ED-3D93-4953-95A6-A49ECC186AC0}" type="slidenum">
              <a:rPr lang="ru-RU" smtClean="0"/>
              <a:pPr/>
              <a:t>48</a:t>
            </a:fld>
            <a:endParaRPr lang="ru-RU" smtClean="0"/>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p>
            <a:fld id="{E08C554B-AD59-4026-97F5-B9FD9F313E7B}" type="slidenum">
              <a:rPr lang="ru-RU" smtClean="0"/>
              <a:pPr/>
              <a:t>49</a:t>
            </a:fld>
            <a:endParaRPr lang="ru-RU" smtClean="0"/>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p:spPr>
        <p:txBody>
          <a:bodyPr/>
          <a:lstStyle/>
          <a:p>
            <a:fld id="{A405123A-E88E-447A-9521-7BE2C55952CD}" type="slidenum">
              <a:rPr lang="ru-RU" smtClean="0"/>
              <a:pPr/>
              <a:t>50</a:t>
            </a:fld>
            <a:endParaRPr lang="ru-RU" smtClean="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p:spPr>
        <p:txBody>
          <a:bodyPr/>
          <a:lstStyle/>
          <a:p>
            <a:fld id="{E5B37B0D-1219-4EFE-8BD9-86F0476A2838}" type="slidenum">
              <a:rPr lang="ru-RU" smtClean="0"/>
              <a:pPr/>
              <a:t>51</a:t>
            </a:fld>
            <a:endParaRPr lang="ru-RU" smtClean="0"/>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p:spPr>
        <p:txBody>
          <a:bodyPr/>
          <a:lstStyle/>
          <a:p>
            <a:fld id="{E196A458-FC02-4872-9D94-1577CD3CD19A}" type="slidenum">
              <a:rPr lang="ru-RU" smtClean="0"/>
              <a:pPr/>
              <a:t>52</a:t>
            </a:fld>
            <a:endParaRPr lang="ru-RU" smtClean="0"/>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p:spPr>
        <p:txBody>
          <a:bodyPr/>
          <a:lstStyle/>
          <a:p>
            <a:fld id="{B2AF9E78-735C-4853-8080-68787EE314D6}" type="slidenum">
              <a:rPr lang="ru-RU" smtClean="0"/>
              <a:pPr/>
              <a:t>53</a:t>
            </a:fld>
            <a:endParaRPr lang="ru-RU" smtClean="0"/>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p>
            <a:fld id="{14774BF2-D8DA-4A58-9F65-D0EAE6EAC3AB}" type="slidenum">
              <a:rPr lang="ru-RU" smtClean="0"/>
              <a:pPr/>
              <a:t>54</a:t>
            </a:fld>
            <a:endParaRPr lang="ru-RU" smtClean="0"/>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p:spPr>
        <p:txBody>
          <a:bodyPr/>
          <a:lstStyle/>
          <a:p>
            <a:fld id="{798DCDB6-D905-4A23-9E41-5B44A7D55726}" type="slidenum">
              <a:rPr lang="ru-RU" smtClean="0"/>
              <a:pPr/>
              <a:t>55</a:t>
            </a:fld>
            <a:endParaRPr lang="ru-RU" smtClean="0"/>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p>
            <a:fld id="{68BDEC7F-B1D7-402E-BE07-946A3D3A4984}" type="slidenum">
              <a:rPr lang="ru-RU" smtClean="0"/>
              <a:pPr/>
              <a:t>56</a:t>
            </a:fld>
            <a:endParaRPr lang="ru-RU" smtClean="0"/>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p>
            <a:fld id="{7BF0ECAE-01DA-4C52-A28F-4F8FDE3967FF}" type="slidenum">
              <a:rPr lang="ru-RU" smtClean="0"/>
              <a:pPr/>
              <a:t>57</a:t>
            </a:fld>
            <a:endParaRPr lang="ru-RU" smtClean="0"/>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p>
            <a:fld id="{F6945932-DECB-4E51-8496-E8AC95943B1D}" type="slidenum">
              <a:rPr lang="ru-RU" smtClean="0"/>
              <a:pPr/>
              <a:t>58</a:t>
            </a:fld>
            <a:endParaRPr lang="ru-RU" smtClean="0"/>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p:spPr>
        <p:txBody>
          <a:bodyPr/>
          <a:lstStyle/>
          <a:p>
            <a:fld id="{CB0EB37D-80D6-4779-8739-2E700E163768}" type="slidenum">
              <a:rPr lang="ru-RU" smtClean="0"/>
              <a:pPr/>
              <a:t>59</a:t>
            </a:fld>
            <a:endParaRPr lang="ru-RU" smtClean="0"/>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p:spPr>
        <p:txBody>
          <a:bodyPr/>
          <a:lstStyle/>
          <a:p>
            <a:fld id="{C061CA24-A1DC-424F-ABA9-A3D485FC2F4D}" type="slidenum">
              <a:rPr lang="ru-RU" smtClean="0"/>
              <a:pPr/>
              <a:t>60</a:t>
            </a:fld>
            <a:endParaRPr lang="ru-RU" smtClean="0"/>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p:spPr>
        <p:txBody>
          <a:bodyPr/>
          <a:lstStyle/>
          <a:p>
            <a:fld id="{79B8CC02-C905-42B3-A4C7-A7DB445CE10C}" type="slidenum">
              <a:rPr lang="ru-RU" smtClean="0"/>
              <a:pPr/>
              <a:t>61</a:t>
            </a:fld>
            <a:endParaRPr lang="ru-RU" smtClean="0"/>
          </a:p>
        </p:txBody>
      </p:sp>
      <p:sp>
        <p:nvSpPr>
          <p:cNvPr id="123907" name="Rectangle 2"/>
          <p:cNvSpPr>
            <a:spLocks noGrp="1" noRot="1" noChangeAspect="1" noChangeArrowheads="1" noTextEdit="1"/>
          </p:cNvSpPr>
          <p:nvPr>
            <p:ph type="sldImg"/>
          </p:nvPr>
        </p:nvSpPr>
        <p:spPr>
          <a:ln/>
        </p:spPr>
      </p:sp>
      <p:sp>
        <p:nvSpPr>
          <p:cNvPr id="123908"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p:spPr>
        <p:txBody>
          <a:bodyPr/>
          <a:lstStyle/>
          <a:p>
            <a:fld id="{9CCD5CF5-A1E4-4FA7-83EA-71681FEBDBDF}" type="slidenum">
              <a:rPr lang="ru-RU" smtClean="0"/>
              <a:pPr/>
              <a:t>62</a:t>
            </a:fld>
            <a:endParaRPr lang="ru-RU" smtClean="0"/>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Rot="1" noChangeAspect="1" noChangeArrowheads="1" noTextEdit="1"/>
          </p:cNvSpPr>
          <p:nvPr>
            <p:ph type="sldImg"/>
          </p:nvPr>
        </p:nvSpPr>
        <p:spPr>
          <a:ln/>
        </p:spPr>
      </p:sp>
      <p:sp>
        <p:nvSpPr>
          <p:cNvPr id="139267" name="Rectangle 3"/>
          <p:cNvSpPr>
            <a:spLocks noGrp="1" noChangeArrowheads="1"/>
          </p:cNvSpPr>
          <p:nvPr>
            <p:ph type="body" idx="1"/>
          </p:nvPr>
        </p:nvSpPr>
        <p:spPr>
          <a:noFill/>
          <a:ln/>
        </p:spPr>
        <p:txBody>
          <a:bodyPr/>
          <a:lstStyle/>
          <a:p>
            <a:endParaRPr lang="ru-RU" smtClean="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Rot="1" noChangeAspect="1" noChangeArrowheads="1" noTextEdit="1"/>
          </p:cNvSpPr>
          <p:nvPr>
            <p:ph type="sldImg"/>
          </p:nvPr>
        </p:nvSpPr>
        <p:spPr>
          <a:ln/>
        </p:spPr>
      </p:sp>
      <p:sp>
        <p:nvSpPr>
          <p:cNvPr id="141315" name="Rectangle 3"/>
          <p:cNvSpPr>
            <a:spLocks noGrp="1" noChangeArrowheads="1"/>
          </p:cNvSpPr>
          <p:nvPr>
            <p:ph type="body" idx="1"/>
          </p:nvPr>
        </p:nvSpPr>
        <p:spPr>
          <a:noFill/>
          <a:ln/>
        </p:spPr>
        <p:txBody>
          <a:bodyPr/>
          <a:lstStyle/>
          <a:p>
            <a:r>
              <a:rPr lang="en-US" smtClean="0"/>
              <a:t>Rather than add additional user attributes to the Membership system, Microsoft instead created the Profile system to handle additional user properties. </a:t>
            </a:r>
            <a:endParaRPr lang="ru-RU" smtClean="0"/>
          </a:p>
          <a:p>
            <a:r>
              <a:rPr lang="en-US" smtClean="0"/>
              <a:t>The Profile system allows the additional, user-specific properties to be defined in the </a:t>
            </a:r>
            <a:r>
              <a:rPr lang="ru-RU" smtClean="0"/>
              <a:t>Web.config</a:t>
            </a:r>
            <a:r>
              <a:rPr lang="en-US" smtClean="0"/>
              <a:t> file and is responsible for persisting these values to some data store. How the user-specific properties are serialized and deserialized to a backing store is the responsibility of the configured Profile. The default Profile provider - </a:t>
            </a:r>
            <a:r>
              <a:rPr lang="ru-RU" smtClean="0"/>
              <a:t>SqlProfileProvider</a:t>
            </a:r>
            <a:r>
              <a:rPr lang="en-US" smtClean="0"/>
              <a:t> - serializes the property values to the </a:t>
            </a:r>
            <a:r>
              <a:rPr lang="ru-RU" smtClean="0"/>
              <a:t>aspnet_Profile</a:t>
            </a:r>
            <a:r>
              <a:rPr lang="en-US" smtClean="0"/>
              <a:t> table in a SQL Server database. </a:t>
            </a:r>
            <a:endParaRPr lang="ru-RU" smtClean="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Rot="1" noChangeAspect="1" noChangeArrowheads="1" noTextEdit="1"/>
          </p:cNvSpPr>
          <p:nvPr>
            <p:ph type="sldImg"/>
          </p:nvPr>
        </p:nvSpPr>
        <p:spPr>
          <a:ln/>
        </p:spPr>
      </p:sp>
      <p:sp>
        <p:nvSpPr>
          <p:cNvPr id="143363" name="Rectangle 3"/>
          <p:cNvSpPr>
            <a:spLocks noGrp="1" noChangeArrowheads="1"/>
          </p:cNvSpPr>
          <p:nvPr>
            <p:ph type="body" idx="1"/>
          </p:nvPr>
        </p:nvSpPr>
        <p:spPr>
          <a:noFill/>
          <a:ln/>
        </p:spPr>
        <p:txBody>
          <a:bodyPr/>
          <a:lstStyle/>
          <a:p>
            <a:endParaRPr lang="ru-RU" smtClean="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Rot="1" noChangeAspect="1" noChangeArrowheads="1" noTextEdit="1"/>
          </p:cNvSpPr>
          <p:nvPr>
            <p:ph type="sldImg"/>
          </p:nvPr>
        </p:nvSpPr>
        <p:spPr>
          <a:ln/>
        </p:spPr>
      </p:sp>
      <p:sp>
        <p:nvSpPr>
          <p:cNvPr id="145411" name="Rectangle 3"/>
          <p:cNvSpPr>
            <a:spLocks noGrp="1" noChangeArrowheads="1"/>
          </p:cNvSpPr>
          <p:nvPr>
            <p:ph type="body" idx="1"/>
          </p:nvPr>
        </p:nvSpPr>
        <p:spPr>
          <a:noFill/>
          <a:ln/>
        </p:spPr>
        <p:txBody>
          <a:bodyPr/>
          <a:lstStyle/>
          <a:p>
            <a:endParaRPr lang="ru-RU" smtClean="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Rot="1" noChangeAspect="1" noChangeArrowheads="1" noTextEdit="1"/>
          </p:cNvSpPr>
          <p:nvPr>
            <p:ph type="sldImg"/>
          </p:nvPr>
        </p:nvSpPr>
        <p:spPr>
          <a:ln/>
        </p:spPr>
      </p:sp>
      <p:sp>
        <p:nvSpPr>
          <p:cNvPr id="147459" name="Rectangle 3"/>
          <p:cNvSpPr>
            <a:spLocks noGrp="1" noChangeArrowheads="1"/>
          </p:cNvSpPr>
          <p:nvPr>
            <p:ph type="body" idx="1"/>
          </p:nvPr>
        </p:nvSpPr>
        <p:spPr>
          <a:noFill/>
          <a:ln/>
        </p:spPr>
        <p:txBody>
          <a:bodyPr/>
          <a:lstStyle/>
          <a:p>
            <a:endParaRPr lang="ru-RU" smtClean="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Rot="1" noChangeAspect="1" noChangeArrowheads="1" noTextEdit="1"/>
          </p:cNvSpPr>
          <p:nvPr>
            <p:ph type="sldImg"/>
          </p:nvPr>
        </p:nvSpPr>
        <p:spPr>
          <a:ln/>
        </p:spPr>
      </p:sp>
      <p:sp>
        <p:nvSpPr>
          <p:cNvPr id="149507" name="Rectangle 3"/>
          <p:cNvSpPr>
            <a:spLocks noGrp="1" noChangeArrowheads="1"/>
          </p:cNvSpPr>
          <p:nvPr>
            <p:ph type="body" idx="1"/>
          </p:nvPr>
        </p:nvSpPr>
        <p:spPr>
          <a:noFill/>
          <a:ln/>
        </p:spPr>
        <p:txBody>
          <a:bodyPr/>
          <a:lstStyle/>
          <a:p>
            <a:endParaRPr lang="ru-RU" smtClean="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Rot="1" noChangeAspect="1" noChangeArrowheads="1" noTextEdit="1"/>
          </p:cNvSpPr>
          <p:nvPr>
            <p:ph type="sldImg"/>
          </p:nvPr>
        </p:nvSpPr>
        <p:spPr>
          <a:ln/>
        </p:spPr>
      </p:sp>
      <p:sp>
        <p:nvSpPr>
          <p:cNvPr id="151555" name="Rectangle 3"/>
          <p:cNvSpPr>
            <a:spLocks noGrp="1" noChangeArrowheads="1"/>
          </p:cNvSpPr>
          <p:nvPr>
            <p:ph type="body" idx="1"/>
          </p:nvPr>
        </p:nvSpPr>
        <p:spPr>
          <a:noFill/>
          <a:ln/>
        </p:spPr>
        <p:txBody>
          <a:bodyPr/>
          <a:lstStyle/>
          <a:p>
            <a:endParaRPr lang="ru-RU" smtClean="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Rot="1" noChangeAspect="1" noChangeArrowheads="1" noTextEdit="1"/>
          </p:cNvSpPr>
          <p:nvPr>
            <p:ph type="sldImg"/>
          </p:nvPr>
        </p:nvSpPr>
        <p:spPr>
          <a:ln/>
        </p:spPr>
      </p:sp>
      <p:sp>
        <p:nvSpPr>
          <p:cNvPr id="153603" name="Rectangle 3"/>
          <p:cNvSpPr>
            <a:spLocks noGrp="1" noChangeArrowheads="1"/>
          </p:cNvSpPr>
          <p:nvPr>
            <p:ph type="body" idx="1"/>
          </p:nvPr>
        </p:nvSpPr>
        <p:spPr>
          <a:noFill/>
          <a:ln/>
        </p:spPr>
        <p:txBody>
          <a:bodyPr/>
          <a:lstStyle/>
          <a:p>
            <a:endParaRPr lang="ru-RU" smtClean="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Rot="1" noChangeAspect="1" noChangeArrowheads="1" noTextEdit="1"/>
          </p:cNvSpPr>
          <p:nvPr>
            <p:ph type="sldImg"/>
          </p:nvPr>
        </p:nvSpPr>
        <p:spPr>
          <a:ln/>
        </p:spPr>
      </p:sp>
      <p:sp>
        <p:nvSpPr>
          <p:cNvPr id="155651" name="Rectangle 3"/>
          <p:cNvSpPr>
            <a:spLocks noGrp="1" noChangeArrowheads="1"/>
          </p:cNvSpPr>
          <p:nvPr>
            <p:ph type="body" idx="1"/>
          </p:nvPr>
        </p:nvSpPr>
        <p:spPr>
          <a:noFill/>
          <a:ln/>
        </p:spPr>
        <p:txBody>
          <a:bodyPr/>
          <a:lstStyle/>
          <a:p>
            <a:endParaRPr lang="ru-RU" smtClean="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Rot="1" noChangeAspect="1" noChangeArrowheads="1" noTextEdit="1"/>
          </p:cNvSpPr>
          <p:nvPr>
            <p:ph type="sldImg"/>
          </p:nvPr>
        </p:nvSpPr>
        <p:spPr>
          <a:ln/>
        </p:spPr>
      </p:sp>
      <p:sp>
        <p:nvSpPr>
          <p:cNvPr id="157699" name="Rectangle 3"/>
          <p:cNvSpPr>
            <a:spLocks noGrp="1" noChangeArrowheads="1"/>
          </p:cNvSpPr>
          <p:nvPr>
            <p:ph type="body" idx="1"/>
          </p:nvPr>
        </p:nvSpPr>
        <p:spPr>
          <a:noFill/>
          <a:ln/>
        </p:spPr>
        <p:txBody>
          <a:bodyPr/>
          <a:lstStyle/>
          <a:p>
            <a:pPr>
              <a:lnSpc>
                <a:spcPct val="80000"/>
              </a:lnSpc>
            </a:pPr>
            <a:r>
              <a:rPr lang="en-US" sz="800" smtClean="0"/>
              <a:t>Profiles and Custom Data Types</a:t>
            </a:r>
          </a:p>
          <a:p>
            <a:pPr>
              <a:lnSpc>
                <a:spcPct val="80000"/>
              </a:lnSpc>
            </a:pPr>
            <a:r>
              <a:rPr lang="en-US" sz="800" smtClean="0"/>
              <a:t>Using a custom class with profiles is easy. You need to begin by creating the class that wraps the</a:t>
            </a:r>
          </a:p>
          <a:p>
            <a:pPr>
              <a:lnSpc>
                <a:spcPct val="80000"/>
              </a:lnSpc>
            </a:pPr>
            <a:r>
              <a:rPr lang="en-US" sz="800" smtClean="0"/>
              <a:t>information you need. In your class, you can use public member variables or full-fledged property</a:t>
            </a:r>
          </a:p>
          <a:p>
            <a:pPr>
              <a:lnSpc>
                <a:spcPct val="80000"/>
              </a:lnSpc>
            </a:pPr>
            <a:r>
              <a:rPr lang="en-US" sz="800" smtClean="0"/>
              <a:t>procedures. The latter choice, though longer, is the preferred option because it ensures your class</a:t>
            </a:r>
          </a:p>
          <a:p>
            <a:pPr>
              <a:lnSpc>
                <a:spcPct val="80000"/>
              </a:lnSpc>
            </a:pPr>
            <a:r>
              <a:rPr lang="en-US" sz="800" smtClean="0"/>
              <a:t>will support data binding and gives you the flexibility to add property procedure code later.</a:t>
            </a:r>
          </a:p>
          <a:p>
            <a:pPr>
              <a:lnSpc>
                <a:spcPct val="80000"/>
              </a:lnSpc>
            </a:pPr>
            <a:r>
              <a:rPr lang="en-US" sz="800" smtClean="0"/>
              <a:t>Here’s a slightly abbreviated Address class that ties together the same information you saw in</a:t>
            </a:r>
          </a:p>
          <a:p>
            <a:pPr>
              <a:lnSpc>
                <a:spcPct val="80000"/>
              </a:lnSpc>
            </a:pPr>
            <a:r>
              <a:rPr lang="en-US" sz="800" smtClean="0"/>
              <a:t>the previous example. For the sake of conciseness, it uses automatic properties (which store data in</a:t>
            </a:r>
            <a:r>
              <a:rPr lang="ru-RU" sz="800" smtClean="0"/>
              <a:t> </a:t>
            </a:r>
            <a:r>
              <a:rPr lang="en-US" sz="800" smtClean="0"/>
              <a:t>automatically generated private fields).</a:t>
            </a:r>
            <a:endParaRPr lang="ru-RU" sz="800" smtClean="0"/>
          </a:p>
          <a:p>
            <a:pPr>
              <a:lnSpc>
                <a:spcPct val="80000"/>
              </a:lnSpc>
            </a:pPr>
            <a:r>
              <a:rPr lang="en-US" sz="800" smtClean="0"/>
              <a:t>[Serializable()]</a:t>
            </a:r>
          </a:p>
          <a:p>
            <a:pPr>
              <a:lnSpc>
                <a:spcPct val="80000"/>
              </a:lnSpc>
            </a:pPr>
            <a:r>
              <a:rPr lang="en-US" sz="800" smtClean="0"/>
              <a:t>public class Address</a:t>
            </a:r>
          </a:p>
          <a:p>
            <a:pPr>
              <a:lnSpc>
                <a:spcPct val="80000"/>
              </a:lnSpc>
            </a:pPr>
            <a:r>
              <a:rPr lang="en-US" sz="800" smtClean="0"/>
              <a:t>{</a:t>
            </a:r>
          </a:p>
          <a:p>
            <a:pPr>
              <a:lnSpc>
                <a:spcPct val="80000"/>
              </a:lnSpc>
            </a:pPr>
            <a:r>
              <a:rPr lang="en-US" sz="800" smtClean="0"/>
              <a:t>public string Street {get; set;}</a:t>
            </a:r>
          </a:p>
          <a:p>
            <a:pPr>
              <a:lnSpc>
                <a:spcPct val="80000"/>
              </a:lnSpc>
            </a:pPr>
            <a:r>
              <a:rPr lang="en-US" sz="800" smtClean="0"/>
              <a:t>public string City {get; set;}</a:t>
            </a:r>
          </a:p>
          <a:p>
            <a:pPr>
              <a:lnSpc>
                <a:spcPct val="80000"/>
              </a:lnSpc>
            </a:pPr>
            <a:r>
              <a:rPr lang="en-US" sz="800" smtClean="0"/>
              <a:t>public string Country {get; set;}</a:t>
            </a:r>
          </a:p>
          <a:p>
            <a:pPr>
              <a:lnSpc>
                <a:spcPct val="80000"/>
              </a:lnSpc>
            </a:pPr>
            <a:r>
              <a:rPr lang="en-US" sz="800" smtClean="0"/>
              <a:t>public Address(string street, string city,</a:t>
            </a:r>
            <a:r>
              <a:rPr lang="ru-RU" sz="800" smtClean="0"/>
              <a:t> </a:t>
            </a:r>
            <a:r>
              <a:rPr lang="en-US" sz="800" smtClean="0"/>
              <a:t>string country)</a:t>
            </a:r>
          </a:p>
          <a:p>
            <a:pPr>
              <a:lnSpc>
                <a:spcPct val="80000"/>
              </a:lnSpc>
            </a:pPr>
            <a:r>
              <a:rPr lang="en-US" sz="800" smtClean="0"/>
              <a:t>{</a:t>
            </a:r>
          </a:p>
          <a:p>
            <a:pPr>
              <a:lnSpc>
                <a:spcPct val="80000"/>
              </a:lnSpc>
            </a:pPr>
            <a:r>
              <a:rPr lang="en-US" sz="800" smtClean="0"/>
              <a:t>Name = name;</a:t>
            </a:r>
          </a:p>
          <a:p>
            <a:pPr>
              <a:lnSpc>
                <a:spcPct val="80000"/>
              </a:lnSpc>
            </a:pPr>
            <a:r>
              <a:rPr lang="en-US" sz="800" smtClean="0"/>
              <a:t>Street = street;</a:t>
            </a:r>
          </a:p>
          <a:p>
            <a:pPr>
              <a:lnSpc>
                <a:spcPct val="80000"/>
              </a:lnSpc>
            </a:pPr>
            <a:r>
              <a:rPr lang="en-US" sz="800" smtClean="0"/>
              <a:t>City = city;</a:t>
            </a:r>
          </a:p>
          <a:p>
            <a:pPr>
              <a:lnSpc>
                <a:spcPct val="80000"/>
              </a:lnSpc>
            </a:pPr>
            <a:r>
              <a:rPr lang="en-US" sz="800" smtClean="0"/>
              <a:t>ZipCode = zipCode;</a:t>
            </a:r>
          </a:p>
          <a:p>
            <a:pPr>
              <a:lnSpc>
                <a:spcPct val="80000"/>
              </a:lnSpc>
            </a:pPr>
            <a:r>
              <a:rPr lang="en-US" sz="800" smtClean="0"/>
              <a:t>State = state;</a:t>
            </a:r>
          </a:p>
          <a:p>
            <a:pPr>
              <a:lnSpc>
                <a:spcPct val="80000"/>
              </a:lnSpc>
            </a:pPr>
            <a:r>
              <a:rPr lang="en-US" sz="800" smtClean="0"/>
              <a:t>Country = country;</a:t>
            </a:r>
          </a:p>
          <a:p>
            <a:pPr>
              <a:lnSpc>
                <a:spcPct val="80000"/>
              </a:lnSpc>
            </a:pPr>
            <a:r>
              <a:rPr lang="en-US" sz="800" smtClean="0"/>
              <a:t>}</a:t>
            </a:r>
          </a:p>
          <a:p>
            <a:pPr>
              <a:lnSpc>
                <a:spcPct val="80000"/>
              </a:lnSpc>
            </a:pPr>
            <a:r>
              <a:rPr lang="en-US" sz="800" smtClean="0"/>
              <a:t>public Address() { }</a:t>
            </a:r>
          </a:p>
          <a:p>
            <a:pPr>
              <a:lnSpc>
                <a:spcPct val="80000"/>
              </a:lnSpc>
            </a:pPr>
            <a:r>
              <a:rPr lang="en-US" sz="800" smtClean="0"/>
              <a:t>}</a:t>
            </a:r>
          </a:p>
          <a:p>
            <a:pPr>
              <a:lnSpc>
                <a:spcPct val="80000"/>
              </a:lnSpc>
            </a:pPr>
            <a:r>
              <a:rPr lang="en-US" sz="800" smtClean="0"/>
              <a:t>You can place this class in the App_Code directory (or compile it and place the DLL assembly in</a:t>
            </a:r>
          </a:p>
          <a:p>
            <a:pPr>
              <a:lnSpc>
                <a:spcPct val="80000"/>
              </a:lnSpc>
            </a:pPr>
            <a:r>
              <a:rPr lang="en-US" sz="800" smtClean="0"/>
              <a:t>the Bin directory). The final step is to add a property that uses it:</a:t>
            </a:r>
          </a:p>
          <a:p>
            <a:pPr>
              <a:lnSpc>
                <a:spcPct val="80000"/>
              </a:lnSpc>
            </a:pPr>
            <a:r>
              <a:rPr lang="en-US" sz="800" smtClean="0"/>
              <a:t>&lt;properties&gt;</a:t>
            </a:r>
          </a:p>
          <a:p>
            <a:pPr>
              <a:lnSpc>
                <a:spcPct val="80000"/>
              </a:lnSpc>
            </a:pPr>
            <a:r>
              <a:rPr lang="en-US" sz="800" smtClean="0"/>
              <a:t>&lt;add name="Address" type="Address" /&gt;</a:t>
            </a:r>
          </a:p>
          <a:p>
            <a:pPr>
              <a:lnSpc>
                <a:spcPct val="80000"/>
              </a:lnSpc>
            </a:pPr>
            <a:r>
              <a:rPr lang="en-US" sz="800" smtClean="0"/>
              <a:t>...</a:t>
            </a:r>
          </a:p>
          <a:p>
            <a:pPr>
              <a:lnSpc>
                <a:spcPct val="80000"/>
              </a:lnSpc>
            </a:pPr>
            <a:r>
              <a:rPr lang="en-US" sz="800" smtClean="0"/>
              <a:t>&lt;/properties&gt;</a:t>
            </a:r>
          </a:p>
          <a:p>
            <a:pPr>
              <a:lnSpc>
                <a:spcPct val="80000"/>
              </a:lnSpc>
            </a:pPr>
            <a:r>
              <a:rPr lang="en-US" sz="800" smtClean="0"/>
              <a:t>Now you can manipulate it in your code like this:</a:t>
            </a:r>
          </a:p>
          <a:p>
            <a:pPr>
              <a:lnSpc>
                <a:spcPct val="80000"/>
              </a:lnSpc>
            </a:pPr>
            <a:r>
              <a:rPr lang="en-US" sz="800" smtClean="0"/>
              <a:t>Profile.Address = new Address("34 Parkside Ave", "New York", "U.S.A.");</a:t>
            </a:r>
          </a:p>
          <a:p>
            <a:pPr>
              <a:lnSpc>
                <a:spcPct val="80000"/>
              </a:lnSpc>
            </a:pPr>
            <a:r>
              <a:rPr lang="en-US" sz="800" smtClean="0"/>
              <a:t>lbl.Text = "You are in " + Profile.Address.Country;</a:t>
            </a:r>
          </a:p>
          <a:p>
            <a:pPr>
              <a:lnSpc>
                <a:spcPct val="80000"/>
              </a:lnSpc>
            </a:pPr>
            <a:endParaRPr lang="ru-RU" sz="800" smtClean="0"/>
          </a:p>
          <a:p>
            <a:pPr>
              <a:lnSpc>
                <a:spcPct val="80000"/>
              </a:lnSpc>
            </a:pPr>
            <a:r>
              <a:rPr lang="en-US" sz="800" smtClean="0"/>
              <a:t>Custom Type Serialization</a:t>
            </a:r>
          </a:p>
          <a:p>
            <a:pPr>
              <a:lnSpc>
                <a:spcPct val="80000"/>
              </a:lnSpc>
            </a:pPr>
            <a:endParaRPr lang="ru-RU" sz="800" smtClean="0"/>
          </a:p>
          <a:p>
            <a:pPr>
              <a:lnSpc>
                <a:spcPct val="80000"/>
              </a:lnSpc>
            </a:pPr>
            <a:r>
              <a:rPr lang="en-US" sz="800" smtClean="0"/>
              <a:t>You need to keep in mind a few points, depending on how you decide to serialize your custom</a:t>
            </a:r>
            <a:r>
              <a:rPr lang="ru-RU" sz="800" smtClean="0"/>
              <a:t> </a:t>
            </a:r>
            <a:r>
              <a:rPr lang="en-US" sz="800" smtClean="0"/>
              <a:t>class.</a:t>
            </a:r>
          </a:p>
          <a:p>
            <a:pPr>
              <a:lnSpc>
                <a:spcPct val="80000"/>
              </a:lnSpc>
            </a:pPr>
            <a:r>
              <a:rPr lang="en-US" sz="800" smtClean="0"/>
              <a:t>By default, all custom data types use XML serialization with the XmlSerializer. This class is relatively</a:t>
            </a:r>
            <a:r>
              <a:rPr lang="ru-RU" sz="800" smtClean="0"/>
              <a:t> </a:t>
            </a:r>
            <a:r>
              <a:rPr lang="en-US" sz="800" smtClean="0"/>
              <a:t>limited in its serialization ability. It simply copies the value from every public property or member</a:t>
            </a:r>
            <a:r>
              <a:rPr lang="ru-RU" sz="800" smtClean="0"/>
              <a:t> </a:t>
            </a:r>
            <a:r>
              <a:rPr lang="en-US" sz="800" smtClean="0"/>
              <a:t>variable into a straightforward XML format like this:</a:t>
            </a:r>
          </a:p>
          <a:p>
            <a:pPr>
              <a:lnSpc>
                <a:spcPct val="80000"/>
              </a:lnSpc>
            </a:pPr>
            <a:r>
              <a:rPr lang="en-US" sz="800" smtClean="0"/>
              <a:t>&lt;Address ...&gt;</a:t>
            </a:r>
          </a:p>
          <a:p>
            <a:pPr>
              <a:lnSpc>
                <a:spcPct val="80000"/>
              </a:lnSpc>
            </a:pPr>
            <a:r>
              <a:rPr lang="en-US" sz="800" smtClean="0"/>
              <a:t>&lt;Name&gt;...&lt;/Name&gt;</a:t>
            </a:r>
          </a:p>
          <a:p>
            <a:pPr>
              <a:lnSpc>
                <a:spcPct val="80000"/>
              </a:lnSpc>
            </a:pPr>
            <a:r>
              <a:rPr lang="en-US" sz="800" smtClean="0"/>
              <a:t>&lt;Street&gt;...&lt;/Street&gt;</a:t>
            </a:r>
          </a:p>
          <a:p>
            <a:pPr>
              <a:lnSpc>
                <a:spcPct val="80000"/>
              </a:lnSpc>
            </a:pPr>
            <a:r>
              <a:rPr lang="en-US" sz="800" smtClean="0"/>
              <a:t>&lt;City&gt;...&lt;/City&gt;</a:t>
            </a:r>
          </a:p>
          <a:p>
            <a:pPr>
              <a:lnSpc>
                <a:spcPct val="80000"/>
              </a:lnSpc>
            </a:pPr>
            <a:r>
              <a:rPr lang="en-US" sz="800" smtClean="0"/>
              <a:t>&lt;ZipCode&gt;...&lt;/ZipCode&gt;</a:t>
            </a:r>
          </a:p>
          <a:p>
            <a:pPr>
              <a:lnSpc>
                <a:spcPct val="80000"/>
              </a:lnSpc>
            </a:pPr>
            <a:r>
              <a:rPr lang="en-US" sz="800" smtClean="0"/>
              <a:t>&lt;State&gt;...&lt;/State&gt;</a:t>
            </a:r>
          </a:p>
          <a:p>
            <a:pPr>
              <a:lnSpc>
                <a:spcPct val="80000"/>
              </a:lnSpc>
            </a:pPr>
            <a:r>
              <a:rPr lang="en-US" sz="800" smtClean="0"/>
              <a:t>&lt;Country&gt;...&lt;/Country&gt;</a:t>
            </a:r>
          </a:p>
          <a:p>
            <a:pPr>
              <a:lnSpc>
                <a:spcPct val="80000"/>
              </a:lnSpc>
            </a:pPr>
            <a:r>
              <a:rPr lang="en-US" sz="800" smtClean="0"/>
              <a:t>&lt;/Address&gt;</a:t>
            </a:r>
          </a:p>
          <a:p>
            <a:pPr>
              <a:lnSpc>
                <a:spcPct val="80000"/>
              </a:lnSpc>
            </a:pPr>
            <a:r>
              <a:rPr lang="en-US" sz="800" smtClean="0"/>
              <a:t>You can alter this XML representation by adding attributes from the System.Xml.Serialization</a:t>
            </a:r>
          </a:p>
          <a:p>
            <a:pPr>
              <a:lnSpc>
                <a:spcPct val="80000"/>
              </a:lnSpc>
            </a:pPr>
            <a:r>
              <a:rPr lang="en-US" sz="800" smtClean="0"/>
              <a:t>namespace to the public properties in your class. For example, you can use XmlElement to change</a:t>
            </a:r>
          </a:p>
          <a:p>
            <a:pPr>
              <a:lnSpc>
                <a:spcPct val="80000"/>
              </a:lnSpc>
            </a:pPr>
            <a:r>
              <a:rPr lang="en-US" sz="800" smtClean="0"/>
              <a:t>the XML element name that’s used to store a property, XmlAttribute to make sure a property is</a:t>
            </a:r>
          </a:p>
          <a:p>
            <a:pPr>
              <a:lnSpc>
                <a:spcPct val="80000"/>
              </a:lnSpc>
            </a:pPr>
            <a:r>
              <a:rPr lang="en-US" sz="800" smtClean="0"/>
              <a:t>stored as an XML attribute instead of an XML element, and XmlIgnore to prevent a property value</a:t>
            </a:r>
          </a:p>
          <a:p>
            <a:pPr>
              <a:lnSpc>
                <a:spcPct val="80000"/>
              </a:lnSpc>
            </a:pPr>
            <a:r>
              <a:rPr lang="en-US" sz="800" smtClean="0"/>
              <a:t>from being serialized altogether. For more information, refer to the .NET Framework reference for</a:t>
            </a:r>
          </a:p>
          <a:p>
            <a:pPr>
              <a:lnSpc>
                <a:spcPct val="80000"/>
              </a:lnSpc>
            </a:pPr>
            <a:r>
              <a:rPr lang="en-US" sz="800" smtClean="0"/>
              <a:t>the System.Xml.Serialization namespace.</a:t>
            </a:r>
          </a:p>
          <a:p>
            <a:pPr>
              <a:lnSpc>
                <a:spcPct val="80000"/>
              </a:lnSpc>
            </a:pPr>
            <a:r>
              <a:rPr lang="en-US" sz="800" smtClean="0"/>
              <a:t>When deserializing your class, the XmlSerializer needs to be able to find a parameterless public</a:t>
            </a:r>
          </a:p>
          <a:p>
            <a:pPr>
              <a:lnSpc>
                <a:spcPct val="80000"/>
              </a:lnSpc>
            </a:pPr>
            <a:r>
              <a:rPr lang="en-US" sz="800" smtClean="0"/>
              <a:t>constructor. In addition, none of your properties can be read-only. If you violate either of these</a:t>
            </a:r>
          </a:p>
          <a:p>
            <a:pPr>
              <a:lnSpc>
                <a:spcPct val="80000"/>
              </a:lnSpc>
            </a:pPr>
            <a:r>
              <a:rPr lang="en-US" sz="800" smtClean="0"/>
              <a:t>rules, the deserialization process will fail.</a:t>
            </a:r>
          </a:p>
          <a:p>
            <a:pPr>
              <a:lnSpc>
                <a:spcPct val="80000"/>
              </a:lnSpc>
            </a:pPr>
            <a:r>
              <a:rPr lang="en-US" sz="800" smtClean="0"/>
              <a:t>If you decide to use binary serialization instead of XmlSerialization, .NET uses a completely different</a:t>
            </a:r>
            <a:r>
              <a:rPr lang="ru-RU" sz="800" smtClean="0"/>
              <a:t> </a:t>
            </a:r>
            <a:r>
              <a:rPr lang="en-US" sz="800" smtClean="0"/>
              <a:t>approach.</a:t>
            </a:r>
          </a:p>
          <a:p>
            <a:pPr>
              <a:lnSpc>
                <a:spcPct val="80000"/>
              </a:lnSpc>
            </a:pPr>
            <a:r>
              <a:rPr lang="en-US" sz="800" smtClean="0"/>
              <a:t>&lt;add name="Address" type="Address" serializeAs="Binary"/&gt;</a:t>
            </a:r>
          </a:p>
          <a:p>
            <a:pPr>
              <a:lnSpc>
                <a:spcPct val="80000"/>
              </a:lnSpc>
            </a:pPr>
            <a:r>
              <a:rPr lang="en-US" sz="800" smtClean="0"/>
              <a:t>In this case, the ProfileModule enlists the help of the BinaryFormatter. The BinaryFormatter</a:t>
            </a:r>
          </a:p>
          <a:p>
            <a:pPr>
              <a:lnSpc>
                <a:spcPct val="80000"/>
              </a:lnSpc>
            </a:pPr>
            <a:r>
              <a:rPr lang="en-US" sz="800" smtClean="0"/>
              <a:t>can serialize the full public and private contents of any class, provided the class is decorated with the</a:t>
            </a:r>
            <a:r>
              <a:rPr lang="ru-RU" sz="800" smtClean="0"/>
              <a:t> </a:t>
            </a:r>
            <a:r>
              <a:rPr lang="en-US" sz="800" smtClean="0"/>
              <a:t>Serializable attributes. (Additionally, any class it derives from or references must also be serializable.)</a:t>
            </a:r>
          </a:p>
          <a:p>
            <a:pPr>
              <a:lnSpc>
                <a:spcPct val="80000"/>
              </a:lnSpc>
            </a:pPr>
            <a:r>
              <a:rPr lang="en-US" sz="800" smtClean="0"/>
              <a:t>You can learn much more about the binary formatter in Chapter 12.</a:t>
            </a:r>
          </a:p>
          <a:p>
            <a:pPr>
              <a:lnSpc>
                <a:spcPct val="80000"/>
              </a:lnSpc>
            </a:pPr>
            <a:r>
              <a:rPr lang="en-US" sz="800" smtClean="0"/>
              <a:t>Finally, you can decide to use string serialization:</a:t>
            </a:r>
          </a:p>
          <a:p>
            <a:pPr>
              <a:lnSpc>
                <a:spcPct val="80000"/>
              </a:lnSpc>
            </a:pPr>
            <a:r>
              <a:rPr lang="en-US" sz="800" smtClean="0"/>
              <a:t>&lt;add name="Address" type="Address" serializeAs="String"/&gt;</a:t>
            </a:r>
          </a:p>
          <a:p>
            <a:pPr>
              <a:lnSpc>
                <a:spcPct val="80000"/>
              </a:lnSpc>
            </a:pPr>
            <a:r>
              <a:rPr lang="en-US" sz="800" smtClean="0"/>
              <a:t>In this case, you need a type converter that can translate between an instance of your class and</a:t>
            </a:r>
          </a:p>
          <a:p>
            <a:pPr>
              <a:lnSpc>
                <a:spcPct val="80000"/>
              </a:lnSpc>
            </a:pPr>
            <a:r>
              <a:rPr lang="en-US" sz="800" smtClean="0"/>
              <a:t>its string representation. Chapter 28 shows you how to create type converters.</a:t>
            </a:r>
          </a:p>
          <a:p>
            <a:pPr>
              <a:lnSpc>
                <a:spcPct val="80000"/>
              </a:lnSpc>
            </a:pPr>
            <a:endParaRPr lang="en-US" sz="800" smtClean="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Rot="1" noChangeAspect="1" noChangeArrowheads="1" noTextEdit="1"/>
          </p:cNvSpPr>
          <p:nvPr>
            <p:ph type="sldImg"/>
          </p:nvPr>
        </p:nvSpPr>
        <p:spPr>
          <a:ln/>
        </p:spPr>
      </p:sp>
      <p:sp>
        <p:nvSpPr>
          <p:cNvPr id="159747" name="Rectangle 3"/>
          <p:cNvSpPr>
            <a:spLocks noGrp="1" noChangeArrowheads="1"/>
          </p:cNvSpPr>
          <p:nvPr>
            <p:ph type="body" idx="1"/>
          </p:nvPr>
        </p:nvSpPr>
        <p:spPr>
          <a:noFill/>
          <a:ln/>
        </p:spPr>
        <p:txBody>
          <a:bodyPr/>
          <a:lstStyle/>
          <a:p>
            <a:endParaRPr lang="ru-RU" smtClean="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Rot="1" noChangeAspect="1" noChangeArrowheads="1" noTextEdit="1"/>
          </p:cNvSpPr>
          <p:nvPr>
            <p:ph type="sldImg"/>
          </p:nvPr>
        </p:nvSpPr>
        <p:spPr>
          <a:ln/>
        </p:spPr>
      </p:sp>
      <p:sp>
        <p:nvSpPr>
          <p:cNvPr id="161795" name="Rectangle 3"/>
          <p:cNvSpPr>
            <a:spLocks noGrp="1" noChangeArrowheads="1"/>
          </p:cNvSpPr>
          <p:nvPr>
            <p:ph type="body" idx="1"/>
          </p:nvPr>
        </p:nvSpPr>
        <p:spPr>
          <a:noFill/>
          <a:ln/>
        </p:spPr>
        <p:txBody>
          <a:bodyPr/>
          <a:lstStyle/>
          <a:p>
            <a:endParaRPr lang="ru-RU" smtClean="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Rot="1" noChangeAspect="1" noChangeArrowheads="1" noTextEdit="1"/>
          </p:cNvSpPr>
          <p:nvPr>
            <p:ph type="sldImg"/>
          </p:nvPr>
        </p:nvSpPr>
        <p:spPr>
          <a:ln/>
        </p:spPr>
      </p:sp>
      <p:sp>
        <p:nvSpPr>
          <p:cNvPr id="163843" name="Rectangle 3"/>
          <p:cNvSpPr>
            <a:spLocks noGrp="1" noChangeArrowheads="1"/>
          </p:cNvSpPr>
          <p:nvPr>
            <p:ph type="body" idx="1"/>
          </p:nvPr>
        </p:nvSpPr>
        <p:spPr>
          <a:noFill/>
          <a:ln/>
        </p:spPr>
        <p:txBody>
          <a:bodyPr/>
          <a:lstStyle/>
          <a:p>
            <a:endParaRPr lang="ru-RU" smtClean="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Rot="1" noChangeAspect="1" noChangeArrowheads="1" noTextEdit="1"/>
          </p:cNvSpPr>
          <p:nvPr>
            <p:ph type="sldImg"/>
          </p:nvPr>
        </p:nvSpPr>
        <p:spPr>
          <a:ln/>
        </p:spPr>
      </p:sp>
      <p:sp>
        <p:nvSpPr>
          <p:cNvPr id="165891" name="Rectangle 3"/>
          <p:cNvSpPr>
            <a:spLocks noGrp="1" noChangeArrowheads="1"/>
          </p:cNvSpPr>
          <p:nvPr>
            <p:ph type="body" idx="1"/>
          </p:nvPr>
        </p:nvSpPr>
        <p:spPr>
          <a:noFill/>
          <a:ln/>
        </p:spPr>
        <p:txBody>
          <a:bodyPr/>
          <a:lstStyle/>
          <a:p>
            <a:endParaRPr lang="ru-RU"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9BB8AEC3-F0A3-408B-AECA-8A81757D8CDF}"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4E526A0A-CA54-4E69-834A-68D4377405C3}"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82B718D8-37AB-40D9-9EFA-DA00B03630CA}"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139BFF82-438F-4831-AC10-3E2E6D1462E7}"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p>
        </p:txBody>
      </p:sp>
      <p:sp>
        <p:nvSpPr>
          <p:cNvPr id="8" name="Rectangle 5"/>
          <p:cNvSpPr>
            <a:spLocks noGrp="1" noChangeArrowheads="1"/>
          </p:cNvSpPr>
          <p:nvPr>
            <p:ph type="ftr" sz="quarter" idx="11"/>
          </p:nvPr>
        </p:nvSpPr>
        <p:spPr>
          <a:ln/>
        </p:spPr>
        <p:txBody>
          <a:bodyPr/>
          <a:lstStyle>
            <a:lvl1pPr>
              <a:defRPr/>
            </a:lvl1pPr>
          </a:lstStyle>
          <a:p>
            <a:pPr>
              <a:defRPr/>
            </a:pPr>
            <a:endParaRPr lang="ru-RU"/>
          </a:p>
        </p:txBody>
      </p:sp>
      <p:sp>
        <p:nvSpPr>
          <p:cNvPr id="9" name="Rectangle 6"/>
          <p:cNvSpPr>
            <a:spLocks noGrp="1" noChangeArrowheads="1"/>
          </p:cNvSpPr>
          <p:nvPr>
            <p:ph type="sldNum" sz="quarter" idx="12"/>
          </p:nvPr>
        </p:nvSpPr>
        <p:spPr>
          <a:ln/>
        </p:spPr>
        <p:txBody>
          <a:bodyPr/>
          <a:lstStyle>
            <a:lvl1pPr>
              <a:defRPr/>
            </a:lvl1pPr>
          </a:lstStyle>
          <a:p>
            <a:pPr>
              <a:defRPr/>
            </a:pPr>
            <a:fld id="{34BCA58E-7341-4778-AB34-C73B56C2076C}"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pPr>
              <a:defRPr/>
            </a:pPr>
            <a:fld id="{08B3E62A-D54C-4E0D-A345-7688D8E18DD3}"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p>
        </p:txBody>
      </p:sp>
      <p:sp>
        <p:nvSpPr>
          <p:cNvPr id="3" name="Rectangle 5"/>
          <p:cNvSpPr>
            <a:spLocks noGrp="1" noChangeArrowheads="1"/>
          </p:cNvSpPr>
          <p:nvPr>
            <p:ph type="ftr" sz="quarter" idx="11"/>
          </p:nvPr>
        </p:nvSpPr>
        <p:spPr>
          <a:ln/>
        </p:spPr>
        <p:txBody>
          <a:bodyPr/>
          <a:lstStyle>
            <a:lvl1pPr>
              <a:defRPr/>
            </a:lvl1pPr>
          </a:lstStyle>
          <a:p>
            <a:pPr>
              <a:defRPr/>
            </a:pPr>
            <a:endParaRPr lang="ru-RU"/>
          </a:p>
        </p:txBody>
      </p:sp>
      <p:sp>
        <p:nvSpPr>
          <p:cNvPr id="4" name="Rectangle 6"/>
          <p:cNvSpPr>
            <a:spLocks noGrp="1" noChangeArrowheads="1"/>
          </p:cNvSpPr>
          <p:nvPr>
            <p:ph type="sldNum" sz="quarter" idx="12"/>
          </p:nvPr>
        </p:nvSpPr>
        <p:spPr>
          <a:ln/>
        </p:spPr>
        <p:txBody>
          <a:bodyPr/>
          <a:lstStyle>
            <a:lvl1pPr>
              <a:defRPr/>
            </a:lvl1pPr>
          </a:lstStyle>
          <a:p>
            <a:pPr>
              <a:defRPr/>
            </a:pPr>
            <a:fld id="{E90785B9-4958-406A-B983-41AAE5175003}"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884D5209-1EC8-4FE6-8895-CD3521FEB79D}"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532128DE-461D-45A3-802D-A6B905196518}"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E090DD4D-2ADE-4853-9BE6-D591F2815EB2}"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43DD07CB-6784-405F-8BB0-C9DF4152A68B}" type="slidenum">
              <a:rPr lang="ru-RU"/>
              <a:pPr>
                <a:defRPr/>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аблица 2"/>
          <p:cNvSpPr>
            <a:spLocks noGrp="1"/>
          </p:cNvSpPr>
          <p:nvPr>
            <p:ph type="tbl" idx="1"/>
          </p:nvPr>
        </p:nvSpPr>
        <p:spPr>
          <a:xfrm>
            <a:off x="457200" y="1600200"/>
            <a:ext cx="8229600" cy="4525963"/>
          </a:xfrm>
        </p:spPr>
        <p:txBody>
          <a:bodyPr/>
          <a:lstStyle/>
          <a:p>
            <a:pPr lvl="0"/>
            <a:endParaRPr lang="ru-RU"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132CFD4B-ED35-419F-B31D-25D5A9BAB6D6}"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defRPr/>
            </a:pPr>
            <a:endParaRPr lang="ru-RU"/>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vl1pPr>
          </a:lstStyle>
          <a:p>
            <a:pPr>
              <a:defRPr/>
            </a:pPr>
            <a:endParaRPr lang="ru-RU"/>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a:defRPr/>
            </a:pPr>
            <a:fld id="{205A7ECC-97F5-401C-8D88-9CACB1908E66}"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468313" y="2060575"/>
            <a:ext cx="8229600" cy="1143000"/>
          </a:xfrm>
        </p:spPr>
        <p:txBody>
          <a:bodyPr/>
          <a:lstStyle/>
          <a:p>
            <a:pPr eaLnBrk="1" hangingPunct="1"/>
            <a:r>
              <a:rPr lang="ru-RU" dirty="0" smtClean="0"/>
              <a:t>Лекция 8 </a:t>
            </a:r>
          </a:p>
        </p:txBody>
      </p:sp>
      <p:sp>
        <p:nvSpPr>
          <p:cNvPr id="2051" name="Rectangle 3"/>
          <p:cNvSpPr>
            <a:spLocks noGrp="1" noChangeArrowheads="1"/>
          </p:cNvSpPr>
          <p:nvPr>
            <p:ph type="body" idx="1"/>
          </p:nvPr>
        </p:nvSpPr>
        <p:spPr>
          <a:xfrm>
            <a:off x="1979613" y="3933825"/>
            <a:ext cx="5473700" cy="792163"/>
          </a:xfrm>
        </p:spPr>
        <p:txBody>
          <a:bodyPr/>
          <a:lstStyle/>
          <a:p>
            <a:pPr algn="ctr" eaLnBrk="1" hangingPunct="1">
              <a:lnSpc>
                <a:spcPct val="80000"/>
              </a:lnSpc>
              <a:buFontTx/>
              <a:buNone/>
            </a:pPr>
            <a:r>
              <a:rPr lang="ru-RU" sz="2800" dirty="0" smtClean="0"/>
              <a:t>Способы хранение состояния </a:t>
            </a:r>
            <a:r>
              <a:rPr lang="en-US" sz="2800" smtClean="0"/>
              <a:t>web </a:t>
            </a:r>
            <a:r>
              <a:rPr lang="ru-RU" sz="2800" smtClean="0"/>
              <a:t>приложения</a:t>
            </a:r>
            <a:endParaRPr lang="ru-RU" sz="2800"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body" idx="1"/>
          </p:nvPr>
        </p:nvSpPr>
        <p:spPr>
          <a:xfrm>
            <a:off x="900113" y="692150"/>
            <a:ext cx="7416800" cy="935038"/>
          </a:xfrm>
        </p:spPr>
        <p:txBody>
          <a:bodyPr/>
          <a:lstStyle/>
          <a:p>
            <a:pPr algn="ctr" eaLnBrk="1" hangingPunct="1">
              <a:buFontTx/>
              <a:buNone/>
            </a:pPr>
            <a:r>
              <a:rPr lang="ru-RU" sz="4000" smtClean="0"/>
              <a:t>План работы.</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ru-RU" smtClean="0"/>
              <a:t>Проблема</a:t>
            </a:r>
          </a:p>
        </p:txBody>
      </p:sp>
      <p:sp>
        <p:nvSpPr>
          <p:cNvPr id="4099" name="Rectangle 3"/>
          <p:cNvSpPr>
            <a:spLocks noGrp="1" noChangeArrowheads="1"/>
          </p:cNvSpPr>
          <p:nvPr>
            <p:ph type="body" idx="1"/>
          </p:nvPr>
        </p:nvSpPr>
        <p:spPr/>
        <p:txBody>
          <a:bodyPr/>
          <a:lstStyle/>
          <a:p>
            <a:pPr eaLnBrk="1" hangingPunct="1">
              <a:lnSpc>
                <a:spcPct val="80000"/>
              </a:lnSpc>
            </a:pPr>
            <a:r>
              <a:rPr lang="en-US" sz="1800" smtClean="0"/>
              <a:t>HTTP </a:t>
            </a:r>
            <a:r>
              <a:rPr lang="ru-RU" sz="1800" smtClean="0"/>
              <a:t>это протокол без сохранения состояния (</a:t>
            </a:r>
            <a:r>
              <a:rPr lang="en-US" sz="1800" smtClean="0"/>
              <a:t>stateless</a:t>
            </a:r>
            <a:r>
              <a:rPr lang="ru-RU" sz="1800" smtClean="0"/>
              <a:t>)</a:t>
            </a:r>
            <a:r>
              <a:rPr lang="en-US" sz="1800" smtClean="0"/>
              <a:t>. </a:t>
            </a:r>
            <a:endParaRPr lang="ru-RU" sz="1800" smtClean="0"/>
          </a:p>
          <a:p>
            <a:pPr eaLnBrk="1" hangingPunct="1">
              <a:lnSpc>
                <a:spcPct val="80000"/>
              </a:lnSpc>
            </a:pPr>
            <a:r>
              <a:rPr lang="ru-RU" sz="1800" smtClean="0"/>
              <a:t>После того, как клиент отсоединится от сервера </a:t>
            </a:r>
            <a:r>
              <a:rPr lang="en-US" sz="1800" smtClean="0"/>
              <a:t>ASP.Net </a:t>
            </a:r>
            <a:r>
              <a:rPr lang="ru-RU" sz="1800" smtClean="0"/>
              <a:t>уничтожает объекты, которые были созданы для страницы. </a:t>
            </a:r>
          </a:p>
          <a:p>
            <a:pPr eaLnBrk="1" hangingPunct="1">
              <a:lnSpc>
                <a:spcPct val="80000"/>
              </a:lnSpc>
            </a:pPr>
            <a:r>
              <a:rPr lang="ru-RU" sz="1800" smtClean="0"/>
              <a:t>Достоинство - гарантируется обработку </a:t>
            </a:r>
            <a:r>
              <a:rPr lang="en-US" sz="1800" smtClean="0"/>
              <a:t>web </a:t>
            </a:r>
            <a:r>
              <a:rPr lang="ru-RU" sz="1800" smtClean="0"/>
              <a:t>приложением тысяч одновременных запросов без ошибок на нехватку недостатку оперативной памяти.</a:t>
            </a:r>
          </a:p>
          <a:p>
            <a:pPr eaLnBrk="1" hangingPunct="1">
              <a:lnSpc>
                <a:spcPct val="80000"/>
              </a:lnSpc>
            </a:pPr>
            <a:r>
              <a:rPr lang="ru-RU" sz="1800" smtClean="0"/>
              <a:t>Недостаток - код приложения должен использовать специальные методы сохранения информации между </a:t>
            </a:r>
            <a:r>
              <a:rPr lang="en-US" sz="1800" smtClean="0"/>
              <a:t>web </a:t>
            </a:r>
            <a:r>
              <a:rPr lang="ru-RU" sz="1800" smtClean="0"/>
              <a:t>запросами и ее восстановления при необходимости.</a:t>
            </a:r>
          </a:p>
          <a:p>
            <a:pPr eaLnBrk="1" hangingPunct="1">
              <a:lnSpc>
                <a:spcPct val="80000"/>
              </a:lnSpc>
            </a:pPr>
            <a:r>
              <a:rPr lang="en-US" sz="1800" smtClean="0"/>
              <a:t>ASP.Net </a:t>
            </a:r>
            <a:r>
              <a:rPr lang="ru-RU" sz="1800" smtClean="0"/>
              <a:t>поддерживает различные способы управления состоянием. Выбор правильного способа зависит от </a:t>
            </a:r>
          </a:p>
          <a:p>
            <a:pPr lvl="1" eaLnBrk="1" hangingPunct="1">
              <a:lnSpc>
                <a:spcPct val="80000"/>
              </a:lnSpc>
            </a:pPr>
            <a:r>
              <a:rPr lang="ru-RU" sz="1600" smtClean="0"/>
              <a:t>Какие данные требуется хранить;</a:t>
            </a:r>
          </a:p>
          <a:p>
            <a:pPr lvl="1" eaLnBrk="1" hangingPunct="1">
              <a:lnSpc>
                <a:spcPct val="80000"/>
              </a:lnSpc>
            </a:pPr>
            <a:r>
              <a:rPr lang="ru-RU" sz="1600" smtClean="0"/>
              <a:t>Длительности времени хранения;</a:t>
            </a:r>
          </a:p>
          <a:p>
            <a:pPr lvl="1" eaLnBrk="1" hangingPunct="1">
              <a:lnSpc>
                <a:spcPct val="80000"/>
              </a:lnSpc>
            </a:pPr>
            <a:r>
              <a:rPr lang="ru-RU" sz="1600" smtClean="0"/>
              <a:t>Масштаб использования данных (только одним пользователем или разными пользователями).</a:t>
            </a:r>
          </a:p>
          <a:p>
            <a:pPr lvl="1" eaLnBrk="1" hangingPunct="1">
              <a:lnSpc>
                <a:spcPct val="80000"/>
              </a:lnSpc>
            </a:pPr>
            <a:r>
              <a:rPr lang="ru-RU" sz="1600" smtClean="0"/>
              <a:t>Разные способы хранения состояния являются взаимодополняющими, т.е. можно использовать их комбинацию в одном </a:t>
            </a:r>
            <a:r>
              <a:rPr lang="en-US" sz="1600" smtClean="0"/>
              <a:t>web </a:t>
            </a:r>
            <a:r>
              <a:rPr lang="ru-RU" sz="1600" smtClean="0"/>
              <a:t>приложении.</a:t>
            </a:r>
          </a:p>
          <a:p>
            <a:pPr lvl="1" eaLnBrk="1" hangingPunct="1">
              <a:lnSpc>
                <a:spcPct val="80000"/>
              </a:lnSpc>
            </a:pPr>
            <a:endParaRPr lang="ru-RU" sz="160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ru-RU" sz="4000" smtClean="0"/>
              <a:t>Состояние </a:t>
            </a:r>
            <a:r>
              <a:rPr lang="en-US" sz="4000" smtClean="0"/>
              <a:t>Web</a:t>
            </a:r>
            <a:r>
              <a:rPr lang="ru-RU" sz="4000" smtClean="0"/>
              <a:t>-приложения</a:t>
            </a:r>
            <a:endParaRPr lang="en-US" sz="4000" smtClean="0"/>
          </a:p>
        </p:txBody>
      </p:sp>
      <p:sp>
        <p:nvSpPr>
          <p:cNvPr id="5123" name="Rectangle 3"/>
          <p:cNvSpPr>
            <a:spLocks noGrp="1" noChangeArrowheads="1"/>
          </p:cNvSpPr>
          <p:nvPr>
            <p:ph type="body" idx="1"/>
          </p:nvPr>
        </p:nvSpPr>
        <p:spPr>
          <a:xfrm>
            <a:off x="457200" y="1600200"/>
            <a:ext cx="8291513" cy="4781550"/>
          </a:xfrm>
        </p:spPr>
        <p:txBody>
          <a:bodyPr/>
          <a:lstStyle/>
          <a:p>
            <a:pPr eaLnBrk="1" hangingPunct="1">
              <a:lnSpc>
                <a:spcPct val="90000"/>
              </a:lnSpc>
            </a:pPr>
            <a:r>
              <a:rPr lang="ru-RU" sz="2400" smtClean="0">
                <a:latin typeface="Times New Roman" pitchFamily="18" charset="0"/>
              </a:rPr>
              <a:t>В </a:t>
            </a:r>
            <a:r>
              <a:rPr lang="en-US" sz="2400" smtClean="0">
                <a:latin typeface="Times New Roman" pitchFamily="18" charset="0"/>
              </a:rPr>
              <a:t>Web</a:t>
            </a:r>
            <a:r>
              <a:rPr lang="ru-RU" sz="2400" smtClean="0">
                <a:latin typeface="Times New Roman" pitchFamily="18" charset="0"/>
              </a:rPr>
              <a:t>-приложении есть данные, которые описывают состояние сеанса работы пользователя с приложением:</a:t>
            </a:r>
          </a:p>
          <a:p>
            <a:pPr lvl="1" eaLnBrk="1" hangingPunct="1">
              <a:lnSpc>
                <a:spcPct val="90000"/>
              </a:lnSpc>
            </a:pPr>
            <a:r>
              <a:rPr lang="ru-RU" sz="2000" smtClean="0">
                <a:latin typeface="Times New Roman" pitchFamily="18" charset="0"/>
              </a:rPr>
              <a:t>Данные, которые хранятся между множеством вызовов (обработка событий) одной и той же страницы;</a:t>
            </a:r>
          </a:p>
          <a:p>
            <a:pPr lvl="1" eaLnBrk="1" hangingPunct="1">
              <a:lnSpc>
                <a:spcPct val="90000"/>
              </a:lnSpc>
            </a:pPr>
            <a:r>
              <a:rPr lang="ru-RU" sz="2000" smtClean="0">
                <a:latin typeface="Times New Roman" pitchFamily="18" charset="0"/>
              </a:rPr>
              <a:t>Данные, которые должны передаваться между страницами, которые вызывает пользователь в ходе сеанса работы</a:t>
            </a:r>
          </a:p>
          <a:p>
            <a:pPr eaLnBrk="1" hangingPunct="1">
              <a:lnSpc>
                <a:spcPct val="90000"/>
              </a:lnSpc>
            </a:pPr>
            <a:r>
              <a:rPr lang="ru-RU" sz="2400" smtClean="0">
                <a:latin typeface="Times New Roman" pitchFamily="18" charset="0"/>
              </a:rPr>
              <a:t>Данные приложения используются для разных целей:</a:t>
            </a:r>
          </a:p>
          <a:p>
            <a:pPr lvl="1" eaLnBrk="1" hangingPunct="1">
              <a:lnSpc>
                <a:spcPct val="90000"/>
              </a:lnSpc>
            </a:pPr>
            <a:r>
              <a:rPr lang="ru-RU" sz="2000" smtClean="0">
                <a:latin typeface="Times New Roman" pitchFamily="18" charset="0"/>
              </a:rPr>
              <a:t>Для обеспечения персонализации пользователя</a:t>
            </a:r>
          </a:p>
          <a:p>
            <a:pPr lvl="1" eaLnBrk="1" hangingPunct="1">
              <a:lnSpc>
                <a:spcPct val="90000"/>
              </a:lnSpc>
            </a:pPr>
            <a:r>
              <a:rPr lang="ru-RU" sz="2000" smtClean="0">
                <a:latin typeface="Times New Roman" pitchFamily="18" charset="0"/>
              </a:rPr>
              <a:t>Хранения информации о пользователе</a:t>
            </a:r>
          </a:p>
          <a:p>
            <a:pPr lvl="1" eaLnBrk="1" hangingPunct="1">
              <a:lnSpc>
                <a:spcPct val="90000"/>
              </a:lnSpc>
            </a:pPr>
            <a:r>
              <a:rPr lang="ru-RU" sz="2000" smtClean="0">
                <a:latin typeface="Times New Roman" pitchFamily="18" charset="0"/>
              </a:rPr>
              <a:t>Для формирования отчета об использовании страниц</a:t>
            </a:r>
          </a:p>
          <a:p>
            <a:pPr eaLnBrk="1" hangingPunct="1">
              <a:lnSpc>
                <a:spcPct val="90000"/>
              </a:lnSpc>
            </a:pPr>
            <a:r>
              <a:rPr lang="ru-RU" sz="2400" smtClean="0">
                <a:latin typeface="Times New Roman" pitchFamily="18" charset="0"/>
              </a:rPr>
              <a:t>Множество значений данных приложения задает состояние приложения, которое должно сохраняться в ходе сеанса работы пользователя.</a:t>
            </a:r>
            <a:endParaRPr lang="en-US" sz="2400" smtClean="0">
              <a:latin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274638"/>
            <a:ext cx="8229600" cy="850900"/>
          </a:xfrm>
        </p:spPr>
        <p:txBody>
          <a:bodyPr/>
          <a:lstStyle/>
          <a:p>
            <a:pPr eaLnBrk="1" hangingPunct="1"/>
            <a:r>
              <a:rPr lang="ru-RU" sz="3600" smtClean="0"/>
              <a:t>Пояснение способов поддержки состояния с использованием </a:t>
            </a:r>
            <a:r>
              <a:rPr lang="en-US" sz="3600" smtClean="0"/>
              <a:t>Session</a:t>
            </a:r>
          </a:p>
        </p:txBody>
      </p:sp>
      <p:pic>
        <p:nvPicPr>
          <p:cNvPr id="6147" name="Picture 3"/>
          <p:cNvPicPr>
            <a:picLocks noChangeAspect="1" noChangeArrowheads="1"/>
          </p:cNvPicPr>
          <p:nvPr/>
        </p:nvPicPr>
        <p:blipFill>
          <a:blip r:embed="rId3" cstate="print"/>
          <a:srcRect/>
          <a:stretch>
            <a:fillRect/>
          </a:stretch>
        </p:blipFill>
        <p:spPr bwMode="auto">
          <a:xfrm>
            <a:off x="1449388" y="1387475"/>
            <a:ext cx="6578600" cy="52689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274638"/>
            <a:ext cx="8229600" cy="922337"/>
          </a:xfrm>
        </p:spPr>
        <p:txBody>
          <a:bodyPr/>
          <a:lstStyle/>
          <a:p>
            <a:pPr eaLnBrk="1" hangingPunct="1"/>
            <a:r>
              <a:rPr lang="ru-RU" sz="3200" smtClean="0"/>
              <a:t>Преимущества разных способов хранения состояния</a:t>
            </a:r>
            <a:endParaRPr lang="en-US" sz="3200" smtClean="0"/>
          </a:p>
        </p:txBody>
      </p:sp>
      <p:sp>
        <p:nvSpPr>
          <p:cNvPr id="7171" name="Rectangle 3"/>
          <p:cNvSpPr>
            <a:spLocks noGrp="1" noChangeArrowheads="1"/>
          </p:cNvSpPr>
          <p:nvPr>
            <p:ph type="body" idx="1"/>
          </p:nvPr>
        </p:nvSpPr>
        <p:spPr>
          <a:xfrm>
            <a:off x="395288" y="1412875"/>
            <a:ext cx="8497887" cy="5184775"/>
          </a:xfrm>
        </p:spPr>
        <p:txBody>
          <a:bodyPr/>
          <a:lstStyle/>
          <a:p>
            <a:pPr eaLnBrk="1" hangingPunct="1"/>
            <a:r>
              <a:rPr lang="ru-RU" sz="2800" smtClean="0">
                <a:latin typeface="Times New Roman" pitchFamily="18" charset="0"/>
              </a:rPr>
              <a:t>Преимущества хранения данных на стороне клиента</a:t>
            </a:r>
          </a:p>
          <a:p>
            <a:pPr lvl="1" eaLnBrk="1" hangingPunct="1"/>
            <a:r>
              <a:rPr lang="ru-RU" sz="2400" smtClean="0">
                <a:latin typeface="Times New Roman" pitchFamily="18" charset="0"/>
              </a:rPr>
              <a:t>Лучшая масштабируемость – на </a:t>
            </a:r>
            <a:r>
              <a:rPr lang="en-US" sz="2400" smtClean="0">
                <a:latin typeface="Times New Roman" pitchFamily="18" charset="0"/>
              </a:rPr>
              <a:t>web</a:t>
            </a:r>
            <a:r>
              <a:rPr lang="ru-RU" sz="2400" smtClean="0">
                <a:latin typeface="Times New Roman" pitchFamily="18" charset="0"/>
              </a:rPr>
              <a:t>-сервере не используется память. При большом количестве пользователей могут возникать проблемы с памятью на сервере.</a:t>
            </a:r>
          </a:p>
          <a:p>
            <a:pPr lvl="1" eaLnBrk="1" hangingPunct="1"/>
            <a:r>
              <a:rPr lang="ru-RU" sz="2400" smtClean="0">
                <a:latin typeface="Times New Roman" pitchFamily="18" charset="0"/>
              </a:rPr>
              <a:t>Поддержка множества </a:t>
            </a:r>
            <a:r>
              <a:rPr lang="en-US" sz="2400" smtClean="0">
                <a:latin typeface="Times New Roman" pitchFamily="18" charset="0"/>
              </a:rPr>
              <a:t>web</a:t>
            </a:r>
            <a:r>
              <a:rPr lang="ru-RU" sz="2400" smtClean="0">
                <a:latin typeface="Times New Roman" pitchFamily="18" charset="0"/>
              </a:rPr>
              <a:t>-серверов – можно распределять входящие запросы между множеством одновременно работающих серверов (</a:t>
            </a:r>
            <a:r>
              <a:rPr lang="en-US" sz="2400" smtClean="0">
                <a:latin typeface="Times New Roman" pitchFamily="18" charset="0"/>
              </a:rPr>
              <a:t>web</a:t>
            </a:r>
            <a:r>
              <a:rPr lang="ru-RU" sz="2400" smtClean="0">
                <a:latin typeface="Times New Roman" pitchFamily="18" charset="0"/>
              </a:rPr>
              <a:t>-ферма).</a:t>
            </a:r>
          </a:p>
          <a:p>
            <a:pPr eaLnBrk="1" hangingPunct="1"/>
            <a:r>
              <a:rPr lang="ru-RU" sz="2800" smtClean="0">
                <a:latin typeface="Times New Roman" pitchFamily="18" charset="0"/>
              </a:rPr>
              <a:t>Преимущества хранения данных на стороне сервера</a:t>
            </a:r>
          </a:p>
          <a:p>
            <a:pPr lvl="1" eaLnBrk="1" hangingPunct="1"/>
            <a:r>
              <a:rPr lang="ru-RU" sz="2400" smtClean="0">
                <a:latin typeface="Times New Roman" pitchFamily="18" charset="0"/>
              </a:rPr>
              <a:t>Более высокий уровень секретности</a:t>
            </a:r>
          </a:p>
          <a:p>
            <a:pPr lvl="1" eaLnBrk="1" hangingPunct="1"/>
            <a:r>
              <a:rPr lang="ru-RU" sz="2400" smtClean="0">
                <a:latin typeface="Times New Roman" pitchFamily="18" charset="0"/>
              </a:rPr>
              <a:t>Уменьшение количества передаваемых данных</a:t>
            </a:r>
            <a:endParaRPr lang="en-US" sz="2400" smtClean="0">
              <a:latin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ru-RU" sz="3200" smtClean="0"/>
              <a:t>Способы хранения состояния </a:t>
            </a:r>
            <a:br>
              <a:rPr lang="ru-RU" sz="3200" smtClean="0"/>
            </a:br>
            <a:r>
              <a:rPr lang="en-US" sz="3200" smtClean="0"/>
              <a:t>web</a:t>
            </a:r>
            <a:r>
              <a:rPr lang="ru-RU" sz="3200" smtClean="0"/>
              <a:t>-приложений</a:t>
            </a:r>
          </a:p>
        </p:txBody>
      </p:sp>
      <p:sp>
        <p:nvSpPr>
          <p:cNvPr id="8195" name="Rectangle 3"/>
          <p:cNvSpPr>
            <a:spLocks noGrp="1" noChangeArrowheads="1"/>
          </p:cNvSpPr>
          <p:nvPr>
            <p:ph type="body" idx="1"/>
          </p:nvPr>
        </p:nvSpPr>
        <p:spPr>
          <a:xfrm>
            <a:off x="457200" y="1600200"/>
            <a:ext cx="8229600" cy="4997450"/>
          </a:xfrm>
        </p:spPr>
        <p:txBody>
          <a:bodyPr/>
          <a:lstStyle/>
          <a:p>
            <a:pPr marL="609600" indent="-609600" eaLnBrk="1" hangingPunct="1">
              <a:lnSpc>
                <a:spcPct val="90000"/>
              </a:lnSpc>
              <a:buFontTx/>
              <a:buAutoNum type="arabicPeriod"/>
            </a:pPr>
            <a:r>
              <a:rPr lang="en-US" sz="2400" smtClean="0">
                <a:solidFill>
                  <a:srgbClr val="0000FF"/>
                </a:solidFill>
              </a:rPr>
              <a:t>View State</a:t>
            </a:r>
            <a:r>
              <a:rPr lang="en-US" sz="2400" smtClean="0"/>
              <a:t> – </a:t>
            </a:r>
            <a:r>
              <a:rPr lang="ru-RU" sz="2400" smtClean="0"/>
              <a:t>хранение и передача данных в скрытом поле страницы</a:t>
            </a:r>
          </a:p>
          <a:p>
            <a:pPr marL="609600" indent="-609600" eaLnBrk="1" hangingPunct="1">
              <a:lnSpc>
                <a:spcPct val="90000"/>
              </a:lnSpc>
              <a:buFontTx/>
              <a:buAutoNum type="arabicPeriod"/>
            </a:pPr>
            <a:r>
              <a:rPr lang="en-US" sz="2400" smtClean="0">
                <a:solidFill>
                  <a:srgbClr val="0000FF"/>
                </a:solidFill>
              </a:rPr>
              <a:t>Query String</a:t>
            </a:r>
            <a:r>
              <a:rPr lang="en-US" sz="2400" smtClean="0"/>
              <a:t> – </a:t>
            </a:r>
            <a:r>
              <a:rPr lang="ru-RU" sz="2400" smtClean="0"/>
              <a:t>хранение и передача данных в строке запроса</a:t>
            </a:r>
          </a:p>
          <a:p>
            <a:pPr marL="609600" indent="-609600" eaLnBrk="1" hangingPunct="1">
              <a:lnSpc>
                <a:spcPct val="90000"/>
              </a:lnSpc>
              <a:buFontTx/>
              <a:buAutoNum type="arabicPeriod"/>
            </a:pPr>
            <a:r>
              <a:rPr lang="en-US" sz="2400" smtClean="0">
                <a:solidFill>
                  <a:srgbClr val="0000FF"/>
                </a:solidFill>
              </a:rPr>
              <a:t>Custom Cookies</a:t>
            </a:r>
            <a:r>
              <a:rPr lang="ru-RU" sz="2400" smtClean="0"/>
              <a:t> </a:t>
            </a:r>
            <a:r>
              <a:rPr lang="en-US" sz="2400" smtClean="0"/>
              <a:t>– </a:t>
            </a:r>
            <a:r>
              <a:rPr lang="ru-RU" sz="2400" smtClean="0"/>
              <a:t>хранение и передача данных в куки элементах.</a:t>
            </a:r>
          </a:p>
          <a:p>
            <a:pPr marL="609600" indent="-609600" eaLnBrk="1" hangingPunct="1">
              <a:lnSpc>
                <a:spcPct val="90000"/>
              </a:lnSpc>
              <a:buFontTx/>
              <a:buAutoNum type="arabicPeriod"/>
            </a:pPr>
            <a:r>
              <a:rPr lang="en-US" sz="2400" smtClean="0">
                <a:solidFill>
                  <a:srgbClr val="0000FF"/>
                </a:solidFill>
              </a:rPr>
              <a:t>Session State</a:t>
            </a:r>
            <a:r>
              <a:rPr lang="ru-RU" sz="2400" smtClean="0"/>
              <a:t> </a:t>
            </a:r>
            <a:r>
              <a:rPr lang="en-US" sz="2400" smtClean="0"/>
              <a:t>– </a:t>
            </a:r>
            <a:r>
              <a:rPr lang="ru-RU" sz="2400" smtClean="0"/>
              <a:t>хранение данных в состоянии сессии.</a:t>
            </a:r>
          </a:p>
          <a:p>
            <a:pPr marL="609600" indent="-609600" eaLnBrk="1" hangingPunct="1">
              <a:lnSpc>
                <a:spcPct val="90000"/>
              </a:lnSpc>
              <a:buFontTx/>
              <a:buAutoNum type="arabicPeriod"/>
            </a:pPr>
            <a:r>
              <a:rPr lang="en-US" sz="2400" smtClean="0">
                <a:solidFill>
                  <a:srgbClr val="0000FF"/>
                </a:solidFill>
              </a:rPr>
              <a:t>Application State</a:t>
            </a:r>
            <a:r>
              <a:rPr lang="ru-RU" sz="2400" smtClean="0"/>
              <a:t>  </a:t>
            </a:r>
            <a:r>
              <a:rPr lang="en-US" sz="2400" smtClean="0"/>
              <a:t>– </a:t>
            </a:r>
            <a:r>
              <a:rPr lang="ru-RU" sz="2400" smtClean="0"/>
              <a:t>хранение данных в состоянии приложения.</a:t>
            </a:r>
          </a:p>
          <a:p>
            <a:pPr marL="609600" indent="-609600" eaLnBrk="1" hangingPunct="1">
              <a:lnSpc>
                <a:spcPct val="90000"/>
              </a:lnSpc>
              <a:buFontTx/>
              <a:buAutoNum type="arabicPeriod"/>
            </a:pPr>
            <a:r>
              <a:rPr lang="ru-RU" sz="2400" smtClean="0">
                <a:solidFill>
                  <a:srgbClr val="0000FF"/>
                </a:solidFill>
              </a:rPr>
              <a:t>Профили (</a:t>
            </a:r>
            <a:r>
              <a:rPr lang="en-US" sz="2400" smtClean="0">
                <a:solidFill>
                  <a:srgbClr val="0000FF"/>
                </a:solidFill>
              </a:rPr>
              <a:t>Profiles</a:t>
            </a:r>
            <a:r>
              <a:rPr lang="ru-RU" sz="2400" smtClean="0">
                <a:solidFill>
                  <a:srgbClr val="0000FF"/>
                </a:solidFill>
              </a:rPr>
              <a:t>)</a:t>
            </a:r>
            <a:r>
              <a:rPr lang="ru-RU" sz="2400" smtClean="0"/>
              <a:t> </a:t>
            </a:r>
            <a:r>
              <a:rPr lang="en-US" sz="2400" smtClean="0"/>
              <a:t>– </a:t>
            </a:r>
            <a:r>
              <a:rPr lang="ru-RU" sz="2400" smtClean="0"/>
              <a:t>хранение данных в описании профиля пользователя.</a:t>
            </a:r>
          </a:p>
          <a:p>
            <a:pPr marL="609600" indent="-609600" eaLnBrk="1" hangingPunct="1">
              <a:lnSpc>
                <a:spcPct val="90000"/>
              </a:lnSpc>
              <a:buFontTx/>
              <a:buAutoNum type="arabicPeriod"/>
            </a:pPr>
            <a:r>
              <a:rPr lang="ru-RU" sz="2400" smtClean="0">
                <a:solidFill>
                  <a:srgbClr val="0000FF"/>
                </a:solidFill>
              </a:rPr>
              <a:t>Кэш (</a:t>
            </a:r>
            <a:r>
              <a:rPr lang="en-US" sz="2400" smtClean="0">
                <a:solidFill>
                  <a:srgbClr val="0000FF"/>
                </a:solidFill>
              </a:rPr>
              <a:t>Caching)</a:t>
            </a:r>
            <a:r>
              <a:rPr lang="ru-RU" sz="2400" smtClean="0"/>
              <a:t> </a:t>
            </a:r>
            <a:r>
              <a:rPr lang="en-US" sz="2400" smtClean="0"/>
              <a:t>– </a:t>
            </a:r>
            <a:r>
              <a:rPr lang="ru-RU" sz="2400" smtClean="0"/>
              <a:t>хранение данных в кэше.</a:t>
            </a:r>
          </a:p>
          <a:p>
            <a:pPr marL="609600" indent="-609600" eaLnBrk="1" hangingPunct="1">
              <a:lnSpc>
                <a:spcPct val="90000"/>
              </a:lnSpc>
              <a:buFontTx/>
              <a:buNone/>
            </a:pPr>
            <a:endParaRPr lang="ru-RU" sz="240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2"/>
          <p:cNvSpPr>
            <a:spLocks noGrp="1" noChangeArrowheads="1"/>
          </p:cNvSpPr>
          <p:nvPr>
            <p:ph type="title"/>
          </p:nvPr>
        </p:nvSpPr>
        <p:spPr>
          <a:xfrm>
            <a:off x="179388" y="274638"/>
            <a:ext cx="8785225" cy="633412"/>
          </a:xfrm>
        </p:spPr>
        <p:txBody>
          <a:bodyPr/>
          <a:lstStyle/>
          <a:p>
            <a:pPr eaLnBrk="1" hangingPunct="1"/>
            <a:r>
              <a:rPr lang="ru-RU" sz="3200" smtClean="0"/>
              <a:t>Сравнение способов хранения состояния (1)</a:t>
            </a:r>
          </a:p>
        </p:txBody>
      </p:sp>
      <p:graphicFrame>
        <p:nvGraphicFramePr>
          <p:cNvPr id="48226" name="Group 98"/>
          <p:cNvGraphicFramePr>
            <a:graphicFrameLocks noGrp="1"/>
          </p:cNvGraphicFramePr>
          <p:nvPr>
            <p:ph idx="1"/>
          </p:nvPr>
        </p:nvGraphicFramePr>
        <p:xfrm>
          <a:off x="395288" y="1196975"/>
          <a:ext cx="8497887" cy="5326064"/>
        </p:xfrm>
        <a:graphic>
          <a:graphicData uri="http://schemas.openxmlformats.org/drawingml/2006/table">
            <a:tbl>
              <a:tblPr/>
              <a:tblGrid>
                <a:gridCol w="1422400"/>
                <a:gridCol w="2008187"/>
                <a:gridCol w="2155825"/>
                <a:gridCol w="2911475"/>
              </a:tblGrid>
              <a:tr h="4270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0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1. </a:t>
                      </a:r>
                      <a:r>
                        <a:rPr kumimoji="0" lang="en-US" sz="2000" b="0" i="0" u="none" strike="noStrike" cap="none" normalizeH="0" baseline="0" smtClean="0">
                          <a:ln>
                            <a:noFill/>
                          </a:ln>
                          <a:solidFill>
                            <a:schemeClr val="tx1"/>
                          </a:solidFill>
                          <a:effectLst/>
                          <a:latin typeface="Arial" charset="0"/>
                        </a:rPr>
                        <a:t>View State</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2. </a:t>
                      </a:r>
                      <a:r>
                        <a:rPr kumimoji="0" lang="en-US" sz="2000" b="0" i="0" u="none" strike="noStrike" cap="none" normalizeH="0" baseline="0" smtClean="0">
                          <a:ln>
                            <a:noFill/>
                          </a:ln>
                          <a:solidFill>
                            <a:schemeClr val="tx1"/>
                          </a:solidFill>
                          <a:effectLst/>
                          <a:latin typeface="Arial" charset="0"/>
                        </a:rPr>
                        <a:t>Query String</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3. </a:t>
                      </a:r>
                      <a:r>
                        <a:rPr kumimoji="0" lang="en-US" sz="2000" b="0" i="0" u="none" strike="noStrike" cap="none" normalizeH="0" baseline="0" smtClean="0">
                          <a:ln>
                            <a:noFill/>
                          </a:ln>
                          <a:solidFill>
                            <a:schemeClr val="tx1"/>
                          </a:solidFill>
                          <a:effectLst/>
                          <a:latin typeface="Arial" charset="0"/>
                        </a:rPr>
                        <a:t>Custom Cookies</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683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Разрешен-ные типы данных</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Все сериализуемые типы данных </a:t>
                      </a:r>
                      <a:r>
                        <a:rPr kumimoji="0" lang="en-US" sz="1600" b="0" i="0" u="none" strike="noStrike" cap="none" normalizeH="0" baseline="0" smtClean="0">
                          <a:ln>
                            <a:noFill/>
                          </a:ln>
                          <a:solidFill>
                            <a:schemeClr val="tx1"/>
                          </a:solidFill>
                          <a:effectLst/>
                          <a:latin typeface="Arial" charset="0"/>
                        </a:rPr>
                        <a:t>.Net</a:t>
                      </a:r>
                      <a:endParaRPr kumimoji="0" lang="ru-RU" sz="16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Ограниченное количество строковых данных</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Строковые данные</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525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Место хранения</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Скрытые поля в текущей </a:t>
                      </a:r>
                      <a:r>
                        <a:rPr kumimoji="0" lang="en-US" sz="1600" b="0" i="0" u="none" strike="noStrike" cap="none" normalizeH="0" baseline="0" smtClean="0">
                          <a:ln>
                            <a:noFill/>
                          </a:ln>
                          <a:solidFill>
                            <a:schemeClr val="tx1"/>
                          </a:solidFill>
                          <a:effectLst/>
                          <a:latin typeface="Arial" charset="0"/>
                        </a:rPr>
                        <a:t>web </a:t>
                      </a:r>
                      <a:r>
                        <a:rPr kumimoji="0" lang="ru-RU" sz="1600" b="0" i="0" u="none" strike="noStrike" cap="none" normalizeH="0" baseline="0" smtClean="0">
                          <a:ln>
                            <a:noFill/>
                          </a:ln>
                          <a:solidFill>
                            <a:schemeClr val="tx1"/>
                          </a:solidFill>
                          <a:effectLst/>
                          <a:latin typeface="Arial" charset="0"/>
                        </a:rPr>
                        <a:t>странице</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URL </a:t>
                      </a:r>
                      <a:r>
                        <a:rPr kumimoji="0" lang="ru-RU" sz="1600" b="0" i="0" u="none" strike="noStrike" cap="none" normalizeH="0" baseline="0" smtClean="0">
                          <a:ln>
                            <a:noFill/>
                          </a:ln>
                          <a:solidFill>
                            <a:schemeClr val="tx1"/>
                          </a:solidFill>
                          <a:effectLst/>
                          <a:latin typeface="Arial" charset="0"/>
                        </a:rPr>
                        <a:t>строка браузера</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Компьютер клиента (в ОП или небольшие текстовые файлы, в зависимости от задания срока хранения).</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0462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Срок хранения</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Хранятся постоянно для обратной отправки (</a:t>
                      </a:r>
                      <a:r>
                        <a:rPr kumimoji="0" lang="en-US" sz="1600" b="0" i="0" u="none" strike="noStrike" cap="none" normalizeH="0" baseline="0" smtClean="0">
                          <a:ln>
                            <a:noFill/>
                          </a:ln>
                          <a:solidFill>
                            <a:schemeClr val="tx1"/>
                          </a:solidFill>
                          <a:effectLst/>
                          <a:latin typeface="Arial" charset="0"/>
                        </a:rPr>
                        <a:t>postbacks) </a:t>
                      </a:r>
                      <a:r>
                        <a:rPr kumimoji="0" lang="ru-RU" sz="1600" b="0" i="0" u="none" strike="noStrike" cap="none" normalizeH="0" baseline="0" smtClean="0">
                          <a:ln>
                            <a:noFill/>
                          </a:ln>
                          <a:solidFill>
                            <a:schemeClr val="tx1"/>
                          </a:solidFill>
                          <a:effectLst/>
                          <a:latin typeface="Arial" charset="0"/>
                        </a:rPr>
                        <a:t>одной страницы.</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Теряются, когда пользователь вводит новый </a:t>
                      </a:r>
                      <a:r>
                        <a:rPr kumimoji="0" lang="en-US" sz="1600" b="0" i="0" u="none" strike="noStrike" cap="none" normalizeH="0" baseline="0" smtClean="0">
                          <a:ln>
                            <a:noFill/>
                          </a:ln>
                          <a:solidFill>
                            <a:schemeClr val="tx1"/>
                          </a:solidFill>
                          <a:effectLst/>
                          <a:latin typeface="Arial" charset="0"/>
                        </a:rPr>
                        <a:t>URL </a:t>
                      </a:r>
                      <a:r>
                        <a:rPr kumimoji="0" lang="ru-RU" sz="1600" b="0" i="0" u="none" strike="noStrike" cap="none" normalizeH="0" baseline="0" smtClean="0">
                          <a:ln>
                            <a:noFill/>
                          </a:ln>
                          <a:solidFill>
                            <a:schemeClr val="tx1"/>
                          </a:solidFill>
                          <a:effectLst/>
                          <a:latin typeface="Arial" charset="0"/>
                        </a:rPr>
                        <a:t>адрес или закрывает браузер. Однако могут быть сохранены и между посещениями.</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Задаются программистом. Могут использоваться в нескольких страницах и сохранятся между посещениями.</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715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Масштаб</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В рамках текущей страницы.</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В рамках вызываемой страницей.</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Все </a:t>
                      </a:r>
                      <a:r>
                        <a:rPr kumimoji="0" lang="en-US" sz="1600" b="0" i="0" u="none" strike="noStrike" cap="none" normalizeH="0" baseline="0" smtClean="0">
                          <a:ln>
                            <a:noFill/>
                          </a:ln>
                          <a:solidFill>
                            <a:schemeClr val="tx1"/>
                          </a:solidFill>
                          <a:effectLst/>
                          <a:latin typeface="Arial" charset="0"/>
                        </a:rPr>
                        <a:t>ASP.Net </a:t>
                      </a:r>
                      <a:r>
                        <a:rPr kumimoji="0" lang="ru-RU" sz="1600" b="0" i="0" u="none" strike="noStrike" cap="none" normalizeH="0" baseline="0" smtClean="0">
                          <a:ln>
                            <a:noFill/>
                          </a:ln>
                          <a:solidFill>
                            <a:schemeClr val="tx1"/>
                          </a:solidFill>
                          <a:effectLst/>
                          <a:latin typeface="Arial" charset="0"/>
                        </a:rPr>
                        <a:t>приложение.</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1"/>
          <p:cNvSpPr>
            <a:spLocks noGrp="1" noChangeArrowheads="1"/>
          </p:cNvSpPr>
          <p:nvPr>
            <p:ph type="title"/>
          </p:nvPr>
        </p:nvSpPr>
        <p:spPr>
          <a:xfrm>
            <a:off x="250825" y="274638"/>
            <a:ext cx="8713788" cy="561975"/>
          </a:xfrm>
        </p:spPr>
        <p:txBody>
          <a:bodyPr/>
          <a:lstStyle/>
          <a:p>
            <a:pPr eaLnBrk="1" hangingPunct="1"/>
            <a:r>
              <a:rPr lang="ru-RU" sz="3200" smtClean="0"/>
              <a:t>Сравнение способов хранения состояния (1)</a:t>
            </a:r>
          </a:p>
        </p:txBody>
      </p:sp>
      <p:graphicFrame>
        <p:nvGraphicFramePr>
          <p:cNvPr id="51268" name="Group 68"/>
          <p:cNvGraphicFramePr>
            <a:graphicFrameLocks noGrp="1"/>
          </p:cNvGraphicFramePr>
          <p:nvPr>
            <p:ph idx="1"/>
          </p:nvPr>
        </p:nvGraphicFramePr>
        <p:xfrm>
          <a:off x="250825" y="1125538"/>
          <a:ext cx="8642350" cy="5360987"/>
        </p:xfrm>
        <a:graphic>
          <a:graphicData uri="http://schemas.openxmlformats.org/drawingml/2006/table">
            <a:tbl>
              <a:tblPr/>
              <a:tblGrid>
                <a:gridCol w="1441450"/>
                <a:gridCol w="2159000"/>
                <a:gridCol w="2233613"/>
                <a:gridCol w="2808287"/>
              </a:tblGrid>
              <a:tr h="4540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0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1. </a:t>
                      </a:r>
                      <a:r>
                        <a:rPr kumimoji="0" lang="en-US" sz="2000" b="0" i="0" u="none" strike="noStrike" cap="none" normalizeH="0" baseline="0" smtClean="0">
                          <a:ln>
                            <a:noFill/>
                          </a:ln>
                          <a:solidFill>
                            <a:schemeClr val="tx1"/>
                          </a:solidFill>
                          <a:effectLst/>
                          <a:latin typeface="Arial" charset="0"/>
                        </a:rPr>
                        <a:t>View State</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2. </a:t>
                      </a:r>
                      <a:r>
                        <a:rPr kumimoji="0" lang="en-US" sz="2000" b="0" i="0" u="none" strike="noStrike" cap="none" normalizeH="0" baseline="0" smtClean="0">
                          <a:ln>
                            <a:noFill/>
                          </a:ln>
                          <a:solidFill>
                            <a:schemeClr val="tx1"/>
                          </a:solidFill>
                          <a:effectLst/>
                          <a:latin typeface="Arial" charset="0"/>
                        </a:rPr>
                        <a:t>Query String</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3. </a:t>
                      </a:r>
                      <a:r>
                        <a:rPr kumimoji="0" lang="en-US" sz="2000" b="0" i="0" u="none" strike="noStrike" cap="none" normalizeH="0" baseline="0" smtClean="0">
                          <a:ln>
                            <a:noFill/>
                          </a:ln>
                          <a:solidFill>
                            <a:schemeClr val="tx1"/>
                          </a:solidFill>
                          <a:effectLst/>
                          <a:latin typeface="Arial" charset="0"/>
                        </a:rPr>
                        <a:t>Custom Cookies</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430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Безопас-ность</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Защищены от неумелого обращения, но легко читаемы. Можно использовать директиву </a:t>
                      </a:r>
                      <a:r>
                        <a:rPr kumimoji="0" lang="en-US" sz="1600" b="0" i="0" u="none" strike="noStrike" cap="none" normalizeH="0" baseline="0" smtClean="0">
                          <a:ln>
                            <a:noFill/>
                          </a:ln>
                          <a:solidFill>
                            <a:schemeClr val="tx1"/>
                          </a:solidFill>
                          <a:effectLst/>
                          <a:latin typeface="Arial" charset="0"/>
                        </a:rPr>
                        <a:t>Page </a:t>
                      </a:r>
                      <a:r>
                        <a:rPr kumimoji="0" lang="ru-RU" sz="1600" b="0" i="0" u="none" strike="noStrike" cap="none" normalizeH="0" baseline="0" smtClean="0">
                          <a:ln>
                            <a:noFill/>
                          </a:ln>
                          <a:solidFill>
                            <a:schemeClr val="tx1"/>
                          </a:solidFill>
                          <a:effectLst/>
                          <a:latin typeface="Arial" charset="0"/>
                        </a:rPr>
                        <a:t>для усиления шифрования.</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Хорошо читаемы и просты для изменения пользователем.</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Небезопасные и могут изменяться пользователями.</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7446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Производительность</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Хранение большого кол-ва информации замедляет передачу, но не будет влиять на скорость обработки на сервере.</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Замедления нет, так как количество данных небольшое.</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Замедления нет, так как количество данных небольшое.</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16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255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Типичное использование</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Параметры специфичные для страницы.</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Например: отправка </a:t>
                      </a:r>
                      <a:r>
                        <a:rPr kumimoji="0" lang="en-US" sz="1600" b="0" i="0" u="none" strike="noStrike" cap="none" normalizeH="0" baseline="0" smtClean="0">
                          <a:ln>
                            <a:noFill/>
                          </a:ln>
                          <a:solidFill>
                            <a:schemeClr val="tx1"/>
                          </a:solidFill>
                          <a:effectLst/>
                          <a:latin typeface="Arial" charset="0"/>
                        </a:rPr>
                        <a:t>ID </a:t>
                      </a:r>
                      <a:r>
                        <a:rPr kumimoji="0" lang="ru-RU" sz="1600" b="0" i="0" u="none" strike="noStrike" cap="none" normalizeH="0" baseline="0" smtClean="0">
                          <a:ln>
                            <a:noFill/>
                          </a:ln>
                          <a:solidFill>
                            <a:schemeClr val="tx1"/>
                          </a:solidFill>
                          <a:effectLst/>
                          <a:latin typeface="Arial" charset="0"/>
                        </a:rPr>
                        <a:t>продукции из страницы каталога в страницу описаний.</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Предпочтения персонализации для </a:t>
                      </a:r>
                      <a:r>
                        <a:rPr kumimoji="0" lang="en-US" sz="1600" b="0" i="0" u="none" strike="noStrike" cap="none" normalizeH="0" baseline="0" smtClean="0">
                          <a:ln>
                            <a:noFill/>
                          </a:ln>
                          <a:solidFill>
                            <a:schemeClr val="tx1"/>
                          </a:solidFill>
                          <a:effectLst/>
                          <a:latin typeface="Arial" charset="0"/>
                        </a:rPr>
                        <a:t>web </a:t>
                      </a:r>
                      <a:r>
                        <a:rPr kumimoji="0" lang="ru-RU" sz="1600" b="0" i="0" u="none" strike="noStrike" cap="none" normalizeH="0" baseline="0" smtClean="0">
                          <a:ln>
                            <a:noFill/>
                          </a:ln>
                          <a:solidFill>
                            <a:schemeClr val="tx1"/>
                          </a:solidFill>
                          <a:effectLst/>
                          <a:latin typeface="Arial" charset="0"/>
                        </a:rPr>
                        <a:t>сайта.</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6"/>
          <p:cNvSpPr>
            <a:spLocks noGrp="1" noChangeArrowheads="1"/>
          </p:cNvSpPr>
          <p:nvPr>
            <p:ph type="title"/>
          </p:nvPr>
        </p:nvSpPr>
        <p:spPr>
          <a:xfrm>
            <a:off x="250825" y="274638"/>
            <a:ext cx="8713788" cy="633412"/>
          </a:xfrm>
        </p:spPr>
        <p:txBody>
          <a:bodyPr/>
          <a:lstStyle/>
          <a:p>
            <a:pPr eaLnBrk="1" hangingPunct="1"/>
            <a:r>
              <a:rPr lang="ru-RU" sz="3200" smtClean="0"/>
              <a:t>Сравнение способов хранения состояния (2)</a:t>
            </a:r>
          </a:p>
        </p:txBody>
      </p:sp>
      <p:graphicFrame>
        <p:nvGraphicFramePr>
          <p:cNvPr id="11337" name="Group 73"/>
          <p:cNvGraphicFramePr>
            <a:graphicFrameLocks noGrp="1"/>
          </p:cNvGraphicFramePr>
          <p:nvPr>
            <p:ph idx="1"/>
          </p:nvPr>
        </p:nvGraphicFramePr>
        <p:xfrm>
          <a:off x="323850" y="908050"/>
          <a:ext cx="8569325" cy="5338763"/>
        </p:xfrm>
        <a:graphic>
          <a:graphicData uri="http://schemas.openxmlformats.org/drawingml/2006/table">
            <a:tbl>
              <a:tblPr/>
              <a:tblGrid>
                <a:gridCol w="1335088"/>
                <a:gridCol w="2316162"/>
                <a:gridCol w="2459038"/>
                <a:gridCol w="2459037"/>
              </a:tblGrid>
              <a:tr h="4810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0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4. </a:t>
                      </a:r>
                      <a:r>
                        <a:rPr kumimoji="0" lang="en-US" sz="1800" b="0" i="0" u="none" strike="noStrike" cap="none" normalizeH="0" baseline="0" smtClean="0">
                          <a:ln>
                            <a:noFill/>
                          </a:ln>
                          <a:solidFill>
                            <a:schemeClr val="tx1"/>
                          </a:solidFill>
                          <a:effectLst/>
                          <a:latin typeface="Arial" charset="0"/>
                        </a:rPr>
                        <a:t>Session State</a:t>
                      </a:r>
                      <a:endParaRPr kumimoji="0" lang="ru-RU" sz="1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5. </a:t>
                      </a:r>
                      <a:r>
                        <a:rPr kumimoji="0" lang="en-US" sz="1800" b="0" i="0" u="none" strike="noStrike" cap="none" normalizeH="0" baseline="0" smtClean="0">
                          <a:ln>
                            <a:noFill/>
                          </a:ln>
                          <a:solidFill>
                            <a:schemeClr val="tx1"/>
                          </a:solidFill>
                          <a:effectLst/>
                          <a:latin typeface="Arial" charset="0"/>
                        </a:rPr>
                        <a:t>Application State</a:t>
                      </a:r>
                      <a:endParaRPr kumimoji="0" lang="ru-RU" sz="1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6. </a:t>
                      </a:r>
                      <a:r>
                        <a:rPr kumimoji="0" lang="en-US" sz="1800" b="0" i="0" u="none" strike="noStrike" cap="none" normalizeH="0" baseline="0" smtClean="0">
                          <a:ln>
                            <a:noFill/>
                          </a:ln>
                          <a:solidFill>
                            <a:schemeClr val="tx1"/>
                          </a:solidFill>
                          <a:effectLst/>
                          <a:latin typeface="Arial" charset="0"/>
                        </a:rPr>
                        <a:t>Profiles</a:t>
                      </a:r>
                      <a:endParaRPr kumimoji="0" lang="ru-RU" sz="18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762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1" i="0" u="none" strike="noStrike" cap="none" normalizeH="0" baseline="0" smtClean="0">
                          <a:ln>
                            <a:noFill/>
                          </a:ln>
                          <a:solidFill>
                            <a:schemeClr val="tx1"/>
                          </a:solidFill>
                          <a:effectLst/>
                          <a:latin typeface="Arial" charset="0"/>
                        </a:rPr>
                        <a:t>Разрешен-ные типы данных</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400" b="0" i="0" u="none" strike="noStrike" cap="none" normalizeH="0" baseline="0" smtClean="0">
                          <a:ln>
                            <a:noFill/>
                          </a:ln>
                          <a:solidFill>
                            <a:schemeClr val="tx1"/>
                          </a:solidFill>
                          <a:effectLst/>
                          <a:latin typeface="Arial" charset="0"/>
                        </a:rPr>
                        <a:t>Все сериализуемые типы данных </a:t>
                      </a:r>
                      <a:r>
                        <a:rPr kumimoji="0" lang="en-US" sz="1400" b="0" i="0" u="none" strike="noStrike" cap="none" normalizeH="0" baseline="0" smtClean="0">
                          <a:ln>
                            <a:noFill/>
                          </a:ln>
                          <a:solidFill>
                            <a:schemeClr val="tx1"/>
                          </a:solidFill>
                          <a:effectLst/>
                          <a:latin typeface="Arial" charset="0"/>
                        </a:rPr>
                        <a:t>.Net</a:t>
                      </a:r>
                      <a:r>
                        <a:rPr kumimoji="0" lang="ru-RU" sz="1400" b="0" i="0" u="none" strike="noStrike" cap="none" normalizeH="0" baseline="0" smtClean="0">
                          <a:ln>
                            <a:noFill/>
                          </a:ln>
                          <a:solidFill>
                            <a:schemeClr val="tx1"/>
                          </a:solidFill>
                          <a:effectLst/>
                          <a:latin typeface="Arial" charset="0"/>
                        </a:rPr>
                        <a:t>. Не сериализуемые типы данных поддерживаются, если используется по умолчанию in-process state сервис.</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400" b="0" i="0" u="none" strike="noStrike" cap="none" normalizeH="0" baseline="0" smtClean="0">
                          <a:ln>
                            <a:noFill/>
                          </a:ln>
                          <a:solidFill>
                            <a:schemeClr val="tx1"/>
                          </a:solidFill>
                          <a:effectLst/>
                          <a:latin typeface="Arial" charset="0"/>
                        </a:rPr>
                        <a:t>Все типы данных </a:t>
                      </a:r>
                      <a:r>
                        <a:rPr kumimoji="0" lang="en-US" sz="1400" b="0" i="0" u="none" strike="noStrike" cap="none" normalizeH="0" baseline="0" smtClean="0">
                          <a:ln>
                            <a:noFill/>
                          </a:ln>
                          <a:solidFill>
                            <a:schemeClr val="tx1"/>
                          </a:solidFill>
                          <a:effectLst/>
                          <a:latin typeface="Arial" charset="0"/>
                        </a:rPr>
                        <a:t>.Net</a:t>
                      </a:r>
                      <a:r>
                        <a:rPr kumimoji="0" lang="ru-RU" sz="1400" b="0" i="0" u="none" strike="noStrike" cap="none" normalizeH="0" baseline="0" smtClean="0">
                          <a:ln>
                            <a:noFill/>
                          </a:ln>
                          <a:solidFill>
                            <a:schemeClr val="tx1"/>
                          </a:solidFill>
                          <a:effectLst/>
                          <a:latin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400" b="0" i="0" u="none" strike="noStrike" cap="none" normalizeH="0" baseline="0" smtClean="0">
                          <a:ln>
                            <a:noFill/>
                          </a:ln>
                          <a:solidFill>
                            <a:schemeClr val="tx1"/>
                          </a:solidFill>
                          <a:effectLst/>
                          <a:latin typeface="Arial" charset="0"/>
                        </a:rPr>
                        <a:t>Все сериализуемые типы данных </a:t>
                      </a:r>
                      <a:r>
                        <a:rPr kumimoji="0" lang="en-US" sz="1400" b="0" i="0" u="none" strike="noStrike" cap="none" normalizeH="0" baseline="0" smtClean="0">
                          <a:ln>
                            <a:noFill/>
                          </a:ln>
                          <a:solidFill>
                            <a:schemeClr val="tx1"/>
                          </a:solidFill>
                          <a:effectLst/>
                          <a:latin typeface="Arial" charset="0"/>
                        </a:rPr>
                        <a:t>.Net</a:t>
                      </a:r>
                      <a:endParaRPr kumimoji="0" lang="ru-RU" sz="14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080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1" i="0" u="none" strike="noStrike" cap="none" normalizeH="0" baseline="0" smtClean="0">
                          <a:ln>
                            <a:noFill/>
                          </a:ln>
                          <a:solidFill>
                            <a:schemeClr val="tx1"/>
                          </a:solidFill>
                          <a:effectLst/>
                          <a:latin typeface="Arial" charset="0"/>
                        </a:rPr>
                        <a:t>Место хранения</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400" b="0" i="0" u="none" strike="noStrike" cap="none" normalizeH="0" baseline="0" smtClean="0">
                          <a:ln>
                            <a:noFill/>
                          </a:ln>
                          <a:solidFill>
                            <a:schemeClr val="tx1"/>
                          </a:solidFill>
                          <a:effectLst/>
                          <a:latin typeface="Arial" charset="0"/>
                        </a:rPr>
                        <a:t>Память сервера (по умолчанию) или специальная БД, в зависимости от выбранного режима.</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400" b="0" i="0" u="none" strike="noStrike" cap="none" normalizeH="0" baseline="0" smtClean="0">
                          <a:ln>
                            <a:noFill/>
                          </a:ln>
                          <a:solidFill>
                            <a:schemeClr val="tx1"/>
                          </a:solidFill>
                          <a:effectLst/>
                          <a:latin typeface="Arial" charset="0"/>
                        </a:rPr>
                        <a:t>Оперативная память сервера.</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400" b="0" i="0" u="none" strike="noStrike" cap="none" normalizeH="0" baseline="0" smtClean="0">
                          <a:ln>
                            <a:noFill/>
                          </a:ln>
                          <a:solidFill>
                            <a:schemeClr val="tx1"/>
                          </a:solidFill>
                          <a:effectLst/>
                          <a:latin typeface="Arial" charset="0"/>
                        </a:rPr>
                        <a:t>На сервере в базе данных</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699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1" i="0" u="none" strike="noStrike" cap="none" normalizeH="0" baseline="0" smtClean="0">
                          <a:ln>
                            <a:noFill/>
                          </a:ln>
                          <a:solidFill>
                            <a:schemeClr val="tx1"/>
                          </a:solidFill>
                          <a:effectLst/>
                          <a:latin typeface="Arial" charset="0"/>
                        </a:rPr>
                        <a:t>Срок хранения</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400" b="0" i="0" u="none" strike="noStrike" cap="none" normalizeH="0" baseline="0" smtClean="0">
                          <a:ln>
                            <a:noFill/>
                          </a:ln>
                          <a:solidFill>
                            <a:schemeClr val="tx1"/>
                          </a:solidFill>
                          <a:effectLst/>
                          <a:latin typeface="Arial" charset="0"/>
                        </a:rPr>
                        <a:t>В течении заданного периода времени (обычно 20 мин. Но может быть изменен).</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400" b="0" i="0" u="none" strike="noStrike" cap="none" normalizeH="0" baseline="0" smtClean="0">
                          <a:ln>
                            <a:noFill/>
                          </a:ln>
                          <a:solidFill>
                            <a:schemeClr val="tx1"/>
                          </a:solidFill>
                          <a:effectLst/>
                          <a:latin typeface="Arial" charset="0"/>
                        </a:rPr>
                        <a:t>Время работы приложения (обычно до перезагрузки сервера).</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400" b="0" i="0" u="none" strike="noStrike" cap="none" normalizeH="0" baseline="0" smtClean="0">
                          <a:ln>
                            <a:noFill/>
                          </a:ln>
                          <a:solidFill>
                            <a:schemeClr val="tx1"/>
                          </a:solidFill>
                          <a:effectLst/>
                          <a:latin typeface="Arial" charset="0"/>
                        </a:rPr>
                        <a:t>Не ограничено.</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397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1" i="0" u="none" strike="noStrike" cap="none" normalizeH="0" baseline="0" smtClean="0">
                          <a:ln>
                            <a:noFill/>
                          </a:ln>
                          <a:solidFill>
                            <a:schemeClr val="tx1"/>
                          </a:solidFill>
                          <a:effectLst/>
                          <a:latin typeface="Arial" charset="0"/>
                        </a:rPr>
                        <a:t>Масштаб</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400" b="0" i="0" u="none" strike="noStrike" cap="none" normalizeH="0" baseline="0" smtClean="0">
                          <a:ln>
                            <a:noFill/>
                          </a:ln>
                          <a:solidFill>
                            <a:schemeClr val="tx1"/>
                          </a:solidFill>
                          <a:effectLst/>
                          <a:latin typeface="Arial" charset="0"/>
                        </a:rPr>
                        <a:t>Все </a:t>
                      </a:r>
                      <a:r>
                        <a:rPr kumimoji="0" lang="en-US" sz="1400" b="0" i="0" u="none" strike="noStrike" cap="none" normalizeH="0" baseline="0" smtClean="0">
                          <a:ln>
                            <a:noFill/>
                          </a:ln>
                          <a:solidFill>
                            <a:schemeClr val="tx1"/>
                          </a:solidFill>
                          <a:effectLst/>
                          <a:latin typeface="Arial" charset="0"/>
                        </a:rPr>
                        <a:t>ASP.Net </a:t>
                      </a:r>
                      <a:r>
                        <a:rPr kumimoji="0" lang="ru-RU" sz="1400" b="0" i="0" u="none" strike="noStrike" cap="none" normalizeH="0" baseline="0" smtClean="0">
                          <a:ln>
                            <a:noFill/>
                          </a:ln>
                          <a:solidFill>
                            <a:schemeClr val="tx1"/>
                          </a:solidFill>
                          <a:effectLst/>
                          <a:latin typeface="Arial" charset="0"/>
                        </a:rPr>
                        <a:t>приложение.</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400" b="0" i="0" u="none" strike="noStrike" cap="none" normalizeH="0" baseline="0" smtClean="0">
                          <a:ln>
                            <a:noFill/>
                          </a:ln>
                          <a:solidFill>
                            <a:schemeClr val="tx1"/>
                          </a:solidFill>
                          <a:effectLst/>
                          <a:latin typeface="Arial" charset="0"/>
                        </a:rPr>
                        <a:t>Все </a:t>
                      </a:r>
                      <a:r>
                        <a:rPr kumimoji="0" lang="en-US" sz="1400" b="0" i="0" u="none" strike="noStrike" cap="none" normalizeH="0" baseline="0" smtClean="0">
                          <a:ln>
                            <a:noFill/>
                          </a:ln>
                          <a:solidFill>
                            <a:schemeClr val="tx1"/>
                          </a:solidFill>
                          <a:effectLst/>
                          <a:latin typeface="Arial" charset="0"/>
                        </a:rPr>
                        <a:t>ASP.Net </a:t>
                      </a:r>
                      <a:r>
                        <a:rPr kumimoji="0" lang="ru-RU" sz="1400" b="0" i="0" u="none" strike="noStrike" cap="none" normalizeH="0" baseline="0" smtClean="0">
                          <a:ln>
                            <a:noFill/>
                          </a:ln>
                          <a:solidFill>
                            <a:schemeClr val="tx1"/>
                          </a:solidFill>
                          <a:effectLst/>
                          <a:latin typeface="Arial" charset="0"/>
                        </a:rPr>
                        <a:t>приложение. В отличии от других способов, данные приложения доступны всем пользователям.</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400" b="0" i="0" u="none" strike="noStrike" cap="none" normalizeH="0" baseline="0" smtClean="0">
                          <a:ln>
                            <a:noFill/>
                          </a:ln>
                          <a:solidFill>
                            <a:schemeClr val="tx1"/>
                          </a:solidFill>
                          <a:effectLst/>
                          <a:latin typeface="Arial" charset="0"/>
                        </a:rPr>
                        <a:t>Конкретный пользователь</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1"/>
          <p:cNvSpPr>
            <a:spLocks noGrp="1" noChangeArrowheads="1"/>
          </p:cNvSpPr>
          <p:nvPr>
            <p:ph type="title"/>
          </p:nvPr>
        </p:nvSpPr>
        <p:spPr>
          <a:xfrm>
            <a:off x="179388" y="274638"/>
            <a:ext cx="8785225" cy="633412"/>
          </a:xfrm>
        </p:spPr>
        <p:txBody>
          <a:bodyPr/>
          <a:lstStyle/>
          <a:p>
            <a:pPr eaLnBrk="1" hangingPunct="1"/>
            <a:r>
              <a:rPr lang="ru-RU" sz="3200" smtClean="0"/>
              <a:t>Сравнение способов хранения состояния (2)</a:t>
            </a:r>
          </a:p>
        </p:txBody>
      </p:sp>
      <p:graphicFrame>
        <p:nvGraphicFramePr>
          <p:cNvPr id="12349" name="Group 61"/>
          <p:cNvGraphicFramePr>
            <a:graphicFrameLocks noGrp="1"/>
          </p:cNvGraphicFramePr>
          <p:nvPr>
            <p:ph idx="1"/>
          </p:nvPr>
        </p:nvGraphicFramePr>
        <p:xfrm>
          <a:off x="395288" y="981075"/>
          <a:ext cx="8507412" cy="5661025"/>
        </p:xfrm>
        <a:graphic>
          <a:graphicData uri="http://schemas.openxmlformats.org/drawingml/2006/table">
            <a:tbl>
              <a:tblPr/>
              <a:tblGrid>
                <a:gridCol w="1306512"/>
                <a:gridCol w="2376488"/>
                <a:gridCol w="2592387"/>
                <a:gridCol w="2232025"/>
              </a:tblGrid>
              <a:tr h="4206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0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4. </a:t>
                      </a:r>
                      <a:r>
                        <a:rPr kumimoji="0" lang="en-US" sz="1800" b="0" i="0" u="none" strike="noStrike" cap="none" normalizeH="0" baseline="0" smtClean="0">
                          <a:ln>
                            <a:noFill/>
                          </a:ln>
                          <a:solidFill>
                            <a:schemeClr val="tx1"/>
                          </a:solidFill>
                          <a:effectLst/>
                          <a:latin typeface="Arial" charset="0"/>
                        </a:rPr>
                        <a:t>Session State</a:t>
                      </a:r>
                      <a:endParaRPr kumimoji="0" lang="ru-RU" sz="1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5. </a:t>
                      </a:r>
                      <a:r>
                        <a:rPr kumimoji="0" lang="en-US" sz="1800" b="0" i="0" u="none" strike="noStrike" cap="none" normalizeH="0" baseline="0" smtClean="0">
                          <a:ln>
                            <a:noFill/>
                          </a:ln>
                          <a:solidFill>
                            <a:schemeClr val="tx1"/>
                          </a:solidFill>
                          <a:effectLst/>
                          <a:latin typeface="Arial" charset="0"/>
                        </a:rPr>
                        <a:t>Application State</a:t>
                      </a:r>
                      <a:endParaRPr kumimoji="0" lang="ru-RU" sz="1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6</a:t>
                      </a:r>
                      <a:r>
                        <a:rPr kumimoji="0" lang="en-US" sz="1800" b="0" i="0" u="none" strike="noStrike" cap="none" normalizeH="0" baseline="0" smtClean="0">
                          <a:ln>
                            <a:noFill/>
                          </a:ln>
                          <a:solidFill>
                            <a:schemeClr val="tx1"/>
                          </a:solidFill>
                          <a:effectLst/>
                          <a:latin typeface="Arial" charset="0"/>
                        </a:rPr>
                        <a:t>.</a:t>
                      </a:r>
                      <a:r>
                        <a:rPr kumimoji="0" lang="ru-RU" sz="1800" b="0" i="0" u="none" strike="noStrike" cap="none" normalizeH="0" baseline="0" smtClean="0">
                          <a:ln>
                            <a:noFill/>
                          </a:ln>
                          <a:solidFill>
                            <a:schemeClr val="tx1"/>
                          </a:solidFill>
                          <a:effectLst/>
                          <a:latin typeface="Arial" charset="0"/>
                        </a:rPr>
                        <a:t> </a:t>
                      </a:r>
                      <a:r>
                        <a:rPr kumimoji="0" lang="en-US" sz="1800" b="0" i="0" u="none" strike="noStrike" cap="none" normalizeH="0" baseline="0" smtClean="0">
                          <a:ln>
                            <a:noFill/>
                          </a:ln>
                          <a:solidFill>
                            <a:schemeClr val="tx1"/>
                          </a:solidFill>
                          <a:effectLst/>
                          <a:latin typeface="Arial" charset="0"/>
                        </a:rPr>
                        <a:t>Profile</a:t>
                      </a:r>
                      <a:endParaRPr kumimoji="0" lang="ru-RU" sz="18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525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1" i="0" u="none" strike="noStrike" cap="none" normalizeH="0" baseline="0" smtClean="0">
                          <a:ln>
                            <a:noFill/>
                          </a:ln>
                          <a:solidFill>
                            <a:schemeClr val="tx1"/>
                          </a:solidFill>
                          <a:effectLst/>
                          <a:latin typeface="Arial" charset="0"/>
                        </a:rPr>
                        <a:t>Безопас-ность</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400" b="0" i="0" u="none" strike="noStrike" cap="none" normalizeH="0" baseline="0" smtClean="0">
                          <a:ln>
                            <a:noFill/>
                          </a:ln>
                          <a:solidFill>
                            <a:schemeClr val="tx1"/>
                          </a:solidFill>
                          <a:effectLst/>
                          <a:latin typeface="Arial" charset="0"/>
                        </a:rPr>
                        <a:t>Безопасно, так как данные не передаются клиенту. Однако могут подвергаться перехвату сеанса (</a:t>
                      </a:r>
                      <a:r>
                        <a:rPr kumimoji="0" lang="en-US" sz="1400" b="0" i="0" u="none" strike="noStrike" cap="none" normalizeH="0" baseline="0" smtClean="0">
                          <a:ln>
                            <a:noFill/>
                          </a:ln>
                          <a:solidFill>
                            <a:schemeClr val="tx1"/>
                          </a:solidFill>
                          <a:effectLst/>
                          <a:latin typeface="Arial" charset="0"/>
                        </a:rPr>
                        <a:t>session hijecking</a:t>
                      </a:r>
                      <a:r>
                        <a:rPr kumimoji="0" lang="ru-RU" sz="1400" b="0" i="0" u="none" strike="noStrike" cap="none" normalizeH="0" baseline="0" smtClean="0">
                          <a:ln>
                            <a:noFill/>
                          </a:ln>
                          <a:solidFill>
                            <a:schemeClr val="tx1"/>
                          </a:solidFill>
                          <a:effectLst/>
                          <a:latin typeface="Arial" charset="0"/>
                        </a:rPr>
                        <a:t>)</a:t>
                      </a:r>
                      <a:r>
                        <a:rPr kumimoji="0" lang="en-US" sz="1400" b="0" i="0" u="none" strike="noStrike" cap="none" normalizeH="0" baseline="0" smtClean="0">
                          <a:ln>
                            <a:noFill/>
                          </a:ln>
                          <a:solidFill>
                            <a:schemeClr val="tx1"/>
                          </a:solidFill>
                          <a:effectLst/>
                          <a:latin typeface="Arial" charset="0"/>
                        </a:rPr>
                        <a:t> </a:t>
                      </a:r>
                      <a:r>
                        <a:rPr kumimoji="0" lang="ru-RU" sz="1400" b="0" i="0" u="none" strike="noStrike" cap="none" normalizeH="0" baseline="0" smtClean="0">
                          <a:ln>
                            <a:noFill/>
                          </a:ln>
                          <a:solidFill>
                            <a:schemeClr val="tx1"/>
                          </a:solidFill>
                          <a:effectLst/>
                          <a:latin typeface="Arial" charset="0"/>
                        </a:rPr>
                        <a:t>если не использовать </a:t>
                      </a:r>
                      <a:r>
                        <a:rPr kumimoji="0" lang="en-US" sz="1400" b="0" i="0" u="none" strike="noStrike" cap="none" normalizeH="0" baseline="0" smtClean="0">
                          <a:ln>
                            <a:noFill/>
                          </a:ln>
                          <a:solidFill>
                            <a:schemeClr val="tx1"/>
                          </a:solidFill>
                          <a:effectLst/>
                          <a:latin typeface="Arial" charset="0"/>
                        </a:rPr>
                        <a:t>SSL.</a:t>
                      </a:r>
                      <a:endParaRPr kumimoji="0" lang="ru-RU" sz="14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400" b="0" i="0" u="none" strike="noStrike" cap="none" normalizeH="0" baseline="0" smtClean="0">
                          <a:ln>
                            <a:noFill/>
                          </a:ln>
                          <a:solidFill>
                            <a:schemeClr val="tx1"/>
                          </a:solidFill>
                          <a:effectLst/>
                          <a:latin typeface="Arial" charset="0"/>
                        </a:rPr>
                        <a:t>Очень безопасно, так как данные никогда не передаются клиенту.</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400" b="0" i="0" u="none" strike="noStrike" cap="none" normalizeH="0" baseline="0" smtClean="0">
                          <a:ln>
                            <a:noFill/>
                          </a:ln>
                          <a:solidFill>
                            <a:schemeClr val="tx1"/>
                          </a:solidFill>
                          <a:effectLst/>
                          <a:latin typeface="Arial" charset="0"/>
                        </a:rPr>
                        <a:t>Безопасно, так как данные никогда не передаются клиенту.</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14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2177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1" i="0" u="none" strike="noStrike" cap="none" normalizeH="0" baseline="0" smtClean="0">
                          <a:ln>
                            <a:noFill/>
                          </a:ln>
                          <a:solidFill>
                            <a:schemeClr val="tx1"/>
                          </a:solidFill>
                          <a:effectLst/>
                          <a:latin typeface="Arial" charset="0"/>
                        </a:rPr>
                        <a:t>Производительность</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400" b="0" i="0" u="none" strike="noStrike" cap="none" normalizeH="0" baseline="0" smtClean="0">
                          <a:ln>
                            <a:noFill/>
                          </a:ln>
                          <a:solidFill>
                            <a:schemeClr val="tx1"/>
                          </a:solidFill>
                          <a:effectLst/>
                          <a:latin typeface="Arial" charset="0"/>
                        </a:rPr>
                        <a:t>Хранение большого кол-ва информации может сильно замедлить сервер, в особенности, если одновременно обрабатывается большое кол-во пользователей, т.к. каждый будет иметь отдельный набор данных сеанса.</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400" b="0" i="0" u="none" strike="noStrike" cap="none" normalizeH="0" baseline="0" smtClean="0">
                          <a:ln>
                            <a:noFill/>
                          </a:ln>
                          <a:solidFill>
                            <a:schemeClr val="tx1"/>
                          </a:solidFill>
                          <a:effectLst/>
                          <a:latin typeface="Arial" charset="0"/>
                        </a:rPr>
                        <a:t>Хранение большого кол-ва информации может замедлить сервер, т.к. эти данные никогда не устаревают и не удаляются.</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400" b="0" i="0" u="none" strike="noStrike" cap="none" normalizeH="0" baseline="0" smtClean="0">
                          <a:ln>
                            <a:noFill/>
                          </a:ln>
                          <a:solidFill>
                            <a:schemeClr val="tx1"/>
                          </a:solidFill>
                          <a:effectLst/>
                          <a:latin typeface="Arial" charset="0"/>
                        </a:rPr>
                        <a:t>Хранение большого кол-ва информации может замедлить сервер, в особенности, если одновременно обрабатывается большое кол-во пользователей, т.к. каждый будет иметь отдельный набор данных профайла.</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14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747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1" i="0" u="none" strike="noStrike" cap="none" normalizeH="0" baseline="0" smtClean="0">
                          <a:ln>
                            <a:noFill/>
                          </a:ln>
                          <a:solidFill>
                            <a:schemeClr val="tx1"/>
                          </a:solidFill>
                          <a:effectLst/>
                          <a:latin typeface="Arial" charset="0"/>
                        </a:rPr>
                        <a:t>Типичное использование</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400" b="0" i="0" u="none" strike="noStrike" cap="none" normalizeH="0" baseline="0" smtClean="0">
                          <a:ln>
                            <a:noFill/>
                          </a:ln>
                          <a:solidFill>
                            <a:schemeClr val="tx1"/>
                          </a:solidFill>
                          <a:effectLst/>
                          <a:latin typeface="Arial" charset="0"/>
                        </a:rPr>
                        <a:t>Например: хранение элементов в корзине покупателя.</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400" b="0" i="0" u="none" strike="noStrike" cap="none" normalizeH="0" baseline="0" smtClean="0">
                          <a:ln>
                            <a:noFill/>
                          </a:ln>
                          <a:solidFill>
                            <a:schemeClr val="tx1"/>
                          </a:solidFill>
                          <a:effectLst/>
                          <a:latin typeface="Arial" charset="0"/>
                        </a:rPr>
                        <a:t>Хранение любого типа глобальных данных.</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400" b="0" i="0" u="none" strike="noStrike" cap="none" normalizeH="0" baseline="0" smtClean="0">
                          <a:ln>
                            <a:noFill/>
                          </a:ln>
                          <a:solidFill>
                            <a:schemeClr val="tx1"/>
                          </a:solidFill>
                          <a:effectLst/>
                          <a:latin typeface="Arial" charset="0"/>
                        </a:rPr>
                        <a:t>Хранение долговременных предпочтений пользователей</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0"/>
          <p:cNvSpPr>
            <a:spLocks noGrp="1" noChangeArrowheads="1"/>
          </p:cNvSpPr>
          <p:nvPr>
            <p:ph type="title"/>
          </p:nvPr>
        </p:nvSpPr>
        <p:spPr>
          <a:xfrm>
            <a:off x="250825" y="274638"/>
            <a:ext cx="8713788" cy="561975"/>
          </a:xfrm>
        </p:spPr>
        <p:txBody>
          <a:bodyPr/>
          <a:lstStyle/>
          <a:p>
            <a:pPr eaLnBrk="1" hangingPunct="1"/>
            <a:r>
              <a:rPr lang="ru-RU" sz="3200" smtClean="0"/>
              <a:t>Сравнение способов хранения состояния (3)</a:t>
            </a:r>
          </a:p>
        </p:txBody>
      </p:sp>
      <p:graphicFrame>
        <p:nvGraphicFramePr>
          <p:cNvPr id="60467" name="Group 51"/>
          <p:cNvGraphicFramePr>
            <a:graphicFrameLocks noGrp="1"/>
          </p:cNvGraphicFramePr>
          <p:nvPr>
            <p:ph idx="1"/>
          </p:nvPr>
        </p:nvGraphicFramePr>
        <p:xfrm>
          <a:off x="457200" y="1600200"/>
          <a:ext cx="8229600" cy="4489450"/>
        </p:xfrm>
        <a:graphic>
          <a:graphicData uri="http://schemas.openxmlformats.org/drawingml/2006/table">
            <a:tbl>
              <a:tblPr/>
              <a:tblGrid>
                <a:gridCol w="1379538"/>
                <a:gridCol w="3311525"/>
                <a:gridCol w="3538537"/>
              </a:tblGrid>
              <a:tr h="3889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0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6. Профили (</a:t>
                      </a:r>
                      <a:r>
                        <a:rPr kumimoji="0" lang="en-US" sz="2000" b="0" i="0" u="none" strike="noStrike" cap="none" normalizeH="0" baseline="0" smtClean="0">
                          <a:ln>
                            <a:noFill/>
                          </a:ln>
                          <a:solidFill>
                            <a:schemeClr val="tx1"/>
                          </a:solidFill>
                          <a:effectLst/>
                          <a:latin typeface="Arial" charset="0"/>
                        </a:rPr>
                        <a:t>Profiles</a:t>
                      </a:r>
                      <a:r>
                        <a:rPr kumimoji="0" lang="ru-RU" sz="2000" b="0" i="0" u="none" strike="noStrike" cap="none" normalizeH="0" baseline="0" smtClean="0">
                          <a:ln>
                            <a:noFill/>
                          </a:ln>
                          <a:solidFill>
                            <a:schemeClr val="tx1"/>
                          </a:solidFill>
                          <a:effectLst/>
                          <a:latin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7. Кэш (</a:t>
                      </a:r>
                      <a:r>
                        <a:rPr kumimoji="0" lang="en-US" sz="2000" b="0" i="0" u="none" strike="noStrike" cap="none" normalizeH="0" baseline="0" smtClean="0">
                          <a:ln>
                            <a:noFill/>
                          </a:ln>
                          <a:solidFill>
                            <a:schemeClr val="tx1"/>
                          </a:solidFill>
                          <a:effectLst/>
                          <a:latin typeface="Arial" charset="0"/>
                        </a:rPr>
                        <a:t>Caching)</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762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Разрешен-ные типы данных</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Все сериализуемые типы данных </a:t>
                      </a:r>
                      <a:r>
                        <a:rPr kumimoji="0" lang="en-US" sz="1600" b="0" i="0" u="none" strike="noStrike" cap="none" normalizeH="0" baseline="0" smtClean="0">
                          <a:ln>
                            <a:noFill/>
                          </a:ln>
                          <a:solidFill>
                            <a:schemeClr val="tx1"/>
                          </a:solidFill>
                          <a:effectLst/>
                          <a:latin typeface="Arial" charset="0"/>
                        </a:rPr>
                        <a:t>.Net</a:t>
                      </a:r>
                      <a:r>
                        <a:rPr kumimoji="0" lang="ru-RU" sz="1600" b="0" i="0" u="none" strike="noStrike" cap="none" normalizeH="0" baseline="0" smtClean="0">
                          <a:ln>
                            <a:noFill/>
                          </a:ln>
                          <a:solidFill>
                            <a:schemeClr val="tx1"/>
                          </a:solidFill>
                          <a:effectLst/>
                          <a:latin typeface="Arial" charset="0"/>
                        </a:rPr>
                        <a:t>. Не сериализуемые типы данных поддерживаются, если используется по умолчанию in-process state сервис.</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Все типы данных </a:t>
                      </a:r>
                      <a:r>
                        <a:rPr kumimoji="0" lang="en-US" sz="1600" b="0" i="0" u="none" strike="noStrike" cap="none" normalizeH="0" baseline="0" smtClean="0">
                          <a:ln>
                            <a:noFill/>
                          </a:ln>
                          <a:solidFill>
                            <a:schemeClr val="tx1"/>
                          </a:solidFill>
                          <a:effectLst/>
                          <a:latin typeface="Arial" charset="0"/>
                        </a:rPr>
                        <a:t>.Net</a:t>
                      </a:r>
                      <a:r>
                        <a:rPr kumimoji="0" lang="ru-RU" sz="1600" b="0" i="0" u="none" strike="noStrike" cap="none" normalizeH="0" baseline="0" smtClean="0">
                          <a:ln>
                            <a:noFill/>
                          </a:ln>
                          <a:solidFill>
                            <a:schemeClr val="tx1"/>
                          </a:solidFill>
                          <a:effectLst/>
                          <a:latin typeface="Arial" charset="0"/>
                        </a:rPr>
                        <a:t>.</a:t>
                      </a:r>
                      <a:r>
                        <a:rPr kumimoji="0" lang="en-US" sz="1600" b="0" i="0" u="none" strike="noStrike" cap="none" normalizeH="0" baseline="0" smtClean="0">
                          <a:ln>
                            <a:noFill/>
                          </a:ln>
                          <a:solidFill>
                            <a:schemeClr val="tx1"/>
                          </a:solidFill>
                          <a:effectLst/>
                          <a:latin typeface="Arial" charset="0"/>
                        </a:rPr>
                        <a:t> </a:t>
                      </a:r>
                      <a:r>
                        <a:rPr kumimoji="0" lang="ru-RU" sz="1600" b="0" i="0" u="none" strike="noStrike" cap="none" normalizeH="0" baseline="0" smtClean="0">
                          <a:ln>
                            <a:noFill/>
                          </a:ln>
                          <a:solidFill>
                            <a:schemeClr val="tx1"/>
                          </a:solidFill>
                          <a:effectLst/>
                          <a:latin typeface="Arial" charset="0"/>
                        </a:rPr>
                        <a:t>Не сериализуемые типы поддерживаются, если создать </a:t>
                      </a:r>
                      <a:r>
                        <a:rPr kumimoji="0" lang="en-US" sz="1600" b="0" i="0" u="none" strike="noStrike" cap="none" normalizeH="0" baseline="0" smtClean="0">
                          <a:ln>
                            <a:noFill/>
                          </a:ln>
                          <a:solidFill>
                            <a:schemeClr val="tx1"/>
                          </a:solidFill>
                          <a:effectLst/>
                          <a:latin typeface="Arial" charset="0"/>
                        </a:rPr>
                        <a:t>custom profile</a:t>
                      </a:r>
                      <a:r>
                        <a:rPr kumimoji="0" lang="ru-RU" sz="1600" b="0" i="0" u="none" strike="noStrike" cap="none" normalizeH="0" baseline="0" smtClean="0">
                          <a:ln>
                            <a:noFill/>
                          </a:ln>
                          <a:solidFill>
                            <a:schemeClr val="tx1"/>
                          </a:solidFill>
                          <a:effectLst/>
                          <a:latin typeface="Arial"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86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Место хранения</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База Данных на сервере (</a:t>
                      </a:r>
                      <a:r>
                        <a:rPr kumimoji="0" lang="en-US" sz="1600" b="0" i="0" u="none" strike="noStrike" cap="none" normalizeH="0" baseline="0" smtClean="0">
                          <a:ln>
                            <a:noFill/>
                          </a:ln>
                          <a:solidFill>
                            <a:schemeClr val="tx1"/>
                          </a:solidFill>
                          <a:effectLst/>
                          <a:latin typeface="Arial" charset="0"/>
                        </a:rPr>
                        <a:t>back-end database</a:t>
                      </a:r>
                      <a:r>
                        <a:rPr kumimoji="0" lang="ru-RU" sz="1600" b="0" i="0" u="none" strike="noStrike" cap="none" normalizeH="0" baseline="0" smtClean="0">
                          <a:ln>
                            <a:noFill/>
                          </a:ln>
                          <a:solidFill>
                            <a:schemeClr val="tx1"/>
                          </a:solidFill>
                          <a:effectLst/>
                          <a:latin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Оперативная память сервера.</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874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Срок хранения</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Постоянный.</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Зависит от заданного окончания срока, но может быть уменьшен при недостатке ресурсов памяти.</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397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Масштаб</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Все </a:t>
                      </a:r>
                      <a:r>
                        <a:rPr kumimoji="0" lang="en-US" sz="1600" b="0" i="0" u="none" strike="noStrike" cap="none" normalizeH="0" baseline="0" smtClean="0">
                          <a:ln>
                            <a:noFill/>
                          </a:ln>
                          <a:solidFill>
                            <a:schemeClr val="tx1"/>
                          </a:solidFill>
                          <a:effectLst/>
                          <a:latin typeface="Arial" charset="0"/>
                        </a:rPr>
                        <a:t>ASP.Net </a:t>
                      </a:r>
                      <a:r>
                        <a:rPr kumimoji="0" lang="ru-RU" sz="1600" b="0" i="0" u="none" strike="noStrike" cap="none" normalizeH="0" baseline="0" smtClean="0">
                          <a:ln>
                            <a:noFill/>
                          </a:ln>
                          <a:solidFill>
                            <a:schemeClr val="tx1"/>
                          </a:solidFill>
                          <a:effectLst/>
                          <a:latin typeface="Arial" charset="0"/>
                        </a:rPr>
                        <a:t>приложение. Может быть доступно и другим приложениям.</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Также как и у </a:t>
                      </a:r>
                      <a:r>
                        <a:rPr kumimoji="0" lang="en-US" sz="1600" b="0" i="0" u="none" strike="noStrike" cap="none" normalizeH="0" baseline="0" smtClean="0">
                          <a:ln>
                            <a:noFill/>
                          </a:ln>
                          <a:solidFill>
                            <a:schemeClr val="tx1"/>
                          </a:solidFill>
                          <a:effectLst/>
                          <a:latin typeface="Arial" charset="0"/>
                        </a:rPr>
                        <a:t>application state </a:t>
                      </a:r>
                      <a:r>
                        <a:rPr kumimoji="0" lang="ru-RU" sz="1600" b="0" i="0" u="none" strike="noStrike" cap="none" normalizeH="0" baseline="0" smtClean="0">
                          <a:ln>
                            <a:noFill/>
                          </a:ln>
                          <a:solidFill>
                            <a:schemeClr val="tx1"/>
                          </a:solidFill>
                          <a:effectLst/>
                          <a:latin typeface="Arial" charset="0"/>
                        </a:rPr>
                        <a:t>(глобально для всех пользователей и всех страниц).</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0"/>
          <p:cNvSpPr>
            <a:spLocks noGrp="1" noChangeArrowheads="1"/>
          </p:cNvSpPr>
          <p:nvPr>
            <p:ph type="title"/>
          </p:nvPr>
        </p:nvSpPr>
        <p:spPr>
          <a:xfrm>
            <a:off x="250825" y="274638"/>
            <a:ext cx="8713788" cy="706437"/>
          </a:xfrm>
        </p:spPr>
        <p:txBody>
          <a:bodyPr/>
          <a:lstStyle/>
          <a:p>
            <a:pPr eaLnBrk="1" hangingPunct="1"/>
            <a:r>
              <a:rPr lang="ru-RU" sz="3200" smtClean="0"/>
              <a:t>Сравнение способов хранения состояния (3)</a:t>
            </a:r>
          </a:p>
        </p:txBody>
      </p:sp>
      <p:graphicFrame>
        <p:nvGraphicFramePr>
          <p:cNvPr id="63562" name="Group 74"/>
          <p:cNvGraphicFramePr>
            <a:graphicFrameLocks noGrp="1"/>
          </p:cNvGraphicFramePr>
          <p:nvPr>
            <p:ph idx="1"/>
          </p:nvPr>
        </p:nvGraphicFramePr>
        <p:xfrm>
          <a:off x="457200" y="1600200"/>
          <a:ext cx="8229600" cy="4921250"/>
        </p:xfrm>
        <a:graphic>
          <a:graphicData uri="http://schemas.openxmlformats.org/drawingml/2006/table">
            <a:tbl>
              <a:tblPr/>
              <a:tblGrid>
                <a:gridCol w="1363663"/>
                <a:gridCol w="3221037"/>
                <a:gridCol w="3644900"/>
              </a:tblGrid>
              <a:tr h="3540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0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6. Профили (</a:t>
                      </a:r>
                      <a:r>
                        <a:rPr kumimoji="0" lang="en-US" sz="2000" b="0" i="0" u="none" strike="noStrike" cap="none" normalizeH="0" baseline="0" smtClean="0">
                          <a:ln>
                            <a:noFill/>
                          </a:ln>
                          <a:solidFill>
                            <a:schemeClr val="tx1"/>
                          </a:solidFill>
                          <a:effectLst/>
                          <a:latin typeface="Arial" charset="0"/>
                        </a:rPr>
                        <a:t>Profiles</a:t>
                      </a:r>
                      <a:r>
                        <a:rPr kumimoji="0" lang="ru-RU" sz="2000" b="0" i="0" u="none" strike="noStrike" cap="none" normalizeH="0" baseline="0" smtClean="0">
                          <a:ln>
                            <a:noFill/>
                          </a:ln>
                          <a:solidFill>
                            <a:schemeClr val="tx1"/>
                          </a:solidFill>
                          <a:effectLst/>
                          <a:latin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7. Кэш (</a:t>
                      </a:r>
                      <a:r>
                        <a:rPr kumimoji="0" lang="en-US" sz="2000" b="0" i="0" u="none" strike="noStrike" cap="none" normalizeH="0" baseline="0" smtClean="0">
                          <a:ln>
                            <a:noFill/>
                          </a:ln>
                          <a:solidFill>
                            <a:schemeClr val="tx1"/>
                          </a:solidFill>
                          <a:effectLst/>
                          <a:latin typeface="Arial" charset="0"/>
                        </a:rPr>
                        <a:t>Caching)</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95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Безопас-ность</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В некоторой степени безопасно, так как хотя данные никогда не передаются, они хранятся в БД, которая может быть доступна другим приложениям.</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Очень безопасно, так как данные никогда не передаются клиенту.</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0558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Производительность</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Легко сохранить большое кол-ва данных, но могут быть косвенные затраты времени на поиск и запись данных для каждого запроса.</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Хранение большого кол-ва информации может вытеснить другую более полезную информацию. Однако, </a:t>
                      </a:r>
                      <a:r>
                        <a:rPr kumimoji="0" lang="en-US" sz="1600" b="0" i="0" u="none" strike="noStrike" cap="none" normalizeH="0" baseline="0" smtClean="0">
                          <a:ln>
                            <a:noFill/>
                          </a:ln>
                          <a:solidFill>
                            <a:schemeClr val="tx1"/>
                          </a:solidFill>
                          <a:effectLst/>
                          <a:latin typeface="Arial" charset="0"/>
                        </a:rPr>
                        <a:t>ASP.Net </a:t>
                      </a:r>
                      <a:r>
                        <a:rPr kumimoji="0" lang="ru-RU" sz="1600" b="0" i="0" u="none" strike="noStrike" cap="none" normalizeH="0" baseline="0" smtClean="0">
                          <a:ln>
                            <a:noFill/>
                          </a:ln>
                          <a:solidFill>
                            <a:schemeClr val="tx1"/>
                          </a:solidFill>
                          <a:effectLst/>
                          <a:latin typeface="Arial" charset="0"/>
                        </a:rPr>
                        <a:t>имеет возможность удалять элементы хранения заранее, для обеспечения оптимальной производительности.</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07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Типичное использование</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Хранение информации об учетных записях потребителей.</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Хранение данных полученных из БД.</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395288" y="188913"/>
            <a:ext cx="8424862" cy="936625"/>
          </a:xfrm>
        </p:spPr>
        <p:txBody>
          <a:bodyPr/>
          <a:lstStyle/>
          <a:p>
            <a:pPr eaLnBrk="1" hangingPunct="1"/>
            <a:r>
              <a:rPr lang="ru-RU" sz="3200" smtClean="0"/>
              <a:t>Способы управления состояние приложения</a:t>
            </a:r>
            <a:endParaRPr lang="en-US" sz="3200" smtClean="0"/>
          </a:p>
        </p:txBody>
      </p:sp>
      <p:sp>
        <p:nvSpPr>
          <p:cNvPr id="15363" name="Rectangle 3"/>
          <p:cNvSpPr>
            <a:spLocks noGrp="1" noChangeArrowheads="1"/>
          </p:cNvSpPr>
          <p:nvPr>
            <p:ph type="body" idx="1"/>
          </p:nvPr>
        </p:nvSpPr>
        <p:spPr>
          <a:xfrm>
            <a:off x="250825" y="1341438"/>
            <a:ext cx="8424863" cy="5372100"/>
          </a:xfrm>
        </p:spPr>
        <p:txBody>
          <a:bodyPr/>
          <a:lstStyle/>
          <a:p>
            <a:pPr eaLnBrk="1" hangingPunct="1"/>
            <a:r>
              <a:rPr lang="ru-RU" smtClean="0">
                <a:latin typeface="Times New Roman" pitchFamily="18" charset="0"/>
              </a:rPr>
              <a:t>Поддержка состояния приложения на стороне клиента:</a:t>
            </a:r>
          </a:p>
          <a:p>
            <a:pPr lvl="1" eaLnBrk="1" hangingPunct="1"/>
            <a:r>
              <a:rPr lang="ru-RU" smtClean="0">
                <a:latin typeface="Times New Roman" pitchFamily="18" charset="0"/>
              </a:rPr>
              <a:t>В скрытом поле </a:t>
            </a:r>
            <a:r>
              <a:rPr lang="en-US" smtClean="0">
                <a:latin typeface="Times New Roman" pitchFamily="18" charset="0"/>
              </a:rPr>
              <a:t>ViewState</a:t>
            </a:r>
          </a:p>
          <a:p>
            <a:pPr lvl="1" eaLnBrk="1" hangingPunct="1"/>
            <a:r>
              <a:rPr lang="ru-RU" smtClean="0">
                <a:latin typeface="Times New Roman" pitchFamily="18" charset="0"/>
              </a:rPr>
              <a:t>В строке запроса </a:t>
            </a:r>
            <a:r>
              <a:rPr lang="en-US" smtClean="0">
                <a:latin typeface="Times New Roman" pitchFamily="18" charset="0"/>
              </a:rPr>
              <a:t>Query Strings</a:t>
            </a:r>
          </a:p>
          <a:p>
            <a:pPr lvl="1" eaLnBrk="1" hangingPunct="1"/>
            <a:r>
              <a:rPr lang="ru-RU" smtClean="0">
                <a:latin typeface="Times New Roman" pitchFamily="18" charset="0"/>
              </a:rPr>
              <a:t>В элементах куки </a:t>
            </a:r>
            <a:r>
              <a:rPr lang="en-US" smtClean="0">
                <a:latin typeface="Times New Roman" pitchFamily="18" charset="0"/>
              </a:rPr>
              <a:t>Cookies</a:t>
            </a:r>
          </a:p>
          <a:p>
            <a:pPr eaLnBrk="1" hangingPunct="1"/>
            <a:r>
              <a:rPr lang="ru-RU" smtClean="0">
                <a:latin typeface="Times New Roman" pitchFamily="18" charset="0"/>
              </a:rPr>
              <a:t>Поддержка состояния сеанса или приложения на стороне сервера</a:t>
            </a:r>
          </a:p>
          <a:p>
            <a:pPr lvl="1" eaLnBrk="1" hangingPunct="1"/>
            <a:r>
              <a:rPr lang="en-US" smtClean="0">
                <a:latin typeface="Times New Roman" pitchFamily="18" charset="0"/>
              </a:rPr>
              <a:t>InProc</a:t>
            </a:r>
          </a:p>
          <a:p>
            <a:pPr lvl="1" eaLnBrk="1" hangingPunct="1"/>
            <a:r>
              <a:rPr lang="en-US" smtClean="0">
                <a:latin typeface="Times New Roman" pitchFamily="18" charset="0"/>
              </a:rPr>
              <a:t>SQL</a:t>
            </a:r>
          </a:p>
          <a:p>
            <a:pPr lvl="1" eaLnBrk="1" hangingPunct="1"/>
            <a:r>
              <a:rPr lang="en-US" smtClean="0">
                <a:latin typeface="Times New Roman" pitchFamily="18" charset="0"/>
              </a:rPr>
              <a:t>…</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ru-RU" sz="3600" smtClean="0"/>
              <a:t>Поддержка состояния скрытом поле </a:t>
            </a:r>
            <a:r>
              <a:rPr lang="en-US" sz="3600" smtClean="0"/>
              <a:t>ViewState</a:t>
            </a:r>
            <a:endParaRPr lang="ru-RU" sz="3600" smtClean="0"/>
          </a:p>
        </p:txBody>
      </p:sp>
      <p:sp>
        <p:nvSpPr>
          <p:cNvPr id="16387" name="Rectangle 3"/>
          <p:cNvSpPr>
            <a:spLocks noGrp="1" noChangeArrowheads="1"/>
          </p:cNvSpPr>
          <p:nvPr>
            <p:ph type="body" idx="1"/>
          </p:nvPr>
        </p:nvSpPr>
        <p:spPr>
          <a:xfrm>
            <a:off x="457200" y="1600200"/>
            <a:ext cx="8218488" cy="4997450"/>
          </a:xfrm>
        </p:spPr>
        <p:txBody>
          <a:bodyPr/>
          <a:lstStyle/>
          <a:p>
            <a:pPr eaLnBrk="1" hangingPunct="1">
              <a:lnSpc>
                <a:spcPct val="90000"/>
              </a:lnSpc>
            </a:pPr>
            <a:r>
              <a:rPr lang="en-US" sz="2400" smtClean="0"/>
              <a:t>ASP.NET </a:t>
            </a:r>
            <a:r>
              <a:rPr lang="ru-RU" sz="2400" smtClean="0"/>
              <a:t>использует скрытое поле </a:t>
            </a:r>
            <a:r>
              <a:rPr lang="en-US" sz="2400" smtClean="0"/>
              <a:t>ViewState </a:t>
            </a:r>
            <a:r>
              <a:rPr lang="ru-RU" sz="2400" smtClean="0"/>
              <a:t>для хранения свойств ЭУ. В это поле можно добавлять свои данные.</a:t>
            </a:r>
          </a:p>
          <a:p>
            <a:pPr eaLnBrk="1" hangingPunct="1">
              <a:lnSpc>
                <a:spcPct val="90000"/>
              </a:lnSpc>
            </a:pPr>
            <a:r>
              <a:rPr lang="ru-RU" sz="2400" smtClean="0"/>
              <a:t>Можно в страницу добавить свое скрытые поля и хранить в них данные приложения.</a:t>
            </a:r>
            <a:endParaRPr lang="en-US" sz="2400" smtClean="0"/>
          </a:p>
          <a:p>
            <a:pPr eaLnBrk="1" hangingPunct="1">
              <a:lnSpc>
                <a:spcPct val="90000"/>
              </a:lnSpc>
            </a:pPr>
            <a:r>
              <a:rPr lang="ru-RU" sz="2400" smtClean="0"/>
              <a:t>В классе </a:t>
            </a:r>
            <a:r>
              <a:rPr lang="en-US" sz="2400" smtClean="0"/>
              <a:t>Page </a:t>
            </a:r>
            <a:r>
              <a:rPr lang="ru-RU" sz="2400" smtClean="0"/>
              <a:t>есть коллекция для доступа значения, хранимым в </a:t>
            </a:r>
            <a:r>
              <a:rPr lang="en-US" sz="2400" smtClean="0"/>
              <a:t>ViewState</a:t>
            </a:r>
          </a:p>
          <a:p>
            <a:pPr lvl="1" eaLnBrk="1" hangingPunct="1">
              <a:lnSpc>
                <a:spcPct val="90000"/>
              </a:lnSpc>
            </a:pPr>
            <a:r>
              <a:rPr lang="ru-RU" sz="2000" smtClean="0"/>
              <a:t>Занесение значения:</a:t>
            </a:r>
            <a:endParaRPr lang="en-US" sz="2000" smtClean="0"/>
          </a:p>
          <a:p>
            <a:pPr eaLnBrk="1" hangingPunct="1">
              <a:lnSpc>
                <a:spcPct val="90000"/>
              </a:lnSpc>
              <a:buFontTx/>
              <a:buNone/>
            </a:pPr>
            <a:r>
              <a:rPr lang="ru-RU" sz="2400" smtClean="0"/>
              <a:t>		ViewState["Counter"] = 1;</a:t>
            </a:r>
            <a:endParaRPr lang="en-US" sz="2400" smtClean="0"/>
          </a:p>
          <a:p>
            <a:pPr lvl="1" eaLnBrk="1" hangingPunct="1">
              <a:lnSpc>
                <a:spcPct val="90000"/>
              </a:lnSpc>
            </a:pPr>
            <a:r>
              <a:rPr lang="ru-RU" sz="2000" smtClean="0"/>
              <a:t>Получение значения:</a:t>
            </a:r>
          </a:p>
          <a:p>
            <a:pPr eaLnBrk="1" hangingPunct="1">
              <a:lnSpc>
                <a:spcPct val="90000"/>
              </a:lnSpc>
              <a:buFontTx/>
              <a:buNone/>
            </a:pPr>
            <a:r>
              <a:rPr lang="ru-RU" sz="2400" smtClean="0"/>
              <a:t>		counter = (int)ViewState["Counter"];</a:t>
            </a:r>
          </a:p>
          <a:p>
            <a:pPr eaLnBrk="1" hangingPunct="1">
              <a:lnSpc>
                <a:spcPct val="90000"/>
              </a:lnSpc>
            </a:pPr>
            <a:r>
              <a:rPr lang="ru-RU" sz="2400" smtClean="0"/>
              <a:t>Если такого значения нет, то получаем исключение NullReferenceException</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ru-RU" sz="4000" smtClean="0"/>
              <a:t>Свойство </a:t>
            </a:r>
            <a:r>
              <a:rPr lang="en-US" sz="4000" smtClean="0"/>
              <a:t>ViewState</a:t>
            </a:r>
          </a:p>
        </p:txBody>
      </p:sp>
      <p:sp>
        <p:nvSpPr>
          <p:cNvPr id="17411" name="Rectangle 3"/>
          <p:cNvSpPr>
            <a:spLocks noGrp="1" noChangeArrowheads="1"/>
          </p:cNvSpPr>
          <p:nvPr>
            <p:ph type="body" idx="1"/>
          </p:nvPr>
        </p:nvSpPr>
        <p:spPr>
          <a:xfrm>
            <a:off x="468313" y="1484313"/>
            <a:ext cx="8229600" cy="5113337"/>
          </a:xfrm>
        </p:spPr>
        <p:txBody>
          <a:bodyPr/>
          <a:lstStyle/>
          <a:p>
            <a:pPr eaLnBrk="1" hangingPunct="1">
              <a:lnSpc>
                <a:spcPct val="90000"/>
              </a:lnSpc>
            </a:pPr>
            <a:r>
              <a:rPr lang="ru-RU" sz="2800" smtClean="0">
                <a:latin typeface="Times New Roman" pitchFamily="18" charset="0"/>
              </a:rPr>
              <a:t>Скрытое поле страницы с </a:t>
            </a:r>
            <a:r>
              <a:rPr lang="en-US" sz="2800" smtClean="0">
                <a:latin typeface="Times New Roman" pitchFamily="18" charset="0"/>
              </a:rPr>
              <a:t>web</a:t>
            </a:r>
            <a:r>
              <a:rPr lang="ru-RU" sz="2800" smtClean="0">
                <a:latin typeface="Times New Roman" pitchFamily="18" charset="0"/>
              </a:rPr>
              <a:t>-формой.</a:t>
            </a:r>
          </a:p>
          <a:p>
            <a:pPr eaLnBrk="1" hangingPunct="1">
              <a:lnSpc>
                <a:spcPct val="90000"/>
              </a:lnSpc>
            </a:pPr>
            <a:r>
              <a:rPr lang="ru-RU" sz="2800" smtClean="0">
                <a:latin typeface="Times New Roman" pitchFamily="18" charset="0"/>
              </a:rPr>
              <a:t>Свойство страницы </a:t>
            </a:r>
            <a:r>
              <a:rPr lang="en-US" sz="2800" smtClean="0">
                <a:latin typeface="Times New Roman" pitchFamily="18" charset="0"/>
              </a:rPr>
              <a:t>Page – </a:t>
            </a:r>
            <a:r>
              <a:rPr lang="ru-RU" sz="2800" smtClean="0">
                <a:latin typeface="Times New Roman" pitchFamily="18" charset="0"/>
              </a:rPr>
              <a:t>объект словарь (</a:t>
            </a:r>
            <a:r>
              <a:rPr lang="en-US" sz="2800" smtClean="0">
                <a:latin typeface="Times New Roman" pitchFamily="18" charset="0"/>
              </a:rPr>
              <a:t>dictionary</a:t>
            </a:r>
            <a:r>
              <a:rPr lang="ru-RU" sz="2800" smtClean="0">
                <a:latin typeface="Times New Roman" pitchFamily="18" charset="0"/>
              </a:rPr>
              <a:t>)</a:t>
            </a:r>
            <a:r>
              <a:rPr lang="en-US" sz="2800" smtClean="0">
                <a:latin typeface="Times New Roman" pitchFamily="18" charset="0"/>
              </a:rPr>
              <a:t>.</a:t>
            </a:r>
          </a:p>
          <a:p>
            <a:pPr eaLnBrk="1" hangingPunct="1">
              <a:lnSpc>
                <a:spcPct val="90000"/>
              </a:lnSpc>
            </a:pPr>
            <a:r>
              <a:rPr lang="ru-RU" sz="2800" smtClean="0">
                <a:latin typeface="Times New Roman" pitchFamily="18" charset="0"/>
              </a:rPr>
              <a:t>Значение поля может быть зашифровано</a:t>
            </a:r>
            <a:endParaRPr lang="en-US" sz="2800" smtClean="0">
              <a:latin typeface="Times New Roman" pitchFamily="18" charset="0"/>
            </a:endParaRPr>
          </a:p>
          <a:p>
            <a:pPr lvl="1" eaLnBrk="1" hangingPunct="1">
              <a:lnSpc>
                <a:spcPct val="90000"/>
              </a:lnSpc>
            </a:pPr>
            <a:r>
              <a:rPr lang="en-US" sz="2000" smtClean="0"/>
              <a:t>&lt;pages viewStateEncryptionMode="Always"/&gt; </a:t>
            </a:r>
          </a:p>
          <a:p>
            <a:pPr lvl="1" eaLnBrk="1" hangingPunct="1">
              <a:lnSpc>
                <a:spcPct val="90000"/>
              </a:lnSpc>
            </a:pPr>
            <a:r>
              <a:rPr lang="ru-RU" sz="2000" smtClean="0"/>
              <a:t>или в директиве </a:t>
            </a:r>
            <a:r>
              <a:rPr lang="en-US" sz="2000" smtClean="0"/>
              <a:t>Page - ViewStateEncryptionMode="Always" </a:t>
            </a:r>
            <a:endParaRPr lang="ru-RU" sz="2000" smtClean="0"/>
          </a:p>
          <a:p>
            <a:pPr eaLnBrk="1" hangingPunct="1">
              <a:lnSpc>
                <a:spcPct val="90000"/>
              </a:lnSpc>
            </a:pPr>
            <a:r>
              <a:rPr lang="ru-RU" sz="2800" smtClean="0">
                <a:latin typeface="Times New Roman" pitchFamily="18" charset="0"/>
              </a:rPr>
              <a:t>Можно отказаться от использования</a:t>
            </a:r>
          </a:p>
          <a:p>
            <a:pPr lvl="1" eaLnBrk="1" hangingPunct="1">
              <a:lnSpc>
                <a:spcPct val="90000"/>
              </a:lnSpc>
            </a:pPr>
            <a:r>
              <a:rPr lang="en-US" sz="2000" i="1" smtClean="0"/>
              <a:t>EnableViewState</a:t>
            </a:r>
            <a:r>
              <a:rPr lang="en-US" sz="2000" smtClean="0"/>
              <a:t> </a:t>
            </a:r>
            <a:r>
              <a:rPr lang="ru-RU" sz="2000" smtClean="0"/>
              <a:t>= </a:t>
            </a:r>
            <a:r>
              <a:rPr lang="en-US" sz="2000" smtClean="0"/>
              <a:t>false</a:t>
            </a:r>
          </a:p>
          <a:p>
            <a:pPr eaLnBrk="1" hangingPunct="1">
              <a:lnSpc>
                <a:spcPct val="90000"/>
              </a:lnSpc>
            </a:pPr>
            <a:r>
              <a:rPr lang="ru-RU" sz="2800" smtClean="0">
                <a:latin typeface="Times New Roman" pitchFamily="18" charset="0"/>
              </a:rPr>
              <a:t>Запись данных в </a:t>
            </a:r>
            <a:r>
              <a:rPr lang="en-US" sz="2800" smtClean="0">
                <a:latin typeface="Times New Roman" pitchFamily="18" charset="0"/>
              </a:rPr>
              <a:t>ViewState</a:t>
            </a:r>
            <a:endParaRPr lang="ru-RU" sz="2800" smtClean="0">
              <a:latin typeface="Times New Roman" pitchFamily="18" charset="0"/>
            </a:endParaRPr>
          </a:p>
          <a:p>
            <a:pPr lvl="1" eaLnBrk="1" hangingPunct="1">
              <a:lnSpc>
                <a:spcPct val="90000"/>
              </a:lnSpc>
            </a:pPr>
            <a:r>
              <a:rPr lang="en-US" sz="2400" smtClean="0">
                <a:latin typeface="Times New Roman" pitchFamily="18" charset="0"/>
              </a:rPr>
              <a:t>ViewState[“num”] = num.ToString();</a:t>
            </a:r>
          </a:p>
          <a:p>
            <a:pPr eaLnBrk="1" hangingPunct="1">
              <a:lnSpc>
                <a:spcPct val="90000"/>
              </a:lnSpc>
            </a:pPr>
            <a:r>
              <a:rPr lang="ru-RU" sz="2800" smtClean="0">
                <a:latin typeface="Times New Roman" pitchFamily="18" charset="0"/>
              </a:rPr>
              <a:t>Чтение данных из </a:t>
            </a:r>
            <a:r>
              <a:rPr lang="en-US" sz="2800" smtClean="0">
                <a:latin typeface="Times New Roman" pitchFamily="18" charset="0"/>
              </a:rPr>
              <a:t>ViewState</a:t>
            </a:r>
          </a:p>
          <a:p>
            <a:pPr lvl="1" eaLnBrk="1" hangingPunct="1">
              <a:lnSpc>
                <a:spcPct val="90000"/>
              </a:lnSpc>
            </a:pPr>
            <a:r>
              <a:rPr lang="en-US" sz="2400" smtClean="0">
                <a:latin typeface="Times New Roman" pitchFamily="18" charset="0"/>
              </a:rPr>
              <a:t>num = (int) ViewState[“num”];</a:t>
            </a:r>
            <a:endParaRPr lang="en-US" sz="200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ru-RU" sz="3600" smtClean="0"/>
              <a:t>Сохранение объектов собственных классов</a:t>
            </a:r>
          </a:p>
        </p:txBody>
      </p:sp>
      <p:sp>
        <p:nvSpPr>
          <p:cNvPr id="18435" name="Rectangle 3"/>
          <p:cNvSpPr>
            <a:spLocks noGrp="1" noChangeArrowheads="1"/>
          </p:cNvSpPr>
          <p:nvPr>
            <p:ph type="body" idx="1"/>
          </p:nvPr>
        </p:nvSpPr>
        <p:spPr>
          <a:xfrm>
            <a:off x="457200" y="1600200"/>
            <a:ext cx="8229600" cy="5068888"/>
          </a:xfrm>
        </p:spPr>
        <p:txBody>
          <a:bodyPr/>
          <a:lstStyle/>
          <a:p>
            <a:pPr eaLnBrk="1" hangingPunct="1">
              <a:lnSpc>
                <a:spcPct val="80000"/>
              </a:lnSpc>
            </a:pPr>
            <a:r>
              <a:rPr lang="ru-RU" sz="1600" smtClean="0"/>
              <a:t>Для сохранения объектов своих классов, нужно их сделать сериализуемыми.</a:t>
            </a:r>
          </a:p>
          <a:p>
            <a:pPr eaLnBrk="1" hangingPunct="1">
              <a:lnSpc>
                <a:spcPct val="80000"/>
              </a:lnSpc>
            </a:pPr>
            <a:r>
              <a:rPr lang="ru-RU" sz="1600" smtClean="0"/>
              <a:t>Например:</a:t>
            </a:r>
          </a:p>
          <a:p>
            <a:pPr eaLnBrk="1" hangingPunct="1">
              <a:lnSpc>
                <a:spcPct val="80000"/>
              </a:lnSpc>
              <a:buFontTx/>
              <a:buNone/>
            </a:pPr>
            <a:r>
              <a:rPr lang="ru-RU" sz="1600" b="1" smtClean="0"/>
              <a:t>[Serializable] </a:t>
            </a:r>
            <a:r>
              <a:rPr lang="ru-RU" sz="1600" smtClean="0"/>
              <a:t>public class Customer</a:t>
            </a:r>
          </a:p>
          <a:p>
            <a:pPr eaLnBrk="1" hangingPunct="1">
              <a:lnSpc>
                <a:spcPct val="80000"/>
              </a:lnSpc>
              <a:buFontTx/>
              <a:buNone/>
            </a:pPr>
            <a:r>
              <a:rPr lang="ru-RU" sz="1600" smtClean="0"/>
              <a:t>{</a:t>
            </a:r>
          </a:p>
          <a:p>
            <a:pPr lvl="1" eaLnBrk="1" hangingPunct="1">
              <a:lnSpc>
                <a:spcPct val="80000"/>
              </a:lnSpc>
              <a:buFontTx/>
              <a:buNone/>
            </a:pPr>
            <a:r>
              <a:rPr lang="ru-RU" sz="1600" smtClean="0"/>
              <a:t>public string FirstName;</a:t>
            </a:r>
          </a:p>
          <a:p>
            <a:pPr lvl="1" eaLnBrk="1" hangingPunct="1">
              <a:lnSpc>
                <a:spcPct val="80000"/>
              </a:lnSpc>
              <a:buFontTx/>
              <a:buNone/>
            </a:pPr>
            <a:r>
              <a:rPr lang="ru-RU" sz="1600" smtClean="0"/>
              <a:t>public string LastName;</a:t>
            </a:r>
          </a:p>
          <a:p>
            <a:pPr lvl="1" eaLnBrk="1" hangingPunct="1">
              <a:lnSpc>
                <a:spcPct val="80000"/>
              </a:lnSpc>
              <a:buFontTx/>
              <a:buNone/>
            </a:pPr>
            <a:r>
              <a:rPr lang="ru-RU" sz="1600" smtClean="0"/>
              <a:t>public Customer(string firstName, string lastName)</a:t>
            </a:r>
          </a:p>
          <a:p>
            <a:pPr lvl="1" eaLnBrk="1" hangingPunct="1">
              <a:lnSpc>
                <a:spcPct val="80000"/>
              </a:lnSpc>
              <a:buFontTx/>
              <a:buNone/>
            </a:pPr>
            <a:r>
              <a:rPr lang="ru-RU" sz="1600" smtClean="0"/>
              <a:t>{</a:t>
            </a:r>
          </a:p>
          <a:p>
            <a:pPr lvl="2" eaLnBrk="1" hangingPunct="1">
              <a:lnSpc>
                <a:spcPct val="80000"/>
              </a:lnSpc>
              <a:buFontTx/>
              <a:buNone/>
            </a:pPr>
            <a:r>
              <a:rPr lang="ru-RU" sz="1600" smtClean="0"/>
              <a:t>FirstName = firstName;</a:t>
            </a:r>
          </a:p>
          <a:p>
            <a:pPr lvl="2" eaLnBrk="1" hangingPunct="1">
              <a:lnSpc>
                <a:spcPct val="80000"/>
              </a:lnSpc>
              <a:buFontTx/>
              <a:buNone/>
            </a:pPr>
            <a:r>
              <a:rPr lang="ru-RU" sz="1600" smtClean="0"/>
              <a:t>LastName = lastName;</a:t>
            </a:r>
          </a:p>
          <a:p>
            <a:pPr lvl="1" eaLnBrk="1" hangingPunct="1">
              <a:lnSpc>
                <a:spcPct val="80000"/>
              </a:lnSpc>
              <a:buFontTx/>
              <a:buNone/>
            </a:pPr>
            <a:r>
              <a:rPr lang="ru-RU" sz="1600" smtClean="0"/>
              <a:t>}</a:t>
            </a:r>
          </a:p>
          <a:p>
            <a:pPr eaLnBrk="1" hangingPunct="1">
              <a:lnSpc>
                <a:spcPct val="80000"/>
              </a:lnSpc>
              <a:buFontTx/>
              <a:buNone/>
            </a:pPr>
            <a:r>
              <a:rPr lang="ru-RU" sz="1600" smtClean="0"/>
              <a:t>}</a:t>
            </a:r>
          </a:p>
          <a:p>
            <a:pPr eaLnBrk="1" hangingPunct="1">
              <a:lnSpc>
                <a:spcPct val="80000"/>
              </a:lnSpc>
              <a:buFontTx/>
              <a:buNone/>
            </a:pPr>
            <a:endParaRPr lang="ru-RU" sz="1600" smtClean="0"/>
          </a:p>
          <a:p>
            <a:pPr eaLnBrk="1" hangingPunct="1">
              <a:lnSpc>
                <a:spcPct val="80000"/>
              </a:lnSpc>
              <a:buFontTx/>
              <a:buNone/>
            </a:pPr>
            <a:r>
              <a:rPr lang="ru-RU" sz="1600" smtClean="0"/>
              <a:t>// Сохранение customer во view state.</a:t>
            </a:r>
          </a:p>
          <a:p>
            <a:pPr eaLnBrk="1" hangingPunct="1">
              <a:lnSpc>
                <a:spcPct val="80000"/>
              </a:lnSpc>
              <a:buFontTx/>
              <a:buNone/>
            </a:pPr>
            <a:r>
              <a:rPr lang="ru-RU" sz="1600" smtClean="0"/>
              <a:t>	Customer cust = new Customer("Marsala", "Simons");</a:t>
            </a:r>
          </a:p>
          <a:p>
            <a:pPr eaLnBrk="1" hangingPunct="1">
              <a:lnSpc>
                <a:spcPct val="80000"/>
              </a:lnSpc>
              <a:buFontTx/>
              <a:buNone/>
            </a:pPr>
            <a:r>
              <a:rPr lang="ru-RU" sz="1600" smtClean="0"/>
              <a:t>	ViewState["CurrentCustomer"] = cust;</a:t>
            </a:r>
          </a:p>
          <a:p>
            <a:pPr eaLnBrk="1" hangingPunct="1">
              <a:lnSpc>
                <a:spcPct val="80000"/>
              </a:lnSpc>
              <a:buFontTx/>
              <a:buNone/>
            </a:pPr>
            <a:endParaRPr lang="ru-RU" sz="1600" smtClean="0"/>
          </a:p>
          <a:p>
            <a:pPr eaLnBrk="1" hangingPunct="1">
              <a:lnSpc>
                <a:spcPct val="80000"/>
              </a:lnSpc>
              <a:buFontTx/>
              <a:buNone/>
            </a:pPr>
            <a:r>
              <a:rPr lang="ru-RU" sz="1600" smtClean="0"/>
              <a:t>// Получение customer из view state.</a:t>
            </a:r>
          </a:p>
          <a:p>
            <a:pPr eaLnBrk="1" hangingPunct="1">
              <a:lnSpc>
                <a:spcPct val="80000"/>
              </a:lnSpc>
              <a:buFontTx/>
              <a:buNone/>
            </a:pPr>
            <a:r>
              <a:rPr lang="ru-RU" sz="1600" smtClean="0"/>
              <a:t>	Customer cust;</a:t>
            </a:r>
          </a:p>
          <a:p>
            <a:pPr eaLnBrk="1" hangingPunct="1">
              <a:lnSpc>
                <a:spcPct val="80000"/>
              </a:lnSpc>
              <a:buFontTx/>
              <a:buNone/>
            </a:pPr>
            <a:r>
              <a:rPr lang="ru-RU" sz="1600" smtClean="0"/>
              <a:t>	cust = (Customer)ViewState["CurrentCustomer"];</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ru-RU" sz="4000" smtClean="0"/>
              <a:t>Скрытые поля</a:t>
            </a:r>
            <a:endParaRPr lang="en-US" sz="4000" smtClean="0"/>
          </a:p>
        </p:txBody>
      </p:sp>
      <p:sp>
        <p:nvSpPr>
          <p:cNvPr id="19459" name="Rectangle 3"/>
          <p:cNvSpPr>
            <a:spLocks noGrp="1" noChangeArrowheads="1"/>
          </p:cNvSpPr>
          <p:nvPr>
            <p:ph type="body" idx="1"/>
          </p:nvPr>
        </p:nvSpPr>
        <p:spPr>
          <a:xfrm>
            <a:off x="457200" y="1600200"/>
            <a:ext cx="8229600" cy="4708525"/>
          </a:xfrm>
        </p:spPr>
        <p:txBody>
          <a:bodyPr/>
          <a:lstStyle/>
          <a:p>
            <a:pPr eaLnBrk="1" hangingPunct="1">
              <a:lnSpc>
                <a:spcPct val="90000"/>
              </a:lnSpc>
            </a:pPr>
            <a:r>
              <a:rPr lang="ru-RU" smtClean="0">
                <a:latin typeface="Times New Roman" pitchFamily="18" charset="0"/>
              </a:rPr>
              <a:t>Можно добавить свои скрытые поля в страницу;</a:t>
            </a:r>
          </a:p>
          <a:p>
            <a:pPr eaLnBrk="1" hangingPunct="1">
              <a:lnSpc>
                <a:spcPct val="90000"/>
              </a:lnSpc>
            </a:pPr>
            <a:r>
              <a:rPr lang="ru-RU" smtClean="0">
                <a:latin typeface="Times New Roman" pitchFamily="18" charset="0"/>
              </a:rPr>
              <a:t>Данные скрытого поля хранятся в свойстве </a:t>
            </a:r>
            <a:r>
              <a:rPr lang="en-US" smtClean="0">
                <a:latin typeface="Times New Roman" pitchFamily="18" charset="0"/>
              </a:rPr>
              <a:t>Value</a:t>
            </a:r>
            <a:r>
              <a:rPr lang="ru-RU" smtClean="0">
                <a:latin typeface="Times New Roman" pitchFamily="18" charset="0"/>
              </a:rPr>
              <a:t>;</a:t>
            </a:r>
          </a:p>
          <a:p>
            <a:pPr eaLnBrk="1" hangingPunct="1">
              <a:lnSpc>
                <a:spcPct val="90000"/>
              </a:lnSpc>
            </a:pPr>
            <a:r>
              <a:rPr lang="ru-RU" smtClean="0">
                <a:latin typeface="Times New Roman" pitchFamily="18" charset="0"/>
              </a:rPr>
              <a:t>Должен использоваться </a:t>
            </a:r>
            <a:r>
              <a:rPr lang="en-US" smtClean="0">
                <a:latin typeface="Times New Roman" pitchFamily="18" charset="0"/>
              </a:rPr>
              <a:t>HTTP </a:t>
            </a:r>
            <a:r>
              <a:rPr lang="ru-RU" smtClean="0">
                <a:latin typeface="Times New Roman" pitchFamily="18" charset="0"/>
              </a:rPr>
              <a:t>метод </a:t>
            </a:r>
            <a:r>
              <a:rPr lang="en-US" smtClean="0">
                <a:latin typeface="Times New Roman" pitchFamily="18" charset="0"/>
              </a:rPr>
              <a:t>Post</a:t>
            </a:r>
            <a:r>
              <a:rPr lang="ru-RU" smtClean="0">
                <a:latin typeface="Times New Roman" pitchFamily="18" charset="0"/>
              </a:rPr>
              <a:t>, а не </a:t>
            </a:r>
            <a:r>
              <a:rPr lang="en-US" smtClean="0">
                <a:latin typeface="Times New Roman" pitchFamily="18" charset="0"/>
              </a:rPr>
              <a:t>Get;</a:t>
            </a:r>
          </a:p>
          <a:p>
            <a:pPr eaLnBrk="1" hangingPunct="1">
              <a:lnSpc>
                <a:spcPct val="90000"/>
              </a:lnSpc>
            </a:pPr>
            <a:r>
              <a:rPr lang="ru-RU" smtClean="0">
                <a:latin typeface="Times New Roman" pitchFamily="18" charset="0"/>
              </a:rPr>
              <a:t>В отличии от </a:t>
            </a:r>
            <a:r>
              <a:rPr lang="en-US" smtClean="0">
                <a:latin typeface="Times New Roman" pitchFamily="18" charset="0"/>
              </a:rPr>
              <a:t>ViewState </a:t>
            </a:r>
            <a:r>
              <a:rPr lang="ru-RU" smtClean="0">
                <a:latin typeface="Times New Roman" pitchFamily="18" charset="0"/>
              </a:rPr>
              <a:t>нет встроенных возможностей для сжатия, шифрования и разбиения значения поля на части.</a:t>
            </a:r>
            <a:endParaRPr lang="en-US" smtClean="0">
              <a:latin typeface="Times New Roman" pitchFamily="18" charset="0"/>
            </a:endParaRP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ru-RU" sz="4000" smtClean="0"/>
              <a:t>Передача данных в строке запроса (</a:t>
            </a:r>
            <a:r>
              <a:rPr lang="en-US" sz="4000" smtClean="0"/>
              <a:t>Query String</a:t>
            </a:r>
            <a:r>
              <a:rPr lang="ru-RU" sz="4000" smtClean="0"/>
              <a:t>)</a:t>
            </a:r>
          </a:p>
        </p:txBody>
      </p:sp>
      <p:sp>
        <p:nvSpPr>
          <p:cNvPr id="20483" name="Rectangle 3"/>
          <p:cNvSpPr>
            <a:spLocks noGrp="1" noChangeArrowheads="1"/>
          </p:cNvSpPr>
          <p:nvPr>
            <p:ph type="body" idx="1"/>
          </p:nvPr>
        </p:nvSpPr>
        <p:spPr/>
        <p:txBody>
          <a:bodyPr/>
          <a:lstStyle/>
          <a:p>
            <a:pPr eaLnBrk="1" hangingPunct="1">
              <a:lnSpc>
                <a:spcPct val="90000"/>
              </a:lnSpc>
            </a:pPr>
            <a:r>
              <a:rPr lang="en-US" sz="2400" smtClean="0"/>
              <a:t>ViewState </a:t>
            </a:r>
            <a:r>
              <a:rPr lang="ru-RU" sz="2400" smtClean="0"/>
              <a:t>позволяет хранить данные, только при работе с одной страницей.</a:t>
            </a:r>
          </a:p>
          <a:p>
            <a:pPr eaLnBrk="1" hangingPunct="1">
              <a:lnSpc>
                <a:spcPct val="90000"/>
              </a:lnSpc>
            </a:pPr>
            <a:r>
              <a:rPr lang="ru-RU" sz="2400" smtClean="0"/>
              <a:t>При переходе к другой странице все эти данные теряются.</a:t>
            </a:r>
          </a:p>
          <a:p>
            <a:pPr eaLnBrk="1" hangingPunct="1">
              <a:lnSpc>
                <a:spcPct val="90000"/>
              </a:lnSpc>
            </a:pPr>
            <a:r>
              <a:rPr lang="ru-RU" sz="2400" smtClean="0"/>
              <a:t>Для передачи данных из одной страницы в другую можно использовать </a:t>
            </a:r>
            <a:r>
              <a:rPr lang="en-US" sz="2400" smtClean="0"/>
              <a:t>Query String.</a:t>
            </a:r>
            <a:endParaRPr lang="ru-RU" sz="2400" smtClean="0"/>
          </a:p>
          <a:p>
            <a:pPr eaLnBrk="1" hangingPunct="1">
              <a:lnSpc>
                <a:spcPct val="90000"/>
              </a:lnSpc>
            </a:pPr>
            <a:r>
              <a:rPr lang="ru-RU" sz="2400" smtClean="0"/>
              <a:t>Строки запроса </a:t>
            </a:r>
            <a:r>
              <a:rPr lang="en-US" sz="2400" smtClean="0"/>
              <a:t>Query strings </a:t>
            </a:r>
            <a:r>
              <a:rPr lang="ru-RU" sz="2400" smtClean="0"/>
              <a:t>хранят значения в </a:t>
            </a:r>
            <a:r>
              <a:rPr lang="en-US" sz="2400" smtClean="0"/>
              <a:t>URL </a:t>
            </a:r>
            <a:r>
              <a:rPr lang="ru-RU" sz="2400" smtClean="0"/>
              <a:t>адресе, который виден пользователю.</a:t>
            </a:r>
          </a:p>
          <a:p>
            <a:pPr eaLnBrk="1" hangingPunct="1">
              <a:lnSpc>
                <a:spcPct val="90000"/>
              </a:lnSpc>
            </a:pPr>
            <a:r>
              <a:rPr lang="en-US" sz="2000" smtClean="0">
                <a:solidFill>
                  <a:srgbClr val="0000FF"/>
                </a:solidFill>
              </a:rPr>
              <a:t>&lt;URL&gt;</a:t>
            </a:r>
            <a:r>
              <a:rPr lang="ru-RU" sz="2000" smtClean="0">
                <a:solidFill>
                  <a:srgbClr val="0000FF"/>
                </a:solidFill>
              </a:rPr>
              <a:t>?</a:t>
            </a:r>
            <a:r>
              <a:rPr lang="en-US" sz="2000" smtClean="0">
                <a:solidFill>
                  <a:srgbClr val="0000FF"/>
                </a:solidFill>
              </a:rPr>
              <a:t>name</a:t>
            </a:r>
            <a:r>
              <a:rPr lang="ru-RU" sz="2000" smtClean="0">
                <a:solidFill>
                  <a:srgbClr val="0000FF"/>
                </a:solidFill>
              </a:rPr>
              <a:t>1=</a:t>
            </a:r>
            <a:r>
              <a:rPr lang="en-US" sz="2000" smtClean="0">
                <a:solidFill>
                  <a:srgbClr val="0000FF"/>
                </a:solidFill>
              </a:rPr>
              <a:t>value1</a:t>
            </a:r>
            <a:r>
              <a:rPr lang="ru-RU" sz="2000" smtClean="0">
                <a:solidFill>
                  <a:srgbClr val="0000FF"/>
                </a:solidFill>
              </a:rPr>
              <a:t>&amp;</a:t>
            </a:r>
            <a:r>
              <a:rPr lang="en-US" sz="2000" smtClean="0">
                <a:solidFill>
                  <a:srgbClr val="0000FF"/>
                </a:solidFill>
              </a:rPr>
              <a:t>name2</a:t>
            </a:r>
            <a:r>
              <a:rPr lang="ru-RU" sz="2000" smtClean="0">
                <a:solidFill>
                  <a:srgbClr val="0000FF"/>
                </a:solidFill>
              </a:rPr>
              <a:t>=</a:t>
            </a:r>
            <a:r>
              <a:rPr lang="en-US" sz="2000" smtClean="0">
                <a:solidFill>
                  <a:srgbClr val="0000FF"/>
                </a:solidFill>
              </a:rPr>
              <a:t>value2</a:t>
            </a:r>
          </a:p>
          <a:p>
            <a:pPr eaLnBrk="1" hangingPunct="1">
              <a:lnSpc>
                <a:spcPct val="90000"/>
              </a:lnSpc>
            </a:pPr>
            <a:r>
              <a:rPr lang="ru-RU" sz="2400" smtClean="0"/>
              <a:t>Для кодирования не допустимых символов</a:t>
            </a:r>
            <a:endParaRPr lang="en-US" sz="2400" smtClean="0"/>
          </a:p>
          <a:p>
            <a:pPr lvl="1" eaLnBrk="1" hangingPunct="1">
              <a:lnSpc>
                <a:spcPct val="90000"/>
              </a:lnSpc>
            </a:pPr>
            <a:r>
              <a:rPr lang="en-US" sz="2000" smtClean="0"/>
              <a:t>Server.UrlEncode(productName)</a:t>
            </a:r>
            <a:endParaRPr lang="ru-RU" sz="2000" smtClean="0"/>
          </a:p>
          <a:p>
            <a:pPr eaLnBrk="1" hangingPunct="1">
              <a:lnSpc>
                <a:spcPct val="90000"/>
              </a:lnSpc>
            </a:pPr>
            <a:r>
              <a:rPr lang="ru-RU" sz="2400" smtClean="0"/>
              <a:t>Декодирование выполняется автоматически</a:t>
            </a:r>
          </a:p>
          <a:p>
            <a:pPr eaLnBrk="1" hangingPunct="1">
              <a:lnSpc>
                <a:spcPct val="90000"/>
              </a:lnSpc>
              <a:buFontTx/>
              <a:buNone/>
            </a:pPr>
            <a:endParaRPr lang="ru-RU" sz="240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ru-RU" sz="3200" smtClean="0"/>
              <a:t>Пример передачи и получения данных</a:t>
            </a:r>
          </a:p>
        </p:txBody>
      </p:sp>
      <p:sp>
        <p:nvSpPr>
          <p:cNvPr id="21507" name="Rectangle 3"/>
          <p:cNvSpPr>
            <a:spLocks noGrp="1" noChangeArrowheads="1"/>
          </p:cNvSpPr>
          <p:nvPr>
            <p:ph type="body" idx="1"/>
          </p:nvPr>
        </p:nvSpPr>
        <p:spPr>
          <a:xfrm>
            <a:off x="457200" y="1600200"/>
            <a:ext cx="8229600" cy="4997450"/>
          </a:xfrm>
        </p:spPr>
        <p:txBody>
          <a:bodyPr/>
          <a:lstStyle/>
          <a:p>
            <a:pPr eaLnBrk="1" hangingPunct="1">
              <a:lnSpc>
                <a:spcPct val="90000"/>
              </a:lnSpc>
              <a:buFontTx/>
              <a:buNone/>
            </a:pPr>
            <a:r>
              <a:rPr lang="ru-RU" sz="2000" smtClean="0"/>
              <a:t>//Перейти к странице newpage.aspx. Передать один</a:t>
            </a:r>
          </a:p>
          <a:p>
            <a:pPr eaLnBrk="1" hangingPunct="1">
              <a:lnSpc>
                <a:spcPct val="90000"/>
              </a:lnSpc>
              <a:buFontTx/>
              <a:buNone/>
            </a:pPr>
            <a:r>
              <a:rPr lang="ru-RU" sz="2000" smtClean="0"/>
              <a:t>// параметр query string с именем recordID и значением 10.</a:t>
            </a:r>
          </a:p>
          <a:p>
            <a:pPr eaLnBrk="1" hangingPunct="1">
              <a:lnSpc>
                <a:spcPct val="90000"/>
              </a:lnSpc>
              <a:buFontTx/>
              <a:buNone/>
            </a:pPr>
            <a:r>
              <a:rPr lang="ru-RU" sz="2000" smtClean="0"/>
              <a:t>int recordID = 10;</a:t>
            </a:r>
          </a:p>
          <a:p>
            <a:pPr eaLnBrk="1" hangingPunct="1">
              <a:lnSpc>
                <a:spcPct val="90000"/>
              </a:lnSpc>
              <a:buFontTx/>
              <a:buNone/>
            </a:pPr>
            <a:r>
              <a:rPr lang="ru-RU" sz="2000" smtClean="0"/>
              <a:t>Response.Redirect("newpage.aspx?recordID=" + recordID.ToString());</a:t>
            </a:r>
          </a:p>
          <a:p>
            <a:pPr eaLnBrk="1" hangingPunct="1">
              <a:lnSpc>
                <a:spcPct val="90000"/>
              </a:lnSpc>
            </a:pPr>
            <a:r>
              <a:rPr lang="ru-RU" sz="2000" smtClean="0"/>
              <a:t>Можно послать несколько значений</a:t>
            </a:r>
          </a:p>
          <a:p>
            <a:pPr eaLnBrk="1" hangingPunct="1">
              <a:lnSpc>
                <a:spcPct val="90000"/>
              </a:lnSpc>
              <a:buFontTx/>
              <a:buNone/>
            </a:pPr>
            <a:r>
              <a:rPr lang="ru-RU" sz="2000" smtClean="0"/>
              <a:t>// Перейти к странице newpage.aspx. Передать два параметра:</a:t>
            </a:r>
          </a:p>
          <a:p>
            <a:pPr eaLnBrk="1" hangingPunct="1">
              <a:lnSpc>
                <a:spcPct val="90000"/>
              </a:lnSpc>
              <a:buFontTx/>
              <a:buNone/>
            </a:pPr>
            <a:r>
              <a:rPr lang="ru-RU" sz="2000" smtClean="0"/>
              <a:t>// recordID (10) и mode (full).</a:t>
            </a:r>
          </a:p>
          <a:p>
            <a:pPr eaLnBrk="1" hangingPunct="1">
              <a:lnSpc>
                <a:spcPct val="90000"/>
              </a:lnSpc>
              <a:buFontTx/>
              <a:buNone/>
            </a:pPr>
            <a:r>
              <a:rPr lang="ru-RU" sz="2000" smtClean="0"/>
              <a:t>Response.Redirect("newpage.aspx?recordID=10&amp;mode=full");</a:t>
            </a:r>
          </a:p>
          <a:p>
            <a:pPr eaLnBrk="1" hangingPunct="1">
              <a:lnSpc>
                <a:spcPct val="90000"/>
              </a:lnSpc>
              <a:buFontTx/>
              <a:buNone/>
            </a:pPr>
            <a:endParaRPr lang="ru-RU" sz="2000" smtClean="0"/>
          </a:p>
          <a:p>
            <a:pPr eaLnBrk="1" hangingPunct="1">
              <a:lnSpc>
                <a:spcPct val="90000"/>
              </a:lnSpc>
            </a:pPr>
            <a:r>
              <a:rPr lang="ru-RU" sz="2000" smtClean="0"/>
              <a:t>Для получения значений из строки используется объект </a:t>
            </a:r>
            <a:r>
              <a:rPr lang="en-US" sz="2000" smtClean="0"/>
              <a:t>Request (</a:t>
            </a:r>
            <a:r>
              <a:rPr lang="ru-RU" sz="2000" smtClean="0"/>
              <a:t>свойство </a:t>
            </a:r>
            <a:r>
              <a:rPr lang="en-US" sz="2000" smtClean="0"/>
              <a:t>Page)</a:t>
            </a:r>
            <a:endParaRPr lang="ru-RU" sz="2000" smtClean="0"/>
          </a:p>
          <a:p>
            <a:pPr eaLnBrk="1" hangingPunct="1">
              <a:lnSpc>
                <a:spcPct val="90000"/>
              </a:lnSpc>
              <a:buFontTx/>
              <a:buNone/>
            </a:pPr>
            <a:r>
              <a:rPr lang="ru-RU" sz="2000" smtClean="0"/>
              <a:t>string ID = Request.QueryString["recordID"];</a:t>
            </a:r>
          </a:p>
          <a:p>
            <a:pPr eaLnBrk="1" hangingPunct="1">
              <a:lnSpc>
                <a:spcPct val="90000"/>
              </a:lnSpc>
              <a:buFontTx/>
              <a:buNone/>
            </a:pPr>
            <a:endParaRPr lang="ru-RU" sz="2000" smtClean="0"/>
          </a:p>
          <a:p>
            <a:pPr eaLnBrk="1" hangingPunct="1">
              <a:lnSpc>
                <a:spcPct val="90000"/>
              </a:lnSpc>
            </a:pPr>
            <a:r>
              <a:rPr lang="ru-RU" sz="2000" smtClean="0"/>
              <a:t>Другой способ перехода на другую страницу</a:t>
            </a:r>
          </a:p>
          <a:p>
            <a:pPr eaLnBrk="1" hangingPunct="1">
              <a:lnSpc>
                <a:spcPct val="90000"/>
              </a:lnSpc>
              <a:buFontTx/>
              <a:buNone/>
            </a:pPr>
            <a:r>
              <a:rPr lang="ru-RU" sz="2000" smtClean="0"/>
              <a:t>Server.Transfer("CrossPage2.aspx", true);</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274638"/>
            <a:ext cx="8229600" cy="850900"/>
          </a:xfrm>
        </p:spPr>
        <p:txBody>
          <a:bodyPr/>
          <a:lstStyle/>
          <a:p>
            <a:pPr eaLnBrk="1" hangingPunct="1"/>
            <a:r>
              <a:rPr lang="en-US" sz="4000" smtClean="0"/>
              <a:t>Cookies</a:t>
            </a:r>
            <a:r>
              <a:rPr lang="ru-RU" sz="4000" smtClean="0"/>
              <a:t> (куки, печенюшки)</a:t>
            </a:r>
            <a:endParaRPr lang="en-US" sz="4000" smtClean="0"/>
          </a:p>
        </p:txBody>
      </p:sp>
      <p:sp>
        <p:nvSpPr>
          <p:cNvPr id="22531" name="Rectangle 3"/>
          <p:cNvSpPr>
            <a:spLocks noGrp="1" noChangeArrowheads="1"/>
          </p:cNvSpPr>
          <p:nvPr>
            <p:ph type="body" idx="1"/>
          </p:nvPr>
        </p:nvSpPr>
        <p:spPr>
          <a:xfrm>
            <a:off x="250825" y="1125538"/>
            <a:ext cx="8893175" cy="5732462"/>
          </a:xfrm>
        </p:spPr>
        <p:txBody>
          <a:bodyPr/>
          <a:lstStyle/>
          <a:p>
            <a:pPr eaLnBrk="1" hangingPunct="1">
              <a:lnSpc>
                <a:spcPct val="90000"/>
              </a:lnSpc>
            </a:pPr>
            <a:r>
              <a:rPr lang="en-US" sz="2400" smtClean="0">
                <a:latin typeface="Times New Roman" pitchFamily="18" charset="0"/>
              </a:rPr>
              <a:t>Web-</a:t>
            </a:r>
            <a:r>
              <a:rPr lang="ru-RU" sz="2400" smtClean="0">
                <a:latin typeface="Times New Roman" pitchFamily="18" charset="0"/>
              </a:rPr>
              <a:t>приложение может хранить небольшие части данных на компьютере клиента используя </a:t>
            </a:r>
            <a:r>
              <a:rPr lang="en-US" sz="2400" smtClean="0">
                <a:latin typeface="Times New Roman" pitchFamily="18" charset="0"/>
              </a:rPr>
              <a:t>cookies.</a:t>
            </a:r>
          </a:p>
          <a:p>
            <a:pPr eaLnBrk="1" hangingPunct="1">
              <a:lnSpc>
                <a:spcPct val="90000"/>
              </a:lnSpc>
            </a:pPr>
            <a:r>
              <a:rPr lang="en-US" sz="2400" smtClean="0">
                <a:latin typeface="Times New Roman" pitchFamily="18" charset="0"/>
              </a:rPr>
              <a:t>Cookies</a:t>
            </a:r>
            <a:r>
              <a:rPr lang="ru-RU" sz="2400" smtClean="0">
                <a:latin typeface="Times New Roman" pitchFamily="18" charset="0"/>
              </a:rPr>
              <a:t> это небольшое текстовые файлы, которые хранятся в файловой системе пользователя или в оперативной памяти в сессии работы браузера клиента (если </a:t>
            </a:r>
            <a:r>
              <a:rPr lang="en-US" sz="2400" smtClean="0">
                <a:latin typeface="Times New Roman" pitchFamily="18" charset="0"/>
              </a:rPr>
              <a:t>cookies </a:t>
            </a:r>
            <a:r>
              <a:rPr lang="ru-RU" sz="2400" smtClean="0">
                <a:latin typeface="Times New Roman" pitchFamily="18" charset="0"/>
              </a:rPr>
              <a:t>временные). </a:t>
            </a:r>
          </a:p>
          <a:p>
            <a:pPr eaLnBrk="1" hangingPunct="1">
              <a:lnSpc>
                <a:spcPct val="90000"/>
              </a:lnSpc>
            </a:pPr>
            <a:r>
              <a:rPr lang="en-US" sz="2400" smtClean="0">
                <a:latin typeface="Times New Roman" pitchFamily="18" charset="0"/>
              </a:rPr>
              <a:t>Web</a:t>
            </a:r>
            <a:r>
              <a:rPr lang="ru-RU" sz="2400" smtClean="0">
                <a:latin typeface="Times New Roman" pitchFamily="18" charset="0"/>
              </a:rPr>
              <a:t>-приложение создает </a:t>
            </a:r>
            <a:r>
              <a:rPr lang="en-US" sz="2400" smtClean="0">
                <a:latin typeface="Times New Roman" pitchFamily="18" charset="0"/>
              </a:rPr>
              <a:t>cookie</a:t>
            </a:r>
            <a:r>
              <a:rPr lang="ru-RU" sz="2400" smtClean="0">
                <a:latin typeface="Times New Roman" pitchFamily="18" charset="0"/>
              </a:rPr>
              <a:t> отправляя его в заголовке </a:t>
            </a:r>
            <a:r>
              <a:rPr lang="en-US" sz="2400" smtClean="0">
                <a:latin typeface="Times New Roman" pitchFamily="18" charset="0"/>
              </a:rPr>
              <a:t>HTTP </a:t>
            </a:r>
            <a:r>
              <a:rPr lang="ru-RU" sz="2400" smtClean="0">
                <a:latin typeface="Times New Roman" pitchFamily="18" charset="0"/>
              </a:rPr>
              <a:t>ответа.</a:t>
            </a:r>
          </a:p>
          <a:p>
            <a:pPr eaLnBrk="1" hangingPunct="1">
              <a:lnSpc>
                <a:spcPct val="90000"/>
              </a:lnSpc>
            </a:pPr>
            <a:r>
              <a:rPr lang="en-US" sz="2400" smtClean="0">
                <a:latin typeface="Times New Roman" pitchFamily="18" charset="0"/>
              </a:rPr>
              <a:t>Web</a:t>
            </a:r>
            <a:r>
              <a:rPr lang="ru-RU" sz="2400" smtClean="0">
                <a:latin typeface="Times New Roman" pitchFamily="18" charset="0"/>
              </a:rPr>
              <a:t>-</a:t>
            </a:r>
            <a:r>
              <a:rPr lang="en-US" sz="2400" smtClean="0">
                <a:latin typeface="Times New Roman" pitchFamily="18" charset="0"/>
              </a:rPr>
              <a:t>browser </a:t>
            </a:r>
            <a:r>
              <a:rPr lang="ru-RU" sz="2400" smtClean="0">
                <a:latin typeface="Times New Roman" pitchFamily="18" charset="0"/>
              </a:rPr>
              <a:t>запоминает этот </a:t>
            </a:r>
            <a:r>
              <a:rPr lang="en-US" sz="2400" smtClean="0">
                <a:latin typeface="Times New Roman" pitchFamily="18" charset="0"/>
              </a:rPr>
              <a:t>cookie</a:t>
            </a:r>
            <a:r>
              <a:rPr lang="ru-RU" sz="2400" smtClean="0">
                <a:latin typeface="Times New Roman" pitchFamily="18" charset="0"/>
              </a:rPr>
              <a:t> и отправляет его на данный сервер в каждом новом запросе.</a:t>
            </a:r>
          </a:p>
          <a:p>
            <a:pPr eaLnBrk="1" hangingPunct="1">
              <a:lnSpc>
                <a:spcPct val="90000"/>
              </a:lnSpc>
            </a:pPr>
            <a:r>
              <a:rPr lang="ru-RU" sz="2400" smtClean="0">
                <a:latin typeface="Times New Roman" pitchFamily="18" charset="0"/>
              </a:rPr>
              <a:t>Наиболее гибкий и надежный способ хранения данных на стороне клиента.</a:t>
            </a:r>
          </a:p>
          <a:p>
            <a:pPr eaLnBrk="1" hangingPunct="1">
              <a:lnSpc>
                <a:spcPct val="90000"/>
              </a:lnSpc>
            </a:pPr>
            <a:r>
              <a:rPr lang="ru-RU" sz="2400" smtClean="0">
                <a:latin typeface="Times New Roman" pitchFamily="18" charset="0"/>
              </a:rPr>
              <a:t>Однако пользователь может удалить </a:t>
            </a:r>
            <a:r>
              <a:rPr lang="en-US" sz="2400" smtClean="0">
                <a:latin typeface="Times New Roman" pitchFamily="18" charset="0"/>
              </a:rPr>
              <a:t>cookies</a:t>
            </a:r>
            <a:r>
              <a:rPr lang="ru-RU" sz="2400" smtClean="0">
                <a:latin typeface="Times New Roman" pitchFamily="18" charset="0"/>
              </a:rPr>
              <a:t> на своем компьютере в любое время.</a:t>
            </a:r>
          </a:p>
          <a:p>
            <a:pPr eaLnBrk="1" hangingPunct="1">
              <a:lnSpc>
                <a:spcPct val="90000"/>
              </a:lnSpc>
            </a:pPr>
            <a:r>
              <a:rPr lang="ru-RU" sz="2400" smtClean="0">
                <a:latin typeface="Times New Roman" pitchFamily="18" charset="0"/>
              </a:rPr>
              <a:t>Могут легко использоваться любой страницей приложения и сохраняться между посещениями сайта.</a:t>
            </a:r>
            <a:endParaRPr lang="en-US" sz="2400" smtClean="0">
              <a:latin typeface="Times New Roman"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68313" y="188913"/>
            <a:ext cx="8229600" cy="1143000"/>
          </a:xfrm>
        </p:spPr>
        <p:txBody>
          <a:bodyPr/>
          <a:lstStyle/>
          <a:p>
            <a:pPr eaLnBrk="1" hangingPunct="1"/>
            <a:r>
              <a:rPr lang="ru-RU" sz="3600" smtClean="0">
                <a:latin typeface="Times New Roman" pitchFamily="18" charset="0"/>
              </a:rPr>
              <a:t>Использование </a:t>
            </a:r>
            <a:r>
              <a:rPr lang="en-US" sz="3600" smtClean="0">
                <a:latin typeface="Times New Roman" pitchFamily="18" charset="0"/>
              </a:rPr>
              <a:t>cookies </a:t>
            </a:r>
            <a:r>
              <a:rPr lang="ru-RU" sz="3600" smtClean="0">
                <a:latin typeface="Times New Roman" pitchFamily="18" charset="0"/>
              </a:rPr>
              <a:t>для отслеживания </a:t>
            </a:r>
            <a:r>
              <a:rPr lang="en-US" sz="3600" smtClean="0">
                <a:latin typeface="Times New Roman" pitchFamily="18" charset="0"/>
              </a:rPr>
              <a:t>web</a:t>
            </a:r>
            <a:r>
              <a:rPr lang="ru-RU" sz="3600" smtClean="0">
                <a:latin typeface="Times New Roman" pitchFamily="18" charset="0"/>
              </a:rPr>
              <a:t>-клиента</a:t>
            </a:r>
            <a:endParaRPr lang="en-US" sz="3600" smtClean="0">
              <a:latin typeface="Times New Roman" pitchFamily="18" charset="0"/>
            </a:endParaRPr>
          </a:p>
        </p:txBody>
      </p:sp>
      <p:pic>
        <p:nvPicPr>
          <p:cNvPr id="23555" name="Picture 3"/>
          <p:cNvPicPr>
            <a:picLocks noChangeAspect="1" noChangeArrowheads="1"/>
          </p:cNvPicPr>
          <p:nvPr/>
        </p:nvPicPr>
        <p:blipFill>
          <a:blip r:embed="rId3" cstate="print"/>
          <a:srcRect/>
          <a:stretch>
            <a:fillRect/>
          </a:stretch>
        </p:blipFill>
        <p:spPr bwMode="auto">
          <a:xfrm>
            <a:off x="395288" y="1328738"/>
            <a:ext cx="8437562" cy="3181350"/>
          </a:xfrm>
          <a:prstGeom prst="rect">
            <a:avLst/>
          </a:prstGeom>
          <a:noFill/>
          <a:ln w="9525">
            <a:noFill/>
            <a:miter lim="800000"/>
            <a:headEnd/>
            <a:tailEnd/>
          </a:ln>
        </p:spPr>
      </p:pic>
      <p:sp>
        <p:nvSpPr>
          <p:cNvPr id="23556" name="Rectangle 4"/>
          <p:cNvSpPr>
            <a:spLocks noChangeArrowheads="1"/>
          </p:cNvSpPr>
          <p:nvPr/>
        </p:nvSpPr>
        <p:spPr bwMode="auto">
          <a:xfrm>
            <a:off x="395288" y="4581525"/>
            <a:ext cx="8569325" cy="1616075"/>
          </a:xfrm>
          <a:prstGeom prst="rect">
            <a:avLst/>
          </a:prstGeom>
          <a:noFill/>
          <a:ln w="9525">
            <a:noFill/>
            <a:miter lim="800000"/>
            <a:headEnd/>
            <a:tailEnd/>
          </a:ln>
        </p:spPr>
        <p:txBody>
          <a:bodyPr>
            <a:spAutoFit/>
          </a:bodyPr>
          <a:lstStyle/>
          <a:p>
            <a:pPr>
              <a:buFontTx/>
              <a:buChar char="•"/>
            </a:pPr>
            <a:r>
              <a:rPr lang="ru-RU" sz="2000" b="0"/>
              <a:t> </a:t>
            </a:r>
            <a:r>
              <a:rPr lang="ru-RU" sz="2000" b="0">
                <a:latin typeface="Times New Roman" pitchFamily="18" charset="0"/>
              </a:rPr>
              <a:t>Наиболее частое </a:t>
            </a:r>
            <a:r>
              <a:rPr lang="en-US" sz="2000" b="0">
                <a:latin typeface="Times New Roman" pitchFamily="18" charset="0"/>
              </a:rPr>
              <a:t>cookies </a:t>
            </a:r>
            <a:r>
              <a:rPr lang="ru-RU" sz="2000" b="0">
                <a:latin typeface="Times New Roman" pitchFamily="18" charset="0"/>
              </a:rPr>
              <a:t>используются для идентификации пользователя при его посещении нескольких страниц.</a:t>
            </a:r>
          </a:p>
          <a:p>
            <a:pPr>
              <a:buFontTx/>
              <a:buChar char="•"/>
            </a:pPr>
            <a:r>
              <a:rPr lang="ru-RU" sz="2000" b="0">
                <a:latin typeface="Times New Roman" pitchFamily="18" charset="0"/>
              </a:rPr>
              <a:t> В </a:t>
            </a:r>
            <a:r>
              <a:rPr lang="en-US" sz="2000" b="0">
                <a:latin typeface="Times New Roman" pitchFamily="18" charset="0"/>
              </a:rPr>
              <a:t>cookies</a:t>
            </a:r>
            <a:r>
              <a:rPr lang="ru-RU" sz="2000" b="0">
                <a:latin typeface="Times New Roman" pitchFamily="18" charset="0"/>
              </a:rPr>
              <a:t> могут храниться информация о состоянии, предпочтения пользователей или зашифрованные элементы, которые показывают, что пользователь был успешно идентифицирован.</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57200" y="274638"/>
            <a:ext cx="8229600" cy="706437"/>
          </a:xfrm>
        </p:spPr>
        <p:txBody>
          <a:bodyPr/>
          <a:lstStyle/>
          <a:p>
            <a:pPr eaLnBrk="1" hangingPunct="1"/>
            <a:r>
              <a:rPr lang="ru-RU" sz="4000" smtClean="0"/>
              <a:t>Пример работы с </a:t>
            </a:r>
            <a:r>
              <a:rPr lang="en-US" sz="4000" smtClean="0"/>
              <a:t>cookie</a:t>
            </a:r>
            <a:endParaRPr lang="ru-RU" sz="4000" smtClean="0"/>
          </a:p>
        </p:txBody>
      </p:sp>
      <p:sp>
        <p:nvSpPr>
          <p:cNvPr id="24579" name="Rectangle 3"/>
          <p:cNvSpPr>
            <a:spLocks noGrp="1" noChangeArrowheads="1"/>
          </p:cNvSpPr>
          <p:nvPr>
            <p:ph type="body" idx="1"/>
          </p:nvPr>
        </p:nvSpPr>
        <p:spPr>
          <a:xfrm>
            <a:off x="179388" y="1268413"/>
            <a:ext cx="4103687" cy="4824412"/>
          </a:xfrm>
        </p:spPr>
        <p:txBody>
          <a:bodyPr/>
          <a:lstStyle/>
          <a:p>
            <a:pPr eaLnBrk="1" hangingPunct="1">
              <a:lnSpc>
                <a:spcPct val="80000"/>
              </a:lnSpc>
            </a:pPr>
            <a:r>
              <a:rPr lang="ru-RU" sz="1800" b="1" smtClean="0"/>
              <a:t>Создание </a:t>
            </a:r>
            <a:r>
              <a:rPr lang="en-US" sz="1800" b="1" smtClean="0"/>
              <a:t>cookie</a:t>
            </a:r>
          </a:p>
          <a:p>
            <a:pPr eaLnBrk="1" hangingPunct="1">
              <a:lnSpc>
                <a:spcPct val="80000"/>
              </a:lnSpc>
              <a:buFontTx/>
              <a:buNone/>
            </a:pPr>
            <a:r>
              <a:rPr lang="ru-RU" sz="1800" smtClean="0"/>
              <a:t>using System.Net;</a:t>
            </a:r>
          </a:p>
          <a:p>
            <a:pPr eaLnBrk="1" hangingPunct="1">
              <a:lnSpc>
                <a:spcPct val="80000"/>
              </a:lnSpc>
              <a:buFontTx/>
              <a:buNone/>
            </a:pPr>
            <a:r>
              <a:rPr lang="ru-RU" sz="1800" smtClean="0"/>
              <a:t>…</a:t>
            </a:r>
          </a:p>
          <a:p>
            <a:pPr eaLnBrk="1" hangingPunct="1">
              <a:lnSpc>
                <a:spcPct val="80000"/>
              </a:lnSpc>
              <a:buFontTx/>
              <a:buNone/>
            </a:pPr>
            <a:r>
              <a:rPr lang="ru-RU" sz="1800" smtClean="0"/>
              <a:t>// создание объекта cookie</a:t>
            </a:r>
          </a:p>
          <a:p>
            <a:pPr eaLnBrk="1" hangingPunct="1">
              <a:lnSpc>
                <a:spcPct val="80000"/>
              </a:lnSpc>
              <a:buFontTx/>
              <a:buNone/>
            </a:pPr>
            <a:r>
              <a:rPr lang="ru-RU" sz="1800" smtClean="0"/>
              <a:t>HttpCookie cookie = new HttpCookie("Preferences");</a:t>
            </a:r>
          </a:p>
          <a:p>
            <a:pPr eaLnBrk="1" hangingPunct="1">
              <a:lnSpc>
                <a:spcPct val="80000"/>
              </a:lnSpc>
              <a:buFontTx/>
              <a:buNone/>
            </a:pPr>
            <a:r>
              <a:rPr lang="ru-RU" sz="1800" smtClean="0"/>
              <a:t>// Этот объект будет жить 1 год</a:t>
            </a:r>
          </a:p>
          <a:p>
            <a:pPr eaLnBrk="1" hangingPunct="1">
              <a:lnSpc>
                <a:spcPct val="80000"/>
              </a:lnSpc>
              <a:buFontTx/>
              <a:buNone/>
            </a:pPr>
            <a:r>
              <a:rPr lang="ru-RU" sz="1800" smtClean="0"/>
              <a:t>cookie.Expires = DateTime.Now.AddYears(1);</a:t>
            </a:r>
          </a:p>
          <a:p>
            <a:pPr eaLnBrk="1" hangingPunct="1">
              <a:lnSpc>
                <a:spcPct val="80000"/>
              </a:lnSpc>
              <a:buFontTx/>
              <a:buNone/>
            </a:pPr>
            <a:r>
              <a:rPr lang="ru-RU" sz="1800" smtClean="0"/>
              <a:t>// задание значения</a:t>
            </a:r>
          </a:p>
          <a:p>
            <a:pPr eaLnBrk="1" hangingPunct="1">
              <a:lnSpc>
                <a:spcPct val="80000"/>
              </a:lnSpc>
              <a:buFontTx/>
              <a:buNone/>
            </a:pPr>
            <a:r>
              <a:rPr lang="ru-RU" sz="1800" smtClean="0"/>
              <a:t>cookie["LanguagePref"] = "English";</a:t>
            </a:r>
          </a:p>
          <a:p>
            <a:pPr eaLnBrk="1" hangingPunct="1">
              <a:lnSpc>
                <a:spcPct val="80000"/>
              </a:lnSpc>
              <a:buFontTx/>
              <a:buNone/>
            </a:pPr>
            <a:r>
              <a:rPr lang="ru-RU" sz="1800" smtClean="0"/>
              <a:t>// добавление другого значения</a:t>
            </a:r>
          </a:p>
          <a:p>
            <a:pPr eaLnBrk="1" hangingPunct="1">
              <a:lnSpc>
                <a:spcPct val="80000"/>
              </a:lnSpc>
              <a:buFontTx/>
              <a:buNone/>
            </a:pPr>
            <a:r>
              <a:rPr lang="ru-RU" sz="1800" smtClean="0"/>
              <a:t>cookie["Country"] = "US";</a:t>
            </a:r>
          </a:p>
          <a:p>
            <a:pPr eaLnBrk="1" hangingPunct="1">
              <a:lnSpc>
                <a:spcPct val="80000"/>
              </a:lnSpc>
              <a:buFontTx/>
              <a:buNone/>
            </a:pPr>
            <a:r>
              <a:rPr lang="ru-RU" sz="1800" smtClean="0"/>
              <a:t>// добавление </a:t>
            </a:r>
            <a:r>
              <a:rPr lang="en-US" sz="1800" smtClean="0"/>
              <a:t>cookie </a:t>
            </a:r>
            <a:r>
              <a:rPr lang="ru-RU" sz="1800" smtClean="0"/>
              <a:t>к web response.</a:t>
            </a:r>
          </a:p>
          <a:p>
            <a:pPr eaLnBrk="1" hangingPunct="1">
              <a:lnSpc>
                <a:spcPct val="80000"/>
              </a:lnSpc>
              <a:buFontTx/>
              <a:buNone/>
            </a:pPr>
            <a:r>
              <a:rPr lang="ru-RU" sz="1800" smtClean="0"/>
              <a:t>Response.Cookies.Add(cookie);</a:t>
            </a:r>
          </a:p>
          <a:p>
            <a:pPr eaLnBrk="1" hangingPunct="1">
              <a:lnSpc>
                <a:spcPct val="80000"/>
              </a:lnSpc>
              <a:buFontTx/>
              <a:buNone/>
            </a:pPr>
            <a:endParaRPr lang="en-US" sz="1800" smtClean="0"/>
          </a:p>
        </p:txBody>
      </p:sp>
      <p:sp>
        <p:nvSpPr>
          <p:cNvPr id="24580" name="Text Box 4"/>
          <p:cNvSpPr txBox="1">
            <a:spLocks noChangeArrowheads="1"/>
          </p:cNvSpPr>
          <p:nvPr/>
        </p:nvSpPr>
        <p:spPr bwMode="auto">
          <a:xfrm>
            <a:off x="4500563" y="1268413"/>
            <a:ext cx="4643437" cy="3525837"/>
          </a:xfrm>
          <a:prstGeom prst="rect">
            <a:avLst/>
          </a:prstGeom>
          <a:noFill/>
          <a:ln w="9525">
            <a:noFill/>
            <a:miter lim="800000"/>
            <a:headEnd/>
            <a:tailEnd/>
          </a:ln>
        </p:spPr>
        <p:txBody>
          <a:bodyPr>
            <a:spAutoFit/>
          </a:bodyPr>
          <a:lstStyle/>
          <a:p>
            <a:pPr>
              <a:buFontTx/>
              <a:buChar char="•"/>
            </a:pPr>
            <a:r>
              <a:rPr lang="en-US" b="0"/>
              <a:t> </a:t>
            </a:r>
            <a:r>
              <a:rPr lang="ru-RU"/>
              <a:t>Использование </a:t>
            </a:r>
            <a:r>
              <a:rPr lang="en-US"/>
              <a:t>cookie</a:t>
            </a:r>
            <a:endParaRPr lang="ru-RU"/>
          </a:p>
          <a:p>
            <a:r>
              <a:rPr lang="ru-RU" b="0"/>
              <a:t>HttpCookie cookie = </a:t>
            </a:r>
            <a:endParaRPr lang="en-US" b="0"/>
          </a:p>
          <a:p>
            <a:r>
              <a:rPr lang="en-US" b="0"/>
              <a:t>	</a:t>
            </a:r>
            <a:r>
              <a:rPr lang="ru-RU" b="0"/>
              <a:t>Request.Cookies["Preferences"];</a:t>
            </a:r>
          </a:p>
          <a:p>
            <a:r>
              <a:rPr lang="ru-RU" b="0"/>
              <a:t>// Проверка есть ли cookie с таким </a:t>
            </a:r>
            <a:endParaRPr lang="en-US" b="0"/>
          </a:p>
          <a:p>
            <a:r>
              <a:rPr lang="en-US" b="0"/>
              <a:t>// </a:t>
            </a:r>
            <a:r>
              <a:rPr lang="ru-RU" b="0"/>
              <a:t>именем</a:t>
            </a:r>
          </a:p>
          <a:p>
            <a:r>
              <a:rPr lang="ru-RU" b="0"/>
              <a:t>string language;</a:t>
            </a:r>
          </a:p>
          <a:p>
            <a:r>
              <a:rPr lang="ru-RU" b="0"/>
              <a:t>if (cookie != null)</a:t>
            </a:r>
          </a:p>
          <a:p>
            <a:r>
              <a:rPr lang="ru-RU" b="0"/>
              <a:t>{</a:t>
            </a:r>
          </a:p>
          <a:p>
            <a:r>
              <a:rPr lang="en-US" b="0"/>
              <a:t>    </a:t>
            </a:r>
            <a:r>
              <a:rPr lang="ru-RU" b="0"/>
              <a:t>language = cookie["LanguagePref"];</a:t>
            </a:r>
          </a:p>
          <a:p>
            <a:r>
              <a:rPr lang="ru-RU" b="0"/>
              <a:t>}</a:t>
            </a:r>
          </a:p>
          <a:p>
            <a:endParaRPr lang="ru-RU" b="0"/>
          </a:p>
          <a:p>
            <a:pPr>
              <a:spcBef>
                <a:spcPct val="50000"/>
              </a:spcBef>
            </a:pPr>
            <a:endParaRPr lang="ru-RU" b="0"/>
          </a:p>
        </p:txBody>
      </p:sp>
      <p:sp>
        <p:nvSpPr>
          <p:cNvPr id="24581" name="Text Box 5"/>
          <p:cNvSpPr txBox="1">
            <a:spLocks noChangeArrowheads="1"/>
          </p:cNvSpPr>
          <p:nvPr/>
        </p:nvSpPr>
        <p:spPr bwMode="auto">
          <a:xfrm>
            <a:off x="4500563" y="4365625"/>
            <a:ext cx="4392612" cy="1739900"/>
          </a:xfrm>
          <a:prstGeom prst="rect">
            <a:avLst/>
          </a:prstGeom>
          <a:noFill/>
          <a:ln w="9525">
            <a:noFill/>
            <a:miter lim="800000"/>
            <a:headEnd/>
            <a:tailEnd/>
          </a:ln>
        </p:spPr>
        <p:txBody>
          <a:bodyPr>
            <a:spAutoFit/>
          </a:bodyPr>
          <a:lstStyle/>
          <a:p>
            <a:pPr>
              <a:spcBef>
                <a:spcPct val="50000"/>
              </a:spcBef>
              <a:buFontTx/>
              <a:buChar char="•"/>
            </a:pPr>
            <a:r>
              <a:rPr lang="en-US" b="0"/>
              <a:t> </a:t>
            </a:r>
            <a:r>
              <a:rPr lang="ru-RU"/>
              <a:t>удаление </a:t>
            </a:r>
            <a:r>
              <a:rPr lang="en-US"/>
              <a:t>cookie</a:t>
            </a:r>
          </a:p>
          <a:p>
            <a:r>
              <a:rPr lang="ru-RU" b="0"/>
              <a:t>HttpCookie cookie = new HttpCookie("LanguagePref");</a:t>
            </a:r>
          </a:p>
          <a:p>
            <a:r>
              <a:rPr lang="ru-RU" b="0"/>
              <a:t>cookie.Expires = </a:t>
            </a:r>
            <a:r>
              <a:rPr lang="en-US" b="0"/>
              <a:t> </a:t>
            </a:r>
          </a:p>
          <a:p>
            <a:r>
              <a:rPr lang="en-US" b="0"/>
              <a:t>    </a:t>
            </a:r>
            <a:r>
              <a:rPr lang="ru-RU" b="0"/>
              <a:t>DateTime.Now.AddDays(-1);</a:t>
            </a:r>
          </a:p>
          <a:p>
            <a:r>
              <a:rPr lang="ru-RU" b="0"/>
              <a:t>Response.Cookies.Add(cookie);</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57200" y="274638"/>
            <a:ext cx="8229600" cy="706437"/>
          </a:xfrm>
        </p:spPr>
        <p:txBody>
          <a:bodyPr/>
          <a:lstStyle/>
          <a:p>
            <a:pPr eaLnBrk="1" hangingPunct="1"/>
            <a:r>
              <a:rPr lang="ru-RU" sz="3600" smtClean="0"/>
              <a:t>Использование </a:t>
            </a:r>
            <a:r>
              <a:rPr lang="en-US" sz="3600" smtClean="0"/>
              <a:t>Cookies</a:t>
            </a:r>
          </a:p>
        </p:txBody>
      </p:sp>
      <p:sp>
        <p:nvSpPr>
          <p:cNvPr id="25603" name="Rectangle 3"/>
          <p:cNvSpPr>
            <a:spLocks noGrp="1" noChangeArrowheads="1"/>
          </p:cNvSpPr>
          <p:nvPr>
            <p:ph type="body" idx="1"/>
          </p:nvPr>
        </p:nvSpPr>
        <p:spPr>
          <a:xfrm>
            <a:off x="323850" y="1341438"/>
            <a:ext cx="8820150" cy="5183187"/>
          </a:xfrm>
        </p:spPr>
        <p:txBody>
          <a:bodyPr/>
          <a:lstStyle/>
          <a:p>
            <a:pPr eaLnBrk="1" hangingPunct="1">
              <a:lnSpc>
                <a:spcPct val="80000"/>
              </a:lnSpc>
              <a:buFontTx/>
              <a:buNone/>
            </a:pPr>
            <a:r>
              <a:rPr lang="ru-RU" sz="1800" smtClean="0"/>
              <a:t>using System.Net;</a:t>
            </a:r>
          </a:p>
          <a:p>
            <a:pPr eaLnBrk="1" hangingPunct="1">
              <a:lnSpc>
                <a:spcPct val="80000"/>
              </a:lnSpc>
              <a:buFontTx/>
              <a:buNone/>
            </a:pPr>
            <a:r>
              <a:rPr lang="ru-RU" sz="1800" smtClean="0"/>
              <a:t>…</a:t>
            </a:r>
          </a:p>
          <a:p>
            <a:pPr eaLnBrk="1" hangingPunct="1">
              <a:lnSpc>
                <a:spcPct val="80000"/>
              </a:lnSpc>
              <a:buFontTx/>
              <a:buNone/>
            </a:pPr>
            <a:r>
              <a:rPr lang="ru-RU" sz="1800" smtClean="0"/>
              <a:t>// Проверка на наличие cookie и их отображение</a:t>
            </a:r>
          </a:p>
          <a:p>
            <a:pPr eaLnBrk="1" hangingPunct="1">
              <a:lnSpc>
                <a:spcPct val="80000"/>
              </a:lnSpc>
              <a:buFontTx/>
              <a:buNone/>
            </a:pPr>
            <a:r>
              <a:rPr lang="ru-RU" sz="1800" smtClean="0"/>
              <a:t>if (Request.Cookies["lastVisit"] != null) </a:t>
            </a:r>
          </a:p>
          <a:p>
            <a:pPr eaLnBrk="1" hangingPunct="1">
              <a:lnSpc>
                <a:spcPct val="80000"/>
              </a:lnSpc>
              <a:buFontTx/>
              <a:buNone/>
            </a:pPr>
            <a:r>
              <a:rPr lang="ru-RU" sz="1800" smtClean="0"/>
              <a:t>	// Encode the cookie in case the cookie contains client-side script </a:t>
            </a:r>
          </a:p>
          <a:p>
            <a:pPr eaLnBrk="1" hangingPunct="1">
              <a:lnSpc>
                <a:spcPct val="80000"/>
              </a:lnSpc>
              <a:buFontTx/>
              <a:buNone/>
            </a:pPr>
            <a:r>
              <a:rPr lang="ru-RU" sz="1800" smtClean="0"/>
              <a:t>	Label1.Text = Server.HtmlEncode(Request.Cookies["lastVisit"].Value);</a:t>
            </a:r>
          </a:p>
          <a:p>
            <a:pPr eaLnBrk="1" hangingPunct="1">
              <a:lnSpc>
                <a:spcPct val="80000"/>
              </a:lnSpc>
              <a:buFontTx/>
              <a:buNone/>
            </a:pPr>
            <a:r>
              <a:rPr lang="ru-RU" sz="1800" smtClean="0"/>
              <a:t>else </a:t>
            </a:r>
          </a:p>
          <a:p>
            <a:pPr eaLnBrk="1" hangingPunct="1">
              <a:lnSpc>
                <a:spcPct val="80000"/>
              </a:lnSpc>
              <a:buFontTx/>
              <a:buNone/>
            </a:pPr>
            <a:r>
              <a:rPr lang="ru-RU" sz="1800" smtClean="0"/>
              <a:t>	Label1.Text = "No value defined"; </a:t>
            </a:r>
          </a:p>
          <a:p>
            <a:pPr eaLnBrk="1" hangingPunct="1">
              <a:lnSpc>
                <a:spcPct val="80000"/>
              </a:lnSpc>
              <a:buFontTx/>
              <a:buNone/>
            </a:pPr>
            <a:r>
              <a:rPr lang="ru-RU" sz="1800" smtClean="0"/>
              <a:t>	</a:t>
            </a:r>
          </a:p>
          <a:p>
            <a:pPr eaLnBrk="1" hangingPunct="1">
              <a:lnSpc>
                <a:spcPct val="80000"/>
              </a:lnSpc>
              <a:buFontTx/>
              <a:buNone/>
            </a:pPr>
            <a:r>
              <a:rPr lang="ru-RU" sz="1800" smtClean="0"/>
              <a:t>	// Define the cookie for the next visit </a:t>
            </a:r>
          </a:p>
          <a:p>
            <a:pPr eaLnBrk="1" hangingPunct="1">
              <a:lnSpc>
                <a:spcPct val="80000"/>
              </a:lnSpc>
              <a:buFontTx/>
              <a:buNone/>
            </a:pPr>
            <a:r>
              <a:rPr lang="ru-RU" sz="1800" smtClean="0"/>
              <a:t>	Response.Cookies["lastVisit"].Value = DateTime.Now.ToString();</a:t>
            </a:r>
          </a:p>
          <a:p>
            <a:pPr eaLnBrk="1" hangingPunct="1">
              <a:lnSpc>
                <a:spcPct val="80000"/>
              </a:lnSpc>
              <a:buFontTx/>
              <a:buNone/>
            </a:pPr>
            <a:r>
              <a:rPr lang="ru-RU" sz="1800" smtClean="0"/>
              <a:t>	Response.Cookies["lastVisit"].Expires = DateTime.Now.AddDays(1); </a:t>
            </a:r>
          </a:p>
          <a:p>
            <a:pPr eaLnBrk="1" hangingPunct="1">
              <a:lnSpc>
                <a:spcPct val="80000"/>
              </a:lnSpc>
              <a:buFontTx/>
              <a:buNone/>
            </a:pPr>
            <a:endParaRPr lang="ru-RU" sz="1800" smtClean="0"/>
          </a:p>
          <a:p>
            <a:pPr eaLnBrk="1" hangingPunct="1">
              <a:lnSpc>
                <a:spcPct val="80000"/>
              </a:lnSpc>
            </a:pPr>
            <a:r>
              <a:rPr lang="ru-RU" sz="1800" smtClean="0"/>
              <a:t>Хранение множества значений</a:t>
            </a:r>
          </a:p>
          <a:p>
            <a:pPr eaLnBrk="1" hangingPunct="1">
              <a:lnSpc>
                <a:spcPct val="80000"/>
              </a:lnSpc>
              <a:buFontTx/>
              <a:buNone/>
            </a:pPr>
            <a:r>
              <a:rPr lang="ru-RU" sz="1800" smtClean="0"/>
              <a:t>Response.Cookies["info"]["visit"].Value = DateTime.Now.ToString(); </a:t>
            </a:r>
          </a:p>
          <a:p>
            <a:pPr eaLnBrk="1" hangingPunct="1">
              <a:lnSpc>
                <a:spcPct val="80000"/>
              </a:lnSpc>
              <a:buFontTx/>
              <a:buNone/>
            </a:pPr>
            <a:r>
              <a:rPr lang="ru-RU" sz="1800" smtClean="0"/>
              <a:t>Response.Cookies["info"]["firstName"].Value = "Tony";</a:t>
            </a:r>
          </a:p>
          <a:p>
            <a:pPr eaLnBrk="1" hangingPunct="1">
              <a:lnSpc>
                <a:spcPct val="80000"/>
              </a:lnSpc>
              <a:buFontTx/>
              <a:buNone/>
            </a:pPr>
            <a:r>
              <a:rPr lang="ru-RU" sz="1800" smtClean="0"/>
              <a:t>Response.Cookies["info"]["border"].Value = "blue";</a:t>
            </a:r>
          </a:p>
          <a:p>
            <a:pPr eaLnBrk="1" hangingPunct="1">
              <a:lnSpc>
                <a:spcPct val="80000"/>
              </a:lnSpc>
              <a:buFontTx/>
              <a:buNone/>
            </a:pPr>
            <a:r>
              <a:rPr lang="ru-RU" sz="1800" smtClean="0"/>
              <a:t>Response.Cookies["info"].Expires = DateTime.Now.AddDays(1);</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ru-RU" sz="3600" smtClean="0"/>
              <a:t>Сохранение состояния на стороне сервера</a:t>
            </a:r>
          </a:p>
        </p:txBody>
      </p:sp>
      <p:sp>
        <p:nvSpPr>
          <p:cNvPr id="26627" name="Rectangle 3"/>
          <p:cNvSpPr>
            <a:spLocks noGrp="1" noChangeArrowheads="1"/>
          </p:cNvSpPr>
          <p:nvPr>
            <p:ph type="body" idx="1"/>
          </p:nvPr>
        </p:nvSpPr>
        <p:spPr>
          <a:xfrm>
            <a:off x="457200" y="1600200"/>
            <a:ext cx="8435975" cy="4997450"/>
          </a:xfrm>
        </p:spPr>
        <p:txBody>
          <a:bodyPr/>
          <a:lstStyle/>
          <a:p>
            <a:pPr eaLnBrk="1" hangingPunct="1">
              <a:lnSpc>
                <a:spcPct val="90000"/>
              </a:lnSpc>
            </a:pPr>
            <a:r>
              <a:rPr lang="ru-RU" sz="2400" smtClean="0"/>
              <a:t>Имеется два способа хранения общей информации для набора </a:t>
            </a:r>
            <a:r>
              <a:rPr lang="en-US" sz="2400" smtClean="0"/>
              <a:t>web-</a:t>
            </a:r>
            <a:r>
              <a:rPr lang="ru-RU" sz="2400" smtClean="0"/>
              <a:t>страниц без отправки их клиенту</a:t>
            </a:r>
          </a:p>
          <a:p>
            <a:pPr lvl="1" eaLnBrk="1" hangingPunct="1">
              <a:lnSpc>
                <a:spcPct val="90000"/>
              </a:lnSpc>
            </a:pPr>
            <a:r>
              <a:rPr lang="ru-RU" sz="2000" smtClean="0"/>
              <a:t>Состояние приложения (</a:t>
            </a:r>
            <a:r>
              <a:rPr lang="en-US" sz="2000" smtClean="0"/>
              <a:t>Application state</a:t>
            </a:r>
            <a:r>
              <a:rPr lang="ru-RU" sz="2000" smtClean="0"/>
              <a:t>)</a:t>
            </a:r>
            <a:endParaRPr lang="en-US" sz="2000" smtClean="0"/>
          </a:p>
          <a:p>
            <a:pPr lvl="1" eaLnBrk="1" hangingPunct="1">
              <a:lnSpc>
                <a:spcPct val="90000"/>
              </a:lnSpc>
            </a:pPr>
            <a:r>
              <a:rPr lang="ru-RU" sz="2000" smtClean="0"/>
              <a:t>Состояние сессии (</a:t>
            </a:r>
            <a:r>
              <a:rPr lang="en-US" sz="2000" smtClean="0"/>
              <a:t>Session state</a:t>
            </a:r>
            <a:r>
              <a:rPr lang="ru-RU" sz="2000" smtClean="0"/>
              <a:t>)</a:t>
            </a:r>
            <a:endParaRPr lang="en-US" sz="2000" smtClean="0"/>
          </a:p>
          <a:p>
            <a:pPr eaLnBrk="1" hangingPunct="1">
              <a:lnSpc>
                <a:spcPct val="90000"/>
              </a:lnSpc>
            </a:pPr>
            <a:r>
              <a:rPr lang="ru-RU" sz="2400" smtClean="0"/>
              <a:t>Информация из состояние приложения доступна всем страницам для всех пользователей.</a:t>
            </a:r>
          </a:p>
          <a:p>
            <a:pPr eaLnBrk="1" hangingPunct="1">
              <a:lnSpc>
                <a:spcPct val="90000"/>
              </a:lnSpc>
            </a:pPr>
            <a:r>
              <a:rPr lang="ru-RU" sz="2400" smtClean="0"/>
              <a:t>Информация из состояние сессии доступна для всех страниц открытых одним пользователем в течении одного его посещения сайта.</a:t>
            </a:r>
          </a:p>
          <a:p>
            <a:pPr eaLnBrk="1" hangingPunct="1">
              <a:lnSpc>
                <a:spcPct val="90000"/>
              </a:lnSpc>
            </a:pPr>
            <a:r>
              <a:rPr lang="ru-RU" sz="2400" smtClean="0"/>
              <a:t>Оба состояния теряются при перезапуске приложения (</a:t>
            </a:r>
            <a:r>
              <a:rPr lang="en-US" sz="2400" smtClean="0"/>
              <a:t>application restart</a:t>
            </a:r>
            <a:r>
              <a:rPr lang="ru-RU" sz="2400" smtClean="0"/>
              <a:t>)</a:t>
            </a:r>
            <a:r>
              <a:rPr lang="en-US" sz="2400" smtClean="0"/>
              <a:t>.</a:t>
            </a:r>
          </a:p>
          <a:p>
            <a:pPr eaLnBrk="1" hangingPunct="1">
              <a:lnSpc>
                <a:spcPct val="90000"/>
              </a:lnSpc>
            </a:pPr>
            <a:r>
              <a:rPr lang="ru-RU" sz="2400" smtClean="0"/>
              <a:t>Для сохранения состояния между запусками приложения его нужно сохранять в профиле пользователя (</a:t>
            </a:r>
            <a:r>
              <a:rPr lang="en-US" sz="2400" smtClean="0"/>
              <a:t>profile properties</a:t>
            </a:r>
            <a:r>
              <a:rPr lang="ru-RU" sz="2400" smtClean="0"/>
              <a:t>).</a:t>
            </a:r>
          </a:p>
          <a:p>
            <a:pPr lvl="1" eaLnBrk="1" hangingPunct="1">
              <a:lnSpc>
                <a:spcPct val="90000"/>
              </a:lnSpc>
            </a:pPr>
            <a:endParaRPr lang="ru-RU" sz="2000"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57200" y="274638"/>
            <a:ext cx="8229600" cy="777875"/>
          </a:xfrm>
        </p:spPr>
        <p:txBody>
          <a:bodyPr/>
          <a:lstStyle/>
          <a:p>
            <a:pPr eaLnBrk="1" hangingPunct="1"/>
            <a:r>
              <a:rPr lang="ru-RU" sz="3600" smtClean="0"/>
              <a:t>Хранение состояния сессии</a:t>
            </a:r>
            <a:br>
              <a:rPr lang="ru-RU" sz="3600" smtClean="0"/>
            </a:br>
            <a:r>
              <a:rPr lang="ru-RU" sz="3600" smtClean="0"/>
              <a:t>(</a:t>
            </a:r>
            <a:r>
              <a:rPr lang="en-US" sz="3600" smtClean="0"/>
              <a:t>session state)</a:t>
            </a:r>
            <a:endParaRPr lang="ru-RU" sz="3600" smtClean="0"/>
          </a:p>
        </p:txBody>
      </p:sp>
      <p:sp>
        <p:nvSpPr>
          <p:cNvPr id="27651" name="Rectangle 3"/>
          <p:cNvSpPr>
            <a:spLocks noGrp="1" noChangeArrowheads="1"/>
          </p:cNvSpPr>
          <p:nvPr>
            <p:ph type="body" idx="1"/>
          </p:nvPr>
        </p:nvSpPr>
        <p:spPr>
          <a:xfrm>
            <a:off x="457200" y="1600200"/>
            <a:ext cx="8229600" cy="4924425"/>
          </a:xfrm>
        </p:spPr>
        <p:txBody>
          <a:bodyPr/>
          <a:lstStyle/>
          <a:p>
            <a:pPr eaLnBrk="1" hangingPunct="1">
              <a:lnSpc>
                <a:spcPct val="80000"/>
              </a:lnSpc>
            </a:pPr>
            <a:r>
              <a:rPr lang="ru-RU" sz="1800" smtClean="0"/>
              <a:t>Сессия это сеанс работы одного пользователя, в ходе которого запросы пользователя не поступают через интервал времени больший, чем задано в установках сервера.</a:t>
            </a:r>
          </a:p>
          <a:p>
            <a:pPr eaLnBrk="1" hangingPunct="1">
              <a:lnSpc>
                <a:spcPct val="80000"/>
              </a:lnSpc>
            </a:pPr>
            <a:r>
              <a:rPr lang="ru-RU" sz="1800" smtClean="0"/>
              <a:t>Он позволяет сохранить информацию на одной странице и использовать ее на другой и поддерживает любые типы объектов (в том числе и объекты своих классов).</a:t>
            </a:r>
          </a:p>
          <a:p>
            <a:pPr eaLnBrk="1" hangingPunct="1">
              <a:lnSpc>
                <a:spcPct val="80000"/>
              </a:lnSpc>
            </a:pPr>
            <a:r>
              <a:rPr lang="ru-RU" sz="1800" smtClean="0"/>
              <a:t>Использует тот же синтаксис работы с коллекцией, что и </a:t>
            </a:r>
            <a:r>
              <a:rPr lang="en-US" sz="1800" smtClean="0"/>
              <a:t>view state. </a:t>
            </a:r>
            <a:r>
              <a:rPr lang="ru-RU" sz="1800" smtClean="0"/>
              <a:t>Отличается только имя коллекции – </a:t>
            </a:r>
            <a:r>
              <a:rPr lang="en-US" sz="1800" smtClean="0"/>
              <a:t>Session</a:t>
            </a:r>
            <a:r>
              <a:rPr lang="ru-RU" sz="1800" smtClean="0"/>
              <a:t> (свойство объекта </a:t>
            </a:r>
            <a:r>
              <a:rPr lang="en-US" sz="1800" smtClean="0"/>
              <a:t>Page</a:t>
            </a:r>
            <a:r>
              <a:rPr lang="ru-RU" sz="1800" smtClean="0"/>
              <a:t>).</a:t>
            </a:r>
            <a:endParaRPr lang="en-US" sz="1800" smtClean="0"/>
          </a:p>
          <a:p>
            <a:pPr eaLnBrk="1" hangingPunct="1">
              <a:lnSpc>
                <a:spcPct val="80000"/>
              </a:lnSpc>
            </a:pPr>
            <a:r>
              <a:rPr lang="ru-RU" sz="1800" smtClean="0"/>
              <a:t>Каждый пользователь приложения имеет разные сессии и разные коллекции информации.</a:t>
            </a:r>
          </a:p>
          <a:p>
            <a:pPr eaLnBrk="1" hangingPunct="1">
              <a:lnSpc>
                <a:spcPct val="80000"/>
              </a:lnSpc>
            </a:pPr>
            <a:r>
              <a:rPr lang="en-US" sz="1800" smtClean="0"/>
              <a:t>Session state </a:t>
            </a:r>
            <a:r>
              <a:rPr lang="ru-RU" sz="1800" smtClean="0"/>
              <a:t>идеально подходит для хранения такой информации, как «корзина для покупок», когда пользователь переходит между страницами сайта.</a:t>
            </a:r>
          </a:p>
          <a:p>
            <a:pPr eaLnBrk="1" hangingPunct="1">
              <a:lnSpc>
                <a:spcPct val="80000"/>
              </a:lnSpc>
            </a:pPr>
            <a:r>
              <a:rPr lang="ru-RU" sz="1800" smtClean="0"/>
              <a:t>Управление состоянием сессии (Session state) является трудоемким способом, который</a:t>
            </a:r>
            <a:r>
              <a:rPr lang="en-US" sz="1800" smtClean="0"/>
              <a:t> </a:t>
            </a:r>
            <a:r>
              <a:rPr lang="ru-RU" sz="1800" smtClean="0"/>
              <a:t>требует дополнительных ресурсов процессора и памяти сервера.</a:t>
            </a:r>
          </a:p>
          <a:p>
            <a:pPr eaLnBrk="1" hangingPunct="1">
              <a:lnSpc>
                <a:spcPct val="80000"/>
              </a:lnSpc>
            </a:pPr>
            <a:r>
              <a:rPr lang="ru-RU" sz="1800" smtClean="0"/>
              <a:t>Это не часть </a:t>
            </a:r>
            <a:r>
              <a:rPr lang="en-US" sz="1800" smtClean="0"/>
              <a:t>HTTP </a:t>
            </a:r>
            <a:r>
              <a:rPr lang="ru-RU" sz="1800" smtClean="0"/>
              <a:t>стандарта</a:t>
            </a:r>
            <a:r>
              <a:rPr lang="en-US" sz="1800" smtClean="0"/>
              <a:t>. ASP.Net </a:t>
            </a:r>
            <a:r>
              <a:rPr lang="ru-RU" sz="1800" smtClean="0"/>
              <a:t>присваивает каждой сессии 120 битный идентификатор. Только этот </a:t>
            </a:r>
            <a:r>
              <a:rPr lang="en-US" sz="1800" smtClean="0"/>
              <a:t>id </a:t>
            </a:r>
            <a:r>
              <a:rPr lang="ru-RU" sz="1800" smtClean="0"/>
              <a:t>передается между </a:t>
            </a:r>
            <a:r>
              <a:rPr lang="en-US" sz="1800" smtClean="0"/>
              <a:t>web-</a:t>
            </a:r>
            <a:r>
              <a:rPr lang="ru-RU" sz="1800" smtClean="0"/>
              <a:t>сервером и пользователем.</a:t>
            </a:r>
          </a:p>
          <a:p>
            <a:pPr eaLnBrk="1" hangingPunct="1">
              <a:lnSpc>
                <a:spcPct val="80000"/>
              </a:lnSpc>
              <a:buFontTx/>
              <a:buNone/>
            </a:pPr>
            <a:endParaRPr lang="en-US" sz="1800"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ru-RU" sz="4000" smtClean="0"/>
              <a:t>Управление состоянием сессии</a:t>
            </a:r>
          </a:p>
        </p:txBody>
      </p:sp>
      <p:sp>
        <p:nvSpPr>
          <p:cNvPr id="28675" name="Rectangle 3"/>
          <p:cNvSpPr>
            <a:spLocks noGrp="1" noChangeArrowheads="1"/>
          </p:cNvSpPr>
          <p:nvPr>
            <p:ph type="body" idx="1"/>
          </p:nvPr>
        </p:nvSpPr>
        <p:spPr/>
        <p:txBody>
          <a:bodyPr/>
          <a:lstStyle/>
          <a:p>
            <a:pPr eaLnBrk="1" hangingPunct="1">
              <a:lnSpc>
                <a:spcPct val="80000"/>
              </a:lnSpc>
            </a:pPr>
            <a:r>
              <a:rPr lang="ru-RU" sz="2000" smtClean="0"/>
              <a:t>Когда пользователь предъявляет </a:t>
            </a:r>
            <a:r>
              <a:rPr lang="en-US" sz="2000" smtClean="0"/>
              <a:t>id </a:t>
            </a:r>
            <a:r>
              <a:rPr lang="ru-RU" sz="2000" smtClean="0"/>
              <a:t>сессии, </a:t>
            </a:r>
          </a:p>
          <a:p>
            <a:pPr lvl="1" eaLnBrk="1" hangingPunct="1">
              <a:lnSpc>
                <a:spcPct val="80000"/>
              </a:lnSpc>
            </a:pPr>
            <a:r>
              <a:rPr lang="en-US" sz="1800" smtClean="0"/>
              <a:t>ASP.Net </a:t>
            </a:r>
            <a:r>
              <a:rPr lang="ru-RU" sz="1800" smtClean="0"/>
              <a:t>ищет соответствующую сессию;</a:t>
            </a:r>
          </a:p>
          <a:p>
            <a:pPr lvl="1" eaLnBrk="1" hangingPunct="1">
              <a:lnSpc>
                <a:spcPct val="80000"/>
              </a:lnSpc>
            </a:pPr>
            <a:r>
              <a:rPr lang="ru-RU" sz="1800" smtClean="0"/>
              <a:t>считывает сериализованные данные связанные с данной сессией;</a:t>
            </a:r>
          </a:p>
          <a:p>
            <a:pPr lvl="1" eaLnBrk="1" hangingPunct="1">
              <a:lnSpc>
                <a:spcPct val="80000"/>
              </a:lnSpc>
            </a:pPr>
            <a:r>
              <a:rPr lang="ru-RU" sz="1800" smtClean="0"/>
              <a:t>преобразует их в объекты оперативной памяти;</a:t>
            </a:r>
          </a:p>
          <a:p>
            <a:pPr lvl="1" eaLnBrk="1" hangingPunct="1">
              <a:lnSpc>
                <a:spcPct val="80000"/>
              </a:lnSpc>
            </a:pPr>
            <a:r>
              <a:rPr lang="ru-RU" sz="1800" smtClean="0"/>
              <a:t>Помещает их в специальную коллекцию, из которой они могут быть получены.</a:t>
            </a:r>
          </a:p>
          <a:p>
            <a:pPr eaLnBrk="1" hangingPunct="1">
              <a:lnSpc>
                <a:spcPct val="80000"/>
              </a:lnSpc>
            </a:pPr>
            <a:r>
              <a:rPr lang="ru-RU" sz="2000" smtClean="0"/>
              <a:t>При обработки </a:t>
            </a:r>
            <a:r>
              <a:rPr lang="en-US" sz="2000" smtClean="0"/>
              <a:t>HTTP </a:t>
            </a:r>
            <a:r>
              <a:rPr lang="ru-RU" sz="2000" smtClean="0"/>
              <a:t>запроса он проходит через обработку модулем SessionStateModule, который</a:t>
            </a:r>
          </a:p>
          <a:p>
            <a:pPr lvl="1" eaLnBrk="1" hangingPunct="1">
              <a:lnSpc>
                <a:spcPct val="80000"/>
              </a:lnSpc>
            </a:pPr>
            <a:r>
              <a:rPr lang="ru-RU" sz="1800" smtClean="0"/>
              <a:t>При поступлении запроса генерирует </a:t>
            </a:r>
            <a:r>
              <a:rPr lang="en-US" sz="1800" smtClean="0"/>
              <a:t>ID</a:t>
            </a:r>
            <a:r>
              <a:rPr lang="ru-RU" sz="1800" smtClean="0"/>
              <a:t>,</a:t>
            </a:r>
            <a:r>
              <a:rPr lang="en-US" sz="1800" smtClean="0"/>
              <a:t> </a:t>
            </a:r>
            <a:r>
              <a:rPr lang="ru-RU" sz="1800" smtClean="0"/>
              <a:t>получает данные сессии от внешнего провайдера состояния (external state providers) и привязывает данные к контексту запроса.</a:t>
            </a:r>
          </a:p>
          <a:p>
            <a:pPr lvl="1" eaLnBrk="1" hangingPunct="1">
              <a:lnSpc>
                <a:spcPct val="80000"/>
              </a:lnSpc>
            </a:pPr>
            <a:r>
              <a:rPr lang="ru-RU" sz="1800" smtClean="0"/>
              <a:t>При окончании обработки запроса сохраняет информацию страницы.</a:t>
            </a:r>
          </a:p>
          <a:p>
            <a:pPr eaLnBrk="1" hangingPunct="1">
              <a:lnSpc>
                <a:spcPct val="80000"/>
              </a:lnSpc>
            </a:pPr>
            <a:r>
              <a:rPr lang="ru-RU" sz="2000" smtClean="0"/>
              <a:t>Хранением информации сессии занимается внешний компонент, который называется провайдером состояния (state provider)</a:t>
            </a:r>
          </a:p>
          <a:p>
            <a:pPr eaLnBrk="1" hangingPunct="1">
              <a:lnSpc>
                <a:spcPct val="80000"/>
              </a:lnSpc>
            </a:pPr>
            <a:endParaRPr lang="ru-RU" sz="2000" smtClean="0"/>
          </a:p>
          <a:p>
            <a:pPr lvl="1" eaLnBrk="1" hangingPunct="1">
              <a:lnSpc>
                <a:spcPct val="80000"/>
              </a:lnSpc>
            </a:pPr>
            <a:endParaRPr lang="ru-RU" sz="1800" smtClean="0"/>
          </a:p>
          <a:p>
            <a:pPr eaLnBrk="1" hangingPunct="1">
              <a:lnSpc>
                <a:spcPct val="80000"/>
              </a:lnSpc>
            </a:pPr>
            <a:endParaRPr lang="ru-RU" sz="2000"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ru-RU" sz="3600" smtClean="0"/>
              <a:t>Архитектура поддержки состояния сессии</a:t>
            </a:r>
          </a:p>
        </p:txBody>
      </p:sp>
      <p:pic>
        <p:nvPicPr>
          <p:cNvPr id="29699" name="Picture 4"/>
          <p:cNvPicPr>
            <a:picLocks noChangeAspect="1" noChangeArrowheads="1"/>
          </p:cNvPicPr>
          <p:nvPr/>
        </p:nvPicPr>
        <p:blipFill>
          <a:blip r:embed="rId3" cstate="print"/>
          <a:srcRect l="15300" t="23416" r="41878" b="23416"/>
          <a:stretch>
            <a:fillRect/>
          </a:stretch>
        </p:blipFill>
        <p:spPr bwMode="auto">
          <a:xfrm>
            <a:off x="1692275" y="1484313"/>
            <a:ext cx="5545138" cy="51641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533400" y="381000"/>
            <a:ext cx="8229600" cy="715963"/>
          </a:xfrm>
        </p:spPr>
        <p:txBody>
          <a:bodyPr/>
          <a:lstStyle/>
          <a:p>
            <a:pPr eaLnBrk="1" hangingPunct="1"/>
            <a:r>
              <a:rPr lang="ru-RU" sz="3600" smtClean="0"/>
              <a:t>Значения атрибута </a:t>
            </a:r>
            <a:r>
              <a:rPr lang="en-US" sz="3600" smtClean="0"/>
              <a:t>Mode</a:t>
            </a:r>
            <a:endParaRPr lang="ru-RU" sz="4000" smtClean="0"/>
          </a:p>
        </p:txBody>
      </p:sp>
      <p:sp>
        <p:nvSpPr>
          <p:cNvPr id="30723" name="Rectangle 3"/>
          <p:cNvSpPr>
            <a:spLocks noGrp="1" noChangeArrowheads="1"/>
          </p:cNvSpPr>
          <p:nvPr>
            <p:ph type="body" idx="1"/>
          </p:nvPr>
        </p:nvSpPr>
        <p:spPr>
          <a:xfrm>
            <a:off x="228600" y="1600200"/>
            <a:ext cx="8915400" cy="5334000"/>
          </a:xfrm>
        </p:spPr>
        <p:txBody>
          <a:bodyPr/>
          <a:lstStyle/>
          <a:p>
            <a:pPr eaLnBrk="1" hangingPunct="1">
              <a:lnSpc>
                <a:spcPct val="80000"/>
              </a:lnSpc>
              <a:buSzPct val="140000"/>
            </a:pPr>
            <a:r>
              <a:rPr lang="en-US" sz="2000" b="1" smtClean="0"/>
              <a:t>InProc</a:t>
            </a:r>
            <a:r>
              <a:rPr lang="en-US" sz="2000" smtClean="0"/>
              <a:t> </a:t>
            </a:r>
            <a:r>
              <a:rPr lang="ru-RU" sz="2000" smtClean="0"/>
              <a:t>– хранение в оперативной памяти на</a:t>
            </a:r>
            <a:r>
              <a:rPr lang="en-US" sz="2000" smtClean="0"/>
              <a:t> Web server</a:t>
            </a:r>
            <a:r>
              <a:rPr lang="ru-RU" sz="2000" smtClean="0"/>
              <a:t> (по умолчанию, самое быстрое)</a:t>
            </a:r>
            <a:r>
              <a:rPr lang="en-US" sz="2000" smtClean="0"/>
              <a:t>. </a:t>
            </a:r>
            <a:r>
              <a:rPr lang="ru-RU" sz="2000" smtClean="0"/>
              <a:t>Подходит для простых приложений, но если требуется поддерживать данные состояния между запусками, необходимо использовать </a:t>
            </a:r>
            <a:r>
              <a:rPr lang="en-US" sz="2000" smtClean="0"/>
              <a:t>StateServer </a:t>
            </a:r>
            <a:r>
              <a:rPr lang="ru-RU" sz="2000" smtClean="0"/>
              <a:t>или</a:t>
            </a:r>
            <a:r>
              <a:rPr lang="en-US" sz="2000" smtClean="0"/>
              <a:t> SQLServer.</a:t>
            </a:r>
          </a:p>
          <a:p>
            <a:pPr eaLnBrk="1" hangingPunct="1">
              <a:lnSpc>
                <a:spcPct val="80000"/>
              </a:lnSpc>
              <a:buSzPct val="140000"/>
            </a:pPr>
            <a:r>
              <a:rPr lang="en-US" sz="2000" b="1" smtClean="0"/>
              <a:t>StateServer</a:t>
            </a:r>
            <a:r>
              <a:rPr lang="en-US" sz="2000" smtClean="0"/>
              <a:t> </a:t>
            </a:r>
            <a:r>
              <a:rPr lang="ru-RU" sz="2000" smtClean="0"/>
              <a:t>– хранение на сервисе называемом </a:t>
            </a:r>
            <a:r>
              <a:rPr lang="en-US" sz="2000" smtClean="0"/>
              <a:t>ASP.NET </a:t>
            </a:r>
            <a:r>
              <a:rPr lang="ru-RU" sz="2000" smtClean="0"/>
              <a:t>Служба состояния (</a:t>
            </a:r>
            <a:r>
              <a:rPr lang="en-US" sz="2000" smtClean="0"/>
              <a:t>State Service</a:t>
            </a:r>
            <a:r>
              <a:rPr lang="ru-RU" sz="2000" smtClean="0"/>
              <a:t>)</a:t>
            </a:r>
            <a:r>
              <a:rPr lang="en-US" sz="2000" smtClean="0"/>
              <a:t>. </a:t>
            </a:r>
            <a:r>
              <a:rPr lang="ru-RU" sz="2000" smtClean="0"/>
              <a:t>Данные сохраняются между запусками и доступны с разных </a:t>
            </a:r>
            <a:r>
              <a:rPr lang="en-US" sz="2000" smtClean="0"/>
              <a:t>Web servers </a:t>
            </a:r>
            <a:r>
              <a:rPr lang="ru-RU" sz="2000" smtClean="0"/>
              <a:t>в </a:t>
            </a:r>
            <a:r>
              <a:rPr lang="en-US" sz="2000" smtClean="0"/>
              <a:t>Web farm. </a:t>
            </a:r>
            <a:r>
              <a:rPr lang="ru-RU" sz="2000" smtClean="0"/>
              <a:t>Сервис </a:t>
            </a:r>
            <a:r>
              <a:rPr lang="en-US" sz="2000" smtClean="0"/>
              <a:t>ASP.NET State Service </a:t>
            </a:r>
            <a:r>
              <a:rPr lang="ru-RU" sz="2000" smtClean="0"/>
              <a:t>установлен на любом компьютере где установлены</a:t>
            </a:r>
            <a:r>
              <a:rPr lang="en-US" sz="2000" smtClean="0"/>
              <a:t> ASP.NET</a:t>
            </a:r>
            <a:r>
              <a:rPr lang="ru-RU" sz="2000" smtClean="0"/>
              <a:t> </a:t>
            </a:r>
            <a:r>
              <a:rPr lang="en-US" sz="2000" smtClean="0"/>
              <a:t>Web Application; </a:t>
            </a:r>
            <a:r>
              <a:rPr lang="ru-RU" sz="2000" smtClean="0"/>
              <a:t>однако по умолчанию его надо запускать вручную</a:t>
            </a:r>
            <a:r>
              <a:rPr lang="en-US" sz="2000" smtClean="0"/>
              <a:t>.</a:t>
            </a:r>
          </a:p>
          <a:p>
            <a:pPr eaLnBrk="1" hangingPunct="1">
              <a:lnSpc>
                <a:spcPct val="80000"/>
              </a:lnSpc>
              <a:buSzPct val="140000"/>
            </a:pPr>
            <a:r>
              <a:rPr lang="en-US" sz="2000" b="1" smtClean="0"/>
              <a:t>SQLServer</a:t>
            </a:r>
            <a:r>
              <a:rPr lang="en-US" sz="2000" smtClean="0"/>
              <a:t> </a:t>
            </a:r>
            <a:r>
              <a:rPr lang="ru-RU" sz="2000" smtClean="0"/>
              <a:t>– хранение в базе данных на </a:t>
            </a:r>
            <a:r>
              <a:rPr lang="en-US" sz="2000" smtClean="0"/>
              <a:t>SQL Server database. </a:t>
            </a:r>
            <a:r>
              <a:rPr lang="ru-RU" sz="2000" smtClean="0"/>
              <a:t>Данные сохраняются между запусками и доступны с разных </a:t>
            </a:r>
            <a:r>
              <a:rPr lang="en-US" sz="2000" smtClean="0"/>
              <a:t>Web servers </a:t>
            </a:r>
            <a:r>
              <a:rPr lang="ru-RU" sz="2000" smtClean="0"/>
              <a:t>в </a:t>
            </a:r>
            <a:r>
              <a:rPr lang="en-US" sz="2000" smtClean="0"/>
              <a:t>Web farm. </a:t>
            </a:r>
            <a:r>
              <a:rPr lang="ru-RU" sz="2000" smtClean="0"/>
              <a:t>Хранение на </a:t>
            </a:r>
            <a:r>
              <a:rPr lang="en-US" sz="2000" smtClean="0"/>
              <a:t>ASP.NET State Service </a:t>
            </a:r>
            <a:r>
              <a:rPr lang="ru-RU" sz="2000" smtClean="0"/>
              <a:t>более эффективно, чем чем на </a:t>
            </a:r>
            <a:r>
              <a:rPr lang="en-US" sz="2000" smtClean="0"/>
              <a:t>SQL</a:t>
            </a:r>
            <a:r>
              <a:rPr lang="ru-RU" sz="2000" smtClean="0"/>
              <a:t> </a:t>
            </a:r>
            <a:r>
              <a:rPr lang="en-US" sz="2000" smtClean="0"/>
              <a:t>Server. </a:t>
            </a:r>
            <a:r>
              <a:rPr lang="ru-RU" sz="2000" smtClean="0"/>
              <a:t>Однако</a:t>
            </a:r>
            <a:r>
              <a:rPr lang="en-US" sz="2000" smtClean="0"/>
              <a:t>, </a:t>
            </a:r>
            <a:r>
              <a:rPr lang="ru-RU" sz="2000" smtClean="0"/>
              <a:t>база данных на </a:t>
            </a:r>
            <a:r>
              <a:rPr lang="en-US" sz="2000" smtClean="0"/>
              <a:t>SQL Server </a:t>
            </a:r>
            <a:r>
              <a:rPr lang="ru-RU" sz="2000" smtClean="0"/>
              <a:t>предлагает больше возможностей по интеграцию и отчетности</a:t>
            </a:r>
            <a:r>
              <a:rPr lang="en-US" sz="2000" smtClean="0"/>
              <a:t>.</a:t>
            </a:r>
          </a:p>
          <a:p>
            <a:pPr eaLnBrk="1" hangingPunct="1">
              <a:lnSpc>
                <a:spcPct val="80000"/>
              </a:lnSpc>
              <a:buSzPct val="140000"/>
            </a:pPr>
            <a:r>
              <a:rPr lang="en-US" sz="2000" b="1" smtClean="0"/>
              <a:t>Custom</a:t>
            </a:r>
            <a:r>
              <a:rPr lang="en-US" sz="2000" smtClean="0"/>
              <a:t> </a:t>
            </a:r>
            <a:r>
              <a:rPr lang="ru-RU" sz="2000" smtClean="0"/>
              <a:t>– позволяет задать своего провайдера хранилища данных, если он разработан</a:t>
            </a:r>
            <a:r>
              <a:rPr lang="en-US" sz="2000" smtClean="0"/>
              <a:t>.</a:t>
            </a:r>
          </a:p>
          <a:p>
            <a:pPr eaLnBrk="1" hangingPunct="1">
              <a:lnSpc>
                <a:spcPct val="80000"/>
              </a:lnSpc>
              <a:buSzPct val="140000"/>
            </a:pPr>
            <a:r>
              <a:rPr lang="en-US" sz="2000" b="1" smtClean="0"/>
              <a:t>Off</a:t>
            </a:r>
            <a:r>
              <a:rPr lang="en-US" sz="2000" smtClean="0"/>
              <a:t> </a:t>
            </a:r>
            <a:r>
              <a:rPr lang="ru-RU" sz="2000" smtClean="0"/>
              <a:t>– данные состояния сессии не хранятся</a:t>
            </a:r>
            <a:r>
              <a:rPr lang="en-US" sz="2000" smtClean="0"/>
              <a:t>. </a:t>
            </a:r>
            <a:r>
              <a:rPr lang="ru-RU" sz="2000" smtClean="0"/>
              <a:t>Если они не используются, то для повышения эффективности их лучше отключить</a:t>
            </a:r>
            <a:r>
              <a:rPr lang="en-US" sz="2000" smtClean="0"/>
              <a:t>.</a:t>
            </a:r>
            <a:endParaRPr lang="ru-RU" sz="2000"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p:txBody>
          <a:bodyPr/>
          <a:lstStyle/>
          <a:p>
            <a:r>
              <a:rPr lang="ru-RU" sz="3600" smtClean="0"/>
              <a:t>Создание базы данных для хранения состояния</a:t>
            </a:r>
          </a:p>
        </p:txBody>
      </p:sp>
      <p:sp>
        <p:nvSpPr>
          <p:cNvPr id="166915" name="Rectangle 3"/>
          <p:cNvSpPr>
            <a:spLocks noGrp="1" noChangeArrowheads="1"/>
          </p:cNvSpPr>
          <p:nvPr>
            <p:ph type="body" idx="1"/>
          </p:nvPr>
        </p:nvSpPr>
        <p:spPr>
          <a:xfrm>
            <a:off x="457200" y="1600200"/>
            <a:ext cx="8686800" cy="5068888"/>
          </a:xfrm>
        </p:spPr>
        <p:txBody>
          <a:bodyPr/>
          <a:lstStyle/>
          <a:p>
            <a:pPr>
              <a:lnSpc>
                <a:spcPct val="80000"/>
              </a:lnSpc>
            </a:pPr>
            <a:r>
              <a:rPr lang="ru-RU" sz="2000" smtClean="0"/>
              <a:t>Утилита </a:t>
            </a:r>
            <a:r>
              <a:rPr lang="en-US" sz="2000" smtClean="0"/>
              <a:t>aspnet_regsql.exe</a:t>
            </a:r>
            <a:r>
              <a:rPr lang="ru-RU" sz="2000" smtClean="0"/>
              <a:t> позволяет создать БД для хранения состояний сеансов (в папке </a:t>
            </a:r>
            <a:r>
              <a:rPr lang="en-US" sz="2000" smtClean="0"/>
              <a:t>c:\Windows\Microsoft.NET\Framework\v2.0.50727</a:t>
            </a:r>
            <a:r>
              <a:rPr lang="ru-RU" sz="2000" smtClean="0"/>
              <a:t>)</a:t>
            </a:r>
            <a:r>
              <a:rPr lang="en-US" sz="2000" smtClean="0"/>
              <a:t>. </a:t>
            </a:r>
            <a:endParaRPr lang="ru-RU" sz="2000" smtClean="0"/>
          </a:p>
          <a:p>
            <a:pPr>
              <a:lnSpc>
                <a:spcPct val="80000"/>
              </a:lnSpc>
            </a:pPr>
            <a:r>
              <a:rPr lang="ru-RU" sz="2000" smtClean="0"/>
              <a:t>Для создания БД состояний нужно задать опцию </a:t>
            </a:r>
            <a:r>
              <a:rPr lang="en-US" sz="2000" smtClean="0"/>
              <a:t>-ssadd </a:t>
            </a:r>
            <a:r>
              <a:rPr lang="ru-RU" sz="2000" smtClean="0"/>
              <a:t>в дополнении к другим опциям (например: </a:t>
            </a:r>
            <a:r>
              <a:rPr lang="en-US" sz="2000" smtClean="0"/>
              <a:t>–S</a:t>
            </a:r>
            <a:r>
              <a:rPr lang="ru-RU" sz="2000" smtClean="0"/>
              <a:t> и</a:t>
            </a:r>
            <a:r>
              <a:rPr lang="en-US" sz="2000" smtClean="0"/>
              <a:t> -E </a:t>
            </a:r>
            <a:r>
              <a:rPr lang="ru-RU" sz="2000" smtClean="0"/>
              <a:t>для подключения к серверу БД)</a:t>
            </a:r>
            <a:r>
              <a:rPr lang="en-US" sz="2000" smtClean="0"/>
              <a:t> </a:t>
            </a:r>
            <a:endParaRPr lang="ru-RU" sz="2000" smtClean="0"/>
          </a:p>
          <a:p>
            <a:pPr>
              <a:lnSpc>
                <a:spcPct val="80000"/>
              </a:lnSpc>
            </a:pPr>
            <a:r>
              <a:rPr lang="ru-RU" sz="2000" smtClean="0"/>
              <a:t>Например</a:t>
            </a:r>
            <a:r>
              <a:rPr lang="en-US" sz="2000" smtClean="0"/>
              <a:t>:</a:t>
            </a:r>
          </a:p>
          <a:p>
            <a:pPr>
              <a:lnSpc>
                <a:spcPct val="80000"/>
              </a:lnSpc>
              <a:buFontTx/>
              <a:buNone/>
            </a:pPr>
            <a:r>
              <a:rPr lang="en-US" sz="2000" smtClean="0"/>
              <a:t>aspnet_regsql.exe -S localhost -E -ssadd</a:t>
            </a:r>
          </a:p>
          <a:p>
            <a:pPr>
              <a:lnSpc>
                <a:spcPct val="80000"/>
              </a:lnSpc>
            </a:pPr>
            <a:r>
              <a:rPr lang="ru-RU" sz="2000" smtClean="0"/>
              <a:t>После создания БД нужно сообщить </a:t>
            </a:r>
            <a:r>
              <a:rPr lang="en-US" sz="2000" smtClean="0"/>
              <a:t>ASP.NET </a:t>
            </a:r>
            <a:r>
              <a:rPr lang="ru-RU" sz="2000" smtClean="0"/>
              <a:t>об ее использовании, изменяя раздел </a:t>
            </a:r>
            <a:r>
              <a:rPr lang="en-US" sz="2000" smtClean="0"/>
              <a:t>&lt;sessionState&gt; </a:t>
            </a:r>
            <a:r>
              <a:rPr lang="ru-RU" sz="2000" smtClean="0"/>
              <a:t>в файле</a:t>
            </a:r>
            <a:r>
              <a:rPr lang="en-US" sz="2000" smtClean="0"/>
              <a:t> web.config. </a:t>
            </a:r>
            <a:endParaRPr lang="ru-RU" sz="2000" smtClean="0"/>
          </a:p>
          <a:p>
            <a:pPr>
              <a:lnSpc>
                <a:spcPct val="80000"/>
              </a:lnSpc>
            </a:pPr>
            <a:r>
              <a:rPr lang="ru-RU" sz="2000" smtClean="0"/>
              <a:t>Если используется БД с именем </a:t>
            </a:r>
            <a:r>
              <a:rPr lang="en-US" sz="2000" smtClean="0"/>
              <a:t>ASPState</a:t>
            </a:r>
            <a:r>
              <a:rPr lang="ru-RU" sz="2000" smtClean="0"/>
              <a:t> для хранения состояния, то не нужно сообщать ее имя</a:t>
            </a:r>
            <a:r>
              <a:rPr lang="en-US" sz="2000" smtClean="0"/>
              <a:t> (</a:t>
            </a:r>
            <a:r>
              <a:rPr lang="ru-RU" sz="2000" smtClean="0"/>
              <a:t>это имя задается по умолчанию</a:t>
            </a:r>
            <a:r>
              <a:rPr lang="en-US" sz="2000" smtClean="0"/>
              <a:t>).</a:t>
            </a:r>
          </a:p>
          <a:p>
            <a:pPr>
              <a:lnSpc>
                <a:spcPct val="80000"/>
              </a:lnSpc>
            </a:pPr>
            <a:r>
              <a:rPr lang="ru-RU" sz="2000" smtClean="0"/>
              <a:t>Нужно просто указать расположение сервера и способ подключения. Например</a:t>
            </a:r>
            <a:r>
              <a:rPr lang="en-US" sz="2000" smtClean="0"/>
              <a:t>:</a:t>
            </a:r>
          </a:p>
          <a:p>
            <a:pPr>
              <a:lnSpc>
                <a:spcPct val="80000"/>
              </a:lnSpc>
            </a:pPr>
            <a:r>
              <a:rPr lang="en-US" sz="2000" smtClean="0"/>
              <a:t>&lt;sessionState sqlConnectionString="data source=localhost;Integrated Security=SSPI"</a:t>
            </a:r>
            <a:r>
              <a:rPr lang="ru-RU" sz="2000" smtClean="0"/>
              <a:t> </a:t>
            </a:r>
            <a:r>
              <a:rPr lang="en-US" sz="2000" smtClean="0"/>
              <a:t>... /&gt;</a:t>
            </a:r>
          </a:p>
          <a:p>
            <a:pPr>
              <a:lnSpc>
                <a:spcPct val="80000"/>
              </a:lnSpc>
            </a:pPr>
            <a:endParaRPr lang="ru-RU" sz="2000" smtClean="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p:txBody>
          <a:bodyPr/>
          <a:lstStyle/>
          <a:p>
            <a:endParaRPr lang="ru-RU" smtClean="0"/>
          </a:p>
        </p:txBody>
      </p:sp>
      <p:sp>
        <p:nvSpPr>
          <p:cNvPr id="168963" name="Rectangle 3"/>
          <p:cNvSpPr>
            <a:spLocks noGrp="1" noChangeArrowheads="1"/>
          </p:cNvSpPr>
          <p:nvPr>
            <p:ph type="body" idx="1"/>
          </p:nvPr>
        </p:nvSpPr>
        <p:spPr>
          <a:xfrm>
            <a:off x="457200" y="1600200"/>
            <a:ext cx="8229600" cy="4852988"/>
          </a:xfrm>
        </p:spPr>
        <p:txBody>
          <a:bodyPr/>
          <a:lstStyle/>
          <a:p>
            <a:pPr>
              <a:lnSpc>
                <a:spcPct val="80000"/>
              </a:lnSpc>
            </a:pPr>
            <a:endParaRPr lang="en-US" sz="1000" smtClean="0"/>
          </a:p>
          <a:p>
            <a:pPr>
              <a:lnSpc>
                <a:spcPct val="80000"/>
              </a:lnSpc>
            </a:pPr>
            <a:r>
              <a:rPr lang="ru-RU" sz="1800" smtClean="0"/>
              <a:t>Обычно в режиме управления состоянием </a:t>
            </a:r>
            <a:r>
              <a:rPr lang="en-US" sz="1800" smtClean="0"/>
              <a:t>SQLServer</a:t>
            </a:r>
            <a:r>
              <a:rPr lang="ru-RU" sz="1800" smtClean="0"/>
              <a:t> использоваться стандартное время завершения сеанса. В связи с этим утилита </a:t>
            </a:r>
            <a:r>
              <a:rPr lang="en-US" sz="1800" smtClean="0"/>
              <a:t>aspnet_regsql.exe </a:t>
            </a:r>
            <a:r>
              <a:rPr lang="ru-RU" sz="1800" smtClean="0"/>
              <a:t>также будет создавать новую </a:t>
            </a:r>
            <a:r>
              <a:rPr lang="en-US" sz="1800" smtClean="0"/>
              <a:t> </a:t>
            </a:r>
            <a:r>
              <a:rPr lang="ru-RU" sz="1800" smtClean="0"/>
              <a:t>работу (</a:t>
            </a:r>
            <a:r>
              <a:rPr lang="en-US" sz="1800" smtClean="0"/>
              <a:t>job</a:t>
            </a:r>
            <a:r>
              <a:rPr lang="ru-RU" sz="1800" smtClean="0"/>
              <a:t>)</a:t>
            </a:r>
            <a:r>
              <a:rPr lang="en-US" sz="1800" smtClean="0"/>
              <a:t> </a:t>
            </a:r>
            <a:r>
              <a:rPr lang="ru-RU" sz="1800" smtClean="0"/>
              <a:t>в </a:t>
            </a:r>
            <a:r>
              <a:rPr lang="en-US" sz="1800" smtClean="0"/>
              <a:t>SQL Server</a:t>
            </a:r>
            <a:r>
              <a:rPr lang="ru-RU" sz="1800" smtClean="0"/>
              <a:t> с именем  </a:t>
            </a:r>
            <a:r>
              <a:rPr lang="en-US" sz="1800" smtClean="0"/>
              <a:t>ASPState_Job_DeleteExpiredSessions. </a:t>
            </a:r>
            <a:r>
              <a:rPr lang="ru-RU" sz="1800" smtClean="0"/>
              <a:t>Пока сервис </a:t>
            </a:r>
            <a:r>
              <a:rPr lang="en-US" sz="1800" smtClean="0"/>
              <a:t> SQLServerAgent </a:t>
            </a:r>
            <a:r>
              <a:rPr lang="ru-RU" sz="1800" smtClean="0"/>
              <a:t>будет активен</a:t>
            </a:r>
            <a:r>
              <a:rPr lang="en-US" sz="1800" smtClean="0"/>
              <a:t>, </a:t>
            </a:r>
            <a:r>
              <a:rPr lang="ru-RU" sz="1800" smtClean="0"/>
              <a:t>эта работа будет выполняться каждую минуту</a:t>
            </a:r>
            <a:r>
              <a:rPr lang="en-US" sz="1800" smtClean="0"/>
              <a:t>.</a:t>
            </a:r>
          </a:p>
          <a:p>
            <a:pPr>
              <a:lnSpc>
                <a:spcPct val="80000"/>
              </a:lnSpc>
            </a:pPr>
            <a:r>
              <a:rPr lang="ru-RU" sz="1800" smtClean="0"/>
              <a:t>Кроме этого</a:t>
            </a:r>
            <a:r>
              <a:rPr lang="en-US" sz="1800" smtClean="0"/>
              <a:t>,</a:t>
            </a:r>
            <a:r>
              <a:rPr lang="ru-RU" sz="1800" smtClean="0"/>
              <a:t> таблицы состояния будут удаляться при каждом новом запуске </a:t>
            </a:r>
            <a:r>
              <a:rPr lang="en-US" sz="1800" smtClean="0"/>
              <a:t>SQL Server, </a:t>
            </a:r>
            <a:r>
              <a:rPr lang="ru-RU" sz="1800" smtClean="0"/>
              <a:t>независимо от времени работы сеанса</a:t>
            </a:r>
            <a:r>
              <a:rPr lang="en-US" sz="1800" smtClean="0"/>
              <a:t>. </a:t>
            </a:r>
            <a:r>
              <a:rPr lang="ru-RU" sz="1800" smtClean="0"/>
              <a:t>Это связано с тем, что таблицы состояния создаются в базе данных  </a:t>
            </a:r>
            <a:r>
              <a:rPr lang="en-US" sz="1800" smtClean="0"/>
              <a:t>tempdb database, </a:t>
            </a:r>
            <a:r>
              <a:rPr lang="ru-RU" sz="1800" smtClean="0"/>
              <a:t>которая является временной областью хранения</a:t>
            </a:r>
            <a:r>
              <a:rPr lang="en-US" sz="1800" smtClean="0"/>
              <a:t>. </a:t>
            </a:r>
            <a:endParaRPr lang="ru-RU" sz="1800" smtClean="0"/>
          </a:p>
          <a:p>
            <a:pPr>
              <a:lnSpc>
                <a:spcPct val="80000"/>
              </a:lnSpc>
            </a:pPr>
            <a:r>
              <a:rPr lang="ru-RU" sz="1800" smtClean="0"/>
              <a:t>Если это не желательно, то можно задать утилите </a:t>
            </a:r>
            <a:r>
              <a:rPr lang="en-US" sz="1800" smtClean="0"/>
              <a:t>aspnet_regsql.exe </a:t>
            </a:r>
            <a:r>
              <a:rPr lang="ru-RU" sz="1800" smtClean="0"/>
              <a:t>установку постоянных таблиц состояния в БД</a:t>
            </a:r>
            <a:r>
              <a:rPr lang="en-US" sz="1800" smtClean="0"/>
              <a:t> ASPState. </a:t>
            </a:r>
            <a:r>
              <a:rPr lang="ru-RU" sz="1800" smtClean="0"/>
              <a:t>Для этого используется опция </a:t>
            </a:r>
            <a:r>
              <a:rPr lang="en-US" sz="1800" smtClean="0"/>
              <a:t>-sstype p</a:t>
            </a:r>
            <a:endParaRPr lang="ru-RU" sz="1800" smtClean="0"/>
          </a:p>
          <a:p>
            <a:pPr>
              <a:lnSpc>
                <a:spcPct val="80000"/>
              </a:lnSpc>
            </a:pPr>
            <a:r>
              <a:rPr lang="ru-RU" sz="1800" smtClean="0"/>
              <a:t>Например:</a:t>
            </a:r>
            <a:endParaRPr lang="en-US" sz="1800" smtClean="0"/>
          </a:p>
          <a:p>
            <a:pPr>
              <a:lnSpc>
                <a:spcPct val="80000"/>
              </a:lnSpc>
              <a:buFontTx/>
              <a:buNone/>
            </a:pPr>
            <a:r>
              <a:rPr lang="en-US" sz="1800" smtClean="0"/>
              <a:t>aspnet_regsql.exe -S localhost -E -ssadd -sstype p</a:t>
            </a:r>
            <a:endParaRPr lang="ru-RU" sz="1800" smtClean="0"/>
          </a:p>
          <a:p>
            <a:pPr>
              <a:lnSpc>
                <a:spcPct val="80000"/>
              </a:lnSpc>
            </a:pPr>
            <a:r>
              <a:rPr lang="ru-RU" sz="1800" smtClean="0"/>
              <a:t>Можно создать таблицы состояния в базу данных с другим именем </a:t>
            </a:r>
            <a:r>
              <a:rPr lang="en-US" sz="1800" smtClean="0"/>
              <a:t>(</a:t>
            </a:r>
            <a:r>
              <a:rPr lang="ru-RU" sz="1800" smtClean="0"/>
              <a:t>не</a:t>
            </a:r>
            <a:r>
              <a:rPr lang="en-US" sz="1800" smtClean="0"/>
              <a:t> ASPState). </a:t>
            </a:r>
            <a:r>
              <a:rPr lang="ru-RU" sz="1800" smtClean="0"/>
              <a:t>Для этого используется опция</a:t>
            </a:r>
            <a:r>
              <a:rPr lang="en-US" sz="1800" smtClean="0"/>
              <a:t> -sstype c (for custom), </a:t>
            </a:r>
            <a:r>
              <a:rPr lang="ru-RU" sz="1800" smtClean="0"/>
              <a:t>и затем задается имя после опции –</a:t>
            </a:r>
            <a:r>
              <a:rPr lang="en-US" sz="1800" smtClean="0"/>
              <a:t>d</a:t>
            </a:r>
            <a:r>
              <a:rPr lang="ru-RU" sz="1800" smtClean="0"/>
              <a:t>. Например:</a:t>
            </a:r>
            <a:endParaRPr lang="en-US" sz="1800" smtClean="0"/>
          </a:p>
          <a:p>
            <a:pPr>
              <a:lnSpc>
                <a:spcPct val="80000"/>
              </a:lnSpc>
              <a:buFontTx/>
              <a:buNone/>
            </a:pPr>
            <a:r>
              <a:rPr lang="en-US" sz="1800" smtClean="0"/>
              <a:t>aspnet_regsql.exe -S localhost -E -ssadd -sstype c -d MyCustomStateDb</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ru-RU" smtClean="0"/>
              <a:t>Передача </a:t>
            </a:r>
            <a:r>
              <a:rPr lang="en-US" smtClean="0"/>
              <a:t>ID </a:t>
            </a:r>
            <a:r>
              <a:rPr lang="ru-RU" smtClean="0"/>
              <a:t>сессии </a:t>
            </a:r>
          </a:p>
        </p:txBody>
      </p:sp>
      <p:sp>
        <p:nvSpPr>
          <p:cNvPr id="31747" name="Rectangle 3"/>
          <p:cNvSpPr>
            <a:spLocks noGrp="1" noChangeArrowheads="1"/>
          </p:cNvSpPr>
          <p:nvPr>
            <p:ph type="body" idx="1"/>
          </p:nvPr>
        </p:nvSpPr>
        <p:spPr/>
        <p:txBody>
          <a:bodyPr/>
          <a:lstStyle/>
          <a:p>
            <a:pPr eaLnBrk="1" hangingPunct="1">
              <a:lnSpc>
                <a:spcPct val="90000"/>
              </a:lnSpc>
            </a:pPr>
            <a:r>
              <a:rPr lang="ru-RU" sz="2400" smtClean="0"/>
              <a:t>Используя </a:t>
            </a:r>
            <a:r>
              <a:rPr lang="en-US" sz="2400" smtClean="0"/>
              <a:t>cookies – session ID </a:t>
            </a:r>
            <a:r>
              <a:rPr lang="ru-RU" sz="2400" smtClean="0"/>
              <a:t>передается в специальном </a:t>
            </a:r>
            <a:r>
              <a:rPr lang="en-US" sz="2400" smtClean="0"/>
              <a:t>cookie (c </a:t>
            </a:r>
            <a:r>
              <a:rPr lang="ru-RU" sz="2400" smtClean="0"/>
              <a:t>именем ASP.NET_SessionId), который создается автоматически, когда используется коллекция </a:t>
            </a:r>
            <a:r>
              <a:rPr lang="en-US" sz="2400" smtClean="0"/>
              <a:t>Session. </a:t>
            </a:r>
            <a:r>
              <a:rPr lang="ru-RU" sz="2400" smtClean="0"/>
              <a:t>Этот подход используется по умолчанию.</a:t>
            </a:r>
          </a:p>
          <a:p>
            <a:pPr eaLnBrk="1" hangingPunct="1">
              <a:lnSpc>
                <a:spcPct val="90000"/>
              </a:lnSpc>
            </a:pPr>
            <a:r>
              <a:rPr lang="ru-RU" sz="2400" smtClean="0"/>
              <a:t>Использование измененного </a:t>
            </a:r>
            <a:r>
              <a:rPr lang="en-US" sz="2400" smtClean="0"/>
              <a:t>URL – </a:t>
            </a:r>
            <a:r>
              <a:rPr lang="ru-RU" sz="2400" smtClean="0"/>
              <a:t>в этом случае </a:t>
            </a:r>
            <a:r>
              <a:rPr lang="en-US" sz="2400" smtClean="0"/>
              <a:t>session ID </a:t>
            </a:r>
            <a:r>
              <a:rPr lang="ru-RU" sz="2400" smtClean="0"/>
              <a:t>передается в специально измененном </a:t>
            </a:r>
            <a:r>
              <a:rPr lang="en-US" sz="2400" smtClean="0"/>
              <a:t>URL</a:t>
            </a:r>
            <a:r>
              <a:rPr lang="ru-RU" sz="2400" smtClean="0"/>
              <a:t>. Этот метод используется в том случае, если пользователь не поддерживает </a:t>
            </a:r>
            <a:r>
              <a:rPr lang="en-US" sz="2400" smtClean="0"/>
              <a:t>cookies.</a:t>
            </a:r>
          </a:p>
          <a:p>
            <a:pPr eaLnBrk="1" hangingPunct="1">
              <a:lnSpc>
                <a:spcPct val="90000"/>
              </a:lnSpc>
            </a:pPr>
            <a:r>
              <a:rPr lang="ru-RU" sz="2400" smtClean="0"/>
              <a:t>Для задания метода используется раздел «</a:t>
            </a:r>
            <a:r>
              <a:rPr lang="en-US" sz="2400" smtClean="0"/>
              <a:t>Configuring Session State</a:t>
            </a:r>
            <a:r>
              <a:rPr lang="ru-RU" sz="2400" smtClean="0"/>
              <a:t>» файла конфигурации.</a:t>
            </a:r>
            <a:endParaRPr lang="en-US" sz="2400" smtClean="0"/>
          </a:p>
          <a:p>
            <a:pPr eaLnBrk="1" hangingPunct="1">
              <a:lnSpc>
                <a:spcPct val="90000"/>
              </a:lnSpc>
            </a:pPr>
            <a:endParaRPr lang="ru-RU" sz="2400"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ru-RU" sz="4000" smtClean="0"/>
              <a:t>Использование состояния сессии </a:t>
            </a:r>
          </a:p>
        </p:txBody>
      </p:sp>
      <p:sp>
        <p:nvSpPr>
          <p:cNvPr id="32771" name="Rectangle 3"/>
          <p:cNvSpPr>
            <a:spLocks noGrp="1" noChangeArrowheads="1"/>
          </p:cNvSpPr>
          <p:nvPr>
            <p:ph type="body" idx="1"/>
          </p:nvPr>
        </p:nvSpPr>
        <p:spPr/>
        <p:txBody>
          <a:bodyPr/>
          <a:lstStyle/>
          <a:p>
            <a:pPr eaLnBrk="1" hangingPunct="1">
              <a:lnSpc>
                <a:spcPct val="80000"/>
              </a:lnSpc>
            </a:pPr>
            <a:r>
              <a:rPr lang="ru-RU" sz="2400" smtClean="0"/>
              <a:t>Сохранение данных</a:t>
            </a:r>
          </a:p>
          <a:p>
            <a:pPr eaLnBrk="1" hangingPunct="1">
              <a:lnSpc>
                <a:spcPct val="80000"/>
              </a:lnSpc>
              <a:buFontTx/>
              <a:buNone/>
            </a:pPr>
            <a:r>
              <a:rPr lang="ru-RU" sz="2400" smtClean="0"/>
              <a:t>Session["ProductsDataSet"] = dsProducts;</a:t>
            </a:r>
          </a:p>
          <a:p>
            <a:pPr eaLnBrk="1" hangingPunct="1">
              <a:lnSpc>
                <a:spcPct val="80000"/>
              </a:lnSpc>
            </a:pPr>
            <a:r>
              <a:rPr lang="ru-RU" sz="2400" smtClean="0"/>
              <a:t>Получение данных</a:t>
            </a:r>
          </a:p>
          <a:p>
            <a:pPr eaLnBrk="1" hangingPunct="1">
              <a:lnSpc>
                <a:spcPct val="80000"/>
              </a:lnSpc>
              <a:buFontTx/>
              <a:buNone/>
            </a:pPr>
            <a:r>
              <a:rPr lang="ru-RU" sz="2400" smtClean="0"/>
              <a:t>dsProducts = (DataSet)Session["ProductsDataSet"];</a:t>
            </a:r>
          </a:p>
          <a:p>
            <a:pPr eaLnBrk="1" hangingPunct="1">
              <a:lnSpc>
                <a:spcPct val="80000"/>
              </a:lnSpc>
            </a:pPr>
            <a:r>
              <a:rPr lang="ru-RU" sz="2400" smtClean="0"/>
              <a:t>Состояние сессии является глобальным для всего приложения для текущего пользователя.</a:t>
            </a:r>
          </a:p>
          <a:p>
            <a:pPr eaLnBrk="1" hangingPunct="1">
              <a:lnSpc>
                <a:spcPct val="80000"/>
              </a:lnSpc>
            </a:pPr>
            <a:r>
              <a:rPr lang="ru-RU" sz="2400" smtClean="0"/>
              <a:t>Состояние сессии может быть потеряно, если:</a:t>
            </a:r>
          </a:p>
          <a:p>
            <a:pPr lvl="1" eaLnBrk="1" hangingPunct="1">
              <a:lnSpc>
                <a:spcPct val="80000"/>
              </a:lnSpc>
            </a:pPr>
            <a:r>
              <a:rPr lang="ru-RU" sz="2000" smtClean="0"/>
              <a:t>Пользователь закрывает и запускает заново браузер;</a:t>
            </a:r>
          </a:p>
          <a:p>
            <a:pPr lvl="1" eaLnBrk="1" hangingPunct="1">
              <a:lnSpc>
                <a:spcPct val="80000"/>
              </a:lnSpc>
            </a:pPr>
            <a:r>
              <a:rPr lang="ru-RU" sz="2000" smtClean="0"/>
              <a:t>Пользователь обращается к одной и той же странице с помощью разных окон браузера.</a:t>
            </a:r>
          </a:p>
          <a:p>
            <a:pPr lvl="1" eaLnBrk="1" hangingPunct="1">
              <a:lnSpc>
                <a:spcPct val="80000"/>
              </a:lnSpc>
            </a:pPr>
            <a:r>
              <a:rPr lang="ru-RU" sz="2000" smtClean="0"/>
              <a:t>время между вызовами превышает заданное (по умолчанию 20 мин.)</a:t>
            </a:r>
          </a:p>
          <a:p>
            <a:pPr lvl="1" eaLnBrk="1" hangingPunct="1">
              <a:lnSpc>
                <a:spcPct val="80000"/>
              </a:lnSpc>
            </a:pPr>
            <a:r>
              <a:rPr lang="ru-RU" sz="2000" smtClean="0"/>
              <a:t>Программист заканчивает сессию вызывая метод Session.Abandon().</a:t>
            </a:r>
          </a:p>
          <a:p>
            <a:pPr eaLnBrk="1" hangingPunct="1">
              <a:lnSpc>
                <a:spcPct val="80000"/>
              </a:lnSpc>
            </a:pPr>
            <a:endParaRPr lang="ru-RU" sz="2400" smtClean="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274638"/>
            <a:ext cx="8507413" cy="922337"/>
          </a:xfrm>
        </p:spPr>
        <p:txBody>
          <a:bodyPr/>
          <a:lstStyle/>
          <a:p>
            <a:pPr eaLnBrk="1" hangingPunct="1"/>
            <a:r>
              <a:rPr lang="ru-RU" sz="3600" smtClean="0"/>
              <a:t>Конфигурирование способа хранения данных состояния в </a:t>
            </a:r>
            <a:r>
              <a:rPr lang="en-US" sz="3600" smtClean="0"/>
              <a:t>Web.config</a:t>
            </a:r>
            <a:endParaRPr lang="ru-RU" sz="3600" smtClean="0"/>
          </a:p>
        </p:txBody>
      </p:sp>
      <p:sp>
        <p:nvSpPr>
          <p:cNvPr id="33795" name="Rectangle 3"/>
          <p:cNvSpPr>
            <a:spLocks noGrp="1" noChangeArrowheads="1"/>
          </p:cNvSpPr>
          <p:nvPr>
            <p:ph type="body" idx="1"/>
          </p:nvPr>
        </p:nvSpPr>
        <p:spPr>
          <a:xfrm>
            <a:off x="457200" y="1600200"/>
            <a:ext cx="8435975" cy="5068888"/>
          </a:xfrm>
        </p:spPr>
        <p:txBody>
          <a:bodyPr/>
          <a:lstStyle/>
          <a:p>
            <a:pPr eaLnBrk="1" hangingPunct="1">
              <a:lnSpc>
                <a:spcPct val="80000"/>
              </a:lnSpc>
              <a:buFontTx/>
              <a:buNone/>
            </a:pPr>
            <a:r>
              <a:rPr lang="ru-RU" sz="2000" smtClean="0"/>
              <a:t>&lt;configuration&gt; </a:t>
            </a:r>
          </a:p>
          <a:p>
            <a:pPr eaLnBrk="1" hangingPunct="1">
              <a:lnSpc>
                <a:spcPct val="80000"/>
              </a:lnSpc>
              <a:buFontTx/>
              <a:buNone/>
            </a:pPr>
            <a:r>
              <a:rPr lang="ru-RU" sz="2000" smtClean="0"/>
              <a:t>	&lt;system.web&gt; </a:t>
            </a:r>
          </a:p>
          <a:p>
            <a:pPr eaLnBrk="1" hangingPunct="1">
              <a:lnSpc>
                <a:spcPct val="80000"/>
              </a:lnSpc>
              <a:buFontTx/>
              <a:buNone/>
            </a:pPr>
            <a:r>
              <a:rPr lang="ru-RU" sz="2000" smtClean="0"/>
              <a:t>	</a:t>
            </a:r>
            <a:r>
              <a:rPr lang="en-US" sz="2000" smtClean="0"/>
              <a:t>    </a:t>
            </a:r>
            <a:r>
              <a:rPr lang="ru-RU" sz="2000" smtClean="0"/>
              <a:t>&lt;sessionState mode="SQLServer" 				</a:t>
            </a:r>
            <a:r>
              <a:rPr lang="en-US" sz="2000" smtClean="0"/>
              <a:t>     </a:t>
            </a:r>
          </a:p>
          <a:p>
            <a:pPr eaLnBrk="1" hangingPunct="1">
              <a:lnSpc>
                <a:spcPct val="80000"/>
              </a:lnSpc>
              <a:buFontTx/>
              <a:buNone/>
            </a:pPr>
            <a:r>
              <a:rPr lang="en-US" sz="2000" smtClean="0"/>
              <a:t>                </a:t>
            </a:r>
            <a:r>
              <a:rPr lang="ru-RU" sz="2000" smtClean="0"/>
              <a:t>cookieless="true " 			</a:t>
            </a:r>
          </a:p>
          <a:p>
            <a:pPr eaLnBrk="1" hangingPunct="1">
              <a:lnSpc>
                <a:spcPct val="80000"/>
              </a:lnSpc>
              <a:buFontTx/>
              <a:buNone/>
            </a:pPr>
            <a:r>
              <a:rPr lang="ru-RU" sz="2000" smtClean="0"/>
              <a:t>		</a:t>
            </a:r>
            <a:r>
              <a:rPr lang="en-US" sz="2000" smtClean="0"/>
              <a:t>   </a:t>
            </a:r>
            <a:r>
              <a:rPr lang="ru-RU" sz="2000" smtClean="0"/>
              <a:t>regenerateExpiredSessionId="true " </a:t>
            </a:r>
          </a:p>
          <a:p>
            <a:pPr eaLnBrk="1" hangingPunct="1">
              <a:lnSpc>
                <a:spcPct val="80000"/>
              </a:lnSpc>
              <a:buFontTx/>
              <a:buNone/>
            </a:pPr>
            <a:r>
              <a:rPr lang="ru-RU" sz="2000" smtClean="0"/>
              <a:t>		</a:t>
            </a:r>
            <a:r>
              <a:rPr lang="en-US" sz="2000" smtClean="0"/>
              <a:t>   </a:t>
            </a:r>
            <a:r>
              <a:rPr lang="ru-RU" sz="2000" smtClean="0"/>
              <a:t>timeout="30" </a:t>
            </a:r>
          </a:p>
          <a:p>
            <a:pPr eaLnBrk="1" hangingPunct="1">
              <a:lnSpc>
                <a:spcPct val="80000"/>
              </a:lnSpc>
              <a:buFontTx/>
              <a:buNone/>
            </a:pPr>
            <a:r>
              <a:rPr lang="ru-RU" sz="1800" smtClean="0"/>
              <a:t>sqlConnectionString="Data Source=MySqlServer;</a:t>
            </a:r>
            <a:r>
              <a:rPr lang="en-US" sz="1800" smtClean="0"/>
              <a:t> </a:t>
            </a:r>
            <a:r>
              <a:rPr lang="ru-RU" sz="1800" smtClean="0"/>
              <a:t>Integrated Security=SSPI;</a:t>
            </a:r>
            <a:r>
              <a:rPr lang="en-US" sz="1800" smtClean="0"/>
              <a:t>” </a:t>
            </a:r>
            <a:endParaRPr lang="ru-RU" sz="1800" smtClean="0"/>
          </a:p>
          <a:p>
            <a:pPr eaLnBrk="1" hangingPunct="1">
              <a:lnSpc>
                <a:spcPct val="80000"/>
              </a:lnSpc>
              <a:buFontTx/>
              <a:buNone/>
            </a:pPr>
            <a:r>
              <a:rPr lang="ru-RU" sz="2000" smtClean="0"/>
              <a:t>                stateNetworkTimeout="30"/&gt; </a:t>
            </a:r>
          </a:p>
          <a:p>
            <a:pPr eaLnBrk="1" hangingPunct="1">
              <a:lnSpc>
                <a:spcPct val="80000"/>
              </a:lnSpc>
              <a:buFontTx/>
              <a:buNone/>
            </a:pPr>
            <a:r>
              <a:rPr lang="ru-RU" sz="2000" smtClean="0"/>
              <a:t>	&lt;/system.web&gt; </a:t>
            </a:r>
          </a:p>
          <a:p>
            <a:pPr eaLnBrk="1" hangingPunct="1">
              <a:lnSpc>
                <a:spcPct val="80000"/>
              </a:lnSpc>
              <a:buFontTx/>
              <a:buNone/>
            </a:pPr>
            <a:r>
              <a:rPr lang="ru-RU" sz="2000" smtClean="0"/>
              <a:t>&lt;/configuration&gt; </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ru-RU" sz="4000" smtClean="0"/>
              <a:t>Конфигурирование </a:t>
            </a:r>
            <a:r>
              <a:rPr lang="en-US" sz="4000" smtClean="0"/>
              <a:t>session state</a:t>
            </a:r>
            <a:endParaRPr lang="ru-RU" sz="4000" smtClean="0"/>
          </a:p>
        </p:txBody>
      </p:sp>
      <p:sp>
        <p:nvSpPr>
          <p:cNvPr id="34819" name="Rectangle 3"/>
          <p:cNvSpPr>
            <a:spLocks noGrp="1" noChangeArrowheads="1"/>
          </p:cNvSpPr>
          <p:nvPr>
            <p:ph type="body" idx="1"/>
          </p:nvPr>
        </p:nvSpPr>
        <p:spPr/>
        <p:txBody>
          <a:bodyPr/>
          <a:lstStyle/>
          <a:p>
            <a:pPr eaLnBrk="1" hangingPunct="1">
              <a:lnSpc>
                <a:spcPct val="80000"/>
              </a:lnSpc>
              <a:buFontTx/>
              <a:buNone/>
            </a:pPr>
            <a:r>
              <a:rPr lang="ru-RU" sz="1600" smtClean="0"/>
              <a:t>&lt;?xml version="1.0" encoding="utf-8" ?&gt;</a:t>
            </a:r>
          </a:p>
          <a:p>
            <a:pPr eaLnBrk="1" hangingPunct="1">
              <a:lnSpc>
                <a:spcPct val="80000"/>
              </a:lnSpc>
              <a:buFontTx/>
              <a:buNone/>
            </a:pPr>
            <a:r>
              <a:rPr lang="ru-RU" sz="1600" smtClean="0"/>
              <a:t>&lt;configuration&gt;</a:t>
            </a:r>
          </a:p>
          <a:p>
            <a:pPr eaLnBrk="1" hangingPunct="1">
              <a:lnSpc>
                <a:spcPct val="80000"/>
              </a:lnSpc>
              <a:buFontTx/>
              <a:buNone/>
            </a:pPr>
            <a:r>
              <a:rPr lang="en-US" sz="1600" smtClean="0"/>
              <a:t>   </a:t>
            </a:r>
            <a:r>
              <a:rPr lang="ru-RU" sz="1600" smtClean="0"/>
              <a:t>&lt;system.web&gt;</a:t>
            </a:r>
          </a:p>
          <a:p>
            <a:pPr eaLnBrk="1" hangingPunct="1">
              <a:lnSpc>
                <a:spcPct val="80000"/>
              </a:lnSpc>
              <a:buFontTx/>
              <a:buNone/>
            </a:pPr>
            <a:r>
              <a:rPr lang="en-US" sz="1600" smtClean="0"/>
              <a:t>      </a:t>
            </a:r>
            <a:r>
              <a:rPr lang="ru-RU" sz="1600" smtClean="0"/>
              <a:t>&lt;!-- Other settings omitted. --&gt;</a:t>
            </a:r>
          </a:p>
          <a:p>
            <a:pPr eaLnBrk="1" hangingPunct="1">
              <a:lnSpc>
                <a:spcPct val="80000"/>
              </a:lnSpc>
              <a:buFontTx/>
              <a:buNone/>
            </a:pPr>
            <a:r>
              <a:rPr lang="en-US" sz="1600" smtClean="0"/>
              <a:t>      </a:t>
            </a:r>
            <a:r>
              <a:rPr lang="ru-RU" sz="1600" smtClean="0"/>
              <a:t>&lt;sessionState</a:t>
            </a:r>
            <a:r>
              <a:rPr lang="en-US" sz="1600" smtClean="0"/>
              <a:t>  </a:t>
            </a:r>
            <a:r>
              <a:rPr lang="ru-RU" sz="1600" smtClean="0"/>
              <a:t>mode="InProc"</a:t>
            </a:r>
          </a:p>
          <a:p>
            <a:pPr eaLnBrk="1" hangingPunct="1">
              <a:lnSpc>
                <a:spcPct val="80000"/>
              </a:lnSpc>
              <a:buFontTx/>
              <a:buNone/>
            </a:pPr>
            <a:r>
              <a:rPr lang="en-US" sz="1600" smtClean="0"/>
              <a:t>           </a:t>
            </a:r>
            <a:r>
              <a:rPr lang="ru-RU" sz="1600" smtClean="0"/>
              <a:t>stateConnectionString="tcpip=127.0.0.1:42424"</a:t>
            </a:r>
          </a:p>
          <a:p>
            <a:pPr eaLnBrk="1" hangingPunct="1">
              <a:lnSpc>
                <a:spcPct val="80000"/>
              </a:lnSpc>
              <a:buFontTx/>
              <a:buNone/>
            </a:pPr>
            <a:r>
              <a:rPr lang="en-US" sz="1600" smtClean="0"/>
              <a:t>           </a:t>
            </a:r>
            <a:r>
              <a:rPr lang="ru-RU" sz="1600" smtClean="0"/>
              <a:t>stateNetworkTimeout="10"</a:t>
            </a:r>
          </a:p>
          <a:p>
            <a:pPr eaLnBrk="1" hangingPunct="1">
              <a:lnSpc>
                <a:spcPct val="80000"/>
              </a:lnSpc>
              <a:buFontTx/>
              <a:buNone/>
            </a:pPr>
            <a:r>
              <a:rPr lang="en-US" sz="1600" smtClean="0"/>
              <a:t>           </a:t>
            </a:r>
            <a:r>
              <a:rPr lang="ru-RU" sz="1600" smtClean="0"/>
              <a:t>sqlConnectionString="data source=127.0.0.1;Integrated Security=SSPI"</a:t>
            </a:r>
          </a:p>
          <a:p>
            <a:pPr eaLnBrk="1" hangingPunct="1">
              <a:lnSpc>
                <a:spcPct val="80000"/>
              </a:lnSpc>
              <a:buFontTx/>
              <a:buNone/>
            </a:pPr>
            <a:r>
              <a:rPr lang="en-US" sz="1600" smtClean="0"/>
              <a:t>           </a:t>
            </a:r>
            <a:r>
              <a:rPr lang="ru-RU" sz="1600" smtClean="0"/>
              <a:t>sqlCommandTimeout="30" allowCustomSqlDatabase="false"</a:t>
            </a:r>
          </a:p>
          <a:p>
            <a:pPr eaLnBrk="1" hangingPunct="1">
              <a:lnSpc>
                <a:spcPct val="80000"/>
              </a:lnSpc>
              <a:buFontTx/>
              <a:buNone/>
            </a:pPr>
            <a:r>
              <a:rPr lang="en-US" sz="1600" smtClean="0"/>
              <a:t>           </a:t>
            </a:r>
            <a:r>
              <a:rPr lang="ru-RU" sz="1600" smtClean="0"/>
              <a:t>useHostingIdentity="true"</a:t>
            </a:r>
          </a:p>
          <a:p>
            <a:pPr eaLnBrk="1" hangingPunct="1">
              <a:lnSpc>
                <a:spcPct val="80000"/>
              </a:lnSpc>
              <a:buFontTx/>
              <a:buNone/>
            </a:pPr>
            <a:r>
              <a:rPr lang="en-US" sz="1600" smtClean="0"/>
              <a:t>           </a:t>
            </a:r>
            <a:r>
              <a:rPr lang="ru-RU" sz="1600" smtClean="0"/>
              <a:t>cookieless="UseCookies" cookieName="ASP.NET_SessionId"</a:t>
            </a:r>
          </a:p>
          <a:p>
            <a:pPr eaLnBrk="1" hangingPunct="1">
              <a:lnSpc>
                <a:spcPct val="80000"/>
              </a:lnSpc>
              <a:buFontTx/>
              <a:buNone/>
            </a:pPr>
            <a:r>
              <a:rPr lang="en-US" sz="1600" smtClean="0"/>
              <a:t>           </a:t>
            </a:r>
            <a:r>
              <a:rPr lang="ru-RU" sz="1600" smtClean="0"/>
              <a:t>regenerateExpiredSessionId="false"</a:t>
            </a:r>
          </a:p>
          <a:p>
            <a:pPr eaLnBrk="1" hangingPunct="1">
              <a:lnSpc>
                <a:spcPct val="80000"/>
              </a:lnSpc>
              <a:buFontTx/>
              <a:buNone/>
            </a:pPr>
            <a:r>
              <a:rPr lang="en-US" sz="1600" smtClean="0"/>
              <a:t>           </a:t>
            </a:r>
            <a:r>
              <a:rPr lang="ru-RU" sz="1600" smtClean="0"/>
              <a:t>timeout="20"</a:t>
            </a:r>
          </a:p>
          <a:p>
            <a:pPr eaLnBrk="1" hangingPunct="1">
              <a:lnSpc>
                <a:spcPct val="80000"/>
              </a:lnSpc>
              <a:buFontTx/>
              <a:buNone/>
            </a:pPr>
            <a:r>
              <a:rPr lang="en-US" sz="1600" smtClean="0"/>
              <a:t>           </a:t>
            </a:r>
            <a:r>
              <a:rPr lang="ru-RU" sz="1600" smtClean="0"/>
              <a:t>customProvider=""</a:t>
            </a:r>
          </a:p>
          <a:p>
            <a:pPr eaLnBrk="1" hangingPunct="1">
              <a:lnSpc>
                <a:spcPct val="80000"/>
              </a:lnSpc>
              <a:buFontTx/>
              <a:buNone/>
            </a:pPr>
            <a:r>
              <a:rPr lang="en-US" sz="1600" smtClean="0"/>
              <a:t>       </a:t>
            </a:r>
            <a:r>
              <a:rPr lang="ru-RU" sz="1600" smtClean="0"/>
              <a:t>/&gt;</a:t>
            </a:r>
          </a:p>
          <a:p>
            <a:pPr eaLnBrk="1" hangingPunct="1">
              <a:lnSpc>
                <a:spcPct val="80000"/>
              </a:lnSpc>
              <a:buFontTx/>
              <a:buNone/>
            </a:pPr>
            <a:r>
              <a:rPr lang="en-US" sz="1600" smtClean="0"/>
              <a:t>    </a:t>
            </a:r>
            <a:r>
              <a:rPr lang="ru-RU" sz="1600" smtClean="0"/>
              <a:t>&lt;/system.web&gt;</a:t>
            </a:r>
          </a:p>
          <a:p>
            <a:pPr eaLnBrk="1" hangingPunct="1">
              <a:lnSpc>
                <a:spcPct val="80000"/>
              </a:lnSpc>
              <a:buFontTx/>
              <a:buNone/>
            </a:pPr>
            <a:r>
              <a:rPr lang="ru-RU" sz="1600" smtClean="0"/>
              <a:t>&lt;/configuration&gt;</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ru-RU" b="1" smtClean="0"/>
              <a:t>StateServer</a:t>
            </a:r>
          </a:p>
        </p:txBody>
      </p:sp>
      <p:pic>
        <p:nvPicPr>
          <p:cNvPr id="35843" name="Picture 4"/>
          <p:cNvPicPr>
            <a:picLocks noChangeAspect="1" noChangeArrowheads="1"/>
          </p:cNvPicPr>
          <p:nvPr/>
        </p:nvPicPr>
        <p:blipFill>
          <a:blip r:embed="rId3" cstate="print"/>
          <a:srcRect l="1270" t="11610" r="9392" b="21463"/>
          <a:stretch>
            <a:fillRect/>
          </a:stretch>
        </p:blipFill>
        <p:spPr bwMode="auto">
          <a:xfrm>
            <a:off x="179388" y="1628775"/>
            <a:ext cx="8713787" cy="4895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ru-RU" smtClean="0"/>
              <a:t>Cookieless</a:t>
            </a:r>
          </a:p>
        </p:txBody>
      </p:sp>
      <p:sp>
        <p:nvSpPr>
          <p:cNvPr id="36867" name="Rectangle 3"/>
          <p:cNvSpPr>
            <a:spLocks noGrp="1" noChangeArrowheads="1"/>
          </p:cNvSpPr>
          <p:nvPr>
            <p:ph type="body" idx="1"/>
          </p:nvPr>
        </p:nvSpPr>
        <p:spPr/>
        <p:txBody>
          <a:bodyPr/>
          <a:lstStyle/>
          <a:p>
            <a:pPr eaLnBrk="1" hangingPunct="1">
              <a:lnSpc>
                <a:spcPct val="80000"/>
              </a:lnSpc>
            </a:pPr>
            <a:r>
              <a:rPr lang="ru-RU" sz="2000" smtClean="0"/>
              <a:t>UseCookies - Cookies are always used, even if the browser or device doesn’t support cookies or they are disabled. This is the default. If the device does not support cookies, session information will be lost over subsequent requests, because each request will get a new ID.</a:t>
            </a:r>
          </a:p>
          <a:p>
            <a:pPr eaLnBrk="1" hangingPunct="1">
              <a:lnSpc>
                <a:spcPct val="80000"/>
              </a:lnSpc>
            </a:pPr>
            <a:r>
              <a:rPr lang="ru-RU" sz="2000" smtClean="0"/>
              <a:t>UseUri - Cookies are never used, regardless of the capabilities of the browser or device. Instead, the session ID is stored in the URL.</a:t>
            </a:r>
          </a:p>
          <a:p>
            <a:pPr eaLnBrk="1" hangingPunct="1">
              <a:lnSpc>
                <a:spcPct val="80000"/>
              </a:lnSpc>
            </a:pPr>
            <a:r>
              <a:rPr lang="ru-RU" sz="2000" smtClean="0"/>
              <a:t>UseDeviceProfile - ASP.NET chooses whether to use cookieless sessions by examining the BrowserCapabilities object. The drawback is that this object indicates what the device should support—it doesn’t take into account that the user may have disabled cookies in a browser that supports them.</a:t>
            </a:r>
          </a:p>
          <a:p>
            <a:pPr eaLnBrk="1" hangingPunct="1">
              <a:lnSpc>
                <a:spcPct val="80000"/>
              </a:lnSpc>
            </a:pPr>
            <a:r>
              <a:rPr lang="ru-RU" sz="2000" smtClean="0"/>
              <a:t>AutoDetect - ASP.NET attempts to determine whether the browser supports cookies by attempting to set and retrieve a cookie (a technique commonly used on the Web). This technique can correctly determine if a browser supports cookies but has them disabled, in which case cookieless mode is used instead.</a:t>
            </a:r>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ru-RU" sz="4000" smtClean="0"/>
              <a:t>Хранение состояние приложения (</a:t>
            </a:r>
            <a:r>
              <a:rPr lang="en-US" sz="4000" smtClean="0"/>
              <a:t>Application state</a:t>
            </a:r>
            <a:r>
              <a:rPr lang="ru-RU" sz="4000" smtClean="0"/>
              <a:t>)</a:t>
            </a:r>
          </a:p>
        </p:txBody>
      </p:sp>
      <p:sp>
        <p:nvSpPr>
          <p:cNvPr id="37891" name="Rectangle 3"/>
          <p:cNvSpPr>
            <a:spLocks noGrp="1" noChangeArrowheads="1"/>
          </p:cNvSpPr>
          <p:nvPr>
            <p:ph type="body" idx="1"/>
          </p:nvPr>
        </p:nvSpPr>
        <p:spPr/>
        <p:txBody>
          <a:bodyPr/>
          <a:lstStyle/>
          <a:p>
            <a:pPr eaLnBrk="1" hangingPunct="1"/>
            <a:r>
              <a:rPr lang="ru-RU" sz="2800" smtClean="0"/>
              <a:t>Способ  хранения глобальных данных, которые доступны из всех страниц </a:t>
            </a:r>
            <a:r>
              <a:rPr lang="en-US" sz="2800" smtClean="0"/>
              <a:t>web</a:t>
            </a:r>
            <a:r>
              <a:rPr lang="ru-RU" sz="2800" smtClean="0"/>
              <a:t>-приложения.</a:t>
            </a:r>
            <a:endParaRPr lang="en-US" sz="2800" smtClean="0"/>
          </a:p>
          <a:p>
            <a:pPr eaLnBrk="1" hangingPunct="1"/>
            <a:r>
              <a:rPr lang="ru-RU" sz="2800" smtClean="0"/>
              <a:t>Для хранения общих данные, не специфичных для конкретного пользователя.</a:t>
            </a:r>
          </a:p>
          <a:p>
            <a:pPr eaLnBrk="1" hangingPunct="1"/>
            <a:r>
              <a:rPr lang="ru-RU" sz="2800" smtClean="0"/>
              <a:t>Используется словарь ключевое слово / значение – </a:t>
            </a:r>
            <a:r>
              <a:rPr lang="en-US" sz="2800" smtClean="0"/>
              <a:t>Application</a:t>
            </a:r>
            <a:endParaRPr lang="ru-RU" sz="2800" smtClean="0"/>
          </a:p>
          <a:p>
            <a:pPr eaLnBrk="1" hangingPunct="1">
              <a:buFontTx/>
              <a:buNone/>
            </a:pPr>
            <a:r>
              <a:rPr lang="ru-RU" sz="2800" smtClean="0"/>
              <a:t>		Например: </a:t>
            </a:r>
            <a:r>
              <a:rPr lang="en-US" sz="2800" smtClean="0"/>
              <a:t>Application[“UsersOnLine”] = 1;</a:t>
            </a:r>
            <a:endParaRPr lang="ru-RU" sz="2800" smtClean="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ru-RU" smtClean="0"/>
              <a:t>Чтение и запись </a:t>
            </a:r>
            <a:r>
              <a:rPr lang="en-US" smtClean="0"/>
              <a:t>Application</a:t>
            </a:r>
            <a:endParaRPr lang="ru-RU" smtClean="0"/>
          </a:p>
        </p:txBody>
      </p:sp>
      <p:sp>
        <p:nvSpPr>
          <p:cNvPr id="38915" name="Rectangle 3"/>
          <p:cNvSpPr>
            <a:spLocks noGrp="1" noChangeArrowheads="1"/>
          </p:cNvSpPr>
          <p:nvPr>
            <p:ph type="body" idx="1"/>
          </p:nvPr>
        </p:nvSpPr>
        <p:spPr/>
        <p:txBody>
          <a:bodyPr/>
          <a:lstStyle/>
          <a:p>
            <a:pPr eaLnBrk="1" hangingPunct="1"/>
            <a:r>
              <a:rPr lang="ru-RU" smtClean="0"/>
              <a:t>Запись данных</a:t>
            </a:r>
          </a:p>
          <a:p>
            <a:pPr eaLnBrk="1" hangingPunct="1">
              <a:buFontTx/>
              <a:buNone/>
            </a:pPr>
            <a:r>
              <a:rPr lang="ru-RU" sz="2400" smtClean="0"/>
              <a:t>Application.Lock();</a:t>
            </a:r>
          </a:p>
          <a:p>
            <a:pPr eaLnBrk="1" hangingPunct="1">
              <a:buFontTx/>
              <a:buNone/>
            </a:pPr>
            <a:r>
              <a:rPr lang="ru-RU" sz="2400" smtClean="0"/>
              <a:t>Application["PageRequestCount"] = ((int)Application["PageRequestCount"])+1;</a:t>
            </a:r>
          </a:p>
          <a:p>
            <a:pPr eaLnBrk="1" hangingPunct="1">
              <a:buFontTx/>
              <a:buNone/>
            </a:pPr>
            <a:r>
              <a:rPr lang="ru-RU" sz="2400" smtClean="0"/>
              <a:t>Application.UnLock();</a:t>
            </a:r>
          </a:p>
          <a:p>
            <a:pPr eaLnBrk="1" hangingPunct="1"/>
            <a:r>
              <a:rPr lang="ru-RU" smtClean="0"/>
              <a:t>Чтение данных</a:t>
            </a:r>
          </a:p>
          <a:p>
            <a:pPr eaLnBrk="1" hangingPunct="1">
              <a:buFontTx/>
              <a:buNone/>
            </a:pPr>
            <a:r>
              <a:rPr lang="ru-RU" sz="2400" smtClean="0"/>
              <a:t>(int)Application["PageRequestCount"] </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ru-RU" sz="4000" smtClean="0"/>
              <a:t>События связанные с работой приложения</a:t>
            </a:r>
          </a:p>
        </p:txBody>
      </p:sp>
      <p:sp>
        <p:nvSpPr>
          <p:cNvPr id="39939" name="Rectangle 3"/>
          <p:cNvSpPr>
            <a:spLocks noGrp="1" noChangeArrowheads="1"/>
          </p:cNvSpPr>
          <p:nvPr>
            <p:ph type="body" idx="1"/>
          </p:nvPr>
        </p:nvSpPr>
        <p:spPr>
          <a:xfrm>
            <a:off x="250825" y="1628775"/>
            <a:ext cx="8713788" cy="5040313"/>
          </a:xfrm>
        </p:spPr>
        <p:txBody>
          <a:bodyPr/>
          <a:lstStyle/>
          <a:p>
            <a:pPr eaLnBrk="1" hangingPunct="1"/>
            <a:r>
              <a:rPr lang="ru-RU" sz="2800" b="1" i="1" smtClean="0"/>
              <a:t>Application_Start – </a:t>
            </a:r>
            <a:r>
              <a:rPr lang="ru-RU" sz="2800" i="1" smtClean="0"/>
              <a:t>возникает, когда приложение начинает работать</a:t>
            </a:r>
            <a:r>
              <a:rPr lang="ru-RU" sz="2800" smtClean="0"/>
              <a:t>. Хорошее место для задания начальных значений в словаре </a:t>
            </a:r>
            <a:r>
              <a:rPr lang="ru-RU" sz="2800" i="1" smtClean="0"/>
              <a:t>Application</a:t>
            </a:r>
            <a:r>
              <a:rPr lang="ru-RU" sz="2800" smtClean="0"/>
              <a:t>. </a:t>
            </a:r>
          </a:p>
          <a:p>
            <a:pPr eaLnBrk="1" hangingPunct="1"/>
            <a:r>
              <a:rPr lang="ru-RU" sz="2800" b="1" i="1" smtClean="0"/>
              <a:t>Application_End - </a:t>
            </a:r>
            <a:r>
              <a:rPr lang="ru-RU" sz="2800" i="1" smtClean="0"/>
              <a:t>возникает, когда приложение завершает работу</a:t>
            </a:r>
            <a:r>
              <a:rPr lang="ru-RU" sz="2800" smtClean="0"/>
              <a:t>. Используется для освобождения  занятых ресурсов и выполнения записи в журнал. </a:t>
            </a:r>
          </a:p>
          <a:p>
            <a:pPr eaLnBrk="1" hangingPunct="1"/>
            <a:r>
              <a:rPr lang="ru-RU" sz="2800" b="1" i="1" smtClean="0"/>
              <a:t>Application_Error - </a:t>
            </a:r>
            <a:r>
              <a:rPr lang="ru-RU" sz="2800" i="1" smtClean="0"/>
              <a:t>возникает, когда возникает не обработанная ошибка</a:t>
            </a:r>
            <a:r>
              <a:rPr lang="ru-RU" sz="2800" smtClean="0"/>
              <a:t>. Используется для записи в журнал информации об ошибке. </a:t>
            </a:r>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57200" y="274638"/>
            <a:ext cx="8229600" cy="777875"/>
          </a:xfrm>
        </p:spPr>
        <p:txBody>
          <a:bodyPr/>
          <a:lstStyle/>
          <a:p>
            <a:pPr eaLnBrk="1" hangingPunct="1"/>
            <a:r>
              <a:rPr lang="ru-RU" sz="3600" smtClean="0"/>
              <a:t>Пример обработчиков событий</a:t>
            </a:r>
          </a:p>
        </p:txBody>
      </p:sp>
      <p:sp>
        <p:nvSpPr>
          <p:cNvPr id="40963" name="Rectangle 3"/>
          <p:cNvSpPr>
            <a:spLocks noGrp="1" noChangeArrowheads="1"/>
          </p:cNvSpPr>
          <p:nvPr>
            <p:ph type="body" idx="1"/>
          </p:nvPr>
        </p:nvSpPr>
        <p:spPr>
          <a:xfrm>
            <a:off x="250825" y="1125538"/>
            <a:ext cx="8713788" cy="5732462"/>
          </a:xfrm>
        </p:spPr>
        <p:txBody>
          <a:bodyPr/>
          <a:lstStyle/>
          <a:p>
            <a:pPr eaLnBrk="1" hangingPunct="1">
              <a:lnSpc>
                <a:spcPct val="80000"/>
              </a:lnSpc>
            </a:pPr>
            <a:endParaRPr lang="ru-RU" sz="1800" smtClean="0"/>
          </a:p>
          <a:p>
            <a:pPr eaLnBrk="1" hangingPunct="1">
              <a:lnSpc>
                <a:spcPct val="80000"/>
              </a:lnSpc>
              <a:buFontTx/>
              <a:buNone/>
            </a:pPr>
            <a:r>
              <a:rPr lang="en-US" sz="1800" smtClean="0"/>
              <a:t>void </a:t>
            </a:r>
            <a:r>
              <a:rPr lang="en-US" sz="1800" smtClean="0">
                <a:solidFill>
                  <a:srgbClr val="0000FF"/>
                </a:solidFill>
              </a:rPr>
              <a:t>Application_Start</a:t>
            </a:r>
            <a:r>
              <a:rPr lang="en-US" sz="1800" smtClean="0"/>
              <a:t>(object sender, EventArgs e)</a:t>
            </a:r>
          </a:p>
          <a:p>
            <a:pPr eaLnBrk="1" hangingPunct="1">
              <a:lnSpc>
                <a:spcPct val="80000"/>
              </a:lnSpc>
              <a:buFontTx/>
              <a:buNone/>
            </a:pPr>
            <a:r>
              <a:rPr lang="en-US" sz="1800" smtClean="0"/>
              <a:t>{ </a:t>
            </a:r>
            <a:r>
              <a:rPr lang="ru-RU" sz="1800" smtClean="0"/>
              <a:t>	</a:t>
            </a:r>
            <a:r>
              <a:rPr lang="en-US" sz="1800" smtClean="0"/>
              <a:t>// </a:t>
            </a:r>
            <a:r>
              <a:rPr lang="ru-RU" sz="1800" smtClean="0"/>
              <a:t>Код выполняемый при запуске приложения</a:t>
            </a:r>
          </a:p>
          <a:p>
            <a:pPr eaLnBrk="1" hangingPunct="1">
              <a:lnSpc>
                <a:spcPct val="80000"/>
              </a:lnSpc>
              <a:buFontTx/>
              <a:buNone/>
            </a:pPr>
            <a:r>
              <a:rPr lang="ru-RU" sz="1800" smtClean="0"/>
              <a:t>	</a:t>
            </a:r>
            <a:r>
              <a:rPr lang="en-US" sz="1800" smtClean="0"/>
              <a:t>Application["UsersOnline"] = 0;</a:t>
            </a:r>
          </a:p>
          <a:p>
            <a:pPr eaLnBrk="1" hangingPunct="1">
              <a:lnSpc>
                <a:spcPct val="80000"/>
              </a:lnSpc>
              <a:buFontTx/>
              <a:buNone/>
            </a:pPr>
            <a:r>
              <a:rPr lang="en-US" sz="1800" smtClean="0"/>
              <a:t>}</a:t>
            </a:r>
          </a:p>
          <a:p>
            <a:pPr eaLnBrk="1" hangingPunct="1">
              <a:lnSpc>
                <a:spcPct val="80000"/>
              </a:lnSpc>
              <a:buFontTx/>
              <a:buNone/>
            </a:pPr>
            <a:r>
              <a:rPr lang="en-US" sz="1800" smtClean="0"/>
              <a:t>void </a:t>
            </a:r>
            <a:r>
              <a:rPr lang="en-US" sz="1800" smtClean="0">
                <a:solidFill>
                  <a:srgbClr val="0000FF"/>
                </a:solidFill>
              </a:rPr>
              <a:t>Session_Start</a:t>
            </a:r>
            <a:r>
              <a:rPr lang="en-US" sz="1800" smtClean="0"/>
              <a:t>(object sender, EventArgs e)</a:t>
            </a:r>
          </a:p>
          <a:p>
            <a:pPr eaLnBrk="1" hangingPunct="1">
              <a:lnSpc>
                <a:spcPct val="80000"/>
              </a:lnSpc>
              <a:buFontTx/>
              <a:buNone/>
            </a:pPr>
            <a:r>
              <a:rPr lang="en-US" sz="1800" smtClean="0"/>
              <a:t>{ </a:t>
            </a:r>
            <a:r>
              <a:rPr lang="ru-RU" sz="1800" smtClean="0"/>
              <a:t>	</a:t>
            </a:r>
            <a:r>
              <a:rPr lang="en-US" sz="1800" smtClean="0"/>
              <a:t>// </a:t>
            </a:r>
            <a:r>
              <a:rPr lang="ru-RU" sz="1800" smtClean="0"/>
              <a:t>Код выполняемый в начале сессии</a:t>
            </a:r>
          </a:p>
          <a:p>
            <a:pPr eaLnBrk="1" hangingPunct="1">
              <a:lnSpc>
                <a:spcPct val="80000"/>
              </a:lnSpc>
              <a:buFontTx/>
              <a:buNone/>
            </a:pPr>
            <a:r>
              <a:rPr lang="ru-RU" sz="1800" smtClean="0"/>
              <a:t>	</a:t>
            </a:r>
            <a:r>
              <a:rPr lang="en-US" sz="1800" smtClean="0"/>
              <a:t>Application.Lock(); </a:t>
            </a:r>
            <a:endParaRPr lang="ru-RU" sz="1800" smtClean="0"/>
          </a:p>
          <a:p>
            <a:pPr eaLnBrk="1" hangingPunct="1">
              <a:lnSpc>
                <a:spcPct val="80000"/>
              </a:lnSpc>
              <a:buFontTx/>
              <a:buNone/>
            </a:pPr>
            <a:r>
              <a:rPr lang="ru-RU" sz="1800" smtClean="0"/>
              <a:t>	</a:t>
            </a:r>
            <a:r>
              <a:rPr lang="en-US" sz="1800" smtClean="0"/>
              <a:t>Application["UsersOnline"] = (int)Application["UsersOnline"] + 1; </a:t>
            </a:r>
            <a:endParaRPr lang="ru-RU" sz="1800" smtClean="0"/>
          </a:p>
          <a:p>
            <a:pPr eaLnBrk="1" hangingPunct="1">
              <a:lnSpc>
                <a:spcPct val="80000"/>
              </a:lnSpc>
              <a:buFontTx/>
              <a:buNone/>
            </a:pPr>
            <a:r>
              <a:rPr lang="ru-RU" sz="1800" smtClean="0"/>
              <a:t>	</a:t>
            </a:r>
            <a:r>
              <a:rPr lang="en-US" sz="1800" smtClean="0"/>
              <a:t>Application.UnLock();</a:t>
            </a:r>
          </a:p>
          <a:p>
            <a:pPr eaLnBrk="1" hangingPunct="1">
              <a:lnSpc>
                <a:spcPct val="80000"/>
              </a:lnSpc>
              <a:buFontTx/>
              <a:buNone/>
            </a:pPr>
            <a:r>
              <a:rPr lang="en-US" sz="1800" smtClean="0"/>
              <a:t>}</a:t>
            </a:r>
          </a:p>
          <a:p>
            <a:pPr eaLnBrk="1" hangingPunct="1">
              <a:lnSpc>
                <a:spcPct val="80000"/>
              </a:lnSpc>
              <a:buFontTx/>
              <a:buNone/>
            </a:pPr>
            <a:r>
              <a:rPr lang="en-US" sz="1800" smtClean="0"/>
              <a:t>void </a:t>
            </a:r>
            <a:r>
              <a:rPr lang="en-US" sz="1800" smtClean="0">
                <a:solidFill>
                  <a:srgbClr val="0000FF"/>
                </a:solidFill>
              </a:rPr>
              <a:t>Session_End</a:t>
            </a:r>
            <a:r>
              <a:rPr lang="en-US" sz="1800" smtClean="0"/>
              <a:t>(object sender, EventArgs e)</a:t>
            </a:r>
          </a:p>
          <a:p>
            <a:pPr eaLnBrk="1" hangingPunct="1">
              <a:lnSpc>
                <a:spcPct val="80000"/>
              </a:lnSpc>
              <a:buFontTx/>
              <a:buNone/>
            </a:pPr>
            <a:r>
              <a:rPr lang="en-US" sz="1800" smtClean="0"/>
              <a:t>{ </a:t>
            </a:r>
            <a:r>
              <a:rPr lang="ru-RU" sz="1800" smtClean="0"/>
              <a:t>	</a:t>
            </a:r>
            <a:r>
              <a:rPr lang="en-US" sz="1800" smtClean="0"/>
              <a:t>// </a:t>
            </a:r>
            <a:r>
              <a:rPr lang="ru-RU" sz="1800" smtClean="0"/>
              <a:t>Код выполняемый</a:t>
            </a:r>
            <a:r>
              <a:rPr lang="en-US" sz="1800" smtClean="0"/>
              <a:t> </a:t>
            </a:r>
            <a:r>
              <a:rPr lang="ru-RU" sz="1800" smtClean="0"/>
              <a:t>при завершении сессии</a:t>
            </a:r>
          </a:p>
          <a:p>
            <a:pPr eaLnBrk="1" hangingPunct="1">
              <a:lnSpc>
                <a:spcPct val="80000"/>
              </a:lnSpc>
              <a:buFontTx/>
              <a:buNone/>
            </a:pPr>
            <a:r>
              <a:rPr lang="ru-RU" sz="1800" smtClean="0"/>
              <a:t>	</a:t>
            </a:r>
            <a:r>
              <a:rPr lang="en-US" sz="1800" smtClean="0"/>
              <a:t>// </a:t>
            </a:r>
            <a:r>
              <a:rPr lang="ru-RU" sz="1800" smtClean="0"/>
              <a:t>Замечание</a:t>
            </a:r>
            <a:r>
              <a:rPr lang="en-US" sz="1800" smtClean="0"/>
              <a:t>: </a:t>
            </a:r>
            <a:r>
              <a:rPr lang="ru-RU" sz="1800" smtClean="0"/>
              <a:t>Событие</a:t>
            </a:r>
            <a:r>
              <a:rPr lang="en-US" sz="1800" smtClean="0"/>
              <a:t> Session_End </a:t>
            </a:r>
            <a:r>
              <a:rPr lang="ru-RU" sz="1800" smtClean="0"/>
              <a:t>возникает, только, когда режим</a:t>
            </a:r>
          </a:p>
          <a:p>
            <a:pPr eaLnBrk="1" hangingPunct="1">
              <a:lnSpc>
                <a:spcPct val="80000"/>
              </a:lnSpc>
              <a:buFontTx/>
              <a:buNone/>
            </a:pPr>
            <a:r>
              <a:rPr lang="ru-RU" sz="1800" smtClean="0"/>
              <a:t>	// </a:t>
            </a:r>
            <a:r>
              <a:rPr lang="en-US" sz="1800" smtClean="0"/>
              <a:t>sessionstate</a:t>
            </a:r>
            <a:r>
              <a:rPr lang="ru-RU" sz="1800" smtClean="0"/>
              <a:t> установлен на </a:t>
            </a:r>
            <a:r>
              <a:rPr lang="en-US" sz="1800" smtClean="0"/>
              <a:t>InProc </a:t>
            </a:r>
            <a:r>
              <a:rPr lang="ru-RU" sz="1800" smtClean="0"/>
              <a:t>в файле</a:t>
            </a:r>
            <a:r>
              <a:rPr lang="en-US" sz="1800" smtClean="0"/>
              <a:t> Web.config. </a:t>
            </a:r>
            <a:r>
              <a:rPr lang="ru-RU" sz="1800" smtClean="0"/>
              <a:t>Если режим </a:t>
            </a:r>
          </a:p>
          <a:p>
            <a:pPr eaLnBrk="1" hangingPunct="1">
              <a:lnSpc>
                <a:spcPct val="80000"/>
              </a:lnSpc>
              <a:buFontTx/>
              <a:buNone/>
            </a:pPr>
            <a:r>
              <a:rPr lang="ru-RU" sz="1800" smtClean="0"/>
              <a:t>	// установлен на </a:t>
            </a:r>
            <a:r>
              <a:rPr lang="en-US" sz="1800" smtClean="0"/>
              <a:t>StateServer </a:t>
            </a:r>
            <a:r>
              <a:rPr lang="ru-RU" sz="1800" smtClean="0"/>
              <a:t>или</a:t>
            </a:r>
            <a:r>
              <a:rPr lang="en-US" sz="1800" smtClean="0"/>
              <a:t> SQLServer, </a:t>
            </a:r>
            <a:r>
              <a:rPr lang="ru-RU" sz="1800" smtClean="0"/>
              <a:t>то событие не возникает</a:t>
            </a:r>
          </a:p>
          <a:p>
            <a:pPr eaLnBrk="1" hangingPunct="1">
              <a:lnSpc>
                <a:spcPct val="80000"/>
              </a:lnSpc>
              <a:buFontTx/>
              <a:buNone/>
            </a:pPr>
            <a:r>
              <a:rPr lang="ru-RU" sz="1800" smtClean="0"/>
              <a:t>	</a:t>
            </a:r>
            <a:r>
              <a:rPr lang="en-US" sz="1800" smtClean="0"/>
              <a:t>Application.Lock(); </a:t>
            </a:r>
            <a:endParaRPr lang="ru-RU" sz="1800" smtClean="0"/>
          </a:p>
          <a:p>
            <a:pPr eaLnBrk="1" hangingPunct="1">
              <a:lnSpc>
                <a:spcPct val="80000"/>
              </a:lnSpc>
              <a:buFontTx/>
              <a:buNone/>
            </a:pPr>
            <a:r>
              <a:rPr lang="ru-RU" sz="1800" smtClean="0"/>
              <a:t>	</a:t>
            </a:r>
            <a:r>
              <a:rPr lang="en-US" sz="1800" smtClean="0"/>
              <a:t>Application["UsersOnline"] = (int)Application["UsersOnline"] - 1; Application.UnLock();</a:t>
            </a:r>
          </a:p>
          <a:p>
            <a:pPr eaLnBrk="1" hangingPunct="1">
              <a:lnSpc>
                <a:spcPct val="80000"/>
              </a:lnSpc>
              <a:buFontTx/>
              <a:buNone/>
            </a:pPr>
            <a:r>
              <a:rPr lang="en-US" sz="1800" smtClean="0"/>
              <a:t>}</a:t>
            </a:r>
            <a:endParaRPr lang="ru-RU" sz="1800" smtClean="0"/>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ru-RU" smtClean="0"/>
              <a:t>Кэширование (</a:t>
            </a:r>
            <a:r>
              <a:rPr lang="en-US" smtClean="0"/>
              <a:t>caching</a:t>
            </a:r>
            <a:r>
              <a:rPr lang="ru-RU" smtClean="0"/>
              <a:t>)</a:t>
            </a:r>
          </a:p>
        </p:txBody>
      </p:sp>
      <p:sp>
        <p:nvSpPr>
          <p:cNvPr id="41987" name="Rectangle 3"/>
          <p:cNvSpPr>
            <a:spLocks noGrp="1" noChangeArrowheads="1"/>
          </p:cNvSpPr>
          <p:nvPr>
            <p:ph type="body" idx="1"/>
          </p:nvPr>
        </p:nvSpPr>
        <p:spPr/>
        <p:txBody>
          <a:bodyPr/>
          <a:lstStyle/>
          <a:p>
            <a:pPr eaLnBrk="1" hangingPunct="1">
              <a:lnSpc>
                <a:spcPct val="80000"/>
              </a:lnSpc>
            </a:pPr>
            <a:r>
              <a:rPr lang="ru-RU" sz="2000" smtClean="0"/>
              <a:t>Это метод сохранения в оперативной памяти копий некоторых элементов данных, которые сложно создавать заново.</a:t>
            </a:r>
          </a:p>
          <a:p>
            <a:pPr eaLnBrk="1" hangingPunct="1">
              <a:lnSpc>
                <a:spcPct val="80000"/>
              </a:lnSpc>
            </a:pPr>
            <a:r>
              <a:rPr lang="ru-RU" sz="2000" smtClean="0"/>
              <a:t>Например:</a:t>
            </a:r>
          </a:p>
          <a:p>
            <a:pPr lvl="1" eaLnBrk="1" hangingPunct="1">
              <a:lnSpc>
                <a:spcPct val="80000"/>
              </a:lnSpc>
            </a:pPr>
            <a:r>
              <a:rPr lang="ru-RU" sz="1800" smtClean="0"/>
              <a:t>Результаты сложной выборки из БД</a:t>
            </a:r>
          </a:p>
          <a:p>
            <a:pPr eaLnBrk="1" hangingPunct="1">
              <a:lnSpc>
                <a:spcPct val="80000"/>
              </a:lnSpc>
            </a:pPr>
            <a:r>
              <a:rPr lang="ru-RU" sz="2000" smtClean="0"/>
              <a:t>Кэширование способствует повышению производительности и масштабируемости, так как значительно уменьшает время на получение информации.</a:t>
            </a:r>
          </a:p>
          <a:p>
            <a:pPr eaLnBrk="1" hangingPunct="1">
              <a:lnSpc>
                <a:spcPct val="80000"/>
              </a:lnSpc>
            </a:pPr>
            <a:r>
              <a:rPr lang="ru-RU" sz="2000" smtClean="0"/>
              <a:t>Однако кэширование требует дополнительных ресурсов памяти, что может привести к ее недостатку. В связи с этим из  кэша при необходимости удаляются редко используемые элементы.</a:t>
            </a:r>
          </a:p>
          <a:p>
            <a:pPr eaLnBrk="1" hangingPunct="1">
              <a:lnSpc>
                <a:spcPct val="80000"/>
              </a:lnSpc>
            </a:pPr>
            <a:r>
              <a:rPr lang="ru-RU" sz="2000" smtClean="0"/>
              <a:t>Сервер следит за переполнением кэша. Если памяти в кэше не хватает, то редко используемые элементы удаляются из кэща.</a:t>
            </a:r>
          </a:p>
          <a:p>
            <a:pPr eaLnBrk="1" hangingPunct="1">
              <a:lnSpc>
                <a:spcPct val="80000"/>
              </a:lnSpc>
            </a:pPr>
            <a:r>
              <a:rPr lang="ru-RU" sz="2000" smtClean="0"/>
              <a:t>В кэше нужно сохранять, только самое необходимое, что значительно повысит производительность приложения.</a:t>
            </a:r>
          </a:p>
          <a:p>
            <a:pPr eaLnBrk="1" hangingPunct="1">
              <a:lnSpc>
                <a:spcPct val="80000"/>
              </a:lnSpc>
            </a:pPr>
            <a:endParaRPr lang="ru-RU" sz="2000" smtClean="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ru-RU" smtClean="0"/>
              <a:t>Типы кэш </a:t>
            </a:r>
            <a:r>
              <a:rPr lang="en-US" smtClean="0"/>
              <a:t>ASP.Net</a:t>
            </a:r>
            <a:endParaRPr lang="ru-RU" smtClean="0"/>
          </a:p>
        </p:txBody>
      </p:sp>
      <p:sp>
        <p:nvSpPr>
          <p:cNvPr id="43011" name="Rectangle 3"/>
          <p:cNvSpPr>
            <a:spLocks noGrp="1" noChangeArrowheads="1"/>
          </p:cNvSpPr>
          <p:nvPr>
            <p:ph type="body" idx="1"/>
          </p:nvPr>
        </p:nvSpPr>
        <p:spPr>
          <a:xfrm>
            <a:off x="395288" y="1600200"/>
            <a:ext cx="8291512" cy="5068888"/>
          </a:xfrm>
        </p:spPr>
        <p:txBody>
          <a:bodyPr/>
          <a:lstStyle/>
          <a:p>
            <a:pPr eaLnBrk="1" hangingPunct="1">
              <a:lnSpc>
                <a:spcPct val="80000"/>
              </a:lnSpc>
            </a:pPr>
            <a:r>
              <a:rPr lang="ru-RU" sz="2400" b="1" smtClean="0"/>
              <a:t>Выходной кэш (</a:t>
            </a:r>
            <a:r>
              <a:rPr lang="en-US" sz="2400" b="1" smtClean="0"/>
              <a:t>Output caching</a:t>
            </a:r>
            <a:r>
              <a:rPr lang="ru-RU" sz="2400" b="1" smtClean="0"/>
              <a:t>)</a:t>
            </a:r>
            <a:r>
              <a:rPr lang="en-US" sz="2400" smtClean="0"/>
              <a:t> – </a:t>
            </a:r>
            <a:r>
              <a:rPr lang="ru-RU" sz="2400" smtClean="0"/>
              <a:t>простейший тип кэширования, используется автоматически. Сохраняет копию сформированной </a:t>
            </a:r>
            <a:r>
              <a:rPr lang="en-US" sz="2400" smtClean="0"/>
              <a:t>HTML </a:t>
            </a:r>
            <a:r>
              <a:rPr lang="ru-RU" sz="2400" smtClean="0"/>
              <a:t>страницы, которая отправляется пользователю. Следующему пользователю, который запрашивает эту страницу отправляет копия из кэша.</a:t>
            </a:r>
          </a:p>
          <a:p>
            <a:pPr eaLnBrk="1" hangingPunct="1">
              <a:lnSpc>
                <a:spcPct val="80000"/>
              </a:lnSpc>
              <a:buFontTx/>
              <a:buNone/>
            </a:pPr>
            <a:r>
              <a:rPr lang="ru-RU" sz="2000" smtClean="0"/>
              <a:t>	</a:t>
            </a:r>
            <a:endParaRPr lang="ru-RU" sz="2400" smtClean="0"/>
          </a:p>
          <a:p>
            <a:pPr eaLnBrk="1" hangingPunct="1">
              <a:lnSpc>
                <a:spcPct val="80000"/>
              </a:lnSpc>
            </a:pPr>
            <a:r>
              <a:rPr lang="ru-RU" sz="2400" b="1" smtClean="0"/>
              <a:t>Кэш данных (</a:t>
            </a:r>
            <a:r>
              <a:rPr lang="en-US" sz="2400" b="1" smtClean="0"/>
              <a:t>Data caching</a:t>
            </a:r>
            <a:r>
              <a:rPr lang="ru-RU" sz="2400" b="1" smtClean="0"/>
              <a:t>)</a:t>
            </a:r>
            <a:r>
              <a:rPr lang="en-US" sz="2400" smtClean="0"/>
              <a:t> – </a:t>
            </a:r>
            <a:r>
              <a:rPr lang="ru-RU" sz="2400" smtClean="0"/>
              <a:t>используется вручную. Код одной страницы может сохранить требуемые данные, которые сложно создавать заново (например объект </a:t>
            </a:r>
            <a:r>
              <a:rPr lang="en-US" sz="2400" smtClean="0"/>
              <a:t>DataSet</a:t>
            </a:r>
            <a:r>
              <a:rPr lang="ru-RU" sz="2400" smtClean="0"/>
              <a:t>)</a:t>
            </a:r>
            <a:r>
              <a:rPr lang="en-US" sz="2400" smtClean="0"/>
              <a:t>. </a:t>
            </a:r>
            <a:r>
              <a:rPr lang="ru-RU" sz="2400" smtClean="0"/>
              <a:t>Код других страниц может проверить существование этих данных и использовать их. Такое кэширование концептуально похоже на хранение состояния приложения, но более управляемо сервером. Можно программно задать время хранения данных в кэше.</a:t>
            </a:r>
          </a:p>
          <a:p>
            <a:pPr eaLnBrk="1" hangingPunct="1">
              <a:lnSpc>
                <a:spcPct val="80000"/>
              </a:lnSpc>
            </a:pPr>
            <a:endParaRPr lang="ru-RU" sz="2000" smtClean="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57200" y="274638"/>
            <a:ext cx="8229600" cy="633412"/>
          </a:xfrm>
        </p:spPr>
        <p:txBody>
          <a:bodyPr/>
          <a:lstStyle/>
          <a:p>
            <a:pPr eaLnBrk="1" hangingPunct="1"/>
            <a:r>
              <a:rPr lang="ru-RU" sz="4000" smtClean="0"/>
              <a:t>Специальные типы кэширования</a:t>
            </a:r>
          </a:p>
        </p:txBody>
      </p:sp>
      <p:sp>
        <p:nvSpPr>
          <p:cNvPr id="44035" name="Rectangle 3"/>
          <p:cNvSpPr>
            <a:spLocks noGrp="1" noChangeArrowheads="1"/>
          </p:cNvSpPr>
          <p:nvPr>
            <p:ph type="body" idx="1"/>
          </p:nvPr>
        </p:nvSpPr>
        <p:spPr>
          <a:xfrm>
            <a:off x="457200" y="1196975"/>
            <a:ext cx="8229600" cy="4929188"/>
          </a:xfrm>
        </p:spPr>
        <p:txBody>
          <a:bodyPr/>
          <a:lstStyle/>
          <a:p>
            <a:pPr eaLnBrk="1" hangingPunct="1">
              <a:lnSpc>
                <a:spcPct val="80000"/>
              </a:lnSpc>
            </a:pPr>
            <a:r>
              <a:rPr lang="ru-RU" sz="2400" b="1" smtClean="0"/>
              <a:t>Кэширование фрагментов</a:t>
            </a:r>
            <a:r>
              <a:rPr lang="ru-RU" sz="2400" smtClean="0"/>
              <a:t> (</a:t>
            </a:r>
            <a:r>
              <a:rPr lang="ru-RU" sz="2400" b="1" smtClean="0"/>
              <a:t>Fragment caching</a:t>
            </a:r>
            <a:r>
              <a:rPr lang="ru-RU" sz="2400" smtClean="0"/>
              <a:t>). Вместо кэширования всей </a:t>
            </a:r>
            <a:r>
              <a:rPr lang="en-US" sz="2400" smtClean="0"/>
              <a:t>HTML </a:t>
            </a:r>
            <a:r>
              <a:rPr lang="ru-RU" sz="2400" smtClean="0"/>
              <a:t>страницы можно кэшировать ее части, например, вывод пользовательских ЭУ (user control). При следующем выполнении страницы обрабатываются события страницы, но код соответствующих пользовательских элементов не выполняется.</a:t>
            </a:r>
          </a:p>
          <a:p>
            <a:pPr eaLnBrk="1" hangingPunct="1">
              <a:lnSpc>
                <a:spcPct val="80000"/>
              </a:lnSpc>
            </a:pPr>
            <a:endParaRPr lang="ru-RU" sz="2400" smtClean="0"/>
          </a:p>
          <a:p>
            <a:pPr eaLnBrk="1" hangingPunct="1">
              <a:lnSpc>
                <a:spcPct val="80000"/>
              </a:lnSpc>
            </a:pPr>
            <a:r>
              <a:rPr lang="ru-RU" sz="2400" b="1" smtClean="0"/>
              <a:t>Кэширования источников данных (Data source caching)</a:t>
            </a:r>
            <a:r>
              <a:rPr lang="ru-RU" sz="2400" smtClean="0"/>
              <a:t>. Используется для </a:t>
            </a:r>
            <a:r>
              <a:rPr lang="en-US" sz="2400" smtClean="0"/>
              <a:t>data source </a:t>
            </a:r>
            <a:r>
              <a:rPr lang="ru-RU" sz="2400" smtClean="0"/>
              <a:t>ЭУ (SqlDataSource, ObjectDataSource). Технически данный тип кэширования использует кэширование данных. Отличие заключается в том, что не нужно выполнять занесение данных в кэш вручную, а нужно просто правильно задать свойства ЭУ.</a:t>
            </a: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57200" y="274638"/>
            <a:ext cx="8229600" cy="777875"/>
          </a:xfrm>
        </p:spPr>
        <p:txBody>
          <a:bodyPr/>
          <a:lstStyle/>
          <a:p>
            <a:pPr eaLnBrk="1" hangingPunct="1"/>
            <a:r>
              <a:rPr lang="ru-RU" sz="3600" smtClean="0"/>
              <a:t>Задание параметров кэширования страницы</a:t>
            </a:r>
          </a:p>
        </p:txBody>
      </p:sp>
      <p:sp>
        <p:nvSpPr>
          <p:cNvPr id="45059" name="Rectangle 3"/>
          <p:cNvSpPr>
            <a:spLocks noGrp="1" noChangeArrowheads="1"/>
          </p:cNvSpPr>
          <p:nvPr>
            <p:ph type="body" idx="1"/>
          </p:nvPr>
        </p:nvSpPr>
        <p:spPr>
          <a:xfrm>
            <a:off x="395288" y="1412875"/>
            <a:ext cx="8291512" cy="5184775"/>
          </a:xfrm>
        </p:spPr>
        <p:txBody>
          <a:bodyPr/>
          <a:lstStyle/>
          <a:p>
            <a:pPr eaLnBrk="1" hangingPunct="1">
              <a:lnSpc>
                <a:spcPct val="80000"/>
              </a:lnSpc>
            </a:pPr>
            <a:r>
              <a:rPr lang="ru-RU" sz="1600" smtClean="0"/>
              <a:t>В директиве </a:t>
            </a:r>
            <a:r>
              <a:rPr lang="en-US" sz="1600" smtClean="0"/>
              <a:t>Page</a:t>
            </a:r>
            <a:r>
              <a:rPr lang="ru-RU" sz="1600" smtClean="0"/>
              <a:t> страницы</a:t>
            </a:r>
            <a:endParaRPr lang="en-US" sz="1600" smtClean="0"/>
          </a:p>
          <a:p>
            <a:pPr eaLnBrk="1" hangingPunct="1">
              <a:lnSpc>
                <a:spcPct val="80000"/>
              </a:lnSpc>
              <a:buFontTx/>
              <a:buNone/>
            </a:pPr>
            <a:r>
              <a:rPr lang="ru-RU" sz="1600" smtClean="0"/>
              <a:t>&lt;%@ </a:t>
            </a:r>
            <a:r>
              <a:rPr lang="en-US" sz="1600" smtClean="0"/>
              <a:t>Page </a:t>
            </a:r>
            <a:r>
              <a:rPr lang="ru-RU" sz="1600" smtClean="0"/>
              <a:t>OutputCache Duration="20" VaryByParam="None" %&gt;</a:t>
            </a:r>
            <a:endParaRPr lang="ru-RU" sz="1800" smtClean="0"/>
          </a:p>
          <a:p>
            <a:pPr eaLnBrk="1" hangingPunct="1">
              <a:lnSpc>
                <a:spcPct val="80000"/>
              </a:lnSpc>
            </a:pPr>
            <a:endParaRPr lang="en-US" sz="1600" smtClean="0"/>
          </a:p>
          <a:p>
            <a:pPr eaLnBrk="1" hangingPunct="1">
              <a:lnSpc>
                <a:spcPct val="80000"/>
              </a:lnSpc>
            </a:pPr>
            <a:r>
              <a:rPr lang="ru-RU" sz="1600" smtClean="0"/>
              <a:t>В файле </a:t>
            </a:r>
            <a:r>
              <a:rPr lang="en-US" sz="1600" smtClean="0"/>
              <a:t>web.config</a:t>
            </a:r>
            <a:endParaRPr lang="ru-RU" sz="1600" smtClean="0"/>
          </a:p>
          <a:p>
            <a:pPr eaLnBrk="1" hangingPunct="1">
              <a:lnSpc>
                <a:spcPct val="80000"/>
              </a:lnSpc>
              <a:buFontTx/>
              <a:buNone/>
            </a:pPr>
            <a:r>
              <a:rPr lang="en-US" sz="1600" smtClean="0"/>
              <a:t>&lt;configuration&gt;</a:t>
            </a:r>
          </a:p>
          <a:p>
            <a:pPr eaLnBrk="1" hangingPunct="1">
              <a:lnSpc>
                <a:spcPct val="80000"/>
              </a:lnSpc>
              <a:buFontTx/>
              <a:buNone/>
            </a:pPr>
            <a:r>
              <a:rPr lang="ru-RU" sz="1600" smtClean="0"/>
              <a:t>    </a:t>
            </a:r>
            <a:r>
              <a:rPr lang="en-US" sz="1600" smtClean="0"/>
              <a:t>&lt;system.web&gt;</a:t>
            </a:r>
          </a:p>
          <a:p>
            <a:pPr eaLnBrk="1" hangingPunct="1">
              <a:lnSpc>
                <a:spcPct val="80000"/>
              </a:lnSpc>
              <a:buFontTx/>
              <a:buNone/>
            </a:pPr>
            <a:r>
              <a:rPr lang="ru-RU" sz="1600" smtClean="0"/>
              <a:t>        </a:t>
            </a:r>
            <a:r>
              <a:rPr lang="en-US" sz="1600" smtClean="0"/>
              <a:t>&lt;caching&gt;</a:t>
            </a:r>
          </a:p>
          <a:p>
            <a:pPr eaLnBrk="1" hangingPunct="1">
              <a:lnSpc>
                <a:spcPct val="80000"/>
              </a:lnSpc>
              <a:buFontTx/>
              <a:buNone/>
            </a:pPr>
            <a:r>
              <a:rPr lang="ru-RU" sz="1600" smtClean="0"/>
              <a:t>            </a:t>
            </a:r>
            <a:r>
              <a:rPr lang="en-US" sz="1600" smtClean="0"/>
              <a:t>&lt;outputCacheSettings&gt;</a:t>
            </a:r>
            <a:endParaRPr lang="ru-RU" sz="1600" smtClean="0"/>
          </a:p>
          <a:p>
            <a:pPr eaLnBrk="1" hangingPunct="1">
              <a:lnSpc>
                <a:spcPct val="80000"/>
              </a:lnSpc>
              <a:buFontTx/>
              <a:buNone/>
            </a:pPr>
            <a:r>
              <a:rPr lang="ru-RU" sz="1600" smtClean="0"/>
              <a:t>                </a:t>
            </a:r>
            <a:r>
              <a:rPr lang="en-US" sz="1600" smtClean="0"/>
              <a:t>&lt;outputCacheProfiles&gt;</a:t>
            </a:r>
          </a:p>
          <a:p>
            <a:pPr eaLnBrk="1" hangingPunct="1">
              <a:lnSpc>
                <a:spcPct val="80000"/>
              </a:lnSpc>
              <a:buFontTx/>
              <a:buNone/>
            </a:pPr>
            <a:r>
              <a:rPr lang="ru-RU" sz="1600" smtClean="0"/>
              <a:t>                    </a:t>
            </a:r>
            <a:r>
              <a:rPr lang="en-US" sz="1600" smtClean="0"/>
              <a:t>&lt;add name="ProductItemCacheProfile" duration="60" /&gt;</a:t>
            </a:r>
            <a:endParaRPr lang="ru-RU" sz="1600" smtClean="0"/>
          </a:p>
          <a:p>
            <a:pPr eaLnBrk="1" hangingPunct="1">
              <a:lnSpc>
                <a:spcPct val="80000"/>
              </a:lnSpc>
              <a:buFontTx/>
              <a:buNone/>
            </a:pPr>
            <a:r>
              <a:rPr lang="ru-RU" sz="1600" smtClean="0"/>
              <a:t>                </a:t>
            </a:r>
            <a:r>
              <a:rPr lang="en-US" sz="1600" smtClean="0"/>
              <a:t>&lt;/outputCacheProfiles&gt;</a:t>
            </a:r>
          </a:p>
          <a:p>
            <a:pPr eaLnBrk="1" hangingPunct="1">
              <a:lnSpc>
                <a:spcPct val="80000"/>
              </a:lnSpc>
              <a:buFontTx/>
              <a:buNone/>
            </a:pPr>
            <a:r>
              <a:rPr lang="ru-RU" sz="1600" smtClean="0"/>
              <a:t>            </a:t>
            </a:r>
            <a:r>
              <a:rPr lang="en-US" sz="1600" smtClean="0"/>
              <a:t>&lt;/outputCacheSettings&gt;</a:t>
            </a:r>
          </a:p>
          <a:p>
            <a:pPr eaLnBrk="1" hangingPunct="1">
              <a:lnSpc>
                <a:spcPct val="80000"/>
              </a:lnSpc>
              <a:buFontTx/>
              <a:buNone/>
            </a:pPr>
            <a:r>
              <a:rPr lang="ru-RU" sz="1600" smtClean="0"/>
              <a:t>        </a:t>
            </a:r>
            <a:r>
              <a:rPr lang="en-US" sz="1600" smtClean="0"/>
              <a:t>&lt;/caching&gt;</a:t>
            </a:r>
          </a:p>
          <a:p>
            <a:pPr eaLnBrk="1" hangingPunct="1">
              <a:lnSpc>
                <a:spcPct val="80000"/>
              </a:lnSpc>
              <a:buFontTx/>
              <a:buNone/>
            </a:pPr>
            <a:r>
              <a:rPr lang="ru-RU" sz="1600" smtClean="0"/>
              <a:t>         </a:t>
            </a:r>
            <a:r>
              <a:rPr lang="en-US" sz="1600" smtClean="0"/>
              <a:t>...</a:t>
            </a:r>
          </a:p>
          <a:p>
            <a:pPr eaLnBrk="1" hangingPunct="1">
              <a:lnSpc>
                <a:spcPct val="80000"/>
              </a:lnSpc>
              <a:buFontTx/>
              <a:buNone/>
            </a:pPr>
            <a:r>
              <a:rPr lang="ru-RU" sz="1600" smtClean="0"/>
              <a:t>    </a:t>
            </a:r>
            <a:r>
              <a:rPr lang="en-US" sz="1600" smtClean="0"/>
              <a:t>&lt;/system.web&gt;</a:t>
            </a:r>
          </a:p>
          <a:p>
            <a:pPr eaLnBrk="1" hangingPunct="1">
              <a:lnSpc>
                <a:spcPct val="80000"/>
              </a:lnSpc>
              <a:buFontTx/>
              <a:buNone/>
            </a:pPr>
            <a:r>
              <a:rPr lang="en-US" sz="1600" smtClean="0"/>
              <a:t>&lt;/configuration&gt;</a:t>
            </a:r>
            <a:endParaRPr lang="ru-RU" sz="1600" smtClean="0"/>
          </a:p>
          <a:p>
            <a:pPr eaLnBrk="1" hangingPunct="1">
              <a:lnSpc>
                <a:spcPct val="80000"/>
              </a:lnSpc>
              <a:buFontTx/>
              <a:buNone/>
            </a:pPr>
            <a:endParaRPr lang="ru-RU" sz="1600" smtClean="0"/>
          </a:p>
          <a:p>
            <a:pPr eaLnBrk="1" hangingPunct="1">
              <a:lnSpc>
                <a:spcPct val="80000"/>
              </a:lnSpc>
              <a:buFontTx/>
              <a:buNone/>
            </a:pPr>
            <a:r>
              <a:rPr lang="ru-RU" sz="1600" smtClean="0"/>
              <a:t>На странице</a:t>
            </a:r>
          </a:p>
          <a:p>
            <a:pPr eaLnBrk="1" hangingPunct="1">
              <a:lnSpc>
                <a:spcPct val="80000"/>
              </a:lnSpc>
              <a:buFontTx/>
              <a:buNone/>
            </a:pPr>
            <a:r>
              <a:rPr lang="en-US" sz="1600" smtClean="0"/>
              <a:t>&lt;%@ OutputCache CacheProfile="ProductItemCacheProfile" VaryByParam="None" %&gt;</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r>
              <a:rPr lang="ru-RU" smtClean="0"/>
              <a:t>Конфигурирование кэша</a:t>
            </a:r>
          </a:p>
        </p:txBody>
      </p:sp>
      <p:sp>
        <p:nvSpPr>
          <p:cNvPr id="46083" name="Rectangle 3"/>
          <p:cNvSpPr>
            <a:spLocks noGrp="1" noChangeArrowheads="1"/>
          </p:cNvSpPr>
          <p:nvPr>
            <p:ph type="body" idx="1"/>
          </p:nvPr>
        </p:nvSpPr>
        <p:spPr/>
        <p:txBody>
          <a:bodyPr/>
          <a:lstStyle/>
          <a:p>
            <a:pPr eaLnBrk="1" hangingPunct="1">
              <a:lnSpc>
                <a:spcPct val="80000"/>
              </a:lnSpc>
              <a:buFontTx/>
              <a:buNone/>
            </a:pPr>
            <a:r>
              <a:rPr lang="ru-RU" sz="2000" smtClean="0"/>
              <a:t>&lt;configuration&gt;</a:t>
            </a:r>
          </a:p>
          <a:p>
            <a:pPr eaLnBrk="1" hangingPunct="1">
              <a:lnSpc>
                <a:spcPct val="80000"/>
              </a:lnSpc>
              <a:buFontTx/>
              <a:buNone/>
            </a:pPr>
            <a:r>
              <a:rPr lang="en-US" sz="2000" smtClean="0"/>
              <a:t>   </a:t>
            </a:r>
            <a:r>
              <a:rPr lang="ru-RU" sz="2000" smtClean="0"/>
              <a:t>&lt;system.web&gt;</a:t>
            </a:r>
          </a:p>
          <a:p>
            <a:pPr eaLnBrk="1" hangingPunct="1">
              <a:lnSpc>
                <a:spcPct val="80000"/>
              </a:lnSpc>
              <a:buFontTx/>
              <a:buNone/>
            </a:pPr>
            <a:r>
              <a:rPr lang="en-US" sz="2000" smtClean="0"/>
              <a:t>      </a:t>
            </a:r>
            <a:r>
              <a:rPr lang="ru-RU" sz="2000" smtClean="0"/>
              <a:t>&lt;caching&gt;</a:t>
            </a:r>
          </a:p>
          <a:p>
            <a:pPr eaLnBrk="1" hangingPunct="1">
              <a:lnSpc>
                <a:spcPct val="80000"/>
              </a:lnSpc>
              <a:buFontTx/>
              <a:buNone/>
            </a:pPr>
            <a:r>
              <a:rPr lang="en-US" sz="2000" smtClean="0"/>
              <a:t>          </a:t>
            </a:r>
            <a:r>
              <a:rPr lang="ru-RU" sz="2000" smtClean="0"/>
              <a:t>&lt;cache disableMemoryCollection="true|false"</a:t>
            </a:r>
          </a:p>
          <a:p>
            <a:pPr eaLnBrk="1" hangingPunct="1">
              <a:lnSpc>
                <a:spcPct val="80000"/>
              </a:lnSpc>
              <a:buFontTx/>
              <a:buNone/>
            </a:pPr>
            <a:r>
              <a:rPr lang="en-US" sz="2000" smtClean="0"/>
              <a:t>              </a:t>
            </a:r>
            <a:r>
              <a:rPr lang="ru-RU" sz="2000" smtClean="0"/>
              <a:t>disableExpiration="true|false"</a:t>
            </a:r>
          </a:p>
          <a:p>
            <a:pPr eaLnBrk="1" hangingPunct="1">
              <a:lnSpc>
                <a:spcPct val="80000"/>
              </a:lnSpc>
              <a:buFontTx/>
              <a:buNone/>
            </a:pPr>
            <a:r>
              <a:rPr lang="en-US" sz="2000" smtClean="0"/>
              <a:t>              </a:t>
            </a:r>
            <a:r>
              <a:rPr lang="ru-RU" sz="2000" smtClean="0"/>
              <a:t>percentagePhysicalMemoryUsedLimit="number"</a:t>
            </a:r>
          </a:p>
          <a:p>
            <a:pPr eaLnBrk="1" hangingPunct="1">
              <a:lnSpc>
                <a:spcPct val="80000"/>
              </a:lnSpc>
              <a:buFontTx/>
              <a:buNone/>
            </a:pPr>
            <a:r>
              <a:rPr lang="en-US" sz="2000" smtClean="0"/>
              <a:t>              </a:t>
            </a:r>
            <a:r>
              <a:rPr lang="ru-RU" sz="2000" smtClean="0"/>
              <a:t>privateBytesLimit="number"</a:t>
            </a:r>
          </a:p>
          <a:p>
            <a:pPr eaLnBrk="1" hangingPunct="1">
              <a:lnSpc>
                <a:spcPct val="80000"/>
              </a:lnSpc>
              <a:buFontTx/>
              <a:buNone/>
            </a:pPr>
            <a:r>
              <a:rPr lang="en-US" sz="2000" smtClean="0"/>
              <a:t>              </a:t>
            </a:r>
            <a:r>
              <a:rPr lang="ru-RU" sz="2000" smtClean="0"/>
              <a:t>privateBytesPollTime="HH:MM:SS"</a:t>
            </a:r>
          </a:p>
          <a:p>
            <a:pPr eaLnBrk="1" hangingPunct="1">
              <a:lnSpc>
                <a:spcPct val="80000"/>
              </a:lnSpc>
              <a:buFontTx/>
              <a:buNone/>
            </a:pPr>
            <a:r>
              <a:rPr lang="en-US" sz="2000" smtClean="0"/>
              <a:t>          </a:t>
            </a:r>
            <a:r>
              <a:rPr lang="ru-RU" sz="2000" smtClean="0"/>
              <a:t>/&gt;</a:t>
            </a:r>
          </a:p>
          <a:p>
            <a:pPr eaLnBrk="1" hangingPunct="1">
              <a:lnSpc>
                <a:spcPct val="80000"/>
              </a:lnSpc>
              <a:buFontTx/>
              <a:buNone/>
            </a:pPr>
            <a:r>
              <a:rPr lang="en-US" sz="2000" smtClean="0"/>
              <a:t>          </a:t>
            </a:r>
            <a:r>
              <a:rPr lang="ru-RU" sz="2000" smtClean="0"/>
              <a:t>...</a:t>
            </a:r>
          </a:p>
          <a:p>
            <a:pPr eaLnBrk="1" hangingPunct="1">
              <a:lnSpc>
                <a:spcPct val="80000"/>
              </a:lnSpc>
              <a:buFontTx/>
              <a:buNone/>
            </a:pPr>
            <a:r>
              <a:rPr lang="en-US" sz="2000" smtClean="0"/>
              <a:t>      </a:t>
            </a:r>
            <a:r>
              <a:rPr lang="ru-RU" sz="2000" smtClean="0"/>
              <a:t>&lt;/caching&gt;</a:t>
            </a:r>
          </a:p>
          <a:p>
            <a:pPr eaLnBrk="1" hangingPunct="1">
              <a:lnSpc>
                <a:spcPct val="80000"/>
              </a:lnSpc>
              <a:buFontTx/>
              <a:buNone/>
            </a:pPr>
            <a:r>
              <a:rPr lang="en-US" sz="2000" smtClean="0"/>
              <a:t>   </a:t>
            </a:r>
            <a:r>
              <a:rPr lang="ru-RU" sz="2000" smtClean="0"/>
              <a:t>&lt;/system.web&gt;</a:t>
            </a:r>
          </a:p>
          <a:p>
            <a:pPr eaLnBrk="1" hangingPunct="1">
              <a:lnSpc>
                <a:spcPct val="80000"/>
              </a:lnSpc>
              <a:buFontTx/>
              <a:buNone/>
            </a:pPr>
            <a:r>
              <a:rPr lang="ru-RU" sz="2000" smtClean="0"/>
              <a:t>...</a:t>
            </a:r>
          </a:p>
          <a:p>
            <a:pPr eaLnBrk="1" hangingPunct="1">
              <a:lnSpc>
                <a:spcPct val="80000"/>
              </a:lnSpc>
              <a:buFontTx/>
              <a:buNone/>
            </a:pPr>
            <a:r>
              <a:rPr lang="ru-RU" sz="2000" smtClean="0"/>
              <a:t>&lt;/configuration&gt;</a:t>
            </a:r>
          </a:p>
          <a:p>
            <a:pPr eaLnBrk="1" hangingPunct="1">
              <a:lnSpc>
                <a:spcPct val="80000"/>
              </a:lnSpc>
            </a:pPr>
            <a:endParaRPr lang="ru-RU" sz="2000" smtClean="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57200" y="274638"/>
            <a:ext cx="8229600" cy="922337"/>
          </a:xfrm>
        </p:spPr>
        <p:txBody>
          <a:bodyPr/>
          <a:lstStyle/>
          <a:p>
            <a:pPr eaLnBrk="1" hangingPunct="1"/>
            <a:r>
              <a:rPr lang="ru-RU" smtClean="0"/>
              <a:t>Работа с кэшем данных</a:t>
            </a:r>
          </a:p>
        </p:txBody>
      </p:sp>
      <p:sp>
        <p:nvSpPr>
          <p:cNvPr id="47107" name="Rectangle 3"/>
          <p:cNvSpPr>
            <a:spLocks noGrp="1" noChangeArrowheads="1"/>
          </p:cNvSpPr>
          <p:nvPr>
            <p:ph type="body" idx="1"/>
          </p:nvPr>
        </p:nvSpPr>
        <p:spPr>
          <a:xfrm>
            <a:off x="323850" y="1600200"/>
            <a:ext cx="8640763" cy="4997450"/>
          </a:xfrm>
        </p:spPr>
        <p:txBody>
          <a:bodyPr/>
          <a:lstStyle/>
          <a:p>
            <a:pPr eaLnBrk="1" hangingPunct="1">
              <a:lnSpc>
                <a:spcPct val="80000"/>
              </a:lnSpc>
            </a:pPr>
            <a:r>
              <a:rPr lang="ru-RU" sz="2000" smtClean="0"/>
              <a:t>Добавление данных в кэш:</a:t>
            </a:r>
          </a:p>
          <a:p>
            <a:pPr eaLnBrk="1" hangingPunct="1">
              <a:lnSpc>
                <a:spcPct val="80000"/>
              </a:lnSpc>
              <a:buFontTx/>
              <a:buNone/>
            </a:pPr>
            <a:r>
              <a:rPr lang="ru-RU" sz="2000" smtClean="0"/>
              <a:t>Cache["key"] = item;</a:t>
            </a:r>
          </a:p>
          <a:p>
            <a:pPr eaLnBrk="1" hangingPunct="1">
              <a:lnSpc>
                <a:spcPct val="80000"/>
              </a:lnSpc>
              <a:buFontTx/>
              <a:buNone/>
            </a:pPr>
            <a:r>
              <a:rPr lang="ru-RU" sz="2000" smtClean="0"/>
              <a:t>Cache.Insert("MyItem", obj)</a:t>
            </a:r>
            <a:r>
              <a:rPr lang="en-US" sz="2000" smtClean="0"/>
              <a:t>;</a:t>
            </a:r>
            <a:endParaRPr lang="ru-RU" sz="2000" smtClean="0"/>
          </a:p>
          <a:p>
            <a:pPr eaLnBrk="1" hangingPunct="1">
              <a:lnSpc>
                <a:spcPct val="80000"/>
              </a:lnSpc>
              <a:buFontTx/>
              <a:buNone/>
            </a:pPr>
            <a:r>
              <a:rPr lang="ru-RU" sz="2000" smtClean="0"/>
              <a:t>Cache.Insert("MyItem", obj, null,</a:t>
            </a:r>
          </a:p>
          <a:p>
            <a:pPr eaLnBrk="1" hangingPunct="1">
              <a:lnSpc>
                <a:spcPct val="80000"/>
              </a:lnSpc>
              <a:buFontTx/>
              <a:buNone/>
            </a:pPr>
            <a:r>
              <a:rPr lang="ru-RU" sz="2000" smtClean="0"/>
              <a:t>	DateTime.MaxValue, // абсолютное время</a:t>
            </a:r>
          </a:p>
          <a:p>
            <a:pPr eaLnBrk="1" hangingPunct="1">
              <a:lnSpc>
                <a:spcPct val="80000"/>
              </a:lnSpc>
              <a:buFontTx/>
              <a:buNone/>
            </a:pPr>
            <a:r>
              <a:rPr lang="ru-RU" sz="2000" smtClean="0"/>
              <a:t>   </a:t>
            </a:r>
            <a:r>
              <a:rPr lang="en-US" sz="2000" smtClean="0"/>
              <a:t>  </a:t>
            </a:r>
            <a:r>
              <a:rPr lang="ru-RU" sz="2000" smtClean="0"/>
              <a:t>TimeSpan.FromMinutes(10)); // время между вызовами</a:t>
            </a:r>
          </a:p>
          <a:p>
            <a:pPr eaLnBrk="1" hangingPunct="1">
              <a:lnSpc>
                <a:spcPct val="80000"/>
              </a:lnSpc>
            </a:pPr>
            <a:endParaRPr lang="en-US" sz="2000" smtClean="0"/>
          </a:p>
          <a:p>
            <a:pPr eaLnBrk="1" hangingPunct="1">
              <a:lnSpc>
                <a:spcPct val="80000"/>
              </a:lnSpc>
            </a:pPr>
            <a:r>
              <a:rPr lang="ru-RU" sz="2000" smtClean="0"/>
              <a:t>Получение данных</a:t>
            </a:r>
          </a:p>
          <a:p>
            <a:pPr eaLnBrk="1" hangingPunct="1">
              <a:lnSpc>
                <a:spcPct val="80000"/>
              </a:lnSpc>
              <a:buFontTx/>
              <a:buNone/>
            </a:pPr>
            <a:endParaRPr lang="ru-RU" sz="2000" smtClean="0"/>
          </a:p>
          <a:p>
            <a:pPr eaLnBrk="1" hangingPunct="1">
              <a:lnSpc>
                <a:spcPct val="80000"/>
              </a:lnSpc>
              <a:buFontTx/>
              <a:buNone/>
            </a:pPr>
            <a:r>
              <a:rPr lang="ru-RU" sz="2000" smtClean="0"/>
              <a:t>DataSet ds = Cache["CustomerData"] as DataSet;</a:t>
            </a:r>
          </a:p>
          <a:p>
            <a:pPr eaLnBrk="1" hangingPunct="1">
              <a:lnSpc>
                <a:spcPct val="80000"/>
              </a:lnSpc>
              <a:buFontTx/>
              <a:buNone/>
            </a:pPr>
            <a:r>
              <a:rPr lang="ru-RU" sz="2000" smtClean="0"/>
              <a:t>if (ds == null)</a:t>
            </a:r>
          </a:p>
          <a:p>
            <a:pPr eaLnBrk="1" hangingPunct="1">
              <a:lnSpc>
                <a:spcPct val="80000"/>
              </a:lnSpc>
              <a:buFontTx/>
              <a:buNone/>
            </a:pPr>
            <a:r>
              <a:rPr lang="ru-RU" sz="2000" smtClean="0"/>
              <a:t>{</a:t>
            </a:r>
          </a:p>
          <a:p>
            <a:pPr eaLnBrk="1" hangingPunct="1">
              <a:lnSpc>
                <a:spcPct val="80000"/>
              </a:lnSpc>
              <a:buFontTx/>
              <a:buNone/>
            </a:pPr>
            <a:r>
              <a:rPr lang="ru-RU" sz="2000" smtClean="0"/>
              <a:t>   ds = QueryCustomerDataFromDatabase(); // создание выборки заново </a:t>
            </a:r>
          </a:p>
          <a:p>
            <a:pPr eaLnBrk="1" hangingPunct="1">
              <a:lnSpc>
                <a:spcPct val="80000"/>
              </a:lnSpc>
              <a:buFontTx/>
              <a:buNone/>
            </a:pPr>
            <a:r>
              <a:rPr lang="ru-RU" sz="2000" smtClean="0"/>
              <a:t>   Cache.Insert("CustomerData", customers);</a:t>
            </a:r>
          </a:p>
          <a:p>
            <a:pPr eaLnBrk="1" hangingPunct="1">
              <a:lnSpc>
                <a:spcPct val="80000"/>
              </a:lnSpc>
              <a:buFontTx/>
              <a:buNone/>
            </a:pPr>
            <a:r>
              <a:rPr lang="ru-RU" sz="2000" smtClean="0"/>
              <a:t>}</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57200" y="274638"/>
            <a:ext cx="8229600" cy="850900"/>
          </a:xfrm>
        </p:spPr>
        <p:txBody>
          <a:bodyPr/>
          <a:lstStyle/>
          <a:p>
            <a:pPr eaLnBrk="1" hangingPunct="1"/>
            <a:r>
              <a:rPr lang="ru-RU" sz="3600" smtClean="0"/>
              <a:t>Профили пользователей </a:t>
            </a:r>
            <a:r>
              <a:rPr lang="en-US" sz="3600" smtClean="0"/>
              <a:t>(profiles)</a:t>
            </a:r>
            <a:endParaRPr lang="ru-RU" sz="3600" smtClean="0"/>
          </a:p>
        </p:txBody>
      </p:sp>
      <p:sp>
        <p:nvSpPr>
          <p:cNvPr id="48131" name="Rectangle 3"/>
          <p:cNvSpPr>
            <a:spLocks noGrp="1" noChangeArrowheads="1"/>
          </p:cNvSpPr>
          <p:nvPr>
            <p:ph type="body" idx="1"/>
          </p:nvPr>
        </p:nvSpPr>
        <p:spPr>
          <a:xfrm>
            <a:off x="457200" y="1268413"/>
            <a:ext cx="8229600" cy="4857750"/>
          </a:xfrm>
        </p:spPr>
        <p:txBody>
          <a:bodyPr/>
          <a:lstStyle/>
          <a:p>
            <a:pPr eaLnBrk="1" hangingPunct="1">
              <a:lnSpc>
                <a:spcPct val="80000"/>
              </a:lnSpc>
            </a:pPr>
            <a:r>
              <a:rPr lang="ru-RU" sz="2000" smtClean="0"/>
              <a:t>Цель использования профилей пользователей является длительное хранение и поиск информации, связанной с  конкретными пользователями в базе данных.</a:t>
            </a:r>
          </a:p>
          <a:p>
            <a:pPr eaLnBrk="1" hangingPunct="1">
              <a:lnSpc>
                <a:spcPct val="80000"/>
              </a:lnSpc>
            </a:pPr>
            <a:r>
              <a:rPr lang="ru-RU" sz="2000" smtClean="0"/>
              <a:t>Не требует написания собственного кода.</a:t>
            </a:r>
          </a:p>
          <a:p>
            <a:pPr eaLnBrk="1" hangingPunct="1">
              <a:lnSpc>
                <a:spcPct val="80000"/>
              </a:lnSpc>
            </a:pPr>
            <a:r>
              <a:rPr lang="ru-RU" sz="2000" smtClean="0"/>
              <a:t>Достаточно трудоемкие для выполнения, так как требуют подсоединения к БД и выборки нужных данных.</a:t>
            </a:r>
          </a:p>
          <a:p>
            <a:pPr eaLnBrk="1" hangingPunct="1">
              <a:lnSpc>
                <a:spcPct val="80000"/>
              </a:lnSpc>
            </a:pPr>
            <a:r>
              <a:rPr lang="ru-RU" sz="2000" smtClean="0"/>
              <a:t>При первом использовании объекта </a:t>
            </a:r>
            <a:r>
              <a:rPr lang="en-US" sz="2000" smtClean="0"/>
              <a:t>Profile </a:t>
            </a:r>
            <a:r>
              <a:rPr lang="ru-RU" sz="2000" smtClean="0"/>
              <a:t>в коде </a:t>
            </a:r>
            <a:r>
              <a:rPr lang="en-US" sz="2000" smtClean="0"/>
              <a:t>ASP</a:t>
            </a:r>
            <a:r>
              <a:rPr lang="ru-RU" sz="2000" smtClean="0"/>
              <a:t>.</a:t>
            </a:r>
            <a:r>
              <a:rPr lang="en-US" sz="2000" smtClean="0"/>
              <a:t>Net </a:t>
            </a:r>
            <a:r>
              <a:rPr lang="ru-RU" sz="2000" smtClean="0"/>
              <a:t>считывает все данные пользователя.</a:t>
            </a:r>
          </a:p>
          <a:p>
            <a:pPr eaLnBrk="1" hangingPunct="1">
              <a:lnSpc>
                <a:spcPct val="80000"/>
              </a:lnSpc>
            </a:pPr>
            <a:r>
              <a:rPr lang="ru-RU" sz="2000" smtClean="0"/>
              <a:t>При изменении каких-либо данных профиля их запись задерживается до полной обработки страницы. Перед отправкой страницы измененные данные сохраняются в БД.</a:t>
            </a:r>
          </a:p>
          <a:p>
            <a:pPr eaLnBrk="1" hangingPunct="1">
              <a:lnSpc>
                <a:spcPct val="80000"/>
              </a:lnSpc>
            </a:pPr>
            <a:r>
              <a:rPr lang="ru-RU" sz="2000" smtClean="0"/>
              <a:t>Профили работают хорошо при следующих условиях:</a:t>
            </a:r>
          </a:p>
          <a:p>
            <a:pPr lvl="1" eaLnBrk="1" hangingPunct="1">
              <a:lnSpc>
                <a:spcPct val="80000"/>
              </a:lnSpc>
            </a:pPr>
            <a:r>
              <a:rPr lang="ru-RU" sz="1800" smtClean="0"/>
              <a:t>Имеется не много страниц, которые работают с данными профиля.</a:t>
            </a:r>
          </a:p>
          <a:p>
            <a:pPr lvl="1" eaLnBrk="1" hangingPunct="1">
              <a:lnSpc>
                <a:spcPct val="80000"/>
              </a:lnSpc>
            </a:pPr>
            <a:r>
              <a:rPr lang="ru-RU" sz="1800" smtClean="0"/>
              <a:t>Сохраняется небольшое количество данных.</a:t>
            </a:r>
          </a:p>
          <a:p>
            <a:pPr eaLnBrk="1" hangingPunct="1">
              <a:lnSpc>
                <a:spcPct val="80000"/>
              </a:lnSpc>
            </a:pPr>
            <a:r>
              <a:rPr lang="ru-RU" sz="2000" smtClean="0"/>
              <a:t>Можно объединить использование профилей с другими способами хранения состояния</a:t>
            </a:r>
            <a:r>
              <a:rPr lang="en-US" sz="2000" smtClean="0"/>
              <a:t> (</a:t>
            </a:r>
            <a:r>
              <a:rPr lang="ru-RU" sz="2000" smtClean="0"/>
              <a:t>например, сохранять данные пользователя в </a:t>
            </a:r>
            <a:r>
              <a:rPr lang="en-US" sz="2000" smtClean="0"/>
              <a:t>Session state)</a:t>
            </a:r>
            <a:r>
              <a:rPr lang="ru-RU" sz="2000" smtClean="0"/>
              <a:t>.</a:t>
            </a:r>
          </a:p>
          <a:p>
            <a:pPr eaLnBrk="1" hangingPunct="1">
              <a:lnSpc>
                <a:spcPct val="80000"/>
              </a:lnSpc>
            </a:pPr>
            <a:endParaRPr lang="ru-RU" sz="2000" smtClean="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ru-RU" smtClean="0"/>
              <a:t>Как работает </a:t>
            </a:r>
            <a:r>
              <a:rPr lang="en-US" smtClean="0"/>
              <a:t>Profile Store</a:t>
            </a:r>
            <a:endParaRPr lang="ru-RU" smtClean="0"/>
          </a:p>
        </p:txBody>
      </p:sp>
      <p:sp>
        <p:nvSpPr>
          <p:cNvPr id="49155" name="Rectangle 3"/>
          <p:cNvSpPr>
            <a:spLocks noGrp="1" noChangeArrowheads="1"/>
          </p:cNvSpPr>
          <p:nvPr>
            <p:ph type="body" idx="1"/>
          </p:nvPr>
        </p:nvSpPr>
        <p:spPr/>
        <p:txBody>
          <a:bodyPr/>
          <a:lstStyle/>
          <a:p>
            <a:pPr eaLnBrk="1" hangingPunct="1"/>
            <a:r>
              <a:rPr lang="ru-RU" sz="2800" smtClean="0"/>
              <a:t>Провайдер данных,</a:t>
            </a:r>
            <a:r>
              <a:rPr lang="en-US" sz="2800" smtClean="0"/>
              <a:t> </a:t>
            </a:r>
            <a:r>
              <a:rPr lang="ru-RU" sz="2800" smtClean="0"/>
              <a:t>который используется по умолчанию, сохраняет сериализованные данные профиля в одном поле записи БД.</a:t>
            </a:r>
          </a:p>
          <a:p>
            <a:pPr eaLnBrk="1" hangingPunct="1"/>
            <a:r>
              <a:rPr lang="ru-RU" sz="2800" smtClean="0"/>
              <a:t>Для каждого пользователя создается индивидуальная запись, которая определяется по имени (идентификатору) пользователя. Это означает, что профили требуют использовать некоторый способ аутентификации пользователей (</a:t>
            </a:r>
            <a:r>
              <a:rPr lang="en-US" sz="2800" smtClean="0"/>
              <a:t>Windows </a:t>
            </a:r>
            <a:r>
              <a:rPr lang="ru-RU" sz="2800" smtClean="0"/>
              <a:t>или</a:t>
            </a:r>
            <a:r>
              <a:rPr lang="en-US" sz="2800" smtClean="0"/>
              <a:t> forms</a:t>
            </a:r>
            <a:r>
              <a:rPr lang="ru-RU" sz="2800" smtClean="0"/>
              <a:t>).</a:t>
            </a:r>
          </a:p>
          <a:p>
            <a:pPr eaLnBrk="1" hangingPunct="1"/>
            <a:endParaRPr lang="ru-RU" sz="2800" smtClean="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457200" y="274638"/>
            <a:ext cx="8229600" cy="706437"/>
          </a:xfrm>
        </p:spPr>
        <p:txBody>
          <a:bodyPr/>
          <a:lstStyle/>
          <a:p>
            <a:pPr eaLnBrk="1" hangingPunct="1"/>
            <a:r>
              <a:rPr lang="ru-RU" sz="4000" smtClean="0"/>
              <a:t>Использование </a:t>
            </a:r>
            <a:r>
              <a:rPr lang="en-US" sz="4000" smtClean="0"/>
              <a:t>SqlProfileProvider</a:t>
            </a:r>
            <a:endParaRPr lang="ru-RU" sz="4000" smtClean="0"/>
          </a:p>
        </p:txBody>
      </p:sp>
      <p:sp>
        <p:nvSpPr>
          <p:cNvPr id="50179" name="Rectangle 3"/>
          <p:cNvSpPr>
            <a:spLocks noGrp="1" noChangeArrowheads="1"/>
          </p:cNvSpPr>
          <p:nvPr>
            <p:ph type="body" idx="1"/>
          </p:nvPr>
        </p:nvSpPr>
        <p:spPr>
          <a:xfrm>
            <a:off x="457200" y="1196975"/>
            <a:ext cx="8229600" cy="4929188"/>
          </a:xfrm>
        </p:spPr>
        <p:txBody>
          <a:bodyPr/>
          <a:lstStyle/>
          <a:p>
            <a:pPr marL="457200" indent="-457200" eaLnBrk="1" hangingPunct="1">
              <a:lnSpc>
                <a:spcPct val="90000"/>
              </a:lnSpc>
            </a:pPr>
            <a:r>
              <a:rPr lang="ru-RU" sz="2400" smtClean="0"/>
              <a:t>Позволяет хранить информацию о профиле в </a:t>
            </a:r>
            <a:r>
              <a:rPr lang="en-US" sz="2400" smtClean="0"/>
              <a:t>SQL Server 2005 </a:t>
            </a:r>
            <a:r>
              <a:rPr lang="ru-RU" sz="2400" smtClean="0"/>
              <a:t>и новее.</a:t>
            </a:r>
          </a:p>
          <a:p>
            <a:pPr marL="457200" indent="-457200" eaLnBrk="1" hangingPunct="1">
              <a:lnSpc>
                <a:spcPct val="90000"/>
              </a:lnSpc>
            </a:pPr>
            <a:r>
              <a:rPr lang="ru-RU" sz="2400" smtClean="0"/>
              <a:t>Можно создать таблицы профилей в любой базе данных, но нельзя изменить их схему.</a:t>
            </a:r>
          </a:p>
          <a:p>
            <a:pPr marL="457200" indent="-457200" eaLnBrk="1" hangingPunct="1">
              <a:lnSpc>
                <a:spcPct val="90000"/>
              </a:lnSpc>
            </a:pPr>
            <a:r>
              <a:rPr lang="ru-RU" sz="2400" smtClean="0"/>
              <a:t>Нужно выполнить следующие шаги:</a:t>
            </a:r>
          </a:p>
          <a:p>
            <a:pPr marL="838200" lvl="1" indent="-381000" eaLnBrk="1" hangingPunct="1">
              <a:lnSpc>
                <a:spcPct val="90000"/>
              </a:lnSpc>
              <a:buFontTx/>
              <a:buAutoNum type="arabicPeriod"/>
            </a:pPr>
            <a:r>
              <a:rPr lang="ru-RU" sz="2000" smtClean="0"/>
              <a:t>Создать таблицы данных профилей (в </a:t>
            </a:r>
            <a:r>
              <a:rPr lang="en-US" sz="2000" smtClean="0"/>
              <a:t>SQL Server 2005 Express </a:t>
            </a:r>
            <a:r>
              <a:rPr lang="ru-RU" sz="2000" smtClean="0"/>
              <a:t>это делается автоматически).</a:t>
            </a:r>
          </a:p>
          <a:p>
            <a:pPr marL="838200" lvl="1" indent="-381000" eaLnBrk="1" hangingPunct="1">
              <a:lnSpc>
                <a:spcPct val="90000"/>
              </a:lnSpc>
              <a:buFontTx/>
              <a:buAutoNum type="arabicPeriod"/>
            </a:pPr>
            <a:r>
              <a:rPr lang="ru-RU" sz="2000" smtClean="0"/>
              <a:t>Сконфигурировать провайдер профиля (profile provider).</a:t>
            </a:r>
          </a:p>
          <a:p>
            <a:pPr marL="838200" lvl="1" indent="-381000" eaLnBrk="1" hangingPunct="1">
              <a:lnSpc>
                <a:spcPct val="90000"/>
              </a:lnSpc>
              <a:buFontTx/>
              <a:buAutoNum type="arabicPeriod"/>
            </a:pPr>
            <a:r>
              <a:rPr lang="ru-RU" sz="2000" smtClean="0"/>
              <a:t>Описать свойства профилей.</a:t>
            </a:r>
          </a:p>
          <a:p>
            <a:pPr marL="838200" lvl="1" indent="-381000" eaLnBrk="1" hangingPunct="1">
              <a:lnSpc>
                <a:spcPct val="90000"/>
              </a:lnSpc>
              <a:buFontTx/>
              <a:buAutoNum type="arabicPeriod"/>
            </a:pPr>
            <a:r>
              <a:rPr lang="ru-RU" sz="2000" smtClean="0"/>
              <a:t>Подключить аутентификацию для некоторой части </a:t>
            </a:r>
            <a:r>
              <a:rPr lang="en-US" sz="2000" smtClean="0"/>
              <a:t>web </a:t>
            </a:r>
            <a:r>
              <a:rPr lang="ru-RU" sz="2000" smtClean="0"/>
              <a:t>сайта.</a:t>
            </a:r>
          </a:p>
          <a:p>
            <a:pPr marL="838200" lvl="1" indent="-381000" eaLnBrk="1" hangingPunct="1">
              <a:lnSpc>
                <a:spcPct val="90000"/>
              </a:lnSpc>
              <a:buFontTx/>
              <a:buAutoNum type="arabicPeriod"/>
            </a:pPr>
            <a:r>
              <a:rPr lang="ru-RU" sz="2000" smtClean="0"/>
              <a:t>Использовать свойства профилей в коде </a:t>
            </a:r>
            <a:r>
              <a:rPr lang="en-US" sz="2000" smtClean="0"/>
              <a:t>web </a:t>
            </a:r>
            <a:r>
              <a:rPr lang="ru-RU" sz="2000" smtClean="0"/>
              <a:t>сайта.</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457200" y="274638"/>
            <a:ext cx="8229600" cy="706437"/>
          </a:xfrm>
        </p:spPr>
        <p:txBody>
          <a:bodyPr/>
          <a:lstStyle/>
          <a:p>
            <a:pPr eaLnBrk="1" hangingPunct="1"/>
            <a:r>
              <a:rPr lang="ru-RU" sz="4000" smtClean="0"/>
              <a:t>1. Создание таблиц профилей</a:t>
            </a:r>
          </a:p>
        </p:txBody>
      </p:sp>
      <p:sp>
        <p:nvSpPr>
          <p:cNvPr id="51203" name="Rectangle 3"/>
          <p:cNvSpPr>
            <a:spLocks noGrp="1" noChangeArrowheads="1"/>
          </p:cNvSpPr>
          <p:nvPr>
            <p:ph type="body" idx="1"/>
          </p:nvPr>
        </p:nvSpPr>
        <p:spPr>
          <a:xfrm>
            <a:off x="457200" y="1268413"/>
            <a:ext cx="8507413" cy="5400675"/>
          </a:xfrm>
        </p:spPr>
        <p:txBody>
          <a:bodyPr/>
          <a:lstStyle/>
          <a:p>
            <a:pPr eaLnBrk="1" hangingPunct="1">
              <a:lnSpc>
                <a:spcPct val="80000"/>
              </a:lnSpc>
            </a:pPr>
            <a:r>
              <a:rPr lang="ru-RU" sz="1800" smtClean="0"/>
              <a:t>Если используется не SQL Server Express, то нужно создать таблицы профилей вручную</a:t>
            </a:r>
          </a:p>
          <a:p>
            <a:pPr eaLnBrk="1" hangingPunct="1">
              <a:lnSpc>
                <a:spcPct val="80000"/>
              </a:lnSpc>
            </a:pPr>
            <a:r>
              <a:rPr lang="ru-RU" sz="1800" smtClean="0"/>
              <a:t>Для этого используется командная утилита aspnet_regsql.exe</a:t>
            </a:r>
            <a:r>
              <a:rPr lang="en-US" sz="1800" smtClean="0"/>
              <a:t> </a:t>
            </a:r>
            <a:r>
              <a:rPr lang="ru-RU" sz="1800" smtClean="0"/>
              <a:t> (которая также позволяет создать базы данных для </a:t>
            </a:r>
            <a:r>
              <a:rPr lang="en-US" sz="1800" smtClean="0"/>
              <a:t>SQL Server-based session state, membership, roles, database cache dependencies </a:t>
            </a:r>
            <a:r>
              <a:rPr lang="ru-RU" sz="1800" smtClean="0"/>
              <a:t>и </a:t>
            </a:r>
            <a:r>
              <a:rPr lang="en-US" sz="1800" smtClean="0"/>
              <a:t>web part personalization</a:t>
            </a:r>
            <a:r>
              <a:rPr lang="ru-RU" sz="1800" smtClean="0"/>
              <a:t>)</a:t>
            </a:r>
            <a:r>
              <a:rPr lang="en-US" sz="1800" smtClean="0"/>
              <a:t>.</a:t>
            </a:r>
          </a:p>
          <a:p>
            <a:pPr eaLnBrk="1" hangingPunct="1">
              <a:lnSpc>
                <a:spcPct val="80000"/>
              </a:lnSpc>
            </a:pPr>
            <a:r>
              <a:rPr lang="ru-RU" sz="1800" smtClean="0"/>
              <a:t>Данная утилита находится в папке</a:t>
            </a:r>
          </a:p>
          <a:p>
            <a:pPr eaLnBrk="1" hangingPunct="1">
              <a:lnSpc>
                <a:spcPct val="80000"/>
              </a:lnSpc>
              <a:buFontTx/>
              <a:buNone/>
            </a:pPr>
            <a:r>
              <a:rPr lang="ru-RU" sz="1800" smtClean="0"/>
              <a:t>c:\Windows\Microsoft.NET\Framework\v2.0.50727</a:t>
            </a:r>
          </a:p>
          <a:p>
            <a:pPr eaLnBrk="1" hangingPunct="1">
              <a:lnSpc>
                <a:spcPct val="80000"/>
              </a:lnSpc>
            </a:pPr>
            <a:r>
              <a:rPr lang="ru-RU" sz="1800" smtClean="0"/>
              <a:t>При использовании SQL Server Express автоматически создается БД aspnetdb.mdf и сохраняется в папке </a:t>
            </a:r>
            <a:r>
              <a:rPr lang="en-US" sz="1800" smtClean="0"/>
              <a:t>App_Data</a:t>
            </a:r>
          </a:p>
          <a:p>
            <a:pPr eaLnBrk="1" hangingPunct="1">
              <a:lnSpc>
                <a:spcPct val="80000"/>
              </a:lnSpc>
            </a:pPr>
            <a:r>
              <a:rPr lang="ru-RU" sz="1800" smtClean="0"/>
              <a:t>Для создания БД профилей используются следу.щие параметры aspnet_regsql.exe:</a:t>
            </a:r>
          </a:p>
          <a:p>
            <a:pPr lvl="1" eaLnBrk="1" hangingPunct="1">
              <a:lnSpc>
                <a:spcPct val="80000"/>
              </a:lnSpc>
            </a:pPr>
            <a:r>
              <a:rPr lang="ru-RU" sz="1600" smtClean="0"/>
              <a:t>Опция -A p </a:t>
            </a:r>
          </a:p>
          <a:p>
            <a:pPr lvl="1" eaLnBrk="1" hangingPunct="1">
              <a:lnSpc>
                <a:spcPct val="80000"/>
              </a:lnSpc>
            </a:pPr>
            <a:r>
              <a:rPr lang="ru-RU" sz="1600" smtClean="0"/>
              <a:t>размещение сервера (-S)</a:t>
            </a:r>
          </a:p>
          <a:p>
            <a:pPr lvl="1" eaLnBrk="1" hangingPunct="1">
              <a:lnSpc>
                <a:spcPct val="80000"/>
              </a:lnSpc>
            </a:pPr>
            <a:r>
              <a:rPr lang="ru-RU" sz="1600" smtClean="0"/>
              <a:t>имя создаваемой БД (-d), </a:t>
            </a:r>
            <a:endParaRPr lang="en-US" sz="1600" smtClean="0"/>
          </a:p>
          <a:p>
            <a:pPr lvl="1" eaLnBrk="1" hangingPunct="1">
              <a:lnSpc>
                <a:spcPct val="80000"/>
              </a:lnSpc>
            </a:pPr>
            <a:r>
              <a:rPr lang="en-US" sz="1600" smtClean="0"/>
              <a:t>id </a:t>
            </a:r>
            <a:r>
              <a:rPr lang="ru-RU" sz="1600" smtClean="0"/>
              <a:t>пользователя -U </a:t>
            </a:r>
          </a:p>
          <a:p>
            <a:pPr lvl="1" eaLnBrk="1" hangingPunct="1">
              <a:lnSpc>
                <a:spcPct val="80000"/>
              </a:lnSpc>
            </a:pPr>
            <a:r>
              <a:rPr lang="ru-RU" sz="1600" smtClean="0"/>
              <a:t>пароль -P </a:t>
            </a:r>
          </a:p>
          <a:p>
            <a:pPr lvl="1" eaLnBrk="1" hangingPunct="1">
              <a:lnSpc>
                <a:spcPct val="80000"/>
              </a:lnSpc>
            </a:pPr>
            <a:r>
              <a:rPr lang="ru-RU" sz="1600" smtClean="0"/>
              <a:t>или использование текущей учетной записи </a:t>
            </a:r>
            <a:r>
              <a:rPr lang="en-US" sz="1600" smtClean="0"/>
              <a:t>Windows </a:t>
            </a:r>
            <a:r>
              <a:rPr lang="ru-RU" sz="1600" smtClean="0"/>
              <a:t>–E</a:t>
            </a:r>
          </a:p>
          <a:p>
            <a:pPr eaLnBrk="1" hangingPunct="1">
              <a:lnSpc>
                <a:spcPct val="80000"/>
              </a:lnSpc>
            </a:pPr>
            <a:r>
              <a:rPr lang="ru-RU" sz="1800" smtClean="0"/>
              <a:t>Например</a:t>
            </a:r>
          </a:p>
          <a:p>
            <a:pPr eaLnBrk="1" hangingPunct="1">
              <a:lnSpc>
                <a:spcPct val="80000"/>
              </a:lnSpc>
              <a:buFontTx/>
              <a:buNone/>
            </a:pPr>
            <a:r>
              <a:rPr lang="ru-RU" sz="1800" smtClean="0"/>
              <a:t>	</a:t>
            </a:r>
            <a:r>
              <a:rPr lang="en-US" sz="1800" smtClean="0"/>
              <a:t>aspnet_regsql.exe –A p –E</a:t>
            </a:r>
          </a:p>
          <a:p>
            <a:pPr lvl="1" eaLnBrk="1" hangingPunct="1">
              <a:lnSpc>
                <a:spcPct val="80000"/>
              </a:lnSpc>
            </a:pPr>
            <a:endParaRPr lang="ru-RU" sz="1600" smtClean="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r>
              <a:rPr lang="ru-RU" sz="4000" smtClean="0"/>
              <a:t>Схема БД профилей</a:t>
            </a:r>
          </a:p>
        </p:txBody>
      </p:sp>
      <p:pic>
        <p:nvPicPr>
          <p:cNvPr id="52227" name="Picture 4"/>
          <p:cNvPicPr>
            <a:picLocks noChangeAspect="1" noChangeArrowheads="1"/>
          </p:cNvPicPr>
          <p:nvPr/>
        </p:nvPicPr>
        <p:blipFill>
          <a:blip r:embed="rId3" cstate="print"/>
          <a:srcRect/>
          <a:stretch>
            <a:fillRect/>
          </a:stretch>
        </p:blipFill>
        <p:spPr bwMode="auto">
          <a:xfrm>
            <a:off x="684213" y="1989138"/>
            <a:ext cx="7777162" cy="44989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457200" y="490538"/>
            <a:ext cx="8229600" cy="561975"/>
          </a:xfrm>
        </p:spPr>
        <p:txBody>
          <a:bodyPr/>
          <a:lstStyle/>
          <a:p>
            <a:pPr eaLnBrk="1" hangingPunct="1"/>
            <a:r>
              <a:rPr lang="ru-RU" sz="3600" smtClean="0"/>
              <a:t>2. Конфигурирование провайдера профилей</a:t>
            </a:r>
          </a:p>
        </p:txBody>
      </p:sp>
      <p:sp>
        <p:nvSpPr>
          <p:cNvPr id="53251" name="Rectangle 3"/>
          <p:cNvSpPr>
            <a:spLocks noGrp="1" noChangeArrowheads="1"/>
          </p:cNvSpPr>
          <p:nvPr>
            <p:ph type="body" idx="1"/>
          </p:nvPr>
        </p:nvSpPr>
        <p:spPr>
          <a:xfrm>
            <a:off x="250825" y="1458913"/>
            <a:ext cx="8507413" cy="5138737"/>
          </a:xfrm>
        </p:spPr>
        <p:txBody>
          <a:bodyPr/>
          <a:lstStyle/>
          <a:p>
            <a:pPr eaLnBrk="1" hangingPunct="1">
              <a:lnSpc>
                <a:spcPct val="80000"/>
              </a:lnSpc>
              <a:buFontTx/>
              <a:buNone/>
            </a:pPr>
            <a:r>
              <a:rPr lang="ru-RU" sz="1800" smtClean="0"/>
              <a:t>&lt;configuration&gt;</a:t>
            </a:r>
          </a:p>
          <a:p>
            <a:pPr eaLnBrk="1" hangingPunct="1">
              <a:lnSpc>
                <a:spcPct val="80000"/>
              </a:lnSpc>
              <a:buFontTx/>
              <a:buNone/>
            </a:pPr>
            <a:r>
              <a:rPr lang="ru-RU" sz="1800" smtClean="0"/>
              <a:t>    &lt;connectionStrings&gt;</a:t>
            </a:r>
          </a:p>
          <a:p>
            <a:pPr eaLnBrk="1" hangingPunct="1">
              <a:lnSpc>
                <a:spcPct val="80000"/>
              </a:lnSpc>
              <a:buFontTx/>
              <a:buNone/>
            </a:pPr>
            <a:r>
              <a:rPr lang="ru-RU" sz="1800" smtClean="0"/>
              <a:t>        &lt;add name="SqlServices" connectionString="Data Source=localhost;  </a:t>
            </a:r>
          </a:p>
          <a:p>
            <a:pPr eaLnBrk="1" hangingPunct="1">
              <a:lnSpc>
                <a:spcPct val="80000"/>
              </a:lnSpc>
              <a:buFontTx/>
              <a:buNone/>
            </a:pPr>
            <a:r>
              <a:rPr lang="ru-RU" sz="1800" smtClean="0"/>
              <a:t>            Integrated Security=SSPI;Initial Catalog=aspnetdb;" /&gt;</a:t>
            </a:r>
          </a:p>
          <a:p>
            <a:pPr eaLnBrk="1" hangingPunct="1">
              <a:lnSpc>
                <a:spcPct val="80000"/>
              </a:lnSpc>
              <a:buFontTx/>
              <a:buNone/>
            </a:pPr>
            <a:r>
              <a:rPr lang="ru-RU" sz="1800" smtClean="0"/>
              <a:t>    &lt;/connectionStrings&gt;</a:t>
            </a:r>
          </a:p>
          <a:p>
            <a:pPr eaLnBrk="1" hangingPunct="1">
              <a:lnSpc>
                <a:spcPct val="80000"/>
              </a:lnSpc>
              <a:buFontTx/>
              <a:buNone/>
            </a:pPr>
            <a:r>
              <a:rPr lang="ru-RU" sz="1800" smtClean="0"/>
              <a:t>    &lt;system.web&gt;</a:t>
            </a:r>
          </a:p>
          <a:p>
            <a:pPr eaLnBrk="1" hangingPunct="1">
              <a:lnSpc>
                <a:spcPct val="80000"/>
              </a:lnSpc>
              <a:buFontTx/>
              <a:buNone/>
            </a:pPr>
            <a:r>
              <a:rPr lang="ru-RU" sz="1800" smtClean="0"/>
              <a:t>        &lt;profile defaultProvider="SqlProvider"&gt;</a:t>
            </a:r>
          </a:p>
          <a:p>
            <a:pPr eaLnBrk="1" hangingPunct="1">
              <a:lnSpc>
                <a:spcPct val="80000"/>
              </a:lnSpc>
              <a:buFontTx/>
              <a:buNone/>
            </a:pPr>
            <a:r>
              <a:rPr lang="ru-RU" sz="1800" smtClean="0"/>
              <a:t>            &lt;providers&gt;</a:t>
            </a:r>
          </a:p>
          <a:p>
            <a:pPr eaLnBrk="1" hangingPunct="1">
              <a:lnSpc>
                <a:spcPct val="80000"/>
              </a:lnSpc>
              <a:buFontTx/>
              <a:buNone/>
            </a:pPr>
            <a:r>
              <a:rPr lang="ru-RU" sz="1800" smtClean="0"/>
              <a:t>                &lt;clear /&gt;</a:t>
            </a:r>
          </a:p>
          <a:p>
            <a:pPr eaLnBrk="1" hangingPunct="1">
              <a:lnSpc>
                <a:spcPct val="80000"/>
              </a:lnSpc>
              <a:buFontTx/>
              <a:buNone/>
            </a:pPr>
            <a:r>
              <a:rPr lang="ru-RU" sz="1800" smtClean="0"/>
              <a:t>                &lt;add name="SqlProvider"  	    </a:t>
            </a:r>
          </a:p>
          <a:p>
            <a:pPr eaLnBrk="1" hangingPunct="1">
              <a:lnSpc>
                <a:spcPct val="80000"/>
              </a:lnSpc>
              <a:buFontTx/>
              <a:buNone/>
            </a:pPr>
            <a:r>
              <a:rPr lang="ru-RU" sz="1800" smtClean="0"/>
              <a:t>                      type="System.Web.Profile.SqlProfileProvider"</a:t>
            </a:r>
          </a:p>
          <a:p>
            <a:pPr eaLnBrk="1" hangingPunct="1">
              <a:lnSpc>
                <a:spcPct val="80000"/>
              </a:lnSpc>
              <a:buFontTx/>
              <a:buNone/>
            </a:pPr>
            <a:r>
              <a:rPr lang="ru-RU" sz="1800" smtClean="0"/>
              <a:t>                     connectionStringName="SqlServices"</a:t>
            </a:r>
          </a:p>
          <a:p>
            <a:pPr eaLnBrk="1" hangingPunct="1">
              <a:lnSpc>
                <a:spcPct val="80000"/>
              </a:lnSpc>
              <a:buFontTx/>
              <a:buNone/>
            </a:pPr>
            <a:r>
              <a:rPr lang="ru-RU" sz="1800" smtClean="0"/>
              <a:t>                     applicationName="TestApplication" /&gt;</a:t>
            </a:r>
          </a:p>
          <a:p>
            <a:pPr eaLnBrk="1" hangingPunct="1">
              <a:lnSpc>
                <a:spcPct val="80000"/>
              </a:lnSpc>
              <a:buFontTx/>
              <a:buNone/>
            </a:pPr>
            <a:r>
              <a:rPr lang="ru-RU" sz="1800" smtClean="0"/>
              <a:t>            &lt;/providers&gt;</a:t>
            </a:r>
          </a:p>
          <a:p>
            <a:pPr eaLnBrk="1" hangingPunct="1">
              <a:lnSpc>
                <a:spcPct val="80000"/>
              </a:lnSpc>
              <a:buFontTx/>
              <a:buNone/>
            </a:pPr>
            <a:r>
              <a:rPr lang="ru-RU" sz="1800" smtClean="0"/>
              <a:t>        &lt;/profile&gt;</a:t>
            </a:r>
          </a:p>
          <a:p>
            <a:pPr eaLnBrk="1" hangingPunct="1">
              <a:lnSpc>
                <a:spcPct val="80000"/>
              </a:lnSpc>
              <a:buFontTx/>
              <a:buNone/>
            </a:pPr>
            <a:r>
              <a:rPr lang="ru-RU" sz="1800" smtClean="0"/>
              <a:t>        ...</a:t>
            </a:r>
          </a:p>
          <a:p>
            <a:pPr eaLnBrk="1" hangingPunct="1">
              <a:lnSpc>
                <a:spcPct val="80000"/>
              </a:lnSpc>
              <a:buFontTx/>
              <a:buNone/>
            </a:pPr>
            <a:r>
              <a:rPr lang="ru-RU" sz="1800" smtClean="0"/>
              <a:t>    &lt;/system.web&gt;</a:t>
            </a:r>
          </a:p>
          <a:p>
            <a:pPr eaLnBrk="1" hangingPunct="1">
              <a:lnSpc>
                <a:spcPct val="80000"/>
              </a:lnSpc>
              <a:buFontTx/>
              <a:buNone/>
            </a:pPr>
            <a:r>
              <a:rPr lang="ru-RU" sz="1800" smtClean="0"/>
              <a:t>&lt;/configuration&gt;</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457200" y="274638"/>
            <a:ext cx="8229600" cy="922337"/>
          </a:xfrm>
        </p:spPr>
        <p:txBody>
          <a:bodyPr/>
          <a:lstStyle/>
          <a:p>
            <a:pPr eaLnBrk="1" hangingPunct="1"/>
            <a:r>
              <a:rPr lang="ru-RU" sz="4000" smtClean="0"/>
              <a:t>3. Описание свойств профиля</a:t>
            </a:r>
          </a:p>
        </p:txBody>
      </p:sp>
      <p:sp>
        <p:nvSpPr>
          <p:cNvPr id="54275" name="Rectangle 3"/>
          <p:cNvSpPr>
            <a:spLocks noGrp="1" noChangeArrowheads="1"/>
          </p:cNvSpPr>
          <p:nvPr>
            <p:ph type="body" idx="1"/>
          </p:nvPr>
        </p:nvSpPr>
        <p:spPr/>
        <p:txBody>
          <a:bodyPr/>
          <a:lstStyle/>
          <a:p>
            <a:pPr eaLnBrk="1" hangingPunct="1">
              <a:lnSpc>
                <a:spcPct val="80000"/>
              </a:lnSpc>
            </a:pPr>
            <a:r>
              <a:rPr lang="ru-RU" sz="2000" smtClean="0"/>
              <a:t>Прежде чем сохранить что-нибудь в таблице aspnet_Profile нужно описать элементы &lt;properties&gt; в разделе &lt;profile&gt; файла </a:t>
            </a:r>
            <a:r>
              <a:rPr lang="en-US" sz="2000" smtClean="0"/>
              <a:t>web.config.</a:t>
            </a:r>
          </a:p>
          <a:p>
            <a:pPr eaLnBrk="1" hangingPunct="1">
              <a:lnSpc>
                <a:spcPct val="80000"/>
              </a:lnSpc>
              <a:buFontTx/>
              <a:buNone/>
            </a:pPr>
            <a:r>
              <a:rPr lang="ru-RU" sz="2000" smtClean="0"/>
              <a:t>&lt;profile defaultProvider="SqlProvider"&gt;</a:t>
            </a:r>
          </a:p>
          <a:p>
            <a:pPr eaLnBrk="1" hangingPunct="1">
              <a:lnSpc>
                <a:spcPct val="80000"/>
              </a:lnSpc>
              <a:buFontTx/>
              <a:buNone/>
            </a:pPr>
            <a:r>
              <a:rPr lang="en-US" sz="2000" smtClean="0"/>
              <a:t>   </a:t>
            </a:r>
            <a:r>
              <a:rPr lang="ru-RU" sz="2000" smtClean="0"/>
              <a:t>&lt;providers&gt;</a:t>
            </a:r>
          </a:p>
          <a:p>
            <a:pPr eaLnBrk="1" hangingPunct="1">
              <a:lnSpc>
                <a:spcPct val="80000"/>
              </a:lnSpc>
              <a:buFontTx/>
              <a:buNone/>
            </a:pPr>
            <a:r>
              <a:rPr lang="en-US" sz="2000" smtClean="0"/>
              <a:t>   </a:t>
            </a:r>
            <a:r>
              <a:rPr lang="ru-RU" sz="2000" smtClean="0"/>
              <a:t>...</a:t>
            </a:r>
          </a:p>
          <a:p>
            <a:pPr eaLnBrk="1" hangingPunct="1">
              <a:lnSpc>
                <a:spcPct val="80000"/>
              </a:lnSpc>
              <a:buFontTx/>
              <a:buNone/>
            </a:pPr>
            <a:r>
              <a:rPr lang="en-US" sz="2000" smtClean="0"/>
              <a:t>   </a:t>
            </a:r>
            <a:r>
              <a:rPr lang="ru-RU" sz="2000" smtClean="0"/>
              <a:t>&lt;/providers&gt;</a:t>
            </a:r>
          </a:p>
          <a:p>
            <a:pPr eaLnBrk="1" hangingPunct="1">
              <a:lnSpc>
                <a:spcPct val="80000"/>
              </a:lnSpc>
              <a:buFontTx/>
              <a:buNone/>
            </a:pPr>
            <a:r>
              <a:rPr lang="en-US" sz="2000" smtClean="0"/>
              <a:t>   </a:t>
            </a:r>
            <a:r>
              <a:rPr lang="ru-RU" sz="2000" smtClean="0"/>
              <a:t>&lt;properties&gt;</a:t>
            </a:r>
          </a:p>
          <a:p>
            <a:pPr eaLnBrk="1" hangingPunct="1">
              <a:lnSpc>
                <a:spcPct val="80000"/>
              </a:lnSpc>
              <a:buFontTx/>
              <a:buNone/>
            </a:pPr>
            <a:r>
              <a:rPr lang="en-US" sz="2000" smtClean="0"/>
              <a:t>       </a:t>
            </a:r>
            <a:r>
              <a:rPr lang="ru-RU" sz="2000" smtClean="0"/>
              <a:t>&lt;add name="FirstName" type="String"/&gt;</a:t>
            </a:r>
          </a:p>
          <a:p>
            <a:pPr eaLnBrk="1" hangingPunct="1">
              <a:lnSpc>
                <a:spcPct val="80000"/>
              </a:lnSpc>
              <a:buFontTx/>
              <a:buNone/>
            </a:pPr>
            <a:r>
              <a:rPr lang="en-US" sz="2000" smtClean="0"/>
              <a:t>       </a:t>
            </a:r>
            <a:r>
              <a:rPr lang="ru-RU" sz="2000" smtClean="0"/>
              <a:t>&lt;add name="LastName" type="String"/&gt;</a:t>
            </a:r>
          </a:p>
          <a:p>
            <a:pPr eaLnBrk="1" hangingPunct="1">
              <a:lnSpc>
                <a:spcPct val="80000"/>
              </a:lnSpc>
              <a:buFontTx/>
              <a:buNone/>
            </a:pPr>
            <a:r>
              <a:rPr lang="en-US" sz="2000" smtClean="0"/>
              <a:t>       </a:t>
            </a:r>
            <a:r>
              <a:rPr lang="ru-RU" sz="2000" smtClean="0"/>
              <a:t>&lt;add name="DateOfBirth" type="DateTime"/&gt;</a:t>
            </a:r>
          </a:p>
          <a:p>
            <a:pPr eaLnBrk="1" hangingPunct="1">
              <a:lnSpc>
                <a:spcPct val="80000"/>
              </a:lnSpc>
              <a:buFontTx/>
              <a:buNone/>
            </a:pPr>
            <a:r>
              <a:rPr lang="ru-RU" sz="2000" smtClean="0"/>
              <a:t>   &lt;/properties&gt;</a:t>
            </a:r>
          </a:p>
          <a:p>
            <a:pPr eaLnBrk="1" hangingPunct="1">
              <a:lnSpc>
                <a:spcPct val="80000"/>
              </a:lnSpc>
              <a:buFontTx/>
              <a:buNone/>
            </a:pPr>
            <a:r>
              <a:rPr lang="ru-RU" sz="2000" smtClean="0"/>
              <a:t>&lt;/profile&gt;</a:t>
            </a:r>
          </a:p>
          <a:p>
            <a:pPr eaLnBrk="1" hangingPunct="1">
              <a:lnSpc>
                <a:spcPct val="80000"/>
              </a:lnSpc>
            </a:pPr>
            <a:r>
              <a:rPr lang="ru-RU" sz="2000" smtClean="0"/>
              <a:t>Usually,</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r>
              <a:rPr lang="ru-RU" sz="4000" smtClean="0"/>
              <a:t/>
            </a:r>
            <a:br>
              <a:rPr lang="ru-RU" sz="4000" smtClean="0"/>
            </a:br>
            <a:endParaRPr lang="ru-RU" sz="4000" smtClean="0"/>
          </a:p>
        </p:txBody>
      </p:sp>
      <p:sp>
        <p:nvSpPr>
          <p:cNvPr id="55299" name="Rectangle 3"/>
          <p:cNvSpPr>
            <a:spLocks noGrp="1" noChangeArrowheads="1"/>
          </p:cNvSpPr>
          <p:nvPr>
            <p:ph type="body" idx="1"/>
          </p:nvPr>
        </p:nvSpPr>
        <p:spPr>
          <a:xfrm>
            <a:off x="468313" y="1412875"/>
            <a:ext cx="8229600" cy="5068888"/>
          </a:xfrm>
        </p:spPr>
        <p:txBody>
          <a:bodyPr/>
          <a:lstStyle/>
          <a:p>
            <a:pPr eaLnBrk="1" hangingPunct="1">
              <a:lnSpc>
                <a:spcPct val="80000"/>
              </a:lnSpc>
            </a:pPr>
            <a:r>
              <a:rPr lang="ru-RU" sz="2000" smtClean="0"/>
              <a:t>Так как профили будут сохранены в специфической для пользователя  записи необходимо аутентифицировать текущего пользователя прежде чем читать и писать информацию профиля.</a:t>
            </a:r>
          </a:p>
          <a:p>
            <a:pPr eaLnBrk="1" hangingPunct="1">
              <a:lnSpc>
                <a:spcPct val="80000"/>
              </a:lnSpc>
            </a:pPr>
            <a:r>
              <a:rPr lang="ru-RU" sz="2000" smtClean="0"/>
              <a:t>Необходимо добавить правила авторизации для защиты от анонимного доступа к страницам или папке, где планируется использовать профили.</a:t>
            </a:r>
          </a:p>
          <a:p>
            <a:pPr eaLnBrk="1" hangingPunct="1">
              <a:lnSpc>
                <a:spcPct val="80000"/>
              </a:lnSpc>
              <a:buFontTx/>
              <a:buNone/>
            </a:pPr>
            <a:r>
              <a:rPr lang="ru-RU" sz="2000" smtClean="0"/>
              <a:t>&lt;configuration&gt;</a:t>
            </a:r>
          </a:p>
          <a:p>
            <a:pPr eaLnBrk="1" hangingPunct="1">
              <a:lnSpc>
                <a:spcPct val="80000"/>
              </a:lnSpc>
              <a:buFontTx/>
              <a:buNone/>
            </a:pPr>
            <a:r>
              <a:rPr lang="ru-RU" sz="2000" smtClean="0"/>
              <a:t>    ...</a:t>
            </a:r>
          </a:p>
          <a:p>
            <a:pPr eaLnBrk="1" hangingPunct="1">
              <a:lnSpc>
                <a:spcPct val="80000"/>
              </a:lnSpc>
              <a:buFontTx/>
              <a:buNone/>
            </a:pPr>
            <a:r>
              <a:rPr lang="ru-RU" sz="2000" smtClean="0"/>
              <a:t>    &lt;system.web&gt;</a:t>
            </a:r>
          </a:p>
          <a:p>
            <a:pPr eaLnBrk="1" hangingPunct="1">
              <a:lnSpc>
                <a:spcPct val="80000"/>
              </a:lnSpc>
              <a:buFontTx/>
              <a:buNone/>
            </a:pPr>
            <a:r>
              <a:rPr lang="ru-RU" sz="2000" smtClean="0"/>
              <a:t>        &lt;authentication mode="Windows"/&gt;</a:t>
            </a:r>
          </a:p>
          <a:p>
            <a:pPr eaLnBrk="1" hangingPunct="1">
              <a:lnSpc>
                <a:spcPct val="80000"/>
              </a:lnSpc>
              <a:buFontTx/>
              <a:buNone/>
            </a:pPr>
            <a:r>
              <a:rPr lang="ru-RU" sz="2000" smtClean="0"/>
              <a:t>        &lt;authorization&gt;</a:t>
            </a:r>
          </a:p>
          <a:p>
            <a:pPr eaLnBrk="1" hangingPunct="1">
              <a:lnSpc>
                <a:spcPct val="80000"/>
              </a:lnSpc>
              <a:buFontTx/>
              <a:buNone/>
            </a:pPr>
            <a:r>
              <a:rPr lang="ru-RU" sz="2000" smtClean="0"/>
              <a:t>            &lt;deny users="?"/&gt;</a:t>
            </a:r>
          </a:p>
          <a:p>
            <a:pPr eaLnBrk="1" hangingPunct="1">
              <a:lnSpc>
                <a:spcPct val="80000"/>
              </a:lnSpc>
              <a:buFontTx/>
              <a:buNone/>
            </a:pPr>
            <a:r>
              <a:rPr lang="ru-RU" sz="2000" smtClean="0"/>
              <a:t>        &lt;/authorization&gt;</a:t>
            </a:r>
          </a:p>
          <a:p>
            <a:pPr eaLnBrk="1" hangingPunct="1">
              <a:lnSpc>
                <a:spcPct val="80000"/>
              </a:lnSpc>
              <a:buFontTx/>
              <a:buNone/>
            </a:pPr>
            <a:r>
              <a:rPr lang="ru-RU" sz="2000" smtClean="0"/>
              <a:t>        ...</a:t>
            </a:r>
          </a:p>
          <a:p>
            <a:pPr eaLnBrk="1" hangingPunct="1">
              <a:lnSpc>
                <a:spcPct val="80000"/>
              </a:lnSpc>
              <a:buFontTx/>
              <a:buNone/>
            </a:pPr>
            <a:r>
              <a:rPr lang="ru-RU" sz="2000" smtClean="0"/>
              <a:t>    &lt;/system.web&gt;</a:t>
            </a:r>
          </a:p>
          <a:p>
            <a:pPr eaLnBrk="1" hangingPunct="1">
              <a:lnSpc>
                <a:spcPct val="80000"/>
              </a:lnSpc>
              <a:buFontTx/>
              <a:buNone/>
            </a:pPr>
            <a:r>
              <a:rPr lang="ru-RU" sz="2000" smtClean="0"/>
              <a:t>&lt;/configuration&gt;</a:t>
            </a:r>
          </a:p>
          <a:p>
            <a:pPr eaLnBrk="1" hangingPunct="1">
              <a:lnSpc>
                <a:spcPct val="80000"/>
              </a:lnSpc>
            </a:pPr>
            <a:endParaRPr lang="ru-RU" sz="2000" smtClean="0"/>
          </a:p>
        </p:txBody>
      </p:sp>
      <p:sp>
        <p:nvSpPr>
          <p:cNvPr id="55300" name="Rectangle 4"/>
          <p:cNvSpPr>
            <a:spLocks noChangeArrowheads="1"/>
          </p:cNvSpPr>
          <p:nvPr/>
        </p:nvSpPr>
        <p:spPr bwMode="auto">
          <a:xfrm>
            <a:off x="457200" y="274638"/>
            <a:ext cx="8229600" cy="706437"/>
          </a:xfrm>
          <a:prstGeom prst="rect">
            <a:avLst/>
          </a:prstGeom>
          <a:noFill/>
          <a:ln w="9525">
            <a:noFill/>
            <a:miter lim="800000"/>
            <a:headEnd/>
            <a:tailEnd/>
          </a:ln>
        </p:spPr>
        <p:txBody>
          <a:bodyPr anchor="ctr"/>
          <a:lstStyle/>
          <a:p>
            <a:pPr algn="ctr"/>
            <a:r>
              <a:rPr lang="ru-RU" sz="3600" b="0">
                <a:solidFill>
                  <a:schemeClr val="tx2"/>
                </a:solidFill>
              </a:rPr>
              <a:t>4. Подключение аутентификации</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57200" y="274638"/>
            <a:ext cx="8229600" cy="706437"/>
          </a:xfrm>
        </p:spPr>
        <p:txBody>
          <a:bodyPr/>
          <a:lstStyle/>
          <a:p>
            <a:pPr eaLnBrk="1" hangingPunct="1"/>
            <a:r>
              <a:rPr lang="ru-RU" sz="3600" smtClean="0"/>
              <a:t>5. Работа со свойствами профиля</a:t>
            </a:r>
          </a:p>
        </p:txBody>
      </p:sp>
      <p:sp>
        <p:nvSpPr>
          <p:cNvPr id="56323" name="Rectangle 3"/>
          <p:cNvSpPr>
            <a:spLocks noGrp="1" noChangeArrowheads="1"/>
          </p:cNvSpPr>
          <p:nvPr>
            <p:ph type="body" idx="1"/>
          </p:nvPr>
        </p:nvSpPr>
        <p:spPr>
          <a:xfrm>
            <a:off x="457200" y="1268413"/>
            <a:ext cx="8435975" cy="5400675"/>
          </a:xfrm>
        </p:spPr>
        <p:txBody>
          <a:bodyPr/>
          <a:lstStyle/>
          <a:p>
            <a:pPr eaLnBrk="1" hangingPunct="1">
              <a:lnSpc>
                <a:spcPct val="80000"/>
              </a:lnSpc>
            </a:pPr>
            <a:r>
              <a:rPr lang="ru-RU" sz="1600" smtClean="0"/>
              <a:t>Информация профиля используется с помощью свойства </a:t>
            </a:r>
            <a:r>
              <a:rPr lang="en-US" sz="1600" smtClean="0"/>
              <a:t>Profile </a:t>
            </a:r>
            <a:r>
              <a:rPr lang="ru-RU" sz="1600" smtClean="0"/>
              <a:t>текущей страницы. При запуске данного приложения </a:t>
            </a:r>
            <a:r>
              <a:rPr lang="en-US" sz="1600" smtClean="0"/>
              <a:t>ASP.Net </a:t>
            </a:r>
            <a:r>
              <a:rPr lang="ru-RU" sz="1600" smtClean="0"/>
              <a:t>создает новый класс, который включает строго типизированные свойства соответствующие свойствам используемого профиля. </a:t>
            </a:r>
          </a:p>
          <a:p>
            <a:pPr eaLnBrk="1" hangingPunct="1">
              <a:lnSpc>
                <a:spcPct val="80000"/>
              </a:lnSpc>
              <a:buFontTx/>
              <a:buNone/>
            </a:pPr>
            <a:endParaRPr lang="ru-RU" sz="1600" smtClean="0"/>
          </a:p>
          <a:p>
            <a:pPr eaLnBrk="1" hangingPunct="1">
              <a:lnSpc>
                <a:spcPct val="80000"/>
              </a:lnSpc>
            </a:pPr>
            <a:r>
              <a:rPr lang="ru-RU" sz="1600" smtClean="0"/>
              <a:t>Пример, задание свойств:</a:t>
            </a:r>
          </a:p>
          <a:p>
            <a:pPr eaLnBrk="1" hangingPunct="1">
              <a:lnSpc>
                <a:spcPct val="80000"/>
              </a:lnSpc>
              <a:buFontTx/>
              <a:buNone/>
            </a:pPr>
            <a:r>
              <a:rPr lang="ru-RU" sz="1600" smtClean="0"/>
              <a:t>protected void cmdSet_Click(object sender, EventArgs e)</a:t>
            </a:r>
          </a:p>
          <a:p>
            <a:pPr eaLnBrk="1" hangingPunct="1">
              <a:lnSpc>
                <a:spcPct val="80000"/>
              </a:lnSpc>
              <a:buFontTx/>
              <a:buNone/>
            </a:pPr>
            <a:r>
              <a:rPr lang="ru-RU" sz="1600" smtClean="0"/>
              <a:t>{</a:t>
            </a:r>
          </a:p>
          <a:p>
            <a:pPr eaLnBrk="1" hangingPunct="1">
              <a:lnSpc>
                <a:spcPct val="80000"/>
              </a:lnSpc>
              <a:buFontTx/>
              <a:buNone/>
            </a:pPr>
            <a:r>
              <a:rPr lang="ru-RU" sz="1600" smtClean="0"/>
              <a:t>   Profile.FirstName = txtFirst.Text;</a:t>
            </a:r>
          </a:p>
          <a:p>
            <a:pPr eaLnBrk="1" hangingPunct="1">
              <a:lnSpc>
                <a:spcPct val="80000"/>
              </a:lnSpc>
              <a:buFontTx/>
              <a:buNone/>
            </a:pPr>
            <a:r>
              <a:rPr lang="ru-RU" sz="1600" smtClean="0"/>
              <a:t>   Profile.LastName = txtLast.Text;</a:t>
            </a:r>
          </a:p>
          <a:p>
            <a:pPr eaLnBrk="1" hangingPunct="1">
              <a:lnSpc>
                <a:spcPct val="80000"/>
              </a:lnSpc>
              <a:buFontTx/>
              <a:buNone/>
            </a:pPr>
            <a:r>
              <a:rPr lang="ru-RU" sz="1600" smtClean="0"/>
              <a:t>   Profile.DateOfBirth = Calendar1.SelectedDate;</a:t>
            </a:r>
          </a:p>
          <a:p>
            <a:pPr eaLnBrk="1" hangingPunct="1">
              <a:lnSpc>
                <a:spcPct val="80000"/>
              </a:lnSpc>
              <a:buFontTx/>
              <a:buNone/>
            </a:pPr>
            <a:r>
              <a:rPr lang="ru-RU" sz="1600" smtClean="0"/>
              <a:t>}</a:t>
            </a:r>
          </a:p>
          <a:p>
            <a:pPr eaLnBrk="1" hangingPunct="1">
              <a:lnSpc>
                <a:spcPct val="80000"/>
              </a:lnSpc>
              <a:buFontTx/>
              <a:buNone/>
            </a:pPr>
            <a:endParaRPr lang="ru-RU" sz="1600" smtClean="0"/>
          </a:p>
          <a:p>
            <a:pPr eaLnBrk="1" hangingPunct="1">
              <a:lnSpc>
                <a:spcPct val="80000"/>
              </a:lnSpc>
            </a:pPr>
            <a:r>
              <a:rPr lang="ru-RU" sz="1600" smtClean="0"/>
              <a:t>Пример использования значений свойств:</a:t>
            </a:r>
          </a:p>
          <a:p>
            <a:pPr eaLnBrk="1" hangingPunct="1">
              <a:lnSpc>
                <a:spcPct val="80000"/>
              </a:lnSpc>
              <a:buFontTx/>
              <a:buNone/>
            </a:pPr>
            <a:r>
              <a:rPr lang="ru-RU" sz="1600" smtClean="0"/>
              <a:t>protected void cmdShow_Click(object sender, EventArgs e)</a:t>
            </a:r>
          </a:p>
          <a:p>
            <a:pPr eaLnBrk="1" hangingPunct="1">
              <a:lnSpc>
                <a:spcPct val="80000"/>
              </a:lnSpc>
              <a:buFontTx/>
              <a:buNone/>
            </a:pPr>
            <a:r>
              <a:rPr lang="ru-RU" sz="1600" smtClean="0"/>
              <a:t>{</a:t>
            </a:r>
          </a:p>
          <a:p>
            <a:pPr eaLnBrk="1" hangingPunct="1">
              <a:lnSpc>
                <a:spcPct val="80000"/>
              </a:lnSpc>
              <a:buFontTx/>
              <a:buNone/>
            </a:pPr>
            <a:r>
              <a:rPr lang="ru-RU" sz="1600" smtClean="0"/>
              <a:t>   lbl.Text = "First Name: " + Profile.FirstName + "&lt;br /&gt;" +</a:t>
            </a:r>
          </a:p>
          <a:p>
            <a:pPr eaLnBrk="1" hangingPunct="1">
              <a:lnSpc>
                <a:spcPct val="80000"/>
              </a:lnSpc>
              <a:buFontTx/>
              <a:buNone/>
            </a:pPr>
            <a:r>
              <a:rPr lang="ru-RU" sz="1600" smtClean="0"/>
              <a:t>      "Last Name: " + Profile.LastName + "&lt;br /&gt;" +</a:t>
            </a:r>
          </a:p>
          <a:p>
            <a:pPr eaLnBrk="1" hangingPunct="1">
              <a:lnSpc>
                <a:spcPct val="80000"/>
              </a:lnSpc>
              <a:buFontTx/>
              <a:buNone/>
            </a:pPr>
            <a:r>
              <a:rPr lang="ru-RU" sz="1600" smtClean="0"/>
              <a:t>      "Date of Birth: " + Profile.DateOfBirth.ToShortDateString();</a:t>
            </a:r>
          </a:p>
          <a:p>
            <a:pPr eaLnBrk="1" hangingPunct="1">
              <a:lnSpc>
                <a:spcPct val="80000"/>
              </a:lnSpc>
              <a:buFontTx/>
              <a:buNone/>
            </a:pPr>
            <a:r>
              <a:rPr lang="ru-RU" sz="1600" smtClean="0"/>
              <a:t>}</a:t>
            </a:r>
          </a:p>
          <a:p>
            <a:pPr eaLnBrk="1" hangingPunct="1">
              <a:lnSpc>
                <a:spcPct val="80000"/>
              </a:lnSpc>
              <a:buFontTx/>
              <a:buNone/>
            </a:pPr>
            <a:r>
              <a:rPr lang="ru-RU" sz="1600" smtClean="0"/>
              <a:t>	</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179388" y="274638"/>
            <a:ext cx="8785225" cy="633412"/>
          </a:xfrm>
        </p:spPr>
        <p:txBody>
          <a:bodyPr/>
          <a:lstStyle/>
          <a:p>
            <a:pPr eaLnBrk="1" hangingPunct="1"/>
            <a:r>
              <a:rPr lang="ru-RU" sz="3200" smtClean="0"/>
              <a:t>Сравнение способов хранения состояния (1)</a:t>
            </a:r>
          </a:p>
        </p:txBody>
      </p:sp>
      <p:graphicFrame>
        <p:nvGraphicFramePr>
          <p:cNvPr id="142339" name="Group 3"/>
          <p:cNvGraphicFramePr>
            <a:graphicFrameLocks noGrp="1"/>
          </p:cNvGraphicFramePr>
          <p:nvPr>
            <p:ph idx="1"/>
          </p:nvPr>
        </p:nvGraphicFramePr>
        <p:xfrm>
          <a:off x="395288" y="1196975"/>
          <a:ext cx="8497887" cy="5326063"/>
        </p:xfrm>
        <a:graphic>
          <a:graphicData uri="http://schemas.openxmlformats.org/drawingml/2006/table">
            <a:tbl>
              <a:tblPr/>
              <a:tblGrid>
                <a:gridCol w="1422400"/>
                <a:gridCol w="2008187"/>
                <a:gridCol w="2155825"/>
                <a:gridCol w="2911475"/>
              </a:tblGrid>
              <a:tr h="4270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0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1. </a:t>
                      </a:r>
                      <a:r>
                        <a:rPr kumimoji="0" lang="en-US" sz="2000" b="0" i="0" u="none" strike="noStrike" cap="none" normalizeH="0" baseline="0" smtClean="0">
                          <a:ln>
                            <a:noFill/>
                          </a:ln>
                          <a:solidFill>
                            <a:schemeClr val="tx1"/>
                          </a:solidFill>
                          <a:effectLst/>
                          <a:latin typeface="Arial" charset="0"/>
                        </a:rPr>
                        <a:t>View State</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2. </a:t>
                      </a:r>
                      <a:r>
                        <a:rPr kumimoji="0" lang="en-US" sz="2000" b="0" i="0" u="none" strike="noStrike" cap="none" normalizeH="0" baseline="0" smtClean="0">
                          <a:ln>
                            <a:noFill/>
                          </a:ln>
                          <a:solidFill>
                            <a:schemeClr val="tx1"/>
                          </a:solidFill>
                          <a:effectLst/>
                          <a:latin typeface="Arial" charset="0"/>
                        </a:rPr>
                        <a:t>Query String</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3. </a:t>
                      </a:r>
                      <a:r>
                        <a:rPr kumimoji="0" lang="en-US" sz="2000" b="0" i="0" u="none" strike="noStrike" cap="none" normalizeH="0" baseline="0" smtClean="0">
                          <a:ln>
                            <a:noFill/>
                          </a:ln>
                          <a:solidFill>
                            <a:schemeClr val="tx1"/>
                          </a:solidFill>
                          <a:effectLst/>
                          <a:latin typeface="Arial" charset="0"/>
                        </a:rPr>
                        <a:t>Custom Cookies</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683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Разрешен-ные типы данных</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Все сериализуемые типы данных </a:t>
                      </a:r>
                      <a:r>
                        <a:rPr kumimoji="0" lang="en-US" sz="1600" b="0" i="0" u="none" strike="noStrike" cap="none" normalizeH="0" baseline="0" smtClean="0">
                          <a:ln>
                            <a:noFill/>
                          </a:ln>
                          <a:solidFill>
                            <a:schemeClr val="tx1"/>
                          </a:solidFill>
                          <a:effectLst/>
                          <a:latin typeface="Arial" charset="0"/>
                        </a:rPr>
                        <a:t>.Net</a:t>
                      </a:r>
                      <a:endParaRPr kumimoji="0" lang="ru-RU" sz="16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Ограниченное количество строковых данных</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Строковые данные</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525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Место хранения</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Скрытые поля в текущей </a:t>
                      </a:r>
                      <a:r>
                        <a:rPr kumimoji="0" lang="en-US" sz="1600" b="0" i="0" u="none" strike="noStrike" cap="none" normalizeH="0" baseline="0" smtClean="0">
                          <a:ln>
                            <a:noFill/>
                          </a:ln>
                          <a:solidFill>
                            <a:schemeClr val="tx1"/>
                          </a:solidFill>
                          <a:effectLst/>
                          <a:latin typeface="Arial" charset="0"/>
                        </a:rPr>
                        <a:t>web </a:t>
                      </a:r>
                      <a:r>
                        <a:rPr kumimoji="0" lang="ru-RU" sz="1600" b="0" i="0" u="none" strike="noStrike" cap="none" normalizeH="0" baseline="0" smtClean="0">
                          <a:ln>
                            <a:noFill/>
                          </a:ln>
                          <a:solidFill>
                            <a:schemeClr val="tx1"/>
                          </a:solidFill>
                          <a:effectLst/>
                          <a:latin typeface="Arial" charset="0"/>
                        </a:rPr>
                        <a:t>странице</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URL </a:t>
                      </a:r>
                      <a:r>
                        <a:rPr kumimoji="0" lang="ru-RU" sz="1600" b="0" i="0" u="none" strike="noStrike" cap="none" normalizeH="0" baseline="0" smtClean="0">
                          <a:ln>
                            <a:noFill/>
                          </a:ln>
                          <a:solidFill>
                            <a:schemeClr val="tx1"/>
                          </a:solidFill>
                          <a:effectLst/>
                          <a:latin typeface="Arial" charset="0"/>
                        </a:rPr>
                        <a:t>строка браузера</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Компьютер клиента (в ОП или небольшие текстовые файлы, в зависимости от задания срока хранения).</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0462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Срок хранения</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Хранятся постоянно для обратной отправки (</a:t>
                      </a:r>
                      <a:r>
                        <a:rPr kumimoji="0" lang="en-US" sz="1600" b="0" i="0" u="none" strike="noStrike" cap="none" normalizeH="0" baseline="0" smtClean="0">
                          <a:ln>
                            <a:noFill/>
                          </a:ln>
                          <a:solidFill>
                            <a:schemeClr val="tx1"/>
                          </a:solidFill>
                          <a:effectLst/>
                          <a:latin typeface="Arial" charset="0"/>
                        </a:rPr>
                        <a:t>postbacks) </a:t>
                      </a:r>
                      <a:r>
                        <a:rPr kumimoji="0" lang="ru-RU" sz="1600" b="0" i="0" u="none" strike="noStrike" cap="none" normalizeH="0" baseline="0" smtClean="0">
                          <a:ln>
                            <a:noFill/>
                          </a:ln>
                          <a:solidFill>
                            <a:schemeClr val="tx1"/>
                          </a:solidFill>
                          <a:effectLst/>
                          <a:latin typeface="Arial" charset="0"/>
                        </a:rPr>
                        <a:t>одной страницы.</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Теряются, когда пользователь вводит новый </a:t>
                      </a:r>
                      <a:r>
                        <a:rPr kumimoji="0" lang="en-US" sz="1600" b="0" i="0" u="none" strike="noStrike" cap="none" normalizeH="0" baseline="0" smtClean="0">
                          <a:ln>
                            <a:noFill/>
                          </a:ln>
                          <a:solidFill>
                            <a:schemeClr val="tx1"/>
                          </a:solidFill>
                          <a:effectLst/>
                          <a:latin typeface="Arial" charset="0"/>
                        </a:rPr>
                        <a:t>URL </a:t>
                      </a:r>
                      <a:r>
                        <a:rPr kumimoji="0" lang="ru-RU" sz="1600" b="0" i="0" u="none" strike="noStrike" cap="none" normalizeH="0" baseline="0" smtClean="0">
                          <a:ln>
                            <a:noFill/>
                          </a:ln>
                          <a:solidFill>
                            <a:schemeClr val="tx1"/>
                          </a:solidFill>
                          <a:effectLst/>
                          <a:latin typeface="Arial" charset="0"/>
                        </a:rPr>
                        <a:t>адрес или закрывает браузер. Однако могут быть сохранены и между посещениями.</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Задаются программистом. Могут использоваться в нескольких страницах и сохранятся между посещениями.</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715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Масштаб</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В рамках текущей страницы.</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В рамках вызываемой страницей.</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Все </a:t>
                      </a:r>
                      <a:r>
                        <a:rPr kumimoji="0" lang="en-US" sz="1600" b="0" i="0" u="none" strike="noStrike" cap="none" normalizeH="0" baseline="0" smtClean="0">
                          <a:ln>
                            <a:noFill/>
                          </a:ln>
                          <a:solidFill>
                            <a:schemeClr val="tx1"/>
                          </a:solidFill>
                          <a:effectLst/>
                          <a:latin typeface="Arial" charset="0"/>
                        </a:rPr>
                        <a:t>ASP.Net </a:t>
                      </a:r>
                      <a:r>
                        <a:rPr kumimoji="0" lang="ru-RU" sz="1600" b="0" i="0" u="none" strike="noStrike" cap="none" normalizeH="0" baseline="0" smtClean="0">
                          <a:ln>
                            <a:noFill/>
                          </a:ln>
                          <a:solidFill>
                            <a:schemeClr val="tx1"/>
                          </a:solidFill>
                          <a:effectLst/>
                          <a:latin typeface="Arial" charset="0"/>
                        </a:rPr>
                        <a:t>приложение.</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250825" y="274638"/>
            <a:ext cx="8713788" cy="561975"/>
          </a:xfrm>
        </p:spPr>
        <p:txBody>
          <a:bodyPr/>
          <a:lstStyle/>
          <a:p>
            <a:pPr eaLnBrk="1" hangingPunct="1"/>
            <a:r>
              <a:rPr lang="ru-RU" sz="3200" smtClean="0"/>
              <a:t>Сравнение способов хранения состояния (1)</a:t>
            </a:r>
          </a:p>
        </p:txBody>
      </p:sp>
      <p:graphicFrame>
        <p:nvGraphicFramePr>
          <p:cNvPr id="144387" name="Group 3"/>
          <p:cNvGraphicFramePr>
            <a:graphicFrameLocks noGrp="1"/>
          </p:cNvGraphicFramePr>
          <p:nvPr>
            <p:ph idx="1"/>
          </p:nvPr>
        </p:nvGraphicFramePr>
        <p:xfrm>
          <a:off x="250825" y="1125538"/>
          <a:ext cx="8642350" cy="5360987"/>
        </p:xfrm>
        <a:graphic>
          <a:graphicData uri="http://schemas.openxmlformats.org/drawingml/2006/table">
            <a:tbl>
              <a:tblPr/>
              <a:tblGrid>
                <a:gridCol w="1441450"/>
                <a:gridCol w="2159000"/>
                <a:gridCol w="2233613"/>
                <a:gridCol w="2808287"/>
              </a:tblGrid>
              <a:tr h="4540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0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1. </a:t>
                      </a:r>
                      <a:r>
                        <a:rPr kumimoji="0" lang="en-US" sz="2000" b="0" i="0" u="none" strike="noStrike" cap="none" normalizeH="0" baseline="0" smtClean="0">
                          <a:ln>
                            <a:noFill/>
                          </a:ln>
                          <a:solidFill>
                            <a:schemeClr val="tx1"/>
                          </a:solidFill>
                          <a:effectLst/>
                          <a:latin typeface="Arial" charset="0"/>
                        </a:rPr>
                        <a:t>View State</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2. </a:t>
                      </a:r>
                      <a:r>
                        <a:rPr kumimoji="0" lang="en-US" sz="2000" b="0" i="0" u="none" strike="noStrike" cap="none" normalizeH="0" baseline="0" smtClean="0">
                          <a:ln>
                            <a:noFill/>
                          </a:ln>
                          <a:solidFill>
                            <a:schemeClr val="tx1"/>
                          </a:solidFill>
                          <a:effectLst/>
                          <a:latin typeface="Arial" charset="0"/>
                        </a:rPr>
                        <a:t>Query String</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3. </a:t>
                      </a:r>
                      <a:r>
                        <a:rPr kumimoji="0" lang="en-US" sz="2000" b="0" i="0" u="none" strike="noStrike" cap="none" normalizeH="0" baseline="0" smtClean="0">
                          <a:ln>
                            <a:noFill/>
                          </a:ln>
                          <a:solidFill>
                            <a:schemeClr val="tx1"/>
                          </a:solidFill>
                          <a:effectLst/>
                          <a:latin typeface="Arial" charset="0"/>
                        </a:rPr>
                        <a:t>Custom Cookies</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430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Безопас-ность</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Защищены от неумелого обращения, но легко читаемы. Можно использовать директиву </a:t>
                      </a:r>
                      <a:r>
                        <a:rPr kumimoji="0" lang="en-US" sz="1600" b="0" i="0" u="none" strike="noStrike" cap="none" normalizeH="0" baseline="0" smtClean="0">
                          <a:ln>
                            <a:noFill/>
                          </a:ln>
                          <a:solidFill>
                            <a:schemeClr val="tx1"/>
                          </a:solidFill>
                          <a:effectLst/>
                          <a:latin typeface="Arial" charset="0"/>
                        </a:rPr>
                        <a:t>Page </a:t>
                      </a:r>
                      <a:r>
                        <a:rPr kumimoji="0" lang="ru-RU" sz="1600" b="0" i="0" u="none" strike="noStrike" cap="none" normalizeH="0" baseline="0" smtClean="0">
                          <a:ln>
                            <a:noFill/>
                          </a:ln>
                          <a:solidFill>
                            <a:schemeClr val="tx1"/>
                          </a:solidFill>
                          <a:effectLst/>
                          <a:latin typeface="Arial" charset="0"/>
                        </a:rPr>
                        <a:t>для усиления шифрования.</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Хорошо читаемы и просты для изменения пользователем.</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Небезопасные и могут изменяться пользователями.</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7446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Производительность</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Хранение большого кол-ва информации замедляет передачу, но не будет влиять на скорость обработки на сервере.</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Замедления нет, так как количество данных небольшое.</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Замедления нет, так как количество данных небольшое.</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16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255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Типичное использование</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Параметры специфичные для страницы.</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Например: отправка </a:t>
                      </a:r>
                      <a:r>
                        <a:rPr kumimoji="0" lang="en-US" sz="1600" b="0" i="0" u="none" strike="noStrike" cap="none" normalizeH="0" baseline="0" smtClean="0">
                          <a:ln>
                            <a:noFill/>
                          </a:ln>
                          <a:solidFill>
                            <a:schemeClr val="tx1"/>
                          </a:solidFill>
                          <a:effectLst/>
                          <a:latin typeface="Arial" charset="0"/>
                        </a:rPr>
                        <a:t>ID </a:t>
                      </a:r>
                      <a:r>
                        <a:rPr kumimoji="0" lang="ru-RU" sz="1600" b="0" i="0" u="none" strike="noStrike" cap="none" normalizeH="0" baseline="0" smtClean="0">
                          <a:ln>
                            <a:noFill/>
                          </a:ln>
                          <a:solidFill>
                            <a:schemeClr val="tx1"/>
                          </a:solidFill>
                          <a:effectLst/>
                          <a:latin typeface="Arial" charset="0"/>
                        </a:rPr>
                        <a:t>продукции из страницы каталога в страницу описаний.</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Предпочтения персонализации для </a:t>
                      </a:r>
                      <a:r>
                        <a:rPr kumimoji="0" lang="en-US" sz="1600" b="0" i="0" u="none" strike="noStrike" cap="none" normalizeH="0" baseline="0" smtClean="0">
                          <a:ln>
                            <a:noFill/>
                          </a:ln>
                          <a:solidFill>
                            <a:schemeClr val="tx1"/>
                          </a:solidFill>
                          <a:effectLst/>
                          <a:latin typeface="Arial" charset="0"/>
                        </a:rPr>
                        <a:t>web </a:t>
                      </a:r>
                      <a:r>
                        <a:rPr kumimoji="0" lang="ru-RU" sz="1600" b="0" i="0" u="none" strike="noStrike" cap="none" normalizeH="0" baseline="0" smtClean="0">
                          <a:ln>
                            <a:noFill/>
                          </a:ln>
                          <a:solidFill>
                            <a:schemeClr val="tx1"/>
                          </a:solidFill>
                          <a:effectLst/>
                          <a:latin typeface="Arial" charset="0"/>
                        </a:rPr>
                        <a:t>сайта.</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250825" y="274638"/>
            <a:ext cx="8713788" cy="633412"/>
          </a:xfrm>
        </p:spPr>
        <p:txBody>
          <a:bodyPr/>
          <a:lstStyle/>
          <a:p>
            <a:pPr eaLnBrk="1" hangingPunct="1"/>
            <a:r>
              <a:rPr lang="ru-RU" sz="3200" smtClean="0"/>
              <a:t>Сравнение способов хранения состояния (2)</a:t>
            </a:r>
          </a:p>
        </p:txBody>
      </p:sp>
      <p:graphicFrame>
        <p:nvGraphicFramePr>
          <p:cNvPr id="146435" name="Group 3"/>
          <p:cNvGraphicFramePr>
            <a:graphicFrameLocks noGrp="1"/>
          </p:cNvGraphicFramePr>
          <p:nvPr>
            <p:ph idx="1"/>
          </p:nvPr>
        </p:nvGraphicFramePr>
        <p:xfrm>
          <a:off x="374650" y="1265238"/>
          <a:ext cx="8362950" cy="4919662"/>
        </p:xfrm>
        <a:graphic>
          <a:graphicData uri="http://schemas.openxmlformats.org/drawingml/2006/table">
            <a:tbl>
              <a:tblPr/>
              <a:tblGrid>
                <a:gridCol w="1522413"/>
                <a:gridCol w="3529012"/>
                <a:gridCol w="3311525"/>
              </a:tblGrid>
              <a:tr h="5048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0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4. </a:t>
                      </a:r>
                      <a:r>
                        <a:rPr kumimoji="0" lang="en-US" sz="2000" b="0" i="0" u="none" strike="noStrike" cap="none" normalizeH="0" baseline="0" smtClean="0">
                          <a:ln>
                            <a:noFill/>
                          </a:ln>
                          <a:solidFill>
                            <a:schemeClr val="tx1"/>
                          </a:solidFill>
                          <a:effectLst/>
                          <a:latin typeface="Arial" charset="0"/>
                        </a:rPr>
                        <a:t>Session State</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5. </a:t>
                      </a:r>
                      <a:r>
                        <a:rPr kumimoji="0" lang="en-US" sz="2000" b="0" i="0" u="none" strike="noStrike" cap="none" normalizeH="0" baseline="0" smtClean="0">
                          <a:ln>
                            <a:noFill/>
                          </a:ln>
                          <a:solidFill>
                            <a:schemeClr val="tx1"/>
                          </a:solidFill>
                          <a:effectLst/>
                          <a:latin typeface="Arial" charset="0"/>
                        </a:rPr>
                        <a:t>Application State</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762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Разрешен-ные типы данных</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Все сериализуемые типы данных </a:t>
                      </a:r>
                      <a:r>
                        <a:rPr kumimoji="0" lang="en-US" sz="1600" b="0" i="0" u="none" strike="noStrike" cap="none" normalizeH="0" baseline="0" smtClean="0">
                          <a:ln>
                            <a:noFill/>
                          </a:ln>
                          <a:solidFill>
                            <a:schemeClr val="tx1"/>
                          </a:solidFill>
                          <a:effectLst/>
                          <a:latin typeface="Arial" charset="0"/>
                        </a:rPr>
                        <a:t>.Net</a:t>
                      </a:r>
                      <a:r>
                        <a:rPr kumimoji="0" lang="ru-RU" sz="1600" b="0" i="0" u="none" strike="noStrike" cap="none" normalizeH="0" baseline="0" smtClean="0">
                          <a:ln>
                            <a:noFill/>
                          </a:ln>
                          <a:solidFill>
                            <a:schemeClr val="tx1"/>
                          </a:solidFill>
                          <a:effectLst/>
                          <a:latin typeface="Arial" charset="0"/>
                        </a:rPr>
                        <a:t>. Не сериализуемые типы данных поддерживаются, если используется по умолчанию in-process state сервис.</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Все типы данных </a:t>
                      </a:r>
                      <a:r>
                        <a:rPr kumimoji="0" lang="en-US" sz="1600" b="0" i="0" u="none" strike="noStrike" cap="none" normalizeH="0" baseline="0" smtClean="0">
                          <a:ln>
                            <a:noFill/>
                          </a:ln>
                          <a:solidFill>
                            <a:schemeClr val="tx1"/>
                          </a:solidFill>
                          <a:effectLst/>
                          <a:latin typeface="Arial" charset="0"/>
                        </a:rPr>
                        <a:t>.Net</a:t>
                      </a:r>
                      <a:r>
                        <a:rPr kumimoji="0" lang="ru-RU" sz="1600" b="0" i="0" u="none" strike="noStrike" cap="none" normalizeH="0" baseline="0" smtClean="0">
                          <a:ln>
                            <a:noFill/>
                          </a:ln>
                          <a:solidFill>
                            <a:schemeClr val="tx1"/>
                          </a:solidFill>
                          <a:effectLst/>
                          <a:latin typeface="Arial"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080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Место хранения</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Память сервера (по умолчанию) или специальная БД, в зависимости от выбранного режима.</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Оперативная память сервера.</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699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Срок хранения</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В течении заданного периода времени (обычно 20 мин. Но может быть изменен).</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Время работы приложения (обычно до перезагрузки сервера).</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397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Масштаб</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Все </a:t>
                      </a:r>
                      <a:r>
                        <a:rPr kumimoji="0" lang="en-US" sz="1600" b="0" i="0" u="none" strike="noStrike" cap="none" normalizeH="0" baseline="0" smtClean="0">
                          <a:ln>
                            <a:noFill/>
                          </a:ln>
                          <a:solidFill>
                            <a:schemeClr val="tx1"/>
                          </a:solidFill>
                          <a:effectLst/>
                          <a:latin typeface="Arial" charset="0"/>
                        </a:rPr>
                        <a:t>ASP.Net </a:t>
                      </a:r>
                      <a:r>
                        <a:rPr kumimoji="0" lang="ru-RU" sz="1600" b="0" i="0" u="none" strike="noStrike" cap="none" normalizeH="0" baseline="0" smtClean="0">
                          <a:ln>
                            <a:noFill/>
                          </a:ln>
                          <a:solidFill>
                            <a:schemeClr val="tx1"/>
                          </a:solidFill>
                          <a:effectLst/>
                          <a:latin typeface="Arial" charset="0"/>
                        </a:rPr>
                        <a:t>приложение.</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Все </a:t>
                      </a:r>
                      <a:r>
                        <a:rPr kumimoji="0" lang="en-US" sz="1600" b="0" i="0" u="none" strike="noStrike" cap="none" normalizeH="0" baseline="0" smtClean="0">
                          <a:ln>
                            <a:noFill/>
                          </a:ln>
                          <a:solidFill>
                            <a:schemeClr val="tx1"/>
                          </a:solidFill>
                          <a:effectLst/>
                          <a:latin typeface="Arial" charset="0"/>
                        </a:rPr>
                        <a:t>ASP.Net </a:t>
                      </a:r>
                      <a:r>
                        <a:rPr kumimoji="0" lang="ru-RU" sz="1600" b="0" i="0" u="none" strike="noStrike" cap="none" normalizeH="0" baseline="0" smtClean="0">
                          <a:ln>
                            <a:noFill/>
                          </a:ln>
                          <a:solidFill>
                            <a:schemeClr val="tx1"/>
                          </a:solidFill>
                          <a:effectLst/>
                          <a:latin typeface="Arial" charset="0"/>
                        </a:rPr>
                        <a:t>приложение. В отличии от других способов, данные приложения доступны всем пользователям.</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79388" y="274638"/>
            <a:ext cx="8785225" cy="633412"/>
          </a:xfrm>
        </p:spPr>
        <p:txBody>
          <a:bodyPr/>
          <a:lstStyle/>
          <a:p>
            <a:pPr eaLnBrk="1" hangingPunct="1"/>
            <a:r>
              <a:rPr lang="ru-RU" sz="3200" smtClean="0"/>
              <a:t>Сравнение способов хранения состояния (2)</a:t>
            </a:r>
          </a:p>
        </p:txBody>
      </p:sp>
      <p:graphicFrame>
        <p:nvGraphicFramePr>
          <p:cNvPr id="148483" name="Group 3"/>
          <p:cNvGraphicFramePr>
            <a:graphicFrameLocks noGrp="1"/>
          </p:cNvGraphicFramePr>
          <p:nvPr>
            <p:ph idx="1"/>
          </p:nvPr>
        </p:nvGraphicFramePr>
        <p:xfrm>
          <a:off x="457200" y="1268413"/>
          <a:ext cx="8291513" cy="5065712"/>
        </p:xfrm>
        <a:graphic>
          <a:graphicData uri="http://schemas.openxmlformats.org/drawingml/2006/table">
            <a:tbl>
              <a:tblPr/>
              <a:tblGrid>
                <a:gridCol w="1373188"/>
                <a:gridCol w="3389312"/>
                <a:gridCol w="3529013"/>
              </a:tblGrid>
              <a:tr h="4206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0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4. </a:t>
                      </a:r>
                      <a:r>
                        <a:rPr kumimoji="0" lang="en-US" sz="2000" b="0" i="0" u="none" strike="noStrike" cap="none" normalizeH="0" baseline="0" smtClean="0">
                          <a:ln>
                            <a:noFill/>
                          </a:ln>
                          <a:solidFill>
                            <a:schemeClr val="tx1"/>
                          </a:solidFill>
                          <a:effectLst/>
                          <a:latin typeface="Arial" charset="0"/>
                        </a:rPr>
                        <a:t>Session State</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5. </a:t>
                      </a:r>
                      <a:r>
                        <a:rPr kumimoji="0" lang="en-US" sz="2000" b="0" i="0" u="none" strike="noStrike" cap="none" normalizeH="0" baseline="0" smtClean="0">
                          <a:ln>
                            <a:noFill/>
                          </a:ln>
                          <a:solidFill>
                            <a:schemeClr val="tx1"/>
                          </a:solidFill>
                          <a:effectLst/>
                          <a:latin typeface="Arial" charset="0"/>
                        </a:rPr>
                        <a:t>Application State</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525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Безопас-ность</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Безопасно, так как данные не передаются клиенту. Однако могут подвергаться перехвату сеанса (</a:t>
                      </a:r>
                      <a:r>
                        <a:rPr kumimoji="0" lang="en-US" sz="1600" b="0" i="0" u="none" strike="noStrike" cap="none" normalizeH="0" baseline="0" smtClean="0">
                          <a:ln>
                            <a:noFill/>
                          </a:ln>
                          <a:solidFill>
                            <a:schemeClr val="tx1"/>
                          </a:solidFill>
                          <a:effectLst/>
                          <a:latin typeface="Arial" charset="0"/>
                        </a:rPr>
                        <a:t>session hijecking</a:t>
                      </a:r>
                      <a:r>
                        <a:rPr kumimoji="0" lang="ru-RU" sz="1600" b="0" i="0" u="none" strike="noStrike" cap="none" normalizeH="0" baseline="0" smtClean="0">
                          <a:ln>
                            <a:noFill/>
                          </a:ln>
                          <a:solidFill>
                            <a:schemeClr val="tx1"/>
                          </a:solidFill>
                          <a:effectLst/>
                          <a:latin typeface="Arial" charset="0"/>
                        </a:rPr>
                        <a:t>)</a:t>
                      </a:r>
                      <a:r>
                        <a:rPr kumimoji="0" lang="en-US" sz="1600" b="0" i="0" u="none" strike="noStrike" cap="none" normalizeH="0" baseline="0" smtClean="0">
                          <a:ln>
                            <a:noFill/>
                          </a:ln>
                          <a:solidFill>
                            <a:schemeClr val="tx1"/>
                          </a:solidFill>
                          <a:effectLst/>
                          <a:latin typeface="Arial" charset="0"/>
                        </a:rPr>
                        <a:t> </a:t>
                      </a:r>
                      <a:r>
                        <a:rPr kumimoji="0" lang="ru-RU" sz="1600" b="0" i="0" u="none" strike="noStrike" cap="none" normalizeH="0" baseline="0" smtClean="0">
                          <a:ln>
                            <a:noFill/>
                          </a:ln>
                          <a:solidFill>
                            <a:schemeClr val="tx1"/>
                          </a:solidFill>
                          <a:effectLst/>
                          <a:latin typeface="Arial" charset="0"/>
                        </a:rPr>
                        <a:t>если не использовать </a:t>
                      </a:r>
                      <a:r>
                        <a:rPr kumimoji="0" lang="en-US" sz="1600" b="0" i="0" u="none" strike="noStrike" cap="none" normalizeH="0" baseline="0" smtClean="0">
                          <a:ln>
                            <a:noFill/>
                          </a:ln>
                          <a:solidFill>
                            <a:schemeClr val="tx1"/>
                          </a:solidFill>
                          <a:effectLst/>
                          <a:latin typeface="Arial" charset="0"/>
                        </a:rPr>
                        <a:t>SSL.</a:t>
                      </a:r>
                      <a:endParaRPr kumimoji="0" lang="ru-RU" sz="16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Очень безопасно, так как данные никогда не передаются клиенту.</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2177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Производительность</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Хранение большого кол-ва информации может сильно замедлить сервер, в особенности, если одновременно обрабатывается большое кол-во пользователей, т.к. каждый будет иметь отдельный набор данных сеанса.</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Хранение большого кол-ва информации может замедлить сервер, т.к. эти данные никогда не устаревают и не удаляются.</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747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Типичное использование</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Например: хранение элементов в корзине покупателя.</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Хранение любого типа глобальных данных.</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250825" y="274638"/>
            <a:ext cx="8713788" cy="561975"/>
          </a:xfrm>
        </p:spPr>
        <p:txBody>
          <a:bodyPr/>
          <a:lstStyle/>
          <a:p>
            <a:pPr eaLnBrk="1" hangingPunct="1"/>
            <a:r>
              <a:rPr lang="ru-RU" sz="3200" smtClean="0"/>
              <a:t>Сравнение способов хранения состояния (3)</a:t>
            </a:r>
          </a:p>
        </p:txBody>
      </p:sp>
      <p:graphicFrame>
        <p:nvGraphicFramePr>
          <p:cNvPr id="150531" name="Group 3"/>
          <p:cNvGraphicFramePr>
            <a:graphicFrameLocks noGrp="1"/>
          </p:cNvGraphicFramePr>
          <p:nvPr>
            <p:ph idx="1"/>
          </p:nvPr>
        </p:nvGraphicFramePr>
        <p:xfrm>
          <a:off x="457200" y="1600200"/>
          <a:ext cx="8229600" cy="4489450"/>
        </p:xfrm>
        <a:graphic>
          <a:graphicData uri="http://schemas.openxmlformats.org/drawingml/2006/table">
            <a:tbl>
              <a:tblPr/>
              <a:tblGrid>
                <a:gridCol w="1379538"/>
                <a:gridCol w="3311525"/>
                <a:gridCol w="3538537"/>
              </a:tblGrid>
              <a:tr h="3889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0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6. Профили (</a:t>
                      </a:r>
                      <a:r>
                        <a:rPr kumimoji="0" lang="en-US" sz="2000" b="0" i="0" u="none" strike="noStrike" cap="none" normalizeH="0" baseline="0" smtClean="0">
                          <a:ln>
                            <a:noFill/>
                          </a:ln>
                          <a:solidFill>
                            <a:schemeClr val="tx1"/>
                          </a:solidFill>
                          <a:effectLst/>
                          <a:latin typeface="Arial" charset="0"/>
                        </a:rPr>
                        <a:t>Profiles</a:t>
                      </a:r>
                      <a:r>
                        <a:rPr kumimoji="0" lang="ru-RU" sz="2000" b="0" i="0" u="none" strike="noStrike" cap="none" normalizeH="0" baseline="0" smtClean="0">
                          <a:ln>
                            <a:noFill/>
                          </a:ln>
                          <a:solidFill>
                            <a:schemeClr val="tx1"/>
                          </a:solidFill>
                          <a:effectLst/>
                          <a:latin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7. Кэш (</a:t>
                      </a:r>
                      <a:r>
                        <a:rPr kumimoji="0" lang="en-US" sz="2000" b="0" i="0" u="none" strike="noStrike" cap="none" normalizeH="0" baseline="0" smtClean="0">
                          <a:ln>
                            <a:noFill/>
                          </a:ln>
                          <a:solidFill>
                            <a:schemeClr val="tx1"/>
                          </a:solidFill>
                          <a:effectLst/>
                          <a:latin typeface="Arial" charset="0"/>
                        </a:rPr>
                        <a:t>Caching)</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762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Разрешен-ные типы данных</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Все сериализуемые типы данных </a:t>
                      </a:r>
                      <a:r>
                        <a:rPr kumimoji="0" lang="en-US" sz="1600" b="0" i="0" u="none" strike="noStrike" cap="none" normalizeH="0" baseline="0" smtClean="0">
                          <a:ln>
                            <a:noFill/>
                          </a:ln>
                          <a:solidFill>
                            <a:schemeClr val="tx1"/>
                          </a:solidFill>
                          <a:effectLst/>
                          <a:latin typeface="Arial" charset="0"/>
                        </a:rPr>
                        <a:t>.Net</a:t>
                      </a:r>
                      <a:r>
                        <a:rPr kumimoji="0" lang="ru-RU" sz="1600" b="0" i="0" u="none" strike="noStrike" cap="none" normalizeH="0" baseline="0" smtClean="0">
                          <a:ln>
                            <a:noFill/>
                          </a:ln>
                          <a:solidFill>
                            <a:schemeClr val="tx1"/>
                          </a:solidFill>
                          <a:effectLst/>
                          <a:latin typeface="Arial" charset="0"/>
                        </a:rPr>
                        <a:t>. Не сериализуемые типы данных поддерживаются, если используется по умолчанию in-process state сервис.</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Все типы данных </a:t>
                      </a:r>
                      <a:r>
                        <a:rPr kumimoji="0" lang="en-US" sz="1600" b="0" i="0" u="none" strike="noStrike" cap="none" normalizeH="0" baseline="0" smtClean="0">
                          <a:ln>
                            <a:noFill/>
                          </a:ln>
                          <a:solidFill>
                            <a:schemeClr val="tx1"/>
                          </a:solidFill>
                          <a:effectLst/>
                          <a:latin typeface="Arial" charset="0"/>
                        </a:rPr>
                        <a:t>.Net</a:t>
                      </a:r>
                      <a:r>
                        <a:rPr kumimoji="0" lang="ru-RU" sz="1600" b="0" i="0" u="none" strike="noStrike" cap="none" normalizeH="0" baseline="0" smtClean="0">
                          <a:ln>
                            <a:noFill/>
                          </a:ln>
                          <a:solidFill>
                            <a:schemeClr val="tx1"/>
                          </a:solidFill>
                          <a:effectLst/>
                          <a:latin typeface="Arial" charset="0"/>
                        </a:rPr>
                        <a:t>.</a:t>
                      </a:r>
                      <a:r>
                        <a:rPr kumimoji="0" lang="en-US" sz="1600" b="0" i="0" u="none" strike="noStrike" cap="none" normalizeH="0" baseline="0" smtClean="0">
                          <a:ln>
                            <a:noFill/>
                          </a:ln>
                          <a:solidFill>
                            <a:schemeClr val="tx1"/>
                          </a:solidFill>
                          <a:effectLst/>
                          <a:latin typeface="Arial" charset="0"/>
                        </a:rPr>
                        <a:t> </a:t>
                      </a:r>
                      <a:r>
                        <a:rPr kumimoji="0" lang="ru-RU" sz="1600" b="0" i="0" u="none" strike="noStrike" cap="none" normalizeH="0" baseline="0" smtClean="0">
                          <a:ln>
                            <a:noFill/>
                          </a:ln>
                          <a:solidFill>
                            <a:schemeClr val="tx1"/>
                          </a:solidFill>
                          <a:effectLst/>
                          <a:latin typeface="Arial" charset="0"/>
                        </a:rPr>
                        <a:t>Не сериализуемые типы поддерживаются, если создать </a:t>
                      </a:r>
                      <a:r>
                        <a:rPr kumimoji="0" lang="en-US" sz="1600" b="0" i="0" u="none" strike="noStrike" cap="none" normalizeH="0" baseline="0" smtClean="0">
                          <a:ln>
                            <a:noFill/>
                          </a:ln>
                          <a:solidFill>
                            <a:schemeClr val="tx1"/>
                          </a:solidFill>
                          <a:effectLst/>
                          <a:latin typeface="Arial" charset="0"/>
                        </a:rPr>
                        <a:t>custom profile</a:t>
                      </a:r>
                      <a:r>
                        <a:rPr kumimoji="0" lang="ru-RU" sz="1600" b="0" i="0" u="none" strike="noStrike" cap="none" normalizeH="0" baseline="0" smtClean="0">
                          <a:ln>
                            <a:noFill/>
                          </a:ln>
                          <a:solidFill>
                            <a:schemeClr val="tx1"/>
                          </a:solidFill>
                          <a:effectLst/>
                          <a:latin typeface="Arial"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86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Место хранения</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База Данных на сервере (</a:t>
                      </a:r>
                      <a:r>
                        <a:rPr kumimoji="0" lang="en-US" sz="1600" b="0" i="0" u="none" strike="noStrike" cap="none" normalizeH="0" baseline="0" smtClean="0">
                          <a:ln>
                            <a:noFill/>
                          </a:ln>
                          <a:solidFill>
                            <a:schemeClr val="tx1"/>
                          </a:solidFill>
                          <a:effectLst/>
                          <a:latin typeface="Arial" charset="0"/>
                        </a:rPr>
                        <a:t>back-end database</a:t>
                      </a:r>
                      <a:r>
                        <a:rPr kumimoji="0" lang="ru-RU" sz="1600" b="0" i="0" u="none" strike="noStrike" cap="none" normalizeH="0" baseline="0" smtClean="0">
                          <a:ln>
                            <a:noFill/>
                          </a:ln>
                          <a:solidFill>
                            <a:schemeClr val="tx1"/>
                          </a:solidFill>
                          <a:effectLst/>
                          <a:latin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Оперативная память сервера.</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874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Срок хранения</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Постоянный.</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Зависит от заданного окончания срока, но может быть уменьшен при недостатке ресурсов памяти.</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397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Масштаб</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Все </a:t>
                      </a:r>
                      <a:r>
                        <a:rPr kumimoji="0" lang="en-US" sz="1600" b="0" i="0" u="none" strike="noStrike" cap="none" normalizeH="0" baseline="0" smtClean="0">
                          <a:ln>
                            <a:noFill/>
                          </a:ln>
                          <a:solidFill>
                            <a:schemeClr val="tx1"/>
                          </a:solidFill>
                          <a:effectLst/>
                          <a:latin typeface="Arial" charset="0"/>
                        </a:rPr>
                        <a:t>ASP.Net </a:t>
                      </a:r>
                      <a:r>
                        <a:rPr kumimoji="0" lang="ru-RU" sz="1600" b="0" i="0" u="none" strike="noStrike" cap="none" normalizeH="0" baseline="0" smtClean="0">
                          <a:ln>
                            <a:noFill/>
                          </a:ln>
                          <a:solidFill>
                            <a:schemeClr val="tx1"/>
                          </a:solidFill>
                          <a:effectLst/>
                          <a:latin typeface="Arial" charset="0"/>
                        </a:rPr>
                        <a:t>приложение. Может быть доступно и другим приложениям.</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Также как и у </a:t>
                      </a:r>
                      <a:r>
                        <a:rPr kumimoji="0" lang="en-US" sz="1600" b="0" i="0" u="none" strike="noStrike" cap="none" normalizeH="0" baseline="0" smtClean="0">
                          <a:ln>
                            <a:noFill/>
                          </a:ln>
                          <a:solidFill>
                            <a:schemeClr val="tx1"/>
                          </a:solidFill>
                          <a:effectLst/>
                          <a:latin typeface="Arial" charset="0"/>
                        </a:rPr>
                        <a:t>application state </a:t>
                      </a:r>
                      <a:r>
                        <a:rPr kumimoji="0" lang="ru-RU" sz="1600" b="0" i="0" u="none" strike="noStrike" cap="none" normalizeH="0" baseline="0" smtClean="0">
                          <a:ln>
                            <a:noFill/>
                          </a:ln>
                          <a:solidFill>
                            <a:schemeClr val="tx1"/>
                          </a:solidFill>
                          <a:effectLst/>
                          <a:latin typeface="Arial" charset="0"/>
                        </a:rPr>
                        <a:t>(глобально для всех пользователей и всех страниц).</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250825" y="274638"/>
            <a:ext cx="8713788" cy="706437"/>
          </a:xfrm>
        </p:spPr>
        <p:txBody>
          <a:bodyPr/>
          <a:lstStyle/>
          <a:p>
            <a:pPr eaLnBrk="1" hangingPunct="1"/>
            <a:r>
              <a:rPr lang="ru-RU" sz="3200" smtClean="0"/>
              <a:t>Сравнение способов хранения состояния (3)</a:t>
            </a:r>
          </a:p>
        </p:txBody>
      </p:sp>
      <p:graphicFrame>
        <p:nvGraphicFramePr>
          <p:cNvPr id="152579" name="Group 3"/>
          <p:cNvGraphicFramePr>
            <a:graphicFrameLocks noGrp="1"/>
          </p:cNvGraphicFramePr>
          <p:nvPr>
            <p:ph idx="1"/>
          </p:nvPr>
        </p:nvGraphicFramePr>
        <p:xfrm>
          <a:off x="457200" y="1600200"/>
          <a:ext cx="8229600" cy="4921250"/>
        </p:xfrm>
        <a:graphic>
          <a:graphicData uri="http://schemas.openxmlformats.org/drawingml/2006/table">
            <a:tbl>
              <a:tblPr/>
              <a:tblGrid>
                <a:gridCol w="1363663"/>
                <a:gridCol w="3221037"/>
                <a:gridCol w="3644900"/>
              </a:tblGrid>
              <a:tr h="3540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0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6. Профили (</a:t>
                      </a:r>
                      <a:r>
                        <a:rPr kumimoji="0" lang="en-US" sz="2000" b="0" i="0" u="none" strike="noStrike" cap="none" normalizeH="0" baseline="0" smtClean="0">
                          <a:ln>
                            <a:noFill/>
                          </a:ln>
                          <a:solidFill>
                            <a:schemeClr val="tx1"/>
                          </a:solidFill>
                          <a:effectLst/>
                          <a:latin typeface="Arial" charset="0"/>
                        </a:rPr>
                        <a:t>Profiles</a:t>
                      </a:r>
                      <a:r>
                        <a:rPr kumimoji="0" lang="ru-RU" sz="2000" b="0" i="0" u="none" strike="noStrike" cap="none" normalizeH="0" baseline="0" smtClean="0">
                          <a:ln>
                            <a:noFill/>
                          </a:ln>
                          <a:solidFill>
                            <a:schemeClr val="tx1"/>
                          </a:solidFill>
                          <a:effectLst/>
                          <a:latin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7. Кэш (</a:t>
                      </a:r>
                      <a:r>
                        <a:rPr kumimoji="0" lang="en-US" sz="2000" b="0" i="0" u="none" strike="noStrike" cap="none" normalizeH="0" baseline="0" smtClean="0">
                          <a:ln>
                            <a:noFill/>
                          </a:ln>
                          <a:solidFill>
                            <a:schemeClr val="tx1"/>
                          </a:solidFill>
                          <a:effectLst/>
                          <a:latin typeface="Arial" charset="0"/>
                        </a:rPr>
                        <a:t>Caching)</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95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Безопас-ность</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В некоторой степени безопасно, так как хотя данные никогда не передаются, они хранятся в БД, которая может быть доступна другим приложениям.</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Очень безопасно, так как данные никогда не передаются клиенту.</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0558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Производительность</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Легко сохранить большое кол-ва данных, но могут быть косвенные затраты времени на поиск и запись данных для каждого запроса.</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Хранение большого кол-ва информации может вытеснить другую более полезную информацию. Однако, </a:t>
                      </a:r>
                      <a:r>
                        <a:rPr kumimoji="0" lang="en-US" sz="1600" b="0" i="0" u="none" strike="noStrike" cap="none" normalizeH="0" baseline="0" smtClean="0">
                          <a:ln>
                            <a:noFill/>
                          </a:ln>
                          <a:solidFill>
                            <a:schemeClr val="tx1"/>
                          </a:solidFill>
                          <a:effectLst/>
                          <a:latin typeface="Arial" charset="0"/>
                        </a:rPr>
                        <a:t>ASP.Net </a:t>
                      </a:r>
                      <a:r>
                        <a:rPr kumimoji="0" lang="ru-RU" sz="1600" b="0" i="0" u="none" strike="noStrike" cap="none" normalizeH="0" baseline="0" smtClean="0">
                          <a:ln>
                            <a:noFill/>
                          </a:ln>
                          <a:solidFill>
                            <a:schemeClr val="tx1"/>
                          </a:solidFill>
                          <a:effectLst/>
                          <a:latin typeface="Arial" charset="0"/>
                        </a:rPr>
                        <a:t>имеет возможность удалять элементы хранения заранее, для обеспечения оптимальной производительности.</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07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Типичное использование</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Хранение информации об учетных записях потребителей.</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Хранение данных полученных из БД.</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body" idx="1"/>
          </p:nvPr>
        </p:nvSpPr>
        <p:spPr>
          <a:xfrm>
            <a:off x="1116013" y="2924175"/>
            <a:ext cx="7056437" cy="1296988"/>
          </a:xfrm>
        </p:spPr>
        <p:txBody>
          <a:bodyPr/>
          <a:lstStyle/>
          <a:p>
            <a:pPr algn="ctr">
              <a:buFontTx/>
              <a:buNone/>
            </a:pPr>
            <a:r>
              <a:rPr lang="ru-RU" sz="4000" b="1" smtClean="0"/>
              <a:t>Интерфейс </a:t>
            </a:r>
            <a:r>
              <a:rPr lang="en-US" sz="4000" b="1" smtClean="0"/>
              <a:t>Profile API</a:t>
            </a:r>
            <a:endParaRPr lang="ru-RU" sz="4000" b="1" smtClean="0"/>
          </a:p>
        </p:txBody>
      </p:sp>
      <p:sp>
        <p:nvSpPr>
          <p:cNvPr id="138243" name="Rectangle 3"/>
          <p:cNvSpPr>
            <a:spLocks noGrp="1" noChangeArrowheads="1"/>
          </p:cNvSpPr>
          <p:nvPr>
            <p:ph type="title"/>
          </p:nvPr>
        </p:nvSpPr>
        <p:spPr>
          <a:xfrm>
            <a:off x="395288" y="981075"/>
            <a:ext cx="8229600" cy="1143000"/>
          </a:xfrm>
          <a:noFill/>
          <a:ln/>
        </p:spPr>
        <p:txBody>
          <a:bodyPr/>
          <a:lstStyle/>
          <a:p>
            <a:r>
              <a:rPr lang="ru-RU" smtClean="0"/>
              <a:t>Персонализация </a:t>
            </a:r>
            <a:r>
              <a:rPr lang="en-US" smtClean="0"/>
              <a:t/>
            </a:r>
            <a:br>
              <a:rPr lang="en-US" smtClean="0"/>
            </a:br>
            <a:r>
              <a:rPr lang="ru-RU" smtClean="0"/>
              <a:t>(</a:t>
            </a:r>
            <a:r>
              <a:rPr lang="en-US" smtClean="0"/>
              <a:t>profile system</a:t>
            </a:r>
            <a:r>
              <a:rPr lang="ru-RU" smtClean="0"/>
              <a:t>)</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a:xfrm>
            <a:off x="609600" y="304800"/>
            <a:ext cx="8229600" cy="1143000"/>
          </a:xfrm>
        </p:spPr>
        <p:txBody>
          <a:bodyPr/>
          <a:lstStyle/>
          <a:p>
            <a:r>
              <a:rPr lang="ru-RU" sz="3600" smtClean="0"/>
              <a:t>Система профилей пользователей</a:t>
            </a:r>
            <a:br>
              <a:rPr lang="ru-RU" sz="3600" smtClean="0"/>
            </a:br>
            <a:r>
              <a:rPr lang="en-US" sz="3600" smtClean="0"/>
              <a:t>(profile system</a:t>
            </a:r>
            <a:r>
              <a:rPr lang="ru-RU" sz="3600" smtClean="0"/>
              <a:t>)</a:t>
            </a:r>
          </a:p>
        </p:txBody>
      </p:sp>
      <p:sp>
        <p:nvSpPr>
          <p:cNvPr id="140291" name="Rectangle 3"/>
          <p:cNvSpPr>
            <a:spLocks noGrp="1" noChangeArrowheads="1"/>
          </p:cNvSpPr>
          <p:nvPr>
            <p:ph type="body" idx="1"/>
          </p:nvPr>
        </p:nvSpPr>
        <p:spPr>
          <a:xfrm>
            <a:off x="381000" y="1600200"/>
            <a:ext cx="8382000" cy="4953000"/>
          </a:xfrm>
        </p:spPr>
        <p:txBody>
          <a:bodyPr/>
          <a:lstStyle/>
          <a:p>
            <a:pPr>
              <a:lnSpc>
                <a:spcPct val="80000"/>
              </a:lnSpc>
            </a:pPr>
            <a:r>
              <a:rPr lang="en-US" sz="2400" smtClean="0"/>
              <a:t>Profile system </a:t>
            </a:r>
            <a:r>
              <a:rPr lang="ru-RU" sz="2400" smtClean="0"/>
              <a:t>позволяет разработчику сайта определить набор элементов (свойств), которые должны быть связаны с каждым пользователем.</a:t>
            </a:r>
          </a:p>
          <a:p>
            <a:pPr>
              <a:lnSpc>
                <a:spcPct val="80000"/>
              </a:lnSpc>
            </a:pPr>
            <a:r>
              <a:rPr lang="ru-RU" sz="2400" smtClean="0"/>
              <a:t>После описания этих свойств разработчик может программно присваивать и читать их значения.</a:t>
            </a:r>
          </a:p>
          <a:p>
            <a:pPr>
              <a:lnSpc>
                <a:spcPct val="80000"/>
              </a:lnSpc>
            </a:pPr>
            <a:r>
              <a:rPr lang="en-US" sz="2400" smtClean="0"/>
              <a:t>Profile system </a:t>
            </a:r>
            <a:r>
              <a:rPr lang="ru-RU" sz="2400" smtClean="0"/>
              <a:t>получает и записывает значения свойств в заданное хранилище</a:t>
            </a:r>
            <a:r>
              <a:rPr lang="en-US" sz="2400" smtClean="0"/>
              <a:t>. </a:t>
            </a:r>
            <a:endParaRPr lang="ru-RU" sz="2400" smtClean="0"/>
          </a:p>
          <a:p>
            <a:pPr>
              <a:lnSpc>
                <a:spcPct val="80000"/>
              </a:lnSpc>
            </a:pPr>
            <a:r>
              <a:rPr lang="ru-RU" sz="2400" smtClean="0"/>
              <a:t>Аналогично системам </a:t>
            </a:r>
            <a:r>
              <a:rPr lang="en-US" sz="2400" smtClean="0"/>
              <a:t>Membership </a:t>
            </a:r>
            <a:r>
              <a:rPr lang="ru-RU" sz="2400" smtClean="0"/>
              <a:t>и</a:t>
            </a:r>
            <a:r>
              <a:rPr lang="en-US" sz="2400" smtClean="0"/>
              <a:t> Roles, Profile system </a:t>
            </a:r>
            <a:r>
              <a:rPr lang="ru-RU" sz="2400" smtClean="0"/>
              <a:t>основывается на модели поставщика данных (provider model)</a:t>
            </a:r>
            <a:r>
              <a:rPr lang="en-US" sz="2400" smtClean="0"/>
              <a:t> </a:t>
            </a:r>
            <a:r>
              <a:rPr lang="ru-RU" sz="2400" smtClean="0"/>
              <a:t>и конкретный поставщик данных для </a:t>
            </a:r>
            <a:r>
              <a:rPr lang="en-US" sz="2400" smtClean="0"/>
              <a:t>Profile </a:t>
            </a:r>
            <a:r>
              <a:rPr lang="ru-RU" sz="2400" smtClean="0"/>
              <a:t>выполняет сериализацию и десериализацию значений свойств в некоторое хранилище данных</a:t>
            </a:r>
            <a:r>
              <a:rPr lang="en-US" sz="2400" smtClean="0"/>
              <a:t>.</a:t>
            </a:r>
            <a:endParaRPr lang="ru-RU" sz="2400" smtClean="0"/>
          </a:p>
          <a:p>
            <a:pPr>
              <a:lnSpc>
                <a:spcPct val="80000"/>
              </a:lnSpc>
            </a:pPr>
            <a:r>
              <a:rPr lang="en-US" sz="2400" smtClean="0"/>
              <a:t>.NET Framework </a:t>
            </a:r>
            <a:r>
              <a:rPr lang="ru-RU" sz="2400" smtClean="0"/>
              <a:t>поставляется по умолчанию с классом</a:t>
            </a:r>
            <a:r>
              <a:rPr lang="en-US" sz="2400" smtClean="0"/>
              <a:t> </a:t>
            </a:r>
            <a:r>
              <a:rPr lang="ru-RU" sz="2400" smtClean="0"/>
              <a:t>SqlProfileProvider</a:t>
            </a:r>
            <a:r>
              <a:rPr lang="en-US" sz="2400" smtClean="0"/>
              <a:t>, </a:t>
            </a:r>
            <a:r>
              <a:rPr lang="ru-RU" sz="2400" smtClean="0"/>
              <a:t>который использует таблицу базы данных </a:t>
            </a:r>
            <a:r>
              <a:rPr lang="en-US" sz="2400" smtClean="0"/>
              <a:t>SQL Server (</a:t>
            </a:r>
            <a:r>
              <a:rPr lang="ru-RU" sz="2400" smtClean="0"/>
              <a:t>aspnet_Profile</a:t>
            </a:r>
            <a:r>
              <a:rPr lang="en-US" sz="2400" smtClean="0"/>
              <a:t>)</a:t>
            </a:r>
            <a:r>
              <a:rPr lang="ru-RU" sz="2400" smtClean="0"/>
              <a:t> в качестве хранилища данных.</a:t>
            </a:r>
            <a:r>
              <a:rPr lang="en-US" sz="2400" smtClean="0"/>
              <a:t> </a:t>
            </a:r>
            <a:endParaRPr lang="ru-RU" sz="2400" smtClean="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p:txBody>
          <a:bodyPr/>
          <a:lstStyle/>
          <a:p>
            <a:r>
              <a:rPr lang="en-US" smtClean="0"/>
              <a:t>Profiles </a:t>
            </a:r>
            <a:r>
              <a:rPr lang="ru-RU" smtClean="0"/>
              <a:t>и</a:t>
            </a:r>
            <a:r>
              <a:rPr lang="en-US" smtClean="0"/>
              <a:t> Authentication</a:t>
            </a:r>
            <a:endParaRPr lang="ru-RU" smtClean="0"/>
          </a:p>
        </p:txBody>
      </p:sp>
      <p:sp>
        <p:nvSpPr>
          <p:cNvPr id="142339" name="Rectangle 3"/>
          <p:cNvSpPr>
            <a:spLocks noGrp="1" noChangeArrowheads="1"/>
          </p:cNvSpPr>
          <p:nvPr>
            <p:ph type="body" idx="1"/>
          </p:nvPr>
        </p:nvSpPr>
        <p:spPr/>
        <p:txBody>
          <a:bodyPr/>
          <a:lstStyle/>
          <a:p>
            <a:r>
              <a:rPr lang="ru-RU" smtClean="0"/>
              <a:t>Профайлы пользователей хранятся в виде специальных записей, а не в учетных записях. Эти записи уникально идентифицируются именем пользователя</a:t>
            </a:r>
            <a:r>
              <a:rPr lang="en-US" smtClean="0"/>
              <a:t>. </a:t>
            </a:r>
            <a:endParaRPr lang="ru-RU" smtClean="0"/>
          </a:p>
          <a:p>
            <a:r>
              <a:rPr lang="ru-RU" smtClean="0"/>
              <a:t>В связи с этим необходимо использовать некоторого вида систему аутентификации</a:t>
            </a:r>
            <a:r>
              <a:rPr lang="en-US" smtClean="0"/>
              <a:t>. </a:t>
            </a:r>
            <a:endParaRPr lang="ru-RU" smtClean="0"/>
          </a:p>
          <a:p>
            <a:endParaRPr lang="ru-RU" smtClean="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p:txBody>
          <a:bodyPr/>
          <a:lstStyle/>
          <a:p>
            <a:r>
              <a:rPr lang="ru-RU" smtClean="0"/>
              <a:t>Создание </a:t>
            </a:r>
            <a:r>
              <a:rPr lang="en-US" smtClean="0"/>
              <a:t>Profile </a:t>
            </a:r>
            <a:r>
              <a:rPr lang="ru-RU" smtClean="0"/>
              <a:t>таблиц</a:t>
            </a:r>
          </a:p>
        </p:txBody>
      </p:sp>
      <p:sp>
        <p:nvSpPr>
          <p:cNvPr id="144387" name="Rectangle 3"/>
          <p:cNvSpPr>
            <a:spLocks noGrp="1" noChangeArrowheads="1"/>
          </p:cNvSpPr>
          <p:nvPr>
            <p:ph type="body" idx="1"/>
          </p:nvPr>
        </p:nvSpPr>
        <p:spPr/>
        <p:txBody>
          <a:bodyPr/>
          <a:lstStyle/>
          <a:p>
            <a:pPr>
              <a:lnSpc>
                <a:spcPct val="80000"/>
              </a:lnSpc>
            </a:pPr>
            <a:r>
              <a:rPr lang="ru-RU" sz="1800" smtClean="0"/>
              <a:t>Если используется не </a:t>
            </a:r>
            <a:r>
              <a:rPr lang="en-US" sz="1800" smtClean="0"/>
              <a:t>SQL Server Express</a:t>
            </a:r>
            <a:r>
              <a:rPr lang="ru-RU" sz="1800" smtClean="0"/>
              <a:t> </a:t>
            </a:r>
            <a:r>
              <a:rPr lang="en-US" sz="1800" smtClean="0"/>
              <a:t>profile </a:t>
            </a:r>
            <a:r>
              <a:rPr lang="ru-RU" sz="1800" smtClean="0"/>
              <a:t>таблицы нужно создать вручную с помощью утилиты</a:t>
            </a:r>
            <a:r>
              <a:rPr lang="en-US" sz="1800" smtClean="0"/>
              <a:t> aspnet_regsql.exe</a:t>
            </a:r>
            <a:r>
              <a:rPr lang="ru-RU" sz="1800" smtClean="0"/>
              <a:t>, которая также используется для создания таких основанных на </a:t>
            </a:r>
            <a:r>
              <a:rPr lang="en-US" sz="1800" smtClean="0"/>
              <a:t>SQL Server</a:t>
            </a:r>
            <a:r>
              <a:rPr lang="ru-RU" sz="1800" smtClean="0"/>
              <a:t> возможностях, как </a:t>
            </a:r>
            <a:r>
              <a:rPr lang="en-US" sz="1800" smtClean="0"/>
              <a:t>session state, membership, roles,</a:t>
            </a:r>
            <a:r>
              <a:rPr lang="ru-RU" sz="1800" smtClean="0"/>
              <a:t> </a:t>
            </a:r>
            <a:r>
              <a:rPr lang="en-US" sz="1800" smtClean="0"/>
              <a:t>database cache dependencies, and web parts personalization. </a:t>
            </a:r>
            <a:endParaRPr lang="ru-RU" sz="1800" smtClean="0"/>
          </a:p>
          <a:p>
            <a:pPr>
              <a:lnSpc>
                <a:spcPct val="80000"/>
              </a:lnSpc>
            </a:pPr>
            <a:r>
              <a:rPr lang="ru-RU" sz="1800" smtClean="0"/>
              <a:t>Данная утилита находится в папке </a:t>
            </a:r>
            <a:r>
              <a:rPr lang="en-US" sz="1800" smtClean="0"/>
              <a:t>c:\Windows\Microsoft.NET\Framework\v2.0.50727 folder.</a:t>
            </a:r>
          </a:p>
          <a:p>
            <a:pPr>
              <a:lnSpc>
                <a:spcPct val="80000"/>
              </a:lnSpc>
            </a:pPr>
            <a:endParaRPr lang="en-US" sz="1800" smtClean="0"/>
          </a:p>
          <a:p>
            <a:pPr>
              <a:lnSpc>
                <a:spcPct val="80000"/>
              </a:lnSpc>
            </a:pPr>
            <a:r>
              <a:rPr lang="ru-RU" sz="1800" smtClean="0"/>
              <a:t>Для создания этих таблиц</a:t>
            </a:r>
            <a:r>
              <a:rPr lang="en-US" sz="1800" smtClean="0"/>
              <a:t>, views</a:t>
            </a:r>
            <a:r>
              <a:rPr lang="ru-RU" sz="1800" smtClean="0"/>
              <a:t> и </a:t>
            </a:r>
            <a:r>
              <a:rPr lang="en-US" sz="1800" smtClean="0"/>
              <a:t>stored procedures </a:t>
            </a:r>
            <a:r>
              <a:rPr lang="ru-RU" sz="1800" smtClean="0"/>
              <a:t>требуемых для </a:t>
            </a:r>
            <a:r>
              <a:rPr lang="en-US" sz="1800" smtClean="0"/>
              <a:t>profiles, </a:t>
            </a:r>
            <a:r>
              <a:rPr lang="ru-RU" sz="1800" smtClean="0"/>
              <a:t>нужно запустить </a:t>
            </a:r>
            <a:r>
              <a:rPr lang="en-US" sz="1800" smtClean="0"/>
              <a:t>aspnet_regsql.exe</a:t>
            </a:r>
            <a:r>
              <a:rPr lang="ru-RU" sz="1800" smtClean="0"/>
              <a:t> с опцией командной строки</a:t>
            </a:r>
            <a:r>
              <a:rPr lang="en-US" sz="1800" smtClean="0"/>
              <a:t> -A p. </a:t>
            </a:r>
            <a:endParaRPr lang="ru-RU" sz="1800" smtClean="0"/>
          </a:p>
          <a:p>
            <a:pPr>
              <a:lnSpc>
                <a:spcPct val="80000"/>
              </a:lnSpc>
            </a:pPr>
            <a:r>
              <a:rPr lang="ru-RU" sz="1800" smtClean="0"/>
              <a:t>Другими опциями являются расположение сервере </a:t>
            </a:r>
            <a:r>
              <a:rPr lang="en-US" sz="1800" smtClean="0"/>
              <a:t>(-S), </a:t>
            </a:r>
            <a:r>
              <a:rPr lang="ru-RU" sz="1800" smtClean="0"/>
              <a:t>имени базы данных </a:t>
            </a:r>
            <a:r>
              <a:rPr lang="en-US" sz="1800" smtClean="0"/>
              <a:t>(-d)</a:t>
            </a:r>
            <a:r>
              <a:rPr lang="ru-RU" sz="1800" smtClean="0"/>
              <a:t> и учетными данными подключения к базе данных </a:t>
            </a:r>
            <a:r>
              <a:rPr lang="en-US" sz="1800" smtClean="0"/>
              <a:t>(-U</a:t>
            </a:r>
            <a:r>
              <a:rPr lang="ru-RU" sz="1800" smtClean="0"/>
              <a:t> имя пользователя</a:t>
            </a:r>
            <a:r>
              <a:rPr lang="en-US" sz="1800" smtClean="0"/>
              <a:t> </a:t>
            </a:r>
            <a:r>
              <a:rPr lang="ru-RU" sz="1800" smtClean="0"/>
              <a:t>и </a:t>
            </a:r>
            <a:r>
              <a:rPr lang="en-US" sz="1800" smtClean="0"/>
              <a:t>-P </a:t>
            </a:r>
            <a:r>
              <a:rPr lang="ru-RU" sz="1800" smtClean="0"/>
              <a:t>пароль или </a:t>
            </a:r>
            <a:r>
              <a:rPr lang="en-US" sz="1800" smtClean="0"/>
              <a:t>-E </a:t>
            </a:r>
            <a:r>
              <a:rPr lang="ru-RU" sz="1800" smtClean="0"/>
              <a:t>для использования текущей </a:t>
            </a:r>
            <a:r>
              <a:rPr lang="en-US" sz="1800" smtClean="0"/>
              <a:t>Windows </a:t>
            </a:r>
            <a:r>
              <a:rPr lang="ru-RU" sz="1800" smtClean="0"/>
              <a:t>учетной записи</a:t>
            </a:r>
            <a:r>
              <a:rPr lang="en-US" sz="1800" smtClean="0"/>
              <a:t>).</a:t>
            </a:r>
            <a:endParaRPr lang="ru-RU" sz="1800" smtClean="0"/>
          </a:p>
          <a:p>
            <a:pPr>
              <a:lnSpc>
                <a:spcPct val="80000"/>
              </a:lnSpc>
            </a:pPr>
            <a:r>
              <a:rPr lang="ru-RU" sz="1800" smtClean="0"/>
              <a:t>Если не задавать </a:t>
            </a:r>
            <a:r>
              <a:rPr lang="en-US" sz="1800" smtClean="0"/>
              <a:t>server location </a:t>
            </a:r>
            <a:r>
              <a:rPr lang="ru-RU" sz="1800" smtClean="0"/>
              <a:t>и</a:t>
            </a:r>
            <a:r>
              <a:rPr lang="en-US" sz="1800" smtClean="0"/>
              <a:t> database name</a:t>
            </a:r>
            <a:r>
              <a:rPr lang="ru-RU" sz="1800" smtClean="0"/>
              <a:t>, то используется</a:t>
            </a:r>
            <a:r>
              <a:rPr lang="en-US" sz="1800" smtClean="0"/>
              <a:t> </a:t>
            </a:r>
            <a:r>
              <a:rPr lang="ru-RU" sz="1800" smtClean="0"/>
              <a:t>текущий компьютер и база данных </a:t>
            </a:r>
            <a:r>
              <a:rPr lang="en-US" sz="1800" smtClean="0"/>
              <a:t>aspnetdb.</a:t>
            </a:r>
          </a:p>
          <a:p>
            <a:pPr>
              <a:lnSpc>
                <a:spcPct val="80000"/>
              </a:lnSpc>
            </a:pPr>
            <a:r>
              <a:rPr lang="ru-RU" sz="1800" smtClean="0"/>
              <a:t>Например, при использовании текуще учетной записи</a:t>
            </a:r>
            <a:r>
              <a:rPr lang="en-US" sz="1800" smtClean="0"/>
              <a:t>:</a:t>
            </a:r>
          </a:p>
          <a:p>
            <a:pPr>
              <a:lnSpc>
                <a:spcPct val="80000"/>
              </a:lnSpc>
              <a:buFontTx/>
              <a:buNone/>
            </a:pPr>
            <a:r>
              <a:rPr lang="en-US" sz="1800" smtClean="0"/>
              <a:t>aspnet_regsql.exe –A p –E</a:t>
            </a:r>
            <a:endParaRPr lang="ru-RU" sz="1800" smtClean="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p:txBody>
          <a:bodyPr/>
          <a:lstStyle/>
          <a:p>
            <a:r>
              <a:rPr lang="ru-RU" smtClean="0"/>
              <a:t>Основные таблицы</a:t>
            </a:r>
          </a:p>
        </p:txBody>
      </p:sp>
      <p:pic>
        <p:nvPicPr>
          <p:cNvPr id="146435" name="Picture 3"/>
          <p:cNvPicPr>
            <a:picLocks noChangeAspect="1" noChangeArrowheads="1"/>
          </p:cNvPicPr>
          <p:nvPr/>
        </p:nvPicPr>
        <p:blipFill>
          <a:blip r:embed="rId3" cstate="print"/>
          <a:srcRect/>
          <a:stretch>
            <a:fillRect/>
          </a:stretch>
        </p:blipFill>
        <p:spPr bwMode="auto">
          <a:xfrm>
            <a:off x="755650" y="1700213"/>
            <a:ext cx="7632700" cy="4465637"/>
          </a:xfrm>
          <a:prstGeom prst="rect">
            <a:avLst/>
          </a:prstGeom>
          <a:noFill/>
          <a:ln w="9525">
            <a:noFill/>
            <a:miter lim="800000"/>
            <a:headEnd/>
            <a:tailEnd/>
          </a:ln>
          <a:effec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p:txBody>
          <a:bodyPr/>
          <a:lstStyle/>
          <a:p>
            <a:r>
              <a:rPr lang="ru-RU" smtClean="0"/>
              <a:t>Описание провайдера</a:t>
            </a:r>
          </a:p>
        </p:txBody>
      </p:sp>
      <p:sp>
        <p:nvSpPr>
          <p:cNvPr id="148483" name="Rectangle 3"/>
          <p:cNvSpPr>
            <a:spLocks noGrp="1" noChangeArrowheads="1"/>
          </p:cNvSpPr>
          <p:nvPr>
            <p:ph type="body" idx="1"/>
          </p:nvPr>
        </p:nvSpPr>
        <p:spPr>
          <a:xfrm>
            <a:off x="457200" y="1268413"/>
            <a:ext cx="8229600" cy="5329237"/>
          </a:xfrm>
        </p:spPr>
        <p:txBody>
          <a:bodyPr/>
          <a:lstStyle/>
          <a:p>
            <a:pPr>
              <a:lnSpc>
                <a:spcPct val="80000"/>
              </a:lnSpc>
              <a:buFontTx/>
              <a:buNone/>
            </a:pPr>
            <a:r>
              <a:rPr lang="ru-RU" sz="1800" smtClean="0"/>
              <a:t>&lt;configuration&gt;</a:t>
            </a:r>
          </a:p>
          <a:p>
            <a:pPr>
              <a:lnSpc>
                <a:spcPct val="80000"/>
              </a:lnSpc>
              <a:buFontTx/>
              <a:buNone/>
            </a:pPr>
            <a:r>
              <a:rPr lang="ru-RU" sz="1800" smtClean="0"/>
              <a:t>   &lt;connectionStrings&gt;</a:t>
            </a:r>
          </a:p>
          <a:p>
            <a:pPr>
              <a:lnSpc>
                <a:spcPct val="80000"/>
              </a:lnSpc>
              <a:buFontTx/>
              <a:buNone/>
            </a:pPr>
            <a:r>
              <a:rPr lang="ru-RU" sz="1800" smtClean="0"/>
              <a:t>      &lt;add name="SqlServices" connectionString=</a:t>
            </a:r>
          </a:p>
          <a:p>
            <a:pPr>
              <a:lnSpc>
                <a:spcPct val="80000"/>
              </a:lnSpc>
              <a:buFontTx/>
              <a:buNone/>
            </a:pPr>
            <a:r>
              <a:rPr lang="ru-RU" sz="1800" smtClean="0"/>
              <a:t>	         "Data Source=localhost;Integrated Security=SSPI;</a:t>
            </a:r>
          </a:p>
          <a:p>
            <a:pPr>
              <a:lnSpc>
                <a:spcPct val="80000"/>
              </a:lnSpc>
              <a:buFontTx/>
              <a:buNone/>
            </a:pPr>
            <a:r>
              <a:rPr lang="ru-RU" sz="1800" smtClean="0"/>
              <a:t>		Initial Catalog=aspnetdb;" /&gt;</a:t>
            </a:r>
          </a:p>
          <a:p>
            <a:pPr>
              <a:lnSpc>
                <a:spcPct val="80000"/>
              </a:lnSpc>
              <a:buFontTx/>
              <a:buNone/>
            </a:pPr>
            <a:r>
              <a:rPr lang="ru-RU" sz="1800" smtClean="0"/>
              <a:t>  &lt;/connectionStrings&gt;</a:t>
            </a:r>
          </a:p>
          <a:p>
            <a:pPr>
              <a:lnSpc>
                <a:spcPct val="80000"/>
              </a:lnSpc>
              <a:buFontTx/>
              <a:buNone/>
            </a:pPr>
            <a:r>
              <a:rPr lang="ru-RU" sz="1800" smtClean="0"/>
              <a:t>  &lt;system.web&gt;</a:t>
            </a:r>
          </a:p>
          <a:p>
            <a:pPr>
              <a:lnSpc>
                <a:spcPct val="80000"/>
              </a:lnSpc>
              <a:buFontTx/>
              <a:buNone/>
            </a:pPr>
            <a:r>
              <a:rPr lang="ru-RU" sz="1800" smtClean="0"/>
              <a:t>     &lt;profile defaultProvider="SqlProvider"&gt;</a:t>
            </a:r>
          </a:p>
          <a:p>
            <a:pPr>
              <a:lnSpc>
                <a:spcPct val="80000"/>
              </a:lnSpc>
              <a:buFontTx/>
              <a:buNone/>
            </a:pPr>
            <a:r>
              <a:rPr lang="ru-RU" sz="1800" smtClean="0"/>
              <a:t>     &lt;providers&gt;</a:t>
            </a:r>
          </a:p>
          <a:p>
            <a:pPr>
              <a:lnSpc>
                <a:spcPct val="80000"/>
              </a:lnSpc>
              <a:buFontTx/>
              <a:buNone/>
            </a:pPr>
            <a:r>
              <a:rPr lang="ru-RU" sz="1800" smtClean="0"/>
              <a:t>        &lt;clear /&gt;</a:t>
            </a:r>
          </a:p>
          <a:p>
            <a:pPr>
              <a:lnSpc>
                <a:spcPct val="80000"/>
              </a:lnSpc>
              <a:buFontTx/>
              <a:buNone/>
            </a:pPr>
            <a:r>
              <a:rPr lang="ru-RU" sz="1800" smtClean="0"/>
              <a:t>            &lt;add name="SqlProvider"</a:t>
            </a:r>
          </a:p>
          <a:p>
            <a:pPr>
              <a:lnSpc>
                <a:spcPct val="80000"/>
              </a:lnSpc>
              <a:buFontTx/>
              <a:buNone/>
            </a:pPr>
            <a:r>
              <a:rPr lang="ru-RU" sz="1800" smtClean="0"/>
              <a:t>                type="System.Web.Profile.SqlProfileProvider"</a:t>
            </a:r>
          </a:p>
          <a:p>
            <a:pPr>
              <a:lnSpc>
                <a:spcPct val="80000"/>
              </a:lnSpc>
              <a:buFontTx/>
              <a:buNone/>
            </a:pPr>
            <a:r>
              <a:rPr lang="ru-RU" sz="1800" smtClean="0"/>
              <a:t>                connectionStringName="SqlServices"</a:t>
            </a:r>
          </a:p>
          <a:p>
            <a:pPr>
              <a:lnSpc>
                <a:spcPct val="80000"/>
              </a:lnSpc>
              <a:buFontTx/>
              <a:buNone/>
            </a:pPr>
            <a:r>
              <a:rPr lang="ru-RU" sz="1800" smtClean="0"/>
              <a:t>                applicationName="TestApplication" /&gt;</a:t>
            </a:r>
          </a:p>
          <a:p>
            <a:pPr>
              <a:lnSpc>
                <a:spcPct val="80000"/>
              </a:lnSpc>
              <a:buFontTx/>
              <a:buNone/>
            </a:pPr>
            <a:r>
              <a:rPr lang="ru-RU" sz="1800" smtClean="0"/>
              <a:t>     &lt;/providers&gt;</a:t>
            </a:r>
          </a:p>
          <a:p>
            <a:pPr>
              <a:lnSpc>
                <a:spcPct val="80000"/>
              </a:lnSpc>
              <a:buFontTx/>
              <a:buNone/>
            </a:pPr>
            <a:r>
              <a:rPr lang="ru-RU" sz="1800" smtClean="0"/>
              <a:t>&lt;/profile&gt;</a:t>
            </a:r>
          </a:p>
          <a:p>
            <a:pPr>
              <a:lnSpc>
                <a:spcPct val="80000"/>
              </a:lnSpc>
              <a:buFontTx/>
              <a:buNone/>
            </a:pPr>
            <a:r>
              <a:rPr lang="ru-RU" sz="1800" smtClean="0"/>
              <a:t>...</a:t>
            </a:r>
          </a:p>
          <a:p>
            <a:pPr>
              <a:lnSpc>
                <a:spcPct val="80000"/>
              </a:lnSpc>
              <a:buFontTx/>
              <a:buNone/>
            </a:pPr>
            <a:r>
              <a:rPr lang="ru-RU" sz="1800" smtClean="0"/>
              <a:t>&lt;/system.web&gt;</a:t>
            </a:r>
          </a:p>
          <a:p>
            <a:pPr>
              <a:lnSpc>
                <a:spcPct val="80000"/>
              </a:lnSpc>
              <a:buFontTx/>
              <a:buNone/>
            </a:pPr>
            <a:r>
              <a:rPr lang="ru-RU" sz="1800" smtClean="0"/>
              <a:t>&lt;/configuration&gt;</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p:txBody>
          <a:bodyPr/>
          <a:lstStyle/>
          <a:p>
            <a:r>
              <a:rPr lang="ru-RU" sz="4000" smtClean="0"/>
              <a:t>Описание элементов профайла</a:t>
            </a:r>
          </a:p>
        </p:txBody>
      </p:sp>
      <p:sp>
        <p:nvSpPr>
          <p:cNvPr id="150531" name="Rectangle 3"/>
          <p:cNvSpPr>
            <a:spLocks noGrp="1" noChangeArrowheads="1"/>
          </p:cNvSpPr>
          <p:nvPr>
            <p:ph type="body" idx="1"/>
          </p:nvPr>
        </p:nvSpPr>
        <p:spPr>
          <a:xfrm>
            <a:off x="457200" y="1600200"/>
            <a:ext cx="8229600" cy="4852988"/>
          </a:xfrm>
        </p:spPr>
        <p:txBody>
          <a:bodyPr/>
          <a:lstStyle/>
          <a:p>
            <a:pPr>
              <a:lnSpc>
                <a:spcPct val="80000"/>
              </a:lnSpc>
            </a:pPr>
            <a:r>
              <a:rPr lang="ru-RU" sz="2000" smtClean="0"/>
              <a:t>Описание свойств профайла в файле конфигурации</a:t>
            </a:r>
            <a:endParaRPr lang="en-US" sz="2000" smtClean="0"/>
          </a:p>
          <a:p>
            <a:pPr>
              <a:lnSpc>
                <a:spcPct val="80000"/>
              </a:lnSpc>
              <a:buFontTx/>
              <a:buNone/>
            </a:pPr>
            <a:r>
              <a:rPr lang="en-US" sz="2000" smtClean="0"/>
              <a:t>&lt;profile defaultProvider="SqlProvider"&gt;</a:t>
            </a:r>
          </a:p>
          <a:p>
            <a:pPr>
              <a:lnSpc>
                <a:spcPct val="80000"/>
              </a:lnSpc>
              <a:buFontTx/>
              <a:buNone/>
            </a:pPr>
            <a:r>
              <a:rPr lang="ru-RU" sz="2000" smtClean="0"/>
              <a:t>  </a:t>
            </a:r>
            <a:r>
              <a:rPr lang="en-US" sz="2000" smtClean="0"/>
              <a:t>&lt;providers&gt;</a:t>
            </a:r>
          </a:p>
          <a:p>
            <a:pPr>
              <a:lnSpc>
                <a:spcPct val="80000"/>
              </a:lnSpc>
              <a:buFontTx/>
              <a:buNone/>
            </a:pPr>
            <a:r>
              <a:rPr lang="ru-RU" sz="2000" smtClean="0"/>
              <a:t>  </a:t>
            </a:r>
            <a:r>
              <a:rPr lang="en-US" sz="2000" smtClean="0"/>
              <a:t>...</a:t>
            </a:r>
          </a:p>
          <a:p>
            <a:pPr>
              <a:lnSpc>
                <a:spcPct val="80000"/>
              </a:lnSpc>
              <a:buFontTx/>
              <a:buNone/>
            </a:pPr>
            <a:r>
              <a:rPr lang="ru-RU" sz="2000" smtClean="0"/>
              <a:t>  </a:t>
            </a:r>
            <a:r>
              <a:rPr lang="en-US" sz="2000" smtClean="0"/>
              <a:t>&lt;/providers&gt;</a:t>
            </a:r>
          </a:p>
          <a:p>
            <a:pPr>
              <a:lnSpc>
                <a:spcPct val="80000"/>
              </a:lnSpc>
              <a:buFontTx/>
              <a:buNone/>
            </a:pPr>
            <a:r>
              <a:rPr lang="ru-RU" sz="2000" smtClean="0"/>
              <a:t>  </a:t>
            </a:r>
            <a:r>
              <a:rPr lang="en-US" sz="2000" smtClean="0"/>
              <a:t>&lt;properties&gt;</a:t>
            </a:r>
          </a:p>
          <a:p>
            <a:pPr>
              <a:lnSpc>
                <a:spcPct val="80000"/>
              </a:lnSpc>
              <a:buFontTx/>
              <a:buNone/>
            </a:pPr>
            <a:r>
              <a:rPr lang="ru-RU" sz="2000" smtClean="0"/>
              <a:t>     </a:t>
            </a:r>
            <a:r>
              <a:rPr lang="en-US" sz="2000" smtClean="0"/>
              <a:t>&lt;add name="FirstName"/&gt;</a:t>
            </a:r>
          </a:p>
          <a:p>
            <a:pPr>
              <a:lnSpc>
                <a:spcPct val="80000"/>
              </a:lnSpc>
              <a:buFontTx/>
              <a:buNone/>
            </a:pPr>
            <a:r>
              <a:rPr lang="ru-RU" sz="2000" smtClean="0"/>
              <a:t>     </a:t>
            </a:r>
            <a:r>
              <a:rPr lang="en-US" sz="2000" smtClean="0"/>
              <a:t>&lt;add name="LastName"/&gt;</a:t>
            </a:r>
          </a:p>
          <a:p>
            <a:pPr>
              <a:lnSpc>
                <a:spcPct val="80000"/>
              </a:lnSpc>
              <a:buFontTx/>
              <a:buNone/>
            </a:pPr>
            <a:r>
              <a:rPr lang="ru-RU" sz="2000" smtClean="0"/>
              <a:t>  </a:t>
            </a:r>
            <a:r>
              <a:rPr lang="en-US" sz="2000" smtClean="0"/>
              <a:t>&lt;/properties&gt;</a:t>
            </a:r>
          </a:p>
          <a:p>
            <a:pPr>
              <a:lnSpc>
                <a:spcPct val="80000"/>
              </a:lnSpc>
              <a:buFontTx/>
              <a:buNone/>
            </a:pPr>
            <a:r>
              <a:rPr lang="en-US" sz="2000" smtClean="0"/>
              <a:t>&lt;/profile&gt;</a:t>
            </a:r>
          </a:p>
          <a:p>
            <a:pPr>
              <a:lnSpc>
                <a:spcPct val="80000"/>
              </a:lnSpc>
            </a:pPr>
            <a:r>
              <a:rPr lang="ru-RU" sz="2000" smtClean="0"/>
              <a:t>Можно также указать тип данных. Если тип не указан, то считается </a:t>
            </a:r>
            <a:r>
              <a:rPr lang="en-US" sz="2000" smtClean="0"/>
              <a:t>string</a:t>
            </a:r>
            <a:r>
              <a:rPr lang="ru-RU" sz="2000" smtClean="0"/>
              <a:t>. Можно задать любой сериализуемый </a:t>
            </a:r>
            <a:r>
              <a:rPr lang="en-US" sz="2000" smtClean="0"/>
              <a:t>.NET </a:t>
            </a:r>
            <a:r>
              <a:rPr lang="ru-RU" sz="2000" smtClean="0"/>
              <a:t>класс в качестве типа</a:t>
            </a:r>
            <a:r>
              <a:rPr lang="en-US" sz="2000" smtClean="0"/>
              <a:t>:</a:t>
            </a:r>
          </a:p>
          <a:p>
            <a:pPr>
              <a:lnSpc>
                <a:spcPct val="80000"/>
              </a:lnSpc>
              <a:buFontTx/>
              <a:buNone/>
            </a:pPr>
            <a:r>
              <a:rPr lang="en-US" sz="2000" smtClean="0"/>
              <a:t>&lt;add name="FirstName" type="String"/&gt;</a:t>
            </a:r>
          </a:p>
          <a:p>
            <a:pPr>
              <a:lnSpc>
                <a:spcPct val="80000"/>
              </a:lnSpc>
              <a:buFontTx/>
              <a:buNone/>
            </a:pPr>
            <a:r>
              <a:rPr lang="en-US" sz="2000" smtClean="0"/>
              <a:t>&lt;add name="LastName" type="String"/&gt;</a:t>
            </a:r>
          </a:p>
          <a:p>
            <a:pPr>
              <a:lnSpc>
                <a:spcPct val="80000"/>
              </a:lnSpc>
              <a:buFontTx/>
              <a:buNone/>
            </a:pPr>
            <a:r>
              <a:rPr lang="en-US" sz="2000" smtClean="0"/>
              <a:t>&lt;add name="DateOfBirth" type="DateTime"/&gt;</a:t>
            </a:r>
            <a:endParaRPr lang="ru-RU" sz="2000" smtClean="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a:xfrm>
            <a:off x="457200" y="274638"/>
            <a:ext cx="8229600" cy="792162"/>
          </a:xfrm>
        </p:spPr>
        <p:txBody>
          <a:bodyPr/>
          <a:lstStyle/>
          <a:p>
            <a:r>
              <a:rPr lang="ru-RU" smtClean="0"/>
              <a:t>Пример задания свойств</a:t>
            </a:r>
          </a:p>
        </p:txBody>
      </p:sp>
      <p:sp>
        <p:nvSpPr>
          <p:cNvPr id="152579" name="Rectangle 3"/>
          <p:cNvSpPr>
            <a:spLocks noGrp="1" noChangeArrowheads="1"/>
          </p:cNvSpPr>
          <p:nvPr>
            <p:ph type="body" idx="1"/>
          </p:nvPr>
        </p:nvSpPr>
        <p:spPr>
          <a:xfrm>
            <a:off x="381000" y="1268413"/>
            <a:ext cx="8534400" cy="5257800"/>
          </a:xfrm>
        </p:spPr>
        <p:txBody>
          <a:bodyPr/>
          <a:lstStyle/>
          <a:p>
            <a:pPr>
              <a:lnSpc>
                <a:spcPct val="80000"/>
              </a:lnSpc>
              <a:buFontTx/>
              <a:buNone/>
            </a:pPr>
            <a:r>
              <a:rPr lang="ru-RU" sz="1600" smtClean="0"/>
              <a:t>&lt;?xml version="1.0" encoding="utf-8"?&gt;</a:t>
            </a:r>
          </a:p>
          <a:p>
            <a:pPr>
              <a:lnSpc>
                <a:spcPct val="80000"/>
              </a:lnSpc>
              <a:buFontTx/>
              <a:buNone/>
            </a:pPr>
            <a:r>
              <a:rPr lang="ru-RU" sz="1600" smtClean="0"/>
              <a:t>&lt;configuration&gt;</a:t>
            </a:r>
          </a:p>
          <a:p>
            <a:pPr>
              <a:lnSpc>
                <a:spcPct val="80000"/>
              </a:lnSpc>
              <a:buFontTx/>
              <a:buNone/>
            </a:pPr>
            <a:r>
              <a:rPr lang="ru-RU" sz="1600" smtClean="0"/>
              <a:t>    &lt;system.web&gt;</a:t>
            </a:r>
          </a:p>
          <a:p>
            <a:pPr>
              <a:lnSpc>
                <a:spcPct val="80000"/>
              </a:lnSpc>
              <a:buFontTx/>
              <a:buNone/>
            </a:pPr>
            <a:r>
              <a:rPr lang="ru-RU" sz="1600" smtClean="0"/>
              <a:t>      ...</a:t>
            </a:r>
          </a:p>
          <a:p>
            <a:pPr>
              <a:lnSpc>
                <a:spcPct val="80000"/>
              </a:lnSpc>
              <a:buFontTx/>
              <a:buNone/>
            </a:pPr>
            <a:r>
              <a:rPr lang="ru-RU" sz="1600" smtClean="0"/>
              <a:t>      </a:t>
            </a:r>
          </a:p>
          <a:p>
            <a:pPr>
              <a:lnSpc>
                <a:spcPct val="80000"/>
              </a:lnSpc>
              <a:buFontTx/>
              <a:buNone/>
            </a:pPr>
            <a:r>
              <a:rPr lang="ru-RU" sz="1600" smtClean="0"/>
              <a:t>      &lt;profile defaultProvider="CustomProfileProvider" enabled="true"&gt;</a:t>
            </a:r>
          </a:p>
          <a:p>
            <a:pPr>
              <a:lnSpc>
                <a:spcPct val="80000"/>
              </a:lnSpc>
              <a:buFontTx/>
              <a:buNone/>
            </a:pPr>
            <a:r>
              <a:rPr lang="ru-RU" sz="1600" smtClean="0"/>
              <a:t>        &lt;providers&gt;</a:t>
            </a:r>
          </a:p>
          <a:p>
            <a:pPr>
              <a:lnSpc>
                <a:spcPct val="80000"/>
              </a:lnSpc>
              <a:buFontTx/>
              <a:buNone/>
            </a:pPr>
            <a:r>
              <a:rPr lang="ru-RU" sz="1600" smtClean="0"/>
              <a:t>          ...</a:t>
            </a:r>
          </a:p>
          <a:p>
            <a:pPr>
              <a:lnSpc>
                <a:spcPct val="80000"/>
              </a:lnSpc>
              <a:buFontTx/>
              <a:buNone/>
            </a:pPr>
            <a:r>
              <a:rPr lang="ru-RU" sz="1600" smtClean="0"/>
              <a:t>        &lt;/providers&gt;</a:t>
            </a:r>
          </a:p>
          <a:p>
            <a:pPr>
              <a:lnSpc>
                <a:spcPct val="80000"/>
              </a:lnSpc>
              <a:buFontTx/>
              <a:buNone/>
            </a:pPr>
            <a:endParaRPr lang="ru-RU" sz="1600" smtClean="0"/>
          </a:p>
          <a:p>
            <a:pPr>
              <a:lnSpc>
                <a:spcPct val="80000"/>
              </a:lnSpc>
              <a:buFontTx/>
              <a:buNone/>
            </a:pPr>
            <a:r>
              <a:rPr lang="ru-RU" sz="1600" smtClean="0"/>
              <a:t>        &lt;!-- Define the properties for Profile... --&gt;</a:t>
            </a:r>
          </a:p>
          <a:p>
            <a:pPr>
              <a:lnSpc>
                <a:spcPct val="80000"/>
              </a:lnSpc>
              <a:buFontTx/>
              <a:buNone/>
            </a:pPr>
            <a:r>
              <a:rPr lang="ru-RU" sz="1600" smtClean="0"/>
              <a:t>        &lt;properties&gt;</a:t>
            </a:r>
          </a:p>
          <a:p>
            <a:pPr>
              <a:lnSpc>
                <a:spcPct val="80000"/>
              </a:lnSpc>
              <a:buFontTx/>
              <a:buNone/>
            </a:pPr>
            <a:r>
              <a:rPr lang="ru-RU" sz="1600" smtClean="0"/>
              <a:t>          &lt;add name="HomepageUrl" type="String" serializeAs="String" /&gt;</a:t>
            </a:r>
          </a:p>
          <a:p>
            <a:pPr lvl="1">
              <a:lnSpc>
                <a:spcPct val="80000"/>
              </a:lnSpc>
              <a:buFontTx/>
              <a:buNone/>
            </a:pPr>
            <a:r>
              <a:rPr lang="ru-RU" sz="1400" smtClean="0"/>
              <a:t>  </a:t>
            </a:r>
            <a:r>
              <a:rPr lang="en-US" sz="1400" smtClean="0"/>
              <a:t> </a:t>
            </a:r>
            <a:r>
              <a:rPr lang="en-US" sz="1600" smtClean="0"/>
              <a:t>&lt;group name="Bio"&gt;</a:t>
            </a:r>
          </a:p>
          <a:p>
            <a:pPr lvl="1">
              <a:lnSpc>
                <a:spcPct val="80000"/>
              </a:lnSpc>
              <a:buFontTx/>
              <a:buNone/>
            </a:pPr>
            <a:r>
              <a:rPr lang="en-US" sz="1600" smtClean="0"/>
              <a:t>      &lt;add name="BirthDate" type="DateTime" serializeAs="Xml" /&gt;</a:t>
            </a:r>
          </a:p>
          <a:p>
            <a:pPr lvl="1">
              <a:lnSpc>
                <a:spcPct val="80000"/>
              </a:lnSpc>
              <a:buFontTx/>
              <a:buNone/>
            </a:pPr>
            <a:r>
              <a:rPr lang="en-US" sz="1600" smtClean="0"/>
              <a:t>      &lt;add name="Location" type="String" /&gt;</a:t>
            </a:r>
          </a:p>
          <a:p>
            <a:pPr lvl="1">
              <a:lnSpc>
                <a:spcPct val="80000"/>
              </a:lnSpc>
              <a:buFontTx/>
              <a:buNone/>
            </a:pPr>
            <a:r>
              <a:rPr lang="en-US" sz="1600" smtClean="0"/>
              <a:t>      &lt;add name="ProgrammingLanguageOfChoice" type="ProgrammingLanguages"  /&gt;</a:t>
            </a:r>
          </a:p>
          <a:p>
            <a:pPr lvl="1">
              <a:lnSpc>
                <a:spcPct val="80000"/>
              </a:lnSpc>
              <a:buFontTx/>
              <a:buNone/>
            </a:pPr>
            <a:r>
              <a:rPr lang="en-US" sz="1600" smtClean="0"/>
              <a:t>    &lt;/group&gt;</a:t>
            </a:r>
          </a:p>
          <a:p>
            <a:pPr lvl="1">
              <a:lnSpc>
                <a:spcPct val="80000"/>
              </a:lnSpc>
              <a:buFontTx/>
              <a:buNone/>
            </a:pPr>
            <a:r>
              <a:rPr lang="ru-RU" sz="1400" smtClean="0"/>
              <a:t>          ...</a:t>
            </a:r>
          </a:p>
          <a:p>
            <a:pPr>
              <a:lnSpc>
                <a:spcPct val="80000"/>
              </a:lnSpc>
              <a:buFontTx/>
              <a:buNone/>
            </a:pPr>
            <a:r>
              <a:rPr lang="ru-RU" sz="1600" smtClean="0"/>
              <a:t>        &lt;/properties&gt;</a:t>
            </a:r>
          </a:p>
          <a:p>
            <a:pPr>
              <a:lnSpc>
                <a:spcPct val="80000"/>
              </a:lnSpc>
              <a:buFontTx/>
              <a:buNone/>
            </a:pPr>
            <a:r>
              <a:rPr lang="ru-RU" sz="1600" smtClean="0"/>
              <a:t>      &lt;/profile&gt;</a:t>
            </a:r>
          </a:p>
          <a:p>
            <a:pPr>
              <a:lnSpc>
                <a:spcPct val="80000"/>
              </a:lnSpc>
              <a:buFontTx/>
              <a:buNone/>
            </a:pPr>
            <a:r>
              <a:rPr lang="ru-RU" sz="1600" smtClean="0"/>
              <a:t>    &lt;/system.web&gt;</a:t>
            </a:r>
          </a:p>
          <a:p>
            <a:pPr>
              <a:lnSpc>
                <a:spcPct val="80000"/>
              </a:lnSpc>
              <a:buFontTx/>
              <a:buNone/>
            </a:pPr>
            <a:r>
              <a:rPr lang="ru-RU" sz="1600" smtClean="0"/>
              <a:t>&lt;/configuration&gt;</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p:txBody>
          <a:bodyPr/>
          <a:lstStyle/>
          <a:p>
            <a:r>
              <a:rPr lang="ru-RU" sz="4000" smtClean="0"/>
              <a:t>Использование свойств профайла</a:t>
            </a:r>
          </a:p>
        </p:txBody>
      </p:sp>
      <p:sp>
        <p:nvSpPr>
          <p:cNvPr id="154627" name="Rectangle 3"/>
          <p:cNvSpPr>
            <a:spLocks noGrp="1" noChangeArrowheads="1"/>
          </p:cNvSpPr>
          <p:nvPr>
            <p:ph type="body" idx="1"/>
          </p:nvPr>
        </p:nvSpPr>
        <p:spPr/>
        <p:txBody>
          <a:bodyPr/>
          <a:lstStyle/>
          <a:p>
            <a:pPr>
              <a:lnSpc>
                <a:spcPct val="80000"/>
              </a:lnSpc>
            </a:pPr>
            <a:r>
              <a:rPr lang="ru-RU" sz="2000" smtClean="0"/>
              <a:t>Для работы с профайлом используется свойство</a:t>
            </a:r>
            <a:r>
              <a:rPr lang="en-US" sz="2000" smtClean="0"/>
              <a:t> Profile </a:t>
            </a:r>
            <a:r>
              <a:rPr lang="ru-RU" sz="2000" smtClean="0"/>
              <a:t>текущей страницы</a:t>
            </a:r>
            <a:r>
              <a:rPr lang="en-US" sz="2000" smtClean="0"/>
              <a:t>. </a:t>
            </a:r>
            <a:endParaRPr lang="ru-RU" sz="2000" smtClean="0"/>
          </a:p>
          <a:p>
            <a:pPr>
              <a:lnSpc>
                <a:spcPct val="80000"/>
              </a:lnSpc>
            </a:pPr>
            <a:r>
              <a:rPr lang="ru-RU" sz="2000" smtClean="0"/>
              <a:t>При запуске приложения </a:t>
            </a:r>
            <a:r>
              <a:rPr lang="en-US" sz="2000" smtClean="0"/>
              <a:t>ASP.NET </a:t>
            </a:r>
            <a:r>
              <a:rPr lang="ru-RU" sz="2000" smtClean="0"/>
              <a:t>создает новый класс для представления профайла, производный от класса </a:t>
            </a:r>
            <a:r>
              <a:rPr lang="en-US" sz="2000" smtClean="0"/>
              <a:t>System.Web.Profile.ProfileBase, </a:t>
            </a:r>
            <a:r>
              <a:rPr lang="ru-RU" sz="2000" smtClean="0"/>
              <a:t>который включает набор установок профайла</a:t>
            </a:r>
            <a:r>
              <a:rPr lang="en-US" sz="2000" smtClean="0"/>
              <a:t>.</a:t>
            </a:r>
          </a:p>
          <a:p>
            <a:pPr>
              <a:lnSpc>
                <a:spcPct val="80000"/>
              </a:lnSpc>
            </a:pPr>
            <a:r>
              <a:rPr lang="en-US" sz="2000" smtClean="0"/>
              <a:t>ASP.NET </a:t>
            </a:r>
            <a:r>
              <a:rPr lang="ru-RU" sz="2000" smtClean="0"/>
              <a:t>добавляет строго типизированные свойства к создаваемому классу для каждого элемента профайла описанного в файле</a:t>
            </a:r>
            <a:r>
              <a:rPr lang="en-US" sz="2000" smtClean="0"/>
              <a:t>. </a:t>
            </a:r>
            <a:r>
              <a:rPr lang="ru-RU" sz="2000" smtClean="0"/>
              <a:t>Эти строго типизированные свойства просто вызывают методы </a:t>
            </a:r>
            <a:r>
              <a:rPr lang="en-US" sz="2000" smtClean="0"/>
              <a:t>GetPropertyValue() </a:t>
            </a:r>
            <a:r>
              <a:rPr lang="ru-RU" sz="2000" smtClean="0"/>
              <a:t>и</a:t>
            </a:r>
            <a:r>
              <a:rPr lang="en-US" sz="2000" smtClean="0"/>
              <a:t> SetProperty-</a:t>
            </a:r>
          </a:p>
          <a:p>
            <a:pPr>
              <a:lnSpc>
                <a:spcPct val="80000"/>
              </a:lnSpc>
            </a:pPr>
            <a:r>
              <a:rPr lang="en-US" sz="2000" smtClean="0"/>
              <a:t>Value() </a:t>
            </a:r>
            <a:r>
              <a:rPr lang="ru-RU" sz="2000" smtClean="0"/>
              <a:t>базового класса </a:t>
            </a:r>
            <a:r>
              <a:rPr lang="en-US" sz="2000" smtClean="0"/>
              <a:t>ProfileBase </a:t>
            </a:r>
            <a:r>
              <a:rPr lang="ru-RU" sz="2000" smtClean="0"/>
              <a:t>для получения и задания соответствующих элементов профайла</a:t>
            </a:r>
            <a:r>
              <a:rPr lang="en-US" sz="2000" smtClean="0"/>
              <a:t>.</a:t>
            </a:r>
          </a:p>
          <a:p>
            <a:pPr>
              <a:lnSpc>
                <a:spcPct val="80000"/>
              </a:lnSpc>
            </a:pPr>
            <a:r>
              <a:rPr lang="ru-RU" sz="2000" smtClean="0"/>
              <a:t>Например, если вы описали элемент </a:t>
            </a:r>
            <a:r>
              <a:rPr lang="en-US" sz="2000" smtClean="0"/>
              <a:t>FirstName</a:t>
            </a:r>
            <a:r>
              <a:rPr lang="ru-RU" sz="2000" smtClean="0"/>
              <a:t> типа </a:t>
            </a:r>
            <a:r>
              <a:rPr lang="en-US" sz="2000" smtClean="0"/>
              <a:t>string, </a:t>
            </a:r>
            <a:r>
              <a:rPr lang="ru-RU" sz="2000" smtClean="0"/>
              <a:t>то вы можете задать ему значение в своей </a:t>
            </a:r>
            <a:r>
              <a:rPr lang="en-US" sz="2000" smtClean="0"/>
              <a:t>web </a:t>
            </a:r>
            <a:r>
              <a:rPr lang="ru-RU" sz="2000" smtClean="0"/>
              <a:t>странице следующим образом:</a:t>
            </a:r>
          </a:p>
          <a:p>
            <a:pPr>
              <a:lnSpc>
                <a:spcPct val="80000"/>
              </a:lnSpc>
              <a:buFontTx/>
              <a:buNone/>
            </a:pPr>
            <a:r>
              <a:rPr lang="ru-RU" sz="2000" smtClean="0"/>
              <a:t>Profile.FirstName = "Henry";</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p:txBody>
          <a:bodyPr/>
          <a:lstStyle/>
          <a:p>
            <a:r>
              <a:rPr lang="ru-RU" smtClean="0"/>
              <a:t>Группы элементов профайла</a:t>
            </a:r>
          </a:p>
        </p:txBody>
      </p:sp>
      <p:sp>
        <p:nvSpPr>
          <p:cNvPr id="156675" name="Rectangle 3"/>
          <p:cNvSpPr>
            <a:spLocks noGrp="1" noChangeArrowheads="1"/>
          </p:cNvSpPr>
          <p:nvPr>
            <p:ph type="body" idx="1"/>
          </p:nvPr>
        </p:nvSpPr>
        <p:spPr>
          <a:xfrm>
            <a:off x="457200" y="1600200"/>
            <a:ext cx="8229600" cy="4924425"/>
          </a:xfrm>
        </p:spPr>
        <p:txBody>
          <a:bodyPr/>
          <a:lstStyle/>
          <a:p>
            <a:pPr>
              <a:lnSpc>
                <a:spcPct val="80000"/>
              </a:lnSpc>
            </a:pPr>
            <a:r>
              <a:rPr lang="ru-RU" sz="1800" smtClean="0"/>
              <a:t>Элементы профайла можно объединять в группы:</a:t>
            </a:r>
          </a:p>
          <a:p>
            <a:pPr>
              <a:lnSpc>
                <a:spcPct val="80000"/>
              </a:lnSpc>
              <a:buFontTx/>
              <a:buNone/>
            </a:pPr>
            <a:r>
              <a:rPr lang="ru-RU" sz="1800" smtClean="0"/>
              <a:t>&lt;profile defaultProvider="SqlProvider"&gt;</a:t>
            </a:r>
          </a:p>
          <a:p>
            <a:pPr>
              <a:lnSpc>
                <a:spcPct val="80000"/>
              </a:lnSpc>
              <a:buFontTx/>
              <a:buNone/>
            </a:pPr>
            <a:r>
              <a:rPr lang="ru-RU" sz="1800" smtClean="0"/>
              <a:t>&lt;properties&gt;</a:t>
            </a:r>
          </a:p>
          <a:p>
            <a:pPr>
              <a:lnSpc>
                <a:spcPct val="80000"/>
              </a:lnSpc>
              <a:buFontTx/>
              <a:buNone/>
            </a:pPr>
            <a:r>
              <a:rPr lang="ru-RU" sz="1800" smtClean="0"/>
              <a:t>   &lt;group name="Preferences"&gt;</a:t>
            </a:r>
          </a:p>
          <a:p>
            <a:pPr>
              <a:lnSpc>
                <a:spcPct val="80000"/>
              </a:lnSpc>
              <a:buFontTx/>
              <a:buNone/>
            </a:pPr>
            <a:r>
              <a:rPr lang="ru-RU" sz="1800" smtClean="0"/>
              <a:t>     &lt;add name="LongDisplayMode" defaultValue="true" type="Boolean" /&gt;</a:t>
            </a:r>
          </a:p>
          <a:p>
            <a:pPr>
              <a:lnSpc>
                <a:spcPct val="80000"/>
              </a:lnSpc>
              <a:buFontTx/>
              <a:buNone/>
            </a:pPr>
            <a:r>
              <a:rPr lang="ru-RU" sz="1800" smtClean="0"/>
              <a:t>     &lt;add name="ShowSummary" defaultValue="true" type="Boolean" /&gt;</a:t>
            </a:r>
          </a:p>
          <a:p>
            <a:pPr>
              <a:lnSpc>
                <a:spcPct val="80000"/>
              </a:lnSpc>
              <a:buFontTx/>
              <a:buNone/>
            </a:pPr>
            <a:r>
              <a:rPr lang="ru-RU" sz="1800" smtClean="0"/>
              <a:t>  &lt;/group&gt;</a:t>
            </a:r>
          </a:p>
          <a:p>
            <a:pPr>
              <a:lnSpc>
                <a:spcPct val="80000"/>
              </a:lnSpc>
              <a:buFontTx/>
              <a:buNone/>
            </a:pPr>
            <a:r>
              <a:rPr lang="ru-RU" sz="1800" smtClean="0"/>
              <a:t>  &lt;group name="Address"&gt;</a:t>
            </a:r>
          </a:p>
          <a:p>
            <a:pPr>
              <a:lnSpc>
                <a:spcPct val="80000"/>
              </a:lnSpc>
              <a:buFontTx/>
              <a:buNone/>
            </a:pPr>
            <a:r>
              <a:rPr lang="ru-RU" sz="1800" smtClean="0"/>
              <a:t>     &lt;add name="Name" type="String" /&gt;</a:t>
            </a:r>
          </a:p>
          <a:p>
            <a:pPr>
              <a:lnSpc>
                <a:spcPct val="80000"/>
              </a:lnSpc>
              <a:buFontTx/>
              <a:buNone/>
            </a:pPr>
            <a:r>
              <a:rPr lang="ru-RU" sz="1800" smtClean="0"/>
              <a:t>     &lt;add name="City" type="String" /&gt;</a:t>
            </a:r>
          </a:p>
          <a:p>
            <a:pPr>
              <a:lnSpc>
                <a:spcPct val="80000"/>
              </a:lnSpc>
              <a:buFontTx/>
              <a:buNone/>
            </a:pPr>
            <a:r>
              <a:rPr lang="ru-RU" sz="1800" smtClean="0"/>
              <a:t>     &lt;add name="Country" type="String" /&gt;</a:t>
            </a:r>
          </a:p>
          <a:p>
            <a:pPr>
              <a:lnSpc>
                <a:spcPct val="80000"/>
              </a:lnSpc>
              <a:buFontTx/>
              <a:buNone/>
            </a:pPr>
            <a:r>
              <a:rPr lang="ru-RU" sz="1800" smtClean="0"/>
              <a:t>  &lt;/group&gt;</a:t>
            </a:r>
          </a:p>
          <a:p>
            <a:pPr>
              <a:lnSpc>
                <a:spcPct val="80000"/>
              </a:lnSpc>
              <a:buFontTx/>
              <a:buNone/>
            </a:pPr>
            <a:r>
              <a:rPr lang="ru-RU" sz="1800" smtClean="0"/>
              <a:t>  &lt;/properties&gt;</a:t>
            </a:r>
          </a:p>
          <a:p>
            <a:pPr>
              <a:lnSpc>
                <a:spcPct val="80000"/>
              </a:lnSpc>
              <a:buFontTx/>
              <a:buNone/>
            </a:pPr>
            <a:r>
              <a:rPr lang="ru-RU" sz="1800" smtClean="0"/>
              <a:t>&lt;/profile&gt;</a:t>
            </a:r>
          </a:p>
          <a:p>
            <a:pPr>
              <a:lnSpc>
                <a:spcPct val="80000"/>
              </a:lnSpc>
            </a:pPr>
            <a:r>
              <a:rPr lang="ru-RU" sz="1800" smtClean="0"/>
              <a:t>Теперь можно работать со свойствами профайла с помощью имен групп. Например:</a:t>
            </a:r>
            <a:endParaRPr lang="en-US" sz="1800" smtClean="0"/>
          </a:p>
          <a:p>
            <a:pPr>
              <a:lnSpc>
                <a:spcPct val="80000"/>
              </a:lnSpc>
              <a:buFontTx/>
              <a:buNone/>
            </a:pPr>
            <a:r>
              <a:rPr lang="en-US" sz="1800" smtClean="0"/>
              <a:t>lblCountry.Text = Profile.Address.Country;</a:t>
            </a:r>
            <a:endParaRPr lang="ru-RU" sz="1800" smtClean="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p:txBody>
          <a:bodyPr/>
          <a:lstStyle/>
          <a:p>
            <a:r>
              <a:rPr lang="ru-RU" smtClean="0"/>
              <a:t>Классы </a:t>
            </a:r>
            <a:r>
              <a:rPr lang="en-US" smtClean="0"/>
              <a:t>Profile API</a:t>
            </a:r>
            <a:endParaRPr lang="ru-RU" smtClean="0"/>
          </a:p>
        </p:txBody>
      </p:sp>
      <p:sp>
        <p:nvSpPr>
          <p:cNvPr id="158723" name="Rectangle 3"/>
          <p:cNvSpPr>
            <a:spLocks noGrp="1" noChangeArrowheads="1"/>
          </p:cNvSpPr>
          <p:nvPr>
            <p:ph type="body" idx="1"/>
          </p:nvPr>
        </p:nvSpPr>
        <p:spPr/>
        <p:txBody>
          <a:bodyPr/>
          <a:lstStyle/>
          <a:p>
            <a:r>
              <a:rPr lang="ru-RU" smtClean="0"/>
              <a:t>Класс </a:t>
            </a:r>
            <a:r>
              <a:rPr lang="en-US" smtClean="0"/>
              <a:t>ProfileBase </a:t>
            </a:r>
            <a:endParaRPr lang="ru-RU" smtClean="0"/>
          </a:p>
          <a:p>
            <a:r>
              <a:rPr lang="ru-RU" smtClean="0"/>
              <a:t>Класс</a:t>
            </a:r>
            <a:r>
              <a:rPr lang="en-US" smtClean="0"/>
              <a:t> ProfileManager</a:t>
            </a:r>
            <a:endParaRPr lang="ru-RU" smtClean="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p:txBody>
          <a:bodyPr/>
          <a:lstStyle/>
          <a:p>
            <a:r>
              <a:rPr lang="ru-RU" smtClean="0"/>
              <a:t>Класс </a:t>
            </a:r>
            <a:r>
              <a:rPr lang="en-US" smtClean="0"/>
              <a:t>ProfileBase</a:t>
            </a:r>
            <a:endParaRPr lang="ru-RU" smtClean="0"/>
          </a:p>
        </p:txBody>
      </p:sp>
      <p:sp>
        <p:nvSpPr>
          <p:cNvPr id="160771" name="Rectangle 3"/>
          <p:cNvSpPr>
            <a:spLocks noGrp="1" noChangeArrowheads="1"/>
          </p:cNvSpPr>
          <p:nvPr>
            <p:ph type="body" idx="1"/>
          </p:nvPr>
        </p:nvSpPr>
        <p:spPr/>
        <p:txBody>
          <a:bodyPr/>
          <a:lstStyle/>
          <a:p>
            <a:pPr>
              <a:lnSpc>
                <a:spcPct val="80000"/>
              </a:lnSpc>
            </a:pPr>
            <a:r>
              <a:rPr lang="ru-RU" sz="2000" smtClean="0"/>
              <a:t>GetProfile() function that retrieves, by user name, the profile information for a specific user. GetProfile() returns a ProfileCommon object.</a:t>
            </a:r>
          </a:p>
          <a:p>
            <a:pPr>
              <a:lnSpc>
                <a:spcPct val="80000"/>
              </a:lnSpc>
            </a:pPr>
            <a:r>
              <a:rPr lang="ru-RU" sz="2000" smtClean="0"/>
              <a:t>you can interact with ProfileCommon object in the same way as you interact with the profile for the current user. You can even make changes. The only difference is that changes aren’t saved automatically. If you want to save a change, you need to call the Save() method of the ProfileCommon object. The ProfileCommon also adds the LastActivityDate and LastUpdatedDate properties, which you can use to determine the last time a specific profile was accessed and modified.</a:t>
            </a:r>
          </a:p>
          <a:p>
            <a:pPr>
              <a:lnSpc>
                <a:spcPct val="80000"/>
              </a:lnSpc>
            </a:pPr>
            <a:r>
              <a:rPr lang="ru-RU" sz="2000" smtClean="0"/>
              <a:t>Например:</a:t>
            </a:r>
          </a:p>
          <a:p>
            <a:pPr>
              <a:lnSpc>
                <a:spcPct val="80000"/>
              </a:lnSpc>
            </a:pPr>
            <a:r>
              <a:rPr lang="ru-RU" sz="2000" smtClean="0"/>
              <a:t>ProfileCommon profile = Profile.GetProfile(txtUserName.Text);</a:t>
            </a:r>
          </a:p>
          <a:p>
            <a:pPr>
              <a:lnSpc>
                <a:spcPct val="80000"/>
              </a:lnSpc>
            </a:pPr>
            <a:r>
              <a:rPr lang="ru-RU" sz="2000" smtClean="0"/>
              <a:t>lbl.Text = "This user lives in " + profile.Address.Country;</a:t>
            </a:r>
          </a:p>
          <a:p>
            <a:pPr>
              <a:lnSpc>
                <a:spcPct val="80000"/>
              </a:lnSpc>
            </a:pPr>
            <a:endParaRPr lang="ru-RU" sz="2000" smtClean="0"/>
          </a:p>
          <a:p>
            <a:pPr>
              <a:lnSpc>
                <a:spcPct val="80000"/>
              </a:lnSpc>
            </a:pPr>
            <a:endParaRPr lang="ru-RU" sz="2000" smtClean="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p:txBody>
          <a:bodyPr/>
          <a:lstStyle/>
          <a:p>
            <a:r>
              <a:rPr lang="ru-RU" smtClean="0"/>
              <a:t>Класс</a:t>
            </a:r>
            <a:r>
              <a:rPr lang="en-US" smtClean="0"/>
              <a:t> ProfileManager</a:t>
            </a:r>
            <a:endParaRPr lang="ru-RU" smtClean="0"/>
          </a:p>
        </p:txBody>
      </p:sp>
      <p:sp>
        <p:nvSpPr>
          <p:cNvPr id="162819" name="Rectangle 3"/>
          <p:cNvSpPr>
            <a:spLocks noGrp="1" noChangeArrowheads="1"/>
          </p:cNvSpPr>
          <p:nvPr>
            <p:ph type="body" idx="1"/>
          </p:nvPr>
        </p:nvSpPr>
        <p:spPr/>
        <p:txBody>
          <a:bodyPr/>
          <a:lstStyle/>
          <a:p>
            <a:pPr>
              <a:lnSpc>
                <a:spcPct val="80000"/>
              </a:lnSpc>
            </a:pPr>
            <a:r>
              <a:rPr lang="en-US" sz="1600" smtClean="0"/>
              <a:t>DeleteProfile() Deletes the profile for the user you specify.</a:t>
            </a:r>
          </a:p>
          <a:p>
            <a:pPr>
              <a:lnSpc>
                <a:spcPct val="80000"/>
              </a:lnSpc>
            </a:pPr>
            <a:r>
              <a:rPr lang="en-US" sz="1600" smtClean="0"/>
              <a:t>DeleteProfiles() Deletes multiple profiles at once. You supply a collection</a:t>
            </a:r>
            <a:r>
              <a:rPr lang="ru-RU" sz="1600" smtClean="0"/>
              <a:t> </a:t>
            </a:r>
            <a:r>
              <a:rPr lang="en-US" sz="1600" smtClean="0"/>
              <a:t>of user names.</a:t>
            </a:r>
          </a:p>
          <a:p>
            <a:pPr>
              <a:lnSpc>
                <a:spcPct val="80000"/>
              </a:lnSpc>
            </a:pPr>
            <a:r>
              <a:rPr lang="en-US" sz="1600" smtClean="0"/>
              <a:t>DeleteInactiveProfiles() Deletes profiles that haven’t been used since a time you</a:t>
            </a:r>
          </a:p>
          <a:p>
            <a:pPr>
              <a:lnSpc>
                <a:spcPct val="80000"/>
              </a:lnSpc>
            </a:pPr>
            <a:r>
              <a:rPr lang="en-US" sz="1600" smtClean="0"/>
              <a:t>specify. You also must supply a value from the Profile-AuthenticationOption enumeration to indicate what type</a:t>
            </a:r>
            <a:r>
              <a:rPr lang="ru-RU" sz="1600" smtClean="0"/>
              <a:t> </a:t>
            </a:r>
            <a:r>
              <a:rPr lang="en-US" sz="1600" smtClean="0"/>
              <a:t>of profiles you want to remove (All, Anonymous, or</a:t>
            </a:r>
            <a:r>
              <a:rPr lang="ru-RU" sz="1600" smtClean="0"/>
              <a:t> </a:t>
            </a:r>
            <a:r>
              <a:rPr lang="en-US" sz="1600" smtClean="0"/>
              <a:t>Authenticated).</a:t>
            </a:r>
          </a:p>
          <a:p>
            <a:pPr>
              <a:lnSpc>
                <a:spcPct val="80000"/>
              </a:lnSpc>
            </a:pPr>
            <a:r>
              <a:rPr lang="en-US" sz="1600" smtClean="0"/>
              <a:t>GetNumberOfProfiles() Returns the number of profile records in the data source.</a:t>
            </a:r>
          </a:p>
          <a:p>
            <a:pPr>
              <a:lnSpc>
                <a:spcPct val="80000"/>
              </a:lnSpc>
            </a:pPr>
            <a:r>
              <a:rPr lang="en-US" sz="1600" smtClean="0"/>
              <a:t>GetNumberOfInactiveProfiles() Returns the number of profiles that haven’t been used</a:t>
            </a:r>
            <a:r>
              <a:rPr lang="ru-RU" sz="1600" smtClean="0"/>
              <a:t> </a:t>
            </a:r>
            <a:r>
              <a:rPr lang="en-US" sz="1600" smtClean="0"/>
              <a:t>since the time you specify.</a:t>
            </a:r>
          </a:p>
          <a:p>
            <a:pPr>
              <a:lnSpc>
                <a:spcPct val="80000"/>
              </a:lnSpc>
            </a:pPr>
            <a:r>
              <a:rPr lang="en-US" sz="1600" smtClean="0"/>
              <a:t>GetAllInactiveProfiles() Retrieves profile information for profiles that haven’t</a:t>
            </a:r>
            <a:r>
              <a:rPr lang="ru-RU" sz="1600" smtClean="0"/>
              <a:t> </a:t>
            </a:r>
            <a:r>
              <a:rPr lang="en-US" sz="1600" smtClean="0"/>
              <a:t>been used since the time you specify. The profiles are</a:t>
            </a:r>
            <a:r>
              <a:rPr lang="ru-RU" sz="1600" smtClean="0"/>
              <a:t> </a:t>
            </a:r>
            <a:r>
              <a:rPr lang="en-US" sz="1600" smtClean="0"/>
              <a:t>returned as ProfileInfo objects.</a:t>
            </a:r>
          </a:p>
          <a:p>
            <a:pPr>
              <a:lnSpc>
                <a:spcPct val="80000"/>
              </a:lnSpc>
            </a:pPr>
            <a:r>
              <a:rPr lang="en-US" sz="1600" smtClean="0"/>
              <a:t>GetAllProfiles() Retrieves all the profile data from the data source as a collection</a:t>
            </a:r>
            <a:r>
              <a:rPr lang="ru-RU" sz="1600" smtClean="0"/>
              <a:t> </a:t>
            </a:r>
            <a:r>
              <a:rPr lang="en-US" sz="1600" smtClean="0"/>
              <a:t>of ProfileInfo objects. You can choose what type of</a:t>
            </a:r>
            <a:r>
              <a:rPr lang="ru-RU" sz="1600" smtClean="0"/>
              <a:t> </a:t>
            </a:r>
            <a:r>
              <a:rPr lang="en-US" sz="1600" smtClean="0"/>
              <a:t>profiles you want to retrieve (All, Anonymous, or Authenticated).</a:t>
            </a:r>
          </a:p>
          <a:p>
            <a:pPr>
              <a:lnSpc>
                <a:spcPct val="80000"/>
              </a:lnSpc>
            </a:pPr>
            <a:r>
              <a:rPr lang="en-US" sz="1600" smtClean="0"/>
              <a:t>You can also use an overloaded version of this</a:t>
            </a:r>
            <a:r>
              <a:rPr lang="ru-RU" sz="1600" smtClean="0"/>
              <a:t> </a:t>
            </a:r>
            <a:r>
              <a:rPr lang="en-US" sz="1600" smtClean="0"/>
              <a:t>method that uses paging and retrieves only a portion of</a:t>
            </a:r>
            <a:r>
              <a:rPr lang="ru-RU" sz="1600" smtClean="0"/>
              <a:t> </a:t>
            </a:r>
            <a:r>
              <a:rPr lang="en-US" sz="1600" smtClean="0"/>
              <a:t>the full set of records based on the starting index and</a:t>
            </a:r>
            <a:r>
              <a:rPr lang="ru-RU" sz="1600" smtClean="0"/>
              <a:t> </a:t>
            </a:r>
            <a:r>
              <a:rPr lang="en-US" sz="1600" smtClean="0"/>
              <a:t>page size you request.</a:t>
            </a:r>
            <a:endParaRPr lang="ru-RU" sz="1600" smtClean="0"/>
          </a:p>
          <a:p>
            <a:pPr>
              <a:lnSpc>
                <a:spcPct val="80000"/>
              </a:lnSpc>
            </a:pPr>
            <a:endParaRPr lang="ru-RU" sz="1600" smtClean="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p:txBody>
          <a:bodyPr/>
          <a:lstStyle/>
          <a:p>
            <a:endParaRPr lang="ru-RU" smtClean="0"/>
          </a:p>
        </p:txBody>
      </p:sp>
      <p:sp>
        <p:nvSpPr>
          <p:cNvPr id="164867" name="Rectangle 3"/>
          <p:cNvSpPr>
            <a:spLocks noGrp="1" noChangeArrowheads="1"/>
          </p:cNvSpPr>
          <p:nvPr>
            <p:ph type="body" idx="1"/>
          </p:nvPr>
        </p:nvSpPr>
        <p:spPr/>
        <p:txBody>
          <a:bodyPr/>
          <a:lstStyle/>
          <a:p>
            <a:pPr>
              <a:lnSpc>
                <a:spcPct val="80000"/>
              </a:lnSpc>
            </a:pPr>
            <a:r>
              <a:rPr lang="ru-RU" sz="2400" smtClean="0"/>
              <a:t>For example, if you want to remove the profile for the current user, you need only a single line of code:</a:t>
            </a:r>
          </a:p>
          <a:p>
            <a:pPr>
              <a:lnSpc>
                <a:spcPct val="80000"/>
              </a:lnSpc>
            </a:pPr>
            <a:r>
              <a:rPr lang="ru-RU" sz="2400" smtClean="0"/>
              <a:t>ProfileManager.DeleteProfile(User.Identity.Name);</a:t>
            </a:r>
          </a:p>
          <a:p>
            <a:pPr>
              <a:lnSpc>
                <a:spcPct val="80000"/>
              </a:lnSpc>
            </a:pPr>
            <a:r>
              <a:rPr lang="ru-RU" sz="2400" smtClean="0"/>
              <a:t>And if you want to display the full list of users in a web page (not including anonymous users), just add a GridView with AutoGenerateColumns set to true and use this code:</a:t>
            </a:r>
          </a:p>
          <a:p>
            <a:pPr>
              <a:lnSpc>
                <a:spcPct val="80000"/>
              </a:lnSpc>
              <a:buFontTx/>
              <a:buNone/>
            </a:pPr>
            <a:r>
              <a:rPr lang="ru-RU" sz="2400" smtClean="0"/>
              <a:t>protected void Page_Load(object sender, EventArgs e)</a:t>
            </a:r>
          </a:p>
          <a:p>
            <a:pPr>
              <a:lnSpc>
                <a:spcPct val="80000"/>
              </a:lnSpc>
              <a:buFontTx/>
              <a:buNone/>
            </a:pPr>
            <a:r>
              <a:rPr lang="ru-RU" sz="2400" smtClean="0"/>
              <a:t>{</a:t>
            </a:r>
          </a:p>
          <a:p>
            <a:pPr>
              <a:lnSpc>
                <a:spcPct val="80000"/>
              </a:lnSpc>
              <a:buFontTx/>
              <a:buNone/>
            </a:pPr>
            <a:r>
              <a:rPr lang="ru-RU" sz="2400" smtClean="0"/>
              <a:t>GridView1.DataSource = ProfileManager.GetAllProfiles(</a:t>
            </a:r>
          </a:p>
          <a:p>
            <a:pPr>
              <a:lnSpc>
                <a:spcPct val="80000"/>
              </a:lnSpc>
              <a:buFontTx/>
              <a:buNone/>
            </a:pPr>
            <a:r>
              <a:rPr lang="ru-RU" sz="2400" smtClean="0"/>
              <a:t>ProfileAuthenticationOption.Authenticated);</a:t>
            </a:r>
          </a:p>
          <a:p>
            <a:pPr>
              <a:lnSpc>
                <a:spcPct val="80000"/>
              </a:lnSpc>
              <a:buFontTx/>
              <a:buNone/>
            </a:pPr>
            <a:r>
              <a:rPr lang="ru-RU" sz="2400" smtClean="0"/>
              <a:t>GridView1.DataBind();</a:t>
            </a:r>
          </a:p>
          <a:p>
            <a:pPr>
              <a:lnSpc>
                <a:spcPct val="80000"/>
              </a:lnSpc>
              <a:buFontTx/>
              <a:buNone/>
            </a:pPr>
            <a:r>
              <a:rPr lang="ru-RU" sz="2400" smtClean="0"/>
              <a:t>}</a:t>
            </a:r>
          </a:p>
          <a:p>
            <a:pPr>
              <a:lnSpc>
                <a:spcPct val="80000"/>
              </a:lnSpc>
            </a:pPr>
            <a:endParaRPr lang="ru-RU" sz="2400" smtClean="0"/>
          </a:p>
        </p:txBody>
      </p:sp>
    </p:spTree>
  </p:cSld>
  <p:clrMapOvr>
    <a:masterClrMapping/>
  </p:clrMapOvr>
</p:sld>
</file>

<file path=ppt/theme/theme1.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1800" b="1" i="0" u="none" strike="noStrike" cap="none" normalizeH="0" baseline="0" smtClean="0">
            <a:ln>
              <a:noFill/>
            </a:ln>
            <a:solidFill>
              <a:schemeClr val="tx1"/>
            </a:solidFill>
            <a:effectLst/>
            <a:latin typeface="Arial" charset="0"/>
          </a:defRPr>
        </a:defPPr>
      </a:lstStyle>
    </a:lnDef>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2103</TotalTime>
  <Words>7225</Words>
  <Application>Microsoft Office PowerPoint</Application>
  <PresentationFormat>Экран (4:3)</PresentationFormat>
  <Paragraphs>943</Paragraphs>
  <Slides>76</Slides>
  <Notes>76</Notes>
  <HiddenSlides>3</HiddenSlides>
  <MMClips>0</MMClips>
  <ScaleCrop>false</ScaleCrop>
  <HeadingPairs>
    <vt:vector size="4" baseType="variant">
      <vt:variant>
        <vt:lpstr>Тема</vt:lpstr>
      </vt:variant>
      <vt:variant>
        <vt:i4>1</vt:i4>
      </vt:variant>
      <vt:variant>
        <vt:lpstr>Заголовки слайдов</vt:lpstr>
      </vt:variant>
      <vt:variant>
        <vt:i4>76</vt:i4>
      </vt:variant>
    </vt:vector>
  </HeadingPairs>
  <TitlesOfParts>
    <vt:vector size="77" baseType="lpstr">
      <vt:lpstr>Оформление по умолчанию</vt:lpstr>
      <vt:lpstr>Лекция 8 </vt:lpstr>
      <vt:lpstr>Слайд 2</vt:lpstr>
      <vt:lpstr>Проблема</vt:lpstr>
      <vt:lpstr>Состояние Web-приложения</vt:lpstr>
      <vt:lpstr>Пояснение способов поддержки состояния с использованием Session</vt:lpstr>
      <vt:lpstr>Преимущества разных способов хранения состояния</vt:lpstr>
      <vt:lpstr>Способы хранения состояния  web-приложений</vt:lpstr>
      <vt:lpstr>Сравнение способов хранения состояния (1)</vt:lpstr>
      <vt:lpstr>Сравнение способов хранения состояния (1)</vt:lpstr>
      <vt:lpstr>Сравнение способов хранения состояния (2)</vt:lpstr>
      <vt:lpstr>Сравнение способов хранения состояния (2)</vt:lpstr>
      <vt:lpstr>Сравнение способов хранения состояния (3)</vt:lpstr>
      <vt:lpstr>Сравнение способов хранения состояния (3)</vt:lpstr>
      <vt:lpstr>Способы управления состояние приложения</vt:lpstr>
      <vt:lpstr>Поддержка состояния скрытом поле ViewState</vt:lpstr>
      <vt:lpstr>Свойство ViewState</vt:lpstr>
      <vt:lpstr>Сохранение объектов собственных классов</vt:lpstr>
      <vt:lpstr>Скрытые поля</vt:lpstr>
      <vt:lpstr>Передача данных в строке запроса (Query String)</vt:lpstr>
      <vt:lpstr>Пример передачи и получения данных</vt:lpstr>
      <vt:lpstr>Cookies (куки, печенюшки)</vt:lpstr>
      <vt:lpstr>Использование cookies для отслеживания web-клиента</vt:lpstr>
      <vt:lpstr>Пример работы с cookie</vt:lpstr>
      <vt:lpstr>Использование Cookies</vt:lpstr>
      <vt:lpstr>Сохранение состояния на стороне сервера</vt:lpstr>
      <vt:lpstr>Хранение состояния сессии (session state)</vt:lpstr>
      <vt:lpstr>Управление состоянием сессии</vt:lpstr>
      <vt:lpstr>Архитектура поддержки состояния сессии</vt:lpstr>
      <vt:lpstr>Значения атрибута Mode</vt:lpstr>
      <vt:lpstr>Создание базы данных для хранения состояния</vt:lpstr>
      <vt:lpstr>Слайд 31</vt:lpstr>
      <vt:lpstr>Передача ID сессии </vt:lpstr>
      <vt:lpstr>Использование состояния сессии </vt:lpstr>
      <vt:lpstr>Конфигурирование способа хранения данных состояния в Web.config</vt:lpstr>
      <vt:lpstr>Конфигурирование session state</vt:lpstr>
      <vt:lpstr>StateServer</vt:lpstr>
      <vt:lpstr>Cookieless</vt:lpstr>
      <vt:lpstr>Хранение состояние приложения (Application state)</vt:lpstr>
      <vt:lpstr>Чтение и запись Application</vt:lpstr>
      <vt:lpstr>События связанные с работой приложения</vt:lpstr>
      <vt:lpstr>Пример обработчиков событий</vt:lpstr>
      <vt:lpstr>Кэширование (caching)</vt:lpstr>
      <vt:lpstr>Типы кэш ASP.Net</vt:lpstr>
      <vt:lpstr>Специальные типы кэширования</vt:lpstr>
      <vt:lpstr>Задание параметров кэширования страницы</vt:lpstr>
      <vt:lpstr>Конфигурирование кэша</vt:lpstr>
      <vt:lpstr>Работа с кэшем данных</vt:lpstr>
      <vt:lpstr>Профили пользователей (profiles)</vt:lpstr>
      <vt:lpstr>Как работает Profile Store</vt:lpstr>
      <vt:lpstr>Использование SqlProfileProvider</vt:lpstr>
      <vt:lpstr>1. Создание таблиц профилей</vt:lpstr>
      <vt:lpstr>Схема БД профилей</vt:lpstr>
      <vt:lpstr>2. Конфигурирование провайдера профилей</vt:lpstr>
      <vt:lpstr>3. Описание свойств профиля</vt:lpstr>
      <vt:lpstr> </vt:lpstr>
      <vt:lpstr>5. Работа со свойствами профиля</vt:lpstr>
      <vt:lpstr>Сравнение способов хранения состояния (1)</vt:lpstr>
      <vt:lpstr>Сравнение способов хранения состояния (1)</vt:lpstr>
      <vt:lpstr>Сравнение способов хранения состояния (2)</vt:lpstr>
      <vt:lpstr>Сравнение способов хранения состояния (2)</vt:lpstr>
      <vt:lpstr>Сравнение способов хранения состояния (3)</vt:lpstr>
      <vt:lpstr>Сравнение способов хранения состояния (3)</vt:lpstr>
      <vt:lpstr>Персонализация  (profile system)</vt:lpstr>
      <vt:lpstr>Система профилей пользователей (profile system)</vt:lpstr>
      <vt:lpstr>Profiles и Authentication</vt:lpstr>
      <vt:lpstr>Создание Profile таблиц</vt:lpstr>
      <vt:lpstr>Основные таблицы</vt:lpstr>
      <vt:lpstr>Описание провайдера</vt:lpstr>
      <vt:lpstr>Описание элементов профайла</vt:lpstr>
      <vt:lpstr>Пример задания свойств</vt:lpstr>
      <vt:lpstr>Использование свойств профайла</vt:lpstr>
      <vt:lpstr>Группы элементов профайла</vt:lpstr>
      <vt:lpstr>Классы Profile API</vt:lpstr>
      <vt:lpstr>Класс ProfileBase</vt:lpstr>
      <vt:lpstr>Класс ProfileManager</vt:lpstr>
      <vt:lpstr>Слайд 76</vt:lpstr>
    </vt:vector>
  </TitlesOfParts>
  <Company>Институт Кибернетический Центр ТПУ</Company>
  <LinksUpToDate>false</LinksUpToDate>
  <SharedDoc>false</SharedDoc>
  <HyperlinkBase>http://tpu.ru</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Web Apps state maintaining</dc:title>
  <dc:creator>Tuzovsky Anatoly Fedorovich</dc:creator>
  <dc:description>Tomsk Polytechnic University</dc:description>
  <cp:lastModifiedBy>Тузовский</cp:lastModifiedBy>
  <cp:revision>17</cp:revision>
  <dcterms:created xsi:type="dcterms:W3CDTF">2008-10-01T06:54:49Z</dcterms:created>
  <dcterms:modified xsi:type="dcterms:W3CDTF">2010-01-31T09:41:12Z</dcterms:modified>
</cp:coreProperties>
</file>