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280" r:id="rId3"/>
    <p:sldId id="273" r:id="rId4"/>
    <p:sldId id="281" r:id="rId5"/>
    <p:sldId id="282" r:id="rId6"/>
    <p:sldId id="283" r:id="rId7"/>
    <p:sldId id="284" r:id="rId8"/>
    <p:sldId id="274" r:id="rId9"/>
    <p:sldId id="275" r:id="rId10"/>
    <p:sldId id="340" r:id="rId11"/>
    <p:sldId id="341" r:id="rId12"/>
    <p:sldId id="342" r:id="rId13"/>
    <p:sldId id="286" r:id="rId14"/>
    <p:sldId id="276" r:id="rId15"/>
    <p:sldId id="277" r:id="rId16"/>
    <p:sldId id="279" r:id="rId17"/>
    <p:sldId id="343" r:id="rId18"/>
    <p:sldId id="344" r:id="rId19"/>
    <p:sldId id="345" r:id="rId20"/>
    <p:sldId id="367" r:id="rId21"/>
    <p:sldId id="346" r:id="rId22"/>
    <p:sldId id="347" r:id="rId23"/>
    <p:sldId id="287" r:id="rId24"/>
    <p:sldId id="288" r:id="rId25"/>
    <p:sldId id="348" r:id="rId26"/>
    <p:sldId id="349" r:id="rId27"/>
    <p:sldId id="354" r:id="rId28"/>
    <p:sldId id="355" r:id="rId29"/>
    <p:sldId id="390" r:id="rId30"/>
    <p:sldId id="289" r:id="rId31"/>
    <p:sldId id="369" r:id="rId32"/>
    <p:sldId id="362" r:id="rId33"/>
    <p:sldId id="363" r:id="rId34"/>
    <p:sldId id="366" r:id="rId35"/>
    <p:sldId id="364" r:id="rId36"/>
    <p:sldId id="365" r:id="rId37"/>
    <p:sldId id="290" r:id="rId38"/>
    <p:sldId id="293" r:id="rId39"/>
    <p:sldId id="387" r:id="rId40"/>
    <p:sldId id="392" r:id="rId41"/>
    <p:sldId id="391" r:id="rId42"/>
    <p:sldId id="395" r:id="rId43"/>
    <p:sldId id="393" r:id="rId44"/>
    <p:sldId id="370" r:id="rId45"/>
    <p:sldId id="371" r:id="rId46"/>
    <p:sldId id="372" r:id="rId47"/>
    <p:sldId id="373" r:id="rId48"/>
    <p:sldId id="375" r:id="rId49"/>
    <p:sldId id="376" r:id="rId50"/>
    <p:sldId id="388" r:id="rId51"/>
    <p:sldId id="396" r:id="rId52"/>
    <p:sldId id="397" r:id="rId53"/>
    <p:sldId id="398" r:id="rId54"/>
    <p:sldId id="399" r:id="rId55"/>
    <p:sldId id="405" r:id="rId56"/>
    <p:sldId id="403" r:id="rId57"/>
    <p:sldId id="401" r:id="rId58"/>
    <p:sldId id="402" r:id="rId59"/>
    <p:sldId id="400" r:id="rId60"/>
    <p:sldId id="404" r:id="rId61"/>
    <p:sldId id="406" r:id="rId62"/>
    <p:sldId id="407" r:id="rId63"/>
    <p:sldId id="408" r:id="rId64"/>
    <p:sldId id="410" r:id="rId65"/>
    <p:sldId id="409" r:id="rId66"/>
    <p:sldId id="411" r:id="rId67"/>
    <p:sldId id="413" r:id="rId68"/>
    <p:sldId id="412" r:id="rId69"/>
    <p:sldId id="415" r:id="rId70"/>
    <p:sldId id="414" r:id="rId71"/>
    <p:sldId id="416" r:id="rId72"/>
    <p:sldId id="417" r:id="rId73"/>
    <p:sldId id="394" r:id="rId74"/>
    <p:sldId id="381" r:id="rId75"/>
    <p:sldId id="382" r:id="rId76"/>
    <p:sldId id="384" r:id="rId77"/>
    <p:sldId id="385" r:id="rId78"/>
    <p:sldId id="386" r:id="rId79"/>
    <p:sldId id="418" r:id="rId8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235" autoAdjust="0"/>
  </p:normalViewPr>
  <p:slideViewPr>
    <p:cSldViewPr>
      <p:cViewPr varScale="1">
        <p:scale>
          <a:sx n="76" d="100"/>
          <a:sy n="76" d="100"/>
        </p:scale>
        <p:origin x="-191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1E5BFE-8D6A-4A30-803D-BA76DCCF1A3A}"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AD586D-DA82-4318-917A-A9A24B3ECB27}" type="slidenum">
              <a:rPr lang="ru-RU"/>
              <a:pPr/>
              <a:t>1</a:t>
            </a:fld>
            <a:endParaRPr lang="ru-RU"/>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08781D1-F597-4B2F-A202-8573584C4FF9}" type="slidenum">
              <a:rPr lang="ru-RU"/>
              <a:pPr/>
              <a:t>2</a:t>
            </a:fld>
            <a:endParaRPr lang="ru-RU"/>
          </a:p>
        </p:txBody>
      </p:sp>
      <p:sp>
        <p:nvSpPr>
          <p:cNvPr id="5734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D867CDE-F7A0-4E5F-9673-F9ACA170FBBA}" type="slidenum">
              <a:rPr lang="ru-RU" sz="1200"/>
              <a:pPr algn="r"/>
              <a:t>2</a:t>
            </a:fld>
            <a:endParaRPr lang="ru-RU"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525549-6B95-4A7B-A4EE-5B438B85143F}" type="slidenum">
              <a:rPr lang="ru-RU"/>
              <a:pPr/>
              <a:t>3</a:t>
            </a:fld>
            <a:endParaRPr lang="ru-RU"/>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8EAB547-AB64-49DD-8EFB-27BFDB1B3D87}" type="slidenum">
              <a:rPr lang="ru-RU"/>
              <a:pPr/>
              <a:t>4</a:t>
            </a:fld>
            <a:endParaRPr lang="ru-RU"/>
          </a:p>
        </p:txBody>
      </p:sp>
      <p:sp>
        <p:nvSpPr>
          <p:cNvPr id="593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527A027-9BA2-4FAF-A403-AA4C158FFDF9}" type="slidenum">
              <a:rPr lang="ru-RU" sz="1200"/>
              <a:pPr algn="r"/>
              <a:t>4</a:t>
            </a:fld>
            <a:endParaRPr lang="ru-RU"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A316E05-E1F9-49D5-9D1D-37D92484B680}" type="slidenum">
              <a:rPr lang="ru-RU"/>
              <a:pPr/>
              <a:t>5</a:t>
            </a:fld>
            <a:endParaRPr lang="ru-RU"/>
          </a:p>
        </p:txBody>
      </p:sp>
      <p:sp>
        <p:nvSpPr>
          <p:cNvPr id="614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FE5A89B-9E51-470F-8C80-91EC7ACC0B10}" type="slidenum">
              <a:rPr lang="ru-RU" sz="1200"/>
              <a:pPr algn="r"/>
              <a:t>5</a:t>
            </a:fld>
            <a:endParaRPr lang="ru-RU"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223838" y="4343400"/>
            <a:ext cx="6434137" cy="4114800"/>
          </a:xfrm>
        </p:spPr>
        <p:txBody>
          <a:bodyPr/>
          <a:lstStyle/>
          <a:p>
            <a:r>
              <a:rPr lang="en-US"/>
              <a:t>One way snapshot model</a:t>
            </a:r>
          </a:p>
          <a:p>
            <a:pPr lvl="1"/>
            <a:r>
              <a:rPr lang="en-US"/>
              <a:t>Requires code to reapply to data model</a:t>
            </a:r>
          </a:p>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8B87440-FD39-412F-BCAC-896DAA6C93B4}" type="slidenum">
              <a:rPr lang="ru-RU"/>
              <a:pPr/>
              <a:t>6</a:t>
            </a:fld>
            <a:endParaRPr lang="ru-RU"/>
          </a:p>
        </p:txBody>
      </p:sp>
      <p:sp>
        <p:nvSpPr>
          <p:cNvPr id="6349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06A30A2-8BD0-443B-B146-86A8429988CB}" type="slidenum">
              <a:rPr lang="ru-RU" sz="1200"/>
              <a:pPr algn="r"/>
              <a:t>6</a:t>
            </a:fld>
            <a:endParaRPr lang="ru-RU"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E6E0D4-B81B-47ED-B8DC-A0AAFF54577A}" type="slidenum">
              <a:rPr lang="ru-RU"/>
              <a:pPr/>
              <a:t>7</a:t>
            </a:fld>
            <a:endParaRPr lang="ru-RU"/>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41F390-A59D-4BB9-B617-B6BF03D375BB}" type="slidenum">
              <a:rPr lang="ru-RU"/>
              <a:pPr/>
              <a:t>8</a:t>
            </a:fld>
            <a:endParaRPr lang="ru-RU"/>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ru-RU"/>
              <a:t>You can place your data binding expressions just about anywhere on the page, but usually you’ll assign a data binding expression to a property in the control tag.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F8331E-6B78-41D5-9C52-B435BE3545E9}" type="slidenum">
              <a:rPr lang="ru-RU"/>
              <a:pPr/>
              <a:t>9</a:t>
            </a:fld>
            <a:endParaRPr lang="ru-RU"/>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0773B-AB72-4E9F-BD94-73BC3F4E548B}" type="slidenum">
              <a:rPr lang="ru-RU"/>
              <a:pPr/>
              <a:t>10</a:t>
            </a:fld>
            <a:endParaRPr lang="ru-RU"/>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7E3428-83B7-4785-960F-135CDE56388B}" type="slidenum">
              <a:rPr lang="ru-RU"/>
              <a:pPr/>
              <a:t>11</a:t>
            </a:fld>
            <a:endParaRPr lang="ru-RU"/>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B680D1-28CE-4CD2-866F-8B9856301BE4}" type="slidenum">
              <a:rPr lang="ru-RU"/>
              <a:pPr/>
              <a:t>12</a:t>
            </a:fld>
            <a:endParaRPr lang="ru-RU"/>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r>
              <a:rPr lang="ru-RU"/>
              <a:t>As you can see, not only can you bind the Text property of a Label and a TextBox, but you can also use other properties such as the ImageUrl of an Image, the NavigateUrl property of a HyperLink, and even the src attribute of a static HTML &lt;img&gt; tag. You can also put the binding expression elsewhere in the page without binding to any property or attribute. For example, the previous web page has a binding expression between the &lt;b&gt; and &lt;/b&gt; tags. When it’s processed, the resulting text will be rendered on the page and rendered in bold type. You can even place the expression outside the &lt;form&gt; section, as long as you don’t try to insert a server-side control there.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894BDC7-34FC-4416-A235-FE2E275429CF}" type="slidenum">
              <a:rPr lang="ru-RU"/>
              <a:pPr/>
              <a:t>13</a:t>
            </a:fld>
            <a:endParaRPr lang="ru-RU"/>
          </a:p>
        </p:txBody>
      </p:sp>
      <p:sp>
        <p:nvSpPr>
          <p:cNvPr id="6963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3D15E59-B129-4028-AE2C-06D84E0D66D6}" type="slidenum">
              <a:rPr lang="ru-RU" sz="1200"/>
              <a:pPr algn="r"/>
              <a:t>13</a:t>
            </a:fld>
            <a:endParaRPr lang="ru-RU"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E79361-0045-4BEC-B7EA-27CA0F618B18}" type="slidenum">
              <a:rPr lang="ru-RU"/>
              <a:pPr/>
              <a:t>14</a:t>
            </a:fld>
            <a:endParaRPr lang="ru-RU"/>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28836-AF37-4473-B770-7C65AFDDCDC4}" type="slidenum">
              <a:rPr lang="ru-RU"/>
              <a:pPr/>
              <a:t>15</a:t>
            </a:fld>
            <a:endParaRPr lang="ru-RU"/>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DAB66D-06AD-47A4-9E4A-FE583900A5EF}" type="slidenum">
              <a:rPr lang="ru-RU"/>
              <a:pPr/>
              <a:t>16</a:t>
            </a:fld>
            <a:endParaRPr lang="ru-RU"/>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9A153B-4EB8-4CE1-BA1A-A41E9B7D3E31}" type="slidenum">
              <a:rPr lang="ru-RU"/>
              <a:pPr/>
              <a:t>17</a:t>
            </a:fld>
            <a:endParaRPr lang="ru-RU"/>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9C23F8-F48F-43AA-88AD-2FD50E64F28C}" type="slidenum">
              <a:rPr lang="ru-RU"/>
              <a:pPr/>
              <a:t>18</a:t>
            </a:fld>
            <a:endParaRPr lang="ru-RU"/>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1F34DB-60EA-4197-BA69-3FD22CCADD78}" type="slidenum">
              <a:rPr lang="ru-RU"/>
              <a:pPr/>
              <a:t>19</a:t>
            </a:fld>
            <a:endParaRPr lang="ru-RU"/>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1F3B1-C53D-4516-A4D0-C78A155C6788}" type="slidenum">
              <a:rPr lang="ru-RU"/>
              <a:pPr/>
              <a:t>20</a:t>
            </a:fld>
            <a:endParaRPr lang="ru-RU"/>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CAD1D-6325-49E4-81AB-5A7A057F755B}" type="slidenum">
              <a:rPr lang="ru-RU"/>
              <a:pPr/>
              <a:t>21</a:t>
            </a:fld>
            <a:endParaRPr lang="ru-RU"/>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150E2-950E-4B86-A4CD-728B2BBFD3CF}" type="slidenum">
              <a:rPr lang="ru-RU"/>
              <a:pPr/>
              <a:t>22</a:t>
            </a:fld>
            <a:endParaRPr lang="ru-RU"/>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E4B3F5F-3E88-40B6-BB98-B5527BF761D6}" type="slidenum">
              <a:rPr lang="ru-RU"/>
              <a:pPr/>
              <a:t>23</a:t>
            </a:fld>
            <a:endParaRPr lang="ru-RU"/>
          </a:p>
        </p:txBody>
      </p:sp>
      <p:sp>
        <p:nvSpPr>
          <p:cNvPr id="716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46F9829-ECB3-4724-908E-EDD60490BA74}" type="slidenum">
              <a:rPr lang="ru-RU" sz="1200"/>
              <a:pPr algn="r"/>
              <a:t>23</a:t>
            </a:fld>
            <a:endParaRPr lang="ru-RU"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7773F05-FC49-4DAF-B97F-907A122E0C53}" type="slidenum">
              <a:rPr lang="ru-RU"/>
              <a:pPr/>
              <a:t>24</a:t>
            </a:fld>
            <a:endParaRPr lang="ru-RU"/>
          </a:p>
        </p:txBody>
      </p:sp>
      <p:sp>
        <p:nvSpPr>
          <p:cNvPr id="7373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EC3AAA0-A9AD-403F-9AC7-8CC810E9531E}" type="slidenum">
              <a:rPr lang="ru-RU" sz="1200"/>
              <a:pPr algn="r"/>
              <a:t>24</a:t>
            </a:fld>
            <a:endParaRPr lang="ru-RU"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64B4FA-41D1-45FF-AE00-29CB414B0990}" type="slidenum">
              <a:rPr lang="ru-RU"/>
              <a:pPr/>
              <a:t>25</a:t>
            </a:fld>
            <a:endParaRPr lang="ru-RU"/>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DD2194-3AD5-41D8-A343-B113AE17EB40}" type="slidenum">
              <a:rPr lang="ru-RU"/>
              <a:pPr/>
              <a:t>26</a:t>
            </a:fld>
            <a:endParaRPr lang="ru-RU"/>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1912054-826C-4F14-A479-CAB5D2380359}" type="slidenum">
              <a:rPr lang="ru-RU"/>
              <a:pPr/>
              <a:t>27</a:t>
            </a:fld>
            <a:endParaRPr lang="ru-RU"/>
          </a:p>
        </p:txBody>
      </p:sp>
      <p:sp>
        <p:nvSpPr>
          <p:cNvPr id="21094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978C055-2283-4286-89A9-746459A3569F}" type="slidenum">
              <a:rPr lang="ru-RU" sz="1200"/>
              <a:pPr algn="r"/>
              <a:t>27</a:t>
            </a:fld>
            <a:endParaRPr lang="ru-RU" sz="120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54D6AF9-1480-4828-8ADD-01C77A4F7052}" type="slidenum">
              <a:rPr lang="ru-RU"/>
              <a:pPr/>
              <a:t>28</a:t>
            </a:fld>
            <a:endParaRPr lang="ru-RU"/>
          </a:p>
        </p:txBody>
      </p:sp>
      <p:sp>
        <p:nvSpPr>
          <p:cNvPr id="2129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D432B79-C240-4573-8B21-7D702EAB1CAD}" type="slidenum">
              <a:rPr lang="ru-RU" sz="1200"/>
              <a:pPr algn="r"/>
              <a:t>28</a:t>
            </a:fld>
            <a:endParaRPr lang="ru-RU" sz="120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xfrm>
            <a:off x="223838" y="4343400"/>
            <a:ext cx="6434137" cy="4114800"/>
          </a:xfrm>
        </p:spPr>
        <p:txBody>
          <a:bodyPr/>
          <a:lstStyle/>
          <a:p>
            <a:r>
              <a:rPr lang="en-US"/>
              <a:t>These two samples do the same thing: bind ListBox1 to the data returned from GetSampleData(), binding the value and text to CategoryID and CategoryName columns, respectively.  The first mostly uses code while the second sample mostly uses attributes on the ListBox tag.  Both require that the DataBind method be called.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C7AD38-C9E2-4AC6-B876-1FA994E89476}" type="slidenum">
              <a:rPr lang="ru-RU"/>
              <a:pPr/>
              <a:t>29</a:t>
            </a:fld>
            <a:endParaRPr lang="ru-RU"/>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91F722F-B20F-4A56-B467-279BB88E336C}" type="slidenum">
              <a:rPr lang="ru-RU"/>
              <a:pPr/>
              <a:t>30</a:t>
            </a:fld>
            <a:endParaRPr lang="ru-RU"/>
          </a:p>
        </p:txBody>
      </p:sp>
      <p:sp>
        <p:nvSpPr>
          <p:cNvPr id="7577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55C1BE7-4C68-4698-84F6-751B56166265}" type="slidenum">
              <a:rPr lang="ru-RU" sz="1200"/>
              <a:pPr algn="r"/>
              <a:t>30</a:t>
            </a:fld>
            <a:endParaRPr lang="ru-RU"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13F093-0F30-4AD1-BEE0-C89078F5C8DC}" type="slidenum">
              <a:rPr lang="ru-RU"/>
              <a:pPr/>
              <a:t>31</a:t>
            </a:fld>
            <a:endParaRPr lang="ru-RU"/>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7029EFD-DE67-43B6-B6FC-FC5D2D40F62D}" type="slidenum">
              <a:rPr lang="ru-RU"/>
              <a:pPr/>
              <a:t>32</a:t>
            </a:fld>
            <a:endParaRPr lang="ru-RU"/>
          </a:p>
        </p:txBody>
      </p:sp>
      <p:sp>
        <p:nvSpPr>
          <p:cNvPr id="22733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A82D1BB-C077-4C66-BF80-1EAFAC7CA4F1}" type="slidenum">
              <a:rPr lang="ru-RU" sz="1200"/>
              <a:pPr algn="r"/>
              <a:t>32</a:t>
            </a:fld>
            <a:endParaRPr lang="ru-RU" sz="120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B25D6A3-607C-4986-8B79-E7B59A3EEE70}" type="slidenum">
              <a:rPr lang="ru-RU"/>
              <a:pPr/>
              <a:t>33</a:t>
            </a:fld>
            <a:endParaRPr lang="ru-RU"/>
          </a:p>
        </p:txBody>
      </p:sp>
      <p:sp>
        <p:nvSpPr>
          <p:cNvPr id="22937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F6F2114-AF70-41EE-A5B4-18EEB953FA5D}" type="slidenum">
              <a:rPr lang="ru-RU" sz="1200"/>
              <a:pPr algn="r"/>
              <a:t>33</a:t>
            </a:fld>
            <a:endParaRPr lang="ru-RU" sz="1200"/>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B13841-7999-46DB-9998-EA65B1D692A0}" type="slidenum">
              <a:rPr lang="ru-RU"/>
              <a:pPr/>
              <a:t>34</a:t>
            </a:fld>
            <a:endParaRPr lang="ru-RU"/>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7041C-CB2D-46F8-985C-121E36057081}" type="slidenum">
              <a:rPr lang="ru-RU"/>
              <a:pPr/>
              <a:t>35</a:t>
            </a:fld>
            <a:endParaRPr lang="ru-RU"/>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95EAD8-FD60-4625-A578-BDCB100BAB9E}" type="slidenum">
              <a:rPr lang="ru-RU"/>
              <a:pPr/>
              <a:t>36</a:t>
            </a:fld>
            <a:endParaRPr lang="ru-RU"/>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0F28BBE-07AC-4690-B943-676310E862E8}" type="slidenum">
              <a:rPr lang="ru-RU"/>
              <a:pPr/>
              <a:t>37</a:t>
            </a:fld>
            <a:endParaRPr lang="ru-RU"/>
          </a:p>
        </p:txBody>
      </p:sp>
      <p:sp>
        <p:nvSpPr>
          <p:cNvPr id="7782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6EF0D82-04C0-4FB5-86B3-E9717F4462E7}" type="slidenum">
              <a:rPr lang="ru-RU" sz="1200"/>
              <a:pPr algn="r"/>
              <a:t>37</a:t>
            </a:fld>
            <a:endParaRPr lang="ru-RU"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FB45636-ADD0-4A1E-88C8-D4B52BD8E4C6}" type="slidenum">
              <a:rPr lang="ru-RU"/>
              <a:pPr/>
              <a:t>38</a:t>
            </a:fld>
            <a:endParaRPr lang="ru-RU"/>
          </a:p>
        </p:txBody>
      </p:sp>
      <p:sp>
        <p:nvSpPr>
          <p:cNvPr id="8397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1D8CE82-4902-48C9-A154-BFA995E5EDC3}" type="slidenum">
              <a:rPr lang="ru-RU" sz="1200"/>
              <a:pPr algn="r"/>
              <a:t>38</a:t>
            </a:fld>
            <a:endParaRPr lang="ru-RU"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9C7841-4D42-4230-AC37-9DBD46EFFD7E}" type="slidenum">
              <a:rPr lang="ru-RU"/>
              <a:pPr/>
              <a:t>39</a:t>
            </a:fld>
            <a:endParaRPr lang="ru-RU"/>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DD685A-B3BF-4BC3-B7B5-70D885EE3B6A}" type="slidenum">
              <a:rPr lang="ru-RU"/>
              <a:pPr/>
              <a:t>40</a:t>
            </a:fld>
            <a:endParaRPr lang="ru-RU"/>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F0A9AA-77E1-4657-908A-0A831E51DEEA}" type="slidenum">
              <a:rPr lang="ru-RU"/>
              <a:pPr/>
              <a:t>41</a:t>
            </a:fld>
            <a:endParaRPr lang="ru-RU"/>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943922-F971-46FC-8C94-A57ACA33979A}" type="slidenum">
              <a:rPr lang="ru-RU"/>
              <a:pPr/>
              <a:t>42</a:t>
            </a:fld>
            <a:endParaRPr lang="ru-RU"/>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DAFE06-AFB1-4981-AD00-DE741A9B988D}" type="slidenum">
              <a:rPr lang="ru-RU"/>
              <a:pPr/>
              <a:t>43</a:t>
            </a:fld>
            <a:endParaRPr lang="ru-RU"/>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8754AA5-5D29-429E-BE0E-0AD90562B217}" type="slidenum">
              <a:rPr lang="ru-RU"/>
              <a:pPr/>
              <a:t>44</a:t>
            </a:fld>
            <a:endParaRPr lang="ru-RU"/>
          </a:p>
        </p:txBody>
      </p:sp>
      <p:sp>
        <p:nvSpPr>
          <p:cNvPr id="27443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C23FB14-31C4-4E4C-8DA6-110E7E6A5E07}" type="slidenum">
              <a:rPr lang="ru-RU" sz="1200"/>
              <a:pPr algn="r"/>
              <a:t>44</a:t>
            </a:fld>
            <a:endParaRPr lang="ru-RU" sz="120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3A2AE8-67C0-4B74-B494-A2A763B481E6}" type="slidenum">
              <a:rPr lang="ru-RU"/>
              <a:pPr/>
              <a:t>45</a:t>
            </a:fld>
            <a:endParaRPr lang="ru-RU"/>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2E3EDA-EE9C-49F5-9C7C-0ED83D9E44DF}" type="slidenum">
              <a:rPr lang="ru-RU"/>
              <a:pPr/>
              <a:t>46</a:t>
            </a:fld>
            <a:endParaRPr lang="ru-RU"/>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E8C117-A3DD-4B08-88B5-B4B886F5D95D}" type="slidenum">
              <a:rPr lang="ru-RU"/>
              <a:pPr/>
              <a:t>47</a:t>
            </a:fld>
            <a:endParaRPr lang="ru-RU"/>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57E37-9C5A-4224-B9A4-46334C2527C3}" type="slidenum">
              <a:rPr lang="ru-RU"/>
              <a:pPr/>
              <a:t>48</a:t>
            </a:fld>
            <a:endParaRPr lang="ru-RU"/>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2F1906-E77A-45A3-9195-FF6B4282E4C7}" type="slidenum">
              <a:rPr lang="ru-RU"/>
              <a:pPr/>
              <a:t>49</a:t>
            </a:fld>
            <a:endParaRPr lang="ru-RU"/>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AD2B06-21C8-432E-A4D3-51FD44E90A00}" type="slidenum">
              <a:rPr lang="ru-RU"/>
              <a:pPr/>
              <a:t>50</a:t>
            </a:fld>
            <a:endParaRPr lang="ru-RU"/>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2B953-3F85-42C9-AC8F-E8D7EC4CEE0D}" type="slidenum">
              <a:rPr lang="ru-RU"/>
              <a:pPr/>
              <a:t>51</a:t>
            </a:fld>
            <a:endParaRPr lang="ru-RU"/>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pPr>
              <a:lnSpc>
                <a:spcPct val="80000"/>
              </a:lnSpc>
            </a:pPr>
            <a:r>
              <a:rPr lang="ru-RU" sz="800"/>
              <a:t>Свойство Container.DataItem </a:t>
            </a:r>
          </a:p>
          <a:p>
            <a:pPr>
              <a:lnSpc>
                <a:spcPct val="80000"/>
              </a:lnSpc>
            </a:pPr>
            <a:r>
              <a:rPr lang="ru-RU" sz="800"/>
              <a:t>(EmployeeDetails)Container.DataItem)["FirstName"]</a:t>
            </a:r>
          </a:p>
          <a:p>
            <a:pPr>
              <a:lnSpc>
                <a:spcPct val="80000"/>
              </a:lnSpc>
            </a:pPr>
            <a:endParaRPr lang="ru-RU" sz="800"/>
          </a:p>
          <a:p>
            <a:pPr>
              <a:lnSpc>
                <a:spcPct val="80000"/>
              </a:lnSpc>
            </a:pPr>
            <a:r>
              <a:rPr lang="ru-RU" sz="800"/>
              <a:t>&lt;%# ((EmployeeDetails)Container.DataItem)["FirstName"] %&gt;</a:t>
            </a:r>
          </a:p>
          <a:p>
            <a:pPr>
              <a:lnSpc>
                <a:spcPct val="80000"/>
              </a:lnSpc>
            </a:pPr>
            <a:endParaRPr lang="ru-RU" sz="800"/>
          </a:p>
          <a:p>
            <a:pPr>
              <a:lnSpc>
                <a:spcPct val="80000"/>
              </a:lnSpc>
            </a:pPr>
            <a:r>
              <a:rPr lang="ru-RU" sz="800"/>
              <a:t>Container.DataItem is a runtime alias for the DataItem for this specific item in the bound list.  </a:t>
            </a:r>
          </a:p>
          <a:p>
            <a:pPr>
              <a:lnSpc>
                <a:spcPct val="80000"/>
              </a:lnSpc>
            </a:pPr>
            <a:r>
              <a:rPr lang="ru-RU" sz="800"/>
              <a:t>For a grid which displays 10 rows of data, this is one row from the datasource.  </a:t>
            </a:r>
          </a:p>
          <a:p>
            <a:pPr>
              <a:lnSpc>
                <a:spcPct val="80000"/>
              </a:lnSpc>
            </a:pPr>
            <a:r>
              <a:rPr lang="ru-RU" sz="800"/>
              <a:t>The actual type of DataItem is determined by the type of the datasource.  </a:t>
            </a:r>
          </a:p>
          <a:p>
            <a:pPr>
              <a:lnSpc>
                <a:spcPct val="80000"/>
              </a:lnSpc>
            </a:pPr>
            <a:r>
              <a:rPr lang="ru-RU" sz="800"/>
              <a:t>For example, if the datasource is a Dataview, the type of DataItem is DataRowView.  </a:t>
            </a:r>
          </a:p>
          <a:p>
            <a:pPr>
              <a:lnSpc>
                <a:spcPct val="80000"/>
              </a:lnSpc>
            </a:pPr>
            <a:r>
              <a:rPr lang="ru-RU" sz="800"/>
              <a:t>If the type of the datasource is an array of strings, the type of DataItem is String.  </a:t>
            </a:r>
          </a:p>
          <a:p>
            <a:pPr>
              <a:lnSpc>
                <a:spcPct val="80000"/>
              </a:lnSpc>
            </a:pPr>
            <a:r>
              <a:rPr lang="ru-RU" sz="800"/>
              <a:t>If the datasource is a collection of strongly-typed objects (for example "Employees" objects), the type of DataItem is Employees.</a:t>
            </a:r>
          </a:p>
          <a:p>
            <a:pPr>
              <a:lnSpc>
                <a:spcPct val="80000"/>
              </a:lnSpc>
            </a:pPr>
            <a:r>
              <a:rPr lang="ru-RU" sz="800"/>
              <a:t> </a:t>
            </a:r>
          </a:p>
          <a:p>
            <a:pPr>
              <a:lnSpc>
                <a:spcPct val="80000"/>
              </a:lnSpc>
            </a:pPr>
            <a:r>
              <a:rPr lang="ru-RU" sz="800"/>
              <a:t>Each of these cases requires a slightly different databinding expression, with further differences between VB and C#.  In every case, you want the databinding expression to produce a </a:t>
            </a:r>
            <a:r>
              <a:rPr lang="ru-RU" sz="800" b="1"/>
              <a:t>string</a:t>
            </a:r>
            <a:r>
              <a:rPr lang="ru-RU" sz="800"/>
              <a:t> that can be displayed in the page.</a:t>
            </a:r>
          </a:p>
          <a:p>
            <a:pPr>
              <a:lnSpc>
                <a:spcPct val="80000"/>
              </a:lnSpc>
            </a:pPr>
            <a:r>
              <a:rPr lang="ru-RU" sz="800"/>
              <a:t> </a:t>
            </a:r>
          </a:p>
          <a:p>
            <a:pPr>
              <a:lnSpc>
                <a:spcPct val="80000"/>
              </a:lnSpc>
            </a:pPr>
            <a:r>
              <a:rPr lang="ru-RU" sz="800"/>
              <a:t>Here are some examples:</a:t>
            </a:r>
          </a:p>
          <a:p>
            <a:pPr>
              <a:lnSpc>
                <a:spcPct val="80000"/>
              </a:lnSpc>
            </a:pPr>
            <a:r>
              <a:rPr lang="ru-RU" sz="800" b="1"/>
              <a:t>Array of Strings:</a:t>
            </a:r>
            <a:endParaRPr lang="ru-RU" sz="800"/>
          </a:p>
          <a:p>
            <a:pPr>
              <a:lnSpc>
                <a:spcPct val="80000"/>
              </a:lnSpc>
            </a:pPr>
            <a:r>
              <a:rPr lang="ru-RU" sz="800"/>
              <a:t>&lt;%# Container.DataItem %&gt;</a:t>
            </a:r>
          </a:p>
          <a:p>
            <a:pPr>
              <a:lnSpc>
                <a:spcPct val="80000"/>
              </a:lnSpc>
            </a:pPr>
            <a:r>
              <a:rPr lang="ru-RU" sz="800" b="1"/>
              <a:t>Field from DataView:</a:t>
            </a:r>
            <a:endParaRPr lang="ru-RU" sz="800"/>
          </a:p>
          <a:p>
            <a:pPr>
              <a:lnSpc>
                <a:spcPct val="80000"/>
              </a:lnSpc>
            </a:pPr>
            <a:r>
              <a:rPr lang="ru-RU" sz="800"/>
              <a:t>&lt;%# ((DataRowView)Container.DataItem)["EmployeeName"] %&gt;</a:t>
            </a:r>
          </a:p>
          <a:p>
            <a:pPr>
              <a:lnSpc>
                <a:spcPct val="80000"/>
              </a:lnSpc>
            </a:pPr>
            <a:r>
              <a:rPr lang="ru-RU" sz="800" b="1"/>
              <a:t>Property from a collection of objects:</a:t>
            </a:r>
            <a:endParaRPr lang="ru-RU" sz="800"/>
          </a:p>
          <a:p>
            <a:pPr>
              <a:lnSpc>
                <a:spcPct val="80000"/>
              </a:lnSpc>
            </a:pPr>
            <a:r>
              <a:rPr lang="ru-RU" sz="800"/>
              <a:t>&lt;%# ((Customer)Container.DataItem).CustomerName %&gt;</a:t>
            </a:r>
          </a:p>
          <a:p>
            <a:pPr>
              <a:lnSpc>
                <a:spcPct val="80000"/>
              </a:lnSpc>
            </a:pPr>
            <a:r>
              <a:rPr lang="ru-RU" sz="800" b="1"/>
              <a:t>Non-String property from a collection of objects:</a:t>
            </a:r>
            <a:endParaRPr lang="ru-RU" sz="800"/>
          </a:p>
          <a:p>
            <a:pPr>
              <a:lnSpc>
                <a:spcPct val="80000"/>
              </a:lnSpc>
            </a:pPr>
            <a:r>
              <a:rPr lang="ru-RU" sz="800"/>
              <a:t>&lt;%# ((Customer)Container.DataItem).CustomerID.ToString() %&gt;</a:t>
            </a:r>
          </a:p>
          <a:p>
            <a:pPr>
              <a:lnSpc>
                <a:spcPct val="80000"/>
              </a:lnSpc>
            </a:pPr>
            <a:endParaRPr lang="ru-RU" sz="800"/>
          </a:p>
          <a:p>
            <a:pPr>
              <a:lnSpc>
                <a:spcPct val="80000"/>
              </a:lnSpc>
            </a:pPr>
            <a:r>
              <a:rPr lang="ru-RU" sz="800"/>
              <a:t>As you can see the syntax is tricky, which requires explicit casting. </a:t>
            </a:r>
          </a:p>
          <a:p>
            <a:pPr>
              <a:lnSpc>
                <a:spcPct val="80000"/>
              </a:lnSpc>
            </a:pPr>
            <a:r>
              <a:rPr lang="ru-RU" sz="800"/>
              <a:t>So we've provided a DataBinder.Eval() helper method that figures out the syntax for you </a:t>
            </a:r>
            <a:r>
              <a:rPr lang="ru-RU" sz="800" b="1"/>
              <a:t>and</a:t>
            </a:r>
            <a:r>
              <a:rPr lang="ru-RU" sz="800"/>
              <a:t> formats the result as a string. </a:t>
            </a:r>
          </a:p>
          <a:p>
            <a:pPr>
              <a:lnSpc>
                <a:spcPct val="80000"/>
              </a:lnSpc>
            </a:pPr>
            <a:r>
              <a:rPr lang="ru-RU" sz="800"/>
              <a:t>It's really convenient, with a couple of caveats: it's late bound (uses reflection at runtime to figure out the data types), and it only supports basic data types in the fields: string, int, datetime, etc.</a:t>
            </a:r>
            <a:br>
              <a:rPr lang="ru-RU" sz="800"/>
            </a:br>
            <a:r>
              <a:rPr lang="ru-RU" sz="800"/>
              <a:t/>
            </a:r>
            <a:br>
              <a:rPr lang="ru-RU" sz="800"/>
            </a:br>
            <a:r>
              <a:rPr lang="ru-RU" sz="800" i="1"/>
              <a:t>You can use Eval instead of DataBinder.Eval in ASP.net 2.0</a:t>
            </a:r>
            <a:endParaRPr lang="ru-RU" sz="800"/>
          </a:p>
          <a:p>
            <a:pPr>
              <a:lnSpc>
                <a:spcPct val="80000"/>
              </a:lnSpc>
            </a:pPr>
            <a:r>
              <a:rPr lang="ru-RU" sz="800"/>
              <a:t>  </a:t>
            </a:r>
          </a:p>
          <a:p>
            <a:pPr>
              <a:lnSpc>
                <a:spcPct val="80000"/>
              </a:lnSpc>
            </a:pPr>
            <a:r>
              <a:rPr lang="ru-RU" sz="800"/>
              <a:t>DataBinder.Eval takes 2 or 3 arguments.  </a:t>
            </a:r>
          </a:p>
          <a:p>
            <a:pPr>
              <a:lnSpc>
                <a:spcPct val="80000"/>
              </a:lnSpc>
            </a:pPr>
            <a:r>
              <a:rPr lang="ru-RU" sz="800"/>
              <a:t>The first arg is the </a:t>
            </a:r>
            <a:r>
              <a:rPr lang="ru-RU" sz="800" b="1"/>
              <a:t>data object</a:t>
            </a:r>
            <a:r>
              <a:rPr lang="ru-RU" sz="800"/>
              <a:t> to bind to.  In the case of DataGrid, DataList and Repeater, Container.DataItem is the single row.  </a:t>
            </a:r>
          </a:p>
          <a:p>
            <a:pPr>
              <a:lnSpc>
                <a:spcPct val="80000"/>
              </a:lnSpc>
            </a:pPr>
            <a:r>
              <a:rPr lang="ru-RU" sz="800"/>
              <a:t>The second arg the </a:t>
            </a:r>
            <a:r>
              <a:rPr lang="ru-RU" sz="800" b="1"/>
              <a:t>string</a:t>
            </a:r>
            <a:r>
              <a:rPr lang="ru-RU" sz="800"/>
              <a:t> name of the field from the data object you which to display.  DataBinder.Eval uses these two pieces of information to work out the rest of the expression syntax.</a:t>
            </a:r>
          </a:p>
          <a:p>
            <a:pPr>
              <a:lnSpc>
                <a:spcPct val="80000"/>
              </a:lnSpc>
            </a:pPr>
            <a:r>
              <a:rPr lang="ru-RU" sz="800"/>
              <a:t> An optional third argument is a .NET formatting string.  DataBinder.Eval will handle a single replacement for{0} ony.  So the example below:</a:t>
            </a:r>
          </a:p>
          <a:p>
            <a:pPr>
              <a:lnSpc>
                <a:spcPct val="80000"/>
              </a:lnSpc>
            </a:pPr>
            <a:r>
              <a:rPr lang="ru-RU" sz="800"/>
              <a:t> &lt;a href='&lt;%# "default.aspx?CategoryId=" + Cstr(Databinder.Eval(Container.DataItem, "ID"))%&gt;'&gt;</a:t>
            </a:r>
          </a:p>
          <a:p>
            <a:pPr>
              <a:lnSpc>
                <a:spcPct val="80000"/>
              </a:lnSpc>
            </a:pPr>
            <a:r>
              <a:rPr lang="ru-RU" sz="800"/>
              <a:t/>
            </a:r>
            <a:br>
              <a:rPr lang="ru-RU" sz="800"/>
            </a:br>
            <a:r>
              <a:rPr lang="ru-RU" sz="800"/>
              <a:t>could be simplified to:</a:t>
            </a:r>
          </a:p>
          <a:p>
            <a:pPr>
              <a:lnSpc>
                <a:spcPct val="80000"/>
              </a:lnSpc>
            </a:pPr>
            <a:r>
              <a:rPr lang="ru-RU" sz="800"/>
              <a:t/>
            </a:r>
            <a:br>
              <a:rPr lang="ru-RU" sz="800"/>
            </a:br>
            <a:r>
              <a:rPr lang="ru-RU" sz="800"/>
              <a:t>&lt;a href='&lt;%#  Databinder.Eval(Container.DataItem,"ID","default.aspx?CategoryId={0}" ) %&gt;'&gt;</a:t>
            </a:r>
          </a:p>
          <a:p>
            <a:pPr>
              <a:lnSpc>
                <a:spcPct val="80000"/>
              </a:lnSpc>
            </a:pPr>
            <a:r>
              <a:rPr lang="ru-RU" sz="800"/>
              <a:t>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2304D-F279-49E1-9992-809F1FE248D6}" type="slidenum">
              <a:rPr lang="ru-RU"/>
              <a:pPr/>
              <a:t>52</a:t>
            </a:fld>
            <a:endParaRPr lang="ru-RU"/>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r>
              <a:rPr lang="ru-RU"/>
              <a:t>Если не использовать этот метод, то нужно писать такие выражения:</a:t>
            </a:r>
          </a:p>
          <a:p>
            <a:r>
              <a:rPr lang="ru-RU" sz="1000"/>
              <a:t>&lt;%# ((EmployeeDetails)Container.DataItem)["FirstName"] %&gt;</a:t>
            </a:r>
          </a:p>
          <a:p>
            <a:endParaRPr lang="ru-R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E4CB7A-97EF-495C-BE69-8A051BFA88A2}" type="slidenum">
              <a:rPr lang="ru-RU"/>
              <a:pPr/>
              <a:t>53</a:t>
            </a:fld>
            <a:endParaRPr lang="ru-RU"/>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77273-A656-45B5-A573-F66DE3973628}" type="slidenum">
              <a:rPr lang="ru-RU"/>
              <a:pPr/>
              <a:t>54</a:t>
            </a:fld>
            <a:endParaRPr lang="ru-RU"/>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F635A1-82BF-4E6E-B1A2-68E9163711A1}" type="slidenum">
              <a:rPr lang="ru-RU"/>
              <a:pPr/>
              <a:t>55</a:t>
            </a:fld>
            <a:endParaRPr lang="ru-RU"/>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66D02-CC03-441E-95A2-F147315DCE18}" type="slidenum">
              <a:rPr lang="ru-RU"/>
              <a:pPr/>
              <a:t>56</a:t>
            </a:fld>
            <a:endParaRPr lang="ru-RU"/>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9CD5B0-75F2-48BB-81F8-CA5BD8045224}" type="slidenum">
              <a:rPr lang="ru-RU"/>
              <a:pPr/>
              <a:t>57</a:t>
            </a:fld>
            <a:endParaRPr lang="ru-RU"/>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98024-0AF0-4D91-9C1F-501D7D3D4519}" type="slidenum">
              <a:rPr lang="ru-RU"/>
              <a:pPr/>
              <a:t>58</a:t>
            </a:fld>
            <a:endParaRPr lang="ru-RU"/>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01E7EC-CBF1-4A3D-B462-50AD06F57FCB}" type="slidenum">
              <a:rPr lang="ru-RU"/>
              <a:pPr/>
              <a:t>59</a:t>
            </a:fld>
            <a:endParaRPr lang="ru-RU"/>
          </a:p>
        </p:txBody>
      </p:sp>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p:txBody>
          <a:bodyPr/>
          <a:lstStyle/>
          <a:p>
            <a:r>
              <a:rPr lang="ru-RU"/>
              <a:t>EditItemTemplate is one of the most useful, as it gives you the ability to control the editing experience for the field. If you don’t use template columns, you’re limited to ordinary text boxes, and you won’t have any validation. The GridView also defines two templates that you can use outside of any column. These are the PagerTemplate, which lets you customize the appearance of pager controls, and the EmptyDataTemplate, which lets you set the content that should appear if the GridView is bound to an empty data object.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9644CB-A2F0-46F4-A499-EB56EE9B90D1}" type="slidenum">
              <a:rPr lang="ru-RU"/>
              <a:pPr/>
              <a:t>60</a:t>
            </a:fld>
            <a:endParaRPr lang="ru-RU"/>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3DD1C3-1628-493D-8416-02B8729ABAB7}" type="slidenum">
              <a:rPr lang="ru-RU"/>
              <a:pPr/>
              <a:t>61</a:t>
            </a:fld>
            <a:endParaRPr lang="ru-RU"/>
          </a:p>
        </p:txBody>
      </p:sp>
      <p:sp>
        <p:nvSpPr>
          <p:cNvPr id="348162" name="Rectangle 2"/>
          <p:cNvSpPr>
            <a:spLocks noGrp="1" noRot="1" noChangeAspect="1" noChangeArrowheads="1" noTextEdit="1"/>
          </p:cNvSpPr>
          <p:nvPr>
            <p:ph type="sldImg"/>
          </p:nvPr>
        </p:nvSpPr>
        <p:spPr>
          <a:ln/>
        </p:spPr>
      </p:sp>
      <p:sp>
        <p:nvSpPr>
          <p:cNvPr id="3481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5ADC8-6003-4957-B800-955F1006BB92}" type="slidenum">
              <a:rPr lang="ru-RU"/>
              <a:pPr/>
              <a:t>62</a:t>
            </a:fld>
            <a:endParaRPr lang="ru-RU"/>
          </a:p>
        </p:txBody>
      </p:sp>
      <p:sp>
        <p:nvSpPr>
          <p:cNvPr id="350210" name="Rectangle 2"/>
          <p:cNvSpPr>
            <a:spLocks noGrp="1" noRot="1" noChangeAspect="1" noChangeArrowheads="1" noTextEdit="1"/>
          </p:cNvSpPr>
          <p:nvPr>
            <p:ph type="sldImg"/>
          </p:nvPr>
        </p:nvSpPr>
        <p:spPr>
          <a:ln/>
        </p:spPr>
      </p:sp>
      <p:sp>
        <p:nvSpPr>
          <p:cNvPr id="3502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15EF38-8650-4DB0-99F7-89544F644A55}" type="slidenum">
              <a:rPr lang="ru-RU"/>
              <a:pPr/>
              <a:t>63</a:t>
            </a:fld>
            <a:endParaRPr lang="ru-RU"/>
          </a:p>
        </p:txBody>
      </p:sp>
      <p:sp>
        <p:nvSpPr>
          <p:cNvPr id="352258" name="Rectangle 2"/>
          <p:cNvSpPr>
            <a:spLocks noGrp="1" noRot="1" noChangeAspect="1" noChangeArrowheads="1" noTextEdit="1"/>
          </p:cNvSpPr>
          <p:nvPr>
            <p:ph type="sldImg"/>
          </p:nvPr>
        </p:nvSpPr>
        <p:spPr>
          <a:ln/>
        </p:spPr>
      </p:sp>
      <p:sp>
        <p:nvSpPr>
          <p:cNvPr id="3522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9F932-AC28-4107-A712-76C5CEB2810A}" type="slidenum">
              <a:rPr lang="ru-RU"/>
              <a:pPr/>
              <a:t>64</a:t>
            </a:fld>
            <a:endParaRPr lang="ru-RU"/>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77C782-569A-4F98-9908-37E8C79EA10E}" type="slidenum">
              <a:rPr lang="ru-RU"/>
              <a:pPr/>
              <a:t>65</a:t>
            </a:fld>
            <a:endParaRPr lang="ru-RU"/>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91B420-07C8-4DF1-BD11-247D63EABB59}" type="slidenum">
              <a:rPr lang="ru-RU"/>
              <a:pPr/>
              <a:t>66</a:t>
            </a:fld>
            <a:endParaRPr lang="ru-RU"/>
          </a:p>
        </p:txBody>
      </p:sp>
      <p:sp>
        <p:nvSpPr>
          <p:cNvPr id="362498" name="Rectangle 2"/>
          <p:cNvSpPr>
            <a:spLocks noGrp="1" noRot="1" noChangeAspect="1" noChangeArrowheads="1" noTextEdit="1"/>
          </p:cNvSpPr>
          <p:nvPr>
            <p:ph type="sldImg"/>
          </p:nvPr>
        </p:nvSpPr>
        <p:spPr>
          <a:ln/>
        </p:spPr>
      </p:sp>
      <p:sp>
        <p:nvSpPr>
          <p:cNvPr id="3624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1C9AEA-3D3E-44A2-8C5B-FABF425BEADD}" type="slidenum">
              <a:rPr lang="ru-RU"/>
              <a:pPr/>
              <a:t>67</a:t>
            </a:fld>
            <a:endParaRPr lang="ru-RU"/>
          </a:p>
        </p:txBody>
      </p:sp>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B85CFD-5C99-4EE3-93DB-584425BD2450}" type="slidenum">
              <a:rPr lang="ru-RU"/>
              <a:pPr/>
              <a:t>68</a:t>
            </a:fld>
            <a:endParaRPr lang="ru-RU"/>
          </a:p>
        </p:txBody>
      </p:sp>
      <p:sp>
        <p:nvSpPr>
          <p:cNvPr id="364546" name="Rectangle 2"/>
          <p:cNvSpPr>
            <a:spLocks noGrp="1" noRot="1" noChangeAspect="1" noChangeArrowheads="1" noTextEdit="1"/>
          </p:cNvSpPr>
          <p:nvPr>
            <p:ph type="sldImg"/>
          </p:nvPr>
        </p:nvSpPr>
        <p:spPr>
          <a:ln/>
        </p:spPr>
      </p:sp>
      <p:sp>
        <p:nvSpPr>
          <p:cNvPr id="3645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5A1C02-CECD-40FA-A071-75FE1F473FFE}" type="slidenum">
              <a:rPr lang="ru-RU"/>
              <a:pPr/>
              <a:t>69</a:t>
            </a:fld>
            <a:endParaRPr lang="ru-RU"/>
          </a:p>
        </p:txBody>
      </p:sp>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C5535B-19DD-411C-8CBF-BB6FCD59A38B}" type="slidenum">
              <a:rPr lang="ru-RU"/>
              <a:pPr/>
              <a:t>70</a:t>
            </a:fld>
            <a:endParaRPr lang="ru-RU"/>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27C862-ED0E-4808-87AE-692793541699}" type="slidenum">
              <a:rPr lang="ru-RU"/>
              <a:pPr/>
              <a:t>71</a:t>
            </a:fld>
            <a:endParaRPr lang="ru-RU"/>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r>
              <a:rPr lang="ru-RU"/>
              <a:t>&lt;LayoutTemplate&gt;</a:t>
            </a:r>
          </a:p>
          <a:p>
            <a:r>
              <a:rPr lang="ru-RU"/>
              <a:t>&lt;table border="1"&gt;</a:t>
            </a:r>
          </a:p>
          <a:p>
            <a:r>
              <a:rPr lang="ru-RU"/>
              <a:t>&lt;tr id="itemPlaceholder" runat="server" /&gt;</a:t>
            </a:r>
          </a:p>
          <a:p>
            <a:r>
              <a:rPr lang="ru-RU"/>
              <a:t>&lt;/table&gt;</a:t>
            </a:r>
          </a:p>
          <a:p>
            <a:endParaRPr lang="ru-RU"/>
          </a:p>
          <a:p>
            <a:r>
              <a:rPr lang="ru-RU"/>
              <a:t> &lt;LayoutTemplate&gt;</a:t>
            </a:r>
          </a:p>
          <a:p>
            <a:r>
              <a:rPr lang="ru-RU"/>
              <a:t>      &lt;span id="itemPlaceholder" runat="server"&gt;&lt;/span&gt;</a:t>
            </a:r>
          </a:p>
          <a:p>
            <a:r>
              <a:rPr lang="ru-RU"/>
              <a:t>&lt;/LayoutTemplate&gt;</a:t>
            </a:r>
          </a:p>
          <a:p>
            <a:endParaRPr lang="ru-RU"/>
          </a:p>
          <a:p>
            <a:r>
              <a:rPr lang="ru-RU"/>
              <a:t>&lt;/LayoutTemplate&gt;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0BCB9-A341-40F3-8702-0CE6269BD929}" type="slidenum">
              <a:rPr lang="ru-RU"/>
              <a:pPr/>
              <a:t>72</a:t>
            </a:fld>
            <a:endParaRPr lang="ru-RU"/>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65A513-1B0B-4525-8F3E-7810A3F42380}" type="slidenum">
              <a:rPr lang="ru-RU"/>
              <a:pPr/>
              <a:t>73</a:t>
            </a:fld>
            <a:endParaRPr lang="ru-RU"/>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FA66D0-5647-4DBB-A938-5E1594E6C3C7}" type="slidenum">
              <a:rPr lang="ru-RU"/>
              <a:pPr/>
              <a:t>74</a:t>
            </a:fld>
            <a:endParaRPr lang="ru-RU"/>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69EE6F-02DE-45CB-8BB9-21F68384D526}" type="slidenum">
              <a:rPr lang="ru-RU"/>
              <a:pPr/>
              <a:t>75</a:t>
            </a:fld>
            <a:endParaRPr lang="ru-RU"/>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712380-7D0A-4DDA-BB4C-D3FD8390B2B3}" type="slidenum">
              <a:rPr lang="ru-RU"/>
              <a:pPr/>
              <a:t>76</a:t>
            </a:fld>
            <a:endParaRPr lang="ru-RU"/>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FE356-BF4C-4222-9B7E-F2FF2D268096}" type="slidenum">
              <a:rPr lang="ru-RU"/>
              <a:pPr/>
              <a:t>77</a:t>
            </a:fld>
            <a:endParaRPr lang="ru-RU"/>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57AB36-07CB-489B-B483-41E9C39B7F07}" type="slidenum">
              <a:rPr lang="ru-RU"/>
              <a:pPr/>
              <a:t>78</a:t>
            </a:fld>
            <a:endParaRPr lang="ru-RU"/>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0E4B88-FE9D-4C0A-9A62-76360E5DFE50}" type="slidenum">
              <a:rPr lang="ru-RU"/>
              <a:pPr/>
              <a:t>79</a:t>
            </a:fld>
            <a:endParaRPr lang="ru-RU"/>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149E591-D14F-4805-B52F-9B501C468248}"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8809034-A4E9-4E54-BBB7-110735375750}"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F889EC3-CD35-4BF1-89BE-A78BF79650F1}"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5A8B3636-8F55-412C-B878-B38BD70BD7EF}"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6DE608A6-38CF-4D6F-9EC2-9BAE09673896}"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E8F4D73A-C10A-4DB3-80A2-DE60017D9441}"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B839BB70-E2F8-4E61-833F-6D2941271E2C}"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B02BB551-64CC-4A71-8E4A-049BF802F6B8}"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3052073-A6F0-45E3-A465-20A63350F506}"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0ABFED2-789F-425C-BCB5-A1E1AD11D1F3}"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206150A-17C0-46CB-9D00-5F6B2E374A61}"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03EB73C5-077D-4A5A-823A-FA0567E95849}"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5DDCEC5-CFFC-467D-A9E4-0A6E8C7BBDEC}"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ru-RU" dirty="0"/>
              <a:t>Лекция </a:t>
            </a:r>
            <a:r>
              <a:rPr lang="ru-RU" dirty="0" smtClean="0"/>
              <a:t>7</a:t>
            </a:r>
            <a:endParaRPr lang="ru-RU" dirty="0"/>
          </a:p>
        </p:txBody>
      </p:sp>
      <p:sp>
        <p:nvSpPr>
          <p:cNvPr id="2051" name="Rectangle 3"/>
          <p:cNvSpPr>
            <a:spLocks noGrp="1" noChangeArrowheads="1"/>
          </p:cNvSpPr>
          <p:nvPr>
            <p:ph type="subTitle" idx="1"/>
          </p:nvPr>
        </p:nvSpPr>
        <p:spPr/>
        <p:txBody>
          <a:bodyPr/>
          <a:lstStyle/>
          <a:p>
            <a:r>
              <a:rPr lang="ru-RU" dirty="0"/>
              <a:t>Связывание элементов управления </a:t>
            </a:r>
            <a:r>
              <a:rPr lang="en-US" dirty="0" smtClean="0"/>
              <a:t>Web </a:t>
            </a:r>
            <a:r>
              <a:rPr lang="ru-RU" dirty="0" smtClean="0"/>
              <a:t>формы с </a:t>
            </a:r>
            <a:r>
              <a:rPr lang="ru-RU" dirty="0"/>
              <a:t>данными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395288" y="2852738"/>
            <a:ext cx="8229600" cy="1143000"/>
          </a:xfrm>
        </p:spPr>
        <p:txBody>
          <a:bodyPr/>
          <a:lstStyle/>
          <a:p>
            <a:r>
              <a:rPr lang="ru-RU" sz="4000"/>
              <a:t>Связывание с данными</a:t>
            </a:r>
            <a:br>
              <a:rPr lang="ru-RU" sz="4000"/>
            </a:br>
            <a:r>
              <a:rPr lang="en-US" sz="4000"/>
              <a:t>Data Binding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850900"/>
          </a:xfrm>
        </p:spPr>
        <p:txBody>
          <a:bodyPr/>
          <a:lstStyle/>
          <a:p>
            <a:r>
              <a:rPr lang="ru-RU" sz="4000"/>
              <a:t>Связывание с данными</a:t>
            </a:r>
          </a:p>
        </p:txBody>
      </p:sp>
      <p:sp>
        <p:nvSpPr>
          <p:cNvPr id="39939" name="Rectangle 3"/>
          <p:cNvSpPr>
            <a:spLocks noGrp="1" noChangeArrowheads="1"/>
          </p:cNvSpPr>
          <p:nvPr>
            <p:ph type="body" idx="1"/>
          </p:nvPr>
        </p:nvSpPr>
        <p:spPr>
          <a:xfrm>
            <a:off x="457200" y="1600200"/>
            <a:ext cx="8229600" cy="4997450"/>
          </a:xfrm>
        </p:spPr>
        <p:txBody>
          <a:bodyPr/>
          <a:lstStyle/>
          <a:p>
            <a:pPr>
              <a:lnSpc>
                <a:spcPct val="90000"/>
              </a:lnSpc>
            </a:pPr>
            <a:r>
              <a:rPr lang="en-US" sz="2400"/>
              <a:t>Data Binding </a:t>
            </a:r>
            <a:r>
              <a:rPr lang="ru-RU" sz="2400"/>
              <a:t>это функциональность, позволяющая связать источники данных с ЭУ. В результате ЭУ будут отображать требуемые данные.</a:t>
            </a:r>
          </a:p>
          <a:p>
            <a:pPr>
              <a:lnSpc>
                <a:spcPct val="90000"/>
              </a:lnSpc>
            </a:pPr>
            <a:r>
              <a:rPr lang="ru-RU" sz="2400"/>
              <a:t>Это декларативный процесс, а не результат программирования.</a:t>
            </a:r>
          </a:p>
          <a:p>
            <a:pPr>
              <a:lnSpc>
                <a:spcPct val="90000"/>
              </a:lnSpc>
            </a:pPr>
            <a:r>
              <a:rPr lang="ru-RU" sz="2400"/>
              <a:t>Когда свойству DataSource задается ссылка на </a:t>
            </a:r>
            <a:r>
              <a:rPr lang="en-US" sz="2400"/>
              <a:t>data object</a:t>
            </a:r>
            <a:r>
              <a:rPr lang="ru-RU" sz="2400"/>
              <a:t>,</a:t>
            </a:r>
            <a:r>
              <a:rPr lang="en-US" sz="2400"/>
              <a:t> </a:t>
            </a:r>
            <a:r>
              <a:rPr lang="ru-RU" sz="2400"/>
              <a:t>то создается логическая связь между ЭУ и </a:t>
            </a:r>
            <a:r>
              <a:rPr lang="en-US" sz="2400"/>
              <a:t>data object</a:t>
            </a:r>
            <a:r>
              <a:rPr lang="ru-RU" sz="2400"/>
              <a:t>,</a:t>
            </a:r>
            <a:r>
              <a:rPr lang="en-US" sz="2400"/>
              <a:t> </a:t>
            </a:r>
            <a:r>
              <a:rPr lang="ru-RU" sz="2400"/>
              <a:t>который содержит данные для передачи.</a:t>
            </a:r>
          </a:p>
          <a:p>
            <a:pPr>
              <a:lnSpc>
                <a:spcPct val="90000"/>
              </a:lnSpc>
            </a:pPr>
            <a:r>
              <a:rPr lang="ru-RU" sz="2400"/>
              <a:t>Для выполнения самого процесса передачи данных нужен метод ЭУ </a:t>
            </a:r>
            <a:r>
              <a:rPr lang="en-US" sz="2400"/>
              <a:t>DataBinding()</a:t>
            </a:r>
            <a:r>
              <a:rPr lang="ru-RU" sz="2400"/>
              <a:t>, который пробегает по источнику данных, извлекает данные и передает их странице.</a:t>
            </a:r>
          </a:p>
          <a:p>
            <a:pPr>
              <a:lnSpc>
                <a:spcPct val="90000"/>
              </a:lnSpc>
            </a:pPr>
            <a:endParaRPr lang="ru-RU"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r>
              <a:rPr lang="ru-RU" sz="3600"/>
              <a:t>Как задать значения серверным ЭУ?</a:t>
            </a:r>
            <a:endParaRPr lang="en-US" sz="2400"/>
          </a:p>
        </p:txBody>
      </p:sp>
      <p:sp>
        <p:nvSpPr>
          <p:cNvPr id="58371" name="Rectangle 3"/>
          <p:cNvSpPr>
            <a:spLocks noGrp="1" noChangeArrowheads="1"/>
          </p:cNvSpPr>
          <p:nvPr>
            <p:ph type="body" idx="4294967295"/>
          </p:nvPr>
        </p:nvSpPr>
        <p:spPr/>
        <p:txBody>
          <a:bodyPr/>
          <a:lstStyle/>
          <a:p>
            <a:r>
              <a:rPr lang="ru-RU" sz="2400"/>
              <a:t>Задать данные в тэгах ЭУ при создании страницы</a:t>
            </a:r>
            <a:endParaRPr lang="en-US" sz="2400"/>
          </a:p>
          <a:p>
            <a:pPr lvl="1"/>
            <a:r>
              <a:rPr lang="ru-RU" sz="2000"/>
              <a:t>Данные не динамические: нельзя получить данные из БД.</a:t>
            </a:r>
            <a:endParaRPr lang="en-US" sz="2000"/>
          </a:p>
          <a:p>
            <a:r>
              <a:rPr lang="ru-RU" sz="2400"/>
              <a:t>Написать код, который использует объектную модель ЭУ</a:t>
            </a:r>
            <a:endParaRPr lang="en-US" sz="2400"/>
          </a:p>
          <a:p>
            <a:pPr lvl="1"/>
            <a:r>
              <a:rPr lang="ru-RU" sz="2000"/>
              <a:t>Это годится, если нужно занести простое значение или список, но задача быстро усложняется при заполнении сложной формы</a:t>
            </a:r>
            <a:endParaRPr lang="en-US" sz="2000"/>
          </a:p>
          <a:p>
            <a:r>
              <a:rPr lang="ru-RU" sz="2400"/>
              <a:t>Связывание с данными (</a:t>
            </a:r>
            <a:r>
              <a:rPr lang="en-US" sz="2400"/>
              <a:t>Data binding</a:t>
            </a:r>
            <a:r>
              <a:rPr lang="ru-RU" sz="2400"/>
              <a:t>)</a:t>
            </a:r>
            <a:endParaRPr lang="en-US" sz="2400"/>
          </a:p>
          <a:p>
            <a:pPr lvl="1"/>
            <a:r>
              <a:rPr lang="ru-RU" sz="2000"/>
              <a:t>Создать объект, который содержит данные </a:t>
            </a:r>
            <a:r>
              <a:rPr lang="en-US" sz="2000"/>
              <a:t>(</a:t>
            </a:r>
            <a:r>
              <a:rPr lang="en-US" sz="2000">
                <a:latin typeface="Lucida Console" pitchFamily="49" charset="0"/>
              </a:rPr>
              <a:t>DataSet</a:t>
            </a:r>
            <a:r>
              <a:rPr lang="en-US" sz="2000"/>
              <a:t>, </a:t>
            </a:r>
            <a:r>
              <a:rPr lang="en-US" sz="2000">
                <a:latin typeface="Lucida Console" pitchFamily="49" charset="0"/>
              </a:rPr>
              <a:t>Array</a:t>
            </a:r>
            <a:r>
              <a:rPr lang="en-US" sz="2000"/>
              <a:t>, </a:t>
            </a:r>
            <a:r>
              <a:rPr lang="en-US" sz="2000">
                <a:latin typeface="Lucida Console" pitchFamily="49" charset="0"/>
              </a:rPr>
              <a:t>string</a:t>
            </a:r>
            <a:r>
              <a:rPr lang="en-US" sz="2000"/>
              <a:t>, </a:t>
            </a:r>
            <a:r>
              <a:rPr lang="en-US" sz="2000">
                <a:latin typeface="Lucida Console" pitchFamily="49" charset="0"/>
              </a:rPr>
              <a:t>int</a:t>
            </a:r>
            <a:r>
              <a:rPr lang="en-US" sz="2000"/>
              <a:t>, </a:t>
            </a:r>
            <a:r>
              <a:rPr lang="ru-RU" sz="2000"/>
              <a:t>и т.п</a:t>
            </a:r>
            <a:r>
              <a:rPr lang="en-US" sz="2000"/>
              <a:t>.)</a:t>
            </a:r>
          </a:p>
          <a:p>
            <a:pPr lvl="1"/>
            <a:r>
              <a:rPr lang="ru-RU" sz="2000"/>
              <a:t>Соединить этот объект с элементом управления</a:t>
            </a:r>
            <a:endParaRPr 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457200" y="274638"/>
            <a:ext cx="8229600" cy="706437"/>
          </a:xfrm>
        </p:spPr>
        <p:txBody>
          <a:bodyPr/>
          <a:lstStyle/>
          <a:p>
            <a:r>
              <a:rPr lang="ru-RU" sz="4000"/>
              <a:t>Связывание с данными</a:t>
            </a:r>
            <a:endParaRPr lang="en-US" sz="2800"/>
          </a:p>
        </p:txBody>
      </p:sp>
      <p:sp>
        <p:nvSpPr>
          <p:cNvPr id="60419" name="Rectangle 3"/>
          <p:cNvSpPr>
            <a:spLocks noGrp="1" noChangeArrowheads="1"/>
          </p:cNvSpPr>
          <p:nvPr>
            <p:ph type="body" idx="4294967295"/>
          </p:nvPr>
        </p:nvSpPr>
        <p:spPr>
          <a:xfrm>
            <a:off x="457200" y="1828800"/>
            <a:ext cx="8229600" cy="4648200"/>
          </a:xfrm>
        </p:spPr>
        <p:txBody>
          <a:bodyPr/>
          <a:lstStyle/>
          <a:p>
            <a:r>
              <a:rPr lang="ru-RU" sz="2800"/>
              <a:t>Предоставляет единый, простой, но мощный способ заполнения </a:t>
            </a:r>
            <a:r>
              <a:rPr lang="en-US" sz="2800"/>
              <a:t>Web Form</a:t>
            </a:r>
            <a:r>
              <a:rPr lang="ru-RU" sz="2800"/>
              <a:t> данными</a:t>
            </a:r>
            <a:endParaRPr lang="en-US" sz="2800"/>
          </a:p>
          <a:p>
            <a:pPr lvl="1"/>
            <a:r>
              <a:rPr lang="ru-RU" sz="2400"/>
              <a:t>Позволяет ясное отделение кода от интерфейса пользователя (</a:t>
            </a:r>
            <a:r>
              <a:rPr lang="en-US" sz="2400"/>
              <a:t>UI</a:t>
            </a:r>
            <a:r>
              <a:rPr lang="ru-RU" sz="2400"/>
              <a:t>)</a:t>
            </a:r>
            <a:endParaRPr lang="en-US" sz="2400"/>
          </a:p>
          <a:p>
            <a:r>
              <a:rPr lang="ru-RU" sz="2800"/>
              <a:t>Поддерживает связывание с любым источником данных</a:t>
            </a:r>
            <a:endParaRPr lang="en-US" sz="2800"/>
          </a:p>
          <a:p>
            <a:pPr lvl="1"/>
            <a:r>
              <a:rPr lang="ru-RU" sz="2400"/>
              <a:t>Свойства, выражения, вызовы методов</a:t>
            </a:r>
            <a:endParaRPr lang="en-US" sz="2400"/>
          </a:p>
          <a:p>
            <a:pPr lvl="1"/>
            <a:r>
              <a:rPr lang="ru-RU" sz="2400"/>
              <a:t>Коллекции</a:t>
            </a:r>
            <a:r>
              <a:rPr lang="en-US" sz="2400"/>
              <a:t> (</a:t>
            </a:r>
            <a:r>
              <a:rPr lang="en-US" sz="2400">
                <a:latin typeface="Lucida Console" pitchFamily="49" charset="0"/>
              </a:rPr>
              <a:t>Array</a:t>
            </a:r>
            <a:r>
              <a:rPr lang="en-US" sz="2400"/>
              <a:t>, </a:t>
            </a:r>
            <a:r>
              <a:rPr lang="en-US" sz="2400">
                <a:latin typeface="Lucida Console" pitchFamily="49" charset="0"/>
              </a:rPr>
              <a:t>Hashtable</a:t>
            </a:r>
            <a:r>
              <a:rPr lang="en-US" sz="2400"/>
              <a:t>, etc.)</a:t>
            </a:r>
          </a:p>
          <a:p>
            <a:pPr lvl="1"/>
            <a:r>
              <a:rPr lang="en-US" sz="2400">
                <a:latin typeface="Lucida Console" pitchFamily="49" charset="0"/>
              </a:rPr>
              <a:t>DataSet</a:t>
            </a:r>
            <a:r>
              <a:rPr lang="en-US" sz="2400"/>
              <a:t>, </a:t>
            </a:r>
            <a:r>
              <a:rPr lang="en-US" sz="2400">
                <a:latin typeface="Lucida Console" pitchFamily="49" charset="0"/>
              </a:rPr>
              <a:t>DataTable</a:t>
            </a:r>
            <a:r>
              <a:rPr lang="en-US" sz="2400"/>
              <a:t>, </a:t>
            </a:r>
            <a:r>
              <a:rPr lang="en-US" sz="2400">
                <a:latin typeface="Lucida Console" pitchFamily="49" charset="0"/>
              </a:rPr>
              <a:t>DataView</a:t>
            </a:r>
            <a:r>
              <a:rPr lang="en-US" sz="2400"/>
              <a:t>, </a:t>
            </a:r>
            <a:r>
              <a:rPr lang="en-US" sz="2400">
                <a:latin typeface="Lucida Console" pitchFamily="49" charset="0"/>
              </a:rPr>
              <a:t>DataReader</a:t>
            </a:r>
          </a:p>
          <a:p>
            <a:pPr lvl="1"/>
            <a:r>
              <a:rPr lang="en-US" sz="2400"/>
              <a:t>XML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457200" y="274638"/>
            <a:ext cx="8229600" cy="922337"/>
          </a:xfrm>
        </p:spPr>
        <p:txBody>
          <a:bodyPr/>
          <a:lstStyle/>
          <a:p>
            <a:r>
              <a:rPr lang="ru-RU" sz="4000"/>
              <a:t>Связывание с данными</a:t>
            </a:r>
            <a:endParaRPr lang="en-US" sz="4000"/>
          </a:p>
        </p:txBody>
      </p:sp>
      <p:sp>
        <p:nvSpPr>
          <p:cNvPr id="62467" name="Rectangle 3"/>
          <p:cNvSpPr>
            <a:spLocks noGrp="1" noChangeArrowheads="1"/>
          </p:cNvSpPr>
          <p:nvPr>
            <p:ph type="body" idx="4294967295"/>
          </p:nvPr>
        </p:nvSpPr>
        <p:spPr>
          <a:xfrm>
            <a:off x="468313" y="1844675"/>
            <a:ext cx="8229600" cy="4525963"/>
          </a:xfrm>
        </p:spPr>
        <p:txBody>
          <a:bodyPr/>
          <a:lstStyle/>
          <a:p>
            <a:r>
              <a:rPr lang="ru-RU" sz="2400"/>
              <a:t>Можно указать выражение связывания</a:t>
            </a:r>
            <a:endParaRPr lang="en-US" sz="2400"/>
          </a:p>
          <a:p>
            <a:r>
              <a:rPr lang="ru-RU" sz="2400"/>
              <a:t>При вызове метода ЭУ</a:t>
            </a:r>
            <a:r>
              <a:rPr lang="en-US" sz="2400"/>
              <a:t> </a:t>
            </a:r>
            <a:r>
              <a:rPr lang="en-US" sz="2400">
                <a:latin typeface="Lucida Console" pitchFamily="49" charset="0"/>
              </a:rPr>
              <a:t>DataBind</a:t>
            </a:r>
            <a:r>
              <a:rPr lang="ru-RU" sz="2400"/>
              <a:t>, выражение вычисляется и полученное значение заносится в ЭУ</a:t>
            </a:r>
            <a:r>
              <a:rPr lang="en-US" sz="2400"/>
              <a:t>:</a:t>
            </a:r>
          </a:p>
          <a:p>
            <a:pPr lvl="1"/>
            <a:r>
              <a:rPr lang="en-US" sz="2000">
                <a:latin typeface="Lucida Console" pitchFamily="49" charset="0"/>
              </a:rPr>
              <a:t>DataBind</a:t>
            </a:r>
            <a:r>
              <a:rPr lang="en-US" sz="2000"/>
              <a:t> </a:t>
            </a:r>
            <a:r>
              <a:rPr lang="ru-RU" sz="2000"/>
              <a:t>для одного ЭУ</a:t>
            </a:r>
            <a:r>
              <a:rPr lang="en-US" sz="2000"/>
              <a:t> (</a:t>
            </a:r>
            <a:r>
              <a:rPr lang="ru-RU" sz="2000"/>
              <a:t>и его дочерних ЭУ</a:t>
            </a:r>
            <a:r>
              <a:rPr lang="en-US" sz="2000"/>
              <a:t>)</a:t>
            </a:r>
          </a:p>
          <a:p>
            <a:pPr lvl="1"/>
            <a:r>
              <a:rPr lang="en-US" sz="2000">
                <a:latin typeface="Lucida Console" pitchFamily="49" charset="0"/>
              </a:rPr>
              <a:t>Page.DataBind</a:t>
            </a:r>
            <a:r>
              <a:rPr lang="en-US" sz="2000"/>
              <a:t> </a:t>
            </a:r>
            <a:r>
              <a:rPr lang="ru-RU" sz="2000"/>
              <a:t>для связывания всех ЭУ на странице</a:t>
            </a:r>
            <a:endParaRPr lang="en-US" sz="2000"/>
          </a:p>
          <a:p>
            <a:r>
              <a:rPr lang="ru-RU" sz="2400"/>
              <a:t>Работает со скалярными ЭУ, например ЭУ,</a:t>
            </a:r>
            <a:r>
              <a:rPr lang="en-US" sz="2400"/>
              <a:t> </a:t>
            </a:r>
            <a:r>
              <a:rPr lang="en-US" sz="2400">
                <a:latin typeface="Lucida Console" pitchFamily="49" charset="0"/>
              </a:rPr>
              <a:t>Label</a:t>
            </a:r>
            <a:endParaRPr lang="en-US" sz="2400"/>
          </a:p>
          <a:p>
            <a:r>
              <a:rPr lang="ru-RU" sz="2400"/>
              <a:t>Работает со списками, например: </a:t>
            </a:r>
            <a:r>
              <a:rPr lang="en-US" sz="2400">
                <a:latin typeface="Lucida Console" pitchFamily="49" charset="0"/>
              </a:rPr>
              <a:t>DropDown</a:t>
            </a:r>
            <a:r>
              <a:rPr lang="en-US" sz="2400"/>
              <a:t>,</a:t>
            </a:r>
            <a:r>
              <a:rPr lang="ru-RU" sz="2400"/>
              <a:t> </a:t>
            </a:r>
            <a:r>
              <a:rPr lang="en-US" sz="2400">
                <a:latin typeface="Lucida Console" pitchFamily="49" charset="0"/>
              </a:rPr>
              <a:t>ListBox</a:t>
            </a:r>
            <a:r>
              <a:rPr lang="en-US" sz="2400"/>
              <a:t>, </a:t>
            </a:r>
            <a:r>
              <a:rPr lang="ru-RU" sz="2400"/>
              <a:t>и т.п</a:t>
            </a:r>
            <a:r>
              <a:rPr lang="en-US" sz="2400"/>
              <a:t>.</a:t>
            </a:r>
          </a:p>
          <a:p>
            <a:r>
              <a:rPr lang="ru-RU" sz="2400"/>
              <a:t>Позволяет использовать шаблоны.</a:t>
            </a:r>
            <a:endParaRPr 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ru-RU"/>
              <a:t>Способы связывания</a:t>
            </a:r>
          </a:p>
        </p:txBody>
      </p:sp>
      <p:sp>
        <p:nvSpPr>
          <p:cNvPr id="64515" name="Rectangle 3"/>
          <p:cNvSpPr>
            <a:spLocks noGrp="1" noChangeArrowheads="1"/>
          </p:cNvSpPr>
          <p:nvPr>
            <p:ph type="body" idx="1"/>
          </p:nvPr>
        </p:nvSpPr>
        <p:spPr/>
        <p:txBody>
          <a:bodyPr/>
          <a:lstStyle/>
          <a:p>
            <a:r>
              <a:rPr lang="ru-RU"/>
              <a:t>Два способа связывания</a:t>
            </a:r>
          </a:p>
          <a:p>
            <a:pPr lvl="1"/>
            <a:r>
              <a:rPr lang="ru-RU"/>
              <a:t>Связывание с одним значением, скалярное связывание  (</a:t>
            </a:r>
            <a:r>
              <a:rPr lang="en-US"/>
              <a:t>single-value</a:t>
            </a:r>
            <a:r>
              <a:rPr lang="ru-RU"/>
              <a:t> </a:t>
            </a:r>
            <a:r>
              <a:rPr lang="en-US"/>
              <a:t>binding</a:t>
            </a:r>
            <a:r>
              <a:rPr lang="ru-RU"/>
              <a:t>)</a:t>
            </a:r>
          </a:p>
          <a:p>
            <a:pPr lvl="2"/>
            <a:r>
              <a:rPr lang="en-US"/>
              <a:t># </a:t>
            </a:r>
            <a:r>
              <a:rPr lang="ru-RU"/>
              <a:t>выражения</a:t>
            </a:r>
          </a:p>
          <a:p>
            <a:pPr lvl="2"/>
            <a:r>
              <a:rPr lang="en-US"/>
              <a:t>$ </a:t>
            </a:r>
            <a:r>
              <a:rPr lang="ru-RU"/>
              <a:t>выражения</a:t>
            </a:r>
          </a:p>
          <a:p>
            <a:pPr lvl="1"/>
            <a:r>
              <a:rPr lang="ru-RU"/>
              <a:t>Связывание с множеством значений, со списками данных </a:t>
            </a:r>
            <a:r>
              <a:rPr lang="en-US"/>
              <a:t>(repeated-value</a:t>
            </a:r>
            <a:r>
              <a:rPr lang="ru-RU"/>
              <a:t> </a:t>
            </a:r>
            <a:r>
              <a:rPr lang="en-US"/>
              <a:t>binding)</a:t>
            </a:r>
            <a:endParaRPr lang="ru-RU"/>
          </a:p>
          <a:p>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29600" cy="777875"/>
          </a:xfrm>
        </p:spPr>
        <p:txBody>
          <a:bodyPr/>
          <a:lstStyle/>
          <a:p>
            <a:r>
              <a:rPr lang="ru-RU" sz="3200"/>
              <a:t>Связывание с одним значением</a:t>
            </a:r>
            <a:br>
              <a:rPr lang="ru-RU" sz="3200"/>
            </a:br>
            <a:r>
              <a:rPr lang="ru-RU" sz="3200"/>
              <a:t>(Single-Value Binding)</a:t>
            </a:r>
          </a:p>
        </p:txBody>
      </p:sp>
      <p:sp>
        <p:nvSpPr>
          <p:cNvPr id="41987" name="Rectangle 3"/>
          <p:cNvSpPr>
            <a:spLocks noGrp="1" noChangeArrowheads="1"/>
          </p:cNvSpPr>
          <p:nvPr>
            <p:ph type="body" idx="1"/>
          </p:nvPr>
        </p:nvSpPr>
        <p:spPr>
          <a:xfrm>
            <a:off x="323850" y="1268413"/>
            <a:ext cx="8362950" cy="5400675"/>
          </a:xfrm>
        </p:spPr>
        <p:txBody>
          <a:bodyPr/>
          <a:lstStyle/>
          <a:p>
            <a:pPr>
              <a:lnSpc>
                <a:spcPct val="90000"/>
              </a:lnSpc>
            </a:pPr>
            <a:r>
              <a:rPr lang="ru-RU" sz="2800"/>
              <a:t>ЭУ, которые поддерживают </a:t>
            </a:r>
            <a:r>
              <a:rPr lang="en-US" sz="2800"/>
              <a:t>s</a:t>
            </a:r>
            <a:r>
              <a:rPr lang="ru-RU" sz="2800"/>
              <a:t>ingle-</a:t>
            </a:r>
            <a:r>
              <a:rPr lang="en-US" sz="2800"/>
              <a:t>v</a:t>
            </a:r>
            <a:r>
              <a:rPr lang="ru-RU" sz="2800"/>
              <a:t>alue </a:t>
            </a:r>
            <a:r>
              <a:rPr lang="en-US" sz="2800"/>
              <a:t>b</a:t>
            </a:r>
            <a:r>
              <a:rPr lang="ru-RU" sz="2800"/>
              <a:t>inding, позволяют связать некоторые их свойства с </a:t>
            </a:r>
            <a:r>
              <a:rPr lang="en-US" sz="2800"/>
              <a:t>data binding </a:t>
            </a:r>
            <a:r>
              <a:rPr lang="ru-RU" sz="2800"/>
              <a:t>выражениями</a:t>
            </a:r>
            <a:r>
              <a:rPr lang="en-US" sz="2800"/>
              <a:t>.</a:t>
            </a:r>
          </a:p>
          <a:p>
            <a:pPr>
              <a:lnSpc>
                <a:spcPct val="90000"/>
              </a:lnSpc>
            </a:pPr>
            <a:r>
              <a:rPr lang="ru-RU" sz="2800"/>
              <a:t>Эти выражения записываются в размеченную часть страницы </a:t>
            </a:r>
            <a:r>
              <a:rPr lang="en-US" sz="2800"/>
              <a:t>.aspx </a:t>
            </a:r>
            <a:r>
              <a:rPr lang="ru-RU" sz="2800"/>
              <a:t>(не в программном коде).</a:t>
            </a:r>
          </a:p>
          <a:p>
            <a:pPr>
              <a:lnSpc>
                <a:spcPct val="90000"/>
              </a:lnSpc>
            </a:pPr>
            <a:r>
              <a:rPr lang="ru-RU" sz="2800"/>
              <a:t>Выражения записываются в формате </a:t>
            </a:r>
          </a:p>
          <a:p>
            <a:pPr>
              <a:lnSpc>
                <a:spcPct val="90000"/>
              </a:lnSpc>
              <a:buFontTx/>
              <a:buNone/>
            </a:pPr>
            <a:r>
              <a:rPr lang="ru-RU" sz="2800"/>
              <a:t>		</a:t>
            </a:r>
            <a:r>
              <a:rPr lang="en-US" sz="2800"/>
              <a:t>&lt;%# …. %&gt;</a:t>
            </a:r>
            <a:endParaRPr lang="ru-RU" sz="2800"/>
          </a:p>
          <a:p>
            <a:pPr>
              <a:lnSpc>
                <a:spcPct val="90000"/>
              </a:lnSpc>
            </a:pPr>
            <a:r>
              <a:rPr lang="ru-RU" sz="2800"/>
              <a:t>Например, если есть переменная класса EmployeeName (</a:t>
            </a:r>
            <a:r>
              <a:rPr lang="en-US" sz="2800"/>
              <a:t>public,private, protected</a:t>
            </a:r>
            <a:r>
              <a:rPr lang="ru-RU" sz="2800"/>
              <a:t>),</a:t>
            </a:r>
            <a:r>
              <a:rPr lang="en-US" sz="2800"/>
              <a:t> </a:t>
            </a:r>
            <a:r>
              <a:rPr lang="ru-RU" sz="2800"/>
              <a:t>то можно</a:t>
            </a:r>
            <a:r>
              <a:rPr lang="en-US" sz="2800"/>
              <a:t> </a:t>
            </a:r>
            <a:r>
              <a:rPr lang="ru-RU" sz="2800"/>
              <a:t>записать</a:t>
            </a:r>
          </a:p>
          <a:p>
            <a:pPr>
              <a:lnSpc>
                <a:spcPct val="90000"/>
              </a:lnSpc>
              <a:buFontTx/>
              <a:buNone/>
            </a:pPr>
            <a:r>
              <a:rPr lang="ru-RU" sz="2800"/>
              <a:t>		&lt;%# EmployeeName %&gt;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ru-RU" sz="3600"/>
              <a:t>Правильные выражения для </a:t>
            </a:r>
            <a:br>
              <a:rPr lang="ru-RU" sz="3600"/>
            </a:br>
            <a:r>
              <a:rPr lang="ru-RU" sz="3600"/>
              <a:t>Single-Value Binding</a:t>
            </a:r>
          </a:p>
        </p:txBody>
      </p:sp>
      <p:sp>
        <p:nvSpPr>
          <p:cNvPr id="44035" name="Rectangle 3"/>
          <p:cNvSpPr>
            <a:spLocks noGrp="1" noChangeArrowheads="1"/>
          </p:cNvSpPr>
          <p:nvPr>
            <p:ph type="body" idx="1"/>
          </p:nvPr>
        </p:nvSpPr>
        <p:spPr/>
        <p:txBody>
          <a:bodyPr/>
          <a:lstStyle/>
          <a:p>
            <a:pPr>
              <a:lnSpc>
                <a:spcPct val="80000"/>
              </a:lnSpc>
            </a:pPr>
            <a:r>
              <a:rPr lang="ru-RU" sz="2800"/>
              <a:t>Содержанием выражений связывания </a:t>
            </a:r>
            <a:r>
              <a:rPr lang="ru-RU" sz="2800">
                <a:solidFill>
                  <a:schemeClr val="bg2"/>
                </a:solidFill>
              </a:rPr>
              <a:t>могут быть только</a:t>
            </a:r>
            <a:r>
              <a:rPr lang="ru-RU" sz="2800"/>
              <a:t>:</a:t>
            </a:r>
          </a:p>
          <a:p>
            <a:pPr lvl="1">
              <a:lnSpc>
                <a:spcPct val="80000"/>
              </a:lnSpc>
            </a:pPr>
            <a:r>
              <a:rPr lang="ru-RU" sz="2400"/>
              <a:t>значения свойств, полей класса и результаты работы методов</a:t>
            </a:r>
            <a:r>
              <a:rPr lang="en-US" sz="2400"/>
              <a:t>;</a:t>
            </a:r>
          </a:p>
          <a:p>
            <a:pPr lvl="1">
              <a:lnSpc>
                <a:spcPct val="80000"/>
              </a:lnSpc>
            </a:pPr>
            <a:r>
              <a:rPr lang="ru-RU" sz="2400"/>
              <a:t>результат арифметического или символьного выражения</a:t>
            </a:r>
          </a:p>
          <a:p>
            <a:pPr lvl="1">
              <a:lnSpc>
                <a:spcPct val="80000"/>
              </a:lnSpc>
            </a:pPr>
            <a:r>
              <a:rPr lang="ru-RU" sz="2400"/>
              <a:t>И т.п.</a:t>
            </a:r>
          </a:p>
          <a:p>
            <a:pPr>
              <a:lnSpc>
                <a:spcPct val="80000"/>
              </a:lnSpc>
            </a:pPr>
            <a:r>
              <a:rPr lang="ru-RU" sz="2800"/>
              <a:t>Например</a:t>
            </a:r>
          </a:p>
          <a:p>
            <a:pPr lvl="1">
              <a:lnSpc>
                <a:spcPct val="80000"/>
              </a:lnSpc>
              <a:buFontTx/>
              <a:buNone/>
            </a:pPr>
            <a:r>
              <a:rPr lang="ru-RU" sz="2400"/>
              <a:t>&lt;%# GetUserName() %&gt;</a:t>
            </a:r>
          </a:p>
          <a:p>
            <a:pPr lvl="1">
              <a:lnSpc>
                <a:spcPct val="80000"/>
              </a:lnSpc>
              <a:buFontTx/>
              <a:buNone/>
            </a:pPr>
            <a:r>
              <a:rPr lang="ru-RU" sz="2400"/>
              <a:t>&lt;%# 1 + (2 * 20) %&gt;</a:t>
            </a:r>
          </a:p>
          <a:p>
            <a:pPr lvl="1">
              <a:lnSpc>
                <a:spcPct val="80000"/>
              </a:lnSpc>
              <a:buFontTx/>
              <a:buNone/>
            </a:pPr>
            <a:r>
              <a:rPr lang="ru-RU" sz="2400"/>
              <a:t>&lt;%# "John " + "Smith" %&gt;</a:t>
            </a:r>
          </a:p>
          <a:p>
            <a:pPr lvl="1">
              <a:lnSpc>
                <a:spcPct val="80000"/>
              </a:lnSpc>
              <a:buFontTx/>
              <a:buNone/>
            </a:pPr>
            <a:r>
              <a:rPr lang="ru-RU" sz="2400"/>
              <a:t>&lt;%# Request.Browser.Browser %&gt;</a:t>
            </a:r>
          </a:p>
          <a:p>
            <a:pPr>
              <a:lnSpc>
                <a:spcPct val="80000"/>
              </a:lnSpc>
            </a:pPr>
            <a:endParaRPr lang="ru-RU"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274638"/>
            <a:ext cx="8229600" cy="850900"/>
          </a:xfrm>
        </p:spPr>
        <p:txBody>
          <a:bodyPr/>
          <a:lstStyle/>
          <a:p>
            <a:r>
              <a:rPr lang="ru-RU" sz="3600"/>
              <a:t>Выполнение Single-Value Binding</a:t>
            </a:r>
          </a:p>
        </p:txBody>
      </p:sp>
      <p:sp>
        <p:nvSpPr>
          <p:cNvPr id="179203" name="Rectangle 3"/>
          <p:cNvSpPr>
            <a:spLocks noGrp="1" noChangeArrowheads="1"/>
          </p:cNvSpPr>
          <p:nvPr>
            <p:ph type="body" idx="1"/>
          </p:nvPr>
        </p:nvSpPr>
        <p:spPr>
          <a:xfrm>
            <a:off x="395288" y="1412875"/>
            <a:ext cx="8362950" cy="2044700"/>
          </a:xfrm>
        </p:spPr>
        <p:txBody>
          <a:bodyPr/>
          <a:lstStyle/>
          <a:p>
            <a:pPr>
              <a:lnSpc>
                <a:spcPct val="80000"/>
              </a:lnSpc>
            </a:pPr>
            <a:r>
              <a:rPr lang="ru-RU" sz="2200"/>
              <a:t>Для выполнения этого выражения нужно вызвать метод </a:t>
            </a:r>
            <a:r>
              <a:rPr lang="en-US" sz="2200"/>
              <a:t>Page.DataBind(). </a:t>
            </a:r>
            <a:r>
              <a:rPr lang="ru-RU" sz="2200"/>
              <a:t>При выполнении этого метода будут выполняться все такие выражения на странице и заменяться на полученные значения (в данном случае на значение переменной или свойства). </a:t>
            </a:r>
          </a:p>
          <a:p>
            <a:pPr>
              <a:lnSpc>
                <a:spcPct val="80000"/>
              </a:lnSpc>
            </a:pPr>
            <a:r>
              <a:rPr lang="ru-RU" sz="2200"/>
              <a:t>Если этот метод не вызывать, то выражения связывания просто не будут передаваться клиенту.</a:t>
            </a:r>
          </a:p>
        </p:txBody>
      </p:sp>
      <p:sp>
        <p:nvSpPr>
          <p:cNvPr id="179204" name="Text Box 4"/>
          <p:cNvSpPr txBox="1">
            <a:spLocks noChangeArrowheads="1"/>
          </p:cNvSpPr>
          <p:nvPr/>
        </p:nvSpPr>
        <p:spPr bwMode="auto">
          <a:xfrm>
            <a:off x="395288" y="3860800"/>
            <a:ext cx="8458200" cy="2757488"/>
          </a:xfrm>
          <a:prstGeom prst="rect">
            <a:avLst/>
          </a:prstGeom>
          <a:solidFill>
            <a:schemeClr val="accent1"/>
          </a:solidFill>
          <a:ln w="12700">
            <a:solidFill>
              <a:schemeClr val="tx1"/>
            </a:solidFill>
            <a:miter lim="800000"/>
            <a:headEnd type="none" w="sm" len="sm"/>
            <a:tailEnd type="none" w="sm" len="sm"/>
          </a:ln>
        </p:spPr>
        <p:txBody>
          <a:bodyPr lIns="182880" tIns="137160" rIns="182880" bIns="137160">
            <a:spAutoFit/>
          </a:bodyPr>
          <a:lstStyle/>
          <a:p>
            <a:pPr eaLnBrk="0" hangingPunct="0"/>
            <a:r>
              <a:rPr lang="en-US" b="1">
                <a:latin typeface="Lucida Console" pitchFamily="49" charset="0"/>
              </a:rPr>
              <a:t>&lt;asp:Label id=label1 </a:t>
            </a:r>
          </a:p>
          <a:p>
            <a:pPr eaLnBrk="0" hangingPunct="0"/>
            <a:r>
              <a:rPr lang="en-US" b="1">
                <a:latin typeface="Lucida Console" pitchFamily="49" charset="0"/>
              </a:rPr>
              <a:t>  Text=&lt;%# “The result is “ + (1 + 2) + </a:t>
            </a:r>
          </a:p>
          <a:p>
            <a:pPr eaLnBrk="0" hangingPunct="0"/>
            <a:r>
              <a:rPr lang="en-US" b="1">
                <a:latin typeface="Lucida Console" pitchFamily="49" charset="0"/>
              </a:rPr>
              <a:t>    “, the time is “ + DateTime.Now.ToLongTimeString() %&gt; </a:t>
            </a:r>
          </a:p>
          <a:p>
            <a:pPr eaLnBrk="0" hangingPunct="0"/>
            <a:r>
              <a:rPr lang="en-US" b="1">
                <a:latin typeface="Lucida Console" pitchFamily="49" charset="0"/>
              </a:rPr>
              <a:t>  runat="server" /&gt;</a:t>
            </a:r>
          </a:p>
          <a:p>
            <a:pPr eaLnBrk="0" hangingPunct="0"/>
            <a:endParaRPr lang="en-US" b="1">
              <a:latin typeface="Lucida Console" pitchFamily="49" charset="0"/>
            </a:endParaRPr>
          </a:p>
          <a:p>
            <a:pPr eaLnBrk="0" hangingPunct="0"/>
            <a:r>
              <a:rPr lang="en-US" b="1">
                <a:latin typeface="Lucida Console" pitchFamily="49" charset="0"/>
              </a:rPr>
              <a:t>public void Page_Load(object s, EventArgs e) {</a:t>
            </a:r>
          </a:p>
          <a:p>
            <a:pPr eaLnBrk="0" hangingPunct="0"/>
            <a:r>
              <a:rPr lang="en-US" b="1">
                <a:latin typeface="Lucida Console" pitchFamily="49" charset="0"/>
              </a:rPr>
              <a:t>  if (! Page.IsPostBack)</a:t>
            </a:r>
          </a:p>
          <a:p>
            <a:pPr eaLnBrk="0" hangingPunct="0"/>
            <a:r>
              <a:rPr lang="en-US" b="1">
                <a:latin typeface="Lucida Console" pitchFamily="49" charset="0"/>
              </a:rPr>
              <a:t>    Page.DataBind();</a:t>
            </a:r>
          </a:p>
          <a:p>
            <a:pPr eaLnBrk="0" hangingPunct="0"/>
            <a:r>
              <a:rPr lang="en-US" b="1">
                <a:latin typeface="Lucida Console" pitchFamily="49"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ru-RU" sz="3600"/>
              <a:t>Где используется </a:t>
            </a:r>
            <a:br>
              <a:rPr lang="ru-RU" sz="3600"/>
            </a:br>
            <a:r>
              <a:rPr lang="ru-RU" sz="3600"/>
              <a:t>Single-Value Binding?</a:t>
            </a:r>
          </a:p>
        </p:txBody>
      </p:sp>
      <p:sp>
        <p:nvSpPr>
          <p:cNvPr id="181251" name="Rectangle 3"/>
          <p:cNvSpPr>
            <a:spLocks noGrp="1" noChangeArrowheads="1"/>
          </p:cNvSpPr>
          <p:nvPr>
            <p:ph type="body" idx="1"/>
          </p:nvPr>
        </p:nvSpPr>
        <p:spPr/>
        <p:txBody>
          <a:bodyPr/>
          <a:lstStyle/>
          <a:p>
            <a:r>
              <a:rPr lang="ru-RU" sz="2800"/>
              <a:t>Single-Value Binding может использоваться в любом</a:t>
            </a:r>
            <a:r>
              <a:rPr lang="en-US" sz="2800"/>
              <a:t> </a:t>
            </a:r>
            <a:r>
              <a:rPr lang="ru-RU" sz="2800"/>
              <a:t>месте страницы</a:t>
            </a:r>
            <a:endParaRPr lang="ru-RU"/>
          </a:p>
          <a:p>
            <a:r>
              <a:rPr lang="ru-RU" sz="2800"/>
              <a:t>Обычно используются для задания свойств элементов управления.</a:t>
            </a:r>
          </a:p>
          <a:p>
            <a:r>
              <a:rPr lang="ru-RU" sz="2800"/>
              <a:t>Можно связать с данными не только текстовые свойства ЭУ, но и любые его свойства (</a:t>
            </a:r>
            <a:r>
              <a:rPr lang="en-US" sz="2800"/>
              <a:t>Color, NavigateUrl </a:t>
            </a:r>
            <a:r>
              <a:rPr lang="ru-RU" sz="2800"/>
              <a:t>и т.п.).</a:t>
            </a:r>
          </a:p>
          <a:p>
            <a:endParaRPr lang="ru-RU"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457200" y="274638"/>
            <a:ext cx="8229600" cy="922337"/>
          </a:xfrm>
        </p:spPr>
        <p:txBody>
          <a:bodyPr/>
          <a:lstStyle/>
          <a:p>
            <a:r>
              <a:rPr lang="ru-RU" sz="3600"/>
              <a:t>Пример использования </a:t>
            </a:r>
            <a:br>
              <a:rPr lang="ru-RU" sz="3600"/>
            </a:br>
            <a:r>
              <a:rPr lang="ru-RU" sz="3600"/>
              <a:t>Single-Value Binding</a:t>
            </a:r>
          </a:p>
        </p:txBody>
      </p:sp>
      <p:sp>
        <p:nvSpPr>
          <p:cNvPr id="183299" name="Rectangle 3"/>
          <p:cNvSpPr>
            <a:spLocks noGrp="1" noChangeArrowheads="1"/>
          </p:cNvSpPr>
          <p:nvPr>
            <p:ph type="body" idx="1"/>
          </p:nvPr>
        </p:nvSpPr>
        <p:spPr>
          <a:xfrm>
            <a:off x="250825" y="1628775"/>
            <a:ext cx="8497888" cy="5256213"/>
          </a:xfrm>
        </p:spPr>
        <p:txBody>
          <a:bodyPr/>
          <a:lstStyle/>
          <a:p>
            <a:pPr>
              <a:lnSpc>
                <a:spcPct val="80000"/>
              </a:lnSpc>
              <a:buFontTx/>
              <a:buNone/>
            </a:pPr>
            <a:r>
              <a:rPr lang="ru-RU" sz="1800"/>
              <a:t>&lt;html xmlns="http://www.w3.org/1999/xhtml"&gt;</a:t>
            </a:r>
          </a:p>
          <a:p>
            <a:pPr>
              <a:lnSpc>
                <a:spcPct val="80000"/>
              </a:lnSpc>
              <a:buFontTx/>
              <a:buNone/>
            </a:pPr>
            <a:r>
              <a:rPr lang="ru-RU" sz="1800"/>
              <a:t>&lt;body&gt;</a:t>
            </a:r>
          </a:p>
          <a:p>
            <a:pPr>
              <a:lnSpc>
                <a:spcPct val="80000"/>
              </a:lnSpc>
              <a:buFontTx/>
              <a:buNone/>
            </a:pPr>
            <a:r>
              <a:rPr lang="ru-RU" sz="1800"/>
              <a:t>&lt;form method="post" runat="server"&gt;</a:t>
            </a:r>
          </a:p>
          <a:p>
            <a:pPr>
              <a:lnSpc>
                <a:spcPct val="80000"/>
              </a:lnSpc>
              <a:buFontTx/>
              <a:buNone/>
            </a:pPr>
            <a:r>
              <a:rPr lang="ru-RU" sz="1800"/>
              <a:t>   &lt;asp:Image ID="image1" runat="server" </a:t>
            </a:r>
            <a:r>
              <a:rPr lang="ru-RU" sz="1800" b="1"/>
              <a:t>ImageUrl='&lt;%# FilePath %&gt;' </a:t>
            </a:r>
            <a:r>
              <a:rPr lang="ru-RU" sz="1800"/>
              <a:t>/&gt; &lt;br /&gt;</a:t>
            </a:r>
          </a:p>
          <a:p>
            <a:pPr>
              <a:lnSpc>
                <a:spcPct val="80000"/>
              </a:lnSpc>
              <a:buFontTx/>
              <a:buNone/>
            </a:pPr>
            <a:r>
              <a:rPr lang="ru-RU" sz="1800"/>
              <a:t>   &lt;asp:Label ID="label1" runat="server" </a:t>
            </a:r>
            <a:r>
              <a:rPr lang="ru-RU" sz="1800" b="1"/>
              <a:t>Text='&lt;%# FilePath %&gt;' </a:t>
            </a:r>
            <a:r>
              <a:rPr lang="ru-RU" sz="1800"/>
              <a:t>/&gt;  &lt;br /&gt;</a:t>
            </a:r>
          </a:p>
          <a:p>
            <a:pPr>
              <a:lnSpc>
                <a:spcPct val="80000"/>
              </a:lnSpc>
              <a:buFontTx/>
              <a:buNone/>
            </a:pPr>
            <a:r>
              <a:rPr lang="ru-RU" sz="1800"/>
              <a:t>   &lt;asp:TextBox ID="textBox1" runat="server" </a:t>
            </a:r>
            <a:r>
              <a:rPr lang="ru-RU" sz="1800" b="1"/>
              <a:t>Text='&lt;%# GetFilePath() %&gt;' </a:t>
            </a:r>
            <a:r>
              <a:rPr lang="ru-RU" sz="1800"/>
              <a:t>/&gt;</a:t>
            </a:r>
          </a:p>
          <a:p>
            <a:pPr>
              <a:lnSpc>
                <a:spcPct val="80000"/>
              </a:lnSpc>
              <a:buFontTx/>
              <a:buNone/>
            </a:pPr>
            <a:r>
              <a:rPr lang="ru-RU" sz="1800"/>
              <a:t>   &lt;br /&gt;</a:t>
            </a:r>
          </a:p>
          <a:p>
            <a:pPr>
              <a:lnSpc>
                <a:spcPct val="80000"/>
              </a:lnSpc>
              <a:buFontTx/>
              <a:buNone/>
            </a:pPr>
            <a:r>
              <a:rPr lang="ru-RU" sz="1800"/>
              <a:t>   &lt;asp:HyperLink ID="hyperLink1" runat="server"</a:t>
            </a:r>
          </a:p>
          <a:p>
            <a:pPr>
              <a:lnSpc>
                <a:spcPct val="80000"/>
              </a:lnSpc>
              <a:buFontTx/>
              <a:buNone/>
            </a:pPr>
            <a:r>
              <a:rPr lang="ru-RU" sz="1800" b="1"/>
              <a:t>NavigateUrl='&lt;%# LogoPath.Value %&gt;'  </a:t>
            </a:r>
            <a:r>
              <a:rPr lang="ru-RU" sz="1800"/>
              <a:t>Font-Bold="True" Text="Show logo" /&gt;</a:t>
            </a:r>
          </a:p>
          <a:p>
            <a:pPr>
              <a:lnSpc>
                <a:spcPct val="80000"/>
              </a:lnSpc>
              <a:buFontTx/>
              <a:buNone/>
            </a:pPr>
            <a:r>
              <a:rPr lang="ru-RU" sz="1800"/>
              <a:t>   &lt;br /&gt;</a:t>
            </a:r>
          </a:p>
          <a:p>
            <a:pPr>
              <a:lnSpc>
                <a:spcPct val="80000"/>
              </a:lnSpc>
              <a:buFontTx/>
              <a:buNone/>
            </a:pPr>
            <a:r>
              <a:rPr lang="ru-RU" sz="1800"/>
              <a:t>   &lt;input type="hidden" ID="LogoPath" runat="server" value="apress.gif"&gt;</a:t>
            </a:r>
          </a:p>
          <a:p>
            <a:pPr>
              <a:lnSpc>
                <a:spcPct val="80000"/>
              </a:lnSpc>
              <a:buFontTx/>
              <a:buNone/>
            </a:pPr>
            <a:r>
              <a:rPr lang="ru-RU" sz="1800"/>
              <a:t>   &lt;b&gt;</a:t>
            </a:r>
            <a:r>
              <a:rPr lang="ru-RU" sz="1800" b="1"/>
              <a:t>&lt;%# FilePath %&gt;</a:t>
            </a:r>
            <a:r>
              <a:rPr lang="ru-RU" sz="1800"/>
              <a:t>&lt;/b&gt;&lt;br /&gt;</a:t>
            </a:r>
          </a:p>
          <a:p>
            <a:pPr>
              <a:lnSpc>
                <a:spcPct val="80000"/>
              </a:lnSpc>
              <a:buFontTx/>
              <a:buNone/>
            </a:pPr>
            <a:r>
              <a:rPr lang="ru-RU" sz="1800"/>
              <a:t>   &lt;img </a:t>
            </a:r>
            <a:r>
              <a:rPr lang="ru-RU" sz="1800" b="1"/>
              <a:t>src="&lt;%# GetFilePath() %&gt;"</a:t>
            </a:r>
            <a:r>
              <a:rPr lang="ru-RU" sz="1800"/>
              <a:t>&gt;</a:t>
            </a:r>
          </a:p>
          <a:p>
            <a:pPr>
              <a:lnSpc>
                <a:spcPct val="80000"/>
              </a:lnSpc>
              <a:buFontTx/>
              <a:buNone/>
            </a:pPr>
            <a:r>
              <a:rPr lang="ru-RU" sz="1800"/>
              <a:t>&lt;/form&gt;</a:t>
            </a:r>
          </a:p>
          <a:p>
            <a:pPr>
              <a:lnSpc>
                <a:spcPct val="80000"/>
              </a:lnSpc>
              <a:buFontTx/>
              <a:buNone/>
            </a:pPr>
            <a:r>
              <a:rPr lang="ru-RU" sz="1800"/>
              <a:t>&lt;/body&gt;</a:t>
            </a:r>
          </a:p>
          <a:p>
            <a:pPr>
              <a:lnSpc>
                <a:spcPct val="80000"/>
              </a:lnSpc>
              <a:buFontTx/>
              <a:buNone/>
            </a:pPr>
            <a:r>
              <a:rPr lang="ru-RU" sz="1800"/>
              <a:t>&lt;/html&gt;</a:t>
            </a:r>
          </a:p>
          <a:p>
            <a:pPr>
              <a:lnSpc>
                <a:spcPct val="80000"/>
              </a:lnSpc>
              <a:buFontTx/>
              <a:buNone/>
            </a:pPr>
            <a:endParaRPr lang="ru-RU" sz="1800"/>
          </a:p>
        </p:txBody>
      </p:sp>
      <p:sp>
        <p:nvSpPr>
          <p:cNvPr id="183300" name="Text Box 4"/>
          <p:cNvSpPr txBox="1">
            <a:spLocks noChangeArrowheads="1"/>
          </p:cNvSpPr>
          <p:nvPr/>
        </p:nvSpPr>
        <p:spPr bwMode="auto">
          <a:xfrm>
            <a:off x="5148263" y="5064125"/>
            <a:ext cx="3455987" cy="1749425"/>
          </a:xfrm>
          <a:prstGeom prst="rect">
            <a:avLst/>
          </a:prstGeom>
          <a:noFill/>
          <a:ln w="9525">
            <a:solidFill>
              <a:schemeClr val="tx1"/>
            </a:solidFill>
            <a:miter lim="800000"/>
            <a:headEnd/>
            <a:tailEnd/>
          </a:ln>
          <a:effectLst/>
        </p:spPr>
        <p:txBody>
          <a:bodyPr>
            <a:spAutoFit/>
          </a:bodyPr>
          <a:lstStyle/>
          <a:p>
            <a:r>
              <a:rPr lang="ru-RU"/>
              <a:t>protected string GetFilePath() {</a:t>
            </a:r>
          </a:p>
          <a:p>
            <a:r>
              <a:rPr lang="ru-RU"/>
              <a:t>   return "apress.gif";</a:t>
            </a:r>
          </a:p>
          <a:p>
            <a:r>
              <a:rPr lang="ru-RU"/>
              <a:t>}</a:t>
            </a:r>
          </a:p>
          <a:p>
            <a:r>
              <a:rPr lang="ru-RU"/>
              <a:t>protected string FilePath{</a:t>
            </a:r>
          </a:p>
          <a:p>
            <a:r>
              <a:rPr lang="ru-RU"/>
              <a:t>   get { return "apress.gif"; } </a:t>
            </a:r>
          </a:p>
          <a:p>
            <a:r>
              <a:rPr lang="ru-RU"/>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ru-RU"/>
              <a:t>Скалярные выражения</a:t>
            </a:r>
            <a:endParaRPr lang="en-US"/>
          </a:p>
        </p:txBody>
      </p:sp>
      <p:sp>
        <p:nvSpPr>
          <p:cNvPr id="68611" name="Rectangle 3"/>
          <p:cNvSpPr>
            <a:spLocks noGrp="1" noChangeArrowheads="1"/>
          </p:cNvSpPr>
          <p:nvPr>
            <p:ph type="body" idx="4294967295"/>
          </p:nvPr>
        </p:nvSpPr>
        <p:spPr/>
        <p:txBody>
          <a:bodyPr/>
          <a:lstStyle/>
          <a:p>
            <a:r>
              <a:rPr lang="ru-RU"/>
              <a:t>Демонстрация </a:t>
            </a:r>
            <a:r>
              <a:rPr lang="en-US"/>
              <a:t>: DataBinding1.aspx</a:t>
            </a:r>
          </a:p>
          <a:p>
            <a:pPr lvl="1"/>
            <a:r>
              <a:rPr lang="ru-RU"/>
              <a:t>Связывание с данными с помощью простого, скалярного выражения.</a:t>
            </a:r>
            <a:endParaRPr lang="en-US"/>
          </a:p>
        </p:txBody>
      </p:sp>
      <p:grpSp>
        <p:nvGrpSpPr>
          <p:cNvPr id="68612" name="Group 4"/>
          <p:cNvGrpSpPr>
            <a:grpSpLocks/>
          </p:cNvGrpSpPr>
          <p:nvPr/>
        </p:nvGrpSpPr>
        <p:grpSpPr bwMode="auto">
          <a:xfrm>
            <a:off x="3162300" y="3505200"/>
            <a:ext cx="2705100" cy="2362200"/>
            <a:chOff x="1704" y="1488"/>
            <a:chExt cx="2352" cy="2064"/>
          </a:xfrm>
        </p:grpSpPr>
        <p:sp>
          <p:nvSpPr>
            <p:cNvPr id="68613"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68614" name="Freeform 6"/>
            <p:cNvSpPr>
              <a:spLocks/>
            </p:cNvSpPr>
            <p:nvPr/>
          </p:nvSpPr>
          <p:spPr bwMode="auto">
            <a:xfrm>
              <a:off x="2895" y="1784"/>
              <a:ext cx="431" cy="559"/>
            </a:xfrm>
            <a:custGeom>
              <a:avLst/>
              <a:gdLst>
                <a:gd name="T0" fmla="*/ 258 w 431"/>
                <a:gd name="T1" fmla="*/ 252 h 559"/>
                <a:gd name="T2" fmla="*/ 256 w 431"/>
                <a:gd name="T3" fmla="*/ 222 h 559"/>
                <a:gd name="T4" fmla="*/ 272 w 431"/>
                <a:gd name="T5" fmla="*/ 212 h 559"/>
                <a:gd name="T6" fmla="*/ 293 w 431"/>
                <a:gd name="T7" fmla="*/ 190 h 559"/>
                <a:gd name="T8" fmla="*/ 309 w 431"/>
                <a:gd name="T9" fmla="*/ 156 h 559"/>
                <a:gd name="T10" fmla="*/ 310 w 431"/>
                <a:gd name="T11" fmla="*/ 134 h 559"/>
                <a:gd name="T12" fmla="*/ 302 w 431"/>
                <a:gd name="T13" fmla="*/ 135 h 559"/>
                <a:gd name="T14" fmla="*/ 288 w 431"/>
                <a:gd name="T15" fmla="*/ 135 h 559"/>
                <a:gd name="T16" fmla="*/ 273 w 431"/>
                <a:gd name="T17" fmla="*/ 130 h 559"/>
                <a:gd name="T18" fmla="*/ 267 w 431"/>
                <a:gd name="T19" fmla="*/ 122 h 559"/>
                <a:gd name="T20" fmla="*/ 267 w 431"/>
                <a:gd name="T21" fmla="*/ 98 h 559"/>
                <a:gd name="T22" fmla="*/ 260 w 431"/>
                <a:gd name="T23" fmla="*/ 65 h 559"/>
                <a:gd name="T24" fmla="*/ 233 w 431"/>
                <a:gd name="T25" fmla="*/ 40 h 559"/>
                <a:gd name="T26" fmla="*/ 205 w 431"/>
                <a:gd name="T27" fmla="*/ 31 h 559"/>
                <a:gd name="T28" fmla="*/ 175 w 431"/>
                <a:gd name="T29" fmla="*/ 12 h 559"/>
                <a:gd name="T30" fmla="*/ 125 w 431"/>
                <a:gd name="T31" fmla="*/ 0 h 559"/>
                <a:gd name="T32" fmla="*/ 61 w 431"/>
                <a:gd name="T33" fmla="*/ 21 h 559"/>
                <a:gd name="T34" fmla="*/ 52 w 431"/>
                <a:gd name="T35" fmla="*/ 82 h 559"/>
                <a:gd name="T36" fmla="*/ 42 w 431"/>
                <a:gd name="T37" fmla="*/ 101 h 559"/>
                <a:gd name="T38" fmla="*/ 40 w 431"/>
                <a:gd name="T39" fmla="*/ 122 h 559"/>
                <a:gd name="T40" fmla="*/ 51 w 431"/>
                <a:gd name="T41" fmla="*/ 143 h 559"/>
                <a:gd name="T42" fmla="*/ 72 w 431"/>
                <a:gd name="T43" fmla="*/ 162 h 559"/>
                <a:gd name="T44" fmla="*/ 76 w 431"/>
                <a:gd name="T45" fmla="*/ 194 h 559"/>
                <a:gd name="T46" fmla="*/ 64 w 431"/>
                <a:gd name="T47" fmla="*/ 219 h 559"/>
                <a:gd name="T48" fmla="*/ 69 w 431"/>
                <a:gd name="T49" fmla="*/ 224 h 559"/>
                <a:gd name="T50" fmla="*/ 81 w 431"/>
                <a:gd name="T51" fmla="*/ 233 h 559"/>
                <a:gd name="T52" fmla="*/ 103 w 431"/>
                <a:gd name="T53" fmla="*/ 240 h 559"/>
                <a:gd name="T54" fmla="*/ 132 w 431"/>
                <a:gd name="T55" fmla="*/ 238 h 559"/>
                <a:gd name="T56" fmla="*/ 147 w 431"/>
                <a:gd name="T57" fmla="*/ 236 h 559"/>
                <a:gd name="T58" fmla="*/ 150 w 431"/>
                <a:gd name="T59" fmla="*/ 234 h 559"/>
                <a:gd name="T60" fmla="*/ 0 w 431"/>
                <a:gd name="T61" fmla="*/ 349 h 559"/>
                <a:gd name="T62" fmla="*/ 93 w 431"/>
                <a:gd name="T63" fmla="*/ 559 h 559"/>
                <a:gd name="T64" fmla="*/ 95 w 431"/>
                <a:gd name="T65" fmla="*/ 525 h 559"/>
                <a:gd name="T66" fmla="*/ 98 w 431"/>
                <a:gd name="T67" fmla="*/ 485 h 559"/>
                <a:gd name="T68" fmla="*/ 105 w 431"/>
                <a:gd name="T69" fmla="*/ 484 h 559"/>
                <a:gd name="T70" fmla="*/ 124 w 431"/>
                <a:gd name="T71" fmla="*/ 508 h 559"/>
                <a:gd name="T72" fmla="*/ 143 w 431"/>
                <a:gd name="T73" fmla="*/ 537 h 559"/>
                <a:gd name="T74" fmla="*/ 151 w 431"/>
                <a:gd name="T75" fmla="*/ 551 h 559"/>
                <a:gd name="T76" fmla="*/ 166 w 431"/>
                <a:gd name="T77" fmla="*/ 547 h 559"/>
                <a:gd name="T78" fmla="*/ 199 w 431"/>
                <a:gd name="T79" fmla="*/ 538 h 559"/>
                <a:gd name="T80" fmla="*/ 237 w 431"/>
                <a:gd name="T81" fmla="*/ 530 h 559"/>
                <a:gd name="T82" fmla="*/ 264 w 431"/>
                <a:gd name="T83" fmla="*/ 526 h 559"/>
                <a:gd name="T84" fmla="*/ 296 w 431"/>
                <a:gd name="T85" fmla="*/ 526 h 559"/>
                <a:gd name="T86" fmla="*/ 347 w 431"/>
                <a:gd name="T87" fmla="*/ 525 h 559"/>
                <a:gd name="T88" fmla="*/ 395 w 431"/>
                <a:gd name="T89" fmla="*/ 525 h 559"/>
                <a:gd name="T90" fmla="*/ 416 w 431"/>
                <a:gd name="T91" fmla="*/ 525 h 559"/>
                <a:gd name="T92" fmla="*/ 414 w 431"/>
                <a:gd name="T93" fmla="*/ 275 h 5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31"/>
                <a:gd name="T142" fmla="*/ 0 h 559"/>
                <a:gd name="T143" fmla="*/ 431 w 431"/>
                <a:gd name="T144" fmla="*/ 559 h 55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68615" name="Freeform 7"/>
            <p:cNvSpPr>
              <a:spLocks/>
            </p:cNvSpPr>
            <p:nvPr/>
          </p:nvSpPr>
          <p:spPr bwMode="auto">
            <a:xfrm>
              <a:off x="3714" y="1841"/>
              <a:ext cx="341" cy="475"/>
            </a:xfrm>
            <a:custGeom>
              <a:avLst/>
              <a:gdLst>
                <a:gd name="T0" fmla="*/ 189 w 341"/>
                <a:gd name="T1" fmla="*/ 238 h 475"/>
                <a:gd name="T2" fmla="*/ 199 w 341"/>
                <a:gd name="T3" fmla="*/ 179 h 475"/>
                <a:gd name="T4" fmla="*/ 275 w 341"/>
                <a:gd name="T5" fmla="*/ 171 h 475"/>
                <a:gd name="T6" fmla="*/ 275 w 341"/>
                <a:gd name="T7" fmla="*/ 128 h 475"/>
                <a:gd name="T8" fmla="*/ 270 w 341"/>
                <a:gd name="T9" fmla="*/ 92 h 475"/>
                <a:gd name="T10" fmla="*/ 262 w 341"/>
                <a:gd name="T11" fmla="*/ 63 h 475"/>
                <a:gd name="T12" fmla="*/ 249 w 341"/>
                <a:gd name="T13" fmla="*/ 41 h 475"/>
                <a:gd name="T14" fmla="*/ 233 w 341"/>
                <a:gd name="T15" fmla="*/ 24 h 475"/>
                <a:gd name="T16" fmla="*/ 216 w 341"/>
                <a:gd name="T17" fmla="*/ 12 h 475"/>
                <a:gd name="T18" fmla="*/ 196 w 341"/>
                <a:gd name="T19" fmla="*/ 5 h 475"/>
                <a:gd name="T20" fmla="*/ 176 w 341"/>
                <a:gd name="T21" fmla="*/ 0 h 475"/>
                <a:gd name="T22" fmla="*/ 156 w 341"/>
                <a:gd name="T23" fmla="*/ 0 h 475"/>
                <a:gd name="T24" fmla="*/ 136 w 341"/>
                <a:gd name="T25" fmla="*/ 1 h 475"/>
                <a:gd name="T26" fmla="*/ 116 w 341"/>
                <a:gd name="T27" fmla="*/ 4 h 475"/>
                <a:gd name="T28" fmla="*/ 100 w 341"/>
                <a:gd name="T29" fmla="*/ 7 h 475"/>
                <a:gd name="T30" fmla="*/ 85 w 341"/>
                <a:gd name="T31" fmla="*/ 12 h 475"/>
                <a:gd name="T32" fmla="*/ 74 w 341"/>
                <a:gd name="T33" fmla="*/ 16 h 475"/>
                <a:gd name="T34" fmla="*/ 66 w 341"/>
                <a:gd name="T35" fmla="*/ 18 h 475"/>
                <a:gd name="T36" fmla="*/ 64 w 341"/>
                <a:gd name="T37" fmla="*/ 19 h 475"/>
                <a:gd name="T38" fmla="*/ 8 w 341"/>
                <a:gd name="T39" fmla="*/ 26 h 475"/>
                <a:gd name="T40" fmla="*/ 8 w 341"/>
                <a:gd name="T41" fmla="*/ 37 h 475"/>
                <a:gd name="T42" fmla="*/ 10 w 341"/>
                <a:gd name="T43" fmla="*/ 47 h 475"/>
                <a:gd name="T44" fmla="*/ 14 w 341"/>
                <a:gd name="T45" fmla="*/ 55 h 475"/>
                <a:gd name="T46" fmla="*/ 20 w 341"/>
                <a:gd name="T47" fmla="*/ 61 h 475"/>
                <a:gd name="T48" fmla="*/ 26 w 341"/>
                <a:gd name="T49" fmla="*/ 66 h 475"/>
                <a:gd name="T50" fmla="*/ 33 w 341"/>
                <a:gd name="T51" fmla="*/ 69 h 475"/>
                <a:gd name="T52" fmla="*/ 41 w 341"/>
                <a:gd name="T53" fmla="*/ 73 h 475"/>
                <a:gd name="T54" fmla="*/ 48 w 341"/>
                <a:gd name="T55" fmla="*/ 74 h 475"/>
                <a:gd name="T56" fmla="*/ 45 w 341"/>
                <a:gd name="T57" fmla="*/ 85 h 475"/>
                <a:gd name="T58" fmla="*/ 41 w 341"/>
                <a:gd name="T59" fmla="*/ 96 h 475"/>
                <a:gd name="T60" fmla="*/ 40 w 341"/>
                <a:gd name="T61" fmla="*/ 106 h 475"/>
                <a:gd name="T62" fmla="*/ 39 w 341"/>
                <a:gd name="T63" fmla="*/ 117 h 475"/>
                <a:gd name="T64" fmla="*/ 40 w 341"/>
                <a:gd name="T65" fmla="*/ 135 h 475"/>
                <a:gd name="T66" fmla="*/ 44 w 341"/>
                <a:gd name="T67" fmla="*/ 150 h 475"/>
                <a:gd name="T68" fmla="*/ 50 w 341"/>
                <a:gd name="T69" fmla="*/ 166 h 475"/>
                <a:gd name="T70" fmla="*/ 58 w 341"/>
                <a:gd name="T71" fmla="*/ 179 h 475"/>
                <a:gd name="T72" fmla="*/ 68 w 341"/>
                <a:gd name="T73" fmla="*/ 190 h 475"/>
                <a:gd name="T74" fmla="*/ 79 w 341"/>
                <a:gd name="T75" fmla="*/ 198 h 475"/>
                <a:gd name="T76" fmla="*/ 91 w 341"/>
                <a:gd name="T77" fmla="*/ 205 h 475"/>
                <a:gd name="T78" fmla="*/ 106 w 341"/>
                <a:gd name="T79" fmla="*/ 209 h 475"/>
                <a:gd name="T80" fmla="*/ 108 w 341"/>
                <a:gd name="T81" fmla="*/ 232 h 475"/>
                <a:gd name="T82" fmla="*/ 0 w 341"/>
                <a:gd name="T83" fmla="*/ 286 h 475"/>
                <a:gd name="T84" fmla="*/ 26 w 341"/>
                <a:gd name="T85" fmla="*/ 475 h 475"/>
                <a:gd name="T86" fmla="*/ 306 w 341"/>
                <a:gd name="T87" fmla="*/ 475 h 475"/>
                <a:gd name="T88" fmla="*/ 341 w 341"/>
                <a:gd name="T89" fmla="*/ 297 h 475"/>
                <a:gd name="T90" fmla="*/ 189 w 341"/>
                <a:gd name="T91" fmla="*/ 238 h 4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1"/>
                <a:gd name="T139" fmla="*/ 0 h 475"/>
                <a:gd name="T140" fmla="*/ 341 w 341"/>
                <a:gd name="T141" fmla="*/ 475 h 47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68616" name="Freeform 8"/>
            <p:cNvSpPr>
              <a:spLocks/>
            </p:cNvSpPr>
            <p:nvPr/>
          </p:nvSpPr>
          <p:spPr bwMode="auto">
            <a:xfrm>
              <a:off x="2728" y="3020"/>
              <a:ext cx="1082" cy="532"/>
            </a:xfrm>
            <a:custGeom>
              <a:avLst/>
              <a:gdLst>
                <a:gd name="T0" fmla="*/ 246 w 1082"/>
                <a:gd name="T1" fmla="*/ 0 h 532"/>
                <a:gd name="T2" fmla="*/ 1082 w 1082"/>
                <a:gd name="T3" fmla="*/ 213 h 532"/>
                <a:gd name="T4" fmla="*/ 1054 w 1082"/>
                <a:gd name="T5" fmla="*/ 364 h 532"/>
                <a:gd name="T6" fmla="*/ 608 w 1082"/>
                <a:gd name="T7" fmla="*/ 532 h 532"/>
                <a:gd name="T8" fmla="*/ 0 w 1082"/>
                <a:gd name="T9" fmla="*/ 213 h 532"/>
                <a:gd name="T10" fmla="*/ 246 w 1082"/>
                <a:gd name="T11" fmla="*/ 0 h 532"/>
                <a:gd name="T12" fmla="*/ 0 60000 65536"/>
                <a:gd name="T13" fmla="*/ 0 60000 65536"/>
                <a:gd name="T14" fmla="*/ 0 60000 65536"/>
                <a:gd name="T15" fmla="*/ 0 60000 65536"/>
                <a:gd name="T16" fmla="*/ 0 60000 65536"/>
                <a:gd name="T17" fmla="*/ 0 60000 65536"/>
                <a:gd name="T18" fmla="*/ 0 w 1082"/>
                <a:gd name="T19" fmla="*/ 0 h 532"/>
                <a:gd name="T20" fmla="*/ 1082 w 1082"/>
                <a:gd name="T21" fmla="*/ 532 h 532"/>
              </a:gdLst>
              <a:ahLst/>
              <a:cxnLst>
                <a:cxn ang="T12">
                  <a:pos x="T0" y="T1"/>
                </a:cxn>
                <a:cxn ang="T13">
                  <a:pos x="T2" y="T3"/>
                </a:cxn>
                <a:cxn ang="T14">
                  <a:pos x="T4" y="T5"/>
                </a:cxn>
                <a:cxn ang="T15">
                  <a:pos x="T6" y="T7"/>
                </a:cxn>
                <a:cxn ang="T16">
                  <a:pos x="T8" y="T9"/>
                </a:cxn>
                <a:cxn ang="T17">
                  <a:pos x="T10" y="T11"/>
                </a:cxn>
              </a:cxnLst>
              <a:rect l="T18" t="T19" r="T20" b="T21"/>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68617" name="Freeform 9"/>
            <p:cNvSpPr>
              <a:spLocks/>
            </p:cNvSpPr>
            <p:nvPr/>
          </p:nvSpPr>
          <p:spPr bwMode="auto">
            <a:xfrm>
              <a:off x="2161" y="2532"/>
              <a:ext cx="283" cy="394"/>
            </a:xfrm>
            <a:custGeom>
              <a:avLst/>
              <a:gdLst>
                <a:gd name="T0" fmla="*/ 283 w 283"/>
                <a:gd name="T1" fmla="*/ 50 h 394"/>
                <a:gd name="T2" fmla="*/ 218 w 283"/>
                <a:gd name="T3" fmla="*/ 35 h 394"/>
                <a:gd name="T4" fmla="*/ 195 w 283"/>
                <a:gd name="T5" fmla="*/ 79 h 394"/>
                <a:gd name="T6" fmla="*/ 0 w 283"/>
                <a:gd name="T7" fmla="*/ 0 h 394"/>
                <a:gd name="T8" fmla="*/ 195 w 283"/>
                <a:gd name="T9" fmla="*/ 394 h 394"/>
                <a:gd name="T10" fmla="*/ 283 w 283"/>
                <a:gd name="T11" fmla="*/ 50 h 394"/>
                <a:gd name="T12" fmla="*/ 0 60000 65536"/>
                <a:gd name="T13" fmla="*/ 0 60000 65536"/>
                <a:gd name="T14" fmla="*/ 0 60000 65536"/>
                <a:gd name="T15" fmla="*/ 0 60000 65536"/>
                <a:gd name="T16" fmla="*/ 0 60000 65536"/>
                <a:gd name="T17" fmla="*/ 0 60000 65536"/>
                <a:gd name="T18" fmla="*/ 0 w 283"/>
                <a:gd name="T19" fmla="*/ 0 h 394"/>
                <a:gd name="T20" fmla="*/ 283 w 283"/>
                <a:gd name="T21" fmla="*/ 394 h 394"/>
              </a:gdLst>
              <a:ahLst/>
              <a:cxnLst>
                <a:cxn ang="T12">
                  <a:pos x="T0" y="T1"/>
                </a:cxn>
                <a:cxn ang="T13">
                  <a:pos x="T2" y="T3"/>
                </a:cxn>
                <a:cxn ang="T14">
                  <a:pos x="T4" y="T5"/>
                </a:cxn>
                <a:cxn ang="T15">
                  <a:pos x="T6" y="T7"/>
                </a:cxn>
                <a:cxn ang="T16">
                  <a:pos x="T8" y="T9"/>
                </a:cxn>
                <a:cxn ang="T17">
                  <a:pos x="T10" y="T11"/>
                </a:cxn>
              </a:cxnLst>
              <a:rect l="T18" t="T19" r="T20" b="T21"/>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68618" name="Freeform 10"/>
            <p:cNvSpPr>
              <a:spLocks/>
            </p:cNvSpPr>
            <p:nvPr/>
          </p:nvSpPr>
          <p:spPr bwMode="auto">
            <a:xfrm>
              <a:off x="2795" y="3195"/>
              <a:ext cx="261" cy="126"/>
            </a:xfrm>
            <a:custGeom>
              <a:avLst/>
              <a:gdLst>
                <a:gd name="T0" fmla="*/ 7 w 261"/>
                <a:gd name="T1" fmla="*/ 1 h 126"/>
                <a:gd name="T2" fmla="*/ 8 w 261"/>
                <a:gd name="T3" fmla="*/ 1 h 126"/>
                <a:gd name="T4" fmla="*/ 13 w 261"/>
                <a:gd name="T5" fmla="*/ 1 h 126"/>
                <a:gd name="T6" fmla="*/ 21 w 261"/>
                <a:gd name="T7" fmla="*/ 1 h 126"/>
                <a:gd name="T8" fmla="*/ 31 w 261"/>
                <a:gd name="T9" fmla="*/ 0 h 126"/>
                <a:gd name="T10" fmla="*/ 43 w 261"/>
                <a:gd name="T11" fmla="*/ 0 h 126"/>
                <a:gd name="T12" fmla="*/ 56 w 261"/>
                <a:gd name="T13" fmla="*/ 1 h 126"/>
                <a:gd name="T14" fmla="*/ 71 w 261"/>
                <a:gd name="T15" fmla="*/ 1 h 126"/>
                <a:gd name="T16" fmla="*/ 87 w 261"/>
                <a:gd name="T17" fmla="*/ 3 h 126"/>
                <a:gd name="T18" fmla="*/ 103 w 261"/>
                <a:gd name="T19" fmla="*/ 5 h 126"/>
                <a:gd name="T20" fmla="*/ 119 w 261"/>
                <a:gd name="T21" fmla="*/ 7 h 126"/>
                <a:gd name="T22" fmla="*/ 136 w 261"/>
                <a:gd name="T23" fmla="*/ 11 h 126"/>
                <a:gd name="T24" fmla="*/ 151 w 261"/>
                <a:gd name="T25" fmla="*/ 15 h 126"/>
                <a:gd name="T26" fmla="*/ 166 w 261"/>
                <a:gd name="T27" fmla="*/ 19 h 126"/>
                <a:gd name="T28" fmla="*/ 180 w 261"/>
                <a:gd name="T29" fmla="*/ 25 h 126"/>
                <a:gd name="T30" fmla="*/ 192 w 261"/>
                <a:gd name="T31" fmla="*/ 34 h 126"/>
                <a:gd name="T32" fmla="*/ 201 w 261"/>
                <a:gd name="T33" fmla="*/ 42 h 126"/>
                <a:gd name="T34" fmla="*/ 261 w 261"/>
                <a:gd name="T35" fmla="*/ 108 h 126"/>
                <a:gd name="T36" fmla="*/ 214 w 261"/>
                <a:gd name="T37" fmla="*/ 83 h 126"/>
                <a:gd name="T38" fmla="*/ 231 w 261"/>
                <a:gd name="T39" fmla="*/ 122 h 126"/>
                <a:gd name="T40" fmla="*/ 188 w 261"/>
                <a:gd name="T41" fmla="*/ 86 h 126"/>
                <a:gd name="T42" fmla="*/ 191 w 261"/>
                <a:gd name="T43" fmla="*/ 126 h 126"/>
                <a:gd name="T44" fmla="*/ 157 w 261"/>
                <a:gd name="T45" fmla="*/ 84 h 126"/>
                <a:gd name="T46" fmla="*/ 154 w 261"/>
                <a:gd name="T47" fmla="*/ 85 h 126"/>
                <a:gd name="T48" fmla="*/ 143 w 261"/>
                <a:gd name="T49" fmla="*/ 86 h 126"/>
                <a:gd name="T50" fmla="*/ 126 w 261"/>
                <a:gd name="T51" fmla="*/ 89 h 126"/>
                <a:gd name="T52" fmla="*/ 106 w 261"/>
                <a:gd name="T53" fmla="*/ 89 h 126"/>
                <a:gd name="T54" fmla="*/ 82 w 261"/>
                <a:gd name="T55" fmla="*/ 85 h 126"/>
                <a:gd name="T56" fmla="*/ 56 w 261"/>
                <a:gd name="T57" fmla="*/ 78 h 126"/>
                <a:gd name="T58" fmla="*/ 30 w 261"/>
                <a:gd name="T59" fmla="*/ 65 h 126"/>
                <a:gd name="T60" fmla="*/ 2 w 261"/>
                <a:gd name="T61" fmla="*/ 44 h 126"/>
                <a:gd name="T62" fmla="*/ 1 w 261"/>
                <a:gd name="T63" fmla="*/ 40 h 126"/>
                <a:gd name="T64" fmla="*/ 0 w 261"/>
                <a:gd name="T65" fmla="*/ 29 h 126"/>
                <a:gd name="T66" fmla="*/ 1 w 261"/>
                <a:gd name="T67" fmla="*/ 15 h 126"/>
                <a:gd name="T68" fmla="*/ 7 w 261"/>
                <a:gd name="T69" fmla="*/ 1 h 1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1"/>
                <a:gd name="T106" fmla="*/ 0 h 126"/>
                <a:gd name="T107" fmla="*/ 261 w 261"/>
                <a:gd name="T108" fmla="*/ 126 h 1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68619" name="Freeform 11"/>
            <p:cNvSpPr>
              <a:spLocks/>
            </p:cNvSpPr>
            <p:nvPr/>
          </p:nvSpPr>
          <p:spPr bwMode="auto">
            <a:xfrm>
              <a:off x="2107" y="2155"/>
              <a:ext cx="321" cy="383"/>
            </a:xfrm>
            <a:custGeom>
              <a:avLst/>
              <a:gdLst>
                <a:gd name="T0" fmla="*/ 269 w 321"/>
                <a:gd name="T1" fmla="*/ 68 h 383"/>
                <a:gd name="T2" fmla="*/ 321 w 321"/>
                <a:gd name="T3" fmla="*/ 185 h 383"/>
                <a:gd name="T4" fmla="*/ 294 w 321"/>
                <a:gd name="T5" fmla="*/ 199 h 383"/>
                <a:gd name="T6" fmla="*/ 297 w 321"/>
                <a:gd name="T7" fmla="*/ 290 h 383"/>
                <a:gd name="T8" fmla="*/ 251 w 321"/>
                <a:gd name="T9" fmla="*/ 296 h 383"/>
                <a:gd name="T10" fmla="*/ 239 w 321"/>
                <a:gd name="T11" fmla="*/ 383 h 383"/>
                <a:gd name="T12" fmla="*/ 61 w 321"/>
                <a:gd name="T13" fmla="*/ 320 h 383"/>
                <a:gd name="T14" fmla="*/ 65 w 321"/>
                <a:gd name="T15" fmla="*/ 279 h 383"/>
                <a:gd name="T16" fmla="*/ 61 w 321"/>
                <a:gd name="T17" fmla="*/ 278 h 383"/>
                <a:gd name="T18" fmla="*/ 52 w 321"/>
                <a:gd name="T19" fmla="*/ 273 h 383"/>
                <a:gd name="T20" fmla="*/ 40 w 321"/>
                <a:gd name="T21" fmla="*/ 265 h 383"/>
                <a:gd name="T22" fmla="*/ 28 w 321"/>
                <a:gd name="T23" fmla="*/ 252 h 383"/>
                <a:gd name="T24" fmla="*/ 17 w 321"/>
                <a:gd name="T25" fmla="*/ 236 h 383"/>
                <a:gd name="T26" fmla="*/ 11 w 321"/>
                <a:gd name="T27" fmla="*/ 217 h 383"/>
                <a:gd name="T28" fmla="*/ 12 w 321"/>
                <a:gd name="T29" fmla="*/ 193 h 383"/>
                <a:gd name="T30" fmla="*/ 23 w 321"/>
                <a:gd name="T31" fmla="*/ 165 h 383"/>
                <a:gd name="T32" fmla="*/ 19 w 321"/>
                <a:gd name="T33" fmla="*/ 160 h 383"/>
                <a:gd name="T34" fmla="*/ 12 w 321"/>
                <a:gd name="T35" fmla="*/ 149 h 383"/>
                <a:gd name="T36" fmla="*/ 4 w 321"/>
                <a:gd name="T37" fmla="*/ 131 h 383"/>
                <a:gd name="T38" fmla="*/ 0 w 321"/>
                <a:gd name="T39" fmla="*/ 110 h 383"/>
                <a:gd name="T40" fmla="*/ 4 w 321"/>
                <a:gd name="T41" fmla="*/ 86 h 383"/>
                <a:gd name="T42" fmla="*/ 18 w 321"/>
                <a:gd name="T43" fmla="*/ 61 h 383"/>
                <a:gd name="T44" fmla="*/ 49 w 321"/>
                <a:gd name="T45" fmla="*/ 37 h 383"/>
                <a:gd name="T46" fmla="*/ 99 w 321"/>
                <a:gd name="T47" fmla="*/ 14 h 383"/>
                <a:gd name="T48" fmla="*/ 294 w 321"/>
                <a:gd name="T49" fmla="*/ 0 h 383"/>
                <a:gd name="T50" fmla="*/ 269 w 321"/>
                <a:gd name="T51" fmla="*/ 68 h 3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1"/>
                <a:gd name="T79" fmla="*/ 0 h 383"/>
                <a:gd name="T80" fmla="*/ 321 w 321"/>
                <a:gd name="T81" fmla="*/ 383 h 3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68620" name="Freeform 12"/>
            <p:cNvSpPr>
              <a:spLocks/>
            </p:cNvSpPr>
            <p:nvPr/>
          </p:nvSpPr>
          <p:spPr bwMode="auto">
            <a:xfrm>
              <a:off x="2190" y="2283"/>
              <a:ext cx="193" cy="59"/>
            </a:xfrm>
            <a:custGeom>
              <a:avLst/>
              <a:gdLst>
                <a:gd name="T0" fmla="*/ 0 w 193"/>
                <a:gd name="T1" fmla="*/ 20 h 59"/>
                <a:gd name="T2" fmla="*/ 143 w 193"/>
                <a:gd name="T3" fmla="*/ 20 h 59"/>
                <a:gd name="T4" fmla="*/ 146 w 193"/>
                <a:gd name="T5" fmla="*/ 12 h 59"/>
                <a:gd name="T6" fmla="*/ 151 w 193"/>
                <a:gd name="T7" fmla="*/ 6 h 59"/>
                <a:gd name="T8" fmla="*/ 158 w 193"/>
                <a:gd name="T9" fmla="*/ 1 h 59"/>
                <a:gd name="T10" fmla="*/ 167 w 193"/>
                <a:gd name="T11" fmla="*/ 0 h 59"/>
                <a:gd name="T12" fmla="*/ 177 w 193"/>
                <a:gd name="T13" fmla="*/ 2 h 59"/>
                <a:gd name="T14" fmla="*/ 186 w 193"/>
                <a:gd name="T15" fmla="*/ 8 h 59"/>
                <a:gd name="T16" fmla="*/ 191 w 193"/>
                <a:gd name="T17" fmla="*/ 17 h 59"/>
                <a:gd name="T18" fmla="*/ 193 w 193"/>
                <a:gd name="T19" fmla="*/ 29 h 59"/>
                <a:gd name="T20" fmla="*/ 191 w 193"/>
                <a:gd name="T21" fmla="*/ 41 h 59"/>
                <a:gd name="T22" fmla="*/ 186 w 193"/>
                <a:gd name="T23" fmla="*/ 51 h 59"/>
                <a:gd name="T24" fmla="*/ 177 w 193"/>
                <a:gd name="T25" fmla="*/ 57 h 59"/>
                <a:gd name="T26" fmla="*/ 167 w 193"/>
                <a:gd name="T27" fmla="*/ 59 h 59"/>
                <a:gd name="T28" fmla="*/ 157 w 193"/>
                <a:gd name="T29" fmla="*/ 57 h 59"/>
                <a:gd name="T30" fmla="*/ 150 w 193"/>
                <a:gd name="T31" fmla="*/ 51 h 59"/>
                <a:gd name="T32" fmla="*/ 144 w 193"/>
                <a:gd name="T33" fmla="*/ 43 h 59"/>
                <a:gd name="T34" fmla="*/ 142 w 193"/>
                <a:gd name="T35" fmla="*/ 32 h 59"/>
                <a:gd name="T36" fmla="*/ 0 w 193"/>
                <a:gd name="T37" fmla="*/ 32 h 59"/>
                <a:gd name="T38" fmla="*/ 0 w 193"/>
                <a:gd name="T39" fmla="*/ 20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
                <a:gd name="T61" fmla="*/ 0 h 59"/>
                <a:gd name="T62" fmla="*/ 193 w 193"/>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68621" name="Freeform 13"/>
            <p:cNvSpPr>
              <a:spLocks/>
            </p:cNvSpPr>
            <p:nvPr/>
          </p:nvSpPr>
          <p:spPr bwMode="auto">
            <a:xfrm>
              <a:off x="1759" y="2532"/>
              <a:ext cx="1150" cy="861"/>
            </a:xfrm>
            <a:custGeom>
              <a:avLst/>
              <a:gdLst>
                <a:gd name="T0" fmla="*/ 14 w 1150"/>
                <a:gd name="T1" fmla="*/ 198 h 861"/>
                <a:gd name="T2" fmla="*/ 58 w 1150"/>
                <a:gd name="T3" fmla="*/ 144 h 861"/>
                <a:gd name="T4" fmla="*/ 118 w 1150"/>
                <a:gd name="T5" fmla="*/ 100 h 861"/>
                <a:gd name="T6" fmla="*/ 186 w 1150"/>
                <a:gd name="T7" fmla="*/ 66 h 861"/>
                <a:gd name="T8" fmla="*/ 256 w 1150"/>
                <a:gd name="T9" fmla="*/ 38 h 861"/>
                <a:gd name="T10" fmla="*/ 320 w 1150"/>
                <a:gd name="T11" fmla="*/ 19 h 861"/>
                <a:gd name="T12" fmla="*/ 370 w 1150"/>
                <a:gd name="T13" fmla="*/ 7 h 861"/>
                <a:gd name="T14" fmla="*/ 398 w 1150"/>
                <a:gd name="T15" fmla="*/ 1 h 861"/>
                <a:gd name="T16" fmla="*/ 608 w 1150"/>
                <a:gd name="T17" fmla="*/ 297 h 861"/>
                <a:gd name="T18" fmla="*/ 828 w 1150"/>
                <a:gd name="T19" fmla="*/ 19 h 861"/>
                <a:gd name="T20" fmla="*/ 1095 w 1150"/>
                <a:gd name="T21" fmla="*/ 51 h 861"/>
                <a:gd name="T22" fmla="*/ 1046 w 1150"/>
                <a:gd name="T23" fmla="*/ 361 h 861"/>
                <a:gd name="T24" fmla="*/ 827 w 1150"/>
                <a:gd name="T25" fmla="*/ 568 h 861"/>
                <a:gd name="T26" fmla="*/ 255 w 1150"/>
                <a:gd name="T27" fmla="*/ 205 h 861"/>
                <a:gd name="T28" fmla="*/ 525 w 1150"/>
                <a:gd name="T29" fmla="*/ 608 h 861"/>
                <a:gd name="T30" fmla="*/ 556 w 1150"/>
                <a:gd name="T31" fmla="*/ 612 h 861"/>
                <a:gd name="T32" fmla="*/ 612 w 1150"/>
                <a:gd name="T33" fmla="*/ 618 h 861"/>
                <a:gd name="T34" fmla="*/ 685 w 1150"/>
                <a:gd name="T35" fmla="*/ 626 h 861"/>
                <a:gd name="T36" fmla="*/ 766 w 1150"/>
                <a:gd name="T37" fmla="*/ 635 h 861"/>
                <a:gd name="T38" fmla="*/ 847 w 1150"/>
                <a:gd name="T39" fmla="*/ 643 h 861"/>
                <a:gd name="T40" fmla="*/ 920 w 1150"/>
                <a:gd name="T41" fmla="*/ 650 h 861"/>
                <a:gd name="T42" fmla="*/ 977 w 1150"/>
                <a:gd name="T43" fmla="*/ 655 h 861"/>
                <a:gd name="T44" fmla="*/ 994 w 1150"/>
                <a:gd name="T45" fmla="*/ 707 h 861"/>
                <a:gd name="T46" fmla="*/ 980 w 1150"/>
                <a:gd name="T47" fmla="*/ 713 h 861"/>
                <a:gd name="T48" fmla="*/ 941 w 1150"/>
                <a:gd name="T49" fmla="*/ 730 h 861"/>
                <a:gd name="T50" fmla="*/ 882 w 1150"/>
                <a:gd name="T51" fmla="*/ 754 h 861"/>
                <a:gd name="T52" fmla="*/ 805 w 1150"/>
                <a:gd name="T53" fmla="*/ 783 h 861"/>
                <a:gd name="T54" fmla="*/ 718 w 1150"/>
                <a:gd name="T55" fmla="*/ 810 h 861"/>
                <a:gd name="T56" fmla="*/ 623 w 1150"/>
                <a:gd name="T57" fmla="*/ 835 h 861"/>
                <a:gd name="T58" fmla="*/ 524 w 1150"/>
                <a:gd name="T59" fmla="*/ 853 h 861"/>
                <a:gd name="T60" fmla="*/ 426 w 1150"/>
                <a:gd name="T61" fmla="*/ 861 h 861"/>
                <a:gd name="T62" fmla="*/ 409 w 1150"/>
                <a:gd name="T63" fmla="*/ 847 h 861"/>
                <a:gd name="T64" fmla="*/ 366 w 1150"/>
                <a:gd name="T65" fmla="*/ 809 h 861"/>
                <a:gd name="T66" fmla="*/ 304 w 1150"/>
                <a:gd name="T67" fmla="*/ 752 h 861"/>
                <a:gd name="T68" fmla="*/ 233 w 1150"/>
                <a:gd name="T69" fmla="*/ 680 h 861"/>
                <a:gd name="T70" fmla="*/ 159 w 1150"/>
                <a:gd name="T71" fmla="*/ 599 h 861"/>
                <a:gd name="T72" fmla="*/ 91 w 1150"/>
                <a:gd name="T73" fmla="*/ 514 h 861"/>
                <a:gd name="T74" fmla="*/ 37 w 1150"/>
                <a:gd name="T75" fmla="*/ 432 h 861"/>
                <a:gd name="T76" fmla="*/ 7 w 1150"/>
                <a:gd name="T77" fmla="*/ 355 h 861"/>
                <a:gd name="T78" fmla="*/ 1 w 1150"/>
                <a:gd name="T79" fmla="*/ 290 h 861"/>
                <a:gd name="T80" fmla="*/ 1 w 1150"/>
                <a:gd name="T81" fmla="*/ 228 h 8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0"/>
                <a:gd name="T124" fmla="*/ 0 h 861"/>
                <a:gd name="T125" fmla="*/ 1150 w 1150"/>
                <a:gd name="T126" fmla="*/ 861 h 8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68622" name="Freeform 14"/>
            <p:cNvSpPr>
              <a:spLocks/>
            </p:cNvSpPr>
            <p:nvPr/>
          </p:nvSpPr>
          <p:spPr bwMode="auto">
            <a:xfrm>
              <a:off x="3642" y="3276"/>
              <a:ext cx="97" cy="43"/>
            </a:xfrm>
            <a:custGeom>
              <a:avLst/>
              <a:gdLst>
                <a:gd name="T0" fmla="*/ 97 w 97"/>
                <a:gd name="T1" fmla="*/ 18 h 43"/>
                <a:gd name="T2" fmla="*/ 43 w 97"/>
                <a:gd name="T3" fmla="*/ 43 h 43"/>
                <a:gd name="T4" fmla="*/ 0 w 97"/>
                <a:gd name="T5" fmla="*/ 27 h 43"/>
                <a:gd name="T6" fmla="*/ 35 w 97"/>
                <a:gd name="T7" fmla="*/ 0 h 43"/>
                <a:gd name="T8" fmla="*/ 97 w 97"/>
                <a:gd name="T9" fmla="*/ 18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68623" name="Freeform 15"/>
            <p:cNvSpPr>
              <a:spLocks/>
            </p:cNvSpPr>
            <p:nvPr/>
          </p:nvSpPr>
          <p:spPr bwMode="auto">
            <a:xfrm>
              <a:off x="3529" y="3332"/>
              <a:ext cx="99" cy="45"/>
            </a:xfrm>
            <a:custGeom>
              <a:avLst/>
              <a:gdLst>
                <a:gd name="T0" fmla="*/ 99 w 99"/>
                <a:gd name="T1" fmla="*/ 18 h 45"/>
                <a:gd name="T2" fmla="*/ 44 w 99"/>
                <a:gd name="T3" fmla="*/ 45 h 45"/>
                <a:gd name="T4" fmla="*/ 0 w 99"/>
                <a:gd name="T5" fmla="*/ 27 h 45"/>
                <a:gd name="T6" fmla="*/ 34 w 99"/>
                <a:gd name="T7" fmla="*/ 0 h 45"/>
                <a:gd name="T8" fmla="*/ 99 w 99"/>
                <a:gd name="T9" fmla="*/ 18 h 45"/>
                <a:gd name="T10" fmla="*/ 0 60000 65536"/>
                <a:gd name="T11" fmla="*/ 0 60000 65536"/>
                <a:gd name="T12" fmla="*/ 0 60000 65536"/>
                <a:gd name="T13" fmla="*/ 0 60000 65536"/>
                <a:gd name="T14" fmla="*/ 0 60000 65536"/>
                <a:gd name="T15" fmla="*/ 0 w 99"/>
                <a:gd name="T16" fmla="*/ 0 h 45"/>
                <a:gd name="T17" fmla="*/ 99 w 99"/>
                <a:gd name="T18" fmla="*/ 45 h 45"/>
              </a:gdLst>
              <a:ahLst/>
              <a:cxnLst>
                <a:cxn ang="T10">
                  <a:pos x="T0" y="T1"/>
                </a:cxn>
                <a:cxn ang="T11">
                  <a:pos x="T2" y="T3"/>
                </a:cxn>
                <a:cxn ang="T12">
                  <a:pos x="T4" y="T5"/>
                </a:cxn>
                <a:cxn ang="T13">
                  <a:pos x="T6" y="T7"/>
                </a:cxn>
                <a:cxn ang="T14">
                  <a:pos x="T8" y="T9"/>
                </a:cxn>
              </a:cxnLst>
              <a:rect l="T15" t="T16" r="T17" b="T18"/>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68624" name="Freeform 16"/>
            <p:cNvSpPr>
              <a:spLocks/>
            </p:cNvSpPr>
            <p:nvPr/>
          </p:nvSpPr>
          <p:spPr bwMode="auto">
            <a:xfrm>
              <a:off x="3401" y="3398"/>
              <a:ext cx="99" cy="43"/>
            </a:xfrm>
            <a:custGeom>
              <a:avLst/>
              <a:gdLst>
                <a:gd name="T0" fmla="*/ 99 w 99"/>
                <a:gd name="T1" fmla="*/ 17 h 43"/>
                <a:gd name="T2" fmla="*/ 44 w 99"/>
                <a:gd name="T3" fmla="*/ 43 h 43"/>
                <a:gd name="T4" fmla="*/ 0 w 99"/>
                <a:gd name="T5" fmla="*/ 25 h 43"/>
                <a:gd name="T6" fmla="*/ 34 w 99"/>
                <a:gd name="T7" fmla="*/ 0 h 43"/>
                <a:gd name="T8" fmla="*/ 99 w 99"/>
                <a:gd name="T9" fmla="*/ 17 h 43"/>
                <a:gd name="T10" fmla="*/ 0 60000 65536"/>
                <a:gd name="T11" fmla="*/ 0 60000 65536"/>
                <a:gd name="T12" fmla="*/ 0 60000 65536"/>
                <a:gd name="T13" fmla="*/ 0 60000 65536"/>
                <a:gd name="T14" fmla="*/ 0 60000 65536"/>
                <a:gd name="T15" fmla="*/ 0 w 99"/>
                <a:gd name="T16" fmla="*/ 0 h 43"/>
                <a:gd name="T17" fmla="*/ 99 w 99"/>
                <a:gd name="T18" fmla="*/ 43 h 43"/>
              </a:gdLst>
              <a:ahLst/>
              <a:cxnLst>
                <a:cxn ang="T10">
                  <a:pos x="T0" y="T1"/>
                </a:cxn>
                <a:cxn ang="T11">
                  <a:pos x="T2" y="T3"/>
                </a:cxn>
                <a:cxn ang="T12">
                  <a:pos x="T4" y="T5"/>
                </a:cxn>
                <a:cxn ang="T13">
                  <a:pos x="T6" y="T7"/>
                </a:cxn>
                <a:cxn ang="T14">
                  <a:pos x="T8" y="T9"/>
                </a:cxn>
              </a:cxnLst>
              <a:rect l="T15" t="T16" r="T17" b="T18"/>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68625" name="Freeform 17"/>
            <p:cNvSpPr>
              <a:spLocks/>
            </p:cNvSpPr>
            <p:nvPr/>
          </p:nvSpPr>
          <p:spPr bwMode="auto">
            <a:xfrm>
              <a:off x="3292" y="3352"/>
              <a:ext cx="96" cy="41"/>
            </a:xfrm>
            <a:custGeom>
              <a:avLst/>
              <a:gdLst>
                <a:gd name="T0" fmla="*/ 96 w 96"/>
                <a:gd name="T1" fmla="*/ 16 h 41"/>
                <a:gd name="T2" fmla="*/ 42 w 96"/>
                <a:gd name="T3" fmla="*/ 41 h 41"/>
                <a:gd name="T4" fmla="*/ 0 w 96"/>
                <a:gd name="T5" fmla="*/ 25 h 41"/>
                <a:gd name="T6" fmla="*/ 34 w 96"/>
                <a:gd name="T7" fmla="*/ 0 h 41"/>
                <a:gd name="T8" fmla="*/ 96 w 96"/>
                <a:gd name="T9" fmla="*/ 16 h 41"/>
                <a:gd name="T10" fmla="*/ 0 60000 65536"/>
                <a:gd name="T11" fmla="*/ 0 60000 65536"/>
                <a:gd name="T12" fmla="*/ 0 60000 65536"/>
                <a:gd name="T13" fmla="*/ 0 60000 65536"/>
                <a:gd name="T14" fmla="*/ 0 60000 65536"/>
                <a:gd name="T15" fmla="*/ 0 w 96"/>
                <a:gd name="T16" fmla="*/ 0 h 41"/>
                <a:gd name="T17" fmla="*/ 96 w 96"/>
                <a:gd name="T18" fmla="*/ 41 h 41"/>
              </a:gdLst>
              <a:ahLst/>
              <a:cxnLst>
                <a:cxn ang="T10">
                  <a:pos x="T0" y="T1"/>
                </a:cxn>
                <a:cxn ang="T11">
                  <a:pos x="T2" y="T3"/>
                </a:cxn>
                <a:cxn ang="T12">
                  <a:pos x="T4" y="T5"/>
                </a:cxn>
                <a:cxn ang="T13">
                  <a:pos x="T6" y="T7"/>
                </a:cxn>
                <a:cxn ang="T14">
                  <a:pos x="T8" y="T9"/>
                </a:cxn>
              </a:cxnLst>
              <a:rect l="T15" t="T16" r="T17" b="T18"/>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68626" name="Freeform 18"/>
            <p:cNvSpPr>
              <a:spLocks/>
            </p:cNvSpPr>
            <p:nvPr/>
          </p:nvSpPr>
          <p:spPr bwMode="auto">
            <a:xfrm>
              <a:off x="3184" y="3306"/>
              <a:ext cx="92" cy="41"/>
            </a:xfrm>
            <a:custGeom>
              <a:avLst/>
              <a:gdLst>
                <a:gd name="T0" fmla="*/ 92 w 92"/>
                <a:gd name="T1" fmla="*/ 16 h 41"/>
                <a:gd name="T2" fmla="*/ 40 w 92"/>
                <a:gd name="T3" fmla="*/ 41 h 41"/>
                <a:gd name="T4" fmla="*/ 0 w 92"/>
                <a:gd name="T5" fmla="*/ 24 h 41"/>
                <a:gd name="T6" fmla="*/ 32 w 92"/>
                <a:gd name="T7" fmla="*/ 0 h 41"/>
                <a:gd name="T8" fmla="*/ 92 w 92"/>
                <a:gd name="T9" fmla="*/ 16 h 41"/>
                <a:gd name="T10" fmla="*/ 0 60000 65536"/>
                <a:gd name="T11" fmla="*/ 0 60000 65536"/>
                <a:gd name="T12" fmla="*/ 0 60000 65536"/>
                <a:gd name="T13" fmla="*/ 0 60000 65536"/>
                <a:gd name="T14" fmla="*/ 0 60000 65536"/>
                <a:gd name="T15" fmla="*/ 0 w 92"/>
                <a:gd name="T16" fmla="*/ 0 h 41"/>
                <a:gd name="T17" fmla="*/ 92 w 92"/>
                <a:gd name="T18" fmla="*/ 41 h 41"/>
              </a:gdLst>
              <a:ahLst/>
              <a:cxnLst>
                <a:cxn ang="T10">
                  <a:pos x="T0" y="T1"/>
                </a:cxn>
                <a:cxn ang="T11">
                  <a:pos x="T2" y="T3"/>
                </a:cxn>
                <a:cxn ang="T12">
                  <a:pos x="T4" y="T5"/>
                </a:cxn>
                <a:cxn ang="T13">
                  <a:pos x="T6" y="T7"/>
                </a:cxn>
                <a:cxn ang="T14">
                  <a:pos x="T8" y="T9"/>
                </a:cxn>
              </a:cxnLst>
              <a:rect l="T15" t="T16" r="T17" b="T18"/>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68627" name="Freeform 19"/>
            <p:cNvSpPr>
              <a:spLocks/>
            </p:cNvSpPr>
            <p:nvPr/>
          </p:nvSpPr>
          <p:spPr bwMode="auto">
            <a:xfrm>
              <a:off x="3075" y="3260"/>
              <a:ext cx="88" cy="39"/>
            </a:xfrm>
            <a:custGeom>
              <a:avLst/>
              <a:gdLst>
                <a:gd name="T0" fmla="*/ 88 w 88"/>
                <a:gd name="T1" fmla="*/ 15 h 39"/>
                <a:gd name="T2" fmla="*/ 38 w 88"/>
                <a:gd name="T3" fmla="*/ 39 h 39"/>
                <a:gd name="T4" fmla="*/ 0 w 88"/>
                <a:gd name="T5" fmla="*/ 24 h 39"/>
                <a:gd name="T6" fmla="*/ 31 w 88"/>
                <a:gd name="T7" fmla="*/ 0 h 39"/>
                <a:gd name="T8" fmla="*/ 88 w 88"/>
                <a:gd name="T9" fmla="*/ 15 h 39"/>
                <a:gd name="T10" fmla="*/ 0 60000 65536"/>
                <a:gd name="T11" fmla="*/ 0 60000 65536"/>
                <a:gd name="T12" fmla="*/ 0 60000 65536"/>
                <a:gd name="T13" fmla="*/ 0 60000 65536"/>
                <a:gd name="T14" fmla="*/ 0 60000 65536"/>
                <a:gd name="T15" fmla="*/ 0 w 88"/>
                <a:gd name="T16" fmla="*/ 0 h 39"/>
                <a:gd name="T17" fmla="*/ 88 w 88"/>
                <a:gd name="T18" fmla="*/ 39 h 39"/>
              </a:gdLst>
              <a:ahLst/>
              <a:cxnLst>
                <a:cxn ang="T10">
                  <a:pos x="T0" y="T1"/>
                </a:cxn>
                <a:cxn ang="T11">
                  <a:pos x="T2" y="T3"/>
                </a:cxn>
                <a:cxn ang="T12">
                  <a:pos x="T4" y="T5"/>
                </a:cxn>
                <a:cxn ang="T13">
                  <a:pos x="T6" y="T7"/>
                </a:cxn>
                <a:cxn ang="T14">
                  <a:pos x="T8" y="T9"/>
                </a:cxn>
              </a:cxnLst>
              <a:rect l="T15" t="T16" r="T17" b="T18"/>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68628" name="Freeform 20"/>
            <p:cNvSpPr>
              <a:spLocks/>
            </p:cNvSpPr>
            <p:nvPr/>
          </p:nvSpPr>
          <p:spPr bwMode="auto">
            <a:xfrm>
              <a:off x="3428" y="3298"/>
              <a:ext cx="97" cy="43"/>
            </a:xfrm>
            <a:custGeom>
              <a:avLst/>
              <a:gdLst>
                <a:gd name="T0" fmla="*/ 97 w 97"/>
                <a:gd name="T1" fmla="*/ 17 h 43"/>
                <a:gd name="T2" fmla="*/ 43 w 97"/>
                <a:gd name="T3" fmla="*/ 43 h 43"/>
                <a:gd name="T4" fmla="*/ 0 w 97"/>
                <a:gd name="T5" fmla="*/ 25 h 43"/>
                <a:gd name="T6" fmla="*/ 35 w 97"/>
                <a:gd name="T7" fmla="*/ 0 h 43"/>
                <a:gd name="T8" fmla="*/ 97 w 97"/>
                <a:gd name="T9" fmla="*/ 17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68629" name="Freeform 21"/>
            <p:cNvSpPr>
              <a:spLocks/>
            </p:cNvSpPr>
            <p:nvPr/>
          </p:nvSpPr>
          <p:spPr bwMode="auto">
            <a:xfrm>
              <a:off x="3328" y="3263"/>
              <a:ext cx="96" cy="42"/>
            </a:xfrm>
            <a:custGeom>
              <a:avLst/>
              <a:gdLst>
                <a:gd name="T0" fmla="*/ 96 w 96"/>
                <a:gd name="T1" fmla="*/ 17 h 42"/>
                <a:gd name="T2" fmla="*/ 42 w 96"/>
                <a:gd name="T3" fmla="*/ 42 h 42"/>
                <a:gd name="T4" fmla="*/ 0 w 96"/>
                <a:gd name="T5" fmla="*/ 25 h 42"/>
                <a:gd name="T6" fmla="*/ 33 w 96"/>
                <a:gd name="T7" fmla="*/ 0 h 42"/>
                <a:gd name="T8" fmla="*/ 96 w 96"/>
                <a:gd name="T9" fmla="*/ 17 h 42"/>
                <a:gd name="T10" fmla="*/ 0 60000 65536"/>
                <a:gd name="T11" fmla="*/ 0 60000 65536"/>
                <a:gd name="T12" fmla="*/ 0 60000 65536"/>
                <a:gd name="T13" fmla="*/ 0 60000 65536"/>
                <a:gd name="T14" fmla="*/ 0 60000 65536"/>
                <a:gd name="T15" fmla="*/ 0 w 96"/>
                <a:gd name="T16" fmla="*/ 0 h 42"/>
                <a:gd name="T17" fmla="*/ 96 w 96"/>
                <a:gd name="T18" fmla="*/ 42 h 42"/>
              </a:gdLst>
              <a:ahLst/>
              <a:cxnLst>
                <a:cxn ang="T10">
                  <a:pos x="T0" y="T1"/>
                </a:cxn>
                <a:cxn ang="T11">
                  <a:pos x="T2" y="T3"/>
                </a:cxn>
                <a:cxn ang="T12">
                  <a:pos x="T4" y="T5"/>
                </a:cxn>
                <a:cxn ang="T13">
                  <a:pos x="T6" y="T7"/>
                </a:cxn>
                <a:cxn ang="T14">
                  <a:pos x="T8" y="T9"/>
                </a:cxn>
              </a:cxnLst>
              <a:rect l="T15" t="T16" r="T17" b="T18"/>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68630" name="Freeform 22"/>
            <p:cNvSpPr>
              <a:spLocks/>
            </p:cNvSpPr>
            <p:nvPr/>
          </p:nvSpPr>
          <p:spPr bwMode="auto">
            <a:xfrm>
              <a:off x="3228" y="3227"/>
              <a:ext cx="93" cy="42"/>
            </a:xfrm>
            <a:custGeom>
              <a:avLst/>
              <a:gdLst>
                <a:gd name="T0" fmla="*/ 93 w 93"/>
                <a:gd name="T1" fmla="*/ 17 h 42"/>
                <a:gd name="T2" fmla="*/ 42 w 93"/>
                <a:gd name="T3" fmla="*/ 42 h 42"/>
                <a:gd name="T4" fmla="*/ 0 w 93"/>
                <a:gd name="T5" fmla="*/ 26 h 42"/>
                <a:gd name="T6" fmla="*/ 33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68631" name="Freeform 23"/>
            <p:cNvSpPr>
              <a:spLocks/>
            </p:cNvSpPr>
            <p:nvPr/>
          </p:nvSpPr>
          <p:spPr bwMode="auto">
            <a:xfrm>
              <a:off x="3128" y="3193"/>
              <a:ext cx="91" cy="40"/>
            </a:xfrm>
            <a:custGeom>
              <a:avLst/>
              <a:gdLst>
                <a:gd name="T0" fmla="*/ 91 w 91"/>
                <a:gd name="T1" fmla="*/ 15 h 40"/>
                <a:gd name="T2" fmla="*/ 40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68632" name="Freeform 24"/>
            <p:cNvSpPr>
              <a:spLocks/>
            </p:cNvSpPr>
            <p:nvPr/>
          </p:nvSpPr>
          <p:spPr bwMode="auto">
            <a:xfrm>
              <a:off x="3027" y="3157"/>
              <a:ext cx="91" cy="41"/>
            </a:xfrm>
            <a:custGeom>
              <a:avLst/>
              <a:gdLst>
                <a:gd name="T0" fmla="*/ 91 w 91"/>
                <a:gd name="T1" fmla="*/ 17 h 41"/>
                <a:gd name="T2" fmla="*/ 41 w 91"/>
                <a:gd name="T3" fmla="*/ 41 h 41"/>
                <a:gd name="T4" fmla="*/ 0 w 91"/>
                <a:gd name="T5" fmla="*/ 24 h 41"/>
                <a:gd name="T6" fmla="*/ 33 w 91"/>
                <a:gd name="T7" fmla="*/ 0 h 41"/>
                <a:gd name="T8" fmla="*/ 91 w 91"/>
                <a:gd name="T9" fmla="*/ 17 h 41"/>
                <a:gd name="T10" fmla="*/ 0 60000 65536"/>
                <a:gd name="T11" fmla="*/ 0 60000 65536"/>
                <a:gd name="T12" fmla="*/ 0 60000 65536"/>
                <a:gd name="T13" fmla="*/ 0 60000 65536"/>
                <a:gd name="T14" fmla="*/ 0 60000 65536"/>
                <a:gd name="T15" fmla="*/ 0 w 91"/>
                <a:gd name="T16" fmla="*/ 0 h 41"/>
                <a:gd name="T17" fmla="*/ 91 w 91"/>
                <a:gd name="T18" fmla="*/ 41 h 41"/>
              </a:gdLst>
              <a:ahLst/>
              <a:cxnLst>
                <a:cxn ang="T10">
                  <a:pos x="T0" y="T1"/>
                </a:cxn>
                <a:cxn ang="T11">
                  <a:pos x="T2" y="T3"/>
                </a:cxn>
                <a:cxn ang="T12">
                  <a:pos x="T4" y="T5"/>
                </a:cxn>
                <a:cxn ang="T13">
                  <a:pos x="T6" y="T7"/>
                </a:cxn>
                <a:cxn ang="T14">
                  <a:pos x="T8" y="T9"/>
                </a:cxn>
              </a:cxnLst>
              <a:rect l="T15" t="T16" r="T17" b="T18"/>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68633" name="Freeform 25"/>
            <p:cNvSpPr>
              <a:spLocks/>
            </p:cNvSpPr>
            <p:nvPr/>
          </p:nvSpPr>
          <p:spPr bwMode="auto">
            <a:xfrm>
              <a:off x="2927" y="3122"/>
              <a:ext cx="88" cy="40"/>
            </a:xfrm>
            <a:custGeom>
              <a:avLst/>
              <a:gdLst>
                <a:gd name="T0" fmla="*/ 88 w 88"/>
                <a:gd name="T1" fmla="*/ 16 h 40"/>
                <a:gd name="T2" fmla="*/ 40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68634" name="Freeform 26"/>
            <p:cNvSpPr>
              <a:spLocks/>
            </p:cNvSpPr>
            <p:nvPr/>
          </p:nvSpPr>
          <p:spPr bwMode="auto">
            <a:xfrm>
              <a:off x="3548" y="3248"/>
              <a:ext cx="98" cy="42"/>
            </a:xfrm>
            <a:custGeom>
              <a:avLst/>
              <a:gdLst>
                <a:gd name="T0" fmla="*/ 98 w 98"/>
                <a:gd name="T1" fmla="*/ 16 h 42"/>
                <a:gd name="T2" fmla="*/ 43 w 98"/>
                <a:gd name="T3" fmla="*/ 42 h 42"/>
                <a:gd name="T4" fmla="*/ 0 w 98"/>
                <a:gd name="T5" fmla="*/ 25 h 42"/>
                <a:gd name="T6" fmla="*/ 34 w 98"/>
                <a:gd name="T7" fmla="*/ 0 h 42"/>
                <a:gd name="T8" fmla="*/ 98 w 98"/>
                <a:gd name="T9" fmla="*/ 16 h 42"/>
                <a:gd name="T10" fmla="*/ 0 60000 65536"/>
                <a:gd name="T11" fmla="*/ 0 60000 65536"/>
                <a:gd name="T12" fmla="*/ 0 60000 65536"/>
                <a:gd name="T13" fmla="*/ 0 60000 65536"/>
                <a:gd name="T14" fmla="*/ 0 60000 65536"/>
                <a:gd name="T15" fmla="*/ 0 w 98"/>
                <a:gd name="T16" fmla="*/ 0 h 42"/>
                <a:gd name="T17" fmla="*/ 98 w 98"/>
                <a:gd name="T18" fmla="*/ 42 h 42"/>
              </a:gdLst>
              <a:ahLst/>
              <a:cxnLst>
                <a:cxn ang="T10">
                  <a:pos x="T0" y="T1"/>
                </a:cxn>
                <a:cxn ang="T11">
                  <a:pos x="T2" y="T3"/>
                </a:cxn>
                <a:cxn ang="T12">
                  <a:pos x="T4" y="T5"/>
                </a:cxn>
                <a:cxn ang="T13">
                  <a:pos x="T6" y="T7"/>
                </a:cxn>
                <a:cxn ang="T14">
                  <a:pos x="T8" y="T9"/>
                </a:cxn>
              </a:cxnLst>
              <a:rect l="T15" t="T16" r="T17" b="T18"/>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68635" name="Freeform 27"/>
            <p:cNvSpPr>
              <a:spLocks/>
            </p:cNvSpPr>
            <p:nvPr/>
          </p:nvSpPr>
          <p:spPr bwMode="auto">
            <a:xfrm>
              <a:off x="3455" y="3218"/>
              <a:ext cx="95" cy="42"/>
            </a:xfrm>
            <a:custGeom>
              <a:avLst/>
              <a:gdLst>
                <a:gd name="T0" fmla="*/ 95 w 95"/>
                <a:gd name="T1" fmla="*/ 17 h 42"/>
                <a:gd name="T2" fmla="*/ 41 w 95"/>
                <a:gd name="T3" fmla="*/ 42 h 42"/>
                <a:gd name="T4" fmla="*/ 0 w 95"/>
                <a:gd name="T5" fmla="*/ 25 h 42"/>
                <a:gd name="T6" fmla="*/ 33 w 95"/>
                <a:gd name="T7" fmla="*/ 0 h 42"/>
                <a:gd name="T8" fmla="*/ 95 w 95"/>
                <a:gd name="T9" fmla="*/ 17 h 42"/>
                <a:gd name="T10" fmla="*/ 0 60000 65536"/>
                <a:gd name="T11" fmla="*/ 0 60000 65536"/>
                <a:gd name="T12" fmla="*/ 0 60000 65536"/>
                <a:gd name="T13" fmla="*/ 0 60000 65536"/>
                <a:gd name="T14" fmla="*/ 0 60000 65536"/>
                <a:gd name="T15" fmla="*/ 0 w 95"/>
                <a:gd name="T16" fmla="*/ 0 h 42"/>
                <a:gd name="T17" fmla="*/ 95 w 95"/>
                <a:gd name="T18" fmla="*/ 42 h 42"/>
              </a:gdLst>
              <a:ahLst/>
              <a:cxnLst>
                <a:cxn ang="T10">
                  <a:pos x="T0" y="T1"/>
                </a:cxn>
                <a:cxn ang="T11">
                  <a:pos x="T2" y="T3"/>
                </a:cxn>
                <a:cxn ang="T12">
                  <a:pos x="T4" y="T5"/>
                </a:cxn>
                <a:cxn ang="T13">
                  <a:pos x="T6" y="T7"/>
                </a:cxn>
                <a:cxn ang="T14">
                  <a:pos x="T8" y="T9"/>
                </a:cxn>
              </a:cxnLst>
              <a:rect l="T15" t="T16" r="T17" b="T18"/>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68636" name="Freeform 28"/>
            <p:cNvSpPr>
              <a:spLocks/>
            </p:cNvSpPr>
            <p:nvPr/>
          </p:nvSpPr>
          <p:spPr bwMode="auto">
            <a:xfrm>
              <a:off x="3361" y="3189"/>
              <a:ext cx="94" cy="42"/>
            </a:xfrm>
            <a:custGeom>
              <a:avLst/>
              <a:gdLst>
                <a:gd name="T0" fmla="*/ 94 w 94"/>
                <a:gd name="T1" fmla="*/ 17 h 42"/>
                <a:gd name="T2" fmla="*/ 41 w 94"/>
                <a:gd name="T3" fmla="*/ 42 h 42"/>
                <a:gd name="T4" fmla="*/ 0 w 94"/>
                <a:gd name="T5" fmla="*/ 25 h 42"/>
                <a:gd name="T6" fmla="*/ 33 w 94"/>
                <a:gd name="T7" fmla="*/ 0 h 42"/>
                <a:gd name="T8" fmla="*/ 94 w 94"/>
                <a:gd name="T9" fmla="*/ 17 h 42"/>
                <a:gd name="T10" fmla="*/ 0 60000 65536"/>
                <a:gd name="T11" fmla="*/ 0 60000 65536"/>
                <a:gd name="T12" fmla="*/ 0 60000 65536"/>
                <a:gd name="T13" fmla="*/ 0 60000 65536"/>
                <a:gd name="T14" fmla="*/ 0 60000 65536"/>
                <a:gd name="T15" fmla="*/ 0 w 94"/>
                <a:gd name="T16" fmla="*/ 0 h 42"/>
                <a:gd name="T17" fmla="*/ 94 w 94"/>
                <a:gd name="T18" fmla="*/ 42 h 42"/>
              </a:gdLst>
              <a:ahLst/>
              <a:cxnLst>
                <a:cxn ang="T10">
                  <a:pos x="T0" y="T1"/>
                </a:cxn>
                <a:cxn ang="T11">
                  <a:pos x="T2" y="T3"/>
                </a:cxn>
                <a:cxn ang="T12">
                  <a:pos x="T4" y="T5"/>
                </a:cxn>
                <a:cxn ang="T13">
                  <a:pos x="T6" y="T7"/>
                </a:cxn>
                <a:cxn ang="T14">
                  <a:pos x="T8" y="T9"/>
                </a:cxn>
              </a:cxnLst>
              <a:rect l="T15" t="T16" r="T17" b="T18"/>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68637" name="Freeform 29"/>
            <p:cNvSpPr>
              <a:spLocks/>
            </p:cNvSpPr>
            <p:nvPr/>
          </p:nvSpPr>
          <p:spPr bwMode="auto">
            <a:xfrm>
              <a:off x="3267" y="3159"/>
              <a:ext cx="93" cy="42"/>
            </a:xfrm>
            <a:custGeom>
              <a:avLst/>
              <a:gdLst>
                <a:gd name="T0" fmla="*/ 93 w 93"/>
                <a:gd name="T1" fmla="*/ 17 h 42"/>
                <a:gd name="T2" fmla="*/ 42 w 93"/>
                <a:gd name="T3" fmla="*/ 42 h 42"/>
                <a:gd name="T4" fmla="*/ 0 w 93"/>
                <a:gd name="T5" fmla="*/ 26 h 42"/>
                <a:gd name="T6" fmla="*/ 34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68638" name="Freeform 30"/>
            <p:cNvSpPr>
              <a:spLocks/>
            </p:cNvSpPr>
            <p:nvPr/>
          </p:nvSpPr>
          <p:spPr bwMode="auto">
            <a:xfrm>
              <a:off x="3174" y="3131"/>
              <a:ext cx="91" cy="40"/>
            </a:xfrm>
            <a:custGeom>
              <a:avLst/>
              <a:gdLst>
                <a:gd name="T0" fmla="*/ 91 w 91"/>
                <a:gd name="T1" fmla="*/ 15 h 40"/>
                <a:gd name="T2" fmla="*/ 41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68639" name="Freeform 31"/>
            <p:cNvSpPr>
              <a:spLocks/>
            </p:cNvSpPr>
            <p:nvPr/>
          </p:nvSpPr>
          <p:spPr bwMode="auto">
            <a:xfrm>
              <a:off x="3081" y="3101"/>
              <a:ext cx="90" cy="41"/>
            </a:xfrm>
            <a:custGeom>
              <a:avLst/>
              <a:gdLst>
                <a:gd name="T0" fmla="*/ 90 w 90"/>
                <a:gd name="T1" fmla="*/ 17 h 41"/>
                <a:gd name="T2" fmla="*/ 39 w 90"/>
                <a:gd name="T3" fmla="*/ 41 h 41"/>
                <a:gd name="T4" fmla="*/ 0 w 90"/>
                <a:gd name="T5" fmla="*/ 24 h 41"/>
                <a:gd name="T6" fmla="*/ 31 w 90"/>
                <a:gd name="T7" fmla="*/ 0 h 41"/>
                <a:gd name="T8" fmla="*/ 90 w 90"/>
                <a:gd name="T9" fmla="*/ 17 h 41"/>
                <a:gd name="T10" fmla="*/ 0 60000 65536"/>
                <a:gd name="T11" fmla="*/ 0 60000 65536"/>
                <a:gd name="T12" fmla="*/ 0 60000 65536"/>
                <a:gd name="T13" fmla="*/ 0 60000 65536"/>
                <a:gd name="T14" fmla="*/ 0 60000 65536"/>
                <a:gd name="T15" fmla="*/ 0 w 90"/>
                <a:gd name="T16" fmla="*/ 0 h 41"/>
                <a:gd name="T17" fmla="*/ 90 w 90"/>
                <a:gd name="T18" fmla="*/ 41 h 41"/>
              </a:gdLst>
              <a:ahLst/>
              <a:cxnLst>
                <a:cxn ang="T10">
                  <a:pos x="T0" y="T1"/>
                </a:cxn>
                <a:cxn ang="T11">
                  <a:pos x="T2" y="T3"/>
                </a:cxn>
                <a:cxn ang="T12">
                  <a:pos x="T4" y="T5"/>
                </a:cxn>
                <a:cxn ang="T13">
                  <a:pos x="T6" y="T7"/>
                </a:cxn>
                <a:cxn ang="T14">
                  <a:pos x="T8" y="T9"/>
                </a:cxn>
              </a:cxnLst>
              <a:rect l="T15" t="T16" r="T17" b="T18"/>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68640" name="Freeform 32"/>
            <p:cNvSpPr>
              <a:spLocks/>
            </p:cNvSpPr>
            <p:nvPr/>
          </p:nvSpPr>
          <p:spPr bwMode="auto">
            <a:xfrm>
              <a:off x="2987" y="3072"/>
              <a:ext cx="88" cy="40"/>
            </a:xfrm>
            <a:custGeom>
              <a:avLst/>
              <a:gdLst>
                <a:gd name="T0" fmla="*/ 88 w 88"/>
                <a:gd name="T1" fmla="*/ 16 h 40"/>
                <a:gd name="T2" fmla="*/ 39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68641" name="Freeform 33"/>
            <p:cNvSpPr>
              <a:spLocks/>
            </p:cNvSpPr>
            <p:nvPr/>
          </p:nvSpPr>
          <p:spPr bwMode="auto">
            <a:xfrm>
              <a:off x="2321" y="2594"/>
              <a:ext cx="98" cy="316"/>
            </a:xfrm>
            <a:custGeom>
              <a:avLst/>
              <a:gdLst>
                <a:gd name="T0" fmla="*/ 35 w 98"/>
                <a:gd name="T1" fmla="*/ 0 h 316"/>
                <a:gd name="T2" fmla="*/ 55 w 98"/>
                <a:gd name="T3" fmla="*/ 32 h 316"/>
                <a:gd name="T4" fmla="*/ 46 w 98"/>
                <a:gd name="T5" fmla="*/ 52 h 316"/>
                <a:gd name="T6" fmla="*/ 98 w 98"/>
                <a:gd name="T7" fmla="*/ 247 h 316"/>
                <a:gd name="T8" fmla="*/ 57 w 98"/>
                <a:gd name="T9" fmla="*/ 316 h 316"/>
                <a:gd name="T10" fmla="*/ 0 w 98"/>
                <a:gd name="T11" fmla="*/ 235 h 316"/>
                <a:gd name="T12" fmla="*/ 26 w 98"/>
                <a:gd name="T13" fmla="*/ 52 h 316"/>
                <a:gd name="T14" fmla="*/ 2 w 98"/>
                <a:gd name="T15" fmla="*/ 32 h 316"/>
                <a:gd name="T16" fmla="*/ 9 w 98"/>
                <a:gd name="T17" fmla="*/ 0 h 316"/>
                <a:gd name="T18" fmla="*/ 35 w 98"/>
                <a:gd name="T19" fmla="*/ 0 h 3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316"/>
                <a:gd name="T32" fmla="*/ 98 w 98"/>
                <a:gd name="T33" fmla="*/ 316 h 3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68642" name="Freeform 34"/>
            <p:cNvSpPr>
              <a:spLocks/>
            </p:cNvSpPr>
            <p:nvPr/>
          </p:nvSpPr>
          <p:spPr bwMode="auto">
            <a:xfrm>
              <a:off x="3025" y="2383"/>
              <a:ext cx="1031" cy="778"/>
            </a:xfrm>
            <a:custGeom>
              <a:avLst/>
              <a:gdLst>
                <a:gd name="T0" fmla="*/ 115 w 1031"/>
                <a:gd name="T1" fmla="*/ 0 h 778"/>
                <a:gd name="T2" fmla="*/ 0 w 1031"/>
                <a:gd name="T3" fmla="*/ 558 h 778"/>
                <a:gd name="T4" fmla="*/ 752 w 1031"/>
                <a:gd name="T5" fmla="*/ 778 h 778"/>
                <a:gd name="T6" fmla="*/ 825 w 1031"/>
                <a:gd name="T7" fmla="*/ 766 h 778"/>
                <a:gd name="T8" fmla="*/ 1031 w 1031"/>
                <a:gd name="T9" fmla="*/ 49 h 778"/>
                <a:gd name="T10" fmla="*/ 946 w 1031"/>
                <a:gd name="T11" fmla="*/ 12 h 778"/>
                <a:gd name="T12" fmla="*/ 115 w 1031"/>
                <a:gd name="T13" fmla="*/ 0 h 778"/>
                <a:gd name="T14" fmla="*/ 0 60000 65536"/>
                <a:gd name="T15" fmla="*/ 0 60000 65536"/>
                <a:gd name="T16" fmla="*/ 0 60000 65536"/>
                <a:gd name="T17" fmla="*/ 0 60000 65536"/>
                <a:gd name="T18" fmla="*/ 0 60000 65536"/>
                <a:gd name="T19" fmla="*/ 0 60000 65536"/>
                <a:gd name="T20" fmla="*/ 0 60000 65536"/>
                <a:gd name="T21" fmla="*/ 0 w 1031"/>
                <a:gd name="T22" fmla="*/ 0 h 778"/>
                <a:gd name="T23" fmla="*/ 1031 w 1031"/>
                <a:gd name="T24" fmla="*/ 778 h 7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68643" name="Freeform 35"/>
            <p:cNvSpPr>
              <a:spLocks/>
            </p:cNvSpPr>
            <p:nvPr/>
          </p:nvSpPr>
          <p:spPr bwMode="auto">
            <a:xfrm>
              <a:off x="3110" y="2462"/>
              <a:ext cx="771" cy="571"/>
            </a:xfrm>
            <a:custGeom>
              <a:avLst/>
              <a:gdLst>
                <a:gd name="T0" fmla="*/ 78 w 771"/>
                <a:gd name="T1" fmla="*/ 0 h 571"/>
                <a:gd name="T2" fmla="*/ 0 w 771"/>
                <a:gd name="T3" fmla="*/ 406 h 571"/>
                <a:gd name="T4" fmla="*/ 624 w 771"/>
                <a:gd name="T5" fmla="*/ 571 h 571"/>
                <a:gd name="T6" fmla="*/ 771 w 771"/>
                <a:gd name="T7" fmla="*/ 37 h 571"/>
                <a:gd name="T8" fmla="*/ 78 w 771"/>
                <a:gd name="T9" fmla="*/ 0 h 571"/>
                <a:gd name="T10" fmla="*/ 0 60000 65536"/>
                <a:gd name="T11" fmla="*/ 0 60000 65536"/>
                <a:gd name="T12" fmla="*/ 0 60000 65536"/>
                <a:gd name="T13" fmla="*/ 0 60000 65536"/>
                <a:gd name="T14" fmla="*/ 0 60000 65536"/>
                <a:gd name="T15" fmla="*/ 0 w 771"/>
                <a:gd name="T16" fmla="*/ 0 h 571"/>
                <a:gd name="T17" fmla="*/ 771 w 771"/>
                <a:gd name="T18" fmla="*/ 571 h 571"/>
              </a:gdLst>
              <a:ahLst/>
              <a:cxnLst>
                <a:cxn ang="T10">
                  <a:pos x="T0" y="T1"/>
                </a:cxn>
                <a:cxn ang="T11">
                  <a:pos x="T2" y="T3"/>
                </a:cxn>
                <a:cxn ang="T12">
                  <a:pos x="T4" y="T5"/>
                </a:cxn>
                <a:cxn ang="T13">
                  <a:pos x="T6" y="T7"/>
                </a:cxn>
                <a:cxn ang="T14">
                  <a:pos x="T8" y="T9"/>
                </a:cxn>
              </a:cxnLst>
              <a:rect l="T15" t="T16" r="T17" b="T18"/>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68644" name="Freeform 36"/>
            <p:cNvSpPr>
              <a:spLocks/>
            </p:cNvSpPr>
            <p:nvPr/>
          </p:nvSpPr>
          <p:spPr bwMode="auto">
            <a:xfrm>
              <a:off x="2035" y="1488"/>
              <a:ext cx="824" cy="724"/>
            </a:xfrm>
            <a:custGeom>
              <a:avLst/>
              <a:gdLst>
                <a:gd name="T0" fmla="*/ 822 w 824"/>
                <a:gd name="T1" fmla="*/ 255 h 724"/>
                <a:gd name="T2" fmla="*/ 806 w 824"/>
                <a:gd name="T3" fmla="*/ 199 h 724"/>
                <a:gd name="T4" fmla="*/ 774 w 824"/>
                <a:gd name="T5" fmla="*/ 149 h 724"/>
                <a:gd name="T6" fmla="*/ 730 w 824"/>
                <a:gd name="T7" fmla="*/ 104 h 724"/>
                <a:gd name="T8" fmla="*/ 675 w 824"/>
                <a:gd name="T9" fmla="*/ 64 h 724"/>
                <a:gd name="T10" fmla="*/ 609 w 824"/>
                <a:gd name="T11" fmla="*/ 35 h 724"/>
                <a:gd name="T12" fmla="*/ 535 w 824"/>
                <a:gd name="T13" fmla="*/ 13 h 724"/>
                <a:gd name="T14" fmla="*/ 454 w 824"/>
                <a:gd name="T15" fmla="*/ 1 h 724"/>
                <a:gd name="T16" fmla="*/ 371 w 824"/>
                <a:gd name="T17" fmla="*/ 1 h 724"/>
                <a:gd name="T18" fmla="*/ 290 w 824"/>
                <a:gd name="T19" fmla="*/ 13 h 724"/>
                <a:gd name="T20" fmla="*/ 216 w 824"/>
                <a:gd name="T21" fmla="*/ 35 h 724"/>
                <a:gd name="T22" fmla="*/ 150 w 824"/>
                <a:gd name="T23" fmla="*/ 64 h 724"/>
                <a:gd name="T24" fmla="*/ 94 w 824"/>
                <a:gd name="T25" fmla="*/ 104 h 724"/>
                <a:gd name="T26" fmla="*/ 50 w 824"/>
                <a:gd name="T27" fmla="*/ 149 h 724"/>
                <a:gd name="T28" fmla="*/ 19 w 824"/>
                <a:gd name="T29" fmla="*/ 199 h 724"/>
                <a:gd name="T30" fmla="*/ 2 w 824"/>
                <a:gd name="T31" fmla="*/ 255 h 724"/>
                <a:gd name="T32" fmla="*/ 2 w 824"/>
                <a:gd name="T33" fmla="*/ 313 h 724"/>
                <a:gd name="T34" fmla="*/ 19 w 824"/>
                <a:gd name="T35" fmla="*/ 367 h 724"/>
                <a:gd name="T36" fmla="*/ 50 w 824"/>
                <a:gd name="T37" fmla="*/ 419 h 724"/>
                <a:gd name="T38" fmla="*/ 94 w 824"/>
                <a:gd name="T39" fmla="*/ 463 h 724"/>
                <a:gd name="T40" fmla="*/ 150 w 824"/>
                <a:gd name="T41" fmla="*/ 501 h 724"/>
                <a:gd name="T42" fmla="*/ 216 w 824"/>
                <a:gd name="T43" fmla="*/ 532 h 724"/>
                <a:gd name="T44" fmla="*/ 290 w 824"/>
                <a:gd name="T45" fmla="*/ 552 h 724"/>
                <a:gd name="T46" fmla="*/ 371 w 824"/>
                <a:gd name="T47" fmla="*/ 564 h 724"/>
                <a:gd name="T48" fmla="*/ 420 w 824"/>
                <a:gd name="T49" fmla="*/ 566 h 724"/>
                <a:gd name="T50" fmla="*/ 433 w 824"/>
                <a:gd name="T51" fmla="*/ 566 h 724"/>
                <a:gd name="T52" fmla="*/ 446 w 824"/>
                <a:gd name="T53" fmla="*/ 566 h 724"/>
                <a:gd name="T54" fmla="*/ 459 w 824"/>
                <a:gd name="T55" fmla="*/ 564 h 724"/>
                <a:gd name="T56" fmla="*/ 448 w 824"/>
                <a:gd name="T57" fmla="*/ 724 h 724"/>
                <a:gd name="T58" fmla="*/ 571 w 824"/>
                <a:gd name="T59" fmla="*/ 545 h 724"/>
                <a:gd name="T60" fmla="*/ 628 w 824"/>
                <a:gd name="T61" fmla="*/ 525 h 724"/>
                <a:gd name="T62" fmla="*/ 680 w 824"/>
                <a:gd name="T63" fmla="*/ 499 h 724"/>
                <a:gd name="T64" fmla="*/ 725 w 824"/>
                <a:gd name="T65" fmla="*/ 469 h 724"/>
                <a:gd name="T66" fmla="*/ 762 w 824"/>
                <a:gd name="T67" fmla="*/ 433 h 724"/>
                <a:gd name="T68" fmla="*/ 792 w 824"/>
                <a:gd name="T69" fmla="*/ 394 h 724"/>
                <a:gd name="T70" fmla="*/ 812 w 824"/>
                <a:gd name="T71" fmla="*/ 352 h 724"/>
                <a:gd name="T72" fmla="*/ 823 w 824"/>
                <a:gd name="T73" fmla="*/ 307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24"/>
                <a:gd name="T112" fmla="*/ 0 h 724"/>
                <a:gd name="T113" fmla="*/ 824 w 824"/>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68645" name="Freeform 37"/>
            <p:cNvSpPr>
              <a:spLocks/>
            </p:cNvSpPr>
            <p:nvPr/>
          </p:nvSpPr>
          <p:spPr bwMode="auto">
            <a:xfrm>
              <a:off x="1764" y="2157"/>
              <a:ext cx="241" cy="70"/>
            </a:xfrm>
            <a:custGeom>
              <a:avLst/>
              <a:gdLst>
                <a:gd name="T0" fmla="*/ 241 w 241"/>
                <a:gd name="T1" fmla="*/ 70 h 70"/>
                <a:gd name="T2" fmla="*/ 0 w 241"/>
                <a:gd name="T3" fmla="*/ 0 h 70"/>
                <a:gd name="T4" fmla="*/ 13 w 241"/>
                <a:gd name="T5" fmla="*/ 50 h 70"/>
                <a:gd name="T6" fmla="*/ 241 w 241"/>
                <a:gd name="T7" fmla="*/ 70 h 70"/>
                <a:gd name="T8" fmla="*/ 0 60000 65536"/>
                <a:gd name="T9" fmla="*/ 0 60000 65536"/>
                <a:gd name="T10" fmla="*/ 0 60000 65536"/>
                <a:gd name="T11" fmla="*/ 0 60000 65536"/>
                <a:gd name="T12" fmla="*/ 0 w 241"/>
                <a:gd name="T13" fmla="*/ 0 h 70"/>
                <a:gd name="T14" fmla="*/ 241 w 241"/>
                <a:gd name="T15" fmla="*/ 70 h 70"/>
              </a:gdLst>
              <a:ahLst/>
              <a:cxnLst>
                <a:cxn ang="T8">
                  <a:pos x="T0" y="T1"/>
                </a:cxn>
                <a:cxn ang="T9">
                  <a:pos x="T2" y="T3"/>
                </a:cxn>
                <a:cxn ang="T10">
                  <a:pos x="T4" y="T5"/>
                </a:cxn>
                <a:cxn ang="T11">
                  <a:pos x="T6" y="T7"/>
                </a:cxn>
              </a:cxnLst>
              <a:rect l="T12" t="T13" r="T14" b="T15"/>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68646" name="Freeform 38"/>
            <p:cNvSpPr>
              <a:spLocks/>
            </p:cNvSpPr>
            <p:nvPr/>
          </p:nvSpPr>
          <p:spPr bwMode="auto">
            <a:xfrm>
              <a:off x="1704" y="2312"/>
              <a:ext cx="310" cy="92"/>
            </a:xfrm>
            <a:custGeom>
              <a:avLst/>
              <a:gdLst>
                <a:gd name="T0" fmla="*/ 310 w 310"/>
                <a:gd name="T1" fmla="*/ 0 h 92"/>
                <a:gd name="T2" fmla="*/ 0 w 310"/>
                <a:gd name="T3" fmla="*/ 51 h 92"/>
                <a:gd name="T4" fmla="*/ 78 w 310"/>
                <a:gd name="T5" fmla="*/ 92 h 92"/>
                <a:gd name="T6" fmla="*/ 310 w 310"/>
                <a:gd name="T7" fmla="*/ 0 h 92"/>
                <a:gd name="T8" fmla="*/ 0 60000 65536"/>
                <a:gd name="T9" fmla="*/ 0 60000 65536"/>
                <a:gd name="T10" fmla="*/ 0 60000 65536"/>
                <a:gd name="T11" fmla="*/ 0 60000 65536"/>
                <a:gd name="T12" fmla="*/ 0 w 310"/>
                <a:gd name="T13" fmla="*/ 0 h 92"/>
                <a:gd name="T14" fmla="*/ 310 w 310"/>
                <a:gd name="T15" fmla="*/ 92 h 92"/>
              </a:gdLst>
              <a:ahLst/>
              <a:cxnLst>
                <a:cxn ang="T8">
                  <a:pos x="T0" y="T1"/>
                </a:cxn>
                <a:cxn ang="T9">
                  <a:pos x="T2" y="T3"/>
                </a:cxn>
                <a:cxn ang="T10">
                  <a:pos x="T4" y="T5"/>
                </a:cxn>
                <a:cxn ang="T11">
                  <a:pos x="T6" y="T7"/>
                </a:cxn>
              </a:cxnLst>
              <a:rect l="T12" t="T13" r="T14" b="T15"/>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68647" name="Freeform 39"/>
            <p:cNvSpPr>
              <a:spLocks/>
            </p:cNvSpPr>
            <p:nvPr/>
          </p:nvSpPr>
          <p:spPr bwMode="auto">
            <a:xfrm>
              <a:off x="1900" y="2413"/>
              <a:ext cx="109" cy="77"/>
            </a:xfrm>
            <a:custGeom>
              <a:avLst/>
              <a:gdLst>
                <a:gd name="T0" fmla="*/ 109 w 109"/>
                <a:gd name="T1" fmla="*/ 0 h 77"/>
                <a:gd name="T2" fmla="*/ 0 w 109"/>
                <a:gd name="T3" fmla="*/ 59 h 77"/>
                <a:gd name="T4" fmla="*/ 64 w 109"/>
                <a:gd name="T5" fmla="*/ 77 h 77"/>
                <a:gd name="T6" fmla="*/ 109 w 109"/>
                <a:gd name="T7" fmla="*/ 0 h 77"/>
                <a:gd name="T8" fmla="*/ 0 60000 65536"/>
                <a:gd name="T9" fmla="*/ 0 60000 65536"/>
                <a:gd name="T10" fmla="*/ 0 60000 65536"/>
                <a:gd name="T11" fmla="*/ 0 60000 65536"/>
                <a:gd name="T12" fmla="*/ 0 w 109"/>
                <a:gd name="T13" fmla="*/ 0 h 77"/>
                <a:gd name="T14" fmla="*/ 109 w 109"/>
                <a:gd name="T15" fmla="*/ 77 h 77"/>
              </a:gdLst>
              <a:ahLst/>
              <a:cxnLst>
                <a:cxn ang="T8">
                  <a:pos x="T0" y="T1"/>
                </a:cxn>
                <a:cxn ang="T9">
                  <a:pos x="T2" y="T3"/>
                </a:cxn>
                <a:cxn ang="T10">
                  <a:pos x="T4" y="T5"/>
                </a:cxn>
                <a:cxn ang="T11">
                  <a:pos x="T6" y="T7"/>
                </a:cxn>
              </a:cxnLst>
              <a:rect l="T12" t="T13" r="T14" b="T15"/>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68648" name="Freeform 40"/>
            <p:cNvSpPr>
              <a:spLocks/>
            </p:cNvSpPr>
            <p:nvPr/>
          </p:nvSpPr>
          <p:spPr bwMode="auto">
            <a:xfrm>
              <a:off x="3163" y="2697"/>
              <a:ext cx="590" cy="186"/>
            </a:xfrm>
            <a:custGeom>
              <a:avLst/>
              <a:gdLst>
                <a:gd name="T0" fmla="*/ 554 w 590"/>
                <a:gd name="T1" fmla="*/ 111 h 186"/>
                <a:gd name="T2" fmla="*/ 525 w 590"/>
                <a:gd name="T3" fmla="*/ 125 h 186"/>
                <a:gd name="T4" fmla="*/ 516 w 590"/>
                <a:gd name="T5" fmla="*/ 112 h 186"/>
                <a:gd name="T6" fmla="*/ 484 w 590"/>
                <a:gd name="T7" fmla="*/ 74 h 186"/>
                <a:gd name="T8" fmla="*/ 451 w 590"/>
                <a:gd name="T9" fmla="*/ 75 h 186"/>
                <a:gd name="T10" fmla="*/ 418 w 590"/>
                <a:gd name="T11" fmla="*/ 83 h 186"/>
                <a:gd name="T12" fmla="*/ 395 w 590"/>
                <a:gd name="T13" fmla="*/ 81 h 186"/>
                <a:gd name="T14" fmla="*/ 383 w 590"/>
                <a:gd name="T15" fmla="*/ 64 h 186"/>
                <a:gd name="T16" fmla="*/ 344 w 590"/>
                <a:gd name="T17" fmla="*/ 59 h 186"/>
                <a:gd name="T18" fmla="*/ 323 w 590"/>
                <a:gd name="T19" fmla="*/ 60 h 186"/>
                <a:gd name="T20" fmla="*/ 312 w 590"/>
                <a:gd name="T21" fmla="*/ 57 h 186"/>
                <a:gd name="T22" fmla="*/ 301 w 590"/>
                <a:gd name="T23" fmla="*/ 43 h 186"/>
                <a:gd name="T24" fmla="*/ 292 w 590"/>
                <a:gd name="T25" fmla="*/ 38 h 186"/>
                <a:gd name="T26" fmla="*/ 243 w 590"/>
                <a:gd name="T27" fmla="*/ 38 h 186"/>
                <a:gd name="T28" fmla="*/ 193 w 590"/>
                <a:gd name="T29" fmla="*/ 46 h 186"/>
                <a:gd name="T30" fmla="*/ 181 w 590"/>
                <a:gd name="T31" fmla="*/ 50 h 186"/>
                <a:gd name="T32" fmla="*/ 185 w 590"/>
                <a:gd name="T33" fmla="*/ 25 h 186"/>
                <a:gd name="T34" fmla="*/ 175 w 590"/>
                <a:gd name="T35" fmla="*/ 7 h 186"/>
                <a:gd name="T36" fmla="*/ 153 w 590"/>
                <a:gd name="T37" fmla="*/ 0 h 186"/>
                <a:gd name="T38" fmla="*/ 84 w 590"/>
                <a:gd name="T39" fmla="*/ 8 h 186"/>
                <a:gd name="T40" fmla="*/ 15 w 590"/>
                <a:gd name="T41" fmla="*/ 21 h 186"/>
                <a:gd name="T42" fmla="*/ 0 w 590"/>
                <a:gd name="T43" fmla="*/ 43 h 186"/>
                <a:gd name="T44" fmla="*/ 21 w 590"/>
                <a:gd name="T45" fmla="*/ 58 h 186"/>
                <a:gd name="T46" fmla="*/ 84 w 590"/>
                <a:gd name="T47" fmla="*/ 45 h 186"/>
                <a:gd name="T48" fmla="*/ 147 w 590"/>
                <a:gd name="T49" fmla="*/ 38 h 186"/>
                <a:gd name="T50" fmla="*/ 142 w 590"/>
                <a:gd name="T51" fmla="*/ 60 h 186"/>
                <a:gd name="T52" fmla="*/ 141 w 590"/>
                <a:gd name="T53" fmla="*/ 80 h 186"/>
                <a:gd name="T54" fmla="*/ 156 w 590"/>
                <a:gd name="T55" fmla="*/ 95 h 186"/>
                <a:gd name="T56" fmla="*/ 201 w 590"/>
                <a:gd name="T57" fmla="*/ 81 h 186"/>
                <a:gd name="T58" fmla="*/ 249 w 590"/>
                <a:gd name="T59" fmla="*/ 75 h 186"/>
                <a:gd name="T60" fmla="*/ 274 w 590"/>
                <a:gd name="T61" fmla="*/ 87 h 186"/>
                <a:gd name="T62" fmla="*/ 294 w 590"/>
                <a:gd name="T63" fmla="*/ 101 h 186"/>
                <a:gd name="T64" fmla="*/ 304 w 590"/>
                <a:gd name="T65" fmla="*/ 101 h 186"/>
                <a:gd name="T66" fmla="*/ 327 w 590"/>
                <a:gd name="T67" fmla="*/ 96 h 186"/>
                <a:gd name="T68" fmla="*/ 351 w 590"/>
                <a:gd name="T69" fmla="*/ 95 h 186"/>
                <a:gd name="T70" fmla="*/ 356 w 590"/>
                <a:gd name="T71" fmla="*/ 102 h 186"/>
                <a:gd name="T72" fmla="*/ 354 w 590"/>
                <a:gd name="T73" fmla="*/ 125 h 186"/>
                <a:gd name="T74" fmla="*/ 367 w 590"/>
                <a:gd name="T75" fmla="*/ 139 h 186"/>
                <a:gd name="T76" fmla="*/ 401 w 590"/>
                <a:gd name="T77" fmla="*/ 127 h 186"/>
                <a:gd name="T78" fmla="*/ 438 w 590"/>
                <a:gd name="T79" fmla="*/ 115 h 186"/>
                <a:gd name="T80" fmla="*/ 471 w 590"/>
                <a:gd name="T81" fmla="*/ 108 h 186"/>
                <a:gd name="T82" fmla="*/ 481 w 590"/>
                <a:gd name="T83" fmla="*/ 140 h 186"/>
                <a:gd name="T84" fmla="*/ 475 w 590"/>
                <a:gd name="T85" fmla="*/ 171 h 186"/>
                <a:gd name="T86" fmla="*/ 491 w 590"/>
                <a:gd name="T87" fmla="*/ 186 h 186"/>
                <a:gd name="T88" fmla="*/ 517 w 590"/>
                <a:gd name="T89" fmla="*/ 174 h 186"/>
                <a:gd name="T90" fmla="*/ 547 w 590"/>
                <a:gd name="T91" fmla="*/ 156 h 186"/>
                <a:gd name="T92" fmla="*/ 568 w 590"/>
                <a:gd name="T93" fmla="*/ 143 h 186"/>
                <a:gd name="T94" fmla="*/ 572 w 590"/>
                <a:gd name="T95" fmla="*/ 149 h 186"/>
                <a:gd name="T96" fmla="*/ 590 w 590"/>
                <a:gd name="T97" fmla="*/ 130 h 1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0"/>
                <a:gd name="T148" fmla="*/ 0 h 186"/>
                <a:gd name="T149" fmla="*/ 590 w 590"/>
                <a:gd name="T150" fmla="*/ 186 h 18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68649" name="Freeform 41"/>
            <p:cNvSpPr>
              <a:spLocks/>
            </p:cNvSpPr>
            <p:nvPr/>
          </p:nvSpPr>
          <p:spPr bwMode="auto">
            <a:xfrm>
              <a:off x="3200" y="2569"/>
              <a:ext cx="560" cy="123"/>
            </a:xfrm>
            <a:custGeom>
              <a:avLst/>
              <a:gdLst>
                <a:gd name="T0" fmla="*/ 548 w 560"/>
                <a:gd name="T1" fmla="*/ 87 h 123"/>
                <a:gd name="T2" fmla="*/ 546 w 560"/>
                <a:gd name="T3" fmla="*/ 63 h 123"/>
                <a:gd name="T4" fmla="*/ 536 w 560"/>
                <a:gd name="T5" fmla="*/ 49 h 123"/>
                <a:gd name="T6" fmla="*/ 511 w 560"/>
                <a:gd name="T7" fmla="*/ 48 h 123"/>
                <a:gd name="T8" fmla="*/ 490 w 560"/>
                <a:gd name="T9" fmla="*/ 51 h 123"/>
                <a:gd name="T10" fmla="*/ 469 w 560"/>
                <a:gd name="T11" fmla="*/ 58 h 123"/>
                <a:gd name="T12" fmla="*/ 454 w 560"/>
                <a:gd name="T13" fmla="*/ 48 h 123"/>
                <a:gd name="T14" fmla="*/ 432 w 560"/>
                <a:gd name="T15" fmla="*/ 32 h 123"/>
                <a:gd name="T16" fmla="*/ 404 w 560"/>
                <a:gd name="T17" fmla="*/ 30 h 123"/>
                <a:gd name="T18" fmla="*/ 370 w 560"/>
                <a:gd name="T19" fmla="*/ 36 h 123"/>
                <a:gd name="T20" fmla="*/ 338 w 560"/>
                <a:gd name="T21" fmla="*/ 46 h 123"/>
                <a:gd name="T22" fmla="*/ 307 w 560"/>
                <a:gd name="T23" fmla="*/ 44 h 123"/>
                <a:gd name="T24" fmla="*/ 262 w 560"/>
                <a:gd name="T25" fmla="*/ 37 h 123"/>
                <a:gd name="T26" fmla="*/ 210 w 560"/>
                <a:gd name="T27" fmla="*/ 49 h 123"/>
                <a:gd name="T28" fmla="*/ 190 w 560"/>
                <a:gd name="T29" fmla="*/ 20 h 123"/>
                <a:gd name="T30" fmla="*/ 184 w 560"/>
                <a:gd name="T31" fmla="*/ 8 h 123"/>
                <a:gd name="T32" fmla="*/ 138 w 560"/>
                <a:gd name="T33" fmla="*/ 1 h 123"/>
                <a:gd name="T34" fmla="*/ 83 w 560"/>
                <a:gd name="T35" fmla="*/ 3 h 123"/>
                <a:gd name="T36" fmla="*/ 29 w 560"/>
                <a:gd name="T37" fmla="*/ 14 h 123"/>
                <a:gd name="T38" fmla="*/ 2 w 560"/>
                <a:gd name="T39" fmla="*/ 30 h 123"/>
                <a:gd name="T40" fmla="*/ 4 w 560"/>
                <a:gd name="T41" fmla="*/ 50 h 123"/>
                <a:gd name="T42" fmla="*/ 24 w 560"/>
                <a:gd name="T43" fmla="*/ 55 h 123"/>
                <a:gd name="T44" fmla="*/ 72 w 560"/>
                <a:gd name="T45" fmla="*/ 42 h 123"/>
                <a:gd name="T46" fmla="*/ 121 w 560"/>
                <a:gd name="T47" fmla="*/ 38 h 123"/>
                <a:gd name="T48" fmla="*/ 153 w 560"/>
                <a:gd name="T49" fmla="*/ 39 h 123"/>
                <a:gd name="T50" fmla="*/ 152 w 560"/>
                <a:gd name="T51" fmla="*/ 46 h 123"/>
                <a:gd name="T52" fmla="*/ 152 w 560"/>
                <a:gd name="T53" fmla="*/ 70 h 123"/>
                <a:gd name="T54" fmla="*/ 170 w 560"/>
                <a:gd name="T55" fmla="*/ 86 h 123"/>
                <a:gd name="T56" fmla="*/ 213 w 560"/>
                <a:gd name="T57" fmla="*/ 87 h 123"/>
                <a:gd name="T58" fmla="*/ 255 w 560"/>
                <a:gd name="T59" fmla="*/ 75 h 123"/>
                <a:gd name="T60" fmla="*/ 286 w 560"/>
                <a:gd name="T61" fmla="*/ 71 h 123"/>
                <a:gd name="T62" fmla="*/ 295 w 560"/>
                <a:gd name="T63" fmla="*/ 75 h 123"/>
                <a:gd name="T64" fmla="*/ 305 w 560"/>
                <a:gd name="T65" fmla="*/ 100 h 123"/>
                <a:gd name="T66" fmla="*/ 326 w 560"/>
                <a:gd name="T67" fmla="*/ 93 h 123"/>
                <a:gd name="T68" fmla="*/ 357 w 560"/>
                <a:gd name="T69" fmla="*/ 77 h 123"/>
                <a:gd name="T70" fmla="*/ 388 w 560"/>
                <a:gd name="T71" fmla="*/ 69 h 123"/>
                <a:gd name="T72" fmla="*/ 414 w 560"/>
                <a:gd name="T73" fmla="*/ 66 h 123"/>
                <a:gd name="T74" fmla="*/ 426 w 560"/>
                <a:gd name="T75" fmla="*/ 68 h 123"/>
                <a:gd name="T76" fmla="*/ 430 w 560"/>
                <a:gd name="T77" fmla="*/ 82 h 123"/>
                <a:gd name="T78" fmla="*/ 423 w 560"/>
                <a:gd name="T79" fmla="*/ 93 h 123"/>
                <a:gd name="T80" fmla="*/ 419 w 560"/>
                <a:gd name="T81" fmla="*/ 101 h 123"/>
                <a:gd name="T82" fmla="*/ 426 w 560"/>
                <a:gd name="T83" fmla="*/ 118 h 123"/>
                <a:gd name="T84" fmla="*/ 446 w 560"/>
                <a:gd name="T85" fmla="*/ 120 h 123"/>
                <a:gd name="T86" fmla="*/ 453 w 560"/>
                <a:gd name="T87" fmla="*/ 113 h 123"/>
                <a:gd name="T88" fmla="*/ 462 w 560"/>
                <a:gd name="T89" fmla="*/ 104 h 123"/>
                <a:gd name="T90" fmla="*/ 482 w 560"/>
                <a:gd name="T91" fmla="*/ 92 h 123"/>
                <a:gd name="T92" fmla="*/ 504 w 560"/>
                <a:gd name="T93" fmla="*/ 86 h 123"/>
                <a:gd name="T94" fmla="*/ 518 w 560"/>
                <a:gd name="T95" fmla="*/ 107 h 123"/>
                <a:gd name="T96" fmla="*/ 546 w 560"/>
                <a:gd name="T97" fmla="*/ 123 h 123"/>
                <a:gd name="T98" fmla="*/ 560 w 560"/>
                <a:gd name="T99" fmla="*/ 108 h 123"/>
                <a:gd name="T100" fmla="*/ 554 w 560"/>
                <a:gd name="T101" fmla="*/ 92 h 1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0"/>
                <a:gd name="T154" fmla="*/ 0 h 123"/>
                <a:gd name="T155" fmla="*/ 560 w 560"/>
                <a:gd name="T156" fmla="*/ 123 h 1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0" h="123">
                  <a:moveTo>
                    <a:pt x="548" y="88"/>
                  </a:moveTo>
                  <a:lnTo>
                    <a:pt x="548" y="88"/>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68650" name="Freeform 42"/>
            <p:cNvSpPr>
              <a:spLocks/>
            </p:cNvSpPr>
            <p:nvPr/>
          </p:nvSpPr>
          <p:spPr bwMode="auto">
            <a:xfrm>
              <a:off x="2124" y="1799"/>
              <a:ext cx="598" cy="120"/>
            </a:xfrm>
            <a:custGeom>
              <a:avLst/>
              <a:gdLst>
                <a:gd name="T0" fmla="*/ 559 w 598"/>
                <a:gd name="T1" fmla="*/ 33 h 120"/>
                <a:gd name="T2" fmla="*/ 532 w 598"/>
                <a:gd name="T3" fmla="*/ 54 h 120"/>
                <a:gd name="T4" fmla="*/ 520 w 598"/>
                <a:gd name="T5" fmla="*/ 43 h 120"/>
                <a:gd name="T6" fmla="*/ 481 w 598"/>
                <a:gd name="T7" fmla="*/ 11 h 120"/>
                <a:gd name="T8" fmla="*/ 450 w 598"/>
                <a:gd name="T9" fmla="*/ 18 h 120"/>
                <a:gd name="T10" fmla="*/ 420 w 598"/>
                <a:gd name="T11" fmla="*/ 33 h 120"/>
                <a:gd name="T12" fmla="*/ 396 w 598"/>
                <a:gd name="T13" fmla="*/ 34 h 120"/>
                <a:gd name="T14" fmla="*/ 382 w 598"/>
                <a:gd name="T15" fmla="*/ 21 h 120"/>
                <a:gd name="T16" fmla="*/ 341 w 598"/>
                <a:gd name="T17" fmla="*/ 23 h 120"/>
                <a:gd name="T18" fmla="*/ 321 w 598"/>
                <a:gd name="T19" fmla="*/ 29 h 120"/>
                <a:gd name="T20" fmla="*/ 309 w 598"/>
                <a:gd name="T21" fmla="*/ 28 h 120"/>
                <a:gd name="T22" fmla="*/ 296 w 598"/>
                <a:gd name="T23" fmla="*/ 15 h 120"/>
                <a:gd name="T24" fmla="*/ 285 w 598"/>
                <a:gd name="T25" fmla="*/ 12 h 120"/>
                <a:gd name="T26" fmla="*/ 238 w 598"/>
                <a:gd name="T27" fmla="*/ 23 h 120"/>
                <a:gd name="T28" fmla="*/ 191 w 598"/>
                <a:gd name="T29" fmla="*/ 40 h 120"/>
                <a:gd name="T30" fmla="*/ 180 w 598"/>
                <a:gd name="T31" fmla="*/ 45 h 120"/>
                <a:gd name="T32" fmla="*/ 179 w 598"/>
                <a:gd name="T33" fmla="*/ 19 h 120"/>
                <a:gd name="T34" fmla="*/ 166 w 598"/>
                <a:gd name="T35" fmla="*/ 4 h 120"/>
                <a:gd name="T36" fmla="*/ 143 w 598"/>
                <a:gd name="T37" fmla="*/ 2 h 120"/>
                <a:gd name="T38" fmla="*/ 76 w 598"/>
                <a:gd name="T39" fmla="*/ 23 h 120"/>
                <a:gd name="T40" fmla="*/ 12 w 598"/>
                <a:gd name="T41" fmla="*/ 49 h 120"/>
                <a:gd name="T42" fmla="*/ 1 w 598"/>
                <a:gd name="T43" fmla="*/ 73 h 120"/>
                <a:gd name="T44" fmla="*/ 24 w 598"/>
                <a:gd name="T45" fmla="*/ 84 h 120"/>
                <a:gd name="T46" fmla="*/ 84 w 598"/>
                <a:gd name="T47" fmla="*/ 60 h 120"/>
                <a:gd name="T48" fmla="*/ 144 w 598"/>
                <a:gd name="T49" fmla="*/ 40 h 120"/>
                <a:gd name="T50" fmla="*/ 144 w 598"/>
                <a:gd name="T51" fmla="*/ 62 h 120"/>
                <a:gd name="T52" fmla="*/ 147 w 598"/>
                <a:gd name="T53" fmla="*/ 82 h 120"/>
                <a:gd name="T54" fmla="*/ 164 w 598"/>
                <a:gd name="T55" fmla="*/ 93 h 120"/>
                <a:gd name="T56" fmla="*/ 205 w 598"/>
                <a:gd name="T57" fmla="*/ 72 h 120"/>
                <a:gd name="T58" fmla="*/ 252 w 598"/>
                <a:gd name="T59" fmla="*/ 56 h 120"/>
                <a:gd name="T60" fmla="*/ 279 w 598"/>
                <a:gd name="T61" fmla="*/ 64 h 120"/>
                <a:gd name="T62" fmla="*/ 300 w 598"/>
                <a:gd name="T63" fmla="*/ 74 h 120"/>
                <a:gd name="T64" fmla="*/ 310 w 598"/>
                <a:gd name="T65" fmla="*/ 72 h 120"/>
                <a:gd name="T66" fmla="*/ 332 w 598"/>
                <a:gd name="T67" fmla="*/ 64 h 120"/>
                <a:gd name="T68" fmla="*/ 356 w 598"/>
                <a:gd name="T69" fmla="*/ 58 h 120"/>
                <a:gd name="T70" fmla="*/ 362 w 598"/>
                <a:gd name="T71" fmla="*/ 62 h 120"/>
                <a:gd name="T72" fmla="*/ 364 w 598"/>
                <a:gd name="T73" fmla="*/ 86 h 120"/>
                <a:gd name="T74" fmla="*/ 380 w 598"/>
                <a:gd name="T75" fmla="*/ 98 h 120"/>
                <a:gd name="T76" fmla="*/ 411 w 598"/>
                <a:gd name="T77" fmla="*/ 79 h 120"/>
                <a:gd name="T78" fmla="*/ 445 w 598"/>
                <a:gd name="T79" fmla="*/ 60 h 120"/>
                <a:gd name="T80" fmla="*/ 475 w 598"/>
                <a:gd name="T81" fmla="*/ 48 h 120"/>
                <a:gd name="T82" fmla="*/ 493 w 598"/>
                <a:gd name="T83" fmla="*/ 77 h 120"/>
                <a:gd name="T84" fmla="*/ 493 w 598"/>
                <a:gd name="T85" fmla="*/ 109 h 120"/>
                <a:gd name="T86" fmla="*/ 511 w 598"/>
                <a:gd name="T87" fmla="*/ 120 h 120"/>
                <a:gd name="T88" fmla="*/ 533 w 598"/>
                <a:gd name="T89" fmla="*/ 102 h 120"/>
                <a:gd name="T90" fmla="*/ 560 w 598"/>
                <a:gd name="T91" fmla="*/ 79 h 120"/>
                <a:gd name="T92" fmla="*/ 579 w 598"/>
                <a:gd name="T93" fmla="*/ 62 h 120"/>
                <a:gd name="T94" fmla="*/ 584 w 598"/>
                <a:gd name="T95" fmla="*/ 67 h 120"/>
                <a:gd name="T96" fmla="*/ 598 w 598"/>
                <a:gd name="T97" fmla="*/ 46 h 12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8"/>
                <a:gd name="T148" fmla="*/ 0 h 120"/>
                <a:gd name="T149" fmla="*/ 598 w 598"/>
                <a:gd name="T150" fmla="*/ 120 h 12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68651" name="Freeform 43"/>
            <p:cNvSpPr>
              <a:spLocks/>
            </p:cNvSpPr>
            <p:nvPr/>
          </p:nvSpPr>
          <p:spPr bwMode="auto">
            <a:xfrm>
              <a:off x="2136" y="1643"/>
              <a:ext cx="564" cy="106"/>
            </a:xfrm>
            <a:custGeom>
              <a:avLst/>
              <a:gdLst>
                <a:gd name="T0" fmla="*/ 549 w 564"/>
                <a:gd name="T1" fmla="*/ 35 h 106"/>
                <a:gd name="T2" fmla="*/ 542 w 564"/>
                <a:gd name="T3" fmla="*/ 12 h 106"/>
                <a:gd name="T4" fmla="*/ 530 w 564"/>
                <a:gd name="T5" fmla="*/ 0 h 106"/>
                <a:gd name="T6" fmla="*/ 504 w 564"/>
                <a:gd name="T7" fmla="*/ 4 h 106"/>
                <a:gd name="T8" fmla="*/ 483 w 564"/>
                <a:gd name="T9" fmla="*/ 11 h 106"/>
                <a:gd name="T10" fmla="*/ 464 w 564"/>
                <a:gd name="T11" fmla="*/ 22 h 106"/>
                <a:gd name="T12" fmla="*/ 447 w 564"/>
                <a:gd name="T13" fmla="*/ 14 h 106"/>
                <a:gd name="T14" fmla="*/ 424 w 564"/>
                <a:gd name="T15" fmla="*/ 4 h 106"/>
                <a:gd name="T16" fmla="*/ 395 w 564"/>
                <a:gd name="T17" fmla="*/ 6 h 106"/>
                <a:gd name="T18" fmla="*/ 364 w 564"/>
                <a:gd name="T19" fmla="*/ 19 h 106"/>
                <a:gd name="T20" fmla="*/ 334 w 564"/>
                <a:gd name="T21" fmla="*/ 35 h 106"/>
                <a:gd name="T22" fmla="*/ 302 w 564"/>
                <a:gd name="T23" fmla="*/ 38 h 106"/>
                <a:gd name="T24" fmla="*/ 257 w 564"/>
                <a:gd name="T25" fmla="*/ 41 h 106"/>
                <a:gd name="T26" fmla="*/ 210 w 564"/>
                <a:gd name="T27" fmla="*/ 62 h 106"/>
                <a:gd name="T28" fmla="*/ 184 w 564"/>
                <a:gd name="T29" fmla="*/ 38 h 106"/>
                <a:gd name="T30" fmla="*/ 175 w 564"/>
                <a:gd name="T31" fmla="*/ 28 h 106"/>
                <a:gd name="T32" fmla="*/ 128 w 564"/>
                <a:gd name="T33" fmla="*/ 29 h 106"/>
                <a:gd name="T34" fmla="*/ 75 w 564"/>
                <a:gd name="T35" fmla="*/ 42 h 106"/>
                <a:gd name="T36" fmla="*/ 25 w 564"/>
                <a:gd name="T37" fmla="*/ 63 h 106"/>
                <a:gd name="T38" fmla="*/ 1 w 564"/>
                <a:gd name="T39" fmla="*/ 84 h 106"/>
                <a:gd name="T40" fmla="*/ 7 w 564"/>
                <a:gd name="T41" fmla="*/ 103 h 106"/>
                <a:gd name="T42" fmla="*/ 26 w 564"/>
                <a:gd name="T43" fmla="*/ 104 h 106"/>
                <a:gd name="T44" fmla="*/ 72 w 564"/>
                <a:gd name="T45" fmla="*/ 82 h 106"/>
                <a:gd name="T46" fmla="*/ 118 w 564"/>
                <a:gd name="T47" fmla="*/ 68 h 106"/>
                <a:gd name="T48" fmla="*/ 150 w 564"/>
                <a:gd name="T49" fmla="*/ 63 h 106"/>
                <a:gd name="T50" fmla="*/ 150 w 564"/>
                <a:gd name="T51" fmla="*/ 72 h 106"/>
                <a:gd name="T52" fmla="*/ 155 w 564"/>
                <a:gd name="T53" fmla="*/ 94 h 106"/>
                <a:gd name="T54" fmla="*/ 175 w 564"/>
                <a:gd name="T55" fmla="*/ 106 h 106"/>
                <a:gd name="T56" fmla="*/ 218 w 564"/>
                <a:gd name="T57" fmla="*/ 98 h 106"/>
                <a:gd name="T58" fmla="*/ 257 w 564"/>
                <a:gd name="T59" fmla="*/ 80 h 106"/>
                <a:gd name="T60" fmla="*/ 288 w 564"/>
                <a:gd name="T61" fmla="*/ 70 h 106"/>
                <a:gd name="T62" fmla="*/ 296 w 564"/>
                <a:gd name="T63" fmla="*/ 72 h 106"/>
                <a:gd name="T64" fmla="*/ 311 w 564"/>
                <a:gd name="T65" fmla="*/ 94 h 106"/>
                <a:gd name="T66" fmla="*/ 331 w 564"/>
                <a:gd name="T67" fmla="*/ 84 h 106"/>
                <a:gd name="T68" fmla="*/ 357 w 564"/>
                <a:gd name="T69" fmla="*/ 62 h 106"/>
                <a:gd name="T70" fmla="*/ 388 w 564"/>
                <a:gd name="T71" fmla="*/ 48 h 106"/>
                <a:gd name="T72" fmla="*/ 413 w 564"/>
                <a:gd name="T73" fmla="*/ 39 h 106"/>
                <a:gd name="T74" fmla="*/ 424 w 564"/>
                <a:gd name="T75" fmla="*/ 39 h 106"/>
                <a:gd name="T76" fmla="*/ 431 w 564"/>
                <a:gd name="T77" fmla="*/ 53 h 106"/>
                <a:gd name="T78" fmla="*/ 425 w 564"/>
                <a:gd name="T79" fmla="*/ 65 h 106"/>
                <a:gd name="T80" fmla="*/ 424 w 564"/>
                <a:gd name="T81" fmla="*/ 73 h 106"/>
                <a:gd name="T82" fmla="*/ 433 w 564"/>
                <a:gd name="T83" fmla="*/ 90 h 106"/>
                <a:gd name="T84" fmla="*/ 453 w 564"/>
                <a:gd name="T85" fmla="*/ 86 h 106"/>
                <a:gd name="T86" fmla="*/ 459 w 564"/>
                <a:gd name="T87" fmla="*/ 79 h 106"/>
                <a:gd name="T88" fmla="*/ 465 w 564"/>
                <a:gd name="T89" fmla="*/ 68 h 106"/>
                <a:gd name="T90" fmla="*/ 483 w 564"/>
                <a:gd name="T91" fmla="*/ 53 h 106"/>
                <a:gd name="T92" fmla="*/ 504 w 564"/>
                <a:gd name="T93" fmla="*/ 42 h 106"/>
                <a:gd name="T94" fmla="*/ 515 w 564"/>
                <a:gd name="T95" fmla="*/ 51 h 106"/>
                <a:gd name="T96" fmla="*/ 527 w 564"/>
                <a:gd name="T97" fmla="*/ 65 h 106"/>
                <a:gd name="T98" fmla="*/ 547 w 564"/>
                <a:gd name="T99" fmla="*/ 72 h 106"/>
                <a:gd name="T100" fmla="*/ 563 w 564"/>
                <a:gd name="T101" fmla="*/ 61 h 106"/>
                <a:gd name="T102" fmla="*/ 560 w 564"/>
                <a:gd name="T103" fmla="*/ 42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64"/>
                <a:gd name="T157" fmla="*/ 0 h 106"/>
                <a:gd name="T158" fmla="*/ 564 w 564"/>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64" h="106">
                  <a:moveTo>
                    <a:pt x="549" y="36"/>
                  </a:moveTo>
                  <a:lnTo>
                    <a:pt x="549" y="36"/>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68652" name="Freeform 44"/>
            <p:cNvSpPr>
              <a:spLocks/>
            </p:cNvSpPr>
            <p:nvPr/>
          </p:nvSpPr>
          <p:spPr bwMode="auto">
            <a:xfrm>
              <a:off x="3273" y="1821"/>
              <a:ext cx="498" cy="538"/>
            </a:xfrm>
            <a:custGeom>
              <a:avLst/>
              <a:gdLst>
                <a:gd name="T0" fmla="*/ 461 w 498"/>
                <a:gd name="T1" fmla="*/ 277 h 538"/>
                <a:gd name="T2" fmla="*/ 262 w 498"/>
                <a:gd name="T3" fmla="*/ 222 h 538"/>
                <a:gd name="T4" fmla="*/ 262 w 498"/>
                <a:gd name="T5" fmla="*/ 179 h 538"/>
                <a:gd name="T6" fmla="*/ 293 w 498"/>
                <a:gd name="T7" fmla="*/ 136 h 538"/>
                <a:gd name="T8" fmla="*/ 293 w 498"/>
                <a:gd name="T9" fmla="*/ 120 h 538"/>
                <a:gd name="T10" fmla="*/ 291 w 498"/>
                <a:gd name="T11" fmla="*/ 83 h 538"/>
                <a:gd name="T12" fmla="*/ 283 w 498"/>
                <a:gd name="T13" fmla="*/ 42 h 538"/>
                <a:gd name="T14" fmla="*/ 265 w 498"/>
                <a:gd name="T15" fmla="*/ 9 h 538"/>
                <a:gd name="T16" fmla="*/ 257 w 498"/>
                <a:gd name="T17" fmla="*/ 5 h 538"/>
                <a:gd name="T18" fmla="*/ 247 w 498"/>
                <a:gd name="T19" fmla="*/ 2 h 538"/>
                <a:gd name="T20" fmla="*/ 234 w 498"/>
                <a:gd name="T21" fmla="*/ 0 h 538"/>
                <a:gd name="T22" fmla="*/ 220 w 498"/>
                <a:gd name="T23" fmla="*/ 0 h 538"/>
                <a:gd name="T24" fmla="*/ 205 w 498"/>
                <a:gd name="T25" fmla="*/ 0 h 538"/>
                <a:gd name="T26" fmla="*/ 189 w 498"/>
                <a:gd name="T27" fmla="*/ 0 h 538"/>
                <a:gd name="T28" fmla="*/ 172 w 498"/>
                <a:gd name="T29" fmla="*/ 2 h 538"/>
                <a:gd name="T30" fmla="*/ 155 w 498"/>
                <a:gd name="T31" fmla="*/ 3 h 538"/>
                <a:gd name="T32" fmla="*/ 140 w 498"/>
                <a:gd name="T33" fmla="*/ 6 h 538"/>
                <a:gd name="T34" fmla="*/ 124 w 498"/>
                <a:gd name="T35" fmla="*/ 8 h 538"/>
                <a:gd name="T36" fmla="*/ 110 w 498"/>
                <a:gd name="T37" fmla="*/ 12 h 538"/>
                <a:gd name="T38" fmla="*/ 97 w 498"/>
                <a:gd name="T39" fmla="*/ 14 h 538"/>
                <a:gd name="T40" fmla="*/ 86 w 498"/>
                <a:gd name="T41" fmla="*/ 15 h 538"/>
                <a:gd name="T42" fmla="*/ 79 w 498"/>
                <a:gd name="T43" fmla="*/ 18 h 538"/>
                <a:gd name="T44" fmla="*/ 74 w 498"/>
                <a:gd name="T45" fmla="*/ 19 h 538"/>
                <a:gd name="T46" fmla="*/ 72 w 498"/>
                <a:gd name="T47" fmla="*/ 19 h 538"/>
                <a:gd name="T48" fmla="*/ 90 w 498"/>
                <a:gd name="T49" fmla="*/ 44 h 538"/>
                <a:gd name="T50" fmla="*/ 79 w 498"/>
                <a:gd name="T51" fmla="*/ 69 h 538"/>
                <a:gd name="T52" fmla="*/ 94 w 498"/>
                <a:gd name="T53" fmla="*/ 87 h 538"/>
                <a:gd name="T54" fmla="*/ 79 w 498"/>
                <a:gd name="T55" fmla="*/ 133 h 538"/>
                <a:gd name="T56" fmla="*/ 99 w 498"/>
                <a:gd name="T57" fmla="*/ 137 h 538"/>
                <a:gd name="T58" fmla="*/ 102 w 498"/>
                <a:gd name="T59" fmla="*/ 196 h 538"/>
                <a:gd name="T60" fmla="*/ 152 w 498"/>
                <a:gd name="T61" fmla="*/ 201 h 538"/>
                <a:gd name="T62" fmla="*/ 154 w 498"/>
                <a:gd name="T63" fmla="*/ 218 h 538"/>
                <a:gd name="T64" fmla="*/ 147 w 498"/>
                <a:gd name="T65" fmla="*/ 246 h 538"/>
                <a:gd name="T66" fmla="*/ 0 w 498"/>
                <a:gd name="T67" fmla="*/ 301 h 538"/>
                <a:gd name="T68" fmla="*/ 6 w 498"/>
                <a:gd name="T69" fmla="*/ 513 h 538"/>
                <a:gd name="T70" fmla="*/ 498 w 498"/>
                <a:gd name="T71" fmla="*/ 538 h 538"/>
                <a:gd name="T72" fmla="*/ 461 w 498"/>
                <a:gd name="T73" fmla="*/ 277 h 5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98"/>
                <a:gd name="T112" fmla="*/ 0 h 538"/>
                <a:gd name="T113" fmla="*/ 498 w 498"/>
                <a:gd name="T114" fmla="*/ 538 h 5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68653" name="Freeform 45"/>
            <p:cNvSpPr>
              <a:spLocks/>
            </p:cNvSpPr>
            <p:nvPr/>
          </p:nvSpPr>
          <p:spPr bwMode="auto">
            <a:xfrm>
              <a:off x="2876" y="2371"/>
              <a:ext cx="91" cy="222"/>
            </a:xfrm>
            <a:custGeom>
              <a:avLst/>
              <a:gdLst>
                <a:gd name="T0" fmla="*/ 49 w 91"/>
                <a:gd name="T1" fmla="*/ 222 h 222"/>
                <a:gd name="T2" fmla="*/ 0 w 91"/>
                <a:gd name="T3" fmla="*/ 175 h 222"/>
                <a:gd name="T4" fmla="*/ 8 w 91"/>
                <a:gd name="T5" fmla="*/ 136 h 222"/>
                <a:gd name="T6" fmla="*/ 0 w 91"/>
                <a:gd name="T7" fmla="*/ 63 h 222"/>
                <a:gd name="T8" fmla="*/ 24 w 91"/>
                <a:gd name="T9" fmla="*/ 85 h 222"/>
                <a:gd name="T10" fmla="*/ 57 w 91"/>
                <a:gd name="T11" fmla="*/ 0 h 222"/>
                <a:gd name="T12" fmla="*/ 57 w 91"/>
                <a:gd name="T13" fmla="*/ 79 h 222"/>
                <a:gd name="T14" fmla="*/ 59 w 91"/>
                <a:gd name="T15" fmla="*/ 80 h 222"/>
                <a:gd name="T16" fmla="*/ 64 w 91"/>
                <a:gd name="T17" fmla="*/ 83 h 222"/>
                <a:gd name="T18" fmla="*/ 73 w 91"/>
                <a:gd name="T19" fmla="*/ 88 h 222"/>
                <a:gd name="T20" fmla="*/ 80 w 91"/>
                <a:gd name="T21" fmla="*/ 97 h 222"/>
                <a:gd name="T22" fmla="*/ 87 w 91"/>
                <a:gd name="T23" fmla="*/ 106 h 222"/>
                <a:gd name="T24" fmla="*/ 91 w 91"/>
                <a:gd name="T25" fmla="*/ 118 h 222"/>
                <a:gd name="T26" fmla="*/ 91 w 91"/>
                <a:gd name="T27" fmla="*/ 132 h 222"/>
                <a:gd name="T28" fmla="*/ 85 w 91"/>
                <a:gd name="T29" fmla="*/ 148 h 222"/>
                <a:gd name="T30" fmla="*/ 49 w 91"/>
                <a:gd name="T31" fmla="*/ 222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1"/>
                <a:gd name="T49" fmla="*/ 0 h 222"/>
                <a:gd name="T50" fmla="*/ 91 w 91"/>
                <a:gd name="T51" fmla="*/ 222 h 2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ru-RU"/>
              <a:t>Пример</a:t>
            </a:r>
          </a:p>
        </p:txBody>
      </p:sp>
      <p:sp>
        <p:nvSpPr>
          <p:cNvPr id="46083" name="Rectangle 3"/>
          <p:cNvSpPr>
            <a:spLocks noGrp="1" noChangeArrowheads="1"/>
          </p:cNvSpPr>
          <p:nvPr>
            <p:ph type="body" idx="1"/>
          </p:nvPr>
        </p:nvSpPr>
        <p:spPr/>
        <p:txBody>
          <a:bodyPr/>
          <a:lstStyle/>
          <a:p>
            <a:pPr>
              <a:lnSpc>
                <a:spcPct val="80000"/>
              </a:lnSpc>
              <a:buFontTx/>
              <a:buNone/>
            </a:pPr>
            <a:r>
              <a:rPr lang="ru-RU" sz="1600"/>
              <a:t>&lt;html xmlns="http://www.w3.org/1999/xhtml"&gt;</a:t>
            </a:r>
          </a:p>
          <a:p>
            <a:pPr>
              <a:lnSpc>
                <a:spcPct val="80000"/>
              </a:lnSpc>
              <a:buFontTx/>
              <a:buNone/>
            </a:pPr>
            <a:r>
              <a:rPr lang="ru-RU" sz="1600"/>
              <a:t>  &lt;body&gt;</a:t>
            </a:r>
          </a:p>
          <a:p>
            <a:pPr>
              <a:lnSpc>
                <a:spcPct val="80000"/>
              </a:lnSpc>
              <a:buFontTx/>
              <a:buNone/>
            </a:pPr>
            <a:r>
              <a:rPr lang="ru-RU" sz="1600"/>
              <a:t>     &lt;form method="post" runat="server"&gt;</a:t>
            </a:r>
          </a:p>
          <a:p>
            <a:pPr>
              <a:lnSpc>
                <a:spcPct val="80000"/>
              </a:lnSpc>
              <a:buFontTx/>
              <a:buNone/>
            </a:pPr>
            <a:r>
              <a:rPr lang="ru-RU" sz="1600"/>
              <a:t>        &lt;asp:Image ID="image1" runat="server" </a:t>
            </a:r>
            <a:r>
              <a:rPr lang="ru-RU" sz="1600" b="1"/>
              <a:t>ImageUrl='&lt;%# FilePath %&gt;' </a:t>
            </a:r>
            <a:r>
              <a:rPr lang="ru-RU" sz="1600"/>
              <a:t>/&gt;</a:t>
            </a:r>
          </a:p>
          <a:p>
            <a:pPr>
              <a:lnSpc>
                <a:spcPct val="80000"/>
              </a:lnSpc>
              <a:buFontTx/>
              <a:buNone/>
            </a:pPr>
            <a:r>
              <a:rPr lang="ru-RU" sz="1600"/>
              <a:t>        &lt;br /&gt;</a:t>
            </a:r>
          </a:p>
          <a:p>
            <a:pPr>
              <a:lnSpc>
                <a:spcPct val="80000"/>
              </a:lnSpc>
              <a:buFontTx/>
              <a:buNone/>
            </a:pPr>
            <a:r>
              <a:rPr lang="ru-RU" sz="1600"/>
              <a:t>        &lt;asp:Label ID="label1" runat="server" </a:t>
            </a:r>
            <a:r>
              <a:rPr lang="ru-RU" sz="1600" b="1"/>
              <a:t>Text='&lt;%# FilePath %&gt;' </a:t>
            </a:r>
            <a:r>
              <a:rPr lang="ru-RU" sz="1600"/>
              <a:t>/&gt;</a:t>
            </a:r>
          </a:p>
          <a:p>
            <a:pPr>
              <a:lnSpc>
                <a:spcPct val="80000"/>
              </a:lnSpc>
              <a:buFontTx/>
              <a:buNone/>
            </a:pPr>
            <a:r>
              <a:rPr lang="ru-RU" sz="1600"/>
              <a:t>        &lt;br /&gt;</a:t>
            </a:r>
          </a:p>
          <a:p>
            <a:pPr>
              <a:lnSpc>
                <a:spcPct val="80000"/>
              </a:lnSpc>
              <a:buFontTx/>
              <a:buNone/>
            </a:pPr>
            <a:r>
              <a:rPr lang="ru-RU" sz="1600"/>
              <a:t>        &lt;asp:TextBox ID="textBox1" runat="server" </a:t>
            </a:r>
            <a:r>
              <a:rPr lang="ru-RU" sz="1600" b="1"/>
              <a:t>Text='&lt;%# GetFilePath() %&gt;' </a:t>
            </a:r>
            <a:r>
              <a:rPr lang="ru-RU" sz="1600"/>
              <a:t>/&gt;</a:t>
            </a:r>
          </a:p>
          <a:p>
            <a:pPr>
              <a:lnSpc>
                <a:spcPct val="80000"/>
              </a:lnSpc>
              <a:buFontTx/>
              <a:buNone/>
            </a:pPr>
            <a:r>
              <a:rPr lang="ru-RU" sz="1600"/>
              <a:t>        &lt;br /&gt;</a:t>
            </a:r>
          </a:p>
          <a:p>
            <a:pPr>
              <a:lnSpc>
                <a:spcPct val="80000"/>
              </a:lnSpc>
              <a:buFontTx/>
              <a:buNone/>
            </a:pPr>
            <a:r>
              <a:rPr lang="ru-RU" sz="1600"/>
              <a:t>        &lt;asp:HyperLink ID="hyperLink1" runat="server"</a:t>
            </a:r>
          </a:p>
          <a:p>
            <a:pPr>
              <a:lnSpc>
                <a:spcPct val="80000"/>
              </a:lnSpc>
              <a:buFontTx/>
              <a:buNone/>
            </a:pPr>
            <a:r>
              <a:rPr lang="ru-RU" sz="1600" b="1"/>
              <a:t>            NavigateUrl='&lt;%# LogoPath.Value %&gt;' </a:t>
            </a:r>
            <a:r>
              <a:rPr lang="ru-RU" sz="1600"/>
              <a:t>Font-Bold="True" Text="Show logo" /&gt;</a:t>
            </a:r>
          </a:p>
          <a:p>
            <a:pPr>
              <a:lnSpc>
                <a:spcPct val="80000"/>
              </a:lnSpc>
              <a:buFontTx/>
              <a:buNone/>
            </a:pPr>
            <a:r>
              <a:rPr lang="ru-RU" sz="1600"/>
              <a:t>        &lt;br /&gt;</a:t>
            </a:r>
          </a:p>
          <a:p>
            <a:pPr>
              <a:lnSpc>
                <a:spcPct val="80000"/>
              </a:lnSpc>
              <a:buFontTx/>
              <a:buNone/>
            </a:pPr>
            <a:r>
              <a:rPr lang="ru-RU" sz="1600"/>
              <a:t>        &lt;input type="hidden" ID="LogoPath" runat="server" value="apress.gif"&gt;</a:t>
            </a:r>
          </a:p>
          <a:p>
            <a:pPr>
              <a:lnSpc>
                <a:spcPct val="80000"/>
              </a:lnSpc>
              <a:buFontTx/>
              <a:buNone/>
            </a:pPr>
            <a:r>
              <a:rPr lang="ru-RU" sz="1600"/>
              <a:t>        &lt;b&gt;</a:t>
            </a:r>
            <a:r>
              <a:rPr lang="ru-RU" sz="1600" b="1"/>
              <a:t>&lt;%# FilePath %&gt;</a:t>
            </a:r>
            <a:r>
              <a:rPr lang="ru-RU" sz="1600"/>
              <a:t>&lt;/b&gt;&lt;br /&gt;</a:t>
            </a:r>
          </a:p>
          <a:p>
            <a:pPr>
              <a:lnSpc>
                <a:spcPct val="80000"/>
              </a:lnSpc>
              <a:buFontTx/>
              <a:buNone/>
            </a:pPr>
            <a:r>
              <a:rPr lang="ru-RU" sz="1600"/>
              <a:t>        &lt;img </a:t>
            </a:r>
            <a:r>
              <a:rPr lang="ru-RU" sz="1600" b="1"/>
              <a:t>src="&lt;%# GetFilePath() %&gt;"</a:t>
            </a:r>
            <a:r>
              <a:rPr lang="ru-RU" sz="1600"/>
              <a:t>&gt;</a:t>
            </a:r>
          </a:p>
          <a:p>
            <a:pPr>
              <a:lnSpc>
                <a:spcPct val="80000"/>
              </a:lnSpc>
              <a:buFontTx/>
              <a:buNone/>
            </a:pPr>
            <a:r>
              <a:rPr lang="ru-RU" sz="1600"/>
              <a:t>    &lt;/form&gt;</a:t>
            </a:r>
          </a:p>
          <a:p>
            <a:pPr>
              <a:lnSpc>
                <a:spcPct val="80000"/>
              </a:lnSpc>
              <a:buFontTx/>
              <a:buNone/>
            </a:pPr>
            <a:r>
              <a:rPr lang="ru-RU" sz="1600"/>
              <a:t>  &lt;/body&gt;</a:t>
            </a:r>
          </a:p>
          <a:p>
            <a:pPr>
              <a:lnSpc>
                <a:spcPct val="80000"/>
              </a:lnSpc>
              <a:buFontTx/>
              <a:buNone/>
            </a:pPr>
            <a:r>
              <a:rPr lang="ru-RU" sz="1600"/>
              <a:t>&lt;/html&gt;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endParaRPr lang="ru-RU"/>
          </a:p>
        </p:txBody>
      </p:sp>
      <p:sp>
        <p:nvSpPr>
          <p:cNvPr id="48131" name="Rectangle 3"/>
          <p:cNvSpPr>
            <a:spLocks noGrp="1" noChangeArrowheads="1"/>
          </p:cNvSpPr>
          <p:nvPr>
            <p:ph type="body" idx="1"/>
          </p:nvPr>
        </p:nvSpPr>
        <p:spPr/>
        <p:txBody>
          <a:bodyPr/>
          <a:lstStyle/>
          <a:p>
            <a:pPr>
              <a:buFontTx/>
              <a:buNone/>
            </a:pPr>
            <a:r>
              <a:rPr lang="ru-RU" sz="1800"/>
              <a:t>protected string GetFilePath()</a:t>
            </a:r>
          </a:p>
          <a:p>
            <a:pPr>
              <a:buFontTx/>
              <a:buNone/>
            </a:pPr>
            <a:r>
              <a:rPr lang="ru-RU" sz="1800"/>
              <a:t>{</a:t>
            </a:r>
          </a:p>
          <a:p>
            <a:pPr>
              <a:buFontTx/>
              <a:buNone/>
            </a:pPr>
            <a:r>
              <a:rPr lang="ru-RU" sz="1800"/>
              <a:t>   return "apress.gif";</a:t>
            </a:r>
          </a:p>
          <a:p>
            <a:pPr>
              <a:buFontTx/>
              <a:buNone/>
            </a:pPr>
            <a:r>
              <a:rPr lang="ru-RU" sz="1800"/>
              <a:t>}</a:t>
            </a:r>
          </a:p>
          <a:p>
            <a:pPr>
              <a:buFontTx/>
              <a:buNone/>
            </a:pPr>
            <a:r>
              <a:rPr lang="ru-RU" sz="1800"/>
              <a:t>protected string FilePath</a:t>
            </a:r>
          </a:p>
          <a:p>
            <a:pPr>
              <a:buFontTx/>
              <a:buNone/>
            </a:pPr>
            <a:r>
              <a:rPr lang="ru-RU" sz="1800"/>
              <a:t>{</a:t>
            </a:r>
          </a:p>
          <a:p>
            <a:pPr>
              <a:buFontTx/>
              <a:buNone/>
            </a:pPr>
            <a:r>
              <a:rPr lang="ru-RU" sz="1800"/>
              <a:t>   get { return "apress.gif"; }</a:t>
            </a:r>
          </a:p>
          <a:p>
            <a:pPr>
              <a:buFontTx/>
              <a:buNone/>
            </a:pPr>
            <a:r>
              <a:rPr lang="ru-RU" sz="1800"/>
              <a:t>}</a:t>
            </a:r>
          </a:p>
          <a:p>
            <a:pPr>
              <a:buFontTx/>
              <a:buNone/>
            </a:pPr>
            <a:endParaRPr lang="ru-RU" sz="1800"/>
          </a:p>
          <a:p>
            <a:pPr>
              <a:buFontTx/>
              <a:buNone/>
            </a:pPr>
            <a:r>
              <a:rPr lang="ru-RU" sz="1800"/>
              <a:t>protected void Page_Load(object sender, System.EventArgs e)</a:t>
            </a:r>
          </a:p>
          <a:p>
            <a:pPr>
              <a:buFontTx/>
              <a:buNone/>
            </a:pPr>
            <a:r>
              <a:rPr lang="ru-RU" sz="1800"/>
              <a:t>{</a:t>
            </a:r>
          </a:p>
          <a:p>
            <a:pPr>
              <a:buFontTx/>
              <a:buNone/>
            </a:pPr>
            <a:r>
              <a:rPr lang="ru-RU" sz="1800"/>
              <a:t>   this.DataBind();</a:t>
            </a:r>
          </a:p>
          <a:p>
            <a:pPr>
              <a:buFontTx/>
              <a:buNone/>
            </a:pPr>
            <a:r>
              <a:rPr lang="ru-RU" sz="1800"/>
              <a:t>}</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z="3600"/>
              <a:t>$ </a:t>
            </a:r>
            <a:r>
              <a:rPr lang="ru-RU" sz="3600"/>
              <a:t>выражения</a:t>
            </a:r>
            <a:r>
              <a:rPr lang="en-US" sz="3600"/>
              <a:t> </a:t>
            </a:r>
            <a:r>
              <a:rPr lang="ru-RU" sz="3600"/>
              <a:t>связывания</a:t>
            </a:r>
          </a:p>
        </p:txBody>
      </p:sp>
      <p:sp>
        <p:nvSpPr>
          <p:cNvPr id="52227" name="Rectangle 3"/>
          <p:cNvSpPr>
            <a:spLocks noGrp="1" noChangeArrowheads="1"/>
          </p:cNvSpPr>
          <p:nvPr>
            <p:ph type="body" idx="1"/>
          </p:nvPr>
        </p:nvSpPr>
        <p:spPr>
          <a:xfrm>
            <a:off x="457200" y="1600200"/>
            <a:ext cx="8362950" cy="4852988"/>
          </a:xfrm>
        </p:spPr>
        <p:txBody>
          <a:bodyPr/>
          <a:lstStyle/>
          <a:p>
            <a:pPr>
              <a:lnSpc>
                <a:spcPct val="90000"/>
              </a:lnSpc>
            </a:pPr>
            <a:r>
              <a:rPr lang="ru-RU" sz="2400"/>
              <a:t>Имеют вид &lt;%$ … %</a:t>
            </a:r>
            <a:r>
              <a:rPr lang="en-US" sz="2400"/>
              <a:t>&gt;</a:t>
            </a:r>
            <a:endParaRPr lang="ru-RU" sz="2400"/>
          </a:p>
          <a:p>
            <a:pPr>
              <a:lnSpc>
                <a:spcPct val="90000"/>
              </a:lnSpc>
            </a:pPr>
            <a:r>
              <a:rPr lang="ru-RU" sz="2400"/>
              <a:t>Выражения записанные в &lt;%$ … %</a:t>
            </a:r>
            <a:r>
              <a:rPr lang="en-US" sz="2400"/>
              <a:t>&gt;</a:t>
            </a:r>
            <a:r>
              <a:rPr lang="ru-RU" sz="2400"/>
              <a:t> вычисляются, когда формируется ответ на запрос (рендеринг) с помощью </a:t>
            </a:r>
            <a:r>
              <a:rPr lang="en-US" sz="2400"/>
              <a:t>“</a:t>
            </a:r>
            <a:r>
              <a:rPr lang="ru-RU" sz="2400"/>
              <a:t>expression builder</a:t>
            </a:r>
            <a:r>
              <a:rPr lang="en-US" sz="2400"/>
              <a:t>”</a:t>
            </a:r>
            <a:r>
              <a:rPr lang="ru-RU" sz="2400"/>
              <a:t>.</a:t>
            </a:r>
            <a:r>
              <a:rPr lang="en-US" sz="2400"/>
              <a:t> </a:t>
            </a:r>
            <a:r>
              <a:rPr lang="ru-RU" sz="2400"/>
              <a:t>Такие выражения заменяются на строки.</a:t>
            </a:r>
          </a:p>
          <a:p>
            <a:pPr>
              <a:lnSpc>
                <a:spcPct val="90000"/>
              </a:lnSpc>
            </a:pPr>
            <a:r>
              <a:rPr lang="ru-RU" sz="2400"/>
              <a:t>Используются для получения заданных администратором значений из </a:t>
            </a:r>
            <a:r>
              <a:rPr lang="en-US" sz="2400"/>
              <a:t>web.config </a:t>
            </a:r>
            <a:r>
              <a:rPr lang="ru-RU" sz="2400"/>
              <a:t>файла</a:t>
            </a:r>
          </a:p>
          <a:p>
            <a:pPr>
              <a:lnSpc>
                <a:spcPct val="90000"/>
              </a:lnSpc>
            </a:pPr>
            <a:r>
              <a:rPr lang="ru-RU" sz="2400"/>
              <a:t>Например, если нужно получить значение названное appName из раздела &lt;appSettings&gt; файла </a:t>
            </a:r>
            <a:r>
              <a:rPr lang="en-US" sz="2400"/>
              <a:t>web.config</a:t>
            </a:r>
            <a:r>
              <a:rPr lang="ru-RU" sz="2400"/>
              <a:t>,</a:t>
            </a:r>
            <a:r>
              <a:rPr lang="en-US" sz="2400"/>
              <a:t> </a:t>
            </a:r>
            <a:r>
              <a:rPr lang="ru-RU" sz="2400"/>
              <a:t>то нужно записать:</a:t>
            </a:r>
          </a:p>
          <a:p>
            <a:pPr>
              <a:lnSpc>
                <a:spcPct val="90000"/>
              </a:lnSpc>
              <a:buFontTx/>
              <a:buNone/>
            </a:pPr>
            <a:r>
              <a:rPr lang="ru-RU" sz="2400"/>
              <a:t>	&lt;asp:Literal Runat="server" </a:t>
            </a:r>
          </a:p>
          <a:p>
            <a:pPr>
              <a:lnSpc>
                <a:spcPct val="90000"/>
              </a:lnSpc>
              <a:buFontTx/>
              <a:buNone/>
            </a:pPr>
            <a:r>
              <a:rPr lang="ru-RU" sz="2400"/>
              <a:t>		Text="&lt;%$ AppSettings:appName %&gt;" /&gt;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endParaRPr lang="ru-RU"/>
          </a:p>
        </p:txBody>
      </p:sp>
      <p:sp>
        <p:nvSpPr>
          <p:cNvPr id="185347" name="Rectangle 3"/>
          <p:cNvSpPr>
            <a:spLocks noGrp="1" noChangeArrowheads="1"/>
          </p:cNvSpPr>
          <p:nvPr>
            <p:ph type="body" idx="1"/>
          </p:nvPr>
        </p:nvSpPr>
        <p:spPr/>
        <p:txBody>
          <a:bodyPr/>
          <a:lstStyle/>
          <a:p>
            <a:pPr>
              <a:lnSpc>
                <a:spcPct val="90000"/>
              </a:lnSpc>
            </a:pPr>
            <a:r>
              <a:rPr lang="ru-RU" sz="2400"/>
              <a:t>Пример: "&lt;%$ AppSettings:appName %&gt;"</a:t>
            </a:r>
          </a:p>
          <a:p>
            <a:pPr>
              <a:lnSpc>
                <a:spcPct val="90000"/>
              </a:lnSpc>
            </a:pPr>
            <a:r>
              <a:rPr lang="ru-RU" sz="2400"/>
              <a:t>Первая часть выражения (до :) это имя построителя выражения, которые должны быть зарегистрированы</a:t>
            </a:r>
          </a:p>
          <a:p>
            <a:pPr lvl="1">
              <a:lnSpc>
                <a:spcPct val="90000"/>
              </a:lnSpc>
            </a:pPr>
            <a:r>
              <a:rPr lang="ru-RU" sz="2400"/>
              <a:t>AppSettingsExpressionBuilder</a:t>
            </a:r>
          </a:p>
          <a:p>
            <a:pPr lvl="1">
              <a:lnSpc>
                <a:spcPct val="90000"/>
              </a:lnSpc>
            </a:pPr>
            <a:r>
              <a:rPr lang="ru-RU" sz="2400"/>
              <a:t>ResourceExpressionBuilder</a:t>
            </a:r>
          </a:p>
          <a:p>
            <a:pPr lvl="1">
              <a:lnSpc>
                <a:spcPct val="90000"/>
              </a:lnSpc>
            </a:pPr>
            <a:r>
              <a:rPr lang="ru-RU" sz="2400"/>
              <a:t>ConnectionStringsExpressionBuilder</a:t>
            </a:r>
          </a:p>
          <a:p>
            <a:pPr lvl="1">
              <a:lnSpc>
                <a:spcPct val="90000"/>
              </a:lnSpc>
              <a:buFontTx/>
              <a:buNone/>
            </a:pPr>
            <a:endParaRPr lang="ru-RU" sz="2400"/>
          </a:p>
          <a:p>
            <a:pPr>
              <a:lnSpc>
                <a:spcPct val="90000"/>
              </a:lnSpc>
            </a:pPr>
            <a:r>
              <a:rPr lang="ru-RU" sz="2400"/>
              <a:t>Например:</a:t>
            </a:r>
          </a:p>
          <a:p>
            <a:pPr>
              <a:lnSpc>
                <a:spcPct val="90000"/>
              </a:lnSpc>
              <a:buFontTx/>
              <a:buNone/>
            </a:pPr>
            <a:r>
              <a:rPr lang="ru-RU" sz="2400"/>
              <a:t>&lt;asp:SqlDataSource ConnectionString=</a:t>
            </a:r>
          </a:p>
          <a:p>
            <a:pPr>
              <a:lnSpc>
                <a:spcPct val="90000"/>
              </a:lnSpc>
              <a:buFontTx/>
              <a:buNone/>
            </a:pPr>
            <a:r>
              <a:rPr lang="ru-RU" sz="2400"/>
              <a:t>		"&lt;%$ ConnectionStrings:Northwind %&gt;" ... /&gt;</a:t>
            </a:r>
          </a:p>
          <a:p>
            <a:pPr>
              <a:lnSpc>
                <a:spcPct val="90000"/>
              </a:lnSpc>
            </a:pPr>
            <a:endParaRPr lang="ru-RU"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ru-RU" sz="3600"/>
              <a:t>Различие между </a:t>
            </a:r>
            <a:r>
              <a:rPr lang="en-US" sz="3600"/>
              <a:t># </a:t>
            </a:r>
            <a:r>
              <a:rPr lang="ru-RU" sz="3600"/>
              <a:t>и </a:t>
            </a:r>
            <a:r>
              <a:rPr lang="en-US" sz="3600"/>
              <a:t>$ </a:t>
            </a:r>
            <a:r>
              <a:rPr lang="ru-RU" sz="3600"/>
              <a:t>связыванием</a:t>
            </a:r>
          </a:p>
        </p:txBody>
      </p:sp>
      <p:sp>
        <p:nvSpPr>
          <p:cNvPr id="187395" name="Rectangle 3"/>
          <p:cNvSpPr>
            <a:spLocks noGrp="1" noChangeArrowheads="1"/>
          </p:cNvSpPr>
          <p:nvPr>
            <p:ph type="body" idx="1"/>
          </p:nvPr>
        </p:nvSpPr>
        <p:spPr/>
        <p:txBody>
          <a:bodyPr/>
          <a:lstStyle/>
          <a:p>
            <a:pPr>
              <a:lnSpc>
                <a:spcPct val="90000"/>
              </a:lnSpc>
            </a:pPr>
            <a:r>
              <a:rPr lang="ru-RU" sz="2400"/>
              <a:t>Для $ выражений не нужно вызывать метод DataBind(), чтобы выполнить выражение. Оно всегда выполняется при рендеринге страницы.</a:t>
            </a:r>
          </a:p>
          <a:p>
            <a:pPr>
              <a:lnSpc>
                <a:spcPct val="90000"/>
              </a:lnSpc>
            </a:pPr>
            <a:r>
              <a:rPr lang="ru-RU" sz="2400"/>
              <a:t>В отличии от </a:t>
            </a:r>
            <a:r>
              <a:rPr lang="en-US" sz="2400"/>
              <a:t>#</a:t>
            </a:r>
            <a:r>
              <a:rPr lang="ru-RU" sz="2400"/>
              <a:t> выражений, $ вырадения не могут вставляться в любое место страницы. Они могут быть записаны только в тэгах эл. управления для задания его свойств.</a:t>
            </a:r>
          </a:p>
          <a:p>
            <a:pPr>
              <a:lnSpc>
                <a:spcPct val="90000"/>
              </a:lnSpc>
            </a:pPr>
            <a:r>
              <a:rPr lang="ru-RU" sz="2400"/>
              <a:t>Если нужно показать значение </a:t>
            </a:r>
            <a:r>
              <a:rPr lang="en-US" sz="2400"/>
              <a:t>$ </a:t>
            </a:r>
            <a:r>
              <a:rPr lang="ru-RU" sz="2400"/>
              <a:t>выражения в виде обычного текста, то его нужно поместить в ЭУ Literal:</a:t>
            </a:r>
          </a:p>
          <a:p>
            <a:pPr>
              <a:lnSpc>
                <a:spcPct val="90000"/>
              </a:lnSpc>
              <a:buFontTx/>
              <a:buNone/>
            </a:pPr>
            <a:r>
              <a:rPr lang="ru-RU" sz="2400"/>
              <a:t>	&lt;asp:Literal Runat="server" </a:t>
            </a:r>
          </a:p>
          <a:p>
            <a:pPr>
              <a:lnSpc>
                <a:spcPct val="90000"/>
              </a:lnSpc>
              <a:buFontTx/>
              <a:buNone/>
            </a:pPr>
            <a:r>
              <a:rPr lang="ru-RU" sz="2400" b="1"/>
              <a:t>         Text="&lt;%$ AppSettings:appName %&gt;" /&gt;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200" y="274638"/>
            <a:ext cx="8229600" cy="777875"/>
          </a:xfrm>
        </p:spPr>
        <p:txBody>
          <a:bodyPr/>
          <a:lstStyle/>
          <a:p>
            <a:r>
              <a:rPr lang="ru-RU" sz="3600"/>
              <a:t>Связывание с множеством значений</a:t>
            </a:r>
            <a:br>
              <a:rPr lang="ru-RU" sz="3600"/>
            </a:br>
            <a:r>
              <a:rPr lang="ru-RU" sz="3600"/>
              <a:t>(</a:t>
            </a:r>
            <a:r>
              <a:rPr lang="en-US" sz="3600"/>
              <a:t>r</a:t>
            </a:r>
            <a:r>
              <a:rPr lang="ru-RU" sz="3600"/>
              <a:t>epeated-</a:t>
            </a:r>
            <a:r>
              <a:rPr lang="en-US" sz="3600"/>
              <a:t>v</a:t>
            </a:r>
            <a:r>
              <a:rPr lang="ru-RU" sz="3600"/>
              <a:t>alue </a:t>
            </a:r>
            <a:r>
              <a:rPr lang="en-US" sz="3600"/>
              <a:t>b</a:t>
            </a:r>
            <a:r>
              <a:rPr lang="ru-RU" sz="3600"/>
              <a:t>inding)</a:t>
            </a:r>
          </a:p>
        </p:txBody>
      </p:sp>
      <p:sp>
        <p:nvSpPr>
          <p:cNvPr id="189443" name="Rectangle 3"/>
          <p:cNvSpPr>
            <a:spLocks noGrp="1" noChangeArrowheads="1"/>
          </p:cNvSpPr>
          <p:nvPr>
            <p:ph type="body" idx="1"/>
          </p:nvPr>
        </p:nvSpPr>
        <p:spPr>
          <a:xfrm>
            <a:off x="179388" y="1441450"/>
            <a:ext cx="8785225" cy="5516563"/>
          </a:xfrm>
        </p:spPr>
        <p:txBody>
          <a:bodyPr/>
          <a:lstStyle/>
          <a:p>
            <a:pPr>
              <a:lnSpc>
                <a:spcPct val="80000"/>
              </a:lnSpc>
            </a:pPr>
            <a:r>
              <a:rPr lang="ru-RU" sz="2400"/>
              <a:t>Позволяет связать набор значений с ЭУ. Набор значений представляется объектом данных, являющийся коллекцией. </a:t>
            </a:r>
          </a:p>
          <a:p>
            <a:pPr>
              <a:lnSpc>
                <a:spcPct val="80000"/>
              </a:lnSpc>
            </a:pPr>
            <a:r>
              <a:rPr lang="ru-RU" sz="2400"/>
              <a:t>Это может быть коллекция объектов собственных классов (например, обычный ArrayList или Hashtable) или коллекцией записей (rows) (например, DataReader или DataSet).</a:t>
            </a:r>
          </a:p>
          <a:p>
            <a:pPr>
              <a:lnSpc>
                <a:spcPct val="80000"/>
              </a:lnSpc>
            </a:pPr>
            <a:r>
              <a:rPr lang="ru-RU" sz="2400"/>
              <a:t>В ASP.NET имеется несколько базовых списочных ЭУ, которые поддерживают множественное связывание:</a:t>
            </a:r>
          </a:p>
          <a:p>
            <a:pPr lvl="1">
              <a:lnSpc>
                <a:spcPct val="80000"/>
              </a:lnSpc>
            </a:pPr>
            <a:r>
              <a:rPr lang="ru-RU" sz="2000"/>
              <a:t>все ЭУ которые формируют тэги &lt;select&gt;, включая такие ЭУ, как  HtmlSelect, ListBox и DropDownList;</a:t>
            </a:r>
          </a:p>
          <a:p>
            <a:pPr lvl="1">
              <a:lnSpc>
                <a:spcPct val="80000"/>
              </a:lnSpc>
            </a:pPr>
            <a:r>
              <a:rPr lang="ru-RU" sz="2000"/>
              <a:t>ЭУ CheckBoxList and RadioButtonList, которые формируют каждый дочерний ЭУ в отдельный check box или radio button;</a:t>
            </a:r>
          </a:p>
          <a:p>
            <a:pPr lvl="1">
              <a:lnSpc>
                <a:spcPct val="80000"/>
              </a:lnSpc>
            </a:pPr>
            <a:r>
              <a:rPr lang="ru-RU" sz="2000"/>
              <a:t>ЭУ BulletedList, который создает список нумерованный или маркированный список элементов.</a:t>
            </a:r>
          </a:p>
          <a:p>
            <a:pPr>
              <a:lnSpc>
                <a:spcPct val="80000"/>
              </a:lnSpc>
            </a:pPr>
            <a:r>
              <a:rPr lang="ru-RU" sz="2400"/>
              <a:t>Все эти ЭУ отображают одно свойство объекта из связанного множества.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ru-RU" sz="4000"/>
              <a:t>Связывание ЭУ с коллекцией данных</a:t>
            </a:r>
          </a:p>
        </p:txBody>
      </p:sp>
      <p:sp>
        <p:nvSpPr>
          <p:cNvPr id="236548" name="Rectangle 4"/>
          <p:cNvSpPr>
            <a:spLocks noChangeArrowheads="1"/>
          </p:cNvSpPr>
          <p:nvPr/>
        </p:nvSpPr>
        <p:spPr bwMode="auto">
          <a:xfrm>
            <a:off x="755650" y="2565400"/>
            <a:ext cx="1368425" cy="2376488"/>
          </a:xfrm>
          <a:prstGeom prst="rect">
            <a:avLst/>
          </a:prstGeom>
          <a:solidFill>
            <a:schemeClr val="accent1"/>
          </a:solidFill>
          <a:ln w="9525">
            <a:solidFill>
              <a:schemeClr val="tx1"/>
            </a:solidFill>
            <a:miter lim="800000"/>
            <a:headEnd/>
            <a:tailEnd/>
          </a:ln>
          <a:effectLst/>
        </p:spPr>
        <p:txBody>
          <a:bodyPr wrap="none" anchor="ctr"/>
          <a:lstStyle/>
          <a:p>
            <a:endParaRPr lang="ru-RU"/>
          </a:p>
        </p:txBody>
      </p:sp>
      <p:sp>
        <p:nvSpPr>
          <p:cNvPr id="236549" name="Text Box 5"/>
          <p:cNvSpPr txBox="1">
            <a:spLocks noChangeArrowheads="1"/>
          </p:cNvSpPr>
          <p:nvPr/>
        </p:nvSpPr>
        <p:spPr bwMode="auto">
          <a:xfrm>
            <a:off x="395288" y="2133600"/>
            <a:ext cx="2089150" cy="366713"/>
          </a:xfrm>
          <a:prstGeom prst="rect">
            <a:avLst/>
          </a:prstGeom>
          <a:noFill/>
          <a:ln w="9525">
            <a:noFill/>
            <a:miter lim="800000"/>
            <a:headEnd/>
            <a:tailEnd/>
          </a:ln>
          <a:effectLst/>
        </p:spPr>
        <p:txBody>
          <a:bodyPr>
            <a:spAutoFit/>
          </a:bodyPr>
          <a:lstStyle/>
          <a:p>
            <a:pPr>
              <a:spcBef>
                <a:spcPct val="50000"/>
              </a:spcBef>
            </a:pPr>
            <a:r>
              <a:rPr lang="ru-RU"/>
              <a:t>Списочный ЭУ </a:t>
            </a:r>
          </a:p>
        </p:txBody>
      </p:sp>
      <p:sp>
        <p:nvSpPr>
          <p:cNvPr id="236550" name="Line 6"/>
          <p:cNvSpPr>
            <a:spLocks noChangeShapeType="1"/>
          </p:cNvSpPr>
          <p:nvPr/>
        </p:nvSpPr>
        <p:spPr bwMode="auto">
          <a:xfrm>
            <a:off x="2124075" y="2852738"/>
            <a:ext cx="1439863" cy="0"/>
          </a:xfrm>
          <a:prstGeom prst="line">
            <a:avLst/>
          </a:prstGeom>
          <a:noFill/>
          <a:ln w="9525">
            <a:solidFill>
              <a:schemeClr val="tx1"/>
            </a:solidFill>
            <a:round/>
            <a:headEnd/>
            <a:tailEnd type="triangle" w="med" len="med"/>
          </a:ln>
          <a:effectLst/>
        </p:spPr>
        <p:txBody>
          <a:bodyPr/>
          <a:lstStyle/>
          <a:p>
            <a:endParaRPr lang="ru-RU"/>
          </a:p>
        </p:txBody>
      </p:sp>
      <p:sp>
        <p:nvSpPr>
          <p:cNvPr id="236551" name="Rectangle 7"/>
          <p:cNvSpPr>
            <a:spLocks noChangeArrowheads="1"/>
          </p:cNvSpPr>
          <p:nvPr/>
        </p:nvSpPr>
        <p:spPr bwMode="auto">
          <a:xfrm>
            <a:off x="3563938" y="2349500"/>
            <a:ext cx="1295400" cy="935038"/>
          </a:xfrm>
          <a:prstGeom prst="rect">
            <a:avLst/>
          </a:prstGeom>
          <a:solidFill>
            <a:schemeClr val="accent1"/>
          </a:solidFill>
          <a:ln w="9525">
            <a:solidFill>
              <a:schemeClr val="tx1"/>
            </a:solidFill>
            <a:miter lim="800000"/>
            <a:headEnd/>
            <a:tailEnd/>
          </a:ln>
          <a:effectLst/>
        </p:spPr>
        <p:txBody>
          <a:bodyPr wrap="none" anchor="ctr"/>
          <a:lstStyle/>
          <a:p>
            <a:r>
              <a:rPr lang="en-US" sz="1600"/>
              <a:t>Array</a:t>
            </a:r>
          </a:p>
          <a:p>
            <a:r>
              <a:rPr lang="en-US" sz="1600"/>
              <a:t>ArrayList</a:t>
            </a:r>
          </a:p>
          <a:p>
            <a:r>
              <a:rPr lang="en-US" sz="1600"/>
              <a:t>DataReader</a:t>
            </a:r>
          </a:p>
          <a:p>
            <a:r>
              <a:rPr lang="en-US" sz="1600"/>
              <a:t>DataTable</a:t>
            </a:r>
            <a:endParaRPr lang="ru-RU" sz="1600"/>
          </a:p>
        </p:txBody>
      </p:sp>
      <p:sp>
        <p:nvSpPr>
          <p:cNvPr id="236552" name="Text Box 8"/>
          <p:cNvSpPr txBox="1">
            <a:spLocks noChangeArrowheads="1"/>
          </p:cNvSpPr>
          <p:nvPr/>
        </p:nvSpPr>
        <p:spPr bwMode="auto">
          <a:xfrm>
            <a:off x="3708400" y="1773238"/>
            <a:ext cx="2016125" cy="366712"/>
          </a:xfrm>
          <a:prstGeom prst="rect">
            <a:avLst/>
          </a:prstGeom>
          <a:noFill/>
          <a:ln w="9525">
            <a:noFill/>
            <a:miter lim="800000"/>
            <a:headEnd/>
            <a:tailEnd/>
          </a:ln>
          <a:effectLst/>
        </p:spPr>
        <p:txBody>
          <a:bodyPr>
            <a:spAutoFit/>
          </a:bodyPr>
          <a:lstStyle/>
          <a:p>
            <a:pPr>
              <a:spcBef>
                <a:spcPct val="50000"/>
              </a:spcBef>
            </a:pPr>
            <a:r>
              <a:rPr lang="ru-RU"/>
              <a:t>Коллекция</a:t>
            </a:r>
          </a:p>
        </p:txBody>
      </p:sp>
      <p:sp>
        <p:nvSpPr>
          <p:cNvPr id="236553" name="Text Box 9"/>
          <p:cNvSpPr txBox="1">
            <a:spLocks noChangeArrowheads="1"/>
          </p:cNvSpPr>
          <p:nvPr/>
        </p:nvSpPr>
        <p:spPr bwMode="auto">
          <a:xfrm>
            <a:off x="5003800" y="2205038"/>
            <a:ext cx="2087563" cy="1192212"/>
          </a:xfrm>
          <a:prstGeom prst="rect">
            <a:avLst/>
          </a:prstGeom>
          <a:noFill/>
          <a:ln w="9525">
            <a:noFill/>
            <a:miter lim="800000"/>
            <a:headEnd/>
            <a:tailEnd/>
          </a:ln>
          <a:effectLst/>
        </p:spPr>
        <p:txBody>
          <a:bodyPr>
            <a:spAutoFit/>
          </a:bodyPr>
          <a:lstStyle/>
          <a:p>
            <a:pPr>
              <a:spcBef>
                <a:spcPct val="50000"/>
              </a:spcBef>
            </a:pPr>
            <a:r>
              <a:rPr lang="en-US"/>
              <a:t>Array</a:t>
            </a:r>
          </a:p>
          <a:p>
            <a:pPr>
              <a:spcBef>
                <a:spcPct val="50000"/>
              </a:spcBef>
            </a:pPr>
            <a:r>
              <a:rPr lang="en-US"/>
              <a:t>ArrayList</a:t>
            </a:r>
          </a:p>
          <a:p>
            <a:pPr>
              <a:spcBef>
                <a:spcPct val="50000"/>
              </a:spcBef>
            </a:pPr>
            <a:r>
              <a:rPr lang="ru-RU"/>
              <a:t>. . . </a:t>
            </a:r>
            <a:r>
              <a:rPr lang="en-US"/>
              <a:t>.</a:t>
            </a:r>
            <a:endParaRPr lang="ru-RU"/>
          </a:p>
        </p:txBody>
      </p:sp>
      <p:sp>
        <p:nvSpPr>
          <p:cNvPr id="236554" name="Rectangle 10"/>
          <p:cNvSpPr>
            <a:spLocks noChangeArrowheads="1"/>
          </p:cNvSpPr>
          <p:nvPr/>
        </p:nvSpPr>
        <p:spPr bwMode="auto">
          <a:xfrm>
            <a:off x="3563938" y="4005263"/>
            <a:ext cx="1295400" cy="1295400"/>
          </a:xfrm>
          <a:prstGeom prst="rect">
            <a:avLst/>
          </a:prstGeom>
          <a:solidFill>
            <a:schemeClr val="accent1"/>
          </a:solidFill>
          <a:ln w="9525">
            <a:solidFill>
              <a:schemeClr val="tx1"/>
            </a:solidFill>
            <a:miter lim="800000"/>
            <a:headEnd/>
            <a:tailEnd/>
          </a:ln>
          <a:effectLst/>
        </p:spPr>
        <p:txBody>
          <a:bodyPr wrap="none" anchor="ctr"/>
          <a:lstStyle/>
          <a:p>
            <a:endParaRPr lang="ru-RU"/>
          </a:p>
        </p:txBody>
      </p:sp>
      <p:sp>
        <p:nvSpPr>
          <p:cNvPr id="236555" name="Line 11"/>
          <p:cNvSpPr>
            <a:spLocks noChangeShapeType="1"/>
          </p:cNvSpPr>
          <p:nvPr/>
        </p:nvSpPr>
        <p:spPr bwMode="auto">
          <a:xfrm>
            <a:off x="3563938" y="4333875"/>
            <a:ext cx="1295400" cy="0"/>
          </a:xfrm>
          <a:prstGeom prst="line">
            <a:avLst/>
          </a:prstGeom>
          <a:noFill/>
          <a:ln w="9525">
            <a:solidFill>
              <a:schemeClr val="tx1"/>
            </a:solidFill>
            <a:round/>
            <a:headEnd/>
            <a:tailEnd/>
          </a:ln>
          <a:effectLst/>
        </p:spPr>
        <p:txBody>
          <a:bodyPr/>
          <a:lstStyle/>
          <a:p>
            <a:endParaRPr lang="ru-RU"/>
          </a:p>
        </p:txBody>
      </p:sp>
      <p:sp>
        <p:nvSpPr>
          <p:cNvPr id="236556" name="Line 12"/>
          <p:cNvSpPr>
            <a:spLocks noChangeShapeType="1"/>
          </p:cNvSpPr>
          <p:nvPr/>
        </p:nvSpPr>
        <p:spPr bwMode="auto">
          <a:xfrm>
            <a:off x="3563938" y="4676775"/>
            <a:ext cx="1295400" cy="0"/>
          </a:xfrm>
          <a:prstGeom prst="line">
            <a:avLst/>
          </a:prstGeom>
          <a:noFill/>
          <a:ln w="9525">
            <a:solidFill>
              <a:schemeClr val="tx1"/>
            </a:solidFill>
            <a:round/>
            <a:headEnd/>
            <a:tailEnd/>
          </a:ln>
          <a:effectLst/>
        </p:spPr>
        <p:txBody>
          <a:bodyPr/>
          <a:lstStyle/>
          <a:p>
            <a:endParaRPr lang="ru-RU"/>
          </a:p>
        </p:txBody>
      </p:sp>
      <p:sp>
        <p:nvSpPr>
          <p:cNvPr id="236557" name="Line 13"/>
          <p:cNvSpPr>
            <a:spLocks noChangeShapeType="1"/>
          </p:cNvSpPr>
          <p:nvPr/>
        </p:nvSpPr>
        <p:spPr bwMode="auto">
          <a:xfrm>
            <a:off x="3563938" y="4997450"/>
            <a:ext cx="1295400" cy="0"/>
          </a:xfrm>
          <a:prstGeom prst="line">
            <a:avLst/>
          </a:prstGeom>
          <a:noFill/>
          <a:ln w="9525">
            <a:solidFill>
              <a:schemeClr val="tx1"/>
            </a:solidFill>
            <a:round/>
            <a:headEnd/>
            <a:tailEnd/>
          </a:ln>
          <a:effectLst/>
        </p:spPr>
        <p:txBody>
          <a:bodyPr/>
          <a:lstStyle/>
          <a:p>
            <a:endParaRPr lang="ru-RU"/>
          </a:p>
        </p:txBody>
      </p:sp>
      <p:sp>
        <p:nvSpPr>
          <p:cNvPr id="236558" name="Text Box 14"/>
          <p:cNvSpPr txBox="1">
            <a:spLocks noChangeArrowheads="1"/>
          </p:cNvSpPr>
          <p:nvPr/>
        </p:nvSpPr>
        <p:spPr bwMode="auto">
          <a:xfrm>
            <a:off x="3708400" y="3981450"/>
            <a:ext cx="1368425" cy="366713"/>
          </a:xfrm>
          <a:prstGeom prst="rect">
            <a:avLst/>
          </a:prstGeom>
          <a:noFill/>
          <a:ln w="9525">
            <a:noFill/>
            <a:miter lim="800000"/>
            <a:headEnd/>
            <a:tailEnd/>
          </a:ln>
          <a:effectLst/>
        </p:spPr>
        <p:txBody>
          <a:bodyPr>
            <a:spAutoFit/>
          </a:bodyPr>
          <a:lstStyle/>
          <a:p>
            <a:pPr>
              <a:spcBef>
                <a:spcPct val="50000"/>
              </a:spcBef>
            </a:pPr>
            <a:r>
              <a:rPr lang="en-US"/>
              <a:t>ID</a:t>
            </a:r>
            <a:endParaRPr lang="ru-RU"/>
          </a:p>
        </p:txBody>
      </p:sp>
      <p:sp>
        <p:nvSpPr>
          <p:cNvPr id="236559" name="Text Box 15"/>
          <p:cNvSpPr txBox="1">
            <a:spLocks noChangeArrowheads="1"/>
          </p:cNvSpPr>
          <p:nvPr/>
        </p:nvSpPr>
        <p:spPr bwMode="auto">
          <a:xfrm>
            <a:off x="3659188" y="4292600"/>
            <a:ext cx="1582737" cy="366713"/>
          </a:xfrm>
          <a:prstGeom prst="rect">
            <a:avLst/>
          </a:prstGeom>
          <a:noFill/>
          <a:ln w="9525">
            <a:noFill/>
            <a:miter lim="800000"/>
            <a:headEnd/>
            <a:tailEnd/>
          </a:ln>
          <a:effectLst/>
        </p:spPr>
        <p:txBody>
          <a:bodyPr>
            <a:spAutoFit/>
          </a:bodyPr>
          <a:lstStyle/>
          <a:p>
            <a:pPr>
              <a:spcBef>
                <a:spcPct val="50000"/>
              </a:spcBef>
            </a:pPr>
            <a:r>
              <a:rPr lang="en-US"/>
              <a:t>Name</a:t>
            </a:r>
            <a:endParaRPr lang="ru-RU"/>
          </a:p>
        </p:txBody>
      </p:sp>
      <p:sp>
        <p:nvSpPr>
          <p:cNvPr id="236560" name="Text Box 16"/>
          <p:cNvSpPr txBox="1">
            <a:spLocks noChangeArrowheads="1"/>
          </p:cNvSpPr>
          <p:nvPr/>
        </p:nvSpPr>
        <p:spPr bwMode="auto">
          <a:xfrm>
            <a:off x="3708400" y="4652963"/>
            <a:ext cx="565150" cy="366712"/>
          </a:xfrm>
          <a:prstGeom prst="rect">
            <a:avLst/>
          </a:prstGeom>
          <a:noFill/>
          <a:ln w="9525">
            <a:noFill/>
            <a:miter lim="800000"/>
            <a:headEnd/>
            <a:tailEnd/>
          </a:ln>
          <a:effectLst/>
        </p:spPr>
        <p:txBody>
          <a:bodyPr wrap="none">
            <a:spAutoFit/>
          </a:bodyPr>
          <a:lstStyle/>
          <a:p>
            <a:r>
              <a:rPr lang="en-US"/>
              <a:t>. . . </a:t>
            </a:r>
            <a:endParaRPr lang="ru-RU"/>
          </a:p>
        </p:txBody>
      </p:sp>
      <p:sp>
        <p:nvSpPr>
          <p:cNvPr id="236561" name="Text Box 17"/>
          <p:cNvSpPr txBox="1">
            <a:spLocks noChangeArrowheads="1"/>
          </p:cNvSpPr>
          <p:nvPr/>
        </p:nvSpPr>
        <p:spPr bwMode="auto">
          <a:xfrm>
            <a:off x="2147888" y="2508250"/>
            <a:ext cx="1439862" cy="366713"/>
          </a:xfrm>
          <a:prstGeom prst="rect">
            <a:avLst/>
          </a:prstGeom>
          <a:noFill/>
          <a:ln w="9525">
            <a:noFill/>
            <a:miter lim="800000"/>
            <a:headEnd/>
            <a:tailEnd/>
          </a:ln>
          <a:effectLst/>
        </p:spPr>
        <p:txBody>
          <a:bodyPr>
            <a:spAutoFit/>
          </a:bodyPr>
          <a:lstStyle/>
          <a:p>
            <a:pPr>
              <a:spcBef>
                <a:spcPct val="50000"/>
              </a:spcBef>
            </a:pPr>
            <a:r>
              <a:rPr lang="en-US"/>
              <a:t>DataSource</a:t>
            </a:r>
            <a:endParaRPr lang="ru-RU"/>
          </a:p>
        </p:txBody>
      </p:sp>
      <p:sp>
        <p:nvSpPr>
          <p:cNvPr id="236562" name="Line 18"/>
          <p:cNvSpPr>
            <a:spLocks noChangeShapeType="1"/>
          </p:cNvSpPr>
          <p:nvPr/>
        </p:nvSpPr>
        <p:spPr bwMode="auto">
          <a:xfrm>
            <a:off x="2124075" y="4508500"/>
            <a:ext cx="1439863" cy="0"/>
          </a:xfrm>
          <a:prstGeom prst="line">
            <a:avLst/>
          </a:prstGeom>
          <a:noFill/>
          <a:ln w="9525">
            <a:solidFill>
              <a:schemeClr val="tx1"/>
            </a:solidFill>
            <a:round/>
            <a:headEnd/>
            <a:tailEnd type="triangle" w="med" len="med"/>
          </a:ln>
          <a:effectLst/>
        </p:spPr>
        <p:txBody>
          <a:bodyPr/>
          <a:lstStyle/>
          <a:p>
            <a:endParaRPr lang="ru-RU"/>
          </a:p>
        </p:txBody>
      </p:sp>
      <p:sp>
        <p:nvSpPr>
          <p:cNvPr id="236563" name="Text Box 19"/>
          <p:cNvSpPr txBox="1">
            <a:spLocks noChangeArrowheads="1"/>
          </p:cNvSpPr>
          <p:nvPr/>
        </p:nvSpPr>
        <p:spPr bwMode="auto">
          <a:xfrm>
            <a:off x="2051050" y="4149725"/>
            <a:ext cx="1800225" cy="366713"/>
          </a:xfrm>
          <a:prstGeom prst="rect">
            <a:avLst/>
          </a:prstGeom>
          <a:noFill/>
          <a:ln w="9525">
            <a:noFill/>
            <a:miter lim="800000"/>
            <a:headEnd/>
            <a:tailEnd/>
          </a:ln>
          <a:effectLst/>
        </p:spPr>
        <p:txBody>
          <a:bodyPr>
            <a:spAutoFit/>
          </a:bodyPr>
          <a:lstStyle/>
          <a:p>
            <a:pPr>
              <a:spcBef>
                <a:spcPct val="50000"/>
              </a:spcBef>
            </a:pPr>
            <a:r>
              <a:rPr lang="en-US"/>
              <a:t>DataTextField</a:t>
            </a:r>
            <a:endParaRPr lang="ru-RU"/>
          </a:p>
        </p:txBody>
      </p:sp>
      <p:sp>
        <p:nvSpPr>
          <p:cNvPr id="236564" name="Line 20"/>
          <p:cNvSpPr>
            <a:spLocks noChangeShapeType="1"/>
          </p:cNvSpPr>
          <p:nvPr/>
        </p:nvSpPr>
        <p:spPr bwMode="auto">
          <a:xfrm>
            <a:off x="2124075" y="4102100"/>
            <a:ext cx="1439863" cy="0"/>
          </a:xfrm>
          <a:prstGeom prst="line">
            <a:avLst/>
          </a:prstGeom>
          <a:noFill/>
          <a:ln w="9525">
            <a:solidFill>
              <a:schemeClr val="tx1"/>
            </a:solidFill>
            <a:round/>
            <a:headEnd/>
            <a:tailEnd type="triangle" w="med" len="med"/>
          </a:ln>
          <a:effectLst/>
        </p:spPr>
        <p:txBody>
          <a:bodyPr/>
          <a:lstStyle/>
          <a:p>
            <a:endParaRPr lang="ru-RU"/>
          </a:p>
        </p:txBody>
      </p:sp>
      <p:sp>
        <p:nvSpPr>
          <p:cNvPr id="236565" name="Text Box 21"/>
          <p:cNvSpPr txBox="1">
            <a:spLocks noChangeArrowheads="1"/>
          </p:cNvSpPr>
          <p:nvPr/>
        </p:nvSpPr>
        <p:spPr bwMode="auto">
          <a:xfrm>
            <a:off x="2066925" y="3740150"/>
            <a:ext cx="1800225" cy="366713"/>
          </a:xfrm>
          <a:prstGeom prst="rect">
            <a:avLst/>
          </a:prstGeom>
          <a:noFill/>
          <a:ln w="9525">
            <a:noFill/>
            <a:miter lim="800000"/>
            <a:headEnd/>
            <a:tailEnd/>
          </a:ln>
          <a:effectLst/>
        </p:spPr>
        <p:txBody>
          <a:bodyPr>
            <a:spAutoFit/>
          </a:bodyPr>
          <a:lstStyle/>
          <a:p>
            <a:pPr>
              <a:spcBef>
                <a:spcPct val="50000"/>
              </a:spcBef>
            </a:pPr>
            <a:r>
              <a:rPr lang="en-US"/>
              <a:t>DataValueField</a:t>
            </a:r>
            <a:endParaRPr lang="ru-RU"/>
          </a:p>
        </p:txBody>
      </p:sp>
      <p:sp>
        <p:nvSpPr>
          <p:cNvPr id="236566" name="Line 22"/>
          <p:cNvSpPr>
            <a:spLocks noChangeShapeType="1"/>
          </p:cNvSpPr>
          <p:nvPr/>
        </p:nvSpPr>
        <p:spPr bwMode="auto">
          <a:xfrm>
            <a:off x="4140200" y="3284538"/>
            <a:ext cx="0" cy="720725"/>
          </a:xfrm>
          <a:prstGeom prst="line">
            <a:avLst/>
          </a:prstGeom>
          <a:noFill/>
          <a:ln w="9525">
            <a:solidFill>
              <a:schemeClr val="tx1"/>
            </a:solidFill>
            <a:round/>
            <a:headEnd/>
            <a:tailEnd type="triangle" w="med" len="med"/>
          </a:ln>
          <a:effectLst/>
        </p:spPr>
        <p:txBody>
          <a:bodyPr/>
          <a:lstStyle/>
          <a:p>
            <a:endParaRPr lang="ru-RU"/>
          </a:p>
        </p:txBody>
      </p:sp>
      <p:sp>
        <p:nvSpPr>
          <p:cNvPr id="236567" name="Text Box 23"/>
          <p:cNvSpPr txBox="1">
            <a:spLocks noChangeArrowheads="1"/>
          </p:cNvSpPr>
          <p:nvPr/>
        </p:nvSpPr>
        <p:spPr bwMode="auto">
          <a:xfrm>
            <a:off x="4116388" y="3357563"/>
            <a:ext cx="1366837" cy="581025"/>
          </a:xfrm>
          <a:prstGeom prst="rect">
            <a:avLst/>
          </a:prstGeom>
          <a:noFill/>
          <a:ln w="9525">
            <a:noFill/>
            <a:miter lim="800000"/>
            <a:headEnd/>
            <a:tailEnd/>
          </a:ln>
          <a:effectLst/>
        </p:spPr>
        <p:txBody>
          <a:bodyPr>
            <a:spAutoFit/>
          </a:bodyPr>
          <a:lstStyle/>
          <a:p>
            <a:pPr>
              <a:spcBef>
                <a:spcPct val="50000"/>
              </a:spcBef>
            </a:pPr>
            <a:r>
              <a:rPr lang="ru-RU" sz="1600"/>
              <a:t>Элементы коллекции</a:t>
            </a:r>
          </a:p>
        </p:txBody>
      </p:sp>
      <p:sp>
        <p:nvSpPr>
          <p:cNvPr id="236568" name="Line 24"/>
          <p:cNvSpPr>
            <a:spLocks noChangeShapeType="1"/>
          </p:cNvSpPr>
          <p:nvPr/>
        </p:nvSpPr>
        <p:spPr bwMode="auto">
          <a:xfrm>
            <a:off x="4859338" y="3068638"/>
            <a:ext cx="1441450" cy="0"/>
          </a:xfrm>
          <a:prstGeom prst="line">
            <a:avLst/>
          </a:prstGeom>
          <a:noFill/>
          <a:ln w="9525">
            <a:solidFill>
              <a:schemeClr val="tx1"/>
            </a:solidFill>
            <a:round/>
            <a:headEnd type="triangle" w="med" len="med"/>
            <a:tailEnd/>
          </a:ln>
          <a:effectLst/>
        </p:spPr>
        <p:txBody>
          <a:bodyPr/>
          <a:lstStyle/>
          <a:p>
            <a:endParaRPr lang="ru-RU"/>
          </a:p>
        </p:txBody>
      </p:sp>
      <p:sp>
        <p:nvSpPr>
          <p:cNvPr id="236569" name="Rectangle 25"/>
          <p:cNvSpPr>
            <a:spLocks noChangeArrowheads="1"/>
          </p:cNvSpPr>
          <p:nvPr/>
        </p:nvSpPr>
        <p:spPr bwMode="auto">
          <a:xfrm>
            <a:off x="6300788" y="2492375"/>
            <a:ext cx="2663825" cy="1728788"/>
          </a:xfrm>
          <a:prstGeom prst="rect">
            <a:avLst/>
          </a:prstGeom>
          <a:solidFill>
            <a:schemeClr val="accent1"/>
          </a:solidFill>
          <a:ln w="9525">
            <a:solidFill>
              <a:schemeClr val="tx1"/>
            </a:solidFill>
            <a:miter lim="800000"/>
            <a:headEnd/>
            <a:tailEnd/>
          </a:ln>
          <a:effectLst/>
        </p:spPr>
        <p:txBody>
          <a:bodyPr wrap="none" anchor="ctr"/>
          <a:lstStyle/>
          <a:p>
            <a:pPr marL="365125" indent="-365125">
              <a:buFontTx/>
              <a:buAutoNum type="arabicPeriod"/>
              <a:tabLst>
                <a:tab pos="365125" algn="l"/>
              </a:tabLst>
            </a:pPr>
            <a:r>
              <a:rPr lang="ru-RU"/>
              <a:t>Создать соединение</a:t>
            </a:r>
          </a:p>
          <a:p>
            <a:pPr marL="365125" indent="-365125">
              <a:buFontTx/>
              <a:buAutoNum type="arabicPeriod"/>
              <a:tabLst>
                <a:tab pos="365125" algn="l"/>
              </a:tabLst>
            </a:pPr>
            <a:r>
              <a:rPr lang="ru-RU"/>
              <a:t>Создать команду</a:t>
            </a:r>
          </a:p>
          <a:p>
            <a:pPr marL="365125" indent="-365125">
              <a:buFontTx/>
              <a:buAutoNum type="arabicPeriod"/>
              <a:tabLst>
                <a:tab pos="365125" algn="l"/>
              </a:tabLst>
            </a:pPr>
            <a:r>
              <a:rPr lang="ru-RU"/>
              <a:t>Создать объект</a:t>
            </a:r>
          </a:p>
          <a:p>
            <a:pPr marL="887413" lvl="1" indent="-342900">
              <a:tabLst>
                <a:tab pos="365125" algn="l"/>
              </a:tabLst>
            </a:pPr>
            <a:r>
              <a:rPr lang="en-US"/>
              <a:t>- DataReader</a:t>
            </a:r>
          </a:p>
          <a:p>
            <a:pPr marL="887413" lvl="1" indent="-342900">
              <a:tabLst>
                <a:tab pos="365125" algn="l"/>
              </a:tabLst>
            </a:pPr>
            <a:r>
              <a:rPr lang="en-US"/>
              <a:t>- DataTable</a:t>
            </a:r>
          </a:p>
          <a:p>
            <a:pPr marL="887413" lvl="1" indent="-342900">
              <a:tabLst>
                <a:tab pos="365125" algn="l"/>
              </a:tabLst>
            </a:pPr>
            <a:r>
              <a:rPr lang="en-US"/>
              <a:t>- DataView</a:t>
            </a:r>
            <a:endParaRPr lang="ru-RU"/>
          </a:p>
        </p:txBody>
      </p:sp>
      <p:sp>
        <p:nvSpPr>
          <p:cNvPr id="236570" name="AutoShape 26"/>
          <p:cNvSpPr>
            <a:spLocks noChangeArrowheads="1"/>
          </p:cNvSpPr>
          <p:nvPr/>
        </p:nvSpPr>
        <p:spPr bwMode="auto">
          <a:xfrm>
            <a:off x="6804025" y="4868863"/>
            <a:ext cx="1728788" cy="863600"/>
          </a:xfrm>
          <a:prstGeom prst="can">
            <a:avLst>
              <a:gd name="adj" fmla="val 25000"/>
            </a:avLst>
          </a:prstGeom>
          <a:solidFill>
            <a:schemeClr val="accent1"/>
          </a:solidFill>
          <a:ln w="9525">
            <a:solidFill>
              <a:schemeClr val="tx1"/>
            </a:solidFill>
            <a:round/>
            <a:headEnd/>
            <a:tailEnd/>
          </a:ln>
          <a:effectLst/>
        </p:spPr>
        <p:txBody>
          <a:bodyPr wrap="none" anchor="ctr"/>
          <a:lstStyle/>
          <a:p>
            <a:pPr algn="ctr"/>
            <a:r>
              <a:rPr lang="ru-RU"/>
              <a:t>БД</a:t>
            </a:r>
          </a:p>
        </p:txBody>
      </p:sp>
      <p:sp>
        <p:nvSpPr>
          <p:cNvPr id="236571" name="Line 27"/>
          <p:cNvSpPr>
            <a:spLocks noChangeShapeType="1"/>
          </p:cNvSpPr>
          <p:nvPr/>
        </p:nvSpPr>
        <p:spPr bwMode="auto">
          <a:xfrm flipV="1">
            <a:off x="7667625" y="4221163"/>
            <a:ext cx="0" cy="647700"/>
          </a:xfrm>
          <a:prstGeom prst="line">
            <a:avLst/>
          </a:prstGeom>
          <a:noFill/>
          <a:ln w="9525">
            <a:solidFill>
              <a:schemeClr val="tx1"/>
            </a:solidFill>
            <a:round/>
            <a:headEnd type="triangle" w="med" len="med"/>
            <a:tailEnd type="triangle" w="med" len="med"/>
          </a:ln>
          <a:effectLst/>
        </p:spPr>
        <p:txBody>
          <a:bodyPr/>
          <a:lstStyle/>
          <a:p>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ru-RU" sz="3600"/>
              <a:t>Используемые для множественного связывания свойства</a:t>
            </a:r>
          </a:p>
        </p:txBody>
      </p:sp>
      <p:graphicFrame>
        <p:nvGraphicFramePr>
          <p:cNvPr id="191557" name="Group 69"/>
          <p:cNvGraphicFramePr>
            <a:graphicFrameLocks noGrp="1"/>
          </p:cNvGraphicFramePr>
          <p:nvPr>
            <p:ph idx="1"/>
          </p:nvPr>
        </p:nvGraphicFramePr>
        <p:xfrm>
          <a:off x="323850" y="1600200"/>
          <a:ext cx="8569325" cy="5010150"/>
        </p:xfrm>
        <a:graphic>
          <a:graphicData uri="http://schemas.openxmlformats.org/drawingml/2006/table">
            <a:tbl>
              <a:tblPr/>
              <a:tblGrid>
                <a:gridCol w="1782763"/>
                <a:gridCol w="6786562"/>
              </a:tblGrid>
              <a:tr h="371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Свойство</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85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DataSource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Ссылка на объект, который содержит коллекцию элементов. Этот объект должен реализовывать интерфейс, который поддерживает связывание данных, обычно это ICollection.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44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DataSourceID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Вместо задания в программе объекта данных, можно связать списочный элемент с ЭУ, который является источником данных, используя это свойство. Источник данных будет создавать требуемый объект данных автоматически.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85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DataTextField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ЭУ может показать только одно значение для каждого элемента данных. Свойство DataTextField задает поле (при работе с записями) или свойство (при работе с объектами) элемента данных, которое содержит значение для отображения на странице.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1" name="Rectangle 21"/>
          <p:cNvSpPr>
            <a:spLocks noGrp="1" noChangeArrowheads="1"/>
          </p:cNvSpPr>
          <p:nvPr>
            <p:ph type="title"/>
          </p:nvPr>
        </p:nvSpPr>
        <p:spPr/>
        <p:txBody>
          <a:bodyPr/>
          <a:lstStyle/>
          <a:p>
            <a:r>
              <a:rPr lang="ru-RU" sz="3600"/>
              <a:t>Используемые свойства (продолжение)</a:t>
            </a:r>
          </a:p>
        </p:txBody>
      </p:sp>
      <p:graphicFrame>
        <p:nvGraphicFramePr>
          <p:cNvPr id="194619" name="Group 59"/>
          <p:cNvGraphicFramePr>
            <a:graphicFrameLocks noGrp="1"/>
          </p:cNvGraphicFramePr>
          <p:nvPr>
            <p:ph idx="1"/>
          </p:nvPr>
        </p:nvGraphicFramePr>
        <p:xfrm>
          <a:off x="457200" y="1600200"/>
          <a:ext cx="8229600" cy="4391025"/>
        </p:xfrm>
        <a:graphic>
          <a:graphicData uri="http://schemas.openxmlformats.org/drawingml/2006/table">
            <a:tbl>
              <a:tblPr/>
              <a:tblGrid>
                <a:gridCol w="1954213"/>
                <a:gridCol w="6275387"/>
              </a:tblGrid>
              <a:tr h="357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Свойство</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DataText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FormatString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Это свойство задает формат отображения каждого элемента DataTextValue.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57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DataValueField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Это свойство аналогично свойству DataTextField, но заданное значение элемента данных не отображается на странице, а сохраняется в атрибуте value используемого HTML тэга. Это позволяет получить данное значением в коде программы. Основное назначение данного свойства хранить уникальные ID или первичные ключи, чтобы их можно было использовать для получения дополнительных данных, когда пользователь выберет данных элемент.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ru-RU" sz="3200"/>
              <a:t>Связывание с простыми списками данных </a:t>
            </a:r>
            <a:br>
              <a:rPr lang="ru-RU" sz="3200"/>
            </a:br>
            <a:r>
              <a:rPr lang="ru-RU" sz="3200"/>
              <a:t>(</a:t>
            </a:r>
            <a:r>
              <a:rPr lang="en-US" sz="3200"/>
              <a:t>repeated-value</a:t>
            </a:r>
            <a:r>
              <a:rPr lang="ru-RU" sz="3200"/>
              <a:t> </a:t>
            </a:r>
            <a:r>
              <a:rPr lang="en-US" sz="3200"/>
              <a:t>binding</a:t>
            </a:r>
            <a:r>
              <a:rPr lang="ru-RU" sz="3200"/>
              <a:t>)</a:t>
            </a:r>
            <a:endParaRPr lang="en-US" sz="3200"/>
          </a:p>
        </p:txBody>
      </p:sp>
      <p:sp>
        <p:nvSpPr>
          <p:cNvPr id="70659" name="Rectangle 3"/>
          <p:cNvSpPr>
            <a:spLocks noGrp="1" noChangeArrowheads="1"/>
          </p:cNvSpPr>
          <p:nvPr>
            <p:ph type="body" idx="4294967295"/>
          </p:nvPr>
        </p:nvSpPr>
        <p:spPr>
          <a:xfrm>
            <a:off x="457200" y="1600200"/>
            <a:ext cx="8291513" cy="5257800"/>
          </a:xfrm>
        </p:spPr>
        <p:txBody>
          <a:bodyPr/>
          <a:lstStyle/>
          <a:p>
            <a:pPr>
              <a:lnSpc>
                <a:spcPct val="90000"/>
              </a:lnSpc>
            </a:pPr>
            <a:r>
              <a:rPr lang="ru-RU" sz="2400"/>
              <a:t>При связывание списка с данными создаются элементы пользовательского интерфейса для каждого элемента списка.</a:t>
            </a:r>
            <a:endParaRPr lang="en-US" sz="2400"/>
          </a:p>
          <a:p>
            <a:pPr>
              <a:lnSpc>
                <a:spcPct val="90000"/>
              </a:lnSpc>
            </a:pPr>
            <a:endParaRPr lang="ru-RU" sz="2400"/>
          </a:p>
          <a:p>
            <a:pPr>
              <a:lnSpc>
                <a:spcPct val="90000"/>
              </a:lnSpc>
            </a:pPr>
            <a:r>
              <a:rPr lang="ru-RU" sz="2400"/>
              <a:t>Каждый элемент содержит текст (показываемый пользователю) и необязательное значение </a:t>
            </a:r>
            <a:r>
              <a:rPr lang="en-US" sz="2400"/>
              <a:t>(</a:t>
            </a:r>
            <a:r>
              <a:rPr lang="ru-RU" sz="2400"/>
              <a:t>которое не показывается</a:t>
            </a:r>
            <a:r>
              <a:rPr lang="en-US" sz="2400"/>
              <a:t>)</a:t>
            </a:r>
            <a:endParaRPr lang="ru-RU" sz="2400"/>
          </a:p>
          <a:p>
            <a:pPr>
              <a:lnSpc>
                <a:spcPct val="90000"/>
              </a:lnSpc>
            </a:pPr>
            <a:endParaRPr lang="en-US" sz="2400"/>
          </a:p>
          <a:p>
            <a:pPr>
              <a:lnSpc>
                <a:spcPct val="90000"/>
              </a:lnSpc>
            </a:pPr>
            <a:r>
              <a:rPr lang="ru-RU" sz="2400"/>
              <a:t>Используется для простых списочных ЭУ</a:t>
            </a:r>
            <a:r>
              <a:rPr lang="en-US" sz="2400"/>
              <a:t>:</a:t>
            </a:r>
          </a:p>
          <a:p>
            <a:pPr lvl="1">
              <a:lnSpc>
                <a:spcPct val="90000"/>
              </a:lnSpc>
            </a:pPr>
            <a:r>
              <a:rPr lang="en-US" sz="2000">
                <a:latin typeface="Lucida Console" pitchFamily="49" charset="0"/>
              </a:rPr>
              <a:t>&lt;asp:ListBox&gt;</a:t>
            </a:r>
          </a:p>
          <a:p>
            <a:pPr lvl="2">
              <a:lnSpc>
                <a:spcPct val="90000"/>
              </a:lnSpc>
            </a:pPr>
            <a:r>
              <a:rPr lang="ru-RU" sz="1800"/>
              <a:t>Единственный или множественный выбор</a:t>
            </a:r>
            <a:endParaRPr lang="en-US" sz="1800"/>
          </a:p>
          <a:p>
            <a:pPr lvl="1">
              <a:lnSpc>
                <a:spcPct val="90000"/>
              </a:lnSpc>
            </a:pPr>
            <a:r>
              <a:rPr lang="en-US" sz="2000">
                <a:latin typeface="Lucida Console" pitchFamily="49" charset="0"/>
              </a:rPr>
              <a:t>&lt;asp:DropDownList&gt;</a:t>
            </a:r>
          </a:p>
          <a:p>
            <a:pPr lvl="1">
              <a:lnSpc>
                <a:spcPct val="90000"/>
              </a:lnSpc>
            </a:pPr>
            <a:r>
              <a:rPr lang="en-US" sz="2000">
                <a:latin typeface="Lucida Console" pitchFamily="49" charset="0"/>
              </a:rPr>
              <a:t>&lt;asp:RadioButtonList&gt;</a:t>
            </a:r>
          </a:p>
          <a:p>
            <a:pPr lvl="1">
              <a:lnSpc>
                <a:spcPct val="90000"/>
              </a:lnSpc>
            </a:pPr>
            <a:r>
              <a:rPr lang="en-US" sz="2000">
                <a:latin typeface="Lucida Console" pitchFamily="49" charset="0"/>
              </a:rPr>
              <a:t>&lt;asp:CheckBoxList&gt;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ru-RU" sz="4000"/>
              <a:t>Связывание с простыми списками данных</a:t>
            </a:r>
            <a:endParaRPr lang="en-US" sz="4000"/>
          </a:p>
        </p:txBody>
      </p:sp>
      <p:sp>
        <p:nvSpPr>
          <p:cNvPr id="72707" name="Rectangle 3"/>
          <p:cNvSpPr>
            <a:spLocks noGrp="1" noChangeArrowheads="1"/>
          </p:cNvSpPr>
          <p:nvPr>
            <p:ph type="body" idx="4294967295"/>
          </p:nvPr>
        </p:nvSpPr>
        <p:spPr/>
        <p:txBody>
          <a:bodyPr/>
          <a:lstStyle/>
          <a:p>
            <a:r>
              <a:rPr lang="ru-RU"/>
              <a:t>Шаги для связывания с простыми списками данных</a:t>
            </a:r>
            <a:endParaRPr lang="en-US"/>
          </a:p>
          <a:p>
            <a:pPr lvl="1"/>
            <a:r>
              <a:rPr lang="ru-RU"/>
              <a:t>Создать списочный ЭУ</a:t>
            </a:r>
          </a:p>
          <a:p>
            <a:pPr lvl="1"/>
            <a:r>
              <a:rPr lang="ru-RU"/>
              <a:t>Создать коллекцию</a:t>
            </a:r>
            <a:endParaRPr lang="en-US"/>
          </a:p>
          <a:p>
            <a:pPr lvl="1"/>
            <a:r>
              <a:rPr lang="ru-RU"/>
              <a:t>Задать ЭУ значение</a:t>
            </a:r>
            <a:r>
              <a:rPr lang="en-US"/>
              <a:t> </a:t>
            </a:r>
            <a:r>
              <a:rPr lang="en-US">
                <a:latin typeface="Lucida Console" pitchFamily="49" charset="0"/>
              </a:rPr>
              <a:t>DataSource</a:t>
            </a:r>
          </a:p>
          <a:p>
            <a:pPr lvl="1"/>
            <a:r>
              <a:rPr lang="ru-RU"/>
              <a:t>Задать (необязательно) поля </a:t>
            </a:r>
            <a:r>
              <a:rPr lang="en-US">
                <a:latin typeface="Lucida Console" pitchFamily="49" charset="0"/>
              </a:rPr>
              <a:t>DataTextField </a:t>
            </a:r>
            <a:r>
              <a:rPr lang="ru-RU">
                <a:latin typeface="Lucida Console" pitchFamily="49" charset="0"/>
              </a:rPr>
              <a:t>и </a:t>
            </a:r>
            <a:r>
              <a:rPr lang="en-US">
                <a:latin typeface="Lucida Console" pitchFamily="49" charset="0"/>
              </a:rPr>
              <a:t>DataValueField</a:t>
            </a:r>
          </a:p>
          <a:p>
            <a:pPr lvl="1"/>
            <a:r>
              <a:rPr lang="ru-RU"/>
              <a:t>Вызвать метод</a:t>
            </a:r>
            <a:r>
              <a:rPr lang="en-US"/>
              <a:t> </a:t>
            </a:r>
            <a:r>
              <a:rPr lang="en-US">
                <a:latin typeface="Lucida Console" pitchFamily="49" charset="0"/>
              </a:rPr>
              <a:t>DataBind()</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274638"/>
            <a:ext cx="8229600" cy="777875"/>
          </a:xfrm>
        </p:spPr>
        <p:txBody>
          <a:bodyPr/>
          <a:lstStyle/>
          <a:p>
            <a:r>
              <a:rPr lang="ru-RU"/>
              <a:t>Пример</a:t>
            </a:r>
          </a:p>
        </p:txBody>
      </p:sp>
      <p:sp>
        <p:nvSpPr>
          <p:cNvPr id="197635" name="Rectangle 3"/>
          <p:cNvSpPr>
            <a:spLocks noGrp="1" noChangeArrowheads="1"/>
          </p:cNvSpPr>
          <p:nvPr>
            <p:ph type="body" idx="1"/>
          </p:nvPr>
        </p:nvSpPr>
        <p:spPr>
          <a:xfrm>
            <a:off x="323850" y="1341438"/>
            <a:ext cx="8569325" cy="5516562"/>
          </a:xfrm>
        </p:spPr>
        <p:txBody>
          <a:bodyPr/>
          <a:lstStyle/>
          <a:p>
            <a:pPr>
              <a:lnSpc>
                <a:spcPct val="80000"/>
              </a:lnSpc>
              <a:buFontTx/>
              <a:buNone/>
            </a:pPr>
            <a:r>
              <a:rPr lang="ru-RU" sz="1800"/>
              <a:t>protected void Page_Load(object sender, System.EventArgs e)</a:t>
            </a:r>
          </a:p>
          <a:p>
            <a:pPr>
              <a:lnSpc>
                <a:spcPct val="80000"/>
              </a:lnSpc>
              <a:buFontTx/>
              <a:buNone/>
            </a:pPr>
            <a:r>
              <a:rPr lang="ru-RU" sz="1800"/>
              <a:t>{</a:t>
            </a:r>
          </a:p>
          <a:p>
            <a:pPr>
              <a:lnSpc>
                <a:spcPct val="80000"/>
              </a:lnSpc>
              <a:buFontTx/>
              <a:buNone/>
            </a:pPr>
            <a:r>
              <a:rPr lang="ru-RU" sz="1800"/>
              <a:t>  if (!Page.IsPostBack)  {</a:t>
            </a:r>
          </a:p>
          <a:p>
            <a:pPr>
              <a:lnSpc>
                <a:spcPct val="80000"/>
              </a:lnSpc>
              <a:buFontTx/>
              <a:buNone/>
            </a:pPr>
            <a:r>
              <a:rPr lang="ru-RU" sz="1800"/>
              <a:t>    // Create the data source.</a:t>
            </a:r>
          </a:p>
          <a:p>
            <a:pPr>
              <a:lnSpc>
                <a:spcPct val="80000"/>
              </a:lnSpc>
              <a:buFontTx/>
              <a:buNone/>
            </a:pPr>
            <a:r>
              <a:rPr lang="ru-RU" sz="1800"/>
              <a:t>    Hashtable ht = new Hashtable();</a:t>
            </a:r>
          </a:p>
          <a:p>
            <a:pPr>
              <a:lnSpc>
                <a:spcPct val="80000"/>
              </a:lnSpc>
              <a:buFontTx/>
              <a:buNone/>
            </a:pPr>
            <a:r>
              <a:rPr lang="ru-RU" sz="1800"/>
              <a:t>    ht.Add("Lasagna", "Key1");</a:t>
            </a:r>
          </a:p>
          <a:p>
            <a:pPr>
              <a:lnSpc>
                <a:spcPct val="80000"/>
              </a:lnSpc>
              <a:buFontTx/>
              <a:buNone/>
            </a:pPr>
            <a:r>
              <a:rPr lang="ru-RU" sz="1800"/>
              <a:t>    ht.Add("Spaghetti", "Key2");</a:t>
            </a:r>
          </a:p>
          <a:p>
            <a:pPr>
              <a:lnSpc>
                <a:spcPct val="80000"/>
              </a:lnSpc>
              <a:buFontTx/>
              <a:buNone/>
            </a:pPr>
            <a:r>
              <a:rPr lang="ru-RU" sz="1800"/>
              <a:t>    ht.Add("Pizza", "Key3");</a:t>
            </a:r>
          </a:p>
          <a:p>
            <a:pPr>
              <a:lnSpc>
                <a:spcPct val="80000"/>
              </a:lnSpc>
              <a:buFontTx/>
              <a:buNone/>
            </a:pPr>
            <a:r>
              <a:rPr lang="ru-RU" sz="1800"/>
              <a:t>    // Set the DataSource property for the controls.</a:t>
            </a:r>
          </a:p>
          <a:p>
            <a:pPr>
              <a:lnSpc>
                <a:spcPct val="80000"/>
              </a:lnSpc>
              <a:buFontTx/>
              <a:buNone/>
            </a:pPr>
            <a:r>
              <a:rPr lang="ru-RU" sz="1800"/>
              <a:t>    Select1.DataSource = ht;</a:t>
            </a:r>
          </a:p>
          <a:p>
            <a:pPr>
              <a:lnSpc>
                <a:spcPct val="80000"/>
              </a:lnSpc>
              <a:buFontTx/>
              <a:buNone/>
            </a:pPr>
            <a:r>
              <a:rPr lang="ru-RU" sz="1800"/>
              <a:t>    Select2.DataSource = ht;</a:t>
            </a:r>
          </a:p>
          <a:p>
            <a:pPr>
              <a:lnSpc>
                <a:spcPct val="80000"/>
              </a:lnSpc>
              <a:buFontTx/>
              <a:buNone/>
            </a:pPr>
            <a:r>
              <a:rPr lang="ru-RU" sz="1800"/>
              <a:t>    Listbox1.DataSource = ht;</a:t>
            </a:r>
          </a:p>
          <a:p>
            <a:pPr>
              <a:lnSpc>
                <a:spcPct val="80000"/>
              </a:lnSpc>
              <a:buFontTx/>
              <a:buNone/>
            </a:pPr>
            <a:r>
              <a:rPr lang="ru-RU" sz="1800"/>
              <a:t>    DropdownList1.DataSource = ht;</a:t>
            </a:r>
          </a:p>
          <a:p>
            <a:pPr>
              <a:lnSpc>
                <a:spcPct val="80000"/>
              </a:lnSpc>
              <a:buFontTx/>
              <a:buNone/>
            </a:pPr>
            <a:r>
              <a:rPr lang="ru-RU" sz="1800"/>
              <a:t>    CheckList1.DataSource = ht;</a:t>
            </a:r>
          </a:p>
          <a:p>
            <a:pPr>
              <a:lnSpc>
                <a:spcPct val="80000"/>
              </a:lnSpc>
              <a:buFontTx/>
              <a:buNone/>
            </a:pPr>
            <a:r>
              <a:rPr lang="ru-RU" sz="1800"/>
              <a:t>    OptionList1.DataSource = ht;</a:t>
            </a:r>
          </a:p>
          <a:p>
            <a:pPr>
              <a:lnSpc>
                <a:spcPct val="80000"/>
              </a:lnSpc>
              <a:buFontTx/>
              <a:buNone/>
            </a:pPr>
            <a:r>
              <a:rPr lang="ru-RU" sz="1800"/>
              <a:t>   </a:t>
            </a:r>
          </a:p>
          <a:p>
            <a:pPr>
              <a:lnSpc>
                <a:spcPct val="80000"/>
              </a:lnSpc>
              <a:buFontTx/>
              <a:buNone/>
            </a:pPr>
            <a:r>
              <a:rPr lang="ru-RU" sz="1800"/>
              <a:t>    // Bind the controls.</a:t>
            </a:r>
          </a:p>
          <a:p>
            <a:pPr>
              <a:lnSpc>
                <a:spcPct val="80000"/>
              </a:lnSpc>
              <a:buFontTx/>
              <a:buNone/>
            </a:pPr>
            <a:r>
              <a:rPr lang="ru-RU" sz="1800"/>
              <a:t>    this.DataBind();</a:t>
            </a:r>
          </a:p>
          <a:p>
            <a:pPr>
              <a:lnSpc>
                <a:spcPct val="80000"/>
              </a:lnSpc>
              <a:buFontTx/>
              <a:buNone/>
            </a:pPr>
            <a:r>
              <a:rPr lang="ru-RU" sz="180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endParaRPr lang="ru-RU"/>
          </a:p>
        </p:txBody>
      </p:sp>
      <p:pic>
        <p:nvPicPr>
          <p:cNvPr id="199686" name="Picture 6"/>
          <p:cNvPicPr>
            <a:picLocks noChangeAspect="1" noChangeArrowheads="1"/>
          </p:cNvPicPr>
          <p:nvPr/>
        </p:nvPicPr>
        <p:blipFill>
          <a:blip r:embed="rId3" cstate="print"/>
          <a:srcRect l="537" t="3125" r="33757" b="48026"/>
          <a:stretch>
            <a:fillRect/>
          </a:stretch>
        </p:blipFill>
        <p:spPr bwMode="auto">
          <a:xfrm>
            <a:off x="827088" y="1628775"/>
            <a:ext cx="7850187" cy="4376738"/>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idx="4294967295"/>
          </p:nvPr>
        </p:nvSpPr>
        <p:spPr/>
        <p:txBody>
          <a:bodyPr/>
          <a:lstStyle/>
          <a:p>
            <a:r>
              <a:rPr lang="ru-RU"/>
              <a:t>Пример источника данных </a:t>
            </a:r>
            <a:br>
              <a:rPr lang="ru-RU"/>
            </a:br>
            <a:r>
              <a:rPr lang="ru-RU"/>
              <a:t>(</a:t>
            </a:r>
            <a:r>
              <a:rPr lang="en-US" sz="3200"/>
              <a:t>Data Source</a:t>
            </a:r>
            <a:r>
              <a:rPr lang="ru-RU" sz="3200"/>
              <a:t>)</a:t>
            </a:r>
            <a:endParaRPr lang="en-US" sz="3200"/>
          </a:p>
        </p:txBody>
      </p:sp>
      <p:sp>
        <p:nvSpPr>
          <p:cNvPr id="209923" name="Text Box 3"/>
          <p:cNvSpPr txBox="1">
            <a:spLocks noChangeArrowheads="1"/>
          </p:cNvSpPr>
          <p:nvPr/>
        </p:nvSpPr>
        <p:spPr bwMode="auto">
          <a:xfrm>
            <a:off x="228600" y="1981200"/>
            <a:ext cx="8686800" cy="4248150"/>
          </a:xfrm>
          <a:prstGeom prst="rect">
            <a:avLst/>
          </a:prstGeom>
          <a:solidFill>
            <a:schemeClr val="accent1"/>
          </a:solidFill>
          <a:ln w="12700">
            <a:solidFill>
              <a:schemeClr val="tx1"/>
            </a:solidFill>
            <a:miter lim="800000"/>
            <a:headEnd type="none" w="sm" len="sm"/>
            <a:tailEnd type="none" w="sm" len="sm"/>
          </a:ln>
        </p:spPr>
        <p:txBody>
          <a:bodyPr tIns="137160" rIns="182880" bIns="137160">
            <a:spAutoFit/>
          </a:bodyPr>
          <a:lstStyle/>
          <a:p>
            <a:pPr marL="114300" lvl="1" eaLnBrk="0" hangingPunct="0"/>
            <a:r>
              <a:rPr lang="en-US" sz="2000" b="1">
                <a:latin typeface="Lucida Console" pitchFamily="49" charset="0"/>
              </a:rPr>
              <a:t>DataView GetSampleData() {</a:t>
            </a:r>
          </a:p>
          <a:p>
            <a:pPr marL="114300" lvl="1" eaLnBrk="0" hangingPunct="0"/>
            <a:r>
              <a:rPr lang="en-US" sz="2000" b="1">
                <a:latin typeface="Lucida Console" pitchFamily="49" charset="0"/>
              </a:rPr>
              <a:t>  DataSet ds;</a:t>
            </a:r>
          </a:p>
          <a:p>
            <a:pPr marL="114300" lvl="1" eaLnBrk="0" hangingPunct="0"/>
            <a:r>
              <a:rPr lang="en-US" sz="2000" b="1">
                <a:latin typeface="Lucida Console" pitchFamily="49" charset="0"/>
              </a:rPr>
              <a:t>  SqlConnection cxn;</a:t>
            </a:r>
          </a:p>
          <a:p>
            <a:pPr marL="114300" lvl="1" eaLnBrk="0" hangingPunct="0"/>
            <a:r>
              <a:rPr lang="en-US" sz="2000" b="1">
                <a:latin typeface="Lucida Console" pitchFamily="49" charset="0"/>
              </a:rPr>
              <a:t>  SqlDataAdapter adp;</a:t>
            </a:r>
          </a:p>
          <a:p>
            <a:pPr marL="114300" lvl="1" eaLnBrk="0" hangingPunct="0"/>
            <a:r>
              <a:rPr lang="en-US" sz="2000" b="1">
                <a:latin typeface="Lucida Console" pitchFamily="49" charset="0"/>
              </a:rPr>
              <a:t>  cxn = new SqlConnection("server=localhost; " +   </a:t>
            </a:r>
          </a:p>
          <a:p>
            <a:pPr marL="114300" lvl="1" eaLnBrk="0" hangingPunct="0"/>
            <a:r>
              <a:rPr lang="en-US" sz="2000" b="1">
                <a:latin typeface="Lucida Console" pitchFamily="49" charset="0"/>
              </a:rPr>
              <a:t>    "uid=sa;pwd=;database=Northwind");</a:t>
            </a:r>
          </a:p>
          <a:p>
            <a:pPr marL="114300" lvl="1" eaLnBrk="0" hangingPunct="0"/>
            <a:r>
              <a:rPr lang="en-US" sz="2000" b="1">
                <a:latin typeface="Lucida Console" pitchFamily="49" charset="0"/>
              </a:rPr>
              <a:t>  adp = new SqlDataAdapter(</a:t>
            </a:r>
          </a:p>
          <a:p>
            <a:pPr marL="114300" lvl="1" eaLnBrk="0" hangingPunct="0"/>
            <a:r>
              <a:rPr lang="en-US" sz="2000" b="1">
                <a:latin typeface="Lucida Console" pitchFamily="49" charset="0"/>
              </a:rPr>
              <a:t>    "select CategoryID, CategoryName from Categories",</a:t>
            </a:r>
          </a:p>
          <a:p>
            <a:pPr marL="114300" lvl="1" eaLnBrk="0" hangingPunct="0"/>
            <a:r>
              <a:rPr lang="en-US" sz="2000" b="1">
                <a:latin typeface="Lucida Console" pitchFamily="49" charset="0"/>
              </a:rPr>
              <a:t>    cxn);</a:t>
            </a:r>
          </a:p>
          <a:p>
            <a:pPr marL="114300" lvl="1" eaLnBrk="0" hangingPunct="0"/>
            <a:r>
              <a:rPr lang="en-US" sz="2000" b="1">
                <a:latin typeface="Lucida Console" pitchFamily="49" charset="0"/>
              </a:rPr>
              <a:t>  ds = new DataSet();</a:t>
            </a:r>
          </a:p>
          <a:p>
            <a:pPr marL="114300" lvl="1" eaLnBrk="0" hangingPunct="0"/>
            <a:r>
              <a:rPr lang="en-US" sz="2000" b="1">
                <a:latin typeface="Lucida Console" pitchFamily="49" charset="0"/>
              </a:rPr>
              <a:t>  adp.Fill(ds, "Categories");</a:t>
            </a:r>
          </a:p>
          <a:p>
            <a:pPr marL="114300" lvl="1" eaLnBrk="0" hangingPunct="0"/>
            <a:r>
              <a:rPr lang="en-US" sz="2000" b="1">
                <a:latin typeface="Lucida Console" pitchFamily="49" charset="0"/>
              </a:rPr>
              <a:t>  return ds.Tables["Categories"].DefaultView;</a:t>
            </a:r>
          </a:p>
          <a:p>
            <a:pPr marL="114300" lvl="1" eaLnBrk="0" hangingPunct="0"/>
            <a:r>
              <a:rPr lang="en-US" sz="2000" b="1">
                <a:latin typeface="Lucida Console" pitchFamily="49"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idx="4294967295"/>
          </p:nvPr>
        </p:nvSpPr>
        <p:spPr/>
        <p:txBody>
          <a:bodyPr/>
          <a:lstStyle/>
          <a:p>
            <a:r>
              <a:rPr lang="ru-RU"/>
              <a:t>Пример связывания со списком данных</a:t>
            </a:r>
            <a:endParaRPr lang="en-US" sz="3200"/>
          </a:p>
        </p:txBody>
      </p:sp>
      <p:sp>
        <p:nvSpPr>
          <p:cNvPr id="211971" name="Text Box 3"/>
          <p:cNvSpPr txBox="1">
            <a:spLocks noChangeArrowheads="1"/>
          </p:cNvSpPr>
          <p:nvPr/>
        </p:nvSpPr>
        <p:spPr bwMode="auto">
          <a:xfrm>
            <a:off x="457200" y="1830388"/>
            <a:ext cx="6705600" cy="2208212"/>
          </a:xfrm>
          <a:prstGeom prst="rect">
            <a:avLst/>
          </a:prstGeom>
          <a:solidFill>
            <a:schemeClr val="accent1"/>
          </a:solidFill>
          <a:ln w="12700">
            <a:solidFill>
              <a:schemeClr val="tx1"/>
            </a:solidFill>
            <a:miter lim="800000"/>
            <a:headEnd type="none" w="sm" len="sm"/>
            <a:tailEnd type="none" w="sm" len="sm"/>
          </a:ln>
        </p:spPr>
        <p:txBody>
          <a:bodyPr lIns="182880" tIns="137160" rIns="182880" bIns="137160">
            <a:spAutoFit/>
          </a:bodyPr>
          <a:lstStyle/>
          <a:p>
            <a:pPr marL="114300" lvl="1" eaLnBrk="0" hangingPunct="0"/>
            <a:r>
              <a:rPr lang="en-US" b="1">
                <a:latin typeface="Lucida Console" pitchFamily="49" charset="0"/>
              </a:rPr>
              <a:t>void Page_Load(object s, EventArgs e) {</a:t>
            </a:r>
          </a:p>
          <a:p>
            <a:pPr marL="114300" lvl="1" eaLnBrk="0" hangingPunct="0"/>
            <a:r>
              <a:rPr lang="en-US" b="1">
                <a:latin typeface="Lucida Console" pitchFamily="49" charset="0"/>
              </a:rPr>
              <a:t>   ListBox1.DataSource = GetSampleData();</a:t>
            </a:r>
          </a:p>
          <a:p>
            <a:pPr marL="114300" lvl="1" eaLnBrk="0" hangingPunct="0"/>
            <a:r>
              <a:rPr lang="en-US" b="1">
                <a:latin typeface="Lucida Console" pitchFamily="49" charset="0"/>
              </a:rPr>
              <a:t>   ListBox1.DataValueField = "CategoryID";</a:t>
            </a:r>
          </a:p>
          <a:p>
            <a:pPr marL="114300" lvl="1" eaLnBrk="0" hangingPunct="0"/>
            <a:r>
              <a:rPr lang="en-US" b="1">
                <a:latin typeface="Lucida Console" pitchFamily="49" charset="0"/>
              </a:rPr>
              <a:t>   ListBox1.DataTextField = "CategoryName";</a:t>
            </a:r>
          </a:p>
          <a:p>
            <a:pPr marL="114300" lvl="1" eaLnBrk="0" hangingPunct="0"/>
            <a:r>
              <a:rPr lang="en-US" b="1">
                <a:latin typeface="Lucida Console" pitchFamily="49" charset="0"/>
              </a:rPr>
              <a:t>   ListBox1.DataBind();</a:t>
            </a:r>
          </a:p>
          <a:p>
            <a:pPr marL="114300" lvl="1" eaLnBrk="0" hangingPunct="0"/>
            <a:r>
              <a:rPr lang="en-US" b="1">
                <a:latin typeface="Lucida Console" pitchFamily="49" charset="0"/>
              </a:rPr>
              <a:t>}</a:t>
            </a:r>
          </a:p>
          <a:p>
            <a:pPr marL="114300" lvl="1" eaLnBrk="0" hangingPunct="0"/>
            <a:r>
              <a:rPr lang="en-US" b="1">
                <a:latin typeface="Lucida Console" pitchFamily="49" charset="0"/>
              </a:rPr>
              <a:t>&lt;asp:ListBox id="ListBox1" runat="server" /&gt;</a:t>
            </a:r>
          </a:p>
        </p:txBody>
      </p:sp>
      <p:sp>
        <p:nvSpPr>
          <p:cNvPr id="211972" name="Text Box 4"/>
          <p:cNvSpPr txBox="1">
            <a:spLocks noChangeArrowheads="1"/>
          </p:cNvSpPr>
          <p:nvPr/>
        </p:nvSpPr>
        <p:spPr bwMode="auto">
          <a:xfrm>
            <a:off x="2362200" y="4192588"/>
            <a:ext cx="6172200" cy="2208212"/>
          </a:xfrm>
          <a:prstGeom prst="rect">
            <a:avLst/>
          </a:prstGeom>
          <a:solidFill>
            <a:schemeClr val="accent1"/>
          </a:solidFill>
          <a:ln w="12700">
            <a:solidFill>
              <a:schemeClr val="tx1"/>
            </a:solidFill>
            <a:miter lim="800000"/>
            <a:headEnd type="none" w="sm" len="sm"/>
            <a:tailEnd type="none" w="sm" len="sm"/>
          </a:ln>
        </p:spPr>
        <p:txBody>
          <a:bodyPr lIns="182880" tIns="137160" rIns="182880" bIns="137160">
            <a:spAutoFit/>
          </a:bodyPr>
          <a:lstStyle/>
          <a:p>
            <a:pPr marL="114300" lvl="1" eaLnBrk="0" hangingPunct="0"/>
            <a:r>
              <a:rPr lang="en-US" b="1">
                <a:latin typeface="Lucida Console" pitchFamily="49" charset="0"/>
              </a:rPr>
              <a:t>void Page_Load(object s, EventArgs e) {</a:t>
            </a:r>
          </a:p>
          <a:p>
            <a:pPr marL="114300" lvl="1" eaLnBrk="0" hangingPunct="0"/>
            <a:r>
              <a:rPr lang="en-US" b="1">
                <a:latin typeface="Lucida Console" pitchFamily="49" charset="0"/>
              </a:rPr>
              <a:t>   ListBox1.DataBind();</a:t>
            </a:r>
          </a:p>
          <a:p>
            <a:pPr marL="114300" lvl="1" eaLnBrk="0" hangingPunct="0"/>
            <a:r>
              <a:rPr lang="en-US" b="1">
                <a:latin typeface="Lucida Console" pitchFamily="49" charset="0"/>
              </a:rPr>
              <a:t>}</a:t>
            </a:r>
          </a:p>
          <a:p>
            <a:pPr marL="114300" lvl="1" eaLnBrk="0" hangingPunct="0"/>
            <a:r>
              <a:rPr lang="en-US" b="1">
                <a:latin typeface="Lucida Console" pitchFamily="49" charset="0"/>
              </a:rPr>
              <a:t>&lt;asp:ListBox id="ListBox1" runat="server" </a:t>
            </a:r>
          </a:p>
          <a:p>
            <a:pPr marL="114300" lvl="1" eaLnBrk="0" hangingPunct="0"/>
            <a:r>
              <a:rPr lang="en-US" b="1">
                <a:latin typeface="Lucida Console" pitchFamily="49" charset="0"/>
              </a:rPr>
              <a:t>  DataSource=&lt;%# GetSampleData() %&gt;</a:t>
            </a:r>
          </a:p>
          <a:p>
            <a:pPr marL="114300" lvl="1" eaLnBrk="0" hangingPunct="0"/>
            <a:r>
              <a:rPr lang="en-US" b="1">
                <a:latin typeface="Lucida Console" pitchFamily="49" charset="0"/>
              </a:rPr>
              <a:t>  DataValueField=“CategoryID” </a:t>
            </a:r>
          </a:p>
          <a:p>
            <a:pPr marL="114300" lvl="1" eaLnBrk="0" hangingPunct="0"/>
            <a:r>
              <a:rPr lang="en-US" b="1">
                <a:latin typeface="Lucida Console" pitchFamily="49" charset="0"/>
              </a:rPr>
              <a:t>  DataTextField=“CategoryName” /&gt;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457200" y="274638"/>
            <a:ext cx="8229600" cy="777875"/>
          </a:xfrm>
        </p:spPr>
        <p:txBody>
          <a:bodyPr/>
          <a:lstStyle/>
          <a:p>
            <a:r>
              <a:rPr lang="ru-RU" sz="2800"/>
              <a:t>Пример коллекций для связывания с данными</a:t>
            </a:r>
          </a:p>
        </p:txBody>
      </p:sp>
      <p:sp>
        <p:nvSpPr>
          <p:cNvPr id="314371" name="Rectangle 3"/>
          <p:cNvSpPr>
            <a:spLocks noGrp="1" noChangeArrowheads="1"/>
          </p:cNvSpPr>
          <p:nvPr>
            <p:ph type="body" idx="1"/>
          </p:nvPr>
        </p:nvSpPr>
        <p:spPr>
          <a:xfrm>
            <a:off x="250825" y="1341438"/>
            <a:ext cx="4105275" cy="5732462"/>
          </a:xfrm>
        </p:spPr>
        <p:txBody>
          <a:bodyPr/>
          <a:lstStyle/>
          <a:p>
            <a:pPr>
              <a:lnSpc>
                <a:spcPct val="80000"/>
              </a:lnSpc>
              <a:buFontTx/>
              <a:buNone/>
            </a:pPr>
            <a:r>
              <a:rPr lang="en-US" sz="1200" noProof="1"/>
              <a:t>using System;</a:t>
            </a:r>
          </a:p>
          <a:p>
            <a:pPr>
              <a:lnSpc>
                <a:spcPct val="80000"/>
              </a:lnSpc>
              <a:buFontTx/>
              <a:buNone/>
            </a:pPr>
            <a:r>
              <a:rPr lang="en-US" sz="1200" noProof="1"/>
              <a:t>using System.Data;</a:t>
            </a:r>
          </a:p>
          <a:p>
            <a:pPr>
              <a:lnSpc>
                <a:spcPct val="80000"/>
              </a:lnSpc>
              <a:buFontTx/>
              <a:buNone/>
            </a:pPr>
            <a:r>
              <a:rPr lang="en-US" sz="1200" noProof="1"/>
              <a:t>using System.Web;</a:t>
            </a:r>
          </a:p>
          <a:p>
            <a:pPr>
              <a:lnSpc>
                <a:spcPct val="80000"/>
              </a:lnSpc>
              <a:buFontTx/>
              <a:buNone/>
            </a:pPr>
            <a:r>
              <a:rPr lang="en-US" sz="1200" noProof="1"/>
              <a:t>using System.Collections.Generic;</a:t>
            </a:r>
          </a:p>
          <a:p>
            <a:pPr>
              <a:lnSpc>
                <a:spcPct val="80000"/>
              </a:lnSpc>
              <a:buFontTx/>
              <a:buNone/>
            </a:pPr>
            <a:endParaRPr lang="en-US" sz="1200" noProof="1"/>
          </a:p>
          <a:p>
            <a:pPr>
              <a:lnSpc>
                <a:spcPct val="80000"/>
              </a:lnSpc>
              <a:buFontTx/>
              <a:buNone/>
            </a:pPr>
            <a:r>
              <a:rPr lang="en-US" sz="1200" noProof="1"/>
              <a:t>/// &lt;summary&gt;</a:t>
            </a:r>
          </a:p>
          <a:p>
            <a:pPr>
              <a:lnSpc>
                <a:spcPct val="80000"/>
              </a:lnSpc>
              <a:buFontTx/>
              <a:buNone/>
            </a:pPr>
            <a:r>
              <a:rPr lang="en-US" sz="1200" noProof="1"/>
              <a:t>/// Summary description for Car</a:t>
            </a:r>
          </a:p>
          <a:p>
            <a:pPr>
              <a:lnSpc>
                <a:spcPct val="80000"/>
              </a:lnSpc>
              <a:buFontTx/>
              <a:buNone/>
            </a:pPr>
            <a:r>
              <a:rPr lang="en-US" sz="1200" noProof="1"/>
              <a:t>/// &lt;/summary&gt;</a:t>
            </a:r>
          </a:p>
          <a:p>
            <a:pPr>
              <a:lnSpc>
                <a:spcPct val="80000"/>
              </a:lnSpc>
              <a:buFontTx/>
              <a:buNone/>
            </a:pPr>
            <a:r>
              <a:rPr lang="en-US" sz="1200" noProof="1"/>
              <a:t>public class Car</a:t>
            </a:r>
            <a:r>
              <a:rPr lang="en-US" sz="1200"/>
              <a:t>{</a:t>
            </a:r>
            <a:endParaRPr lang="en-US" sz="1200" noProof="1"/>
          </a:p>
          <a:p>
            <a:pPr>
              <a:lnSpc>
                <a:spcPct val="80000"/>
              </a:lnSpc>
              <a:buFontTx/>
              <a:buNone/>
            </a:pPr>
            <a:r>
              <a:rPr lang="en-US" sz="1200" noProof="1"/>
              <a:t>   public Car() { }</a:t>
            </a:r>
          </a:p>
          <a:p>
            <a:pPr>
              <a:lnSpc>
                <a:spcPct val="80000"/>
              </a:lnSpc>
              <a:buFontTx/>
              <a:buNone/>
            </a:pPr>
            <a:r>
              <a:rPr lang="ru-RU" sz="1200"/>
              <a:t>      </a:t>
            </a:r>
            <a:r>
              <a:rPr lang="en-US" sz="1200" noProof="1"/>
              <a:t>public Car(string vin, string make, string model, int year, decimal price)</a:t>
            </a:r>
            <a:r>
              <a:rPr lang="en-US" sz="1200"/>
              <a:t>{</a:t>
            </a:r>
            <a:endParaRPr lang="en-US" sz="1200" noProof="1"/>
          </a:p>
          <a:p>
            <a:pPr>
              <a:lnSpc>
                <a:spcPct val="80000"/>
              </a:lnSpc>
              <a:buFontTx/>
              <a:buNone/>
            </a:pPr>
            <a:r>
              <a:rPr lang="en-US" sz="1200" noProof="1"/>
              <a:t>      </a:t>
            </a:r>
            <a:r>
              <a:rPr lang="ru-RU" sz="1200"/>
              <a:t>   </a:t>
            </a:r>
            <a:r>
              <a:rPr lang="en-US" sz="1200" noProof="1"/>
              <a:t>Vin = vin;  Make = make; Model = model; Year = year; Price = price;</a:t>
            </a:r>
          </a:p>
          <a:p>
            <a:pPr>
              <a:lnSpc>
                <a:spcPct val="80000"/>
              </a:lnSpc>
              <a:buFontTx/>
              <a:buNone/>
            </a:pPr>
            <a:r>
              <a:rPr lang="ru-RU" sz="1200"/>
              <a:t>      </a:t>
            </a:r>
            <a:r>
              <a:rPr lang="ru-RU" sz="1200" noProof="1"/>
              <a:t>}</a:t>
            </a:r>
          </a:p>
          <a:p>
            <a:pPr>
              <a:lnSpc>
                <a:spcPct val="80000"/>
              </a:lnSpc>
              <a:buFontTx/>
              <a:buNone/>
            </a:pPr>
            <a:r>
              <a:rPr lang="ru-RU" sz="1200"/>
              <a:t>  </a:t>
            </a:r>
            <a:r>
              <a:rPr lang="en-US" sz="1200" noProof="1"/>
              <a:t> private string vin;</a:t>
            </a:r>
          </a:p>
          <a:p>
            <a:pPr>
              <a:lnSpc>
                <a:spcPct val="80000"/>
              </a:lnSpc>
              <a:buFontTx/>
              <a:buNone/>
            </a:pPr>
            <a:r>
              <a:rPr lang="en-US" sz="1200" noProof="1"/>
              <a:t>   public string Vin</a:t>
            </a:r>
            <a:r>
              <a:rPr lang="en-US" sz="1200"/>
              <a:t>{</a:t>
            </a:r>
            <a:endParaRPr lang="en-US" sz="1200" noProof="1"/>
          </a:p>
          <a:p>
            <a:pPr>
              <a:lnSpc>
                <a:spcPct val="80000"/>
              </a:lnSpc>
              <a:buFontTx/>
              <a:buNone/>
            </a:pPr>
            <a:r>
              <a:rPr lang="en-US" sz="1200" noProof="1"/>
              <a:t>      get { return vin; }</a:t>
            </a:r>
          </a:p>
          <a:p>
            <a:pPr>
              <a:lnSpc>
                <a:spcPct val="80000"/>
              </a:lnSpc>
              <a:buFontTx/>
              <a:buNone/>
            </a:pPr>
            <a:r>
              <a:rPr lang="en-US" sz="1200" noProof="1"/>
              <a:t>      set { vin = value; }</a:t>
            </a:r>
          </a:p>
          <a:p>
            <a:pPr>
              <a:lnSpc>
                <a:spcPct val="80000"/>
              </a:lnSpc>
              <a:buFontTx/>
              <a:buNone/>
            </a:pPr>
            <a:r>
              <a:rPr lang="en-US" sz="1200" noProof="1"/>
              <a:t>   }</a:t>
            </a:r>
          </a:p>
          <a:p>
            <a:pPr>
              <a:lnSpc>
                <a:spcPct val="80000"/>
              </a:lnSpc>
              <a:buFontTx/>
              <a:buNone/>
            </a:pPr>
            <a:r>
              <a:rPr lang="ru-RU" sz="1200"/>
              <a:t>  </a:t>
            </a:r>
            <a:r>
              <a:rPr lang="en-US" sz="1200" noProof="1"/>
              <a:t> private string make;</a:t>
            </a:r>
            <a:endParaRPr lang="ru-RU" sz="1200"/>
          </a:p>
          <a:p>
            <a:pPr>
              <a:lnSpc>
                <a:spcPct val="80000"/>
              </a:lnSpc>
              <a:buFontTx/>
              <a:buNone/>
            </a:pPr>
            <a:r>
              <a:rPr lang="ru-RU" sz="1200"/>
              <a:t>  </a:t>
            </a:r>
            <a:r>
              <a:rPr lang="en-US" sz="1200" noProof="1"/>
              <a:t> public string Make</a:t>
            </a:r>
            <a:r>
              <a:rPr lang="en-US" sz="1200"/>
              <a:t> {</a:t>
            </a:r>
            <a:endParaRPr lang="en-US" sz="1200" noProof="1"/>
          </a:p>
          <a:p>
            <a:pPr>
              <a:lnSpc>
                <a:spcPct val="80000"/>
              </a:lnSpc>
              <a:buFontTx/>
              <a:buNone/>
            </a:pPr>
            <a:r>
              <a:rPr lang="en-US" sz="1200" noProof="1"/>
              <a:t>      get { return make; }</a:t>
            </a:r>
          </a:p>
          <a:p>
            <a:pPr>
              <a:lnSpc>
                <a:spcPct val="80000"/>
              </a:lnSpc>
              <a:buFontTx/>
              <a:buNone/>
            </a:pPr>
            <a:r>
              <a:rPr lang="en-US" sz="1200" noProof="1"/>
              <a:t>      set { make = value; }</a:t>
            </a:r>
          </a:p>
          <a:p>
            <a:pPr>
              <a:lnSpc>
                <a:spcPct val="80000"/>
              </a:lnSpc>
              <a:buFontTx/>
              <a:buNone/>
            </a:pPr>
            <a:r>
              <a:rPr lang="en-US" sz="1200" noProof="1"/>
              <a:t>   }</a:t>
            </a:r>
            <a:endParaRPr lang="en-US" sz="1200"/>
          </a:p>
          <a:p>
            <a:pPr>
              <a:lnSpc>
                <a:spcPct val="80000"/>
              </a:lnSpc>
              <a:buFontTx/>
              <a:buNone/>
            </a:pPr>
            <a:r>
              <a:rPr lang="ru-RU" sz="1200"/>
              <a:t> </a:t>
            </a:r>
            <a:r>
              <a:rPr lang="en-US" sz="1200" noProof="1"/>
              <a:t>private string model;</a:t>
            </a:r>
          </a:p>
          <a:p>
            <a:pPr>
              <a:lnSpc>
                <a:spcPct val="80000"/>
              </a:lnSpc>
              <a:buFontTx/>
              <a:buNone/>
            </a:pPr>
            <a:r>
              <a:rPr lang="ru-RU" sz="1200"/>
              <a:t>   </a:t>
            </a:r>
            <a:r>
              <a:rPr lang="en-US" sz="1200" noProof="1"/>
              <a:t>public string Model  {</a:t>
            </a:r>
          </a:p>
          <a:p>
            <a:pPr>
              <a:lnSpc>
                <a:spcPct val="80000"/>
              </a:lnSpc>
              <a:buFontTx/>
              <a:buNone/>
            </a:pPr>
            <a:r>
              <a:rPr lang="en-US" sz="1200" noProof="1"/>
              <a:t>      get { return model; }</a:t>
            </a:r>
          </a:p>
          <a:p>
            <a:pPr>
              <a:lnSpc>
                <a:spcPct val="80000"/>
              </a:lnSpc>
              <a:buFontTx/>
              <a:buNone/>
            </a:pPr>
            <a:r>
              <a:rPr lang="en-US" sz="1200" noProof="1"/>
              <a:t>      set { model = value; }</a:t>
            </a:r>
          </a:p>
          <a:p>
            <a:pPr>
              <a:lnSpc>
                <a:spcPct val="80000"/>
              </a:lnSpc>
              <a:buFontTx/>
              <a:buNone/>
            </a:pPr>
            <a:r>
              <a:rPr lang="en-US" sz="1200" noProof="1"/>
              <a:t>   }</a:t>
            </a:r>
          </a:p>
          <a:p>
            <a:pPr>
              <a:lnSpc>
                <a:spcPct val="80000"/>
              </a:lnSpc>
              <a:buFontTx/>
              <a:buNone/>
            </a:pPr>
            <a:endParaRPr lang="en-US" sz="1200" noProof="1"/>
          </a:p>
          <a:p>
            <a:pPr>
              <a:lnSpc>
                <a:spcPct val="80000"/>
              </a:lnSpc>
              <a:buFontTx/>
              <a:buNone/>
            </a:pPr>
            <a:r>
              <a:rPr lang="en-US" sz="1000" noProof="1"/>
              <a:t>  </a:t>
            </a:r>
          </a:p>
          <a:p>
            <a:pPr>
              <a:lnSpc>
                <a:spcPct val="80000"/>
              </a:lnSpc>
              <a:buFontTx/>
              <a:buNone/>
            </a:pPr>
            <a:r>
              <a:rPr lang="en-US" sz="1000" noProof="1"/>
              <a:t>   </a:t>
            </a:r>
            <a:endParaRPr lang="ru-RU" sz="1000"/>
          </a:p>
        </p:txBody>
      </p:sp>
      <p:sp>
        <p:nvSpPr>
          <p:cNvPr id="314372" name="Rectangle 4"/>
          <p:cNvSpPr>
            <a:spLocks noChangeArrowheads="1"/>
          </p:cNvSpPr>
          <p:nvPr/>
        </p:nvSpPr>
        <p:spPr bwMode="auto">
          <a:xfrm>
            <a:off x="4500563" y="1343025"/>
            <a:ext cx="4259262" cy="5399088"/>
          </a:xfrm>
          <a:prstGeom prst="rect">
            <a:avLst/>
          </a:prstGeom>
          <a:noFill/>
          <a:ln w="9525">
            <a:noFill/>
            <a:miter lim="800000"/>
            <a:headEnd/>
            <a:tailEnd/>
          </a:ln>
          <a:effectLst/>
        </p:spPr>
        <p:txBody>
          <a:bodyPr/>
          <a:lstStyle/>
          <a:p>
            <a:pPr marL="342900" indent="-342900">
              <a:lnSpc>
                <a:spcPct val="80000"/>
              </a:lnSpc>
              <a:spcBef>
                <a:spcPct val="20000"/>
              </a:spcBef>
            </a:pPr>
            <a:r>
              <a:rPr lang="en-US" sz="1200" noProof="1"/>
              <a:t>private int year;</a:t>
            </a:r>
          </a:p>
          <a:p>
            <a:pPr marL="342900" indent="-342900">
              <a:lnSpc>
                <a:spcPct val="80000"/>
              </a:lnSpc>
              <a:spcBef>
                <a:spcPct val="20000"/>
              </a:spcBef>
            </a:pPr>
            <a:r>
              <a:rPr lang="en-US" sz="1200" noProof="1"/>
              <a:t>   public int Year  {</a:t>
            </a:r>
          </a:p>
          <a:p>
            <a:pPr marL="342900" indent="-342900">
              <a:lnSpc>
                <a:spcPct val="80000"/>
              </a:lnSpc>
              <a:spcBef>
                <a:spcPct val="20000"/>
              </a:spcBef>
            </a:pPr>
            <a:r>
              <a:rPr lang="en-US" sz="1200" noProof="1"/>
              <a:t>      get { return year; }</a:t>
            </a:r>
          </a:p>
          <a:p>
            <a:pPr marL="342900" indent="-342900">
              <a:lnSpc>
                <a:spcPct val="80000"/>
              </a:lnSpc>
              <a:spcBef>
                <a:spcPct val="20000"/>
              </a:spcBef>
            </a:pPr>
            <a:r>
              <a:rPr lang="en-US" sz="1200" noProof="1"/>
              <a:t>      set { year = value; }</a:t>
            </a:r>
          </a:p>
          <a:p>
            <a:pPr marL="342900" indent="-342900">
              <a:lnSpc>
                <a:spcPct val="80000"/>
              </a:lnSpc>
              <a:spcBef>
                <a:spcPct val="20000"/>
              </a:spcBef>
            </a:pPr>
            <a:r>
              <a:rPr lang="en-US" sz="1200" noProof="1"/>
              <a:t>   }</a:t>
            </a:r>
            <a:endParaRPr lang="ru-RU" sz="1200"/>
          </a:p>
          <a:p>
            <a:pPr marL="342900" indent="-342900">
              <a:lnSpc>
                <a:spcPct val="80000"/>
              </a:lnSpc>
              <a:spcBef>
                <a:spcPct val="20000"/>
              </a:spcBef>
            </a:pPr>
            <a:r>
              <a:rPr lang="ru-RU" sz="1200"/>
              <a:t>  </a:t>
            </a:r>
            <a:r>
              <a:rPr lang="en-US" sz="1200" noProof="1"/>
              <a:t> private decimal price;</a:t>
            </a:r>
          </a:p>
          <a:p>
            <a:pPr marL="342900" indent="-342900">
              <a:lnSpc>
                <a:spcPct val="80000"/>
              </a:lnSpc>
              <a:spcBef>
                <a:spcPct val="20000"/>
              </a:spcBef>
            </a:pPr>
            <a:r>
              <a:rPr lang="en-US" sz="1200" noProof="1"/>
              <a:t>   public decimal Price  {</a:t>
            </a:r>
          </a:p>
          <a:p>
            <a:pPr marL="342900" indent="-342900">
              <a:lnSpc>
                <a:spcPct val="80000"/>
              </a:lnSpc>
              <a:spcBef>
                <a:spcPct val="20000"/>
              </a:spcBef>
            </a:pPr>
            <a:r>
              <a:rPr lang="en-US" sz="1200" noProof="1"/>
              <a:t>      get { return price; }</a:t>
            </a:r>
          </a:p>
          <a:p>
            <a:pPr marL="342900" indent="-342900">
              <a:lnSpc>
                <a:spcPct val="80000"/>
              </a:lnSpc>
              <a:spcBef>
                <a:spcPct val="20000"/>
              </a:spcBef>
            </a:pPr>
            <a:r>
              <a:rPr lang="en-US" sz="1200" noProof="1"/>
              <a:t>      set { price = value; }</a:t>
            </a:r>
          </a:p>
          <a:p>
            <a:pPr marL="342900" indent="-342900">
              <a:lnSpc>
                <a:spcPct val="80000"/>
              </a:lnSpc>
              <a:spcBef>
                <a:spcPct val="20000"/>
              </a:spcBef>
            </a:pPr>
            <a:r>
              <a:rPr lang="en-US" sz="1200" noProof="1"/>
              <a:t>   }</a:t>
            </a:r>
          </a:p>
          <a:p>
            <a:pPr marL="342900" indent="-342900">
              <a:lnSpc>
                <a:spcPct val="80000"/>
              </a:lnSpc>
              <a:spcBef>
                <a:spcPct val="20000"/>
              </a:spcBef>
            </a:pPr>
            <a:endParaRPr lang="en-US" sz="1200" noProof="1"/>
          </a:p>
          <a:p>
            <a:pPr marL="342900" indent="-342900">
              <a:lnSpc>
                <a:spcPct val="80000"/>
              </a:lnSpc>
              <a:spcBef>
                <a:spcPct val="20000"/>
              </a:spcBef>
            </a:pPr>
            <a:r>
              <a:rPr lang="en-US" sz="1200" noProof="1"/>
              <a:t>   public static List&lt;Car&gt; GetList()  {</a:t>
            </a:r>
          </a:p>
          <a:p>
            <a:pPr marL="342900" indent="-342900">
              <a:lnSpc>
                <a:spcPct val="80000"/>
              </a:lnSpc>
              <a:spcBef>
                <a:spcPct val="20000"/>
              </a:spcBef>
            </a:pPr>
            <a:r>
              <a:rPr lang="en-US" sz="1200" noProof="1"/>
              <a:t>      List&lt;Car&gt; carList = new List&lt;Car&gt;();</a:t>
            </a:r>
          </a:p>
          <a:p>
            <a:pPr marL="342900" indent="-342900">
              <a:lnSpc>
                <a:spcPct val="80000"/>
              </a:lnSpc>
              <a:spcBef>
                <a:spcPct val="20000"/>
              </a:spcBef>
            </a:pPr>
            <a:r>
              <a:rPr lang="en-US" sz="1200" noProof="1"/>
              <a:t>      carList.Add(new Car("1A59B","Chevrolet", "Impala", 1963, 1125.00M));</a:t>
            </a:r>
          </a:p>
          <a:p>
            <a:pPr marL="342900" indent="-342900">
              <a:lnSpc>
                <a:spcPct val="80000"/>
              </a:lnSpc>
              <a:spcBef>
                <a:spcPct val="20000"/>
              </a:spcBef>
            </a:pPr>
            <a:r>
              <a:rPr lang="en-US" sz="1200" noProof="1"/>
              <a:t>      carList.Add(new Car("9B25T","Ford", "F-250", 1970, 1595.00M));</a:t>
            </a:r>
          </a:p>
          <a:p>
            <a:pPr marL="342900" indent="-342900">
              <a:lnSpc>
                <a:spcPct val="80000"/>
              </a:lnSpc>
              <a:spcBef>
                <a:spcPct val="20000"/>
              </a:spcBef>
            </a:pPr>
            <a:r>
              <a:rPr lang="en-US" sz="1200" noProof="1"/>
              <a:t>      carList.Add(new Car("3H13R","BMW", "Z4", 2006, 55123.00M));</a:t>
            </a:r>
          </a:p>
          <a:p>
            <a:pPr marL="342900" indent="-342900">
              <a:lnSpc>
                <a:spcPct val="80000"/>
              </a:lnSpc>
              <a:spcBef>
                <a:spcPct val="20000"/>
              </a:spcBef>
            </a:pPr>
            <a:r>
              <a:rPr lang="en-US" sz="1200" noProof="1"/>
              <a:t>      carList.Add(new Car("7D67A","Mazda", "Miata", 2003, 28250.00M));</a:t>
            </a:r>
          </a:p>
          <a:p>
            <a:pPr marL="342900" indent="-342900">
              <a:lnSpc>
                <a:spcPct val="80000"/>
              </a:lnSpc>
              <a:spcBef>
                <a:spcPct val="20000"/>
              </a:spcBef>
            </a:pPr>
            <a:r>
              <a:rPr lang="en-US" sz="1200" noProof="1"/>
              <a:t>      carList.Add(new Car("4T21N","VW", "Beetle", 1956, 500.00M));</a:t>
            </a:r>
          </a:p>
          <a:p>
            <a:pPr marL="342900" indent="-342900">
              <a:lnSpc>
                <a:spcPct val="80000"/>
              </a:lnSpc>
              <a:spcBef>
                <a:spcPct val="20000"/>
              </a:spcBef>
            </a:pPr>
            <a:r>
              <a:rPr lang="en-US" sz="1200" noProof="1"/>
              <a:t>      return carList;</a:t>
            </a:r>
          </a:p>
          <a:p>
            <a:pPr marL="342900" indent="-342900">
              <a:lnSpc>
                <a:spcPct val="80000"/>
              </a:lnSpc>
              <a:spcBef>
                <a:spcPct val="20000"/>
              </a:spcBef>
            </a:pPr>
            <a:r>
              <a:rPr lang="en-US" sz="1200" noProof="1"/>
              <a:t>   }</a:t>
            </a:r>
          </a:p>
          <a:p>
            <a:pPr marL="342900" indent="-342900">
              <a:lnSpc>
                <a:spcPct val="80000"/>
              </a:lnSpc>
              <a:spcBef>
                <a:spcPct val="20000"/>
              </a:spcBef>
            </a:pPr>
            <a:r>
              <a:rPr lang="en-US" sz="1200" noProof="1"/>
              <a:t>}</a:t>
            </a:r>
          </a:p>
          <a:p>
            <a:pPr marL="342900" indent="-342900">
              <a:lnSpc>
                <a:spcPct val="80000"/>
              </a:lnSpc>
              <a:spcBef>
                <a:spcPct val="20000"/>
              </a:spcBef>
            </a:pPr>
            <a:endParaRPr lang="ru-RU" sz="1200"/>
          </a:p>
          <a:p>
            <a:pPr marL="342900" indent="-342900">
              <a:lnSpc>
                <a:spcPct val="80000"/>
              </a:lnSpc>
              <a:spcBef>
                <a:spcPct val="20000"/>
              </a:spcBef>
            </a:pPr>
            <a:endParaRPr lang="ru-RU" sz="100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a:lstStyle/>
          <a:p>
            <a:r>
              <a:rPr lang="ru-RU" sz="4000"/>
              <a:t>Связывание с простыми списками данных</a:t>
            </a:r>
            <a:endParaRPr lang="en-US" sz="4000"/>
          </a:p>
        </p:txBody>
      </p:sp>
      <p:sp>
        <p:nvSpPr>
          <p:cNvPr id="74755" name="Rectangle 3"/>
          <p:cNvSpPr>
            <a:spLocks noGrp="1" noChangeArrowheads="1"/>
          </p:cNvSpPr>
          <p:nvPr>
            <p:ph type="body" idx="4294967295"/>
          </p:nvPr>
        </p:nvSpPr>
        <p:spPr/>
        <p:txBody>
          <a:bodyPr/>
          <a:lstStyle/>
          <a:p>
            <a:r>
              <a:rPr lang="ru-RU"/>
              <a:t>Демонстрация </a:t>
            </a:r>
            <a:r>
              <a:rPr lang="en-US"/>
              <a:t>: DataBinding2.aspx</a:t>
            </a:r>
          </a:p>
          <a:p>
            <a:pPr lvl="1"/>
            <a:r>
              <a:rPr lang="ru-RU"/>
              <a:t>Связывание с простыми списками данных</a:t>
            </a:r>
            <a:endParaRPr lang="en-US"/>
          </a:p>
        </p:txBody>
      </p:sp>
      <p:grpSp>
        <p:nvGrpSpPr>
          <p:cNvPr id="74756" name="Group 4"/>
          <p:cNvGrpSpPr>
            <a:grpSpLocks/>
          </p:cNvGrpSpPr>
          <p:nvPr/>
        </p:nvGrpSpPr>
        <p:grpSpPr bwMode="auto">
          <a:xfrm>
            <a:off x="3162300" y="3505200"/>
            <a:ext cx="2705100" cy="2362200"/>
            <a:chOff x="1704" y="1488"/>
            <a:chExt cx="2352" cy="2064"/>
          </a:xfrm>
        </p:grpSpPr>
        <p:sp>
          <p:nvSpPr>
            <p:cNvPr id="74757"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74758" name="Freeform 6"/>
            <p:cNvSpPr>
              <a:spLocks/>
            </p:cNvSpPr>
            <p:nvPr/>
          </p:nvSpPr>
          <p:spPr bwMode="auto">
            <a:xfrm>
              <a:off x="2895" y="1784"/>
              <a:ext cx="431" cy="559"/>
            </a:xfrm>
            <a:custGeom>
              <a:avLst/>
              <a:gdLst>
                <a:gd name="T0" fmla="*/ 258 w 431"/>
                <a:gd name="T1" fmla="*/ 252 h 559"/>
                <a:gd name="T2" fmla="*/ 256 w 431"/>
                <a:gd name="T3" fmla="*/ 222 h 559"/>
                <a:gd name="T4" fmla="*/ 272 w 431"/>
                <a:gd name="T5" fmla="*/ 212 h 559"/>
                <a:gd name="T6" fmla="*/ 293 w 431"/>
                <a:gd name="T7" fmla="*/ 190 h 559"/>
                <a:gd name="T8" fmla="*/ 309 w 431"/>
                <a:gd name="T9" fmla="*/ 156 h 559"/>
                <a:gd name="T10" fmla="*/ 310 w 431"/>
                <a:gd name="T11" fmla="*/ 134 h 559"/>
                <a:gd name="T12" fmla="*/ 302 w 431"/>
                <a:gd name="T13" fmla="*/ 135 h 559"/>
                <a:gd name="T14" fmla="*/ 288 w 431"/>
                <a:gd name="T15" fmla="*/ 135 h 559"/>
                <a:gd name="T16" fmla="*/ 273 w 431"/>
                <a:gd name="T17" fmla="*/ 130 h 559"/>
                <a:gd name="T18" fmla="*/ 267 w 431"/>
                <a:gd name="T19" fmla="*/ 122 h 559"/>
                <a:gd name="T20" fmla="*/ 267 w 431"/>
                <a:gd name="T21" fmla="*/ 98 h 559"/>
                <a:gd name="T22" fmla="*/ 260 w 431"/>
                <a:gd name="T23" fmla="*/ 65 h 559"/>
                <a:gd name="T24" fmla="*/ 233 w 431"/>
                <a:gd name="T25" fmla="*/ 40 h 559"/>
                <a:gd name="T26" fmla="*/ 205 w 431"/>
                <a:gd name="T27" fmla="*/ 31 h 559"/>
                <a:gd name="T28" fmla="*/ 175 w 431"/>
                <a:gd name="T29" fmla="*/ 12 h 559"/>
                <a:gd name="T30" fmla="*/ 125 w 431"/>
                <a:gd name="T31" fmla="*/ 0 h 559"/>
                <a:gd name="T32" fmla="*/ 61 w 431"/>
                <a:gd name="T33" fmla="*/ 21 h 559"/>
                <a:gd name="T34" fmla="*/ 52 w 431"/>
                <a:gd name="T35" fmla="*/ 82 h 559"/>
                <a:gd name="T36" fmla="*/ 42 w 431"/>
                <a:gd name="T37" fmla="*/ 101 h 559"/>
                <a:gd name="T38" fmla="*/ 40 w 431"/>
                <a:gd name="T39" fmla="*/ 122 h 559"/>
                <a:gd name="T40" fmla="*/ 51 w 431"/>
                <a:gd name="T41" fmla="*/ 143 h 559"/>
                <a:gd name="T42" fmla="*/ 72 w 431"/>
                <a:gd name="T43" fmla="*/ 162 h 559"/>
                <a:gd name="T44" fmla="*/ 76 w 431"/>
                <a:gd name="T45" fmla="*/ 194 h 559"/>
                <a:gd name="T46" fmla="*/ 64 w 431"/>
                <a:gd name="T47" fmla="*/ 219 h 559"/>
                <a:gd name="T48" fmla="*/ 69 w 431"/>
                <a:gd name="T49" fmla="*/ 224 h 559"/>
                <a:gd name="T50" fmla="*/ 81 w 431"/>
                <a:gd name="T51" fmla="*/ 233 h 559"/>
                <a:gd name="T52" fmla="*/ 103 w 431"/>
                <a:gd name="T53" fmla="*/ 240 h 559"/>
                <a:gd name="T54" fmla="*/ 132 w 431"/>
                <a:gd name="T55" fmla="*/ 238 h 559"/>
                <a:gd name="T56" fmla="*/ 147 w 431"/>
                <a:gd name="T57" fmla="*/ 236 h 559"/>
                <a:gd name="T58" fmla="*/ 150 w 431"/>
                <a:gd name="T59" fmla="*/ 234 h 559"/>
                <a:gd name="T60" fmla="*/ 0 w 431"/>
                <a:gd name="T61" fmla="*/ 349 h 559"/>
                <a:gd name="T62" fmla="*/ 93 w 431"/>
                <a:gd name="T63" fmla="*/ 559 h 559"/>
                <a:gd name="T64" fmla="*/ 95 w 431"/>
                <a:gd name="T65" fmla="*/ 525 h 559"/>
                <a:gd name="T66" fmla="*/ 98 w 431"/>
                <a:gd name="T67" fmla="*/ 485 h 559"/>
                <a:gd name="T68" fmla="*/ 105 w 431"/>
                <a:gd name="T69" fmla="*/ 484 h 559"/>
                <a:gd name="T70" fmla="*/ 124 w 431"/>
                <a:gd name="T71" fmla="*/ 508 h 559"/>
                <a:gd name="T72" fmla="*/ 143 w 431"/>
                <a:gd name="T73" fmla="*/ 537 h 559"/>
                <a:gd name="T74" fmla="*/ 151 w 431"/>
                <a:gd name="T75" fmla="*/ 551 h 559"/>
                <a:gd name="T76" fmla="*/ 166 w 431"/>
                <a:gd name="T77" fmla="*/ 547 h 559"/>
                <a:gd name="T78" fmla="*/ 199 w 431"/>
                <a:gd name="T79" fmla="*/ 538 h 559"/>
                <a:gd name="T80" fmla="*/ 237 w 431"/>
                <a:gd name="T81" fmla="*/ 530 h 559"/>
                <a:gd name="T82" fmla="*/ 264 w 431"/>
                <a:gd name="T83" fmla="*/ 526 h 559"/>
                <a:gd name="T84" fmla="*/ 296 w 431"/>
                <a:gd name="T85" fmla="*/ 526 h 559"/>
                <a:gd name="T86" fmla="*/ 347 w 431"/>
                <a:gd name="T87" fmla="*/ 525 h 559"/>
                <a:gd name="T88" fmla="*/ 395 w 431"/>
                <a:gd name="T89" fmla="*/ 525 h 559"/>
                <a:gd name="T90" fmla="*/ 416 w 431"/>
                <a:gd name="T91" fmla="*/ 525 h 559"/>
                <a:gd name="T92" fmla="*/ 414 w 431"/>
                <a:gd name="T93" fmla="*/ 275 h 5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31"/>
                <a:gd name="T142" fmla="*/ 0 h 559"/>
                <a:gd name="T143" fmla="*/ 431 w 431"/>
                <a:gd name="T144" fmla="*/ 559 h 55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74759" name="Freeform 7"/>
            <p:cNvSpPr>
              <a:spLocks/>
            </p:cNvSpPr>
            <p:nvPr/>
          </p:nvSpPr>
          <p:spPr bwMode="auto">
            <a:xfrm>
              <a:off x="3714" y="1841"/>
              <a:ext cx="341" cy="475"/>
            </a:xfrm>
            <a:custGeom>
              <a:avLst/>
              <a:gdLst>
                <a:gd name="T0" fmla="*/ 189 w 341"/>
                <a:gd name="T1" fmla="*/ 238 h 475"/>
                <a:gd name="T2" fmla="*/ 199 w 341"/>
                <a:gd name="T3" fmla="*/ 179 h 475"/>
                <a:gd name="T4" fmla="*/ 275 w 341"/>
                <a:gd name="T5" fmla="*/ 171 h 475"/>
                <a:gd name="T6" fmla="*/ 275 w 341"/>
                <a:gd name="T7" fmla="*/ 128 h 475"/>
                <a:gd name="T8" fmla="*/ 270 w 341"/>
                <a:gd name="T9" fmla="*/ 92 h 475"/>
                <a:gd name="T10" fmla="*/ 262 w 341"/>
                <a:gd name="T11" fmla="*/ 63 h 475"/>
                <a:gd name="T12" fmla="*/ 249 w 341"/>
                <a:gd name="T13" fmla="*/ 41 h 475"/>
                <a:gd name="T14" fmla="*/ 233 w 341"/>
                <a:gd name="T15" fmla="*/ 24 h 475"/>
                <a:gd name="T16" fmla="*/ 216 w 341"/>
                <a:gd name="T17" fmla="*/ 12 h 475"/>
                <a:gd name="T18" fmla="*/ 196 w 341"/>
                <a:gd name="T19" fmla="*/ 5 h 475"/>
                <a:gd name="T20" fmla="*/ 176 w 341"/>
                <a:gd name="T21" fmla="*/ 0 h 475"/>
                <a:gd name="T22" fmla="*/ 156 w 341"/>
                <a:gd name="T23" fmla="*/ 0 h 475"/>
                <a:gd name="T24" fmla="*/ 136 w 341"/>
                <a:gd name="T25" fmla="*/ 1 h 475"/>
                <a:gd name="T26" fmla="*/ 116 w 341"/>
                <a:gd name="T27" fmla="*/ 4 h 475"/>
                <a:gd name="T28" fmla="*/ 100 w 341"/>
                <a:gd name="T29" fmla="*/ 7 h 475"/>
                <a:gd name="T30" fmla="*/ 85 w 341"/>
                <a:gd name="T31" fmla="*/ 12 h 475"/>
                <a:gd name="T32" fmla="*/ 74 w 341"/>
                <a:gd name="T33" fmla="*/ 16 h 475"/>
                <a:gd name="T34" fmla="*/ 66 w 341"/>
                <a:gd name="T35" fmla="*/ 18 h 475"/>
                <a:gd name="T36" fmla="*/ 64 w 341"/>
                <a:gd name="T37" fmla="*/ 19 h 475"/>
                <a:gd name="T38" fmla="*/ 8 w 341"/>
                <a:gd name="T39" fmla="*/ 26 h 475"/>
                <a:gd name="T40" fmla="*/ 8 w 341"/>
                <a:gd name="T41" fmla="*/ 37 h 475"/>
                <a:gd name="T42" fmla="*/ 10 w 341"/>
                <a:gd name="T43" fmla="*/ 47 h 475"/>
                <a:gd name="T44" fmla="*/ 14 w 341"/>
                <a:gd name="T45" fmla="*/ 55 h 475"/>
                <a:gd name="T46" fmla="*/ 20 w 341"/>
                <a:gd name="T47" fmla="*/ 61 h 475"/>
                <a:gd name="T48" fmla="*/ 26 w 341"/>
                <a:gd name="T49" fmla="*/ 66 h 475"/>
                <a:gd name="T50" fmla="*/ 33 w 341"/>
                <a:gd name="T51" fmla="*/ 69 h 475"/>
                <a:gd name="T52" fmla="*/ 41 w 341"/>
                <a:gd name="T53" fmla="*/ 73 h 475"/>
                <a:gd name="T54" fmla="*/ 48 w 341"/>
                <a:gd name="T55" fmla="*/ 74 h 475"/>
                <a:gd name="T56" fmla="*/ 45 w 341"/>
                <a:gd name="T57" fmla="*/ 85 h 475"/>
                <a:gd name="T58" fmla="*/ 41 w 341"/>
                <a:gd name="T59" fmla="*/ 96 h 475"/>
                <a:gd name="T60" fmla="*/ 40 w 341"/>
                <a:gd name="T61" fmla="*/ 106 h 475"/>
                <a:gd name="T62" fmla="*/ 39 w 341"/>
                <a:gd name="T63" fmla="*/ 117 h 475"/>
                <a:gd name="T64" fmla="*/ 40 w 341"/>
                <a:gd name="T65" fmla="*/ 135 h 475"/>
                <a:gd name="T66" fmla="*/ 44 w 341"/>
                <a:gd name="T67" fmla="*/ 150 h 475"/>
                <a:gd name="T68" fmla="*/ 50 w 341"/>
                <a:gd name="T69" fmla="*/ 166 h 475"/>
                <a:gd name="T70" fmla="*/ 58 w 341"/>
                <a:gd name="T71" fmla="*/ 179 h 475"/>
                <a:gd name="T72" fmla="*/ 68 w 341"/>
                <a:gd name="T73" fmla="*/ 190 h 475"/>
                <a:gd name="T74" fmla="*/ 79 w 341"/>
                <a:gd name="T75" fmla="*/ 198 h 475"/>
                <a:gd name="T76" fmla="*/ 91 w 341"/>
                <a:gd name="T77" fmla="*/ 205 h 475"/>
                <a:gd name="T78" fmla="*/ 106 w 341"/>
                <a:gd name="T79" fmla="*/ 209 h 475"/>
                <a:gd name="T80" fmla="*/ 108 w 341"/>
                <a:gd name="T81" fmla="*/ 232 h 475"/>
                <a:gd name="T82" fmla="*/ 0 w 341"/>
                <a:gd name="T83" fmla="*/ 286 h 475"/>
                <a:gd name="T84" fmla="*/ 26 w 341"/>
                <a:gd name="T85" fmla="*/ 475 h 475"/>
                <a:gd name="T86" fmla="*/ 306 w 341"/>
                <a:gd name="T87" fmla="*/ 475 h 475"/>
                <a:gd name="T88" fmla="*/ 341 w 341"/>
                <a:gd name="T89" fmla="*/ 297 h 475"/>
                <a:gd name="T90" fmla="*/ 189 w 341"/>
                <a:gd name="T91" fmla="*/ 238 h 4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1"/>
                <a:gd name="T139" fmla="*/ 0 h 475"/>
                <a:gd name="T140" fmla="*/ 341 w 341"/>
                <a:gd name="T141" fmla="*/ 475 h 47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74760" name="Freeform 8"/>
            <p:cNvSpPr>
              <a:spLocks/>
            </p:cNvSpPr>
            <p:nvPr/>
          </p:nvSpPr>
          <p:spPr bwMode="auto">
            <a:xfrm>
              <a:off x="2728" y="3020"/>
              <a:ext cx="1082" cy="532"/>
            </a:xfrm>
            <a:custGeom>
              <a:avLst/>
              <a:gdLst>
                <a:gd name="T0" fmla="*/ 246 w 1082"/>
                <a:gd name="T1" fmla="*/ 0 h 532"/>
                <a:gd name="T2" fmla="*/ 1082 w 1082"/>
                <a:gd name="T3" fmla="*/ 213 h 532"/>
                <a:gd name="T4" fmla="*/ 1054 w 1082"/>
                <a:gd name="T5" fmla="*/ 364 h 532"/>
                <a:gd name="T6" fmla="*/ 608 w 1082"/>
                <a:gd name="T7" fmla="*/ 532 h 532"/>
                <a:gd name="T8" fmla="*/ 0 w 1082"/>
                <a:gd name="T9" fmla="*/ 213 h 532"/>
                <a:gd name="T10" fmla="*/ 246 w 1082"/>
                <a:gd name="T11" fmla="*/ 0 h 532"/>
                <a:gd name="T12" fmla="*/ 0 60000 65536"/>
                <a:gd name="T13" fmla="*/ 0 60000 65536"/>
                <a:gd name="T14" fmla="*/ 0 60000 65536"/>
                <a:gd name="T15" fmla="*/ 0 60000 65536"/>
                <a:gd name="T16" fmla="*/ 0 60000 65536"/>
                <a:gd name="T17" fmla="*/ 0 60000 65536"/>
                <a:gd name="T18" fmla="*/ 0 w 1082"/>
                <a:gd name="T19" fmla="*/ 0 h 532"/>
                <a:gd name="T20" fmla="*/ 1082 w 1082"/>
                <a:gd name="T21" fmla="*/ 532 h 532"/>
              </a:gdLst>
              <a:ahLst/>
              <a:cxnLst>
                <a:cxn ang="T12">
                  <a:pos x="T0" y="T1"/>
                </a:cxn>
                <a:cxn ang="T13">
                  <a:pos x="T2" y="T3"/>
                </a:cxn>
                <a:cxn ang="T14">
                  <a:pos x="T4" y="T5"/>
                </a:cxn>
                <a:cxn ang="T15">
                  <a:pos x="T6" y="T7"/>
                </a:cxn>
                <a:cxn ang="T16">
                  <a:pos x="T8" y="T9"/>
                </a:cxn>
                <a:cxn ang="T17">
                  <a:pos x="T10" y="T11"/>
                </a:cxn>
              </a:cxnLst>
              <a:rect l="T18" t="T19" r="T20" b="T21"/>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74761" name="Freeform 9"/>
            <p:cNvSpPr>
              <a:spLocks/>
            </p:cNvSpPr>
            <p:nvPr/>
          </p:nvSpPr>
          <p:spPr bwMode="auto">
            <a:xfrm>
              <a:off x="2161" y="2532"/>
              <a:ext cx="283" cy="394"/>
            </a:xfrm>
            <a:custGeom>
              <a:avLst/>
              <a:gdLst>
                <a:gd name="T0" fmla="*/ 283 w 283"/>
                <a:gd name="T1" fmla="*/ 50 h 394"/>
                <a:gd name="T2" fmla="*/ 218 w 283"/>
                <a:gd name="T3" fmla="*/ 35 h 394"/>
                <a:gd name="T4" fmla="*/ 195 w 283"/>
                <a:gd name="T5" fmla="*/ 79 h 394"/>
                <a:gd name="T6" fmla="*/ 0 w 283"/>
                <a:gd name="T7" fmla="*/ 0 h 394"/>
                <a:gd name="T8" fmla="*/ 195 w 283"/>
                <a:gd name="T9" fmla="*/ 394 h 394"/>
                <a:gd name="T10" fmla="*/ 283 w 283"/>
                <a:gd name="T11" fmla="*/ 50 h 394"/>
                <a:gd name="T12" fmla="*/ 0 60000 65536"/>
                <a:gd name="T13" fmla="*/ 0 60000 65536"/>
                <a:gd name="T14" fmla="*/ 0 60000 65536"/>
                <a:gd name="T15" fmla="*/ 0 60000 65536"/>
                <a:gd name="T16" fmla="*/ 0 60000 65536"/>
                <a:gd name="T17" fmla="*/ 0 60000 65536"/>
                <a:gd name="T18" fmla="*/ 0 w 283"/>
                <a:gd name="T19" fmla="*/ 0 h 394"/>
                <a:gd name="T20" fmla="*/ 283 w 283"/>
                <a:gd name="T21" fmla="*/ 394 h 394"/>
              </a:gdLst>
              <a:ahLst/>
              <a:cxnLst>
                <a:cxn ang="T12">
                  <a:pos x="T0" y="T1"/>
                </a:cxn>
                <a:cxn ang="T13">
                  <a:pos x="T2" y="T3"/>
                </a:cxn>
                <a:cxn ang="T14">
                  <a:pos x="T4" y="T5"/>
                </a:cxn>
                <a:cxn ang="T15">
                  <a:pos x="T6" y="T7"/>
                </a:cxn>
                <a:cxn ang="T16">
                  <a:pos x="T8" y="T9"/>
                </a:cxn>
                <a:cxn ang="T17">
                  <a:pos x="T10" y="T11"/>
                </a:cxn>
              </a:cxnLst>
              <a:rect l="T18" t="T19" r="T20" b="T21"/>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74762" name="Freeform 10"/>
            <p:cNvSpPr>
              <a:spLocks/>
            </p:cNvSpPr>
            <p:nvPr/>
          </p:nvSpPr>
          <p:spPr bwMode="auto">
            <a:xfrm>
              <a:off x="2795" y="3195"/>
              <a:ext cx="261" cy="126"/>
            </a:xfrm>
            <a:custGeom>
              <a:avLst/>
              <a:gdLst>
                <a:gd name="T0" fmla="*/ 7 w 261"/>
                <a:gd name="T1" fmla="*/ 1 h 126"/>
                <a:gd name="T2" fmla="*/ 8 w 261"/>
                <a:gd name="T3" fmla="*/ 1 h 126"/>
                <a:gd name="T4" fmla="*/ 13 w 261"/>
                <a:gd name="T5" fmla="*/ 1 h 126"/>
                <a:gd name="T6" fmla="*/ 21 w 261"/>
                <a:gd name="T7" fmla="*/ 1 h 126"/>
                <a:gd name="T8" fmla="*/ 31 w 261"/>
                <a:gd name="T9" fmla="*/ 0 h 126"/>
                <a:gd name="T10" fmla="*/ 43 w 261"/>
                <a:gd name="T11" fmla="*/ 0 h 126"/>
                <a:gd name="T12" fmla="*/ 56 w 261"/>
                <a:gd name="T13" fmla="*/ 1 h 126"/>
                <a:gd name="T14" fmla="*/ 71 w 261"/>
                <a:gd name="T15" fmla="*/ 1 h 126"/>
                <a:gd name="T16" fmla="*/ 87 w 261"/>
                <a:gd name="T17" fmla="*/ 3 h 126"/>
                <a:gd name="T18" fmla="*/ 103 w 261"/>
                <a:gd name="T19" fmla="*/ 5 h 126"/>
                <a:gd name="T20" fmla="*/ 119 w 261"/>
                <a:gd name="T21" fmla="*/ 7 h 126"/>
                <a:gd name="T22" fmla="*/ 136 w 261"/>
                <a:gd name="T23" fmla="*/ 11 h 126"/>
                <a:gd name="T24" fmla="*/ 151 w 261"/>
                <a:gd name="T25" fmla="*/ 15 h 126"/>
                <a:gd name="T26" fmla="*/ 166 w 261"/>
                <a:gd name="T27" fmla="*/ 19 h 126"/>
                <a:gd name="T28" fmla="*/ 180 w 261"/>
                <a:gd name="T29" fmla="*/ 25 h 126"/>
                <a:gd name="T30" fmla="*/ 192 w 261"/>
                <a:gd name="T31" fmla="*/ 34 h 126"/>
                <a:gd name="T32" fmla="*/ 201 w 261"/>
                <a:gd name="T33" fmla="*/ 42 h 126"/>
                <a:gd name="T34" fmla="*/ 261 w 261"/>
                <a:gd name="T35" fmla="*/ 108 h 126"/>
                <a:gd name="T36" fmla="*/ 214 w 261"/>
                <a:gd name="T37" fmla="*/ 83 h 126"/>
                <a:gd name="T38" fmla="*/ 231 w 261"/>
                <a:gd name="T39" fmla="*/ 122 h 126"/>
                <a:gd name="T40" fmla="*/ 188 w 261"/>
                <a:gd name="T41" fmla="*/ 86 h 126"/>
                <a:gd name="T42" fmla="*/ 191 w 261"/>
                <a:gd name="T43" fmla="*/ 126 h 126"/>
                <a:gd name="T44" fmla="*/ 157 w 261"/>
                <a:gd name="T45" fmla="*/ 84 h 126"/>
                <a:gd name="T46" fmla="*/ 154 w 261"/>
                <a:gd name="T47" fmla="*/ 85 h 126"/>
                <a:gd name="T48" fmla="*/ 143 w 261"/>
                <a:gd name="T49" fmla="*/ 86 h 126"/>
                <a:gd name="T50" fmla="*/ 126 w 261"/>
                <a:gd name="T51" fmla="*/ 89 h 126"/>
                <a:gd name="T52" fmla="*/ 106 w 261"/>
                <a:gd name="T53" fmla="*/ 89 h 126"/>
                <a:gd name="T54" fmla="*/ 82 w 261"/>
                <a:gd name="T55" fmla="*/ 85 h 126"/>
                <a:gd name="T56" fmla="*/ 56 w 261"/>
                <a:gd name="T57" fmla="*/ 78 h 126"/>
                <a:gd name="T58" fmla="*/ 30 w 261"/>
                <a:gd name="T59" fmla="*/ 65 h 126"/>
                <a:gd name="T60" fmla="*/ 2 w 261"/>
                <a:gd name="T61" fmla="*/ 44 h 126"/>
                <a:gd name="T62" fmla="*/ 1 w 261"/>
                <a:gd name="T63" fmla="*/ 40 h 126"/>
                <a:gd name="T64" fmla="*/ 0 w 261"/>
                <a:gd name="T65" fmla="*/ 29 h 126"/>
                <a:gd name="T66" fmla="*/ 1 w 261"/>
                <a:gd name="T67" fmla="*/ 15 h 126"/>
                <a:gd name="T68" fmla="*/ 7 w 261"/>
                <a:gd name="T69" fmla="*/ 1 h 1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1"/>
                <a:gd name="T106" fmla="*/ 0 h 126"/>
                <a:gd name="T107" fmla="*/ 261 w 261"/>
                <a:gd name="T108" fmla="*/ 126 h 1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74763" name="Freeform 11"/>
            <p:cNvSpPr>
              <a:spLocks/>
            </p:cNvSpPr>
            <p:nvPr/>
          </p:nvSpPr>
          <p:spPr bwMode="auto">
            <a:xfrm>
              <a:off x="2107" y="2155"/>
              <a:ext cx="321" cy="383"/>
            </a:xfrm>
            <a:custGeom>
              <a:avLst/>
              <a:gdLst>
                <a:gd name="T0" fmla="*/ 269 w 321"/>
                <a:gd name="T1" fmla="*/ 68 h 383"/>
                <a:gd name="T2" fmla="*/ 321 w 321"/>
                <a:gd name="T3" fmla="*/ 185 h 383"/>
                <a:gd name="T4" fmla="*/ 294 w 321"/>
                <a:gd name="T5" fmla="*/ 199 h 383"/>
                <a:gd name="T6" fmla="*/ 297 w 321"/>
                <a:gd name="T7" fmla="*/ 290 h 383"/>
                <a:gd name="T8" fmla="*/ 251 w 321"/>
                <a:gd name="T9" fmla="*/ 296 h 383"/>
                <a:gd name="T10" fmla="*/ 239 w 321"/>
                <a:gd name="T11" fmla="*/ 383 h 383"/>
                <a:gd name="T12" fmla="*/ 61 w 321"/>
                <a:gd name="T13" fmla="*/ 320 h 383"/>
                <a:gd name="T14" fmla="*/ 65 w 321"/>
                <a:gd name="T15" fmla="*/ 279 h 383"/>
                <a:gd name="T16" fmla="*/ 61 w 321"/>
                <a:gd name="T17" fmla="*/ 278 h 383"/>
                <a:gd name="T18" fmla="*/ 52 w 321"/>
                <a:gd name="T19" fmla="*/ 273 h 383"/>
                <a:gd name="T20" fmla="*/ 40 w 321"/>
                <a:gd name="T21" fmla="*/ 265 h 383"/>
                <a:gd name="T22" fmla="*/ 28 w 321"/>
                <a:gd name="T23" fmla="*/ 252 h 383"/>
                <a:gd name="T24" fmla="*/ 17 w 321"/>
                <a:gd name="T25" fmla="*/ 236 h 383"/>
                <a:gd name="T26" fmla="*/ 11 w 321"/>
                <a:gd name="T27" fmla="*/ 217 h 383"/>
                <a:gd name="T28" fmla="*/ 12 w 321"/>
                <a:gd name="T29" fmla="*/ 193 h 383"/>
                <a:gd name="T30" fmla="*/ 23 w 321"/>
                <a:gd name="T31" fmla="*/ 165 h 383"/>
                <a:gd name="T32" fmla="*/ 19 w 321"/>
                <a:gd name="T33" fmla="*/ 160 h 383"/>
                <a:gd name="T34" fmla="*/ 12 w 321"/>
                <a:gd name="T35" fmla="*/ 149 h 383"/>
                <a:gd name="T36" fmla="*/ 4 w 321"/>
                <a:gd name="T37" fmla="*/ 131 h 383"/>
                <a:gd name="T38" fmla="*/ 0 w 321"/>
                <a:gd name="T39" fmla="*/ 110 h 383"/>
                <a:gd name="T40" fmla="*/ 4 w 321"/>
                <a:gd name="T41" fmla="*/ 86 h 383"/>
                <a:gd name="T42" fmla="*/ 18 w 321"/>
                <a:gd name="T43" fmla="*/ 61 h 383"/>
                <a:gd name="T44" fmla="*/ 49 w 321"/>
                <a:gd name="T45" fmla="*/ 37 h 383"/>
                <a:gd name="T46" fmla="*/ 99 w 321"/>
                <a:gd name="T47" fmla="*/ 14 h 383"/>
                <a:gd name="T48" fmla="*/ 294 w 321"/>
                <a:gd name="T49" fmla="*/ 0 h 383"/>
                <a:gd name="T50" fmla="*/ 269 w 321"/>
                <a:gd name="T51" fmla="*/ 68 h 3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1"/>
                <a:gd name="T79" fmla="*/ 0 h 383"/>
                <a:gd name="T80" fmla="*/ 321 w 321"/>
                <a:gd name="T81" fmla="*/ 383 h 3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74764" name="Freeform 12"/>
            <p:cNvSpPr>
              <a:spLocks/>
            </p:cNvSpPr>
            <p:nvPr/>
          </p:nvSpPr>
          <p:spPr bwMode="auto">
            <a:xfrm>
              <a:off x="2190" y="2283"/>
              <a:ext cx="193" cy="59"/>
            </a:xfrm>
            <a:custGeom>
              <a:avLst/>
              <a:gdLst>
                <a:gd name="T0" fmla="*/ 0 w 193"/>
                <a:gd name="T1" fmla="*/ 20 h 59"/>
                <a:gd name="T2" fmla="*/ 143 w 193"/>
                <a:gd name="T3" fmla="*/ 20 h 59"/>
                <a:gd name="T4" fmla="*/ 146 w 193"/>
                <a:gd name="T5" fmla="*/ 12 h 59"/>
                <a:gd name="T6" fmla="*/ 151 w 193"/>
                <a:gd name="T7" fmla="*/ 6 h 59"/>
                <a:gd name="T8" fmla="*/ 158 w 193"/>
                <a:gd name="T9" fmla="*/ 1 h 59"/>
                <a:gd name="T10" fmla="*/ 167 w 193"/>
                <a:gd name="T11" fmla="*/ 0 h 59"/>
                <a:gd name="T12" fmla="*/ 177 w 193"/>
                <a:gd name="T13" fmla="*/ 2 h 59"/>
                <a:gd name="T14" fmla="*/ 186 w 193"/>
                <a:gd name="T15" fmla="*/ 8 h 59"/>
                <a:gd name="T16" fmla="*/ 191 w 193"/>
                <a:gd name="T17" fmla="*/ 17 h 59"/>
                <a:gd name="T18" fmla="*/ 193 w 193"/>
                <a:gd name="T19" fmla="*/ 29 h 59"/>
                <a:gd name="T20" fmla="*/ 191 w 193"/>
                <a:gd name="T21" fmla="*/ 41 h 59"/>
                <a:gd name="T22" fmla="*/ 186 w 193"/>
                <a:gd name="T23" fmla="*/ 51 h 59"/>
                <a:gd name="T24" fmla="*/ 177 w 193"/>
                <a:gd name="T25" fmla="*/ 57 h 59"/>
                <a:gd name="T26" fmla="*/ 167 w 193"/>
                <a:gd name="T27" fmla="*/ 59 h 59"/>
                <a:gd name="T28" fmla="*/ 157 w 193"/>
                <a:gd name="T29" fmla="*/ 57 h 59"/>
                <a:gd name="T30" fmla="*/ 150 w 193"/>
                <a:gd name="T31" fmla="*/ 51 h 59"/>
                <a:gd name="T32" fmla="*/ 144 w 193"/>
                <a:gd name="T33" fmla="*/ 43 h 59"/>
                <a:gd name="T34" fmla="*/ 142 w 193"/>
                <a:gd name="T35" fmla="*/ 32 h 59"/>
                <a:gd name="T36" fmla="*/ 0 w 193"/>
                <a:gd name="T37" fmla="*/ 32 h 59"/>
                <a:gd name="T38" fmla="*/ 0 w 193"/>
                <a:gd name="T39" fmla="*/ 20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
                <a:gd name="T61" fmla="*/ 0 h 59"/>
                <a:gd name="T62" fmla="*/ 193 w 193"/>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74765" name="Freeform 13"/>
            <p:cNvSpPr>
              <a:spLocks/>
            </p:cNvSpPr>
            <p:nvPr/>
          </p:nvSpPr>
          <p:spPr bwMode="auto">
            <a:xfrm>
              <a:off x="1759" y="2532"/>
              <a:ext cx="1150" cy="861"/>
            </a:xfrm>
            <a:custGeom>
              <a:avLst/>
              <a:gdLst>
                <a:gd name="T0" fmla="*/ 14 w 1150"/>
                <a:gd name="T1" fmla="*/ 198 h 861"/>
                <a:gd name="T2" fmla="*/ 58 w 1150"/>
                <a:gd name="T3" fmla="*/ 144 h 861"/>
                <a:gd name="T4" fmla="*/ 118 w 1150"/>
                <a:gd name="T5" fmla="*/ 100 h 861"/>
                <a:gd name="T6" fmla="*/ 186 w 1150"/>
                <a:gd name="T7" fmla="*/ 66 h 861"/>
                <a:gd name="T8" fmla="*/ 256 w 1150"/>
                <a:gd name="T9" fmla="*/ 38 h 861"/>
                <a:gd name="T10" fmla="*/ 320 w 1150"/>
                <a:gd name="T11" fmla="*/ 19 h 861"/>
                <a:gd name="T12" fmla="*/ 370 w 1150"/>
                <a:gd name="T13" fmla="*/ 7 h 861"/>
                <a:gd name="T14" fmla="*/ 398 w 1150"/>
                <a:gd name="T15" fmla="*/ 1 h 861"/>
                <a:gd name="T16" fmla="*/ 608 w 1150"/>
                <a:gd name="T17" fmla="*/ 297 h 861"/>
                <a:gd name="T18" fmla="*/ 828 w 1150"/>
                <a:gd name="T19" fmla="*/ 19 h 861"/>
                <a:gd name="T20" fmla="*/ 1095 w 1150"/>
                <a:gd name="T21" fmla="*/ 51 h 861"/>
                <a:gd name="T22" fmla="*/ 1046 w 1150"/>
                <a:gd name="T23" fmla="*/ 361 h 861"/>
                <a:gd name="T24" fmla="*/ 827 w 1150"/>
                <a:gd name="T25" fmla="*/ 568 h 861"/>
                <a:gd name="T26" fmla="*/ 255 w 1150"/>
                <a:gd name="T27" fmla="*/ 205 h 861"/>
                <a:gd name="T28" fmla="*/ 525 w 1150"/>
                <a:gd name="T29" fmla="*/ 608 h 861"/>
                <a:gd name="T30" fmla="*/ 556 w 1150"/>
                <a:gd name="T31" fmla="*/ 612 h 861"/>
                <a:gd name="T32" fmla="*/ 612 w 1150"/>
                <a:gd name="T33" fmla="*/ 618 h 861"/>
                <a:gd name="T34" fmla="*/ 685 w 1150"/>
                <a:gd name="T35" fmla="*/ 626 h 861"/>
                <a:gd name="T36" fmla="*/ 766 w 1150"/>
                <a:gd name="T37" fmla="*/ 635 h 861"/>
                <a:gd name="T38" fmla="*/ 847 w 1150"/>
                <a:gd name="T39" fmla="*/ 643 h 861"/>
                <a:gd name="T40" fmla="*/ 920 w 1150"/>
                <a:gd name="T41" fmla="*/ 650 h 861"/>
                <a:gd name="T42" fmla="*/ 977 w 1150"/>
                <a:gd name="T43" fmla="*/ 655 h 861"/>
                <a:gd name="T44" fmla="*/ 994 w 1150"/>
                <a:gd name="T45" fmla="*/ 707 h 861"/>
                <a:gd name="T46" fmla="*/ 980 w 1150"/>
                <a:gd name="T47" fmla="*/ 713 h 861"/>
                <a:gd name="T48" fmla="*/ 941 w 1150"/>
                <a:gd name="T49" fmla="*/ 730 h 861"/>
                <a:gd name="T50" fmla="*/ 882 w 1150"/>
                <a:gd name="T51" fmla="*/ 754 h 861"/>
                <a:gd name="T52" fmla="*/ 805 w 1150"/>
                <a:gd name="T53" fmla="*/ 783 h 861"/>
                <a:gd name="T54" fmla="*/ 718 w 1150"/>
                <a:gd name="T55" fmla="*/ 810 h 861"/>
                <a:gd name="T56" fmla="*/ 623 w 1150"/>
                <a:gd name="T57" fmla="*/ 835 h 861"/>
                <a:gd name="T58" fmla="*/ 524 w 1150"/>
                <a:gd name="T59" fmla="*/ 853 h 861"/>
                <a:gd name="T60" fmla="*/ 426 w 1150"/>
                <a:gd name="T61" fmla="*/ 861 h 861"/>
                <a:gd name="T62" fmla="*/ 409 w 1150"/>
                <a:gd name="T63" fmla="*/ 847 h 861"/>
                <a:gd name="T64" fmla="*/ 366 w 1150"/>
                <a:gd name="T65" fmla="*/ 809 h 861"/>
                <a:gd name="T66" fmla="*/ 304 w 1150"/>
                <a:gd name="T67" fmla="*/ 752 h 861"/>
                <a:gd name="T68" fmla="*/ 233 w 1150"/>
                <a:gd name="T69" fmla="*/ 680 h 861"/>
                <a:gd name="T70" fmla="*/ 159 w 1150"/>
                <a:gd name="T71" fmla="*/ 599 h 861"/>
                <a:gd name="T72" fmla="*/ 91 w 1150"/>
                <a:gd name="T73" fmla="*/ 514 h 861"/>
                <a:gd name="T74" fmla="*/ 37 w 1150"/>
                <a:gd name="T75" fmla="*/ 432 h 861"/>
                <a:gd name="T76" fmla="*/ 7 w 1150"/>
                <a:gd name="T77" fmla="*/ 355 h 861"/>
                <a:gd name="T78" fmla="*/ 1 w 1150"/>
                <a:gd name="T79" fmla="*/ 290 h 861"/>
                <a:gd name="T80" fmla="*/ 1 w 1150"/>
                <a:gd name="T81" fmla="*/ 228 h 8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0"/>
                <a:gd name="T124" fmla="*/ 0 h 861"/>
                <a:gd name="T125" fmla="*/ 1150 w 1150"/>
                <a:gd name="T126" fmla="*/ 861 h 8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74766" name="Freeform 14"/>
            <p:cNvSpPr>
              <a:spLocks/>
            </p:cNvSpPr>
            <p:nvPr/>
          </p:nvSpPr>
          <p:spPr bwMode="auto">
            <a:xfrm>
              <a:off x="3642" y="3276"/>
              <a:ext cx="97" cy="43"/>
            </a:xfrm>
            <a:custGeom>
              <a:avLst/>
              <a:gdLst>
                <a:gd name="T0" fmla="*/ 97 w 97"/>
                <a:gd name="T1" fmla="*/ 18 h 43"/>
                <a:gd name="T2" fmla="*/ 43 w 97"/>
                <a:gd name="T3" fmla="*/ 43 h 43"/>
                <a:gd name="T4" fmla="*/ 0 w 97"/>
                <a:gd name="T5" fmla="*/ 27 h 43"/>
                <a:gd name="T6" fmla="*/ 35 w 97"/>
                <a:gd name="T7" fmla="*/ 0 h 43"/>
                <a:gd name="T8" fmla="*/ 97 w 97"/>
                <a:gd name="T9" fmla="*/ 18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74767" name="Freeform 15"/>
            <p:cNvSpPr>
              <a:spLocks/>
            </p:cNvSpPr>
            <p:nvPr/>
          </p:nvSpPr>
          <p:spPr bwMode="auto">
            <a:xfrm>
              <a:off x="3529" y="3332"/>
              <a:ext cx="99" cy="45"/>
            </a:xfrm>
            <a:custGeom>
              <a:avLst/>
              <a:gdLst>
                <a:gd name="T0" fmla="*/ 99 w 99"/>
                <a:gd name="T1" fmla="*/ 18 h 45"/>
                <a:gd name="T2" fmla="*/ 44 w 99"/>
                <a:gd name="T3" fmla="*/ 45 h 45"/>
                <a:gd name="T4" fmla="*/ 0 w 99"/>
                <a:gd name="T5" fmla="*/ 27 h 45"/>
                <a:gd name="T6" fmla="*/ 34 w 99"/>
                <a:gd name="T7" fmla="*/ 0 h 45"/>
                <a:gd name="T8" fmla="*/ 99 w 99"/>
                <a:gd name="T9" fmla="*/ 18 h 45"/>
                <a:gd name="T10" fmla="*/ 0 60000 65536"/>
                <a:gd name="T11" fmla="*/ 0 60000 65536"/>
                <a:gd name="T12" fmla="*/ 0 60000 65536"/>
                <a:gd name="T13" fmla="*/ 0 60000 65536"/>
                <a:gd name="T14" fmla="*/ 0 60000 65536"/>
                <a:gd name="T15" fmla="*/ 0 w 99"/>
                <a:gd name="T16" fmla="*/ 0 h 45"/>
                <a:gd name="T17" fmla="*/ 99 w 99"/>
                <a:gd name="T18" fmla="*/ 45 h 45"/>
              </a:gdLst>
              <a:ahLst/>
              <a:cxnLst>
                <a:cxn ang="T10">
                  <a:pos x="T0" y="T1"/>
                </a:cxn>
                <a:cxn ang="T11">
                  <a:pos x="T2" y="T3"/>
                </a:cxn>
                <a:cxn ang="T12">
                  <a:pos x="T4" y="T5"/>
                </a:cxn>
                <a:cxn ang="T13">
                  <a:pos x="T6" y="T7"/>
                </a:cxn>
                <a:cxn ang="T14">
                  <a:pos x="T8" y="T9"/>
                </a:cxn>
              </a:cxnLst>
              <a:rect l="T15" t="T16" r="T17" b="T18"/>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74768" name="Freeform 16"/>
            <p:cNvSpPr>
              <a:spLocks/>
            </p:cNvSpPr>
            <p:nvPr/>
          </p:nvSpPr>
          <p:spPr bwMode="auto">
            <a:xfrm>
              <a:off x="3401" y="3398"/>
              <a:ext cx="99" cy="43"/>
            </a:xfrm>
            <a:custGeom>
              <a:avLst/>
              <a:gdLst>
                <a:gd name="T0" fmla="*/ 99 w 99"/>
                <a:gd name="T1" fmla="*/ 17 h 43"/>
                <a:gd name="T2" fmla="*/ 44 w 99"/>
                <a:gd name="T3" fmla="*/ 43 h 43"/>
                <a:gd name="T4" fmla="*/ 0 w 99"/>
                <a:gd name="T5" fmla="*/ 25 h 43"/>
                <a:gd name="T6" fmla="*/ 34 w 99"/>
                <a:gd name="T7" fmla="*/ 0 h 43"/>
                <a:gd name="T8" fmla="*/ 99 w 99"/>
                <a:gd name="T9" fmla="*/ 17 h 43"/>
                <a:gd name="T10" fmla="*/ 0 60000 65536"/>
                <a:gd name="T11" fmla="*/ 0 60000 65536"/>
                <a:gd name="T12" fmla="*/ 0 60000 65536"/>
                <a:gd name="T13" fmla="*/ 0 60000 65536"/>
                <a:gd name="T14" fmla="*/ 0 60000 65536"/>
                <a:gd name="T15" fmla="*/ 0 w 99"/>
                <a:gd name="T16" fmla="*/ 0 h 43"/>
                <a:gd name="T17" fmla="*/ 99 w 99"/>
                <a:gd name="T18" fmla="*/ 43 h 43"/>
              </a:gdLst>
              <a:ahLst/>
              <a:cxnLst>
                <a:cxn ang="T10">
                  <a:pos x="T0" y="T1"/>
                </a:cxn>
                <a:cxn ang="T11">
                  <a:pos x="T2" y="T3"/>
                </a:cxn>
                <a:cxn ang="T12">
                  <a:pos x="T4" y="T5"/>
                </a:cxn>
                <a:cxn ang="T13">
                  <a:pos x="T6" y="T7"/>
                </a:cxn>
                <a:cxn ang="T14">
                  <a:pos x="T8" y="T9"/>
                </a:cxn>
              </a:cxnLst>
              <a:rect l="T15" t="T16" r="T17" b="T18"/>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74769" name="Freeform 17"/>
            <p:cNvSpPr>
              <a:spLocks/>
            </p:cNvSpPr>
            <p:nvPr/>
          </p:nvSpPr>
          <p:spPr bwMode="auto">
            <a:xfrm>
              <a:off x="3292" y="3352"/>
              <a:ext cx="96" cy="41"/>
            </a:xfrm>
            <a:custGeom>
              <a:avLst/>
              <a:gdLst>
                <a:gd name="T0" fmla="*/ 96 w 96"/>
                <a:gd name="T1" fmla="*/ 16 h 41"/>
                <a:gd name="T2" fmla="*/ 42 w 96"/>
                <a:gd name="T3" fmla="*/ 41 h 41"/>
                <a:gd name="T4" fmla="*/ 0 w 96"/>
                <a:gd name="T5" fmla="*/ 25 h 41"/>
                <a:gd name="T6" fmla="*/ 34 w 96"/>
                <a:gd name="T7" fmla="*/ 0 h 41"/>
                <a:gd name="T8" fmla="*/ 96 w 96"/>
                <a:gd name="T9" fmla="*/ 16 h 41"/>
                <a:gd name="T10" fmla="*/ 0 60000 65536"/>
                <a:gd name="T11" fmla="*/ 0 60000 65536"/>
                <a:gd name="T12" fmla="*/ 0 60000 65536"/>
                <a:gd name="T13" fmla="*/ 0 60000 65536"/>
                <a:gd name="T14" fmla="*/ 0 60000 65536"/>
                <a:gd name="T15" fmla="*/ 0 w 96"/>
                <a:gd name="T16" fmla="*/ 0 h 41"/>
                <a:gd name="T17" fmla="*/ 96 w 96"/>
                <a:gd name="T18" fmla="*/ 41 h 41"/>
              </a:gdLst>
              <a:ahLst/>
              <a:cxnLst>
                <a:cxn ang="T10">
                  <a:pos x="T0" y="T1"/>
                </a:cxn>
                <a:cxn ang="T11">
                  <a:pos x="T2" y="T3"/>
                </a:cxn>
                <a:cxn ang="T12">
                  <a:pos x="T4" y="T5"/>
                </a:cxn>
                <a:cxn ang="T13">
                  <a:pos x="T6" y="T7"/>
                </a:cxn>
                <a:cxn ang="T14">
                  <a:pos x="T8" y="T9"/>
                </a:cxn>
              </a:cxnLst>
              <a:rect l="T15" t="T16" r="T17" b="T18"/>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74770" name="Freeform 18"/>
            <p:cNvSpPr>
              <a:spLocks/>
            </p:cNvSpPr>
            <p:nvPr/>
          </p:nvSpPr>
          <p:spPr bwMode="auto">
            <a:xfrm>
              <a:off x="3184" y="3306"/>
              <a:ext cx="92" cy="41"/>
            </a:xfrm>
            <a:custGeom>
              <a:avLst/>
              <a:gdLst>
                <a:gd name="T0" fmla="*/ 92 w 92"/>
                <a:gd name="T1" fmla="*/ 16 h 41"/>
                <a:gd name="T2" fmla="*/ 40 w 92"/>
                <a:gd name="T3" fmla="*/ 41 h 41"/>
                <a:gd name="T4" fmla="*/ 0 w 92"/>
                <a:gd name="T5" fmla="*/ 24 h 41"/>
                <a:gd name="T6" fmla="*/ 32 w 92"/>
                <a:gd name="T7" fmla="*/ 0 h 41"/>
                <a:gd name="T8" fmla="*/ 92 w 92"/>
                <a:gd name="T9" fmla="*/ 16 h 41"/>
                <a:gd name="T10" fmla="*/ 0 60000 65536"/>
                <a:gd name="T11" fmla="*/ 0 60000 65536"/>
                <a:gd name="T12" fmla="*/ 0 60000 65536"/>
                <a:gd name="T13" fmla="*/ 0 60000 65536"/>
                <a:gd name="T14" fmla="*/ 0 60000 65536"/>
                <a:gd name="T15" fmla="*/ 0 w 92"/>
                <a:gd name="T16" fmla="*/ 0 h 41"/>
                <a:gd name="T17" fmla="*/ 92 w 92"/>
                <a:gd name="T18" fmla="*/ 41 h 41"/>
              </a:gdLst>
              <a:ahLst/>
              <a:cxnLst>
                <a:cxn ang="T10">
                  <a:pos x="T0" y="T1"/>
                </a:cxn>
                <a:cxn ang="T11">
                  <a:pos x="T2" y="T3"/>
                </a:cxn>
                <a:cxn ang="T12">
                  <a:pos x="T4" y="T5"/>
                </a:cxn>
                <a:cxn ang="T13">
                  <a:pos x="T6" y="T7"/>
                </a:cxn>
                <a:cxn ang="T14">
                  <a:pos x="T8" y="T9"/>
                </a:cxn>
              </a:cxnLst>
              <a:rect l="T15" t="T16" r="T17" b="T18"/>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74771" name="Freeform 19"/>
            <p:cNvSpPr>
              <a:spLocks/>
            </p:cNvSpPr>
            <p:nvPr/>
          </p:nvSpPr>
          <p:spPr bwMode="auto">
            <a:xfrm>
              <a:off x="3075" y="3260"/>
              <a:ext cx="88" cy="39"/>
            </a:xfrm>
            <a:custGeom>
              <a:avLst/>
              <a:gdLst>
                <a:gd name="T0" fmla="*/ 88 w 88"/>
                <a:gd name="T1" fmla="*/ 15 h 39"/>
                <a:gd name="T2" fmla="*/ 38 w 88"/>
                <a:gd name="T3" fmla="*/ 39 h 39"/>
                <a:gd name="T4" fmla="*/ 0 w 88"/>
                <a:gd name="T5" fmla="*/ 24 h 39"/>
                <a:gd name="T6" fmla="*/ 31 w 88"/>
                <a:gd name="T7" fmla="*/ 0 h 39"/>
                <a:gd name="T8" fmla="*/ 88 w 88"/>
                <a:gd name="T9" fmla="*/ 15 h 39"/>
                <a:gd name="T10" fmla="*/ 0 60000 65536"/>
                <a:gd name="T11" fmla="*/ 0 60000 65536"/>
                <a:gd name="T12" fmla="*/ 0 60000 65536"/>
                <a:gd name="T13" fmla="*/ 0 60000 65536"/>
                <a:gd name="T14" fmla="*/ 0 60000 65536"/>
                <a:gd name="T15" fmla="*/ 0 w 88"/>
                <a:gd name="T16" fmla="*/ 0 h 39"/>
                <a:gd name="T17" fmla="*/ 88 w 88"/>
                <a:gd name="T18" fmla="*/ 39 h 39"/>
              </a:gdLst>
              <a:ahLst/>
              <a:cxnLst>
                <a:cxn ang="T10">
                  <a:pos x="T0" y="T1"/>
                </a:cxn>
                <a:cxn ang="T11">
                  <a:pos x="T2" y="T3"/>
                </a:cxn>
                <a:cxn ang="T12">
                  <a:pos x="T4" y="T5"/>
                </a:cxn>
                <a:cxn ang="T13">
                  <a:pos x="T6" y="T7"/>
                </a:cxn>
                <a:cxn ang="T14">
                  <a:pos x="T8" y="T9"/>
                </a:cxn>
              </a:cxnLst>
              <a:rect l="T15" t="T16" r="T17" b="T18"/>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74772" name="Freeform 20"/>
            <p:cNvSpPr>
              <a:spLocks/>
            </p:cNvSpPr>
            <p:nvPr/>
          </p:nvSpPr>
          <p:spPr bwMode="auto">
            <a:xfrm>
              <a:off x="3428" y="3298"/>
              <a:ext cx="97" cy="43"/>
            </a:xfrm>
            <a:custGeom>
              <a:avLst/>
              <a:gdLst>
                <a:gd name="T0" fmla="*/ 97 w 97"/>
                <a:gd name="T1" fmla="*/ 17 h 43"/>
                <a:gd name="T2" fmla="*/ 43 w 97"/>
                <a:gd name="T3" fmla="*/ 43 h 43"/>
                <a:gd name="T4" fmla="*/ 0 w 97"/>
                <a:gd name="T5" fmla="*/ 25 h 43"/>
                <a:gd name="T6" fmla="*/ 35 w 97"/>
                <a:gd name="T7" fmla="*/ 0 h 43"/>
                <a:gd name="T8" fmla="*/ 97 w 97"/>
                <a:gd name="T9" fmla="*/ 17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74773" name="Freeform 21"/>
            <p:cNvSpPr>
              <a:spLocks/>
            </p:cNvSpPr>
            <p:nvPr/>
          </p:nvSpPr>
          <p:spPr bwMode="auto">
            <a:xfrm>
              <a:off x="3328" y="3263"/>
              <a:ext cx="96" cy="42"/>
            </a:xfrm>
            <a:custGeom>
              <a:avLst/>
              <a:gdLst>
                <a:gd name="T0" fmla="*/ 96 w 96"/>
                <a:gd name="T1" fmla="*/ 17 h 42"/>
                <a:gd name="T2" fmla="*/ 42 w 96"/>
                <a:gd name="T3" fmla="*/ 42 h 42"/>
                <a:gd name="T4" fmla="*/ 0 w 96"/>
                <a:gd name="T5" fmla="*/ 25 h 42"/>
                <a:gd name="T6" fmla="*/ 33 w 96"/>
                <a:gd name="T7" fmla="*/ 0 h 42"/>
                <a:gd name="T8" fmla="*/ 96 w 96"/>
                <a:gd name="T9" fmla="*/ 17 h 42"/>
                <a:gd name="T10" fmla="*/ 0 60000 65536"/>
                <a:gd name="T11" fmla="*/ 0 60000 65536"/>
                <a:gd name="T12" fmla="*/ 0 60000 65536"/>
                <a:gd name="T13" fmla="*/ 0 60000 65536"/>
                <a:gd name="T14" fmla="*/ 0 60000 65536"/>
                <a:gd name="T15" fmla="*/ 0 w 96"/>
                <a:gd name="T16" fmla="*/ 0 h 42"/>
                <a:gd name="T17" fmla="*/ 96 w 96"/>
                <a:gd name="T18" fmla="*/ 42 h 42"/>
              </a:gdLst>
              <a:ahLst/>
              <a:cxnLst>
                <a:cxn ang="T10">
                  <a:pos x="T0" y="T1"/>
                </a:cxn>
                <a:cxn ang="T11">
                  <a:pos x="T2" y="T3"/>
                </a:cxn>
                <a:cxn ang="T12">
                  <a:pos x="T4" y="T5"/>
                </a:cxn>
                <a:cxn ang="T13">
                  <a:pos x="T6" y="T7"/>
                </a:cxn>
                <a:cxn ang="T14">
                  <a:pos x="T8" y="T9"/>
                </a:cxn>
              </a:cxnLst>
              <a:rect l="T15" t="T16" r="T17" b="T18"/>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74774" name="Freeform 22"/>
            <p:cNvSpPr>
              <a:spLocks/>
            </p:cNvSpPr>
            <p:nvPr/>
          </p:nvSpPr>
          <p:spPr bwMode="auto">
            <a:xfrm>
              <a:off x="3228" y="3227"/>
              <a:ext cx="93" cy="42"/>
            </a:xfrm>
            <a:custGeom>
              <a:avLst/>
              <a:gdLst>
                <a:gd name="T0" fmla="*/ 93 w 93"/>
                <a:gd name="T1" fmla="*/ 17 h 42"/>
                <a:gd name="T2" fmla="*/ 42 w 93"/>
                <a:gd name="T3" fmla="*/ 42 h 42"/>
                <a:gd name="T4" fmla="*/ 0 w 93"/>
                <a:gd name="T5" fmla="*/ 26 h 42"/>
                <a:gd name="T6" fmla="*/ 33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74775" name="Freeform 23"/>
            <p:cNvSpPr>
              <a:spLocks/>
            </p:cNvSpPr>
            <p:nvPr/>
          </p:nvSpPr>
          <p:spPr bwMode="auto">
            <a:xfrm>
              <a:off x="3128" y="3193"/>
              <a:ext cx="91" cy="40"/>
            </a:xfrm>
            <a:custGeom>
              <a:avLst/>
              <a:gdLst>
                <a:gd name="T0" fmla="*/ 91 w 91"/>
                <a:gd name="T1" fmla="*/ 15 h 40"/>
                <a:gd name="T2" fmla="*/ 40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74776" name="Freeform 24"/>
            <p:cNvSpPr>
              <a:spLocks/>
            </p:cNvSpPr>
            <p:nvPr/>
          </p:nvSpPr>
          <p:spPr bwMode="auto">
            <a:xfrm>
              <a:off x="3027" y="3157"/>
              <a:ext cx="91" cy="41"/>
            </a:xfrm>
            <a:custGeom>
              <a:avLst/>
              <a:gdLst>
                <a:gd name="T0" fmla="*/ 91 w 91"/>
                <a:gd name="T1" fmla="*/ 17 h 41"/>
                <a:gd name="T2" fmla="*/ 41 w 91"/>
                <a:gd name="T3" fmla="*/ 41 h 41"/>
                <a:gd name="T4" fmla="*/ 0 w 91"/>
                <a:gd name="T5" fmla="*/ 24 h 41"/>
                <a:gd name="T6" fmla="*/ 33 w 91"/>
                <a:gd name="T7" fmla="*/ 0 h 41"/>
                <a:gd name="T8" fmla="*/ 91 w 91"/>
                <a:gd name="T9" fmla="*/ 17 h 41"/>
                <a:gd name="T10" fmla="*/ 0 60000 65536"/>
                <a:gd name="T11" fmla="*/ 0 60000 65536"/>
                <a:gd name="T12" fmla="*/ 0 60000 65536"/>
                <a:gd name="T13" fmla="*/ 0 60000 65536"/>
                <a:gd name="T14" fmla="*/ 0 60000 65536"/>
                <a:gd name="T15" fmla="*/ 0 w 91"/>
                <a:gd name="T16" fmla="*/ 0 h 41"/>
                <a:gd name="T17" fmla="*/ 91 w 91"/>
                <a:gd name="T18" fmla="*/ 41 h 41"/>
              </a:gdLst>
              <a:ahLst/>
              <a:cxnLst>
                <a:cxn ang="T10">
                  <a:pos x="T0" y="T1"/>
                </a:cxn>
                <a:cxn ang="T11">
                  <a:pos x="T2" y="T3"/>
                </a:cxn>
                <a:cxn ang="T12">
                  <a:pos x="T4" y="T5"/>
                </a:cxn>
                <a:cxn ang="T13">
                  <a:pos x="T6" y="T7"/>
                </a:cxn>
                <a:cxn ang="T14">
                  <a:pos x="T8" y="T9"/>
                </a:cxn>
              </a:cxnLst>
              <a:rect l="T15" t="T16" r="T17" b="T18"/>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74777" name="Freeform 25"/>
            <p:cNvSpPr>
              <a:spLocks/>
            </p:cNvSpPr>
            <p:nvPr/>
          </p:nvSpPr>
          <p:spPr bwMode="auto">
            <a:xfrm>
              <a:off x="2927" y="3122"/>
              <a:ext cx="88" cy="40"/>
            </a:xfrm>
            <a:custGeom>
              <a:avLst/>
              <a:gdLst>
                <a:gd name="T0" fmla="*/ 88 w 88"/>
                <a:gd name="T1" fmla="*/ 16 h 40"/>
                <a:gd name="T2" fmla="*/ 40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74778" name="Freeform 26"/>
            <p:cNvSpPr>
              <a:spLocks/>
            </p:cNvSpPr>
            <p:nvPr/>
          </p:nvSpPr>
          <p:spPr bwMode="auto">
            <a:xfrm>
              <a:off x="3548" y="3248"/>
              <a:ext cx="98" cy="42"/>
            </a:xfrm>
            <a:custGeom>
              <a:avLst/>
              <a:gdLst>
                <a:gd name="T0" fmla="*/ 98 w 98"/>
                <a:gd name="T1" fmla="*/ 16 h 42"/>
                <a:gd name="T2" fmla="*/ 43 w 98"/>
                <a:gd name="T3" fmla="*/ 42 h 42"/>
                <a:gd name="T4" fmla="*/ 0 w 98"/>
                <a:gd name="T5" fmla="*/ 25 h 42"/>
                <a:gd name="T6" fmla="*/ 34 w 98"/>
                <a:gd name="T7" fmla="*/ 0 h 42"/>
                <a:gd name="T8" fmla="*/ 98 w 98"/>
                <a:gd name="T9" fmla="*/ 16 h 42"/>
                <a:gd name="T10" fmla="*/ 0 60000 65536"/>
                <a:gd name="T11" fmla="*/ 0 60000 65536"/>
                <a:gd name="T12" fmla="*/ 0 60000 65536"/>
                <a:gd name="T13" fmla="*/ 0 60000 65536"/>
                <a:gd name="T14" fmla="*/ 0 60000 65536"/>
                <a:gd name="T15" fmla="*/ 0 w 98"/>
                <a:gd name="T16" fmla="*/ 0 h 42"/>
                <a:gd name="T17" fmla="*/ 98 w 98"/>
                <a:gd name="T18" fmla="*/ 42 h 42"/>
              </a:gdLst>
              <a:ahLst/>
              <a:cxnLst>
                <a:cxn ang="T10">
                  <a:pos x="T0" y="T1"/>
                </a:cxn>
                <a:cxn ang="T11">
                  <a:pos x="T2" y="T3"/>
                </a:cxn>
                <a:cxn ang="T12">
                  <a:pos x="T4" y="T5"/>
                </a:cxn>
                <a:cxn ang="T13">
                  <a:pos x="T6" y="T7"/>
                </a:cxn>
                <a:cxn ang="T14">
                  <a:pos x="T8" y="T9"/>
                </a:cxn>
              </a:cxnLst>
              <a:rect l="T15" t="T16" r="T17" b="T18"/>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74779" name="Freeform 27"/>
            <p:cNvSpPr>
              <a:spLocks/>
            </p:cNvSpPr>
            <p:nvPr/>
          </p:nvSpPr>
          <p:spPr bwMode="auto">
            <a:xfrm>
              <a:off x="3455" y="3218"/>
              <a:ext cx="95" cy="42"/>
            </a:xfrm>
            <a:custGeom>
              <a:avLst/>
              <a:gdLst>
                <a:gd name="T0" fmla="*/ 95 w 95"/>
                <a:gd name="T1" fmla="*/ 17 h 42"/>
                <a:gd name="T2" fmla="*/ 41 w 95"/>
                <a:gd name="T3" fmla="*/ 42 h 42"/>
                <a:gd name="T4" fmla="*/ 0 w 95"/>
                <a:gd name="T5" fmla="*/ 25 h 42"/>
                <a:gd name="T6" fmla="*/ 33 w 95"/>
                <a:gd name="T7" fmla="*/ 0 h 42"/>
                <a:gd name="T8" fmla="*/ 95 w 95"/>
                <a:gd name="T9" fmla="*/ 17 h 42"/>
                <a:gd name="T10" fmla="*/ 0 60000 65536"/>
                <a:gd name="T11" fmla="*/ 0 60000 65536"/>
                <a:gd name="T12" fmla="*/ 0 60000 65536"/>
                <a:gd name="T13" fmla="*/ 0 60000 65536"/>
                <a:gd name="T14" fmla="*/ 0 60000 65536"/>
                <a:gd name="T15" fmla="*/ 0 w 95"/>
                <a:gd name="T16" fmla="*/ 0 h 42"/>
                <a:gd name="T17" fmla="*/ 95 w 95"/>
                <a:gd name="T18" fmla="*/ 42 h 42"/>
              </a:gdLst>
              <a:ahLst/>
              <a:cxnLst>
                <a:cxn ang="T10">
                  <a:pos x="T0" y="T1"/>
                </a:cxn>
                <a:cxn ang="T11">
                  <a:pos x="T2" y="T3"/>
                </a:cxn>
                <a:cxn ang="T12">
                  <a:pos x="T4" y="T5"/>
                </a:cxn>
                <a:cxn ang="T13">
                  <a:pos x="T6" y="T7"/>
                </a:cxn>
                <a:cxn ang="T14">
                  <a:pos x="T8" y="T9"/>
                </a:cxn>
              </a:cxnLst>
              <a:rect l="T15" t="T16" r="T17" b="T18"/>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74780" name="Freeform 28"/>
            <p:cNvSpPr>
              <a:spLocks/>
            </p:cNvSpPr>
            <p:nvPr/>
          </p:nvSpPr>
          <p:spPr bwMode="auto">
            <a:xfrm>
              <a:off x="3361" y="3189"/>
              <a:ext cx="94" cy="42"/>
            </a:xfrm>
            <a:custGeom>
              <a:avLst/>
              <a:gdLst>
                <a:gd name="T0" fmla="*/ 94 w 94"/>
                <a:gd name="T1" fmla="*/ 17 h 42"/>
                <a:gd name="T2" fmla="*/ 41 w 94"/>
                <a:gd name="T3" fmla="*/ 42 h 42"/>
                <a:gd name="T4" fmla="*/ 0 w 94"/>
                <a:gd name="T5" fmla="*/ 25 h 42"/>
                <a:gd name="T6" fmla="*/ 33 w 94"/>
                <a:gd name="T7" fmla="*/ 0 h 42"/>
                <a:gd name="T8" fmla="*/ 94 w 94"/>
                <a:gd name="T9" fmla="*/ 17 h 42"/>
                <a:gd name="T10" fmla="*/ 0 60000 65536"/>
                <a:gd name="T11" fmla="*/ 0 60000 65536"/>
                <a:gd name="T12" fmla="*/ 0 60000 65536"/>
                <a:gd name="T13" fmla="*/ 0 60000 65536"/>
                <a:gd name="T14" fmla="*/ 0 60000 65536"/>
                <a:gd name="T15" fmla="*/ 0 w 94"/>
                <a:gd name="T16" fmla="*/ 0 h 42"/>
                <a:gd name="T17" fmla="*/ 94 w 94"/>
                <a:gd name="T18" fmla="*/ 42 h 42"/>
              </a:gdLst>
              <a:ahLst/>
              <a:cxnLst>
                <a:cxn ang="T10">
                  <a:pos x="T0" y="T1"/>
                </a:cxn>
                <a:cxn ang="T11">
                  <a:pos x="T2" y="T3"/>
                </a:cxn>
                <a:cxn ang="T12">
                  <a:pos x="T4" y="T5"/>
                </a:cxn>
                <a:cxn ang="T13">
                  <a:pos x="T6" y="T7"/>
                </a:cxn>
                <a:cxn ang="T14">
                  <a:pos x="T8" y="T9"/>
                </a:cxn>
              </a:cxnLst>
              <a:rect l="T15" t="T16" r="T17" b="T18"/>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74781" name="Freeform 29"/>
            <p:cNvSpPr>
              <a:spLocks/>
            </p:cNvSpPr>
            <p:nvPr/>
          </p:nvSpPr>
          <p:spPr bwMode="auto">
            <a:xfrm>
              <a:off x="3267" y="3159"/>
              <a:ext cx="93" cy="42"/>
            </a:xfrm>
            <a:custGeom>
              <a:avLst/>
              <a:gdLst>
                <a:gd name="T0" fmla="*/ 93 w 93"/>
                <a:gd name="T1" fmla="*/ 17 h 42"/>
                <a:gd name="T2" fmla="*/ 42 w 93"/>
                <a:gd name="T3" fmla="*/ 42 h 42"/>
                <a:gd name="T4" fmla="*/ 0 w 93"/>
                <a:gd name="T5" fmla="*/ 26 h 42"/>
                <a:gd name="T6" fmla="*/ 34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74782" name="Freeform 30"/>
            <p:cNvSpPr>
              <a:spLocks/>
            </p:cNvSpPr>
            <p:nvPr/>
          </p:nvSpPr>
          <p:spPr bwMode="auto">
            <a:xfrm>
              <a:off x="3174" y="3131"/>
              <a:ext cx="91" cy="40"/>
            </a:xfrm>
            <a:custGeom>
              <a:avLst/>
              <a:gdLst>
                <a:gd name="T0" fmla="*/ 91 w 91"/>
                <a:gd name="T1" fmla="*/ 15 h 40"/>
                <a:gd name="T2" fmla="*/ 41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74783" name="Freeform 31"/>
            <p:cNvSpPr>
              <a:spLocks/>
            </p:cNvSpPr>
            <p:nvPr/>
          </p:nvSpPr>
          <p:spPr bwMode="auto">
            <a:xfrm>
              <a:off x="3081" y="3101"/>
              <a:ext cx="90" cy="41"/>
            </a:xfrm>
            <a:custGeom>
              <a:avLst/>
              <a:gdLst>
                <a:gd name="T0" fmla="*/ 90 w 90"/>
                <a:gd name="T1" fmla="*/ 17 h 41"/>
                <a:gd name="T2" fmla="*/ 39 w 90"/>
                <a:gd name="T3" fmla="*/ 41 h 41"/>
                <a:gd name="T4" fmla="*/ 0 w 90"/>
                <a:gd name="T5" fmla="*/ 24 h 41"/>
                <a:gd name="T6" fmla="*/ 31 w 90"/>
                <a:gd name="T7" fmla="*/ 0 h 41"/>
                <a:gd name="T8" fmla="*/ 90 w 90"/>
                <a:gd name="T9" fmla="*/ 17 h 41"/>
                <a:gd name="T10" fmla="*/ 0 60000 65536"/>
                <a:gd name="T11" fmla="*/ 0 60000 65536"/>
                <a:gd name="T12" fmla="*/ 0 60000 65536"/>
                <a:gd name="T13" fmla="*/ 0 60000 65536"/>
                <a:gd name="T14" fmla="*/ 0 60000 65536"/>
                <a:gd name="T15" fmla="*/ 0 w 90"/>
                <a:gd name="T16" fmla="*/ 0 h 41"/>
                <a:gd name="T17" fmla="*/ 90 w 90"/>
                <a:gd name="T18" fmla="*/ 41 h 41"/>
              </a:gdLst>
              <a:ahLst/>
              <a:cxnLst>
                <a:cxn ang="T10">
                  <a:pos x="T0" y="T1"/>
                </a:cxn>
                <a:cxn ang="T11">
                  <a:pos x="T2" y="T3"/>
                </a:cxn>
                <a:cxn ang="T12">
                  <a:pos x="T4" y="T5"/>
                </a:cxn>
                <a:cxn ang="T13">
                  <a:pos x="T6" y="T7"/>
                </a:cxn>
                <a:cxn ang="T14">
                  <a:pos x="T8" y="T9"/>
                </a:cxn>
              </a:cxnLst>
              <a:rect l="T15" t="T16" r="T17" b="T18"/>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74784" name="Freeform 32"/>
            <p:cNvSpPr>
              <a:spLocks/>
            </p:cNvSpPr>
            <p:nvPr/>
          </p:nvSpPr>
          <p:spPr bwMode="auto">
            <a:xfrm>
              <a:off x="2987" y="3072"/>
              <a:ext cx="88" cy="40"/>
            </a:xfrm>
            <a:custGeom>
              <a:avLst/>
              <a:gdLst>
                <a:gd name="T0" fmla="*/ 88 w 88"/>
                <a:gd name="T1" fmla="*/ 16 h 40"/>
                <a:gd name="T2" fmla="*/ 39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74785" name="Freeform 33"/>
            <p:cNvSpPr>
              <a:spLocks/>
            </p:cNvSpPr>
            <p:nvPr/>
          </p:nvSpPr>
          <p:spPr bwMode="auto">
            <a:xfrm>
              <a:off x="2321" y="2594"/>
              <a:ext cx="98" cy="316"/>
            </a:xfrm>
            <a:custGeom>
              <a:avLst/>
              <a:gdLst>
                <a:gd name="T0" fmla="*/ 35 w 98"/>
                <a:gd name="T1" fmla="*/ 0 h 316"/>
                <a:gd name="T2" fmla="*/ 55 w 98"/>
                <a:gd name="T3" fmla="*/ 32 h 316"/>
                <a:gd name="T4" fmla="*/ 46 w 98"/>
                <a:gd name="T5" fmla="*/ 52 h 316"/>
                <a:gd name="T6" fmla="*/ 98 w 98"/>
                <a:gd name="T7" fmla="*/ 247 h 316"/>
                <a:gd name="T8" fmla="*/ 57 w 98"/>
                <a:gd name="T9" fmla="*/ 316 h 316"/>
                <a:gd name="T10" fmla="*/ 0 w 98"/>
                <a:gd name="T11" fmla="*/ 235 h 316"/>
                <a:gd name="T12" fmla="*/ 26 w 98"/>
                <a:gd name="T13" fmla="*/ 52 h 316"/>
                <a:gd name="T14" fmla="*/ 2 w 98"/>
                <a:gd name="T15" fmla="*/ 32 h 316"/>
                <a:gd name="T16" fmla="*/ 9 w 98"/>
                <a:gd name="T17" fmla="*/ 0 h 316"/>
                <a:gd name="T18" fmla="*/ 35 w 98"/>
                <a:gd name="T19" fmla="*/ 0 h 3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316"/>
                <a:gd name="T32" fmla="*/ 98 w 98"/>
                <a:gd name="T33" fmla="*/ 316 h 3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74786" name="Freeform 34"/>
            <p:cNvSpPr>
              <a:spLocks/>
            </p:cNvSpPr>
            <p:nvPr/>
          </p:nvSpPr>
          <p:spPr bwMode="auto">
            <a:xfrm>
              <a:off x="3025" y="2383"/>
              <a:ext cx="1031" cy="778"/>
            </a:xfrm>
            <a:custGeom>
              <a:avLst/>
              <a:gdLst>
                <a:gd name="T0" fmla="*/ 115 w 1031"/>
                <a:gd name="T1" fmla="*/ 0 h 778"/>
                <a:gd name="T2" fmla="*/ 0 w 1031"/>
                <a:gd name="T3" fmla="*/ 558 h 778"/>
                <a:gd name="T4" fmla="*/ 752 w 1031"/>
                <a:gd name="T5" fmla="*/ 778 h 778"/>
                <a:gd name="T6" fmla="*/ 825 w 1031"/>
                <a:gd name="T7" fmla="*/ 766 h 778"/>
                <a:gd name="T8" fmla="*/ 1031 w 1031"/>
                <a:gd name="T9" fmla="*/ 49 h 778"/>
                <a:gd name="T10" fmla="*/ 946 w 1031"/>
                <a:gd name="T11" fmla="*/ 12 h 778"/>
                <a:gd name="T12" fmla="*/ 115 w 1031"/>
                <a:gd name="T13" fmla="*/ 0 h 778"/>
                <a:gd name="T14" fmla="*/ 0 60000 65536"/>
                <a:gd name="T15" fmla="*/ 0 60000 65536"/>
                <a:gd name="T16" fmla="*/ 0 60000 65536"/>
                <a:gd name="T17" fmla="*/ 0 60000 65536"/>
                <a:gd name="T18" fmla="*/ 0 60000 65536"/>
                <a:gd name="T19" fmla="*/ 0 60000 65536"/>
                <a:gd name="T20" fmla="*/ 0 60000 65536"/>
                <a:gd name="T21" fmla="*/ 0 w 1031"/>
                <a:gd name="T22" fmla="*/ 0 h 778"/>
                <a:gd name="T23" fmla="*/ 1031 w 1031"/>
                <a:gd name="T24" fmla="*/ 778 h 7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74787" name="Freeform 35"/>
            <p:cNvSpPr>
              <a:spLocks/>
            </p:cNvSpPr>
            <p:nvPr/>
          </p:nvSpPr>
          <p:spPr bwMode="auto">
            <a:xfrm>
              <a:off x="3110" y="2462"/>
              <a:ext cx="771" cy="571"/>
            </a:xfrm>
            <a:custGeom>
              <a:avLst/>
              <a:gdLst>
                <a:gd name="T0" fmla="*/ 78 w 771"/>
                <a:gd name="T1" fmla="*/ 0 h 571"/>
                <a:gd name="T2" fmla="*/ 0 w 771"/>
                <a:gd name="T3" fmla="*/ 406 h 571"/>
                <a:gd name="T4" fmla="*/ 624 w 771"/>
                <a:gd name="T5" fmla="*/ 571 h 571"/>
                <a:gd name="T6" fmla="*/ 771 w 771"/>
                <a:gd name="T7" fmla="*/ 37 h 571"/>
                <a:gd name="T8" fmla="*/ 78 w 771"/>
                <a:gd name="T9" fmla="*/ 0 h 571"/>
                <a:gd name="T10" fmla="*/ 0 60000 65536"/>
                <a:gd name="T11" fmla="*/ 0 60000 65536"/>
                <a:gd name="T12" fmla="*/ 0 60000 65536"/>
                <a:gd name="T13" fmla="*/ 0 60000 65536"/>
                <a:gd name="T14" fmla="*/ 0 60000 65536"/>
                <a:gd name="T15" fmla="*/ 0 w 771"/>
                <a:gd name="T16" fmla="*/ 0 h 571"/>
                <a:gd name="T17" fmla="*/ 771 w 771"/>
                <a:gd name="T18" fmla="*/ 571 h 571"/>
              </a:gdLst>
              <a:ahLst/>
              <a:cxnLst>
                <a:cxn ang="T10">
                  <a:pos x="T0" y="T1"/>
                </a:cxn>
                <a:cxn ang="T11">
                  <a:pos x="T2" y="T3"/>
                </a:cxn>
                <a:cxn ang="T12">
                  <a:pos x="T4" y="T5"/>
                </a:cxn>
                <a:cxn ang="T13">
                  <a:pos x="T6" y="T7"/>
                </a:cxn>
                <a:cxn ang="T14">
                  <a:pos x="T8" y="T9"/>
                </a:cxn>
              </a:cxnLst>
              <a:rect l="T15" t="T16" r="T17" b="T18"/>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74788" name="Freeform 36"/>
            <p:cNvSpPr>
              <a:spLocks/>
            </p:cNvSpPr>
            <p:nvPr/>
          </p:nvSpPr>
          <p:spPr bwMode="auto">
            <a:xfrm>
              <a:off x="2035" y="1488"/>
              <a:ext cx="824" cy="724"/>
            </a:xfrm>
            <a:custGeom>
              <a:avLst/>
              <a:gdLst>
                <a:gd name="T0" fmla="*/ 822 w 824"/>
                <a:gd name="T1" fmla="*/ 255 h 724"/>
                <a:gd name="T2" fmla="*/ 806 w 824"/>
                <a:gd name="T3" fmla="*/ 199 h 724"/>
                <a:gd name="T4" fmla="*/ 774 w 824"/>
                <a:gd name="T5" fmla="*/ 149 h 724"/>
                <a:gd name="T6" fmla="*/ 730 w 824"/>
                <a:gd name="T7" fmla="*/ 104 h 724"/>
                <a:gd name="T8" fmla="*/ 675 w 824"/>
                <a:gd name="T9" fmla="*/ 64 h 724"/>
                <a:gd name="T10" fmla="*/ 609 w 824"/>
                <a:gd name="T11" fmla="*/ 35 h 724"/>
                <a:gd name="T12" fmla="*/ 535 w 824"/>
                <a:gd name="T13" fmla="*/ 13 h 724"/>
                <a:gd name="T14" fmla="*/ 454 w 824"/>
                <a:gd name="T15" fmla="*/ 1 h 724"/>
                <a:gd name="T16" fmla="*/ 371 w 824"/>
                <a:gd name="T17" fmla="*/ 1 h 724"/>
                <a:gd name="T18" fmla="*/ 290 w 824"/>
                <a:gd name="T19" fmla="*/ 13 h 724"/>
                <a:gd name="T20" fmla="*/ 216 w 824"/>
                <a:gd name="T21" fmla="*/ 35 h 724"/>
                <a:gd name="T22" fmla="*/ 150 w 824"/>
                <a:gd name="T23" fmla="*/ 64 h 724"/>
                <a:gd name="T24" fmla="*/ 94 w 824"/>
                <a:gd name="T25" fmla="*/ 104 h 724"/>
                <a:gd name="T26" fmla="*/ 50 w 824"/>
                <a:gd name="T27" fmla="*/ 149 h 724"/>
                <a:gd name="T28" fmla="*/ 19 w 824"/>
                <a:gd name="T29" fmla="*/ 199 h 724"/>
                <a:gd name="T30" fmla="*/ 2 w 824"/>
                <a:gd name="T31" fmla="*/ 255 h 724"/>
                <a:gd name="T32" fmla="*/ 2 w 824"/>
                <a:gd name="T33" fmla="*/ 313 h 724"/>
                <a:gd name="T34" fmla="*/ 19 w 824"/>
                <a:gd name="T35" fmla="*/ 367 h 724"/>
                <a:gd name="T36" fmla="*/ 50 w 824"/>
                <a:gd name="T37" fmla="*/ 419 h 724"/>
                <a:gd name="T38" fmla="*/ 94 w 824"/>
                <a:gd name="T39" fmla="*/ 463 h 724"/>
                <a:gd name="T40" fmla="*/ 150 w 824"/>
                <a:gd name="T41" fmla="*/ 501 h 724"/>
                <a:gd name="T42" fmla="*/ 216 w 824"/>
                <a:gd name="T43" fmla="*/ 532 h 724"/>
                <a:gd name="T44" fmla="*/ 290 w 824"/>
                <a:gd name="T45" fmla="*/ 552 h 724"/>
                <a:gd name="T46" fmla="*/ 371 w 824"/>
                <a:gd name="T47" fmla="*/ 564 h 724"/>
                <a:gd name="T48" fmla="*/ 420 w 824"/>
                <a:gd name="T49" fmla="*/ 566 h 724"/>
                <a:gd name="T50" fmla="*/ 433 w 824"/>
                <a:gd name="T51" fmla="*/ 566 h 724"/>
                <a:gd name="T52" fmla="*/ 446 w 824"/>
                <a:gd name="T53" fmla="*/ 566 h 724"/>
                <a:gd name="T54" fmla="*/ 459 w 824"/>
                <a:gd name="T55" fmla="*/ 564 h 724"/>
                <a:gd name="T56" fmla="*/ 448 w 824"/>
                <a:gd name="T57" fmla="*/ 724 h 724"/>
                <a:gd name="T58" fmla="*/ 571 w 824"/>
                <a:gd name="T59" fmla="*/ 545 h 724"/>
                <a:gd name="T60" fmla="*/ 628 w 824"/>
                <a:gd name="T61" fmla="*/ 525 h 724"/>
                <a:gd name="T62" fmla="*/ 680 w 824"/>
                <a:gd name="T63" fmla="*/ 499 h 724"/>
                <a:gd name="T64" fmla="*/ 725 w 824"/>
                <a:gd name="T65" fmla="*/ 469 h 724"/>
                <a:gd name="T66" fmla="*/ 762 w 824"/>
                <a:gd name="T67" fmla="*/ 433 h 724"/>
                <a:gd name="T68" fmla="*/ 792 w 824"/>
                <a:gd name="T69" fmla="*/ 394 h 724"/>
                <a:gd name="T70" fmla="*/ 812 w 824"/>
                <a:gd name="T71" fmla="*/ 352 h 724"/>
                <a:gd name="T72" fmla="*/ 823 w 824"/>
                <a:gd name="T73" fmla="*/ 307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24"/>
                <a:gd name="T112" fmla="*/ 0 h 724"/>
                <a:gd name="T113" fmla="*/ 824 w 824"/>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74789" name="Freeform 37"/>
            <p:cNvSpPr>
              <a:spLocks/>
            </p:cNvSpPr>
            <p:nvPr/>
          </p:nvSpPr>
          <p:spPr bwMode="auto">
            <a:xfrm>
              <a:off x="1764" y="2157"/>
              <a:ext cx="241" cy="70"/>
            </a:xfrm>
            <a:custGeom>
              <a:avLst/>
              <a:gdLst>
                <a:gd name="T0" fmla="*/ 241 w 241"/>
                <a:gd name="T1" fmla="*/ 70 h 70"/>
                <a:gd name="T2" fmla="*/ 0 w 241"/>
                <a:gd name="T3" fmla="*/ 0 h 70"/>
                <a:gd name="T4" fmla="*/ 13 w 241"/>
                <a:gd name="T5" fmla="*/ 50 h 70"/>
                <a:gd name="T6" fmla="*/ 241 w 241"/>
                <a:gd name="T7" fmla="*/ 70 h 70"/>
                <a:gd name="T8" fmla="*/ 0 60000 65536"/>
                <a:gd name="T9" fmla="*/ 0 60000 65536"/>
                <a:gd name="T10" fmla="*/ 0 60000 65536"/>
                <a:gd name="T11" fmla="*/ 0 60000 65536"/>
                <a:gd name="T12" fmla="*/ 0 w 241"/>
                <a:gd name="T13" fmla="*/ 0 h 70"/>
                <a:gd name="T14" fmla="*/ 241 w 241"/>
                <a:gd name="T15" fmla="*/ 70 h 70"/>
              </a:gdLst>
              <a:ahLst/>
              <a:cxnLst>
                <a:cxn ang="T8">
                  <a:pos x="T0" y="T1"/>
                </a:cxn>
                <a:cxn ang="T9">
                  <a:pos x="T2" y="T3"/>
                </a:cxn>
                <a:cxn ang="T10">
                  <a:pos x="T4" y="T5"/>
                </a:cxn>
                <a:cxn ang="T11">
                  <a:pos x="T6" y="T7"/>
                </a:cxn>
              </a:cxnLst>
              <a:rect l="T12" t="T13" r="T14" b="T15"/>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74790" name="Freeform 38"/>
            <p:cNvSpPr>
              <a:spLocks/>
            </p:cNvSpPr>
            <p:nvPr/>
          </p:nvSpPr>
          <p:spPr bwMode="auto">
            <a:xfrm>
              <a:off x="1704" y="2312"/>
              <a:ext cx="310" cy="92"/>
            </a:xfrm>
            <a:custGeom>
              <a:avLst/>
              <a:gdLst>
                <a:gd name="T0" fmla="*/ 310 w 310"/>
                <a:gd name="T1" fmla="*/ 0 h 92"/>
                <a:gd name="T2" fmla="*/ 0 w 310"/>
                <a:gd name="T3" fmla="*/ 51 h 92"/>
                <a:gd name="T4" fmla="*/ 78 w 310"/>
                <a:gd name="T5" fmla="*/ 92 h 92"/>
                <a:gd name="T6" fmla="*/ 310 w 310"/>
                <a:gd name="T7" fmla="*/ 0 h 92"/>
                <a:gd name="T8" fmla="*/ 0 60000 65536"/>
                <a:gd name="T9" fmla="*/ 0 60000 65536"/>
                <a:gd name="T10" fmla="*/ 0 60000 65536"/>
                <a:gd name="T11" fmla="*/ 0 60000 65536"/>
                <a:gd name="T12" fmla="*/ 0 w 310"/>
                <a:gd name="T13" fmla="*/ 0 h 92"/>
                <a:gd name="T14" fmla="*/ 310 w 310"/>
                <a:gd name="T15" fmla="*/ 92 h 92"/>
              </a:gdLst>
              <a:ahLst/>
              <a:cxnLst>
                <a:cxn ang="T8">
                  <a:pos x="T0" y="T1"/>
                </a:cxn>
                <a:cxn ang="T9">
                  <a:pos x="T2" y="T3"/>
                </a:cxn>
                <a:cxn ang="T10">
                  <a:pos x="T4" y="T5"/>
                </a:cxn>
                <a:cxn ang="T11">
                  <a:pos x="T6" y="T7"/>
                </a:cxn>
              </a:cxnLst>
              <a:rect l="T12" t="T13" r="T14" b="T15"/>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74791" name="Freeform 39"/>
            <p:cNvSpPr>
              <a:spLocks/>
            </p:cNvSpPr>
            <p:nvPr/>
          </p:nvSpPr>
          <p:spPr bwMode="auto">
            <a:xfrm>
              <a:off x="1900" y="2413"/>
              <a:ext cx="109" cy="77"/>
            </a:xfrm>
            <a:custGeom>
              <a:avLst/>
              <a:gdLst>
                <a:gd name="T0" fmla="*/ 109 w 109"/>
                <a:gd name="T1" fmla="*/ 0 h 77"/>
                <a:gd name="T2" fmla="*/ 0 w 109"/>
                <a:gd name="T3" fmla="*/ 59 h 77"/>
                <a:gd name="T4" fmla="*/ 64 w 109"/>
                <a:gd name="T5" fmla="*/ 77 h 77"/>
                <a:gd name="T6" fmla="*/ 109 w 109"/>
                <a:gd name="T7" fmla="*/ 0 h 77"/>
                <a:gd name="T8" fmla="*/ 0 60000 65536"/>
                <a:gd name="T9" fmla="*/ 0 60000 65536"/>
                <a:gd name="T10" fmla="*/ 0 60000 65536"/>
                <a:gd name="T11" fmla="*/ 0 60000 65536"/>
                <a:gd name="T12" fmla="*/ 0 w 109"/>
                <a:gd name="T13" fmla="*/ 0 h 77"/>
                <a:gd name="T14" fmla="*/ 109 w 109"/>
                <a:gd name="T15" fmla="*/ 77 h 77"/>
              </a:gdLst>
              <a:ahLst/>
              <a:cxnLst>
                <a:cxn ang="T8">
                  <a:pos x="T0" y="T1"/>
                </a:cxn>
                <a:cxn ang="T9">
                  <a:pos x="T2" y="T3"/>
                </a:cxn>
                <a:cxn ang="T10">
                  <a:pos x="T4" y="T5"/>
                </a:cxn>
                <a:cxn ang="T11">
                  <a:pos x="T6" y="T7"/>
                </a:cxn>
              </a:cxnLst>
              <a:rect l="T12" t="T13" r="T14" b="T15"/>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74792" name="Freeform 40"/>
            <p:cNvSpPr>
              <a:spLocks/>
            </p:cNvSpPr>
            <p:nvPr/>
          </p:nvSpPr>
          <p:spPr bwMode="auto">
            <a:xfrm>
              <a:off x="3163" y="2697"/>
              <a:ext cx="590" cy="186"/>
            </a:xfrm>
            <a:custGeom>
              <a:avLst/>
              <a:gdLst>
                <a:gd name="T0" fmla="*/ 554 w 590"/>
                <a:gd name="T1" fmla="*/ 111 h 186"/>
                <a:gd name="T2" fmla="*/ 525 w 590"/>
                <a:gd name="T3" fmla="*/ 125 h 186"/>
                <a:gd name="T4" fmla="*/ 516 w 590"/>
                <a:gd name="T5" fmla="*/ 112 h 186"/>
                <a:gd name="T6" fmla="*/ 484 w 590"/>
                <a:gd name="T7" fmla="*/ 74 h 186"/>
                <a:gd name="T8" fmla="*/ 451 w 590"/>
                <a:gd name="T9" fmla="*/ 75 h 186"/>
                <a:gd name="T10" fmla="*/ 418 w 590"/>
                <a:gd name="T11" fmla="*/ 83 h 186"/>
                <a:gd name="T12" fmla="*/ 395 w 590"/>
                <a:gd name="T13" fmla="*/ 81 h 186"/>
                <a:gd name="T14" fmla="*/ 383 w 590"/>
                <a:gd name="T15" fmla="*/ 64 h 186"/>
                <a:gd name="T16" fmla="*/ 344 w 590"/>
                <a:gd name="T17" fmla="*/ 59 h 186"/>
                <a:gd name="T18" fmla="*/ 323 w 590"/>
                <a:gd name="T19" fmla="*/ 60 h 186"/>
                <a:gd name="T20" fmla="*/ 312 w 590"/>
                <a:gd name="T21" fmla="*/ 57 h 186"/>
                <a:gd name="T22" fmla="*/ 301 w 590"/>
                <a:gd name="T23" fmla="*/ 43 h 186"/>
                <a:gd name="T24" fmla="*/ 292 w 590"/>
                <a:gd name="T25" fmla="*/ 38 h 186"/>
                <a:gd name="T26" fmla="*/ 243 w 590"/>
                <a:gd name="T27" fmla="*/ 38 h 186"/>
                <a:gd name="T28" fmla="*/ 193 w 590"/>
                <a:gd name="T29" fmla="*/ 46 h 186"/>
                <a:gd name="T30" fmla="*/ 181 w 590"/>
                <a:gd name="T31" fmla="*/ 50 h 186"/>
                <a:gd name="T32" fmla="*/ 185 w 590"/>
                <a:gd name="T33" fmla="*/ 25 h 186"/>
                <a:gd name="T34" fmla="*/ 175 w 590"/>
                <a:gd name="T35" fmla="*/ 7 h 186"/>
                <a:gd name="T36" fmla="*/ 153 w 590"/>
                <a:gd name="T37" fmla="*/ 0 h 186"/>
                <a:gd name="T38" fmla="*/ 84 w 590"/>
                <a:gd name="T39" fmla="*/ 8 h 186"/>
                <a:gd name="T40" fmla="*/ 15 w 590"/>
                <a:gd name="T41" fmla="*/ 21 h 186"/>
                <a:gd name="T42" fmla="*/ 0 w 590"/>
                <a:gd name="T43" fmla="*/ 43 h 186"/>
                <a:gd name="T44" fmla="*/ 21 w 590"/>
                <a:gd name="T45" fmla="*/ 58 h 186"/>
                <a:gd name="T46" fmla="*/ 84 w 590"/>
                <a:gd name="T47" fmla="*/ 45 h 186"/>
                <a:gd name="T48" fmla="*/ 147 w 590"/>
                <a:gd name="T49" fmla="*/ 38 h 186"/>
                <a:gd name="T50" fmla="*/ 142 w 590"/>
                <a:gd name="T51" fmla="*/ 60 h 186"/>
                <a:gd name="T52" fmla="*/ 141 w 590"/>
                <a:gd name="T53" fmla="*/ 80 h 186"/>
                <a:gd name="T54" fmla="*/ 156 w 590"/>
                <a:gd name="T55" fmla="*/ 95 h 186"/>
                <a:gd name="T56" fmla="*/ 201 w 590"/>
                <a:gd name="T57" fmla="*/ 81 h 186"/>
                <a:gd name="T58" fmla="*/ 249 w 590"/>
                <a:gd name="T59" fmla="*/ 75 h 186"/>
                <a:gd name="T60" fmla="*/ 274 w 590"/>
                <a:gd name="T61" fmla="*/ 87 h 186"/>
                <a:gd name="T62" fmla="*/ 294 w 590"/>
                <a:gd name="T63" fmla="*/ 101 h 186"/>
                <a:gd name="T64" fmla="*/ 304 w 590"/>
                <a:gd name="T65" fmla="*/ 101 h 186"/>
                <a:gd name="T66" fmla="*/ 327 w 590"/>
                <a:gd name="T67" fmla="*/ 96 h 186"/>
                <a:gd name="T68" fmla="*/ 351 w 590"/>
                <a:gd name="T69" fmla="*/ 95 h 186"/>
                <a:gd name="T70" fmla="*/ 356 w 590"/>
                <a:gd name="T71" fmla="*/ 102 h 186"/>
                <a:gd name="T72" fmla="*/ 354 w 590"/>
                <a:gd name="T73" fmla="*/ 125 h 186"/>
                <a:gd name="T74" fmla="*/ 367 w 590"/>
                <a:gd name="T75" fmla="*/ 139 h 186"/>
                <a:gd name="T76" fmla="*/ 401 w 590"/>
                <a:gd name="T77" fmla="*/ 127 h 186"/>
                <a:gd name="T78" fmla="*/ 438 w 590"/>
                <a:gd name="T79" fmla="*/ 115 h 186"/>
                <a:gd name="T80" fmla="*/ 471 w 590"/>
                <a:gd name="T81" fmla="*/ 108 h 186"/>
                <a:gd name="T82" fmla="*/ 481 w 590"/>
                <a:gd name="T83" fmla="*/ 140 h 186"/>
                <a:gd name="T84" fmla="*/ 475 w 590"/>
                <a:gd name="T85" fmla="*/ 171 h 186"/>
                <a:gd name="T86" fmla="*/ 491 w 590"/>
                <a:gd name="T87" fmla="*/ 186 h 186"/>
                <a:gd name="T88" fmla="*/ 517 w 590"/>
                <a:gd name="T89" fmla="*/ 174 h 186"/>
                <a:gd name="T90" fmla="*/ 547 w 590"/>
                <a:gd name="T91" fmla="*/ 156 h 186"/>
                <a:gd name="T92" fmla="*/ 568 w 590"/>
                <a:gd name="T93" fmla="*/ 143 h 186"/>
                <a:gd name="T94" fmla="*/ 572 w 590"/>
                <a:gd name="T95" fmla="*/ 149 h 186"/>
                <a:gd name="T96" fmla="*/ 590 w 590"/>
                <a:gd name="T97" fmla="*/ 130 h 1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0"/>
                <a:gd name="T148" fmla="*/ 0 h 186"/>
                <a:gd name="T149" fmla="*/ 590 w 590"/>
                <a:gd name="T150" fmla="*/ 186 h 18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74793" name="Freeform 41"/>
            <p:cNvSpPr>
              <a:spLocks/>
            </p:cNvSpPr>
            <p:nvPr/>
          </p:nvSpPr>
          <p:spPr bwMode="auto">
            <a:xfrm>
              <a:off x="3200" y="2569"/>
              <a:ext cx="560" cy="123"/>
            </a:xfrm>
            <a:custGeom>
              <a:avLst/>
              <a:gdLst>
                <a:gd name="T0" fmla="*/ 548 w 560"/>
                <a:gd name="T1" fmla="*/ 87 h 123"/>
                <a:gd name="T2" fmla="*/ 546 w 560"/>
                <a:gd name="T3" fmla="*/ 63 h 123"/>
                <a:gd name="T4" fmla="*/ 536 w 560"/>
                <a:gd name="T5" fmla="*/ 49 h 123"/>
                <a:gd name="T6" fmla="*/ 511 w 560"/>
                <a:gd name="T7" fmla="*/ 48 h 123"/>
                <a:gd name="T8" fmla="*/ 490 w 560"/>
                <a:gd name="T9" fmla="*/ 51 h 123"/>
                <a:gd name="T10" fmla="*/ 469 w 560"/>
                <a:gd name="T11" fmla="*/ 58 h 123"/>
                <a:gd name="T12" fmla="*/ 454 w 560"/>
                <a:gd name="T13" fmla="*/ 48 h 123"/>
                <a:gd name="T14" fmla="*/ 432 w 560"/>
                <a:gd name="T15" fmla="*/ 32 h 123"/>
                <a:gd name="T16" fmla="*/ 404 w 560"/>
                <a:gd name="T17" fmla="*/ 30 h 123"/>
                <a:gd name="T18" fmla="*/ 370 w 560"/>
                <a:gd name="T19" fmla="*/ 36 h 123"/>
                <a:gd name="T20" fmla="*/ 338 w 560"/>
                <a:gd name="T21" fmla="*/ 46 h 123"/>
                <a:gd name="T22" fmla="*/ 307 w 560"/>
                <a:gd name="T23" fmla="*/ 44 h 123"/>
                <a:gd name="T24" fmla="*/ 262 w 560"/>
                <a:gd name="T25" fmla="*/ 37 h 123"/>
                <a:gd name="T26" fmla="*/ 210 w 560"/>
                <a:gd name="T27" fmla="*/ 49 h 123"/>
                <a:gd name="T28" fmla="*/ 190 w 560"/>
                <a:gd name="T29" fmla="*/ 20 h 123"/>
                <a:gd name="T30" fmla="*/ 184 w 560"/>
                <a:gd name="T31" fmla="*/ 8 h 123"/>
                <a:gd name="T32" fmla="*/ 138 w 560"/>
                <a:gd name="T33" fmla="*/ 1 h 123"/>
                <a:gd name="T34" fmla="*/ 83 w 560"/>
                <a:gd name="T35" fmla="*/ 3 h 123"/>
                <a:gd name="T36" fmla="*/ 29 w 560"/>
                <a:gd name="T37" fmla="*/ 14 h 123"/>
                <a:gd name="T38" fmla="*/ 2 w 560"/>
                <a:gd name="T39" fmla="*/ 30 h 123"/>
                <a:gd name="T40" fmla="*/ 4 w 560"/>
                <a:gd name="T41" fmla="*/ 50 h 123"/>
                <a:gd name="T42" fmla="*/ 24 w 560"/>
                <a:gd name="T43" fmla="*/ 55 h 123"/>
                <a:gd name="T44" fmla="*/ 72 w 560"/>
                <a:gd name="T45" fmla="*/ 42 h 123"/>
                <a:gd name="T46" fmla="*/ 121 w 560"/>
                <a:gd name="T47" fmla="*/ 38 h 123"/>
                <a:gd name="T48" fmla="*/ 153 w 560"/>
                <a:gd name="T49" fmla="*/ 39 h 123"/>
                <a:gd name="T50" fmla="*/ 152 w 560"/>
                <a:gd name="T51" fmla="*/ 46 h 123"/>
                <a:gd name="T52" fmla="*/ 152 w 560"/>
                <a:gd name="T53" fmla="*/ 70 h 123"/>
                <a:gd name="T54" fmla="*/ 170 w 560"/>
                <a:gd name="T55" fmla="*/ 86 h 123"/>
                <a:gd name="T56" fmla="*/ 213 w 560"/>
                <a:gd name="T57" fmla="*/ 87 h 123"/>
                <a:gd name="T58" fmla="*/ 255 w 560"/>
                <a:gd name="T59" fmla="*/ 75 h 123"/>
                <a:gd name="T60" fmla="*/ 286 w 560"/>
                <a:gd name="T61" fmla="*/ 71 h 123"/>
                <a:gd name="T62" fmla="*/ 295 w 560"/>
                <a:gd name="T63" fmla="*/ 75 h 123"/>
                <a:gd name="T64" fmla="*/ 305 w 560"/>
                <a:gd name="T65" fmla="*/ 100 h 123"/>
                <a:gd name="T66" fmla="*/ 326 w 560"/>
                <a:gd name="T67" fmla="*/ 93 h 123"/>
                <a:gd name="T68" fmla="*/ 357 w 560"/>
                <a:gd name="T69" fmla="*/ 77 h 123"/>
                <a:gd name="T70" fmla="*/ 388 w 560"/>
                <a:gd name="T71" fmla="*/ 69 h 123"/>
                <a:gd name="T72" fmla="*/ 414 w 560"/>
                <a:gd name="T73" fmla="*/ 66 h 123"/>
                <a:gd name="T74" fmla="*/ 426 w 560"/>
                <a:gd name="T75" fmla="*/ 68 h 123"/>
                <a:gd name="T76" fmla="*/ 430 w 560"/>
                <a:gd name="T77" fmla="*/ 82 h 123"/>
                <a:gd name="T78" fmla="*/ 423 w 560"/>
                <a:gd name="T79" fmla="*/ 93 h 123"/>
                <a:gd name="T80" fmla="*/ 419 w 560"/>
                <a:gd name="T81" fmla="*/ 101 h 123"/>
                <a:gd name="T82" fmla="*/ 426 w 560"/>
                <a:gd name="T83" fmla="*/ 118 h 123"/>
                <a:gd name="T84" fmla="*/ 446 w 560"/>
                <a:gd name="T85" fmla="*/ 120 h 123"/>
                <a:gd name="T86" fmla="*/ 453 w 560"/>
                <a:gd name="T87" fmla="*/ 113 h 123"/>
                <a:gd name="T88" fmla="*/ 462 w 560"/>
                <a:gd name="T89" fmla="*/ 104 h 123"/>
                <a:gd name="T90" fmla="*/ 482 w 560"/>
                <a:gd name="T91" fmla="*/ 92 h 123"/>
                <a:gd name="T92" fmla="*/ 504 w 560"/>
                <a:gd name="T93" fmla="*/ 86 h 123"/>
                <a:gd name="T94" fmla="*/ 518 w 560"/>
                <a:gd name="T95" fmla="*/ 107 h 123"/>
                <a:gd name="T96" fmla="*/ 546 w 560"/>
                <a:gd name="T97" fmla="*/ 123 h 123"/>
                <a:gd name="T98" fmla="*/ 560 w 560"/>
                <a:gd name="T99" fmla="*/ 108 h 123"/>
                <a:gd name="T100" fmla="*/ 554 w 560"/>
                <a:gd name="T101" fmla="*/ 92 h 1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0"/>
                <a:gd name="T154" fmla="*/ 0 h 123"/>
                <a:gd name="T155" fmla="*/ 560 w 560"/>
                <a:gd name="T156" fmla="*/ 123 h 1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0" h="123">
                  <a:moveTo>
                    <a:pt x="548" y="88"/>
                  </a:moveTo>
                  <a:lnTo>
                    <a:pt x="548" y="88"/>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74794" name="Freeform 42"/>
            <p:cNvSpPr>
              <a:spLocks/>
            </p:cNvSpPr>
            <p:nvPr/>
          </p:nvSpPr>
          <p:spPr bwMode="auto">
            <a:xfrm>
              <a:off x="2124" y="1799"/>
              <a:ext cx="598" cy="120"/>
            </a:xfrm>
            <a:custGeom>
              <a:avLst/>
              <a:gdLst>
                <a:gd name="T0" fmla="*/ 559 w 598"/>
                <a:gd name="T1" fmla="*/ 33 h 120"/>
                <a:gd name="T2" fmla="*/ 532 w 598"/>
                <a:gd name="T3" fmla="*/ 54 h 120"/>
                <a:gd name="T4" fmla="*/ 520 w 598"/>
                <a:gd name="T5" fmla="*/ 43 h 120"/>
                <a:gd name="T6" fmla="*/ 481 w 598"/>
                <a:gd name="T7" fmla="*/ 11 h 120"/>
                <a:gd name="T8" fmla="*/ 450 w 598"/>
                <a:gd name="T9" fmla="*/ 18 h 120"/>
                <a:gd name="T10" fmla="*/ 420 w 598"/>
                <a:gd name="T11" fmla="*/ 33 h 120"/>
                <a:gd name="T12" fmla="*/ 396 w 598"/>
                <a:gd name="T13" fmla="*/ 34 h 120"/>
                <a:gd name="T14" fmla="*/ 382 w 598"/>
                <a:gd name="T15" fmla="*/ 21 h 120"/>
                <a:gd name="T16" fmla="*/ 341 w 598"/>
                <a:gd name="T17" fmla="*/ 23 h 120"/>
                <a:gd name="T18" fmla="*/ 321 w 598"/>
                <a:gd name="T19" fmla="*/ 29 h 120"/>
                <a:gd name="T20" fmla="*/ 309 w 598"/>
                <a:gd name="T21" fmla="*/ 28 h 120"/>
                <a:gd name="T22" fmla="*/ 296 w 598"/>
                <a:gd name="T23" fmla="*/ 15 h 120"/>
                <a:gd name="T24" fmla="*/ 285 w 598"/>
                <a:gd name="T25" fmla="*/ 12 h 120"/>
                <a:gd name="T26" fmla="*/ 238 w 598"/>
                <a:gd name="T27" fmla="*/ 23 h 120"/>
                <a:gd name="T28" fmla="*/ 191 w 598"/>
                <a:gd name="T29" fmla="*/ 40 h 120"/>
                <a:gd name="T30" fmla="*/ 180 w 598"/>
                <a:gd name="T31" fmla="*/ 45 h 120"/>
                <a:gd name="T32" fmla="*/ 179 w 598"/>
                <a:gd name="T33" fmla="*/ 19 h 120"/>
                <a:gd name="T34" fmla="*/ 166 w 598"/>
                <a:gd name="T35" fmla="*/ 4 h 120"/>
                <a:gd name="T36" fmla="*/ 143 w 598"/>
                <a:gd name="T37" fmla="*/ 2 h 120"/>
                <a:gd name="T38" fmla="*/ 76 w 598"/>
                <a:gd name="T39" fmla="*/ 23 h 120"/>
                <a:gd name="T40" fmla="*/ 12 w 598"/>
                <a:gd name="T41" fmla="*/ 49 h 120"/>
                <a:gd name="T42" fmla="*/ 1 w 598"/>
                <a:gd name="T43" fmla="*/ 73 h 120"/>
                <a:gd name="T44" fmla="*/ 24 w 598"/>
                <a:gd name="T45" fmla="*/ 84 h 120"/>
                <a:gd name="T46" fmla="*/ 84 w 598"/>
                <a:gd name="T47" fmla="*/ 60 h 120"/>
                <a:gd name="T48" fmla="*/ 144 w 598"/>
                <a:gd name="T49" fmla="*/ 40 h 120"/>
                <a:gd name="T50" fmla="*/ 144 w 598"/>
                <a:gd name="T51" fmla="*/ 62 h 120"/>
                <a:gd name="T52" fmla="*/ 147 w 598"/>
                <a:gd name="T53" fmla="*/ 82 h 120"/>
                <a:gd name="T54" fmla="*/ 164 w 598"/>
                <a:gd name="T55" fmla="*/ 93 h 120"/>
                <a:gd name="T56" fmla="*/ 205 w 598"/>
                <a:gd name="T57" fmla="*/ 72 h 120"/>
                <a:gd name="T58" fmla="*/ 252 w 598"/>
                <a:gd name="T59" fmla="*/ 56 h 120"/>
                <a:gd name="T60" fmla="*/ 279 w 598"/>
                <a:gd name="T61" fmla="*/ 64 h 120"/>
                <a:gd name="T62" fmla="*/ 300 w 598"/>
                <a:gd name="T63" fmla="*/ 74 h 120"/>
                <a:gd name="T64" fmla="*/ 310 w 598"/>
                <a:gd name="T65" fmla="*/ 72 h 120"/>
                <a:gd name="T66" fmla="*/ 332 w 598"/>
                <a:gd name="T67" fmla="*/ 64 h 120"/>
                <a:gd name="T68" fmla="*/ 356 w 598"/>
                <a:gd name="T69" fmla="*/ 58 h 120"/>
                <a:gd name="T70" fmla="*/ 362 w 598"/>
                <a:gd name="T71" fmla="*/ 62 h 120"/>
                <a:gd name="T72" fmla="*/ 364 w 598"/>
                <a:gd name="T73" fmla="*/ 86 h 120"/>
                <a:gd name="T74" fmla="*/ 380 w 598"/>
                <a:gd name="T75" fmla="*/ 98 h 120"/>
                <a:gd name="T76" fmla="*/ 411 w 598"/>
                <a:gd name="T77" fmla="*/ 79 h 120"/>
                <a:gd name="T78" fmla="*/ 445 w 598"/>
                <a:gd name="T79" fmla="*/ 60 h 120"/>
                <a:gd name="T80" fmla="*/ 475 w 598"/>
                <a:gd name="T81" fmla="*/ 48 h 120"/>
                <a:gd name="T82" fmla="*/ 493 w 598"/>
                <a:gd name="T83" fmla="*/ 77 h 120"/>
                <a:gd name="T84" fmla="*/ 493 w 598"/>
                <a:gd name="T85" fmla="*/ 109 h 120"/>
                <a:gd name="T86" fmla="*/ 511 w 598"/>
                <a:gd name="T87" fmla="*/ 120 h 120"/>
                <a:gd name="T88" fmla="*/ 533 w 598"/>
                <a:gd name="T89" fmla="*/ 102 h 120"/>
                <a:gd name="T90" fmla="*/ 560 w 598"/>
                <a:gd name="T91" fmla="*/ 79 h 120"/>
                <a:gd name="T92" fmla="*/ 579 w 598"/>
                <a:gd name="T93" fmla="*/ 62 h 120"/>
                <a:gd name="T94" fmla="*/ 584 w 598"/>
                <a:gd name="T95" fmla="*/ 67 h 120"/>
                <a:gd name="T96" fmla="*/ 598 w 598"/>
                <a:gd name="T97" fmla="*/ 46 h 12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8"/>
                <a:gd name="T148" fmla="*/ 0 h 120"/>
                <a:gd name="T149" fmla="*/ 598 w 598"/>
                <a:gd name="T150" fmla="*/ 120 h 12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74795" name="Freeform 43"/>
            <p:cNvSpPr>
              <a:spLocks/>
            </p:cNvSpPr>
            <p:nvPr/>
          </p:nvSpPr>
          <p:spPr bwMode="auto">
            <a:xfrm>
              <a:off x="2136" y="1643"/>
              <a:ext cx="564" cy="106"/>
            </a:xfrm>
            <a:custGeom>
              <a:avLst/>
              <a:gdLst>
                <a:gd name="T0" fmla="*/ 549 w 564"/>
                <a:gd name="T1" fmla="*/ 35 h 106"/>
                <a:gd name="T2" fmla="*/ 542 w 564"/>
                <a:gd name="T3" fmla="*/ 12 h 106"/>
                <a:gd name="T4" fmla="*/ 530 w 564"/>
                <a:gd name="T5" fmla="*/ 0 h 106"/>
                <a:gd name="T6" fmla="*/ 504 w 564"/>
                <a:gd name="T7" fmla="*/ 4 h 106"/>
                <a:gd name="T8" fmla="*/ 483 w 564"/>
                <a:gd name="T9" fmla="*/ 11 h 106"/>
                <a:gd name="T10" fmla="*/ 464 w 564"/>
                <a:gd name="T11" fmla="*/ 22 h 106"/>
                <a:gd name="T12" fmla="*/ 447 w 564"/>
                <a:gd name="T13" fmla="*/ 14 h 106"/>
                <a:gd name="T14" fmla="*/ 424 w 564"/>
                <a:gd name="T15" fmla="*/ 4 h 106"/>
                <a:gd name="T16" fmla="*/ 395 w 564"/>
                <a:gd name="T17" fmla="*/ 6 h 106"/>
                <a:gd name="T18" fmla="*/ 364 w 564"/>
                <a:gd name="T19" fmla="*/ 19 h 106"/>
                <a:gd name="T20" fmla="*/ 334 w 564"/>
                <a:gd name="T21" fmla="*/ 35 h 106"/>
                <a:gd name="T22" fmla="*/ 302 w 564"/>
                <a:gd name="T23" fmla="*/ 38 h 106"/>
                <a:gd name="T24" fmla="*/ 257 w 564"/>
                <a:gd name="T25" fmla="*/ 41 h 106"/>
                <a:gd name="T26" fmla="*/ 210 w 564"/>
                <a:gd name="T27" fmla="*/ 62 h 106"/>
                <a:gd name="T28" fmla="*/ 184 w 564"/>
                <a:gd name="T29" fmla="*/ 38 h 106"/>
                <a:gd name="T30" fmla="*/ 175 w 564"/>
                <a:gd name="T31" fmla="*/ 28 h 106"/>
                <a:gd name="T32" fmla="*/ 128 w 564"/>
                <a:gd name="T33" fmla="*/ 29 h 106"/>
                <a:gd name="T34" fmla="*/ 75 w 564"/>
                <a:gd name="T35" fmla="*/ 42 h 106"/>
                <a:gd name="T36" fmla="*/ 25 w 564"/>
                <a:gd name="T37" fmla="*/ 63 h 106"/>
                <a:gd name="T38" fmla="*/ 1 w 564"/>
                <a:gd name="T39" fmla="*/ 84 h 106"/>
                <a:gd name="T40" fmla="*/ 7 w 564"/>
                <a:gd name="T41" fmla="*/ 103 h 106"/>
                <a:gd name="T42" fmla="*/ 26 w 564"/>
                <a:gd name="T43" fmla="*/ 104 h 106"/>
                <a:gd name="T44" fmla="*/ 72 w 564"/>
                <a:gd name="T45" fmla="*/ 82 h 106"/>
                <a:gd name="T46" fmla="*/ 118 w 564"/>
                <a:gd name="T47" fmla="*/ 68 h 106"/>
                <a:gd name="T48" fmla="*/ 150 w 564"/>
                <a:gd name="T49" fmla="*/ 63 h 106"/>
                <a:gd name="T50" fmla="*/ 150 w 564"/>
                <a:gd name="T51" fmla="*/ 72 h 106"/>
                <a:gd name="T52" fmla="*/ 155 w 564"/>
                <a:gd name="T53" fmla="*/ 94 h 106"/>
                <a:gd name="T54" fmla="*/ 175 w 564"/>
                <a:gd name="T55" fmla="*/ 106 h 106"/>
                <a:gd name="T56" fmla="*/ 218 w 564"/>
                <a:gd name="T57" fmla="*/ 98 h 106"/>
                <a:gd name="T58" fmla="*/ 257 w 564"/>
                <a:gd name="T59" fmla="*/ 80 h 106"/>
                <a:gd name="T60" fmla="*/ 288 w 564"/>
                <a:gd name="T61" fmla="*/ 70 h 106"/>
                <a:gd name="T62" fmla="*/ 296 w 564"/>
                <a:gd name="T63" fmla="*/ 72 h 106"/>
                <a:gd name="T64" fmla="*/ 311 w 564"/>
                <a:gd name="T65" fmla="*/ 94 h 106"/>
                <a:gd name="T66" fmla="*/ 331 w 564"/>
                <a:gd name="T67" fmla="*/ 84 h 106"/>
                <a:gd name="T68" fmla="*/ 357 w 564"/>
                <a:gd name="T69" fmla="*/ 62 h 106"/>
                <a:gd name="T70" fmla="*/ 388 w 564"/>
                <a:gd name="T71" fmla="*/ 48 h 106"/>
                <a:gd name="T72" fmla="*/ 413 w 564"/>
                <a:gd name="T73" fmla="*/ 39 h 106"/>
                <a:gd name="T74" fmla="*/ 424 w 564"/>
                <a:gd name="T75" fmla="*/ 39 h 106"/>
                <a:gd name="T76" fmla="*/ 431 w 564"/>
                <a:gd name="T77" fmla="*/ 53 h 106"/>
                <a:gd name="T78" fmla="*/ 425 w 564"/>
                <a:gd name="T79" fmla="*/ 65 h 106"/>
                <a:gd name="T80" fmla="*/ 424 w 564"/>
                <a:gd name="T81" fmla="*/ 73 h 106"/>
                <a:gd name="T82" fmla="*/ 433 w 564"/>
                <a:gd name="T83" fmla="*/ 90 h 106"/>
                <a:gd name="T84" fmla="*/ 453 w 564"/>
                <a:gd name="T85" fmla="*/ 86 h 106"/>
                <a:gd name="T86" fmla="*/ 459 w 564"/>
                <a:gd name="T87" fmla="*/ 79 h 106"/>
                <a:gd name="T88" fmla="*/ 465 w 564"/>
                <a:gd name="T89" fmla="*/ 68 h 106"/>
                <a:gd name="T90" fmla="*/ 483 w 564"/>
                <a:gd name="T91" fmla="*/ 53 h 106"/>
                <a:gd name="T92" fmla="*/ 504 w 564"/>
                <a:gd name="T93" fmla="*/ 42 h 106"/>
                <a:gd name="T94" fmla="*/ 515 w 564"/>
                <a:gd name="T95" fmla="*/ 51 h 106"/>
                <a:gd name="T96" fmla="*/ 527 w 564"/>
                <a:gd name="T97" fmla="*/ 65 h 106"/>
                <a:gd name="T98" fmla="*/ 547 w 564"/>
                <a:gd name="T99" fmla="*/ 72 h 106"/>
                <a:gd name="T100" fmla="*/ 563 w 564"/>
                <a:gd name="T101" fmla="*/ 61 h 106"/>
                <a:gd name="T102" fmla="*/ 560 w 564"/>
                <a:gd name="T103" fmla="*/ 42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64"/>
                <a:gd name="T157" fmla="*/ 0 h 106"/>
                <a:gd name="T158" fmla="*/ 564 w 564"/>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64" h="106">
                  <a:moveTo>
                    <a:pt x="549" y="36"/>
                  </a:moveTo>
                  <a:lnTo>
                    <a:pt x="549" y="36"/>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74796" name="Freeform 44"/>
            <p:cNvSpPr>
              <a:spLocks/>
            </p:cNvSpPr>
            <p:nvPr/>
          </p:nvSpPr>
          <p:spPr bwMode="auto">
            <a:xfrm>
              <a:off x="3273" y="1821"/>
              <a:ext cx="498" cy="538"/>
            </a:xfrm>
            <a:custGeom>
              <a:avLst/>
              <a:gdLst>
                <a:gd name="T0" fmla="*/ 461 w 498"/>
                <a:gd name="T1" fmla="*/ 277 h 538"/>
                <a:gd name="T2" fmla="*/ 262 w 498"/>
                <a:gd name="T3" fmla="*/ 222 h 538"/>
                <a:gd name="T4" fmla="*/ 262 w 498"/>
                <a:gd name="T5" fmla="*/ 179 h 538"/>
                <a:gd name="T6" fmla="*/ 293 w 498"/>
                <a:gd name="T7" fmla="*/ 136 h 538"/>
                <a:gd name="T8" fmla="*/ 293 w 498"/>
                <a:gd name="T9" fmla="*/ 120 h 538"/>
                <a:gd name="T10" fmla="*/ 291 w 498"/>
                <a:gd name="T11" fmla="*/ 83 h 538"/>
                <a:gd name="T12" fmla="*/ 283 w 498"/>
                <a:gd name="T13" fmla="*/ 42 h 538"/>
                <a:gd name="T14" fmla="*/ 265 w 498"/>
                <a:gd name="T15" fmla="*/ 9 h 538"/>
                <a:gd name="T16" fmla="*/ 257 w 498"/>
                <a:gd name="T17" fmla="*/ 5 h 538"/>
                <a:gd name="T18" fmla="*/ 247 w 498"/>
                <a:gd name="T19" fmla="*/ 2 h 538"/>
                <a:gd name="T20" fmla="*/ 234 w 498"/>
                <a:gd name="T21" fmla="*/ 0 h 538"/>
                <a:gd name="T22" fmla="*/ 220 w 498"/>
                <a:gd name="T23" fmla="*/ 0 h 538"/>
                <a:gd name="T24" fmla="*/ 205 w 498"/>
                <a:gd name="T25" fmla="*/ 0 h 538"/>
                <a:gd name="T26" fmla="*/ 189 w 498"/>
                <a:gd name="T27" fmla="*/ 0 h 538"/>
                <a:gd name="T28" fmla="*/ 172 w 498"/>
                <a:gd name="T29" fmla="*/ 2 h 538"/>
                <a:gd name="T30" fmla="*/ 155 w 498"/>
                <a:gd name="T31" fmla="*/ 3 h 538"/>
                <a:gd name="T32" fmla="*/ 140 w 498"/>
                <a:gd name="T33" fmla="*/ 6 h 538"/>
                <a:gd name="T34" fmla="*/ 124 w 498"/>
                <a:gd name="T35" fmla="*/ 8 h 538"/>
                <a:gd name="T36" fmla="*/ 110 w 498"/>
                <a:gd name="T37" fmla="*/ 12 h 538"/>
                <a:gd name="T38" fmla="*/ 97 w 498"/>
                <a:gd name="T39" fmla="*/ 14 h 538"/>
                <a:gd name="T40" fmla="*/ 86 w 498"/>
                <a:gd name="T41" fmla="*/ 15 h 538"/>
                <a:gd name="T42" fmla="*/ 79 w 498"/>
                <a:gd name="T43" fmla="*/ 18 h 538"/>
                <a:gd name="T44" fmla="*/ 74 w 498"/>
                <a:gd name="T45" fmla="*/ 19 h 538"/>
                <a:gd name="T46" fmla="*/ 72 w 498"/>
                <a:gd name="T47" fmla="*/ 19 h 538"/>
                <a:gd name="T48" fmla="*/ 90 w 498"/>
                <a:gd name="T49" fmla="*/ 44 h 538"/>
                <a:gd name="T50" fmla="*/ 79 w 498"/>
                <a:gd name="T51" fmla="*/ 69 h 538"/>
                <a:gd name="T52" fmla="*/ 94 w 498"/>
                <a:gd name="T53" fmla="*/ 87 h 538"/>
                <a:gd name="T54" fmla="*/ 79 w 498"/>
                <a:gd name="T55" fmla="*/ 133 h 538"/>
                <a:gd name="T56" fmla="*/ 99 w 498"/>
                <a:gd name="T57" fmla="*/ 137 h 538"/>
                <a:gd name="T58" fmla="*/ 102 w 498"/>
                <a:gd name="T59" fmla="*/ 196 h 538"/>
                <a:gd name="T60" fmla="*/ 152 w 498"/>
                <a:gd name="T61" fmla="*/ 201 h 538"/>
                <a:gd name="T62" fmla="*/ 154 w 498"/>
                <a:gd name="T63" fmla="*/ 218 h 538"/>
                <a:gd name="T64" fmla="*/ 147 w 498"/>
                <a:gd name="T65" fmla="*/ 246 h 538"/>
                <a:gd name="T66" fmla="*/ 0 w 498"/>
                <a:gd name="T67" fmla="*/ 301 h 538"/>
                <a:gd name="T68" fmla="*/ 6 w 498"/>
                <a:gd name="T69" fmla="*/ 513 h 538"/>
                <a:gd name="T70" fmla="*/ 498 w 498"/>
                <a:gd name="T71" fmla="*/ 538 h 538"/>
                <a:gd name="T72" fmla="*/ 461 w 498"/>
                <a:gd name="T73" fmla="*/ 277 h 5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98"/>
                <a:gd name="T112" fmla="*/ 0 h 538"/>
                <a:gd name="T113" fmla="*/ 498 w 498"/>
                <a:gd name="T114" fmla="*/ 538 h 5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74797" name="Freeform 45"/>
            <p:cNvSpPr>
              <a:spLocks/>
            </p:cNvSpPr>
            <p:nvPr/>
          </p:nvSpPr>
          <p:spPr bwMode="auto">
            <a:xfrm>
              <a:off x="2876" y="2371"/>
              <a:ext cx="91" cy="222"/>
            </a:xfrm>
            <a:custGeom>
              <a:avLst/>
              <a:gdLst>
                <a:gd name="T0" fmla="*/ 49 w 91"/>
                <a:gd name="T1" fmla="*/ 222 h 222"/>
                <a:gd name="T2" fmla="*/ 0 w 91"/>
                <a:gd name="T3" fmla="*/ 175 h 222"/>
                <a:gd name="T4" fmla="*/ 8 w 91"/>
                <a:gd name="T5" fmla="*/ 136 h 222"/>
                <a:gd name="T6" fmla="*/ 0 w 91"/>
                <a:gd name="T7" fmla="*/ 63 h 222"/>
                <a:gd name="T8" fmla="*/ 24 w 91"/>
                <a:gd name="T9" fmla="*/ 85 h 222"/>
                <a:gd name="T10" fmla="*/ 57 w 91"/>
                <a:gd name="T11" fmla="*/ 0 h 222"/>
                <a:gd name="T12" fmla="*/ 57 w 91"/>
                <a:gd name="T13" fmla="*/ 79 h 222"/>
                <a:gd name="T14" fmla="*/ 59 w 91"/>
                <a:gd name="T15" fmla="*/ 80 h 222"/>
                <a:gd name="T16" fmla="*/ 64 w 91"/>
                <a:gd name="T17" fmla="*/ 83 h 222"/>
                <a:gd name="T18" fmla="*/ 73 w 91"/>
                <a:gd name="T19" fmla="*/ 88 h 222"/>
                <a:gd name="T20" fmla="*/ 80 w 91"/>
                <a:gd name="T21" fmla="*/ 97 h 222"/>
                <a:gd name="T22" fmla="*/ 87 w 91"/>
                <a:gd name="T23" fmla="*/ 106 h 222"/>
                <a:gd name="T24" fmla="*/ 91 w 91"/>
                <a:gd name="T25" fmla="*/ 118 h 222"/>
                <a:gd name="T26" fmla="*/ 91 w 91"/>
                <a:gd name="T27" fmla="*/ 132 h 222"/>
                <a:gd name="T28" fmla="*/ 85 w 91"/>
                <a:gd name="T29" fmla="*/ 148 h 222"/>
                <a:gd name="T30" fmla="*/ 49 w 91"/>
                <a:gd name="T31" fmla="*/ 222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1"/>
                <a:gd name="T49" fmla="*/ 0 h 222"/>
                <a:gd name="T50" fmla="*/ 91 w 91"/>
                <a:gd name="T51" fmla="*/ 222 h 2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ru-RU" sz="4000"/>
              <a:t>Связывание ЭУ с источником данных</a:t>
            </a:r>
          </a:p>
        </p:txBody>
      </p:sp>
      <p:sp>
        <p:nvSpPr>
          <p:cNvPr id="244739" name="Rectangle 3"/>
          <p:cNvSpPr>
            <a:spLocks noChangeArrowheads="1"/>
          </p:cNvSpPr>
          <p:nvPr/>
        </p:nvSpPr>
        <p:spPr bwMode="auto">
          <a:xfrm>
            <a:off x="611188" y="2565400"/>
            <a:ext cx="1368425" cy="2376488"/>
          </a:xfrm>
          <a:prstGeom prst="rect">
            <a:avLst/>
          </a:prstGeom>
          <a:solidFill>
            <a:schemeClr val="accent1"/>
          </a:solidFill>
          <a:ln w="9525">
            <a:solidFill>
              <a:schemeClr val="tx1"/>
            </a:solidFill>
            <a:miter lim="800000"/>
            <a:headEnd/>
            <a:tailEnd/>
          </a:ln>
          <a:effectLst/>
        </p:spPr>
        <p:txBody>
          <a:bodyPr wrap="none" anchor="ctr"/>
          <a:lstStyle/>
          <a:p>
            <a:endParaRPr lang="ru-RU"/>
          </a:p>
        </p:txBody>
      </p:sp>
      <p:sp>
        <p:nvSpPr>
          <p:cNvPr id="244740" name="Text Box 4"/>
          <p:cNvSpPr txBox="1">
            <a:spLocks noChangeArrowheads="1"/>
          </p:cNvSpPr>
          <p:nvPr/>
        </p:nvSpPr>
        <p:spPr bwMode="auto">
          <a:xfrm>
            <a:off x="395288" y="2133600"/>
            <a:ext cx="2089150" cy="366713"/>
          </a:xfrm>
          <a:prstGeom prst="rect">
            <a:avLst/>
          </a:prstGeom>
          <a:noFill/>
          <a:ln w="9525">
            <a:noFill/>
            <a:miter lim="800000"/>
            <a:headEnd/>
            <a:tailEnd/>
          </a:ln>
          <a:effectLst/>
        </p:spPr>
        <p:txBody>
          <a:bodyPr>
            <a:spAutoFit/>
          </a:bodyPr>
          <a:lstStyle/>
          <a:p>
            <a:pPr>
              <a:spcBef>
                <a:spcPct val="50000"/>
              </a:spcBef>
            </a:pPr>
            <a:r>
              <a:rPr lang="ru-RU"/>
              <a:t>Списочный ЭУ </a:t>
            </a:r>
          </a:p>
        </p:txBody>
      </p:sp>
      <p:sp>
        <p:nvSpPr>
          <p:cNvPr id="244741" name="Line 5"/>
          <p:cNvSpPr>
            <a:spLocks noChangeShapeType="1"/>
          </p:cNvSpPr>
          <p:nvPr/>
        </p:nvSpPr>
        <p:spPr bwMode="auto">
          <a:xfrm>
            <a:off x="1979613" y="2852738"/>
            <a:ext cx="1584325" cy="0"/>
          </a:xfrm>
          <a:prstGeom prst="line">
            <a:avLst/>
          </a:prstGeom>
          <a:noFill/>
          <a:ln w="9525">
            <a:solidFill>
              <a:schemeClr val="tx1"/>
            </a:solidFill>
            <a:round/>
            <a:headEnd/>
            <a:tailEnd type="triangle" w="med" len="med"/>
          </a:ln>
          <a:effectLst/>
        </p:spPr>
        <p:txBody>
          <a:bodyPr/>
          <a:lstStyle/>
          <a:p>
            <a:endParaRPr lang="ru-RU"/>
          </a:p>
        </p:txBody>
      </p:sp>
      <p:sp>
        <p:nvSpPr>
          <p:cNvPr id="244742" name="Rectangle 6"/>
          <p:cNvSpPr>
            <a:spLocks noChangeArrowheads="1"/>
          </p:cNvSpPr>
          <p:nvPr/>
        </p:nvSpPr>
        <p:spPr bwMode="auto">
          <a:xfrm>
            <a:off x="3563938" y="2349500"/>
            <a:ext cx="4895850" cy="935038"/>
          </a:xfrm>
          <a:prstGeom prst="rect">
            <a:avLst/>
          </a:prstGeom>
          <a:solidFill>
            <a:schemeClr val="accent1"/>
          </a:solidFill>
          <a:ln w="9525">
            <a:solidFill>
              <a:schemeClr val="tx1"/>
            </a:solidFill>
            <a:miter lim="800000"/>
            <a:headEnd/>
            <a:tailEnd/>
          </a:ln>
          <a:effectLst/>
        </p:spPr>
        <p:txBody>
          <a:bodyPr wrap="none" anchor="ctr"/>
          <a:lstStyle/>
          <a:p>
            <a:endParaRPr lang="en-US" sz="1600"/>
          </a:p>
          <a:p>
            <a:r>
              <a:rPr lang="en-US" sz="1600"/>
              <a:t>&lt;SqlDataSource&gt;</a:t>
            </a:r>
          </a:p>
          <a:p>
            <a:r>
              <a:rPr lang="en-US" sz="1600"/>
              <a:t>. . .</a:t>
            </a:r>
          </a:p>
          <a:p>
            <a:r>
              <a:rPr lang="en-US" sz="1600"/>
              <a:t>&lt;/SqlDataSource&gt;</a:t>
            </a:r>
          </a:p>
          <a:p>
            <a:endParaRPr lang="ru-RU" sz="1600"/>
          </a:p>
        </p:txBody>
      </p:sp>
      <p:sp>
        <p:nvSpPr>
          <p:cNvPr id="244743" name="Text Box 7"/>
          <p:cNvSpPr txBox="1">
            <a:spLocks noChangeArrowheads="1"/>
          </p:cNvSpPr>
          <p:nvPr/>
        </p:nvSpPr>
        <p:spPr bwMode="auto">
          <a:xfrm>
            <a:off x="3708400" y="1982788"/>
            <a:ext cx="4535488" cy="366712"/>
          </a:xfrm>
          <a:prstGeom prst="rect">
            <a:avLst/>
          </a:prstGeom>
          <a:noFill/>
          <a:ln w="9525">
            <a:noFill/>
            <a:miter lim="800000"/>
            <a:headEnd/>
            <a:tailEnd/>
          </a:ln>
          <a:effectLst/>
        </p:spPr>
        <p:txBody>
          <a:bodyPr>
            <a:spAutoFit/>
          </a:bodyPr>
          <a:lstStyle/>
          <a:p>
            <a:pPr algn="ctr">
              <a:spcBef>
                <a:spcPct val="50000"/>
              </a:spcBef>
            </a:pPr>
            <a:r>
              <a:rPr lang="ru-RU"/>
              <a:t>Источник данных - </a:t>
            </a:r>
            <a:r>
              <a:rPr lang="en-US"/>
              <a:t>DataSource</a:t>
            </a:r>
            <a:endParaRPr lang="ru-RU"/>
          </a:p>
        </p:txBody>
      </p:sp>
      <p:sp>
        <p:nvSpPr>
          <p:cNvPr id="244745" name="Rectangle 9"/>
          <p:cNvSpPr>
            <a:spLocks noChangeArrowheads="1"/>
          </p:cNvSpPr>
          <p:nvPr/>
        </p:nvSpPr>
        <p:spPr bwMode="auto">
          <a:xfrm>
            <a:off x="3563938" y="4005263"/>
            <a:ext cx="1295400" cy="1295400"/>
          </a:xfrm>
          <a:prstGeom prst="rect">
            <a:avLst/>
          </a:prstGeom>
          <a:solidFill>
            <a:schemeClr val="accent1"/>
          </a:solidFill>
          <a:ln w="9525">
            <a:solidFill>
              <a:schemeClr val="tx1"/>
            </a:solidFill>
            <a:miter lim="800000"/>
            <a:headEnd/>
            <a:tailEnd/>
          </a:ln>
          <a:effectLst/>
        </p:spPr>
        <p:txBody>
          <a:bodyPr wrap="none" anchor="ctr"/>
          <a:lstStyle/>
          <a:p>
            <a:endParaRPr lang="ru-RU"/>
          </a:p>
        </p:txBody>
      </p:sp>
      <p:sp>
        <p:nvSpPr>
          <p:cNvPr id="244746" name="Line 10"/>
          <p:cNvSpPr>
            <a:spLocks noChangeShapeType="1"/>
          </p:cNvSpPr>
          <p:nvPr/>
        </p:nvSpPr>
        <p:spPr bwMode="auto">
          <a:xfrm>
            <a:off x="3563938" y="4333875"/>
            <a:ext cx="1295400" cy="0"/>
          </a:xfrm>
          <a:prstGeom prst="line">
            <a:avLst/>
          </a:prstGeom>
          <a:noFill/>
          <a:ln w="9525">
            <a:solidFill>
              <a:schemeClr val="tx1"/>
            </a:solidFill>
            <a:round/>
            <a:headEnd/>
            <a:tailEnd/>
          </a:ln>
          <a:effectLst/>
        </p:spPr>
        <p:txBody>
          <a:bodyPr/>
          <a:lstStyle/>
          <a:p>
            <a:endParaRPr lang="ru-RU"/>
          </a:p>
        </p:txBody>
      </p:sp>
      <p:sp>
        <p:nvSpPr>
          <p:cNvPr id="244747" name="Line 11"/>
          <p:cNvSpPr>
            <a:spLocks noChangeShapeType="1"/>
          </p:cNvSpPr>
          <p:nvPr/>
        </p:nvSpPr>
        <p:spPr bwMode="auto">
          <a:xfrm>
            <a:off x="3563938" y="4676775"/>
            <a:ext cx="1295400" cy="0"/>
          </a:xfrm>
          <a:prstGeom prst="line">
            <a:avLst/>
          </a:prstGeom>
          <a:noFill/>
          <a:ln w="9525">
            <a:solidFill>
              <a:schemeClr val="tx1"/>
            </a:solidFill>
            <a:round/>
            <a:headEnd/>
            <a:tailEnd/>
          </a:ln>
          <a:effectLst/>
        </p:spPr>
        <p:txBody>
          <a:bodyPr/>
          <a:lstStyle/>
          <a:p>
            <a:endParaRPr lang="ru-RU"/>
          </a:p>
        </p:txBody>
      </p:sp>
      <p:sp>
        <p:nvSpPr>
          <p:cNvPr id="244748" name="Line 12"/>
          <p:cNvSpPr>
            <a:spLocks noChangeShapeType="1"/>
          </p:cNvSpPr>
          <p:nvPr/>
        </p:nvSpPr>
        <p:spPr bwMode="auto">
          <a:xfrm>
            <a:off x="3563938" y="4997450"/>
            <a:ext cx="1295400" cy="0"/>
          </a:xfrm>
          <a:prstGeom prst="line">
            <a:avLst/>
          </a:prstGeom>
          <a:noFill/>
          <a:ln w="9525">
            <a:solidFill>
              <a:schemeClr val="tx1"/>
            </a:solidFill>
            <a:round/>
            <a:headEnd/>
            <a:tailEnd/>
          </a:ln>
          <a:effectLst/>
        </p:spPr>
        <p:txBody>
          <a:bodyPr/>
          <a:lstStyle/>
          <a:p>
            <a:endParaRPr lang="ru-RU"/>
          </a:p>
        </p:txBody>
      </p:sp>
      <p:sp>
        <p:nvSpPr>
          <p:cNvPr id="244749" name="Text Box 13"/>
          <p:cNvSpPr txBox="1">
            <a:spLocks noChangeArrowheads="1"/>
          </p:cNvSpPr>
          <p:nvPr/>
        </p:nvSpPr>
        <p:spPr bwMode="auto">
          <a:xfrm>
            <a:off x="3708400" y="3981450"/>
            <a:ext cx="1368425" cy="366713"/>
          </a:xfrm>
          <a:prstGeom prst="rect">
            <a:avLst/>
          </a:prstGeom>
          <a:noFill/>
          <a:ln w="9525">
            <a:noFill/>
            <a:miter lim="800000"/>
            <a:headEnd/>
            <a:tailEnd/>
          </a:ln>
          <a:effectLst/>
        </p:spPr>
        <p:txBody>
          <a:bodyPr>
            <a:spAutoFit/>
          </a:bodyPr>
          <a:lstStyle/>
          <a:p>
            <a:pPr>
              <a:spcBef>
                <a:spcPct val="50000"/>
              </a:spcBef>
            </a:pPr>
            <a:r>
              <a:rPr lang="en-US"/>
              <a:t>ID</a:t>
            </a:r>
            <a:endParaRPr lang="ru-RU"/>
          </a:p>
        </p:txBody>
      </p:sp>
      <p:sp>
        <p:nvSpPr>
          <p:cNvPr id="244750" name="Text Box 14"/>
          <p:cNvSpPr txBox="1">
            <a:spLocks noChangeArrowheads="1"/>
          </p:cNvSpPr>
          <p:nvPr/>
        </p:nvSpPr>
        <p:spPr bwMode="auto">
          <a:xfrm>
            <a:off x="3659188" y="4292600"/>
            <a:ext cx="1582737" cy="366713"/>
          </a:xfrm>
          <a:prstGeom prst="rect">
            <a:avLst/>
          </a:prstGeom>
          <a:noFill/>
          <a:ln w="9525">
            <a:noFill/>
            <a:miter lim="800000"/>
            <a:headEnd/>
            <a:tailEnd/>
          </a:ln>
          <a:effectLst/>
        </p:spPr>
        <p:txBody>
          <a:bodyPr>
            <a:spAutoFit/>
          </a:bodyPr>
          <a:lstStyle/>
          <a:p>
            <a:pPr>
              <a:spcBef>
                <a:spcPct val="50000"/>
              </a:spcBef>
            </a:pPr>
            <a:r>
              <a:rPr lang="en-US"/>
              <a:t>Name</a:t>
            </a:r>
            <a:endParaRPr lang="ru-RU"/>
          </a:p>
        </p:txBody>
      </p:sp>
      <p:sp>
        <p:nvSpPr>
          <p:cNvPr id="244751" name="Text Box 15"/>
          <p:cNvSpPr txBox="1">
            <a:spLocks noChangeArrowheads="1"/>
          </p:cNvSpPr>
          <p:nvPr/>
        </p:nvSpPr>
        <p:spPr bwMode="auto">
          <a:xfrm>
            <a:off x="3708400" y="4652963"/>
            <a:ext cx="565150" cy="366712"/>
          </a:xfrm>
          <a:prstGeom prst="rect">
            <a:avLst/>
          </a:prstGeom>
          <a:noFill/>
          <a:ln w="9525">
            <a:noFill/>
            <a:miter lim="800000"/>
            <a:headEnd/>
            <a:tailEnd/>
          </a:ln>
          <a:effectLst/>
        </p:spPr>
        <p:txBody>
          <a:bodyPr wrap="none">
            <a:spAutoFit/>
          </a:bodyPr>
          <a:lstStyle/>
          <a:p>
            <a:r>
              <a:rPr lang="en-US"/>
              <a:t>. . . </a:t>
            </a:r>
            <a:endParaRPr lang="ru-RU"/>
          </a:p>
        </p:txBody>
      </p:sp>
      <p:sp>
        <p:nvSpPr>
          <p:cNvPr id="244752" name="Text Box 16"/>
          <p:cNvSpPr txBox="1">
            <a:spLocks noChangeArrowheads="1"/>
          </p:cNvSpPr>
          <p:nvPr/>
        </p:nvSpPr>
        <p:spPr bwMode="auto">
          <a:xfrm>
            <a:off x="1979613" y="2486025"/>
            <a:ext cx="1728787" cy="366713"/>
          </a:xfrm>
          <a:prstGeom prst="rect">
            <a:avLst/>
          </a:prstGeom>
          <a:noFill/>
          <a:ln w="9525">
            <a:noFill/>
            <a:miter lim="800000"/>
            <a:headEnd/>
            <a:tailEnd/>
          </a:ln>
          <a:effectLst/>
        </p:spPr>
        <p:txBody>
          <a:bodyPr>
            <a:spAutoFit/>
          </a:bodyPr>
          <a:lstStyle/>
          <a:p>
            <a:pPr>
              <a:spcBef>
                <a:spcPct val="50000"/>
              </a:spcBef>
            </a:pPr>
            <a:r>
              <a:rPr lang="en-US"/>
              <a:t>DataSourceID</a:t>
            </a:r>
            <a:endParaRPr lang="ru-RU"/>
          </a:p>
        </p:txBody>
      </p:sp>
      <p:sp>
        <p:nvSpPr>
          <p:cNvPr id="244753" name="Line 17"/>
          <p:cNvSpPr>
            <a:spLocks noChangeShapeType="1"/>
          </p:cNvSpPr>
          <p:nvPr/>
        </p:nvSpPr>
        <p:spPr bwMode="auto">
          <a:xfrm>
            <a:off x="1979613" y="4508500"/>
            <a:ext cx="1584325" cy="0"/>
          </a:xfrm>
          <a:prstGeom prst="line">
            <a:avLst/>
          </a:prstGeom>
          <a:noFill/>
          <a:ln w="9525">
            <a:solidFill>
              <a:schemeClr val="tx1"/>
            </a:solidFill>
            <a:round/>
            <a:headEnd/>
            <a:tailEnd type="triangle" w="med" len="med"/>
          </a:ln>
          <a:effectLst/>
        </p:spPr>
        <p:txBody>
          <a:bodyPr/>
          <a:lstStyle/>
          <a:p>
            <a:endParaRPr lang="ru-RU"/>
          </a:p>
        </p:txBody>
      </p:sp>
      <p:sp>
        <p:nvSpPr>
          <p:cNvPr id="244754" name="Text Box 18"/>
          <p:cNvSpPr txBox="1">
            <a:spLocks noChangeArrowheads="1"/>
          </p:cNvSpPr>
          <p:nvPr/>
        </p:nvSpPr>
        <p:spPr bwMode="auto">
          <a:xfrm>
            <a:off x="1955800" y="4157663"/>
            <a:ext cx="1800225" cy="366712"/>
          </a:xfrm>
          <a:prstGeom prst="rect">
            <a:avLst/>
          </a:prstGeom>
          <a:noFill/>
          <a:ln w="9525">
            <a:noFill/>
            <a:miter lim="800000"/>
            <a:headEnd/>
            <a:tailEnd/>
          </a:ln>
          <a:effectLst/>
        </p:spPr>
        <p:txBody>
          <a:bodyPr>
            <a:spAutoFit/>
          </a:bodyPr>
          <a:lstStyle/>
          <a:p>
            <a:pPr>
              <a:spcBef>
                <a:spcPct val="50000"/>
              </a:spcBef>
            </a:pPr>
            <a:r>
              <a:rPr lang="en-US"/>
              <a:t>DataTextField</a:t>
            </a:r>
            <a:endParaRPr lang="ru-RU"/>
          </a:p>
        </p:txBody>
      </p:sp>
      <p:sp>
        <p:nvSpPr>
          <p:cNvPr id="244755" name="Line 19"/>
          <p:cNvSpPr>
            <a:spLocks noChangeShapeType="1"/>
          </p:cNvSpPr>
          <p:nvPr/>
        </p:nvSpPr>
        <p:spPr bwMode="auto">
          <a:xfrm>
            <a:off x="1979613" y="4076700"/>
            <a:ext cx="1584325" cy="0"/>
          </a:xfrm>
          <a:prstGeom prst="line">
            <a:avLst/>
          </a:prstGeom>
          <a:noFill/>
          <a:ln w="9525">
            <a:solidFill>
              <a:schemeClr val="tx1"/>
            </a:solidFill>
            <a:round/>
            <a:headEnd/>
            <a:tailEnd type="triangle" w="med" len="med"/>
          </a:ln>
          <a:effectLst/>
        </p:spPr>
        <p:txBody>
          <a:bodyPr/>
          <a:lstStyle/>
          <a:p>
            <a:endParaRPr lang="ru-RU"/>
          </a:p>
        </p:txBody>
      </p:sp>
      <p:sp>
        <p:nvSpPr>
          <p:cNvPr id="244756" name="Text Box 20"/>
          <p:cNvSpPr txBox="1">
            <a:spLocks noChangeArrowheads="1"/>
          </p:cNvSpPr>
          <p:nvPr/>
        </p:nvSpPr>
        <p:spPr bwMode="auto">
          <a:xfrm>
            <a:off x="1924050" y="3709988"/>
            <a:ext cx="1800225" cy="366712"/>
          </a:xfrm>
          <a:prstGeom prst="rect">
            <a:avLst/>
          </a:prstGeom>
          <a:noFill/>
          <a:ln w="9525">
            <a:noFill/>
            <a:miter lim="800000"/>
            <a:headEnd/>
            <a:tailEnd/>
          </a:ln>
          <a:effectLst/>
        </p:spPr>
        <p:txBody>
          <a:bodyPr>
            <a:spAutoFit/>
          </a:bodyPr>
          <a:lstStyle/>
          <a:p>
            <a:pPr>
              <a:spcBef>
                <a:spcPct val="50000"/>
              </a:spcBef>
            </a:pPr>
            <a:r>
              <a:rPr lang="en-US"/>
              <a:t>DataValueField</a:t>
            </a:r>
            <a:endParaRPr lang="ru-RU"/>
          </a:p>
        </p:txBody>
      </p:sp>
      <p:sp>
        <p:nvSpPr>
          <p:cNvPr id="244757" name="Line 21"/>
          <p:cNvSpPr>
            <a:spLocks noChangeShapeType="1"/>
          </p:cNvSpPr>
          <p:nvPr/>
        </p:nvSpPr>
        <p:spPr bwMode="auto">
          <a:xfrm>
            <a:off x="4140200" y="3284538"/>
            <a:ext cx="0" cy="720725"/>
          </a:xfrm>
          <a:prstGeom prst="line">
            <a:avLst/>
          </a:prstGeom>
          <a:noFill/>
          <a:ln w="9525">
            <a:solidFill>
              <a:schemeClr val="tx1"/>
            </a:solidFill>
            <a:round/>
            <a:headEnd/>
            <a:tailEnd type="triangle" w="med" len="med"/>
          </a:ln>
          <a:effectLst/>
        </p:spPr>
        <p:txBody>
          <a:bodyPr/>
          <a:lstStyle/>
          <a:p>
            <a:endParaRPr lang="ru-RU"/>
          </a:p>
        </p:txBody>
      </p:sp>
      <p:sp>
        <p:nvSpPr>
          <p:cNvPr id="244758" name="Text Box 22"/>
          <p:cNvSpPr txBox="1">
            <a:spLocks noChangeArrowheads="1"/>
          </p:cNvSpPr>
          <p:nvPr/>
        </p:nvSpPr>
        <p:spPr bwMode="auto">
          <a:xfrm>
            <a:off x="4116388" y="3357563"/>
            <a:ext cx="1366837" cy="581025"/>
          </a:xfrm>
          <a:prstGeom prst="rect">
            <a:avLst/>
          </a:prstGeom>
          <a:noFill/>
          <a:ln w="9525">
            <a:noFill/>
            <a:miter lim="800000"/>
            <a:headEnd/>
            <a:tailEnd/>
          </a:ln>
          <a:effectLst/>
        </p:spPr>
        <p:txBody>
          <a:bodyPr>
            <a:spAutoFit/>
          </a:bodyPr>
          <a:lstStyle/>
          <a:p>
            <a:pPr>
              <a:spcBef>
                <a:spcPct val="50000"/>
              </a:spcBef>
            </a:pPr>
            <a:r>
              <a:rPr lang="ru-RU" sz="1600"/>
              <a:t>Элементы коллекции</a:t>
            </a:r>
          </a:p>
        </p:txBody>
      </p:sp>
      <p:sp>
        <p:nvSpPr>
          <p:cNvPr id="244761" name="AutoShape 25"/>
          <p:cNvSpPr>
            <a:spLocks noChangeArrowheads="1"/>
          </p:cNvSpPr>
          <p:nvPr/>
        </p:nvSpPr>
        <p:spPr bwMode="auto">
          <a:xfrm>
            <a:off x="6227763" y="4868863"/>
            <a:ext cx="1728787" cy="863600"/>
          </a:xfrm>
          <a:prstGeom prst="can">
            <a:avLst>
              <a:gd name="adj" fmla="val 25000"/>
            </a:avLst>
          </a:prstGeom>
          <a:solidFill>
            <a:schemeClr val="accent1"/>
          </a:solidFill>
          <a:ln w="9525">
            <a:solidFill>
              <a:schemeClr val="tx1"/>
            </a:solidFill>
            <a:round/>
            <a:headEnd/>
            <a:tailEnd/>
          </a:ln>
          <a:effectLst/>
        </p:spPr>
        <p:txBody>
          <a:bodyPr wrap="none" anchor="ctr"/>
          <a:lstStyle/>
          <a:p>
            <a:pPr algn="ctr"/>
            <a:r>
              <a:rPr lang="ru-RU"/>
              <a:t>БД</a:t>
            </a:r>
          </a:p>
        </p:txBody>
      </p:sp>
      <p:sp>
        <p:nvSpPr>
          <p:cNvPr id="244762" name="Line 26"/>
          <p:cNvSpPr>
            <a:spLocks noChangeShapeType="1"/>
          </p:cNvSpPr>
          <p:nvPr/>
        </p:nvSpPr>
        <p:spPr bwMode="auto">
          <a:xfrm flipV="1">
            <a:off x="7019925" y="3284538"/>
            <a:ext cx="0" cy="1584325"/>
          </a:xfrm>
          <a:prstGeom prst="line">
            <a:avLst/>
          </a:prstGeom>
          <a:noFill/>
          <a:ln w="9525">
            <a:solidFill>
              <a:schemeClr val="tx1"/>
            </a:solidFill>
            <a:round/>
            <a:headEnd type="triangle" w="med" len="med"/>
            <a:tailEnd type="triangle" w="med" len="med"/>
          </a:ln>
          <a:effectLst/>
        </p:spPr>
        <p:txBody>
          <a:bodyPr/>
          <a:lstStyle/>
          <a:p>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idx="4294967295"/>
          </p:nvPr>
        </p:nvSpPr>
        <p:spPr/>
        <p:txBody>
          <a:bodyPr/>
          <a:lstStyle/>
          <a:p>
            <a:r>
              <a:rPr lang="ru-RU" sz="3600"/>
              <a:t>Типы элементов – источников данных</a:t>
            </a:r>
          </a:p>
        </p:txBody>
      </p:sp>
      <p:sp>
        <p:nvSpPr>
          <p:cNvPr id="226307" name="Rectangle 3"/>
          <p:cNvSpPr>
            <a:spLocks noGrp="1" noChangeArrowheads="1"/>
          </p:cNvSpPr>
          <p:nvPr>
            <p:ph type="body" idx="4294967295"/>
          </p:nvPr>
        </p:nvSpPr>
        <p:spPr/>
        <p:txBody>
          <a:bodyPr/>
          <a:lstStyle/>
          <a:p>
            <a:pPr marL="609600" indent="-609600">
              <a:lnSpc>
                <a:spcPct val="90000"/>
              </a:lnSpc>
            </a:pPr>
            <a:r>
              <a:rPr lang="ru-RU"/>
              <a:t>для работы с табличными источниками данных</a:t>
            </a:r>
            <a:endParaRPr lang="ru-RU" i="1"/>
          </a:p>
          <a:p>
            <a:pPr marL="990600" lvl="1" indent="-533400">
              <a:lnSpc>
                <a:spcPct val="90000"/>
              </a:lnSpc>
            </a:pPr>
            <a:r>
              <a:rPr lang="ru-RU" i="1"/>
              <a:t>SqlDataSource</a:t>
            </a:r>
            <a:r>
              <a:rPr lang="ru-RU"/>
              <a:t>, </a:t>
            </a:r>
            <a:endParaRPr lang="ru-RU" i="1"/>
          </a:p>
          <a:p>
            <a:pPr marL="990600" lvl="1" indent="-533400">
              <a:lnSpc>
                <a:spcPct val="90000"/>
              </a:lnSpc>
            </a:pPr>
            <a:r>
              <a:rPr lang="ru-RU" i="1"/>
              <a:t>AccessDataSource</a:t>
            </a:r>
            <a:r>
              <a:rPr lang="ru-RU"/>
              <a:t> и </a:t>
            </a:r>
            <a:endParaRPr lang="ru-RU" i="1"/>
          </a:p>
          <a:p>
            <a:pPr marL="990600" lvl="1" indent="-533400">
              <a:lnSpc>
                <a:spcPct val="90000"/>
              </a:lnSpc>
            </a:pPr>
            <a:r>
              <a:rPr lang="ru-RU" i="1"/>
              <a:t>ObjectDataSource</a:t>
            </a:r>
            <a:r>
              <a:rPr lang="ru-RU"/>
              <a:t> </a:t>
            </a:r>
          </a:p>
          <a:p>
            <a:pPr marL="609600" indent="-609600">
              <a:lnSpc>
                <a:spcPct val="90000"/>
              </a:lnSpc>
            </a:pPr>
            <a:r>
              <a:rPr lang="ru-RU"/>
              <a:t>для работы с иерархическими данными</a:t>
            </a:r>
          </a:p>
          <a:p>
            <a:pPr marL="990600" lvl="1" indent="-533400">
              <a:lnSpc>
                <a:spcPct val="90000"/>
              </a:lnSpc>
            </a:pPr>
            <a:r>
              <a:rPr lang="ru-RU"/>
              <a:t>XmlDataSource и </a:t>
            </a:r>
          </a:p>
          <a:p>
            <a:pPr marL="990600" lvl="1" indent="-533400">
              <a:lnSpc>
                <a:spcPct val="90000"/>
              </a:lnSpc>
            </a:pPr>
            <a:r>
              <a:rPr lang="ru-RU"/>
              <a:t>SiteMapDataSource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idx="4294967295"/>
          </p:nvPr>
        </p:nvSpPr>
        <p:spPr/>
        <p:txBody>
          <a:bodyPr/>
          <a:lstStyle/>
          <a:p>
            <a:r>
              <a:rPr lang="ru-RU" sz="4000"/>
              <a:t>Пример описания источника данных</a:t>
            </a:r>
          </a:p>
        </p:txBody>
      </p:sp>
      <p:sp>
        <p:nvSpPr>
          <p:cNvPr id="228355" name="Rectangle 3"/>
          <p:cNvSpPr>
            <a:spLocks noGrp="1" noChangeArrowheads="1"/>
          </p:cNvSpPr>
          <p:nvPr>
            <p:ph type="body" idx="4294967295"/>
          </p:nvPr>
        </p:nvSpPr>
        <p:spPr/>
        <p:txBody>
          <a:bodyPr/>
          <a:lstStyle/>
          <a:p>
            <a:pPr>
              <a:lnSpc>
                <a:spcPct val="90000"/>
              </a:lnSpc>
              <a:buFontTx/>
              <a:buNone/>
            </a:pPr>
            <a:r>
              <a:rPr lang="en-US" sz="2400"/>
              <a:t>&lt;asp:AccessDataSource ID="</a:t>
            </a:r>
            <a:r>
              <a:rPr lang="en-US" sz="2000"/>
              <a:t>AccessDataSource1</a:t>
            </a:r>
            <a:r>
              <a:rPr lang="en-US" sz="2400"/>
              <a:t>" </a:t>
            </a:r>
            <a:endParaRPr lang="ru-RU" sz="2400"/>
          </a:p>
          <a:p>
            <a:pPr>
              <a:lnSpc>
                <a:spcPct val="90000"/>
              </a:lnSpc>
              <a:buFontTx/>
              <a:buNone/>
            </a:pPr>
            <a:r>
              <a:rPr lang="ru-RU" sz="2400"/>
              <a:t>	</a:t>
            </a:r>
            <a:r>
              <a:rPr lang="en-US" sz="2400"/>
              <a:t>runat="server" </a:t>
            </a:r>
            <a:endParaRPr lang="ru-RU" sz="2400"/>
          </a:p>
          <a:p>
            <a:pPr>
              <a:lnSpc>
                <a:spcPct val="90000"/>
              </a:lnSpc>
              <a:buFontTx/>
              <a:buNone/>
            </a:pPr>
            <a:r>
              <a:rPr lang="ru-RU" sz="2400"/>
              <a:t>	</a:t>
            </a:r>
            <a:r>
              <a:rPr lang="en-US" sz="2400"/>
              <a:t>DataFile="</a:t>
            </a:r>
            <a:r>
              <a:rPr lang="en-US" sz="2000"/>
              <a:t>~/App_Data/guestbook.mdb</a:t>
            </a:r>
            <a:r>
              <a:rPr lang="en-US" sz="2400"/>
              <a:t>"    </a:t>
            </a:r>
            <a:endParaRPr lang="ru-RU" sz="2400"/>
          </a:p>
          <a:p>
            <a:pPr>
              <a:lnSpc>
                <a:spcPct val="90000"/>
              </a:lnSpc>
              <a:buFontTx/>
              <a:buNone/>
            </a:pPr>
            <a:r>
              <a:rPr lang="ru-RU" sz="2400"/>
              <a:t>	</a:t>
            </a:r>
            <a:r>
              <a:rPr lang="en-US" sz="2400"/>
              <a:t>SelectCommand="</a:t>
            </a:r>
            <a:r>
              <a:rPr lang="en-US" sz="2000"/>
              <a:t>SELECT [WriteDate], [UserName], [UserMail], [Message] FROM [guestbook]”</a:t>
            </a:r>
            <a:r>
              <a:rPr lang="en-US" sz="2400"/>
              <a:t>&gt;</a:t>
            </a:r>
            <a:endParaRPr lang="ru-RU" sz="2400"/>
          </a:p>
          <a:p>
            <a:pPr>
              <a:lnSpc>
                <a:spcPct val="90000"/>
              </a:lnSpc>
              <a:buFontTx/>
              <a:buNone/>
            </a:pPr>
            <a:r>
              <a:rPr lang="en-US" sz="2400"/>
              <a:t>&lt;/asp:AccessDataSource&gt;</a:t>
            </a:r>
            <a:r>
              <a:rPr lang="ru-RU" sz="240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endParaRPr lang="ru-RU"/>
          </a:p>
        </p:txBody>
      </p:sp>
      <p:sp>
        <p:nvSpPr>
          <p:cNvPr id="234499" name="Rectangle 3"/>
          <p:cNvSpPr>
            <a:spLocks noGrp="1" noChangeArrowheads="1"/>
          </p:cNvSpPr>
          <p:nvPr>
            <p:ph type="body" idx="1"/>
          </p:nvPr>
        </p:nvSpPr>
        <p:spPr/>
        <p:txBody>
          <a:bodyPr/>
          <a:lstStyle/>
          <a:p>
            <a:pPr>
              <a:lnSpc>
                <a:spcPct val="90000"/>
              </a:lnSpc>
              <a:buFontTx/>
              <a:buNone/>
            </a:pPr>
            <a:r>
              <a:rPr lang="ru-RU" sz="2000"/>
              <a:t>&lt;asp:SqlDataSource ID="sourceEmployees" runat="server"</a:t>
            </a:r>
          </a:p>
          <a:p>
            <a:pPr>
              <a:lnSpc>
                <a:spcPct val="90000"/>
              </a:lnSpc>
              <a:buFontTx/>
              <a:buNone/>
            </a:pPr>
            <a:r>
              <a:rPr lang="ru-RU" sz="2000"/>
              <a:t>   ProviderName="System.Data.SqlClient"</a:t>
            </a:r>
          </a:p>
          <a:p>
            <a:pPr>
              <a:lnSpc>
                <a:spcPct val="90000"/>
              </a:lnSpc>
              <a:buFontTx/>
              <a:buNone/>
            </a:pPr>
            <a:r>
              <a:rPr lang="ru-RU" sz="2000"/>
              <a:t>   ConnectionString="&lt;%$ ConnectionStrings:Northwind %&gt;"</a:t>
            </a:r>
          </a:p>
          <a:p>
            <a:pPr>
              <a:lnSpc>
                <a:spcPct val="90000"/>
              </a:lnSpc>
              <a:buFontTx/>
              <a:buNone/>
            </a:pPr>
            <a:r>
              <a:rPr lang="ru-RU" sz="2000"/>
              <a:t>   SelectCommand="SELECT EmployeeID, FirstName, LastName, Title, City FROM Employees"</a:t>
            </a:r>
          </a:p>
          <a:p>
            <a:pPr>
              <a:lnSpc>
                <a:spcPct val="90000"/>
              </a:lnSpc>
              <a:buFontTx/>
              <a:buNone/>
            </a:pPr>
            <a:r>
              <a:rPr lang="ru-RU" sz="2000"/>
              <a:t>   UpdateCommand="UPDATE Employees SET    </a:t>
            </a:r>
          </a:p>
          <a:p>
            <a:pPr>
              <a:lnSpc>
                <a:spcPct val="90000"/>
              </a:lnSpc>
              <a:buFontTx/>
              <a:buNone/>
            </a:pPr>
            <a:r>
              <a:rPr lang="ru-RU" sz="2000"/>
              <a:t>           FirstName=@FirstName, LastName=@LastName,</a:t>
            </a:r>
          </a:p>
          <a:p>
            <a:pPr>
              <a:lnSpc>
                <a:spcPct val="90000"/>
              </a:lnSpc>
              <a:buFontTx/>
              <a:buNone/>
            </a:pPr>
            <a:r>
              <a:rPr lang="ru-RU" sz="2000"/>
              <a:t>           Title=@Title, City=@City FROM Employees WHERE         </a:t>
            </a:r>
          </a:p>
          <a:p>
            <a:pPr>
              <a:lnSpc>
                <a:spcPct val="90000"/>
              </a:lnSpc>
              <a:buFontTx/>
              <a:buNone/>
            </a:pPr>
            <a:r>
              <a:rPr lang="ru-RU" sz="2000"/>
              <a:t>           EmployeeID=@EmployeeID"&gt;</a:t>
            </a:r>
          </a:p>
          <a:p>
            <a:pPr>
              <a:lnSpc>
                <a:spcPct val="90000"/>
              </a:lnSpc>
              <a:buFontTx/>
              <a:buNone/>
            </a:pPr>
            <a:r>
              <a:rPr lang="ru-RU" sz="2000"/>
              <a:t>&lt;/asp:SqlDataSource&gt;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endParaRPr lang="ru-RU"/>
          </a:p>
        </p:txBody>
      </p:sp>
      <p:sp>
        <p:nvSpPr>
          <p:cNvPr id="230403" name="Rectangle 3"/>
          <p:cNvSpPr>
            <a:spLocks noGrp="1" noChangeArrowheads="1"/>
          </p:cNvSpPr>
          <p:nvPr>
            <p:ph type="body" idx="1"/>
          </p:nvPr>
        </p:nvSpPr>
        <p:spPr/>
        <p:txBody>
          <a:bodyPr/>
          <a:lstStyle/>
          <a:p>
            <a:pPr>
              <a:buFontTx/>
              <a:buNone/>
            </a:pPr>
            <a:r>
              <a:rPr lang="ru-RU" sz="2000"/>
              <a:t>Класс SqlDataSource объединяет в себе возможности SqlConnection и SqlDataAdapter (плюс дополнительные).</a:t>
            </a:r>
          </a:p>
          <a:p>
            <a:pPr>
              <a:buFontTx/>
              <a:buNone/>
            </a:pPr>
            <a:endParaRPr lang="ru-RU" sz="2000"/>
          </a:p>
          <a:p>
            <a:pPr>
              <a:buFontTx/>
              <a:buNone/>
            </a:pPr>
            <a:r>
              <a:rPr lang="en-US" sz="2000"/>
              <a:t>&lt;asp:SqlDataSource ID="SqlDataSource1" runat="server"    </a:t>
            </a:r>
          </a:p>
          <a:p>
            <a:pPr>
              <a:buFontTx/>
              <a:buNone/>
            </a:pPr>
            <a:r>
              <a:rPr lang="en-US" sz="2000"/>
              <a:t>ConnectionString="&lt;%$ ConnectionStrings:DemoBaseConnectionString1 %&gt;"  </a:t>
            </a:r>
          </a:p>
          <a:p>
            <a:pPr>
              <a:buFontTx/>
              <a:buNone/>
            </a:pPr>
            <a:r>
              <a:rPr lang="en-US" sz="2000"/>
              <a:t>ProviderName="&lt;%$ ConnectionStrings:DemoBaseConnectionString1.ProviderName %&gt;"</a:t>
            </a:r>
            <a:r>
              <a:rPr lang="ru-RU" sz="2000"/>
              <a:t> </a:t>
            </a:r>
            <a:endParaRPr lang="en-US" sz="2000"/>
          </a:p>
          <a:p>
            <a:pPr>
              <a:buFontTx/>
              <a:buNone/>
            </a:pPr>
            <a:r>
              <a:rPr lang="en-US" sz="2000"/>
              <a:t>&lt;/asp:SqlDataSource&gt;</a:t>
            </a:r>
            <a:endParaRPr lang="ru-RU" sz="2000"/>
          </a:p>
          <a:p>
            <a:pPr>
              <a:buFontTx/>
              <a:buNone/>
            </a:pPr>
            <a:endParaRPr lang="ru-RU" sz="20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ru-RU" sz="3200"/>
              <a:t>Задание строки подключения в файле web.config</a:t>
            </a:r>
          </a:p>
        </p:txBody>
      </p:sp>
      <p:sp>
        <p:nvSpPr>
          <p:cNvPr id="232451" name="Rectangle 3"/>
          <p:cNvSpPr>
            <a:spLocks noGrp="1" noChangeArrowheads="1"/>
          </p:cNvSpPr>
          <p:nvPr>
            <p:ph type="body" idx="1"/>
          </p:nvPr>
        </p:nvSpPr>
        <p:spPr/>
        <p:txBody>
          <a:bodyPr/>
          <a:lstStyle/>
          <a:p>
            <a:pPr>
              <a:buFontTx/>
              <a:buNone/>
            </a:pPr>
            <a:r>
              <a:rPr lang="ru-RU" sz="2000"/>
              <a:t>&lt;add name="DemoBaseConnectionString1" </a:t>
            </a:r>
          </a:p>
          <a:p>
            <a:pPr>
              <a:buFontTx/>
              <a:buNone/>
            </a:pPr>
            <a:r>
              <a:rPr lang="ru-RU" sz="2000"/>
              <a:t>     connectionString="Data Source=(local)\SQLEXPRESS;Initial   </a:t>
            </a:r>
          </a:p>
          <a:p>
            <a:pPr>
              <a:buFontTx/>
              <a:buNone/>
            </a:pPr>
            <a:r>
              <a:rPr lang="ru-RU" sz="2000"/>
              <a:t>         Catalog=DemoBase;Integrated Security=True" </a:t>
            </a:r>
          </a:p>
          <a:p>
            <a:pPr>
              <a:buFontTx/>
              <a:buNone/>
            </a:pPr>
            <a:r>
              <a:rPr lang="ru-RU" sz="2000"/>
              <a:t>     providerName="System.Data.SqlClient" /&gt;</a:t>
            </a:r>
          </a:p>
          <a:p>
            <a:pPr>
              <a:buFontTx/>
              <a:buNone/>
            </a:pPr>
            <a:endParaRPr lang="ru-RU" sz="20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ru-RU" sz="4000"/>
              <a:t>Связывание с Базой Данных</a:t>
            </a:r>
            <a:endParaRPr lang="en-US" sz="4000"/>
          </a:p>
        </p:txBody>
      </p:sp>
      <p:sp>
        <p:nvSpPr>
          <p:cNvPr id="76803" name="Rectangle 3"/>
          <p:cNvSpPr>
            <a:spLocks noGrp="1" noChangeArrowheads="1"/>
          </p:cNvSpPr>
          <p:nvPr>
            <p:ph type="body" idx="4294967295"/>
          </p:nvPr>
        </p:nvSpPr>
        <p:spPr/>
        <p:txBody>
          <a:bodyPr/>
          <a:lstStyle/>
          <a:p>
            <a:r>
              <a:rPr lang="ru-RU" sz="2800"/>
              <a:t>Связывание с данными можно использовать для занесения данных в ЭУ из базы данных</a:t>
            </a:r>
            <a:endParaRPr lang="en-US" sz="2800"/>
          </a:p>
          <a:p>
            <a:pPr lvl="1"/>
            <a:r>
              <a:rPr lang="ru-RU" sz="2400"/>
              <a:t>Каждый ЭУ соответствует строке</a:t>
            </a:r>
            <a:endParaRPr lang="en-US" sz="2400"/>
          </a:p>
          <a:p>
            <a:r>
              <a:rPr lang="ru-RU" sz="2800"/>
              <a:t>Рекомендуется связывание с </a:t>
            </a:r>
            <a:r>
              <a:rPr lang="en-US" sz="2800">
                <a:latin typeface="Lucida Console" pitchFamily="49" charset="0"/>
              </a:rPr>
              <a:t>DataReader</a:t>
            </a:r>
          </a:p>
          <a:p>
            <a:r>
              <a:rPr lang="ru-RU" sz="2800"/>
              <a:t>Можно связывать с </a:t>
            </a:r>
            <a:r>
              <a:rPr lang="en-US" sz="2800">
                <a:latin typeface="Lucida Console" pitchFamily="49" charset="0"/>
              </a:rPr>
              <a:t>DataView</a:t>
            </a:r>
            <a:r>
              <a:rPr lang="en-US" sz="2800"/>
              <a:t> </a:t>
            </a:r>
            <a:r>
              <a:rPr lang="ru-RU" sz="2800"/>
              <a:t>для</a:t>
            </a:r>
            <a:r>
              <a:rPr lang="en-US" sz="2800"/>
              <a:t> </a:t>
            </a:r>
            <a:r>
              <a:rPr lang="en-US" sz="2800">
                <a:latin typeface="Lucida Console" pitchFamily="49" charset="0"/>
              </a:rPr>
              <a:t>DataSet</a:t>
            </a:r>
          </a:p>
          <a:p>
            <a:r>
              <a:rPr lang="ru-RU" sz="2800"/>
              <a:t>Значение и текст задается в свойствах</a:t>
            </a:r>
            <a:r>
              <a:rPr lang="en-US" sz="2800"/>
              <a:t> </a:t>
            </a:r>
            <a:r>
              <a:rPr lang="en-US" sz="2800">
                <a:latin typeface="Lucida Console" pitchFamily="49" charset="0"/>
              </a:rPr>
              <a:t>DataValueField</a:t>
            </a:r>
            <a:r>
              <a:rPr lang="en-US" sz="2800"/>
              <a:t> </a:t>
            </a:r>
            <a:r>
              <a:rPr lang="ru-RU" sz="2800"/>
              <a:t>и</a:t>
            </a:r>
            <a:r>
              <a:rPr lang="en-US" sz="2800"/>
              <a:t> </a:t>
            </a:r>
            <a:r>
              <a:rPr lang="en-US" sz="2800">
                <a:latin typeface="Lucida Console" pitchFamily="49" charset="0"/>
              </a:rPr>
              <a:t>DataTextField</a:t>
            </a:r>
            <a:r>
              <a:rPr lang="en-US" sz="2800"/>
              <a:t>, </a:t>
            </a:r>
            <a:r>
              <a:rPr lang="ru-RU" sz="2800"/>
              <a:t>соответственно.</a:t>
            </a:r>
            <a:endParaRPr lang="en-US" sz="2800"/>
          </a:p>
          <a:p>
            <a:pPr lvl="1"/>
            <a:r>
              <a:rPr lang="ru-RU"/>
              <a:t>Каждое из них соответствует колонке</a:t>
            </a:r>
            <a:endParaRPr lang="en-US"/>
          </a:p>
          <a:p>
            <a:pPr lvl="1"/>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ru-RU" sz="4000"/>
              <a:t>Связывание с Базой Данных</a:t>
            </a:r>
            <a:endParaRPr lang="en-US" sz="4000"/>
          </a:p>
        </p:txBody>
      </p:sp>
      <p:sp>
        <p:nvSpPr>
          <p:cNvPr id="82947" name="Rectangle 3"/>
          <p:cNvSpPr>
            <a:spLocks noGrp="1" noChangeArrowheads="1"/>
          </p:cNvSpPr>
          <p:nvPr>
            <p:ph type="body" idx="4294967295"/>
          </p:nvPr>
        </p:nvSpPr>
        <p:spPr/>
        <p:txBody>
          <a:bodyPr/>
          <a:lstStyle/>
          <a:p>
            <a:r>
              <a:rPr lang="ru-RU"/>
              <a:t>Пример</a:t>
            </a:r>
            <a:r>
              <a:rPr lang="en-US"/>
              <a:t>: DataBinding3.aspx</a:t>
            </a:r>
          </a:p>
          <a:p>
            <a:pPr lvl="1"/>
            <a:r>
              <a:rPr lang="ru-RU"/>
              <a:t>Связывание с данными из базы данных</a:t>
            </a:r>
            <a:endParaRPr lang="en-US"/>
          </a:p>
        </p:txBody>
      </p:sp>
      <p:grpSp>
        <p:nvGrpSpPr>
          <p:cNvPr id="82948" name="Group 4"/>
          <p:cNvGrpSpPr>
            <a:grpSpLocks/>
          </p:cNvGrpSpPr>
          <p:nvPr/>
        </p:nvGrpSpPr>
        <p:grpSpPr bwMode="auto">
          <a:xfrm>
            <a:off x="3162300" y="3505200"/>
            <a:ext cx="2705100" cy="2362200"/>
            <a:chOff x="1704" y="1488"/>
            <a:chExt cx="2352" cy="2064"/>
          </a:xfrm>
        </p:grpSpPr>
        <p:sp>
          <p:nvSpPr>
            <p:cNvPr id="82949"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82950" name="Freeform 6"/>
            <p:cNvSpPr>
              <a:spLocks/>
            </p:cNvSpPr>
            <p:nvPr/>
          </p:nvSpPr>
          <p:spPr bwMode="auto">
            <a:xfrm>
              <a:off x="2895" y="1784"/>
              <a:ext cx="431" cy="559"/>
            </a:xfrm>
            <a:custGeom>
              <a:avLst/>
              <a:gdLst>
                <a:gd name="T0" fmla="*/ 258 w 431"/>
                <a:gd name="T1" fmla="*/ 252 h 559"/>
                <a:gd name="T2" fmla="*/ 256 w 431"/>
                <a:gd name="T3" fmla="*/ 222 h 559"/>
                <a:gd name="T4" fmla="*/ 272 w 431"/>
                <a:gd name="T5" fmla="*/ 212 h 559"/>
                <a:gd name="T6" fmla="*/ 293 w 431"/>
                <a:gd name="T7" fmla="*/ 190 h 559"/>
                <a:gd name="T8" fmla="*/ 309 w 431"/>
                <a:gd name="T9" fmla="*/ 156 h 559"/>
                <a:gd name="T10" fmla="*/ 310 w 431"/>
                <a:gd name="T11" fmla="*/ 134 h 559"/>
                <a:gd name="T12" fmla="*/ 302 w 431"/>
                <a:gd name="T13" fmla="*/ 135 h 559"/>
                <a:gd name="T14" fmla="*/ 288 w 431"/>
                <a:gd name="T15" fmla="*/ 135 h 559"/>
                <a:gd name="T16" fmla="*/ 273 w 431"/>
                <a:gd name="T17" fmla="*/ 130 h 559"/>
                <a:gd name="T18" fmla="*/ 267 w 431"/>
                <a:gd name="T19" fmla="*/ 122 h 559"/>
                <a:gd name="T20" fmla="*/ 267 w 431"/>
                <a:gd name="T21" fmla="*/ 98 h 559"/>
                <a:gd name="T22" fmla="*/ 260 w 431"/>
                <a:gd name="T23" fmla="*/ 65 h 559"/>
                <a:gd name="T24" fmla="*/ 233 w 431"/>
                <a:gd name="T25" fmla="*/ 40 h 559"/>
                <a:gd name="T26" fmla="*/ 205 w 431"/>
                <a:gd name="T27" fmla="*/ 31 h 559"/>
                <a:gd name="T28" fmla="*/ 175 w 431"/>
                <a:gd name="T29" fmla="*/ 12 h 559"/>
                <a:gd name="T30" fmla="*/ 125 w 431"/>
                <a:gd name="T31" fmla="*/ 0 h 559"/>
                <a:gd name="T32" fmla="*/ 61 w 431"/>
                <a:gd name="T33" fmla="*/ 21 h 559"/>
                <a:gd name="T34" fmla="*/ 52 w 431"/>
                <a:gd name="T35" fmla="*/ 82 h 559"/>
                <a:gd name="T36" fmla="*/ 42 w 431"/>
                <a:gd name="T37" fmla="*/ 101 h 559"/>
                <a:gd name="T38" fmla="*/ 40 w 431"/>
                <a:gd name="T39" fmla="*/ 122 h 559"/>
                <a:gd name="T40" fmla="*/ 51 w 431"/>
                <a:gd name="T41" fmla="*/ 143 h 559"/>
                <a:gd name="T42" fmla="*/ 72 w 431"/>
                <a:gd name="T43" fmla="*/ 162 h 559"/>
                <a:gd name="T44" fmla="*/ 76 w 431"/>
                <a:gd name="T45" fmla="*/ 194 h 559"/>
                <a:gd name="T46" fmla="*/ 64 w 431"/>
                <a:gd name="T47" fmla="*/ 219 h 559"/>
                <a:gd name="T48" fmla="*/ 69 w 431"/>
                <a:gd name="T49" fmla="*/ 224 h 559"/>
                <a:gd name="T50" fmla="*/ 81 w 431"/>
                <a:gd name="T51" fmla="*/ 233 h 559"/>
                <a:gd name="T52" fmla="*/ 103 w 431"/>
                <a:gd name="T53" fmla="*/ 240 h 559"/>
                <a:gd name="T54" fmla="*/ 132 w 431"/>
                <a:gd name="T55" fmla="*/ 238 h 559"/>
                <a:gd name="T56" fmla="*/ 147 w 431"/>
                <a:gd name="T57" fmla="*/ 236 h 559"/>
                <a:gd name="T58" fmla="*/ 150 w 431"/>
                <a:gd name="T59" fmla="*/ 234 h 559"/>
                <a:gd name="T60" fmla="*/ 0 w 431"/>
                <a:gd name="T61" fmla="*/ 349 h 559"/>
                <a:gd name="T62" fmla="*/ 93 w 431"/>
                <a:gd name="T63" fmla="*/ 559 h 559"/>
                <a:gd name="T64" fmla="*/ 95 w 431"/>
                <a:gd name="T65" fmla="*/ 525 h 559"/>
                <a:gd name="T66" fmla="*/ 98 w 431"/>
                <a:gd name="T67" fmla="*/ 485 h 559"/>
                <a:gd name="T68" fmla="*/ 105 w 431"/>
                <a:gd name="T69" fmla="*/ 484 h 559"/>
                <a:gd name="T70" fmla="*/ 124 w 431"/>
                <a:gd name="T71" fmla="*/ 508 h 559"/>
                <a:gd name="T72" fmla="*/ 143 w 431"/>
                <a:gd name="T73" fmla="*/ 537 h 559"/>
                <a:gd name="T74" fmla="*/ 151 w 431"/>
                <a:gd name="T75" fmla="*/ 551 h 559"/>
                <a:gd name="T76" fmla="*/ 166 w 431"/>
                <a:gd name="T77" fmla="*/ 547 h 559"/>
                <a:gd name="T78" fmla="*/ 199 w 431"/>
                <a:gd name="T79" fmla="*/ 538 h 559"/>
                <a:gd name="T80" fmla="*/ 237 w 431"/>
                <a:gd name="T81" fmla="*/ 530 h 559"/>
                <a:gd name="T82" fmla="*/ 264 w 431"/>
                <a:gd name="T83" fmla="*/ 526 h 559"/>
                <a:gd name="T84" fmla="*/ 296 w 431"/>
                <a:gd name="T85" fmla="*/ 526 h 559"/>
                <a:gd name="T86" fmla="*/ 347 w 431"/>
                <a:gd name="T87" fmla="*/ 525 h 559"/>
                <a:gd name="T88" fmla="*/ 395 w 431"/>
                <a:gd name="T89" fmla="*/ 525 h 559"/>
                <a:gd name="T90" fmla="*/ 416 w 431"/>
                <a:gd name="T91" fmla="*/ 525 h 559"/>
                <a:gd name="T92" fmla="*/ 414 w 431"/>
                <a:gd name="T93" fmla="*/ 275 h 5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31"/>
                <a:gd name="T142" fmla="*/ 0 h 559"/>
                <a:gd name="T143" fmla="*/ 431 w 431"/>
                <a:gd name="T144" fmla="*/ 559 h 55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82951" name="Freeform 7"/>
            <p:cNvSpPr>
              <a:spLocks/>
            </p:cNvSpPr>
            <p:nvPr/>
          </p:nvSpPr>
          <p:spPr bwMode="auto">
            <a:xfrm>
              <a:off x="3714" y="1841"/>
              <a:ext cx="341" cy="475"/>
            </a:xfrm>
            <a:custGeom>
              <a:avLst/>
              <a:gdLst>
                <a:gd name="T0" fmla="*/ 189 w 341"/>
                <a:gd name="T1" fmla="*/ 238 h 475"/>
                <a:gd name="T2" fmla="*/ 199 w 341"/>
                <a:gd name="T3" fmla="*/ 179 h 475"/>
                <a:gd name="T4" fmla="*/ 275 w 341"/>
                <a:gd name="T5" fmla="*/ 171 h 475"/>
                <a:gd name="T6" fmla="*/ 275 w 341"/>
                <a:gd name="T7" fmla="*/ 128 h 475"/>
                <a:gd name="T8" fmla="*/ 270 w 341"/>
                <a:gd name="T9" fmla="*/ 92 h 475"/>
                <a:gd name="T10" fmla="*/ 262 w 341"/>
                <a:gd name="T11" fmla="*/ 63 h 475"/>
                <a:gd name="T12" fmla="*/ 249 w 341"/>
                <a:gd name="T13" fmla="*/ 41 h 475"/>
                <a:gd name="T14" fmla="*/ 233 w 341"/>
                <a:gd name="T15" fmla="*/ 24 h 475"/>
                <a:gd name="T16" fmla="*/ 216 w 341"/>
                <a:gd name="T17" fmla="*/ 12 h 475"/>
                <a:gd name="T18" fmla="*/ 196 w 341"/>
                <a:gd name="T19" fmla="*/ 5 h 475"/>
                <a:gd name="T20" fmla="*/ 176 w 341"/>
                <a:gd name="T21" fmla="*/ 0 h 475"/>
                <a:gd name="T22" fmla="*/ 156 w 341"/>
                <a:gd name="T23" fmla="*/ 0 h 475"/>
                <a:gd name="T24" fmla="*/ 136 w 341"/>
                <a:gd name="T25" fmla="*/ 1 h 475"/>
                <a:gd name="T26" fmla="*/ 116 w 341"/>
                <a:gd name="T27" fmla="*/ 4 h 475"/>
                <a:gd name="T28" fmla="*/ 100 w 341"/>
                <a:gd name="T29" fmla="*/ 7 h 475"/>
                <a:gd name="T30" fmla="*/ 85 w 341"/>
                <a:gd name="T31" fmla="*/ 12 h 475"/>
                <a:gd name="T32" fmla="*/ 74 w 341"/>
                <a:gd name="T33" fmla="*/ 16 h 475"/>
                <a:gd name="T34" fmla="*/ 66 w 341"/>
                <a:gd name="T35" fmla="*/ 18 h 475"/>
                <a:gd name="T36" fmla="*/ 64 w 341"/>
                <a:gd name="T37" fmla="*/ 19 h 475"/>
                <a:gd name="T38" fmla="*/ 8 w 341"/>
                <a:gd name="T39" fmla="*/ 26 h 475"/>
                <a:gd name="T40" fmla="*/ 8 w 341"/>
                <a:gd name="T41" fmla="*/ 37 h 475"/>
                <a:gd name="T42" fmla="*/ 10 w 341"/>
                <a:gd name="T43" fmla="*/ 47 h 475"/>
                <a:gd name="T44" fmla="*/ 14 w 341"/>
                <a:gd name="T45" fmla="*/ 55 h 475"/>
                <a:gd name="T46" fmla="*/ 20 w 341"/>
                <a:gd name="T47" fmla="*/ 61 h 475"/>
                <a:gd name="T48" fmla="*/ 26 w 341"/>
                <a:gd name="T49" fmla="*/ 66 h 475"/>
                <a:gd name="T50" fmla="*/ 33 w 341"/>
                <a:gd name="T51" fmla="*/ 69 h 475"/>
                <a:gd name="T52" fmla="*/ 41 w 341"/>
                <a:gd name="T53" fmla="*/ 73 h 475"/>
                <a:gd name="T54" fmla="*/ 48 w 341"/>
                <a:gd name="T55" fmla="*/ 74 h 475"/>
                <a:gd name="T56" fmla="*/ 45 w 341"/>
                <a:gd name="T57" fmla="*/ 85 h 475"/>
                <a:gd name="T58" fmla="*/ 41 w 341"/>
                <a:gd name="T59" fmla="*/ 96 h 475"/>
                <a:gd name="T60" fmla="*/ 40 w 341"/>
                <a:gd name="T61" fmla="*/ 106 h 475"/>
                <a:gd name="T62" fmla="*/ 39 w 341"/>
                <a:gd name="T63" fmla="*/ 117 h 475"/>
                <a:gd name="T64" fmla="*/ 40 w 341"/>
                <a:gd name="T65" fmla="*/ 135 h 475"/>
                <a:gd name="T66" fmla="*/ 44 w 341"/>
                <a:gd name="T67" fmla="*/ 150 h 475"/>
                <a:gd name="T68" fmla="*/ 50 w 341"/>
                <a:gd name="T69" fmla="*/ 166 h 475"/>
                <a:gd name="T70" fmla="*/ 58 w 341"/>
                <a:gd name="T71" fmla="*/ 179 h 475"/>
                <a:gd name="T72" fmla="*/ 68 w 341"/>
                <a:gd name="T73" fmla="*/ 190 h 475"/>
                <a:gd name="T74" fmla="*/ 79 w 341"/>
                <a:gd name="T75" fmla="*/ 198 h 475"/>
                <a:gd name="T76" fmla="*/ 91 w 341"/>
                <a:gd name="T77" fmla="*/ 205 h 475"/>
                <a:gd name="T78" fmla="*/ 106 w 341"/>
                <a:gd name="T79" fmla="*/ 209 h 475"/>
                <a:gd name="T80" fmla="*/ 108 w 341"/>
                <a:gd name="T81" fmla="*/ 232 h 475"/>
                <a:gd name="T82" fmla="*/ 0 w 341"/>
                <a:gd name="T83" fmla="*/ 286 h 475"/>
                <a:gd name="T84" fmla="*/ 26 w 341"/>
                <a:gd name="T85" fmla="*/ 475 h 475"/>
                <a:gd name="T86" fmla="*/ 306 w 341"/>
                <a:gd name="T87" fmla="*/ 475 h 475"/>
                <a:gd name="T88" fmla="*/ 341 w 341"/>
                <a:gd name="T89" fmla="*/ 297 h 475"/>
                <a:gd name="T90" fmla="*/ 189 w 341"/>
                <a:gd name="T91" fmla="*/ 238 h 4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1"/>
                <a:gd name="T139" fmla="*/ 0 h 475"/>
                <a:gd name="T140" fmla="*/ 341 w 341"/>
                <a:gd name="T141" fmla="*/ 475 h 47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82952" name="Freeform 8"/>
            <p:cNvSpPr>
              <a:spLocks/>
            </p:cNvSpPr>
            <p:nvPr/>
          </p:nvSpPr>
          <p:spPr bwMode="auto">
            <a:xfrm>
              <a:off x="2728" y="3020"/>
              <a:ext cx="1082" cy="532"/>
            </a:xfrm>
            <a:custGeom>
              <a:avLst/>
              <a:gdLst>
                <a:gd name="T0" fmla="*/ 246 w 1082"/>
                <a:gd name="T1" fmla="*/ 0 h 532"/>
                <a:gd name="T2" fmla="*/ 1082 w 1082"/>
                <a:gd name="T3" fmla="*/ 213 h 532"/>
                <a:gd name="T4" fmla="*/ 1054 w 1082"/>
                <a:gd name="T5" fmla="*/ 364 h 532"/>
                <a:gd name="T6" fmla="*/ 608 w 1082"/>
                <a:gd name="T7" fmla="*/ 532 h 532"/>
                <a:gd name="T8" fmla="*/ 0 w 1082"/>
                <a:gd name="T9" fmla="*/ 213 h 532"/>
                <a:gd name="T10" fmla="*/ 246 w 1082"/>
                <a:gd name="T11" fmla="*/ 0 h 532"/>
                <a:gd name="T12" fmla="*/ 0 60000 65536"/>
                <a:gd name="T13" fmla="*/ 0 60000 65536"/>
                <a:gd name="T14" fmla="*/ 0 60000 65536"/>
                <a:gd name="T15" fmla="*/ 0 60000 65536"/>
                <a:gd name="T16" fmla="*/ 0 60000 65536"/>
                <a:gd name="T17" fmla="*/ 0 60000 65536"/>
                <a:gd name="T18" fmla="*/ 0 w 1082"/>
                <a:gd name="T19" fmla="*/ 0 h 532"/>
                <a:gd name="T20" fmla="*/ 1082 w 1082"/>
                <a:gd name="T21" fmla="*/ 532 h 532"/>
              </a:gdLst>
              <a:ahLst/>
              <a:cxnLst>
                <a:cxn ang="T12">
                  <a:pos x="T0" y="T1"/>
                </a:cxn>
                <a:cxn ang="T13">
                  <a:pos x="T2" y="T3"/>
                </a:cxn>
                <a:cxn ang="T14">
                  <a:pos x="T4" y="T5"/>
                </a:cxn>
                <a:cxn ang="T15">
                  <a:pos x="T6" y="T7"/>
                </a:cxn>
                <a:cxn ang="T16">
                  <a:pos x="T8" y="T9"/>
                </a:cxn>
                <a:cxn ang="T17">
                  <a:pos x="T10" y="T11"/>
                </a:cxn>
              </a:cxnLst>
              <a:rect l="T18" t="T19" r="T20" b="T21"/>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82953" name="Freeform 9"/>
            <p:cNvSpPr>
              <a:spLocks/>
            </p:cNvSpPr>
            <p:nvPr/>
          </p:nvSpPr>
          <p:spPr bwMode="auto">
            <a:xfrm>
              <a:off x="2161" y="2532"/>
              <a:ext cx="283" cy="394"/>
            </a:xfrm>
            <a:custGeom>
              <a:avLst/>
              <a:gdLst>
                <a:gd name="T0" fmla="*/ 283 w 283"/>
                <a:gd name="T1" fmla="*/ 50 h 394"/>
                <a:gd name="T2" fmla="*/ 218 w 283"/>
                <a:gd name="T3" fmla="*/ 35 h 394"/>
                <a:gd name="T4" fmla="*/ 195 w 283"/>
                <a:gd name="T5" fmla="*/ 79 h 394"/>
                <a:gd name="T6" fmla="*/ 0 w 283"/>
                <a:gd name="T7" fmla="*/ 0 h 394"/>
                <a:gd name="T8" fmla="*/ 195 w 283"/>
                <a:gd name="T9" fmla="*/ 394 h 394"/>
                <a:gd name="T10" fmla="*/ 283 w 283"/>
                <a:gd name="T11" fmla="*/ 50 h 394"/>
                <a:gd name="T12" fmla="*/ 0 60000 65536"/>
                <a:gd name="T13" fmla="*/ 0 60000 65536"/>
                <a:gd name="T14" fmla="*/ 0 60000 65536"/>
                <a:gd name="T15" fmla="*/ 0 60000 65536"/>
                <a:gd name="T16" fmla="*/ 0 60000 65536"/>
                <a:gd name="T17" fmla="*/ 0 60000 65536"/>
                <a:gd name="T18" fmla="*/ 0 w 283"/>
                <a:gd name="T19" fmla="*/ 0 h 394"/>
                <a:gd name="T20" fmla="*/ 283 w 283"/>
                <a:gd name="T21" fmla="*/ 394 h 394"/>
              </a:gdLst>
              <a:ahLst/>
              <a:cxnLst>
                <a:cxn ang="T12">
                  <a:pos x="T0" y="T1"/>
                </a:cxn>
                <a:cxn ang="T13">
                  <a:pos x="T2" y="T3"/>
                </a:cxn>
                <a:cxn ang="T14">
                  <a:pos x="T4" y="T5"/>
                </a:cxn>
                <a:cxn ang="T15">
                  <a:pos x="T6" y="T7"/>
                </a:cxn>
                <a:cxn ang="T16">
                  <a:pos x="T8" y="T9"/>
                </a:cxn>
                <a:cxn ang="T17">
                  <a:pos x="T10" y="T11"/>
                </a:cxn>
              </a:cxnLst>
              <a:rect l="T18" t="T19" r="T20" b="T21"/>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82954" name="Freeform 10"/>
            <p:cNvSpPr>
              <a:spLocks/>
            </p:cNvSpPr>
            <p:nvPr/>
          </p:nvSpPr>
          <p:spPr bwMode="auto">
            <a:xfrm>
              <a:off x="2795" y="3195"/>
              <a:ext cx="261" cy="126"/>
            </a:xfrm>
            <a:custGeom>
              <a:avLst/>
              <a:gdLst>
                <a:gd name="T0" fmla="*/ 7 w 261"/>
                <a:gd name="T1" fmla="*/ 1 h 126"/>
                <a:gd name="T2" fmla="*/ 8 w 261"/>
                <a:gd name="T3" fmla="*/ 1 h 126"/>
                <a:gd name="T4" fmla="*/ 13 w 261"/>
                <a:gd name="T5" fmla="*/ 1 h 126"/>
                <a:gd name="T6" fmla="*/ 21 w 261"/>
                <a:gd name="T7" fmla="*/ 1 h 126"/>
                <a:gd name="T8" fmla="*/ 31 w 261"/>
                <a:gd name="T9" fmla="*/ 0 h 126"/>
                <a:gd name="T10" fmla="*/ 43 w 261"/>
                <a:gd name="T11" fmla="*/ 0 h 126"/>
                <a:gd name="T12" fmla="*/ 56 w 261"/>
                <a:gd name="T13" fmla="*/ 1 h 126"/>
                <a:gd name="T14" fmla="*/ 71 w 261"/>
                <a:gd name="T15" fmla="*/ 1 h 126"/>
                <a:gd name="T16" fmla="*/ 87 w 261"/>
                <a:gd name="T17" fmla="*/ 3 h 126"/>
                <a:gd name="T18" fmla="*/ 103 w 261"/>
                <a:gd name="T19" fmla="*/ 5 h 126"/>
                <a:gd name="T20" fmla="*/ 119 w 261"/>
                <a:gd name="T21" fmla="*/ 7 h 126"/>
                <a:gd name="T22" fmla="*/ 136 w 261"/>
                <a:gd name="T23" fmla="*/ 11 h 126"/>
                <a:gd name="T24" fmla="*/ 151 w 261"/>
                <a:gd name="T25" fmla="*/ 15 h 126"/>
                <a:gd name="T26" fmla="*/ 166 w 261"/>
                <a:gd name="T27" fmla="*/ 19 h 126"/>
                <a:gd name="T28" fmla="*/ 180 w 261"/>
                <a:gd name="T29" fmla="*/ 25 h 126"/>
                <a:gd name="T30" fmla="*/ 192 w 261"/>
                <a:gd name="T31" fmla="*/ 34 h 126"/>
                <a:gd name="T32" fmla="*/ 201 w 261"/>
                <a:gd name="T33" fmla="*/ 42 h 126"/>
                <a:gd name="T34" fmla="*/ 261 w 261"/>
                <a:gd name="T35" fmla="*/ 108 h 126"/>
                <a:gd name="T36" fmla="*/ 214 w 261"/>
                <a:gd name="T37" fmla="*/ 83 h 126"/>
                <a:gd name="T38" fmla="*/ 231 w 261"/>
                <a:gd name="T39" fmla="*/ 122 h 126"/>
                <a:gd name="T40" fmla="*/ 188 w 261"/>
                <a:gd name="T41" fmla="*/ 86 h 126"/>
                <a:gd name="T42" fmla="*/ 191 w 261"/>
                <a:gd name="T43" fmla="*/ 126 h 126"/>
                <a:gd name="T44" fmla="*/ 157 w 261"/>
                <a:gd name="T45" fmla="*/ 84 h 126"/>
                <a:gd name="T46" fmla="*/ 154 w 261"/>
                <a:gd name="T47" fmla="*/ 85 h 126"/>
                <a:gd name="T48" fmla="*/ 143 w 261"/>
                <a:gd name="T49" fmla="*/ 86 h 126"/>
                <a:gd name="T50" fmla="*/ 126 w 261"/>
                <a:gd name="T51" fmla="*/ 89 h 126"/>
                <a:gd name="T52" fmla="*/ 106 w 261"/>
                <a:gd name="T53" fmla="*/ 89 h 126"/>
                <a:gd name="T54" fmla="*/ 82 w 261"/>
                <a:gd name="T55" fmla="*/ 85 h 126"/>
                <a:gd name="T56" fmla="*/ 56 w 261"/>
                <a:gd name="T57" fmla="*/ 78 h 126"/>
                <a:gd name="T58" fmla="*/ 30 w 261"/>
                <a:gd name="T59" fmla="*/ 65 h 126"/>
                <a:gd name="T60" fmla="*/ 2 w 261"/>
                <a:gd name="T61" fmla="*/ 44 h 126"/>
                <a:gd name="T62" fmla="*/ 1 w 261"/>
                <a:gd name="T63" fmla="*/ 40 h 126"/>
                <a:gd name="T64" fmla="*/ 0 w 261"/>
                <a:gd name="T65" fmla="*/ 29 h 126"/>
                <a:gd name="T66" fmla="*/ 1 w 261"/>
                <a:gd name="T67" fmla="*/ 15 h 126"/>
                <a:gd name="T68" fmla="*/ 7 w 261"/>
                <a:gd name="T69" fmla="*/ 1 h 1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1"/>
                <a:gd name="T106" fmla="*/ 0 h 126"/>
                <a:gd name="T107" fmla="*/ 261 w 261"/>
                <a:gd name="T108" fmla="*/ 126 h 1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82955" name="Freeform 11"/>
            <p:cNvSpPr>
              <a:spLocks/>
            </p:cNvSpPr>
            <p:nvPr/>
          </p:nvSpPr>
          <p:spPr bwMode="auto">
            <a:xfrm>
              <a:off x="2107" y="2155"/>
              <a:ext cx="321" cy="383"/>
            </a:xfrm>
            <a:custGeom>
              <a:avLst/>
              <a:gdLst>
                <a:gd name="T0" fmla="*/ 269 w 321"/>
                <a:gd name="T1" fmla="*/ 68 h 383"/>
                <a:gd name="T2" fmla="*/ 321 w 321"/>
                <a:gd name="T3" fmla="*/ 185 h 383"/>
                <a:gd name="T4" fmla="*/ 294 w 321"/>
                <a:gd name="T5" fmla="*/ 199 h 383"/>
                <a:gd name="T6" fmla="*/ 297 w 321"/>
                <a:gd name="T7" fmla="*/ 290 h 383"/>
                <a:gd name="T8" fmla="*/ 251 w 321"/>
                <a:gd name="T9" fmla="*/ 296 h 383"/>
                <a:gd name="T10" fmla="*/ 239 w 321"/>
                <a:gd name="T11" fmla="*/ 383 h 383"/>
                <a:gd name="T12" fmla="*/ 61 w 321"/>
                <a:gd name="T13" fmla="*/ 320 h 383"/>
                <a:gd name="T14" fmla="*/ 65 w 321"/>
                <a:gd name="T15" fmla="*/ 279 h 383"/>
                <a:gd name="T16" fmla="*/ 61 w 321"/>
                <a:gd name="T17" fmla="*/ 278 h 383"/>
                <a:gd name="T18" fmla="*/ 52 w 321"/>
                <a:gd name="T19" fmla="*/ 273 h 383"/>
                <a:gd name="T20" fmla="*/ 40 w 321"/>
                <a:gd name="T21" fmla="*/ 265 h 383"/>
                <a:gd name="T22" fmla="*/ 28 w 321"/>
                <a:gd name="T23" fmla="*/ 252 h 383"/>
                <a:gd name="T24" fmla="*/ 17 w 321"/>
                <a:gd name="T25" fmla="*/ 236 h 383"/>
                <a:gd name="T26" fmla="*/ 11 w 321"/>
                <a:gd name="T27" fmla="*/ 217 h 383"/>
                <a:gd name="T28" fmla="*/ 12 w 321"/>
                <a:gd name="T29" fmla="*/ 193 h 383"/>
                <a:gd name="T30" fmla="*/ 23 w 321"/>
                <a:gd name="T31" fmla="*/ 165 h 383"/>
                <a:gd name="T32" fmla="*/ 19 w 321"/>
                <a:gd name="T33" fmla="*/ 160 h 383"/>
                <a:gd name="T34" fmla="*/ 12 w 321"/>
                <a:gd name="T35" fmla="*/ 149 h 383"/>
                <a:gd name="T36" fmla="*/ 4 w 321"/>
                <a:gd name="T37" fmla="*/ 131 h 383"/>
                <a:gd name="T38" fmla="*/ 0 w 321"/>
                <a:gd name="T39" fmla="*/ 110 h 383"/>
                <a:gd name="T40" fmla="*/ 4 w 321"/>
                <a:gd name="T41" fmla="*/ 86 h 383"/>
                <a:gd name="T42" fmla="*/ 18 w 321"/>
                <a:gd name="T43" fmla="*/ 61 h 383"/>
                <a:gd name="T44" fmla="*/ 49 w 321"/>
                <a:gd name="T45" fmla="*/ 37 h 383"/>
                <a:gd name="T46" fmla="*/ 99 w 321"/>
                <a:gd name="T47" fmla="*/ 14 h 383"/>
                <a:gd name="T48" fmla="*/ 294 w 321"/>
                <a:gd name="T49" fmla="*/ 0 h 383"/>
                <a:gd name="T50" fmla="*/ 269 w 321"/>
                <a:gd name="T51" fmla="*/ 68 h 3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1"/>
                <a:gd name="T79" fmla="*/ 0 h 383"/>
                <a:gd name="T80" fmla="*/ 321 w 321"/>
                <a:gd name="T81" fmla="*/ 383 h 3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82956" name="Freeform 12"/>
            <p:cNvSpPr>
              <a:spLocks/>
            </p:cNvSpPr>
            <p:nvPr/>
          </p:nvSpPr>
          <p:spPr bwMode="auto">
            <a:xfrm>
              <a:off x="2190" y="2283"/>
              <a:ext cx="193" cy="59"/>
            </a:xfrm>
            <a:custGeom>
              <a:avLst/>
              <a:gdLst>
                <a:gd name="T0" fmla="*/ 0 w 193"/>
                <a:gd name="T1" fmla="*/ 20 h 59"/>
                <a:gd name="T2" fmla="*/ 143 w 193"/>
                <a:gd name="T3" fmla="*/ 20 h 59"/>
                <a:gd name="T4" fmla="*/ 146 w 193"/>
                <a:gd name="T5" fmla="*/ 12 h 59"/>
                <a:gd name="T6" fmla="*/ 151 w 193"/>
                <a:gd name="T7" fmla="*/ 6 h 59"/>
                <a:gd name="T8" fmla="*/ 158 w 193"/>
                <a:gd name="T9" fmla="*/ 1 h 59"/>
                <a:gd name="T10" fmla="*/ 167 w 193"/>
                <a:gd name="T11" fmla="*/ 0 h 59"/>
                <a:gd name="T12" fmla="*/ 177 w 193"/>
                <a:gd name="T13" fmla="*/ 2 h 59"/>
                <a:gd name="T14" fmla="*/ 186 w 193"/>
                <a:gd name="T15" fmla="*/ 8 h 59"/>
                <a:gd name="T16" fmla="*/ 191 w 193"/>
                <a:gd name="T17" fmla="*/ 17 h 59"/>
                <a:gd name="T18" fmla="*/ 193 w 193"/>
                <a:gd name="T19" fmla="*/ 29 h 59"/>
                <a:gd name="T20" fmla="*/ 191 w 193"/>
                <a:gd name="T21" fmla="*/ 41 h 59"/>
                <a:gd name="T22" fmla="*/ 186 w 193"/>
                <a:gd name="T23" fmla="*/ 51 h 59"/>
                <a:gd name="T24" fmla="*/ 177 w 193"/>
                <a:gd name="T25" fmla="*/ 57 h 59"/>
                <a:gd name="T26" fmla="*/ 167 w 193"/>
                <a:gd name="T27" fmla="*/ 59 h 59"/>
                <a:gd name="T28" fmla="*/ 157 w 193"/>
                <a:gd name="T29" fmla="*/ 57 h 59"/>
                <a:gd name="T30" fmla="*/ 150 w 193"/>
                <a:gd name="T31" fmla="*/ 51 h 59"/>
                <a:gd name="T32" fmla="*/ 144 w 193"/>
                <a:gd name="T33" fmla="*/ 43 h 59"/>
                <a:gd name="T34" fmla="*/ 142 w 193"/>
                <a:gd name="T35" fmla="*/ 32 h 59"/>
                <a:gd name="T36" fmla="*/ 0 w 193"/>
                <a:gd name="T37" fmla="*/ 32 h 59"/>
                <a:gd name="T38" fmla="*/ 0 w 193"/>
                <a:gd name="T39" fmla="*/ 20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
                <a:gd name="T61" fmla="*/ 0 h 59"/>
                <a:gd name="T62" fmla="*/ 193 w 193"/>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82957" name="Freeform 13"/>
            <p:cNvSpPr>
              <a:spLocks/>
            </p:cNvSpPr>
            <p:nvPr/>
          </p:nvSpPr>
          <p:spPr bwMode="auto">
            <a:xfrm>
              <a:off x="1759" y="2532"/>
              <a:ext cx="1150" cy="861"/>
            </a:xfrm>
            <a:custGeom>
              <a:avLst/>
              <a:gdLst>
                <a:gd name="T0" fmla="*/ 14 w 1150"/>
                <a:gd name="T1" fmla="*/ 198 h 861"/>
                <a:gd name="T2" fmla="*/ 58 w 1150"/>
                <a:gd name="T3" fmla="*/ 144 h 861"/>
                <a:gd name="T4" fmla="*/ 118 w 1150"/>
                <a:gd name="T5" fmla="*/ 100 h 861"/>
                <a:gd name="T6" fmla="*/ 186 w 1150"/>
                <a:gd name="T7" fmla="*/ 66 h 861"/>
                <a:gd name="T8" fmla="*/ 256 w 1150"/>
                <a:gd name="T9" fmla="*/ 38 h 861"/>
                <a:gd name="T10" fmla="*/ 320 w 1150"/>
                <a:gd name="T11" fmla="*/ 19 h 861"/>
                <a:gd name="T12" fmla="*/ 370 w 1150"/>
                <a:gd name="T13" fmla="*/ 7 h 861"/>
                <a:gd name="T14" fmla="*/ 398 w 1150"/>
                <a:gd name="T15" fmla="*/ 1 h 861"/>
                <a:gd name="T16" fmla="*/ 608 w 1150"/>
                <a:gd name="T17" fmla="*/ 297 h 861"/>
                <a:gd name="T18" fmla="*/ 828 w 1150"/>
                <a:gd name="T19" fmla="*/ 19 h 861"/>
                <a:gd name="T20" fmla="*/ 1095 w 1150"/>
                <a:gd name="T21" fmla="*/ 51 h 861"/>
                <a:gd name="T22" fmla="*/ 1046 w 1150"/>
                <a:gd name="T23" fmla="*/ 361 h 861"/>
                <a:gd name="T24" fmla="*/ 827 w 1150"/>
                <a:gd name="T25" fmla="*/ 568 h 861"/>
                <a:gd name="T26" fmla="*/ 255 w 1150"/>
                <a:gd name="T27" fmla="*/ 205 h 861"/>
                <a:gd name="T28" fmla="*/ 525 w 1150"/>
                <a:gd name="T29" fmla="*/ 608 h 861"/>
                <a:gd name="T30" fmla="*/ 556 w 1150"/>
                <a:gd name="T31" fmla="*/ 612 h 861"/>
                <a:gd name="T32" fmla="*/ 612 w 1150"/>
                <a:gd name="T33" fmla="*/ 618 h 861"/>
                <a:gd name="T34" fmla="*/ 685 w 1150"/>
                <a:gd name="T35" fmla="*/ 626 h 861"/>
                <a:gd name="T36" fmla="*/ 766 w 1150"/>
                <a:gd name="T37" fmla="*/ 635 h 861"/>
                <a:gd name="T38" fmla="*/ 847 w 1150"/>
                <a:gd name="T39" fmla="*/ 643 h 861"/>
                <a:gd name="T40" fmla="*/ 920 w 1150"/>
                <a:gd name="T41" fmla="*/ 650 h 861"/>
                <a:gd name="T42" fmla="*/ 977 w 1150"/>
                <a:gd name="T43" fmla="*/ 655 h 861"/>
                <a:gd name="T44" fmla="*/ 994 w 1150"/>
                <a:gd name="T45" fmla="*/ 707 h 861"/>
                <a:gd name="T46" fmla="*/ 980 w 1150"/>
                <a:gd name="T47" fmla="*/ 713 h 861"/>
                <a:gd name="T48" fmla="*/ 941 w 1150"/>
                <a:gd name="T49" fmla="*/ 730 h 861"/>
                <a:gd name="T50" fmla="*/ 882 w 1150"/>
                <a:gd name="T51" fmla="*/ 754 h 861"/>
                <a:gd name="T52" fmla="*/ 805 w 1150"/>
                <a:gd name="T53" fmla="*/ 783 h 861"/>
                <a:gd name="T54" fmla="*/ 718 w 1150"/>
                <a:gd name="T55" fmla="*/ 810 h 861"/>
                <a:gd name="T56" fmla="*/ 623 w 1150"/>
                <a:gd name="T57" fmla="*/ 835 h 861"/>
                <a:gd name="T58" fmla="*/ 524 w 1150"/>
                <a:gd name="T59" fmla="*/ 853 h 861"/>
                <a:gd name="T60" fmla="*/ 426 w 1150"/>
                <a:gd name="T61" fmla="*/ 861 h 861"/>
                <a:gd name="T62" fmla="*/ 409 w 1150"/>
                <a:gd name="T63" fmla="*/ 847 h 861"/>
                <a:gd name="T64" fmla="*/ 366 w 1150"/>
                <a:gd name="T65" fmla="*/ 809 h 861"/>
                <a:gd name="T66" fmla="*/ 304 w 1150"/>
                <a:gd name="T67" fmla="*/ 752 h 861"/>
                <a:gd name="T68" fmla="*/ 233 w 1150"/>
                <a:gd name="T69" fmla="*/ 680 h 861"/>
                <a:gd name="T70" fmla="*/ 159 w 1150"/>
                <a:gd name="T71" fmla="*/ 599 h 861"/>
                <a:gd name="T72" fmla="*/ 91 w 1150"/>
                <a:gd name="T73" fmla="*/ 514 h 861"/>
                <a:gd name="T74" fmla="*/ 37 w 1150"/>
                <a:gd name="T75" fmla="*/ 432 h 861"/>
                <a:gd name="T76" fmla="*/ 7 w 1150"/>
                <a:gd name="T77" fmla="*/ 355 h 861"/>
                <a:gd name="T78" fmla="*/ 1 w 1150"/>
                <a:gd name="T79" fmla="*/ 290 h 861"/>
                <a:gd name="T80" fmla="*/ 1 w 1150"/>
                <a:gd name="T81" fmla="*/ 228 h 8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0"/>
                <a:gd name="T124" fmla="*/ 0 h 861"/>
                <a:gd name="T125" fmla="*/ 1150 w 1150"/>
                <a:gd name="T126" fmla="*/ 861 h 8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82958" name="Freeform 14"/>
            <p:cNvSpPr>
              <a:spLocks/>
            </p:cNvSpPr>
            <p:nvPr/>
          </p:nvSpPr>
          <p:spPr bwMode="auto">
            <a:xfrm>
              <a:off x="3642" y="3276"/>
              <a:ext cx="97" cy="43"/>
            </a:xfrm>
            <a:custGeom>
              <a:avLst/>
              <a:gdLst>
                <a:gd name="T0" fmla="*/ 97 w 97"/>
                <a:gd name="T1" fmla="*/ 18 h 43"/>
                <a:gd name="T2" fmla="*/ 43 w 97"/>
                <a:gd name="T3" fmla="*/ 43 h 43"/>
                <a:gd name="T4" fmla="*/ 0 w 97"/>
                <a:gd name="T5" fmla="*/ 27 h 43"/>
                <a:gd name="T6" fmla="*/ 35 w 97"/>
                <a:gd name="T7" fmla="*/ 0 h 43"/>
                <a:gd name="T8" fmla="*/ 97 w 97"/>
                <a:gd name="T9" fmla="*/ 18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82959" name="Freeform 15"/>
            <p:cNvSpPr>
              <a:spLocks/>
            </p:cNvSpPr>
            <p:nvPr/>
          </p:nvSpPr>
          <p:spPr bwMode="auto">
            <a:xfrm>
              <a:off x="3529" y="3332"/>
              <a:ext cx="99" cy="45"/>
            </a:xfrm>
            <a:custGeom>
              <a:avLst/>
              <a:gdLst>
                <a:gd name="T0" fmla="*/ 99 w 99"/>
                <a:gd name="T1" fmla="*/ 18 h 45"/>
                <a:gd name="T2" fmla="*/ 44 w 99"/>
                <a:gd name="T3" fmla="*/ 45 h 45"/>
                <a:gd name="T4" fmla="*/ 0 w 99"/>
                <a:gd name="T5" fmla="*/ 27 h 45"/>
                <a:gd name="T6" fmla="*/ 34 w 99"/>
                <a:gd name="T7" fmla="*/ 0 h 45"/>
                <a:gd name="T8" fmla="*/ 99 w 99"/>
                <a:gd name="T9" fmla="*/ 18 h 45"/>
                <a:gd name="T10" fmla="*/ 0 60000 65536"/>
                <a:gd name="T11" fmla="*/ 0 60000 65536"/>
                <a:gd name="T12" fmla="*/ 0 60000 65536"/>
                <a:gd name="T13" fmla="*/ 0 60000 65536"/>
                <a:gd name="T14" fmla="*/ 0 60000 65536"/>
                <a:gd name="T15" fmla="*/ 0 w 99"/>
                <a:gd name="T16" fmla="*/ 0 h 45"/>
                <a:gd name="T17" fmla="*/ 99 w 99"/>
                <a:gd name="T18" fmla="*/ 45 h 45"/>
              </a:gdLst>
              <a:ahLst/>
              <a:cxnLst>
                <a:cxn ang="T10">
                  <a:pos x="T0" y="T1"/>
                </a:cxn>
                <a:cxn ang="T11">
                  <a:pos x="T2" y="T3"/>
                </a:cxn>
                <a:cxn ang="T12">
                  <a:pos x="T4" y="T5"/>
                </a:cxn>
                <a:cxn ang="T13">
                  <a:pos x="T6" y="T7"/>
                </a:cxn>
                <a:cxn ang="T14">
                  <a:pos x="T8" y="T9"/>
                </a:cxn>
              </a:cxnLst>
              <a:rect l="T15" t="T16" r="T17" b="T18"/>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82960" name="Freeform 16"/>
            <p:cNvSpPr>
              <a:spLocks/>
            </p:cNvSpPr>
            <p:nvPr/>
          </p:nvSpPr>
          <p:spPr bwMode="auto">
            <a:xfrm>
              <a:off x="3401" y="3398"/>
              <a:ext cx="99" cy="43"/>
            </a:xfrm>
            <a:custGeom>
              <a:avLst/>
              <a:gdLst>
                <a:gd name="T0" fmla="*/ 99 w 99"/>
                <a:gd name="T1" fmla="*/ 17 h 43"/>
                <a:gd name="T2" fmla="*/ 44 w 99"/>
                <a:gd name="T3" fmla="*/ 43 h 43"/>
                <a:gd name="T4" fmla="*/ 0 w 99"/>
                <a:gd name="T5" fmla="*/ 25 h 43"/>
                <a:gd name="T6" fmla="*/ 34 w 99"/>
                <a:gd name="T7" fmla="*/ 0 h 43"/>
                <a:gd name="T8" fmla="*/ 99 w 99"/>
                <a:gd name="T9" fmla="*/ 17 h 43"/>
                <a:gd name="T10" fmla="*/ 0 60000 65536"/>
                <a:gd name="T11" fmla="*/ 0 60000 65536"/>
                <a:gd name="T12" fmla="*/ 0 60000 65536"/>
                <a:gd name="T13" fmla="*/ 0 60000 65536"/>
                <a:gd name="T14" fmla="*/ 0 60000 65536"/>
                <a:gd name="T15" fmla="*/ 0 w 99"/>
                <a:gd name="T16" fmla="*/ 0 h 43"/>
                <a:gd name="T17" fmla="*/ 99 w 99"/>
                <a:gd name="T18" fmla="*/ 43 h 43"/>
              </a:gdLst>
              <a:ahLst/>
              <a:cxnLst>
                <a:cxn ang="T10">
                  <a:pos x="T0" y="T1"/>
                </a:cxn>
                <a:cxn ang="T11">
                  <a:pos x="T2" y="T3"/>
                </a:cxn>
                <a:cxn ang="T12">
                  <a:pos x="T4" y="T5"/>
                </a:cxn>
                <a:cxn ang="T13">
                  <a:pos x="T6" y="T7"/>
                </a:cxn>
                <a:cxn ang="T14">
                  <a:pos x="T8" y="T9"/>
                </a:cxn>
              </a:cxnLst>
              <a:rect l="T15" t="T16" r="T17" b="T18"/>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82961" name="Freeform 17"/>
            <p:cNvSpPr>
              <a:spLocks/>
            </p:cNvSpPr>
            <p:nvPr/>
          </p:nvSpPr>
          <p:spPr bwMode="auto">
            <a:xfrm>
              <a:off x="3292" y="3352"/>
              <a:ext cx="96" cy="41"/>
            </a:xfrm>
            <a:custGeom>
              <a:avLst/>
              <a:gdLst>
                <a:gd name="T0" fmla="*/ 96 w 96"/>
                <a:gd name="T1" fmla="*/ 16 h 41"/>
                <a:gd name="T2" fmla="*/ 42 w 96"/>
                <a:gd name="T3" fmla="*/ 41 h 41"/>
                <a:gd name="T4" fmla="*/ 0 w 96"/>
                <a:gd name="T5" fmla="*/ 25 h 41"/>
                <a:gd name="T6" fmla="*/ 34 w 96"/>
                <a:gd name="T7" fmla="*/ 0 h 41"/>
                <a:gd name="T8" fmla="*/ 96 w 96"/>
                <a:gd name="T9" fmla="*/ 16 h 41"/>
                <a:gd name="T10" fmla="*/ 0 60000 65536"/>
                <a:gd name="T11" fmla="*/ 0 60000 65536"/>
                <a:gd name="T12" fmla="*/ 0 60000 65536"/>
                <a:gd name="T13" fmla="*/ 0 60000 65536"/>
                <a:gd name="T14" fmla="*/ 0 60000 65536"/>
                <a:gd name="T15" fmla="*/ 0 w 96"/>
                <a:gd name="T16" fmla="*/ 0 h 41"/>
                <a:gd name="T17" fmla="*/ 96 w 96"/>
                <a:gd name="T18" fmla="*/ 41 h 41"/>
              </a:gdLst>
              <a:ahLst/>
              <a:cxnLst>
                <a:cxn ang="T10">
                  <a:pos x="T0" y="T1"/>
                </a:cxn>
                <a:cxn ang="T11">
                  <a:pos x="T2" y="T3"/>
                </a:cxn>
                <a:cxn ang="T12">
                  <a:pos x="T4" y="T5"/>
                </a:cxn>
                <a:cxn ang="T13">
                  <a:pos x="T6" y="T7"/>
                </a:cxn>
                <a:cxn ang="T14">
                  <a:pos x="T8" y="T9"/>
                </a:cxn>
              </a:cxnLst>
              <a:rect l="T15" t="T16" r="T17" b="T18"/>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82962" name="Freeform 18"/>
            <p:cNvSpPr>
              <a:spLocks/>
            </p:cNvSpPr>
            <p:nvPr/>
          </p:nvSpPr>
          <p:spPr bwMode="auto">
            <a:xfrm>
              <a:off x="3184" y="3306"/>
              <a:ext cx="92" cy="41"/>
            </a:xfrm>
            <a:custGeom>
              <a:avLst/>
              <a:gdLst>
                <a:gd name="T0" fmla="*/ 92 w 92"/>
                <a:gd name="T1" fmla="*/ 16 h 41"/>
                <a:gd name="T2" fmla="*/ 40 w 92"/>
                <a:gd name="T3" fmla="*/ 41 h 41"/>
                <a:gd name="T4" fmla="*/ 0 w 92"/>
                <a:gd name="T5" fmla="*/ 24 h 41"/>
                <a:gd name="T6" fmla="*/ 32 w 92"/>
                <a:gd name="T7" fmla="*/ 0 h 41"/>
                <a:gd name="T8" fmla="*/ 92 w 92"/>
                <a:gd name="T9" fmla="*/ 16 h 41"/>
                <a:gd name="T10" fmla="*/ 0 60000 65536"/>
                <a:gd name="T11" fmla="*/ 0 60000 65536"/>
                <a:gd name="T12" fmla="*/ 0 60000 65536"/>
                <a:gd name="T13" fmla="*/ 0 60000 65536"/>
                <a:gd name="T14" fmla="*/ 0 60000 65536"/>
                <a:gd name="T15" fmla="*/ 0 w 92"/>
                <a:gd name="T16" fmla="*/ 0 h 41"/>
                <a:gd name="T17" fmla="*/ 92 w 92"/>
                <a:gd name="T18" fmla="*/ 41 h 41"/>
              </a:gdLst>
              <a:ahLst/>
              <a:cxnLst>
                <a:cxn ang="T10">
                  <a:pos x="T0" y="T1"/>
                </a:cxn>
                <a:cxn ang="T11">
                  <a:pos x="T2" y="T3"/>
                </a:cxn>
                <a:cxn ang="T12">
                  <a:pos x="T4" y="T5"/>
                </a:cxn>
                <a:cxn ang="T13">
                  <a:pos x="T6" y="T7"/>
                </a:cxn>
                <a:cxn ang="T14">
                  <a:pos x="T8" y="T9"/>
                </a:cxn>
              </a:cxnLst>
              <a:rect l="T15" t="T16" r="T17" b="T18"/>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82963" name="Freeform 19"/>
            <p:cNvSpPr>
              <a:spLocks/>
            </p:cNvSpPr>
            <p:nvPr/>
          </p:nvSpPr>
          <p:spPr bwMode="auto">
            <a:xfrm>
              <a:off x="3075" y="3260"/>
              <a:ext cx="88" cy="39"/>
            </a:xfrm>
            <a:custGeom>
              <a:avLst/>
              <a:gdLst>
                <a:gd name="T0" fmla="*/ 88 w 88"/>
                <a:gd name="T1" fmla="*/ 15 h 39"/>
                <a:gd name="T2" fmla="*/ 38 w 88"/>
                <a:gd name="T3" fmla="*/ 39 h 39"/>
                <a:gd name="T4" fmla="*/ 0 w 88"/>
                <a:gd name="T5" fmla="*/ 24 h 39"/>
                <a:gd name="T6" fmla="*/ 31 w 88"/>
                <a:gd name="T7" fmla="*/ 0 h 39"/>
                <a:gd name="T8" fmla="*/ 88 w 88"/>
                <a:gd name="T9" fmla="*/ 15 h 39"/>
                <a:gd name="T10" fmla="*/ 0 60000 65536"/>
                <a:gd name="T11" fmla="*/ 0 60000 65536"/>
                <a:gd name="T12" fmla="*/ 0 60000 65536"/>
                <a:gd name="T13" fmla="*/ 0 60000 65536"/>
                <a:gd name="T14" fmla="*/ 0 60000 65536"/>
                <a:gd name="T15" fmla="*/ 0 w 88"/>
                <a:gd name="T16" fmla="*/ 0 h 39"/>
                <a:gd name="T17" fmla="*/ 88 w 88"/>
                <a:gd name="T18" fmla="*/ 39 h 39"/>
              </a:gdLst>
              <a:ahLst/>
              <a:cxnLst>
                <a:cxn ang="T10">
                  <a:pos x="T0" y="T1"/>
                </a:cxn>
                <a:cxn ang="T11">
                  <a:pos x="T2" y="T3"/>
                </a:cxn>
                <a:cxn ang="T12">
                  <a:pos x="T4" y="T5"/>
                </a:cxn>
                <a:cxn ang="T13">
                  <a:pos x="T6" y="T7"/>
                </a:cxn>
                <a:cxn ang="T14">
                  <a:pos x="T8" y="T9"/>
                </a:cxn>
              </a:cxnLst>
              <a:rect l="T15" t="T16" r="T17" b="T18"/>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82964" name="Freeform 20"/>
            <p:cNvSpPr>
              <a:spLocks/>
            </p:cNvSpPr>
            <p:nvPr/>
          </p:nvSpPr>
          <p:spPr bwMode="auto">
            <a:xfrm>
              <a:off x="3428" y="3298"/>
              <a:ext cx="97" cy="43"/>
            </a:xfrm>
            <a:custGeom>
              <a:avLst/>
              <a:gdLst>
                <a:gd name="T0" fmla="*/ 97 w 97"/>
                <a:gd name="T1" fmla="*/ 17 h 43"/>
                <a:gd name="T2" fmla="*/ 43 w 97"/>
                <a:gd name="T3" fmla="*/ 43 h 43"/>
                <a:gd name="T4" fmla="*/ 0 w 97"/>
                <a:gd name="T5" fmla="*/ 25 h 43"/>
                <a:gd name="T6" fmla="*/ 35 w 97"/>
                <a:gd name="T7" fmla="*/ 0 h 43"/>
                <a:gd name="T8" fmla="*/ 97 w 97"/>
                <a:gd name="T9" fmla="*/ 17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82965" name="Freeform 21"/>
            <p:cNvSpPr>
              <a:spLocks/>
            </p:cNvSpPr>
            <p:nvPr/>
          </p:nvSpPr>
          <p:spPr bwMode="auto">
            <a:xfrm>
              <a:off x="3328" y="3263"/>
              <a:ext cx="96" cy="42"/>
            </a:xfrm>
            <a:custGeom>
              <a:avLst/>
              <a:gdLst>
                <a:gd name="T0" fmla="*/ 96 w 96"/>
                <a:gd name="T1" fmla="*/ 17 h 42"/>
                <a:gd name="T2" fmla="*/ 42 w 96"/>
                <a:gd name="T3" fmla="*/ 42 h 42"/>
                <a:gd name="T4" fmla="*/ 0 w 96"/>
                <a:gd name="T5" fmla="*/ 25 h 42"/>
                <a:gd name="T6" fmla="*/ 33 w 96"/>
                <a:gd name="T7" fmla="*/ 0 h 42"/>
                <a:gd name="T8" fmla="*/ 96 w 96"/>
                <a:gd name="T9" fmla="*/ 17 h 42"/>
                <a:gd name="T10" fmla="*/ 0 60000 65536"/>
                <a:gd name="T11" fmla="*/ 0 60000 65536"/>
                <a:gd name="T12" fmla="*/ 0 60000 65536"/>
                <a:gd name="T13" fmla="*/ 0 60000 65536"/>
                <a:gd name="T14" fmla="*/ 0 60000 65536"/>
                <a:gd name="T15" fmla="*/ 0 w 96"/>
                <a:gd name="T16" fmla="*/ 0 h 42"/>
                <a:gd name="T17" fmla="*/ 96 w 96"/>
                <a:gd name="T18" fmla="*/ 42 h 42"/>
              </a:gdLst>
              <a:ahLst/>
              <a:cxnLst>
                <a:cxn ang="T10">
                  <a:pos x="T0" y="T1"/>
                </a:cxn>
                <a:cxn ang="T11">
                  <a:pos x="T2" y="T3"/>
                </a:cxn>
                <a:cxn ang="T12">
                  <a:pos x="T4" y="T5"/>
                </a:cxn>
                <a:cxn ang="T13">
                  <a:pos x="T6" y="T7"/>
                </a:cxn>
                <a:cxn ang="T14">
                  <a:pos x="T8" y="T9"/>
                </a:cxn>
              </a:cxnLst>
              <a:rect l="T15" t="T16" r="T17" b="T18"/>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82966" name="Freeform 22"/>
            <p:cNvSpPr>
              <a:spLocks/>
            </p:cNvSpPr>
            <p:nvPr/>
          </p:nvSpPr>
          <p:spPr bwMode="auto">
            <a:xfrm>
              <a:off x="3228" y="3227"/>
              <a:ext cx="93" cy="42"/>
            </a:xfrm>
            <a:custGeom>
              <a:avLst/>
              <a:gdLst>
                <a:gd name="T0" fmla="*/ 93 w 93"/>
                <a:gd name="T1" fmla="*/ 17 h 42"/>
                <a:gd name="T2" fmla="*/ 42 w 93"/>
                <a:gd name="T3" fmla="*/ 42 h 42"/>
                <a:gd name="T4" fmla="*/ 0 w 93"/>
                <a:gd name="T5" fmla="*/ 26 h 42"/>
                <a:gd name="T6" fmla="*/ 33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82967" name="Freeform 23"/>
            <p:cNvSpPr>
              <a:spLocks/>
            </p:cNvSpPr>
            <p:nvPr/>
          </p:nvSpPr>
          <p:spPr bwMode="auto">
            <a:xfrm>
              <a:off x="3128" y="3193"/>
              <a:ext cx="91" cy="40"/>
            </a:xfrm>
            <a:custGeom>
              <a:avLst/>
              <a:gdLst>
                <a:gd name="T0" fmla="*/ 91 w 91"/>
                <a:gd name="T1" fmla="*/ 15 h 40"/>
                <a:gd name="T2" fmla="*/ 40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82968" name="Freeform 24"/>
            <p:cNvSpPr>
              <a:spLocks/>
            </p:cNvSpPr>
            <p:nvPr/>
          </p:nvSpPr>
          <p:spPr bwMode="auto">
            <a:xfrm>
              <a:off x="3027" y="3157"/>
              <a:ext cx="91" cy="41"/>
            </a:xfrm>
            <a:custGeom>
              <a:avLst/>
              <a:gdLst>
                <a:gd name="T0" fmla="*/ 91 w 91"/>
                <a:gd name="T1" fmla="*/ 17 h 41"/>
                <a:gd name="T2" fmla="*/ 41 w 91"/>
                <a:gd name="T3" fmla="*/ 41 h 41"/>
                <a:gd name="T4" fmla="*/ 0 w 91"/>
                <a:gd name="T5" fmla="*/ 24 h 41"/>
                <a:gd name="T6" fmla="*/ 33 w 91"/>
                <a:gd name="T7" fmla="*/ 0 h 41"/>
                <a:gd name="T8" fmla="*/ 91 w 91"/>
                <a:gd name="T9" fmla="*/ 17 h 41"/>
                <a:gd name="T10" fmla="*/ 0 60000 65536"/>
                <a:gd name="T11" fmla="*/ 0 60000 65536"/>
                <a:gd name="T12" fmla="*/ 0 60000 65536"/>
                <a:gd name="T13" fmla="*/ 0 60000 65536"/>
                <a:gd name="T14" fmla="*/ 0 60000 65536"/>
                <a:gd name="T15" fmla="*/ 0 w 91"/>
                <a:gd name="T16" fmla="*/ 0 h 41"/>
                <a:gd name="T17" fmla="*/ 91 w 91"/>
                <a:gd name="T18" fmla="*/ 41 h 41"/>
              </a:gdLst>
              <a:ahLst/>
              <a:cxnLst>
                <a:cxn ang="T10">
                  <a:pos x="T0" y="T1"/>
                </a:cxn>
                <a:cxn ang="T11">
                  <a:pos x="T2" y="T3"/>
                </a:cxn>
                <a:cxn ang="T12">
                  <a:pos x="T4" y="T5"/>
                </a:cxn>
                <a:cxn ang="T13">
                  <a:pos x="T6" y="T7"/>
                </a:cxn>
                <a:cxn ang="T14">
                  <a:pos x="T8" y="T9"/>
                </a:cxn>
              </a:cxnLst>
              <a:rect l="T15" t="T16" r="T17" b="T18"/>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82969" name="Freeform 25"/>
            <p:cNvSpPr>
              <a:spLocks/>
            </p:cNvSpPr>
            <p:nvPr/>
          </p:nvSpPr>
          <p:spPr bwMode="auto">
            <a:xfrm>
              <a:off x="2927" y="3122"/>
              <a:ext cx="88" cy="40"/>
            </a:xfrm>
            <a:custGeom>
              <a:avLst/>
              <a:gdLst>
                <a:gd name="T0" fmla="*/ 88 w 88"/>
                <a:gd name="T1" fmla="*/ 16 h 40"/>
                <a:gd name="T2" fmla="*/ 40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82970" name="Freeform 26"/>
            <p:cNvSpPr>
              <a:spLocks/>
            </p:cNvSpPr>
            <p:nvPr/>
          </p:nvSpPr>
          <p:spPr bwMode="auto">
            <a:xfrm>
              <a:off x="3548" y="3248"/>
              <a:ext cx="98" cy="42"/>
            </a:xfrm>
            <a:custGeom>
              <a:avLst/>
              <a:gdLst>
                <a:gd name="T0" fmla="*/ 98 w 98"/>
                <a:gd name="T1" fmla="*/ 16 h 42"/>
                <a:gd name="T2" fmla="*/ 43 w 98"/>
                <a:gd name="T3" fmla="*/ 42 h 42"/>
                <a:gd name="T4" fmla="*/ 0 w 98"/>
                <a:gd name="T5" fmla="*/ 25 h 42"/>
                <a:gd name="T6" fmla="*/ 34 w 98"/>
                <a:gd name="T7" fmla="*/ 0 h 42"/>
                <a:gd name="T8" fmla="*/ 98 w 98"/>
                <a:gd name="T9" fmla="*/ 16 h 42"/>
                <a:gd name="T10" fmla="*/ 0 60000 65536"/>
                <a:gd name="T11" fmla="*/ 0 60000 65536"/>
                <a:gd name="T12" fmla="*/ 0 60000 65536"/>
                <a:gd name="T13" fmla="*/ 0 60000 65536"/>
                <a:gd name="T14" fmla="*/ 0 60000 65536"/>
                <a:gd name="T15" fmla="*/ 0 w 98"/>
                <a:gd name="T16" fmla="*/ 0 h 42"/>
                <a:gd name="T17" fmla="*/ 98 w 98"/>
                <a:gd name="T18" fmla="*/ 42 h 42"/>
              </a:gdLst>
              <a:ahLst/>
              <a:cxnLst>
                <a:cxn ang="T10">
                  <a:pos x="T0" y="T1"/>
                </a:cxn>
                <a:cxn ang="T11">
                  <a:pos x="T2" y="T3"/>
                </a:cxn>
                <a:cxn ang="T12">
                  <a:pos x="T4" y="T5"/>
                </a:cxn>
                <a:cxn ang="T13">
                  <a:pos x="T6" y="T7"/>
                </a:cxn>
                <a:cxn ang="T14">
                  <a:pos x="T8" y="T9"/>
                </a:cxn>
              </a:cxnLst>
              <a:rect l="T15" t="T16" r="T17" b="T18"/>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82971" name="Freeform 27"/>
            <p:cNvSpPr>
              <a:spLocks/>
            </p:cNvSpPr>
            <p:nvPr/>
          </p:nvSpPr>
          <p:spPr bwMode="auto">
            <a:xfrm>
              <a:off x="3455" y="3218"/>
              <a:ext cx="95" cy="42"/>
            </a:xfrm>
            <a:custGeom>
              <a:avLst/>
              <a:gdLst>
                <a:gd name="T0" fmla="*/ 95 w 95"/>
                <a:gd name="T1" fmla="*/ 17 h 42"/>
                <a:gd name="T2" fmla="*/ 41 w 95"/>
                <a:gd name="T3" fmla="*/ 42 h 42"/>
                <a:gd name="T4" fmla="*/ 0 w 95"/>
                <a:gd name="T5" fmla="*/ 25 h 42"/>
                <a:gd name="T6" fmla="*/ 33 w 95"/>
                <a:gd name="T7" fmla="*/ 0 h 42"/>
                <a:gd name="T8" fmla="*/ 95 w 95"/>
                <a:gd name="T9" fmla="*/ 17 h 42"/>
                <a:gd name="T10" fmla="*/ 0 60000 65536"/>
                <a:gd name="T11" fmla="*/ 0 60000 65536"/>
                <a:gd name="T12" fmla="*/ 0 60000 65536"/>
                <a:gd name="T13" fmla="*/ 0 60000 65536"/>
                <a:gd name="T14" fmla="*/ 0 60000 65536"/>
                <a:gd name="T15" fmla="*/ 0 w 95"/>
                <a:gd name="T16" fmla="*/ 0 h 42"/>
                <a:gd name="T17" fmla="*/ 95 w 95"/>
                <a:gd name="T18" fmla="*/ 42 h 42"/>
              </a:gdLst>
              <a:ahLst/>
              <a:cxnLst>
                <a:cxn ang="T10">
                  <a:pos x="T0" y="T1"/>
                </a:cxn>
                <a:cxn ang="T11">
                  <a:pos x="T2" y="T3"/>
                </a:cxn>
                <a:cxn ang="T12">
                  <a:pos x="T4" y="T5"/>
                </a:cxn>
                <a:cxn ang="T13">
                  <a:pos x="T6" y="T7"/>
                </a:cxn>
                <a:cxn ang="T14">
                  <a:pos x="T8" y="T9"/>
                </a:cxn>
              </a:cxnLst>
              <a:rect l="T15" t="T16" r="T17" b="T18"/>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82972" name="Freeform 28"/>
            <p:cNvSpPr>
              <a:spLocks/>
            </p:cNvSpPr>
            <p:nvPr/>
          </p:nvSpPr>
          <p:spPr bwMode="auto">
            <a:xfrm>
              <a:off x="3361" y="3189"/>
              <a:ext cx="94" cy="42"/>
            </a:xfrm>
            <a:custGeom>
              <a:avLst/>
              <a:gdLst>
                <a:gd name="T0" fmla="*/ 94 w 94"/>
                <a:gd name="T1" fmla="*/ 17 h 42"/>
                <a:gd name="T2" fmla="*/ 41 w 94"/>
                <a:gd name="T3" fmla="*/ 42 h 42"/>
                <a:gd name="T4" fmla="*/ 0 w 94"/>
                <a:gd name="T5" fmla="*/ 25 h 42"/>
                <a:gd name="T6" fmla="*/ 33 w 94"/>
                <a:gd name="T7" fmla="*/ 0 h 42"/>
                <a:gd name="T8" fmla="*/ 94 w 94"/>
                <a:gd name="T9" fmla="*/ 17 h 42"/>
                <a:gd name="T10" fmla="*/ 0 60000 65536"/>
                <a:gd name="T11" fmla="*/ 0 60000 65536"/>
                <a:gd name="T12" fmla="*/ 0 60000 65536"/>
                <a:gd name="T13" fmla="*/ 0 60000 65536"/>
                <a:gd name="T14" fmla="*/ 0 60000 65536"/>
                <a:gd name="T15" fmla="*/ 0 w 94"/>
                <a:gd name="T16" fmla="*/ 0 h 42"/>
                <a:gd name="T17" fmla="*/ 94 w 94"/>
                <a:gd name="T18" fmla="*/ 42 h 42"/>
              </a:gdLst>
              <a:ahLst/>
              <a:cxnLst>
                <a:cxn ang="T10">
                  <a:pos x="T0" y="T1"/>
                </a:cxn>
                <a:cxn ang="T11">
                  <a:pos x="T2" y="T3"/>
                </a:cxn>
                <a:cxn ang="T12">
                  <a:pos x="T4" y="T5"/>
                </a:cxn>
                <a:cxn ang="T13">
                  <a:pos x="T6" y="T7"/>
                </a:cxn>
                <a:cxn ang="T14">
                  <a:pos x="T8" y="T9"/>
                </a:cxn>
              </a:cxnLst>
              <a:rect l="T15" t="T16" r="T17" b="T18"/>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82973" name="Freeform 29"/>
            <p:cNvSpPr>
              <a:spLocks/>
            </p:cNvSpPr>
            <p:nvPr/>
          </p:nvSpPr>
          <p:spPr bwMode="auto">
            <a:xfrm>
              <a:off x="3267" y="3159"/>
              <a:ext cx="93" cy="42"/>
            </a:xfrm>
            <a:custGeom>
              <a:avLst/>
              <a:gdLst>
                <a:gd name="T0" fmla="*/ 93 w 93"/>
                <a:gd name="T1" fmla="*/ 17 h 42"/>
                <a:gd name="T2" fmla="*/ 42 w 93"/>
                <a:gd name="T3" fmla="*/ 42 h 42"/>
                <a:gd name="T4" fmla="*/ 0 w 93"/>
                <a:gd name="T5" fmla="*/ 26 h 42"/>
                <a:gd name="T6" fmla="*/ 34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82974" name="Freeform 30"/>
            <p:cNvSpPr>
              <a:spLocks/>
            </p:cNvSpPr>
            <p:nvPr/>
          </p:nvSpPr>
          <p:spPr bwMode="auto">
            <a:xfrm>
              <a:off x="3174" y="3131"/>
              <a:ext cx="91" cy="40"/>
            </a:xfrm>
            <a:custGeom>
              <a:avLst/>
              <a:gdLst>
                <a:gd name="T0" fmla="*/ 91 w 91"/>
                <a:gd name="T1" fmla="*/ 15 h 40"/>
                <a:gd name="T2" fmla="*/ 41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82975" name="Freeform 31"/>
            <p:cNvSpPr>
              <a:spLocks/>
            </p:cNvSpPr>
            <p:nvPr/>
          </p:nvSpPr>
          <p:spPr bwMode="auto">
            <a:xfrm>
              <a:off x="3081" y="3101"/>
              <a:ext cx="90" cy="41"/>
            </a:xfrm>
            <a:custGeom>
              <a:avLst/>
              <a:gdLst>
                <a:gd name="T0" fmla="*/ 90 w 90"/>
                <a:gd name="T1" fmla="*/ 17 h 41"/>
                <a:gd name="T2" fmla="*/ 39 w 90"/>
                <a:gd name="T3" fmla="*/ 41 h 41"/>
                <a:gd name="T4" fmla="*/ 0 w 90"/>
                <a:gd name="T5" fmla="*/ 24 h 41"/>
                <a:gd name="T6" fmla="*/ 31 w 90"/>
                <a:gd name="T7" fmla="*/ 0 h 41"/>
                <a:gd name="T8" fmla="*/ 90 w 90"/>
                <a:gd name="T9" fmla="*/ 17 h 41"/>
                <a:gd name="T10" fmla="*/ 0 60000 65536"/>
                <a:gd name="T11" fmla="*/ 0 60000 65536"/>
                <a:gd name="T12" fmla="*/ 0 60000 65536"/>
                <a:gd name="T13" fmla="*/ 0 60000 65536"/>
                <a:gd name="T14" fmla="*/ 0 60000 65536"/>
                <a:gd name="T15" fmla="*/ 0 w 90"/>
                <a:gd name="T16" fmla="*/ 0 h 41"/>
                <a:gd name="T17" fmla="*/ 90 w 90"/>
                <a:gd name="T18" fmla="*/ 41 h 41"/>
              </a:gdLst>
              <a:ahLst/>
              <a:cxnLst>
                <a:cxn ang="T10">
                  <a:pos x="T0" y="T1"/>
                </a:cxn>
                <a:cxn ang="T11">
                  <a:pos x="T2" y="T3"/>
                </a:cxn>
                <a:cxn ang="T12">
                  <a:pos x="T4" y="T5"/>
                </a:cxn>
                <a:cxn ang="T13">
                  <a:pos x="T6" y="T7"/>
                </a:cxn>
                <a:cxn ang="T14">
                  <a:pos x="T8" y="T9"/>
                </a:cxn>
              </a:cxnLst>
              <a:rect l="T15" t="T16" r="T17" b="T18"/>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82976" name="Freeform 32"/>
            <p:cNvSpPr>
              <a:spLocks/>
            </p:cNvSpPr>
            <p:nvPr/>
          </p:nvSpPr>
          <p:spPr bwMode="auto">
            <a:xfrm>
              <a:off x="2987" y="3072"/>
              <a:ext cx="88" cy="40"/>
            </a:xfrm>
            <a:custGeom>
              <a:avLst/>
              <a:gdLst>
                <a:gd name="T0" fmla="*/ 88 w 88"/>
                <a:gd name="T1" fmla="*/ 16 h 40"/>
                <a:gd name="T2" fmla="*/ 39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82977" name="Freeform 33"/>
            <p:cNvSpPr>
              <a:spLocks/>
            </p:cNvSpPr>
            <p:nvPr/>
          </p:nvSpPr>
          <p:spPr bwMode="auto">
            <a:xfrm>
              <a:off x="2321" y="2594"/>
              <a:ext cx="98" cy="316"/>
            </a:xfrm>
            <a:custGeom>
              <a:avLst/>
              <a:gdLst>
                <a:gd name="T0" fmla="*/ 35 w 98"/>
                <a:gd name="T1" fmla="*/ 0 h 316"/>
                <a:gd name="T2" fmla="*/ 55 w 98"/>
                <a:gd name="T3" fmla="*/ 32 h 316"/>
                <a:gd name="T4" fmla="*/ 46 w 98"/>
                <a:gd name="T5" fmla="*/ 52 h 316"/>
                <a:gd name="T6" fmla="*/ 98 w 98"/>
                <a:gd name="T7" fmla="*/ 247 h 316"/>
                <a:gd name="T8" fmla="*/ 57 w 98"/>
                <a:gd name="T9" fmla="*/ 316 h 316"/>
                <a:gd name="T10" fmla="*/ 0 w 98"/>
                <a:gd name="T11" fmla="*/ 235 h 316"/>
                <a:gd name="T12" fmla="*/ 26 w 98"/>
                <a:gd name="T13" fmla="*/ 52 h 316"/>
                <a:gd name="T14" fmla="*/ 2 w 98"/>
                <a:gd name="T15" fmla="*/ 32 h 316"/>
                <a:gd name="T16" fmla="*/ 9 w 98"/>
                <a:gd name="T17" fmla="*/ 0 h 316"/>
                <a:gd name="T18" fmla="*/ 35 w 98"/>
                <a:gd name="T19" fmla="*/ 0 h 3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316"/>
                <a:gd name="T32" fmla="*/ 98 w 98"/>
                <a:gd name="T33" fmla="*/ 316 h 3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82978" name="Freeform 34"/>
            <p:cNvSpPr>
              <a:spLocks/>
            </p:cNvSpPr>
            <p:nvPr/>
          </p:nvSpPr>
          <p:spPr bwMode="auto">
            <a:xfrm>
              <a:off x="3025" y="2383"/>
              <a:ext cx="1031" cy="778"/>
            </a:xfrm>
            <a:custGeom>
              <a:avLst/>
              <a:gdLst>
                <a:gd name="T0" fmla="*/ 115 w 1031"/>
                <a:gd name="T1" fmla="*/ 0 h 778"/>
                <a:gd name="T2" fmla="*/ 0 w 1031"/>
                <a:gd name="T3" fmla="*/ 558 h 778"/>
                <a:gd name="T4" fmla="*/ 752 w 1031"/>
                <a:gd name="T5" fmla="*/ 778 h 778"/>
                <a:gd name="T6" fmla="*/ 825 w 1031"/>
                <a:gd name="T7" fmla="*/ 766 h 778"/>
                <a:gd name="T8" fmla="*/ 1031 w 1031"/>
                <a:gd name="T9" fmla="*/ 49 h 778"/>
                <a:gd name="T10" fmla="*/ 946 w 1031"/>
                <a:gd name="T11" fmla="*/ 12 h 778"/>
                <a:gd name="T12" fmla="*/ 115 w 1031"/>
                <a:gd name="T13" fmla="*/ 0 h 778"/>
                <a:gd name="T14" fmla="*/ 0 60000 65536"/>
                <a:gd name="T15" fmla="*/ 0 60000 65536"/>
                <a:gd name="T16" fmla="*/ 0 60000 65536"/>
                <a:gd name="T17" fmla="*/ 0 60000 65536"/>
                <a:gd name="T18" fmla="*/ 0 60000 65536"/>
                <a:gd name="T19" fmla="*/ 0 60000 65536"/>
                <a:gd name="T20" fmla="*/ 0 60000 65536"/>
                <a:gd name="T21" fmla="*/ 0 w 1031"/>
                <a:gd name="T22" fmla="*/ 0 h 778"/>
                <a:gd name="T23" fmla="*/ 1031 w 1031"/>
                <a:gd name="T24" fmla="*/ 778 h 7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82979" name="Freeform 35"/>
            <p:cNvSpPr>
              <a:spLocks/>
            </p:cNvSpPr>
            <p:nvPr/>
          </p:nvSpPr>
          <p:spPr bwMode="auto">
            <a:xfrm>
              <a:off x="3110" y="2462"/>
              <a:ext cx="771" cy="571"/>
            </a:xfrm>
            <a:custGeom>
              <a:avLst/>
              <a:gdLst>
                <a:gd name="T0" fmla="*/ 78 w 771"/>
                <a:gd name="T1" fmla="*/ 0 h 571"/>
                <a:gd name="T2" fmla="*/ 0 w 771"/>
                <a:gd name="T3" fmla="*/ 406 h 571"/>
                <a:gd name="T4" fmla="*/ 624 w 771"/>
                <a:gd name="T5" fmla="*/ 571 h 571"/>
                <a:gd name="T6" fmla="*/ 771 w 771"/>
                <a:gd name="T7" fmla="*/ 37 h 571"/>
                <a:gd name="T8" fmla="*/ 78 w 771"/>
                <a:gd name="T9" fmla="*/ 0 h 571"/>
                <a:gd name="T10" fmla="*/ 0 60000 65536"/>
                <a:gd name="T11" fmla="*/ 0 60000 65536"/>
                <a:gd name="T12" fmla="*/ 0 60000 65536"/>
                <a:gd name="T13" fmla="*/ 0 60000 65536"/>
                <a:gd name="T14" fmla="*/ 0 60000 65536"/>
                <a:gd name="T15" fmla="*/ 0 w 771"/>
                <a:gd name="T16" fmla="*/ 0 h 571"/>
                <a:gd name="T17" fmla="*/ 771 w 771"/>
                <a:gd name="T18" fmla="*/ 571 h 571"/>
              </a:gdLst>
              <a:ahLst/>
              <a:cxnLst>
                <a:cxn ang="T10">
                  <a:pos x="T0" y="T1"/>
                </a:cxn>
                <a:cxn ang="T11">
                  <a:pos x="T2" y="T3"/>
                </a:cxn>
                <a:cxn ang="T12">
                  <a:pos x="T4" y="T5"/>
                </a:cxn>
                <a:cxn ang="T13">
                  <a:pos x="T6" y="T7"/>
                </a:cxn>
                <a:cxn ang="T14">
                  <a:pos x="T8" y="T9"/>
                </a:cxn>
              </a:cxnLst>
              <a:rect l="T15" t="T16" r="T17" b="T18"/>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82980" name="Freeform 36"/>
            <p:cNvSpPr>
              <a:spLocks/>
            </p:cNvSpPr>
            <p:nvPr/>
          </p:nvSpPr>
          <p:spPr bwMode="auto">
            <a:xfrm>
              <a:off x="2035" y="1488"/>
              <a:ext cx="824" cy="724"/>
            </a:xfrm>
            <a:custGeom>
              <a:avLst/>
              <a:gdLst>
                <a:gd name="T0" fmla="*/ 822 w 824"/>
                <a:gd name="T1" fmla="*/ 255 h 724"/>
                <a:gd name="T2" fmla="*/ 806 w 824"/>
                <a:gd name="T3" fmla="*/ 199 h 724"/>
                <a:gd name="T4" fmla="*/ 774 w 824"/>
                <a:gd name="T5" fmla="*/ 149 h 724"/>
                <a:gd name="T6" fmla="*/ 730 w 824"/>
                <a:gd name="T7" fmla="*/ 104 h 724"/>
                <a:gd name="T8" fmla="*/ 675 w 824"/>
                <a:gd name="T9" fmla="*/ 64 h 724"/>
                <a:gd name="T10" fmla="*/ 609 w 824"/>
                <a:gd name="T11" fmla="*/ 35 h 724"/>
                <a:gd name="T12" fmla="*/ 535 w 824"/>
                <a:gd name="T13" fmla="*/ 13 h 724"/>
                <a:gd name="T14" fmla="*/ 454 w 824"/>
                <a:gd name="T15" fmla="*/ 1 h 724"/>
                <a:gd name="T16" fmla="*/ 371 w 824"/>
                <a:gd name="T17" fmla="*/ 1 h 724"/>
                <a:gd name="T18" fmla="*/ 290 w 824"/>
                <a:gd name="T19" fmla="*/ 13 h 724"/>
                <a:gd name="T20" fmla="*/ 216 w 824"/>
                <a:gd name="T21" fmla="*/ 35 h 724"/>
                <a:gd name="T22" fmla="*/ 150 w 824"/>
                <a:gd name="T23" fmla="*/ 64 h 724"/>
                <a:gd name="T24" fmla="*/ 94 w 824"/>
                <a:gd name="T25" fmla="*/ 104 h 724"/>
                <a:gd name="T26" fmla="*/ 50 w 824"/>
                <a:gd name="T27" fmla="*/ 149 h 724"/>
                <a:gd name="T28" fmla="*/ 19 w 824"/>
                <a:gd name="T29" fmla="*/ 199 h 724"/>
                <a:gd name="T30" fmla="*/ 2 w 824"/>
                <a:gd name="T31" fmla="*/ 255 h 724"/>
                <a:gd name="T32" fmla="*/ 2 w 824"/>
                <a:gd name="T33" fmla="*/ 313 h 724"/>
                <a:gd name="T34" fmla="*/ 19 w 824"/>
                <a:gd name="T35" fmla="*/ 367 h 724"/>
                <a:gd name="T36" fmla="*/ 50 w 824"/>
                <a:gd name="T37" fmla="*/ 419 h 724"/>
                <a:gd name="T38" fmla="*/ 94 w 824"/>
                <a:gd name="T39" fmla="*/ 463 h 724"/>
                <a:gd name="T40" fmla="*/ 150 w 824"/>
                <a:gd name="T41" fmla="*/ 501 h 724"/>
                <a:gd name="T42" fmla="*/ 216 w 824"/>
                <a:gd name="T43" fmla="*/ 532 h 724"/>
                <a:gd name="T44" fmla="*/ 290 w 824"/>
                <a:gd name="T45" fmla="*/ 552 h 724"/>
                <a:gd name="T46" fmla="*/ 371 w 824"/>
                <a:gd name="T47" fmla="*/ 564 h 724"/>
                <a:gd name="T48" fmla="*/ 420 w 824"/>
                <a:gd name="T49" fmla="*/ 566 h 724"/>
                <a:gd name="T50" fmla="*/ 433 w 824"/>
                <a:gd name="T51" fmla="*/ 566 h 724"/>
                <a:gd name="T52" fmla="*/ 446 w 824"/>
                <a:gd name="T53" fmla="*/ 566 h 724"/>
                <a:gd name="T54" fmla="*/ 459 w 824"/>
                <a:gd name="T55" fmla="*/ 564 h 724"/>
                <a:gd name="T56" fmla="*/ 448 w 824"/>
                <a:gd name="T57" fmla="*/ 724 h 724"/>
                <a:gd name="T58" fmla="*/ 571 w 824"/>
                <a:gd name="T59" fmla="*/ 545 h 724"/>
                <a:gd name="T60" fmla="*/ 628 w 824"/>
                <a:gd name="T61" fmla="*/ 525 h 724"/>
                <a:gd name="T62" fmla="*/ 680 w 824"/>
                <a:gd name="T63" fmla="*/ 499 h 724"/>
                <a:gd name="T64" fmla="*/ 725 w 824"/>
                <a:gd name="T65" fmla="*/ 469 h 724"/>
                <a:gd name="T66" fmla="*/ 762 w 824"/>
                <a:gd name="T67" fmla="*/ 433 h 724"/>
                <a:gd name="T68" fmla="*/ 792 w 824"/>
                <a:gd name="T69" fmla="*/ 394 h 724"/>
                <a:gd name="T70" fmla="*/ 812 w 824"/>
                <a:gd name="T71" fmla="*/ 352 h 724"/>
                <a:gd name="T72" fmla="*/ 823 w 824"/>
                <a:gd name="T73" fmla="*/ 307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24"/>
                <a:gd name="T112" fmla="*/ 0 h 724"/>
                <a:gd name="T113" fmla="*/ 824 w 824"/>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82981" name="Freeform 37"/>
            <p:cNvSpPr>
              <a:spLocks/>
            </p:cNvSpPr>
            <p:nvPr/>
          </p:nvSpPr>
          <p:spPr bwMode="auto">
            <a:xfrm>
              <a:off x="1764" y="2157"/>
              <a:ext cx="241" cy="70"/>
            </a:xfrm>
            <a:custGeom>
              <a:avLst/>
              <a:gdLst>
                <a:gd name="T0" fmla="*/ 241 w 241"/>
                <a:gd name="T1" fmla="*/ 70 h 70"/>
                <a:gd name="T2" fmla="*/ 0 w 241"/>
                <a:gd name="T3" fmla="*/ 0 h 70"/>
                <a:gd name="T4" fmla="*/ 13 w 241"/>
                <a:gd name="T5" fmla="*/ 50 h 70"/>
                <a:gd name="T6" fmla="*/ 241 w 241"/>
                <a:gd name="T7" fmla="*/ 70 h 70"/>
                <a:gd name="T8" fmla="*/ 0 60000 65536"/>
                <a:gd name="T9" fmla="*/ 0 60000 65536"/>
                <a:gd name="T10" fmla="*/ 0 60000 65536"/>
                <a:gd name="T11" fmla="*/ 0 60000 65536"/>
                <a:gd name="T12" fmla="*/ 0 w 241"/>
                <a:gd name="T13" fmla="*/ 0 h 70"/>
                <a:gd name="T14" fmla="*/ 241 w 241"/>
                <a:gd name="T15" fmla="*/ 70 h 70"/>
              </a:gdLst>
              <a:ahLst/>
              <a:cxnLst>
                <a:cxn ang="T8">
                  <a:pos x="T0" y="T1"/>
                </a:cxn>
                <a:cxn ang="T9">
                  <a:pos x="T2" y="T3"/>
                </a:cxn>
                <a:cxn ang="T10">
                  <a:pos x="T4" y="T5"/>
                </a:cxn>
                <a:cxn ang="T11">
                  <a:pos x="T6" y="T7"/>
                </a:cxn>
              </a:cxnLst>
              <a:rect l="T12" t="T13" r="T14" b="T15"/>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82982" name="Freeform 38"/>
            <p:cNvSpPr>
              <a:spLocks/>
            </p:cNvSpPr>
            <p:nvPr/>
          </p:nvSpPr>
          <p:spPr bwMode="auto">
            <a:xfrm>
              <a:off x="1704" y="2312"/>
              <a:ext cx="310" cy="92"/>
            </a:xfrm>
            <a:custGeom>
              <a:avLst/>
              <a:gdLst>
                <a:gd name="T0" fmla="*/ 310 w 310"/>
                <a:gd name="T1" fmla="*/ 0 h 92"/>
                <a:gd name="T2" fmla="*/ 0 w 310"/>
                <a:gd name="T3" fmla="*/ 51 h 92"/>
                <a:gd name="T4" fmla="*/ 78 w 310"/>
                <a:gd name="T5" fmla="*/ 92 h 92"/>
                <a:gd name="T6" fmla="*/ 310 w 310"/>
                <a:gd name="T7" fmla="*/ 0 h 92"/>
                <a:gd name="T8" fmla="*/ 0 60000 65536"/>
                <a:gd name="T9" fmla="*/ 0 60000 65536"/>
                <a:gd name="T10" fmla="*/ 0 60000 65536"/>
                <a:gd name="T11" fmla="*/ 0 60000 65536"/>
                <a:gd name="T12" fmla="*/ 0 w 310"/>
                <a:gd name="T13" fmla="*/ 0 h 92"/>
                <a:gd name="T14" fmla="*/ 310 w 310"/>
                <a:gd name="T15" fmla="*/ 92 h 92"/>
              </a:gdLst>
              <a:ahLst/>
              <a:cxnLst>
                <a:cxn ang="T8">
                  <a:pos x="T0" y="T1"/>
                </a:cxn>
                <a:cxn ang="T9">
                  <a:pos x="T2" y="T3"/>
                </a:cxn>
                <a:cxn ang="T10">
                  <a:pos x="T4" y="T5"/>
                </a:cxn>
                <a:cxn ang="T11">
                  <a:pos x="T6" y="T7"/>
                </a:cxn>
              </a:cxnLst>
              <a:rect l="T12" t="T13" r="T14" b="T15"/>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82983" name="Freeform 39"/>
            <p:cNvSpPr>
              <a:spLocks/>
            </p:cNvSpPr>
            <p:nvPr/>
          </p:nvSpPr>
          <p:spPr bwMode="auto">
            <a:xfrm>
              <a:off x="1900" y="2413"/>
              <a:ext cx="109" cy="77"/>
            </a:xfrm>
            <a:custGeom>
              <a:avLst/>
              <a:gdLst>
                <a:gd name="T0" fmla="*/ 109 w 109"/>
                <a:gd name="T1" fmla="*/ 0 h 77"/>
                <a:gd name="T2" fmla="*/ 0 w 109"/>
                <a:gd name="T3" fmla="*/ 59 h 77"/>
                <a:gd name="T4" fmla="*/ 64 w 109"/>
                <a:gd name="T5" fmla="*/ 77 h 77"/>
                <a:gd name="T6" fmla="*/ 109 w 109"/>
                <a:gd name="T7" fmla="*/ 0 h 77"/>
                <a:gd name="T8" fmla="*/ 0 60000 65536"/>
                <a:gd name="T9" fmla="*/ 0 60000 65536"/>
                <a:gd name="T10" fmla="*/ 0 60000 65536"/>
                <a:gd name="T11" fmla="*/ 0 60000 65536"/>
                <a:gd name="T12" fmla="*/ 0 w 109"/>
                <a:gd name="T13" fmla="*/ 0 h 77"/>
                <a:gd name="T14" fmla="*/ 109 w 109"/>
                <a:gd name="T15" fmla="*/ 77 h 77"/>
              </a:gdLst>
              <a:ahLst/>
              <a:cxnLst>
                <a:cxn ang="T8">
                  <a:pos x="T0" y="T1"/>
                </a:cxn>
                <a:cxn ang="T9">
                  <a:pos x="T2" y="T3"/>
                </a:cxn>
                <a:cxn ang="T10">
                  <a:pos x="T4" y="T5"/>
                </a:cxn>
                <a:cxn ang="T11">
                  <a:pos x="T6" y="T7"/>
                </a:cxn>
              </a:cxnLst>
              <a:rect l="T12" t="T13" r="T14" b="T15"/>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82984" name="Freeform 40"/>
            <p:cNvSpPr>
              <a:spLocks/>
            </p:cNvSpPr>
            <p:nvPr/>
          </p:nvSpPr>
          <p:spPr bwMode="auto">
            <a:xfrm>
              <a:off x="3163" y="2697"/>
              <a:ext cx="590" cy="186"/>
            </a:xfrm>
            <a:custGeom>
              <a:avLst/>
              <a:gdLst>
                <a:gd name="T0" fmla="*/ 554 w 590"/>
                <a:gd name="T1" fmla="*/ 111 h 186"/>
                <a:gd name="T2" fmla="*/ 525 w 590"/>
                <a:gd name="T3" fmla="*/ 125 h 186"/>
                <a:gd name="T4" fmla="*/ 516 w 590"/>
                <a:gd name="T5" fmla="*/ 112 h 186"/>
                <a:gd name="T6" fmla="*/ 484 w 590"/>
                <a:gd name="T7" fmla="*/ 74 h 186"/>
                <a:gd name="T8" fmla="*/ 451 w 590"/>
                <a:gd name="T9" fmla="*/ 75 h 186"/>
                <a:gd name="T10" fmla="*/ 418 w 590"/>
                <a:gd name="T11" fmla="*/ 83 h 186"/>
                <a:gd name="T12" fmla="*/ 395 w 590"/>
                <a:gd name="T13" fmla="*/ 81 h 186"/>
                <a:gd name="T14" fmla="*/ 383 w 590"/>
                <a:gd name="T15" fmla="*/ 64 h 186"/>
                <a:gd name="T16" fmla="*/ 344 w 590"/>
                <a:gd name="T17" fmla="*/ 59 h 186"/>
                <a:gd name="T18" fmla="*/ 323 w 590"/>
                <a:gd name="T19" fmla="*/ 60 h 186"/>
                <a:gd name="T20" fmla="*/ 312 w 590"/>
                <a:gd name="T21" fmla="*/ 57 h 186"/>
                <a:gd name="T22" fmla="*/ 301 w 590"/>
                <a:gd name="T23" fmla="*/ 43 h 186"/>
                <a:gd name="T24" fmla="*/ 292 w 590"/>
                <a:gd name="T25" fmla="*/ 38 h 186"/>
                <a:gd name="T26" fmla="*/ 243 w 590"/>
                <a:gd name="T27" fmla="*/ 38 h 186"/>
                <a:gd name="T28" fmla="*/ 193 w 590"/>
                <a:gd name="T29" fmla="*/ 46 h 186"/>
                <a:gd name="T30" fmla="*/ 181 w 590"/>
                <a:gd name="T31" fmla="*/ 50 h 186"/>
                <a:gd name="T32" fmla="*/ 185 w 590"/>
                <a:gd name="T33" fmla="*/ 25 h 186"/>
                <a:gd name="T34" fmla="*/ 175 w 590"/>
                <a:gd name="T35" fmla="*/ 7 h 186"/>
                <a:gd name="T36" fmla="*/ 153 w 590"/>
                <a:gd name="T37" fmla="*/ 0 h 186"/>
                <a:gd name="T38" fmla="*/ 84 w 590"/>
                <a:gd name="T39" fmla="*/ 8 h 186"/>
                <a:gd name="T40" fmla="*/ 15 w 590"/>
                <a:gd name="T41" fmla="*/ 21 h 186"/>
                <a:gd name="T42" fmla="*/ 0 w 590"/>
                <a:gd name="T43" fmla="*/ 43 h 186"/>
                <a:gd name="T44" fmla="*/ 21 w 590"/>
                <a:gd name="T45" fmla="*/ 58 h 186"/>
                <a:gd name="T46" fmla="*/ 84 w 590"/>
                <a:gd name="T47" fmla="*/ 45 h 186"/>
                <a:gd name="T48" fmla="*/ 147 w 590"/>
                <a:gd name="T49" fmla="*/ 38 h 186"/>
                <a:gd name="T50" fmla="*/ 142 w 590"/>
                <a:gd name="T51" fmla="*/ 60 h 186"/>
                <a:gd name="T52" fmla="*/ 141 w 590"/>
                <a:gd name="T53" fmla="*/ 80 h 186"/>
                <a:gd name="T54" fmla="*/ 156 w 590"/>
                <a:gd name="T55" fmla="*/ 95 h 186"/>
                <a:gd name="T56" fmla="*/ 201 w 590"/>
                <a:gd name="T57" fmla="*/ 81 h 186"/>
                <a:gd name="T58" fmla="*/ 249 w 590"/>
                <a:gd name="T59" fmla="*/ 75 h 186"/>
                <a:gd name="T60" fmla="*/ 274 w 590"/>
                <a:gd name="T61" fmla="*/ 87 h 186"/>
                <a:gd name="T62" fmla="*/ 294 w 590"/>
                <a:gd name="T63" fmla="*/ 101 h 186"/>
                <a:gd name="T64" fmla="*/ 304 w 590"/>
                <a:gd name="T65" fmla="*/ 101 h 186"/>
                <a:gd name="T66" fmla="*/ 327 w 590"/>
                <a:gd name="T67" fmla="*/ 96 h 186"/>
                <a:gd name="T68" fmla="*/ 351 w 590"/>
                <a:gd name="T69" fmla="*/ 95 h 186"/>
                <a:gd name="T70" fmla="*/ 356 w 590"/>
                <a:gd name="T71" fmla="*/ 102 h 186"/>
                <a:gd name="T72" fmla="*/ 354 w 590"/>
                <a:gd name="T73" fmla="*/ 125 h 186"/>
                <a:gd name="T74" fmla="*/ 367 w 590"/>
                <a:gd name="T75" fmla="*/ 139 h 186"/>
                <a:gd name="T76" fmla="*/ 401 w 590"/>
                <a:gd name="T77" fmla="*/ 127 h 186"/>
                <a:gd name="T78" fmla="*/ 438 w 590"/>
                <a:gd name="T79" fmla="*/ 115 h 186"/>
                <a:gd name="T80" fmla="*/ 471 w 590"/>
                <a:gd name="T81" fmla="*/ 108 h 186"/>
                <a:gd name="T82" fmla="*/ 481 w 590"/>
                <a:gd name="T83" fmla="*/ 140 h 186"/>
                <a:gd name="T84" fmla="*/ 475 w 590"/>
                <a:gd name="T85" fmla="*/ 171 h 186"/>
                <a:gd name="T86" fmla="*/ 491 w 590"/>
                <a:gd name="T87" fmla="*/ 186 h 186"/>
                <a:gd name="T88" fmla="*/ 517 w 590"/>
                <a:gd name="T89" fmla="*/ 174 h 186"/>
                <a:gd name="T90" fmla="*/ 547 w 590"/>
                <a:gd name="T91" fmla="*/ 156 h 186"/>
                <a:gd name="T92" fmla="*/ 568 w 590"/>
                <a:gd name="T93" fmla="*/ 143 h 186"/>
                <a:gd name="T94" fmla="*/ 572 w 590"/>
                <a:gd name="T95" fmla="*/ 149 h 186"/>
                <a:gd name="T96" fmla="*/ 590 w 590"/>
                <a:gd name="T97" fmla="*/ 130 h 1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0"/>
                <a:gd name="T148" fmla="*/ 0 h 186"/>
                <a:gd name="T149" fmla="*/ 590 w 590"/>
                <a:gd name="T150" fmla="*/ 186 h 18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82985" name="Freeform 41"/>
            <p:cNvSpPr>
              <a:spLocks/>
            </p:cNvSpPr>
            <p:nvPr/>
          </p:nvSpPr>
          <p:spPr bwMode="auto">
            <a:xfrm>
              <a:off x="3200" y="2569"/>
              <a:ext cx="560" cy="123"/>
            </a:xfrm>
            <a:custGeom>
              <a:avLst/>
              <a:gdLst>
                <a:gd name="T0" fmla="*/ 548 w 560"/>
                <a:gd name="T1" fmla="*/ 87 h 123"/>
                <a:gd name="T2" fmla="*/ 546 w 560"/>
                <a:gd name="T3" fmla="*/ 63 h 123"/>
                <a:gd name="T4" fmla="*/ 536 w 560"/>
                <a:gd name="T5" fmla="*/ 49 h 123"/>
                <a:gd name="T6" fmla="*/ 511 w 560"/>
                <a:gd name="T7" fmla="*/ 48 h 123"/>
                <a:gd name="T8" fmla="*/ 490 w 560"/>
                <a:gd name="T9" fmla="*/ 51 h 123"/>
                <a:gd name="T10" fmla="*/ 469 w 560"/>
                <a:gd name="T11" fmla="*/ 58 h 123"/>
                <a:gd name="T12" fmla="*/ 454 w 560"/>
                <a:gd name="T13" fmla="*/ 48 h 123"/>
                <a:gd name="T14" fmla="*/ 432 w 560"/>
                <a:gd name="T15" fmla="*/ 32 h 123"/>
                <a:gd name="T16" fmla="*/ 404 w 560"/>
                <a:gd name="T17" fmla="*/ 30 h 123"/>
                <a:gd name="T18" fmla="*/ 370 w 560"/>
                <a:gd name="T19" fmla="*/ 36 h 123"/>
                <a:gd name="T20" fmla="*/ 338 w 560"/>
                <a:gd name="T21" fmla="*/ 46 h 123"/>
                <a:gd name="T22" fmla="*/ 307 w 560"/>
                <a:gd name="T23" fmla="*/ 44 h 123"/>
                <a:gd name="T24" fmla="*/ 262 w 560"/>
                <a:gd name="T25" fmla="*/ 37 h 123"/>
                <a:gd name="T26" fmla="*/ 210 w 560"/>
                <a:gd name="T27" fmla="*/ 49 h 123"/>
                <a:gd name="T28" fmla="*/ 190 w 560"/>
                <a:gd name="T29" fmla="*/ 20 h 123"/>
                <a:gd name="T30" fmla="*/ 184 w 560"/>
                <a:gd name="T31" fmla="*/ 8 h 123"/>
                <a:gd name="T32" fmla="*/ 138 w 560"/>
                <a:gd name="T33" fmla="*/ 1 h 123"/>
                <a:gd name="T34" fmla="*/ 83 w 560"/>
                <a:gd name="T35" fmla="*/ 3 h 123"/>
                <a:gd name="T36" fmla="*/ 29 w 560"/>
                <a:gd name="T37" fmla="*/ 14 h 123"/>
                <a:gd name="T38" fmla="*/ 2 w 560"/>
                <a:gd name="T39" fmla="*/ 30 h 123"/>
                <a:gd name="T40" fmla="*/ 4 w 560"/>
                <a:gd name="T41" fmla="*/ 50 h 123"/>
                <a:gd name="T42" fmla="*/ 24 w 560"/>
                <a:gd name="T43" fmla="*/ 55 h 123"/>
                <a:gd name="T44" fmla="*/ 72 w 560"/>
                <a:gd name="T45" fmla="*/ 42 h 123"/>
                <a:gd name="T46" fmla="*/ 121 w 560"/>
                <a:gd name="T47" fmla="*/ 38 h 123"/>
                <a:gd name="T48" fmla="*/ 153 w 560"/>
                <a:gd name="T49" fmla="*/ 39 h 123"/>
                <a:gd name="T50" fmla="*/ 152 w 560"/>
                <a:gd name="T51" fmla="*/ 46 h 123"/>
                <a:gd name="T52" fmla="*/ 152 w 560"/>
                <a:gd name="T53" fmla="*/ 70 h 123"/>
                <a:gd name="T54" fmla="*/ 170 w 560"/>
                <a:gd name="T55" fmla="*/ 86 h 123"/>
                <a:gd name="T56" fmla="*/ 213 w 560"/>
                <a:gd name="T57" fmla="*/ 87 h 123"/>
                <a:gd name="T58" fmla="*/ 255 w 560"/>
                <a:gd name="T59" fmla="*/ 75 h 123"/>
                <a:gd name="T60" fmla="*/ 286 w 560"/>
                <a:gd name="T61" fmla="*/ 71 h 123"/>
                <a:gd name="T62" fmla="*/ 295 w 560"/>
                <a:gd name="T63" fmla="*/ 75 h 123"/>
                <a:gd name="T64" fmla="*/ 305 w 560"/>
                <a:gd name="T65" fmla="*/ 100 h 123"/>
                <a:gd name="T66" fmla="*/ 326 w 560"/>
                <a:gd name="T67" fmla="*/ 93 h 123"/>
                <a:gd name="T68" fmla="*/ 357 w 560"/>
                <a:gd name="T69" fmla="*/ 77 h 123"/>
                <a:gd name="T70" fmla="*/ 388 w 560"/>
                <a:gd name="T71" fmla="*/ 69 h 123"/>
                <a:gd name="T72" fmla="*/ 414 w 560"/>
                <a:gd name="T73" fmla="*/ 66 h 123"/>
                <a:gd name="T74" fmla="*/ 426 w 560"/>
                <a:gd name="T75" fmla="*/ 68 h 123"/>
                <a:gd name="T76" fmla="*/ 430 w 560"/>
                <a:gd name="T77" fmla="*/ 82 h 123"/>
                <a:gd name="T78" fmla="*/ 423 w 560"/>
                <a:gd name="T79" fmla="*/ 93 h 123"/>
                <a:gd name="T80" fmla="*/ 419 w 560"/>
                <a:gd name="T81" fmla="*/ 101 h 123"/>
                <a:gd name="T82" fmla="*/ 426 w 560"/>
                <a:gd name="T83" fmla="*/ 118 h 123"/>
                <a:gd name="T84" fmla="*/ 446 w 560"/>
                <a:gd name="T85" fmla="*/ 120 h 123"/>
                <a:gd name="T86" fmla="*/ 453 w 560"/>
                <a:gd name="T87" fmla="*/ 113 h 123"/>
                <a:gd name="T88" fmla="*/ 462 w 560"/>
                <a:gd name="T89" fmla="*/ 104 h 123"/>
                <a:gd name="T90" fmla="*/ 482 w 560"/>
                <a:gd name="T91" fmla="*/ 92 h 123"/>
                <a:gd name="T92" fmla="*/ 504 w 560"/>
                <a:gd name="T93" fmla="*/ 86 h 123"/>
                <a:gd name="T94" fmla="*/ 518 w 560"/>
                <a:gd name="T95" fmla="*/ 107 h 123"/>
                <a:gd name="T96" fmla="*/ 546 w 560"/>
                <a:gd name="T97" fmla="*/ 123 h 123"/>
                <a:gd name="T98" fmla="*/ 560 w 560"/>
                <a:gd name="T99" fmla="*/ 108 h 123"/>
                <a:gd name="T100" fmla="*/ 554 w 560"/>
                <a:gd name="T101" fmla="*/ 92 h 1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0"/>
                <a:gd name="T154" fmla="*/ 0 h 123"/>
                <a:gd name="T155" fmla="*/ 560 w 560"/>
                <a:gd name="T156" fmla="*/ 123 h 1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0" h="123">
                  <a:moveTo>
                    <a:pt x="548" y="88"/>
                  </a:moveTo>
                  <a:lnTo>
                    <a:pt x="548" y="88"/>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82986" name="Freeform 42"/>
            <p:cNvSpPr>
              <a:spLocks/>
            </p:cNvSpPr>
            <p:nvPr/>
          </p:nvSpPr>
          <p:spPr bwMode="auto">
            <a:xfrm>
              <a:off x="2124" y="1799"/>
              <a:ext cx="598" cy="120"/>
            </a:xfrm>
            <a:custGeom>
              <a:avLst/>
              <a:gdLst>
                <a:gd name="T0" fmla="*/ 559 w 598"/>
                <a:gd name="T1" fmla="*/ 33 h 120"/>
                <a:gd name="T2" fmla="*/ 532 w 598"/>
                <a:gd name="T3" fmla="*/ 54 h 120"/>
                <a:gd name="T4" fmla="*/ 520 w 598"/>
                <a:gd name="T5" fmla="*/ 43 h 120"/>
                <a:gd name="T6" fmla="*/ 481 w 598"/>
                <a:gd name="T7" fmla="*/ 11 h 120"/>
                <a:gd name="T8" fmla="*/ 450 w 598"/>
                <a:gd name="T9" fmla="*/ 18 h 120"/>
                <a:gd name="T10" fmla="*/ 420 w 598"/>
                <a:gd name="T11" fmla="*/ 33 h 120"/>
                <a:gd name="T12" fmla="*/ 396 w 598"/>
                <a:gd name="T13" fmla="*/ 34 h 120"/>
                <a:gd name="T14" fmla="*/ 382 w 598"/>
                <a:gd name="T15" fmla="*/ 21 h 120"/>
                <a:gd name="T16" fmla="*/ 341 w 598"/>
                <a:gd name="T17" fmla="*/ 23 h 120"/>
                <a:gd name="T18" fmla="*/ 321 w 598"/>
                <a:gd name="T19" fmla="*/ 29 h 120"/>
                <a:gd name="T20" fmla="*/ 309 w 598"/>
                <a:gd name="T21" fmla="*/ 28 h 120"/>
                <a:gd name="T22" fmla="*/ 296 w 598"/>
                <a:gd name="T23" fmla="*/ 15 h 120"/>
                <a:gd name="T24" fmla="*/ 285 w 598"/>
                <a:gd name="T25" fmla="*/ 12 h 120"/>
                <a:gd name="T26" fmla="*/ 238 w 598"/>
                <a:gd name="T27" fmla="*/ 23 h 120"/>
                <a:gd name="T28" fmla="*/ 191 w 598"/>
                <a:gd name="T29" fmla="*/ 40 h 120"/>
                <a:gd name="T30" fmla="*/ 180 w 598"/>
                <a:gd name="T31" fmla="*/ 45 h 120"/>
                <a:gd name="T32" fmla="*/ 179 w 598"/>
                <a:gd name="T33" fmla="*/ 19 h 120"/>
                <a:gd name="T34" fmla="*/ 166 w 598"/>
                <a:gd name="T35" fmla="*/ 4 h 120"/>
                <a:gd name="T36" fmla="*/ 143 w 598"/>
                <a:gd name="T37" fmla="*/ 2 h 120"/>
                <a:gd name="T38" fmla="*/ 76 w 598"/>
                <a:gd name="T39" fmla="*/ 23 h 120"/>
                <a:gd name="T40" fmla="*/ 12 w 598"/>
                <a:gd name="T41" fmla="*/ 49 h 120"/>
                <a:gd name="T42" fmla="*/ 1 w 598"/>
                <a:gd name="T43" fmla="*/ 73 h 120"/>
                <a:gd name="T44" fmla="*/ 24 w 598"/>
                <a:gd name="T45" fmla="*/ 84 h 120"/>
                <a:gd name="T46" fmla="*/ 84 w 598"/>
                <a:gd name="T47" fmla="*/ 60 h 120"/>
                <a:gd name="T48" fmla="*/ 144 w 598"/>
                <a:gd name="T49" fmla="*/ 40 h 120"/>
                <a:gd name="T50" fmla="*/ 144 w 598"/>
                <a:gd name="T51" fmla="*/ 62 h 120"/>
                <a:gd name="T52" fmla="*/ 147 w 598"/>
                <a:gd name="T53" fmla="*/ 82 h 120"/>
                <a:gd name="T54" fmla="*/ 164 w 598"/>
                <a:gd name="T55" fmla="*/ 93 h 120"/>
                <a:gd name="T56" fmla="*/ 205 w 598"/>
                <a:gd name="T57" fmla="*/ 72 h 120"/>
                <a:gd name="T58" fmla="*/ 252 w 598"/>
                <a:gd name="T59" fmla="*/ 56 h 120"/>
                <a:gd name="T60" fmla="*/ 279 w 598"/>
                <a:gd name="T61" fmla="*/ 64 h 120"/>
                <a:gd name="T62" fmla="*/ 300 w 598"/>
                <a:gd name="T63" fmla="*/ 74 h 120"/>
                <a:gd name="T64" fmla="*/ 310 w 598"/>
                <a:gd name="T65" fmla="*/ 72 h 120"/>
                <a:gd name="T66" fmla="*/ 332 w 598"/>
                <a:gd name="T67" fmla="*/ 64 h 120"/>
                <a:gd name="T68" fmla="*/ 356 w 598"/>
                <a:gd name="T69" fmla="*/ 58 h 120"/>
                <a:gd name="T70" fmla="*/ 362 w 598"/>
                <a:gd name="T71" fmla="*/ 62 h 120"/>
                <a:gd name="T72" fmla="*/ 364 w 598"/>
                <a:gd name="T73" fmla="*/ 86 h 120"/>
                <a:gd name="T74" fmla="*/ 380 w 598"/>
                <a:gd name="T75" fmla="*/ 98 h 120"/>
                <a:gd name="T76" fmla="*/ 411 w 598"/>
                <a:gd name="T77" fmla="*/ 79 h 120"/>
                <a:gd name="T78" fmla="*/ 445 w 598"/>
                <a:gd name="T79" fmla="*/ 60 h 120"/>
                <a:gd name="T80" fmla="*/ 475 w 598"/>
                <a:gd name="T81" fmla="*/ 48 h 120"/>
                <a:gd name="T82" fmla="*/ 493 w 598"/>
                <a:gd name="T83" fmla="*/ 77 h 120"/>
                <a:gd name="T84" fmla="*/ 493 w 598"/>
                <a:gd name="T85" fmla="*/ 109 h 120"/>
                <a:gd name="T86" fmla="*/ 511 w 598"/>
                <a:gd name="T87" fmla="*/ 120 h 120"/>
                <a:gd name="T88" fmla="*/ 533 w 598"/>
                <a:gd name="T89" fmla="*/ 102 h 120"/>
                <a:gd name="T90" fmla="*/ 560 w 598"/>
                <a:gd name="T91" fmla="*/ 79 h 120"/>
                <a:gd name="T92" fmla="*/ 579 w 598"/>
                <a:gd name="T93" fmla="*/ 62 h 120"/>
                <a:gd name="T94" fmla="*/ 584 w 598"/>
                <a:gd name="T95" fmla="*/ 67 h 120"/>
                <a:gd name="T96" fmla="*/ 598 w 598"/>
                <a:gd name="T97" fmla="*/ 46 h 12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8"/>
                <a:gd name="T148" fmla="*/ 0 h 120"/>
                <a:gd name="T149" fmla="*/ 598 w 598"/>
                <a:gd name="T150" fmla="*/ 120 h 12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82987" name="Freeform 43"/>
            <p:cNvSpPr>
              <a:spLocks/>
            </p:cNvSpPr>
            <p:nvPr/>
          </p:nvSpPr>
          <p:spPr bwMode="auto">
            <a:xfrm>
              <a:off x="2136" y="1643"/>
              <a:ext cx="564" cy="106"/>
            </a:xfrm>
            <a:custGeom>
              <a:avLst/>
              <a:gdLst>
                <a:gd name="T0" fmla="*/ 549 w 564"/>
                <a:gd name="T1" fmla="*/ 35 h 106"/>
                <a:gd name="T2" fmla="*/ 542 w 564"/>
                <a:gd name="T3" fmla="*/ 12 h 106"/>
                <a:gd name="T4" fmla="*/ 530 w 564"/>
                <a:gd name="T5" fmla="*/ 0 h 106"/>
                <a:gd name="T6" fmla="*/ 504 w 564"/>
                <a:gd name="T7" fmla="*/ 4 h 106"/>
                <a:gd name="T8" fmla="*/ 483 w 564"/>
                <a:gd name="T9" fmla="*/ 11 h 106"/>
                <a:gd name="T10" fmla="*/ 464 w 564"/>
                <a:gd name="T11" fmla="*/ 22 h 106"/>
                <a:gd name="T12" fmla="*/ 447 w 564"/>
                <a:gd name="T13" fmla="*/ 14 h 106"/>
                <a:gd name="T14" fmla="*/ 424 w 564"/>
                <a:gd name="T15" fmla="*/ 4 h 106"/>
                <a:gd name="T16" fmla="*/ 395 w 564"/>
                <a:gd name="T17" fmla="*/ 6 h 106"/>
                <a:gd name="T18" fmla="*/ 364 w 564"/>
                <a:gd name="T19" fmla="*/ 19 h 106"/>
                <a:gd name="T20" fmla="*/ 334 w 564"/>
                <a:gd name="T21" fmla="*/ 35 h 106"/>
                <a:gd name="T22" fmla="*/ 302 w 564"/>
                <a:gd name="T23" fmla="*/ 38 h 106"/>
                <a:gd name="T24" fmla="*/ 257 w 564"/>
                <a:gd name="T25" fmla="*/ 41 h 106"/>
                <a:gd name="T26" fmla="*/ 210 w 564"/>
                <a:gd name="T27" fmla="*/ 62 h 106"/>
                <a:gd name="T28" fmla="*/ 184 w 564"/>
                <a:gd name="T29" fmla="*/ 38 h 106"/>
                <a:gd name="T30" fmla="*/ 175 w 564"/>
                <a:gd name="T31" fmla="*/ 28 h 106"/>
                <a:gd name="T32" fmla="*/ 128 w 564"/>
                <a:gd name="T33" fmla="*/ 29 h 106"/>
                <a:gd name="T34" fmla="*/ 75 w 564"/>
                <a:gd name="T35" fmla="*/ 42 h 106"/>
                <a:gd name="T36" fmla="*/ 25 w 564"/>
                <a:gd name="T37" fmla="*/ 63 h 106"/>
                <a:gd name="T38" fmla="*/ 1 w 564"/>
                <a:gd name="T39" fmla="*/ 84 h 106"/>
                <a:gd name="T40" fmla="*/ 7 w 564"/>
                <a:gd name="T41" fmla="*/ 103 h 106"/>
                <a:gd name="T42" fmla="*/ 26 w 564"/>
                <a:gd name="T43" fmla="*/ 104 h 106"/>
                <a:gd name="T44" fmla="*/ 72 w 564"/>
                <a:gd name="T45" fmla="*/ 82 h 106"/>
                <a:gd name="T46" fmla="*/ 118 w 564"/>
                <a:gd name="T47" fmla="*/ 68 h 106"/>
                <a:gd name="T48" fmla="*/ 150 w 564"/>
                <a:gd name="T49" fmla="*/ 63 h 106"/>
                <a:gd name="T50" fmla="*/ 150 w 564"/>
                <a:gd name="T51" fmla="*/ 72 h 106"/>
                <a:gd name="T52" fmla="*/ 155 w 564"/>
                <a:gd name="T53" fmla="*/ 94 h 106"/>
                <a:gd name="T54" fmla="*/ 175 w 564"/>
                <a:gd name="T55" fmla="*/ 106 h 106"/>
                <a:gd name="T56" fmla="*/ 218 w 564"/>
                <a:gd name="T57" fmla="*/ 98 h 106"/>
                <a:gd name="T58" fmla="*/ 257 w 564"/>
                <a:gd name="T59" fmla="*/ 80 h 106"/>
                <a:gd name="T60" fmla="*/ 288 w 564"/>
                <a:gd name="T61" fmla="*/ 70 h 106"/>
                <a:gd name="T62" fmla="*/ 296 w 564"/>
                <a:gd name="T63" fmla="*/ 72 h 106"/>
                <a:gd name="T64" fmla="*/ 311 w 564"/>
                <a:gd name="T65" fmla="*/ 94 h 106"/>
                <a:gd name="T66" fmla="*/ 331 w 564"/>
                <a:gd name="T67" fmla="*/ 84 h 106"/>
                <a:gd name="T68" fmla="*/ 357 w 564"/>
                <a:gd name="T69" fmla="*/ 62 h 106"/>
                <a:gd name="T70" fmla="*/ 388 w 564"/>
                <a:gd name="T71" fmla="*/ 48 h 106"/>
                <a:gd name="T72" fmla="*/ 413 w 564"/>
                <a:gd name="T73" fmla="*/ 39 h 106"/>
                <a:gd name="T74" fmla="*/ 424 w 564"/>
                <a:gd name="T75" fmla="*/ 39 h 106"/>
                <a:gd name="T76" fmla="*/ 431 w 564"/>
                <a:gd name="T77" fmla="*/ 53 h 106"/>
                <a:gd name="T78" fmla="*/ 425 w 564"/>
                <a:gd name="T79" fmla="*/ 65 h 106"/>
                <a:gd name="T80" fmla="*/ 424 w 564"/>
                <a:gd name="T81" fmla="*/ 73 h 106"/>
                <a:gd name="T82" fmla="*/ 433 w 564"/>
                <a:gd name="T83" fmla="*/ 90 h 106"/>
                <a:gd name="T84" fmla="*/ 453 w 564"/>
                <a:gd name="T85" fmla="*/ 86 h 106"/>
                <a:gd name="T86" fmla="*/ 459 w 564"/>
                <a:gd name="T87" fmla="*/ 79 h 106"/>
                <a:gd name="T88" fmla="*/ 465 w 564"/>
                <a:gd name="T89" fmla="*/ 68 h 106"/>
                <a:gd name="T90" fmla="*/ 483 w 564"/>
                <a:gd name="T91" fmla="*/ 53 h 106"/>
                <a:gd name="T92" fmla="*/ 504 w 564"/>
                <a:gd name="T93" fmla="*/ 42 h 106"/>
                <a:gd name="T94" fmla="*/ 515 w 564"/>
                <a:gd name="T95" fmla="*/ 51 h 106"/>
                <a:gd name="T96" fmla="*/ 527 w 564"/>
                <a:gd name="T97" fmla="*/ 65 h 106"/>
                <a:gd name="T98" fmla="*/ 547 w 564"/>
                <a:gd name="T99" fmla="*/ 72 h 106"/>
                <a:gd name="T100" fmla="*/ 563 w 564"/>
                <a:gd name="T101" fmla="*/ 61 h 106"/>
                <a:gd name="T102" fmla="*/ 560 w 564"/>
                <a:gd name="T103" fmla="*/ 42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64"/>
                <a:gd name="T157" fmla="*/ 0 h 106"/>
                <a:gd name="T158" fmla="*/ 564 w 564"/>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64" h="106">
                  <a:moveTo>
                    <a:pt x="549" y="36"/>
                  </a:moveTo>
                  <a:lnTo>
                    <a:pt x="549" y="36"/>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82988" name="Freeform 44"/>
            <p:cNvSpPr>
              <a:spLocks/>
            </p:cNvSpPr>
            <p:nvPr/>
          </p:nvSpPr>
          <p:spPr bwMode="auto">
            <a:xfrm>
              <a:off x="3273" y="1821"/>
              <a:ext cx="498" cy="538"/>
            </a:xfrm>
            <a:custGeom>
              <a:avLst/>
              <a:gdLst>
                <a:gd name="T0" fmla="*/ 461 w 498"/>
                <a:gd name="T1" fmla="*/ 277 h 538"/>
                <a:gd name="T2" fmla="*/ 262 w 498"/>
                <a:gd name="T3" fmla="*/ 222 h 538"/>
                <a:gd name="T4" fmla="*/ 262 w 498"/>
                <a:gd name="T5" fmla="*/ 179 h 538"/>
                <a:gd name="T6" fmla="*/ 293 w 498"/>
                <a:gd name="T7" fmla="*/ 136 h 538"/>
                <a:gd name="T8" fmla="*/ 293 w 498"/>
                <a:gd name="T9" fmla="*/ 120 h 538"/>
                <a:gd name="T10" fmla="*/ 291 w 498"/>
                <a:gd name="T11" fmla="*/ 83 h 538"/>
                <a:gd name="T12" fmla="*/ 283 w 498"/>
                <a:gd name="T13" fmla="*/ 42 h 538"/>
                <a:gd name="T14" fmla="*/ 265 w 498"/>
                <a:gd name="T15" fmla="*/ 9 h 538"/>
                <a:gd name="T16" fmla="*/ 257 w 498"/>
                <a:gd name="T17" fmla="*/ 5 h 538"/>
                <a:gd name="T18" fmla="*/ 247 w 498"/>
                <a:gd name="T19" fmla="*/ 2 h 538"/>
                <a:gd name="T20" fmla="*/ 234 w 498"/>
                <a:gd name="T21" fmla="*/ 0 h 538"/>
                <a:gd name="T22" fmla="*/ 220 w 498"/>
                <a:gd name="T23" fmla="*/ 0 h 538"/>
                <a:gd name="T24" fmla="*/ 205 w 498"/>
                <a:gd name="T25" fmla="*/ 0 h 538"/>
                <a:gd name="T26" fmla="*/ 189 w 498"/>
                <a:gd name="T27" fmla="*/ 0 h 538"/>
                <a:gd name="T28" fmla="*/ 172 w 498"/>
                <a:gd name="T29" fmla="*/ 2 h 538"/>
                <a:gd name="T30" fmla="*/ 155 w 498"/>
                <a:gd name="T31" fmla="*/ 3 h 538"/>
                <a:gd name="T32" fmla="*/ 140 w 498"/>
                <a:gd name="T33" fmla="*/ 6 h 538"/>
                <a:gd name="T34" fmla="*/ 124 w 498"/>
                <a:gd name="T35" fmla="*/ 8 h 538"/>
                <a:gd name="T36" fmla="*/ 110 w 498"/>
                <a:gd name="T37" fmla="*/ 12 h 538"/>
                <a:gd name="T38" fmla="*/ 97 w 498"/>
                <a:gd name="T39" fmla="*/ 14 h 538"/>
                <a:gd name="T40" fmla="*/ 86 w 498"/>
                <a:gd name="T41" fmla="*/ 15 h 538"/>
                <a:gd name="T42" fmla="*/ 79 w 498"/>
                <a:gd name="T43" fmla="*/ 18 h 538"/>
                <a:gd name="T44" fmla="*/ 74 w 498"/>
                <a:gd name="T45" fmla="*/ 19 h 538"/>
                <a:gd name="T46" fmla="*/ 72 w 498"/>
                <a:gd name="T47" fmla="*/ 19 h 538"/>
                <a:gd name="T48" fmla="*/ 90 w 498"/>
                <a:gd name="T49" fmla="*/ 44 h 538"/>
                <a:gd name="T50" fmla="*/ 79 w 498"/>
                <a:gd name="T51" fmla="*/ 69 h 538"/>
                <a:gd name="T52" fmla="*/ 94 w 498"/>
                <a:gd name="T53" fmla="*/ 87 h 538"/>
                <a:gd name="T54" fmla="*/ 79 w 498"/>
                <a:gd name="T55" fmla="*/ 133 h 538"/>
                <a:gd name="T56" fmla="*/ 99 w 498"/>
                <a:gd name="T57" fmla="*/ 137 h 538"/>
                <a:gd name="T58" fmla="*/ 102 w 498"/>
                <a:gd name="T59" fmla="*/ 196 h 538"/>
                <a:gd name="T60" fmla="*/ 152 w 498"/>
                <a:gd name="T61" fmla="*/ 201 h 538"/>
                <a:gd name="T62" fmla="*/ 154 w 498"/>
                <a:gd name="T63" fmla="*/ 218 h 538"/>
                <a:gd name="T64" fmla="*/ 147 w 498"/>
                <a:gd name="T65" fmla="*/ 246 h 538"/>
                <a:gd name="T66" fmla="*/ 0 w 498"/>
                <a:gd name="T67" fmla="*/ 301 h 538"/>
                <a:gd name="T68" fmla="*/ 6 w 498"/>
                <a:gd name="T69" fmla="*/ 513 h 538"/>
                <a:gd name="T70" fmla="*/ 498 w 498"/>
                <a:gd name="T71" fmla="*/ 538 h 538"/>
                <a:gd name="T72" fmla="*/ 461 w 498"/>
                <a:gd name="T73" fmla="*/ 277 h 5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98"/>
                <a:gd name="T112" fmla="*/ 0 h 538"/>
                <a:gd name="T113" fmla="*/ 498 w 498"/>
                <a:gd name="T114" fmla="*/ 538 h 5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82989" name="Freeform 45"/>
            <p:cNvSpPr>
              <a:spLocks/>
            </p:cNvSpPr>
            <p:nvPr/>
          </p:nvSpPr>
          <p:spPr bwMode="auto">
            <a:xfrm>
              <a:off x="2876" y="2371"/>
              <a:ext cx="91" cy="222"/>
            </a:xfrm>
            <a:custGeom>
              <a:avLst/>
              <a:gdLst>
                <a:gd name="T0" fmla="*/ 49 w 91"/>
                <a:gd name="T1" fmla="*/ 222 h 222"/>
                <a:gd name="T2" fmla="*/ 0 w 91"/>
                <a:gd name="T3" fmla="*/ 175 h 222"/>
                <a:gd name="T4" fmla="*/ 8 w 91"/>
                <a:gd name="T5" fmla="*/ 136 h 222"/>
                <a:gd name="T6" fmla="*/ 0 w 91"/>
                <a:gd name="T7" fmla="*/ 63 h 222"/>
                <a:gd name="T8" fmla="*/ 24 w 91"/>
                <a:gd name="T9" fmla="*/ 85 h 222"/>
                <a:gd name="T10" fmla="*/ 57 w 91"/>
                <a:gd name="T11" fmla="*/ 0 h 222"/>
                <a:gd name="T12" fmla="*/ 57 w 91"/>
                <a:gd name="T13" fmla="*/ 79 h 222"/>
                <a:gd name="T14" fmla="*/ 59 w 91"/>
                <a:gd name="T15" fmla="*/ 80 h 222"/>
                <a:gd name="T16" fmla="*/ 64 w 91"/>
                <a:gd name="T17" fmla="*/ 83 h 222"/>
                <a:gd name="T18" fmla="*/ 73 w 91"/>
                <a:gd name="T19" fmla="*/ 88 h 222"/>
                <a:gd name="T20" fmla="*/ 80 w 91"/>
                <a:gd name="T21" fmla="*/ 97 h 222"/>
                <a:gd name="T22" fmla="*/ 87 w 91"/>
                <a:gd name="T23" fmla="*/ 106 h 222"/>
                <a:gd name="T24" fmla="*/ 91 w 91"/>
                <a:gd name="T25" fmla="*/ 118 h 222"/>
                <a:gd name="T26" fmla="*/ 91 w 91"/>
                <a:gd name="T27" fmla="*/ 132 h 222"/>
                <a:gd name="T28" fmla="*/ 85 w 91"/>
                <a:gd name="T29" fmla="*/ 148 h 222"/>
                <a:gd name="T30" fmla="*/ 49 w 91"/>
                <a:gd name="T31" fmla="*/ 222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1"/>
                <a:gd name="T49" fmla="*/ 0 h 222"/>
                <a:gd name="T50" fmla="*/ 91 w 91"/>
                <a:gd name="T51" fmla="*/ 222 h 2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r>
              <a:rPr lang="ru-RU" sz="4000"/>
              <a:t>Сложные элементы управления</a:t>
            </a:r>
          </a:p>
        </p:txBody>
      </p:sp>
      <p:sp>
        <p:nvSpPr>
          <p:cNvPr id="308227" name="Rectangle 3"/>
          <p:cNvSpPr>
            <a:spLocks noGrp="1" noChangeArrowheads="1"/>
          </p:cNvSpPr>
          <p:nvPr>
            <p:ph type="body" idx="1"/>
          </p:nvPr>
        </p:nvSpPr>
        <p:spPr>
          <a:xfrm>
            <a:off x="457200" y="1600200"/>
            <a:ext cx="8362950" cy="4924425"/>
          </a:xfrm>
        </p:spPr>
        <p:txBody>
          <a:bodyPr/>
          <a:lstStyle/>
          <a:p>
            <a:pPr>
              <a:lnSpc>
                <a:spcPct val="80000"/>
              </a:lnSpc>
            </a:pPr>
            <a:r>
              <a:rPr lang="ru-RU" sz="2000" b="1"/>
              <a:t>GridView - </a:t>
            </a:r>
            <a:r>
              <a:rPr lang="ru-RU" sz="2000"/>
              <a:t>используемый для разных целей табличный ЭУ, для отображения больших таблиц информации. Он поддерживает выбор, редактирование, сортировку и разделение на страницы.  GridView один из самых тяжелых ЭУ ASP.NET. Он является наследником ЭУ DataGrid.</a:t>
            </a:r>
          </a:p>
          <a:p>
            <a:pPr>
              <a:lnSpc>
                <a:spcPct val="80000"/>
              </a:lnSpc>
            </a:pPr>
            <a:r>
              <a:rPr lang="ru-RU" sz="2000" b="1"/>
              <a:t>DetailsView</a:t>
            </a:r>
            <a:r>
              <a:rPr lang="en-US" sz="2000" b="1"/>
              <a:t> -</a:t>
            </a:r>
            <a:r>
              <a:rPr lang="ru-RU" sz="2000"/>
              <a:t> идеальный для отображения только одной записи, в виде таблицы, которая имеет одну строку, для одного поля записи. DetailsView поддерживает ЭУ редактирования и разделения на страницы, что позволяет просматривать последовательность записей.</a:t>
            </a:r>
          </a:p>
          <a:p>
            <a:pPr>
              <a:lnSpc>
                <a:spcPct val="80000"/>
              </a:lnSpc>
            </a:pPr>
            <a:r>
              <a:rPr lang="ru-RU" sz="2000" b="1"/>
              <a:t>FormView</a:t>
            </a:r>
            <a:r>
              <a:rPr lang="en-US" sz="2000" b="1"/>
              <a:t> -</a:t>
            </a:r>
            <a:r>
              <a:rPr lang="ru-RU" sz="2000"/>
              <a:t> аналогичен DetailsView, показывает одновременно только одну запись, поддерживает редактирование и предоставляет ЭУ разбивки на страницы для перемещения через наборы записей. Отличие FormView состоит в том, что он основан на шаблонах, которые позволяют объединять поля более гибким способом, а не только в виде таблицы.</a:t>
            </a:r>
          </a:p>
          <a:p>
            <a:pPr>
              <a:lnSpc>
                <a:spcPct val="80000"/>
              </a:lnSpc>
            </a:pPr>
            <a:r>
              <a:rPr lang="en-US" sz="2000" b="1"/>
              <a:t>ListView – </a:t>
            </a:r>
            <a:r>
              <a:rPr lang="ru-RU" sz="2000"/>
              <a:t>заменяет ЭУ Repeater, который был ранее в ASP.NET since.</a:t>
            </a:r>
            <a:endParaRPr lang="ru-RU" sz="2000" b="1"/>
          </a:p>
          <a:p>
            <a:pPr>
              <a:lnSpc>
                <a:spcPct val="80000"/>
              </a:lnSpc>
            </a:pPr>
            <a:endParaRPr lang="ru-RU" sz="20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r>
              <a:rPr lang="ru-RU"/>
              <a:t>Пример </a:t>
            </a:r>
            <a:r>
              <a:rPr lang="ru-RU" b="1"/>
              <a:t>GridView</a:t>
            </a:r>
          </a:p>
        </p:txBody>
      </p:sp>
      <p:pic>
        <p:nvPicPr>
          <p:cNvPr id="318467" name="Picture 3"/>
          <p:cNvPicPr>
            <a:picLocks noChangeAspect="1" noChangeArrowheads="1"/>
          </p:cNvPicPr>
          <p:nvPr/>
        </p:nvPicPr>
        <p:blipFill>
          <a:blip r:embed="rId3" cstate="print"/>
          <a:srcRect/>
          <a:stretch>
            <a:fillRect/>
          </a:stretch>
        </p:blipFill>
        <p:spPr bwMode="auto">
          <a:xfrm>
            <a:off x="1042988" y="1557338"/>
            <a:ext cx="6985000" cy="5037137"/>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r>
              <a:rPr lang="ru-RU" sz="3600"/>
              <a:t>Пример DetailsView</a:t>
            </a:r>
            <a:r>
              <a:rPr lang="en-US" sz="3600"/>
              <a:t> </a:t>
            </a:r>
            <a:r>
              <a:rPr lang="ru-RU" sz="3600"/>
              <a:t>с разбивкой по страницам</a:t>
            </a:r>
          </a:p>
        </p:txBody>
      </p:sp>
      <p:pic>
        <p:nvPicPr>
          <p:cNvPr id="316419" name="Picture 3"/>
          <p:cNvPicPr>
            <a:picLocks noChangeAspect="1" noChangeArrowheads="1"/>
          </p:cNvPicPr>
          <p:nvPr/>
        </p:nvPicPr>
        <p:blipFill>
          <a:blip r:embed="rId3" cstate="print"/>
          <a:srcRect/>
          <a:stretch>
            <a:fillRect/>
          </a:stretch>
        </p:blipFill>
        <p:spPr bwMode="auto">
          <a:xfrm>
            <a:off x="2095500" y="1557338"/>
            <a:ext cx="4800600" cy="5300662"/>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body" idx="1"/>
          </p:nvPr>
        </p:nvSpPr>
        <p:spPr>
          <a:xfrm>
            <a:off x="611188" y="2852738"/>
            <a:ext cx="7993062" cy="792162"/>
          </a:xfrm>
        </p:spPr>
        <p:txBody>
          <a:bodyPr/>
          <a:lstStyle/>
          <a:p>
            <a:pPr algn="ctr">
              <a:buFontTx/>
              <a:buNone/>
            </a:pPr>
            <a:r>
              <a:rPr lang="ru-RU" sz="3600"/>
              <a:t>Элемент управления </a:t>
            </a:r>
            <a:r>
              <a:rPr lang="en-US" sz="3600"/>
              <a:t>Grid</a:t>
            </a:r>
            <a:r>
              <a:rPr lang="ru-RU" sz="3600"/>
              <a:t>View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ru-RU"/>
              <a:t>Пример:</a:t>
            </a:r>
          </a:p>
        </p:txBody>
      </p:sp>
      <p:sp>
        <p:nvSpPr>
          <p:cNvPr id="320515" name="Rectangle 3"/>
          <p:cNvSpPr>
            <a:spLocks noGrp="1" noChangeArrowheads="1"/>
          </p:cNvSpPr>
          <p:nvPr>
            <p:ph type="body" idx="1"/>
          </p:nvPr>
        </p:nvSpPr>
        <p:spPr>
          <a:xfrm>
            <a:off x="457200" y="1600200"/>
            <a:ext cx="8229600" cy="4924425"/>
          </a:xfrm>
        </p:spPr>
        <p:txBody>
          <a:bodyPr/>
          <a:lstStyle/>
          <a:p>
            <a:r>
              <a:rPr lang="ru-RU" sz="2400"/>
              <a:t>Включаем в страницу ЭУ</a:t>
            </a:r>
          </a:p>
          <a:p>
            <a:pPr>
              <a:buFontTx/>
              <a:buNone/>
            </a:pPr>
            <a:r>
              <a:rPr lang="ru-RU" sz="2400"/>
              <a:t>&lt;asp:GridView ID="grid" runat="server" AutoGenerateColumns="true" /&gt;</a:t>
            </a:r>
          </a:p>
          <a:p>
            <a:pPr>
              <a:buFontTx/>
              <a:buNone/>
            </a:pPr>
            <a:endParaRPr lang="ru-RU" sz="2400"/>
          </a:p>
          <a:p>
            <a:r>
              <a:rPr lang="ru-RU" sz="2400"/>
              <a:t>В программе создаем </a:t>
            </a:r>
            <a:r>
              <a:rPr lang="en-US" sz="2400"/>
              <a:t>DataReader</a:t>
            </a:r>
            <a:endParaRPr lang="ru-RU" sz="2400"/>
          </a:p>
          <a:p>
            <a:pPr>
              <a:buFontTx/>
              <a:buNone/>
            </a:pPr>
            <a:r>
              <a:rPr lang="ru-RU" sz="2400"/>
              <a:t>string sql = "SELECT EmployeeID, FirstName, LastName, Title, City FROM Employees";</a:t>
            </a:r>
          </a:p>
          <a:p>
            <a:pPr>
              <a:buFontTx/>
              <a:buNone/>
            </a:pPr>
            <a:r>
              <a:rPr lang="ru-RU" sz="2400"/>
              <a:t>….</a:t>
            </a:r>
            <a:endParaRPr lang="en-US" sz="2400"/>
          </a:p>
          <a:p>
            <a:r>
              <a:rPr lang="ru-RU" sz="2400"/>
              <a:t>Подключаем </a:t>
            </a:r>
            <a:r>
              <a:rPr lang="en-US" sz="2400"/>
              <a:t>DataReader </a:t>
            </a:r>
            <a:r>
              <a:rPr lang="ru-RU" sz="2400"/>
              <a:t>к ЭУ</a:t>
            </a:r>
          </a:p>
          <a:p>
            <a:pPr>
              <a:buFontTx/>
              <a:buNone/>
            </a:pPr>
            <a:r>
              <a:rPr lang="ru-RU" sz="2400"/>
              <a:t>grid.DataSource = reader;</a:t>
            </a:r>
          </a:p>
          <a:p>
            <a:pPr>
              <a:buFontTx/>
              <a:buNone/>
            </a:pPr>
            <a:r>
              <a:rPr lang="ru-RU" sz="2400"/>
              <a:t>grid.DataBind();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idx="4294967295"/>
          </p:nvPr>
        </p:nvSpPr>
        <p:spPr/>
        <p:txBody>
          <a:bodyPr/>
          <a:lstStyle/>
          <a:p>
            <a:r>
              <a:rPr lang="ru-RU" sz="4000"/>
              <a:t>Связывание с отдельными столбцами</a:t>
            </a:r>
            <a:endParaRPr lang="en-US" sz="4000"/>
          </a:p>
        </p:txBody>
      </p:sp>
      <p:sp>
        <p:nvSpPr>
          <p:cNvPr id="273411" name="Text Box 3"/>
          <p:cNvSpPr txBox="1">
            <a:spLocks noChangeArrowheads="1"/>
          </p:cNvSpPr>
          <p:nvPr/>
        </p:nvSpPr>
        <p:spPr bwMode="auto">
          <a:xfrm>
            <a:off x="323850" y="4437063"/>
            <a:ext cx="8610600" cy="2208212"/>
          </a:xfrm>
          <a:prstGeom prst="rect">
            <a:avLst/>
          </a:prstGeom>
          <a:solidFill>
            <a:schemeClr val="accent1"/>
          </a:solidFill>
          <a:ln w="12700">
            <a:solidFill>
              <a:schemeClr val="tx1"/>
            </a:solidFill>
            <a:miter lim="800000"/>
            <a:headEnd type="none" w="sm" len="sm"/>
            <a:tailEnd type="none" w="sm" len="sm"/>
          </a:ln>
        </p:spPr>
        <p:txBody>
          <a:bodyPr tIns="137160" rIns="182880" bIns="137160">
            <a:spAutoFit/>
          </a:bodyPr>
          <a:lstStyle/>
          <a:p>
            <a:pPr marL="114300" lvl="1" eaLnBrk="0" hangingPunct="0"/>
            <a:r>
              <a:rPr lang="en-US" b="1">
                <a:latin typeface="Lucida Console" pitchFamily="49" charset="0"/>
              </a:rPr>
              <a:t>&lt;asp:gridview id=myDataGrid </a:t>
            </a:r>
          </a:p>
          <a:p>
            <a:pPr marL="114300" lvl="1" eaLnBrk="0" hangingPunct="0"/>
            <a:r>
              <a:rPr lang="en-US" b="1">
                <a:latin typeface="Lucida Console" pitchFamily="49" charset="0"/>
              </a:rPr>
              <a:t>       autogeneratecolumns=false runat=server&gt;</a:t>
            </a:r>
          </a:p>
          <a:p>
            <a:pPr marL="114300" lvl="1" eaLnBrk="0" hangingPunct="0"/>
            <a:r>
              <a:rPr lang="en-US" b="1">
                <a:latin typeface="Lucida Console" pitchFamily="49" charset="0"/>
              </a:rPr>
              <a:t> &lt;Columns&gt;</a:t>
            </a:r>
          </a:p>
          <a:p>
            <a:pPr marL="114300" lvl="1" eaLnBrk="0" hangingPunct="0"/>
            <a:r>
              <a:rPr lang="en-US" b="1">
                <a:latin typeface="Lucida Console" pitchFamily="49" charset="0"/>
              </a:rPr>
              <a:t>  &lt;asp:BoundColumn HeaderText=“Id" DataField="title_id" /&gt;</a:t>
            </a:r>
          </a:p>
          <a:p>
            <a:pPr marL="114300" lvl="1" eaLnBrk="0" hangingPunct="0"/>
            <a:r>
              <a:rPr lang="en-US" b="1">
                <a:latin typeface="Lucida Console" pitchFamily="49" charset="0"/>
              </a:rPr>
              <a:t>  &lt;asp:BoundColumn HeaderText="Title“ DataField="title"/&gt;  </a:t>
            </a:r>
          </a:p>
          <a:p>
            <a:pPr marL="114300" lvl="1" eaLnBrk="0" hangingPunct="0"/>
            <a:r>
              <a:rPr lang="en-US" b="1">
                <a:latin typeface="Lucida Console" pitchFamily="49" charset="0"/>
              </a:rPr>
              <a:t> &lt;/Columns&gt;</a:t>
            </a:r>
          </a:p>
          <a:p>
            <a:pPr marL="114300" lvl="1" eaLnBrk="0" hangingPunct="0"/>
            <a:r>
              <a:rPr lang="en-US" b="1">
                <a:latin typeface="Lucida Console" pitchFamily="49" charset="0"/>
              </a:rPr>
              <a:t>&lt;/asp:gridview&gt;</a:t>
            </a:r>
          </a:p>
        </p:txBody>
      </p:sp>
      <p:sp>
        <p:nvSpPr>
          <p:cNvPr id="273412" name="Rectangle 4"/>
          <p:cNvSpPr>
            <a:spLocks noGrp="1" noChangeArrowheads="1"/>
          </p:cNvSpPr>
          <p:nvPr>
            <p:ph type="body" idx="4294967295"/>
          </p:nvPr>
        </p:nvSpPr>
        <p:spPr>
          <a:xfrm>
            <a:off x="457200" y="1600200"/>
            <a:ext cx="8229600" cy="2908300"/>
          </a:xfrm>
          <a:noFill/>
        </p:spPr>
        <p:txBody>
          <a:bodyPr/>
          <a:lstStyle/>
          <a:p>
            <a:r>
              <a:rPr lang="ru-RU" sz="2800"/>
              <a:t>Связывание указанных столбцов в источнике данных</a:t>
            </a:r>
            <a:endParaRPr lang="en-US" sz="2800"/>
          </a:p>
          <a:p>
            <a:pPr lvl="1"/>
            <a:r>
              <a:rPr lang="ru-RU" sz="2400"/>
              <a:t>Объявить</a:t>
            </a:r>
            <a:r>
              <a:rPr lang="en-US" sz="2400"/>
              <a:t> </a:t>
            </a:r>
            <a:r>
              <a:rPr lang="en-US" sz="2400">
                <a:latin typeface="Lucida Console" pitchFamily="49" charset="0"/>
              </a:rPr>
              <a:t>&lt;asp:GridView&gt;</a:t>
            </a:r>
          </a:p>
          <a:p>
            <a:pPr lvl="1"/>
            <a:r>
              <a:rPr lang="ru-RU" sz="2400"/>
              <a:t>Объявить его коллекцию </a:t>
            </a:r>
            <a:r>
              <a:rPr lang="en-US" sz="2400">
                <a:latin typeface="Lucida Console" pitchFamily="49" charset="0"/>
              </a:rPr>
              <a:t>Columns</a:t>
            </a:r>
            <a:endParaRPr lang="en-US" sz="2400"/>
          </a:p>
          <a:p>
            <a:pPr lvl="1"/>
            <a:r>
              <a:rPr lang="ru-RU" sz="2400"/>
              <a:t>Задать его свойство</a:t>
            </a:r>
            <a:r>
              <a:rPr lang="en-US" sz="2400"/>
              <a:t> </a:t>
            </a:r>
            <a:r>
              <a:rPr lang="en-US" sz="2400">
                <a:latin typeface="Lucida Console" pitchFamily="49" charset="0"/>
              </a:rPr>
              <a:t>DataSource</a:t>
            </a:r>
          </a:p>
          <a:p>
            <a:pPr lvl="1"/>
            <a:r>
              <a:rPr lang="ru-RU" sz="2400"/>
              <a:t>Вызвать его метод</a:t>
            </a:r>
            <a:r>
              <a:rPr lang="en-US" sz="2400"/>
              <a:t> </a:t>
            </a:r>
            <a:r>
              <a:rPr lang="en-US" sz="2400">
                <a:latin typeface="Lucida Console" pitchFamily="49" charset="0"/>
              </a:rPr>
              <a:t>DataBind()</a:t>
            </a:r>
            <a:endParaRPr lang="en-US" sz="240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ru-RU"/>
              <a:t>Пример описания GridView</a:t>
            </a:r>
          </a:p>
        </p:txBody>
      </p:sp>
      <p:sp>
        <p:nvSpPr>
          <p:cNvPr id="275459" name="Rectangle 3"/>
          <p:cNvSpPr>
            <a:spLocks noGrp="1" noChangeArrowheads="1"/>
          </p:cNvSpPr>
          <p:nvPr>
            <p:ph type="body" idx="1"/>
          </p:nvPr>
        </p:nvSpPr>
        <p:spPr>
          <a:xfrm>
            <a:off x="457200" y="1600200"/>
            <a:ext cx="8229600" cy="5068888"/>
          </a:xfrm>
        </p:spPr>
        <p:txBody>
          <a:bodyPr/>
          <a:lstStyle/>
          <a:p>
            <a:pPr>
              <a:lnSpc>
                <a:spcPct val="80000"/>
              </a:lnSpc>
              <a:buFontTx/>
              <a:buNone/>
            </a:pPr>
            <a:r>
              <a:rPr lang="ru-RU" sz="1800"/>
              <a:t>&lt;asp:GridView ID="gridEmployees" runat="server" DataSourceID="sourceEmployees"</a:t>
            </a:r>
          </a:p>
          <a:p>
            <a:pPr>
              <a:lnSpc>
                <a:spcPct val="80000"/>
              </a:lnSpc>
              <a:buFontTx/>
              <a:buNone/>
            </a:pPr>
            <a:r>
              <a:rPr lang="en-US" sz="1800"/>
              <a:t>      </a:t>
            </a:r>
            <a:r>
              <a:rPr lang="ru-RU" sz="1800"/>
              <a:t>AutoGenerateColumns="False"&gt;</a:t>
            </a:r>
          </a:p>
          <a:p>
            <a:pPr>
              <a:lnSpc>
                <a:spcPct val="80000"/>
              </a:lnSpc>
              <a:buFontTx/>
              <a:buNone/>
            </a:pPr>
            <a:r>
              <a:rPr lang="ru-RU" sz="1800"/>
              <a:t>  &lt;Columns&gt;</a:t>
            </a:r>
          </a:p>
          <a:p>
            <a:pPr>
              <a:lnSpc>
                <a:spcPct val="80000"/>
              </a:lnSpc>
              <a:buFontTx/>
              <a:buNone/>
            </a:pPr>
            <a:r>
              <a:rPr lang="ru-RU" sz="1800"/>
              <a:t>    &lt;asp:BoundField DataField="EmployeeID" HeaderText="ID" /&gt;</a:t>
            </a:r>
          </a:p>
          <a:p>
            <a:pPr>
              <a:lnSpc>
                <a:spcPct val="80000"/>
              </a:lnSpc>
              <a:buFontTx/>
              <a:buNone/>
            </a:pPr>
            <a:r>
              <a:rPr lang="ru-RU" sz="1800"/>
              <a:t>    &lt;asp:BoundField DataField="FirstName" HeaderText="First Name" /&gt;</a:t>
            </a:r>
          </a:p>
          <a:p>
            <a:pPr>
              <a:lnSpc>
                <a:spcPct val="80000"/>
              </a:lnSpc>
              <a:buFontTx/>
              <a:buNone/>
            </a:pPr>
            <a:r>
              <a:rPr lang="ru-RU" sz="1800"/>
              <a:t>    &lt;asp:BoundField DataField="LastName" HeaderText="Last Name" /&gt;</a:t>
            </a:r>
          </a:p>
          <a:p>
            <a:pPr>
              <a:lnSpc>
                <a:spcPct val="80000"/>
              </a:lnSpc>
              <a:buFontTx/>
              <a:buNone/>
            </a:pPr>
            <a:r>
              <a:rPr lang="ru-RU" sz="1800"/>
              <a:t>    &lt;asp:BoundField DataField="Title" HeaderText="Title" /&gt;</a:t>
            </a:r>
          </a:p>
          <a:p>
            <a:pPr>
              <a:lnSpc>
                <a:spcPct val="80000"/>
              </a:lnSpc>
              <a:buFontTx/>
              <a:buNone/>
            </a:pPr>
            <a:r>
              <a:rPr lang="ru-RU" sz="1800"/>
              <a:t>    &lt;asp:BoundField DataField="City" HeaderText="City" /&gt;</a:t>
            </a:r>
          </a:p>
          <a:p>
            <a:pPr>
              <a:lnSpc>
                <a:spcPct val="80000"/>
              </a:lnSpc>
              <a:buFontTx/>
              <a:buNone/>
            </a:pPr>
            <a:r>
              <a:rPr lang="ru-RU" sz="1800"/>
              <a:t>  &lt;/Columns&gt;</a:t>
            </a:r>
          </a:p>
          <a:p>
            <a:pPr>
              <a:lnSpc>
                <a:spcPct val="80000"/>
              </a:lnSpc>
              <a:buFontTx/>
              <a:buNone/>
            </a:pPr>
            <a:r>
              <a:rPr lang="ru-RU" sz="1800"/>
              <a:t>&lt;/asp:GridView&gt;</a:t>
            </a:r>
          </a:p>
          <a:p>
            <a:pPr>
              <a:lnSpc>
                <a:spcPct val="80000"/>
              </a:lnSpc>
              <a:buFontTx/>
              <a:buNone/>
            </a:pPr>
            <a:r>
              <a:rPr lang="ru-RU" sz="1800"/>
              <a:t>. . .</a:t>
            </a:r>
          </a:p>
          <a:p>
            <a:pPr>
              <a:lnSpc>
                <a:spcPct val="80000"/>
              </a:lnSpc>
              <a:buFontTx/>
              <a:buNone/>
            </a:pPr>
            <a:r>
              <a:rPr lang="ru-RU" sz="1800"/>
              <a:t>&lt;asp:SqlDataSource ID="sourceEmployees" runat="server"</a:t>
            </a:r>
          </a:p>
          <a:p>
            <a:pPr>
              <a:lnSpc>
                <a:spcPct val="80000"/>
              </a:lnSpc>
              <a:buFontTx/>
              <a:buNone/>
            </a:pPr>
            <a:r>
              <a:rPr lang="ru-RU" sz="1800"/>
              <a:t>ConnectionString="&lt;%$ ConnectionStrings:Northwind %&gt;"</a:t>
            </a:r>
          </a:p>
          <a:p>
            <a:pPr>
              <a:lnSpc>
                <a:spcPct val="80000"/>
              </a:lnSpc>
              <a:buFontTx/>
              <a:buNone/>
            </a:pPr>
            <a:r>
              <a:rPr lang="ru-RU" sz="1800"/>
              <a:t>ProviderName="System.Data.SqlClient" SelectCommand=</a:t>
            </a:r>
          </a:p>
          <a:p>
            <a:pPr>
              <a:lnSpc>
                <a:spcPct val="80000"/>
              </a:lnSpc>
              <a:buFontTx/>
              <a:buNone/>
            </a:pPr>
            <a:r>
              <a:rPr lang="ru-RU" sz="1800"/>
              <a:t>"SELECT EmployeeID, FirstName, LastName, BirthDate, Title, City FROM Employees"&gt;</a:t>
            </a:r>
          </a:p>
          <a:p>
            <a:pPr>
              <a:lnSpc>
                <a:spcPct val="80000"/>
              </a:lnSpc>
              <a:buFontTx/>
              <a:buNone/>
            </a:pPr>
            <a:r>
              <a:rPr lang="ru-RU" sz="1800"/>
              <a:t>&lt;/asp:SqlDataSource&gt;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457200" y="274638"/>
            <a:ext cx="8229600" cy="561975"/>
          </a:xfrm>
        </p:spPr>
        <p:txBody>
          <a:bodyPr/>
          <a:lstStyle/>
          <a:p>
            <a:r>
              <a:rPr lang="ru-RU" sz="4000"/>
              <a:t>Пример описания GridView (2)</a:t>
            </a:r>
          </a:p>
        </p:txBody>
      </p:sp>
      <p:sp>
        <p:nvSpPr>
          <p:cNvPr id="277507" name="Rectangle 3"/>
          <p:cNvSpPr>
            <a:spLocks noGrp="1" noChangeArrowheads="1"/>
          </p:cNvSpPr>
          <p:nvPr>
            <p:ph type="body" idx="1"/>
          </p:nvPr>
        </p:nvSpPr>
        <p:spPr>
          <a:xfrm>
            <a:off x="468313" y="1196975"/>
            <a:ext cx="8229600" cy="5472113"/>
          </a:xfrm>
        </p:spPr>
        <p:txBody>
          <a:bodyPr/>
          <a:lstStyle/>
          <a:p>
            <a:pPr>
              <a:lnSpc>
                <a:spcPct val="80000"/>
              </a:lnSpc>
              <a:buFontTx/>
              <a:buNone/>
            </a:pPr>
            <a:r>
              <a:rPr lang="ru-RU" sz="1400"/>
              <a:t>&lt;asp:GridView ID="GridView1" runat="server" DataSourceID="sourceEmployees"</a:t>
            </a:r>
          </a:p>
          <a:p>
            <a:pPr>
              <a:lnSpc>
                <a:spcPct val="80000"/>
              </a:lnSpc>
              <a:buFontTx/>
              <a:buNone/>
            </a:pPr>
            <a:r>
              <a:rPr lang="ru-RU" sz="1400"/>
              <a:t>Font-Names="Verdana" Font-Size="X-Small" ForeColor="#333333"</a:t>
            </a:r>
          </a:p>
          <a:p>
            <a:pPr>
              <a:lnSpc>
                <a:spcPct val="80000"/>
              </a:lnSpc>
              <a:buFontTx/>
              <a:buNone/>
            </a:pPr>
            <a:r>
              <a:rPr lang="ru-RU" sz="1400"/>
              <a:t>CellPadding="4" GridLines="None" AutoGenerateColumns="False"&gt;</a:t>
            </a:r>
            <a:endParaRPr lang="en-US" sz="1400"/>
          </a:p>
          <a:p>
            <a:pPr>
              <a:lnSpc>
                <a:spcPct val="80000"/>
              </a:lnSpc>
              <a:buFontTx/>
              <a:buNone/>
            </a:pPr>
            <a:r>
              <a:rPr lang="en-US" sz="1400"/>
              <a:t>   </a:t>
            </a:r>
            <a:r>
              <a:rPr lang="ru-RU" sz="1400"/>
              <a:t>&lt;HeaderStyle BackColor="#990000" Font-Bold="True" ForeColor="White" /&gt;</a:t>
            </a:r>
          </a:p>
          <a:p>
            <a:pPr>
              <a:lnSpc>
                <a:spcPct val="80000"/>
              </a:lnSpc>
              <a:buFontTx/>
              <a:buNone/>
            </a:pPr>
            <a:r>
              <a:rPr lang="en-US" sz="1400"/>
              <a:t>   </a:t>
            </a:r>
            <a:r>
              <a:rPr lang="ru-RU" sz="1400"/>
              <a:t>&lt;RowStyle BackColor="#FFFBD6" ForeColor="#333333" /&gt;</a:t>
            </a:r>
          </a:p>
          <a:p>
            <a:pPr>
              <a:lnSpc>
                <a:spcPct val="80000"/>
              </a:lnSpc>
              <a:buFontTx/>
              <a:buNone/>
            </a:pPr>
            <a:r>
              <a:rPr lang="en-US" sz="1400"/>
              <a:t>   </a:t>
            </a:r>
            <a:r>
              <a:rPr lang="ru-RU" sz="1400"/>
              <a:t>&lt;AlternatingRowStyle BackColor="White" /&gt;</a:t>
            </a:r>
          </a:p>
          <a:p>
            <a:pPr>
              <a:lnSpc>
                <a:spcPct val="80000"/>
              </a:lnSpc>
              <a:buFontTx/>
              <a:buNone/>
            </a:pPr>
            <a:r>
              <a:rPr lang="en-US" sz="1400"/>
              <a:t>   </a:t>
            </a:r>
            <a:r>
              <a:rPr lang="ru-RU" sz="1400"/>
              <a:t>&lt;Columns&gt;</a:t>
            </a:r>
          </a:p>
          <a:p>
            <a:pPr>
              <a:lnSpc>
                <a:spcPct val="80000"/>
              </a:lnSpc>
              <a:buFontTx/>
              <a:buNone/>
            </a:pPr>
            <a:r>
              <a:rPr lang="en-US" sz="1400"/>
              <a:t>       </a:t>
            </a:r>
            <a:r>
              <a:rPr lang="ru-RU" sz="1400"/>
              <a:t>&lt;asp:BoundField DataField="EmployeeID" HeaderText="ID"&gt;</a:t>
            </a:r>
          </a:p>
          <a:p>
            <a:pPr>
              <a:lnSpc>
                <a:spcPct val="80000"/>
              </a:lnSpc>
              <a:buFontTx/>
              <a:buNone/>
            </a:pPr>
            <a:r>
              <a:rPr lang="en-US" sz="1400"/>
              <a:t>         </a:t>
            </a:r>
            <a:r>
              <a:rPr lang="ru-RU" sz="1400"/>
              <a:t>&lt;ItemStyle Font-Bold="True" BorderWidth="1" /&gt;</a:t>
            </a:r>
          </a:p>
          <a:p>
            <a:pPr>
              <a:lnSpc>
                <a:spcPct val="80000"/>
              </a:lnSpc>
              <a:buFontTx/>
              <a:buNone/>
            </a:pPr>
            <a:r>
              <a:rPr lang="en-US" sz="1400"/>
              <a:t>       </a:t>
            </a:r>
            <a:r>
              <a:rPr lang="ru-RU" sz="1400"/>
              <a:t>&lt;/asp:BoundField&gt;</a:t>
            </a:r>
          </a:p>
          <a:p>
            <a:pPr>
              <a:lnSpc>
                <a:spcPct val="80000"/>
              </a:lnSpc>
              <a:buFontTx/>
              <a:buNone/>
            </a:pPr>
            <a:r>
              <a:rPr lang="en-US" sz="1400"/>
              <a:t>       </a:t>
            </a:r>
            <a:r>
              <a:rPr lang="ru-RU" sz="1400"/>
              <a:t>&lt;asp:BoundField DataField="FirstName" HeaderText="First Name" /&gt;</a:t>
            </a:r>
          </a:p>
          <a:p>
            <a:pPr>
              <a:lnSpc>
                <a:spcPct val="80000"/>
              </a:lnSpc>
              <a:buFontTx/>
              <a:buNone/>
            </a:pPr>
            <a:r>
              <a:rPr lang="en-US" sz="1400"/>
              <a:t>       </a:t>
            </a:r>
            <a:r>
              <a:rPr lang="ru-RU" sz="1400"/>
              <a:t>&lt;asp:BoundField DataField="LastName" HeaderText="Last Name" /&gt;</a:t>
            </a:r>
          </a:p>
          <a:p>
            <a:pPr>
              <a:lnSpc>
                <a:spcPct val="80000"/>
              </a:lnSpc>
              <a:buFontTx/>
              <a:buNone/>
            </a:pPr>
            <a:r>
              <a:rPr lang="en-US" sz="1400"/>
              <a:t>       </a:t>
            </a:r>
            <a:r>
              <a:rPr lang="ru-RU" sz="1400"/>
              <a:t>&lt;asp:BoundField DataField="City" HeaderText="City"&gt;</a:t>
            </a:r>
          </a:p>
          <a:p>
            <a:pPr>
              <a:lnSpc>
                <a:spcPct val="80000"/>
              </a:lnSpc>
              <a:buFontTx/>
              <a:buNone/>
            </a:pPr>
            <a:r>
              <a:rPr lang="en-US" sz="1400"/>
              <a:t>           </a:t>
            </a:r>
            <a:r>
              <a:rPr lang="ru-RU" sz="1400"/>
              <a:t>&lt;ItemStyle BackColor="LightSteelBlue" /&gt;</a:t>
            </a:r>
          </a:p>
          <a:p>
            <a:pPr>
              <a:lnSpc>
                <a:spcPct val="80000"/>
              </a:lnSpc>
              <a:buFontTx/>
              <a:buNone/>
            </a:pPr>
            <a:r>
              <a:rPr lang="en-US" sz="1400"/>
              <a:t>        </a:t>
            </a:r>
            <a:r>
              <a:rPr lang="ru-RU" sz="1400"/>
              <a:t>&lt;/asp:BoundField&gt;</a:t>
            </a:r>
          </a:p>
          <a:p>
            <a:pPr>
              <a:lnSpc>
                <a:spcPct val="80000"/>
              </a:lnSpc>
              <a:buFontTx/>
              <a:buNone/>
            </a:pPr>
            <a:r>
              <a:rPr lang="en-US" sz="1400"/>
              <a:t>        </a:t>
            </a:r>
            <a:r>
              <a:rPr lang="ru-RU" sz="1400"/>
              <a:t>&lt;asp:BoundField DataField="Country" HeaderText="Country"&gt;</a:t>
            </a:r>
          </a:p>
          <a:p>
            <a:pPr>
              <a:lnSpc>
                <a:spcPct val="80000"/>
              </a:lnSpc>
              <a:buFontTx/>
              <a:buNone/>
            </a:pPr>
            <a:r>
              <a:rPr lang="en-US" sz="1400"/>
              <a:t>           </a:t>
            </a:r>
            <a:r>
              <a:rPr lang="ru-RU" sz="1400"/>
              <a:t>&lt;ItemStyle BackColor="LightSteelBlue" /&gt;</a:t>
            </a:r>
          </a:p>
          <a:p>
            <a:pPr>
              <a:lnSpc>
                <a:spcPct val="80000"/>
              </a:lnSpc>
              <a:buFontTx/>
              <a:buNone/>
            </a:pPr>
            <a:r>
              <a:rPr lang="en-US" sz="1400"/>
              <a:t>        </a:t>
            </a:r>
            <a:r>
              <a:rPr lang="ru-RU" sz="1400"/>
              <a:t>&lt;/asp:BoundField&gt;</a:t>
            </a:r>
          </a:p>
          <a:p>
            <a:pPr>
              <a:lnSpc>
                <a:spcPct val="80000"/>
              </a:lnSpc>
              <a:buFontTx/>
              <a:buNone/>
            </a:pPr>
            <a:r>
              <a:rPr lang="en-US" sz="1400"/>
              <a:t>        </a:t>
            </a:r>
            <a:r>
              <a:rPr lang="ru-RU" sz="1400"/>
              <a:t>&lt;asp:BoundField DataField="BirthDate" HeaderText="Birth Date"</a:t>
            </a:r>
          </a:p>
          <a:p>
            <a:pPr>
              <a:lnSpc>
                <a:spcPct val="80000"/>
              </a:lnSpc>
              <a:buFontTx/>
              <a:buNone/>
            </a:pPr>
            <a:r>
              <a:rPr lang="en-US" sz="1400"/>
              <a:t>            </a:t>
            </a:r>
            <a:r>
              <a:rPr lang="ru-RU" sz="1400"/>
              <a:t>DataFormatString="{0:MM/dd/yyyy}" /&gt;</a:t>
            </a:r>
          </a:p>
          <a:p>
            <a:pPr>
              <a:lnSpc>
                <a:spcPct val="80000"/>
              </a:lnSpc>
              <a:buFontTx/>
              <a:buNone/>
            </a:pPr>
            <a:r>
              <a:rPr lang="en-US" sz="1400"/>
              <a:t>        </a:t>
            </a:r>
            <a:r>
              <a:rPr lang="ru-RU" sz="1400"/>
              <a:t>&lt;asp:BoundField DataField="Notes" HeaderText="Notes"&gt;</a:t>
            </a:r>
          </a:p>
          <a:p>
            <a:pPr>
              <a:lnSpc>
                <a:spcPct val="80000"/>
              </a:lnSpc>
              <a:buFontTx/>
              <a:buNone/>
            </a:pPr>
            <a:r>
              <a:rPr lang="en-US" sz="1400"/>
              <a:t>            </a:t>
            </a:r>
            <a:r>
              <a:rPr lang="ru-RU" sz="1400"/>
              <a:t>&lt;ItemStyle Wrap="True" Width="400"/&gt;</a:t>
            </a:r>
          </a:p>
          <a:p>
            <a:pPr>
              <a:lnSpc>
                <a:spcPct val="80000"/>
              </a:lnSpc>
              <a:buFontTx/>
              <a:buNone/>
            </a:pPr>
            <a:r>
              <a:rPr lang="en-US" sz="1400"/>
              <a:t>         </a:t>
            </a:r>
            <a:r>
              <a:rPr lang="ru-RU" sz="1400"/>
              <a:t>&lt;/asp:BoundField&gt;</a:t>
            </a:r>
          </a:p>
          <a:p>
            <a:pPr>
              <a:lnSpc>
                <a:spcPct val="80000"/>
              </a:lnSpc>
              <a:buFontTx/>
              <a:buNone/>
            </a:pPr>
            <a:r>
              <a:rPr lang="en-US" sz="1400"/>
              <a:t>   </a:t>
            </a:r>
            <a:r>
              <a:rPr lang="ru-RU" sz="1400"/>
              <a:t>&lt;/Columns&gt;</a:t>
            </a:r>
          </a:p>
          <a:p>
            <a:pPr>
              <a:lnSpc>
                <a:spcPct val="80000"/>
              </a:lnSpc>
              <a:buFontTx/>
              <a:buNone/>
            </a:pPr>
            <a:r>
              <a:rPr lang="ru-RU" sz="1400"/>
              <a:t>&lt;/asp:GridView&gt;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endParaRPr lang="ru-RU"/>
          </a:p>
        </p:txBody>
      </p:sp>
      <p:pic>
        <p:nvPicPr>
          <p:cNvPr id="279555" name="Picture 3"/>
          <p:cNvPicPr>
            <a:picLocks noChangeAspect="1" noChangeArrowheads="1"/>
          </p:cNvPicPr>
          <p:nvPr/>
        </p:nvPicPr>
        <p:blipFill>
          <a:blip r:embed="rId3" cstate="print"/>
          <a:srcRect/>
          <a:stretch>
            <a:fillRect/>
          </a:stretch>
        </p:blipFill>
        <p:spPr bwMode="auto">
          <a:xfrm>
            <a:off x="392113" y="363538"/>
            <a:ext cx="8358187" cy="6130925"/>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endParaRPr lang="ru-RU"/>
          </a:p>
        </p:txBody>
      </p:sp>
      <p:pic>
        <p:nvPicPr>
          <p:cNvPr id="283651" name="Picture 3"/>
          <p:cNvPicPr>
            <a:picLocks noChangeAspect="1" noChangeArrowheads="1"/>
          </p:cNvPicPr>
          <p:nvPr/>
        </p:nvPicPr>
        <p:blipFill>
          <a:blip r:embed="rId3" cstate="print"/>
          <a:srcRect/>
          <a:stretch>
            <a:fillRect/>
          </a:stretch>
        </p:blipFill>
        <p:spPr bwMode="auto">
          <a:xfrm>
            <a:off x="1042988" y="1557338"/>
            <a:ext cx="6985000" cy="5037137"/>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ru-RU" sz="4000"/>
              <a:t>Автоматическая разбивка на страницы в </a:t>
            </a:r>
            <a:r>
              <a:rPr lang="ru-RU" sz="3600"/>
              <a:t>GridView</a:t>
            </a:r>
          </a:p>
        </p:txBody>
      </p:sp>
      <p:sp>
        <p:nvSpPr>
          <p:cNvPr id="285699" name="Rectangle 3"/>
          <p:cNvSpPr>
            <a:spLocks noGrp="1" noChangeArrowheads="1"/>
          </p:cNvSpPr>
          <p:nvPr>
            <p:ph type="body" idx="1"/>
          </p:nvPr>
        </p:nvSpPr>
        <p:spPr/>
        <p:txBody>
          <a:bodyPr/>
          <a:lstStyle/>
          <a:p>
            <a:pPr>
              <a:buFontTx/>
              <a:buNone/>
            </a:pPr>
            <a:r>
              <a:rPr lang="ru-RU" sz="2800"/>
              <a:t>&lt;asp:GridView ID="GridView1" runat="server" DataSourceID="sourceEmployees"</a:t>
            </a:r>
          </a:p>
          <a:p>
            <a:pPr>
              <a:buFontTx/>
              <a:buNone/>
            </a:pPr>
            <a:r>
              <a:rPr lang="ru-RU" sz="2800"/>
              <a:t>   PageSize="5" AllowPaging="True" ...&gt;</a:t>
            </a:r>
          </a:p>
          <a:p>
            <a:pPr>
              <a:buFontTx/>
              <a:buNone/>
            </a:pPr>
            <a:r>
              <a:rPr lang="ru-RU" sz="2800"/>
              <a:t>...</a:t>
            </a:r>
          </a:p>
          <a:p>
            <a:pPr>
              <a:buFontTx/>
              <a:buNone/>
            </a:pPr>
            <a:r>
              <a:rPr lang="ru-RU" sz="2800"/>
              <a:t>&lt;/asp:GridView&gt;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r>
              <a:rPr lang="ru-RU"/>
              <a:t>Разбивка на страницы</a:t>
            </a:r>
          </a:p>
        </p:txBody>
      </p:sp>
      <p:pic>
        <p:nvPicPr>
          <p:cNvPr id="310275" name="Picture 3"/>
          <p:cNvPicPr>
            <a:picLocks noChangeAspect="1" noChangeArrowheads="1"/>
          </p:cNvPicPr>
          <p:nvPr/>
        </p:nvPicPr>
        <p:blipFill>
          <a:blip r:embed="rId3" cstate="print"/>
          <a:srcRect/>
          <a:stretch>
            <a:fillRect/>
          </a:stretch>
        </p:blipFill>
        <p:spPr bwMode="auto">
          <a:xfrm>
            <a:off x="971550" y="1412875"/>
            <a:ext cx="7469188" cy="49149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lstStyle/>
          <a:p>
            <a:r>
              <a:rPr lang="ru-RU" sz="4000"/>
              <a:t>Использование шаблонов в </a:t>
            </a:r>
            <a:r>
              <a:rPr lang="ru-RU" sz="3600"/>
              <a:t>GridView</a:t>
            </a:r>
          </a:p>
        </p:txBody>
      </p:sp>
      <p:sp>
        <p:nvSpPr>
          <p:cNvPr id="326659" name="Rectangle 3"/>
          <p:cNvSpPr>
            <a:spLocks noGrp="1" noChangeArrowheads="1"/>
          </p:cNvSpPr>
          <p:nvPr>
            <p:ph type="body" idx="1"/>
          </p:nvPr>
        </p:nvSpPr>
        <p:spPr>
          <a:xfrm>
            <a:off x="457200" y="1600200"/>
            <a:ext cx="8229600" cy="5068888"/>
          </a:xfrm>
        </p:spPr>
        <p:txBody>
          <a:bodyPr/>
          <a:lstStyle/>
          <a:p>
            <a:pPr>
              <a:lnSpc>
                <a:spcPct val="80000"/>
              </a:lnSpc>
            </a:pPr>
            <a:r>
              <a:rPr lang="ru-RU" sz="1800"/>
              <a:t>Для размещения нескольких полей в одной ячейке или различного настраивания содержания ячеек, используя </a:t>
            </a:r>
            <a:r>
              <a:rPr lang="en-US" sz="1800"/>
              <a:t>HTML </a:t>
            </a:r>
            <a:r>
              <a:rPr lang="ru-RU" sz="1800"/>
              <a:t>тэги и серверные ЭУ</a:t>
            </a:r>
            <a:r>
              <a:rPr lang="en-US" sz="1800"/>
              <a:t>, </a:t>
            </a:r>
            <a:r>
              <a:rPr lang="ru-RU" sz="1800"/>
              <a:t>используются шаблоны - </a:t>
            </a:r>
            <a:r>
              <a:rPr lang="en-US" sz="1800"/>
              <a:t>TemplateField.</a:t>
            </a:r>
          </a:p>
          <a:p>
            <a:pPr>
              <a:lnSpc>
                <a:spcPct val="80000"/>
              </a:lnSpc>
            </a:pPr>
            <a:r>
              <a:rPr lang="ru-RU" sz="1800"/>
              <a:t>Шаблон </a:t>
            </a:r>
            <a:r>
              <a:rPr lang="en-US" sz="1800"/>
              <a:t>TemplateField </a:t>
            </a:r>
            <a:r>
              <a:rPr lang="ru-RU" sz="1800"/>
              <a:t>позволяют полностью оприсать содержание ячеек в колонке</a:t>
            </a:r>
            <a:r>
              <a:rPr lang="en-US" sz="1800"/>
              <a:t>. </a:t>
            </a:r>
            <a:r>
              <a:rPr lang="ru-RU" sz="1800"/>
              <a:t>В шаблоне можно добавлять тэги ЭУ</a:t>
            </a:r>
            <a:r>
              <a:rPr lang="en-US" sz="1800"/>
              <a:t>, </a:t>
            </a:r>
            <a:r>
              <a:rPr lang="ru-RU" sz="1800"/>
              <a:t>произвольные </a:t>
            </a:r>
            <a:r>
              <a:rPr lang="en-US" sz="1800"/>
              <a:t>HTML</a:t>
            </a:r>
            <a:r>
              <a:rPr lang="ru-RU" sz="1800"/>
              <a:t> элементы и выражения связывания с данными</a:t>
            </a:r>
            <a:r>
              <a:rPr lang="en-US" sz="1800"/>
              <a:t>. </a:t>
            </a:r>
            <a:endParaRPr lang="ru-RU" sz="1800"/>
          </a:p>
          <a:p>
            <a:pPr>
              <a:lnSpc>
                <a:spcPct val="80000"/>
              </a:lnSpc>
            </a:pPr>
            <a:r>
              <a:rPr lang="ru-RU" sz="1800"/>
              <a:t>Например: если нужно объединить поля </a:t>
            </a:r>
            <a:r>
              <a:rPr lang="en-US" sz="1800"/>
              <a:t>first name, last name, </a:t>
            </a:r>
            <a:r>
              <a:rPr lang="ru-RU" sz="1800"/>
              <a:t>и </a:t>
            </a:r>
            <a:r>
              <a:rPr lang="en-US" sz="1800"/>
              <a:t>courtesy</a:t>
            </a:r>
            <a:r>
              <a:rPr lang="ru-RU" sz="1800"/>
              <a:t>, то можно описать следующий </a:t>
            </a:r>
            <a:r>
              <a:rPr lang="en-US" sz="1800"/>
              <a:t>ItemTemplate:</a:t>
            </a:r>
            <a:endParaRPr lang="ru-RU" sz="1800"/>
          </a:p>
          <a:p>
            <a:pPr>
              <a:lnSpc>
                <a:spcPct val="80000"/>
              </a:lnSpc>
            </a:pPr>
            <a:endParaRPr lang="en-US" sz="1800"/>
          </a:p>
          <a:p>
            <a:pPr>
              <a:lnSpc>
                <a:spcPct val="80000"/>
              </a:lnSpc>
              <a:buFontTx/>
              <a:buNone/>
            </a:pPr>
            <a:r>
              <a:rPr lang="en-US" sz="1800"/>
              <a:t>&lt;asp:TemplateField HeaderText="Name"&gt;</a:t>
            </a:r>
          </a:p>
          <a:p>
            <a:pPr>
              <a:lnSpc>
                <a:spcPct val="80000"/>
              </a:lnSpc>
              <a:buFontTx/>
              <a:buNone/>
            </a:pPr>
            <a:r>
              <a:rPr lang="ru-RU" sz="1800"/>
              <a:t>   </a:t>
            </a:r>
            <a:r>
              <a:rPr lang="en-US" sz="1800"/>
              <a:t>&lt;ItemTemplate&gt;</a:t>
            </a:r>
          </a:p>
          <a:p>
            <a:pPr>
              <a:lnSpc>
                <a:spcPct val="80000"/>
              </a:lnSpc>
              <a:buFontTx/>
              <a:buNone/>
            </a:pPr>
            <a:r>
              <a:rPr lang="ru-RU" sz="1800"/>
              <a:t>      </a:t>
            </a:r>
            <a:r>
              <a:rPr lang="en-US" sz="1800"/>
              <a:t>&lt;%# Eval("TitleOfCourtesy") %&gt; &lt;%# Eval("FirstName") %&gt;</a:t>
            </a:r>
            <a:r>
              <a:rPr lang="ru-RU" sz="1800"/>
              <a:t> </a:t>
            </a:r>
            <a:r>
              <a:rPr lang="en-US" sz="1800"/>
              <a:t>&lt;%# Eval("LastName") %&gt;</a:t>
            </a:r>
          </a:p>
          <a:p>
            <a:pPr>
              <a:lnSpc>
                <a:spcPct val="80000"/>
              </a:lnSpc>
              <a:buFontTx/>
              <a:buNone/>
            </a:pPr>
            <a:r>
              <a:rPr lang="ru-RU" sz="1800"/>
              <a:t>   </a:t>
            </a:r>
            <a:r>
              <a:rPr lang="en-US" sz="1800"/>
              <a:t>&lt;/ItemTemplate&gt;</a:t>
            </a:r>
          </a:p>
          <a:p>
            <a:pPr>
              <a:lnSpc>
                <a:spcPct val="80000"/>
              </a:lnSpc>
              <a:buFontTx/>
              <a:buNone/>
            </a:pPr>
            <a:r>
              <a:rPr lang="en-US" sz="1800"/>
              <a:t>&lt;/asp:TemplateField&gt;</a:t>
            </a:r>
            <a:endParaRPr lang="ru-RU" sz="1800"/>
          </a:p>
          <a:p>
            <a:pPr>
              <a:lnSpc>
                <a:spcPct val="80000"/>
              </a:lnSpc>
              <a:buFontTx/>
              <a:buNone/>
            </a:pPr>
            <a:endParaRPr lang="en-US" sz="1800"/>
          </a:p>
          <a:p>
            <a:pPr>
              <a:lnSpc>
                <a:spcPct val="80000"/>
              </a:lnSpc>
            </a:pPr>
            <a:r>
              <a:rPr lang="ru-RU" sz="1800"/>
              <a:t>В этом случае, при связывании </a:t>
            </a:r>
            <a:r>
              <a:rPr lang="en-US" sz="1800"/>
              <a:t>GridView, </a:t>
            </a:r>
            <a:r>
              <a:rPr lang="ru-RU" sz="1800"/>
              <a:t>он выбирает данные из источника данных и анализирует коллекцию элементов шаблона</a:t>
            </a:r>
            <a:r>
              <a:rPr lang="en-US" sz="1800"/>
              <a:t>. </a:t>
            </a:r>
            <a:r>
              <a:rPr lang="ru-RU" sz="1800"/>
              <a:t>Он обрабатывает </a:t>
            </a:r>
            <a:r>
              <a:rPr lang="en-US" sz="1800"/>
              <a:t>ItemTemplate </a:t>
            </a:r>
            <a:r>
              <a:rPr lang="ru-RU" sz="1800"/>
              <a:t>для каждого элемента данных</a:t>
            </a:r>
            <a:r>
              <a:rPr lang="en-US" sz="1800"/>
              <a:t>, </a:t>
            </a:r>
            <a:r>
              <a:rPr lang="ru-RU" sz="1800"/>
              <a:t>оценивает </a:t>
            </a:r>
            <a:r>
              <a:rPr lang="en-US" sz="1800"/>
              <a:t>data binding </a:t>
            </a:r>
            <a:r>
              <a:rPr lang="ru-RU" sz="1800"/>
              <a:t>выражения и добавляет описанные </a:t>
            </a:r>
            <a:r>
              <a:rPr lang="en-US" sz="1800"/>
              <a:t>HTML</a:t>
            </a:r>
            <a:r>
              <a:rPr lang="ru-RU" sz="1800"/>
              <a:t> в формируемую </a:t>
            </a:r>
            <a:r>
              <a:rPr lang="en-US" sz="1800"/>
              <a:t> </a:t>
            </a:r>
            <a:r>
              <a:rPr lang="ru-RU" sz="1800"/>
              <a:t>таблицу</a:t>
            </a:r>
            <a:r>
              <a:rPr lang="en-US" sz="1800"/>
              <a:t>. </a:t>
            </a:r>
            <a:endParaRPr lang="ru-RU" sz="1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a:xfrm>
            <a:off x="457200" y="274638"/>
            <a:ext cx="8229600" cy="633412"/>
          </a:xfrm>
        </p:spPr>
        <p:txBody>
          <a:bodyPr/>
          <a:lstStyle/>
          <a:p>
            <a:r>
              <a:rPr lang="ru-RU"/>
              <a:t>Выражение </a:t>
            </a:r>
            <a:r>
              <a:rPr lang="en-US"/>
              <a:t>Eval(</a:t>
            </a:r>
            <a:r>
              <a:rPr lang="ru-RU"/>
              <a:t> </a:t>
            </a:r>
            <a:r>
              <a:rPr lang="en-US"/>
              <a:t>)</a:t>
            </a:r>
            <a:endParaRPr lang="ru-RU"/>
          </a:p>
        </p:txBody>
      </p:sp>
      <p:sp>
        <p:nvSpPr>
          <p:cNvPr id="328707" name="Rectangle 3"/>
          <p:cNvSpPr>
            <a:spLocks noGrp="1" noChangeArrowheads="1"/>
          </p:cNvSpPr>
          <p:nvPr>
            <p:ph type="body" idx="1"/>
          </p:nvPr>
        </p:nvSpPr>
        <p:spPr/>
        <p:txBody>
          <a:bodyPr/>
          <a:lstStyle/>
          <a:p>
            <a:pPr>
              <a:lnSpc>
                <a:spcPct val="80000"/>
              </a:lnSpc>
            </a:pPr>
            <a:r>
              <a:rPr lang="ru-RU" sz="2400"/>
              <a:t>Выражение </a:t>
            </a:r>
            <a:r>
              <a:rPr lang="en-US" sz="2400"/>
              <a:t>Eval()</a:t>
            </a:r>
            <a:r>
              <a:rPr lang="ru-RU" sz="2400"/>
              <a:t> используется при описании шаблона.</a:t>
            </a:r>
          </a:p>
          <a:p>
            <a:pPr>
              <a:lnSpc>
                <a:spcPct val="80000"/>
              </a:lnSpc>
            </a:pPr>
            <a:r>
              <a:rPr lang="ru-RU" sz="2400"/>
              <a:t>Оно является статическим </a:t>
            </a:r>
            <a:r>
              <a:rPr lang="en-US" sz="2400"/>
              <a:t> </a:t>
            </a:r>
            <a:r>
              <a:rPr lang="ru-RU" sz="2400"/>
              <a:t>методом класса </a:t>
            </a:r>
            <a:r>
              <a:rPr lang="en-US" sz="2400"/>
              <a:t>System.Web.UI.DataBinder. </a:t>
            </a:r>
            <a:r>
              <a:rPr lang="ru-RU" sz="2400"/>
              <a:t>Данный метод </a:t>
            </a:r>
            <a:r>
              <a:rPr lang="en-US" sz="2400"/>
              <a:t>Eval() </a:t>
            </a:r>
            <a:r>
              <a:rPr lang="ru-RU" sz="2400"/>
              <a:t>автоматически выбирает данные, которые связаны с текущей строкой, используя технологию отражения</a:t>
            </a:r>
            <a:r>
              <a:rPr lang="en-US" sz="2400"/>
              <a:t> </a:t>
            </a:r>
            <a:r>
              <a:rPr lang="ru-RU" sz="2400"/>
              <a:t>(</a:t>
            </a:r>
            <a:r>
              <a:rPr lang="en-US" sz="2400"/>
              <a:t>reflection</a:t>
            </a:r>
            <a:r>
              <a:rPr lang="ru-RU" sz="2400"/>
              <a:t>)</a:t>
            </a:r>
            <a:r>
              <a:rPr lang="en-US" sz="2400"/>
              <a:t> </a:t>
            </a:r>
            <a:r>
              <a:rPr lang="ru-RU" sz="2400"/>
              <a:t>для поиска соответствий.</a:t>
            </a:r>
          </a:p>
          <a:p>
            <a:pPr>
              <a:lnSpc>
                <a:spcPct val="80000"/>
              </a:lnSpc>
            </a:pPr>
            <a:r>
              <a:rPr lang="ru-RU" sz="2400"/>
              <a:t>В данном выражении можно форматировать вывод данных. Например</a:t>
            </a:r>
            <a:r>
              <a:rPr lang="en-US" sz="2400"/>
              <a:t>:</a:t>
            </a:r>
          </a:p>
          <a:p>
            <a:pPr>
              <a:lnSpc>
                <a:spcPct val="80000"/>
              </a:lnSpc>
            </a:pPr>
            <a:r>
              <a:rPr lang="en-US" sz="2400"/>
              <a:t>&lt;%# Eval("BirthDate", "{0:MM/dd/yy}") %&gt;</a:t>
            </a:r>
            <a:endParaRPr lang="ru-RU" sz="2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457200" y="274638"/>
            <a:ext cx="8229600" cy="777875"/>
          </a:xfrm>
        </p:spPr>
        <p:txBody>
          <a:bodyPr/>
          <a:lstStyle/>
          <a:p>
            <a:r>
              <a:rPr lang="ru-RU"/>
              <a:t>Пример</a:t>
            </a:r>
          </a:p>
        </p:txBody>
      </p:sp>
      <p:sp>
        <p:nvSpPr>
          <p:cNvPr id="330755" name="Rectangle 3"/>
          <p:cNvSpPr>
            <a:spLocks noGrp="1" noChangeArrowheads="1"/>
          </p:cNvSpPr>
          <p:nvPr>
            <p:ph type="body" idx="1"/>
          </p:nvPr>
        </p:nvSpPr>
        <p:spPr>
          <a:xfrm>
            <a:off x="323850" y="1268413"/>
            <a:ext cx="8362950" cy="5400675"/>
          </a:xfrm>
        </p:spPr>
        <p:txBody>
          <a:bodyPr/>
          <a:lstStyle/>
          <a:p>
            <a:pPr>
              <a:lnSpc>
                <a:spcPct val="80000"/>
              </a:lnSpc>
              <a:buFontTx/>
              <a:buNone/>
            </a:pPr>
            <a:r>
              <a:rPr lang="ru-RU" sz="1400"/>
              <a:t>&lt;asp:GridView ID="gridEmployees" runat="server" DataSourceID="sourceEmployees</a:t>
            </a:r>
            <a:r>
              <a:rPr lang="en-US" sz="1400"/>
              <a:t>”</a:t>
            </a:r>
            <a:r>
              <a:rPr lang="ru-RU" sz="1400"/>
              <a:t> </a:t>
            </a:r>
            <a:endParaRPr lang="en-US" sz="1400"/>
          </a:p>
          <a:p>
            <a:pPr>
              <a:lnSpc>
                <a:spcPct val="80000"/>
              </a:lnSpc>
              <a:buFontTx/>
              <a:buNone/>
            </a:pPr>
            <a:r>
              <a:rPr lang="en-US" sz="1400"/>
              <a:t>   </a:t>
            </a:r>
            <a:r>
              <a:rPr lang="ru-RU" sz="1400"/>
              <a:t>AutoGenerateColumns="False" ...&gt;</a:t>
            </a:r>
          </a:p>
          <a:p>
            <a:pPr>
              <a:lnSpc>
                <a:spcPct val="80000"/>
              </a:lnSpc>
              <a:buFontTx/>
              <a:buNone/>
            </a:pPr>
            <a:r>
              <a:rPr lang="ru-RU" sz="1400"/>
              <a:t>&lt;!-- Styles omitted. --&gt;</a:t>
            </a:r>
          </a:p>
          <a:p>
            <a:pPr>
              <a:lnSpc>
                <a:spcPct val="80000"/>
              </a:lnSpc>
              <a:buFontTx/>
              <a:buNone/>
            </a:pPr>
            <a:r>
              <a:rPr lang="ru-RU" sz="1400"/>
              <a:t>&lt;Columns&gt;</a:t>
            </a:r>
          </a:p>
          <a:p>
            <a:pPr>
              <a:lnSpc>
                <a:spcPct val="80000"/>
              </a:lnSpc>
              <a:buFontTx/>
              <a:buNone/>
            </a:pPr>
            <a:r>
              <a:rPr lang="en-US" sz="1400"/>
              <a:t>   </a:t>
            </a:r>
            <a:r>
              <a:rPr lang="ru-RU" sz="1400"/>
              <a:t>&lt;asp:TemplateField HeaderText="Employees"&gt;</a:t>
            </a:r>
          </a:p>
          <a:p>
            <a:pPr>
              <a:lnSpc>
                <a:spcPct val="80000"/>
              </a:lnSpc>
              <a:buFontTx/>
              <a:buNone/>
            </a:pPr>
            <a:r>
              <a:rPr lang="en-US" sz="1400"/>
              <a:t>      </a:t>
            </a:r>
            <a:r>
              <a:rPr lang="ru-RU" sz="1400"/>
              <a:t>&lt;ItemTemplate&gt;</a:t>
            </a:r>
          </a:p>
          <a:p>
            <a:pPr>
              <a:lnSpc>
                <a:spcPct val="80000"/>
              </a:lnSpc>
              <a:buFontTx/>
              <a:buNone/>
            </a:pPr>
            <a:r>
              <a:rPr lang="en-US" sz="1400"/>
              <a:t>        </a:t>
            </a:r>
            <a:r>
              <a:rPr lang="ru-RU" sz="1400"/>
              <a:t>&lt;b&gt;</a:t>
            </a:r>
          </a:p>
          <a:p>
            <a:pPr>
              <a:lnSpc>
                <a:spcPct val="80000"/>
              </a:lnSpc>
              <a:buFontTx/>
              <a:buNone/>
            </a:pPr>
            <a:r>
              <a:rPr lang="en-US" sz="1400"/>
              <a:t>        </a:t>
            </a:r>
            <a:r>
              <a:rPr lang="ru-RU" sz="1400"/>
              <a:t>&lt;%# Eval("EmployeeID") %&gt; -</a:t>
            </a:r>
          </a:p>
          <a:p>
            <a:pPr>
              <a:lnSpc>
                <a:spcPct val="80000"/>
              </a:lnSpc>
              <a:buFontTx/>
              <a:buNone/>
            </a:pPr>
            <a:r>
              <a:rPr lang="en-US" sz="1400"/>
              <a:t>        </a:t>
            </a:r>
            <a:r>
              <a:rPr lang="ru-RU" sz="1400"/>
              <a:t>&lt;%# Eval("TitleOfCourtesy") %&gt; &lt;%# Eval("FirstName") %&gt;</a:t>
            </a:r>
          </a:p>
          <a:p>
            <a:pPr>
              <a:lnSpc>
                <a:spcPct val="80000"/>
              </a:lnSpc>
              <a:buFontTx/>
              <a:buNone/>
            </a:pPr>
            <a:r>
              <a:rPr lang="en-US" sz="1400"/>
              <a:t>        </a:t>
            </a:r>
            <a:r>
              <a:rPr lang="ru-RU" sz="1400"/>
              <a:t>&lt;%# Eval("LastName") %&gt;</a:t>
            </a:r>
          </a:p>
          <a:p>
            <a:pPr>
              <a:lnSpc>
                <a:spcPct val="80000"/>
              </a:lnSpc>
              <a:buFontTx/>
              <a:buNone/>
            </a:pPr>
            <a:r>
              <a:rPr lang="en-US" sz="1400"/>
              <a:t>        </a:t>
            </a:r>
            <a:r>
              <a:rPr lang="ru-RU" sz="1400"/>
              <a:t>&lt;/b&gt;</a:t>
            </a:r>
          </a:p>
          <a:p>
            <a:pPr>
              <a:lnSpc>
                <a:spcPct val="80000"/>
              </a:lnSpc>
              <a:buFontTx/>
              <a:buNone/>
            </a:pPr>
            <a:r>
              <a:rPr lang="en-US" sz="1400"/>
              <a:t>        </a:t>
            </a:r>
            <a:r>
              <a:rPr lang="ru-RU" sz="1400"/>
              <a:t>&lt;hr /&gt;</a:t>
            </a:r>
          </a:p>
          <a:p>
            <a:pPr>
              <a:lnSpc>
                <a:spcPct val="80000"/>
              </a:lnSpc>
              <a:buFontTx/>
              <a:buNone/>
            </a:pPr>
            <a:r>
              <a:rPr lang="en-US" sz="1400"/>
              <a:t>        </a:t>
            </a:r>
            <a:r>
              <a:rPr lang="ru-RU" sz="1400"/>
              <a:t>&lt;small&gt;&lt;i&gt;</a:t>
            </a:r>
          </a:p>
          <a:p>
            <a:pPr>
              <a:lnSpc>
                <a:spcPct val="80000"/>
              </a:lnSpc>
              <a:buFontTx/>
              <a:buNone/>
            </a:pPr>
            <a:r>
              <a:rPr lang="en-US" sz="1400"/>
              <a:t>        </a:t>
            </a:r>
            <a:r>
              <a:rPr lang="ru-RU" sz="1400"/>
              <a:t>&lt;%# Eval("Address") %&gt;&lt;br /&gt;</a:t>
            </a:r>
          </a:p>
          <a:p>
            <a:pPr>
              <a:lnSpc>
                <a:spcPct val="80000"/>
              </a:lnSpc>
              <a:buFontTx/>
              <a:buNone/>
            </a:pPr>
            <a:r>
              <a:rPr lang="en-US" sz="1400"/>
              <a:t>        </a:t>
            </a:r>
            <a:r>
              <a:rPr lang="ru-RU" sz="1400"/>
              <a:t>&lt;%# Eval("City") %&gt;, &lt;%# Eval("Country") %&gt;,</a:t>
            </a:r>
          </a:p>
          <a:p>
            <a:pPr>
              <a:lnSpc>
                <a:spcPct val="80000"/>
              </a:lnSpc>
              <a:buFontTx/>
              <a:buNone/>
            </a:pPr>
            <a:r>
              <a:rPr lang="en-US" sz="1400"/>
              <a:t>        </a:t>
            </a:r>
            <a:r>
              <a:rPr lang="ru-RU" sz="1400"/>
              <a:t>&lt;%# Eval("PostalCode") %&gt;&lt;br /&gt;</a:t>
            </a:r>
          </a:p>
          <a:p>
            <a:pPr>
              <a:lnSpc>
                <a:spcPct val="80000"/>
              </a:lnSpc>
              <a:buFontTx/>
              <a:buNone/>
            </a:pPr>
            <a:r>
              <a:rPr lang="en-US" sz="1400"/>
              <a:t>        </a:t>
            </a:r>
            <a:r>
              <a:rPr lang="ru-RU" sz="1400"/>
              <a:t>&lt;%# Eval("HomePhone") %&gt;&lt;/i&gt;</a:t>
            </a:r>
          </a:p>
          <a:p>
            <a:pPr>
              <a:lnSpc>
                <a:spcPct val="80000"/>
              </a:lnSpc>
              <a:buFontTx/>
              <a:buNone/>
            </a:pPr>
            <a:r>
              <a:rPr lang="en-US" sz="1400"/>
              <a:t>        </a:t>
            </a:r>
            <a:r>
              <a:rPr lang="ru-RU" sz="1400"/>
              <a:t>&lt;br /&gt;&lt;br /&gt;</a:t>
            </a:r>
          </a:p>
          <a:p>
            <a:pPr>
              <a:lnSpc>
                <a:spcPct val="80000"/>
              </a:lnSpc>
              <a:buFontTx/>
              <a:buNone/>
            </a:pPr>
            <a:r>
              <a:rPr lang="en-US" sz="1400"/>
              <a:t>        </a:t>
            </a:r>
            <a:r>
              <a:rPr lang="ru-RU" sz="1400"/>
              <a:t>&lt;%# Eval("Notes") %&gt;</a:t>
            </a:r>
          </a:p>
          <a:p>
            <a:pPr>
              <a:lnSpc>
                <a:spcPct val="80000"/>
              </a:lnSpc>
              <a:buFontTx/>
              <a:buNone/>
            </a:pPr>
            <a:r>
              <a:rPr lang="en-US" sz="1400"/>
              <a:t>        </a:t>
            </a:r>
            <a:r>
              <a:rPr lang="ru-RU" sz="1400"/>
              <a:t>&lt;/small&gt;</a:t>
            </a:r>
          </a:p>
          <a:p>
            <a:pPr>
              <a:lnSpc>
                <a:spcPct val="80000"/>
              </a:lnSpc>
              <a:buFontTx/>
              <a:buNone/>
            </a:pPr>
            <a:r>
              <a:rPr lang="en-US" sz="1400"/>
              <a:t>     </a:t>
            </a:r>
            <a:r>
              <a:rPr lang="ru-RU" sz="1400"/>
              <a:t>&lt;/ItemTemplate&gt;</a:t>
            </a:r>
          </a:p>
          <a:p>
            <a:pPr>
              <a:lnSpc>
                <a:spcPct val="80000"/>
              </a:lnSpc>
              <a:buFontTx/>
              <a:buNone/>
            </a:pPr>
            <a:r>
              <a:rPr lang="en-US" sz="1400"/>
              <a:t>   </a:t>
            </a:r>
            <a:r>
              <a:rPr lang="ru-RU" sz="1400"/>
              <a:t>&lt;/asp:TemplateField&gt;</a:t>
            </a:r>
          </a:p>
          <a:p>
            <a:pPr>
              <a:lnSpc>
                <a:spcPct val="80000"/>
              </a:lnSpc>
              <a:buFontTx/>
              <a:buNone/>
            </a:pPr>
            <a:r>
              <a:rPr lang="ru-RU" sz="1400"/>
              <a:t>&lt;/Columns&gt;</a:t>
            </a:r>
          </a:p>
          <a:p>
            <a:pPr>
              <a:lnSpc>
                <a:spcPct val="80000"/>
              </a:lnSpc>
              <a:buFontTx/>
              <a:buNone/>
            </a:pPr>
            <a:r>
              <a:rPr lang="ru-RU" sz="1400"/>
              <a:t>&lt;/asp:GridView&gt;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804" name="Picture 4"/>
          <p:cNvPicPr>
            <a:picLocks noChangeAspect="1" noChangeArrowheads="1"/>
          </p:cNvPicPr>
          <p:nvPr/>
        </p:nvPicPr>
        <p:blipFill>
          <a:blip r:embed="rId3" cstate="print"/>
          <a:srcRect/>
          <a:stretch>
            <a:fillRect/>
          </a:stretch>
        </p:blipFill>
        <p:spPr bwMode="auto">
          <a:xfrm>
            <a:off x="1331913" y="333375"/>
            <a:ext cx="6332537" cy="6288088"/>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endParaRPr lang="ru-RU"/>
          </a:p>
        </p:txBody>
      </p:sp>
      <p:sp>
        <p:nvSpPr>
          <p:cNvPr id="345091" name="Rectangle 3"/>
          <p:cNvSpPr>
            <a:spLocks noGrp="1" noChangeArrowheads="1"/>
          </p:cNvSpPr>
          <p:nvPr>
            <p:ph type="body" idx="1"/>
          </p:nvPr>
        </p:nvSpPr>
        <p:spPr/>
        <p:txBody>
          <a:bodyPr/>
          <a:lstStyle/>
          <a:p>
            <a:pPr>
              <a:lnSpc>
                <a:spcPct val="80000"/>
              </a:lnSpc>
              <a:buFontTx/>
              <a:buNone/>
            </a:pPr>
            <a:r>
              <a:rPr lang="ru-RU" sz="1800"/>
              <a:t>&lt;asp:GridView id="GridView1" runat="server" AutoGenerateColumns="False"&gt;</a:t>
            </a:r>
          </a:p>
          <a:p>
            <a:pPr>
              <a:lnSpc>
                <a:spcPct val="80000"/>
              </a:lnSpc>
              <a:buFontTx/>
              <a:buNone/>
            </a:pPr>
            <a:r>
              <a:rPr lang="ru-RU" sz="1800"/>
              <a:t>&lt;Columns&gt;</a:t>
            </a:r>
          </a:p>
          <a:p>
            <a:pPr>
              <a:lnSpc>
                <a:spcPct val="80000"/>
              </a:lnSpc>
              <a:buFontTx/>
              <a:buNone/>
            </a:pPr>
            <a:r>
              <a:rPr lang="en-US" sz="1800"/>
              <a:t>   </a:t>
            </a:r>
            <a:r>
              <a:rPr lang="ru-RU" sz="1800"/>
              <a:t>&lt;asp:BoundField DataField="Title" HeaderText="Title"/&gt;</a:t>
            </a:r>
          </a:p>
          <a:p>
            <a:pPr>
              <a:lnSpc>
                <a:spcPct val="80000"/>
              </a:lnSpc>
              <a:buFontTx/>
              <a:buNone/>
            </a:pPr>
            <a:r>
              <a:rPr lang="en-US" sz="1800"/>
              <a:t>   </a:t>
            </a:r>
            <a:r>
              <a:rPr lang="ru-RU" sz="1800"/>
              <a:t>&lt;asp:BoundField DataField="isbn" HeaderText="ISBN"/&gt;</a:t>
            </a:r>
          </a:p>
          <a:p>
            <a:pPr>
              <a:lnSpc>
                <a:spcPct val="80000"/>
              </a:lnSpc>
              <a:buFontTx/>
              <a:buNone/>
            </a:pPr>
            <a:r>
              <a:rPr lang="en-US" sz="1800"/>
              <a:t>   </a:t>
            </a:r>
            <a:r>
              <a:rPr lang="ru-RU" sz="1800"/>
              <a:t>&lt;asp:BoundField DataField="Publisher" HeaderText="Publisher"/&gt;</a:t>
            </a:r>
          </a:p>
          <a:p>
            <a:pPr>
              <a:lnSpc>
                <a:spcPct val="80000"/>
              </a:lnSpc>
              <a:buFontTx/>
              <a:buNone/>
            </a:pPr>
            <a:r>
              <a:rPr lang="en-US" sz="1800"/>
              <a:t>   </a:t>
            </a:r>
            <a:r>
              <a:rPr lang="ru-RU" sz="1800"/>
              <a:t>&lt;asp:TemplateField&gt;</a:t>
            </a:r>
          </a:p>
          <a:p>
            <a:pPr>
              <a:lnSpc>
                <a:spcPct val="80000"/>
              </a:lnSpc>
              <a:buFontTx/>
              <a:buNone/>
            </a:pPr>
            <a:r>
              <a:rPr lang="en-US" sz="1800"/>
              <a:t>      </a:t>
            </a:r>
            <a:r>
              <a:rPr lang="ru-RU" sz="1800"/>
              <a:t>&lt;HeaderTemplate&gt;</a:t>
            </a:r>
            <a:r>
              <a:rPr lang="en-US" sz="1800"/>
              <a:t> </a:t>
            </a:r>
            <a:r>
              <a:rPr lang="ru-RU" sz="1800"/>
              <a:t>Book Cover</a:t>
            </a:r>
            <a:r>
              <a:rPr lang="en-US" sz="1800"/>
              <a:t> </a:t>
            </a:r>
            <a:r>
              <a:rPr lang="ru-RU" sz="1800"/>
              <a:t>&lt;/HeaderTemplate&gt;</a:t>
            </a:r>
          </a:p>
          <a:p>
            <a:pPr>
              <a:lnSpc>
                <a:spcPct val="80000"/>
              </a:lnSpc>
              <a:buFontTx/>
              <a:buNone/>
            </a:pPr>
            <a:r>
              <a:rPr lang="en-US" sz="1800"/>
              <a:t>      </a:t>
            </a:r>
            <a:r>
              <a:rPr lang="ru-RU" sz="1800"/>
              <a:t>&lt;ItemTemplate&gt;</a:t>
            </a:r>
          </a:p>
          <a:p>
            <a:pPr>
              <a:lnSpc>
                <a:spcPct val="80000"/>
              </a:lnSpc>
              <a:buFontTx/>
              <a:buNone/>
            </a:pPr>
            <a:r>
              <a:rPr lang="en-US" sz="1800"/>
              <a:t>         </a:t>
            </a:r>
            <a:r>
              <a:rPr lang="ru-RU" sz="1800"/>
              <a:t>&lt;img src="UnknownBook.gif“</a:t>
            </a:r>
            <a:r>
              <a:rPr lang="en-US" sz="1800"/>
              <a:t> </a:t>
            </a:r>
            <a:r>
              <a:rPr lang="ru-RU" sz="1800"/>
              <a:t>onerror="this.src='Unknownbook.gif';"</a:t>
            </a:r>
          </a:p>
          <a:p>
            <a:pPr>
              <a:lnSpc>
                <a:spcPct val="80000"/>
              </a:lnSpc>
              <a:buFontTx/>
              <a:buNone/>
            </a:pPr>
            <a:r>
              <a:rPr lang="en-US" sz="1800"/>
              <a:t>             </a:t>
            </a:r>
            <a:r>
              <a:rPr lang="ru-RU" sz="1800"/>
              <a:t>onload=</a:t>
            </a:r>
          </a:p>
          <a:p>
            <a:pPr>
              <a:lnSpc>
                <a:spcPct val="80000"/>
              </a:lnSpc>
              <a:buFontTx/>
              <a:buNone/>
            </a:pPr>
            <a:r>
              <a:rPr lang="ru-RU" sz="1800"/>
              <a:t>"GetBookImage(this, '&lt;%# DataBinder.Eval(Container.DataItem, "isbn") %&gt;');"</a:t>
            </a:r>
          </a:p>
          <a:p>
            <a:pPr>
              <a:lnSpc>
                <a:spcPct val="80000"/>
              </a:lnSpc>
              <a:buFontTx/>
              <a:buNone/>
            </a:pPr>
            <a:r>
              <a:rPr lang="en-US" sz="1800"/>
              <a:t>      </a:t>
            </a:r>
            <a:r>
              <a:rPr lang="ru-RU" sz="1800"/>
              <a:t>&lt;/ItemTemplate&gt;</a:t>
            </a:r>
          </a:p>
          <a:p>
            <a:pPr>
              <a:lnSpc>
                <a:spcPct val="80000"/>
              </a:lnSpc>
              <a:buFontTx/>
              <a:buNone/>
            </a:pPr>
            <a:r>
              <a:rPr lang="en-US" sz="1800"/>
              <a:t>    </a:t>
            </a:r>
            <a:r>
              <a:rPr lang="ru-RU" sz="1800"/>
              <a:t>&lt;/asp:TemplateField&gt;</a:t>
            </a:r>
          </a:p>
          <a:p>
            <a:pPr>
              <a:lnSpc>
                <a:spcPct val="80000"/>
              </a:lnSpc>
              <a:buFontTx/>
              <a:buNone/>
            </a:pPr>
            <a:r>
              <a:rPr lang="ru-RU" sz="1800"/>
              <a:t>&lt;/Columns&gt;</a:t>
            </a:r>
          </a:p>
          <a:p>
            <a:pPr>
              <a:lnSpc>
                <a:spcPct val="80000"/>
              </a:lnSpc>
              <a:buFontTx/>
              <a:buNone/>
            </a:pPr>
            <a:r>
              <a:rPr lang="ru-RU" sz="1800"/>
              <a:t>&lt;/asp:GridView&gt;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endParaRPr lang="ru-RU"/>
          </a:p>
        </p:txBody>
      </p:sp>
      <p:pic>
        <p:nvPicPr>
          <p:cNvPr id="340996" name="Picture 4"/>
          <p:cNvPicPr>
            <a:picLocks noChangeAspect="1" noChangeArrowheads="1"/>
          </p:cNvPicPr>
          <p:nvPr/>
        </p:nvPicPr>
        <p:blipFill>
          <a:blip r:embed="rId3" cstate="print"/>
          <a:srcRect/>
          <a:stretch>
            <a:fillRect/>
          </a:stretch>
        </p:blipFill>
        <p:spPr bwMode="auto">
          <a:xfrm>
            <a:off x="1331913" y="1557338"/>
            <a:ext cx="6424612" cy="5230812"/>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ru-RU" sz="4000"/>
              <a:t>Редактирование шаблонов в </a:t>
            </a:r>
            <a:r>
              <a:rPr lang="en-US" sz="4000"/>
              <a:t>VisualStudio</a:t>
            </a:r>
            <a:endParaRPr lang="ru-RU" sz="4000"/>
          </a:p>
        </p:txBody>
      </p:sp>
      <p:sp>
        <p:nvSpPr>
          <p:cNvPr id="336899" name="Rectangle 3"/>
          <p:cNvSpPr>
            <a:spLocks noGrp="1" noChangeArrowheads="1"/>
          </p:cNvSpPr>
          <p:nvPr>
            <p:ph type="body" idx="1"/>
          </p:nvPr>
        </p:nvSpPr>
        <p:spPr>
          <a:xfrm>
            <a:off x="0" y="1700213"/>
            <a:ext cx="4475163" cy="4997450"/>
          </a:xfrm>
        </p:spPr>
        <p:txBody>
          <a:bodyPr/>
          <a:lstStyle/>
          <a:p>
            <a:pPr>
              <a:lnSpc>
                <a:spcPct val="80000"/>
              </a:lnSpc>
              <a:buFontTx/>
              <a:buAutoNum type="arabicPeriod"/>
            </a:pPr>
            <a:r>
              <a:rPr lang="ru-RU" sz="1600"/>
              <a:t>Создать GridView хотя бы с одним шаблоном колонки.</a:t>
            </a:r>
          </a:p>
          <a:p>
            <a:pPr>
              <a:lnSpc>
                <a:spcPct val="80000"/>
              </a:lnSpc>
              <a:buFontTx/>
              <a:buAutoNum type="arabicPeriod"/>
            </a:pPr>
            <a:r>
              <a:rPr lang="ru-RU" sz="1600"/>
              <a:t>Выбрать Edit Templates в смарт тэге GridView. Выполнится переключение GridView</a:t>
            </a:r>
            <a:r>
              <a:rPr lang="en-US" sz="1600"/>
              <a:t> </a:t>
            </a:r>
            <a:r>
              <a:rPr lang="ru-RU" sz="1600"/>
              <a:t>в режим редактирования шаблонов.</a:t>
            </a:r>
          </a:p>
          <a:p>
            <a:pPr>
              <a:lnSpc>
                <a:spcPct val="80000"/>
              </a:lnSpc>
              <a:buFontTx/>
              <a:buAutoNum type="arabicPeriod"/>
            </a:pPr>
            <a:r>
              <a:rPr lang="ru-RU" sz="1600"/>
              <a:t>В smart tag использовать drop-down Display list для выбора o шаблона, который будет редактироваться (см. рис.). </a:t>
            </a:r>
          </a:p>
          <a:p>
            <a:pPr>
              <a:lnSpc>
                <a:spcPct val="80000"/>
              </a:lnSpc>
              <a:buFontTx/>
              <a:buAutoNum type="arabicPeriod"/>
            </a:pPr>
            <a:r>
              <a:rPr lang="ru-RU" sz="1600"/>
              <a:t>You can choose either of the two templates that apply to the whole GridView (EmptyDataTemplate or PagerTemplate), or you can choose a specific template for one of the template columns.</a:t>
            </a:r>
            <a:endParaRPr lang="en-US" sz="1600"/>
          </a:p>
          <a:p>
            <a:pPr>
              <a:lnSpc>
                <a:spcPct val="80000"/>
              </a:lnSpc>
              <a:buFontTx/>
              <a:buAutoNum type="arabicPeriod"/>
            </a:pPr>
            <a:r>
              <a:rPr lang="ru-RU" sz="1600"/>
              <a:t>Enter your content in the control. You can type in static content, drag-and-drop controls,     </a:t>
            </a:r>
          </a:p>
          <a:p>
            <a:pPr>
              <a:lnSpc>
                <a:spcPct val="80000"/>
              </a:lnSpc>
              <a:buFontTx/>
              <a:buNone/>
            </a:pPr>
            <a:r>
              <a:rPr lang="ru-RU" sz="1600"/>
              <a:t>	и т.д.</a:t>
            </a:r>
          </a:p>
          <a:p>
            <a:pPr>
              <a:lnSpc>
                <a:spcPct val="80000"/>
              </a:lnSpc>
              <a:buFontTx/>
              <a:buAutoNum type="arabicPeriod" startAt="6"/>
            </a:pPr>
            <a:r>
              <a:rPr lang="ru-RU" sz="1600"/>
              <a:t>When you’re finished, choose End Template Editing from the smart tag.</a:t>
            </a:r>
          </a:p>
        </p:txBody>
      </p:sp>
      <p:pic>
        <p:nvPicPr>
          <p:cNvPr id="336900" name="Picture 4"/>
          <p:cNvPicPr>
            <a:picLocks noChangeAspect="1" noChangeArrowheads="1"/>
          </p:cNvPicPr>
          <p:nvPr/>
        </p:nvPicPr>
        <p:blipFill>
          <a:blip r:embed="rId3" cstate="print"/>
          <a:srcRect/>
          <a:stretch>
            <a:fillRect/>
          </a:stretch>
        </p:blipFill>
        <p:spPr bwMode="auto">
          <a:xfrm>
            <a:off x="4643438" y="2060575"/>
            <a:ext cx="4321175" cy="3832225"/>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r>
              <a:rPr lang="ru-RU"/>
              <a:t>Связывание с методом</a:t>
            </a:r>
          </a:p>
        </p:txBody>
      </p:sp>
      <p:sp>
        <p:nvSpPr>
          <p:cNvPr id="338947" name="Rectangle 3"/>
          <p:cNvSpPr>
            <a:spLocks noGrp="1" noChangeArrowheads="1"/>
          </p:cNvSpPr>
          <p:nvPr>
            <p:ph type="body" idx="1"/>
          </p:nvPr>
        </p:nvSpPr>
        <p:spPr>
          <a:xfrm>
            <a:off x="457200" y="1600200"/>
            <a:ext cx="8229600" cy="4997450"/>
          </a:xfrm>
        </p:spPr>
        <p:txBody>
          <a:bodyPr/>
          <a:lstStyle/>
          <a:p>
            <a:pPr>
              <a:lnSpc>
                <a:spcPct val="80000"/>
              </a:lnSpc>
            </a:pPr>
            <a:r>
              <a:rPr lang="ru-RU" sz="1800"/>
              <a:t>Преимуществом шаблонов является то, что они могут использовать выражения связывания с данными.</a:t>
            </a:r>
          </a:p>
          <a:p>
            <a:pPr>
              <a:lnSpc>
                <a:spcPct val="80000"/>
              </a:lnSpc>
            </a:pPr>
            <a:r>
              <a:rPr lang="ru-RU" sz="1800"/>
              <a:t>Например, можно сделать колонку, где показывается иконка для каждой строки. Требуется использовать разные иконки для разных строк. Например, показывать «птичку», когда есть большие запасы конкретного товара (</a:t>
            </a:r>
            <a:r>
              <a:rPr lang="en-US" sz="1800"/>
              <a:t>&gt;</a:t>
            </a:r>
            <a:r>
              <a:rPr lang="ru-RU" sz="1800"/>
              <a:t> 50 ед.) и «крестик» когда запас полностью исчерпан.</a:t>
            </a:r>
          </a:p>
          <a:p>
            <a:pPr>
              <a:lnSpc>
                <a:spcPct val="80000"/>
              </a:lnSpc>
              <a:buFontTx/>
              <a:buNone/>
            </a:pPr>
            <a:r>
              <a:rPr lang="ru-RU" sz="1800"/>
              <a:t>&lt;asp:TemplateField HeaderText="Status"&gt;</a:t>
            </a:r>
          </a:p>
          <a:p>
            <a:pPr>
              <a:lnSpc>
                <a:spcPct val="80000"/>
              </a:lnSpc>
              <a:buFontTx/>
              <a:buNone/>
            </a:pPr>
            <a:r>
              <a:rPr lang="ru-RU" sz="1800"/>
              <a:t>&lt;ItemTemplate&gt;</a:t>
            </a:r>
          </a:p>
          <a:p>
            <a:pPr>
              <a:lnSpc>
                <a:spcPct val="80000"/>
              </a:lnSpc>
              <a:buFontTx/>
              <a:buNone/>
            </a:pPr>
            <a:r>
              <a:rPr lang="ru-RU" sz="1800"/>
              <a:t>&lt;img src='&lt;%# GetStatusPicture(Container.DataItem) %&gt;' alt="Status" /&gt;</a:t>
            </a:r>
          </a:p>
          <a:p>
            <a:pPr>
              <a:lnSpc>
                <a:spcPct val="80000"/>
              </a:lnSpc>
              <a:buFontTx/>
              <a:buNone/>
            </a:pPr>
            <a:r>
              <a:rPr lang="ru-RU" sz="1800"/>
              <a:t>&lt;/ItemTemplate&gt;</a:t>
            </a:r>
          </a:p>
          <a:p>
            <a:pPr>
              <a:lnSpc>
                <a:spcPct val="80000"/>
              </a:lnSpc>
              <a:buFontTx/>
              <a:buNone/>
            </a:pPr>
            <a:r>
              <a:rPr lang="ru-RU" sz="1800"/>
              <a:t>&lt;/asp:TemplateField&gt;</a:t>
            </a:r>
          </a:p>
          <a:p>
            <a:pPr>
              <a:lnSpc>
                <a:spcPct val="80000"/>
              </a:lnSpc>
              <a:buFontTx/>
              <a:buNone/>
            </a:pPr>
            <a:endParaRPr lang="ru-RU" sz="1800"/>
          </a:p>
          <a:p>
            <a:pPr>
              <a:lnSpc>
                <a:spcPct val="80000"/>
              </a:lnSpc>
              <a:buFontTx/>
              <a:buNone/>
            </a:pPr>
            <a:r>
              <a:rPr lang="ru-RU" sz="1800"/>
              <a:t>protected string GetStatusPicture(object dataItem) {</a:t>
            </a:r>
          </a:p>
          <a:p>
            <a:pPr>
              <a:lnSpc>
                <a:spcPct val="80000"/>
              </a:lnSpc>
              <a:buFontTx/>
              <a:buNone/>
            </a:pPr>
            <a:r>
              <a:rPr lang="ru-RU" sz="1800"/>
              <a:t>   int units = Int32.Parse(DataBinder.Eval(dataItem, "UnitsInStock").ToString());</a:t>
            </a:r>
          </a:p>
          <a:p>
            <a:pPr>
              <a:lnSpc>
                <a:spcPct val="80000"/>
              </a:lnSpc>
              <a:buFontTx/>
              <a:buNone/>
            </a:pPr>
            <a:r>
              <a:rPr lang="ru-RU" sz="1800"/>
              <a:t>   if (units == 0) return "Cancel.gif";</a:t>
            </a:r>
          </a:p>
          <a:p>
            <a:pPr>
              <a:lnSpc>
                <a:spcPct val="80000"/>
              </a:lnSpc>
              <a:buFontTx/>
              <a:buNone/>
            </a:pPr>
            <a:r>
              <a:rPr lang="ru-RU" sz="1800"/>
              <a:t>   else if (units &gt; 50) return "OK.gif";</a:t>
            </a:r>
          </a:p>
          <a:p>
            <a:pPr>
              <a:lnSpc>
                <a:spcPct val="80000"/>
              </a:lnSpc>
              <a:buFontTx/>
              <a:buNone/>
            </a:pPr>
            <a:r>
              <a:rPr lang="ru-RU" sz="1800"/>
              <a:t>   </a:t>
            </a:r>
            <a:r>
              <a:rPr lang="en-US" sz="1800"/>
              <a:t>e</a:t>
            </a:r>
            <a:r>
              <a:rPr lang="ru-RU" sz="1800"/>
              <a:t>lse return "blank.gif";</a:t>
            </a:r>
          </a:p>
          <a:p>
            <a:pPr>
              <a:lnSpc>
                <a:spcPct val="80000"/>
              </a:lnSpc>
              <a:buFontTx/>
              <a:buNone/>
            </a:pPr>
            <a:r>
              <a:rPr lang="ru-RU" sz="1800"/>
              <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r>
              <a:rPr lang="ru-RU"/>
              <a:t>Типы шаблонов</a:t>
            </a:r>
          </a:p>
        </p:txBody>
      </p:sp>
      <p:sp>
        <p:nvSpPr>
          <p:cNvPr id="334851" name="Rectangle 3"/>
          <p:cNvSpPr>
            <a:spLocks noGrp="1" noChangeArrowheads="1"/>
          </p:cNvSpPr>
          <p:nvPr>
            <p:ph type="body" idx="1"/>
          </p:nvPr>
        </p:nvSpPr>
        <p:spPr/>
        <p:txBody>
          <a:bodyPr/>
          <a:lstStyle/>
          <a:p>
            <a:pPr>
              <a:lnSpc>
                <a:spcPct val="80000"/>
              </a:lnSpc>
            </a:pPr>
            <a:r>
              <a:rPr lang="en-US" sz="2000"/>
              <a:t>HeaderTemplate </a:t>
            </a:r>
            <a:r>
              <a:rPr lang="ru-RU" sz="2000"/>
              <a:t>- </a:t>
            </a:r>
            <a:r>
              <a:rPr lang="en-US" sz="2000"/>
              <a:t>Determines the appearance and content of the header cell</a:t>
            </a:r>
          </a:p>
          <a:p>
            <a:pPr>
              <a:lnSpc>
                <a:spcPct val="80000"/>
              </a:lnSpc>
            </a:pPr>
            <a:r>
              <a:rPr lang="en-US" sz="2000"/>
              <a:t>FooterTemplate </a:t>
            </a:r>
            <a:r>
              <a:rPr lang="ru-RU" sz="2000"/>
              <a:t>- </a:t>
            </a:r>
            <a:r>
              <a:rPr lang="en-US" sz="2000"/>
              <a:t>Determines the appearance and content of the footer cell</a:t>
            </a:r>
          </a:p>
          <a:p>
            <a:pPr>
              <a:lnSpc>
                <a:spcPct val="80000"/>
              </a:lnSpc>
            </a:pPr>
            <a:r>
              <a:rPr lang="en-US" sz="2000"/>
              <a:t>ItemTemplate </a:t>
            </a:r>
            <a:r>
              <a:rPr lang="ru-RU" sz="2000"/>
              <a:t>- </a:t>
            </a:r>
            <a:r>
              <a:rPr lang="en-US" sz="2000"/>
              <a:t>Determines the appearance and content of each data cell (if you</a:t>
            </a:r>
            <a:r>
              <a:rPr lang="ru-RU" sz="2000"/>
              <a:t> </a:t>
            </a:r>
            <a:r>
              <a:rPr lang="en-US" sz="2000"/>
              <a:t>aren’t using the AlternatingItemTemplate) or every odd-numbered</a:t>
            </a:r>
            <a:r>
              <a:rPr lang="ru-RU" sz="2000"/>
              <a:t> </a:t>
            </a:r>
            <a:r>
              <a:rPr lang="en-US" sz="2000"/>
              <a:t>data cell (if you are)</a:t>
            </a:r>
            <a:endParaRPr lang="ru-RU" sz="2000"/>
          </a:p>
          <a:p>
            <a:pPr>
              <a:lnSpc>
                <a:spcPct val="80000"/>
              </a:lnSpc>
            </a:pPr>
            <a:r>
              <a:rPr lang="en-US" sz="2000"/>
              <a:t>AlternatingItemTemplate </a:t>
            </a:r>
            <a:r>
              <a:rPr lang="ru-RU" sz="2000"/>
              <a:t>- </a:t>
            </a:r>
            <a:r>
              <a:rPr lang="en-US" sz="2000"/>
              <a:t>Used in conjunction with the ItemTemplate to format evennumbered</a:t>
            </a:r>
            <a:r>
              <a:rPr lang="ru-RU" sz="2000"/>
              <a:t> </a:t>
            </a:r>
            <a:r>
              <a:rPr lang="en-US" sz="2000"/>
              <a:t>and odd-numbered rows differently</a:t>
            </a:r>
          </a:p>
          <a:p>
            <a:pPr>
              <a:lnSpc>
                <a:spcPct val="80000"/>
              </a:lnSpc>
            </a:pPr>
            <a:r>
              <a:rPr lang="en-US" sz="2000"/>
              <a:t>EditItemTemplate Determines </a:t>
            </a:r>
            <a:r>
              <a:rPr lang="ru-RU" sz="2000"/>
              <a:t>- </a:t>
            </a:r>
            <a:r>
              <a:rPr lang="en-US" sz="2000"/>
              <a:t>the appearance and controls used in edit mode</a:t>
            </a:r>
          </a:p>
          <a:p>
            <a:pPr>
              <a:lnSpc>
                <a:spcPct val="80000"/>
              </a:lnSpc>
            </a:pPr>
            <a:r>
              <a:rPr lang="en-US" sz="2000"/>
              <a:t>InsertItemTemplate </a:t>
            </a:r>
            <a:r>
              <a:rPr lang="ru-RU" sz="2000"/>
              <a:t>- </a:t>
            </a:r>
            <a:r>
              <a:rPr lang="en-US" sz="2000"/>
              <a:t>Determines the appearance and controls used when inserting a</a:t>
            </a:r>
            <a:r>
              <a:rPr lang="ru-RU" sz="2000"/>
              <a:t> </a:t>
            </a:r>
            <a:r>
              <a:rPr lang="en-US" sz="2000"/>
              <a:t>new record</a:t>
            </a:r>
            <a:endParaRPr lang="ru-RU" sz="20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457200" y="274638"/>
            <a:ext cx="8229600" cy="777875"/>
          </a:xfrm>
        </p:spPr>
        <p:txBody>
          <a:bodyPr/>
          <a:lstStyle/>
          <a:p>
            <a:r>
              <a:rPr lang="ru-RU" sz="4000"/>
              <a:t>Проблема с событиями шаблона</a:t>
            </a:r>
          </a:p>
        </p:txBody>
      </p:sp>
      <p:sp>
        <p:nvSpPr>
          <p:cNvPr id="343043" name="Rectangle 3"/>
          <p:cNvSpPr>
            <a:spLocks noGrp="1" noChangeArrowheads="1"/>
          </p:cNvSpPr>
          <p:nvPr>
            <p:ph type="body" idx="1"/>
          </p:nvPr>
        </p:nvSpPr>
        <p:spPr/>
        <p:txBody>
          <a:bodyPr/>
          <a:lstStyle/>
          <a:p>
            <a:pPr>
              <a:lnSpc>
                <a:spcPct val="80000"/>
              </a:lnSpc>
            </a:pPr>
            <a:r>
              <a:rPr lang="ru-RU" sz="1800"/>
              <a:t>В некоторых случаях требуется обработать событие, которое инициируется ЭУ добавленным шаблоном. Например, в предыдущем примере иконку можно заменить </a:t>
            </a:r>
            <a:r>
              <a:rPr lang="en-US" sz="1800"/>
              <a:t>clickable image link</a:t>
            </a:r>
            <a:r>
              <a:rPr lang="ru-RU" sz="1800"/>
              <a:t>, с помощью</a:t>
            </a:r>
            <a:r>
              <a:rPr lang="en-US" sz="1800"/>
              <a:t> ImageButton control. </a:t>
            </a:r>
            <a:r>
              <a:rPr lang="ru-RU" sz="1800"/>
              <a:t>Это просто сделать</a:t>
            </a:r>
            <a:r>
              <a:rPr lang="en-US" sz="1800"/>
              <a:t>:</a:t>
            </a:r>
          </a:p>
          <a:p>
            <a:pPr>
              <a:lnSpc>
                <a:spcPct val="80000"/>
              </a:lnSpc>
              <a:buFontTx/>
              <a:buNone/>
            </a:pPr>
            <a:r>
              <a:rPr lang="en-US" sz="1800"/>
              <a:t>&lt;asp:TemplateField HeaderText="Status"&gt;</a:t>
            </a:r>
          </a:p>
          <a:p>
            <a:pPr>
              <a:lnSpc>
                <a:spcPct val="80000"/>
              </a:lnSpc>
              <a:buFontTx/>
              <a:buNone/>
            </a:pPr>
            <a:r>
              <a:rPr lang="ru-RU" sz="1800"/>
              <a:t>   </a:t>
            </a:r>
            <a:r>
              <a:rPr lang="en-US" sz="1800"/>
              <a:t>&lt;ItemTemplate&gt;</a:t>
            </a:r>
          </a:p>
          <a:p>
            <a:pPr>
              <a:lnSpc>
                <a:spcPct val="80000"/>
              </a:lnSpc>
              <a:buFontTx/>
              <a:buNone/>
            </a:pPr>
            <a:r>
              <a:rPr lang="ru-RU" sz="1800"/>
              <a:t>      </a:t>
            </a:r>
            <a:r>
              <a:rPr lang="en-US" sz="1800"/>
              <a:t>&lt;asp:ImageButton ID="ImageButton1" runat="server"</a:t>
            </a:r>
          </a:p>
          <a:p>
            <a:pPr>
              <a:lnSpc>
                <a:spcPct val="80000"/>
              </a:lnSpc>
              <a:buFontTx/>
              <a:buNone/>
            </a:pPr>
            <a:r>
              <a:rPr lang="ru-RU" sz="1800"/>
              <a:t>            </a:t>
            </a:r>
            <a:r>
              <a:rPr lang="en-US" sz="1800"/>
              <a:t>ImageUrl='&lt;%# GetStatusPicture(Container.DataItem) %&gt;' /&gt;</a:t>
            </a:r>
          </a:p>
          <a:p>
            <a:pPr>
              <a:lnSpc>
                <a:spcPct val="80000"/>
              </a:lnSpc>
              <a:buFontTx/>
              <a:buNone/>
            </a:pPr>
            <a:r>
              <a:rPr lang="ru-RU" sz="1800"/>
              <a:t>   </a:t>
            </a:r>
            <a:r>
              <a:rPr lang="en-US" sz="1800"/>
              <a:t>&lt;/ItemTemplate&gt;</a:t>
            </a:r>
          </a:p>
          <a:p>
            <a:pPr>
              <a:lnSpc>
                <a:spcPct val="80000"/>
              </a:lnSpc>
              <a:buFontTx/>
              <a:buNone/>
            </a:pPr>
            <a:r>
              <a:rPr lang="en-US" sz="1800"/>
              <a:t>&lt;/asp:TemplateField&gt;</a:t>
            </a:r>
          </a:p>
          <a:p>
            <a:pPr>
              <a:lnSpc>
                <a:spcPct val="80000"/>
              </a:lnSpc>
            </a:pPr>
            <a:r>
              <a:rPr lang="ru-RU" sz="1800"/>
              <a:t>Проблема в том, что в </a:t>
            </a:r>
            <a:r>
              <a:rPr lang="en-US" sz="1800"/>
              <a:t>GridView </a:t>
            </a:r>
            <a:r>
              <a:rPr lang="ru-RU" sz="1800"/>
              <a:t>создается много копий таких ЭУ, по одной для каждого элемента данных</a:t>
            </a:r>
            <a:r>
              <a:rPr lang="en-US" sz="1800"/>
              <a:t>.</a:t>
            </a:r>
            <a:r>
              <a:rPr lang="ru-RU" sz="1800"/>
              <a:t>Когда </a:t>
            </a:r>
            <a:r>
              <a:rPr lang="en-US" sz="1800"/>
              <a:t>ImageButton </a:t>
            </a:r>
            <a:r>
              <a:rPr lang="ru-RU" sz="1800"/>
              <a:t>нажимается нужно уметь определить, какой записи принадлежал нажатый элемент</a:t>
            </a:r>
            <a:r>
              <a:rPr lang="en-US" sz="1800"/>
              <a:t>.</a:t>
            </a:r>
          </a:p>
          <a:p>
            <a:pPr>
              <a:lnSpc>
                <a:spcPct val="80000"/>
              </a:lnSpc>
            </a:pPr>
            <a:r>
              <a:rPr lang="ru-RU" sz="1800"/>
              <a:t>Решением этой проблемы может быть использование события </a:t>
            </a:r>
            <a:r>
              <a:rPr lang="en-US" sz="1800"/>
              <a:t>GridView, </a:t>
            </a:r>
            <a:r>
              <a:rPr lang="ru-RU" sz="1800"/>
              <a:t>не содержащего кнопок</a:t>
            </a:r>
            <a:r>
              <a:rPr lang="en-US" sz="1800"/>
              <a:t>.</a:t>
            </a:r>
          </a:p>
          <a:p>
            <a:pPr>
              <a:lnSpc>
                <a:spcPct val="80000"/>
              </a:lnSpc>
            </a:pPr>
            <a:r>
              <a:rPr lang="ru-RU" sz="1800"/>
              <a:t>Для этих целей используется событие </a:t>
            </a:r>
            <a:r>
              <a:rPr lang="en-US" sz="1800"/>
              <a:t>GridView.RowCommand</a:t>
            </a:r>
            <a:r>
              <a:rPr lang="ru-RU" sz="1800"/>
              <a:t>, так как оно инициируется когда любая кнопка будет нажата в любом шаблоне</a:t>
            </a:r>
            <a:r>
              <a:rPr lang="en-US" sz="1800"/>
              <a:t>. </a:t>
            </a:r>
            <a:endParaRPr lang="ru-RU" sz="18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a:xfrm>
            <a:off x="457200" y="274638"/>
            <a:ext cx="8229600" cy="850900"/>
          </a:xfrm>
        </p:spPr>
        <p:txBody>
          <a:bodyPr/>
          <a:lstStyle/>
          <a:p>
            <a:r>
              <a:rPr lang="ru-RU"/>
              <a:t>Обработка событий шаблона</a:t>
            </a:r>
          </a:p>
        </p:txBody>
      </p:sp>
      <p:sp>
        <p:nvSpPr>
          <p:cNvPr id="347139" name="Rectangle 3"/>
          <p:cNvSpPr>
            <a:spLocks noGrp="1" noChangeArrowheads="1"/>
          </p:cNvSpPr>
          <p:nvPr>
            <p:ph type="body" idx="1"/>
          </p:nvPr>
        </p:nvSpPr>
        <p:spPr>
          <a:xfrm>
            <a:off x="323850" y="1196975"/>
            <a:ext cx="8362950" cy="5472113"/>
          </a:xfrm>
        </p:spPr>
        <p:txBody>
          <a:bodyPr/>
          <a:lstStyle/>
          <a:p>
            <a:pPr>
              <a:lnSpc>
                <a:spcPct val="80000"/>
              </a:lnSpc>
            </a:pPr>
            <a:r>
              <a:rPr lang="ru-RU" sz="1800"/>
              <a:t>Для этого используются два строковых свойства всех ЭУ типа </a:t>
            </a:r>
            <a:r>
              <a:rPr lang="en-US" sz="1800"/>
              <a:t>button:</a:t>
            </a:r>
          </a:p>
          <a:p>
            <a:pPr lvl="1">
              <a:lnSpc>
                <a:spcPct val="80000"/>
              </a:lnSpc>
            </a:pPr>
            <a:r>
              <a:rPr lang="en-US" sz="1600"/>
              <a:t>CommandName </a:t>
            </a:r>
            <a:r>
              <a:rPr lang="ru-RU" sz="1600"/>
              <a:t>задает описательное имя для выделения нажатия на нужные </a:t>
            </a:r>
            <a:r>
              <a:rPr lang="en-US" sz="1600"/>
              <a:t>ImageButton </a:t>
            </a:r>
            <a:r>
              <a:rPr lang="ru-RU" sz="1600"/>
              <a:t>от нажатий других элементов </a:t>
            </a:r>
            <a:r>
              <a:rPr lang="en-US" sz="1600"/>
              <a:t>GridView</a:t>
            </a:r>
          </a:p>
          <a:p>
            <a:pPr lvl="1">
              <a:lnSpc>
                <a:spcPct val="80000"/>
              </a:lnSpc>
            </a:pPr>
            <a:r>
              <a:rPr lang="en-US" sz="1600"/>
              <a:t>CommandArgument </a:t>
            </a:r>
            <a:r>
              <a:rPr lang="ru-RU" sz="1600"/>
              <a:t>задает специфичный для строки данных элемент, который можно использовать для определения строки, которая была выбрана</a:t>
            </a:r>
            <a:r>
              <a:rPr lang="en-US" sz="1600"/>
              <a:t>. </a:t>
            </a:r>
            <a:r>
              <a:rPr lang="ru-RU" sz="1600"/>
              <a:t>Можно задать эту информацию используя </a:t>
            </a:r>
            <a:r>
              <a:rPr lang="en-US" sz="1600"/>
              <a:t>data binding expression.</a:t>
            </a:r>
          </a:p>
          <a:p>
            <a:pPr>
              <a:lnSpc>
                <a:spcPct val="80000"/>
              </a:lnSpc>
            </a:pPr>
            <a:r>
              <a:rPr lang="ru-RU" sz="1800"/>
              <a:t>Например</a:t>
            </a:r>
            <a:r>
              <a:rPr lang="en-US" sz="1800"/>
              <a:t>:</a:t>
            </a:r>
            <a:endParaRPr lang="ru-RU" sz="1800"/>
          </a:p>
          <a:p>
            <a:pPr>
              <a:lnSpc>
                <a:spcPct val="80000"/>
              </a:lnSpc>
              <a:buFontTx/>
              <a:buNone/>
            </a:pPr>
            <a:r>
              <a:rPr lang="ru-RU" sz="1800"/>
              <a:t>&lt;asp:TemplateField HeaderText="Status"&gt;</a:t>
            </a:r>
          </a:p>
          <a:p>
            <a:pPr>
              <a:lnSpc>
                <a:spcPct val="80000"/>
              </a:lnSpc>
              <a:buFontTx/>
              <a:buNone/>
            </a:pPr>
            <a:r>
              <a:rPr lang="ru-RU" sz="1800"/>
              <a:t>   &lt;ItemTemplate&gt;</a:t>
            </a:r>
          </a:p>
          <a:p>
            <a:pPr>
              <a:lnSpc>
                <a:spcPct val="80000"/>
              </a:lnSpc>
              <a:buFontTx/>
              <a:buNone/>
            </a:pPr>
            <a:r>
              <a:rPr lang="ru-RU" sz="1800"/>
              <a:t>      &lt;asp:ImageButton ID="ImageButton1" runat="server"</a:t>
            </a:r>
          </a:p>
          <a:p>
            <a:pPr>
              <a:lnSpc>
                <a:spcPct val="80000"/>
              </a:lnSpc>
              <a:buFontTx/>
              <a:buNone/>
            </a:pPr>
            <a:r>
              <a:rPr lang="ru-RU" sz="1800"/>
              <a:t>          ImageUrl='&lt;%# GetStatusPicture(Container.DataItem) %&gt;'</a:t>
            </a:r>
          </a:p>
          <a:p>
            <a:pPr>
              <a:lnSpc>
                <a:spcPct val="80000"/>
              </a:lnSpc>
              <a:buFontTx/>
              <a:buNone/>
            </a:pPr>
            <a:r>
              <a:rPr lang="ru-RU" sz="1800"/>
              <a:t>          CommandName="StatusClick" </a:t>
            </a:r>
          </a:p>
          <a:p>
            <a:pPr>
              <a:lnSpc>
                <a:spcPct val="80000"/>
              </a:lnSpc>
              <a:buFontTx/>
              <a:buNone/>
            </a:pPr>
            <a:r>
              <a:rPr lang="ru-RU" sz="1800"/>
              <a:t>          CommandArgument='&lt;%# Eval("ProductID") %&gt;' /&gt;</a:t>
            </a:r>
          </a:p>
          <a:p>
            <a:pPr>
              <a:lnSpc>
                <a:spcPct val="80000"/>
              </a:lnSpc>
              <a:buFontTx/>
              <a:buNone/>
            </a:pPr>
            <a:r>
              <a:rPr lang="ru-RU" sz="1800"/>
              <a:t>   &lt;/ItemTemplate&gt;</a:t>
            </a:r>
          </a:p>
          <a:p>
            <a:pPr>
              <a:lnSpc>
                <a:spcPct val="80000"/>
              </a:lnSpc>
              <a:buFontTx/>
              <a:buNone/>
            </a:pPr>
            <a:r>
              <a:rPr lang="ru-RU" sz="1800"/>
              <a:t>&lt;/asp:TemplateField&gt;</a:t>
            </a:r>
          </a:p>
          <a:p>
            <a:pPr>
              <a:lnSpc>
                <a:spcPct val="80000"/>
              </a:lnSpc>
            </a:pPr>
            <a:r>
              <a:rPr lang="ru-RU" sz="1800"/>
              <a:t>Такие события могут быть обработаны следующим образом:</a:t>
            </a:r>
          </a:p>
          <a:p>
            <a:pPr>
              <a:lnSpc>
                <a:spcPct val="80000"/>
              </a:lnSpc>
              <a:buFontTx/>
              <a:buNone/>
            </a:pPr>
            <a:r>
              <a:rPr lang="ru-RU" sz="1800"/>
              <a:t>protected void GridView1_RowCommand(object sender, GridViewCommandEventArgs e) {</a:t>
            </a:r>
          </a:p>
          <a:p>
            <a:pPr>
              <a:lnSpc>
                <a:spcPct val="80000"/>
              </a:lnSpc>
              <a:buFontTx/>
              <a:buNone/>
            </a:pPr>
            <a:r>
              <a:rPr lang="ru-RU" sz="1800"/>
              <a:t>   if (e.CommandName == "StatusClick")</a:t>
            </a:r>
          </a:p>
          <a:p>
            <a:pPr>
              <a:lnSpc>
                <a:spcPct val="80000"/>
              </a:lnSpc>
              <a:buFontTx/>
              <a:buNone/>
            </a:pPr>
            <a:r>
              <a:rPr lang="ru-RU" sz="1800"/>
              <a:t>	lblInfo.Text = "You clicked product #" + e.CommandArgument;</a:t>
            </a:r>
          </a:p>
          <a:p>
            <a:pPr>
              <a:lnSpc>
                <a:spcPct val="80000"/>
              </a:lnSpc>
              <a:buFontTx/>
              <a:buNone/>
            </a:pPr>
            <a:r>
              <a:rPr lang="ru-RU" sz="1800"/>
              <a: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457200" y="274638"/>
            <a:ext cx="8229600" cy="850900"/>
          </a:xfrm>
        </p:spPr>
        <p:txBody>
          <a:bodyPr/>
          <a:lstStyle/>
          <a:p>
            <a:r>
              <a:rPr lang="ru-RU" sz="4000"/>
              <a:t>Редактирование записей с помощью шаблона</a:t>
            </a:r>
          </a:p>
        </p:txBody>
      </p:sp>
      <p:sp>
        <p:nvSpPr>
          <p:cNvPr id="349187" name="Rectangle 3"/>
          <p:cNvSpPr>
            <a:spLocks noGrp="1" noChangeArrowheads="1"/>
          </p:cNvSpPr>
          <p:nvPr>
            <p:ph type="body" idx="1"/>
          </p:nvPr>
        </p:nvSpPr>
        <p:spPr>
          <a:xfrm>
            <a:off x="395288" y="1341438"/>
            <a:ext cx="8291512" cy="5256212"/>
          </a:xfrm>
        </p:spPr>
        <p:txBody>
          <a:bodyPr/>
          <a:lstStyle/>
          <a:p>
            <a:pPr>
              <a:lnSpc>
                <a:spcPct val="80000"/>
              </a:lnSpc>
            </a:pPr>
            <a:r>
              <a:rPr lang="ru-RU" sz="1800"/>
              <a:t>Самый простой способ это добавить CommandField колонку со свойством ShowEditButton = </a:t>
            </a:r>
            <a:r>
              <a:rPr lang="en-US" sz="1800"/>
              <a:t>ue </a:t>
            </a:r>
            <a:r>
              <a:rPr lang="ru-RU" sz="1800"/>
              <a:t>(или задать свойство GridView.AutoGenerateEditButton=</a:t>
            </a:r>
            <a:r>
              <a:rPr lang="en-US" sz="1800"/>
              <a:t>true</a:t>
            </a:r>
            <a:r>
              <a:rPr lang="ru-RU" sz="1800"/>
              <a:t>).</a:t>
            </a:r>
            <a:endParaRPr lang="en-US" sz="1800"/>
          </a:p>
          <a:p>
            <a:pPr>
              <a:lnSpc>
                <a:spcPct val="80000"/>
              </a:lnSpc>
            </a:pPr>
            <a:r>
              <a:rPr lang="ru-RU" sz="1800"/>
              <a:t>В обоих случаях получаем специальную колонку, в которой содержатся команды редактирования (editing commands).</a:t>
            </a:r>
          </a:p>
          <a:p>
            <a:pPr>
              <a:lnSpc>
                <a:spcPct val="80000"/>
              </a:lnSpc>
            </a:pPr>
            <a:r>
              <a:rPr lang="ru-RU" sz="1800"/>
              <a:t>Вначале эта колонка будет содержать ссылку, с именем Edit в каждой записи. Когда пользователь щелкнет по этой ссылке, то каждое текстовое поле записи (label) будет заменен text box, если это поле не помечено, как read-only.</a:t>
            </a:r>
          </a:p>
          <a:p>
            <a:pPr>
              <a:lnSpc>
                <a:spcPct val="80000"/>
              </a:lnSpc>
            </a:pPr>
            <a:r>
              <a:rPr lang="ru-RU" sz="1800"/>
              <a:t>Стандартная поддержка редактирования имеет следующие ограничения:</a:t>
            </a:r>
          </a:p>
          <a:p>
            <a:pPr>
              <a:lnSpc>
                <a:spcPct val="80000"/>
              </a:lnSpc>
            </a:pPr>
            <a:r>
              <a:rPr lang="ru-RU" sz="1800" b="1"/>
              <a:t>Не всегда удобно редактировать значения с помощью text box</a:t>
            </a:r>
            <a:r>
              <a:rPr lang="ru-RU" sz="1800"/>
              <a:t>: с некоторыми типами данных лучше работать используя другие ЭУ (например, drop-down lists), для больших текстовых полей нужны multiline text boxes и т.д.</a:t>
            </a:r>
          </a:p>
          <a:p>
            <a:pPr>
              <a:lnSpc>
                <a:spcPct val="80000"/>
              </a:lnSpc>
            </a:pPr>
            <a:r>
              <a:rPr lang="ru-RU" sz="1800" b="1"/>
              <a:t>Не выполняет проверка </a:t>
            </a:r>
            <a:r>
              <a:rPr lang="ru-RU" sz="1800"/>
              <a:t>: Нужно выполнять проверку вводимых данных. Это можно сделать добавляя валидаторы к EditItemTemplate.</a:t>
            </a:r>
          </a:p>
          <a:p>
            <a:pPr>
              <a:lnSpc>
                <a:spcPct val="80000"/>
              </a:lnSpc>
            </a:pPr>
            <a:r>
              <a:rPr lang="ru-RU" sz="1800" b="1"/>
              <a:t>Часто стандартное редактирование не очень хорошо выглядит</a:t>
            </a:r>
            <a:r>
              <a:rPr lang="ru-RU" sz="1800"/>
              <a:t>: Строка ЭУ text box по всей таблице занимает слишком много места и редко выглядит профессионально. В колонках с шаблонами таких проблем нет. Вместо этого явно задаются ЭУ редактирования и их размещение с помощью</a:t>
            </a:r>
            <a:r>
              <a:rPr lang="ru-RU" sz="1600"/>
              <a:t> EditItemTemplate. Конечгно, в некоторой степени это трудоемкий процесс.</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lstStyle/>
          <a:p>
            <a:r>
              <a:rPr lang="ru-RU" sz="3600"/>
              <a:t>Пример шаблона редактирования</a:t>
            </a:r>
          </a:p>
        </p:txBody>
      </p:sp>
      <p:sp>
        <p:nvSpPr>
          <p:cNvPr id="351235" name="Rectangle 3"/>
          <p:cNvSpPr>
            <a:spLocks noGrp="1" noChangeArrowheads="1"/>
          </p:cNvSpPr>
          <p:nvPr>
            <p:ph type="body" idx="1"/>
          </p:nvPr>
        </p:nvSpPr>
        <p:spPr>
          <a:xfrm>
            <a:off x="250825" y="1412875"/>
            <a:ext cx="8569325" cy="5246688"/>
          </a:xfrm>
        </p:spPr>
        <p:txBody>
          <a:bodyPr/>
          <a:lstStyle/>
          <a:p>
            <a:pPr>
              <a:lnSpc>
                <a:spcPct val="80000"/>
              </a:lnSpc>
              <a:buFontTx/>
              <a:buNone/>
            </a:pPr>
            <a:r>
              <a:rPr lang="ru-RU" sz="1600"/>
              <a:t>&lt;EditItemTemplate&gt;</a:t>
            </a:r>
          </a:p>
          <a:p>
            <a:pPr>
              <a:lnSpc>
                <a:spcPct val="80000"/>
              </a:lnSpc>
              <a:buFontTx/>
              <a:buNone/>
            </a:pPr>
            <a:r>
              <a:rPr lang="ru-RU" sz="1600"/>
              <a:t>   &lt;b&gt;</a:t>
            </a:r>
          </a:p>
          <a:p>
            <a:pPr>
              <a:lnSpc>
                <a:spcPct val="80000"/>
              </a:lnSpc>
              <a:buFontTx/>
              <a:buNone/>
            </a:pPr>
            <a:r>
              <a:rPr lang="ru-RU" sz="1600"/>
              <a:t>      &lt;%# Eval("EmployeeID") %&gt; -</a:t>
            </a:r>
          </a:p>
          <a:p>
            <a:pPr>
              <a:lnSpc>
                <a:spcPct val="80000"/>
              </a:lnSpc>
              <a:buFontTx/>
              <a:buNone/>
            </a:pPr>
            <a:r>
              <a:rPr lang="ru-RU" sz="1600"/>
              <a:t>      &lt;%# Eval("TitleOfCourtesy") %&gt; &lt;%# Eval("FirstName") %&gt;</a:t>
            </a:r>
          </a:p>
          <a:p>
            <a:pPr>
              <a:lnSpc>
                <a:spcPct val="80000"/>
              </a:lnSpc>
              <a:buFontTx/>
              <a:buNone/>
            </a:pPr>
            <a:r>
              <a:rPr lang="ru-RU" sz="1600"/>
              <a:t>      &lt;%# Eval("LastName") %&gt;</a:t>
            </a:r>
          </a:p>
          <a:p>
            <a:pPr>
              <a:lnSpc>
                <a:spcPct val="80000"/>
              </a:lnSpc>
              <a:buFontTx/>
              <a:buNone/>
            </a:pPr>
            <a:r>
              <a:rPr lang="ru-RU" sz="1600"/>
              <a:t>   &lt;/b&gt;</a:t>
            </a:r>
          </a:p>
          <a:p>
            <a:pPr>
              <a:lnSpc>
                <a:spcPct val="80000"/>
              </a:lnSpc>
              <a:buFontTx/>
              <a:buNone/>
            </a:pPr>
            <a:r>
              <a:rPr lang="ru-RU" sz="1600"/>
              <a:t>   &lt;hr /&gt;</a:t>
            </a:r>
          </a:p>
          <a:p>
            <a:pPr>
              <a:lnSpc>
                <a:spcPct val="80000"/>
              </a:lnSpc>
              <a:buFontTx/>
              <a:buNone/>
            </a:pPr>
            <a:r>
              <a:rPr lang="ru-RU" sz="1600"/>
              <a:t>   &lt;small&gt;&lt;i&gt;</a:t>
            </a:r>
          </a:p>
          <a:p>
            <a:pPr>
              <a:lnSpc>
                <a:spcPct val="80000"/>
              </a:lnSpc>
              <a:buFontTx/>
              <a:buNone/>
            </a:pPr>
            <a:r>
              <a:rPr lang="ru-RU" sz="1600"/>
              <a:t>      &lt;%# Eval("Address") %&gt;&lt;br /&gt;</a:t>
            </a:r>
          </a:p>
          <a:p>
            <a:pPr>
              <a:lnSpc>
                <a:spcPct val="80000"/>
              </a:lnSpc>
              <a:buFontTx/>
              <a:buNone/>
            </a:pPr>
            <a:r>
              <a:rPr lang="ru-RU" sz="1600"/>
              <a:t>      &lt;%# Eval("City") %&gt;, &lt;%# Eval("Country") %&gt;,</a:t>
            </a:r>
          </a:p>
          <a:p>
            <a:pPr>
              <a:lnSpc>
                <a:spcPct val="80000"/>
              </a:lnSpc>
              <a:buFontTx/>
              <a:buNone/>
            </a:pPr>
            <a:r>
              <a:rPr lang="ru-RU" sz="1600"/>
              <a:t>      &lt;%# Eval("PostalCode") %&gt;&lt;br /&gt;</a:t>
            </a:r>
          </a:p>
          <a:p>
            <a:pPr>
              <a:lnSpc>
                <a:spcPct val="80000"/>
              </a:lnSpc>
              <a:buFontTx/>
              <a:buNone/>
            </a:pPr>
            <a:r>
              <a:rPr lang="ru-RU" sz="1600"/>
              <a:t>      &lt;%# Eval("HomePhone") %&gt;&lt;/i&gt;</a:t>
            </a:r>
          </a:p>
          <a:p>
            <a:pPr>
              <a:lnSpc>
                <a:spcPct val="80000"/>
              </a:lnSpc>
              <a:buFontTx/>
              <a:buNone/>
            </a:pPr>
            <a:r>
              <a:rPr lang="ru-RU" sz="1600"/>
              <a:t>      &lt;br /&gt;&lt;br /&gt;</a:t>
            </a:r>
          </a:p>
          <a:p>
            <a:pPr>
              <a:lnSpc>
                <a:spcPct val="80000"/>
              </a:lnSpc>
              <a:buFontTx/>
              <a:buNone/>
            </a:pPr>
            <a:r>
              <a:rPr lang="ru-RU" sz="1600" b="1"/>
              <a:t>     &lt;asp:TextBox Text='&lt;%# Bind("Notes") %&gt;' runat="server" </a:t>
            </a:r>
          </a:p>
          <a:p>
            <a:pPr>
              <a:lnSpc>
                <a:spcPct val="80000"/>
              </a:lnSpc>
              <a:buFontTx/>
              <a:buNone/>
            </a:pPr>
            <a:r>
              <a:rPr lang="ru-RU" sz="1600" b="1"/>
              <a:t>	      id="textBox" TextMode="MultiLine" Width="413px" /&gt;</a:t>
            </a:r>
          </a:p>
          <a:p>
            <a:pPr>
              <a:lnSpc>
                <a:spcPct val="80000"/>
              </a:lnSpc>
              <a:buFontTx/>
              <a:buNone/>
            </a:pPr>
            <a:r>
              <a:rPr lang="ru-RU" sz="1600"/>
              <a:t>   &lt;/small&gt;</a:t>
            </a:r>
          </a:p>
          <a:p>
            <a:pPr>
              <a:lnSpc>
                <a:spcPct val="80000"/>
              </a:lnSpc>
              <a:buFontTx/>
              <a:buNone/>
            </a:pPr>
            <a:r>
              <a:rPr lang="ru-RU" sz="1600"/>
              <a:t>&lt;/EditItemTemplate&gt;</a:t>
            </a:r>
          </a:p>
          <a:p>
            <a:pPr>
              <a:lnSpc>
                <a:spcPct val="80000"/>
              </a:lnSpc>
            </a:pPr>
            <a:r>
              <a:rPr lang="ru-RU" sz="1600"/>
              <a:t>При связывании редактируемого значения с ЭУ нужно использовать метод Bind() в data binding expression вместо обычного Eval() метода. </a:t>
            </a:r>
          </a:p>
          <a:p>
            <a:pPr>
              <a:lnSpc>
                <a:spcPct val="80000"/>
              </a:lnSpc>
            </a:pPr>
            <a:r>
              <a:rPr lang="ru-RU" sz="1600"/>
              <a:t>Только Bind() метод создает двустороннюю связь, гарантирующую, что изменяемое значение будет отправлено назад на сервер.</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r>
              <a:rPr lang="ru-RU" sz="3600"/>
              <a:t>Шаблона редактирования поля </a:t>
            </a:r>
            <a:r>
              <a:rPr lang="en-US" sz="3600"/>
              <a:t>Notes</a:t>
            </a:r>
            <a:endParaRPr lang="ru-RU" sz="3600"/>
          </a:p>
        </p:txBody>
      </p:sp>
      <p:pic>
        <p:nvPicPr>
          <p:cNvPr id="355332" name="Picture 4"/>
          <p:cNvPicPr>
            <a:picLocks noChangeAspect="1" noChangeArrowheads="1"/>
          </p:cNvPicPr>
          <p:nvPr/>
        </p:nvPicPr>
        <p:blipFill>
          <a:blip r:embed="rId3" cstate="print"/>
          <a:srcRect/>
          <a:stretch>
            <a:fillRect/>
          </a:stretch>
        </p:blipFill>
        <p:spPr bwMode="auto">
          <a:xfrm>
            <a:off x="1187450" y="1357313"/>
            <a:ext cx="6559550" cy="5500687"/>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r>
              <a:rPr lang="ru-RU"/>
              <a:t>Задание источника данных</a:t>
            </a:r>
          </a:p>
        </p:txBody>
      </p:sp>
      <p:sp>
        <p:nvSpPr>
          <p:cNvPr id="353283" name="Rectangle 3"/>
          <p:cNvSpPr>
            <a:spLocks noGrp="1" noChangeArrowheads="1"/>
          </p:cNvSpPr>
          <p:nvPr>
            <p:ph type="body" idx="1"/>
          </p:nvPr>
        </p:nvSpPr>
        <p:spPr>
          <a:xfrm>
            <a:off x="457200" y="1600200"/>
            <a:ext cx="8229600" cy="5068888"/>
          </a:xfrm>
        </p:spPr>
        <p:txBody>
          <a:bodyPr/>
          <a:lstStyle/>
          <a:p>
            <a:pPr>
              <a:lnSpc>
                <a:spcPct val="80000"/>
              </a:lnSpc>
            </a:pPr>
            <a:r>
              <a:rPr lang="ru-RU" sz="1800"/>
              <a:t>Также важно помнить, что когда GridView передает изменения, то он будет передавать только связанные, редактируемые параметры. </a:t>
            </a:r>
          </a:p>
          <a:p>
            <a:pPr>
              <a:lnSpc>
                <a:spcPct val="80000"/>
              </a:lnSpc>
            </a:pPr>
            <a:r>
              <a:rPr lang="ru-RU" sz="1800"/>
              <a:t>В рассмотренном примере, GridView будет передавать назад один параметр @Notes для поля Notes. </a:t>
            </a:r>
          </a:p>
          <a:p>
            <a:pPr>
              <a:lnSpc>
                <a:spcPct val="80000"/>
              </a:lnSpc>
            </a:pPr>
            <a:r>
              <a:rPr lang="ru-RU" sz="1800"/>
              <a:t>Это важно помнить, так как при записи параметризованной update command (если используется SqlDataSource), нужно использовать только один параметр, как показано ниже:</a:t>
            </a:r>
          </a:p>
          <a:p>
            <a:pPr>
              <a:lnSpc>
                <a:spcPct val="80000"/>
              </a:lnSpc>
              <a:buFontTx/>
              <a:buNone/>
            </a:pPr>
            <a:r>
              <a:rPr lang="ru-RU" sz="1800"/>
              <a:t>&lt;asp:SqlDataSource ID="sourceEmployees" runat="server"</a:t>
            </a:r>
          </a:p>
          <a:p>
            <a:pPr>
              <a:lnSpc>
                <a:spcPct val="80000"/>
              </a:lnSpc>
              <a:buFontTx/>
              <a:buNone/>
            </a:pPr>
            <a:r>
              <a:rPr lang="ru-RU" sz="1800"/>
              <a:t>	ConnectionString="&lt;%$ ConnectionStrings:Northwind %&gt;"</a:t>
            </a:r>
          </a:p>
          <a:p>
            <a:pPr>
              <a:lnSpc>
                <a:spcPct val="80000"/>
              </a:lnSpc>
              <a:buFontTx/>
              <a:buNone/>
            </a:pPr>
            <a:r>
              <a:rPr lang="ru-RU" sz="1800"/>
              <a:t>	ProviderName="System.Data.SqlClient"</a:t>
            </a:r>
          </a:p>
          <a:p>
            <a:pPr>
              <a:lnSpc>
                <a:spcPct val="80000"/>
              </a:lnSpc>
              <a:buFontTx/>
              <a:buNone/>
            </a:pPr>
            <a:endParaRPr lang="ru-RU" sz="1800"/>
          </a:p>
          <a:p>
            <a:pPr>
              <a:lnSpc>
                <a:spcPct val="80000"/>
              </a:lnSpc>
              <a:buFontTx/>
              <a:buNone/>
            </a:pPr>
            <a:r>
              <a:rPr lang="ru-RU" sz="1800"/>
              <a:t>	SelectCommand="SELECT EmployeeID, FirstName, LastName, Title, City, Country, Notes, Address, Region, PostalCode, HomePhone, TitleOfCourtesy FROM Employees"</a:t>
            </a:r>
          </a:p>
          <a:p>
            <a:pPr>
              <a:lnSpc>
                <a:spcPct val="80000"/>
              </a:lnSpc>
              <a:buFontTx/>
              <a:buNone/>
            </a:pPr>
            <a:endParaRPr lang="ru-RU" sz="1800" b="1"/>
          </a:p>
          <a:p>
            <a:pPr>
              <a:lnSpc>
                <a:spcPct val="80000"/>
              </a:lnSpc>
              <a:buFontTx/>
              <a:buNone/>
            </a:pPr>
            <a:r>
              <a:rPr lang="ru-RU" sz="1800" b="1"/>
              <a:t>	UpdateCommand="UPDATE Employees SET Notes=@Notes WHERE</a:t>
            </a:r>
          </a:p>
          <a:p>
            <a:pPr>
              <a:lnSpc>
                <a:spcPct val="80000"/>
              </a:lnSpc>
              <a:buFontTx/>
              <a:buNone/>
            </a:pPr>
            <a:r>
              <a:rPr lang="ru-RU" sz="1800" b="1"/>
              <a:t>          EmployeeID=@EmployeeID"</a:t>
            </a:r>
            <a:r>
              <a:rPr lang="ru-RU" sz="1800"/>
              <a:t>&gt;</a:t>
            </a:r>
          </a:p>
          <a:p>
            <a:pPr>
              <a:lnSpc>
                <a:spcPct val="80000"/>
              </a:lnSpc>
              <a:buFontTx/>
              <a:buNone/>
            </a:pPr>
            <a:r>
              <a:rPr lang="ru-RU" sz="1800"/>
              <a:t>&lt;/asp:SqlDataSource&gt;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r>
              <a:rPr lang="ru-RU" sz="4000"/>
              <a:t>Использование ЭУ DropDownList </a:t>
            </a:r>
          </a:p>
        </p:txBody>
      </p:sp>
      <p:sp>
        <p:nvSpPr>
          <p:cNvPr id="361475" name="Rectangle 3"/>
          <p:cNvSpPr>
            <a:spLocks noGrp="1" noChangeArrowheads="1"/>
          </p:cNvSpPr>
          <p:nvPr>
            <p:ph type="body" idx="1"/>
          </p:nvPr>
        </p:nvSpPr>
        <p:spPr>
          <a:xfrm>
            <a:off x="250825" y="1600200"/>
            <a:ext cx="8435975" cy="5068888"/>
          </a:xfrm>
        </p:spPr>
        <p:txBody>
          <a:bodyPr/>
          <a:lstStyle/>
          <a:p>
            <a:pPr>
              <a:lnSpc>
                <a:spcPct val="80000"/>
              </a:lnSpc>
              <a:buFontTx/>
              <a:buNone/>
            </a:pPr>
            <a:r>
              <a:rPr lang="ru-RU" sz="1600"/>
              <a:t>&lt;EditItemTemplate&gt;</a:t>
            </a:r>
          </a:p>
          <a:p>
            <a:pPr>
              <a:lnSpc>
                <a:spcPct val="80000"/>
              </a:lnSpc>
              <a:buFontTx/>
              <a:buNone/>
            </a:pPr>
            <a:r>
              <a:rPr lang="ru-RU" sz="1600"/>
              <a:t>&lt;b&gt;</a:t>
            </a:r>
          </a:p>
          <a:p>
            <a:pPr>
              <a:lnSpc>
                <a:spcPct val="80000"/>
              </a:lnSpc>
              <a:buFontTx/>
              <a:buNone/>
            </a:pPr>
            <a:r>
              <a:rPr lang="ru-RU" sz="1600"/>
              <a:t>&lt;%# Eval("EmployeeID") %&gt; -</a:t>
            </a:r>
          </a:p>
          <a:p>
            <a:pPr>
              <a:lnSpc>
                <a:spcPct val="80000"/>
              </a:lnSpc>
              <a:buFontTx/>
              <a:buNone/>
            </a:pPr>
            <a:r>
              <a:rPr lang="ru-RU" sz="1600" b="1"/>
              <a:t>&lt;asp:DropDownList runat="server" ID="EditTitle"</a:t>
            </a:r>
          </a:p>
          <a:p>
            <a:pPr>
              <a:lnSpc>
                <a:spcPct val="80000"/>
              </a:lnSpc>
              <a:buFontTx/>
              <a:buNone/>
            </a:pPr>
            <a:r>
              <a:rPr lang="ru-RU" sz="1600" b="1"/>
              <a:t>SelectedIndex='&lt;%# GetSelectedTitle(Eval("TitleOfCourtesy")) %&gt;'</a:t>
            </a:r>
          </a:p>
          <a:p>
            <a:pPr>
              <a:lnSpc>
                <a:spcPct val="80000"/>
              </a:lnSpc>
              <a:buFontTx/>
              <a:buNone/>
            </a:pPr>
            <a:r>
              <a:rPr lang="ru-RU" sz="1600" b="1"/>
              <a:t>DataSource='&lt;%# TitlesOfCourtesy %&gt;' /&gt;</a:t>
            </a:r>
          </a:p>
          <a:p>
            <a:pPr>
              <a:lnSpc>
                <a:spcPct val="80000"/>
              </a:lnSpc>
              <a:buFontTx/>
              <a:buNone/>
            </a:pPr>
            <a:r>
              <a:rPr lang="ru-RU" sz="1600"/>
              <a:t>&lt;%# Eval("FirstName") %&gt;</a:t>
            </a:r>
          </a:p>
          <a:p>
            <a:pPr>
              <a:lnSpc>
                <a:spcPct val="80000"/>
              </a:lnSpc>
              <a:buFontTx/>
              <a:buNone/>
            </a:pPr>
            <a:r>
              <a:rPr lang="ru-RU" sz="1600"/>
              <a:t>&lt;%# Eval("LastName") %&gt;</a:t>
            </a:r>
          </a:p>
          <a:p>
            <a:pPr>
              <a:lnSpc>
                <a:spcPct val="80000"/>
              </a:lnSpc>
              <a:buFontTx/>
              <a:buNone/>
            </a:pPr>
            <a:r>
              <a:rPr lang="ru-RU" sz="1600"/>
              <a:t>&lt;/b&gt;</a:t>
            </a:r>
          </a:p>
          <a:p>
            <a:pPr>
              <a:lnSpc>
                <a:spcPct val="80000"/>
              </a:lnSpc>
              <a:buFontTx/>
              <a:buNone/>
            </a:pPr>
            <a:r>
              <a:rPr lang="ru-RU" sz="1600"/>
              <a:t>&lt;hr /&gt;</a:t>
            </a:r>
          </a:p>
          <a:p>
            <a:pPr>
              <a:lnSpc>
                <a:spcPct val="80000"/>
              </a:lnSpc>
              <a:buFontTx/>
              <a:buNone/>
            </a:pPr>
            <a:r>
              <a:rPr lang="ru-RU" sz="1600"/>
              <a:t>&lt;small&gt;&lt;i&gt;</a:t>
            </a:r>
          </a:p>
          <a:p>
            <a:pPr>
              <a:lnSpc>
                <a:spcPct val="80000"/>
              </a:lnSpc>
              <a:buFontTx/>
              <a:buNone/>
            </a:pPr>
            <a:r>
              <a:rPr lang="ru-RU" sz="1600"/>
              <a:t>&lt;%# Eval("Address") %&gt;&lt;br /&gt;</a:t>
            </a:r>
          </a:p>
          <a:p>
            <a:pPr>
              <a:lnSpc>
                <a:spcPct val="80000"/>
              </a:lnSpc>
              <a:buFontTx/>
              <a:buNone/>
            </a:pPr>
            <a:r>
              <a:rPr lang="ru-RU" sz="1600"/>
              <a:t>&lt;%# Eval("City") %&gt;, &lt;%# Eval("Country") %&gt;,</a:t>
            </a:r>
          </a:p>
          <a:p>
            <a:pPr>
              <a:lnSpc>
                <a:spcPct val="80000"/>
              </a:lnSpc>
              <a:buFontTx/>
              <a:buNone/>
            </a:pPr>
            <a:r>
              <a:rPr lang="ru-RU" sz="1600"/>
              <a:t>&lt;%# Eval("PostalCode") %&gt;&lt;br /&gt;</a:t>
            </a:r>
          </a:p>
          <a:p>
            <a:pPr>
              <a:lnSpc>
                <a:spcPct val="80000"/>
              </a:lnSpc>
              <a:buFontTx/>
              <a:buNone/>
            </a:pPr>
            <a:r>
              <a:rPr lang="ru-RU" sz="1600"/>
              <a:t>&lt;%# Eval("HomePhone") %&gt;&lt;/i&gt;</a:t>
            </a:r>
          </a:p>
          <a:p>
            <a:pPr>
              <a:lnSpc>
                <a:spcPct val="80000"/>
              </a:lnSpc>
              <a:buFontTx/>
              <a:buNone/>
            </a:pPr>
            <a:r>
              <a:rPr lang="ru-RU" sz="1600"/>
              <a:t>&lt;br /&gt;&lt;br /&gt;</a:t>
            </a:r>
          </a:p>
          <a:p>
            <a:pPr>
              <a:lnSpc>
                <a:spcPct val="80000"/>
              </a:lnSpc>
              <a:buFontTx/>
              <a:buNone/>
            </a:pPr>
            <a:r>
              <a:rPr lang="ru-RU" sz="1600"/>
              <a:t>&lt;asp:TextBox Text='&lt;%# Bind("Notes") %&gt;' runat="server" id="textBox"</a:t>
            </a:r>
          </a:p>
          <a:p>
            <a:pPr>
              <a:lnSpc>
                <a:spcPct val="80000"/>
              </a:lnSpc>
              <a:buFontTx/>
              <a:buNone/>
            </a:pPr>
            <a:r>
              <a:rPr lang="ru-RU" sz="1600"/>
              <a:t>TextMode="MultiLine" Width="413px" /&gt;</a:t>
            </a:r>
          </a:p>
          <a:p>
            <a:pPr>
              <a:lnSpc>
                <a:spcPct val="80000"/>
              </a:lnSpc>
              <a:buFontTx/>
              <a:buNone/>
            </a:pPr>
            <a:r>
              <a:rPr lang="ru-RU" sz="1600"/>
              <a:t>&lt;/small&gt;</a:t>
            </a:r>
          </a:p>
          <a:p>
            <a:pPr>
              <a:lnSpc>
                <a:spcPct val="80000"/>
              </a:lnSpc>
              <a:buFontTx/>
              <a:buNone/>
            </a:pPr>
            <a:r>
              <a:rPr lang="ru-RU" sz="1600"/>
              <a:t>&lt;/EditItemTemplate&gt;</a:t>
            </a:r>
            <a:endParaRPr lang="en-US" sz="1600"/>
          </a:p>
        </p:txBody>
      </p:sp>
      <p:sp>
        <p:nvSpPr>
          <p:cNvPr id="361476" name="Text Box 4"/>
          <p:cNvSpPr txBox="1">
            <a:spLocks noChangeArrowheads="1"/>
          </p:cNvSpPr>
          <p:nvPr/>
        </p:nvSpPr>
        <p:spPr bwMode="auto">
          <a:xfrm>
            <a:off x="5076825" y="3284538"/>
            <a:ext cx="3743325" cy="1474787"/>
          </a:xfrm>
          <a:prstGeom prst="rect">
            <a:avLst/>
          </a:prstGeom>
          <a:noFill/>
          <a:ln w="9525">
            <a:solidFill>
              <a:schemeClr val="tx1"/>
            </a:solidFill>
            <a:miter lim="800000"/>
            <a:headEnd/>
            <a:tailEnd/>
          </a:ln>
          <a:effectLst/>
        </p:spPr>
        <p:txBody>
          <a:bodyPr>
            <a:spAutoFit/>
          </a:bodyPr>
          <a:lstStyle/>
          <a:p>
            <a:r>
              <a:rPr lang="ru-RU"/>
              <a:t>protected string[] TitlesOfCourtesy</a:t>
            </a:r>
          </a:p>
          <a:p>
            <a:r>
              <a:rPr lang="ru-RU"/>
              <a:t>{</a:t>
            </a:r>
          </a:p>
          <a:p>
            <a:r>
              <a:rPr lang="ru-RU"/>
              <a:t>   get { return new string[]{"Mr.", "Dr.", "Ms.", "Mrs."}; }</a:t>
            </a:r>
          </a:p>
          <a:p>
            <a:r>
              <a:rPr lang="ru-RU"/>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457200" y="274638"/>
            <a:ext cx="8229600" cy="777875"/>
          </a:xfrm>
        </p:spPr>
        <p:txBody>
          <a:bodyPr/>
          <a:lstStyle/>
          <a:p>
            <a:r>
              <a:rPr lang="ru-RU"/>
              <a:t>Необходимое дополнение</a:t>
            </a:r>
          </a:p>
        </p:txBody>
      </p:sp>
      <p:sp>
        <p:nvSpPr>
          <p:cNvPr id="365571" name="Rectangle 3"/>
          <p:cNvSpPr>
            <a:spLocks noGrp="1" noChangeArrowheads="1"/>
          </p:cNvSpPr>
          <p:nvPr>
            <p:ph type="body" idx="1"/>
          </p:nvPr>
        </p:nvSpPr>
        <p:spPr>
          <a:xfrm>
            <a:off x="395288" y="1196975"/>
            <a:ext cx="8291512" cy="5661025"/>
          </a:xfrm>
        </p:spPr>
        <p:txBody>
          <a:bodyPr/>
          <a:lstStyle/>
          <a:p>
            <a:pPr>
              <a:lnSpc>
                <a:spcPct val="80000"/>
              </a:lnSpc>
            </a:pPr>
            <a:r>
              <a:rPr lang="ru-RU" sz="1600"/>
              <a:t>Now you have a list box that is populated in edit mode, with the correct item automatically selected. However, if you change the selection, the value isn’t sent back to the data source. In this example, you could tackle the problem by using the Bind() method with the SelectedValue property, because the text in the control exactly corresponds to the text you want to commit to the record. However, sometimes life isn’t as easy, because you need to translate the value into a different database representation. In this situation, the only option is to handle the RowUpdating event, find the list control in the current row, and extract the text. You can then dynamically add the extra parameter, as shown here: </a:t>
            </a:r>
          </a:p>
          <a:p>
            <a:pPr>
              <a:lnSpc>
                <a:spcPct val="80000"/>
              </a:lnSpc>
              <a:buFontTx/>
              <a:buNone/>
            </a:pPr>
            <a:endParaRPr lang="ru-RU" sz="1600"/>
          </a:p>
          <a:p>
            <a:pPr>
              <a:lnSpc>
                <a:spcPct val="80000"/>
              </a:lnSpc>
              <a:buFontTx/>
              <a:buNone/>
            </a:pPr>
            <a:r>
              <a:rPr lang="ru-RU" sz="1600"/>
              <a:t>protected void gridEmployees_RowUpdating(object sender, GridViewUpdateEventArgs e) </a:t>
            </a:r>
          </a:p>
          <a:p>
            <a:pPr>
              <a:lnSpc>
                <a:spcPct val="80000"/>
              </a:lnSpc>
              <a:buFontTx/>
              <a:buNone/>
            </a:pPr>
            <a:r>
              <a:rPr lang="ru-RU" sz="1600"/>
              <a:t>{</a:t>
            </a:r>
          </a:p>
          <a:p>
            <a:pPr>
              <a:lnSpc>
                <a:spcPct val="80000"/>
              </a:lnSpc>
              <a:buFontTx/>
              <a:buNone/>
            </a:pPr>
            <a:r>
              <a:rPr lang="ru-RU" sz="1600"/>
              <a:t>   // Get the reference to the list control.</a:t>
            </a:r>
          </a:p>
          <a:p>
            <a:pPr>
              <a:lnSpc>
                <a:spcPct val="80000"/>
              </a:lnSpc>
              <a:buFontTx/>
              <a:buNone/>
            </a:pPr>
            <a:r>
              <a:rPr lang="ru-RU" sz="1600"/>
              <a:t>   DropDownList title = (DropDownList)  (gridEmployees.Rows[e.RowIndex].FindControl("EditTitle"));</a:t>
            </a:r>
          </a:p>
          <a:p>
            <a:pPr>
              <a:lnSpc>
                <a:spcPct val="80000"/>
              </a:lnSpc>
              <a:buFontTx/>
              <a:buNone/>
            </a:pPr>
            <a:r>
              <a:rPr lang="ru-RU" sz="1600"/>
              <a:t>   // Add it to the parameters.</a:t>
            </a:r>
          </a:p>
          <a:p>
            <a:pPr>
              <a:lnSpc>
                <a:spcPct val="80000"/>
              </a:lnSpc>
              <a:buFontTx/>
              <a:buNone/>
            </a:pPr>
            <a:r>
              <a:rPr lang="ru-RU" sz="1600"/>
              <a:t>   e.NewValues.Add("TitleOfCourtesy", title.Text);</a:t>
            </a:r>
          </a:p>
          <a:p>
            <a:pPr>
              <a:lnSpc>
                <a:spcPct val="80000"/>
              </a:lnSpc>
              <a:buFontTx/>
              <a:buNone/>
            </a:pPr>
            <a:r>
              <a:rPr lang="ru-RU" sz="1600"/>
              <a:t>}</a:t>
            </a:r>
          </a:p>
          <a:p>
            <a:pPr>
              <a:lnSpc>
                <a:spcPct val="80000"/>
              </a:lnSpc>
              <a:buFontTx/>
              <a:buNone/>
            </a:pPr>
            <a:endParaRPr lang="ru-RU" sz="1600"/>
          </a:p>
          <a:p>
            <a:pPr>
              <a:lnSpc>
                <a:spcPct val="80000"/>
              </a:lnSpc>
              <a:buFontTx/>
              <a:buNone/>
            </a:pPr>
            <a:r>
              <a:rPr lang="ru-RU" sz="1600"/>
              <a:t>The UpdateCommand in the SqlDataSource must also be updated to use the @TitleOfCourtesy parameter:</a:t>
            </a:r>
          </a:p>
          <a:p>
            <a:pPr>
              <a:lnSpc>
                <a:spcPct val="80000"/>
              </a:lnSpc>
              <a:buFontTx/>
              <a:buNone/>
            </a:pPr>
            <a:endParaRPr lang="ru-RU" sz="1600"/>
          </a:p>
          <a:p>
            <a:pPr>
              <a:lnSpc>
                <a:spcPct val="80000"/>
              </a:lnSpc>
              <a:buFontTx/>
              <a:buNone/>
            </a:pPr>
            <a:r>
              <a:rPr lang="ru-RU" sz="1600"/>
              <a:t>UpdateCommand="UPDATE Employees SET Notes=@Notes, TitleOfCourtesy=@TitleOfCourtesy WHERE EmployeeID=@EmployeeID"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endParaRPr lang="ru-RU"/>
          </a:p>
        </p:txBody>
      </p:sp>
      <p:pic>
        <p:nvPicPr>
          <p:cNvPr id="363523" name="Picture 3"/>
          <p:cNvPicPr>
            <a:picLocks noChangeAspect="1" noChangeArrowheads="1"/>
          </p:cNvPicPr>
          <p:nvPr/>
        </p:nvPicPr>
        <p:blipFill>
          <a:blip r:embed="rId3" cstate="print"/>
          <a:srcRect/>
          <a:stretch>
            <a:fillRect/>
          </a:stretch>
        </p:blipFill>
        <p:spPr bwMode="auto">
          <a:xfrm>
            <a:off x="1187450" y="1357313"/>
            <a:ext cx="6559550" cy="5500687"/>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9666" name="Rectangle 2"/>
          <p:cNvSpPr>
            <a:spLocks noGrp="1" noChangeArrowheads="1"/>
          </p:cNvSpPr>
          <p:nvPr>
            <p:ph type="body" idx="1"/>
          </p:nvPr>
        </p:nvSpPr>
        <p:spPr>
          <a:xfrm>
            <a:off x="539750" y="2420938"/>
            <a:ext cx="7993063" cy="2016125"/>
          </a:xfrm>
        </p:spPr>
        <p:txBody>
          <a:bodyPr/>
          <a:lstStyle/>
          <a:p>
            <a:pPr algn="ctr">
              <a:buFontTx/>
              <a:buNone/>
            </a:pPr>
            <a:r>
              <a:rPr lang="ru-RU" sz="4400"/>
              <a:t>Элемент управления </a:t>
            </a:r>
            <a:endParaRPr lang="en-US" sz="4400"/>
          </a:p>
          <a:p>
            <a:pPr algn="ctr">
              <a:buFontTx/>
              <a:buNone/>
            </a:pPr>
            <a:r>
              <a:rPr lang="en-US" sz="4400"/>
              <a:t>List</a:t>
            </a:r>
            <a:r>
              <a:rPr lang="ru-RU" sz="4400"/>
              <a:t>View</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ru-RU"/>
              <a:t>Шаблоны </a:t>
            </a:r>
            <a:r>
              <a:rPr lang="en-US"/>
              <a:t>List</a:t>
            </a:r>
            <a:r>
              <a:rPr lang="ru-RU"/>
              <a:t>View</a:t>
            </a:r>
          </a:p>
        </p:txBody>
      </p:sp>
      <p:sp>
        <p:nvSpPr>
          <p:cNvPr id="367619" name="Rectangle 3"/>
          <p:cNvSpPr>
            <a:spLocks noGrp="1" noChangeArrowheads="1"/>
          </p:cNvSpPr>
          <p:nvPr>
            <p:ph type="body" idx="1"/>
          </p:nvPr>
        </p:nvSpPr>
        <p:spPr>
          <a:xfrm>
            <a:off x="457200" y="1600200"/>
            <a:ext cx="8229600" cy="4997450"/>
          </a:xfrm>
        </p:spPr>
        <p:txBody>
          <a:bodyPr/>
          <a:lstStyle/>
          <a:p>
            <a:pPr>
              <a:lnSpc>
                <a:spcPct val="80000"/>
              </a:lnSpc>
            </a:pPr>
            <a:r>
              <a:rPr lang="ru-RU" sz="1600"/>
              <a:t>ItemTemplate - Sets the content of every data item (if you aren’t using the AlternatingItemTemplate) or every odd-numbered data cell (if you are).</a:t>
            </a:r>
          </a:p>
          <a:p>
            <a:pPr>
              <a:lnSpc>
                <a:spcPct val="80000"/>
              </a:lnSpc>
            </a:pPr>
            <a:r>
              <a:rPr lang="ru-RU" sz="1600"/>
              <a:t>AlternatingItemTemplate - Used in conjunction with the ItemTemplate to format evennumbered and odd-numbered rows differently.</a:t>
            </a:r>
          </a:p>
          <a:p>
            <a:pPr>
              <a:lnSpc>
                <a:spcPct val="80000"/>
              </a:lnSpc>
            </a:pPr>
            <a:r>
              <a:rPr lang="ru-RU" sz="1600"/>
              <a:t>ItemSeparatorTemplate - Sets the content of the separator that’s drawn between items.</a:t>
            </a:r>
          </a:p>
          <a:p>
            <a:pPr>
              <a:lnSpc>
                <a:spcPct val="80000"/>
              </a:lnSpc>
            </a:pPr>
            <a:r>
              <a:rPr lang="ru-RU" sz="1600"/>
              <a:t>SelectedItemTemplate - Sets the content of the item that’s currently selected. You can use the same content as the ItemSeparatorTemplate, but with different formatting to make it stand out, or you can choose to show an expanded display with additional details for the selected item.</a:t>
            </a:r>
          </a:p>
          <a:p>
            <a:pPr>
              <a:lnSpc>
                <a:spcPct val="80000"/>
              </a:lnSpc>
            </a:pPr>
            <a:r>
              <a:rPr lang="ru-RU" sz="1600"/>
              <a:t>EditItemTemplate - Sets the controls used for an item in edit mode.</a:t>
            </a:r>
          </a:p>
          <a:p>
            <a:pPr>
              <a:lnSpc>
                <a:spcPct val="80000"/>
              </a:lnSpc>
            </a:pPr>
            <a:r>
              <a:rPr lang="ru-RU" sz="1600"/>
              <a:t>InsertItemTemplate - Sets the controls used to insert a new item.</a:t>
            </a:r>
          </a:p>
          <a:p>
            <a:pPr>
              <a:lnSpc>
                <a:spcPct val="80000"/>
              </a:lnSpc>
            </a:pPr>
            <a:r>
              <a:rPr lang="ru-RU" sz="1600"/>
              <a:t>LayoutTemplate - Sets the markup that wraps your list of items.</a:t>
            </a:r>
          </a:p>
          <a:p>
            <a:pPr>
              <a:lnSpc>
                <a:spcPct val="80000"/>
              </a:lnSpc>
            </a:pPr>
            <a:r>
              <a:rPr lang="ru-RU" sz="1600"/>
              <a:t>GroupTemplate - Sets the markup that wraps each group of items, if you’re using the grouping feature.</a:t>
            </a:r>
          </a:p>
          <a:p>
            <a:pPr>
              <a:lnSpc>
                <a:spcPct val="80000"/>
              </a:lnSpc>
            </a:pPr>
            <a:r>
              <a:rPr lang="ru-RU" sz="1600"/>
              <a:t>GroupSeparatorTemplate - Sets the content of the separator that’s drawn between groups of items.</a:t>
            </a:r>
          </a:p>
          <a:p>
            <a:pPr>
              <a:lnSpc>
                <a:spcPct val="80000"/>
              </a:lnSpc>
            </a:pPr>
            <a:r>
              <a:rPr lang="ru-RU" sz="1600"/>
              <a:t>EmptyItemTemplate - Sets the content that’s used to fill empty values in the last group, if you’re using grouping. For example, if you create groups of 5 and your data source is a collection of 13 objects, there are 2 items missing from the last group.</a:t>
            </a:r>
          </a:p>
          <a:p>
            <a:pPr>
              <a:lnSpc>
                <a:spcPct val="80000"/>
              </a:lnSpc>
            </a:pPr>
            <a:r>
              <a:rPr lang="ru-RU" sz="1600"/>
              <a:t>EmptyDataTemplate - Sets the markup that’s used if the bound data object is empty (doesn’t contain any records or objects).</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457200" y="274638"/>
            <a:ext cx="8229600" cy="346075"/>
          </a:xfrm>
        </p:spPr>
        <p:txBody>
          <a:bodyPr/>
          <a:lstStyle/>
          <a:p>
            <a:r>
              <a:rPr lang="ru-RU" sz="4000"/>
              <a:t>Пример</a:t>
            </a:r>
          </a:p>
        </p:txBody>
      </p:sp>
      <p:sp>
        <p:nvSpPr>
          <p:cNvPr id="371715" name="Rectangle 3"/>
          <p:cNvSpPr>
            <a:spLocks noGrp="1" noChangeArrowheads="1"/>
          </p:cNvSpPr>
          <p:nvPr>
            <p:ph type="body" idx="1"/>
          </p:nvPr>
        </p:nvSpPr>
        <p:spPr>
          <a:xfrm>
            <a:off x="323850" y="981075"/>
            <a:ext cx="8291513" cy="5876925"/>
          </a:xfrm>
        </p:spPr>
        <p:txBody>
          <a:bodyPr/>
          <a:lstStyle/>
          <a:p>
            <a:pPr>
              <a:lnSpc>
                <a:spcPct val="80000"/>
              </a:lnSpc>
              <a:buFontTx/>
              <a:buNone/>
            </a:pPr>
            <a:r>
              <a:rPr lang="ru-RU" sz="1400"/>
              <a:t>&lt;asp:ListView ID="listEmployees" DataSourceID="sourceEmployees" runat="server"&gt;</a:t>
            </a:r>
          </a:p>
          <a:p>
            <a:pPr>
              <a:lnSpc>
                <a:spcPct val="80000"/>
              </a:lnSpc>
              <a:buFontTx/>
              <a:buNone/>
            </a:pPr>
            <a:r>
              <a:rPr lang="ru-RU" sz="1400"/>
              <a:t>   &lt;LayoutTemplate&gt;</a:t>
            </a:r>
          </a:p>
          <a:p>
            <a:pPr>
              <a:lnSpc>
                <a:spcPct val="80000"/>
              </a:lnSpc>
              <a:buFontTx/>
              <a:buNone/>
            </a:pPr>
            <a:r>
              <a:rPr lang="ru-RU" sz="1400"/>
              <a:t>      &lt;table border="1"&gt;</a:t>
            </a:r>
          </a:p>
          <a:p>
            <a:pPr>
              <a:lnSpc>
                <a:spcPct val="80000"/>
              </a:lnSpc>
              <a:buFontTx/>
              <a:buNone/>
            </a:pPr>
            <a:r>
              <a:rPr lang="ru-RU" sz="1400"/>
              <a:t>         &lt;tr id="itemPlaceholder" runat="server" /&gt;</a:t>
            </a:r>
          </a:p>
          <a:p>
            <a:pPr>
              <a:lnSpc>
                <a:spcPct val="80000"/>
              </a:lnSpc>
              <a:buFontTx/>
              <a:buNone/>
            </a:pPr>
            <a:r>
              <a:rPr lang="ru-RU" sz="1400"/>
              <a:t>      &lt;/table&gt;</a:t>
            </a:r>
          </a:p>
          <a:p>
            <a:pPr>
              <a:lnSpc>
                <a:spcPct val="80000"/>
              </a:lnSpc>
              <a:buFontTx/>
              <a:buNone/>
            </a:pPr>
            <a:r>
              <a:rPr lang="ru-RU" sz="1400"/>
              <a:t>   &lt;</a:t>
            </a:r>
            <a:r>
              <a:rPr lang="en-US" sz="1400"/>
              <a:t>/</a:t>
            </a:r>
            <a:r>
              <a:rPr lang="ru-RU" sz="1400"/>
              <a:t>LayoutTemplate&gt;</a:t>
            </a:r>
          </a:p>
          <a:p>
            <a:pPr>
              <a:lnSpc>
                <a:spcPct val="80000"/>
              </a:lnSpc>
              <a:buFontTx/>
              <a:buNone/>
            </a:pPr>
            <a:endParaRPr lang="ru-RU" sz="1400"/>
          </a:p>
          <a:p>
            <a:pPr>
              <a:lnSpc>
                <a:spcPct val="80000"/>
              </a:lnSpc>
              <a:buFontTx/>
              <a:buNone/>
            </a:pPr>
            <a:r>
              <a:rPr lang="ru-RU" sz="1400"/>
              <a:t>   &lt;ItemTemplate&gt;</a:t>
            </a:r>
          </a:p>
          <a:p>
            <a:pPr>
              <a:lnSpc>
                <a:spcPct val="80000"/>
              </a:lnSpc>
              <a:buFontTx/>
              <a:buNone/>
            </a:pPr>
            <a:r>
              <a:rPr lang="ru-RU" sz="1400"/>
              <a:t>      &lt;span&gt;</a:t>
            </a:r>
          </a:p>
          <a:p>
            <a:pPr>
              <a:lnSpc>
                <a:spcPct val="80000"/>
              </a:lnSpc>
              <a:buFontTx/>
              <a:buNone/>
            </a:pPr>
            <a:r>
              <a:rPr lang="ru-RU" sz="1400"/>
              <a:t>         &lt;b&gt;</a:t>
            </a:r>
          </a:p>
          <a:p>
            <a:pPr>
              <a:lnSpc>
                <a:spcPct val="80000"/>
              </a:lnSpc>
              <a:buFontTx/>
              <a:buNone/>
            </a:pPr>
            <a:r>
              <a:rPr lang="ru-RU" sz="1400"/>
              <a:t>            &lt;%# Eval("EmployeeID") %&gt; -</a:t>
            </a:r>
          </a:p>
          <a:p>
            <a:pPr>
              <a:lnSpc>
                <a:spcPct val="80000"/>
              </a:lnSpc>
              <a:buFontTx/>
              <a:buNone/>
            </a:pPr>
            <a:r>
              <a:rPr lang="ru-RU" sz="1400"/>
              <a:t>            &lt;%# Eval("TitleOfCourtesy") %&gt; &lt;%# Eval("FirstName") %&gt;</a:t>
            </a:r>
          </a:p>
          <a:p>
            <a:pPr>
              <a:lnSpc>
                <a:spcPct val="80000"/>
              </a:lnSpc>
              <a:buFontTx/>
              <a:buNone/>
            </a:pPr>
            <a:r>
              <a:rPr lang="ru-RU" sz="1400"/>
              <a:t>            &lt;%# Eval("LastName") %&gt;</a:t>
            </a:r>
          </a:p>
          <a:p>
            <a:pPr>
              <a:lnSpc>
                <a:spcPct val="80000"/>
              </a:lnSpc>
              <a:buFontTx/>
              <a:buNone/>
            </a:pPr>
            <a:r>
              <a:rPr lang="ru-RU" sz="1400"/>
              <a:t>        &lt;/b&gt;</a:t>
            </a:r>
          </a:p>
          <a:p>
            <a:pPr>
              <a:lnSpc>
                <a:spcPct val="80000"/>
              </a:lnSpc>
              <a:buFontTx/>
              <a:buNone/>
            </a:pPr>
            <a:r>
              <a:rPr lang="ru-RU" sz="1400"/>
              <a:t>        &lt;hr /&gt;</a:t>
            </a:r>
          </a:p>
          <a:p>
            <a:pPr>
              <a:lnSpc>
                <a:spcPct val="80000"/>
              </a:lnSpc>
              <a:buFontTx/>
              <a:buNone/>
            </a:pPr>
            <a:r>
              <a:rPr lang="ru-RU" sz="1400"/>
              <a:t>        &lt;small&gt;</a:t>
            </a:r>
          </a:p>
          <a:p>
            <a:pPr>
              <a:lnSpc>
                <a:spcPct val="80000"/>
              </a:lnSpc>
              <a:buFontTx/>
              <a:buNone/>
            </a:pPr>
            <a:r>
              <a:rPr lang="ru-RU" sz="1400"/>
              <a:t>           &lt;i&gt;&lt;%# Eval("Address") %&gt;&lt;br /&gt;</a:t>
            </a:r>
          </a:p>
          <a:p>
            <a:pPr>
              <a:lnSpc>
                <a:spcPct val="80000"/>
              </a:lnSpc>
              <a:buFontTx/>
              <a:buNone/>
            </a:pPr>
            <a:r>
              <a:rPr lang="ru-RU" sz="1400"/>
              <a:t>           &lt;%# Eval("City") %&gt;, &lt;%# Eval("Country") %&gt;,</a:t>
            </a:r>
          </a:p>
          <a:p>
            <a:pPr>
              <a:lnSpc>
                <a:spcPct val="80000"/>
              </a:lnSpc>
              <a:buFontTx/>
              <a:buNone/>
            </a:pPr>
            <a:r>
              <a:rPr lang="ru-RU" sz="1400"/>
              <a:t>           &lt;%# Eval("PostalCode") %&gt;&lt;br /&gt;</a:t>
            </a:r>
          </a:p>
          <a:p>
            <a:pPr>
              <a:lnSpc>
                <a:spcPct val="80000"/>
              </a:lnSpc>
              <a:buFontTx/>
              <a:buNone/>
            </a:pPr>
            <a:r>
              <a:rPr lang="ru-RU" sz="1400"/>
              <a:t>           &lt;%# Eval("HomePhone") %&gt;&lt;/i&gt;&lt;br /&gt;&lt;br /&gt;</a:t>
            </a:r>
          </a:p>
          <a:p>
            <a:pPr>
              <a:lnSpc>
                <a:spcPct val="80000"/>
              </a:lnSpc>
              <a:buFontTx/>
              <a:buNone/>
            </a:pPr>
            <a:r>
              <a:rPr lang="ru-RU" sz="1400"/>
              <a:t>           &lt;%# Eval("Notes") %&gt;</a:t>
            </a:r>
          </a:p>
          <a:p>
            <a:pPr>
              <a:lnSpc>
                <a:spcPct val="80000"/>
              </a:lnSpc>
              <a:buFontTx/>
              <a:buNone/>
            </a:pPr>
            <a:r>
              <a:rPr lang="ru-RU" sz="1400"/>
              <a:t>           &lt;br /&gt;&lt;br /&gt;</a:t>
            </a:r>
          </a:p>
          <a:p>
            <a:pPr>
              <a:lnSpc>
                <a:spcPct val="80000"/>
              </a:lnSpc>
              <a:buFontTx/>
              <a:buNone/>
            </a:pPr>
            <a:r>
              <a:rPr lang="ru-RU" sz="1400"/>
              <a:t>        &lt;/small&gt;</a:t>
            </a:r>
          </a:p>
          <a:p>
            <a:pPr>
              <a:lnSpc>
                <a:spcPct val="80000"/>
              </a:lnSpc>
              <a:buFontTx/>
              <a:buNone/>
            </a:pPr>
            <a:r>
              <a:rPr lang="ru-RU" sz="1400"/>
              <a:t>     &lt;/span&gt;</a:t>
            </a:r>
          </a:p>
          <a:p>
            <a:pPr>
              <a:lnSpc>
                <a:spcPct val="80000"/>
              </a:lnSpc>
              <a:buFontTx/>
              <a:buNone/>
            </a:pPr>
            <a:r>
              <a:rPr lang="ru-RU" sz="1400"/>
              <a:t>&lt;/ItemTemplate&gt;</a:t>
            </a:r>
          </a:p>
          <a:p>
            <a:pPr>
              <a:lnSpc>
                <a:spcPct val="80000"/>
              </a:lnSpc>
              <a:buFontTx/>
              <a:buNone/>
            </a:pPr>
            <a:r>
              <a:rPr lang="ru-RU" sz="1400"/>
              <a:t>&lt;/asp:ListView&gt;</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p:txBody>
          <a:bodyPr/>
          <a:lstStyle/>
          <a:p>
            <a:endParaRPr lang="ru-RU"/>
          </a:p>
        </p:txBody>
      </p:sp>
      <p:pic>
        <p:nvPicPr>
          <p:cNvPr id="373764" name="Picture 4"/>
          <p:cNvPicPr>
            <a:picLocks noChangeAspect="1" noChangeArrowheads="1"/>
          </p:cNvPicPr>
          <p:nvPr/>
        </p:nvPicPr>
        <p:blipFill>
          <a:blip r:embed="rId3" cstate="print"/>
          <a:srcRect/>
          <a:stretch>
            <a:fillRect/>
          </a:stretch>
        </p:blipFill>
        <p:spPr bwMode="auto">
          <a:xfrm>
            <a:off x="68263" y="1628775"/>
            <a:ext cx="9075737" cy="4978400"/>
          </a:xfrm>
          <a:prstGeom prst="rect">
            <a:avLst/>
          </a:prstGeom>
          <a:noFill/>
          <a:ln w="9525">
            <a:noFill/>
            <a:miter lim="800000"/>
            <a:headEnd/>
            <a:tailEnd/>
          </a:ln>
          <a:effectLst/>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9750" y="2420938"/>
            <a:ext cx="7993063" cy="2016125"/>
          </a:xfrm>
        </p:spPr>
        <p:txBody>
          <a:bodyPr/>
          <a:lstStyle/>
          <a:p>
            <a:pPr algn="ctr">
              <a:buFontTx/>
              <a:buNone/>
            </a:pPr>
            <a:r>
              <a:rPr lang="ru-RU" sz="4400"/>
              <a:t>Элемент управления DetailsView</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ru-RU"/>
              <a:t>Описание ЭУ DetailsView </a:t>
            </a:r>
          </a:p>
        </p:txBody>
      </p:sp>
      <p:sp>
        <p:nvSpPr>
          <p:cNvPr id="295939" name="Rectangle 3"/>
          <p:cNvSpPr>
            <a:spLocks noGrp="1" noChangeArrowheads="1"/>
          </p:cNvSpPr>
          <p:nvPr>
            <p:ph type="body" idx="1"/>
          </p:nvPr>
        </p:nvSpPr>
        <p:spPr>
          <a:xfrm>
            <a:off x="457200" y="1600200"/>
            <a:ext cx="8507413" cy="4852988"/>
          </a:xfrm>
        </p:spPr>
        <p:txBody>
          <a:bodyPr/>
          <a:lstStyle/>
          <a:p>
            <a:pPr>
              <a:lnSpc>
                <a:spcPct val="80000"/>
              </a:lnSpc>
              <a:buFontTx/>
              <a:buNone/>
            </a:pPr>
            <a:r>
              <a:rPr lang="ru-RU" sz="2000"/>
              <a:t>&lt;asp:DetailsView ID="DetailsView1" runat="server" DataSourceID="sourceEmployees« AutoGenerateRows="False"&gt;</a:t>
            </a:r>
          </a:p>
          <a:p>
            <a:pPr>
              <a:lnSpc>
                <a:spcPct val="80000"/>
              </a:lnSpc>
              <a:buFontTx/>
              <a:buNone/>
            </a:pPr>
            <a:r>
              <a:rPr lang="ru-RU" sz="2000"/>
              <a:t>&lt;Fields&gt;</a:t>
            </a:r>
          </a:p>
          <a:p>
            <a:pPr>
              <a:lnSpc>
                <a:spcPct val="80000"/>
              </a:lnSpc>
              <a:buFontTx/>
              <a:buNone/>
            </a:pPr>
            <a:r>
              <a:rPr lang="ru-RU" sz="2000"/>
              <a:t>  &lt;asp:BoundField DataField="EmployeeID" HeaderText="EmployeeID" /&gt;</a:t>
            </a:r>
          </a:p>
          <a:p>
            <a:pPr>
              <a:lnSpc>
                <a:spcPct val="80000"/>
              </a:lnSpc>
              <a:buFontTx/>
              <a:buNone/>
            </a:pPr>
            <a:r>
              <a:rPr lang="ru-RU" sz="2000"/>
              <a:t>  &lt;asp:BoundField DataField="FirstName" HeaderText="FirstName" /&gt;</a:t>
            </a:r>
          </a:p>
          <a:p>
            <a:pPr>
              <a:lnSpc>
                <a:spcPct val="80000"/>
              </a:lnSpc>
              <a:buFontTx/>
              <a:buNone/>
            </a:pPr>
            <a:r>
              <a:rPr lang="ru-RU" sz="2000"/>
              <a:t>  &lt;asp:BoundField DataField="LastName" HeaderText="LastName" /&gt;</a:t>
            </a:r>
          </a:p>
          <a:p>
            <a:pPr>
              <a:lnSpc>
                <a:spcPct val="80000"/>
              </a:lnSpc>
              <a:buFontTx/>
              <a:buNone/>
            </a:pPr>
            <a:r>
              <a:rPr lang="ru-RU" sz="2000"/>
              <a:t>  &lt;asp:BoundField DataField="Title" HeaderText="Title" /&gt;</a:t>
            </a:r>
          </a:p>
          <a:p>
            <a:pPr>
              <a:lnSpc>
                <a:spcPct val="80000"/>
              </a:lnSpc>
              <a:buFontTx/>
              <a:buNone/>
            </a:pPr>
            <a:r>
              <a:rPr lang="ru-RU" sz="2000"/>
              <a:t>  &lt;asp:BoundField DataField="TitleOfCourtesy" HeaderText="TitleOfCourtesy" /&gt;</a:t>
            </a:r>
          </a:p>
          <a:p>
            <a:pPr>
              <a:lnSpc>
                <a:spcPct val="80000"/>
              </a:lnSpc>
              <a:buFontTx/>
              <a:buNone/>
            </a:pPr>
            <a:r>
              <a:rPr lang="ru-RU" sz="2000"/>
              <a:t>  &lt;asp:BoundField DataField="BirthDate" HeaderText="BirthDate" /&gt;</a:t>
            </a:r>
          </a:p>
          <a:p>
            <a:pPr>
              <a:lnSpc>
                <a:spcPct val="80000"/>
              </a:lnSpc>
              <a:buFontTx/>
              <a:buNone/>
            </a:pPr>
            <a:r>
              <a:rPr lang="ru-RU" sz="2000"/>
              <a:t>...</a:t>
            </a:r>
          </a:p>
          <a:p>
            <a:pPr>
              <a:lnSpc>
                <a:spcPct val="80000"/>
              </a:lnSpc>
              <a:buFontTx/>
              <a:buNone/>
            </a:pPr>
            <a:r>
              <a:rPr lang="ru-RU" sz="2000"/>
              <a:t>&lt;/Fields&gt;</a:t>
            </a:r>
          </a:p>
          <a:p>
            <a:pPr>
              <a:lnSpc>
                <a:spcPct val="80000"/>
              </a:lnSpc>
              <a:buFontTx/>
              <a:buNone/>
            </a:pPr>
            <a:r>
              <a:rPr lang="ru-RU" sz="2000"/>
              <a:t>...</a:t>
            </a:r>
          </a:p>
          <a:p>
            <a:pPr>
              <a:lnSpc>
                <a:spcPct val="80000"/>
              </a:lnSpc>
              <a:buFontTx/>
              <a:buNone/>
            </a:pPr>
            <a:r>
              <a:rPr lang="ru-RU" sz="2000"/>
              <a:t>&lt;/asp:DetailsView&gt;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ru-RU" sz="4000"/>
              <a:t>Редактирование записей с помощью DetailsView </a:t>
            </a:r>
          </a:p>
        </p:txBody>
      </p:sp>
      <p:pic>
        <p:nvPicPr>
          <p:cNvPr id="297987" name="Picture 3"/>
          <p:cNvPicPr>
            <a:picLocks noChangeAspect="1" noChangeArrowheads="1"/>
          </p:cNvPicPr>
          <p:nvPr/>
        </p:nvPicPr>
        <p:blipFill>
          <a:blip r:embed="rId3" cstate="print"/>
          <a:srcRect/>
          <a:stretch>
            <a:fillRect/>
          </a:stretch>
        </p:blipFill>
        <p:spPr bwMode="auto">
          <a:xfrm>
            <a:off x="250825" y="3068638"/>
            <a:ext cx="4176713" cy="3481387"/>
          </a:xfrm>
          <a:prstGeom prst="rect">
            <a:avLst/>
          </a:prstGeom>
          <a:noFill/>
          <a:ln w="9525">
            <a:noFill/>
            <a:miter lim="800000"/>
            <a:headEnd/>
            <a:tailEnd/>
          </a:ln>
          <a:effectLst/>
        </p:spPr>
      </p:pic>
      <p:pic>
        <p:nvPicPr>
          <p:cNvPr id="297988" name="Picture 4"/>
          <p:cNvPicPr>
            <a:picLocks noChangeAspect="1" noChangeArrowheads="1"/>
          </p:cNvPicPr>
          <p:nvPr/>
        </p:nvPicPr>
        <p:blipFill>
          <a:blip r:embed="rId4" cstate="print"/>
          <a:srcRect/>
          <a:stretch>
            <a:fillRect/>
          </a:stretch>
        </p:blipFill>
        <p:spPr bwMode="auto">
          <a:xfrm>
            <a:off x="4716463" y="3094038"/>
            <a:ext cx="4140200" cy="3471862"/>
          </a:xfrm>
          <a:prstGeom prst="rect">
            <a:avLst/>
          </a:prstGeom>
          <a:noFill/>
          <a:ln w="9525">
            <a:noFill/>
            <a:miter lim="800000"/>
            <a:headEnd/>
            <a:tailEnd/>
          </a:ln>
          <a:effectLst/>
        </p:spPr>
      </p:pic>
      <p:sp>
        <p:nvSpPr>
          <p:cNvPr id="297989" name="Rectangle 5"/>
          <p:cNvSpPr>
            <a:spLocks noChangeArrowheads="1"/>
          </p:cNvSpPr>
          <p:nvPr/>
        </p:nvSpPr>
        <p:spPr bwMode="auto">
          <a:xfrm>
            <a:off x="323850" y="1773238"/>
            <a:ext cx="8424863" cy="915987"/>
          </a:xfrm>
          <a:prstGeom prst="rect">
            <a:avLst/>
          </a:prstGeom>
          <a:noFill/>
          <a:ln w="9525">
            <a:noFill/>
            <a:miter lim="800000"/>
            <a:headEnd/>
            <a:tailEnd/>
          </a:ln>
          <a:effectLst/>
        </p:spPr>
        <p:txBody>
          <a:bodyPr>
            <a:spAutoFit/>
          </a:bodyPr>
          <a:lstStyle/>
          <a:p>
            <a:r>
              <a:rPr lang="ru-RU"/>
              <a:t>Свойства </a:t>
            </a:r>
            <a:r>
              <a:rPr lang="en-US"/>
              <a:t>AutoGenerateDeleteButton, AutoGenerateEditButton</a:t>
            </a:r>
            <a:r>
              <a:rPr lang="ru-RU"/>
              <a:t> и</a:t>
            </a:r>
            <a:r>
              <a:rPr lang="en-US"/>
              <a:t> AutoGenerateInsertButton </a:t>
            </a:r>
            <a:r>
              <a:rPr lang="ru-RU"/>
              <a:t>ЭУ</a:t>
            </a:r>
            <a:r>
              <a:rPr lang="en-US"/>
              <a:t> DetailsView</a:t>
            </a:r>
            <a:r>
              <a:rPr lang="ru-RU"/>
              <a:t> добавляют </a:t>
            </a:r>
            <a:r>
              <a:rPr lang="en-US"/>
              <a:t>CommandField </a:t>
            </a:r>
            <a:r>
              <a:rPr lang="ru-RU"/>
              <a:t>в нижней части </a:t>
            </a:r>
            <a:r>
              <a:rPr lang="en-US"/>
              <a:t>DetailsView </a:t>
            </a:r>
            <a:r>
              <a:rPr lang="ru-RU"/>
              <a:t>с ссылками на эти задачи</a:t>
            </a:r>
            <a:r>
              <a:rPr lang="en-US"/>
              <a:t>.</a:t>
            </a:r>
            <a:endParaRPr lang="ru-RU"/>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lstStyle/>
          <a:p>
            <a:r>
              <a:rPr lang="ru-RU"/>
              <a:t>FormView</a:t>
            </a:r>
          </a:p>
        </p:txBody>
      </p:sp>
      <p:sp>
        <p:nvSpPr>
          <p:cNvPr id="302083" name="Rectangle 3"/>
          <p:cNvSpPr>
            <a:spLocks noGrp="1" noChangeArrowheads="1"/>
          </p:cNvSpPr>
          <p:nvPr>
            <p:ph type="body" idx="1"/>
          </p:nvPr>
        </p:nvSpPr>
        <p:spPr/>
        <p:txBody>
          <a:bodyPr/>
          <a:lstStyle/>
          <a:p>
            <a:pPr>
              <a:lnSpc>
                <a:spcPct val="90000"/>
              </a:lnSpc>
            </a:pPr>
            <a:r>
              <a:rPr lang="en-US" sz="2400"/>
              <a:t>FormView </a:t>
            </a:r>
            <a:r>
              <a:rPr lang="ru-RU" sz="2400"/>
              <a:t>является ЭУ, использующим шаблоны для отображения и редактирования отдельной записи</a:t>
            </a:r>
            <a:r>
              <a:rPr lang="en-US" sz="2400"/>
              <a:t>.</a:t>
            </a:r>
          </a:p>
          <a:p>
            <a:pPr>
              <a:lnSpc>
                <a:spcPct val="90000"/>
              </a:lnSpc>
            </a:pPr>
            <a:r>
              <a:rPr lang="ru-RU" sz="2400"/>
              <a:t>Этот ЭУ использует модель шаблонов, которая соответствует модели </a:t>
            </a:r>
            <a:r>
              <a:rPr lang="en-US" sz="2400"/>
              <a:t>TemplateField</a:t>
            </a:r>
            <a:r>
              <a:rPr lang="ru-RU" sz="2400"/>
              <a:t> в </a:t>
            </a:r>
            <a:r>
              <a:rPr lang="en-US" sz="2400"/>
              <a:t>GridView. </a:t>
            </a:r>
            <a:endParaRPr lang="ru-RU" sz="2400"/>
          </a:p>
          <a:p>
            <a:pPr>
              <a:lnSpc>
                <a:spcPct val="90000"/>
              </a:lnSpc>
            </a:pPr>
            <a:r>
              <a:rPr lang="ru-RU" sz="2400"/>
              <a:t>Имеются следующие шаблоны</a:t>
            </a:r>
            <a:r>
              <a:rPr lang="en-US" sz="2400"/>
              <a:t>:</a:t>
            </a:r>
          </a:p>
          <a:p>
            <a:pPr lvl="1">
              <a:lnSpc>
                <a:spcPct val="90000"/>
              </a:lnSpc>
            </a:pPr>
            <a:r>
              <a:rPr lang="en-US" sz="2000"/>
              <a:t>ItemTemplate</a:t>
            </a:r>
          </a:p>
          <a:p>
            <a:pPr lvl="1">
              <a:lnSpc>
                <a:spcPct val="90000"/>
              </a:lnSpc>
            </a:pPr>
            <a:r>
              <a:rPr lang="en-US" sz="2000"/>
              <a:t>EditItemTemplate</a:t>
            </a:r>
          </a:p>
          <a:p>
            <a:pPr lvl="1">
              <a:lnSpc>
                <a:spcPct val="90000"/>
              </a:lnSpc>
            </a:pPr>
            <a:r>
              <a:rPr lang="en-US" sz="2000"/>
              <a:t>InsertItemTemplate</a:t>
            </a:r>
          </a:p>
          <a:p>
            <a:pPr lvl="1">
              <a:lnSpc>
                <a:spcPct val="90000"/>
              </a:lnSpc>
            </a:pPr>
            <a:r>
              <a:rPr lang="en-US" sz="2000"/>
              <a:t>FooterTemplate</a:t>
            </a:r>
          </a:p>
          <a:p>
            <a:pPr lvl="1">
              <a:lnSpc>
                <a:spcPct val="90000"/>
              </a:lnSpc>
            </a:pPr>
            <a:r>
              <a:rPr lang="en-US" sz="2000"/>
              <a:t>HeaderTemplate</a:t>
            </a:r>
          </a:p>
          <a:p>
            <a:pPr lvl="1">
              <a:lnSpc>
                <a:spcPct val="90000"/>
              </a:lnSpc>
            </a:pPr>
            <a:r>
              <a:rPr lang="en-US" sz="2000"/>
              <a:t>EmptyDataTemplate</a:t>
            </a:r>
          </a:p>
          <a:p>
            <a:pPr lvl="1">
              <a:lnSpc>
                <a:spcPct val="90000"/>
              </a:lnSpc>
            </a:pPr>
            <a:r>
              <a:rPr lang="en-US" sz="2000"/>
              <a:t>PagerTemplate</a:t>
            </a:r>
            <a:endParaRPr lang="ru-RU" sz="20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p:txBody>
          <a:bodyPr/>
          <a:lstStyle/>
          <a:p>
            <a:r>
              <a:rPr lang="ru-RU" sz="4000"/>
              <a:t>Пример использования шаблонов с FormView</a:t>
            </a:r>
          </a:p>
        </p:txBody>
      </p:sp>
      <p:sp>
        <p:nvSpPr>
          <p:cNvPr id="304131" name="Rectangle 3"/>
          <p:cNvSpPr>
            <a:spLocks noGrp="1" noChangeArrowheads="1"/>
          </p:cNvSpPr>
          <p:nvPr>
            <p:ph type="body" idx="1"/>
          </p:nvPr>
        </p:nvSpPr>
        <p:spPr>
          <a:xfrm>
            <a:off x="457200" y="1600200"/>
            <a:ext cx="8362950" cy="5257800"/>
          </a:xfrm>
        </p:spPr>
        <p:txBody>
          <a:bodyPr/>
          <a:lstStyle/>
          <a:p>
            <a:pPr>
              <a:lnSpc>
                <a:spcPct val="80000"/>
              </a:lnSpc>
              <a:buFontTx/>
              <a:buNone/>
            </a:pPr>
            <a:r>
              <a:rPr lang="ru-RU" sz="1600"/>
              <a:t>&lt;asp:FormView ID="FormView1" runat="server" DataSourceID="sourceEmployees"&gt;</a:t>
            </a:r>
          </a:p>
          <a:p>
            <a:pPr>
              <a:lnSpc>
                <a:spcPct val="80000"/>
              </a:lnSpc>
              <a:buFontTx/>
              <a:buNone/>
            </a:pPr>
            <a:r>
              <a:rPr lang="ru-RU" sz="1600"/>
              <a:t>  &lt;ItemTemplate&gt;</a:t>
            </a:r>
          </a:p>
          <a:p>
            <a:pPr>
              <a:lnSpc>
                <a:spcPct val="80000"/>
              </a:lnSpc>
              <a:buFontTx/>
              <a:buNone/>
            </a:pPr>
            <a:r>
              <a:rPr lang="ru-RU" sz="1600"/>
              <a:t>    &lt;b&gt;</a:t>
            </a:r>
          </a:p>
          <a:p>
            <a:pPr>
              <a:lnSpc>
                <a:spcPct val="80000"/>
              </a:lnSpc>
              <a:buFontTx/>
              <a:buNone/>
            </a:pPr>
            <a:r>
              <a:rPr lang="ru-RU" sz="1600"/>
              <a:t>       &lt;%# Eval("EmployeeID") %&gt; -</a:t>
            </a:r>
          </a:p>
          <a:p>
            <a:pPr>
              <a:lnSpc>
                <a:spcPct val="80000"/>
              </a:lnSpc>
              <a:buFontTx/>
              <a:buNone/>
            </a:pPr>
            <a:r>
              <a:rPr lang="ru-RU" sz="1600"/>
              <a:t>       &lt;%# Eval("TitleOfCourtesy") %&gt; &lt;%# Eval("FirstName") %&gt;</a:t>
            </a:r>
          </a:p>
          <a:p>
            <a:pPr>
              <a:lnSpc>
                <a:spcPct val="80000"/>
              </a:lnSpc>
              <a:buFontTx/>
              <a:buNone/>
            </a:pPr>
            <a:r>
              <a:rPr lang="ru-RU" sz="1600"/>
              <a:t>       &lt;%# Eval("LastName") %&gt;</a:t>
            </a:r>
          </a:p>
          <a:p>
            <a:pPr>
              <a:lnSpc>
                <a:spcPct val="80000"/>
              </a:lnSpc>
              <a:buFontTx/>
              <a:buNone/>
            </a:pPr>
            <a:r>
              <a:rPr lang="ru-RU" sz="1600"/>
              <a:t>    &lt;/b&gt;</a:t>
            </a:r>
          </a:p>
          <a:p>
            <a:pPr>
              <a:lnSpc>
                <a:spcPct val="80000"/>
              </a:lnSpc>
              <a:buFontTx/>
              <a:buNone/>
            </a:pPr>
            <a:r>
              <a:rPr lang="ru-RU" sz="1600"/>
              <a:t>    &lt;hr /&gt;</a:t>
            </a:r>
          </a:p>
          <a:p>
            <a:pPr>
              <a:lnSpc>
                <a:spcPct val="80000"/>
              </a:lnSpc>
              <a:buFontTx/>
              <a:buNone/>
            </a:pPr>
            <a:r>
              <a:rPr lang="ru-RU" sz="1600"/>
              <a:t>    &lt;small&gt;&lt;i&gt;</a:t>
            </a:r>
          </a:p>
          <a:p>
            <a:pPr>
              <a:lnSpc>
                <a:spcPct val="80000"/>
              </a:lnSpc>
              <a:buFontTx/>
              <a:buNone/>
            </a:pPr>
            <a:r>
              <a:rPr lang="ru-RU" sz="1600"/>
              <a:t>      &lt;%# Eval("Address") %&gt;&lt;br /&gt;</a:t>
            </a:r>
          </a:p>
          <a:p>
            <a:pPr>
              <a:lnSpc>
                <a:spcPct val="80000"/>
              </a:lnSpc>
              <a:buFontTx/>
              <a:buNone/>
            </a:pPr>
            <a:r>
              <a:rPr lang="ru-RU" sz="1600"/>
              <a:t>      &lt;%# Eval("City") %&gt;, &lt;%# Eval("Country") %&gt;,</a:t>
            </a:r>
          </a:p>
          <a:p>
            <a:pPr>
              <a:lnSpc>
                <a:spcPct val="80000"/>
              </a:lnSpc>
              <a:buFontTx/>
              <a:buNone/>
            </a:pPr>
            <a:r>
              <a:rPr lang="ru-RU" sz="1600"/>
              <a:t>      &lt;%# Eval("PostalCode") %&gt;&lt;br /&gt;</a:t>
            </a:r>
          </a:p>
          <a:p>
            <a:pPr>
              <a:lnSpc>
                <a:spcPct val="80000"/>
              </a:lnSpc>
              <a:buFontTx/>
              <a:buNone/>
            </a:pPr>
            <a:r>
              <a:rPr lang="ru-RU" sz="1600"/>
              <a:t>      &lt;%# Eval("HomePhone") %&gt;&lt;/i&gt;</a:t>
            </a:r>
          </a:p>
          <a:p>
            <a:pPr>
              <a:lnSpc>
                <a:spcPct val="80000"/>
              </a:lnSpc>
              <a:buFontTx/>
              <a:buNone/>
            </a:pPr>
            <a:r>
              <a:rPr lang="ru-RU" sz="1600"/>
              <a:t>      &lt;br /&gt;&lt;br /&gt;</a:t>
            </a:r>
          </a:p>
          <a:p>
            <a:pPr>
              <a:lnSpc>
                <a:spcPct val="80000"/>
              </a:lnSpc>
              <a:buFontTx/>
              <a:buNone/>
            </a:pPr>
            <a:r>
              <a:rPr lang="ru-RU" sz="1600"/>
              <a:t>      &lt;%# Eval("Notes") %&gt;</a:t>
            </a:r>
          </a:p>
          <a:p>
            <a:pPr>
              <a:lnSpc>
                <a:spcPct val="80000"/>
              </a:lnSpc>
              <a:buFontTx/>
              <a:buNone/>
            </a:pPr>
            <a:r>
              <a:rPr lang="ru-RU" sz="1600"/>
              <a:t>    &lt;br /&gt;&lt;br /&gt;</a:t>
            </a:r>
          </a:p>
          <a:p>
            <a:pPr>
              <a:lnSpc>
                <a:spcPct val="80000"/>
              </a:lnSpc>
              <a:buFontTx/>
              <a:buNone/>
            </a:pPr>
            <a:r>
              <a:rPr lang="ru-RU" sz="1600"/>
              <a:t>    &lt;/small&gt;</a:t>
            </a:r>
          </a:p>
          <a:p>
            <a:pPr>
              <a:lnSpc>
                <a:spcPct val="80000"/>
              </a:lnSpc>
              <a:buFontTx/>
              <a:buNone/>
            </a:pPr>
            <a:r>
              <a:rPr lang="ru-RU" sz="1600"/>
              <a:t>  &lt;/ItemTemplate&gt;</a:t>
            </a:r>
          </a:p>
          <a:p>
            <a:pPr>
              <a:lnSpc>
                <a:spcPct val="80000"/>
              </a:lnSpc>
              <a:buFontTx/>
              <a:buNone/>
            </a:pPr>
            <a:r>
              <a:rPr lang="ru-RU" sz="1600"/>
              <a:t>&lt;/asp:FormView&gt;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r>
              <a:rPr lang="ru-RU" sz="4000"/>
              <a:t>Результат использования шаблонов</a:t>
            </a:r>
          </a:p>
        </p:txBody>
      </p:sp>
      <p:pic>
        <p:nvPicPr>
          <p:cNvPr id="306179" name="Picture 3"/>
          <p:cNvPicPr>
            <a:picLocks noChangeAspect="1" noChangeArrowheads="1"/>
          </p:cNvPicPr>
          <p:nvPr/>
        </p:nvPicPr>
        <p:blipFill>
          <a:blip r:embed="rId3" cstate="print"/>
          <a:srcRect/>
          <a:stretch>
            <a:fillRect/>
          </a:stretch>
        </p:blipFill>
        <p:spPr bwMode="auto">
          <a:xfrm>
            <a:off x="1835150" y="1557338"/>
            <a:ext cx="5300663" cy="5075237"/>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5810" name="Rectangle 2"/>
          <p:cNvSpPr>
            <a:spLocks noGrp="1" noChangeArrowheads="1"/>
          </p:cNvSpPr>
          <p:nvPr>
            <p:ph type="body" idx="1"/>
          </p:nvPr>
        </p:nvSpPr>
        <p:spPr>
          <a:xfrm>
            <a:off x="539750" y="2420938"/>
            <a:ext cx="7993063" cy="2016125"/>
          </a:xfrm>
        </p:spPr>
        <p:txBody>
          <a:bodyPr/>
          <a:lstStyle/>
          <a:p>
            <a:pPr algn="ctr">
              <a:buFontTx/>
              <a:buNone/>
            </a:pPr>
            <a:r>
              <a:rPr lang="ru-RU" sz="4400"/>
              <a:t>Элемент управления </a:t>
            </a:r>
            <a:r>
              <a:rPr lang="en-US" sz="4400"/>
              <a:t>Form</a:t>
            </a:r>
            <a:r>
              <a:rPr lang="ru-RU" sz="4400"/>
              <a:t>View</a:t>
            </a:r>
          </a:p>
        </p:txBody>
      </p:sp>
    </p:spTree>
  </p:cSld>
  <p:clrMapOvr>
    <a:masterClrMapping/>
  </p:clrMapOvr>
  <p:transition/>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3004</TotalTime>
  <Words>6222</Words>
  <Application>Microsoft Office PowerPoint</Application>
  <PresentationFormat>Экран (4:3)</PresentationFormat>
  <Paragraphs>897</Paragraphs>
  <Slides>79</Slides>
  <Notes>79</Notes>
  <HiddenSlides>8</HiddenSlides>
  <MMClips>0</MMClips>
  <ScaleCrop>false</ScaleCrop>
  <HeadingPairs>
    <vt:vector size="4" baseType="variant">
      <vt:variant>
        <vt:lpstr>Тема</vt:lpstr>
      </vt:variant>
      <vt:variant>
        <vt:i4>1</vt:i4>
      </vt:variant>
      <vt:variant>
        <vt:lpstr>Заголовки слайдов</vt:lpstr>
      </vt:variant>
      <vt:variant>
        <vt:i4>79</vt:i4>
      </vt:variant>
    </vt:vector>
  </HeadingPairs>
  <TitlesOfParts>
    <vt:vector size="80" baseType="lpstr">
      <vt:lpstr>Оформление по умолчанию</vt:lpstr>
      <vt:lpstr>Лекция 7</vt:lpstr>
      <vt:lpstr>Связывание с данными Data Binding</vt:lpstr>
      <vt:lpstr>Связывание с данными</vt:lpstr>
      <vt:lpstr>Как задать значения серверным ЭУ?</vt:lpstr>
      <vt:lpstr>Связывание с данными</vt:lpstr>
      <vt:lpstr>Связывание с данными</vt:lpstr>
      <vt:lpstr>Способы связывания</vt:lpstr>
      <vt:lpstr>Связывание с одним значением (Single-Value Binding)</vt:lpstr>
      <vt:lpstr>Правильные выражения для  Single-Value Binding</vt:lpstr>
      <vt:lpstr>Выполнение Single-Value Binding</vt:lpstr>
      <vt:lpstr>Где используется  Single-Value Binding?</vt:lpstr>
      <vt:lpstr>Пример использования  Single-Value Binding</vt:lpstr>
      <vt:lpstr>Скалярные выражения</vt:lpstr>
      <vt:lpstr>Пример</vt:lpstr>
      <vt:lpstr>Слайд 15</vt:lpstr>
      <vt:lpstr>$ выражения связывания</vt:lpstr>
      <vt:lpstr>Слайд 17</vt:lpstr>
      <vt:lpstr>Различие между # и $ связыванием</vt:lpstr>
      <vt:lpstr>Связывание с множеством значений (repeated-value binding)</vt:lpstr>
      <vt:lpstr>Связывание ЭУ с коллекцией данных</vt:lpstr>
      <vt:lpstr>Используемые для множественного связывания свойства</vt:lpstr>
      <vt:lpstr>Используемые свойства (продолжение)</vt:lpstr>
      <vt:lpstr>Связывание с простыми списками данных  (repeated-value binding)</vt:lpstr>
      <vt:lpstr>Связывание с простыми списками данных</vt:lpstr>
      <vt:lpstr>Пример</vt:lpstr>
      <vt:lpstr>Слайд 26</vt:lpstr>
      <vt:lpstr>Пример источника данных  (Data Source)</vt:lpstr>
      <vt:lpstr>Пример связывания со списком данных</vt:lpstr>
      <vt:lpstr>Пример коллекций для связывания с данными</vt:lpstr>
      <vt:lpstr>Связывание с простыми списками данных</vt:lpstr>
      <vt:lpstr>Связывание ЭУ с источником данных</vt:lpstr>
      <vt:lpstr>Типы элементов – источников данных</vt:lpstr>
      <vt:lpstr>Пример описания источника данных</vt:lpstr>
      <vt:lpstr>Слайд 34</vt:lpstr>
      <vt:lpstr>Слайд 35</vt:lpstr>
      <vt:lpstr>Задание строки подключения в файле web.config</vt:lpstr>
      <vt:lpstr>Связывание с Базой Данных</vt:lpstr>
      <vt:lpstr>Связывание с Базой Данных</vt:lpstr>
      <vt:lpstr>Сложные элементы управления</vt:lpstr>
      <vt:lpstr>Пример GridView</vt:lpstr>
      <vt:lpstr>Пример DetailsView с разбивкой по страницам</vt:lpstr>
      <vt:lpstr>Слайд 42</vt:lpstr>
      <vt:lpstr>Пример:</vt:lpstr>
      <vt:lpstr>Связывание с отдельными столбцами</vt:lpstr>
      <vt:lpstr>Пример описания GridView</vt:lpstr>
      <vt:lpstr>Пример описания GridView (2)</vt:lpstr>
      <vt:lpstr>Слайд 47</vt:lpstr>
      <vt:lpstr>Слайд 48</vt:lpstr>
      <vt:lpstr>Автоматическая разбивка на страницы в GridView</vt:lpstr>
      <vt:lpstr>Разбивка на страницы</vt:lpstr>
      <vt:lpstr>Использование шаблонов в GridView</vt:lpstr>
      <vt:lpstr>Выражение Eval( )</vt:lpstr>
      <vt:lpstr>Пример</vt:lpstr>
      <vt:lpstr>Слайд 54</vt:lpstr>
      <vt:lpstr>Слайд 55</vt:lpstr>
      <vt:lpstr>Слайд 56</vt:lpstr>
      <vt:lpstr>Редактирование шаблонов в VisualStudio</vt:lpstr>
      <vt:lpstr>Связывание с методом</vt:lpstr>
      <vt:lpstr>Типы шаблонов</vt:lpstr>
      <vt:lpstr>Проблема с событиями шаблона</vt:lpstr>
      <vt:lpstr>Обработка событий шаблона</vt:lpstr>
      <vt:lpstr>Редактирование записей с помощью шаблона</vt:lpstr>
      <vt:lpstr>Пример шаблона редактирования</vt:lpstr>
      <vt:lpstr>Шаблона редактирования поля Notes</vt:lpstr>
      <vt:lpstr>Задание источника данных</vt:lpstr>
      <vt:lpstr>Использование ЭУ DropDownList </vt:lpstr>
      <vt:lpstr>Необходимое дополнение</vt:lpstr>
      <vt:lpstr>Слайд 68</vt:lpstr>
      <vt:lpstr>Слайд 69</vt:lpstr>
      <vt:lpstr>Шаблоны ListView</vt:lpstr>
      <vt:lpstr>Пример</vt:lpstr>
      <vt:lpstr>Слайд 72</vt:lpstr>
      <vt:lpstr>Слайд 73</vt:lpstr>
      <vt:lpstr>Описание ЭУ DetailsView </vt:lpstr>
      <vt:lpstr>Редактирование записей с помощью DetailsView </vt:lpstr>
      <vt:lpstr>FormView</vt:lpstr>
      <vt:lpstr>Пример использования шаблонов с FormView</vt:lpstr>
      <vt:lpstr>Результат использования шаблонов</vt:lpstr>
      <vt:lpstr>Слайд 79</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forms data binding</dc:title>
  <dc:creator>Tuzovsky Anatoly Fedorovich</dc:creator>
  <dc:description>Tomsk Polytechnic University</dc:description>
  <cp:lastModifiedBy>Тузовский</cp:lastModifiedBy>
  <cp:revision>22</cp:revision>
  <dcterms:created xsi:type="dcterms:W3CDTF">2007-10-13T03:47:20Z</dcterms:created>
  <dcterms:modified xsi:type="dcterms:W3CDTF">2010-01-31T09:40:03Z</dcterms:modified>
</cp:coreProperties>
</file>