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notesSlides/notesSlide102.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1"/>
  </p:notesMasterIdLst>
  <p:sldIdLst>
    <p:sldId id="315" r:id="rId2"/>
    <p:sldId id="426" r:id="rId3"/>
    <p:sldId id="439" r:id="rId4"/>
    <p:sldId id="451" r:id="rId5"/>
    <p:sldId id="447" r:id="rId6"/>
    <p:sldId id="440" r:id="rId7"/>
    <p:sldId id="441" r:id="rId8"/>
    <p:sldId id="442" r:id="rId9"/>
    <p:sldId id="443" r:id="rId10"/>
    <p:sldId id="444" r:id="rId11"/>
    <p:sldId id="445" r:id="rId12"/>
    <p:sldId id="450" r:id="rId13"/>
    <p:sldId id="448" r:id="rId14"/>
    <p:sldId id="427" r:id="rId15"/>
    <p:sldId id="437" r:id="rId16"/>
    <p:sldId id="420" r:id="rId17"/>
    <p:sldId id="409" r:id="rId18"/>
    <p:sldId id="401" r:id="rId19"/>
    <p:sldId id="397" r:id="rId20"/>
    <p:sldId id="402" r:id="rId21"/>
    <p:sldId id="398" r:id="rId22"/>
    <p:sldId id="379" r:id="rId23"/>
    <p:sldId id="366" r:id="rId24"/>
    <p:sldId id="394" r:id="rId25"/>
    <p:sldId id="411" r:id="rId26"/>
    <p:sldId id="412" r:id="rId27"/>
    <p:sldId id="413" r:id="rId28"/>
    <p:sldId id="414" r:id="rId29"/>
    <p:sldId id="396" r:id="rId30"/>
    <p:sldId id="395" r:id="rId31"/>
    <p:sldId id="367" r:id="rId32"/>
    <p:sldId id="408" r:id="rId33"/>
    <p:sldId id="356" r:id="rId34"/>
    <p:sldId id="410" r:id="rId35"/>
    <p:sldId id="369" r:id="rId36"/>
    <p:sldId id="278" r:id="rId37"/>
    <p:sldId id="359" r:id="rId38"/>
    <p:sldId id="436" r:id="rId39"/>
    <p:sldId id="290" r:id="rId40"/>
    <p:sldId id="376" r:id="rId41"/>
    <p:sldId id="377" r:id="rId42"/>
    <p:sldId id="406" r:id="rId43"/>
    <p:sldId id="407" r:id="rId44"/>
    <p:sldId id="371" r:id="rId45"/>
    <p:sldId id="372" r:id="rId46"/>
    <p:sldId id="405" r:id="rId47"/>
    <p:sldId id="293" r:id="rId48"/>
    <p:sldId id="360" r:id="rId49"/>
    <p:sldId id="386" r:id="rId50"/>
    <p:sldId id="387" r:id="rId51"/>
    <p:sldId id="388" r:id="rId52"/>
    <p:sldId id="389" r:id="rId53"/>
    <p:sldId id="295" r:id="rId54"/>
    <p:sldId id="430" r:id="rId55"/>
    <p:sldId id="390" r:id="rId56"/>
    <p:sldId id="391" r:id="rId57"/>
    <p:sldId id="392" r:id="rId58"/>
    <p:sldId id="393" r:id="rId59"/>
    <p:sldId id="298" r:id="rId60"/>
    <p:sldId id="299" r:id="rId61"/>
    <p:sldId id="431" r:id="rId62"/>
    <p:sldId id="378" r:id="rId63"/>
    <p:sldId id="316" r:id="rId64"/>
    <p:sldId id="373" r:id="rId65"/>
    <p:sldId id="374" r:id="rId66"/>
    <p:sldId id="375" r:id="rId67"/>
    <p:sldId id="318" r:id="rId68"/>
    <p:sldId id="319" r:id="rId69"/>
    <p:sldId id="320" r:id="rId70"/>
    <p:sldId id="321" r:id="rId71"/>
    <p:sldId id="322" r:id="rId72"/>
    <p:sldId id="323" r:id="rId73"/>
    <p:sldId id="327" r:id="rId74"/>
    <p:sldId id="328" r:id="rId75"/>
    <p:sldId id="329" r:id="rId76"/>
    <p:sldId id="330" r:id="rId77"/>
    <p:sldId id="452" r:id="rId78"/>
    <p:sldId id="453" r:id="rId79"/>
    <p:sldId id="454" r:id="rId80"/>
    <p:sldId id="455" r:id="rId81"/>
    <p:sldId id="456" r:id="rId82"/>
    <p:sldId id="457" r:id="rId83"/>
    <p:sldId id="458" r:id="rId84"/>
    <p:sldId id="459" r:id="rId85"/>
    <p:sldId id="460" r:id="rId86"/>
    <p:sldId id="461" r:id="rId87"/>
    <p:sldId id="33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 id="352" r:id="rId109"/>
    <p:sldId id="353" r:id="rId11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585" autoAdjust="0"/>
    <p:restoredTop sz="94660"/>
  </p:normalViewPr>
  <p:slideViewPr>
    <p:cSldViewPr>
      <p:cViewPr varScale="1">
        <p:scale>
          <a:sx n="84" d="100"/>
          <a:sy n="84" d="100"/>
        </p:scale>
        <p:origin x="-156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6C612AC-39AC-42A2-9605-440766E4E635}"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D9058D-3E43-4982-A021-E33D67197632}" type="slidenum">
              <a:rPr lang="ru-RU"/>
              <a:pPr/>
              <a:t>1</a:t>
            </a:fld>
            <a:endParaRPr lang="ru-RU"/>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35AE-F03B-4C36-98D2-0BEA96373DB9}" type="slidenum">
              <a:rPr lang="ru-RU"/>
              <a:pPr/>
              <a:t>2</a:t>
            </a:fld>
            <a:endParaRPr lang="ru-RU"/>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123DF5-A68C-4058-A472-844E992E23C0}" type="slidenum">
              <a:rPr lang="ru-RU"/>
              <a:pPr/>
              <a:t>3</a:t>
            </a:fld>
            <a:endParaRPr lang="ru-RU"/>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E728D-5B9B-471B-872F-10D0C52B6FAE}" type="slidenum">
              <a:rPr lang="ru-RU"/>
              <a:pPr/>
              <a:t>4</a:t>
            </a:fld>
            <a:endParaRPr lang="ru-RU"/>
          </a:p>
        </p:txBody>
      </p:sp>
      <p:sp>
        <p:nvSpPr>
          <p:cNvPr id="468994" name="Rectangle 2"/>
          <p:cNvSpPr>
            <a:spLocks noGrp="1" noRot="1" noChangeAspect="1" noChangeArrowheads="1" noTextEdit="1"/>
          </p:cNvSpPr>
          <p:nvPr>
            <p:ph type="sldImg"/>
          </p:nvPr>
        </p:nvSpPr>
        <p:spPr>
          <a:ln/>
        </p:spPr>
      </p:sp>
      <p:sp>
        <p:nvSpPr>
          <p:cNvPr id="468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B59D3C-418E-40E7-819F-A287BF7C1192}" type="slidenum">
              <a:rPr lang="ru-RU"/>
              <a:pPr/>
              <a:t>5</a:t>
            </a:fld>
            <a:endParaRPr lang="ru-RU"/>
          </a:p>
        </p:txBody>
      </p:sp>
      <p:sp>
        <p:nvSpPr>
          <p:cNvPr id="455682" name="Rectangle 2"/>
          <p:cNvSpPr>
            <a:spLocks noGrp="1" noRot="1" noChangeAspect="1" noChangeArrowheads="1" noTextEdit="1"/>
          </p:cNvSpPr>
          <p:nvPr>
            <p:ph type="sldImg"/>
          </p:nvPr>
        </p:nvSpPr>
        <p:spPr>
          <a:ln/>
        </p:spPr>
      </p:sp>
      <p:sp>
        <p:nvSpPr>
          <p:cNvPr id="455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DA4D9-17E8-47FE-B899-B1D0B095C4C5}" type="slidenum">
              <a:rPr lang="ru-RU"/>
              <a:pPr/>
              <a:t>6</a:t>
            </a:fld>
            <a:endParaRPr lang="ru-RU"/>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CBFFDC-A872-46DE-9847-71A11750A7CC}" type="slidenum">
              <a:rPr lang="ru-RU"/>
              <a:pPr/>
              <a:t>7</a:t>
            </a:fld>
            <a:endParaRPr lang="ru-RU"/>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75992F-C30B-4536-A9FB-2255BB487BDB}" type="slidenum">
              <a:rPr lang="ru-RU"/>
              <a:pPr/>
              <a:t>8</a:t>
            </a:fld>
            <a:endParaRPr lang="ru-RU"/>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88DE6-751A-4121-84DA-3548E9D1502A}" type="slidenum">
              <a:rPr lang="ru-RU"/>
              <a:pPr/>
              <a:t>9</a:t>
            </a:fld>
            <a:endParaRPr lang="ru-RU"/>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8F405D-768E-4DC7-B70D-9D4530854CDA}" type="slidenum">
              <a:rPr lang="ru-RU"/>
              <a:pPr/>
              <a:t>10</a:t>
            </a:fld>
            <a:endParaRPr lang="ru-RU"/>
          </a:p>
        </p:txBody>
      </p:sp>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BF4694-E53B-4287-96CE-28BE00752E72}" type="slidenum">
              <a:rPr lang="ru-RU"/>
              <a:pPr/>
              <a:t>11</a:t>
            </a:fld>
            <a:endParaRPr lang="ru-RU"/>
          </a:p>
        </p:txBody>
      </p:sp>
      <p:sp>
        <p:nvSpPr>
          <p:cNvPr id="451586" name="Rectangle 2"/>
          <p:cNvSpPr>
            <a:spLocks noGrp="1" noRot="1" noChangeAspect="1" noChangeArrowheads="1" noTextEdit="1"/>
          </p:cNvSpPr>
          <p:nvPr>
            <p:ph type="sldImg"/>
          </p:nvPr>
        </p:nvSpPr>
        <p:spPr>
          <a:ln/>
        </p:spPr>
      </p:sp>
      <p:sp>
        <p:nvSpPr>
          <p:cNvPr id="451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C3D9F5-6A72-4CE4-81FC-B5DF499E8B68}" type="slidenum">
              <a:rPr lang="ru-RU"/>
              <a:pPr/>
              <a:t>12</a:t>
            </a:fld>
            <a:endParaRPr lang="ru-RU"/>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FD8DBD-1737-452E-B930-28B533B568F3}" type="slidenum">
              <a:rPr lang="ru-RU"/>
              <a:pPr/>
              <a:t>13</a:t>
            </a:fld>
            <a:endParaRPr lang="ru-RU"/>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C0931D-75D9-4390-8F90-12DF58099A42}" type="slidenum">
              <a:rPr lang="ru-RU"/>
              <a:pPr/>
              <a:t>14</a:t>
            </a:fld>
            <a:endParaRPr lang="ru-RU"/>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9A7089-A962-4A51-8E08-321967EF4489}" type="slidenum">
              <a:rPr lang="ru-RU"/>
              <a:pPr/>
              <a:t>15</a:t>
            </a:fld>
            <a:endParaRPr lang="ru-RU"/>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30BA21-3510-4A45-A9D3-82ABA0BB3371}" type="slidenum">
              <a:rPr lang="ru-RU"/>
              <a:pPr/>
              <a:t>16</a:t>
            </a:fld>
            <a:endParaRPr lang="ru-RU"/>
          </a:p>
        </p:txBody>
      </p:sp>
      <p:sp>
        <p:nvSpPr>
          <p:cNvPr id="400386" name="Rectangle 2"/>
          <p:cNvSpPr>
            <a:spLocks noGrp="1" noRot="1" noChangeAspect="1" noChangeArrowheads="1" noTextEdit="1"/>
          </p:cNvSpPr>
          <p:nvPr>
            <p:ph type="sldImg"/>
          </p:nvPr>
        </p:nvSpPr>
        <p:spPr>
          <a:ln/>
        </p:spPr>
      </p:sp>
      <p:sp>
        <p:nvSpPr>
          <p:cNvPr id="4003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D11643-AA74-4D06-9893-859D8EFE6963}" type="slidenum">
              <a:rPr lang="ru-RU"/>
              <a:pPr/>
              <a:t>17</a:t>
            </a:fld>
            <a:endParaRPr lang="ru-RU"/>
          </a:p>
        </p:txBody>
      </p:sp>
      <p:sp>
        <p:nvSpPr>
          <p:cNvPr id="375810" name="Rectangle 2"/>
          <p:cNvSpPr>
            <a:spLocks noGrp="1" noRot="1" noChangeAspect="1" noChangeArrowheads="1" noTextEdit="1"/>
          </p:cNvSpPr>
          <p:nvPr>
            <p:ph type="sldImg"/>
          </p:nvPr>
        </p:nvSpPr>
        <p:spPr>
          <a:ln/>
        </p:spPr>
      </p:sp>
      <p:sp>
        <p:nvSpPr>
          <p:cNvPr id="3758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D49E30-E68C-4E0A-95E3-AD990181A7B7}" type="slidenum">
              <a:rPr lang="ru-RU"/>
              <a:pPr/>
              <a:t>18</a:t>
            </a:fld>
            <a:endParaRPr lang="ru-RU"/>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FCE560-CD69-4009-86C0-C1B61D2593E1}" type="slidenum">
              <a:rPr lang="ru-RU"/>
              <a:pPr/>
              <a:t>19</a:t>
            </a:fld>
            <a:endParaRPr lang="ru-RU"/>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B307FF-2FAF-45C3-BF65-51FEF50F10CA}" type="slidenum">
              <a:rPr lang="ru-RU"/>
              <a:pPr/>
              <a:t>20</a:t>
            </a:fld>
            <a:endParaRPr lang="ru-RU"/>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3222D-BC39-4DB9-A04A-EC0B69BC265D}" type="slidenum">
              <a:rPr lang="ru-RU"/>
              <a:pPr/>
              <a:t>21</a:t>
            </a:fld>
            <a:endParaRPr lang="ru-RU"/>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6A8EC1-9538-419B-99F5-13B499174D42}" type="slidenum">
              <a:rPr lang="ru-RU"/>
              <a:pPr/>
              <a:t>22</a:t>
            </a:fld>
            <a:endParaRPr lang="ru-RU"/>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012185-4222-46CC-B0BD-0A02C8D95642}" type="slidenum">
              <a:rPr lang="ru-RU"/>
              <a:pPr/>
              <a:t>23</a:t>
            </a:fld>
            <a:endParaRPr lang="ru-RU"/>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9E51D1-B4AE-435E-AE25-AA49DC52564C}" type="slidenum">
              <a:rPr lang="ru-RU"/>
              <a:pPr/>
              <a:t>24</a:t>
            </a:fld>
            <a:endParaRPr lang="ru-RU"/>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056D1-500D-4E3E-88FD-8F7F00056390}" type="slidenum">
              <a:rPr lang="ru-RU"/>
              <a:pPr/>
              <a:t>25</a:t>
            </a:fld>
            <a:endParaRPr lang="ru-RU"/>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39C9C-349D-43CA-ABA3-41CA1AECE77B}" type="slidenum">
              <a:rPr lang="ru-RU"/>
              <a:pPr/>
              <a:t>26</a:t>
            </a:fld>
            <a:endParaRPr lang="ru-RU"/>
          </a:p>
        </p:txBody>
      </p:sp>
      <p:sp>
        <p:nvSpPr>
          <p:cNvPr id="381954" name="Rectangle 2"/>
          <p:cNvSpPr>
            <a:spLocks noGrp="1" noRot="1" noChangeAspect="1" noChangeArrowheads="1" noTextEdit="1"/>
          </p:cNvSpPr>
          <p:nvPr>
            <p:ph type="sldImg"/>
          </p:nvPr>
        </p:nvSpPr>
        <p:spPr>
          <a:ln/>
        </p:spPr>
      </p:sp>
      <p:sp>
        <p:nvSpPr>
          <p:cNvPr id="3819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30E528-2163-4D4A-B067-9F1842334A8F}" type="slidenum">
              <a:rPr lang="ru-RU"/>
              <a:pPr/>
              <a:t>27</a:t>
            </a:fld>
            <a:endParaRPr lang="ru-RU"/>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B3679-DB81-44A0-A583-BA5AF9EA1736}" type="slidenum">
              <a:rPr lang="ru-RU"/>
              <a:pPr/>
              <a:t>28</a:t>
            </a:fld>
            <a:endParaRPr lang="ru-RU"/>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F5E62B-15B8-4FD3-90FF-4C6550EF0888}" type="slidenum">
              <a:rPr lang="ru-RU"/>
              <a:pPr/>
              <a:t>29</a:t>
            </a:fld>
            <a:endParaRPr lang="ru-RU"/>
          </a:p>
        </p:txBody>
      </p:sp>
      <p:sp>
        <p:nvSpPr>
          <p:cNvPr id="347138" name="Rectangle 2"/>
          <p:cNvSpPr>
            <a:spLocks noGrp="1" noRot="1" noChangeAspect="1" noChangeArrowheads="1" noTextEdit="1"/>
          </p:cNvSpPr>
          <p:nvPr>
            <p:ph type="sldImg"/>
          </p:nvPr>
        </p:nvSpPr>
        <p:spPr>
          <a:ln/>
        </p:spPr>
      </p:sp>
      <p:sp>
        <p:nvSpPr>
          <p:cNvPr id="3471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A01179-08BE-4885-9F1A-46103730D970}" type="slidenum">
              <a:rPr lang="ru-RU"/>
              <a:pPr/>
              <a:t>30</a:t>
            </a:fld>
            <a:endParaRPr lang="ru-RU"/>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AD343A-4679-4A2D-8E6F-6FDC69BA076F}" type="slidenum">
              <a:rPr lang="ru-RU"/>
              <a:pPr/>
              <a:t>31</a:t>
            </a:fld>
            <a:endParaRPr lang="ru-RU"/>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14CF14-7D73-44E0-B4E0-3BF4DA7C02D7}" type="slidenum">
              <a:rPr lang="ru-RU"/>
              <a:pPr/>
              <a:t>32</a:t>
            </a:fld>
            <a:endParaRPr lang="ru-RU"/>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CFCAA3-A329-4BD5-933E-BB4E79B6B16D}" type="slidenum">
              <a:rPr lang="ru-RU"/>
              <a:pPr/>
              <a:t>33</a:t>
            </a:fld>
            <a:endParaRPr lang="ru-RU"/>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67AA18-A8C1-4B98-8195-EDB027F65DA2}" type="slidenum">
              <a:rPr lang="ru-RU"/>
              <a:pPr/>
              <a:t>34</a:t>
            </a:fld>
            <a:endParaRPr lang="ru-RU"/>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D0528B-7491-43E9-94DF-249FDC7B024F}" type="slidenum">
              <a:rPr lang="ru-RU"/>
              <a:pPr/>
              <a:t>35</a:t>
            </a:fld>
            <a:endParaRPr lang="ru-RU"/>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D5768-DB1A-4DF3-8E9A-02D348A9911B}" type="slidenum">
              <a:rPr lang="ru-RU"/>
              <a:pPr/>
              <a:t>36</a:t>
            </a:fld>
            <a:endParaRPr lang="ru-RU"/>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25E989-52E0-4CA6-B90A-D97A0B01878A}" type="slidenum">
              <a:rPr lang="ru-RU"/>
              <a:pPr/>
              <a:t>37</a:t>
            </a:fld>
            <a:endParaRPr lang="ru-RU"/>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B562D-2162-4130-B364-174602A3ADE8}" type="slidenum">
              <a:rPr lang="ru-RU"/>
              <a:pPr/>
              <a:t>38</a:t>
            </a:fld>
            <a:endParaRPr lang="ru-RU"/>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49E613-5DED-4723-BB97-D767265AEF3C}" type="slidenum">
              <a:rPr lang="ru-RU"/>
              <a:pPr/>
              <a:t>39</a:t>
            </a:fld>
            <a:endParaRPr lang="ru-R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1F2227-1231-4877-9F25-1EC36F4137C8}" type="slidenum">
              <a:rPr lang="ru-RU"/>
              <a:pPr/>
              <a:t>40</a:t>
            </a:fld>
            <a:endParaRPr lang="ru-RU"/>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11553B-7C18-4617-96FE-6CB8D6EDD907}" type="slidenum">
              <a:rPr lang="ru-RU"/>
              <a:pPr/>
              <a:t>41</a:t>
            </a:fld>
            <a:endParaRPr lang="ru-RU"/>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68F578-619C-468E-B994-758429E3862F}" type="slidenum">
              <a:rPr lang="ru-RU"/>
              <a:pPr/>
              <a:t>42</a:t>
            </a:fld>
            <a:endParaRPr lang="ru-RU"/>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A8284-B7F5-4255-9AB3-594D8CFBFB4E}" type="slidenum">
              <a:rPr lang="ru-RU"/>
              <a:pPr/>
              <a:t>43</a:t>
            </a:fld>
            <a:endParaRPr lang="ru-RU"/>
          </a:p>
        </p:txBody>
      </p:sp>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AB6605-2766-46D0-95FB-37DEAB8CD9AD}" type="slidenum">
              <a:rPr lang="ru-RU"/>
              <a:pPr/>
              <a:t>44</a:t>
            </a:fld>
            <a:endParaRPr lang="ru-RU"/>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8F77A6-B28B-4F19-B7D1-25276F58147D}" type="slidenum">
              <a:rPr lang="ru-RU"/>
              <a:pPr/>
              <a:t>45</a:t>
            </a:fld>
            <a:endParaRPr lang="ru-RU"/>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5D2454-F42C-4669-9673-EEE81448127A}" type="slidenum">
              <a:rPr lang="ru-RU"/>
              <a:pPr/>
              <a:t>46</a:t>
            </a:fld>
            <a:endParaRPr lang="ru-RU"/>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96A0E0-870B-4AA1-90FA-98501FA7CF21}" type="slidenum">
              <a:rPr lang="ru-RU"/>
              <a:pPr/>
              <a:t>47</a:t>
            </a:fld>
            <a:endParaRPr lang="ru-RU"/>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7139E5-F8CA-4B0E-A0F5-DF18EDFD2ACD}" type="slidenum">
              <a:rPr lang="ru-RU"/>
              <a:pPr/>
              <a:t>48</a:t>
            </a:fld>
            <a:endParaRPr lang="ru-RU"/>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FB15FE-580A-4C24-95B0-BC3B51D1D314}" type="slidenum">
              <a:rPr lang="ru-RU"/>
              <a:pPr/>
              <a:t>49</a:t>
            </a:fld>
            <a:endParaRPr lang="ru-RU"/>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68FAD-C7F7-4DF3-AF2B-4FDBC5D9E56F}" type="slidenum">
              <a:rPr lang="ru-RU"/>
              <a:pPr/>
              <a:t>50</a:t>
            </a:fld>
            <a:endParaRPr lang="ru-RU"/>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E579EB-CB39-404A-A4C0-F561F768919C}" type="slidenum">
              <a:rPr lang="ru-RU"/>
              <a:pPr/>
              <a:t>51</a:t>
            </a:fld>
            <a:endParaRPr lang="ru-RU"/>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14DCAE-AA3D-4869-9BA8-23AA19DF2D42}" type="slidenum">
              <a:rPr lang="ru-RU"/>
              <a:pPr/>
              <a:t>52</a:t>
            </a:fld>
            <a:endParaRPr lang="ru-RU"/>
          </a:p>
        </p:txBody>
      </p:sp>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BE730-B464-400A-8531-2241B158D9F2}" type="slidenum">
              <a:rPr lang="ru-RU"/>
              <a:pPr/>
              <a:t>53</a:t>
            </a:fld>
            <a:endParaRPr lang="ru-RU"/>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219BB0-3157-48C8-912B-767FF460BA47}" type="slidenum">
              <a:rPr lang="ru-RU"/>
              <a:pPr/>
              <a:t>54</a:t>
            </a:fld>
            <a:endParaRPr lang="ru-RU"/>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6E546E-6AE3-4D41-B72E-031FC8815AC3}" type="slidenum">
              <a:rPr lang="ru-RU"/>
              <a:pPr/>
              <a:t>55</a:t>
            </a:fld>
            <a:endParaRPr lang="ru-RU"/>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B476A-B7C2-4EBA-AAE5-03D82B31EA7C}" type="slidenum">
              <a:rPr lang="ru-RU"/>
              <a:pPr/>
              <a:t>56</a:t>
            </a:fld>
            <a:endParaRPr lang="ru-RU"/>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76900-FD19-4E12-929E-6560FF1FC09D}" type="slidenum">
              <a:rPr lang="ru-RU"/>
              <a:pPr/>
              <a:t>57</a:t>
            </a:fld>
            <a:endParaRPr lang="ru-RU"/>
          </a:p>
        </p:txBody>
      </p:sp>
      <p:sp>
        <p:nvSpPr>
          <p:cNvPr id="338946" name="Rectangle 2"/>
          <p:cNvSpPr>
            <a:spLocks noGrp="1" noRot="1" noChangeAspect="1" noChangeArrowheads="1" noTextEdit="1"/>
          </p:cNvSpPr>
          <p:nvPr>
            <p:ph type="sldImg"/>
          </p:nvPr>
        </p:nvSpPr>
        <p:spPr>
          <a:ln/>
        </p:spPr>
      </p:sp>
      <p:sp>
        <p:nvSpPr>
          <p:cNvPr id="338947" name="Rectangle 3"/>
          <p:cNvSpPr>
            <a:spLocks noGrp="1" noChangeArrowheads="1"/>
          </p:cNvSpPr>
          <p:nvPr>
            <p:ph type="body" idx="1"/>
          </p:nvPr>
        </p:nvSpPr>
        <p:spPr/>
        <p:txBody>
          <a:bodyPr/>
          <a:lstStyle/>
          <a:p>
            <a:r>
              <a:rPr lang="ru-RU"/>
              <a:t>The selectable list controls include the DropDownList, ListBox, CheckBoxList, and RadioButtonList controls—all the list controls except the BulletedList. They allow users to select one or more of the contained items. When the page is posted back, you can check which items were chosen. </a:t>
            </a:r>
          </a:p>
          <a:p>
            <a:r>
              <a:rPr lang="ru-RU"/>
              <a:t>By default, the RadioButtonList and CheckBoxList render multiple option buttons or check</a:t>
            </a:r>
          </a:p>
          <a:p>
            <a:r>
              <a:rPr lang="ru-RU"/>
              <a:t>boxes. Both of these classes add a few more properties that allow you to manage the layout of these repeated items, as described in Table 4-13.</a:t>
            </a:r>
          </a:p>
          <a:p>
            <a:endParaRPr 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4DF459-8194-4E3A-8B33-440794F6D88B}" type="slidenum">
              <a:rPr lang="ru-RU"/>
              <a:pPr/>
              <a:t>58</a:t>
            </a:fld>
            <a:endParaRPr lang="ru-RU"/>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p:txBody>
          <a:bodyPr/>
          <a:lstStyle/>
          <a:p>
            <a:r>
              <a:rPr lang="ru-RU" b="1"/>
              <a:t>BulletedList Control</a:t>
            </a:r>
          </a:p>
          <a:p>
            <a:r>
              <a:rPr lang="ru-RU"/>
              <a:t>The BulletedList control is the server-side equivalent of the &lt;ul&gt; (unordered list) or &lt;ol&gt; (ordered</a:t>
            </a:r>
          </a:p>
          <a:p>
            <a:r>
              <a:rPr lang="ru-RU"/>
              <a:t>list) elements. As with all list controls, you set the collection of items that should be displayed</a:t>
            </a:r>
          </a:p>
          <a:p>
            <a:r>
              <a:rPr lang="ru-RU"/>
              <a:t>through the Items property. Additionally, you can use the properties in Table 4-14 to configure</a:t>
            </a:r>
          </a:p>
          <a:p>
            <a:r>
              <a:rPr lang="ru-RU"/>
              <a:t>how the items are displayed.</a:t>
            </a:r>
          </a:p>
          <a:p>
            <a:r>
              <a:rPr lang="ru-RU" b="1"/>
              <a:t>Figure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281612-FCBA-43B7-BBFE-AF6BF4D36A96}" type="slidenum">
              <a:rPr lang="ru-RU"/>
              <a:pPr/>
              <a:t>59</a:t>
            </a:fld>
            <a:endParaRPr lang="ru-RU"/>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54949-BCBB-4648-9943-ED449D1E2A2E}" type="slidenum">
              <a:rPr lang="ru-RU"/>
              <a:pPr/>
              <a:t>60</a:t>
            </a:fld>
            <a:endParaRPr lang="ru-RU"/>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6E15A0-A9F3-4AD1-8195-49320E375645}" type="slidenum">
              <a:rPr lang="ru-RU"/>
              <a:pPr/>
              <a:t>61</a:t>
            </a:fld>
            <a:endParaRPr lang="ru-RU"/>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A6FC8-4D7E-4721-A521-47E51B0A158A}" type="slidenum">
              <a:rPr lang="ru-RU"/>
              <a:pPr/>
              <a:t>62</a:t>
            </a:fld>
            <a:endParaRPr lang="ru-RU"/>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2BB7E3-FD04-4353-B9B2-1E62A89B810E}" type="slidenum">
              <a:rPr lang="ru-RU"/>
              <a:pPr/>
              <a:t>63</a:t>
            </a:fld>
            <a:endParaRPr lang="ru-RU"/>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9F8242-F4D9-4FDF-8084-AD149E8CEB0B}" type="slidenum">
              <a:rPr lang="ru-RU"/>
              <a:pPr/>
              <a:t>64</a:t>
            </a:fld>
            <a:endParaRPr lang="ru-RU"/>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E5646-8B73-46DA-9C12-D3E39FC24E4A}" type="slidenum">
              <a:rPr lang="ru-RU"/>
              <a:pPr/>
              <a:t>65</a:t>
            </a:fld>
            <a:endParaRPr lang="ru-RU"/>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D24E34-44EC-442E-BDAF-2CE652951B2C}" type="slidenum">
              <a:rPr lang="ru-RU"/>
              <a:pPr/>
              <a:t>66</a:t>
            </a:fld>
            <a:endParaRPr lang="ru-RU"/>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7DE4DE-5663-443B-8236-BD70FA59867F}" type="slidenum">
              <a:rPr lang="ru-RU"/>
              <a:pPr/>
              <a:t>67</a:t>
            </a:fld>
            <a:endParaRPr lang="ru-RU"/>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91B6D-6B4B-4C77-A7D4-7353D161A745}" type="slidenum">
              <a:rPr lang="ru-RU"/>
              <a:pPr/>
              <a:t>68</a:t>
            </a:fld>
            <a:endParaRPr lang="ru-RU"/>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F59CB1-992E-49A4-912A-EA59236AAAF4}" type="slidenum">
              <a:rPr lang="ru-RU"/>
              <a:pPr/>
              <a:t>69</a:t>
            </a:fld>
            <a:endParaRPr lang="ru-RU"/>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494DC-83F3-4F8F-AEC4-77AC627444C0}" type="slidenum">
              <a:rPr lang="ru-RU"/>
              <a:pPr/>
              <a:t>70</a:t>
            </a:fld>
            <a:endParaRPr lang="ru-RU"/>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FB8FDA-649C-4559-96D9-BC73704A16FB}" type="slidenum">
              <a:rPr lang="ru-RU"/>
              <a:pPr/>
              <a:t>71</a:t>
            </a:fld>
            <a:endParaRPr lang="ru-RU"/>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187409-7CA7-46A1-BE3B-F62EC04D7006}" type="slidenum">
              <a:rPr lang="ru-RU"/>
              <a:pPr/>
              <a:t>72</a:t>
            </a:fld>
            <a:endParaRPr lang="ru-RU"/>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xfrm>
            <a:off x="223838" y="4343400"/>
            <a:ext cx="6434137" cy="4114800"/>
          </a:xfrm>
        </p:spPr>
        <p:txBody>
          <a:bodyPr/>
          <a:lstStyle/>
          <a:p>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3F1504-A6BD-4C10-8E29-AA262D03EC27}" type="slidenum">
              <a:rPr lang="ru-RU"/>
              <a:pPr/>
              <a:t>73</a:t>
            </a:fld>
            <a:endParaRPr lang="ru-RU"/>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D45A62-B390-4740-9FC0-9ACB78B7BBDB}" type="slidenum">
              <a:rPr lang="ru-RU"/>
              <a:pPr/>
              <a:t>74</a:t>
            </a:fld>
            <a:endParaRPr lang="ru-RU"/>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6CA887-9003-45B3-A2BF-FBAB123D1974}" type="slidenum">
              <a:rPr lang="ru-RU"/>
              <a:pPr/>
              <a:t>75</a:t>
            </a:fld>
            <a:endParaRPr lang="ru-RU"/>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173B46-A2B5-4090-8993-B1B74F0CB1B5}" type="slidenum">
              <a:rPr lang="ru-RU"/>
              <a:pPr/>
              <a:t>76</a:t>
            </a:fld>
            <a:endParaRPr lang="ru-RU"/>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0E443-4D13-474C-BB07-733D97D018D0}" type="slidenum">
              <a:rPr lang="ru-RU"/>
              <a:pPr/>
              <a:t>77</a:t>
            </a:fld>
            <a:endParaRPr lang="ru-RU"/>
          </a:p>
        </p:txBody>
      </p:sp>
      <p:sp>
        <p:nvSpPr>
          <p:cNvPr id="471042" name="Rectangle 2"/>
          <p:cNvSpPr>
            <a:spLocks noGrp="1" noRot="1" noChangeAspect="1" noChangeArrowheads="1" noTextEdit="1"/>
          </p:cNvSpPr>
          <p:nvPr>
            <p:ph type="sldImg"/>
          </p:nvPr>
        </p:nvSpPr>
        <p:spPr>
          <a:ln/>
        </p:spPr>
      </p:sp>
      <p:sp>
        <p:nvSpPr>
          <p:cNvPr id="4710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F10B20-6271-4735-937F-F48BE67486C8}" type="slidenum">
              <a:rPr lang="ru-RU"/>
              <a:pPr/>
              <a:t>78</a:t>
            </a:fld>
            <a:endParaRPr lang="ru-RU"/>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FD758-A5EF-4D83-91B3-366D924F267E}" type="slidenum">
              <a:rPr lang="ru-RU"/>
              <a:pPr/>
              <a:t>79</a:t>
            </a:fld>
            <a:endParaRPr lang="ru-RU"/>
          </a:p>
        </p:txBody>
      </p:sp>
      <p:sp>
        <p:nvSpPr>
          <p:cNvPr id="475138" name="Rectangle 2"/>
          <p:cNvSpPr>
            <a:spLocks noGrp="1" noRot="1" noChangeAspect="1" noChangeArrowheads="1" noTextEdit="1"/>
          </p:cNvSpPr>
          <p:nvPr>
            <p:ph type="sldImg"/>
          </p:nvPr>
        </p:nvSpPr>
        <p:spPr>
          <a:ln/>
        </p:spPr>
      </p:sp>
      <p:sp>
        <p:nvSpPr>
          <p:cNvPr id="4751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986700-CAE6-45C4-AB69-E08452F423A0}" type="slidenum">
              <a:rPr lang="ru-RU"/>
              <a:pPr/>
              <a:t>80</a:t>
            </a:fld>
            <a:endParaRPr lang="ru-RU"/>
          </a:p>
        </p:txBody>
      </p:sp>
      <p:sp>
        <p:nvSpPr>
          <p:cNvPr id="477186" name="Rectangle 2"/>
          <p:cNvSpPr>
            <a:spLocks noGrp="1" noRot="1" noChangeAspect="1" noChangeArrowheads="1" noTextEdit="1"/>
          </p:cNvSpPr>
          <p:nvPr>
            <p:ph type="sldImg"/>
          </p:nvPr>
        </p:nvSpPr>
        <p:spPr>
          <a:ln/>
        </p:spPr>
      </p:sp>
      <p:sp>
        <p:nvSpPr>
          <p:cNvPr id="4771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34C494-1F84-4D7F-9301-4BD808ED2B78}" type="slidenum">
              <a:rPr lang="ru-RU"/>
              <a:pPr/>
              <a:t>81</a:t>
            </a:fld>
            <a:endParaRPr lang="ru-RU"/>
          </a:p>
        </p:txBody>
      </p:sp>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BA2BA-DC08-4E63-A203-AB521DE51F41}" type="slidenum">
              <a:rPr lang="ru-RU"/>
              <a:pPr/>
              <a:t>82</a:t>
            </a:fld>
            <a:endParaRPr lang="ru-RU"/>
          </a:p>
        </p:txBody>
      </p:sp>
      <p:sp>
        <p:nvSpPr>
          <p:cNvPr id="481282" name="Rectangle 2"/>
          <p:cNvSpPr>
            <a:spLocks noGrp="1" noRot="1" noChangeAspect="1" noChangeArrowheads="1" noTextEdit="1"/>
          </p:cNvSpPr>
          <p:nvPr>
            <p:ph type="sldImg"/>
          </p:nvPr>
        </p:nvSpPr>
        <p:spPr>
          <a:ln/>
        </p:spPr>
      </p:sp>
      <p:sp>
        <p:nvSpPr>
          <p:cNvPr id="4812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C91075-1F76-406D-BA58-90D585E93946}" type="slidenum">
              <a:rPr lang="ru-RU"/>
              <a:pPr/>
              <a:t>83</a:t>
            </a:fld>
            <a:endParaRPr lang="ru-RU"/>
          </a:p>
        </p:txBody>
      </p:sp>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DECBD-17E3-4080-BA09-837AED70AA0D}" type="slidenum">
              <a:rPr lang="ru-RU"/>
              <a:pPr/>
              <a:t>84</a:t>
            </a:fld>
            <a:endParaRPr lang="ru-RU"/>
          </a:p>
        </p:txBody>
      </p:sp>
      <p:sp>
        <p:nvSpPr>
          <p:cNvPr id="485378" name="Rectangle 2"/>
          <p:cNvSpPr>
            <a:spLocks noGrp="1" noRot="1" noChangeAspect="1" noChangeArrowheads="1" noTextEdit="1"/>
          </p:cNvSpPr>
          <p:nvPr>
            <p:ph type="sldImg"/>
          </p:nvPr>
        </p:nvSpPr>
        <p:spPr>
          <a:ln/>
        </p:spPr>
      </p:sp>
      <p:sp>
        <p:nvSpPr>
          <p:cNvPr id="485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EE348-7D13-4AB4-8AA4-E8CFF13A4D26}" type="slidenum">
              <a:rPr lang="ru-RU"/>
              <a:pPr/>
              <a:t>85</a:t>
            </a:fld>
            <a:endParaRPr lang="ru-RU"/>
          </a:p>
        </p:txBody>
      </p:sp>
      <p:sp>
        <p:nvSpPr>
          <p:cNvPr id="487426" name="Rectangle 2"/>
          <p:cNvSpPr>
            <a:spLocks noGrp="1" noRot="1" noChangeAspect="1" noChangeArrowheads="1" noTextEdit="1"/>
          </p:cNvSpPr>
          <p:nvPr>
            <p:ph type="sldImg"/>
          </p:nvPr>
        </p:nvSpPr>
        <p:spPr>
          <a:ln/>
        </p:spPr>
      </p:sp>
      <p:sp>
        <p:nvSpPr>
          <p:cNvPr id="487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698403-9426-4AFC-B8C5-D008E16BE79B}" type="slidenum">
              <a:rPr lang="ru-RU"/>
              <a:pPr/>
              <a:t>86</a:t>
            </a:fld>
            <a:endParaRPr lang="ru-RU"/>
          </a:p>
        </p:txBody>
      </p:sp>
      <p:sp>
        <p:nvSpPr>
          <p:cNvPr id="489474" name="Rectangle 2"/>
          <p:cNvSpPr>
            <a:spLocks noGrp="1" noRot="1" noChangeAspect="1" noChangeArrowheads="1" noTextEdit="1"/>
          </p:cNvSpPr>
          <p:nvPr>
            <p:ph type="sldImg"/>
          </p:nvPr>
        </p:nvSpPr>
        <p:spPr>
          <a:ln/>
        </p:spPr>
      </p:sp>
      <p:sp>
        <p:nvSpPr>
          <p:cNvPr id="4894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9E812B-C773-46BC-B511-D8F8AD9DB308}" type="slidenum">
              <a:rPr lang="ru-RU"/>
              <a:pPr/>
              <a:t>87</a:t>
            </a:fld>
            <a:endParaRPr lang="ru-RU"/>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EF0602-B865-4222-A152-5D1B2AD508DF}" type="slidenum">
              <a:rPr lang="ru-RU"/>
              <a:pPr/>
              <a:t>88</a:t>
            </a:fld>
            <a:endParaRPr lang="ru-RU"/>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C997E-2195-4A9F-8BE9-7E673926AE9E}" type="slidenum">
              <a:rPr lang="ru-RU"/>
              <a:pPr/>
              <a:t>89</a:t>
            </a:fld>
            <a:endParaRPr lang="ru-RU"/>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283E71-C36F-46E4-8D07-8DB20F8303F1}" type="slidenum">
              <a:rPr lang="ru-RU"/>
              <a:pPr/>
              <a:t>90</a:t>
            </a:fld>
            <a:endParaRPr lang="ru-RU"/>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EC5ECA-3C5F-4EA6-8002-7E26D1337F11}" type="slidenum">
              <a:rPr lang="ru-RU"/>
              <a:pPr/>
              <a:t>91</a:t>
            </a:fld>
            <a:endParaRPr lang="ru-RU"/>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62CE3-B883-4836-BDAE-A09ABC2FF23A}" type="slidenum">
              <a:rPr lang="ru-RU"/>
              <a:pPr/>
              <a:t>92</a:t>
            </a:fld>
            <a:endParaRPr lang="ru-RU"/>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20E8AE-373F-4FE1-AA55-E1DE23CC2371}" type="slidenum">
              <a:rPr lang="ru-RU"/>
              <a:pPr/>
              <a:t>93</a:t>
            </a:fld>
            <a:endParaRPr lang="ru-RU"/>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7526BD-A6C7-4192-BA1A-4D42C6F2F991}" type="slidenum">
              <a:rPr lang="ru-RU"/>
              <a:pPr/>
              <a:t>94</a:t>
            </a:fld>
            <a:endParaRPr lang="ru-RU"/>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1B7D91-AC9C-4D58-A962-75F32F32F80B}" type="slidenum">
              <a:rPr lang="ru-RU"/>
              <a:pPr/>
              <a:t>95</a:t>
            </a:fld>
            <a:endParaRPr lang="ru-RU"/>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624E3-D2B7-4254-8805-936CE0E8E348}" type="slidenum">
              <a:rPr lang="ru-RU"/>
              <a:pPr/>
              <a:t>96</a:t>
            </a:fld>
            <a:endParaRPr lang="ru-RU"/>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2FD215-90F3-4664-A670-2A677433C5B4}" type="slidenum">
              <a:rPr lang="ru-RU"/>
              <a:pPr/>
              <a:t>97</a:t>
            </a:fld>
            <a:endParaRPr lang="ru-RU"/>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0EAB70-6A19-4587-A454-1B3218B0A019}" type="slidenum">
              <a:rPr lang="ru-RU"/>
              <a:pPr/>
              <a:t>98</a:t>
            </a:fld>
            <a:endParaRPr lang="ru-RU"/>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AA9836-59A7-466A-9BCF-8659C894128A}" type="slidenum">
              <a:rPr lang="ru-RU"/>
              <a:pPr/>
              <a:t>99</a:t>
            </a:fld>
            <a:endParaRPr lang="ru-RU"/>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73A82-85B6-4808-AFB2-176AB8763852}" type="slidenum">
              <a:rPr lang="ru-RU"/>
              <a:pPr/>
              <a:t>100</a:t>
            </a:fld>
            <a:endParaRPr lang="ru-RU"/>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F1B44-1D85-4B9E-8280-54445176A354}" type="slidenum">
              <a:rPr lang="ru-RU"/>
              <a:pPr/>
              <a:t>101</a:t>
            </a:fld>
            <a:endParaRPr lang="ru-RU"/>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C32CD1-5871-4811-8D7D-F680CE5FAFA4}" type="slidenum">
              <a:rPr lang="ru-RU"/>
              <a:pPr/>
              <a:t>102</a:t>
            </a:fld>
            <a:endParaRPr lang="ru-RU"/>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59033-D447-4BE6-BA11-FB58AA2E2CD6}" type="slidenum">
              <a:rPr lang="ru-RU"/>
              <a:pPr/>
              <a:t>103</a:t>
            </a:fld>
            <a:endParaRPr lang="ru-RU"/>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6F1FBC-F28B-4775-A434-7EBF7C8C1C50}" type="slidenum">
              <a:rPr lang="ru-RU"/>
              <a:pPr/>
              <a:t>104</a:t>
            </a:fld>
            <a:endParaRPr lang="ru-RU"/>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B010E4-E587-4CB0-A50F-D21240F422A9}" type="slidenum">
              <a:rPr lang="ru-RU"/>
              <a:pPr/>
              <a:t>105</a:t>
            </a:fld>
            <a:endParaRPr lang="ru-RU"/>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4F0375-2155-4954-8DB6-7AB4AEBC19FD}" type="slidenum">
              <a:rPr lang="ru-RU"/>
              <a:pPr/>
              <a:t>106</a:t>
            </a:fld>
            <a:endParaRPr lang="ru-RU"/>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93D78-02B2-43DC-BC9D-CC8FA9AB3539}" type="slidenum">
              <a:rPr lang="ru-RU"/>
              <a:pPr/>
              <a:t>107</a:t>
            </a:fld>
            <a:endParaRPr lang="ru-RU"/>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11DF7-AAAA-443A-9C14-57D59906308E}" type="slidenum">
              <a:rPr lang="ru-RU"/>
              <a:pPr/>
              <a:t>108</a:t>
            </a:fld>
            <a:endParaRPr lang="ru-RU"/>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776DA2-EDE5-4E5B-A5F8-162655EA4688}" type="slidenum">
              <a:rPr lang="ru-RU"/>
              <a:pPr/>
              <a:t>109</a:t>
            </a:fld>
            <a:endParaRPr lang="ru-RU"/>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B0FF340-261B-4647-9CAD-EA2AADC8F23B}"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D37DB95-74F0-4628-A662-DC56052E240E}"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7F44575-0F45-472B-A497-A8FE99B2697F}"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AEDAB62-4D43-4E4F-87E0-09C1393C8A0B}"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694D00D1-7A63-423D-B18C-B357D1861D0E}"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B259E2A8-320F-420D-A50B-5DB68CFE3ACB}"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0D3EEF87-58C0-46A6-B5A8-228219F23976}"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A5327495-A944-436A-B476-911EABFE9829}"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A8E86E4-B40C-410A-99BB-15B7605AFB4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274C47D-D437-473A-BBBA-A299B28F531B}"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66314E8-AEDD-4221-B41F-04BF50F2D393}"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018925FF-3A11-4A5C-80CB-07C9B465530E}"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32A6A6B-C1FF-4CBF-8E04-70DF5AD0580C}"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msdn.microsoft.com/ru-ru/library/system.web.ui.webcontrols.button.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msdn.microsoft.com/ru-ru/library/system.web.ui.webcontrols.button.command.aspx"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68313" y="2060575"/>
            <a:ext cx="8229600" cy="1143000"/>
          </a:xfrm>
        </p:spPr>
        <p:txBody>
          <a:bodyPr/>
          <a:lstStyle/>
          <a:p>
            <a:r>
              <a:rPr lang="ru-RU" smtClean="0"/>
              <a:t>Лекции 5 - 6</a:t>
            </a:r>
            <a:endParaRPr lang="ru-RU"/>
          </a:p>
        </p:txBody>
      </p:sp>
      <p:sp>
        <p:nvSpPr>
          <p:cNvPr id="123907" name="Rectangle 3"/>
          <p:cNvSpPr>
            <a:spLocks noGrp="1" noChangeArrowheads="1"/>
          </p:cNvSpPr>
          <p:nvPr>
            <p:ph type="body" idx="1"/>
          </p:nvPr>
        </p:nvSpPr>
        <p:spPr>
          <a:xfrm>
            <a:off x="755650" y="4292600"/>
            <a:ext cx="7561263" cy="433388"/>
          </a:xfrm>
        </p:spPr>
        <p:txBody>
          <a:bodyPr/>
          <a:lstStyle/>
          <a:p>
            <a:pPr algn="ctr">
              <a:lnSpc>
                <a:spcPct val="80000"/>
              </a:lnSpc>
              <a:buFontTx/>
              <a:buNone/>
            </a:pPr>
            <a:r>
              <a:rPr lang="ru-RU" sz="4000"/>
              <a:t>Серверные элементы управления</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a:t>Web </a:t>
            </a:r>
            <a:r>
              <a:rPr lang="ru-RU"/>
              <a:t>страница (форма)</a:t>
            </a:r>
          </a:p>
        </p:txBody>
      </p:sp>
      <p:sp>
        <p:nvSpPr>
          <p:cNvPr id="411651" name="Rectangle 3"/>
          <p:cNvSpPr>
            <a:spLocks noGrp="1" noChangeArrowheads="1"/>
          </p:cNvSpPr>
          <p:nvPr>
            <p:ph type="body" idx="1"/>
          </p:nvPr>
        </p:nvSpPr>
        <p:spPr/>
        <p:txBody>
          <a:bodyPr/>
          <a:lstStyle/>
          <a:p>
            <a:r>
              <a:rPr lang="ru-RU"/>
              <a:t>Содержит директивы</a:t>
            </a:r>
          </a:p>
          <a:p>
            <a:r>
              <a:rPr lang="ru-RU"/>
              <a:t>Содержит </a:t>
            </a:r>
            <a:r>
              <a:rPr lang="en-US"/>
              <a:t>HTML </a:t>
            </a:r>
            <a:r>
              <a:rPr lang="ru-RU"/>
              <a:t>код</a:t>
            </a:r>
          </a:p>
          <a:p>
            <a:r>
              <a:rPr lang="ru-RU"/>
              <a:t>Содержит серверные ЭУ</a:t>
            </a:r>
          </a:p>
          <a:p>
            <a:pPr lvl="1"/>
            <a:r>
              <a:rPr lang="ru-RU"/>
              <a:t>Серверные </a:t>
            </a:r>
            <a:r>
              <a:rPr lang="en-US"/>
              <a:t>HTML </a:t>
            </a:r>
            <a:r>
              <a:rPr lang="ru-RU"/>
              <a:t>ЭУ</a:t>
            </a:r>
          </a:p>
          <a:p>
            <a:pPr lvl="1"/>
            <a:r>
              <a:rPr lang="ru-RU"/>
              <a:t>Серверные </a:t>
            </a:r>
            <a:r>
              <a:rPr lang="en-US"/>
              <a:t>Web </a:t>
            </a:r>
            <a:r>
              <a:rPr lang="ru-RU"/>
              <a:t>ЭУ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r>
              <a:rPr lang="ru-RU" sz="4000"/>
              <a:t>Серверные ЭУ</a:t>
            </a:r>
            <a:br>
              <a:rPr lang="ru-RU" sz="4000"/>
            </a:br>
            <a:r>
              <a:rPr lang="ru-RU" sz="2800"/>
              <a:t>(Server Controls)</a:t>
            </a:r>
          </a:p>
        </p:txBody>
      </p:sp>
      <p:sp>
        <p:nvSpPr>
          <p:cNvPr id="438275" name="Rectangle 3"/>
          <p:cNvSpPr>
            <a:spLocks noGrp="1" noChangeArrowheads="1"/>
          </p:cNvSpPr>
          <p:nvPr>
            <p:ph type="body" idx="1"/>
          </p:nvPr>
        </p:nvSpPr>
        <p:spPr/>
        <p:txBody>
          <a:bodyPr/>
          <a:lstStyle/>
          <a:p>
            <a:pPr>
              <a:lnSpc>
                <a:spcPct val="90000"/>
              </a:lnSpc>
            </a:pPr>
            <a:r>
              <a:rPr lang="ru-RU" sz="2400" b="1"/>
              <a:t>A</a:t>
            </a:r>
            <a:r>
              <a:rPr lang="ru-RU" sz="2400"/>
              <a:t>SP.NET серверные ЭУ (</a:t>
            </a:r>
            <a:r>
              <a:rPr lang="ru-RU" sz="2400" i="1"/>
              <a:t>server controls) </a:t>
            </a:r>
            <a:r>
              <a:rPr lang="ru-RU" sz="2400"/>
              <a:t>являются  основной частью архитектуры ASP.NET. </a:t>
            </a:r>
          </a:p>
          <a:p>
            <a:pPr>
              <a:lnSpc>
                <a:spcPct val="90000"/>
              </a:lnSpc>
            </a:pPr>
            <a:r>
              <a:rPr lang="ru-RU" sz="2400"/>
              <a:t>Фактически серверные ЭУ являются классами в среде .NET Framework, которые показывают визуальные элементы на web форме. Некоторые из этих классов относительно просты и тесно связаны с конкретными HTML тэгами. Другие ЭУ являются более сложными объектами, которые записывают в </a:t>
            </a:r>
            <a:r>
              <a:rPr lang="en-US" sz="2400"/>
              <a:t>HTML </a:t>
            </a:r>
            <a:r>
              <a:rPr lang="ru-RU" sz="2400"/>
              <a:t>документ более сложный код, состоящий из набора HTML элементов.</a:t>
            </a:r>
          </a:p>
          <a:p>
            <a:pPr>
              <a:lnSpc>
                <a:spcPct val="90000"/>
              </a:lnSpc>
            </a:pPr>
            <a:endParaRPr lang="ru-RU" sz="24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lstStyle/>
          <a:p>
            <a:r>
              <a:rPr lang="ru-RU" sz="4000"/>
              <a:t>Серверные элементы управления</a:t>
            </a:r>
          </a:p>
        </p:txBody>
      </p:sp>
      <p:sp>
        <p:nvSpPr>
          <p:cNvPr id="467971" name="Rectangle 3"/>
          <p:cNvSpPr>
            <a:spLocks noGrp="1" noChangeArrowheads="1"/>
          </p:cNvSpPr>
          <p:nvPr>
            <p:ph type="body" idx="1"/>
          </p:nvPr>
        </p:nvSpPr>
        <p:spPr>
          <a:xfrm>
            <a:off x="457200" y="1600200"/>
            <a:ext cx="8435975" cy="4997450"/>
          </a:xfrm>
        </p:spPr>
        <p:txBody>
          <a:bodyPr/>
          <a:lstStyle/>
          <a:p>
            <a:r>
              <a:rPr lang="ru-RU" sz="2400"/>
              <a:t>Специальные типы ЭУ, с которыми можно в режиме «</a:t>
            </a:r>
            <a:r>
              <a:rPr lang="en-US" sz="2400"/>
              <a:t>Design</a:t>
            </a:r>
            <a:r>
              <a:rPr lang="ru-RU" sz="2400"/>
              <a:t>»</a:t>
            </a:r>
            <a:r>
              <a:rPr lang="en-US" sz="2400"/>
              <a:t> </a:t>
            </a:r>
            <a:r>
              <a:rPr lang="ru-RU" sz="2400"/>
              <a:t>проектировать интерфейс пользователя, но которые при отправке ответа пользователю преобразуются в </a:t>
            </a:r>
            <a:r>
              <a:rPr lang="en-US" sz="2400"/>
              <a:t>HTML </a:t>
            </a:r>
            <a:r>
              <a:rPr lang="ru-RU" sz="2400"/>
              <a:t>элементы управления.</a:t>
            </a:r>
          </a:p>
          <a:p>
            <a:r>
              <a:rPr lang="ru-RU" sz="2400"/>
              <a:t>Типы серверных элементов управления</a:t>
            </a:r>
          </a:p>
          <a:p>
            <a:pPr lvl="1"/>
            <a:r>
              <a:rPr lang="ru-RU" sz="2400">
                <a:latin typeface="Times New Roman" pitchFamily="18" charset="0"/>
              </a:rPr>
              <a:t>Серверные </a:t>
            </a:r>
            <a:r>
              <a:rPr lang="en-US" sz="2400">
                <a:latin typeface="Times New Roman" pitchFamily="18" charset="0"/>
              </a:rPr>
              <a:t>HTML </a:t>
            </a:r>
            <a:r>
              <a:rPr lang="ru-RU" sz="2400">
                <a:latin typeface="Times New Roman" pitchFamily="18" charset="0"/>
              </a:rPr>
              <a:t>элементы управления</a:t>
            </a:r>
          </a:p>
          <a:p>
            <a:pPr lvl="1"/>
            <a:r>
              <a:rPr lang="en-US" sz="2400">
                <a:latin typeface="Times New Roman" pitchFamily="18" charset="0"/>
              </a:rPr>
              <a:t>ASP.Net </a:t>
            </a:r>
            <a:r>
              <a:rPr lang="ru-RU" sz="2400">
                <a:latin typeface="Times New Roman" pitchFamily="18" charset="0"/>
              </a:rPr>
              <a:t>элементы управления</a:t>
            </a:r>
            <a:r>
              <a:rPr lang="en-US" sz="2400">
                <a:latin typeface="Times New Roman" pitchFamily="18" charset="0"/>
              </a:rPr>
              <a:t> (</a:t>
            </a:r>
            <a:r>
              <a:rPr lang="ru-RU" sz="2400">
                <a:latin typeface="Times New Roman" pitchFamily="18" charset="0"/>
              </a:rPr>
              <a:t>или </a:t>
            </a:r>
            <a:r>
              <a:rPr lang="en-US" sz="2400">
                <a:latin typeface="Times New Roman" pitchFamily="18" charset="0"/>
              </a:rPr>
              <a:t>web </a:t>
            </a:r>
            <a:r>
              <a:rPr lang="ru-RU" sz="2400">
                <a:latin typeface="Times New Roman" pitchFamily="18" charset="0"/>
              </a:rPr>
              <a:t>ЭУ</a:t>
            </a:r>
            <a:r>
              <a:rPr lang="en-US" sz="2400">
                <a:latin typeface="Times New Roman" pitchFamily="18" charset="0"/>
              </a:rPr>
              <a:t>)</a:t>
            </a:r>
            <a:endParaRPr lang="ru-RU" sz="2400">
              <a:latin typeface="Times New Roman" pitchFamily="18" charset="0"/>
            </a:endParaRPr>
          </a:p>
          <a:p>
            <a:pPr lvl="1"/>
            <a:r>
              <a:rPr lang="en-US" sz="2400">
                <a:latin typeface="Times New Roman" pitchFamily="18" charset="0"/>
              </a:rPr>
              <a:t>ASP.Net AJAX </a:t>
            </a:r>
            <a:r>
              <a:rPr lang="ru-RU" sz="2400">
                <a:latin typeface="Times New Roman" pitchFamily="18" charset="0"/>
              </a:rPr>
              <a:t>элементы управления</a:t>
            </a:r>
            <a:endParaRPr lang="en-US" sz="2400">
              <a:latin typeface="Times New Roman" pitchFamily="18" charset="0"/>
            </a:endParaRPr>
          </a:p>
          <a:p>
            <a:pPr lvl="1"/>
            <a:r>
              <a:rPr lang="ru-RU" sz="2400">
                <a:latin typeface="Times New Roman" pitchFamily="18" charset="0"/>
              </a:rPr>
              <a:t>Пользовательские ЭУ (</a:t>
            </a:r>
            <a:r>
              <a:rPr lang="ru-RU" sz="2400" i="1">
                <a:latin typeface="Times New Roman" pitchFamily="18" charset="0"/>
              </a:rPr>
              <a:t>User controls and custom controls</a:t>
            </a:r>
            <a:r>
              <a:rPr lang="ru-RU" sz="2400">
                <a:latin typeface="Times New Roman" pitchFamily="18" charset="0"/>
              </a:rPr>
              <a:t>)</a:t>
            </a:r>
          </a:p>
          <a:p>
            <a:r>
              <a:rPr lang="ru-RU" sz="2400"/>
              <a:t>В </a:t>
            </a:r>
            <a:r>
              <a:rPr lang="en-US" sz="2400"/>
              <a:t>ASP.NET </a:t>
            </a:r>
            <a:r>
              <a:rPr lang="ru-RU" sz="2400"/>
              <a:t>имеется более </a:t>
            </a:r>
            <a:r>
              <a:rPr lang="en-US" sz="2400"/>
              <a:t>50 </a:t>
            </a:r>
            <a:r>
              <a:rPr lang="ru-RU" sz="2400"/>
              <a:t>встроенных элементов управления</a:t>
            </a:r>
            <a:endParaRPr lang="en-US" sz="2400"/>
          </a:p>
          <a:p>
            <a:endParaRPr lang="ru-RU" sz="2400"/>
          </a:p>
          <a:p>
            <a:endParaRPr lang="ru-RU"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p:txBody>
          <a:bodyPr/>
          <a:lstStyle/>
          <a:p>
            <a:r>
              <a:rPr lang="ru-RU" sz="4000"/>
              <a:t>Понятие элемента управления</a:t>
            </a:r>
          </a:p>
        </p:txBody>
      </p:sp>
      <p:sp>
        <p:nvSpPr>
          <p:cNvPr id="454659" name="Rectangle 3"/>
          <p:cNvSpPr>
            <a:spLocks noGrp="1" noChangeArrowheads="1"/>
          </p:cNvSpPr>
          <p:nvPr>
            <p:ph type="body" idx="1"/>
          </p:nvPr>
        </p:nvSpPr>
        <p:spPr/>
        <p:txBody>
          <a:bodyPr/>
          <a:lstStyle/>
          <a:p>
            <a:pPr>
              <a:lnSpc>
                <a:spcPct val="80000"/>
              </a:lnSpc>
            </a:pPr>
            <a:r>
              <a:rPr lang="ru-RU" sz="2800"/>
              <a:t>ЭУ это специальные окна, с помощью которых пользователь может управлять приложением, просматривать, вводить или выбирать данные.</a:t>
            </a:r>
          </a:p>
          <a:p>
            <a:pPr>
              <a:lnSpc>
                <a:spcPct val="80000"/>
              </a:lnSpc>
            </a:pPr>
            <a:r>
              <a:rPr lang="ru-RU" sz="2800"/>
              <a:t>Типы элементов управления:</a:t>
            </a:r>
          </a:p>
          <a:p>
            <a:pPr lvl="1">
              <a:lnSpc>
                <a:spcPct val="80000"/>
              </a:lnSpc>
            </a:pPr>
            <a:r>
              <a:rPr lang="en-US" sz="2400"/>
              <a:t>Windows</a:t>
            </a:r>
            <a:r>
              <a:rPr lang="ru-RU" sz="2400"/>
              <a:t> элементы управления </a:t>
            </a:r>
            <a:r>
              <a:rPr lang="en-US" sz="2400"/>
              <a:t>(</a:t>
            </a:r>
            <a:r>
              <a:rPr lang="ru-RU" sz="2400"/>
              <a:t>для </a:t>
            </a:r>
            <a:r>
              <a:rPr lang="en-US" sz="2400"/>
              <a:t>Windows </a:t>
            </a:r>
            <a:r>
              <a:rPr lang="ru-RU" sz="2400"/>
              <a:t>приложений</a:t>
            </a:r>
            <a:r>
              <a:rPr lang="en-US" sz="2400"/>
              <a:t>)</a:t>
            </a:r>
            <a:r>
              <a:rPr lang="ru-RU" sz="2400"/>
              <a:t>. </a:t>
            </a:r>
          </a:p>
          <a:p>
            <a:pPr lvl="1">
              <a:lnSpc>
                <a:spcPct val="80000"/>
              </a:lnSpc>
            </a:pPr>
            <a:r>
              <a:rPr lang="en-US" sz="2400"/>
              <a:t>HTML </a:t>
            </a:r>
            <a:r>
              <a:rPr lang="ru-RU" sz="2400"/>
              <a:t>элементы управления (описанные в языке </a:t>
            </a:r>
            <a:r>
              <a:rPr lang="en-US" sz="2400"/>
              <a:t>HTML</a:t>
            </a:r>
            <a:r>
              <a:rPr lang="ru-RU" sz="2400"/>
              <a:t>),</a:t>
            </a:r>
            <a:r>
              <a:rPr lang="en-US" sz="2400"/>
              <a:t> </a:t>
            </a:r>
            <a:r>
              <a:rPr lang="ru-RU" sz="2400"/>
              <a:t>понимаются и реализуются браузером.</a:t>
            </a:r>
          </a:p>
          <a:p>
            <a:pPr lvl="1">
              <a:lnSpc>
                <a:spcPct val="80000"/>
              </a:lnSpc>
            </a:pPr>
            <a:r>
              <a:rPr lang="ru-RU" sz="2400"/>
              <a:t>Серверные элементы управления, обрабатываются на сервере, при передаче клиенту преобразуются в </a:t>
            </a:r>
            <a:r>
              <a:rPr lang="en-US" sz="2400"/>
              <a:t>HTML</a:t>
            </a:r>
            <a:r>
              <a:rPr lang="ru-RU" sz="2400"/>
              <a:t> ЭУ или набор </a:t>
            </a:r>
            <a:r>
              <a:rPr lang="en-US" sz="2400"/>
              <a:t>HTML</a:t>
            </a:r>
            <a:r>
              <a:rPr lang="ru-RU" sz="2400"/>
              <a:t> ЭУ и скриптов браузера.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lstStyle/>
          <a:p>
            <a:r>
              <a:rPr lang="ru-RU" sz="3200"/>
              <a:t>Элементы управления и события </a:t>
            </a:r>
            <a:br>
              <a:rPr lang="ru-RU" sz="3200"/>
            </a:br>
            <a:r>
              <a:rPr lang="ru-RU" sz="3200"/>
              <a:t>(</a:t>
            </a:r>
            <a:r>
              <a:rPr lang="en-US" sz="3200"/>
              <a:t>Controls and Events</a:t>
            </a:r>
            <a:r>
              <a:rPr lang="ru-RU" sz="3200"/>
              <a:t>)</a:t>
            </a:r>
            <a:endParaRPr lang="en-US" sz="3200"/>
          </a:p>
        </p:txBody>
      </p:sp>
      <p:grpSp>
        <p:nvGrpSpPr>
          <p:cNvPr id="440323" name="Group 3"/>
          <p:cNvGrpSpPr>
            <a:grpSpLocks/>
          </p:cNvGrpSpPr>
          <p:nvPr/>
        </p:nvGrpSpPr>
        <p:grpSpPr bwMode="auto">
          <a:xfrm>
            <a:off x="304800" y="2971800"/>
            <a:ext cx="2057400" cy="2133600"/>
            <a:chOff x="336" y="1440"/>
            <a:chExt cx="1296" cy="1344"/>
          </a:xfrm>
        </p:grpSpPr>
        <p:sp>
          <p:nvSpPr>
            <p:cNvPr id="440324" name="Rectangle 4"/>
            <p:cNvSpPr>
              <a:spLocks noChangeArrowheads="1"/>
            </p:cNvSpPr>
            <p:nvPr/>
          </p:nvSpPr>
          <p:spPr bwMode="auto">
            <a:xfrm>
              <a:off x="336" y="1440"/>
              <a:ext cx="1296" cy="1344"/>
            </a:xfrm>
            <a:prstGeom prst="rect">
              <a:avLst/>
            </a:prstGeom>
            <a:solidFill>
              <a:schemeClr val="accent1"/>
            </a:solidFill>
            <a:ln w="9525">
              <a:solidFill>
                <a:schemeClr val="tx1"/>
              </a:solidFill>
              <a:miter lim="800000"/>
              <a:headEnd/>
              <a:tailEnd/>
            </a:ln>
            <a:effectLst/>
          </p:spPr>
          <p:txBody>
            <a:bodyPr anchor="ctr">
              <a:spAutoFit/>
            </a:bodyPr>
            <a:lstStyle/>
            <a:p>
              <a:endParaRPr lang="ru-RU"/>
            </a:p>
          </p:txBody>
        </p:sp>
        <p:sp>
          <p:nvSpPr>
            <p:cNvPr id="440325" name="AutoShape 5"/>
            <p:cNvSpPr>
              <a:spLocks noChangeArrowheads="1"/>
            </p:cNvSpPr>
            <p:nvPr/>
          </p:nvSpPr>
          <p:spPr bwMode="auto">
            <a:xfrm>
              <a:off x="936" y="1584"/>
              <a:ext cx="432" cy="192"/>
            </a:xfrm>
            <a:prstGeom prst="roundRect">
              <a:avLst>
                <a:gd name="adj" fmla="val 40625"/>
              </a:avLst>
            </a:prstGeom>
            <a:solidFill>
              <a:schemeClr val="bg1"/>
            </a:solidFill>
            <a:ln w="9525">
              <a:solidFill>
                <a:schemeClr val="tx1"/>
              </a:solidFill>
              <a:round/>
              <a:headEnd/>
              <a:tailEnd/>
            </a:ln>
            <a:effectLst/>
          </p:spPr>
          <p:txBody>
            <a:bodyPr wrap="none" anchor="ctr">
              <a:spAutoFit/>
            </a:bodyPr>
            <a:lstStyle/>
            <a:p>
              <a:endParaRPr lang="ru-RU"/>
            </a:p>
          </p:txBody>
        </p:sp>
        <p:grpSp>
          <p:nvGrpSpPr>
            <p:cNvPr id="440326" name="Group 6"/>
            <p:cNvGrpSpPr>
              <a:grpSpLocks/>
            </p:cNvGrpSpPr>
            <p:nvPr/>
          </p:nvGrpSpPr>
          <p:grpSpPr bwMode="auto">
            <a:xfrm>
              <a:off x="960" y="1872"/>
              <a:ext cx="384" cy="480"/>
              <a:chOff x="2544" y="1680"/>
              <a:chExt cx="384" cy="480"/>
            </a:xfrm>
          </p:grpSpPr>
          <p:sp>
            <p:nvSpPr>
              <p:cNvPr id="440327" name="Rectangle 7"/>
              <p:cNvSpPr>
                <a:spLocks noChangeArrowheads="1"/>
              </p:cNvSpPr>
              <p:nvPr/>
            </p:nvSpPr>
            <p:spPr bwMode="auto">
              <a:xfrm>
                <a:off x="2544" y="1680"/>
                <a:ext cx="384" cy="480"/>
              </a:xfrm>
              <a:prstGeom prst="rect">
                <a:avLst/>
              </a:prstGeom>
              <a:solidFill>
                <a:schemeClr val="bg1"/>
              </a:solidFill>
              <a:ln w="9525">
                <a:solidFill>
                  <a:schemeClr val="tx1"/>
                </a:solidFill>
                <a:miter lim="800000"/>
                <a:headEnd/>
                <a:tailEnd/>
              </a:ln>
              <a:effectLst/>
            </p:spPr>
            <p:txBody>
              <a:bodyPr wrap="none" anchor="ctr">
                <a:spAutoFit/>
              </a:bodyPr>
              <a:lstStyle/>
              <a:p>
                <a:endParaRPr lang="ru-RU"/>
              </a:p>
            </p:txBody>
          </p:sp>
          <p:sp>
            <p:nvSpPr>
              <p:cNvPr id="440328" name="Line 8"/>
              <p:cNvSpPr>
                <a:spLocks noChangeShapeType="1"/>
              </p:cNvSpPr>
              <p:nvPr/>
            </p:nvSpPr>
            <p:spPr bwMode="auto">
              <a:xfrm>
                <a:off x="2544" y="1776"/>
                <a:ext cx="384" cy="0"/>
              </a:xfrm>
              <a:prstGeom prst="line">
                <a:avLst/>
              </a:prstGeom>
              <a:noFill/>
              <a:ln w="9525">
                <a:solidFill>
                  <a:schemeClr val="tx1"/>
                </a:solidFill>
                <a:round/>
                <a:headEnd/>
                <a:tailEnd/>
              </a:ln>
              <a:effectLst/>
            </p:spPr>
            <p:txBody>
              <a:bodyPr anchor="ctr">
                <a:spAutoFit/>
              </a:bodyPr>
              <a:lstStyle/>
              <a:p>
                <a:endParaRPr lang="ru-RU"/>
              </a:p>
            </p:txBody>
          </p:sp>
          <p:sp>
            <p:nvSpPr>
              <p:cNvPr id="440329" name="Line 9"/>
              <p:cNvSpPr>
                <a:spLocks noChangeShapeType="1"/>
              </p:cNvSpPr>
              <p:nvPr/>
            </p:nvSpPr>
            <p:spPr bwMode="auto">
              <a:xfrm>
                <a:off x="2544" y="1872"/>
                <a:ext cx="384" cy="0"/>
              </a:xfrm>
              <a:prstGeom prst="line">
                <a:avLst/>
              </a:prstGeom>
              <a:noFill/>
              <a:ln w="9525">
                <a:solidFill>
                  <a:schemeClr val="tx1"/>
                </a:solidFill>
                <a:round/>
                <a:headEnd/>
                <a:tailEnd/>
              </a:ln>
              <a:effectLst/>
            </p:spPr>
            <p:txBody>
              <a:bodyPr anchor="ctr">
                <a:spAutoFit/>
              </a:bodyPr>
              <a:lstStyle/>
              <a:p>
                <a:endParaRPr lang="ru-RU"/>
              </a:p>
            </p:txBody>
          </p:sp>
          <p:sp>
            <p:nvSpPr>
              <p:cNvPr id="440330" name="Line 10"/>
              <p:cNvSpPr>
                <a:spLocks noChangeShapeType="1"/>
              </p:cNvSpPr>
              <p:nvPr/>
            </p:nvSpPr>
            <p:spPr bwMode="auto">
              <a:xfrm>
                <a:off x="2544" y="1968"/>
                <a:ext cx="384" cy="0"/>
              </a:xfrm>
              <a:prstGeom prst="line">
                <a:avLst/>
              </a:prstGeom>
              <a:noFill/>
              <a:ln w="9525">
                <a:solidFill>
                  <a:schemeClr val="tx1"/>
                </a:solidFill>
                <a:round/>
                <a:headEnd/>
                <a:tailEnd/>
              </a:ln>
              <a:effectLst/>
            </p:spPr>
            <p:txBody>
              <a:bodyPr anchor="ctr">
                <a:spAutoFit/>
              </a:bodyPr>
              <a:lstStyle/>
              <a:p>
                <a:endParaRPr lang="ru-RU"/>
              </a:p>
            </p:txBody>
          </p:sp>
          <p:sp>
            <p:nvSpPr>
              <p:cNvPr id="440331" name="Line 11"/>
              <p:cNvSpPr>
                <a:spLocks noChangeShapeType="1"/>
              </p:cNvSpPr>
              <p:nvPr/>
            </p:nvSpPr>
            <p:spPr bwMode="auto">
              <a:xfrm>
                <a:off x="2544" y="2064"/>
                <a:ext cx="384" cy="0"/>
              </a:xfrm>
              <a:prstGeom prst="line">
                <a:avLst/>
              </a:prstGeom>
              <a:noFill/>
              <a:ln w="9525">
                <a:solidFill>
                  <a:schemeClr val="tx1"/>
                </a:solidFill>
                <a:round/>
                <a:headEnd/>
                <a:tailEnd/>
              </a:ln>
              <a:effectLst/>
            </p:spPr>
            <p:txBody>
              <a:bodyPr anchor="ctr">
                <a:spAutoFit/>
              </a:bodyPr>
              <a:lstStyle/>
              <a:p>
                <a:endParaRPr lang="ru-RU"/>
              </a:p>
            </p:txBody>
          </p:sp>
        </p:grpSp>
        <p:sp>
          <p:nvSpPr>
            <p:cNvPr id="440332" name="Text Box 12"/>
            <p:cNvSpPr txBox="1">
              <a:spLocks noChangeArrowheads="1"/>
            </p:cNvSpPr>
            <p:nvPr/>
          </p:nvSpPr>
          <p:spPr bwMode="auto">
            <a:xfrm>
              <a:off x="384" y="1584"/>
              <a:ext cx="475" cy="192"/>
            </a:xfrm>
            <a:prstGeom prst="rect">
              <a:avLst/>
            </a:prstGeom>
            <a:noFill/>
            <a:ln w="9525">
              <a:noFill/>
              <a:miter lim="800000"/>
              <a:headEnd/>
              <a:tailEnd/>
            </a:ln>
            <a:effectLst/>
          </p:spPr>
          <p:txBody>
            <a:bodyPr wrap="none">
              <a:spAutoFit/>
            </a:bodyPr>
            <a:lstStyle/>
            <a:p>
              <a:pPr eaLnBrk="0" hangingPunct="0"/>
              <a:r>
                <a:rPr lang="en-US" sz="1400" b="1"/>
                <a:t>Button</a:t>
              </a:r>
            </a:p>
          </p:txBody>
        </p:sp>
        <p:sp>
          <p:nvSpPr>
            <p:cNvPr id="440333" name="Text Box 13"/>
            <p:cNvSpPr txBox="1">
              <a:spLocks noChangeArrowheads="1"/>
            </p:cNvSpPr>
            <p:nvPr/>
          </p:nvSpPr>
          <p:spPr bwMode="auto">
            <a:xfrm>
              <a:off x="384" y="2016"/>
              <a:ext cx="314" cy="192"/>
            </a:xfrm>
            <a:prstGeom prst="rect">
              <a:avLst/>
            </a:prstGeom>
            <a:noFill/>
            <a:ln w="9525">
              <a:noFill/>
              <a:miter lim="800000"/>
              <a:headEnd/>
              <a:tailEnd/>
            </a:ln>
            <a:effectLst/>
          </p:spPr>
          <p:txBody>
            <a:bodyPr wrap="none">
              <a:spAutoFit/>
            </a:bodyPr>
            <a:lstStyle/>
            <a:p>
              <a:pPr eaLnBrk="0" hangingPunct="0"/>
              <a:r>
                <a:rPr lang="en-US" sz="1400" b="1"/>
                <a:t>List</a:t>
              </a:r>
            </a:p>
          </p:txBody>
        </p:sp>
        <p:sp>
          <p:nvSpPr>
            <p:cNvPr id="440334" name="Text Box 14"/>
            <p:cNvSpPr txBox="1">
              <a:spLocks noChangeArrowheads="1"/>
            </p:cNvSpPr>
            <p:nvPr/>
          </p:nvSpPr>
          <p:spPr bwMode="auto">
            <a:xfrm>
              <a:off x="384" y="2448"/>
              <a:ext cx="345" cy="192"/>
            </a:xfrm>
            <a:prstGeom prst="rect">
              <a:avLst/>
            </a:prstGeom>
            <a:noFill/>
            <a:ln w="9525">
              <a:noFill/>
              <a:miter lim="800000"/>
              <a:headEnd/>
              <a:tailEnd/>
            </a:ln>
            <a:effectLst/>
          </p:spPr>
          <p:txBody>
            <a:bodyPr wrap="none">
              <a:spAutoFit/>
            </a:bodyPr>
            <a:lstStyle/>
            <a:p>
              <a:pPr eaLnBrk="0" hangingPunct="0"/>
              <a:r>
                <a:rPr lang="en-US" sz="1400" b="1"/>
                <a:t>Text</a:t>
              </a:r>
            </a:p>
          </p:txBody>
        </p:sp>
        <p:sp>
          <p:nvSpPr>
            <p:cNvPr id="440335" name="Rectangle 15"/>
            <p:cNvSpPr>
              <a:spLocks noChangeArrowheads="1"/>
            </p:cNvSpPr>
            <p:nvPr/>
          </p:nvSpPr>
          <p:spPr bwMode="auto">
            <a:xfrm>
              <a:off x="912" y="2472"/>
              <a:ext cx="480" cy="144"/>
            </a:xfrm>
            <a:prstGeom prst="rect">
              <a:avLst/>
            </a:prstGeom>
            <a:solidFill>
              <a:schemeClr val="bg1"/>
            </a:solidFill>
            <a:ln w="9525">
              <a:solidFill>
                <a:schemeClr val="tx1"/>
              </a:solidFill>
              <a:miter lim="800000"/>
              <a:headEnd/>
              <a:tailEnd/>
            </a:ln>
            <a:effectLst/>
          </p:spPr>
          <p:txBody>
            <a:bodyPr anchor="ctr">
              <a:spAutoFit/>
            </a:bodyPr>
            <a:lstStyle/>
            <a:p>
              <a:endParaRPr lang="ru-RU"/>
            </a:p>
          </p:txBody>
        </p:sp>
      </p:grpSp>
      <p:pic>
        <p:nvPicPr>
          <p:cNvPr id="440336" name="Picture 16"/>
          <p:cNvPicPr>
            <a:picLocks noChangeAspect="1" noChangeArrowheads="1"/>
          </p:cNvPicPr>
          <p:nvPr/>
        </p:nvPicPr>
        <p:blipFill>
          <a:blip r:embed="rId3" cstate="print"/>
          <a:srcRect/>
          <a:stretch>
            <a:fillRect/>
          </a:stretch>
        </p:blipFill>
        <p:spPr bwMode="auto">
          <a:xfrm>
            <a:off x="2971800" y="3352800"/>
            <a:ext cx="2438400" cy="1400175"/>
          </a:xfrm>
          <a:prstGeom prst="rect">
            <a:avLst/>
          </a:prstGeom>
          <a:noFill/>
        </p:spPr>
      </p:pic>
      <p:sp>
        <p:nvSpPr>
          <p:cNvPr id="440337" name="Text Box 17"/>
          <p:cNvSpPr txBox="1">
            <a:spLocks noChangeArrowheads="1"/>
          </p:cNvSpPr>
          <p:nvPr/>
        </p:nvSpPr>
        <p:spPr bwMode="auto">
          <a:xfrm>
            <a:off x="733425" y="5622925"/>
            <a:ext cx="1200150" cy="396875"/>
          </a:xfrm>
          <a:prstGeom prst="rect">
            <a:avLst/>
          </a:prstGeom>
          <a:noFill/>
          <a:ln w="9525">
            <a:noFill/>
            <a:miter lim="800000"/>
            <a:headEnd/>
            <a:tailEnd/>
          </a:ln>
          <a:effectLst/>
        </p:spPr>
        <p:txBody>
          <a:bodyPr wrap="none">
            <a:spAutoFit/>
          </a:bodyPr>
          <a:lstStyle/>
          <a:p>
            <a:pPr eaLnBrk="0" hangingPunct="0"/>
            <a:r>
              <a:rPr lang="en-US" sz="2000" b="1"/>
              <a:t>Browser</a:t>
            </a:r>
          </a:p>
        </p:txBody>
      </p:sp>
      <p:sp>
        <p:nvSpPr>
          <p:cNvPr id="440338" name="Rectangle 18"/>
          <p:cNvSpPr>
            <a:spLocks noChangeArrowheads="1"/>
          </p:cNvSpPr>
          <p:nvPr/>
        </p:nvSpPr>
        <p:spPr bwMode="auto">
          <a:xfrm>
            <a:off x="5943600" y="2667000"/>
            <a:ext cx="228600" cy="2667000"/>
          </a:xfrm>
          <a:prstGeom prst="rect">
            <a:avLst/>
          </a:prstGeom>
          <a:solidFill>
            <a:schemeClr val="accent1"/>
          </a:solidFill>
          <a:ln w="9525">
            <a:solidFill>
              <a:schemeClr val="tx1"/>
            </a:solidFill>
            <a:miter lim="800000"/>
            <a:headEnd/>
            <a:tailEnd/>
          </a:ln>
          <a:effectLst/>
        </p:spPr>
        <p:txBody>
          <a:bodyPr anchor="ctr">
            <a:spAutoFit/>
          </a:bodyPr>
          <a:lstStyle/>
          <a:p>
            <a:endParaRPr lang="ru-RU"/>
          </a:p>
        </p:txBody>
      </p:sp>
      <p:sp>
        <p:nvSpPr>
          <p:cNvPr id="440339" name="Text Box 19"/>
          <p:cNvSpPr txBox="1">
            <a:spLocks noChangeArrowheads="1"/>
          </p:cNvSpPr>
          <p:nvPr/>
        </p:nvSpPr>
        <p:spPr bwMode="auto">
          <a:xfrm>
            <a:off x="5362575" y="5562600"/>
            <a:ext cx="1287463" cy="396875"/>
          </a:xfrm>
          <a:prstGeom prst="rect">
            <a:avLst/>
          </a:prstGeom>
          <a:noFill/>
          <a:ln w="9525">
            <a:noFill/>
            <a:miter lim="800000"/>
            <a:headEnd/>
            <a:tailEnd/>
          </a:ln>
          <a:effectLst/>
        </p:spPr>
        <p:txBody>
          <a:bodyPr wrap="none">
            <a:spAutoFit/>
          </a:bodyPr>
          <a:lstStyle/>
          <a:p>
            <a:pPr eaLnBrk="0" hangingPunct="0"/>
            <a:r>
              <a:rPr lang="en-US" sz="2000" b="1"/>
              <a:t>ASP.NET</a:t>
            </a:r>
          </a:p>
        </p:txBody>
      </p:sp>
      <p:sp>
        <p:nvSpPr>
          <p:cNvPr id="440340" name="Rectangle 20"/>
          <p:cNvSpPr>
            <a:spLocks noChangeArrowheads="1"/>
          </p:cNvSpPr>
          <p:nvPr/>
        </p:nvSpPr>
        <p:spPr bwMode="auto">
          <a:xfrm>
            <a:off x="7086600" y="3028950"/>
            <a:ext cx="1447800" cy="527050"/>
          </a:xfrm>
          <a:prstGeom prst="rect">
            <a:avLst/>
          </a:prstGeom>
          <a:solidFill>
            <a:schemeClr val="accent1"/>
          </a:solidFill>
          <a:ln w="9525">
            <a:solidFill>
              <a:schemeClr val="tx1"/>
            </a:solidFill>
            <a:miter lim="800000"/>
            <a:headEnd/>
            <a:tailEnd/>
          </a:ln>
          <a:effectLst/>
        </p:spPr>
        <p:txBody>
          <a:bodyPr anchor="ctr">
            <a:spAutoFit/>
          </a:bodyPr>
          <a:lstStyle/>
          <a:p>
            <a:pPr algn="ctr" eaLnBrk="0" hangingPunct="0"/>
            <a:r>
              <a:rPr lang="en-US" sz="1400" b="1"/>
              <a:t>Button code</a:t>
            </a:r>
          </a:p>
          <a:p>
            <a:pPr algn="ctr" eaLnBrk="0" hangingPunct="0"/>
            <a:r>
              <a:rPr lang="en-US" sz="1400" b="1"/>
              <a:t>...</a:t>
            </a:r>
          </a:p>
        </p:txBody>
      </p:sp>
      <p:sp>
        <p:nvSpPr>
          <p:cNvPr id="440341" name="Rectangle 21"/>
          <p:cNvSpPr>
            <a:spLocks noChangeArrowheads="1"/>
          </p:cNvSpPr>
          <p:nvPr/>
        </p:nvSpPr>
        <p:spPr bwMode="auto">
          <a:xfrm>
            <a:off x="7086600" y="3740150"/>
            <a:ext cx="1447800" cy="527050"/>
          </a:xfrm>
          <a:prstGeom prst="rect">
            <a:avLst/>
          </a:prstGeom>
          <a:solidFill>
            <a:schemeClr val="accent1"/>
          </a:solidFill>
          <a:ln w="9525">
            <a:solidFill>
              <a:schemeClr val="tx1"/>
            </a:solidFill>
            <a:miter lim="800000"/>
            <a:headEnd/>
            <a:tailEnd/>
          </a:ln>
          <a:effectLst/>
        </p:spPr>
        <p:txBody>
          <a:bodyPr anchor="ctr">
            <a:spAutoFit/>
          </a:bodyPr>
          <a:lstStyle/>
          <a:p>
            <a:pPr algn="ctr" eaLnBrk="0" hangingPunct="0"/>
            <a:r>
              <a:rPr lang="en-US" sz="1400" b="1"/>
              <a:t>List code</a:t>
            </a:r>
          </a:p>
          <a:p>
            <a:pPr algn="ctr" eaLnBrk="0" hangingPunct="0"/>
            <a:r>
              <a:rPr lang="en-US" sz="1400" b="1"/>
              <a:t>...</a:t>
            </a:r>
          </a:p>
        </p:txBody>
      </p:sp>
      <p:sp>
        <p:nvSpPr>
          <p:cNvPr id="440342" name="Rectangle 22"/>
          <p:cNvSpPr>
            <a:spLocks noChangeArrowheads="1"/>
          </p:cNvSpPr>
          <p:nvPr/>
        </p:nvSpPr>
        <p:spPr bwMode="auto">
          <a:xfrm>
            <a:off x="7086600" y="4425950"/>
            <a:ext cx="1447800" cy="527050"/>
          </a:xfrm>
          <a:prstGeom prst="rect">
            <a:avLst/>
          </a:prstGeom>
          <a:solidFill>
            <a:schemeClr val="accent1"/>
          </a:solidFill>
          <a:ln w="9525">
            <a:solidFill>
              <a:schemeClr val="tx1"/>
            </a:solidFill>
            <a:miter lim="800000"/>
            <a:headEnd/>
            <a:tailEnd/>
          </a:ln>
          <a:effectLst/>
        </p:spPr>
        <p:txBody>
          <a:bodyPr anchor="ctr">
            <a:spAutoFit/>
          </a:bodyPr>
          <a:lstStyle/>
          <a:p>
            <a:pPr algn="ctr" eaLnBrk="0" hangingPunct="0"/>
            <a:r>
              <a:rPr lang="en-US" sz="1400" b="1"/>
              <a:t>Text code</a:t>
            </a:r>
          </a:p>
          <a:p>
            <a:pPr algn="ctr" eaLnBrk="0" hangingPunct="0"/>
            <a:r>
              <a:rPr lang="en-US" sz="1400" b="1"/>
              <a:t>...</a:t>
            </a:r>
          </a:p>
        </p:txBody>
      </p:sp>
      <p:sp>
        <p:nvSpPr>
          <p:cNvPr id="440343" name="Text Box 23"/>
          <p:cNvSpPr txBox="1">
            <a:spLocks noChangeArrowheads="1"/>
          </p:cNvSpPr>
          <p:nvPr/>
        </p:nvSpPr>
        <p:spPr bwMode="auto">
          <a:xfrm>
            <a:off x="6858000" y="5562600"/>
            <a:ext cx="2005013" cy="396875"/>
          </a:xfrm>
          <a:prstGeom prst="rect">
            <a:avLst/>
          </a:prstGeom>
          <a:noFill/>
          <a:ln w="9525">
            <a:noFill/>
            <a:miter lim="800000"/>
            <a:headEnd/>
            <a:tailEnd/>
          </a:ln>
          <a:effectLst/>
        </p:spPr>
        <p:txBody>
          <a:bodyPr wrap="none">
            <a:spAutoFit/>
          </a:bodyPr>
          <a:lstStyle/>
          <a:p>
            <a:pPr eaLnBrk="0" hangingPunct="0"/>
            <a:r>
              <a:rPr lang="en-US" sz="2000" b="1"/>
              <a:t>Event handlers</a:t>
            </a:r>
          </a:p>
        </p:txBody>
      </p:sp>
      <p:sp>
        <p:nvSpPr>
          <p:cNvPr id="440344" name="Freeform 24"/>
          <p:cNvSpPr>
            <a:spLocks/>
          </p:cNvSpPr>
          <p:nvPr/>
        </p:nvSpPr>
        <p:spPr bwMode="auto">
          <a:xfrm>
            <a:off x="1981200" y="3276600"/>
            <a:ext cx="5181600" cy="609600"/>
          </a:xfrm>
          <a:custGeom>
            <a:avLst/>
            <a:gdLst/>
            <a:ahLst/>
            <a:cxnLst>
              <a:cxn ang="0">
                <a:pos x="0" y="48"/>
              </a:cxn>
              <a:cxn ang="0">
                <a:pos x="960" y="384"/>
              </a:cxn>
              <a:cxn ang="0">
                <a:pos x="2592" y="384"/>
              </a:cxn>
              <a:cxn ang="0">
                <a:pos x="3264" y="0"/>
              </a:cxn>
            </a:cxnLst>
            <a:rect l="0" t="0" r="r" b="b"/>
            <a:pathLst>
              <a:path w="3264" h="384">
                <a:moveTo>
                  <a:pt x="0" y="48"/>
                </a:moveTo>
                <a:lnTo>
                  <a:pt x="960" y="384"/>
                </a:lnTo>
                <a:lnTo>
                  <a:pt x="2592" y="384"/>
                </a:lnTo>
                <a:lnTo>
                  <a:pt x="3264" y="0"/>
                </a:lnTo>
              </a:path>
            </a:pathLst>
          </a:custGeom>
          <a:noFill/>
          <a:ln w="19050" cap="flat" cmpd="sng">
            <a:solidFill>
              <a:schemeClr val="tx1"/>
            </a:solidFill>
            <a:prstDash val="solid"/>
            <a:round/>
            <a:headEnd type="none" w="med" len="med"/>
            <a:tailEnd type="triangle" w="lg" len="lg"/>
          </a:ln>
          <a:effectLst/>
        </p:spPr>
        <p:txBody>
          <a:bodyPr anchor="ctr">
            <a:spAutoFit/>
          </a:bodyPr>
          <a:lstStyle/>
          <a:p>
            <a:endParaRPr lang="ru-RU"/>
          </a:p>
        </p:txBody>
      </p:sp>
      <p:sp>
        <p:nvSpPr>
          <p:cNvPr id="440345" name="Line 25"/>
          <p:cNvSpPr>
            <a:spLocks noChangeShapeType="1"/>
          </p:cNvSpPr>
          <p:nvPr/>
        </p:nvSpPr>
        <p:spPr bwMode="auto">
          <a:xfrm>
            <a:off x="1981200" y="4038600"/>
            <a:ext cx="5181600" cy="1588"/>
          </a:xfrm>
          <a:prstGeom prst="line">
            <a:avLst/>
          </a:prstGeom>
          <a:noFill/>
          <a:ln w="19050">
            <a:solidFill>
              <a:schemeClr val="tx1"/>
            </a:solidFill>
            <a:round/>
            <a:headEnd/>
            <a:tailEnd type="triangle" w="lg" len="lg"/>
          </a:ln>
          <a:effectLst/>
        </p:spPr>
        <p:txBody>
          <a:bodyPr anchor="ctr">
            <a:spAutoFit/>
          </a:bodyPr>
          <a:lstStyle/>
          <a:p>
            <a:endParaRPr lang="ru-RU"/>
          </a:p>
        </p:txBody>
      </p:sp>
      <p:sp>
        <p:nvSpPr>
          <p:cNvPr id="440346" name="Freeform 26"/>
          <p:cNvSpPr>
            <a:spLocks/>
          </p:cNvSpPr>
          <p:nvPr/>
        </p:nvSpPr>
        <p:spPr bwMode="auto">
          <a:xfrm>
            <a:off x="1981200" y="4191000"/>
            <a:ext cx="5181600" cy="533400"/>
          </a:xfrm>
          <a:custGeom>
            <a:avLst/>
            <a:gdLst/>
            <a:ahLst/>
            <a:cxnLst>
              <a:cxn ang="0">
                <a:pos x="0" y="336"/>
              </a:cxn>
              <a:cxn ang="0">
                <a:pos x="960" y="0"/>
              </a:cxn>
              <a:cxn ang="0">
                <a:pos x="2592" y="0"/>
              </a:cxn>
              <a:cxn ang="0">
                <a:pos x="3264" y="336"/>
              </a:cxn>
            </a:cxnLst>
            <a:rect l="0" t="0" r="r" b="b"/>
            <a:pathLst>
              <a:path w="3264" h="336">
                <a:moveTo>
                  <a:pt x="0" y="336"/>
                </a:moveTo>
                <a:lnTo>
                  <a:pt x="960" y="0"/>
                </a:lnTo>
                <a:lnTo>
                  <a:pt x="2592" y="0"/>
                </a:lnTo>
                <a:lnTo>
                  <a:pt x="3264" y="336"/>
                </a:lnTo>
              </a:path>
            </a:pathLst>
          </a:custGeom>
          <a:noFill/>
          <a:ln w="19050" cap="flat" cmpd="sng">
            <a:solidFill>
              <a:schemeClr val="tx1"/>
            </a:solidFill>
            <a:prstDash val="solid"/>
            <a:round/>
            <a:headEnd type="none" w="med" len="med"/>
            <a:tailEnd type="triangle" w="lg" len="lg"/>
          </a:ln>
          <a:effectLst/>
        </p:spPr>
        <p:txBody>
          <a:bodyPr anchor="ctr">
            <a:spAutoFit/>
          </a:bodyPr>
          <a:lstStyle/>
          <a:p>
            <a:endParaRPr lang="ru-RU"/>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457200" y="274638"/>
            <a:ext cx="8229600" cy="561975"/>
          </a:xfrm>
        </p:spPr>
        <p:txBody>
          <a:bodyPr/>
          <a:lstStyle/>
          <a:p>
            <a:r>
              <a:rPr lang="ru-RU" sz="4000" b="1"/>
              <a:t>Типы серверных ЭУ</a:t>
            </a:r>
          </a:p>
        </p:txBody>
      </p:sp>
      <p:sp>
        <p:nvSpPr>
          <p:cNvPr id="442371" name="Rectangle 3"/>
          <p:cNvSpPr>
            <a:spLocks noGrp="1" noChangeArrowheads="1"/>
          </p:cNvSpPr>
          <p:nvPr>
            <p:ph type="body" idx="1"/>
          </p:nvPr>
        </p:nvSpPr>
        <p:spPr>
          <a:xfrm>
            <a:off x="395288" y="1052513"/>
            <a:ext cx="8291512" cy="5545137"/>
          </a:xfrm>
        </p:spPr>
        <p:txBody>
          <a:bodyPr/>
          <a:lstStyle/>
          <a:p>
            <a:pPr>
              <a:lnSpc>
                <a:spcPct val="80000"/>
              </a:lnSpc>
            </a:pPr>
            <a:r>
              <a:rPr lang="ru-RU" sz="1800" b="1"/>
              <a:t>HTML серверные ЭУ</a:t>
            </a:r>
            <a:r>
              <a:rPr lang="ru-RU" sz="1800"/>
              <a:t>: это классы, которые обертывают стандартные HTML элементы. Кроме атрибута </a:t>
            </a:r>
            <a:r>
              <a:rPr lang="en-US" sz="1800"/>
              <a:t>runat =“server”</a:t>
            </a:r>
            <a:r>
              <a:rPr lang="ru-RU" sz="1800"/>
              <a:t>, описание данного элемента не отличается от стандартного. Примерами являются HtmlAnchor (для тэга &lt;a&gt;) и HtmlSelect (для тэга &lt;select&gt;). Можно создать объект для любого HTML тэга, для этого нужно только добавить атрибут  runat="server". Если непосредственно такого серверного элемента нет, то будет использовать общий класс HtmlGenericControl..</a:t>
            </a:r>
          </a:p>
          <a:p>
            <a:pPr>
              <a:lnSpc>
                <a:spcPct val="80000"/>
              </a:lnSpc>
            </a:pPr>
            <a:r>
              <a:rPr lang="ru-RU" sz="1800" b="1"/>
              <a:t>Web серверные ЭУ</a:t>
            </a:r>
            <a:r>
              <a:rPr lang="ru-RU" sz="1800"/>
              <a:t>: эти классы дублируют функциональность базовых HTML элементов, но имеют более согласованный и полезный набор свойств и методов, которые облегчают работу с ними. Например, HyperLink, ListBox и Button. Кроме этого есть типы элементов отличные от </a:t>
            </a:r>
            <a:r>
              <a:rPr lang="en-US" sz="1800"/>
              <a:t>HTML </a:t>
            </a:r>
            <a:r>
              <a:rPr lang="ru-RU" sz="1800"/>
              <a:t>тэгов (такие как проверочные - validation controls).</a:t>
            </a:r>
          </a:p>
          <a:p>
            <a:pPr>
              <a:lnSpc>
                <a:spcPct val="80000"/>
              </a:lnSpc>
            </a:pPr>
            <a:r>
              <a:rPr lang="ru-RU" sz="1800" b="1"/>
              <a:t>Сложные ЭУ (Rich controls)</a:t>
            </a:r>
            <a:r>
              <a:rPr lang="ru-RU" sz="1800"/>
              <a:t>: это наиболее функциональные ЭУ, которые генерируют большое количество HTML разметки и даже JavaScript. Например, Calendar, AdRotator и TreeView. </a:t>
            </a:r>
          </a:p>
          <a:p>
            <a:pPr>
              <a:lnSpc>
                <a:spcPct val="80000"/>
              </a:lnSpc>
            </a:pPr>
            <a:r>
              <a:rPr lang="ru-RU" sz="1800" b="1"/>
              <a:t>Проверочные ЭУ (Validation controls)</a:t>
            </a:r>
            <a:r>
              <a:rPr lang="ru-RU" sz="1800"/>
              <a:t>: этот набор ЭУ позволяет выполнять данные вводимые пользователями в другие ЭУ. Например, можно проверять, введены и какие-либо данные в ЭУ, что это целые числа, что числа больше некоторого значения и т.п. Если проверка не выполнится, то обработка страницы будет прекращена.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539750" y="260350"/>
            <a:ext cx="8229600" cy="652463"/>
          </a:xfrm>
        </p:spPr>
        <p:txBody>
          <a:bodyPr/>
          <a:lstStyle/>
          <a:p>
            <a:r>
              <a:rPr lang="ru-RU" sz="4000"/>
              <a:t>Дополнительные серверные ЭУ</a:t>
            </a:r>
          </a:p>
        </p:txBody>
      </p:sp>
      <p:sp>
        <p:nvSpPr>
          <p:cNvPr id="444419" name="Rectangle 3"/>
          <p:cNvSpPr>
            <a:spLocks noGrp="1" noChangeArrowheads="1"/>
          </p:cNvSpPr>
          <p:nvPr>
            <p:ph type="body" idx="1"/>
          </p:nvPr>
        </p:nvSpPr>
        <p:spPr>
          <a:xfrm>
            <a:off x="457200" y="1125538"/>
            <a:ext cx="8229600" cy="5472112"/>
          </a:xfrm>
        </p:spPr>
        <p:txBody>
          <a:bodyPr/>
          <a:lstStyle/>
          <a:p>
            <a:pPr>
              <a:lnSpc>
                <a:spcPct val="80000"/>
              </a:lnSpc>
            </a:pPr>
            <a:r>
              <a:rPr lang="ru-RU" sz="1600" b="1"/>
              <a:t>ЭУ для работы с данными (Data controls)</a:t>
            </a:r>
            <a:r>
              <a:rPr lang="ru-RU" sz="1600"/>
              <a:t>: These controls include sophisticated grids and lists that are designed to display large amounts of data, with support for advanced features such as templating, editing, sorting, and pagination. This set also includes the data source controls that allow you to bind to different data sources declaratively, without writing extra code. </a:t>
            </a:r>
          </a:p>
          <a:p>
            <a:pPr>
              <a:lnSpc>
                <a:spcPct val="80000"/>
              </a:lnSpc>
            </a:pPr>
            <a:r>
              <a:rPr lang="ru-RU" sz="1600" b="1"/>
              <a:t>ЭУ для навигации (Navigation controls)</a:t>
            </a:r>
            <a:r>
              <a:rPr lang="ru-RU" sz="1600"/>
              <a:t>: These controls are designed to display site maps and allow the user to navigate from one page to another.</a:t>
            </a:r>
          </a:p>
          <a:p>
            <a:pPr>
              <a:lnSpc>
                <a:spcPct val="80000"/>
              </a:lnSpc>
            </a:pPr>
            <a:r>
              <a:rPr lang="ru-RU" sz="1600" b="1"/>
              <a:t>ЭУ для регистрации (Login controls)</a:t>
            </a:r>
            <a:r>
              <a:rPr lang="ru-RU" sz="1600"/>
              <a:t>: These controls support forms authentication, an ASP.NET model for authenticating users against a database and tracking their status. Rather than writing your own interfaces to work with forms authentication, you can use these controls to get prebuilt, customizable login pages, password recovery, and user-creation wizards. </a:t>
            </a:r>
          </a:p>
          <a:p>
            <a:pPr>
              <a:lnSpc>
                <a:spcPct val="80000"/>
              </a:lnSpc>
            </a:pPr>
            <a:r>
              <a:rPr lang="ru-RU" sz="1600" b="1"/>
              <a:t>ЭУ для </a:t>
            </a:r>
            <a:r>
              <a:rPr lang="en-US" sz="1600" b="1"/>
              <a:t>web part </a:t>
            </a:r>
            <a:r>
              <a:rPr lang="ru-RU" sz="1600" b="1"/>
              <a:t> </a:t>
            </a:r>
            <a:r>
              <a:rPr lang="en-US" sz="1600" b="1"/>
              <a:t>(</a:t>
            </a:r>
            <a:r>
              <a:rPr lang="ru-RU" sz="1600" b="1"/>
              <a:t>Web parts controls</a:t>
            </a:r>
            <a:r>
              <a:rPr lang="en-US" sz="1600" b="1"/>
              <a:t>)</a:t>
            </a:r>
            <a:r>
              <a:rPr lang="ru-RU" sz="1600"/>
              <a:t>: This set of controls supports WebParts, an ASP.NET model for building componentized, highly configurable web portals.</a:t>
            </a:r>
          </a:p>
          <a:p>
            <a:pPr>
              <a:lnSpc>
                <a:spcPct val="80000"/>
              </a:lnSpc>
            </a:pPr>
            <a:r>
              <a:rPr lang="ru-RU" sz="1600" b="1"/>
              <a:t>AJAX ЭУ</a:t>
            </a:r>
            <a:r>
              <a:rPr lang="ru-RU" sz="1600"/>
              <a:t>: These controls allow you to use Ajax techniques in your web pages without forcing you to write client-side code. Ajax-style pages can be more responsive because they bypass the regular postback-and-refresh page cycle. </a:t>
            </a:r>
          </a:p>
          <a:p>
            <a:pPr>
              <a:lnSpc>
                <a:spcPct val="80000"/>
              </a:lnSpc>
            </a:pPr>
            <a:r>
              <a:rPr lang="ru-RU" sz="1600" b="1"/>
              <a:t>ЭУ для мобильных устройств (mobile controls)</a:t>
            </a:r>
            <a:r>
              <a:rPr lang="ru-RU" sz="1600"/>
              <a:t>: This is a set of controls that resembles the web controls but is customized to support mobile clients such as PDAs, smart phones, and so on, by rendering pages to markup standards such as HTML 3.2 or WML 1.1. The mobile controls are highly adaptive, which means that when you create a page using these controls, the page can be rendered in several completely different ways depending on the device that’s accessing the page. (This concept is also used in ordinary web controls on a lesser scale. They can generate XHTML or HTML 4.01 with JavaScript code or generate plain HTML 3.2 code according to the client browser’s capabilities.)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p:txBody>
          <a:bodyPr/>
          <a:lstStyle/>
          <a:p>
            <a:r>
              <a:rPr lang="ru-RU"/>
              <a:t>Иерархия серверных ЭУ</a:t>
            </a:r>
          </a:p>
        </p:txBody>
      </p:sp>
      <p:sp>
        <p:nvSpPr>
          <p:cNvPr id="446467" name="Rectangle 3"/>
          <p:cNvSpPr>
            <a:spLocks noGrp="1" noChangeArrowheads="1"/>
          </p:cNvSpPr>
          <p:nvPr>
            <p:ph type="body" idx="1"/>
          </p:nvPr>
        </p:nvSpPr>
        <p:spPr>
          <a:xfrm>
            <a:off x="457200" y="1600200"/>
            <a:ext cx="8229600" cy="1684338"/>
          </a:xfrm>
        </p:spPr>
        <p:txBody>
          <a:bodyPr/>
          <a:lstStyle/>
          <a:p>
            <a:pPr>
              <a:lnSpc>
                <a:spcPct val="80000"/>
              </a:lnSpc>
            </a:pPr>
            <a:r>
              <a:rPr lang="ru-RU" sz="2000"/>
              <a:t>Все серверные ЭУ являются производными от базового класса Control из пространства имен System.Web.UI. </a:t>
            </a:r>
          </a:p>
          <a:p>
            <a:pPr>
              <a:lnSpc>
                <a:spcPct val="80000"/>
              </a:lnSpc>
            </a:pPr>
            <a:r>
              <a:rPr lang="ru-RU" sz="2000"/>
              <a:t>Это выполняется и для HTML серверных ЭУ и для ЭУ создаваемых разработчиками (custom controls).</a:t>
            </a:r>
          </a:p>
          <a:p>
            <a:pPr>
              <a:lnSpc>
                <a:spcPct val="80000"/>
              </a:lnSpc>
            </a:pPr>
            <a:r>
              <a:rPr lang="ru-RU" sz="2000"/>
              <a:t>Это также верно и для класса Page, на основе которого создаются все web формы. </a:t>
            </a:r>
          </a:p>
        </p:txBody>
      </p:sp>
      <p:pic>
        <p:nvPicPr>
          <p:cNvPr id="446468" name="Picture 4"/>
          <p:cNvPicPr>
            <a:picLocks noChangeAspect="1" noChangeArrowheads="1"/>
          </p:cNvPicPr>
          <p:nvPr/>
        </p:nvPicPr>
        <p:blipFill>
          <a:blip r:embed="rId3" cstate="print"/>
          <a:srcRect l="15300" t="26367" r="18994" b="38194"/>
          <a:stretch>
            <a:fillRect/>
          </a:stretch>
        </p:blipFill>
        <p:spPr bwMode="auto">
          <a:xfrm>
            <a:off x="900113" y="3357563"/>
            <a:ext cx="7993062" cy="3233737"/>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457200" y="274638"/>
            <a:ext cx="8229600" cy="633412"/>
          </a:xfrm>
        </p:spPr>
        <p:txBody>
          <a:bodyPr/>
          <a:lstStyle/>
          <a:p>
            <a:r>
              <a:rPr lang="ru-RU" sz="3600"/>
              <a:t>Свойства класса Control</a:t>
            </a:r>
          </a:p>
        </p:txBody>
      </p:sp>
      <p:graphicFrame>
        <p:nvGraphicFramePr>
          <p:cNvPr id="448515" name="Group 3"/>
          <p:cNvGraphicFramePr>
            <a:graphicFrameLocks noGrp="1"/>
          </p:cNvGraphicFramePr>
          <p:nvPr>
            <p:ph idx="1"/>
          </p:nvPr>
        </p:nvGraphicFramePr>
        <p:xfrm>
          <a:off x="395288" y="1831975"/>
          <a:ext cx="8229600" cy="5026025"/>
        </p:xfrm>
        <a:graphic>
          <a:graphicData uri="http://schemas.openxmlformats.org/drawingml/2006/table">
            <a:tbl>
              <a:tblPr/>
              <a:tblGrid>
                <a:gridCol w="1152525"/>
                <a:gridCol w="7077075"/>
              </a:tblGrid>
              <a:tr h="358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Свойство</a:t>
                      </a:r>
                      <a:endParaRPr kumimoji="0" lang="ru-RU"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Описание</a:t>
                      </a:r>
                      <a:endParaRPr kumimoji="0" lang="ru-RU"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ClientID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Идентификатор ЭУ, который является уникальным именем, созданным ASP.NET во время создания страницы.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31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Controls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Коллекция ЭУ расположенных на </a:t>
                      </a:r>
                      <a:r>
                        <a:rPr kumimoji="0" lang="en-US" sz="1600" b="0" i="0" u="none" strike="noStrike" cap="none" normalizeH="0" baseline="0" smtClean="0">
                          <a:ln>
                            <a:noFill/>
                          </a:ln>
                          <a:solidFill>
                            <a:schemeClr val="tx1"/>
                          </a:solidFill>
                          <a:effectLst/>
                          <a:latin typeface="Arial" charset="0"/>
                        </a:rPr>
                        <a:t>web </a:t>
                      </a:r>
                      <a:r>
                        <a:rPr kumimoji="0" lang="ru-RU" sz="1600" b="0" i="0" u="none" strike="noStrike" cap="none" normalizeH="0" baseline="0" smtClean="0">
                          <a:ln>
                            <a:noFill/>
                          </a:ln>
                          <a:solidFill>
                            <a:schemeClr val="tx1"/>
                          </a:solidFill>
                          <a:effectLst/>
                          <a:latin typeface="Arial" charset="0"/>
                        </a:rPr>
                        <a:t>форме. You can use the Page.Controls collection to get the top-level collection of controls on the page. Each control in the Controls collection may contain its own child controls, and those controls can hold still more controls of their own, and so 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EnableViewState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Логическая переменная, если равна </a:t>
                      </a:r>
                      <a:r>
                        <a:rPr kumimoji="0" lang="en-US" sz="1600" b="0" i="0" u="none" strike="noStrike" cap="none" normalizeH="0" baseline="0" smtClean="0">
                          <a:ln>
                            <a:noFill/>
                          </a:ln>
                          <a:solidFill>
                            <a:schemeClr val="tx1"/>
                          </a:solidFill>
                          <a:effectLst/>
                          <a:latin typeface="Arial" charset="0"/>
                        </a:rPr>
                        <a:t>true</a:t>
                      </a:r>
                      <a:r>
                        <a:rPr kumimoji="0" lang="ru-RU" sz="16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ru-RU" sz="1600" b="0" i="0" u="none" strike="noStrike" cap="none" normalizeH="0" baseline="0" smtClean="0">
                          <a:ln>
                            <a:noFill/>
                          </a:ln>
                          <a:solidFill>
                            <a:schemeClr val="tx1"/>
                          </a:solidFill>
                          <a:effectLst/>
                          <a:latin typeface="Arial" charset="0"/>
                        </a:rPr>
                        <a:t>то страница поддерживает состояние между обратными вызовами. По  умолчанию 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Имя ЭУ с помощью которого к нему можно обращаться.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Page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Ссылка объект </a:t>
                      </a:r>
                      <a:r>
                        <a:rPr kumimoji="0" lang="en-US" sz="1600" b="0" i="0" u="none" strike="noStrike" cap="none" normalizeH="0" baseline="0" smtClean="0">
                          <a:ln>
                            <a:noFill/>
                          </a:ln>
                          <a:solidFill>
                            <a:schemeClr val="tx1"/>
                          </a:solidFill>
                          <a:effectLst/>
                          <a:latin typeface="Arial" charset="0"/>
                        </a:rPr>
                        <a:t>P</a:t>
                      </a:r>
                      <a:r>
                        <a:rPr kumimoji="0" lang="ru-RU" sz="1600" b="0" i="0" u="none" strike="noStrike" cap="none" normalizeH="0" baseline="0" smtClean="0">
                          <a:ln>
                            <a:noFill/>
                          </a:ln>
                          <a:solidFill>
                            <a:schemeClr val="tx1"/>
                          </a:solidFill>
                          <a:effectLst/>
                          <a:latin typeface="Arial" charset="0"/>
                        </a:rPr>
                        <a:t>age, который содержит данный ЭУ.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Parent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Ссылка на родительский объект (</a:t>
                      </a:r>
                      <a:r>
                        <a:rPr kumimoji="0" lang="en-US" sz="1600" b="0" i="0" u="none" strike="noStrike" cap="none" normalizeH="0" baseline="0" smtClean="0">
                          <a:ln>
                            <a:noFill/>
                          </a:ln>
                          <a:solidFill>
                            <a:schemeClr val="tx1"/>
                          </a:solidFill>
                          <a:effectLst/>
                          <a:latin typeface="Arial" charset="0"/>
                        </a:rPr>
                        <a:t>Page </a:t>
                      </a:r>
                      <a:r>
                        <a:rPr kumimoji="0" lang="ru-RU" sz="1600" b="0" i="0" u="none" strike="noStrike" cap="none" normalizeH="0" baseline="0" smtClean="0">
                          <a:ln>
                            <a:noFill/>
                          </a:ln>
                          <a:solidFill>
                            <a:schemeClr val="tx1"/>
                          </a:solidFill>
                          <a:effectLst/>
                          <a:latin typeface="Arial" charset="0"/>
                        </a:rPr>
                        <a:t>или </a:t>
                      </a:r>
                      <a:r>
                        <a:rPr kumimoji="0" lang="en-US" sz="1600" b="0" i="0" u="none" strike="noStrike" cap="none" normalizeH="0" baseline="0" smtClean="0">
                          <a:ln>
                            <a:noFill/>
                          </a:ln>
                          <a:solidFill>
                            <a:schemeClr val="tx1"/>
                          </a:solidFill>
                          <a:effectLst/>
                          <a:latin typeface="Arial" charset="0"/>
                        </a:rPr>
                        <a:t>Control</a:t>
                      </a:r>
                      <a:r>
                        <a:rPr kumimoji="0" lang="ru-RU" sz="16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ru-RU" sz="1600" b="0" i="0" u="none" strike="noStrike" cap="none" normalizeH="0" baseline="0" smtClean="0">
                          <a:ln>
                            <a:noFill/>
                          </a:ln>
                          <a:solidFill>
                            <a:schemeClr val="tx1"/>
                          </a:solidFill>
                          <a:effectLst/>
                          <a:latin typeface="Arial" charset="0"/>
                        </a:rPr>
                        <a:t>который содержит данный ЭУ.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400" b="1" i="0" u="none" strike="noStrike" cap="none" normalizeH="0" baseline="0" smtClean="0">
                          <a:ln>
                            <a:noFill/>
                          </a:ln>
                          <a:solidFill>
                            <a:schemeClr val="tx1"/>
                          </a:solidFill>
                          <a:effectLst/>
                          <a:latin typeface="Arial" charset="0"/>
                        </a:rPr>
                        <a:t>Visible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charset="0"/>
                        </a:rPr>
                        <a:t>Логическая переменная, которая определяет, показывать ли данный ЭУ на форме. Если false, то ЭУ не видим на форме и соответствующий HTML тэг не создается.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8544" name="Text Box 32"/>
          <p:cNvSpPr txBox="1">
            <a:spLocks noChangeArrowheads="1"/>
          </p:cNvSpPr>
          <p:nvPr/>
        </p:nvSpPr>
        <p:spPr bwMode="auto">
          <a:xfrm>
            <a:off x="395288" y="1052513"/>
            <a:ext cx="8280400" cy="727075"/>
          </a:xfrm>
          <a:prstGeom prst="rect">
            <a:avLst/>
          </a:prstGeom>
          <a:noFill/>
          <a:ln w="9525">
            <a:noFill/>
            <a:miter lim="800000"/>
            <a:headEnd/>
            <a:tailEnd/>
          </a:ln>
          <a:effectLst/>
        </p:spPr>
        <p:txBody>
          <a:bodyPr>
            <a:spAutoFit/>
          </a:bodyPr>
          <a:lstStyle/>
          <a:p>
            <a:pPr>
              <a:lnSpc>
                <a:spcPct val="80000"/>
              </a:lnSpc>
              <a:spcBef>
                <a:spcPct val="20000"/>
              </a:spcBef>
            </a:pPr>
            <a:r>
              <a:rPr lang="ru-RU" sz="1600"/>
              <a:t>Так как все ЭУ являются производными от базового класса Control, то все они имеют стандартный интерфейс (свойства, методы), что позволяет единообразно работать с ними, даже не зная конкретной специфики.</a:t>
            </a:r>
            <a:r>
              <a:rPr lang="ru-RU" sz="200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p:txBody>
          <a:bodyPr/>
          <a:lstStyle/>
          <a:p>
            <a:r>
              <a:rPr lang="ru-RU" sz="4000"/>
              <a:t>Основные методы класса </a:t>
            </a:r>
            <a:r>
              <a:rPr lang="en-US" sz="4000"/>
              <a:t>Control</a:t>
            </a:r>
            <a:endParaRPr lang="ru-RU" sz="4000"/>
          </a:p>
        </p:txBody>
      </p:sp>
      <p:sp>
        <p:nvSpPr>
          <p:cNvPr id="450563" name="Rectangle 3"/>
          <p:cNvSpPr>
            <a:spLocks noGrp="1" noChangeArrowheads="1"/>
          </p:cNvSpPr>
          <p:nvPr>
            <p:ph type="body" idx="1"/>
          </p:nvPr>
        </p:nvSpPr>
        <p:spPr/>
        <p:txBody>
          <a:bodyPr/>
          <a:lstStyle/>
          <a:p>
            <a:pPr>
              <a:lnSpc>
                <a:spcPct val="80000"/>
              </a:lnSpc>
            </a:pPr>
            <a:r>
              <a:rPr lang="ru-RU" sz="2000" b="1"/>
              <a:t>DataBind()</a:t>
            </a:r>
            <a:r>
              <a:rPr lang="ru-RU" sz="2000"/>
              <a:t> - связывание ЭУ и все его дочерние ЭУ с заданным источником данных или выражением.</a:t>
            </a:r>
          </a:p>
          <a:p>
            <a:pPr>
              <a:lnSpc>
                <a:spcPct val="80000"/>
              </a:lnSpc>
            </a:pPr>
            <a:r>
              <a:rPr lang="ru-RU" sz="2000" b="1"/>
              <a:t>FindControl()</a:t>
            </a:r>
            <a:r>
              <a:rPr lang="ru-RU" sz="2000"/>
              <a:t> – поиск дочернего ЭУ с заданным именем с текущем ЭУ и во всех содержащихся в нем ЭУ. Если такой дочерний ЭУ будет найден, то возвращается ссылка общего типа. Необходимо преобразовать эту ссылку к требуемому типу.</a:t>
            </a:r>
          </a:p>
          <a:p>
            <a:pPr>
              <a:lnSpc>
                <a:spcPct val="80000"/>
              </a:lnSpc>
            </a:pPr>
            <a:r>
              <a:rPr lang="ru-RU" sz="2000" b="1"/>
              <a:t>HasControls()</a:t>
            </a:r>
            <a:r>
              <a:rPr lang="ru-RU" sz="2000"/>
              <a:t> – проверка, имеет ли данный ЭУ дочерние ЭУ. Данный ЭУ должен быть контейнерным тэгом (container tag), чтобы иметь дочерние ЭУ (например, такие как &lt;div&gt; тэг).</a:t>
            </a:r>
          </a:p>
          <a:p>
            <a:pPr>
              <a:lnSpc>
                <a:spcPct val="80000"/>
              </a:lnSpc>
            </a:pPr>
            <a:r>
              <a:rPr lang="ru-RU" sz="2000" b="1"/>
              <a:t>Render()</a:t>
            </a:r>
            <a:r>
              <a:rPr lang="ru-RU" sz="2000"/>
              <a:t> – записывает HTML код для данного ЭУ на основе его текущего состояния. Этот метод напрямую не вызывается. Его вызывает среда ASP.NET, когда создается </a:t>
            </a:r>
            <a:r>
              <a:rPr lang="en-US" sz="2000"/>
              <a:t>HTML </a:t>
            </a:r>
            <a:r>
              <a:rPr lang="ru-RU" sz="2000"/>
              <a:t>код всей страницы.</a:t>
            </a:r>
          </a:p>
          <a:p>
            <a:pPr>
              <a:lnSpc>
                <a:spcPct val="80000"/>
              </a:lnSpc>
            </a:pPr>
            <a:endParaRPr lang="ru-RU" sz="1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a:xfrm>
            <a:off x="250825" y="188913"/>
            <a:ext cx="8686800" cy="1008062"/>
          </a:xfrm>
        </p:spPr>
        <p:txBody>
          <a:bodyPr/>
          <a:lstStyle/>
          <a:p>
            <a:r>
              <a:rPr lang="ru-RU" sz="3200"/>
              <a:t>Синтаксис серверных </a:t>
            </a:r>
            <a:br>
              <a:rPr lang="ru-RU" sz="3200"/>
            </a:br>
            <a:r>
              <a:rPr lang="ru-RU" sz="3200"/>
              <a:t>элементов управления</a:t>
            </a:r>
            <a:endParaRPr lang="en-US" sz="2000"/>
          </a:p>
        </p:txBody>
      </p:sp>
      <p:sp>
        <p:nvSpPr>
          <p:cNvPr id="465923" name="Rectangle 3"/>
          <p:cNvSpPr>
            <a:spLocks noGrp="1" noChangeArrowheads="1"/>
          </p:cNvSpPr>
          <p:nvPr>
            <p:ph type="body" idx="1"/>
          </p:nvPr>
        </p:nvSpPr>
        <p:spPr>
          <a:xfrm>
            <a:off x="323850" y="1557338"/>
            <a:ext cx="8382000" cy="5111750"/>
          </a:xfrm>
        </p:spPr>
        <p:txBody>
          <a:bodyPr/>
          <a:lstStyle/>
          <a:p>
            <a:pPr>
              <a:lnSpc>
                <a:spcPct val="90000"/>
              </a:lnSpc>
            </a:pPr>
            <a:r>
              <a:rPr lang="ru-RU" sz="2800">
                <a:latin typeface="Times New Roman" pitchFamily="18" charset="0"/>
              </a:rPr>
              <a:t>Эл. управления объявляются как </a:t>
            </a:r>
            <a:r>
              <a:rPr lang="en-US" sz="2800">
                <a:latin typeface="Times New Roman" pitchFamily="18" charset="0"/>
              </a:rPr>
              <a:t>HTML </a:t>
            </a:r>
            <a:r>
              <a:rPr lang="ru-RU" sz="2800">
                <a:latin typeface="Times New Roman" pitchFamily="18" charset="0"/>
              </a:rPr>
              <a:t>тэги с атрибутом</a:t>
            </a:r>
            <a:r>
              <a:rPr lang="en-US" sz="2800">
                <a:latin typeface="Times New Roman" pitchFamily="18" charset="0"/>
              </a:rPr>
              <a:t> runat=“server”</a:t>
            </a:r>
          </a:p>
          <a:p>
            <a:pPr>
              <a:lnSpc>
                <a:spcPct val="90000"/>
              </a:lnSpc>
            </a:pPr>
            <a:endParaRPr lang="en-US" sz="2800">
              <a:latin typeface="Times New Roman" pitchFamily="18" charset="0"/>
            </a:endParaRPr>
          </a:p>
          <a:p>
            <a:pPr>
              <a:lnSpc>
                <a:spcPct val="90000"/>
              </a:lnSpc>
            </a:pPr>
            <a:endParaRPr lang="en-US" sz="2800"/>
          </a:p>
          <a:p>
            <a:pPr>
              <a:lnSpc>
                <a:spcPct val="90000"/>
              </a:lnSpc>
            </a:pPr>
            <a:endParaRPr lang="en-US" sz="2800"/>
          </a:p>
          <a:p>
            <a:pPr>
              <a:lnSpc>
                <a:spcPct val="90000"/>
              </a:lnSpc>
            </a:pPr>
            <a:r>
              <a:rPr lang="ru-RU" sz="2800">
                <a:latin typeface="Times New Roman" pitchFamily="18" charset="0"/>
              </a:rPr>
              <a:t>Тэги задают какого типа создать эл. управления</a:t>
            </a:r>
            <a:endParaRPr lang="en-US" sz="2800">
              <a:latin typeface="Times New Roman" pitchFamily="18" charset="0"/>
            </a:endParaRPr>
          </a:p>
          <a:p>
            <a:pPr lvl="1">
              <a:lnSpc>
                <a:spcPct val="90000"/>
              </a:lnSpc>
            </a:pPr>
            <a:r>
              <a:rPr lang="ru-RU" sz="2400">
                <a:latin typeface="Times New Roman" pitchFamily="18" charset="0"/>
              </a:rPr>
              <a:t>Эл. управления реализуются как </a:t>
            </a:r>
            <a:r>
              <a:rPr lang="en-US" sz="2400">
                <a:latin typeface="Times New Roman" pitchFamily="18" charset="0"/>
              </a:rPr>
              <a:t>ASP.NET </a:t>
            </a:r>
            <a:r>
              <a:rPr lang="ru-RU" sz="2400">
                <a:latin typeface="Times New Roman" pitchFamily="18" charset="0"/>
              </a:rPr>
              <a:t>классы</a:t>
            </a:r>
            <a:endParaRPr lang="en-US" sz="2400">
              <a:latin typeface="Times New Roman" pitchFamily="18" charset="0"/>
            </a:endParaRPr>
          </a:p>
          <a:p>
            <a:pPr>
              <a:lnSpc>
                <a:spcPct val="90000"/>
              </a:lnSpc>
            </a:pPr>
            <a:r>
              <a:rPr lang="ru-RU" sz="2800">
                <a:latin typeface="Times New Roman" pitchFamily="18" charset="0"/>
              </a:rPr>
              <a:t>Атрибут </a:t>
            </a:r>
            <a:r>
              <a:rPr lang="en-US" sz="2800">
                <a:latin typeface="Times New Roman" pitchFamily="18" charset="0"/>
              </a:rPr>
              <a:t>id </a:t>
            </a:r>
            <a:r>
              <a:rPr lang="ru-RU" sz="2800">
                <a:latin typeface="Times New Roman" pitchFamily="18" charset="0"/>
              </a:rPr>
              <a:t>задает программный идентификатор</a:t>
            </a:r>
            <a:endParaRPr lang="en-US" sz="2800">
              <a:latin typeface="Times New Roman" pitchFamily="18" charset="0"/>
            </a:endParaRPr>
          </a:p>
          <a:p>
            <a:pPr lvl="1">
              <a:lnSpc>
                <a:spcPct val="90000"/>
              </a:lnSpc>
            </a:pPr>
            <a:r>
              <a:rPr lang="ru-RU" sz="2400">
                <a:latin typeface="Times New Roman" pitchFamily="18" charset="0"/>
              </a:rPr>
              <a:t>Он именует экземпляр доступный в ходе обратной отправки (</a:t>
            </a:r>
            <a:r>
              <a:rPr lang="en-US" sz="2400">
                <a:latin typeface="Times New Roman" pitchFamily="18" charset="0"/>
              </a:rPr>
              <a:t>postback</a:t>
            </a:r>
            <a:r>
              <a:rPr lang="ru-RU" sz="2400">
                <a:latin typeface="Times New Roman" pitchFamily="18" charset="0"/>
              </a:rPr>
              <a:t>)</a:t>
            </a:r>
            <a:endParaRPr lang="en-US" sz="2400">
              <a:latin typeface="Times New Roman" pitchFamily="18" charset="0"/>
            </a:endParaRPr>
          </a:p>
          <a:p>
            <a:pPr lvl="1">
              <a:lnSpc>
                <a:spcPct val="90000"/>
              </a:lnSpc>
            </a:pPr>
            <a:r>
              <a:rPr lang="ru-RU" sz="2400">
                <a:latin typeface="Times New Roman" pitchFamily="18" charset="0"/>
              </a:rPr>
              <a:t>Также как в </a:t>
            </a:r>
            <a:r>
              <a:rPr lang="en-US" sz="2400">
                <a:latin typeface="Times New Roman" pitchFamily="18" charset="0"/>
              </a:rPr>
              <a:t>Dynamic HTML</a:t>
            </a:r>
          </a:p>
        </p:txBody>
      </p:sp>
      <p:sp>
        <p:nvSpPr>
          <p:cNvPr id="465924" name="Text Box 4"/>
          <p:cNvSpPr txBox="1">
            <a:spLocks noChangeArrowheads="1"/>
          </p:cNvSpPr>
          <p:nvPr/>
        </p:nvSpPr>
        <p:spPr bwMode="auto">
          <a:xfrm>
            <a:off x="755650" y="2636838"/>
            <a:ext cx="7162800" cy="12001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defTabSz="2054225" eaLnBrk="0" hangingPunct="0"/>
            <a:r>
              <a:rPr lang="en-US" sz="2000" b="1">
                <a:latin typeface="Lucida Console" pitchFamily="49" charset="0"/>
              </a:rPr>
              <a:t>&lt;input type=text id=text2 runat=“server” /&gt;</a:t>
            </a:r>
          </a:p>
          <a:p>
            <a:pPr marL="114300" lvl="1" defTabSz="2054225" eaLnBrk="0" hangingPunct="0"/>
            <a:endParaRPr lang="ru-RU" sz="2000" b="1">
              <a:latin typeface="Lucida Console" pitchFamily="49" charset="0"/>
            </a:endParaRPr>
          </a:p>
          <a:p>
            <a:pPr marL="114300" lvl="1" defTabSz="2054225" eaLnBrk="0" hangingPunct="0"/>
            <a:r>
              <a:rPr lang="en-US" sz="2000" b="1">
                <a:latin typeface="Lucida Console" pitchFamily="49" charset="0"/>
              </a:rPr>
              <a:t>&lt;asp:calendar id=myCal runat=“server” /&gt;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539750" y="333375"/>
            <a:ext cx="8353425" cy="717550"/>
          </a:xfrm>
        </p:spPr>
        <p:txBody>
          <a:bodyPr/>
          <a:lstStyle/>
          <a:p>
            <a:pPr>
              <a:tabLst>
                <a:tab pos="7888288" algn="l"/>
              </a:tabLst>
            </a:pPr>
            <a:r>
              <a:rPr lang="ru-RU" sz="3400">
                <a:solidFill>
                  <a:schemeClr val="tx1"/>
                </a:solidFill>
              </a:rPr>
              <a:t>Серверные элементы управления</a:t>
            </a:r>
          </a:p>
        </p:txBody>
      </p:sp>
      <p:sp>
        <p:nvSpPr>
          <p:cNvPr id="460803" name="Text Box 3"/>
          <p:cNvSpPr txBox="1">
            <a:spLocks noChangeArrowheads="1"/>
          </p:cNvSpPr>
          <p:nvPr/>
        </p:nvSpPr>
        <p:spPr bwMode="auto">
          <a:xfrm>
            <a:off x="468313" y="1268413"/>
            <a:ext cx="8424862" cy="1571625"/>
          </a:xfrm>
          <a:prstGeom prst="rect">
            <a:avLst/>
          </a:prstGeom>
          <a:noFill/>
          <a:ln w="9525">
            <a:noFill/>
            <a:miter lim="800000"/>
            <a:headEnd/>
            <a:tailEnd/>
          </a:ln>
          <a:effectLst/>
        </p:spPr>
        <p:txBody>
          <a:bodyPr>
            <a:spAutoFit/>
          </a:bodyPr>
          <a:lstStyle/>
          <a:p>
            <a:pPr>
              <a:spcBef>
                <a:spcPct val="50000"/>
              </a:spcBef>
            </a:pPr>
            <a:r>
              <a:rPr lang="ru-RU" sz="2000" b="1">
                <a:solidFill>
                  <a:srgbClr val="69BB05"/>
                </a:solidFill>
              </a:rPr>
              <a:t>Серверные </a:t>
            </a:r>
            <a:r>
              <a:rPr lang="en-US" sz="2000" b="1">
                <a:solidFill>
                  <a:srgbClr val="69BB05"/>
                </a:solidFill>
              </a:rPr>
              <a:t>HTML</a:t>
            </a:r>
            <a:r>
              <a:rPr lang="ru-RU" sz="2000"/>
              <a:t> </a:t>
            </a:r>
            <a:r>
              <a:rPr lang="ru-RU" sz="2000" b="1">
                <a:solidFill>
                  <a:srgbClr val="69BB05"/>
                </a:solidFill>
              </a:rPr>
              <a:t>элементы управления</a:t>
            </a:r>
            <a:endParaRPr lang="en-US" sz="2000" b="1">
              <a:solidFill>
                <a:srgbClr val="69BB05"/>
              </a:solidFill>
            </a:endParaRPr>
          </a:p>
          <a:p>
            <a:pPr>
              <a:lnSpc>
                <a:spcPct val="120000"/>
              </a:lnSpc>
              <a:spcBef>
                <a:spcPct val="50000"/>
              </a:spcBef>
            </a:pPr>
            <a:r>
              <a:rPr lang="ru-RU" sz="1400"/>
              <a:t>- стандартные </a:t>
            </a:r>
            <a:r>
              <a:rPr lang="en-US" sz="1400"/>
              <a:t>HTML</a:t>
            </a:r>
            <a:r>
              <a:rPr lang="uk-UA" sz="1400"/>
              <a:t>-теги с атрибутом </a:t>
            </a:r>
            <a:r>
              <a:rPr lang="en-US" sz="1500" b="1">
                <a:solidFill>
                  <a:srgbClr val="FF3300"/>
                </a:solidFill>
                <a:latin typeface="Courier New" pitchFamily="49" charset="0"/>
              </a:rPr>
              <a:t>runat</a:t>
            </a:r>
            <a:r>
              <a:rPr lang="en-US" sz="1500" b="1">
                <a:solidFill>
                  <a:schemeClr val="hlink"/>
                </a:solidFill>
                <a:latin typeface="Courier New" pitchFamily="49" charset="0"/>
              </a:rPr>
              <a:t>=”server”</a:t>
            </a:r>
            <a:r>
              <a:rPr lang="ru-RU" sz="1400"/>
              <a:t>.</a:t>
            </a:r>
            <a:r>
              <a:rPr lang="en-US" sz="1400"/>
              <a:t> </a:t>
            </a:r>
            <a:r>
              <a:rPr lang="ru-RU" sz="1400"/>
              <a:t>Свойства совпадают с атрибутами соответствующего тега, простые свойства:</a:t>
            </a:r>
            <a:br>
              <a:rPr lang="ru-RU" sz="1400"/>
            </a:br>
            <a:r>
              <a:rPr lang="en-US" sz="1400"/>
              <a:t/>
            </a:r>
            <a:br>
              <a:rPr lang="en-US" sz="1400"/>
            </a:br>
            <a:r>
              <a:rPr lang="en-US" sz="1400"/>
              <a:t>	</a:t>
            </a:r>
            <a:r>
              <a:rPr lang="en-US" sz="1500" b="1">
                <a:solidFill>
                  <a:schemeClr val="hlink"/>
                </a:solidFill>
                <a:latin typeface="Courier New" pitchFamily="49" charset="0"/>
              </a:rPr>
              <a:t>InnerText, InnerHtml, Style, Value, Attributes</a:t>
            </a:r>
            <a:endParaRPr lang="ru-RU" sz="1500" b="1">
              <a:solidFill>
                <a:schemeClr val="hlink"/>
              </a:solidFill>
              <a:latin typeface="Courier New" pitchFamily="49" charset="0"/>
            </a:endParaRPr>
          </a:p>
        </p:txBody>
      </p:sp>
      <p:sp>
        <p:nvSpPr>
          <p:cNvPr id="460804" name="Text Box 4"/>
          <p:cNvSpPr txBox="1">
            <a:spLocks noChangeArrowheads="1"/>
          </p:cNvSpPr>
          <p:nvPr/>
        </p:nvSpPr>
        <p:spPr bwMode="auto">
          <a:xfrm>
            <a:off x="323850" y="2997200"/>
            <a:ext cx="8424863" cy="3659188"/>
          </a:xfrm>
          <a:prstGeom prst="rect">
            <a:avLst/>
          </a:prstGeom>
          <a:noFill/>
          <a:ln w="9525">
            <a:noFill/>
            <a:miter lim="800000"/>
            <a:headEnd/>
            <a:tailEnd/>
          </a:ln>
          <a:effectLst/>
        </p:spPr>
        <p:txBody>
          <a:bodyPr>
            <a:spAutoFit/>
          </a:bodyPr>
          <a:lstStyle/>
          <a:p>
            <a:pPr>
              <a:spcBef>
                <a:spcPct val="50000"/>
              </a:spcBef>
            </a:pPr>
            <a:r>
              <a:rPr lang="ru-RU" sz="2000" b="1">
                <a:solidFill>
                  <a:srgbClr val="69BB05"/>
                </a:solidFill>
              </a:rPr>
              <a:t>Серверные </a:t>
            </a:r>
            <a:r>
              <a:rPr lang="en-US" sz="2000" b="1">
                <a:solidFill>
                  <a:srgbClr val="69BB05"/>
                </a:solidFill>
              </a:rPr>
              <a:t>Web</a:t>
            </a:r>
            <a:r>
              <a:rPr lang="ru-RU" sz="2000"/>
              <a:t> </a:t>
            </a:r>
            <a:r>
              <a:rPr lang="ru-RU" sz="2000" b="1">
                <a:solidFill>
                  <a:srgbClr val="69BB05"/>
                </a:solidFill>
              </a:rPr>
              <a:t>элементы управления </a:t>
            </a:r>
            <a:endParaRPr lang="en-US" sz="2000" b="1">
              <a:solidFill>
                <a:srgbClr val="69BB05"/>
              </a:solidFill>
            </a:endParaRPr>
          </a:p>
          <a:p>
            <a:pPr>
              <a:lnSpc>
                <a:spcPct val="130000"/>
              </a:lnSpc>
              <a:spcBef>
                <a:spcPct val="50000"/>
              </a:spcBef>
            </a:pPr>
            <a:r>
              <a:rPr lang="ru-RU" sz="1400"/>
              <a:t>-</a:t>
            </a:r>
            <a:r>
              <a:rPr lang="en-US" sz="1400"/>
              <a:t> </a:t>
            </a:r>
            <a:r>
              <a:rPr lang="ru-RU" sz="1400"/>
              <a:t>более развитые элементы: </a:t>
            </a:r>
            <a:r>
              <a:rPr lang="ru-RU" sz="1400">
                <a:solidFill>
                  <a:srgbClr val="FC7E46"/>
                </a:solidFill>
              </a:rPr>
              <a:t>…календарь, раскрывающийся список, таблицы данных…</a:t>
            </a:r>
            <a:r>
              <a:rPr lang="en-US" sz="1400"/>
              <a:t> </a:t>
            </a:r>
            <a:r>
              <a:rPr lang="ru-RU" sz="1400"/>
              <a:t>Идентификатор элемента управления </a:t>
            </a:r>
            <a:r>
              <a:rPr lang="en-US" sz="1400"/>
              <a:t>Web </a:t>
            </a:r>
            <a:r>
              <a:rPr lang="ru-RU" sz="1400"/>
              <a:t>– это префикс </a:t>
            </a:r>
            <a:r>
              <a:rPr lang="en-US" sz="1500" b="1">
                <a:solidFill>
                  <a:schemeClr val="hlink"/>
                </a:solidFill>
              </a:rPr>
              <a:t>&lt;</a:t>
            </a:r>
            <a:r>
              <a:rPr lang="en-US" sz="1500" b="1">
                <a:solidFill>
                  <a:srgbClr val="FF3300"/>
                </a:solidFill>
                <a:latin typeface="Courier New" pitchFamily="49" charset="0"/>
              </a:rPr>
              <a:t>asp:</a:t>
            </a:r>
            <a:endParaRPr lang="ru-RU" sz="1500" b="1">
              <a:solidFill>
                <a:srgbClr val="FF3300"/>
              </a:solidFill>
              <a:latin typeface="Courier New" pitchFamily="49" charset="0"/>
            </a:endParaRPr>
          </a:p>
          <a:p>
            <a:pPr>
              <a:spcBef>
                <a:spcPct val="50000"/>
              </a:spcBef>
            </a:pPr>
            <a:r>
              <a:rPr lang="ru-RU" sz="1400"/>
              <a:t>Пример текстового элемента управления </a:t>
            </a:r>
            <a:r>
              <a:rPr lang="en-US" sz="1400"/>
              <a:t>HTML</a:t>
            </a:r>
            <a:r>
              <a:rPr lang="ru-RU" sz="1400"/>
              <a:t> и</a:t>
            </a:r>
            <a:r>
              <a:rPr lang="en-US" sz="1400"/>
              <a:t> Web</a:t>
            </a:r>
            <a:r>
              <a:rPr lang="ru-RU" sz="1400"/>
              <a:t>:</a:t>
            </a:r>
          </a:p>
          <a:p>
            <a:pPr>
              <a:spcBef>
                <a:spcPct val="50000"/>
              </a:spcBef>
            </a:pPr>
            <a:endParaRPr lang="ru-RU" sz="1400"/>
          </a:p>
          <a:p>
            <a:pPr>
              <a:lnSpc>
                <a:spcPct val="140000"/>
              </a:lnSpc>
              <a:spcBef>
                <a:spcPct val="50000"/>
              </a:spcBef>
            </a:pPr>
            <a:r>
              <a:rPr lang="ru-RU" sz="1400"/>
              <a:t>	</a:t>
            </a:r>
            <a:r>
              <a:rPr lang="en-US" sz="1400"/>
              <a:t>	</a:t>
            </a:r>
            <a:r>
              <a:rPr lang="en-US" sz="1500" b="1">
                <a:solidFill>
                  <a:schemeClr val="hlink"/>
                </a:solidFill>
                <a:latin typeface="Courier New" pitchFamily="49" charset="0"/>
              </a:rPr>
              <a:t>&lt;input </a:t>
            </a:r>
            <a:r>
              <a:rPr lang="en-US" sz="1500" b="1">
                <a:solidFill>
                  <a:srgbClr val="FF3300"/>
                </a:solidFill>
                <a:latin typeface="Courier New" pitchFamily="49" charset="0"/>
              </a:rPr>
              <a:t>runat</a:t>
            </a:r>
            <a:r>
              <a:rPr lang="en-US" sz="1500" b="1">
                <a:solidFill>
                  <a:schemeClr val="hlink"/>
                </a:solidFill>
                <a:latin typeface="Courier New" pitchFamily="49" charset="0"/>
              </a:rPr>
              <a:t>=”server” id=”text1” type=”text”</a:t>
            </a:r>
            <a:r>
              <a:rPr lang="ru-RU" sz="1500">
                <a:solidFill>
                  <a:schemeClr val="hlink"/>
                </a:solidFill>
                <a:latin typeface="Courier New" pitchFamily="49" charset="0"/>
              </a:rPr>
              <a:t> </a:t>
            </a:r>
            <a:r>
              <a:rPr lang="en-US" sz="1500" b="1">
                <a:solidFill>
                  <a:srgbClr val="FC7E46"/>
                </a:solidFill>
                <a:latin typeface="Courier New" pitchFamily="49" charset="0"/>
              </a:rPr>
              <a:t>value</a:t>
            </a:r>
            <a:r>
              <a:rPr lang="en-US" sz="1500" b="1">
                <a:solidFill>
                  <a:schemeClr val="hlink"/>
                </a:solidFill>
                <a:latin typeface="Courier New" pitchFamily="49" charset="0"/>
              </a:rPr>
              <a:t>=”</a:t>
            </a:r>
            <a:r>
              <a:rPr lang="ru-RU" sz="1500" b="1">
                <a:solidFill>
                  <a:schemeClr val="hlink"/>
                </a:solidFill>
                <a:latin typeface="Courier New" pitchFamily="49" charset="0"/>
              </a:rPr>
              <a:t>Значение</a:t>
            </a:r>
            <a:r>
              <a:rPr lang="en-US" sz="1500" b="1">
                <a:solidFill>
                  <a:schemeClr val="hlink"/>
                </a:solidFill>
                <a:latin typeface="Courier New" pitchFamily="49" charset="0"/>
              </a:rPr>
              <a:t>”</a:t>
            </a:r>
            <a:r>
              <a:rPr lang="ru-RU" sz="1500">
                <a:solidFill>
                  <a:schemeClr val="hlink"/>
                </a:solidFill>
                <a:latin typeface="Courier New" pitchFamily="49" charset="0"/>
              </a:rPr>
              <a:t> </a:t>
            </a:r>
            <a:r>
              <a:rPr lang="en-US" sz="1500" b="1">
                <a:solidFill>
                  <a:schemeClr val="hlink"/>
                </a:solidFill>
                <a:latin typeface="Courier New" pitchFamily="49" charset="0"/>
              </a:rPr>
              <a:t>/&gt;</a:t>
            </a:r>
            <a:r>
              <a:rPr lang="en-US" sz="1400" b="1"/>
              <a:t/>
            </a:r>
            <a:br>
              <a:rPr lang="en-US" sz="1400" b="1"/>
            </a:br>
            <a:r>
              <a:rPr lang="en-US" sz="1400" b="1"/>
              <a:t>		</a:t>
            </a:r>
            <a:r>
              <a:rPr lang="en-US" sz="1500" b="1">
                <a:solidFill>
                  <a:schemeClr val="hlink"/>
                </a:solidFill>
                <a:latin typeface="Courier New" pitchFamily="49" charset="0"/>
              </a:rPr>
              <a:t>&lt;</a:t>
            </a:r>
            <a:r>
              <a:rPr lang="en-US" sz="1500" b="1">
                <a:solidFill>
                  <a:srgbClr val="FF3300"/>
                </a:solidFill>
                <a:latin typeface="Courier New" pitchFamily="49" charset="0"/>
              </a:rPr>
              <a:t>asp:</a:t>
            </a:r>
            <a:r>
              <a:rPr lang="en-US" sz="1500" b="1">
                <a:solidFill>
                  <a:schemeClr val="hlink"/>
                </a:solidFill>
                <a:latin typeface="Courier New" pitchFamily="49" charset="0"/>
              </a:rPr>
              <a:t>textbox </a:t>
            </a:r>
            <a:r>
              <a:rPr lang="en-US" sz="1500" b="1">
                <a:solidFill>
                  <a:srgbClr val="FF3300"/>
                </a:solidFill>
                <a:latin typeface="Courier New" pitchFamily="49" charset="0"/>
              </a:rPr>
              <a:t>runat</a:t>
            </a:r>
            <a:r>
              <a:rPr lang="en-US" sz="1500" b="1">
                <a:solidFill>
                  <a:schemeClr val="hlink"/>
                </a:solidFill>
                <a:latin typeface="Courier New" pitchFamily="49" charset="0"/>
              </a:rPr>
              <a:t>=”server” id=”text1” </a:t>
            </a:r>
            <a:r>
              <a:rPr lang="en-US" sz="1500" b="1">
                <a:solidFill>
                  <a:srgbClr val="FC7E46"/>
                </a:solidFill>
                <a:latin typeface="Courier New" pitchFamily="49" charset="0"/>
              </a:rPr>
              <a:t>text</a:t>
            </a:r>
            <a:r>
              <a:rPr lang="en-US" sz="1500" b="1">
                <a:solidFill>
                  <a:schemeClr val="hlink"/>
                </a:solidFill>
                <a:latin typeface="Courier New" pitchFamily="49" charset="0"/>
              </a:rPr>
              <a:t>=”</a:t>
            </a:r>
            <a:r>
              <a:rPr lang="ru-RU" sz="1500" b="1">
                <a:solidFill>
                  <a:schemeClr val="hlink"/>
                </a:solidFill>
                <a:latin typeface="Courier New" pitchFamily="49" charset="0"/>
              </a:rPr>
              <a:t>Значение</a:t>
            </a:r>
            <a:r>
              <a:rPr lang="en-US" sz="1500" b="1">
                <a:solidFill>
                  <a:schemeClr val="hlink"/>
                </a:solidFill>
                <a:latin typeface="Courier New" pitchFamily="49" charset="0"/>
              </a:rPr>
              <a:t>” /&gt;</a:t>
            </a:r>
            <a:endParaRPr lang="en-US" sz="1500">
              <a:solidFill>
                <a:schemeClr val="hlink"/>
              </a:solidFill>
              <a:latin typeface="Courier New" pitchFamily="49" charset="0"/>
            </a:endParaRPr>
          </a:p>
          <a:p>
            <a:pPr>
              <a:spcBef>
                <a:spcPct val="50000"/>
              </a:spcBef>
            </a:pPr>
            <a:r>
              <a:rPr lang="ru-RU" sz="1400"/>
              <a:t>Оба элемента генерируют одинаковый </a:t>
            </a:r>
            <a:r>
              <a:rPr lang="en-US" sz="1400"/>
              <a:t>HTML</a:t>
            </a:r>
            <a:r>
              <a:rPr lang="ru-RU" sz="1400"/>
              <a:t>-код, элемент </a:t>
            </a:r>
            <a:r>
              <a:rPr lang="en-US" sz="1400"/>
              <a:t>Web</a:t>
            </a:r>
            <a:r>
              <a:rPr lang="ru-RU" sz="1400"/>
              <a:t> содержит вводимый текст в свойстве </a:t>
            </a:r>
            <a:r>
              <a:rPr lang="en-US" sz="1500" b="1">
                <a:solidFill>
                  <a:srgbClr val="FC7E46"/>
                </a:solidFill>
                <a:latin typeface="Courier New" pitchFamily="49" charset="0"/>
              </a:rPr>
              <a:t>text</a:t>
            </a:r>
            <a:r>
              <a:rPr lang="ru-RU" sz="1400"/>
              <a:t>, а не в</a:t>
            </a:r>
            <a:r>
              <a:rPr lang="ru-RU" sz="1400" b="1"/>
              <a:t> </a:t>
            </a:r>
            <a:r>
              <a:rPr lang="en-US" sz="1500" b="1">
                <a:solidFill>
                  <a:srgbClr val="FC7E46"/>
                </a:solidFill>
                <a:latin typeface="Courier New" pitchFamily="49" charset="0"/>
              </a:rPr>
              <a:t>value</a:t>
            </a:r>
            <a:r>
              <a:rPr lang="ru-RU" sz="1400"/>
              <a:t>.</a:t>
            </a:r>
          </a:p>
        </p:txBody>
      </p:sp>
      <p:sp>
        <p:nvSpPr>
          <p:cNvPr id="460805" name="AutoShape 5"/>
          <p:cNvSpPr>
            <a:spLocks noChangeArrowheads="1"/>
          </p:cNvSpPr>
          <p:nvPr/>
        </p:nvSpPr>
        <p:spPr bwMode="auto">
          <a:xfrm>
            <a:off x="468313" y="4508500"/>
            <a:ext cx="2447925" cy="287338"/>
          </a:xfrm>
          <a:prstGeom prst="wedgeRoundRectCallout">
            <a:avLst>
              <a:gd name="adj1" fmla="val 31389"/>
              <a:gd name="adj2" fmla="val 98065"/>
              <a:gd name="adj3" fmla="val 16667"/>
            </a:avLst>
          </a:prstGeom>
          <a:solidFill>
            <a:srgbClr val="FFFFCC"/>
          </a:solidFill>
          <a:ln w="9525">
            <a:solidFill>
              <a:srgbClr val="69BB05"/>
            </a:solidFill>
            <a:miter lim="800000"/>
            <a:headEnd/>
            <a:tailEnd/>
          </a:ln>
          <a:effectLst/>
        </p:spPr>
        <p:txBody>
          <a:bodyPr/>
          <a:lstStyle/>
          <a:p>
            <a:pPr algn="ctr"/>
            <a:r>
              <a:rPr lang="ru-RU" sz="1200" b="1"/>
              <a:t>элемент управления </a:t>
            </a:r>
            <a:r>
              <a:rPr lang="en-US" sz="1200" b="1"/>
              <a:t>HTML</a:t>
            </a:r>
            <a:endParaRPr lang="ru-RU" sz="1200" b="1"/>
          </a:p>
        </p:txBody>
      </p:sp>
      <p:sp>
        <p:nvSpPr>
          <p:cNvPr id="460806" name="AutoShape 6"/>
          <p:cNvSpPr>
            <a:spLocks noChangeArrowheads="1"/>
          </p:cNvSpPr>
          <p:nvPr/>
        </p:nvSpPr>
        <p:spPr bwMode="auto">
          <a:xfrm>
            <a:off x="468313" y="5805488"/>
            <a:ext cx="2411412" cy="287337"/>
          </a:xfrm>
          <a:prstGeom prst="wedgeRoundRectCallout">
            <a:avLst>
              <a:gd name="adj1" fmla="val 35583"/>
              <a:gd name="adj2" fmla="val -102486"/>
              <a:gd name="adj3" fmla="val 16667"/>
            </a:avLst>
          </a:prstGeom>
          <a:solidFill>
            <a:srgbClr val="FFFFCC"/>
          </a:solidFill>
          <a:ln w="9525">
            <a:solidFill>
              <a:srgbClr val="69BB05"/>
            </a:solidFill>
            <a:miter lim="800000"/>
            <a:headEnd/>
            <a:tailEnd/>
          </a:ln>
          <a:effectLst/>
        </p:spPr>
        <p:txBody>
          <a:bodyPr/>
          <a:lstStyle/>
          <a:p>
            <a:pPr algn="ctr"/>
            <a:r>
              <a:rPr lang="ru-RU" sz="1200" b="1"/>
              <a:t>элемент управления </a:t>
            </a:r>
            <a:r>
              <a:rPr lang="en-US" sz="1200" b="1"/>
              <a:t>Web</a:t>
            </a:r>
            <a:endParaRPr lang="ru-RU" sz="1200" b="1"/>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457200" y="274638"/>
            <a:ext cx="8229600" cy="993775"/>
          </a:xfrm>
        </p:spPr>
        <p:txBody>
          <a:bodyPr/>
          <a:lstStyle/>
          <a:p>
            <a:r>
              <a:rPr lang="ru-RU" sz="4000"/>
              <a:t>Описание серверных ЭУ в форме</a:t>
            </a:r>
          </a:p>
        </p:txBody>
      </p:sp>
      <p:sp>
        <p:nvSpPr>
          <p:cNvPr id="413699" name="Rectangle 3"/>
          <p:cNvSpPr>
            <a:spLocks noGrp="1" noChangeArrowheads="1"/>
          </p:cNvSpPr>
          <p:nvPr>
            <p:ph type="body" idx="1"/>
          </p:nvPr>
        </p:nvSpPr>
        <p:spPr/>
        <p:txBody>
          <a:bodyPr/>
          <a:lstStyle/>
          <a:p>
            <a:pPr>
              <a:lnSpc>
                <a:spcPct val="90000"/>
              </a:lnSpc>
            </a:pPr>
            <a:r>
              <a:rPr lang="ru-RU"/>
              <a:t>Название</a:t>
            </a:r>
          </a:p>
          <a:p>
            <a:pPr>
              <a:lnSpc>
                <a:spcPct val="90000"/>
              </a:lnSpc>
            </a:pPr>
            <a:r>
              <a:rPr lang="ru-RU"/>
              <a:t>Атрибуты</a:t>
            </a:r>
            <a:endParaRPr lang="en-US"/>
          </a:p>
          <a:p>
            <a:pPr>
              <a:lnSpc>
                <a:spcPct val="90000"/>
              </a:lnSpc>
              <a:buFontTx/>
              <a:buNone/>
            </a:pPr>
            <a:r>
              <a:rPr lang="en-US">
                <a:solidFill>
                  <a:srgbClr val="0000FF"/>
                </a:solidFill>
              </a:rPr>
              <a:t>&lt;</a:t>
            </a:r>
            <a:r>
              <a:rPr lang="ru-RU">
                <a:solidFill>
                  <a:srgbClr val="0000FF"/>
                </a:solidFill>
              </a:rPr>
              <a:t>Название атр1=знач1 атр2=знач2 …</a:t>
            </a:r>
            <a:r>
              <a:rPr lang="en-US">
                <a:solidFill>
                  <a:srgbClr val="0000FF"/>
                </a:solidFill>
              </a:rPr>
              <a:t>&gt;</a:t>
            </a:r>
            <a:endParaRPr lang="ru-RU">
              <a:solidFill>
                <a:srgbClr val="0000FF"/>
              </a:solidFill>
            </a:endParaRPr>
          </a:p>
          <a:p>
            <a:pPr>
              <a:lnSpc>
                <a:spcPct val="90000"/>
              </a:lnSpc>
            </a:pPr>
            <a:r>
              <a:rPr lang="ru-RU"/>
              <a:t>Обязательный атрибут </a:t>
            </a:r>
          </a:p>
          <a:p>
            <a:pPr>
              <a:lnSpc>
                <a:spcPct val="90000"/>
              </a:lnSpc>
              <a:buFontTx/>
              <a:buNone/>
            </a:pPr>
            <a:r>
              <a:rPr lang="en-US">
                <a:solidFill>
                  <a:srgbClr val="0000FF"/>
                </a:solidFill>
              </a:rPr>
              <a:t>runat = “server”</a:t>
            </a:r>
          </a:p>
          <a:p>
            <a:pPr>
              <a:lnSpc>
                <a:spcPct val="90000"/>
              </a:lnSpc>
            </a:pPr>
            <a:r>
              <a:rPr lang="ru-RU"/>
              <a:t>Позиционирование</a:t>
            </a:r>
            <a:r>
              <a:rPr lang="en-US"/>
              <a:t> – </a:t>
            </a:r>
            <a:r>
              <a:rPr lang="ru-RU"/>
              <a:t>размещение на странице</a:t>
            </a:r>
          </a:p>
          <a:p>
            <a:pPr>
              <a:lnSpc>
                <a:spcPct val="90000"/>
              </a:lnSpc>
            </a:pPr>
            <a:r>
              <a:rPr lang="ru-RU"/>
              <a:t>Оформление – внешний вид ЭУ</a:t>
            </a:r>
            <a:endParaRPr lang="en-US"/>
          </a:p>
          <a:p>
            <a:pPr>
              <a:lnSpc>
                <a:spcPct val="90000"/>
              </a:lnSpc>
              <a:buFontTx/>
              <a:buNone/>
            </a:pPr>
            <a:endParaRPr lang="en-US">
              <a:solidFill>
                <a:srgbClr val="0000FF"/>
              </a:solidFill>
            </a:endParaRPr>
          </a:p>
          <a:p>
            <a:pPr>
              <a:lnSpc>
                <a:spcPct val="90000"/>
              </a:lnSpc>
              <a:buFontTx/>
              <a:buNone/>
            </a:pP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p:txBody>
          <a:bodyPr/>
          <a:lstStyle/>
          <a:p>
            <a:r>
              <a:rPr lang="ru-RU" sz="3600"/>
              <a:t>Простые и составные серверные ЭУ</a:t>
            </a:r>
          </a:p>
        </p:txBody>
      </p:sp>
      <p:sp>
        <p:nvSpPr>
          <p:cNvPr id="434179" name="Rectangle 3"/>
          <p:cNvSpPr>
            <a:spLocks noGrp="1" noChangeArrowheads="1"/>
          </p:cNvSpPr>
          <p:nvPr>
            <p:ph type="body" idx="1"/>
          </p:nvPr>
        </p:nvSpPr>
        <p:spPr>
          <a:xfrm>
            <a:off x="457200" y="1600200"/>
            <a:ext cx="8362950" cy="4924425"/>
          </a:xfrm>
        </p:spPr>
        <p:txBody>
          <a:bodyPr/>
          <a:lstStyle/>
          <a:p>
            <a:pPr>
              <a:lnSpc>
                <a:spcPct val="80000"/>
              </a:lnSpc>
            </a:pPr>
            <a:r>
              <a:rPr lang="ru-RU" sz="2400"/>
              <a:t>Простые (не имеют содержания)</a:t>
            </a:r>
          </a:p>
          <a:p>
            <a:pPr>
              <a:lnSpc>
                <a:spcPct val="80000"/>
              </a:lnSpc>
              <a:buFontTx/>
              <a:buNone/>
            </a:pPr>
            <a:r>
              <a:rPr lang="en-US" sz="2000"/>
              <a:t>&lt;asp:button </a:t>
            </a:r>
            <a:r>
              <a:rPr lang="en-US" sz="2000">
                <a:solidFill>
                  <a:srgbClr val="0000FF"/>
                </a:solidFill>
              </a:rPr>
              <a:t>onclick="btn1_click“</a:t>
            </a:r>
            <a:r>
              <a:rPr lang="en-US" sz="2000"/>
              <a:t> runat=“server”&gt;</a:t>
            </a:r>
          </a:p>
          <a:p>
            <a:pPr>
              <a:lnSpc>
                <a:spcPct val="80000"/>
              </a:lnSpc>
              <a:buFontTx/>
              <a:buNone/>
            </a:pPr>
            <a:r>
              <a:rPr lang="en-US" sz="2000"/>
              <a:t>&lt;asp:textbox </a:t>
            </a:r>
            <a:r>
              <a:rPr lang="en-US" sz="2000">
                <a:solidFill>
                  <a:srgbClr val="0000FF"/>
                </a:solidFill>
              </a:rPr>
              <a:t>onchanged="text1_changed“</a:t>
            </a:r>
            <a:r>
              <a:rPr lang="en-US" sz="2000"/>
              <a:t> runat=“server”&gt;</a:t>
            </a:r>
            <a:endParaRPr lang="ru-RU" sz="2000"/>
          </a:p>
          <a:p>
            <a:pPr>
              <a:lnSpc>
                <a:spcPct val="80000"/>
              </a:lnSpc>
              <a:buFontTx/>
              <a:buNone/>
            </a:pPr>
            <a:endParaRPr lang="ru-RU" sz="2000"/>
          </a:p>
          <a:p>
            <a:pPr>
              <a:lnSpc>
                <a:spcPct val="80000"/>
              </a:lnSpc>
            </a:pPr>
            <a:r>
              <a:rPr lang="ru-RU" sz="2400"/>
              <a:t>Составные (включают в себя другие ЭУ)</a:t>
            </a:r>
            <a:endParaRPr lang="en-US" sz="2400"/>
          </a:p>
          <a:p>
            <a:pPr>
              <a:lnSpc>
                <a:spcPct val="80000"/>
              </a:lnSpc>
              <a:buFontTx/>
              <a:buNone/>
            </a:pPr>
            <a:r>
              <a:rPr lang="ru-RU" sz="2000"/>
              <a:t>&lt;asp:GridView ID="gridEmployees" runat="server" DataSourceID="sourceEmployees" AutoGenerateColumns="False"&gt;</a:t>
            </a:r>
          </a:p>
          <a:p>
            <a:pPr>
              <a:lnSpc>
                <a:spcPct val="80000"/>
              </a:lnSpc>
              <a:buFontTx/>
              <a:buNone/>
            </a:pPr>
            <a:r>
              <a:rPr lang="ru-RU" sz="2000"/>
              <a:t>  &lt;Columns&gt;</a:t>
            </a:r>
          </a:p>
          <a:p>
            <a:pPr>
              <a:lnSpc>
                <a:spcPct val="80000"/>
              </a:lnSpc>
              <a:buFontTx/>
              <a:buNone/>
            </a:pPr>
            <a:r>
              <a:rPr lang="ru-RU" sz="2000"/>
              <a:t>     &lt;asp:BoundField DataField="EmployeeID" HeaderText="ID" /&gt;</a:t>
            </a:r>
          </a:p>
          <a:p>
            <a:pPr>
              <a:lnSpc>
                <a:spcPct val="80000"/>
              </a:lnSpc>
              <a:buFontTx/>
              <a:buNone/>
            </a:pPr>
            <a:r>
              <a:rPr lang="ru-RU" sz="2000"/>
              <a:t>     &lt;asp:BoundField DataField="FirstName" HeaderText="First Name" /&gt;</a:t>
            </a:r>
          </a:p>
          <a:p>
            <a:pPr>
              <a:lnSpc>
                <a:spcPct val="80000"/>
              </a:lnSpc>
              <a:buFontTx/>
              <a:buNone/>
            </a:pPr>
            <a:r>
              <a:rPr lang="ru-RU" sz="2000"/>
              <a:t>     &lt;asp:BoundField DataField="LastName" HeaderText="Last Name" /&gt;</a:t>
            </a:r>
          </a:p>
          <a:p>
            <a:pPr>
              <a:lnSpc>
                <a:spcPct val="80000"/>
              </a:lnSpc>
              <a:buFontTx/>
              <a:buNone/>
            </a:pPr>
            <a:r>
              <a:rPr lang="ru-RU" sz="2000"/>
              <a:t>     &lt;asp:BoundField DataField="Title" HeaderText="Title" /&gt;</a:t>
            </a:r>
          </a:p>
          <a:p>
            <a:pPr>
              <a:lnSpc>
                <a:spcPct val="80000"/>
              </a:lnSpc>
              <a:buFontTx/>
              <a:buNone/>
            </a:pPr>
            <a:r>
              <a:rPr lang="ru-RU" sz="2000"/>
              <a:t>     &lt;asp:BoundField DataField="City" HeaderText="City" /&gt;</a:t>
            </a:r>
          </a:p>
          <a:p>
            <a:pPr>
              <a:lnSpc>
                <a:spcPct val="80000"/>
              </a:lnSpc>
              <a:buFontTx/>
              <a:buNone/>
            </a:pPr>
            <a:r>
              <a:rPr lang="ru-RU" sz="2000"/>
              <a:t>  &lt;/Columns&gt;</a:t>
            </a:r>
          </a:p>
          <a:p>
            <a:pPr>
              <a:lnSpc>
                <a:spcPct val="80000"/>
              </a:lnSpc>
              <a:buFontTx/>
              <a:buNone/>
            </a:pPr>
            <a:r>
              <a:rPr lang="ru-RU" sz="2000"/>
              <a:t>&lt;/asp:GridView&gt;</a:t>
            </a:r>
          </a:p>
          <a:p>
            <a:pPr>
              <a:lnSpc>
                <a:spcPct val="80000"/>
              </a:lnSpc>
              <a:buFontTx/>
              <a:buNone/>
            </a:pPr>
            <a:endParaRPr lang="ru-RU" sz="1600"/>
          </a:p>
          <a:p>
            <a:pPr>
              <a:lnSpc>
                <a:spcPct val="80000"/>
              </a:lnSpc>
              <a:buFontTx/>
              <a:buNone/>
            </a:pPr>
            <a:endParaRPr lang="ru-RU"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r>
              <a:rPr lang="ru-RU"/>
              <a:t>Статические </a:t>
            </a:r>
            <a:r>
              <a:rPr lang="en-US"/>
              <a:t>HTML </a:t>
            </a:r>
            <a:r>
              <a:rPr lang="ru-RU"/>
              <a:t>тэги</a:t>
            </a:r>
          </a:p>
        </p:txBody>
      </p:sp>
      <p:sp>
        <p:nvSpPr>
          <p:cNvPr id="399363" name="Rectangle 3"/>
          <p:cNvSpPr>
            <a:spLocks noGrp="1" noChangeArrowheads="1"/>
          </p:cNvSpPr>
          <p:nvPr>
            <p:ph type="body" idx="1"/>
          </p:nvPr>
        </p:nvSpPr>
        <p:spPr/>
        <p:txBody>
          <a:bodyPr/>
          <a:lstStyle/>
          <a:p>
            <a:pPr>
              <a:lnSpc>
                <a:spcPct val="80000"/>
              </a:lnSpc>
            </a:pPr>
            <a:r>
              <a:rPr lang="ru-RU" sz="2000"/>
              <a:t>ASP.NET страница содержит смесь обычных HTML тэгов и описаний ASP.NET ЭУ. </a:t>
            </a:r>
          </a:p>
          <a:p>
            <a:pPr>
              <a:lnSpc>
                <a:spcPct val="80000"/>
              </a:lnSpc>
            </a:pPr>
            <a:r>
              <a:rPr lang="ru-RU" sz="2000"/>
              <a:t>Для добавления HTML тэгов можно их ввести с помощью клавиатуры или перетащить из HTML панели Toolbox.</a:t>
            </a:r>
          </a:p>
          <a:p>
            <a:pPr>
              <a:lnSpc>
                <a:spcPct val="80000"/>
              </a:lnSpc>
            </a:pPr>
            <a:r>
              <a:rPr lang="ru-RU" sz="2000"/>
              <a:t>Visual Studio предоставляет построитель стиля (style builder) для форматирования любого статического HTML элемента с помощью CSS свойства style. </a:t>
            </a:r>
            <a:endParaRPr lang="en-US" sz="2000"/>
          </a:p>
          <a:p>
            <a:pPr>
              <a:lnSpc>
                <a:spcPct val="80000"/>
              </a:lnSpc>
            </a:pPr>
            <a:r>
              <a:rPr lang="ru-RU" sz="2000"/>
              <a:t>Для проверки можно добавить элемент &lt;div&gt; из панели HTML Toolbox. &lt;div&gt; отображается в виде панели без рамки. Можно щелкнуть на нем и выбрать команду </a:t>
            </a:r>
            <a:r>
              <a:rPr lang="en-US" sz="2000"/>
              <a:t>Format-&gt;</a:t>
            </a:r>
            <a:r>
              <a:rPr lang="ru-RU" sz="2000"/>
              <a:t>New Style. </a:t>
            </a:r>
            <a:endParaRPr lang="en-US" sz="2000"/>
          </a:p>
          <a:p>
            <a:pPr>
              <a:lnSpc>
                <a:spcPct val="80000"/>
              </a:lnSpc>
            </a:pPr>
            <a:r>
              <a:rPr lang="ru-RU" sz="2000"/>
              <a:t>Появится диалоговое окно New Style с возаожностями конфигурирования свойств colors, font, layout и border.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body" idx="1"/>
          </p:nvPr>
        </p:nvSpPr>
        <p:spPr>
          <a:xfrm>
            <a:off x="468313" y="2636838"/>
            <a:ext cx="8434387" cy="649287"/>
          </a:xfrm>
        </p:spPr>
        <p:txBody>
          <a:bodyPr/>
          <a:lstStyle/>
          <a:p>
            <a:pPr algn="ctr">
              <a:buFontTx/>
              <a:buNone/>
            </a:pPr>
            <a:r>
              <a:rPr lang="ru-RU" sz="3600"/>
              <a:t>Серверные </a:t>
            </a:r>
            <a:r>
              <a:rPr lang="en-US" sz="3600"/>
              <a:t>HTML </a:t>
            </a:r>
            <a:r>
              <a:rPr lang="ru-RU" sz="3600"/>
              <a:t>элементы управления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395288" y="188913"/>
            <a:ext cx="8229600" cy="706437"/>
          </a:xfrm>
        </p:spPr>
        <p:txBody>
          <a:bodyPr/>
          <a:lstStyle/>
          <a:p>
            <a:r>
              <a:rPr lang="ru-RU" sz="3200"/>
              <a:t>Серверные </a:t>
            </a:r>
            <a:r>
              <a:rPr lang="en-US" sz="3200"/>
              <a:t>HTML </a:t>
            </a:r>
            <a:r>
              <a:rPr lang="ru-RU" sz="3200"/>
              <a:t>элементы управления</a:t>
            </a:r>
            <a:endParaRPr lang="en-US" sz="3200"/>
          </a:p>
        </p:txBody>
      </p:sp>
      <p:sp>
        <p:nvSpPr>
          <p:cNvPr id="356355" name="Rectangle 3"/>
          <p:cNvSpPr>
            <a:spLocks noGrp="1" noChangeArrowheads="1"/>
          </p:cNvSpPr>
          <p:nvPr>
            <p:ph type="body" idx="1"/>
          </p:nvPr>
        </p:nvSpPr>
        <p:spPr>
          <a:xfrm>
            <a:off x="250825" y="1125538"/>
            <a:ext cx="8424863" cy="5588000"/>
          </a:xfrm>
        </p:spPr>
        <p:txBody>
          <a:bodyPr/>
          <a:lstStyle/>
          <a:p>
            <a:pPr>
              <a:lnSpc>
                <a:spcPct val="90000"/>
              </a:lnSpc>
            </a:pPr>
            <a:r>
              <a:rPr lang="ru-RU" sz="2400">
                <a:latin typeface="Times New Roman" pitchFamily="18" charset="0"/>
              </a:rPr>
              <a:t>Работают с существующими программами создания</a:t>
            </a:r>
            <a:r>
              <a:rPr lang="en-US" sz="2400">
                <a:latin typeface="Times New Roman" pitchFamily="18" charset="0"/>
              </a:rPr>
              <a:t> HTML </a:t>
            </a:r>
            <a:r>
              <a:rPr lang="ru-RU" sz="2400">
                <a:latin typeface="Times New Roman" pitchFamily="18" charset="0"/>
              </a:rPr>
              <a:t>страниц</a:t>
            </a:r>
          </a:p>
          <a:p>
            <a:pPr>
              <a:lnSpc>
                <a:spcPct val="90000"/>
              </a:lnSpc>
            </a:pPr>
            <a:r>
              <a:rPr lang="ru-RU" sz="2400">
                <a:latin typeface="Times New Roman" pitchFamily="18" charset="0"/>
              </a:rPr>
              <a:t>Свойства согласуются </a:t>
            </a:r>
            <a:r>
              <a:rPr lang="en-US" sz="2400">
                <a:latin typeface="Times New Roman" pitchFamily="18" charset="0"/>
              </a:rPr>
              <a:t>1:1 </a:t>
            </a:r>
            <a:r>
              <a:rPr lang="ru-RU" sz="2400">
                <a:latin typeface="Times New Roman" pitchFamily="18" charset="0"/>
              </a:rPr>
              <a:t>с</a:t>
            </a:r>
            <a:r>
              <a:rPr lang="en-US" sz="2400">
                <a:latin typeface="Times New Roman" pitchFamily="18" charset="0"/>
              </a:rPr>
              <a:t> HTML</a:t>
            </a:r>
          </a:p>
          <a:p>
            <a:pPr lvl="2">
              <a:lnSpc>
                <a:spcPct val="90000"/>
              </a:lnSpc>
              <a:spcAft>
                <a:spcPct val="20000"/>
              </a:spcAft>
              <a:buFontTx/>
              <a:buNone/>
            </a:pPr>
            <a:r>
              <a:rPr lang="en-US" sz="2000">
                <a:latin typeface="Times New Roman" pitchFamily="18" charset="0"/>
              </a:rPr>
              <a:t>table.bgcolor ="red“;</a:t>
            </a:r>
          </a:p>
          <a:p>
            <a:pPr>
              <a:lnSpc>
                <a:spcPct val="90000"/>
              </a:lnSpc>
            </a:pPr>
            <a:r>
              <a:rPr lang="ru-RU" sz="2400">
                <a:latin typeface="Times New Roman" pitchFamily="18" charset="0"/>
              </a:rPr>
              <a:t>Можно задать обработчики событий на стороне клиента</a:t>
            </a:r>
            <a:endParaRPr lang="en-US" sz="2400">
              <a:latin typeface="Times New Roman" pitchFamily="18" charset="0"/>
            </a:endParaRPr>
          </a:p>
          <a:p>
            <a:pPr>
              <a:lnSpc>
                <a:spcPct val="90000"/>
              </a:lnSpc>
            </a:pPr>
            <a:r>
              <a:rPr lang="ru-RU" sz="2400">
                <a:latin typeface="Times New Roman" pitchFamily="18" charset="0"/>
              </a:rPr>
              <a:t>Удобны для быстрого преобразования существующих </a:t>
            </a:r>
            <a:r>
              <a:rPr lang="en-US" sz="2400">
                <a:latin typeface="Times New Roman" pitchFamily="18" charset="0"/>
              </a:rPr>
              <a:t>HTML </a:t>
            </a:r>
            <a:r>
              <a:rPr lang="ru-RU" sz="2400">
                <a:latin typeface="Times New Roman" pitchFamily="18" charset="0"/>
              </a:rPr>
              <a:t>страниц в страницы </a:t>
            </a:r>
            <a:r>
              <a:rPr lang="en-US" sz="2400">
                <a:latin typeface="Times New Roman" pitchFamily="18" charset="0"/>
              </a:rPr>
              <a:t>ASP.NET</a:t>
            </a:r>
            <a:endParaRPr lang="ru-RU" sz="2400">
              <a:latin typeface="Times New Roman" pitchFamily="18" charset="0"/>
            </a:endParaRPr>
          </a:p>
          <a:p>
            <a:pPr>
              <a:lnSpc>
                <a:spcPct val="90000"/>
              </a:lnSpc>
            </a:pPr>
            <a:r>
              <a:rPr lang="ru-RU" sz="2400">
                <a:latin typeface="Times New Roman" pitchFamily="18" charset="0"/>
              </a:rPr>
              <a:t>Наследуются (производные) от класса </a:t>
            </a:r>
            <a:r>
              <a:rPr lang="en-US" sz="2400">
                <a:latin typeface="Times New Roman" pitchFamily="18" charset="0"/>
              </a:rPr>
              <a:t> </a:t>
            </a:r>
            <a:r>
              <a:rPr lang="en-US" sz="2000">
                <a:latin typeface="Times New Roman" pitchFamily="18" charset="0"/>
              </a:rPr>
              <a:t>System.Web.UI.HtmlControls.HtmlControl</a:t>
            </a:r>
          </a:p>
          <a:p>
            <a:pPr>
              <a:lnSpc>
                <a:spcPct val="90000"/>
              </a:lnSpc>
            </a:pPr>
            <a:r>
              <a:rPr lang="ru-RU" sz="2400">
                <a:latin typeface="Times New Roman" pitchFamily="18" charset="0"/>
              </a:rPr>
              <a:t>Поддерживаемые эл. Управления имеют собственные классы</a:t>
            </a:r>
            <a:r>
              <a:rPr lang="en-US" sz="2400">
                <a:latin typeface="Times New Roman" pitchFamily="18" charset="0"/>
              </a:rPr>
              <a:t>,</a:t>
            </a:r>
            <a:r>
              <a:rPr lang="ru-RU" sz="2400">
                <a:latin typeface="Times New Roman" pitchFamily="18" charset="0"/>
              </a:rPr>
              <a:t>другие наследуются от класса </a:t>
            </a:r>
            <a:r>
              <a:rPr lang="en-US" sz="2400">
                <a:latin typeface="Times New Roman" pitchFamily="18" charset="0"/>
              </a:rPr>
              <a:t>HtmlGenericControl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395288" y="188913"/>
            <a:ext cx="8553450" cy="935037"/>
          </a:xfrm>
          <a:noFill/>
          <a:ln/>
        </p:spPr>
        <p:txBody>
          <a:bodyPr/>
          <a:lstStyle/>
          <a:p>
            <a:r>
              <a:rPr lang="ru-RU" sz="3400">
                <a:solidFill>
                  <a:schemeClr val="tx1"/>
                </a:solidFill>
              </a:rPr>
              <a:t>Серверные </a:t>
            </a:r>
            <a:r>
              <a:rPr lang="ru-RU" sz="3400" b="1">
                <a:solidFill>
                  <a:schemeClr val="tx1"/>
                </a:solidFill>
              </a:rPr>
              <a:t>HTML</a:t>
            </a:r>
            <a:r>
              <a:rPr lang="ru-RU" sz="3400">
                <a:solidFill>
                  <a:schemeClr val="tx1"/>
                </a:solidFill>
              </a:rPr>
              <a:t> элементы управления</a:t>
            </a:r>
          </a:p>
        </p:txBody>
      </p:sp>
      <p:sp>
        <p:nvSpPr>
          <p:cNvPr id="348163" name="Rectangle 3"/>
          <p:cNvSpPr>
            <a:spLocks noChangeArrowheads="1"/>
          </p:cNvSpPr>
          <p:nvPr/>
        </p:nvSpPr>
        <p:spPr bwMode="auto">
          <a:xfrm>
            <a:off x="395288" y="1277938"/>
            <a:ext cx="8569325" cy="5494337"/>
          </a:xfrm>
          <a:prstGeom prst="rect">
            <a:avLst/>
          </a:prstGeom>
          <a:noFill/>
          <a:ln w="9525">
            <a:noFill/>
            <a:miter lim="800000"/>
            <a:headEnd/>
            <a:tailEnd/>
          </a:ln>
          <a:effectLst/>
        </p:spPr>
        <p:txBody>
          <a:bodyPr anchor="ctr">
            <a:spAutoFit/>
          </a:bodyPr>
          <a:lstStyle/>
          <a:p>
            <a:pPr>
              <a:lnSpc>
                <a:spcPct val="110000"/>
              </a:lnSpc>
            </a:pPr>
            <a:r>
              <a:rPr lang="ru-RU" sz="1600"/>
              <a:t>Серверные элементы управления HTML похожи на теги </a:t>
            </a:r>
            <a:r>
              <a:rPr lang="en-US" sz="1600"/>
              <a:t>HTML</a:t>
            </a:r>
            <a:r>
              <a:rPr lang="uk-UA" sz="1600"/>
              <a:t> и </a:t>
            </a:r>
            <a:r>
              <a:rPr lang="ru-RU" sz="1600"/>
              <a:t>отличаются от последних только наличием атрибута </a:t>
            </a:r>
            <a:r>
              <a:rPr lang="en-US" sz="1700" b="1">
                <a:solidFill>
                  <a:schemeClr val="hlink"/>
                </a:solidFill>
                <a:latin typeface="Courier New" pitchFamily="49" charset="0"/>
              </a:rPr>
              <a:t>runat=server</a:t>
            </a:r>
            <a:r>
              <a:rPr lang="ru-RU" sz="1600"/>
              <a:t>. </a:t>
            </a:r>
            <a:r>
              <a:rPr lang="en-US" sz="1600"/>
              <a:t> </a:t>
            </a:r>
            <a:r>
              <a:rPr lang="ru-RU" sz="1600"/>
              <a:t>Все они являются наследниками класса </a:t>
            </a:r>
            <a:r>
              <a:rPr lang="en-US" sz="1700" b="1">
                <a:solidFill>
                  <a:srgbClr val="FF3300"/>
                </a:solidFill>
                <a:latin typeface="Courier New" pitchFamily="49" charset="0"/>
              </a:rPr>
              <a:t>HtmlControl</a:t>
            </a:r>
            <a:r>
              <a:rPr lang="ru-RU" sz="1600"/>
              <a:t>, который в свою очередь является наследником </a:t>
            </a:r>
            <a:r>
              <a:rPr lang="en-US" sz="1700" b="1">
                <a:solidFill>
                  <a:schemeClr val="hlink"/>
                </a:solidFill>
                <a:latin typeface="Courier New" pitchFamily="49" charset="0"/>
              </a:rPr>
              <a:t>Control</a:t>
            </a:r>
            <a:r>
              <a:rPr lang="ru-RU" sz="1600"/>
              <a:t>. </a:t>
            </a:r>
            <a:endParaRPr lang="en-US" sz="1600"/>
          </a:p>
          <a:p>
            <a:pPr>
              <a:lnSpc>
                <a:spcPct val="150000"/>
              </a:lnSpc>
            </a:pPr>
            <a:endParaRPr lang="ru-RU" sz="1600"/>
          </a:p>
          <a:p>
            <a:pPr>
              <a:lnSpc>
                <a:spcPct val="150000"/>
              </a:lnSpc>
            </a:pPr>
            <a:r>
              <a:rPr lang="ru-RU" sz="1600"/>
              <a:t>Класс</a:t>
            </a:r>
            <a:r>
              <a:rPr lang="en-US" sz="1600"/>
              <a:t> </a:t>
            </a:r>
            <a:r>
              <a:rPr lang="en-US" sz="1700" b="1">
                <a:solidFill>
                  <a:schemeClr val="hlink"/>
                </a:solidFill>
                <a:latin typeface="Courier New" pitchFamily="49" charset="0"/>
              </a:rPr>
              <a:t>HtmlControl</a:t>
            </a:r>
            <a:r>
              <a:rPr lang="ru-RU" sz="1600"/>
              <a:t> определён в пространстве имён </a:t>
            </a:r>
            <a:r>
              <a:rPr lang="en-US" sz="1700" b="1">
                <a:solidFill>
                  <a:schemeClr val="hlink"/>
                </a:solidFill>
                <a:latin typeface="Courier New" pitchFamily="49" charset="0"/>
              </a:rPr>
              <a:t>System.Web.UI.HtmlControls</a:t>
            </a:r>
            <a:endParaRPr lang="ru-RU" sz="1700" b="1">
              <a:solidFill>
                <a:schemeClr val="hlink"/>
              </a:solidFill>
              <a:latin typeface="Courier New" pitchFamily="49" charset="0"/>
            </a:endParaRPr>
          </a:p>
          <a:p>
            <a:pPr>
              <a:lnSpc>
                <a:spcPct val="110000"/>
              </a:lnSpc>
            </a:pPr>
            <a:endParaRPr lang="ru-RU" sz="1600"/>
          </a:p>
          <a:p>
            <a:pPr>
              <a:lnSpc>
                <a:spcPct val="120000"/>
              </a:lnSpc>
            </a:pPr>
            <a:r>
              <a:rPr lang="ru-RU" sz="1600"/>
              <a:t>У элемента управления HTML имеется набор свойств и методов, </a:t>
            </a:r>
            <a:r>
              <a:rPr lang="ru-RU" sz="1600" i="1"/>
              <a:t>детально отражающих синтаксис</a:t>
            </a:r>
            <a:r>
              <a:rPr lang="ru-RU" sz="1600"/>
              <a:t> HTML. Имя экземпляра серверного элемента определяется значением атрибута </a:t>
            </a:r>
            <a:r>
              <a:rPr lang="en-US" sz="1700" b="1">
                <a:solidFill>
                  <a:schemeClr val="hlink"/>
                </a:solidFill>
                <a:latin typeface="Courier New" pitchFamily="49" charset="0"/>
              </a:rPr>
              <a:t>ID</a:t>
            </a:r>
            <a:r>
              <a:rPr lang="ru-RU" sz="1600"/>
              <a:t>, а значение серверного элемента ввода – это </a:t>
            </a:r>
            <a:r>
              <a:rPr lang="en-US" sz="1700" b="1">
                <a:solidFill>
                  <a:schemeClr val="hlink"/>
                </a:solidFill>
                <a:latin typeface="Courier New" pitchFamily="49" charset="0"/>
              </a:rPr>
              <a:t>Value</a:t>
            </a:r>
            <a:r>
              <a:rPr lang="ru-RU" sz="1600"/>
              <a:t>. Свойства совпадают с атрибутами соответствующего тега, простые свойства –</a:t>
            </a:r>
          </a:p>
          <a:p>
            <a:pPr>
              <a:lnSpc>
                <a:spcPct val="190000"/>
              </a:lnSpc>
            </a:pPr>
            <a:r>
              <a:rPr lang="ru-RU" sz="1600" b="1" i="1">
                <a:solidFill>
                  <a:schemeClr val="hlink"/>
                </a:solidFill>
              </a:rPr>
              <a:t>	</a:t>
            </a:r>
            <a:r>
              <a:rPr lang="en-US" sz="1700" b="1">
                <a:solidFill>
                  <a:schemeClr val="hlink"/>
                </a:solidFill>
                <a:latin typeface="Courier New" pitchFamily="49" charset="0"/>
              </a:rPr>
              <a:t>InnerText, InnerHtml, Style, Value, Attributes</a:t>
            </a:r>
            <a:endParaRPr lang="ru-RU" sz="1700" b="1">
              <a:solidFill>
                <a:schemeClr val="hlink"/>
              </a:solidFill>
              <a:latin typeface="Courier New" pitchFamily="49" charset="0"/>
            </a:endParaRPr>
          </a:p>
          <a:p>
            <a:pPr>
              <a:lnSpc>
                <a:spcPct val="120000"/>
              </a:lnSpc>
            </a:pPr>
            <a:r>
              <a:rPr lang="ru-RU" sz="1600"/>
              <a:t>Не всем тегам сопоставимы элементы типа </a:t>
            </a:r>
            <a:r>
              <a:rPr lang="en-US" sz="1700" b="1">
                <a:solidFill>
                  <a:schemeClr val="hlink"/>
                </a:solidFill>
                <a:latin typeface="Courier New" pitchFamily="49" charset="0"/>
              </a:rPr>
              <a:t>HtmlControl</a:t>
            </a:r>
            <a:r>
              <a:rPr lang="ru-RU" sz="1600"/>
              <a:t>. Неизвестным для </a:t>
            </a:r>
            <a:r>
              <a:rPr lang="en-US" sz="1600"/>
              <a:t>ASP.NET</a:t>
            </a:r>
            <a:r>
              <a:rPr lang="ru-RU" sz="1600"/>
              <a:t> тегам ставится в соответ-ствие экземпляр класса из пространства </a:t>
            </a:r>
            <a:r>
              <a:rPr lang="en-US" sz="1700" b="1">
                <a:solidFill>
                  <a:schemeClr val="hlink"/>
                </a:solidFill>
                <a:latin typeface="Courier New" pitchFamily="49" charset="0"/>
              </a:rPr>
              <a:t>System.UI.GenericControl</a:t>
            </a:r>
            <a:r>
              <a:rPr lang="en-US" sz="1600"/>
              <a:t> </a:t>
            </a:r>
            <a:r>
              <a:rPr lang="ru-RU" sz="1600"/>
              <a:t>(универсальный элемент управления)</a:t>
            </a:r>
            <a:endParaRPr lang="ru-RU" sz="1600" i="1" u="sng"/>
          </a:p>
          <a:p>
            <a:pPr>
              <a:lnSpc>
                <a:spcPct val="110000"/>
              </a:lnSpc>
            </a:pPr>
            <a:endParaRPr lang="ru-RU" sz="16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457200" y="419100"/>
            <a:ext cx="8229600" cy="633413"/>
          </a:xfrm>
        </p:spPr>
        <p:txBody>
          <a:bodyPr/>
          <a:lstStyle/>
          <a:p>
            <a:r>
              <a:rPr lang="ru-RU" sz="3600"/>
              <a:t>Серверные </a:t>
            </a:r>
            <a:r>
              <a:rPr lang="en-US" sz="3600"/>
              <a:t>HTML </a:t>
            </a:r>
            <a:r>
              <a:rPr lang="ru-RU" sz="3600"/>
              <a:t>элементы управления</a:t>
            </a:r>
          </a:p>
        </p:txBody>
      </p:sp>
      <p:sp>
        <p:nvSpPr>
          <p:cNvPr id="358403" name="Rectangle 3"/>
          <p:cNvSpPr>
            <a:spLocks noGrp="1" noChangeArrowheads="1"/>
          </p:cNvSpPr>
          <p:nvPr>
            <p:ph type="body" idx="1"/>
          </p:nvPr>
        </p:nvSpPr>
        <p:spPr>
          <a:xfrm>
            <a:off x="457200" y="1557338"/>
            <a:ext cx="8229600" cy="4568825"/>
          </a:xfrm>
        </p:spPr>
        <p:txBody>
          <a:bodyPr/>
          <a:lstStyle/>
          <a:p>
            <a:r>
              <a:rPr lang="en-US" sz="2400"/>
              <a:t>HTML </a:t>
            </a:r>
            <a:r>
              <a:rPr lang="ru-RU" sz="2400"/>
              <a:t>элементы управления</a:t>
            </a:r>
            <a:endParaRPr lang="en-US" sz="2400"/>
          </a:p>
          <a:p>
            <a:pPr>
              <a:buFontTx/>
              <a:buNone/>
            </a:pPr>
            <a:r>
              <a:rPr lang="ru-RU" sz="2400"/>
              <a:t>&lt;input type="text" id="myText" </a:t>
            </a:r>
            <a:r>
              <a:rPr lang="ru-RU" sz="2400">
                <a:solidFill>
                  <a:schemeClr val="accent2"/>
                </a:solidFill>
              </a:rPr>
              <a:t>runat="server"</a:t>
            </a:r>
            <a:r>
              <a:rPr lang="ru-RU" sz="2400"/>
              <a:t> /&gt;</a:t>
            </a:r>
          </a:p>
          <a:p>
            <a:pPr>
              <a:buFontTx/>
              <a:buNone/>
            </a:pPr>
            <a:endParaRPr lang="ru-RU" sz="2400"/>
          </a:p>
          <a:p>
            <a:r>
              <a:rPr lang="ru-RU" sz="2400"/>
              <a:t>Использование </a:t>
            </a:r>
            <a:r>
              <a:rPr lang="en-US" sz="2400"/>
              <a:t>HTML </a:t>
            </a:r>
            <a:r>
              <a:rPr lang="ru-RU" sz="2400"/>
              <a:t>ЭУ в коде:</a:t>
            </a:r>
          </a:p>
          <a:p>
            <a:pPr>
              <a:buFontTx/>
              <a:buNone/>
            </a:pPr>
            <a:r>
              <a:rPr lang="ru-RU" sz="2400"/>
              <a:t>void Page_Load(object sender, EventArgs e)</a:t>
            </a:r>
          </a:p>
          <a:p>
            <a:pPr>
              <a:buFontTx/>
              <a:buNone/>
            </a:pPr>
            <a:r>
              <a:rPr lang="ru-RU" sz="2400"/>
              <a:t>{</a:t>
            </a:r>
          </a:p>
          <a:p>
            <a:pPr>
              <a:buFontTx/>
              <a:buNone/>
            </a:pPr>
            <a:r>
              <a:rPr lang="ru-RU" sz="2400"/>
              <a:t>	myText.Value = "Hello World!";</a:t>
            </a:r>
          </a:p>
          <a:p>
            <a:pPr>
              <a:buFontTx/>
              <a:buNone/>
            </a:pPr>
            <a:r>
              <a:rPr lang="ru-RU" sz="240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r>
              <a:rPr lang="ru-RU" sz="4000"/>
              <a:t>Пример серверных </a:t>
            </a:r>
            <a:r>
              <a:rPr lang="en-US" sz="4000"/>
              <a:t>HTML</a:t>
            </a:r>
            <a:r>
              <a:rPr lang="ru-RU" sz="4000"/>
              <a:t> ЭУ</a:t>
            </a:r>
          </a:p>
        </p:txBody>
      </p:sp>
      <p:sp>
        <p:nvSpPr>
          <p:cNvPr id="350211" name="Rectangle 3"/>
          <p:cNvSpPr>
            <a:spLocks noGrp="1" noChangeArrowheads="1"/>
          </p:cNvSpPr>
          <p:nvPr>
            <p:ph type="body" idx="1"/>
          </p:nvPr>
        </p:nvSpPr>
        <p:spPr/>
        <p:txBody>
          <a:bodyPr/>
          <a:lstStyle/>
          <a:p>
            <a:pPr>
              <a:lnSpc>
                <a:spcPct val="80000"/>
              </a:lnSpc>
              <a:buFontTx/>
              <a:buNone/>
            </a:pPr>
            <a:endParaRPr lang="en-US" sz="2000"/>
          </a:p>
          <a:p>
            <a:pPr>
              <a:lnSpc>
                <a:spcPct val="80000"/>
              </a:lnSpc>
              <a:buFontTx/>
              <a:buNone/>
            </a:pPr>
            <a:r>
              <a:rPr lang="en-US" sz="2000" b="1">
                <a:solidFill>
                  <a:schemeClr val="hlink"/>
                </a:solidFill>
              </a:rPr>
              <a:t>&lt;input </a:t>
            </a:r>
            <a:r>
              <a:rPr lang="en-US" sz="2000" b="1">
                <a:solidFill>
                  <a:srgbClr val="0000FF"/>
                </a:solidFill>
              </a:rPr>
              <a:t>runat=“server”</a:t>
            </a:r>
            <a:r>
              <a:rPr lang="en-US" sz="2000" b="1">
                <a:solidFill>
                  <a:schemeClr val="hlink"/>
                </a:solidFill>
              </a:rPr>
              <a:t> id=“myName” type=“text”&gt;</a:t>
            </a:r>
            <a:endParaRPr lang="ru-RU" sz="2000" b="1">
              <a:solidFill>
                <a:schemeClr val="hlink"/>
              </a:solidFill>
            </a:endParaRPr>
          </a:p>
          <a:p>
            <a:pPr>
              <a:lnSpc>
                <a:spcPct val="80000"/>
              </a:lnSpc>
              <a:buFontTx/>
              <a:buNone/>
            </a:pPr>
            <a:endParaRPr lang="ru-RU" sz="2000"/>
          </a:p>
          <a:p>
            <a:pPr>
              <a:lnSpc>
                <a:spcPct val="80000"/>
              </a:lnSpc>
              <a:buFontTx/>
              <a:buNone/>
            </a:pPr>
            <a:r>
              <a:rPr lang="ru-RU" sz="2000"/>
              <a:t>можно определить программно:</a:t>
            </a:r>
          </a:p>
          <a:p>
            <a:pPr>
              <a:lnSpc>
                <a:spcPct val="80000"/>
              </a:lnSpc>
              <a:buFontTx/>
              <a:buNone/>
            </a:pPr>
            <a:r>
              <a:rPr lang="ru-RU" sz="2000" b="1">
                <a:solidFill>
                  <a:schemeClr val="hlink"/>
                </a:solidFill>
              </a:rPr>
              <a:t>	</a:t>
            </a:r>
          </a:p>
          <a:p>
            <a:pPr>
              <a:lnSpc>
                <a:spcPct val="80000"/>
              </a:lnSpc>
              <a:buFontTx/>
              <a:buNone/>
            </a:pPr>
            <a:r>
              <a:rPr lang="en-US" sz="2000" b="1">
                <a:solidFill>
                  <a:schemeClr val="hlink"/>
                </a:solidFill>
              </a:rPr>
              <a:t>void Page_Load </a:t>
            </a:r>
            <a:r>
              <a:rPr lang="ru-RU" sz="2000" b="1">
                <a:solidFill>
                  <a:schemeClr val="hlink"/>
                </a:solidFill>
              </a:rPr>
              <a:t>(</a:t>
            </a:r>
            <a:r>
              <a:rPr lang="en-US" sz="2000" b="1">
                <a:solidFill>
                  <a:schemeClr val="hlink"/>
                </a:solidFill>
              </a:rPr>
              <a:t>object sender, Eventargs e</a:t>
            </a:r>
            <a:r>
              <a:rPr lang="ru-RU" sz="2000" b="1">
                <a:solidFill>
                  <a:schemeClr val="hlink"/>
                </a:solidFill>
              </a:rPr>
              <a:t>)</a:t>
            </a:r>
          </a:p>
          <a:p>
            <a:pPr>
              <a:lnSpc>
                <a:spcPct val="80000"/>
              </a:lnSpc>
              <a:buFontTx/>
              <a:buNone/>
            </a:pPr>
            <a:r>
              <a:rPr lang="en-US" sz="2000" b="1">
                <a:solidFill>
                  <a:schemeClr val="hlink"/>
                </a:solidFill>
              </a:rPr>
              <a:t>{</a:t>
            </a:r>
          </a:p>
          <a:p>
            <a:pPr>
              <a:lnSpc>
                <a:spcPct val="80000"/>
              </a:lnSpc>
              <a:buFontTx/>
              <a:buNone/>
            </a:pPr>
            <a:r>
              <a:rPr lang="en-US" sz="2000" b="1">
                <a:solidFill>
                  <a:schemeClr val="hlink"/>
                </a:solidFill>
              </a:rPr>
              <a:t>  </a:t>
            </a:r>
            <a:r>
              <a:rPr lang="uk-UA" sz="2000" b="1">
                <a:solidFill>
                  <a:schemeClr val="hlink"/>
                </a:solidFill>
              </a:rPr>
              <a:t> </a:t>
            </a:r>
            <a:r>
              <a:rPr lang="en-US" sz="2000" b="1">
                <a:solidFill>
                  <a:schemeClr val="hlink"/>
                </a:solidFill>
              </a:rPr>
              <a:t>myName.Value = ”</a:t>
            </a:r>
            <a:r>
              <a:rPr lang="uk-UA" sz="2000" b="1">
                <a:solidFill>
                  <a:schemeClr val="hlink"/>
                </a:solidFill>
              </a:rPr>
              <a:t>Текст</a:t>
            </a:r>
            <a:r>
              <a:rPr lang="en-US" sz="2000" b="1">
                <a:solidFill>
                  <a:schemeClr val="hlink"/>
                </a:solidFill>
              </a:rPr>
              <a:t>”</a:t>
            </a:r>
          </a:p>
          <a:p>
            <a:pPr>
              <a:lnSpc>
                <a:spcPct val="80000"/>
              </a:lnSpc>
              <a:buFontTx/>
              <a:buNone/>
            </a:pPr>
            <a:r>
              <a:rPr lang="en-US" sz="2000" b="1">
                <a:solidFill>
                  <a:schemeClr val="hlink"/>
                </a:solidFill>
              </a:rPr>
              <a:t>}</a:t>
            </a:r>
            <a:endParaRPr lang="ru-RU" sz="2000"/>
          </a:p>
          <a:p>
            <a:pPr>
              <a:lnSpc>
                <a:spcPct val="80000"/>
              </a:lnSpc>
              <a:buFontTx/>
              <a:buNone/>
            </a:pPr>
            <a:endParaRPr lang="ru-RU" sz="2000"/>
          </a:p>
          <a:p>
            <a:pPr>
              <a:lnSpc>
                <a:spcPct val="80000"/>
              </a:lnSpc>
              <a:buFontTx/>
              <a:buNone/>
            </a:pPr>
            <a:r>
              <a:rPr lang="ru-RU" sz="2000"/>
              <a:t>После рендеринга этой части кода средой </a:t>
            </a:r>
            <a:r>
              <a:rPr lang="en-US" sz="2000"/>
              <a:t>ASP.NET</a:t>
            </a:r>
            <a:r>
              <a:rPr lang="ru-RU" sz="2000"/>
              <a:t> будет получен </a:t>
            </a:r>
            <a:r>
              <a:rPr lang="en-US" sz="2000"/>
              <a:t>HTML</a:t>
            </a:r>
            <a:r>
              <a:rPr lang="ru-RU" sz="2000"/>
              <a:t>-</a:t>
            </a:r>
            <a:r>
              <a:rPr lang="uk-UA" sz="2000"/>
              <a:t>код</a:t>
            </a:r>
          </a:p>
          <a:p>
            <a:pPr>
              <a:lnSpc>
                <a:spcPct val="80000"/>
              </a:lnSpc>
              <a:buFontTx/>
              <a:buNone/>
            </a:pPr>
            <a:r>
              <a:rPr lang="en-US" sz="2000" b="1">
                <a:solidFill>
                  <a:schemeClr val="hlink"/>
                </a:solidFill>
              </a:rPr>
              <a:t>&lt;input name=“myName” id=“myName” type=“text” Value=“</a:t>
            </a:r>
            <a:r>
              <a:rPr lang="uk-UA" sz="2000" b="1">
                <a:solidFill>
                  <a:schemeClr val="hlink"/>
                </a:solidFill>
              </a:rPr>
              <a:t>Текст</a:t>
            </a:r>
            <a:r>
              <a:rPr lang="en-US" sz="2000" b="1">
                <a:solidFill>
                  <a:schemeClr val="hlink"/>
                </a:solidFill>
              </a:rPr>
              <a:t>” /&gt;</a:t>
            </a:r>
            <a:endParaRPr lang="ru-RU" sz="2000" b="1">
              <a:solidFill>
                <a:schemeClr val="hlink"/>
              </a:solidFill>
            </a:endParaRPr>
          </a:p>
          <a:p>
            <a:pPr>
              <a:lnSpc>
                <a:spcPct val="80000"/>
              </a:lnSpc>
            </a:pPr>
            <a:endParaRPr lang="ru-RU"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457200" y="274638"/>
            <a:ext cx="8229600" cy="850900"/>
          </a:xfrm>
        </p:spPr>
        <p:txBody>
          <a:bodyPr/>
          <a:lstStyle/>
          <a:p>
            <a:r>
              <a:rPr lang="ru-RU" sz="3200"/>
              <a:t>Иерархия </a:t>
            </a:r>
            <a:r>
              <a:rPr lang="en-US" sz="3200"/>
              <a:t>HTML </a:t>
            </a:r>
            <a:r>
              <a:rPr lang="ru-RU" sz="3200"/>
              <a:t>элементов управления</a:t>
            </a:r>
          </a:p>
        </p:txBody>
      </p:sp>
      <p:pic>
        <p:nvPicPr>
          <p:cNvPr id="308229" name="Picture 5"/>
          <p:cNvPicPr>
            <a:picLocks noChangeAspect="1" noChangeArrowheads="1"/>
          </p:cNvPicPr>
          <p:nvPr/>
        </p:nvPicPr>
        <p:blipFill>
          <a:blip r:embed="rId3" cstate="print"/>
          <a:srcRect l="7178" t="14561" r="21208" b="11610"/>
          <a:stretch>
            <a:fillRect/>
          </a:stretch>
        </p:blipFill>
        <p:spPr bwMode="auto">
          <a:xfrm>
            <a:off x="827088" y="1177925"/>
            <a:ext cx="7345362" cy="568007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457200" y="274638"/>
            <a:ext cx="8229600" cy="850900"/>
          </a:xfrm>
        </p:spPr>
        <p:txBody>
          <a:bodyPr/>
          <a:lstStyle/>
          <a:p>
            <a:r>
              <a:rPr lang="en-US" sz="3600"/>
              <a:t>HTML</a:t>
            </a:r>
            <a:r>
              <a:rPr lang="en-US" sz="3200"/>
              <a:t> </a:t>
            </a:r>
            <a:r>
              <a:rPr lang="ru-RU" sz="3600"/>
              <a:t>элементы управления</a:t>
            </a:r>
            <a:endParaRPr lang="en-US" sz="3600"/>
          </a:p>
        </p:txBody>
      </p:sp>
      <p:sp>
        <p:nvSpPr>
          <p:cNvPr id="277507" name="Rectangle 3"/>
          <p:cNvSpPr>
            <a:spLocks noGrp="1" noChangeArrowheads="1"/>
          </p:cNvSpPr>
          <p:nvPr>
            <p:ph type="body" idx="1"/>
          </p:nvPr>
        </p:nvSpPr>
        <p:spPr>
          <a:xfrm>
            <a:off x="457200" y="1600200"/>
            <a:ext cx="8218488" cy="4525963"/>
          </a:xfrm>
        </p:spPr>
        <p:txBody>
          <a:bodyPr/>
          <a:lstStyle/>
          <a:p>
            <a:pPr>
              <a:spcBef>
                <a:spcPct val="10000"/>
              </a:spcBef>
            </a:pPr>
            <a:r>
              <a:rPr lang="ru-RU">
                <a:latin typeface="Times New Roman" pitchFamily="18" charset="0"/>
              </a:rPr>
              <a:t>Поддерживаемые элементы управления</a:t>
            </a:r>
            <a:endParaRPr lang="en-US">
              <a:latin typeface="Times New Roman" pitchFamily="18" charset="0"/>
            </a:endParaRPr>
          </a:p>
          <a:p>
            <a:pPr lvl="1">
              <a:spcBef>
                <a:spcPct val="10000"/>
              </a:spcBef>
            </a:pPr>
            <a:endParaRPr lang="ru-RU">
              <a:latin typeface="Times New Roman" pitchFamily="18" charset="0"/>
            </a:endParaRPr>
          </a:p>
          <a:p>
            <a:pPr lvl="1">
              <a:spcBef>
                <a:spcPct val="10000"/>
              </a:spcBef>
            </a:pPr>
            <a:r>
              <a:rPr lang="en-US" sz="2400">
                <a:latin typeface="Lucida Console" pitchFamily="49" charset="0"/>
              </a:rPr>
              <a:t>&lt;a&gt;</a:t>
            </a:r>
          </a:p>
          <a:p>
            <a:pPr lvl="1">
              <a:spcBef>
                <a:spcPct val="10000"/>
              </a:spcBef>
            </a:pPr>
            <a:r>
              <a:rPr lang="en-US" sz="2400">
                <a:latin typeface="Lucida Console" pitchFamily="49" charset="0"/>
              </a:rPr>
              <a:t>&lt;img&gt;</a:t>
            </a:r>
          </a:p>
          <a:p>
            <a:pPr lvl="1">
              <a:spcBef>
                <a:spcPct val="10000"/>
              </a:spcBef>
            </a:pPr>
            <a:r>
              <a:rPr lang="en-US" sz="2400">
                <a:latin typeface="Lucida Console" pitchFamily="49" charset="0"/>
              </a:rPr>
              <a:t>&lt;form&gt;</a:t>
            </a:r>
          </a:p>
          <a:p>
            <a:pPr lvl="1">
              <a:spcBef>
                <a:spcPct val="10000"/>
              </a:spcBef>
            </a:pPr>
            <a:r>
              <a:rPr lang="en-US" sz="2400">
                <a:latin typeface="Lucida Console" pitchFamily="49" charset="0"/>
              </a:rPr>
              <a:t>&lt;table&gt;</a:t>
            </a:r>
          </a:p>
          <a:p>
            <a:pPr lvl="1">
              <a:spcBef>
                <a:spcPct val="10000"/>
              </a:spcBef>
            </a:pPr>
            <a:r>
              <a:rPr lang="en-US" sz="2400">
                <a:latin typeface="Lucida Console" pitchFamily="49" charset="0"/>
              </a:rPr>
              <a:t>&lt;tr&gt;</a:t>
            </a:r>
          </a:p>
          <a:p>
            <a:pPr lvl="1">
              <a:spcBef>
                <a:spcPct val="10000"/>
              </a:spcBef>
            </a:pPr>
            <a:r>
              <a:rPr lang="en-US" sz="2400">
                <a:latin typeface="Lucida Console" pitchFamily="49" charset="0"/>
              </a:rPr>
              <a:t>&lt;td&gt;</a:t>
            </a:r>
          </a:p>
          <a:p>
            <a:pPr lvl="1">
              <a:spcBef>
                <a:spcPct val="10000"/>
              </a:spcBef>
            </a:pPr>
            <a:r>
              <a:rPr lang="en-US" sz="2400">
                <a:latin typeface="Lucida Console" pitchFamily="49" charset="0"/>
              </a:rPr>
              <a:t>&lt;th&gt;</a:t>
            </a:r>
          </a:p>
          <a:p>
            <a:pPr lvl="1">
              <a:spcBef>
                <a:spcPct val="10000"/>
              </a:spcBef>
            </a:pPr>
            <a:r>
              <a:rPr lang="en-US" sz="2400">
                <a:latin typeface="Lucida Console" pitchFamily="49" charset="0"/>
              </a:rPr>
              <a:t>&lt;select&gt;</a:t>
            </a:r>
          </a:p>
          <a:p>
            <a:pPr>
              <a:spcBef>
                <a:spcPct val="10000"/>
              </a:spcBef>
            </a:pPr>
            <a:endParaRPr lang="en-US" sz="2400">
              <a:latin typeface="Lucida Console" pitchFamily="49" charset="0"/>
            </a:endParaRPr>
          </a:p>
        </p:txBody>
      </p:sp>
      <p:sp>
        <p:nvSpPr>
          <p:cNvPr id="277508" name="Rectangle 4"/>
          <p:cNvSpPr>
            <a:spLocks noChangeArrowheads="1"/>
          </p:cNvSpPr>
          <p:nvPr/>
        </p:nvSpPr>
        <p:spPr bwMode="auto">
          <a:xfrm>
            <a:off x="3995738" y="2559050"/>
            <a:ext cx="4724400" cy="4038600"/>
          </a:xfrm>
          <a:prstGeom prst="rect">
            <a:avLst/>
          </a:prstGeom>
          <a:noFill/>
          <a:ln w="9525">
            <a:noFill/>
            <a:miter lim="800000"/>
            <a:headEnd/>
            <a:tailEnd/>
          </a:ln>
          <a:effectLst/>
        </p:spPr>
        <p:txBody>
          <a:bodyPr/>
          <a:lstStyle/>
          <a:p>
            <a:pPr marL="742950" lvl="1" indent="-285750">
              <a:spcBef>
                <a:spcPct val="10000"/>
              </a:spcBef>
              <a:buFontTx/>
              <a:buChar char="–"/>
            </a:pPr>
            <a:r>
              <a:rPr lang="en-US" sz="2400">
                <a:latin typeface="Lucida Console" pitchFamily="49" charset="0"/>
              </a:rPr>
              <a:t>&lt;textarea&gt;</a:t>
            </a:r>
          </a:p>
          <a:p>
            <a:pPr marL="742950" lvl="1" indent="-285750">
              <a:spcBef>
                <a:spcPct val="10000"/>
              </a:spcBef>
              <a:buFontTx/>
              <a:buChar char="–"/>
            </a:pPr>
            <a:r>
              <a:rPr lang="en-US" sz="2400">
                <a:latin typeface="Lucida Console" pitchFamily="49" charset="0"/>
              </a:rPr>
              <a:t>&lt;button&gt;</a:t>
            </a:r>
          </a:p>
          <a:p>
            <a:pPr marL="742950" lvl="1" indent="-285750">
              <a:spcBef>
                <a:spcPct val="10000"/>
              </a:spcBef>
              <a:buFontTx/>
              <a:buChar char="–"/>
            </a:pPr>
            <a:r>
              <a:rPr lang="en-US" sz="2400">
                <a:latin typeface="Lucida Console" pitchFamily="49" charset="0"/>
              </a:rPr>
              <a:t>&lt;input type=text&gt;</a:t>
            </a:r>
          </a:p>
          <a:p>
            <a:pPr marL="742950" lvl="1" indent="-285750">
              <a:spcBef>
                <a:spcPct val="10000"/>
              </a:spcBef>
              <a:buFontTx/>
              <a:buChar char="–"/>
            </a:pPr>
            <a:r>
              <a:rPr lang="en-US" sz="2400">
                <a:latin typeface="Lucida Console" pitchFamily="49" charset="0"/>
              </a:rPr>
              <a:t>&lt;input type=file&gt;</a:t>
            </a:r>
          </a:p>
          <a:p>
            <a:pPr marL="742950" lvl="1" indent="-285750">
              <a:spcBef>
                <a:spcPct val="10000"/>
              </a:spcBef>
              <a:buFontTx/>
              <a:buChar char="–"/>
            </a:pPr>
            <a:r>
              <a:rPr lang="en-US" sz="2400">
                <a:latin typeface="Lucida Console" pitchFamily="49" charset="0"/>
              </a:rPr>
              <a:t>&lt;input type=submit&gt;</a:t>
            </a:r>
          </a:p>
          <a:p>
            <a:pPr marL="742950" lvl="1" indent="-285750">
              <a:spcBef>
                <a:spcPct val="10000"/>
              </a:spcBef>
              <a:buFontTx/>
              <a:buChar char="–"/>
            </a:pPr>
            <a:r>
              <a:rPr lang="en-US" sz="2400">
                <a:latin typeface="Lucida Console" pitchFamily="49" charset="0"/>
              </a:rPr>
              <a:t>&lt;input type=button&gt;</a:t>
            </a:r>
          </a:p>
          <a:p>
            <a:pPr marL="742950" lvl="1" indent="-285750">
              <a:spcBef>
                <a:spcPct val="10000"/>
              </a:spcBef>
              <a:buFontTx/>
              <a:buChar char="–"/>
            </a:pPr>
            <a:r>
              <a:rPr lang="en-US" sz="2400">
                <a:latin typeface="Lucida Console" pitchFamily="49" charset="0"/>
              </a:rPr>
              <a:t>&lt;input type=reset&gt;</a:t>
            </a:r>
          </a:p>
          <a:p>
            <a:pPr marL="742950" lvl="1" indent="-285750">
              <a:spcBef>
                <a:spcPct val="10000"/>
              </a:spcBef>
              <a:buFontTx/>
              <a:buChar char="–"/>
            </a:pPr>
            <a:r>
              <a:rPr lang="en-US" sz="2400">
                <a:latin typeface="Lucida Console" pitchFamily="49" charset="0"/>
              </a:rPr>
              <a:t>&lt;input type=hidden&gt;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590550" y="333375"/>
            <a:ext cx="8553450" cy="936625"/>
          </a:xfrm>
          <a:noFill/>
          <a:ln/>
        </p:spPr>
        <p:txBody>
          <a:bodyPr/>
          <a:lstStyle/>
          <a:p>
            <a:r>
              <a:rPr lang="ru-RU" sz="3400">
                <a:solidFill>
                  <a:schemeClr val="tx1"/>
                </a:solidFill>
              </a:rPr>
              <a:t>Иерархия элементов управления HTML</a:t>
            </a:r>
          </a:p>
        </p:txBody>
      </p:sp>
      <p:sp>
        <p:nvSpPr>
          <p:cNvPr id="342019" name="Rectangle 3"/>
          <p:cNvSpPr>
            <a:spLocks noChangeArrowheads="1"/>
          </p:cNvSpPr>
          <p:nvPr/>
        </p:nvSpPr>
        <p:spPr bwMode="auto">
          <a:xfrm>
            <a:off x="3348038" y="1628775"/>
            <a:ext cx="2305050" cy="360363"/>
          </a:xfrm>
          <a:prstGeom prst="rect">
            <a:avLst/>
          </a:prstGeom>
          <a:solidFill>
            <a:srgbClr val="FFFFCC"/>
          </a:solidFill>
          <a:ln w="19050">
            <a:solidFill>
              <a:srgbClr val="FF3300"/>
            </a:solidFill>
            <a:miter lim="800000"/>
            <a:headEnd/>
            <a:tailEnd/>
          </a:ln>
          <a:effectLst/>
        </p:spPr>
        <p:txBody>
          <a:bodyPr wrap="none" anchor="ctr"/>
          <a:lstStyle/>
          <a:p>
            <a:pPr algn="ctr"/>
            <a:r>
              <a:rPr lang="en-US" sz="1500" b="1">
                <a:solidFill>
                  <a:srgbClr val="FF3300"/>
                </a:solidFill>
              </a:rPr>
              <a:t>HtmlControl</a:t>
            </a:r>
            <a:endParaRPr lang="ru-RU" sz="1500" b="1">
              <a:solidFill>
                <a:srgbClr val="FF3300"/>
              </a:solidFill>
            </a:endParaRPr>
          </a:p>
        </p:txBody>
      </p:sp>
      <p:sp>
        <p:nvSpPr>
          <p:cNvPr id="342020" name="Rectangle 4"/>
          <p:cNvSpPr>
            <a:spLocks noChangeArrowheads="1"/>
          </p:cNvSpPr>
          <p:nvPr/>
        </p:nvSpPr>
        <p:spPr bwMode="auto">
          <a:xfrm>
            <a:off x="827088" y="2349500"/>
            <a:ext cx="1944687" cy="358775"/>
          </a:xfrm>
          <a:prstGeom prst="rect">
            <a:avLst/>
          </a:prstGeom>
          <a:solidFill>
            <a:srgbClr val="FFFFCC"/>
          </a:solid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HtmlInputControl</a:t>
            </a:r>
            <a:endParaRPr lang="ru-RU" sz="1300" b="1">
              <a:solidFill>
                <a:schemeClr val="hlink"/>
              </a:solidFill>
              <a:latin typeface="Courier New" pitchFamily="49" charset="0"/>
            </a:endParaRPr>
          </a:p>
        </p:txBody>
      </p:sp>
      <p:sp>
        <p:nvSpPr>
          <p:cNvPr id="342021" name="Rectangle 5"/>
          <p:cNvSpPr>
            <a:spLocks noChangeArrowheads="1"/>
          </p:cNvSpPr>
          <p:nvPr/>
        </p:nvSpPr>
        <p:spPr bwMode="auto">
          <a:xfrm>
            <a:off x="3348038" y="2349500"/>
            <a:ext cx="2303462" cy="358775"/>
          </a:xfrm>
          <a:prstGeom prst="rect">
            <a:avLst/>
          </a:prstGeom>
          <a:solidFill>
            <a:srgbClr val="FFFFCC"/>
          </a:solid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HtmlContainerControl</a:t>
            </a:r>
            <a:endParaRPr lang="ru-RU" sz="1300" b="1">
              <a:solidFill>
                <a:schemeClr val="hlink"/>
              </a:solidFill>
              <a:latin typeface="Courier New" pitchFamily="49" charset="0"/>
            </a:endParaRPr>
          </a:p>
        </p:txBody>
      </p:sp>
      <p:sp>
        <p:nvSpPr>
          <p:cNvPr id="342022" name="Rectangle 6"/>
          <p:cNvSpPr>
            <a:spLocks noChangeArrowheads="1"/>
          </p:cNvSpPr>
          <p:nvPr/>
        </p:nvSpPr>
        <p:spPr bwMode="auto">
          <a:xfrm>
            <a:off x="6011863" y="2349500"/>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HtmlImage</a:t>
            </a:r>
            <a:endParaRPr lang="ru-RU" sz="1300" b="1">
              <a:solidFill>
                <a:schemeClr val="hlink"/>
              </a:solidFill>
              <a:latin typeface="Courier New" pitchFamily="49" charset="0"/>
            </a:endParaRPr>
          </a:p>
        </p:txBody>
      </p:sp>
      <p:sp>
        <p:nvSpPr>
          <p:cNvPr id="342023" name="Rectangle 7"/>
          <p:cNvSpPr>
            <a:spLocks noChangeArrowheads="1"/>
          </p:cNvSpPr>
          <p:nvPr/>
        </p:nvSpPr>
        <p:spPr bwMode="auto">
          <a:xfrm>
            <a:off x="827088" y="2924175"/>
            <a:ext cx="1944687" cy="360363"/>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HtmlInputButton</a:t>
            </a:r>
            <a:endParaRPr lang="ru-RU" sz="1300" b="1">
              <a:solidFill>
                <a:schemeClr val="hlink"/>
              </a:solidFill>
              <a:latin typeface="Courier New" pitchFamily="49" charset="0"/>
            </a:endParaRPr>
          </a:p>
        </p:txBody>
      </p:sp>
      <p:sp>
        <p:nvSpPr>
          <p:cNvPr id="342024" name="Rectangle 8"/>
          <p:cNvSpPr>
            <a:spLocks noChangeArrowheads="1"/>
          </p:cNvSpPr>
          <p:nvPr/>
        </p:nvSpPr>
        <p:spPr bwMode="auto">
          <a:xfrm>
            <a:off x="827088" y="3284538"/>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HtmlInputCheckBox</a:t>
            </a:r>
            <a:endParaRPr lang="ru-RU" sz="1300" b="1">
              <a:solidFill>
                <a:schemeClr val="hlink"/>
              </a:solidFill>
              <a:latin typeface="Courier New" pitchFamily="49" charset="0"/>
            </a:endParaRPr>
          </a:p>
        </p:txBody>
      </p:sp>
      <p:cxnSp>
        <p:nvCxnSpPr>
          <p:cNvPr id="342025" name="AutoShape 9"/>
          <p:cNvCxnSpPr>
            <a:cxnSpLocks noChangeShapeType="1"/>
            <a:stCxn id="342019" idx="1"/>
            <a:endCxn id="342020" idx="0"/>
          </p:cNvCxnSpPr>
          <p:nvPr/>
        </p:nvCxnSpPr>
        <p:spPr bwMode="auto">
          <a:xfrm rot="10800000" flipV="1">
            <a:off x="1800225" y="1809750"/>
            <a:ext cx="1538288" cy="539750"/>
          </a:xfrm>
          <a:prstGeom prst="bentConnector2">
            <a:avLst/>
          </a:prstGeom>
          <a:noFill/>
          <a:ln w="9525">
            <a:solidFill>
              <a:schemeClr val="tx1"/>
            </a:solidFill>
            <a:miter lim="800000"/>
            <a:headEnd/>
            <a:tailEnd/>
          </a:ln>
          <a:effectLst/>
        </p:spPr>
      </p:cxnSp>
      <p:cxnSp>
        <p:nvCxnSpPr>
          <p:cNvPr id="342026" name="AutoShape 10"/>
          <p:cNvCxnSpPr>
            <a:cxnSpLocks noChangeShapeType="1"/>
            <a:stCxn id="342019" idx="2"/>
            <a:endCxn id="342021" idx="0"/>
          </p:cNvCxnSpPr>
          <p:nvPr/>
        </p:nvCxnSpPr>
        <p:spPr bwMode="auto">
          <a:xfrm>
            <a:off x="4500563" y="1998663"/>
            <a:ext cx="0" cy="350837"/>
          </a:xfrm>
          <a:prstGeom prst="straightConnector1">
            <a:avLst/>
          </a:prstGeom>
          <a:noFill/>
          <a:ln w="9525">
            <a:solidFill>
              <a:schemeClr val="tx1"/>
            </a:solidFill>
            <a:round/>
            <a:headEnd/>
            <a:tailEnd/>
          </a:ln>
          <a:effectLst/>
        </p:spPr>
      </p:cxnSp>
      <p:cxnSp>
        <p:nvCxnSpPr>
          <p:cNvPr id="342027" name="AutoShape 11"/>
          <p:cNvCxnSpPr>
            <a:cxnSpLocks noChangeShapeType="1"/>
            <a:stCxn id="342019" idx="3"/>
            <a:endCxn id="342022" idx="0"/>
          </p:cNvCxnSpPr>
          <p:nvPr/>
        </p:nvCxnSpPr>
        <p:spPr bwMode="auto">
          <a:xfrm>
            <a:off x="5662613" y="1809750"/>
            <a:ext cx="1322387" cy="539750"/>
          </a:xfrm>
          <a:prstGeom prst="bentConnector2">
            <a:avLst/>
          </a:prstGeom>
          <a:noFill/>
          <a:ln w="9525">
            <a:solidFill>
              <a:schemeClr val="tx1"/>
            </a:solidFill>
            <a:miter lim="800000"/>
            <a:headEnd/>
            <a:tailEnd/>
          </a:ln>
          <a:effectLst/>
        </p:spPr>
      </p:cxnSp>
      <p:sp>
        <p:nvSpPr>
          <p:cNvPr id="342028" name="Rectangle 12"/>
          <p:cNvSpPr>
            <a:spLocks noChangeArrowheads="1"/>
          </p:cNvSpPr>
          <p:nvPr/>
        </p:nvSpPr>
        <p:spPr bwMode="auto">
          <a:xfrm>
            <a:off x="827088" y="3644900"/>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HtmlInputFile</a:t>
            </a:r>
            <a:endParaRPr lang="ru-RU" sz="1300" b="1">
              <a:solidFill>
                <a:schemeClr val="hlink"/>
              </a:solidFill>
              <a:latin typeface="Courier New" pitchFamily="49" charset="0"/>
            </a:endParaRPr>
          </a:p>
        </p:txBody>
      </p:sp>
      <p:sp>
        <p:nvSpPr>
          <p:cNvPr id="342029" name="Rectangle 13"/>
          <p:cNvSpPr>
            <a:spLocks noChangeArrowheads="1"/>
          </p:cNvSpPr>
          <p:nvPr/>
        </p:nvSpPr>
        <p:spPr bwMode="auto">
          <a:xfrm>
            <a:off x="827088" y="4005263"/>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HtmlInputImage</a:t>
            </a:r>
            <a:endParaRPr lang="ru-RU" sz="1300" b="1">
              <a:solidFill>
                <a:schemeClr val="hlink"/>
              </a:solidFill>
              <a:latin typeface="Courier New" pitchFamily="49" charset="0"/>
            </a:endParaRPr>
          </a:p>
        </p:txBody>
      </p:sp>
      <p:sp>
        <p:nvSpPr>
          <p:cNvPr id="342030" name="Rectangle 14"/>
          <p:cNvSpPr>
            <a:spLocks noChangeArrowheads="1"/>
          </p:cNvSpPr>
          <p:nvPr/>
        </p:nvSpPr>
        <p:spPr bwMode="auto">
          <a:xfrm>
            <a:off x="827088" y="4365625"/>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HtmlInputHidden</a:t>
            </a:r>
            <a:endParaRPr lang="ru-RU" sz="1300" b="1">
              <a:solidFill>
                <a:schemeClr val="hlink"/>
              </a:solidFill>
              <a:latin typeface="Courier New" pitchFamily="49" charset="0"/>
            </a:endParaRPr>
          </a:p>
        </p:txBody>
      </p:sp>
      <p:sp>
        <p:nvSpPr>
          <p:cNvPr id="342031" name="Rectangle 15"/>
          <p:cNvSpPr>
            <a:spLocks noChangeArrowheads="1"/>
          </p:cNvSpPr>
          <p:nvPr/>
        </p:nvSpPr>
        <p:spPr bwMode="auto">
          <a:xfrm>
            <a:off x="827088" y="4724400"/>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HtmlInputRadioButton</a:t>
            </a:r>
            <a:endParaRPr lang="ru-RU" sz="1300" b="1">
              <a:solidFill>
                <a:schemeClr val="hlink"/>
              </a:solidFill>
              <a:latin typeface="Courier New" pitchFamily="49" charset="0"/>
            </a:endParaRPr>
          </a:p>
        </p:txBody>
      </p:sp>
      <p:sp>
        <p:nvSpPr>
          <p:cNvPr id="342032" name="Rectangle 16"/>
          <p:cNvSpPr>
            <a:spLocks noChangeArrowheads="1"/>
          </p:cNvSpPr>
          <p:nvPr/>
        </p:nvSpPr>
        <p:spPr bwMode="auto">
          <a:xfrm>
            <a:off x="827088" y="5084763"/>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HtmlInputText</a:t>
            </a:r>
            <a:endParaRPr lang="ru-RU" sz="1300" b="1">
              <a:solidFill>
                <a:schemeClr val="hlink"/>
              </a:solidFill>
              <a:latin typeface="Courier New" pitchFamily="49" charset="0"/>
            </a:endParaRPr>
          </a:p>
        </p:txBody>
      </p:sp>
      <p:sp>
        <p:nvSpPr>
          <p:cNvPr id="342033" name="Rectangle 17"/>
          <p:cNvSpPr>
            <a:spLocks noChangeArrowheads="1"/>
          </p:cNvSpPr>
          <p:nvPr/>
        </p:nvSpPr>
        <p:spPr bwMode="auto">
          <a:xfrm>
            <a:off x="827088" y="5445125"/>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HtmlInputReset</a:t>
            </a:r>
            <a:endParaRPr lang="ru-RU" sz="1300" b="1">
              <a:solidFill>
                <a:schemeClr val="hlink"/>
              </a:solidFill>
              <a:latin typeface="Courier New" pitchFamily="49" charset="0"/>
            </a:endParaRPr>
          </a:p>
        </p:txBody>
      </p:sp>
      <p:sp>
        <p:nvSpPr>
          <p:cNvPr id="342034" name="Rectangle 18"/>
          <p:cNvSpPr>
            <a:spLocks noChangeArrowheads="1"/>
          </p:cNvSpPr>
          <p:nvPr/>
        </p:nvSpPr>
        <p:spPr bwMode="auto">
          <a:xfrm>
            <a:off x="827088" y="5805488"/>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HtmlInputSubmit</a:t>
            </a:r>
            <a:endParaRPr lang="ru-RU" sz="1300" b="1">
              <a:solidFill>
                <a:schemeClr val="hlink"/>
              </a:solidFill>
              <a:latin typeface="Courier New" pitchFamily="49" charset="0"/>
            </a:endParaRPr>
          </a:p>
        </p:txBody>
      </p:sp>
      <p:sp>
        <p:nvSpPr>
          <p:cNvPr id="342035" name="Rectangle 19"/>
          <p:cNvSpPr>
            <a:spLocks noChangeArrowheads="1"/>
          </p:cNvSpPr>
          <p:nvPr/>
        </p:nvSpPr>
        <p:spPr bwMode="auto">
          <a:xfrm>
            <a:off x="827088" y="6165850"/>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HtmlInputPassword</a:t>
            </a:r>
            <a:endParaRPr lang="ru-RU" sz="1300" b="1">
              <a:solidFill>
                <a:schemeClr val="hlink"/>
              </a:solidFill>
              <a:latin typeface="Courier New" pitchFamily="49" charset="0"/>
            </a:endParaRPr>
          </a:p>
        </p:txBody>
      </p:sp>
      <p:sp>
        <p:nvSpPr>
          <p:cNvPr id="342036" name="Rectangle 20"/>
          <p:cNvSpPr>
            <a:spLocks noChangeArrowheads="1"/>
          </p:cNvSpPr>
          <p:nvPr/>
        </p:nvSpPr>
        <p:spPr bwMode="auto">
          <a:xfrm>
            <a:off x="3348038" y="2924175"/>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HtmlAncor</a:t>
            </a:r>
            <a:endParaRPr lang="ru-RU" sz="1300" b="1">
              <a:solidFill>
                <a:schemeClr val="hlink"/>
              </a:solidFill>
              <a:latin typeface="Courier New" pitchFamily="49" charset="0"/>
            </a:endParaRPr>
          </a:p>
        </p:txBody>
      </p:sp>
      <p:sp>
        <p:nvSpPr>
          <p:cNvPr id="342037" name="Rectangle 21"/>
          <p:cNvSpPr>
            <a:spLocks noChangeArrowheads="1"/>
          </p:cNvSpPr>
          <p:nvPr/>
        </p:nvSpPr>
        <p:spPr bwMode="auto">
          <a:xfrm>
            <a:off x="3348038" y="3284538"/>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HtmlForm</a:t>
            </a:r>
            <a:endParaRPr lang="ru-RU" sz="1300" b="1">
              <a:solidFill>
                <a:schemeClr val="hlink"/>
              </a:solidFill>
              <a:latin typeface="Courier New" pitchFamily="49" charset="0"/>
            </a:endParaRPr>
          </a:p>
        </p:txBody>
      </p:sp>
      <p:sp>
        <p:nvSpPr>
          <p:cNvPr id="342038" name="Rectangle 22"/>
          <p:cNvSpPr>
            <a:spLocks noChangeArrowheads="1"/>
          </p:cNvSpPr>
          <p:nvPr/>
        </p:nvSpPr>
        <p:spPr bwMode="auto">
          <a:xfrm>
            <a:off x="3348038" y="3644900"/>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HtmlSelect</a:t>
            </a:r>
            <a:endParaRPr lang="ru-RU" sz="1300" b="1">
              <a:solidFill>
                <a:schemeClr val="hlink"/>
              </a:solidFill>
              <a:latin typeface="Courier New" pitchFamily="49" charset="0"/>
            </a:endParaRPr>
          </a:p>
        </p:txBody>
      </p:sp>
      <p:sp>
        <p:nvSpPr>
          <p:cNvPr id="342039" name="Rectangle 23"/>
          <p:cNvSpPr>
            <a:spLocks noChangeArrowheads="1"/>
          </p:cNvSpPr>
          <p:nvPr/>
        </p:nvSpPr>
        <p:spPr bwMode="auto">
          <a:xfrm>
            <a:off x="3348038" y="4005263"/>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HtmlButton</a:t>
            </a:r>
            <a:endParaRPr lang="ru-RU" sz="1300" b="1">
              <a:solidFill>
                <a:schemeClr val="hlink"/>
              </a:solidFill>
              <a:latin typeface="Courier New" pitchFamily="49" charset="0"/>
            </a:endParaRPr>
          </a:p>
        </p:txBody>
      </p:sp>
      <p:sp>
        <p:nvSpPr>
          <p:cNvPr id="342040" name="Line 24"/>
          <p:cNvSpPr>
            <a:spLocks noChangeShapeType="1"/>
          </p:cNvSpPr>
          <p:nvPr/>
        </p:nvSpPr>
        <p:spPr bwMode="auto">
          <a:xfrm>
            <a:off x="1763713" y="2708275"/>
            <a:ext cx="0" cy="215900"/>
          </a:xfrm>
          <a:prstGeom prst="line">
            <a:avLst/>
          </a:prstGeom>
          <a:noFill/>
          <a:ln w="9525">
            <a:solidFill>
              <a:schemeClr val="tx1"/>
            </a:solidFill>
            <a:round/>
            <a:headEnd/>
            <a:tailEnd/>
          </a:ln>
          <a:effectLst/>
        </p:spPr>
        <p:txBody>
          <a:bodyPr/>
          <a:lstStyle/>
          <a:p>
            <a:endParaRPr lang="ru-RU"/>
          </a:p>
        </p:txBody>
      </p:sp>
      <p:sp>
        <p:nvSpPr>
          <p:cNvPr id="342041" name="Line 25"/>
          <p:cNvSpPr>
            <a:spLocks noChangeShapeType="1"/>
          </p:cNvSpPr>
          <p:nvPr/>
        </p:nvSpPr>
        <p:spPr bwMode="auto">
          <a:xfrm>
            <a:off x="4500563" y="2708275"/>
            <a:ext cx="0" cy="215900"/>
          </a:xfrm>
          <a:prstGeom prst="line">
            <a:avLst/>
          </a:prstGeom>
          <a:noFill/>
          <a:ln w="9525">
            <a:solidFill>
              <a:schemeClr val="tx1"/>
            </a:solidFill>
            <a:round/>
            <a:headEnd/>
            <a:tailEnd/>
          </a:ln>
          <a:effectLst/>
        </p:spPr>
        <p:txBody>
          <a:bodyPr/>
          <a:lstStyle/>
          <a:p>
            <a:endParaRPr lang="ru-RU"/>
          </a:p>
        </p:txBody>
      </p:sp>
      <p:sp>
        <p:nvSpPr>
          <p:cNvPr id="342042" name="Rectangle 26"/>
          <p:cNvSpPr>
            <a:spLocks noChangeArrowheads="1"/>
          </p:cNvSpPr>
          <p:nvPr/>
        </p:nvSpPr>
        <p:spPr bwMode="auto">
          <a:xfrm>
            <a:off x="3348038" y="4365625"/>
            <a:ext cx="2303462" cy="357188"/>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HtmlTable</a:t>
            </a:r>
            <a:endParaRPr lang="ru-RU" sz="1300" b="1">
              <a:solidFill>
                <a:schemeClr val="hlink"/>
              </a:solidFill>
              <a:latin typeface="Courier New" pitchFamily="49" charset="0"/>
            </a:endParaRPr>
          </a:p>
        </p:txBody>
      </p:sp>
      <p:sp>
        <p:nvSpPr>
          <p:cNvPr id="342043" name="Rectangle 27"/>
          <p:cNvSpPr>
            <a:spLocks noChangeArrowheads="1"/>
          </p:cNvSpPr>
          <p:nvPr/>
        </p:nvSpPr>
        <p:spPr bwMode="auto">
          <a:xfrm>
            <a:off x="3348038" y="4724400"/>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HtmlTableRow</a:t>
            </a:r>
            <a:endParaRPr lang="ru-RU" sz="1300" b="1">
              <a:solidFill>
                <a:schemeClr val="hlink"/>
              </a:solidFill>
              <a:latin typeface="Courier New" pitchFamily="49" charset="0"/>
            </a:endParaRPr>
          </a:p>
        </p:txBody>
      </p:sp>
      <p:sp>
        <p:nvSpPr>
          <p:cNvPr id="342044" name="Rectangle 28"/>
          <p:cNvSpPr>
            <a:spLocks noChangeArrowheads="1"/>
          </p:cNvSpPr>
          <p:nvPr/>
        </p:nvSpPr>
        <p:spPr bwMode="auto">
          <a:xfrm>
            <a:off x="3348038" y="5084763"/>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HtmlTableCell</a:t>
            </a:r>
            <a:endParaRPr lang="ru-RU" sz="1300" b="1">
              <a:solidFill>
                <a:schemeClr val="hlink"/>
              </a:solidFill>
              <a:latin typeface="Courier New" pitchFamily="49" charset="0"/>
            </a:endParaRPr>
          </a:p>
        </p:txBody>
      </p:sp>
      <p:sp>
        <p:nvSpPr>
          <p:cNvPr id="342045" name="Rectangle 29"/>
          <p:cNvSpPr>
            <a:spLocks noChangeArrowheads="1"/>
          </p:cNvSpPr>
          <p:nvPr/>
        </p:nvSpPr>
        <p:spPr bwMode="auto">
          <a:xfrm>
            <a:off x="3348038" y="5445125"/>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HtmlTextArea</a:t>
            </a:r>
            <a:endParaRPr lang="ru-RU" sz="1300" b="1">
              <a:solidFill>
                <a:schemeClr val="hlink"/>
              </a:solidFill>
              <a:latin typeface="Courier New" pitchFamily="49" charset="0"/>
            </a:endParaRPr>
          </a:p>
        </p:txBody>
      </p:sp>
      <p:sp>
        <p:nvSpPr>
          <p:cNvPr id="342046" name="Rectangle 30"/>
          <p:cNvSpPr>
            <a:spLocks noChangeArrowheads="1"/>
          </p:cNvSpPr>
          <p:nvPr/>
        </p:nvSpPr>
        <p:spPr bwMode="auto">
          <a:xfrm>
            <a:off x="3348038" y="5805488"/>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HtmlGenericControl</a:t>
            </a:r>
            <a:endParaRPr lang="ru-RU" sz="1300" b="1">
              <a:solidFill>
                <a:schemeClr val="hlink"/>
              </a:solidFill>
              <a:latin typeface="Courier New" pitchFamily="49" charset="0"/>
            </a:endParaRPr>
          </a:p>
        </p:txBody>
      </p:sp>
      <p:sp>
        <p:nvSpPr>
          <p:cNvPr id="342047" name="Rectangle 31"/>
          <p:cNvSpPr>
            <a:spLocks noChangeArrowheads="1"/>
          </p:cNvSpPr>
          <p:nvPr/>
        </p:nvSpPr>
        <p:spPr bwMode="auto">
          <a:xfrm>
            <a:off x="3348038" y="6165850"/>
            <a:ext cx="2303462"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HtmlHead</a:t>
            </a:r>
            <a:endParaRPr lang="ru-RU" sz="1300" b="1">
              <a:solidFill>
                <a:schemeClr val="hlink"/>
              </a:solidFill>
              <a:latin typeface="Courier New" pitchFamily="49" charset="0"/>
            </a:endParaRPr>
          </a:p>
        </p:txBody>
      </p:sp>
      <p:sp>
        <p:nvSpPr>
          <p:cNvPr id="342048" name="Rectangle 32"/>
          <p:cNvSpPr>
            <a:spLocks noChangeArrowheads="1"/>
          </p:cNvSpPr>
          <p:nvPr/>
        </p:nvSpPr>
        <p:spPr bwMode="auto">
          <a:xfrm>
            <a:off x="6011863" y="2708275"/>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HtmlLink</a:t>
            </a:r>
            <a:endParaRPr lang="ru-RU" sz="1300" b="1">
              <a:solidFill>
                <a:schemeClr val="hlink"/>
              </a:solidFill>
              <a:latin typeface="Courier New" pitchFamily="49" charset="0"/>
            </a:endParaRPr>
          </a:p>
        </p:txBody>
      </p:sp>
      <p:sp>
        <p:nvSpPr>
          <p:cNvPr id="342049" name="Rectangle 33"/>
          <p:cNvSpPr>
            <a:spLocks noChangeArrowheads="1"/>
          </p:cNvSpPr>
          <p:nvPr/>
        </p:nvSpPr>
        <p:spPr bwMode="auto">
          <a:xfrm>
            <a:off x="6011863" y="3068638"/>
            <a:ext cx="1944687" cy="358775"/>
          </a:xfrm>
          <a:prstGeom prst="rect">
            <a:avLst/>
          </a:prstGeom>
          <a:noFill/>
          <a:ln w="9525">
            <a:solidFill>
              <a:schemeClr val="tx1"/>
            </a:solidFill>
            <a:miter lim="800000"/>
            <a:headEnd/>
            <a:tailEnd/>
          </a:ln>
          <a:effectLst/>
        </p:spPr>
        <p:txBody>
          <a:bodyPr wrap="none" anchor="ctr"/>
          <a:lstStyle/>
          <a:p>
            <a:pPr algn="ctr"/>
            <a:r>
              <a:rPr lang="en-US" sz="1300" b="1">
                <a:solidFill>
                  <a:schemeClr val="hlink"/>
                </a:solidFill>
                <a:latin typeface="Courier New" pitchFamily="49" charset="0"/>
              </a:rPr>
              <a:t>HtmlTitle</a:t>
            </a:r>
            <a:endParaRPr lang="ru-RU" sz="1300" b="1">
              <a:solidFill>
                <a:schemeClr val="hlink"/>
              </a:solidFill>
              <a:latin typeface="Courier New" pitchFamily="49"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274638"/>
            <a:ext cx="8229600" cy="850900"/>
          </a:xfrm>
        </p:spPr>
        <p:txBody>
          <a:bodyPr/>
          <a:lstStyle/>
          <a:p>
            <a:r>
              <a:rPr lang="ru-RU"/>
              <a:t>Свойства </a:t>
            </a:r>
            <a:r>
              <a:rPr lang="ru-RU" b="1"/>
              <a:t>HtmlControl Class</a:t>
            </a:r>
          </a:p>
        </p:txBody>
      </p:sp>
      <p:sp>
        <p:nvSpPr>
          <p:cNvPr id="378883" name="Rectangle 3"/>
          <p:cNvSpPr>
            <a:spLocks noGrp="1" noChangeArrowheads="1"/>
          </p:cNvSpPr>
          <p:nvPr>
            <p:ph type="body" idx="1"/>
          </p:nvPr>
        </p:nvSpPr>
        <p:spPr>
          <a:xfrm>
            <a:off x="468313" y="1484313"/>
            <a:ext cx="8229600" cy="4525962"/>
          </a:xfrm>
        </p:spPr>
        <p:txBody>
          <a:bodyPr/>
          <a:lstStyle/>
          <a:p>
            <a:pPr>
              <a:lnSpc>
                <a:spcPct val="80000"/>
              </a:lnSpc>
            </a:pPr>
            <a:r>
              <a:rPr lang="ru-RU" sz="2000"/>
              <a:t>Attributes - Позволяют получить или добавить атрибуты к ЭУ. Можно использовать эту коллекцию для добавления атрибутов, которые не доступны с помощью специальных свойств. (Например, можно добавить атрибут onFocus для text box и задать некоторый JavaScript код для описания того, что будет выполняться, когда данный text box получит фокус ввода на странице).</a:t>
            </a:r>
          </a:p>
          <a:p>
            <a:pPr>
              <a:lnSpc>
                <a:spcPct val="80000"/>
              </a:lnSpc>
            </a:pPr>
            <a:r>
              <a:rPr lang="ru-RU" sz="2000"/>
              <a:t>Disabled – возвращает или задает состояние disabled ЭУ. Если оно равно true, то ЭУ показывается серым цветом и не работает.</a:t>
            </a:r>
          </a:p>
          <a:p>
            <a:pPr>
              <a:lnSpc>
                <a:spcPct val="80000"/>
              </a:lnSpc>
            </a:pPr>
            <a:r>
              <a:rPr lang="ru-RU" sz="2000"/>
              <a:t>Style – Возвращает коллекцию атрибутов CSS, которые применены к ЭУ. В web странице это свойство задается в виде строки, которая содержит атрибуты style:value, разделенные точкой с запятой. В Visual Studio можно задать это свойство с помощью команды New Style в контекстном меню данного элемента. </a:t>
            </a:r>
          </a:p>
          <a:p>
            <a:pPr>
              <a:lnSpc>
                <a:spcPct val="80000"/>
              </a:lnSpc>
            </a:pPr>
            <a:r>
              <a:rPr lang="ru-RU" sz="2000"/>
              <a:t>TagName – возвращает имя тэга ЭУ, такое как, img и т.п.</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p:txBody>
          <a:bodyPr/>
          <a:lstStyle/>
          <a:p>
            <a:r>
              <a:rPr lang="ru-RU" sz="4000" b="1"/>
              <a:t>Свойства класса  HtmlContainerControl</a:t>
            </a:r>
          </a:p>
        </p:txBody>
      </p:sp>
      <p:sp>
        <p:nvSpPr>
          <p:cNvPr id="380931" name="Rectangle 3"/>
          <p:cNvSpPr>
            <a:spLocks noGrp="1" noChangeArrowheads="1"/>
          </p:cNvSpPr>
          <p:nvPr>
            <p:ph type="body" idx="1"/>
          </p:nvPr>
        </p:nvSpPr>
        <p:spPr/>
        <p:txBody>
          <a:bodyPr/>
          <a:lstStyle/>
          <a:p>
            <a:pPr>
              <a:lnSpc>
                <a:spcPct val="90000"/>
              </a:lnSpc>
            </a:pPr>
            <a:r>
              <a:rPr lang="ru-RU" sz="2400"/>
              <a:t>InnerHtml – возвращает или устанавливает HTML текст внутри открывающегося и закрывающегося тэгов. При использовании этого свойства, все символы остаются такими, как они есть. Это означает, что можно встроить HTML разметку (жирный текст, добавить разрывы строк и т.п.).</a:t>
            </a:r>
          </a:p>
          <a:p>
            <a:pPr>
              <a:lnSpc>
                <a:spcPct val="90000"/>
              </a:lnSpc>
            </a:pPr>
            <a:r>
              <a:rPr lang="ru-RU" sz="2400"/>
              <a:t>InnerText - возвращает или устанавливает просто текст внутри открывающегося и закрывающегося тэгов. При использовании этого свойства, все символы, которые могут интерпретироваться, как специальный HTML синтаксис (такой, как &lt;, угловая скобка) автоматически заменяются на эквиваленты  HTML сущностей.</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lstStyle/>
          <a:p>
            <a:r>
              <a:rPr lang="ru-RU" b="1"/>
              <a:t>Класс HtmlInputControl</a:t>
            </a:r>
          </a:p>
        </p:txBody>
      </p:sp>
      <p:sp>
        <p:nvSpPr>
          <p:cNvPr id="382979" name="Rectangle 3"/>
          <p:cNvSpPr>
            <a:spLocks noGrp="1" noChangeArrowheads="1"/>
          </p:cNvSpPr>
          <p:nvPr>
            <p:ph type="body" idx="1"/>
          </p:nvPr>
        </p:nvSpPr>
        <p:spPr/>
        <p:txBody>
          <a:bodyPr/>
          <a:lstStyle/>
          <a:p>
            <a:r>
              <a:rPr lang="ru-RU" sz="2800"/>
              <a:t>Type - Gets the type of an HtmlInputControl. For example, if this property is set to text, the HtmlInputControl is a text box for data entry.</a:t>
            </a:r>
          </a:p>
          <a:p>
            <a:r>
              <a:rPr lang="ru-RU" sz="2800"/>
              <a:t>Value - Gets or sets the value associated with an input control. The value associated with a control depends on the type of control. For example, in a text box this property contains the text entered in the control. For buttons, this defines the text on the button.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lstStyle/>
          <a:p>
            <a:endParaRPr lang="ru-RU"/>
          </a:p>
        </p:txBody>
      </p:sp>
      <p:sp>
        <p:nvSpPr>
          <p:cNvPr id="385027" name="Rectangle 3"/>
          <p:cNvSpPr>
            <a:spLocks noGrp="1" noChangeArrowheads="1"/>
          </p:cNvSpPr>
          <p:nvPr>
            <p:ph type="body" idx="1"/>
          </p:nvPr>
        </p:nvSpPr>
        <p:spPr/>
        <p:txBody>
          <a:bodyPr/>
          <a:lstStyle/>
          <a:p>
            <a:pPr>
              <a:lnSpc>
                <a:spcPct val="80000"/>
              </a:lnSpc>
            </a:pPr>
            <a:r>
              <a:rPr lang="ru-RU" sz="1600"/>
              <a:t>ClientID - Returns the identifier of the control, which is a unique name created by ASP.NET at the time the page is instantiated.</a:t>
            </a:r>
          </a:p>
          <a:p>
            <a:pPr>
              <a:lnSpc>
                <a:spcPct val="80000"/>
              </a:lnSpc>
            </a:pPr>
            <a:r>
              <a:rPr lang="ru-RU" sz="1600"/>
              <a:t>Controls - Returns the collection of child controls. You can use the Page.Controls collection to get the top-level collection of controls on the page. Each control in the Controls collection may contain its own child controls, and those controls can hold still more controls of their own, and so on.</a:t>
            </a:r>
          </a:p>
          <a:p>
            <a:pPr>
              <a:lnSpc>
                <a:spcPct val="80000"/>
              </a:lnSpc>
            </a:pPr>
            <a:r>
              <a:rPr lang="ru-RU" sz="1600"/>
              <a:t>EnableViewState - Returns or sets a Boolean value indicating whether the control should maintain its state across postbacks of its parent page. This property is true by</a:t>
            </a:r>
          </a:p>
          <a:p>
            <a:pPr>
              <a:lnSpc>
                <a:spcPct val="80000"/>
              </a:lnSpc>
            </a:pPr>
            <a:r>
              <a:rPr lang="ru-RU" sz="1600"/>
              <a:t>default.</a:t>
            </a:r>
          </a:p>
          <a:p>
            <a:pPr>
              <a:lnSpc>
                <a:spcPct val="80000"/>
              </a:lnSpc>
            </a:pPr>
            <a:r>
              <a:rPr lang="ru-RU" sz="1600"/>
              <a:t>ID - Returns or sets the identifier of the control. In practice, this is the name through which you can access the control from the server-side scripts or the code-behind class.</a:t>
            </a:r>
          </a:p>
          <a:p>
            <a:pPr>
              <a:lnSpc>
                <a:spcPct val="80000"/>
              </a:lnSpc>
            </a:pPr>
            <a:r>
              <a:rPr lang="ru-RU" sz="1600"/>
              <a:t>Page - Returns a reference to the page object that contains the control. </a:t>
            </a:r>
          </a:p>
          <a:p>
            <a:pPr>
              <a:lnSpc>
                <a:spcPct val="80000"/>
              </a:lnSpc>
            </a:pPr>
            <a:r>
              <a:rPr lang="ru-RU" sz="1600"/>
              <a:t>Parent - Returns a reference to the control’s parent, which can be the page or another container control.</a:t>
            </a:r>
          </a:p>
          <a:p>
            <a:pPr>
              <a:lnSpc>
                <a:spcPct val="80000"/>
              </a:lnSpc>
            </a:pPr>
            <a:r>
              <a:rPr lang="ru-RU" sz="1600"/>
              <a:t>Visible - Returns or sets a Boolean value indicating whether the control should be rendered. If false, the control isn’t just made invisible on the client—instead, the corresponding HTML tag is not generated.</a:t>
            </a:r>
          </a:p>
          <a:p>
            <a:pPr>
              <a:lnSpc>
                <a:spcPct val="80000"/>
              </a:lnSpc>
            </a:pPr>
            <a:endParaRPr lang="ru-RU" sz="1600"/>
          </a:p>
          <a:p>
            <a:pPr>
              <a:lnSpc>
                <a:spcPct val="80000"/>
              </a:lnSpc>
            </a:pPr>
            <a:endParaRPr lang="ru-RU" sz="160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323850" y="333375"/>
            <a:ext cx="8553450" cy="720725"/>
          </a:xfrm>
          <a:noFill/>
          <a:ln/>
        </p:spPr>
        <p:txBody>
          <a:bodyPr/>
          <a:lstStyle/>
          <a:p>
            <a:r>
              <a:rPr lang="ru-RU" sz="3400">
                <a:solidFill>
                  <a:schemeClr val="tx1"/>
                </a:solidFill>
              </a:rPr>
              <a:t>Работа с атрибутами HTML</a:t>
            </a:r>
          </a:p>
        </p:txBody>
      </p:sp>
      <p:sp>
        <p:nvSpPr>
          <p:cNvPr id="346115" name="Rectangle 3"/>
          <p:cNvSpPr>
            <a:spLocks noChangeArrowheads="1"/>
          </p:cNvSpPr>
          <p:nvPr/>
        </p:nvSpPr>
        <p:spPr bwMode="auto">
          <a:xfrm>
            <a:off x="468313" y="1649413"/>
            <a:ext cx="4464050" cy="4124325"/>
          </a:xfrm>
          <a:prstGeom prst="rect">
            <a:avLst/>
          </a:prstGeom>
          <a:noFill/>
          <a:ln w="9525">
            <a:solidFill>
              <a:srgbClr val="FF3300"/>
            </a:solidFill>
            <a:miter lim="800000"/>
            <a:headEnd/>
            <a:tailEnd/>
          </a:ln>
          <a:effectLst/>
        </p:spPr>
        <p:txBody>
          <a:bodyPr anchor="ctr">
            <a:spAutoFit/>
          </a:bodyPr>
          <a:lstStyle/>
          <a:p>
            <a:pPr>
              <a:lnSpc>
                <a:spcPct val="110000"/>
              </a:lnSpc>
            </a:pPr>
            <a:r>
              <a:rPr lang="ru-RU" b="1">
                <a:solidFill>
                  <a:srgbClr val="69BB05"/>
                </a:solidFill>
              </a:rPr>
              <a:t>Пример</a:t>
            </a:r>
            <a:endParaRPr lang="en-US" sz="1200"/>
          </a:p>
          <a:p>
            <a:pPr>
              <a:lnSpc>
                <a:spcPct val="110000"/>
              </a:lnSpc>
            </a:pPr>
            <a:r>
              <a:rPr lang="ru-RU" sz="1200"/>
              <a:t>Установка атрибутов тега </a:t>
            </a:r>
            <a:r>
              <a:rPr lang="en-US" sz="1300" b="1">
                <a:solidFill>
                  <a:schemeClr val="hlink"/>
                </a:solidFill>
                <a:latin typeface="Courier New" pitchFamily="49" charset="0"/>
              </a:rPr>
              <a:t>&lt;body&gt;</a:t>
            </a:r>
            <a:r>
              <a:rPr lang="en-US" sz="1200"/>
              <a:t>:</a:t>
            </a:r>
          </a:p>
          <a:p>
            <a:pPr>
              <a:lnSpc>
                <a:spcPct val="110000"/>
              </a:lnSpc>
            </a:pPr>
            <a:endParaRPr lang="en-US" sz="1200"/>
          </a:p>
          <a:p>
            <a:pPr>
              <a:lnSpc>
                <a:spcPct val="110000"/>
              </a:lnSpc>
            </a:pPr>
            <a:r>
              <a:rPr lang="en-US" sz="1300" b="1">
                <a:solidFill>
                  <a:schemeClr val="hlink"/>
                </a:solidFill>
                <a:latin typeface="Courier New" pitchFamily="49" charset="0"/>
              </a:rPr>
              <a:t>&lt;script&gt;</a:t>
            </a:r>
          </a:p>
          <a:p>
            <a:pPr>
              <a:lnSpc>
                <a:spcPct val="110000"/>
              </a:lnSpc>
            </a:pPr>
            <a:r>
              <a:rPr lang="en-US" sz="1300" b="1">
                <a:solidFill>
                  <a:schemeClr val="hlink"/>
                </a:solidFill>
                <a:latin typeface="Courier New" pitchFamily="49" charset="0"/>
              </a:rPr>
              <a:t>function Init() {</a:t>
            </a:r>
          </a:p>
          <a:p>
            <a:pPr>
              <a:lnSpc>
                <a:spcPct val="110000"/>
              </a:lnSpc>
            </a:pPr>
            <a:r>
              <a:rPr lang="en-US" sz="1300" b="1">
                <a:solidFill>
                  <a:schemeClr val="hlink"/>
                </a:solidFill>
                <a:latin typeface="Courier New" pitchFamily="49" charset="0"/>
              </a:rPr>
              <a:t>   alert(”Hello”);</a:t>
            </a:r>
          </a:p>
          <a:p>
            <a:pPr>
              <a:lnSpc>
                <a:spcPct val="110000"/>
              </a:lnSpc>
            </a:pPr>
            <a:r>
              <a:rPr lang="en-US" sz="1300" b="1">
                <a:solidFill>
                  <a:schemeClr val="hlink"/>
                </a:solidFill>
                <a:latin typeface="Courier New" pitchFamily="49" charset="0"/>
              </a:rPr>
              <a:t>}</a:t>
            </a:r>
          </a:p>
          <a:p>
            <a:pPr>
              <a:lnSpc>
                <a:spcPct val="110000"/>
              </a:lnSpc>
            </a:pPr>
            <a:r>
              <a:rPr lang="en-US" sz="1300" b="1">
                <a:solidFill>
                  <a:schemeClr val="hlink"/>
                </a:solidFill>
                <a:latin typeface="Courier New" pitchFamily="49" charset="0"/>
              </a:rPr>
              <a:t>&lt;/script&gt;</a:t>
            </a:r>
          </a:p>
          <a:p>
            <a:pPr>
              <a:lnSpc>
                <a:spcPct val="110000"/>
              </a:lnSpc>
            </a:pPr>
            <a:r>
              <a:rPr lang="en-US" sz="1300" b="1">
                <a:solidFill>
                  <a:schemeClr val="hlink"/>
                </a:solidFill>
                <a:latin typeface="Courier New" pitchFamily="49" charset="0"/>
              </a:rPr>
              <a:t>&lt;script runat=”server” language=”C#”&gt;</a:t>
            </a:r>
          </a:p>
          <a:p>
            <a:pPr>
              <a:lnSpc>
                <a:spcPct val="110000"/>
              </a:lnSpc>
            </a:pPr>
            <a:r>
              <a:rPr lang="en-US" sz="1300" b="1">
                <a:solidFill>
                  <a:schemeClr val="hlink"/>
                </a:solidFill>
                <a:latin typeface="Courier New" pitchFamily="49" charset="0"/>
              </a:rPr>
              <a:t>Void Page_Load(object sender, EventArg e) </a:t>
            </a:r>
            <a:endParaRPr lang="ru-RU" sz="1300" b="1">
              <a:solidFill>
                <a:schemeClr val="hlink"/>
              </a:solidFill>
              <a:latin typeface="Courier New" pitchFamily="49" charset="0"/>
            </a:endParaRPr>
          </a:p>
          <a:p>
            <a:pPr>
              <a:lnSpc>
                <a:spcPct val="110000"/>
              </a:lnSpc>
            </a:pPr>
            <a:r>
              <a:rPr lang="en-US" sz="1300" b="1">
                <a:solidFill>
                  <a:schemeClr val="hlink"/>
                </a:solidFill>
                <a:latin typeface="Courier New" pitchFamily="49" charset="0"/>
              </a:rPr>
              <a:t>{</a:t>
            </a:r>
          </a:p>
          <a:p>
            <a:pPr>
              <a:lnSpc>
                <a:spcPct val="110000"/>
              </a:lnSpc>
            </a:pPr>
            <a:r>
              <a:rPr lang="en-US" sz="1300" b="1">
                <a:solidFill>
                  <a:schemeClr val="hlink"/>
                </a:solidFill>
                <a:latin typeface="Courier New" pitchFamily="49" charset="0"/>
              </a:rPr>
              <a:t>  </a:t>
            </a:r>
            <a:r>
              <a:rPr lang="en-US" sz="1300" b="1">
                <a:solidFill>
                  <a:srgbClr val="FF3300"/>
                </a:solidFill>
                <a:latin typeface="Courier New" pitchFamily="49" charset="0"/>
              </a:rPr>
              <a:t>theBody.</a:t>
            </a:r>
            <a:r>
              <a:rPr lang="en-US" sz="1400" b="1" i="1">
                <a:solidFill>
                  <a:srgbClr val="FF3300"/>
                </a:solidFill>
                <a:latin typeface="Courier New" pitchFamily="49" charset="0"/>
              </a:rPr>
              <a:t>Attributes</a:t>
            </a:r>
            <a:r>
              <a:rPr lang="en-US" sz="1300" b="1">
                <a:solidFill>
                  <a:schemeClr val="hlink"/>
                </a:solidFill>
                <a:latin typeface="Courier New" pitchFamily="49" charset="0"/>
              </a:rPr>
              <a:t>[”onload”] = ”Init”();</a:t>
            </a:r>
          </a:p>
          <a:p>
            <a:pPr>
              <a:lnSpc>
                <a:spcPct val="110000"/>
              </a:lnSpc>
            </a:pPr>
            <a:r>
              <a:rPr lang="en-US" sz="1300" b="1">
                <a:solidFill>
                  <a:schemeClr val="hlink"/>
                </a:solidFill>
                <a:latin typeface="Courier New" pitchFamily="49" charset="0"/>
              </a:rPr>
              <a:t>}</a:t>
            </a:r>
          </a:p>
          <a:p>
            <a:pPr>
              <a:lnSpc>
                <a:spcPct val="110000"/>
              </a:lnSpc>
            </a:pPr>
            <a:r>
              <a:rPr lang="en-US" sz="1300" b="1">
                <a:solidFill>
                  <a:schemeClr val="hlink"/>
                </a:solidFill>
                <a:latin typeface="Courier New" pitchFamily="49" charset="0"/>
              </a:rPr>
              <a:t>&lt;/script&gt;</a:t>
            </a:r>
          </a:p>
          <a:p>
            <a:pPr>
              <a:lnSpc>
                <a:spcPct val="110000"/>
              </a:lnSpc>
            </a:pPr>
            <a:r>
              <a:rPr lang="en-US" sz="1300" b="1">
                <a:solidFill>
                  <a:schemeClr val="hlink"/>
                </a:solidFill>
                <a:latin typeface="Courier New" pitchFamily="49" charset="0"/>
              </a:rPr>
              <a:t>&lt;html&gt;</a:t>
            </a:r>
          </a:p>
          <a:p>
            <a:pPr>
              <a:lnSpc>
                <a:spcPct val="110000"/>
              </a:lnSpc>
            </a:pPr>
            <a:r>
              <a:rPr lang="en-US" sz="1300" b="1">
                <a:solidFill>
                  <a:schemeClr val="hlink"/>
                </a:solidFill>
                <a:latin typeface="Courier New" pitchFamily="49" charset="0"/>
              </a:rPr>
              <a:t>&lt;body </a:t>
            </a:r>
            <a:r>
              <a:rPr lang="en-US" sz="1300" b="1">
                <a:solidFill>
                  <a:srgbClr val="0000FF"/>
                </a:solidFill>
                <a:latin typeface="Courier New" pitchFamily="49" charset="0"/>
              </a:rPr>
              <a:t>runat=”server”</a:t>
            </a:r>
            <a:r>
              <a:rPr lang="en-US" sz="1300" b="1">
                <a:solidFill>
                  <a:schemeClr val="hlink"/>
                </a:solidFill>
                <a:latin typeface="Courier New" pitchFamily="49" charset="0"/>
              </a:rPr>
              <a:t> id=”</a:t>
            </a:r>
            <a:r>
              <a:rPr lang="en-US" sz="1300" b="1">
                <a:solidFill>
                  <a:srgbClr val="FF3300"/>
                </a:solidFill>
                <a:latin typeface="Courier New" pitchFamily="49" charset="0"/>
              </a:rPr>
              <a:t>theBody</a:t>
            </a:r>
            <a:r>
              <a:rPr lang="en-US" sz="1300" b="1">
                <a:solidFill>
                  <a:schemeClr val="hlink"/>
                </a:solidFill>
                <a:latin typeface="Courier New" pitchFamily="49" charset="0"/>
              </a:rPr>
              <a:t>”&gt;</a:t>
            </a:r>
          </a:p>
          <a:p>
            <a:pPr>
              <a:lnSpc>
                <a:spcPct val="110000"/>
              </a:lnSpc>
            </a:pPr>
            <a:r>
              <a:rPr lang="en-US" sz="1300" b="1">
                <a:solidFill>
                  <a:schemeClr val="hlink"/>
                </a:solidFill>
                <a:latin typeface="Courier New" pitchFamily="49" charset="0"/>
              </a:rPr>
              <a:t>&lt;/body&gt;</a:t>
            </a:r>
          </a:p>
          <a:p>
            <a:pPr>
              <a:lnSpc>
                <a:spcPct val="110000"/>
              </a:lnSpc>
            </a:pPr>
            <a:r>
              <a:rPr lang="en-US" sz="1300" b="1">
                <a:solidFill>
                  <a:schemeClr val="hlink"/>
                </a:solidFill>
                <a:latin typeface="Courier New" pitchFamily="49" charset="0"/>
              </a:rPr>
              <a:t>&lt;/html&gt;</a:t>
            </a:r>
          </a:p>
        </p:txBody>
      </p:sp>
      <p:sp>
        <p:nvSpPr>
          <p:cNvPr id="346116" name="Rectangle 4"/>
          <p:cNvSpPr>
            <a:spLocks noChangeArrowheads="1"/>
          </p:cNvSpPr>
          <p:nvPr/>
        </p:nvSpPr>
        <p:spPr bwMode="auto">
          <a:xfrm>
            <a:off x="5292725" y="1844675"/>
            <a:ext cx="3455988" cy="2686050"/>
          </a:xfrm>
          <a:prstGeom prst="rect">
            <a:avLst/>
          </a:prstGeom>
          <a:noFill/>
          <a:ln w="9525">
            <a:noFill/>
            <a:miter lim="800000"/>
            <a:headEnd/>
            <a:tailEnd/>
          </a:ln>
          <a:effectLst/>
        </p:spPr>
        <p:txBody>
          <a:bodyPr anchor="ctr">
            <a:spAutoFit/>
          </a:bodyPr>
          <a:lstStyle/>
          <a:p>
            <a:pPr>
              <a:lnSpc>
                <a:spcPct val="110000"/>
              </a:lnSpc>
            </a:pPr>
            <a:r>
              <a:rPr lang="ru-RU" sz="1200"/>
              <a:t>Результирующий </a:t>
            </a:r>
            <a:r>
              <a:rPr lang="en-US" sz="1200"/>
              <a:t>HTML-</a:t>
            </a:r>
            <a:r>
              <a:rPr lang="ru-RU" sz="1200"/>
              <a:t>код:</a:t>
            </a:r>
          </a:p>
          <a:p>
            <a:pPr>
              <a:lnSpc>
                <a:spcPct val="110000"/>
              </a:lnSpc>
            </a:pPr>
            <a:endParaRPr lang="ru-RU" sz="1200">
              <a:latin typeface="Courier New" pitchFamily="49" charset="0"/>
            </a:endParaRPr>
          </a:p>
          <a:p>
            <a:pPr>
              <a:lnSpc>
                <a:spcPct val="110000"/>
              </a:lnSpc>
            </a:pPr>
            <a:r>
              <a:rPr lang="en-US" sz="1300" b="1">
                <a:solidFill>
                  <a:schemeClr val="hlink"/>
                </a:solidFill>
                <a:latin typeface="Courier New" pitchFamily="49" charset="0"/>
              </a:rPr>
              <a:t>&lt;script&gt;</a:t>
            </a:r>
          </a:p>
          <a:p>
            <a:pPr>
              <a:lnSpc>
                <a:spcPct val="110000"/>
              </a:lnSpc>
            </a:pPr>
            <a:r>
              <a:rPr lang="en-US" sz="1300" b="1">
                <a:solidFill>
                  <a:schemeClr val="hlink"/>
                </a:solidFill>
                <a:latin typeface="Courier New" pitchFamily="49" charset="0"/>
              </a:rPr>
              <a:t> function Init() {</a:t>
            </a:r>
          </a:p>
          <a:p>
            <a:pPr>
              <a:lnSpc>
                <a:spcPct val="110000"/>
              </a:lnSpc>
            </a:pPr>
            <a:r>
              <a:rPr lang="en-US" sz="1300" b="1">
                <a:solidFill>
                  <a:schemeClr val="hlink"/>
                </a:solidFill>
                <a:latin typeface="Courier New" pitchFamily="49" charset="0"/>
              </a:rPr>
              <a:t>     alert(”Hello”);</a:t>
            </a:r>
          </a:p>
          <a:p>
            <a:pPr>
              <a:lnSpc>
                <a:spcPct val="110000"/>
              </a:lnSpc>
            </a:pPr>
            <a:r>
              <a:rPr lang="en-US" sz="1300" b="1">
                <a:solidFill>
                  <a:schemeClr val="hlink"/>
                </a:solidFill>
                <a:latin typeface="Courier New" pitchFamily="49" charset="0"/>
              </a:rPr>
              <a:t>}</a:t>
            </a:r>
          </a:p>
          <a:p>
            <a:pPr>
              <a:lnSpc>
                <a:spcPct val="110000"/>
              </a:lnSpc>
            </a:pPr>
            <a:r>
              <a:rPr lang="en-US" sz="1300" b="1">
                <a:solidFill>
                  <a:schemeClr val="hlink"/>
                </a:solidFill>
                <a:latin typeface="Courier New" pitchFamily="49" charset="0"/>
              </a:rPr>
              <a:t>&lt;/script&gt;</a:t>
            </a:r>
          </a:p>
          <a:p>
            <a:pPr>
              <a:lnSpc>
                <a:spcPct val="110000"/>
              </a:lnSpc>
            </a:pPr>
            <a:endParaRPr lang="en-US" sz="1300" b="1">
              <a:solidFill>
                <a:schemeClr val="hlink"/>
              </a:solidFill>
              <a:latin typeface="Courier New" pitchFamily="49" charset="0"/>
            </a:endParaRPr>
          </a:p>
          <a:p>
            <a:pPr>
              <a:lnSpc>
                <a:spcPct val="110000"/>
              </a:lnSpc>
            </a:pPr>
            <a:r>
              <a:rPr lang="en-US" sz="1300" b="1">
                <a:solidFill>
                  <a:schemeClr val="hlink"/>
                </a:solidFill>
                <a:latin typeface="Courier New" pitchFamily="49" charset="0"/>
              </a:rPr>
              <a:t>&lt;html&gt;</a:t>
            </a:r>
          </a:p>
          <a:p>
            <a:pPr>
              <a:lnSpc>
                <a:spcPct val="110000"/>
              </a:lnSpc>
            </a:pPr>
            <a:r>
              <a:rPr lang="en-US" sz="1300" b="1">
                <a:solidFill>
                  <a:schemeClr val="hlink"/>
                </a:solidFill>
                <a:latin typeface="Courier New" pitchFamily="49" charset="0"/>
              </a:rPr>
              <a:t>&lt;body id=”theBody” onload=Init()&gt;</a:t>
            </a:r>
          </a:p>
          <a:p>
            <a:pPr>
              <a:lnSpc>
                <a:spcPct val="110000"/>
              </a:lnSpc>
            </a:pPr>
            <a:r>
              <a:rPr lang="en-US" sz="1300" b="1">
                <a:solidFill>
                  <a:schemeClr val="hlink"/>
                </a:solidFill>
                <a:latin typeface="Courier New" pitchFamily="49" charset="0"/>
              </a:rPr>
              <a:t>&lt;/body&gt;</a:t>
            </a:r>
          </a:p>
          <a:p>
            <a:pPr>
              <a:lnSpc>
                <a:spcPct val="110000"/>
              </a:lnSpc>
            </a:pPr>
            <a:r>
              <a:rPr lang="en-US" sz="1300" b="1">
                <a:solidFill>
                  <a:schemeClr val="hlink"/>
                </a:solidFill>
                <a:latin typeface="Courier New" pitchFamily="49" charset="0"/>
              </a:rPr>
              <a:t>&lt;/html&gt;</a:t>
            </a:r>
            <a:endParaRPr lang="ru-RU" sz="1300" b="1">
              <a:solidFill>
                <a:schemeClr val="hlink"/>
              </a:solidFill>
              <a:latin typeface="Courier New" pitchFamily="49" charset="0"/>
            </a:endParaRPr>
          </a:p>
        </p:txBody>
      </p:sp>
      <p:sp>
        <p:nvSpPr>
          <p:cNvPr id="346117" name="Line 5"/>
          <p:cNvSpPr>
            <a:spLocks noChangeShapeType="1"/>
          </p:cNvSpPr>
          <p:nvPr/>
        </p:nvSpPr>
        <p:spPr bwMode="auto">
          <a:xfrm>
            <a:off x="468313" y="4868863"/>
            <a:ext cx="4464050" cy="0"/>
          </a:xfrm>
          <a:prstGeom prst="line">
            <a:avLst/>
          </a:prstGeom>
          <a:noFill/>
          <a:ln w="9525">
            <a:solidFill>
              <a:srgbClr val="FF3300"/>
            </a:solidFill>
            <a:round/>
            <a:headEnd/>
            <a:tailEnd/>
          </a:ln>
          <a:effectLst/>
        </p:spPr>
        <p:txBody>
          <a:bodyPr/>
          <a:lstStyle/>
          <a:p>
            <a:endParaRPr lang="ru-RU"/>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ChangeArrowheads="1"/>
          </p:cNvSpPr>
          <p:nvPr/>
        </p:nvSpPr>
        <p:spPr bwMode="auto">
          <a:xfrm>
            <a:off x="539750" y="188913"/>
            <a:ext cx="8229600" cy="1127125"/>
          </a:xfrm>
          <a:prstGeom prst="rect">
            <a:avLst/>
          </a:prstGeom>
          <a:noFill/>
          <a:ln w="9525">
            <a:noFill/>
            <a:miter lim="800000"/>
            <a:headEnd/>
            <a:tailEnd/>
          </a:ln>
          <a:effectLst/>
        </p:spPr>
        <p:txBody>
          <a:bodyPr anchor="ctr">
            <a:spAutoFit/>
          </a:bodyPr>
          <a:lstStyle/>
          <a:p>
            <a:pPr algn="ctr"/>
            <a:r>
              <a:rPr lang="ru-RU" sz="3400"/>
              <a:t>Основные события </a:t>
            </a:r>
            <a:br>
              <a:rPr lang="ru-RU" sz="3400"/>
            </a:br>
            <a:r>
              <a:rPr lang="ru-RU" sz="3400"/>
              <a:t>элементов управления HTML</a:t>
            </a:r>
            <a:endParaRPr lang="ru-RU" sz="1200"/>
          </a:p>
        </p:txBody>
      </p:sp>
      <p:sp>
        <p:nvSpPr>
          <p:cNvPr id="344067" name="Text Box 3"/>
          <p:cNvSpPr txBox="1">
            <a:spLocks noChangeArrowheads="1"/>
          </p:cNvSpPr>
          <p:nvPr/>
        </p:nvSpPr>
        <p:spPr bwMode="auto">
          <a:xfrm>
            <a:off x="611188" y="1628775"/>
            <a:ext cx="8137525" cy="3155950"/>
          </a:xfrm>
          <a:prstGeom prst="rect">
            <a:avLst/>
          </a:prstGeom>
          <a:noFill/>
          <a:ln w="9525">
            <a:noFill/>
            <a:miter lim="800000"/>
            <a:headEnd/>
            <a:tailEnd/>
          </a:ln>
          <a:effectLst/>
        </p:spPr>
        <p:txBody>
          <a:bodyPr>
            <a:spAutoFit/>
          </a:bodyPr>
          <a:lstStyle/>
          <a:p>
            <a:pPr>
              <a:spcBef>
                <a:spcPct val="50000"/>
              </a:spcBef>
            </a:pPr>
            <a:r>
              <a:rPr lang="en-US" sz="1700" b="1">
                <a:solidFill>
                  <a:srgbClr val="0033CC"/>
                </a:solidFill>
                <a:latin typeface="Courier New" pitchFamily="49" charset="0"/>
              </a:rPr>
              <a:t>ServerClick</a:t>
            </a:r>
            <a:r>
              <a:rPr lang="ru-RU" sz="1600"/>
              <a:t> – возврат формы и выполнение соответствующего скрипта на сервере. </a:t>
            </a:r>
            <a:br>
              <a:rPr lang="ru-RU" sz="1600"/>
            </a:br>
            <a:endParaRPr lang="ru-RU" sz="1600"/>
          </a:p>
          <a:p>
            <a:pPr>
              <a:spcBef>
                <a:spcPct val="50000"/>
              </a:spcBef>
            </a:pPr>
            <a:r>
              <a:rPr lang="ru-RU" sz="2400" b="1"/>
              <a:t>Пример</a:t>
            </a:r>
            <a:r>
              <a:rPr lang="en-US" sz="1600"/>
              <a:t>:</a:t>
            </a:r>
            <a:br>
              <a:rPr lang="en-US" sz="1600"/>
            </a:br>
            <a:r>
              <a:rPr lang="ru-RU" sz="1600"/>
              <a:t/>
            </a:r>
            <a:br>
              <a:rPr lang="ru-RU" sz="1600"/>
            </a:br>
            <a:r>
              <a:rPr lang="en-US" sz="1700" b="1">
                <a:solidFill>
                  <a:schemeClr val="hlink"/>
                </a:solidFill>
                <a:latin typeface="Courier New" pitchFamily="49" charset="0"/>
              </a:rPr>
              <a:t>&lt;a runat=server onclick=”Run()” </a:t>
            </a:r>
            <a:r>
              <a:rPr lang="en-US" sz="1700" b="1">
                <a:solidFill>
                  <a:srgbClr val="0000FF"/>
                </a:solidFill>
                <a:latin typeface="Courier New" pitchFamily="49" charset="0"/>
              </a:rPr>
              <a:t>onserverclick</a:t>
            </a:r>
            <a:r>
              <a:rPr lang="en-US" sz="1700" b="1">
                <a:solidFill>
                  <a:schemeClr val="hlink"/>
                </a:solidFill>
                <a:latin typeface="Courier New" pitchFamily="49" charset="0"/>
              </a:rPr>
              <a:t>=”DoSomthing”&gt;</a:t>
            </a:r>
            <a:r>
              <a:rPr lang="uk-UA" sz="1700" b="1">
                <a:solidFill>
                  <a:schemeClr val="hlink"/>
                </a:solidFill>
                <a:latin typeface="Courier New" pitchFamily="49" charset="0"/>
              </a:rPr>
              <a:t/>
            </a:r>
            <a:br>
              <a:rPr lang="uk-UA" sz="1700" b="1">
                <a:solidFill>
                  <a:schemeClr val="hlink"/>
                </a:solidFill>
                <a:latin typeface="Courier New" pitchFamily="49" charset="0"/>
              </a:rPr>
            </a:br>
            <a:r>
              <a:rPr lang="ru-RU" sz="1700" b="1">
                <a:solidFill>
                  <a:schemeClr val="hlink"/>
                </a:solidFill>
                <a:latin typeface="Courier New" pitchFamily="49" charset="0"/>
              </a:rPr>
              <a:t>Выполнить на сервере</a:t>
            </a:r>
            <a:r>
              <a:rPr lang="en-US" sz="1700" b="1">
                <a:solidFill>
                  <a:schemeClr val="hlink"/>
                </a:solidFill>
                <a:latin typeface="Courier New" pitchFamily="49" charset="0"/>
              </a:rPr>
              <a:t>&lt;/a&gt;</a:t>
            </a:r>
            <a:r>
              <a:rPr lang="en-US" sz="1600"/>
              <a:t/>
            </a:r>
            <a:br>
              <a:rPr lang="en-US" sz="1600"/>
            </a:br>
            <a:r>
              <a:rPr lang="en-US" sz="1600"/>
              <a:t/>
            </a:r>
            <a:br>
              <a:rPr lang="en-US" sz="1600"/>
            </a:br>
            <a:r>
              <a:rPr lang="ru-RU" sz="1600"/>
              <a:t>Атрибутом </a:t>
            </a:r>
            <a:r>
              <a:rPr lang="en-US" sz="1700" b="1">
                <a:solidFill>
                  <a:schemeClr val="hlink"/>
                </a:solidFill>
                <a:latin typeface="Courier New" pitchFamily="49" charset="0"/>
              </a:rPr>
              <a:t>onclick</a:t>
            </a:r>
            <a:r>
              <a:rPr lang="ru-RU" sz="1600"/>
              <a:t> определяется клиентский обработчик, написанный на </a:t>
            </a:r>
            <a:r>
              <a:rPr lang="en-US" sz="1600" b="1"/>
              <a:t>JavaScript</a:t>
            </a:r>
            <a:r>
              <a:rPr lang="ru-RU" sz="1600"/>
              <a:t>, а атрибутом </a:t>
            </a:r>
            <a:r>
              <a:rPr lang="en-US" sz="1700" b="1">
                <a:solidFill>
                  <a:schemeClr val="hlink"/>
                </a:solidFill>
                <a:latin typeface="Courier New" pitchFamily="49" charset="0"/>
              </a:rPr>
              <a:t>onserverclick</a:t>
            </a:r>
            <a:r>
              <a:rPr lang="ru-RU" sz="1600"/>
              <a:t> – серверный обработчик, код которого будет выполнен после возврата на сервер текущей формы.</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ru-RU" sz="4000"/>
              <a:t>Пример </a:t>
            </a:r>
            <a:r>
              <a:rPr lang="en-US" sz="4000"/>
              <a:t>HTML </a:t>
            </a:r>
            <a:r>
              <a:rPr lang="ru-RU" sz="4000"/>
              <a:t>элементов управления</a:t>
            </a:r>
          </a:p>
        </p:txBody>
      </p:sp>
      <p:sp>
        <p:nvSpPr>
          <p:cNvPr id="279555" name="Rectangle 3"/>
          <p:cNvSpPr>
            <a:spLocks noGrp="1" noChangeArrowheads="1"/>
          </p:cNvSpPr>
          <p:nvPr>
            <p:ph type="body" idx="1"/>
          </p:nvPr>
        </p:nvSpPr>
        <p:spPr>
          <a:xfrm>
            <a:off x="457200" y="1600200"/>
            <a:ext cx="8229600" cy="1541463"/>
          </a:xfrm>
        </p:spPr>
        <p:txBody>
          <a:bodyPr/>
          <a:lstStyle/>
          <a:p>
            <a:r>
              <a:rPr lang="ru-RU">
                <a:latin typeface="Times New Roman" pitchFamily="18" charset="0"/>
              </a:rPr>
              <a:t>Демонстрация 1: </a:t>
            </a:r>
            <a:r>
              <a:rPr lang="en-US">
                <a:latin typeface="Times New Roman" pitchFamily="18" charset="0"/>
              </a:rPr>
              <a:t>HTMLControls1.aspx</a:t>
            </a:r>
          </a:p>
          <a:p>
            <a:r>
              <a:rPr lang="ru-RU">
                <a:latin typeface="Times New Roman" pitchFamily="18" charset="0"/>
              </a:rPr>
              <a:t>Демонстрация </a:t>
            </a:r>
            <a:r>
              <a:rPr lang="en-US">
                <a:latin typeface="Times New Roman" pitchFamily="18" charset="0"/>
              </a:rPr>
              <a:t>2</a:t>
            </a:r>
            <a:r>
              <a:rPr lang="ru-RU">
                <a:latin typeface="Times New Roman" pitchFamily="18" charset="0"/>
              </a:rPr>
              <a:t>: </a:t>
            </a:r>
            <a:r>
              <a:rPr lang="en-US">
                <a:latin typeface="Times New Roman" pitchFamily="18" charset="0"/>
              </a:rPr>
              <a:t>HTMLControls2.aspx</a:t>
            </a:r>
            <a:endParaRPr lang="ru-RU">
              <a:latin typeface="Times New Roman" pitchFamily="18" charset="0"/>
            </a:endParaRPr>
          </a:p>
          <a:p>
            <a:endParaRPr lang="ru-RU">
              <a:latin typeface="Times New Roman" pitchFamily="18" charset="0"/>
            </a:endParaRPr>
          </a:p>
        </p:txBody>
      </p:sp>
      <p:grpSp>
        <p:nvGrpSpPr>
          <p:cNvPr id="279556" name="Group 4"/>
          <p:cNvGrpSpPr>
            <a:grpSpLocks/>
          </p:cNvGrpSpPr>
          <p:nvPr/>
        </p:nvGrpSpPr>
        <p:grpSpPr bwMode="auto">
          <a:xfrm>
            <a:off x="3162300" y="3962400"/>
            <a:ext cx="2705100" cy="2362200"/>
            <a:chOff x="1704" y="1488"/>
            <a:chExt cx="2352" cy="2064"/>
          </a:xfrm>
        </p:grpSpPr>
        <p:sp>
          <p:nvSpPr>
            <p:cNvPr id="279557"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279558" name="Freeform 6"/>
            <p:cNvSpPr>
              <a:spLocks/>
            </p:cNvSpPr>
            <p:nvPr/>
          </p:nvSpPr>
          <p:spPr bwMode="auto">
            <a:xfrm>
              <a:off x="2895" y="1784"/>
              <a:ext cx="431" cy="559"/>
            </a:xfrm>
            <a:custGeom>
              <a:avLst/>
              <a:gdLst/>
              <a:ahLst/>
              <a:cxnLst>
                <a:cxn ang="0">
                  <a:pos x="258" y="252"/>
                </a:cxn>
                <a:cxn ang="0">
                  <a:pos x="256" y="222"/>
                </a:cxn>
                <a:cxn ang="0">
                  <a:pos x="272" y="212"/>
                </a:cxn>
                <a:cxn ang="0">
                  <a:pos x="293" y="190"/>
                </a:cxn>
                <a:cxn ang="0">
                  <a:pos x="309" y="156"/>
                </a:cxn>
                <a:cxn ang="0">
                  <a:pos x="310" y="134"/>
                </a:cxn>
                <a:cxn ang="0">
                  <a:pos x="302" y="135"/>
                </a:cxn>
                <a:cxn ang="0">
                  <a:pos x="288" y="135"/>
                </a:cxn>
                <a:cxn ang="0">
                  <a:pos x="273" y="130"/>
                </a:cxn>
                <a:cxn ang="0">
                  <a:pos x="267" y="122"/>
                </a:cxn>
                <a:cxn ang="0">
                  <a:pos x="267" y="98"/>
                </a:cxn>
                <a:cxn ang="0">
                  <a:pos x="260" y="65"/>
                </a:cxn>
                <a:cxn ang="0">
                  <a:pos x="233" y="40"/>
                </a:cxn>
                <a:cxn ang="0">
                  <a:pos x="205" y="31"/>
                </a:cxn>
                <a:cxn ang="0">
                  <a:pos x="175" y="12"/>
                </a:cxn>
                <a:cxn ang="0">
                  <a:pos x="125" y="0"/>
                </a:cxn>
                <a:cxn ang="0">
                  <a:pos x="61" y="21"/>
                </a:cxn>
                <a:cxn ang="0">
                  <a:pos x="52" y="82"/>
                </a:cxn>
                <a:cxn ang="0">
                  <a:pos x="42" y="101"/>
                </a:cxn>
                <a:cxn ang="0">
                  <a:pos x="40" y="122"/>
                </a:cxn>
                <a:cxn ang="0">
                  <a:pos x="51" y="143"/>
                </a:cxn>
                <a:cxn ang="0">
                  <a:pos x="72" y="162"/>
                </a:cxn>
                <a:cxn ang="0">
                  <a:pos x="76" y="194"/>
                </a:cxn>
                <a:cxn ang="0">
                  <a:pos x="64" y="219"/>
                </a:cxn>
                <a:cxn ang="0">
                  <a:pos x="69" y="224"/>
                </a:cxn>
                <a:cxn ang="0">
                  <a:pos x="81" y="233"/>
                </a:cxn>
                <a:cxn ang="0">
                  <a:pos x="103" y="240"/>
                </a:cxn>
                <a:cxn ang="0">
                  <a:pos x="132" y="238"/>
                </a:cxn>
                <a:cxn ang="0">
                  <a:pos x="147" y="236"/>
                </a:cxn>
                <a:cxn ang="0">
                  <a:pos x="150" y="234"/>
                </a:cxn>
                <a:cxn ang="0">
                  <a:pos x="0" y="349"/>
                </a:cxn>
                <a:cxn ang="0">
                  <a:pos x="93" y="559"/>
                </a:cxn>
                <a:cxn ang="0">
                  <a:pos x="95" y="525"/>
                </a:cxn>
                <a:cxn ang="0">
                  <a:pos x="98" y="485"/>
                </a:cxn>
                <a:cxn ang="0">
                  <a:pos x="105" y="484"/>
                </a:cxn>
                <a:cxn ang="0">
                  <a:pos x="124" y="508"/>
                </a:cxn>
                <a:cxn ang="0">
                  <a:pos x="143" y="537"/>
                </a:cxn>
                <a:cxn ang="0">
                  <a:pos x="151" y="551"/>
                </a:cxn>
                <a:cxn ang="0">
                  <a:pos x="166" y="547"/>
                </a:cxn>
                <a:cxn ang="0">
                  <a:pos x="199" y="538"/>
                </a:cxn>
                <a:cxn ang="0">
                  <a:pos x="237" y="530"/>
                </a:cxn>
                <a:cxn ang="0">
                  <a:pos x="264" y="526"/>
                </a:cxn>
                <a:cxn ang="0">
                  <a:pos x="296" y="526"/>
                </a:cxn>
                <a:cxn ang="0">
                  <a:pos x="347" y="525"/>
                </a:cxn>
                <a:cxn ang="0">
                  <a:pos x="395" y="525"/>
                </a:cxn>
                <a:cxn ang="0">
                  <a:pos x="416" y="525"/>
                </a:cxn>
                <a:cxn ang="0">
                  <a:pos x="414" y="275"/>
                </a:cxn>
              </a:cxnLst>
              <a:rect l="0" t="0" r="r" b="b"/>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279559" name="Freeform 7"/>
            <p:cNvSpPr>
              <a:spLocks/>
            </p:cNvSpPr>
            <p:nvPr/>
          </p:nvSpPr>
          <p:spPr bwMode="auto">
            <a:xfrm>
              <a:off x="3714" y="1841"/>
              <a:ext cx="341" cy="475"/>
            </a:xfrm>
            <a:custGeom>
              <a:avLst/>
              <a:gdLst/>
              <a:ahLst/>
              <a:cxnLst>
                <a:cxn ang="0">
                  <a:pos x="189" y="238"/>
                </a:cxn>
                <a:cxn ang="0">
                  <a:pos x="199" y="179"/>
                </a:cxn>
                <a:cxn ang="0">
                  <a:pos x="275" y="171"/>
                </a:cxn>
                <a:cxn ang="0">
                  <a:pos x="275" y="128"/>
                </a:cxn>
                <a:cxn ang="0">
                  <a:pos x="270" y="92"/>
                </a:cxn>
                <a:cxn ang="0">
                  <a:pos x="262" y="63"/>
                </a:cxn>
                <a:cxn ang="0">
                  <a:pos x="249" y="41"/>
                </a:cxn>
                <a:cxn ang="0">
                  <a:pos x="233" y="24"/>
                </a:cxn>
                <a:cxn ang="0">
                  <a:pos x="216" y="12"/>
                </a:cxn>
                <a:cxn ang="0">
                  <a:pos x="196" y="5"/>
                </a:cxn>
                <a:cxn ang="0">
                  <a:pos x="176" y="0"/>
                </a:cxn>
                <a:cxn ang="0">
                  <a:pos x="156" y="0"/>
                </a:cxn>
                <a:cxn ang="0">
                  <a:pos x="136" y="1"/>
                </a:cxn>
                <a:cxn ang="0">
                  <a:pos x="116" y="4"/>
                </a:cxn>
                <a:cxn ang="0">
                  <a:pos x="100" y="7"/>
                </a:cxn>
                <a:cxn ang="0">
                  <a:pos x="85" y="12"/>
                </a:cxn>
                <a:cxn ang="0">
                  <a:pos x="74" y="16"/>
                </a:cxn>
                <a:cxn ang="0">
                  <a:pos x="66" y="18"/>
                </a:cxn>
                <a:cxn ang="0">
                  <a:pos x="64" y="19"/>
                </a:cxn>
                <a:cxn ang="0">
                  <a:pos x="8" y="26"/>
                </a:cxn>
                <a:cxn ang="0">
                  <a:pos x="8" y="37"/>
                </a:cxn>
                <a:cxn ang="0">
                  <a:pos x="10" y="47"/>
                </a:cxn>
                <a:cxn ang="0">
                  <a:pos x="14" y="55"/>
                </a:cxn>
                <a:cxn ang="0">
                  <a:pos x="20" y="61"/>
                </a:cxn>
                <a:cxn ang="0">
                  <a:pos x="26" y="66"/>
                </a:cxn>
                <a:cxn ang="0">
                  <a:pos x="33" y="69"/>
                </a:cxn>
                <a:cxn ang="0">
                  <a:pos x="41" y="73"/>
                </a:cxn>
                <a:cxn ang="0">
                  <a:pos x="48" y="74"/>
                </a:cxn>
                <a:cxn ang="0">
                  <a:pos x="45" y="85"/>
                </a:cxn>
                <a:cxn ang="0">
                  <a:pos x="41" y="96"/>
                </a:cxn>
                <a:cxn ang="0">
                  <a:pos x="40" y="106"/>
                </a:cxn>
                <a:cxn ang="0">
                  <a:pos x="39" y="117"/>
                </a:cxn>
                <a:cxn ang="0">
                  <a:pos x="40" y="135"/>
                </a:cxn>
                <a:cxn ang="0">
                  <a:pos x="44" y="150"/>
                </a:cxn>
                <a:cxn ang="0">
                  <a:pos x="50" y="166"/>
                </a:cxn>
                <a:cxn ang="0">
                  <a:pos x="58" y="179"/>
                </a:cxn>
                <a:cxn ang="0">
                  <a:pos x="68" y="190"/>
                </a:cxn>
                <a:cxn ang="0">
                  <a:pos x="79" y="198"/>
                </a:cxn>
                <a:cxn ang="0">
                  <a:pos x="91" y="205"/>
                </a:cxn>
                <a:cxn ang="0">
                  <a:pos x="106" y="209"/>
                </a:cxn>
                <a:cxn ang="0">
                  <a:pos x="108" y="232"/>
                </a:cxn>
                <a:cxn ang="0">
                  <a:pos x="0" y="286"/>
                </a:cxn>
                <a:cxn ang="0">
                  <a:pos x="26" y="475"/>
                </a:cxn>
                <a:cxn ang="0">
                  <a:pos x="306" y="475"/>
                </a:cxn>
                <a:cxn ang="0">
                  <a:pos x="341" y="297"/>
                </a:cxn>
                <a:cxn ang="0">
                  <a:pos x="189" y="238"/>
                </a:cxn>
              </a:cxnLst>
              <a:rect l="0" t="0" r="r" b="b"/>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279560" name="Freeform 8"/>
            <p:cNvSpPr>
              <a:spLocks/>
            </p:cNvSpPr>
            <p:nvPr/>
          </p:nvSpPr>
          <p:spPr bwMode="auto">
            <a:xfrm>
              <a:off x="2728" y="3020"/>
              <a:ext cx="1082" cy="532"/>
            </a:xfrm>
            <a:custGeom>
              <a:avLst/>
              <a:gdLst/>
              <a:ahLst/>
              <a:cxnLst>
                <a:cxn ang="0">
                  <a:pos x="246" y="0"/>
                </a:cxn>
                <a:cxn ang="0">
                  <a:pos x="1082" y="213"/>
                </a:cxn>
                <a:cxn ang="0">
                  <a:pos x="1054" y="364"/>
                </a:cxn>
                <a:cxn ang="0">
                  <a:pos x="608" y="532"/>
                </a:cxn>
                <a:cxn ang="0">
                  <a:pos x="0" y="213"/>
                </a:cxn>
                <a:cxn ang="0">
                  <a:pos x="246" y="0"/>
                </a:cxn>
              </a:cxnLst>
              <a:rect l="0" t="0" r="r" b="b"/>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279561" name="Freeform 9"/>
            <p:cNvSpPr>
              <a:spLocks/>
            </p:cNvSpPr>
            <p:nvPr/>
          </p:nvSpPr>
          <p:spPr bwMode="auto">
            <a:xfrm>
              <a:off x="2161" y="2532"/>
              <a:ext cx="283" cy="394"/>
            </a:xfrm>
            <a:custGeom>
              <a:avLst/>
              <a:gdLst/>
              <a:ahLst/>
              <a:cxnLst>
                <a:cxn ang="0">
                  <a:pos x="283" y="50"/>
                </a:cxn>
                <a:cxn ang="0">
                  <a:pos x="218" y="35"/>
                </a:cxn>
                <a:cxn ang="0">
                  <a:pos x="195" y="79"/>
                </a:cxn>
                <a:cxn ang="0">
                  <a:pos x="0" y="0"/>
                </a:cxn>
                <a:cxn ang="0">
                  <a:pos x="195" y="394"/>
                </a:cxn>
                <a:cxn ang="0">
                  <a:pos x="283" y="50"/>
                </a:cxn>
              </a:cxnLst>
              <a:rect l="0" t="0" r="r" b="b"/>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279562" name="Freeform 10"/>
            <p:cNvSpPr>
              <a:spLocks/>
            </p:cNvSpPr>
            <p:nvPr/>
          </p:nvSpPr>
          <p:spPr bwMode="auto">
            <a:xfrm>
              <a:off x="2795" y="3195"/>
              <a:ext cx="261" cy="126"/>
            </a:xfrm>
            <a:custGeom>
              <a:avLst/>
              <a:gdLst/>
              <a:ahLst/>
              <a:cxnLst>
                <a:cxn ang="0">
                  <a:pos x="7" y="1"/>
                </a:cxn>
                <a:cxn ang="0">
                  <a:pos x="8" y="1"/>
                </a:cxn>
                <a:cxn ang="0">
                  <a:pos x="13" y="1"/>
                </a:cxn>
                <a:cxn ang="0">
                  <a:pos x="21" y="1"/>
                </a:cxn>
                <a:cxn ang="0">
                  <a:pos x="31" y="0"/>
                </a:cxn>
                <a:cxn ang="0">
                  <a:pos x="43" y="0"/>
                </a:cxn>
                <a:cxn ang="0">
                  <a:pos x="56" y="1"/>
                </a:cxn>
                <a:cxn ang="0">
                  <a:pos x="71" y="1"/>
                </a:cxn>
                <a:cxn ang="0">
                  <a:pos x="87" y="3"/>
                </a:cxn>
                <a:cxn ang="0">
                  <a:pos x="103" y="5"/>
                </a:cxn>
                <a:cxn ang="0">
                  <a:pos x="119" y="7"/>
                </a:cxn>
                <a:cxn ang="0">
                  <a:pos x="136" y="11"/>
                </a:cxn>
                <a:cxn ang="0">
                  <a:pos x="151" y="15"/>
                </a:cxn>
                <a:cxn ang="0">
                  <a:pos x="166" y="19"/>
                </a:cxn>
                <a:cxn ang="0">
                  <a:pos x="180" y="25"/>
                </a:cxn>
                <a:cxn ang="0">
                  <a:pos x="192" y="34"/>
                </a:cxn>
                <a:cxn ang="0">
                  <a:pos x="201" y="42"/>
                </a:cxn>
                <a:cxn ang="0">
                  <a:pos x="261" y="108"/>
                </a:cxn>
                <a:cxn ang="0">
                  <a:pos x="214" y="83"/>
                </a:cxn>
                <a:cxn ang="0">
                  <a:pos x="231" y="122"/>
                </a:cxn>
                <a:cxn ang="0">
                  <a:pos x="188" y="86"/>
                </a:cxn>
                <a:cxn ang="0">
                  <a:pos x="191" y="126"/>
                </a:cxn>
                <a:cxn ang="0">
                  <a:pos x="157" y="84"/>
                </a:cxn>
                <a:cxn ang="0">
                  <a:pos x="154" y="85"/>
                </a:cxn>
                <a:cxn ang="0">
                  <a:pos x="143" y="86"/>
                </a:cxn>
                <a:cxn ang="0">
                  <a:pos x="126" y="89"/>
                </a:cxn>
                <a:cxn ang="0">
                  <a:pos x="106" y="89"/>
                </a:cxn>
                <a:cxn ang="0">
                  <a:pos x="82" y="85"/>
                </a:cxn>
                <a:cxn ang="0">
                  <a:pos x="56" y="78"/>
                </a:cxn>
                <a:cxn ang="0">
                  <a:pos x="30" y="65"/>
                </a:cxn>
                <a:cxn ang="0">
                  <a:pos x="2" y="44"/>
                </a:cxn>
                <a:cxn ang="0">
                  <a:pos x="1" y="40"/>
                </a:cxn>
                <a:cxn ang="0">
                  <a:pos x="0" y="29"/>
                </a:cxn>
                <a:cxn ang="0">
                  <a:pos x="1" y="15"/>
                </a:cxn>
                <a:cxn ang="0">
                  <a:pos x="7" y="1"/>
                </a:cxn>
              </a:cxnLst>
              <a:rect l="0" t="0" r="r" b="b"/>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279563" name="Freeform 11"/>
            <p:cNvSpPr>
              <a:spLocks/>
            </p:cNvSpPr>
            <p:nvPr/>
          </p:nvSpPr>
          <p:spPr bwMode="auto">
            <a:xfrm>
              <a:off x="2107" y="2155"/>
              <a:ext cx="321" cy="383"/>
            </a:xfrm>
            <a:custGeom>
              <a:avLst/>
              <a:gdLst/>
              <a:ahLst/>
              <a:cxnLst>
                <a:cxn ang="0">
                  <a:pos x="269" y="68"/>
                </a:cxn>
                <a:cxn ang="0">
                  <a:pos x="321" y="185"/>
                </a:cxn>
                <a:cxn ang="0">
                  <a:pos x="294" y="199"/>
                </a:cxn>
                <a:cxn ang="0">
                  <a:pos x="297" y="290"/>
                </a:cxn>
                <a:cxn ang="0">
                  <a:pos x="251" y="296"/>
                </a:cxn>
                <a:cxn ang="0">
                  <a:pos x="239" y="383"/>
                </a:cxn>
                <a:cxn ang="0">
                  <a:pos x="61" y="320"/>
                </a:cxn>
                <a:cxn ang="0">
                  <a:pos x="65" y="279"/>
                </a:cxn>
                <a:cxn ang="0">
                  <a:pos x="61" y="278"/>
                </a:cxn>
                <a:cxn ang="0">
                  <a:pos x="52" y="273"/>
                </a:cxn>
                <a:cxn ang="0">
                  <a:pos x="40" y="265"/>
                </a:cxn>
                <a:cxn ang="0">
                  <a:pos x="28" y="252"/>
                </a:cxn>
                <a:cxn ang="0">
                  <a:pos x="17" y="236"/>
                </a:cxn>
                <a:cxn ang="0">
                  <a:pos x="11" y="217"/>
                </a:cxn>
                <a:cxn ang="0">
                  <a:pos x="12" y="193"/>
                </a:cxn>
                <a:cxn ang="0">
                  <a:pos x="23" y="165"/>
                </a:cxn>
                <a:cxn ang="0">
                  <a:pos x="19" y="160"/>
                </a:cxn>
                <a:cxn ang="0">
                  <a:pos x="12" y="149"/>
                </a:cxn>
                <a:cxn ang="0">
                  <a:pos x="4" y="131"/>
                </a:cxn>
                <a:cxn ang="0">
                  <a:pos x="0" y="110"/>
                </a:cxn>
                <a:cxn ang="0">
                  <a:pos x="4" y="86"/>
                </a:cxn>
                <a:cxn ang="0">
                  <a:pos x="18" y="61"/>
                </a:cxn>
                <a:cxn ang="0">
                  <a:pos x="49" y="37"/>
                </a:cxn>
                <a:cxn ang="0">
                  <a:pos x="99" y="14"/>
                </a:cxn>
                <a:cxn ang="0">
                  <a:pos x="294" y="0"/>
                </a:cxn>
                <a:cxn ang="0">
                  <a:pos x="269" y="68"/>
                </a:cxn>
              </a:cxnLst>
              <a:rect l="0" t="0" r="r" b="b"/>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279564" name="Freeform 12"/>
            <p:cNvSpPr>
              <a:spLocks/>
            </p:cNvSpPr>
            <p:nvPr/>
          </p:nvSpPr>
          <p:spPr bwMode="auto">
            <a:xfrm>
              <a:off x="2190" y="2283"/>
              <a:ext cx="193" cy="59"/>
            </a:xfrm>
            <a:custGeom>
              <a:avLst/>
              <a:gdLst/>
              <a:ahLst/>
              <a:cxnLst>
                <a:cxn ang="0">
                  <a:pos x="0" y="20"/>
                </a:cxn>
                <a:cxn ang="0">
                  <a:pos x="143" y="20"/>
                </a:cxn>
                <a:cxn ang="0">
                  <a:pos x="146" y="12"/>
                </a:cxn>
                <a:cxn ang="0">
                  <a:pos x="151" y="6"/>
                </a:cxn>
                <a:cxn ang="0">
                  <a:pos x="158" y="1"/>
                </a:cxn>
                <a:cxn ang="0">
                  <a:pos x="167" y="0"/>
                </a:cxn>
                <a:cxn ang="0">
                  <a:pos x="177" y="2"/>
                </a:cxn>
                <a:cxn ang="0">
                  <a:pos x="186" y="8"/>
                </a:cxn>
                <a:cxn ang="0">
                  <a:pos x="191" y="17"/>
                </a:cxn>
                <a:cxn ang="0">
                  <a:pos x="193" y="29"/>
                </a:cxn>
                <a:cxn ang="0">
                  <a:pos x="191" y="41"/>
                </a:cxn>
                <a:cxn ang="0">
                  <a:pos x="186" y="51"/>
                </a:cxn>
                <a:cxn ang="0">
                  <a:pos x="177" y="57"/>
                </a:cxn>
                <a:cxn ang="0">
                  <a:pos x="167" y="59"/>
                </a:cxn>
                <a:cxn ang="0">
                  <a:pos x="157" y="57"/>
                </a:cxn>
                <a:cxn ang="0">
                  <a:pos x="150" y="51"/>
                </a:cxn>
                <a:cxn ang="0">
                  <a:pos x="144" y="43"/>
                </a:cxn>
                <a:cxn ang="0">
                  <a:pos x="142" y="32"/>
                </a:cxn>
                <a:cxn ang="0">
                  <a:pos x="0" y="32"/>
                </a:cxn>
                <a:cxn ang="0">
                  <a:pos x="0" y="20"/>
                </a:cxn>
              </a:cxnLst>
              <a:rect l="0" t="0" r="r" b="b"/>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279565" name="Freeform 13"/>
            <p:cNvSpPr>
              <a:spLocks/>
            </p:cNvSpPr>
            <p:nvPr/>
          </p:nvSpPr>
          <p:spPr bwMode="auto">
            <a:xfrm>
              <a:off x="1759" y="2532"/>
              <a:ext cx="1150" cy="861"/>
            </a:xfrm>
            <a:custGeom>
              <a:avLst/>
              <a:gdLst/>
              <a:ahLst/>
              <a:cxnLst>
                <a:cxn ang="0">
                  <a:pos x="14" y="198"/>
                </a:cxn>
                <a:cxn ang="0">
                  <a:pos x="58" y="144"/>
                </a:cxn>
                <a:cxn ang="0">
                  <a:pos x="118" y="100"/>
                </a:cxn>
                <a:cxn ang="0">
                  <a:pos x="186" y="66"/>
                </a:cxn>
                <a:cxn ang="0">
                  <a:pos x="256" y="38"/>
                </a:cxn>
                <a:cxn ang="0">
                  <a:pos x="320" y="19"/>
                </a:cxn>
                <a:cxn ang="0">
                  <a:pos x="370" y="7"/>
                </a:cxn>
                <a:cxn ang="0">
                  <a:pos x="398" y="1"/>
                </a:cxn>
                <a:cxn ang="0">
                  <a:pos x="608" y="297"/>
                </a:cxn>
                <a:cxn ang="0">
                  <a:pos x="828" y="19"/>
                </a:cxn>
                <a:cxn ang="0">
                  <a:pos x="1095" y="51"/>
                </a:cxn>
                <a:cxn ang="0">
                  <a:pos x="1046" y="361"/>
                </a:cxn>
                <a:cxn ang="0">
                  <a:pos x="827" y="568"/>
                </a:cxn>
                <a:cxn ang="0">
                  <a:pos x="255" y="205"/>
                </a:cxn>
                <a:cxn ang="0">
                  <a:pos x="525" y="608"/>
                </a:cxn>
                <a:cxn ang="0">
                  <a:pos x="556" y="612"/>
                </a:cxn>
                <a:cxn ang="0">
                  <a:pos x="612" y="618"/>
                </a:cxn>
                <a:cxn ang="0">
                  <a:pos x="685" y="626"/>
                </a:cxn>
                <a:cxn ang="0">
                  <a:pos x="766" y="635"/>
                </a:cxn>
                <a:cxn ang="0">
                  <a:pos x="847" y="643"/>
                </a:cxn>
                <a:cxn ang="0">
                  <a:pos x="920" y="650"/>
                </a:cxn>
                <a:cxn ang="0">
                  <a:pos x="977" y="655"/>
                </a:cxn>
                <a:cxn ang="0">
                  <a:pos x="994" y="707"/>
                </a:cxn>
                <a:cxn ang="0">
                  <a:pos x="980" y="713"/>
                </a:cxn>
                <a:cxn ang="0">
                  <a:pos x="941" y="730"/>
                </a:cxn>
                <a:cxn ang="0">
                  <a:pos x="882" y="754"/>
                </a:cxn>
                <a:cxn ang="0">
                  <a:pos x="805" y="783"/>
                </a:cxn>
                <a:cxn ang="0">
                  <a:pos x="718" y="810"/>
                </a:cxn>
                <a:cxn ang="0">
                  <a:pos x="623" y="835"/>
                </a:cxn>
                <a:cxn ang="0">
                  <a:pos x="524" y="853"/>
                </a:cxn>
                <a:cxn ang="0">
                  <a:pos x="426" y="861"/>
                </a:cxn>
                <a:cxn ang="0">
                  <a:pos x="409" y="847"/>
                </a:cxn>
                <a:cxn ang="0">
                  <a:pos x="366" y="809"/>
                </a:cxn>
                <a:cxn ang="0">
                  <a:pos x="304" y="752"/>
                </a:cxn>
                <a:cxn ang="0">
                  <a:pos x="233" y="680"/>
                </a:cxn>
                <a:cxn ang="0">
                  <a:pos x="159" y="599"/>
                </a:cxn>
                <a:cxn ang="0">
                  <a:pos x="91" y="514"/>
                </a:cxn>
                <a:cxn ang="0">
                  <a:pos x="37" y="432"/>
                </a:cxn>
                <a:cxn ang="0">
                  <a:pos x="7" y="355"/>
                </a:cxn>
                <a:cxn ang="0">
                  <a:pos x="1" y="290"/>
                </a:cxn>
                <a:cxn ang="0">
                  <a:pos x="1" y="228"/>
                </a:cxn>
              </a:cxnLst>
              <a:rect l="0" t="0" r="r" b="b"/>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279566" name="Freeform 14"/>
            <p:cNvSpPr>
              <a:spLocks/>
            </p:cNvSpPr>
            <p:nvPr/>
          </p:nvSpPr>
          <p:spPr bwMode="auto">
            <a:xfrm>
              <a:off x="3642" y="3276"/>
              <a:ext cx="97" cy="43"/>
            </a:xfrm>
            <a:custGeom>
              <a:avLst/>
              <a:gdLst/>
              <a:ahLst/>
              <a:cxnLst>
                <a:cxn ang="0">
                  <a:pos x="97" y="18"/>
                </a:cxn>
                <a:cxn ang="0">
                  <a:pos x="43" y="43"/>
                </a:cxn>
                <a:cxn ang="0">
                  <a:pos x="0" y="27"/>
                </a:cxn>
                <a:cxn ang="0">
                  <a:pos x="35" y="0"/>
                </a:cxn>
                <a:cxn ang="0">
                  <a:pos x="97" y="18"/>
                </a:cxn>
              </a:cxnLst>
              <a:rect l="0" t="0" r="r" b="b"/>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279567" name="Freeform 15"/>
            <p:cNvSpPr>
              <a:spLocks/>
            </p:cNvSpPr>
            <p:nvPr/>
          </p:nvSpPr>
          <p:spPr bwMode="auto">
            <a:xfrm>
              <a:off x="3529" y="3332"/>
              <a:ext cx="99" cy="45"/>
            </a:xfrm>
            <a:custGeom>
              <a:avLst/>
              <a:gdLst/>
              <a:ahLst/>
              <a:cxnLst>
                <a:cxn ang="0">
                  <a:pos x="99" y="18"/>
                </a:cxn>
                <a:cxn ang="0">
                  <a:pos x="44" y="45"/>
                </a:cxn>
                <a:cxn ang="0">
                  <a:pos x="0" y="27"/>
                </a:cxn>
                <a:cxn ang="0">
                  <a:pos x="34" y="0"/>
                </a:cxn>
                <a:cxn ang="0">
                  <a:pos x="99" y="18"/>
                </a:cxn>
              </a:cxnLst>
              <a:rect l="0" t="0" r="r" b="b"/>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279568" name="Freeform 16"/>
            <p:cNvSpPr>
              <a:spLocks/>
            </p:cNvSpPr>
            <p:nvPr/>
          </p:nvSpPr>
          <p:spPr bwMode="auto">
            <a:xfrm>
              <a:off x="3401" y="3398"/>
              <a:ext cx="99" cy="43"/>
            </a:xfrm>
            <a:custGeom>
              <a:avLst/>
              <a:gdLst/>
              <a:ahLst/>
              <a:cxnLst>
                <a:cxn ang="0">
                  <a:pos x="99" y="17"/>
                </a:cxn>
                <a:cxn ang="0">
                  <a:pos x="44" y="43"/>
                </a:cxn>
                <a:cxn ang="0">
                  <a:pos x="0" y="25"/>
                </a:cxn>
                <a:cxn ang="0">
                  <a:pos x="34" y="0"/>
                </a:cxn>
                <a:cxn ang="0">
                  <a:pos x="99" y="17"/>
                </a:cxn>
              </a:cxnLst>
              <a:rect l="0" t="0" r="r" b="b"/>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279569" name="Freeform 17"/>
            <p:cNvSpPr>
              <a:spLocks/>
            </p:cNvSpPr>
            <p:nvPr/>
          </p:nvSpPr>
          <p:spPr bwMode="auto">
            <a:xfrm>
              <a:off x="3292" y="3352"/>
              <a:ext cx="96" cy="41"/>
            </a:xfrm>
            <a:custGeom>
              <a:avLst/>
              <a:gdLst/>
              <a:ahLst/>
              <a:cxnLst>
                <a:cxn ang="0">
                  <a:pos x="96" y="16"/>
                </a:cxn>
                <a:cxn ang="0">
                  <a:pos x="42" y="41"/>
                </a:cxn>
                <a:cxn ang="0">
                  <a:pos x="0" y="25"/>
                </a:cxn>
                <a:cxn ang="0">
                  <a:pos x="34" y="0"/>
                </a:cxn>
                <a:cxn ang="0">
                  <a:pos x="96" y="16"/>
                </a:cxn>
              </a:cxnLst>
              <a:rect l="0" t="0" r="r" b="b"/>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279570" name="Freeform 18"/>
            <p:cNvSpPr>
              <a:spLocks/>
            </p:cNvSpPr>
            <p:nvPr/>
          </p:nvSpPr>
          <p:spPr bwMode="auto">
            <a:xfrm>
              <a:off x="3184" y="3306"/>
              <a:ext cx="92" cy="41"/>
            </a:xfrm>
            <a:custGeom>
              <a:avLst/>
              <a:gdLst/>
              <a:ahLst/>
              <a:cxnLst>
                <a:cxn ang="0">
                  <a:pos x="92" y="16"/>
                </a:cxn>
                <a:cxn ang="0">
                  <a:pos x="40" y="41"/>
                </a:cxn>
                <a:cxn ang="0">
                  <a:pos x="0" y="24"/>
                </a:cxn>
                <a:cxn ang="0">
                  <a:pos x="32" y="0"/>
                </a:cxn>
                <a:cxn ang="0">
                  <a:pos x="92" y="16"/>
                </a:cxn>
              </a:cxnLst>
              <a:rect l="0" t="0" r="r" b="b"/>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279571" name="Freeform 19"/>
            <p:cNvSpPr>
              <a:spLocks/>
            </p:cNvSpPr>
            <p:nvPr/>
          </p:nvSpPr>
          <p:spPr bwMode="auto">
            <a:xfrm>
              <a:off x="3075" y="3260"/>
              <a:ext cx="88" cy="39"/>
            </a:xfrm>
            <a:custGeom>
              <a:avLst/>
              <a:gdLst/>
              <a:ahLst/>
              <a:cxnLst>
                <a:cxn ang="0">
                  <a:pos x="88" y="15"/>
                </a:cxn>
                <a:cxn ang="0">
                  <a:pos x="38" y="39"/>
                </a:cxn>
                <a:cxn ang="0">
                  <a:pos x="0" y="24"/>
                </a:cxn>
                <a:cxn ang="0">
                  <a:pos x="31" y="0"/>
                </a:cxn>
                <a:cxn ang="0">
                  <a:pos x="88" y="15"/>
                </a:cxn>
              </a:cxnLst>
              <a:rect l="0" t="0" r="r" b="b"/>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279572" name="Freeform 20"/>
            <p:cNvSpPr>
              <a:spLocks/>
            </p:cNvSpPr>
            <p:nvPr/>
          </p:nvSpPr>
          <p:spPr bwMode="auto">
            <a:xfrm>
              <a:off x="3428" y="3298"/>
              <a:ext cx="97" cy="43"/>
            </a:xfrm>
            <a:custGeom>
              <a:avLst/>
              <a:gdLst/>
              <a:ahLst/>
              <a:cxnLst>
                <a:cxn ang="0">
                  <a:pos x="97" y="17"/>
                </a:cxn>
                <a:cxn ang="0">
                  <a:pos x="43" y="43"/>
                </a:cxn>
                <a:cxn ang="0">
                  <a:pos x="0" y="25"/>
                </a:cxn>
                <a:cxn ang="0">
                  <a:pos x="35" y="0"/>
                </a:cxn>
                <a:cxn ang="0">
                  <a:pos x="97" y="17"/>
                </a:cxn>
              </a:cxnLst>
              <a:rect l="0" t="0" r="r" b="b"/>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279573" name="Freeform 21"/>
            <p:cNvSpPr>
              <a:spLocks/>
            </p:cNvSpPr>
            <p:nvPr/>
          </p:nvSpPr>
          <p:spPr bwMode="auto">
            <a:xfrm>
              <a:off x="3328" y="3263"/>
              <a:ext cx="96" cy="42"/>
            </a:xfrm>
            <a:custGeom>
              <a:avLst/>
              <a:gdLst/>
              <a:ahLst/>
              <a:cxnLst>
                <a:cxn ang="0">
                  <a:pos x="96" y="17"/>
                </a:cxn>
                <a:cxn ang="0">
                  <a:pos x="42" y="42"/>
                </a:cxn>
                <a:cxn ang="0">
                  <a:pos x="0" y="25"/>
                </a:cxn>
                <a:cxn ang="0">
                  <a:pos x="33" y="0"/>
                </a:cxn>
                <a:cxn ang="0">
                  <a:pos x="96" y="17"/>
                </a:cxn>
              </a:cxnLst>
              <a:rect l="0" t="0" r="r" b="b"/>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279574" name="Freeform 22"/>
            <p:cNvSpPr>
              <a:spLocks/>
            </p:cNvSpPr>
            <p:nvPr/>
          </p:nvSpPr>
          <p:spPr bwMode="auto">
            <a:xfrm>
              <a:off x="3228" y="3227"/>
              <a:ext cx="93" cy="42"/>
            </a:xfrm>
            <a:custGeom>
              <a:avLst/>
              <a:gdLst/>
              <a:ahLst/>
              <a:cxnLst>
                <a:cxn ang="0">
                  <a:pos x="93" y="17"/>
                </a:cxn>
                <a:cxn ang="0">
                  <a:pos x="42" y="42"/>
                </a:cxn>
                <a:cxn ang="0">
                  <a:pos x="0" y="26"/>
                </a:cxn>
                <a:cxn ang="0">
                  <a:pos x="33" y="0"/>
                </a:cxn>
                <a:cxn ang="0">
                  <a:pos x="93" y="17"/>
                </a:cxn>
              </a:cxnLst>
              <a:rect l="0" t="0" r="r" b="b"/>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279575" name="Freeform 23"/>
            <p:cNvSpPr>
              <a:spLocks/>
            </p:cNvSpPr>
            <p:nvPr/>
          </p:nvSpPr>
          <p:spPr bwMode="auto">
            <a:xfrm>
              <a:off x="3128" y="3193"/>
              <a:ext cx="91" cy="40"/>
            </a:xfrm>
            <a:custGeom>
              <a:avLst/>
              <a:gdLst/>
              <a:ahLst/>
              <a:cxnLst>
                <a:cxn ang="0">
                  <a:pos x="91" y="15"/>
                </a:cxn>
                <a:cxn ang="0">
                  <a:pos x="40" y="40"/>
                </a:cxn>
                <a:cxn ang="0">
                  <a:pos x="0" y="24"/>
                </a:cxn>
                <a:cxn ang="0">
                  <a:pos x="32" y="0"/>
                </a:cxn>
                <a:cxn ang="0">
                  <a:pos x="91" y="15"/>
                </a:cxn>
              </a:cxnLst>
              <a:rect l="0" t="0" r="r" b="b"/>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279576" name="Freeform 24"/>
            <p:cNvSpPr>
              <a:spLocks/>
            </p:cNvSpPr>
            <p:nvPr/>
          </p:nvSpPr>
          <p:spPr bwMode="auto">
            <a:xfrm>
              <a:off x="3027" y="3157"/>
              <a:ext cx="91" cy="41"/>
            </a:xfrm>
            <a:custGeom>
              <a:avLst/>
              <a:gdLst/>
              <a:ahLst/>
              <a:cxnLst>
                <a:cxn ang="0">
                  <a:pos x="91" y="17"/>
                </a:cxn>
                <a:cxn ang="0">
                  <a:pos x="41" y="41"/>
                </a:cxn>
                <a:cxn ang="0">
                  <a:pos x="0" y="24"/>
                </a:cxn>
                <a:cxn ang="0">
                  <a:pos x="33" y="0"/>
                </a:cxn>
                <a:cxn ang="0">
                  <a:pos x="91" y="17"/>
                </a:cxn>
              </a:cxnLst>
              <a:rect l="0" t="0" r="r" b="b"/>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279577" name="Freeform 25"/>
            <p:cNvSpPr>
              <a:spLocks/>
            </p:cNvSpPr>
            <p:nvPr/>
          </p:nvSpPr>
          <p:spPr bwMode="auto">
            <a:xfrm>
              <a:off x="2927" y="3122"/>
              <a:ext cx="88" cy="40"/>
            </a:xfrm>
            <a:custGeom>
              <a:avLst/>
              <a:gdLst/>
              <a:ahLst/>
              <a:cxnLst>
                <a:cxn ang="0">
                  <a:pos x="88" y="16"/>
                </a:cxn>
                <a:cxn ang="0">
                  <a:pos x="40" y="40"/>
                </a:cxn>
                <a:cxn ang="0">
                  <a:pos x="0" y="24"/>
                </a:cxn>
                <a:cxn ang="0">
                  <a:pos x="31" y="0"/>
                </a:cxn>
                <a:cxn ang="0">
                  <a:pos x="88" y="16"/>
                </a:cxn>
              </a:cxnLst>
              <a:rect l="0" t="0" r="r" b="b"/>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279578" name="Freeform 26"/>
            <p:cNvSpPr>
              <a:spLocks/>
            </p:cNvSpPr>
            <p:nvPr/>
          </p:nvSpPr>
          <p:spPr bwMode="auto">
            <a:xfrm>
              <a:off x="3548" y="3248"/>
              <a:ext cx="98" cy="42"/>
            </a:xfrm>
            <a:custGeom>
              <a:avLst/>
              <a:gdLst/>
              <a:ahLst/>
              <a:cxnLst>
                <a:cxn ang="0">
                  <a:pos x="98" y="16"/>
                </a:cxn>
                <a:cxn ang="0">
                  <a:pos x="43" y="42"/>
                </a:cxn>
                <a:cxn ang="0">
                  <a:pos x="0" y="25"/>
                </a:cxn>
                <a:cxn ang="0">
                  <a:pos x="34" y="0"/>
                </a:cxn>
                <a:cxn ang="0">
                  <a:pos x="98" y="16"/>
                </a:cxn>
              </a:cxnLst>
              <a:rect l="0" t="0" r="r" b="b"/>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279579" name="Freeform 27"/>
            <p:cNvSpPr>
              <a:spLocks/>
            </p:cNvSpPr>
            <p:nvPr/>
          </p:nvSpPr>
          <p:spPr bwMode="auto">
            <a:xfrm>
              <a:off x="3455" y="3218"/>
              <a:ext cx="95" cy="42"/>
            </a:xfrm>
            <a:custGeom>
              <a:avLst/>
              <a:gdLst/>
              <a:ahLst/>
              <a:cxnLst>
                <a:cxn ang="0">
                  <a:pos x="95" y="17"/>
                </a:cxn>
                <a:cxn ang="0">
                  <a:pos x="41" y="42"/>
                </a:cxn>
                <a:cxn ang="0">
                  <a:pos x="0" y="25"/>
                </a:cxn>
                <a:cxn ang="0">
                  <a:pos x="33" y="0"/>
                </a:cxn>
                <a:cxn ang="0">
                  <a:pos x="95" y="17"/>
                </a:cxn>
              </a:cxnLst>
              <a:rect l="0" t="0" r="r" b="b"/>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279580" name="Freeform 28"/>
            <p:cNvSpPr>
              <a:spLocks/>
            </p:cNvSpPr>
            <p:nvPr/>
          </p:nvSpPr>
          <p:spPr bwMode="auto">
            <a:xfrm>
              <a:off x="3361" y="3189"/>
              <a:ext cx="94" cy="42"/>
            </a:xfrm>
            <a:custGeom>
              <a:avLst/>
              <a:gdLst/>
              <a:ahLst/>
              <a:cxnLst>
                <a:cxn ang="0">
                  <a:pos x="94" y="17"/>
                </a:cxn>
                <a:cxn ang="0">
                  <a:pos x="41" y="42"/>
                </a:cxn>
                <a:cxn ang="0">
                  <a:pos x="0" y="25"/>
                </a:cxn>
                <a:cxn ang="0">
                  <a:pos x="33" y="0"/>
                </a:cxn>
                <a:cxn ang="0">
                  <a:pos x="94" y="17"/>
                </a:cxn>
              </a:cxnLst>
              <a:rect l="0" t="0" r="r" b="b"/>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279581" name="Freeform 29"/>
            <p:cNvSpPr>
              <a:spLocks/>
            </p:cNvSpPr>
            <p:nvPr/>
          </p:nvSpPr>
          <p:spPr bwMode="auto">
            <a:xfrm>
              <a:off x="3267" y="3159"/>
              <a:ext cx="93" cy="42"/>
            </a:xfrm>
            <a:custGeom>
              <a:avLst/>
              <a:gdLst/>
              <a:ahLst/>
              <a:cxnLst>
                <a:cxn ang="0">
                  <a:pos x="93" y="17"/>
                </a:cxn>
                <a:cxn ang="0">
                  <a:pos x="42" y="42"/>
                </a:cxn>
                <a:cxn ang="0">
                  <a:pos x="0" y="26"/>
                </a:cxn>
                <a:cxn ang="0">
                  <a:pos x="34" y="0"/>
                </a:cxn>
                <a:cxn ang="0">
                  <a:pos x="93" y="17"/>
                </a:cxn>
              </a:cxnLst>
              <a:rect l="0" t="0" r="r" b="b"/>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279582" name="Freeform 30"/>
            <p:cNvSpPr>
              <a:spLocks/>
            </p:cNvSpPr>
            <p:nvPr/>
          </p:nvSpPr>
          <p:spPr bwMode="auto">
            <a:xfrm>
              <a:off x="3174" y="3131"/>
              <a:ext cx="91" cy="40"/>
            </a:xfrm>
            <a:custGeom>
              <a:avLst/>
              <a:gdLst/>
              <a:ahLst/>
              <a:cxnLst>
                <a:cxn ang="0">
                  <a:pos x="91" y="15"/>
                </a:cxn>
                <a:cxn ang="0">
                  <a:pos x="41" y="40"/>
                </a:cxn>
                <a:cxn ang="0">
                  <a:pos x="0" y="24"/>
                </a:cxn>
                <a:cxn ang="0">
                  <a:pos x="32" y="0"/>
                </a:cxn>
                <a:cxn ang="0">
                  <a:pos x="91" y="15"/>
                </a:cxn>
              </a:cxnLst>
              <a:rect l="0" t="0" r="r" b="b"/>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279583" name="Freeform 31"/>
            <p:cNvSpPr>
              <a:spLocks/>
            </p:cNvSpPr>
            <p:nvPr/>
          </p:nvSpPr>
          <p:spPr bwMode="auto">
            <a:xfrm>
              <a:off x="3081" y="3101"/>
              <a:ext cx="90" cy="41"/>
            </a:xfrm>
            <a:custGeom>
              <a:avLst/>
              <a:gdLst/>
              <a:ahLst/>
              <a:cxnLst>
                <a:cxn ang="0">
                  <a:pos x="90" y="17"/>
                </a:cxn>
                <a:cxn ang="0">
                  <a:pos x="39" y="41"/>
                </a:cxn>
                <a:cxn ang="0">
                  <a:pos x="0" y="24"/>
                </a:cxn>
                <a:cxn ang="0">
                  <a:pos x="31" y="0"/>
                </a:cxn>
                <a:cxn ang="0">
                  <a:pos x="90" y="17"/>
                </a:cxn>
              </a:cxnLst>
              <a:rect l="0" t="0" r="r" b="b"/>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279584" name="Freeform 32"/>
            <p:cNvSpPr>
              <a:spLocks/>
            </p:cNvSpPr>
            <p:nvPr/>
          </p:nvSpPr>
          <p:spPr bwMode="auto">
            <a:xfrm>
              <a:off x="2987" y="3072"/>
              <a:ext cx="88" cy="40"/>
            </a:xfrm>
            <a:custGeom>
              <a:avLst/>
              <a:gdLst/>
              <a:ahLst/>
              <a:cxnLst>
                <a:cxn ang="0">
                  <a:pos x="88" y="16"/>
                </a:cxn>
                <a:cxn ang="0">
                  <a:pos x="39" y="40"/>
                </a:cxn>
                <a:cxn ang="0">
                  <a:pos x="0" y="24"/>
                </a:cxn>
                <a:cxn ang="0">
                  <a:pos x="31" y="0"/>
                </a:cxn>
                <a:cxn ang="0">
                  <a:pos x="88" y="16"/>
                </a:cxn>
              </a:cxnLst>
              <a:rect l="0" t="0" r="r" b="b"/>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279585" name="Freeform 33"/>
            <p:cNvSpPr>
              <a:spLocks/>
            </p:cNvSpPr>
            <p:nvPr/>
          </p:nvSpPr>
          <p:spPr bwMode="auto">
            <a:xfrm>
              <a:off x="2321" y="2594"/>
              <a:ext cx="98" cy="316"/>
            </a:xfrm>
            <a:custGeom>
              <a:avLst/>
              <a:gdLst/>
              <a:ahLst/>
              <a:cxnLst>
                <a:cxn ang="0">
                  <a:pos x="35" y="0"/>
                </a:cxn>
                <a:cxn ang="0">
                  <a:pos x="55" y="32"/>
                </a:cxn>
                <a:cxn ang="0">
                  <a:pos x="46" y="52"/>
                </a:cxn>
                <a:cxn ang="0">
                  <a:pos x="98" y="247"/>
                </a:cxn>
                <a:cxn ang="0">
                  <a:pos x="57" y="316"/>
                </a:cxn>
                <a:cxn ang="0">
                  <a:pos x="0" y="235"/>
                </a:cxn>
                <a:cxn ang="0">
                  <a:pos x="26" y="52"/>
                </a:cxn>
                <a:cxn ang="0">
                  <a:pos x="2" y="32"/>
                </a:cxn>
                <a:cxn ang="0">
                  <a:pos x="9" y="0"/>
                </a:cxn>
                <a:cxn ang="0">
                  <a:pos x="35" y="0"/>
                </a:cxn>
              </a:cxnLst>
              <a:rect l="0" t="0" r="r" b="b"/>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279586" name="Freeform 34"/>
            <p:cNvSpPr>
              <a:spLocks/>
            </p:cNvSpPr>
            <p:nvPr/>
          </p:nvSpPr>
          <p:spPr bwMode="auto">
            <a:xfrm>
              <a:off x="3025" y="2383"/>
              <a:ext cx="1031" cy="778"/>
            </a:xfrm>
            <a:custGeom>
              <a:avLst/>
              <a:gdLst/>
              <a:ahLst/>
              <a:cxnLst>
                <a:cxn ang="0">
                  <a:pos x="115" y="0"/>
                </a:cxn>
                <a:cxn ang="0">
                  <a:pos x="0" y="558"/>
                </a:cxn>
                <a:cxn ang="0">
                  <a:pos x="752" y="778"/>
                </a:cxn>
                <a:cxn ang="0">
                  <a:pos x="825" y="766"/>
                </a:cxn>
                <a:cxn ang="0">
                  <a:pos x="1031" y="49"/>
                </a:cxn>
                <a:cxn ang="0">
                  <a:pos x="946" y="12"/>
                </a:cxn>
                <a:cxn ang="0">
                  <a:pos x="115" y="0"/>
                </a:cxn>
              </a:cxnLst>
              <a:rect l="0" t="0" r="r" b="b"/>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279587" name="Freeform 35"/>
            <p:cNvSpPr>
              <a:spLocks/>
            </p:cNvSpPr>
            <p:nvPr/>
          </p:nvSpPr>
          <p:spPr bwMode="auto">
            <a:xfrm>
              <a:off x="3110" y="2462"/>
              <a:ext cx="771" cy="571"/>
            </a:xfrm>
            <a:custGeom>
              <a:avLst/>
              <a:gdLst/>
              <a:ahLst/>
              <a:cxnLst>
                <a:cxn ang="0">
                  <a:pos x="78" y="0"/>
                </a:cxn>
                <a:cxn ang="0">
                  <a:pos x="0" y="406"/>
                </a:cxn>
                <a:cxn ang="0">
                  <a:pos x="624" y="571"/>
                </a:cxn>
                <a:cxn ang="0">
                  <a:pos x="771" y="37"/>
                </a:cxn>
                <a:cxn ang="0">
                  <a:pos x="78" y="0"/>
                </a:cxn>
              </a:cxnLst>
              <a:rect l="0" t="0" r="r" b="b"/>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279588" name="Freeform 36"/>
            <p:cNvSpPr>
              <a:spLocks/>
            </p:cNvSpPr>
            <p:nvPr/>
          </p:nvSpPr>
          <p:spPr bwMode="auto">
            <a:xfrm>
              <a:off x="2035" y="1488"/>
              <a:ext cx="824" cy="724"/>
            </a:xfrm>
            <a:custGeom>
              <a:avLst/>
              <a:gdLst/>
              <a:ahLst/>
              <a:cxnLst>
                <a:cxn ang="0">
                  <a:pos x="822" y="255"/>
                </a:cxn>
                <a:cxn ang="0">
                  <a:pos x="806" y="199"/>
                </a:cxn>
                <a:cxn ang="0">
                  <a:pos x="774" y="149"/>
                </a:cxn>
                <a:cxn ang="0">
                  <a:pos x="730" y="104"/>
                </a:cxn>
                <a:cxn ang="0">
                  <a:pos x="675" y="64"/>
                </a:cxn>
                <a:cxn ang="0">
                  <a:pos x="609" y="35"/>
                </a:cxn>
                <a:cxn ang="0">
                  <a:pos x="535" y="13"/>
                </a:cxn>
                <a:cxn ang="0">
                  <a:pos x="454" y="1"/>
                </a:cxn>
                <a:cxn ang="0">
                  <a:pos x="371" y="1"/>
                </a:cxn>
                <a:cxn ang="0">
                  <a:pos x="290" y="13"/>
                </a:cxn>
                <a:cxn ang="0">
                  <a:pos x="216" y="35"/>
                </a:cxn>
                <a:cxn ang="0">
                  <a:pos x="150" y="64"/>
                </a:cxn>
                <a:cxn ang="0">
                  <a:pos x="94" y="104"/>
                </a:cxn>
                <a:cxn ang="0">
                  <a:pos x="50" y="149"/>
                </a:cxn>
                <a:cxn ang="0">
                  <a:pos x="19" y="199"/>
                </a:cxn>
                <a:cxn ang="0">
                  <a:pos x="2" y="255"/>
                </a:cxn>
                <a:cxn ang="0">
                  <a:pos x="2" y="313"/>
                </a:cxn>
                <a:cxn ang="0">
                  <a:pos x="19" y="367"/>
                </a:cxn>
                <a:cxn ang="0">
                  <a:pos x="50" y="419"/>
                </a:cxn>
                <a:cxn ang="0">
                  <a:pos x="94" y="463"/>
                </a:cxn>
                <a:cxn ang="0">
                  <a:pos x="150" y="501"/>
                </a:cxn>
                <a:cxn ang="0">
                  <a:pos x="216" y="532"/>
                </a:cxn>
                <a:cxn ang="0">
                  <a:pos x="290" y="552"/>
                </a:cxn>
                <a:cxn ang="0">
                  <a:pos x="371" y="564"/>
                </a:cxn>
                <a:cxn ang="0">
                  <a:pos x="420" y="566"/>
                </a:cxn>
                <a:cxn ang="0">
                  <a:pos x="433" y="566"/>
                </a:cxn>
                <a:cxn ang="0">
                  <a:pos x="446" y="566"/>
                </a:cxn>
                <a:cxn ang="0">
                  <a:pos x="459" y="564"/>
                </a:cxn>
                <a:cxn ang="0">
                  <a:pos x="448" y="724"/>
                </a:cxn>
                <a:cxn ang="0">
                  <a:pos x="571" y="545"/>
                </a:cxn>
                <a:cxn ang="0">
                  <a:pos x="628" y="525"/>
                </a:cxn>
                <a:cxn ang="0">
                  <a:pos x="680" y="499"/>
                </a:cxn>
                <a:cxn ang="0">
                  <a:pos x="725" y="469"/>
                </a:cxn>
                <a:cxn ang="0">
                  <a:pos x="762" y="433"/>
                </a:cxn>
                <a:cxn ang="0">
                  <a:pos x="792" y="394"/>
                </a:cxn>
                <a:cxn ang="0">
                  <a:pos x="812" y="352"/>
                </a:cxn>
                <a:cxn ang="0">
                  <a:pos x="823" y="307"/>
                </a:cxn>
              </a:cxnLst>
              <a:rect l="0" t="0" r="r" b="b"/>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279589" name="Freeform 37"/>
            <p:cNvSpPr>
              <a:spLocks/>
            </p:cNvSpPr>
            <p:nvPr/>
          </p:nvSpPr>
          <p:spPr bwMode="auto">
            <a:xfrm>
              <a:off x="1764" y="2157"/>
              <a:ext cx="241" cy="70"/>
            </a:xfrm>
            <a:custGeom>
              <a:avLst/>
              <a:gdLst/>
              <a:ahLst/>
              <a:cxnLst>
                <a:cxn ang="0">
                  <a:pos x="241" y="70"/>
                </a:cxn>
                <a:cxn ang="0">
                  <a:pos x="0" y="0"/>
                </a:cxn>
                <a:cxn ang="0">
                  <a:pos x="13" y="50"/>
                </a:cxn>
                <a:cxn ang="0">
                  <a:pos x="241" y="70"/>
                </a:cxn>
              </a:cxnLst>
              <a:rect l="0" t="0" r="r" b="b"/>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279590" name="Freeform 38"/>
            <p:cNvSpPr>
              <a:spLocks/>
            </p:cNvSpPr>
            <p:nvPr/>
          </p:nvSpPr>
          <p:spPr bwMode="auto">
            <a:xfrm>
              <a:off x="1704" y="2312"/>
              <a:ext cx="310" cy="92"/>
            </a:xfrm>
            <a:custGeom>
              <a:avLst/>
              <a:gdLst/>
              <a:ahLst/>
              <a:cxnLst>
                <a:cxn ang="0">
                  <a:pos x="310" y="0"/>
                </a:cxn>
                <a:cxn ang="0">
                  <a:pos x="0" y="51"/>
                </a:cxn>
                <a:cxn ang="0">
                  <a:pos x="78" y="92"/>
                </a:cxn>
                <a:cxn ang="0">
                  <a:pos x="310" y="0"/>
                </a:cxn>
              </a:cxnLst>
              <a:rect l="0" t="0" r="r" b="b"/>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279591" name="Freeform 39"/>
            <p:cNvSpPr>
              <a:spLocks/>
            </p:cNvSpPr>
            <p:nvPr/>
          </p:nvSpPr>
          <p:spPr bwMode="auto">
            <a:xfrm>
              <a:off x="1900" y="2413"/>
              <a:ext cx="109" cy="77"/>
            </a:xfrm>
            <a:custGeom>
              <a:avLst/>
              <a:gdLst/>
              <a:ahLst/>
              <a:cxnLst>
                <a:cxn ang="0">
                  <a:pos x="109" y="0"/>
                </a:cxn>
                <a:cxn ang="0">
                  <a:pos x="0" y="59"/>
                </a:cxn>
                <a:cxn ang="0">
                  <a:pos x="64" y="77"/>
                </a:cxn>
                <a:cxn ang="0">
                  <a:pos x="109" y="0"/>
                </a:cxn>
              </a:cxnLst>
              <a:rect l="0" t="0" r="r" b="b"/>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279592" name="Freeform 40"/>
            <p:cNvSpPr>
              <a:spLocks/>
            </p:cNvSpPr>
            <p:nvPr/>
          </p:nvSpPr>
          <p:spPr bwMode="auto">
            <a:xfrm>
              <a:off x="3163" y="2697"/>
              <a:ext cx="590" cy="186"/>
            </a:xfrm>
            <a:custGeom>
              <a:avLst/>
              <a:gdLst/>
              <a:ahLst/>
              <a:cxnLst>
                <a:cxn ang="0">
                  <a:pos x="554" y="111"/>
                </a:cxn>
                <a:cxn ang="0">
                  <a:pos x="525" y="125"/>
                </a:cxn>
                <a:cxn ang="0">
                  <a:pos x="516" y="112"/>
                </a:cxn>
                <a:cxn ang="0">
                  <a:pos x="484" y="74"/>
                </a:cxn>
                <a:cxn ang="0">
                  <a:pos x="451" y="75"/>
                </a:cxn>
                <a:cxn ang="0">
                  <a:pos x="418" y="83"/>
                </a:cxn>
                <a:cxn ang="0">
                  <a:pos x="395" y="81"/>
                </a:cxn>
                <a:cxn ang="0">
                  <a:pos x="383" y="64"/>
                </a:cxn>
                <a:cxn ang="0">
                  <a:pos x="344" y="59"/>
                </a:cxn>
                <a:cxn ang="0">
                  <a:pos x="323" y="60"/>
                </a:cxn>
                <a:cxn ang="0">
                  <a:pos x="312" y="57"/>
                </a:cxn>
                <a:cxn ang="0">
                  <a:pos x="301" y="43"/>
                </a:cxn>
                <a:cxn ang="0">
                  <a:pos x="292" y="38"/>
                </a:cxn>
                <a:cxn ang="0">
                  <a:pos x="243" y="38"/>
                </a:cxn>
                <a:cxn ang="0">
                  <a:pos x="193" y="46"/>
                </a:cxn>
                <a:cxn ang="0">
                  <a:pos x="181" y="50"/>
                </a:cxn>
                <a:cxn ang="0">
                  <a:pos x="185" y="25"/>
                </a:cxn>
                <a:cxn ang="0">
                  <a:pos x="175" y="7"/>
                </a:cxn>
                <a:cxn ang="0">
                  <a:pos x="153" y="0"/>
                </a:cxn>
                <a:cxn ang="0">
                  <a:pos x="84" y="8"/>
                </a:cxn>
                <a:cxn ang="0">
                  <a:pos x="15" y="21"/>
                </a:cxn>
                <a:cxn ang="0">
                  <a:pos x="0" y="43"/>
                </a:cxn>
                <a:cxn ang="0">
                  <a:pos x="21" y="58"/>
                </a:cxn>
                <a:cxn ang="0">
                  <a:pos x="84" y="45"/>
                </a:cxn>
                <a:cxn ang="0">
                  <a:pos x="147" y="38"/>
                </a:cxn>
                <a:cxn ang="0">
                  <a:pos x="142" y="60"/>
                </a:cxn>
                <a:cxn ang="0">
                  <a:pos x="141" y="80"/>
                </a:cxn>
                <a:cxn ang="0">
                  <a:pos x="156" y="95"/>
                </a:cxn>
                <a:cxn ang="0">
                  <a:pos x="201" y="81"/>
                </a:cxn>
                <a:cxn ang="0">
                  <a:pos x="249" y="75"/>
                </a:cxn>
                <a:cxn ang="0">
                  <a:pos x="274" y="87"/>
                </a:cxn>
                <a:cxn ang="0">
                  <a:pos x="294" y="101"/>
                </a:cxn>
                <a:cxn ang="0">
                  <a:pos x="304" y="101"/>
                </a:cxn>
                <a:cxn ang="0">
                  <a:pos x="327" y="96"/>
                </a:cxn>
                <a:cxn ang="0">
                  <a:pos x="351" y="95"/>
                </a:cxn>
                <a:cxn ang="0">
                  <a:pos x="356" y="102"/>
                </a:cxn>
                <a:cxn ang="0">
                  <a:pos x="354" y="125"/>
                </a:cxn>
                <a:cxn ang="0">
                  <a:pos x="367" y="139"/>
                </a:cxn>
                <a:cxn ang="0">
                  <a:pos x="401" y="127"/>
                </a:cxn>
                <a:cxn ang="0">
                  <a:pos x="438" y="115"/>
                </a:cxn>
                <a:cxn ang="0">
                  <a:pos x="471" y="108"/>
                </a:cxn>
                <a:cxn ang="0">
                  <a:pos x="481" y="140"/>
                </a:cxn>
                <a:cxn ang="0">
                  <a:pos x="475" y="171"/>
                </a:cxn>
                <a:cxn ang="0">
                  <a:pos x="491" y="186"/>
                </a:cxn>
                <a:cxn ang="0">
                  <a:pos x="517" y="174"/>
                </a:cxn>
                <a:cxn ang="0">
                  <a:pos x="547" y="156"/>
                </a:cxn>
                <a:cxn ang="0">
                  <a:pos x="568" y="143"/>
                </a:cxn>
                <a:cxn ang="0">
                  <a:pos x="572" y="149"/>
                </a:cxn>
                <a:cxn ang="0">
                  <a:pos x="590" y="130"/>
                </a:cxn>
              </a:cxnLst>
              <a:rect l="0" t="0" r="r" b="b"/>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50"/>
                  </a:lnTo>
                  <a:lnTo>
                    <a:pt x="181" y="50"/>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279593" name="Freeform 41"/>
            <p:cNvSpPr>
              <a:spLocks/>
            </p:cNvSpPr>
            <p:nvPr/>
          </p:nvSpPr>
          <p:spPr bwMode="auto">
            <a:xfrm>
              <a:off x="3200" y="2569"/>
              <a:ext cx="560" cy="123"/>
            </a:xfrm>
            <a:custGeom>
              <a:avLst/>
              <a:gdLst/>
              <a:ahLst/>
              <a:cxnLst>
                <a:cxn ang="0">
                  <a:pos x="548" y="87"/>
                </a:cxn>
                <a:cxn ang="0">
                  <a:pos x="546" y="63"/>
                </a:cxn>
                <a:cxn ang="0">
                  <a:pos x="536" y="49"/>
                </a:cxn>
                <a:cxn ang="0">
                  <a:pos x="511" y="48"/>
                </a:cxn>
                <a:cxn ang="0">
                  <a:pos x="490" y="51"/>
                </a:cxn>
                <a:cxn ang="0">
                  <a:pos x="469" y="58"/>
                </a:cxn>
                <a:cxn ang="0">
                  <a:pos x="454" y="48"/>
                </a:cxn>
                <a:cxn ang="0">
                  <a:pos x="432" y="32"/>
                </a:cxn>
                <a:cxn ang="0">
                  <a:pos x="404" y="30"/>
                </a:cxn>
                <a:cxn ang="0">
                  <a:pos x="370" y="36"/>
                </a:cxn>
                <a:cxn ang="0">
                  <a:pos x="338" y="46"/>
                </a:cxn>
                <a:cxn ang="0">
                  <a:pos x="307" y="44"/>
                </a:cxn>
                <a:cxn ang="0">
                  <a:pos x="262" y="37"/>
                </a:cxn>
                <a:cxn ang="0">
                  <a:pos x="210" y="49"/>
                </a:cxn>
                <a:cxn ang="0">
                  <a:pos x="190" y="20"/>
                </a:cxn>
                <a:cxn ang="0">
                  <a:pos x="184" y="8"/>
                </a:cxn>
                <a:cxn ang="0">
                  <a:pos x="138" y="1"/>
                </a:cxn>
                <a:cxn ang="0">
                  <a:pos x="83" y="3"/>
                </a:cxn>
                <a:cxn ang="0">
                  <a:pos x="29" y="14"/>
                </a:cxn>
                <a:cxn ang="0">
                  <a:pos x="2" y="30"/>
                </a:cxn>
                <a:cxn ang="0">
                  <a:pos x="4" y="50"/>
                </a:cxn>
                <a:cxn ang="0">
                  <a:pos x="24" y="55"/>
                </a:cxn>
                <a:cxn ang="0">
                  <a:pos x="72" y="42"/>
                </a:cxn>
                <a:cxn ang="0">
                  <a:pos x="121" y="38"/>
                </a:cxn>
                <a:cxn ang="0">
                  <a:pos x="153" y="39"/>
                </a:cxn>
                <a:cxn ang="0">
                  <a:pos x="152" y="46"/>
                </a:cxn>
                <a:cxn ang="0">
                  <a:pos x="152" y="70"/>
                </a:cxn>
                <a:cxn ang="0">
                  <a:pos x="170" y="86"/>
                </a:cxn>
                <a:cxn ang="0">
                  <a:pos x="213" y="87"/>
                </a:cxn>
                <a:cxn ang="0">
                  <a:pos x="255" y="75"/>
                </a:cxn>
                <a:cxn ang="0">
                  <a:pos x="286" y="71"/>
                </a:cxn>
                <a:cxn ang="0">
                  <a:pos x="295" y="75"/>
                </a:cxn>
                <a:cxn ang="0">
                  <a:pos x="305" y="100"/>
                </a:cxn>
                <a:cxn ang="0">
                  <a:pos x="326" y="93"/>
                </a:cxn>
                <a:cxn ang="0">
                  <a:pos x="357" y="77"/>
                </a:cxn>
                <a:cxn ang="0">
                  <a:pos x="388" y="69"/>
                </a:cxn>
                <a:cxn ang="0">
                  <a:pos x="414" y="66"/>
                </a:cxn>
                <a:cxn ang="0">
                  <a:pos x="426" y="68"/>
                </a:cxn>
                <a:cxn ang="0">
                  <a:pos x="430" y="82"/>
                </a:cxn>
                <a:cxn ang="0">
                  <a:pos x="423" y="93"/>
                </a:cxn>
                <a:cxn ang="0">
                  <a:pos x="419" y="101"/>
                </a:cxn>
                <a:cxn ang="0">
                  <a:pos x="426" y="118"/>
                </a:cxn>
                <a:cxn ang="0">
                  <a:pos x="446" y="120"/>
                </a:cxn>
                <a:cxn ang="0">
                  <a:pos x="453" y="113"/>
                </a:cxn>
                <a:cxn ang="0">
                  <a:pos x="462" y="104"/>
                </a:cxn>
                <a:cxn ang="0">
                  <a:pos x="482" y="92"/>
                </a:cxn>
                <a:cxn ang="0">
                  <a:pos x="504" y="86"/>
                </a:cxn>
                <a:cxn ang="0">
                  <a:pos x="518" y="107"/>
                </a:cxn>
                <a:cxn ang="0">
                  <a:pos x="546" y="123"/>
                </a:cxn>
                <a:cxn ang="0">
                  <a:pos x="560" y="108"/>
                </a:cxn>
                <a:cxn ang="0">
                  <a:pos x="554" y="92"/>
                </a:cxn>
              </a:cxnLst>
              <a:rect l="0" t="0" r="r" b="b"/>
              <a:pathLst>
                <a:path w="560" h="123">
                  <a:moveTo>
                    <a:pt x="548" y="88"/>
                  </a:moveTo>
                  <a:lnTo>
                    <a:pt x="548" y="88"/>
                  </a:lnTo>
                  <a:lnTo>
                    <a:pt x="548" y="87"/>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279594" name="Freeform 42"/>
            <p:cNvSpPr>
              <a:spLocks/>
            </p:cNvSpPr>
            <p:nvPr/>
          </p:nvSpPr>
          <p:spPr bwMode="auto">
            <a:xfrm>
              <a:off x="2124" y="1799"/>
              <a:ext cx="598" cy="120"/>
            </a:xfrm>
            <a:custGeom>
              <a:avLst/>
              <a:gdLst/>
              <a:ahLst/>
              <a:cxnLst>
                <a:cxn ang="0">
                  <a:pos x="559" y="33"/>
                </a:cxn>
                <a:cxn ang="0">
                  <a:pos x="532" y="54"/>
                </a:cxn>
                <a:cxn ang="0">
                  <a:pos x="520" y="43"/>
                </a:cxn>
                <a:cxn ang="0">
                  <a:pos x="481" y="11"/>
                </a:cxn>
                <a:cxn ang="0">
                  <a:pos x="450" y="18"/>
                </a:cxn>
                <a:cxn ang="0">
                  <a:pos x="420" y="33"/>
                </a:cxn>
                <a:cxn ang="0">
                  <a:pos x="396" y="34"/>
                </a:cxn>
                <a:cxn ang="0">
                  <a:pos x="382" y="21"/>
                </a:cxn>
                <a:cxn ang="0">
                  <a:pos x="341" y="23"/>
                </a:cxn>
                <a:cxn ang="0">
                  <a:pos x="321" y="29"/>
                </a:cxn>
                <a:cxn ang="0">
                  <a:pos x="309" y="28"/>
                </a:cxn>
                <a:cxn ang="0">
                  <a:pos x="296" y="15"/>
                </a:cxn>
                <a:cxn ang="0">
                  <a:pos x="285" y="12"/>
                </a:cxn>
                <a:cxn ang="0">
                  <a:pos x="238" y="23"/>
                </a:cxn>
                <a:cxn ang="0">
                  <a:pos x="191" y="40"/>
                </a:cxn>
                <a:cxn ang="0">
                  <a:pos x="180" y="45"/>
                </a:cxn>
                <a:cxn ang="0">
                  <a:pos x="179" y="19"/>
                </a:cxn>
                <a:cxn ang="0">
                  <a:pos x="166" y="4"/>
                </a:cxn>
                <a:cxn ang="0">
                  <a:pos x="143" y="2"/>
                </a:cxn>
                <a:cxn ang="0">
                  <a:pos x="76" y="23"/>
                </a:cxn>
                <a:cxn ang="0">
                  <a:pos x="12" y="49"/>
                </a:cxn>
                <a:cxn ang="0">
                  <a:pos x="1" y="73"/>
                </a:cxn>
                <a:cxn ang="0">
                  <a:pos x="24" y="84"/>
                </a:cxn>
                <a:cxn ang="0">
                  <a:pos x="84" y="60"/>
                </a:cxn>
                <a:cxn ang="0">
                  <a:pos x="144" y="40"/>
                </a:cxn>
                <a:cxn ang="0">
                  <a:pos x="144" y="62"/>
                </a:cxn>
                <a:cxn ang="0">
                  <a:pos x="147" y="82"/>
                </a:cxn>
                <a:cxn ang="0">
                  <a:pos x="164" y="93"/>
                </a:cxn>
                <a:cxn ang="0">
                  <a:pos x="205" y="72"/>
                </a:cxn>
                <a:cxn ang="0">
                  <a:pos x="252" y="56"/>
                </a:cxn>
                <a:cxn ang="0">
                  <a:pos x="279" y="64"/>
                </a:cxn>
                <a:cxn ang="0">
                  <a:pos x="300" y="74"/>
                </a:cxn>
                <a:cxn ang="0">
                  <a:pos x="310" y="72"/>
                </a:cxn>
                <a:cxn ang="0">
                  <a:pos x="332" y="64"/>
                </a:cxn>
                <a:cxn ang="0">
                  <a:pos x="356" y="58"/>
                </a:cxn>
                <a:cxn ang="0">
                  <a:pos x="362" y="62"/>
                </a:cxn>
                <a:cxn ang="0">
                  <a:pos x="364" y="86"/>
                </a:cxn>
                <a:cxn ang="0">
                  <a:pos x="380" y="98"/>
                </a:cxn>
                <a:cxn ang="0">
                  <a:pos x="411" y="79"/>
                </a:cxn>
                <a:cxn ang="0">
                  <a:pos x="445" y="60"/>
                </a:cxn>
                <a:cxn ang="0">
                  <a:pos x="475" y="48"/>
                </a:cxn>
                <a:cxn ang="0">
                  <a:pos x="493" y="77"/>
                </a:cxn>
                <a:cxn ang="0">
                  <a:pos x="493" y="109"/>
                </a:cxn>
                <a:cxn ang="0">
                  <a:pos x="511" y="120"/>
                </a:cxn>
                <a:cxn ang="0">
                  <a:pos x="533" y="102"/>
                </a:cxn>
                <a:cxn ang="0">
                  <a:pos x="560" y="79"/>
                </a:cxn>
                <a:cxn ang="0">
                  <a:pos x="579" y="62"/>
                </a:cxn>
                <a:cxn ang="0">
                  <a:pos x="584" y="67"/>
                </a:cxn>
                <a:cxn ang="0">
                  <a:pos x="598" y="46"/>
                </a:cxn>
              </a:cxnLst>
              <a:rect l="0" t="0" r="r" b="b"/>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45"/>
                  </a:lnTo>
                  <a:lnTo>
                    <a:pt x="180" y="45"/>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279595" name="Freeform 43"/>
            <p:cNvSpPr>
              <a:spLocks/>
            </p:cNvSpPr>
            <p:nvPr/>
          </p:nvSpPr>
          <p:spPr bwMode="auto">
            <a:xfrm>
              <a:off x="2136" y="1643"/>
              <a:ext cx="564" cy="106"/>
            </a:xfrm>
            <a:custGeom>
              <a:avLst/>
              <a:gdLst/>
              <a:ahLst/>
              <a:cxnLst>
                <a:cxn ang="0">
                  <a:pos x="549" y="35"/>
                </a:cxn>
                <a:cxn ang="0">
                  <a:pos x="542" y="12"/>
                </a:cxn>
                <a:cxn ang="0">
                  <a:pos x="530" y="0"/>
                </a:cxn>
                <a:cxn ang="0">
                  <a:pos x="504" y="4"/>
                </a:cxn>
                <a:cxn ang="0">
                  <a:pos x="483" y="11"/>
                </a:cxn>
                <a:cxn ang="0">
                  <a:pos x="464" y="22"/>
                </a:cxn>
                <a:cxn ang="0">
                  <a:pos x="447" y="14"/>
                </a:cxn>
                <a:cxn ang="0">
                  <a:pos x="424" y="4"/>
                </a:cxn>
                <a:cxn ang="0">
                  <a:pos x="395" y="6"/>
                </a:cxn>
                <a:cxn ang="0">
                  <a:pos x="364" y="19"/>
                </a:cxn>
                <a:cxn ang="0">
                  <a:pos x="334" y="35"/>
                </a:cxn>
                <a:cxn ang="0">
                  <a:pos x="302" y="38"/>
                </a:cxn>
                <a:cxn ang="0">
                  <a:pos x="257" y="41"/>
                </a:cxn>
                <a:cxn ang="0">
                  <a:pos x="210" y="62"/>
                </a:cxn>
                <a:cxn ang="0">
                  <a:pos x="184" y="38"/>
                </a:cxn>
                <a:cxn ang="0">
                  <a:pos x="175" y="28"/>
                </a:cxn>
                <a:cxn ang="0">
                  <a:pos x="128" y="29"/>
                </a:cxn>
                <a:cxn ang="0">
                  <a:pos x="75" y="42"/>
                </a:cxn>
                <a:cxn ang="0">
                  <a:pos x="25" y="63"/>
                </a:cxn>
                <a:cxn ang="0">
                  <a:pos x="1" y="84"/>
                </a:cxn>
                <a:cxn ang="0">
                  <a:pos x="7" y="103"/>
                </a:cxn>
                <a:cxn ang="0">
                  <a:pos x="26" y="104"/>
                </a:cxn>
                <a:cxn ang="0">
                  <a:pos x="72" y="82"/>
                </a:cxn>
                <a:cxn ang="0">
                  <a:pos x="118" y="68"/>
                </a:cxn>
                <a:cxn ang="0">
                  <a:pos x="150" y="63"/>
                </a:cxn>
                <a:cxn ang="0">
                  <a:pos x="150" y="72"/>
                </a:cxn>
                <a:cxn ang="0">
                  <a:pos x="155" y="94"/>
                </a:cxn>
                <a:cxn ang="0">
                  <a:pos x="175" y="106"/>
                </a:cxn>
                <a:cxn ang="0">
                  <a:pos x="218" y="98"/>
                </a:cxn>
                <a:cxn ang="0">
                  <a:pos x="257" y="80"/>
                </a:cxn>
                <a:cxn ang="0">
                  <a:pos x="288" y="70"/>
                </a:cxn>
                <a:cxn ang="0">
                  <a:pos x="296" y="72"/>
                </a:cxn>
                <a:cxn ang="0">
                  <a:pos x="311" y="94"/>
                </a:cxn>
                <a:cxn ang="0">
                  <a:pos x="331" y="84"/>
                </a:cxn>
                <a:cxn ang="0">
                  <a:pos x="357" y="62"/>
                </a:cxn>
                <a:cxn ang="0">
                  <a:pos x="388" y="48"/>
                </a:cxn>
                <a:cxn ang="0">
                  <a:pos x="413" y="39"/>
                </a:cxn>
                <a:cxn ang="0">
                  <a:pos x="424" y="39"/>
                </a:cxn>
                <a:cxn ang="0">
                  <a:pos x="431" y="53"/>
                </a:cxn>
                <a:cxn ang="0">
                  <a:pos x="425" y="65"/>
                </a:cxn>
                <a:cxn ang="0">
                  <a:pos x="424" y="73"/>
                </a:cxn>
                <a:cxn ang="0">
                  <a:pos x="433" y="90"/>
                </a:cxn>
                <a:cxn ang="0">
                  <a:pos x="453" y="86"/>
                </a:cxn>
                <a:cxn ang="0">
                  <a:pos x="459" y="79"/>
                </a:cxn>
                <a:cxn ang="0">
                  <a:pos x="465" y="68"/>
                </a:cxn>
                <a:cxn ang="0">
                  <a:pos x="483" y="53"/>
                </a:cxn>
                <a:cxn ang="0">
                  <a:pos x="504" y="42"/>
                </a:cxn>
                <a:cxn ang="0">
                  <a:pos x="515" y="51"/>
                </a:cxn>
                <a:cxn ang="0">
                  <a:pos x="527" y="65"/>
                </a:cxn>
                <a:cxn ang="0">
                  <a:pos x="547" y="72"/>
                </a:cxn>
                <a:cxn ang="0">
                  <a:pos x="563" y="61"/>
                </a:cxn>
                <a:cxn ang="0">
                  <a:pos x="560" y="42"/>
                </a:cxn>
              </a:cxnLst>
              <a:rect l="0" t="0" r="r" b="b"/>
              <a:pathLst>
                <a:path w="564" h="106">
                  <a:moveTo>
                    <a:pt x="549" y="36"/>
                  </a:moveTo>
                  <a:lnTo>
                    <a:pt x="549" y="36"/>
                  </a:lnTo>
                  <a:lnTo>
                    <a:pt x="549" y="35"/>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279596" name="Freeform 44"/>
            <p:cNvSpPr>
              <a:spLocks/>
            </p:cNvSpPr>
            <p:nvPr/>
          </p:nvSpPr>
          <p:spPr bwMode="auto">
            <a:xfrm>
              <a:off x="3273" y="1821"/>
              <a:ext cx="498" cy="538"/>
            </a:xfrm>
            <a:custGeom>
              <a:avLst/>
              <a:gdLst/>
              <a:ahLst/>
              <a:cxnLst>
                <a:cxn ang="0">
                  <a:pos x="461" y="277"/>
                </a:cxn>
                <a:cxn ang="0">
                  <a:pos x="262" y="222"/>
                </a:cxn>
                <a:cxn ang="0">
                  <a:pos x="262" y="179"/>
                </a:cxn>
                <a:cxn ang="0">
                  <a:pos x="293" y="136"/>
                </a:cxn>
                <a:cxn ang="0">
                  <a:pos x="293" y="120"/>
                </a:cxn>
                <a:cxn ang="0">
                  <a:pos x="291" y="83"/>
                </a:cxn>
                <a:cxn ang="0">
                  <a:pos x="283" y="42"/>
                </a:cxn>
                <a:cxn ang="0">
                  <a:pos x="265" y="9"/>
                </a:cxn>
                <a:cxn ang="0">
                  <a:pos x="257" y="5"/>
                </a:cxn>
                <a:cxn ang="0">
                  <a:pos x="247" y="2"/>
                </a:cxn>
                <a:cxn ang="0">
                  <a:pos x="234" y="0"/>
                </a:cxn>
                <a:cxn ang="0">
                  <a:pos x="220" y="0"/>
                </a:cxn>
                <a:cxn ang="0">
                  <a:pos x="205" y="0"/>
                </a:cxn>
                <a:cxn ang="0">
                  <a:pos x="189" y="0"/>
                </a:cxn>
                <a:cxn ang="0">
                  <a:pos x="172" y="2"/>
                </a:cxn>
                <a:cxn ang="0">
                  <a:pos x="155" y="3"/>
                </a:cxn>
                <a:cxn ang="0">
                  <a:pos x="140" y="6"/>
                </a:cxn>
                <a:cxn ang="0">
                  <a:pos x="124" y="8"/>
                </a:cxn>
                <a:cxn ang="0">
                  <a:pos x="110" y="12"/>
                </a:cxn>
                <a:cxn ang="0">
                  <a:pos x="97" y="14"/>
                </a:cxn>
                <a:cxn ang="0">
                  <a:pos x="86" y="15"/>
                </a:cxn>
                <a:cxn ang="0">
                  <a:pos x="79" y="18"/>
                </a:cxn>
                <a:cxn ang="0">
                  <a:pos x="74" y="19"/>
                </a:cxn>
                <a:cxn ang="0">
                  <a:pos x="72" y="19"/>
                </a:cxn>
                <a:cxn ang="0">
                  <a:pos x="90" y="44"/>
                </a:cxn>
                <a:cxn ang="0">
                  <a:pos x="79" y="69"/>
                </a:cxn>
                <a:cxn ang="0">
                  <a:pos x="94" y="87"/>
                </a:cxn>
                <a:cxn ang="0">
                  <a:pos x="79" y="133"/>
                </a:cxn>
                <a:cxn ang="0">
                  <a:pos x="99" y="137"/>
                </a:cxn>
                <a:cxn ang="0">
                  <a:pos x="102" y="196"/>
                </a:cxn>
                <a:cxn ang="0">
                  <a:pos x="152" y="201"/>
                </a:cxn>
                <a:cxn ang="0">
                  <a:pos x="154" y="218"/>
                </a:cxn>
                <a:cxn ang="0">
                  <a:pos x="147" y="246"/>
                </a:cxn>
                <a:cxn ang="0">
                  <a:pos x="0" y="301"/>
                </a:cxn>
                <a:cxn ang="0">
                  <a:pos x="6" y="513"/>
                </a:cxn>
                <a:cxn ang="0">
                  <a:pos x="498" y="538"/>
                </a:cxn>
                <a:cxn ang="0">
                  <a:pos x="461" y="277"/>
                </a:cxn>
              </a:cxnLst>
              <a:rect l="0" t="0" r="r" b="b"/>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279597" name="Freeform 45"/>
            <p:cNvSpPr>
              <a:spLocks/>
            </p:cNvSpPr>
            <p:nvPr/>
          </p:nvSpPr>
          <p:spPr bwMode="auto">
            <a:xfrm>
              <a:off x="2876" y="2371"/>
              <a:ext cx="91" cy="222"/>
            </a:xfrm>
            <a:custGeom>
              <a:avLst/>
              <a:gdLst/>
              <a:ahLst/>
              <a:cxnLst>
                <a:cxn ang="0">
                  <a:pos x="49" y="222"/>
                </a:cxn>
                <a:cxn ang="0">
                  <a:pos x="0" y="175"/>
                </a:cxn>
                <a:cxn ang="0">
                  <a:pos x="8" y="136"/>
                </a:cxn>
                <a:cxn ang="0">
                  <a:pos x="0" y="63"/>
                </a:cxn>
                <a:cxn ang="0">
                  <a:pos x="24" y="85"/>
                </a:cxn>
                <a:cxn ang="0">
                  <a:pos x="57" y="0"/>
                </a:cxn>
                <a:cxn ang="0">
                  <a:pos x="57" y="79"/>
                </a:cxn>
                <a:cxn ang="0">
                  <a:pos x="59" y="80"/>
                </a:cxn>
                <a:cxn ang="0">
                  <a:pos x="64" y="83"/>
                </a:cxn>
                <a:cxn ang="0">
                  <a:pos x="73" y="88"/>
                </a:cxn>
                <a:cxn ang="0">
                  <a:pos x="80" y="97"/>
                </a:cxn>
                <a:cxn ang="0">
                  <a:pos x="87" y="106"/>
                </a:cxn>
                <a:cxn ang="0">
                  <a:pos x="91" y="118"/>
                </a:cxn>
                <a:cxn ang="0">
                  <a:pos x="91" y="132"/>
                </a:cxn>
                <a:cxn ang="0">
                  <a:pos x="85" y="148"/>
                </a:cxn>
                <a:cxn ang="0">
                  <a:pos x="49" y="222"/>
                </a:cxn>
              </a:cxnLst>
              <a:rect l="0" t="0" r="r" b="b"/>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9" name="Rectangle 3"/>
          <p:cNvSpPr>
            <a:spLocks noGrp="1" noChangeArrowheads="1"/>
          </p:cNvSpPr>
          <p:nvPr>
            <p:ph type="body" idx="1"/>
          </p:nvPr>
        </p:nvSpPr>
        <p:spPr>
          <a:xfrm>
            <a:off x="468313" y="2636838"/>
            <a:ext cx="8434387" cy="649287"/>
          </a:xfrm>
        </p:spPr>
        <p:txBody>
          <a:bodyPr/>
          <a:lstStyle/>
          <a:p>
            <a:pPr algn="ctr">
              <a:buFontTx/>
              <a:buNone/>
            </a:pPr>
            <a:r>
              <a:rPr lang="ru-RU" sz="3600"/>
              <a:t>Серверные </a:t>
            </a:r>
            <a:r>
              <a:rPr lang="en-US" sz="3600"/>
              <a:t>Web </a:t>
            </a:r>
            <a:r>
              <a:rPr lang="ru-RU" sz="3600"/>
              <a:t>элементы управления</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274638"/>
            <a:ext cx="8229600" cy="777875"/>
          </a:xfrm>
        </p:spPr>
        <p:txBody>
          <a:bodyPr/>
          <a:lstStyle/>
          <a:p>
            <a:r>
              <a:rPr lang="ru-RU" sz="3200"/>
              <a:t>Серверные </a:t>
            </a:r>
            <a:r>
              <a:rPr lang="en-US" sz="3200"/>
              <a:t>Web </a:t>
            </a:r>
            <a:r>
              <a:rPr lang="ru-RU" sz="3200"/>
              <a:t>элементы управления</a:t>
            </a:r>
          </a:p>
        </p:txBody>
      </p:sp>
      <p:sp>
        <p:nvSpPr>
          <p:cNvPr id="254979" name="Rectangle 3"/>
          <p:cNvSpPr>
            <a:spLocks noGrp="1" noChangeArrowheads="1"/>
          </p:cNvSpPr>
          <p:nvPr>
            <p:ph type="body" idx="1"/>
          </p:nvPr>
        </p:nvSpPr>
        <p:spPr>
          <a:xfrm>
            <a:off x="457200" y="1341438"/>
            <a:ext cx="8229600" cy="4967287"/>
          </a:xfrm>
        </p:spPr>
        <p:txBody>
          <a:bodyPr/>
          <a:lstStyle/>
          <a:p>
            <a:r>
              <a:rPr lang="ru-RU" sz="2400"/>
              <a:t>В </a:t>
            </a:r>
            <a:r>
              <a:rPr lang="en-US" sz="2400"/>
              <a:t>web </a:t>
            </a:r>
            <a:r>
              <a:rPr lang="ru-RU" sz="2400"/>
              <a:t>страницах </a:t>
            </a:r>
            <a:r>
              <a:rPr lang="en-US" sz="2400"/>
              <a:t>ASP.Net </a:t>
            </a:r>
            <a:r>
              <a:rPr lang="ru-RU" sz="2400"/>
              <a:t>можно добавлять ЭУ с тэгами </a:t>
            </a:r>
            <a:r>
              <a:rPr lang="en-US" sz="2400"/>
              <a:t>asp: </a:t>
            </a:r>
            <a:endParaRPr lang="ru-RU" sz="2400"/>
          </a:p>
          <a:p>
            <a:pPr>
              <a:buFontTx/>
              <a:buNone/>
            </a:pPr>
            <a:r>
              <a:rPr lang="ru-RU" sz="2400"/>
              <a:t>&lt;asp:TextBox id="myASPText" Text="Hello ASP.NET TextBox" runat="server" /&gt;</a:t>
            </a:r>
          </a:p>
          <a:p>
            <a:pPr>
              <a:buFontTx/>
              <a:buNone/>
            </a:pPr>
            <a:r>
              <a:rPr lang="ru-RU" sz="2400"/>
              <a:t>&lt;asp:CheckBox id="myASPCheck" Text="My CheckBox" runat="server" /&gt;</a:t>
            </a:r>
          </a:p>
          <a:p>
            <a:pPr>
              <a:buFontTx/>
              <a:buNone/>
            </a:pPr>
            <a:endParaRPr lang="ru-RU" sz="2400"/>
          </a:p>
          <a:p>
            <a:r>
              <a:rPr lang="en-US" sz="2400"/>
              <a:t>C </a:t>
            </a:r>
            <a:r>
              <a:rPr lang="ru-RU" sz="2400"/>
              <a:t>этими элементами можно работать в коде программы следующим образом:</a:t>
            </a:r>
          </a:p>
          <a:p>
            <a:pPr>
              <a:buFontTx/>
              <a:buNone/>
            </a:pPr>
            <a:r>
              <a:rPr lang="ru-RU" sz="2400"/>
              <a:t>myASPText.Text = "New text";</a:t>
            </a:r>
          </a:p>
          <a:p>
            <a:pPr>
              <a:buFontTx/>
              <a:buNone/>
            </a:pPr>
            <a:r>
              <a:rPr lang="ru-RU" sz="2400"/>
              <a:t>myASPCheck.Text = "Check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ru-RU" sz="4000"/>
              <a:t>Описание серверного </a:t>
            </a:r>
            <a:r>
              <a:rPr lang="en-US" sz="4000"/>
              <a:t>Web </a:t>
            </a:r>
            <a:r>
              <a:rPr lang="ru-RU" sz="4000"/>
              <a:t>элемента управления</a:t>
            </a:r>
          </a:p>
        </p:txBody>
      </p:sp>
      <p:sp>
        <p:nvSpPr>
          <p:cNvPr id="376835" name="Rectangle 3"/>
          <p:cNvSpPr>
            <a:spLocks noGrp="1" noChangeArrowheads="1"/>
          </p:cNvSpPr>
          <p:nvPr>
            <p:ph type="body" idx="1"/>
          </p:nvPr>
        </p:nvSpPr>
        <p:spPr>
          <a:xfrm>
            <a:off x="457200" y="1600200"/>
            <a:ext cx="8229600" cy="5068888"/>
          </a:xfrm>
        </p:spPr>
        <p:txBody>
          <a:bodyPr/>
          <a:lstStyle/>
          <a:p>
            <a:pPr>
              <a:lnSpc>
                <a:spcPct val="80000"/>
              </a:lnSpc>
            </a:pPr>
            <a:r>
              <a:rPr lang="ru-RU" sz="1800"/>
              <a:t>любой элемент </a:t>
            </a:r>
            <a:r>
              <a:rPr lang="en-US" sz="1800"/>
              <a:t>HTML </a:t>
            </a:r>
            <a:r>
              <a:rPr lang="ru-RU" sz="1800"/>
              <a:t>документа можно сделать серверным с помощью атрибута </a:t>
            </a:r>
            <a:r>
              <a:rPr lang="en-US" sz="1800">
                <a:solidFill>
                  <a:srgbClr val="0066FF"/>
                </a:solidFill>
              </a:rPr>
              <a:t>runat=“server”</a:t>
            </a:r>
            <a:r>
              <a:rPr lang="ru-RU" sz="1800"/>
              <a:t>.</a:t>
            </a:r>
          </a:p>
          <a:p>
            <a:pPr>
              <a:lnSpc>
                <a:spcPct val="80000"/>
              </a:lnSpc>
            </a:pPr>
            <a:r>
              <a:rPr lang="ru-RU" sz="1800"/>
              <a:t>есть специальные серверные ЭУ, которые описываются следующим образом:</a:t>
            </a:r>
          </a:p>
          <a:p>
            <a:pPr>
              <a:lnSpc>
                <a:spcPct val="80000"/>
              </a:lnSpc>
              <a:buFontTx/>
              <a:buNone/>
            </a:pPr>
            <a:r>
              <a:rPr lang="en-US" sz="1600">
                <a:solidFill>
                  <a:srgbClr val="0066FF"/>
                </a:solidFill>
              </a:rPr>
              <a:t>&lt;asp</a:t>
            </a:r>
            <a:r>
              <a:rPr lang="ru-RU" sz="1600">
                <a:solidFill>
                  <a:srgbClr val="0066FF"/>
                </a:solidFill>
              </a:rPr>
              <a:t>:</a:t>
            </a:r>
            <a:r>
              <a:rPr lang="ru-RU" sz="1600"/>
              <a:t>названиеЭУ </a:t>
            </a:r>
            <a:r>
              <a:rPr lang="en-US" sz="1600">
                <a:solidFill>
                  <a:srgbClr val="0066FF"/>
                </a:solidFill>
              </a:rPr>
              <a:t>id=</a:t>
            </a:r>
            <a:r>
              <a:rPr lang="ru-RU" sz="1600"/>
              <a:t>имя </a:t>
            </a:r>
            <a:r>
              <a:rPr lang="en-US" sz="1600">
                <a:solidFill>
                  <a:srgbClr val="0066FF"/>
                </a:solidFill>
              </a:rPr>
              <a:t>runat=“server”</a:t>
            </a:r>
            <a:r>
              <a:rPr lang="en-US" sz="1600"/>
              <a:t> </a:t>
            </a:r>
            <a:r>
              <a:rPr lang="ru-RU" sz="1600"/>
              <a:t>другие атрибуты</a:t>
            </a:r>
            <a:r>
              <a:rPr lang="en-US" sz="1600">
                <a:solidFill>
                  <a:srgbClr val="0066FF"/>
                </a:solidFill>
              </a:rPr>
              <a:t>&gt;</a:t>
            </a:r>
            <a:endParaRPr lang="ru-RU" sz="1600">
              <a:solidFill>
                <a:srgbClr val="0066FF"/>
              </a:solidFill>
            </a:endParaRPr>
          </a:p>
          <a:p>
            <a:pPr>
              <a:lnSpc>
                <a:spcPct val="80000"/>
              </a:lnSpc>
            </a:pPr>
            <a:r>
              <a:rPr lang="ru-RU" sz="1800"/>
              <a:t>общие свойства ЭУ</a:t>
            </a:r>
          </a:p>
          <a:p>
            <a:pPr lvl="1">
              <a:lnSpc>
                <a:spcPct val="80000"/>
              </a:lnSpc>
            </a:pPr>
            <a:r>
              <a:rPr lang="en-US" sz="1600"/>
              <a:t>Height, Width, Visible</a:t>
            </a:r>
            <a:r>
              <a:rPr lang="ru-RU" sz="1600"/>
              <a:t>, </a:t>
            </a:r>
            <a:r>
              <a:rPr lang="en-US" sz="1600"/>
              <a:t>text…</a:t>
            </a:r>
          </a:p>
          <a:p>
            <a:pPr>
              <a:lnSpc>
                <a:spcPct val="80000"/>
              </a:lnSpc>
            </a:pPr>
            <a:r>
              <a:rPr lang="ru-RU" sz="1800"/>
              <a:t>специальные свойства</a:t>
            </a:r>
          </a:p>
          <a:p>
            <a:pPr>
              <a:lnSpc>
                <a:spcPct val="80000"/>
              </a:lnSpc>
            </a:pPr>
            <a:r>
              <a:rPr lang="ru-RU" sz="1800"/>
              <a:t>назначение обработчиков событий, например:</a:t>
            </a:r>
          </a:p>
          <a:p>
            <a:pPr>
              <a:lnSpc>
                <a:spcPct val="80000"/>
              </a:lnSpc>
              <a:buFontTx/>
              <a:buNone/>
            </a:pPr>
            <a:r>
              <a:rPr lang="en-US" sz="1600" noProof="1"/>
              <a:t>onSelectedIndexChanged="List_SelectedIndexChanged"</a:t>
            </a:r>
            <a:endParaRPr lang="ru-RU" sz="1600"/>
          </a:p>
          <a:p>
            <a:pPr>
              <a:lnSpc>
                <a:spcPct val="80000"/>
              </a:lnSpc>
            </a:pPr>
            <a:r>
              <a:rPr lang="ru-RU" sz="1800"/>
              <a:t>стиль</a:t>
            </a:r>
          </a:p>
          <a:p>
            <a:pPr>
              <a:lnSpc>
                <a:spcPct val="80000"/>
              </a:lnSpc>
              <a:buFontTx/>
              <a:buNone/>
            </a:pPr>
            <a:r>
              <a:rPr lang="ru-RU" sz="1800"/>
              <a:t>	</a:t>
            </a:r>
            <a:r>
              <a:rPr lang="en-US" sz="1800" noProof="1"/>
              <a:t>style="float: left"</a:t>
            </a:r>
            <a:endParaRPr lang="ru-RU" sz="1800"/>
          </a:p>
          <a:p>
            <a:pPr>
              <a:lnSpc>
                <a:spcPct val="80000"/>
              </a:lnSpc>
            </a:pPr>
            <a:r>
              <a:rPr lang="ru-RU" sz="1800"/>
              <a:t>позиционирование</a:t>
            </a:r>
          </a:p>
          <a:p>
            <a:pPr>
              <a:lnSpc>
                <a:spcPct val="80000"/>
              </a:lnSpc>
              <a:buFontTx/>
              <a:buNone/>
            </a:pPr>
            <a:r>
              <a:rPr lang="en-US" sz="1600" noProof="1"/>
              <a:t>style=" position: absolute; top: 135px; left: 10px; height: 70px; width: 89px" /&gt;</a:t>
            </a:r>
            <a:endParaRPr lang="en-US" sz="1600"/>
          </a:p>
          <a:p>
            <a:pPr>
              <a:lnSpc>
                <a:spcPct val="80000"/>
              </a:lnSpc>
              <a:buFontTx/>
              <a:buNone/>
            </a:pPr>
            <a:endParaRPr lang="en-US" sz="1600"/>
          </a:p>
          <a:p>
            <a:pPr>
              <a:lnSpc>
                <a:spcPct val="80000"/>
              </a:lnSpc>
              <a:buFontTx/>
              <a:buNone/>
            </a:pPr>
            <a:r>
              <a:rPr lang="ru-RU" sz="1800"/>
              <a:t>Пример:</a:t>
            </a:r>
          </a:p>
          <a:p>
            <a:pPr>
              <a:lnSpc>
                <a:spcPct val="80000"/>
              </a:lnSpc>
              <a:buFontTx/>
              <a:buNone/>
            </a:pPr>
            <a:r>
              <a:rPr lang="ru-RU" sz="1800">
                <a:solidFill>
                  <a:srgbClr val="0066FF"/>
                </a:solidFill>
              </a:rPr>
              <a:t>&lt;asp:Button id="cmd" style="POSITION: absolute; left: 100px; top: 50px;"</a:t>
            </a:r>
          </a:p>
          <a:p>
            <a:pPr>
              <a:lnSpc>
                <a:spcPct val="80000"/>
              </a:lnSpc>
              <a:buFontTx/>
              <a:buNone/>
            </a:pPr>
            <a:r>
              <a:rPr lang="ru-RU" sz="1800">
                <a:solidFill>
                  <a:srgbClr val="0066FF"/>
                </a:solidFill>
              </a:rPr>
              <a:t>runat="server" ... /&gt;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457200" y="274638"/>
            <a:ext cx="8229600" cy="922337"/>
          </a:xfrm>
        </p:spPr>
        <p:txBody>
          <a:bodyPr/>
          <a:lstStyle/>
          <a:p>
            <a:r>
              <a:rPr lang="ru-RU" sz="3600"/>
              <a:t>Свойства серверных </a:t>
            </a:r>
            <a:r>
              <a:rPr lang="en-US" sz="3600"/>
              <a:t>web </a:t>
            </a:r>
            <a:r>
              <a:rPr lang="ru-RU" sz="3600"/>
              <a:t>ЭУ</a:t>
            </a:r>
            <a:r>
              <a:rPr lang="en-US" sz="3600"/>
              <a:t/>
            </a:r>
            <a:br>
              <a:rPr lang="en-US" sz="3600"/>
            </a:br>
            <a:r>
              <a:rPr lang="ru-RU" sz="2400"/>
              <a:t>(</a:t>
            </a:r>
            <a:r>
              <a:rPr lang="en-US" sz="2400"/>
              <a:t>Server Control Properties</a:t>
            </a:r>
            <a:r>
              <a:rPr lang="ru-RU" sz="2400"/>
              <a:t>)</a:t>
            </a:r>
            <a:endParaRPr lang="en-US" sz="2400"/>
          </a:p>
        </p:txBody>
      </p:sp>
      <p:sp>
        <p:nvSpPr>
          <p:cNvPr id="283651" name="Rectangle 3"/>
          <p:cNvSpPr>
            <a:spLocks noGrp="1" noChangeArrowheads="1"/>
          </p:cNvSpPr>
          <p:nvPr>
            <p:ph type="body" idx="1"/>
          </p:nvPr>
        </p:nvSpPr>
        <p:spPr>
          <a:xfrm>
            <a:off x="457200" y="1412875"/>
            <a:ext cx="8229600" cy="4713288"/>
          </a:xfrm>
        </p:spPr>
        <p:txBody>
          <a:bodyPr/>
          <a:lstStyle/>
          <a:p>
            <a:pPr>
              <a:lnSpc>
                <a:spcPct val="90000"/>
              </a:lnSpc>
            </a:pPr>
            <a:r>
              <a:rPr lang="ru-RU">
                <a:latin typeface="Times New Roman" pitchFamily="18" charset="0"/>
              </a:rPr>
              <a:t>Атрибуты тэга соответствуют свойствам эл. управления:</a:t>
            </a:r>
            <a:endParaRPr lang="en-US">
              <a:latin typeface="Times New Roman" pitchFamily="18" charset="0"/>
            </a:endParaRPr>
          </a:p>
        </p:txBody>
      </p:sp>
      <p:sp>
        <p:nvSpPr>
          <p:cNvPr id="283652" name="Text Box 4"/>
          <p:cNvSpPr txBox="1">
            <a:spLocks noChangeArrowheads="1"/>
          </p:cNvSpPr>
          <p:nvPr/>
        </p:nvSpPr>
        <p:spPr bwMode="auto">
          <a:xfrm>
            <a:off x="2771775" y="5924550"/>
            <a:ext cx="3276600" cy="8953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defTabSz="2054225" eaLnBrk="0" hangingPunct="0"/>
            <a:r>
              <a:rPr lang="en-US" sz="2000" b="1">
                <a:latin typeface="Lucida Console" pitchFamily="49" charset="0"/>
              </a:rPr>
              <a:t>c1.Text = “Foo”; </a:t>
            </a:r>
          </a:p>
          <a:p>
            <a:pPr marL="114300" lvl="1" defTabSz="2054225" eaLnBrk="0" hangingPunct="0"/>
            <a:r>
              <a:rPr lang="en-US" sz="2000" b="1">
                <a:latin typeface="Lucida Console" pitchFamily="49" charset="0"/>
              </a:rPr>
              <a:t>c2.Rows = 5;</a:t>
            </a:r>
          </a:p>
        </p:txBody>
      </p:sp>
      <p:sp>
        <p:nvSpPr>
          <p:cNvPr id="283653" name="Text Box 5"/>
          <p:cNvSpPr txBox="1">
            <a:spLocks noChangeArrowheads="1"/>
          </p:cNvSpPr>
          <p:nvPr/>
        </p:nvSpPr>
        <p:spPr bwMode="auto">
          <a:xfrm>
            <a:off x="838200" y="2565400"/>
            <a:ext cx="7620000" cy="12001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defTabSz="2054225" eaLnBrk="0" hangingPunct="0"/>
            <a:r>
              <a:rPr lang="en-US" sz="2000" b="1">
                <a:latin typeface="Lucida Console" pitchFamily="49" charset="0"/>
              </a:rPr>
              <a:t>&lt;asp:button id=“c1" Text="Foo" runat=“server”&gt;</a:t>
            </a:r>
            <a:endParaRPr lang="ru-RU" sz="2000" b="1">
              <a:latin typeface="Lucida Console" pitchFamily="49" charset="0"/>
            </a:endParaRPr>
          </a:p>
          <a:p>
            <a:pPr marL="114300" lvl="1" defTabSz="2054225" eaLnBrk="0" hangingPunct="0"/>
            <a:endParaRPr lang="en-US" sz="2000" b="1">
              <a:latin typeface="Lucida Console" pitchFamily="49" charset="0"/>
            </a:endParaRPr>
          </a:p>
          <a:p>
            <a:pPr marL="114300" lvl="1" defTabSz="2054225" eaLnBrk="0" hangingPunct="0"/>
            <a:r>
              <a:rPr lang="en-US" sz="2000" b="1">
                <a:latin typeface="Lucida Console" pitchFamily="49" charset="0"/>
              </a:rPr>
              <a:t>&lt;asp:ListBox id=“c2" Rows="5" runat=“server”&gt;</a:t>
            </a:r>
          </a:p>
        </p:txBody>
      </p:sp>
      <p:sp>
        <p:nvSpPr>
          <p:cNvPr id="283654" name="Rectangle 6"/>
          <p:cNvSpPr>
            <a:spLocks noChangeArrowheads="1"/>
          </p:cNvSpPr>
          <p:nvPr/>
        </p:nvSpPr>
        <p:spPr bwMode="auto">
          <a:xfrm>
            <a:off x="468313" y="3933825"/>
            <a:ext cx="8496300" cy="2016125"/>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ru-RU" sz="3200">
                <a:latin typeface="Times New Roman" pitchFamily="18" charset="0"/>
              </a:rPr>
              <a:t>Тэги и атрибуты являются нечувствительными к регистру</a:t>
            </a:r>
            <a:endParaRPr lang="en-US" sz="3200">
              <a:latin typeface="Times New Roman" pitchFamily="18" charset="0"/>
            </a:endParaRPr>
          </a:p>
          <a:p>
            <a:pPr marL="342900" indent="-342900">
              <a:lnSpc>
                <a:spcPct val="90000"/>
              </a:lnSpc>
              <a:spcBef>
                <a:spcPct val="20000"/>
              </a:spcBef>
              <a:buFontTx/>
              <a:buChar char="•"/>
            </a:pPr>
            <a:r>
              <a:rPr lang="ru-RU" sz="3200">
                <a:latin typeface="Times New Roman" pitchFamily="18" charset="0"/>
              </a:rPr>
              <a:t>Свойства элементов могут быть заданы и программно</a:t>
            </a:r>
            <a:endParaRPr lang="en-US" sz="3200">
              <a:latin typeface="Times New Roman" pitchFamily="18" charset="0"/>
            </a:endParaRPr>
          </a:p>
          <a:p>
            <a:pPr marL="742950" lvl="1" indent="-285750">
              <a:lnSpc>
                <a:spcPct val="70000"/>
              </a:lnSpc>
              <a:spcBef>
                <a:spcPct val="50000"/>
              </a:spcBef>
              <a:spcAft>
                <a:spcPct val="20000"/>
              </a:spcAft>
            </a:pP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435975" cy="777875"/>
          </a:xfrm>
        </p:spPr>
        <p:txBody>
          <a:bodyPr/>
          <a:lstStyle/>
          <a:p>
            <a:r>
              <a:rPr lang="ru-RU" sz="3600"/>
              <a:t>Типы событий серверных элементов</a:t>
            </a:r>
            <a:endParaRPr lang="en-US" sz="3600"/>
          </a:p>
        </p:txBody>
      </p:sp>
      <p:sp>
        <p:nvSpPr>
          <p:cNvPr id="48131" name="Rectangle 3"/>
          <p:cNvSpPr>
            <a:spLocks noGrp="1" noChangeArrowheads="1"/>
          </p:cNvSpPr>
          <p:nvPr>
            <p:ph type="body" idx="1"/>
          </p:nvPr>
        </p:nvSpPr>
        <p:spPr>
          <a:xfrm>
            <a:off x="323850" y="1196975"/>
            <a:ext cx="8507413" cy="5327650"/>
          </a:xfrm>
        </p:spPr>
        <p:txBody>
          <a:bodyPr/>
          <a:lstStyle/>
          <a:p>
            <a:pPr>
              <a:lnSpc>
                <a:spcPct val="80000"/>
              </a:lnSpc>
            </a:pPr>
            <a:r>
              <a:rPr lang="ru-RU" sz="2800">
                <a:latin typeface="Times New Roman" pitchFamily="18" charset="0"/>
              </a:rPr>
              <a:t>При изменении состояния серверных ЭУ и выполнении действий пользователя с соответствующими им клиентскими ЭУ инициируются события.</a:t>
            </a:r>
          </a:p>
          <a:p>
            <a:pPr>
              <a:lnSpc>
                <a:spcPct val="80000"/>
              </a:lnSpc>
            </a:pPr>
            <a:r>
              <a:rPr lang="ru-RU" sz="2800">
                <a:latin typeface="Times New Roman" pitchFamily="18" charset="0"/>
              </a:rPr>
              <a:t>Выделяются следующие типы событий:</a:t>
            </a:r>
          </a:p>
          <a:p>
            <a:pPr lvl="1">
              <a:lnSpc>
                <a:spcPct val="80000"/>
              </a:lnSpc>
            </a:pPr>
            <a:r>
              <a:rPr lang="ru-RU" sz="2400">
                <a:latin typeface="Times New Roman" pitchFamily="18" charset="0"/>
              </a:rPr>
              <a:t>События изменения (</a:t>
            </a:r>
            <a:r>
              <a:rPr lang="en-US" sz="2400">
                <a:latin typeface="Times New Roman" pitchFamily="18" charset="0"/>
              </a:rPr>
              <a:t>Change Events</a:t>
            </a:r>
            <a:r>
              <a:rPr lang="ru-RU" sz="2400">
                <a:latin typeface="Times New Roman" pitchFamily="18" charset="0"/>
              </a:rPr>
              <a:t>)</a:t>
            </a:r>
            <a:endParaRPr lang="en-US" sz="2400">
              <a:latin typeface="Times New Roman" pitchFamily="18" charset="0"/>
            </a:endParaRPr>
          </a:p>
          <a:p>
            <a:pPr lvl="2">
              <a:lnSpc>
                <a:spcPct val="80000"/>
              </a:lnSpc>
            </a:pPr>
            <a:r>
              <a:rPr lang="ru-RU" sz="2000">
                <a:latin typeface="Times New Roman" pitchFamily="18" charset="0"/>
              </a:rPr>
              <a:t>по умолчанию</a:t>
            </a:r>
            <a:r>
              <a:rPr lang="en-US" sz="2000">
                <a:latin typeface="Times New Roman" pitchFamily="18" charset="0"/>
              </a:rPr>
              <a:t>, </a:t>
            </a:r>
            <a:r>
              <a:rPr lang="ru-RU" sz="2000">
                <a:latin typeface="Times New Roman" pitchFamily="18" charset="0"/>
              </a:rPr>
              <a:t>они обрабатываются только после следующего события действия</a:t>
            </a:r>
            <a:endParaRPr lang="en-US" sz="2000">
              <a:latin typeface="Times New Roman" pitchFamily="18" charset="0"/>
            </a:endParaRPr>
          </a:p>
          <a:p>
            <a:pPr lvl="2">
              <a:lnSpc>
                <a:spcPct val="80000"/>
              </a:lnSpc>
            </a:pPr>
            <a:r>
              <a:rPr lang="ru-RU" sz="2000">
                <a:latin typeface="Times New Roman" pitchFamily="18" charset="0"/>
              </a:rPr>
              <a:t>например:</a:t>
            </a:r>
            <a:r>
              <a:rPr lang="en-US" sz="2000">
                <a:latin typeface="Times New Roman" pitchFamily="18" charset="0"/>
              </a:rPr>
              <a:t> OnTextChanged, OnCheckedChanged</a:t>
            </a:r>
          </a:p>
          <a:p>
            <a:pPr lvl="2">
              <a:lnSpc>
                <a:spcPct val="80000"/>
              </a:lnSpc>
            </a:pPr>
            <a:r>
              <a:rPr lang="ru-RU" sz="2000">
                <a:latin typeface="Times New Roman" pitchFamily="18" charset="0"/>
              </a:rPr>
              <a:t>эти события приходят в случайном порядке</a:t>
            </a:r>
            <a:endParaRPr lang="en-US" sz="2000">
              <a:latin typeface="Times New Roman" pitchFamily="18" charset="0"/>
            </a:endParaRPr>
          </a:p>
          <a:p>
            <a:pPr lvl="1">
              <a:lnSpc>
                <a:spcPct val="80000"/>
              </a:lnSpc>
            </a:pPr>
            <a:r>
              <a:rPr lang="ru-RU" sz="2400">
                <a:latin typeface="Times New Roman" pitchFamily="18" charset="0"/>
              </a:rPr>
              <a:t>События действия (</a:t>
            </a:r>
            <a:r>
              <a:rPr lang="en-US" sz="2400">
                <a:latin typeface="Times New Roman" pitchFamily="18" charset="0"/>
              </a:rPr>
              <a:t>Action Events</a:t>
            </a:r>
            <a:r>
              <a:rPr lang="ru-RU" sz="2400">
                <a:latin typeface="Times New Roman" pitchFamily="18" charset="0"/>
              </a:rPr>
              <a:t>)</a:t>
            </a:r>
            <a:endParaRPr lang="en-US" sz="2400">
              <a:latin typeface="Times New Roman" pitchFamily="18" charset="0"/>
            </a:endParaRPr>
          </a:p>
          <a:p>
            <a:pPr lvl="2">
              <a:lnSpc>
                <a:spcPct val="80000"/>
              </a:lnSpc>
            </a:pPr>
            <a:r>
              <a:rPr lang="ru-RU" sz="2000">
                <a:latin typeface="Times New Roman" pitchFamily="18" charset="0"/>
              </a:rPr>
              <a:t>вызывают немедленную обратную отправку (</a:t>
            </a:r>
            <a:r>
              <a:rPr lang="en-US" sz="2000">
                <a:latin typeface="Times New Roman" pitchFamily="18" charset="0"/>
              </a:rPr>
              <a:t>postback</a:t>
            </a:r>
            <a:r>
              <a:rPr lang="ru-RU" sz="2000">
                <a:latin typeface="Times New Roman" pitchFamily="18" charset="0"/>
              </a:rPr>
              <a:t>) на сервер</a:t>
            </a:r>
            <a:r>
              <a:rPr lang="en-US" sz="2000">
                <a:latin typeface="Times New Roman" pitchFamily="18" charset="0"/>
              </a:rPr>
              <a:t> </a:t>
            </a:r>
          </a:p>
          <a:p>
            <a:pPr lvl="2">
              <a:lnSpc>
                <a:spcPct val="80000"/>
              </a:lnSpc>
            </a:pPr>
            <a:r>
              <a:rPr lang="ru-RU" sz="2000">
                <a:latin typeface="Times New Roman" pitchFamily="18" charset="0"/>
              </a:rPr>
              <a:t>например:</a:t>
            </a:r>
            <a:r>
              <a:rPr lang="en-US" sz="2000">
                <a:latin typeface="Times New Roman" pitchFamily="18" charset="0"/>
              </a:rPr>
              <a:t> OnClick</a:t>
            </a:r>
          </a:p>
          <a:p>
            <a:pPr lvl="1">
              <a:lnSpc>
                <a:spcPct val="80000"/>
              </a:lnSpc>
            </a:pPr>
            <a:r>
              <a:rPr lang="ru-RU" sz="2400">
                <a:latin typeface="Times New Roman" pitchFamily="18" charset="0"/>
              </a:rPr>
              <a:t>Работают с любыми браузерами</a:t>
            </a:r>
            <a:endParaRPr lang="en-US" sz="2400">
              <a:latin typeface="Times New Roman" pitchFamily="18" charset="0"/>
            </a:endParaRPr>
          </a:p>
          <a:p>
            <a:pPr lvl="2">
              <a:lnSpc>
                <a:spcPct val="80000"/>
              </a:lnSpc>
            </a:pPr>
            <a:r>
              <a:rPr lang="ru-RU" sz="2000">
                <a:latin typeface="Times New Roman" pitchFamily="18" charset="0"/>
              </a:rPr>
              <a:t>не требуется специального скрипта на клиенте, не используются апплеты (</a:t>
            </a:r>
            <a:r>
              <a:rPr lang="en-US" sz="2000">
                <a:latin typeface="Times New Roman" pitchFamily="18" charset="0"/>
              </a:rPr>
              <a:t>applets</a:t>
            </a:r>
            <a:r>
              <a:rPr lang="ru-RU" sz="2000">
                <a:latin typeface="Times New Roman" pitchFamily="18" charset="0"/>
              </a:rPr>
              <a:t>) или</a:t>
            </a:r>
            <a:r>
              <a:rPr lang="en-US" sz="2000">
                <a:latin typeface="Times New Roman" pitchFamily="18" charset="0"/>
              </a:rPr>
              <a:t> ActiveX</a:t>
            </a:r>
            <a:r>
              <a:rPr lang="en-US" sz="2000" baseline="30000">
                <a:latin typeface="Times New Roman" pitchFamily="18" charset="0"/>
              </a:rPr>
              <a:t>®</a:t>
            </a:r>
            <a:r>
              <a:rPr lang="en-US" sz="2000">
                <a:latin typeface="Times New Roman" pitchFamily="18" charset="0"/>
              </a:rPr>
              <a:t> Controls!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457200" y="274638"/>
            <a:ext cx="8229600" cy="922337"/>
          </a:xfrm>
        </p:spPr>
        <p:txBody>
          <a:bodyPr/>
          <a:lstStyle/>
          <a:p>
            <a:r>
              <a:rPr lang="ru-RU" sz="3200"/>
              <a:t>Связывание обработчиков с событиями элементов</a:t>
            </a:r>
            <a:endParaRPr lang="en-US" sz="3200"/>
          </a:p>
        </p:txBody>
      </p:sp>
      <p:sp>
        <p:nvSpPr>
          <p:cNvPr id="261123" name="Rectangle 3"/>
          <p:cNvSpPr>
            <a:spLocks noGrp="1" noChangeArrowheads="1"/>
          </p:cNvSpPr>
          <p:nvPr>
            <p:ph type="body" idx="1"/>
          </p:nvPr>
        </p:nvSpPr>
        <p:spPr>
          <a:xfrm>
            <a:off x="179388" y="1484313"/>
            <a:ext cx="8534400" cy="4987925"/>
          </a:xfrm>
        </p:spPr>
        <p:txBody>
          <a:bodyPr/>
          <a:lstStyle/>
          <a:p>
            <a:pPr>
              <a:lnSpc>
                <a:spcPct val="90000"/>
              </a:lnSpc>
            </a:pPr>
            <a:r>
              <a:rPr lang="ru-RU" sz="2800"/>
              <a:t>Обработчики событий указываются в атрибутах  элемента управления</a:t>
            </a:r>
          </a:p>
          <a:p>
            <a:pPr>
              <a:lnSpc>
                <a:spcPct val="90000"/>
              </a:lnSpc>
            </a:pPr>
            <a:endParaRPr lang="en-US" sz="2800"/>
          </a:p>
          <a:p>
            <a:pPr>
              <a:lnSpc>
                <a:spcPct val="90000"/>
              </a:lnSpc>
            </a:pPr>
            <a:endParaRPr lang="ru-RU">
              <a:latin typeface="Times New Roman" pitchFamily="18" charset="0"/>
            </a:endParaRPr>
          </a:p>
          <a:p>
            <a:pPr>
              <a:lnSpc>
                <a:spcPct val="90000"/>
              </a:lnSpc>
            </a:pPr>
            <a:endParaRPr lang="ru-RU"/>
          </a:p>
          <a:p>
            <a:pPr>
              <a:lnSpc>
                <a:spcPct val="90000"/>
              </a:lnSpc>
            </a:pPr>
            <a:r>
              <a:rPr lang="ru-RU" sz="2800"/>
              <a:t>Код обработчика событий</a:t>
            </a:r>
            <a:endParaRPr lang="en-US" sz="2800"/>
          </a:p>
        </p:txBody>
      </p:sp>
      <p:sp>
        <p:nvSpPr>
          <p:cNvPr id="261124" name="Text Box 4"/>
          <p:cNvSpPr txBox="1">
            <a:spLocks noChangeArrowheads="1"/>
          </p:cNvSpPr>
          <p:nvPr/>
        </p:nvSpPr>
        <p:spPr bwMode="auto">
          <a:xfrm>
            <a:off x="395288" y="4581525"/>
            <a:ext cx="8382000" cy="15049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eaLnBrk="0" hangingPunct="0"/>
            <a:r>
              <a:rPr lang="en-US" sz="2000" b="1">
                <a:latin typeface="Lucida Console" pitchFamily="49" charset="0"/>
              </a:rPr>
              <a:t>protected void btn1_Click(Object s, EventArgs e) </a:t>
            </a:r>
            <a:endParaRPr lang="ru-RU" sz="2000" b="1">
              <a:latin typeface="Lucida Console" pitchFamily="49" charset="0"/>
            </a:endParaRPr>
          </a:p>
          <a:p>
            <a:pPr marL="114300" lvl="1" eaLnBrk="0" hangingPunct="0"/>
            <a:r>
              <a:rPr lang="en-US" sz="2000" b="1">
                <a:latin typeface="Lucida Console" pitchFamily="49" charset="0"/>
              </a:rPr>
              <a:t>{</a:t>
            </a:r>
          </a:p>
          <a:p>
            <a:pPr marL="114300" lvl="1" eaLnBrk="0" hangingPunct="0"/>
            <a:r>
              <a:rPr lang="en-US" sz="2000" b="1">
                <a:latin typeface="Lucida Console" pitchFamily="49" charset="0"/>
              </a:rPr>
              <a:t>  Message.Text = “Button1 clicked”;</a:t>
            </a:r>
          </a:p>
          <a:p>
            <a:pPr marL="114300" lvl="1" eaLnBrk="0" hangingPunct="0"/>
            <a:r>
              <a:rPr lang="en-US" sz="2000" b="1">
                <a:latin typeface="Lucida Console" pitchFamily="49" charset="0"/>
              </a:rPr>
              <a:t>}</a:t>
            </a:r>
          </a:p>
        </p:txBody>
      </p:sp>
      <p:sp>
        <p:nvSpPr>
          <p:cNvPr id="261125" name="Text Box 5"/>
          <p:cNvSpPr txBox="1">
            <a:spLocks noChangeArrowheads="1"/>
          </p:cNvSpPr>
          <p:nvPr/>
        </p:nvSpPr>
        <p:spPr bwMode="auto">
          <a:xfrm>
            <a:off x="179388" y="2492375"/>
            <a:ext cx="8748712" cy="12001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eaLnBrk="0" hangingPunct="0"/>
            <a:r>
              <a:rPr lang="en-US" sz="2000" b="1">
                <a:latin typeface="Lucida Console" pitchFamily="49" charset="0"/>
              </a:rPr>
              <a:t>&lt;asp:button </a:t>
            </a:r>
            <a:r>
              <a:rPr lang="en-US" sz="2000" b="1">
                <a:solidFill>
                  <a:srgbClr val="0000FF"/>
                </a:solidFill>
                <a:latin typeface="Lucida Console" pitchFamily="49" charset="0"/>
              </a:rPr>
              <a:t>onclick="btn1_click“</a:t>
            </a:r>
            <a:r>
              <a:rPr lang="en-US" sz="2000" b="1">
                <a:latin typeface="Lucida Console" pitchFamily="49" charset="0"/>
              </a:rPr>
              <a:t> runat=“server”&gt;</a:t>
            </a:r>
            <a:endParaRPr lang="ru-RU" sz="2000" b="1">
              <a:latin typeface="Lucida Console" pitchFamily="49" charset="0"/>
            </a:endParaRPr>
          </a:p>
          <a:p>
            <a:pPr eaLnBrk="0" hangingPunct="0"/>
            <a:endParaRPr lang="en-US" sz="2000" b="1">
              <a:latin typeface="Lucida Console" pitchFamily="49" charset="0"/>
            </a:endParaRPr>
          </a:p>
          <a:p>
            <a:pPr eaLnBrk="0" hangingPunct="0"/>
            <a:r>
              <a:rPr lang="en-US" sz="2000" b="1">
                <a:latin typeface="Lucida Console" pitchFamily="49" charset="0"/>
              </a:rPr>
              <a:t>&lt;asp:textbox </a:t>
            </a:r>
            <a:r>
              <a:rPr lang="en-US" sz="2000" b="1">
                <a:solidFill>
                  <a:srgbClr val="0000FF"/>
                </a:solidFill>
                <a:latin typeface="Lucida Console" pitchFamily="49" charset="0"/>
              </a:rPr>
              <a:t>onchanged="text1_changed“</a:t>
            </a:r>
            <a:r>
              <a:rPr lang="en-US" sz="2000" b="1">
                <a:latin typeface="Lucida Console" pitchFamily="49" charset="0"/>
              </a:rPr>
              <a:t> runat=“server”&gt;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xfrm>
            <a:off x="457200" y="274638"/>
            <a:ext cx="8229600" cy="850900"/>
          </a:xfrm>
        </p:spPr>
        <p:txBody>
          <a:bodyPr/>
          <a:lstStyle/>
          <a:p>
            <a:r>
              <a:rPr lang="ru-RU" sz="3200"/>
              <a:t>Свойство </a:t>
            </a:r>
            <a:r>
              <a:rPr lang="en-US" sz="3200"/>
              <a:t>asp:button</a:t>
            </a:r>
            <a:r>
              <a:rPr lang="ru-RU" sz="3200"/>
              <a:t> для события </a:t>
            </a:r>
            <a:r>
              <a:rPr lang="en-US" sz="3200"/>
              <a:t>Command</a:t>
            </a:r>
            <a:endParaRPr lang="ru-RU" sz="3200"/>
          </a:p>
        </p:txBody>
      </p:sp>
      <p:sp>
        <p:nvSpPr>
          <p:cNvPr id="432131" name="Rectangle 3"/>
          <p:cNvSpPr>
            <a:spLocks noGrp="1" noChangeArrowheads="1"/>
          </p:cNvSpPr>
          <p:nvPr>
            <p:ph type="body" idx="1"/>
          </p:nvPr>
        </p:nvSpPr>
        <p:spPr>
          <a:xfrm>
            <a:off x="250825" y="1268413"/>
            <a:ext cx="8713788" cy="5400675"/>
          </a:xfrm>
        </p:spPr>
        <p:txBody>
          <a:bodyPr/>
          <a:lstStyle/>
          <a:p>
            <a:pPr>
              <a:lnSpc>
                <a:spcPct val="80000"/>
              </a:lnSpc>
            </a:pPr>
            <a:r>
              <a:rPr lang="ru-RU" sz="1600"/>
              <a:t>Имеет два свойства (тип string) получает или задает имя команды, связанное с ЭУ </a:t>
            </a:r>
            <a:r>
              <a:rPr lang="ru-RU" sz="1600">
                <a:hlinkClick r:id="rId3"/>
              </a:rPr>
              <a:t>Button</a:t>
            </a:r>
            <a:r>
              <a:rPr lang="ru-RU" sz="1600"/>
              <a:t>, которое передается событию </a:t>
            </a:r>
            <a:r>
              <a:rPr lang="ru-RU" sz="1600">
                <a:hlinkClick r:id="rId4"/>
              </a:rPr>
              <a:t>Command</a:t>
            </a:r>
            <a:r>
              <a:rPr lang="ru-RU" sz="1600"/>
              <a:t>. </a:t>
            </a:r>
          </a:p>
          <a:p>
            <a:pPr lvl="1">
              <a:lnSpc>
                <a:spcPct val="80000"/>
              </a:lnSpc>
            </a:pPr>
            <a:r>
              <a:rPr lang="ru-RU" sz="1400"/>
              <a:t>CommandName </a:t>
            </a:r>
            <a:r>
              <a:rPr lang="en-US" sz="1400"/>
              <a:t>(</a:t>
            </a:r>
            <a:r>
              <a:rPr lang="ru-RU" sz="1400"/>
              <a:t>название команды e.CommandName</a:t>
            </a:r>
            <a:r>
              <a:rPr lang="en-US" sz="1400"/>
              <a:t>)</a:t>
            </a:r>
            <a:endParaRPr lang="ru-RU" sz="1400"/>
          </a:p>
          <a:p>
            <a:pPr lvl="1">
              <a:lnSpc>
                <a:spcPct val="80000"/>
              </a:lnSpc>
            </a:pPr>
            <a:r>
              <a:rPr lang="ru-RU" sz="1400"/>
              <a:t>CommandArgument</a:t>
            </a:r>
            <a:r>
              <a:rPr lang="en-US" sz="1400"/>
              <a:t> (</a:t>
            </a:r>
            <a:r>
              <a:rPr lang="ru-RU" sz="1400"/>
              <a:t>параметр e.CommandArgument</a:t>
            </a:r>
            <a:r>
              <a:rPr lang="en-US" sz="1400"/>
              <a:t>)</a:t>
            </a:r>
            <a:endParaRPr lang="ru-RU" sz="1400"/>
          </a:p>
          <a:p>
            <a:pPr>
              <a:lnSpc>
                <a:spcPct val="80000"/>
              </a:lnSpc>
            </a:pPr>
            <a:r>
              <a:rPr lang="ru-RU" sz="1600"/>
              <a:t>Событие </a:t>
            </a:r>
            <a:r>
              <a:rPr lang="ru-RU" sz="1600">
                <a:hlinkClick r:id="rId4"/>
              </a:rPr>
              <a:t>Command</a:t>
            </a:r>
            <a:r>
              <a:rPr lang="ru-RU" sz="1600"/>
              <a:t> происходит при нажатии элемента управления </a:t>
            </a:r>
            <a:r>
              <a:rPr lang="ru-RU" sz="1600">
                <a:hlinkClick r:id="rId3"/>
              </a:rPr>
              <a:t>Button</a:t>
            </a:r>
            <a:r>
              <a:rPr lang="ru-RU" sz="1600"/>
              <a:t>. </a:t>
            </a:r>
          </a:p>
          <a:p>
            <a:pPr>
              <a:lnSpc>
                <a:spcPct val="80000"/>
              </a:lnSpc>
            </a:pPr>
            <a:r>
              <a:rPr lang="ru-RU" sz="1600"/>
              <a:t>Использование зависит от того, в каком контейнере данный ЭУ используется.</a:t>
            </a:r>
          </a:p>
          <a:p>
            <a:pPr>
              <a:lnSpc>
                <a:spcPct val="80000"/>
              </a:lnSpc>
              <a:buFontTx/>
              <a:buNone/>
            </a:pPr>
            <a:endParaRPr lang="en-US" sz="1600"/>
          </a:p>
          <a:p>
            <a:pPr>
              <a:lnSpc>
                <a:spcPct val="80000"/>
              </a:lnSpc>
              <a:buFontTx/>
              <a:buNone/>
            </a:pPr>
            <a:r>
              <a:rPr lang="ru-RU" sz="1400"/>
              <a:t>void CommandBtn_Click(Object sender, CommandEventArgs e) { </a:t>
            </a:r>
          </a:p>
          <a:p>
            <a:pPr>
              <a:lnSpc>
                <a:spcPct val="80000"/>
              </a:lnSpc>
              <a:buFontTx/>
              <a:buNone/>
            </a:pPr>
            <a:r>
              <a:rPr lang="ru-RU" sz="1400"/>
              <a:t>    switch(e.CommandName) { </a:t>
            </a:r>
          </a:p>
          <a:p>
            <a:pPr>
              <a:lnSpc>
                <a:spcPct val="80000"/>
              </a:lnSpc>
              <a:buFontTx/>
              <a:buNone/>
            </a:pPr>
            <a:r>
              <a:rPr lang="ru-RU" sz="1400"/>
              <a:t>         case "Sort": // Call the method to sort the list.   </a:t>
            </a:r>
          </a:p>
          <a:p>
            <a:pPr>
              <a:lnSpc>
                <a:spcPct val="80000"/>
              </a:lnSpc>
              <a:buFontTx/>
              <a:buNone/>
            </a:pPr>
            <a:r>
              <a:rPr lang="ru-RU" sz="1400"/>
              <a:t>           </a:t>
            </a:r>
            <a:r>
              <a:rPr lang="en-US" sz="1400"/>
              <a:t> </a:t>
            </a:r>
            <a:r>
              <a:rPr lang="ru-RU" sz="1400"/>
              <a:t> Sort_List((String)e.CommandArgument); break; </a:t>
            </a:r>
          </a:p>
          <a:p>
            <a:pPr>
              <a:lnSpc>
                <a:spcPct val="80000"/>
              </a:lnSpc>
              <a:buFontTx/>
              <a:buNone/>
            </a:pPr>
            <a:r>
              <a:rPr lang="ru-RU" sz="1400"/>
              <a:t>         case "Submit": // Display a message for the Submit button being clicked. </a:t>
            </a:r>
          </a:p>
          <a:p>
            <a:pPr>
              <a:lnSpc>
                <a:spcPct val="80000"/>
              </a:lnSpc>
              <a:buFontTx/>
              <a:buNone/>
            </a:pPr>
            <a:r>
              <a:rPr lang="ru-RU" sz="1400"/>
              <a:t>             Message.Text = "You clicked the Submit button"; </a:t>
            </a:r>
          </a:p>
          <a:p>
            <a:pPr>
              <a:lnSpc>
                <a:spcPct val="80000"/>
              </a:lnSpc>
              <a:buFontTx/>
              <a:buNone/>
            </a:pPr>
            <a:r>
              <a:rPr lang="ru-RU" sz="1400"/>
              <a:t>             // Test whether the command argument is an empty string ("").       </a:t>
            </a:r>
          </a:p>
          <a:p>
            <a:pPr>
              <a:lnSpc>
                <a:spcPct val="80000"/>
              </a:lnSpc>
              <a:buFontTx/>
              <a:buNone/>
            </a:pPr>
            <a:r>
              <a:rPr lang="ru-RU" sz="1400"/>
              <a:t>             if</a:t>
            </a:r>
            <a:r>
              <a:rPr lang="en-US" sz="1400"/>
              <a:t> </a:t>
            </a:r>
            <a:r>
              <a:rPr lang="ru-RU" sz="1400"/>
              <a:t>((String) e.CommandArgument == "") { </a:t>
            </a:r>
          </a:p>
          <a:p>
            <a:pPr>
              <a:lnSpc>
                <a:spcPct val="80000"/>
              </a:lnSpc>
              <a:buFontTx/>
              <a:buNone/>
            </a:pPr>
            <a:r>
              <a:rPr lang="en-US" sz="1400"/>
              <a:t>               </a:t>
            </a:r>
            <a:r>
              <a:rPr lang="ru-RU" sz="1400"/>
              <a:t>Message.Text += "."; } // End the message. </a:t>
            </a:r>
          </a:p>
          <a:p>
            <a:pPr>
              <a:lnSpc>
                <a:spcPct val="80000"/>
              </a:lnSpc>
              <a:buFontTx/>
              <a:buNone/>
            </a:pPr>
            <a:r>
              <a:rPr lang="ru-RU" sz="1400"/>
              <a:t>             else { // Display an error message for the command argument. </a:t>
            </a:r>
          </a:p>
          <a:p>
            <a:pPr>
              <a:lnSpc>
                <a:spcPct val="80000"/>
              </a:lnSpc>
              <a:buFontTx/>
              <a:buNone/>
            </a:pPr>
            <a:r>
              <a:rPr lang="ru-RU" sz="1400"/>
              <a:t>                Message.Text += ", however the command argument is not recogized."; } </a:t>
            </a:r>
          </a:p>
          <a:p>
            <a:pPr>
              <a:lnSpc>
                <a:spcPct val="80000"/>
              </a:lnSpc>
              <a:buFontTx/>
              <a:buNone/>
            </a:pPr>
            <a:r>
              <a:rPr lang="ru-RU" sz="1400"/>
              <a:t>              break; </a:t>
            </a:r>
          </a:p>
          <a:p>
            <a:pPr>
              <a:lnSpc>
                <a:spcPct val="80000"/>
              </a:lnSpc>
              <a:buFontTx/>
              <a:buNone/>
            </a:pPr>
            <a:r>
              <a:rPr lang="ru-RU" sz="1400"/>
              <a:t>         default: // The command name is not recognized. Display an error message. </a:t>
            </a:r>
          </a:p>
          <a:p>
            <a:pPr>
              <a:lnSpc>
                <a:spcPct val="80000"/>
              </a:lnSpc>
              <a:buFontTx/>
              <a:buNone/>
            </a:pPr>
            <a:r>
              <a:rPr lang="ru-RU" sz="1400"/>
              <a:t>             Message.Text = "Command name not recogized."; break; </a:t>
            </a:r>
          </a:p>
          <a:p>
            <a:pPr>
              <a:lnSpc>
                <a:spcPct val="80000"/>
              </a:lnSpc>
              <a:buFontTx/>
              <a:buNone/>
            </a:pPr>
            <a:r>
              <a:rPr lang="ru-RU" sz="1400"/>
              <a:t>   } </a:t>
            </a:r>
          </a:p>
          <a:p>
            <a:pPr>
              <a:lnSpc>
                <a:spcPct val="80000"/>
              </a:lnSpc>
              <a:buFontTx/>
              <a:buNone/>
            </a:pPr>
            <a:r>
              <a:rPr lang="ru-RU" sz="1400"/>
              <a:t>} </a:t>
            </a:r>
          </a:p>
          <a:p>
            <a:pPr>
              <a:lnSpc>
                <a:spcPct val="80000"/>
              </a:lnSpc>
            </a:pPr>
            <a:endParaRPr lang="ru-RU" sz="14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ru-RU" sz="4000"/>
              <a:t>Серверные </a:t>
            </a:r>
            <a:r>
              <a:rPr lang="en-US" sz="4000"/>
              <a:t>Web </a:t>
            </a:r>
            <a:r>
              <a:rPr lang="ru-RU" sz="4000"/>
              <a:t>элементы управления</a:t>
            </a:r>
            <a:endParaRPr lang="en-US" sz="4000"/>
          </a:p>
        </p:txBody>
      </p:sp>
      <p:sp>
        <p:nvSpPr>
          <p:cNvPr id="72707" name="Rectangle 3"/>
          <p:cNvSpPr>
            <a:spLocks noGrp="1" noChangeArrowheads="1"/>
          </p:cNvSpPr>
          <p:nvPr>
            <p:ph type="body" idx="1"/>
          </p:nvPr>
        </p:nvSpPr>
        <p:spPr>
          <a:xfrm>
            <a:off x="468313" y="1484313"/>
            <a:ext cx="8229600" cy="576262"/>
          </a:xfrm>
        </p:spPr>
        <p:txBody>
          <a:bodyPr/>
          <a:lstStyle/>
          <a:p>
            <a:r>
              <a:rPr lang="ru-RU" sz="2800">
                <a:latin typeface="Times New Roman" pitchFamily="18" charset="0"/>
              </a:rPr>
              <a:t>Последовательная объектная модель</a:t>
            </a:r>
            <a:endParaRPr lang="en-US" sz="2400">
              <a:latin typeface="Times New Roman" pitchFamily="18" charset="0"/>
            </a:endParaRPr>
          </a:p>
        </p:txBody>
      </p:sp>
      <p:sp>
        <p:nvSpPr>
          <p:cNvPr id="72708" name="Text Box 4"/>
          <p:cNvSpPr txBox="1">
            <a:spLocks noChangeArrowheads="1"/>
          </p:cNvSpPr>
          <p:nvPr/>
        </p:nvSpPr>
        <p:spPr bwMode="auto">
          <a:xfrm>
            <a:off x="1619250" y="2060575"/>
            <a:ext cx="5181600" cy="8953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27000" lvl="1" eaLnBrk="0" hangingPunct="0"/>
            <a:r>
              <a:rPr lang="en-US" sz="2000" b="1">
                <a:latin typeface="Lucida Console" pitchFamily="49" charset="0"/>
              </a:rPr>
              <a:t>Label1.BackColor = Color.Red;</a:t>
            </a:r>
          </a:p>
          <a:p>
            <a:pPr marL="127000" lvl="1" eaLnBrk="0" hangingPunct="0"/>
            <a:r>
              <a:rPr lang="en-US" sz="2000" b="1">
                <a:latin typeface="Lucida Console" pitchFamily="49" charset="0"/>
              </a:rPr>
              <a:t>Table.BackColor = Color.Blue;</a:t>
            </a:r>
          </a:p>
        </p:txBody>
      </p:sp>
      <p:sp>
        <p:nvSpPr>
          <p:cNvPr id="72709" name="Rectangle 5"/>
          <p:cNvSpPr>
            <a:spLocks noChangeArrowheads="1"/>
          </p:cNvSpPr>
          <p:nvPr/>
        </p:nvSpPr>
        <p:spPr bwMode="auto">
          <a:xfrm>
            <a:off x="468313" y="3213100"/>
            <a:ext cx="8229600" cy="3048000"/>
          </a:xfrm>
          <a:prstGeom prst="rect">
            <a:avLst/>
          </a:prstGeom>
          <a:noFill/>
          <a:ln w="9525">
            <a:noFill/>
            <a:miter lim="800000"/>
            <a:headEnd/>
            <a:tailEnd/>
          </a:ln>
          <a:effectLst/>
        </p:spPr>
        <p:txBody>
          <a:bodyPr/>
          <a:lstStyle/>
          <a:p>
            <a:pPr marL="342900" indent="-342900">
              <a:spcBef>
                <a:spcPct val="20000"/>
              </a:spcBef>
              <a:buFontTx/>
              <a:buChar char="•"/>
            </a:pPr>
            <a:r>
              <a:rPr lang="ru-RU" sz="2400">
                <a:latin typeface="Times New Roman" pitchFamily="18" charset="0"/>
              </a:rPr>
              <a:t>Более богатая функциональность</a:t>
            </a:r>
            <a:endParaRPr lang="en-US" sz="2400">
              <a:latin typeface="Times New Roman" pitchFamily="18" charset="0"/>
            </a:endParaRPr>
          </a:p>
          <a:p>
            <a:pPr marL="742950" lvl="1" indent="-285750">
              <a:spcBef>
                <a:spcPct val="20000"/>
              </a:spcBef>
              <a:buFontTx/>
              <a:buChar char="–"/>
            </a:pPr>
            <a:r>
              <a:rPr lang="ru-RU" sz="2000">
                <a:latin typeface="Times New Roman" pitchFamily="18" charset="0"/>
              </a:rPr>
              <a:t>Например,</a:t>
            </a:r>
            <a:r>
              <a:rPr lang="en-US" sz="2000">
                <a:latin typeface="Times New Roman" pitchFamily="18" charset="0"/>
              </a:rPr>
              <a:t> AutoPostBack, </a:t>
            </a:r>
            <a:r>
              <a:rPr lang="ru-RU" sz="2000">
                <a:latin typeface="Times New Roman" pitchFamily="18" charset="0"/>
              </a:rPr>
              <a:t>дополнительные методы</a:t>
            </a:r>
            <a:endParaRPr lang="en-US" sz="2000">
              <a:latin typeface="Times New Roman" pitchFamily="18" charset="0"/>
            </a:endParaRPr>
          </a:p>
          <a:p>
            <a:pPr marL="342900" indent="-342900">
              <a:spcBef>
                <a:spcPct val="20000"/>
              </a:spcBef>
              <a:buFontTx/>
              <a:buChar char="•"/>
            </a:pPr>
            <a:r>
              <a:rPr lang="ru-RU" sz="2400">
                <a:latin typeface="Times New Roman" pitchFamily="18" charset="0"/>
              </a:rPr>
              <a:t>Автоматическая</a:t>
            </a:r>
            <a:r>
              <a:rPr lang="en-US" sz="2400">
                <a:latin typeface="Times New Roman" pitchFamily="18" charset="0"/>
              </a:rPr>
              <a:t> uplevel/downlevel </a:t>
            </a:r>
            <a:r>
              <a:rPr lang="ru-RU" sz="2400">
                <a:latin typeface="Times New Roman" pitchFamily="18" charset="0"/>
              </a:rPr>
              <a:t>поддержка браузеров</a:t>
            </a:r>
            <a:endParaRPr lang="en-US" sz="2400">
              <a:latin typeface="Times New Roman" pitchFamily="18" charset="0"/>
            </a:endParaRPr>
          </a:p>
          <a:p>
            <a:pPr marL="742950" lvl="1" indent="-285750">
              <a:spcBef>
                <a:spcPct val="20000"/>
              </a:spcBef>
              <a:buFontTx/>
              <a:buChar char="–"/>
            </a:pPr>
            <a:r>
              <a:rPr lang="ru-RU" sz="2000">
                <a:latin typeface="Times New Roman" pitchFamily="18" charset="0"/>
              </a:rPr>
              <a:t>Например проверки значений элементов управления</a:t>
            </a:r>
            <a:endParaRPr lang="en-US" sz="2000">
              <a:latin typeface="Times New Roman" pitchFamily="18" charset="0"/>
            </a:endParaRPr>
          </a:p>
          <a:p>
            <a:pPr marL="342900" indent="-342900">
              <a:spcBef>
                <a:spcPct val="20000"/>
              </a:spcBef>
              <a:buFontTx/>
              <a:buChar char="•"/>
            </a:pPr>
            <a:r>
              <a:rPr lang="ru-RU" sz="2400">
                <a:latin typeface="Times New Roman" pitchFamily="18" charset="0"/>
              </a:rPr>
              <a:t>Строго типизированные</a:t>
            </a:r>
            <a:r>
              <a:rPr lang="en-US" sz="2400">
                <a:latin typeface="Times New Roman" pitchFamily="18" charset="0"/>
              </a:rPr>
              <a:t>; </a:t>
            </a:r>
            <a:r>
              <a:rPr lang="ru-RU" sz="2400">
                <a:latin typeface="Times New Roman" pitchFamily="18" charset="0"/>
              </a:rPr>
              <a:t>нет общего порождающего класса</a:t>
            </a:r>
            <a:endParaRPr lang="en-US" sz="2400">
              <a:latin typeface="Times New Roman" pitchFamily="18" charset="0"/>
            </a:endParaRPr>
          </a:p>
          <a:p>
            <a:pPr marL="742950" lvl="1" indent="-285750">
              <a:spcBef>
                <a:spcPct val="20000"/>
              </a:spcBef>
              <a:buFontTx/>
              <a:buChar char="–"/>
            </a:pPr>
            <a:r>
              <a:rPr lang="ru-RU" sz="2000">
                <a:latin typeface="Times New Roman" pitchFamily="18" charset="0"/>
              </a:rPr>
              <a:t>Можно использовать проверку типов при компиляции</a:t>
            </a:r>
            <a:endParaRPr lang="en-US" sz="2000">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a:xfrm>
            <a:off x="457200" y="274638"/>
            <a:ext cx="8229600" cy="706437"/>
          </a:xfrm>
        </p:spPr>
        <p:txBody>
          <a:bodyPr/>
          <a:lstStyle/>
          <a:p>
            <a:r>
              <a:rPr lang="ru-RU" sz="3600"/>
              <a:t>Иерархия классов </a:t>
            </a:r>
            <a:r>
              <a:rPr lang="en-US" sz="3600"/>
              <a:t>web </a:t>
            </a:r>
            <a:r>
              <a:rPr lang="ru-RU" sz="3600"/>
              <a:t>элементов управления</a:t>
            </a:r>
          </a:p>
        </p:txBody>
      </p:sp>
      <p:pic>
        <p:nvPicPr>
          <p:cNvPr id="302084" name="Picture 4"/>
          <p:cNvPicPr>
            <a:picLocks noChangeAspect="1" noChangeArrowheads="1"/>
          </p:cNvPicPr>
          <p:nvPr/>
        </p:nvPicPr>
        <p:blipFill>
          <a:blip r:embed="rId3" cstate="print"/>
          <a:srcRect l="15511" t="21637" r="12874" b="13411"/>
          <a:stretch>
            <a:fillRect/>
          </a:stretch>
        </p:blipFill>
        <p:spPr bwMode="auto">
          <a:xfrm>
            <a:off x="395288" y="1257300"/>
            <a:ext cx="8280400" cy="5632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457200" y="274638"/>
            <a:ext cx="8229600" cy="706437"/>
          </a:xfrm>
        </p:spPr>
        <p:txBody>
          <a:bodyPr/>
          <a:lstStyle/>
          <a:p>
            <a:r>
              <a:rPr lang="ru-RU" sz="4000"/>
              <a:t>Свойства класса </a:t>
            </a:r>
            <a:r>
              <a:rPr lang="en-US" sz="4000"/>
              <a:t>WebControls</a:t>
            </a:r>
            <a:endParaRPr lang="ru-RU" sz="4000"/>
          </a:p>
        </p:txBody>
      </p:sp>
      <p:sp>
        <p:nvSpPr>
          <p:cNvPr id="304131" name="Rectangle 3"/>
          <p:cNvSpPr>
            <a:spLocks noGrp="1" noChangeArrowheads="1"/>
          </p:cNvSpPr>
          <p:nvPr>
            <p:ph type="body" idx="1"/>
          </p:nvPr>
        </p:nvSpPr>
        <p:spPr>
          <a:xfrm>
            <a:off x="179388" y="1125538"/>
            <a:ext cx="8964612" cy="5732462"/>
          </a:xfrm>
        </p:spPr>
        <p:txBody>
          <a:bodyPr/>
          <a:lstStyle/>
          <a:p>
            <a:pPr>
              <a:lnSpc>
                <a:spcPct val="80000"/>
              </a:lnSpc>
            </a:pPr>
            <a:r>
              <a:rPr lang="ru-RU" sz="1600"/>
              <a:t>AccessKey - Returns or sets the keyboard shortcut that allows the user to quickly navigate to the control. For example, if set to A, the user can move the focus to this control by pressing Alt+A.</a:t>
            </a:r>
          </a:p>
          <a:p>
            <a:pPr>
              <a:lnSpc>
                <a:spcPct val="80000"/>
              </a:lnSpc>
            </a:pPr>
            <a:r>
              <a:rPr lang="ru-RU" sz="1600"/>
              <a:t>BackColor – получит или задать фоновый цвет;</a:t>
            </a:r>
          </a:p>
          <a:p>
            <a:pPr>
              <a:lnSpc>
                <a:spcPct val="80000"/>
              </a:lnSpc>
            </a:pPr>
            <a:r>
              <a:rPr lang="ru-RU" sz="1600"/>
              <a:t>BorderColor - получит или задать цвет рамки;</a:t>
            </a:r>
          </a:p>
          <a:p>
            <a:pPr>
              <a:lnSpc>
                <a:spcPct val="80000"/>
              </a:lnSpc>
            </a:pPr>
            <a:r>
              <a:rPr lang="ru-RU" sz="1600"/>
              <a:t>BorderStyle - One of the values from the BorderStyle enumeration, including Dashed, Dotted, Double, Groove, Ridge, Inset, Outset, Solid, and None.</a:t>
            </a:r>
          </a:p>
          <a:p>
            <a:pPr>
              <a:lnSpc>
                <a:spcPct val="80000"/>
              </a:lnSpc>
            </a:pPr>
            <a:r>
              <a:rPr lang="ru-RU" sz="1600"/>
              <a:t>BorderWidth - Returns or sets the border width.</a:t>
            </a:r>
          </a:p>
          <a:p>
            <a:pPr>
              <a:lnSpc>
                <a:spcPct val="80000"/>
              </a:lnSpc>
            </a:pPr>
            <a:r>
              <a:rPr lang="ru-RU" sz="1600"/>
              <a:t>CssClass - Returns or sets the CSS style to associate with the control. The CSS style can be defined in a &lt;style&gt; section at the top of the page or in a separate CSS file referenced by the page.</a:t>
            </a:r>
          </a:p>
          <a:p>
            <a:pPr>
              <a:lnSpc>
                <a:spcPct val="80000"/>
              </a:lnSpc>
            </a:pPr>
            <a:r>
              <a:rPr lang="ru-RU" sz="1600"/>
              <a:t>Enabled - Returns or sets the control’s enabled state. If false, the control is usually rendered grayed out and is not usable.</a:t>
            </a:r>
          </a:p>
          <a:p>
            <a:pPr>
              <a:lnSpc>
                <a:spcPct val="80000"/>
              </a:lnSpc>
            </a:pPr>
            <a:r>
              <a:rPr lang="ru-RU" sz="1600"/>
              <a:t>Font - Returns an object with all the style information of the font used for the control’s text. This property includes subproperties that can be set with the object-walker syntax shown in this chapter.</a:t>
            </a:r>
          </a:p>
          <a:p>
            <a:pPr>
              <a:lnSpc>
                <a:spcPct val="80000"/>
              </a:lnSpc>
            </a:pPr>
            <a:r>
              <a:rPr lang="ru-RU" sz="1600"/>
              <a:t>ForeColor - Returns or sets the foreground color—for example, that of the text of the control.</a:t>
            </a:r>
          </a:p>
          <a:p>
            <a:pPr>
              <a:lnSpc>
                <a:spcPct val="80000"/>
              </a:lnSpc>
            </a:pPr>
            <a:r>
              <a:rPr lang="ru-RU" sz="1600"/>
              <a:t>TabIndex - A number that allows you to control the tab order. The control with a TabIndex of 0 has the focus when the page first loads. Pressing Tab moves the user to the control with the next lowest TabIndex, provided it is enabled. This property is supported only in Internet Explorer 4.0 and higher.</a:t>
            </a:r>
          </a:p>
          <a:p>
            <a:pPr>
              <a:lnSpc>
                <a:spcPct val="80000"/>
              </a:lnSpc>
            </a:pPr>
            <a:r>
              <a:rPr lang="ru-RU" sz="1600"/>
              <a:t>Tooltip - Displays a text message when the user hovers the mouse above the control. Many older browsers don’t support this property.</a:t>
            </a:r>
          </a:p>
          <a:p>
            <a:pPr>
              <a:lnSpc>
                <a:spcPct val="80000"/>
              </a:lnSpc>
            </a:pPr>
            <a:r>
              <a:rPr lang="ru-RU" sz="1600"/>
              <a:t>Height - получит или задать высоту ЭУ.</a:t>
            </a:r>
          </a:p>
          <a:p>
            <a:pPr>
              <a:lnSpc>
                <a:spcPct val="80000"/>
              </a:lnSpc>
            </a:pPr>
            <a:r>
              <a:rPr lang="ru-RU" sz="1600"/>
              <a:t>Width - получит или задать ширину ЭУ.</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r>
              <a:rPr lang="ru-RU" sz="4000"/>
              <a:t>Серверные </a:t>
            </a:r>
            <a:r>
              <a:rPr lang="en-US" sz="4000"/>
              <a:t>Web </a:t>
            </a:r>
            <a:r>
              <a:rPr lang="ru-RU" sz="4000"/>
              <a:t>элементы управления (</a:t>
            </a:r>
            <a:r>
              <a:rPr lang="en-US" sz="3200"/>
              <a:t>Web</a:t>
            </a:r>
            <a:r>
              <a:rPr lang="ru-RU" sz="3200"/>
              <a:t> </a:t>
            </a:r>
            <a:r>
              <a:rPr lang="en-US" sz="3200"/>
              <a:t>Controls</a:t>
            </a:r>
            <a:r>
              <a:rPr lang="ru-RU" sz="4000"/>
              <a:t>)</a:t>
            </a:r>
            <a:endParaRPr lang="en-US" sz="4000"/>
          </a:p>
        </p:txBody>
      </p:sp>
      <p:sp>
        <p:nvSpPr>
          <p:cNvPr id="368643" name="Rectangle 3"/>
          <p:cNvSpPr>
            <a:spLocks noGrp="1" noChangeArrowheads="1"/>
          </p:cNvSpPr>
          <p:nvPr>
            <p:ph type="body" idx="1"/>
          </p:nvPr>
        </p:nvSpPr>
        <p:spPr>
          <a:xfrm>
            <a:off x="457200" y="1600200"/>
            <a:ext cx="8229600" cy="1687513"/>
          </a:xfrm>
        </p:spPr>
        <p:txBody>
          <a:bodyPr/>
          <a:lstStyle/>
          <a:p>
            <a:r>
              <a:rPr lang="en-US" sz="2800">
                <a:latin typeface="Times New Roman" pitchFamily="18" charset="0"/>
              </a:rPr>
              <a:t>Web </a:t>
            </a:r>
            <a:r>
              <a:rPr lang="ru-RU" sz="2800">
                <a:latin typeface="Times New Roman" pitchFamily="18" charset="0"/>
              </a:rPr>
              <a:t>эл. управл. записываются в</a:t>
            </a:r>
            <a:r>
              <a:rPr lang="en-US" sz="2800">
                <a:latin typeface="Times New Roman" pitchFamily="18" charset="0"/>
              </a:rPr>
              <a:t> HTML</a:t>
            </a:r>
            <a:r>
              <a:rPr lang="ru-RU" sz="2800">
                <a:latin typeface="Times New Roman" pitchFamily="18" charset="0"/>
              </a:rPr>
              <a:t> разметке как тэги имеющие префикс пространства имен</a:t>
            </a:r>
            <a:endParaRPr lang="en-US" sz="2800">
              <a:latin typeface="Times New Roman" pitchFamily="18" charset="0"/>
            </a:endParaRPr>
          </a:p>
          <a:p>
            <a:r>
              <a:rPr lang="en-US" sz="2800">
                <a:latin typeface="Times New Roman" pitchFamily="18" charset="0"/>
              </a:rPr>
              <a:t>Web </a:t>
            </a:r>
            <a:r>
              <a:rPr lang="ru-RU" sz="2800">
                <a:latin typeface="Times New Roman" pitchFamily="18" charset="0"/>
              </a:rPr>
              <a:t>эл. управл. имеют</a:t>
            </a:r>
            <a:r>
              <a:rPr lang="en-US" sz="2800">
                <a:latin typeface="Times New Roman" pitchFamily="18" charset="0"/>
              </a:rPr>
              <a:t> </a:t>
            </a:r>
            <a:r>
              <a:rPr lang="ru-RU" sz="2800">
                <a:latin typeface="Times New Roman" pitchFamily="18" charset="0"/>
              </a:rPr>
              <a:t>префикс</a:t>
            </a:r>
            <a:r>
              <a:rPr lang="en-US" sz="2800">
                <a:latin typeface="Times New Roman" pitchFamily="18" charset="0"/>
              </a:rPr>
              <a:t> asp:</a:t>
            </a:r>
          </a:p>
        </p:txBody>
      </p:sp>
      <p:sp>
        <p:nvSpPr>
          <p:cNvPr id="368644" name="Text Box 4"/>
          <p:cNvSpPr txBox="1">
            <a:spLocks noChangeArrowheads="1"/>
          </p:cNvSpPr>
          <p:nvPr/>
        </p:nvSpPr>
        <p:spPr bwMode="auto">
          <a:xfrm>
            <a:off x="381000" y="3429000"/>
            <a:ext cx="8458200" cy="8953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eaLnBrk="0" hangingPunct="0"/>
            <a:r>
              <a:rPr lang="en-US" sz="2000" b="1">
                <a:latin typeface="Lucida Console" pitchFamily="49" charset="0"/>
              </a:rPr>
              <a:t>&lt;asp:button onclick="button1_click“ runat=server&gt;</a:t>
            </a:r>
          </a:p>
          <a:p>
            <a:pPr eaLnBrk="0" hangingPunct="0"/>
            <a:r>
              <a:rPr lang="en-US" sz="2000" b="1">
                <a:latin typeface="Lucida Console" pitchFamily="49" charset="0"/>
              </a:rPr>
              <a:t>&lt;asp:textbox onchanged="text1_changed“ runat=server&gt;</a:t>
            </a:r>
          </a:p>
        </p:txBody>
      </p:sp>
      <p:sp>
        <p:nvSpPr>
          <p:cNvPr id="368645" name="Rectangle 5"/>
          <p:cNvSpPr>
            <a:spLocks noChangeArrowheads="1"/>
          </p:cNvSpPr>
          <p:nvPr/>
        </p:nvSpPr>
        <p:spPr bwMode="auto">
          <a:xfrm>
            <a:off x="457200" y="4419600"/>
            <a:ext cx="8229600" cy="1981200"/>
          </a:xfrm>
          <a:prstGeom prst="rect">
            <a:avLst/>
          </a:prstGeom>
          <a:noFill/>
          <a:ln w="9525">
            <a:noFill/>
            <a:miter lim="800000"/>
            <a:headEnd/>
            <a:tailEnd/>
          </a:ln>
          <a:effectLst/>
        </p:spPr>
        <p:txBody>
          <a:bodyPr/>
          <a:lstStyle/>
          <a:p>
            <a:pPr marL="342900" indent="-342900">
              <a:spcBef>
                <a:spcPct val="20000"/>
              </a:spcBef>
              <a:buFontTx/>
              <a:buChar char="•"/>
            </a:pPr>
            <a:r>
              <a:rPr lang="ru-RU" sz="3200">
                <a:latin typeface="Times New Roman" pitchFamily="18" charset="0"/>
              </a:rPr>
              <a:t>Описаны в пространстве имен </a:t>
            </a:r>
            <a:r>
              <a:rPr lang="en-US" sz="3200">
                <a:latin typeface="Times New Roman" pitchFamily="18" charset="0"/>
              </a:rPr>
              <a:t>System.Web.UI.WebControls</a:t>
            </a:r>
          </a:p>
          <a:p>
            <a:pPr marL="342900" indent="-342900">
              <a:spcBef>
                <a:spcPct val="20000"/>
              </a:spcBef>
              <a:buFontTx/>
              <a:buChar char="•"/>
            </a:pPr>
            <a:r>
              <a:rPr lang="ru-RU" sz="3200">
                <a:latin typeface="Times New Roman" pitchFamily="18" charset="0"/>
              </a:rPr>
              <a:t>Это пространство имен автоматически связывается с префиксом</a:t>
            </a:r>
            <a:r>
              <a:rPr lang="en-US" sz="3200">
                <a:latin typeface="Times New Roman" pitchFamily="18" charset="0"/>
              </a:rPr>
              <a:t> asp: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sz="4000"/>
              <a:t>Web </a:t>
            </a:r>
            <a:r>
              <a:rPr lang="ru-RU" sz="4000"/>
              <a:t>элементы управления</a:t>
            </a:r>
            <a:endParaRPr lang="en-US" sz="4000"/>
          </a:p>
        </p:txBody>
      </p:sp>
      <p:sp>
        <p:nvSpPr>
          <p:cNvPr id="370691" name="Rectangle 3"/>
          <p:cNvSpPr>
            <a:spLocks noGrp="1" noChangeArrowheads="1"/>
          </p:cNvSpPr>
          <p:nvPr>
            <p:ph type="body" idx="1"/>
          </p:nvPr>
        </p:nvSpPr>
        <p:spPr>
          <a:xfrm>
            <a:off x="457200" y="1557338"/>
            <a:ext cx="8435975" cy="4568825"/>
          </a:xfrm>
        </p:spPr>
        <p:txBody>
          <a:bodyPr/>
          <a:lstStyle/>
          <a:p>
            <a:r>
              <a:rPr lang="en-US">
                <a:latin typeface="Times New Roman" pitchFamily="18" charset="0"/>
              </a:rPr>
              <a:t>Web </a:t>
            </a:r>
            <a:r>
              <a:rPr lang="ru-RU">
                <a:latin typeface="Times New Roman" pitchFamily="18" charset="0"/>
              </a:rPr>
              <a:t>элементы упр.</a:t>
            </a:r>
            <a:r>
              <a:rPr lang="en-US">
                <a:latin typeface="Times New Roman" pitchFamily="18" charset="0"/>
              </a:rPr>
              <a:t> </a:t>
            </a:r>
            <a:r>
              <a:rPr lang="ru-RU">
                <a:latin typeface="Times New Roman" pitchFamily="18" charset="0"/>
              </a:rPr>
              <a:t>имеют расширенный набор свойств для отображения и форматирования</a:t>
            </a:r>
            <a:r>
              <a:rPr lang="en-US">
                <a:latin typeface="Times New Roman" pitchFamily="18" charset="0"/>
              </a:rPr>
              <a:t>, </a:t>
            </a:r>
            <a:r>
              <a:rPr lang="ru-RU">
                <a:latin typeface="Times New Roman" pitchFamily="18" charset="0"/>
              </a:rPr>
              <a:t>например:</a:t>
            </a:r>
            <a:endParaRPr lang="en-US">
              <a:latin typeface="Times New Roman" pitchFamily="18" charset="0"/>
            </a:endParaRPr>
          </a:p>
          <a:p>
            <a:pPr lvl="1"/>
            <a:r>
              <a:rPr lang="en-US">
                <a:latin typeface="Lucida Console" pitchFamily="49" charset="0"/>
              </a:rPr>
              <a:t>Font</a:t>
            </a:r>
          </a:p>
          <a:p>
            <a:pPr lvl="1"/>
            <a:r>
              <a:rPr lang="en-US">
                <a:latin typeface="Lucida Console" pitchFamily="49" charset="0"/>
              </a:rPr>
              <a:t>BackColor</a:t>
            </a:r>
            <a:r>
              <a:rPr lang="en-US"/>
              <a:t>, </a:t>
            </a:r>
            <a:r>
              <a:rPr lang="en-US">
                <a:latin typeface="Lucida Console" pitchFamily="49" charset="0"/>
              </a:rPr>
              <a:t>ForeColor</a:t>
            </a:r>
          </a:p>
          <a:p>
            <a:pPr lvl="1"/>
            <a:r>
              <a:rPr lang="en-US">
                <a:latin typeface="Lucida Console" pitchFamily="49" charset="0"/>
              </a:rPr>
              <a:t>BorderColor</a:t>
            </a:r>
            <a:r>
              <a:rPr lang="en-US"/>
              <a:t>, </a:t>
            </a:r>
            <a:r>
              <a:rPr lang="en-US">
                <a:latin typeface="Lucida Console" pitchFamily="49" charset="0"/>
              </a:rPr>
              <a:t>BorderStyle</a:t>
            </a:r>
            <a:r>
              <a:rPr lang="en-US"/>
              <a:t>, </a:t>
            </a:r>
            <a:r>
              <a:rPr lang="en-US">
                <a:latin typeface="Lucida Console" pitchFamily="49" charset="0"/>
              </a:rPr>
              <a:t>BorderWidth</a:t>
            </a:r>
          </a:p>
          <a:p>
            <a:pPr lvl="1"/>
            <a:r>
              <a:rPr lang="en-US">
                <a:latin typeface="Lucida Console" pitchFamily="49" charset="0"/>
              </a:rPr>
              <a:t>Style</a:t>
            </a:r>
            <a:r>
              <a:rPr lang="en-US"/>
              <a:t>, </a:t>
            </a:r>
            <a:r>
              <a:rPr lang="en-US">
                <a:latin typeface="Lucida Console" pitchFamily="49" charset="0"/>
              </a:rPr>
              <a:t>CssClass</a:t>
            </a:r>
          </a:p>
          <a:p>
            <a:pPr lvl="1"/>
            <a:r>
              <a:rPr lang="en-US">
                <a:latin typeface="Lucida Console" pitchFamily="49" charset="0"/>
              </a:rPr>
              <a:t>Height</a:t>
            </a:r>
            <a:r>
              <a:rPr lang="en-US"/>
              <a:t>, </a:t>
            </a:r>
            <a:r>
              <a:rPr lang="en-US">
                <a:latin typeface="Lucida Console" pitchFamily="49" charset="0"/>
              </a:rPr>
              <a:t>Width</a:t>
            </a:r>
          </a:p>
          <a:p>
            <a:pPr lvl="1"/>
            <a:r>
              <a:rPr lang="en-US">
                <a:latin typeface="Lucida Console" pitchFamily="49" charset="0"/>
              </a:rPr>
              <a:t>Visible</a:t>
            </a:r>
            <a:r>
              <a:rPr lang="en-US"/>
              <a:t>, </a:t>
            </a:r>
            <a:r>
              <a:rPr lang="en-US">
                <a:latin typeface="Lucida Console" pitchFamily="49" charset="0"/>
              </a:rPr>
              <a:t>Enabled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468313" y="188913"/>
            <a:ext cx="8229600" cy="706437"/>
          </a:xfrm>
        </p:spPr>
        <p:txBody>
          <a:bodyPr/>
          <a:lstStyle/>
          <a:p>
            <a:r>
              <a:rPr lang="ru-RU" sz="4000"/>
              <a:t>Поддержка состояния</a:t>
            </a:r>
            <a:endParaRPr lang="en-US" sz="4000"/>
          </a:p>
        </p:txBody>
      </p:sp>
      <p:sp>
        <p:nvSpPr>
          <p:cNvPr id="291843" name="Rectangle 3"/>
          <p:cNvSpPr>
            <a:spLocks noGrp="1" noChangeArrowheads="1"/>
          </p:cNvSpPr>
          <p:nvPr>
            <p:ph type="body" idx="1"/>
          </p:nvPr>
        </p:nvSpPr>
        <p:spPr>
          <a:xfrm>
            <a:off x="395288" y="1052513"/>
            <a:ext cx="8229600" cy="5661025"/>
          </a:xfrm>
        </p:spPr>
        <p:txBody>
          <a:bodyPr/>
          <a:lstStyle/>
          <a:p>
            <a:pPr>
              <a:lnSpc>
                <a:spcPct val="90000"/>
              </a:lnSpc>
            </a:pPr>
            <a:r>
              <a:rPr lang="ru-RU" sz="2800">
                <a:latin typeface="Times New Roman" pitchFamily="18" charset="0"/>
              </a:rPr>
              <a:t>По умолчанию элементы упр. поддерживают их состояния между последовательностью обратных вызовов</a:t>
            </a:r>
            <a:endParaRPr lang="en-US" sz="2800">
              <a:latin typeface="Times New Roman" pitchFamily="18" charset="0"/>
            </a:endParaRPr>
          </a:p>
          <a:p>
            <a:pPr lvl="1">
              <a:lnSpc>
                <a:spcPct val="90000"/>
              </a:lnSpc>
            </a:pPr>
            <a:r>
              <a:rPr lang="ru-RU" sz="2400">
                <a:latin typeface="Times New Roman" pitchFamily="18" charset="0"/>
              </a:rPr>
              <a:t>реализуется с использованием скрытого </a:t>
            </a:r>
            <a:r>
              <a:rPr lang="en-US" sz="2400">
                <a:latin typeface="Times New Roman" pitchFamily="18" charset="0"/>
              </a:rPr>
              <a:t>HTML </a:t>
            </a:r>
            <a:r>
              <a:rPr lang="ru-RU" sz="2400">
                <a:latin typeface="Times New Roman" pitchFamily="18" charset="0"/>
              </a:rPr>
              <a:t>поля</a:t>
            </a:r>
            <a:r>
              <a:rPr lang="en-US" sz="2400">
                <a:latin typeface="Times New Roman" pitchFamily="18" charset="0"/>
              </a:rPr>
              <a:t>: __VIEWSTATE</a:t>
            </a:r>
          </a:p>
          <a:p>
            <a:pPr lvl="1">
              <a:lnSpc>
                <a:spcPct val="90000"/>
              </a:lnSpc>
            </a:pPr>
            <a:r>
              <a:rPr lang="ru-RU" sz="2400">
                <a:latin typeface="Times New Roman" pitchFamily="18" charset="0"/>
              </a:rPr>
              <a:t>работает с элементами ввода данных</a:t>
            </a:r>
            <a:r>
              <a:rPr lang="en-US" sz="2400">
                <a:latin typeface="Times New Roman" pitchFamily="18" charset="0"/>
              </a:rPr>
              <a:t> (</a:t>
            </a:r>
            <a:r>
              <a:rPr lang="ru-RU" sz="2400">
                <a:latin typeface="Times New Roman" pitchFamily="18" charset="0"/>
              </a:rPr>
              <a:t>например</a:t>
            </a:r>
            <a:r>
              <a:rPr lang="en-US" sz="2400">
                <a:latin typeface="Times New Roman" pitchFamily="18" charset="0"/>
              </a:rPr>
              <a:t>. TextBox, CheckBox), </a:t>
            </a:r>
            <a:r>
              <a:rPr lang="ru-RU" sz="2400">
                <a:latin typeface="Times New Roman" pitchFamily="18" charset="0"/>
              </a:rPr>
              <a:t>элементами не вводящими данные</a:t>
            </a:r>
            <a:r>
              <a:rPr lang="en-US" sz="2400">
                <a:latin typeface="Times New Roman" pitchFamily="18" charset="0"/>
              </a:rPr>
              <a:t> (</a:t>
            </a:r>
            <a:r>
              <a:rPr lang="ru-RU" sz="2400">
                <a:latin typeface="Times New Roman" pitchFamily="18" charset="0"/>
              </a:rPr>
              <a:t>например,</a:t>
            </a:r>
            <a:r>
              <a:rPr lang="en-US" sz="2400">
                <a:latin typeface="Times New Roman" pitchFamily="18" charset="0"/>
              </a:rPr>
              <a:t> Label, DataGrid), </a:t>
            </a:r>
            <a:r>
              <a:rPr lang="ru-RU" sz="2400">
                <a:latin typeface="Times New Roman" pitchFamily="18" charset="0"/>
              </a:rPr>
              <a:t>и гибридными</a:t>
            </a:r>
            <a:r>
              <a:rPr lang="en-US" sz="2400">
                <a:latin typeface="Times New Roman" pitchFamily="18" charset="0"/>
              </a:rPr>
              <a:t> (</a:t>
            </a:r>
            <a:r>
              <a:rPr lang="ru-RU" sz="2400">
                <a:latin typeface="Times New Roman" pitchFamily="18" charset="0"/>
              </a:rPr>
              <a:t>например,</a:t>
            </a:r>
            <a:r>
              <a:rPr lang="en-US" sz="2400">
                <a:latin typeface="Times New Roman" pitchFamily="18" charset="0"/>
              </a:rPr>
              <a:t> DropDownList, ListBox)</a:t>
            </a:r>
          </a:p>
          <a:p>
            <a:pPr>
              <a:lnSpc>
                <a:spcPct val="90000"/>
              </a:lnSpc>
            </a:pPr>
            <a:r>
              <a:rPr lang="ru-RU" sz="2800">
                <a:latin typeface="Times New Roman" pitchFamily="18" charset="0"/>
              </a:rPr>
              <a:t>может быть отменено для элемента или всей страницы</a:t>
            </a:r>
            <a:endParaRPr lang="en-US" sz="2800">
              <a:latin typeface="Times New Roman" pitchFamily="18" charset="0"/>
            </a:endParaRPr>
          </a:p>
          <a:p>
            <a:pPr lvl="1">
              <a:lnSpc>
                <a:spcPct val="90000"/>
              </a:lnSpc>
            </a:pPr>
            <a:r>
              <a:rPr lang="ru-RU" sz="2400">
                <a:latin typeface="Times New Roman" pitchFamily="18" charset="0"/>
              </a:rPr>
              <a:t>задайте</a:t>
            </a:r>
            <a:r>
              <a:rPr lang="en-US" sz="2400">
                <a:latin typeface="Times New Roman" pitchFamily="18" charset="0"/>
              </a:rPr>
              <a:t> EnableViewState=“false”</a:t>
            </a:r>
          </a:p>
          <a:p>
            <a:pPr lvl="1">
              <a:lnSpc>
                <a:spcPct val="90000"/>
              </a:lnSpc>
            </a:pPr>
            <a:r>
              <a:rPr lang="ru-RU" sz="2400">
                <a:latin typeface="Times New Roman" pitchFamily="18" charset="0"/>
              </a:rPr>
              <a:t>позволяет уменьшить размер передаваемых данных в</a:t>
            </a:r>
            <a:r>
              <a:rPr lang="en-US" sz="2400">
                <a:latin typeface="Times New Roman" pitchFamily="18" charset="0"/>
              </a:rPr>
              <a:t> __VIEWSTATE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457200" y="274638"/>
            <a:ext cx="8229600" cy="777875"/>
          </a:xfrm>
        </p:spPr>
        <p:txBody>
          <a:bodyPr/>
          <a:lstStyle/>
          <a:p>
            <a:r>
              <a:rPr lang="ru-RU"/>
              <a:t>Пример сохранения состояния</a:t>
            </a:r>
          </a:p>
        </p:txBody>
      </p:sp>
      <p:sp>
        <p:nvSpPr>
          <p:cNvPr id="293891" name="Rectangle 3"/>
          <p:cNvSpPr>
            <a:spLocks noGrp="1" noChangeArrowheads="1"/>
          </p:cNvSpPr>
          <p:nvPr>
            <p:ph type="body" idx="1"/>
          </p:nvPr>
        </p:nvSpPr>
        <p:spPr/>
        <p:txBody>
          <a:bodyPr/>
          <a:lstStyle/>
          <a:p>
            <a:r>
              <a:rPr lang="ru-RU">
                <a:latin typeface="Times New Roman" pitchFamily="18" charset="0"/>
              </a:rPr>
              <a:t>Демонстрация </a:t>
            </a:r>
            <a:r>
              <a:rPr lang="en-US">
                <a:latin typeface="Times New Roman" pitchFamily="18" charset="0"/>
              </a:rPr>
              <a:t>1 : MaintainingState.asp </a:t>
            </a:r>
            <a:r>
              <a:rPr lang="ru-RU">
                <a:latin typeface="Times New Roman" pitchFamily="18" charset="0"/>
              </a:rPr>
              <a:t>и </a:t>
            </a:r>
            <a:r>
              <a:rPr lang="en-US">
                <a:latin typeface="Times New Roman" pitchFamily="18" charset="0"/>
              </a:rPr>
              <a:t>MaintainingState</a:t>
            </a:r>
            <a:r>
              <a:rPr lang="ru-RU">
                <a:latin typeface="Times New Roman" pitchFamily="18" charset="0"/>
              </a:rPr>
              <a:t>2</a:t>
            </a:r>
            <a:r>
              <a:rPr lang="en-US">
                <a:latin typeface="Times New Roman" pitchFamily="18" charset="0"/>
              </a:rPr>
              <a:t>.asp</a:t>
            </a:r>
            <a:r>
              <a:rPr lang="ru-RU">
                <a:latin typeface="Times New Roman" pitchFamily="18" charset="0"/>
              </a:rPr>
              <a:t> </a:t>
            </a:r>
          </a:p>
          <a:p>
            <a:r>
              <a:rPr lang="ru-RU">
                <a:latin typeface="Times New Roman" pitchFamily="18" charset="0"/>
              </a:rPr>
              <a:t>Демонстрация </a:t>
            </a:r>
            <a:r>
              <a:rPr lang="en-US">
                <a:latin typeface="Times New Roman" pitchFamily="18" charset="0"/>
              </a:rPr>
              <a:t>2 : MaintainingState.aspx</a:t>
            </a:r>
            <a:endParaRPr lang="ru-RU">
              <a:latin typeface="Times New Roman" pitchFamily="18" charset="0"/>
            </a:endParaRPr>
          </a:p>
        </p:txBody>
      </p:sp>
      <p:grpSp>
        <p:nvGrpSpPr>
          <p:cNvPr id="293892" name="Group 4"/>
          <p:cNvGrpSpPr>
            <a:grpSpLocks/>
          </p:cNvGrpSpPr>
          <p:nvPr/>
        </p:nvGrpSpPr>
        <p:grpSpPr bwMode="auto">
          <a:xfrm>
            <a:off x="3348038" y="3644900"/>
            <a:ext cx="2705100" cy="2362200"/>
            <a:chOff x="1704" y="1488"/>
            <a:chExt cx="2352" cy="2064"/>
          </a:xfrm>
        </p:grpSpPr>
        <p:sp>
          <p:nvSpPr>
            <p:cNvPr id="293893"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293894" name="Freeform 6"/>
            <p:cNvSpPr>
              <a:spLocks/>
            </p:cNvSpPr>
            <p:nvPr/>
          </p:nvSpPr>
          <p:spPr bwMode="auto">
            <a:xfrm>
              <a:off x="2895" y="1784"/>
              <a:ext cx="431" cy="559"/>
            </a:xfrm>
            <a:custGeom>
              <a:avLst/>
              <a:gdLst/>
              <a:ahLst/>
              <a:cxnLst>
                <a:cxn ang="0">
                  <a:pos x="258" y="252"/>
                </a:cxn>
                <a:cxn ang="0">
                  <a:pos x="256" y="222"/>
                </a:cxn>
                <a:cxn ang="0">
                  <a:pos x="272" y="212"/>
                </a:cxn>
                <a:cxn ang="0">
                  <a:pos x="293" y="190"/>
                </a:cxn>
                <a:cxn ang="0">
                  <a:pos x="309" y="156"/>
                </a:cxn>
                <a:cxn ang="0">
                  <a:pos x="310" y="134"/>
                </a:cxn>
                <a:cxn ang="0">
                  <a:pos x="302" y="135"/>
                </a:cxn>
                <a:cxn ang="0">
                  <a:pos x="288" y="135"/>
                </a:cxn>
                <a:cxn ang="0">
                  <a:pos x="273" y="130"/>
                </a:cxn>
                <a:cxn ang="0">
                  <a:pos x="267" y="122"/>
                </a:cxn>
                <a:cxn ang="0">
                  <a:pos x="267" y="98"/>
                </a:cxn>
                <a:cxn ang="0">
                  <a:pos x="260" y="65"/>
                </a:cxn>
                <a:cxn ang="0">
                  <a:pos x="233" y="40"/>
                </a:cxn>
                <a:cxn ang="0">
                  <a:pos x="205" y="31"/>
                </a:cxn>
                <a:cxn ang="0">
                  <a:pos x="175" y="12"/>
                </a:cxn>
                <a:cxn ang="0">
                  <a:pos x="125" y="0"/>
                </a:cxn>
                <a:cxn ang="0">
                  <a:pos x="61" y="21"/>
                </a:cxn>
                <a:cxn ang="0">
                  <a:pos x="52" y="82"/>
                </a:cxn>
                <a:cxn ang="0">
                  <a:pos x="42" y="101"/>
                </a:cxn>
                <a:cxn ang="0">
                  <a:pos x="40" y="122"/>
                </a:cxn>
                <a:cxn ang="0">
                  <a:pos x="51" y="143"/>
                </a:cxn>
                <a:cxn ang="0">
                  <a:pos x="72" y="162"/>
                </a:cxn>
                <a:cxn ang="0">
                  <a:pos x="76" y="194"/>
                </a:cxn>
                <a:cxn ang="0">
                  <a:pos x="64" y="219"/>
                </a:cxn>
                <a:cxn ang="0">
                  <a:pos x="69" y="224"/>
                </a:cxn>
                <a:cxn ang="0">
                  <a:pos x="81" y="233"/>
                </a:cxn>
                <a:cxn ang="0">
                  <a:pos x="103" y="240"/>
                </a:cxn>
                <a:cxn ang="0">
                  <a:pos x="132" y="238"/>
                </a:cxn>
                <a:cxn ang="0">
                  <a:pos x="147" y="236"/>
                </a:cxn>
                <a:cxn ang="0">
                  <a:pos x="150" y="234"/>
                </a:cxn>
                <a:cxn ang="0">
                  <a:pos x="0" y="349"/>
                </a:cxn>
                <a:cxn ang="0">
                  <a:pos x="93" y="559"/>
                </a:cxn>
                <a:cxn ang="0">
                  <a:pos x="95" y="525"/>
                </a:cxn>
                <a:cxn ang="0">
                  <a:pos x="98" y="485"/>
                </a:cxn>
                <a:cxn ang="0">
                  <a:pos x="105" y="484"/>
                </a:cxn>
                <a:cxn ang="0">
                  <a:pos x="124" y="508"/>
                </a:cxn>
                <a:cxn ang="0">
                  <a:pos x="143" y="537"/>
                </a:cxn>
                <a:cxn ang="0">
                  <a:pos x="151" y="551"/>
                </a:cxn>
                <a:cxn ang="0">
                  <a:pos x="166" y="547"/>
                </a:cxn>
                <a:cxn ang="0">
                  <a:pos x="199" y="538"/>
                </a:cxn>
                <a:cxn ang="0">
                  <a:pos x="237" y="530"/>
                </a:cxn>
                <a:cxn ang="0">
                  <a:pos x="264" y="526"/>
                </a:cxn>
                <a:cxn ang="0">
                  <a:pos x="296" y="526"/>
                </a:cxn>
                <a:cxn ang="0">
                  <a:pos x="347" y="525"/>
                </a:cxn>
                <a:cxn ang="0">
                  <a:pos x="395" y="525"/>
                </a:cxn>
                <a:cxn ang="0">
                  <a:pos x="416" y="525"/>
                </a:cxn>
                <a:cxn ang="0">
                  <a:pos x="414" y="275"/>
                </a:cxn>
              </a:cxnLst>
              <a:rect l="0" t="0" r="r" b="b"/>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293895" name="Freeform 7"/>
            <p:cNvSpPr>
              <a:spLocks/>
            </p:cNvSpPr>
            <p:nvPr/>
          </p:nvSpPr>
          <p:spPr bwMode="auto">
            <a:xfrm>
              <a:off x="3714" y="1841"/>
              <a:ext cx="341" cy="475"/>
            </a:xfrm>
            <a:custGeom>
              <a:avLst/>
              <a:gdLst/>
              <a:ahLst/>
              <a:cxnLst>
                <a:cxn ang="0">
                  <a:pos x="189" y="238"/>
                </a:cxn>
                <a:cxn ang="0">
                  <a:pos x="199" y="179"/>
                </a:cxn>
                <a:cxn ang="0">
                  <a:pos x="275" y="171"/>
                </a:cxn>
                <a:cxn ang="0">
                  <a:pos x="275" y="128"/>
                </a:cxn>
                <a:cxn ang="0">
                  <a:pos x="270" y="92"/>
                </a:cxn>
                <a:cxn ang="0">
                  <a:pos x="262" y="63"/>
                </a:cxn>
                <a:cxn ang="0">
                  <a:pos x="249" y="41"/>
                </a:cxn>
                <a:cxn ang="0">
                  <a:pos x="233" y="24"/>
                </a:cxn>
                <a:cxn ang="0">
                  <a:pos x="216" y="12"/>
                </a:cxn>
                <a:cxn ang="0">
                  <a:pos x="196" y="5"/>
                </a:cxn>
                <a:cxn ang="0">
                  <a:pos x="176" y="0"/>
                </a:cxn>
                <a:cxn ang="0">
                  <a:pos x="156" y="0"/>
                </a:cxn>
                <a:cxn ang="0">
                  <a:pos x="136" y="1"/>
                </a:cxn>
                <a:cxn ang="0">
                  <a:pos x="116" y="4"/>
                </a:cxn>
                <a:cxn ang="0">
                  <a:pos x="100" y="7"/>
                </a:cxn>
                <a:cxn ang="0">
                  <a:pos x="85" y="12"/>
                </a:cxn>
                <a:cxn ang="0">
                  <a:pos x="74" y="16"/>
                </a:cxn>
                <a:cxn ang="0">
                  <a:pos x="66" y="18"/>
                </a:cxn>
                <a:cxn ang="0">
                  <a:pos x="64" y="19"/>
                </a:cxn>
                <a:cxn ang="0">
                  <a:pos x="8" y="26"/>
                </a:cxn>
                <a:cxn ang="0">
                  <a:pos x="8" y="37"/>
                </a:cxn>
                <a:cxn ang="0">
                  <a:pos x="10" y="47"/>
                </a:cxn>
                <a:cxn ang="0">
                  <a:pos x="14" y="55"/>
                </a:cxn>
                <a:cxn ang="0">
                  <a:pos x="20" y="61"/>
                </a:cxn>
                <a:cxn ang="0">
                  <a:pos x="26" y="66"/>
                </a:cxn>
                <a:cxn ang="0">
                  <a:pos x="33" y="69"/>
                </a:cxn>
                <a:cxn ang="0">
                  <a:pos x="41" y="73"/>
                </a:cxn>
                <a:cxn ang="0">
                  <a:pos x="48" y="74"/>
                </a:cxn>
                <a:cxn ang="0">
                  <a:pos x="45" y="85"/>
                </a:cxn>
                <a:cxn ang="0">
                  <a:pos x="41" y="96"/>
                </a:cxn>
                <a:cxn ang="0">
                  <a:pos x="40" y="106"/>
                </a:cxn>
                <a:cxn ang="0">
                  <a:pos x="39" y="117"/>
                </a:cxn>
                <a:cxn ang="0">
                  <a:pos x="40" y="135"/>
                </a:cxn>
                <a:cxn ang="0">
                  <a:pos x="44" y="150"/>
                </a:cxn>
                <a:cxn ang="0">
                  <a:pos x="50" y="166"/>
                </a:cxn>
                <a:cxn ang="0">
                  <a:pos x="58" y="179"/>
                </a:cxn>
                <a:cxn ang="0">
                  <a:pos x="68" y="190"/>
                </a:cxn>
                <a:cxn ang="0">
                  <a:pos x="79" y="198"/>
                </a:cxn>
                <a:cxn ang="0">
                  <a:pos x="91" y="205"/>
                </a:cxn>
                <a:cxn ang="0">
                  <a:pos x="106" y="209"/>
                </a:cxn>
                <a:cxn ang="0">
                  <a:pos x="108" y="232"/>
                </a:cxn>
                <a:cxn ang="0">
                  <a:pos x="0" y="286"/>
                </a:cxn>
                <a:cxn ang="0">
                  <a:pos x="26" y="475"/>
                </a:cxn>
                <a:cxn ang="0">
                  <a:pos x="306" y="475"/>
                </a:cxn>
                <a:cxn ang="0">
                  <a:pos x="341" y="297"/>
                </a:cxn>
                <a:cxn ang="0">
                  <a:pos x="189" y="238"/>
                </a:cxn>
              </a:cxnLst>
              <a:rect l="0" t="0" r="r" b="b"/>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293896" name="Freeform 8"/>
            <p:cNvSpPr>
              <a:spLocks/>
            </p:cNvSpPr>
            <p:nvPr/>
          </p:nvSpPr>
          <p:spPr bwMode="auto">
            <a:xfrm>
              <a:off x="2728" y="3020"/>
              <a:ext cx="1082" cy="532"/>
            </a:xfrm>
            <a:custGeom>
              <a:avLst/>
              <a:gdLst/>
              <a:ahLst/>
              <a:cxnLst>
                <a:cxn ang="0">
                  <a:pos x="246" y="0"/>
                </a:cxn>
                <a:cxn ang="0">
                  <a:pos x="1082" y="213"/>
                </a:cxn>
                <a:cxn ang="0">
                  <a:pos x="1054" y="364"/>
                </a:cxn>
                <a:cxn ang="0">
                  <a:pos x="608" y="532"/>
                </a:cxn>
                <a:cxn ang="0">
                  <a:pos x="0" y="213"/>
                </a:cxn>
                <a:cxn ang="0">
                  <a:pos x="246" y="0"/>
                </a:cxn>
              </a:cxnLst>
              <a:rect l="0" t="0" r="r" b="b"/>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293897" name="Freeform 9"/>
            <p:cNvSpPr>
              <a:spLocks/>
            </p:cNvSpPr>
            <p:nvPr/>
          </p:nvSpPr>
          <p:spPr bwMode="auto">
            <a:xfrm>
              <a:off x="2161" y="2532"/>
              <a:ext cx="283" cy="394"/>
            </a:xfrm>
            <a:custGeom>
              <a:avLst/>
              <a:gdLst/>
              <a:ahLst/>
              <a:cxnLst>
                <a:cxn ang="0">
                  <a:pos x="283" y="50"/>
                </a:cxn>
                <a:cxn ang="0">
                  <a:pos x="218" y="35"/>
                </a:cxn>
                <a:cxn ang="0">
                  <a:pos x="195" y="79"/>
                </a:cxn>
                <a:cxn ang="0">
                  <a:pos x="0" y="0"/>
                </a:cxn>
                <a:cxn ang="0">
                  <a:pos x="195" y="394"/>
                </a:cxn>
                <a:cxn ang="0">
                  <a:pos x="283" y="50"/>
                </a:cxn>
              </a:cxnLst>
              <a:rect l="0" t="0" r="r" b="b"/>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293898" name="Freeform 10"/>
            <p:cNvSpPr>
              <a:spLocks/>
            </p:cNvSpPr>
            <p:nvPr/>
          </p:nvSpPr>
          <p:spPr bwMode="auto">
            <a:xfrm>
              <a:off x="2795" y="3195"/>
              <a:ext cx="261" cy="126"/>
            </a:xfrm>
            <a:custGeom>
              <a:avLst/>
              <a:gdLst/>
              <a:ahLst/>
              <a:cxnLst>
                <a:cxn ang="0">
                  <a:pos x="7" y="1"/>
                </a:cxn>
                <a:cxn ang="0">
                  <a:pos x="8" y="1"/>
                </a:cxn>
                <a:cxn ang="0">
                  <a:pos x="13" y="1"/>
                </a:cxn>
                <a:cxn ang="0">
                  <a:pos x="21" y="1"/>
                </a:cxn>
                <a:cxn ang="0">
                  <a:pos x="31" y="0"/>
                </a:cxn>
                <a:cxn ang="0">
                  <a:pos x="43" y="0"/>
                </a:cxn>
                <a:cxn ang="0">
                  <a:pos x="56" y="1"/>
                </a:cxn>
                <a:cxn ang="0">
                  <a:pos x="71" y="1"/>
                </a:cxn>
                <a:cxn ang="0">
                  <a:pos x="87" y="3"/>
                </a:cxn>
                <a:cxn ang="0">
                  <a:pos x="103" y="5"/>
                </a:cxn>
                <a:cxn ang="0">
                  <a:pos x="119" y="7"/>
                </a:cxn>
                <a:cxn ang="0">
                  <a:pos x="136" y="11"/>
                </a:cxn>
                <a:cxn ang="0">
                  <a:pos x="151" y="15"/>
                </a:cxn>
                <a:cxn ang="0">
                  <a:pos x="166" y="19"/>
                </a:cxn>
                <a:cxn ang="0">
                  <a:pos x="180" y="25"/>
                </a:cxn>
                <a:cxn ang="0">
                  <a:pos x="192" y="34"/>
                </a:cxn>
                <a:cxn ang="0">
                  <a:pos x="201" y="42"/>
                </a:cxn>
                <a:cxn ang="0">
                  <a:pos x="261" y="108"/>
                </a:cxn>
                <a:cxn ang="0">
                  <a:pos x="214" y="83"/>
                </a:cxn>
                <a:cxn ang="0">
                  <a:pos x="231" y="122"/>
                </a:cxn>
                <a:cxn ang="0">
                  <a:pos x="188" y="86"/>
                </a:cxn>
                <a:cxn ang="0">
                  <a:pos x="191" y="126"/>
                </a:cxn>
                <a:cxn ang="0">
                  <a:pos x="157" y="84"/>
                </a:cxn>
                <a:cxn ang="0">
                  <a:pos x="154" y="85"/>
                </a:cxn>
                <a:cxn ang="0">
                  <a:pos x="143" y="86"/>
                </a:cxn>
                <a:cxn ang="0">
                  <a:pos x="126" y="89"/>
                </a:cxn>
                <a:cxn ang="0">
                  <a:pos x="106" y="89"/>
                </a:cxn>
                <a:cxn ang="0">
                  <a:pos x="82" y="85"/>
                </a:cxn>
                <a:cxn ang="0">
                  <a:pos x="56" y="78"/>
                </a:cxn>
                <a:cxn ang="0">
                  <a:pos x="30" y="65"/>
                </a:cxn>
                <a:cxn ang="0">
                  <a:pos x="2" y="44"/>
                </a:cxn>
                <a:cxn ang="0">
                  <a:pos x="1" y="40"/>
                </a:cxn>
                <a:cxn ang="0">
                  <a:pos x="0" y="29"/>
                </a:cxn>
                <a:cxn ang="0">
                  <a:pos x="1" y="15"/>
                </a:cxn>
                <a:cxn ang="0">
                  <a:pos x="7" y="1"/>
                </a:cxn>
              </a:cxnLst>
              <a:rect l="0" t="0" r="r" b="b"/>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293899" name="Freeform 11"/>
            <p:cNvSpPr>
              <a:spLocks/>
            </p:cNvSpPr>
            <p:nvPr/>
          </p:nvSpPr>
          <p:spPr bwMode="auto">
            <a:xfrm>
              <a:off x="2107" y="2155"/>
              <a:ext cx="321" cy="383"/>
            </a:xfrm>
            <a:custGeom>
              <a:avLst/>
              <a:gdLst/>
              <a:ahLst/>
              <a:cxnLst>
                <a:cxn ang="0">
                  <a:pos x="269" y="68"/>
                </a:cxn>
                <a:cxn ang="0">
                  <a:pos x="321" y="185"/>
                </a:cxn>
                <a:cxn ang="0">
                  <a:pos x="294" y="199"/>
                </a:cxn>
                <a:cxn ang="0">
                  <a:pos x="297" y="290"/>
                </a:cxn>
                <a:cxn ang="0">
                  <a:pos x="251" y="296"/>
                </a:cxn>
                <a:cxn ang="0">
                  <a:pos x="239" y="383"/>
                </a:cxn>
                <a:cxn ang="0">
                  <a:pos x="61" y="320"/>
                </a:cxn>
                <a:cxn ang="0">
                  <a:pos x="65" y="279"/>
                </a:cxn>
                <a:cxn ang="0">
                  <a:pos x="61" y="278"/>
                </a:cxn>
                <a:cxn ang="0">
                  <a:pos x="52" y="273"/>
                </a:cxn>
                <a:cxn ang="0">
                  <a:pos x="40" y="265"/>
                </a:cxn>
                <a:cxn ang="0">
                  <a:pos x="28" y="252"/>
                </a:cxn>
                <a:cxn ang="0">
                  <a:pos x="17" y="236"/>
                </a:cxn>
                <a:cxn ang="0">
                  <a:pos x="11" y="217"/>
                </a:cxn>
                <a:cxn ang="0">
                  <a:pos x="12" y="193"/>
                </a:cxn>
                <a:cxn ang="0">
                  <a:pos x="23" y="165"/>
                </a:cxn>
                <a:cxn ang="0">
                  <a:pos x="19" y="160"/>
                </a:cxn>
                <a:cxn ang="0">
                  <a:pos x="12" y="149"/>
                </a:cxn>
                <a:cxn ang="0">
                  <a:pos x="4" y="131"/>
                </a:cxn>
                <a:cxn ang="0">
                  <a:pos x="0" y="110"/>
                </a:cxn>
                <a:cxn ang="0">
                  <a:pos x="4" y="86"/>
                </a:cxn>
                <a:cxn ang="0">
                  <a:pos x="18" y="61"/>
                </a:cxn>
                <a:cxn ang="0">
                  <a:pos x="49" y="37"/>
                </a:cxn>
                <a:cxn ang="0">
                  <a:pos x="99" y="14"/>
                </a:cxn>
                <a:cxn ang="0">
                  <a:pos x="294" y="0"/>
                </a:cxn>
                <a:cxn ang="0">
                  <a:pos x="269" y="68"/>
                </a:cxn>
              </a:cxnLst>
              <a:rect l="0" t="0" r="r" b="b"/>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293900" name="Freeform 12"/>
            <p:cNvSpPr>
              <a:spLocks/>
            </p:cNvSpPr>
            <p:nvPr/>
          </p:nvSpPr>
          <p:spPr bwMode="auto">
            <a:xfrm>
              <a:off x="2190" y="2283"/>
              <a:ext cx="193" cy="59"/>
            </a:xfrm>
            <a:custGeom>
              <a:avLst/>
              <a:gdLst/>
              <a:ahLst/>
              <a:cxnLst>
                <a:cxn ang="0">
                  <a:pos x="0" y="20"/>
                </a:cxn>
                <a:cxn ang="0">
                  <a:pos x="143" y="20"/>
                </a:cxn>
                <a:cxn ang="0">
                  <a:pos x="146" y="12"/>
                </a:cxn>
                <a:cxn ang="0">
                  <a:pos x="151" y="6"/>
                </a:cxn>
                <a:cxn ang="0">
                  <a:pos x="158" y="1"/>
                </a:cxn>
                <a:cxn ang="0">
                  <a:pos x="167" y="0"/>
                </a:cxn>
                <a:cxn ang="0">
                  <a:pos x="177" y="2"/>
                </a:cxn>
                <a:cxn ang="0">
                  <a:pos x="186" y="8"/>
                </a:cxn>
                <a:cxn ang="0">
                  <a:pos x="191" y="17"/>
                </a:cxn>
                <a:cxn ang="0">
                  <a:pos x="193" y="29"/>
                </a:cxn>
                <a:cxn ang="0">
                  <a:pos x="191" y="41"/>
                </a:cxn>
                <a:cxn ang="0">
                  <a:pos x="186" y="51"/>
                </a:cxn>
                <a:cxn ang="0">
                  <a:pos x="177" y="57"/>
                </a:cxn>
                <a:cxn ang="0">
                  <a:pos x="167" y="59"/>
                </a:cxn>
                <a:cxn ang="0">
                  <a:pos x="157" y="57"/>
                </a:cxn>
                <a:cxn ang="0">
                  <a:pos x="150" y="51"/>
                </a:cxn>
                <a:cxn ang="0">
                  <a:pos x="144" y="43"/>
                </a:cxn>
                <a:cxn ang="0">
                  <a:pos x="142" y="32"/>
                </a:cxn>
                <a:cxn ang="0">
                  <a:pos x="0" y="32"/>
                </a:cxn>
                <a:cxn ang="0">
                  <a:pos x="0" y="20"/>
                </a:cxn>
              </a:cxnLst>
              <a:rect l="0" t="0" r="r" b="b"/>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293901" name="Freeform 13"/>
            <p:cNvSpPr>
              <a:spLocks/>
            </p:cNvSpPr>
            <p:nvPr/>
          </p:nvSpPr>
          <p:spPr bwMode="auto">
            <a:xfrm>
              <a:off x="1759" y="2532"/>
              <a:ext cx="1150" cy="861"/>
            </a:xfrm>
            <a:custGeom>
              <a:avLst/>
              <a:gdLst/>
              <a:ahLst/>
              <a:cxnLst>
                <a:cxn ang="0">
                  <a:pos x="14" y="198"/>
                </a:cxn>
                <a:cxn ang="0">
                  <a:pos x="58" y="144"/>
                </a:cxn>
                <a:cxn ang="0">
                  <a:pos x="118" y="100"/>
                </a:cxn>
                <a:cxn ang="0">
                  <a:pos x="186" y="66"/>
                </a:cxn>
                <a:cxn ang="0">
                  <a:pos x="256" y="38"/>
                </a:cxn>
                <a:cxn ang="0">
                  <a:pos x="320" y="19"/>
                </a:cxn>
                <a:cxn ang="0">
                  <a:pos x="370" y="7"/>
                </a:cxn>
                <a:cxn ang="0">
                  <a:pos x="398" y="1"/>
                </a:cxn>
                <a:cxn ang="0">
                  <a:pos x="608" y="297"/>
                </a:cxn>
                <a:cxn ang="0">
                  <a:pos x="828" y="19"/>
                </a:cxn>
                <a:cxn ang="0">
                  <a:pos x="1095" y="51"/>
                </a:cxn>
                <a:cxn ang="0">
                  <a:pos x="1046" y="361"/>
                </a:cxn>
                <a:cxn ang="0">
                  <a:pos x="827" y="568"/>
                </a:cxn>
                <a:cxn ang="0">
                  <a:pos x="255" y="205"/>
                </a:cxn>
                <a:cxn ang="0">
                  <a:pos x="525" y="608"/>
                </a:cxn>
                <a:cxn ang="0">
                  <a:pos x="556" y="612"/>
                </a:cxn>
                <a:cxn ang="0">
                  <a:pos x="612" y="618"/>
                </a:cxn>
                <a:cxn ang="0">
                  <a:pos x="685" y="626"/>
                </a:cxn>
                <a:cxn ang="0">
                  <a:pos x="766" y="635"/>
                </a:cxn>
                <a:cxn ang="0">
                  <a:pos x="847" y="643"/>
                </a:cxn>
                <a:cxn ang="0">
                  <a:pos x="920" y="650"/>
                </a:cxn>
                <a:cxn ang="0">
                  <a:pos x="977" y="655"/>
                </a:cxn>
                <a:cxn ang="0">
                  <a:pos x="994" y="707"/>
                </a:cxn>
                <a:cxn ang="0">
                  <a:pos x="980" y="713"/>
                </a:cxn>
                <a:cxn ang="0">
                  <a:pos x="941" y="730"/>
                </a:cxn>
                <a:cxn ang="0">
                  <a:pos x="882" y="754"/>
                </a:cxn>
                <a:cxn ang="0">
                  <a:pos x="805" y="783"/>
                </a:cxn>
                <a:cxn ang="0">
                  <a:pos x="718" y="810"/>
                </a:cxn>
                <a:cxn ang="0">
                  <a:pos x="623" y="835"/>
                </a:cxn>
                <a:cxn ang="0">
                  <a:pos x="524" y="853"/>
                </a:cxn>
                <a:cxn ang="0">
                  <a:pos x="426" y="861"/>
                </a:cxn>
                <a:cxn ang="0">
                  <a:pos x="409" y="847"/>
                </a:cxn>
                <a:cxn ang="0">
                  <a:pos x="366" y="809"/>
                </a:cxn>
                <a:cxn ang="0">
                  <a:pos x="304" y="752"/>
                </a:cxn>
                <a:cxn ang="0">
                  <a:pos x="233" y="680"/>
                </a:cxn>
                <a:cxn ang="0">
                  <a:pos x="159" y="599"/>
                </a:cxn>
                <a:cxn ang="0">
                  <a:pos x="91" y="514"/>
                </a:cxn>
                <a:cxn ang="0">
                  <a:pos x="37" y="432"/>
                </a:cxn>
                <a:cxn ang="0">
                  <a:pos x="7" y="355"/>
                </a:cxn>
                <a:cxn ang="0">
                  <a:pos x="1" y="290"/>
                </a:cxn>
                <a:cxn ang="0">
                  <a:pos x="1" y="228"/>
                </a:cxn>
              </a:cxnLst>
              <a:rect l="0" t="0" r="r" b="b"/>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293902" name="Freeform 14"/>
            <p:cNvSpPr>
              <a:spLocks/>
            </p:cNvSpPr>
            <p:nvPr/>
          </p:nvSpPr>
          <p:spPr bwMode="auto">
            <a:xfrm>
              <a:off x="3642" y="3276"/>
              <a:ext cx="97" cy="43"/>
            </a:xfrm>
            <a:custGeom>
              <a:avLst/>
              <a:gdLst/>
              <a:ahLst/>
              <a:cxnLst>
                <a:cxn ang="0">
                  <a:pos x="97" y="18"/>
                </a:cxn>
                <a:cxn ang="0">
                  <a:pos x="43" y="43"/>
                </a:cxn>
                <a:cxn ang="0">
                  <a:pos x="0" y="27"/>
                </a:cxn>
                <a:cxn ang="0">
                  <a:pos x="35" y="0"/>
                </a:cxn>
                <a:cxn ang="0">
                  <a:pos x="97" y="18"/>
                </a:cxn>
              </a:cxnLst>
              <a:rect l="0" t="0" r="r" b="b"/>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293903" name="Freeform 15"/>
            <p:cNvSpPr>
              <a:spLocks/>
            </p:cNvSpPr>
            <p:nvPr/>
          </p:nvSpPr>
          <p:spPr bwMode="auto">
            <a:xfrm>
              <a:off x="3529" y="3332"/>
              <a:ext cx="99" cy="45"/>
            </a:xfrm>
            <a:custGeom>
              <a:avLst/>
              <a:gdLst/>
              <a:ahLst/>
              <a:cxnLst>
                <a:cxn ang="0">
                  <a:pos x="99" y="18"/>
                </a:cxn>
                <a:cxn ang="0">
                  <a:pos x="44" y="45"/>
                </a:cxn>
                <a:cxn ang="0">
                  <a:pos x="0" y="27"/>
                </a:cxn>
                <a:cxn ang="0">
                  <a:pos x="34" y="0"/>
                </a:cxn>
                <a:cxn ang="0">
                  <a:pos x="99" y="18"/>
                </a:cxn>
              </a:cxnLst>
              <a:rect l="0" t="0" r="r" b="b"/>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293904" name="Freeform 16"/>
            <p:cNvSpPr>
              <a:spLocks/>
            </p:cNvSpPr>
            <p:nvPr/>
          </p:nvSpPr>
          <p:spPr bwMode="auto">
            <a:xfrm>
              <a:off x="3401" y="3398"/>
              <a:ext cx="99" cy="43"/>
            </a:xfrm>
            <a:custGeom>
              <a:avLst/>
              <a:gdLst/>
              <a:ahLst/>
              <a:cxnLst>
                <a:cxn ang="0">
                  <a:pos x="99" y="17"/>
                </a:cxn>
                <a:cxn ang="0">
                  <a:pos x="44" y="43"/>
                </a:cxn>
                <a:cxn ang="0">
                  <a:pos x="0" y="25"/>
                </a:cxn>
                <a:cxn ang="0">
                  <a:pos x="34" y="0"/>
                </a:cxn>
                <a:cxn ang="0">
                  <a:pos x="99" y="17"/>
                </a:cxn>
              </a:cxnLst>
              <a:rect l="0" t="0" r="r" b="b"/>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293905" name="Freeform 17"/>
            <p:cNvSpPr>
              <a:spLocks/>
            </p:cNvSpPr>
            <p:nvPr/>
          </p:nvSpPr>
          <p:spPr bwMode="auto">
            <a:xfrm>
              <a:off x="3292" y="3352"/>
              <a:ext cx="96" cy="41"/>
            </a:xfrm>
            <a:custGeom>
              <a:avLst/>
              <a:gdLst/>
              <a:ahLst/>
              <a:cxnLst>
                <a:cxn ang="0">
                  <a:pos x="96" y="16"/>
                </a:cxn>
                <a:cxn ang="0">
                  <a:pos x="42" y="41"/>
                </a:cxn>
                <a:cxn ang="0">
                  <a:pos x="0" y="25"/>
                </a:cxn>
                <a:cxn ang="0">
                  <a:pos x="34" y="0"/>
                </a:cxn>
                <a:cxn ang="0">
                  <a:pos x="96" y="16"/>
                </a:cxn>
              </a:cxnLst>
              <a:rect l="0" t="0" r="r" b="b"/>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293906" name="Freeform 18"/>
            <p:cNvSpPr>
              <a:spLocks/>
            </p:cNvSpPr>
            <p:nvPr/>
          </p:nvSpPr>
          <p:spPr bwMode="auto">
            <a:xfrm>
              <a:off x="3184" y="3306"/>
              <a:ext cx="92" cy="41"/>
            </a:xfrm>
            <a:custGeom>
              <a:avLst/>
              <a:gdLst/>
              <a:ahLst/>
              <a:cxnLst>
                <a:cxn ang="0">
                  <a:pos x="92" y="16"/>
                </a:cxn>
                <a:cxn ang="0">
                  <a:pos x="40" y="41"/>
                </a:cxn>
                <a:cxn ang="0">
                  <a:pos x="0" y="24"/>
                </a:cxn>
                <a:cxn ang="0">
                  <a:pos x="32" y="0"/>
                </a:cxn>
                <a:cxn ang="0">
                  <a:pos x="92" y="16"/>
                </a:cxn>
              </a:cxnLst>
              <a:rect l="0" t="0" r="r" b="b"/>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293907" name="Freeform 19"/>
            <p:cNvSpPr>
              <a:spLocks/>
            </p:cNvSpPr>
            <p:nvPr/>
          </p:nvSpPr>
          <p:spPr bwMode="auto">
            <a:xfrm>
              <a:off x="3075" y="3260"/>
              <a:ext cx="88" cy="39"/>
            </a:xfrm>
            <a:custGeom>
              <a:avLst/>
              <a:gdLst/>
              <a:ahLst/>
              <a:cxnLst>
                <a:cxn ang="0">
                  <a:pos x="88" y="15"/>
                </a:cxn>
                <a:cxn ang="0">
                  <a:pos x="38" y="39"/>
                </a:cxn>
                <a:cxn ang="0">
                  <a:pos x="0" y="24"/>
                </a:cxn>
                <a:cxn ang="0">
                  <a:pos x="31" y="0"/>
                </a:cxn>
                <a:cxn ang="0">
                  <a:pos x="88" y="15"/>
                </a:cxn>
              </a:cxnLst>
              <a:rect l="0" t="0" r="r" b="b"/>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293908" name="Freeform 20"/>
            <p:cNvSpPr>
              <a:spLocks/>
            </p:cNvSpPr>
            <p:nvPr/>
          </p:nvSpPr>
          <p:spPr bwMode="auto">
            <a:xfrm>
              <a:off x="3428" y="3298"/>
              <a:ext cx="97" cy="43"/>
            </a:xfrm>
            <a:custGeom>
              <a:avLst/>
              <a:gdLst/>
              <a:ahLst/>
              <a:cxnLst>
                <a:cxn ang="0">
                  <a:pos x="97" y="17"/>
                </a:cxn>
                <a:cxn ang="0">
                  <a:pos x="43" y="43"/>
                </a:cxn>
                <a:cxn ang="0">
                  <a:pos x="0" y="25"/>
                </a:cxn>
                <a:cxn ang="0">
                  <a:pos x="35" y="0"/>
                </a:cxn>
                <a:cxn ang="0">
                  <a:pos x="97" y="17"/>
                </a:cxn>
              </a:cxnLst>
              <a:rect l="0" t="0" r="r" b="b"/>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293909" name="Freeform 21"/>
            <p:cNvSpPr>
              <a:spLocks/>
            </p:cNvSpPr>
            <p:nvPr/>
          </p:nvSpPr>
          <p:spPr bwMode="auto">
            <a:xfrm>
              <a:off x="3328" y="3263"/>
              <a:ext cx="96" cy="42"/>
            </a:xfrm>
            <a:custGeom>
              <a:avLst/>
              <a:gdLst/>
              <a:ahLst/>
              <a:cxnLst>
                <a:cxn ang="0">
                  <a:pos x="96" y="17"/>
                </a:cxn>
                <a:cxn ang="0">
                  <a:pos x="42" y="42"/>
                </a:cxn>
                <a:cxn ang="0">
                  <a:pos x="0" y="25"/>
                </a:cxn>
                <a:cxn ang="0">
                  <a:pos x="33" y="0"/>
                </a:cxn>
                <a:cxn ang="0">
                  <a:pos x="96" y="17"/>
                </a:cxn>
              </a:cxnLst>
              <a:rect l="0" t="0" r="r" b="b"/>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293910" name="Freeform 22"/>
            <p:cNvSpPr>
              <a:spLocks/>
            </p:cNvSpPr>
            <p:nvPr/>
          </p:nvSpPr>
          <p:spPr bwMode="auto">
            <a:xfrm>
              <a:off x="3228" y="3227"/>
              <a:ext cx="93" cy="42"/>
            </a:xfrm>
            <a:custGeom>
              <a:avLst/>
              <a:gdLst/>
              <a:ahLst/>
              <a:cxnLst>
                <a:cxn ang="0">
                  <a:pos x="93" y="17"/>
                </a:cxn>
                <a:cxn ang="0">
                  <a:pos x="42" y="42"/>
                </a:cxn>
                <a:cxn ang="0">
                  <a:pos x="0" y="26"/>
                </a:cxn>
                <a:cxn ang="0">
                  <a:pos x="33" y="0"/>
                </a:cxn>
                <a:cxn ang="0">
                  <a:pos x="93" y="17"/>
                </a:cxn>
              </a:cxnLst>
              <a:rect l="0" t="0" r="r" b="b"/>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293911" name="Freeform 23"/>
            <p:cNvSpPr>
              <a:spLocks/>
            </p:cNvSpPr>
            <p:nvPr/>
          </p:nvSpPr>
          <p:spPr bwMode="auto">
            <a:xfrm>
              <a:off x="3128" y="3193"/>
              <a:ext cx="91" cy="40"/>
            </a:xfrm>
            <a:custGeom>
              <a:avLst/>
              <a:gdLst/>
              <a:ahLst/>
              <a:cxnLst>
                <a:cxn ang="0">
                  <a:pos x="91" y="15"/>
                </a:cxn>
                <a:cxn ang="0">
                  <a:pos x="40" y="40"/>
                </a:cxn>
                <a:cxn ang="0">
                  <a:pos x="0" y="24"/>
                </a:cxn>
                <a:cxn ang="0">
                  <a:pos x="32" y="0"/>
                </a:cxn>
                <a:cxn ang="0">
                  <a:pos x="91" y="15"/>
                </a:cxn>
              </a:cxnLst>
              <a:rect l="0" t="0" r="r" b="b"/>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293912" name="Freeform 24"/>
            <p:cNvSpPr>
              <a:spLocks/>
            </p:cNvSpPr>
            <p:nvPr/>
          </p:nvSpPr>
          <p:spPr bwMode="auto">
            <a:xfrm>
              <a:off x="3027" y="3157"/>
              <a:ext cx="91" cy="41"/>
            </a:xfrm>
            <a:custGeom>
              <a:avLst/>
              <a:gdLst/>
              <a:ahLst/>
              <a:cxnLst>
                <a:cxn ang="0">
                  <a:pos x="91" y="17"/>
                </a:cxn>
                <a:cxn ang="0">
                  <a:pos x="41" y="41"/>
                </a:cxn>
                <a:cxn ang="0">
                  <a:pos x="0" y="24"/>
                </a:cxn>
                <a:cxn ang="0">
                  <a:pos x="33" y="0"/>
                </a:cxn>
                <a:cxn ang="0">
                  <a:pos x="91" y="17"/>
                </a:cxn>
              </a:cxnLst>
              <a:rect l="0" t="0" r="r" b="b"/>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293913" name="Freeform 25"/>
            <p:cNvSpPr>
              <a:spLocks/>
            </p:cNvSpPr>
            <p:nvPr/>
          </p:nvSpPr>
          <p:spPr bwMode="auto">
            <a:xfrm>
              <a:off x="2927" y="3122"/>
              <a:ext cx="88" cy="40"/>
            </a:xfrm>
            <a:custGeom>
              <a:avLst/>
              <a:gdLst/>
              <a:ahLst/>
              <a:cxnLst>
                <a:cxn ang="0">
                  <a:pos x="88" y="16"/>
                </a:cxn>
                <a:cxn ang="0">
                  <a:pos x="40" y="40"/>
                </a:cxn>
                <a:cxn ang="0">
                  <a:pos x="0" y="24"/>
                </a:cxn>
                <a:cxn ang="0">
                  <a:pos x="31" y="0"/>
                </a:cxn>
                <a:cxn ang="0">
                  <a:pos x="88" y="16"/>
                </a:cxn>
              </a:cxnLst>
              <a:rect l="0" t="0" r="r" b="b"/>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293914" name="Freeform 26"/>
            <p:cNvSpPr>
              <a:spLocks/>
            </p:cNvSpPr>
            <p:nvPr/>
          </p:nvSpPr>
          <p:spPr bwMode="auto">
            <a:xfrm>
              <a:off x="3548" y="3248"/>
              <a:ext cx="98" cy="42"/>
            </a:xfrm>
            <a:custGeom>
              <a:avLst/>
              <a:gdLst/>
              <a:ahLst/>
              <a:cxnLst>
                <a:cxn ang="0">
                  <a:pos x="98" y="16"/>
                </a:cxn>
                <a:cxn ang="0">
                  <a:pos x="43" y="42"/>
                </a:cxn>
                <a:cxn ang="0">
                  <a:pos x="0" y="25"/>
                </a:cxn>
                <a:cxn ang="0">
                  <a:pos x="34" y="0"/>
                </a:cxn>
                <a:cxn ang="0">
                  <a:pos x="98" y="16"/>
                </a:cxn>
              </a:cxnLst>
              <a:rect l="0" t="0" r="r" b="b"/>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293915" name="Freeform 27"/>
            <p:cNvSpPr>
              <a:spLocks/>
            </p:cNvSpPr>
            <p:nvPr/>
          </p:nvSpPr>
          <p:spPr bwMode="auto">
            <a:xfrm>
              <a:off x="3455" y="3218"/>
              <a:ext cx="95" cy="42"/>
            </a:xfrm>
            <a:custGeom>
              <a:avLst/>
              <a:gdLst/>
              <a:ahLst/>
              <a:cxnLst>
                <a:cxn ang="0">
                  <a:pos x="95" y="17"/>
                </a:cxn>
                <a:cxn ang="0">
                  <a:pos x="41" y="42"/>
                </a:cxn>
                <a:cxn ang="0">
                  <a:pos x="0" y="25"/>
                </a:cxn>
                <a:cxn ang="0">
                  <a:pos x="33" y="0"/>
                </a:cxn>
                <a:cxn ang="0">
                  <a:pos x="95" y="17"/>
                </a:cxn>
              </a:cxnLst>
              <a:rect l="0" t="0" r="r" b="b"/>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293916" name="Freeform 28"/>
            <p:cNvSpPr>
              <a:spLocks/>
            </p:cNvSpPr>
            <p:nvPr/>
          </p:nvSpPr>
          <p:spPr bwMode="auto">
            <a:xfrm>
              <a:off x="3361" y="3189"/>
              <a:ext cx="94" cy="42"/>
            </a:xfrm>
            <a:custGeom>
              <a:avLst/>
              <a:gdLst/>
              <a:ahLst/>
              <a:cxnLst>
                <a:cxn ang="0">
                  <a:pos x="94" y="17"/>
                </a:cxn>
                <a:cxn ang="0">
                  <a:pos x="41" y="42"/>
                </a:cxn>
                <a:cxn ang="0">
                  <a:pos x="0" y="25"/>
                </a:cxn>
                <a:cxn ang="0">
                  <a:pos x="33" y="0"/>
                </a:cxn>
                <a:cxn ang="0">
                  <a:pos x="94" y="17"/>
                </a:cxn>
              </a:cxnLst>
              <a:rect l="0" t="0" r="r" b="b"/>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293917" name="Freeform 29"/>
            <p:cNvSpPr>
              <a:spLocks/>
            </p:cNvSpPr>
            <p:nvPr/>
          </p:nvSpPr>
          <p:spPr bwMode="auto">
            <a:xfrm>
              <a:off x="3267" y="3159"/>
              <a:ext cx="93" cy="42"/>
            </a:xfrm>
            <a:custGeom>
              <a:avLst/>
              <a:gdLst/>
              <a:ahLst/>
              <a:cxnLst>
                <a:cxn ang="0">
                  <a:pos x="93" y="17"/>
                </a:cxn>
                <a:cxn ang="0">
                  <a:pos x="42" y="42"/>
                </a:cxn>
                <a:cxn ang="0">
                  <a:pos x="0" y="26"/>
                </a:cxn>
                <a:cxn ang="0">
                  <a:pos x="34" y="0"/>
                </a:cxn>
                <a:cxn ang="0">
                  <a:pos x="93" y="17"/>
                </a:cxn>
              </a:cxnLst>
              <a:rect l="0" t="0" r="r" b="b"/>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293918" name="Freeform 30"/>
            <p:cNvSpPr>
              <a:spLocks/>
            </p:cNvSpPr>
            <p:nvPr/>
          </p:nvSpPr>
          <p:spPr bwMode="auto">
            <a:xfrm>
              <a:off x="3174" y="3131"/>
              <a:ext cx="91" cy="40"/>
            </a:xfrm>
            <a:custGeom>
              <a:avLst/>
              <a:gdLst/>
              <a:ahLst/>
              <a:cxnLst>
                <a:cxn ang="0">
                  <a:pos x="91" y="15"/>
                </a:cxn>
                <a:cxn ang="0">
                  <a:pos x="41" y="40"/>
                </a:cxn>
                <a:cxn ang="0">
                  <a:pos x="0" y="24"/>
                </a:cxn>
                <a:cxn ang="0">
                  <a:pos x="32" y="0"/>
                </a:cxn>
                <a:cxn ang="0">
                  <a:pos x="91" y="15"/>
                </a:cxn>
              </a:cxnLst>
              <a:rect l="0" t="0" r="r" b="b"/>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293919" name="Freeform 31"/>
            <p:cNvSpPr>
              <a:spLocks/>
            </p:cNvSpPr>
            <p:nvPr/>
          </p:nvSpPr>
          <p:spPr bwMode="auto">
            <a:xfrm>
              <a:off x="3081" y="3101"/>
              <a:ext cx="90" cy="41"/>
            </a:xfrm>
            <a:custGeom>
              <a:avLst/>
              <a:gdLst/>
              <a:ahLst/>
              <a:cxnLst>
                <a:cxn ang="0">
                  <a:pos x="90" y="17"/>
                </a:cxn>
                <a:cxn ang="0">
                  <a:pos x="39" y="41"/>
                </a:cxn>
                <a:cxn ang="0">
                  <a:pos x="0" y="24"/>
                </a:cxn>
                <a:cxn ang="0">
                  <a:pos x="31" y="0"/>
                </a:cxn>
                <a:cxn ang="0">
                  <a:pos x="90" y="17"/>
                </a:cxn>
              </a:cxnLst>
              <a:rect l="0" t="0" r="r" b="b"/>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293920" name="Freeform 32"/>
            <p:cNvSpPr>
              <a:spLocks/>
            </p:cNvSpPr>
            <p:nvPr/>
          </p:nvSpPr>
          <p:spPr bwMode="auto">
            <a:xfrm>
              <a:off x="2987" y="3072"/>
              <a:ext cx="88" cy="40"/>
            </a:xfrm>
            <a:custGeom>
              <a:avLst/>
              <a:gdLst/>
              <a:ahLst/>
              <a:cxnLst>
                <a:cxn ang="0">
                  <a:pos x="88" y="16"/>
                </a:cxn>
                <a:cxn ang="0">
                  <a:pos x="39" y="40"/>
                </a:cxn>
                <a:cxn ang="0">
                  <a:pos x="0" y="24"/>
                </a:cxn>
                <a:cxn ang="0">
                  <a:pos x="31" y="0"/>
                </a:cxn>
                <a:cxn ang="0">
                  <a:pos x="88" y="16"/>
                </a:cxn>
              </a:cxnLst>
              <a:rect l="0" t="0" r="r" b="b"/>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293921" name="Freeform 33"/>
            <p:cNvSpPr>
              <a:spLocks/>
            </p:cNvSpPr>
            <p:nvPr/>
          </p:nvSpPr>
          <p:spPr bwMode="auto">
            <a:xfrm>
              <a:off x="2321" y="2594"/>
              <a:ext cx="98" cy="316"/>
            </a:xfrm>
            <a:custGeom>
              <a:avLst/>
              <a:gdLst/>
              <a:ahLst/>
              <a:cxnLst>
                <a:cxn ang="0">
                  <a:pos x="35" y="0"/>
                </a:cxn>
                <a:cxn ang="0">
                  <a:pos x="55" y="32"/>
                </a:cxn>
                <a:cxn ang="0">
                  <a:pos x="46" y="52"/>
                </a:cxn>
                <a:cxn ang="0">
                  <a:pos x="98" y="247"/>
                </a:cxn>
                <a:cxn ang="0">
                  <a:pos x="57" y="316"/>
                </a:cxn>
                <a:cxn ang="0">
                  <a:pos x="0" y="235"/>
                </a:cxn>
                <a:cxn ang="0">
                  <a:pos x="26" y="52"/>
                </a:cxn>
                <a:cxn ang="0">
                  <a:pos x="2" y="32"/>
                </a:cxn>
                <a:cxn ang="0">
                  <a:pos x="9" y="0"/>
                </a:cxn>
                <a:cxn ang="0">
                  <a:pos x="35" y="0"/>
                </a:cxn>
              </a:cxnLst>
              <a:rect l="0" t="0" r="r" b="b"/>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293922" name="Freeform 34"/>
            <p:cNvSpPr>
              <a:spLocks/>
            </p:cNvSpPr>
            <p:nvPr/>
          </p:nvSpPr>
          <p:spPr bwMode="auto">
            <a:xfrm>
              <a:off x="3025" y="2383"/>
              <a:ext cx="1031" cy="778"/>
            </a:xfrm>
            <a:custGeom>
              <a:avLst/>
              <a:gdLst/>
              <a:ahLst/>
              <a:cxnLst>
                <a:cxn ang="0">
                  <a:pos x="115" y="0"/>
                </a:cxn>
                <a:cxn ang="0">
                  <a:pos x="0" y="558"/>
                </a:cxn>
                <a:cxn ang="0">
                  <a:pos x="752" y="778"/>
                </a:cxn>
                <a:cxn ang="0">
                  <a:pos x="825" y="766"/>
                </a:cxn>
                <a:cxn ang="0">
                  <a:pos x="1031" y="49"/>
                </a:cxn>
                <a:cxn ang="0">
                  <a:pos x="946" y="12"/>
                </a:cxn>
                <a:cxn ang="0">
                  <a:pos x="115" y="0"/>
                </a:cxn>
              </a:cxnLst>
              <a:rect l="0" t="0" r="r" b="b"/>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293923" name="Freeform 35"/>
            <p:cNvSpPr>
              <a:spLocks/>
            </p:cNvSpPr>
            <p:nvPr/>
          </p:nvSpPr>
          <p:spPr bwMode="auto">
            <a:xfrm>
              <a:off x="3110" y="2462"/>
              <a:ext cx="771" cy="571"/>
            </a:xfrm>
            <a:custGeom>
              <a:avLst/>
              <a:gdLst/>
              <a:ahLst/>
              <a:cxnLst>
                <a:cxn ang="0">
                  <a:pos x="78" y="0"/>
                </a:cxn>
                <a:cxn ang="0">
                  <a:pos x="0" y="406"/>
                </a:cxn>
                <a:cxn ang="0">
                  <a:pos x="624" y="571"/>
                </a:cxn>
                <a:cxn ang="0">
                  <a:pos x="771" y="37"/>
                </a:cxn>
                <a:cxn ang="0">
                  <a:pos x="78" y="0"/>
                </a:cxn>
              </a:cxnLst>
              <a:rect l="0" t="0" r="r" b="b"/>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293924" name="Freeform 36"/>
            <p:cNvSpPr>
              <a:spLocks/>
            </p:cNvSpPr>
            <p:nvPr/>
          </p:nvSpPr>
          <p:spPr bwMode="auto">
            <a:xfrm>
              <a:off x="2035" y="1488"/>
              <a:ext cx="824" cy="724"/>
            </a:xfrm>
            <a:custGeom>
              <a:avLst/>
              <a:gdLst/>
              <a:ahLst/>
              <a:cxnLst>
                <a:cxn ang="0">
                  <a:pos x="822" y="255"/>
                </a:cxn>
                <a:cxn ang="0">
                  <a:pos x="806" y="199"/>
                </a:cxn>
                <a:cxn ang="0">
                  <a:pos x="774" y="149"/>
                </a:cxn>
                <a:cxn ang="0">
                  <a:pos x="730" y="104"/>
                </a:cxn>
                <a:cxn ang="0">
                  <a:pos x="675" y="64"/>
                </a:cxn>
                <a:cxn ang="0">
                  <a:pos x="609" y="35"/>
                </a:cxn>
                <a:cxn ang="0">
                  <a:pos x="535" y="13"/>
                </a:cxn>
                <a:cxn ang="0">
                  <a:pos x="454" y="1"/>
                </a:cxn>
                <a:cxn ang="0">
                  <a:pos x="371" y="1"/>
                </a:cxn>
                <a:cxn ang="0">
                  <a:pos x="290" y="13"/>
                </a:cxn>
                <a:cxn ang="0">
                  <a:pos x="216" y="35"/>
                </a:cxn>
                <a:cxn ang="0">
                  <a:pos x="150" y="64"/>
                </a:cxn>
                <a:cxn ang="0">
                  <a:pos x="94" y="104"/>
                </a:cxn>
                <a:cxn ang="0">
                  <a:pos x="50" y="149"/>
                </a:cxn>
                <a:cxn ang="0">
                  <a:pos x="19" y="199"/>
                </a:cxn>
                <a:cxn ang="0">
                  <a:pos x="2" y="255"/>
                </a:cxn>
                <a:cxn ang="0">
                  <a:pos x="2" y="313"/>
                </a:cxn>
                <a:cxn ang="0">
                  <a:pos x="19" y="367"/>
                </a:cxn>
                <a:cxn ang="0">
                  <a:pos x="50" y="419"/>
                </a:cxn>
                <a:cxn ang="0">
                  <a:pos x="94" y="463"/>
                </a:cxn>
                <a:cxn ang="0">
                  <a:pos x="150" y="501"/>
                </a:cxn>
                <a:cxn ang="0">
                  <a:pos x="216" y="532"/>
                </a:cxn>
                <a:cxn ang="0">
                  <a:pos x="290" y="552"/>
                </a:cxn>
                <a:cxn ang="0">
                  <a:pos x="371" y="564"/>
                </a:cxn>
                <a:cxn ang="0">
                  <a:pos x="420" y="566"/>
                </a:cxn>
                <a:cxn ang="0">
                  <a:pos x="433" y="566"/>
                </a:cxn>
                <a:cxn ang="0">
                  <a:pos x="446" y="566"/>
                </a:cxn>
                <a:cxn ang="0">
                  <a:pos x="459" y="564"/>
                </a:cxn>
                <a:cxn ang="0">
                  <a:pos x="448" y="724"/>
                </a:cxn>
                <a:cxn ang="0">
                  <a:pos x="571" y="545"/>
                </a:cxn>
                <a:cxn ang="0">
                  <a:pos x="628" y="525"/>
                </a:cxn>
                <a:cxn ang="0">
                  <a:pos x="680" y="499"/>
                </a:cxn>
                <a:cxn ang="0">
                  <a:pos x="725" y="469"/>
                </a:cxn>
                <a:cxn ang="0">
                  <a:pos x="762" y="433"/>
                </a:cxn>
                <a:cxn ang="0">
                  <a:pos x="792" y="394"/>
                </a:cxn>
                <a:cxn ang="0">
                  <a:pos x="812" y="352"/>
                </a:cxn>
                <a:cxn ang="0">
                  <a:pos x="823" y="307"/>
                </a:cxn>
              </a:cxnLst>
              <a:rect l="0" t="0" r="r" b="b"/>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293925" name="Freeform 37"/>
            <p:cNvSpPr>
              <a:spLocks/>
            </p:cNvSpPr>
            <p:nvPr/>
          </p:nvSpPr>
          <p:spPr bwMode="auto">
            <a:xfrm>
              <a:off x="1764" y="2157"/>
              <a:ext cx="241" cy="70"/>
            </a:xfrm>
            <a:custGeom>
              <a:avLst/>
              <a:gdLst/>
              <a:ahLst/>
              <a:cxnLst>
                <a:cxn ang="0">
                  <a:pos x="241" y="70"/>
                </a:cxn>
                <a:cxn ang="0">
                  <a:pos x="0" y="0"/>
                </a:cxn>
                <a:cxn ang="0">
                  <a:pos x="13" y="50"/>
                </a:cxn>
                <a:cxn ang="0">
                  <a:pos x="241" y="70"/>
                </a:cxn>
              </a:cxnLst>
              <a:rect l="0" t="0" r="r" b="b"/>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293926" name="Freeform 38"/>
            <p:cNvSpPr>
              <a:spLocks/>
            </p:cNvSpPr>
            <p:nvPr/>
          </p:nvSpPr>
          <p:spPr bwMode="auto">
            <a:xfrm>
              <a:off x="1704" y="2312"/>
              <a:ext cx="310" cy="92"/>
            </a:xfrm>
            <a:custGeom>
              <a:avLst/>
              <a:gdLst/>
              <a:ahLst/>
              <a:cxnLst>
                <a:cxn ang="0">
                  <a:pos x="310" y="0"/>
                </a:cxn>
                <a:cxn ang="0">
                  <a:pos x="0" y="51"/>
                </a:cxn>
                <a:cxn ang="0">
                  <a:pos x="78" y="92"/>
                </a:cxn>
                <a:cxn ang="0">
                  <a:pos x="310" y="0"/>
                </a:cxn>
              </a:cxnLst>
              <a:rect l="0" t="0" r="r" b="b"/>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293927" name="Freeform 39"/>
            <p:cNvSpPr>
              <a:spLocks/>
            </p:cNvSpPr>
            <p:nvPr/>
          </p:nvSpPr>
          <p:spPr bwMode="auto">
            <a:xfrm>
              <a:off x="1900" y="2413"/>
              <a:ext cx="109" cy="77"/>
            </a:xfrm>
            <a:custGeom>
              <a:avLst/>
              <a:gdLst/>
              <a:ahLst/>
              <a:cxnLst>
                <a:cxn ang="0">
                  <a:pos x="109" y="0"/>
                </a:cxn>
                <a:cxn ang="0">
                  <a:pos x="0" y="59"/>
                </a:cxn>
                <a:cxn ang="0">
                  <a:pos x="64" y="77"/>
                </a:cxn>
                <a:cxn ang="0">
                  <a:pos x="109" y="0"/>
                </a:cxn>
              </a:cxnLst>
              <a:rect l="0" t="0" r="r" b="b"/>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293928" name="Freeform 40"/>
            <p:cNvSpPr>
              <a:spLocks/>
            </p:cNvSpPr>
            <p:nvPr/>
          </p:nvSpPr>
          <p:spPr bwMode="auto">
            <a:xfrm>
              <a:off x="3163" y="2697"/>
              <a:ext cx="590" cy="186"/>
            </a:xfrm>
            <a:custGeom>
              <a:avLst/>
              <a:gdLst/>
              <a:ahLst/>
              <a:cxnLst>
                <a:cxn ang="0">
                  <a:pos x="554" y="111"/>
                </a:cxn>
                <a:cxn ang="0">
                  <a:pos x="525" y="125"/>
                </a:cxn>
                <a:cxn ang="0">
                  <a:pos x="516" y="112"/>
                </a:cxn>
                <a:cxn ang="0">
                  <a:pos x="484" y="74"/>
                </a:cxn>
                <a:cxn ang="0">
                  <a:pos x="451" y="75"/>
                </a:cxn>
                <a:cxn ang="0">
                  <a:pos x="418" y="83"/>
                </a:cxn>
                <a:cxn ang="0">
                  <a:pos x="395" y="81"/>
                </a:cxn>
                <a:cxn ang="0">
                  <a:pos x="383" y="64"/>
                </a:cxn>
                <a:cxn ang="0">
                  <a:pos x="344" y="59"/>
                </a:cxn>
                <a:cxn ang="0">
                  <a:pos x="323" y="60"/>
                </a:cxn>
                <a:cxn ang="0">
                  <a:pos x="312" y="57"/>
                </a:cxn>
                <a:cxn ang="0">
                  <a:pos x="301" y="43"/>
                </a:cxn>
                <a:cxn ang="0">
                  <a:pos x="292" y="38"/>
                </a:cxn>
                <a:cxn ang="0">
                  <a:pos x="243" y="38"/>
                </a:cxn>
                <a:cxn ang="0">
                  <a:pos x="193" y="46"/>
                </a:cxn>
                <a:cxn ang="0">
                  <a:pos x="181" y="50"/>
                </a:cxn>
                <a:cxn ang="0">
                  <a:pos x="185" y="25"/>
                </a:cxn>
                <a:cxn ang="0">
                  <a:pos x="175" y="7"/>
                </a:cxn>
                <a:cxn ang="0">
                  <a:pos x="153" y="0"/>
                </a:cxn>
                <a:cxn ang="0">
                  <a:pos x="84" y="8"/>
                </a:cxn>
                <a:cxn ang="0">
                  <a:pos x="15" y="21"/>
                </a:cxn>
                <a:cxn ang="0">
                  <a:pos x="0" y="43"/>
                </a:cxn>
                <a:cxn ang="0">
                  <a:pos x="21" y="58"/>
                </a:cxn>
                <a:cxn ang="0">
                  <a:pos x="84" y="45"/>
                </a:cxn>
                <a:cxn ang="0">
                  <a:pos x="147" y="38"/>
                </a:cxn>
                <a:cxn ang="0">
                  <a:pos x="142" y="60"/>
                </a:cxn>
                <a:cxn ang="0">
                  <a:pos x="141" y="80"/>
                </a:cxn>
                <a:cxn ang="0">
                  <a:pos x="156" y="95"/>
                </a:cxn>
                <a:cxn ang="0">
                  <a:pos x="201" y="81"/>
                </a:cxn>
                <a:cxn ang="0">
                  <a:pos x="249" y="75"/>
                </a:cxn>
                <a:cxn ang="0">
                  <a:pos x="274" y="87"/>
                </a:cxn>
                <a:cxn ang="0">
                  <a:pos x="294" y="101"/>
                </a:cxn>
                <a:cxn ang="0">
                  <a:pos x="304" y="101"/>
                </a:cxn>
                <a:cxn ang="0">
                  <a:pos x="327" y="96"/>
                </a:cxn>
                <a:cxn ang="0">
                  <a:pos x="351" y="95"/>
                </a:cxn>
                <a:cxn ang="0">
                  <a:pos x="356" y="102"/>
                </a:cxn>
                <a:cxn ang="0">
                  <a:pos x="354" y="125"/>
                </a:cxn>
                <a:cxn ang="0">
                  <a:pos x="367" y="139"/>
                </a:cxn>
                <a:cxn ang="0">
                  <a:pos x="401" y="127"/>
                </a:cxn>
                <a:cxn ang="0">
                  <a:pos x="438" y="115"/>
                </a:cxn>
                <a:cxn ang="0">
                  <a:pos x="471" y="108"/>
                </a:cxn>
                <a:cxn ang="0">
                  <a:pos x="481" y="140"/>
                </a:cxn>
                <a:cxn ang="0">
                  <a:pos x="475" y="171"/>
                </a:cxn>
                <a:cxn ang="0">
                  <a:pos x="491" y="186"/>
                </a:cxn>
                <a:cxn ang="0">
                  <a:pos x="517" y="174"/>
                </a:cxn>
                <a:cxn ang="0">
                  <a:pos x="547" y="156"/>
                </a:cxn>
                <a:cxn ang="0">
                  <a:pos x="568" y="143"/>
                </a:cxn>
                <a:cxn ang="0">
                  <a:pos x="572" y="149"/>
                </a:cxn>
                <a:cxn ang="0">
                  <a:pos x="590" y="130"/>
                </a:cxn>
              </a:cxnLst>
              <a:rect l="0" t="0" r="r" b="b"/>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50"/>
                  </a:lnTo>
                  <a:lnTo>
                    <a:pt x="181" y="50"/>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293929" name="Freeform 41"/>
            <p:cNvSpPr>
              <a:spLocks/>
            </p:cNvSpPr>
            <p:nvPr/>
          </p:nvSpPr>
          <p:spPr bwMode="auto">
            <a:xfrm>
              <a:off x="3200" y="2569"/>
              <a:ext cx="560" cy="123"/>
            </a:xfrm>
            <a:custGeom>
              <a:avLst/>
              <a:gdLst/>
              <a:ahLst/>
              <a:cxnLst>
                <a:cxn ang="0">
                  <a:pos x="548" y="87"/>
                </a:cxn>
                <a:cxn ang="0">
                  <a:pos x="546" y="63"/>
                </a:cxn>
                <a:cxn ang="0">
                  <a:pos x="536" y="49"/>
                </a:cxn>
                <a:cxn ang="0">
                  <a:pos x="511" y="48"/>
                </a:cxn>
                <a:cxn ang="0">
                  <a:pos x="490" y="51"/>
                </a:cxn>
                <a:cxn ang="0">
                  <a:pos x="469" y="58"/>
                </a:cxn>
                <a:cxn ang="0">
                  <a:pos x="454" y="48"/>
                </a:cxn>
                <a:cxn ang="0">
                  <a:pos x="432" y="32"/>
                </a:cxn>
                <a:cxn ang="0">
                  <a:pos x="404" y="30"/>
                </a:cxn>
                <a:cxn ang="0">
                  <a:pos x="370" y="36"/>
                </a:cxn>
                <a:cxn ang="0">
                  <a:pos x="338" y="46"/>
                </a:cxn>
                <a:cxn ang="0">
                  <a:pos x="307" y="44"/>
                </a:cxn>
                <a:cxn ang="0">
                  <a:pos x="262" y="37"/>
                </a:cxn>
                <a:cxn ang="0">
                  <a:pos x="210" y="49"/>
                </a:cxn>
                <a:cxn ang="0">
                  <a:pos x="190" y="20"/>
                </a:cxn>
                <a:cxn ang="0">
                  <a:pos x="184" y="8"/>
                </a:cxn>
                <a:cxn ang="0">
                  <a:pos x="138" y="1"/>
                </a:cxn>
                <a:cxn ang="0">
                  <a:pos x="83" y="3"/>
                </a:cxn>
                <a:cxn ang="0">
                  <a:pos x="29" y="14"/>
                </a:cxn>
                <a:cxn ang="0">
                  <a:pos x="2" y="30"/>
                </a:cxn>
                <a:cxn ang="0">
                  <a:pos x="4" y="50"/>
                </a:cxn>
                <a:cxn ang="0">
                  <a:pos x="24" y="55"/>
                </a:cxn>
                <a:cxn ang="0">
                  <a:pos x="72" y="42"/>
                </a:cxn>
                <a:cxn ang="0">
                  <a:pos x="121" y="38"/>
                </a:cxn>
                <a:cxn ang="0">
                  <a:pos x="153" y="39"/>
                </a:cxn>
                <a:cxn ang="0">
                  <a:pos x="152" y="46"/>
                </a:cxn>
                <a:cxn ang="0">
                  <a:pos x="152" y="70"/>
                </a:cxn>
                <a:cxn ang="0">
                  <a:pos x="170" y="86"/>
                </a:cxn>
                <a:cxn ang="0">
                  <a:pos x="213" y="87"/>
                </a:cxn>
                <a:cxn ang="0">
                  <a:pos x="255" y="75"/>
                </a:cxn>
                <a:cxn ang="0">
                  <a:pos x="286" y="71"/>
                </a:cxn>
                <a:cxn ang="0">
                  <a:pos x="295" y="75"/>
                </a:cxn>
                <a:cxn ang="0">
                  <a:pos x="305" y="100"/>
                </a:cxn>
                <a:cxn ang="0">
                  <a:pos x="326" y="93"/>
                </a:cxn>
                <a:cxn ang="0">
                  <a:pos x="357" y="77"/>
                </a:cxn>
                <a:cxn ang="0">
                  <a:pos x="388" y="69"/>
                </a:cxn>
                <a:cxn ang="0">
                  <a:pos x="414" y="66"/>
                </a:cxn>
                <a:cxn ang="0">
                  <a:pos x="426" y="68"/>
                </a:cxn>
                <a:cxn ang="0">
                  <a:pos x="430" y="82"/>
                </a:cxn>
                <a:cxn ang="0">
                  <a:pos x="423" y="93"/>
                </a:cxn>
                <a:cxn ang="0">
                  <a:pos x="419" y="101"/>
                </a:cxn>
                <a:cxn ang="0">
                  <a:pos x="426" y="118"/>
                </a:cxn>
                <a:cxn ang="0">
                  <a:pos x="446" y="120"/>
                </a:cxn>
                <a:cxn ang="0">
                  <a:pos x="453" y="113"/>
                </a:cxn>
                <a:cxn ang="0">
                  <a:pos x="462" y="104"/>
                </a:cxn>
                <a:cxn ang="0">
                  <a:pos x="482" y="92"/>
                </a:cxn>
                <a:cxn ang="0">
                  <a:pos x="504" y="86"/>
                </a:cxn>
                <a:cxn ang="0">
                  <a:pos x="518" y="107"/>
                </a:cxn>
                <a:cxn ang="0">
                  <a:pos x="546" y="123"/>
                </a:cxn>
                <a:cxn ang="0">
                  <a:pos x="560" y="108"/>
                </a:cxn>
                <a:cxn ang="0">
                  <a:pos x="554" y="92"/>
                </a:cxn>
              </a:cxnLst>
              <a:rect l="0" t="0" r="r" b="b"/>
              <a:pathLst>
                <a:path w="560" h="123">
                  <a:moveTo>
                    <a:pt x="548" y="88"/>
                  </a:moveTo>
                  <a:lnTo>
                    <a:pt x="548" y="88"/>
                  </a:lnTo>
                  <a:lnTo>
                    <a:pt x="548" y="87"/>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293930" name="Freeform 42"/>
            <p:cNvSpPr>
              <a:spLocks/>
            </p:cNvSpPr>
            <p:nvPr/>
          </p:nvSpPr>
          <p:spPr bwMode="auto">
            <a:xfrm>
              <a:off x="2124" y="1799"/>
              <a:ext cx="598" cy="120"/>
            </a:xfrm>
            <a:custGeom>
              <a:avLst/>
              <a:gdLst/>
              <a:ahLst/>
              <a:cxnLst>
                <a:cxn ang="0">
                  <a:pos x="559" y="33"/>
                </a:cxn>
                <a:cxn ang="0">
                  <a:pos x="532" y="54"/>
                </a:cxn>
                <a:cxn ang="0">
                  <a:pos x="520" y="43"/>
                </a:cxn>
                <a:cxn ang="0">
                  <a:pos x="481" y="11"/>
                </a:cxn>
                <a:cxn ang="0">
                  <a:pos x="450" y="18"/>
                </a:cxn>
                <a:cxn ang="0">
                  <a:pos x="420" y="33"/>
                </a:cxn>
                <a:cxn ang="0">
                  <a:pos x="396" y="34"/>
                </a:cxn>
                <a:cxn ang="0">
                  <a:pos x="382" y="21"/>
                </a:cxn>
                <a:cxn ang="0">
                  <a:pos x="341" y="23"/>
                </a:cxn>
                <a:cxn ang="0">
                  <a:pos x="321" y="29"/>
                </a:cxn>
                <a:cxn ang="0">
                  <a:pos x="309" y="28"/>
                </a:cxn>
                <a:cxn ang="0">
                  <a:pos x="296" y="15"/>
                </a:cxn>
                <a:cxn ang="0">
                  <a:pos x="285" y="12"/>
                </a:cxn>
                <a:cxn ang="0">
                  <a:pos x="238" y="23"/>
                </a:cxn>
                <a:cxn ang="0">
                  <a:pos x="191" y="40"/>
                </a:cxn>
                <a:cxn ang="0">
                  <a:pos x="180" y="45"/>
                </a:cxn>
                <a:cxn ang="0">
                  <a:pos x="179" y="19"/>
                </a:cxn>
                <a:cxn ang="0">
                  <a:pos x="166" y="4"/>
                </a:cxn>
                <a:cxn ang="0">
                  <a:pos x="143" y="2"/>
                </a:cxn>
                <a:cxn ang="0">
                  <a:pos x="76" y="23"/>
                </a:cxn>
                <a:cxn ang="0">
                  <a:pos x="12" y="49"/>
                </a:cxn>
                <a:cxn ang="0">
                  <a:pos x="1" y="73"/>
                </a:cxn>
                <a:cxn ang="0">
                  <a:pos x="24" y="84"/>
                </a:cxn>
                <a:cxn ang="0">
                  <a:pos x="84" y="60"/>
                </a:cxn>
                <a:cxn ang="0">
                  <a:pos x="144" y="40"/>
                </a:cxn>
                <a:cxn ang="0">
                  <a:pos x="144" y="62"/>
                </a:cxn>
                <a:cxn ang="0">
                  <a:pos x="147" y="82"/>
                </a:cxn>
                <a:cxn ang="0">
                  <a:pos x="164" y="93"/>
                </a:cxn>
                <a:cxn ang="0">
                  <a:pos x="205" y="72"/>
                </a:cxn>
                <a:cxn ang="0">
                  <a:pos x="252" y="56"/>
                </a:cxn>
                <a:cxn ang="0">
                  <a:pos x="279" y="64"/>
                </a:cxn>
                <a:cxn ang="0">
                  <a:pos x="300" y="74"/>
                </a:cxn>
                <a:cxn ang="0">
                  <a:pos x="310" y="72"/>
                </a:cxn>
                <a:cxn ang="0">
                  <a:pos x="332" y="64"/>
                </a:cxn>
                <a:cxn ang="0">
                  <a:pos x="356" y="58"/>
                </a:cxn>
                <a:cxn ang="0">
                  <a:pos x="362" y="62"/>
                </a:cxn>
                <a:cxn ang="0">
                  <a:pos x="364" y="86"/>
                </a:cxn>
                <a:cxn ang="0">
                  <a:pos x="380" y="98"/>
                </a:cxn>
                <a:cxn ang="0">
                  <a:pos x="411" y="79"/>
                </a:cxn>
                <a:cxn ang="0">
                  <a:pos x="445" y="60"/>
                </a:cxn>
                <a:cxn ang="0">
                  <a:pos x="475" y="48"/>
                </a:cxn>
                <a:cxn ang="0">
                  <a:pos x="493" y="77"/>
                </a:cxn>
                <a:cxn ang="0">
                  <a:pos x="493" y="109"/>
                </a:cxn>
                <a:cxn ang="0">
                  <a:pos x="511" y="120"/>
                </a:cxn>
                <a:cxn ang="0">
                  <a:pos x="533" y="102"/>
                </a:cxn>
                <a:cxn ang="0">
                  <a:pos x="560" y="79"/>
                </a:cxn>
                <a:cxn ang="0">
                  <a:pos x="579" y="62"/>
                </a:cxn>
                <a:cxn ang="0">
                  <a:pos x="584" y="67"/>
                </a:cxn>
                <a:cxn ang="0">
                  <a:pos x="598" y="46"/>
                </a:cxn>
              </a:cxnLst>
              <a:rect l="0" t="0" r="r" b="b"/>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45"/>
                  </a:lnTo>
                  <a:lnTo>
                    <a:pt x="180" y="45"/>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293931" name="Freeform 43"/>
            <p:cNvSpPr>
              <a:spLocks/>
            </p:cNvSpPr>
            <p:nvPr/>
          </p:nvSpPr>
          <p:spPr bwMode="auto">
            <a:xfrm>
              <a:off x="2136" y="1643"/>
              <a:ext cx="564" cy="106"/>
            </a:xfrm>
            <a:custGeom>
              <a:avLst/>
              <a:gdLst/>
              <a:ahLst/>
              <a:cxnLst>
                <a:cxn ang="0">
                  <a:pos x="549" y="35"/>
                </a:cxn>
                <a:cxn ang="0">
                  <a:pos x="542" y="12"/>
                </a:cxn>
                <a:cxn ang="0">
                  <a:pos x="530" y="0"/>
                </a:cxn>
                <a:cxn ang="0">
                  <a:pos x="504" y="4"/>
                </a:cxn>
                <a:cxn ang="0">
                  <a:pos x="483" y="11"/>
                </a:cxn>
                <a:cxn ang="0">
                  <a:pos x="464" y="22"/>
                </a:cxn>
                <a:cxn ang="0">
                  <a:pos x="447" y="14"/>
                </a:cxn>
                <a:cxn ang="0">
                  <a:pos x="424" y="4"/>
                </a:cxn>
                <a:cxn ang="0">
                  <a:pos x="395" y="6"/>
                </a:cxn>
                <a:cxn ang="0">
                  <a:pos x="364" y="19"/>
                </a:cxn>
                <a:cxn ang="0">
                  <a:pos x="334" y="35"/>
                </a:cxn>
                <a:cxn ang="0">
                  <a:pos x="302" y="38"/>
                </a:cxn>
                <a:cxn ang="0">
                  <a:pos x="257" y="41"/>
                </a:cxn>
                <a:cxn ang="0">
                  <a:pos x="210" y="62"/>
                </a:cxn>
                <a:cxn ang="0">
                  <a:pos x="184" y="38"/>
                </a:cxn>
                <a:cxn ang="0">
                  <a:pos x="175" y="28"/>
                </a:cxn>
                <a:cxn ang="0">
                  <a:pos x="128" y="29"/>
                </a:cxn>
                <a:cxn ang="0">
                  <a:pos x="75" y="42"/>
                </a:cxn>
                <a:cxn ang="0">
                  <a:pos x="25" y="63"/>
                </a:cxn>
                <a:cxn ang="0">
                  <a:pos x="1" y="84"/>
                </a:cxn>
                <a:cxn ang="0">
                  <a:pos x="7" y="103"/>
                </a:cxn>
                <a:cxn ang="0">
                  <a:pos x="26" y="104"/>
                </a:cxn>
                <a:cxn ang="0">
                  <a:pos x="72" y="82"/>
                </a:cxn>
                <a:cxn ang="0">
                  <a:pos x="118" y="68"/>
                </a:cxn>
                <a:cxn ang="0">
                  <a:pos x="150" y="63"/>
                </a:cxn>
                <a:cxn ang="0">
                  <a:pos x="150" y="72"/>
                </a:cxn>
                <a:cxn ang="0">
                  <a:pos x="155" y="94"/>
                </a:cxn>
                <a:cxn ang="0">
                  <a:pos x="175" y="106"/>
                </a:cxn>
                <a:cxn ang="0">
                  <a:pos x="218" y="98"/>
                </a:cxn>
                <a:cxn ang="0">
                  <a:pos x="257" y="80"/>
                </a:cxn>
                <a:cxn ang="0">
                  <a:pos x="288" y="70"/>
                </a:cxn>
                <a:cxn ang="0">
                  <a:pos x="296" y="72"/>
                </a:cxn>
                <a:cxn ang="0">
                  <a:pos x="311" y="94"/>
                </a:cxn>
                <a:cxn ang="0">
                  <a:pos x="331" y="84"/>
                </a:cxn>
                <a:cxn ang="0">
                  <a:pos x="357" y="62"/>
                </a:cxn>
                <a:cxn ang="0">
                  <a:pos x="388" y="48"/>
                </a:cxn>
                <a:cxn ang="0">
                  <a:pos x="413" y="39"/>
                </a:cxn>
                <a:cxn ang="0">
                  <a:pos x="424" y="39"/>
                </a:cxn>
                <a:cxn ang="0">
                  <a:pos x="431" y="53"/>
                </a:cxn>
                <a:cxn ang="0">
                  <a:pos x="425" y="65"/>
                </a:cxn>
                <a:cxn ang="0">
                  <a:pos x="424" y="73"/>
                </a:cxn>
                <a:cxn ang="0">
                  <a:pos x="433" y="90"/>
                </a:cxn>
                <a:cxn ang="0">
                  <a:pos x="453" y="86"/>
                </a:cxn>
                <a:cxn ang="0">
                  <a:pos x="459" y="79"/>
                </a:cxn>
                <a:cxn ang="0">
                  <a:pos x="465" y="68"/>
                </a:cxn>
                <a:cxn ang="0">
                  <a:pos x="483" y="53"/>
                </a:cxn>
                <a:cxn ang="0">
                  <a:pos x="504" y="42"/>
                </a:cxn>
                <a:cxn ang="0">
                  <a:pos x="515" y="51"/>
                </a:cxn>
                <a:cxn ang="0">
                  <a:pos x="527" y="65"/>
                </a:cxn>
                <a:cxn ang="0">
                  <a:pos x="547" y="72"/>
                </a:cxn>
                <a:cxn ang="0">
                  <a:pos x="563" y="61"/>
                </a:cxn>
                <a:cxn ang="0">
                  <a:pos x="560" y="42"/>
                </a:cxn>
              </a:cxnLst>
              <a:rect l="0" t="0" r="r" b="b"/>
              <a:pathLst>
                <a:path w="564" h="106">
                  <a:moveTo>
                    <a:pt x="549" y="36"/>
                  </a:moveTo>
                  <a:lnTo>
                    <a:pt x="549" y="36"/>
                  </a:lnTo>
                  <a:lnTo>
                    <a:pt x="549" y="35"/>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293932" name="Freeform 44"/>
            <p:cNvSpPr>
              <a:spLocks/>
            </p:cNvSpPr>
            <p:nvPr/>
          </p:nvSpPr>
          <p:spPr bwMode="auto">
            <a:xfrm>
              <a:off x="3273" y="1821"/>
              <a:ext cx="498" cy="538"/>
            </a:xfrm>
            <a:custGeom>
              <a:avLst/>
              <a:gdLst/>
              <a:ahLst/>
              <a:cxnLst>
                <a:cxn ang="0">
                  <a:pos x="461" y="277"/>
                </a:cxn>
                <a:cxn ang="0">
                  <a:pos x="262" y="222"/>
                </a:cxn>
                <a:cxn ang="0">
                  <a:pos x="262" y="179"/>
                </a:cxn>
                <a:cxn ang="0">
                  <a:pos x="293" y="136"/>
                </a:cxn>
                <a:cxn ang="0">
                  <a:pos x="293" y="120"/>
                </a:cxn>
                <a:cxn ang="0">
                  <a:pos x="291" y="83"/>
                </a:cxn>
                <a:cxn ang="0">
                  <a:pos x="283" y="42"/>
                </a:cxn>
                <a:cxn ang="0">
                  <a:pos x="265" y="9"/>
                </a:cxn>
                <a:cxn ang="0">
                  <a:pos x="257" y="5"/>
                </a:cxn>
                <a:cxn ang="0">
                  <a:pos x="247" y="2"/>
                </a:cxn>
                <a:cxn ang="0">
                  <a:pos x="234" y="0"/>
                </a:cxn>
                <a:cxn ang="0">
                  <a:pos x="220" y="0"/>
                </a:cxn>
                <a:cxn ang="0">
                  <a:pos x="205" y="0"/>
                </a:cxn>
                <a:cxn ang="0">
                  <a:pos x="189" y="0"/>
                </a:cxn>
                <a:cxn ang="0">
                  <a:pos x="172" y="2"/>
                </a:cxn>
                <a:cxn ang="0">
                  <a:pos x="155" y="3"/>
                </a:cxn>
                <a:cxn ang="0">
                  <a:pos x="140" y="6"/>
                </a:cxn>
                <a:cxn ang="0">
                  <a:pos x="124" y="8"/>
                </a:cxn>
                <a:cxn ang="0">
                  <a:pos x="110" y="12"/>
                </a:cxn>
                <a:cxn ang="0">
                  <a:pos x="97" y="14"/>
                </a:cxn>
                <a:cxn ang="0">
                  <a:pos x="86" y="15"/>
                </a:cxn>
                <a:cxn ang="0">
                  <a:pos x="79" y="18"/>
                </a:cxn>
                <a:cxn ang="0">
                  <a:pos x="74" y="19"/>
                </a:cxn>
                <a:cxn ang="0">
                  <a:pos x="72" y="19"/>
                </a:cxn>
                <a:cxn ang="0">
                  <a:pos x="90" y="44"/>
                </a:cxn>
                <a:cxn ang="0">
                  <a:pos x="79" y="69"/>
                </a:cxn>
                <a:cxn ang="0">
                  <a:pos x="94" y="87"/>
                </a:cxn>
                <a:cxn ang="0">
                  <a:pos x="79" y="133"/>
                </a:cxn>
                <a:cxn ang="0">
                  <a:pos x="99" y="137"/>
                </a:cxn>
                <a:cxn ang="0">
                  <a:pos x="102" y="196"/>
                </a:cxn>
                <a:cxn ang="0">
                  <a:pos x="152" y="201"/>
                </a:cxn>
                <a:cxn ang="0">
                  <a:pos x="154" y="218"/>
                </a:cxn>
                <a:cxn ang="0">
                  <a:pos x="147" y="246"/>
                </a:cxn>
                <a:cxn ang="0">
                  <a:pos x="0" y="301"/>
                </a:cxn>
                <a:cxn ang="0">
                  <a:pos x="6" y="513"/>
                </a:cxn>
                <a:cxn ang="0">
                  <a:pos x="498" y="538"/>
                </a:cxn>
                <a:cxn ang="0">
                  <a:pos x="461" y="277"/>
                </a:cxn>
              </a:cxnLst>
              <a:rect l="0" t="0" r="r" b="b"/>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293933" name="Freeform 45"/>
            <p:cNvSpPr>
              <a:spLocks/>
            </p:cNvSpPr>
            <p:nvPr/>
          </p:nvSpPr>
          <p:spPr bwMode="auto">
            <a:xfrm>
              <a:off x="2876" y="2371"/>
              <a:ext cx="91" cy="222"/>
            </a:xfrm>
            <a:custGeom>
              <a:avLst/>
              <a:gdLst/>
              <a:ahLst/>
              <a:cxnLst>
                <a:cxn ang="0">
                  <a:pos x="49" y="222"/>
                </a:cxn>
                <a:cxn ang="0">
                  <a:pos x="0" y="175"/>
                </a:cxn>
                <a:cxn ang="0">
                  <a:pos x="8" y="136"/>
                </a:cxn>
                <a:cxn ang="0">
                  <a:pos x="0" y="63"/>
                </a:cxn>
                <a:cxn ang="0">
                  <a:pos x="24" y="85"/>
                </a:cxn>
                <a:cxn ang="0">
                  <a:pos x="57" y="0"/>
                </a:cxn>
                <a:cxn ang="0">
                  <a:pos x="57" y="79"/>
                </a:cxn>
                <a:cxn ang="0">
                  <a:pos x="59" y="80"/>
                </a:cxn>
                <a:cxn ang="0">
                  <a:pos x="64" y="83"/>
                </a:cxn>
                <a:cxn ang="0">
                  <a:pos x="73" y="88"/>
                </a:cxn>
                <a:cxn ang="0">
                  <a:pos x="80" y="97"/>
                </a:cxn>
                <a:cxn ang="0">
                  <a:pos x="87" y="106"/>
                </a:cxn>
                <a:cxn ang="0">
                  <a:pos x="91" y="118"/>
                </a:cxn>
                <a:cxn ang="0">
                  <a:pos x="91" y="132"/>
                </a:cxn>
                <a:cxn ang="0">
                  <a:pos x="85" y="148"/>
                </a:cxn>
                <a:cxn ang="0">
                  <a:pos x="49" y="222"/>
                </a:cxn>
              </a:cxnLst>
              <a:rect l="0" t="0" r="r" b="b"/>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457200" y="274638"/>
            <a:ext cx="8229600" cy="993775"/>
          </a:xfrm>
        </p:spPr>
        <p:txBody>
          <a:bodyPr/>
          <a:lstStyle/>
          <a:p>
            <a:r>
              <a:rPr lang="ru-RU" sz="3200"/>
              <a:t>Автоматическая обратная отправка (</a:t>
            </a:r>
            <a:r>
              <a:rPr lang="en-US" sz="3200"/>
              <a:t>postback)</a:t>
            </a:r>
            <a:endParaRPr lang="ru-RU" sz="3200"/>
          </a:p>
        </p:txBody>
      </p:sp>
      <p:sp>
        <p:nvSpPr>
          <p:cNvPr id="364547" name="Rectangle 3"/>
          <p:cNvSpPr>
            <a:spLocks noGrp="1" noChangeArrowheads="1"/>
          </p:cNvSpPr>
          <p:nvPr>
            <p:ph type="body" idx="1"/>
          </p:nvPr>
        </p:nvSpPr>
        <p:spPr>
          <a:xfrm>
            <a:off x="250825" y="1600200"/>
            <a:ext cx="8713788" cy="5257800"/>
          </a:xfrm>
        </p:spPr>
        <p:txBody>
          <a:bodyPr/>
          <a:lstStyle/>
          <a:p>
            <a:pPr>
              <a:lnSpc>
                <a:spcPct val="80000"/>
              </a:lnSpc>
              <a:buFontTx/>
              <a:buNone/>
            </a:pPr>
            <a:r>
              <a:rPr lang="ru-RU" sz="1600"/>
              <a:t>Задано свойство эл. управления </a:t>
            </a:r>
            <a:r>
              <a:rPr lang="en-US" sz="1600"/>
              <a:t>Checkbox:</a:t>
            </a:r>
            <a:r>
              <a:rPr lang="ru-RU" sz="1600"/>
              <a:t> </a:t>
            </a:r>
            <a:r>
              <a:rPr lang="en-US" sz="1600"/>
              <a:t>AutoPostBack</a:t>
            </a:r>
            <a:r>
              <a:rPr lang="ru-RU" sz="1600"/>
              <a:t> = </a:t>
            </a:r>
            <a:r>
              <a:rPr lang="en-US" sz="1600"/>
              <a:t>true</a:t>
            </a:r>
          </a:p>
          <a:p>
            <a:pPr>
              <a:lnSpc>
                <a:spcPct val="80000"/>
              </a:lnSpc>
              <a:buFontTx/>
              <a:buNone/>
            </a:pPr>
            <a:endParaRPr lang="en-US" sz="1600"/>
          </a:p>
          <a:p>
            <a:pPr>
              <a:lnSpc>
                <a:spcPct val="80000"/>
              </a:lnSpc>
              <a:buFontTx/>
              <a:buNone/>
            </a:pPr>
            <a:r>
              <a:rPr lang="ru-RU" sz="1600"/>
              <a:t>&lt;input id="checkbox1" type="checkbox" name="checkbox1" onclick="javascript:setTimeout('__doPostBack(\'checkbox1\',\'\')', 0)" /&gt; </a:t>
            </a:r>
          </a:p>
          <a:p>
            <a:pPr>
              <a:lnSpc>
                <a:spcPct val="80000"/>
              </a:lnSpc>
              <a:buFontTx/>
              <a:buNone/>
            </a:pPr>
            <a:endParaRPr lang="ru-RU" sz="1600"/>
          </a:p>
          <a:p>
            <a:pPr>
              <a:lnSpc>
                <a:spcPct val="80000"/>
              </a:lnSpc>
              <a:buFontTx/>
              <a:buNone/>
            </a:pPr>
            <a:r>
              <a:rPr lang="ru-RU" sz="1600"/>
              <a:t>&lt;input type="hidden" name="__EVENTTARGET" id="__EVENTTARGET" value="" /&gt; </a:t>
            </a:r>
          </a:p>
          <a:p>
            <a:pPr>
              <a:lnSpc>
                <a:spcPct val="80000"/>
              </a:lnSpc>
              <a:buFontTx/>
              <a:buNone/>
            </a:pPr>
            <a:r>
              <a:rPr lang="ru-RU" sz="1600"/>
              <a:t>&lt;input type="hidden" name="__EVENTARGUMENT" id="__EVENTARGUMENT" value="" /&gt; </a:t>
            </a:r>
          </a:p>
          <a:p>
            <a:pPr>
              <a:lnSpc>
                <a:spcPct val="80000"/>
              </a:lnSpc>
              <a:buFontTx/>
              <a:buNone/>
            </a:pPr>
            <a:endParaRPr lang="ru-RU" sz="1600"/>
          </a:p>
          <a:p>
            <a:pPr>
              <a:lnSpc>
                <a:spcPct val="80000"/>
              </a:lnSpc>
              <a:buFontTx/>
              <a:buNone/>
            </a:pPr>
            <a:r>
              <a:rPr lang="ru-RU" sz="1600"/>
              <a:t>&lt;script type="text/javascript"&gt; </a:t>
            </a:r>
          </a:p>
          <a:p>
            <a:pPr>
              <a:lnSpc>
                <a:spcPct val="80000"/>
              </a:lnSpc>
              <a:buFontTx/>
              <a:buNone/>
            </a:pPr>
            <a:r>
              <a:rPr lang="ru-RU" sz="1600"/>
              <a:t>//&lt;![CDATA[</a:t>
            </a:r>
          </a:p>
          <a:p>
            <a:pPr>
              <a:lnSpc>
                <a:spcPct val="80000"/>
              </a:lnSpc>
              <a:buFontTx/>
              <a:buNone/>
            </a:pPr>
            <a:r>
              <a:rPr lang="ru-RU" sz="1600"/>
              <a:t>var theForm = document.forms['ctl00'];</a:t>
            </a:r>
          </a:p>
          <a:p>
            <a:pPr>
              <a:lnSpc>
                <a:spcPct val="80000"/>
              </a:lnSpc>
              <a:buFontTx/>
              <a:buNone/>
            </a:pPr>
            <a:r>
              <a:rPr lang="ru-RU" sz="1600"/>
              <a:t>if (!theForm) {</a:t>
            </a:r>
          </a:p>
          <a:p>
            <a:pPr>
              <a:lnSpc>
                <a:spcPct val="80000"/>
              </a:lnSpc>
              <a:buFontTx/>
              <a:buNone/>
            </a:pPr>
            <a:r>
              <a:rPr lang="ru-RU" sz="1600"/>
              <a:t>theForm = document.ctl00; }</a:t>
            </a:r>
          </a:p>
          <a:p>
            <a:pPr>
              <a:lnSpc>
                <a:spcPct val="80000"/>
              </a:lnSpc>
              <a:buFontTx/>
              <a:buNone/>
            </a:pPr>
            <a:r>
              <a:rPr lang="ru-RU" sz="1600"/>
              <a:t>function __doPostBack(eventTarget, eventArgument) {</a:t>
            </a:r>
          </a:p>
          <a:p>
            <a:pPr>
              <a:lnSpc>
                <a:spcPct val="80000"/>
              </a:lnSpc>
              <a:buFontTx/>
              <a:buNone/>
            </a:pPr>
            <a:r>
              <a:rPr lang="ru-RU" sz="1600"/>
              <a:t>   if (!theForm.onsubmit || (theForm.onsubmit() != false)) {      theForm.__EVENTTARGET.value = eventTarget;</a:t>
            </a:r>
          </a:p>
          <a:p>
            <a:pPr>
              <a:lnSpc>
                <a:spcPct val="80000"/>
              </a:lnSpc>
              <a:buFontTx/>
              <a:buNone/>
            </a:pPr>
            <a:r>
              <a:rPr lang="ru-RU" sz="1600"/>
              <a:t>     theForm.__EVENTARGUMENT.value = eventArgument;</a:t>
            </a:r>
          </a:p>
          <a:p>
            <a:pPr>
              <a:lnSpc>
                <a:spcPct val="80000"/>
              </a:lnSpc>
              <a:buFontTx/>
              <a:buNone/>
            </a:pPr>
            <a:r>
              <a:rPr lang="ru-RU" sz="1600"/>
              <a:t>     theForm.submit();}}</a:t>
            </a:r>
          </a:p>
          <a:p>
            <a:pPr>
              <a:lnSpc>
                <a:spcPct val="80000"/>
              </a:lnSpc>
              <a:buFontTx/>
              <a:buNone/>
            </a:pPr>
            <a:r>
              <a:rPr lang="ru-RU" sz="1600"/>
              <a:t>//]]&gt; </a:t>
            </a:r>
          </a:p>
          <a:p>
            <a:pPr>
              <a:lnSpc>
                <a:spcPct val="80000"/>
              </a:lnSpc>
              <a:buFontTx/>
              <a:buNone/>
            </a:pPr>
            <a:r>
              <a:rPr lang="ru-RU" sz="1600"/>
              <a:t>&lt;/script&gt;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ru-RU" sz="4000"/>
              <a:t>Типы </a:t>
            </a:r>
            <a:r>
              <a:rPr lang="en-US" sz="4000"/>
              <a:t>web </a:t>
            </a:r>
            <a:r>
              <a:rPr lang="ru-RU" sz="4000"/>
              <a:t>элементов управления</a:t>
            </a:r>
            <a:endParaRPr lang="en-US" sz="4000"/>
          </a:p>
        </p:txBody>
      </p:sp>
      <p:sp>
        <p:nvSpPr>
          <p:cNvPr id="78851" name="Rectangle 3"/>
          <p:cNvSpPr>
            <a:spLocks noGrp="1" noChangeArrowheads="1"/>
          </p:cNvSpPr>
          <p:nvPr>
            <p:ph type="body" idx="1"/>
          </p:nvPr>
        </p:nvSpPr>
        <p:spPr>
          <a:xfrm>
            <a:off x="457200" y="1600200"/>
            <a:ext cx="8229600" cy="2981325"/>
          </a:xfrm>
        </p:spPr>
        <p:txBody>
          <a:bodyPr/>
          <a:lstStyle/>
          <a:p>
            <a:r>
              <a:rPr lang="ru-RU"/>
              <a:t>Базовые (</a:t>
            </a:r>
            <a:r>
              <a:rPr lang="en-US"/>
              <a:t>Basic Web Control Classes</a:t>
            </a:r>
            <a:r>
              <a:rPr lang="ru-RU"/>
              <a:t>)</a:t>
            </a:r>
            <a:endParaRPr lang="en-US"/>
          </a:p>
          <a:p>
            <a:r>
              <a:rPr lang="ru-RU"/>
              <a:t>Списочные (</a:t>
            </a:r>
            <a:r>
              <a:rPr lang="en-US"/>
              <a:t>List controls</a:t>
            </a:r>
            <a:r>
              <a:rPr lang="ru-RU"/>
              <a:t>)</a:t>
            </a:r>
            <a:endParaRPr lang="en-US"/>
          </a:p>
          <a:p>
            <a:r>
              <a:rPr lang="ru-RU"/>
              <a:t>Сложные (</a:t>
            </a:r>
            <a:r>
              <a:rPr lang="en-US"/>
              <a:t>Rich controls</a:t>
            </a:r>
            <a:r>
              <a:rPr lang="ru-RU"/>
              <a:t>)</a:t>
            </a:r>
            <a:endParaRPr lang="en-US"/>
          </a:p>
          <a:p>
            <a:r>
              <a:rPr lang="ru-RU"/>
              <a:t>Проверочные (</a:t>
            </a:r>
            <a:r>
              <a:rPr lang="en-US"/>
              <a:t>Input Validation Controls</a:t>
            </a:r>
            <a:r>
              <a:rPr lang="ru-RU"/>
              <a:t>)</a:t>
            </a:r>
            <a:endParaRPr lang="en-US"/>
          </a:p>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ru-RU" sz="3200"/>
              <a:t>Базовые </a:t>
            </a:r>
            <a:r>
              <a:rPr lang="en-US" sz="3200"/>
              <a:t>web </a:t>
            </a:r>
            <a:r>
              <a:rPr lang="ru-RU" sz="3200"/>
              <a:t>элементы управления</a:t>
            </a:r>
            <a:br>
              <a:rPr lang="ru-RU" sz="3200"/>
            </a:br>
            <a:r>
              <a:rPr lang="ru-RU" sz="3200"/>
              <a:t>(</a:t>
            </a:r>
            <a:r>
              <a:rPr lang="en-US" sz="3200"/>
              <a:t>Basic Controls</a:t>
            </a:r>
            <a:r>
              <a:rPr lang="ru-RU" sz="3200"/>
              <a:t>)</a:t>
            </a:r>
            <a:endParaRPr lang="en-US" sz="3200"/>
          </a:p>
        </p:txBody>
      </p:sp>
      <p:sp>
        <p:nvSpPr>
          <p:cNvPr id="265219" name="Rectangle 3"/>
          <p:cNvSpPr>
            <a:spLocks noGrp="1" noChangeArrowheads="1"/>
          </p:cNvSpPr>
          <p:nvPr>
            <p:ph type="body" idx="1"/>
          </p:nvPr>
        </p:nvSpPr>
        <p:spPr>
          <a:xfrm>
            <a:off x="457200" y="1600200"/>
            <a:ext cx="7848600" cy="4525963"/>
          </a:xfrm>
        </p:spPr>
        <p:txBody>
          <a:bodyPr/>
          <a:lstStyle/>
          <a:p>
            <a:r>
              <a:rPr lang="ru-RU" sz="2800">
                <a:latin typeface="Times New Roman" pitchFamily="18" charset="0"/>
              </a:rPr>
              <a:t>Соответствуют </a:t>
            </a:r>
            <a:r>
              <a:rPr lang="en-US" sz="2800">
                <a:latin typeface="Times New Roman" pitchFamily="18" charset="0"/>
              </a:rPr>
              <a:t>HTML </a:t>
            </a:r>
            <a:r>
              <a:rPr lang="ru-RU" sz="2800">
                <a:latin typeface="Times New Roman" pitchFamily="18" charset="0"/>
              </a:rPr>
              <a:t>элементам управления</a:t>
            </a:r>
            <a:endParaRPr lang="en-US" sz="2800">
              <a:latin typeface="Times New Roman" pitchFamily="18" charset="0"/>
            </a:endParaRPr>
          </a:p>
          <a:p>
            <a:r>
              <a:rPr lang="ru-RU" sz="2800">
                <a:latin typeface="Times New Roman" pitchFamily="18" charset="0"/>
              </a:rPr>
              <a:t>Поддерживаемые элементы управления</a:t>
            </a:r>
            <a:endParaRPr lang="en-US" sz="2800">
              <a:latin typeface="Times New Roman" pitchFamily="18" charset="0"/>
            </a:endParaRPr>
          </a:p>
          <a:p>
            <a:pPr lvl="1"/>
            <a:r>
              <a:rPr lang="en-US" sz="2000">
                <a:latin typeface="Lucida Console" pitchFamily="49" charset="0"/>
              </a:rPr>
              <a:t>&lt;asp:Button&gt;</a:t>
            </a:r>
          </a:p>
          <a:p>
            <a:pPr lvl="1"/>
            <a:r>
              <a:rPr lang="en-US" sz="2000">
                <a:latin typeface="Lucida Console" pitchFamily="49" charset="0"/>
              </a:rPr>
              <a:t>&lt;asp:ImageButton&gt;</a:t>
            </a:r>
          </a:p>
          <a:p>
            <a:pPr lvl="1"/>
            <a:r>
              <a:rPr lang="en-US" sz="2000">
                <a:latin typeface="Lucida Console" pitchFamily="49" charset="0"/>
              </a:rPr>
              <a:t>&lt;asp:LinkButton&gt;</a:t>
            </a:r>
          </a:p>
          <a:p>
            <a:pPr lvl="1"/>
            <a:r>
              <a:rPr lang="en-US" sz="2000">
                <a:latin typeface="Lucida Console" pitchFamily="49" charset="0"/>
              </a:rPr>
              <a:t>&lt;asp:RadioButton&gt;</a:t>
            </a:r>
          </a:p>
          <a:p>
            <a:pPr lvl="1"/>
            <a:r>
              <a:rPr lang="en-US" sz="2000">
                <a:latin typeface="Lucida Console" pitchFamily="49" charset="0"/>
              </a:rPr>
              <a:t>&lt;asp:ImageMap&gt;</a:t>
            </a:r>
          </a:p>
          <a:p>
            <a:pPr lvl="1"/>
            <a:r>
              <a:rPr lang="en-US" sz="2000">
                <a:latin typeface="Lucida Console" pitchFamily="49" charset="0"/>
              </a:rPr>
              <a:t>&lt;asp:Image&gt;</a:t>
            </a:r>
          </a:p>
          <a:p>
            <a:pPr lvl="1"/>
            <a:r>
              <a:rPr lang="en-US" sz="2000">
                <a:latin typeface="Lucida Console" pitchFamily="49" charset="0"/>
              </a:rPr>
              <a:t>&lt;asp:HyperLink&gt;</a:t>
            </a:r>
          </a:p>
          <a:p>
            <a:pPr lvl="1"/>
            <a:r>
              <a:rPr lang="en-US" sz="2000">
                <a:latin typeface="Lucida Console" pitchFamily="49" charset="0"/>
              </a:rPr>
              <a:t>&lt;asp:TextBox&gt;</a:t>
            </a:r>
          </a:p>
          <a:p>
            <a:pPr lvl="1"/>
            <a:r>
              <a:rPr lang="en-US" sz="2000">
                <a:latin typeface="Lucida Console" pitchFamily="49" charset="0"/>
              </a:rPr>
              <a:t>&lt;asp:CheckBox&gt;</a:t>
            </a:r>
          </a:p>
          <a:p>
            <a:endParaRPr lang="en-US" sz="2000"/>
          </a:p>
          <a:p>
            <a:pPr lvl="1"/>
            <a:endParaRPr lang="en-US" sz="2400"/>
          </a:p>
        </p:txBody>
      </p:sp>
      <p:sp>
        <p:nvSpPr>
          <p:cNvPr id="265220" name="Rectangle 4"/>
          <p:cNvSpPr>
            <a:spLocks noChangeArrowheads="1"/>
          </p:cNvSpPr>
          <p:nvPr/>
        </p:nvSpPr>
        <p:spPr bwMode="auto">
          <a:xfrm>
            <a:off x="4643438" y="2636838"/>
            <a:ext cx="4114800" cy="3657600"/>
          </a:xfrm>
          <a:prstGeom prst="rect">
            <a:avLst/>
          </a:prstGeom>
          <a:noFill/>
          <a:ln w="9525">
            <a:noFill/>
            <a:miter lim="800000"/>
            <a:headEnd/>
            <a:tailEnd/>
          </a:ln>
          <a:effectLst/>
        </p:spPr>
        <p:txBody>
          <a:bodyPr/>
          <a:lstStyle/>
          <a:p>
            <a:pPr marL="742950" lvl="1" indent="-285750">
              <a:spcBef>
                <a:spcPct val="20000"/>
              </a:spcBef>
              <a:buFontTx/>
              <a:buChar char="–"/>
            </a:pPr>
            <a:r>
              <a:rPr lang="en-US" sz="2000">
                <a:latin typeface="Lucida Console" pitchFamily="49" charset="0"/>
              </a:rPr>
              <a:t>&lt;asp:Label&gt;</a:t>
            </a:r>
          </a:p>
          <a:p>
            <a:pPr marL="742950" lvl="1" indent="-285750">
              <a:spcBef>
                <a:spcPct val="20000"/>
              </a:spcBef>
              <a:buFontTx/>
              <a:buChar char="–"/>
            </a:pPr>
            <a:r>
              <a:rPr lang="en-US" sz="2000">
                <a:latin typeface="Lucida Console" pitchFamily="49" charset="0"/>
              </a:rPr>
              <a:t>&lt;asp:Panel&gt;</a:t>
            </a:r>
          </a:p>
          <a:p>
            <a:pPr marL="742950" lvl="1" indent="-285750">
              <a:spcBef>
                <a:spcPct val="20000"/>
              </a:spcBef>
              <a:buFontTx/>
              <a:buChar char="–"/>
            </a:pPr>
            <a:r>
              <a:rPr lang="en-US" sz="2000">
                <a:latin typeface="Lucida Console" pitchFamily="49" charset="0"/>
              </a:rPr>
              <a:t>&lt;asp:Table&gt;</a:t>
            </a:r>
          </a:p>
          <a:p>
            <a:pPr marL="742950" lvl="1" indent="-285750">
              <a:spcBef>
                <a:spcPct val="20000"/>
              </a:spcBef>
              <a:buFontTx/>
              <a:buChar char="–"/>
            </a:pPr>
            <a:r>
              <a:rPr lang="en-US" sz="2000">
                <a:latin typeface="Lucida Console" pitchFamily="49" charset="0"/>
              </a:rPr>
              <a:t>&lt;asp:TableCell&gt;</a:t>
            </a:r>
          </a:p>
          <a:p>
            <a:pPr marL="742950" lvl="1" indent="-285750">
              <a:spcBef>
                <a:spcPct val="20000"/>
              </a:spcBef>
              <a:buFontTx/>
              <a:buChar char="–"/>
            </a:pPr>
            <a:r>
              <a:rPr lang="en-US" sz="2000">
                <a:latin typeface="Lucida Console" pitchFamily="49" charset="0"/>
              </a:rPr>
              <a:t>&lt;asp:TableRow&gt;</a:t>
            </a:r>
            <a:endParaRPr lang="ru-RU" sz="2000">
              <a:latin typeface="Lucida Console" pitchFamily="49" charset="0"/>
            </a:endParaRPr>
          </a:p>
          <a:p>
            <a:pPr marL="742950" lvl="1" indent="-285750">
              <a:spcBef>
                <a:spcPct val="20000"/>
              </a:spcBef>
              <a:buFontTx/>
              <a:buChar char="–"/>
            </a:pPr>
            <a:r>
              <a:rPr lang="en-US" sz="2000">
                <a:latin typeface="Lucida Console" pitchFamily="49" charset="0"/>
              </a:rPr>
              <a:t>&lt;asp:FileUpload&gt;</a:t>
            </a:r>
          </a:p>
          <a:p>
            <a:pPr marL="742950" lvl="1" indent="-285750">
              <a:spcBef>
                <a:spcPct val="20000"/>
              </a:spcBef>
              <a:buFontTx/>
              <a:buChar char="–"/>
            </a:pPr>
            <a:r>
              <a:rPr lang="en-US" sz="2000">
                <a:latin typeface="Lucida Console" pitchFamily="49" charset="0"/>
              </a:rPr>
              <a:t>&lt;asp:HiddenField&gt;</a:t>
            </a:r>
          </a:p>
          <a:p>
            <a:pPr marL="742950" lvl="1" indent="-285750">
              <a:spcBef>
                <a:spcPct val="20000"/>
              </a:spcBef>
              <a:buFontTx/>
              <a:buChar char="–"/>
            </a:pPr>
            <a:r>
              <a:rPr lang="en-US" sz="2000">
                <a:latin typeface="Lucida Console" pitchFamily="49" charset="0"/>
              </a:rPr>
              <a:t>&lt;asp:Panel&gt;</a:t>
            </a:r>
          </a:p>
          <a:p>
            <a:pPr marL="742950" lvl="1" indent="-285750">
              <a:spcBef>
                <a:spcPct val="20000"/>
              </a:spcBef>
              <a:buFontTx/>
              <a:buChar char="–"/>
            </a:pPr>
            <a:endParaRPr lang="en-US" sz="2000">
              <a:latin typeface="Lucida Console" pitchFamily="49" charset="0"/>
            </a:endParaRPr>
          </a:p>
          <a:p>
            <a:pPr marL="742950" lvl="1" indent="-285750">
              <a:spcBef>
                <a:spcPct val="20000"/>
              </a:spcBef>
              <a:buFontTx/>
              <a:buChar char="–"/>
            </a:pPr>
            <a:endParaRPr lang="en-US" sz="2400">
              <a:latin typeface="Lucida Console" pitchFamily="49"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79" name="Rectangle 19"/>
          <p:cNvSpPr>
            <a:spLocks noGrp="1" noChangeArrowheads="1"/>
          </p:cNvSpPr>
          <p:nvPr>
            <p:ph type="title"/>
          </p:nvPr>
        </p:nvSpPr>
        <p:spPr>
          <a:xfrm>
            <a:off x="468313" y="549275"/>
            <a:ext cx="8229600" cy="346075"/>
          </a:xfrm>
        </p:spPr>
        <p:txBody>
          <a:bodyPr/>
          <a:lstStyle/>
          <a:p>
            <a:r>
              <a:rPr lang="ru-RU" sz="3600"/>
              <a:t>Основные классы базовых </a:t>
            </a:r>
            <a:r>
              <a:rPr lang="en-US" sz="3600"/>
              <a:t>w</a:t>
            </a:r>
            <a:r>
              <a:rPr lang="ru-RU" sz="3600"/>
              <a:t>eb ЭУ</a:t>
            </a:r>
          </a:p>
        </p:txBody>
      </p:sp>
      <p:graphicFrame>
        <p:nvGraphicFramePr>
          <p:cNvPr id="322706" name="Group 146"/>
          <p:cNvGraphicFramePr>
            <a:graphicFrameLocks noGrp="1"/>
          </p:cNvGraphicFramePr>
          <p:nvPr>
            <p:ph idx="1"/>
          </p:nvPr>
        </p:nvGraphicFramePr>
        <p:xfrm>
          <a:off x="122238" y="1484313"/>
          <a:ext cx="8856662" cy="4846637"/>
        </p:xfrm>
        <a:graphic>
          <a:graphicData uri="http://schemas.openxmlformats.org/drawingml/2006/table">
            <a:tbl>
              <a:tblPr/>
              <a:tblGrid>
                <a:gridCol w="2232025"/>
                <a:gridCol w="2544762"/>
                <a:gridCol w="4079875"/>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Тэг объявления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Сформированный  HTML код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Основные элементы</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&lt;asp:Button&gt;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type="submit"/&gt; или</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type="button"/&gt;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Text, CausesValidation, PostBackUrl,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ValidationGroup, событие Click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&lt;asp:CheckBox&gt;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type="checkbox"/&gt;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AutoPostBack, Checked, Text,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TextAlign, событие CheckedChanged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&lt;asp:FileUpload&gt;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type="file"&gt;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FileBytes, FileContent, FileName,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HasFile, PostedFile, метод SaveAs()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&lt;asp:Image&gt;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&lt;img/&gt;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AlternateText, ImageAlign, ImageUrl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5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&lt;asp:ImageButton&gt;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type="image"/&gt;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CausesValidation, ValidationGroup,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событие Click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&lt;asp:ImageMap&gt;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&lt;map&gt;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HotSpotMode, HotSpots (коллекция),</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AlternateText, ImageAlign, ImageUrl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78" name="Rectangle 46"/>
          <p:cNvSpPr>
            <a:spLocks noGrp="1" noChangeArrowheads="1"/>
          </p:cNvSpPr>
          <p:nvPr>
            <p:ph type="title"/>
          </p:nvPr>
        </p:nvSpPr>
        <p:spPr>
          <a:xfrm>
            <a:off x="457200" y="274638"/>
            <a:ext cx="8229600" cy="850900"/>
          </a:xfrm>
        </p:spPr>
        <p:txBody>
          <a:bodyPr/>
          <a:lstStyle/>
          <a:p>
            <a:r>
              <a:rPr lang="ru-RU" sz="3200"/>
              <a:t>Основные классы базовых Web ЭУ (2)</a:t>
            </a:r>
          </a:p>
        </p:txBody>
      </p:sp>
      <p:graphicFrame>
        <p:nvGraphicFramePr>
          <p:cNvPr id="325752" name="Group 120"/>
          <p:cNvGraphicFramePr>
            <a:graphicFrameLocks noGrp="1"/>
          </p:cNvGraphicFramePr>
          <p:nvPr>
            <p:ph idx="1"/>
          </p:nvPr>
        </p:nvGraphicFramePr>
        <p:xfrm>
          <a:off x="250825" y="1341438"/>
          <a:ext cx="8569325" cy="4568825"/>
        </p:xfrm>
        <a:graphic>
          <a:graphicData uri="http://schemas.openxmlformats.org/drawingml/2006/table">
            <a:tbl>
              <a:tblPr/>
              <a:tblGrid>
                <a:gridCol w="2160588"/>
                <a:gridCol w="2484437"/>
                <a:gridCol w="3924300"/>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Тэг объявления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Сформированный  HTML код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Основные элементы</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&lt;asp:HiddenField&gt;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type="hidden"&gt;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Value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&lt;asp:HyperLink&gt;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&lt;a&gt;...&lt;/a&gt;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ImageUrl, NavigateUrl, Target, Text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&lt;asp:Label&gt;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&lt;span&gt;...&lt;/span&gt;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Text, AssociatedControlID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13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&lt;asp:LinkButton&gt;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&lt;a&gt;&lt;img/&gt;&lt;/a&gt;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Text, CausesValidation, Validation-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Group, событие Click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&lt;asp:Panel&gt;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&lt;div&gt;...&lt;/div&gt;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BackImageUrl, DefaultButton,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GroupingText, HorizontalAlign,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Scrollbars, Wrap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3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&lt;asp:RadioButton&gt;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type="radio"/&gt;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AutoPostBack, Checked,</a:t>
                      </a:r>
                      <a:r>
                        <a:rPr kumimoji="0" lang="en-US" sz="1800" b="0" i="0" u="none" strike="noStrike" cap="none" normalizeH="0" baseline="0" smtClean="0">
                          <a:ln>
                            <a:noFill/>
                          </a:ln>
                          <a:solidFill>
                            <a:schemeClr val="tx1"/>
                          </a:solidFill>
                          <a:effectLst/>
                          <a:latin typeface="Arial" charset="0"/>
                        </a:rPr>
                        <a:t> </a:t>
                      </a:r>
                      <a:r>
                        <a:rPr kumimoji="0" lang="ru-RU" sz="1800" b="0" i="0" u="none" strike="noStrike" cap="none" normalizeH="0" baseline="0" smtClean="0">
                          <a:ln>
                            <a:noFill/>
                          </a:ln>
                          <a:solidFill>
                            <a:schemeClr val="tx1"/>
                          </a:solidFill>
                          <a:effectLst/>
                          <a:latin typeface="Arial" charset="0"/>
                        </a:rPr>
                        <a:t>GroupName,</a:t>
                      </a:r>
                      <a:r>
                        <a:rPr kumimoji="0" lang="en-US" sz="1800" b="0" i="0" u="none" strike="noStrike" cap="none" normalizeH="0" baseline="0" smtClean="0">
                          <a:ln>
                            <a:noFill/>
                          </a:ln>
                          <a:solidFill>
                            <a:schemeClr val="tx1"/>
                          </a:solidFill>
                          <a:effectLst/>
                          <a:latin typeface="Arial" charset="0"/>
                        </a:rPr>
                        <a:t> </a:t>
                      </a:r>
                      <a:r>
                        <a:rPr kumimoji="0" lang="ru-RU" sz="1800" b="0" i="0" u="none" strike="noStrike" cap="none" normalizeH="0" baseline="0" smtClean="0">
                          <a:ln>
                            <a:noFill/>
                          </a:ln>
                          <a:solidFill>
                            <a:schemeClr val="tx1"/>
                          </a:solidFill>
                          <a:effectLst/>
                          <a:latin typeface="Arial" charset="0"/>
                        </a:rPr>
                        <a:t>Text, TextAlign, событие CheckedChanged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50" name="Rectangle 46"/>
          <p:cNvSpPr>
            <a:spLocks noGrp="1" noChangeArrowheads="1"/>
          </p:cNvSpPr>
          <p:nvPr>
            <p:ph type="title"/>
          </p:nvPr>
        </p:nvSpPr>
        <p:spPr/>
        <p:txBody>
          <a:bodyPr/>
          <a:lstStyle/>
          <a:p>
            <a:r>
              <a:rPr lang="ru-RU" sz="3200"/>
              <a:t>Основные классы базовых Web ЭУ (3)</a:t>
            </a:r>
          </a:p>
        </p:txBody>
      </p:sp>
      <p:graphicFrame>
        <p:nvGraphicFramePr>
          <p:cNvPr id="328759" name="Group 55"/>
          <p:cNvGraphicFramePr>
            <a:graphicFrameLocks noGrp="1"/>
          </p:cNvGraphicFramePr>
          <p:nvPr>
            <p:ph idx="1"/>
          </p:nvPr>
        </p:nvGraphicFramePr>
        <p:xfrm>
          <a:off x="250825" y="1600200"/>
          <a:ext cx="8435975" cy="4575175"/>
        </p:xfrm>
        <a:graphic>
          <a:graphicData uri="http://schemas.openxmlformats.org/drawingml/2006/table">
            <a:tbl>
              <a:tblPr/>
              <a:tblGrid>
                <a:gridCol w="2017713"/>
                <a:gridCol w="2643187"/>
                <a:gridCol w="3775075"/>
              </a:tblGrid>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Тэг объявления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Сформированный  HTML код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Основные элементы</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&lt;asp:Table&gt;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&lt;table&gt;...&lt;/table&gt;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BackImageUrl, CellPadding,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CellSpacing, GridLines,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HorizontalAlign, Rows (collection)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&lt;asp:TableCell&gt;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&lt;td&gt;...&lt;/td&gt;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ColumnSpan, HorizontalAlign,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RowSpan, Text, VerticalAlign, Wrap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&lt;asp:TableRow&gt;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&lt;tr&gt;...&lt;/tr&gt;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Cells (collection), HorizontalAlign,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VerticalAlign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&lt;asp:TextBox&gt;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&lt;input type="text"/&gt; или</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&lt;textarea&gt;...&lt;/textarea&gt;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AutoPostBack, Columns, MaxLength, ReadOnly, Rows, Text, TextMode, Wrap, TextChanged event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ru-RU"/>
              <a:t>Пример объявления</a:t>
            </a:r>
          </a:p>
        </p:txBody>
      </p:sp>
      <p:sp>
        <p:nvSpPr>
          <p:cNvPr id="331779" name="Rectangle 3"/>
          <p:cNvSpPr>
            <a:spLocks noGrp="1" noChangeArrowheads="1"/>
          </p:cNvSpPr>
          <p:nvPr>
            <p:ph type="body" idx="1"/>
          </p:nvPr>
        </p:nvSpPr>
        <p:spPr/>
        <p:txBody>
          <a:bodyPr/>
          <a:lstStyle/>
          <a:p>
            <a:pPr>
              <a:lnSpc>
                <a:spcPct val="80000"/>
              </a:lnSpc>
            </a:pPr>
            <a:r>
              <a:rPr lang="ru-RU" sz="2000"/>
              <a:t>Текстовое окно</a:t>
            </a:r>
          </a:p>
          <a:p>
            <a:pPr>
              <a:lnSpc>
                <a:spcPct val="80000"/>
              </a:lnSpc>
              <a:buFontTx/>
              <a:buNone/>
            </a:pPr>
            <a:r>
              <a:rPr lang="ru-RU" sz="2000"/>
              <a:t>&lt;asp:TextBox runat="server" ID="TextBox1" Text="This is a test" ForeColor="red" BackColor="lightyellow" Width="250px" Font-Name="Verdana" Font-Bold="True" Font-Size="20" /&gt;</a:t>
            </a:r>
          </a:p>
          <a:p>
            <a:pPr>
              <a:lnSpc>
                <a:spcPct val="80000"/>
              </a:lnSpc>
              <a:buFontTx/>
              <a:buNone/>
            </a:pPr>
            <a:endParaRPr lang="ru-RU" sz="2000"/>
          </a:p>
          <a:p>
            <a:pPr>
              <a:lnSpc>
                <a:spcPct val="80000"/>
              </a:lnSpc>
            </a:pPr>
            <a:r>
              <a:rPr lang="ru-RU" sz="2000"/>
              <a:t>Скролируемая панель</a:t>
            </a:r>
          </a:p>
          <a:p>
            <a:pPr>
              <a:lnSpc>
                <a:spcPct val="80000"/>
              </a:lnSpc>
              <a:buFontTx/>
              <a:buNone/>
            </a:pPr>
            <a:r>
              <a:rPr lang="ru-RU" sz="2000"/>
              <a:t>&lt;asp:Panel ID="Panel1" runat="server" Height="116px" Width="278px"</a:t>
            </a:r>
          </a:p>
          <a:p>
            <a:pPr>
              <a:lnSpc>
                <a:spcPct val="80000"/>
              </a:lnSpc>
              <a:buFontTx/>
              <a:buNone/>
            </a:pPr>
            <a:r>
              <a:rPr lang="ru-RU" sz="2000"/>
              <a:t>BorderStyle="Solid" BorderWidth="1px" ScrollBars="Auto"&gt;</a:t>
            </a:r>
          </a:p>
          <a:p>
            <a:pPr>
              <a:lnSpc>
                <a:spcPct val="80000"/>
              </a:lnSpc>
              <a:buFontTx/>
              <a:buNone/>
            </a:pPr>
            <a:r>
              <a:rPr lang="ru-RU" sz="2000"/>
              <a:t>  This scrolls.</a:t>
            </a:r>
          </a:p>
          <a:p>
            <a:pPr>
              <a:lnSpc>
                <a:spcPct val="80000"/>
              </a:lnSpc>
              <a:buFontTx/>
              <a:buNone/>
            </a:pPr>
            <a:r>
              <a:rPr lang="ru-RU" sz="2000"/>
              <a:t>  &lt;br /&gt;&lt;br /&gt;</a:t>
            </a:r>
          </a:p>
          <a:p>
            <a:pPr>
              <a:lnSpc>
                <a:spcPct val="80000"/>
              </a:lnSpc>
              <a:buFontTx/>
              <a:buNone/>
            </a:pPr>
            <a:r>
              <a:rPr lang="ru-RU" sz="2000"/>
              <a:t>  &lt;asp:Button ID="Button1" runat="server" Text="Button" /&gt;</a:t>
            </a:r>
          </a:p>
          <a:p>
            <a:pPr>
              <a:lnSpc>
                <a:spcPct val="80000"/>
              </a:lnSpc>
              <a:buFontTx/>
              <a:buNone/>
            </a:pPr>
            <a:r>
              <a:rPr lang="ru-RU" sz="2000"/>
              <a:t>  &lt;asp:Button ID="Button2" runat="server" Text="Button" /&gt;</a:t>
            </a:r>
          </a:p>
          <a:p>
            <a:pPr>
              <a:lnSpc>
                <a:spcPct val="80000"/>
              </a:lnSpc>
              <a:buFontTx/>
              <a:buNone/>
            </a:pPr>
            <a:r>
              <a:rPr lang="ru-RU" sz="2000"/>
              <a:t>  &lt;br /&gt;</a:t>
            </a:r>
          </a:p>
          <a:p>
            <a:pPr>
              <a:lnSpc>
                <a:spcPct val="80000"/>
              </a:lnSpc>
              <a:buFontTx/>
              <a:buNone/>
            </a:pPr>
            <a:r>
              <a:rPr lang="ru-RU" sz="2000"/>
              <a:t>  ...</a:t>
            </a:r>
          </a:p>
          <a:p>
            <a:pPr>
              <a:lnSpc>
                <a:spcPct val="80000"/>
              </a:lnSpc>
              <a:buFontTx/>
              <a:buNone/>
            </a:pPr>
            <a:r>
              <a:rPr lang="ru-RU" sz="2000"/>
              <a:t>&lt;/asp:Panel&gt;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11188" y="188913"/>
            <a:ext cx="8229600" cy="1143000"/>
          </a:xfrm>
        </p:spPr>
        <p:txBody>
          <a:bodyPr/>
          <a:lstStyle/>
          <a:p>
            <a:r>
              <a:rPr lang="ru-RU" sz="3600"/>
              <a:t>Списочные элементы управления (</a:t>
            </a:r>
            <a:r>
              <a:rPr lang="en-US" sz="3600"/>
              <a:t>List controls</a:t>
            </a:r>
            <a:r>
              <a:rPr lang="ru-RU" sz="3600"/>
              <a:t>)</a:t>
            </a:r>
            <a:endParaRPr lang="en-US" sz="3600"/>
          </a:p>
        </p:txBody>
      </p:sp>
      <p:sp>
        <p:nvSpPr>
          <p:cNvPr id="82947" name="Rectangle 3"/>
          <p:cNvSpPr>
            <a:spLocks noGrp="1" noChangeArrowheads="1"/>
          </p:cNvSpPr>
          <p:nvPr>
            <p:ph type="body" idx="1"/>
          </p:nvPr>
        </p:nvSpPr>
        <p:spPr>
          <a:xfrm>
            <a:off x="457200" y="1600200"/>
            <a:ext cx="8229600" cy="1381125"/>
          </a:xfrm>
        </p:spPr>
        <p:txBody>
          <a:bodyPr/>
          <a:lstStyle/>
          <a:p>
            <a:pPr>
              <a:lnSpc>
                <a:spcPct val="90000"/>
              </a:lnSpc>
            </a:pPr>
            <a:r>
              <a:rPr lang="ru-RU" sz="2800">
                <a:latin typeface="Times New Roman" pitchFamily="18" charset="0"/>
              </a:rPr>
              <a:t>Эл. Управления, которые управляют повторениями</a:t>
            </a:r>
            <a:endParaRPr lang="en-US" sz="2800">
              <a:latin typeface="Times New Roman" pitchFamily="18" charset="0"/>
            </a:endParaRPr>
          </a:p>
          <a:p>
            <a:pPr>
              <a:lnSpc>
                <a:spcPct val="90000"/>
              </a:lnSpc>
            </a:pPr>
            <a:r>
              <a:rPr lang="ru-RU" sz="2800">
                <a:latin typeface="Times New Roman" pitchFamily="18" charset="0"/>
              </a:rPr>
              <a:t>Поддерживаемые элементы управления</a:t>
            </a:r>
            <a:endParaRPr lang="en-US" sz="2800">
              <a:latin typeface="Times New Roman" pitchFamily="18" charset="0"/>
            </a:endParaRPr>
          </a:p>
        </p:txBody>
      </p:sp>
      <p:sp>
        <p:nvSpPr>
          <p:cNvPr id="82948" name="Rectangle 4"/>
          <p:cNvSpPr>
            <a:spLocks noChangeArrowheads="1"/>
          </p:cNvSpPr>
          <p:nvPr/>
        </p:nvSpPr>
        <p:spPr bwMode="auto">
          <a:xfrm>
            <a:off x="900113" y="3068638"/>
            <a:ext cx="6394450" cy="3429000"/>
          </a:xfrm>
          <a:prstGeom prst="rect">
            <a:avLst/>
          </a:prstGeom>
          <a:noFill/>
          <a:ln w="9525">
            <a:noFill/>
            <a:miter lim="800000"/>
            <a:headEnd/>
            <a:tailEnd/>
          </a:ln>
          <a:effectLst/>
        </p:spPr>
        <p:txBody>
          <a:bodyPr/>
          <a:lstStyle/>
          <a:p>
            <a:pPr marL="742950" lvl="1" indent="-285750">
              <a:spcBef>
                <a:spcPct val="20000"/>
              </a:spcBef>
              <a:buFontTx/>
              <a:buChar char="–"/>
            </a:pPr>
            <a:r>
              <a:rPr lang="en-US" sz="2400">
                <a:latin typeface="Lucida Console" pitchFamily="49" charset="0"/>
              </a:rPr>
              <a:t>&lt;asp:dropdownlist&gt;</a:t>
            </a:r>
          </a:p>
          <a:p>
            <a:pPr marL="742950" lvl="1" indent="-285750">
              <a:spcBef>
                <a:spcPct val="20000"/>
              </a:spcBef>
              <a:buFontTx/>
              <a:buChar char="–"/>
            </a:pPr>
            <a:r>
              <a:rPr lang="en-US" sz="2400">
                <a:latin typeface="Lucida Console" pitchFamily="49" charset="0"/>
              </a:rPr>
              <a:t>&lt;asp:listbox&gt;</a:t>
            </a:r>
          </a:p>
          <a:p>
            <a:pPr marL="742950" lvl="1" indent="-285750">
              <a:spcBef>
                <a:spcPct val="20000"/>
              </a:spcBef>
              <a:buFontTx/>
              <a:buChar char="–"/>
            </a:pPr>
            <a:r>
              <a:rPr lang="en-US" sz="2400">
                <a:latin typeface="Lucida Console" pitchFamily="49" charset="0"/>
              </a:rPr>
              <a:t>&lt;asp:radiobuttonlist&gt;</a:t>
            </a:r>
          </a:p>
          <a:p>
            <a:pPr marL="742950" lvl="1" indent="-285750">
              <a:spcBef>
                <a:spcPct val="20000"/>
              </a:spcBef>
              <a:buFontTx/>
              <a:buChar char="–"/>
            </a:pPr>
            <a:r>
              <a:rPr lang="en-US" sz="2400">
                <a:latin typeface="Lucida Console" pitchFamily="49" charset="0"/>
              </a:rPr>
              <a:t>&lt;asp:checkboxlist&gt;</a:t>
            </a:r>
          </a:p>
          <a:p>
            <a:pPr marL="742950" lvl="1" indent="-285750">
              <a:spcBef>
                <a:spcPct val="20000"/>
              </a:spcBef>
              <a:buFontTx/>
              <a:buChar char="–"/>
            </a:pPr>
            <a:r>
              <a:rPr lang="en-US" sz="2400">
                <a:latin typeface="Lucida Console" pitchFamily="49" charset="0"/>
              </a:rPr>
              <a:t>&lt;asp:</a:t>
            </a:r>
            <a:r>
              <a:rPr lang="en-US" sz="2400"/>
              <a:t>BulletedList</a:t>
            </a:r>
            <a:r>
              <a:rPr lang="en-US" sz="2400">
                <a:latin typeface="Lucida Console" pitchFamily="49" charset="0"/>
              </a:rPr>
              <a:t>&gt;</a:t>
            </a:r>
          </a:p>
          <a:p>
            <a:pPr marL="742950" lvl="1" indent="-285750">
              <a:spcBef>
                <a:spcPct val="20000"/>
              </a:spcBef>
              <a:buFontTx/>
              <a:buChar char="–"/>
            </a:pPr>
            <a:endParaRPr lang="en-US" sz="2400">
              <a:latin typeface="Lucida Console" pitchFamily="49"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ru-RU" sz="4000"/>
              <a:t>Элементы управления</a:t>
            </a:r>
            <a:br>
              <a:rPr lang="ru-RU" sz="4000"/>
            </a:br>
            <a:r>
              <a:rPr lang="en-US" sz="3200">
                <a:latin typeface="Lucida Console" pitchFamily="49" charset="0"/>
              </a:rPr>
              <a:t>CheckBoxList</a:t>
            </a:r>
            <a:r>
              <a:rPr lang="en-US" sz="3200"/>
              <a:t> &amp; </a:t>
            </a:r>
            <a:r>
              <a:rPr lang="en-US" sz="3200">
                <a:latin typeface="Lucida Console" pitchFamily="49" charset="0"/>
              </a:rPr>
              <a:t>RadioButtonList</a:t>
            </a:r>
          </a:p>
        </p:txBody>
      </p:sp>
      <p:sp>
        <p:nvSpPr>
          <p:cNvPr id="419843" name="Rectangle 3"/>
          <p:cNvSpPr>
            <a:spLocks noGrp="1" noChangeArrowheads="1"/>
          </p:cNvSpPr>
          <p:nvPr>
            <p:ph type="body" idx="1"/>
          </p:nvPr>
        </p:nvSpPr>
        <p:spPr>
          <a:xfrm>
            <a:off x="457200" y="1600200"/>
            <a:ext cx="8229600" cy="1108075"/>
          </a:xfrm>
        </p:spPr>
        <p:txBody>
          <a:bodyPr/>
          <a:lstStyle/>
          <a:p>
            <a:r>
              <a:rPr lang="ru-RU" sz="2800"/>
              <a:t>Коллекция кнопок выбора и радио-кнопок</a:t>
            </a:r>
            <a:endParaRPr lang="en-US" sz="2800"/>
          </a:p>
          <a:p>
            <a:r>
              <a:rPr lang="ru-RU" sz="2800"/>
              <a:t>Для заполнения используется связывание</a:t>
            </a:r>
            <a:endParaRPr lang="en-US" sz="2800"/>
          </a:p>
        </p:txBody>
      </p:sp>
      <p:sp>
        <p:nvSpPr>
          <p:cNvPr id="419844" name="Text Box 4"/>
          <p:cNvSpPr txBox="1">
            <a:spLocks noChangeArrowheads="1"/>
          </p:cNvSpPr>
          <p:nvPr/>
        </p:nvSpPr>
        <p:spPr bwMode="auto">
          <a:xfrm>
            <a:off x="838200" y="3068638"/>
            <a:ext cx="7837488" cy="24193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eaLnBrk="0" hangingPunct="0"/>
            <a:r>
              <a:rPr lang="en-US" sz="2000" b="1">
                <a:latin typeface="Lucida Console" pitchFamily="49" charset="0"/>
              </a:rPr>
              <a:t>&lt;asp:CheckBoxList id=Check1 runat="server"&gt;</a:t>
            </a:r>
          </a:p>
          <a:p>
            <a:pPr marL="114300" lvl="1" eaLnBrk="0" hangingPunct="0"/>
            <a:r>
              <a:rPr lang="en-US" sz="2000" b="1">
                <a:latin typeface="Lucida Console" pitchFamily="49" charset="0"/>
              </a:rPr>
              <a:t>  &lt;asp:ListItem&gt;Item 1&lt;/asp:ListItem&gt;</a:t>
            </a:r>
          </a:p>
          <a:p>
            <a:pPr marL="114300" lvl="1" eaLnBrk="0" hangingPunct="0"/>
            <a:r>
              <a:rPr lang="en-US" sz="2000" b="1">
                <a:latin typeface="Lucida Console" pitchFamily="49" charset="0"/>
              </a:rPr>
              <a:t>  &lt;asp:ListItem&gt;Item 2&lt;/asp:ListItem&gt;</a:t>
            </a:r>
          </a:p>
          <a:p>
            <a:pPr marL="114300" lvl="1" eaLnBrk="0" hangingPunct="0"/>
            <a:r>
              <a:rPr lang="en-US" sz="2000" b="1">
                <a:latin typeface="Lucida Console" pitchFamily="49" charset="0"/>
              </a:rPr>
              <a:t>  &lt;asp:ListItem&gt;Item 3&lt;/asp:ListItem&gt;</a:t>
            </a:r>
          </a:p>
          <a:p>
            <a:pPr marL="114300" lvl="1" eaLnBrk="0" hangingPunct="0"/>
            <a:r>
              <a:rPr lang="en-US" sz="2000" b="1">
                <a:latin typeface="Lucida Console" pitchFamily="49" charset="0"/>
              </a:rPr>
              <a:t>  &lt;asp:ListItem&gt;Item 4&lt;/asp:ListItem&gt;</a:t>
            </a:r>
          </a:p>
          <a:p>
            <a:pPr marL="114300" lvl="1" eaLnBrk="0" hangingPunct="0"/>
            <a:r>
              <a:rPr lang="en-US" sz="2000" b="1">
                <a:latin typeface="Lucida Console" pitchFamily="49" charset="0"/>
              </a:rPr>
              <a:t>  &lt;asp:ListItem&gt;Item 5&lt;/asp:ListItem&gt;</a:t>
            </a:r>
          </a:p>
          <a:p>
            <a:pPr marL="114300" lvl="1" eaLnBrk="0" hangingPunct="0"/>
            <a:r>
              <a:rPr lang="en-US" sz="2000" b="1">
                <a:latin typeface="Lucida Console" pitchFamily="49" charset="0"/>
              </a:rPr>
              <a:t>&lt;/asp:CheckBoxList&gt;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r>
              <a:rPr lang="ru-RU" sz="3600" b="1"/>
              <a:t>Списочные элементы управления</a:t>
            </a:r>
          </a:p>
        </p:txBody>
      </p:sp>
      <p:sp>
        <p:nvSpPr>
          <p:cNvPr id="333827" name="Rectangle 3"/>
          <p:cNvSpPr>
            <a:spLocks noGrp="1" noChangeArrowheads="1"/>
          </p:cNvSpPr>
          <p:nvPr>
            <p:ph type="body" idx="1"/>
          </p:nvPr>
        </p:nvSpPr>
        <p:spPr/>
        <p:txBody>
          <a:bodyPr/>
          <a:lstStyle/>
          <a:p>
            <a:pPr>
              <a:lnSpc>
                <a:spcPct val="80000"/>
              </a:lnSpc>
            </a:pPr>
            <a:r>
              <a:rPr lang="ru-RU" sz="2000"/>
              <a:t>&lt;asp:DropDownList&gt; - выпадающий список (drop-down list) заполняется коллекцией объектов &lt;asp:ListItem&gt;. При рендеринге в HTML задаются тэги &lt;select&gt; с атрибутом «size="1"».</a:t>
            </a:r>
          </a:p>
          <a:p>
            <a:pPr>
              <a:lnSpc>
                <a:spcPct val="80000"/>
              </a:lnSpc>
            </a:pPr>
            <a:r>
              <a:rPr lang="ru-RU" sz="2000"/>
              <a:t>&lt;asp:ListBox&gt; - список ist box заполняется коллекцией объектов &lt;asp:ListItem&gt;. При рендеринге в HTML задаются тэги &lt;select&gt; с атрибутом «size="х"», где x это количество видимых элементов.</a:t>
            </a:r>
          </a:p>
          <a:p>
            <a:pPr>
              <a:lnSpc>
                <a:spcPct val="80000"/>
              </a:lnSpc>
            </a:pPr>
            <a:r>
              <a:rPr lang="ru-RU" sz="2000"/>
              <a:t>&lt;asp:CheckBoxList&gt; - этот элемент управления заполняется … При рендеринге в HTML задаются check boxes, выравненные в таблицу с одной или несколькими колонками.</a:t>
            </a:r>
          </a:p>
          <a:p>
            <a:pPr>
              <a:lnSpc>
                <a:spcPct val="80000"/>
              </a:lnSpc>
            </a:pPr>
            <a:r>
              <a:rPr lang="ru-RU" sz="2000"/>
              <a:t>&lt;asp:RadioButtonList&gt; Like the &lt;asp:CheckBoxList&gt;, but the items are rendered as radio buttons.</a:t>
            </a:r>
          </a:p>
          <a:p>
            <a:pPr>
              <a:lnSpc>
                <a:spcPct val="80000"/>
              </a:lnSpc>
            </a:pPr>
            <a:r>
              <a:rPr lang="ru-RU" sz="2000"/>
              <a:t>&lt;asp:BulletedList&gt; A static bulleted or numbered list. In HTML, it is rendered using the &lt;ul&gt; or &lt;ol&gt; tags. You can also use this control to create a list of hyperlinks.</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457200" y="274638"/>
            <a:ext cx="8229600" cy="706437"/>
          </a:xfrm>
        </p:spPr>
        <p:txBody>
          <a:bodyPr/>
          <a:lstStyle/>
          <a:p>
            <a:r>
              <a:rPr lang="ru-RU" sz="4000"/>
              <a:t>Свойства класса ListControl</a:t>
            </a:r>
          </a:p>
        </p:txBody>
      </p:sp>
      <p:sp>
        <p:nvSpPr>
          <p:cNvPr id="335875" name="Rectangle 3"/>
          <p:cNvSpPr>
            <a:spLocks noGrp="1" noChangeArrowheads="1"/>
          </p:cNvSpPr>
          <p:nvPr>
            <p:ph type="body" idx="1"/>
          </p:nvPr>
        </p:nvSpPr>
        <p:spPr>
          <a:xfrm>
            <a:off x="395288" y="1196975"/>
            <a:ext cx="8280400" cy="5472113"/>
          </a:xfrm>
        </p:spPr>
        <p:txBody>
          <a:bodyPr/>
          <a:lstStyle/>
          <a:p>
            <a:pPr>
              <a:lnSpc>
                <a:spcPct val="80000"/>
              </a:lnSpc>
            </a:pPr>
            <a:r>
              <a:rPr lang="ru-RU" sz="1600"/>
              <a:t>AutoPostBack - If true, the form is automatically posted back when the user changes the current selection.</a:t>
            </a:r>
          </a:p>
          <a:p>
            <a:pPr>
              <a:lnSpc>
                <a:spcPct val="80000"/>
              </a:lnSpc>
            </a:pPr>
            <a:r>
              <a:rPr lang="ru-RU" sz="1600"/>
              <a:t>Items Returns a collection of ListItem items (the items can also be added declaratively by adding the &lt;asp:ListItem&gt; tag).</a:t>
            </a:r>
          </a:p>
          <a:p>
            <a:pPr>
              <a:lnSpc>
                <a:spcPct val="80000"/>
              </a:lnSpc>
            </a:pPr>
            <a:r>
              <a:rPr lang="ru-RU" sz="1600"/>
              <a:t>SelectedIndex - Returns or sets the index of the selected item. For lists with multiple selectable items, you should loop through the Items collection and check the Selected property of each ListItem instead.</a:t>
            </a:r>
          </a:p>
          <a:p>
            <a:pPr>
              <a:lnSpc>
                <a:spcPct val="80000"/>
              </a:lnSpc>
            </a:pPr>
            <a:r>
              <a:rPr lang="ru-RU" sz="1600"/>
              <a:t>SelectedItem - Returns a reference to the first selected ListItem. For lists with multiple selectable items, you should loop through the Items collection and check the Selected property of each ListItem instead.</a:t>
            </a:r>
          </a:p>
          <a:p>
            <a:pPr>
              <a:lnSpc>
                <a:spcPct val="80000"/>
              </a:lnSpc>
            </a:pPr>
            <a:r>
              <a:rPr lang="ru-RU" sz="1600"/>
              <a:t>DataSource - You can set this property to an object that contains the information you want to display (such as a DataSet, DataTable, or collection). When you call DataBind(), the list will be filled based on that object.</a:t>
            </a:r>
          </a:p>
          <a:p>
            <a:pPr>
              <a:lnSpc>
                <a:spcPct val="80000"/>
              </a:lnSpc>
            </a:pPr>
            <a:r>
              <a:rPr lang="ru-RU" sz="1600"/>
              <a:t>DataMember - Used in conjunction with data binding when the data source contains more than one table (such as when the source is a DataSet). The DataMember identifies which table you want to use.</a:t>
            </a:r>
          </a:p>
          <a:p>
            <a:pPr>
              <a:lnSpc>
                <a:spcPct val="80000"/>
              </a:lnSpc>
            </a:pPr>
            <a:r>
              <a:rPr lang="ru-RU" sz="1600"/>
              <a:t>DataTextField - Used in conjunction with data binding to indicate which property or field in the data source should be used for the text of each list item.</a:t>
            </a:r>
          </a:p>
          <a:p>
            <a:pPr>
              <a:lnSpc>
                <a:spcPct val="80000"/>
              </a:lnSpc>
            </a:pPr>
            <a:r>
              <a:rPr lang="ru-RU" sz="1600"/>
              <a:t>DataValueField - Used in conjunction with data binding to indicate which property or field in the data source should be used for the value attribute of each list item (which isn’t displayed but can be read programmatically for</a:t>
            </a:r>
          </a:p>
          <a:p>
            <a:pPr>
              <a:lnSpc>
                <a:spcPct val="80000"/>
              </a:lnSpc>
            </a:pPr>
            <a:r>
              <a:rPr lang="ru-RU" sz="1600"/>
              <a:t>future reference).</a:t>
            </a:r>
          </a:p>
          <a:p>
            <a:pPr>
              <a:lnSpc>
                <a:spcPct val="80000"/>
              </a:lnSpc>
            </a:pPr>
            <a:r>
              <a:rPr lang="ru-RU" sz="1600"/>
              <a:t>DataTextFormatString - Sets the formatting string used to render the text of the list item (according to the DataTextField property).</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r>
              <a:rPr lang="ru-RU" sz="4000" b="1"/>
              <a:t>Свойства выбираемых списочных ЭУ</a:t>
            </a:r>
          </a:p>
        </p:txBody>
      </p:sp>
      <p:sp>
        <p:nvSpPr>
          <p:cNvPr id="337923" name="Rectangle 3"/>
          <p:cNvSpPr>
            <a:spLocks noGrp="1" noChangeArrowheads="1"/>
          </p:cNvSpPr>
          <p:nvPr>
            <p:ph type="body" idx="1"/>
          </p:nvPr>
        </p:nvSpPr>
        <p:spPr/>
        <p:txBody>
          <a:bodyPr/>
          <a:lstStyle/>
          <a:p>
            <a:pPr>
              <a:lnSpc>
                <a:spcPct val="90000"/>
              </a:lnSpc>
            </a:pPr>
            <a:r>
              <a:rPr lang="ru-RU" sz="2400">
                <a:solidFill>
                  <a:srgbClr val="0000FF"/>
                </a:solidFill>
              </a:rPr>
              <a:t>RepeatLayout</a:t>
            </a:r>
            <a:r>
              <a:rPr lang="ru-RU" sz="2400"/>
              <a:t> - This specifies whether the check boxes or radio buttons will be rendered in a table (the default option) or inline. The values are Table and Flow, respectively.</a:t>
            </a:r>
          </a:p>
          <a:p>
            <a:pPr>
              <a:lnSpc>
                <a:spcPct val="90000"/>
              </a:lnSpc>
            </a:pPr>
            <a:r>
              <a:rPr lang="ru-RU" sz="2400">
                <a:solidFill>
                  <a:srgbClr val="0000FF"/>
                </a:solidFill>
              </a:rPr>
              <a:t>RepeatDirection</a:t>
            </a:r>
            <a:r>
              <a:rPr lang="ru-RU" sz="2400"/>
              <a:t> - This specifies whether the list of controls will be rendered horizontally or vertically.</a:t>
            </a:r>
          </a:p>
          <a:p>
            <a:pPr>
              <a:lnSpc>
                <a:spcPct val="90000"/>
              </a:lnSpc>
            </a:pPr>
            <a:r>
              <a:rPr lang="ru-RU" sz="2400">
                <a:solidFill>
                  <a:srgbClr val="0000FF"/>
                </a:solidFill>
              </a:rPr>
              <a:t>RepeatColumns</a:t>
            </a:r>
            <a:r>
              <a:rPr lang="ru-RU" sz="2400"/>
              <a:t> - This sets the number of columns, in case RepeatLayout is set to Table.</a:t>
            </a:r>
          </a:p>
          <a:p>
            <a:pPr>
              <a:lnSpc>
                <a:spcPct val="90000"/>
              </a:lnSpc>
            </a:pPr>
            <a:r>
              <a:rPr lang="ru-RU" sz="2400">
                <a:solidFill>
                  <a:srgbClr val="0000FF"/>
                </a:solidFill>
              </a:rPr>
              <a:t>CellPadding, CellSpacing, TextAlign</a:t>
            </a:r>
            <a:r>
              <a:rPr lang="ru-RU" sz="2400"/>
              <a:t> - If RepeatLayout is set to Table, then these properties configure the spacing and alignment of the cells of the layout table.</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r>
              <a:rPr lang="ru-RU" sz="4000" b="1"/>
              <a:t>Свойства размеченных списочных ЭУ (</a:t>
            </a:r>
            <a:r>
              <a:rPr lang="en-US" sz="4000" b="1"/>
              <a:t>b</a:t>
            </a:r>
            <a:r>
              <a:rPr lang="ru-RU" sz="4000" b="1"/>
              <a:t>ulleted </a:t>
            </a:r>
            <a:r>
              <a:rPr lang="en-US" sz="4000" b="1"/>
              <a:t>l</a:t>
            </a:r>
            <a:r>
              <a:rPr lang="ru-RU" sz="4000" b="1"/>
              <a:t>ist</a:t>
            </a:r>
            <a:r>
              <a:rPr lang="en-US" sz="4000" b="1"/>
              <a:t>)</a:t>
            </a:r>
            <a:endParaRPr lang="ru-RU" sz="4000" b="1"/>
          </a:p>
        </p:txBody>
      </p:sp>
      <p:sp>
        <p:nvSpPr>
          <p:cNvPr id="339971" name="Rectangle 3"/>
          <p:cNvSpPr>
            <a:spLocks noGrp="1" noChangeArrowheads="1"/>
          </p:cNvSpPr>
          <p:nvPr>
            <p:ph type="body" idx="1"/>
          </p:nvPr>
        </p:nvSpPr>
        <p:spPr>
          <a:xfrm>
            <a:off x="457200" y="1600200"/>
            <a:ext cx="8291513" cy="5068888"/>
          </a:xfrm>
        </p:spPr>
        <p:txBody>
          <a:bodyPr/>
          <a:lstStyle/>
          <a:p>
            <a:pPr>
              <a:lnSpc>
                <a:spcPct val="80000"/>
              </a:lnSpc>
            </a:pPr>
            <a:r>
              <a:rPr lang="ru-RU" sz="1800">
                <a:solidFill>
                  <a:srgbClr val="0000FF"/>
                </a:solidFill>
              </a:rPr>
              <a:t>BulletStyle </a:t>
            </a:r>
            <a:r>
              <a:rPr lang="ru-RU" sz="1800"/>
              <a:t>- Determines the type of list. Choose from Numbered (1, 2, 3…), Lower-Alpha (a, b, c…) and UpperAlpha (A, B, C…), LowerRoman (i, ii, iii…) and UpperRoman (I, II, III…), and the bullet symbols Disc, Circle, Square, or CustomImage (in which case you must set the BulletImageUrl property).</a:t>
            </a:r>
          </a:p>
          <a:p>
            <a:pPr>
              <a:lnSpc>
                <a:spcPct val="80000"/>
              </a:lnSpc>
            </a:pPr>
            <a:r>
              <a:rPr lang="ru-RU" sz="1800">
                <a:solidFill>
                  <a:srgbClr val="0000FF"/>
                </a:solidFill>
              </a:rPr>
              <a:t>BulletImageUrl</a:t>
            </a:r>
            <a:r>
              <a:rPr lang="ru-RU" sz="1800"/>
              <a:t> - If the BulletStyle is set to CustomImage, this points to the image that is placed to the left of each item as a bullet.</a:t>
            </a:r>
          </a:p>
          <a:p>
            <a:pPr>
              <a:lnSpc>
                <a:spcPct val="80000"/>
              </a:lnSpc>
            </a:pPr>
            <a:r>
              <a:rPr lang="ru-RU" sz="1800">
                <a:solidFill>
                  <a:srgbClr val="0000FF"/>
                </a:solidFill>
              </a:rPr>
              <a:t>FirstBulletNumber</a:t>
            </a:r>
            <a:r>
              <a:rPr lang="ru-RU" sz="1800"/>
              <a:t> - In an ordered list (using the Numbered, LowerAlpha, UpperAlpha, LowerRoman, or UpperRoman styles), this sets the first value. For example, if you set FirstBulletNumber to 3, the list might read 3, 4, 5 (for Numbered) or C, D, E (for UpperAlpha).</a:t>
            </a:r>
          </a:p>
          <a:p>
            <a:pPr>
              <a:lnSpc>
                <a:spcPct val="80000"/>
              </a:lnSpc>
            </a:pPr>
            <a:r>
              <a:rPr lang="ru-RU" sz="1800">
                <a:solidFill>
                  <a:srgbClr val="0000FF"/>
                </a:solidFill>
              </a:rPr>
              <a:t>DisplayMode</a:t>
            </a:r>
            <a:r>
              <a:rPr lang="ru-RU" sz="1800"/>
              <a:t> - Determines whether the text of each item is rendered as text (use Text, the default) or a hyperlink (use LinkButton or HyperLink). The difference between LinkButton and HyperLink is how they treat clicks. When you use LinkButton, the BulletedList fires a Click event that you can react to on the server to perform the navigation. When you use HyperLink, the BulletedList doesn’t fire the Click event—instead, it treats the text of each list item as a relative or absolute URL, and renders them as ordinary HTML hyperlinks. When the user clicks an item, the browser attempts to navigate to that URL.</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ru-RU" sz="3200"/>
              <a:t>Бзовые ЭУ</a:t>
            </a:r>
            <a:r>
              <a:rPr lang="en-US" sz="3200"/>
              <a:t> &amp; </a:t>
            </a:r>
            <a:r>
              <a:rPr lang="ru-RU" sz="3200"/>
              <a:t>Простые списки</a:t>
            </a:r>
            <a:r>
              <a:rPr lang="en-US" sz="3200"/>
              <a:t> List Controls</a:t>
            </a:r>
          </a:p>
        </p:txBody>
      </p:sp>
      <p:sp>
        <p:nvSpPr>
          <p:cNvPr id="89091" name="Rectangle 3"/>
          <p:cNvSpPr>
            <a:spLocks noGrp="1" noChangeArrowheads="1"/>
          </p:cNvSpPr>
          <p:nvPr>
            <p:ph type="body" idx="1"/>
          </p:nvPr>
        </p:nvSpPr>
        <p:spPr>
          <a:xfrm>
            <a:off x="457200" y="1600200"/>
            <a:ext cx="8229600" cy="5068888"/>
          </a:xfrm>
        </p:spPr>
        <p:txBody>
          <a:bodyPr/>
          <a:lstStyle/>
          <a:p>
            <a:r>
              <a:rPr lang="ru-RU">
                <a:latin typeface="Times New Roman" pitchFamily="18" charset="0"/>
              </a:rPr>
              <a:t>Демонстрация </a:t>
            </a:r>
            <a:r>
              <a:rPr lang="en-US">
                <a:latin typeface="Times New Roman" pitchFamily="18" charset="0"/>
              </a:rPr>
              <a:t>1: WebControls1.aspx</a:t>
            </a:r>
          </a:p>
          <a:p>
            <a:pPr lvl="1"/>
            <a:r>
              <a:rPr lang="ru-RU">
                <a:latin typeface="Times New Roman" pitchFamily="18" charset="0"/>
              </a:rPr>
              <a:t>Набор простейших эл. управления и списков</a:t>
            </a:r>
            <a:endParaRPr lang="en-US">
              <a:latin typeface="Times New Roman" pitchFamily="18" charset="0"/>
            </a:endParaRPr>
          </a:p>
          <a:p>
            <a:r>
              <a:rPr lang="ru-RU">
                <a:latin typeface="Times New Roman" pitchFamily="18" charset="0"/>
              </a:rPr>
              <a:t>Демонстрация</a:t>
            </a:r>
            <a:r>
              <a:rPr lang="en-US">
                <a:latin typeface="Times New Roman" pitchFamily="18" charset="0"/>
              </a:rPr>
              <a:t> 2: WebControls2.aspx</a:t>
            </a:r>
          </a:p>
          <a:p>
            <a:pPr lvl="1"/>
            <a:r>
              <a:rPr lang="ru-RU">
                <a:latin typeface="Times New Roman" pitchFamily="18" charset="0"/>
              </a:rPr>
              <a:t>Те же элементы с </a:t>
            </a:r>
            <a:r>
              <a:rPr lang="en-US">
                <a:latin typeface="Times New Roman" pitchFamily="18" charset="0"/>
              </a:rPr>
              <a:t>AutoPostBack</a:t>
            </a:r>
            <a:r>
              <a:rPr lang="ru-RU">
                <a:latin typeface="Times New Roman" pitchFamily="18" charset="0"/>
              </a:rPr>
              <a:t> = </a:t>
            </a:r>
            <a:r>
              <a:rPr lang="en-US">
                <a:latin typeface="Times New Roman" pitchFamily="18" charset="0"/>
              </a:rPr>
              <a:t>true</a:t>
            </a:r>
          </a:p>
        </p:txBody>
      </p:sp>
      <p:grpSp>
        <p:nvGrpSpPr>
          <p:cNvPr id="89092" name="Group 4"/>
          <p:cNvGrpSpPr>
            <a:grpSpLocks/>
          </p:cNvGrpSpPr>
          <p:nvPr/>
        </p:nvGrpSpPr>
        <p:grpSpPr bwMode="auto">
          <a:xfrm>
            <a:off x="3203575" y="4221163"/>
            <a:ext cx="2705100" cy="2362200"/>
            <a:chOff x="1704" y="1488"/>
            <a:chExt cx="2352" cy="2064"/>
          </a:xfrm>
        </p:grpSpPr>
        <p:sp>
          <p:nvSpPr>
            <p:cNvPr id="89093"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89094" name="Freeform 6"/>
            <p:cNvSpPr>
              <a:spLocks/>
            </p:cNvSpPr>
            <p:nvPr/>
          </p:nvSpPr>
          <p:spPr bwMode="auto">
            <a:xfrm>
              <a:off x="2895" y="1784"/>
              <a:ext cx="431" cy="559"/>
            </a:xfrm>
            <a:custGeom>
              <a:avLst/>
              <a:gdLst/>
              <a:ahLst/>
              <a:cxnLst>
                <a:cxn ang="0">
                  <a:pos x="258" y="252"/>
                </a:cxn>
                <a:cxn ang="0">
                  <a:pos x="256" y="222"/>
                </a:cxn>
                <a:cxn ang="0">
                  <a:pos x="272" y="212"/>
                </a:cxn>
                <a:cxn ang="0">
                  <a:pos x="293" y="190"/>
                </a:cxn>
                <a:cxn ang="0">
                  <a:pos x="309" y="156"/>
                </a:cxn>
                <a:cxn ang="0">
                  <a:pos x="310" y="134"/>
                </a:cxn>
                <a:cxn ang="0">
                  <a:pos x="302" y="135"/>
                </a:cxn>
                <a:cxn ang="0">
                  <a:pos x="288" y="135"/>
                </a:cxn>
                <a:cxn ang="0">
                  <a:pos x="273" y="130"/>
                </a:cxn>
                <a:cxn ang="0">
                  <a:pos x="267" y="122"/>
                </a:cxn>
                <a:cxn ang="0">
                  <a:pos x="267" y="98"/>
                </a:cxn>
                <a:cxn ang="0">
                  <a:pos x="260" y="65"/>
                </a:cxn>
                <a:cxn ang="0">
                  <a:pos x="233" y="40"/>
                </a:cxn>
                <a:cxn ang="0">
                  <a:pos x="205" y="31"/>
                </a:cxn>
                <a:cxn ang="0">
                  <a:pos x="175" y="12"/>
                </a:cxn>
                <a:cxn ang="0">
                  <a:pos x="125" y="0"/>
                </a:cxn>
                <a:cxn ang="0">
                  <a:pos x="61" y="21"/>
                </a:cxn>
                <a:cxn ang="0">
                  <a:pos x="52" y="82"/>
                </a:cxn>
                <a:cxn ang="0">
                  <a:pos x="42" y="101"/>
                </a:cxn>
                <a:cxn ang="0">
                  <a:pos x="40" y="122"/>
                </a:cxn>
                <a:cxn ang="0">
                  <a:pos x="51" y="143"/>
                </a:cxn>
                <a:cxn ang="0">
                  <a:pos x="72" y="162"/>
                </a:cxn>
                <a:cxn ang="0">
                  <a:pos x="76" y="194"/>
                </a:cxn>
                <a:cxn ang="0">
                  <a:pos x="64" y="219"/>
                </a:cxn>
                <a:cxn ang="0">
                  <a:pos x="69" y="224"/>
                </a:cxn>
                <a:cxn ang="0">
                  <a:pos x="81" y="233"/>
                </a:cxn>
                <a:cxn ang="0">
                  <a:pos x="103" y="240"/>
                </a:cxn>
                <a:cxn ang="0">
                  <a:pos x="132" y="238"/>
                </a:cxn>
                <a:cxn ang="0">
                  <a:pos x="147" y="236"/>
                </a:cxn>
                <a:cxn ang="0">
                  <a:pos x="150" y="234"/>
                </a:cxn>
                <a:cxn ang="0">
                  <a:pos x="0" y="349"/>
                </a:cxn>
                <a:cxn ang="0">
                  <a:pos x="93" y="559"/>
                </a:cxn>
                <a:cxn ang="0">
                  <a:pos x="95" y="525"/>
                </a:cxn>
                <a:cxn ang="0">
                  <a:pos x="98" y="485"/>
                </a:cxn>
                <a:cxn ang="0">
                  <a:pos x="105" y="484"/>
                </a:cxn>
                <a:cxn ang="0">
                  <a:pos x="124" y="508"/>
                </a:cxn>
                <a:cxn ang="0">
                  <a:pos x="143" y="537"/>
                </a:cxn>
                <a:cxn ang="0">
                  <a:pos x="151" y="551"/>
                </a:cxn>
                <a:cxn ang="0">
                  <a:pos x="166" y="547"/>
                </a:cxn>
                <a:cxn ang="0">
                  <a:pos x="199" y="538"/>
                </a:cxn>
                <a:cxn ang="0">
                  <a:pos x="237" y="530"/>
                </a:cxn>
                <a:cxn ang="0">
                  <a:pos x="264" y="526"/>
                </a:cxn>
                <a:cxn ang="0">
                  <a:pos x="296" y="526"/>
                </a:cxn>
                <a:cxn ang="0">
                  <a:pos x="347" y="525"/>
                </a:cxn>
                <a:cxn ang="0">
                  <a:pos x="395" y="525"/>
                </a:cxn>
                <a:cxn ang="0">
                  <a:pos x="416" y="525"/>
                </a:cxn>
                <a:cxn ang="0">
                  <a:pos x="414" y="275"/>
                </a:cxn>
              </a:cxnLst>
              <a:rect l="0" t="0" r="r" b="b"/>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89095" name="Freeform 7"/>
            <p:cNvSpPr>
              <a:spLocks/>
            </p:cNvSpPr>
            <p:nvPr/>
          </p:nvSpPr>
          <p:spPr bwMode="auto">
            <a:xfrm>
              <a:off x="3714" y="1841"/>
              <a:ext cx="341" cy="475"/>
            </a:xfrm>
            <a:custGeom>
              <a:avLst/>
              <a:gdLst/>
              <a:ahLst/>
              <a:cxnLst>
                <a:cxn ang="0">
                  <a:pos x="189" y="238"/>
                </a:cxn>
                <a:cxn ang="0">
                  <a:pos x="199" y="179"/>
                </a:cxn>
                <a:cxn ang="0">
                  <a:pos x="275" y="171"/>
                </a:cxn>
                <a:cxn ang="0">
                  <a:pos x="275" y="128"/>
                </a:cxn>
                <a:cxn ang="0">
                  <a:pos x="270" y="92"/>
                </a:cxn>
                <a:cxn ang="0">
                  <a:pos x="262" y="63"/>
                </a:cxn>
                <a:cxn ang="0">
                  <a:pos x="249" y="41"/>
                </a:cxn>
                <a:cxn ang="0">
                  <a:pos x="233" y="24"/>
                </a:cxn>
                <a:cxn ang="0">
                  <a:pos x="216" y="12"/>
                </a:cxn>
                <a:cxn ang="0">
                  <a:pos x="196" y="5"/>
                </a:cxn>
                <a:cxn ang="0">
                  <a:pos x="176" y="0"/>
                </a:cxn>
                <a:cxn ang="0">
                  <a:pos x="156" y="0"/>
                </a:cxn>
                <a:cxn ang="0">
                  <a:pos x="136" y="1"/>
                </a:cxn>
                <a:cxn ang="0">
                  <a:pos x="116" y="4"/>
                </a:cxn>
                <a:cxn ang="0">
                  <a:pos x="100" y="7"/>
                </a:cxn>
                <a:cxn ang="0">
                  <a:pos x="85" y="12"/>
                </a:cxn>
                <a:cxn ang="0">
                  <a:pos x="74" y="16"/>
                </a:cxn>
                <a:cxn ang="0">
                  <a:pos x="66" y="18"/>
                </a:cxn>
                <a:cxn ang="0">
                  <a:pos x="64" y="19"/>
                </a:cxn>
                <a:cxn ang="0">
                  <a:pos x="8" y="26"/>
                </a:cxn>
                <a:cxn ang="0">
                  <a:pos x="8" y="37"/>
                </a:cxn>
                <a:cxn ang="0">
                  <a:pos x="10" y="47"/>
                </a:cxn>
                <a:cxn ang="0">
                  <a:pos x="14" y="55"/>
                </a:cxn>
                <a:cxn ang="0">
                  <a:pos x="20" y="61"/>
                </a:cxn>
                <a:cxn ang="0">
                  <a:pos x="26" y="66"/>
                </a:cxn>
                <a:cxn ang="0">
                  <a:pos x="33" y="69"/>
                </a:cxn>
                <a:cxn ang="0">
                  <a:pos x="41" y="73"/>
                </a:cxn>
                <a:cxn ang="0">
                  <a:pos x="48" y="74"/>
                </a:cxn>
                <a:cxn ang="0">
                  <a:pos x="45" y="85"/>
                </a:cxn>
                <a:cxn ang="0">
                  <a:pos x="41" y="96"/>
                </a:cxn>
                <a:cxn ang="0">
                  <a:pos x="40" y="106"/>
                </a:cxn>
                <a:cxn ang="0">
                  <a:pos x="39" y="117"/>
                </a:cxn>
                <a:cxn ang="0">
                  <a:pos x="40" y="135"/>
                </a:cxn>
                <a:cxn ang="0">
                  <a:pos x="44" y="150"/>
                </a:cxn>
                <a:cxn ang="0">
                  <a:pos x="50" y="166"/>
                </a:cxn>
                <a:cxn ang="0">
                  <a:pos x="58" y="179"/>
                </a:cxn>
                <a:cxn ang="0">
                  <a:pos x="68" y="190"/>
                </a:cxn>
                <a:cxn ang="0">
                  <a:pos x="79" y="198"/>
                </a:cxn>
                <a:cxn ang="0">
                  <a:pos x="91" y="205"/>
                </a:cxn>
                <a:cxn ang="0">
                  <a:pos x="106" y="209"/>
                </a:cxn>
                <a:cxn ang="0">
                  <a:pos x="108" y="232"/>
                </a:cxn>
                <a:cxn ang="0">
                  <a:pos x="0" y="286"/>
                </a:cxn>
                <a:cxn ang="0">
                  <a:pos x="26" y="475"/>
                </a:cxn>
                <a:cxn ang="0">
                  <a:pos x="306" y="475"/>
                </a:cxn>
                <a:cxn ang="0">
                  <a:pos x="341" y="297"/>
                </a:cxn>
                <a:cxn ang="0">
                  <a:pos x="189" y="238"/>
                </a:cxn>
              </a:cxnLst>
              <a:rect l="0" t="0" r="r" b="b"/>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89096" name="Freeform 8"/>
            <p:cNvSpPr>
              <a:spLocks/>
            </p:cNvSpPr>
            <p:nvPr/>
          </p:nvSpPr>
          <p:spPr bwMode="auto">
            <a:xfrm>
              <a:off x="2728" y="3020"/>
              <a:ext cx="1082" cy="532"/>
            </a:xfrm>
            <a:custGeom>
              <a:avLst/>
              <a:gdLst/>
              <a:ahLst/>
              <a:cxnLst>
                <a:cxn ang="0">
                  <a:pos x="246" y="0"/>
                </a:cxn>
                <a:cxn ang="0">
                  <a:pos x="1082" y="213"/>
                </a:cxn>
                <a:cxn ang="0">
                  <a:pos x="1054" y="364"/>
                </a:cxn>
                <a:cxn ang="0">
                  <a:pos x="608" y="532"/>
                </a:cxn>
                <a:cxn ang="0">
                  <a:pos x="0" y="213"/>
                </a:cxn>
                <a:cxn ang="0">
                  <a:pos x="246" y="0"/>
                </a:cxn>
              </a:cxnLst>
              <a:rect l="0" t="0" r="r" b="b"/>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89097" name="Freeform 9"/>
            <p:cNvSpPr>
              <a:spLocks/>
            </p:cNvSpPr>
            <p:nvPr/>
          </p:nvSpPr>
          <p:spPr bwMode="auto">
            <a:xfrm>
              <a:off x="2161" y="2532"/>
              <a:ext cx="283" cy="394"/>
            </a:xfrm>
            <a:custGeom>
              <a:avLst/>
              <a:gdLst/>
              <a:ahLst/>
              <a:cxnLst>
                <a:cxn ang="0">
                  <a:pos x="283" y="50"/>
                </a:cxn>
                <a:cxn ang="0">
                  <a:pos x="218" y="35"/>
                </a:cxn>
                <a:cxn ang="0">
                  <a:pos x="195" y="79"/>
                </a:cxn>
                <a:cxn ang="0">
                  <a:pos x="0" y="0"/>
                </a:cxn>
                <a:cxn ang="0">
                  <a:pos x="195" y="394"/>
                </a:cxn>
                <a:cxn ang="0">
                  <a:pos x="283" y="50"/>
                </a:cxn>
              </a:cxnLst>
              <a:rect l="0" t="0" r="r" b="b"/>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89098" name="Freeform 10"/>
            <p:cNvSpPr>
              <a:spLocks/>
            </p:cNvSpPr>
            <p:nvPr/>
          </p:nvSpPr>
          <p:spPr bwMode="auto">
            <a:xfrm>
              <a:off x="2795" y="3195"/>
              <a:ext cx="261" cy="126"/>
            </a:xfrm>
            <a:custGeom>
              <a:avLst/>
              <a:gdLst/>
              <a:ahLst/>
              <a:cxnLst>
                <a:cxn ang="0">
                  <a:pos x="7" y="1"/>
                </a:cxn>
                <a:cxn ang="0">
                  <a:pos x="8" y="1"/>
                </a:cxn>
                <a:cxn ang="0">
                  <a:pos x="13" y="1"/>
                </a:cxn>
                <a:cxn ang="0">
                  <a:pos x="21" y="1"/>
                </a:cxn>
                <a:cxn ang="0">
                  <a:pos x="31" y="0"/>
                </a:cxn>
                <a:cxn ang="0">
                  <a:pos x="43" y="0"/>
                </a:cxn>
                <a:cxn ang="0">
                  <a:pos x="56" y="1"/>
                </a:cxn>
                <a:cxn ang="0">
                  <a:pos x="71" y="1"/>
                </a:cxn>
                <a:cxn ang="0">
                  <a:pos x="87" y="3"/>
                </a:cxn>
                <a:cxn ang="0">
                  <a:pos x="103" y="5"/>
                </a:cxn>
                <a:cxn ang="0">
                  <a:pos x="119" y="7"/>
                </a:cxn>
                <a:cxn ang="0">
                  <a:pos x="136" y="11"/>
                </a:cxn>
                <a:cxn ang="0">
                  <a:pos x="151" y="15"/>
                </a:cxn>
                <a:cxn ang="0">
                  <a:pos x="166" y="19"/>
                </a:cxn>
                <a:cxn ang="0">
                  <a:pos x="180" y="25"/>
                </a:cxn>
                <a:cxn ang="0">
                  <a:pos x="192" y="34"/>
                </a:cxn>
                <a:cxn ang="0">
                  <a:pos x="201" y="42"/>
                </a:cxn>
                <a:cxn ang="0">
                  <a:pos x="261" y="108"/>
                </a:cxn>
                <a:cxn ang="0">
                  <a:pos x="214" y="83"/>
                </a:cxn>
                <a:cxn ang="0">
                  <a:pos x="231" y="122"/>
                </a:cxn>
                <a:cxn ang="0">
                  <a:pos x="188" y="86"/>
                </a:cxn>
                <a:cxn ang="0">
                  <a:pos x="191" y="126"/>
                </a:cxn>
                <a:cxn ang="0">
                  <a:pos x="157" y="84"/>
                </a:cxn>
                <a:cxn ang="0">
                  <a:pos x="154" y="85"/>
                </a:cxn>
                <a:cxn ang="0">
                  <a:pos x="143" y="86"/>
                </a:cxn>
                <a:cxn ang="0">
                  <a:pos x="126" y="89"/>
                </a:cxn>
                <a:cxn ang="0">
                  <a:pos x="106" y="89"/>
                </a:cxn>
                <a:cxn ang="0">
                  <a:pos x="82" y="85"/>
                </a:cxn>
                <a:cxn ang="0">
                  <a:pos x="56" y="78"/>
                </a:cxn>
                <a:cxn ang="0">
                  <a:pos x="30" y="65"/>
                </a:cxn>
                <a:cxn ang="0">
                  <a:pos x="2" y="44"/>
                </a:cxn>
                <a:cxn ang="0">
                  <a:pos x="1" y="40"/>
                </a:cxn>
                <a:cxn ang="0">
                  <a:pos x="0" y="29"/>
                </a:cxn>
                <a:cxn ang="0">
                  <a:pos x="1" y="15"/>
                </a:cxn>
                <a:cxn ang="0">
                  <a:pos x="7" y="1"/>
                </a:cxn>
              </a:cxnLst>
              <a:rect l="0" t="0" r="r" b="b"/>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89099" name="Freeform 11"/>
            <p:cNvSpPr>
              <a:spLocks/>
            </p:cNvSpPr>
            <p:nvPr/>
          </p:nvSpPr>
          <p:spPr bwMode="auto">
            <a:xfrm>
              <a:off x="2107" y="2155"/>
              <a:ext cx="321" cy="383"/>
            </a:xfrm>
            <a:custGeom>
              <a:avLst/>
              <a:gdLst/>
              <a:ahLst/>
              <a:cxnLst>
                <a:cxn ang="0">
                  <a:pos x="269" y="68"/>
                </a:cxn>
                <a:cxn ang="0">
                  <a:pos x="321" y="185"/>
                </a:cxn>
                <a:cxn ang="0">
                  <a:pos x="294" y="199"/>
                </a:cxn>
                <a:cxn ang="0">
                  <a:pos x="297" y="290"/>
                </a:cxn>
                <a:cxn ang="0">
                  <a:pos x="251" y="296"/>
                </a:cxn>
                <a:cxn ang="0">
                  <a:pos x="239" y="383"/>
                </a:cxn>
                <a:cxn ang="0">
                  <a:pos x="61" y="320"/>
                </a:cxn>
                <a:cxn ang="0">
                  <a:pos x="65" y="279"/>
                </a:cxn>
                <a:cxn ang="0">
                  <a:pos x="61" y="278"/>
                </a:cxn>
                <a:cxn ang="0">
                  <a:pos x="52" y="273"/>
                </a:cxn>
                <a:cxn ang="0">
                  <a:pos x="40" y="265"/>
                </a:cxn>
                <a:cxn ang="0">
                  <a:pos x="28" y="252"/>
                </a:cxn>
                <a:cxn ang="0">
                  <a:pos x="17" y="236"/>
                </a:cxn>
                <a:cxn ang="0">
                  <a:pos x="11" y="217"/>
                </a:cxn>
                <a:cxn ang="0">
                  <a:pos x="12" y="193"/>
                </a:cxn>
                <a:cxn ang="0">
                  <a:pos x="23" y="165"/>
                </a:cxn>
                <a:cxn ang="0">
                  <a:pos x="19" y="160"/>
                </a:cxn>
                <a:cxn ang="0">
                  <a:pos x="12" y="149"/>
                </a:cxn>
                <a:cxn ang="0">
                  <a:pos x="4" y="131"/>
                </a:cxn>
                <a:cxn ang="0">
                  <a:pos x="0" y="110"/>
                </a:cxn>
                <a:cxn ang="0">
                  <a:pos x="4" y="86"/>
                </a:cxn>
                <a:cxn ang="0">
                  <a:pos x="18" y="61"/>
                </a:cxn>
                <a:cxn ang="0">
                  <a:pos x="49" y="37"/>
                </a:cxn>
                <a:cxn ang="0">
                  <a:pos x="99" y="14"/>
                </a:cxn>
                <a:cxn ang="0">
                  <a:pos x="294" y="0"/>
                </a:cxn>
                <a:cxn ang="0">
                  <a:pos x="269" y="68"/>
                </a:cxn>
              </a:cxnLst>
              <a:rect l="0" t="0" r="r" b="b"/>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89100" name="Freeform 12"/>
            <p:cNvSpPr>
              <a:spLocks/>
            </p:cNvSpPr>
            <p:nvPr/>
          </p:nvSpPr>
          <p:spPr bwMode="auto">
            <a:xfrm>
              <a:off x="2190" y="2283"/>
              <a:ext cx="193" cy="59"/>
            </a:xfrm>
            <a:custGeom>
              <a:avLst/>
              <a:gdLst/>
              <a:ahLst/>
              <a:cxnLst>
                <a:cxn ang="0">
                  <a:pos x="0" y="20"/>
                </a:cxn>
                <a:cxn ang="0">
                  <a:pos x="143" y="20"/>
                </a:cxn>
                <a:cxn ang="0">
                  <a:pos x="146" y="12"/>
                </a:cxn>
                <a:cxn ang="0">
                  <a:pos x="151" y="6"/>
                </a:cxn>
                <a:cxn ang="0">
                  <a:pos x="158" y="1"/>
                </a:cxn>
                <a:cxn ang="0">
                  <a:pos x="167" y="0"/>
                </a:cxn>
                <a:cxn ang="0">
                  <a:pos x="177" y="2"/>
                </a:cxn>
                <a:cxn ang="0">
                  <a:pos x="186" y="8"/>
                </a:cxn>
                <a:cxn ang="0">
                  <a:pos x="191" y="17"/>
                </a:cxn>
                <a:cxn ang="0">
                  <a:pos x="193" y="29"/>
                </a:cxn>
                <a:cxn ang="0">
                  <a:pos x="191" y="41"/>
                </a:cxn>
                <a:cxn ang="0">
                  <a:pos x="186" y="51"/>
                </a:cxn>
                <a:cxn ang="0">
                  <a:pos x="177" y="57"/>
                </a:cxn>
                <a:cxn ang="0">
                  <a:pos x="167" y="59"/>
                </a:cxn>
                <a:cxn ang="0">
                  <a:pos x="157" y="57"/>
                </a:cxn>
                <a:cxn ang="0">
                  <a:pos x="150" y="51"/>
                </a:cxn>
                <a:cxn ang="0">
                  <a:pos x="144" y="43"/>
                </a:cxn>
                <a:cxn ang="0">
                  <a:pos x="142" y="32"/>
                </a:cxn>
                <a:cxn ang="0">
                  <a:pos x="0" y="32"/>
                </a:cxn>
                <a:cxn ang="0">
                  <a:pos x="0" y="20"/>
                </a:cxn>
              </a:cxnLst>
              <a:rect l="0" t="0" r="r" b="b"/>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89101" name="Freeform 13"/>
            <p:cNvSpPr>
              <a:spLocks/>
            </p:cNvSpPr>
            <p:nvPr/>
          </p:nvSpPr>
          <p:spPr bwMode="auto">
            <a:xfrm>
              <a:off x="1759" y="2532"/>
              <a:ext cx="1150" cy="861"/>
            </a:xfrm>
            <a:custGeom>
              <a:avLst/>
              <a:gdLst/>
              <a:ahLst/>
              <a:cxnLst>
                <a:cxn ang="0">
                  <a:pos x="14" y="198"/>
                </a:cxn>
                <a:cxn ang="0">
                  <a:pos x="58" y="144"/>
                </a:cxn>
                <a:cxn ang="0">
                  <a:pos x="118" y="100"/>
                </a:cxn>
                <a:cxn ang="0">
                  <a:pos x="186" y="66"/>
                </a:cxn>
                <a:cxn ang="0">
                  <a:pos x="256" y="38"/>
                </a:cxn>
                <a:cxn ang="0">
                  <a:pos x="320" y="19"/>
                </a:cxn>
                <a:cxn ang="0">
                  <a:pos x="370" y="7"/>
                </a:cxn>
                <a:cxn ang="0">
                  <a:pos x="398" y="1"/>
                </a:cxn>
                <a:cxn ang="0">
                  <a:pos x="608" y="297"/>
                </a:cxn>
                <a:cxn ang="0">
                  <a:pos x="828" y="19"/>
                </a:cxn>
                <a:cxn ang="0">
                  <a:pos x="1095" y="51"/>
                </a:cxn>
                <a:cxn ang="0">
                  <a:pos x="1046" y="361"/>
                </a:cxn>
                <a:cxn ang="0">
                  <a:pos x="827" y="568"/>
                </a:cxn>
                <a:cxn ang="0">
                  <a:pos x="255" y="205"/>
                </a:cxn>
                <a:cxn ang="0">
                  <a:pos x="525" y="608"/>
                </a:cxn>
                <a:cxn ang="0">
                  <a:pos x="556" y="612"/>
                </a:cxn>
                <a:cxn ang="0">
                  <a:pos x="612" y="618"/>
                </a:cxn>
                <a:cxn ang="0">
                  <a:pos x="685" y="626"/>
                </a:cxn>
                <a:cxn ang="0">
                  <a:pos x="766" y="635"/>
                </a:cxn>
                <a:cxn ang="0">
                  <a:pos x="847" y="643"/>
                </a:cxn>
                <a:cxn ang="0">
                  <a:pos x="920" y="650"/>
                </a:cxn>
                <a:cxn ang="0">
                  <a:pos x="977" y="655"/>
                </a:cxn>
                <a:cxn ang="0">
                  <a:pos x="994" y="707"/>
                </a:cxn>
                <a:cxn ang="0">
                  <a:pos x="980" y="713"/>
                </a:cxn>
                <a:cxn ang="0">
                  <a:pos x="941" y="730"/>
                </a:cxn>
                <a:cxn ang="0">
                  <a:pos x="882" y="754"/>
                </a:cxn>
                <a:cxn ang="0">
                  <a:pos x="805" y="783"/>
                </a:cxn>
                <a:cxn ang="0">
                  <a:pos x="718" y="810"/>
                </a:cxn>
                <a:cxn ang="0">
                  <a:pos x="623" y="835"/>
                </a:cxn>
                <a:cxn ang="0">
                  <a:pos x="524" y="853"/>
                </a:cxn>
                <a:cxn ang="0">
                  <a:pos x="426" y="861"/>
                </a:cxn>
                <a:cxn ang="0">
                  <a:pos x="409" y="847"/>
                </a:cxn>
                <a:cxn ang="0">
                  <a:pos x="366" y="809"/>
                </a:cxn>
                <a:cxn ang="0">
                  <a:pos x="304" y="752"/>
                </a:cxn>
                <a:cxn ang="0">
                  <a:pos x="233" y="680"/>
                </a:cxn>
                <a:cxn ang="0">
                  <a:pos x="159" y="599"/>
                </a:cxn>
                <a:cxn ang="0">
                  <a:pos x="91" y="514"/>
                </a:cxn>
                <a:cxn ang="0">
                  <a:pos x="37" y="432"/>
                </a:cxn>
                <a:cxn ang="0">
                  <a:pos x="7" y="355"/>
                </a:cxn>
                <a:cxn ang="0">
                  <a:pos x="1" y="290"/>
                </a:cxn>
                <a:cxn ang="0">
                  <a:pos x="1" y="228"/>
                </a:cxn>
              </a:cxnLst>
              <a:rect l="0" t="0" r="r" b="b"/>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89102" name="Freeform 14"/>
            <p:cNvSpPr>
              <a:spLocks/>
            </p:cNvSpPr>
            <p:nvPr/>
          </p:nvSpPr>
          <p:spPr bwMode="auto">
            <a:xfrm>
              <a:off x="3642" y="3276"/>
              <a:ext cx="97" cy="43"/>
            </a:xfrm>
            <a:custGeom>
              <a:avLst/>
              <a:gdLst/>
              <a:ahLst/>
              <a:cxnLst>
                <a:cxn ang="0">
                  <a:pos x="97" y="18"/>
                </a:cxn>
                <a:cxn ang="0">
                  <a:pos x="43" y="43"/>
                </a:cxn>
                <a:cxn ang="0">
                  <a:pos x="0" y="27"/>
                </a:cxn>
                <a:cxn ang="0">
                  <a:pos x="35" y="0"/>
                </a:cxn>
                <a:cxn ang="0">
                  <a:pos x="97" y="18"/>
                </a:cxn>
              </a:cxnLst>
              <a:rect l="0" t="0" r="r" b="b"/>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89103" name="Freeform 15"/>
            <p:cNvSpPr>
              <a:spLocks/>
            </p:cNvSpPr>
            <p:nvPr/>
          </p:nvSpPr>
          <p:spPr bwMode="auto">
            <a:xfrm>
              <a:off x="3529" y="3332"/>
              <a:ext cx="99" cy="45"/>
            </a:xfrm>
            <a:custGeom>
              <a:avLst/>
              <a:gdLst/>
              <a:ahLst/>
              <a:cxnLst>
                <a:cxn ang="0">
                  <a:pos x="99" y="18"/>
                </a:cxn>
                <a:cxn ang="0">
                  <a:pos x="44" y="45"/>
                </a:cxn>
                <a:cxn ang="0">
                  <a:pos x="0" y="27"/>
                </a:cxn>
                <a:cxn ang="0">
                  <a:pos x="34" y="0"/>
                </a:cxn>
                <a:cxn ang="0">
                  <a:pos x="99" y="18"/>
                </a:cxn>
              </a:cxnLst>
              <a:rect l="0" t="0" r="r" b="b"/>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89104" name="Freeform 16"/>
            <p:cNvSpPr>
              <a:spLocks/>
            </p:cNvSpPr>
            <p:nvPr/>
          </p:nvSpPr>
          <p:spPr bwMode="auto">
            <a:xfrm>
              <a:off x="3401" y="3398"/>
              <a:ext cx="99" cy="43"/>
            </a:xfrm>
            <a:custGeom>
              <a:avLst/>
              <a:gdLst/>
              <a:ahLst/>
              <a:cxnLst>
                <a:cxn ang="0">
                  <a:pos x="99" y="17"/>
                </a:cxn>
                <a:cxn ang="0">
                  <a:pos x="44" y="43"/>
                </a:cxn>
                <a:cxn ang="0">
                  <a:pos x="0" y="25"/>
                </a:cxn>
                <a:cxn ang="0">
                  <a:pos x="34" y="0"/>
                </a:cxn>
                <a:cxn ang="0">
                  <a:pos x="99" y="17"/>
                </a:cxn>
              </a:cxnLst>
              <a:rect l="0" t="0" r="r" b="b"/>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89105" name="Freeform 17"/>
            <p:cNvSpPr>
              <a:spLocks/>
            </p:cNvSpPr>
            <p:nvPr/>
          </p:nvSpPr>
          <p:spPr bwMode="auto">
            <a:xfrm>
              <a:off x="3292" y="3352"/>
              <a:ext cx="96" cy="41"/>
            </a:xfrm>
            <a:custGeom>
              <a:avLst/>
              <a:gdLst/>
              <a:ahLst/>
              <a:cxnLst>
                <a:cxn ang="0">
                  <a:pos x="96" y="16"/>
                </a:cxn>
                <a:cxn ang="0">
                  <a:pos x="42" y="41"/>
                </a:cxn>
                <a:cxn ang="0">
                  <a:pos x="0" y="25"/>
                </a:cxn>
                <a:cxn ang="0">
                  <a:pos x="34" y="0"/>
                </a:cxn>
                <a:cxn ang="0">
                  <a:pos x="96" y="16"/>
                </a:cxn>
              </a:cxnLst>
              <a:rect l="0" t="0" r="r" b="b"/>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89106" name="Freeform 18"/>
            <p:cNvSpPr>
              <a:spLocks/>
            </p:cNvSpPr>
            <p:nvPr/>
          </p:nvSpPr>
          <p:spPr bwMode="auto">
            <a:xfrm>
              <a:off x="3184" y="3306"/>
              <a:ext cx="92" cy="41"/>
            </a:xfrm>
            <a:custGeom>
              <a:avLst/>
              <a:gdLst/>
              <a:ahLst/>
              <a:cxnLst>
                <a:cxn ang="0">
                  <a:pos x="92" y="16"/>
                </a:cxn>
                <a:cxn ang="0">
                  <a:pos x="40" y="41"/>
                </a:cxn>
                <a:cxn ang="0">
                  <a:pos x="0" y="24"/>
                </a:cxn>
                <a:cxn ang="0">
                  <a:pos x="32" y="0"/>
                </a:cxn>
                <a:cxn ang="0">
                  <a:pos x="92" y="16"/>
                </a:cxn>
              </a:cxnLst>
              <a:rect l="0" t="0" r="r" b="b"/>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89107" name="Freeform 19"/>
            <p:cNvSpPr>
              <a:spLocks/>
            </p:cNvSpPr>
            <p:nvPr/>
          </p:nvSpPr>
          <p:spPr bwMode="auto">
            <a:xfrm>
              <a:off x="3075" y="3260"/>
              <a:ext cx="88" cy="39"/>
            </a:xfrm>
            <a:custGeom>
              <a:avLst/>
              <a:gdLst/>
              <a:ahLst/>
              <a:cxnLst>
                <a:cxn ang="0">
                  <a:pos x="88" y="15"/>
                </a:cxn>
                <a:cxn ang="0">
                  <a:pos x="38" y="39"/>
                </a:cxn>
                <a:cxn ang="0">
                  <a:pos x="0" y="24"/>
                </a:cxn>
                <a:cxn ang="0">
                  <a:pos x="31" y="0"/>
                </a:cxn>
                <a:cxn ang="0">
                  <a:pos x="88" y="15"/>
                </a:cxn>
              </a:cxnLst>
              <a:rect l="0" t="0" r="r" b="b"/>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89108" name="Freeform 20"/>
            <p:cNvSpPr>
              <a:spLocks/>
            </p:cNvSpPr>
            <p:nvPr/>
          </p:nvSpPr>
          <p:spPr bwMode="auto">
            <a:xfrm>
              <a:off x="3428" y="3298"/>
              <a:ext cx="97" cy="43"/>
            </a:xfrm>
            <a:custGeom>
              <a:avLst/>
              <a:gdLst/>
              <a:ahLst/>
              <a:cxnLst>
                <a:cxn ang="0">
                  <a:pos x="97" y="17"/>
                </a:cxn>
                <a:cxn ang="0">
                  <a:pos x="43" y="43"/>
                </a:cxn>
                <a:cxn ang="0">
                  <a:pos x="0" y="25"/>
                </a:cxn>
                <a:cxn ang="0">
                  <a:pos x="35" y="0"/>
                </a:cxn>
                <a:cxn ang="0">
                  <a:pos x="97" y="17"/>
                </a:cxn>
              </a:cxnLst>
              <a:rect l="0" t="0" r="r" b="b"/>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89109" name="Freeform 21"/>
            <p:cNvSpPr>
              <a:spLocks/>
            </p:cNvSpPr>
            <p:nvPr/>
          </p:nvSpPr>
          <p:spPr bwMode="auto">
            <a:xfrm>
              <a:off x="3328" y="3263"/>
              <a:ext cx="96" cy="42"/>
            </a:xfrm>
            <a:custGeom>
              <a:avLst/>
              <a:gdLst/>
              <a:ahLst/>
              <a:cxnLst>
                <a:cxn ang="0">
                  <a:pos x="96" y="17"/>
                </a:cxn>
                <a:cxn ang="0">
                  <a:pos x="42" y="42"/>
                </a:cxn>
                <a:cxn ang="0">
                  <a:pos x="0" y="25"/>
                </a:cxn>
                <a:cxn ang="0">
                  <a:pos x="33" y="0"/>
                </a:cxn>
                <a:cxn ang="0">
                  <a:pos x="96" y="17"/>
                </a:cxn>
              </a:cxnLst>
              <a:rect l="0" t="0" r="r" b="b"/>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89110" name="Freeform 22"/>
            <p:cNvSpPr>
              <a:spLocks/>
            </p:cNvSpPr>
            <p:nvPr/>
          </p:nvSpPr>
          <p:spPr bwMode="auto">
            <a:xfrm>
              <a:off x="3228" y="3227"/>
              <a:ext cx="93" cy="42"/>
            </a:xfrm>
            <a:custGeom>
              <a:avLst/>
              <a:gdLst/>
              <a:ahLst/>
              <a:cxnLst>
                <a:cxn ang="0">
                  <a:pos x="93" y="17"/>
                </a:cxn>
                <a:cxn ang="0">
                  <a:pos x="42" y="42"/>
                </a:cxn>
                <a:cxn ang="0">
                  <a:pos x="0" y="26"/>
                </a:cxn>
                <a:cxn ang="0">
                  <a:pos x="33" y="0"/>
                </a:cxn>
                <a:cxn ang="0">
                  <a:pos x="93" y="17"/>
                </a:cxn>
              </a:cxnLst>
              <a:rect l="0" t="0" r="r" b="b"/>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89111" name="Freeform 23"/>
            <p:cNvSpPr>
              <a:spLocks/>
            </p:cNvSpPr>
            <p:nvPr/>
          </p:nvSpPr>
          <p:spPr bwMode="auto">
            <a:xfrm>
              <a:off x="3128" y="3193"/>
              <a:ext cx="91" cy="40"/>
            </a:xfrm>
            <a:custGeom>
              <a:avLst/>
              <a:gdLst/>
              <a:ahLst/>
              <a:cxnLst>
                <a:cxn ang="0">
                  <a:pos x="91" y="15"/>
                </a:cxn>
                <a:cxn ang="0">
                  <a:pos x="40" y="40"/>
                </a:cxn>
                <a:cxn ang="0">
                  <a:pos x="0" y="24"/>
                </a:cxn>
                <a:cxn ang="0">
                  <a:pos x="32" y="0"/>
                </a:cxn>
                <a:cxn ang="0">
                  <a:pos x="91" y="15"/>
                </a:cxn>
              </a:cxnLst>
              <a:rect l="0" t="0" r="r" b="b"/>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89112" name="Freeform 24"/>
            <p:cNvSpPr>
              <a:spLocks/>
            </p:cNvSpPr>
            <p:nvPr/>
          </p:nvSpPr>
          <p:spPr bwMode="auto">
            <a:xfrm>
              <a:off x="3027" y="3157"/>
              <a:ext cx="91" cy="41"/>
            </a:xfrm>
            <a:custGeom>
              <a:avLst/>
              <a:gdLst/>
              <a:ahLst/>
              <a:cxnLst>
                <a:cxn ang="0">
                  <a:pos x="91" y="17"/>
                </a:cxn>
                <a:cxn ang="0">
                  <a:pos x="41" y="41"/>
                </a:cxn>
                <a:cxn ang="0">
                  <a:pos x="0" y="24"/>
                </a:cxn>
                <a:cxn ang="0">
                  <a:pos x="33" y="0"/>
                </a:cxn>
                <a:cxn ang="0">
                  <a:pos x="91" y="17"/>
                </a:cxn>
              </a:cxnLst>
              <a:rect l="0" t="0" r="r" b="b"/>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89113" name="Freeform 25"/>
            <p:cNvSpPr>
              <a:spLocks/>
            </p:cNvSpPr>
            <p:nvPr/>
          </p:nvSpPr>
          <p:spPr bwMode="auto">
            <a:xfrm>
              <a:off x="2927" y="3122"/>
              <a:ext cx="88" cy="40"/>
            </a:xfrm>
            <a:custGeom>
              <a:avLst/>
              <a:gdLst/>
              <a:ahLst/>
              <a:cxnLst>
                <a:cxn ang="0">
                  <a:pos x="88" y="16"/>
                </a:cxn>
                <a:cxn ang="0">
                  <a:pos x="40" y="40"/>
                </a:cxn>
                <a:cxn ang="0">
                  <a:pos x="0" y="24"/>
                </a:cxn>
                <a:cxn ang="0">
                  <a:pos x="31" y="0"/>
                </a:cxn>
                <a:cxn ang="0">
                  <a:pos x="88" y="16"/>
                </a:cxn>
              </a:cxnLst>
              <a:rect l="0" t="0" r="r" b="b"/>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89114" name="Freeform 26"/>
            <p:cNvSpPr>
              <a:spLocks/>
            </p:cNvSpPr>
            <p:nvPr/>
          </p:nvSpPr>
          <p:spPr bwMode="auto">
            <a:xfrm>
              <a:off x="3548" y="3248"/>
              <a:ext cx="98" cy="42"/>
            </a:xfrm>
            <a:custGeom>
              <a:avLst/>
              <a:gdLst/>
              <a:ahLst/>
              <a:cxnLst>
                <a:cxn ang="0">
                  <a:pos x="98" y="16"/>
                </a:cxn>
                <a:cxn ang="0">
                  <a:pos x="43" y="42"/>
                </a:cxn>
                <a:cxn ang="0">
                  <a:pos x="0" y="25"/>
                </a:cxn>
                <a:cxn ang="0">
                  <a:pos x="34" y="0"/>
                </a:cxn>
                <a:cxn ang="0">
                  <a:pos x="98" y="16"/>
                </a:cxn>
              </a:cxnLst>
              <a:rect l="0" t="0" r="r" b="b"/>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89115" name="Freeform 27"/>
            <p:cNvSpPr>
              <a:spLocks/>
            </p:cNvSpPr>
            <p:nvPr/>
          </p:nvSpPr>
          <p:spPr bwMode="auto">
            <a:xfrm>
              <a:off x="3455" y="3218"/>
              <a:ext cx="95" cy="42"/>
            </a:xfrm>
            <a:custGeom>
              <a:avLst/>
              <a:gdLst/>
              <a:ahLst/>
              <a:cxnLst>
                <a:cxn ang="0">
                  <a:pos x="95" y="17"/>
                </a:cxn>
                <a:cxn ang="0">
                  <a:pos x="41" y="42"/>
                </a:cxn>
                <a:cxn ang="0">
                  <a:pos x="0" y="25"/>
                </a:cxn>
                <a:cxn ang="0">
                  <a:pos x="33" y="0"/>
                </a:cxn>
                <a:cxn ang="0">
                  <a:pos x="95" y="17"/>
                </a:cxn>
              </a:cxnLst>
              <a:rect l="0" t="0" r="r" b="b"/>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89116" name="Freeform 28"/>
            <p:cNvSpPr>
              <a:spLocks/>
            </p:cNvSpPr>
            <p:nvPr/>
          </p:nvSpPr>
          <p:spPr bwMode="auto">
            <a:xfrm>
              <a:off x="3361" y="3189"/>
              <a:ext cx="94" cy="42"/>
            </a:xfrm>
            <a:custGeom>
              <a:avLst/>
              <a:gdLst/>
              <a:ahLst/>
              <a:cxnLst>
                <a:cxn ang="0">
                  <a:pos x="94" y="17"/>
                </a:cxn>
                <a:cxn ang="0">
                  <a:pos x="41" y="42"/>
                </a:cxn>
                <a:cxn ang="0">
                  <a:pos x="0" y="25"/>
                </a:cxn>
                <a:cxn ang="0">
                  <a:pos x="33" y="0"/>
                </a:cxn>
                <a:cxn ang="0">
                  <a:pos x="94" y="17"/>
                </a:cxn>
              </a:cxnLst>
              <a:rect l="0" t="0" r="r" b="b"/>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89117" name="Freeform 29"/>
            <p:cNvSpPr>
              <a:spLocks/>
            </p:cNvSpPr>
            <p:nvPr/>
          </p:nvSpPr>
          <p:spPr bwMode="auto">
            <a:xfrm>
              <a:off x="3267" y="3159"/>
              <a:ext cx="93" cy="42"/>
            </a:xfrm>
            <a:custGeom>
              <a:avLst/>
              <a:gdLst/>
              <a:ahLst/>
              <a:cxnLst>
                <a:cxn ang="0">
                  <a:pos x="93" y="17"/>
                </a:cxn>
                <a:cxn ang="0">
                  <a:pos x="42" y="42"/>
                </a:cxn>
                <a:cxn ang="0">
                  <a:pos x="0" y="26"/>
                </a:cxn>
                <a:cxn ang="0">
                  <a:pos x="34" y="0"/>
                </a:cxn>
                <a:cxn ang="0">
                  <a:pos x="93" y="17"/>
                </a:cxn>
              </a:cxnLst>
              <a:rect l="0" t="0" r="r" b="b"/>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89118" name="Freeform 30"/>
            <p:cNvSpPr>
              <a:spLocks/>
            </p:cNvSpPr>
            <p:nvPr/>
          </p:nvSpPr>
          <p:spPr bwMode="auto">
            <a:xfrm>
              <a:off x="3174" y="3131"/>
              <a:ext cx="91" cy="40"/>
            </a:xfrm>
            <a:custGeom>
              <a:avLst/>
              <a:gdLst/>
              <a:ahLst/>
              <a:cxnLst>
                <a:cxn ang="0">
                  <a:pos x="91" y="15"/>
                </a:cxn>
                <a:cxn ang="0">
                  <a:pos x="41" y="40"/>
                </a:cxn>
                <a:cxn ang="0">
                  <a:pos x="0" y="24"/>
                </a:cxn>
                <a:cxn ang="0">
                  <a:pos x="32" y="0"/>
                </a:cxn>
                <a:cxn ang="0">
                  <a:pos x="91" y="15"/>
                </a:cxn>
              </a:cxnLst>
              <a:rect l="0" t="0" r="r" b="b"/>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89119" name="Freeform 31"/>
            <p:cNvSpPr>
              <a:spLocks/>
            </p:cNvSpPr>
            <p:nvPr/>
          </p:nvSpPr>
          <p:spPr bwMode="auto">
            <a:xfrm>
              <a:off x="3081" y="3101"/>
              <a:ext cx="90" cy="41"/>
            </a:xfrm>
            <a:custGeom>
              <a:avLst/>
              <a:gdLst/>
              <a:ahLst/>
              <a:cxnLst>
                <a:cxn ang="0">
                  <a:pos x="90" y="17"/>
                </a:cxn>
                <a:cxn ang="0">
                  <a:pos x="39" y="41"/>
                </a:cxn>
                <a:cxn ang="0">
                  <a:pos x="0" y="24"/>
                </a:cxn>
                <a:cxn ang="0">
                  <a:pos x="31" y="0"/>
                </a:cxn>
                <a:cxn ang="0">
                  <a:pos x="90" y="17"/>
                </a:cxn>
              </a:cxnLst>
              <a:rect l="0" t="0" r="r" b="b"/>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89120" name="Freeform 32"/>
            <p:cNvSpPr>
              <a:spLocks/>
            </p:cNvSpPr>
            <p:nvPr/>
          </p:nvSpPr>
          <p:spPr bwMode="auto">
            <a:xfrm>
              <a:off x="2987" y="3072"/>
              <a:ext cx="88" cy="40"/>
            </a:xfrm>
            <a:custGeom>
              <a:avLst/>
              <a:gdLst/>
              <a:ahLst/>
              <a:cxnLst>
                <a:cxn ang="0">
                  <a:pos x="88" y="16"/>
                </a:cxn>
                <a:cxn ang="0">
                  <a:pos x="39" y="40"/>
                </a:cxn>
                <a:cxn ang="0">
                  <a:pos x="0" y="24"/>
                </a:cxn>
                <a:cxn ang="0">
                  <a:pos x="31" y="0"/>
                </a:cxn>
                <a:cxn ang="0">
                  <a:pos x="88" y="16"/>
                </a:cxn>
              </a:cxnLst>
              <a:rect l="0" t="0" r="r" b="b"/>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89121" name="Freeform 33"/>
            <p:cNvSpPr>
              <a:spLocks/>
            </p:cNvSpPr>
            <p:nvPr/>
          </p:nvSpPr>
          <p:spPr bwMode="auto">
            <a:xfrm>
              <a:off x="2321" y="2594"/>
              <a:ext cx="98" cy="316"/>
            </a:xfrm>
            <a:custGeom>
              <a:avLst/>
              <a:gdLst/>
              <a:ahLst/>
              <a:cxnLst>
                <a:cxn ang="0">
                  <a:pos x="35" y="0"/>
                </a:cxn>
                <a:cxn ang="0">
                  <a:pos x="55" y="32"/>
                </a:cxn>
                <a:cxn ang="0">
                  <a:pos x="46" y="52"/>
                </a:cxn>
                <a:cxn ang="0">
                  <a:pos x="98" y="247"/>
                </a:cxn>
                <a:cxn ang="0">
                  <a:pos x="57" y="316"/>
                </a:cxn>
                <a:cxn ang="0">
                  <a:pos x="0" y="235"/>
                </a:cxn>
                <a:cxn ang="0">
                  <a:pos x="26" y="52"/>
                </a:cxn>
                <a:cxn ang="0">
                  <a:pos x="2" y="32"/>
                </a:cxn>
                <a:cxn ang="0">
                  <a:pos x="9" y="0"/>
                </a:cxn>
                <a:cxn ang="0">
                  <a:pos x="35" y="0"/>
                </a:cxn>
              </a:cxnLst>
              <a:rect l="0" t="0" r="r" b="b"/>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89122" name="Freeform 34"/>
            <p:cNvSpPr>
              <a:spLocks/>
            </p:cNvSpPr>
            <p:nvPr/>
          </p:nvSpPr>
          <p:spPr bwMode="auto">
            <a:xfrm>
              <a:off x="3025" y="2383"/>
              <a:ext cx="1031" cy="778"/>
            </a:xfrm>
            <a:custGeom>
              <a:avLst/>
              <a:gdLst/>
              <a:ahLst/>
              <a:cxnLst>
                <a:cxn ang="0">
                  <a:pos x="115" y="0"/>
                </a:cxn>
                <a:cxn ang="0">
                  <a:pos x="0" y="558"/>
                </a:cxn>
                <a:cxn ang="0">
                  <a:pos x="752" y="778"/>
                </a:cxn>
                <a:cxn ang="0">
                  <a:pos x="825" y="766"/>
                </a:cxn>
                <a:cxn ang="0">
                  <a:pos x="1031" y="49"/>
                </a:cxn>
                <a:cxn ang="0">
                  <a:pos x="946" y="12"/>
                </a:cxn>
                <a:cxn ang="0">
                  <a:pos x="115" y="0"/>
                </a:cxn>
              </a:cxnLst>
              <a:rect l="0" t="0" r="r" b="b"/>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89123" name="Freeform 35"/>
            <p:cNvSpPr>
              <a:spLocks/>
            </p:cNvSpPr>
            <p:nvPr/>
          </p:nvSpPr>
          <p:spPr bwMode="auto">
            <a:xfrm>
              <a:off x="3110" y="2462"/>
              <a:ext cx="771" cy="571"/>
            </a:xfrm>
            <a:custGeom>
              <a:avLst/>
              <a:gdLst/>
              <a:ahLst/>
              <a:cxnLst>
                <a:cxn ang="0">
                  <a:pos x="78" y="0"/>
                </a:cxn>
                <a:cxn ang="0">
                  <a:pos x="0" y="406"/>
                </a:cxn>
                <a:cxn ang="0">
                  <a:pos x="624" y="571"/>
                </a:cxn>
                <a:cxn ang="0">
                  <a:pos x="771" y="37"/>
                </a:cxn>
                <a:cxn ang="0">
                  <a:pos x="78" y="0"/>
                </a:cxn>
              </a:cxnLst>
              <a:rect l="0" t="0" r="r" b="b"/>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89124" name="Freeform 36"/>
            <p:cNvSpPr>
              <a:spLocks/>
            </p:cNvSpPr>
            <p:nvPr/>
          </p:nvSpPr>
          <p:spPr bwMode="auto">
            <a:xfrm>
              <a:off x="2035" y="1488"/>
              <a:ext cx="824" cy="724"/>
            </a:xfrm>
            <a:custGeom>
              <a:avLst/>
              <a:gdLst/>
              <a:ahLst/>
              <a:cxnLst>
                <a:cxn ang="0">
                  <a:pos x="822" y="255"/>
                </a:cxn>
                <a:cxn ang="0">
                  <a:pos x="806" y="199"/>
                </a:cxn>
                <a:cxn ang="0">
                  <a:pos x="774" y="149"/>
                </a:cxn>
                <a:cxn ang="0">
                  <a:pos x="730" y="104"/>
                </a:cxn>
                <a:cxn ang="0">
                  <a:pos x="675" y="64"/>
                </a:cxn>
                <a:cxn ang="0">
                  <a:pos x="609" y="35"/>
                </a:cxn>
                <a:cxn ang="0">
                  <a:pos x="535" y="13"/>
                </a:cxn>
                <a:cxn ang="0">
                  <a:pos x="454" y="1"/>
                </a:cxn>
                <a:cxn ang="0">
                  <a:pos x="371" y="1"/>
                </a:cxn>
                <a:cxn ang="0">
                  <a:pos x="290" y="13"/>
                </a:cxn>
                <a:cxn ang="0">
                  <a:pos x="216" y="35"/>
                </a:cxn>
                <a:cxn ang="0">
                  <a:pos x="150" y="64"/>
                </a:cxn>
                <a:cxn ang="0">
                  <a:pos x="94" y="104"/>
                </a:cxn>
                <a:cxn ang="0">
                  <a:pos x="50" y="149"/>
                </a:cxn>
                <a:cxn ang="0">
                  <a:pos x="19" y="199"/>
                </a:cxn>
                <a:cxn ang="0">
                  <a:pos x="2" y="255"/>
                </a:cxn>
                <a:cxn ang="0">
                  <a:pos x="2" y="313"/>
                </a:cxn>
                <a:cxn ang="0">
                  <a:pos x="19" y="367"/>
                </a:cxn>
                <a:cxn ang="0">
                  <a:pos x="50" y="419"/>
                </a:cxn>
                <a:cxn ang="0">
                  <a:pos x="94" y="463"/>
                </a:cxn>
                <a:cxn ang="0">
                  <a:pos x="150" y="501"/>
                </a:cxn>
                <a:cxn ang="0">
                  <a:pos x="216" y="532"/>
                </a:cxn>
                <a:cxn ang="0">
                  <a:pos x="290" y="552"/>
                </a:cxn>
                <a:cxn ang="0">
                  <a:pos x="371" y="564"/>
                </a:cxn>
                <a:cxn ang="0">
                  <a:pos x="420" y="566"/>
                </a:cxn>
                <a:cxn ang="0">
                  <a:pos x="433" y="566"/>
                </a:cxn>
                <a:cxn ang="0">
                  <a:pos x="446" y="566"/>
                </a:cxn>
                <a:cxn ang="0">
                  <a:pos x="459" y="564"/>
                </a:cxn>
                <a:cxn ang="0">
                  <a:pos x="448" y="724"/>
                </a:cxn>
                <a:cxn ang="0">
                  <a:pos x="571" y="545"/>
                </a:cxn>
                <a:cxn ang="0">
                  <a:pos x="628" y="525"/>
                </a:cxn>
                <a:cxn ang="0">
                  <a:pos x="680" y="499"/>
                </a:cxn>
                <a:cxn ang="0">
                  <a:pos x="725" y="469"/>
                </a:cxn>
                <a:cxn ang="0">
                  <a:pos x="762" y="433"/>
                </a:cxn>
                <a:cxn ang="0">
                  <a:pos x="792" y="394"/>
                </a:cxn>
                <a:cxn ang="0">
                  <a:pos x="812" y="352"/>
                </a:cxn>
                <a:cxn ang="0">
                  <a:pos x="823" y="307"/>
                </a:cxn>
              </a:cxnLst>
              <a:rect l="0" t="0" r="r" b="b"/>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89125" name="Freeform 37"/>
            <p:cNvSpPr>
              <a:spLocks/>
            </p:cNvSpPr>
            <p:nvPr/>
          </p:nvSpPr>
          <p:spPr bwMode="auto">
            <a:xfrm>
              <a:off x="1764" y="2157"/>
              <a:ext cx="241" cy="70"/>
            </a:xfrm>
            <a:custGeom>
              <a:avLst/>
              <a:gdLst/>
              <a:ahLst/>
              <a:cxnLst>
                <a:cxn ang="0">
                  <a:pos x="241" y="70"/>
                </a:cxn>
                <a:cxn ang="0">
                  <a:pos x="0" y="0"/>
                </a:cxn>
                <a:cxn ang="0">
                  <a:pos x="13" y="50"/>
                </a:cxn>
                <a:cxn ang="0">
                  <a:pos x="241" y="70"/>
                </a:cxn>
              </a:cxnLst>
              <a:rect l="0" t="0" r="r" b="b"/>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89126" name="Freeform 38"/>
            <p:cNvSpPr>
              <a:spLocks/>
            </p:cNvSpPr>
            <p:nvPr/>
          </p:nvSpPr>
          <p:spPr bwMode="auto">
            <a:xfrm>
              <a:off x="1704" y="2312"/>
              <a:ext cx="310" cy="92"/>
            </a:xfrm>
            <a:custGeom>
              <a:avLst/>
              <a:gdLst/>
              <a:ahLst/>
              <a:cxnLst>
                <a:cxn ang="0">
                  <a:pos x="310" y="0"/>
                </a:cxn>
                <a:cxn ang="0">
                  <a:pos x="0" y="51"/>
                </a:cxn>
                <a:cxn ang="0">
                  <a:pos x="78" y="92"/>
                </a:cxn>
                <a:cxn ang="0">
                  <a:pos x="310" y="0"/>
                </a:cxn>
              </a:cxnLst>
              <a:rect l="0" t="0" r="r" b="b"/>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89127" name="Freeform 39"/>
            <p:cNvSpPr>
              <a:spLocks/>
            </p:cNvSpPr>
            <p:nvPr/>
          </p:nvSpPr>
          <p:spPr bwMode="auto">
            <a:xfrm>
              <a:off x="1900" y="2413"/>
              <a:ext cx="109" cy="77"/>
            </a:xfrm>
            <a:custGeom>
              <a:avLst/>
              <a:gdLst/>
              <a:ahLst/>
              <a:cxnLst>
                <a:cxn ang="0">
                  <a:pos x="109" y="0"/>
                </a:cxn>
                <a:cxn ang="0">
                  <a:pos x="0" y="59"/>
                </a:cxn>
                <a:cxn ang="0">
                  <a:pos x="64" y="77"/>
                </a:cxn>
                <a:cxn ang="0">
                  <a:pos x="109" y="0"/>
                </a:cxn>
              </a:cxnLst>
              <a:rect l="0" t="0" r="r" b="b"/>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89128" name="Freeform 40"/>
            <p:cNvSpPr>
              <a:spLocks/>
            </p:cNvSpPr>
            <p:nvPr/>
          </p:nvSpPr>
          <p:spPr bwMode="auto">
            <a:xfrm>
              <a:off x="3163" y="2697"/>
              <a:ext cx="590" cy="186"/>
            </a:xfrm>
            <a:custGeom>
              <a:avLst/>
              <a:gdLst/>
              <a:ahLst/>
              <a:cxnLst>
                <a:cxn ang="0">
                  <a:pos x="554" y="111"/>
                </a:cxn>
                <a:cxn ang="0">
                  <a:pos x="525" y="125"/>
                </a:cxn>
                <a:cxn ang="0">
                  <a:pos x="516" y="112"/>
                </a:cxn>
                <a:cxn ang="0">
                  <a:pos x="484" y="74"/>
                </a:cxn>
                <a:cxn ang="0">
                  <a:pos x="451" y="75"/>
                </a:cxn>
                <a:cxn ang="0">
                  <a:pos x="418" y="83"/>
                </a:cxn>
                <a:cxn ang="0">
                  <a:pos x="395" y="81"/>
                </a:cxn>
                <a:cxn ang="0">
                  <a:pos x="383" y="64"/>
                </a:cxn>
                <a:cxn ang="0">
                  <a:pos x="344" y="59"/>
                </a:cxn>
                <a:cxn ang="0">
                  <a:pos x="323" y="60"/>
                </a:cxn>
                <a:cxn ang="0">
                  <a:pos x="312" y="57"/>
                </a:cxn>
                <a:cxn ang="0">
                  <a:pos x="301" y="43"/>
                </a:cxn>
                <a:cxn ang="0">
                  <a:pos x="292" y="38"/>
                </a:cxn>
                <a:cxn ang="0">
                  <a:pos x="243" y="38"/>
                </a:cxn>
                <a:cxn ang="0">
                  <a:pos x="193" y="46"/>
                </a:cxn>
                <a:cxn ang="0">
                  <a:pos x="181" y="50"/>
                </a:cxn>
                <a:cxn ang="0">
                  <a:pos x="185" y="25"/>
                </a:cxn>
                <a:cxn ang="0">
                  <a:pos x="175" y="7"/>
                </a:cxn>
                <a:cxn ang="0">
                  <a:pos x="153" y="0"/>
                </a:cxn>
                <a:cxn ang="0">
                  <a:pos x="84" y="8"/>
                </a:cxn>
                <a:cxn ang="0">
                  <a:pos x="15" y="21"/>
                </a:cxn>
                <a:cxn ang="0">
                  <a:pos x="0" y="43"/>
                </a:cxn>
                <a:cxn ang="0">
                  <a:pos x="21" y="58"/>
                </a:cxn>
                <a:cxn ang="0">
                  <a:pos x="84" y="45"/>
                </a:cxn>
                <a:cxn ang="0">
                  <a:pos x="147" y="38"/>
                </a:cxn>
                <a:cxn ang="0">
                  <a:pos x="142" y="60"/>
                </a:cxn>
                <a:cxn ang="0">
                  <a:pos x="141" y="80"/>
                </a:cxn>
                <a:cxn ang="0">
                  <a:pos x="156" y="95"/>
                </a:cxn>
                <a:cxn ang="0">
                  <a:pos x="201" y="81"/>
                </a:cxn>
                <a:cxn ang="0">
                  <a:pos x="249" y="75"/>
                </a:cxn>
                <a:cxn ang="0">
                  <a:pos x="274" y="87"/>
                </a:cxn>
                <a:cxn ang="0">
                  <a:pos x="294" y="101"/>
                </a:cxn>
                <a:cxn ang="0">
                  <a:pos x="304" y="101"/>
                </a:cxn>
                <a:cxn ang="0">
                  <a:pos x="327" y="96"/>
                </a:cxn>
                <a:cxn ang="0">
                  <a:pos x="351" y="95"/>
                </a:cxn>
                <a:cxn ang="0">
                  <a:pos x="356" y="102"/>
                </a:cxn>
                <a:cxn ang="0">
                  <a:pos x="354" y="125"/>
                </a:cxn>
                <a:cxn ang="0">
                  <a:pos x="367" y="139"/>
                </a:cxn>
                <a:cxn ang="0">
                  <a:pos x="401" y="127"/>
                </a:cxn>
                <a:cxn ang="0">
                  <a:pos x="438" y="115"/>
                </a:cxn>
                <a:cxn ang="0">
                  <a:pos x="471" y="108"/>
                </a:cxn>
                <a:cxn ang="0">
                  <a:pos x="481" y="140"/>
                </a:cxn>
                <a:cxn ang="0">
                  <a:pos x="475" y="171"/>
                </a:cxn>
                <a:cxn ang="0">
                  <a:pos x="491" y="186"/>
                </a:cxn>
                <a:cxn ang="0">
                  <a:pos x="517" y="174"/>
                </a:cxn>
                <a:cxn ang="0">
                  <a:pos x="547" y="156"/>
                </a:cxn>
                <a:cxn ang="0">
                  <a:pos x="568" y="143"/>
                </a:cxn>
                <a:cxn ang="0">
                  <a:pos x="572" y="149"/>
                </a:cxn>
                <a:cxn ang="0">
                  <a:pos x="590" y="130"/>
                </a:cxn>
              </a:cxnLst>
              <a:rect l="0" t="0" r="r" b="b"/>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50"/>
                  </a:lnTo>
                  <a:lnTo>
                    <a:pt x="181" y="50"/>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89129" name="Freeform 41"/>
            <p:cNvSpPr>
              <a:spLocks/>
            </p:cNvSpPr>
            <p:nvPr/>
          </p:nvSpPr>
          <p:spPr bwMode="auto">
            <a:xfrm>
              <a:off x="3200" y="2569"/>
              <a:ext cx="560" cy="123"/>
            </a:xfrm>
            <a:custGeom>
              <a:avLst/>
              <a:gdLst/>
              <a:ahLst/>
              <a:cxnLst>
                <a:cxn ang="0">
                  <a:pos x="548" y="87"/>
                </a:cxn>
                <a:cxn ang="0">
                  <a:pos x="546" y="63"/>
                </a:cxn>
                <a:cxn ang="0">
                  <a:pos x="536" y="49"/>
                </a:cxn>
                <a:cxn ang="0">
                  <a:pos x="511" y="48"/>
                </a:cxn>
                <a:cxn ang="0">
                  <a:pos x="490" y="51"/>
                </a:cxn>
                <a:cxn ang="0">
                  <a:pos x="469" y="58"/>
                </a:cxn>
                <a:cxn ang="0">
                  <a:pos x="454" y="48"/>
                </a:cxn>
                <a:cxn ang="0">
                  <a:pos x="432" y="32"/>
                </a:cxn>
                <a:cxn ang="0">
                  <a:pos x="404" y="30"/>
                </a:cxn>
                <a:cxn ang="0">
                  <a:pos x="370" y="36"/>
                </a:cxn>
                <a:cxn ang="0">
                  <a:pos x="338" y="46"/>
                </a:cxn>
                <a:cxn ang="0">
                  <a:pos x="307" y="44"/>
                </a:cxn>
                <a:cxn ang="0">
                  <a:pos x="262" y="37"/>
                </a:cxn>
                <a:cxn ang="0">
                  <a:pos x="210" y="49"/>
                </a:cxn>
                <a:cxn ang="0">
                  <a:pos x="190" y="20"/>
                </a:cxn>
                <a:cxn ang="0">
                  <a:pos x="184" y="8"/>
                </a:cxn>
                <a:cxn ang="0">
                  <a:pos x="138" y="1"/>
                </a:cxn>
                <a:cxn ang="0">
                  <a:pos x="83" y="3"/>
                </a:cxn>
                <a:cxn ang="0">
                  <a:pos x="29" y="14"/>
                </a:cxn>
                <a:cxn ang="0">
                  <a:pos x="2" y="30"/>
                </a:cxn>
                <a:cxn ang="0">
                  <a:pos x="4" y="50"/>
                </a:cxn>
                <a:cxn ang="0">
                  <a:pos x="24" y="55"/>
                </a:cxn>
                <a:cxn ang="0">
                  <a:pos x="72" y="42"/>
                </a:cxn>
                <a:cxn ang="0">
                  <a:pos x="121" y="38"/>
                </a:cxn>
                <a:cxn ang="0">
                  <a:pos x="153" y="39"/>
                </a:cxn>
                <a:cxn ang="0">
                  <a:pos x="152" y="46"/>
                </a:cxn>
                <a:cxn ang="0">
                  <a:pos x="152" y="70"/>
                </a:cxn>
                <a:cxn ang="0">
                  <a:pos x="170" y="86"/>
                </a:cxn>
                <a:cxn ang="0">
                  <a:pos x="213" y="87"/>
                </a:cxn>
                <a:cxn ang="0">
                  <a:pos x="255" y="75"/>
                </a:cxn>
                <a:cxn ang="0">
                  <a:pos x="286" y="71"/>
                </a:cxn>
                <a:cxn ang="0">
                  <a:pos x="295" y="75"/>
                </a:cxn>
                <a:cxn ang="0">
                  <a:pos x="305" y="100"/>
                </a:cxn>
                <a:cxn ang="0">
                  <a:pos x="326" y="93"/>
                </a:cxn>
                <a:cxn ang="0">
                  <a:pos x="357" y="77"/>
                </a:cxn>
                <a:cxn ang="0">
                  <a:pos x="388" y="69"/>
                </a:cxn>
                <a:cxn ang="0">
                  <a:pos x="414" y="66"/>
                </a:cxn>
                <a:cxn ang="0">
                  <a:pos x="426" y="68"/>
                </a:cxn>
                <a:cxn ang="0">
                  <a:pos x="430" y="82"/>
                </a:cxn>
                <a:cxn ang="0">
                  <a:pos x="423" y="93"/>
                </a:cxn>
                <a:cxn ang="0">
                  <a:pos x="419" y="101"/>
                </a:cxn>
                <a:cxn ang="0">
                  <a:pos x="426" y="118"/>
                </a:cxn>
                <a:cxn ang="0">
                  <a:pos x="446" y="120"/>
                </a:cxn>
                <a:cxn ang="0">
                  <a:pos x="453" y="113"/>
                </a:cxn>
                <a:cxn ang="0">
                  <a:pos x="462" y="104"/>
                </a:cxn>
                <a:cxn ang="0">
                  <a:pos x="482" y="92"/>
                </a:cxn>
                <a:cxn ang="0">
                  <a:pos x="504" y="86"/>
                </a:cxn>
                <a:cxn ang="0">
                  <a:pos x="518" y="107"/>
                </a:cxn>
                <a:cxn ang="0">
                  <a:pos x="546" y="123"/>
                </a:cxn>
                <a:cxn ang="0">
                  <a:pos x="560" y="108"/>
                </a:cxn>
                <a:cxn ang="0">
                  <a:pos x="554" y="92"/>
                </a:cxn>
              </a:cxnLst>
              <a:rect l="0" t="0" r="r" b="b"/>
              <a:pathLst>
                <a:path w="560" h="123">
                  <a:moveTo>
                    <a:pt x="548" y="88"/>
                  </a:moveTo>
                  <a:lnTo>
                    <a:pt x="548" y="88"/>
                  </a:lnTo>
                  <a:lnTo>
                    <a:pt x="548" y="87"/>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89130" name="Freeform 42"/>
            <p:cNvSpPr>
              <a:spLocks/>
            </p:cNvSpPr>
            <p:nvPr/>
          </p:nvSpPr>
          <p:spPr bwMode="auto">
            <a:xfrm>
              <a:off x="2124" y="1799"/>
              <a:ext cx="598" cy="120"/>
            </a:xfrm>
            <a:custGeom>
              <a:avLst/>
              <a:gdLst/>
              <a:ahLst/>
              <a:cxnLst>
                <a:cxn ang="0">
                  <a:pos x="559" y="33"/>
                </a:cxn>
                <a:cxn ang="0">
                  <a:pos x="532" y="54"/>
                </a:cxn>
                <a:cxn ang="0">
                  <a:pos x="520" y="43"/>
                </a:cxn>
                <a:cxn ang="0">
                  <a:pos x="481" y="11"/>
                </a:cxn>
                <a:cxn ang="0">
                  <a:pos x="450" y="18"/>
                </a:cxn>
                <a:cxn ang="0">
                  <a:pos x="420" y="33"/>
                </a:cxn>
                <a:cxn ang="0">
                  <a:pos x="396" y="34"/>
                </a:cxn>
                <a:cxn ang="0">
                  <a:pos x="382" y="21"/>
                </a:cxn>
                <a:cxn ang="0">
                  <a:pos x="341" y="23"/>
                </a:cxn>
                <a:cxn ang="0">
                  <a:pos x="321" y="29"/>
                </a:cxn>
                <a:cxn ang="0">
                  <a:pos x="309" y="28"/>
                </a:cxn>
                <a:cxn ang="0">
                  <a:pos x="296" y="15"/>
                </a:cxn>
                <a:cxn ang="0">
                  <a:pos x="285" y="12"/>
                </a:cxn>
                <a:cxn ang="0">
                  <a:pos x="238" y="23"/>
                </a:cxn>
                <a:cxn ang="0">
                  <a:pos x="191" y="40"/>
                </a:cxn>
                <a:cxn ang="0">
                  <a:pos x="180" y="45"/>
                </a:cxn>
                <a:cxn ang="0">
                  <a:pos x="179" y="19"/>
                </a:cxn>
                <a:cxn ang="0">
                  <a:pos x="166" y="4"/>
                </a:cxn>
                <a:cxn ang="0">
                  <a:pos x="143" y="2"/>
                </a:cxn>
                <a:cxn ang="0">
                  <a:pos x="76" y="23"/>
                </a:cxn>
                <a:cxn ang="0">
                  <a:pos x="12" y="49"/>
                </a:cxn>
                <a:cxn ang="0">
                  <a:pos x="1" y="73"/>
                </a:cxn>
                <a:cxn ang="0">
                  <a:pos x="24" y="84"/>
                </a:cxn>
                <a:cxn ang="0">
                  <a:pos x="84" y="60"/>
                </a:cxn>
                <a:cxn ang="0">
                  <a:pos x="144" y="40"/>
                </a:cxn>
                <a:cxn ang="0">
                  <a:pos x="144" y="62"/>
                </a:cxn>
                <a:cxn ang="0">
                  <a:pos x="147" y="82"/>
                </a:cxn>
                <a:cxn ang="0">
                  <a:pos x="164" y="93"/>
                </a:cxn>
                <a:cxn ang="0">
                  <a:pos x="205" y="72"/>
                </a:cxn>
                <a:cxn ang="0">
                  <a:pos x="252" y="56"/>
                </a:cxn>
                <a:cxn ang="0">
                  <a:pos x="279" y="64"/>
                </a:cxn>
                <a:cxn ang="0">
                  <a:pos x="300" y="74"/>
                </a:cxn>
                <a:cxn ang="0">
                  <a:pos x="310" y="72"/>
                </a:cxn>
                <a:cxn ang="0">
                  <a:pos x="332" y="64"/>
                </a:cxn>
                <a:cxn ang="0">
                  <a:pos x="356" y="58"/>
                </a:cxn>
                <a:cxn ang="0">
                  <a:pos x="362" y="62"/>
                </a:cxn>
                <a:cxn ang="0">
                  <a:pos x="364" y="86"/>
                </a:cxn>
                <a:cxn ang="0">
                  <a:pos x="380" y="98"/>
                </a:cxn>
                <a:cxn ang="0">
                  <a:pos x="411" y="79"/>
                </a:cxn>
                <a:cxn ang="0">
                  <a:pos x="445" y="60"/>
                </a:cxn>
                <a:cxn ang="0">
                  <a:pos x="475" y="48"/>
                </a:cxn>
                <a:cxn ang="0">
                  <a:pos x="493" y="77"/>
                </a:cxn>
                <a:cxn ang="0">
                  <a:pos x="493" y="109"/>
                </a:cxn>
                <a:cxn ang="0">
                  <a:pos x="511" y="120"/>
                </a:cxn>
                <a:cxn ang="0">
                  <a:pos x="533" y="102"/>
                </a:cxn>
                <a:cxn ang="0">
                  <a:pos x="560" y="79"/>
                </a:cxn>
                <a:cxn ang="0">
                  <a:pos x="579" y="62"/>
                </a:cxn>
                <a:cxn ang="0">
                  <a:pos x="584" y="67"/>
                </a:cxn>
                <a:cxn ang="0">
                  <a:pos x="598" y="46"/>
                </a:cxn>
              </a:cxnLst>
              <a:rect l="0" t="0" r="r" b="b"/>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45"/>
                  </a:lnTo>
                  <a:lnTo>
                    <a:pt x="180" y="45"/>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89131" name="Freeform 43"/>
            <p:cNvSpPr>
              <a:spLocks/>
            </p:cNvSpPr>
            <p:nvPr/>
          </p:nvSpPr>
          <p:spPr bwMode="auto">
            <a:xfrm>
              <a:off x="2136" y="1643"/>
              <a:ext cx="564" cy="106"/>
            </a:xfrm>
            <a:custGeom>
              <a:avLst/>
              <a:gdLst/>
              <a:ahLst/>
              <a:cxnLst>
                <a:cxn ang="0">
                  <a:pos x="549" y="35"/>
                </a:cxn>
                <a:cxn ang="0">
                  <a:pos x="542" y="12"/>
                </a:cxn>
                <a:cxn ang="0">
                  <a:pos x="530" y="0"/>
                </a:cxn>
                <a:cxn ang="0">
                  <a:pos x="504" y="4"/>
                </a:cxn>
                <a:cxn ang="0">
                  <a:pos x="483" y="11"/>
                </a:cxn>
                <a:cxn ang="0">
                  <a:pos x="464" y="22"/>
                </a:cxn>
                <a:cxn ang="0">
                  <a:pos x="447" y="14"/>
                </a:cxn>
                <a:cxn ang="0">
                  <a:pos x="424" y="4"/>
                </a:cxn>
                <a:cxn ang="0">
                  <a:pos x="395" y="6"/>
                </a:cxn>
                <a:cxn ang="0">
                  <a:pos x="364" y="19"/>
                </a:cxn>
                <a:cxn ang="0">
                  <a:pos x="334" y="35"/>
                </a:cxn>
                <a:cxn ang="0">
                  <a:pos x="302" y="38"/>
                </a:cxn>
                <a:cxn ang="0">
                  <a:pos x="257" y="41"/>
                </a:cxn>
                <a:cxn ang="0">
                  <a:pos x="210" y="62"/>
                </a:cxn>
                <a:cxn ang="0">
                  <a:pos x="184" y="38"/>
                </a:cxn>
                <a:cxn ang="0">
                  <a:pos x="175" y="28"/>
                </a:cxn>
                <a:cxn ang="0">
                  <a:pos x="128" y="29"/>
                </a:cxn>
                <a:cxn ang="0">
                  <a:pos x="75" y="42"/>
                </a:cxn>
                <a:cxn ang="0">
                  <a:pos x="25" y="63"/>
                </a:cxn>
                <a:cxn ang="0">
                  <a:pos x="1" y="84"/>
                </a:cxn>
                <a:cxn ang="0">
                  <a:pos x="7" y="103"/>
                </a:cxn>
                <a:cxn ang="0">
                  <a:pos x="26" y="104"/>
                </a:cxn>
                <a:cxn ang="0">
                  <a:pos x="72" y="82"/>
                </a:cxn>
                <a:cxn ang="0">
                  <a:pos x="118" y="68"/>
                </a:cxn>
                <a:cxn ang="0">
                  <a:pos x="150" y="63"/>
                </a:cxn>
                <a:cxn ang="0">
                  <a:pos x="150" y="72"/>
                </a:cxn>
                <a:cxn ang="0">
                  <a:pos x="155" y="94"/>
                </a:cxn>
                <a:cxn ang="0">
                  <a:pos x="175" y="106"/>
                </a:cxn>
                <a:cxn ang="0">
                  <a:pos x="218" y="98"/>
                </a:cxn>
                <a:cxn ang="0">
                  <a:pos x="257" y="80"/>
                </a:cxn>
                <a:cxn ang="0">
                  <a:pos x="288" y="70"/>
                </a:cxn>
                <a:cxn ang="0">
                  <a:pos x="296" y="72"/>
                </a:cxn>
                <a:cxn ang="0">
                  <a:pos x="311" y="94"/>
                </a:cxn>
                <a:cxn ang="0">
                  <a:pos x="331" y="84"/>
                </a:cxn>
                <a:cxn ang="0">
                  <a:pos x="357" y="62"/>
                </a:cxn>
                <a:cxn ang="0">
                  <a:pos x="388" y="48"/>
                </a:cxn>
                <a:cxn ang="0">
                  <a:pos x="413" y="39"/>
                </a:cxn>
                <a:cxn ang="0">
                  <a:pos x="424" y="39"/>
                </a:cxn>
                <a:cxn ang="0">
                  <a:pos x="431" y="53"/>
                </a:cxn>
                <a:cxn ang="0">
                  <a:pos x="425" y="65"/>
                </a:cxn>
                <a:cxn ang="0">
                  <a:pos x="424" y="73"/>
                </a:cxn>
                <a:cxn ang="0">
                  <a:pos x="433" y="90"/>
                </a:cxn>
                <a:cxn ang="0">
                  <a:pos x="453" y="86"/>
                </a:cxn>
                <a:cxn ang="0">
                  <a:pos x="459" y="79"/>
                </a:cxn>
                <a:cxn ang="0">
                  <a:pos x="465" y="68"/>
                </a:cxn>
                <a:cxn ang="0">
                  <a:pos x="483" y="53"/>
                </a:cxn>
                <a:cxn ang="0">
                  <a:pos x="504" y="42"/>
                </a:cxn>
                <a:cxn ang="0">
                  <a:pos x="515" y="51"/>
                </a:cxn>
                <a:cxn ang="0">
                  <a:pos x="527" y="65"/>
                </a:cxn>
                <a:cxn ang="0">
                  <a:pos x="547" y="72"/>
                </a:cxn>
                <a:cxn ang="0">
                  <a:pos x="563" y="61"/>
                </a:cxn>
                <a:cxn ang="0">
                  <a:pos x="560" y="42"/>
                </a:cxn>
              </a:cxnLst>
              <a:rect l="0" t="0" r="r" b="b"/>
              <a:pathLst>
                <a:path w="564" h="106">
                  <a:moveTo>
                    <a:pt x="549" y="36"/>
                  </a:moveTo>
                  <a:lnTo>
                    <a:pt x="549" y="36"/>
                  </a:lnTo>
                  <a:lnTo>
                    <a:pt x="549" y="35"/>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89132" name="Freeform 44"/>
            <p:cNvSpPr>
              <a:spLocks/>
            </p:cNvSpPr>
            <p:nvPr/>
          </p:nvSpPr>
          <p:spPr bwMode="auto">
            <a:xfrm>
              <a:off x="3273" y="1821"/>
              <a:ext cx="498" cy="538"/>
            </a:xfrm>
            <a:custGeom>
              <a:avLst/>
              <a:gdLst/>
              <a:ahLst/>
              <a:cxnLst>
                <a:cxn ang="0">
                  <a:pos x="461" y="277"/>
                </a:cxn>
                <a:cxn ang="0">
                  <a:pos x="262" y="222"/>
                </a:cxn>
                <a:cxn ang="0">
                  <a:pos x="262" y="179"/>
                </a:cxn>
                <a:cxn ang="0">
                  <a:pos x="293" y="136"/>
                </a:cxn>
                <a:cxn ang="0">
                  <a:pos x="293" y="120"/>
                </a:cxn>
                <a:cxn ang="0">
                  <a:pos x="291" y="83"/>
                </a:cxn>
                <a:cxn ang="0">
                  <a:pos x="283" y="42"/>
                </a:cxn>
                <a:cxn ang="0">
                  <a:pos x="265" y="9"/>
                </a:cxn>
                <a:cxn ang="0">
                  <a:pos x="257" y="5"/>
                </a:cxn>
                <a:cxn ang="0">
                  <a:pos x="247" y="2"/>
                </a:cxn>
                <a:cxn ang="0">
                  <a:pos x="234" y="0"/>
                </a:cxn>
                <a:cxn ang="0">
                  <a:pos x="220" y="0"/>
                </a:cxn>
                <a:cxn ang="0">
                  <a:pos x="205" y="0"/>
                </a:cxn>
                <a:cxn ang="0">
                  <a:pos x="189" y="0"/>
                </a:cxn>
                <a:cxn ang="0">
                  <a:pos x="172" y="2"/>
                </a:cxn>
                <a:cxn ang="0">
                  <a:pos x="155" y="3"/>
                </a:cxn>
                <a:cxn ang="0">
                  <a:pos x="140" y="6"/>
                </a:cxn>
                <a:cxn ang="0">
                  <a:pos x="124" y="8"/>
                </a:cxn>
                <a:cxn ang="0">
                  <a:pos x="110" y="12"/>
                </a:cxn>
                <a:cxn ang="0">
                  <a:pos x="97" y="14"/>
                </a:cxn>
                <a:cxn ang="0">
                  <a:pos x="86" y="15"/>
                </a:cxn>
                <a:cxn ang="0">
                  <a:pos x="79" y="18"/>
                </a:cxn>
                <a:cxn ang="0">
                  <a:pos x="74" y="19"/>
                </a:cxn>
                <a:cxn ang="0">
                  <a:pos x="72" y="19"/>
                </a:cxn>
                <a:cxn ang="0">
                  <a:pos x="90" y="44"/>
                </a:cxn>
                <a:cxn ang="0">
                  <a:pos x="79" y="69"/>
                </a:cxn>
                <a:cxn ang="0">
                  <a:pos x="94" y="87"/>
                </a:cxn>
                <a:cxn ang="0">
                  <a:pos x="79" y="133"/>
                </a:cxn>
                <a:cxn ang="0">
                  <a:pos x="99" y="137"/>
                </a:cxn>
                <a:cxn ang="0">
                  <a:pos x="102" y="196"/>
                </a:cxn>
                <a:cxn ang="0">
                  <a:pos x="152" y="201"/>
                </a:cxn>
                <a:cxn ang="0">
                  <a:pos x="154" y="218"/>
                </a:cxn>
                <a:cxn ang="0">
                  <a:pos x="147" y="246"/>
                </a:cxn>
                <a:cxn ang="0">
                  <a:pos x="0" y="301"/>
                </a:cxn>
                <a:cxn ang="0">
                  <a:pos x="6" y="513"/>
                </a:cxn>
                <a:cxn ang="0">
                  <a:pos x="498" y="538"/>
                </a:cxn>
                <a:cxn ang="0">
                  <a:pos x="461" y="277"/>
                </a:cxn>
              </a:cxnLst>
              <a:rect l="0" t="0" r="r" b="b"/>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89133" name="Freeform 45"/>
            <p:cNvSpPr>
              <a:spLocks/>
            </p:cNvSpPr>
            <p:nvPr/>
          </p:nvSpPr>
          <p:spPr bwMode="auto">
            <a:xfrm>
              <a:off x="2876" y="2371"/>
              <a:ext cx="91" cy="222"/>
            </a:xfrm>
            <a:custGeom>
              <a:avLst/>
              <a:gdLst/>
              <a:ahLst/>
              <a:cxnLst>
                <a:cxn ang="0">
                  <a:pos x="49" y="222"/>
                </a:cxn>
                <a:cxn ang="0">
                  <a:pos x="0" y="175"/>
                </a:cxn>
                <a:cxn ang="0">
                  <a:pos x="8" y="136"/>
                </a:cxn>
                <a:cxn ang="0">
                  <a:pos x="0" y="63"/>
                </a:cxn>
                <a:cxn ang="0">
                  <a:pos x="24" y="85"/>
                </a:cxn>
                <a:cxn ang="0">
                  <a:pos x="57" y="0"/>
                </a:cxn>
                <a:cxn ang="0">
                  <a:pos x="57" y="79"/>
                </a:cxn>
                <a:cxn ang="0">
                  <a:pos x="59" y="80"/>
                </a:cxn>
                <a:cxn ang="0">
                  <a:pos x="64" y="83"/>
                </a:cxn>
                <a:cxn ang="0">
                  <a:pos x="73" y="88"/>
                </a:cxn>
                <a:cxn ang="0">
                  <a:pos x="80" y="97"/>
                </a:cxn>
                <a:cxn ang="0">
                  <a:pos x="87" y="106"/>
                </a:cxn>
                <a:cxn ang="0">
                  <a:pos x="91" y="118"/>
                </a:cxn>
                <a:cxn ang="0">
                  <a:pos x="91" y="132"/>
                </a:cxn>
                <a:cxn ang="0">
                  <a:pos x="85" y="148"/>
                </a:cxn>
                <a:cxn ang="0">
                  <a:pos x="49" y="222"/>
                </a:cxn>
              </a:cxnLst>
              <a:rect l="0" t="0" r="r" b="b"/>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ru-RU" sz="3200"/>
              <a:t>Сложные эл. управления (</a:t>
            </a:r>
            <a:r>
              <a:rPr lang="en-US" sz="3200"/>
              <a:t>Rich Controls</a:t>
            </a:r>
            <a:r>
              <a:rPr lang="ru-RU" sz="3200"/>
              <a:t>)</a:t>
            </a:r>
            <a:endParaRPr lang="en-US" sz="3200"/>
          </a:p>
        </p:txBody>
      </p:sp>
      <p:sp>
        <p:nvSpPr>
          <p:cNvPr id="91139" name="Rectangle 3"/>
          <p:cNvSpPr>
            <a:spLocks noGrp="1" noChangeArrowheads="1"/>
          </p:cNvSpPr>
          <p:nvPr>
            <p:ph type="body" idx="1"/>
          </p:nvPr>
        </p:nvSpPr>
        <p:spPr/>
        <p:txBody>
          <a:bodyPr/>
          <a:lstStyle/>
          <a:p>
            <a:r>
              <a:rPr lang="ru-RU">
                <a:latin typeface="Times New Roman" pitchFamily="18" charset="0"/>
              </a:rPr>
              <a:t>ЭУ с большим набором функций</a:t>
            </a:r>
            <a:endParaRPr lang="en-US">
              <a:latin typeface="Times New Roman" pitchFamily="18" charset="0"/>
            </a:endParaRPr>
          </a:p>
          <a:p>
            <a:r>
              <a:rPr lang="ru-RU">
                <a:latin typeface="Times New Roman" pitchFamily="18" charset="0"/>
              </a:rPr>
              <a:t>Поддерживаемые ЭУ</a:t>
            </a:r>
            <a:endParaRPr lang="en-US">
              <a:latin typeface="Times New Roman" pitchFamily="18" charset="0"/>
            </a:endParaRPr>
          </a:p>
          <a:p>
            <a:pPr lvl="1"/>
            <a:r>
              <a:rPr lang="en-US">
                <a:latin typeface="Times New Roman" pitchFamily="18" charset="0"/>
              </a:rPr>
              <a:t>&lt;asp:calendar&gt;</a:t>
            </a:r>
          </a:p>
          <a:p>
            <a:pPr lvl="1"/>
            <a:r>
              <a:rPr lang="en-US">
                <a:latin typeface="Times New Roman" pitchFamily="18" charset="0"/>
              </a:rPr>
              <a:t>&lt;asp:adrotator&gt;</a:t>
            </a:r>
          </a:p>
          <a:p>
            <a:r>
              <a:rPr lang="ru-RU">
                <a:latin typeface="Times New Roman" pitchFamily="18" charset="0"/>
              </a:rPr>
              <a:t>Будут добавлены еще</a:t>
            </a:r>
            <a:endParaRPr lang="en-US">
              <a:latin typeface="Times New Roman" pitchFamily="18" charset="0"/>
            </a:endParaRPr>
          </a:p>
          <a:p>
            <a:r>
              <a:rPr lang="ru-RU">
                <a:latin typeface="Times New Roman" pitchFamily="18" charset="0"/>
              </a:rPr>
              <a:t>Разрабатываются сторонними компаниями</a:t>
            </a:r>
            <a:endParaRPr lang="en-US">
              <a:latin typeface="Times New Roman" pitchFamily="18" charset="0"/>
            </a:endParaRPr>
          </a:p>
          <a:p>
            <a:r>
              <a:rPr lang="ru-RU">
                <a:latin typeface="Times New Roman" pitchFamily="18" charset="0"/>
              </a:rPr>
              <a:t>Пример</a:t>
            </a:r>
            <a:r>
              <a:rPr lang="en-US">
                <a:latin typeface="Times New Roman" pitchFamily="18" charset="0"/>
              </a:rPr>
              <a:t>: RichControls1.aspx</a:t>
            </a:r>
          </a:p>
          <a:p>
            <a:endParaRPr lang="en-US"/>
          </a:p>
        </p:txBody>
      </p:sp>
      <p:grpSp>
        <p:nvGrpSpPr>
          <p:cNvPr id="91140" name="Group 4"/>
          <p:cNvGrpSpPr>
            <a:grpSpLocks/>
          </p:cNvGrpSpPr>
          <p:nvPr/>
        </p:nvGrpSpPr>
        <p:grpSpPr bwMode="auto">
          <a:xfrm>
            <a:off x="6877050" y="5084763"/>
            <a:ext cx="1725613" cy="1587500"/>
            <a:chOff x="1704" y="1488"/>
            <a:chExt cx="2352" cy="2064"/>
          </a:xfrm>
        </p:grpSpPr>
        <p:sp>
          <p:nvSpPr>
            <p:cNvPr id="91141"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91142" name="Freeform 6"/>
            <p:cNvSpPr>
              <a:spLocks/>
            </p:cNvSpPr>
            <p:nvPr/>
          </p:nvSpPr>
          <p:spPr bwMode="auto">
            <a:xfrm>
              <a:off x="2895" y="1784"/>
              <a:ext cx="431" cy="559"/>
            </a:xfrm>
            <a:custGeom>
              <a:avLst/>
              <a:gdLst/>
              <a:ahLst/>
              <a:cxnLst>
                <a:cxn ang="0">
                  <a:pos x="258" y="252"/>
                </a:cxn>
                <a:cxn ang="0">
                  <a:pos x="256" y="222"/>
                </a:cxn>
                <a:cxn ang="0">
                  <a:pos x="272" y="212"/>
                </a:cxn>
                <a:cxn ang="0">
                  <a:pos x="293" y="190"/>
                </a:cxn>
                <a:cxn ang="0">
                  <a:pos x="309" y="156"/>
                </a:cxn>
                <a:cxn ang="0">
                  <a:pos x="310" y="134"/>
                </a:cxn>
                <a:cxn ang="0">
                  <a:pos x="302" y="135"/>
                </a:cxn>
                <a:cxn ang="0">
                  <a:pos x="288" y="135"/>
                </a:cxn>
                <a:cxn ang="0">
                  <a:pos x="273" y="130"/>
                </a:cxn>
                <a:cxn ang="0">
                  <a:pos x="267" y="122"/>
                </a:cxn>
                <a:cxn ang="0">
                  <a:pos x="267" y="98"/>
                </a:cxn>
                <a:cxn ang="0">
                  <a:pos x="260" y="65"/>
                </a:cxn>
                <a:cxn ang="0">
                  <a:pos x="233" y="40"/>
                </a:cxn>
                <a:cxn ang="0">
                  <a:pos x="205" y="31"/>
                </a:cxn>
                <a:cxn ang="0">
                  <a:pos x="175" y="12"/>
                </a:cxn>
                <a:cxn ang="0">
                  <a:pos x="125" y="0"/>
                </a:cxn>
                <a:cxn ang="0">
                  <a:pos x="61" y="21"/>
                </a:cxn>
                <a:cxn ang="0">
                  <a:pos x="52" y="82"/>
                </a:cxn>
                <a:cxn ang="0">
                  <a:pos x="42" y="101"/>
                </a:cxn>
                <a:cxn ang="0">
                  <a:pos x="40" y="122"/>
                </a:cxn>
                <a:cxn ang="0">
                  <a:pos x="51" y="143"/>
                </a:cxn>
                <a:cxn ang="0">
                  <a:pos x="72" y="162"/>
                </a:cxn>
                <a:cxn ang="0">
                  <a:pos x="76" y="194"/>
                </a:cxn>
                <a:cxn ang="0">
                  <a:pos x="64" y="219"/>
                </a:cxn>
                <a:cxn ang="0">
                  <a:pos x="69" y="224"/>
                </a:cxn>
                <a:cxn ang="0">
                  <a:pos x="81" y="233"/>
                </a:cxn>
                <a:cxn ang="0">
                  <a:pos x="103" y="240"/>
                </a:cxn>
                <a:cxn ang="0">
                  <a:pos x="132" y="238"/>
                </a:cxn>
                <a:cxn ang="0">
                  <a:pos x="147" y="236"/>
                </a:cxn>
                <a:cxn ang="0">
                  <a:pos x="150" y="234"/>
                </a:cxn>
                <a:cxn ang="0">
                  <a:pos x="0" y="349"/>
                </a:cxn>
                <a:cxn ang="0">
                  <a:pos x="93" y="559"/>
                </a:cxn>
                <a:cxn ang="0">
                  <a:pos x="95" y="525"/>
                </a:cxn>
                <a:cxn ang="0">
                  <a:pos x="98" y="485"/>
                </a:cxn>
                <a:cxn ang="0">
                  <a:pos x="105" y="484"/>
                </a:cxn>
                <a:cxn ang="0">
                  <a:pos x="124" y="508"/>
                </a:cxn>
                <a:cxn ang="0">
                  <a:pos x="143" y="537"/>
                </a:cxn>
                <a:cxn ang="0">
                  <a:pos x="151" y="551"/>
                </a:cxn>
                <a:cxn ang="0">
                  <a:pos x="166" y="547"/>
                </a:cxn>
                <a:cxn ang="0">
                  <a:pos x="199" y="538"/>
                </a:cxn>
                <a:cxn ang="0">
                  <a:pos x="237" y="530"/>
                </a:cxn>
                <a:cxn ang="0">
                  <a:pos x="264" y="526"/>
                </a:cxn>
                <a:cxn ang="0">
                  <a:pos x="296" y="526"/>
                </a:cxn>
                <a:cxn ang="0">
                  <a:pos x="347" y="525"/>
                </a:cxn>
                <a:cxn ang="0">
                  <a:pos x="395" y="525"/>
                </a:cxn>
                <a:cxn ang="0">
                  <a:pos x="416" y="525"/>
                </a:cxn>
                <a:cxn ang="0">
                  <a:pos x="414" y="275"/>
                </a:cxn>
              </a:cxnLst>
              <a:rect l="0" t="0" r="r" b="b"/>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91143" name="Freeform 7"/>
            <p:cNvSpPr>
              <a:spLocks/>
            </p:cNvSpPr>
            <p:nvPr/>
          </p:nvSpPr>
          <p:spPr bwMode="auto">
            <a:xfrm>
              <a:off x="3714" y="1841"/>
              <a:ext cx="341" cy="475"/>
            </a:xfrm>
            <a:custGeom>
              <a:avLst/>
              <a:gdLst/>
              <a:ahLst/>
              <a:cxnLst>
                <a:cxn ang="0">
                  <a:pos x="189" y="238"/>
                </a:cxn>
                <a:cxn ang="0">
                  <a:pos x="199" y="179"/>
                </a:cxn>
                <a:cxn ang="0">
                  <a:pos x="275" y="171"/>
                </a:cxn>
                <a:cxn ang="0">
                  <a:pos x="275" y="128"/>
                </a:cxn>
                <a:cxn ang="0">
                  <a:pos x="270" y="92"/>
                </a:cxn>
                <a:cxn ang="0">
                  <a:pos x="262" y="63"/>
                </a:cxn>
                <a:cxn ang="0">
                  <a:pos x="249" y="41"/>
                </a:cxn>
                <a:cxn ang="0">
                  <a:pos x="233" y="24"/>
                </a:cxn>
                <a:cxn ang="0">
                  <a:pos x="216" y="12"/>
                </a:cxn>
                <a:cxn ang="0">
                  <a:pos x="196" y="5"/>
                </a:cxn>
                <a:cxn ang="0">
                  <a:pos x="176" y="0"/>
                </a:cxn>
                <a:cxn ang="0">
                  <a:pos x="156" y="0"/>
                </a:cxn>
                <a:cxn ang="0">
                  <a:pos x="136" y="1"/>
                </a:cxn>
                <a:cxn ang="0">
                  <a:pos x="116" y="4"/>
                </a:cxn>
                <a:cxn ang="0">
                  <a:pos x="100" y="7"/>
                </a:cxn>
                <a:cxn ang="0">
                  <a:pos x="85" y="12"/>
                </a:cxn>
                <a:cxn ang="0">
                  <a:pos x="74" y="16"/>
                </a:cxn>
                <a:cxn ang="0">
                  <a:pos x="66" y="18"/>
                </a:cxn>
                <a:cxn ang="0">
                  <a:pos x="64" y="19"/>
                </a:cxn>
                <a:cxn ang="0">
                  <a:pos x="8" y="26"/>
                </a:cxn>
                <a:cxn ang="0">
                  <a:pos x="8" y="37"/>
                </a:cxn>
                <a:cxn ang="0">
                  <a:pos x="10" y="47"/>
                </a:cxn>
                <a:cxn ang="0">
                  <a:pos x="14" y="55"/>
                </a:cxn>
                <a:cxn ang="0">
                  <a:pos x="20" y="61"/>
                </a:cxn>
                <a:cxn ang="0">
                  <a:pos x="26" y="66"/>
                </a:cxn>
                <a:cxn ang="0">
                  <a:pos x="33" y="69"/>
                </a:cxn>
                <a:cxn ang="0">
                  <a:pos x="41" y="73"/>
                </a:cxn>
                <a:cxn ang="0">
                  <a:pos x="48" y="74"/>
                </a:cxn>
                <a:cxn ang="0">
                  <a:pos x="45" y="85"/>
                </a:cxn>
                <a:cxn ang="0">
                  <a:pos x="41" y="96"/>
                </a:cxn>
                <a:cxn ang="0">
                  <a:pos x="40" y="106"/>
                </a:cxn>
                <a:cxn ang="0">
                  <a:pos x="39" y="117"/>
                </a:cxn>
                <a:cxn ang="0">
                  <a:pos x="40" y="135"/>
                </a:cxn>
                <a:cxn ang="0">
                  <a:pos x="44" y="150"/>
                </a:cxn>
                <a:cxn ang="0">
                  <a:pos x="50" y="166"/>
                </a:cxn>
                <a:cxn ang="0">
                  <a:pos x="58" y="179"/>
                </a:cxn>
                <a:cxn ang="0">
                  <a:pos x="68" y="190"/>
                </a:cxn>
                <a:cxn ang="0">
                  <a:pos x="79" y="198"/>
                </a:cxn>
                <a:cxn ang="0">
                  <a:pos x="91" y="205"/>
                </a:cxn>
                <a:cxn ang="0">
                  <a:pos x="106" y="209"/>
                </a:cxn>
                <a:cxn ang="0">
                  <a:pos x="108" y="232"/>
                </a:cxn>
                <a:cxn ang="0">
                  <a:pos x="0" y="286"/>
                </a:cxn>
                <a:cxn ang="0">
                  <a:pos x="26" y="475"/>
                </a:cxn>
                <a:cxn ang="0">
                  <a:pos x="306" y="475"/>
                </a:cxn>
                <a:cxn ang="0">
                  <a:pos x="341" y="297"/>
                </a:cxn>
                <a:cxn ang="0">
                  <a:pos x="189" y="238"/>
                </a:cxn>
              </a:cxnLst>
              <a:rect l="0" t="0" r="r" b="b"/>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91144" name="Freeform 8"/>
            <p:cNvSpPr>
              <a:spLocks/>
            </p:cNvSpPr>
            <p:nvPr/>
          </p:nvSpPr>
          <p:spPr bwMode="auto">
            <a:xfrm>
              <a:off x="2728" y="3020"/>
              <a:ext cx="1082" cy="532"/>
            </a:xfrm>
            <a:custGeom>
              <a:avLst/>
              <a:gdLst/>
              <a:ahLst/>
              <a:cxnLst>
                <a:cxn ang="0">
                  <a:pos x="246" y="0"/>
                </a:cxn>
                <a:cxn ang="0">
                  <a:pos x="1082" y="213"/>
                </a:cxn>
                <a:cxn ang="0">
                  <a:pos x="1054" y="364"/>
                </a:cxn>
                <a:cxn ang="0">
                  <a:pos x="608" y="532"/>
                </a:cxn>
                <a:cxn ang="0">
                  <a:pos x="0" y="213"/>
                </a:cxn>
                <a:cxn ang="0">
                  <a:pos x="246" y="0"/>
                </a:cxn>
              </a:cxnLst>
              <a:rect l="0" t="0" r="r" b="b"/>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91145" name="Freeform 9"/>
            <p:cNvSpPr>
              <a:spLocks/>
            </p:cNvSpPr>
            <p:nvPr/>
          </p:nvSpPr>
          <p:spPr bwMode="auto">
            <a:xfrm>
              <a:off x="2161" y="2532"/>
              <a:ext cx="283" cy="394"/>
            </a:xfrm>
            <a:custGeom>
              <a:avLst/>
              <a:gdLst/>
              <a:ahLst/>
              <a:cxnLst>
                <a:cxn ang="0">
                  <a:pos x="283" y="50"/>
                </a:cxn>
                <a:cxn ang="0">
                  <a:pos x="218" y="35"/>
                </a:cxn>
                <a:cxn ang="0">
                  <a:pos x="195" y="79"/>
                </a:cxn>
                <a:cxn ang="0">
                  <a:pos x="0" y="0"/>
                </a:cxn>
                <a:cxn ang="0">
                  <a:pos x="195" y="394"/>
                </a:cxn>
                <a:cxn ang="0">
                  <a:pos x="283" y="50"/>
                </a:cxn>
              </a:cxnLst>
              <a:rect l="0" t="0" r="r" b="b"/>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91146" name="Freeform 10"/>
            <p:cNvSpPr>
              <a:spLocks/>
            </p:cNvSpPr>
            <p:nvPr/>
          </p:nvSpPr>
          <p:spPr bwMode="auto">
            <a:xfrm>
              <a:off x="2795" y="3195"/>
              <a:ext cx="261" cy="126"/>
            </a:xfrm>
            <a:custGeom>
              <a:avLst/>
              <a:gdLst/>
              <a:ahLst/>
              <a:cxnLst>
                <a:cxn ang="0">
                  <a:pos x="7" y="1"/>
                </a:cxn>
                <a:cxn ang="0">
                  <a:pos x="8" y="1"/>
                </a:cxn>
                <a:cxn ang="0">
                  <a:pos x="13" y="1"/>
                </a:cxn>
                <a:cxn ang="0">
                  <a:pos x="21" y="1"/>
                </a:cxn>
                <a:cxn ang="0">
                  <a:pos x="31" y="0"/>
                </a:cxn>
                <a:cxn ang="0">
                  <a:pos x="43" y="0"/>
                </a:cxn>
                <a:cxn ang="0">
                  <a:pos x="56" y="1"/>
                </a:cxn>
                <a:cxn ang="0">
                  <a:pos x="71" y="1"/>
                </a:cxn>
                <a:cxn ang="0">
                  <a:pos x="87" y="3"/>
                </a:cxn>
                <a:cxn ang="0">
                  <a:pos x="103" y="5"/>
                </a:cxn>
                <a:cxn ang="0">
                  <a:pos x="119" y="7"/>
                </a:cxn>
                <a:cxn ang="0">
                  <a:pos x="136" y="11"/>
                </a:cxn>
                <a:cxn ang="0">
                  <a:pos x="151" y="15"/>
                </a:cxn>
                <a:cxn ang="0">
                  <a:pos x="166" y="19"/>
                </a:cxn>
                <a:cxn ang="0">
                  <a:pos x="180" y="25"/>
                </a:cxn>
                <a:cxn ang="0">
                  <a:pos x="192" y="34"/>
                </a:cxn>
                <a:cxn ang="0">
                  <a:pos x="201" y="42"/>
                </a:cxn>
                <a:cxn ang="0">
                  <a:pos x="261" y="108"/>
                </a:cxn>
                <a:cxn ang="0">
                  <a:pos x="214" y="83"/>
                </a:cxn>
                <a:cxn ang="0">
                  <a:pos x="231" y="122"/>
                </a:cxn>
                <a:cxn ang="0">
                  <a:pos x="188" y="86"/>
                </a:cxn>
                <a:cxn ang="0">
                  <a:pos x="191" y="126"/>
                </a:cxn>
                <a:cxn ang="0">
                  <a:pos x="157" y="84"/>
                </a:cxn>
                <a:cxn ang="0">
                  <a:pos x="154" y="85"/>
                </a:cxn>
                <a:cxn ang="0">
                  <a:pos x="143" y="86"/>
                </a:cxn>
                <a:cxn ang="0">
                  <a:pos x="126" y="89"/>
                </a:cxn>
                <a:cxn ang="0">
                  <a:pos x="106" y="89"/>
                </a:cxn>
                <a:cxn ang="0">
                  <a:pos x="82" y="85"/>
                </a:cxn>
                <a:cxn ang="0">
                  <a:pos x="56" y="78"/>
                </a:cxn>
                <a:cxn ang="0">
                  <a:pos x="30" y="65"/>
                </a:cxn>
                <a:cxn ang="0">
                  <a:pos x="2" y="44"/>
                </a:cxn>
                <a:cxn ang="0">
                  <a:pos x="1" y="40"/>
                </a:cxn>
                <a:cxn ang="0">
                  <a:pos x="0" y="29"/>
                </a:cxn>
                <a:cxn ang="0">
                  <a:pos x="1" y="15"/>
                </a:cxn>
                <a:cxn ang="0">
                  <a:pos x="7" y="1"/>
                </a:cxn>
              </a:cxnLst>
              <a:rect l="0" t="0" r="r" b="b"/>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91147" name="Freeform 11"/>
            <p:cNvSpPr>
              <a:spLocks/>
            </p:cNvSpPr>
            <p:nvPr/>
          </p:nvSpPr>
          <p:spPr bwMode="auto">
            <a:xfrm>
              <a:off x="2107" y="2155"/>
              <a:ext cx="321" cy="383"/>
            </a:xfrm>
            <a:custGeom>
              <a:avLst/>
              <a:gdLst/>
              <a:ahLst/>
              <a:cxnLst>
                <a:cxn ang="0">
                  <a:pos x="269" y="68"/>
                </a:cxn>
                <a:cxn ang="0">
                  <a:pos x="321" y="185"/>
                </a:cxn>
                <a:cxn ang="0">
                  <a:pos x="294" y="199"/>
                </a:cxn>
                <a:cxn ang="0">
                  <a:pos x="297" y="290"/>
                </a:cxn>
                <a:cxn ang="0">
                  <a:pos x="251" y="296"/>
                </a:cxn>
                <a:cxn ang="0">
                  <a:pos x="239" y="383"/>
                </a:cxn>
                <a:cxn ang="0">
                  <a:pos x="61" y="320"/>
                </a:cxn>
                <a:cxn ang="0">
                  <a:pos x="65" y="279"/>
                </a:cxn>
                <a:cxn ang="0">
                  <a:pos x="61" y="278"/>
                </a:cxn>
                <a:cxn ang="0">
                  <a:pos x="52" y="273"/>
                </a:cxn>
                <a:cxn ang="0">
                  <a:pos x="40" y="265"/>
                </a:cxn>
                <a:cxn ang="0">
                  <a:pos x="28" y="252"/>
                </a:cxn>
                <a:cxn ang="0">
                  <a:pos x="17" y="236"/>
                </a:cxn>
                <a:cxn ang="0">
                  <a:pos x="11" y="217"/>
                </a:cxn>
                <a:cxn ang="0">
                  <a:pos x="12" y="193"/>
                </a:cxn>
                <a:cxn ang="0">
                  <a:pos x="23" y="165"/>
                </a:cxn>
                <a:cxn ang="0">
                  <a:pos x="19" y="160"/>
                </a:cxn>
                <a:cxn ang="0">
                  <a:pos x="12" y="149"/>
                </a:cxn>
                <a:cxn ang="0">
                  <a:pos x="4" y="131"/>
                </a:cxn>
                <a:cxn ang="0">
                  <a:pos x="0" y="110"/>
                </a:cxn>
                <a:cxn ang="0">
                  <a:pos x="4" y="86"/>
                </a:cxn>
                <a:cxn ang="0">
                  <a:pos x="18" y="61"/>
                </a:cxn>
                <a:cxn ang="0">
                  <a:pos x="49" y="37"/>
                </a:cxn>
                <a:cxn ang="0">
                  <a:pos x="99" y="14"/>
                </a:cxn>
                <a:cxn ang="0">
                  <a:pos x="294" y="0"/>
                </a:cxn>
                <a:cxn ang="0">
                  <a:pos x="269" y="68"/>
                </a:cxn>
              </a:cxnLst>
              <a:rect l="0" t="0" r="r" b="b"/>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91148" name="Freeform 12"/>
            <p:cNvSpPr>
              <a:spLocks/>
            </p:cNvSpPr>
            <p:nvPr/>
          </p:nvSpPr>
          <p:spPr bwMode="auto">
            <a:xfrm>
              <a:off x="2190" y="2283"/>
              <a:ext cx="193" cy="59"/>
            </a:xfrm>
            <a:custGeom>
              <a:avLst/>
              <a:gdLst/>
              <a:ahLst/>
              <a:cxnLst>
                <a:cxn ang="0">
                  <a:pos x="0" y="20"/>
                </a:cxn>
                <a:cxn ang="0">
                  <a:pos x="143" y="20"/>
                </a:cxn>
                <a:cxn ang="0">
                  <a:pos x="146" y="12"/>
                </a:cxn>
                <a:cxn ang="0">
                  <a:pos x="151" y="6"/>
                </a:cxn>
                <a:cxn ang="0">
                  <a:pos x="158" y="1"/>
                </a:cxn>
                <a:cxn ang="0">
                  <a:pos x="167" y="0"/>
                </a:cxn>
                <a:cxn ang="0">
                  <a:pos x="177" y="2"/>
                </a:cxn>
                <a:cxn ang="0">
                  <a:pos x="186" y="8"/>
                </a:cxn>
                <a:cxn ang="0">
                  <a:pos x="191" y="17"/>
                </a:cxn>
                <a:cxn ang="0">
                  <a:pos x="193" y="29"/>
                </a:cxn>
                <a:cxn ang="0">
                  <a:pos x="191" y="41"/>
                </a:cxn>
                <a:cxn ang="0">
                  <a:pos x="186" y="51"/>
                </a:cxn>
                <a:cxn ang="0">
                  <a:pos x="177" y="57"/>
                </a:cxn>
                <a:cxn ang="0">
                  <a:pos x="167" y="59"/>
                </a:cxn>
                <a:cxn ang="0">
                  <a:pos x="157" y="57"/>
                </a:cxn>
                <a:cxn ang="0">
                  <a:pos x="150" y="51"/>
                </a:cxn>
                <a:cxn ang="0">
                  <a:pos x="144" y="43"/>
                </a:cxn>
                <a:cxn ang="0">
                  <a:pos x="142" y="32"/>
                </a:cxn>
                <a:cxn ang="0">
                  <a:pos x="0" y="32"/>
                </a:cxn>
                <a:cxn ang="0">
                  <a:pos x="0" y="20"/>
                </a:cxn>
              </a:cxnLst>
              <a:rect l="0" t="0" r="r" b="b"/>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91149" name="Freeform 13"/>
            <p:cNvSpPr>
              <a:spLocks/>
            </p:cNvSpPr>
            <p:nvPr/>
          </p:nvSpPr>
          <p:spPr bwMode="auto">
            <a:xfrm>
              <a:off x="1759" y="2532"/>
              <a:ext cx="1150" cy="861"/>
            </a:xfrm>
            <a:custGeom>
              <a:avLst/>
              <a:gdLst/>
              <a:ahLst/>
              <a:cxnLst>
                <a:cxn ang="0">
                  <a:pos x="14" y="198"/>
                </a:cxn>
                <a:cxn ang="0">
                  <a:pos x="58" y="144"/>
                </a:cxn>
                <a:cxn ang="0">
                  <a:pos x="118" y="100"/>
                </a:cxn>
                <a:cxn ang="0">
                  <a:pos x="186" y="66"/>
                </a:cxn>
                <a:cxn ang="0">
                  <a:pos x="256" y="38"/>
                </a:cxn>
                <a:cxn ang="0">
                  <a:pos x="320" y="19"/>
                </a:cxn>
                <a:cxn ang="0">
                  <a:pos x="370" y="7"/>
                </a:cxn>
                <a:cxn ang="0">
                  <a:pos x="398" y="1"/>
                </a:cxn>
                <a:cxn ang="0">
                  <a:pos x="608" y="297"/>
                </a:cxn>
                <a:cxn ang="0">
                  <a:pos x="828" y="19"/>
                </a:cxn>
                <a:cxn ang="0">
                  <a:pos x="1095" y="51"/>
                </a:cxn>
                <a:cxn ang="0">
                  <a:pos x="1046" y="361"/>
                </a:cxn>
                <a:cxn ang="0">
                  <a:pos x="827" y="568"/>
                </a:cxn>
                <a:cxn ang="0">
                  <a:pos x="255" y="205"/>
                </a:cxn>
                <a:cxn ang="0">
                  <a:pos x="525" y="608"/>
                </a:cxn>
                <a:cxn ang="0">
                  <a:pos x="556" y="612"/>
                </a:cxn>
                <a:cxn ang="0">
                  <a:pos x="612" y="618"/>
                </a:cxn>
                <a:cxn ang="0">
                  <a:pos x="685" y="626"/>
                </a:cxn>
                <a:cxn ang="0">
                  <a:pos x="766" y="635"/>
                </a:cxn>
                <a:cxn ang="0">
                  <a:pos x="847" y="643"/>
                </a:cxn>
                <a:cxn ang="0">
                  <a:pos x="920" y="650"/>
                </a:cxn>
                <a:cxn ang="0">
                  <a:pos x="977" y="655"/>
                </a:cxn>
                <a:cxn ang="0">
                  <a:pos x="994" y="707"/>
                </a:cxn>
                <a:cxn ang="0">
                  <a:pos x="980" y="713"/>
                </a:cxn>
                <a:cxn ang="0">
                  <a:pos x="941" y="730"/>
                </a:cxn>
                <a:cxn ang="0">
                  <a:pos x="882" y="754"/>
                </a:cxn>
                <a:cxn ang="0">
                  <a:pos x="805" y="783"/>
                </a:cxn>
                <a:cxn ang="0">
                  <a:pos x="718" y="810"/>
                </a:cxn>
                <a:cxn ang="0">
                  <a:pos x="623" y="835"/>
                </a:cxn>
                <a:cxn ang="0">
                  <a:pos x="524" y="853"/>
                </a:cxn>
                <a:cxn ang="0">
                  <a:pos x="426" y="861"/>
                </a:cxn>
                <a:cxn ang="0">
                  <a:pos x="409" y="847"/>
                </a:cxn>
                <a:cxn ang="0">
                  <a:pos x="366" y="809"/>
                </a:cxn>
                <a:cxn ang="0">
                  <a:pos x="304" y="752"/>
                </a:cxn>
                <a:cxn ang="0">
                  <a:pos x="233" y="680"/>
                </a:cxn>
                <a:cxn ang="0">
                  <a:pos x="159" y="599"/>
                </a:cxn>
                <a:cxn ang="0">
                  <a:pos x="91" y="514"/>
                </a:cxn>
                <a:cxn ang="0">
                  <a:pos x="37" y="432"/>
                </a:cxn>
                <a:cxn ang="0">
                  <a:pos x="7" y="355"/>
                </a:cxn>
                <a:cxn ang="0">
                  <a:pos x="1" y="290"/>
                </a:cxn>
                <a:cxn ang="0">
                  <a:pos x="1" y="228"/>
                </a:cxn>
              </a:cxnLst>
              <a:rect l="0" t="0" r="r" b="b"/>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91150" name="Freeform 14"/>
            <p:cNvSpPr>
              <a:spLocks/>
            </p:cNvSpPr>
            <p:nvPr/>
          </p:nvSpPr>
          <p:spPr bwMode="auto">
            <a:xfrm>
              <a:off x="3642" y="3276"/>
              <a:ext cx="97" cy="43"/>
            </a:xfrm>
            <a:custGeom>
              <a:avLst/>
              <a:gdLst/>
              <a:ahLst/>
              <a:cxnLst>
                <a:cxn ang="0">
                  <a:pos x="97" y="18"/>
                </a:cxn>
                <a:cxn ang="0">
                  <a:pos x="43" y="43"/>
                </a:cxn>
                <a:cxn ang="0">
                  <a:pos x="0" y="27"/>
                </a:cxn>
                <a:cxn ang="0">
                  <a:pos x="35" y="0"/>
                </a:cxn>
                <a:cxn ang="0">
                  <a:pos x="97" y="18"/>
                </a:cxn>
              </a:cxnLst>
              <a:rect l="0" t="0" r="r" b="b"/>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91151" name="Freeform 15"/>
            <p:cNvSpPr>
              <a:spLocks/>
            </p:cNvSpPr>
            <p:nvPr/>
          </p:nvSpPr>
          <p:spPr bwMode="auto">
            <a:xfrm>
              <a:off x="3529" y="3332"/>
              <a:ext cx="99" cy="45"/>
            </a:xfrm>
            <a:custGeom>
              <a:avLst/>
              <a:gdLst/>
              <a:ahLst/>
              <a:cxnLst>
                <a:cxn ang="0">
                  <a:pos x="99" y="18"/>
                </a:cxn>
                <a:cxn ang="0">
                  <a:pos x="44" y="45"/>
                </a:cxn>
                <a:cxn ang="0">
                  <a:pos x="0" y="27"/>
                </a:cxn>
                <a:cxn ang="0">
                  <a:pos x="34" y="0"/>
                </a:cxn>
                <a:cxn ang="0">
                  <a:pos x="99" y="18"/>
                </a:cxn>
              </a:cxnLst>
              <a:rect l="0" t="0" r="r" b="b"/>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91152" name="Freeform 16"/>
            <p:cNvSpPr>
              <a:spLocks/>
            </p:cNvSpPr>
            <p:nvPr/>
          </p:nvSpPr>
          <p:spPr bwMode="auto">
            <a:xfrm>
              <a:off x="3401" y="3398"/>
              <a:ext cx="99" cy="43"/>
            </a:xfrm>
            <a:custGeom>
              <a:avLst/>
              <a:gdLst/>
              <a:ahLst/>
              <a:cxnLst>
                <a:cxn ang="0">
                  <a:pos x="99" y="17"/>
                </a:cxn>
                <a:cxn ang="0">
                  <a:pos x="44" y="43"/>
                </a:cxn>
                <a:cxn ang="0">
                  <a:pos x="0" y="25"/>
                </a:cxn>
                <a:cxn ang="0">
                  <a:pos x="34" y="0"/>
                </a:cxn>
                <a:cxn ang="0">
                  <a:pos x="99" y="17"/>
                </a:cxn>
              </a:cxnLst>
              <a:rect l="0" t="0" r="r" b="b"/>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91153" name="Freeform 17"/>
            <p:cNvSpPr>
              <a:spLocks/>
            </p:cNvSpPr>
            <p:nvPr/>
          </p:nvSpPr>
          <p:spPr bwMode="auto">
            <a:xfrm>
              <a:off x="3292" y="3352"/>
              <a:ext cx="96" cy="41"/>
            </a:xfrm>
            <a:custGeom>
              <a:avLst/>
              <a:gdLst/>
              <a:ahLst/>
              <a:cxnLst>
                <a:cxn ang="0">
                  <a:pos x="96" y="16"/>
                </a:cxn>
                <a:cxn ang="0">
                  <a:pos x="42" y="41"/>
                </a:cxn>
                <a:cxn ang="0">
                  <a:pos x="0" y="25"/>
                </a:cxn>
                <a:cxn ang="0">
                  <a:pos x="34" y="0"/>
                </a:cxn>
                <a:cxn ang="0">
                  <a:pos x="96" y="16"/>
                </a:cxn>
              </a:cxnLst>
              <a:rect l="0" t="0" r="r" b="b"/>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91154" name="Freeform 18"/>
            <p:cNvSpPr>
              <a:spLocks/>
            </p:cNvSpPr>
            <p:nvPr/>
          </p:nvSpPr>
          <p:spPr bwMode="auto">
            <a:xfrm>
              <a:off x="3184" y="3306"/>
              <a:ext cx="92" cy="41"/>
            </a:xfrm>
            <a:custGeom>
              <a:avLst/>
              <a:gdLst/>
              <a:ahLst/>
              <a:cxnLst>
                <a:cxn ang="0">
                  <a:pos x="92" y="16"/>
                </a:cxn>
                <a:cxn ang="0">
                  <a:pos x="40" y="41"/>
                </a:cxn>
                <a:cxn ang="0">
                  <a:pos x="0" y="24"/>
                </a:cxn>
                <a:cxn ang="0">
                  <a:pos x="32" y="0"/>
                </a:cxn>
                <a:cxn ang="0">
                  <a:pos x="92" y="16"/>
                </a:cxn>
              </a:cxnLst>
              <a:rect l="0" t="0" r="r" b="b"/>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91155" name="Freeform 19"/>
            <p:cNvSpPr>
              <a:spLocks/>
            </p:cNvSpPr>
            <p:nvPr/>
          </p:nvSpPr>
          <p:spPr bwMode="auto">
            <a:xfrm>
              <a:off x="3075" y="3260"/>
              <a:ext cx="88" cy="39"/>
            </a:xfrm>
            <a:custGeom>
              <a:avLst/>
              <a:gdLst/>
              <a:ahLst/>
              <a:cxnLst>
                <a:cxn ang="0">
                  <a:pos x="88" y="15"/>
                </a:cxn>
                <a:cxn ang="0">
                  <a:pos x="38" y="39"/>
                </a:cxn>
                <a:cxn ang="0">
                  <a:pos x="0" y="24"/>
                </a:cxn>
                <a:cxn ang="0">
                  <a:pos x="31" y="0"/>
                </a:cxn>
                <a:cxn ang="0">
                  <a:pos x="88" y="15"/>
                </a:cxn>
              </a:cxnLst>
              <a:rect l="0" t="0" r="r" b="b"/>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91156" name="Freeform 20"/>
            <p:cNvSpPr>
              <a:spLocks/>
            </p:cNvSpPr>
            <p:nvPr/>
          </p:nvSpPr>
          <p:spPr bwMode="auto">
            <a:xfrm>
              <a:off x="3428" y="3298"/>
              <a:ext cx="97" cy="43"/>
            </a:xfrm>
            <a:custGeom>
              <a:avLst/>
              <a:gdLst/>
              <a:ahLst/>
              <a:cxnLst>
                <a:cxn ang="0">
                  <a:pos x="97" y="17"/>
                </a:cxn>
                <a:cxn ang="0">
                  <a:pos x="43" y="43"/>
                </a:cxn>
                <a:cxn ang="0">
                  <a:pos x="0" y="25"/>
                </a:cxn>
                <a:cxn ang="0">
                  <a:pos x="35" y="0"/>
                </a:cxn>
                <a:cxn ang="0">
                  <a:pos x="97" y="17"/>
                </a:cxn>
              </a:cxnLst>
              <a:rect l="0" t="0" r="r" b="b"/>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91157" name="Freeform 21"/>
            <p:cNvSpPr>
              <a:spLocks/>
            </p:cNvSpPr>
            <p:nvPr/>
          </p:nvSpPr>
          <p:spPr bwMode="auto">
            <a:xfrm>
              <a:off x="3328" y="3263"/>
              <a:ext cx="96" cy="42"/>
            </a:xfrm>
            <a:custGeom>
              <a:avLst/>
              <a:gdLst/>
              <a:ahLst/>
              <a:cxnLst>
                <a:cxn ang="0">
                  <a:pos x="96" y="17"/>
                </a:cxn>
                <a:cxn ang="0">
                  <a:pos x="42" y="42"/>
                </a:cxn>
                <a:cxn ang="0">
                  <a:pos x="0" y="25"/>
                </a:cxn>
                <a:cxn ang="0">
                  <a:pos x="33" y="0"/>
                </a:cxn>
                <a:cxn ang="0">
                  <a:pos x="96" y="17"/>
                </a:cxn>
              </a:cxnLst>
              <a:rect l="0" t="0" r="r" b="b"/>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91158" name="Freeform 22"/>
            <p:cNvSpPr>
              <a:spLocks/>
            </p:cNvSpPr>
            <p:nvPr/>
          </p:nvSpPr>
          <p:spPr bwMode="auto">
            <a:xfrm>
              <a:off x="3228" y="3227"/>
              <a:ext cx="93" cy="42"/>
            </a:xfrm>
            <a:custGeom>
              <a:avLst/>
              <a:gdLst/>
              <a:ahLst/>
              <a:cxnLst>
                <a:cxn ang="0">
                  <a:pos x="93" y="17"/>
                </a:cxn>
                <a:cxn ang="0">
                  <a:pos x="42" y="42"/>
                </a:cxn>
                <a:cxn ang="0">
                  <a:pos x="0" y="26"/>
                </a:cxn>
                <a:cxn ang="0">
                  <a:pos x="33" y="0"/>
                </a:cxn>
                <a:cxn ang="0">
                  <a:pos x="93" y="17"/>
                </a:cxn>
              </a:cxnLst>
              <a:rect l="0" t="0" r="r" b="b"/>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91159" name="Freeform 23"/>
            <p:cNvSpPr>
              <a:spLocks/>
            </p:cNvSpPr>
            <p:nvPr/>
          </p:nvSpPr>
          <p:spPr bwMode="auto">
            <a:xfrm>
              <a:off x="3128" y="3193"/>
              <a:ext cx="91" cy="40"/>
            </a:xfrm>
            <a:custGeom>
              <a:avLst/>
              <a:gdLst/>
              <a:ahLst/>
              <a:cxnLst>
                <a:cxn ang="0">
                  <a:pos x="91" y="15"/>
                </a:cxn>
                <a:cxn ang="0">
                  <a:pos x="40" y="40"/>
                </a:cxn>
                <a:cxn ang="0">
                  <a:pos x="0" y="24"/>
                </a:cxn>
                <a:cxn ang="0">
                  <a:pos x="32" y="0"/>
                </a:cxn>
                <a:cxn ang="0">
                  <a:pos x="91" y="15"/>
                </a:cxn>
              </a:cxnLst>
              <a:rect l="0" t="0" r="r" b="b"/>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91160" name="Freeform 24"/>
            <p:cNvSpPr>
              <a:spLocks/>
            </p:cNvSpPr>
            <p:nvPr/>
          </p:nvSpPr>
          <p:spPr bwMode="auto">
            <a:xfrm>
              <a:off x="3027" y="3157"/>
              <a:ext cx="91" cy="41"/>
            </a:xfrm>
            <a:custGeom>
              <a:avLst/>
              <a:gdLst/>
              <a:ahLst/>
              <a:cxnLst>
                <a:cxn ang="0">
                  <a:pos x="91" y="17"/>
                </a:cxn>
                <a:cxn ang="0">
                  <a:pos x="41" y="41"/>
                </a:cxn>
                <a:cxn ang="0">
                  <a:pos x="0" y="24"/>
                </a:cxn>
                <a:cxn ang="0">
                  <a:pos x="33" y="0"/>
                </a:cxn>
                <a:cxn ang="0">
                  <a:pos x="91" y="17"/>
                </a:cxn>
              </a:cxnLst>
              <a:rect l="0" t="0" r="r" b="b"/>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91161" name="Freeform 25"/>
            <p:cNvSpPr>
              <a:spLocks/>
            </p:cNvSpPr>
            <p:nvPr/>
          </p:nvSpPr>
          <p:spPr bwMode="auto">
            <a:xfrm>
              <a:off x="2927" y="3122"/>
              <a:ext cx="88" cy="40"/>
            </a:xfrm>
            <a:custGeom>
              <a:avLst/>
              <a:gdLst/>
              <a:ahLst/>
              <a:cxnLst>
                <a:cxn ang="0">
                  <a:pos x="88" y="16"/>
                </a:cxn>
                <a:cxn ang="0">
                  <a:pos x="40" y="40"/>
                </a:cxn>
                <a:cxn ang="0">
                  <a:pos x="0" y="24"/>
                </a:cxn>
                <a:cxn ang="0">
                  <a:pos x="31" y="0"/>
                </a:cxn>
                <a:cxn ang="0">
                  <a:pos x="88" y="16"/>
                </a:cxn>
              </a:cxnLst>
              <a:rect l="0" t="0" r="r" b="b"/>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91162" name="Freeform 26"/>
            <p:cNvSpPr>
              <a:spLocks/>
            </p:cNvSpPr>
            <p:nvPr/>
          </p:nvSpPr>
          <p:spPr bwMode="auto">
            <a:xfrm>
              <a:off x="3548" y="3248"/>
              <a:ext cx="98" cy="42"/>
            </a:xfrm>
            <a:custGeom>
              <a:avLst/>
              <a:gdLst/>
              <a:ahLst/>
              <a:cxnLst>
                <a:cxn ang="0">
                  <a:pos x="98" y="16"/>
                </a:cxn>
                <a:cxn ang="0">
                  <a:pos x="43" y="42"/>
                </a:cxn>
                <a:cxn ang="0">
                  <a:pos x="0" y="25"/>
                </a:cxn>
                <a:cxn ang="0">
                  <a:pos x="34" y="0"/>
                </a:cxn>
                <a:cxn ang="0">
                  <a:pos x="98" y="16"/>
                </a:cxn>
              </a:cxnLst>
              <a:rect l="0" t="0" r="r" b="b"/>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91163" name="Freeform 27"/>
            <p:cNvSpPr>
              <a:spLocks/>
            </p:cNvSpPr>
            <p:nvPr/>
          </p:nvSpPr>
          <p:spPr bwMode="auto">
            <a:xfrm>
              <a:off x="3455" y="3218"/>
              <a:ext cx="95" cy="42"/>
            </a:xfrm>
            <a:custGeom>
              <a:avLst/>
              <a:gdLst/>
              <a:ahLst/>
              <a:cxnLst>
                <a:cxn ang="0">
                  <a:pos x="95" y="17"/>
                </a:cxn>
                <a:cxn ang="0">
                  <a:pos x="41" y="42"/>
                </a:cxn>
                <a:cxn ang="0">
                  <a:pos x="0" y="25"/>
                </a:cxn>
                <a:cxn ang="0">
                  <a:pos x="33" y="0"/>
                </a:cxn>
                <a:cxn ang="0">
                  <a:pos x="95" y="17"/>
                </a:cxn>
              </a:cxnLst>
              <a:rect l="0" t="0" r="r" b="b"/>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91164" name="Freeform 28"/>
            <p:cNvSpPr>
              <a:spLocks/>
            </p:cNvSpPr>
            <p:nvPr/>
          </p:nvSpPr>
          <p:spPr bwMode="auto">
            <a:xfrm>
              <a:off x="3361" y="3189"/>
              <a:ext cx="94" cy="42"/>
            </a:xfrm>
            <a:custGeom>
              <a:avLst/>
              <a:gdLst/>
              <a:ahLst/>
              <a:cxnLst>
                <a:cxn ang="0">
                  <a:pos x="94" y="17"/>
                </a:cxn>
                <a:cxn ang="0">
                  <a:pos x="41" y="42"/>
                </a:cxn>
                <a:cxn ang="0">
                  <a:pos x="0" y="25"/>
                </a:cxn>
                <a:cxn ang="0">
                  <a:pos x="33" y="0"/>
                </a:cxn>
                <a:cxn ang="0">
                  <a:pos x="94" y="17"/>
                </a:cxn>
              </a:cxnLst>
              <a:rect l="0" t="0" r="r" b="b"/>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91165" name="Freeform 29"/>
            <p:cNvSpPr>
              <a:spLocks/>
            </p:cNvSpPr>
            <p:nvPr/>
          </p:nvSpPr>
          <p:spPr bwMode="auto">
            <a:xfrm>
              <a:off x="3267" y="3159"/>
              <a:ext cx="93" cy="42"/>
            </a:xfrm>
            <a:custGeom>
              <a:avLst/>
              <a:gdLst/>
              <a:ahLst/>
              <a:cxnLst>
                <a:cxn ang="0">
                  <a:pos x="93" y="17"/>
                </a:cxn>
                <a:cxn ang="0">
                  <a:pos x="42" y="42"/>
                </a:cxn>
                <a:cxn ang="0">
                  <a:pos x="0" y="26"/>
                </a:cxn>
                <a:cxn ang="0">
                  <a:pos x="34" y="0"/>
                </a:cxn>
                <a:cxn ang="0">
                  <a:pos x="93" y="17"/>
                </a:cxn>
              </a:cxnLst>
              <a:rect l="0" t="0" r="r" b="b"/>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91166" name="Freeform 30"/>
            <p:cNvSpPr>
              <a:spLocks/>
            </p:cNvSpPr>
            <p:nvPr/>
          </p:nvSpPr>
          <p:spPr bwMode="auto">
            <a:xfrm>
              <a:off x="3174" y="3131"/>
              <a:ext cx="91" cy="40"/>
            </a:xfrm>
            <a:custGeom>
              <a:avLst/>
              <a:gdLst/>
              <a:ahLst/>
              <a:cxnLst>
                <a:cxn ang="0">
                  <a:pos x="91" y="15"/>
                </a:cxn>
                <a:cxn ang="0">
                  <a:pos x="41" y="40"/>
                </a:cxn>
                <a:cxn ang="0">
                  <a:pos x="0" y="24"/>
                </a:cxn>
                <a:cxn ang="0">
                  <a:pos x="32" y="0"/>
                </a:cxn>
                <a:cxn ang="0">
                  <a:pos x="91" y="15"/>
                </a:cxn>
              </a:cxnLst>
              <a:rect l="0" t="0" r="r" b="b"/>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91167" name="Freeform 31"/>
            <p:cNvSpPr>
              <a:spLocks/>
            </p:cNvSpPr>
            <p:nvPr/>
          </p:nvSpPr>
          <p:spPr bwMode="auto">
            <a:xfrm>
              <a:off x="3081" y="3101"/>
              <a:ext cx="90" cy="41"/>
            </a:xfrm>
            <a:custGeom>
              <a:avLst/>
              <a:gdLst/>
              <a:ahLst/>
              <a:cxnLst>
                <a:cxn ang="0">
                  <a:pos x="90" y="17"/>
                </a:cxn>
                <a:cxn ang="0">
                  <a:pos x="39" y="41"/>
                </a:cxn>
                <a:cxn ang="0">
                  <a:pos x="0" y="24"/>
                </a:cxn>
                <a:cxn ang="0">
                  <a:pos x="31" y="0"/>
                </a:cxn>
                <a:cxn ang="0">
                  <a:pos x="90" y="17"/>
                </a:cxn>
              </a:cxnLst>
              <a:rect l="0" t="0" r="r" b="b"/>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91168" name="Freeform 32"/>
            <p:cNvSpPr>
              <a:spLocks/>
            </p:cNvSpPr>
            <p:nvPr/>
          </p:nvSpPr>
          <p:spPr bwMode="auto">
            <a:xfrm>
              <a:off x="2987" y="3072"/>
              <a:ext cx="88" cy="40"/>
            </a:xfrm>
            <a:custGeom>
              <a:avLst/>
              <a:gdLst/>
              <a:ahLst/>
              <a:cxnLst>
                <a:cxn ang="0">
                  <a:pos x="88" y="16"/>
                </a:cxn>
                <a:cxn ang="0">
                  <a:pos x="39" y="40"/>
                </a:cxn>
                <a:cxn ang="0">
                  <a:pos x="0" y="24"/>
                </a:cxn>
                <a:cxn ang="0">
                  <a:pos x="31" y="0"/>
                </a:cxn>
                <a:cxn ang="0">
                  <a:pos x="88" y="16"/>
                </a:cxn>
              </a:cxnLst>
              <a:rect l="0" t="0" r="r" b="b"/>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91169" name="Freeform 33"/>
            <p:cNvSpPr>
              <a:spLocks/>
            </p:cNvSpPr>
            <p:nvPr/>
          </p:nvSpPr>
          <p:spPr bwMode="auto">
            <a:xfrm>
              <a:off x="2321" y="2594"/>
              <a:ext cx="98" cy="316"/>
            </a:xfrm>
            <a:custGeom>
              <a:avLst/>
              <a:gdLst/>
              <a:ahLst/>
              <a:cxnLst>
                <a:cxn ang="0">
                  <a:pos x="35" y="0"/>
                </a:cxn>
                <a:cxn ang="0">
                  <a:pos x="55" y="32"/>
                </a:cxn>
                <a:cxn ang="0">
                  <a:pos x="46" y="52"/>
                </a:cxn>
                <a:cxn ang="0">
                  <a:pos x="98" y="247"/>
                </a:cxn>
                <a:cxn ang="0">
                  <a:pos x="57" y="316"/>
                </a:cxn>
                <a:cxn ang="0">
                  <a:pos x="0" y="235"/>
                </a:cxn>
                <a:cxn ang="0">
                  <a:pos x="26" y="52"/>
                </a:cxn>
                <a:cxn ang="0">
                  <a:pos x="2" y="32"/>
                </a:cxn>
                <a:cxn ang="0">
                  <a:pos x="9" y="0"/>
                </a:cxn>
                <a:cxn ang="0">
                  <a:pos x="35" y="0"/>
                </a:cxn>
              </a:cxnLst>
              <a:rect l="0" t="0" r="r" b="b"/>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91170" name="Freeform 34"/>
            <p:cNvSpPr>
              <a:spLocks/>
            </p:cNvSpPr>
            <p:nvPr/>
          </p:nvSpPr>
          <p:spPr bwMode="auto">
            <a:xfrm>
              <a:off x="3025" y="2383"/>
              <a:ext cx="1031" cy="778"/>
            </a:xfrm>
            <a:custGeom>
              <a:avLst/>
              <a:gdLst/>
              <a:ahLst/>
              <a:cxnLst>
                <a:cxn ang="0">
                  <a:pos x="115" y="0"/>
                </a:cxn>
                <a:cxn ang="0">
                  <a:pos x="0" y="558"/>
                </a:cxn>
                <a:cxn ang="0">
                  <a:pos x="752" y="778"/>
                </a:cxn>
                <a:cxn ang="0">
                  <a:pos x="825" y="766"/>
                </a:cxn>
                <a:cxn ang="0">
                  <a:pos x="1031" y="49"/>
                </a:cxn>
                <a:cxn ang="0">
                  <a:pos x="946" y="12"/>
                </a:cxn>
                <a:cxn ang="0">
                  <a:pos x="115" y="0"/>
                </a:cxn>
              </a:cxnLst>
              <a:rect l="0" t="0" r="r" b="b"/>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91171" name="Freeform 35"/>
            <p:cNvSpPr>
              <a:spLocks/>
            </p:cNvSpPr>
            <p:nvPr/>
          </p:nvSpPr>
          <p:spPr bwMode="auto">
            <a:xfrm>
              <a:off x="3110" y="2462"/>
              <a:ext cx="771" cy="571"/>
            </a:xfrm>
            <a:custGeom>
              <a:avLst/>
              <a:gdLst/>
              <a:ahLst/>
              <a:cxnLst>
                <a:cxn ang="0">
                  <a:pos x="78" y="0"/>
                </a:cxn>
                <a:cxn ang="0">
                  <a:pos x="0" y="406"/>
                </a:cxn>
                <a:cxn ang="0">
                  <a:pos x="624" y="571"/>
                </a:cxn>
                <a:cxn ang="0">
                  <a:pos x="771" y="37"/>
                </a:cxn>
                <a:cxn ang="0">
                  <a:pos x="78" y="0"/>
                </a:cxn>
              </a:cxnLst>
              <a:rect l="0" t="0" r="r" b="b"/>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91172" name="Freeform 36"/>
            <p:cNvSpPr>
              <a:spLocks/>
            </p:cNvSpPr>
            <p:nvPr/>
          </p:nvSpPr>
          <p:spPr bwMode="auto">
            <a:xfrm>
              <a:off x="2035" y="1488"/>
              <a:ext cx="824" cy="724"/>
            </a:xfrm>
            <a:custGeom>
              <a:avLst/>
              <a:gdLst/>
              <a:ahLst/>
              <a:cxnLst>
                <a:cxn ang="0">
                  <a:pos x="822" y="255"/>
                </a:cxn>
                <a:cxn ang="0">
                  <a:pos x="806" y="199"/>
                </a:cxn>
                <a:cxn ang="0">
                  <a:pos x="774" y="149"/>
                </a:cxn>
                <a:cxn ang="0">
                  <a:pos x="730" y="104"/>
                </a:cxn>
                <a:cxn ang="0">
                  <a:pos x="675" y="64"/>
                </a:cxn>
                <a:cxn ang="0">
                  <a:pos x="609" y="35"/>
                </a:cxn>
                <a:cxn ang="0">
                  <a:pos x="535" y="13"/>
                </a:cxn>
                <a:cxn ang="0">
                  <a:pos x="454" y="1"/>
                </a:cxn>
                <a:cxn ang="0">
                  <a:pos x="371" y="1"/>
                </a:cxn>
                <a:cxn ang="0">
                  <a:pos x="290" y="13"/>
                </a:cxn>
                <a:cxn ang="0">
                  <a:pos x="216" y="35"/>
                </a:cxn>
                <a:cxn ang="0">
                  <a:pos x="150" y="64"/>
                </a:cxn>
                <a:cxn ang="0">
                  <a:pos x="94" y="104"/>
                </a:cxn>
                <a:cxn ang="0">
                  <a:pos x="50" y="149"/>
                </a:cxn>
                <a:cxn ang="0">
                  <a:pos x="19" y="199"/>
                </a:cxn>
                <a:cxn ang="0">
                  <a:pos x="2" y="255"/>
                </a:cxn>
                <a:cxn ang="0">
                  <a:pos x="2" y="313"/>
                </a:cxn>
                <a:cxn ang="0">
                  <a:pos x="19" y="367"/>
                </a:cxn>
                <a:cxn ang="0">
                  <a:pos x="50" y="419"/>
                </a:cxn>
                <a:cxn ang="0">
                  <a:pos x="94" y="463"/>
                </a:cxn>
                <a:cxn ang="0">
                  <a:pos x="150" y="501"/>
                </a:cxn>
                <a:cxn ang="0">
                  <a:pos x="216" y="532"/>
                </a:cxn>
                <a:cxn ang="0">
                  <a:pos x="290" y="552"/>
                </a:cxn>
                <a:cxn ang="0">
                  <a:pos x="371" y="564"/>
                </a:cxn>
                <a:cxn ang="0">
                  <a:pos x="420" y="566"/>
                </a:cxn>
                <a:cxn ang="0">
                  <a:pos x="433" y="566"/>
                </a:cxn>
                <a:cxn ang="0">
                  <a:pos x="446" y="566"/>
                </a:cxn>
                <a:cxn ang="0">
                  <a:pos x="459" y="564"/>
                </a:cxn>
                <a:cxn ang="0">
                  <a:pos x="448" y="724"/>
                </a:cxn>
                <a:cxn ang="0">
                  <a:pos x="571" y="545"/>
                </a:cxn>
                <a:cxn ang="0">
                  <a:pos x="628" y="525"/>
                </a:cxn>
                <a:cxn ang="0">
                  <a:pos x="680" y="499"/>
                </a:cxn>
                <a:cxn ang="0">
                  <a:pos x="725" y="469"/>
                </a:cxn>
                <a:cxn ang="0">
                  <a:pos x="762" y="433"/>
                </a:cxn>
                <a:cxn ang="0">
                  <a:pos x="792" y="394"/>
                </a:cxn>
                <a:cxn ang="0">
                  <a:pos x="812" y="352"/>
                </a:cxn>
                <a:cxn ang="0">
                  <a:pos x="823" y="307"/>
                </a:cxn>
              </a:cxnLst>
              <a:rect l="0" t="0" r="r" b="b"/>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91173" name="Freeform 37"/>
            <p:cNvSpPr>
              <a:spLocks/>
            </p:cNvSpPr>
            <p:nvPr/>
          </p:nvSpPr>
          <p:spPr bwMode="auto">
            <a:xfrm>
              <a:off x="1764" y="2157"/>
              <a:ext cx="241" cy="70"/>
            </a:xfrm>
            <a:custGeom>
              <a:avLst/>
              <a:gdLst/>
              <a:ahLst/>
              <a:cxnLst>
                <a:cxn ang="0">
                  <a:pos x="241" y="70"/>
                </a:cxn>
                <a:cxn ang="0">
                  <a:pos x="0" y="0"/>
                </a:cxn>
                <a:cxn ang="0">
                  <a:pos x="13" y="50"/>
                </a:cxn>
                <a:cxn ang="0">
                  <a:pos x="241" y="70"/>
                </a:cxn>
              </a:cxnLst>
              <a:rect l="0" t="0" r="r" b="b"/>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91174" name="Freeform 38"/>
            <p:cNvSpPr>
              <a:spLocks/>
            </p:cNvSpPr>
            <p:nvPr/>
          </p:nvSpPr>
          <p:spPr bwMode="auto">
            <a:xfrm>
              <a:off x="1704" y="2312"/>
              <a:ext cx="310" cy="92"/>
            </a:xfrm>
            <a:custGeom>
              <a:avLst/>
              <a:gdLst/>
              <a:ahLst/>
              <a:cxnLst>
                <a:cxn ang="0">
                  <a:pos x="310" y="0"/>
                </a:cxn>
                <a:cxn ang="0">
                  <a:pos x="0" y="51"/>
                </a:cxn>
                <a:cxn ang="0">
                  <a:pos x="78" y="92"/>
                </a:cxn>
                <a:cxn ang="0">
                  <a:pos x="310" y="0"/>
                </a:cxn>
              </a:cxnLst>
              <a:rect l="0" t="0" r="r" b="b"/>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91175" name="Freeform 39"/>
            <p:cNvSpPr>
              <a:spLocks/>
            </p:cNvSpPr>
            <p:nvPr/>
          </p:nvSpPr>
          <p:spPr bwMode="auto">
            <a:xfrm>
              <a:off x="1900" y="2413"/>
              <a:ext cx="109" cy="77"/>
            </a:xfrm>
            <a:custGeom>
              <a:avLst/>
              <a:gdLst/>
              <a:ahLst/>
              <a:cxnLst>
                <a:cxn ang="0">
                  <a:pos x="109" y="0"/>
                </a:cxn>
                <a:cxn ang="0">
                  <a:pos x="0" y="59"/>
                </a:cxn>
                <a:cxn ang="0">
                  <a:pos x="64" y="77"/>
                </a:cxn>
                <a:cxn ang="0">
                  <a:pos x="109" y="0"/>
                </a:cxn>
              </a:cxnLst>
              <a:rect l="0" t="0" r="r" b="b"/>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91176" name="Freeform 40"/>
            <p:cNvSpPr>
              <a:spLocks/>
            </p:cNvSpPr>
            <p:nvPr/>
          </p:nvSpPr>
          <p:spPr bwMode="auto">
            <a:xfrm>
              <a:off x="3163" y="2697"/>
              <a:ext cx="590" cy="186"/>
            </a:xfrm>
            <a:custGeom>
              <a:avLst/>
              <a:gdLst/>
              <a:ahLst/>
              <a:cxnLst>
                <a:cxn ang="0">
                  <a:pos x="554" y="111"/>
                </a:cxn>
                <a:cxn ang="0">
                  <a:pos x="525" y="125"/>
                </a:cxn>
                <a:cxn ang="0">
                  <a:pos x="516" y="112"/>
                </a:cxn>
                <a:cxn ang="0">
                  <a:pos x="484" y="74"/>
                </a:cxn>
                <a:cxn ang="0">
                  <a:pos x="451" y="75"/>
                </a:cxn>
                <a:cxn ang="0">
                  <a:pos x="418" y="83"/>
                </a:cxn>
                <a:cxn ang="0">
                  <a:pos x="395" y="81"/>
                </a:cxn>
                <a:cxn ang="0">
                  <a:pos x="383" y="64"/>
                </a:cxn>
                <a:cxn ang="0">
                  <a:pos x="344" y="59"/>
                </a:cxn>
                <a:cxn ang="0">
                  <a:pos x="323" y="60"/>
                </a:cxn>
                <a:cxn ang="0">
                  <a:pos x="312" y="57"/>
                </a:cxn>
                <a:cxn ang="0">
                  <a:pos x="301" y="43"/>
                </a:cxn>
                <a:cxn ang="0">
                  <a:pos x="292" y="38"/>
                </a:cxn>
                <a:cxn ang="0">
                  <a:pos x="243" y="38"/>
                </a:cxn>
                <a:cxn ang="0">
                  <a:pos x="193" y="46"/>
                </a:cxn>
                <a:cxn ang="0">
                  <a:pos x="181" y="50"/>
                </a:cxn>
                <a:cxn ang="0">
                  <a:pos x="185" y="25"/>
                </a:cxn>
                <a:cxn ang="0">
                  <a:pos x="175" y="7"/>
                </a:cxn>
                <a:cxn ang="0">
                  <a:pos x="153" y="0"/>
                </a:cxn>
                <a:cxn ang="0">
                  <a:pos x="84" y="8"/>
                </a:cxn>
                <a:cxn ang="0">
                  <a:pos x="15" y="21"/>
                </a:cxn>
                <a:cxn ang="0">
                  <a:pos x="0" y="43"/>
                </a:cxn>
                <a:cxn ang="0">
                  <a:pos x="21" y="58"/>
                </a:cxn>
                <a:cxn ang="0">
                  <a:pos x="84" y="45"/>
                </a:cxn>
                <a:cxn ang="0">
                  <a:pos x="147" y="38"/>
                </a:cxn>
                <a:cxn ang="0">
                  <a:pos x="142" y="60"/>
                </a:cxn>
                <a:cxn ang="0">
                  <a:pos x="141" y="80"/>
                </a:cxn>
                <a:cxn ang="0">
                  <a:pos x="156" y="95"/>
                </a:cxn>
                <a:cxn ang="0">
                  <a:pos x="201" y="81"/>
                </a:cxn>
                <a:cxn ang="0">
                  <a:pos x="249" y="75"/>
                </a:cxn>
                <a:cxn ang="0">
                  <a:pos x="274" y="87"/>
                </a:cxn>
                <a:cxn ang="0">
                  <a:pos x="294" y="101"/>
                </a:cxn>
                <a:cxn ang="0">
                  <a:pos x="304" y="101"/>
                </a:cxn>
                <a:cxn ang="0">
                  <a:pos x="327" y="96"/>
                </a:cxn>
                <a:cxn ang="0">
                  <a:pos x="351" y="95"/>
                </a:cxn>
                <a:cxn ang="0">
                  <a:pos x="356" y="102"/>
                </a:cxn>
                <a:cxn ang="0">
                  <a:pos x="354" y="125"/>
                </a:cxn>
                <a:cxn ang="0">
                  <a:pos x="367" y="139"/>
                </a:cxn>
                <a:cxn ang="0">
                  <a:pos x="401" y="127"/>
                </a:cxn>
                <a:cxn ang="0">
                  <a:pos x="438" y="115"/>
                </a:cxn>
                <a:cxn ang="0">
                  <a:pos x="471" y="108"/>
                </a:cxn>
                <a:cxn ang="0">
                  <a:pos x="481" y="140"/>
                </a:cxn>
                <a:cxn ang="0">
                  <a:pos x="475" y="171"/>
                </a:cxn>
                <a:cxn ang="0">
                  <a:pos x="491" y="186"/>
                </a:cxn>
                <a:cxn ang="0">
                  <a:pos x="517" y="174"/>
                </a:cxn>
                <a:cxn ang="0">
                  <a:pos x="547" y="156"/>
                </a:cxn>
                <a:cxn ang="0">
                  <a:pos x="568" y="143"/>
                </a:cxn>
                <a:cxn ang="0">
                  <a:pos x="572" y="149"/>
                </a:cxn>
                <a:cxn ang="0">
                  <a:pos x="590" y="130"/>
                </a:cxn>
              </a:cxnLst>
              <a:rect l="0" t="0" r="r" b="b"/>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50"/>
                  </a:lnTo>
                  <a:lnTo>
                    <a:pt x="181" y="50"/>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91177" name="Freeform 41"/>
            <p:cNvSpPr>
              <a:spLocks/>
            </p:cNvSpPr>
            <p:nvPr/>
          </p:nvSpPr>
          <p:spPr bwMode="auto">
            <a:xfrm>
              <a:off x="3200" y="2569"/>
              <a:ext cx="560" cy="123"/>
            </a:xfrm>
            <a:custGeom>
              <a:avLst/>
              <a:gdLst/>
              <a:ahLst/>
              <a:cxnLst>
                <a:cxn ang="0">
                  <a:pos x="548" y="87"/>
                </a:cxn>
                <a:cxn ang="0">
                  <a:pos x="546" y="63"/>
                </a:cxn>
                <a:cxn ang="0">
                  <a:pos x="536" y="49"/>
                </a:cxn>
                <a:cxn ang="0">
                  <a:pos x="511" y="48"/>
                </a:cxn>
                <a:cxn ang="0">
                  <a:pos x="490" y="51"/>
                </a:cxn>
                <a:cxn ang="0">
                  <a:pos x="469" y="58"/>
                </a:cxn>
                <a:cxn ang="0">
                  <a:pos x="454" y="48"/>
                </a:cxn>
                <a:cxn ang="0">
                  <a:pos x="432" y="32"/>
                </a:cxn>
                <a:cxn ang="0">
                  <a:pos x="404" y="30"/>
                </a:cxn>
                <a:cxn ang="0">
                  <a:pos x="370" y="36"/>
                </a:cxn>
                <a:cxn ang="0">
                  <a:pos x="338" y="46"/>
                </a:cxn>
                <a:cxn ang="0">
                  <a:pos x="307" y="44"/>
                </a:cxn>
                <a:cxn ang="0">
                  <a:pos x="262" y="37"/>
                </a:cxn>
                <a:cxn ang="0">
                  <a:pos x="210" y="49"/>
                </a:cxn>
                <a:cxn ang="0">
                  <a:pos x="190" y="20"/>
                </a:cxn>
                <a:cxn ang="0">
                  <a:pos x="184" y="8"/>
                </a:cxn>
                <a:cxn ang="0">
                  <a:pos x="138" y="1"/>
                </a:cxn>
                <a:cxn ang="0">
                  <a:pos x="83" y="3"/>
                </a:cxn>
                <a:cxn ang="0">
                  <a:pos x="29" y="14"/>
                </a:cxn>
                <a:cxn ang="0">
                  <a:pos x="2" y="30"/>
                </a:cxn>
                <a:cxn ang="0">
                  <a:pos x="4" y="50"/>
                </a:cxn>
                <a:cxn ang="0">
                  <a:pos x="24" y="55"/>
                </a:cxn>
                <a:cxn ang="0">
                  <a:pos x="72" y="42"/>
                </a:cxn>
                <a:cxn ang="0">
                  <a:pos x="121" y="38"/>
                </a:cxn>
                <a:cxn ang="0">
                  <a:pos x="153" y="39"/>
                </a:cxn>
                <a:cxn ang="0">
                  <a:pos x="152" y="46"/>
                </a:cxn>
                <a:cxn ang="0">
                  <a:pos x="152" y="70"/>
                </a:cxn>
                <a:cxn ang="0">
                  <a:pos x="170" y="86"/>
                </a:cxn>
                <a:cxn ang="0">
                  <a:pos x="213" y="87"/>
                </a:cxn>
                <a:cxn ang="0">
                  <a:pos x="255" y="75"/>
                </a:cxn>
                <a:cxn ang="0">
                  <a:pos x="286" y="71"/>
                </a:cxn>
                <a:cxn ang="0">
                  <a:pos x="295" y="75"/>
                </a:cxn>
                <a:cxn ang="0">
                  <a:pos x="305" y="100"/>
                </a:cxn>
                <a:cxn ang="0">
                  <a:pos x="326" y="93"/>
                </a:cxn>
                <a:cxn ang="0">
                  <a:pos x="357" y="77"/>
                </a:cxn>
                <a:cxn ang="0">
                  <a:pos x="388" y="69"/>
                </a:cxn>
                <a:cxn ang="0">
                  <a:pos x="414" y="66"/>
                </a:cxn>
                <a:cxn ang="0">
                  <a:pos x="426" y="68"/>
                </a:cxn>
                <a:cxn ang="0">
                  <a:pos x="430" y="82"/>
                </a:cxn>
                <a:cxn ang="0">
                  <a:pos x="423" y="93"/>
                </a:cxn>
                <a:cxn ang="0">
                  <a:pos x="419" y="101"/>
                </a:cxn>
                <a:cxn ang="0">
                  <a:pos x="426" y="118"/>
                </a:cxn>
                <a:cxn ang="0">
                  <a:pos x="446" y="120"/>
                </a:cxn>
                <a:cxn ang="0">
                  <a:pos x="453" y="113"/>
                </a:cxn>
                <a:cxn ang="0">
                  <a:pos x="462" y="104"/>
                </a:cxn>
                <a:cxn ang="0">
                  <a:pos x="482" y="92"/>
                </a:cxn>
                <a:cxn ang="0">
                  <a:pos x="504" y="86"/>
                </a:cxn>
                <a:cxn ang="0">
                  <a:pos x="518" y="107"/>
                </a:cxn>
                <a:cxn ang="0">
                  <a:pos x="546" y="123"/>
                </a:cxn>
                <a:cxn ang="0">
                  <a:pos x="560" y="108"/>
                </a:cxn>
                <a:cxn ang="0">
                  <a:pos x="554" y="92"/>
                </a:cxn>
              </a:cxnLst>
              <a:rect l="0" t="0" r="r" b="b"/>
              <a:pathLst>
                <a:path w="560" h="123">
                  <a:moveTo>
                    <a:pt x="548" y="88"/>
                  </a:moveTo>
                  <a:lnTo>
                    <a:pt x="548" y="88"/>
                  </a:lnTo>
                  <a:lnTo>
                    <a:pt x="548" y="87"/>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91178" name="Freeform 42"/>
            <p:cNvSpPr>
              <a:spLocks/>
            </p:cNvSpPr>
            <p:nvPr/>
          </p:nvSpPr>
          <p:spPr bwMode="auto">
            <a:xfrm>
              <a:off x="2124" y="1799"/>
              <a:ext cx="598" cy="120"/>
            </a:xfrm>
            <a:custGeom>
              <a:avLst/>
              <a:gdLst/>
              <a:ahLst/>
              <a:cxnLst>
                <a:cxn ang="0">
                  <a:pos x="559" y="33"/>
                </a:cxn>
                <a:cxn ang="0">
                  <a:pos x="532" y="54"/>
                </a:cxn>
                <a:cxn ang="0">
                  <a:pos x="520" y="43"/>
                </a:cxn>
                <a:cxn ang="0">
                  <a:pos x="481" y="11"/>
                </a:cxn>
                <a:cxn ang="0">
                  <a:pos x="450" y="18"/>
                </a:cxn>
                <a:cxn ang="0">
                  <a:pos x="420" y="33"/>
                </a:cxn>
                <a:cxn ang="0">
                  <a:pos x="396" y="34"/>
                </a:cxn>
                <a:cxn ang="0">
                  <a:pos x="382" y="21"/>
                </a:cxn>
                <a:cxn ang="0">
                  <a:pos x="341" y="23"/>
                </a:cxn>
                <a:cxn ang="0">
                  <a:pos x="321" y="29"/>
                </a:cxn>
                <a:cxn ang="0">
                  <a:pos x="309" y="28"/>
                </a:cxn>
                <a:cxn ang="0">
                  <a:pos x="296" y="15"/>
                </a:cxn>
                <a:cxn ang="0">
                  <a:pos x="285" y="12"/>
                </a:cxn>
                <a:cxn ang="0">
                  <a:pos x="238" y="23"/>
                </a:cxn>
                <a:cxn ang="0">
                  <a:pos x="191" y="40"/>
                </a:cxn>
                <a:cxn ang="0">
                  <a:pos x="180" y="45"/>
                </a:cxn>
                <a:cxn ang="0">
                  <a:pos x="179" y="19"/>
                </a:cxn>
                <a:cxn ang="0">
                  <a:pos x="166" y="4"/>
                </a:cxn>
                <a:cxn ang="0">
                  <a:pos x="143" y="2"/>
                </a:cxn>
                <a:cxn ang="0">
                  <a:pos x="76" y="23"/>
                </a:cxn>
                <a:cxn ang="0">
                  <a:pos x="12" y="49"/>
                </a:cxn>
                <a:cxn ang="0">
                  <a:pos x="1" y="73"/>
                </a:cxn>
                <a:cxn ang="0">
                  <a:pos x="24" y="84"/>
                </a:cxn>
                <a:cxn ang="0">
                  <a:pos x="84" y="60"/>
                </a:cxn>
                <a:cxn ang="0">
                  <a:pos x="144" y="40"/>
                </a:cxn>
                <a:cxn ang="0">
                  <a:pos x="144" y="62"/>
                </a:cxn>
                <a:cxn ang="0">
                  <a:pos x="147" y="82"/>
                </a:cxn>
                <a:cxn ang="0">
                  <a:pos x="164" y="93"/>
                </a:cxn>
                <a:cxn ang="0">
                  <a:pos x="205" y="72"/>
                </a:cxn>
                <a:cxn ang="0">
                  <a:pos x="252" y="56"/>
                </a:cxn>
                <a:cxn ang="0">
                  <a:pos x="279" y="64"/>
                </a:cxn>
                <a:cxn ang="0">
                  <a:pos x="300" y="74"/>
                </a:cxn>
                <a:cxn ang="0">
                  <a:pos x="310" y="72"/>
                </a:cxn>
                <a:cxn ang="0">
                  <a:pos x="332" y="64"/>
                </a:cxn>
                <a:cxn ang="0">
                  <a:pos x="356" y="58"/>
                </a:cxn>
                <a:cxn ang="0">
                  <a:pos x="362" y="62"/>
                </a:cxn>
                <a:cxn ang="0">
                  <a:pos x="364" y="86"/>
                </a:cxn>
                <a:cxn ang="0">
                  <a:pos x="380" y="98"/>
                </a:cxn>
                <a:cxn ang="0">
                  <a:pos x="411" y="79"/>
                </a:cxn>
                <a:cxn ang="0">
                  <a:pos x="445" y="60"/>
                </a:cxn>
                <a:cxn ang="0">
                  <a:pos x="475" y="48"/>
                </a:cxn>
                <a:cxn ang="0">
                  <a:pos x="493" y="77"/>
                </a:cxn>
                <a:cxn ang="0">
                  <a:pos x="493" y="109"/>
                </a:cxn>
                <a:cxn ang="0">
                  <a:pos x="511" y="120"/>
                </a:cxn>
                <a:cxn ang="0">
                  <a:pos x="533" y="102"/>
                </a:cxn>
                <a:cxn ang="0">
                  <a:pos x="560" y="79"/>
                </a:cxn>
                <a:cxn ang="0">
                  <a:pos x="579" y="62"/>
                </a:cxn>
                <a:cxn ang="0">
                  <a:pos x="584" y="67"/>
                </a:cxn>
                <a:cxn ang="0">
                  <a:pos x="598" y="46"/>
                </a:cxn>
              </a:cxnLst>
              <a:rect l="0" t="0" r="r" b="b"/>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45"/>
                  </a:lnTo>
                  <a:lnTo>
                    <a:pt x="180" y="45"/>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91179" name="Freeform 43"/>
            <p:cNvSpPr>
              <a:spLocks/>
            </p:cNvSpPr>
            <p:nvPr/>
          </p:nvSpPr>
          <p:spPr bwMode="auto">
            <a:xfrm>
              <a:off x="2136" y="1643"/>
              <a:ext cx="564" cy="106"/>
            </a:xfrm>
            <a:custGeom>
              <a:avLst/>
              <a:gdLst/>
              <a:ahLst/>
              <a:cxnLst>
                <a:cxn ang="0">
                  <a:pos x="549" y="35"/>
                </a:cxn>
                <a:cxn ang="0">
                  <a:pos x="542" y="12"/>
                </a:cxn>
                <a:cxn ang="0">
                  <a:pos x="530" y="0"/>
                </a:cxn>
                <a:cxn ang="0">
                  <a:pos x="504" y="4"/>
                </a:cxn>
                <a:cxn ang="0">
                  <a:pos x="483" y="11"/>
                </a:cxn>
                <a:cxn ang="0">
                  <a:pos x="464" y="22"/>
                </a:cxn>
                <a:cxn ang="0">
                  <a:pos x="447" y="14"/>
                </a:cxn>
                <a:cxn ang="0">
                  <a:pos x="424" y="4"/>
                </a:cxn>
                <a:cxn ang="0">
                  <a:pos x="395" y="6"/>
                </a:cxn>
                <a:cxn ang="0">
                  <a:pos x="364" y="19"/>
                </a:cxn>
                <a:cxn ang="0">
                  <a:pos x="334" y="35"/>
                </a:cxn>
                <a:cxn ang="0">
                  <a:pos x="302" y="38"/>
                </a:cxn>
                <a:cxn ang="0">
                  <a:pos x="257" y="41"/>
                </a:cxn>
                <a:cxn ang="0">
                  <a:pos x="210" y="62"/>
                </a:cxn>
                <a:cxn ang="0">
                  <a:pos x="184" y="38"/>
                </a:cxn>
                <a:cxn ang="0">
                  <a:pos x="175" y="28"/>
                </a:cxn>
                <a:cxn ang="0">
                  <a:pos x="128" y="29"/>
                </a:cxn>
                <a:cxn ang="0">
                  <a:pos x="75" y="42"/>
                </a:cxn>
                <a:cxn ang="0">
                  <a:pos x="25" y="63"/>
                </a:cxn>
                <a:cxn ang="0">
                  <a:pos x="1" y="84"/>
                </a:cxn>
                <a:cxn ang="0">
                  <a:pos x="7" y="103"/>
                </a:cxn>
                <a:cxn ang="0">
                  <a:pos x="26" y="104"/>
                </a:cxn>
                <a:cxn ang="0">
                  <a:pos x="72" y="82"/>
                </a:cxn>
                <a:cxn ang="0">
                  <a:pos x="118" y="68"/>
                </a:cxn>
                <a:cxn ang="0">
                  <a:pos x="150" y="63"/>
                </a:cxn>
                <a:cxn ang="0">
                  <a:pos x="150" y="72"/>
                </a:cxn>
                <a:cxn ang="0">
                  <a:pos x="155" y="94"/>
                </a:cxn>
                <a:cxn ang="0">
                  <a:pos x="175" y="106"/>
                </a:cxn>
                <a:cxn ang="0">
                  <a:pos x="218" y="98"/>
                </a:cxn>
                <a:cxn ang="0">
                  <a:pos x="257" y="80"/>
                </a:cxn>
                <a:cxn ang="0">
                  <a:pos x="288" y="70"/>
                </a:cxn>
                <a:cxn ang="0">
                  <a:pos x="296" y="72"/>
                </a:cxn>
                <a:cxn ang="0">
                  <a:pos x="311" y="94"/>
                </a:cxn>
                <a:cxn ang="0">
                  <a:pos x="331" y="84"/>
                </a:cxn>
                <a:cxn ang="0">
                  <a:pos x="357" y="62"/>
                </a:cxn>
                <a:cxn ang="0">
                  <a:pos x="388" y="48"/>
                </a:cxn>
                <a:cxn ang="0">
                  <a:pos x="413" y="39"/>
                </a:cxn>
                <a:cxn ang="0">
                  <a:pos x="424" y="39"/>
                </a:cxn>
                <a:cxn ang="0">
                  <a:pos x="431" y="53"/>
                </a:cxn>
                <a:cxn ang="0">
                  <a:pos x="425" y="65"/>
                </a:cxn>
                <a:cxn ang="0">
                  <a:pos x="424" y="73"/>
                </a:cxn>
                <a:cxn ang="0">
                  <a:pos x="433" y="90"/>
                </a:cxn>
                <a:cxn ang="0">
                  <a:pos x="453" y="86"/>
                </a:cxn>
                <a:cxn ang="0">
                  <a:pos x="459" y="79"/>
                </a:cxn>
                <a:cxn ang="0">
                  <a:pos x="465" y="68"/>
                </a:cxn>
                <a:cxn ang="0">
                  <a:pos x="483" y="53"/>
                </a:cxn>
                <a:cxn ang="0">
                  <a:pos x="504" y="42"/>
                </a:cxn>
                <a:cxn ang="0">
                  <a:pos x="515" y="51"/>
                </a:cxn>
                <a:cxn ang="0">
                  <a:pos x="527" y="65"/>
                </a:cxn>
                <a:cxn ang="0">
                  <a:pos x="547" y="72"/>
                </a:cxn>
                <a:cxn ang="0">
                  <a:pos x="563" y="61"/>
                </a:cxn>
                <a:cxn ang="0">
                  <a:pos x="560" y="42"/>
                </a:cxn>
              </a:cxnLst>
              <a:rect l="0" t="0" r="r" b="b"/>
              <a:pathLst>
                <a:path w="564" h="106">
                  <a:moveTo>
                    <a:pt x="549" y="36"/>
                  </a:moveTo>
                  <a:lnTo>
                    <a:pt x="549" y="36"/>
                  </a:lnTo>
                  <a:lnTo>
                    <a:pt x="549" y="35"/>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91180" name="Freeform 44"/>
            <p:cNvSpPr>
              <a:spLocks/>
            </p:cNvSpPr>
            <p:nvPr/>
          </p:nvSpPr>
          <p:spPr bwMode="auto">
            <a:xfrm>
              <a:off x="3273" y="1821"/>
              <a:ext cx="498" cy="538"/>
            </a:xfrm>
            <a:custGeom>
              <a:avLst/>
              <a:gdLst/>
              <a:ahLst/>
              <a:cxnLst>
                <a:cxn ang="0">
                  <a:pos x="461" y="277"/>
                </a:cxn>
                <a:cxn ang="0">
                  <a:pos x="262" y="222"/>
                </a:cxn>
                <a:cxn ang="0">
                  <a:pos x="262" y="179"/>
                </a:cxn>
                <a:cxn ang="0">
                  <a:pos x="293" y="136"/>
                </a:cxn>
                <a:cxn ang="0">
                  <a:pos x="293" y="120"/>
                </a:cxn>
                <a:cxn ang="0">
                  <a:pos x="291" y="83"/>
                </a:cxn>
                <a:cxn ang="0">
                  <a:pos x="283" y="42"/>
                </a:cxn>
                <a:cxn ang="0">
                  <a:pos x="265" y="9"/>
                </a:cxn>
                <a:cxn ang="0">
                  <a:pos x="257" y="5"/>
                </a:cxn>
                <a:cxn ang="0">
                  <a:pos x="247" y="2"/>
                </a:cxn>
                <a:cxn ang="0">
                  <a:pos x="234" y="0"/>
                </a:cxn>
                <a:cxn ang="0">
                  <a:pos x="220" y="0"/>
                </a:cxn>
                <a:cxn ang="0">
                  <a:pos x="205" y="0"/>
                </a:cxn>
                <a:cxn ang="0">
                  <a:pos x="189" y="0"/>
                </a:cxn>
                <a:cxn ang="0">
                  <a:pos x="172" y="2"/>
                </a:cxn>
                <a:cxn ang="0">
                  <a:pos x="155" y="3"/>
                </a:cxn>
                <a:cxn ang="0">
                  <a:pos x="140" y="6"/>
                </a:cxn>
                <a:cxn ang="0">
                  <a:pos x="124" y="8"/>
                </a:cxn>
                <a:cxn ang="0">
                  <a:pos x="110" y="12"/>
                </a:cxn>
                <a:cxn ang="0">
                  <a:pos x="97" y="14"/>
                </a:cxn>
                <a:cxn ang="0">
                  <a:pos x="86" y="15"/>
                </a:cxn>
                <a:cxn ang="0">
                  <a:pos x="79" y="18"/>
                </a:cxn>
                <a:cxn ang="0">
                  <a:pos x="74" y="19"/>
                </a:cxn>
                <a:cxn ang="0">
                  <a:pos x="72" y="19"/>
                </a:cxn>
                <a:cxn ang="0">
                  <a:pos x="90" y="44"/>
                </a:cxn>
                <a:cxn ang="0">
                  <a:pos x="79" y="69"/>
                </a:cxn>
                <a:cxn ang="0">
                  <a:pos x="94" y="87"/>
                </a:cxn>
                <a:cxn ang="0">
                  <a:pos x="79" y="133"/>
                </a:cxn>
                <a:cxn ang="0">
                  <a:pos x="99" y="137"/>
                </a:cxn>
                <a:cxn ang="0">
                  <a:pos x="102" y="196"/>
                </a:cxn>
                <a:cxn ang="0">
                  <a:pos x="152" y="201"/>
                </a:cxn>
                <a:cxn ang="0">
                  <a:pos x="154" y="218"/>
                </a:cxn>
                <a:cxn ang="0">
                  <a:pos x="147" y="246"/>
                </a:cxn>
                <a:cxn ang="0">
                  <a:pos x="0" y="301"/>
                </a:cxn>
                <a:cxn ang="0">
                  <a:pos x="6" y="513"/>
                </a:cxn>
                <a:cxn ang="0">
                  <a:pos x="498" y="538"/>
                </a:cxn>
                <a:cxn ang="0">
                  <a:pos x="461" y="277"/>
                </a:cxn>
              </a:cxnLst>
              <a:rect l="0" t="0" r="r" b="b"/>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91181" name="Freeform 45"/>
            <p:cNvSpPr>
              <a:spLocks/>
            </p:cNvSpPr>
            <p:nvPr/>
          </p:nvSpPr>
          <p:spPr bwMode="auto">
            <a:xfrm>
              <a:off x="2876" y="2371"/>
              <a:ext cx="91" cy="222"/>
            </a:xfrm>
            <a:custGeom>
              <a:avLst/>
              <a:gdLst/>
              <a:ahLst/>
              <a:cxnLst>
                <a:cxn ang="0">
                  <a:pos x="49" y="222"/>
                </a:cxn>
                <a:cxn ang="0">
                  <a:pos x="0" y="175"/>
                </a:cxn>
                <a:cxn ang="0">
                  <a:pos x="8" y="136"/>
                </a:cxn>
                <a:cxn ang="0">
                  <a:pos x="0" y="63"/>
                </a:cxn>
                <a:cxn ang="0">
                  <a:pos x="24" y="85"/>
                </a:cxn>
                <a:cxn ang="0">
                  <a:pos x="57" y="0"/>
                </a:cxn>
                <a:cxn ang="0">
                  <a:pos x="57" y="79"/>
                </a:cxn>
                <a:cxn ang="0">
                  <a:pos x="59" y="80"/>
                </a:cxn>
                <a:cxn ang="0">
                  <a:pos x="64" y="83"/>
                </a:cxn>
                <a:cxn ang="0">
                  <a:pos x="73" y="88"/>
                </a:cxn>
                <a:cxn ang="0">
                  <a:pos x="80" y="97"/>
                </a:cxn>
                <a:cxn ang="0">
                  <a:pos x="87" y="106"/>
                </a:cxn>
                <a:cxn ang="0">
                  <a:pos x="91" y="118"/>
                </a:cxn>
                <a:cxn ang="0">
                  <a:pos x="91" y="132"/>
                </a:cxn>
                <a:cxn ang="0">
                  <a:pos x="85" y="148"/>
                </a:cxn>
                <a:cxn ang="0">
                  <a:pos x="49" y="222"/>
                </a:cxn>
              </a:cxnLst>
              <a:rect l="0" t="0" r="r" b="b"/>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p:txBody>
          <a:bodyPr/>
          <a:lstStyle/>
          <a:p>
            <a:r>
              <a:rPr lang="ru-RU"/>
              <a:t>Составной серверный ЭУ</a:t>
            </a:r>
          </a:p>
        </p:txBody>
      </p:sp>
      <p:sp>
        <p:nvSpPr>
          <p:cNvPr id="421891" name="Rectangle 3"/>
          <p:cNvSpPr>
            <a:spLocks noGrp="1" noChangeArrowheads="1"/>
          </p:cNvSpPr>
          <p:nvPr>
            <p:ph type="body" idx="1"/>
          </p:nvPr>
        </p:nvSpPr>
        <p:spPr>
          <a:xfrm>
            <a:off x="457200" y="1600200"/>
            <a:ext cx="8507413" cy="4525963"/>
          </a:xfrm>
        </p:spPr>
        <p:txBody>
          <a:bodyPr/>
          <a:lstStyle/>
          <a:p>
            <a:pPr>
              <a:lnSpc>
                <a:spcPct val="80000"/>
              </a:lnSpc>
              <a:buFontTx/>
              <a:buNone/>
            </a:pPr>
            <a:r>
              <a:rPr lang="ru-RU" sz="1800"/>
              <a:t>&lt;asp:GridView ID="gridRegions" runat="server« DataSourceID="sourceRegions" ... &gt;</a:t>
            </a:r>
          </a:p>
          <a:p>
            <a:pPr>
              <a:lnSpc>
                <a:spcPct val="80000"/>
              </a:lnSpc>
              <a:buFontTx/>
              <a:buNone/>
            </a:pPr>
            <a:r>
              <a:rPr lang="ru-RU" sz="1800"/>
              <a:t>  ...</a:t>
            </a:r>
          </a:p>
          <a:p>
            <a:pPr>
              <a:lnSpc>
                <a:spcPct val="80000"/>
              </a:lnSpc>
              <a:buFontTx/>
              <a:buNone/>
            </a:pPr>
            <a:r>
              <a:rPr lang="ru-RU" sz="1800"/>
              <a:t>  &lt;Columns&gt;</a:t>
            </a:r>
          </a:p>
          <a:p>
            <a:pPr>
              <a:lnSpc>
                <a:spcPct val="80000"/>
              </a:lnSpc>
              <a:buFontTx/>
              <a:buNone/>
            </a:pPr>
            <a:r>
              <a:rPr lang="ru-RU" sz="1800"/>
              <a:t>    &lt;asp:BoundField DataField="TerritoryID" HeaderText="ID" /&gt;</a:t>
            </a:r>
          </a:p>
          <a:p>
            <a:pPr>
              <a:lnSpc>
                <a:spcPct val="80000"/>
              </a:lnSpc>
              <a:buFontTx/>
              <a:buNone/>
            </a:pPr>
            <a:r>
              <a:rPr lang="ru-RU" sz="1800"/>
              <a:t>    &lt;asp:BoundField DataField="TerritoryDescription« HeaderText="Description"/&gt;</a:t>
            </a:r>
          </a:p>
          <a:p>
            <a:pPr>
              <a:lnSpc>
                <a:spcPct val="80000"/>
              </a:lnSpc>
              <a:buFontTx/>
              <a:buNone/>
            </a:pPr>
            <a:r>
              <a:rPr lang="ru-RU" sz="1800"/>
              <a:t>  &lt;/Columns&gt;</a:t>
            </a:r>
          </a:p>
          <a:p>
            <a:pPr>
              <a:lnSpc>
                <a:spcPct val="80000"/>
              </a:lnSpc>
              <a:buFontTx/>
              <a:buNone/>
            </a:pPr>
            <a:r>
              <a:rPr lang="ru-RU" sz="1800"/>
              <a:t>&lt;/asp:GridView&gt;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ru-RU"/>
              <a:t>Сложные ЭУ в .</a:t>
            </a:r>
            <a:r>
              <a:rPr lang="en-US"/>
              <a:t>Net 3.5</a:t>
            </a:r>
            <a:endParaRPr lang="ru-RU"/>
          </a:p>
        </p:txBody>
      </p:sp>
      <p:sp>
        <p:nvSpPr>
          <p:cNvPr id="306179" name="Rectangle 3"/>
          <p:cNvSpPr>
            <a:spLocks noGrp="1" noChangeArrowheads="1"/>
          </p:cNvSpPr>
          <p:nvPr>
            <p:ph type="body" idx="1"/>
          </p:nvPr>
        </p:nvSpPr>
        <p:spPr/>
        <p:txBody>
          <a:bodyPr/>
          <a:lstStyle/>
          <a:p>
            <a:pPr>
              <a:lnSpc>
                <a:spcPct val="80000"/>
              </a:lnSpc>
            </a:pPr>
            <a:r>
              <a:rPr lang="ru-RU" sz="2000" b="1"/>
              <a:t>AdRotator</a:t>
            </a:r>
            <a:r>
              <a:rPr lang="ru-RU" sz="2000"/>
              <a:t>: This control is a banner ad that displays one out of a set of images based on a predefined</a:t>
            </a:r>
            <a:r>
              <a:rPr lang="en-US" sz="2000"/>
              <a:t> </a:t>
            </a:r>
            <a:r>
              <a:rPr lang="ru-RU" sz="2000"/>
              <a:t>schedule that’s saved in an XML file.</a:t>
            </a:r>
          </a:p>
          <a:p>
            <a:pPr>
              <a:lnSpc>
                <a:spcPct val="80000"/>
              </a:lnSpc>
            </a:pPr>
            <a:r>
              <a:rPr lang="ru-RU" sz="2000" b="1"/>
              <a:t>Calendar</a:t>
            </a:r>
            <a:r>
              <a:rPr lang="ru-RU" sz="2000"/>
              <a:t>: This control is a calendar that displays and allows you to move through months</a:t>
            </a:r>
            <a:r>
              <a:rPr lang="en-US" sz="2000"/>
              <a:t> </a:t>
            </a:r>
            <a:r>
              <a:rPr lang="ru-RU" sz="2000"/>
              <a:t>and days and to select a date or a range of days.</a:t>
            </a:r>
          </a:p>
          <a:p>
            <a:pPr>
              <a:lnSpc>
                <a:spcPct val="80000"/>
              </a:lnSpc>
            </a:pPr>
            <a:r>
              <a:rPr lang="ru-RU" sz="2000" b="1"/>
              <a:t>MultiView, View, and Wizard</a:t>
            </a:r>
            <a:r>
              <a:rPr lang="ru-RU" sz="2000"/>
              <a:t>: You can think of these controls as more advanced panels that</a:t>
            </a:r>
            <a:r>
              <a:rPr lang="en-US" sz="2000"/>
              <a:t> </a:t>
            </a:r>
            <a:r>
              <a:rPr lang="ru-RU" sz="2000"/>
              <a:t>let you switch between groups of controls on a page. The Wizard control even includes</a:t>
            </a:r>
            <a:r>
              <a:rPr lang="en-US" sz="2000"/>
              <a:t> </a:t>
            </a:r>
            <a:r>
              <a:rPr lang="ru-RU" sz="2000"/>
              <a:t>built-in navigation logic. </a:t>
            </a:r>
          </a:p>
          <a:p>
            <a:pPr>
              <a:lnSpc>
                <a:spcPct val="80000"/>
              </a:lnSpc>
            </a:pPr>
            <a:r>
              <a:rPr lang="ru-RU" sz="2000" b="1"/>
              <a:t>Substitution</a:t>
            </a:r>
            <a:r>
              <a:rPr lang="ru-RU" sz="2000"/>
              <a:t>: This control is really a placeholder that allows you to customize ASP.NET’s</a:t>
            </a:r>
            <a:r>
              <a:rPr lang="en-US" sz="2000"/>
              <a:t> </a:t>
            </a:r>
            <a:r>
              <a:rPr lang="ru-RU" sz="2000"/>
              <a:t>output caching feature.</a:t>
            </a:r>
          </a:p>
          <a:p>
            <a:pPr>
              <a:lnSpc>
                <a:spcPct val="80000"/>
              </a:lnSpc>
            </a:pPr>
            <a:r>
              <a:rPr lang="ru-RU" sz="2000" b="1"/>
              <a:t>Xml</a:t>
            </a:r>
            <a:r>
              <a:rPr lang="ru-RU" sz="2000"/>
              <a:t>: This control takes an XML file and an XSLT stylesheet file as input and displays the</a:t>
            </a:r>
            <a:r>
              <a:rPr lang="en-US" sz="2000"/>
              <a:t> </a:t>
            </a:r>
            <a:r>
              <a:rPr lang="ru-RU" sz="2000"/>
              <a:t>resulting HTML in a browser.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57200" y="274638"/>
            <a:ext cx="8229600" cy="706437"/>
          </a:xfrm>
        </p:spPr>
        <p:txBody>
          <a:bodyPr/>
          <a:lstStyle/>
          <a:p>
            <a:r>
              <a:rPr lang="ru-RU" sz="3600"/>
              <a:t>Проверочные ЭУ</a:t>
            </a:r>
            <a:r>
              <a:rPr lang="en-US" sz="3600"/>
              <a:t> </a:t>
            </a:r>
            <a:r>
              <a:rPr lang="ru-RU" sz="3600"/>
              <a:t>- верификаторы</a:t>
            </a:r>
            <a:endParaRPr lang="en-US" sz="3600"/>
          </a:p>
        </p:txBody>
      </p:sp>
      <p:sp>
        <p:nvSpPr>
          <p:cNvPr id="173059" name="Rectangle 3"/>
          <p:cNvSpPr>
            <a:spLocks noGrp="1" noChangeArrowheads="1"/>
          </p:cNvSpPr>
          <p:nvPr>
            <p:ph type="body" idx="1"/>
          </p:nvPr>
        </p:nvSpPr>
        <p:spPr/>
        <p:txBody>
          <a:bodyPr/>
          <a:lstStyle/>
          <a:p>
            <a:r>
              <a:rPr lang="ru-RU" sz="2800">
                <a:latin typeface="Times New Roman" pitchFamily="18" charset="0"/>
              </a:rPr>
              <a:t>Большой набор возможностей задания декларативной проверки</a:t>
            </a:r>
            <a:endParaRPr lang="en-US" sz="2800">
              <a:latin typeface="Times New Roman" pitchFamily="18" charset="0"/>
            </a:endParaRPr>
          </a:p>
          <a:p>
            <a:r>
              <a:rPr lang="ru-RU" sz="2800">
                <a:latin typeface="Times New Roman" pitchFamily="18" charset="0"/>
              </a:rPr>
              <a:t>Проверка описывается отдельно от ЭУ</a:t>
            </a:r>
            <a:endParaRPr lang="en-US" sz="2800">
              <a:latin typeface="Times New Roman" pitchFamily="18" charset="0"/>
            </a:endParaRPr>
          </a:p>
          <a:p>
            <a:r>
              <a:rPr lang="ru-RU" sz="2800">
                <a:latin typeface="Times New Roman" pitchFamily="18" charset="0"/>
              </a:rPr>
              <a:t>Расширяемая структура для проверки</a:t>
            </a:r>
            <a:endParaRPr lang="en-US" sz="2800">
              <a:latin typeface="Times New Roman" pitchFamily="18" charset="0"/>
            </a:endParaRPr>
          </a:p>
          <a:p>
            <a:r>
              <a:rPr lang="ru-RU" sz="2800">
                <a:latin typeface="Times New Roman" pitchFamily="18" charset="0"/>
              </a:rPr>
              <a:t>Поддержка проверки на сервере и клиенте</a:t>
            </a:r>
            <a:endParaRPr lang="en-US" sz="2800">
              <a:latin typeface="Times New Roman" pitchFamily="18" charset="0"/>
            </a:endParaRPr>
          </a:p>
          <a:p>
            <a:pPr lvl="1"/>
            <a:r>
              <a:rPr lang="ru-RU" sz="2400">
                <a:latin typeface="Times New Roman" pitchFamily="18" charset="0"/>
              </a:rPr>
              <a:t>Автоматически определяются</a:t>
            </a:r>
            <a:r>
              <a:rPr lang="en-US" sz="2400">
                <a:latin typeface="Times New Roman" pitchFamily="18" charset="0"/>
              </a:rPr>
              <a:t> uplevel </a:t>
            </a:r>
            <a:r>
              <a:rPr lang="ru-RU" sz="2400">
                <a:latin typeface="Times New Roman" pitchFamily="18" charset="0"/>
              </a:rPr>
              <a:t>клиенты высокого уровня (</a:t>
            </a:r>
            <a:r>
              <a:rPr lang="en-US" sz="2400">
                <a:latin typeface="Times New Roman" pitchFamily="18" charset="0"/>
              </a:rPr>
              <a:t>uplevel</a:t>
            </a:r>
            <a:r>
              <a:rPr lang="ru-RU" sz="2400">
                <a:latin typeface="Times New Roman" pitchFamily="18" charset="0"/>
              </a:rPr>
              <a:t> </a:t>
            </a:r>
            <a:r>
              <a:rPr lang="en-US" sz="2400">
                <a:latin typeface="Times New Roman" pitchFamily="18" charset="0"/>
              </a:rPr>
              <a:t>clients</a:t>
            </a:r>
            <a:r>
              <a:rPr lang="ru-RU" sz="2400">
                <a:latin typeface="Times New Roman" pitchFamily="18" charset="0"/>
              </a:rPr>
              <a:t>)</a:t>
            </a:r>
            <a:endParaRPr lang="en-US" sz="2400">
              <a:latin typeface="Times New Roman" pitchFamily="18" charset="0"/>
            </a:endParaRPr>
          </a:p>
          <a:p>
            <a:pPr lvl="1"/>
            <a:r>
              <a:rPr lang="ru-RU" sz="2400">
                <a:latin typeface="Times New Roman" pitchFamily="18" charset="0"/>
              </a:rPr>
              <a:t>У клиентов высокого уровня  данные проверяются на месте</a:t>
            </a:r>
            <a:endParaRPr lang="en-US" sz="2400">
              <a:latin typeface="Times New Roman" pitchFamily="18" charset="0"/>
            </a:endParaRPr>
          </a:p>
          <a:p>
            <a:r>
              <a:rPr lang="ru-RU" sz="2800">
                <a:latin typeface="Times New Roman" pitchFamily="18" charset="0"/>
              </a:rPr>
              <a:t>Всегда выполняется проверка на сервере</a:t>
            </a:r>
            <a:endParaRPr lang="en-US" sz="2800">
              <a:latin typeface="Times New Roman" pitchFamily="18" charset="0"/>
            </a:endParaRPr>
          </a:p>
          <a:p>
            <a:pPr lvl="1"/>
            <a:r>
              <a:rPr lang="ru-RU" sz="2400">
                <a:latin typeface="Times New Roman" pitchFamily="18" charset="0"/>
              </a:rPr>
              <a:t>Защита пользователей от перехвата и замены данных</a:t>
            </a: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ru-RU"/>
              <a:t>Проверка вводимых данных</a:t>
            </a:r>
          </a:p>
        </p:txBody>
      </p:sp>
      <p:sp>
        <p:nvSpPr>
          <p:cNvPr id="295939" name="Rectangle 3"/>
          <p:cNvSpPr>
            <a:spLocks noGrp="1" noChangeArrowheads="1"/>
          </p:cNvSpPr>
          <p:nvPr>
            <p:ph type="body" idx="1"/>
          </p:nvPr>
        </p:nvSpPr>
        <p:spPr>
          <a:xfrm>
            <a:off x="107950" y="1412875"/>
            <a:ext cx="8229600" cy="4924425"/>
          </a:xfrm>
        </p:spPr>
        <p:txBody>
          <a:bodyPr/>
          <a:lstStyle/>
          <a:p>
            <a:r>
              <a:rPr lang="ru-RU" sz="2800"/>
              <a:t>Проверят, что введенные данные введены пользователем правильно;</a:t>
            </a:r>
          </a:p>
          <a:p>
            <a:r>
              <a:rPr lang="ru-RU" sz="2800"/>
              <a:t>Блокирует дальнейшую обработку страницы, до тех пор, пока все данные не будут введены верно;</a:t>
            </a:r>
          </a:p>
          <a:p>
            <a:r>
              <a:rPr lang="ru-RU" sz="2800"/>
              <a:t>Предотвращает посылку</a:t>
            </a:r>
          </a:p>
          <a:p>
            <a:pPr>
              <a:buFontTx/>
              <a:buNone/>
            </a:pPr>
            <a:r>
              <a:rPr lang="ru-RU" sz="2800"/>
              <a:t> на сервер опасного</a:t>
            </a:r>
          </a:p>
          <a:p>
            <a:pPr>
              <a:buFontTx/>
              <a:buNone/>
            </a:pPr>
            <a:r>
              <a:rPr lang="ru-RU" sz="2800"/>
              <a:t> кода (</a:t>
            </a:r>
            <a:r>
              <a:rPr lang="en-US" sz="2800"/>
              <a:t>cross-site …</a:t>
            </a:r>
            <a:r>
              <a:rPr lang="ru-RU" sz="2800"/>
              <a:t>).</a:t>
            </a:r>
          </a:p>
        </p:txBody>
      </p:sp>
      <p:pic>
        <p:nvPicPr>
          <p:cNvPr id="295940" name="Picture 4" descr="M07_phone_validation"/>
          <p:cNvPicPr>
            <a:picLocks noChangeAspect="1" noChangeArrowheads="1"/>
          </p:cNvPicPr>
          <p:nvPr/>
        </p:nvPicPr>
        <p:blipFill>
          <a:blip r:embed="rId3" cstate="print"/>
          <a:srcRect/>
          <a:stretch>
            <a:fillRect/>
          </a:stretch>
        </p:blipFill>
        <p:spPr bwMode="auto">
          <a:xfrm>
            <a:off x="5292725" y="3573463"/>
            <a:ext cx="3708400" cy="2668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ru-RU" sz="3200"/>
              <a:t>Алгоритм проверки вводимых данных</a:t>
            </a:r>
          </a:p>
        </p:txBody>
      </p:sp>
      <p:sp>
        <p:nvSpPr>
          <p:cNvPr id="297987" name="AutoShape 3"/>
          <p:cNvSpPr>
            <a:spLocks noChangeArrowheads="1"/>
          </p:cNvSpPr>
          <p:nvPr/>
        </p:nvSpPr>
        <p:spPr bwMode="auto">
          <a:xfrm>
            <a:off x="3851275" y="2781300"/>
            <a:ext cx="1524000" cy="838200"/>
          </a:xfrm>
          <a:prstGeom prst="flowChartDecision">
            <a:avLst/>
          </a:prstGeom>
          <a:gradFill rotWithShape="1">
            <a:gsLst>
              <a:gs pos="0">
                <a:schemeClr val="accent1"/>
              </a:gs>
              <a:gs pos="100000">
                <a:schemeClr val="accent1">
                  <a:gamma/>
                  <a:shade val="65882"/>
                  <a:invGamma/>
                </a:schemeClr>
              </a:gs>
            </a:gsLst>
            <a:lin ang="5400000" scaled="1"/>
          </a:gradFill>
          <a:ln w="9525">
            <a:solidFill>
              <a:schemeClr val="tx1"/>
            </a:solidFill>
            <a:miter lim="800000"/>
            <a:headEnd/>
            <a:tailEnd/>
          </a:ln>
          <a:effectLst/>
        </p:spPr>
        <p:txBody>
          <a:bodyPr wrap="none" anchor="ctr"/>
          <a:lstStyle/>
          <a:p>
            <a:pPr algn="ctr" eaLnBrk="0" hangingPunct="0"/>
            <a:r>
              <a:rPr lang="en-US" sz="2400" b="1">
                <a:latin typeface="Arial Narrow" pitchFamily="34" charset="0"/>
              </a:rPr>
              <a:t>Valid?</a:t>
            </a:r>
          </a:p>
        </p:txBody>
      </p:sp>
      <p:sp>
        <p:nvSpPr>
          <p:cNvPr id="297988" name="AutoShape 4"/>
          <p:cNvSpPr>
            <a:spLocks noChangeArrowheads="1"/>
          </p:cNvSpPr>
          <p:nvPr/>
        </p:nvSpPr>
        <p:spPr bwMode="auto">
          <a:xfrm>
            <a:off x="3851275" y="4152900"/>
            <a:ext cx="1524000" cy="838200"/>
          </a:xfrm>
          <a:prstGeom prst="flowChartDecision">
            <a:avLst/>
          </a:prstGeom>
          <a:gradFill rotWithShape="1">
            <a:gsLst>
              <a:gs pos="0">
                <a:schemeClr val="accent1"/>
              </a:gs>
              <a:gs pos="100000">
                <a:schemeClr val="accent1">
                  <a:gamma/>
                  <a:shade val="65882"/>
                  <a:invGamma/>
                </a:schemeClr>
              </a:gs>
            </a:gsLst>
            <a:lin ang="5400000" scaled="1"/>
          </a:gradFill>
          <a:ln w="9525">
            <a:solidFill>
              <a:schemeClr val="tx1"/>
            </a:solidFill>
            <a:miter lim="800000"/>
            <a:headEnd/>
            <a:tailEnd/>
          </a:ln>
          <a:effectLst/>
        </p:spPr>
        <p:txBody>
          <a:bodyPr wrap="none" anchor="ctr"/>
          <a:lstStyle/>
          <a:p>
            <a:pPr algn="ctr" eaLnBrk="0" hangingPunct="0"/>
            <a:r>
              <a:rPr lang="en-US" sz="2400" b="1">
                <a:latin typeface="Arial Narrow" pitchFamily="34" charset="0"/>
              </a:rPr>
              <a:t>Valid?</a:t>
            </a:r>
          </a:p>
        </p:txBody>
      </p:sp>
      <p:sp>
        <p:nvSpPr>
          <p:cNvPr id="297989" name="AutoShape 5"/>
          <p:cNvSpPr>
            <a:spLocks noChangeArrowheads="1"/>
          </p:cNvSpPr>
          <p:nvPr/>
        </p:nvSpPr>
        <p:spPr bwMode="auto">
          <a:xfrm>
            <a:off x="3775075" y="1485900"/>
            <a:ext cx="1600200" cy="914400"/>
          </a:xfrm>
          <a:prstGeom prst="flowChartManualInput">
            <a:avLst/>
          </a:prstGeom>
          <a:gradFill rotWithShape="1">
            <a:gsLst>
              <a:gs pos="0">
                <a:schemeClr val="accent1"/>
              </a:gs>
              <a:gs pos="100000">
                <a:schemeClr val="accent1">
                  <a:gamma/>
                  <a:shade val="65882"/>
                  <a:invGamma/>
                </a:schemeClr>
              </a:gs>
            </a:gsLst>
            <a:lin ang="5400000" scaled="1"/>
          </a:gradFill>
          <a:ln w="9525">
            <a:solidFill>
              <a:schemeClr val="tx1"/>
            </a:solidFill>
            <a:miter lim="800000"/>
            <a:headEnd/>
            <a:tailEnd/>
          </a:ln>
          <a:effectLst/>
        </p:spPr>
        <p:txBody>
          <a:bodyPr wrap="none" anchor="ctr"/>
          <a:lstStyle/>
          <a:p>
            <a:pPr algn="ctr" eaLnBrk="0" hangingPunct="0"/>
            <a:r>
              <a:rPr lang="en-US" sz="2400" b="1">
                <a:latin typeface="Arial Narrow" pitchFamily="34" charset="0"/>
              </a:rPr>
              <a:t>User Enters</a:t>
            </a:r>
            <a:br>
              <a:rPr lang="en-US" sz="2400" b="1">
                <a:latin typeface="Arial Narrow" pitchFamily="34" charset="0"/>
              </a:rPr>
            </a:br>
            <a:r>
              <a:rPr lang="en-US" sz="2400" b="1">
                <a:latin typeface="Arial Narrow" pitchFamily="34" charset="0"/>
              </a:rPr>
              <a:t> Data</a:t>
            </a:r>
          </a:p>
        </p:txBody>
      </p:sp>
      <p:sp>
        <p:nvSpPr>
          <p:cNvPr id="297990" name="Line 6"/>
          <p:cNvSpPr>
            <a:spLocks noChangeShapeType="1"/>
          </p:cNvSpPr>
          <p:nvPr/>
        </p:nvSpPr>
        <p:spPr bwMode="auto">
          <a:xfrm>
            <a:off x="4613275" y="2400300"/>
            <a:ext cx="0" cy="381000"/>
          </a:xfrm>
          <a:prstGeom prst="line">
            <a:avLst/>
          </a:prstGeom>
          <a:noFill/>
          <a:ln w="28575">
            <a:solidFill>
              <a:schemeClr val="tx1"/>
            </a:solidFill>
            <a:round/>
            <a:headEnd/>
            <a:tailEnd type="triangle" w="lg" len="lg"/>
          </a:ln>
          <a:effectLst/>
        </p:spPr>
        <p:txBody>
          <a:bodyPr/>
          <a:lstStyle/>
          <a:p>
            <a:endParaRPr lang="ru-RU"/>
          </a:p>
        </p:txBody>
      </p:sp>
      <p:sp>
        <p:nvSpPr>
          <p:cNvPr id="297991" name="Text Box 7"/>
          <p:cNvSpPr txBox="1">
            <a:spLocks noChangeArrowheads="1"/>
          </p:cNvSpPr>
          <p:nvPr/>
        </p:nvSpPr>
        <p:spPr bwMode="auto">
          <a:xfrm>
            <a:off x="5299075" y="3213100"/>
            <a:ext cx="461963"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No</a:t>
            </a:r>
          </a:p>
        </p:txBody>
      </p:sp>
      <p:sp>
        <p:nvSpPr>
          <p:cNvPr id="297992" name="Text Box 8"/>
          <p:cNvSpPr txBox="1">
            <a:spLocks noChangeArrowheads="1"/>
          </p:cNvSpPr>
          <p:nvPr/>
        </p:nvSpPr>
        <p:spPr bwMode="auto">
          <a:xfrm>
            <a:off x="5299075" y="4584700"/>
            <a:ext cx="461963"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No</a:t>
            </a:r>
          </a:p>
        </p:txBody>
      </p:sp>
      <p:sp>
        <p:nvSpPr>
          <p:cNvPr id="297993" name="Text Box 9"/>
          <p:cNvSpPr txBox="1">
            <a:spLocks noChangeArrowheads="1"/>
          </p:cNvSpPr>
          <p:nvPr/>
        </p:nvSpPr>
        <p:spPr bwMode="auto">
          <a:xfrm>
            <a:off x="4613275" y="3594100"/>
            <a:ext cx="555625"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Yes</a:t>
            </a:r>
          </a:p>
        </p:txBody>
      </p:sp>
      <p:sp>
        <p:nvSpPr>
          <p:cNvPr id="297994" name="Text Box 10"/>
          <p:cNvSpPr txBox="1">
            <a:spLocks noChangeArrowheads="1"/>
          </p:cNvSpPr>
          <p:nvPr/>
        </p:nvSpPr>
        <p:spPr bwMode="auto">
          <a:xfrm>
            <a:off x="4613275" y="4889500"/>
            <a:ext cx="555625"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Yes</a:t>
            </a:r>
          </a:p>
        </p:txBody>
      </p:sp>
      <p:sp>
        <p:nvSpPr>
          <p:cNvPr id="297995" name="Line 11"/>
          <p:cNvSpPr>
            <a:spLocks noChangeShapeType="1"/>
          </p:cNvSpPr>
          <p:nvPr/>
        </p:nvSpPr>
        <p:spPr bwMode="auto">
          <a:xfrm>
            <a:off x="4613275" y="3619500"/>
            <a:ext cx="0" cy="533400"/>
          </a:xfrm>
          <a:prstGeom prst="line">
            <a:avLst/>
          </a:prstGeom>
          <a:noFill/>
          <a:ln w="28575">
            <a:solidFill>
              <a:schemeClr val="tx1"/>
            </a:solidFill>
            <a:round/>
            <a:headEnd/>
            <a:tailEnd type="triangle" w="lg" len="lg"/>
          </a:ln>
          <a:effectLst/>
        </p:spPr>
        <p:txBody>
          <a:bodyPr/>
          <a:lstStyle/>
          <a:p>
            <a:endParaRPr lang="ru-RU"/>
          </a:p>
        </p:txBody>
      </p:sp>
      <p:sp>
        <p:nvSpPr>
          <p:cNvPr id="297996" name="Line 12"/>
          <p:cNvSpPr>
            <a:spLocks noChangeShapeType="1"/>
          </p:cNvSpPr>
          <p:nvPr/>
        </p:nvSpPr>
        <p:spPr bwMode="auto">
          <a:xfrm>
            <a:off x="5375275" y="4562475"/>
            <a:ext cx="457200" cy="0"/>
          </a:xfrm>
          <a:prstGeom prst="line">
            <a:avLst/>
          </a:prstGeom>
          <a:noFill/>
          <a:ln w="28575">
            <a:solidFill>
              <a:schemeClr val="tx1"/>
            </a:solidFill>
            <a:round/>
            <a:headEnd/>
            <a:tailEnd/>
          </a:ln>
          <a:effectLst/>
        </p:spPr>
        <p:txBody>
          <a:bodyPr/>
          <a:lstStyle/>
          <a:p>
            <a:endParaRPr lang="ru-RU"/>
          </a:p>
        </p:txBody>
      </p:sp>
      <p:sp>
        <p:nvSpPr>
          <p:cNvPr id="297997" name="Line 13"/>
          <p:cNvSpPr>
            <a:spLocks noChangeShapeType="1"/>
          </p:cNvSpPr>
          <p:nvPr/>
        </p:nvSpPr>
        <p:spPr bwMode="auto">
          <a:xfrm>
            <a:off x="5832475" y="2047875"/>
            <a:ext cx="0" cy="2514600"/>
          </a:xfrm>
          <a:prstGeom prst="line">
            <a:avLst/>
          </a:prstGeom>
          <a:noFill/>
          <a:ln w="28575">
            <a:solidFill>
              <a:schemeClr val="tx1"/>
            </a:solidFill>
            <a:round/>
            <a:headEnd/>
            <a:tailEnd/>
          </a:ln>
          <a:effectLst/>
        </p:spPr>
        <p:txBody>
          <a:bodyPr/>
          <a:lstStyle/>
          <a:p>
            <a:endParaRPr lang="ru-RU"/>
          </a:p>
        </p:txBody>
      </p:sp>
      <p:sp>
        <p:nvSpPr>
          <p:cNvPr id="297998" name="Line 14"/>
          <p:cNvSpPr>
            <a:spLocks noChangeShapeType="1"/>
          </p:cNvSpPr>
          <p:nvPr/>
        </p:nvSpPr>
        <p:spPr bwMode="auto">
          <a:xfrm>
            <a:off x="5375275" y="2047875"/>
            <a:ext cx="457200" cy="0"/>
          </a:xfrm>
          <a:prstGeom prst="line">
            <a:avLst/>
          </a:prstGeom>
          <a:noFill/>
          <a:ln w="28575">
            <a:solidFill>
              <a:schemeClr val="tx1"/>
            </a:solidFill>
            <a:round/>
            <a:headEnd type="triangle" w="lg" len="lg"/>
            <a:tailEnd/>
          </a:ln>
          <a:effectLst/>
        </p:spPr>
        <p:txBody>
          <a:bodyPr/>
          <a:lstStyle/>
          <a:p>
            <a:endParaRPr lang="ru-RU"/>
          </a:p>
        </p:txBody>
      </p:sp>
      <p:sp>
        <p:nvSpPr>
          <p:cNvPr id="297999" name="Line 15"/>
          <p:cNvSpPr>
            <a:spLocks noChangeShapeType="1"/>
          </p:cNvSpPr>
          <p:nvPr/>
        </p:nvSpPr>
        <p:spPr bwMode="auto">
          <a:xfrm>
            <a:off x="5375275" y="3190875"/>
            <a:ext cx="457200" cy="0"/>
          </a:xfrm>
          <a:prstGeom prst="line">
            <a:avLst/>
          </a:prstGeom>
          <a:noFill/>
          <a:ln w="28575">
            <a:solidFill>
              <a:schemeClr val="tx1"/>
            </a:solidFill>
            <a:round/>
            <a:headEnd/>
            <a:tailEnd/>
          </a:ln>
          <a:effectLst/>
        </p:spPr>
        <p:txBody>
          <a:bodyPr/>
          <a:lstStyle/>
          <a:p>
            <a:endParaRPr lang="ru-RU"/>
          </a:p>
        </p:txBody>
      </p:sp>
      <p:sp>
        <p:nvSpPr>
          <p:cNvPr id="298000" name="Text Box 16"/>
          <p:cNvSpPr txBox="1">
            <a:spLocks noChangeArrowheads="1"/>
          </p:cNvSpPr>
          <p:nvPr/>
        </p:nvSpPr>
        <p:spPr bwMode="auto">
          <a:xfrm>
            <a:off x="5832475" y="2070100"/>
            <a:ext cx="1063625" cy="7016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Error </a:t>
            </a:r>
            <a:br>
              <a:rPr lang="en-US" sz="2000" b="1">
                <a:latin typeface="Arial Narrow" pitchFamily="34" charset="0"/>
              </a:rPr>
            </a:br>
            <a:r>
              <a:rPr lang="en-US" sz="2000" b="1">
                <a:latin typeface="Arial Narrow" pitchFamily="34" charset="0"/>
              </a:rPr>
              <a:t>Message</a:t>
            </a:r>
          </a:p>
        </p:txBody>
      </p:sp>
      <p:sp>
        <p:nvSpPr>
          <p:cNvPr id="298001" name="Line 17"/>
          <p:cNvSpPr>
            <a:spLocks noChangeShapeType="1"/>
          </p:cNvSpPr>
          <p:nvPr/>
        </p:nvSpPr>
        <p:spPr bwMode="auto">
          <a:xfrm>
            <a:off x="3394075" y="4000500"/>
            <a:ext cx="2743200" cy="0"/>
          </a:xfrm>
          <a:prstGeom prst="line">
            <a:avLst/>
          </a:prstGeom>
          <a:noFill/>
          <a:ln w="19050">
            <a:solidFill>
              <a:schemeClr val="tx1"/>
            </a:solidFill>
            <a:prstDash val="dash"/>
            <a:round/>
            <a:headEnd/>
            <a:tailEnd/>
          </a:ln>
          <a:effectLst/>
        </p:spPr>
        <p:txBody>
          <a:bodyPr/>
          <a:lstStyle/>
          <a:p>
            <a:endParaRPr lang="ru-RU"/>
          </a:p>
        </p:txBody>
      </p:sp>
      <p:sp>
        <p:nvSpPr>
          <p:cNvPr id="298002" name="Text Box 18"/>
          <p:cNvSpPr txBox="1">
            <a:spLocks noChangeArrowheads="1"/>
          </p:cNvSpPr>
          <p:nvPr/>
        </p:nvSpPr>
        <p:spPr bwMode="auto">
          <a:xfrm>
            <a:off x="3241675" y="3594100"/>
            <a:ext cx="762000"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Client</a:t>
            </a:r>
          </a:p>
        </p:txBody>
      </p:sp>
      <p:sp>
        <p:nvSpPr>
          <p:cNvPr id="298003" name="Text Box 19"/>
          <p:cNvSpPr txBox="1">
            <a:spLocks noChangeArrowheads="1"/>
          </p:cNvSpPr>
          <p:nvPr/>
        </p:nvSpPr>
        <p:spPr bwMode="auto">
          <a:xfrm>
            <a:off x="3241675" y="3975100"/>
            <a:ext cx="833438" cy="396875"/>
          </a:xfrm>
          <a:prstGeom prst="rect">
            <a:avLst/>
          </a:prstGeom>
          <a:noFill/>
          <a:ln w="9525">
            <a:noFill/>
            <a:miter lim="800000"/>
            <a:headEnd/>
            <a:tailEnd/>
          </a:ln>
          <a:effectLst/>
        </p:spPr>
        <p:txBody>
          <a:bodyPr wrap="none">
            <a:spAutoFit/>
          </a:bodyPr>
          <a:lstStyle/>
          <a:p>
            <a:pPr eaLnBrk="0" hangingPunct="0"/>
            <a:r>
              <a:rPr lang="en-US" sz="2000" b="1">
                <a:latin typeface="Arial Narrow" pitchFamily="34" charset="0"/>
              </a:rPr>
              <a:t>Server</a:t>
            </a:r>
          </a:p>
        </p:txBody>
      </p:sp>
      <p:sp>
        <p:nvSpPr>
          <p:cNvPr id="298004" name="Line 20"/>
          <p:cNvSpPr>
            <a:spLocks noChangeShapeType="1"/>
          </p:cNvSpPr>
          <p:nvPr/>
        </p:nvSpPr>
        <p:spPr bwMode="auto">
          <a:xfrm>
            <a:off x="4613275" y="4991100"/>
            <a:ext cx="0" cy="533400"/>
          </a:xfrm>
          <a:prstGeom prst="line">
            <a:avLst/>
          </a:prstGeom>
          <a:noFill/>
          <a:ln w="28575">
            <a:solidFill>
              <a:schemeClr val="tx1"/>
            </a:solidFill>
            <a:round/>
            <a:headEnd/>
            <a:tailEnd type="triangle" w="lg" len="lg"/>
          </a:ln>
          <a:effectLst/>
        </p:spPr>
        <p:txBody>
          <a:bodyPr/>
          <a:lstStyle/>
          <a:p>
            <a:endParaRPr lang="ru-RU"/>
          </a:p>
        </p:txBody>
      </p:sp>
      <p:sp>
        <p:nvSpPr>
          <p:cNvPr id="298005" name="AutoShape 21"/>
          <p:cNvSpPr>
            <a:spLocks noChangeArrowheads="1"/>
          </p:cNvSpPr>
          <p:nvPr/>
        </p:nvSpPr>
        <p:spPr bwMode="auto">
          <a:xfrm>
            <a:off x="3546475" y="5524500"/>
            <a:ext cx="2133600" cy="685800"/>
          </a:xfrm>
          <a:prstGeom prst="flowChartProcess">
            <a:avLst/>
          </a:prstGeom>
          <a:gradFill rotWithShape="1">
            <a:gsLst>
              <a:gs pos="0">
                <a:schemeClr val="accent1"/>
              </a:gs>
              <a:gs pos="100000">
                <a:schemeClr val="accent1">
                  <a:gamma/>
                  <a:shade val="65882"/>
                  <a:invGamma/>
                </a:schemeClr>
              </a:gs>
            </a:gsLst>
            <a:lin ang="5400000" scaled="1"/>
          </a:gradFill>
          <a:ln w="9525">
            <a:solidFill>
              <a:schemeClr val="tx1"/>
            </a:solidFill>
            <a:miter lim="800000"/>
            <a:headEnd/>
            <a:tailEnd/>
          </a:ln>
          <a:effectLst/>
        </p:spPr>
        <p:txBody>
          <a:bodyPr wrap="none" anchor="ctr"/>
          <a:lstStyle/>
          <a:p>
            <a:pPr algn="ctr" eaLnBrk="0" hangingPunct="0"/>
            <a:r>
              <a:rPr lang="en-US" sz="2400" b="1">
                <a:latin typeface="Arial Narrow" pitchFamily="34" charset="0"/>
              </a:rPr>
              <a:t>Web Application</a:t>
            </a:r>
            <a:br>
              <a:rPr lang="en-US" sz="2400" b="1">
                <a:latin typeface="Arial Narrow" pitchFamily="34" charset="0"/>
              </a:rPr>
            </a:br>
            <a:r>
              <a:rPr lang="en-US" sz="2400" b="1">
                <a:latin typeface="Arial Narrow" pitchFamily="34" charset="0"/>
              </a:rPr>
              <a:t>Processed</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a:off x="457200" y="274638"/>
            <a:ext cx="8229600" cy="490537"/>
          </a:xfrm>
        </p:spPr>
        <p:txBody>
          <a:bodyPr/>
          <a:lstStyle/>
          <a:p>
            <a:r>
              <a:rPr lang="ru-RU" sz="3600"/>
              <a:t>ЭУ для проверки вводимых данных</a:t>
            </a:r>
          </a:p>
        </p:txBody>
      </p:sp>
      <p:sp>
        <p:nvSpPr>
          <p:cNvPr id="300035" name="Rectangle 3"/>
          <p:cNvSpPr>
            <a:spLocks noGrp="1" noChangeArrowheads="1"/>
          </p:cNvSpPr>
          <p:nvPr>
            <p:ph type="body" idx="1"/>
          </p:nvPr>
        </p:nvSpPr>
        <p:spPr>
          <a:xfrm>
            <a:off x="457200" y="981075"/>
            <a:ext cx="8229600" cy="5688013"/>
          </a:xfrm>
        </p:spPr>
        <p:txBody>
          <a:bodyPr/>
          <a:lstStyle/>
          <a:p>
            <a:pPr marL="173038" indent="-173038">
              <a:lnSpc>
                <a:spcPct val="80000"/>
              </a:lnSpc>
            </a:pPr>
            <a:r>
              <a:rPr lang="en-US" sz="2000"/>
              <a:t>Required field validator</a:t>
            </a:r>
            <a:r>
              <a:rPr lang="ru-RU" sz="2000"/>
              <a:t> - проверяет, что значение заданного поля введено</a:t>
            </a:r>
          </a:p>
          <a:p>
            <a:pPr marL="173038" indent="-173038">
              <a:lnSpc>
                <a:spcPct val="80000"/>
              </a:lnSpc>
              <a:buFontTx/>
              <a:buNone/>
            </a:pPr>
            <a:r>
              <a:rPr lang="en-US" sz="2000">
                <a:latin typeface="Lucida Console" pitchFamily="49" charset="0"/>
              </a:rPr>
              <a:t>&lt;asp:RequiredFieldValidator&gt;</a:t>
            </a:r>
            <a:endParaRPr lang="en-US" sz="2000"/>
          </a:p>
          <a:p>
            <a:pPr marL="173038" indent="-173038">
              <a:lnSpc>
                <a:spcPct val="80000"/>
              </a:lnSpc>
            </a:pPr>
            <a:r>
              <a:rPr lang="en-US" sz="2000"/>
              <a:t>Compare Validator</a:t>
            </a:r>
            <a:r>
              <a:rPr lang="ru-RU" sz="2000"/>
              <a:t> - сравнивает значение с константой, другим ЭУ или типом данных</a:t>
            </a:r>
          </a:p>
          <a:p>
            <a:pPr marL="173038" indent="-173038">
              <a:lnSpc>
                <a:spcPct val="80000"/>
              </a:lnSpc>
              <a:buFontTx/>
              <a:buNone/>
            </a:pPr>
            <a:r>
              <a:rPr lang="en-US" sz="2000">
                <a:latin typeface="Lucida Console" pitchFamily="49" charset="0"/>
              </a:rPr>
              <a:t>&lt;asp:CompareValidator&gt;</a:t>
            </a:r>
            <a:endParaRPr lang="ru-RU" sz="2000"/>
          </a:p>
          <a:p>
            <a:pPr marL="173038" indent="-173038">
              <a:lnSpc>
                <a:spcPct val="80000"/>
              </a:lnSpc>
            </a:pPr>
            <a:r>
              <a:rPr lang="en-US" sz="2000"/>
              <a:t>Range Validator</a:t>
            </a:r>
            <a:r>
              <a:rPr lang="ru-RU" sz="2000"/>
              <a:t> _- п роверяет миним/максимальные границы введенного значения</a:t>
            </a:r>
          </a:p>
          <a:p>
            <a:pPr marL="173038" indent="-173038">
              <a:lnSpc>
                <a:spcPct val="80000"/>
              </a:lnSpc>
              <a:buFontTx/>
              <a:buNone/>
            </a:pPr>
            <a:r>
              <a:rPr lang="en-US" sz="2000">
                <a:latin typeface="Lucida Console" pitchFamily="49" charset="0"/>
              </a:rPr>
              <a:t>&lt;asp:RangeValidator&gt;</a:t>
            </a:r>
            <a:endParaRPr lang="en-US" sz="2000"/>
          </a:p>
          <a:p>
            <a:pPr marL="173038" indent="-173038">
              <a:lnSpc>
                <a:spcPct val="80000"/>
              </a:lnSpc>
            </a:pPr>
            <a:r>
              <a:rPr lang="en-US" sz="2000"/>
              <a:t>Regular Expression Validator</a:t>
            </a:r>
            <a:r>
              <a:rPr lang="ru-RU" sz="2000"/>
              <a:t> - проверяет значение на совпадение с заданным шаблоном</a:t>
            </a:r>
          </a:p>
          <a:p>
            <a:pPr marL="173038" indent="-173038">
              <a:lnSpc>
                <a:spcPct val="80000"/>
              </a:lnSpc>
              <a:buFontTx/>
              <a:buNone/>
            </a:pPr>
            <a:r>
              <a:rPr lang="en-US" sz="2000">
                <a:latin typeface="Lucida Console" pitchFamily="49" charset="0"/>
              </a:rPr>
              <a:t>&lt;asp:RegularExpressionValidator&gt;</a:t>
            </a:r>
            <a:endParaRPr lang="en-US" sz="2000"/>
          </a:p>
          <a:p>
            <a:pPr marL="173038" indent="-173038">
              <a:lnSpc>
                <a:spcPct val="80000"/>
              </a:lnSpc>
            </a:pPr>
            <a:r>
              <a:rPr lang="en-US" sz="2000"/>
              <a:t>Custom Validator</a:t>
            </a:r>
            <a:r>
              <a:rPr lang="ru-RU" sz="2000"/>
              <a:t> - позволяет создать собственную серверную или клиентскую функцию проверки</a:t>
            </a:r>
          </a:p>
          <a:p>
            <a:pPr marL="173038" indent="-173038">
              <a:lnSpc>
                <a:spcPct val="80000"/>
              </a:lnSpc>
              <a:buFontTx/>
              <a:buNone/>
            </a:pPr>
            <a:r>
              <a:rPr lang="en-US" sz="2000">
                <a:latin typeface="Lucida Console" pitchFamily="49" charset="0"/>
              </a:rPr>
              <a:t>&lt;asp:CustomValidator&gt;</a:t>
            </a:r>
            <a:endParaRPr lang="en-US" altLang="zh-CN" sz="2000">
              <a:ea typeface="宋体" pitchFamily="2" charset="-122"/>
            </a:endParaRPr>
          </a:p>
          <a:p>
            <a:pPr marL="173038" indent="-173038">
              <a:lnSpc>
                <a:spcPct val="80000"/>
              </a:lnSpc>
            </a:pPr>
            <a:r>
              <a:rPr lang="en-US" altLang="zh-CN" sz="2000">
                <a:ea typeface="宋体" pitchFamily="2" charset="-122"/>
              </a:rPr>
              <a:t>Validation Summary</a:t>
            </a:r>
            <a:r>
              <a:rPr lang="ru-RU" altLang="zh-CN" sz="2000"/>
              <a:t> </a:t>
            </a:r>
            <a:r>
              <a:rPr lang="en-US" altLang="zh-CN" sz="2000">
                <a:ea typeface="宋体" pitchFamily="2" charset="-122"/>
              </a:rPr>
              <a:t>- </a:t>
            </a:r>
            <a:r>
              <a:rPr lang="ru-RU" altLang="zh-CN" sz="2000"/>
              <a:t>п</a:t>
            </a:r>
            <a:r>
              <a:rPr lang="ru-RU" sz="2000"/>
              <a:t>оказывает список ошибок при проверке на месте</a:t>
            </a:r>
            <a:endParaRPr lang="ru-RU" altLang="zh-CN" sz="2000"/>
          </a:p>
          <a:p>
            <a:pPr marL="173038" indent="-173038">
              <a:lnSpc>
                <a:spcPct val="80000"/>
              </a:lnSpc>
              <a:buFontTx/>
              <a:buNone/>
            </a:pPr>
            <a:r>
              <a:rPr lang="en-US" sz="2000">
                <a:latin typeface="Lucida Console" pitchFamily="49" charset="0"/>
              </a:rPr>
              <a:t>&lt;asp:ValidationSummary&gt;</a:t>
            </a:r>
          </a:p>
          <a:p>
            <a:pPr marL="173038" indent="-173038">
              <a:lnSpc>
                <a:spcPct val="80000"/>
              </a:lnSpc>
            </a:pPr>
            <a:endParaRPr lang="ru-RU" sz="20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57200" y="274638"/>
            <a:ext cx="8229600" cy="561975"/>
          </a:xfrm>
        </p:spPr>
        <p:txBody>
          <a:bodyPr/>
          <a:lstStyle/>
          <a:p>
            <a:r>
              <a:rPr lang="ru-RU" sz="4000"/>
              <a:t>Проверочные ЭУ</a:t>
            </a:r>
            <a:r>
              <a:rPr lang="en-US"/>
              <a:t> </a:t>
            </a:r>
            <a:endParaRPr lang="en-US" sz="3200"/>
          </a:p>
        </p:txBody>
      </p:sp>
      <p:sp>
        <p:nvSpPr>
          <p:cNvPr id="177155" name="Rectangle 3"/>
          <p:cNvSpPr>
            <a:spLocks noGrp="1" noChangeArrowheads="1"/>
          </p:cNvSpPr>
          <p:nvPr>
            <p:ph type="body" idx="1"/>
          </p:nvPr>
        </p:nvSpPr>
        <p:spPr>
          <a:xfrm>
            <a:off x="323850" y="1125538"/>
            <a:ext cx="8382000" cy="4927600"/>
          </a:xfrm>
        </p:spPr>
        <p:txBody>
          <a:bodyPr/>
          <a:lstStyle/>
          <a:p>
            <a:r>
              <a:rPr lang="ru-RU" sz="2800"/>
              <a:t>Проверочные ЭУ наследуются от класса </a:t>
            </a:r>
            <a:r>
              <a:rPr lang="en-US" sz="2400">
                <a:latin typeface="Lucida Console" pitchFamily="49" charset="0"/>
              </a:rPr>
              <a:t>System.Web.UI.WebControls.BaseValidator</a:t>
            </a:r>
            <a:r>
              <a:rPr lang="en-US" sz="2800"/>
              <a:t>, </a:t>
            </a:r>
            <a:r>
              <a:rPr lang="ru-RU" sz="2800"/>
              <a:t>который наследуется от ЭУ </a:t>
            </a:r>
            <a:r>
              <a:rPr lang="en-US" sz="2800"/>
              <a:t>label</a:t>
            </a:r>
          </a:p>
          <a:p>
            <a:r>
              <a:rPr lang="ru-RU" sz="2800"/>
              <a:t>Проверочные ЭУ содержат текст, который показывается только в случае ели проверка определяет ошибку.</a:t>
            </a:r>
          </a:p>
          <a:p>
            <a:endParaRPr lang="en-US" sz="2800"/>
          </a:p>
          <a:p>
            <a:r>
              <a:rPr lang="ru-RU" sz="2800">
                <a:latin typeface="Lucida Console" pitchFamily="49" charset="0"/>
              </a:rPr>
              <a:t>Значение свойства </a:t>
            </a:r>
            <a:r>
              <a:rPr lang="en-US" sz="2800">
                <a:latin typeface="Lucida Console" pitchFamily="49" charset="0"/>
              </a:rPr>
              <a:t>Text</a:t>
            </a:r>
            <a:r>
              <a:rPr lang="en-US" sz="2800"/>
              <a:t> </a:t>
            </a:r>
            <a:r>
              <a:rPr lang="ru-RU" sz="2800"/>
              <a:t>показывается в том месте, где расположен проверочный ЭУ</a:t>
            </a:r>
            <a:endParaRPr lang="en-US" sz="2800"/>
          </a:p>
          <a:p>
            <a:r>
              <a:rPr lang="ru-RU" sz="2800">
                <a:latin typeface="Lucida Console" pitchFamily="49" charset="0"/>
              </a:rPr>
              <a:t>Значение свойства </a:t>
            </a:r>
            <a:r>
              <a:rPr lang="en-US" sz="2800">
                <a:latin typeface="Lucida Console" pitchFamily="49" charset="0"/>
              </a:rPr>
              <a:t>ErrorMessage</a:t>
            </a:r>
            <a:r>
              <a:rPr lang="en-US" sz="2800"/>
              <a:t> </a:t>
            </a:r>
            <a:r>
              <a:rPr lang="ru-RU" sz="2800"/>
              <a:t>показывается в конце проверки</a:t>
            </a:r>
            <a:endParaRPr lang="en-US" sz="280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ru-RU"/>
              <a:t>Проверочные ЭУ</a:t>
            </a:r>
            <a:r>
              <a:rPr lang="en-US"/>
              <a:t> </a:t>
            </a:r>
            <a:endParaRPr lang="en-US" sz="3200"/>
          </a:p>
        </p:txBody>
      </p:sp>
      <p:sp>
        <p:nvSpPr>
          <p:cNvPr id="179203" name="Rectangle 3"/>
          <p:cNvSpPr>
            <a:spLocks noGrp="1" noChangeArrowheads="1"/>
          </p:cNvSpPr>
          <p:nvPr>
            <p:ph type="body" idx="1"/>
          </p:nvPr>
        </p:nvSpPr>
        <p:spPr/>
        <p:txBody>
          <a:bodyPr/>
          <a:lstStyle/>
          <a:p>
            <a:pPr>
              <a:lnSpc>
                <a:spcPct val="80000"/>
              </a:lnSpc>
            </a:pPr>
            <a:r>
              <a:rPr lang="ru-RU"/>
              <a:t>Проверочные ЭУ связываются со своими проверяемыми ЭУ с помощью свойства </a:t>
            </a:r>
            <a:r>
              <a:rPr lang="en-US" sz="2800">
                <a:latin typeface="Lucida Console" pitchFamily="49" charset="0"/>
              </a:rPr>
              <a:t>ControlToValidate</a:t>
            </a:r>
            <a:endParaRPr lang="en-US" sz="2800"/>
          </a:p>
          <a:p>
            <a:pPr>
              <a:lnSpc>
                <a:spcPct val="80000"/>
              </a:lnSpc>
            </a:pPr>
            <a:endParaRPr lang="en-US" sz="2800"/>
          </a:p>
          <a:p>
            <a:pPr>
              <a:lnSpc>
                <a:spcPct val="80000"/>
              </a:lnSpc>
            </a:pPr>
            <a:endParaRPr lang="en-US" sz="2800"/>
          </a:p>
          <a:p>
            <a:pPr>
              <a:lnSpc>
                <a:spcPct val="80000"/>
              </a:lnSpc>
            </a:pPr>
            <a:endParaRPr lang="en-US" sz="2800"/>
          </a:p>
          <a:p>
            <a:pPr>
              <a:lnSpc>
                <a:spcPct val="80000"/>
              </a:lnSpc>
            </a:pPr>
            <a:endParaRPr lang="en-US" sz="2800"/>
          </a:p>
          <a:p>
            <a:pPr>
              <a:lnSpc>
                <a:spcPct val="80000"/>
              </a:lnSpc>
            </a:pPr>
            <a:endParaRPr lang="en-US" sz="2800"/>
          </a:p>
          <a:p>
            <a:pPr>
              <a:lnSpc>
                <a:spcPct val="80000"/>
              </a:lnSpc>
            </a:pPr>
            <a:r>
              <a:rPr lang="ru-RU" sz="2800"/>
              <a:t>К одному ЭУ можно подключить несколько проверочных ЭУ.</a:t>
            </a:r>
            <a:endParaRPr lang="en-US" sz="2800"/>
          </a:p>
        </p:txBody>
      </p:sp>
      <p:sp>
        <p:nvSpPr>
          <p:cNvPr id="179204" name="Text Box 4"/>
          <p:cNvSpPr txBox="1">
            <a:spLocks noChangeArrowheads="1"/>
          </p:cNvSpPr>
          <p:nvPr/>
        </p:nvSpPr>
        <p:spPr bwMode="auto">
          <a:xfrm>
            <a:off x="1042988" y="2924175"/>
            <a:ext cx="6858000" cy="18097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eaLnBrk="0" hangingPunct="0"/>
            <a:r>
              <a:rPr lang="en-US" sz="2000" b="1">
                <a:latin typeface="Lucida Console" pitchFamily="49" charset="0"/>
              </a:rPr>
              <a:t>&lt;asp:TextBox id=TextBox1 runat=server /&gt;</a:t>
            </a:r>
          </a:p>
          <a:p>
            <a:pPr marL="114300" lvl="1" eaLnBrk="0" hangingPunct="0"/>
            <a:endParaRPr lang="en-US" sz="2000" b="1">
              <a:latin typeface="Lucida Console" pitchFamily="49" charset="0"/>
            </a:endParaRPr>
          </a:p>
          <a:p>
            <a:pPr marL="114300" lvl="1" eaLnBrk="0" hangingPunct="0"/>
            <a:r>
              <a:rPr lang="en-US" sz="2000" b="1">
                <a:latin typeface="Lucida Console" pitchFamily="49" charset="0"/>
              </a:rPr>
              <a:t>&lt;asp:RequiredFieldValidator id="Req1"         </a:t>
            </a:r>
          </a:p>
          <a:p>
            <a:pPr marL="114300" lvl="1" eaLnBrk="0" hangingPunct="0"/>
            <a:r>
              <a:rPr lang="en-US" sz="2000" b="1">
                <a:latin typeface="Lucida Console" pitchFamily="49" charset="0"/>
              </a:rPr>
              <a:t>  ControlToValidate="TextBox1"            </a:t>
            </a:r>
          </a:p>
          <a:p>
            <a:pPr marL="114300" lvl="1" eaLnBrk="0" hangingPunct="0"/>
            <a:r>
              <a:rPr lang="en-US" sz="2000" b="1">
                <a:latin typeface="Lucida Console" pitchFamily="49" charset="0"/>
              </a:rPr>
              <a:t>  Text="Required Field" runat=server /&gt;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ru-RU"/>
              <a:t>Проверочные ЭУ</a:t>
            </a:r>
            <a:r>
              <a:rPr lang="en-US"/>
              <a:t> </a:t>
            </a:r>
            <a:endParaRPr lang="en-US" sz="3200"/>
          </a:p>
        </p:txBody>
      </p:sp>
      <p:sp>
        <p:nvSpPr>
          <p:cNvPr id="181251" name="Rectangle 3"/>
          <p:cNvSpPr>
            <a:spLocks noGrp="1" noChangeArrowheads="1"/>
          </p:cNvSpPr>
          <p:nvPr>
            <p:ph type="body" idx="1"/>
          </p:nvPr>
        </p:nvSpPr>
        <p:spPr/>
        <p:txBody>
          <a:bodyPr/>
          <a:lstStyle/>
          <a:p>
            <a:r>
              <a:rPr lang="ru-RU">
                <a:latin typeface="Lucida Console" pitchFamily="49" charset="0"/>
              </a:rPr>
              <a:t>Свойство </a:t>
            </a:r>
            <a:r>
              <a:rPr lang="en-US">
                <a:latin typeface="Lucida Console" pitchFamily="49" charset="0"/>
              </a:rPr>
              <a:t>Page.IsValid</a:t>
            </a:r>
            <a:r>
              <a:rPr lang="en-US"/>
              <a:t> </a:t>
            </a:r>
            <a:r>
              <a:rPr lang="ru-RU"/>
              <a:t>содержит окончательный результат проверки всех ЭУ на странице</a:t>
            </a:r>
            <a:endParaRPr lang="en-US"/>
          </a:p>
        </p:txBody>
      </p:sp>
      <p:sp>
        <p:nvSpPr>
          <p:cNvPr id="181252" name="Text Box 4"/>
          <p:cNvSpPr txBox="1">
            <a:spLocks noChangeArrowheads="1"/>
          </p:cNvSpPr>
          <p:nvPr/>
        </p:nvSpPr>
        <p:spPr bwMode="auto">
          <a:xfrm>
            <a:off x="990600" y="3276600"/>
            <a:ext cx="7010400" cy="18097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eaLnBrk="0" hangingPunct="0"/>
            <a:r>
              <a:rPr lang="en-US" sz="2000" b="1">
                <a:latin typeface="Lucida Console" pitchFamily="49" charset="0"/>
              </a:rPr>
              <a:t>void Submit_click(object s, EventArgs e) {</a:t>
            </a:r>
          </a:p>
          <a:p>
            <a:pPr marL="114300" lvl="1" eaLnBrk="0" hangingPunct="0"/>
            <a:r>
              <a:rPr lang="en-US" sz="2000" b="1">
                <a:latin typeface="Lucida Console" pitchFamily="49" charset="0"/>
              </a:rPr>
              <a:t>  if (Page.IsValid) {</a:t>
            </a:r>
          </a:p>
          <a:p>
            <a:pPr marL="114300" lvl="1" eaLnBrk="0" hangingPunct="0"/>
            <a:r>
              <a:rPr lang="en-US" sz="2000" b="1">
                <a:latin typeface="Lucida Console" pitchFamily="49" charset="0"/>
              </a:rPr>
              <a:t>    Message.Text = "Page is valid!";</a:t>
            </a:r>
          </a:p>
          <a:p>
            <a:pPr marL="114300" lvl="1" eaLnBrk="0" hangingPunct="0"/>
            <a:r>
              <a:rPr lang="en-US" sz="2000" b="1">
                <a:latin typeface="Lucida Console" pitchFamily="49" charset="0"/>
              </a:rPr>
              <a:t>  }</a:t>
            </a:r>
          </a:p>
          <a:p>
            <a:pPr marL="114300" lvl="1" eaLnBrk="0" hangingPunct="0"/>
            <a:r>
              <a:rPr lang="en-US" sz="2000" b="1">
                <a:latin typeface="Lucida Console" pitchFamily="49" charset="0"/>
              </a:rPr>
              <a: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ru-RU"/>
              <a:t>Проверочные ЭУ</a:t>
            </a:r>
            <a:r>
              <a:rPr lang="en-US"/>
              <a:t> </a:t>
            </a:r>
            <a:br>
              <a:rPr lang="en-US"/>
            </a:br>
            <a:r>
              <a:rPr lang="en-US" sz="3200"/>
              <a:t>Validation Controls</a:t>
            </a:r>
          </a:p>
        </p:txBody>
      </p:sp>
      <p:sp>
        <p:nvSpPr>
          <p:cNvPr id="183299" name="Rectangle 3"/>
          <p:cNvSpPr>
            <a:spLocks noGrp="1" noChangeArrowheads="1"/>
          </p:cNvSpPr>
          <p:nvPr>
            <p:ph type="body" idx="1"/>
          </p:nvPr>
        </p:nvSpPr>
        <p:spPr/>
        <p:txBody>
          <a:bodyPr/>
          <a:lstStyle/>
          <a:p>
            <a:r>
              <a:rPr lang="ru-RU" sz="2800"/>
              <a:t>Свойство проверочного элемента</a:t>
            </a:r>
            <a:r>
              <a:rPr lang="ru-RU" sz="2800">
                <a:latin typeface="Lucida Console" pitchFamily="49" charset="0"/>
              </a:rPr>
              <a:t> </a:t>
            </a:r>
            <a:r>
              <a:rPr lang="en-US" sz="2800">
                <a:latin typeface="Lucida Console" pitchFamily="49" charset="0"/>
              </a:rPr>
              <a:t>Display</a:t>
            </a:r>
            <a:r>
              <a:rPr lang="en-US" sz="2800"/>
              <a:t> </a:t>
            </a:r>
            <a:r>
              <a:rPr lang="ru-RU" sz="2800"/>
              <a:t>управляет отображением</a:t>
            </a:r>
            <a:endParaRPr lang="en-US" sz="2800"/>
          </a:p>
          <a:p>
            <a:pPr lvl="1"/>
            <a:r>
              <a:rPr lang="en-US" sz="2400">
                <a:latin typeface="Lucida Console" pitchFamily="49" charset="0"/>
              </a:rPr>
              <a:t>Static</a:t>
            </a:r>
            <a:r>
              <a:rPr lang="en-US" sz="2400"/>
              <a:t>: </a:t>
            </a:r>
            <a:r>
              <a:rPr lang="ru-RU" sz="2400"/>
              <a:t>статическое</a:t>
            </a:r>
            <a:r>
              <a:rPr lang="en-US" sz="2400"/>
              <a:t>, </a:t>
            </a:r>
            <a:r>
              <a:rPr lang="ru-RU" sz="2400"/>
              <a:t>отображение не меняется при ошибке</a:t>
            </a:r>
            <a:endParaRPr lang="en-US" sz="2400"/>
          </a:p>
          <a:p>
            <a:pPr lvl="1"/>
            <a:r>
              <a:rPr lang="en-US" sz="2400">
                <a:latin typeface="Lucida Console" pitchFamily="49" charset="0"/>
              </a:rPr>
              <a:t>Dynamic</a:t>
            </a:r>
            <a:r>
              <a:rPr lang="en-US" sz="2400"/>
              <a:t>: </a:t>
            </a:r>
            <a:r>
              <a:rPr lang="ru-RU" sz="2400"/>
              <a:t>динамическое</a:t>
            </a:r>
            <a:endParaRPr lang="en-US" sz="2400"/>
          </a:p>
          <a:p>
            <a:pPr lvl="1"/>
            <a:r>
              <a:rPr lang="en-US" sz="2400">
                <a:latin typeface="Lucida Console" pitchFamily="49" charset="0"/>
              </a:rPr>
              <a:t>None</a:t>
            </a:r>
            <a:r>
              <a:rPr lang="en-US" sz="2400"/>
              <a:t>: </a:t>
            </a:r>
            <a:r>
              <a:rPr lang="ru-RU" sz="2400"/>
              <a:t>нет отображения; можно по прежнему использовать </a:t>
            </a:r>
            <a:r>
              <a:rPr lang="en-US" sz="2400">
                <a:latin typeface="Lucida Console" pitchFamily="49" charset="0"/>
              </a:rPr>
              <a:t>ValidationSummary</a:t>
            </a:r>
            <a:r>
              <a:rPr lang="en-US" sz="2400"/>
              <a:t> </a:t>
            </a:r>
            <a:r>
              <a:rPr lang="ru-RU" sz="2400"/>
              <a:t>и</a:t>
            </a:r>
            <a:r>
              <a:rPr lang="en-US" sz="2400"/>
              <a:t> </a:t>
            </a:r>
            <a:r>
              <a:rPr lang="en-US" sz="2400">
                <a:latin typeface="Lucida Console" pitchFamily="49" charset="0"/>
              </a:rPr>
              <a:t>Page.IsValid</a:t>
            </a:r>
          </a:p>
          <a:p>
            <a:r>
              <a:rPr lang="ru-RU" sz="2800"/>
              <a:t>Свойство</a:t>
            </a:r>
            <a:r>
              <a:rPr lang="en-US" sz="2800">
                <a:latin typeface="Lucida Console" pitchFamily="49" charset="0"/>
              </a:rPr>
              <a:t>Type</a:t>
            </a:r>
            <a:r>
              <a:rPr lang="en-US" sz="2800"/>
              <a:t> </a:t>
            </a:r>
            <a:r>
              <a:rPr lang="ru-RU" sz="2800"/>
              <a:t>содержит ожидаемый тип данных</a:t>
            </a:r>
            <a:r>
              <a:rPr lang="en-US" sz="2800"/>
              <a:t>: </a:t>
            </a:r>
            <a:r>
              <a:rPr lang="en-US" sz="2800">
                <a:latin typeface="Lucida Console" pitchFamily="49" charset="0"/>
              </a:rPr>
              <a:t>Currency</a:t>
            </a:r>
            <a:r>
              <a:rPr lang="en-US" sz="2800"/>
              <a:t>, </a:t>
            </a:r>
            <a:r>
              <a:rPr lang="en-US" sz="2800">
                <a:latin typeface="Lucida Console" pitchFamily="49" charset="0"/>
              </a:rPr>
              <a:t>Date</a:t>
            </a:r>
            <a:r>
              <a:rPr lang="en-US" sz="2800"/>
              <a:t>, </a:t>
            </a:r>
            <a:r>
              <a:rPr lang="en-US" sz="2800">
                <a:latin typeface="Lucida Console" pitchFamily="49" charset="0"/>
              </a:rPr>
              <a:t>Double</a:t>
            </a:r>
            <a:r>
              <a:rPr lang="en-US" sz="2800"/>
              <a:t>, </a:t>
            </a:r>
            <a:r>
              <a:rPr lang="en-US" sz="2800">
                <a:latin typeface="Lucida Console" pitchFamily="49" charset="0"/>
              </a:rPr>
              <a:t>Integer</a:t>
            </a:r>
            <a:r>
              <a:rPr lang="en-US" sz="2800"/>
              <a:t>, </a:t>
            </a:r>
            <a:r>
              <a:rPr lang="en-US" sz="2800">
                <a:latin typeface="Lucida Console" pitchFamily="49" charset="0"/>
              </a:rPr>
              <a:t>String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ru-RU"/>
              <a:t>Проверочные ЭУ</a:t>
            </a:r>
            <a:r>
              <a:rPr lang="en-US"/>
              <a:t> </a:t>
            </a:r>
            <a:br>
              <a:rPr lang="en-US"/>
            </a:br>
            <a:r>
              <a:rPr lang="en-US" sz="3200"/>
              <a:t>Validation Controls</a:t>
            </a:r>
          </a:p>
        </p:txBody>
      </p:sp>
      <p:sp>
        <p:nvSpPr>
          <p:cNvPr id="185347" name="Rectangle 3"/>
          <p:cNvSpPr>
            <a:spLocks noGrp="1" noChangeArrowheads="1"/>
          </p:cNvSpPr>
          <p:nvPr>
            <p:ph type="body" idx="1"/>
          </p:nvPr>
        </p:nvSpPr>
        <p:spPr/>
        <p:txBody>
          <a:bodyPr/>
          <a:lstStyle/>
          <a:p>
            <a:r>
              <a:rPr lang="ru-RU"/>
              <a:t>Можно задать значение</a:t>
            </a:r>
            <a:r>
              <a:rPr lang="en-US"/>
              <a:t> “DownLevel”</a:t>
            </a:r>
            <a:r>
              <a:rPr lang="ru-RU"/>
              <a:t> для браузера</a:t>
            </a:r>
            <a:r>
              <a:rPr lang="en-US"/>
              <a:t> </a:t>
            </a:r>
          </a:p>
          <a:p>
            <a:pPr lvl="1"/>
            <a:r>
              <a:rPr lang="ru-RU"/>
              <a:t>Проверка будет выполняться только на сервере</a:t>
            </a:r>
            <a:endParaRPr lang="en-US"/>
          </a:p>
        </p:txBody>
      </p:sp>
      <p:sp>
        <p:nvSpPr>
          <p:cNvPr id="185348" name="Text Box 4"/>
          <p:cNvSpPr txBox="1">
            <a:spLocks noChangeArrowheads="1"/>
          </p:cNvSpPr>
          <p:nvPr/>
        </p:nvSpPr>
        <p:spPr bwMode="auto">
          <a:xfrm>
            <a:off x="1116013" y="3789363"/>
            <a:ext cx="6324600" cy="895350"/>
          </a:xfrm>
          <a:prstGeom prst="rect">
            <a:avLst/>
          </a:prstGeom>
          <a:solidFill>
            <a:schemeClr val="accent1"/>
          </a:solidFill>
          <a:ln w="12700">
            <a:solidFill>
              <a:schemeClr val="tx1"/>
            </a:solidFill>
            <a:miter lim="800000"/>
            <a:headEnd type="none" w="sm" len="sm"/>
            <a:tailEnd type="none" w="sm" len="sm"/>
          </a:ln>
          <a:effectLst/>
        </p:spPr>
        <p:txBody>
          <a:bodyPr lIns="182880" tIns="137160" rIns="182880" bIns="137160">
            <a:spAutoFit/>
          </a:bodyPr>
          <a:lstStyle/>
          <a:p>
            <a:pPr marL="114300" lvl="1" eaLnBrk="0" hangingPunct="0"/>
            <a:r>
              <a:rPr lang="en-US" sz="2000" b="1">
                <a:latin typeface="Lucida Console" pitchFamily="49" charset="0"/>
              </a:rPr>
              <a:t>&lt;% @ Page Language="c#" </a:t>
            </a:r>
          </a:p>
          <a:p>
            <a:pPr marL="114300" lvl="1" eaLnBrk="0" hangingPunct="0"/>
            <a:r>
              <a:rPr lang="en-US" sz="2000" b="1">
                <a:latin typeface="Lucida Console" pitchFamily="49" charset="0"/>
              </a:rPr>
              <a:t>          ClientTarget="DownLevel" %&gt;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ru-RU"/>
              <a:t>Проверочные ЭУ</a:t>
            </a:r>
            <a:r>
              <a:rPr lang="en-US"/>
              <a:t> </a:t>
            </a:r>
            <a:br>
              <a:rPr lang="en-US"/>
            </a:br>
            <a:r>
              <a:rPr lang="en-US" sz="3200"/>
              <a:t>Validation Controls</a:t>
            </a:r>
          </a:p>
        </p:txBody>
      </p:sp>
      <p:sp>
        <p:nvSpPr>
          <p:cNvPr id="187395" name="Rectangle 3"/>
          <p:cNvSpPr>
            <a:spLocks noGrp="1" noChangeArrowheads="1"/>
          </p:cNvSpPr>
          <p:nvPr>
            <p:ph type="body" idx="1"/>
          </p:nvPr>
        </p:nvSpPr>
        <p:spPr/>
        <p:txBody>
          <a:bodyPr/>
          <a:lstStyle/>
          <a:p>
            <a:r>
              <a:rPr lang="ru-RU"/>
              <a:t>Демонстрация</a:t>
            </a:r>
            <a:r>
              <a:rPr lang="en-US"/>
              <a:t>: ValidationControls1.aspx</a:t>
            </a:r>
          </a:p>
          <a:p>
            <a:pPr lvl="1"/>
            <a:r>
              <a:rPr lang="ru-RU"/>
              <a:t>Показываются все типы проверочных элементов</a:t>
            </a:r>
            <a:endParaRPr lang="en-US"/>
          </a:p>
          <a:p>
            <a:pPr lvl="1"/>
            <a:endParaRPr lang="en-US"/>
          </a:p>
        </p:txBody>
      </p:sp>
      <p:grpSp>
        <p:nvGrpSpPr>
          <p:cNvPr id="187396" name="Group 4"/>
          <p:cNvGrpSpPr>
            <a:grpSpLocks/>
          </p:cNvGrpSpPr>
          <p:nvPr/>
        </p:nvGrpSpPr>
        <p:grpSpPr bwMode="auto">
          <a:xfrm>
            <a:off x="3162300" y="3429000"/>
            <a:ext cx="2705100" cy="2362200"/>
            <a:chOff x="1704" y="1488"/>
            <a:chExt cx="2352" cy="2064"/>
          </a:xfrm>
        </p:grpSpPr>
        <p:sp>
          <p:nvSpPr>
            <p:cNvPr id="187397" name="Rectangle 5"/>
            <p:cNvSpPr>
              <a:spLocks noChangeArrowheads="1"/>
            </p:cNvSpPr>
            <p:nvPr/>
          </p:nvSpPr>
          <p:spPr bwMode="auto">
            <a:xfrm>
              <a:off x="1704" y="1488"/>
              <a:ext cx="2352" cy="2064"/>
            </a:xfrm>
            <a:prstGeom prst="rect">
              <a:avLst/>
            </a:prstGeom>
            <a:solidFill>
              <a:schemeClr val="accent1"/>
            </a:solidFill>
            <a:ln w="12700">
              <a:solidFill>
                <a:schemeClr val="tx1"/>
              </a:solidFill>
              <a:miter lim="800000"/>
              <a:headEnd/>
              <a:tailEnd/>
            </a:ln>
          </p:spPr>
          <p:txBody>
            <a:bodyPr/>
            <a:lstStyle/>
            <a:p>
              <a:endParaRPr lang="ru-RU"/>
            </a:p>
          </p:txBody>
        </p:sp>
        <p:sp>
          <p:nvSpPr>
            <p:cNvPr id="187398" name="Freeform 6"/>
            <p:cNvSpPr>
              <a:spLocks/>
            </p:cNvSpPr>
            <p:nvPr/>
          </p:nvSpPr>
          <p:spPr bwMode="auto">
            <a:xfrm>
              <a:off x="2895" y="1784"/>
              <a:ext cx="431" cy="559"/>
            </a:xfrm>
            <a:custGeom>
              <a:avLst/>
              <a:gdLst/>
              <a:ahLst/>
              <a:cxnLst>
                <a:cxn ang="0">
                  <a:pos x="258" y="252"/>
                </a:cxn>
                <a:cxn ang="0">
                  <a:pos x="256" y="222"/>
                </a:cxn>
                <a:cxn ang="0">
                  <a:pos x="272" y="212"/>
                </a:cxn>
                <a:cxn ang="0">
                  <a:pos x="293" y="190"/>
                </a:cxn>
                <a:cxn ang="0">
                  <a:pos x="309" y="156"/>
                </a:cxn>
                <a:cxn ang="0">
                  <a:pos x="310" y="134"/>
                </a:cxn>
                <a:cxn ang="0">
                  <a:pos x="302" y="135"/>
                </a:cxn>
                <a:cxn ang="0">
                  <a:pos x="288" y="135"/>
                </a:cxn>
                <a:cxn ang="0">
                  <a:pos x="273" y="130"/>
                </a:cxn>
                <a:cxn ang="0">
                  <a:pos x="267" y="122"/>
                </a:cxn>
                <a:cxn ang="0">
                  <a:pos x="267" y="98"/>
                </a:cxn>
                <a:cxn ang="0">
                  <a:pos x="260" y="65"/>
                </a:cxn>
                <a:cxn ang="0">
                  <a:pos x="233" y="40"/>
                </a:cxn>
                <a:cxn ang="0">
                  <a:pos x="205" y="31"/>
                </a:cxn>
                <a:cxn ang="0">
                  <a:pos x="175" y="12"/>
                </a:cxn>
                <a:cxn ang="0">
                  <a:pos x="125" y="0"/>
                </a:cxn>
                <a:cxn ang="0">
                  <a:pos x="61" y="21"/>
                </a:cxn>
                <a:cxn ang="0">
                  <a:pos x="52" y="82"/>
                </a:cxn>
                <a:cxn ang="0">
                  <a:pos x="42" y="101"/>
                </a:cxn>
                <a:cxn ang="0">
                  <a:pos x="40" y="122"/>
                </a:cxn>
                <a:cxn ang="0">
                  <a:pos x="51" y="143"/>
                </a:cxn>
                <a:cxn ang="0">
                  <a:pos x="72" y="162"/>
                </a:cxn>
                <a:cxn ang="0">
                  <a:pos x="76" y="194"/>
                </a:cxn>
                <a:cxn ang="0">
                  <a:pos x="64" y="219"/>
                </a:cxn>
                <a:cxn ang="0">
                  <a:pos x="69" y="224"/>
                </a:cxn>
                <a:cxn ang="0">
                  <a:pos x="81" y="233"/>
                </a:cxn>
                <a:cxn ang="0">
                  <a:pos x="103" y="240"/>
                </a:cxn>
                <a:cxn ang="0">
                  <a:pos x="132" y="238"/>
                </a:cxn>
                <a:cxn ang="0">
                  <a:pos x="147" y="236"/>
                </a:cxn>
                <a:cxn ang="0">
                  <a:pos x="150" y="234"/>
                </a:cxn>
                <a:cxn ang="0">
                  <a:pos x="0" y="349"/>
                </a:cxn>
                <a:cxn ang="0">
                  <a:pos x="93" y="559"/>
                </a:cxn>
                <a:cxn ang="0">
                  <a:pos x="95" y="525"/>
                </a:cxn>
                <a:cxn ang="0">
                  <a:pos x="98" y="485"/>
                </a:cxn>
                <a:cxn ang="0">
                  <a:pos x="105" y="484"/>
                </a:cxn>
                <a:cxn ang="0">
                  <a:pos x="124" y="508"/>
                </a:cxn>
                <a:cxn ang="0">
                  <a:pos x="143" y="537"/>
                </a:cxn>
                <a:cxn ang="0">
                  <a:pos x="151" y="551"/>
                </a:cxn>
                <a:cxn ang="0">
                  <a:pos x="166" y="547"/>
                </a:cxn>
                <a:cxn ang="0">
                  <a:pos x="199" y="538"/>
                </a:cxn>
                <a:cxn ang="0">
                  <a:pos x="237" y="530"/>
                </a:cxn>
                <a:cxn ang="0">
                  <a:pos x="264" y="526"/>
                </a:cxn>
                <a:cxn ang="0">
                  <a:pos x="296" y="526"/>
                </a:cxn>
                <a:cxn ang="0">
                  <a:pos x="347" y="525"/>
                </a:cxn>
                <a:cxn ang="0">
                  <a:pos x="395" y="525"/>
                </a:cxn>
                <a:cxn ang="0">
                  <a:pos x="416" y="525"/>
                </a:cxn>
                <a:cxn ang="0">
                  <a:pos x="414" y="275"/>
                </a:cxn>
              </a:cxnLst>
              <a:rect l="0" t="0" r="r" b="b"/>
              <a:pathLst>
                <a:path w="431" h="559">
                  <a:moveTo>
                    <a:pt x="414" y="275"/>
                  </a:moveTo>
                  <a:lnTo>
                    <a:pt x="258" y="252"/>
                  </a:lnTo>
                  <a:lnTo>
                    <a:pt x="254" y="223"/>
                  </a:lnTo>
                  <a:lnTo>
                    <a:pt x="256" y="222"/>
                  </a:lnTo>
                  <a:lnTo>
                    <a:pt x="264" y="218"/>
                  </a:lnTo>
                  <a:lnTo>
                    <a:pt x="272" y="212"/>
                  </a:lnTo>
                  <a:lnTo>
                    <a:pt x="283" y="203"/>
                  </a:lnTo>
                  <a:lnTo>
                    <a:pt x="293" y="190"/>
                  </a:lnTo>
                  <a:lnTo>
                    <a:pt x="303" y="174"/>
                  </a:lnTo>
                  <a:lnTo>
                    <a:pt x="309" y="156"/>
                  </a:lnTo>
                  <a:lnTo>
                    <a:pt x="311" y="134"/>
                  </a:lnTo>
                  <a:lnTo>
                    <a:pt x="310" y="134"/>
                  </a:lnTo>
                  <a:lnTo>
                    <a:pt x="307" y="135"/>
                  </a:lnTo>
                  <a:lnTo>
                    <a:pt x="302" y="135"/>
                  </a:lnTo>
                  <a:lnTo>
                    <a:pt x="295" y="136"/>
                  </a:lnTo>
                  <a:lnTo>
                    <a:pt x="288" y="135"/>
                  </a:lnTo>
                  <a:lnTo>
                    <a:pt x="280" y="134"/>
                  </a:lnTo>
                  <a:lnTo>
                    <a:pt x="273" y="130"/>
                  </a:lnTo>
                  <a:lnTo>
                    <a:pt x="266" y="125"/>
                  </a:lnTo>
                  <a:lnTo>
                    <a:pt x="267" y="122"/>
                  </a:lnTo>
                  <a:lnTo>
                    <a:pt x="267" y="112"/>
                  </a:lnTo>
                  <a:lnTo>
                    <a:pt x="267" y="98"/>
                  </a:lnTo>
                  <a:lnTo>
                    <a:pt x="266" y="82"/>
                  </a:lnTo>
                  <a:lnTo>
                    <a:pt x="260" y="65"/>
                  </a:lnTo>
                  <a:lnTo>
                    <a:pt x="249" y="51"/>
                  </a:lnTo>
                  <a:lnTo>
                    <a:pt x="233" y="40"/>
                  </a:lnTo>
                  <a:lnTo>
                    <a:pt x="209" y="34"/>
                  </a:lnTo>
                  <a:lnTo>
                    <a:pt x="205" y="31"/>
                  </a:lnTo>
                  <a:lnTo>
                    <a:pt x="193" y="23"/>
                  </a:lnTo>
                  <a:lnTo>
                    <a:pt x="175" y="12"/>
                  </a:lnTo>
                  <a:lnTo>
                    <a:pt x="153" y="3"/>
                  </a:lnTo>
                  <a:lnTo>
                    <a:pt x="125" y="0"/>
                  </a:lnTo>
                  <a:lnTo>
                    <a:pt x="94" y="5"/>
                  </a:lnTo>
                  <a:lnTo>
                    <a:pt x="61" y="21"/>
                  </a:lnTo>
                  <a:lnTo>
                    <a:pt x="26" y="54"/>
                  </a:lnTo>
                  <a:lnTo>
                    <a:pt x="52" y="82"/>
                  </a:lnTo>
                  <a:lnTo>
                    <a:pt x="45" y="92"/>
                  </a:lnTo>
                  <a:lnTo>
                    <a:pt x="42" y="101"/>
                  </a:lnTo>
                  <a:lnTo>
                    <a:pt x="40" y="112"/>
                  </a:lnTo>
                  <a:lnTo>
                    <a:pt x="40" y="122"/>
                  </a:lnTo>
                  <a:lnTo>
                    <a:pt x="44" y="132"/>
                  </a:lnTo>
                  <a:lnTo>
                    <a:pt x="51" y="143"/>
                  </a:lnTo>
                  <a:lnTo>
                    <a:pt x="60" y="153"/>
                  </a:lnTo>
                  <a:lnTo>
                    <a:pt x="72" y="162"/>
                  </a:lnTo>
                  <a:lnTo>
                    <a:pt x="74" y="174"/>
                  </a:lnTo>
                  <a:lnTo>
                    <a:pt x="76" y="194"/>
                  </a:lnTo>
                  <a:lnTo>
                    <a:pt x="74" y="211"/>
                  </a:lnTo>
                  <a:lnTo>
                    <a:pt x="64" y="219"/>
                  </a:lnTo>
                  <a:lnTo>
                    <a:pt x="66" y="221"/>
                  </a:lnTo>
                  <a:lnTo>
                    <a:pt x="69" y="224"/>
                  </a:lnTo>
                  <a:lnTo>
                    <a:pt x="74" y="228"/>
                  </a:lnTo>
                  <a:lnTo>
                    <a:pt x="81" y="233"/>
                  </a:lnTo>
                  <a:lnTo>
                    <a:pt x="91" y="237"/>
                  </a:lnTo>
                  <a:lnTo>
                    <a:pt x="103" y="240"/>
                  </a:lnTo>
                  <a:lnTo>
                    <a:pt x="117" y="241"/>
                  </a:lnTo>
                  <a:lnTo>
                    <a:pt x="132" y="238"/>
                  </a:lnTo>
                  <a:lnTo>
                    <a:pt x="141" y="237"/>
                  </a:lnTo>
                  <a:lnTo>
                    <a:pt x="147" y="236"/>
                  </a:lnTo>
                  <a:lnTo>
                    <a:pt x="149" y="235"/>
                  </a:lnTo>
                  <a:lnTo>
                    <a:pt x="150" y="234"/>
                  </a:lnTo>
                  <a:lnTo>
                    <a:pt x="161" y="267"/>
                  </a:lnTo>
                  <a:lnTo>
                    <a:pt x="0" y="349"/>
                  </a:lnTo>
                  <a:lnTo>
                    <a:pt x="8" y="520"/>
                  </a:lnTo>
                  <a:lnTo>
                    <a:pt x="93" y="559"/>
                  </a:lnTo>
                  <a:lnTo>
                    <a:pt x="94" y="549"/>
                  </a:lnTo>
                  <a:lnTo>
                    <a:pt x="95" y="525"/>
                  </a:lnTo>
                  <a:lnTo>
                    <a:pt x="98" y="500"/>
                  </a:lnTo>
                  <a:lnTo>
                    <a:pt x="98" y="485"/>
                  </a:lnTo>
                  <a:lnTo>
                    <a:pt x="99" y="481"/>
                  </a:lnTo>
                  <a:lnTo>
                    <a:pt x="105" y="484"/>
                  </a:lnTo>
                  <a:lnTo>
                    <a:pt x="113" y="495"/>
                  </a:lnTo>
                  <a:lnTo>
                    <a:pt x="124" y="508"/>
                  </a:lnTo>
                  <a:lnTo>
                    <a:pt x="134" y="524"/>
                  </a:lnTo>
                  <a:lnTo>
                    <a:pt x="143" y="537"/>
                  </a:lnTo>
                  <a:lnTo>
                    <a:pt x="149" y="547"/>
                  </a:lnTo>
                  <a:lnTo>
                    <a:pt x="151" y="551"/>
                  </a:lnTo>
                  <a:lnTo>
                    <a:pt x="155" y="550"/>
                  </a:lnTo>
                  <a:lnTo>
                    <a:pt x="166" y="547"/>
                  </a:lnTo>
                  <a:lnTo>
                    <a:pt x="181" y="543"/>
                  </a:lnTo>
                  <a:lnTo>
                    <a:pt x="199" y="538"/>
                  </a:lnTo>
                  <a:lnTo>
                    <a:pt x="218" y="534"/>
                  </a:lnTo>
                  <a:lnTo>
                    <a:pt x="237" y="530"/>
                  </a:lnTo>
                  <a:lnTo>
                    <a:pt x="253" y="527"/>
                  </a:lnTo>
                  <a:lnTo>
                    <a:pt x="264" y="526"/>
                  </a:lnTo>
                  <a:lnTo>
                    <a:pt x="276" y="526"/>
                  </a:lnTo>
                  <a:lnTo>
                    <a:pt x="296" y="526"/>
                  </a:lnTo>
                  <a:lnTo>
                    <a:pt x="321" y="526"/>
                  </a:lnTo>
                  <a:lnTo>
                    <a:pt x="347" y="525"/>
                  </a:lnTo>
                  <a:lnTo>
                    <a:pt x="373" y="525"/>
                  </a:lnTo>
                  <a:lnTo>
                    <a:pt x="395" y="525"/>
                  </a:lnTo>
                  <a:lnTo>
                    <a:pt x="410" y="525"/>
                  </a:lnTo>
                  <a:lnTo>
                    <a:pt x="416" y="525"/>
                  </a:lnTo>
                  <a:lnTo>
                    <a:pt x="431" y="349"/>
                  </a:lnTo>
                  <a:lnTo>
                    <a:pt x="414" y="275"/>
                  </a:lnTo>
                  <a:close/>
                </a:path>
              </a:pathLst>
            </a:custGeom>
            <a:solidFill>
              <a:schemeClr val="bg2"/>
            </a:solidFill>
            <a:ln w="9525">
              <a:noFill/>
              <a:round/>
              <a:headEnd/>
              <a:tailEnd/>
            </a:ln>
          </p:spPr>
          <p:txBody>
            <a:bodyPr/>
            <a:lstStyle/>
            <a:p>
              <a:endParaRPr lang="ru-RU"/>
            </a:p>
          </p:txBody>
        </p:sp>
        <p:sp>
          <p:nvSpPr>
            <p:cNvPr id="187399" name="Freeform 7"/>
            <p:cNvSpPr>
              <a:spLocks/>
            </p:cNvSpPr>
            <p:nvPr/>
          </p:nvSpPr>
          <p:spPr bwMode="auto">
            <a:xfrm>
              <a:off x="3714" y="1841"/>
              <a:ext cx="341" cy="475"/>
            </a:xfrm>
            <a:custGeom>
              <a:avLst/>
              <a:gdLst/>
              <a:ahLst/>
              <a:cxnLst>
                <a:cxn ang="0">
                  <a:pos x="189" y="238"/>
                </a:cxn>
                <a:cxn ang="0">
                  <a:pos x="199" y="179"/>
                </a:cxn>
                <a:cxn ang="0">
                  <a:pos x="275" y="171"/>
                </a:cxn>
                <a:cxn ang="0">
                  <a:pos x="275" y="128"/>
                </a:cxn>
                <a:cxn ang="0">
                  <a:pos x="270" y="92"/>
                </a:cxn>
                <a:cxn ang="0">
                  <a:pos x="262" y="63"/>
                </a:cxn>
                <a:cxn ang="0">
                  <a:pos x="249" y="41"/>
                </a:cxn>
                <a:cxn ang="0">
                  <a:pos x="233" y="24"/>
                </a:cxn>
                <a:cxn ang="0">
                  <a:pos x="216" y="12"/>
                </a:cxn>
                <a:cxn ang="0">
                  <a:pos x="196" y="5"/>
                </a:cxn>
                <a:cxn ang="0">
                  <a:pos x="176" y="0"/>
                </a:cxn>
                <a:cxn ang="0">
                  <a:pos x="156" y="0"/>
                </a:cxn>
                <a:cxn ang="0">
                  <a:pos x="136" y="1"/>
                </a:cxn>
                <a:cxn ang="0">
                  <a:pos x="116" y="4"/>
                </a:cxn>
                <a:cxn ang="0">
                  <a:pos x="100" y="7"/>
                </a:cxn>
                <a:cxn ang="0">
                  <a:pos x="85" y="12"/>
                </a:cxn>
                <a:cxn ang="0">
                  <a:pos x="74" y="16"/>
                </a:cxn>
                <a:cxn ang="0">
                  <a:pos x="66" y="18"/>
                </a:cxn>
                <a:cxn ang="0">
                  <a:pos x="64" y="19"/>
                </a:cxn>
                <a:cxn ang="0">
                  <a:pos x="8" y="26"/>
                </a:cxn>
                <a:cxn ang="0">
                  <a:pos x="8" y="37"/>
                </a:cxn>
                <a:cxn ang="0">
                  <a:pos x="10" y="47"/>
                </a:cxn>
                <a:cxn ang="0">
                  <a:pos x="14" y="55"/>
                </a:cxn>
                <a:cxn ang="0">
                  <a:pos x="20" y="61"/>
                </a:cxn>
                <a:cxn ang="0">
                  <a:pos x="26" y="66"/>
                </a:cxn>
                <a:cxn ang="0">
                  <a:pos x="33" y="69"/>
                </a:cxn>
                <a:cxn ang="0">
                  <a:pos x="41" y="73"/>
                </a:cxn>
                <a:cxn ang="0">
                  <a:pos x="48" y="74"/>
                </a:cxn>
                <a:cxn ang="0">
                  <a:pos x="45" y="85"/>
                </a:cxn>
                <a:cxn ang="0">
                  <a:pos x="41" y="96"/>
                </a:cxn>
                <a:cxn ang="0">
                  <a:pos x="40" y="106"/>
                </a:cxn>
                <a:cxn ang="0">
                  <a:pos x="39" y="117"/>
                </a:cxn>
                <a:cxn ang="0">
                  <a:pos x="40" y="135"/>
                </a:cxn>
                <a:cxn ang="0">
                  <a:pos x="44" y="150"/>
                </a:cxn>
                <a:cxn ang="0">
                  <a:pos x="50" y="166"/>
                </a:cxn>
                <a:cxn ang="0">
                  <a:pos x="58" y="179"/>
                </a:cxn>
                <a:cxn ang="0">
                  <a:pos x="68" y="190"/>
                </a:cxn>
                <a:cxn ang="0">
                  <a:pos x="79" y="198"/>
                </a:cxn>
                <a:cxn ang="0">
                  <a:pos x="91" y="205"/>
                </a:cxn>
                <a:cxn ang="0">
                  <a:pos x="106" y="209"/>
                </a:cxn>
                <a:cxn ang="0">
                  <a:pos x="108" y="232"/>
                </a:cxn>
                <a:cxn ang="0">
                  <a:pos x="0" y="286"/>
                </a:cxn>
                <a:cxn ang="0">
                  <a:pos x="26" y="475"/>
                </a:cxn>
                <a:cxn ang="0">
                  <a:pos x="306" y="475"/>
                </a:cxn>
                <a:cxn ang="0">
                  <a:pos x="341" y="297"/>
                </a:cxn>
                <a:cxn ang="0">
                  <a:pos x="189" y="238"/>
                </a:cxn>
              </a:cxnLst>
              <a:rect l="0" t="0" r="r" b="b"/>
              <a:pathLst>
                <a:path w="341" h="475">
                  <a:moveTo>
                    <a:pt x="189" y="238"/>
                  </a:moveTo>
                  <a:lnTo>
                    <a:pt x="199" y="179"/>
                  </a:lnTo>
                  <a:lnTo>
                    <a:pt x="275" y="171"/>
                  </a:lnTo>
                  <a:lnTo>
                    <a:pt x="275" y="128"/>
                  </a:lnTo>
                  <a:lnTo>
                    <a:pt x="270" y="92"/>
                  </a:lnTo>
                  <a:lnTo>
                    <a:pt x="262" y="63"/>
                  </a:lnTo>
                  <a:lnTo>
                    <a:pt x="249" y="41"/>
                  </a:lnTo>
                  <a:lnTo>
                    <a:pt x="233" y="24"/>
                  </a:lnTo>
                  <a:lnTo>
                    <a:pt x="216" y="12"/>
                  </a:lnTo>
                  <a:lnTo>
                    <a:pt x="196" y="5"/>
                  </a:lnTo>
                  <a:lnTo>
                    <a:pt x="176" y="0"/>
                  </a:lnTo>
                  <a:lnTo>
                    <a:pt x="156" y="0"/>
                  </a:lnTo>
                  <a:lnTo>
                    <a:pt x="136" y="1"/>
                  </a:lnTo>
                  <a:lnTo>
                    <a:pt x="116" y="4"/>
                  </a:lnTo>
                  <a:lnTo>
                    <a:pt x="100" y="7"/>
                  </a:lnTo>
                  <a:lnTo>
                    <a:pt x="85" y="12"/>
                  </a:lnTo>
                  <a:lnTo>
                    <a:pt x="74" y="16"/>
                  </a:lnTo>
                  <a:lnTo>
                    <a:pt x="66" y="18"/>
                  </a:lnTo>
                  <a:lnTo>
                    <a:pt x="64" y="19"/>
                  </a:lnTo>
                  <a:lnTo>
                    <a:pt x="8" y="26"/>
                  </a:lnTo>
                  <a:lnTo>
                    <a:pt x="8" y="37"/>
                  </a:lnTo>
                  <a:lnTo>
                    <a:pt x="10" y="47"/>
                  </a:lnTo>
                  <a:lnTo>
                    <a:pt x="14" y="55"/>
                  </a:lnTo>
                  <a:lnTo>
                    <a:pt x="20" y="61"/>
                  </a:lnTo>
                  <a:lnTo>
                    <a:pt x="26" y="66"/>
                  </a:lnTo>
                  <a:lnTo>
                    <a:pt x="33" y="69"/>
                  </a:lnTo>
                  <a:lnTo>
                    <a:pt x="41" y="73"/>
                  </a:lnTo>
                  <a:lnTo>
                    <a:pt x="48" y="74"/>
                  </a:lnTo>
                  <a:lnTo>
                    <a:pt x="45" y="85"/>
                  </a:lnTo>
                  <a:lnTo>
                    <a:pt x="41" y="96"/>
                  </a:lnTo>
                  <a:lnTo>
                    <a:pt x="40" y="106"/>
                  </a:lnTo>
                  <a:lnTo>
                    <a:pt x="39" y="117"/>
                  </a:lnTo>
                  <a:lnTo>
                    <a:pt x="40" y="135"/>
                  </a:lnTo>
                  <a:lnTo>
                    <a:pt x="44" y="150"/>
                  </a:lnTo>
                  <a:lnTo>
                    <a:pt x="50" y="166"/>
                  </a:lnTo>
                  <a:lnTo>
                    <a:pt x="58" y="179"/>
                  </a:lnTo>
                  <a:lnTo>
                    <a:pt x="68" y="190"/>
                  </a:lnTo>
                  <a:lnTo>
                    <a:pt x="79" y="198"/>
                  </a:lnTo>
                  <a:lnTo>
                    <a:pt x="91" y="205"/>
                  </a:lnTo>
                  <a:lnTo>
                    <a:pt x="106" y="209"/>
                  </a:lnTo>
                  <a:lnTo>
                    <a:pt x="108" y="232"/>
                  </a:lnTo>
                  <a:lnTo>
                    <a:pt x="0" y="286"/>
                  </a:lnTo>
                  <a:lnTo>
                    <a:pt x="26" y="475"/>
                  </a:lnTo>
                  <a:lnTo>
                    <a:pt x="306" y="475"/>
                  </a:lnTo>
                  <a:lnTo>
                    <a:pt x="341" y="297"/>
                  </a:lnTo>
                  <a:lnTo>
                    <a:pt x="189" y="238"/>
                  </a:lnTo>
                  <a:close/>
                </a:path>
              </a:pathLst>
            </a:custGeom>
            <a:solidFill>
              <a:schemeClr val="bg2"/>
            </a:solidFill>
            <a:ln w="9525">
              <a:noFill/>
              <a:round/>
              <a:headEnd/>
              <a:tailEnd/>
            </a:ln>
          </p:spPr>
          <p:txBody>
            <a:bodyPr/>
            <a:lstStyle/>
            <a:p>
              <a:endParaRPr lang="ru-RU"/>
            </a:p>
          </p:txBody>
        </p:sp>
        <p:sp>
          <p:nvSpPr>
            <p:cNvPr id="187400" name="Freeform 8"/>
            <p:cNvSpPr>
              <a:spLocks/>
            </p:cNvSpPr>
            <p:nvPr/>
          </p:nvSpPr>
          <p:spPr bwMode="auto">
            <a:xfrm>
              <a:off x="2728" y="3020"/>
              <a:ext cx="1082" cy="532"/>
            </a:xfrm>
            <a:custGeom>
              <a:avLst/>
              <a:gdLst/>
              <a:ahLst/>
              <a:cxnLst>
                <a:cxn ang="0">
                  <a:pos x="246" y="0"/>
                </a:cxn>
                <a:cxn ang="0">
                  <a:pos x="1082" y="213"/>
                </a:cxn>
                <a:cxn ang="0">
                  <a:pos x="1054" y="364"/>
                </a:cxn>
                <a:cxn ang="0">
                  <a:pos x="608" y="532"/>
                </a:cxn>
                <a:cxn ang="0">
                  <a:pos x="0" y="213"/>
                </a:cxn>
                <a:cxn ang="0">
                  <a:pos x="246" y="0"/>
                </a:cxn>
              </a:cxnLst>
              <a:rect l="0" t="0" r="r" b="b"/>
              <a:pathLst>
                <a:path w="1082" h="532">
                  <a:moveTo>
                    <a:pt x="246" y="0"/>
                  </a:moveTo>
                  <a:lnTo>
                    <a:pt x="1082" y="213"/>
                  </a:lnTo>
                  <a:lnTo>
                    <a:pt x="1054" y="364"/>
                  </a:lnTo>
                  <a:lnTo>
                    <a:pt x="608" y="532"/>
                  </a:lnTo>
                  <a:lnTo>
                    <a:pt x="0" y="213"/>
                  </a:lnTo>
                  <a:lnTo>
                    <a:pt x="246" y="0"/>
                  </a:lnTo>
                  <a:close/>
                </a:path>
              </a:pathLst>
            </a:custGeom>
            <a:solidFill>
              <a:schemeClr val="accent2"/>
            </a:solidFill>
            <a:ln w="12700">
              <a:solidFill>
                <a:schemeClr val="tx1"/>
              </a:solidFill>
              <a:round/>
              <a:headEnd/>
              <a:tailEnd/>
            </a:ln>
          </p:spPr>
          <p:txBody>
            <a:bodyPr/>
            <a:lstStyle/>
            <a:p>
              <a:endParaRPr lang="ru-RU"/>
            </a:p>
          </p:txBody>
        </p:sp>
        <p:sp>
          <p:nvSpPr>
            <p:cNvPr id="187401" name="Freeform 9"/>
            <p:cNvSpPr>
              <a:spLocks/>
            </p:cNvSpPr>
            <p:nvPr/>
          </p:nvSpPr>
          <p:spPr bwMode="auto">
            <a:xfrm>
              <a:off x="2161" y="2532"/>
              <a:ext cx="283" cy="394"/>
            </a:xfrm>
            <a:custGeom>
              <a:avLst/>
              <a:gdLst/>
              <a:ahLst/>
              <a:cxnLst>
                <a:cxn ang="0">
                  <a:pos x="283" y="50"/>
                </a:cxn>
                <a:cxn ang="0">
                  <a:pos x="218" y="35"/>
                </a:cxn>
                <a:cxn ang="0">
                  <a:pos x="195" y="79"/>
                </a:cxn>
                <a:cxn ang="0">
                  <a:pos x="0" y="0"/>
                </a:cxn>
                <a:cxn ang="0">
                  <a:pos x="195" y="394"/>
                </a:cxn>
                <a:cxn ang="0">
                  <a:pos x="283" y="50"/>
                </a:cxn>
              </a:cxnLst>
              <a:rect l="0" t="0" r="r" b="b"/>
              <a:pathLst>
                <a:path w="283" h="394">
                  <a:moveTo>
                    <a:pt x="283" y="50"/>
                  </a:moveTo>
                  <a:lnTo>
                    <a:pt x="218" y="35"/>
                  </a:lnTo>
                  <a:lnTo>
                    <a:pt x="195" y="79"/>
                  </a:lnTo>
                  <a:lnTo>
                    <a:pt x="0" y="0"/>
                  </a:lnTo>
                  <a:lnTo>
                    <a:pt x="195" y="394"/>
                  </a:lnTo>
                  <a:lnTo>
                    <a:pt x="283" y="50"/>
                  </a:lnTo>
                  <a:close/>
                </a:path>
              </a:pathLst>
            </a:custGeom>
            <a:solidFill>
              <a:srgbClr val="FFFFFF"/>
            </a:solidFill>
            <a:ln w="9525">
              <a:noFill/>
              <a:round/>
              <a:headEnd/>
              <a:tailEnd/>
            </a:ln>
          </p:spPr>
          <p:txBody>
            <a:bodyPr/>
            <a:lstStyle/>
            <a:p>
              <a:endParaRPr lang="ru-RU"/>
            </a:p>
          </p:txBody>
        </p:sp>
        <p:sp>
          <p:nvSpPr>
            <p:cNvPr id="187402" name="Freeform 10"/>
            <p:cNvSpPr>
              <a:spLocks/>
            </p:cNvSpPr>
            <p:nvPr/>
          </p:nvSpPr>
          <p:spPr bwMode="auto">
            <a:xfrm>
              <a:off x="2795" y="3195"/>
              <a:ext cx="261" cy="126"/>
            </a:xfrm>
            <a:custGeom>
              <a:avLst/>
              <a:gdLst/>
              <a:ahLst/>
              <a:cxnLst>
                <a:cxn ang="0">
                  <a:pos x="7" y="1"/>
                </a:cxn>
                <a:cxn ang="0">
                  <a:pos x="8" y="1"/>
                </a:cxn>
                <a:cxn ang="0">
                  <a:pos x="13" y="1"/>
                </a:cxn>
                <a:cxn ang="0">
                  <a:pos x="21" y="1"/>
                </a:cxn>
                <a:cxn ang="0">
                  <a:pos x="31" y="0"/>
                </a:cxn>
                <a:cxn ang="0">
                  <a:pos x="43" y="0"/>
                </a:cxn>
                <a:cxn ang="0">
                  <a:pos x="56" y="1"/>
                </a:cxn>
                <a:cxn ang="0">
                  <a:pos x="71" y="1"/>
                </a:cxn>
                <a:cxn ang="0">
                  <a:pos x="87" y="3"/>
                </a:cxn>
                <a:cxn ang="0">
                  <a:pos x="103" y="5"/>
                </a:cxn>
                <a:cxn ang="0">
                  <a:pos x="119" y="7"/>
                </a:cxn>
                <a:cxn ang="0">
                  <a:pos x="136" y="11"/>
                </a:cxn>
                <a:cxn ang="0">
                  <a:pos x="151" y="15"/>
                </a:cxn>
                <a:cxn ang="0">
                  <a:pos x="166" y="19"/>
                </a:cxn>
                <a:cxn ang="0">
                  <a:pos x="180" y="25"/>
                </a:cxn>
                <a:cxn ang="0">
                  <a:pos x="192" y="34"/>
                </a:cxn>
                <a:cxn ang="0">
                  <a:pos x="201" y="42"/>
                </a:cxn>
                <a:cxn ang="0">
                  <a:pos x="261" y="108"/>
                </a:cxn>
                <a:cxn ang="0">
                  <a:pos x="214" y="83"/>
                </a:cxn>
                <a:cxn ang="0">
                  <a:pos x="231" y="122"/>
                </a:cxn>
                <a:cxn ang="0">
                  <a:pos x="188" y="86"/>
                </a:cxn>
                <a:cxn ang="0">
                  <a:pos x="191" y="126"/>
                </a:cxn>
                <a:cxn ang="0">
                  <a:pos x="157" y="84"/>
                </a:cxn>
                <a:cxn ang="0">
                  <a:pos x="154" y="85"/>
                </a:cxn>
                <a:cxn ang="0">
                  <a:pos x="143" y="86"/>
                </a:cxn>
                <a:cxn ang="0">
                  <a:pos x="126" y="89"/>
                </a:cxn>
                <a:cxn ang="0">
                  <a:pos x="106" y="89"/>
                </a:cxn>
                <a:cxn ang="0">
                  <a:pos x="82" y="85"/>
                </a:cxn>
                <a:cxn ang="0">
                  <a:pos x="56" y="78"/>
                </a:cxn>
                <a:cxn ang="0">
                  <a:pos x="30" y="65"/>
                </a:cxn>
                <a:cxn ang="0">
                  <a:pos x="2" y="44"/>
                </a:cxn>
                <a:cxn ang="0">
                  <a:pos x="1" y="40"/>
                </a:cxn>
                <a:cxn ang="0">
                  <a:pos x="0" y="29"/>
                </a:cxn>
                <a:cxn ang="0">
                  <a:pos x="1" y="15"/>
                </a:cxn>
                <a:cxn ang="0">
                  <a:pos x="7" y="1"/>
                </a:cxn>
              </a:cxnLst>
              <a:rect l="0" t="0" r="r" b="b"/>
              <a:pathLst>
                <a:path w="261" h="126">
                  <a:moveTo>
                    <a:pt x="7" y="1"/>
                  </a:moveTo>
                  <a:lnTo>
                    <a:pt x="8" y="1"/>
                  </a:lnTo>
                  <a:lnTo>
                    <a:pt x="13" y="1"/>
                  </a:lnTo>
                  <a:lnTo>
                    <a:pt x="21" y="1"/>
                  </a:lnTo>
                  <a:lnTo>
                    <a:pt x="31" y="0"/>
                  </a:lnTo>
                  <a:lnTo>
                    <a:pt x="43" y="0"/>
                  </a:lnTo>
                  <a:lnTo>
                    <a:pt x="56" y="1"/>
                  </a:lnTo>
                  <a:lnTo>
                    <a:pt x="71" y="1"/>
                  </a:lnTo>
                  <a:lnTo>
                    <a:pt x="87" y="3"/>
                  </a:lnTo>
                  <a:lnTo>
                    <a:pt x="103" y="5"/>
                  </a:lnTo>
                  <a:lnTo>
                    <a:pt x="119" y="7"/>
                  </a:lnTo>
                  <a:lnTo>
                    <a:pt x="136" y="11"/>
                  </a:lnTo>
                  <a:lnTo>
                    <a:pt x="151" y="15"/>
                  </a:lnTo>
                  <a:lnTo>
                    <a:pt x="166" y="19"/>
                  </a:lnTo>
                  <a:lnTo>
                    <a:pt x="180" y="25"/>
                  </a:lnTo>
                  <a:lnTo>
                    <a:pt x="192" y="34"/>
                  </a:lnTo>
                  <a:lnTo>
                    <a:pt x="201" y="42"/>
                  </a:lnTo>
                  <a:lnTo>
                    <a:pt x="261" y="108"/>
                  </a:lnTo>
                  <a:lnTo>
                    <a:pt x="214" y="83"/>
                  </a:lnTo>
                  <a:lnTo>
                    <a:pt x="231" y="122"/>
                  </a:lnTo>
                  <a:lnTo>
                    <a:pt x="188" y="86"/>
                  </a:lnTo>
                  <a:lnTo>
                    <a:pt x="191" y="126"/>
                  </a:lnTo>
                  <a:lnTo>
                    <a:pt x="157" y="84"/>
                  </a:lnTo>
                  <a:lnTo>
                    <a:pt x="154" y="85"/>
                  </a:lnTo>
                  <a:lnTo>
                    <a:pt x="143" y="86"/>
                  </a:lnTo>
                  <a:lnTo>
                    <a:pt x="126" y="89"/>
                  </a:lnTo>
                  <a:lnTo>
                    <a:pt x="106" y="89"/>
                  </a:lnTo>
                  <a:lnTo>
                    <a:pt x="82" y="85"/>
                  </a:lnTo>
                  <a:lnTo>
                    <a:pt x="56" y="78"/>
                  </a:lnTo>
                  <a:lnTo>
                    <a:pt x="30" y="65"/>
                  </a:lnTo>
                  <a:lnTo>
                    <a:pt x="2" y="44"/>
                  </a:lnTo>
                  <a:lnTo>
                    <a:pt x="1" y="40"/>
                  </a:lnTo>
                  <a:lnTo>
                    <a:pt x="0" y="29"/>
                  </a:lnTo>
                  <a:lnTo>
                    <a:pt x="1" y="15"/>
                  </a:lnTo>
                  <a:lnTo>
                    <a:pt x="7" y="1"/>
                  </a:lnTo>
                  <a:close/>
                </a:path>
              </a:pathLst>
            </a:custGeom>
            <a:solidFill>
              <a:srgbClr val="FFFFFF"/>
            </a:solidFill>
            <a:ln w="9525">
              <a:noFill/>
              <a:round/>
              <a:headEnd/>
              <a:tailEnd/>
            </a:ln>
          </p:spPr>
          <p:txBody>
            <a:bodyPr/>
            <a:lstStyle/>
            <a:p>
              <a:endParaRPr lang="ru-RU"/>
            </a:p>
          </p:txBody>
        </p:sp>
        <p:sp>
          <p:nvSpPr>
            <p:cNvPr id="187403" name="Freeform 11"/>
            <p:cNvSpPr>
              <a:spLocks/>
            </p:cNvSpPr>
            <p:nvPr/>
          </p:nvSpPr>
          <p:spPr bwMode="auto">
            <a:xfrm>
              <a:off x="2107" y="2155"/>
              <a:ext cx="321" cy="383"/>
            </a:xfrm>
            <a:custGeom>
              <a:avLst/>
              <a:gdLst/>
              <a:ahLst/>
              <a:cxnLst>
                <a:cxn ang="0">
                  <a:pos x="269" y="68"/>
                </a:cxn>
                <a:cxn ang="0">
                  <a:pos x="321" y="185"/>
                </a:cxn>
                <a:cxn ang="0">
                  <a:pos x="294" y="199"/>
                </a:cxn>
                <a:cxn ang="0">
                  <a:pos x="297" y="290"/>
                </a:cxn>
                <a:cxn ang="0">
                  <a:pos x="251" y="296"/>
                </a:cxn>
                <a:cxn ang="0">
                  <a:pos x="239" y="383"/>
                </a:cxn>
                <a:cxn ang="0">
                  <a:pos x="61" y="320"/>
                </a:cxn>
                <a:cxn ang="0">
                  <a:pos x="65" y="279"/>
                </a:cxn>
                <a:cxn ang="0">
                  <a:pos x="61" y="278"/>
                </a:cxn>
                <a:cxn ang="0">
                  <a:pos x="52" y="273"/>
                </a:cxn>
                <a:cxn ang="0">
                  <a:pos x="40" y="265"/>
                </a:cxn>
                <a:cxn ang="0">
                  <a:pos x="28" y="252"/>
                </a:cxn>
                <a:cxn ang="0">
                  <a:pos x="17" y="236"/>
                </a:cxn>
                <a:cxn ang="0">
                  <a:pos x="11" y="217"/>
                </a:cxn>
                <a:cxn ang="0">
                  <a:pos x="12" y="193"/>
                </a:cxn>
                <a:cxn ang="0">
                  <a:pos x="23" y="165"/>
                </a:cxn>
                <a:cxn ang="0">
                  <a:pos x="19" y="160"/>
                </a:cxn>
                <a:cxn ang="0">
                  <a:pos x="12" y="149"/>
                </a:cxn>
                <a:cxn ang="0">
                  <a:pos x="4" y="131"/>
                </a:cxn>
                <a:cxn ang="0">
                  <a:pos x="0" y="110"/>
                </a:cxn>
                <a:cxn ang="0">
                  <a:pos x="4" y="86"/>
                </a:cxn>
                <a:cxn ang="0">
                  <a:pos x="18" y="61"/>
                </a:cxn>
                <a:cxn ang="0">
                  <a:pos x="49" y="37"/>
                </a:cxn>
                <a:cxn ang="0">
                  <a:pos x="99" y="14"/>
                </a:cxn>
                <a:cxn ang="0">
                  <a:pos x="294" y="0"/>
                </a:cxn>
                <a:cxn ang="0">
                  <a:pos x="269" y="68"/>
                </a:cxn>
              </a:cxnLst>
              <a:rect l="0" t="0" r="r" b="b"/>
              <a:pathLst>
                <a:path w="321" h="383">
                  <a:moveTo>
                    <a:pt x="269" y="68"/>
                  </a:moveTo>
                  <a:lnTo>
                    <a:pt x="321" y="185"/>
                  </a:lnTo>
                  <a:lnTo>
                    <a:pt x="294" y="199"/>
                  </a:lnTo>
                  <a:lnTo>
                    <a:pt x="297" y="290"/>
                  </a:lnTo>
                  <a:lnTo>
                    <a:pt x="251" y="296"/>
                  </a:lnTo>
                  <a:lnTo>
                    <a:pt x="239" y="383"/>
                  </a:lnTo>
                  <a:lnTo>
                    <a:pt x="61" y="320"/>
                  </a:lnTo>
                  <a:lnTo>
                    <a:pt x="65" y="279"/>
                  </a:lnTo>
                  <a:lnTo>
                    <a:pt x="61" y="278"/>
                  </a:lnTo>
                  <a:lnTo>
                    <a:pt x="52" y="273"/>
                  </a:lnTo>
                  <a:lnTo>
                    <a:pt x="40" y="265"/>
                  </a:lnTo>
                  <a:lnTo>
                    <a:pt x="28" y="252"/>
                  </a:lnTo>
                  <a:lnTo>
                    <a:pt x="17" y="236"/>
                  </a:lnTo>
                  <a:lnTo>
                    <a:pt x="11" y="217"/>
                  </a:lnTo>
                  <a:lnTo>
                    <a:pt x="12" y="193"/>
                  </a:lnTo>
                  <a:lnTo>
                    <a:pt x="23" y="165"/>
                  </a:lnTo>
                  <a:lnTo>
                    <a:pt x="19" y="160"/>
                  </a:lnTo>
                  <a:lnTo>
                    <a:pt x="12" y="149"/>
                  </a:lnTo>
                  <a:lnTo>
                    <a:pt x="4" y="131"/>
                  </a:lnTo>
                  <a:lnTo>
                    <a:pt x="0" y="110"/>
                  </a:lnTo>
                  <a:lnTo>
                    <a:pt x="4" y="86"/>
                  </a:lnTo>
                  <a:lnTo>
                    <a:pt x="18" y="61"/>
                  </a:lnTo>
                  <a:lnTo>
                    <a:pt x="49" y="37"/>
                  </a:lnTo>
                  <a:lnTo>
                    <a:pt x="99" y="14"/>
                  </a:lnTo>
                  <a:lnTo>
                    <a:pt x="294" y="0"/>
                  </a:lnTo>
                  <a:lnTo>
                    <a:pt x="269" y="68"/>
                  </a:lnTo>
                  <a:close/>
                </a:path>
              </a:pathLst>
            </a:custGeom>
            <a:solidFill>
              <a:schemeClr val="accent2"/>
            </a:solidFill>
            <a:ln w="12700">
              <a:solidFill>
                <a:schemeClr val="tx1"/>
              </a:solidFill>
              <a:round/>
              <a:headEnd/>
              <a:tailEnd/>
            </a:ln>
          </p:spPr>
          <p:txBody>
            <a:bodyPr/>
            <a:lstStyle/>
            <a:p>
              <a:endParaRPr lang="ru-RU"/>
            </a:p>
          </p:txBody>
        </p:sp>
        <p:sp>
          <p:nvSpPr>
            <p:cNvPr id="187404" name="Freeform 12"/>
            <p:cNvSpPr>
              <a:spLocks/>
            </p:cNvSpPr>
            <p:nvPr/>
          </p:nvSpPr>
          <p:spPr bwMode="auto">
            <a:xfrm>
              <a:off x="2190" y="2283"/>
              <a:ext cx="193" cy="59"/>
            </a:xfrm>
            <a:custGeom>
              <a:avLst/>
              <a:gdLst/>
              <a:ahLst/>
              <a:cxnLst>
                <a:cxn ang="0">
                  <a:pos x="0" y="20"/>
                </a:cxn>
                <a:cxn ang="0">
                  <a:pos x="143" y="20"/>
                </a:cxn>
                <a:cxn ang="0">
                  <a:pos x="146" y="12"/>
                </a:cxn>
                <a:cxn ang="0">
                  <a:pos x="151" y="6"/>
                </a:cxn>
                <a:cxn ang="0">
                  <a:pos x="158" y="1"/>
                </a:cxn>
                <a:cxn ang="0">
                  <a:pos x="167" y="0"/>
                </a:cxn>
                <a:cxn ang="0">
                  <a:pos x="177" y="2"/>
                </a:cxn>
                <a:cxn ang="0">
                  <a:pos x="186" y="8"/>
                </a:cxn>
                <a:cxn ang="0">
                  <a:pos x="191" y="17"/>
                </a:cxn>
                <a:cxn ang="0">
                  <a:pos x="193" y="29"/>
                </a:cxn>
                <a:cxn ang="0">
                  <a:pos x="191" y="41"/>
                </a:cxn>
                <a:cxn ang="0">
                  <a:pos x="186" y="51"/>
                </a:cxn>
                <a:cxn ang="0">
                  <a:pos x="177" y="57"/>
                </a:cxn>
                <a:cxn ang="0">
                  <a:pos x="167" y="59"/>
                </a:cxn>
                <a:cxn ang="0">
                  <a:pos x="157" y="57"/>
                </a:cxn>
                <a:cxn ang="0">
                  <a:pos x="150" y="51"/>
                </a:cxn>
                <a:cxn ang="0">
                  <a:pos x="144" y="43"/>
                </a:cxn>
                <a:cxn ang="0">
                  <a:pos x="142" y="32"/>
                </a:cxn>
                <a:cxn ang="0">
                  <a:pos x="0" y="32"/>
                </a:cxn>
                <a:cxn ang="0">
                  <a:pos x="0" y="20"/>
                </a:cxn>
              </a:cxnLst>
              <a:rect l="0" t="0" r="r" b="b"/>
              <a:pathLst>
                <a:path w="193" h="59">
                  <a:moveTo>
                    <a:pt x="0" y="20"/>
                  </a:moveTo>
                  <a:lnTo>
                    <a:pt x="143" y="20"/>
                  </a:lnTo>
                  <a:lnTo>
                    <a:pt x="146" y="12"/>
                  </a:lnTo>
                  <a:lnTo>
                    <a:pt x="151" y="6"/>
                  </a:lnTo>
                  <a:lnTo>
                    <a:pt x="158" y="1"/>
                  </a:lnTo>
                  <a:lnTo>
                    <a:pt x="167" y="0"/>
                  </a:lnTo>
                  <a:lnTo>
                    <a:pt x="177" y="2"/>
                  </a:lnTo>
                  <a:lnTo>
                    <a:pt x="186" y="8"/>
                  </a:lnTo>
                  <a:lnTo>
                    <a:pt x="191" y="17"/>
                  </a:lnTo>
                  <a:lnTo>
                    <a:pt x="193" y="29"/>
                  </a:lnTo>
                  <a:lnTo>
                    <a:pt x="191" y="41"/>
                  </a:lnTo>
                  <a:lnTo>
                    <a:pt x="186" y="51"/>
                  </a:lnTo>
                  <a:lnTo>
                    <a:pt x="177" y="57"/>
                  </a:lnTo>
                  <a:lnTo>
                    <a:pt x="167" y="59"/>
                  </a:lnTo>
                  <a:lnTo>
                    <a:pt x="157" y="57"/>
                  </a:lnTo>
                  <a:lnTo>
                    <a:pt x="150" y="51"/>
                  </a:lnTo>
                  <a:lnTo>
                    <a:pt x="144" y="43"/>
                  </a:lnTo>
                  <a:lnTo>
                    <a:pt x="142" y="32"/>
                  </a:lnTo>
                  <a:lnTo>
                    <a:pt x="0" y="32"/>
                  </a:lnTo>
                  <a:lnTo>
                    <a:pt x="0" y="20"/>
                  </a:lnTo>
                  <a:close/>
                </a:path>
              </a:pathLst>
            </a:custGeom>
            <a:solidFill>
              <a:schemeClr val="bg2"/>
            </a:solidFill>
            <a:ln w="12700">
              <a:solidFill>
                <a:schemeClr val="tx1"/>
              </a:solidFill>
              <a:round/>
              <a:headEnd/>
              <a:tailEnd/>
            </a:ln>
          </p:spPr>
          <p:txBody>
            <a:bodyPr/>
            <a:lstStyle/>
            <a:p>
              <a:endParaRPr lang="ru-RU"/>
            </a:p>
          </p:txBody>
        </p:sp>
        <p:sp>
          <p:nvSpPr>
            <p:cNvPr id="187405" name="Freeform 13"/>
            <p:cNvSpPr>
              <a:spLocks/>
            </p:cNvSpPr>
            <p:nvPr/>
          </p:nvSpPr>
          <p:spPr bwMode="auto">
            <a:xfrm>
              <a:off x="1759" y="2532"/>
              <a:ext cx="1150" cy="861"/>
            </a:xfrm>
            <a:custGeom>
              <a:avLst/>
              <a:gdLst/>
              <a:ahLst/>
              <a:cxnLst>
                <a:cxn ang="0">
                  <a:pos x="14" y="198"/>
                </a:cxn>
                <a:cxn ang="0">
                  <a:pos x="58" y="144"/>
                </a:cxn>
                <a:cxn ang="0">
                  <a:pos x="118" y="100"/>
                </a:cxn>
                <a:cxn ang="0">
                  <a:pos x="186" y="66"/>
                </a:cxn>
                <a:cxn ang="0">
                  <a:pos x="256" y="38"/>
                </a:cxn>
                <a:cxn ang="0">
                  <a:pos x="320" y="19"/>
                </a:cxn>
                <a:cxn ang="0">
                  <a:pos x="370" y="7"/>
                </a:cxn>
                <a:cxn ang="0">
                  <a:pos x="398" y="1"/>
                </a:cxn>
                <a:cxn ang="0">
                  <a:pos x="608" y="297"/>
                </a:cxn>
                <a:cxn ang="0">
                  <a:pos x="828" y="19"/>
                </a:cxn>
                <a:cxn ang="0">
                  <a:pos x="1095" y="51"/>
                </a:cxn>
                <a:cxn ang="0">
                  <a:pos x="1046" y="361"/>
                </a:cxn>
                <a:cxn ang="0">
                  <a:pos x="827" y="568"/>
                </a:cxn>
                <a:cxn ang="0">
                  <a:pos x="255" y="205"/>
                </a:cxn>
                <a:cxn ang="0">
                  <a:pos x="525" y="608"/>
                </a:cxn>
                <a:cxn ang="0">
                  <a:pos x="556" y="612"/>
                </a:cxn>
                <a:cxn ang="0">
                  <a:pos x="612" y="618"/>
                </a:cxn>
                <a:cxn ang="0">
                  <a:pos x="685" y="626"/>
                </a:cxn>
                <a:cxn ang="0">
                  <a:pos x="766" y="635"/>
                </a:cxn>
                <a:cxn ang="0">
                  <a:pos x="847" y="643"/>
                </a:cxn>
                <a:cxn ang="0">
                  <a:pos x="920" y="650"/>
                </a:cxn>
                <a:cxn ang="0">
                  <a:pos x="977" y="655"/>
                </a:cxn>
                <a:cxn ang="0">
                  <a:pos x="994" y="707"/>
                </a:cxn>
                <a:cxn ang="0">
                  <a:pos x="980" y="713"/>
                </a:cxn>
                <a:cxn ang="0">
                  <a:pos x="941" y="730"/>
                </a:cxn>
                <a:cxn ang="0">
                  <a:pos x="882" y="754"/>
                </a:cxn>
                <a:cxn ang="0">
                  <a:pos x="805" y="783"/>
                </a:cxn>
                <a:cxn ang="0">
                  <a:pos x="718" y="810"/>
                </a:cxn>
                <a:cxn ang="0">
                  <a:pos x="623" y="835"/>
                </a:cxn>
                <a:cxn ang="0">
                  <a:pos x="524" y="853"/>
                </a:cxn>
                <a:cxn ang="0">
                  <a:pos x="426" y="861"/>
                </a:cxn>
                <a:cxn ang="0">
                  <a:pos x="409" y="847"/>
                </a:cxn>
                <a:cxn ang="0">
                  <a:pos x="366" y="809"/>
                </a:cxn>
                <a:cxn ang="0">
                  <a:pos x="304" y="752"/>
                </a:cxn>
                <a:cxn ang="0">
                  <a:pos x="233" y="680"/>
                </a:cxn>
                <a:cxn ang="0">
                  <a:pos x="159" y="599"/>
                </a:cxn>
                <a:cxn ang="0">
                  <a:pos x="91" y="514"/>
                </a:cxn>
                <a:cxn ang="0">
                  <a:pos x="37" y="432"/>
                </a:cxn>
                <a:cxn ang="0">
                  <a:pos x="7" y="355"/>
                </a:cxn>
                <a:cxn ang="0">
                  <a:pos x="1" y="290"/>
                </a:cxn>
                <a:cxn ang="0">
                  <a:pos x="1" y="228"/>
                </a:cxn>
              </a:cxnLst>
              <a:rect l="0" t="0" r="r" b="b"/>
              <a:pathLst>
                <a:path w="1150" h="861">
                  <a:moveTo>
                    <a:pt x="1" y="228"/>
                  </a:moveTo>
                  <a:lnTo>
                    <a:pt x="14" y="198"/>
                  </a:lnTo>
                  <a:lnTo>
                    <a:pt x="33" y="169"/>
                  </a:lnTo>
                  <a:lnTo>
                    <a:pt x="58" y="144"/>
                  </a:lnTo>
                  <a:lnTo>
                    <a:pt x="86" y="122"/>
                  </a:lnTo>
                  <a:lnTo>
                    <a:pt x="118" y="100"/>
                  </a:lnTo>
                  <a:lnTo>
                    <a:pt x="151" y="82"/>
                  </a:lnTo>
                  <a:lnTo>
                    <a:pt x="186" y="66"/>
                  </a:lnTo>
                  <a:lnTo>
                    <a:pt x="222" y="51"/>
                  </a:lnTo>
                  <a:lnTo>
                    <a:pt x="256" y="38"/>
                  </a:lnTo>
                  <a:lnTo>
                    <a:pt x="290" y="27"/>
                  </a:lnTo>
                  <a:lnTo>
                    <a:pt x="320" y="19"/>
                  </a:lnTo>
                  <a:lnTo>
                    <a:pt x="347" y="12"/>
                  </a:lnTo>
                  <a:lnTo>
                    <a:pt x="370" y="7"/>
                  </a:lnTo>
                  <a:lnTo>
                    <a:pt x="387" y="2"/>
                  </a:lnTo>
                  <a:lnTo>
                    <a:pt x="398" y="1"/>
                  </a:lnTo>
                  <a:lnTo>
                    <a:pt x="402" y="0"/>
                  </a:lnTo>
                  <a:lnTo>
                    <a:pt x="608" y="297"/>
                  </a:lnTo>
                  <a:lnTo>
                    <a:pt x="682" y="2"/>
                  </a:lnTo>
                  <a:lnTo>
                    <a:pt x="828" y="19"/>
                  </a:lnTo>
                  <a:lnTo>
                    <a:pt x="992" y="167"/>
                  </a:lnTo>
                  <a:lnTo>
                    <a:pt x="1095" y="51"/>
                  </a:lnTo>
                  <a:lnTo>
                    <a:pt x="1150" y="106"/>
                  </a:lnTo>
                  <a:lnTo>
                    <a:pt x="1046" y="361"/>
                  </a:lnTo>
                  <a:lnTo>
                    <a:pt x="855" y="303"/>
                  </a:lnTo>
                  <a:lnTo>
                    <a:pt x="827" y="568"/>
                  </a:lnTo>
                  <a:lnTo>
                    <a:pt x="552" y="573"/>
                  </a:lnTo>
                  <a:lnTo>
                    <a:pt x="255" y="205"/>
                  </a:lnTo>
                  <a:lnTo>
                    <a:pt x="520" y="608"/>
                  </a:lnTo>
                  <a:lnTo>
                    <a:pt x="525" y="608"/>
                  </a:lnTo>
                  <a:lnTo>
                    <a:pt x="537" y="611"/>
                  </a:lnTo>
                  <a:lnTo>
                    <a:pt x="556" y="612"/>
                  </a:lnTo>
                  <a:lnTo>
                    <a:pt x="582" y="616"/>
                  </a:lnTo>
                  <a:lnTo>
                    <a:pt x="612" y="618"/>
                  </a:lnTo>
                  <a:lnTo>
                    <a:pt x="648" y="623"/>
                  </a:lnTo>
                  <a:lnTo>
                    <a:pt x="685" y="626"/>
                  </a:lnTo>
                  <a:lnTo>
                    <a:pt x="725" y="630"/>
                  </a:lnTo>
                  <a:lnTo>
                    <a:pt x="766" y="635"/>
                  </a:lnTo>
                  <a:lnTo>
                    <a:pt x="807" y="639"/>
                  </a:lnTo>
                  <a:lnTo>
                    <a:pt x="847" y="643"/>
                  </a:lnTo>
                  <a:lnTo>
                    <a:pt x="884" y="647"/>
                  </a:lnTo>
                  <a:lnTo>
                    <a:pt x="920" y="650"/>
                  </a:lnTo>
                  <a:lnTo>
                    <a:pt x="951" y="653"/>
                  </a:lnTo>
                  <a:lnTo>
                    <a:pt x="977" y="655"/>
                  </a:lnTo>
                  <a:lnTo>
                    <a:pt x="997" y="656"/>
                  </a:lnTo>
                  <a:lnTo>
                    <a:pt x="994" y="707"/>
                  </a:lnTo>
                  <a:lnTo>
                    <a:pt x="990" y="709"/>
                  </a:lnTo>
                  <a:lnTo>
                    <a:pt x="980" y="713"/>
                  </a:lnTo>
                  <a:lnTo>
                    <a:pt x="963" y="721"/>
                  </a:lnTo>
                  <a:lnTo>
                    <a:pt x="941" y="730"/>
                  </a:lnTo>
                  <a:lnTo>
                    <a:pt x="914" y="742"/>
                  </a:lnTo>
                  <a:lnTo>
                    <a:pt x="882" y="754"/>
                  </a:lnTo>
                  <a:lnTo>
                    <a:pt x="846" y="768"/>
                  </a:lnTo>
                  <a:lnTo>
                    <a:pt x="805" y="783"/>
                  </a:lnTo>
                  <a:lnTo>
                    <a:pt x="762" y="796"/>
                  </a:lnTo>
                  <a:lnTo>
                    <a:pt x="718" y="810"/>
                  </a:lnTo>
                  <a:lnTo>
                    <a:pt x="671" y="823"/>
                  </a:lnTo>
                  <a:lnTo>
                    <a:pt x="623" y="835"/>
                  </a:lnTo>
                  <a:lnTo>
                    <a:pt x="573" y="845"/>
                  </a:lnTo>
                  <a:lnTo>
                    <a:pt x="524" y="853"/>
                  </a:lnTo>
                  <a:lnTo>
                    <a:pt x="475" y="859"/>
                  </a:lnTo>
                  <a:lnTo>
                    <a:pt x="426" y="861"/>
                  </a:lnTo>
                  <a:lnTo>
                    <a:pt x="421" y="858"/>
                  </a:lnTo>
                  <a:lnTo>
                    <a:pt x="409" y="847"/>
                  </a:lnTo>
                  <a:lnTo>
                    <a:pt x="391" y="830"/>
                  </a:lnTo>
                  <a:lnTo>
                    <a:pt x="366" y="809"/>
                  </a:lnTo>
                  <a:lnTo>
                    <a:pt x="338" y="783"/>
                  </a:lnTo>
                  <a:lnTo>
                    <a:pt x="304" y="752"/>
                  </a:lnTo>
                  <a:lnTo>
                    <a:pt x="270" y="717"/>
                  </a:lnTo>
                  <a:lnTo>
                    <a:pt x="233" y="680"/>
                  </a:lnTo>
                  <a:lnTo>
                    <a:pt x="196" y="639"/>
                  </a:lnTo>
                  <a:lnTo>
                    <a:pt x="159" y="599"/>
                  </a:lnTo>
                  <a:lnTo>
                    <a:pt x="123" y="557"/>
                  </a:lnTo>
                  <a:lnTo>
                    <a:pt x="91" y="514"/>
                  </a:lnTo>
                  <a:lnTo>
                    <a:pt x="62" y="472"/>
                  </a:lnTo>
                  <a:lnTo>
                    <a:pt x="37" y="432"/>
                  </a:lnTo>
                  <a:lnTo>
                    <a:pt x="19" y="392"/>
                  </a:lnTo>
                  <a:lnTo>
                    <a:pt x="7" y="355"/>
                  </a:lnTo>
                  <a:lnTo>
                    <a:pt x="3" y="329"/>
                  </a:lnTo>
                  <a:lnTo>
                    <a:pt x="1" y="290"/>
                  </a:lnTo>
                  <a:lnTo>
                    <a:pt x="0" y="252"/>
                  </a:lnTo>
                  <a:lnTo>
                    <a:pt x="1" y="228"/>
                  </a:lnTo>
                  <a:close/>
                </a:path>
              </a:pathLst>
            </a:custGeom>
            <a:solidFill>
              <a:schemeClr val="tx2"/>
            </a:solidFill>
            <a:ln w="9525">
              <a:noFill/>
              <a:round/>
              <a:headEnd/>
              <a:tailEnd/>
            </a:ln>
          </p:spPr>
          <p:txBody>
            <a:bodyPr/>
            <a:lstStyle/>
            <a:p>
              <a:endParaRPr lang="ru-RU"/>
            </a:p>
          </p:txBody>
        </p:sp>
        <p:sp>
          <p:nvSpPr>
            <p:cNvPr id="187406" name="Freeform 14"/>
            <p:cNvSpPr>
              <a:spLocks/>
            </p:cNvSpPr>
            <p:nvPr/>
          </p:nvSpPr>
          <p:spPr bwMode="auto">
            <a:xfrm>
              <a:off x="3642" y="3276"/>
              <a:ext cx="97" cy="43"/>
            </a:xfrm>
            <a:custGeom>
              <a:avLst/>
              <a:gdLst/>
              <a:ahLst/>
              <a:cxnLst>
                <a:cxn ang="0">
                  <a:pos x="97" y="18"/>
                </a:cxn>
                <a:cxn ang="0">
                  <a:pos x="43" y="43"/>
                </a:cxn>
                <a:cxn ang="0">
                  <a:pos x="0" y="27"/>
                </a:cxn>
                <a:cxn ang="0">
                  <a:pos x="35" y="0"/>
                </a:cxn>
                <a:cxn ang="0">
                  <a:pos x="97" y="18"/>
                </a:cxn>
              </a:cxnLst>
              <a:rect l="0" t="0" r="r" b="b"/>
              <a:pathLst>
                <a:path w="97" h="43">
                  <a:moveTo>
                    <a:pt x="97" y="18"/>
                  </a:moveTo>
                  <a:lnTo>
                    <a:pt x="43" y="43"/>
                  </a:lnTo>
                  <a:lnTo>
                    <a:pt x="0" y="27"/>
                  </a:lnTo>
                  <a:lnTo>
                    <a:pt x="35" y="0"/>
                  </a:lnTo>
                  <a:lnTo>
                    <a:pt x="97" y="18"/>
                  </a:lnTo>
                  <a:close/>
                </a:path>
              </a:pathLst>
            </a:custGeom>
            <a:solidFill>
              <a:srgbClr val="FFFFFF"/>
            </a:solidFill>
            <a:ln w="9525">
              <a:noFill/>
              <a:round/>
              <a:headEnd/>
              <a:tailEnd/>
            </a:ln>
          </p:spPr>
          <p:txBody>
            <a:bodyPr/>
            <a:lstStyle/>
            <a:p>
              <a:endParaRPr lang="ru-RU"/>
            </a:p>
          </p:txBody>
        </p:sp>
        <p:sp>
          <p:nvSpPr>
            <p:cNvPr id="187407" name="Freeform 15"/>
            <p:cNvSpPr>
              <a:spLocks/>
            </p:cNvSpPr>
            <p:nvPr/>
          </p:nvSpPr>
          <p:spPr bwMode="auto">
            <a:xfrm>
              <a:off x="3529" y="3332"/>
              <a:ext cx="99" cy="45"/>
            </a:xfrm>
            <a:custGeom>
              <a:avLst/>
              <a:gdLst/>
              <a:ahLst/>
              <a:cxnLst>
                <a:cxn ang="0">
                  <a:pos x="99" y="18"/>
                </a:cxn>
                <a:cxn ang="0">
                  <a:pos x="44" y="45"/>
                </a:cxn>
                <a:cxn ang="0">
                  <a:pos x="0" y="27"/>
                </a:cxn>
                <a:cxn ang="0">
                  <a:pos x="34" y="0"/>
                </a:cxn>
                <a:cxn ang="0">
                  <a:pos x="99" y="18"/>
                </a:cxn>
              </a:cxnLst>
              <a:rect l="0" t="0" r="r" b="b"/>
              <a:pathLst>
                <a:path w="99" h="45">
                  <a:moveTo>
                    <a:pt x="99" y="18"/>
                  </a:moveTo>
                  <a:lnTo>
                    <a:pt x="44" y="45"/>
                  </a:lnTo>
                  <a:lnTo>
                    <a:pt x="0" y="27"/>
                  </a:lnTo>
                  <a:lnTo>
                    <a:pt x="34" y="0"/>
                  </a:lnTo>
                  <a:lnTo>
                    <a:pt x="99" y="18"/>
                  </a:lnTo>
                  <a:close/>
                </a:path>
              </a:pathLst>
            </a:custGeom>
            <a:solidFill>
              <a:srgbClr val="FFFFFF"/>
            </a:solidFill>
            <a:ln w="9525">
              <a:noFill/>
              <a:round/>
              <a:headEnd/>
              <a:tailEnd/>
            </a:ln>
          </p:spPr>
          <p:txBody>
            <a:bodyPr/>
            <a:lstStyle/>
            <a:p>
              <a:endParaRPr lang="ru-RU"/>
            </a:p>
          </p:txBody>
        </p:sp>
        <p:sp>
          <p:nvSpPr>
            <p:cNvPr id="187408" name="Freeform 16"/>
            <p:cNvSpPr>
              <a:spLocks/>
            </p:cNvSpPr>
            <p:nvPr/>
          </p:nvSpPr>
          <p:spPr bwMode="auto">
            <a:xfrm>
              <a:off x="3401" y="3398"/>
              <a:ext cx="99" cy="43"/>
            </a:xfrm>
            <a:custGeom>
              <a:avLst/>
              <a:gdLst/>
              <a:ahLst/>
              <a:cxnLst>
                <a:cxn ang="0">
                  <a:pos x="99" y="17"/>
                </a:cxn>
                <a:cxn ang="0">
                  <a:pos x="44" y="43"/>
                </a:cxn>
                <a:cxn ang="0">
                  <a:pos x="0" y="25"/>
                </a:cxn>
                <a:cxn ang="0">
                  <a:pos x="34" y="0"/>
                </a:cxn>
                <a:cxn ang="0">
                  <a:pos x="99" y="17"/>
                </a:cxn>
              </a:cxnLst>
              <a:rect l="0" t="0" r="r" b="b"/>
              <a:pathLst>
                <a:path w="99" h="43">
                  <a:moveTo>
                    <a:pt x="99" y="17"/>
                  </a:moveTo>
                  <a:lnTo>
                    <a:pt x="44" y="43"/>
                  </a:lnTo>
                  <a:lnTo>
                    <a:pt x="0" y="25"/>
                  </a:lnTo>
                  <a:lnTo>
                    <a:pt x="34" y="0"/>
                  </a:lnTo>
                  <a:lnTo>
                    <a:pt x="99" y="17"/>
                  </a:lnTo>
                  <a:close/>
                </a:path>
              </a:pathLst>
            </a:custGeom>
            <a:solidFill>
              <a:srgbClr val="FFFFFF"/>
            </a:solidFill>
            <a:ln w="9525">
              <a:noFill/>
              <a:round/>
              <a:headEnd/>
              <a:tailEnd/>
            </a:ln>
          </p:spPr>
          <p:txBody>
            <a:bodyPr/>
            <a:lstStyle/>
            <a:p>
              <a:endParaRPr lang="ru-RU"/>
            </a:p>
          </p:txBody>
        </p:sp>
        <p:sp>
          <p:nvSpPr>
            <p:cNvPr id="187409" name="Freeform 17"/>
            <p:cNvSpPr>
              <a:spLocks/>
            </p:cNvSpPr>
            <p:nvPr/>
          </p:nvSpPr>
          <p:spPr bwMode="auto">
            <a:xfrm>
              <a:off x="3292" y="3352"/>
              <a:ext cx="96" cy="41"/>
            </a:xfrm>
            <a:custGeom>
              <a:avLst/>
              <a:gdLst/>
              <a:ahLst/>
              <a:cxnLst>
                <a:cxn ang="0">
                  <a:pos x="96" y="16"/>
                </a:cxn>
                <a:cxn ang="0">
                  <a:pos x="42" y="41"/>
                </a:cxn>
                <a:cxn ang="0">
                  <a:pos x="0" y="25"/>
                </a:cxn>
                <a:cxn ang="0">
                  <a:pos x="34" y="0"/>
                </a:cxn>
                <a:cxn ang="0">
                  <a:pos x="96" y="16"/>
                </a:cxn>
              </a:cxnLst>
              <a:rect l="0" t="0" r="r" b="b"/>
              <a:pathLst>
                <a:path w="96" h="41">
                  <a:moveTo>
                    <a:pt x="96" y="16"/>
                  </a:moveTo>
                  <a:lnTo>
                    <a:pt x="42" y="41"/>
                  </a:lnTo>
                  <a:lnTo>
                    <a:pt x="0" y="25"/>
                  </a:lnTo>
                  <a:lnTo>
                    <a:pt x="34" y="0"/>
                  </a:lnTo>
                  <a:lnTo>
                    <a:pt x="96" y="16"/>
                  </a:lnTo>
                  <a:close/>
                </a:path>
              </a:pathLst>
            </a:custGeom>
            <a:solidFill>
              <a:srgbClr val="FFFFFF"/>
            </a:solidFill>
            <a:ln w="9525">
              <a:noFill/>
              <a:round/>
              <a:headEnd/>
              <a:tailEnd/>
            </a:ln>
          </p:spPr>
          <p:txBody>
            <a:bodyPr/>
            <a:lstStyle/>
            <a:p>
              <a:endParaRPr lang="ru-RU"/>
            </a:p>
          </p:txBody>
        </p:sp>
        <p:sp>
          <p:nvSpPr>
            <p:cNvPr id="187410" name="Freeform 18"/>
            <p:cNvSpPr>
              <a:spLocks/>
            </p:cNvSpPr>
            <p:nvPr/>
          </p:nvSpPr>
          <p:spPr bwMode="auto">
            <a:xfrm>
              <a:off x="3184" y="3306"/>
              <a:ext cx="92" cy="41"/>
            </a:xfrm>
            <a:custGeom>
              <a:avLst/>
              <a:gdLst/>
              <a:ahLst/>
              <a:cxnLst>
                <a:cxn ang="0">
                  <a:pos x="92" y="16"/>
                </a:cxn>
                <a:cxn ang="0">
                  <a:pos x="40" y="41"/>
                </a:cxn>
                <a:cxn ang="0">
                  <a:pos x="0" y="24"/>
                </a:cxn>
                <a:cxn ang="0">
                  <a:pos x="32" y="0"/>
                </a:cxn>
                <a:cxn ang="0">
                  <a:pos x="92" y="16"/>
                </a:cxn>
              </a:cxnLst>
              <a:rect l="0" t="0" r="r" b="b"/>
              <a:pathLst>
                <a:path w="92" h="41">
                  <a:moveTo>
                    <a:pt x="92" y="16"/>
                  </a:moveTo>
                  <a:lnTo>
                    <a:pt x="40" y="41"/>
                  </a:lnTo>
                  <a:lnTo>
                    <a:pt x="0" y="24"/>
                  </a:lnTo>
                  <a:lnTo>
                    <a:pt x="32" y="0"/>
                  </a:lnTo>
                  <a:lnTo>
                    <a:pt x="92" y="16"/>
                  </a:lnTo>
                  <a:close/>
                </a:path>
              </a:pathLst>
            </a:custGeom>
            <a:solidFill>
              <a:srgbClr val="FFFFFF"/>
            </a:solidFill>
            <a:ln w="9525">
              <a:noFill/>
              <a:round/>
              <a:headEnd/>
              <a:tailEnd/>
            </a:ln>
          </p:spPr>
          <p:txBody>
            <a:bodyPr/>
            <a:lstStyle/>
            <a:p>
              <a:endParaRPr lang="ru-RU"/>
            </a:p>
          </p:txBody>
        </p:sp>
        <p:sp>
          <p:nvSpPr>
            <p:cNvPr id="187411" name="Freeform 19"/>
            <p:cNvSpPr>
              <a:spLocks/>
            </p:cNvSpPr>
            <p:nvPr/>
          </p:nvSpPr>
          <p:spPr bwMode="auto">
            <a:xfrm>
              <a:off x="3075" y="3260"/>
              <a:ext cx="88" cy="39"/>
            </a:xfrm>
            <a:custGeom>
              <a:avLst/>
              <a:gdLst/>
              <a:ahLst/>
              <a:cxnLst>
                <a:cxn ang="0">
                  <a:pos x="88" y="15"/>
                </a:cxn>
                <a:cxn ang="0">
                  <a:pos x="38" y="39"/>
                </a:cxn>
                <a:cxn ang="0">
                  <a:pos x="0" y="24"/>
                </a:cxn>
                <a:cxn ang="0">
                  <a:pos x="31" y="0"/>
                </a:cxn>
                <a:cxn ang="0">
                  <a:pos x="88" y="15"/>
                </a:cxn>
              </a:cxnLst>
              <a:rect l="0" t="0" r="r" b="b"/>
              <a:pathLst>
                <a:path w="88" h="39">
                  <a:moveTo>
                    <a:pt x="88" y="15"/>
                  </a:moveTo>
                  <a:lnTo>
                    <a:pt x="38" y="39"/>
                  </a:lnTo>
                  <a:lnTo>
                    <a:pt x="0" y="24"/>
                  </a:lnTo>
                  <a:lnTo>
                    <a:pt x="31" y="0"/>
                  </a:lnTo>
                  <a:lnTo>
                    <a:pt x="88" y="15"/>
                  </a:lnTo>
                  <a:close/>
                </a:path>
              </a:pathLst>
            </a:custGeom>
            <a:solidFill>
              <a:srgbClr val="FFFFFF"/>
            </a:solidFill>
            <a:ln w="9525">
              <a:noFill/>
              <a:round/>
              <a:headEnd/>
              <a:tailEnd/>
            </a:ln>
          </p:spPr>
          <p:txBody>
            <a:bodyPr/>
            <a:lstStyle/>
            <a:p>
              <a:endParaRPr lang="ru-RU"/>
            </a:p>
          </p:txBody>
        </p:sp>
        <p:sp>
          <p:nvSpPr>
            <p:cNvPr id="187412" name="Freeform 20"/>
            <p:cNvSpPr>
              <a:spLocks/>
            </p:cNvSpPr>
            <p:nvPr/>
          </p:nvSpPr>
          <p:spPr bwMode="auto">
            <a:xfrm>
              <a:off x="3428" y="3298"/>
              <a:ext cx="97" cy="43"/>
            </a:xfrm>
            <a:custGeom>
              <a:avLst/>
              <a:gdLst/>
              <a:ahLst/>
              <a:cxnLst>
                <a:cxn ang="0">
                  <a:pos x="97" y="17"/>
                </a:cxn>
                <a:cxn ang="0">
                  <a:pos x="43" y="43"/>
                </a:cxn>
                <a:cxn ang="0">
                  <a:pos x="0" y="25"/>
                </a:cxn>
                <a:cxn ang="0">
                  <a:pos x="35" y="0"/>
                </a:cxn>
                <a:cxn ang="0">
                  <a:pos x="97" y="17"/>
                </a:cxn>
              </a:cxnLst>
              <a:rect l="0" t="0" r="r" b="b"/>
              <a:pathLst>
                <a:path w="97" h="43">
                  <a:moveTo>
                    <a:pt x="97" y="17"/>
                  </a:moveTo>
                  <a:lnTo>
                    <a:pt x="43" y="43"/>
                  </a:lnTo>
                  <a:lnTo>
                    <a:pt x="0" y="25"/>
                  </a:lnTo>
                  <a:lnTo>
                    <a:pt x="35" y="0"/>
                  </a:lnTo>
                  <a:lnTo>
                    <a:pt x="97" y="17"/>
                  </a:lnTo>
                  <a:close/>
                </a:path>
              </a:pathLst>
            </a:custGeom>
            <a:solidFill>
              <a:srgbClr val="FFFFFF"/>
            </a:solidFill>
            <a:ln w="9525">
              <a:noFill/>
              <a:round/>
              <a:headEnd/>
              <a:tailEnd/>
            </a:ln>
          </p:spPr>
          <p:txBody>
            <a:bodyPr/>
            <a:lstStyle/>
            <a:p>
              <a:endParaRPr lang="ru-RU"/>
            </a:p>
          </p:txBody>
        </p:sp>
        <p:sp>
          <p:nvSpPr>
            <p:cNvPr id="187413" name="Freeform 21"/>
            <p:cNvSpPr>
              <a:spLocks/>
            </p:cNvSpPr>
            <p:nvPr/>
          </p:nvSpPr>
          <p:spPr bwMode="auto">
            <a:xfrm>
              <a:off x="3328" y="3263"/>
              <a:ext cx="96" cy="42"/>
            </a:xfrm>
            <a:custGeom>
              <a:avLst/>
              <a:gdLst/>
              <a:ahLst/>
              <a:cxnLst>
                <a:cxn ang="0">
                  <a:pos x="96" y="17"/>
                </a:cxn>
                <a:cxn ang="0">
                  <a:pos x="42" y="42"/>
                </a:cxn>
                <a:cxn ang="0">
                  <a:pos x="0" y="25"/>
                </a:cxn>
                <a:cxn ang="0">
                  <a:pos x="33" y="0"/>
                </a:cxn>
                <a:cxn ang="0">
                  <a:pos x="96" y="17"/>
                </a:cxn>
              </a:cxnLst>
              <a:rect l="0" t="0" r="r" b="b"/>
              <a:pathLst>
                <a:path w="96" h="42">
                  <a:moveTo>
                    <a:pt x="96" y="17"/>
                  </a:moveTo>
                  <a:lnTo>
                    <a:pt x="42" y="42"/>
                  </a:lnTo>
                  <a:lnTo>
                    <a:pt x="0" y="25"/>
                  </a:lnTo>
                  <a:lnTo>
                    <a:pt x="33" y="0"/>
                  </a:lnTo>
                  <a:lnTo>
                    <a:pt x="96" y="17"/>
                  </a:lnTo>
                  <a:close/>
                </a:path>
              </a:pathLst>
            </a:custGeom>
            <a:solidFill>
              <a:srgbClr val="FFFFFF"/>
            </a:solidFill>
            <a:ln w="9525">
              <a:noFill/>
              <a:round/>
              <a:headEnd/>
              <a:tailEnd/>
            </a:ln>
          </p:spPr>
          <p:txBody>
            <a:bodyPr/>
            <a:lstStyle/>
            <a:p>
              <a:endParaRPr lang="ru-RU"/>
            </a:p>
          </p:txBody>
        </p:sp>
        <p:sp>
          <p:nvSpPr>
            <p:cNvPr id="187414" name="Freeform 22"/>
            <p:cNvSpPr>
              <a:spLocks/>
            </p:cNvSpPr>
            <p:nvPr/>
          </p:nvSpPr>
          <p:spPr bwMode="auto">
            <a:xfrm>
              <a:off x="3228" y="3227"/>
              <a:ext cx="93" cy="42"/>
            </a:xfrm>
            <a:custGeom>
              <a:avLst/>
              <a:gdLst/>
              <a:ahLst/>
              <a:cxnLst>
                <a:cxn ang="0">
                  <a:pos x="93" y="17"/>
                </a:cxn>
                <a:cxn ang="0">
                  <a:pos x="42" y="42"/>
                </a:cxn>
                <a:cxn ang="0">
                  <a:pos x="0" y="26"/>
                </a:cxn>
                <a:cxn ang="0">
                  <a:pos x="33" y="0"/>
                </a:cxn>
                <a:cxn ang="0">
                  <a:pos x="93" y="17"/>
                </a:cxn>
              </a:cxnLst>
              <a:rect l="0" t="0" r="r" b="b"/>
              <a:pathLst>
                <a:path w="93" h="42">
                  <a:moveTo>
                    <a:pt x="93" y="17"/>
                  </a:moveTo>
                  <a:lnTo>
                    <a:pt x="42" y="42"/>
                  </a:lnTo>
                  <a:lnTo>
                    <a:pt x="0" y="26"/>
                  </a:lnTo>
                  <a:lnTo>
                    <a:pt x="33" y="0"/>
                  </a:lnTo>
                  <a:lnTo>
                    <a:pt x="93" y="17"/>
                  </a:lnTo>
                  <a:close/>
                </a:path>
              </a:pathLst>
            </a:custGeom>
            <a:solidFill>
              <a:srgbClr val="FFFFFF"/>
            </a:solidFill>
            <a:ln w="9525">
              <a:noFill/>
              <a:round/>
              <a:headEnd/>
              <a:tailEnd/>
            </a:ln>
          </p:spPr>
          <p:txBody>
            <a:bodyPr/>
            <a:lstStyle/>
            <a:p>
              <a:endParaRPr lang="ru-RU"/>
            </a:p>
          </p:txBody>
        </p:sp>
        <p:sp>
          <p:nvSpPr>
            <p:cNvPr id="187415" name="Freeform 23"/>
            <p:cNvSpPr>
              <a:spLocks/>
            </p:cNvSpPr>
            <p:nvPr/>
          </p:nvSpPr>
          <p:spPr bwMode="auto">
            <a:xfrm>
              <a:off x="3128" y="3193"/>
              <a:ext cx="91" cy="40"/>
            </a:xfrm>
            <a:custGeom>
              <a:avLst/>
              <a:gdLst/>
              <a:ahLst/>
              <a:cxnLst>
                <a:cxn ang="0">
                  <a:pos x="91" y="15"/>
                </a:cxn>
                <a:cxn ang="0">
                  <a:pos x="40" y="40"/>
                </a:cxn>
                <a:cxn ang="0">
                  <a:pos x="0" y="24"/>
                </a:cxn>
                <a:cxn ang="0">
                  <a:pos x="32" y="0"/>
                </a:cxn>
                <a:cxn ang="0">
                  <a:pos x="91" y="15"/>
                </a:cxn>
              </a:cxnLst>
              <a:rect l="0" t="0" r="r" b="b"/>
              <a:pathLst>
                <a:path w="91" h="40">
                  <a:moveTo>
                    <a:pt x="91" y="15"/>
                  </a:moveTo>
                  <a:lnTo>
                    <a:pt x="40"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187416" name="Freeform 24"/>
            <p:cNvSpPr>
              <a:spLocks/>
            </p:cNvSpPr>
            <p:nvPr/>
          </p:nvSpPr>
          <p:spPr bwMode="auto">
            <a:xfrm>
              <a:off x="3027" y="3157"/>
              <a:ext cx="91" cy="41"/>
            </a:xfrm>
            <a:custGeom>
              <a:avLst/>
              <a:gdLst/>
              <a:ahLst/>
              <a:cxnLst>
                <a:cxn ang="0">
                  <a:pos x="91" y="17"/>
                </a:cxn>
                <a:cxn ang="0">
                  <a:pos x="41" y="41"/>
                </a:cxn>
                <a:cxn ang="0">
                  <a:pos x="0" y="24"/>
                </a:cxn>
                <a:cxn ang="0">
                  <a:pos x="33" y="0"/>
                </a:cxn>
                <a:cxn ang="0">
                  <a:pos x="91" y="17"/>
                </a:cxn>
              </a:cxnLst>
              <a:rect l="0" t="0" r="r" b="b"/>
              <a:pathLst>
                <a:path w="91" h="41">
                  <a:moveTo>
                    <a:pt x="91" y="17"/>
                  </a:moveTo>
                  <a:lnTo>
                    <a:pt x="41" y="41"/>
                  </a:lnTo>
                  <a:lnTo>
                    <a:pt x="0" y="24"/>
                  </a:lnTo>
                  <a:lnTo>
                    <a:pt x="33" y="0"/>
                  </a:lnTo>
                  <a:lnTo>
                    <a:pt x="91" y="17"/>
                  </a:lnTo>
                  <a:close/>
                </a:path>
              </a:pathLst>
            </a:custGeom>
            <a:solidFill>
              <a:srgbClr val="FFFFFF"/>
            </a:solidFill>
            <a:ln w="9525">
              <a:noFill/>
              <a:round/>
              <a:headEnd/>
              <a:tailEnd/>
            </a:ln>
          </p:spPr>
          <p:txBody>
            <a:bodyPr/>
            <a:lstStyle/>
            <a:p>
              <a:endParaRPr lang="ru-RU"/>
            </a:p>
          </p:txBody>
        </p:sp>
        <p:sp>
          <p:nvSpPr>
            <p:cNvPr id="187417" name="Freeform 25"/>
            <p:cNvSpPr>
              <a:spLocks/>
            </p:cNvSpPr>
            <p:nvPr/>
          </p:nvSpPr>
          <p:spPr bwMode="auto">
            <a:xfrm>
              <a:off x="2927" y="3122"/>
              <a:ext cx="88" cy="40"/>
            </a:xfrm>
            <a:custGeom>
              <a:avLst/>
              <a:gdLst/>
              <a:ahLst/>
              <a:cxnLst>
                <a:cxn ang="0">
                  <a:pos x="88" y="16"/>
                </a:cxn>
                <a:cxn ang="0">
                  <a:pos x="40" y="40"/>
                </a:cxn>
                <a:cxn ang="0">
                  <a:pos x="0" y="24"/>
                </a:cxn>
                <a:cxn ang="0">
                  <a:pos x="31" y="0"/>
                </a:cxn>
                <a:cxn ang="0">
                  <a:pos x="88" y="16"/>
                </a:cxn>
              </a:cxnLst>
              <a:rect l="0" t="0" r="r" b="b"/>
              <a:pathLst>
                <a:path w="88" h="40">
                  <a:moveTo>
                    <a:pt x="88" y="16"/>
                  </a:moveTo>
                  <a:lnTo>
                    <a:pt x="40"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187418" name="Freeform 26"/>
            <p:cNvSpPr>
              <a:spLocks/>
            </p:cNvSpPr>
            <p:nvPr/>
          </p:nvSpPr>
          <p:spPr bwMode="auto">
            <a:xfrm>
              <a:off x="3548" y="3248"/>
              <a:ext cx="98" cy="42"/>
            </a:xfrm>
            <a:custGeom>
              <a:avLst/>
              <a:gdLst/>
              <a:ahLst/>
              <a:cxnLst>
                <a:cxn ang="0">
                  <a:pos x="98" y="16"/>
                </a:cxn>
                <a:cxn ang="0">
                  <a:pos x="43" y="42"/>
                </a:cxn>
                <a:cxn ang="0">
                  <a:pos x="0" y="25"/>
                </a:cxn>
                <a:cxn ang="0">
                  <a:pos x="34" y="0"/>
                </a:cxn>
                <a:cxn ang="0">
                  <a:pos x="98" y="16"/>
                </a:cxn>
              </a:cxnLst>
              <a:rect l="0" t="0" r="r" b="b"/>
              <a:pathLst>
                <a:path w="98" h="42">
                  <a:moveTo>
                    <a:pt x="98" y="16"/>
                  </a:moveTo>
                  <a:lnTo>
                    <a:pt x="43" y="42"/>
                  </a:lnTo>
                  <a:lnTo>
                    <a:pt x="0" y="25"/>
                  </a:lnTo>
                  <a:lnTo>
                    <a:pt x="34" y="0"/>
                  </a:lnTo>
                  <a:lnTo>
                    <a:pt x="98" y="16"/>
                  </a:lnTo>
                  <a:close/>
                </a:path>
              </a:pathLst>
            </a:custGeom>
            <a:solidFill>
              <a:srgbClr val="FFFFFF"/>
            </a:solidFill>
            <a:ln w="9525">
              <a:noFill/>
              <a:round/>
              <a:headEnd/>
              <a:tailEnd/>
            </a:ln>
          </p:spPr>
          <p:txBody>
            <a:bodyPr/>
            <a:lstStyle/>
            <a:p>
              <a:endParaRPr lang="ru-RU"/>
            </a:p>
          </p:txBody>
        </p:sp>
        <p:sp>
          <p:nvSpPr>
            <p:cNvPr id="187419" name="Freeform 27"/>
            <p:cNvSpPr>
              <a:spLocks/>
            </p:cNvSpPr>
            <p:nvPr/>
          </p:nvSpPr>
          <p:spPr bwMode="auto">
            <a:xfrm>
              <a:off x="3455" y="3218"/>
              <a:ext cx="95" cy="42"/>
            </a:xfrm>
            <a:custGeom>
              <a:avLst/>
              <a:gdLst/>
              <a:ahLst/>
              <a:cxnLst>
                <a:cxn ang="0">
                  <a:pos x="95" y="17"/>
                </a:cxn>
                <a:cxn ang="0">
                  <a:pos x="41" y="42"/>
                </a:cxn>
                <a:cxn ang="0">
                  <a:pos x="0" y="25"/>
                </a:cxn>
                <a:cxn ang="0">
                  <a:pos x="33" y="0"/>
                </a:cxn>
                <a:cxn ang="0">
                  <a:pos x="95" y="17"/>
                </a:cxn>
              </a:cxnLst>
              <a:rect l="0" t="0" r="r" b="b"/>
              <a:pathLst>
                <a:path w="95" h="42">
                  <a:moveTo>
                    <a:pt x="95" y="17"/>
                  </a:moveTo>
                  <a:lnTo>
                    <a:pt x="41" y="42"/>
                  </a:lnTo>
                  <a:lnTo>
                    <a:pt x="0" y="25"/>
                  </a:lnTo>
                  <a:lnTo>
                    <a:pt x="33" y="0"/>
                  </a:lnTo>
                  <a:lnTo>
                    <a:pt x="95" y="17"/>
                  </a:lnTo>
                  <a:close/>
                </a:path>
              </a:pathLst>
            </a:custGeom>
            <a:solidFill>
              <a:srgbClr val="FFFFFF"/>
            </a:solidFill>
            <a:ln w="9525">
              <a:noFill/>
              <a:round/>
              <a:headEnd/>
              <a:tailEnd/>
            </a:ln>
          </p:spPr>
          <p:txBody>
            <a:bodyPr/>
            <a:lstStyle/>
            <a:p>
              <a:endParaRPr lang="ru-RU"/>
            </a:p>
          </p:txBody>
        </p:sp>
        <p:sp>
          <p:nvSpPr>
            <p:cNvPr id="187420" name="Freeform 28"/>
            <p:cNvSpPr>
              <a:spLocks/>
            </p:cNvSpPr>
            <p:nvPr/>
          </p:nvSpPr>
          <p:spPr bwMode="auto">
            <a:xfrm>
              <a:off x="3361" y="3189"/>
              <a:ext cx="94" cy="42"/>
            </a:xfrm>
            <a:custGeom>
              <a:avLst/>
              <a:gdLst/>
              <a:ahLst/>
              <a:cxnLst>
                <a:cxn ang="0">
                  <a:pos x="94" y="17"/>
                </a:cxn>
                <a:cxn ang="0">
                  <a:pos x="41" y="42"/>
                </a:cxn>
                <a:cxn ang="0">
                  <a:pos x="0" y="25"/>
                </a:cxn>
                <a:cxn ang="0">
                  <a:pos x="33" y="0"/>
                </a:cxn>
                <a:cxn ang="0">
                  <a:pos x="94" y="17"/>
                </a:cxn>
              </a:cxnLst>
              <a:rect l="0" t="0" r="r" b="b"/>
              <a:pathLst>
                <a:path w="94" h="42">
                  <a:moveTo>
                    <a:pt x="94" y="17"/>
                  </a:moveTo>
                  <a:lnTo>
                    <a:pt x="41" y="42"/>
                  </a:lnTo>
                  <a:lnTo>
                    <a:pt x="0" y="25"/>
                  </a:lnTo>
                  <a:lnTo>
                    <a:pt x="33" y="0"/>
                  </a:lnTo>
                  <a:lnTo>
                    <a:pt x="94" y="17"/>
                  </a:lnTo>
                  <a:close/>
                </a:path>
              </a:pathLst>
            </a:custGeom>
            <a:solidFill>
              <a:srgbClr val="FFFFFF"/>
            </a:solidFill>
            <a:ln w="9525">
              <a:noFill/>
              <a:round/>
              <a:headEnd/>
              <a:tailEnd/>
            </a:ln>
          </p:spPr>
          <p:txBody>
            <a:bodyPr/>
            <a:lstStyle/>
            <a:p>
              <a:endParaRPr lang="ru-RU"/>
            </a:p>
          </p:txBody>
        </p:sp>
        <p:sp>
          <p:nvSpPr>
            <p:cNvPr id="187421" name="Freeform 29"/>
            <p:cNvSpPr>
              <a:spLocks/>
            </p:cNvSpPr>
            <p:nvPr/>
          </p:nvSpPr>
          <p:spPr bwMode="auto">
            <a:xfrm>
              <a:off x="3267" y="3159"/>
              <a:ext cx="93" cy="42"/>
            </a:xfrm>
            <a:custGeom>
              <a:avLst/>
              <a:gdLst/>
              <a:ahLst/>
              <a:cxnLst>
                <a:cxn ang="0">
                  <a:pos x="93" y="17"/>
                </a:cxn>
                <a:cxn ang="0">
                  <a:pos x="42" y="42"/>
                </a:cxn>
                <a:cxn ang="0">
                  <a:pos x="0" y="26"/>
                </a:cxn>
                <a:cxn ang="0">
                  <a:pos x="34" y="0"/>
                </a:cxn>
                <a:cxn ang="0">
                  <a:pos x="93" y="17"/>
                </a:cxn>
              </a:cxnLst>
              <a:rect l="0" t="0" r="r" b="b"/>
              <a:pathLst>
                <a:path w="93" h="42">
                  <a:moveTo>
                    <a:pt x="93" y="17"/>
                  </a:moveTo>
                  <a:lnTo>
                    <a:pt x="42" y="42"/>
                  </a:lnTo>
                  <a:lnTo>
                    <a:pt x="0" y="26"/>
                  </a:lnTo>
                  <a:lnTo>
                    <a:pt x="34" y="0"/>
                  </a:lnTo>
                  <a:lnTo>
                    <a:pt x="93" y="17"/>
                  </a:lnTo>
                  <a:close/>
                </a:path>
              </a:pathLst>
            </a:custGeom>
            <a:solidFill>
              <a:srgbClr val="FFFFFF"/>
            </a:solidFill>
            <a:ln w="9525">
              <a:noFill/>
              <a:round/>
              <a:headEnd/>
              <a:tailEnd/>
            </a:ln>
          </p:spPr>
          <p:txBody>
            <a:bodyPr/>
            <a:lstStyle/>
            <a:p>
              <a:endParaRPr lang="ru-RU"/>
            </a:p>
          </p:txBody>
        </p:sp>
        <p:sp>
          <p:nvSpPr>
            <p:cNvPr id="187422" name="Freeform 30"/>
            <p:cNvSpPr>
              <a:spLocks/>
            </p:cNvSpPr>
            <p:nvPr/>
          </p:nvSpPr>
          <p:spPr bwMode="auto">
            <a:xfrm>
              <a:off x="3174" y="3131"/>
              <a:ext cx="91" cy="40"/>
            </a:xfrm>
            <a:custGeom>
              <a:avLst/>
              <a:gdLst/>
              <a:ahLst/>
              <a:cxnLst>
                <a:cxn ang="0">
                  <a:pos x="91" y="15"/>
                </a:cxn>
                <a:cxn ang="0">
                  <a:pos x="41" y="40"/>
                </a:cxn>
                <a:cxn ang="0">
                  <a:pos x="0" y="24"/>
                </a:cxn>
                <a:cxn ang="0">
                  <a:pos x="32" y="0"/>
                </a:cxn>
                <a:cxn ang="0">
                  <a:pos x="91" y="15"/>
                </a:cxn>
              </a:cxnLst>
              <a:rect l="0" t="0" r="r" b="b"/>
              <a:pathLst>
                <a:path w="91" h="40">
                  <a:moveTo>
                    <a:pt x="91" y="15"/>
                  </a:moveTo>
                  <a:lnTo>
                    <a:pt x="41" y="40"/>
                  </a:lnTo>
                  <a:lnTo>
                    <a:pt x="0" y="24"/>
                  </a:lnTo>
                  <a:lnTo>
                    <a:pt x="32" y="0"/>
                  </a:lnTo>
                  <a:lnTo>
                    <a:pt x="91" y="15"/>
                  </a:lnTo>
                  <a:close/>
                </a:path>
              </a:pathLst>
            </a:custGeom>
            <a:solidFill>
              <a:srgbClr val="FFFFFF"/>
            </a:solidFill>
            <a:ln w="9525">
              <a:noFill/>
              <a:round/>
              <a:headEnd/>
              <a:tailEnd/>
            </a:ln>
          </p:spPr>
          <p:txBody>
            <a:bodyPr/>
            <a:lstStyle/>
            <a:p>
              <a:endParaRPr lang="ru-RU"/>
            </a:p>
          </p:txBody>
        </p:sp>
        <p:sp>
          <p:nvSpPr>
            <p:cNvPr id="187423" name="Freeform 31"/>
            <p:cNvSpPr>
              <a:spLocks/>
            </p:cNvSpPr>
            <p:nvPr/>
          </p:nvSpPr>
          <p:spPr bwMode="auto">
            <a:xfrm>
              <a:off x="3081" y="3101"/>
              <a:ext cx="90" cy="41"/>
            </a:xfrm>
            <a:custGeom>
              <a:avLst/>
              <a:gdLst/>
              <a:ahLst/>
              <a:cxnLst>
                <a:cxn ang="0">
                  <a:pos x="90" y="17"/>
                </a:cxn>
                <a:cxn ang="0">
                  <a:pos x="39" y="41"/>
                </a:cxn>
                <a:cxn ang="0">
                  <a:pos x="0" y="24"/>
                </a:cxn>
                <a:cxn ang="0">
                  <a:pos x="31" y="0"/>
                </a:cxn>
                <a:cxn ang="0">
                  <a:pos x="90" y="17"/>
                </a:cxn>
              </a:cxnLst>
              <a:rect l="0" t="0" r="r" b="b"/>
              <a:pathLst>
                <a:path w="90" h="41">
                  <a:moveTo>
                    <a:pt x="90" y="17"/>
                  </a:moveTo>
                  <a:lnTo>
                    <a:pt x="39" y="41"/>
                  </a:lnTo>
                  <a:lnTo>
                    <a:pt x="0" y="24"/>
                  </a:lnTo>
                  <a:lnTo>
                    <a:pt x="31" y="0"/>
                  </a:lnTo>
                  <a:lnTo>
                    <a:pt x="90" y="17"/>
                  </a:lnTo>
                  <a:close/>
                </a:path>
              </a:pathLst>
            </a:custGeom>
            <a:solidFill>
              <a:srgbClr val="FFFFFF"/>
            </a:solidFill>
            <a:ln w="9525">
              <a:noFill/>
              <a:round/>
              <a:headEnd/>
              <a:tailEnd/>
            </a:ln>
          </p:spPr>
          <p:txBody>
            <a:bodyPr/>
            <a:lstStyle/>
            <a:p>
              <a:endParaRPr lang="ru-RU"/>
            </a:p>
          </p:txBody>
        </p:sp>
        <p:sp>
          <p:nvSpPr>
            <p:cNvPr id="187424" name="Freeform 32"/>
            <p:cNvSpPr>
              <a:spLocks/>
            </p:cNvSpPr>
            <p:nvPr/>
          </p:nvSpPr>
          <p:spPr bwMode="auto">
            <a:xfrm>
              <a:off x="2987" y="3072"/>
              <a:ext cx="88" cy="40"/>
            </a:xfrm>
            <a:custGeom>
              <a:avLst/>
              <a:gdLst/>
              <a:ahLst/>
              <a:cxnLst>
                <a:cxn ang="0">
                  <a:pos x="88" y="16"/>
                </a:cxn>
                <a:cxn ang="0">
                  <a:pos x="39" y="40"/>
                </a:cxn>
                <a:cxn ang="0">
                  <a:pos x="0" y="24"/>
                </a:cxn>
                <a:cxn ang="0">
                  <a:pos x="31" y="0"/>
                </a:cxn>
                <a:cxn ang="0">
                  <a:pos x="88" y="16"/>
                </a:cxn>
              </a:cxnLst>
              <a:rect l="0" t="0" r="r" b="b"/>
              <a:pathLst>
                <a:path w="88" h="40">
                  <a:moveTo>
                    <a:pt x="88" y="16"/>
                  </a:moveTo>
                  <a:lnTo>
                    <a:pt x="39" y="40"/>
                  </a:lnTo>
                  <a:lnTo>
                    <a:pt x="0" y="24"/>
                  </a:lnTo>
                  <a:lnTo>
                    <a:pt x="31" y="0"/>
                  </a:lnTo>
                  <a:lnTo>
                    <a:pt x="88" y="16"/>
                  </a:lnTo>
                  <a:close/>
                </a:path>
              </a:pathLst>
            </a:custGeom>
            <a:solidFill>
              <a:srgbClr val="FFFFFF"/>
            </a:solidFill>
            <a:ln w="9525">
              <a:noFill/>
              <a:round/>
              <a:headEnd/>
              <a:tailEnd/>
            </a:ln>
          </p:spPr>
          <p:txBody>
            <a:bodyPr/>
            <a:lstStyle/>
            <a:p>
              <a:endParaRPr lang="ru-RU"/>
            </a:p>
          </p:txBody>
        </p:sp>
        <p:sp>
          <p:nvSpPr>
            <p:cNvPr id="187425" name="Freeform 33"/>
            <p:cNvSpPr>
              <a:spLocks/>
            </p:cNvSpPr>
            <p:nvPr/>
          </p:nvSpPr>
          <p:spPr bwMode="auto">
            <a:xfrm>
              <a:off x="2321" y="2594"/>
              <a:ext cx="98" cy="316"/>
            </a:xfrm>
            <a:custGeom>
              <a:avLst/>
              <a:gdLst/>
              <a:ahLst/>
              <a:cxnLst>
                <a:cxn ang="0">
                  <a:pos x="35" y="0"/>
                </a:cxn>
                <a:cxn ang="0">
                  <a:pos x="55" y="32"/>
                </a:cxn>
                <a:cxn ang="0">
                  <a:pos x="46" y="52"/>
                </a:cxn>
                <a:cxn ang="0">
                  <a:pos x="98" y="247"/>
                </a:cxn>
                <a:cxn ang="0">
                  <a:pos x="57" y="316"/>
                </a:cxn>
                <a:cxn ang="0">
                  <a:pos x="0" y="235"/>
                </a:cxn>
                <a:cxn ang="0">
                  <a:pos x="26" y="52"/>
                </a:cxn>
                <a:cxn ang="0">
                  <a:pos x="2" y="32"/>
                </a:cxn>
                <a:cxn ang="0">
                  <a:pos x="9" y="0"/>
                </a:cxn>
                <a:cxn ang="0">
                  <a:pos x="35" y="0"/>
                </a:cxn>
              </a:cxnLst>
              <a:rect l="0" t="0" r="r" b="b"/>
              <a:pathLst>
                <a:path w="98" h="316">
                  <a:moveTo>
                    <a:pt x="35" y="0"/>
                  </a:moveTo>
                  <a:lnTo>
                    <a:pt x="55" y="32"/>
                  </a:lnTo>
                  <a:lnTo>
                    <a:pt x="46" y="52"/>
                  </a:lnTo>
                  <a:lnTo>
                    <a:pt x="98" y="247"/>
                  </a:lnTo>
                  <a:lnTo>
                    <a:pt x="57" y="316"/>
                  </a:lnTo>
                  <a:lnTo>
                    <a:pt x="0" y="235"/>
                  </a:lnTo>
                  <a:lnTo>
                    <a:pt x="26" y="52"/>
                  </a:lnTo>
                  <a:lnTo>
                    <a:pt x="2" y="32"/>
                  </a:lnTo>
                  <a:lnTo>
                    <a:pt x="9" y="0"/>
                  </a:lnTo>
                  <a:lnTo>
                    <a:pt x="35" y="0"/>
                  </a:lnTo>
                  <a:close/>
                </a:path>
              </a:pathLst>
            </a:custGeom>
            <a:solidFill>
              <a:schemeClr val="bg2"/>
            </a:solidFill>
            <a:ln w="9525">
              <a:noFill/>
              <a:round/>
              <a:headEnd/>
              <a:tailEnd/>
            </a:ln>
          </p:spPr>
          <p:txBody>
            <a:bodyPr/>
            <a:lstStyle/>
            <a:p>
              <a:endParaRPr lang="ru-RU"/>
            </a:p>
          </p:txBody>
        </p:sp>
        <p:sp>
          <p:nvSpPr>
            <p:cNvPr id="187426" name="Freeform 34"/>
            <p:cNvSpPr>
              <a:spLocks/>
            </p:cNvSpPr>
            <p:nvPr/>
          </p:nvSpPr>
          <p:spPr bwMode="auto">
            <a:xfrm>
              <a:off x="3025" y="2383"/>
              <a:ext cx="1031" cy="778"/>
            </a:xfrm>
            <a:custGeom>
              <a:avLst/>
              <a:gdLst/>
              <a:ahLst/>
              <a:cxnLst>
                <a:cxn ang="0">
                  <a:pos x="115" y="0"/>
                </a:cxn>
                <a:cxn ang="0">
                  <a:pos x="0" y="558"/>
                </a:cxn>
                <a:cxn ang="0">
                  <a:pos x="752" y="778"/>
                </a:cxn>
                <a:cxn ang="0">
                  <a:pos x="825" y="766"/>
                </a:cxn>
                <a:cxn ang="0">
                  <a:pos x="1031" y="49"/>
                </a:cxn>
                <a:cxn ang="0">
                  <a:pos x="946" y="12"/>
                </a:cxn>
                <a:cxn ang="0">
                  <a:pos x="115" y="0"/>
                </a:cxn>
              </a:cxnLst>
              <a:rect l="0" t="0" r="r" b="b"/>
              <a:pathLst>
                <a:path w="1031" h="778">
                  <a:moveTo>
                    <a:pt x="115" y="0"/>
                  </a:moveTo>
                  <a:lnTo>
                    <a:pt x="0" y="558"/>
                  </a:lnTo>
                  <a:lnTo>
                    <a:pt x="752" y="778"/>
                  </a:lnTo>
                  <a:lnTo>
                    <a:pt x="825" y="766"/>
                  </a:lnTo>
                  <a:lnTo>
                    <a:pt x="1031" y="49"/>
                  </a:lnTo>
                  <a:lnTo>
                    <a:pt x="946" y="12"/>
                  </a:lnTo>
                  <a:lnTo>
                    <a:pt x="115" y="0"/>
                  </a:lnTo>
                  <a:close/>
                </a:path>
              </a:pathLst>
            </a:custGeom>
            <a:solidFill>
              <a:schemeClr val="accent2"/>
            </a:solidFill>
            <a:ln w="9525">
              <a:solidFill>
                <a:schemeClr val="tx1"/>
              </a:solidFill>
              <a:round/>
              <a:headEnd/>
              <a:tailEnd/>
            </a:ln>
          </p:spPr>
          <p:txBody>
            <a:bodyPr/>
            <a:lstStyle/>
            <a:p>
              <a:endParaRPr lang="ru-RU"/>
            </a:p>
          </p:txBody>
        </p:sp>
        <p:sp>
          <p:nvSpPr>
            <p:cNvPr id="187427" name="Freeform 35"/>
            <p:cNvSpPr>
              <a:spLocks/>
            </p:cNvSpPr>
            <p:nvPr/>
          </p:nvSpPr>
          <p:spPr bwMode="auto">
            <a:xfrm>
              <a:off x="3110" y="2462"/>
              <a:ext cx="771" cy="571"/>
            </a:xfrm>
            <a:custGeom>
              <a:avLst/>
              <a:gdLst/>
              <a:ahLst/>
              <a:cxnLst>
                <a:cxn ang="0">
                  <a:pos x="78" y="0"/>
                </a:cxn>
                <a:cxn ang="0">
                  <a:pos x="0" y="406"/>
                </a:cxn>
                <a:cxn ang="0">
                  <a:pos x="624" y="571"/>
                </a:cxn>
                <a:cxn ang="0">
                  <a:pos x="771" y="37"/>
                </a:cxn>
                <a:cxn ang="0">
                  <a:pos x="78" y="0"/>
                </a:cxn>
              </a:cxnLst>
              <a:rect l="0" t="0" r="r" b="b"/>
              <a:pathLst>
                <a:path w="771" h="571">
                  <a:moveTo>
                    <a:pt x="78" y="0"/>
                  </a:moveTo>
                  <a:lnTo>
                    <a:pt x="0" y="406"/>
                  </a:lnTo>
                  <a:lnTo>
                    <a:pt x="624" y="571"/>
                  </a:lnTo>
                  <a:lnTo>
                    <a:pt x="771" y="37"/>
                  </a:lnTo>
                  <a:lnTo>
                    <a:pt x="78" y="0"/>
                  </a:lnTo>
                  <a:close/>
                </a:path>
              </a:pathLst>
            </a:custGeom>
            <a:solidFill>
              <a:schemeClr val="bg2"/>
            </a:solidFill>
            <a:ln w="12700">
              <a:solidFill>
                <a:schemeClr val="tx2"/>
              </a:solidFill>
              <a:round/>
              <a:headEnd/>
              <a:tailEnd/>
            </a:ln>
          </p:spPr>
          <p:txBody>
            <a:bodyPr/>
            <a:lstStyle/>
            <a:p>
              <a:endParaRPr lang="ru-RU"/>
            </a:p>
          </p:txBody>
        </p:sp>
        <p:sp>
          <p:nvSpPr>
            <p:cNvPr id="187428" name="Freeform 36"/>
            <p:cNvSpPr>
              <a:spLocks/>
            </p:cNvSpPr>
            <p:nvPr/>
          </p:nvSpPr>
          <p:spPr bwMode="auto">
            <a:xfrm>
              <a:off x="2035" y="1488"/>
              <a:ext cx="824" cy="724"/>
            </a:xfrm>
            <a:custGeom>
              <a:avLst/>
              <a:gdLst/>
              <a:ahLst/>
              <a:cxnLst>
                <a:cxn ang="0">
                  <a:pos x="822" y="255"/>
                </a:cxn>
                <a:cxn ang="0">
                  <a:pos x="806" y="199"/>
                </a:cxn>
                <a:cxn ang="0">
                  <a:pos x="774" y="149"/>
                </a:cxn>
                <a:cxn ang="0">
                  <a:pos x="730" y="104"/>
                </a:cxn>
                <a:cxn ang="0">
                  <a:pos x="675" y="64"/>
                </a:cxn>
                <a:cxn ang="0">
                  <a:pos x="609" y="35"/>
                </a:cxn>
                <a:cxn ang="0">
                  <a:pos x="535" y="13"/>
                </a:cxn>
                <a:cxn ang="0">
                  <a:pos x="454" y="1"/>
                </a:cxn>
                <a:cxn ang="0">
                  <a:pos x="371" y="1"/>
                </a:cxn>
                <a:cxn ang="0">
                  <a:pos x="290" y="13"/>
                </a:cxn>
                <a:cxn ang="0">
                  <a:pos x="216" y="35"/>
                </a:cxn>
                <a:cxn ang="0">
                  <a:pos x="150" y="64"/>
                </a:cxn>
                <a:cxn ang="0">
                  <a:pos x="94" y="104"/>
                </a:cxn>
                <a:cxn ang="0">
                  <a:pos x="50" y="149"/>
                </a:cxn>
                <a:cxn ang="0">
                  <a:pos x="19" y="199"/>
                </a:cxn>
                <a:cxn ang="0">
                  <a:pos x="2" y="255"/>
                </a:cxn>
                <a:cxn ang="0">
                  <a:pos x="2" y="313"/>
                </a:cxn>
                <a:cxn ang="0">
                  <a:pos x="19" y="367"/>
                </a:cxn>
                <a:cxn ang="0">
                  <a:pos x="50" y="419"/>
                </a:cxn>
                <a:cxn ang="0">
                  <a:pos x="94" y="463"/>
                </a:cxn>
                <a:cxn ang="0">
                  <a:pos x="150" y="501"/>
                </a:cxn>
                <a:cxn ang="0">
                  <a:pos x="216" y="532"/>
                </a:cxn>
                <a:cxn ang="0">
                  <a:pos x="290" y="552"/>
                </a:cxn>
                <a:cxn ang="0">
                  <a:pos x="371" y="564"/>
                </a:cxn>
                <a:cxn ang="0">
                  <a:pos x="420" y="566"/>
                </a:cxn>
                <a:cxn ang="0">
                  <a:pos x="433" y="566"/>
                </a:cxn>
                <a:cxn ang="0">
                  <a:pos x="446" y="566"/>
                </a:cxn>
                <a:cxn ang="0">
                  <a:pos x="459" y="564"/>
                </a:cxn>
                <a:cxn ang="0">
                  <a:pos x="448" y="724"/>
                </a:cxn>
                <a:cxn ang="0">
                  <a:pos x="571" y="545"/>
                </a:cxn>
                <a:cxn ang="0">
                  <a:pos x="628" y="525"/>
                </a:cxn>
                <a:cxn ang="0">
                  <a:pos x="680" y="499"/>
                </a:cxn>
                <a:cxn ang="0">
                  <a:pos x="725" y="469"/>
                </a:cxn>
                <a:cxn ang="0">
                  <a:pos x="762" y="433"/>
                </a:cxn>
                <a:cxn ang="0">
                  <a:pos x="792" y="394"/>
                </a:cxn>
                <a:cxn ang="0">
                  <a:pos x="812" y="352"/>
                </a:cxn>
                <a:cxn ang="0">
                  <a:pos x="823" y="307"/>
                </a:cxn>
              </a:cxnLst>
              <a:rect l="0" t="0" r="r" b="b"/>
              <a:pathLst>
                <a:path w="824" h="724">
                  <a:moveTo>
                    <a:pt x="824" y="284"/>
                  </a:moveTo>
                  <a:lnTo>
                    <a:pt x="822" y="255"/>
                  </a:lnTo>
                  <a:lnTo>
                    <a:pt x="816" y="227"/>
                  </a:lnTo>
                  <a:lnTo>
                    <a:pt x="806" y="199"/>
                  </a:lnTo>
                  <a:lnTo>
                    <a:pt x="792" y="174"/>
                  </a:lnTo>
                  <a:lnTo>
                    <a:pt x="774" y="149"/>
                  </a:lnTo>
                  <a:lnTo>
                    <a:pt x="754" y="125"/>
                  </a:lnTo>
                  <a:lnTo>
                    <a:pt x="730" y="104"/>
                  </a:lnTo>
                  <a:lnTo>
                    <a:pt x="704" y="84"/>
                  </a:lnTo>
                  <a:lnTo>
                    <a:pt x="675" y="64"/>
                  </a:lnTo>
                  <a:lnTo>
                    <a:pt x="643" y="49"/>
                  </a:lnTo>
                  <a:lnTo>
                    <a:pt x="609" y="35"/>
                  </a:lnTo>
                  <a:lnTo>
                    <a:pt x="572" y="23"/>
                  </a:lnTo>
                  <a:lnTo>
                    <a:pt x="535" y="13"/>
                  </a:lnTo>
                  <a:lnTo>
                    <a:pt x="496" y="6"/>
                  </a:lnTo>
                  <a:lnTo>
                    <a:pt x="454" y="1"/>
                  </a:lnTo>
                  <a:lnTo>
                    <a:pt x="412" y="0"/>
                  </a:lnTo>
                  <a:lnTo>
                    <a:pt x="371" y="1"/>
                  </a:lnTo>
                  <a:lnTo>
                    <a:pt x="329" y="6"/>
                  </a:lnTo>
                  <a:lnTo>
                    <a:pt x="290" y="13"/>
                  </a:lnTo>
                  <a:lnTo>
                    <a:pt x="251" y="23"/>
                  </a:lnTo>
                  <a:lnTo>
                    <a:pt x="216" y="35"/>
                  </a:lnTo>
                  <a:lnTo>
                    <a:pt x="182" y="49"/>
                  </a:lnTo>
                  <a:lnTo>
                    <a:pt x="150" y="64"/>
                  </a:lnTo>
                  <a:lnTo>
                    <a:pt x="120" y="84"/>
                  </a:lnTo>
                  <a:lnTo>
                    <a:pt x="94" y="104"/>
                  </a:lnTo>
                  <a:lnTo>
                    <a:pt x="70" y="125"/>
                  </a:lnTo>
                  <a:lnTo>
                    <a:pt x="50" y="149"/>
                  </a:lnTo>
                  <a:lnTo>
                    <a:pt x="32" y="174"/>
                  </a:lnTo>
                  <a:lnTo>
                    <a:pt x="19" y="199"/>
                  </a:lnTo>
                  <a:lnTo>
                    <a:pt x="8" y="227"/>
                  </a:lnTo>
                  <a:lnTo>
                    <a:pt x="2" y="255"/>
                  </a:lnTo>
                  <a:lnTo>
                    <a:pt x="0" y="284"/>
                  </a:lnTo>
                  <a:lnTo>
                    <a:pt x="2" y="313"/>
                  </a:lnTo>
                  <a:lnTo>
                    <a:pt x="8" y="341"/>
                  </a:lnTo>
                  <a:lnTo>
                    <a:pt x="19" y="367"/>
                  </a:lnTo>
                  <a:lnTo>
                    <a:pt x="32" y="394"/>
                  </a:lnTo>
                  <a:lnTo>
                    <a:pt x="50" y="419"/>
                  </a:lnTo>
                  <a:lnTo>
                    <a:pt x="70" y="441"/>
                  </a:lnTo>
                  <a:lnTo>
                    <a:pt x="94" y="463"/>
                  </a:lnTo>
                  <a:lnTo>
                    <a:pt x="120" y="483"/>
                  </a:lnTo>
                  <a:lnTo>
                    <a:pt x="150" y="501"/>
                  </a:lnTo>
                  <a:lnTo>
                    <a:pt x="182" y="518"/>
                  </a:lnTo>
                  <a:lnTo>
                    <a:pt x="216" y="532"/>
                  </a:lnTo>
                  <a:lnTo>
                    <a:pt x="251" y="544"/>
                  </a:lnTo>
                  <a:lnTo>
                    <a:pt x="290" y="552"/>
                  </a:lnTo>
                  <a:lnTo>
                    <a:pt x="329" y="560"/>
                  </a:lnTo>
                  <a:lnTo>
                    <a:pt x="371" y="564"/>
                  </a:lnTo>
                  <a:lnTo>
                    <a:pt x="412" y="566"/>
                  </a:lnTo>
                  <a:lnTo>
                    <a:pt x="420" y="566"/>
                  </a:lnTo>
                  <a:lnTo>
                    <a:pt x="426" y="566"/>
                  </a:lnTo>
                  <a:lnTo>
                    <a:pt x="433" y="566"/>
                  </a:lnTo>
                  <a:lnTo>
                    <a:pt x="440" y="566"/>
                  </a:lnTo>
                  <a:lnTo>
                    <a:pt x="446" y="566"/>
                  </a:lnTo>
                  <a:lnTo>
                    <a:pt x="453" y="564"/>
                  </a:lnTo>
                  <a:lnTo>
                    <a:pt x="459" y="564"/>
                  </a:lnTo>
                  <a:lnTo>
                    <a:pt x="466" y="563"/>
                  </a:lnTo>
                  <a:lnTo>
                    <a:pt x="448" y="724"/>
                  </a:lnTo>
                  <a:lnTo>
                    <a:pt x="540" y="552"/>
                  </a:lnTo>
                  <a:lnTo>
                    <a:pt x="571" y="545"/>
                  </a:lnTo>
                  <a:lnTo>
                    <a:pt x="600" y="536"/>
                  </a:lnTo>
                  <a:lnTo>
                    <a:pt x="628" y="525"/>
                  </a:lnTo>
                  <a:lnTo>
                    <a:pt x="655" y="513"/>
                  </a:lnTo>
                  <a:lnTo>
                    <a:pt x="680" y="499"/>
                  </a:lnTo>
                  <a:lnTo>
                    <a:pt x="702" y="484"/>
                  </a:lnTo>
                  <a:lnTo>
                    <a:pt x="725" y="469"/>
                  </a:lnTo>
                  <a:lnTo>
                    <a:pt x="744" y="451"/>
                  </a:lnTo>
                  <a:lnTo>
                    <a:pt x="762" y="433"/>
                  </a:lnTo>
                  <a:lnTo>
                    <a:pt x="778" y="414"/>
                  </a:lnTo>
                  <a:lnTo>
                    <a:pt x="792" y="394"/>
                  </a:lnTo>
                  <a:lnTo>
                    <a:pt x="803" y="373"/>
                  </a:lnTo>
                  <a:lnTo>
                    <a:pt x="812" y="352"/>
                  </a:lnTo>
                  <a:lnTo>
                    <a:pt x="818" y="330"/>
                  </a:lnTo>
                  <a:lnTo>
                    <a:pt x="823" y="307"/>
                  </a:lnTo>
                  <a:lnTo>
                    <a:pt x="824" y="284"/>
                  </a:lnTo>
                  <a:close/>
                </a:path>
              </a:pathLst>
            </a:custGeom>
            <a:solidFill>
              <a:schemeClr val="bg2"/>
            </a:solidFill>
            <a:ln w="12700">
              <a:solidFill>
                <a:schemeClr val="tx1"/>
              </a:solidFill>
              <a:round/>
              <a:headEnd/>
              <a:tailEnd/>
            </a:ln>
          </p:spPr>
          <p:txBody>
            <a:bodyPr/>
            <a:lstStyle/>
            <a:p>
              <a:endParaRPr lang="ru-RU"/>
            </a:p>
          </p:txBody>
        </p:sp>
        <p:sp>
          <p:nvSpPr>
            <p:cNvPr id="187429" name="Freeform 37"/>
            <p:cNvSpPr>
              <a:spLocks/>
            </p:cNvSpPr>
            <p:nvPr/>
          </p:nvSpPr>
          <p:spPr bwMode="auto">
            <a:xfrm>
              <a:off x="1764" y="2157"/>
              <a:ext cx="241" cy="70"/>
            </a:xfrm>
            <a:custGeom>
              <a:avLst/>
              <a:gdLst/>
              <a:ahLst/>
              <a:cxnLst>
                <a:cxn ang="0">
                  <a:pos x="241" y="70"/>
                </a:cxn>
                <a:cxn ang="0">
                  <a:pos x="0" y="0"/>
                </a:cxn>
                <a:cxn ang="0">
                  <a:pos x="13" y="50"/>
                </a:cxn>
                <a:cxn ang="0">
                  <a:pos x="241" y="70"/>
                </a:cxn>
              </a:cxnLst>
              <a:rect l="0" t="0" r="r" b="b"/>
              <a:pathLst>
                <a:path w="241" h="70">
                  <a:moveTo>
                    <a:pt x="241" y="70"/>
                  </a:moveTo>
                  <a:lnTo>
                    <a:pt x="0" y="0"/>
                  </a:lnTo>
                  <a:lnTo>
                    <a:pt x="13" y="50"/>
                  </a:lnTo>
                  <a:lnTo>
                    <a:pt x="241" y="70"/>
                  </a:lnTo>
                  <a:close/>
                </a:path>
              </a:pathLst>
            </a:custGeom>
            <a:solidFill>
              <a:schemeClr val="bg2"/>
            </a:solidFill>
            <a:ln w="9525">
              <a:noFill/>
              <a:round/>
              <a:headEnd/>
              <a:tailEnd/>
            </a:ln>
          </p:spPr>
          <p:txBody>
            <a:bodyPr/>
            <a:lstStyle/>
            <a:p>
              <a:endParaRPr lang="ru-RU"/>
            </a:p>
          </p:txBody>
        </p:sp>
        <p:sp>
          <p:nvSpPr>
            <p:cNvPr id="187430" name="Freeform 38"/>
            <p:cNvSpPr>
              <a:spLocks/>
            </p:cNvSpPr>
            <p:nvPr/>
          </p:nvSpPr>
          <p:spPr bwMode="auto">
            <a:xfrm>
              <a:off x="1704" y="2312"/>
              <a:ext cx="310" cy="92"/>
            </a:xfrm>
            <a:custGeom>
              <a:avLst/>
              <a:gdLst/>
              <a:ahLst/>
              <a:cxnLst>
                <a:cxn ang="0">
                  <a:pos x="310" y="0"/>
                </a:cxn>
                <a:cxn ang="0">
                  <a:pos x="0" y="51"/>
                </a:cxn>
                <a:cxn ang="0">
                  <a:pos x="78" y="92"/>
                </a:cxn>
                <a:cxn ang="0">
                  <a:pos x="310" y="0"/>
                </a:cxn>
              </a:cxnLst>
              <a:rect l="0" t="0" r="r" b="b"/>
              <a:pathLst>
                <a:path w="310" h="92">
                  <a:moveTo>
                    <a:pt x="310" y="0"/>
                  </a:moveTo>
                  <a:lnTo>
                    <a:pt x="0" y="51"/>
                  </a:lnTo>
                  <a:lnTo>
                    <a:pt x="78" y="92"/>
                  </a:lnTo>
                  <a:lnTo>
                    <a:pt x="310" y="0"/>
                  </a:lnTo>
                  <a:close/>
                </a:path>
              </a:pathLst>
            </a:custGeom>
            <a:solidFill>
              <a:schemeClr val="bg2"/>
            </a:solidFill>
            <a:ln w="9525">
              <a:noFill/>
              <a:round/>
              <a:headEnd/>
              <a:tailEnd/>
            </a:ln>
          </p:spPr>
          <p:txBody>
            <a:bodyPr/>
            <a:lstStyle/>
            <a:p>
              <a:endParaRPr lang="ru-RU"/>
            </a:p>
          </p:txBody>
        </p:sp>
        <p:sp>
          <p:nvSpPr>
            <p:cNvPr id="187431" name="Freeform 39"/>
            <p:cNvSpPr>
              <a:spLocks/>
            </p:cNvSpPr>
            <p:nvPr/>
          </p:nvSpPr>
          <p:spPr bwMode="auto">
            <a:xfrm>
              <a:off x="1900" y="2413"/>
              <a:ext cx="109" cy="77"/>
            </a:xfrm>
            <a:custGeom>
              <a:avLst/>
              <a:gdLst/>
              <a:ahLst/>
              <a:cxnLst>
                <a:cxn ang="0">
                  <a:pos x="109" y="0"/>
                </a:cxn>
                <a:cxn ang="0">
                  <a:pos x="0" y="59"/>
                </a:cxn>
                <a:cxn ang="0">
                  <a:pos x="64" y="77"/>
                </a:cxn>
                <a:cxn ang="0">
                  <a:pos x="109" y="0"/>
                </a:cxn>
              </a:cxnLst>
              <a:rect l="0" t="0" r="r" b="b"/>
              <a:pathLst>
                <a:path w="109" h="77">
                  <a:moveTo>
                    <a:pt x="109" y="0"/>
                  </a:moveTo>
                  <a:lnTo>
                    <a:pt x="0" y="59"/>
                  </a:lnTo>
                  <a:lnTo>
                    <a:pt x="64" y="77"/>
                  </a:lnTo>
                  <a:lnTo>
                    <a:pt x="109" y="0"/>
                  </a:lnTo>
                  <a:close/>
                </a:path>
              </a:pathLst>
            </a:custGeom>
            <a:solidFill>
              <a:schemeClr val="bg2"/>
            </a:solidFill>
            <a:ln w="9525">
              <a:noFill/>
              <a:round/>
              <a:headEnd/>
              <a:tailEnd/>
            </a:ln>
          </p:spPr>
          <p:txBody>
            <a:bodyPr/>
            <a:lstStyle/>
            <a:p>
              <a:endParaRPr lang="ru-RU"/>
            </a:p>
          </p:txBody>
        </p:sp>
        <p:sp>
          <p:nvSpPr>
            <p:cNvPr id="187432" name="Freeform 40"/>
            <p:cNvSpPr>
              <a:spLocks/>
            </p:cNvSpPr>
            <p:nvPr/>
          </p:nvSpPr>
          <p:spPr bwMode="auto">
            <a:xfrm>
              <a:off x="3163" y="2697"/>
              <a:ext cx="590" cy="186"/>
            </a:xfrm>
            <a:custGeom>
              <a:avLst/>
              <a:gdLst/>
              <a:ahLst/>
              <a:cxnLst>
                <a:cxn ang="0">
                  <a:pos x="554" y="111"/>
                </a:cxn>
                <a:cxn ang="0">
                  <a:pos x="525" y="125"/>
                </a:cxn>
                <a:cxn ang="0">
                  <a:pos x="516" y="112"/>
                </a:cxn>
                <a:cxn ang="0">
                  <a:pos x="484" y="74"/>
                </a:cxn>
                <a:cxn ang="0">
                  <a:pos x="451" y="75"/>
                </a:cxn>
                <a:cxn ang="0">
                  <a:pos x="418" y="83"/>
                </a:cxn>
                <a:cxn ang="0">
                  <a:pos x="395" y="81"/>
                </a:cxn>
                <a:cxn ang="0">
                  <a:pos x="383" y="64"/>
                </a:cxn>
                <a:cxn ang="0">
                  <a:pos x="344" y="59"/>
                </a:cxn>
                <a:cxn ang="0">
                  <a:pos x="323" y="60"/>
                </a:cxn>
                <a:cxn ang="0">
                  <a:pos x="312" y="57"/>
                </a:cxn>
                <a:cxn ang="0">
                  <a:pos x="301" y="43"/>
                </a:cxn>
                <a:cxn ang="0">
                  <a:pos x="292" y="38"/>
                </a:cxn>
                <a:cxn ang="0">
                  <a:pos x="243" y="38"/>
                </a:cxn>
                <a:cxn ang="0">
                  <a:pos x="193" y="46"/>
                </a:cxn>
                <a:cxn ang="0">
                  <a:pos x="181" y="50"/>
                </a:cxn>
                <a:cxn ang="0">
                  <a:pos x="185" y="25"/>
                </a:cxn>
                <a:cxn ang="0">
                  <a:pos x="175" y="7"/>
                </a:cxn>
                <a:cxn ang="0">
                  <a:pos x="153" y="0"/>
                </a:cxn>
                <a:cxn ang="0">
                  <a:pos x="84" y="8"/>
                </a:cxn>
                <a:cxn ang="0">
                  <a:pos x="15" y="21"/>
                </a:cxn>
                <a:cxn ang="0">
                  <a:pos x="0" y="43"/>
                </a:cxn>
                <a:cxn ang="0">
                  <a:pos x="21" y="58"/>
                </a:cxn>
                <a:cxn ang="0">
                  <a:pos x="84" y="45"/>
                </a:cxn>
                <a:cxn ang="0">
                  <a:pos x="147" y="38"/>
                </a:cxn>
                <a:cxn ang="0">
                  <a:pos x="142" y="60"/>
                </a:cxn>
                <a:cxn ang="0">
                  <a:pos x="141" y="80"/>
                </a:cxn>
                <a:cxn ang="0">
                  <a:pos x="156" y="95"/>
                </a:cxn>
                <a:cxn ang="0">
                  <a:pos x="201" y="81"/>
                </a:cxn>
                <a:cxn ang="0">
                  <a:pos x="249" y="75"/>
                </a:cxn>
                <a:cxn ang="0">
                  <a:pos x="274" y="87"/>
                </a:cxn>
                <a:cxn ang="0">
                  <a:pos x="294" y="101"/>
                </a:cxn>
                <a:cxn ang="0">
                  <a:pos x="304" y="101"/>
                </a:cxn>
                <a:cxn ang="0">
                  <a:pos x="327" y="96"/>
                </a:cxn>
                <a:cxn ang="0">
                  <a:pos x="351" y="95"/>
                </a:cxn>
                <a:cxn ang="0">
                  <a:pos x="356" y="102"/>
                </a:cxn>
                <a:cxn ang="0">
                  <a:pos x="354" y="125"/>
                </a:cxn>
                <a:cxn ang="0">
                  <a:pos x="367" y="139"/>
                </a:cxn>
                <a:cxn ang="0">
                  <a:pos x="401" y="127"/>
                </a:cxn>
                <a:cxn ang="0">
                  <a:pos x="438" y="115"/>
                </a:cxn>
                <a:cxn ang="0">
                  <a:pos x="471" y="108"/>
                </a:cxn>
                <a:cxn ang="0">
                  <a:pos x="481" y="140"/>
                </a:cxn>
                <a:cxn ang="0">
                  <a:pos x="475" y="171"/>
                </a:cxn>
                <a:cxn ang="0">
                  <a:pos x="491" y="186"/>
                </a:cxn>
                <a:cxn ang="0">
                  <a:pos x="517" y="174"/>
                </a:cxn>
                <a:cxn ang="0">
                  <a:pos x="547" y="156"/>
                </a:cxn>
                <a:cxn ang="0">
                  <a:pos x="568" y="143"/>
                </a:cxn>
                <a:cxn ang="0">
                  <a:pos x="572" y="149"/>
                </a:cxn>
                <a:cxn ang="0">
                  <a:pos x="590" y="130"/>
                </a:cxn>
              </a:cxnLst>
              <a:rect l="0" t="0" r="r" b="b"/>
              <a:pathLst>
                <a:path w="590" h="186">
                  <a:moveTo>
                    <a:pt x="579" y="113"/>
                  </a:moveTo>
                  <a:lnTo>
                    <a:pt x="571" y="111"/>
                  </a:lnTo>
                  <a:lnTo>
                    <a:pt x="562" y="109"/>
                  </a:lnTo>
                  <a:lnTo>
                    <a:pt x="554" y="111"/>
                  </a:lnTo>
                  <a:lnTo>
                    <a:pt x="547" y="113"/>
                  </a:lnTo>
                  <a:lnTo>
                    <a:pt x="539" y="116"/>
                  </a:lnTo>
                  <a:lnTo>
                    <a:pt x="531" y="120"/>
                  </a:lnTo>
                  <a:lnTo>
                    <a:pt x="525" y="125"/>
                  </a:lnTo>
                  <a:lnTo>
                    <a:pt x="518" y="130"/>
                  </a:lnTo>
                  <a:lnTo>
                    <a:pt x="518" y="124"/>
                  </a:lnTo>
                  <a:lnTo>
                    <a:pt x="517" y="118"/>
                  </a:lnTo>
                  <a:lnTo>
                    <a:pt x="516" y="112"/>
                  </a:lnTo>
                  <a:lnTo>
                    <a:pt x="514" y="106"/>
                  </a:lnTo>
                  <a:lnTo>
                    <a:pt x="490" y="77"/>
                  </a:lnTo>
                  <a:lnTo>
                    <a:pt x="487" y="75"/>
                  </a:lnTo>
                  <a:lnTo>
                    <a:pt x="484" y="74"/>
                  </a:lnTo>
                  <a:lnTo>
                    <a:pt x="480" y="72"/>
                  </a:lnTo>
                  <a:lnTo>
                    <a:pt x="477" y="72"/>
                  </a:lnTo>
                  <a:lnTo>
                    <a:pt x="460" y="72"/>
                  </a:lnTo>
                  <a:lnTo>
                    <a:pt x="451" y="75"/>
                  </a:lnTo>
                  <a:lnTo>
                    <a:pt x="443" y="76"/>
                  </a:lnTo>
                  <a:lnTo>
                    <a:pt x="435" y="78"/>
                  </a:lnTo>
                  <a:lnTo>
                    <a:pt x="426" y="81"/>
                  </a:lnTo>
                  <a:lnTo>
                    <a:pt x="418" y="83"/>
                  </a:lnTo>
                  <a:lnTo>
                    <a:pt x="411" y="87"/>
                  </a:lnTo>
                  <a:lnTo>
                    <a:pt x="403" y="89"/>
                  </a:lnTo>
                  <a:lnTo>
                    <a:pt x="394" y="91"/>
                  </a:lnTo>
                  <a:lnTo>
                    <a:pt x="395" y="81"/>
                  </a:lnTo>
                  <a:lnTo>
                    <a:pt x="394" y="76"/>
                  </a:lnTo>
                  <a:lnTo>
                    <a:pt x="392" y="70"/>
                  </a:lnTo>
                  <a:lnTo>
                    <a:pt x="388" y="66"/>
                  </a:lnTo>
                  <a:lnTo>
                    <a:pt x="383" y="64"/>
                  </a:lnTo>
                  <a:lnTo>
                    <a:pt x="358" y="59"/>
                  </a:lnTo>
                  <a:lnTo>
                    <a:pt x="354" y="59"/>
                  </a:lnTo>
                  <a:lnTo>
                    <a:pt x="349" y="59"/>
                  </a:lnTo>
                  <a:lnTo>
                    <a:pt x="344" y="59"/>
                  </a:lnTo>
                  <a:lnTo>
                    <a:pt x="338" y="59"/>
                  </a:lnTo>
                  <a:lnTo>
                    <a:pt x="333" y="60"/>
                  </a:lnTo>
                  <a:lnTo>
                    <a:pt x="329" y="60"/>
                  </a:lnTo>
                  <a:lnTo>
                    <a:pt x="323" y="60"/>
                  </a:lnTo>
                  <a:lnTo>
                    <a:pt x="318" y="60"/>
                  </a:lnTo>
                  <a:lnTo>
                    <a:pt x="312" y="62"/>
                  </a:lnTo>
                  <a:lnTo>
                    <a:pt x="312" y="62"/>
                  </a:lnTo>
                  <a:lnTo>
                    <a:pt x="312" y="57"/>
                  </a:lnTo>
                  <a:lnTo>
                    <a:pt x="311" y="53"/>
                  </a:lnTo>
                  <a:lnTo>
                    <a:pt x="308" y="50"/>
                  </a:lnTo>
                  <a:lnTo>
                    <a:pt x="306" y="46"/>
                  </a:lnTo>
                  <a:lnTo>
                    <a:pt x="301" y="43"/>
                  </a:lnTo>
                  <a:lnTo>
                    <a:pt x="299" y="41"/>
                  </a:lnTo>
                  <a:lnTo>
                    <a:pt x="296" y="40"/>
                  </a:lnTo>
                  <a:lnTo>
                    <a:pt x="294" y="39"/>
                  </a:lnTo>
                  <a:lnTo>
                    <a:pt x="292" y="38"/>
                  </a:lnTo>
                  <a:lnTo>
                    <a:pt x="280" y="37"/>
                  </a:lnTo>
                  <a:lnTo>
                    <a:pt x="268" y="37"/>
                  </a:lnTo>
                  <a:lnTo>
                    <a:pt x="255" y="38"/>
                  </a:lnTo>
                  <a:lnTo>
                    <a:pt x="243" y="38"/>
                  </a:lnTo>
                  <a:lnTo>
                    <a:pt x="230" y="39"/>
                  </a:lnTo>
                  <a:lnTo>
                    <a:pt x="218" y="40"/>
                  </a:lnTo>
                  <a:lnTo>
                    <a:pt x="204" y="43"/>
                  </a:lnTo>
                  <a:lnTo>
                    <a:pt x="193" y="46"/>
                  </a:lnTo>
                  <a:lnTo>
                    <a:pt x="181" y="50"/>
                  </a:lnTo>
                  <a:lnTo>
                    <a:pt x="181" y="50"/>
                  </a:lnTo>
                  <a:lnTo>
                    <a:pt x="181" y="50"/>
                  </a:lnTo>
                  <a:lnTo>
                    <a:pt x="181" y="50"/>
                  </a:lnTo>
                  <a:lnTo>
                    <a:pt x="181" y="48"/>
                  </a:lnTo>
                  <a:lnTo>
                    <a:pt x="185" y="31"/>
                  </a:lnTo>
                  <a:lnTo>
                    <a:pt x="185" y="28"/>
                  </a:lnTo>
                  <a:lnTo>
                    <a:pt x="185" y="25"/>
                  </a:lnTo>
                  <a:lnTo>
                    <a:pt x="184" y="21"/>
                  </a:lnTo>
                  <a:lnTo>
                    <a:pt x="183" y="19"/>
                  </a:lnTo>
                  <a:lnTo>
                    <a:pt x="177" y="9"/>
                  </a:lnTo>
                  <a:lnTo>
                    <a:pt x="175" y="7"/>
                  </a:lnTo>
                  <a:lnTo>
                    <a:pt x="172" y="4"/>
                  </a:lnTo>
                  <a:lnTo>
                    <a:pt x="169" y="3"/>
                  </a:lnTo>
                  <a:lnTo>
                    <a:pt x="165" y="2"/>
                  </a:lnTo>
                  <a:lnTo>
                    <a:pt x="153" y="0"/>
                  </a:lnTo>
                  <a:lnTo>
                    <a:pt x="135" y="1"/>
                  </a:lnTo>
                  <a:lnTo>
                    <a:pt x="119" y="3"/>
                  </a:lnTo>
                  <a:lnTo>
                    <a:pt x="101" y="6"/>
                  </a:lnTo>
                  <a:lnTo>
                    <a:pt x="84" y="8"/>
                  </a:lnTo>
                  <a:lnTo>
                    <a:pt x="66" y="12"/>
                  </a:lnTo>
                  <a:lnTo>
                    <a:pt x="49" y="14"/>
                  </a:lnTo>
                  <a:lnTo>
                    <a:pt x="31" y="17"/>
                  </a:lnTo>
                  <a:lnTo>
                    <a:pt x="15" y="21"/>
                  </a:lnTo>
                  <a:lnTo>
                    <a:pt x="8" y="25"/>
                  </a:lnTo>
                  <a:lnTo>
                    <a:pt x="3" y="29"/>
                  </a:lnTo>
                  <a:lnTo>
                    <a:pt x="0" y="35"/>
                  </a:lnTo>
                  <a:lnTo>
                    <a:pt x="0" y="43"/>
                  </a:lnTo>
                  <a:lnTo>
                    <a:pt x="3" y="50"/>
                  </a:lnTo>
                  <a:lnTo>
                    <a:pt x="8" y="54"/>
                  </a:lnTo>
                  <a:lnTo>
                    <a:pt x="14" y="58"/>
                  </a:lnTo>
                  <a:lnTo>
                    <a:pt x="21" y="58"/>
                  </a:lnTo>
                  <a:lnTo>
                    <a:pt x="36" y="54"/>
                  </a:lnTo>
                  <a:lnTo>
                    <a:pt x="52" y="51"/>
                  </a:lnTo>
                  <a:lnTo>
                    <a:pt x="67" y="48"/>
                  </a:lnTo>
                  <a:lnTo>
                    <a:pt x="84" y="45"/>
                  </a:lnTo>
                  <a:lnTo>
                    <a:pt x="99" y="43"/>
                  </a:lnTo>
                  <a:lnTo>
                    <a:pt x="115" y="40"/>
                  </a:lnTo>
                  <a:lnTo>
                    <a:pt x="132" y="39"/>
                  </a:lnTo>
                  <a:lnTo>
                    <a:pt x="147" y="38"/>
                  </a:lnTo>
                  <a:lnTo>
                    <a:pt x="146" y="44"/>
                  </a:lnTo>
                  <a:lnTo>
                    <a:pt x="145" y="48"/>
                  </a:lnTo>
                  <a:lnTo>
                    <a:pt x="144" y="54"/>
                  </a:lnTo>
                  <a:lnTo>
                    <a:pt x="142" y="60"/>
                  </a:lnTo>
                  <a:lnTo>
                    <a:pt x="141" y="75"/>
                  </a:lnTo>
                  <a:lnTo>
                    <a:pt x="141" y="76"/>
                  </a:lnTo>
                  <a:lnTo>
                    <a:pt x="141" y="77"/>
                  </a:lnTo>
                  <a:lnTo>
                    <a:pt x="141" y="80"/>
                  </a:lnTo>
                  <a:lnTo>
                    <a:pt x="141" y="81"/>
                  </a:lnTo>
                  <a:lnTo>
                    <a:pt x="145" y="87"/>
                  </a:lnTo>
                  <a:lnTo>
                    <a:pt x="150" y="91"/>
                  </a:lnTo>
                  <a:lnTo>
                    <a:pt x="156" y="95"/>
                  </a:lnTo>
                  <a:lnTo>
                    <a:pt x="163" y="95"/>
                  </a:lnTo>
                  <a:lnTo>
                    <a:pt x="178" y="91"/>
                  </a:lnTo>
                  <a:lnTo>
                    <a:pt x="189" y="85"/>
                  </a:lnTo>
                  <a:lnTo>
                    <a:pt x="201" y="81"/>
                  </a:lnTo>
                  <a:lnTo>
                    <a:pt x="213" y="78"/>
                  </a:lnTo>
                  <a:lnTo>
                    <a:pt x="225" y="76"/>
                  </a:lnTo>
                  <a:lnTo>
                    <a:pt x="237" y="75"/>
                  </a:lnTo>
                  <a:lnTo>
                    <a:pt x="249" y="75"/>
                  </a:lnTo>
                  <a:lnTo>
                    <a:pt x="262" y="74"/>
                  </a:lnTo>
                  <a:lnTo>
                    <a:pt x="274" y="74"/>
                  </a:lnTo>
                  <a:lnTo>
                    <a:pt x="274" y="81"/>
                  </a:lnTo>
                  <a:lnTo>
                    <a:pt x="274" y="87"/>
                  </a:lnTo>
                  <a:lnTo>
                    <a:pt x="277" y="93"/>
                  </a:lnTo>
                  <a:lnTo>
                    <a:pt x="281" y="96"/>
                  </a:lnTo>
                  <a:lnTo>
                    <a:pt x="287" y="99"/>
                  </a:lnTo>
                  <a:lnTo>
                    <a:pt x="294" y="101"/>
                  </a:lnTo>
                  <a:lnTo>
                    <a:pt x="296" y="102"/>
                  </a:lnTo>
                  <a:lnTo>
                    <a:pt x="299" y="102"/>
                  </a:lnTo>
                  <a:lnTo>
                    <a:pt x="301" y="102"/>
                  </a:lnTo>
                  <a:lnTo>
                    <a:pt x="304" y="101"/>
                  </a:lnTo>
                  <a:lnTo>
                    <a:pt x="308" y="99"/>
                  </a:lnTo>
                  <a:lnTo>
                    <a:pt x="314" y="97"/>
                  </a:lnTo>
                  <a:lnTo>
                    <a:pt x="320" y="97"/>
                  </a:lnTo>
                  <a:lnTo>
                    <a:pt x="327" y="96"/>
                  </a:lnTo>
                  <a:lnTo>
                    <a:pt x="333" y="96"/>
                  </a:lnTo>
                  <a:lnTo>
                    <a:pt x="339" y="96"/>
                  </a:lnTo>
                  <a:lnTo>
                    <a:pt x="345" y="96"/>
                  </a:lnTo>
                  <a:lnTo>
                    <a:pt x="351" y="95"/>
                  </a:lnTo>
                  <a:lnTo>
                    <a:pt x="357" y="95"/>
                  </a:lnTo>
                  <a:lnTo>
                    <a:pt x="357" y="97"/>
                  </a:lnTo>
                  <a:lnTo>
                    <a:pt x="357" y="100"/>
                  </a:lnTo>
                  <a:lnTo>
                    <a:pt x="356" y="102"/>
                  </a:lnTo>
                  <a:lnTo>
                    <a:pt x="356" y="105"/>
                  </a:lnTo>
                  <a:lnTo>
                    <a:pt x="354" y="118"/>
                  </a:lnTo>
                  <a:lnTo>
                    <a:pt x="354" y="121"/>
                  </a:lnTo>
                  <a:lnTo>
                    <a:pt x="354" y="125"/>
                  </a:lnTo>
                  <a:lnTo>
                    <a:pt x="355" y="128"/>
                  </a:lnTo>
                  <a:lnTo>
                    <a:pt x="356" y="131"/>
                  </a:lnTo>
                  <a:lnTo>
                    <a:pt x="361" y="137"/>
                  </a:lnTo>
                  <a:lnTo>
                    <a:pt x="367" y="139"/>
                  </a:lnTo>
                  <a:lnTo>
                    <a:pt x="374" y="140"/>
                  </a:lnTo>
                  <a:lnTo>
                    <a:pt x="381" y="138"/>
                  </a:lnTo>
                  <a:lnTo>
                    <a:pt x="392" y="132"/>
                  </a:lnTo>
                  <a:lnTo>
                    <a:pt x="401" y="127"/>
                  </a:lnTo>
                  <a:lnTo>
                    <a:pt x="410" y="124"/>
                  </a:lnTo>
                  <a:lnTo>
                    <a:pt x="419" y="121"/>
                  </a:lnTo>
                  <a:lnTo>
                    <a:pt x="429" y="118"/>
                  </a:lnTo>
                  <a:lnTo>
                    <a:pt x="438" y="115"/>
                  </a:lnTo>
                  <a:lnTo>
                    <a:pt x="448" y="113"/>
                  </a:lnTo>
                  <a:lnTo>
                    <a:pt x="457" y="112"/>
                  </a:lnTo>
                  <a:lnTo>
                    <a:pt x="467" y="109"/>
                  </a:lnTo>
                  <a:lnTo>
                    <a:pt x="471" y="108"/>
                  </a:lnTo>
                  <a:lnTo>
                    <a:pt x="474" y="113"/>
                  </a:lnTo>
                  <a:lnTo>
                    <a:pt x="480" y="121"/>
                  </a:lnTo>
                  <a:lnTo>
                    <a:pt x="483" y="130"/>
                  </a:lnTo>
                  <a:lnTo>
                    <a:pt x="481" y="140"/>
                  </a:lnTo>
                  <a:lnTo>
                    <a:pt x="479" y="150"/>
                  </a:lnTo>
                  <a:lnTo>
                    <a:pt x="475" y="163"/>
                  </a:lnTo>
                  <a:lnTo>
                    <a:pt x="475" y="168"/>
                  </a:lnTo>
                  <a:lnTo>
                    <a:pt x="475" y="171"/>
                  </a:lnTo>
                  <a:lnTo>
                    <a:pt x="477" y="176"/>
                  </a:lnTo>
                  <a:lnTo>
                    <a:pt x="479" y="180"/>
                  </a:lnTo>
                  <a:lnTo>
                    <a:pt x="485" y="184"/>
                  </a:lnTo>
                  <a:lnTo>
                    <a:pt x="491" y="186"/>
                  </a:lnTo>
                  <a:lnTo>
                    <a:pt x="498" y="186"/>
                  </a:lnTo>
                  <a:lnTo>
                    <a:pt x="504" y="182"/>
                  </a:lnTo>
                  <a:lnTo>
                    <a:pt x="509" y="177"/>
                  </a:lnTo>
                  <a:lnTo>
                    <a:pt x="517" y="174"/>
                  </a:lnTo>
                  <a:lnTo>
                    <a:pt x="524" y="169"/>
                  </a:lnTo>
                  <a:lnTo>
                    <a:pt x="533" y="164"/>
                  </a:lnTo>
                  <a:lnTo>
                    <a:pt x="540" y="159"/>
                  </a:lnTo>
                  <a:lnTo>
                    <a:pt x="547" y="156"/>
                  </a:lnTo>
                  <a:lnTo>
                    <a:pt x="554" y="151"/>
                  </a:lnTo>
                  <a:lnTo>
                    <a:pt x="562" y="146"/>
                  </a:lnTo>
                  <a:lnTo>
                    <a:pt x="570" y="142"/>
                  </a:lnTo>
                  <a:lnTo>
                    <a:pt x="568" y="143"/>
                  </a:lnTo>
                  <a:lnTo>
                    <a:pt x="567" y="144"/>
                  </a:lnTo>
                  <a:lnTo>
                    <a:pt x="566" y="146"/>
                  </a:lnTo>
                  <a:lnTo>
                    <a:pt x="565" y="148"/>
                  </a:lnTo>
                  <a:lnTo>
                    <a:pt x="572" y="149"/>
                  </a:lnTo>
                  <a:lnTo>
                    <a:pt x="579" y="148"/>
                  </a:lnTo>
                  <a:lnTo>
                    <a:pt x="585" y="143"/>
                  </a:lnTo>
                  <a:lnTo>
                    <a:pt x="589" y="137"/>
                  </a:lnTo>
                  <a:lnTo>
                    <a:pt x="590" y="130"/>
                  </a:lnTo>
                  <a:lnTo>
                    <a:pt x="589" y="124"/>
                  </a:lnTo>
                  <a:lnTo>
                    <a:pt x="585" y="118"/>
                  </a:lnTo>
                  <a:lnTo>
                    <a:pt x="579" y="113"/>
                  </a:lnTo>
                  <a:close/>
                </a:path>
              </a:pathLst>
            </a:custGeom>
            <a:solidFill>
              <a:schemeClr val="folHlink"/>
            </a:solidFill>
            <a:ln w="9525">
              <a:noFill/>
              <a:round/>
              <a:headEnd/>
              <a:tailEnd/>
            </a:ln>
          </p:spPr>
          <p:txBody>
            <a:bodyPr/>
            <a:lstStyle/>
            <a:p>
              <a:endParaRPr lang="ru-RU"/>
            </a:p>
          </p:txBody>
        </p:sp>
        <p:sp>
          <p:nvSpPr>
            <p:cNvPr id="187433" name="Freeform 41"/>
            <p:cNvSpPr>
              <a:spLocks/>
            </p:cNvSpPr>
            <p:nvPr/>
          </p:nvSpPr>
          <p:spPr bwMode="auto">
            <a:xfrm>
              <a:off x="3200" y="2569"/>
              <a:ext cx="560" cy="123"/>
            </a:xfrm>
            <a:custGeom>
              <a:avLst/>
              <a:gdLst/>
              <a:ahLst/>
              <a:cxnLst>
                <a:cxn ang="0">
                  <a:pos x="548" y="87"/>
                </a:cxn>
                <a:cxn ang="0">
                  <a:pos x="546" y="63"/>
                </a:cxn>
                <a:cxn ang="0">
                  <a:pos x="536" y="49"/>
                </a:cxn>
                <a:cxn ang="0">
                  <a:pos x="511" y="48"/>
                </a:cxn>
                <a:cxn ang="0">
                  <a:pos x="490" y="51"/>
                </a:cxn>
                <a:cxn ang="0">
                  <a:pos x="469" y="58"/>
                </a:cxn>
                <a:cxn ang="0">
                  <a:pos x="454" y="48"/>
                </a:cxn>
                <a:cxn ang="0">
                  <a:pos x="432" y="32"/>
                </a:cxn>
                <a:cxn ang="0">
                  <a:pos x="404" y="30"/>
                </a:cxn>
                <a:cxn ang="0">
                  <a:pos x="370" y="36"/>
                </a:cxn>
                <a:cxn ang="0">
                  <a:pos x="338" y="46"/>
                </a:cxn>
                <a:cxn ang="0">
                  <a:pos x="307" y="44"/>
                </a:cxn>
                <a:cxn ang="0">
                  <a:pos x="262" y="37"/>
                </a:cxn>
                <a:cxn ang="0">
                  <a:pos x="210" y="49"/>
                </a:cxn>
                <a:cxn ang="0">
                  <a:pos x="190" y="20"/>
                </a:cxn>
                <a:cxn ang="0">
                  <a:pos x="184" y="8"/>
                </a:cxn>
                <a:cxn ang="0">
                  <a:pos x="138" y="1"/>
                </a:cxn>
                <a:cxn ang="0">
                  <a:pos x="83" y="3"/>
                </a:cxn>
                <a:cxn ang="0">
                  <a:pos x="29" y="14"/>
                </a:cxn>
                <a:cxn ang="0">
                  <a:pos x="2" y="30"/>
                </a:cxn>
                <a:cxn ang="0">
                  <a:pos x="4" y="50"/>
                </a:cxn>
                <a:cxn ang="0">
                  <a:pos x="24" y="55"/>
                </a:cxn>
                <a:cxn ang="0">
                  <a:pos x="72" y="42"/>
                </a:cxn>
                <a:cxn ang="0">
                  <a:pos x="121" y="38"/>
                </a:cxn>
                <a:cxn ang="0">
                  <a:pos x="153" y="39"/>
                </a:cxn>
                <a:cxn ang="0">
                  <a:pos x="152" y="46"/>
                </a:cxn>
                <a:cxn ang="0">
                  <a:pos x="152" y="70"/>
                </a:cxn>
                <a:cxn ang="0">
                  <a:pos x="170" y="86"/>
                </a:cxn>
                <a:cxn ang="0">
                  <a:pos x="213" y="87"/>
                </a:cxn>
                <a:cxn ang="0">
                  <a:pos x="255" y="75"/>
                </a:cxn>
                <a:cxn ang="0">
                  <a:pos x="286" y="71"/>
                </a:cxn>
                <a:cxn ang="0">
                  <a:pos x="295" y="75"/>
                </a:cxn>
                <a:cxn ang="0">
                  <a:pos x="305" y="100"/>
                </a:cxn>
                <a:cxn ang="0">
                  <a:pos x="326" y="93"/>
                </a:cxn>
                <a:cxn ang="0">
                  <a:pos x="357" y="77"/>
                </a:cxn>
                <a:cxn ang="0">
                  <a:pos x="388" y="69"/>
                </a:cxn>
                <a:cxn ang="0">
                  <a:pos x="414" y="66"/>
                </a:cxn>
                <a:cxn ang="0">
                  <a:pos x="426" y="68"/>
                </a:cxn>
                <a:cxn ang="0">
                  <a:pos x="430" y="82"/>
                </a:cxn>
                <a:cxn ang="0">
                  <a:pos x="423" y="93"/>
                </a:cxn>
                <a:cxn ang="0">
                  <a:pos x="419" y="101"/>
                </a:cxn>
                <a:cxn ang="0">
                  <a:pos x="426" y="118"/>
                </a:cxn>
                <a:cxn ang="0">
                  <a:pos x="446" y="120"/>
                </a:cxn>
                <a:cxn ang="0">
                  <a:pos x="453" y="113"/>
                </a:cxn>
                <a:cxn ang="0">
                  <a:pos x="462" y="104"/>
                </a:cxn>
                <a:cxn ang="0">
                  <a:pos x="482" y="92"/>
                </a:cxn>
                <a:cxn ang="0">
                  <a:pos x="504" y="86"/>
                </a:cxn>
                <a:cxn ang="0">
                  <a:pos x="518" y="107"/>
                </a:cxn>
                <a:cxn ang="0">
                  <a:pos x="546" y="123"/>
                </a:cxn>
                <a:cxn ang="0">
                  <a:pos x="560" y="108"/>
                </a:cxn>
                <a:cxn ang="0">
                  <a:pos x="554" y="92"/>
                </a:cxn>
              </a:cxnLst>
              <a:rect l="0" t="0" r="r" b="b"/>
              <a:pathLst>
                <a:path w="560" h="123">
                  <a:moveTo>
                    <a:pt x="548" y="88"/>
                  </a:moveTo>
                  <a:lnTo>
                    <a:pt x="548" y="88"/>
                  </a:lnTo>
                  <a:lnTo>
                    <a:pt x="548" y="87"/>
                  </a:lnTo>
                  <a:lnTo>
                    <a:pt x="548" y="87"/>
                  </a:lnTo>
                  <a:lnTo>
                    <a:pt x="548" y="86"/>
                  </a:lnTo>
                  <a:lnTo>
                    <a:pt x="546" y="63"/>
                  </a:lnTo>
                  <a:lnTo>
                    <a:pt x="545" y="57"/>
                  </a:lnTo>
                  <a:lnTo>
                    <a:pt x="541" y="52"/>
                  </a:lnTo>
                  <a:lnTo>
                    <a:pt x="536" y="49"/>
                  </a:lnTo>
                  <a:lnTo>
                    <a:pt x="530" y="48"/>
                  </a:lnTo>
                  <a:lnTo>
                    <a:pt x="518" y="46"/>
                  </a:lnTo>
                  <a:lnTo>
                    <a:pt x="511" y="48"/>
                  </a:lnTo>
                  <a:lnTo>
                    <a:pt x="504" y="48"/>
                  </a:lnTo>
                  <a:lnTo>
                    <a:pt x="497" y="50"/>
                  </a:lnTo>
                  <a:lnTo>
                    <a:pt x="490" y="51"/>
                  </a:lnTo>
                  <a:lnTo>
                    <a:pt x="482" y="54"/>
                  </a:lnTo>
                  <a:lnTo>
                    <a:pt x="475" y="56"/>
                  </a:lnTo>
                  <a:lnTo>
                    <a:pt x="469" y="58"/>
                  </a:lnTo>
                  <a:lnTo>
                    <a:pt x="462" y="62"/>
                  </a:lnTo>
                  <a:lnTo>
                    <a:pt x="459" y="55"/>
                  </a:lnTo>
                  <a:lnTo>
                    <a:pt x="454" y="48"/>
                  </a:lnTo>
                  <a:lnTo>
                    <a:pt x="447" y="42"/>
                  </a:lnTo>
                  <a:lnTo>
                    <a:pt x="441" y="37"/>
                  </a:lnTo>
                  <a:lnTo>
                    <a:pt x="432" y="32"/>
                  </a:lnTo>
                  <a:lnTo>
                    <a:pt x="423" y="30"/>
                  </a:lnTo>
                  <a:lnTo>
                    <a:pt x="413" y="30"/>
                  </a:lnTo>
                  <a:lnTo>
                    <a:pt x="404" y="30"/>
                  </a:lnTo>
                  <a:lnTo>
                    <a:pt x="393" y="31"/>
                  </a:lnTo>
                  <a:lnTo>
                    <a:pt x="381" y="33"/>
                  </a:lnTo>
                  <a:lnTo>
                    <a:pt x="370" y="36"/>
                  </a:lnTo>
                  <a:lnTo>
                    <a:pt x="360" y="39"/>
                  </a:lnTo>
                  <a:lnTo>
                    <a:pt x="349" y="43"/>
                  </a:lnTo>
                  <a:lnTo>
                    <a:pt x="338" y="46"/>
                  </a:lnTo>
                  <a:lnTo>
                    <a:pt x="329" y="50"/>
                  </a:lnTo>
                  <a:lnTo>
                    <a:pt x="318" y="55"/>
                  </a:lnTo>
                  <a:lnTo>
                    <a:pt x="307" y="44"/>
                  </a:lnTo>
                  <a:lnTo>
                    <a:pt x="294" y="38"/>
                  </a:lnTo>
                  <a:lnTo>
                    <a:pt x="278" y="36"/>
                  </a:lnTo>
                  <a:lnTo>
                    <a:pt x="262" y="37"/>
                  </a:lnTo>
                  <a:lnTo>
                    <a:pt x="244" y="40"/>
                  </a:lnTo>
                  <a:lnTo>
                    <a:pt x="227" y="44"/>
                  </a:lnTo>
                  <a:lnTo>
                    <a:pt x="210" y="49"/>
                  </a:lnTo>
                  <a:lnTo>
                    <a:pt x="196" y="54"/>
                  </a:lnTo>
                  <a:lnTo>
                    <a:pt x="188" y="51"/>
                  </a:lnTo>
                  <a:lnTo>
                    <a:pt x="190" y="20"/>
                  </a:lnTo>
                  <a:lnTo>
                    <a:pt x="189" y="15"/>
                  </a:lnTo>
                  <a:lnTo>
                    <a:pt x="188" y="12"/>
                  </a:lnTo>
                  <a:lnTo>
                    <a:pt x="184" y="8"/>
                  </a:lnTo>
                  <a:lnTo>
                    <a:pt x="181" y="6"/>
                  </a:lnTo>
                  <a:lnTo>
                    <a:pt x="156" y="0"/>
                  </a:lnTo>
                  <a:lnTo>
                    <a:pt x="138" y="1"/>
                  </a:lnTo>
                  <a:lnTo>
                    <a:pt x="120" y="1"/>
                  </a:lnTo>
                  <a:lnTo>
                    <a:pt x="101" y="2"/>
                  </a:lnTo>
                  <a:lnTo>
                    <a:pt x="83" y="3"/>
                  </a:lnTo>
                  <a:lnTo>
                    <a:pt x="65" y="6"/>
                  </a:lnTo>
                  <a:lnTo>
                    <a:pt x="47" y="9"/>
                  </a:lnTo>
                  <a:lnTo>
                    <a:pt x="29" y="14"/>
                  </a:lnTo>
                  <a:lnTo>
                    <a:pt x="12" y="21"/>
                  </a:lnTo>
                  <a:lnTo>
                    <a:pt x="6" y="25"/>
                  </a:lnTo>
                  <a:lnTo>
                    <a:pt x="2" y="30"/>
                  </a:lnTo>
                  <a:lnTo>
                    <a:pt x="0" y="37"/>
                  </a:lnTo>
                  <a:lnTo>
                    <a:pt x="0" y="44"/>
                  </a:lnTo>
                  <a:lnTo>
                    <a:pt x="4" y="50"/>
                  </a:lnTo>
                  <a:lnTo>
                    <a:pt x="10" y="55"/>
                  </a:lnTo>
                  <a:lnTo>
                    <a:pt x="17" y="56"/>
                  </a:lnTo>
                  <a:lnTo>
                    <a:pt x="24" y="55"/>
                  </a:lnTo>
                  <a:lnTo>
                    <a:pt x="40" y="49"/>
                  </a:lnTo>
                  <a:lnTo>
                    <a:pt x="55" y="45"/>
                  </a:lnTo>
                  <a:lnTo>
                    <a:pt x="72" y="42"/>
                  </a:lnTo>
                  <a:lnTo>
                    <a:pt x="88" y="40"/>
                  </a:lnTo>
                  <a:lnTo>
                    <a:pt x="104" y="38"/>
                  </a:lnTo>
                  <a:lnTo>
                    <a:pt x="121" y="38"/>
                  </a:lnTo>
                  <a:lnTo>
                    <a:pt x="138" y="37"/>
                  </a:lnTo>
                  <a:lnTo>
                    <a:pt x="154" y="37"/>
                  </a:lnTo>
                  <a:lnTo>
                    <a:pt x="153" y="39"/>
                  </a:lnTo>
                  <a:lnTo>
                    <a:pt x="153" y="42"/>
                  </a:lnTo>
                  <a:lnTo>
                    <a:pt x="152" y="44"/>
                  </a:lnTo>
                  <a:lnTo>
                    <a:pt x="152" y="46"/>
                  </a:lnTo>
                  <a:lnTo>
                    <a:pt x="151" y="61"/>
                  </a:lnTo>
                  <a:lnTo>
                    <a:pt x="151" y="66"/>
                  </a:lnTo>
                  <a:lnTo>
                    <a:pt x="152" y="70"/>
                  </a:lnTo>
                  <a:lnTo>
                    <a:pt x="154" y="74"/>
                  </a:lnTo>
                  <a:lnTo>
                    <a:pt x="158" y="77"/>
                  </a:lnTo>
                  <a:lnTo>
                    <a:pt x="170" y="86"/>
                  </a:lnTo>
                  <a:lnTo>
                    <a:pt x="184" y="88"/>
                  </a:lnTo>
                  <a:lnTo>
                    <a:pt x="198" y="88"/>
                  </a:lnTo>
                  <a:lnTo>
                    <a:pt x="213" y="87"/>
                  </a:lnTo>
                  <a:lnTo>
                    <a:pt x="227" y="83"/>
                  </a:lnTo>
                  <a:lnTo>
                    <a:pt x="240" y="79"/>
                  </a:lnTo>
                  <a:lnTo>
                    <a:pt x="255" y="75"/>
                  </a:lnTo>
                  <a:lnTo>
                    <a:pt x="269" y="73"/>
                  </a:lnTo>
                  <a:lnTo>
                    <a:pt x="283" y="71"/>
                  </a:lnTo>
                  <a:lnTo>
                    <a:pt x="286" y="71"/>
                  </a:lnTo>
                  <a:lnTo>
                    <a:pt x="289" y="73"/>
                  </a:lnTo>
                  <a:lnTo>
                    <a:pt x="292" y="74"/>
                  </a:lnTo>
                  <a:lnTo>
                    <a:pt x="295" y="75"/>
                  </a:lnTo>
                  <a:lnTo>
                    <a:pt x="294" y="94"/>
                  </a:lnTo>
                  <a:lnTo>
                    <a:pt x="299" y="99"/>
                  </a:lnTo>
                  <a:lnTo>
                    <a:pt x="305" y="100"/>
                  </a:lnTo>
                  <a:lnTo>
                    <a:pt x="312" y="100"/>
                  </a:lnTo>
                  <a:lnTo>
                    <a:pt x="318" y="99"/>
                  </a:lnTo>
                  <a:lnTo>
                    <a:pt x="326" y="93"/>
                  </a:lnTo>
                  <a:lnTo>
                    <a:pt x="336" y="87"/>
                  </a:lnTo>
                  <a:lnTo>
                    <a:pt x="346" y="82"/>
                  </a:lnTo>
                  <a:lnTo>
                    <a:pt x="357" y="77"/>
                  </a:lnTo>
                  <a:lnTo>
                    <a:pt x="367" y="74"/>
                  </a:lnTo>
                  <a:lnTo>
                    <a:pt x="377" y="71"/>
                  </a:lnTo>
                  <a:lnTo>
                    <a:pt x="388" y="69"/>
                  </a:lnTo>
                  <a:lnTo>
                    <a:pt x="400" y="68"/>
                  </a:lnTo>
                  <a:lnTo>
                    <a:pt x="411" y="66"/>
                  </a:lnTo>
                  <a:lnTo>
                    <a:pt x="414" y="66"/>
                  </a:lnTo>
                  <a:lnTo>
                    <a:pt x="419" y="66"/>
                  </a:lnTo>
                  <a:lnTo>
                    <a:pt x="423" y="67"/>
                  </a:lnTo>
                  <a:lnTo>
                    <a:pt x="426" y="68"/>
                  </a:lnTo>
                  <a:lnTo>
                    <a:pt x="429" y="71"/>
                  </a:lnTo>
                  <a:lnTo>
                    <a:pt x="431" y="76"/>
                  </a:lnTo>
                  <a:lnTo>
                    <a:pt x="430" y="82"/>
                  </a:lnTo>
                  <a:lnTo>
                    <a:pt x="428" y="88"/>
                  </a:lnTo>
                  <a:lnTo>
                    <a:pt x="426" y="91"/>
                  </a:lnTo>
                  <a:lnTo>
                    <a:pt x="423" y="93"/>
                  </a:lnTo>
                  <a:lnTo>
                    <a:pt x="423" y="93"/>
                  </a:lnTo>
                  <a:lnTo>
                    <a:pt x="422" y="95"/>
                  </a:lnTo>
                  <a:lnTo>
                    <a:pt x="419" y="101"/>
                  </a:lnTo>
                  <a:lnTo>
                    <a:pt x="419" y="107"/>
                  </a:lnTo>
                  <a:lnTo>
                    <a:pt x="422" y="113"/>
                  </a:lnTo>
                  <a:lnTo>
                    <a:pt x="426" y="118"/>
                  </a:lnTo>
                  <a:lnTo>
                    <a:pt x="432" y="122"/>
                  </a:lnTo>
                  <a:lnTo>
                    <a:pt x="440" y="122"/>
                  </a:lnTo>
                  <a:lnTo>
                    <a:pt x="446" y="120"/>
                  </a:lnTo>
                  <a:lnTo>
                    <a:pt x="451" y="116"/>
                  </a:lnTo>
                  <a:lnTo>
                    <a:pt x="453" y="113"/>
                  </a:lnTo>
                  <a:lnTo>
                    <a:pt x="453" y="113"/>
                  </a:lnTo>
                  <a:lnTo>
                    <a:pt x="454" y="112"/>
                  </a:lnTo>
                  <a:lnTo>
                    <a:pt x="456" y="108"/>
                  </a:lnTo>
                  <a:lnTo>
                    <a:pt x="462" y="104"/>
                  </a:lnTo>
                  <a:lnTo>
                    <a:pt x="468" y="99"/>
                  </a:lnTo>
                  <a:lnTo>
                    <a:pt x="475" y="95"/>
                  </a:lnTo>
                  <a:lnTo>
                    <a:pt x="482" y="92"/>
                  </a:lnTo>
                  <a:lnTo>
                    <a:pt x="488" y="89"/>
                  </a:lnTo>
                  <a:lnTo>
                    <a:pt x="496" y="87"/>
                  </a:lnTo>
                  <a:lnTo>
                    <a:pt x="504" y="86"/>
                  </a:lnTo>
                  <a:lnTo>
                    <a:pt x="511" y="85"/>
                  </a:lnTo>
                  <a:lnTo>
                    <a:pt x="512" y="97"/>
                  </a:lnTo>
                  <a:lnTo>
                    <a:pt x="518" y="107"/>
                  </a:lnTo>
                  <a:lnTo>
                    <a:pt x="527" y="116"/>
                  </a:lnTo>
                  <a:lnTo>
                    <a:pt x="539" y="123"/>
                  </a:lnTo>
                  <a:lnTo>
                    <a:pt x="546" y="123"/>
                  </a:lnTo>
                  <a:lnTo>
                    <a:pt x="552" y="120"/>
                  </a:lnTo>
                  <a:lnTo>
                    <a:pt x="556" y="116"/>
                  </a:lnTo>
                  <a:lnTo>
                    <a:pt x="560" y="108"/>
                  </a:lnTo>
                  <a:lnTo>
                    <a:pt x="560" y="103"/>
                  </a:lnTo>
                  <a:lnTo>
                    <a:pt x="558" y="97"/>
                  </a:lnTo>
                  <a:lnTo>
                    <a:pt x="554" y="92"/>
                  </a:lnTo>
                  <a:lnTo>
                    <a:pt x="548" y="88"/>
                  </a:lnTo>
                  <a:close/>
                </a:path>
              </a:pathLst>
            </a:custGeom>
            <a:solidFill>
              <a:schemeClr val="folHlink"/>
            </a:solidFill>
            <a:ln w="12700">
              <a:noFill/>
              <a:round/>
              <a:headEnd/>
              <a:tailEnd/>
            </a:ln>
          </p:spPr>
          <p:txBody>
            <a:bodyPr/>
            <a:lstStyle/>
            <a:p>
              <a:endParaRPr lang="ru-RU"/>
            </a:p>
          </p:txBody>
        </p:sp>
        <p:sp>
          <p:nvSpPr>
            <p:cNvPr id="187434" name="Freeform 42"/>
            <p:cNvSpPr>
              <a:spLocks/>
            </p:cNvSpPr>
            <p:nvPr/>
          </p:nvSpPr>
          <p:spPr bwMode="auto">
            <a:xfrm>
              <a:off x="2124" y="1799"/>
              <a:ext cx="598" cy="120"/>
            </a:xfrm>
            <a:custGeom>
              <a:avLst/>
              <a:gdLst/>
              <a:ahLst/>
              <a:cxnLst>
                <a:cxn ang="0">
                  <a:pos x="559" y="33"/>
                </a:cxn>
                <a:cxn ang="0">
                  <a:pos x="532" y="54"/>
                </a:cxn>
                <a:cxn ang="0">
                  <a:pos x="520" y="43"/>
                </a:cxn>
                <a:cxn ang="0">
                  <a:pos x="481" y="11"/>
                </a:cxn>
                <a:cxn ang="0">
                  <a:pos x="450" y="18"/>
                </a:cxn>
                <a:cxn ang="0">
                  <a:pos x="420" y="33"/>
                </a:cxn>
                <a:cxn ang="0">
                  <a:pos x="396" y="34"/>
                </a:cxn>
                <a:cxn ang="0">
                  <a:pos x="382" y="21"/>
                </a:cxn>
                <a:cxn ang="0">
                  <a:pos x="341" y="23"/>
                </a:cxn>
                <a:cxn ang="0">
                  <a:pos x="321" y="29"/>
                </a:cxn>
                <a:cxn ang="0">
                  <a:pos x="309" y="28"/>
                </a:cxn>
                <a:cxn ang="0">
                  <a:pos x="296" y="15"/>
                </a:cxn>
                <a:cxn ang="0">
                  <a:pos x="285" y="12"/>
                </a:cxn>
                <a:cxn ang="0">
                  <a:pos x="238" y="23"/>
                </a:cxn>
                <a:cxn ang="0">
                  <a:pos x="191" y="40"/>
                </a:cxn>
                <a:cxn ang="0">
                  <a:pos x="180" y="45"/>
                </a:cxn>
                <a:cxn ang="0">
                  <a:pos x="179" y="19"/>
                </a:cxn>
                <a:cxn ang="0">
                  <a:pos x="166" y="4"/>
                </a:cxn>
                <a:cxn ang="0">
                  <a:pos x="143" y="2"/>
                </a:cxn>
                <a:cxn ang="0">
                  <a:pos x="76" y="23"/>
                </a:cxn>
                <a:cxn ang="0">
                  <a:pos x="12" y="49"/>
                </a:cxn>
                <a:cxn ang="0">
                  <a:pos x="1" y="73"/>
                </a:cxn>
                <a:cxn ang="0">
                  <a:pos x="24" y="84"/>
                </a:cxn>
                <a:cxn ang="0">
                  <a:pos x="84" y="60"/>
                </a:cxn>
                <a:cxn ang="0">
                  <a:pos x="144" y="40"/>
                </a:cxn>
                <a:cxn ang="0">
                  <a:pos x="144" y="62"/>
                </a:cxn>
                <a:cxn ang="0">
                  <a:pos x="147" y="82"/>
                </a:cxn>
                <a:cxn ang="0">
                  <a:pos x="164" y="93"/>
                </a:cxn>
                <a:cxn ang="0">
                  <a:pos x="205" y="72"/>
                </a:cxn>
                <a:cxn ang="0">
                  <a:pos x="252" y="56"/>
                </a:cxn>
                <a:cxn ang="0">
                  <a:pos x="279" y="64"/>
                </a:cxn>
                <a:cxn ang="0">
                  <a:pos x="300" y="74"/>
                </a:cxn>
                <a:cxn ang="0">
                  <a:pos x="310" y="72"/>
                </a:cxn>
                <a:cxn ang="0">
                  <a:pos x="332" y="64"/>
                </a:cxn>
                <a:cxn ang="0">
                  <a:pos x="356" y="58"/>
                </a:cxn>
                <a:cxn ang="0">
                  <a:pos x="362" y="62"/>
                </a:cxn>
                <a:cxn ang="0">
                  <a:pos x="364" y="86"/>
                </a:cxn>
                <a:cxn ang="0">
                  <a:pos x="380" y="98"/>
                </a:cxn>
                <a:cxn ang="0">
                  <a:pos x="411" y="79"/>
                </a:cxn>
                <a:cxn ang="0">
                  <a:pos x="445" y="60"/>
                </a:cxn>
                <a:cxn ang="0">
                  <a:pos x="475" y="48"/>
                </a:cxn>
                <a:cxn ang="0">
                  <a:pos x="493" y="77"/>
                </a:cxn>
                <a:cxn ang="0">
                  <a:pos x="493" y="109"/>
                </a:cxn>
                <a:cxn ang="0">
                  <a:pos x="511" y="120"/>
                </a:cxn>
                <a:cxn ang="0">
                  <a:pos x="533" y="102"/>
                </a:cxn>
                <a:cxn ang="0">
                  <a:pos x="560" y="79"/>
                </a:cxn>
                <a:cxn ang="0">
                  <a:pos x="579" y="62"/>
                </a:cxn>
                <a:cxn ang="0">
                  <a:pos x="584" y="67"/>
                </a:cxn>
                <a:cxn ang="0">
                  <a:pos x="598" y="46"/>
                </a:cxn>
              </a:cxnLst>
              <a:rect l="0" t="0" r="r" b="b"/>
              <a:pathLst>
                <a:path w="598" h="120">
                  <a:moveTo>
                    <a:pt x="584" y="31"/>
                  </a:moveTo>
                  <a:lnTo>
                    <a:pt x="574" y="30"/>
                  </a:lnTo>
                  <a:lnTo>
                    <a:pt x="567" y="30"/>
                  </a:lnTo>
                  <a:lnTo>
                    <a:pt x="559" y="33"/>
                  </a:lnTo>
                  <a:lnTo>
                    <a:pt x="551" y="36"/>
                  </a:lnTo>
                  <a:lnTo>
                    <a:pt x="545" y="42"/>
                  </a:lnTo>
                  <a:lnTo>
                    <a:pt x="538" y="47"/>
                  </a:lnTo>
                  <a:lnTo>
                    <a:pt x="532" y="54"/>
                  </a:lnTo>
                  <a:lnTo>
                    <a:pt x="526" y="60"/>
                  </a:lnTo>
                  <a:lnTo>
                    <a:pt x="525" y="54"/>
                  </a:lnTo>
                  <a:lnTo>
                    <a:pt x="524" y="48"/>
                  </a:lnTo>
                  <a:lnTo>
                    <a:pt x="520" y="43"/>
                  </a:lnTo>
                  <a:lnTo>
                    <a:pt x="517" y="37"/>
                  </a:lnTo>
                  <a:lnTo>
                    <a:pt x="488" y="14"/>
                  </a:lnTo>
                  <a:lnTo>
                    <a:pt x="485" y="12"/>
                  </a:lnTo>
                  <a:lnTo>
                    <a:pt x="481" y="11"/>
                  </a:lnTo>
                  <a:lnTo>
                    <a:pt x="477" y="11"/>
                  </a:lnTo>
                  <a:lnTo>
                    <a:pt x="474" y="11"/>
                  </a:lnTo>
                  <a:lnTo>
                    <a:pt x="458" y="15"/>
                  </a:lnTo>
                  <a:lnTo>
                    <a:pt x="450" y="18"/>
                  </a:lnTo>
                  <a:lnTo>
                    <a:pt x="443" y="22"/>
                  </a:lnTo>
                  <a:lnTo>
                    <a:pt x="434" y="25"/>
                  </a:lnTo>
                  <a:lnTo>
                    <a:pt x="427" y="29"/>
                  </a:lnTo>
                  <a:lnTo>
                    <a:pt x="420" y="33"/>
                  </a:lnTo>
                  <a:lnTo>
                    <a:pt x="413" y="36"/>
                  </a:lnTo>
                  <a:lnTo>
                    <a:pt x="405" y="41"/>
                  </a:lnTo>
                  <a:lnTo>
                    <a:pt x="397" y="45"/>
                  </a:lnTo>
                  <a:lnTo>
                    <a:pt x="396" y="34"/>
                  </a:lnTo>
                  <a:lnTo>
                    <a:pt x="395" y="29"/>
                  </a:lnTo>
                  <a:lnTo>
                    <a:pt x="391" y="25"/>
                  </a:lnTo>
                  <a:lnTo>
                    <a:pt x="387" y="22"/>
                  </a:lnTo>
                  <a:lnTo>
                    <a:pt x="382" y="21"/>
                  </a:lnTo>
                  <a:lnTo>
                    <a:pt x="356" y="19"/>
                  </a:lnTo>
                  <a:lnTo>
                    <a:pt x="351" y="21"/>
                  </a:lnTo>
                  <a:lnTo>
                    <a:pt x="346" y="22"/>
                  </a:lnTo>
                  <a:lnTo>
                    <a:pt x="341" y="23"/>
                  </a:lnTo>
                  <a:lnTo>
                    <a:pt x="337" y="24"/>
                  </a:lnTo>
                  <a:lnTo>
                    <a:pt x="331" y="27"/>
                  </a:lnTo>
                  <a:lnTo>
                    <a:pt x="326" y="28"/>
                  </a:lnTo>
                  <a:lnTo>
                    <a:pt x="321" y="29"/>
                  </a:lnTo>
                  <a:lnTo>
                    <a:pt x="316" y="30"/>
                  </a:lnTo>
                  <a:lnTo>
                    <a:pt x="310" y="33"/>
                  </a:lnTo>
                  <a:lnTo>
                    <a:pt x="310" y="31"/>
                  </a:lnTo>
                  <a:lnTo>
                    <a:pt x="309" y="28"/>
                  </a:lnTo>
                  <a:lnTo>
                    <a:pt x="308" y="24"/>
                  </a:lnTo>
                  <a:lnTo>
                    <a:pt x="306" y="21"/>
                  </a:lnTo>
                  <a:lnTo>
                    <a:pt x="302" y="18"/>
                  </a:lnTo>
                  <a:lnTo>
                    <a:pt x="296" y="15"/>
                  </a:lnTo>
                  <a:lnTo>
                    <a:pt x="294" y="14"/>
                  </a:lnTo>
                  <a:lnTo>
                    <a:pt x="291" y="14"/>
                  </a:lnTo>
                  <a:lnTo>
                    <a:pt x="289" y="12"/>
                  </a:lnTo>
                  <a:lnTo>
                    <a:pt x="285" y="12"/>
                  </a:lnTo>
                  <a:lnTo>
                    <a:pt x="273" y="14"/>
                  </a:lnTo>
                  <a:lnTo>
                    <a:pt x="261" y="17"/>
                  </a:lnTo>
                  <a:lnTo>
                    <a:pt x="249" y="19"/>
                  </a:lnTo>
                  <a:lnTo>
                    <a:pt x="238" y="23"/>
                  </a:lnTo>
                  <a:lnTo>
                    <a:pt x="226" y="25"/>
                  </a:lnTo>
                  <a:lnTo>
                    <a:pt x="214" y="30"/>
                  </a:lnTo>
                  <a:lnTo>
                    <a:pt x="203" y="34"/>
                  </a:lnTo>
                  <a:lnTo>
                    <a:pt x="191" y="40"/>
                  </a:lnTo>
                  <a:lnTo>
                    <a:pt x="180" y="46"/>
                  </a:lnTo>
                  <a:lnTo>
                    <a:pt x="180" y="45"/>
                  </a:lnTo>
                  <a:lnTo>
                    <a:pt x="180" y="45"/>
                  </a:lnTo>
                  <a:lnTo>
                    <a:pt x="180" y="45"/>
                  </a:lnTo>
                  <a:lnTo>
                    <a:pt x="180" y="45"/>
                  </a:lnTo>
                  <a:lnTo>
                    <a:pt x="180" y="25"/>
                  </a:lnTo>
                  <a:lnTo>
                    <a:pt x="180" y="23"/>
                  </a:lnTo>
                  <a:lnTo>
                    <a:pt x="179" y="19"/>
                  </a:lnTo>
                  <a:lnTo>
                    <a:pt x="178" y="16"/>
                  </a:lnTo>
                  <a:lnTo>
                    <a:pt x="175" y="14"/>
                  </a:lnTo>
                  <a:lnTo>
                    <a:pt x="168" y="6"/>
                  </a:lnTo>
                  <a:lnTo>
                    <a:pt x="166" y="4"/>
                  </a:lnTo>
                  <a:lnTo>
                    <a:pt x="162" y="2"/>
                  </a:lnTo>
                  <a:lnTo>
                    <a:pt x="159" y="0"/>
                  </a:lnTo>
                  <a:lnTo>
                    <a:pt x="155" y="0"/>
                  </a:lnTo>
                  <a:lnTo>
                    <a:pt x="143" y="2"/>
                  </a:lnTo>
                  <a:lnTo>
                    <a:pt x="127" y="6"/>
                  </a:lnTo>
                  <a:lnTo>
                    <a:pt x="110" y="11"/>
                  </a:lnTo>
                  <a:lnTo>
                    <a:pt x="93" y="17"/>
                  </a:lnTo>
                  <a:lnTo>
                    <a:pt x="76" y="23"/>
                  </a:lnTo>
                  <a:lnTo>
                    <a:pt x="60" y="29"/>
                  </a:lnTo>
                  <a:lnTo>
                    <a:pt x="44" y="35"/>
                  </a:lnTo>
                  <a:lnTo>
                    <a:pt x="27" y="42"/>
                  </a:lnTo>
                  <a:lnTo>
                    <a:pt x="12" y="49"/>
                  </a:lnTo>
                  <a:lnTo>
                    <a:pt x="6" y="53"/>
                  </a:lnTo>
                  <a:lnTo>
                    <a:pt x="1" y="59"/>
                  </a:lnTo>
                  <a:lnTo>
                    <a:pt x="0" y="66"/>
                  </a:lnTo>
                  <a:lnTo>
                    <a:pt x="1" y="73"/>
                  </a:lnTo>
                  <a:lnTo>
                    <a:pt x="5" y="79"/>
                  </a:lnTo>
                  <a:lnTo>
                    <a:pt x="11" y="84"/>
                  </a:lnTo>
                  <a:lnTo>
                    <a:pt x="18" y="85"/>
                  </a:lnTo>
                  <a:lnTo>
                    <a:pt x="24" y="84"/>
                  </a:lnTo>
                  <a:lnTo>
                    <a:pt x="38" y="78"/>
                  </a:lnTo>
                  <a:lnTo>
                    <a:pt x="54" y="72"/>
                  </a:lnTo>
                  <a:lnTo>
                    <a:pt x="68" y="66"/>
                  </a:lnTo>
                  <a:lnTo>
                    <a:pt x="84" y="60"/>
                  </a:lnTo>
                  <a:lnTo>
                    <a:pt x="98" y="54"/>
                  </a:lnTo>
                  <a:lnTo>
                    <a:pt x="113" y="49"/>
                  </a:lnTo>
                  <a:lnTo>
                    <a:pt x="129" y="45"/>
                  </a:lnTo>
                  <a:lnTo>
                    <a:pt x="144" y="40"/>
                  </a:lnTo>
                  <a:lnTo>
                    <a:pt x="143" y="46"/>
                  </a:lnTo>
                  <a:lnTo>
                    <a:pt x="143" y="50"/>
                  </a:lnTo>
                  <a:lnTo>
                    <a:pt x="143" y="56"/>
                  </a:lnTo>
                  <a:lnTo>
                    <a:pt x="144" y="62"/>
                  </a:lnTo>
                  <a:lnTo>
                    <a:pt x="146" y="78"/>
                  </a:lnTo>
                  <a:lnTo>
                    <a:pt x="146" y="79"/>
                  </a:lnTo>
                  <a:lnTo>
                    <a:pt x="147" y="80"/>
                  </a:lnTo>
                  <a:lnTo>
                    <a:pt x="147" y="82"/>
                  </a:lnTo>
                  <a:lnTo>
                    <a:pt x="147" y="83"/>
                  </a:lnTo>
                  <a:lnTo>
                    <a:pt x="150" y="89"/>
                  </a:lnTo>
                  <a:lnTo>
                    <a:pt x="156" y="92"/>
                  </a:lnTo>
                  <a:lnTo>
                    <a:pt x="164" y="93"/>
                  </a:lnTo>
                  <a:lnTo>
                    <a:pt x="171" y="92"/>
                  </a:lnTo>
                  <a:lnTo>
                    <a:pt x="185" y="86"/>
                  </a:lnTo>
                  <a:lnTo>
                    <a:pt x="195" y="79"/>
                  </a:lnTo>
                  <a:lnTo>
                    <a:pt x="205" y="72"/>
                  </a:lnTo>
                  <a:lnTo>
                    <a:pt x="216" y="67"/>
                  </a:lnTo>
                  <a:lnTo>
                    <a:pt x="228" y="62"/>
                  </a:lnTo>
                  <a:lnTo>
                    <a:pt x="240" y="60"/>
                  </a:lnTo>
                  <a:lnTo>
                    <a:pt x="252" y="56"/>
                  </a:lnTo>
                  <a:lnTo>
                    <a:pt x="264" y="54"/>
                  </a:lnTo>
                  <a:lnTo>
                    <a:pt x="276" y="50"/>
                  </a:lnTo>
                  <a:lnTo>
                    <a:pt x="277" y="58"/>
                  </a:lnTo>
                  <a:lnTo>
                    <a:pt x="279" y="64"/>
                  </a:lnTo>
                  <a:lnTo>
                    <a:pt x="283" y="68"/>
                  </a:lnTo>
                  <a:lnTo>
                    <a:pt x="288" y="72"/>
                  </a:lnTo>
                  <a:lnTo>
                    <a:pt x="294" y="73"/>
                  </a:lnTo>
                  <a:lnTo>
                    <a:pt x="300" y="74"/>
                  </a:lnTo>
                  <a:lnTo>
                    <a:pt x="302" y="74"/>
                  </a:lnTo>
                  <a:lnTo>
                    <a:pt x="306" y="73"/>
                  </a:lnTo>
                  <a:lnTo>
                    <a:pt x="308" y="73"/>
                  </a:lnTo>
                  <a:lnTo>
                    <a:pt x="310" y="72"/>
                  </a:lnTo>
                  <a:lnTo>
                    <a:pt x="314" y="68"/>
                  </a:lnTo>
                  <a:lnTo>
                    <a:pt x="320" y="67"/>
                  </a:lnTo>
                  <a:lnTo>
                    <a:pt x="326" y="65"/>
                  </a:lnTo>
                  <a:lnTo>
                    <a:pt x="332" y="64"/>
                  </a:lnTo>
                  <a:lnTo>
                    <a:pt x="338" y="62"/>
                  </a:lnTo>
                  <a:lnTo>
                    <a:pt x="344" y="60"/>
                  </a:lnTo>
                  <a:lnTo>
                    <a:pt x="350" y="59"/>
                  </a:lnTo>
                  <a:lnTo>
                    <a:pt x="356" y="58"/>
                  </a:lnTo>
                  <a:lnTo>
                    <a:pt x="362" y="56"/>
                  </a:lnTo>
                  <a:lnTo>
                    <a:pt x="362" y="59"/>
                  </a:lnTo>
                  <a:lnTo>
                    <a:pt x="362" y="60"/>
                  </a:lnTo>
                  <a:lnTo>
                    <a:pt x="362" y="62"/>
                  </a:lnTo>
                  <a:lnTo>
                    <a:pt x="362" y="65"/>
                  </a:lnTo>
                  <a:lnTo>
                    <a:pt x="363" y="79"/>
                  </a:lnTo>
                  <a:lnTo>
                    <a:pt x="363" y="83"/>
                  </a:lnTo>
                  <a:lnTo>
                    <a:pt x="364" y="86"/>
                  </a:lnTo>
                  <a:lnTo>
                    <a:pt x="365" y="90"/>
                  </a:lnTo>
                  <a:lnTo>
                    <a:pt x="368" y="92"/>
                  </a:lnTo>
                  <a:lnTo>
                    <a:pt x="374" y="97"/>
                  </a:lnTo>
                  <a:lnTo>
                    <a:pt x="380" y="98"/>
                  </a:lnTo>
                  <a:lnTo>
                    <a:pt x="387" y="97"/>
                  </a:lnTo>
                  <a:lnTo>
                    <a:pt x="393" y="93"/>
                  </a:lnTo>
                  <a:lnTo>
                    <a:pt x="402" y="85"/>
                  </a:lnTo>
                  <a:lnTo>
                    <a:pt x="411" y="79"/>
                  </a:lnTo>
                  <a:lnTo>
                    <a:pt x="419" y="74"/>
                  </a:lnTo>
                  <a:lnTo>
                    <a:pt x="427" y="70"/>
                  </a:lnTo>
                  <a:lnTo>
                    <a:pt x="436" y="65"/>
                  </a:lnTo>
                  <a:lnTo>
                    <a:pt x="445" y="60"/>
                  </a:lnTo>
                  <a:lnTo>
                    <a:pt x="453" y="56"/>
                  </a:lnTo>
                  <a:lnTo>
                    <a:pt x="463" y="52"/>
                  </a:lnTo>
                  <a:lnTo>
                    <a:pt x="473" y="48"/>
                  </a:lnTo>
                  <a:lnTo>
                    <a:pt x="475" y="48"/>
                  </a:lnTo>
                  <a:lnTo>
                    <a:pt x="480" y="50"/>
                  </a:lnTo>
                  <a:lnTo>
                    <a:pt x="488" y="58"/>
                  </a:lnTo>
                  <a:lnTo>
                    <a:pt x="492" y="66"/>
                  </a:lnTo>
                  <a:lnTo>
                    <a:pt x="493" y="77"/>
                  </a:lnTo>
                  <a:lnTo>
                    <a:pt x="492" y="86"/>
                  </a:lnTo>
                  <a:lnTo>
                    <a:pt x="490" y="101"/>
                  </a:lnTo>
                  <a:lnTo>
                    <a:pt x="490" y="105"/>
                  </a:lnTo>
                  <a:lnTo>
                    <a:pt x="493" y="109"/>
                  </a:lnTo>
                  <a:lnTo>
                    <a:pt x="494" y="113"/>
                  </a:lnTo>
                  <a:lnTo>
                    <a:pt x="498" y="116"/>
                  </a:lnTo>
                  <a:lnTo>
                    <a:pt x="504" y="120"/>
                  </a:lnTo>
                  <a:lnTo>
                    <a:pt x="511" y="120"/>
                  </a:lnTo>
                  <a:lnTo>
                    <a:pt x="517" y="119"/>
                  </a:lnTo>
                  <a:lnTo>
                    <a:pt x="523" y="114"/>
                  </a:lnTo>
                  <a:lnTo>
                    <a:pt x="526" y="108"/>
                  </a:lnTo>
                  <a:lnTo>
                    <a:pt x="533" y="102"/>
                  </a:lnTo>
                  <a:lnTo>
                    <a:pt x="539" y="96"/>
                  </a:lnTo>
                  <a:lnTo>
                    <a:pt x="547" y="90"/>
                  </a:lnTo>
                  <a:lnTo>
                    <a:pt x="554" y="84"/>
                  </a:lnTo>
                  <a:lnTo>
                    <a:pt x="560" y="79"/>
                  </a:lnTo>
                  <a:lnTo>
                    <a:pt x="567" y="73"/>
                  </a:lnTo>
                  <a:lnTo>
                    <a:pt x="573" y="67"/>
                  </a:lnTo>
                  <a:lnTo>
                    <a:pt x="580" y="61"/>
                  </a:lnTo>
                  <a:lnTo>
                    <a:pt x="579" y="62"/>
                  </a:lnTo>
                  <a:lnTo>
                    <a:pt x="579" y="64"/>
                  </a:lnTo>
                  <a:lnTo>
                    <a:pt x="578" y="66"/>
                  </a:lnTo>
                  <a:lnTo>
                    <a:pt x="576" y="67"/>
                  </a:lnTo>
                  <a:lnTo>
                    <a:pt x="584" y="67"/>
                  </a:lnTo>
                  <a:lnTo>
                    <a:pt x="591" y="65"/>
                  </a:lnTo>
                  <a:lnTo>
                    <a:pt x="596" y="60"/>
                  </a:lnTo>
                  <a:lnTo>
                    <a:pt x="598" y="53"/>
                  </a:lnTo>
                  <a:lnTo>
                    <a:pt x="598" y="46"/>
                  </a:lnTo>
                  <a:lnTo>
                    <a:pt x="596" y="40"/>
                  </a:lnTo>
                  <a:lnTo>
                    <a:pt x="591" y="35"/>
                  </a:lnTo>
                  <a:lnTo>
                    <a:pt x="584" y="31"/>
                  </a:lnTo>
                  <a:close/>
                </a:path>
              </a:pathLst>
            </a:custGeom>
            <a:solidFill>
              <a:schemeClr val="folHlink"/>
            </a:solidFill>
            <a:ln w="9525">
              <a:noFill/>
              <a:round/>
              <a:headEnd/>
              <a:tailEnd/>
            </a:ln>
          </p:spPr>
          <p:txBody>
            <a:bodyPr/>
            <a:lstStyle/>
            <a:p>
              <a:endParaRPr lang="ru-RU"/>
            </a:p>
          </p:txBody>
        </p:sp>
        <p:sp>
          <p:nvSpPr>
            <p:cNvPr id="187435" name="Freeform 43"/>
            <p:cNvSpPr>
              <a:spLocks/>
            </p:cNvSpPr>
            <p:nvPr/>
          </p:nvSpPr>
          <p:spPr bwMode="auto">
            <a:xfrm>
              <a:off x="2136" y="1643"/>
              <a:ext cx="564" cy="106"/>
            </a:xfrm>
            <a:custGeom>
              <a:avLst/>
              <a:gdLst/>
              <a:ahLst/>
              <a:cxnLst>
                <a:cxn ang="0">
                  <a:pos x="549" y="35"/>
                </a:cxn>
                <a:cxn ang="0">
                  <a:pos x="542" y="12"/>
                </a:cxn>
                <a:cxn ang="0">
                  <a:pos x="530" y="0"/>
                </a:cxn>
                <a:cxn ang="0">
                  <a:pos x="504" y="4"/>
                </a:cxn>
                <a:cxn ang="0">
                  <a:pos x="483" y="11"/>
                </a:cxn>
                <a:cxn ang="0">
                  <a:pos x="464" y="22"/>
                </a:cxn>
                <a:cxn ang="0">
                  <a:pos x="447" y="14"/>
                </a:cxn>
                <a:cxn ang="0">
                  <a:pos x="424" y="4"/>
                </a:cxn>
                <a:cxn ang="0">
                  <a:pos x="395" y="6"/>
                </a:cxn>
                <a:cxn ang="0">
                  <a:pos x="364" y="19"/>
                </a:cxn>
                <a:cxn ang="0">
                  <a:pos x="334" y="35"/>
                </a:cxn>
                <a:cxn ang="0">
                  <a:pos x="302" y="38"/>
                </a:cxn>
                <a:cxn ang="0">
                  <a:pos x="257" y="41"/>
                </a:cxn>
                <a:cxn ang="0">
                  <a:pos x="210" y="62"/>
                </a:cxn>
                <a:cxn ang="0">
                  <a:pos x="184" y="38"/>
                </a:cxn>
                <a:cxn ang="0">
                  <a:pos x="175" y="28"/>
                </a:cxn>
                <a:cxn ang="0">
                  <a:pos x="128" y="29"/>
                </a:cxn>
                <a:cxn ang="0">
                  <a:pos x="75" y="42"/>
                </a:cxn>
                <a:cxn ang="0">
                  <a:pos x="25" y="63"/>
                </a:cxn>
                <a:cxn ang="0">
                  <a:pos x="1" y="84"/>
                </a:cxn>
                <a:cxn ang="0">
                  <a:pos x="7" y="103"/>
                </a:cxn>
                <a:cxn ang="0">
                  <a:pos x="26" y="104"/>
                </a:cxn>
                <a:cxn ang="0">
                  <a:pos x="72" y="82"/>
                </a:cxn>
                <a:cxn ang="0">
                  <a:pos x="118" y="68"/>
                </a:cxn>
                <a:cxn ang="0">
                  <a:pos x="150" y="63"/>
                </a:cxn>
                <a:cxn ang="0">
                  <a:pos x="150" y="72"/>
                </a:cxn>
                <a:cxn ang="0">
                  <a:pos x="155" y="94"/>
                </a:cxn>
                <a:cxn ang="0">
                  <a:pos x="175" y="106"/>
                </a:cxn>
                <a:cxn ang="0">
                  <a:pos x="218" y="98"/>
                </a:cxn>
                <a:cxn ang="0">
                  <a:pos x="257" y="80"/>
                </a:cxn>
                <a:cxn ang="0">
                  <a:pos x="288" y="70"/>
                </a:cxn>
                <a:cxn ang="0">
                  <a:pos x="296" y="72"/>
                </a:cxn>
                <a:cxn ang="0">
                  <a:pos x="311" y="94"/>
                </a:cxn>
                <a:cxn ang="0">
                  <a:pos x="331" y="84"/>
                </a:cxn>
                <a:cxn ang="0">
                  <a:pos x="357" y="62"/>
                </a:cxn>
                <a:cxn ang="0">
                  <a:pos x="388" y="48"/>
                </a:cxn>
                <a:cxn ang="0">
                  <a:pos x="413" y="39"/>
                </a:cxn>
                <a:cxn ang="0">
                  <a:pos x="424" y="39"/>
                </a:cxn>
                <a:cxn ang="0">
                  <a:pos x="431" y="53"/>
                </a:cxn>
                <a:cxn ang="0">
                  <a:pos x="425" y="65"/>
                </a:cxn>
                <a:cxn ang="0">
                  <a:pos x="424" y="73"/>
                </a:cxn>
                <a:cxn ang="0">
                  <a:pos x="433" y="90"/>
                </a:cxn>
                <a:cxn ang="0">
                  <a:pos x="453" y="86"/>
                </a:cxn>
                <a:cxn ang="0">
                  <a:pos x="459" y="79"/>
                </a:cxn>
                <a:cxn ang="0">
                  <a:pos x="465" y="68"/>
                </a:cxn>
                <a:cxn ang="0">
                  <a:pos x="483" y="53"/>
                </a:cxn>
                <a:cxn ang="0">
                  <a:pos x="504" y="42"/>
                </a:cxn>
                <a:cxn ang="0">
                  <a:pos x="515" y="51"/>
                </a:cxn>
                <a:cxn ang="0">
                  <a:pos x="527" y="65"/>
                </a:cxn>
                <a:cxn ang="0">
                  <a:pos x="547" y="72"/>
                </a:cxn>
                <a:cxn ang="0">
                  <a:pos x="563" y="61"/>
                </a:cxn>
                <a:cxn ang="0">
                  <a:pos x="560" y="42"/>
                </a:cxn>
              </a:cxnLst>
              <a:rect l="0" t="0" r="r" b="b"/>
              <a:pathLst>
                <a:path w="564" h="106">
                  <a:moveTo>
                    <a:pt x="549" y="36"/>
                  </a:moveTo>
                  <a:lnTo>
                    <a:pt x="549" y="36"/>
                  </a:lnTo>
                  <a:lnTo>
                    <a:pt x="549" y="35"/>
                  </a:lnTo>
                  <a:lnTo>
                    <a:pt x="549" y="35"/>
                  </a:lnTo>
                  <a:lnTo>
                    <a:pt x="549" y="34"/>
                  </a:lnTo>
                  <a:lnTo>
                    <a:pt x="542" y="12"/>
                  </a:lnTo>
                  <a:lnTo>
                    <a:pt x="539" y="6"/>
                  </a:lnTo>
                  <a:lnTo>
                    <a:pt x="535" y="2"/>
                  </a:lnTo>
                  <a:lnTo>
                    <a:pt x="530" y="0"/>
                  </a:lnTo>
                  <a:lnTo>
                    <a:pt x="524" y="0"/>
                  </a:lnTo>
                  <a:lnTo>
                    <a:pt x="511" y="1"/>
                  </a:lnTo>
                  <a:lnTo>
                    <a:pt x="504" y="4"/>
                  </a:lnTo>
                  <a:lnTo>
                    <a:pt x="496" y="6"/>
                  </a:lnTo>
                  <a:lnTo>
                    <a:pt x="489" y="8"/>
                  </a:lnTo>
                  <a:lnTo>
                    <a:pt x="483" y="11"/>
                  </a:lnTo>
                  <a:lnTo>
                    <a:pt x="476" y="14"/>
                  </a:lnTo>
                  <a:lnTo>
                    <a:pt x="470" y="18"/>
                  </a:lnTo>
                  <a:lnTo>
                    <a:pt x="464" y="22"/>
                  </a:lnTo>
                  <a:lnTo>
                    <a:pt x="458" y="26"/>
                  </a:lnTo>
                  <a:lnTo>
                    <a:pt x="453" y="19"/>
                  </a:lnTo>
                  <a:lnTo>
                    <a:pt x="447" y="14"/>
                  </a:lnTo>
                  <a:lnTo>
                    <a:pt x="440" y="10"/>
                  </a:lnTo>
                  <a:lnTo>
                    <a:pt x="432" y="6"/>
                  </a:lnTo>
                  <a:lnTo>
                    <a:pt x="424" y="4"/>
                  </a:lnTo>
                  <a:lnTo>
                    <a:pt x="414" y="2"/>
                  </a:lnTo>
                  <a:lnTo>
                    <a:pt x="405" y="4"/>
                  </a:lnTo>
                  <a:lnTo>
                    <a:pt x="395" y="6"/>
                  </a:lnTo>
                  <a:lnTo>
                    <a:pt x="384" y="10"/>
                  </a:lnTo>
                  <a:lnTo>
                    <a:pt x="373" y="14"/>
                  </a:lnTo>
                  <a:lnTo>
                    <a:pt x="364" y="19"/>
                  </a:lnTo>
                  <a:lnTo>
                    <a:pt x="353" y="24"/>
                  </a:lnTo>
                  <a:lnTo>
                    <a:pt x="344" y="29"/>
                  </a:lnTo>
                  <a:lnTo>
                    <a:pt x="334" y="35"/>
                  </a:lnTo>
                  <a:lnTo>
                    <a:pt x="325" y="42"/>
                  </a:lnTo>
                  <a:lnTo>
                    <a:pt x="315" y="48"/>
                  </a:lnTo>
                  <a:lnTo>
                    <a:pt x="302" y="38"/>
                  </a:lnTo>
                  <a:lnTo>
                    <a:pt x="288" y="35"/>
                  </a:lnTo>
                  <a:lnTo>
                    <a:pt x="273" y="36"/>
                  </a:lnTo>
                  <a:lnTo>
                    <a:pt x="257" y="41"/>
                  </a:lnTo>
                  <a:lnTo>
                    <a:pt x="241" y="47"/>
                  </a:lnTo>
                  <a:lnTo>
                    <a:pt x="224" y="54"/>
                  </a:lnTo>
                  <a:lnTo>
                    <a:pt x="210" y="62"/>
                  </a:lnTo>
                  <a:lnTo>
                    <a:pt x="196" y="69"/>
                  </a:lnTo>
                  <a:lnTo>
                    <a:pt x="187" y="68"/>
                  </a:lnTo>
                  <a:lnTo>
                    <a:pt x="184" y="38"/>
                  </a:lnTo>
                  <a:lnTo>
                    <a:pt x="181" y="34"/>
                  </a:lnTo>
                  <a:lnTo>
                    <a:pt x="179" y="30"/>
                  </a:lnTo>
                  <a:lnTo>
                    <a:pt x="175" y="28"/>
                  </a:lnTo>
                  <a:lnTo>
                    <a:pt x="171" y="25"/>
                  </a:lnTo>
                  <a:lnTo>
                    <a:pt x="146" y="24"/>
                  </a:lnTo>
                  <a:lnTo>
                    <a:pt x="128" y="29"/>
                  </a:lnTo>
                  <a:lnTo>
                    <a:pt x="111" y="32"/>
                  </a:lnTo>
                  <a:lnTo>
                    <a:pt x="93" y="37"/>
                  </a:lnTo>
                  <a:lnTo>
                    <a:pt x="75" y="42"/>
                  </a:lnTo>
                  <a:lnTo>
                    <a:pt x="58" y="48"/>
                  </a:lnTo>
                  <a:lnTo>
                    <a:pt x="42" y="55"/>
                  </a:lnTo>
                  <a:lnTo>
                    <a:pt x="25" y="63"/>
                  </a:lnTo>
                  <a:lnTo>
                    <a:pt x="10" y="73"/>
                  </a:lnTo>
                  <a:lnTo>
                    <a:pt x="4" y="78"/>
                  </a:lnTo>
                  <a:lnTo>
                    <a:pt x="1" y="84"/>
                  </a:lnTo>
                  <a:lnTo>
                    <a:pt x="0" y="90"/>
                  </a:lnTo>
                  <a:lnTo>
                    <a:pt x="2" y="97"/>
                  </a:lnTo>
                  <a:lnTo>
                    <a:pt x="7" y="103"/>
                  </a:lnTo>
                  <a:lnTo>
                    <a:pt x="13" y="105"/>
                  </a:lnTo>
                  <a:lnTo>
                    <a:pt x="19" y="106"/>
                  </a:lnTo>
                  <a:lnTo>
                    <a:pt x="26" y="104"/>
                  </a:lnTo>
                  <a:lnTo>
                    <a:pt x="41" y="96"/>
                  </a:lnTo>
                  <a:lnTo>
                    <a:pt x="56" y="88"/>
                  </a:lnTo>
                  <a:lnTo>
                    <a:pt x="72" y="82"/>
                  </a:lnTo>
                  <a:lnTo>
                    <a:pt x="87" y="76"/>
                  </a:lnTo>
                  <a:lnTo>
                    <a:pt x="103" y="73"/>
                  </a:lnTo>
                  <a:lnTo>
                    <a:pt x="118" y="68"/>
                  </a:lnTo>
                  <a:lnTo>
                    <a:pt x="135" y="65"/>
                  </a:lnTo>
                  <a:lnTo>
                    <a:pt x="150" y="61"/>
                  </a:lnTo>
                  <a:lnTo>
                    <a:pt x="150" y="63"/>
                  </a:lnTo>
                  <a:lnTo>
                    <a:pt x="150" y="66"/>
                  </a:lnTo>
                  <a:lnTo>
                    <a:pt x="150" y="69"/>
                  </a:lnTo>
                  <a:lnTo>
                    <a:pt x="150" y="72"/>
                  </a:lnTo>
                  <a:lnTo>
                    <a:pt x="152" y="85"/>
                  </a:lnTo>
                  <a:lnTo>
                    <a:pt x="153" y="90"/>
                  </a:lnTo>
                  <a:lnTo>
                    <a:pt x="155" y="94"/>
                  </a:lnTo>
                  <a:lnTo>
                    <a:pt x="159" y="98"/>
                  </a:lnTo>
                  <a:lnTo>
                    <a:pt x="162" y="100"/>
                  </a:lnTo>
                  <a:lnTo>
                    <a:pt x="175" y="106"/>
                  </a:lnTo>
                  <a:lnTo>
                    <a:pt x="190" y="106"/>
                  </a:lnTo>
                  <a:lnTo>
                    <a:pt x="204" y="103"/>
                  </a:lnTo>
                  <a:lnTo>
                    <a:pt x="218" y="98"/>
                  </a:lnTo>
                  <a:lnTo>
                    <a:pt x="231" y="92"/>
                  </a:lnTo>
                  <a:lnTo>
                    <a:pt x="245" y="86"/>
                  </a:lnTo>
                  <a:lnTo>
                    <a:pt x="257" y="80"/>
                  </a:lnTo>
                  <a:lnTo>
                    <a:pt x="271" y="74"/>
                  </a:lnTo>
                  <a:lnTo>
                    <a:pt x="284" y="70"/>
                  </a:lnTo>
                  <a:lnTo>
                    <a:pt x="288" y="70"/>
                  </a:lnTo>
                  <a:lnTo>
                    <a:pt x="290" y="70"/>
                  </a:lnTo>
                  <a:lnTo>
                    <a:pt x="294" y="72"/>
                  </a:lnTo>
                  <a:lnTo>
                    <a:pt x="296" y="72"/>
                  </a:lnTo>
                  <a:lnTo>
                    <a:pt x="299" y="90"/>
                  </a:lnTo>
                  <a:lnTo>
                    <a:pt x="305" y="93"/>
                  </a:lnTo>
                  <a:lnTo>
                    <a:pt x="311" y="94"/>
                  </a:lnTo>
                  <a:lnTo>
                    <a:pt x="317" y="93"/>
                  </a:lnTo>
                  <a:lnTo>
                    <a:pt x="323" y="90"/>
                  </a:lnTo>
                  <a:lnTo>
                    <a:pt x="331" y="84"/>
                  </a:lnTo>
                  <a:lnTo>
                    <a:pt x="339" y="75"/>
                  </a:lnTo>
                  <a:lnTo>
                    <a:pt x="347" y="68"/>
                  </a:lnTo>
                  <a:lnTo>
                    <a:pt x="357" y="62"/>
                  </a:lnTo>
                  <a:lnTo>
                    <a:pt x="366" y="57"/>
                  </a:lnTo>
                  <a:lnTo>
                    <a:pt x="377" y="53"/>
                  </a:lnTo>
                  <a:lnTo>
                    <a:pt x="388" y="48"/>
                  </a:lnTo>
                  <a:lnTo>
                    <a:pt x="399" y="44"/>
                  </a:lnTo>
                  <a:lnTo>
                    <a:pt x="409" y="41"/>
                  </a:lnTo>
                  <a:lnTo>
                    <a:pt x="413" y="39"/>
                  </a:lnTo>
                  <a:lnTo>
                    <a:pt x="416" y="38"/>
                  </a:lnTo>
                  <a:lnTo>
                    <a:pt x="420" y="38"/>
                  </a:lnTo>
                  <a:lnTo>
                    <a:pt x="424" y="39"/>
                  </a:lnTo>
                  <a:lnTo>
                    <a:pt x="427" y="43"/>
                  </a:lnTo>
                  <a:lnTo>
                    <a:pt x="430" y="47"/>
                  </a:lnTo>
                  <a:lnTo>
                    <a:pt x="431" y="53"/>
                  </a:lnTo>
                  <a:lnTo>
                    <a:pt x="430" y="59"/>
                  </a:lnTo>
                  <a:lnTo>
                    <a:pt x="428" y="61"/>
                  </a:lnTo>
                  <a:lnTo>
                    <a:pt x="425" y="65"/>
                  </a:lnTo>
                  <a:lnTo>
                    <a:pt x="426" y="65"/>
                  </a:lnTo>
                  <a:lnTo>
                    <a:pt x="425" y="67"/>
                  </a:lnTo>
                  <a:lnTo>
                    <a:pt x="424" y="73"/>
                  </a:lnTo>
                  <a:lnTo>
                    <a:pt x="425" y="80"/>
                  </a:lnTo>
                  <a:lnTo>
                    <a:pt x="428" y="85"/>
                  </a:lnTo>
                  <a:lnTo>
                    <a:pt x="433" y="90"/>
                  </a:lnTo>
                  <a:lnTo>
                    <a:pt x="440" y="91"/>
                  </a:lnTo>
                  <a:lnTo>
                    <a:pt x="447" y="90"/>
                  </a:lnTo>
                  <a:lnTo>
                    <a:pt x="453" y="86"/>
                  </a:lnTo>
                  <a:lnTo>
                    <a:pt x="458" y="81"/>
                  </a:lnTo>
                  <a:lnTo>
                    <a:pt x="458" y="79"/>
                  </a:lnTo>
                  <a:lnTo>
                    <a:pt x="459" y="79"/>
                  </a:lnTo>
                  <a:lnTo>
                    <a:pt x="459" y="78"/>
                  </a:lnTo>
                  <a:lnTo>
                    <a:pt x="461" y="74"/>
                  </a:lnTo>
                  <a:lnTo>
                    <a:pt x="465" y="68"/>
                  </a:lnTo>
                  <a:lnTo>
                    <a:pt x="471" y="62"/>
                  </a:lnTo>
                  <a:lnTo>
                    <a:pt x="477" y="57"/>
                  </a:lnTo>
                  <a:lnTo>
                    <a:pt x="483" y="53"/>
                  </a:lnTo>
                  <a:lnTo>
                    <a:pt x="490" y="49"/>
                  </a:lnTo>
                  <a:lnTo>
                    <a:pt x="496" y="45"/>
                  </a:lnTo>
                  <a:lnTo>
                    <a:pt x="504" y="42"/>
                  </a:lnTo>
                  <a:lnTo>
                    <a:pt x="511" y="39"/>
                  </a:lnTo>
                  <a:lnTo>
                    <a:pt x="512" y="45"/>
                  </a:lnTo>
                  <a:lnTo>
                    <a:pt x="515" y="51"/>
                  </a:lnTo>
                  <a:lnTo>
                    <a:pt x="518" y="56"/>
                  </a:lnTo>
                  <a:lnTo>
                    <a:pt x="523" y="61"/>
                  </a:lnTo>
                  <a:lnTo>
                    <a:pt x="527" y="65"/>
                  </a:lnTo>
                  <a:lnTo>
                    <a:pt x="533" y="67"/>
                  </a:lnTo>
                  <a:lnTo>
                    <a:pt x="539" y="69"/>
                  </a:lnTo>
                  <a:lnTo>
                    <a:pt x="547" y="72"/>
                  </a:lnTo>
                  <a:lnTo>
                    <a:pt x="554" y="70"/>
                  </a:lnTo>
                  <a:lnTo>
                    <a:pt x="560" y="66"/>
                  </a:lnTo>
                  <a:lnTo>
                    <a:pt x="563" y="61"/>
                  </a:lnTo>
                  <a:lnTo>
                    <a:pt x="564" y="54"/>
                  </a:lnTo>
                  <a:lnTo>
                    <a:pt x="563" y="47"/>
                  </a:lnTo>
                  <a:lnTo>
                    <a:pt x="560" y="42"/>
                  </a:lnTo>
                  <a:lnTo>
                    <a:pt x="555" y="38"/>
                  </a:lnTo>
                  <a:lnTo>
                    <a:pt x="549" y="36"/>
                  </a:lnTo>
                  <a:close/>
                </a:path>
              </a:pathLst>
            </a:custGeom>
            <a:solidFill>
              <a:schemeClr val="folHlink"/>
            </a:solidFill>
            <a:ln w="9525">
              <a:noFill/>
              <a:round/>
              <a:headEnd/>
              <a:tailEnd/>
            </a:ln>
          </p:spPr>
          <p:txBody>
            <a:bodyPr/>
            <a:lstStyle/>
            <a:p>
              <a:endParaRPr lang="ru-RU"/>
            </a:p>
          </p:txBody>
        </p:sp>
        <p:sp>
          <p:nvSpPr>
            <p:cNvPr id="187436" name="Freeform 44"/>
            <p:cNvSpPr>
              <a:spLocks/>
            </p:cNvSpPr>
            <p:nvPr/>
          </p:nvSpPr>
          <p:spPr bwMode="auto">
            <a:xfrm>
              <a:off x="3273" y="1821"/>
              <a:ext cx="498" cy="538"/>
            </a:xfrm>
            <a:custGeom>
              <a:avLst/>
              <a:gdLst/>
              <a:ahLst/>
              <a:cxnLst>
                <a:cxn ang="0">
                  <a:pos x="461" y="277"/>
                </a:cxn>
                <a:cxn ang="0">
                  <a:pos x="262" y="222"/>
                </a:cxn>
                <a:cxn ang="0">
                  <a:pos x="262" y="179"/>
                </a:cxn>
                <a:cxn ang="0">
                  <a:pos x="293" y="136"/>
                </a:cxn>
                <a:cxn ang="0">
                  <a:pos x="293" y="120"/>
                </a:cxn>
                <a:cxn ang="0">
                  <a:pos x="291" y="83"/>
                </a:cxn>
                <a:cxn ang="0">
                  <a:pos x="283" y="42"/>
                </a:cxn>
                <a:cxn ang="0">
                  <a:pos x="265" y="9"/>
                </a:cxn>
                <a:cxn ang="0">
                  <a:pos x="257" y="5"/>
                </a:cxn>
                <a:cxn ang="0">
                  <a:pos x="247" y="2"/>
                </a:cxn>
                <a:cxn ang="0">
                  <a:pos x="234" y="0"/>
                </a:cxn>
                <a:cxn ang="0">
                  <a:pos x="220" y="0"/>
                </a:cxn>
                <a:cxn ang="0">
                  <a:pos x="205" y="0"/>
                </a:cxn>
                <a:cxn ang="0">
                  <a:pos x="189" y="0"/>
                </a:cxn>
                <a:cxn ang="0">
                  <a:pos x="172" y="2"/>
                </a:cxn>
                <a:cxn ang="0">
                  <a:pos x="155" y="3"/>
                </a:cxn>
                <a:cxn ang="0">
                  <a:pos x="140" y="6"/>
                </a:cxn>
                <a:cxn ang="0">
                  <a:pos x="124" y="8"/>
                </a:cxn>
                <a:cxn ang="0">
                  <a:pos x="110" y="12"/>
                </a:cxn>
                <a:cxn ang="0">
                  <a:pos x="97" y="14"/>
                </a:cxn>
                <a:cxn ang="0">
                  <a:pos x="86" y="15"/>
                </a:cxn>
                <a:cxn ang="0">
                  <a:pos x="79" y="18"/>
                </a:cxn>
                <a:cxn ang="0">
                  <a:pos x="74" y="19"/>
                </a:cxn>
                <a:cxn ang="0">
                  <a:pos x="72" y="19"/>
                </a:cxn>
                <a:cxn ang="0">
                  <a:pos x="90" y="44"/>
                </a:cxn>
                <a:cxn ang="0">
                  <a:pos x="79" y="69"/>
                </a:cxn>
                <a:cxn ang="0">
                  <a:pos x="94" y="87"/>
                </a:cxn>
                <a:cxn ang="0">
                  <a:pos x="79" y="133"/>
                </a:cxn>
                <a:cxn ang="0">
                  <a:pos x="99" y="137"/>
                </a:cxn>
                <a:cxn ang="0">
                  <a:pos x="102" y="196"/>
                </a:cxn>
                <a:cxn ang="0">
                  <a:pos x="152" y="201"/>
                </a:cxn>
                <a:cxn ang="0">
                  <a:pos x="154" y="218"/>
                </a:cxn>
                <a:cxn ang="0">
                  <a:pos x="147" y="246"/>
                </a:cxn>
                <a:cxn ang="0">
                  <a:pos x="0" y="301"/>
                </a:cxn>
                <a:cxn ang="0">
                  <a:pos x="6" y="513"/>
                </a:cxn>
                <a:cxn ang="0">
                  <a:pos x="498" y="538"/>
                </a:cxn>
                <a:cxn ang="0">
                  <a:pos x="461" y="277"/>
                </a:cxn>
              </a:cxnLst>
              <a:rect l="0" t="0" r="r" b="b"/>
              <a:pathLst>
                <a:path w="498" h="538">
                  <a:moveTo>
                    <a:pt x="461" y="277"/>
                  </a:moveTo>
                  <a:lnTo>
                    <a:pt x="262" y="222"/>
                  </a:lnTo>
                  <a:lnTo>
                    <a:pt x="262" y="179"/>
                  </a:lnTo>
                  <a:lnTo>
                    <a:pt x="293" y="136"/>
                  </a:lnTo>
                  <a:lnTo>
                    <a:pt x="293" y="120"/>
                  </a:lnTo>
                  <a:lnTo>
                    <a:pt x="291" y="83"/>
                  </a:lnTo>
                  <a:lnTo>
                    <a:pt x="283" y="42"/>
                  </a:lnTo>
                  <a:lnTo>
                    <a:pt x="265" y="9"/>
                  </a:lnTo>
                  <a:lnTo>
                    <a:pt x="257" y="5"/>
                  </a:lnTo>
                  <a:lnTo>
                    <a:pt x="247" y="2"/>
                  </a:lnTo>
                  <a:lnTo>
                    <a:pt x="234" y="0"/>
                  </a:lnTo>
                  <a:lnTo>
                    <a:pt x="220" y="0"/>
                  </a:lnTo>
                  <a:lnTo>
                    <a:pt x="205" y="0"/>
                  </a:lnTo>
                  <a:lnTo>
                    <a:pt x="189" y="0"/>
                  </a:lnTo>
                  <a:lnTo>
                    <a:pt x="172" y="2"/>
                  </a:lnTo>
                  <a:lnTo>
                    <a:pt x="155" y="3"/>
                  </a:lnTo>
                  <a:lnTo>
                    <a:pt x="140" y="6"/>
                  </a:lnTo>
                  <a:lnTo>
                    <a:pt x="124" y="8"/>
                  </a:lnTo>
                  <a:lnTo>
                    <a:pt x="110" y="12"/>
                  </a:lnTo>
                  <a:lnTo>
                    <a:pt x="97" y="14"/>
                  </a:lnTo>
                  <a:lnTo>
                    <a:pt x="86" y="15"/>
                  </a:lnTo>
                  <a:lnTo>
                    <a:pt x="79" y="18"/>
                  </a:lnTo>
                  <a:lnTo>
                    <a:pt x="74" y="19"/>
                  </a:lnTo>
                  <a:lnTo>
                    <a:pt x="72" y="19"/>
                  </a:lnTo>
                  <a:lnTo>
                    <a:pt x="90" y="44"/>
                  </a:lnTo>
                  <a:lnTo>
                    <a:pt x="79" y="69"/>
                  </a:lnTo>
                  <a:lnTo>
                    <a:pt x="94" y="87"/>
                  </a:lnTo>
                  <a:lnTo>
                    <a:pt x="79" y="133"/>
                  </a:lnTo>
                  <a:lnTo>
                    <a:pt x="99" y="137"/>
                  </a:lnTo>
                  <a:lnTo>
                    <a:pt x="102" y="196"/>
                  </a:lnTo>
                  <a:lnTo>
                    <a:pt x="152" y="201"/>
                  </a:lnTo>
                  <a:lnTo>
                    <a:pt x="154" y="218"/>
                  </a:lnTo>
                  <a:lnTo>
                    <a:pt x="147" y="246"/>
                  </a:lnTo>
                  <a:lnTo>
                    <a:pt x="0" y="301"/>
                  </a:lnTo>
                  <a:lnTo>
                    <a:pt x="6" y="513"/>
                  </a:lnTo>
                  <a:lnTo>
                    <a:pt x="498" y="538"/>
                  </a:lnTo>
                  <a:lnTo>
                    <a:pt x="461" y="277"/>
                  </a:lnTo>
                  <a:close/>
                </a:path>
              </a:pathLst>
            </a:custGeom>
            <a:solidFill>
              <a:schemeClr val="accent2"/>
            </a:solidFill>
            <a:ln w="9525">
              <a:noFill/>
              <a:round/>
              <a:headEnd/>
              <a:tailEnd/>
            </a:ln>
          </p:spPr>
          <p:txBody>
            <a:bodyPr/>
            <a:lstStyle/>
            <a:p>
              <a:endParaRPr lang="ru-RU"/>
            </a:p>
          </p:txBody>
        </p:sp>
        <p:sp>
          <p:nvSpPr>
            <p:cNvPr id="187437" name="Freeform 45"/>
            <p:cNvSpPr>
              <a:spLocks/>
            </p:cNvSpPr>
            <p:nvPr/>
          </p:nvSpPr>
          <p:spPr bwMode="auto">
            <a:xfrm>
              <a:off x="2876" y="2371"/>
              <a:ext cx="91" cy="222"/>
            </a:xfrm>
            <a:custGeom>
              <a:avLst/>
              <a:gdLst/>
              <a:ahLst/>
              <a:cxnLst>
                <a:cxn ang="0">
                  <a:pos x="49" y="222"/>
                </a:cxn>
                <a:cxn ang="0">
                  <a:pos x="0" y="175"/>
                </a:cxn>
                <a:cxn ang="0">
                  <a:pos x="8" y="136"/>
                </a:cxn>
                <a:cxn ang="0">
                  <a:pos x="0" y="63"/>
                </a:cxn>
                <a:cxn ang="0">
                  <a:pos x="24" y="85"/>
                </a:cxn>
                <a:cxn ang="0">
                  <a:pos x="57" y="0"/>
                </a:cxn>
                <a:cxn ang="0">
                  <a:pos x="57" y="79"/>
                </a:cxn>
                <a:cxn ang="0">
                  <a:pos x="59" y="80"/>
                </a:cxn>
                <a:cxn ang="0">
                  <a:pos x="64" y="83"/>
                </a:cxn>
                <a:cxn ang="0">
                  <a:pos x="73" y="88"/>
                </a:cxn>
                <a:cxn ang="0">
                  <a:pos x="80" y="97"/>
                </a:cxn>
                <a:cxn ang="0">
                  <a:pos x="87" y="106"/>
                </a:cxn>
                <a:cxn ang="0">
                  <a:pos x="91" y="118"/>
                </a:cxn>
                <a:cxn ang="0">
                  <a:pos x="91" y="132"/>
                </a:cxn>
                <a:cxn ang="0">
                  <a:pos x="85" y="148"/>
                </a:cxn>
                <a:cxn ang="0">
                  <a:pos x="49" y="222"/>
                </a:cxn>
              </a:cxnLst>
              <a:rect l="0" t="0" r="r" b="b"/>
              <a:pathLst>
                <a:path w="91" h="222">
                  <a:moveTo>
                    <a:pt x="49" y="222"/>
                  </a:moveTo>
                  <a:lnTo>
                    <a:pt x="0" y="175"/>
                  </a:lnTo>
                  <a:lnTo>
                    <a:pt x="8" y="136"/>
                  </a:lnTo>
                  <a:lnTo>
                    <a:pt x="0" y="63"/>
                  </a:lnTo>
                  <a:lnTo>
                    <a:pt x="24" y="85"/>
                  </a:lnTo>
                  <a:lnTo>
                    <a:pt x="57" y="0"/>
                  </a:lnTo>
                  <a:lnTo>
                    <a:pt x="57" y="79"/>
                  </a:lnTo>
                  <a:lnTo>
                    <a:pt x="59" y="80"/>
                  </a:lnTo>
                  <a:lnTo>
                    <a:pt x="64" y="83"/>
                  </a:lnTo>
                  <a:lnTo>
                    <a:pt x="73" y="88"/>
                  </a:lnTo>
                  <a:lnTo>
                    <a:pt x="80" y="97"/>
                  </a:lnTo>
                  <a:lnTo>
                    <a:pt x="87" y="106"/>
                  </a:lnTo>
                  <a:lnTo>
                    <a:pt x="91" y="118"/>
                  </a:lnTo>
                  <a:lnTo>
                    <a:pt x="91" y="132"/>
                  </a:lnTo>
                  <a:lnTo>
                    <a:pt x="85" y="148"/>
                  </a:lnTo>
                  <a:lnTo>
                    <a:pt x="49" y="222"/>
                  </a:lnTo>
                  <a:close/>
                </a:path>
              </a:pathLst>
            </a:custGeom>
            <a:solidFill>
              <a:srgbClr val="000000"/>
            </a:solidFill>
            <a:ln w="9525">
              <a:noFill/>
              <a:round/>
              <a:headEnd/>
              <a:tailEnd/>
            </a:ln>
          </p:spPr>
          <p:txBody>
            <a:bodyPr/>
            <a:lstStyle/>
            <a:p>
              <a:endParaRPr lang="ru-RU"/>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457200" y="274638"/>
            <a:ext cx="8229600" cy="777875"/>
          </a:xfrm>
        </p:spPr>
        <p:txBody>
          <a:bodyPr/>
          <a:lstStyle/>
          <a:p>
            <a:r>
              <a:rPr lang="ru-RU" sz="4000"/>
              <a:t>Использование верификаторов</a:t>
            </a:r>
          </a:p>
        </p:txBody>
      </p:sp>
      <p:sp>
        <p:nvSpPr>
          <p:cNvPr id="195587" name="Rectangle 3"/>
          <p:cNvSpPr>
            <a:spLocks noGrp="1" noChangeArrowheads="1"/>
          </p:cNvSpPr>
          <p:nvPr>
            <p:ph type="body" idx="1"/>
          </p:nvPr>
        </p:nvSpPr>
        <p:spPr/>
        <p:txBody>
          <a:bodyPr/>
          <a:lstStyle/>
          <a:p>
            <a:pPr marL="609600" indent="-609600">
              <a:lnSpc>
                <a:spcPct val="80000"/>
              </a:lnSpc>
              <a:buFont typeface="Wingdings" pitchFamily="2" charset="2"/>
              <a:buAutoNum type="arabicPeriod"/>
            </a:pPr>
            <a:r>
              <a:rPr lang="ru-RU" sz="2800"/>
              <a:t>Поместить требуемый верификатор на форме и выставить свойство </a:t>
            </a:r>
            <a:r>
              <a:rPr lang="en-US" sz="2800"/>
              <a:t>ControlToValidate</a:t>
            </a:r>
            <a:r>
              <a:rPr lang="ru-RU" sz="2800"/>
              <a:t> (</a:t>
            </a:r>
            <a:r>
              <a:rPr lang="en-US" sz="2800"/>
              <a:t>ControlToCompare</a:t>
            </a:r>
            <a:r>
              <a:rPr lang="ru-RU" sz="2800"/>
              <a:t>).</a:t>
            </a:r>
          </a:p>
          <a:p>
            <a:pPr marL="609600" indent="-609600">
              <a:lnSpc>
                <a:spcPct val="80000"/>
              </a:lnSpc>
              <a:buFont typeface="Wingdings" pitchFamily="2" charset="2"/>
              <a:buAutoNum type="arabicPeriod"/>
            </a:pPr>
            <a:r>
              <a:rPr lang="ru-RU" sz="2800"/>
              <a:t>Выставить свойство </a:t>
            </a:r>
            <a:r>
              <a:rPr lang="en-US" sz="2800"/>
              <a:t>ErrorMessage</a:t>
            </a:r>
            <a:endParaRPr lang="ru-RU" sz="2800"/>
          </a:p>
          <a:p>
            <a:pPr marL="609600" indent="-609600">
              <a:lnSpc>
                <a:spcPct val="80000"/>
              </a:lnSpc>
              <a:buFont typeface="Wingdings" pitchFamily="2" charset="2"/>
              <a:buAutoNum type="arabicPeriod"/>
            </a:pPr>
            <a:r>
              <a:rPr lang="ru-RU" sz="2800"/>
              <a:t>Если помимо сообщения об ошибке нужно отобразить и доп. текст, то его нада поместить в свойство </a:t>
            </a:r>
            <a:r>
              <a:rPr lang="en-US" sz="2800"/>
              <a:t>Text</a:t>
            </a:r>
            <a:r>
              <a:rPr lang="ru-RU" sz="2800"/>
              <a:t>. </a:t>
            </a:r>
          </a:p>
          <a:p>
            <a:pPr marL="609600" indent="-609600">
              <a:lnSpc>
                <a:spcPct val="80000"/>
              </a:lnSpc>
              <a:buFont typeface="Wingdings" pitchFamily="2" charset="2"/>
              <a:buAutoNum type="arabicPeriod"/>
            </a:pPr>
            <a:r>
              <a:rPr lang="ru-RU" sz="2800"/>
              <a:t>Поместить на форму элемент </a:t>
            </a:r>
            <a:r>
              <a:rPr lang="en-US" sz="2800"/>
              <a:t>ValidationSummary</a:t>
            </a:r>
            <a:r>
              <a:rPr lang="ru-RU" sz="2800"/>
              <a:t> или выставить свойство </a:t>
            </a:r>
            <a:r>
              <a:rPr lang="en-US" sz="2800"/>
              <a:t>Display</a:t>
            </a:r>
            <a:r>
              <a:rPr lang="ru-RU" sz="2800"/>
              <a:t>.</a:t>
            </a:r>
            <a:endParaRPr lang="ru-RU" altLang="zh-CN" sz="2800"/>
          </a:p>
          <a:p>
            <a:pPr marL="609600" indent="-609600">
              <a:lnSpc>
                <a:spcPct val="80000"/>
              </a:lnSpc>
              <a:buFont typeface="Wingdings" pitchFamily="2" charset="2"/>
              <a:buAutoNum type="arabicPeriod"/>
            </a:pPr>
            <a:r>
              <a:rPr lang="ru-RU" altLang="zh-CN" sz="2800"/>
              <a:t>Добавить на форму элемент, который может инициировать отправку страницы на сервер. </a:t>
            </a:r>
            <a:endParaRPr lang="ru-RU" sz="28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ru-RU" sz="4000"/>
              <a:t>Комбинирование верификаторов</a:t>
            </a:r>
          </a:p>
        </p:txBody>
      </p:sp>
      <p:sp>
        <p:nvSpPr>
          <p:cNvPr id="197635" name="Rectangle 3"/>
          <p:cNvSpPr>
            <a:spLocks noGrp="1" noChangeArrowheads="1"/>
          </p:cNvSpPr>
          <p:nvPr>
            <p:ph type="body" idx="1"/>
          </p:nvPr>
        </p:nvSpPr>
        <p:spPr/>
        <p:txBody>
          <a:bodyPr/>
          <a:lstStyle/>
          <a:p>
            <a:r>
              <a:rPr lang="ru-RU"/>
              <a:t>С одним элементом управления можно использовать несколько верификаторов</a:t>
            </a:r>
          </a:p>
          <a:p>
            <a:r>
              <a:rPr lang="ru-RU"/>
              <a:t>Только </a:t>
            </a:r>
            <a:r>
              <a:rPr lang="en-US"/>
              <a:t>RequiredFieldValidator </a:t>
            </a:r>
            <a:r>
              <a:rPr lang="ru-RU"/>
              <a:t>проверяет наличие/отсутствие значения у элемента управления</a:t>
            </a:r>
          </a:p>
        </p:txBody>
      </p:sp>
      <p:pic>
        <p:nvPicPr>
          <p:cNvPr id="197636" name="Picture 4" descr="M07_Multiple_validations"/>
          <p:cNvPicPr>
            <a:picLocks noChangeAspect="1" noChangeArrowheads="1"/>
          </p:cNvPicPr>
          <p:nvPr/>
        </p:nvPicPr>
        <p:blipFill>
          <a:blip r:embed="rId3" cstate="print"/>
          <a:srcRect/>
          <a:stretch>
            <a:fillRect/>
          </a:stretch>
        </p:blipFill>
        <p:spPr bwMode="auto">
          <a:xfrm>
            <a:off x="179388" y="4221163"/>
            <a:ext cx="8785225" cy="2376487"/>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ru-RU"/>
              <a:t>Отмена проверки</a:t>
            </a:r>
          </a:p>
        </p:txBody>
      </p:sp>
      <p:sp>
        <p:nvSpPr>
          <p:cNvPr id="199683" name="Rectangle 3"/>
          <p:cNvSpPr>
            <a:spLocks noGrp="1" noChangeArrowheads="1"/>
          </p:cNvSpPr>
          <p:nvPr>
            <p:ph type="body" idx="1"/>
          </p:nvPr>
        </p:nvSpPr>
        <p:spPr/>
        <p:txBody>
          <a:bodyPr/>
          <a:lstStyle/>
          <a:p>
            <a:r>
              <a:rPr lang="ru-RU"/>
              <a:t>Поместить на форму </a:t>
            </a:r>
            <a:r>
              <a:rPr lang="en-US"/>
              <a:t>HTML-</a:t>
            </a:r>
            <a:r>
              <a:rPr lang="ru-RU"/>
              <a:t>элемент управления типа </a:t>
            </a:r>
            <a:r>
              <a:rPr lang="en-US"/>
              <a:t>Submit.</a:t>
            </a:r>
          </a:p>
          <a:p>
            <a:r>
              <a:rPr lang="ru-RU"/>
              <a:t>Установить атрибут </a:t>
            </a:r>
            <a:r>
              <a:rPr lang="en-US"/>
              <a:t>Page_ValidationActive=false.</a:t>
            </a:r>
          </a:p>
          <a:p>
            <a:r>
              <a:rPr lang="ru-RU"/>
              <a:t>На сервере проверить свойство </a:t>
            </a:r>
            <a:r>
              <a:rPr lang="en-US"/>
              <a:t>IsValid</a:t>
            </a:r>
            <a:r>
              <a:rPr lang="ru-RU"/>
              <a: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ru-RU" sz="4000"/>
              <a:t>Нестандартная проверка вводимых данных</a:t>
            </a:r>
          </a:p>
        </p:txBody>
      </p:sp>
      <p:sp>
        <p:nvSpPr>
          <p:cNvPr id="201731" name="Rectangle 3"/>
          <p:cNvSpPr>
            <a:spLocks noGrp="1" noChangeArrowheads="1"/>
          </p:cNvSpPr>
          <p:nvPr>
            <p:ph type="body" idx="1"/>
          </p:nvPr>
        </p:nvSpPr>
        <p:spPr/>
        <p:txBody>
          <a:bodyPr/>
          <a:lstStyle/>
          <a:p>
            <a:r>
              <a:rPr lang="ru-RU"/>
              <a:t>Используется </a:t>
            </a:r>
            <a:r>
              <a:rPr lang="en-US"/>
              <a:t>CustomValidator</a:t>
            </a:r>
            <a:r>
              <a:rPr lang="ru-RU"/>
              <a:t>.</a:t>
            </a:r>
          </a:p>
          <a:p>
            <a:r>
              <a:rPr lang="ru-RU"/>
              <a:t>Исполенение проверки может быть как на сервере, так и на клиенте.</a:t>
            </a:r>
          </a:p>
          <a:p>
            <a:r>
              <a:rPr lang="ru-RU"/>
              <a:t>Серверный код размещается в обработчике </a:t>
            </a:r>
            <a:r>
              <a:rPr lang="en-US"/>
              <a:t>ServerValidate</a:t>
            </a:r>
            <a:r>
              <a:rPr lang="ru-RU"/>
              <a:t>.</a:t>
            </a:r>
          </a:p>
          <a:p>
            <a:r>
              <a:rPr lang="ru-RU"/>
              <a:t>Сценарий проверки на клиенте размещается в свойстве </a:t>
            </a:r>
            <a:r>
              <a:rPr lang="en-US"/>
              <a:t>ClientValidationFunction</a:t>
            </a:r>
            <a:r>
              <a:rPr lang="ru-RU"/>
              <a: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395288" y="2852738"/>
            <a:ext cx="8229600" cy="1143000"/>
          </a:xfrm>
        </p:spPr>
        <p:txBody>
          <a:bodyPr/>
          <a:lstStyle/>
          <a:p>
            <a:r>
              <a:rPr lang="ru-RU" sz="4000"/>
              <a:t>Размещение и оформление серверных ЭУ на форме</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p:txBody>
          <a:bodyPr/>
          <a:lstStyle/>
          <a:p>
            <a:r>
              <a:rPr lang="ru-RU" sz="3600"/>
              <a:t>Позиционирование ЭУ в </a:t>
            </a:r>
            <a:r>
              <a:rPr lang="en-US" sz="3600"/>
              <a:t>web</a:t>
            </a:r>
            <a:r>
              <a:rPr lang="ru-RU" sz="3600"/>
              <a:t> форме</a:t>
            </a:r>
          </a:p>
        </p:txBody>
      </p:sp>
      <p:sp>
        <p:nvSpPr>
          <p:cNvPr id="472067" name="Rectangle 3"/>
          <p:cNvSpPr>
            <a:spLocks noGrp="1" noChangeArrowheads="1"/>
          </p:cNvSpPr>
          <p:nvPr>
            <p:ph type="body" idx="1"/>
          </p:nvPr>
        </p:nvSpPr>
        <p:spPr/>
        <p:txBody>
          <a:bodyPr/>
          <a:lstStyle/>
          <a:p>
            <a:r>
              <a:rPr lang="ru-RU"/>
              <a:t>Потоковое </a:t>
            </a:r>
            <a:endParaRPr lang="en-US"/>
          </a:p>
          <a:p>
            <a:pPr lvl="1"/>
            <a:r>
              <a:rPr lang="ru-RU"/>
              <a:t>С помощью таблиц</a:t>
            </a:r>
          </a:p>
          <a:p>
            <a:pPr lvl="1"/>
            <a:r>
              <a:rPr lang="ru-RU"/>
              <a:t>С помощью </a:t>
            </a:r>
            <a:r>
              <a:rPr lang="en-US"/>
              <a:t>CSS</a:t>
            </a:r>
            <a:endParaRPr lang="ru-RU"/>
          </a:p>
          <a:p>
            <a:r>
              <a:rPr lang="ru-RU"/>
              <a:t>Абсолютное</a:t>
            </a:r>
          </a:p>
          <a:p>
            <a:pPr lvl="1"/>
            <a:r>
              <a:rPr lang="ru-RU"/>
              <a:t>С помощью </a:t>
            </a:r>
            <a:r>
              <a:rPr lang="en-US"/>
              <a:t>CSS</a:t>
            </a:r>
            <a:endParaRPr lang="ru-RU"/>
          </a:p>
          <a:p>
            <a:pPr>
              <a:buFontTx/>
              <a:buNone/>
            </a:pPr>
            <a:endParaRPr lang="ru-RU"/>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p:txBody>
          <a:bodyPr/>
          <a:lstStyle/>
          <a:p>
            <a:r>
              <a:rPr lang="ru-RU" sz="4000"/>
              <a:t>Позиционирование ЭУ на </a:t>
            </a:r>
            <a:r>
              <a:rPr lang="en-US" sz="4000"/>
              <a:t>web </a:t>
            </a:r>
            <a:r>
              <a:rPr lang="ru-RU" sz="4000"/>
              <a:t>форме</a:t>
            </a:r>
          </a:p>
        </p:txBody>
      </p:sp>
      <p:sp>
        <p:nvSpPr>
          <p:cNvPr id="474115" name="Rectangle 3"/>
          <p:cNvSpPr>
            <a:spLocks noGrp="1" noChangeArrowheads="1"/>
          </p:cNvSpPr>
          <p:nvPr>
            <p:ph type="body" idx="1"/>
          </p:nvPr>
        </p:nvSpPr>
        <p:spPr>
          <a:xfrm>
            <a:off x="250825" y="1600200"/>
            <a:ext cx="8642350" cy="5257800"/>
          </a:xfrm>
        </p:spPr>
        <p:txBody>
          <a:bodyPr/>
          <a:lstStyle/>
          <a:p>
            <a:pPr>
              <a:lnSpc>
                <a:spcPct val="80000"/>
              </a:lnSpc>
            </a:pPr>
            <a:r>
              <a:rPr lang="ru-RU" sz="2000"/>
              <a:t>Для позиционирования ЭУ можно использовать все приемы, допустимые в HTML, такие как:</a:t>
            </a:r>
          </a:p>
          <a:p>
            <a:pPr lvl="1">
              <a:lnSpc>
                <a:spcPct val="80000"/>
              </a:lnSpc>
            </a:pPr>
            <a:r>
              <a:rPr lang="ru-RU" sz="1800"/>
              <a:t>paragraphs,</a:t>
            </a:r>
          </a:p>
          <a:p>
            <a:pPr lvl="1">
              <a:lnSpc>
                <a:spcPct val="80000"/>
              </a:lnSpc>
            </a:pPr>
            <a:r>
              <a:rPr lang="ru-RU" sz="1800"/>
              <a:t>line breaks, </a:t>
            </a:r>
          </a:p>
          <a:p>
            <a:pPr lvl="1">
              <a:lnSpc>
                <a:spcPct val="80000"/>
              </a:lnSpc>
            </a:pPr>
            <a:r>
              <a:rPr lang="ru-RU" sz="1800"/>
              <a:t>tables, </a:t>
            </a:r>
          </a:p>
          <a:p>
            <a:pPr lvl="1">
              <a:lnSpc>
                <a:spcPct val="80000"/>
              </a:lnSpc>
            </a:pPr>
            <a:r>
              <a:rPr lang="ru-RU" sz="1800"/>
              <a:t>styles.</a:t>
            </a:r>
          </a:p>
          <a:p>
            <a:pPr>
              <a:lnSpc>
                <a:spcPct val="80000"/>
              </a:lnSpc>
            </a:pPr>
            <a:r>
              <a:rPr lang="en-US" sz="2000"/>
              <a:t>Visual Studio </a:t>
            </a:r>
            <a:r>
              <a:rPr lang="ru-RU" sz="2000"/>
              <a:t>по умолчанию использует гибкое “потоковое” позиционирование, так чтобы контент увеличивался и сжимался динамически без создания проблем размещения.</a:t>
            </a:r>
          </a:p>
          <a:p>
            <a:pPr>
              <a:lnSpc>
                <a:spcPct val="80000"/>
              </a:lnSpc>
              <a:buFontTx/>
              <a:buNone/>
            </a:pPr>
            <a:endParaRPr lang="ru-RU" sz="2000"/>
          </a:p>
          <a:p>
            <a:pPr>
              <a:lnSpc>
                <a:spcPct val="80000"/>
              </a:lnSpc>
            </a:pPr>
            <a:r>
              <a:rPr lang="ru-RU" sz="2000"/>
              <a:t>Для задания абсолютного позиционирования можно задать стиль:</a:t>
            </a:r>
          </a:p>
          <a:p>
            <a:pPr>
              <a:lnSpc>
                <a:spcPct val="80000"/>
              </a:lnSpc>
              <a:buFontTx/>
              <a:buNone/>
            </a:pPr>
            <a:r>
              <a:rPr lang="ru-RU" sz="2000">
                <a:solidFill>
                  <a:srgbClr val="0000FF"/>
                </a:solidFill>
              </a:rPr>
              <a:t>&lt;asp:Button id="cmd" style="POSITION: absolute; left: 100px; top: 50px; " runat="server" ... /&gt;</a:t>
            </a:r>
          </a:p>
          <a:p>
            <a:pPr>
              <a:lnSpc>
                <a:spcPct val="80000"/>
              </a:lnSpc>
            </a:pPr>
            <a:r>
              <a:rPr lang="ru-RU" sz="2000"/>
              <a:t>Лучше задать точное позиционирование для контейнера:</a:t>
            </a:r>
          </a:p>
          <a:p>
            <a:pPr>
              <a:lnSpc>
                <a:spcPct val="80000"/>
              </a:lnSpc>
              <a:buFontTx/>
              <a:buNone/>
            </a:pPr>
            <a:r>
              <a:rPr lang="ru-RU" sz="2000"/>
              <a:t>&lt;div </a:t>
            </a:r>
            <a:r>
              <a:rPr lang="ru-RU" sz="2000">
                <a:solidFill>
                  <a:srgbClr val="0000FF"/>
                </a:solidFill>
              </a:rPr>
              <a:t>style="POSITION: absolute; left: 100px; top: 50px; width:200px"&gt;</a:t>
            </a:r>
          </a:p>
          <a:p>
            <a:pPr>
              <a:lnSpc>
                <a:spcPct val="80000"/>
              </a:lnSpc>
              <a:buFontTx/>
              <a:buNone/>
            </a:pPr>
            <a:r>
              <a:rPr lang="ru-RU" sz="2000"/>
              <a:t>...</a:t>
            </a:r>
          </a:p>
          <a:p>
            <a:pPr>
              <a:lnSpc>
                <a:spcPct val="80000"/>
              </a:lnSpc>
              <a:buFontTx/>
              <a:buNone/>
            </a:pPr>
            <a:r>
              <a:rPr lang="ru-RU" sz="2000"/>
              <a:t>&lt;div/&gt;</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p:txBody>
          <a:bodyPr/>
          <a:lstStyle/>
          <a:p>
            <a:endParaRPr lang="ru-RU"/>
          </a:p>
        </p:txBody>
      </p:sp>
      <p:sp>
        <p:nvSpPr>
          <p:cNvPr id="476163" name="Rectangle 3"/>
          <p:cNvSpPr>
            <a:spLocks noGrp="1" noChangeArrowheads="1"/>
          </p:cNvSpPr>
          <p:nvPr>
            <p:ph type="body" idx="1"/>
          </p:nvPr>
        </p:nvSpPr>
        <p:spPr/>
        <p:txBody>
          <a:bodyPr/>
          <a:lstStyle/>
          <a:p>
            <a:pPr>
              <a:lnSpc>
                <a:spcPct val="80000"/>
              </a:lnSpc>
            </a:pPr>
            <a:r>
              <a:rPr lang="ru-RU" sz="2000"/>
              <a:t>Скрытие</a:t>
            </a:r>
          </a:p>
          <a:p>
            <a:pPr>
              <a:lnSpc>
                <a:spcPct val="80000"/>
              </a:lnSpc>
              <a:buFontTx/>
              <a:buNone/>
            </a:pPr>
            <a:r>
              <a:rPr lang="ru-RU" sz="2000"/>
              <a:t>&lt;div id = "myFirstDiv" style="position:absolute; top:150; left:100; visibility:hidden"&gt;</a:t>
            </a:r>
          </a:p>
          <a:p>
            <a:pPr>
              <a:lnSpc>
                <a:spcPct val="80000"/>
              </a:lnSpc>
              <a:buFontTx/>
              <a:buNone/>
            </a:pPr>
            <a:endParaRPr lang="ru-RU" sz="2000"/>
          </a:p>
          <a:p>
            <a:pPr>
              <a:lnSpc>
                <a:spcPct val="80000"/>
              </a:lnSpc>
            </a:pPr>
            <a:r>
              <a:rPr lang="ru-RU" sz="2000"/>
              <a:t>Слои</a:t>
            </a:r>
          </a:p>
          <a:p>
            <a:pPr>
              <a:lnSpc>
                <a:spcPct val="80000"/>
              </a:lnSpc>
              <a:buFontTx/>
              <a:buNone/>
            </a:pPr>
            <a:r>
              <a:rPr lang="ru-RU" sz="2000"/>
              <a:t>&lt;div id="whiteSquare" style="position:absolute; top:100; left:100; z−index:2"&gt;</a:t>
            </a:r>
          </a:p>
          <a:p>
            <a:pPr>
              <a:lnSpc>
                <a:spcPct val="80000"/>
              </a:lnSpc>
              <a:buFontTx/>
              <a:buNone/>
            </a:pPr>
            <a:r>
              <a:rPr lang="ru-RU" sz="2000"/>
              <a:t>&lt;img src="white.gif"&gt;</a:t>
            </a:r>
          </a:p>
          <a:p>
            <a:pPr>
              <a:lnSpc>
                <a:spcPct val="80000"/>
              </a:lnSpc>
              <a:buFontTx/>
              <a:buNone/>
            </a:pPr>
            <a:r>
              <a:rPr lang="ru-RU" sz="2000"/>
              <a:t>&lt;/div&gt;</a:t>
            </a:r>
          </a:p>
          <a:p>
            <a:pPr>
              <a:lnSpc>
                <a:spcPct val="80000"/>
              </a:lnSpc>
              <a:buFontTx/>
              <a:buNone/>
            </a:pPr>
            <a:r>
              <a:rPr lang="ru-RU" sz="2000"/>
              <a:t>&lt;div id="blackSquare" style="position:absolute; top:0; left:0; z−index:1"&gt;</a:t>
            </a:r>
          </a:p>
          <a:p>
            <a:pPr>
              <a:lnSpc>
                <a:spcPct val="80000"/>
              </a:lnSpc>
              <a:buFontTx/>
              <a:buNone/>
            </a:pPr>
            <a:r>
              <a:rPr lang="ru-RU" sz="2000"/>
              <a:t>&lt;img src="black.gif"&gt;</a:t>
            </a:r>
          </a:p>
          <a:p>
            <a:pPr>
              <a:lnSpc>
                <a:spcPct val="80000"/>
              </a:lnSpc>
              <a:buFontTx/>
              <a:buNone/>
            </a:pPr>
            <a:r>
              <a:rPr lang="ru-RU" sz="2000"/>
              <a:t>&lt;/div&gt;</a:t>
            </a:r>
          </a:p>
          <a:p>
            <a:pPr>
              <a:lnSpc>
                <a:spcPct val="80000"/>
              </a:lnSpc>
            </a:pPr>
            <a:endParaRPr lang="ru-RU" sz="20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p:txBody>
          <a:bodyPr/>
          <a:lstStyle/>
          <a:p>
            <a:r>
              <a:rPr lang="ru-RU"/>
              <a:t>Диалоговое окно </a:t>
            </a:r>
            <a:r>
              <a:rPr lang="en-US"/>
              <a:t>New Stile</a:t>
            </a:r>
            <a:endParaRPr lang="ru-RU"/>
          </a:p>
        </p:txBody>
      </p:sp>
      <p:pic>
        <p:nvPicPr>
          <p:cNvPr id="478211" name="Picture 3"/>
          <p:cNvPicPr>
            <a:picLocks noChangeAspect="1" noChangeArrowheads="1"/>
          </p:cNvPicPr>
          <p:nvPr/>
        </p:nvPicPr>
        <p:blipFill>
          <a:blip r:embed="rId3" cstate="print"/>
          <a:srcRect l="21404" t="11784" r="21013" b="15364"/>
          <a:stretch>
            <a:fillRect/>
          </a:stretch>
        </p:blipFill>
        <p:spPr bwMode="auto">
          <a:xfrm>
            <a:off x="1619250" y="1528763"/>
            <a:ext cx="5616575" cy="5329237"/>
          </a:xfrm>
          <a:prstGeom prst="rect">
            <a:avLst/>
          </a:prstGeom>
          <a:noFill/>
          <a:ln w="9525">
            <a:noFill/>
            <a:miter lim="800000"/>
            <a:headEnd/>
            <a:tailEnd/>
          </a:ln>
          <a:effectLst/>
        </p:spPr>
      </p:pic>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p:txBody>
          <a:bodyPr/>
          <a:lstStyle/>
          <a:p>
            <a:r>
              <a:rPr lang="ru-RU" sz="4000"/>
              <a:t>Форматирование </a:t>
            </a:r>
            <a:r>
              <a:rPr lang="en-US" sz="4000"/>
              <a:t>HTML</a:t>
            </a:r>
            <a:endParaRPr lang="ru-RU" sz="4000"/>
          </a:p>
        </p:txBody>
      </p:sp>
      <p:pic>
        <p:nvPicPr>
          <p:cNvPr id="480259" name="Picture 3"/>
          <p:cNvPicPr>
            <a:picLocks noChangeAspect="1" noChangeArrowheads="1"/>
          </p:cNvPicPr>
          <p:nvPr/>
        </p:nvPicPr>
        <p:blipFill>
          <a:blip r:embed="rId3" cstate="print"/>
          <a:srcRect l="18150" t="22331" r="18262" b="26367"/>
          <a:stretch>
            <a:fillRect/>
          </a:stretch>
        </p:blipFill>
        <p:spPr bwMode="auto">
          <a:xfrm>
            <a:off x="684213" y="1700213"/>
            <a:ext cx="7848600" cy="4749800"/>
          </a:xfrm>
          <a:prstGeom prst="rect">
            <a:avLst/>
          </a:prstGeom>
          <a:noFill/>
          <a:ln w="9525">
            <a:noFill/>
            <a:miter lim="800000"/>
            <a:headEnd/>
            <a:tailEnd/>
          </a:ln>
          <a:effec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r>
              <a:rPr lang="ru-RU"/>
              <a:t>HTML таблицы</a:t>
            </a:r>
          </a:p>
        </p:txBody>
      </p:sp>
      <p:sp>
        <p:nvSpPr>
          <p:cNvPr id="482307" name="Rectangle 3"/>
          <p:cNvSpPr>
            <a:spLocks noGrp="1" noChangeArrowheads="1"/>
          </p:cNvSpPr>
          <p:nvPr>
            <p:ph type="body" idx="1"/>
          </p:nvPr>
        </p:nvSpPr>
        <p:spPr/>
        <p:txBody>
          <a:bodyPr/>
          <a:lstStyle/>
          <a:p>
            <a:pPr>
              <a:lnSpc>
                <a:spcPct val="90000"/>
              </a:lnSpc>
            </a:pPr>
            <a:r>
              <a:rPr lang="ru-RU" sz="2400"/>
              <a:t>Visual Studio предоставляет средства для создания и работы с HTML таблицами.</a:t>
            </a:r>
          </a:p>
          <a:p>
            <a:pPr>
              <a:lnSpc>
                <a:spcPct val="90000"/>
              </a:lnSpc>
            </a:pPr>
            <a:r>
              <a:rPr lang="ru-RU" sz="2400"/>
              <a:t>Можно добавить таблицу к форме. По умолчанию вставляется таблица 3×3.</a:t>
            </a:r>
          </a:p>
          <a:p>
            <a:pPr>
              <a:lnSpc>
                <a:spcPct val="90000"/>
              </a:lnSpc>
            </a:pPr>
            <a:r>
              <a:rPr lang="ru-RU" sz="2400"/>
              <a:t>Таблицу можно трансформировать (почти как в </a:t>
            </a:r>
            <a:r>
              <a:rPr lang="en-US" sz="2400"/>
              <a:t>Ms Word</a:t>
            </a:r>
            <a:r>
              <a:rPr lang="ru-RU" sz="2400"/>
              <a:t>)</a:t>
            </a:r>
            <a:endParaRPr lang="en-US" sz="2400"/>
          </a:p>
          <a:p>
            <a:pPr>
              <a:lnSpc>
                <a:spcPct val="90000"/>
              </a:lnSpc>
            </a:pPr>
            <a:r>
              <a:rPr lang="ru-RU" sz="2400"/>
              <a:t>В ячейках таблицы можно размещать разные элементы (</a:t>
            </a:r>
            <a:r>
              <a:rPr lang="en-US" sz="2400"/>
              <a:t>HTML, </a:t>
            </a:r>
            <a:r>
              <a:rPr lang="ru-RU" sz="2400"/>
              <a:t>серверные).</a:t>
            </a:r>
          </a:p>
          <a:p>
            <a:pPr>
              <a:lnSpc>
                <a:spcPct val="90000"/>
              </a:lnSpc>
            </a:pPr>
            <a:r>
              <a:rPr lang="ru-RU" sz="2400"/>
              <a:t>Современный подход к web дизайну не приветствует использование таблиц для структуризации страницы.</a:t>
            </a:r>
          </a:p>
          <a:p>
            <a:pPr>
              <a:lnSpc>
                <a:spcPct val="90000"/>
              </a:lnSpc>
            </a:pPr>
            <a:r>
              <a:rPr lang="ru-RU" sz="2400"/>
              <a:t>Вместо этого предлагается использовать CSS свойства планировки (layout properties).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p:txBody>
          <a:bodyPr/>
          <a:lstStyle/>
          <a:p>
            <a:r>
              <a:rPr lang="ru-RU"/>
              <a:t>Контейнеры</a:t>
            </a:r>
          </a:p>
        </p:txBody>
      </p:sp>
      <p:sp>
        <p:nvSpPr>
          <p:cNvPr id="484355" name="Rectangle 3"/>
          <p:cNvSpPr>
            <a:spLocks noGrp="1" noChangeArrowheads="1"/>
          </p:cNvSpPr>
          <p:nvPr>
            <p:ph type="body" idx="1"/>
          </p:nvPr>
        </p:nvSpPr>
        <p:spPr/>
        <p:txBody>
          <a:bodyPr/>
          <a:lstStyle/>
          <a:p>
            <a:r>
              <a:rPr lang="en-US"/>
              <a:t>&lt;span&gt; … &lt;/span&gt; - </a:t>
            </a:r>
            <a:r>
              <a:rPr lang="ru-RU"/>
              <a:t>контейнер для текста</a:t>
            </a:r>
          </a:p>
          <a:p>
            <a:r>
              <a:rPr lang="en-US"/>
              <a:t>&lt;div&gt; … &lt;/div&gt; - </a:t>
            </a:r>
            <a:r>
              <a:rPr lang="ru-RU"/>
              <a:t>контейнер для участка </a:t>
            </a:r>
            <a:r>
              <a:rPr lang="en-US"/>
              <a:t>HTML </a:t>
            </a:r>
            <a:r>
              <a:rPr lang="ru-RU"/>
              <a:t>документа</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p:txBody>
          <a:bodyPr/>
          <a:lstStyle/>
          <a:p>
            <a:r>
              <a:rPr lang="ru-RU"/>
              <a:t>Оформление ЭУ</a:t>
            </a:r>
          </a:p>
        </p:txBody>
      </p:sp>
      <p:sp>
        <p:nvSpPr>
          <p:cNvPr id="486403" name="Rectangle 3"/>
          <p:cNvSpPr>
            <a:spLocks noGrp="1" noChangeArrowheads="1"/>
          </p:cNvSpPr>
          <p:nvPr>
            <p:ph type="body" idx="1"/>
          </p:nvPr>
        </p:nvSpPr>
        <p:spPr/>
        <p:txBody>
          <a:bodyPr/>
          <a:lstStyle/>
          <a:p>
            <a:r>
              <a:rPr lang="ru-RU"/>
              <a:t>Индивидуальное</a:t>
            </a:r>
          </a:p>
          <a:p>
            <a:r>
              <a:rPr lang="ru-RU"/>
              <a:t>Групповое (с помощью </a:t>
            </a:r>
            <a:r>
              <a:rPr lang="en-US"/>
              <a:t>CSS </a:t>
            </a:r>
            <a:r>
              <a:rPr lang="ru-RU"/>
              <a:t>и </a:t>
            </a:r>
            <a:r>
              <a:rPr lang="en-US"/>
              <a:t>Theams</a:t>
            </a:r>
            <a:r>
              <a:rPr lang="ru-RU"/>
              <a:t>)</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2" name="Rectangle 4"/>
          <p:cNvSpPr>
            <a:spLocks noGrp="1" noChangeArrowheads="1"/>
          </p:cNvSpPr>
          <p:nvPr>
            <p:ph type="title"/>
          </p:nvPr>
        </p:nvSpPr>
        <p:spPr>
          <a:xfrm>
            <a:off x="468313" y="2781300"/>
            <a:ext cx="8229600" cy="1143000"/>
          </a:xfrm>
        </p:spPr>
        <p:txBody>
          <a:bodyPr/>
          <a:lstStyle/>
          <a:p>
            <a:r>
              <a:rPr lang="ru-RU"/>
              <a:t>Дополнительный материал</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457200" y="274638"/>
            <a:ext cx="8229600" cy="633412"/>
          </a:xfrm>
        </p:spPr>
        <p:txBody>
          <a:bodyPr/>
          <a:lstStyle/>
          <a:p>
            <a:r>
              <a:rPr lang="ru-RU" sz="4000"/>
              <a:t>Объектная модель </a:t>
            </a:r>
            <a:r>
              <a:rPr lang="en-US" sz="4000"/>
              <a:t>Literal</a:t>
            </a:r>
            <a:r>
              <a:rPr lang="ru-RU" sz="4000"/>
              <a:t> </a:t>
            </a:r>
            <a:r>
              <a:rPr lang="en-US" sz="4000"/>
              <a:t>control</a:t>
            </a:r>
            <a:endParaRPr lang="ru-RU" sz="4000"/>
          </a:p>
        </p:txBody>
      </p:sp>
      <p:pic>
        <p:nvPicPr>
          <p:cNvPr id="203779" name="Picture 3"/>
          <p:cNvPicPr>
            <a:picLocks noChangeAspect="1" noChangeArrowheads="1"/>
          </p:cNvPicPr>
          <p:nvPr/>
        </p:nvPicPr>
        <p:blipFill>
          <a:blip r:embed="rId3" cstate="print"/>
          <a:srcRect/>
          <a:stretch>
            <a:fillRect/>
          </a:stretch>
        </p:blipFill>
        <p:spPr bwMode="auto">
          <a:xfrm>
            <a:off x="2484438" y="1277938"/>
            <a:ext cx="3724275" cy="5580062"/>
          </a:xfrm>
          <a:prstGeom prst="rect">
            <a:avLst/>
          </a:prstGeom>
          <a:noFill/>
          <a:ln w="9525">
            <a:noFill/>
            <a:miter lim="800000"/>
            <a:headEnd/>
            <a:tailEnd/>
          </a:ln>
          <a:effectLst/>
        </p:spPr>
      </p:pic>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274638"/>
            <a:ext cx="8229600" cy="850900"/>
          </a:xfrm>
        </p:spPr>
        <p:txBody>
          <a:bodyPr/>
          <a:lstStyle/>
          <a:p>
            <a:r>
              <a:rPr lang="ru-RU" sz="4000"/>
              <a:t>Объектная модель </a:t>
            </a:r>
            <a:r>
              <a:rPr lang="en-US" sz="4000"/>
              <a:t>Table controls</a:t>
            </a:r>
            <a:endParaRPr lang="ru-RU" sz="4000"/>
          </a:p>
        </p:txBody>
      </p:sp>
      <p:pic>
        <p:nvPicPr>
          <p:cNvPr id="205827" name="Picture 3"/>
          <p:cNvPicPr>
            <a:picLocks noChangeAspect="1" noChangeArrowheads="1"/>
          </p:cNvPicPr>
          <p:nvPr/>
        </p:nvPicPr>
        <p:blipFill>
          <a:blip r:embed="rId3" cstate="print"/>
          <a:srcRect/>
          <a:stretch>
            <a:fillRect/>
          </a:stretch>
        </p:blipFill>
        <p:spPr bwMode="auto">
          <a:xfrm>
            <a:off x="1403350" y="1484313"/>
            <a:ext cx="6218238" cy="501491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ru-RU" sz="3200"/>
              <a:t>Последовательность динамического добавления объектов </a:t>
            </a:r>
            <a:r>
              <a:rPr lang="ru-RU" sz="3200" i="1"/>
              <a:t>TableCell </a:t>
            </a:r>
            <a:r>
              <a:rPr lang="ru-RU" sz="3200"/>
              <a:t>и </a:t>
            </a:r>
            <a:r>
              <a:rPr lang="ru-RU" sz="3200" i="1"/>
              <a:t>TableRow </a:t>
            </a:r>
            <a:r>
              <a:rPr lang="ru-RU" sz="3200"/>
              <a:t>к существующему элементу </a:t>
            </a:r>
          </a:p>
        </p:txBody>
      </p:sp>
      <p:sp>
        <p:nvSpPr>
          <p:cNvPr id="207875" name="Rectangle 3"/>
          <p:cNvSpPr>
            <a:spLocks noGrp="1" noChangeArrowheads="1"/>
          </p:cNvSpPr>
          <p:nvPr>
            <p:ph type="body" idx="1"/>
          </p:nvPr>
        </p:nvSpPr>
        <p:spPr>
          <a:xfrm>
            <a:off x="323850" y="1773238"/>
            <a:ext cx="8229600" cy="4525962"/>
          </a:xfrm>
        </p:spPr>
        <p:txBody>
          <a:bodyPr/>
          <a:lstStyle/>
          <a:p>
            <a:pPr>
              <a:lnSpc>
                <a:spcPct val="80000"/>
              </a:lnSpc>
            </a:pPr>
            <a:r>
              <a:rPr lang="ru-RU" sz="2400"/>
              <a:t>Создать объект </a:t>
            </a:r>
            <a:r>
              <a:rPr lang="ru-RU" sz="2400" i="1"/>
              <a:t>TableRow, </a:t>
            </a:r>
            <a:r>
              <a:rPr lang="ru-RU" sz="2400"/>
              <a:t>который соответствует строке в таблице. </a:t>
            </a:r>
          </a:p>
          <a:p>
            <a:pPr>
              <a:lnSpc>
                <a:spcPct val="80000"/>
              </a:lnSpc>
            </a:pPr>
            <a:r>
              <a:rPr lang="ru-RU" sz="2400"/>
              <a:t>Создать объект </a:t>
            </a:r>
            <a:r>
              <a:rPr lang="ru-RU" sz="2400" i="1"/>
              <a:t>TableCell </a:t>
            </a:r>
            <a:r>
              <a:rPr lang="ru-RU" sz="2400"/>
              <a:t>и заполнить его данными, или установив свойство </a:t>
            </a:r>
            <a:r>
              <a:rPr lang="ru-RU" sz="2400" i="1"/>
              <a:t>Text </a:t>
            </a:r>
            <a:r>
              <a:rPr lang="ru-RU" sz="2400"/>
              <a:t>или  добавив ЭУ коллекции </a:t>
            </a:r>
            <a:r>
              <a:rPr lang="ru-RU" sz="2400" i="1"/>
              <a:t>Controls</a:t>
            </a:r>
            <a:r>
              <a:rPr lang="ru-RU" sz="2400"/>
              <a:t> ЭУ </a:t>
            </a:r>
            <a:r>
              <a:rPr lang="ru-RU" sz="2400" i="1"/>
              <a:t>TableCell</a:t>
            </a:r>
            <a:r>
              <a:rPr lang="ru-RU" sz="2400"/>
              <a:t>. </a:t>
            </a:r>
          </a:p>
          <a:p>
            <a:pPr>
              <a:lnSpc>
                <a:spcPct val="80000"/>
              </a:lnSpc>
            </a:pPr>
            <a:r>
              <a:rPr lang="ru-RU" sz="2400"/>
              <a:t>Add the </a:t>
            </a:r>
            <a:r>
              <a:rPr lang="ru-RU" sz="2400" i="1"/>
              <a:t>TableCell </a:t>
            </a:r>
            <a:r>
              <a:rPr lang="ru-RU" sz="2400"/>
              <a:t>object that you created in step 2 to the </a:t>
            </a:r>
            <a:r>
              <a:rPr lang="ru-RU" sz="2400" i="1"/>
              <a:t>TableRow </a:t>
            </a:r>
            <a:r>
              <a:rPr lang="ru-RU" sz="2400"/>
              <a:t>object’s </a:t>
            </a:r>
            <a:r>
              <a:rPr lang="ru-RU" sz="2400" i="1"/>
              <a:t>Cells </a:t>
            </a:r>
            <a:r>
              <a:rPr lang="ru-RU" sz="2400"/>
              <a:t>collection. </a:t>
            </a:r>
          </a:p>
          <a:p>
            <a:pPr>
              <a:lnSpc>
                <a:spcPct val="80000"/>
              </a:lnSpc>
            </a:pPr>
            <a:r>
              <a:rPr lang="ru-RU" sz="2400"/>
              <a:t>Repeat steps 2 and 3 for each cell that needs to be created in the row. </a:t>
            </a:r>
          </a:p>
          <a:p>
            <a:pPr>
              <a:lnSpc>
                <a:spcPct val="80000"/>
              </a:lnSpc>
            </a:pPr>
            <a:r>
              <a:rPr lang="ru-RU" sz="2400"/>
              <a:t>Add the </a:t>
            </a:r>
            <a:r>
              <a:rPr lang="ru-RU" sz="2400" i="1"/>
              <a:t>TableRow </a:t>
            </a:r>
            <a:r>
              <a:rPr lang="ru-RU" sz="2400"/>
              <a:t>objects that you created in step 1 to the </a:t>
            </a:r>
            <a:r>
              <a:rPr lang="ru-RU" sz="2400" i="1"/>
              <a:t>Table </a:t>
            </a:r>
            <a:r>
              <a:rPr lang="ru-RU" sz="2400"/>
              <a:t>object’s </a:t>
            </a:r>
            <a:r>
              <a:rPr lang="ru-RU" sz="2400" i="1"/>
              <a:t>Rows </a:t>
            </a:r>
            <a:r>
              <a:rPr lang="ru-RU" sz="2400"/>
              <a:t>collection. </a:t>
            </a:r>
          </a:p>
          <a:p>
            <a:pPr>
              <a:lnSpc>
                <a:spcPct val="80000"/>
              </a:lnSpc>
            </a:pPr>
            <a:r>
              <a:rPr lang="ru-RU" sz="2400"/>
              <a:t>Repeat steps 1 through 5, as necessary, for all rows and cells in the table. </a:t>
            </a:r>
          </a:p>
          <a:p>
            <a:pPr>
              <a:lnSpc>
                <a:spcPct val="80000"/>
              </a:lnSpc>
            </a:pPr>
            <a:endParaRPr lang="ru-RU" sz="2400"/>
          </a:p>
          <a:p>
            <a:pPr>
              <a:lnSpc>
                <a:spcPct val="80000"/>
              </a:lnSpc>
            </a:pPr>
            <a:endParaRPr lang="ru-RU" sz="2400"/>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457200" y="274638"/>
            <a:ext cx="8229600" cy="777875"/>
          </a:xfrm>
        </p:spPr>
        <p:txBody>
          <a:bodyPr/>
          <a:lstStyle/>
          <a:p>
            <a:r>
              <a:rPr lang="ru-RU"/>
              <a:t>Пример на </a:t>
            </a:r>
            <a:r>
              <a:rPr lang="en-US"/>
              <a:t>C#</a:t>
            </a:r>
            <a:endParaRPr lang="ru-RU"/>
          </a:p>
        </p:txBody>
      </p:sp>
      <p:sp>
        <p:nvSpPr>
          <p:cNvPr id="209923" name="Rectangle 3"/>
          <p:cNvSpPr>
            <a:spLocks noGrp="1" noChangeArrowheads="1"/>
          </p:cNvSpPr>
          <p:nvPr>
            <p:ph type="body" idx="1"/>
          </p:nvPr>
        </p:nvSpPr>
        <p:spPr>
          <a:xfrm>
            <a:off x="395288" y="1268413"/>
            <a:ext cx="8497887" cy="5400675"/>
          </a:xfrm>
        </p:spPr>
        <p:txBody>
          <a:bodyPr/>
          <a:lstStyle/>
          <a:p>
            <a:pPr>
              <a:lnSpc>
                <a:spcPct val="80000"/>
              </a:lnSpc>
              <a:buFontTx/>
              <a:buNone/>
            </a:pPr>
            <a:r>
              <a:rPr lang="en-US" sz="2000"/>
              <a:t>p</a:t>
            </a:r>
            <a:r>
              <a:rPr lang="ru-RU" sz="2000"/>
              <a:t>artial </a:t>
            </a:r>
            <a:r>
              <a:rPr lang="en-US" sz="2000"/>
              <a:t>c</a:t>
            </a:r>
            <a:r>
              <a:rPr lang="ru-RU" sz="2000"/>
              <a:t>lass Table__TableRow__and_TableCell_Controls :</a:t>
            </a:r>
          </a:p>
          <a:p>
            <a:pPr>
              <a:lnSpc>
                <a:spcPct val="80000"/>
              </a:lnSpc>
              <a:buFontTx/>
              <a:buNone/>
            </a:pPr>
            <a:r>
              <a:rPr lang="ru-RU" sz="2000"/>
              <a:t>	System.Web.UI.Page </a:t>
            </a:r>
            <a:endParaRPr lang="en-US" sz="2000"/>
          </a:p>
          <a:p>
            <a:pPr>
              <a:lnSpc>
                <a:spcPct val="80000"/>
              </a:lnSpc>
              <a:buFontTx/>
              <a:buNone/>
            </a:pPr>
            <a:r>
              <a:rPr lang="en-US" sz="2000"/>
              <a:t>{</a:t>
            </a:r>
            <a:endParaRPr lang="ru-RU" sz="2000"/>
          </a:p>
          <a:p>
            <a:pPr>
              <a:lnSpc>
                <a:spcPct val="80000"/>
              </a:lnSpc>
              <a:buFontTx/>
              <a:buNone/>
            </a:pPr>
            <a:r>
              <a:rPr lang="en-US" sz="2000"/>
              <a:t>   p</a:t>
            </a:r>
            <a:r>
              <a:rPr lang="ru-RU" sz="2000"/>
              <a:t>rotected Sub Page_Load(</a:t>
            </a:r>
            <a:r>
              <a:rPr lang="en-US" sz="2000"/>
              <a:t>object</a:t>
            </a:r>
            <a:r>
              <a:rPr lang="ru-RU" sz="2000"/>
              <a:t> sender</a:t>
            </a:r>
            <a:r>
              <a:rPr lang="en-US" sz="2000"/>
              <a:t>, </a:t>
            </a:r>
            <a:r>
              <a:rPr lang="ru-RU" sz="2000"/>
              <a:t>System.EventArgs</a:t>
            </a:r>
            <a:r>
              <a:rPr lang="en-US" sz="2000"/>
              <a:t> e</a:t>
            </a:r>
            <a:r>
              <a:rPr lang="ru-RU" sz="2000"/>
              <a:t>) </a:t>
            </a:r>
            <a:r>
              <a:rPr lang="en-US" sz="2000"/>
              <a:t>{</a:t>
            </a:r>
            <a:endParaRPr lang="ru-RU" sz="2000"/>
          </a:p>
          <a:p>
            <a:pPr>
              <a:lnSpc>
                <a:spcPct val="80000"/>
              </a:lnSpc>
              <a:buFontTx/>
              <a:buNone/>
            </a:pPr>
            <a:r>
              <a:rPr lang="ru-RU" sz="2000"/>
              <a:t>   </a:t>
            </a:r>
            <a:r>
              <a:rPr lang="en-US" sz="2000"/>
              <a:t> </a:t>
            </a:r>
            <a:r>
              <a:rPr lang="ru-RU" sz="2000"/>
              <a:t>   Table1.BorderWidth = 1</a:t>
            </a:r>
            <a:r>
              <a:rPr lang="en-US" sz="2000"/>
              <a:t>;</a:t>
            </a:r>
            <a:endParaRPr lang="ru-RU" sz="2000"/>
          </a:p>
          <a:p>
            <a:pPr lvl="1">
              <a:lnSpc>
                <a:spcPct val="80000"/>
              </a:lnSpc>
              <a:buFontTx/>
              <a:buNone/>
            </a:pPr>
            <a:r>
              <a:rPr lang="en-US" sz="2000"/>
              <a:t> f</a:t>
            </a:r>
            <a:r>
              <a:rPr lang="ru-RU" sz="2000"/>
              <a:t>or</a:t>
            </a:r>
            <a:r>
              <a:rPr lang="en-US" sz="2000"/>
              <a:t>(int</a:t>
            </a:r>
            <a:r>
              <a:rPr lang="ru-RU" sz="2000"/>
              <a:t> row</a:t>
            </a:r>
            <a:r>
              <a:rPr lang="en-US" sz="2000"/>
              <a:t>=0; row&lt; 5; row++) {</a:t>
            </a:r>
          </a:p>
          <a:p>
            <a:pPr lvl="1">
              <a:lnSpc>
                <a:spcPct val="80000"/>
              </a:lnSpc>
              <a:buFontTx/>
              <a:buNone/>
            </a:pPr>
            <a:r>
              <a:rPr lang="ru-RU" sz="2000"/>
              <a:t> </a:t>
            </a:r>
            <a:r>
              <a:rPr lang="en-US" sz="2000"/>
              <a:t> </a:t>
            </a:r>
            <a:r>
              <a:rPr lang="ru-RU" sz="2000"/>
              <a:t>  TableRow tr = </a:t>
            </a:r>
            <a:r>
              <a:rPr lang="en-US" sz="2000"/>
              <a:t>n</a:t>
            </a:r>
            <a:r>
              <a:rPr lang="ru-RU" sz="2000"/>
              <a:t>ew TableRow()</a:t>
            </a:r>
            <a:r>
              <a:rPr lang="en-US" sz="2000"/>
              <a:t>;</a:t>
            </a:r>
            <a:endParaRPr lang="ru-RU" sz="2000"/>
          </a:p>
          <a:p>
            <a:pPr lvl="1">
              <a:lnSpc>
                <a:spcPct val="80000"/>
              </a:lnSpc>
              <a:buFontTx/>
              <a:buNone/>
            </a:pPr>
            <a:r>
              <a:rPr lang="ru-RU" sz="2000"/>
              <a:t>  </a:t>
            </a:r>
            <a:r>
              <a:rPr lang="en-US" sz="2000"/>
              <a:t> </a:t>
            </a:r>
            <a:r>
              <a:rPr lang="ru-RU" sz="2000"/>
              <a:t>  </a:t>
            </a:r>
            <a:r>
              <a:rPr lang="en-US" sz="2000"/>
              <a:t>for</a:t>
            </a:r>
            <a:r>
              <a:rPr lang="ru-RU" sz="2000"/>
              <a:t> </a:t>
            </a:r>
            <a:r>
              <a:rPr lang="en-US" sz="2000"/>
              <a:t>(int </a:t>
            </a:r>
            <a:r>
              <a:rPr lang="ru-RU" sz="2000"/>
              <a:t>column</a:t>
            </a:r>
            <a:r>
              <a:rPr lang="en-US" sz="2000"/>
              <a:t> = 0; column&lt;3; column++) {</a:t>
            </a:r>
          </a:p>
          <a:p>
            <a:pPr lvl="1">
              <a:lnSpc>
                <a:spcPct val="80000"/>
              </a:lnSpc>
              <a:buFontTx/>
              <a:buNone/>
            </a:pPr>
            <a:r>
              <a:rPr lang="en-US" sz="2000"/>
              <a:t>	   </a:t>
            </a:r>
            <a:r>
              <a:rPr lang="ru-RU" sz="2000"/>
              <a:t> TableCell</a:t>
            </a:r>
            <a:r>
              <a:rPr lang="en-US" sz="2000"/>
              <a:t> </a:t>
            </a:r>
            <a:r>
              <a:rPr lang="ru-RU" sz="2000"/>
              <a:t>tc </a:t>
            </a:r>
            <a:r>
              <a:rPr lang="en-US" sz="2000"/>
              <a:t>= new</a:t>
            </a:r>
            <a:r>
              <a:rPr lang="ru-RU" sz="2000"/>
              <a:t> TableCell()</a:t>
            </a:r>
            <a:r>
              <a:rPr lang="en-US" sz="2000"/>
              <a:t>;</a:t>
            </a:r>
          </a:p>
          <a:p>
            <a:pPr lvl="1">
              <a:lnSpc>
                <a:spcPct val="80000"/>
              </a:lnSpc>
              <a:buFontTx/>
              <a:buNone/>
            </a:pPr>
            <a:r>
              <a:rPr lang="en-US" sz="2000"/>
              <a:t>        </a:t>
            </a:r>
            <a:r>
              <a:rPr lang="ru-RU" sz="2000"/>
              <a:t>tc.Text = String.Format("Row:{0} Cell:{1}", row, column)</a:t>
            </a:r>
            <a:r>
              <a:rPr lang="en-US" sz="2000"/>
              <a:t>;</a:t>
            </a:r>
            <a:endParaRPr lang="ru-RU" sz="2000"/>
          </a:p>
          <a:p>
            <a:pPr lvl="1">
              <a:lnSpc>
                <a:spcPct val="80000"/>
              </a:lnSpc>
              <a:buFontTx/>
              <a:buNone/>
            </a:pPr>
            <a:r>
              <a:rPr lang="ru-RU" sz="2000"/>
              <a:t>      </a:t>
            </a:r>
            <a:r>
              <a:rPr lang="en-US" sz="2000"/>
              <a:t> </a:t>
            </a:r>
            <a:r>
              <a:rPr lang="ru-RU" sz="2000"/>
              <a:t> tc.BorderWidth = 1</a:t>
            </a:r>
            <a:r>
              <a:rPr lang="en-US" sz="2000"/>
              <a:t>;</a:t>
            </a:r>
            <a:endParaRPr lang="ru-RU" sz="2000"/>
          </a:p>
          <a:p>
            <a:pPr lvl="1">
              <a:lnSpc>
                <a:spcPct val="80000"/>
              </a:lnSpc>
              <a:buFontTx/>
              <a:buNone/>
            </a:pPr>
            <a:r>
              <a:rPr lang="ru-RU" sz="2000"/>
              <a:t>       </a:t>
            </a:r>
            <a:r>
              <a:rPr lang="en-US" sz="2000"/>
              <a:t> </a:t>
            </a:r>
            <a:r>
              <a:rPr lang="ru-RU" sz="2000"/>
              <a:t>tr.Cells.Add(tc)</a:t>
            </a:r>
            <a:r>
              <a:rPr lang="en-US" sz="2000"/>
              <a:t>;</a:t>
            </a:r>
            <a:endParaRPr lang="ru-RU" sz="2000"/>
          </a:p>
          <a:p>
            <a:pPr lvl="1">
              <a:lnSpc>
                <a:spcPct val="80000"/>
              </a:lnSpc>
              <a:buFontTx/>
              <a:buNone/>
            </a:pPr>
            <a:r>
              <a:rPr lang="ru-RU" sz="2000"/>
              <a:t>    </a:t>
            </a:r>
            <a:r>
              <a:rPr lang="en-US" sz="2000"/>
              <a:t> }</a:t>
            </a:r>
            <a:endParaRPr lang="ru-RU" sz="2000"/>
          </a:p>
          <a:p>
            <a:pPr lvl="1">
              <a:lnSpc>
                <a:spcPct val="80000"/>
              </a:lnSpc>
              <a:buFontTx/>
              <a:buNone/>
            </a:pPr>
            <a:r>
              <a:rPr lang="ru-RU" sz="2000"/>
              <a:t>    </a:t>
            </a:r>
            <a:r>
              <a:rPr lang="en-US" sz="2000"/>
              <a:t> </a:t>
            </a:r>
            <a:r>
              <a:rPr lang="ru-RU" sz="2000"/>
              <a:t>Table1.Rows.Add(tr)</a:t>
            </a:r>
            <a:r>
              <a:rPr lang="en-US" sz="2000"/>
              <a:t>;</a:t>
            </a:r>
          </a:p>
          <a:p>
            <a:pPr lvl="1">
              <a:lnSpc>
                <a:spcPct val="80000"/>
              </a:lnSpc>
              <a:buFontTx/>
              <a:buNone/>
            </a:pPr>
            <a:r>
              <a:rPr lang="en-US" sz="2000"/>
              <a:t>}</a:t>
            </a:r>
            <a:endParaRPr lang="ru-RU" sz="1800"/>
          </a:p>
          <a:p>
            <a:pPr>
              <a:lnSpc>
                <a:spcPct val="80000"/>
              </a:lnSpc>
              <a:buFontTx/>
              <a:buNone/>
            </a:pPr>
            <a:r>
              <a:rPr lang="en-US" sz="2000"/>
              <a:t>   } // </a:t>
            </a:r>
            <a:r>
              <a:rPr lang="ru-RU" sz="2000"/>
              <a:t>End Sub </a:t>
            </a:r>
          </a:p>
          <a:p>
            <a:pPr>
              <a:lnSpc>
                <a:spcPct val="80000"/>
              </a:lnSpc>
              <a:buFontTx/>
              <a:buNone/>
            </a:pPr>
            <a:r>
              <a:rPr lang="en-US" sz="2000"/>
              <a:t>} //</a:t>
            </a:r>
            <a:r>
              <a:rPr lang="ru-RU" sz="2000"/>
              <a:t>End Class </a:t>
            </a:r>
          </a:p>
          <a:p>
            <a:pPr>
              <a:lnSpc>
                <a:spcPct val="80000"/>
              </a:lnSpc>
              <a:buFontTx/>
              <a:buNone/>
            </a:pPr>
            <a:endParaRPr lang="ru-RU" sz="2000"/>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57200" y="274638"/>
            <a:ext cx="8229600" cy="777875"/>
          </a:xfrm>
        </p:spPr>
        <p:txBody>
          <a:bodyPr/>
          <a:lstStyle/>
          <a:p>
            <a:r>
              <a:rPr lang="en-US"/>
              <a:t>Image Control</a:t>
            </a:r>
            <a:endParaRPr lang="ru-RU"/>
          </a:p>
        </p:txBody>
      </p:sp>
      <p:pic>
        <p:nvPicPr>
          <p:cNvPr id="211971" name="Picture 3"/>
          <p:cNvPicPr>
            <a:picLocks noChangeAspect="1" noChangeArrowheads="1"/>
          </p:cNvPicPr>
          <p:nvPr/>
        </p:nvPicPr>
        <p:blipFill>
          <a:blip r:embed="rId3" cstate="print"/>
          <a:srcRect/>
          <a:stretch>
            <a:fillRect/>
          </a:stretch>
        </p:blipFill>
        <p:spPr bwMode="auto">
          <a:xfrm>
            <a:off x="2268538" y="1125538"/>
            <a:ext cx="4608512" cy="5357812"/>
          </a:xfrm>
          <a:prstGeom prst="rect">
            <a:avLst/>
          </a:prstGeom>
          <a:noFill/>
          <a:ln w="9525">
            <a:noFill/>
            <a:miter lim="800000"/>
            <a:headEnd/>
            <a:tailEnd/>
          </a:ln>
          <a:effectLst/>
        </p:spPr>
      </p:pic>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ru-RU" sz="4000"/>
              <a:t>Пример на </a:t>
            </a:r>
            <a:r>
              <a:rPr lang="en-US" sz="4000"/>
              <a:t>VB</a:t>
            </a:r>
            <a:endParaRPr lang="ru-RU" sz="4000"/>
          </a:p>
        </p:txBody>
      </p:sp>
      <p:sp>
        <p:nvSpPr>
          <p:cNvPr id="214019" name="Rectangle 3"/>
          <p:cNvSpPr>
            <a:spLocks noGrp="1" noChangeArrowheads="1"/>
          </p:cNvSpPr>
          <p:nvPr>
            <p:ph type="body" idx="1"/>
          </p:nvPr>
        </p:nvSpPr>
        <p:spPr/>
        <p:txBody>
          <a:bodyPr/>
          <a:lstStyle/>
          <a:p>
            <a:pPr>
              <a:buFontTx/>
              <a:buNone/>
            </a:pPr>
            <a:r>
              <a:rPr lang="ru-RU" sz="2400"/>
              <a:t>Partial Class Image_Control </a:t>
            </a:r>
            <a:endParaRPr lang="en-US" sz="2400"/>
          </a:p>
          <a:p>
            <a:pPr>
              <a:buFontTx/>
              <a:buNone/>
            </a:pPr>
            <a:r>
              <a:rPr lang="en-US" sz="2400"/>
              <a:t>    </a:t>
            </a:r>
            <a:r>
              <a:rPr lang="ru-RU" sz="2400"/>
              <a:t>Inherits System.Web.UI.Page</a:t>
            </a:r>
          </a:p>
          <a:p>
            <a:pPr>
              <a:buFontTx/>
              <a:buNone/>
            </a:pPr>
            <a:r>
              <a:rPr lang="en-US" sz="2400"/>
              <a:t>  </a:t>
            </a:r>
            <a:r>
              <a:rPr lang="ru-RU" sz="2400"/>
              <a:t>Protected Sub Page_Load(ByVal sender As Object, ByVal e As System.EventArgs) Handles Me.Load </a:t>
            </a:r>
            <a:r>
              <a:rPr lang="en-US" sz="2400"/>
              <a:t>  </a:t>
            </a:r>
          </a:p>
          <a:p>
            <a:pPr>
              <a:buFontTx/>
              <a:buNone/>
            </a:pPr>
            <a:r>
              <a:rPr lang="en-US" sz="2400"/>
              <a:t>       </a:t>
            </a:r>
            <a:r>
              <a:rPr lang="ru-RU" sz="2400"/>
              <a:t>Image1.ImageUrl = "~/Images/Girl.gif" </a:t>
            </a:r>
            <a:endParaRPr lang="en-US" sz="2400"/>
          </a:p>
          <a:p>
            <a:pPr>
              <a:buFontTx/>
              <a:buNone/>
            </a:pPr>
            <a:r>
              <a:rPr lang="en-US" sz="2400"/>
              <a:t>       </a:t>
            </a:r>
            <a:r>
              <a:rPr lang="ru-RU" sz="2400"/>
              <a:t>Image1.DescriptionUrl = "~/ImageDescription.htm" </a:t>
            </a:r>
            <a:r>
              <a:rPr lang="en-US" sz="2400"/>
              <a:t> </a:t>
            </a:r>
          </a:p>
          <a:p>
            <a:pPr>
              <a:buFontTx/>
              <a:buNone/>
            </a:pPr>
            <a:r>
              <a:rPr lang="en-US" sz="2400"/>
              <a:t>       </a:t>
            </a:r>
            <a:r>
              <a:rPr lang="ru-RU" sz="2400"/>
              <a:t>Image1.AlternateText = "This is a picture of a girl"</a:t>
            </a:r>
          </a:p>
          <a:p>
            <a:pPr>
              <a:buFontTx/>
              <a:buNone/>
            </a:pPr>
            <a:r>
              <a:rPr lang="en-US" sz="2400"/>
              <a:t>  </a:t>
            </a:r>
            <a:r>
              <a:rPr lang="ru-RU" sz="2400"/>
              <a:t>End Sub </a:t>
            </a:r>
            <a:endParaRPr lang="en-US" sz="2400"/>
          </a:p>
          <a:p>
            <a:pPr>
              <a:buFontTx/>
              <a:buNone/>
            </a:pPr>
            <a:r>
              <a:rPr lang="ru-RU" sz="2400"/>
              <a:t>End Class</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274638"/>
            <a:ext cx="8229600" cy="777875"/>
          </a:xfrm>
        </p:spPr>
        <p:txBody>
          <a:bodyPr/>
          <a:lstStyle/>
          <a:p>
            <a:r>
              <a:rPr lang="en-US"/>
              <a:t>ImageButton Control</a:t>
            </a:r>
            <a:endParaRPr lang="ru-RU"/>
          </a:p>
        </p:txBody>
      </p:sp>
      <p:pic>
        <p:nvPicPr>
          <p:cNvPr id="216067" name="Picture 3"/>
          <p:cNvPicPr>
            <a:picLocks noChangeAspect="1" noChangeArrowheads="1"/>
          </p:cNvPicPr>
          <p:nvPr/>
        </p:nvPicPr>
        <p:blipFill>
          <a:blip r:embed="rId3" cstate="print"/>
          <a:srcRect/>
          <a:stretch>
            <a:fillRect/>
          </a:stretch>
        </p:blipFill>
        <p:spPr bwMode="auto">
          <a:xfrm>
            <a:off x="1835150" y="1196975"/>
            <a:ext cx="5453063" cy="5135563"/>
          </a:xfrm>
          <a:prstGeom prst="rect">
            <a:avLst/>
          </a:prstGeom>
          <a:noFill/>
          <a:ln w="9525">
            <a:noFill/>
            <a:miter lim="800000"/>
            <a:headEnd/>
            <a:tailEnd/>
          </a:ln>
          <a:effectLst/>
        </p:spPr>
      </p:pic>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ru-RU"/>
              <a:t>Пример на </a:t>
            </a:r>
            <a:r>
              <a:rPr lang="en-US"/>
              <a:t>VB</a:t>
            </a:r>
            <a:endParaRPr lang="ru-RU"/>
          </a:p>
        </p:txBody>
      </p:sp>
      <p:sp>
        <p:nvSpPr>
          <p:cNvPr id="218115" name="Rectangle 3"/>
          <p:cNvSpPr>
            <a:spLocks noGrp="1" noChangeArrowheads="1"/>
          </p:cNvSpPr>
          <p:nvPr>
            <p:ph type="body" idx="1"/>
          </p:nvPr>
        </p:nvSpPr>
        <p:spPr>
          <a:xfrm>
            <a:off x="250825" y="1341438"/>
            <a:ext cx="8713788" cy="5327650"/>
          </a:xfrm>
        </p:spPr>
        <p:txBody>
          <a:bodyPr/>
          <a:lstStyle/>
          <a:p>
            <a:pPr>
              <a:lnSpc>
                <a:spcPct val="80000"/>
              </a:lnSpc>
              <a:buFontTx/>
              <a:buNone/>
            </a:pPr>
            <a:r>
              <a:rPr lang="ru-RU" sz="2000"/>
              <a:t>Partial Class ImageButton_Control </a:t>
            </a:r>
          </a:p>
          <a:p>
            <a:pPr>
              <a:lnSpc>
                <a:spcPct val="80000"/>
              </a:lnSpc>
              <a:buFontTx/>
              <a:buNone/>
            </a:pPr>
            <a:r>
              <a:rPr lang="ru-RU" sz="2000"/>
              <a:t>    Inherits System.Web.UI.Page</a:t>
            </a:r>
          </a:p>
          <a:p>
            <a:pPr>
              <a:lnSpc>
                <a:spcPct val="80000"/>
              </a:lnSpc>
              <a:buFontTx/>
              <a:buNone/>
            </a:pPr>
            <a:r>
              <a:rPr lang="ru-RU" sz="2000"/>
              <a:t> </a:t>
            </a:r>
            <a:endParaRPr lang="en-US" sz="2000"/>
          </a:p>
          <a:p>
            <a:pPr>
              <a:lnSpc>
                <a:spcPct val="80000"/>
              </a:lnSpc>
              <a:buFontTx/>
              <a:buNone/>
            </a:pPr>
            <a:r>
              <a:rPr lang="en-US" sz="2000"/>
              <a:t> </a:t>
            </a:r>
            <a:r>
              <a:rPr lang="ru-RU" sz="2000"/>
              <a:t> Protected Sub ImageButton1_Click(ByVal sender As Object, ByVal e As System.Web.UI.ImageClickEventArgs) Handles           ImageButton1.Click </a:t>
            </a:r>
          </a:p>
          <a:p>
            <a:pPr>
              <a:lnSpc>
                <a:spcPct val="80000"/>
              </a:lnSpc>
              <a:buFontTx/>
              <a:buNone/>
            </a:pPr>
            <a:r>
              <a:rPr lang="ru-RU" sz="2000"/>
              <a:t>     ImageButton1.AlternateText = _ String.Format("Button Clicked at {0},{1}", e.X, e.Y) </a:t>
            </a:r>
          </a:p>
          <a:p>
            <a:pPr>
              <a:lnSpc>
                <a:spcPct val="80000"/>
              </a:lnSpc>
              <a:buFontTx/>
              <a:buNone/>
            </a:pPr>
            <a:r>
              <a:rPr lang="ru-RU" sz="2000"/>
              <a:t>  End Sub</a:t>
            </a:r>
          </a:p>
          <a:p>
            <a:pPr>
              <a:lnSpc>
                <a:spcPct val="80000"/>
              </a:lnSpc>
              <a:buFontTx/>
              <a:buNone/>
            </a:pPr>
            <a:endParaRPr lang="ru-RU" sz="2000"/>
          </a:p>
          <a:p>
            <a:pPr>
              <a:lnSpc>
                <a:spcPct val="80000"/>
              </a:lnSpc>
              <a:buFontTx/>
              <a:buNone/>
            </a:pPr>
            <a:r>
              <a:rPr lang="ru-RU" sz="2000"/>
              <a:t>  Protected Sub Page_Load(ByVal sender As Object, ByVal e As System.EventArgs) Handles </a:t>
            </a:r>
          </a:p>
          <a:p>
            <a:pPr>
              <a:lnSpc>
                <a:spcPct val="80000"/>
              </a:lnSpc>
              <a:buFontTx/>
              <a:buNone/>
            </a:pPr>
            <a:r>
              <a:rPr lang="ru-RU" sz="2000"/>
              <a:t>     </a:t>
            </a:r>
            <a:r>
              <a:rPr lang="en-US" sz="2000"/>
              <a:t>  </a:t>
            </a:r>
            <a:r>
              <a:rPr lang="ru-RU" sz="2000"/>
              <a:t>Me.Load ImageButton1.ImageUrl = "~/Images/Girl.gif" </a:t>
            </a:r>
          </a:p>
          <a:p>
            <a:pPr>
              <a:lnSpc>
                <a:spcPct val="80000"/>
              </a:lnSpc>
              <a:buFontTx/>
              <a:buNone/>
            </a:pPr>
            <a:r>
              <a:rPr lang="en-US" sz="2000"/>
              <a:t>   </a:t>
            </a:r>
            <a:r>
              <a:rPr lang="ru-RU" sz="2000"/>
              <a:t>    ImageButton1.DescriptionUrl = "~/ImageDescription.htm" </a:t>
            </a:r>
          </a:p>
          <a:p>
            <a:pPr>
              <a:lnSpc>
                <a:spcPct val="80000"/>
              </a:lnSpc>
              <a:buFontTx/>
              <a:buNone/>
            </a:pPr>
            <a:r>
              <a:rPr lang="ru-RU" sz="2000"/>
              <a:t>   </a:t>
            </a:r>
            <a:r>
              <a:rPr lang="en-US" sz="2000"/>
              <a:t>  </a:t>
            </a:r>
            <a:r>
              <a:rPr lang="ru-RU" sz="2000"/>
              <a:t>  ImageButton1.AlternateText = "This is a picture of a girl"</a:t>
            </a:r>
          </a:p>
          <a:p>
            <a:pPr>
              <a:lnSpc>
                <a:spcPct val="80000"/>
              </a:lnSpc>
              <a:buFontTx/>
              <a:buNone/>
            </a:pPr>
            <a:r>
              <a:rPr lang="ru-RU" sz="2000"/>
              <a:t>  End Sub </a:t>
            </a:r>
          </a:p>
          <a:p>
            <a:pPr>
              <a:lnSpc>
                <a:spcPct val="80000"/>
              </a:lnSpc>
              <a:buFontTx/>
              <a:buNone/>
            </a:pPr>
            <a:r>
              <a:rPr lang="ru-RU" sz="2000"/>
              <a:t>End Class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t>ImageMap Control</a:t>
            </a:r>
            <a:endParaRPr lang="ru-RU"/>
          </a:p>
        </p:txBody>
      </p:sp>
      <p:pic>
        <p:nvPicPr>
          <p:cNvPr id="220163" name="Picture 3"/>
          <p:cNvPicPr>
            <a:picLocks noChangeAspect="1" noChangeArrowheads="1"/>
          </p:cNvPicPr>
          <p:nvPr/>
        </p:nvPicPr>
        <p:blipFill>
          <a:blip r:embed="rId3" cstate="print"/>
          <a:srcRect/>
          <a:stretch>
            <a:fillRect/>
          </a:stretch>
        </p:blipFill>
        <p:spPr bwMode="auto">
          <a:xfrm>
            <a:off x="1692275" y="1412875"/>
            <a:ext cx="5857875" cy="5175250"/>
          </a:xfrm>
          <a:prstGeom prst="rect">
            <a:avLst/>
          </a:prstGeom>
          <a:noFill/>
          <a:ln w="9525">
            <a:noFill/>
            <a:miter lim="800000"/>
            <a:headEnd/>
            <a:tailEnd/>
          </a:ln>
          <a:effectLst/>
        </p:spPr>
      </p:pic>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260350"/>
            <a:ext cx="4259262" cy="1143000"/>
          </a:xfrm>
        </p:spPr>
        <p:txBody>
          <a:bodyPr/>
          <a:lstStyle/>
          <a:p>
            <a:r>
              <a:rPr lang="en-US" sz="4000"/>
              <a:t>Calendar Control</a:t>
            </a:r>
            <a:endParaRPr lang="ru-RU" sz="4000"/>
          </a:p>
        </p:txBody>
      </p:sp>
      <p:pic>
        <p:nvPicPr>
          <p:cNvPr id="222211" name="Picture 3"/>
          <p:cNvPicPr>
            <a:picLocks noChangeAspect="1" noChangeArrowheads="1"/>
          </p:cNvPicPr>
          <p:nvPr/>
        </p:nvPicPr>
        <p:blipFill>
          <a:blip r:embed="rId3" cstate="print"/>
          <a:srcRect/>
          <a:stretch>
            <a:fillRect/>
          </a:stretch>
        </p:blipFill>
        <p:spPr bwMode="auto">
          <a:xfrm>
            <a:off x="4821238" y="0"/>
            <a:ext cx="4122737"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a:t>FileUpload</a:t>
            </a:r>
            <a:endParaRPr lang="ru-RU"/>
          </a:p>
        </p:txBody>
      </p:sp>
      <p:sp>
        <p:nvSpPr>
          <p:cNvPr id="224259" name="Rectangle 3"/>
          <p:cNvSpPr>
            <a:spLocks noGrp="1" noChangeArrowheads="1"/>
          </p:cNvSpPr>
          <p:nvPr>
            <p:ph type="body" idx="1"/>
          </p:nvPr>
        </p:nvSpPr>
        <p:spPr>
          <a:xfrm>
            <a:off x="457200" y="1600200"/>
            <a:ext cx="3827463" cy="4525963"/>
          </a:xfrm>
        </p:spPr>
        <p:txBody>
          <a:bodyPr/>
          <a:lstStyle/>
          <a:p>
            <a:pPr marL="0" indent="0">
              <a:buFontTx/>
              <a:buNone/>
            </a:pPr>
            <a:r>
              <a:rPr lang="ru-RU" sz="2400"/>
              <a:t>Показывает </a:t>
            </a:r>
            <a:r>
              <a:rPr lang="en-US" sz="2400"/>
              <a:t>TextBox </a:t>
            </a:r>
            <a:r>
              <a:rPr lang="ru-RU" sz="2400"/>
              <a:t>и </a:t>
            </a:r>
            <a:r>
              <a:rPr lang="en-US" sz="2400"/>
              <a:t>Browse </a:t>
            </a:r>
            <a:r>
              <a:rPr lang="ru-RU" sz="2400"/>
              <a:t>кнопку, для ввода пути и имени файла, или выбора файла.</a:t>
            </a:r>
          </a:p>
          <a:p>
            <a:pPr marL="0" indent="0">
              <a:buFontTx/>
              <a:buNone/>
            </a:pPr>
            <a:r>
              <a:rPr lang="ru-RU" sz="2400"/>
              <a:t>Не вызывает обратного вызова.</a:t>
            </a:r>
          </a:p>
        </p:txBody>
      </p:sp>
      <p:pic>
        <p:nvPicPr>
          <p:cNvPr id="224260" name="Picture 4"/>
          <p:cNvPicPr>
            <a:picLocks noChangeAspect="1" noChangeArrowheads="1"/>
          </p:cNvPicPr>
          <p:nvPr/>
        </p:nvPicPr>
        <p:blipFill>
          <a:blip r:embed="rId3" cstate="print"/>
          <a:srcRect/>
          <a:stretch>
            <a:fillRect/>
          </a:stretch>
        </p:blipFill>
        <p:spPr bwMode="auto">
          <a:xfrm>
            <a:off x="5940425" y="1628775"/>
            <a:ext cx="2716213" cy="4540250"/>
          </a:xfrm>
          <a:prstGeom prst="rect">
            <a:avLst/>
          </a:prstGeom>
          <a:noFill/>
          <a:ln w="9525">
            <a:noFill/>
            <a:miter lim="800000"/>
            <a:headEnd/>
            <a:tailEnd/>
          </a:ln>
          <a:effectLst/>
        </p:spPr>
      </p:pic>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ru-RU"/>
              <a:t>Доступ к переданному файлу</a:t>
            </a:r>
          </a:p>
        </p:txBody>
      </p:sp>
      <p:sp>
        <p:nvSpPr>
          <p:cNvPr id="226307" name="Rectangle 3"/>
          <p:cNvSpPr>
            <a:spLocks noGrp="1" noChangeArrowheads="1"/>
          </p:cNvSpPr>
          <p:nvPr>
            <p:ph type="body" idx="1"/>
          </p:nvPr>
        </p:nvSpPr>
        <p:spPr/>
        <p:txBody>
          <a:bodyPr/>
          <a:lstStyle/>
          <a:p>
            <a:r>
              <a:rPr lang="en-US">
                <a:solidFill>
                  <a:srgbClr val="0000FF"/>
                </a:solidFill>
              </a:rPr>
              <a:t>FileBytes </a:t>
            </a:r>
            <a:r>
              <a:rPr lang="en-US"/>
              <a:t>– </a:t>
            </a:r>
            <a:r>
              <a:rPr lang="ru-RU"/>
              <a:t>доступ к файлу в виде набора байтов</a:t>
            </a:r>
            <a:r>
              <a:rPr lang="en-US"/>
              <a:t>;</a:t>
            </a:r>
          </a:p>
          <a:p>
            <a:r>
              <a:rPr lang="en-US">
                <a:solidFill>
                  <a:srgbClr val="0000FF"/>
                </a:solidFill>
              </a:rPr>
              <a:t>FileContent</a:t>
            </a:r>
            <a:r>
              <a:rPr lang="en-US"/>
              <a:t> - </a:t>
            </a:r>
            <a:r>
              <a:rPr lang="ru-RU"/>
              <a:t>доступ к файлу в виде потока ввода</a:t>
            </a:r>
            <a:r>
              <a:rPr lang="en-US"/>
              <a:t>;</a:t>
            </a:r>
            <a:endParaRPr lang="ru-RU"/>
          </a:p>
          <a:p>
            <a:r>
              <a:rPr lang="en-US">
                <a:solidFill>
                  <a:srgbClr val="0000FF"/>
                </a:solidFill>
              </a:rPr>
              <a:t>PostedFile</a:t>
            </a:r>
            <a:r>
              <a:rPr lang="en-US"/>
              <a:t> - </a:t>
            </a:r>
            <a:r>
              <a:rPr lang="ru-RU"/>
              <a:t>доступ к файлу в виде объекта </a:t>
            </a:r>
            <a:r>
              <a:rPr lang="en-US"/>
              <a:t>HttpPostedFile;</a:t>
            </a:r>
          </a:p>
          <a:p>
            <a:r>
              <a:rPr lang="en-US">
                <a:solidFill>
                  <a:srgbClr val="0000FF"/>
                </a:solidFill>
              </a:rPr>
              <a:t>MIME </a:t>
            </a:r>
            <a:r>
              <a:rPr lang="ru-RU"/>
              <a:t>- </a:t>
            </a:r>
            <a:r>
              <a:rPr lang="en-US"/>
              <a:t>Multipurpose Internet Mail Extensions </a:t>
            </a:r>
            <a:r>
              <a:rPr lang="ru-RU"/>
              <a:t>указывает тип файла</a:t>
            </a:r>
            <a:r>
              <a:rPr lang="en-US"/>
              <a:t>;</a:t>
            </a:r>
          </a:p>
          <a:p>
            <a:endParaRPr lang="ru-RU"/>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457200" y="274638"/>
            <a:ext cx="8229600" cy="561975"/>
          </a:xfrm>
        </p:spPr>
        <p:txBody>
          <a:bodyPr/>
          <a:lstStyle/>
          <a:p>
            <a:r>
              <a:rPr lang="ru-RU" sz="4000"/>
              <a:t>Пример на </a:t>
            </a:r>
            <a:r>
              <a:rPr lang="en-US" sz="4000"/>
              <a:t>VB</a:t>
            </a:r>
            <a:endParaRPr lang="ru-RU" sz="4000"/>
          </a:p>
        </p:txBody>
      </p:sp>
      <p:sp>
        <p:nvSpPr>
          <p:cNvPr id="228355" name="Rectangle 3"/>
          <p:cNvSpPr>
            <a:spLocks noGrp="1" noChangeArrowheads="1"/>
          </p:cNvSpPr>
          <p:nvPr>
            <p:ph type="body" idx="1"/>
          </p:nvPr>
        </p:nvSpPr>
        <p:spPr>
          <a:xfrm>
            <a:off x="250825" y="1125538"/>
            <a:ext cx="8569325" cy="5472112"/>
          </a:xfrm>
        </p:spPr>
        <p:txBody>
          <a:bodyPr/>
          <a:lstStyle/>
          <a:p>
            <a:pPr>
              <a:lnSpc>
                <a:spcPct val="80000"/>
              </a:lnSpc>
              <a:buFontTx/>
              <a:buNone/>
            </a:pPr>
            <a:r>
              <a:rPr lang="ru-RU" sz="2000"/>
              <a:t>Partial Class FileUpload_Control</a:t>
            </a:r>
            <a:endParaRPr lang="en-US" sz="2000"/>
          </a:p>
          <a:p>
            <a:pPr>
              <a:lnSpc>
                <a:spcPct val="80000"/>
              </a:lnSpc>
              <a:buFontTx/>
              <a:buNone/>
            </a:pPr>
            <a:r>
              <a:rPr lang="en-US" sz="2000"/>
              <a:t>  </a:t>
            </a:r>
            <a:r>
              <a:rPr lang="ru-RU" sz="2000"/>
              <a:t> Inherits System.Web.UI.Page</a:t>
            </a:r>
          </a:p>
          <a:p>
            <a:pPr lvl="1">
              <a:lnSpc>
                <a:spcPct val="80000"/>
              </a:lnSpc>
              <a:buFontTx/>
              <a:buNone/>
            </a:pPr>
            <a:endParaRPr lang="en-US" sz="2000"/>
          </a:p>
          <a:p>
            <a:pPr lvl="1">
              <a:lnSpc>
                <a:spcPct val="80000"/>
              </a:lnSpc>
              <a:buFontTx/>
              <a:buNone/>
            </a:pPr>
            <a:r>
              <a:rPr lang="ru-RU" sz="2000"/>
              <a:t>Protected Sub Button1_Click(ByVal sender As Object, ByVal e As System.EventArgs) Handles Button1.Click</a:t>
            </a:r>
          </a:p>
          <a:p>
            <a:pPr lvl="1">
              <a:lnSpc>
                <a:spcPct val="80000"/>
              </a:lnSpc>
              <a:buFontTx/>
              <a:buNone/>
            </a:pPr>
            <a:r>
              <a:rPr lang="en-US" sz="2000"/>
              <a:t>    </a:t>
            </a:r>
            <a:r>
              <a:rPr lang="ru-RU" sz="2000"/>
              <a:t>If (FileUpload1.HasFile) Then</a:t>
            </a:r>
          </a:p>
          <a:p>
            <a:pPr lvl="1">
              <a:lnSpc>
                <a:spcPct val="80000"/>
              </a:lnSpc>
              <a:buFontTx/>
              <a:buNone/>
            </a:pPr>
            <a:r>
              <a:rPr lang="en-US" sz="2000"/>
              <a:t>         </a:t>
            </a:r>
            <a:r>
              <a:rPr lang="ru-RU" sz="2000"/>
              <a:t>Label1.Text = "File Length: " </a:t>
            </a:r>
            <a:r>
              <a:rPr lang="en-US" sz="2000"/>
              <a:t> _</a:t>
            </a:r>
          </a:p>
          <a:p>
            <a:pPr lvl="1">
              <a:lnSpc>
                <a:spcPct val="80000"/>
              </a:lnSpc>
              <a:buFontTx/>
              <a:buNone/>
            </a:pPr>
            <a:r>
              <a:rPr lang="en-US" sz="2000"/>
              <a:t>         + </a:t>
            </a:r>
            <a:r>
              <a:rPr lang="ru-RU" sz="2000"/>
              <a:t>FileUpload1.FileBytes.Length.ToString() _</a:t>
            </a:r>
          </a:p>
          <a:p>
            <a:pPr lvl="1">
              <a:lnSpc>
                <a:spcPct val="80000"/>
              </a:lnSpc>
              <a:buFontTx/>
              <a:buNone/>
            </a:pPr>
            <a:r>
              <a:rPr lang="en-US" sz="2000"/>
              <a:t>         </a:t>
            </a:r>
            <a:r>
              <a:rPr lang="ru-RU" sz="2000"/>
              <a:t>+</a:t>
            </a:r>
            <a:r>
              <a:rPr lang="en-US" sz="2000"/>
              <a:t> </a:t>
            </a:r>
            <a:r>
              <a:rPr lang="ru-RU" sz="2000"/>
              <a:t>"&lt;br /&gt;" +</a:t>
            </a:r>
            <a:r>
              <a:rPr lang="en-US" sz="2000"/>
              <a:t> </a:t>
            </a:r>
            <a:r>
              <a:rPr lang="ru-RU" sz="2000"/>
              <a:t>"File Name: " +</a:t>
            </a:r>
            <a:r>
              <a:rPr lang="en-US" sz="2000"/>
              <a:t> </a:t>
            </a:r>
            <a:r>
              <a:rPr lang="ru-RU" sz="2000"/>
              <a:t>FileUpload1.FileName +</a:t>
            </a:r>
            <a:r>
              <a:rPr lang="en-US" sz="2000"/>
              <a:t> </a:t>
            </a:r>
            <a:r>
              <a:rPr lang="ru-RU" sz="2000"/>
              <a:t>"&lt;br /&gt;" _</a:t>
            </a:r>
          </a:p>
          <a:p>
            <a:pPr lvl="1">
              <a:lnSpc>
                <a:spcPct val="80000"/>
              </a:lnSpc>
              <a:buFontTx/>
              <a:buNone/>
            </a:pPr>
            <a:r>
              <a:rPr lang="en-US" sz="2000"/>
              <a:t>	    </a:t>
            </a:r>
            <a:r>
              <a:rPr lang="ru-RU" sz="2000"/>
              <a:t>+</a:t>
            </a:r>
            <a:r>
              <a:rPr lang="en-US" sz="2000"/>
              <a:t> </a:t>
            </a:r>
            <a:r>
              <a:rPr lang="ru-RU" sz="2000"/>
              <a:t>"MIME Type: " +</a:t>
            </a:r>
            <a:r>
              <a:rPr lang="en-US" sz="2000"/>
              <a:t> </a:t>
            </a:r>
            <a:r>
              <a:rPr lang="ru-RU" sz="2000"/>
              <a:t>FileUpload1.PostedFile.ContentType</a:t>
            </a:r>
            <a:r>
              <a:rPr lang="en-US" sz="2000"/>
              <a:t> _</a:t>
            </a:r>
            <a:endParaRPr lang="ru-RU" sz="2000"/>
          </a:p>
          <a:p>
            <a:pPr lvl="1">
              <a:lnSpc>
                <a:spcPct val="80000"/>
              </a:lnSpc>
              <a:buFontTx/>
              <a:buNone/>
            </a:pPr>
            <a:r>
              <a:rPr lang="en-US" sz="2000"/>
              <a:t>         </a:t>
            </a:r>
            <a:r>
              <a:rPr lang="ru-RU" sz="2000"/>
              <a:t>FileUpload1.SaveAs( MapPath("~/Uploads/" + </a:t>
            </a:r>
            <a:r>
              <a:rPr lang="en-US" sz="2000"/>
              <a:t>_ </a:t>
            </a:r>
          </a:p>
          <a:p>
            <a:pPr lvl="1">
              <a:lnSpc>
                <a:spcPct val="80000"/>
              </a:lnSpc>
              <a:buFontTx/>
              <a:buNone/>
            </a:pPr>
            <a:r>
              <a:rPr lang="en-US" sz="2000"/>
              <a:t>         </a:t>
            </a:r>
            <a:r>
              <a:rPr lang="ru-RU" sz="2000"/>
              <a:t>FileUpload1.FileName))</a:t>
            </a:r>
          </a:p>
          <a:p>
            <a:pPr lvl="1">
              <a:lnSpc>
                <a:spcPct val="80000"/>
              </a:lnSpc>
              <a:buFontTx/>
              <a:buNone/>
            </a:pPr>
            <a:r>
              <a:rPr lang="en-US" sz="2000"/>
              <a:t>   </a:t>
            </a:r>
            <a:r>
              <a:rPr lang="ru-RU" sz="2000"/>
              <a:t>Else</a:t>
            </a:r>
          </a:p>
          <a:p>
            <a:pPr lvl="1">
              <a:lnSpc>
                <a:spcPct val="80000"/>
              </a:lnSpc>
              <a:buFontTx/>
              <a:buNone/>
            </a:pPr>
            <a:r>
              <a:rPr lang="en-US" sz="2000"/>
              <a:t>        </a:t>
            </a:r>
            <a:r>
              <a:rPr lang="ru-RU" sz="2000"/>
              <a:t>Label1.Text = "No file received."</a:t>
            </a:r>
          </a:p>
          <a:p>
            <a:pPr lvl="1">
              <a:lnSpc>
                <a:spcPct val="80000"/>
              </a:lnSpc>
              <a:buFontTx/>
              <a:buNone/>
            </a:pPr>
            <a:r>
              <a:rPr lang="ru-RU" sz="2000"/>
              <a:t>End If</a:t>
            </a:r>
          </a:p>
          <a:p>
            <a:pPr>
              <a:lnSpc>
                <a:spcPct val="80000"/>
              </a:lnSpc>
              <a:buFontTx/>
              <a:buNone/>
            </a:pPr>
            <a:endParaRPr lang="en-US" sz="2400"/>
          </a:p>
          <a:p>
            <a:pPr>
              <a:lnSpc>
                <a:spcPct val="80000"/>
              </a:lnSpc>
              <a:buFontTx/>
              <a:buNone/>
            </a:pPr>
            <a:r>
              <a:rPr lang="ru-RU" sz="2000"/>
              <a:t>End Sub End Class</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t>Panel Control</a:t>
            </a:r>
            <a:endParaRPr lang="ru-RU"/>
          </a:p>
        </p:txBody>
      </p:sp>
      <p:sp>
        <p:nvSpPr>
          <p:cNvPr id="230403" name="Rectangle 3"/>
          <p:cNvSpPr>
            <a:spLocks noGrp="1" noChangeArrowheads="1"/>
          </p:cNvSpPr>
          <p:nvPr>
            <p:ph type="body" idx="1"/>
          </p:nvPr>
        </p:nvSpPr>
        <p:spPr>
          <a:xfrm>
            <a:off x="457200" y="1600200"/>
            <a:ext cx="8229600" cy="892175"/>
          </a:xfrm>
        </p:spPr>
        <p:txBody>
          <a:bodyPr/>
          <a:lstStyle/>
          <a:p>
            <a:r>
              <a:rPr lang="ru-RU" sz="2400"/>
              <a:t>Используется в качестве контейнера ЭУ и полезен если нужно показать или скрыть группу элементов</a:t>
            </a:r>
          </a:p>
        </p:txBody>
      </p:sp>
      <p:pic>
        <p:nvPicPr>
          <p:cNvPr id="230404" name="Picture 4"/>
          <p:cNvPicPr>
            <a:picLocks noChangeAspect="1" noChangeArrowheads="1"/>
          </p:cNvPicPr>
          <p:nvPr/>
        </p:nvPicPr>
        <p:blipFill>
          <a:blip r:embed="rId3" cstate="print"/>
          <a:srcRect/>
          <a:stretch>
            <a:fillRect/>
          </a:stretch>
        </p:blipFill>
        <p:spPr bwMode="auto">
          <a:xfrm>
            <a:off x="1835150" y="2708275"/>
            <a:ext cx="5256213" cy="3829050"/>
          </a:xfrm>
          <a:prstGeom prst="rect">
            <a:avLst/>
          </a:prstGeom>
          <a:noFill/>
          <a:ln w="9525">
            <a:noFill/>
            <a:miter lim="800000"/>
            <a:headEnd/>
            <a:tailEnd/>
          </a:ln>
          <a:effectLst/>
        </p:spPr>
      </p:pic>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sz="4000"/>
              <a:t>MultiView </a:t>
            </a:r>
            <a:r>
              <a:rPr lang="ru-RU" sz="4000"/>
              <a:t>и </a:t>
            </a:r>
            <a:r>
              <a:rPr lang="en-US" sz="4000"/>
              <a:t>View Controls</a:t>
            </a:r>
            <a:endParaRPr lang="ru-RU" sz="4000"/>
          </a:p>
        </p:txBody>
      </p:sp>
      <p:pic>
        <p:nvPicPr>
          <p:cNvPr id="232451" name="Picture 3"/>
          <p:cNvPicPr>
            <a:picLocks noChangeAspect="1" noChangeArrowheads="1"/>
          </p:cNvPicPr>
          <p:nvPr/>
        </p:nvPicPr>
        <p:blipFill>
          <a:blip r:embed="rId3" cstate="print"/>
          <a:srcRect/>
          <a:stretch>
            <a:fillRect/>
          </a:stretch>
        </p:blipFill>
        <p:spPr bwMode="auto">
          <a:xfrm>
            <a:off x="1908175" y="1268413"/>
            <a:ext cx="4979988" cy="5337175"/>
          </a:xfrm>
          <a:prstGeom prst="rect">
            <a:avLst/>
          </a:prstGeom>
          <a:noFill/>
          <a:ln w="9525">
            <a:noFill/>
            <a:miter lim="800000"/>
            <a:headEnd/>
            <a:tailEnd/>
          </a:ln>
          <a:effectLst/>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57200" y="274638"/>
            <a:ext cx="8229600" cy="633412"/>
          </a:xfrm>
        </p:spPr>
        <p:txBody>
          <a:bodyPr/>
          <a:lstStyle/>
          <a:p>
            <a:r>
              <a:rPr lang="ru-RU" sz="4000"/>
              <a:t>Пример на </a:t>
            </a:r>
            <a:r>
              <a:rPr lang="en-US" sz="4000"/>
              <a:t>VB</a:t>
            </a:r>
            <a:endParaRPr lang="ru-RU" sz="4000"/>
          </a:p>
        </p:txBody>
      </p:sp>
      <p:sp>
        <p:nvSpPr>
          <p:cNvPr id="234499" name="Rectangle 3"/>
          <p:cNvSpPr>
            <a:spLocks noGrp="1" noChangeArrowheads="1"/>
          </p:cNvSpPr>
          <p:nvPr>
            <p:ph type="body" idx="1"/>
          </p:nvPr>
        </p:nvSpPr>
        <p:spPr>
          <a:xfrm>
            <a:off x="457200" y="1196975"/>
            <a:ext cx="8435975" cy="5661025"/>
          </a:xfrm>
        </p:spPr>
        <p:txBody>
          <a:bodyPr/>
          <a:lstStyle/>
          <a:p>
            <a:pPr>
              <a:lnSpc>
                <a:spcPct val="80000"/>
              </a:lnSpc>
              <a:buFontTx/>
              <a:buNone/>
            </a:pPr>
            <a:r>
              <a:rPr lang="ru-RU" sz="1600"/>
              <a:t>Partial Class MultiView_and_View_Controls </a:t>
            </a:r>
            <a:r>
              <a:rPr lang="en-US" sz="1600"/>
              <a:t>: </a:t>
            </a:r>
            <a:r>
              <a:rPr lang="ru-RU" sz="1600"/>
              <a:t>Inherits System.Web.UI.Page</a:t>
            </a:r>
          </a:p>
          <a:p>
            <a:pPr>
              <a:lnSpc>
                <a:spcPct val="80000"/>
              </a:lnSpc>
              <a:buFontTx/>
              <a:buNone/>
            </a:pPr>
            <a:endParaRPr lang="en-US" sz="1600"/>
          </a:p>
          <a:p>
            <a:pPr>
              <a:lnSpc>
                <a:spcPct val="80000"/>
              </a:lnSpc>
              <a:buFontTx/>
              <a:buNone/>
            </a:pPr>
            <a:r>
              <a:rPr lang="ru-RU" sz="1600"/>
              <a:t>Protected Sub Button1_Click(ByVal sender As Object, _ </a:t>
            </a:r>
            <a:endParaRPr lang="en-US" sz="1600"/>
          </a:p>
          <a:p>
            <a:pPr>
              <a:lnSpc>
                <a:spcPct val="80000"/>
              </a:lnSpc>
              <a:buFontTx/>
              <a:buNone/>
            </a:pPr>
            <a:r>
              <a:rPr lang="en-US" sz="1600"/>
              <a:t>       </a:t>
            </a:r>
            <a:r>
              <a:rPr lang="ru-RU" sz="1600"/>
              <a:t>ByVal e As System.EventArgs) Handles Button1.Click </a:t>
            </a:r>
          </a:p>
          <a:p>
            <a:pPr>
              <a:lnSpc>
                <a:spcPct val="80000"/>
              </a:lnSpc>
              <a:buFontTx/>
              <a:buNone/>
            </a:pPr>
            <a:r>
              <a:rPr lang="ru-RU" sz="1600"/>
              <a:t>  MultiView1.ActiveViewIndex = 1 </a:t>
            </a:r>
          </a:p>
          <a:p>
            <a:pPr>
              <a:lnSpc>
                <a:spcPct val="80000"/>
              </a:lnSpc>
              <a:buFontTx/>
              <a:buNone/>
            </a:pPr>
            <a:r>
              <a:rPr lang="ru-RU" sz="1600"/>
              <a:t>End Sub</a:t>
            </a:r>
          </a:p>
          <a:p>
            <a:pPr>
              <a:lnSpc>
                <a:spcPct val="80000"/>
              </a:lnSpc>
              <a:buFontTx/>
              <a:buNone/>
            </a:pPr>
            <a:r>
              <a:rPr lang="ru-RU" sz="1600"/>
              <a:t>Protected Sub Button2_Click(ByVal sender As Object,</a:t>
            </a:r>
            <a:r>
              <a:rPr lang="en-US" sz="1600"/>
              <a:t> </a:t>
            </a:r>
            <a:r>
              <a:rPr lang="ru-RU" sz="1600"/>
              <a:t>_ </a:t>
            </a:r>
            <a:endParaRPr lang="en-US" sz="1600"/>
          </a:p>
          <a:p>
            <a:pPr>
              <a:lnSpc>
                <a:spcPct val="80000"/>
              </a:lnSpc>
              <a:buFontTx/>
              <a:buNone/>
            </a:pPr>
            <a:r>
              <a:rPr lang="en-US" sz="1600"/>
              <a:t>       </a:t>
            </a:r>
            <a:r>
              <a:rPr lang="ru-RU" sz="1600"/>
              <a:t>ByVal e As System.EventArgs) Handles</a:t>
            </a:r>
            <a:r>
              <a:rPr lang="en-US" sz="1600"/>
              <a:t> </a:t>
            </a:r>
            <a:r>
              <a:rPr lang="ru-RU" sz="1600"/>
              <a:t>Button2.Click </a:t>
            </a:r>
            <a:endParaRPr lang="en-US" sz="1600"/>
          </a:p>
          <a:p>
            <a:pPr>
              <a:lnSpc>
                <a:spcPct val="80000"/>
              </a:lnSpc>
              <a:buFontTx/>
              <a:buNone/>
            </a:pPr>
            <a:r>
              <a:rPr lang="en-US" sz="1600"/>
              <a:t>   </a:t>
            </a:r>
            <a:r>
              <a:rPr lang="ru-RU" sz="1600"/>
              <a:t>MultiView1.ActiveViewIndex = 2 </a:t>
            </a:r>
          </a:p>
          <a:p>
            <a:pPr>
              <a:lnSpc>
                <a:spcPct val="80000"/>
              </a:lnSpc>
              <a:buFontTx/>
              <a:buNone/>
            </a:pPr>
            <a:r>
              <a:rPr lang="ru-RU" sz="1600"/>
              <a:t>End Sub</a:t>
            </a:r>
          </a:p>
          <a:p>
            <a:pPr>
              <a:lnSpc>
                <a:spcPct val="80000"/>
              </a:lnSpc>
              <a:buFontTx/>
              <a:buNone/>
            </a:pPr>
            <a:r>
              <a:rPr lang="ru-RU" sz="1600"/>
              <a:t>Protected Sub Button3_Click(ByVal sender As Object,</a:t>
            </a:r>
            <a:r>
              <a:rPr lang="en-US" sz="1600"/>
              <a:t> </a:t>
            </a:r>
            <a:r>
              <a:rPr lang="ru-RU" sz="1600"/>
              <a:t>_ </a:t>
            </a:r>
            <a:endParaRPr lang="en-US" sz="1600"/>
          </a:p>
          <a:p>
            <a:pPr>
              <a:lnSpc>
                <a:spcPct val="80000"/>
              </a:lnSpc>
              <a:buFontTx/>
              <a:buNone/>
            </a:pPr>
            <a:r>
              <a:rPr lang="en-US" sz="1600"/>
              <a:t>       </a:t>
            </a:r>
            <a:r>
              <a:rPr lang="ru-RU" sz="1600"/>
              <a:t>ByVal e As System.EventArgs) Handles</a:t>
            </a:r>
            <a:r>
              <a:rPr lang="en-US" sz="1600"/>
              <a:t> </a:t>
            </a:r>
            <a:r>
              <a:rPr lang="ru-RU" sz="1600"/>
              <a:t>Button3.Click</a:t>
            </a:r>
            <a:endParaRPr lang="en-US" sz="1600"/>
          </a:p>
          <a:p>
            <a:pPr>
              <a:lnSpc>
                <a:spcPct val="80000"/>
              </a:lnSpc>
              <a:buFontTx/>
              <a:buNone/>
            </a:pPr>
            <a:r>
              <a:rPr lang="en-US" sz="1600"/>
              <a:t>   </a:t>
            </a:r>
            <a:r>
              <a:rPr lang="ru-RU" sz="1600"/>
              <a:t>MultiView1.SetActiveView(CType(Me.FindControl("View1"), View)) </a:t>
            </a:r>
          </a:p>
          <a:p>
            <a:pPr>
              <a:lnSpc>
                <a:spcPct val="80000"/>
              </a:lnSpc>
              <a:buFontTx/>
              <a:buNone/>
            </a:pPr>
            <a:r>
              <a:rPr lang="ru-RU" sz="1600"/>
              <a:t>End Sub</a:t>
            </a:r>
          </a:p>
          <a:p>
            <a:pPr>
              <a:lnSpc>
                <a:spcPct val="80000"/>
              </a:lnSpc>
              <a:buFontTx/>
              <a:buNone/>
            </a:pPr>
            <a:r>
              <a:rPr lang="ru-RU" sz="1600"/>
              <a:t>Protected Sub Page_Load(ByVal sender As Object, _ </a:t>
            </a:r>
            <a:endParaRPr lang="en-US" sz="1600"/>
          </a:p>
          <a:p>
            <a:pPr>
              <a:lnSpc>
                <a:spcPct val="80000"/>
              </a:lnSpc>
              <a:buFontTx/>
              <a:buNone/>
            </a:pPr>
            <a:r>
              <a:rPr lang="en-US" sz="1600"/>
              <a:t>       </a:t>
            </a:r>
            <a:r>
              <a:rPr lang="ru-RU" sz="1600"/>
              <a:t>ByVal e As System.EventArgs) Handles Me.Load </a:t>
            </a:r>
          </a:p>
          <a:p>
            <a:pPr>
              <a:lnSpc>
                <a:spcPct val="80000"/>
              </a:lnSpc>
              <a:buFontTx/>
              <a:buNone/>
            </a:pPr>
            <a:r>
              <a:rPr lang="en-US" sz="1600"/>
              <a:t>   </a:t>
            </a:r>
            <a:r>
              <a:rPr lang="ru-RU" sz="1600"/>
              <a:t>If (Not IsPostBack) Then </a:t>
            </a:r>
          </a:p>
          <a:p>
            <a:pPr>
              <a:lnSpc>
                <a:spcPct val="80000"/>
              </a:lnSpc>
              <a:buFontTx/>
              <a:buNone/>
            </a:pPr>
            <a:r>
              <a:rPr lang="ru-RU" sz="1600"/>
              <a:t>  </a:t>
            </a:r>
            <a:r>
              <a:rPr lang="en-US" sz="1600"/>
              <a:t>    </a:t>
            </a:r>
            <a:r>
              <a:rPr lang="ru-RU" sz="1600"/>
              <a:t>MultiView1.ActiveViewIndex = 0 </a:t>
            </a:r>
          </a:p>
          <a:p>
            <a:pPr>
              <a:lnSpc>
                <a:spcPct val="80000"/>
              </a:lnSpc>
              <a:buFontTx/>
              <a:buNone/>
            </a:pPr>
            <a:r>
              <a:rPr lang="en-US" sz="1600"/>
              <a:t>   </a:t>
            </a:r>
            <a:r>
              <a:rPr lang="ru-RU" sz="1600"/>
              <a:t>End If </a:t>
            </a:r>
          </a:p>
          <a:p>
            <a:pPr>
              <a:lnSpc>
                <a:spcPct val="80000"/>
              </a:lnSpc>
              <a:buFontTx/>
              <a:buNone/>
            </a:pPr>
            <a:r>
              <a:rPr lang="ru-RU" sz="1600"/>
              <a:t>End Sub </a:t>
            </a:r>
          </a:p>
          <a:p>
            <a:pPr>
              <a:lnSpc>
                <a:spcPct val="80000"/>
              </a:lnSpc>
              <a:buFontTx/>
              <a:buNone/>
            </a:pPr>
            <a:r>
              <a:rPr lang="ru-RU" sz="1600"/>
              <a:t>End Class</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188913"/>
            <a:ext cx="8229600" cy="936625"/>
          </a:xfrm>
        </p:spPr>
        <p:txBody>
          <a:bodyPr/>
          <a:lstStyle/>
          <a:p>
            <a:r>
              <a:rPr lang="ru-RU" sz="4000"/>
              <a:t>Переключение между </a:t>
            </a:r>
            <a:r>
              <a:rPr lang="en-US" sz="4000"/>
              <a:t>View controls</a:t>
            </a:r>
            <a:endParaRPr lang="ru-RU" sz="4000"/>
          </a:p>
        </p:txBody>
      </p:sp>
      <p:pic>
        <p:nvPicPr>
          <p:cNvPr id="236547" name="Picture 3"/>
          <p:cNvPicPr>
            <a:picLocks noChangeAspect="1" noChangeArrowheads="1"/>
          </p:cNvPicPr>
          <p:nvPr/>
        </p:nvPicPr>
        <p:blipFill>
          <a:blip r:embed="rId3" cstate="print"/>
          <a:srcRect/>
          <a:stretch>
            <a:fillRect/>
          </a:stretch>
        </p:blipFill>
        <p:spPr bwMode="auto">
          <a:xfrm>
            <a:off x="1136650" y="1379538"/>
            <a:ext cx="6964363" cy="547846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sz="4000"/>
              <a:t>Wizard control</a:t>
            </a:r>
            <a:endParaRPr lang="ru-RU" sz="4000"/>
          </a:p>
        </p:txBody>
      </p:sp>
      <p:sp>
        <p:nvSpPr>
          <p:cNvPr id="238595" name="Rectangle 3"/>
          <p:cNvSpPr>
            <a:spLocks noGrp="1" noChangeArrowheads="1"/>
          </p:cNvSpPr>
          <p:nvPr>
            <p:ph type="body" idx="1"/>
          </p:nvPr>
        </p:nvSpPr>
        <p:spPr/>
        <p:txBody>
          <a:bodyPr/>
          <a:lstStyle/>
          <a:p>
            <a:r>
              <a:rPr lang="ru-RU" sz="2800"/>
              <a:t>Сложный ЭУ для отображения последовательности </a:t>
            </a:r>
            <a:r>
              <a:rPr lang="en-US" sz="2800"/>
              <a:t>WizardStep </a:t>
            </a:r>
            <a:r>
              <a:rPr lang="ru-RU" sz="2800"/>
              <a:t>ЭУ, один за другим.</a:t>
            </a:r>
          </a:p>
          <a:p>
            <a:r>
              <a:rPr lang="ru-RU" sz="2800"/>
              <a:t>Используется для сбора большого количества данных от пользователя, разделяя процесс сбора на шаги.</a:t>
            </a:r>
          </a:p>
          <a:p>
            <a:r>
              <a:rPr lang="ru-RU" sz="2800"/>
              <a:t>Можно программировать самому в виде набора страниц, но </a:t>
            </a:r>
            <a:r>
              <a:rPr lang="en-US" sz="2800"/>
              <a:t>Wizard </a:t>
            </a:r>
            <a:r>
              <a:rPr lang="ru-RU" sz="2800"/>
              <a:t>объединяет весь процесс сбора данных в единую </a:t>
            </a:r>
            <a:r>
              <a:rPr lang="en-US" sz="2800"/>
              <a:t>Web </a:t>
            </a:r>
            <a:r>
              <a:rPr lang="ru-RU" sz="2800"/>
              <a:t>форму.</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57200" y="274638"/>
            <a:ext cx="4043363" cy="1282700"/>
          </a:xfrm>
        </p:spPr>
        <p:txBody>
          <a:bodyPr/>
          <a:lstStyle/>
          <a:p>
            <a:r>
              <a:rPr lang="ru-RU" sz="3200"/>
              <a:t>Объектная модель </a:t>
            </a:r>
            <a:r>
              <a:rPr lang="en-US" sz="3200"/>
              <a:t>Wizard control</a:t>
            </a:r>
            <a:endParaRPr lang="ru-RU" sz="3200"/>
          </a:p>
        </p:txBody>
      </p:sp>
      <p:pic>
        <p:nvPicPr>
          <p:cNvPr id="240643" name="Picture 3"/>
          <p:cNvPicPr>
            <a:picLocks noChangeAspect="1" noChangeArrowheads="1"/>
          </p:cNvPicPr>
          <p:nvPr/>
        </p:nvPicPr>
        <p:blipFill>
          <a:blip r:embed="rId3" cstate="print"/>
          <a:srcRect/>
          <a:stretch>
            <a:fillRect/>
          </a:stretch>
        </p:blipFill>
        <p:spPr bwMode="auto">
          <a:xfrm>
            <a:off x="4859338" y="33338"/>
            <a:ext cx="3946525" cy="6824662"/>
          </a:xfrm>
          <a:prstGeom prst="rect">
            <a:avLst/>
          </a:prstGeom>
          <a:noFill/>
          <a:ln w="9525">
            <a:noFill/>
            <a:miter lim="800000"/>
            <a:headEnd/>
            <a:tailEnd/>
          </a:ln>
          <a:effectLst/>
        </p:spPr>
      </p:pic>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57200" y="274638"/>
            <a:ext cx="8229600" cy="706437"/>
          </a:xfrm>
        </p:spPr>
        <p:txBody>
          <a:bodyPr/>
          <a:lstStyle/>
          <a:p>
            <a:r>
              <a:rPr lang="ru-RU" sz="4000"/>
              <a:t>Наполнение ЭУ </a:t>
            </a:r>
            <a:r>
              <a:rPr lang="en-US" sz="4000"/>
              <a:t>WizardStep</a:t>
            </a:r>
            <a:endParaRPr lang="ru-RU" sz="4000"/>
          </a:p>
        </p:txBody>
      </p:sp>
      <p:pic>
        <p:nvPicPr>
          <p:cNvPr id="242691" name="Picture 3"/>
          <p:cNvPicPr>
            <a:picLocks noGrp="1" noChangeAspect="1" noChangeArrowheads="1"/>
          </p:cNvPicPr>
          <p:nvPr>
            <p:ph type="body" idx="1"/>
          </p:nvPr>
        </p:nvPicPr>
        <p:blipFill>
          <a:blip r:embed="rId3" cstate="print"/>
          <a:srcRect/>
          <a:stretch>
            <a:fillRect/>
          </a:stretch>
        </p:blipFill>
        <p:spPr>
          <a:xfrm>
            <a:off x="250825" y="1341438"/>
            <a:ext cx="8524875" cy="4670425"/>
          </a:xfrm>
          <a:noFill/>
          <a:ln/>
        </p:spPr>
      </p:pic>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t>XML control</a:t>
            </a:r>
            <a:endParaRPr lang="ru-RU"/>
          </a:p>
        </p:txBody>
      </p:sp>
      <p:sp>
        <p:nvSpPr>
          <p:cNvPr id="244739" name="Rectangle 3"/>
          <p:cNvSpPr>
            <a:spLocks noGrp="1" noChangeArrowheads="1"/>
          </p:cNvSpPr>
          <p:nvPr>
            <p:ph type="body" idx="1"/>
          </p:nvPr>
        </p:nvSpPr>
        <p:spPr>
          <a:xfrm>
            <a:off x="457200" y="1600200"/>
            <a:ext cx="5770563" cy="4525963"/>
          </a:xfrm>
        </p:spPr>
        <p:txBody>
          <a:bodyPr/>
          <a:lstStyle/>
          <a:p>
            <a:pPr marL="0" indent="14288">
              <a:buFontTx/>
              <a:buNone/>
            </a:pPr>
            <a:r>
              <a:rPr lang="ru-RU" sz="2400"/>
              <a:t>Используется для показа содержания </a:t>
            </a:r>
            <a:r>
              <a:rPr lang="en-US" sz="2400"/>
              <a:t>XML </a:t>
            </a:r>
            <a:r>
              <a:rPr lang="ru-RU" sz="2400"/>
              <a:t>документа или результата выполнения </a:t>
            </a:r>
            <a:r>
              <a:rPr lang="en-US" sz="2400"/>
              <a:t>Extensible Stylesheet Language Transformation (XSLT)</a:t>
            </a:r>
          </a:p>
          <a:p>
            <a:pPr marL="0" indent="14288"/>
            <a:endParaRPr lang="ru-RU" sz="2400"/>
          </a:p>
        </p:txBody>
      </p:sp>
      <p:pic>
        <p:nvPicPr>
          <p:cNvPr id="244740" name="Picture 4"/>
          <p:cNvPicPr>
            <a:picLocks noChangeAspect="1" noChangeArrowheads="1"/>
          </p:cNvPicPr>
          <p:nvPr/>
        </p:nvPicPr>
        <p:blipFill>
          <a:blip r:embed="rId3" cstate="print"/>
          <a:srcRect/>
          <a:stretch>
            <a:fillRect/>
          </a:stretch>
        </p:blipFill>
        <p:spPr bwMode="auto">
          <a:xfrm>
            <a:off x="6156325" y="1484313"/>
            <a:ext cx="2757488" cy="5157787"/>
          </a:xfrm>
          <a:prstGeom prst="rect">
            <a:avLst/>
          </a:prstGeom>
          <a:noFill/>
          <a:ln w="9525">
            <a:noFill/>
            <a:miter lim="800000"/>
            <a:headEnd/>
            <a:tailEnd/>
          </a:ln>
          <a:effectLst/>
        </p:spPr>
      </p:pic>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457200" y="274638"/>
            <a:ext cx="8229600" cy="850900"/>
          </a:xfrm>
        </p:spPr>
        <p:txBody>
          <a:bodyPr/>
          <a:lstStyle/>
          <a:p>
            <a:r>
              <a:rPr lang="ru-RU" sz="4000"/>
              <a:t>Пример </a:t>
            </a:r>
            <a:r>
              <a:rPr lang="en-US" sz="4000"/>
              <a:t>XML </a:t>
            </a:r>
            <a:r>
              <a:rPr lang="ru-RU" sz="4000"/>
              <a:t>файла </a:t>
            </a:r>
            <a:r>
              <a:rPr lang="en-US" sz="4000"/>
              <a:t>CarList.xml</a:t>
            </a:r>
            <a:endParaRPr lang="ru-RU" sz="4000"/>
          </a:p>
        </p:txBody>
      </p:sp>
      <p:sp>
        <p:nvSpPr>
          <p:cNvPr id="246787" name="Rectangle 3"/>
          <p:cNvSpPr>
            <a:spLocks noGrp="1" noChangeArrowheads="1"/>
          </p:cNvSpPr>
          <p:nvPr>
            <p:ph type="body" idx="1"/>
          </p:nvPr>
        </p:nvSpPr>
        <p:spPr>
          <a:xfrm>
            <a:off x="323850" y="1557338"/>
            <a:ext cx="8589963" cy="5029200"/>
          </a:xfrm>
        </p:spPr>
        <p:txBody>
          <a:bodyPr/>
          <a:lstStyle/>
          <a:p>
            <a:pPr>
              <a:lnSpc>
                <a:spcPct val="80000"/>
              </a:lnSpc>
              <a:buFontTx/>
              <a:buNone/>
            </a:pPr>
            <a:r>
              <a:rPr lang="ru-RU" sz="2000"/>
              <a:t>&lt;?xml version="1.0" encoding="utf-8" ?&gt;</a:t>
            </a:r>
          </a:p>
          <a:p>
            <a:pPr>
              <a:lnSpc>
                <a:spcPct val="80000"/>
              </a:lnSpc>
              <a:buFontTx/>
              <a:buNone/>
            </a:pPr>
            <a:r>
              <a:rPr lang="ru-RU" sz="2000"/>
              <a:t>&lt;CarList&gt;</a:t>
            </a:r>
          </a:p>
          <a:p>
            <a:pPr>
              <a:lnSpc>
                <a:spcPct val="80000"/>
              </a:lnSpc>
              <a:buFontTx/>
              <a:buNone/>
            </a:pPr>
            <a:r>
              <a:rPr lang="en-US" sz="2000"/>
              <a:t>   </a:t>
            </a:r>
            <a:r>
              <a:rPr lang="ru-RU" sz="2000"/>
              <a:t>&lt;Car Vin="1A59B" Make="Chevrolet" Model="Impala" </a:t>
            </a:r>
            <a:r>
              <a:rPr lang="en-US" sz="2000"/>
              <a:t> </a:t>
            </a:r>
          </a:p>
          <a:p>
            <a:pPr>
              <a:lnSpc>
                <a:spcPct val="80000"/>
              </a:lnSpc>
              <a:buFontTx/>
              <a:buNone/>
            </a:pPr>
            <a:r>
              <a:rPr lang="en-US" sz="2000"/>
              <a:t>             </a:t>
            </a:r>
            <a:r>
              <a:rPr lang="ru-RU" sz="2000"/>
              <a:t>Year="1963" Price="1125.00" /&gt;</a:t>
            </a:r>
          </a:p>
          <a:p>
            <a:pPr>
              <a:lnSpc>
                <a:spcPct val="80000"/>
              </a:lnSpc>
              <a:buFontTx/>
              <a:buNone/>
            </a:pPr>
            <a:r>
              <a:rPr lang="en-US" sz="2000"/>
              <a:t>   </a:t>
            </a:r>
            <a:r>
              <a:rPr lang="ru-RU" sz="2000"/>
              <a:t>&lt;Car Vin="9B25T" Make="Ford" Model="F-250" </a:t>
            </a:r>
            <a:endParaRPr lang="en-US" sz="2000"/>
          </a:p>
          <a:p>
            <a:pPr>
              <a:lnSpc>
                <a:spcPct val="80000"/>
              </a:lnSpc>
              <a:buFontTx/>
              <a:buNone/>
            </a:pPr>
            <a:r>
              <a:rPr lang="en-US" sz="2000"/>
              <a:t>            </a:t>
            </a:r>
            <a:r>
              <a:rPr lang="ru-RU" sz="2000"/>
              <a:t>Year="1970" Price="1595.00" /&gt;</a:t>
            </a:r>
          </a:p>
          <a:p>
            <a:pPr>
              <a:lnSpc>
                <a:spcPct val="80000"/>
              </a:lnSpc>
              <a:buFontTx/>
              <a:buNone/>
            </a:pPr>
            <a:r>
              <a:rPr lang="en-US" sz="2000"/>
              <a:t>   </a:t>
            </a:r>
            <a:r>
              <a:rPr lang="ru-RU" sz="2000"/>
              <a:t>&lt;Car Vin="3H13R" Make="BMW" Model="Z4" Year="2006" </a:t>
            </a:r>
            <a:endParaRPr lang="en-US" sz="2000"/>
          </a:p>
          <a:p>
            <a:pPr>
              <a:lnSpc>
                <a:spcPct val="80000"/>
              </a:lnSpc>
              <a:buFontTx/>
              <a:buNone/>
            </a:pPr>
            <a:r>
              <a:rPr lang="en-US" sz="2000"/>
              <a:t>            </a:t>
            </a:r>
            <a:r>
              <a:rPr lang="ru-RU" sz="2000"/>
              <a:t>Price="55123.00" /&gt;</a:t>
            </a:r>
          </a:p>
          <a:p>
            <a:pPr>
              <a:lnSpc>
                <a:spcPct val="80000"/>
              </a:lnSpc>
              <a:buFontTx/>
              <a:buNone/>
            </a:pPr>
            <a:r>
              <a:rPr lang="en-US" sz="2000"/>
              <a:t>   </a:t>
            </a:r>
            <a:r>
              <a:rPr lang="ru-RU" sz="2000"/>
              <a:t>&lt;Car Vin="7D67A" Make="Mazda" Model="Miata" Year="2003" </a:t>
            </a:r>
            <a:endParaRPr lang="en-US" sz="2000"/>
          </a:p>
          <a:p>
            <a:pPr>
              <a:lnSpc>
                <a:spcPct val="80000"/>
              </a:lnSpc>
              <a:buFontTx/>
              <a:buNone/>
            </a:pPr>
            <a:r>
              <a:rPr lang="en-US" sz="2000"/>
              <a:t>            </a:t>
            </a:r>
            <a:r>
              <a:rPr lang="ru-RU" sz="2000"/>
              <a:t>Price="28250.00" /&gt;</a:t>
            </a:r>
          </a:p>
          <a:p>
            <a:pPr>
              <a:lnSpc>
                <a:spcPct val="80000"/>
              </a:lnSpc>
              <a:buFontTx/>
              <a:buNone/>
            </a:pPr>
            <a:r>
              <a:rPr lang="en-US" sz="2000"/>
              <a:t>   </a:t>
            </a:r>
            <a:r>
              <a:rPr lang="ru-RU" sz="2000"/>
              <a:t>&lt;Car Vin="4T21N" Make="VW" Model= "Beetle" Year="1956" </a:t>
            </a:r>
            <a:endParaRPr lang="en-US" sz="2000"/>
          </a:p>
          <a:p>
            <a:pPr>
              <a:lnSpc>
                <a:spcPct val="80000"/>
              </a:lnSpc>
              <a:buFontTx/>
              <a:buNone/>
            </a:pPr>
            <a:r>
              <a:rPr lang="en-US" sz="2000"/>
              <a:t>            </a:t>
            </a:r>
            <a:r>
              <a:rPr lang="ru-RU" sz="2000"/>
              <a:t>Price="500.00" /&gt;</a:t>
            </a:r>
          </a:p>
          <a:p>
            <a:pPr>
              <a:lnSpc>
                <a:spcPct val="80000"/>
              </a:lnSpc>
              <a:buFontTx/>
              <a:buNone/>
            </a:pPr>
            <a:r>
              <a:rPr lang="ru-RU" sz="2000"/>
              <a:t>&lt;/CarList&gt;</a:t>
            </a: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457200" y="274638"/>
            <a:ext cx="8229600" cy="561975"/>
          </a:xfrm>
        </p:spPr>
        <p:txBody>
          <a:bodyPr/>
          <a:lstStyle/>
          <a:p>
            <a:r>
              <a:rPr lang="ru-RU" sz="4000"/>
              <a:t>Пример </a:t>
            </a:r>
            <a:r>
              <a:rPr lang="en-US" sz="4000"/>
              <a:t>XSLT </a:t>
            </a:r>
            <a:r>
              <a:rPr lang="ru-RU" sz="4000"/>
              <a:t>файла </a:t>
            </a:r>
            <a:r>
              <a:rPr lang="en-US" sz="4000"/>
              <a:t>CarList.xsl</a:t>
            </a:r>
            <a:endParaRPr lang="ru-RU" sz="4000"/>
          </a:p>
        </p:txBody>
      </p:sp>
      <p:sp>
        <p:nvSpPr>
          <p:cNvPr id="248835" name="Rectangle 3"/>
          <p:cNvSpPr>
            <a:spLocks noGrp="1" noChangeArrowheads="1"/>
          </p:cNvSpPr>
          <p:nvPr>
            <p:ph type="body" idx="1"/>
          </p:nvPr>
        </p:nvSpPr>
        <p:spPr>
          <a:xfrm>
            <a:off x="250825" y="908050"/>
            <a:ext cx="4826000" cy="5949950"/>
          </a:xfrm>
        </p:spPr>
        <p:txBody>
          <a:bodyPr/>
          <a:lstStyle/>
          <a:p>
            <a:pPr>
              <a:lnSpc>
                <a:spcPct val="80000"/>
              </a:lnSpc>
              <a:buFontTx/>
              <a:buNone/>
            </a:pPr>
            <a:r>
              <a:rPr lang="ru-RU" sz="1000"/>
              <a:t>&lt;?xml version="1.0" encoding="utf-8" ?&gt; &lt;xsl:stylesheet version="1.0"xmlns:xsl="http://www.w3.org/1999/XSL/Transform" xmlns:msxsl="urn:schemas-microsoft-com:xslt" xmlns:labs="http://labs.com/mynamespace"&gt;</a:t>
            </a:r>
          </a:p>
          <a:p>
            <a:pPr>
              <a:lnSpc>
                <a:spcPct val="80000"/>
              </a:lnSpc>
              <a:buFontTx/>
              <a:buNone/>
            </a:pPr>
            <a:endParaRPr lang="ru-RU" sz="1000"/>
          </a:p>
          <a:p>
            <a:pPr>
              <a:lnSpc>
                <a:spcPct val="80000"/>
              </a:lnSpc>
              <a:buFontTx/>
              <a:buNone/>
            </a:pPr>
            <a:r>
              <a:rPr lang="ru-RU" sz="1000"/>
              <a:t>&lt;xsl:template match="/"&gt; </a:t>
            </a:r>
          </a:p>
          <a:p>
            <a:pPr>
              <a:lnSpc>
                <a:spcPct val="80000"/>
              </a:lnSpc>
              <a:buFontTx/>
              <a:buNone/>
            </a:pPr>
            <a:r>
              <a:rPr lang="ru-RU" sz="1000"/>
              <a:t>  &lt;html&gt; </a:t>
            </a:r>
          </a:p>
          <a:p>
            <a:pPr>
              <a:lnSpc>
                <a:spcPct val="80000"/>
              </a:lnSpc>
              <a:buFontTx/>
              <a:buNone/>
            </a:pPr>
            <a:r>
              <a:rPr lang="ru-RU" sz="1000"/>
              <a:t>     &lt;head&gt; &lt;title&gt;Car List&lt;/title&gt; &lt;/head&gt;</a:t>
            </a:r>
          </a:p>
          <a:p>
            <a:pPr>
              <a:lnSpc>
                <a:spcPct val="80000"/>
              </a:lnSpc>
              <a:buFontTx/>
              <a:buNone/>
            </a:pPr>
            <a:r>
              <a:rPr lang="ru-RU" sz="1000"/>
              <a:t>  &lt;body&gt;</a:t>
            </a:r>
          </a:p>
          <a:p>
            <a:pPr>
              <a:lnSpc>
                <a:spcPct val="80000"/>
              </a:lnSpc>
              <a:buFontTx/>
              <a:buNone/>
            </a:pPr>
            <a:r>
              <a:rPr lang="ru-RU" sz="1000"/>
              <a:t>    &lt;center&gt;</a:t>
            </a:r>
          </a:p>
          <a:p>
            <a:pPr>
              <a:lnSpc>
                <a:spcPct val="80000"/>
              </a:lnSpc>
              <a:buFontTx/>
              <a:buNone/>
            </a:pPr>
            <a:r>
              <a:rPr lang="ru-RU" sz="1000"/>
              <a:t>       &lt;h1&gt;Car List&lt;/h1&gt;</a:t>
            </a:r>
          </a:p>
          <a:p>
            <a:pPr>
              <a:lnSpc>
                <a:spcPct val="80000"/>
              </a:lnSpc>
              <a:buFontTx/>
              <a:buNone/>
            </a:pPr>
            <a:r>
              <a:rPr lang="ru-RU" sz="1000"/>
              <a:t>           &lt;xsl:call-template name="CreateHeading"/&gt;</a:t>
            </a:r>
          </a:p>
          <a:p>
            <a:pPr>
              <a:lnSpc>
                <a:spcPct val="80000"/>
              </a:lnSpc>
              <a:buFontTx/>
              <a:buNone/>
            </a:pPr>
            <a:r>
              <a:rPr lang="ru-RU" sz="1000"/>
              <a:t>    &lt;/center&gt; </a:t>
            </a:r>
          </a:p>
          <a:p>
            <a:pPr>
              <a:lnSpc>
                <a:spcPct val="80000"/>
              </a:lnSpc>
              <a:buFontTx/>
              <a:buNone/>
            </a:pPr>
            <a:r>
              <a:rPr lang="ru-RU" sz="1000"/>
              <a:t>  &lt;/body&gt; </a:t>
            </a:r>
          </a:p>
          <a:p>
            <a:pPr>
              <a:lnSpc>
                <a:spcPct val="80000"/>
              </a:lnSpc>
              <a:buFontTx/>
              <a:buNone/>
            </a:pPr>
            <a:r>
              <a:rPr lang="ru-RU" sz="1000"/>
              <a:t>&lt;/html&gt; </a:t>
            </a:r>
          </a:p>
          <a:p>
            <a:pPr>
              <a:lnSpc>
                <a:spcPct val="80000"/>
              </a:lnSpc>
              <a:buFontTx/>
              <a:buNone/>
            </a:pPr>
            <a:r>
              <a:rPr lang="ru-RU" sz="1000"/>
              <a:t>&lt;/xsl:template&gt;</a:t>
            </a:r>
          </a:p>
          <a:p>
            <a:pPr>
              <a:lnSpc>
                <a:spcPct val="80000"/>
              </a:lnSpc>
              <a:buFontTx/>
              <a:buNone/>
            </a:pPr>
            <a:endParaRPr lang="ru-RU" sz="1000"/>
          </a:p>
          <a:p>
            <a:pPr>
              <a:lnSpc>
                <a:spcPct val="80000"/>
              </a:lnSpc>
              <a:buFontTx/>
              <a:buNone/>
            </a:pPr>
            <a:r>
              <a:rPr lang="ru-RU" sz="1000"/>
              <a:t>&lt;xsl:template name="CreateHeading"&gt; </a:t>
            </a:r>
          </a:p>
          <a:p>
            <a:pPr>
              <a:lnSpc>
                <a:spcPct val="80000"/>
              </a:lnSpc>
              <a:buFontTx/>
              <a:buNone/>
            </a:pPr>
            <a:r>
              <a:rPr lang="ru-RU" sz="1000"/>
              <a:t>  &lt;table border="1" cellpadding="5"&gt; </a:t>
            </a:r>
          </a:p>
          <a:p>
            <a:pPr>
              <a:lnSpc>
                <a:spcPct val="80000"/>
              </a:lnSpc>
              <a:buFontTx/>
              <a:buNone/>
            </a:pPr>
            <a:r>
              <a:rPr lang="ru-RU" sz="1000"/>
              <a:t>     &lt;tr &gt; &lt;th bgcolor="yellow"&gt; </a:t>
            </a:r>
          </a:p>
          <a:p>
            <a:pPr>
              <a:lnSpc>
                <a:spcPct val="80000"/>
              </a:lnSpc>
              <a:buFontTx/>
              <a:buNone/>
            </a:pPr>
            <a:r>
              <a:rPr lang="ru-RU" sz="1000"/>
              <a:t>        &lt;font size="4" &gt; </a:t>
            </a:r>
          </a:p>
          <a:p>
            <a:pPr>
              <a:lnSpc>
                <a:spcPct val="80000"/>
              </a:lnSpc>
              <a:buFontTx/>
              <a:buNone/>
            </a:pPr>
            <a:r>
              <a:rPr lang="ru-RU" sz="1000"/>
              <a:t>           &lt;b&gt;VIN&lt;/b&gt;</a:t>
            </a:r>
          </a:p>
          <a:p>
            <a:pPr>
              <a:lnSpc>
                <a:spcPct val="80000"/>
              </a:lnSpc>
              <a:buFontTx/>
              <a:buNone/>
            </a:pPr>
            <a:r>
              <a:rPr lang="ru-RU" sz="1000"/>
              <a:t>        &lt;/font&gt;</a:t>
            </a:r>
          </a:p>
          <a:p>
            <a:pPr>
              <a:lnSpc>
                <a:spcPct val="80000"/>
              </a:lnSpc>
              <a:buFontTx/>
              <a:buNone/>
            </a:pPr>
            <a:r>
              <a:rPr lang="ru-RU" sz="1000"/>
              <a:t>     &lt;/th&gt;</a:t>
            </a:r>
          </a:p>
          <a:p>
            <a:pPr>
              <a:lnSpc>
                <a:spcPct val="80000"/>
              </a:lnSpc>
              <a:buFontTx/>
              <a:buNone/>
            </a:pPr>
            <a:r>
              <a:rPr lang="ru-RU" sz="1000"/>
              <a:t>     &lt;th bgcolor="yellow"&gt;</a:t>
            </a:r>
          </a:p>
          <a:p>
            <a:pPr>
              <a:lnSpc>
                <a:spcPct val="80000"/>
              </a:lnSpc>
              <a:buFontTx/>
              <a:buNone/>
            </a:pPr>
            <a:r>
              <a:rPr lang="ru-RU" sz="1000"/>
              <a:t>        &lt;font size="4" &gt;</a:t>
            </a:r>
          </a:p>
          <a:p>
            <a:pPr>
              <a:lnSpc>
                <a:spcPct val="80000"/>
              </a:lnSpc>
              <a:buFontTx/>
              <a:buNone/>
            </a:pPr>
            <a:r>
              <a:rPr lang="ru-RU" sz="1000"/>
              <a:t>           &lt;b&gt;Make&lt;/b&gt;</a:t>
            </a:r>
          </a:p>
          <a:p>
            <a:pPr>
              <a:lnSpc>
                <a:spcPct val="80000"/>
              </a:lnSpc>
              <a:buFontTx/>
              <a:buNone/>
            </a:pPr>
            <a:r>
              <a:rPr lang="ru-RU" sz="1000"/>
              <a:t>        &lt;/font&gt;</a:t>
            </a:r>
          </a:p>
          <a:p>
            <a:pPr>
              <a:lnSpc>
                <a:spcPct val="80000"/>
              </a:lnSpc>
              <a:buFontTx/>
              <a:buNone/>
            </a:pPr>
            <a:r>
              <a:rPr lang="ru-RU" sz="1000"/>
              <a:t>     &lt;/th&gt;</a:t>
            </a:r>
          </a:p>
          <a:p>
            <a:pPr>
              <a:lnSpc>
                <a:spcPct val="80000"/>
              </a:lnSpc>
              <a:buFontTx/>
              <a:buNone/>
            </a:pPr>
            <a:r>
              <a:rPr lang="ru-RU" sz="1000"/>
              <a:t>     &lt;th bgcolor="yellow"&gt;</a:t>
            </a:r>
          </a:p>
          <a:p>
            <a:pPr>
              <a:lnSpc>
                <a:spcPct val="80000"/>
              </a:lnSpc>
              <a:buFontTx/>
              <a:buNone/>
            </a:pPr>
            <a:r>
              <a:rPr lang="ru-RU" sz="1000"/>
              <a:t>        &lt;font size="4" &gt;</a:t>
            </a:r>
          </a:p>
          <a:p>
            <a:pPr>
              <a:lnSpc>
                <a:spcPct val="80000"/>
              </a:lnSpc>
              <a:buFontTx/>
              <a:buNone/>
            </a:pPr>
            <a:r>
              <a:rPr lang="ru-RU" sz="1000"/>
              <a:t>           &lt;b&gt;Model&lt;/b&gt;</a:t>
            </a:r>
          </a:p>
          <a:p>
            <a:pPr>
              <a:lnSpc>
                <a:spcPct val="80000"/>
              </a:lnSpc>
              <a:buFontTx/>
              <a:buNone/>
            </a:pPr>
            <a:r>
              <a:rPr lang="ru-RU" sz="1000"/>
              <a:t>        &lt;/font&gt;</a:t>
            </a:r>
          </a:p>
          <a:p>
            <a:pPr>
              <a:lnSpc>
                <a:spcPct val="80000"/>
              </a:lnSpc>
              <a:buFontTx/>
              <a:buNone/>
            </a:pPr>
            <a:r>
              <a:rPr lang="ru-RU" sz="1000"/>
              <a:t>     &lt;/th&gt;</a:t>
            </a:r>
            <a:endParaRPr lang="en-US" sz="1000"/>
          </a:p>
          <a:p>
            <a:pPr>
              <a:lnSpc>
                <a:spcPct val="80000"/>
              </a:lnSpc>
              <a:buFontTx/>
              <a:buNone/>
            </a:pPr>
            <a:r>
              <a:rPr lang="en-US" sz="1000"/>
              <a:t>     </a:t>
            </a:r>
            <a:r>
              <a:rPr lang="ru-RU" sz="1000"/>
              <a:t>&lt;th bgcolor="yellow"&gt;</a:t>
            </a:r>
          </a:p>
          <a:p>
            <a:pPr>
              <a:lnSpc>
                <a:spcPct val="80000"/>
              </a:lnSpc>
              <a:buFontTx/>
              <a:buNone/>
            </a:pPr>
            <a:r>
              <a:rPr lang="en-US" sz="1000"/>
              <a:t>  </a:t>
            </a:r>
            <a:r>
              <a:rPr lang="ru-RU" sz="1000"/>
              <a:t>      &lt;font size="4"&gt;</a:t>
            </a:r>
          </a:p>
          <a:p>
            <a:pPr>
              <a:lnSpc>
                <a:spcPct val="80000"/>
              </a:lnSpc>
              <a:buFontTx/>
              <a:buNone/>
            </a:pPr>
            <a:r>
              <a:rPr lang="en-US" sz="1000"/>
              <a:t>  </a:t>
            </a:r>
            <a:r>
              <a:rPr lang="ru-RU" sz="1000"/>
              <a:t>         &lt;b&gt;Year&lt;/b&gt;</a:t>
            </a:r>
          </a:p>
          <a:p>
            <a:pPr>
              <a:lnSpc>
                <a:spcPct val="80000"/>
              </a:lnSpc>
              <a:buFontTx/>
              <a:buNone/>
            </a:pPr>
            <a:r>
              <a:rPr lang="ru-RU" sz="1000"/>
              <a:t>      </a:t>
            </a:r>
            <a:r>
              <a:rPr lang="en-US" sz="1000"/>
              <a:t>  </a:t>
            </a:r>
            <a:r>
              <a:rPr lang="ru-RU" sz="1000"/>
              <a:t>&lt;/font&gt;</a:t>
            </a:r>
          </a:p>
          <a:p>
            <a:pPr>
              <a:lnSpc>
                <a:spcPct val="80000"/>
              </a:lnSpc>
              <a:buFontTx/>
              <a:buNone/>
            </a:pPr>
            <a:r>
              <a:rPr lang="en-US" sz="1000"/>
              <a:t>   </a:t>
            </a:r>
            <a:r>
              <a:rPr lang="ru-RU" sz="1000"/>
              <a:t>  &lt;/th&gt;</a:t>
            </a:r>
          </a:p>
          <a:p>
            <a:pPr>
              <a:lnSpc>
                <a:spcPct val="80000"/>
              </a:lnSpc>
              <a:buFontTx/>
              <a:buNone/>
            </a:pPr>
            <a:endParaRPr lang="ru-RU" sz="1200"/>
          </a:p>
        </p:txBody>
      </p:sp>
      <p:sp>
        <p:nvSpPr>
          <p:cNvPr id="248836" name="Text Box 4"/>
          <p:cNvSpPr txBox="1">
            <a:spLocks noChangeArrowheads="1"/>
          </p:cNvSpPr>
          <p:nvPr/>
        </p:nvSpPr>
        <p:spPr bwMode="auto">
          <a:xfrm>
            <a:off x="5003800" y="908050"/>
            <a:ext cx="3960813" cy="4968875"/>
          </a:xfrm>
          <a:prstGeom prst="rect">
            <a:avLst/>
          </a:prstGeom>
          <a:noFill/>
          <a:ln w="9525">
            <a:noFill/>
            <a:miter lim="800000"/>
            <a:headEnd/>
            <a:tailEnd/>
          </a:ln>
          <a:effectLst/>
        </p:spPr>
        <p:txBody>
          <a:bodyPr>
            <a:spAutoFit/>
          </a:bodyPr>
          <a:lstStyle/>
          <a:p>
            <a:r>
              <a:rPr lang="ru-RU" sz="1000"/>
              <a:t>&lt;th bgcolor="yellow"&gt;</a:t>
            </a:r>
          </a:p>
          <a:p>
            <a:r>
              <a:rPr lang="ru-RU" sz="1000"/>
              <a:t>        &lt;font size="4" &gt;</a:t>
            </a:r>
          </a:p>
          <a:p>
            <a:r>
              <a:rPr lang="ru-RU" sz="1000"/>
              <a:t>           &lt;b&gt;Price&lt;/b&gt;</a:t>
            </a:r>
          </a:p>
          <a:p>
            <a:r>
              <a:rPr lang="ru-RU" sz="1000"/>
              <a:t>        &lt;/font&gt;</a:t>
            </a:r>
          </a:p>
          <a:p>
            <a:r>
              <a:rPr lang="ru-RU" sz="1000"/>
              <a:t>    &lt;/th&gt;</a:t>
            </a:r>
          </a:p>
          <a:p>
            <a:r>
              <a:rPr lang="ru-RU" sz="1000"/>
              <a:t>  &lt;/tr&gt;</a:t>
            </a:r>
          </a:p>
          <a:p>
            <a:r>
              <a:rPr lang="ru-RU" sz="1000"/>
              <a:t>  &lt;xsl:call-template name="CreateTable"/&gt;</a:t>
            </a:r>
          </a:p>
          <a:p>
            <a:r>
              <a:rPr lang="ru-RU" sz="1000"/>
              <a:t>&lt;/table&gt; </a:t>
            </a:r>
          </a:p>
          <a:p>
            <a:r>
              <a:rPr lang="ru-RU" sz="1000"/>
              <a:t>&lt;/xsl:template&gt;</a:t>
            </a:r>
          </a:p>
          <a:p>
            <a:endParaRPr lang="ru-RU" sz="1000"/>
          </a:p>
          <a:p>
            <a:r>
              <a:rPr lang="ru-RU" sz="1000"/>
              <a:t>&lt;xsl:template name="CreateTable"&gt; </a:t>
            </a:r>
          </a:p>
          <a:p>
            <a:r>
              <a:rPr lang="ru-RU" sz="1000"/>
              <a:t>   &lt;xsl:for-each select="/CarList/Car"&gt; </a:t>
            </a:r>
          </a:p>
          <a:p>
            <a:r>
              <a:rPr lang="ru-RU" sz="1000"/>
              <a:t>     &lt;tr&gt; </a:t>
            </a:r>
          </a:p>
          <a:p>
            <a:r>
              <a:rPr lang="ru-RU" sz="1000"/>
              <a:t>        &lt;td align="center"&gt; </a:t>
            </a:r>
          </a:p>
          <a:p>
            <a:r>
              <a:rPr lang="ru-RU" sz="1000"/>
              <a:t>           &lt;xsl:value-of select="@Vin"/&gt; </a:t>
            </a:r>
          </a:p>
          <a:p>
            <a:r>
              <a:rPr lang="ru-RU" sz="1000"/>
              <a:t>        &lt;/td&gt;</a:t>
            </a:r>
          </a:p>
          <a:p>
            <a:r>
              <a:rPr lang="ru-RU" sz="1000"/>
              <a:t>        &lt;td align="center"&gt; </a:t>
            </a:r>
          </a:p>
          <a:p>
            <a:r>
              <a:rPr lang="ru-RU" sz="1000"/>
              <a:t>           &lt;xsl:value-of select="@Make"/&gt;</a:t>
            </a:r>
          </a:p>
          <a:p>
            <a:r>
              <a:rPr lang="ru-RU" sz="1000"/>
              <a:t>        &lt;/td&gt;</a:t>
            </a:r>
          </a:p>
          <a:p>
            <a:r>
              <a:rPr lang="ru-RU" sz="1000"/>
              <a:t>        &lt;td&gt;</a:t>
            </a:r>
          </a:p>
          <a:p>
            <a:r>
              <a:rPr lang="ru-RU" sz="1000"/>
              <a:t>           &lt;xsl:value-of select="@Model"/&gt;</a:t>
            </a:r>
          </a:p>
          <a:p>
            <a:r>
              <a:rPr lang="ru-RU" sz="1000"/>
              <a:t>        &lt;/td&gt;</a:t>
            </a:r>
          </a:p>
          <a:p>
            <a:r>
              <a:rPr lang="ru-RU" sz="1000"/>
              <a:t>        &lt;td&gt;</a:t>
            </a:r>
          </a:p>
          <a:p>
            <a:r>
              <a:rPr lang="ru-RU" sz="1000"/>
              <a:t>           &lt;xsl:value-of select="@Year"/&gt;</a:t>
            </a:r>
          </a:p>
          <a:p>
            <a:r>
              <a:rPr lang="ru-RU" sz="1000"/>
              <a:t>        &lt;/td&gt;</a:t>
            </a:r>
          </a:p>
          <a:p>
            <a:r>
              <a:rPr lang="ru-RU" sz="1000"/>
              <a:t>        &lt;td align="right"&gt;</a:t>
            </a:r>
          </a:p>
          <a:p>
            <a:r>
              <a:rPr lang="ru-RU" sz="1000"/>
              <a:t>           &lt;xsl:value-of select="format-number(@Price,'$#,##0.00')"/&gt; </a:t>
            </a:r>
          </a:p>
          <a:p>
            <a:r>
              <a:rPr lang="ru-RU" sz="1000"/>
              <a:t>        &lt;/td&gt; </a:t>
            </a:r>
          </a:p>
          <a:p>
            <a:r>
              <a:rPr lang="ru-RU" sz="1000"/>
              <a:t>      &lt;/tr&gt; </a:t>
            </a:r>
          </a:p>
          <a:p>
            <a:r>
              <a:rPr lang="ru-RU" sz="1000"/>
              <a:t>    &lt;/xsl:for-each&gt; </a:t>
            </a:r>
          </a:p>
          <a:p>
            <a:r>
              <a:rPr lang="ru-RU" sz="1000"/>
              <a:t>  &lt;/xsl:template&gt; </a:t>
            </a:r>
          </a:p>
          <a:p>
            <a:r>
              <a:rPr lang="ru-RU" sz="1000"/>
              <a:t>&lt;/xsl:stylesheet&gt;</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TotalTime>
  <Words>7702</Words>
  <Application>Microsoft Office PowerPoint</Application>
  <PresentationFormat>Экран (4:3)</PresentationFormat>
  <Paragraphs>1068</Paragraphs>
  <Slides>109</Slides>
  <Notes>109</Notes>
  <HiddenSlides>39</HiddenSlides>
  <MMClips>0</MMClips>
  <ScaleCrop>false</ScaleCrop>
  <HeadingPairs>
    <vt:vector size="4" baseType="variant">
      <vt:variant>
        <vt:lpstr>Тема</vt:lpstr>
      </vt:variant>
      <vt:variant>
        <vt:i4>1</vt:i4>
      </vt:variant>
      <vt:variant>
        <vt:lpstr>Заголовки слайдов</vt:lpstr>
      </vt:variant>
      <vt:variant>
        <vt:i4>109</vt:i4>
      </vt:variant>
    </vt:vector>
  </HeadingPairs>
  <TitlesOfParts>
    <vt:vector size="110" baseType="lpstr">
      <vt:lpstr>Оформление по умолчанию</vt:lpstr>
      <vt:lpstr>Лекции 5 - 6</vt:lpstr>
      <vt:lpstr>Web страница (форма)</vt:lpstr>
      <vt:lpstr>Серверные ЭУ (Server Controls)</vt:lpstr>
      <vt:lpstr>Серверные элементы управления</vt:lpstr>
      <vt:lpstr>Понятие элемента управления</vt:lpstr>
      <vt:lpstr>Элементы управления и события  (Controls and Events)</vt:lpstr>
      <vt:lpstr>Типы серверных ЭУ</vt:lpstr>
      <vt:lpstr>Дополнительные серверные ЭУ</vt:lpstr>
      <vt:lpstr>Иерархия серверных ЭУ</vt:lpstr>
      <vt:lpstr>Свойства класса Control</vt:lpstr>
      <vt:lpstr>Основные методы класса Control</vt:lpstr>
      <vt:lpstr>Синтаксис серверных  элементов управления</vt:lpstr>
      <vt:lpstr>Серверные элементы управления</vt:lpstr>
      <vt:lpstr>Описание серверных ЭУ в форме</vt:lpstr>
      <vt:lpstr>Простые и составные серверные ЭУ</vt:lpstr>
      <vt:lpstr>Статические HTML тэги</vt:lpstr>
      <vt:lpstr>Слайд 17</vt:lpstr>
      <vt:lpstr>Серверные HTML элементы управления</vt:lpstr>
      <vt:lpstr>Серверные HTML элементы управления</vt:lpstr>
      <vt:lpstr>Серверные HTML элементы управления</vt:lpstr>
      <vt:lpstr>Пример серверных HTML ЭУ</vt:lpstr>
      <vt:lpstr>Иерархия HTML элементов управления</vt:lpstr>
      <vt:lpstr>HTML элементы управления</vt:lpstr>
      <vt:lpstr>Иерархия элементов управления HTML</vt:lpstr>
      <vt:lpstr>Свойства HtmlControl Class</vt:lpstr>
      <vt:lpstr>Свойства класса  HtmlContainerControl</vt:lpstr>
      <vt:lpstr>Класс HtmlInputControl</vt:lpstr>
      <vt:lpstr>Слайд 28</vt:lpstr>
      <vt:lpstr>Работа с атрибутами HTML</vt:lpstr>
      <vt:lpstr>Слайд 30</vt:lpstr>
      <vt:lpstr>Пример HTML элементов управления</vt:lpstr>
      <vt:lpstr>Слайд 32</vt:lpstr>
      <vt:lpstr>Серверные Web элементы управления</vt:lpstr>
      <vt:lpstr>Описание серверного Web элемента управления</vt:lpstr>
      <vt:lpstr>Свойства серверных web ЭУ (Server Control Properties)</vt:lpstr>
      <vt:lpstr>Типы событий серверных элементов</vt:lpstr>
      <vt:lpstr>Связывание обработчиков с событиями элементов</vt:lpstr>
      <vt:lpstr>Свойство asp:button для события Command</vt:lpstr>
      <vt:lpstr>Серверные Web элементы управления</vt:lpstr>
      <vt:lpstr>Иерархия классов web элементов управления</vt:lpstr>
      <vt:lpstr>Свойства класса WebControls</vt:lpstr>
      <vt:lpstr>Серверные Web элементы управления (Web Controls)</vt:lpstr>
      <vt:lpstr>Web элементы управления</vt:lpstr>
      <vt:lpstr>Поддержка состояния</vt:lpstr>
      <vt:lpstr>Пример сохранения состояния</vt:lpstr>
      <vt:lpstr>Автоматическая обратная отправка (postback)</vt:lpstr>
      <vt:lpstr>Типы web элементов управления</vt:lpstr>
      <vt:lpstr>Базовые web элементы управления (Basic Controls)</vt:lpstr>
      <vt:lpstr>Основные классы базовых web ЭУ</vt:lpstr>
      <vt:lpstr>Основные классы базовых Web ЭУ (2)</vt:lpstr>
      <vt:lpstr>Основные классы базовых Web ЭУ (3)</vt:lpstr>
      <vt:lpstr>Пример объявления</vt:lpstr>
      <vt:lpstr>Списочные элементы управления (List controls)</vt:lpstr>
      <vt:lpstr>Элементы управления CheckBoxList &amp; RadioButtonList</vt:lpstr>
      <vt:lpstr>Списочные элементы управления</vt:lpstr>
      <vt:lpstr>Свойства класса ListControl</vt:lpstr>
      <vt:lpstr>Свойства выбираемых списочных ЭУ</vt:lpstr>
      <vt:lpstr>Свойства размеченных списочных ЭУ (bulleted list)</vt:lpstr>
      <vt:lpstr>Бзовые ЭУ &amp; Простые списки List Controls</vt:lpstr>
      <vt:lpstr>Сложные эл. управления (Rich Controls)</vt:lpstr>
      <vt:lpstr>Составной серверный ЭУ</vt:lpstr>
      <vt:lpstr>Сложные ЭУ в .Net 3.5</vt:lpstr>
      <vt:lpstr>Проверочные ЭУ - верификаторы</vt:lpstr>
      <vt:lpstr>Проверка вводимых данных</vt:lpstr>
      <vt:lpstr>Алгоритм проверки вводимых данных</vt:lpstr>
      <vt:lpstr>ЭУ для проверки вводимых данных</vt:lpstr>
      <vt:lpstr>Проверочные ЭУ </vt:lpstr>
      <vt:lpstr>Проверочные ЭУ </vt:lpstr>
      <vt:lpstr>Проверочные ЭУ </vt:lpstr>
      <vt:lpstr>Проверочные ЭУ  Validation Controls</vt:lpstr>
      <vt:lpstr>Проверочные ЭУ  Validation Controls</vt:lpstr>
      <vt:lpstr>Проверочные ЭУ  Validation Controls</vt:lpstr>
      <vt:lpstr>Использование верификаторов</vt:lpstr>
      <vt:lpstr>Комбинирование верификаторов</vt:lpstr>
      <vt:lpstr>Отмена проверки</vt:lpstr>
      <vt:lpstr>Нестандартная проверка вводимых данных</vt:lpstr>
      <vt:lpstr>Размещение и оформление серверных ЭУ на форме</vt:lpstr>
      <vt:lpstr>Позиционирование ЭУ в web форме</vt:lpstr>
      <vt:lpstr>Позиционирование ЭУ на web форме</vt:lpstr>
      <vt:lpstr>Слайд 80</vt:lpstr>
      <vt:lpstr>Диалоговое окно New Stile</vt:lpstr>
      <vt:lpstr>Форматирование HTML</vt:lpstr>
      <vt:lpstr>HTML таблицы</vt:lpstr>
      <vt:lpstr>Контейнеры</vt:lpstr>
      <vt:lpstr>Оформление ЭУ</vt:lpstr>
      <vt:lpstr>Дополнительный материал</vt:lpstr>
      <vt:lpstr>Объектная модель Literal control</vt:lpstr>
      <vt:lpstr>Объектная модель Table controls</vt:lpstr>
      <vt:lpstr>Последовательность динамического добавления объектов TableCell и TableRow к существующему элементу </vt:lpstr>
      <vt:lpstr>Пример на C#</vt:lpstr>
      <vt:lpstr>Image Control</vt:lpstr>
      <vt:lpstr>Пример на VB</vt:lpstr>
      <vt:lpstr>ImageButton Control</vt:lpstr>
      <vt:lpstr>Пример на VB</vt:lpstr>
      <vt:lpstr>ImageMap Control</vt:lpstr>
      <vt:lpstr>Calendar Control</vt:lpstr>
      <vt:lpstr>FileUpload</vt:lpstr>
      <vt:lpstr>Доступ к переданному файлу</vt:lpstr>
      <vt:lpstr>Пример на VB</vt:lpstr>
      <vt:lpstr>Panel Control</vt:lpstr>
      <vt:lpstr>MultiView и View Controls</vt:lpstr>
      <vt:lpstr>Пример на VB</vt:lpstr>
      <vt:lpstr>Переключение между View controls</vt:lpstr>
      <vt:lpstr>Wizard control</vt:lpstr>
      <vt:lpstr>Объектная модель Wizard control</vt:lpstr>
      <vt:lpstr>Наполнение ЭУ WizardStep</vt:lpstr>
      <vt:lpstr>XML control</vt:lpstr>
      <vt:lpstr>Пример XML файла CarList.xml</vt:lpstr>
      <vt:lpstr>Пример XSLT файла CarList.xsl</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Server controls</dc:title>
  <dc:creator>Tuzovsky Anatoly Fedorovich</dc:creator>
  <dc:description>Tomsk Polytechnic University</dc:description>
  <cp:lastModifiedBy>Тузовский</cp:lastModifiedBy>
  <cp:revision>29</cp:revision>
  <dcterms:created xsi:type="dcterms:W3CDTF">2008-09-24T06:53:15Z</dcterms:created>
  <dcterms:modified xsi:type="dcterms:W3CDTF">2010-01-31T09:39:00Z</dcterms:modified>
</cp:coreProperties>
</file>