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531" r:id="rId2"/>
    <p:sldId id="465" r:id="rId3"/>
    <p:sldId id="466" r:id="rId4"/>
    <p:sldId id="468" r:id="rId5"/>
    <p:sldId id="467" r:id="rId6"/>
    <p:sldId id="504" r:id="rId7"/>
    <p:sldId id="464" r:id="rId8"/>
    <p:sldId id="505" r:id="rId9"/>
    <p:sldId id="461" r:id="rId10"/>
    <p:sldId id="494" r:id="rId11"/>
    <p:sldId id="506" r:id="rId12"/>
    <p:sldId id="515" r:id="rId13"/>
    <p:sldId id="507" r:id="rId14"/>
    <p:sldId id="508" r:id="rId15"/>
    <p:sldId id="509" r:id="rId16"/>
    <p:sldId id="510" r:id="rId17"/>
    <p:sldId id="511" r:id="rId18"/>
    <p:sldId id="512" r:id="rId19"/>
    <p:sldId id="516" r:id="rId20"/>
    <p:sldId id="513" r:id="rId21"/>
    <p:sldId id="514" r:id="rId22"/>
    <p:sldId id="500" r:id="rId23"/>
    <p:sldId id="517" r:id="rId24"/>
    <p:sldId id="530" r:id="rId25"/>
    <p:sldId id="518" r:id="rId26"/>
    <p:sldId id="519" r:id="rId27"/>
    <p:sldId id="520" r:id="rId28"/>
    <p:sldId id="521" r:id="rId29"/>
    <p:sldId id="522" r:id="rId30"/>
    <p:sldId id="523" r:id="rId31"/>
    <p:sldId id="524" r:id="rId32"/>
    <p:sldId id="525" r:id="rId33"/>
    <p:sldId id="526" r:id="rId34"/>
    <p:sldId id="527" r:id="rId35"/>
    <p:sldId id="528" r:id="rId36"/>
    <p:sldId id="529" r:id="rId37"/>
    <p:sldId id="498" r:id="rId38"/>
    <p:sldId id="499" r:id="rId39"/>
    <p:sldId id="463" r:id="rId40"/>
    <p:sldId id="486" r:id="rId41"/>
    <p:sldId id="502" r:id="rId42"/>
    <p:sldId id="488" r:id="rId43"/>
    <p:sldId id="490" r:id="rId44"/>
    <p:sldId id="503" r:id="rId45"/>
    <p:sldId id="491" r:id="rId46"/>
    <p:sldId id="492" r:id="rId47"/>
    <p:sldId id="493" r:id="rId48"/>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33CC"/>
    <a:srgbClr val="0066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57" autoAdjust="0"/>
    <p:restoredTop sz="71429" autoAdjust="0"/>
  </p:normalViewPr>
  <p:slideViewPr>
    <p:cSldViewPr>
      <p:cViewPr>
        <p:scale>
          <a:sx n="75" d="100"/>
          <a:sy n="75" d="100"/>
        </p:scale>
        <p:origin x="-1860" y="48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ru-RU"/>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ru-RU"/>
          </a:p>
        </p:txBody>
      </p:sp>
      <p:sp>
        <p:nvSpPr>
          <p:cNvPr id="501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ru-RU"/>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F4082857-C616-4C0F-9611-A4DA2E368AE1}"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intuit.ru/department/internet/progiis/4/"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9F1360C2-24FF-40B9-9F96-9FD7EFD2FC24}" type="slidenum">
              <a:rPr lang="ru-RU" smtClean="0"/>
              <a:pPr/>
              <a:t>1</a:t>
            </a:fld>
            <a:endParaRPr lang="ru-RU"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B3F190B3-EFAC-49A2-826E-32A23BA695A3}" type="slidenum">
              <a:rPr lang="en-US" smtClean="0"/>
              <a:pPr/>
              <a:t>2</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r>
              <a:rPr lang="ru-RU" smtClean="0"/>
              <a:t>Web pages may be retrieved from a local computer or from a remote web server. The web server may restrict access only to a private network, e.g. a corporate intranet, or it may publish pages on the World Wide Web. Web pages are requested and served from web servers using Hypertext Transfer Protocol (HTTP).</a:t>
            </a:r>
          </a:p>
          <a:p>
            <a:r>
              <a:rPr lang="ru-RU" smtClean="0"/>
              <a:t>Web pages may consist of files of static text stored within the web server's file system (static web pages), or the web server may construct the (X)HTML for each web page when it is requested by a browser (dynamic web pages).Client-side scripting can make web pages more responsive to user input once in the client browser.</a:t>
            </a:r>
          </a:p>
          <a:p>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1D3FB5C-6EA3-44E8-B986-CFB7FEA5E1AC}" type="slidenum">
              <a:rPr lang="en-US" smtClean="0"/>
              <a:pPr/>
              <a:t>3</a:t>
            </a:fld>
            <a:endParaRPr 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Образ слайда 1"/>
          <p:cNvSpPr>
            <a:spLocks noGrp="1" noRot="1" noChangeAspect="1" noTextEdit="1"/>
          </p:cNvSpPr>
          <p:nvPr>
            <p:ph type="sldImg"/>
          </p:nvPr>
        </p:nvSpPr>
        <p:spPr>
          <a:ln/>
        </p:spPr>
      </p:sp>
      <p:sp>
        <p:nvSpPr>
          <p:cNvPr id="54275" name="Заметки 2"/>
          <p:cNvSpPr>
            <a:spLocks noGrp="1"/>
          </p:cNvSpPr>
          <p:nvPr>
            <p:ph type="body" idx="1"/>
          </p:nvPr>
        </p:nvSpPr>
        <p:spPr>
          <a:noFill/>
          <a:ln/>
        </p:spPr>
        <p:txBody>
          <a:bodyPr/>
          <a:lstStyle/>
          <a:p>
            <a:r>
              <a:rPr lang="en-GB" smtClean="0"/>
              <a:t>Web </a:t>
            </a:r>
            <a:r>
              <a:rPr lang="ru-RU" smtClean="0"/>
              <a:t>приложение это прикладная программа (</a:t>
            </a:r>
            <a:r>
              <a:rPr lang="en-GB" smtClean="0"/>
              <a:t>software application</a:t>
            </a:r>
            <a:r>
              <a:rPr lang="ru-RU" smtClean="0"/>
              <a:t>), которая предоставляет свою функциональность пользователю с помощью </a:t>
            </a:r>
            <a:r>
              <a:rPr lang="en-GB" smtClean="0"/>
              <a:t>Web </a:t>
            </a:r>
            <a:r>
              <a:rPr lang="ru-RU" smtClean="0"/>
              <a:t>сервера, посредством компьютерной сети, такой как Интернет или </a:t>
            </a:r>
            <a:r>
              <a:rPr lang="en-GB" smtClean="0"/>
              <a:t>intranet</a:t>
            </a:r>
            <a:r>
              <a:rPr lang="ru-RU" smtClean="0"/>
              <a:t>. Пользователь просматривает и работает с приложением с помощью </a:t>
            </a:r>
            <a:r>
              <a:rPr lang="en-GB" smtClean="0"/>
              <a:t>Web </a:t>
            </a:r>
            <a:r>
              <a:rPr lang="ru-RU" smtClean="0"/>
              <a:t>браузера. Такой режим работы приложения обычно достигается с использованием скриптов (небольших программ, которые могут выполнять обработку </a:t>
            </a:r>
            <a:r>
              <a:rPr lang="en-GB" smtClean="0"/>
              <a:t>HTTP </a:t>
            </a:r>
            <a:r>
              <a:rPr lang="ru-RU" smtClean="0"/>
              <a:t>запросов, они принимают </a:t>
            </a:r>
            <a:r>
              <a:rPr lang="en-GB" smtClean="0"/>
              <a:t>HTTP </a:t>
            </a:r>
            <a:r>
              <a:rPr lang="ru-RU" smtClean="0"/>
              <a:t>запрос (</a:t>
            </a:r>
            <a:r>
              <a:rPr lang="en-GB" smtClean="0"/>
              <a:t>request</a:t>
            </a:r>
            <a:r>
              <a:rPr lang="ru-RU" smtClean="0"/>
              <a:t>), выполняют его обработку на сервере и затем отсылают пользователю ответ (</a:t>
            </a:r>
            <a:r>
              <a:rPr lang="en-GB" smtClean="0"/>
              <a:t>response</a:t>
            </a:r>
            <a:r>
              <a:rPr lang="ru-RU" smtClean="0"/>
              <a:t>)). </a:t>
            </a:r>
          </a:p>
          <a:p>
            <a:endParaRPr lang="ru-RU" smtClean="0"/>
          </a:p>
        </p:txBody>
      </p:sp>
      <p:sp>
        <p:nvSpPr>
          <p:cNvPr id="54276" name="Номер слайда 3"/>
          <p:cNvSpPr>
            <a:spLocks noGrp="1"/>
          </p:cNvSpPr>
          <p:nvPr>
            <p:ph type="sldNum" sz="quarter" idx="5"/>
          </p:nvPr>
        </p:nvSpPr>
        <p:spPr>
          <a:noFill/>
        </p:spPr>
        <p:txBody>
          <a:bodyPr/>
          <a:lstStyle/>
          <a:p>
            <a:fld id="{3F7C0D34-F87B-41B3-BF5A-08DB5B998A85}" type="slidenum">
              <a:rPr lang="en-US" smtClean="0"/>
              <a:pPr/>
              <a:t>5</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normAutofit lnSpcReduction="10000"/>
          </a:bodyPr>
          <a:lstStyle/>
          <a:p>
            <a:pPr>
              <a:defRPr/>
            </a:pPr>
            <a:r>
              <a:rPr lang="en-US" dirty="0" smtClean="0"/>
              <a:t>The core of a Web application is its server-side logic. This logic may be comprised of many distinct layers. A typical example is a three-layered architecture comprising presentation, business, and data layers, as shown in Figure.</a:t>
            </a:r>
          </a:p>
          <a:p>
            <a:pPr>
              <a:defRPr/>
            </a:pPr>
            <a:endParaRPr lang="en-US" dirty="0" smtClean="0"/>
          </a:p>
          <a:p>
            <a:pPr>
              <a:defRPr/>
            </a:pPr>
            <a:r>
              <a:rPr lang="en-US" dirty="0" smtClean="0"/>
              <a:t>A Web application will normally access data stored on a remote database server.</a:t>
            </a:r>
          </a:p>
          <a:p>
            <a:pPr>
              <a:defRPr/>
            </a:pPr>
            <a:r>
              <a:rPr lang="en-US" dirty="0" smtClean="0"/>
              <a:t>It may also consume services exposed by other applications, including S+S hosted services and Web services.</a:t>
            </a:r>
          </a:p>
          <a:p>
            <a:pPr>
              <a:defRPr/>
            </a:pPr>
            <a:r>
              <a:rPr lang="en-US" dirty="0" smtClean="0"/>
              <a:t>Consider using Web applications if:</a:t>
            </a:r>
          </a:p>
          <a:p>
            <a:pPr>
              <a:buFont typeface="Arial" pitchFamily="34" charset="0"/>
              <a:buChar char="•"/>
              <a:defRPr/>
            </a:pPr>
            <a:r>
              <a:rPr lang="en-US" dirty="0" smtClean="0"/>
              <a:t> Your application does not require the rich UI and media support offered by a rich Internet application.</a:t>
            </a:r>
          </a:p>
          <a:p>
            <a:pPr>
              <a:buFont typeface="Arial" pitchFamily="34" charset="0"/>
              <a:buChar char="•"/>
              <a:defRPr/>
            </a:pPr>
            <a:r>
              <a:rPr lang="en-US" dirty="0" smtClean="0"/>
              <a:t> You want the simplicity of a Web-based deployment model.</a:t>
            </a:r>
          </a:p>
          <a:p>
            <a:pPr>
              <a:buFont typeface="Arial" pitchFamily="34" charset="0"/>
              <a:buChar char="•"/>
              <a:defRPr/>
            </a:pPr>
            <a:r>
              <a:rPr lang="en-US" dirty="0" smtClean="0"/>
              <a:t> Your user interface must be platform independent.</a:t>
            </a:r>
          </a:p>
          <a:p>
            <a:pPr>
              <a:buFont typeface="Arial" pitchFamily="34" charset="0"/>
              <a:buChar char="•"/>
              <a:defRPr/>
            </a:pPr>
            <a:r>
              <a:rPr lang="en-US" dirty="0" smtClean="0"/>
              <a:t> Your application must be available over the Internet.</a:t>
            </a:r>
          </a:p>
          <a:p>
            <a:pPr>
              <a:buFont typeface="Arial" pitchFamily="34" charset="0"/>
              <a:buChar char="•"/>
              <a:defRPr/>
            </a:pPr>
            <a:r>
              <a:rPr lang="en-US" dirty="0" smtClean="0"/>
              <a:t> You want to minimize client-side dependencies and resource consumption, such as disk or processor usage.</a:t>
            </a:r>
          </a:p>
          <a:p>
            <a:pPr>
              <a:defRPr/>
            </a:pPr>
            <a:endParaRPr lang="ru-RU" dirty="0" smtClean="0"/>
          </a:p>
          <a:p>
            <a:pPr>
              <a:defRPr/>
            </a:pPr>
            <a:r>
              <a:rPr lang="en-US" dirty="0" smtClean="0"/>
              <a:t>To learn how to design a Web application, see Chapter 21, “Designing Web Applications.”</a:t>
            </a:r>
            <a:endParaRPr lang="ru-RU" dirty="0"/>
          </a:p>
        </p:txBody>
      </p:sp>
      <p:sp>
        <p:nvSpPr>
          <p:cNvPr id="55300" name="Номер слайда 3"/>
          <p:cNvSpPr>
            <a:spLocks noGrp="1"/>
          </p:cNvSpPr>
          <p:nvPr>
            <p:ph type="sldNum" sz="quarter" idx="5"/>
          </p:nvPr>
        </p:nvSpPr>
        <p:spPr>
          <a:noFill/>
        </p:spPr>
        <p:txBody>
          <a:bodyPr/>
          <a:lstStyle/>
          <a:p>
            <a:fld id="{654385F1-AAF2-4CE0-A3EE-234D9900D22F}" type="slidenum">
              <a:rPr lang="ru-RU" smtClean="0"/>
              <a:pPr/>
              <a:t>6</a:t>
            </a:fld>
            <a:endParaRPr 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normAutofit/>
          </a:bodyPr>
          <a:lstStyle/>
          <a:p>
            <a:pPr>
              <a:defRPr/>
            </a:pPr>
            <a:r>
              <a:rPr lang="en-US" dirty="0" smtClean="0">
                <a:latin typeface="+mn-lt"/>
              </a:rPr>
              <a:t>&lt;script type=“text/</a:t>
            </a:r>
            <a:r>
              <a:rPr lang="en-US" dirty="0" err="1" smtClean="0">
                <a:latin typeface="+mn-lt"/>
              </a:rPr>
              <a:t>javascript</a:t>
            </a:r>
            <a:r>
              <a:rPr lang="en-US" dirty="0" smtClean="0">
                <a:latin typeface="+mn-lt"/>
              </a:rPr>
              <a:t>” link=“yourfile.js”&gt;&lt;/script&gt;</a:t>
            </a:r>
          </a:p>
          <a:p>
            <a:pPr eaLnBrk="1" fontAlgn="auto" hangingPunct="1">
              <a:spcBef>
                <a:spcPts val="0"/>
              </a:spcBef>
              <a:spcAft>
                <a:spcPts val="0"/>
              </a:spcAft>
              <a:defRPr/>
            </a:pPr>
            <a:r>
              <a:rPr lang="ru-RU" dirty="0" smtClean="0">
                <a:solidFill>
                  <a:srgbClr val="0000FF"/>
                </a:solidFill>
              </a:rPr>
              <a:t>&lt;</a:t>
            </a:r>
            <a:r>
              <a:rPr lang="ru-RU" dirty="0" err="1" smtClean="0">
                <a:solidFill>
                  <a:srgbClr val="0000FF"/>
                </a:solidFill>
              </a:rPr>
              <a:t>link</a:t>
            </a:r>
            <a:r>
              <a:rPr lang="ru-RU" dirty="0" smtClean="0">
                <a:solidFill>
                  <a:srgbClr val="0000FF"/>
                </a:solidFill>
              </a:rPr>
              <a:t> </a:t>
            </a:r>
            <a:r>
              <a:rPr lang="ru-RU" dirty="0" err="1" smtClean="0">
                <a:solidFill>
                  <a:srgbClr val="0000FF"/>
                </a:solidFill>
              </a:rPr>
              <a:t>type=</a:t>
            </a:r>
            <a:r>
              <a:rPr lang="ru-RU" dirty="0" smtClean="0">
                <a:solidFill>
                  <a:srgbClr val="0000FF"/>
                </a:solidFill>
              </a:rPr>
              <a:t>"</a:t>
            </a:r>
            <a:r>
              <a:rPr lang="ru-RU" dirty="0" err="1" smtClean="0">
                <a:solidFill>
                  <a:srgbClr val="0000FF"/>
                </a:solidFill>
              </a:rPr>
              <a:t>text</a:t>
            </a:r>
            <a:r>
              <a:rPr lang="ru-RU" dirty="0" smtClean="0">
                <a:solidFill>
                  <a:srgbClr val="0000FF"/>
                </a:solidFill>
              </a:rPr>
              <a:t>/</a:t>
            </a:r>
            <a:r>
              <a:rPr lang="ru-RU" dirty="0" err="1" smtClean="0">
                <a:solidFill>
                  <a:srgbClr val="0000FF"/>
                </a:solidFill>
              </a:rPr>
              <a:t>css</a:t>
            </a:r>
            <a:r>
              <a:rPr lang="ru-RU" dirty="0" smtClean="0">
                <a:solidFill>
                  <a:srgbClr val="0000FF"/>
                </a:solidFill>
              </a:rPr>
              <a:t>" </a:t>
            </a:r>
            <a:r>
              <a:rPr lang="ru-RU" dirty="0" err="1" smtClean="0">
                <a:solidFill>
                  <a:srgbClr val="0000FF"/>
                </a:solidFill>
              </a:rPr>
              <a:t>href=</a:t>
            </a:r>
            <a:r>
              <a:rPr lang="ru-RU" dirty="0" smtClean="0">
                <a:solidFill>
                  <a:srgbClr val="0000FF"/>
                </a:solidFill>
              </a:rPr>
              <a:t>"</a:t>
            </a:r>
            <a:r>
              <a:rPr lang="ru-RU" dirty="0" err="1" smtClean="0">
                <a:solidFill>
                  <a:srgbClr val="0000FF"/>
                </a:solidFill>
              </a:rPr>
              <a:t>StyleSheet.css</a:t>
            </a:r>
            <a:r>
              <a:rPr lang="ru-RU" dirty="0" smtClean="0">
                <a:solidFill>
                  <a:srgbClr val="0000FF"/>
                </a:solidFill>
              </a:rPr>
              <a:t>" </a:t>
            </a:r>
            <a:r>
              <a:rPr lang="ru-RU" dirty="0" err="1" smtClean="0">
                <a:solidFill>
                  <a:srgbClr val="0000FF"/>
                </a:solidFill>
              </a:rPr>
              <a:t>rel=</a:t>
            </a:r>
            <a:r>
              <a:rPr lang="ru-RU" dirty="0" smtClean="0">
                <a:solidFill>
                  <a:srgbClr val="0000FF"/>
                </a:solidFill>
              </a:rPr>
              <a:t>"</a:t>
            </a:r>
            <a:r>
              <a:rPr lang="ru-RU" dirty="0" err="1" smtClean="0">
                <a:solidFill>
                  <a:srgbClr val="0000FF"/>
                </a:solidFill>
              </a:rPr>
              <a:t>stylesheet</a:t>
            </a:r>
            <a:r>
              <a:rPr lang="ru-RU" dirty="0" smtClean="0">
                <a:solidFill>
                  <a:srgbClr val="0000FF"/>
                </a:solidFill>
              </a:rPr>
              <a:t>" /&gt;</a:t>
            </a:r>
            <a:endParaRPr lang="ru-RU" dirty="0" smtClean="0"/>
          </a:p>
          <a:p>
            <a:pPr>
              <a:defRPr/>
            </a:pPr>
            <a:endParaRPr lang="en-US" dirty="0" smtClean="0">
              <a:latin typeface="+mn-lt"/>
            </a:endParaRPr>
          </a:p>
          <a:p>
            <a:pPr>
              <a:defRPr/>
            </a:pPr>
            <a:endParaRPr lang="ru-RU" dirty="0"/>
          </a:p>
        </p:txBody>
      </p:sp>
      <p:sp>
        <p:nvSpPr>
          <p:cNvPr id="56324" name="Номер слайда 3"/>
          <p:cNvSpPr>
            <a:spLocks noGrp="1"/>
          </p:cNvSpPr>
          <p:nvPr>
            <p:ph type="sldNum" sz="quarter" idx="5"/>
          </p:nvPr>
        </p:nvSpPr>
        <p:spPr>
          <a:noFill/>
        </p:spPr>
        <p:txBody>
          <a:bodyPr/>
          <a:lstStyle/>
          <a:p>
            <a:fld id="{7C4D9D21-BE83-4909-8AC5-FC1B4B5FFE7F}" type="slidenum">
              <a:rPr lang="ru-RU" smtClean="0"/>
              <a:pPr/>
              <a:t>7</a:t>
            </a:fld>
            <a:endParaRPr 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11E29D5E-73DA-477F-B725-EDD4196A60FB}" type="slidenum">
              <a:rPr lang="en-US" smtClean="0"/>
              <a:pPr/>
              <a:t>10</a:t>
            </a:fld>
            <a:endParaRPr 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Образ слайда 1"/>
          <p:cNvSpPr>
            <a:spLocks noGrp="1" noRot="1" noChangeAspect="1" noTextEdit="1"/>
          </p:cNvSpPr>
          <p:nvPr>
            <p:ph type="sldImg"/>
          </p:nvPr>
        </p:nvSpPr>
        <p:spPr>
          <a:ln/>
        </p:spPr>
      </p:sp>
      <p:sp>
        <p:nvSpPr>
          <p:cNvPr id="58371" name="Заметки 2"/>
          <p:cNvSpPr>
            <a:spLocks noGrp="1"/>
          </p:cNvSpPr>
          <p:nvPr>
            <p:ph type="body" idx="1"/>
          </p:nvPr>
        </p:nvSpPr>
        <p:spPr>
          <a:noFill/>
          <a:ln/>
        </p:spPr>
        <p:txBody>
          <a:bodyPr/>
          <a:lstStyle/>
          <a:p>
            <a:endParaRPr lang="ru-RU" dirty="0" smtClean="0"/>
          </a:p>
        </p:txBody>
      </p:sp>
      <p:sp>
        <p:nvSpPr>
          <p:cNvPr id="58372" name="Номер слайда 3"/>
          <p:cNvSpPr>
            <a:spLocks noGrp="1"/>
          </p:cNvSpPr>
          <p:nvPr>
            <p:ph type="sldNum" sz="quarter" idx="5"/>
          </p:nvPr>
        </p:nvSpPr>
        <p:spPr>
          <a:noFill/>
        </p:spPr>
        <p:txBody>
          <a:bodyPr/>
          <a:lstStyle/>
          <a:p>
            <a:fld id="{1EA90B58-2FF5-4D81-9B32-D0FEC241E9D4}" type="slidenum">
              <a:rPr lang="ru-RU" smtClean="0"/>
              <a:pPr/>
              <a:t>18</a:t>
            </a:fld>
            <a:endParaRPr 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BB92E795-EC36-4F87-A17E-12519CAB3A34}" type="slidenum">
              <a:rPr lang="en-US" smtClean="0"/>
              <a:pPr/>
              <a:t>37</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r>
              <a:rPr lang="ru-RU" smtClean="0"/>
              <a:t>Интерфейс Internet Server Application Program Interface (ISAPI) предназначен для программирования приложения (API) информационных служб интернета (IIS). ISAPI состоит из классов поддержки и структур, участвующих в программной эксплуатации IIS. Веб-приложения, использующие ISAPI для взаимодействия с IIS, реализуют это взаимодействие на веб-сервере Windows наиболее эффективным образом. При работе с ISAPI уровень программного обеспечения поддержки или интерфейсов между IIS и веб-приложением сильно снижается. Все программное обеспечение веб-приложений Microsoft прямо или косвенно использует технологию ISAPI. Технологии Microsoft Application Server Pages (ASP) и .NET Framework построены как приложения ISAPI.</a:t>
            </a:r>
          </a:p>
          <a:p>
            <a:r>
              <a:rPr lang="ru-RU" smtClean="0"/>
              <a:t>Изначально ISAPI распространялся среди разработчиков CGI как альтернатива программам CGI или как обновление исполняемого файла CGI. Многие исполняемые файлы CGI написаны на C++ или C, поэтому интеграция существующего веб-приложения CGI не очень сложна. Преобразование веб-приложения CGI для использования ISAPI увеличивает производительность веб-приложения. CGI при каждом HTTP-запросе создает новый процесс, что занимает много ресурсов несущего сервера. Расширения ISAPI загружаются в пространство процесса IIS, поэтому узлу не нужно создавать новый процесс при каждом HTTP-запросе. Поскольку Windows загружает динамически подключаемую библиотеку в пространство памяти один раз при первом вызове функции в DLL и хранит ее там неопределенный промежуток времени, расширение ISAPI остается загруженным и не удаляется, до тех пор пока сервер IIS не будет выключен или не будет выгружен экземпляр или виртуальная память. Таким образом, компания Microsoft дает программистам основание использовать ISAPI вместо CGI и легко обновлять ПО, созданное при помощи CGI.</a:t>
            </a:r>
          </a:p>
          <a:p>
            <a:r>
              <a:rPr lang="ru-RU" smtClean="0"/>
              <a:t>ISAPI рекомендуется для программистов, создающих (или уже создавших) приложение на языке C++, предназначенное для продажи на рынке ПО. Если важным фактором является производительность, и на разработку выделяется больше времени, чем на создание обычного сценария для интернета, рассмотрите вариант использования ISAPI. Кроме всего прочего, ISAPI выполняет на несущем узле некоторые задачи, которые нельзя выполнить при помощи других технологий. Программное обеспечение ISAPI создано таким образом, что при его выполнении другие веб-приложения, написанные на языках сценариев с использованием других расширений ISAPI (например, .NET Framework или ASP.DLL), не рассматривают задачи, выполняемые расширением ISAPI.</a:t>
            </a:r>
          </a:p>
          <a:p>
            <a:r>
              <a:rPr lang="ru-RU" smtClean="0"/>
              <a:t>К недостаткам рассматриваемой технологии относится сложность ISAPI в работе и в отладке. Отладка кода в интегрированной среде разработки (Integrated Design Environment, IDE) Visual Studio .NET довольно сложна, и, поскольку IIS представляет собой процесс с несколькими нитями, результаты отладки могут быть непредсказуемыми. Малейшая ошибка в приложении ISAPI катастрофически сказывается на производительности IIS. По сравнению со другими средами разработки ISAPI весьма чувствительна к ошибкам при построении веб-приложения.</a:t>
            </a:r>
          </a:p>
          <a:p>
            <a:r>
              <a:rPr lang="ru-RU" smtClean="0"/>
              <a:t>Кроме всего прочего, код ISAPI создается с помощью неконтролируемого кода C++. Новые возможности, предлагаемые Visual Studio .NET для управляемого кода C++ в технологии .NET Framework, нельзя использовать в проекте ISAPI.</a:t>
            </a:r>
          </a:p>
          <a:p>
            <a:endParaRPr lang="ru-RU" smtClean="0"/>
          </a:p>
          <a:p>
            <a:r>
              <a:rPr lang="ru-RU" smtClean="0"/>
              <a:t>Приложения ISAPI представляют собой библиотеки DLL, напрямую взаимодействующие с IIS API. Программное обеспечение ISAPI – это расширение или фильтр. Расширения ISAPI являются библиотеками DLL, вызываемыми посредством квалифицированного запроса в IIS. Фильтры ISAPI вызываются независимо от других запросов IIS. Запросы HTTP передаются напрямую расширению ISAPI с помощью ссылки URL или данных, отправляемых из формы HTML. Расширение ISAPI может вызываться косвенно посредством связывания файла с определенным расширением ISAPI в IIS. При установке связей файлов выполняются действия, аналогичные ассоциированию файлов ответа сервера (SRF) с конкретным расширением ISAPI в ATL Server (см. </a:t>
            </a:r>
            <a:r>
              <a:rPr lang="ru-RU" u="sng" smtClean="0">
                <a:hlinkClick r:id="rId3" action="ppaction://hlinkfile"/>
              </a:rPr>
              <a:t>лекцию 4</a:t>
            </a:r>
            <a:r>
              <a:rPr lang="ru-RU" smtClean="0"/>
              <a:t>). Можно настроить реагирование фильтров ISAPI на запросы согласно приоритету; это отличает их от других фильтров, загружаемых в IIS. Фильтры используются в специализированных приложениях, связанных с IIS, и обычно выполняют следующие задачи:</a:t>
            </a:r>
          </a:p>
          <a:p>
            <a:r>
              <a:rPr lang="ru-RU" smtClean="0"/>
              <a:t>шифрование;</a:t>
            </a:r>
          </a:p>
          <a:p>
            <a:r>
              <a:rPr lang="ru-RU" smtClean="0"/>
              <a:t>ведение журналов;</a:t>
            </a:r>
          </a:p>
          <a:p>
            <a:r>
              <a:rPr lang="ru-RU" smtClean="0"/>
              <a:t>аутентификация;</a:t>
            </a:r>
          </a:p>
          <a:p>
            <a:r>
              <a:rPr lang="ru-RU" smtClean="0"/>
              <a:t>сжатие данных.</a:t>
            </a:r>
          </a:p>
          <a:p>
            <a:r>
              <a:rPr lang="ru-RU" smtClean="0"/>
              <a:t>Расширения ISAPI – наиболее частый способ применения ISAPI. Фильтры ISAPI довольно сложны в создании, и сфера их использования ограничена. Данная тема выходит за рамки книги и рассматриваться не будет.</a:t>
            </a:r>
          </a:p>
          <a:p>
            <a:endParaRPr 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00AFE443-D129-42DE-9A63-F38F158D82A8}" type="slidenum">
              <a:rPr lang="en-US" smtClean="0"/>
              <a:pPr/>
              <a:t>38</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D16FD940-5517-4F7D-BFD1-B97DAA54DEF6}" type="slidenum">
              <a:rPr lang="en-US" smtClean="0"/>
              <a:pPr/>
              <a:t>40</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normAutofit fontScale="62500" lnSpcReduction="20000"/>
          </a:bodyPr>
          <a:lstStyle/>
          <a:p>
            <a:pPr>
              <a:defRPr/>
            </a:pPr>
            <a:r>
              <a:rPr lang="en-US" dirty="0" smtClean="0"/>
              <a:t>Active Scripting (formerly known as ActiveX Scripting) is the technology used in Windows to implement component-based scripting support. It is based on COM (more precisely, OLE Automation) and allows installation of additional scripting engines in the form of COM modules.</a:t>
            </a:r>
          </a:p>
          <a:p>
            <a:pPr>
              <a:defRPr/>
            </a:pPr>
            <a:r>
              <a:rPr lang="en-US" dirty="0" smtClean="0"/>
              <a:t>The Active Scripting technologies were first released in 1996, with the release of the Microsoft Internet Explorer 3.0 (August 1996) and Internet Information Services 3.0 products (December 1996).</a:t>
            </a:r>
          </a:p>
          <a:p>
            <a:pPr>
              <a:defRPr/>
            </a:pPr>
            <a:r>
              <a:rPr lang="en-US" dirty="0" smtClean="0"/>
              <a:t>The interfaces to Active Scripting engines are public, so any developer can create his own applications that are programmable in Active Scripting languages as well as engines for additional languages.</a:t>
            </a:r>
          </a:p>
          <a:p>
            <a:pPr>
              <a:defRPr/>
            </a:pPr>
            <a:r>
              <a:rPr lang="en-US" dirty="0" smtClean="0"/>
              <a:t>VBScript and </a:t>
            </a:r>
            <a:r>
              <a:rPr lang="en-US" dirty="0" err="1" smtClean="0"/>
              <a:t>JScript</a:t>
            </a:r>
            <a:r>
              <a:rPr lang="en-US" dirty="0" smtClean="0"/>
              <a:t> engines are included with the default installation of Windows versions after Windows 95, and are an optional install with CE. According to Microsoft and third-party documentation, Visual Basic for Applications (VBA) is a third default scripting engine and is part of the Windows installation and therefore present even if there is not an installation of Microsoft Office, WordPerfect Office, or other software packages which are VBA-programmable. Active Scripting engines for other languages are also available; many are free, some are proprietary (commercial), and at least one shareware engine (a </a:t>
            </a:r>
            <a:r>
              <a:rPr lang="en-US" dirty="0" err="1" smtClean="0"/>
              <a:t>Tcl</a:t>
            </a:r>
            <a:r>
              <a:rPr lang="en-US" dirty="0" smtClean="0"/>
              <a:t> engine in the beta stage of development) is extant. For example, one can add support for Perl and Python scripting to Windows by installing </a:t>
            </a:r>
            <a:r>
              <a:rPr lang="en-US" dirty="0" err="1" smtClean="0"/>
              <a:t>theActiveState</a:t>
            </a:r>
            <a:r>
              <a:rPr lang="en-US" dirty="0" smtClean="0"/>
              <a:t> Active Scripting engines which are included in the </a:t>
            </a:r>
            <a:r>
              <a:rPr lang="en-US" dirty="0" err="1" smtClean="0"/>
              <a:t>ActivePerl</a:t>
            </a:r>
            <a:r>
              <a:rPr lang="en-US" dirty="0" smtClean="0"/>
              <a:t> and </a:t>
            </a:r>
            <a:r>
              <a:rPr lang="en-US" dirty="0" err="1" smtClean="0"/>
              <a:t>ActivePython</a:t>
            </a:r>
            <a:r>
              <a:rPr lang="en-US" dirty="0" smtClean="0"/>
              <a:t> distributions. The standard PHP installation for Windows includes an engine known as </a:t>
            </a:r>
            <a:r>
              <a:rPr lang="en-US" dirty="0" err="1" smtClean="0"/>
              <a:t>ActivePHP</a:t>
            </a:r>
            <a:r>
              <a:rPr lang="en-US" dirty="0" smtClean="0"/>
              <a:t> and </a:t>
            </a:r>
            <a:r>
              <a:rPr lang="en-US" dirty="0" err="1" smtClean="0"/>
              <a:t>PHPScript</a:t>
            </a:r>
            <a:r>
              <a:rPr lang="en-US" dirty="0" smtClean="0"/>
              <a:t> in various versions. Scripting engines implementing other variants of Basic, Haskell, PHP, </a:t>
            </a:r>
            <a:r>
              <a:rPr lang="en-US" dirty="0" err="1" smtClean="0"/>
              <a:t>Rexx</a:t>
            </a:r>
            <a:r>
              <a:rPr lang="en-US" dirty="0" smtClean="0"/>
              <a:t> (multiple versions), Delphi, XSLT, </a:t>
            </a:r>
            <a:r>
              <a:rPr lang="en-US" dirty="0" err="1" smtClean="0"/>
              <a:t>Tcl</a:t>
            </a:r>
            <a:r>
              <a:rPr lang="en-US" dirty="0" smtClean="0"/>
              <a:t>, Ruby and other languages are also available.</a:t>
            </a:r>
          </a:p>
          <a:p>
            <a:pPr>
              <a:defRPr/>
            </a:pPr>
            <a:r>
              <a:rPr lang="en-US" dirty="0" smtClean="0"/>
              <a:t>In Windows,</a:t>
            </a:r>
            <a:r>
              <a:rPr lang="ru-RU" dirty="0" smtClean="0"/>
              <a:t>ё</a:t>
            </a:r>
            <a:r>
              <a:rPr lang="en-US" dirty="0" smtClean="0"/>
              <a:t>at the command line and WScript.exe running in the GUI are the main means of implementation of installed Active Script languages. Clicking on an icon or running from the command line, a script, the Run dialogue, &amp;c. will by default run a plain text file containing the code. Two other options are available, that the *.wsf format, which is an XML-type file which can contain more than one script in more than one language in addition to other elements, and encoded scripts for some languages, such as those indicated by the extensions *.jse (</a:t>
            </a:r>
            <a:r>
              <a:rPr lang="en-US" dirty="0" err="1" smtClean="0"/>
              <a:t>JScript</a:t>
            </a:r>
            <a:r>
              <a:rPr lang="en-US" dirty="0" smtClean="0"/>
              <a:t>), *.vbe (VBScript), and similar cases for some third-party engines.</a:t>
            </a:r>
          </a:p>
          <a:p>
            <a:pPr>
              <a:defRPr/>
            </a:pPr>
            <a:r>
              <a:rPr lang="en-US" dirty="0" smtClean="0"/>
              <a:t>The third-party shell Take Command can, as of version 10, be configured for direct interoperability with the script host and its installed engines.</a:t>
            </a:r>
          </a:p>
          <a:p>
            <a:pPr>
              <a:defRPr/>
            </a:pPr>
            <a:r>
              <a:rPr lang="en-US" dirty="0" smtClean="0"/>
              <a:t>The script host, related components, and engines are able to be integrated into and called from Windows applications just like any other component.</a:t>
            </a:r>
          </a:p>
          <a:p>
            <a:pPr>
              <a:defRPr/>
            </a:pPr>
            <a:endParaRPr lang="en-US" dirty="0" smtClean="0"/>
          </a:p>
          <a:p>
            <a:pPr>
              <a:defRPr/>
            </a:pPr>
            <a:endParaRPr lang="ru-RU" dirty="0"/>
          </a:p>
        </p:txBody>
      </p:sp>
      <p:sp>
        <p:nvSpPr>
          <p:cNvPr id="62468" name="Номер слайда 3"/>
          <p:cNvSpPr>
            <a:spLocks noGrp="1"/>
          </p:cNvSpPr>
          <p:nvPr>
            <p:ph type="sldNum" sz="quarter" idx="5"/>
          </p:nvPr>
        </p:nvSpPr>
        <p:spPr>
          <a:noFill/>
        </p:spPr>
        <p:txBody>
          <a:bodyPr/>
          <a:lstStyle/>
          <a:p>
            <a:fld id="{7E7A2000-910F-486D-A17E-DF5BD710117F}" type="slidenum">
              <a:rPr lang="en-US" smtClean="0"/>
              <a:pPr/>
              <a:t>42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0A4638FC-C428-484B-B5D9-044C8D85E838}" type="slidenum">
              <a:rPr lang="en-US" smtClean="0"/>
              <a:pPr/>
              <a:t>43</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8FB98562-6661-4251-B3B1-F7CC93F0387A}" type="slidenum">
              <a:rPr lang="en-US" smtClean="0"/>
              <a:pPr/>
              <a:t>45</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6D976A8F-0562-42C2-AA90-3F66BB7992A1}" type="slidenum">
              <a:rPr lang="en-US" smtClean="0"/>
              <a:pPr/>
              <a:t>46</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5DDEFBF3-8C07-4BCA-B8BA-CE61D3934AF6}" type="slidenum">
              <a:rPr lang="en-US" smtClean="0"/>
              <a:pPr/>
              <a:t>47</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r>
              <a:rPr lang="en-US" smtClean="0"/>
              <a:t>Have to write code to do anything.  There is almost no purely declarative way to do anything.</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D58D6B15-4F1B-4F05-BBB5-5078650D52A2}"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396B518-EA34-489E-8D3F-1CA2DE7F4516}"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D6A8DE21-459E-4DB6-A117-134256242C68}"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1DA5A267-3BC3-4FCB-A3EE-89DF218E0418}"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4775D687-582E-4989-9D45-CFC5CD596121}"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03FD1233-06D4-4E54-90A3-E0D457A3AF1B}"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B694154C-C550-4CD7-89D8-973AC961BE3F}"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13A803F6-5A06-4731-A5CA-6BA17A4B554D}"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87CBB71A-8FA8-4E96-84B9-32937E882E86}"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F5B7DDC-CCD6-4278-B4B3-6929E1D6DF5B}"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FE7E6541-C63A-4651-9467-87C8DF9244EA}"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C39A0720-606D-4AAA-B68E-902E74C7970A}"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50C54052-F9D6-49A6-9B82-1547381E15B1}"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68313" y="2060575"/>
            <a:ext cx="8229600" cy="1143000"/>
          </a:xfrm>
        </p:spPr>
        <p:txBody>
          <a:bodyPr/>
          <a:lstStyle/>
          <a:p>
            <a:pPr eaLnBrk="1" hangingPunct="1"/>
            <a:r>
              <a:rPr lang="ru-RU" dirty="0" smtClean="0"/>
              <a:t>Лекция 3</a:t>
            </a:r>
          </a:p>
        </p:txBody>
      </p:sp>
      <p:sp>
        <p:nvSpPr>
          <p:cNvPr id="2051" name="Rectangle 3"/>
          <p:cNvSpPr>
            <a:spLocks noGrp="1" noChangeArrowheads="1"/>
          </p:cNvSpPr>
          <p:nvPr>
            <p:ph type="body" idx="1"/>
          </p:nvPr>
        </p:nvSpPr>
        <p:spPr>
          <a:xfrm>
            <a:off x="1979613" y="3933825"/>
            <a:ext cx="5473700" cy="792163"/>
          </a:xfrm>
        </p:spPr>
        <p:txBody>
          <a:bodyPr>
            <a:normAutofit fontScale="70000" lnSpcReduction="20000"/>
          </a:bodyPr>
          <a:lstStyle/>
          <a:p>
            <a:pPr algn="ctr" eaLnBrk="1" hangingPunct="1">
              <a:buFontTx/>
              <a:buNone/>
              <a:defRPr/>
            </a:pPr>
            <a:r>
              <a:rPr lang="ru-RU" sz="4000" smtClean="0"/>
              <a:t>Основные </a:t>
            </a:r>
            <a:r>
              <a:rPr lang="ru-RU" sz="4000" dirty="0" smtClean="0"/>
              <a:t>технологии разработки </a:t>
            </a:r>
            <a:r>
              <a:rPr lang="en-US" sz="4000" dirty="0" smtClean="0"/>
              <a:t>Web </a:t>
            </a:r>
            <a:r>
              <a:rPr lang="ru-RU" sz="4000" dirty="0" smtClean="0"/>
              <a:t>приложений</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smtClean="0"/>
              <a:t>Web </a:t>
            </a:r>
            <a:r>
              <a:rPr lang="ru-RU" smtClean="0"/>
              <a:t>страница (</a:t>
            </a:r>
            <a:r>
              <a:rPr lang="en-US" smtClean="0"/>
              <a:t>page</a:t>
            </a:r>
            <a:r>
              <a:rPr lang="ru-RU" smtClean="0"/>
              <a:t>)</a:t>
            </a:r>
          </a:p>
        </p:txBody>
      </p:sp>
      <p:sp>
        <p:nvSpPr>
          <p:cNvPr id="3075" name="Rectangle 3"/>
          <p:cNvSpPr>
            <a:spLocks noGrp="1" noChangeArrowheads="1"/>
          </p:cNvSpPr>
          <p:nvPr>
            <p:ph type="body" idx="1"/>
          </p:nvPr>
        </p:nvSpPr>
        <p:spPr/>
        <p:txBody>
          <a:bodyPr/>
          <a:lstStyle/>
          <a:p>
            <a:pPr eaLnBrk="1" hangingPunct="1"/>
            <a:r>
              <a:rPr lang="ru-RU" sz="2400" smtClean="0"/>
              <a:t>Файл, который содержит информацию описанную на языке HTML (или XHTML) и может включать гиперссылки на другие </a:t>
            </a:r>
            <a:r>
              <a:rPr lang="en-US" sz="2400" smtClean="0"/>
              <a:t>web </a:t>
            </a:r>
            <a:r>
              <a:rPr lang="ru-RU" sz="2400" smtClean="0"/>
              <a:t>страницы.</a:t>
            </a:r>
          </a:p>
          <a:p>
            <a:pPr eaLnBrk="1" hangingPunct="1"/>
            <a:r>
              <a:rPr lang="ru-RU" sz="2400" smtClean="0"/>
              <a:t>Каждая </a:t>
            </a:r>
            <a:r>
              <a:rPr lang="en-US" sz="2400" smtClean="0"/>
              <a:t>web </a:t>
            </a:r>
            <a:r>
              <a:rPr lang="ru-RU" sz="2400" smtClean="0"/>
              <a:t>страница имеет </a:t>
            </a:r>
            <a:r>
              <a:rPr lang="en-US" sz="2400" smtClean="0"/>
              <a:t>URL </a:t>
            </a:r>
            <a:r>
              <a:rPr lang="ru-RU" sz="2400" smtClean="0"/>
              <a:t>адрес с помощью которого она может быть получена.</a:t>
            </a:r>
          </a:p>
          <a:p>
            <a:pPr eaLnBrk="1" hangingPunct="1"/>
            <a:r>
              <a:rPr lang="en-US" sz="2400" smtClean="0"/>
              <a:t>Web </a:t>
            </a:r>
            <a:r>
              <a:rPr lang="ru-RU" sz="2400" smtClean="0"/>
              <a:t>страницы могут быть статическими или динамическими:</a:t>
            </a:r>
          </a:p>
          <a:p>
            <a:pPr lvl="1" eaLnBrk="1" hangingPunct="1"/>
            <a:r>
              <a:rPr lang="ru-RU" sz="2000" smtClean="0"/>
              <a:t>Статические (</a:t>
            </a:r>
            <a:r>
              <a:rPr lang="en-US" sz="2000" smtClean="0"/>
              <a:t>html </a:t>
            </a:r>
            <a:r>
              <a:rPr lang="ru-RU" sz="2000" smtClean="0"/>
              <a:t>или </a:t>
            </a:r>
            <a:r>
              <a:rPr lang="en-US" sz="2000" smtClean="0"/>
              <a:t>htm</a:t>
            </a:r>
            <a:r>
              <a:rPr lang="ru-RU" sz="2000" smtClean="0"/>
              <a:t>)</a:t>
            </a:r>
            <a:r>
              <a:rPr lang="en-US" sz="2000" smtClean="0"/>
              <a:t> </a:t>
            </a:r>
            <a:r>
              <a:rPr lang="ru-RU" sz="2000" smtClean="0"/>
              <a:t>страницы передаются браузеру без обработки;</a:t>
            </a:r>
          </a:p>
          <a:p>
            <a:pPr lvl="1" eaLnBrk="1" hangingPunct="1"/>
            <a:r>
              <a:rPr lang="ru-RU" sz="2000" smtClean="0"/>
              <a:t>Динамические страницы предварительно обрабатываются на сервере в результате чего получается </a:t>
            </a:r>
            <a:r>
              <a:rPr lang="en-US" sz="2000" smtClean="0"/>
              <a:t>HTML </a:t>
            </a:r>
            <a:r>
              <a:rPr lang="ru-RU" sz="2000" smtClean="0"/>
              <a:t>документ, который и передается браузеру.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smtClean="0"/>
              <a:t>Web </a:t>
            </a:r>
            <a:r>
              <a:rPr lang="ru-RU" smtClean="0"/>
              <a:t>сайт</a:t>
            </a:r>
          </a:p>
        </p:txBody>
      </p:sp>
      <p:sp>
        <p:nvSpPr>
          <p:cNvPr id="4099" name="Rectangle 3"/>
          <p:cNvSpPr>
            <a:spLocks noGrp="1" noChangeArrowheads="1"/>
          </p:cNvSpPr>
          <p:nvPr>
            <p:ph type="body" idx="1"/>
          </p:nvPr>
        </p:nvSpPr>
        <p:spPr/>
        <p:txBody>
          <a:bodyPr/>
          <a:lstStyle/>
          <a:p>
            <a:pPr eaLnBrk="1" hangingPunct="1"/>
            <a:r>
              <a:rPr lang="en-US" sz="2400" b="1" smtClean="0"/>
              <a:t>Web </a:t>
            </a:r>
            <a:r>
              <a:rPr lang="ru-RU" sz="2400" b="1" smtClean="0"/>
              <a:t>сайт </a:t>
            </a:r>
            <a:r>
              <a:rPr lang="ru-RU" sz="2400" smtClean="0"/>
              <a:t>это набор</a:t>
            </a:r>
            <a:r>
              <a:rPr lang="ru-RU" sz="2400" b="1" smtClean="0"/>
              <a:t> </a:t>
            </a:r>
            <a:r>
              <a:rPr lang="ru-RU" sz="2400" smtClean="0"/>
              <a:t>логически связанных</a:t>
            </a:r>
            <a:r>
              <a:rPr lang="ru-RU" sz="2400" b="1" smtClean="0"/>
              <a:t> </a:t>
            </a:r>
            <a:r>
              <a:rPr lang="ru-RU" sz="2400" smtClean="0"/>
              <a:t>Web страниц, изображений (images), videos или других цифровых данных, которые доступны </a:t>
            </a:r>
            <a:r>
              <a:rPr lang="en-US" sz="2400" smtClean="0"/>
              <a:t>web </a:t>
            </a:r>
            <a:r>
              <a:rPr lang="ru-RU" sz="2400" smtClean="0"/>
              <a:t>серверу. </a:t>
            </a:r>
          </a:p>
          <a:p>
            <a:pPr eaLnBrk="1" hangingPunct="1"/>
            <a:r>
              <a:rPr lang="en-US" sz="2400" smtClean="0"/>
              <a:t>Web </a:t>
            </a:r>
            <a:r>
              <a:rPr lang="ru-RU" sz="2400" smtClean="0"/>
              <a:t>сайт имеет некоторую начальную страницу </a:t>
            </a:r>
            <a:r>
              <a:rPr lang="en-US" sz="2400" smtClean="0"/>
              <a:t>(homepage) </a:t>
            </a:r>
            <a:r>
              <a:rPr lang="ru-RU" sz="2400" smtClean="0"/>
              <a:t>используя которую можно перейти к другим страницам сайта. </a:t>
            </a:r>
          </a:p>
          <a:p>
            <a:pPr eaLnBrk="1" hangingPunct="1"/>
            <a:r>
              <a:rPr lang="ru-RU" sz="2400" smtClean="0"/>
              <a:t>Страницы </a:t>
            </a:r>
            <a:r>
              <a:rPr lang="en-US" sz="2400" smtClean="0"/>
              <a:t>web </a:t>
            </a:r>
            <a:r>
              <a:rPr lang="ru-RU" sz="2400" smtClean="0"/>
              <a:t>сайта обычно разделены по папкам, которые создают иерархическую структуру сайта.</a:t>
            </a:r>
          </a:p>
          <a:p>
            <a:pPr eaLnBrk="1" hangingPunct="1"/>
            <a:r>
              <a:rPr lang="ru-RU" sz="2400" smtClean="0"/>
              <a:t>Если начальная страница сайта в </a:t>
            </a:r>
            <a:r>
              <a:rPr lang="en-US" sz="2400" smtClean="0"/>
              <a:t>URL </a:t>
            </a:r>
            <a:r>
              <a:rPr lang="ru-RU" sz="2400" smtClean="0"/>
              <a:t>не указывается, то </a:t>
            </a:r>
            <a:r>
              <a:rPr lang="en-US" sz="2400" smtClean="0"/>
              <a:t>web </a:t>
            </a:r>
            <a:r>
              <a:rPr lang="ru-RU" sz="2400" smtClean="0"/>
              <a:t>сервер использует страницу со стандартным именем (</a:t>
            </a:r>
            <a:r>
              <a:rPr lang="en-US" sz="2400" smtClean="0"/>
              <a:t>default </a:t>
            </a:r>
            <a:r>
              <a:rPr lang="ru-RU" sz="2400" smtClean="0"/>
              <a:t>или </a:t>
            </a:r>
            <a:r>
              <a:rPr lang="en-US" sz="2400" smtClean="0"/>
              <a:t>index</a:t>
            </a:r>
            <a:r>
              <a:rPr lang="ru-RU" sz="2400" smtClean="0"/>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p:nvPr>
        </p:nvSpPr>
        <p:spPr/>
        <p:txBody>
          <a:bodyPr/>
          <a:lstStyle/>
          <a:p>
            <a:pPr eaLnBrk="1" hangingPunct="1"/>
            <a:r>
              <a:rPr lang="en-US" sz="4800" smtClean="0">
                <a:solidFill>
                  <a:schemeClr val="tx1"/>
                </a:solidFill>
              </a:rPr>
              <a:t>Web </a:t>
            </a:r>
            <a:r>
              <a:rPr lang="ru-RU" sz="4800" smtClean="0">
                <a:solidFill>
                  <a:schemeClr val="tx1"/>
                </a:solidFill>
              </a:rPr>
              <a:t>приложения</a:t>
            </a:r>
            <a:endParaRPr lang="ru-RU" sz="4000" smtClean="0"/>
          </a:p>
        </p:txBody>
      </p:sp>
      <p:sp>
        <p:nvSpPr>
          <p:cNvPr id="3" name="Содержимое 2"/>
          <p:cNvSpPr>
            <a:spLocks noGrp="1"/>
          </p:cNvSpPr>
          <p:nvPr>
            <p:ph idx="1"/>
          </p:nvPr>
        </p:nvSpPr>
        <p:spPr/>
        <p:txBody>
          <a:bodyPr>
            <a:normAutofit fontScale="55000" lnSpcReduction="20000"/>
          </a:bodyPr>
          <a:lstStyle/>
          <a:p>
            <a:pPr eaLnBrk="1" hangingPunct="1">
              <a:defRPr/>
            </a:pPr>
            <a:r>
              <a:rPr lang="en-US" b="1" dirty="0" smtClean="0"/>
              <a:t>Web </a:t>
            </a:r>
            <a:r>
              <a:rPr lang="ru-RU" b="1" dirty="0" smtClean="0"/>
              <a:t>приложение или</a:t>
            </a:r>
            <a:r>
              <a:rPr lang="en-US" dirty="0" smtClean="0"/>
              <a:t> </a:t>
            </a:r>
            <a:r>
              <a:rPr lang="en-US" b="1" dirty="0" err="1" smtClean="0"/>
              <a:t>webapp</a:t>
            </a:r>
            <a:r>
              <a:rPr lang="en-US" dirty="0" smtClean="0"/>
              <a:t> </a:t>
            </a:r>
            <a:r>
              <a:rPr lang="ru-RU" dirty="0" smtClean="0"/>
              <a:t>это приложение, с которым можно работать с помощью </a:t>
            </a:r>
            <a:r>
              <a:rPr lang="en-US" dirty="0" smtClean="0"/>
              <a:t>web </a:t>
            </a:r>
            <a:r>
              <a:rPr lang="ru-RU" dirty="0" smtClean="0"/>
              <a:t>браузера по сети</a:t>
            </a:r>
            <a:r>
              <a:rPr lang="en-US" dirty="0" smtClean="0"/>
              <a:t> Internet </a:t>
            </a:r>
            <a:r>
              <a:rPr lang="ru-RU" dirty="0" smtClean="0"/>
              <a:t>или </a:t>
            </a:r>
            <a:r>
              <a:rPr lang="en-US" dirty="0" smtClean="0"/>
              <a:t>intranet. </a:t>
            </a:r>
            <a:endParaRPr lang="ru-RU" dirty="0" smtClean="0"/>
          </a:p>
          <a:p>
            <a:pPr eaLnBrk="1" hangingPunct="1">
              <a:defRPr/>
            </a:pPr>
            <a:r>
              <a:rPr lang="ru-RU" dirty="0" smtClean="0"/>
              <a:t>Это также компьютерная  прикладная программа, пользовательский интерфейс (</a:t>
            </a:r>
            <a:r>
              <a:rPr lang="en-US" dirty="0" smtClean="0"/>
              <a:t>UI</a:t>
            </a:r>
            <a:r>
              <a:rPr lang="ru-RU" dirty="0" smtClean="0"/>
              <a:t>) которой кодируется на языках понятных браузерам </a:t>
            </a:r>
            <a:r>
              <a:rPr lang="en-US" dirty="0" smtClean="0"/>
              <a:t>(</a:t>
            </a:r>
            <a:r>
              <a:rPr lang="ru-RU" dirty="0" smtClean="0"/>
              <a:t>например,</a:t>
            </a:r>
            <a:r>
              <a:rPr lang="en-US" dirty="0" smtClean="0"/>
              <a:t> HTML, CSS, JavaScript</a:t>
            </a:r>
            <a:r>
              <a:rPr lang="ru-RU" dirty="0" smtClean="0"/>
              <a:t> и пр.</a:t>
            </a:r>
            <a:r>
              <a:rPr lang="en-US" dirty="0" smtClean="0"/>
              <a:t>) </a:t>
            </a:r>
            <a:r>
              <a:rPr lang="ru-RU" dirty="0" smtClean="0"/>
              <a:t>и которая доверяет обычному браузеру возможность работы с ней.</a:t>
            </a:r>
            <a:endParaRPr lang="en-US" dirty="0" smtClean="0"/>
          </a:p>
          <a:p>
            <a:pPr eaLnBrk="1" hangingPunct="1">
              <a:defRPr/>
            </a:pPr>
            <a:r>
              <a:rPr lang="en-US" dirty="0" smtClean="0"/>
              <a:t>Web </a:t>
            </a:r>
            <a:r>
              <a:rPr lang="ru-RU" dirty="0" smtClean="0"/>
              <a:t>приложения стали очень популярными по следующим причинам:</a:t>
            </a:r>
          </a:p>
          <a:p>
            <a:pPr lvl="1" eaLnBrk="1" hangingPunct="1">
              <a:defRPr/>
            </a:pPr>
            <a:r>
              <a:rPr lang="ru-RU" dirty="0" smtClean="0"/>
              <a:t>браузеры стали доступными во всех операционных системах;</a:t>
            </a:r>
          </a:p>
          <a:p>
            <a:pPr lvl="1" eaLnBrk="1" hangingPunct="1">
              <a:defRPr/>
            </a:pPr>
            <a:r>
              <a:rPr lang="ru-RU" dirty="0" smtClean="0"/>
              <a:t>браузеры удобно использовать в качестве клиентов (иногда называемых «тонкими»);</a:t>
            </a:r>
          </a:p>
          <a:p>
            <a:pPr lvl="1" eaLnBrk="1" hangingPunct="1">
              <a:defRPr/>
            </a:pPr>
            <a:r>
              <a:rPr lang="ru-RU" dirty="0" smtClean="0"/>
              <a:t>возможности обновлять и поддерживать </a:t>
            </a:r>
            <a:r>
              <a:rPr lang="en-US" dirty="0" smtClean="0"/>
              <a:t>web </a:t>
            </a:r>
            <a:r>
              <a:rPr lang="ru-RU" dirty="0" smtClean="0"/>
              <a:t>приложения без </a:t>
            </a:r>
            <a:r>
              <a:rPr lang="ru-RU" dirty="0" err="1" smtClean="0"/>
              <a:t>без</a:t>
            </a:r>
            <a:r>
              <a:rPr lang="ru-RU" dirty="0" smtClean="0"/>
              <a:t> обновления ПО у пользователя;</a:t>
            </a:r>
          </a:p>
          <a:p>
            <a:pPr lvl="1" eaLnBrk="1" hangingPunct="1">
              <a:defRPr/>
            </a:pPr>
            <a:r>
              <a:rPr lang="ru-RU" dirty="0" smtClean="0"/>
              <a:t>возможность поддерживать разные компьютерные платформы (</a:t>
            </a:r>
            <a:r>
              <a:rPr lang="en-US" dirty="0" smtClean="0"/>
              <a:t>Intel, Sun, Apple …</a:t>
            </a:r>
            <a:r>
              <a:rPr lang="ru-RU" dirty="0" smtClean="0"/>
              <a:t>);</a:t>
            </a:r>
          </a:p>
          <a:p>
            <a:pPr eaLnBrk="1" hangingPunct="1">
              <a:defRPr/>
            </a:pPr>
            <a:r>
              <a:rPr lang="ru-RU" dirty="0" smtClean="0"/>
              <a:t>К распространенным </a:t>
            </a:r>
            <a:r>
              <a:rPr lang="en-US" dirty="0" smtClean="0"/>
              <a:t>web </a:t>
            </a:r>
            <a:r>
              <a:rPr lang="ru-RU" dirty="0" smtClean="0"/>
              <a:t>приложениям относятся:</a:t>
            </a:r>
          </a:p>
          <a:p>
            <a:pPr lvl="1" eaLnBrk="1" hangingPunct="1">
              <a:defRPr/>
            </a:pPr>
            <a:r>
              <a:rPr lang="ru-RU" dirty="0" smtClean="0"/>
              <a:t>Почта</a:t>
            </a:r>
            <a:r>
              <a:rPr lang="en-US" dirty="0" smtClean="0"/>
              <a:t> (gmail.com)</a:t>
            </a:r>
            <a:endParaRPr lang="ru-RU" dirty="0" smtClean="0"/>
          </a:p>
          <a:p>
            <a:pPr lvl="1" eaLnBrk="1" hangingPunct="1">
              <a:defRPr/>
            </a:pPr>
            <a:r>
              <a:rPr lang="ru-RU" dirty="0" smtClean="0"/>
              <a:t>Розничная торговля (</a:t>
            </a:r>
            <a:r>
              <a:rPr lang="en-US" dirty="0" smtClean="0"/>
              <a:t>ozon.ru</a:t>
            </a:r>
            <a:r>
              <a:rPr lang="ru-RU" dirty="0" smtClean="0"/>
              <a:t>)</a:t>
            </a:r>
            <a:endParaRPr lang="en-US" dirty="0" smtClean="0"/>
          </a:p>
          <a:p>
            <a:pPr lvl="1" eaLnBrk="1" hangingPunct="1">
              <a:defRPr/>
            </a:pPr>
            <a:r>
              <a:rPr lang="ru-RU" dirty="0" smtClean="0"/>
              <a:t>Аукционы</a:t>
            </a:r>
            <a:r>
              <a:rPr lang="en-US" dirty="0" smtClean="0"/>
              <a:t>,</a:t>
            </a:r>
            <a:endParaRPr lang="ru-RU" dirty="0" smtClean="0"/>
          </a:p>
          <a:p>
            <a:pPr lvl="1" eaLnBrk="1" hangingPunct="1">
              <a:defRPr/>
            </a:pPr>
            <a:r>
              <a:rPr lang="ru-RU" dirty="0" smtClean="0"/>
              <a:t>Открытые энциклопедии (</a:t>
            </a:r>
            <a:r>
              <a:rPr lang="en-US" dirty="0" smtClean="0"/>
              <a:t>wiki</a:t>
            </a:r>
            <a:r>
              <a:rPr lang="ru-RU" dirty="0" smtClean="0"/>
              <a:t>)</a:t>
            </a:r>
            <a:r>
              <a:rPr lang="en-US" dirty="0" smtClean="0"/>
              <a:t>.</a:t>
            </a:r>
          </a:p>
          <a:p>
            <a:pPr eaLnBrk="1" hangingPunct="1">
              <a:defRPr/>
            </a:pPr>
            <a:endParaRPr lang="ru-RU"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p:cNvSpPr>
            <a:spLocks noGrp="1"/>
          </p:cNvSpPr>
          <p:nvPr>
            <p:ph type="title"/>
          </p:nvPr>
        </p:nvSpPr>
        <p:spPr/>
        <p:txBody>
          <a:bodyPr/>
          <a:lstStyle/>
          <a:p>
            <a:r>
              <a:rPr lang="en-US" smtClean="0"/>
              <a:t>Web </a:t>
            </a:r>
            <a:r>
              <a:rPr lang="ru-RU" smtClean="0"/>
              <a:t>приложение</a:t>
            </a:r>
          </a:p>
        </p:txBody>
      </p:sp>
      <p:sp>
        <p:nvSpPr>
          <p:cNvPr id="3" name="Содержимое 2"/>
          <p:cNvSpPr>
            <a:spLocks noGrp="1"/>
          </p:cNvSpPr>
          <p:nvPr>
            <p:ph idx="1"/>
          </p:nvPr>
        </p:nvSpPr>
        <p:spPr>
          <a:xfrm>
            <a:off x="228600" y="1643063"/>
            <a:ext cx="8686800" cy="4757737"/>
          </a:xfrm>
        </p:spPr>
        <p:txBody>
          <a:bodyPr>
            <a:noAutofit/>
          </a:bodyPr>
          <a:lstStyle/>
          <a:p>
            <a:pPr>
              <a:defRPr/>
            </a:pPr>
            <a:r>
              <a:rPr lang="ru-RU" sz="2000" dirty="0" smtClean="0"/>
              <a:t>Первоначально </a:t>
            </a:r>
            <a:r>
              <a:rPr lang="en-US" sz="2000" dirty="0" smtClean="0"/>
              <a:t>Web </a:t>
            </a:r>
            <a:r>
              <a:rPr lang="ru-RU" sz="2000" dirty="0" smtClean="0"/>
              <a:t>приложение рассматривалось, как реализация цикла запрос/ответ (</a:t>
            </a:r>
            <a:r>
              <a:rPr lang="en-US" sz="2000" dirty="0" smtClean="0"/>
              <a:t>request/response</a:t>
            </a:r>
            <a:r>
              <a:rPr lang="ru-RU" sz="2000" dirty="0" smtClean="0"/>
              <a:t>)</a:t>
            </a:r>
            <a:r>
              <a:rPr lang="en-US" sz="2000" dirty="0" smtClean="0"/>
              <a:t>: </a:t>
            </a:r>
            <a:endParaRPr lang="ru-RU" sz="2000" dirty="0" smtClean="0"/>
          </a:p>
          <a:p>
            <a:pPr lvl="1">
              <a:defRPr/>
            </a:pPr>
            <a:r>
              <a:rPr lang="ru-RU" sz="1800" dirty="0" smtClean="0">
                <a:ea typeface="+mn-ea"/>
                <a:cs typeface="+mn-cs"/>
              </a:rPr>
              <a:t>клиент (браузер) отправляет запроса </a:t>
            </a:r>
            <a:r>
              <a:rPr lang="en-US" sz="1800" dirty="0" smtClean="0">
                <a:ea typeface="+mn-ea"/>
                <a:cs typeface="+mn-cs"/>
              </a:rPr>
              <a:t>Web </a:t>
            </a:r>
            <a:r>
              <a:rPr lang="ru-RU" sz="1800" dirty="0" smtClean="0">
                <a:ea typeface="+mn-ea"/>
                <a:cs typeface="+mn-cs"/>
              </a:rPr>
              <a:t>серверу с любыми данными на текущей странице;</a:t>
            </a:r>
          </a:p>
          <a:p>
            <a:pPr lvl="1">
              <a:defRPr/>
            </a:pPr>
            <a:r>
              <a:rPr lang="ru-RU" sz="1800" dirty="0" smtClean="0">
                <a:ea typeface="+mn-ea"/>
                <a:cs typeface="+mn-cs"/>
              </a:rPr>
              <a:t>наличие кода на сервере, который формирует новую страницу;</a:t>
            </a:r>
          </a:p>
          <a:p>
            <a:pPr lvl="1">
              <a:defRPr/>
            </a:pPr>
            <a:r>
              <a:rPr lang="ru-RU" sz="1800" dirty="0" smtClean="0">
                <a:ea typeface="+mn-ea"/>
                <a:cs typeface="+mn-cs"/>
              </a:rPr>
              <a:t>отправка новой страницы назад клиенту и (наконец</a:t>
            </a:r>
            <a:r>
              <a:rPr lang="en-US" sz="1800" dirty="0" smtClean="0">
                <a:ea typeface="+mn-ea"/>
                <a:cs typeface="+mn-cs"/>
              </a:rPr>
              <a:t>) </a:t>
            </a:r>
            <a:r>
              <a:rPr lang="ru-RU" sz="1800" dirty="0" smtClean="0">
                <a:ea typeface="+mn-ea"/>
                <a:cs typeface="+mn-cs"/>
              </a:rPr>
              <a:t>браузер отображает всю новую страницу пользователю</a:t>
            </a:r>
            <a:r>
              <a:rPr lang="en-US" sz="1800" dirty="0" smtClean="0">
                <a:ea typeface="+mn-ea"/>
                <a:cs typeface="+mn-cs"/>
              </a:rPr>
              <a:t>;</a:t>
            </a:r>
            <a:endParaRPr lang="ru-RU" sz="1800" dirty="0" smtClean="0">
              <a:ea typeface="+mn-ea"/>
              <a:cs typeface="+mn-cs"/>
            </a:endParaRPr>
          </a:p>
          <a:p>
            <a:pPr lvl="1">
              <a:defRPr/>
            </a:pPr>
            <a:r>
              <a:rPr lang="ru-RU" sz="1800" dirty="0" smtClean="0">
                <a:ea typeface="+mn-ea"/>
                <a:cs typeface="+mn-cs"/>
              </a:rPr>
              <a:t>далее цикл запрос – ответ повторяется.</a:t>
            </a:r>
            <a:endParaRPr lang="en-US" sz="1800" dirty="0" smtClean="0">
              <a:ea typeface="+mn-ea"/>
              <a:cs typeface="+mn-cs"/>
            </a:endParaRPr>
          </a:p>
          <a:p>
            <a:pPr>
              <a:defRPr/>
            </a:pPr>
            <a:r>
              <a:rPr lang="ru-RU" sz="2000" dirty="0" smtClean="0"/>
              <a:t>Современное понимание </a:t>
            </a:r>
            <a:r>
              <a:rPr lang="en-US" sz="2000" dirty="0" smtClean="0"/>
              <a:t>Web </a:t>
            </a:r>
            <a:r>
              <a:rPr lang="ru-RU" sz="2000" dirty="0" smtClean="0"/>
              <a:t>приложений:</a:t>
            </a:r>
          </a:p>
          <a:p>
            <a:pPr lvl="1">
              <a:defRPr/>
            </a:pPr>
            <a:r>
              <a:rPr lang="ru-RU" sz="1800" dirty="0" smtClean="0">
                <a:ea typeface="+mn-ea"/>
                <a:cs typeface="+mn-cs"/>
              </a:rPr>
              <a:t>клиент также отправляет запрос на новую страницу</a:t>
            </a:r>
            <a:r>
              <a:rPr lang="en-US" sz="1800" dirty="0" smtClean="0">
                <a:ea typeface="+mn-ea"/>
                <a:cs typeface="+mn-cs"/>
              </a:rPr>
              <a:t>;</a:t>
            </a:r>
          </a:p>
          <a:p>
            <a:pPr lvl="1">
              <a:defRPr/>
            </a:pPr>
            <a:r>
              <a:rPr lang="ru-RU" sz="1800" dirty="0" smtClean="0">
                <a:ea typeface="+mn-ea"/>
                <a:cs typeface="+mn-cs"/>
              </a:rPr>
              <a:t>но после формирования новой страницы, получения ее браузером и отображения пользователю, все последующие взаимодействия между страницей и сервером выполняется с использованием </a:t>
            </a:r>
            <a:r>
              <a:rPr lang="en-US" sz="1800" dirty="0" smtClean="0">
                <a:ea typeface="+mn-ea"/>
                <a:cs typeface="+mn-cs"/>
              </a:rPr>
              <a:t>JavaScript  </a:t>
            </a:r>
            <a:r>
              <a:rPr lang="ru-RU" sz="1800" dirty="0" smtClean="0">
                <a:ea typeface="+mn-ea"/>
                <a:cs typeface="+mn-cs"/>
              </a:rPr>
              <a:t>и </a:t>
            </a:r>
            <a:r>
              <a:rPr lang="en-US" sz="1800" dirty="0" smtClean="0">
                <a:ea typeface="+mn-ea"/>
                <a:cs typeface="+mn-cs"/>
              </a:rPr>
              <a:t>Web </a:t>
            </a:r>
            <a:r>
              <a:rPr lang="ru-RU" sz="1800" dirty="0" smtClean="0">
                <a:ea typeface="+mn-ea"/>
                <a:cs typeface="+mn-cs"/>
              </a:rPr>
              <a:t>Сервисом (по крайней мере, до тех пор, пока пользователь не перейдет к новой странице</a:t>
            </a:r>
            <a:r>
              <a:rPr lang="en-US" sz="1800" dirty="0" smtClean="0">
                <a:ea typeface="+mn-ea"/>
                <a:cs typeface="+mn-cs"/>
              </a:rPr>
              <a:t>.</a:t>
            </a:r>
          </a:p>
          <a:p>
            <a:pPr>
              <a:defRPr/>
            </a:pPr>
            <a:endParaRPr lang="ru-RU"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p:txBody>
          <a:bodyPr/>
          <a:lstStyle/>
          <a:p>
            <a:r>
              <a:rPr lang="ru-RU" smtClean="0"/>
              <a:t>Типичная структура </a:t>
            </a:r>
            <a:br>
              <a:rPr lang="ru-RU" smtClean="0"/>
            </a:br>
            <a:r>
              <a:rPr lang="en-US" smtClean="0"/>
              <a:t>web</a:t>
            </a:r>
            <a:r>
              <a:rPr lang="ru-RU" smtClean="0"/>
              <a:t>-приложений</a:t>
            </a:r>
          </a:p>
        </p:txBody>
      </p:sp>
      <p:sp>
        <p:nvSpPr>
          <p:cNvPr id="7171" name="Содержимое 2"/>
          <p:cNvSpPr>
            <a:spLocks noGrp="1"/>
          </p:cNvSpPr>
          <p:nvPr>
            <p:ph idx="1"/>
          </p:nvPr>
        </p:nvSpPr>
        <p:spPr/>
        <p:txBody>
          <a:bodyPr/>
          <a:lstStyle/>
          <a:p>
            <a:endParaRPr lang="ru-RU" smtClean="0"/>
          </a:p>
        </p:txBody>
      </p:sp>
      <p:pic>
        <p:nvPicPr>
          <p:cNvPr id="7172" name="Picture 2"/>
          <p:cNvPicPr>
            <a:picLocks noChangeAspect="1" noChangeArrowheads="1"/>
          </p:cNvPicPr>
          <p:nvPr/>
        </p:nvPicPr>
        <p:blipFill>
          <a:blip r:embed="rId3" cstate="print"/>
          <a:srcRect l="27232" t="12857" r="19196" b="5714"/>
          <a:stretch>
            <a:fillRect/>
          </a:stretch>
        </p:blipFill>
        <p:spPr bwMode="auto">
          <a:xfrm>
            <a:off x="2000250" y="1428750"/>
            <a:ext cx="5715000" cy="5429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Заголовок 1"/>
          <p:cNvSpPr>
            <a:spLocks noGrp="1"/>
          </p:cNvSpPr>
          <p:nvPr>
            <p:ph type="title"/>
          </p:nvPr>
        </p:nvSpPr>
        <p:spPr/>
        <p:txBody>
          <a:bodyPr/>
          <a:lstStyle/>
          <a:p>
            <a:endParaRPr lang="ru-RU" smtClean="0"/>
          </a:p>
        </p:txBody>
      </p:sp>
      <p:sp>
        <p:nvSpPr>
          <p:cNvPr id="4" name="Прямоугольник 3"/>
          <p:cNvSpPr/>
          <p:nvPr/>
        </p:nvSpPr>
        <p:spPr>
          <a:xfrm>
            <a:off x="857250" y="3143250"/>
            <a:ext cx="1285875" cy="78581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solidFill>
                  <a:schemeClr val="tx1"/>
                </a:solidFill>
              </a:rPr>
              <a:t>Браузер</a:t>
            </a:r>
          </a:p>
        </p:txBody>
      </p:sp>
      <p:sp>
        <p:nvSpPr>
          <p:cNvPr id="5" name="Прямоугольник 4"/>
          <p:cNvSpPr/>
          <p:nvPr/>
        </p:nvSpPr>
        <p:spPr>
          <a:xfrm>
            <a:off x="5000625" y="3143250"/>
            <a:ext cx="1357313" cy="8572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Web-</a:t>
            </a:r>
            <a:r>
              <a:rPr lang="ru-RU" dirty="0">
                <a:solidFill>
                  <a:schemeClr val="tx1"/>
                </a:solidFill>
              </a:rPr>
              <a:t>сервер</a:t>
            </a:r>
          </a:p>
        </p:txBody>
      </p:sp>
      <p:sp>
        <p:nvSpPr>
          <p:cNvPr id="6" name="Загнутый угол 5"/>
          <p:cNvSpPr/>
          <p:nvPr/>
        </p:nvSpPr>
        <p:spPr>
          <a:xfrm>
            <a:off x="3214688" y="2071688"/>
            <a:ext cx="1143000" cy="642937"/>
          </a:xfrm>
          <a:prstGeom prst="foldedCorner">
            <a:avLst/>
          </a:prstGeom>
          <a:noFill/>
          <a:ln w="12700">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solidFill>
                  <a:schemeClr val="tx1"/>
                </a:solidFill>
              </a:rPr>
              <a:t>HTML </a:t>
            </a:r>
            <a:r>
              <a:rPr lang="ru-RU" sz="1600" dirty="0">
                <a:solidFill>
                  <a:schemeClr val="tx1"/>
                </a:solidFill>
              </a:rPr>
              <a:t>страница</a:t>
            </a:r>
          </a:p>
        </p:txBody>
      </p:sp>
      <p:sp>
        <p:nvSpPr>
          <p:cNvPr id="8198" name="Прямоугольник 7"/>
          <p:cNvSpPr>
            <a:spLocks noChangeArrowheads="1"/>
          </p:cNvSpPr>
          <p:nvPr/>
        </p:nvSpPr>
        <p:spPr bwMode="auto">
          <a:xfrm>
            <a:off x="1785938" y="4786313"/>
            <a:ext cx="4786312" cy="523875"/>
          </a:xfrm>
          <a:prstGeom prst="rect">
            <a:avLst/>
          </a:prstGeom>
          <a:noFill/>
          <a:ln w="9525">
            <a:noFill/>
            <a:miter lim="800000"/>
            <a:headEnd/>
            <a:tailEnd/>
          </a:ln>
        </p:spPr>
        <p:txBody>
          <a:bodyPr>
            <a:spAutoFit/>
          </a:bodyPr>
          <a:lstStyle/>
          <a:p>
            <a:r>
              <a:rPr lang="en-US" sz="1400">
                <a:solidFill>
                  <a:srgbClr val="0000FF"/>
                </a:solidFill>
              </a:rPr>
              <a:t>&lt;script type=“text/javascript” link=“yourfile.js”/&gt;</a:t>
            </a:r>
          </a:p>
          <a:p>
            <a:r>
              <a:rPr lang="ru-RU" sz="1400">
                <a:solidFill>
                  <a:srgbClr val="0000FF"/>
                </a:solidFill>
              </a:rPr>
              <a:t>&lt;link type="text/css" href="StyleSheet.css" rel="stylesheet" /&gt;</a:t>
            </a:r>
            <a:endParaRPr lang="ru-RU" sz="1400"/>
          </a:p>
        </p:txBody>
      </p:sp>
      <p:sp>
        <p:nvSpPr>
          <p:cNvPr id="9" name="Загнутый угол 8"/>
          <p:cNvSpPr/>
          <p:nvPr/>
        </p:nvSpPr>
        <p:spPr>
          <a:xfrm>
            <a:off x="3286125" y="3071813"/>
            <a:ext cx="1000125" cy="642937"/>
          </a:xfrm>
          <a:prstGeom prst="foldedCorner">
            <a:avLst/>
          </a:prstGeom>
          <a:noFill/>
          <a:ln w="12700">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solidFill>
                  <a:schemeClr val="tx1"/>
                </a:solidFill>
              </a:rPr>
              <a:t>CSS</a:t>
            </a:r>
            <a:r>
              <a:rPr lang="ru-RU" dirty="0">
                <a:solidFill>
                  <a:schemeClr val="tx1"/>
                </a:solidFill>
              </a:rPr>
              <a:t> </a:t>
            </a:r>
            <a:r>
              <a:rPr lang="en-US" dirty="0">
                <a:solidFill>
                  <a:schemeClr val="tx1"/>
                </a:solidFill>
              </a:rPr>
              <a:t> </a:t>
            </a:r>
            <a:endParaRPr lang="ru-RU" dirty="0">
              <a:solidFill>
                <a:schemeClr val="tx1"/>
              </a:solidFill>
            </a:endParaRPr>
          </a:p>
        </p:txBody>
      </p:sp>
      <p:sp>
        <p:nvSpPr>
          <p:cNvPr id="10" name="Загнутый угол 9"/>
          <p:cNvSpPr/>
          <p:nvPr/>
        </p:nvSpPr>
        <p:spPr>
          <a:xfrm>
            <a:off x="3214688" y="4000500"/>
            <a:ext cx="1071562" cy="642938"/>
          </a:xfrm>
          <a:prstGeom prst="foldedCorner">
            <a:avLst/>
          </a:prstGeom>
          <a:noFill/>
          <a:ln w="12700">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JavaScript</a:t>
            </a:r>
            <a:r>
              <a:rPr lang="ru-RU" sz="1400" dirty="0">
                <a:solidFill>
                  <a:schemeClr val="tx1"/>
                </a:solidFill>
              </a:rPr>
              <a:t> </a:t>
            </a:r>
            <a:r>
              <a:rPr lang="en-US" sz="1400" dirty="0">
                <a:solidFill>
                  <a:schemeClr val="tx1"/>
                </a:solidFill>
              </a:rPr>
              <a:t> </a:t>
            </a:r>
            <a:endParaRPr lang="ru-RU" sz="1400" dirty="0">
              <a:solidFill>
                <a:schemeClr val="tx1"/>
              </a:solidFill>
            </a:endParaRPr>
          </a:p>
        </p:txBody>
      </p:sp>
      <p:sp>
        <p:nvSpPr>
          <p:cNvPr id="12" name="Прямоугольник 11"/>
          <p:cNvSpPr/>
          <p:nvPr/>
        </p:nvSpPr>
        <p:spPr>
          <a:xfrm>
            <a:off x="1000125" y="2357438"/>
            <a:ext cx="1000125" cy="4286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Script Engine</a:t>
            </a:r>
            <a:endParaRPr lang="ru-RU" sz="1400" dirty="0">
              <a:solidFill>
                <a:schemeClr val="tx1"/>
              </a:solidFill>
            </a:endParaRPr>
          </a:p>
        </p:txBody>
      </p:sp>
      <p:cxnSp>
        <p:nvCxnSpPr>
          <p:cNvPr id="14" name="Прямая со стрелкой 13"/>
          <p:cNvCxnSpPr/>
          <p:nvPr/>
        </p:nvCxnSpPr>
        <p:spPr>
          <a:xfrm rot="5400000">
            <a:off x="1177925" y="2963863"/>
            <a:ext cx="357187"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rot="5400000" flipH="1" flipV="1">
            <a:off x="1535113" y="2963863"/>
            <a:ext cx="357187"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a:stCxn id="5" idx="1"/>
            <a:endCxn id="6" idx="3"/>
          </p:cNvCxnSpPr>
          <p:nvPr/>
        </p:nvCxnSpPr>
        <p:spPr>
          <a:xfrm rot="10800000">
            <a:off x="4357688" y="2392363"/>
            <a:ext cx="642937" cy="11795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a:stCxn id="6" idx="1"/>
          </p:cNvCxnSpPr>
          <p:nvPr/>
        </p:nvCxnSpPr>
        <p:spPr>
          <a:xfrm rot="10800000" flipV="1">
            <a:off x="2143125" y="2392363"/>
            <a:ext cx="1071563" cy="10366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a:stCxn id="5" idx="1"/>
            <a:endCxn id="9" idx="3"/>
          </p:cNvCxnSpPr>
          <p:nvPr/>
        </p:nvCxnSpPr>
        <p:spPr>
          <a:xfrm rot="10800000">
            <a:off x="4286250" y="3394075"/>
            <a:ext cx="714375" cy="177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a:stCxn id="5" idx="1"/>
          </p:cNvCxnSpPr>
          <p:nvPr/>
        </p:nvCxnSpPr>
        <p:spPr>
          <a:xfrm rot="10800000" flipV="1">
            <a:off x="4357688" y="3571875"/>
            <a:ext cx="642937" cy="6429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a:stCxn id="9" idx="1"/>
            <a:endCxn id="4" idx="3"/>
          </p:cNvCxnSpPr>
          <p:nvPr/>
        </p:nvCxnSpPr>
        <p:spPr>
          <a:xfrm rot="10800000" flipV="1">
            <a:off x="2143125" y="3392488"/>
            <a:ext cx="1143000" cy="1444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p:cNvCxnSpPr>
            <a:stCxn id="10" idx="1"/>
          </p:cNvCxnSpPr>
          <p:nvPr/>
        </p:nvCxnSpPr>
        <p:spPr>
          <a:xfrm rot="10800000">
            <a:off x="2143125" y="3786188"/>
            <a:ext cx="1071563" cy="5365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210" name="TextBox 34"/>
          <p:cNvSpPr txBox="1">
            <a:spLocks noChangeArrowheads="1"/>
          </p:cNvSpPr>
          <p:nvPr/>
        </p:nvSpPr>
        <p:spPr bwMode="auto">
          <a:xfrm>
            <a:off x="3143250" y="1785938"/>
            <a:ext cx="1357313" cy="307975"/>
          </a:xfrm>
          <a:prstGeom prst="rect">
            <a:avLst/>
          </a:prstGeom>
          <a:noFill/>
          <a:ln w="9525">
            <a:noFill/>
            <a:miter lim="800000"/>
            <a:headEnd/>
            <a:tailEnd/>
          </a:ln>
        </p:spPr>
        <p:txBody>
          <a:bodyPr>
            <a:spAutoFit/>
          </a:bodyPr>
          <a:lstStyle/>
          <a:p>
            <a:r>
              <a:rPr lang="ru-RU" sz="1400"/>
              <a:t>содержание</a:t>
            </a:r>
          </a:p>
        </p:txBody>
      </p:sp>
      <p:sp>
        <p:nvSpPr>
          <p:cNvPr id="8211" name="TextBox 35"/>
          <p:cNvSpPr txBox="1">
            <a:spLocks noChangeArrowheads="1"/>
          </p:cNvSpPr>
          <p:nvPr/>
        </p:nvSpPr>
        <p:spPr bwMode="auto">
          <a:xfrm>
            <a:off x="3143250" y="2786063"/>
            <a:ext cx="1357313" cy="307975"/>
          </a:xfrm>
          <a:prstGeom prst="rect">
            <a:avLst/>
          </a:prstGeom>
          <a:noFill/>
          <a:ln w="9525">
            <a:noFill/>
            <a:miter lim="800000"/>
            <a:headEnd/>
            <a:tailEnd/>
          </a:ln>
        </p:spPr>
        <p:txBody>
          <a:bodyPr>
            <a:spAutoFit/>
          </a:bodyPr>
          <a:lstStyle/>
          <a:p>
            <a:r>
              <a:rPr lang="ru-RU" sz="1400"/>
              <a:t>оформление</a:t>
            </a:r>
          </a:p>
        </p:txBody>
      </p:sp>
      <p:sp>
        <p:nvSpPr>
          <p:cNvPr id="8212" name="TextBox 38"/>
          <p:cNvSpPr txBox="1">
            <a:spLocks noChangeArrowheads="1"/>
          </p:cNvSpPr>
          <p:nvPr/>
        </p:nvSpPr>
        <p:spPr bwMode="auto">
          <a:xfrm>
            <a:off x="3214688" y="3714750"/>
            <a:ext cx="1285875" cy="307975"/>
          </a:xfrm>
          <a:prstGeom prst="rect">
            <a:avLst/>
          </a:prstGeom>
          <a:noFill/>
          <a:ln w="9525">
            <a:noFill/>
            <a:miter lim="800000"/>
            <a:headEnd/>
            <a:tailEnd/>
          </a:ln>
        </p:spPr>
        <p:txBody>
          <a:bodyPr>
            <a:spAutoFit/>
          </a:bodyPr>
          <a:lstStyle/>
          <a:p>
            <a:r>
              <a:rPr lang="ru-RU" sz="1400"/>
              <a:t>поведение</a:t>
            </a:r>
          </a:p>
        </p:txBody>
      </p:sp>
      <p:sp>
        <p:nvSpPr>
          <p:cNvPr id="41" name="Блок-схема: магнитный диск 40"/>
          <p:cNvSpPr/>
          <p:nvPr/>
        </p:nvSpPr>
        <p:spPr>
          <a:xfrm>
            <a:off x="6858000" y="2071688"/>
            <a:ext cx="2071688" cy="2857500"/>
          </a:xfrm>
          <a:prstGeom prst="flowChartMagneticDisk">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schemeClr val="tx1"/>
              </a:solidFill>
            </a:endParaRPr>
          </a:p>
        </p:txBody>
      </p:sp>
      <p:sp>
        <p:nvSpPr>
          <p:cNvPr id="49" name="Прямоугольник 48"/>
          <p:cNvSpPr/>
          <p:nvPr/>
        </p:nvSpPr>
        <p:spPr>
          <a:xfrm>
            <a:off x="5000625" y="2143125"/>
            <a:ext cx="1285875" cy="5715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Server </a:t>
            </a:r>
          </a:p>
          <a:p>
            <a:pPr algn="ctr">
              <a:defRPr/>
            </a:pPr>
            <a:r>
              <a:rPr lang="en-US" sz="1400" dirty="0">
                <a:solidFill>
                  <a:schemeClr val="tx1"/>
                </a:solidFill>
              </a:rPr>
              <a:t>Script Engine</a:t>
            </a:r>
            <a:endParaRPr lang="ru-RU" sz="1400" dirty="0">
              <a:solidFill>
                <a:schemeClr val="tx1"/>
              </a:solidFill>
            </a:endParaRPr>
          </a:p>
        </p:txBody>
      </p:sp>
      <p:cxnSp>
        <p:nvCxnSpPr>
          <p:cNvPr id="50" name="Прямая со стрелкой 49"/>
          <p:cNvCxnSpPr/>
          <p:nvPr/>
        </p:nvCxnSpPr>
        <p:spPr>
          <a:xfrm rot="5400000" flipH="1" flipV="1">
            <a:off x="5715794" y="2928144"/>
            <a:ext cx="428625"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Прямая со стрелкой 51"/>
          <p:cNvCxnSpPr/>
          <p:nvPr/>
        </p:nvCxnSpPr>
        <p:spPr>
          <a:xfrm rot="5400000">
            <a:off x="5215731" y="2928144"/>
            <a:ext cx="428625"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217" name="Прямоугольник 53"/>
          <p:cNvSpPr>
            <a:spLocks noChangeArrowheads="1"/>
          </p:cNvSpPr>
          <p:nvPr/>
        </p:nvSpPr>
        <p:spPr bwMode="auto">
          <a:xfrm>
            <a:off x="6858000" y="1714500"/>
            <a:ext cx="2108200" cy="369888"/>
          </a:xfrm>
          <a:prstGeom prst="rect">
            <a:avLst/>
          </a:prstGeom>
          <a:noFill/>
          <a:ln w="9525">
            <a:noFill/>
            <a:miter lim="800000"/>
            <a:headEnd/>
            <a:tailEnd/>
          </a:ln>
        </p:spPr>
        <p:txBody>
          <a:bodyPr wrap="none">
            <a:spAutoFit/>
          </a:bodyPr>
          <a:lstStyle/>
          <a:p>
            <a:pPr algn="ctr"/>
            <a:r>
              <a:rPr lang="ru-RU"/>
              <a:t>Папка </a:t>
            </a:r>
            <a:r>
              <a:rPr lang="en-US"/>
              <a:t>Web </a:t>
            </a:r>
            <a:r>
              <a:rPr lang="ru-RU"/>
              <a:t>сервера</a:t>
            </a:r>
          </a:p>
        </p:txBody>
      </p:sp>
      <p:sp>
        <p:nvSpPr>
          <p:cNvPr id="55" name="Прямоугольник 54"/>
          <p:cNvSpPr/>
          <p:nvPr/>
        </p:nvSpPr>
        <p:spPr>
          <a:xfrm>
            <a:off x="7929563" y="3929063"/>
            <a:ext cx="714375" cy="35718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a.htm</a:t>
            </a:r>
            <a:endParaRPr lang="ru-RU" sz="1400" dirty="0">
              <a:solidFill>
                <a:schemeClr val="tx1"/>
              </a:solidFill>
            </a:endParaRPr>
          </a:p>
        </p:txBody>
      </p:sp>
      <p:sp>
        <p:nvSpPr>
          <p:cNvPr id="56" name="Прямоугольник 55"/>
          <p:cNvSpPr/>
          <p:nvPr/>
        </p:nvSpPr>
        <p:spPr>
          <a:xfrm>
            <a:off x="7000875" y="3714750"/>
            <a:ext cx="857250" cy="3571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b.asp</a:t>
            </a:r>
            <a:endParaRPr lang="ru-RU" sz="1400" dirty="0">
              <a:solidFill>
                <a:schemeClr val="tx1"/>
              </a:solidFill>
            </a:endParaRPr>
          </a:p>
        </p:txBody>
      </p:sp>
      <p:sp>
        <p:nvSpPr>
          <p:cNvPr id="57" name="Прямоугольник 56"/>
          <p:cNvSpPr/>
          <p:nvPr/>
        </p:nvSpPr>
        <p:spPr>
          <a:xfrm>
            <a:off x="7929563" y="3214688"/>
            <a:ext cx="857250" cy="35718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c.php</a:t>
            </a:r>
            <a:endParaRPr lang="ru-RU" sz="1400" dirty="0">
              <a:solidFill>
                <a:schemeClr val="tx1"/>
              </a:solidFill>
            </a:endParaRPr>
          </a:p>
        </p:txBody>
      </p:sp>
      <p:sp>
        <p:nvSpPr>
          <p:cNvPr id="58" name="Прямоугольник 57"/>
          <p:cNvSpPr/>
          <p:nvPr/>
        </p:nvSpPr>
        <p:spPr>
          <a:xfrm>
            <a:off x="6929438" y="3071813"/>
            <a:ext cx="857250" cy="35718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d.aspx</a:t>
            </a:r>
            <a:endParaRPr lang="ru-RU" sz="1400" dirty="0">
              <a:solidFill>
                <a:schemeClr val="tx1"/>
              </a:solidFill>
            </a:endParaRPr>
          </a:p>
        </p:txBody>
      </p:sp>
      <p:cxnSp>
        <p:nvCxnSpPr>
          <p:cNvPr id="60" name="Прямая со стрелкой 59"/>
          <p:cNvCxnSpPr>
            <a:stCxn id="5" idx="3"/>
          </p:cNvCxnSpPr>
          <p:nvPr/>
        </p:nvCxnSpPr>
        <p:spPr>
          <a:xfrm>
            <a:off x="6357938" y="3571875"/>
            <a:ext cx="500062"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61" name="Прямоугольник 60"/>
          <p:cNvSpPr/>
          <p:nvPr/>
        </p:nvSpPr>
        <p:spPr>
          <a:xfrm>
            <a:off x="7072313" y="4357688"/>
            <a:ext cx="857250" cy="35718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q.exe</a:t>
            </a:r>
            <a:endParaRPr lang="ru-RU" sz="1400" dirty="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Заголовок 1"/>
          <p:cNvSpPr>
            <a:spLocks noGrp="1"/>
          </p:cNvSpPr>
          <p:nvPr>
            <p:ph type="title"/>
          </p:nvPr>
        </p:nvSpPr>
        <p:spPr/>
        <p:txBody>
          <a:bodyPr/>
          <a:lstStyle/>
          <a:p>
            <a:r>
              <a:rPr lang="ru-RU" smtClean="0"/>
              <a:t>Основные идеи </a:t>
            </a:r>
            <a:r>
              <a:rPr lang="en-US" smtClean="0"/>
              <a:t/>
            </a:r>
            <a:br>
              <a:rPr lang="en-US" smtClean="0"/>
            </a:br>
            <a:r>
              <a:rPr lang="en-US" smtClean="0"/>
              <a:t>ASP.Net Web Forms</a:t>
            </a:r>
            <a:endParaRPr lang="ru-RU" smtClean="0"/>
          </a:p>
        </p:txBody>
      </p:sp>
      <p:sp>
        <p:nvSpPr>
          <p:cNvPr id="3" name="Содержимое 2"/>
          <p:cNvSpPr>
            <a:spLocks noGrp="1"/>
          </p:cNvSpPr>
          <p:nvPr>
            <p:ph idx="1"/>
          </p:nvPr>
        </p:nvSpPr>
        <p:spPr/>
        <p:txBody>
          <a:bodyPr>
            <a:normAutofit fontScale="85000" lnSpcReduction="10000"/>
          </a:bodyPr>
          <a:lstStyle/>
          <a:p>
            <a:pPr>
              <a:defRPr/>
            </a:pPr>
            <a:r>
              <a:rPr lang="ru-RU" dirty="0" smtClean="0"/>
              <a:t>Создание на стороне сервера объектной модели приложения, аналогичной объектной модели локального приложения.</a:t>
            </a:r>
          </a:p>
          <a:p>
            <a:pPr>
              <a:defRPr/>
            </a:pPr>
            <a:r>
              <a:rPr lang="ru-RU" dirty="0" smtClean="0"/>
              <a:t>При поступлении </a:t>
            </a:r>
            <a:r>
              <a:rPr lang="en-US" dirty="0" smtClean="0"/>
              <a:t>HTTP </a:t>
            </a:r>
            <a:r>
              <a:rPr lang="ru-RU" dirty="0" smtClean="0"/>
              <a:t>запроса к </a:t>
            </a:r>
            <a:r>
              <a:rPr lang="en-US" dirty="0" smtClean="0"/>
              <a:t>web </a:t>
            </a:r>
            <a:r>
              <a:rPr lang="ru-RU" dirty="0" smtClean="0"/>
              <a:t>форме (странице) </a:t>
            </a:r>
            <a:r>
              <a:rPr lang="en-US" dirty="0" smtClean="0"/>
              <a:t>xxx.aspx </a:t>
            </a:r>
            <a:r>
              <a:rPr lang="ru-RU" dirty="0" smtClean="0"/>
              <a:t>создаются объекты </a:t>
            </a:r>
            <a:r>
              <a:rPr lang="en-US" dirty="0" smtClean="0"/>
              <a:t>web </a:t>
            </a:r>
            <a:r>
              <a:rPr lang="ru-RU" dirty="0" smtClean="0"/>
              <a:t>приложения. </a:t>
            </a:r>
          </a:p>
          <a:p>
            <a:pPr>
              <a:defRPr/>
            </a:pPr>
            <a:r>
              <a:rPr lang="ru-RU" dirty="0" smtClean="0"/>
              <a:t>Объекты </a:t>
            </a:r>
            <a:r>
              <a:rPr lang="en-US" dirty="0" smtClean="0"/>
              <a:t>web </a:t>
            </a:r>
            <a:r>
              <a:rPr lang="ru-RU" dirty="0" smtClean="0"/>
              <a:t>страниц содержат набор обработчиков событий, связанных с ЭУ формы.</a:t>
            </a:r>
          </a:p>
          <a:p>
            <a:pPr>
              <a:defRPr/>
            </a:pPr>
            <a:r>
              <a:rPr lang="ru-RU" dirty="0" smtClean="0"/>
              <a:t>После обработки всех событий, каждый ЭУ записывает в ответ (</a:t>
            </a:r>
            <a:r>
              <a:rPr lang="en-US" dirty="0" smtClean="0"/>
              <a:t>response</a:t>
            </a:r>
            <a:r>
              <a:rPr lang="ru-RU" dirty="0" smtClean="0"/>
              <a:t>, </a:t>
            </a:r>
            <a:r>
              <a:rPr lang="en-US" dirty="0" smtClean="0"/>
              <a:t>HTML </a:t>
            </a:r>
            <a:r>
              <a:rPr lang="ru-RU" dirty="0" smtClean="0"/>
              <a:t>страницу) некоторый </a:t>
            </a:r>
            <a:r>
              <a:rPr lang="en-US" dirty="0" smtClean="0"/>
              <a:t>HTML </a:t>
            </a:r>
            <a:r>
              <a:rPr lang="ru-RU" dirty="0" smtClean="0"/>
              <a:t>ЭУ (или </a:t>
            </a:r>
            <a:r>
              <a:rPr lang="ru-RU" dirty="0" err="1" smtClean="0"/>
              <a:t>скрипт</a:t>
            </a:r>
            <a:r>
              <a:rPr lang="ru-RU" dirty="0" smtClean="0"/>
              <a:t>)</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Заголовок 1"/>
          <p:cNvSpPr>
            <a:spLocks noGrp="1"/>
          </p:cNvSpPr>
          <p:nvPr>
            <p:ph type="title"/>
          </p:nvPr>
        </p:nvSpPr>
        <p:spPr>
          <a:xfrm>
            <a:off x="500063" y="2857500"/>
            <a:ext cx="8229600" cy="1143000"/>
          </a:xfrm>
        </p:spPr>
        <p:txBody>
          <a:bodyPr/>
          <a:lstStyle/>
          <a:p>
            <a:r>
              <a:rPr lang="ru-RU" smtClean="0"/>
              <a:t>Технологии разработки </a:t>
            </a:r>
            <a:br>
              <a:rPr lang="ru-RU" smtClean="0"/>
            </a:br>
            <a:r>
              <a:rPr lang="en-US" smtClean="0"/>
              <a:t>Web </a:t>
            </a:r>
            <a:r>
              <a:rPr lang="ru-RU" smtClean="0"/>
              <a:t>приложений</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ru-RU" sz="3200" smtClean="0"/>
              <a:t>Технологии программирования на стороне сервера  (</a:t>
            </a:r>
            <a:r>
              <a:rPr lang="en-US" sz="3200" smtClean="0"/>
              <a:t>Server-Side Code</a:t>
            </a:r>
            <a:r>
              <a:rPr lang="ru-RU" sz="3200" smtClean="0"/>
              <a:t>)</a:t>
            </a:r>
            <a:endParaRPr lang="en-US" sz="3200" smtClean="0"/>
          </a:p>
        </p:txBody>
      </p:sp>
      <p:sp>
        <p:nvSpPr>
          <p:cNvPr id="138243" name="Rectangle 3"/>
          <p:cNvSpPr>
            <a:spLocks noGrp="1" noChangeArrowheads="1"/>
          </p:cNvSpPr>
          <p:nvPr>
            <p:ph type="body" idx="1"/>
          </p:nvPr>
        </p:nvSpPr>
        <p:spPr>
          <a:xfrm>
            <a:off x="457200" y="1600200"/>
            <a:ext cx="8229600" cy="5043488"/>
          </a:xfrm>
        </p:spPr>
        <p:txBody>
          <a:bodyPr>
            <a:normAutofit fontScale="70000" lnSpcReduction="20000"/>
          </a:bodyPr>
          <a:lstStyle/>
          <a:p>
            <a:pPr eaLnBrk="1" hangingPunct="1">
              <a:defRPr/>
            </a:pPr>
            <a:r>
              <a:rPr lang="ru-RU" dirty="0" smtClean="0"/>
              <a:t>Выполняемая программа</a:t>
            </a:r>
          </a:p>
          <a:p>
            <a:pPr lvl="1" eaLnBrk="1" hangingPunct="1">
              <a:defRPr/>
            </a:pPr>
            <a:r>
              <a:rPr lang="en-US" dirty="0" smtClean="0"/>
              <a:t>Common Gateway Interface (CGI)</a:t>
            </a:r>
          </a:p>
          <a:p>
            <a:pPr eaLnBrk="1" hangingPunct="1">
              <a:defRPr/>
            </a:pPr>
            <a:r>
              <a:rPr lang="ru-RU" dirty="0" smtClean="0"/>
              <a:t>Набор классов, используемых сервером</a:t>
            </a:r>
          </a:p>
          <a:p>
            <a:pPr lvl="1" eaLnBrk="1" hangingPunct="1">
              <a:defRPr/>
            </a:pPr>
            <a:r>
              <a:rPr lang="en-US" dirty="0" smtClean="0"/>
              <a:t>Internet Server API (ISAPI)</a:t>
            </a:r>
          </a:p>
          <a:p>
            <a:pPr lvl="1" eaLnBrk="1" hangingPunct="1">
              <a:defRPr/>
            </a:pPr>
            <a:r>
              <a:rPr lang="en-US" dirty="0" smtClean="0"/>
              <a:t>Java </a:t>
            </a:r>
            <a:r>
              <a:rPr lang="ru-RU" dirty="0" err="1" smtClean="0"/>
              <a:t>сервлеты</a:t>
            </a:r>
            <a:endParaRPr lang="en-US" dirty="0" smtClean="0"/>
          </a:p>
          <a:p>
            <a:pPr lvl="1" eaLnBrk="1" hangingPunct="1">
              <a:defRPr/>
            </a:pPr>
            <a:r>
              <a:rPr lang="en-US" dirty="0" smtClean="0"/>
              <a:t>Netscape Server API (NSAPI)</a:t>
            </a:r>
            <a:endParaRPr lang="ru-RU" dirty="0" smtClean="0"/>
          </a:p>
          <a:p>
            <a:pPr eaLnBrk="1" hangingPunct="1">
              <a:defRPr/>
            </a:pPr>
            <a:r>
              <a:rPr lang="ru-RU" dirty="0" err="1" smtClean="0"/>
              <a:t>Скриптовые</a:t>
            </a:r>
            <a:r>
              <a:rPr lang="ru-RU" dirty="0" smtClean="0"/>
              <a:t> технологии</a:t>
            </a:r>
            <a:endParaRPr lang="en-US" dirty="0" smtClean="0"/>
          </a:p>
          <a:p>
            <a:pPr lvl="1" eaLnBrk="1" hangingPunct="1">
              <a:defRPr/>
            </a:pPr>
            <a:r>
              <a:rPr lang="en-US" dirty="0" smtClean="0"/>
              <a:t>Active Server Pages (ASP)</a:t>
            </a:r>
          </a:p>
          <a:p>
            <a:pPr lvl="1" eaLnBrk="1" hangingPunct="1">
              <a:defRPr/>
            </a:pPr>
            <a:r>
              <a:rPr lang="en-US" dirty="0" smtClean="0"/>
              <a:t>Java Server Pages (JSP)</a:t>
            </a:r>
          </a:p>
          <a:p>
            <a:pPr lvl="1" eaLnBrk="1" hangingPunct="1">
              <a:defRPr/>
            </a:pPr>
            <a:r>
              <a:rPr lang="en-US" dirty="0" smtClean="0"/>
              <a:t>Personal Home Page (PHP)</a:t>
            </a:r>
          </a:p>
          <a:p>
            <a:pPr lvl="1" eaLnBrk="1" hangingPunct="1">
              <a:defRPr/>
            </a:pPr>
            <a:r>
              <a:rPr lang="en-US" dirty="0" smtClean="0"/>
              <a:t>Cold Fusion (CFM)</a:t>
            </a:r>
          </a:p>
          <a:p>
            <a:pPr lvl="1" eaLnBrk="1" hangingPunct="1">
              <a:defRPr/>
            </a:pPr>
            <a:r>
              <a:rPr lang="en-US" dirty="0" smtClean="0"/>
              <a:t>Google App Engine (Python)</a:t>
            </a:r>
            <a:endParaRPr lang="ru-RU" dirty="0" smtClean="0"/>
          </a:p>
          <a:p>
            <a:pPr marL="342900" lvl="1" indent="-342900" eaLnBrk="1" hangingPunct="1">
              <a:buFontTx/>
              <a:buChar char="•"/>
              <a:defRPr/>
            </a:pPr>
            <a:r>
              <a:rPr lang="ru-RU" b="1" i="1" dirty="0" smtClean="0"/>
              <a:t>Технология  разработки </a:t>
            </a:r>
            <a:r>
              <a:rPr lang="en-US" b="1" i="1" dirty="0" smtClean="0"/>
              <a:t>web apps </a:t>
            </a:r>
            <a:r>
              <a:rPr lang="ru-RU" b="1" i="1" dirty="0" smtClean="0"/>
              <a:t>на платформе </a:t>
            </a:r>
            <a:r>
              <a:rPr lang="en-US" b="1" i="1" dirty="0" err="1" smtClean="0"/>
              <a:t>.Net</a:t>
            </a:r>
            <a:endParaRPr lang="ru-RU" b="1" i="1" dirty="0" smtClean="0"/>
          </a:p>
          <a:p>
            <a:pPr marL="742950" lvl="2" indent="-342900" eaLnBrk="1" hangingPunct="1">
              <a:defRPr/>
            </a:pPr>
            <a:r>
              <a:rPr lang="en-US" b="1" i="1" dirty="0" smtClean="0"/>
              <a:t>ASP.NET</a:t>
            </a:r>
            <a:r>
              <a:rPr lang="ru-RU" b="1" i="1" dirty="0" smtClean="0"/>
              <a:t> </a:t>
            </a:r>
            <a:r>
              <a:rPr lang="en-US" b="1" i="1" dirty="0" smtClean="0"/>
              <a:t>Web Forms</a:t>
            </a:r>
          </a:p>
          <a:p>
            <a:pPr marL="742950" lvl="2" indent="-342900" eaLnBrk="1" hangingPunct="1">
              <a:defRPr/>
            </a:pPr>
            <a:r>
              <a:rPr lang="en-US" b="1" i="1" dirty="0" smtClean="0"/>
              <a:t>ASP.NET</a:t>
            </a:r>
            <a:r>
              <a:rPr lang="ru-RU" b="1" i="1" dirty="0" smtClean="0"/>
              <a:t> </a:t>
            </a:r>
            <a:r>
              <a:rPr lang="en-US" b="1" i="1" dirty="0" smtClean="0"/>
              <a:t>MVC</a:t>
            </a:r>
            <a:endParaRPr lang="ru-RU" b="1" i="1" dirty="0" smtClean="0"/>
          </a:p>
          <a:p>
            <a:pPr marL="742950" lvl="2" indent="-342900" eaLnBrk="1" hangingPunct="1">
              <a:defRPr/>
            </a:pPr>
            <a:endParaRPr lang="ru-RU" b="1" i="1" dirty="0" smtClean="0"/>
          </a:p>
          <a:p>
            <a:pPr eaLnBrk="1" hangingPunct="1">
              <a:defRPr/>
            </a:pPr>
            <a:endParaRPr lang="ru-RU" dirty="0" smtClean="0"/>
          </a:p>
          <a:p>
            <a:pPr eaLnBrk="1" hangingPunct="1">
              <a:defRPr/>
            </a:pP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defRPr/>
            </a:pPr>
            <a:r>
              <a:rPr lang="ru-RU" dirty="0" smtClean="0"/>
              <a:t>Технология </a:t>
            </a:r>
            <a:br>
              <a:rPr lang="ru-RU" dirty="0" smtClean="0"/>
            </a:br>
            <a:r>
              <a:rPr lang="en-US" dirty="0" smtClean="0"/>
              <a:t>Common Gateway Interface</a:t>
            </a:r>
            <a:r>
              <a:rPr lang="ru-RU" dirty="0" smtClean="0"/>
              <a:t> (</a:t>
            </a:r>
            <a:r>
              <a:rPr lang="en-US" dirty="0" smtClean="0"/>
              <a:t>CGI)</a:t>
            </a:r>
            <a:endParaRPr lang="ru-RU" dirty="0"/>
          </a:p>
        </p:txBody>
      </p:sp>
      <p:sp>
        <p:nvSpPr>
          <p:cNvPr id="3" name="Содержимое 2"/>
          <p:cNvSpPr>
            <a:spLocks noGrp="1"/>
          </p:cNvSpPr>
          <p:nvPr>
            <p:ph idx="1"/>
          </p:nvPr>
        </p:nvSpPr>
        <p:spPr>
          <a:xfrm>
            <a:off x="428625" y="1571625"/>
            <a:ext cx="8472488" cy="5072063"/>
          </a:xfrm>
        </p:spPr>
        <p:txBody>
          <a:bodyPr>
            <a:normAutofit fontScale="32500" lnSpcReduction="20000"/>
          </a:bodyPr>
          <a:lstStyle/>
          <a:p>
            <a:pPr>
              <a:defRPr/>
            </a:pPr>
            <a:r>
              <a:rPr lang="ru-RU" sz="5500" dirty="0" smtClean="0"/>
              <a:t>Простейший способ динамически формировать </a:t>
            </a:r>
            <a:r>
              <a:rPr lang="en-US" sz="5500" dirty="0" smtClean="0"/>
              <a:t>Web </a:t>
            </a:r>
            <a:r>
              <a:rPr lang="ru-RU" sz="5500" dirty="0" smtClean="0"/>
              <a:t>страницу в ответ на </a:t>
            </a:r>
            <a:r>
              <a:rPr lang="en-US" sz="5500" dirty="0" smtClean="0"/>
              <a:t>HTTP</a:t>
            </a:r>
            <a:r>
              <a:rPr lang="ru-RU" sz="5500" dirty="0" smtClean="0"/>
              <a:t> запрос состоит в том, чтобы передать работу по поиску динамических данных и описанию </a:t>
            </a:r>
            <a:r>
              <a:rPr lang="en-US" sz="5500" dirty="0" smtClean="0"/>
              <a:t>HTML </a:t>
            </a:r>
            <a:r>
              <a:rPr lang="ru-RU" sz="5500" dirty="0" smtClean="0"/>
              <a:t>страницы внешней программе</a:t>
            </a:r>
            <a:r>
              <a:rPr lang="en-US" sz="5500" dirty="0" smtClean="0"/>
              <a:t>, </a:t>
            </a:r>
            <a:r>
              <a:rPr lang="ru-RU" sz="5500" dirty="0" smtClean="0"/>
              <a:t>которая должна получать переданные в </a:t>
            </a:r>
            <a:r>
              <a:rPr lang="en-US" sz="5500" dirty="0" smtClean="0"/>
              <a:t>HTTP </a:t>
            </a:r>
            <a:r>
              <a:rPr lang="ru-RU" sz="5500" dirty="0" smtClean="0"/>
              <a:t>запросе входные параметры и генерировать выходную страницу на языке </a:t>
            </a:r>
            <a:r>
              <a:rPr lang="en-US" sz="5500" dirty="0" smtClean="0"/>
              <a:t>HTML. </a:t>
            </a:r>
            <a:endParaRPr lang="ru-RU" sz="5500" dirty="0" smtClean="0"/>
          </a:p>
          <a:p>
            <a:pPr>
              <a:defRPr/>
            </a:pPr>
            <a:r>
              <a:rPr lang="ru-RU" sz="5500" dirty="0" smtClean="0"/>
              <a:t>Вызов внешней программы выполняется при поступлении к </a:t>
            </a:r>
            <a:r>
              <a:rPr lang="en-US" sz="5500" dirty="0" smtClean="0"/>
              <a:t>Web </a:t>
            </a:r>
            <a:r>
              <a:rPr lang="ru-RU" sz="5500" dirty="0" smtClean="0"/>
              <a:t>серверу </a:t>
            </a:r>
            <a:r>
              <a:rPr lang="en-US" sz="5500" dirty="0" smtClean="0"/>
              <a:t>HTTP </a:t>
            </a:r>
            <a:r>
              <a:rPr lang="ru-RU" sz="5500" dirty="0" smtClean="0"/>
              <a:t>запроса от браузера, который включает ссылку не на статическую страницу, а на </a:t>
            </a:r>
            <a:r>
              <a:rPr lang="en-US" sz="5500" dirty="0" smtClean="0"/>
              <a:t>CGI </a:t>
            </a:r>
            <a:r>
              <a:rPr lang="ru-RU" sz="5500" dirty="0" smtClean="0"/>
              <a:t>программу (например: </a:t>
            </a:r>
            <a:r>
              <a:rPr lang="en-US" sz="5500" dirty="0" smtClean="0"/>
              <a:t>prog.exe</a:t>
            </a:r>
            <a:r>
              <a:rPr lang="ru-RU" sz="5500" dirty="0" smtClean="0"/>
              <a:t>)</a:t>
            </a:r>
            <a:r>
              <a:rPr lang="en-US" sz="5500" dirty="0" smtClean="0"/>
              <a:t>.</a:t>
            </a:r>
            <a:endParaRPr lang="ru-RU" sz="5500" dirty="0" smtClean="0"/>
          </a:p>
          <a:p>
            <a:pPr>
              <a:defRPr/>
            </a:pPr>
            <a:r>
              <a:rPr lang="ru-RU" sz="5500" dirty="0" smtClean="0"/>
              <a:t>Для того, чтобы выполнить взаимодействие между сервером и внешней программой необходимо использовать стандартный интерфейс, который называется </a:t>
            </a:r>
            <a:r>
              <a:rPr lang="en-US" sz="5500" dirty="0" smtClean="0"/>
              <a:t>Common Gateway Interface (CGI)</a:t>
            </a:r>
            <a:r>
              <a:rPr lang="ru-RU" sz="5500" dirty="0" smtClean="0"/>
              <a:t> (Общий Интерфейс Доступа)</a:t>
            </a:r>
            <a:r>
              <a:rPr lang="en-US" sz="5500" dirty="0" smtClean="0"/>
              <a:t>.</a:t>
            </a:r>
            <a:endParaRPr lang="ru-RU" sz="5500" dirty="0" smtClean="0"/>
          </a:p>
          <a:p>
            <a:pPr>
              <a:defRPr/>
            </a:pPr>
            <a:r>
              <a:rPr lang="ru-RU" sz="5500" dirty="0" smtClean="0"/>
              <a:t>Интерфейс </a:t>
            </a:r>
            <a:r>
              <a:rPr lang="en-US" sz="5500" dirty="0" smtClean="0"/>
              <a:t>CGI</a:t>
            </a:r>
            <a:r>
              <a:rPr lang="ru-RU" sz="5500" dirty="0" smtClean="0"/>
              <a:t> позволяет </a:t>
            </a:r>
            <a:r>
              <a:rPr lang="en-US" sz="5500" dirty="0" smtClean="0"/>
              <a:t>Web </a:t>
            </a:r>
            <a:r>
              <a:rPr lang="ru-RU" sz="5500" dirty="0" smtClean="0"/>
              <a:t>серверу вызывать программы</a:t>
            </a:r>
            <a:r>
              <a:rPr lang="en-US" sz="5500" dirty="0" smtClean="0"/>
              <a:t>, </a:t>
            </a:r>
            <a:r>
              <a:rPr lang="ru-RU" sz="5500" dirty="0" smtClean="0"/>
              <a:t>называемые </a:t>
            </a:r>
            <a:r>
              <a:rPr lang="en-US" sz="5500" dirty="0" smtClean="0"/>
              <a:t>CGI </a:t>
            </a:r>
            <a:r>
              <a:rPr lang="ru-RU" sz="5500" dirty="0" smtClean="0"/>
              <a:t>программами</a:t>
            </a:r>
            <a:r>
              <a:rPr lang="en-US" sz="5500" dirty="0" smtClean="0"/>
              <a:t>, </a:t>
            </a:r>
            <a:r>
              <a:rPr lang="ru-RU" sz="5500" dirty="0" smtClean="0"/>
              <a:t>которые выполняются «на лету», для динамического формирования </a:t>
            </a:r>
            <a:r>
              <a:rPr lang="en-US" sz="5500" dirty="0" smtClean="0"/>
              <a:t>HTML </a:t>
            </a:r>
            <a:r>
              <a:rPr lang="ru-RU" sz="5500" dirty="0" smtClean="0"/>
              <a:t>страницы.</a:t>
            </a:r>
            <a:endParaRPr lang="en-US" sz="5500" dirty="0" smtClean="0"/>
          </a:p>
          <a:p>
            <a:pPr>
              <a:defRPr/>
            </a:pPr>
            <a:r>
              <a:rPr lang="en-US" sz="5500" dirty="0" smtClean="0"/>
              <a:t>CGI </a:t>
            </a:r>
            <a:r>
              <a:rPr lang="ru-RU" sz="5500" dirty="0" smtClean="0"/>
              <a:t>программа может</a:t>
            </a:r>
            <a:r>
              <a:rPr lang="en-US" sz="5500" dirty="0" smtClean="0"/>
              <a:t>:</a:t>
            </a:r>
            <a:endParaRPr lang="ru-RU" sz="5500" dirty="0" smtClean="0"/>
          </a:p>
          <a:p>
            <a:pPr lvl="1">
              <a:defRPr/>
            </a:pPr>
            <a:r>
              <a:rPr lang="ru-RU" sz="5500" dirty="0" smtClean="0">
                <a:ea typeface="+mn-ea"/>
                <a:cs typeface="+mn-cs"/>
              </a:rPr>
              <a:t>посылать запросы базе данных для получения требуемых данных, которые затем используются для сборки </a:t>
            </a:r>
            <a:r>
              <a:rPr lang="en-US" sz="5500" dirty="0" smtClean="0">
                <a:ea typeface="+mn-ea"/>
                <a:cs typeface="+mn-cs"/>
              </a:rPr>
              <a:t>HTML </a:t>
            </a:r>
            <a:r>
              <a:rPr lang="ru-RU" sz="5500" dirty="0" smtClean="0">
                <a:ea typeface="+mn-ea"/>
                <a:cs typeface="+mn-cs"/>
              </a:rPr>
              <a:t>страницы</a:t>
            </a:r>
            <a:r>
              <a:rPr lang="en-US" sz="5500" dirty="0" smtClean="0">
                <a:ea typeface="+mn-ea"/>
                <a:cs typeface="+mn-cs"/>
              </a:rPr>
              <a:t>, </a:t>
            </a:r>
            <a:r>
              <a:rPr lang="ru-RU" sz="5500" dirty="0" smtClean="0">
                <a:ea typeface="+mn-ea"/>
                <a:cs typeface="+mn-cs"/>
              </a:rPr>
              <a:t>или </a:t>
            </a:r>
          </a:p>
          <a:p>
            <a:pPr lvl="1">
              <a:defRPr/>
            </a:pPr>
            <a:r>
              <a:rPr lang="ru-RU" sz="5500" dirty="0" smtClean="0">
                <a:ea typeface="+mn-ea"/>
                <a:cs typeface="+mn-cs"/>
              </a:rPr>
              <a:t>может сохранять переданные данные пользователя в базу данных, вставляя или обновляя хранящиеся в ней данные</a:t>
            </a:r>
            <a:r>
              <a:rPr lang="en-US" sz="5500" dirty="0" smtClean="0">
                <a:ea typeface="+mn-ea"/>
                <a:cs typeface="+mn-cs"/>
              </a:rPr>
              <a:t>.</a:t>
            </a:r>
            <a:endParaRPr lang="ru-RU" sz="5500" dirty="0" smtClean="0">
              <a:ea typeface="+mn-ea"/>
              <a:cs typeface="+mn-cs"/>
            </a:endParaRPr>
          </a:p>
          <a:p>
            <a:pPr>
              <a:defRPr/>
            </a:pPr>
            <a:endParaRPr lang="ru-RU" sz="5500" dirty="0" smtClean="0"/>
          </a:p>
          <a:p>
            <a:pPr>
              <a:defRPr/>
            </a:pPr>
            <a:endParaRPr lang="ru-RU" sz="5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Заголовок 1"/>
          <p:cNvSpPr>
            <a:spLocks noGrp="1"/>
          </p:cNvSpPr>
          <p:nvPr>
            <p:ph type="title"/>
          </p:nvPr>
        </p:nvSpPr>
        <p:spPr/>
        <p:txBody>
          <a:bodyPr/>
          <a:lstStyle/>
          <a:p>
            <a:r>
              <a:rPr lang="ru-RU" smtClean="0"/>
              <a:t>Выполнение </a:t>
            </a:r>
            <a:r>
              <a:rPr lang="en-US" smtClean="0"/>
              <a:t>CGI </a:t>
            </a:r>
            <a:r>
              <a:rPr lang="ru-RU" smtClean="0"/>
              <a:t>запроса</a:t>
            </a:r>
          </a:p>
        </p:txBody>
      </p:sp>
      <p:sp>
        <p:nvSpPr>
          <p:cNvPr id="13315" name="Содержимое 2"/>
          <p:cNvSpPr>
            <a:spLocks noGrp="1"/>
          </p:cNvSpPr>
          <p:nvPr>
            <p:ph idx="1"/>
          </p:nvPr>
        </p:nvSpPr>
        <p:spPr>
          <a:xfrm>
            <a:off x="457200" y="1600200"/>
            <a:ext cx="8472488" cy="2900363"/>
          </a:xfrm>
        </p:spPr>
        <p:txBody>
          <a:bodyPr/>
          <a:lstStyle/>
          <a:p>
            <a:pPr>
              <a:lnSpc>
                <a:spcPct val="80000"/>
              </a:lnSpc>
            </a:pPr>
            <a:r>
              <a:rPr lang="ru-RU" sz="1500" smtClean="0"/>
              <a:t>На рисунке показаны последовательность динамического формирования </a:t>
            </a:r>
            <a:r>
              <a:rPr lang="en-US" sz="1500" smtClean="0"/>
              <a:t>Web </a:t>
            </a:r>
            <a:r>
              <a:rPr lang="ru-RU" sz="1500" smtClean="0"/>
              <a:t>страниц с помощью технологии </a:t>
            </a:r>
            <a:r>
              <a:rPr lang="en-US" sz="1500" smtClean="0"/>
              <a:t>CGI:</a:t>
            </a:r>
          </a:p>
          <a:p>
            <a:pPr>
              <a:lnSpc>
                <a:spcPct val="80000"/>
              </a:lnSpc>
              <a:buFontTx/>
              <a:buAutoNum type="arabicPeriod"/>
            </a:pPr>
            <a:r>
              <a:rPr lang="ru-RU" sz="1500" smtClean="0"/>
              <a:t>Клиент отправляет </a:t>
            </a:r>
            <a:r>
              <a:rPr lang="en-US" sz="1500" smtClean="0"/>
              <a:t>HTTP </a:t>
            </a:r>
            <a:r>
              <a:rPr lang="ru-RU" sz="1500" smtClean="0"/>
              <a:t>запрос (</a:t>
            </a:r>
            <a:r>
              <a:rPr lang="en-US" sz="1500" smtClean="0"/>
              <a:t>request</a:t>
            </a:r>
            <a:r>
              <a:rPr lang="ru-RU" sz="1500" smtClean="0"/>
              <a:t>) к серверу для выполнения </a:t>
            </a:r>
            <a:r>
              <a:rPr lang="en-US" sz="1500" smtClean="0"/>
              <a:t>CGI </a:t>
            </a:r>
            <a:r>
              <a:rPr lang="ru-RU" sz="1500" smtClean="0"/>
              <a:t>программы.</a:t>
            </a:r>
            <a:r>
              <a:rPr lang="en-US" sz="1500" smtClean="0"/>
              <a:t> </a:t>
            </a:r>
            <a:r>
              <a:rPr lang="ru-RU" sz="1500" smtClean="0"/>
              <a:t>Данный запрос также может включать некоторые входные данные</a:t>
            </a:r>
            <a:r>
              <a:rPr lang="en-US" sz="1500" smtClean="0"/>
              <a:t>; </a:t>
            </a:r>
            <a:r>
              <a:rPr lang="ru-RU" sz="1500" smtClean="0"/>
              <a:t>например, с запросом к поисковой программе должны передаваться термины (искомые слова), которые входят в запрос</a:t>
            </a:r>
            <a:r>
              <a:rPr lang="en-US" sz="1500" smtClean="0"/>
              <a:t>.</a:t>
            </a:r>
            <a:endParaRPr lang="ru-RU" sz="1500" smtClean="0"/>
          </a:p>
          <a:p>
            <a:pPr>
              <a:lnSpc>
                <a:spcPct val="80000"/>
              </a:lnSpc>
              <a:buFontTx/>
              <a:buAutoNum type="arabicPeriod"/>
            </a:pPr>
            <a:r>
              <a:rPr lang="ru-RU" sz="1500" smtClean="0"/>
              <a:t>Используя </a:t>
            </a:r>
            <a:r>
              <a:rPr lang="en-US" sz="1500" smtClean="0"/>
              <a:t>CGI </a:t>
            </a:r>
            <a:r>
              <a:rPr lang="ru-RU" sz="1500" smtClean="0"/>
              <a:t>интерфейс</a:t>
            </a:r>
            <a:r>
              <a:rPr lang="en-US" sz="1500" smtClean="0"/>
              <a:t>, HTTP </a:t>
            </a:r>
            <a:r>
              <a:rPr lang="ru-RU" sz="1500" smtClean="0"/>
              <a:t>сервер вызывает на выполнение внешнюю программу </a:t>
            </a:r>
            <a:r>
              <a:rPr lang="en-US" sz="1500" smtClean="0"/>
              <a:t>(</a:t>
            </a:r>
            <a:r>
              <a:rPr lang="ru-RU" sz="1500" smtClean="0">
                <a:solidFill>
                  <a:srgbClr val="00B050"/>
                </a:solidFill>
              </a:rPr>
              <a:t>т.е.</a:t>
            </a:r>
            <a:r>
              <a:rPr lang="en-US" sz="1500" smtClean="0">
                <a:solidFill>
                  <a:srgbClr val="00B050"/>
                </a:solidFill>
              </a:rPr>
              <a:t>, CGI </a:t>
            </a:r>
            <a:r>
              <a:rPr lang="ru-RU" sz="1500" smtClean="0">
                <a:solidFill>
                  <a:srgbClr val="00B050"/>
                </a:solidFill>
              </a:rPr>
              <a:t>скрипт</a:t>
            </a:r>
            <a:r>
              <a:rPr lang="en-US" sz="1500" smtClean="0"/>
              <a:t>)</a:t>
            </a:r>
            <a:r>
              <a:rPr lang="ru-RU" sz="1500" smtClean="0"/>
              <a:t> и передает в ее входной поток (вместо ввода с клавиатуры) данные, которые поступают вместе с </a:t>
            </a:r>
            <a:r>
              <a:rPr lang="en-US" sz="1500" smtClean="0"/>
              <a:t>HTTP </a:t>
            </a:r>
            <a:r>
              <a:rPr lang="ru-RU" sz="1500" smtClean="0"/>
              <a:t>запросом</a:t>
            </a:r>
            <a:r>
              <a:rPr lang="en-US" sz="1500" smtClean="0"/>
              <a:t>.</a:t>
            </a:r>
            <a:endParaRPr lang="ru-RU" sz="1500" smtClean="0"/>
          </a:p>
          <a:p>
            <a:pPr>
              <a:lnSpc>
                <a:spcPct val="80000"/>
              </a:lnSpc>
              <a:buFontTx/>
              <a:buAutoNum type="arabicPeriod"/>
            </a:pPr>
            <a:r>
              <a:rPr lang="ru-RU" sz="1500" smtClean="0"/>
              <a:t>Внешняя программа с помощью выходного потока (вместо вывода на экран) создает (генерирует) результирующую </a:t>
            </a:r>
            <a:r>
              <a:rPr lang="en-US" sz="1500" smtClean="0"/>
              <a:t>HTML </a:t>
            </a:r>
            <a:r>
              <a:rPr lang="ru-RU" sz="1500" smtClean="0"/>
              <a:t>страницу и передает ее назад </a:t>
            </a:r>
            <a:r>
              <a:rPr lang="en-US" sz="1500" smtClean="0"/>
              <a:t>HTTP</a:t>
            </a:r>
            <a:r>
              <a:rPr lang="ru-RU" sz="1500" smtClean="0"/>
              <a:t> серверу</a:t>
            </a:r>
            <a:r>
              <a:rPr lang="en-US" sz="1500" smtClean="0"/>
              <a:t>.</a:t>
            </a:r>
            <a:endParaRPr lang="ru-RU" sz="1500" smtClean="0"/>
          </a:p>
          <a:p>
            <a:pPr>
              <a:lnSpc>
                <a:spcPct val="80000"/>
              </a:lnSpc>
              <a:buFontTx/>
              <a:buAutoNum type="arabicPeriod"/>
            </a:pPr>
            <a:r>
              <a:rPr lang="en-US" sz="1500" smtClean="0"/>
              <a:t>HTTP </a:t>
            </a:r>
            <a:r>
              <a:rPr lang="ru-RU" sz="1500" smtClean="0"/>
              <a:t>сервер формирует </a:t>
            </a:r>
            <a:r>
              <a:rPr lang="en-US" sz="1500" smtClean="0"/>
              <a:t>HTTP </a:t>
            </a:r>
            <a:r>
              <a:rPr lang="ru-RU" sz="1500" smtClean="0"/>
              <a:t>ответ (</a:t>
            </a:r>
            <a:r>
              <a:rPr lang="en-US" sz="1500" smtClean="0"/>
              <a:t>response</a:t>
            </a:r>
            <a:r>
              <a:rPr lang="ru-RU" sz="1500" smtClean="0"/>
              <a:t>)</a:t>
            </a:r>
            <a:r>
              <a:rPr lang="en-US" sz="1500" smtClean="0"/>
              <a:t>, </a:t>
            </a:r>
            <a:r>
              <a:rPr lang="ru-RU" sz="1500" smtClean="0"/>
              <a:t>в который встраивает созданную </a:t>
            </a:r>
            <a:r>
              <a:rPr lang="en-US" sz="1500" smtClean="0"/>
              <a:t>CGI </a:t>
            </a:r>
            <a:r>
              <a:rPr lang="ru-RU" sz="1500" smtClean="0"/>
              <a:t>программой </a:t>
            </a:r>
            <a:r>
              <a:rPr lang="en-US" sz="1500" smtClean="0"/>
              <a:t>web </a:t>
            </a:r>
            <a:r>
              <a:rPr lang="ru-RU" sz="1500" smtClean="0"/>
              <a:t>страницу</a:t>
            </a:r>
            <a:r>
              <a:rPr lang="en-US" sz="1500" smtClean="0"/>
              <a:t> </a:t>
            </a:r>
            <a:r>
              <a:rPr lang="ru-RU" sz="1500" smtClean="0"/>
              <a:t>и отправляет ее назад клиенту, который прислал запрос.</a:t>
            </a:r>
          </a:p>
          <a:p>
            <a:pPr>
              <a:lnSpc>
                <a:spcPct val="80000"/>
              </a:lnSpc>
              <a:buFontTx/>
              <a:buAutoNum type="arabicPeriod"/>
            </a:pPr>
            <a:endParaRPr lang="ru-RU" sz="1500" smtClean="0"/>
          </a:p>
        </p:txBody>
      </p:sp>
      <p:pic>
        <p:nvPicPr>
          <p:cNvPr id="13316" name="Picture 2"/>
          <p:cNvPicPr>
            <a:picLocks noChangeAspect="1" noChangeArrowheads="1"/>
          </p:cNvPicPr>
          <p:nvPr/>
        </p:nvPicPr>
        <p:blipFill>
          <a:blip r:embed="rId2" cstate="print"/>
          <a:srcRect l="30804" t="49286" r="1340" b="20000"/>
          <a:stretch>
            <a:fillRect/>
          </a:stretch>
        </p:blipFill>
        <p:spPr bwMode="auto">
          <a:xfrm>
            <a:off x="1143000" y="4643438"/>
            <a:ext cx="7069138" cy="200025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p:cNvSpPr>
            <a:spLocks noGrp="1"/>
          </p:cNvSpPr>
          <p:nvPr>
            <p:ph type="title"/>
          </p:nvPr>
        </p:nvSpPr>
        <p:spPr/>
        <p:txBody>
          <a:bodyPr/>
          <a:lstStyle/>
          <a:p>
            <a:r>
              <a:rPr lang="ru-RU" smtClean="0"/>
              <a:t>Выполнение </a:t>
            </a:r>
            <a:r>
              <a:rPr lang="en-US" smtClean="0"/>
              <a:t>CGI </a:t>
            </a:r>
            <a:r>
              <a:rPr lang="ru-RU" smtClean="0"/>
              <a:t>запроса (2)</a:t>
            </a:r>
          </a:p>
        </p:txBody>
      </p:sp>
      <p:sp>
        <p:nvSpPr>
          <p:cNvPr id="3" name="Содержимое 2"/>
          <p:cNvSpPr>
            <a:spLocks noGrp="1"/>
          </p:cNvSpPr>
          <p:nvPr>
            <p:ph idx="1"/>
          </p:nvPr>
        </p:nvSpPr>
        <p:spPr>
          <a:xfrm>
            <a:off x="285750" y="1600200"/>
            <a:ext cx="8572500" cy="5043488"/>
          </a:xfrm>
        </p:spPr>
        <p:txBody>
          <a:bodyPr>
            <a:normAutofit lnSpcReduction="10000"/>
          </a:bodyPr>
          <a:lstStyle/>
          <a:p>
            <a:pPr>
              <a:defRPr/>
            </a:pPr>
            <a:r>
              <a:rPr lang="ru-RU" sz="1600" dirty="0" smtClean="0"/>
              <a:t>Размещение </a:t>
            </a:r>
            <a:r>
              <a:rPr lang="en-US" sz="1600" dirty="0" smtClean="0"/>
              <a:t>CGI </a:t>
            </a:r>
            <a:r>
              <a:rPr lang="ru-RU" sz="1600" dirty="0" smtClean="0"/>
              <a:t>программы в файловой системе сервера задается в виде </a:t>
            </a:r>
            <a:r>
              <a:rPr lang="en-US" sz="1600" dirty="0" smtClean="0"/>
              <a:t>URL </a:t>
            </a:r>
            <a:r>
              <a:rPr lang="ru-RU" sz="1600" dirty="0" smtClean="0"/>
              <a:t>в </a:t>
            </a:r>
            <a:r>
              <a:rPr lang="en-US" sz="1600" dirty="0" smtClean="0"/>
              <a:t> HTTP </a:t>
            </a:r>
            <a:r>
              <a:rPr lang="ru-RU" sz="1600" dirty="0" smtClean="0"/>
              <a:t>запросе</a:t>
            </a:r>
            <a:r>
              <a:rPr lang="en-US" sz="1600" dirty="0" smtClean="0"/>
              <a:t>,</a:t>
            </a:r>
            <a:r>
              <a:rPr lang="ru-RU" sz="1600" dirty="0" smtClean="0"/>
              <a:t> точно также, как описывается размещение на сервере </a:t>
            </a:r>
            <a:r>
              <a:rPr lang="en-US" sz="1600" dirty="0" smtClean="0"/>
              <a:t>HTML </a:t>
            </a:r>
            <a:r>
              <a:rPr lang="ru-RU" sz="1600" dirty="0" smtClean="0"/>
              <a:t>страницы</a:t>
            </a:r>
            <a:r>
              <a:rPr lang="en-US" sz="1600" dirty="0" smtClean="0"/>
              <a:t>. </a:t>
            </a:r>
          </a:p>
          <a:p>
            <a:pPr>
              <a:defRPr/>
            </a:pPr>
            <a:r>
              <a:rPr lang="ru-RU" sz="1600" dirty="0" smtClean="0"/>
              <a:t>Для того, что выполнить подходящие действия</a:t>
            </a:r>
            <a:r>
              <a:rPr lang="en-US" sz="1600" dirty="0" smtClean="0"/>
              <a:t>,  HTTP </a:t>
            </a:r>
            <a:r>
              <a:rPr lang="ru-RU" sz="1600" dirty="0" smtClean="0"/>
              <a:t>сервер конфигурируется таким образом, чтобы различать запросы к статическим </a:t>
            </a:r>
            <a:r>
              <a:rPr lang="en-US" sz="1600" dirty="0" smtClean="0"/>
              <a:t> </a:t>
            </a:r>
            <a:r>
              <a:rPr lang="ru-RU" sz="1600" dirty="0" smtClean="0"/>
              <a:t>ресурсам и запросы </a:t>
            </a:r>
            <a:r>
              <a:rPr lang="en-US" sz="1600" dirty="0" smtClean="0"/>
              <a:t>CGI </a:t>
            </a:r>
            <a:r>
              <a:rPr lang="ru-RU" sz="1600" dirty="0" smtClean="0"/>
              <a:t>программам</a:t>
            </a:r>
            <a:r>
              <a:rPr lang="en-US" sz="1600" dirty="0" smtClean="0"/>
              <a:t>: </a:t>
            </a:r>
            <a:endParaRPr lang="ru-RU" sz="1600" dirty="0" smtClean="0"/>
          </a:p>
          <a:p>
            <a:pPr lvl="1">
              <a:defRPr/>
            </a:pPr>
            <a:r>
              <a:rPr lang="ru-RU" sz="1400" dirty="0" smtClean="0"/>
              <a:t>в случае статических ресурсов </a:t>
            </a:r>
            <a:r>
              <a:rPr lang="en-US" sz="1400" dirty="0" smtClean="0"/>
              <a:t>(</a:t>
            </a:r>
            <a:r>
              <a:rPr lang="ru-RU" sz="1400" dirty="0" smtClean="0"/>
              <a:t>например, </a:t>
            </a:r>
            <a:r>
              <a:rPr lang="en-US" sz="1400" dirty="0" smtClean="0"/>
              <a:t>HTTP </a:t>
            </a:r>
            <a:r>
              <a:rPr lang="ru-RU" sz="1400" dirty="0" smtClean="0"/>
              <a:t>страница</a:t>
            </a:r>
            <a:r>
              <a:rPr lang="en-US" sz="1400" dirty="0" smtClean="0"/>
              <a:t>)</a:t>
            </a:r>
            <a:r>
              <a:rPr lang="ru-RU" sz="1400" dirty="0" smtClean="0"/>
              <a:t>, они просто отсылаются клиенту</a:t>
            </a:r>
            <a:r>
              <a:rPr lang="en-US" sz="1400" dirty="0" smtClean="0"/>
              <a:t>, </a:t>
            </a:r>
            <a:endParaRPr lang="ru-RU" sz="1400" dirty="0" smtClean="0"/>
          </a:p>
          <a:p>
            <a:pPr lvl="1">
              <a:defRPr/>
            </a:pPr>
            <a:r>
              <a:rPr lang="en-US" sz="1400" dirty="0" smtClean="0"/>
              <a:t>CGI </a:t>
            </a:r>
            <a:r>
              <a:rPr lang="ru-RU" sz="1400" dirty="0" smtClean="0"/>
              <a:t>запросы вначале выполняются, а затем полученный результат отправляется клиенту</a:t>
            </a:r>
            <a:r>
              <a:rPr lang="en-US" sz="1400" dirty="0" smtClean="0"/>
              <a:t>.</a:t>
            </a:r>
          </a:p>
          <a:p>
            <a:pPr>
              <a:defRPr/>
            </a:pPr>
            <a:r>
              <a:rPr lang="ru-RU" sz="1600" dirty="0" smtClean="0"/>
              <a:t>Для указания серверу на то, где в файловой системе размещаются </a:t>
            </a:r>
            <a:r>
              <a:rPr lang="en-US" sz="1600" dirty="0" smtClean="0"/>
              <a:t>HTML </a:t>
            </a:r>
            <a:r>
              <a:rPr lang="ru-RU" sz="1600" dirty="0" smtClean="0"/>
              <a:t>страницы и </a:t>
            </a:r>
            <a:r>
              <a:rPr lang="en-US" sz="1600" dirty="0" smtClean="0"/>
              <a:t>CGI </a:t>
            </a:r>
            <a:r>
              <a:rPr lang="ru-RU" sz="1600" dirty="0" err="1" smtClean="0"/>
              <a:t>скрипты</a:t>
            </a:r>
            <a:r>
              <a:rPr lang="en-US" sz="1600" dirty="0" smtClean="0"/>
              <a:t>, </a:t>
            </a:r>
            <a:r>
              <a:rPr lang="ru-RU" sz="1600" dirty="0" smtClean="0"/>
              <a:t>в конфигурационном файле задается соответствие (</a:t>
            </a:r>
            <a:r>
              <a:rPr lang="en-US" sz="1600" dirty="0" smtClean="0"/>
              <a:t>mapping</a:t>
            </a:r>
            <a:r>
              <a:rPr lang="ru-RU" sz="1600" dirty="0" smtClean="0"/>
              <a:t>)</a:t>
            </a:r>
            <a:r>
              <a:rPr lang="en-US" sz="1600" dirty="0" smtClean="0"/>
              <a:t> </a:t>
            </a:r>
            <a:r>
              <a:rPr lang="ru-RU" sz="1600" dirty="0" smtClean="0"/>
              <a:t>различных </a:t>
            </a:r>
            <a:r>
              <a:rPr lang="en-US" sz="1600" dirty="0" smtClean="0"/>
              <a:t>URL </a:t>
            </a:r>
            <a:r>
              <a:rPr lang="ru-RU" sz="1600" dirty="0" smtClean="0"/>
              <a:t>и каталогов (</a:t>
            </a:r>
            <a:r>
              <a:rPr lang="en-US" sz="1600" dirty="0" smtClean="0"/>
              <a:t>directories</a:t>
            </a:r>
            <a:r>
              <a:rPr lang="ru-RU" sz="1600" dirty="0" smtClean="0"/>
              <a:t>, папок) на </a:t>
            </a:r>
            <a:r>
              <a:rPr lang="en-US" sz="1600" dirty="0" smtClean="0"/>
              <a:t>HTTP </a:t>
            </a:r>
            <a:r>
              <a:rPr lang="ru-RU" sz="1600" dirty="0" smtClean="0"/>
              <a:t>сервер</a:t>
            </a:r>
            <a:r>
              <a:rPr lang="en-US" sz="1600" dirty="0" smtClean="0"/>
              <a:t>. </a:t>
            </a:r>
            <a:r>
              <a:rPr lang="ru-RU" sz="1600" dirty="0" smtClean="0"/>
              <a:t>Таким образом сервер определяет, что если </a:t>
            </a:r>
            <a:r>
              <a:rPr lang="en-US" sz="1600" dirty="0" smtClean="0"/>
              <a:t>URL </a:t>
            </a:r>
            <a:r>
              <a:rPr lang="ru-RU" sz="1600" dirty="0" smtClean="0"/>
              <a:t>в </a:t>
            </a:r>
            <a:r>
              <a:rPr lang="en-US" sz="1600" dirty="0" smtClean="0"/>
              <a:t>HTTP </a:t>
            </a:r>
            <a:r>
              <a:rPr lang="ru-RU" sz="1600" dirty="0" smtClean="0"/>
              <a:t>запросе указывает на конкретный каталог (папку) </a:t>
            </a:r>
            <a:r>
              <a:rPr lang="en-US" sz="1600" dirty="0" smtClean="0"/>
              <a:t>(</a:t>
            </a:r>
            <a:r>
              <a:rPr lang="ru-RU" sz="1600" dirty="0" smtClean="0"/>
              <a:t>например</a:t>
            </a:r>
            <a:r>
              <a:rPr lang="en-US" sz="1600" dirty="0" smtClean="0"/>
              <a:t>, </a:t>
            </a:r>
            <a:r>
              <a:rPr lang="ru-RU" sz="1600" dirty="0" smtClean="0"/>
              <a:t>каталог с именем</a:t>
            </a:r>
            <a:r>
              <a:rPr lang="en-US" sz="1600" dirty="0" smtClean="0"/>
              <a:t> </a:t>
            </a:r>
            <a:r>
              <a:rPr lang="en-US" sz="1600" dirty="0" err="1" smtClean="0"/>
              <a:t>cgi</a:t>
            </a:r>
            <a:r>
              <a:rPr lang="en-US" sz="1600" dirty="0" smtClean="0"/>
              <a:t>-bin), </a:t>
            </a:r>
            <a:r>
              <a:rPr lang="ru-RU" sz="1600" dirty="0" smtClean="0"/>
              <a:t>то тогда запрашиваемый файл является программой, которая должна быть запущена на выполнение</a:t>
            </a:r>
            <a:r>
              <a:rPr lang="en-US" sz="1600" dirty="0" smtClean="0"/>
              <a:t>.</a:t>
            </a:r>
          </a:p>
          <a:p>
            <a:pPr>
              <a:defRPr/>
            </a:pPr>
            <a:r>
              <a:rPr lang="en-US" sz="1600" dirty="0" smtClean="0"/>
              <a:t>Web </a:t>
            </a:r>
            <a:r>
              <a:rPr lang="ru-RU" sz="1600" dirty="0" smtClean="0"/>
              <a:t>сервер и </a:t>
            </a:r>
            <a:r>
              <a:rPr lang="en-US" sz="1600" dirty="0" smtClean="0"/>
              <a:t>CGI </a:t>
            </a:r>
            <a:r>
              <a:rPr lang="ru-RU" sz="1600" dirty="0" smtClean="0"/>
              <a:t>программы взаимодействуют с помощью системных переменных (</a:t>
            </a:r>
            <a:r>
              <a:rPr lang="en-US" sz="1600" dirty="0" smtClean="0"/>
              <a:t>system variables</a:t>
            </a:r>
            <a:r>
              <a:rPr lang="ru-RU" sz="1600" dirty="0" smtClean="0"/>
              <a:t>)</a:t>
            </a:r>
            <a:r>
              <a:rPr lang="en-US" sz="1600" dirty="0" smtClean="0"/>
              <a:t>, </a:t>
            </a:r>
            <a:r>
              <a:rPr lang="ru-RU" sz="1600" dirty="0" smtClean="0"/>
              <a:t>в которые </a:t>
            </a:r>
            <a:r>
              <a:rPr lang="en-US" sz="1600" dirty="0" smtClean="0"/>
              <a:t>HTTP </a:t>
            </a:r>
            <a:r>
              <a:rPr lang="ru-RU" sz="1600" dirty="0" smtClean="0"/>
              <a:t>сервер записывает данные полученные от</a:t>
            </a:r>
            <a:r>
              <a:rPr lang="en-US" sz="1600" dirty="0" smtClean="0"/>
              <a:t> HTTP </a:t>
            </a:r>
            <a:r>
              <a:rPr lang="ru-RU" sz="1600" dirty="0" smtClean="0"/>
              <a:t>запроса</a:t>
            </a:r>
            <a:r>
              <a:rPr lang="en-US" sz="1600" dirty="0" smtClean="0"/>
              <a:t>. </a:t>
            </a:r>
            <a:r>
              <a:rPr lang="ru-RU" sz="1600" dirty="0" smtClean="0"/>
              <a:t>Эти переменные описывают параметры </a:t>
            </a:r>
            <a:r>
              <a:rPr lang="en-US" sz="1600" dirty="0" smtClean="0"/>
              <a:t>HTTP </a:t>
            </a:r>
            <a:r>
              <a:rPr lang="ru-RU" sz="1600" dirty="0" smtClean="0"/>
              <a:t>запроса</a:t>
            </a:r>
            <a:r>
              <a:rPr lang="en-US" sz="1600" dirty="0" smtClean="0"/>
              <a:t> (</a:t>
            </a:r>
            <a:r>
              <a:rPr lang="ru-RU" sz="1600" dirty="0" smtClean="0"/>
              <a:t>такие, как, используемый </a:t>
            </a:r>
            <a:r>
              <a:rPr lang="en-US" sz="1600" dirty="0" smtClean="0"/>
              <a:t>HTTP </a:t>
            </a:r>
            <a:r>
              <a:rPr lang="ru-RU" sz="1600" dirty="0" smtClean="0"/>
              <a:t>метод</a:t>
            </a:r>
            <a:r>
              <a:rPr lang="en-US" sz="1600" dirty="0" smtClean="0"/>
              <a:t>, </a:t>
            </a:r>
            <a:r>
              <a:rPr lang="ru-RU" sz="1600" dirty="0" smtClean="0"/>
              <a:t>количество байт прикрепленных к запросу</a:t>
            </a:r>
            <a:r>
              <a:rPr lang="en-US" sz="1600" dirty="0" smtClean="0"/>
              <a:t>, </a:t>
            </a:r>
            <a:r>
              <a:rPr lang="ru-RU" sz="1600" dirty="0" smtClean="0"/>
              <a:t>и т.п.</a:t>
            </a:r>
            <a:r>
              <a:rPr lang="en-US" sz="1600" dirty="0" smtClean="0"/>
              <a:t>), </a:t>
            </a:r>
            <a:r>
              <a:rPr lang="ru-RU" sz="1600" dirty="0" smtClean="0"/>
              <a:t>которые являются полезными для </a:t>
            </a:r>
            <a:r>
              <a:rPr lang="en-US" sz="1600" dirty="0" smtClean="0"/>
              <a:t>CGI </a:t>
            </a:r>
            <a:r>
              <a:rPr lang="ru-RU" sz="1600" dirty="0" smtClean="0"/>
              <a:t>программы</a:t>
            </a:r>
            <a:r>
              <a:rPr lang="en-US" sz="1600" dirty="0" smtClean="0"/>
              <a:t>.</a:t>
            </a:r>
            <a:endParaRPr lang="ru-RU"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1"/>
          <p:cNvSpPr>
            <a:spLocks noGrp="1"/>
          </p:cNvSpPr>
          <p:nvPr>
            <p:ph type="title"/>
          </p:nvPr>
        </p:nvSpPr>
        <p:spPr/>
        <p:txBody>
          <a:bodyPr/>
          <a:lstStyle/>
          <a:p>
            <a:endParaRPr lang="ru-RU" smtClean="0"/>
          </a:p>
        </p:txBody>
      </p:sp>
      <p:sp>
        <p:nvSpPr>
          <p:cNvPr id="3" name="Содержимое 2"/>
          <p:cNvSpPr>
            <a:spLocks noGrp="1"/>
          </p:cNvSpPr>
          <p:nvPr>
            <p:ph idx="1"/>
          </p:nvPr>
        </p:nvSpPr>
        <p:spPr>
          <a:xfrm>
            <a:off x="214313" y="1600200"/>
            <a:ext cx="8715375" cy="5257800"/>
          </a:xfrm>
        </p:spPr>
        <p:txBody>
          <a:bodyPr>
            <a:normAutofit fontScale="47500" lnSpcReduction="20000"/>
          </a:bodyPr>
          <a:lstStyle/>
          <a:p>
            <a:pPr>
              <a:defRPr/>
            </a:pPr>
            <a:r>
              <a:rPr lang="en-US" dirty="0" smtClean="0"/>
              <a:t>Web </a:t>
            </a:r>
            <a:r>
              <a:rPr lang="ru-RU" dirty="0" smtClean="0"/>
              <a:t>сервер также передает </a:t>
            </a:r>
            <a:r>
              <a:rPr lang="en-US" dirty="0" smtClean="0"/>
              <a:t>CGI </a:t>
            </a:r>
            <a:r>
              <a:rPr lang="ru-RU" dirty="0" smtClean="0"/>
              <a:t>программе данные переданные в запросе</a:t>
            </a:r>
            <a:r>
              <a:rPr lang="en-US" dirty="0" smtClean="0"/>
              <a:t>, </a:t>
            </a:r>
            <a:r>
              <a:rPr lang="ru-RU" dirty="0" smtClean="0"/>
              <a:t>которые вводятся пользователем (с помощью форм)</a:t>
            </a:r>
            <a:r>
              <a:rPr lang="en-US" dirty="0" smtClean="0"/>
              <a:t> </a:t>
            </a:r>
            <a:r>
              <a:rPr lang="ru-RU" dirty="0" smtClean="0"/>
              <a:t>и передаются с </a:t>
            </a:r>
            <a:r>
              <a:rPr lang="en-US" dirty="0" smtClean="0"/>
              <a:t>HTTP </a:t>
            </a:r>
            <a:r>
              <a:rPr lang="ru-RU" dirty="0" smtClean="0"/>
              <a:t>запросом посредством методов </a:t>
            </a:r>
            <a:r>
              <a:rPr lang="en-US" dirty="0" smtClean="0"/>
              <a:t>GET </a:t>
            </a:r>
            <a:r>
              <a:rPr lang="ru-RU" dirty="0" smtClean="0"/>
              <a:t>и </a:t>
            </a:r>
            <a:r>
              <a:rPr lang="en-US" dirty="0" smtClean="0"/>
              <a:t>POST</a:t>
            </a:r>
            <a:r>
              <a:rPr lang="ru-RU" dirty="0" smtClean="0"/>
              <a:t> протокола </a:t>
            </a:r>
            <a:r>
              <a:rPr lang="en-US" dirty="0" smtClean="0"/>
              <a:t>HTTP:</a:t>
            </a:r>
          </a:p>
          <a:p>
            <a:pPr lvl="1">
              <a:defRPr/>
            </a:pPr>
            <a:r>
              <a:rPr lang="ru-RU" dirty="0" smtClean="0"/>
              <a:t>метод </a:t>
            </a:r>
            <a:r>
              <a:rPr lang="en-US" dirty="0" smtClean="0"/>
              <a:t>GET: communicates the user input as label/value pairs appended to the requested URL. For example, when the URL http://www.mydomain.org/cgi-bin/search?Key=search_key is received, the server invokes the search CGI script, located in the </a:t>
            </a:r>
            <a:r>
              <a:rPr lang="en-US" dirty="0" err="1" smtClean="0"/>
              <a:t>cgi</a:t>
            </a:r>
            <a:r>
              <a:rPr lang="en-US" dirty="0" smtClean="0"/>
              <a:t>-bin directory, and initializes a CGI variable, called query string, with the label/value pair (Key=search key in the pervious example). In this way, the CGI script can get the user input simply by fetching and decoding the content of this variable. The CGI script is then invoked by passing to a system shell a command line, whose length can be at most 256 characters. Due to this limitation, the GET method is used when the client needs to communicate to the server only few simple parameters.</a:t>
            </a:r>
          </a:p>
          <a:p>
            <a:pPr lvl="1">
              <a:defRPr/>
            </a:pPr>
            <a:r>
              <a:rPr lang="ru-RU" dirty="0" smtClean="0"/>
              <a:t>метод</a:t>
            </a:r>
            <a:r>
              <a:rPr lang="en-US" dirty="0" smtClean="0"/>
              <a:t> POST: attaches the user input to the HTTP request using the message body. Therefore, differently from the GET method, the POST method is able to support the transmission of large amounts of data from the browser to the Web server. More specifically, the browser packages the</a:t>
            </a:r>
            <a:r>
              <a:rPr lang="ru-RU" dirty="0" smtClean="0"/>
              <a:t> </a:t>
            </a:r>
            <a:r>
              <a:rPr lang="en-US" dirty="0" smtClean="0"/>
              <a:t>user's input in the body of the HTTP request and sends it to the Web server. The Web server then extracts the user's input from the message body, and sends it to the standard input of the CGI script, which can then use it for performing a business action and generating the response.</a:t>
            </a:r>
          </a:p>
          <a:p>
            <a:pPr>
              <a:defRPr/>
            </a:pPr>
            <a:r>
              <a:rPr lang="ru-RU" dirty="0" smtClean="0"/>
              <a:t>Входные данные пользователей собираются с помощью форм</a:t>
            </a:r>
            <a:r>
              <a:rPr lang="en-US" dirty="0" smtClean="0"/>
              <a:t>. </a:t>
            </a:r>
            <a:r>
              <a:rPr lang="ru-RU" dirty="0" smtClean="0"/>
              <a:t>На следующем слайде</a:t>
            </a:r>
            <a:r>
              <a:rPr lang="en-US" dirty="0" smtClean="0"/>
              <a:t> </a:t>
            </a:r>
            <a:r>
              <a:rPr lang="ru-RU" dirty="0" smtClean="0"/>
              <a:t>показан </a:t>
            </a:r>
            <a:r>
              <a:rPr lang="en-US" dirty="0" smtClean="0"/>
              <a:t>HTML </a:t>
            </a:r>
            <a:r>
              <a:rPr lang="ru-RU" dirty="0" smtClean="0"/>
              <a:t>код</a:t>
            </a:r>
            <a:r>
              <a:rPr lang="en-US" dirty="0" smtClean="0"/>
              <a:t> </a:t>
            </a:r>
            <a:r>
              <a:rPr lang="ru-RU" dirty="0" smtClean="0"/>
              <a:t>и его отображение в браузере, который использует метод </a:t>
            </a:r>
            <a:r>
              <a:rPr lang="en-US" dirty="0" smtClean="0"/>
              <a:t>GET </a:t>
            </a:r>
            <a:r>
              <a:rPr lang="ru-RU" dirty="0" smtClean="0"/>
              <a:t>для передачи ключевых слов поисковой </a:t>
            </a:r>
            <a:r>
              <a:rPr lang="en-US" dirty="0" smtClean="0"/>
              <a:t>CGI </a:t>
            </a:r>
            <a:r>
              <a:rPr lang="ru-RU" dirty="0" smtClean="0"/>
              <a:t>программе</a:t>
            </a:r>
            <a:r>
              <a:rPr lang="en-US" dirty="0" smtClean="0"/>
              <a:t>. </a:t>
            </a:r>
            <a:endParaRPr lang="ru-RU" dirty="0" smtClean="0"/>
          </a:p>
          <a:p>
            <a:pPr>
              <a:defRPr/>
            </a:pPr>
            <a:r>
              <a:rPr lang="en-US" dirty="0" smtClean="0"/>
              <a:t>The form is delimited by the &lt;FORM&gt; tag and is composed of two &lt;INPUT&gt; elements:</a:t>
            </a:r>
            <a:r>
              <a:rPr lang="ru-RU" dirty="0" smtClean="0"/>
              <a:t> </a:t>
            </a:r>
          </a:p>
          <a:p>
            <a:pPr lvl="1">
              <a:defRPr/>
            </a:pPr>
            <a:r>
              <a:rPr lang="en-US" dirty="0" smtClean="0"/>
              <a:t>a text field, for entering the search keys, and a button, for submitting the keys to the Web server. </a:t>
            </a:r>
            <a:endParaRPr lang="ru-RU" dirty="0" smtClean="0"/>
          </a:p>
          <a:p>
            <a:pPr lvl="1">
              <a:defRPr/>
            </a:pPr>
            <a:r>
              <a:rPr lang="en-US" dirty="0" smtClean="0"/>
              <a:t>The action attribute of the &lt;FORM&gt; element specifies the URL of the program to be called when the “Search" button is pressed.</a:t>
            </a:r>
          </a:p>
          <a:p>
            <a:pPr>
              <a:defRPr/>
            </a:pPr>
            <a:r>
              <a:rPr lang="en-US" dirty="0" smtClean="0"/>
              <a:t>The method attribute then specifies the HTTP method to use for sending the input.</a:t>
            </a:r>
          </a:p>
          <a:p>
            <a:pPr>
              <a:defRPr/>
            </a:pP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a:xfrm>
            <a:off x="457200" y="274638"/>
            <a:ext cx="8229600" cy="796925"/>
          </a:xfrm>
        </p:spPr>
        <p:txBody>
          <a:bodyPr/>
          <a:lstStyle/>
          <a:p>
            <a:r>
              <a:rPr lang="ru-RU" sz="2800" smtClean="0"/>
              <a:t>Простая форма для ввода поискового запроса</a:t>
            </a:r>
          </a:p>
        </p:txBody>
      </p:sp>
      <p:pic>
        <p:nvPicPr>
          <p:cNvPr id="16387" name="Picture 2"/>
          <p:cNvPicPr>
            <a:picLocks noChangeAspect="1" noChangeArrowheads="1"/>
          </p:cNvPicPr>
          <p:nvPr/>
        </p:nvPicPr>
        <p:blipFill>
          <a:blip r:embed="rId2" cstate="print"/>
          <a:srcRect l="30357" t="12143" r="8035" b="7857"/>
          <a:stretch>
            <a:fillRect/>
          </a:stretch>
        </p:blipFill>
        <p:spPr bwMode="auto">
          <a:xfrm>
            <a:off x="928688" y="1036638"/>
            <a:ext cx="6997700" cy="5678487"/>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Заголовок 1"/>
          <p:cNvSpPr>
            <a:spLocks noGrp="1"/>
          </p:cNvSpPr>
          <p:nvPr>
            <p:ph type="title"/>
          </p:nvPr>
        </p:nvSpPr>
        <p:spPr/>
        <p:txBody>
          <a:bodyPr/>
          <a:lstStyle/>
          <a:p>
            <a:r>
              <a:rPr lang="ru-RU" smtClean="0"/>
              <a:t>Недостатки технологии </a:t>
            </a:r>
            <a:r>
              <a:rPr lang="en-US" smtClean="0"/>
              <a:t>CGI</a:t>
            </a:r>
            <a:endParaRPr lang="ru-RU" smtClean="0"/>
          </a:p>
        </p:txBody>
      </p:sp>
      <p:sp>
        <p:nvSpPr>
          <p:cNvPr id="3" name="Содержимое 2"/>
          <p:cNvSpPr>
            <a:spLocks noGrp="1"/>
          </p:cNvSpPr>
          <p:nvPr>
            <p:ph idx="1"/>
          </p:nvPr>
        </p:nvSpPr>
        <p:spPr>
          <a:xfrm>
            <a:off x="285750" y="1500188"/>
            <a:ext cx="8572500" cy="5214937"/>
          </a:xfrm>
        </p:spPr>
        <p:txBody>
          <a:bodyPr>
            <a:normAutofit fontScale="55000" lnSpcReduction="20000"/>
          </a:bodyPr>
          <a:lstStyle/>
          <a:p>
            <a:pPr>
              <a:defRPr/>
            </a:pPr>
            <a:r>
              <a:rPr lang="ru-RU" dirty="0" smtClean="0"/>
              <a:t>Технология </a:t>
            </a:r>
            <a:r>
              <a:rPr lang="en-US" dirty="0" smtClean="0"/>
              <a:t>CGI </a:t>
            </a:r>
            <a:r>
              <a:rPr lang="ru-RU" dirty="0" smtClean="0"/>
              <a:t>это простейший способ динамически публиковать и обновлять информацию (</a:t>
            </a:r>
            <a:r>
              <a:rPr lang="en-US" dirty="0" smtClean="0"/>
              <a:t>content</a:t>
            </a:r>
            <a:r>
              <a:rPr lang="ru-RU" dirty="0" smtClean="0"/>
              <a:t>) в сети </a:t>
            </a:r>
            <a:r>
              <a:rPr lang="en-US" dirty="0" smtClean="0"/>
              <a:t>Web, </a:t>
            </a:r>
            <a:r>
              <a:rPr lang="ru-RU" dirty="0" smtClean="0"/>
              <a:t>но ее архитектура имеет существенные недостатки</a:t>
            </a:r>
            <a:r>
              <a:rPr lang="en-US" dirty="0" smtClean="0"/>
              <a:t>, </a:t>
            </a:r>
            <a:r>
              <a:rPr lang="ru-RU" dirty="0" smtClean="0"/>
              <a:t>которые делают ее не практичной в большинстве случаев</a:t>
            </a:r>
            <a:r>
              <a:rPr lang="en-US" dirty="0" smtClean="0"/>
              <a:t>. </a:t>
            </a:r>
          </a:p>
          <a:p>
            <a:pPr lvl="1">
              <a:defRPr/>
            </a:pPr>
            <a:r>
              <a:rPr lang="ru-RU" dirty="0" smtClean="0"/>
              <a:t>Основной проблемой является производительность</a:t>
            </a:r>
            <a:r>
              <a:rPr lang="en-US" dirty="0" smtClean="0"/>
              <a:t>: </a:t>
            </a:r>
            <a:r>
              <a:rPr lang="ru-RU" dirty="0" smtClean="0"/>
              <a:t>для каждого </a:t>
            </a:r>
            <a:r>
              <a:rPr lang="en-US" dirty="0" smtClean="0"/>
              <a:t>HTTP </a:t>
            </a:r>
            <a:r>
              <a:rPr lang="ru-RU" dirty="0" smtClean="0"/>
              <a:t>запроса к</a:t>
            </a:r>
            <a:r>
              <a:rPr lang="en-US" dirty="0" smtClean="0"/>
              <a:t> CGI script Web </a:t>
            </a:r>
            <a:r>
              <a:rPr lang="ru-RU" dirty="0" smtClean="0"/>
              <a:t>сервер запускает новый процесс</a:t>
            </a:r>
            <a:r>
              <a:rPr lang="en-US" dirty="0" smtClean="0"/>
              <a:t>, </a:t>
            </a:r>
            <a:r>
              <a:rPr lang="ru-RU" dirty="0" smtClean="0"/>
              <a:t>который заканчивает работу только после завершения программы</a:t>
            </a:r>
            <a:r>
              <a:rPr lang="en-US" dirty="0" smtClean="0"/>
              <a:t>. </a:t>
            </a:r>
            <a:r>
              <a:rPr lang="ru-RU" dirty="0" smtClean="0"/>
              <a:t>Работа по созданию и завершению процессов является очень трудоемкой (требует много процессорного времени и оперативной памяти), что очень быстро может понизить производительность системы, кроме этого различные активные процессы начинают конкурировать за системные ресурсы, такие как оперативная память. </a:t>
            </a:r>
          </a:p>
          <a:p>
            <a:pPr lvl="1">
              <a:defRPr/>
            </a:pPr>
            <a:r>
              <a:rPr lang="ru-RU" dirty="0" smtClean="0"/>
              <a:t>Кроме этого</a:t>
            </a:r>
            <a:r>
              <a:rPr lang="en-US" dirty="0" smtClean="0"/>
              <a:t>, </a:t>
            </a:r>
            <a:r>
              <a:rPr lang="ru-RU" dirty="0" smtClean="0"/>
              <a:t>завершение процесса после выполнения</a:t>
            </a:r>
            <a:r>
              <a:rPr lang="en-US" dirty="0" smtClean="0"/>
              <a:t> CGI </a:t>
            </a:r>
            <a:r>
              <a:rPr lang="ru-RU" dirty="0" smtClean="0"/>
              <a:t>программы, при обработке каждого запроса препятствует сохранению информации о взаимодействии с пользователем в ходе последовательности его запросов, если она не будет сохраняться в базе данных, что также влияет на производительность системы.</a:t>
            </a:r>
          </a:p>
          <a:p>
            <a:pPr lvl="1">
              <a:defRPr/>
            </a:pPr>
            <a:r>
              <a:rPr lang="ru-RU" dirty="0" smtClean="0"/>
              <a:t>Завершение процесса препятствует управлению совместными ресурсами, такими, как база данных</a:t>
            </a:r>
            <a:r>
              <a:rPr lang="en-US" dirty="0" smtClean="0"/>
              <a:t>, </a:t>
            </a:r>
            <a:r>
              <a:rPr lang="ru-RU" dirty="0" smtClean="0"/>
              <a:t>которая используется множеством пользователей при обработке их </a:t>
            </a:r>
            <a:r>
              <a:rPr lang="en-US" dirty="0" smtClean="0"/>
              <a:t>HTTP </a:t>
            </a:r>
            <a:r>
              <a:rPr lang="ru-RU" dirty="0" smtClean="0"/>
              <a:t>запросов</a:t>
            </a:r>
            <a:r>
              <a:rPr lang="en-US" dirty="0" smtClean="0"/>
              <a:t>. </a:t>
            </a:r>
            <a:endParaRPr lang="ru-RU" dirty="0" smtClean="0"/>
          </a:p>
          <a:p>
            <a:pPr lvl="1">
              <a:defRPr/>
            </a:pPr>
            <a:r>
              <a:rPr lang="ru-RU" dirty="0" smtClean="0"/>
              <a:t>И, наконец</a:t>
            </a:r>
            <a:r>
              <a:rPr lang="en-US" dirty="0" smtClean="0"/>
              <a:t>, CGI </a:t>
            </a:r>
            <a:r>
              <a:rPr lang="ru-RU" dirty="0" smtClean="0"/>
              <a:t>программы не могут связываться с другими этапами обработки запросов </a:t>
            </a:r>
            <a:r>
              <a:rPr lang="en-US" dirty="0" smtClean="0"/>
              <a:t>Web </a:t>
            </a:r>
            <a:r>
              <a:rPr lang="ru-RU" dirty="0" smtClean="0"/>
              <a:t>сервером</a:t>
            </a:r>
            <a:r>
              <a:rPr lang="en-US" dirty="0" smtClean="0"/>
              <a:t>, </a:t>
            </a:r>
            <a:r>
              <a:rPr lang="ru-RU" dirty="0" smtClean="0"/>
              <a:t>такими, как аутентификация (авторизация) и ведение журнала обработки запросов (</a:t>
            </a:r>
            <a:r>
              <a:rPr lang="en-US" dirty="0" smtClean="0"/>
              <a:t>logging</a:t>
            </a:r>
            <a:r>
              <a:rPr lang="ru-RU" dirty="0" smtClean="0"/>
              <a:t>)</a:t>
            </a:r>
            <a:r>
              <a:rPr lang="en-US" dirty="0" smtClean="0"/>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1"/>
          <p:cNvSpPr>
            <a:spLocks noGrp="1"/>
          </p:cNvSpPr>
          <p:nvPr>
            <p:ph type="title"/>
          </p:nvPr>
        </p:nvSpPr>
        <p:spPr/>
        <p:txBody>
          <a:bodyPr/>
          <a:lstStyle/>
          <a:p>
            <a:r>
              <a:rPr lang="ru-RU" smtClean="0"/>
              <a:t>Расширения технологии </a:t>
            </a:r>
            <a:r>
              <a:rPr lang="en-US" smtClean="0"/>
              <a:t>CGI</a:t>
            </a:r>
            <a:endParaRPr lang="ru-RU" smtClean="0"/>
          </a:p>
        </p:txBody>
      </p:sp>
      <p:sp>
        <p:nvSpPr>
          <p:cNvPr id="3" name="Содержимое 2"/>
          <p:cNvSpPr>
            <a:spLocks noGrp="1"/>
          </p:cNvSpPr>
          <p:nvPr>
            <p:ph idx="1"/>
          </p:nvPr>
        </p:nvSpPr>
        <p:spPr>
          <a:xfrm>
            <a:off x="428625" y="1500188"/>
            <a:ext cx="8258175" cy="5143500"/>
          </a:xfrm>
        </p:spPr>
        <p:txBody>
          <a:bodyPr>
            <a:normAutofit fontScale="47500" lnSpcReduction="20000"/>
          </a:bodyPr>
          <a:lstStyle/>
          <a:p>
            <a:pPr>
              <a:defRPr/>
            </a:pPr>
            <a:r>
              <a:rPr lang="ru-RU" dirty="0" smtClean="0"/>
              <a:t>Для преодоления этих недостатков и для создания приложений, требующих высокую производительность и сохранения данных о сеансе работы пользователей</a:t>
            </a:r>
            <a:r>
              <a:rPr lang="en-US" dirty="0" smtClean="0"/>
              <a:t>, </a:t>
            </a:r>
            <a:r>
              <a:rPr lang="ru-RU" dirty="0" smtClean="0"/>
              <a:t>были предложены более сложные инфраструктуры коммуникации</a:t>
            </a:r>
            <a:r>
              <a:rPr lang="en-US" dirty="0" smtClean="0"/>
              <a:t>. </a:t>
            </a:r>
            <a:endParaRPr lang="ru-RU" dirty="0" smtClean="0"/>
          </a:p>
          <a:p>
            <a:pPr>
              <a:defRPr/>
            </a:pPr>
            <a:r>
              <a:rPr lang="ru-RU" dirty="0" smtClean="0"/>
              <a:t>Например, несколько компаний разработали собственные </a:t>
            </a:r>
            <a:r>
              <a:rPr lang="en-US" dirty="0" smtClean="0"/>
              <a:t>API</a:t>
            </a:r>
            <a:r>
              <a:rPr lang="ru-RU" dirty="0" smtClean="0"/>
              <a:t> для своих серверов</a:t>
            </a:r>
            <a:r>
              <a:rPr lang="en-US" dirty="0" smtClean="0"/>
              <a:t>, </a:t>
            </a:r>
            <a:r>
              <a:rPr lang="ru-RU" dirty="0" smtClean="0"/>
              <a:t>которые однако жертвовали простатой технологии </a:t>
            </a:r>
            <a:r>
              <a:rPr lang="en-US" dirty="0" smtClean="0"/>
              <a:t>CGI. </a:t>
            </a:r>
          </a:p>
          <a:p>
            <a:pPr>
              <a:defRPr/>
            </a:pPr>
            <a:r>
              <a:rPr lang="ru-RU" dirty="0" smtClean="0"/>
              <a:t>Технология </a:t>
            </a:r>
            <a:r>
              <a:rPr lang="en-US" dirty="0" err="1" smtClean="0"/>
              <a:t>FastCGI</a:t>
            </a:r>
            <a:r>
              <a:rPr lang="en-US" dirty="0" smtClean="0"/>
              <a:t> </a:t>
            </a:r>
            <a:r>
              <a:rPr lang="ru-RU" dirty="0" smtClean="0"/>
              <a:t>была разработана как независимое от языка, открытое расширение </a:t>
            </a:r>
            <a:r>
              <a:rPr lang="en-US" dirty="0" smtClean="0"/>
              <a:t>CGI, </a:t>
            </a:r>
            <a:r>
              <a:rPr lang="ru-RU" dirty="0" smtClean="0"/>
              <a:t>улучшающая общую производительность сервера, но при этом позволяющая преодолеть ограничения Специфических </a:t>
            </a:r>
            <a:r>
              <a:rPr lang="en-US" dirty="0" smtClean="0"/>
              <a:t>API</a:t>
            </a:r>
            <a:r>
              <a:rPr lang="ru-RU" dirty="0" smtClean="0"/>
              <a:t> сервера</a:t>
            </a:r>
            <a:r>
              <a:rPr lang="en-US" dirty="0" smtClean="0"/>
              <a:t>. </a:t>
            </a:r>
            <a:endParaRPr lang="ru-RU" dirty="0" smtClean="0"/>
          </a:p>
          <a:p>
            <a:pPr>
              <a:defRPr/>
            </a:pPr>
            <a:r>
              <a:rPr lang="ru-RU" dirty="0" smtClean="0"/>
              <a:t>Технология </a:t>
            </a:r>
            <a:r>
              <a:rPr lang="en-US" dirty="0" err="1" smtClean="0"/>
              <a:t>FastCGI</a:t>
            </a:r>
            <a:r>
              <a:rPr lang="en-US" dirty="0" smtClean="0"/>
              <a:t> </a:t>
            </a:r>
            <a:r>
              <a:rPr lang="ru-RU" dirty="0" smtClean="0"/>
              <a:t>является </a:t>
            </a:r>
            <a:r>
              <a:rPr lang="ru-RU" dirty="0" err="1" smtClean="0"/>
              <a:t>интерейсом</a:t>
            </a:r>
            <a:r>
              <a:rPr lang="ru-RU" dirty="0" smtClean="0"/>
              <a:t> </a:t>
            </a:r>
            <a:r>
              <a:rPr lang="en-US" dirty="0" smtClean="0"/>
              <a:t>Web </a:t>
            </a:r>
            <a:r>
              <a:rPr lang="ru-RU" dirty="0" smtClean="0"/>
              <a:t>сервера, который концептуально очень похож на </a:t>
            </a:r>
            <a:r>
              <a:rPr lang="en-US" dirty="0" smtClean="0"/>
              <a:t>CGI</a:t>
            </a:r>
            <a:r>
              <a:rPr lang="ru-RU" dirty="0" smtClean="0"/>
              <a:t>. Основным отличием технологии </a:t>
            </a:r>
            <a:r>
              <a:rPr lang="en-US" dirty="0" err="1" smtClean="0"/>
              <a:t>FastCGI</a:t>
            </a:r>
            <a:r>
              <a:rPr lang="en-US" dirty="0" smtClean="0"/>
              <a:t> </a:t>
            </a:r>
            <a:r>
              <a:rPr lang="ru-RU" dirty="0" smtClean="0"/>
              <a:t>является то, что ее процессы являются постоянными (</a:t>
            </a:r>
            <a:r>
              <a:rPr lang="en-US" dirty="0" smtClean="0"/>
              <a:t>persistent</a:t>
            </a:r>
            <a:r>
              <a:rPr lang="ru-RU" dirty="0" smtClean="0"/>
              <a:t>)</a:t>
            </a:r>
            <a:r>
              <a:rPr lang="en-US" dirty="0" smtClean="0"/>
              <a:t>: </a:t>
            </a:r>
            <a:r>
              <a:rPr lang="ru-RU" dirty="0" smtClean="0"/>
              <a:t>после каждой обработки запроса они не завершают работу, а ожидают обработки нового запроса</a:t>
            </a:r>
            <a:r>
              <a:rPr lang="en-US" dirty="0" smtClean="0"/>
              <a:t>.</a:t>
            </a:r>
          </a:p>
          <a:p>
            <a:pPr>
              <a:defRPr/>
            </a:pPr>
            <a:r>
              <a:rPr lang="ru-RU" dirty="0" smtClean="0"/>
              <a:t>Обработка запросов программой </a:t>
            </a:r>
            <a:r>
              <a:rPr lang="en-US" dirty="0" err="1" smtClean="0"/>
              <a:t>FastCGI</a:t>
            </a:r>
            <a:r>
              <a:rPr lang="en-US" dirty="0" smtClean="0"/>
              <a:t> </a:t>
            </a:r>
            <a:r>
              <a:rPr lang="ru-RU" dirty="0" smtClean="0"/>
              <a:t>выполняется следующим образом</a:t>
            </a:r>
            <a:r>
              <a:rPr lang="en-US" dirty="0" smtClean="0"/>
              <a:t>:</a:t>
            </a:r>
          </a:p>
          <a:p>
            <a:pPr>
              <a:buFontTx/>
              <a:buNone/>
              <a:defRPr/>
            </a:pPr>
            <a:r>
              <a:rPr lang="en-US" dirty="0" smtClean="0"/>
              <a:t>	1. The Web server creates </a:t>
            </a:r>
            <a:r>
              <a:rPr lang="en-US" dirty="0" err="1" smtClean="0"/>
              <a:t>FastCGI</a:t>
            </a:r>
            <a:r>
              <a:rPr lang="en-US" dirty="0" smtClean="0"/>
              <a:t> processes to handle requests. The processes may be created at startup or on demand.</a:t>
            </a:r>
          </a:p>
          <a:p>
            <a:pPr>
              <a:buFontTx/>
              <a:buNone/>
              <a:defRPr/>
            </a:pPr>
            <a:r>
              <a:rPr lang="en-US" dirty="0" smtClean="0"/>
              <a:t>	2. Each </a:t>
            </a:r>
            <a:r>
              <a:rPr lang="en-US" dirty="0" err="1" smtClean="0"/>
              <a:t>FastCGI</a:t>
            </a:r>
            <a:r>
              <a:rPr lang="en-US" dirty="0" smtClean="0"/>
              <a:t> process initializes itself and waits for a new connection from the Web server.</a:t>
            </a:r>
          </a:p>
          <a:p>
            <a:pPr>
              <a:buFontTx/>
              <a:buNone/>
              <a:defRPr/>
            </a:pPr>
            <a:r>
              <a:rPr lang="en-US" dirty="0" smtClean="0"/>
              <a:t>	3. When the client sends a request, the Web server opens a connection to the </a:t>
            </a:r>
            <a:r>
              <a:rPr lang="en-US" dirty="0" err="1" smtClean="0"/>
              <a:t>FastCGI</a:t>
            </a:r>
            <a:r>
              <a:rPr lang="en-US" dirty="0" smtClean="0"/>
              <a:t> process. The server transports the CGI environment variables and the input over the connection.</a:t>
            </a:r>
          </a:p>
          <a:p>
            <a:pPr>
              <a:buFontTx/>
              <a:buNone/>
              <a:defRPr/>
            </a:pPr>
            <a:r>
              <a:rPr lang="en-US" dirty="0" smtClean="0"/>
              <a:t>	4. The </a:t>
            </a:r>
            <a:r>
              <a:rPr lang="en-US" dirty="0" err="1" smtClean="0"/>
              <a:t>FastCGI</a:t>
            </a:r>
            <a:r>
              <a:rPr lang="en-US" dirty="0" smtClean="0"/>
              <a:t> process sends the output back to the server over the same connection.</a:t>
            </a:r>
          </a:p>
          <a:p>
            <a:pPr>
              <a:buFontTx/>
              <a:buNone/>
              <a:defRPr/>
            </a:pPr>
            <a:r>
              <a:rPr lang="en-US" dirty="0" smtClean="0"/>
              <a:t>	5. When the </a:t>
            </a:r>
            <a:r>
              <a:rPr lang="en-US" dirty="0" err="1" smtClean="0"/>
              <a:t>FastCGI</a:t>
            </a:r>
            <a:r>
              <a:rPr lang="en-US" dirty="0" smtClean="0"/>
              <a:t> process closes the connection, the request is complete. The </a:t>
            </a:r>
            <a:r>
              <a:rPr lang="en-US" dirty="0" err="1" smtClean="0"/>
              <a:t>FastCGI</a:t>
            </a:r>
            <a:r>
              <a:rPr lang="en-US" dirty="0" smtClean="0"/>
              <a:t> process then waits for another connection from the Web server.</a:t>
            </a:r>
            <a:endParaRPr lang="ru-RU" dirty="0" smtClean="0"/>
          </a:p>
          <a:p>
            <a:pPr>
              <a:defRPr/>
            </a:pP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defRPr/>
            </a:pPr>
            <a:r>
              <a:rPr lang="ru-RU" dirty="0" smtClean="0"/>
              <a:t>Технология </a:t>
            </a:r>
            <a:r>
              <a:rPr lang="en-US" dirty="0" smtClean="0"/>
              <a:t>SSI </a:t>
            </a:r>
            <a:br>
              <a:rPr lang="en-US" dirty="0" smtClean="0"/>
            </a:br>
            <a:r>
              <a:rPr lang="en-US" dirty="0" smtClean="0"/>
              <a:t>(Server Side Includes)</a:t>
            </a:r>
            <a:endParaRPr lang="ru-RU" dirty="0"/>
          </a:p>
        </p:txBody>
      </p:sp>
      <p:sp>
        <p:nvSpPr>
          <p:cNvPr id="3" name="Содержимое 2"/>
          <p:cNvSpPr>
            <a:spLocks noGrp="1"/>
          </p:cNvSpPr>
          <p:nvPr>
            <p:ph idx="1"/>
          </p:nvPr>
        </p:nvSpPr>
        <p:spPr/>
        <p:txBody>
          <a:bodyPr>
            <a:normAutofit fontScale="55000" lnSpcReduction="20000"/>
          </a:bodyPr>
          <a:lstStyle/>
          <a:p>
            <a:pPr>
              <a:defRPr/>
            </a:pPr>
            <a:r>
              <a:rPr lang="en-US" dirty="0" smtClean="0"/>
              <a:t>Server Side Includes (SSIs) </a:t>
            </a:r>
            <a:r>
              <a:rPr lang="ru-RU" dirty="0" smtClean="0"/>
              <a:t>это директивы вставляемые в </a:t>
            </a:r>
            <a:r>
              <a:rPr lang="en-US" dirty="0" smtClean="0"/>
              <a:t>HTML</a:t>
            </a:r>
            <a:r>
              <a:rPr lang="ru-RU" dirty="0" smtClean="0"/>
              <a:t> код и выполняемые </a:t>
            </a:r>
            <a:r>
              <a:rPr lang="en-US" dirty="0" smtClean="0"/>
              <a:t>web </a:t>
            </a:r>
            <a:r>
              <a:rPr lang="ru-RU" dirty="0" smtClean="0"/>
              <a:t>сервером  при обработке страницы</a:t>
            </a:r>
            <a:r>
              <a:rPr lang="en-US" dirty="0" smtClean="0"/>
              <a:t>. </a:t>
            </a:r>
            <a:r>
              <a:rPr lang="ru-RU" dirty="0" smtClean="0"/>
              <a:t>Они позволяют добавлять динамически генерируемое содержание к существующей странице</a:t>
            </a:r>
            <a:r>
              <a:rPr lang="en-US" dirty="0" smtClean="0"/>
              <a:t>,</a:t>
            </a:r>
            <a:r>
              <a:rPr lang="ru-RU" dirty="0" smtClean="0"/>
              <a:t> без необходимости формировать всю страницу с помощью </a:t>
            </a:r>
            <a:r>
              <a:rPr lang="en-US" dirty="0" smtClean="0"/>
              <a:t>CGI </a:t>
            </a:r>
            <a:r>
              <a:rPr lang="ru-RU" dirty="0" smtClean="0"/>
              <a:t>программы или другой динамической технологии</a:t>
            </a:r>
            <a:r>
              <a:rPr lang="en-US" dirty="0" smtClean="0"/>
              <a:t>.</a:t>
            </a:r>
          </a:p>
          <a:p>
            <a:pPr>
              <a:defRPr/>
            </a:pPr>
            <a:r>
              <a:rPr lang="ru-RU" dirty="0" smtClean="0"/>
              <a:t>Директивы </a:t>
            </a:r>
            <a:r>
              <a:rPr lang="en-US" dirty="0" smtClean="0"/>
              <a:t>SSI </a:t>
            </a:r>
            <a:r>
              <a:rPr lang="ru-RU" dirty="0" smtClean="0"/>
              <a:t>имеют следующий синтаксис</a:t>
            </a:r>
            <a:r>
              <a:rPr lang="en-US" dirty="0" smtClean="0"/>
              <a:t>:</a:t>
            </a:r>
          </a:p>
          <a:p>
            <a:pPr>
              <a:buFontTx/>
              <a:buNone/>
              <a:defRPr/>
            </a:pPr>
            <a:r>
              <a:rPr lang="ru-RU" dirty="0" smtClean="0"/>
              <a:t>	</a:t>
            </a:r>
            <a:r>
              <a:rPr lang="en-US" dirty="0" smtClean="0"/>
              <a:t>&lt;!--#directive parameter=value parameter=value ... --&gt;</a:t>
            </a:r>
          </a:p>
          <a:p>
            <a:pPr>
              <a:defRPr/>
            </a:pPr>
            <a:r>
              <a:rPr lang="en-US" dirty="0" smtClean="0"/>
              <a:t>As can be observed, they are formatted like HTML comments. Therefore,</a:t>
            </a:r>
            <a:r>
              <a:rPr lang="ru-RU" dirty="0" smtClean="0"/>
              <a:t> </a:t>
            </a:r>
            <a:r>
              <a:rPr lang="en-US" dirty="0" smtClean="0"/>
              <a:t>if the Web server is not SSI-enabled, the directive will not be processed, and</a:t>
            </a:r>
            <a:r>
              <a:rPr lang="ru-RU" dirty="0" smtClean="0"/>
              <a:t> </a:t>
            </a:r>
            <a:r>
              <a:rPr lang="en-US" dirty="0" smtClean="0"/>
              <a:t>the browser will simply ignore them; otherwise, the directive will be replaced</a:t>
            </a:r>
            <a:r>
              <a:rPr lang="ru-RU" dirty="0" smtClean="0"/>
              <a:t> </a:t>
            </a:r>
            <a:r>
              <a:rPr lang="en-US" dirty="0" smtClean="0"/>
              <a:t>with its results.</a:t>
            </a:r>
          </a:p>
          <a:p>
            <a:pPr>
              <a:defRPr/>
            </a:pPr>
            <a:r>
              <a:rPr lang="en-US" dirty="0" smtClean="0"/>
              <a:t>To call SSI from a Web page, the Web server must be enabled and configured to interpret SSI commands, and the Web page must be named with the .</a:t>
            </a:r>
            <a:r>
              <a:rPr lang="en-US" dirty="0" err="1" smtClean="0"/>
              <a:t>shtml</a:t>
            </a:r>
            <a:r>
              <a:rPr lang="en-US" dirty="0" smtClean="0"/>
              <a:t> extension, instead of with the usual .html or .</a:t>
            </a:r>
            <a:r>
              <a:rPr lang="en-US" dirty="0" err="1" smtClean="0"/>
              <a:t>htm</a:t>
            </a:r>
            <a:r>
              <a:rPr lang="en-US" dirty="0" smtClean="0"/>
              <a:t>. The server is therefore able to parse the Web page looking for comments that, in the case of SSI directives, tell the server which operations must be performed before sending back the Web page to the client.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Заголовок 1"/>
          <p:cNvSpPr>
            <a:spLocks noGrp="1"/>
          </p:cNvSpPr>
          <p:nvPr>
            <p:ph type="title"/>
          </p:nvPr>
        </p:nvSpPr>
        <p:spPr/>
        <p:txBody>
          <a:bodyPr/>
          <a:lstStyle/>
          <a:p>
            <a:endParaRPr lang="ru-RU" smtClean="0"/>
          </a:p>
        </p:txBody>
      </p:sp>
      <p:sp>
        <p:nvSpPr>
          <p:cNvPr id="3" name="Содержимое 2"/>
          <p:cNvSpPr>
            <a:spLocks noGrp="1"/>
          </p:cNvSpPr>
          <p:nvPr>
            <p:ph idx="1"/>
          </p:nvPr>
        </p:nvSpPr>
        <p:spPr/>
        <p:txBody>
          <a:bodyPr>
            <a:normAutofit fontScale="70000" lnSpcReduction="20000"/>
          </a:bodyPr>
          <a:lstStyle/>
          <a:p>
            <a:pPr>
              <a:defRPr/>
            </a:pPr>
            <a:r>
              <a:rPr lang="ru-RU" dirty="0" smtClean="0"/>
              <a:t>В страницу можно включают несколько директив</a:t>
            </a:r>
            <a:r>
              <a:rPr lang="en-US" dirty="0" smtClean="0"/>
              <a:t>. </a:t>
            </a:r>
            <a:endParaRPr lang="ru-RU" dirty="0" smtClean="0"/>
          </a:p>
          <a:p>
            <a:pPr>
              <a:defRPr/>
            </a:pPr>
            <a:r>
              <a:rPr lang="en-US" dirty="0" smtClean="0"/>
              <a:t>The most commonly used are shortly illustrated in Table 2.1. Beyond the basic set of directives, which are mainly used to generate contents, some advanced commands can also be used to set variables and to use variables in comparisons and conditions.</a:t>
            </a:r>
          </a:p>
          <a:p>
            <a:pPr>
              <a:defRPr/>
            </a:pPr>
            <a:r>
              <a:rPr lang="en-US" dirty="0" smtClean="0"/>
              <a:t>It is worth noting that the decision of when to use SSI and when to have pages entirely generated by an external program usually depends on the amount of content that needs to be regenerated every time the page is served. </a:t>
            </a:r>
          </a:p>
          <a:p>
            <a:pPr>
              <a:defRPr/>
            </a:pPr>
            <a:r>
              <a:rPr lang="en-US" dirty="0" smtClean="0"/>
              <a:t>SSI </a:t>
            </a:r>
            <a:r>
              <a:rPr lang="ru-RU" dirty="0" smtClean="0"/>
              <a:t>это способ добавлять небольшие порции информации, такие, как текущая дата и время</a:t>
            </a:r>
            <a:r>
              <a:rPr lang="en-US" dirty="0" smtClean="0"/>
              <a:t>. H</a:t>
            </a:r>
            <a:r>
              <a:rPr lang="ru-RU" dirty="0" smtClean="0"/>
              <a:t>однако если требуется сформировать значительную часть </a:t>
            </a:r>
            <a:r>
              <a:rPr lang="en-US" dirty="0" smtClean="0"/>
              <a:t>Web </a:t>
            </a:r>
            <a:r>
              <a:rPr lang="ru-RU" dirty="0" smtClean="0"/>
              <a:t>страницы при ее обработке, то требуется использовать другие технологии</a:t>
            </a:r>
            <a:r>
              <a:rPr lang="en-US" dirty="0" smtClean="0"/>
              <a:t>.</a:t>
            </a:r>
            <a:endParaRPr lang="ru-RU" dirty="0" smtClean="0"/>
          </a:p>
          <a:p>
            <a:pPr>
              <a:defRPr/>
            </a:pPr>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defRPr/>
            </a:pPr>
            <a:r>
              <a:rPr lang="ru-RU" dirty="0" smtClean="0"/>
              <a:t>Некоторые общие </a:t>
            </a:r>
            <a:r>
              <a:rPr lang="en-US" dirty="0" smtClean="0"/>
              <a:t>SSI </a:t>
            </a:r>
            <a:r>
              <a:rPr lang="ru-RU" dirty="0" smtClean="0"/>
              <a:t>директивы</a:t>
            </a:r>
            <a:endParaRPr lang="ru-RU" dirty="0"/>
          </a:p>
        </p:txBody>
      </p:sp>
      <p:sp>
        <p:nvSpPr>
          <p:cNvPr id="3" name="Содержимое 2"/>
          <p:cNvSpPr>
            <a:spLocks noGrp="1"/>
          </p:cNvSpPr>
          <p:nvPr>
            <p:ph idx="1"/>
          </p:nvPr>
        </p:nvSpPr>
        <p:spPr/>
        <p:txBody>
          <a:bodyPr>
            <a:normAutofit fontScale="47500" lnSpcReduction="20000"/>
          </a:bodyPr>
          <a:lstStyle/>
          <a:p>
            <a:pPr>
              <a:defRPr/>
            </a:pPr>
            <a:r>
              <a:rPr lang="en-US" b="1" i="1" dirty="0" smtClean="0"/>
              <a:t>echo</a:t>
            </a:r>
            <a:r>
              <a:rPr lang="en-US" dirty="0" smtClean="0"/>
              <a:t> - It displays the value of some HTTP environment variables. For example, the directive displays the today's date.</a:t>
            </a:r>
          </a:p>
          <a:p>
            <a:pPr>
              <a:buFontTx/>
              <a:buNone/>
              <a:defRPr/>
            </a:pPr>
            <a:r>
              <a:rPr lang="en-US" dirty="0" smtClean="0"/>
              <a:t>	&lt;!-- #echo </a:t>
            </a:r>
            <a:r>
              <a:rPr lang="en-US" dirty="0" err="1" smtClean="0"/>
              <a:t>var</a:t>
            </a:r>
            <a:r>
              <a:rPr lang="en-US" dirty="0" smtClean="0"/>
              <a:t>="DATE_LOCAL“  --&gt;</a:t>
            </a:r>
          </a:p>
          <a:p>
            <a:pPr>
              <a:defRPr/>
            </a:pPr>
            <a:r>
              <a:rPr lang="en-US" b="1" i="1" dirty="0" smtClean="0"/>
              <a:t>include</a:t>
            </a:r>
            <a:r>
              <a:rPr lang="en-US" dirty="0" smtClean="0"/>
              <a:t> - It is used to include the content of one file (HTML page, text </a:t>
            </a:r>
            <a:r>
              <a:rPr lang="en-US" dirty="0"/>
              <a:t> </a:t>
            </a:r>
            <a:r>
              <a:rPr lang="en-US" dirty="0" smtClean="0"/>
              <a:t>file, script, etc.) into another. A typical example is the inclusion of files coding parts of pages that are persistent throughout the whole Web site, such as navigation bars, headers and footers. For example, the directive</a:t>
            </a:r>
          </a:p>
          <a:p>
            <a:pPr>
              <a:buFontTx/>
              <a:buNone/>
              <a:defRPr/>
            </a:pPr>
            <a:r>
              <a:rPr lang="en-US" dirty="0" smtClean="0"/>
              <a:t>	&lt;!--#include virtual="/navigationBar.html" --&gt;</a:t>
            </a:r>
          </a:p>
          <a:p>
            <a:pPr>
              <a:buFontTx/>
              <a:buNone/>
              <a:defRPr/>
            </a:pPr>
            <a:r>
              <a:rPr lang="en-US" dirty="0" smtClean="0"/>
              <a:t>	includes the file navigationBar.html, coding a persistent navigation bar. The parameter virtual specifies the path of the file to be included. In alternative, the parameter file can be used to specify a </a:t>
            </a:r>
            <a:r>
              <a:rPr lang="en-US" dirty="0"/>
              <a:t> </a:t>
            </a:r>
            <a:r>
              <a:rPr lang="en-US" dirty="0" smtClean="0"/>
              <a:t>file path relative to the directory of the document being served.</a:t>
            </a:r>
          </a:p>
          <a:p>
            <a:pPr>
              <a:defRPr/>
            </a:pPr>
            <a:r>
              <a:rPr lang="en-US" b="1" i="1" dirty="0" err="1" smtClean="0"/>
              <a:t>fsize</a:t>
            </a:r>
            <a:r>
              <a:rPr lang="en-US" dirty="0" smtClean="0"/>
              <a:t> and </a:t>
            </a:r>
            <a:r>
              <a:rPr lang="en-US" b="1" i="1" dirty="0" err="1" smtClean="0"/>
              <a:t>flastmod</a:t>
            </a:r>
            <a:r>
              <a:rPr lang="en-US" dirty="0" smtClean="0"/>
              <a:t> - They return the size and last modification date of some files on the server. For example, the directive</a:t>
            </a:r>
          </a:p>
          <a:p>
            <a:pPr>
              <a:buFontTx/>
              <a:buNone/>
              <a:defRPr/>
            </a:pPr>
            <a:r>
              <a:rPr lang="en-US" dirty="0" smtClean="0"/>
              <a:t>	&lt;!--</a:t>
            </a:r>
            <a:r>
              <a:rPr lang="ru-RU" dirty="0" smtClean="0"/>
              <a:t> </a:t>
            </a:r>
            <a:r>
              <a:rPr lang="en-US" dirty="0" smtClean="0"/>
              <a:t>#</a:t>
            </a:r>
            <a:r>
              <a:rPr lang="en-US" dirty="0" err="1" smtClean="0"/>
              <a:t>flastmod</a:t>
            </a:r>
            <a:r>
              <a:rPr lang="en-US" dirty="0" smtClean="0"/>
              <a:t> virtual="home.html"</a:t>
            </a:r>
            <a:r>
              <a:rPr lang="ru-RU" dirty="0" smtClean="0"/>
              <a:t> </a:t>
            </a:r>
            <a:r>
              <a:rPr lang="en-US" dirty="0" smtClean="0"/>
              <a:t>--&gt;</a:t>
            </a:r>
          </a:p>
          <a:p>
            <a:pPr>
              <a:buFontTx/>
              <a:buNone/>
              <a:defRPr/>
            </a:pPr>
            <a:r>
              <a:rPr lang="en-US" dirty="0" smtClean="0"/>
              <a:t>	returns the last modification date of the file home.html, whose path is specified trough the virtual attribute.</a:t>
            </a:r>
          </a:p>
          <a:p>
            <a:pPr>
              <a:defRPr/>
            </a:pPr>
            <a:r>
              <a:rPr lang="en-US" b="1" dirty="0" smtClean="0"/>
              <a:t>exec</a:t>
            </a:r>
            <a:r>
              <a:rPr lang="en-US" dirty="0" smtClean="0"/>
              <a:t> - It executes a program, script, or shell command on the server. The </a:t>
            </a:r>
            <a:r>
              <a:rPr lang="en-US" dirty="0" err="1" smtClean="0"/>
              <a:t>cmd</a:t>
            </a:r>
            <a:r>
              <a:rPr lang="en-US" dirty="0" smtClean="0"/>
              <a:t> parameter is used to specify a server-side command, while the </a:t>
            </a:r>
            <a:r>
              <a:rPr lang="en-US" dirty="0" err="1" smtClean="0"/>
              <a:t>cgi</a:t>
            </a:r>
            <a:r>
              <a:rPr lang="en-US" dirty="0" smtClean="0"/>
              <a:t> parameter is used for expressing the path to a CGI script.</a:t>
            </a:r>
          </a:p>
          <a:p>
            <a:pPr>
              <a:defRPr/>
            </a:pPr>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defRPr/>
            </a:pPr>
            <a:r>
              <a:rPr lang="ru-RU" dirty="0" smtClean="0"/>
              <a:t>Расширения </a:t>
            </a:r>
            <a:r>
              <a:rPr lang="en-US" dirty="0" smtClean="0"/>
              <a:t>Web </a:t>
            </a:r>
            <a:r>
              <a:rPr lang="ru-RU" dirty="0" smtClean="0"/>
              <a:t>Сервера</a:t>
            </a:r>
            <a:br>
              <a:rPr lang="ru-RU" dirty="0" smtClean="0"/>
            </a:br>
            <a:r>
              <a:rPr lang="ru-RU" dirty="0"/>
              <a:t>(</a:t>
            </a:r>
            <a:r>
              <a:rPr lang="en-US" dirty="0" smtClean="0"/>
              <a:t>Server Extensions</a:t>
            </a:r>
            <a:r>
              <a:rPr lang="ru-RU" dirty="0" smtClean="0"/>
              <a:t>)</a:t>
            </a:r>
            <a:endParaRPr lang="ru-RU" dirty="0"/>
          </a:p>
        </p:txBody>
      </p:sp>
      <p:sp>
        <p:nvSpPr>
          <p:cNvPr id="3" name="Содержимое 2"/>
          <p:cNvSpPr>
            <a:spLocks noGrp="1"/>
          </p:cNvSpPr>
          <p:nvPr>
            <p:ph idx="1"/>
          </p:nvPr>
        </p:nvSpPr>
        <p:spPr>
          <a:xfrm>
            <a:off x="457200" y="1600200"/>
            <a:ext cx="8229600" cy="2471738"/>
          </a:xfrm>
        </p:spPr>
        <p:txBody>
          <a:bodyPr>
            <a:normAutofit fontScale="55000" lnSpcReduction="20000"/>
          </a:bodyPr>
          <a:lstStyle/>
          <a:p>
            <a:pPr>
              <a:defRPr/>
            </a:pPr>
            <a:r>
              <a:rPr lang="ru-RU" dirty="0" smtClean="0"/>
              <a:t>Недостатки технологий </a:t>
            </a:r>
            <a:r>
              <a:rPr lang="en-US" dirty="0" smtClean="0"/>
              <a:t>CGI/</a:t>
            </a:r>
            <a:r>
              <a:rPr lang="en-US" dirty="0" err="1" smtClean="0"/>
              <a:t>FastCGI</a:t>
            </a:r>
            <a:r>
              <a:rPr lang="en-US" dirty="0" smtClean="0"/>
              <a:t> </a:t>
            </a:r>
            <a:r>
              <a:rPr lang="ru-RU" dirty="0" smtClean="0"/>
              <a:t>и</a:t>
            </a:r>
            <a:r>
              <a:rPr lang="en-US" dirty="0" smtClean="0"/>
              <a:t> SSI </a:t>
            </a:r>
            <a:r>
              <a:rPr lang="ru-RU" dirty="0" smtClean="0"/>
              <a:t>можно преодолеть путем расширения возможностей </a:t>
            </a:r>
            <a:r>
              <a:rPr lang="en-US" dirty="0" smtClean="0"/>
              <a:t>Web</a:t>
            </a:r>
            <a:r>
              <a:rPr lang="ru-RU" dirty="0" smtClean="0"/>
              <a:t> сервера с помощью компонент выполнения приложений (</a:t>
            </a:r>
            <a:r>
              <a:rPr lang="en-US" dirty="0" smtClean="0"/>
              <a:t>application execution engine</a:t>
            </a:r>
            <a:r>
              <a:rPr lang="ru-RU" dirty="0" smtClean="0"/>
              <a:t>),</a:t>
            </a:r>
            <a:r>
              <a:rPr lang="en-US" dirty="0" smtClean="0"/>
              <a:t> </a:t>
            </a:r>
            <a:r>
              <a:rPr lang="ru-RU" dirty="0" smtClean="0"/>
              <a:t>как это показано на рис.</a:t>
            </a:r>
            <a:r>
              <a:rPr lang="en-US" dirty="0" smtClean="0"/>
              <a:t> </a:t>
            </a:r>
            <a:r>
              <a:rPr lang="ru-RU" dirty="0" smtClean="0"/>
              <a:t>ниже </a:t>
            </a:r>
            <a:r>
              <a:rPr lang="en-US" dirty="0" smtClean="0"/>
              <a:t>)</a:t>
            </a:r>
            <a:r>
              <a:rPr lang="ru-RU" dirty="0" smtClean="0"/>
              <a:t>.</a:t>
            </a:r>
          </a:p>
          <a:p>
            <a:pPr>
              <a:defRPr/>
            </a:pPr>
            <a:r>
              <a:rPr lang="ru-RU" dirty="0" smtClean="0"/>
              <a:t>Здесь программы </a:t>
            </a:r>
            <a:r>
              <a:rPr lang="en-US" dirty="0" smtClean="0"/>
              <a:t>for computing the HTTP response can be processed in an efficient way, without being terminated after each request, and shared resources can be associated with one or more applications and concurrently accessed by multiple users. Such an extended architecture typically also offers a main memory environment for storing session data whose duration goes across multiple HTTP requests.</a:t>
            </a:r>
            <a:endParaRPr lang="ru-RU" dirty="0"/>
          </a:p>
        </p:txBody>
      </p:sp>
      <p:pic>
        <p:nvPicPr>
          <p:cNvPr id="22532" name="Picture 2"/>
          <p:cNvPicPr>
            <a:picLocks noChangeAspect="1" noChangeArrowheads="1"/>
          </p:cNvPicPr>
          <p:nvPr/>
        </p:nvPicPr>
        <p:blipFill>
          <a:blip r:embed="rId2" cstate="print"/>
          <a:srcRect l="30357" t="39285" r="4910" b="17142"/>
          <a:stretch>
            <a:fillRect/>
          </a:stretch>
        </p:blipFill>
        <p:spPr bwMode="auto">
          <a:xfrm>
            <a:off x="1643063" y="3929063"/>
            <a:ext cx="5214937" cy="2193925"/>
          </a:xfrm>
          <a:prstGeom prst="rect">
            <a:avLst/>
          </a:prstGeom>
          <a:noFill/>
          <a:ln w="9525">
            <a:noFill/>
            <a:miter lim="800000"/>
            <a:headEnd/>
            <a:tailEnd/>
          </a:ln>
        </p:spPr>
      </p:pic>
      <p:sp>
        <p:nvSpPr>
          <p:cNvPr id="22533" name="Прямоугольник 4"/>
          <p:cNvSpPr>
            <a:spLocks noChangeArrowheads="1"/>
          </p:cNvSpPr>
          <p:nvPr/>
        </p:nvSpPr>
        <p:spPr bwMode="auto">
          <a:xfrm>
            <a:off x="2286000" y="6357938"/>
            <a:ext cx="3786188" cy="369887"/>
          </a:xfrm>
          <a:prstGeom prst="rect">
            <a:avLst/>
          </a:prstGeom>
          <a:noFill/>
          <a:ln w="9525">
            <a:noFill/>
            <a:miter lim="800000"/>
            <a:headEnd/>
            <a:tailEnd/>
          </a:ln>
        </p:spPr>
        <p:txBody>
          <a:bodyPr wrap="none">
            <a:spAutoFit/>
          </a:bodyPr>
          <a:lstStyle/>
          <a:p>
            <a:r>
              <a:rPr lang="en-US"/>
              <a:t>The extended Web server architecture</a:t>
            </a:r>
            <a:endParaRPr lang="ru-RU"/>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Заголовок 1"/>
          <p:cNvSpPr>
            <a:spLocks noGrp="1"/>
          </p:cNvSpPr>
          <p:nvPr>
            <p:ph type="title"/>
          </p:nvPr>
        </p:nvSpPr>
        <p:spPr/>
        <p:txBody>
          <a:bodyPr/>
          <a:lstStyle/>
          <a:p>
            <a:r>
              <a:rPr lang="ru-RU" sz="3600" smtClean="0"/>
              <a:t>Приложения на стороне сервера (программы и классы объектов)</a:t>
            </a:r>
          </a:p>
        </p:txBody>
      </p:sp>
      <p:sp>
        <p:nvSpPr>
          <p:cNvPr id="23555" name="Содержимое 2"/>
          <p:cNvSpPr>
            <a:spLocks noGrp="1"/>
          </p:cNvSpPr>
          <p:nvPr>
            <p:ph idx="1"/>
          </p:nvPr>
        </p:nvSpPr>
        <p:spPr>
          <a:xfrm>
            <a:off x="457200" y="1857375"/>
            <a:ext cx="2471738" cy="4268788"/>
          </a:xfrm>
        </p:spPr>
        <p:txBody>
          <a:bodyPr/>
          <a:lstStyle/>
          <a:p>
            <a:r>
              <a:rPr lang="en-US" smtClean="0"/>
              <a:t>CGI</a:t>
            </a:r>
          </a:p>
          <a:p>
            <a:endParaRPr lang="ru-RU" smtClean="0"/>
          </a:p>
          <a:p>
            <a:endParaRPr lang="ru-RU" smtClean="0"/>
          </a:p>
          <a:p>
            <a:endParaRPr lang="ru-RU" smtClean="0"/>
          </a:p>
          <a:p>
            <a:r>
              <a:rPr lang="en-US" smtClean="0"/>
              <a:t>Java c</a:t>
            </a:r>
            <a:r>
              <a:rPr lang="ru-RU" smtClean="0"/>
              <a:t>ервлеты,</a:t>
            </a:r>
          </a:p>
          <a:p>
            <a:r>
              <a:rPr lang="en-US" smtClean="0"/>
              <a:t>ISAPI</a:t>
            </a:r>
            <a:endParaRPr lang="ru-RU" smtClean="0"/>
          </a:p>
          <a:p>
            <a:endParaRPr lang="ru-RU" smtClean="0"/>
          </a:p>
        </p:txBody>
      </p:sp>
      <p:sp>
        <p:nvSpPr>
          <p:cNvPr id="4" name="Прямоугольник 3"/>
          <p:cNvSpPr/>
          <p:nvPr/>
        </p:nvSpPr>
        <p:spPr>
          <a:xfrm>
            <a:off x="4643438" y="2000250"/>
            <a:ext cx="1928812" cy="8572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solidFill>
                  <a:schemeClr val="tx1"/>
                </a:solidFill>
              </a:rPr>
              <a:t>Программа</a:t>
            </a:r>
          </a:p>
        </p:txBody>
      </p:sp>
      <p:cxnSp>
        <p:nvCxnSpPr>
          <p:cNvPr id="6" name="Прямая со стрелкой 5"/>
          <p:cNvCxnSpPr>
            <a:endCxn id="4" idx="1"/>
          </p:cNvCxnSpPr>
          <p:nvPr/>
        </p:nvCxnSpPr>
        <p:spPr>
          <a:xfrm>
            <a:off x="3500438" y="2428875"/>
            <a:ext cx="1143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558" name="TextBox 6"/>
          <p:cNvSpPr txBox="1">
            <a:spLocks noChangeArrowheads="1"/>
          </p:cNvSpPr>
          <p:nvPr/>
        </p:nvSpPr>
        <p:spPr bwMode="auto">
          <a:xfrm>
            <a:off x="3286125" y="1857375"/>
            <a:ext cx="1285875" cy="923925"/>
          </a:xfrm>
          <a:prstGeom prst="rect">
            <a:avLst/>
          </a:prstGeom>
          <a:noFill/>
          <a:ln w="9525">
            <a:noFill/>
            <a:miter lim="800000"/>
            <a:headEnd/>
            <a:tailEnd/>
          </a:ln>
        </p:spPr>
        <p:txBody>
          <a:bodyPr>
            <a:spAutoFit/>
          </a:bodyPr>
          <a:lstStyle/>
          <a:p>
            <a:r>
              <a:rPr lang="ru-RU"/>
              <a:t>Данные запроса</a:t>
            </a:r>
          </a:p>
          <a:p>
            <a:r>
              <a:rPr lang="ru-RU"/>
              <a:t>(</a:t>
            </a:r>
            <a:r>
              <a:rPr lang="en-US"/>
              <a:t>Request</a:t>
            </a:r>
            <a:r>
              <a:rPr lang="ru-RU"/>
              <a:t>)</a:t>
            </a:r>
          </a:p>
        </p:txBody>
      </p:sp>
      <p:cxnSp>
        <p:nvCxnSpPr>
          <p:cNvPr id="9" name="Прямая со стрелкой 8"/>
          <p:cNvCxnSpPr>
            <a:stCxn id="4" idx="3"/>
          </p:cNvCxnSpPr>
          <p:nvPr/>
        </p:nvCxnSpPr>
        <p:spPr>
          <a:xfrm>
            <a:off x="6572250" y="2428875"/>
            <a:ext cx="17145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560" name="TextBox 9"/>
          <p:cNvSpPr txBox="1">
            <a:spLocks noChangeArrowheads="1"/>
          </p:cNvSpPr>
          <p:nvPr/>
        </p:nvSpPr>
        <p:spPr bwMode="auto">
          <a:xfrm>
            <a:off x="6715125" y="2109788"/>
            <a:ext cx="1285875" cy="646112"/>
          </a:xfrm>
          <a:prstGeom prst="rect">
            <a:avLst/>
          </a:prstGeom>
          <a:noFill/>
          <a:ln w="9525">
            <a:noFill/>
            <a:miter lim="800000"/>
            <a:headEnd/>
            <a:tailEnd/>
          </a:ln>
        </p:spPr>
        <p:txBody>
          <a:bodyPr>
            <a:spAutoFit/>
          </a:bodyPr>
          <a:lstStyle/>
          <a:p>
            <a:r>
              <a:rPr lang="en-US"/>
              <a:t>HTML </a:t>
            </a:r>
            <a:r>
              <a:rPr lang="ru-RU"/>
              <a:t>код</a:t>
            </a:r>
          </a:p>
          <a:p>
            <a:r>
              <a:rPr lang="ru-RU"/>
              <a:t>(</a:t>
            </a:r>
            <a:r>
              <a:rPr lang="en-US"/>
              <a:t>Response</a:t>
            </a:r>
            <a:r>
              <a:rPr lang="ru-RU"/>
              <a:t>)</a:t>
            </a:r>
          </a:p>
        </p:txBody>
      </p:sp>
      <p:sp>
        <p:nvSpPr>
          <p:cNvPr id="11" name="Прямоугольник 10"/>
          <p:cNvSpPr/>
          <p:nvPr/>
        </p:nvSpPr>
        <p:spPr>
          <a:xfrm>
            <a:off x="4643438" y="4143375"/>
            <a:ext cx="1928812" cy="8572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solidFill>
                  <a:schemeClr val="tx1"/>
                </a:solidFill>
              </a:rPr>
              <a:t>Набор классов </a:t>
            </a:r>
          </a:p>
          <a:p>
            <a:pPr algn="ctr">
              <a:defRPr/>
            </a:pPr>
            <a:r>
              <a:rPr lang="ru-RU" dirty="0">
                <a:solidFill>
                  <a:schemeClr val="tx1"/>
                </a:solidFill>
              </a:rPr>
              <a:t>(объекты)</a:t>
            </a:r>
          </a:p>
        </p:txBody>
      </p:sp>
      <p:cxnSp>
        <p:nvCxnSpPr>
          <p:cNvPr id="12" name="Прямая со стрелкой 11"/>
          <p:cNvCxnSpPr>
            <a:endCxn id="11" idx="1"/>
          </p:cNvCxnSpPr>
          <p:nvPr/>
        </p:nvCxnSpPr>
        <p:spPr>
          <a:xfrm>
            <a:off x="3500438" y="4572000"/>
            <a:ext cx="1143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563" name="TextBox 12"/>
          <p:cNvSpPr txBox="1">
            <a:spLocks noChangeArrowheads="1"/>
          </p:cNvSpPr>
          <p:nvPr/>
        </p:nvSpPr>
        <p:spPr bwMode="auto">
          <a:xfrm>
            <a:off x="3286125" y="4000500"/>
            <a:ext cx="1285875" cy="923925"/>
          </a:xfrm>
          <a:prstGeom prst="rect">
            <a:avLst/>
          </a:prstGeom>
          <a:noFill/>
          <a:ln w="9525">
            <a:noFill/>
            <a:miter lim="800000"/>
            <a:headEnd/>
            <a:tailEnd/>
          </a:ln>
        </p:spPr>
        <p:txBody>
          <a:bodyPr>
            <a:spAutoFit/>
          </a:bodyPr>
          <a:lstStyle/>
          <a:p>
            <a:r>
              <a:rPr lang="ru-RU"/>
              <a:t>Данные запроса</a:t>
            </a:r>
          </a:p>
          <a:p>
            <a:r>
              <a:rPr lang="ru-RU"/>
              <a:t>(</a:t>
            </a:r>
            <a:r>
              <a:rPr lang="en-US"/>
              <a:t>Request</a:t>
            </a:r>
            <a:r>
              <a:rPr lang="ru-RU"/>
              <a:t>)</a:t>
            </a:r>
          </a:p>
        </p:txBody>
      </p:sp>
      <p:cxnSp>
        <p:nvCxnSpPr>
          <p:cNvPr id="14" name="Прямая со стрелкой 13"/>
          <p:cNvCxnSpPr>
            <a:stCxn id="11" idx="3"/>
          </p:cNvCxnSpPr>
          <p:nvPr/>
        </p:nvCxnSpPr>
        <p:spPr>
          <a:xfrm>
            <a:off x="6572250" y="4572000"/>
            <a:ext cx="17145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565" name="TextBox 14"/>
          <p:cNvSpPr txBox="1">
            <a:spLocks noChangeArrowheads="1"/>
          </p:cNvSpPr>
          <p:nvPr/>
        </p:nvSpPr>
        <p:spPr bwMode="auto">
          <a:xfrm>
            <a:off x="6715125" y="4252913"/>
            <a:ext cx="1285875" cy="646112"/>
          </a:xfrm>
          <a:prstGeom prst="rect">
            <a:avLst/>
          </a:prstGeom>
          <a:noFill/>
          <a:ln w="9525">
            <a:noFill/>
            <a:miter lim="800000"/>
            <a:headEnd/>
            <a:tailEnd/>
          </a:ln>
        </p:spPr>
        <p:txBody>
          <a:bodyPr>
            <a:spAutoFit/>
          </a:bodyPr>
          <a:lstStyle/>
          <a:p>
            <a:r>
              <a:rPr lang="en-US"/>
              <a:t>HTML </a:t>
            </a:r>
            <a:r>
              <a:rPr lang="ru-RU"/>
              <a:t>код</a:t>
            </a:r>
          </a:p>
          <a:p>
            <a:r>
              <a:rPr lang="ru-RU"/>
              <a:t>(</a:t>
            </a:r>
            <a:r>
              <a:rPr lang="en-US"/>
              <a:t>Response</a:t>
            </a:r>
            <a:r>
              <a:rPr lang="ru-RU"/>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Заголовок 1"/>
          <p:cNvSpPr>
            <a:spLocks noGrp="1"/>
          </p:cNvSpPr>
          <p:nvPr>
            <p:ph type="title"/>
          </p:nvPr>
        </p:nvSpPr>
        <p:spPr/>
        <p:txBody>
          <a:bodyPr/>
          <a:lstStyle/>
          <a:p>
            <a:r>
              <a:rPr lang="ru-RU" smtClean="0"/>
              <a:t>Сервлеты - </a:t>
            </a:r>
            <a:r>
              <a:rPr lang="en-US" smtClean="0"/>
              <a:t>servlets</a:t>
            </a:r>
            <a:endParaRPr lang="ru-RU" smtClean="0"/>
          </a:p>
        </p:txBody>
      </p:sp>
      <p:sp>
        <p:nvSpPr>
          <p:cNvPr id="3" name="Содержимое 2"/>
          <p:cNvSpPr>
            <a:spLocks noGrp="1"/>
          </p:cNvSpPr>
          <p:nvPr>
            <p:ph idx="1"/>
          </p:nvPr>
        </p:nvSpPr>
        <p:spPr>
          <a:xfrm>
            <a:off x="457200" y="1428750"/>
            <a:ext cx="8229600" cy="5143500"/>
          </a:xfrm>
        </p:spPr>
        <p:txBody>
          <a:bodyPr>
            <a:normAutofit fontScale="55000" lnSpcReduction="20000"/>
          </a:bodyPr>
          <a:lstStyle/>
          <a:p>
            <a:pPr>
              <a:defRPr/>
            </a:pPr>
            <a:r>
              <a:rPr lang="ru-RU" dirty="0" smtClean="0"/>
              <a:t>Примером расширения архитектуры </a:t>
            </a:r>
            <a:r>
              <a:rPr lang="en-US" dirty="0" smtClean="0"/>
              <a:t>Web </a:t>
            </a:r>
            <a:r>
              <a:rPr lang="ru-RU" dirty="0" smtClean="0"/>
              <a:t>сервера является прикладной интерфейс </a:t>
            </a:r>
            <a:r>
              <a:rPr lang="en-US" i="1" dirty="0" err="1" smtClean="0"/>
              <a:t>Javasoft's</a:t>
            </a:r>
            <a:r>
              <a:rPr lang="en-US" i="1" dirty="0" smtClean="0"/>
              <a:t> Servlet API</a:t>
            </a:r>
            <a:r>
              <a:rPr lang="en-US" dirty="0" smtClean="0"/>
              <a:t>, </a:t>
            </a:r>
            <a:r>
              <a:rPr lang="ru-RU" dirty="0" smtClean="0"/>
              <a:t>который связывает </a:t>
            </a:r>
            <a:r>
              <a:rPr lang="en-US" dirty="0" smtClean="0"/>
              <a:t>Web server </a:t>
            </a:r>
            <a:r>
              <a:rPr lang="ru-RU" dirty="0" smtClean="0"/>
              <a:t>с виртуальной машиной</a:t>
            </a:r>
            <a:r>
              <a:rPr lang="en-US" dirty="0" smtClean="0"/>
              <a:t> a Java Virtual</a:t>
            </a:r>
            <a:r>
              <a:rPr lang="ru-RU" dirty="0" smtClean="0"/>
              <a:t> </a:t>
            </a:r>
            <a:r>
              <a:rPr lang="en-US" dirty="0" smtClean="0"/>
              <a:t>Machine (JVM). </a:t>
            </a:r>
            <a:r>
              <a:rPr lang="ru-RU" dirty="0" smtClean="0"/>
              <a:t>Виртуальная машина </a:t>
            </a:r>
            <a:r>
              <a:rPr lang="en-US" dirty="0" smtClean="0"/>
              <a:t>JVM </a:t>
            </a:r>
            <a:r>
              <a:rPr lang="ru-RU" dirty="0" smtClean="0"/>
              <a:t>поддерживает выполнение специальной </a:t>
            </a:r>
            <a:r>
              <a:rPr lang="en-US" dirty="0" smtClean="0"/>
              <a:t>Java </a:t>
            </a:r>
            <a:r>
              <a:rPr lang="ru-RU" dirty="0" smtClean="0"/>
              <a:t>программы (контейнер </a:t>
            </a:r>
            <a:r>
              <a:rPr lang="ru-RU" dirty="0" err="1" smtClean="0"/>
              <a:t>сервлетов</a:t>
            </a:r>
            <a:r>
              <a:rPr lang="ru-RU" dirty="0" smtClean="0"/>
              <a:t>)</a:t>
            </a:r>
            <a:r>
              <a:rPr lang="en-US" dirty="0" smtClean="0"/>
              <a:t>, </a:t>
            </a:r>
            <a:r>
              <a:rPr lang="ru-RU" dirty="0" smtClean="0"/>
              <a:t>которая в свою очередь отвечает за управление данными сеанса работы и выполнение </a:t>
            </a:r>
            <a:r>
              <a:rPr lang="en-US" dirty="0" smtClean="0"/>
              <a:t>Java </a:t>
            </a:r>
            <a:r>
              <a:rPr lang="ru-RU" dirty="0" err="1" smtClean="0"/>
              <a:t>сервлетов</a:t>
            </a:r>
            <a:r>
              <a:rPr lang="ru-RU" dirty="0" smtClean="0"/>
              <a:t> </a:t>
            </a:r>
            <a:r>
              <a:rPr lang="en-US" dirty="0" smtClean="0"/>
              <a:t>.</a:t>
            </a:r>
          </a:p>
          <a:p>
            <a:pPr>
              <a:defRPr/>
            </a:pPr>
            <a:r>
              <a:rPr lang="en-US" dirty="0" smtClean="0"/>
              <a:t>Java </a:t>
            </a:r>
            <a:r>
              <a:rPr lang="ru-RU" dirty="0" err="1" smtClean="0"/>
              <a:t>сервлеты</a:t>
            </a:r>
            <a:r>
              <a:rPr lang="ru-RU" dirty="0" smtClean="0"/>
              <a:t> это программы на языке</a:t>
            </a:r>
            <a:r>
              <a:rPr lang="en-US" dirty="0" smtClean="0"/>
              <a:t> Java</a:t>
            </a:r>
            <a:r>
              <a:rPr lang="ru-RU" dirty="0" smtClean="0"/>
              <a:t>, которые могут быть вызваны на выполнение с помощью</a:t>
            </a:r>
            <a:r>
              <a:rPr lang="en-US" dirty="0" smtClean="0"/>
              <a:t> HTTP </a:t>
            </a:r>
            <a:r>
              <a:rPr lang="ru-RU" dirty="0" smtClean="0"/>
              <a:t>запросов (</a:t>
            </a:r>
            <a:r>
              <a:rPr lang="en-US" dirty="0" smtClean="0"/>
              <a:t>requests</a:t>
            </a:r>
            <a:r>
              <a:rPr lang="ru-RU" dirty="0" smtClean="0"/>
              <a:t>), чтобы динамически формировать отправляемые клиентам страницы</a:t>
            </a:r>
            <a:r>
              <a:rPr lang="en-US" dirty="0" smtClean="0"/>
              <a:t>. </a:t>
            </a:r>
            <a:endParaRPr lang="ru-RU" dirty="0" smtClean="0"/>
          </a:p>
          <a:p>
            <a:pPr>
              <a:defRPr/>
            </a:pPr>
            <a:r>
              <a:rPr lang="ru-RU" dirty="0" smtClean="0"/>
              <a:t>Контейнер </a:t>
            </a:r>
            <a:r>
              <a:rPr lang="ru-RU" dirty="0" err="1" smtClean="0"/>
              <a:t>сервлетов</a:t>
            </a:r>
            <a:r>
              <a:rPr lang="ru-RU" dirty="0" smtClean="0"/>
              <a:t> (</a:t>
            </a:r>
            <a:r>
              <a:rPr lang="en-US" dirty="0" smtClean="0"/>
              <a:t>servlet container</a:t>
            </a:r>
            <a:r>
              <a:rPr lang="ru-RU" dirty="0" smtClean="0"/>
              <a:t>) отвечает </a:t>
            </a:r>
          </a:p>
          <a:p>
            <a:pPr lvl="1">
              <a:defRPr/>
            </a:pPr>
            <a:r>
              <a:rPr lang="ru-RU" dirty="0" smtClean="0"/>
              <a:t>за получение </a:t>
            </a:r>
            <a:r>
              <a:rPr lang="en-US" dirty="0" smtClean="0"/>
              <a:t>HTTP </a:t>
            </a:r>
            <a:r>
              <a:rPr lang="ru-RU" dirty="0" smtClean="0"/>
              <a:t>запроса для выполнения </a:t>
            </a:r>
            <a:r>
              <a:rPr lang="ru-RU" dirty="0" err="1" smtClean="0"/>
              <a:t>сервлетов</a:t>
            </a:r>
            <a:r>
              <a:rPr lang="ru-RU" dirty="0" smtClean="0"/>
              <a:t> от </a:t>
            </a:r>
            <a:r>
              <a:rPr lang="en-US" dirty="0" smtClean="0"/>
              <a:t>Web server, </a:t>
            </a:r>
            <a:endParaRPr lang="ru-RU" dirty="0" smtClean="0"/>
          </a:p>
          <a:p>
            <a:pPr lvl="1">
              <a:defRPr/>
            </a:pPr>
            <a:r>
              <a:rPr lang="ru-RU" dirty="0" smtClean="0"/>
              <a:t>создание сеанса работы пользователя, если это требуется</a:t>
            </a:r>
            <a:r>
              <a:rPr lang="en-US" dirty="0" smtClean="0"/>
              <a:t>, </a:t>
            </a:r>
            <a:endParaRPr lang="ru-RU" dirty="0" smtClean="0"/>
          </a:p>
          <a:p>
            <a:pPr lvl="1">
              <a:defRPr/>
            </a:pPr>
            <a:r>
              <a:rPr lang="ru-RU" dirty="0" smtClean="0"/>
              <a:t>вызов </a:t>
            </a:r>
            <a:r>
              <a:rPr lang="ru-RU" dirty="0" err="1" smtClean="0"/>
              <a:t>сервлета</a:t>
            </a:r>
            <a:r>
              <a:rPr lang="ru-RU" dirty="0" smtClean="0"/>
              <a:t> связанного с </a:t>
            </a:r>
            <a:r>
              <a:rPr lang="en-US" dirty="0" smtClean="0"/>
              <a:t>HTTP</a:t>
            </a:r>
            <a:r>
              <a:rPr lang="ru-RU" dirty="0" smtClean="0"/>
              <a:t> запросом,</a:t>
            </a:r>
          </a:p>
          <a:p>
            <a:pPr lvl="1">
              <a:defRPr/>
            </a:pPr>
            <a:r>
              <a:rPr lang="ru-RU" dirty="0" smtClean="0"/>
              <a:t>передача </a:t>
            </a:r>
            <a:r>
              <a:rPr lang="ru-RU" dirty="0" err="1" smtClean="0"/>
              <a:t>сервлету</a:t>
            </a:r>
            <a:r>
              <a:rPr lang="ru-RU" dirty="0" smtClean="0"/>
              <a:t> параметров, которые содержатся в </a:t>
            </a:r>
            <a:r>
              <a:rPr lang="en-US" dirty="0" smtClean="0"/>
              <a:t>HTTP</a:t>
            </a:r>
            <a:r>
              <a:rPr lang="ru-RU" dirty="0" smtClean="0"/>
              <a:t> запросе</a:t>
            </a:r>
            <a:r>
              <a:rPr lang="en-US" dirty="0" smtClean="0"/>
              <a:t>, </a:t>
            </a:r>
            <a:r>
              <a:rPr lang="ru-RU" dirty="0" smtClean="0"/>
              <a:t>представленные в виде </a:t>
            </a:r>
            <a:r>
              <a:rPr lang="en-US" dirty="0" smtClean="0"/>
              <a:t>Java </a:t>
            </a:r>
            <a:r>
              <a:rPr lang="ru-RU" dirty="0" smtClean="0"/>
              <a:t>объекта</a:t>
            </a:r>
            <a:r>
              <a:rPr lang="en-US" dirty="0" smtClean="0"/>
              <a:t>.</a:t>
            </a:r>
            <a:endParaRPr lang="ru-RU" dirty="0" smtClean="0"/>
          </a:p>
          <a:p>
            <a:pPr>
              <a:defRPr/>
            </a:pPr>
            <a:r>
              <a:rPr lang="ru-RU" dirty="0" smtClean="0"/>
              <a:t>В общем случае контейнер </a:t>
            </a:r>
            <a:r>
              <a:rPr lang="ru-RU" dirty="0" err="1" smtClean="0"/>
              <a:t>сервлетов</a:t>
            </a:r>
            <a:r>
              <a:rPr lang="ru-RU" dirty="0" smtClean="0"/>
              <a:t> является ответственным за оптимизацию жизненного цикла </a:t>
            </a:r>
            <a:r>
              <a:rPr lang="ru-RU" dirty="0" err="1" smtClean="0"/>
              <a:t>сервлетов</a:t>
            </a:r>
            <a:r>
              <a:rPr lang="en-US" dirty="0" smtClean="0"/>
              <a:t>, </a:t>
            </a:r>
            <a:r>
              <a:rPr lang="ru-RU" dirty="0" smtClean="0"/>
              <a:t>путем их совместного использования всеми клиентами, которым требуется их услуги</a:t>
            </a:r>
            <a:r>
              <a:rPr lang="en-US" dirty="0" smtClean="0"/>
              <a:t>. </a:t>
            </a:r>
            <a:r>
              <a:rPr lang="ru-RU" dirty="0" smtClean="0"/>
              <a:t>Таким образом возможно уменьшить количество операций создания и удаления объектов, соответствующих </a:t>
            </a:r>
            <a:r>
              <a:rPr lang="ru-RU" dirty="0" err="1" smtClean="0"/>
              <a:t>сервлетам</a:t>
            </a:r>
            <a:r>
              <a:rPr lang="ru-RU" dirty="0" smtClean="0"/>
              <a:t> и организации соединений с источниками данных</a:t>
            </a:r>
            <a:r>
              <a:rPr lang="en-US" dirty="0" smtClean="0"/>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Заголовок 1"/>
          <p:cNvSpPr>
            <a:spLocks noGrp="1"/>
          </p:cNvSpPr>
          <p:nvPr>
            <p:ph type="title"/>
          </p:nvPr>
        </p:nvSpPr>
        <p:spPr/>
        <p:txBody>
          <a:bodyPr/>
          <a:lstStyle/>
          <a:p>
            <a:endParaRPr lang="ru-RU" smtClean="0"/>
          </a:p>
        </p:txBody>
      </p:sp>
      <p:sp>
        <p:nvSpPr>
          <p:cNvPr id="3" name="Содержимое 2"/>
          <p:cNvSpPr>
            <a:spLocks noGrp="1"/>
          </p:cNvSpPr>
          <p:nvPr>
            <p:ph idx="1"/>
          </p:nvPr>
        </p:nvSpPr>
        <p:spPr/>
        <p:txBody>
          <a:bodyPr>
            <a:normAutofit fontScale="55000" lnSpcReduction="20000"/>
          </a:bodyPr>
          <a:lstStyle/>
          <a:p>
            <a:pPr>
              <a:defRPr/>
            </a:pPr>
            <a:r>
              <a:rPr lang="ru-RU" dirty="0" smtClean="0"/>
              <a:t>Существуют разные типы </a:t>
            </a:r>
            <a:r>
              <a:rPr lang="ru-RU" dirty="0" err="1" smtClean="0"/>
              <a:t>сервлетов</a:t>
            </a:r>
            <a:r>
              <a:rPr lang="ru-RU" dirty="0" smtClean="0"/>
              <a:t>, каждый из которых реализует интерфейс </a:t>
            </a:r>
            <a:r>
              <a:rPr lang="en-US" dirty="0" err="1" smtClean="0"/>
              <a:t>javax.servlet.Servlet</a:t>
            </a:r>
            <a:r>
              <a:rPr lang="en-US" dirty="0" smtClean="0"/>
              <a:t> , </a:t>
            </a:r>
            <a:r>
              <a:rPr lang="ru-RU" dirty="0" smtClean="0"/>
              <a:t>описанный в спецификации </a:t>
            </a:r>
            <a:r>
              <a:rPr lang="en-US" dirty="0" smtClean="0"/>
              <a:t>servlet API, </a:t>
            </a:r>
            <a:r>
              <a:rPr lang="ru-RU" dirty="0" smtClean="0"/>
              <a:t>которые поддерживают управление жизненным циклом </a:t>
            </a:r>
            <a:r>
              <a:rPr lang="ru-RU" dirty="0" err="1" smtClean="0"/>
              <a:t>сервлетов</a:t>
            </a:r>
            <a:r>
              <a:rPr lang="ru-RU" dirty="0" smtClean="0"/>
              <a:t>, который состоит из следующих шагов</a:t>
            </a:r>
            <a:r>
              <a:rPr lang="en-US" dirty="0" smtClean="0"/>
              <a:t>:</a:t>
            </a:r>
          </a:p>
          <a:p>
            <a:pPr lvl="1">
              <a:defRPr/>
            </a:pPr>
            <a:r>
              <a:rPr lang="ru-RU" dirty="0" smtClean="0"/>
              <a:t>Класс </a:t>
            </a:r>
            <a:r>
              <a:rPr lang="ru-RU" dirty="0" err="1" smtClean="0"/>
              <a:t>сервлета</a:t>
            </a:r>
            <a:r>
              <a:rPr lang="ru-RU" dirty="0" smtClean="0"/>
              <a:t> (</a:t>
            </a:r>
            <a:r>
              <a:rPr lang="en-US" dirty="0" smtClean="0"/>
              <a:t>servlet class</a:t>
            </a:r>
            <a:r>
              <a:rPr lang="ru-RU" dirty="0" smtClean="0"/>
              <a:t>) загружается контейнером </a:t>
            </a:r>
            <a:r>
              <a:rPr lang="ru-RU" dirty="0" err="1" smtClean="0"/>
              <a:t>сервлетов</a:t>
            </a:r>
            <a:r>
              <a:rPr lang="ru-RU" dirty="0" smtClean="0"/>
              <a:t> в ходе этапа инициализации с помощью метода </a:t>
            </a:r>
            <a:r>
              <a:rPr lang="en-US" dirty="0" smtClean="0"/>
              <a:t>init().</a:t>
            </a:r>
            <a:r>
              <a:rPr lang="ru-RU" dirty="0" smtClean="0"/>
              <a:t> Данный метод инициализирует </a:t>
            </a:r>
            <a:r>
              <a:rPr lang="ru-RU" dirty="0" err="1" smtClean="0"/>
              <a:t>сервлет</a:t>
            </a:r>
            <a:r>
              <a:rPr lang="ru-RU" dirty="0" smtClean="0"/>
              <a:t> до того, как он сможет обслужить какой-либо запрос</a:t>
            </a:r>
            <a:r>
              <a:rPr lang="en-US" dirty="0" smtClean="0"/>
              <a:t>.</a:t>
            </a:r>
          </a:p>
          <a:p>
            <a:pPr lvl="1">
              <a:defRPr/>
            </a:pPr>
            <a:r>
              <a:rPr lang="ru-RU" dirty="0" smtClean="0"/>
              <a:t>После инициализации</a:t>
            </a:r>
            <a:r>
              <a:rPr lang="en-US" dirty="0" smtClean="0"/>
              <a:t>, </a:t>
            </a:r>
            <a:r>
              <a:rPr lang="ru-RU" dirty="0" smtClean="0"/>
              <a:t>каждый раз, как требуется использовать </a:t>
            </a:r>
            <a:r>
              <a:rPr lang="ru-RU" dirty="0" err="1" smtClean="0"/>
              <a:t>сервлет</a:t>
            </a:r>
            <a:r>
              <a:rPr lang="en-US" dirty="0" smtClean="0"/>
              <a:t>, </a:t>
            </a:r>
            <a:r>
              <a:rPr lang="ru-RU" dirty="0" smtClean="0"/>
              <a:t>контейнер вызывает метод  </a:t>
            </a:r>
            <a:r>
              <a:rPr lang="en-US" dirty="0" smtClean="0"/>
              <a:t>service(), </a:t>
            </a:r>
            <a:r>
              <a:rPr lang="ru-RU" dirty="0" smtClean="0"/>
              <a:t>который определяет тип запроса и переправляет его соответствующему методу </a:t>
            </a:r>
            <a:r>
              <a:rPr lang="ru-RU" dirty="0" err="1" smtClean="0"/>
              <a:t>сервлета</a:t>
            </a:r>
            <a:r>
              <a:rPr lang="en-US" dirty="0" smtClean="0"/>
              <a:t>.</a:t>
            </a:r>
          </a:p>
          <a:p>
            <a:pPr lvl="1">
              <a:defRPr/>
            </a:pPr>
            <a:r>
              <a:rPr lang="ru-RU" dirty="0" smtClean="0"/>
              <a:t>Прежде чем завершить работу</a:t>
            </a:r>
            <a:r>
              <a:rPr lang="en-US" dirty="0" smtClean="0"/>
              <a:t>, </a:t>
            </a:r>
            <a:r>
              <a:rPr lang="ru-RU" dirty="0" smtClean="0"/>
              <a:t>контейнер вызывает метод</a:t>
            </a:r>
            <a:r>
              <a:rPr lang="en-US" dirty="0" smtClean="0"/>
              <a:t> destroy() </a:t>
            </a:r>
            <a:r>
              <a:rPr lang="ru-RU" dirty="0" smtClean="0"/>
              <a:t>для удаления экземпляра </a:t>
            </a:r>
            <a:r>
              <a:rPr lang="ru-RU" dirty="0" err="1" smtClean="0"/>
              <a:t>сервлета</a:t>
            </a:r>
            <a:r>
              <a:rPr lang="ru-RU" dirty="0" smtClean="0"/>
              <a:t> и освобождения всех его ресурсов</a:t>
            </a:r>
            <a:r>
              <a:rPr lang="en-US" dirty="0" smtClean="0"/>
              <a:t>.</a:t>
            </a:r>
          </a:p>
          <a:p>
            <a:pPr>
              <a:defRPr/>
            </a:pPr>
            <a:r>
              <a:rPr lang="ru-RU" dirty="0" smtClean="0"/>
              <a:t>В случае специфических для </a:t>
            </a:r>
            <a:r>
              <a:rPr lang="en-US" dirty="0" smtClean="0"/>
              <a:t>HTTP</a:t>
            </a:r>
            <a:r>
              <a:rPr lang="ru-RU" dirty="0" smtClean="0"/>
              <a:t> сервисов</a:t>
            </a:r>
            <a:r>
              <a:rPr lang="en-US" dirty="0" smtClean="0"/>
              <a:t>, </a:t>
            </a:r>
            <a:r>
              <a:rPr lang="en-US" dirty="0" smtClean="0">
                <a:solidFill>
                  <a:srgbClr val="0000FF"/>
                </a:solidFill>
              </a:rPr>
              <a:t>servlets extend the class </a:t>
            </a:r>
            <a:r>
              <a:rPr lang="en-US" dirty="0" err="1" smtClean="0">
                <a:solidFill>
                  <a:srgbClr val="0000FF"/>
                </a:solidFill>
              </a:rPr>
              <a:t>HTTPServlet</a:t>
            </a:r>
            <a:r>
              <a:rPr lang="en-US" dirty="0" smtClean="0">
                <a:solidFill>
                  <a:srgbClr val="0000FF"/>
                </a:solidFill>
              </a:rPr>
              <a:t>, a standard implementation of the Servlet interface for the HTTP protocol that offers basic primitives for interacting with the servlet container, such as the functions for inspecting the HTTP request and the session data, and for writing the output (i.e., the generated page markup) to the HTTP response.</a:t>
            </a:r>
          </a:p>
          <a:p>
            <a:pPr>
              <a:defRPr/>
            </a:pPr>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Заголовок 1"/>
          <p:cNvSpPr>
            <a:spLocks noGrp="1"/>
          </p:cNvSpPr>
          <p:nvPr>
            <p:ph type="title"/>
          </p:nvPr>
        </p:nvSpPr>
        <p:spPr/>
        <p:txBody>
          <a:bodyPr/>
          <a:lstStyle/>
          <a:p>
            <a:r>
              <a:rPr lang="ru-RU" smtClean="0"/>
              <a:t>Архитектура </a:t>
            </a:r>
            <a:r>
              <a:rPr lang="en-US" smtClean="0"/>
              <a:t>Java </a:t>
            </a:r>
            <a:r>
              <a:rPr lang="ru-RU" smtClean="0"/>
              <a:t>сервлета</a:t>
            </a:r>
          </a:p>
        </p:txBody>
      </p:sp>
      <p:sp>
        <p:nvSpPr>
          <p:cNvPr id="26627" name="Содержимое 2"/>
          <p:cNvSpPr>
            <a:spLocks noGrp="1"/>
          </p:cNvSpPr>
          <p:nvPr>
            <p:ph idx="1"/>
          </p:nvPr>
        </p:nvSpPr>
        <p:spPr>
          <a:xfrm>
            <a:off x="457200" y="4000500"/>
            <a:ext cx="8229600" cy="2125663"/>
          </a:xfrm>
        </p:spPr>
        <p:txBody>
          <a:bodyPr/>
          <a:lstStyle/>
          <a:p>
            <a:endParaRPr lang="ru-RU" smtClean="0"/>
          </a:p>
        </p:txBody>
      </p:sp>
      <p:pic>
        <p:nvPicPr>
          <p:cNvPr id="26628" name="Picture 2"/>
          <p:cNvPicPr>
            <a:picLocks noChangeAspect="1" noChangeArrowheads="1"/>
          </p:cNvPicPr>
          <p:nvPr/>
        </p:nvPicPr>
        <p:blipFill>
          <a:blip r:embed="rId2" cstate="print"/>
          <a:srcRect l="36160" t="17857" r="13840" b="62143"/>
          <a:stretch>
            <a:fillRect/>
          </a:stretch>
        </p:blipFill>
        <p:spPr bwMode="auto">
          <a:xfrm>
            <a:off x="1357313" y="1714500"/>
            <a:ext cx="7072312" cy="1768475"/>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1"/>
          <p:cNvSpPr>
            <a:spLocks noGrp="1"/>
          </p:cNvSpPr>
          <p:nvPr>
            <p:ph type="title"/>
          </p:nvPr>
        </p:nvSpPr>
        <p:spPr/>
        <p:txBody>
          <a:bodyPr/>
          <a:lstStyle/>
          <a:p>
            <a:r>
              <a:rPr lang="ru-RU" sz="3600" smtClean="0"/>
              <a:t>Пример </a:t>
            </a:r>
            <a:r>
              <a:rPr lang="en-US" sz="3600" smtClean="0"/>
              <a:t>Java </a:t>
            </a:r>
            <a:r>
              <a:rPr lang="ru-RU" sz="3600" smtClean="0"/>
              <a:t>сервлета, генерирующего </a:t>
            </a:r>
            <a:r>
              <a:rPr lang="en-US" sz="3600" smtClean="0"/>
              <a:t>HTML </a:t>
            </a:r>
            <a:r>
              <a:rPr lang="ru-RU" sz="3600" smtClean="0"/>
              <a:t>страницу</a:t>
            </a:r>
          </a:p>
        </p:txBody>
      </p:sp>
      <p:pic>
        <p:nvPicPr>
          <p:cNvPr id="27651" name="Picture 2"/>
          <p:cNvPicPr>
            <a:picLocks noChangeAspect="1" noChangeArrowheads="1"/>
          </p:cNvPicPr>
          <p:nvPr/>
        </p:nvPicPr>
        <p:blipFill>
          <a:blip r:embed="rId2" cstate="print"/>
          <a:srcRect l="30357" t="8571" r="8035" b="7857"/>
          <a:stretch>
            <a:fillRect/>
          </a:stretch>
        </p:blipFill>
        <p:spPr bwMode="auto">
          <a:xfrm>
            <a:off x="1500188" y="1543050"/>
            <a:ext cx="6267450" cy="531495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Заголовок 1"/>
          <p:cNvSpPr>
            <a:spLocks noGrp="1"/>
          </p:cNvSpPr>
          <p:nvPr>
            <p:ph type="title"/>
          </p:nvPr>
        </p:nvSpPr>
        <p:spPr/>
        <p:txBody>
          <a:bodyPr/>
          <a:lstStyle/>
          <a:p>
            <a:r>
              <a:rPr lang="ru-RU" smtClean="0"/>
              <a:t>Пояснение к примеру</a:t>
            </a:r>
          </a:p>
        </p:txBody>
      </p:sp>
      <p:sp>
        <p:nvSpPr>
          <p:cNvPr id="3" name="Содержимое 2"/>
          <p:cNvSpPr>
            <a:spLocks noGrp="1"/>
          </p:cNvSpPr>
          <p:nvPr>
            <p:ph idx="1"/>
          </p:nvPr>
        </p:nvSpPr>
        <p:spPr>
          <a:xfrm>
            <a:off x="457200" y="1600200"/>
            <a:ext cx="8229600" cy="5043488"/>
          </a:xfrm>
        </p:spPr>
        <p:txBody>
          <a:bodyPr>
            <a:normAutofit fontScale="55000" lnSpcReduction="20000"/>
          </a:bodyPr>
          <a:lstStyle/>
          <a:p>
            <a:pPr>
              <a:defRPr/>
            </a:pPr>
            <a:r>
              <a:rPr lang="ru-RU" dirty="0" err="1" smtClean="0"/>
              <a:t>Сервлет</a:t>
            </a:r>
            <a:r>
              <a:rPr lang="ru-RU" dirty="0" smtClean="0"/>
              <a:t> с именем</a:t>
            </a:r>
            <a:r>
              <a:rPr lang="en-US" dirty="0" smtClean="0"/>
              <a:t> </a:t>
            </a:r>
            <a:r>
              <a:rPr lang="en-US" dirty="0" err="1" smtClean="0"/>
              <a:t>SimpleServlet</a:t>
            </a:r>
            <a:r>
              <a:rPr lang="en-US" dirty="0" smtClean="0"/>
              <a:t>, </a:t>
            </a:r>
            <a:r>
              <a:rPr lang="ru-RU" dirty="0" smtClean="0"/>
              <a:t>является производным классом (</a:t>
            </a:r>
            <a:r>
              <a:rPr lang="en-US" dirty="0" smtClean="0"/>
              <a:t>extends</a:t>
            </a:r>
            <a:r>
              <a:rPr lang="ru-RU" dirty="0" smtClean="0"/>
              <a:t>) от класса </a:t>
            </a:r>
            <a:r>
              <a:rPr lang="en-US" dirty="0" err="1" smtClean="0"/>
              <a:t>HttpServlet</a:t>
            </a:r>
            <a:r>
              <a:rPr lang="ru-RU" dirty="0" smtClean="0"/>
              <a:t>. В этом классе переопределяется метод</a:t>
            </a:r>
            <a:r>
              <a:rPr lang="en-US" dirty="0" smtClean="0"/>
              <a:t> </a:t>
            </a:r>
            <a:r>
              <a:rPr lang="en-US" dirty="0" err="1" smtClean="0"/>
              <a:t>doGet</a:t>
            </a:r>
            <a:r>
              <a:rPr lang="ru-RU" dirty="0" smtClean="0"/>
              <a:t>()</a:t>
            </a:r>
            <a:r>
              <a:rPr lang="en-US" dirty="0" smtClean="0"/>
              <a:t>, </a:t>
            </a:r>
            <a:r>
              <a:rPr lang="ru-RU" dirty="0" smtClean="0"/>
              <a:t>который вызывается контейнером </a:t>
            </a:r>
            <a:r>
              <a:rPr lang="ru-RU" dirty="0" err="1" smtClean="0"/>
              <a:t>сервлетов</a:t>
            </a:r>
            <a:r>
              <a:rPr lang="ru-RU" dirty="0" smtClean="0"/>
              <a:t> при поступлении </a:t>
            </a:r>
            <a:r>
              <a:rPr lang="en-US" dirty="0" smtClean="0"/>
              <a:t> HTTP </a:t>
            </a:r>
            <a:r>
              <a:rPr lang="ru-RU" dirty="0" smtClean="0"/>
              <a:t>запроса, использующего метод</a:t>
            </a:r>
            <a:r>
              <a:rPr lang="en-US" dirty="0" smtClean="0"/>
              <a:t> GET. </a:t>
            </a:r>
          </a:p>
          <a:p>
            <a:pPr>
              <a:defRPr/>
            </a:pPr>
            <a:r>
              <a:rPr lang="ru-RU" dirty="0" smtClean="0"/>
              <a:t>Метод </a:t>
            </a:r>
            <a:r>
              <a:rPr lang="en-US" dirty="0" err="1" smtClean="0"/>
              <a:t>doGet</a:t>
            </a:r>
            <a:r>
              <a:rPr lang="ru-RU" dirty="0" smtClean="0"/>
              <a:t>() формирует </a:t>
            </a:r>
            <a:r>
              <a:rPr lang="en-US" dirty="0" smtClean="0"/>
              <a:t>HTML </a:t>
            </a:r>
            <a:r>
              <a:rPr lang="ru-RU" dirty="0" smtClean="0"/>
              <a:t>страницу</a:t>
            </a:r>
            <a:r>
              <a:rPr lang="en-US" dirty="0" smtClean="0"/>
              <a:t>, </a:t>
            </a:r>
            <a:r>
              <a:rPr lang="ru-RU" dirty="0" smtClean="0"/>
              <a:t>которая отправляется клиенту в качестве ответа</a:t>
            </a:r>
            <a:r>
              <a:rPr lang="en-US" dirty="0" smtClean="0"/>
              <a:t>. </a:t>
            </a:r>
            <a:r>
              <a:rPr lang="ru-RU" dirty="0" smtClean="0"/>
              <a:t>В метод </a:t>
            </a:r>
            <a:r>
              <a:rPr lang="en-US" dirty="0" err="1" smtClean="0"/>
              <a:t>doGet</a:t>
            </a:r>
            <a:r>
              <a:rPr lang="ru-RU" dirty="0" smtClean="0"/>
              <a:t>() передаются два параметра, которые соответствуют обрабатываемому запросу (</a:t>
            </a:r>
            <a:r>
              <a:rPr lang="en-US" dirty="0" smtClean="0"/>
              <a:t>request</a:t>
            </a:r>
            <a:r>
              <a:rPr lang="ru-RU" dirty="0" smtClean="0"/>
              <a:t>) и создаваемому ответу (</a:t>
            </a:r>
            <a:r>
              <a:rPr lang="en-US" dirty="0" smtClean="0"/>
              <a:t>response</a:t>
            </a:r>
            <a:r>
              <a:rPr lang="ru-RU" dirty="0" smtClean="0"/>
              <a:t>)</a:t>
            </a:r>
            <a:r>
              <a:rPr lang="en-US" dirty="0" smtClean="0"/>
              <a:t>. </a:t>
            </a:r>
            <a:r>
              <a:rPr lang="ru-RU" dirty="0" smtClean="0"/>
              <a:t>В этих параметрах есть методы, которые позволяют работать с ними</a:t>
            </a:r>
            <a:r>
              <a:rPr lang="en-US" dirty="0" smtClean="0"/>
              <a:t>. </a:t>
            </a:r>
            <a:r>
              <a:rPr lang="ru-RU" dirty="0" smtClean="0"/>
              <a:t>Например:</a:t>
            </a:r>
          </a:p>
          <a:p>
            <a:pPr lvl="1">
              <a:defRPr/>
            </a:pPr>
            <a:r>
              <a:rPr lang="ru-RU" dirty="0" smtClean="0"/>
              <a:t>метод</a:t>
            </a:r>
            <a:r>
              <a:rPr lang="en-US" dirty="0" smtClean="0"/>
              <a:t> </a:t>
            </a:r>
            <a:r>
              <a:rPr lang="en-US" dirty="0" err="1" smtClean="0"/>
              <a:t>setContentType</a:t>
            </a:r>
            <a:r>
              <a:rPr lang="ru-RU" dirty="0" smtClean="0"/>
              <a:t>()</a:t>
            </a:r>
            <a:r>
              <a:rPr lang="en-US" dirty="0" smtClean="0"/>
              <a:t> </a:t>
            </a:r>
            <a:r>
              <a:rPr lang="ru-RU" dirty="0" smtClean="0"/>
              <a:t>используется для определения типа ответа </a:t>
            </a:r>
            <a:r>
              <a:rPr lang="en-US" dirty="0" smtClean="0"/>
              <a:t>(</a:t>
            </a:r>
            <a:r>
              <a:rPr lang="ru-RU" dirty="0" smtClean="0"/>
              <a:t>в данном случае </a:t>
            </a:r>
            <a:r>
              <a:rPr lang="en-US" dirty="0" smtClean="0"/>
              <a:t>HTML </a:t>
            </a:r>
            <a:r>
              <a:rPr lang="ru-RU" dirty="0" smtClean="0"/>
              <a:t>страница</a:t>
            </a:r>
            <a:r>
              <a:rPr lang="en-US" dirty="0" smtClean="0"/>
              <a:t>), </a:t>
            </a:r>
            <a:endParaRPr lang="ru-RU" dirty="0" smtClean="0"/>
          </a:p>
          <a:p>
            <a:pPr lvl="1">
              <a:defRPr/>
            </a:pPr>
            <a:r>
              <a:rPr lang="ru-RU" dirty="0" smtClean="0"/>
              <a:t>метод</a:t>
            </a:r>
            <a:r>
              <a:rPr lang="en-US" dirty="0" smtClean="0"/>
              <a:t> </a:t>
            </a:r>
            <a:r>
              <a:rPr lang="en-US" dirty="0" err="1" smtClean="0"/>
              <a:t>setHeader</a:t>
            </a:r>
            <a:r>
              <a:rPr lang="ru-RU" dirty="0" smtClean="0"/>
              <a:t>()</a:t>
            </a:r>
            <a:r>
              <a:rPr lang="en-US" dirty="0" smtClean="0"/>
              <a:t> controls some parameters of the page to be sent back to the client. For example, the attribute “</a:t>
            </a:r>
            <a:r>
              <a:rPr lang="en-US" dirty="0" err="1" smtClean="0"/>
              <a:t>Pragma</a:t>
            </a:r>
            <a:r>
              <a:rPr lang="en-US" dirty="0" smtClean="0"/>
              <a:t> no-cache" sets an HTTP header that prevents the browser from caching the page.</a:t>
            </a:r>
          </a:p>
          <a:p>
            <a:pPr>
              <a:defRPr/>
            </a:pPr>
            <a:r>
              <a:rPr lang="ru-RU" dirty="0" smtClean="0"/>
              <a:t>Метод</a:t>
            </a:r>
            <a:r>
              <a:rPr lang="en-US" dirty="0" smtClean="0"/>
              <a:t> </a:t>
            </a:r>
            <a:r>
              <a:rPr lang="en-US" dirty="0" err="1" smtClean="0"/>
              <a:t>getWriter</a:t>
            </a:r>
            <a:r>
              <a:rPr lang="en-US" dirty="0" smtClean="0"/>
              <a:t>() </a:t>
            </a:r>
            <a:r>
              <a:rPr lang="ru-RU" dirty="0" smtClean="0"/>
              <a:t>дает возможность </a:t>
            </a:r>
            <a:r>
              <a:rPr lang="ru-RU" dirty="0" err="1" smtClean="0"/>
              <a:t>сервлету</a:t>
            </a:r>
            <a:r>
              <a:rPr lang="ru-RU" dirty="0" smtClean="0"/>
              <a:t> вернуть результат обработки клиенту</a:t>
            </a:r>
            <a:r>
              <a:rPr lang="en-US" dirty="0" smtClean="0"/>
              <a:t>. </a:t>
            </a:r>
            <a:r>
              <a:rPr lang="ru-RU" dirty="0" smtClean="0"/>
              <a:t>Точнее</a:t>
            </a:r>
            <a:r>
              <a:rPr lang="en-US" dirty="0" smtClean="0"/>
              <a:t>, </a:t>
            </a:r>
            <a:r>
              <a:rPr lang="ru-RU" dirty="0" smtClean="0"/>
              <a:t>метод возвращает выходной поток (</a:t>
            </a:r>
            <a:r>
              <a:rPr lang="en-US" dirty="0" smtClean="0"/>
              <a:t>output stream</a:t>
            </a:r>
            <a:r>
              <a:rPr lang="ru-RU" dirty="0" smtClean="0"/>
              <a:t> - </a:t>
            </a:r>
            <a:r>
              <a:rPr lang="en-US" dirty="0" smtClean="0"/>
              <a:t>out object) </a:t>
            </a:r>
            <a:r>
              <a:rPr lang="ru-RU" dirty="0" smtClean="0"/>
              <a:t>с помощью которого созданная страница отправляется назад клиенту</a:t>
            </a:r>
            <a:r>
              <a:rPr lang="en-US" dirty="0" smtClean="0"/>
              <a:t>. </a:t>
            </a:r>
            <a:r>
              <a:rPr lang="ru-RU" dirty="0" smtClean="0"/>
              <a:t>Все данные выведенные в этот</a:t>
            </a:r>
            <a:r>
              <a:rPr lang="en-US" dirty="0" smtClean="0"/>
              <a:t> output stream </a:t>
            </a:r>
            <a:r>
              <a:rPr lang="ru-RU" dirty="0" smtClean="0"/>
              <a:t>отправляются клиенту</a:t>
            </a:r>
            <a:r>
              <a:rPr lang="en-US" dirty="0" smtClean="0"/>
              <a:t>. </a:t>
            </a:r>
            <a:endParaRPr lang="ru-RU" dirty="0" smtClean="0"/>
          </a:p>
          <a:p>
            <a:pPr>
              <a:defRPr/>
            </a:pPr>
            <a:r>
              <a:rPr lang="ru-RU" dirty="0" smtClean="0"/>
              <a:t>В данном примере </a:t>
            </a:r>
            <a:r>
              <a:rPr lang="en-US" dirty="0" smtClean="0"/>
              <a:t>I</a:t>
            </a:r>
            <a:r>
              <a:rPr lang="ru-RU" dirty="0" smtClean="0"/>
              <a:t>все вызовы метода </a:t>
            </a:r>
            <a:r>
              <a:rPr lang="en-US" dirty="0" err="1" smtClean="0"/>
              <a:t>println</a:t>
            </a:r>
            <a:r>
              <a:rPr lang="en-US" dirty="0" smtClean="0"/>
              <a:t>() </a:t>
            </a:r>
            <a:r>
              <a:rPr lang="ru-RU" dirty="0" smtClean="0"/>
              <a:t>выводят некоторую разметку </a:t>
            </a:r>
            <a:r>
              <a:rPr lang="en-US" dirty="0" smtClean="0"/>
              <a:t>HTML </a:t>
            </a:r>
            <a:r>
              <a:rPr lang="ru-RU" dirty="0" smtClean="0"/>
              <a:t>и некоторое текстовое содержание, постепенно формируя </a:t>
            </a:r>
            <a:r>
              <a:rPr lang="en-US" dirty="0" smtClean="0"/>
              <a:t>HTML </a:t>
            </a:r>
            <a:r>
              <a:rPr lang="ru-RU" dirty="0" smtClean="0"/>
              <a:t>страницу, которая будет отправлена клиенту.</a:t>
            </a:r>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defRPr/>
            </a:pPr>
            <a:r>
              <a:rPr lang="ru-RU" dirty="0" smtClean="0"/>
              <a:t>Использование </a:t>
            </a:r>
            <a:r>
              <a:rPr lang="ru-RU" dirty="0" err="1" smtClean="0"/>
              <a:t>скриптов</a:t>
            </a:r>
            <a:r>
              <a:rPr lang="ru-RU" dirty="0" smtClean="0"/>
              <a:t> на стороне сервера</a:t>
            </a:r>
            <a:endParaRPr lang="ru-RU" dirty="0"/>
          </a:p>
        </p:txBody>
      </p:sp>
      <p:sp>
        <p:nvSpPr>
          <p:cNvPr id="3" name="Содержимое 2"/>
          <p:cNvSpPr>
            <a:spLocks noGrp="1"/>
          </p:cNvSpPr>
          <p:nvPr>
            <p:ph idx="1"/>
          </p:nvPr>
        </p:nvSpPr>
        <p:spPr>
          <a:xfrm>
            <a:off x="457200" y="1600200"/>
            <a:ext cx="8229600" cy="4757738"/>
          </a:xfrm>
        </p:spPr>
        <p:txBody>
          <a:bodyPr>
            <a:normAutofit fontScale="47500" lnSpcReduction="20000"/>
          </a:bodyPr>
          <a:lstStyle/>
          <a:p>
            <a:pPr>
              <a:defRPr/>
            </a:pPr>
            <a:r>
              <a:rPr lang="en-US" dirty="0" smtClean="0"/>
              <a:t>Server-side scripting is a technique for building dynamic pages, which consists of inserting into HTML page templates programming instructions to be executed by a server program to determine the dynamic parts of the pages. </a:t>
            </a:r>
          </a:p>
          <a:p>
            <a:pPr>
              <a:defRPr/>
            </a:pPr>
            <a:r>
              <a:rPr lang="en-US" dirty="0" smtClean="0"/>
              <a:t>The programmer thus may add the necessary scripting instructions to the HTML template that, as shown in Figure 2.13, must then be deployed in an extended Web server equipped with a scripting engine capable of interpreting the server-side scripting instructions.</a:t>
            </a:r>
          </a:p>
          <a:p>
            <a:pPr>
              <a:defRPr/>
            </a:pPr>
            <a:r>
              <a:rPr lang="en-US" dirty="0" smtClean="0"/>
              <a:t>When an incoming HTTP request refers to a page template, the Web server forwards the page template to the scripting engine, which processes the embedded programming instructions to determine the dynamic parts of the page and includes them in the page template. The generated output is a plain HTML page that is sent back to the Web server, which in turn forwards it to the client. For the browser receiving the result page, the server-side processing is completely invisible, and the HTML code received is perfectly identical to that of a manually produced, static page.</a:t>
            </a:r>
          </a:p>
          <a:p>
            <a:pPr>
              <a:defRPr/>
            </a:pPr>
            <a:r>
              <a:rPr lang="en-US" dirty="0" smtClean="0"/>
              <a:t>Despite the similarity, the coding style of server-side scripts is completely different from that of servlets. A servlet contains programming instructions for printing the entire page, whereas a page template contains regular HTML, with programming instructions limited to the computation of the variable part of the page. Thanks to this separation between static and dynamic content, server-side scripting page templates are typically easier to write and maintain.</a:t>
            </a:r>
          </a:p>
          <a:p>
            <a:pPr>
              <a:defRPr/>
            </a:pPr>
            <a:r>
              <a:rPr lang="en-US" dirty="0" smtClean="0"/>
              <a:t>Today, a broad variety of server-side scripting languages is available on the market. Factors influencing the choice of the most appropriate language include the availability of the technology on the target platform, the support for the scripting language by the Web server, the cost (free or not), and the complexity of the required functionality.</a:t>
            </a:r>
            <a:endParaRPr lang="ru-RU"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Заголовок 1"/>
          <p:cNvSpPr>
            <a:spLocks noGrp="1"/>
          </p:cNvSpPr>
          <p:nvPr>
            <p:ph type="title"/>
          </p:nvPr>
        </p:nvSpPr>
        <p:spPr/>
        <p:txBody>
          <a:bodyPr/>
          <a:lstStyle/>
          <a:p>
            <a:r>
              <a:rPr lang="ru-RU" sz="3600" smtClean="0"/>
              <a:t>Выполнение шаблона страницы со скриптами на стороне сервера</a:t>
            </a:r>
          </a:p>
        </p:txBody>
      </p:sp>
      <p:pic>
        <p:nvPicPr>
          <p:cNvPr id="30723" name="Picture 2"/>
          <p:cNvPicPr>
            <a:picLocks noChangeAspect="1" noChangeArrowheads="1"/>
          </p:cNvPicPr>
          <p:nvPr/>
        </p:nvPicPr>
        <p:blipFill>
          <a:blip r:embed="rId2" cstate="print"/>
          <a:srcRect l="28571" t="30714" r="2678" b="20714"/>
          <a:stretch>
            <a:fillRect/>
          </a:stretch>
        </p:blipFill>
        <p:spPr bwMode="auto">
          <a:xfrm>
            <a:off x="642938" y="2500313"/>
            <a:ext cx="8072437" cy="3563937"/>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defRPr/>
            </a:pPr>
            <a:r>
              <a:rPr lang="ru-RU" dirty="0" smtClean="0"/>
              <a:t>Основные </a:t>
            </a:r>
            <a:r>
              <a:rPr lang="ru-RU" dirty="0" err="1" smtClean="0"/>
              <a:t>скриптовые</a:t>
            </a:r>
            <a:r>
              <a:rPr lang="ru-RU" dirty="0" smtClean="0"/>
              <a:t> серверные языки</a:t>
            </a:r>
            <a:endParaRPr lang="ru-RU" dirty="0"/>
          </a:p>
        </p:txBody>
      </p:sp>
      <p:sp>
        <p:nvSpPr>
          <p:cNvPr id="3" name="Содержимое 2"/>
          <p:cNvSpPr>
            <a:spLocks noGrp="1"/>
          </p:cNvSpPr>
          <p:nvPr>
            <p:ph idx="1"/>
          </p:nvPr>
        </p:nvSpPr>
        <p:spPr/>
        <p:txBody>
          <a:bodyPr>
            <a:normAutofit fontScale="47500" lnSpcReduction="20000"/>
          </a:bodyPr>
          <a:lstStyle/>
          <a:p>
            <a:pPr>
              <a:defRPr/>
            </a:pPr>
            <a:r>
              <a:rPr lang="en-US" b="1" dirty="0" smtClean="0"/>
              <a:t>ASP</a:t>
            </a:r>
            <a:r>
              <a:rPr lang="en-US" dirty="0" smtClean="0"/>
              <a:t>: ASP, an acronym for Active Server Pages, is Microsoft's closed-source solution technology for server-side scripting. It was originally designed for and only supported by Internet Information Server (IIS). Although some solutions have become available to run ASP script on other Web servers, it is still most reliable combined with ISS. Furthermore, unlike PHP, it is not tied to one particular scripting language. ASP uses Microsoft Visual Basic Scripting Edition (VBScript) as the default scripting language, but others can be used.</a:t>
            </a:r>
          </a:p>
          <a:p>
            <a:pPr>
              <a:defRPr/>
            </a:pPr>
            <a:r>
              <a:rPr lang="en-US" b="1" dirty="0" smtClean="0"/>
              <a:t>PHP</a:t>
            </a:r>
            <a:r>
              <a:rPr lang="en-US" dirty="0" smtClean="0"/>
              <a:t> (“PHP: Hypertext Preprocessor"</a:t>
            </a:r>
            <a:r>
              <a:rPr lang="ru-RU" dirty="0" smtClean="0"/>
              <a:t>, </a:t>
            </a:r>
            <a:r>
              <a:rPr lang="en-US" dirty="0" smtClean="0"/>
              <a:t>Personal Home Page) is one of the most popular</a:t>
            </a:r>
            <a:r>
              <a:rPr lang="ru-RU" dirty="0" smtClean="0"/>
              <a:t> </a:t>
            </a:r>
            <a:r>
              <a:rPr lang="en-US" dirty="0" smtClean="0"/>
              <a:t>server-side scripting languages today. It draws its popularity from the fact that it is free, open source (with a huge supporting community), available on all major platforms, and is supported by all popular Web servers. It is in essence an imperative dynamically typed language, enhanced with object-oriented programming constructs.</a:t>
            </a:r>
          </a:p>
          <a:p>
            <a:pPr>
              <a:defRPr/>
            </a:pPr>
            <a:r>
              <a:rPr lang="en-US" b="1" dirty="0" smtClean="0"/>
              <a:t>Perl</a:t>
            </a:r>
            <a:r>
              <a:rPr lang="en-US" dirty="0" smtClean="0"/>
              <a:t>: Perl, originally designed as a string manipulation language, grew to be one of the most popular server-side scripting languages today. It stems from the early days of the Web, when it was used for CGI scripting. Now, it is a dynamically typed multi-paradigm programming language, freely available on most platforms. Like PHP, it is open source, and enjoys the support of a large community.</a:t>
            </a:r>
            <a:endParaRPr 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Заголовок 1"/>
          <p:cNvSpPr>
            <a:spLocks noGrp="1"/>
          </p:cNvSpPr>
          <p:nvPr>
            <p:ph type="title"/>
          </p:nvPr>
        </p:nvSpPr>
        <p:spPr/>
        <p:txBody>
          <a:bodyPr/>
          <a:lstStyle/>
          <a:p>
            <a:r>
              <a:rPr lang="en-US" smtClean="0"/>
              <a:t>Java Server Pages (JSP)</a:t>
            </a:r>
            <a:endParaRPr lang="ru-RU" smtClean="0"/>
          </a:p>
        </p:txBody>
      </p:sp>
      <p:sp>
        <p:nvSpPr>
          <p:cNvPr id="32771" name="Содержимое 2"/>
          <p:cNvSpPr>
            <a:spLocks noGrp="1"/>
          </p:cNvSpPr>
          <p:nvPr>
            <p:ph idx="1"/>
          </p:nvPr>
        </p:nvSpPr>
        <p:spPr>
          <a:xfrm>
            <a:off x="285750" y="1357313"/>
            <a:ext cx="8715375" cy="5357812"/>
          </a:xfrm>
        </p:spPr>
        <p:txBody>
          <a:bodyPr/>
          <a:lstStyle/>
          <a:p>
            <a:r>
              <a:rPr lang="en-US" sz="1600" smtClean="0"/>
              <a:t>JSP </a:t>
            </a:r>
            <a:r>
              <a:rPr lang="ru-RU" sz="1600" smtClean="0"/>
              <a:t>является простой но мощной технологией, которая увеличивает возможности </a:t>
            </a:r>
            <a:r>
              <a:rPr lang="en-US" sz="1600" smtClean="0"/>
              <a:t>Java </a:t>
            </a:r>
            <a:r>
              <a:rPr lang="ru-RU" sz="1600" smtClean="0"/>
              <a:t>сервлетов</a:t>
            </a:r>
            <a:r>
              <a:rPr lang="en-US" sz="1600" smtClean="0"/>
              <a:t>. </a:t>
            </a:r>
            <a:endParaRPr lang="ru-RU" sz="1600" smtClean="0"/>
          </a:p>
          <a:p>
            <a:r>
              <a:rPr lang="en-US" sz="1600" smtClean="0"/>
              <a:t>JSP </a:t>
            </a:r>
            <a:r>
              <a:rPr lang="ru-RU" sz="1600" smtClean="0"/>
              <a:t>страница состоит из блоков статического кода</a:t>
            </a:r>
            <a:r>
              <a:rPr lang="en-US" sz="1600" smtClean="0"/>
              <a:t> (HTML, JavaScript, CSS</a:t>
            </a:r>
            <a:r>
              <a:rPr lang="ru-RU" sz="1600" smtClean="0"/>
              <a:t> и т.п.</a:t>
            </a:r>
            <a:r>
              <a:rPr lang="en-US" sz="1600" smtClean="0"/>
              <a:t>), </a:t>
            </a:r>
            <a:r>
              <a:rPr lang="ru-RU" sz="1600" smtClean="0"/>
              <a:t>смешанных с динамическими блоками</a:t>
            </a:r>
            <a:r>
              <a:rPr lang="en-US" sz="1600" smtClean="0"/>
              <a:t>, </a:t>
            </a:r>
            <a:r>
              <a:rPr lang="ru-RU" sz="1600" smtClean="0"/>
              <a:t>т.е. порциями кода на языке </a:t>
            </a:r>
            <a:r>
              <a:rPr lang="en-US" sz="1600" smtClean="0"/>
              <a:t>Java</a:t>
            </a:r>
            <a:r>
              <a:rPr lang="ru-RU" sz="1600" smtClean="0"/>
              <a:t>, который выполняется системой выполнения скриптов на сервере (</a:t>
            </a:r>
            <a:r>
              <a:rPr lang="en-US" sz="1600" smtClean="0"/>
              <a:t>scripting engine</a:t>
            </a:r>
            <a:r>
              <a:rPr lang="ru-RU" sz="1600" smtClean="0"/>
              <a:t>)</a:t>
            </a:r>
            <a:r>
              <a:rPr lang="en-US" sz="1600" smtClean="0"/>
              <a:t>.</a:t>
            </a:r>
          </a:p>
          <a:p>
            <a:r>
              <a:rPr lang="ru-RU" sz="1600" smtClean="0"/>
              <a:t>Как показано на слайде</a:t>
            </a:r>
            <a:r>
              <a:rPr lang="en-US" sz="1600" smtClean="0"/>
              <a:t>, </a:t>
            </a:r>
            <a:r>
              <a:rPr lang="ru-RU" sz="1600" smtClean="0"/>
              <a:t>при получении </a:t>
            </a:r>
            <a:r>
              <a:rPr lang="en-US" sz="1600" smtClean="0"/>
              <a:t>Web </a:t>
            </a:r>
            <a:r>
              <a:rPr lang="ru-RU" sz="1600" smtClean="0"/>
              <a:t>сервером </a:t>
            </a:r>
            <a:r>
              <a:rPr lang="en-US" sz="1600" smtClean="0"/>
              <a:t>(</a:t>
            </a:r>
            <a:r>
              <a:rPr lang="ru-RU" sz="1600" smtClean="0"/>
              <a:t>контейнером </a:t>
            </a:r>
            <a:r>
              <a:rPr lang="en-US" sz="1600" smtClean="0"/>
              <a:t>JSP) </a:t>
            </a:r>
            <a:r>
              <a:rPr lang="ru-RU" sz="1600" smtClean="0"/>
              <a:t>первого запроса к </a:t>
            </a:r>
            <a:r>
              <a:rPr lang="en-US" sz="1600" smtClean="0"/>
              <a:t>JSP </a:t>
            </a:r>
            <a:r>
              <a:rPr lang="ru-RU" sz="1600" smtClean="0"/>
              <a:t>странице</a:t>
            </a:r>
            <a:r>
              <a:rPr lang="en-US" sz="1600" smtClean="0"/>
              <a:t>, JSP </a:t>
            </a:r>
            <a:r>
              <a:rPr lang="ru-RU" sz="1600" smtClean="0"/>
              <a:t>шаблон (</a:t>
            </a:r>
            <a:r>
              <a:rPr lang="en-US" sz="1600" smtClean="0"/>
              <a:t>template</a:t>
            </a:r>
            <a:r>
              <a:rPr lang="ru-RU" sz="1600" smtClean="0"/>
              <a:t>) преобразуется в сервлет</a:t>
            </a:r>
            <a:r>
              <a:rPr lang="en-US" sz="1600" smtClean="0"/>
              <a:t>, </a:t>
            </a:r>
            <a:r>
              <a:rPr lang="ru-RU" sz="1600" smtClean="0"/>
              <a:t>который затем компилируется и сохраняется в основной памяти</a:t>
            </a:r>
            <a:r>
              <a:rPr lang="en-US" sz="1600" smtClean="0"/>
              <a:t>, </a:t>
            </a:r>
            <a:r>
              <a:rPr lang="ru-RU" sz="1600" smtClean="0"/>
              <a:t>а затем используется для формирования </a:t>
            </a:r>
            <a:r>
              <a:rPr lang="en-US" sz="1600" smtClean="0"/>
              <a:t>HTML </a:t>
            </a:r>
            <a:r>
              <a:rPr lang="ru-RU" sz="1600" smtClean="0"/>
              <a:t>страницы. При этом статический</a:t>
            </a:r>
            <a:r>
              <a:rPr lang="en-US" sz="1600" smtClean="0"/>
              <a:t> HTML </a:t>
            </a:r>
            <a:r>
              <a:rPr lang="ru-RU" sz="1600" smtClean="0"/>
              <a:t>код просто переносится в формируемую страницу, связанную с </a:t>
            </a:r>
            <a:r>
              <a:rPr lang="en-US" sz="1600" smtClean="0"/>
              <a:t>service </a:t>
            </a:r>
            <a:r>
              <a:rPr lang="ru-RU" sz="1600" smtClean="0"/>
              <a:t>методом сервлета</a:t>
            </a:r>
            <a:r>
              <a:rPr lang="en-US" sz="1600" smtClean="0"/>
              <a:t>. </a:t>
            </a:r>
            <a:endParaRPr lang="ru-RU" sz="1600" smtClean="0"/>
          </a:p>
          <a:p>
            <a:r>
              <a:rPr lang="ru-RU" sz="1600" smtClean="0"/>
              <a:t>Сформированный таким образом результат отсылается клиенту</a:t>
            </a:r>
            <a:r>
              <a:rPr lang="en-US" sz="1600" smtClean="0"/>
              <a:t>, </a:t>
            </a:r>
            <a:r>
              <a:rPr lang="ru-RU" sz="1600" smtClean="0"/>
              <a:t>который отображает его, как простую </a:t>
            </a:r>
            <a:r>
              <a:rPr lang="en-US" sz="1600" smtClean="0"/>
              <a:t>HTML </a:t>
            </a:r>
            <a:r>
              <a:rPr lang="ru-RU" sz="1600" smtClean="0"/>
              <a:t>страницу</a:t>
            </a:r>
            <a:r>
              <a:rPr lang="en-US" sz="1600" smtClean="0"/>
              <a:t>.</a:t>
            </a:r>
          </a:p>
          <a:p>
            <a:r>
              <a:rPr lang="ru-RU" sz="1600" smtClean="0"/>
              <a:t>При получении </a:t>
            </a:r>
            <a:r>
              <a:rPr lang="en-US" sz="1600" smtClean="0"/>
              <a:t>Web </a:t>
            </a:r>
            <a:r>
              <a:rPr lang="ru-RU" sz="1600" smtClean="0"/>
              <a:t>сервером каждого следующего запроса к той же самой </a:t>
            </a:r>
            <a:r>
              <a:rPr lang="en-US" sz="1600" smtClean="0"/>
              <a:t>JSP </a:t>
            </a:r>
            <a:r>
              <a:rPr lang="ru-RU" sz="1600" smtClean="0"/>
              <a:t>страницы</a:t>
            </a:r>
            <a:r>
              <a:rPr lang="en-US" sz="1600" smtClean="0"/>
              <a:t>, </a:t>
            </a:r>
            <a:r>
              <a:rPr lang="ru-RU" sz="1600" smtClean="0"/>
              <a:t>он проверяет, не изменился ли программный код после последней его обработки с помощью </a:t>
            </a:r>
            <a:r>
              <a:rPr lang="en-US" sz="1600" smtClean="0"/>
              <a:t>HTTP </a:t>
            </a:r>
            <a:r>
              <a:rPr lang="ru-RU" sz="1600" smtClean="0"/>
              <a:t>заголовка </a:t>
            </a:r>
            <a:r>
              <a:rPr lang="en-US" sz="1600" smtClean="0"/>
              <a:t>Last Modified. </a:t>
            </a:r>
            <a:endParaRPr lang="ru-RU" sz="1600" smtClean="0"/>
          </a:p>
          <a:p>
            <a:r>
              <a:rPr lang="ru-RU" sz="1600" smtClean="0"/>
              <a:t>Если код не изменился, то выполняется откомпилированный код, сохраненный в ОП</a:t>
            </a:r>
            <a:r>
              <a:rPr lang="en-US" sz="1600" smtClean="0"/>
              <a:t>; </a:t>
            </a:r>
            <a:r>
              <a:rPr lang="ru-RU" sz="1600" smtClean="0"/>
              <a:t>иначе </a:t>
            </a:r>
            <a:r>
              <a:rPr lang="en-US" sz="1600" smtClean="0"/>
              <a:t>JSP </a:t>
            </a:r>
            <a:r>
              <a:rPr lang="ru-RU" sz="1600" smtClean="0"/>
              <a:t>страница заново обрабатывается и создается новый экземпляр сервлета, который компилируется и сохраняется в ОП</a:t>
            </a:r>
            <a:r>
              <a:rPr lang="en-US" sz="1600" smtClean="0"/>
              <a:t>. </a:t>
            </a:r>
            <a:r>
              <a:rPr lang="ru-RU" sz="1600" smtClean="0"/>
              <a:t>В связи с этим</a:t>
            </a:r>
            <a:r>
              <a:rPr lang="en-US" sz="1600" smtClean="0"/>
              <a:t>, </a:t>
            </a:r>
            <a:r>
              <a:rPr lang="ru-RU" sz="1600" smtClean="0"/>
              <a:t>выполнение первого вызова </a:t>
            </a:r>
            <a:r>
              <a:rPr lang="en-US" sz="1600" smtClean="0"/>
              <a:t>JSP </a:t>
            </a:r>
            <a:r>
              <a:rPr lang="ru-RU" sz="1600" smtClean="0"/>
              <a:t>страницы требует больше времени</a:t>
            </a:r>
            <a:r>
              <a:rPr lang="en-US" sz="1600" smtClean="0"/>
              <a:t> (</a:t>
            </a:r>
            <a:r>
              <a:rPr lang="ru-RU" sz="1600" smtClean="0"/>
              <a:t>так называемый штраф на первого пользователя (</a:t>
            </a:r>
            <a:r>
              <a:rPr lang="en-US" sz="1600" smtClean="0"/>
              <a:t>first-person penalty</a:t>
            </a:r>
            <a:r>
              <a:rPr lang="ru-RU" sz="1600" smtClean="0"/>
              <a:t>)</a:t>
            </a:r>
            <a:r>
              <a:rPr lang="en-US" sz="1600" smtClean="0"/>
              <a:t>), </a:t>
            </a:r>
            <a:r>
              <a:rPr lang="ru-RU" sz="1600" smtClean="0"/>
              <a:t>а последующие запросы обрабатываются быстрее</a:t>
            </a:r>
            <a:r>
              <a:rPr lang="en-US" sz="1600" smtClean="0"/>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Заголовок 1"/>
          <p:cNvSpPr>
            <a:spLocks noGrp="1"/>
          </p:cNvSpPr>
          <p:nvPr>
            <p:ph type="title"/>
          </p:nvPr>
        </p:nvSpPr>
        <p:spPr/>
        <p:txBody>
          <a:bodyPr/>
          <a:lstStyle/>
          <a:p>
            <a:r>
              <a:rPr lang="en-US" smtClean="0"/>
              <a:t>JSP </a:t>
            </a:r>
            <a:r>
              <a:rPr lang="ru-RU" smtClean="0"/>
              <a:t>страница</a:t>
            </a:r>
          </a:p>
        </p:txBody>
      </p:sp>
      <p:sp>
        <p:nvSpPr>
          <p:cNvPr id="3" name="Содержимое 2"/>
          <p:cNvSpPr>
            <a:spLocks noGrp="1"/>
          </p:cNvSpPr>
          <p:nvPr>
            <p:ph idx="1"/>
          </p:nvPr>
        </p:nvSpPr>
        <p:spPr/>
        <p:txBody>
          <a:bodyPr>
            <a:normAutofit fontScale="55000" lnSpcReduction="20000"/>
          </a:bodyPr>
          <a:lstStyle/>
          <a:p>
            <a:pPr>
              <a:defRPr/>
            </a:pPr>
            <a:r>
              <a:rPr lang="en-US" dirty="0" smtClean="0"/>
              <a:t>JSP </a:t>
            </a:r>
            <a:r>
              <a:rPr lang="ru-RU" dirty="0" smtClean="0"/>
              <a:t>страница состоит из следующих элементов</a:t>
            </a:r>
            <a:r>
              <a:rPr lang="en-US" dirty="0" smtClean="0"/>
              <a:t>:</a:t>
            </a:r>
          </a:p>
          <a:p>
            <a:pPr lvl="1">
              <a:defRPr/>
            </a:pPr>
            <a:r>
              <a:rPr lang="ru-RU" b="1" i="1" dirty="0" smtClean="0"/>
              <a:t>Директивы (</a:t>
            </a:r>
            <a:r>
              <a:rPr lang="en-US" b="1" i="1" dirty="0" smtClean="0"/>
              <a:t>Directives</a:t>
            </a:r>
            <a:r>
              <a:rPr lang="ru-RU" b="1" i="1" dirty="0" smtClean="0"/>
              <a:t>)</a:t>
            </a:r>
            <a:r>
              <a:rPr lang="en-US" dirty="0" smtClean="0"/>
              <a:t>: are used to communicate information about the page to the JSP container and to specify options about the translation of the page to a servlet. The page directives relate to page properties, such as the </a:t>
            </a:r>
            <a:r>
              <a:rPr lang="en-US" i="1" dirty="0" smtClean="0"/>
              <a:t>language</a:t>
            </a:r>
            <a:r>
              <a:rPr lang="en-US" dirty="0" smtClean="0"/>
              <a:t> used for the expression of scripts within the page, the </a:t>
            </a:r>
            <a:r>
              <a:rPr lang="en-US" i="1" dirty="0" smtClean="0"/>
              <a:t>URL of the error page</a:t>
            </a:r>
            <a:r>
              <a:rPr lang="en-US" dirty="0" smtClean="0"/>
              <a:t>, </a:t>
            </a:r>
            <a:r>
              <a:rPr lang="en-US" i="1" dirty="0" smtClean="0"/>
              <a:t>session</a:t>
            </a:r>
            <a:r>
              <a:rPr lang="en-US" dirty="0" smtClean="0"/>
              <a:t> tracking instructions. Besides page directives, the include directive can be used for importing les to be combined with the JSP page, while the </a:t>
            </a:r>
            <a:r>
              <a:rPr lang="en-US" b="1" i="1" dirty="0" err="1" smtClean="0"/>
              <a:t>taglib</a:t>
            </a:r>
            <a:r>
              <a:rPr lang="en-US" dirty="0" smtClean="0"/>
              <a:t> directive declares libraries of personalized tags used within the page to code the invocation of some actions (see the next paragraph on server-side executable tags for details).</a:t>
            </a:r>
          </a:p>
          <a:p>
            <a:pPr lvl="1">
              <a:defRPr/>
            </a:pPr>
            <a:r>
              <a:rPr lang="ru-RU" b="1" i="1" dirty="0" err="1" smtClean="0"/>
              <a:t>Скриптовые</a:t>
            </a:r>
            <a:r>
              <a:rPr lang="ru-RU" b="1" i="1" dirty="0" smtClean="0"/>
              <a:t> элементы (</a:t>
            </a:r>
            <a:r>
              <a:rPr lang="en-US" b="1" i="1" dirty="0" smtClean="0"/>
              <a:t>Scripting elements</a:t>
            </a:r>
            <a:r>
              <a:rPr lang="ru-RU" b="1" i="1" dirty="0" smtClean="0"/>
              <a:t>)</a:t>
            </a:r>
            <a:r>
              <a:rPr lang="en-US" dirty="0" smtClean="0"/>
              <a:t>: enable the inclusion of code written in the language declared through the directives (generally Java). They can specify declarations of variables and methods, expressions returning strings to be displayed in the final HTML page, or arbitrarily complex portions of code, called </a:t>
            </a:r>
            <a:r>
              <a:rPr lang="en-US" dirty="0" err="1" smtClean="0"/>
              <a:t>scriptlets</a:t>
            </a:r>
            <a:r>
              <a:rPr lang="en-US" dirty="0" smtClean="0"/>
              <a:t>.</a:t>
            </a:r>
          </a:p>
          <a:p>
            <a:pPr lvl="1">
              <a:defRPr/>
            </a:pPr>
            <a:r>
              <a:rPr lang="ru-RU" b="1" i="1" dirty="0" smtClean="0"/>
              <a:t>Действия (</a:t>
            </a:r>
            <a:r>
              <a:rPr lang="en-US" b="1" i="1" dirty="0" smtClean="0"/>
              <a:t>Actions</a:t>
            </a:r>
            <a:r>
              <a:rPr lang="ru-RU" b="1" i="1" dirty="0" smtClean="0"/>
              <a:t>)</a:t>
            </a:r>
            <a:r>
              <a:rPr lang="en-US" dirty="0" smtClean="0"/>
              <a:t>: are tags that invoke the execution of actions. The JSP specification offers a set of standard actions</a:t>
            </a:r>
            <a:r>
              <a:rPr lang="ru-RU" dirty="0" smtClean="0"/>
              <a:t>:</a:t>
            </a:r>
          </a:p>
          <a:p>
            <a:pPr lvl="2">
              <a:defRPr/>
            </a:pPr>
            <a:r>
              <a:rPr lang="en-US" dirty="0" smtClean="0"/>
              <a:t>to include resources (both static or dynamic) in the JSP page (&lt;</a:t>
            </a:r>
            <a:r>
              <a:rPr lang="en-US" dirty="0" err="1" smtClean="0"/>
              <a:t>jsp:include</a:t>
            </a:r>
            <a:r>
              <a:rPr lang="en-US" dirty="0" smtClean="0"/>
              <a:t>&gt;), </a:t>
            </a:r>
            <a:endParaRPr lang="ru-RU" dirty="0" smtClean="0"/>
          </a:p>
          <a:p>
            <a:pPr lvl="2">
              <a:defRPr/>
            </a:pPr>
            <a:r>
              <a:rPr lang="en-US" dirty="0" smtClean="0"/>
              <a:t>to forward the processing of the current resource to another static resource, a servlet, or a JSP page (&lt;</a:t>
            </a:r>
            <a:r>
              <a:rPr lang="en-US" dirty="0" err="1" smtClean="0"/>
              <a:t>jsp:forward</a:t>
            </a:r>
            <a:r>
              <a:rPr lang="en-US" dirty="0" smtClean="0"/>
              <a:t>&gt;), and </a:t>
            </a:r>
            <a:endParaRPr lang="ru-RU" dirty="0" smtClean="0"/>
          </a:p>
          <a:p>
            <a:pPr lvl="2">
              <a:defRPr/>
            </a:pPr>
            <a:r>
              <a:rPr lang="en-US" dirty="0" smtClean="0"/>
              <a:t>to invoke the execution of Java components (see</a:t>
            </a:r>
            <a:r>
              <a:rPr lang="ru-RU" dirty="0" smtClean="0"/>
              <a:t> </a:t>
            </a:r>
            <a:r>
              <a:rPr lang="en-US" dirty="0" smtClean="0"/>
              <a:t>Table 2.2). An extension of this set is provided by the Java Standard Tag</a:t>
            </a:r>
            <a:r>
              <a:rPr lang="ru-RU" dirty="0" smtClean="0"/>
              <a:t> </a:t>
            </a:r>
            <a:r>
              <a:rPr lang="en-US" dirty="0" smtClean="0"/>
              <a:t>Library (JSTL). </a:t>
            </a:r>
            <a:endParaRPr lang="ru-RU" dirty="0" smtClean="0"/>
          </a:p>
          <a:p>
            <a:pPr lvl="2">
              <a:buFontTx/>
              <a:buNone/>
              <a:defRPr/>
            </a:pPr>
            <a:r>
              <a:rPr lang="en-US" dirty="0" smtClean="0"/>
              <a:t>Libraries of custom tags can also be defined and used within JSP pages to invoke functions not covered by the standard actions and JSTL (see the next paragraph on server-side executable tags for details).</a:t>
            </a:r>
          </a:p>
          <a:p>
            <a:pPr lvl="1">
              <a:defRPr/>
            </a:pPr>
            <a:endParaRPr lang="ru-RU" dirty="0" smtClean="0"/>
          </a:p>
          <a:p>
            <a:pPr>
              <a:defRPr/>
            </a:pPr>
            <a:endParaRPr lang="ru-RU"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Заголовок 1"/>
          <p:cNvSpPr>
            <a:spLocks noGrp="1"/>
          </p:cNvSpPr>
          <p:nvPr>
            <p:ph type="title"/>
          </p:nvPr>
        </p:nvSpPr>
        <p:spPr/>
        <p:txBody>
          <a:bodyPr/>
          <a:lstStyle/>
          <a:p>
            <a:r>
              <a:rPr lang="en-US" smtClean="0"/>
              <a:t>An example of a JSP page</a:t>
            </a:r>
            <a:endParaRPr lang="ru-RU" smtClean="0"/>
          </a:p>
        </p:txBody>
      </p:sp>
      <p:pic>
        <p:nvPicPr>
          <p:cNvPr id="34819" name="Picture 2"/>
          <p:cNvPicPr>
            <a:picLocks noChangeAspect="1" noChangeArrowheads="1"/>
          </p:cNvPicPr>
          <p:nvPr/>
        </p:nvPicPr>
        <p:blipFill>
          <a:blip r:embed="rId2" cstate="print"/>
          <a:srcRect l="37946" t="12143" r="15625" b="15714"/>
          <a:stretch>
            <a:fillRect/>
          </a:stretch>
        </p:blipFill>
        <p:spPr bwMode="auto">
          <a:xfrm>
            <a:off x="1643063" y="1500188"/>
            <a:ext cx="5149850" cy="5000625"/>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Заголовок 1"/>
          <p:cNvSpPr>
            <a:spLocks noGrp="1"/>
          </p:cNvSpPr>
          <p:nvPr>
            <p:ph type="title"/>
          </p:nvPr>
        </p:nvSpPr>
        <p:spPr/>
        <p:txBody>
          <a:bodyPr/>
          <a:lstStyle/>
          <a:p>
            <a:endParaRPr lang="ru-RU" smtClean="0"/>
          </a:p>
        </p:txBody>
      </p:sp>
      <p:sp>
        <p:nvSpPr>
          <p:cNvPr id="3" name="Содержимое 2"/>
          <p:cNvSpPr>
            <a:spLocks noGrp="1"/>
          </p:cNvSpPr>
          <p:nvPr>
            <p:ph idx="1"/>
          </p:nvPr>
        </p:nvSpPr>
        <p:spPr>
          <a:xfrm>
            <a:off x="214313" y="1500188"/>
            <a:ext cx="8715375" cy="5143500"/>
          </a:xfrm>
        </p:spPr>
        <p:txBody>
          <a:bodyPr>
            <a:normAutofit fontScale="47500" lnSpcReduction="20000"/>
          </a:bodyPr>
          <a:lstStyle/>
          <a:p>
            <a:pPr>
              <a:defRPr/>
            </a:pPr>
            <a:r>
              <a:rPr lang="ru-RU" dirty="0" smtClean="0"/>
              <a:t>На слайде показан пример очень простой </a:t>
            </a:r>
            <a:r>
              <a:rPr lang="en-US" dirty="0" smtClean="0"/>
              <a:t>JSP </a:t>
            </a:r>
            <a:r>
              <a:rPr lang="ru-RU" dirty="0" smtClean="0"/>
              <a:t>страницы</a:t>
            </a:r>
            <a:r>
              <a:rPr lang="en-US" dirty="0" smtClean="0"/>
              <a:t>. The HTML</a:t>
            </a:r>
            <a:r>
              <a:rPr lang="ru-RU" dirty="0" smtClean="0"/>
              <a:t> </a:t>
            </a:r>
            <a:r>
              <a:rPr lang="en-US" dirty="0" smtClean="0"/>
              <a:t>markup (lines 4-8 and 11-12) constitutes the page template. The other lines</a:t>
            </a:r>
            <a:r>
              <a:rPr lang="ru-RU" dirty="0" smtClean="0"/>
              <a:t> </a:t>
            </a:r>
            <a:r>
              <a:rPr lang="en-US" dirty="0" smtClean="0"/>
              <a:t>are JSP elements:</a:t>
            </a:r>
          </a:p>
          <a:p>
            <a:pPr lvl="1">
              <a:defRPr/>
            </a:pPr>
            <a:r>
              <a:rPr lang="en-US" dirty="0" smtClean="0"/>
              <a:t>Lines 1-3 correspond to page directives: the first line specifies the language used within the page (Java), the second one the type of the document to be generated (text/html, according to the MIME standard), and the third one imports a Java package (</a:t>
            </a:r>
            <a:r>
              <a:rPr lang="en-US" dirty="0" err="1" smtClean="0"/>
              <a:t>util</a:t>
            </a:r>
            <a:r>
              <a:rPr lang="en-US" dirty="0" smtClean="0"/>
              <a:t>).</a:t>
            </a:r>
          </a:p>
          <a:p>
            <a:pPr lvl="1">
              <a:defRPr/>
            </a:pPr>
            <a:r>
              <a:rPr lang="en-US" dirty="0" smtClean="0"/>
              <a:t>Lines 9 and 10 are examples of scripting elements. Line 9 is a </a:t>
            </a:r>
            <a:r>
              <a:rPr lang="en-US" dirty="0" err="1" smtClean="0"/>
              <a:t>scriptlet</a:t>
            </a:r>
            <a:r>
              <a:rPr lang="en-US" dirty="0" smtClean="0"/>
              <a:t>, that is, a portion of Java code displaying a message in the final rendered page. </a:t>
            </a:r>
          </a:p>
          <a:p>
            <a:pPr lvl="1">
              <a:defRPr/>
            </a:pPr>
            <a:r>
              <a:rPr lang="en-US" dirty="0" smtClean="0"/>
              <a:t>Line 10 is an expression, whose result (the current date) is transformed into a string displayed on the </a:t>
            </a:r>
            <a:r>
              <a:rPr lang="en-US" dirty="0"/>
              <a:t> </a:t>
            </a:r>
            <a:r>
              <a:rPr lang="en-US" dirty="0" smtClean="0"/>
              <a:t>final rendered page.</a:t>
            </a:r>
          </a:p>
          <a:p>
            <a:pPr>
              <a:defRPr/>
            </a:pPr>
            <a:r>
              <a:rPr lang="en-US" dirty="0" smtClean="0"/>
              <a:t>It is worth noting that scripting elements can access some implicit objects, i.e., objects that the JSP container makes directly available to the JSP pages, without any need for the JSP pages to instantiate them. The most important objects are:</a:t>
            </a:r>
          </a:p>
          <a:p>
            <a:pPr lvl="1">
              <a:defRPr/>
            </a:pPr>
            <a:r>
              <a:rPr lang="en-US" b="1" i="1" dirty="0" smtClean="0"/>
              <a:t>request</a:t>
            </a:r>
            <a:r>
              <a:rPr lang="en-US" dirty="0" smtClean="0"/>
              <a:t>: it is an instance of a class implementing the </a:t>
            </a:r>
            <a:r>
              <a:rPr lang="en-US" dirty="0" err="1" smtClean="0"/>
              <a:t>ServletRequest</a:t>
            </a:r>
            <a:r>
              <a:rPr lang="en-US" dirty="0" smtClean="0"/>
              <a:t> interface, included in the package </a:t>
            </a:r>
            <a:r>
              <a:rPr lang="en-US" dirty="0" err="1" smtClean="0"/>
              <a:t>javax.servlet</a:t>
            </a:r>
            <a:r>
              <a:rPr lang="en-US" dirty="0" smtClean="0"/>
              <a:t>. It stores the HTTP request received by the client, and its methods allow access to information related to the request, such as possible parameters (</a:t>
            </a:r>
            <a:r>
              <a:rPr lang="en-US" dirty="0" err="1" smtClean="0"/>
              <a:t>getParameters</a:t>
            </a:r>
            <a:r>
              <a:rPr lang="en-US" dirty="0" smtClean="0"/>
              <a:t>() and </a:t>
            </a:r>
            <a:r>
              <a:rPr lang="en-US" dirty="0" err="1" smtClean="0"/>
              <a:t>getParameterValues</a:t>
            </a:r>
            <a:r>
              <a:rPr lang="en-US" dirty="0" smtClean="0"/>
              <a:t>()), or to the client issuing the request (</a:t>
            </a:r>
            <a:r>
              <a:rPr lang="en-US" dirty="0" err="1" smtClean="0"/>
              <a:t>getRemoteAddr</a:t>
            </a:r>
            <a:r>
              <a:rPr lang="en-US" dirty="0" smtClean="0"/>
              <a:t>() and </a:t>
            </a:r>
            <a:r>
              <a:rPr lang="en-US" dirty="0" err="1" smtClean="0"/>
              <a:t>getRemoteHost</a:t>
            </a:r>
            <a:r>
              <a:rPr lang="en-US" dirty="0" smtClean="0"/>
              <a:t>()).</a:t>
            </a:r>
          </a:p>
          <a:p>
            <a:pPr lvl="1">
              <a:defRPr/>
            </a:pPr>
            <a:r>
              <a:rPr lang="en-US" b="1" i="1" dirty="0" smtClean="0"/>
              <a:t>response</a:t>
            </a:r>
            <a:r>
              <a:rPr lang="en-US" dirty="0" smtClean="0"/>
              <a:t>: it is an instance of the class implementing the </a:t>
            </a:r>
            <a:r>
              <a:rPr lang="en-US" dirty="0" err="1" smtClean="0"/>
              <a:t>ServletResponse</a:t>
            </a:r>
            <a:r>
              <a:rPr lang="en-US" dirty="0" smtClean="0"/>
              <a:t> interface, which can be used to manage the response to be sent back to the client. It enables in particular access to the output stream, to set properties of the generated HTTP response, such as an error or a cookie to be sent back to the client.</a:t>
            </a:r>
            <a:endParaRPr lang="en-US" b="1" i="1" dirty="0" smtClean="0"/>
          </a:p>
          <a:p>
            <a:pPr lvl="1">
              <a:defRPr/>
            </a:pPr>
            <a:r>
              <a:rPr lang="en-US" b="1" i="1" dirty="0" smtClean="0"/>
              <a:t>out</a:t>
            </a:r>
            <a:r>
              <a:rPr lang="en-US" dirty="0" smtClean="0"/>
              <a:t>: it is an instance of the class </a:t>
            </a:r>
            <a:r>
              <a:rPr lang="en-US" dirty="0" err="1" smtClean="0"/>
              <a:t>JSPwriter</a:t>
            </a:r>
            <a:r>
              <a:rPr lang="en-US" dirty="0" smtClean="0"/>
              <a:t>. By means of methods such as print() and </a:t>
            </a:r>
            <a:r>
              <a:rPr lang="en-US" dirty="0" err="1" smtClean="0"/>
              <a:t>println</a:t>
            </a:r>
            <a:r>
              <a:rPr lang="en-US" dirty="0" smtClean="0"/>
              <a:t>(), it allows us to write on the output stream corresponding to the response to be delivered to the client.</a:t>
            </a:r>
          </a:p>
          <a:p>
            <a:pPr lvl="1">
              <a:defRPr/>
            </a:pPr>
            <a:r>
              <a:rPr lang="en-US" b="1" i="1" dirty="0" smtClean="0"/>
              <a:t>session</a:t>
            </a:r>
            <a:r>
              <a:rPr lang="en-US" dirty="0" smtClean="0"/>
              <a:t>: it allows us to associate an identifier of the user requesting a page with a parameter whose value can be maintained by the JSP container and retrieved when serving any subsequent request by the same user. In this way, it is possible to keep track of the selections made by a user during navigation using one or more session variables. </a:t>
            </a:r>
            <a:endParaRPr lang="ru-RU"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defRPr/>
            </a:pPr>
            <a:r>
              <a:rPr lang="ru-RU" dirty="0" smtClean="0"/>
              <a:t>Теги выполняемые на стороне сервера</a:t>
            </a:r>
            <a:endParaRPr lang="ru-RU" dirty="0"/>
          </a:p>
        </p:txBody>
      </p:sp>
      <p:sp>
        <p:nvSpPr>
          <p:cNvPr id="3" name="Содержимое 2"/>
          <p:cNvSpPr>
            <a:spLocks noGrp="1"/>
          </p:cNvSpPr>
          <p:nvPr>
            <p:ph idx="1"/>
          </p:nvPr>
        </p:nvSpPr>
        <p:spPr>
          <a:xfrm>
            <a:off x="457200" y="1600200"/>
            <a:ext cx="8229600" cy="4972050"/>
          </a:xfrm>
        </p:spPr>
        <p:txBody>
          <a:bodyPr>
            <a:normAutofit fontScale="47500" lnSpcReduction="20000"/>
          </a:bodyPr>
          <a:lstStyle/>
          <a:p>
            <a:pPr>
              <a:defRPr/>
            </a:pPr>
            <a:r>
              <a:rPr lang="en-US" dirty="0" smtClean="0"/>
              <a:t>Although server-side scripting facilitates the development of dynamic Web applications, it does not eliminate the need for mixing programming with content and markup. The need remains for the programmer and the graphic designer to work jointly on the same source file, which limits a full “separation of concerns" between the various aspects of Web development: the static content, the look and feel, and the programming logic. </a:t>
            </a:r>
          </a:p>
          <a:p>
            <a:pPr>
              <a:defRPr/>
            </a:pPr>
            <a:r>
              <a:rPr lang="en-US" dirty="0" smtClean="0"/>
              <a:t>The so-called </a:t>
            </a:r>
            <a:r>
              <a:rPr lang="en-US" b="1" i="1" dirty="0" smtClean="0"/>
              <a:t>server-side tag libraries</a:t>
            </a:r>
            <a:r>
              <a:rPr lang="en-US" dirty="0" smtClean="0"/>
              <a:t> take a further step in the direction of separating content and markup from the programming of a dynamic page template.</a:t>
            </a:r>
          </a:p>
          <a:p>
            <a:pPr>
              <a:defRPr/>
            </a:pPr>
            <a:r>
              <a:rPr lang="en-US" dirty="0" smtClean="0"/>
              <a:t>Tag libraries are available both in the Java world, starting from Version 1.1 of the JSP specification, and in the Microsoft .NET platform, as part of the ASP.NET language. The key idea behind them is to mask the programming code necessary for dynamic content production through tags, which can be inserted in the page as regular markup elements, but are executed by a runtime interpreter. </a:t>
            </a:r>
          </a:p>
          <a:p>
            <a:pPr>
              <a:defRPr/>
            </a:pPr>
            <a:r>
              <a:rPr lang="en-US" dirty="0" smtClean="0"/>
              <a:t>With a tag library, content and programming are not mixed up in the page template markup. </a:t>
            </a:r>
          </a:p>
          <a:p>
            <a:pPr>
              <a:defRPr/>
            </a:pPr>
            <a:r>
              <a:rPr lang="en-US" dirty="0" smtClean="0"/>
              <a:t>The template consists of only content and markup; the markup includes special XML tags that are executed by a server-side program to produce further content and/or HTML markup.</a:t>
            </a:r>
          </a:p>
          <a:p>
            <a:pPr>
              <a:defRPr/>
            </a:pPr>
            <a:r>
              <a:rPr lang="en-US" dirty="0" smtClean="0"/>
              <a:t>In JSP, custom tags are used to invoke JavaBeans, reusable Java software components (Java classes), that can be used for building different types of Java applications (applets, or even more complex standalone applications) in any application domain. </a:t>
            </a:r>
          </a:p>
          <a:p>
            <a:pPr>
              <a:defRPr/>
            </a:pPr>
            <a:r>
              <a:rPr lang="en-US" dirty="0" smtClean="0"/>
              <a:t>Whether JavaBeans are used to develop simple applets or more sophisticated applications, they can be easily integrated into JSP pages: the </a:t>
            </a:r>
            <a:r>
              <a:rPr lang="en-US" dirty="0" err="1" smtClean="0"/>
              <a:t>JavaBean</a:t>
            </a:r>
            <a:r>
              <a:rPr lang="en-US" dirty="0" smtClean="0"/>
              <a:t> code will be hidden to the developer of the JSP page, who will only need to invoke the methods exposed by the corresponding Java class.</a:t>
            </a:r>
          </a:p>
          <a:p>
            <a:pPr>
              <a:defRPr/>
            </a:pPr>
            <a:endParaRPr lang="ru-RU"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defRPr/>
            </a:pPr>
            <a:r>
              <a:rPr lang="ru-RU" dirty="0" smtClean="0"/>
              <a:t>Стандартные действия в </a:t>
            </a:r>
            <a:r>
              <a:rPr lang="en-US" dirty="0" smtClean="0"/>
              <a:t>JSP </a:t>
            </a:r>
            <a:r>
              <a:rPr lang="ru-RU" dirty="0" smtClean="0"/>
              <a:t>для включения </a:t>
            </a:r>
            <a:r>
              <a:rPr lang="en-US" dirty="0" smtClean="0"/>
              <a:t>JavaBeans</a:t>
            </a:r>
            <a:endParaRPr lang="ru-RU" dirty="0"/>
          </a:p>
        </p:txBody>
      </p:sp>
      <p:sp>
        <p:nvSpPr>
          <p:cNvPr id="3" name="Содержимое 2"/>
          <p:cNvSpPr>
            <a:spLocks noGrp="1"/>
          </p:cNvSpPr>
          <p:nvPr>
            <p:ph idx="1"/>
          </p:nvPr>
        </p:nvSpPr>
        <p:spPr>
          <a:xfrm>
            <a:off x="457200" y="1600200"/>
            <a:ext cx="8229600" cy="4829175"/>
          </a:xfrm>
        </p:spPr>
        <p:txBody>
          <a:bodyPr>
            <a:normAutofit fontScale="55000" lnSpcReduction="20000"/>
          </a:bodyPr>
          <a:lstStyle/>
          <a:p>
            <a:pPr>
              <a:defRPr/>
            </a:pPr>
            <a:r>
              <a:rPr lang="ru-RU" dirty="0" smtClean="0"/>
              <a:t>Встраивание </a:t>
            </a:r>
            <a:r>
              <a:rPr lang="en-US" dirty="0" smtClean="0"/>
              <a:t>JavaBeans </a:t>
            </a:r>
            <a:r>
              <a:rPr lang="ru-RU" dirty="0" smtClean="0"/>
              <a:t>в</a:t>
            </a:r>
            <a:r>
              <a:rPr lang="en-US" dirty="0" smtClean="0"/>
              <a:t> JSP </a:t>
            </a:r>
            <a:r>
              <a:rPr lang="ru-RU" dirty="0" smtClean="0"/>
              <a:t>страницы возможно с помощью таких стандартных </a:t>
            </a:r>
            <a:r>
              <a:rPr lang="en-US" dirty="0" smtClean="0"/>
              <a:t>JSP </a:t>
            </a:r>
            <a:r>
              <a:rPr lang="ru-RU" dirty="0" smtClean="0"/>
              <a:t>тегов, как:</a:t>
            </a:r>
            <a:endParaRPr lang="en-US" dirty="0" smtClean="0"/>
          </a:p>
          <a:p>
            <a:pPr>
              <a:defRPr/>
            </a:pPr>
            <a:r>
              <a:rPr lang="en-US" b="1" dirty="0" smtClean="0"/>
              <a:t>&lt;</a:t>
            </a:r>
            <a:r>
              <a:rPr lang="en-US" b="1" dirty="0" err="1" smtClean="0"/>
              <a:t>jsp:useBean</a:t>
            </a:r>
            <a:r>
              <a:rPr lang="en-US" b="1" dirty="0" smtClean="0"/>
              <a:t>&gt;</a:t>
            </a:r>
            <a:r>
              <a:rPr lang="en-US" dirty="0" smtClean="0"/>
              <a:t> It invokes the execution of a </a:t>
            </a:r>
            <a:r>
              <a:rPr lang="en-US" dirty="0" err="1" smtClean="0"/>
              <a:t>JavaBean</a:t>
            </a:r>
            <a:r>
              <a:rPr lang="en-US" dirty="0" smtClean="0"/>
              <a:t>, that is a Java Component that runs in any Java Virtual Machine. In particular, it associates an instance of the corresponding Java class with an identifier, also defining the scope of the created object. </a:t>
            </a:r>
          </a:p>
          <a:p>
            <a:pPr lvl="1">
              <a:defRPr/>
            </a:pPr>
            <a:r>
              <a:rPr lang="ru-RU" dirty="0" smtClean="0"/>
              <a:t>Например</a:t>
            </a:r>
            <a:r>
              <a:rPr lang="en-US" dirty="0" smtClean="0"/>
              <a:t>, </a:t>
            </a:r>
            <a:r>
              <a:rPr lang="ru-RU" dirty="0" smtClean="0"/>
              <a:t>следующий </a:t>
            </a:r>
          </a:p>
          <a:p>
            <a:pPr lvl="1">
              <a:buNone/>
              <a:defRPr/>
            </a:pPr>
            <a:r>
              <a:rPr lang="ru-RU" dirty="0" smtClean="0"/>
              <a:t>	</a:t>
            </a:r>
            <a:r>
              <a:rPr lang="en-US" dirty="0" smtClean="0"/>
              <a:t>&lt;</a:t>
            </a:r>
            <a:r>
              <a:rPr lang="en-US" dirty="0" err="1" smtClean="0"/>
              <a:t>jsp:useBean</a:t>
            </a:r>
            <a:r>
              <a:rPr lang="en-US" dirty="0" smtClean="0"/>
              <a:t> id="</a:t>
            </a:r>
            <a:r>
              <a:rPr lang="en-US" dirty="0" err="1" smtClean="0"/>
              <a:t>myBean</a:t>
            </a:r>
            <a:r>
              <a:rPr lang="en-US" dirty="0" smtClean="0"/>
              <a:t>" scope="session” class="</a:t>
            </a:r>
            <a:r>
              <a:rPr lang="en-US" dirty="0" err="1" smtClean="0"/>
              <a:t>JavaClass</a:t>
            </a:r>
            <a:r>
              <a:rPr lang="en-US" dirty="0" smtClean="0"/>
              <a:t>" /&gt;</a:t>
            </a:r>
          </a:p>
          <a:p>
            <a:pPr lvl="1">
              <a:buFontTx/>
              <a:buNone/>
              <a:defRPr/>
            </a:pPr>
            <a:r>
              <a:rPr lang="ru-RU" dirty="0" smtClean="0"/>
              <a:t>	создает экземпляр класса </a:t>
            </a:r>
            <a:r>
              <a:rPr lang="en-US" dirty="0" err="1" smtClean="0"/>
              <a:t>JavaClass</a:t>
            </a:r>
            <a:r>
              <a:rPr lang="ru-RU" dirty="0" smtClean="0"/>
              <a:t> и связывает его с идентификатором </a:t>
            </a:r>
            <a:r>
              <a:rPr lang="en-US" dirty="0" err="1" smtClean="0"/>
              <a:t>myBean</a:t>
            </a:r>
            <a:r>
              <a:rPr lang="ru-RU" dirty="0" smtClean="0"/>
              <a:t>, который после этого может использоваться для получения доступа к методам и переменным класса</a:t>
            </a:r>
            <a:r>
              <a:rPr lang="en-US" dirty="0" smtClean="0"/>
              <a:t>. </a:t>
            </a:r>
            <a:r>
              <a:rPr lang="ru-RU" dirty="0" smtClean="0"/>
              <a:t>Областью видимости созданного экземпляра является сеанс работы</a:t>
            </a:r>
            <a:r>
              <a:rPr lang="en-US" dirty="0" smtClean="0"/>
              <a:t>, </a:t>
            </a:r>
            <a:r>
              <a:rPr lang="ru-RU" dirty="0" smtClean="0"/>
              <a:t>т.е. данный объект будет доступен для всех страниц запрашиваемых в течении одного и того же сеанса</a:t>
            </a:r>
            <a:r>
              <a:rPr lang="en-US" smtClean="0"/>
              <a:t>. </a:t>
            </a:r>
            <a:r>
              <a:rPr lang="en-US" dirty="0" smtClean="0"/>
              <a:t>Other possible scopes are page (the page where the instance is created), request (all the pages computed within a same request), and application (all the pages within a given application).</a:t>
            </a:r>
          </a:p>
          <a:p>
            <a:pPr>
              <a:defRPr/>
            </a:pPr>
            <a:r>
              <a:rPr lang="en-US" b="1" dirty="0" smtClean="0"/>
              <a:t>&lt;</a:t>
            </a:r>
            <a:r>
              <a:rPr lang="en-US" b="1" dirty="0" err="1" smtClean="0"/>
              <a:t>jsp:setProperty</a:t>
            </a:r>
            <a:r>
              <a:rPr lang="en-US" b="1" dirty="0" smtClean="0"/>
              <a:t>&gt;</a:t>
            </a:r>
            <a:r>
              <a:rPr lang="en-US" dirty="0" smtClean="0"/>
              <a:t> It is a sub-action of &lt;</a:t>
            </a:r>
            <a:r>
              <a:rPr lang="en-US" dirty="0" err="1" smtClean="0"/>
              <a:t>jsp:useBean</a:t>
            </a:r>
            <a:r>
              <a:rPr lang="en-US" dirty="0" smtClean="0"/>
              <a:t>&gt;, used to set some properties of a </a:t>
            </a:r>
            <a:r>
              <a:rPr lang="en-US" dirty="0" err="1" smtClean="0"/>
              <a:t>JavaBean</a:t>
            </a:r>
            <a:r>
              <a:rPr lang="en-US" dirty="0" smtClean="0"/>
              <a:t>.</a:t>
            </a:r>
          </a:p>
          <a:p>
            <a:pPr>
              <a:defRPr/>
            </a:pPr>
            <a:r>
              <a:rPr lang="en-US" b="1" dirty="0" smtClean="0"/>
              <a:t>&lt;</a:t>
            </a:r>
            <a:r>
              <a:rPr lang="en-US" b="1" dirty="0" err="1" smtClean="0"/>
              <a:t>jsp:getProperty</a:t>
            </a:r>
            <a:r>
              <a:rPr lang="en-US" b="1" dirty="0" smtClean="0"/>
              <a:t>&gt;</a:t>
            </a:r>
            <a:r>
              <a:rPr lang="en-US" dirty="0" smtClean="0"/>
              <a:t> It is a sub-action of &lt;</a:t>
            </a:r>
            <a:r>
              <a:rPr lang="en-US" dirty="0" err="1" smtClean="0"/>
              <a:t>jsp:useBean</a:t>
            </a:r>
            <a:r>
              <a:rPr lang="en-US" dirty="0" smtClean="0"/>
              <a:t>&gt;, used to get the values of some properties of a </a:t>
            </a:r>
            <a:r>
              <a:rPr lang="en-US" dirty="0" err="1" smtClean="0"/>
              <a:t>JavaBean</a:t>
            </a:r>
            <a:r>
              <a:rPr lang="en-US" dirty="0" smtClean="0"/>
              <a:t>.</a:t>
            </a:r>
            <a:endParaRPr lang="ru-RU"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ru-RU" smtClean="0"/>
              <a:t>Технология </a:t>
            </a:r>
            <a:r>
              <a:rPr lang="en-US" smtClean="0"/>
              <a:t>ISAPI</a:t>
            </a:r>
            <a:endParaRPr lang="ru-RU" smtClean="0"/>
          </a:p>
        </p:txBody>
      </p:sp>
      <p:sp>
        <p:nvSpPr>
          <p:cNvPr id="139267" name="Rectangle 3"/>
          <p:cNvSpPr>
            <a:spLocks noGrp="1" noChangeArrowheads="1"/>
          </p:cNvSpPr>
          <p:nvPr>
            <p:ph type="body" idx="1"/>
          </p:nvPr>
        </p:nvSpPr>
        <p:spPr/>
        <p:txBody>
          <a:bodyPr>
            <a:normAutofit fontScale="92500" lnSpcReduction="10000"/>
          </a:bodyPr>
          <a:lstStyle/>
          <a:p>
            <a:pPr eaLnBrk="1" hangingPunct="1">
              <a:defRPr/>
            </a:pPr>
            <a:r>
              <a:rPr lang="ru-RU" dirty="0" smtClean="0"/>
              <a:t>Что такое – библиотека с помощью которой создаются объекты </a:t>
            </a:r>
            <a:r>
              <a:rPr lang="en-US" dirty="0" smtClean="0"/>
              <a:t>web-</a:t>
            </a:r>
            <a:r>
              <a:rPr lang="ru-RU" dirty="0" smtClean="0"/>
              <a:t>приложения.</a:t>
            </a:r>
          </a:p>
          <a:p>
            <a:pPr eaLnBrk="1" hangingPunct="1">
              <a:defRPr/>
            </a:pPr>
            <a:r>
              <a:rPr lang="ru-RU" dirty="0" smtClean="0"/>
              <a:t>Отличие от </a:t>
            </a:r>
            <a:r>
              <a:rPr lang="en-US" dirty="0" smtClean="0"/>
              <a:t>CGI</a:t>
            </a:r>
            <a:endParaRPr lang="ru-RU" dirty="0" smtClean="0"/>
          </a:p>
          <a:p>
            <a:pPr lvl="1" eaLnBrk="1" hangingPunct="1">
              <a:defRPr/>
            </a:pPr>
            <a:r>
              <a:rPr lang="ru-RU" dirty="0" smtClean="0"/>
              <a:t>Процессы и потоки</a:t>
            </a:r>
            <a:endParaRPr lang="en-US" dirty="0" smtClean="0"/>
          </a:p>
          <a:p>
            <a:pPr eaLnBrk="1" hangingPunct="1">
              <a:defRPr/>
            </a:pPr>
            <a:r>
              <a:rPr lang="ru-RU" dirty="0" smtClean="0"/>
              <a:t>Недостатки:</a:t>
            </a:r>
          </a:p>
          <a:p>
            <a:pPr lvl="1" eaLnBrk="1" hangingPunct="1">
              <a:defRPr/>
            </a:pPr>
            <a:r>
              <a:rPr lang="ru-RU" dirty="0" smtClean="0"/>
              <a:t>Достаточно сложные. Нужно знать С++ и множество функций и структур.</a:t>
            </a:r>
          </a:p>
          <a:p>
            <a:pPr lvl="1" eaLnBrk="1" hangingPunct="1">
              <a:defRPr/>
            </a:pPr>
            <a:r>
              <a:rPr lang="ru-RU" dirty="0" smtClean="0"/>
              <a:t>Много стандартных задач, которые нужно решать при создании </a:t>
            </a:r>
            <a:r>
              <a:rPr lang="en-US" dirty="0" smtClean="0"/>
              <a:t>web – </a:t>
            </a:r>
            <a:r>
              <a:rPr lang="ru-RU" dirty="0" smtClean="0"/>
              <a:t>приложения.</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ru-RU" smtClean="0"/>
              <a:t>Обзор архитектуры ISAPI </a:t>
            </a:r>
          </a:p>
        </p:txBody>
      </p:sp>
      <p:sp>
        <p:nvSpPr>
          <p:cNvPr id="39939" name="Rectangle 3"/>
          <p:cNvSpPr>
            <a:spLocks noGrp="1" noChangeArrowheads="1"/>
          </p:cNvSpPr>
          <p:nvPr>
            <p:ph type="body" idx="1"/>
          </p:nvPr>
        </p:nvSpPr>
        <p:spPr/>
        <p:txBody>
          <a:bodyPr/>
          <a:lstStyle/>
          <a:p>
            <a:pPr eaLnBrk="1" hangingPunct="1">
              <a:lnSpc>
                <a:spcPct val="80000"/>
              </a:lnSpc>
            </a:pPr>
            <a:r>
              <a:rPr lang="ru-RU" sz="1400" smtClean="0"/>
              <a:t>Приложения ISAPI представляют собой библиотеки DLL, напрямую взаимодействующие с IIS API. </a:t>
            </a:r>
          </a:p>
          <a:p>
            <a:pPr eaLnBrk="1" hangingPunct="1">
              <a:lnSpc>
                <a:spcPct val="80000"/>
              </a:lnSpc>
            </a:pPr>
            <a:r>
              <a:rPr lang="ru-RU" sz="1400" smtClean="0"/>
              <a:t>Программное обеспечение ISAPI – это расширение или фильтр. </a:t>
            </a:r>
          </a:p>
          <a:p>
            <a:pPr lvl="1" eaLnBrk="1" hangingPunct="1">
              <a:lnSpc>
                <a:spcPct val="80000"/>
              </a:lnSpc>
            </a:pPr>
            <a:r>
              <a:rPr lang="ru-RU" sz="1200" smtClean="0"/>
              <a:t>Расширения ISAPI являются библиотеками DLL, вызываемыми посредством квалифицированного запроса в IIS. </a:t>
            </a:r>
          </a:p>
          <a:p>
            <a:pPr lvl="1" eaLnBrk="1" hangingPunct="1">
              <a:lnSpc>
                <a:spcPct val="80000"/>
              </a:lnSpc>
            </a:pPr>
            <a:r>
              <a:rPr lang="ru-RU" sz="1200" smtClean="0"/>
              <a:t>Фильтры ISAPI вызываются независимо от других запросов IIS. </a:t>
            </a:r>
          </a:p>
          <a:p>
            <a:pPr eaLnBrk="1" hangingPunct="1">
              <a:lnSpc>
                <a:spcPct val="80000"/>
              </a:lnSpc>
            </a:pPr>
            <a:endParaRPr lang="ru-RU" sz="1400" smtClean="0"/>
          </a:p>
          <a:p>
            <a:pPr eaLnBrk="1" hangingPunct="1">
              <a:lnSpc>
                <a:spcPct val="80000"/>
              </a:lnSpc>
            </a:pPr>
            <a:r>
              <a:rPr lang="ru-RU" sz="1400" smtClean="0"/>
              <a:t>Запросы HTTP передаются напрямую расширению ISAPI с помощью ссылки URL или данных, отправляемых из формы HTML. </a:t>
            </a:r>
          </a:p>
          <a:p>
            <a:pPr eaLnBrk="1" hangingPunct="1">
              <a:lnSpc>
                <a:spcPct val="80000"/>
              </a:lnSpc>
            </a:pPr>
            <a:r>
              <a:rPr lang="ru-RU" sz="1400" smtClean="0"/>
              <a:t>Расширение ISAPI может вызываться косвенно посредством связывания файла с определенным расширением ISAPI в IIS. При установке связей файлов выполняются действия, аналогичные ассоциированию файлов ответа </a:t>
            </a:r>
            <a:r>
              <a:rPr lang="ru-RU" sz="1400" u="sng" smtClean="0"/>
              <a:t>сервера</a:t>
            </a:r>
            <a:r>
              <a:rPr lang="ru-RU" sz="1400" smtClean="0"/>
              <a:t> (SRF) с конкретным расширением ISAPI в ATL Server. Можно настроить реагирование фильтров ISAPI на запросы согласно приоритету; это отличает их от других фильтров, загружаемых в IIS. </a:t>
            </a:r>
          </a:p>
          <a:p>
            <a:pPr eaLnBrk="1" hangingPunct="1">
              <a:lnSpc>
                <a:spcPct val="80000"/>
              </a:lnSpc>
            </a:pPr>
            <a:r>
              <a:rPr lang="ru-RU" sz="1400" smtClean="0"/>
              <a:t>Фильтры используются в специализированных приложениях, связанных с IIS, и обычно выполняют следующие задачи:</a:t>
            </a:r>
          </a:p>
          <a:p>
            <a:pPr lvl="1" eaLnBrk="1" hangingPunct="1">
              <a:lnSpc>
                <a:spcPct val="80000"/>
              </a:lnSpc>
            </a:pPr>
            <a:r>
              <a:rPr lang="ru-RU" sz="1200" smtClean="0"/>
              <a:t>шифрование;</a:t>
            </a:r>
          </a:p>
          <a:p>
            <a:pPr lvl="1" eaLnBrk="1" hangingPunct="1">
              <a:lnSpc>
                <a:spcPct val="80000"/>
              </a:lnSpc>
            </a:pPr>
            <a:r>
              <a:rPr lang="ru-RU" sz="1200" smtClean="0"/>
              <a:t>ведение журналов;</a:t>
            </a:r>
          </a:p>
          <a:p>
            <a:pPr lvl="1" eaLnBrk="1" hangingPunct="1">
              <a:lnSpc>
                <a:spcPct val="80000"/>
              </a:lnSpc>
            </a:pPr>
            <a:r>
              <a:rPr lang="ru-RU" sz="1200" smtClean="0"/>
              <a:t>аутентификация;</a:t>
            </a:r>
          </a:p>
          <a:p>
            <a:pPr lvl="1" eaLnBrk="1" hangingPunct="1">
              <a:lnSpc>
                <a:spcPct val="80000"/>
              </a:lnSpc>
            </a:pPr>
            <a:r>
              <a:rPr lang="ru-RU" sz="1200" smtClean="0"/>
              <a:t>сжатие данных.</a:t>
            </a:r>
          </a:p>
          <a:p>
            <a:pPr eaLnBrk="1" hangingPunct="1">
              <a:lnSpc>
                <a:spcPct val="80000"/>
              </a:lnSpc>
            </a:pPr>
            <a:r>
              <a:rPr lang="ru-RU" sz="1400" smtClean="0"/>
              <a:t>Расширения ISAPI – наиболее частый способ применения ISAPI. Фильтры ISAPI довольно сложны в создании, и сфера их использования ограничена. Данная тема выходит за рамки книги и рассматриваться не будет.</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defRPr/>
            </a:pPr>
            <a:r>
              <a:rPr lang="ru-RU" dirty="0" smtClean="0"/>
              <a:t>Приложения на стороне сервера (</a:t>
            </a:r>
            <a:r>
              <a:rPr lang="ru-RU" dirty="0" err="1" smtClean="0"/>
              <a:t>скрипты</a:t>
            </a:r>
            <a:r>
              <a:rPr lang="ru-RU" dirty="0" smtClean="0"/>
              <a:t>)</a:t>
            </a:r>
            <a:endParaRPr lang="ru-RU" dirty="0"/>
          </a:p>
        </p:txBody>
      </p:sp>
      <p:sp>
        <p:nvSpPr>
          <p:cNvPr id="40963" name="Содержимое 2"/>
          <p:cNvSpPr>
            <a:spLocks noGrp="1"/>
          </p:cNvSpPr>
          <p:nvPr>
            <p:ph idx="1"/>
          </p:nvPr>
        </p:nvSpPr>
        <p:spPr>
          <a:xfrm>
            <a:off x="457200" y="1857375"/>
            <a:ext cx="2757488" cy="4268788"/>
          </a:xfrm>
        </p:spPr>
        <p:txBody>
          <a:bodyPr/>
          <a:lstStyle/>
          <a:p>
            <a:r>
              <a:rPr lang="ru-RU" smtClean="0"/>
              <a:t>Серверный скрипт</a:t>
            </a:r>
            <a:endParaRPr lang="en-US" smtClean="0"/>
          </a:p>
          <a:p>
            <a:pPr lvl="1"/>
            <a:r>
              <a:rPr lang="en-US" smtClean="0"/>
              <a:t>ASP</a:t>
            </a:r>
          </a:p>
          <a:p>
            <a:pPr lvl="1"/>
            <a:r>
              <a:rPr lang="en-US" smtClean="0"/>
              <a:t>PHP</a:t>
            </a:r>
          </a:p>
          <a:p>
            <a:pPr lvl="1"/>
            <a:r>
              <a:rPr lang="en-US" smtClean="0"/>
              <a:t>JSP</a:t>
            </a:r>
          </a:p>
          <a:p>
            <a:pPr lvl="1">
              <a:buFontTx/>
              <a:buNone/>
            </a:pPr>
            <a:endParaRPr lang="en-US" smtClean="0"/>
          </a:p>
          <a:p>
            <a:endParaRPr lang="en-US" smtClean="0"/>
          </a:p>
          <a:p>
            <a:endParaRPr lang="en-US" smtClean="0"/>
          </a:p>
          <a:p>
            <a:endParaRPr lang="en-US" smtClean="0"/>
          </a:p>
          <a:p>
            <a:endParaRPr lang="ru-RU" smtClean="0"/>
          </a:p>
          <a:p>
            <a:endParaRPr lang="ru-RU" smtClean="0"/>
          </a:p>
        </p:txBody>
      </p:sp>
      <p:sp>
        <p:nvSpPr>
          <p:cNvPr id="4" name="Прямоугольник 3"/>
          <p:cNvSpPr/>
          <p:nvPr/>
        </p:nvSpPr>
        <p:spPr>
          <a:xfrm>
            <a:off x="5143500" y="2643188"/>
            <a:ext cx="1928813" cy="8572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80000"/>
              </a:lnSpc>
              <a:defRPr/>
            </a:pPr>
            <a:r>
              <a:rPr lang="en-US" sz="1600" dirty="0">
                <a:solidFill>
                  <a:schemeClr val="tx1"/>
                </a:solidFill>
              </a:rPr>
              <a:t>Script Engine</a:t>
            </a:r>
          </a:p>
          <a:p>
            <a:pPr algn="ctr">
              <a:lnSpc>
                <a:spcPct val="80000"/>
              </a:lnSpc>
              <a:defRPr/>
            </a:pPr>
            <a:r>
              <a:rPr lang="en-US" sz="1600" dirty="0">
                <a:solidFill>
                  <a:schemeClr val="tx1"/>
                </a:solidFill>
              </a:rPr>
              <a:t>(</a:t>
            </a:r>
            <a:r>
              <a:rPr lang="ru-RU" sz="1600" dirty="0">
                <a:solidFill>
                  <a:schemeClr val="tx1"/>
                </a:solidFill>
              </a:rPr>
              <a:t>компонент выполнения </a:t>
            </a:r>
            <a:r>
              <a:rPr lang="ru-RU" sz="1600" dirty="0" err="1">
                <a:solidFill>
                  <a:schemeClr val="tx1"/>
                </a:solidFill>
              </a:rPr>
              <a:t>скриптов</a:t>
            </a:r>
            <a:r>
              <a:rPr lang="en-US" sz="1600" dirty="0">
                <a:solidFill>
                  <a:schemeClr val="tx1"/>
                </a:solidFill>
              </a:rPr>
              <a:t>)</a:t>
            </a:r>
            <a:endParaRPr lang="ru-RU" sz="1600" dirty="0">
              <a:solidFill>
                <a:schemeClr val="tx1"/>
              </a:solidFill>
            </a:endParaRPr>
          </a:p>
        </p:txBody>
      </p:sp>
      <p:cxnSp>
        <p:nvCxnSpPr>
          <p:cNvPr id="5" name="Прямая со стрелкой 4"/>
          <p:cNvCxnSpPr>
            <a:endCxn id="4" idx="1"/>
          </p:cNvCxnSpPr>
          <p:nvPr/>
        </p:nvCxnSpPr>
        <p:spPr>
          <a:xfrm>
            <a:off x="4000500" y="3071813"/>
            <a:ext cx="1143000"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966" name="TextBox 5"/>
          <p:cNvSpPr txBox="1">
            <a:spLocks noChangeArrowheads="1"/>
          </p:cNvSpPr>
          <p:nvPr/>
        </p:nvSpPr>
        <p:spPr bwMode="auto">
          <a:xfrm>
            <a:off x="3786188" y="2500313"/>
            <a:ext cx="1285875" cy="923925"/>
          </a:xfrm>
          <a:prstGeom prst="rect">
            <a:avLst/>
          </a:prstGeom>
          <a:noFill/>
          <a:ln w="9525">
            <a:noFill/>
            <a:miter lim="800000"/>
            <a:headEnd/>
            <a:tailEnd/>
          </a:ln>
        </p:spPr>
        <p:txBody>
          <a:bodyPr>
            <a:spAutoFit/>
          </a:bodyPr>
          <a:lstStyle/>
          <a:p>
            <a:r>
              <a:rPr lang="ru-RU"/>
              <a:t>Данные запроса</a:t>
            </a:r>
          </a:p>
          <a:p>
            <a:r>
              <a:rPr lang="ru-RU"/>
              <a:t>(</a:t>
            </a:r>
            <a:r>
              <a:rPr lang="en-US"/>
              <a:t>Request</a:t>
            </a:r>
            <a:r>
              <a:rPr lang="ru-RU"/>
              <a:t>)</a:t>
            </a:r>
          </a:p>
        </p:txBody>
      </p:sp>
      <p:cxnSp>
        <p:nvCxnSpPr>
          <p:cNvPr id="7" name="Прямая со стрелкой 6"/>
          <p:cNvCxnSpPr>
            <a:stCxn id="4" idx="3"/>
          </p:cNvCxnSpPr>
          <p:nvPr/>
        </p:nvCxnSpPr>
        <p:spPr>
          <a:xfrm>
            <a:off x="7072313" y="3071813"/>
            <a:ext cx="1714500"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968" name="TextBox 7"/>
          <p:cNvSpPr txBox="1">
            <a:spLocks noChangeArrowheads="1"/>
          </p:cNvSpPr>
          <p:nvPr/>
        </p:nvSpPr>
        <p:spPr bwMode="auto">
          <a:xfrm>
            <a:off x="7215188" y="2752725"/>
            <a:ext cx="1428750" cy="646113"/>
          </a:xfrm>
          <a:prstGeom prst="rect">
            <a:avLst/>
          </a:prstGeom>
          <a:noFill/>
          <a:ln w="9525">
            <a:noFill/>
            <a:miter lim="800000"/>
            <a:headEnd/>
            <a:tailEnd/>
          </a:ln>
        </p:spPr>
        <p:txBody>
          <a:bodyPr>
            <a:spAutoFit/>
          </a:bodyPr>
          <a:lstStyle/>
          <a:p>
            <a:r>
              <a:rPr lang="en-US"/>
              <a:t>HTML </a:t>
            </a:r>
            <a:r>
              <a:rPr lang="ru-RU"/>
              <a:t>код</a:t>
            </a:r>
          </a:p>
          <a:p>
            <a:r>
              <a:rPr lang="ru-RU"/>
              <a:t>(</a:t>
            </a:r>
            <a:r>
              <a:rPr lang="en-US"/>
              <a:t>Response</a:t>
            </a:r>
            <a:r>
              <a:rPr lang="ru-RU"/>
              <a:t>)</a:t>
            </a:r>
          </a:p>
        </p:txBody>
      </p:sp>
      <p:sp>
        <p:nvSpPr>
          <p:cNvPr id="9" name="Прямоугольник 8"/>
          <p:cNvSpPr/>
          <p:nvPr/>
        </p:nvSpPr>
        <p:spPr>
          <a:xfrm>
            <a:off x="5000625" y="4143375"/>
            <a:ext cx="2214563" cy="5715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80000"/>
              </a:lnSpc>
              <a:defRPr/>
            </a:pPr>
            <a:r>
              <a:rPr lang="en-US" dirty="0">
                <a:solidFill>
                  <a:schemeClr val="tx1"/>
                </a:solidFill>
              </a:rPr>
              <a:t>HTML + script</a:t>
            </a:r>
            <a:endParaRPr lang="ru-RU" dirty="0">
              <a:solidFill>
                <a:schemeClr val="tx1"/>
              </a:solidFill>
            </a:endParaRPr>
          </a:p>
        </p:txBody>
      </p:sp>
      <p:cxnSp>
        <p:nvCxnSpPr>
          <p:cNvPr id="11" name="Прямая со стрелкой 10"/>
          <p:cNvCxnSpPr>
            <a:stCxn id="9" idx="0"/>
            <a:endCxn id="4" idx="2"/>
          </p:cNvCxnSpPr>
          <p:nvPr/>
        </p:nvCxnSpPr>
        <p:spPr>
          <a:xfrm rot="16200000" flipV="1">
            <a:off x="5787231" y="3821907"/>
            <a:ext cx="642937"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971" name="TextBox 26"/>
          <p:cNvSpPr txBox="1">
            <a:spLocks noChangeArrowheads="1"/>
          </p:cNvSpPr>
          <p:nvPr/>
        </p:nvSpPr>
        <p:spPr bwMode="auto">
          <a:xfrm>
            <a:off x="6072188" y="3714750"/>
            <a:ext cx="2500312" cy="338138"/>
          </a:xfrm>
          <a:prstGeom prst="rect">
            <a:avLst/>
          </a:prstGeom>
          <a:noFill/>
          <a:ln w="9525">
            <a:noFill/>
            <a:miter lim="800000"/>
            <a:headEnd/>
            <a:tailEnd/>
          </a:ln>
        </p:spPr>
        <p:txBody>
          <a:bodyPr>
            <a:spAutoFit/>
          </a:bodyPr>
          <a:lstStyle/>
          <a:p>
            <a:r>
              <a:rPr lang="ru-RU" sz="1600"/>
              <a:t>Чтение и выполнение</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ru-RU" sz="4000" smtClean="0"/>
              <a:t>Технология </a:t>
            </a:r>
            <a:r>
              <a:rPr lang="en-US" sz="4000" smtClean="0"/>
              <a:t>ASP</a:t>
            </a:r>
            <a:r>
              <a:rPr lang="en-US" smtClean="0"/>
              <a:t> </a:t>
            </a:r>
            <a:endParaRPr lang="ru-RU" smtClean="0"/>
          </a:p>
        </p:txBody>
      </p:sp>
      <p:sp>
        <p:nvSpPr>
          <p:cNvPr id="14339" name="Rectangle 3"/>
          <p:cNvSpPr>
            <a:spLocks noGrp="1" noChangeArrowheads="1"/>
          </p:cNvSpPr>
          <p:nvPr>
            <p:ph type="body" idx="1"/>
          </p:nvPr>
        </p:nvSpPr>
        <p:spPr/>
        <p:txBody>
          <a:bodyPr>
            <a:normAutofit fontScale="85000" lnSpcReduction="10000"/>
          </a:bodyPr>
          <a:lstStyle/>
          <a:p>
            <a:pPr>
              <a:defRPr/>
            </a:pPr>
            <a:r>
              <a:rPr lang="en-US" dirty="0" smtClean="0"/>
              <a:t>Active Server Pages (ASP) </a:t>
            </a:r>
            <a:r>
              <a:rPr lang="ru-RU" dirty="0" smtClean="0"/>
              <a:t>это система обработки </a:t>
            </a:r>
            <a:r>
              <a:rPr lang="ru-RU" dirty="0" err="1" smtClean="0"/>
              <a:t>скриптов</a:t>
            </a:r>
            <a:r>
              <a:rPr lang="ru-RU" dirty="0" smtClean="0"/>
              <a:t> на стороне сервера, разработанная компанией </a:t>
            </a:r>
            <a:r>
              <a:rPr lang="en-US" dirty="0" err="1" smtClean="0"/>
              <a:t>Mictrosoft</a:t>
            </a:r>
            <a:r>
              <a:rPr lang="en-US" dirty="0" smtClean="0"/>
              <a:t> (Microsoft's server-side script engine) </a:t>
            </a:r>
            <a:r>
              <a:rPr lang="ru-RU" dirty="0" smtClean="0"/>
              <a:t>для динамического создания </a:t>
            </a:r>
            <a:r>
              <a:rPr lang="en-US" dirty="0" smtClean="0"/>
              <a:t>web </a:t>
            </a:r>
            <a:r>
              <a:rPr lang="ru-RU" dirty="0" smtClean="0"/>
              <a:t>страниц</a:t>
            </a:r>
            <a:r>
              <a:rPr lang="en-US" dirty="0" smtClean="0"/>
              <a:t>. </a:t>
            </a:r>
            <a:endParaRPr lang="ru-RU" dirty="0" smtClean="0"/>
          </a:p>
          <a:p>
            <a:pPr>
              <a:defRPr/>
            </a:pPr>
            <a:r>
              <a:rPr lang="ru-RU" dirty="0" smtClean="0"/>
              <a:t>Она поставляется в виде дополнения к</a:t>
            </a:r>
            <a:r>
              <a:rPr lang="en-US" dirty="0" smtClean="0"/>
              <a:t> Web </a:t>
            </a:r>
            <a:r>
              <a:rPr lang="ru-RU" dirty="0" smtClean="0"/>
              <a:t>серверу - </a:t>
            </a:r>
            <a:r>
              <a:rPr lang="en-US" dirty="0" smtClean="0"/>
              <a:t>Internet Information Services (IIS). </a:t>
            </a:r>
            <a:endParaRPr lang="ru-RU" dirty="0" smtClean="0"/>
          </a:p>
          <a:p>
            <a:pPr eaLnBrk="1" hangingPunct="1">
              <a:defRPr/>
            </a:pPr>
            <a:r>
              <a:rPr lang="ru-RU" dirty="0" smtClean="0"/>
              <a:t>Реализован с помощью специального </a:t>
            </a:r>
            <a:r>
              <a:rPr lang="en-US" dirty="0" smtClean="0"/>
              <a:t>ISAPI </a:t>
            </a:r>
            <a:r>
              <a:rPr lang="ru-RU" dirty="0" smtClean="0"/>
              <a:t>расширения.</a:t>
            </a:r>
          </a:p>
          <a:p>
            <a:pPr eaLnBrk="1" hangingPunct="1">
              <a:defRPr/>
            </a:pPr>
            <a:r>
              <a:rPr lang="ru-RU" dirty="0" smtClean="0"/>
              <a:t>Освобождает разработчика от изучения </a:t>
            </a:r>
            <a:r>
              <a:rPr lang="en-US" dirty="0" smtClean="0"/>
              <a:t>ISAPI. </a:t>
            </a:r>
            <a:endParaRPr lang="ru-RU" dirty="0" smtClean="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Заголовок 1"/>
          <p:cNvSpPr>
            <a:spLocks noGrp="1"/>
          </p:cNvSpPr>
          <p:nvPr>
            <p:ph type="title"/>
          </p:nvPr>
        </p:nvSpPr>
        <p:spPr/>
        <p:txBody>
          <a:bodyPr/>
          <a:lstStyle/>
          <a:p>
            <a:r>
              <a:rPr lang="en-US" smtClean="0"/>
              <a:t>Active Server Pages</a:t>
            </a:r>
            <a:endParaRPr lang="ru-RU" smtClean="0"/>
          </a:p>
        </p:txBody>
      </p:sp>
      <p:sp>
        <p:nvSpPr>
          <p:cNvPr id="3" name="Содержимое 2"/>
          <p:cNvSpPr>
            <a:spLocks noGrp="1"/>
          </p:cNvSpPr>
          <p:nvPr>
            <p:ph idx="1"/>
          </p:nvPr>
        </p:nvSpPr>
        <p:spPr>
          <a:xfrm>
            <a:off x="457200" y="1600200"/>
            <a:ext cx="8229600" cy="5257800"/>
          </a:xfrm>
        </p:spPr>
        <p:txBody>
          <a:bodyPr>
            <a:normAutofit fontScale="77500" lnSpcReduction="20000"/>
          </a:bodyPr>
          <a:lstStyle/>
          <a:p>
            <a:pPr>
              <a:defRPr/>
            </a:pPr>
            <a:r>
              <a:rPr lang="en-US" dirty="0" smtClean="0"/>
              <a:t>ASP </a:t>
            </a:r>
            <a:r>
              <a:rPr lang="ru-RU" dirty="0" smtClean="0"/>
              <a:t>страницы пишутся на языке </a:t>
            </a:r>
            <a:r>
              <a:rPr lang="en-US" dirty="0" smtClean="0"/>
              <a:t>VBScript, </a:t>
            </a:r>
            <a:r>
              <a:rPr lang="ru-RU" dirty="0" smtClean="0"/>
              <a:t>но вместо этого языка может быть выбран любой другой </a:t>
            </a:r>
            <a:r>
              <a:rPr lang="en-US" dirty="0" smtClean="0"/>
              <a:t>Active Scripting engine</a:t>
            </a:r>
            <a:r>
              <a:rPr lang="ru-RU" dirty="0" smtClean="0"/>
              <a:t>:</a:t>
            </a:r>
          </a:p>
          <a:p>
            <a:pPr lvl="1">
              <a:defRPr/>
            </a:pPr>
            <a:r>
              <a:rPr lang="ru-RU" dirty="0" smtClean="0"/>
              <a:t>Язык </a:t>
            </a:r>
            <a:r>
              <a:rPr lang="en-US" dirty="0" err="1" smtClean="0"/>
              <a:t>JScript</a:t>
            </a:r>
            <a:r>
              <a:rPr lang="en-US" dirty="0" smtClean="0"/>
              <a:t> (</a:t>
            </a:r>
            <a:r>
              <a:rPr lang="ru-RU" dirty="0" smtClean="0"/>
              <a:t>реализация </a:t>
            </a:r>
            <a:r>
              <a:rPr lang="en-US" dirty="0" smtClean="0"/>
              <a:t>Microsoft</a:t>
            </a:r>
            <a:r>
              <a:rPr lang="ru-RU" dirty="0" smtClean="0"/>
              <a:t> стандарта </a:t>
            </a:r>
            <a:r>
              <a:rPr lang="en-US" dirty="0" err="1" smtClean="0"/>
              <a:t>ECMAScript</a:t>
            </a:r>
            <a:r>
              <a:rPr lang="en-US" dirty="0" smtClean="0"/>
              <a:t>) </a:t>
            </a:r>
            <a:r>
              <a:rPr lang="ru-RU" dirty="0" smtClean="0"/>
              <a:t>является другим языком, который также обычно доступен</a:t>
            </a:r>
            <a:r>
              <a:rPr lang="en-US" dirty="0" smtClean="0"/>
              <a:t>. </a:t>
            </a:r>
            <a:endParaRPr lang="ru-RU" dirty="0" smtClean="0"/>
          </a:p>
          <a:p>
            <a:pPr lvl="1">
              <a:defRPr/>
            </a:pPr>
            <a:r>
              <a:rPr lang="ru-RU" dirty="0" smtClean="0"/>
              <a:t>Язык </a:t>
            </a:r>
            <a:r>
              <a:rPr lang="en-US" dirty="0" err="1" smtClean="0"/>
              <a:t>PerlScript</a:t>
            </a:r>
            <a:r>
              <a:rPr lang="en-US" dirty="0" smtClean="0"/>
              <a:t> (</a:t>
            </a:r>
            <a:r>
              <a:rPr lang="ru-RU" dirty="0" smtClean="0"/>
              <a:t>вариант языка </a:t>
            </a:r>
            <a:r>
              <a:rPr lang="en-US" dirty="0" smtClean="0"/>
              <a:t>Perl) </a:t>
            </a:r>
            <a:r>
              <a:rPr lang="ru-RU" dirty="0" smtClean="0"/>
              <a:t>и другие языки доступны при </a:t>
            </a:r>
            <a:r>
              <a:rPr lang="ru-RU" dirty="0" err="1" smtClean="0"/>
              <a:t>инсталяции</a:t>
            </a:r>
            <a:r>
              <a:rPr lang="ru-RU" dirty="0" smtClean="0"/>
              <a:t> </a:t>
            </a:r>
            <a:r>
              <a:rPr lang="en-US" dirty="0" smtClean="0"/>
              <a:t>Active Scripting engines</a:t>
            </a:r>
            <a:r>
              <a:rPr lang="ru-RU" dirty="0" smtClean="0"/>
              <a:t>, разработанных сторонними компаниями.</a:t>
            </a:r>
          </a:p>
          <a:p>
            <a:pPr>
              <a:defRPr/>
            </a:pPr>
            <a:r>
              <a:rPr lang="ru-RU" dirty="0" smtClean="0"/>
              <a:t>Используемый язык указывается с помощью</a:t>
            </a:r>
            <a:r>
              <a:rPr lang="en-US" dirty="0" smtClean="0"/>
              <a:t>:</a:t>
            </a:r>
          </a:p>
          <a:p>
            <a:pPr lvl="1">
              <a:defRPr/>
            </a:pPr>
            <a:r>
              <a:rPr lang="ru-RU" dirty="0" smtClean="0"/>
              <a:t>директивы </a:t>
            </a:r>
            <a:r>
              <a:rPr lang="en-US" dirty="0" smtClean="0"/>
              <a:t>@Language </a:t>
            </a:r>
            <a:r>
              <a:rPr lang="ru-RU" dirty="0" smtClean="0"/>
              <a:t>или </a:t>
            </a:r>
            <a:endParaRPr lang="en-US" dirty="0" smtClean="0"/>
          </a:p>
          <a:p>
            <a:pPr lvl="1">
              <a:defRPr/>
            </a:pPr>
            <a:r>
              <a:rPr lang="ru-RU" dirty="0" smtClean="0"/>
              <a:t>тега</a:t>
            </a:r>
            <a:r>
              <a:rPr lang="en-US" dirty="0" smtClean="0"/>
              <a:t> &lt;script language="language" </a:t>
            </a:r>
            <a:r>
              <a:rPr lang="en-US" dirty="0" err="1" smtClean="0"/>
              <a:t>runat</a:t>
            </a:r>
            <a:r>
              <a:rPr lang="en-US" dirty="0" smtClean="0"/>
              <a:t>="server“&gt;. </a:t>
            </a:r>
            <a:endParaRPr lang="ru-RU" dirty="0" smtClean="0"/>
          </a:p>
          <a:p>
            <a:pPr>
              <a:defRPr/>
            </a:pPr>
            <a:r>
              <a:rPr lang="ru-RU" dirty="0" smtClean="0"/>
              <a:t>Вставка кода в </a:t>
            </a:r>
            <a:r>
              <a:rPr lang="en-US" dirty="0" smtClean="0"/>
              <a:t>HTML </a:t>
            </a:r>
            <a:r>
              <a:rPr lang="ru-RU" dirty="0" smtClean="0"/>
              <a:t>документ</a:t>
            </a:r>
            <a:r>
              <a:rPr lang="en-US" dirty="0" smtClean="0"/>
              <a:t> </a:t>
            </a:r>
            <a:r>
              <a:rPr lang="ru-RU" dirty="0" smtClean="0"/>
              <a:t>с помощью тегов </a:t>
            </a:r>
            <a:r>
              <a:rPr lang="en-US" dirty="0" smtClean="0"/>
              <a:t>&lt;% …..  %&gt;</a:t>
            </a:r>
            <a:endParaRPr lang="ru-RU" dirty="0" smtClean="0"/>
          </a:p>
          <a:p>
            <a:pPr eaLnBrk="1" hangingPunct="1">
              <a:lnSpc>
                <a:spcPct val="90000"/>
              </a:lnSpc>
              <a:defRPr/>
            </a:pPr>
            <a:r>
              <a:rPr lang="ru-RU" dirty="0" smtClean="0"/>
              <a:t>Обычно используется </a:t>
            </a:r>
            <a:r>
              <a:rPr lang="en-US" dirty="0" smtClean="0"/>
              <a:t>ADO </a:t>
            </a:r>
            <a:r>
              <a:rPr lang="ru-RU" dirty="0" smtClean="0"/>
              <a:t>для взаимодействия с БД</a:t>
            </a:r>
            <a:endParaRPr lang="en-US" dirty="0" smtClean="0"/>
          </a:p>
          <a:p>
            <a:pPr lvl="1">
              <a:buFontTx/>
              <a:buNone/>
              <a:defRPr/>
            </a:pPr>
            <a:endParaRPr lang="ru-RU" dirty="0" smtClean="0"/>
          </a:p>
          <a:p>
            <a:pPr>
              <a:defRPr/>
            </a:pPr>
            <a:endParaRPr lang="ru-RU"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Заголовок 1"/>
          <p:cNvSpPr>
            <a:spLocks noGrp="1"/>
          </p:cNvSpPr>
          <p:nvPr>
            <p:ph type="title"/>
          </p:nvPr>
        </p:nvSpPr>
        <p:spPr/>
        <p:txBody>
          <a:bodyPr/>
          <a:lstStyle/>
          <a:p>
            <a:r>
              <a:rPr lang="en-US" smtClean="0"/>
              <a:t>Active Server Pages</a:t>
            </a:r>
            <a:endParaRPr lang="ru-RU" smtClean="0"/>
          </a:p>
        </p:txBody>
      </p:sp>
      <p:sp>
        <p:nvSpPr>
          <p:cNvPr id="3" name="Содержимое 2"/>
          <p:cNvSpPr>
            <a:spLocks noGrp="1"/>
          </p:cNvSpPr>
          <p:nvPr>
            <p:ph idx="1"/>
          </p:nvPr>
        </p:nvSpPr>
        <p:spPr>
          <a:xfrm>
            <a:off x="428625" y="1428750"/>
            <a:ext cx="8258175" cy="5429250"/>
          </a:xfrm>
        </p:spPr>
        <p:txBody>
          <a:bodyPr>
            <a:normAutofit fontScale="70000" lnSpcReduction="20000"/>
          </a:bodyPr>
          <a:lstStyle/>
          <a:p>
            <a:pPr>
              <a:defRPr/>
            </a:pPr>
            <a:r>
              <a:rPr lang="ru-RU" dirty="0" smtClean="0"/>
              <a:t>Программирование </a:t>
            </a:r>
            <a:r>
              <a:rPr lang="en-US" dirty="0" smtClean="0"/>
              <a:t>ASP web</a:t>
            </a:r>
            <a:r>
              <a:rPr lang="ru-RU" dirty="0" smtClean="0"/>
              <a:t>-сайтов облегчается за счет использования различных встроенных объектов</a:t>
            </a:r>
            <a:r>
              <a:rPr lang="en-US" dirty="0" smtClean="0"/>
              <a:t>. </a:t>
            </a:r>
            <a:r>
              <a:rPr lang="ru-RU" dirty="0" smtClean="0"/>
              <a:t>Каждый объект содержат набор удобных в использовании методов, полезных для создания динамических </a:t>
            </a:r>
            <a:r>
              <a:rPr lang="en-US" dirty="0" smtClean="0"/>
              <a:t>web </a:t>
            </a:r>
            <a:r>
              <a:rPr lang="ru-RU" dirty="0" smtClean="0"/>
              <a:t>страниц</a:t>
            </a:r>
            <a:r>
              <a:rPr lang="en-US" dirty="0" smtClean="0"/>
              <a:t>. </a:t>
            </a:r>
            <a:endParaRPr lang="ru-RU" dirty="0" smtClean="0"/>
          </a:p>
          <a:p>
            <a:pPr>
              <a:defRPr/>
            </a:pPr>
            <a:r>
              <a:rPr lang="ru-RU" dirty="0" smtClean="0"/>
              <a:t>В </a:t>
            </a:r>
            <a:r>
              <a:rPr lang="en-US" dirty="0" smtClean="0"/>
              <a:t>ASP 2.0 </a:t>
            </a:r>
            <a:r>
              <a:rPr lang="ru-RU" dirty="0" smtClean="0"/>
              <a:t>имеется 6 таких встроенных объектов</a:t>
            </a:r>
            <a:r>
              <a:rPr lang="en-US" dirty="0" smtClean="0"/>
              <a:t>: </a:t>
            </a:r>
          </a:p>
          <a:p>
            <a:pPr lvl="1">
              <a:defRPr/>
            </a:pPr>
            <a:r>
              <a:rPr lang="en-US" dirty="0" smtClean="0"/>
              <a:t>Application, </a:t>
            </a:r>
          </a:p>
          <a:p>
            <a:pPr lvl="1">
              <a:defRPr/>
            </a:pPr>
            <a:r>
              <a:rPr lang="en-US" dirty="0" smtClean="0"/>
              <a:t>Request</a:t>
            </a:r>
            <a:r>
              <a:rPr lang="ru-RU" dirty="0" smtClean="0"/>
              <a:t> - позволяет получить доступ ко все данным, которые посылает браузер при предоставлении формы</a:t>
            </a:r>
          </a:p>
          <a:p>
            <a:pPr lvl="2">
              <a:defRPr/>
            </a:pPr>
            <a:r>
              <a:rPr lang="ru-RU" dirty="0" smtClean="0"/>
              <a:t>Метод по умолчанию </a:t>
            </a:r>
            <a:r>
              <a:rPr lang="ru-RU" dirty="0" err="1" smtClean="0"/>
              <a:t>Form</a:t>
            </a:r>
            <a:r>
              <a:rPr lang="ru-RU" dirty="0" smtClean="0"/>
              <a:t>(“</a:t>
            </a:r>
            <a:r>
              <a:rPr lang="ru-RU" dirty="0" err="1" smtClean="0"/>
              <a:t>имяЭлемента</a:t>
            </a:r>
            <a:r>
              <a:rPr lang="ru-RU" dirty="0" smtClean="0"/>
              <a:t>”)</a:t>
            </a:r>
          </a:p>
          <a:p>
            <a:pPr lvl="1">
              <a:defRPr/>
            </a:pPr>
            <a:r>
              <a:rPr lang="en-US" dirty="0" smtClean="0"/>
              <a:t>Response</a:t>
            </a:r>
            <a:r>
              <a:rPr lang="ru-RU" dirty="0" smtClean="0"/>
              <a:t> – позволяет вставить в HTML текст требуемые данные</a:t>
            </a:r>
          </a:p>
          <a:p>
            <a:pPr lvl="2">
              <a:defRPr/>
            </a:pPr>
            <a:r>
              <a:rPr lang="ru-RU" dirty="0" smtClean="0"/>
              <a:t>Например, метод </a:t>
            </a:r>
            <a:r>
              <a:rPr lang="ru-RU" dirty="0" err="1" smtClean="0"/>
              <a:t>Write</a:t>
            </a:r>
            <a:r>
              <a:rPr lang="ru-RU" dirty="0" smtClean="0"/>
              <a:t>()</a:t>
            </a:r>
          </a:p>
          <a:p>
            <a:pPr lvl="1">
              <a:defRPr/>
            </a:pPr>
            <a:r>
              <a:rPr lang="en-US" dirty="0" smtClean="0"/>
              <a:t>Server </a:t>
            </a:r>
          </a:p>
          <a:p>
            <a:pPr lvl="1">
              <a:defRPr/>
            </a:pPr>
            <a:r>
              <a:rPr lang="en-US" dirty="0" smtClean="0"/>
              <a:t>Session - </a:t>
            </a:r>
            <a:r>
              <a:rPr lang="ru-RU" dirty="0" smtClean="0"/>
              <a:t>объект </a:t>
            </a:r>
            <a:r>
              <a:rPr lang="en-US" dirty="0" smtClean="0"/>
              <a:t>Session</a:t>
            </a:r>
            <a:r>
              <a:rPr lang="ru-RU" dirty="0" smtClean="0"/>
              <a:t> является объектом организации сеанса работы на основе использования </a:t>
            </a:r>
            <a:r>
              <a:rPr lang="en-US" dirty="0" smtClean="0"/>
              <a:t>cookie</a:t>
            </a:r>
            <a:r>
              <a:rPr lang="ru-RU" dirty="0" smtClean="0"/>
              <a:t>, который поддерживает переменные передаваемые от одной страницы к другой</a:t>
            </a:r>
            <a:r>
              <a:rPr lang="en-US" dirty="0" smtClean="0"/>
              <a:t>.</a:t>
            </a:r>
            <a:r>
              <a:rPr lang="ru-RU" dirty="0" smtClean="0"/>
              <a:t> </a:t>
            </a:r>
            <a:endParaRPr lang="en-US" dirty="0" smtClean="0"/>
          </a:p>
          <a:p>
            <a:pPr lvl="1">
              <a:defRPr/>
            </a:pPr>
            <a:r>
              <a:rPr lang="en-US" dirty="0" err="1" smtClean="0"/>
              <a:t>ASPError</a:t>
            </a:r>
            <a:r>
              <a:rPr lang="en-US" dirty="0" smtClean="0"/>
              <a:t>. </a:t>
            </a:r>
            <a:endParaRPr lang="ru-RU" dirty="0" smtClean="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8" name="Group 2"/>
          <p:cNvGrpSpPr>
            <a:grpSpLocks/>
          </p:cNvGrpSpPr>
          <p:nvPr/>
        </p:nvGrpSpPr>
        <p:grpSpPr bwMode="auto">
          <a:xfrm>
            <a:off x="3482975" y="3829050"/>
            <a:ext cx="1908175" cy="2266950"/>
            <a:chOff x="2194" y="2460"/>
            <a:chExt cx="1202" cy="1428"/>
          </a:xfrm>
        </p:grpSpPr>
        <p:sp>
          <p:nvSpPr>
            <p:cNvPr id="45068" name="AutoShape 3"/>
            <p:cNvSpPr>
              <a:spLocks noChangeArrowheads="1"/>
            </p:cNvSpPr>
            <p:nvPr/>
          </p:nvSpPr>
          <p:spPr bwMode="auto">
            <a:xfrm>
              <a:off x="2194" y="2460"/>
              <a:ext cx="1202" cy="1428"/>
            </a:xfrm>
            <a:prstGeom prst="foldedCorner">
              <a:avLst>
                <a:gd name="adj" fmla="val 12500"/>
              </a:avLst>
            </a:prstGeom>
            <a:solidFill>
              <a:schemeClr val="hlink"/>
            </a:solidFill>
            <a:ln w="9525">
              <a:solidFill>
                <a:schemeClr val="tx1"/>
              </a:solidFill>
              <a:round/>
              <a:headEnd/>
              <a:tailEnd/>
            </a:ln>
          </p:spPr>
          <p:txBody>
            <a:bodyPr wrap="none" anchor="ctr"/>
            <a:lstStyle/>
            <a:p>
              <a:pPr eaLnBrk="0" hangingPunct="0"/>
              <a:endParaRPr lang="ru-RU"/>
            </a:p>
          </p:txBody>
        </p:sp>
        <p:sp>
          <p:nvSpPr>
            <p:cNvPr id="45069" name="Freeform 4"/>
            <p:cNvSpPr>
              <a:spLocks/>
            </p:cNvSpPr>
            <p:nvPr/>
          </p:nvSpPr>
          <p:spPr bwMode="auto">
            <a:xfrm>
              <a:off x="2278" y="2587"/>
              <a:ext cx="1059" cy="50"/>
            </a:xfrm>
            <a:custGeom>
              <a:avLst/>
              <a:gdLst>
                <a:gd name="T0" fmla="*/ 0 w 2499"/>
                <a:gd name="T1" fmla="*/ 1 h 85"/>
                <a:gd name="T2" fmla="*/ 0 w 2499"/>
                <a:gd name="T3" fmla="*/ 1 h 85"/>
                <a:gd name="T4" fmla="*/ 0 w 2499"/>
                <a:gd name="T5" fmla="*/ 1 h 85"/>
                <a:gd name="T6" fmla="*/ 0 w 2499"/>
                <a:gd name="T7" fmla="*/ 1 h 85"/>
                <a:gd name="T8" fmla="*/ 0 w 2499"/>
                <a:gd name="T9" fmla="*/ 1 h 85"/>
                <a:gd name="T10" fmla="*/ 0 w 2499"/>
                <a:gd name="T11" fmla="*/ 1 h 85"/>
                <a:gd name="T12" fmla="*/ 0 w 2499"/>
                <a:gd name="T13" fmla="*/ 1 h 85"/>
                <a:gd name="T14" fmla="*/ 0 w 2499"/>
                <a:gd name="T15" fmla="*/ 1 h 85"/>
                <a:gd name="T16" fmla="*/ 0 w 2499"/>
                <a:gd name="T17" fmla="*/ 1 h 85"/>
                <a:gd name="T18" fmla="*/ 0 w 2499"/>
                <a:gd name="T19" fmla="*/ 1 h 85"/>
                <a:gd name="T20" fmla="*/ 0 w 2499"/>
                <a:gd name="T21" fmla="*/ 1 h 85"/>
                <a:gd name="T22" fmla="*/ 0 w 2499"/>
                <a:gd name="T23" fmla="*/ 1 h 85"/>
                <a:gd name="T24" fmla="*/ 0 w 2499"/>
                <a:gd name="T25" fmla="*/ 1 h 85"/>
                <a:gd name="T26" fmla="*/ 0 w 2499"/>
                <a:gd name="T27" fmla="*/ 1 h 85"/>
                <a:gd name="T28" fmla="*/ 0 w 2499"/>
                <a:gd name="T29" fmla="*/ 1 h 85"/>
                <a:gd name="T30" fmla="*/ 0 w 2499"/>
                <a:gd name="T31" fmla="*/ 1 h 85"/>
                <a:gd name="T32" fmla="*/ 0 w 2499"/>
                <a:gd name="T33" fmla="*/ 1 h 85"/>
                <a:gd name="T34" fmla="*/ 0 w 2499"/>
                <a:gd name="T35" fmla="*/ 1 h 85"/>
                <a:gd name="T36" fmla="*/ 0 w 2499"/>
                <a:gd name="T37" fmla="*/ 0 h 85"/>
                <a:gd name="T38" fmla="*/ 0 w 2499"/>
                <a:gd name="T39" fmla="*/ 1 h 85"/>
                <a:gd name="T40" fmla="*/ 0 w 2499"/>
                <a:gd name="T41" fmla="*/ 1 h 85"/>
                <a:gd name="T42" fmla="*/ 0 w 2499"/>
                <a:gd name="T43" fmla="*/ 1 h 85"/>
                <a:gd name="T44" fmla="*/ 0 w 2499"/>
                <a:gd name="T45" fmla="*/ 1 h 85"/>
                <a:gd name="T46" fmla="*/ 0 w 2499"/>
                <a:gd name="T47" fmla="*/ 1 h 85"/>
                <a:gd name="T48" fmla="*/ 0 w 2499"/>
                <a:gd name="T49" fmla="*/ 1 h 85"/>
                <a:gd name="T50" fmla="*/ 0 w 2499"/>
                <a:gd name="T51" fmla="*/ 1 h 85"/>
                <a:gd name="T52" fmla="*/ 0 w 2499"/>
                <a:gd name="T53" fmla="*/ 1 h 8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499"/>
                <a:gd name="T82" fmla="*/ 0 h 85"/>
                <a:gd name="T83" fmla="*/ 2499 w 2499"/>
                <a:gd name="T84" fmla="*/ 85 h 8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499" h="85">
                  <a:moveTo>
                    <a:pt x="0" y="38"/>
                  </a:moveTo>
                  <a:cubicBezTo>
                    <a:pt x="13" y="35"/>
                    <a:pt x="26" y="33"/>
                    <a:pt x="38" y="30"/>
                  </a:cubicBezTo>
                  <a:cubicBezTo>
                    <a:pt x="53" y="26"/>
                    <a:pt x="83" y="15"/>
                    <a:pt x="83" y="15"/>
                  </a:cubicBezTo>
                  <a:cubicBezTo>
                    <a:pt x="166" y="25"/>
                    <a:pt x="245" y="45"/>
                    <a:pt x="329" y="53"/>
                  </a:cubicBezTo>
                  <a:cubicBezTo>
                    <a:pt x="378" y="65"/>
                    <a:pt x="429" y="69"/>
                    <a:pt x="479" y="75"/>
                  </a:cubicBezTo>
                  <a:cubicBezTo>
                    <a:pt x="592" y="68"/>
                    <a:pt x="700" y="57"/>
                    <a:pt x="808" y="23"/>
                  </a:cubicBezTo>
                  <a:cubicBezTo>
                    <a:pt x="818" y="25"/>
                    <a:pt x="829" y="25"/>
                    <a:pt x="838" y="30"/>
                  </a:cubicBezTo>
                  <a:cubicBezTo>
                    <a:pt x="854" y="38"/>
                    <a:pt x="883" y="60"/>
                    <a:pt x="883" y="60"/>
                  </a:cubicBezTo>
                  <a:cubicBezTo>
                    <a:pt x="929" y="54"/>
                    <a:pt x="974" y="45"/>
                    <a:pt x="1018" y="30"/>
                  </a:cubicBezTo>
                  <a:cubicBezTo>
                    <a:pt x="1063" y="40"/>
                    <a:pt x="1106" y="53"/>
                    <a:pt x="1152" y="60"/>
                  </a:cubicBezTo>
                  <a:cubicBezTo>
                    <a:pt x="1177" y="58"/>
                    <a:pt x="1203" y="58"/>
                    <a:pt x="1227" y="53"/>
                  </a:cubicBezTo>
                  <a:cubicBezTo>
                    <a:pt x="1236" y="51"/>
                    <a:pt x="1241" y="39"/>
                    <a:pt x="1250" y="38"/>
                  </a:cubicBezTo>
                  <a:cubicBezTo>
                    <a:pt x="1260" y="36"/>
                    <a:pt x="1269" y="43"/>
                    <a:pt x="1279" y="45"/>
                  </a:cubicBezTo>
                  <a:cubicBezTo>
                    <a:pt x="1309" y="51"/>
                    <a:pt x="1339" y="55"/>
                    <a:pt x="1369" y="60"/>
                  </a:cubicBezTo>
                  <a:cubicBezTo>
                    <a:pt x="1377" y="68"/>
                    <a:pt x="1382" y="80"/>
                    <a:pt x="1392" y="83"/>
                  </a:cubicBezTo>
                  <a:cubicBezTo>
                    <a:pt x="1399" y="85"/>
                    <a:pt x="1407" y="77"/>
                    <a:pt x="1414" y="75"/>
                  </a:cubicBezTo>
                  <a:cubicBezTo>
                    <a:pt x="1440" y="66"/>
                    <a:pt x="1443" y="67"/>
                    <a:pt x="1474" y="60"/>
                  </a:cubicBezTo>
                  <a:cubicBezTo>
                    <a:pt x="1479" y="45"/>
                    <a:pt x="1474" y="20"/>
                    <a:pt x="1489" y="15"/>
                  </a:cubicBezTo>
                  <a:cubicBezTo>
                    <a:pt x="1504" y="10"/>
                    <a:pt x="1534" y="0"/>
                    <a:pt x="1534" y="0"/>
                  </a:cubicBezTo>
                  <a:cubicBezTo>
                    <a:pt x="1580" y="48"/>
                    <a:pt x="1607" y="46"/>
                    <a:pt x="1676" y="53"/>
                  </a:cubicBezTo>
                  <a:cubicBezTo>
                    <a:pt x="1701" y="61"/>
                    <a:pt x="1726" y="67"/>
                    <a:pt x="1751" y="75"/>
                  </a:cubicBezTo>
                  <a:cubicBezTo>
                    <a:pt x="1832" y="68"/>
                    <a:pt x="1911" y="62"/>
                    <a:pt x="1990" y="45"/>
                  </a:cubicBezTo>
                  <a:cubicBezTo>
                    <a:pt x="2043" y="11"/>
                    <a:pt x="2065" y="64"/>
                    <a:pt x="2117" y="83"/>
                  </a:cubicBezTo>
                  <a:cubicBezTo>
                    <a:pt x="2167" y="80"/>
                    <a:pt x="2218" y="85"/>
                    <a:pt x="2267" y="75"/>
                  </a:cubicBezTo>
                  <a:cubicBezTo>
                    <a:pt x="2285" y="72"/>
                    <a:pt x="2312" y="45"/>
                    <a:pt x="2312" y="45"/>
                  </a:cubicBezTo>
                  <a:cubicBezTo>
                    <a:pt x="2357" y="55"/>
                    <a:pt x="2401" y="66"/>
                    <a:pt x="2446" y="75"/>
                  </a:cubicBezTo>
                  <a:cubicBezTo>
                    <a:pt x="2491" y="67"/>
                    <a:pt x="2475" y="77"/>
                    <a:pt x="2499" y="53"/>
                  </a:cubicBezTo>
                </a:path>
              </a:pathLst>
            </a:custGeom>
            <a:solidFill>
              <a:schemeClr val="hlink"/>
            </a:solidFill>
            <a:ln w="9525">
              <a:solidFill>
                <a:schemeClr val="tx1"/>
              </a:solidFill>
              <a:round/>
              <a:headEnd/>
              <a:tailEnd/>
            </a:ln>
          </p:spPr>
          <p:txBody>
            <a:bodyPr wrap="none"/>
            <a:lstStyle/>
            <a:p>
              <a:endParaRPr lang="ru-RU"/>
            </a:p>
          </p:txBody>
        </p:sp>
        <p:sp>
          <p:nvSpPr>
            <p:cNvPr id="45070" name="Freeform 5"/>
            <p:cNvSpPr>
              <a:spLocks/>
            </p:cNvSpPr>
            <p:nvPr/>
          </p:nvSpPr>
          <p:spPr bwMode="auto">
            <a:xfrm>
              <a:off x="2275" y="2683"/>
              <a:ext cx="1078" cy="58"/>
            </a:xfrm>
            <a:custGeom>
              <a:avLst/>
              <a:gdLst>
                <a:gd name="T0" fmla="*/ 0 w 2543"/>
                <a:gd name="T1" fmla="*/ 1 h 98"/>
                <a:gd name="T2" fmla="*/ 0 w 2543"/>
                <a:gd name="T3" fmla="*/ 1 h 98"/>
                <a:gd name="T4" fmla="*/ 0 w 2543"/>
                <a:gd name="T5" fmla="*/ 1 h 98"/>
                <a:gd name="T6" fmla="*/ 0 w 2543"/>
                <a:gd name="T7" fmla="*/ 1 h 98"/>
                <a:gd name="T8" fmla="*/ 0 w 2543"/>
                <a:gd name="T9" fmla="*/ 1 h 98"/>
                <a:gd name="T10" fmla="*/ 0 w 2543"/>
                <a:gd name="T11" fmla="*/ 1 h 98"/>
                <a:gd name="T12" fmla="*/ 0 w 2543"/>
                <a:gd name="T13" fmla="*/ 1 h 98"/>
                <a:gd name="T14" fmla="*/ 0 w 2543"/>
                <a:gd name="T15" fmla="*/ 1 h 98"/>
                <a:gd name="T16" fmla="*/ 0 w 2543"/>
                <a:gd name="T17" fmla="*/ 1 h 98"/>
                <a:gd name="T18" fmla="*/ 0 w 2543"/>
                <a:gd name="T19" fmla="*/ 1 h 98"/>
                <a:gd name="T20" fmla="*/ 0 w 2543"/>
                <a:gd name="T21" fmla="*/ 1 h 98"/>
                <a:gd name="T22" fmla="*/ 0 w 2543"/>
                <a:gd name="T23" fmla="*/ 1 h 98"/>
                <a:gd name="T24" fmla="*/ 0 w 2543"/>
                <a:gd name="T25" fmla="*/ 1 h 98"/>
                <a:gd name="T26" fmla="*/ 0 w 2543"/>
                <a:gd name="T27" fmla="*/ 1 h 98"/>
                <a:gd name="T28" fmla="*/ 0 w 2543"/>
                <a:gd name="T29" fmla="*/ 1 h 98"/>
                <a:gd name="T30" fmla="*/ 0 w 2543"/>
                <a:gd name="T31" fmla="*/ 1 h 98"/>
                <a:gd name="T32" fmla="*/ 0 w 2543"/>
                <a:gd name="T33" fmla="*/ 1 h 98"/>
                <a:gd name="T34" fmla="*/ 0 w 2543"/>
                <a:gd name="T35" fmla="*/ 1 h 98"/>
                <a:gd name="T36" fmla="*/ 0 w 2543"/>
                <a:gd name="T37" fmla="*/ 1 h 98"/>
                <a:gd name="T38" fmla="*/ 0 w 2543"/>
                <a:gd name="T39" fmla="*/ 1 h 98"/>
                <a:gd name="T40" fmla="*/ 0 w 2543"/>
                <a:gd name="T41" fmla="*/ 1 h 98"/>
                <a:gd name="T42" fmla="*/ 0 w 2543"/>
                <a:gd name="T43" fmla="*/ 1 h 98"/>
                <a:gd name="T44" fmla="*/ 0 w 2543"/>
                <a:gd name="T45" fmla="*/ 1 h 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543"/>
                <a:gd name="T70" fmla="*/ 0 h 98"/>
                <a:gd name="T71" fmla="*/ 2543 w 2543"/>
                <a:gd name="T72" fmla="*/ 98 h 9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543" h="98">
                  <a:moveTo>
                    <a:pt x="0" y="32"/>
                  </a:moveTo>
                  <a:cubicBezTo>
                    <a:pt x="15" y="29"/>
                    <a:pt x="30" y="28"/>
                    <a:pt x="45" y="24"/>
                  </a:cubicBezTo>
                  <a:cubicBezTo>
                    <a:pt x="60" y="20"/>
                    <a:pt x="90" y="9"/>
                    <a:pt x="90" y="9"/>
                  </a:cubicBezTo>
                  <a:cubicBezTo>
                    <a:pt x="123" y="21"/>
                    <a:pt x="135" y="7"/>
                    <a:pt x="172" y="17"/>
                  </a:cubicBezTo>
                  <a:cubicBezTo>
                    <a:pt x="227" y="55"/>
                    <a:pt x="179" y="58"/>
                    <a:pt x="262" y="47"/>
                  </a:cubicBezTo>
                  <a:cubicBezTo>
                    <a:pt x="301" y="37"/>
                    <a:pt x="335" y="19"/>
                    <a:pt x="374" y="9"/>
                  </a:cubicBezTo>
                  <a:cubicBezTo>
                    <a:pt x="413" y="16"/>
                    <a:pt x="429" y="28"/>
                    <a:pt x="464" y="39"/>
                  </a:cubicBezTo>
                  <a:cubicBezTo>
                    <a:pt x="617" y="29"/>
                    <a:pt x="617" y="25"/>
                    <a:pt x="800" y="32"/>
                  </a:cubicBezTo>
                  <a:cubicBezTo>
                    <a:pt x="848" y="64"/>
                    <a:pt x="858" y="53"/>
                    <a:pt x="927" y="47"/>
                  </a:cubicBezTo>
                  <a:cubicBezTo>
                    <a:pt x="957" y="0"/>
                    <a:pt x="995" y="14"/>
                    <a:pt x="1055" y="9"/>
                  </a:cubicBezTo>
                  <a:cubicBezTo>
                    <a:pt x="1121" y="17"/>
                    <a:pt x="1167" y="39"/>
                    <a:pt x="1234" y="47"/>
                  </a:cubicBezTo>
                  <a:cubicBezTo>
                    <a:pt x="1261" y="87"/>
                    <a:pt x="1275" y="77"/>
                    <a:pt x="1324" y="69"/>
                  </a:cubicBezTo>
                  <a:cubicBezTo>
                    <a:pt x="1373" y="53"/>
                    <a:pt x="1401" y="77"/>
                    <a:pt x="1444" y="92"/>
                  </a:cubicBezTo>
                  <a:cubicBezTo>
                    <a:pt x="1515" y="85"/>
                    <a:pt x="1583" y="70"/>
                    <a:pt x="1653" y="62"/>
                  </a:cubicBezTo>
                  <a:cubicBezTo>
                    <a:pt x="1729" y="42"/>
                    <a:pt x="1752" y="38"/>
                    <a:pt x="1840" y="32"/>
                  </a:cubicBezTo>
                  <a:cubicBezTo>
                    <a:pt x="1845" y="24"/>
                    <a:pt x="1846" y="8"/>
                    <a:pt x="1855" y="9"/>
                  </a:cubicBezTo>
                  <a:cubicBezTo>
                    <a:pt x="1873" y="11"/>
                    <a:pt x="1883" y="33"/>
                    <a:pt x="1900" y="39"/>
                  </a:cubicBezTo>
                  <a:cubicBezTo>
                    <a:pt x="1922" y="47"/>
                    <a:pt x="1945" y="56"/>
                    <a:pt x="1967" y="62"/>
                  </a:cubicBezTo>
                  <a:cubicBezTo>
                    <a:pt x="2019" y="77"/>
                    <a:pt x="2054" y="73"/>
                    <a:pt x="2117" y="77"/>
                  </a:cubicBezTo>
                  <a:cubicBezTo>
                    <a:pt x="2181" y="98"/>
                    <a:pt x="2146" y="94"/>
                    <a:pt x="2222" y="84"/>
                  </a:cubicBezTo>
                  <a:cubicBezTo>
                    <a:pt x="2271" y="68"/>
                    <a:pt x="2271" y="70"/>
                    <a:pt x="2334" y="77"/>
                  </a:cubicBezTo>
                  <a:cubicBezTo>
                    <a:pt x="2367" y="68"/>
                    <a:pt x="2378" y="50"/>
                    <a:pt x="2409" y="39"/>
                  </a:cubicBezTo>
                  <a:cubicBezTo>
                    <a:pt x="2453" y="51"/>
                    <a:pt x="2497" y="54"/>
                    <a:pt x="2543" y="54"/>
                  </a:cubicBezTo>
                </a:path>
              </a:pathLst>
            </a:custGeom>
            <a:solidFill>
              <a:schemeClr val="hlink"/>
            </a:solidFill>
            <a:ln w="9525">
              <a:solidFill>
                <a:schemeClr val="tx1"/>
              </a:solidFill>
              <a:round/>
              <a:headEnd/>
              <a:tailEnd/>
            </a:ln>
          </p:spPr>
          <p:txBody>
            <a:bodyPr wrap="none"/>
            <a:lstStyle/>
            <a:p>
              <a:endParaRPr lang="ru-RU"/>
            </a:p>
          </p:txBody>
        </p:sp>
        <p:sp>
          <p:nvSpPr>
            <p:cNvPr id="45071" name="Freeform 6"/>
            <p:cNvSpPr>
              <a:spLocks/>
            </p:cNvSpPr>
            <p:nvPr/>
          </p:nvSpPr>
          <p:spPr bwMode="auto">
            <a:xfrm>
              <a:off x="2278" y="2773"/>
              <a:ext cx="1087" cy="60"/>
            </a:xfrm>
            <a:custGeom>
              <a:avLst/>
              <a:gdLst>
                <a:gd name="T0" fmla="*/ 0 w 2566"/>
                <a:gd name="T1" fmla="*/ 1 h 101"/>
                <a:gd name="T2" fmla="*/ 0 w 2566"/>
                <a:gd name="T3" fmla="*/ 1 h 101"/>
                <a:gd name="T4" fmla="*/ 0 w 2566"/>
                <a:gd name="T5" fmla="*/ 1 h 101"/>
                <a:gd name="T6" fmla="*/ 0 w 2566"/>
                <a:gd name="T7" fmla="*/ 1 h 101"/>
                <a:gd name="T8" fmla="*/ 0 w 2566"/>
                <a:gd name="T9" fmla="*/ 1 h 101"/>
                <a:gd name="T10" fmla="*/ 0 w 2566"/>
                <a:gd name="T11" fmla="*/ 1 h 101"/>
                <a:gd name="T12" fmla="*/ 0 w 2566"/>
                <a:gd name="T13" fmla="*/ 1 h 101"/>
                <a:gd name="T14" fmla="*/ 0 w 2566"/>
                <a:gd name="T15" fmla="*/ 1 h 101"/>
                <a:gd name="T16" fmla="*/ 0 w 2566"/>
                <a:gd name="T17" fmla="*/ 1 h 101"/>
                <a:gd name="T18" fmla="*/ 0 w 2566"/>
                <a:gd name="T19" fmla="*/ 1 h 101"/>
                <a:gd name="T20" fmla="*/ 0 w 2566"/>
                <a:gd name="T21" fmla="*/ 1 h 101"/>
                <a:gd name="T22" fmla="*/ 0 w 2566"/>
                <a:gd name="T23" fmla="*/ 1 h 101"/>
                <a:gd name="T24" fmla="*/ 0 w 2566"/>
                <a:gd name="T25" fmla="*/ 1 h 101"/>
                <a:gd name="T26" fmla="*/ 0 w 2566"/>
                <a:gd name="T27" fmla="*/ 1 h 101"/>
                <a:gd name="T28" fmla="*/ 0 w 2566"/>
                <a:gd name="T29" fmla="*/ 1 h 101"/>
                <a:gd name="T30" fmla="*/ 0 w 2566"/>
                <a:gd name="T31" fmla="*/ 1 h 101"/>
                <a:gd name="T32" fmla="*/ 0 w 2566"/>
                <a:gd name="T33" fmla="*/ 1 h 101"/>
                <a:gd name="T34" fmla="*/ 0 w 2566"/>
                <a:gd name="T35" fmla="*/ 1 h 101"/>
                <a:gd name="T36" fmla="*/ 0 w 2566"/>
                <a:gd name="T37" fmla="*/ 1 h 101"/>
                <a:gd name="T38" fmla="*/ 0 w 2566"/>
                <a:gd name="T39" fmla="*/ 1 h 101"/>
                <a:gd name="T40" fmla="*/ 0 w 2566"/>
                <a:gd name="T41" fmla="*/ 1 h 101"/>
                <a:gd name="T42" fmla="*/ 0 w 2566"/>
                <a:gd name="T43" fmla="*/ 1 h 101"/>
                <a:gd name="T44" fmla="*/ 0 w 2566"/>
                <a:gd name="T45" fmla="*/ 1 h 101"/>
                <a:gd name="T46" fmla="*/ 0 w 2566"/>
                <a:gd name="T47" fmla="*/ 1 h 101"/>
                <a:gd name="T48" fmla="*/ 0 w 2566"/>
                <a:gd name="T49" fmla="*/ 1 h 101"/>
                <a:gd name="T50" fmla="*/ 0 w 2566"/>
                <a:gd name="T51" fmla="*/ 1 h 10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566"/>
                <a:gd name="T79" fmla="*/ 0 h 101"/>
                <a:gd name="T80" fmla="*/ 2566 w 2566"/>
                <a:gd name="T81" fmla="*/ 101 h 10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566" h="101">
                  <a:moveTo>
                    <a:pt x="0" y="43"/>
                  </a:moveTo>
                  <a:cubicBezTo>
                    <a:pt x="50" y="28"/>
                    <a:pt x="105" y="28"/>
                    <a:pt x="157" y="21"/>
                  </a:cubicBezTo>
                  <a:cubicBezTo>
                    <a:pt x="182" y="29"/>
                    <a:pt x="200" y="42"/>
                    <a:pt x="225" y="51"/>
                  </a:cubicBezTo>
                  <a:cubicBezTo>
                    <a:pt x="247" y="43"/>
                    <a:pt x="270" y="36"/>
                    <a:pt x="292" y="28"/>
                  </a:cubicBezTo>
                  <a:cubicBezTo>
                    <a:pt x="336" y="33"/>
                    <a:pt x="370" y="51"/>
                    <a:pt x="404" y="28"/>
                  </a:cubicBezTo>
                  <a:cubicBezTo>
                    <a:pt x="426" y="50"/>
                    <a:pt x="435" y="70"/>
                    <a:pt x="464" y="81"/>
                  </a:cubicBezTo>
                  <a:cubicBezTo>
                    <a:pt x="523" y="42"/>
                    <a:pt x="546" y="56"/>
                    <a:pt x="636" y="51"/>
                  </a:cubicBezTo>
                  <a:cubicBezTo>
                    <a:pt x="642" y="50"/>
                    <a:pt x="716" y="41"/>
                    <a:pt x="741" y="28"/>
                  </a:cubicBezTo>
                  <a:cubicBezTo>
                    <a:pt x="793" y="1"/>
                    <a:pt x="733" y="22"/>
                    <a:pt x="786" y="6"/>
                  </a:cubicBezTo>
                  <a:cubicBezTo>
                    <a:pt x="856" y="10"/>
                    <a:pt x="928" y="0"/>
                    <a:pt x="995" y="21"/>
                  </a:cubicBezTo>
                  <a:cubicBezTo>
                    <a:pt x="1012" y="26"/>
                    <a:pt x="1025" y="41"/>
                    <a:pt x="1040" y="51"/>
                  </a:cubicBezTo>
                  <a:cubicBezTo>
                    <a:pt x="1057" y="62"/>
                    <a:pt x="1080" y="55"/>
                    <a:pt x="1100" y="58"/>
                  </a:cubicBezTo>
                  <a:cubicBezTo>
                    <a:pt x="1220" y="77"/>
                    <a:pt x="992" y="56"/>
                    <a:pt x="1235" y="73"/>
                  </a:cubicBezTo>
                  <a:cubicBezTo>
                    <a:pt x="1295" y="68"/>
                    <a:pt x="1331" y="62"/>
                    <a:pt x="1384" y="43"/>
                  </a:cubicBezTo>
                  <a:cubicBezTo>
                    <a:pt x="1404" y="47"/>
                    <a:pt x="1423" y="58"/>
                    <a:pt x="1444" y="58"/>
                  </a:cubicBezTo>
                  <a:cubicBezTo>
                    <a:pt x="1473" y="58"/>
                    <a:pt x="1506" y="44"/>
                    <a:pt x="1534" y="36"/>
                  </a:cubicBezTo>
                  <a:cubicBezTo>
                    <a:pt x="1568" y="13"/>
                    <a:pt x="1685" y="24"/>
                    <a:pt x="1728" y="21"/>
                  </a:cubicBezTo>
                  <a:cubicBezTo>
                    <a:pt x="1795" y="26"/>
                    <a:pt x="1845" y="30"/>
                    <a:pt x="1908" y="51"/>
                  </a:cubicBezTo>
                  <a:cubicBezTo>
                    <a:pt x="1915" y="53"/>
                    <a:pt x="1923" y="56"/>
                    <a:pt x="1930" y="58"/>
                  </a:cubicBezTo>
                  <a:cubicBezTo>
                    <a:pt x="1938" y="61"/>
                    <a:pt x="1945" y="63"/>
                    <a:pt x="1953" y="66"/>
                  </a:cubicBezTo>
                  <a:cubicBezTo>
                    <a:pt x="1960" y="68"/>
                    <a:pt x="1975" y="73"/>
                    <a:pt x="1975" y="73"/>
                  </a:cubicBezTo>
                  <a:cubicBezTo>
                    <a:pt x="2018" y="101"/>
                    <a:pt x="2156" y="83"/>
                    <a:pt x="2222" y="88"/>
                  </a:cubicBezTo>
                  <a:cubicBezTo>
                    <a:pt x="2278" y="77"/>
                    <a:pt x="2267" y="64"/>
                    <a:pt x="2327" y="73"/>
                  </a:cubicBezTo>
                  <a:cubicBezTo>
                    <a:pt x="2370" y="89"/>
                    <a:pt x="2392" y="63"/>
                    <a:pt x="2431" y="51"/>
                  </a:cubicBezTo>
                  <a:cubicBezTo>
                    <a:pt x="2460" y="58"/>
                    <a:pt x="2479" y="71"/>
                    <a:pt x="2506" y="81"/>
                  </a:cubicBezTo>
                  <a:cubicBezTo>
                    <a:pt x="2526" y="78"/>
                    <a:pt x="2566" y="73"/>
                    <a:pt x="2566" y="73"/>
                  </a:cubicBezTo>
                </a:path>
              </a:pathLst>
            </a:custGeom>
            <a:solidFill>
              <a:schemeClr val="hlink"/>
            </a:solidFill>
            <a:ln w="9525">
              <a:solidFill>
                <a:schemeClr val="tx1"/>
              </a:solidFill>
              <a:round/>
              <a:headEnd/>
              <a:tailEnd/>
            </a:ln>
          </p:spPr>
          <p:txBody>
            <a:bodyPr wrap="none"/>
            <a:lstStyle/>
            <a:p>
              <a:endParaRPr lang="ru-RU"/>
            </a:p>
          </p:txBody>
        </p:sp>
        <p:sp>
          <p:nvSpPr>
            <p:cNvPr id="45072" name="Freeform 7"/>
            <p:cNvSpPr>
              <a:spLocks/>
            </p:cNvSpPr>
            <p:nvPr/>
          </p:nvSpPr>
          <p:spPr bwMode="auto">
            <a:xfrm>
              <a:off x="2275" y="2883"/>
              <a:ext cx="1071" cy="49"/>
            </a:xfrm>
            <a:custGeom>
              <a:avLst/>
              <a:gdLst>
                <a:gd name="T0" fmla="*/ 0 w 2528"/>
                <a:gd name="T1" fmla="*/ 1 h 83"/>
                <a:gd name="T2" fmla="*/ 0 w 2528"/>
                <a:gd name="T3" fmla="*/ 0 h 83"/>
                <a:gd name="T4" fmla="*/ 0 w 2528"/>
                <a:gd name="T5" fmla="*/ 1 h 83"/>
                <a:gd name="T6" fmla="*/ 0 w 2528"/>
                <a:gd name="T7" fmla="*/ 1 h 83"/>
                <a:gd name="T8" fmla="*/ 0 w 2528"/>
                <a:gd name="T9" fmla="*/ 1 h 83"/>
                <a:gd name="T10" fmla="*/ 0 w 2528"/>
                <a:gd name="T11" fmla="*/ 1 h 83"/>
                <a:gd name="T12" fmla="*/ 0 w 2528"/>
                <a:gd name="T13" fmla="*/ 1 h 83"/>
                <a:gd name="T14" fmla="*/ 0 w 2528"/>
                <a:gd name="T15" fmla="*/ 1 h 83"/>
                <a:gd name="T16" fmla="*/ 0 w 2528"/>
                <a:gd name="T17" fmla="*/ 1 h 83"/>
                <a:gd name="T18" fmla="*/ 0 w 2528"/>
                <a:gd name="T19" fmla="*/ 1 h 83"/>
                <a:gd name="T20" fmla="*/ 0 w 2528"/>
                <a:gd name="T21" fmla="*/ 1 h 83"/>
                <a:gd name="T22" fmla="*/ 0 w 2528"/>
                <a:gd name="T23" fmla="*/ 1 h 83"/>
                <a:gd name="T24" fmla="*/ 0 w 2528"/>
                <a:gd name="T25" fmla="*/ 1 h 83"/>
                <a:gd name="T26" fmla="*/ 0 w 2528"/>
                <a:gd name="T27" fmla="*/ 1 h 83"/>
                <a:gd name="T28" fmla="*/ 0 w 2528"/>
                <a:gd name="T29" fmla="*/ 1 h 83"/>
                <a:gd name="T30" fmla="*/ 0 w 2528"/>
                <a:gd name="T31" fmla="*/ 1 h 83"/>
                <a:gd name="T32" fmla="*/ 0 w 2528"/>
                <a:gd name="T33" fmla="*/ 1 h 83"/>
                <a:gd name="T34" fmla="*/ 0 w 2528"/>
                <a:gd name="T35" fmla="*/ 1 h 83"/>
                <a:gd name="T36" fmla="*/ 0 w 2528"/>
                <a:gd name="T37" fmla="*/ 1 h 83"/>
                <a:gd name="T38" fmla="*/ 0 w 2528"/>
                <a:gd name="T39" fmla="*/ 1 h 83"/>
                <a:gd name="T40" fmla="*/ 0 w 2528"/>
                <a:gd name="T41" fmla="*/ 1 h 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28"/>
                <a:gd name="T64" fmla="*/ 0 h 83"/>
                <a:gd name="T65" fmla="*/ 2528 w 2528"/>
                <a:gd name="T66" fmla="*/ 83 h 8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28" h="83">
                  <a:moveTo>
                    <a:pt x="0" y="44"/>
                  </a:moveTo>
                  <a:cubicBezTo>
                    <a:pt x="45" y="34"/>
                    <a:pt x="83" y="14"/>
                    <a:pt x="127" y="0"/>
                  </a:cubicBezTo>
                  <a:cubicBezTo>
                    <a:pt x="152" y="8"/>
                    <a:pt x="170" y="41"/>
                    <a:pt x="194" y="44"/>
                  </a:cubicBezTo>
                  <a:cubicBezTo>
                    <a:pt x="306" y="59"/>
                    <a:pt x="419" y="53"/>
                    <a:pt x="531" y="74"/>
                  </a:cubicBezTo>
                  <a:cubicBezTo>
                    <a:pt x="629" y="66"/>
                    <a:pt x="716" y="50"/>
                    <a:pt x="815" y="44"/>
                  </a:cubicBezTo>
                  <a:cubicBezTo>
                    <a:pt x="845" y="35"/>
                    <a:pt x="875" y="25"/>
                    <a:pt x="905" y="14"/>
                  </a:cubicBezTo>
                  <a:cubicBezTo>
                    <a:pt x="976" y="22"/>
                    <a:pt x="1043" y="37"/>
                    <a:pt x="1114" y="44"/>
                  </a:cubicBezTo>
                  <a:cubicBezTo>
                    <a:pt x="1159" y="41"/>
                    <a:pt x="1204" y="29"/>
                    <a:pt x="1249" y="29"/>
                  </a:cubicBezTo>
                  <a:cubicBezTo>
                    <a:pt x="1336" y="29"/>
                    <a:pt x="1269" y="39"/>
                    <a:pt x="1331" y="44"/>
                  </a:cubicBezTo>
                  <a:cubicBezTo>
                    <a:pt x="1378" y="48"/>
                    <a:pt x="1426" y="49"/>
                    <a:pt x="1473" y="52"/>
                  </a:cubicBezTo>
                  <a:cubicBezTo>
                    <a:pt x="1501" y="59"/>
                    <a:pt x="1528" y="67"/>
                    <a:pt x="1556" y="74"/>
                  </a:cubicBezTo>
                  <a:cubicBezTo>
                    <a:pt x="1594" y="70"/>
                    <a:pt x="1624" y="57"/>
                    <a:pt x="1660" y="52"/>
                  </a:cubicBezTo>
                  <a:cubicBezTo>
                    <a:pt x="1690" y="48"/>
                    <a:pt x="1720" y="47"/>
                    <a:pt x="1750" y="44"/>
                  </a:cubicBezTo>
                  <a:cubicBezTo>
                    <a:pt x="1765" y="42"/>
                    <a:pt x="1780" y="39"/>
                    <a:pt x="1795" y="37"/>
                  </a:cubicBezTo>
                  <a:cubicBezTo>
                    <a:pt x="1895" y="2"/>
                    <a:pt x="1753" y="1"/>
                    <a:pt x="1922" y="14"/>
                  </a:cubicBezTo>
                  <a:cubicBezTo>
                    <a:pt x="1965" y="28"/>
                    <a:pt x="2005" y="43"/>
                    <a:pt x="2049" y="52"/>
                  </a:cubicBezTo>
                  <a:cubicBezTo>
                    <a:pt x="2082" y="49"/>
                    <a:pt x="2115" y="49"/>
                    <a:pt x="2147" y="44"/>
                  </a:cubicBezTo>
                  <a:cubicBezTo>
                    <a:pt x="2163" y="41"/>
                    <a:pt x="2192" y="29"/>
                    <a:pt x="2192" y="29"/>
                  </a:cubicBezTo>
                  <a:cubicBezTo>
                    <a:pt x="2232" y="32"/>
                    <a:pt x="2272" y="29"/>
                    <a:pt x="2311" y="37"/>
                  </a:cubicBezTo>
                  <a:cubicBezTo>
                    <a:pt x="2321" y="39"/>
                    <a:pt x="2324" y="55"/>
                    <a:pt x="2334" y="59"/>
                  </a:cubicBezTo>
                  <a:cubicBezTo>
                    <a:pt x="2394" y="83"/>
                    <a:pt x="2463" y="67"/>
                    <a:pt x="2528" y="67"/>
                  </a:cubicBezTo>
                </a:path>
              </a:pathLst>
            </a:custGeom>
            <a:solidFill>
              <a:schemeClr val="hlink"/>
            </a:solidFill>
            <a:ln w="9525">
              <a:solidFill>
                <a:schemeClr val="tx1"/>
              </a:solidFill>
              <a:round/>
              <a:headEnd/>
              <a:tailEnd/>
            </a:ln>
          </p:spPr>
          <p:txBody>
            <a:bodyPr wrap="none"/>
            <a:lstStyle/>
            <a:p>
              <a:endParaRPr lang="ru-RU"/>
            </a:p>
          </p:txBody>
        </p:sp>
        <p:sp>
          <p:nvSpPr>
            <p:cNvPr id="45073" name="Freeform 8"/>
            <p:cNvSpPr>
              <a:spLocks/>
            </p:cNvSpPr>
            <p:nvPr/>
          </p:nvSpPr>
          <p:spPr bwMode="auto">
            <a:xfrm>
              <a:off x="2279" y="2965"/>
              <a:ext cx="1060" cy="50"/>
            </a:xfrm>
            <a:custGeom>
              <a:avLst/>
              <a:gdLst>
                <a:gd name="T0" fmla="*/ 0 w 2499"/>
                <a:gd name="T1" fmla="*/ 1 h 85"/>
                <a:gd name="T2" fmla="*/ 0 w 2499"/>
                <a:gd name="T3" fmla="*/ 1 h 85"/>
                <a:gd name="T4" fmla="*/ 0 w 2499"/>
                <a:gd name="T5" fmla="*/ 1 h 85"/>
                <a:gd name="T6" fmla="*/ 0 w 2499"/>
                <a:gd name="T7" fmla="*/ 1 h 85"/>
                <a:gd name="T8" fmla="*/ 0 w 2499"/>
                <a:gd name="T9" fmla="*/ 1 h 85"/>
                <a:gd name="T10" fmla="*/ 0 w 2499"/>
                <a:gd name="T11" fmla="*/ 1 h 85"/>
                <a:gd name="T12" fmla="*/ 0 w 2499"/>
                <a:gd name="T13" fmla="*/ 1 h 85"/>
                <a:gd name="T14" fmla="*/ 0 w 2499"/>
                <a:gd name="T15" fmla="*/ 1 h 85"/>
                <a:gd name="T16" fmla="*/ 0 w 2499"/>
                <a:gd name="T17" fmla="*/ 1 h 85"/>
                <a:gd name="T18" fmla="*/ 0 w 2499"/>
                <a:gd name="T19" fmla="*/ 1 h 85"/>
                <a:gd name="T20" fmla="*/ 0 w 2499"/>
                <a:gd name="T21" fmla="*/ 1 h 85"/>
                <a:gd name="T22" fmla="*/ 0 w 2499"/>
                <a:gd name="T23" fmla="*/ 1 h 85"/>
                <a:gd name="T24" fmla="*/ 0 w 2499"/>
                <a:gd name="T25" fmla="*/ 1 h 85"/>
                <a:gd name="T26" fmla="*/ 0 w 2499"/>
                <a:gd name="T27" fmla="*/ 1 h 85"/>
                <a:gd name="T28" fmla="*/ 0 w 2499"/>
                <a:gd name="T29" fmla="*/ 1 h 85"/>
                <a:gd name="T30" fmla="*/ 0 w 2499"/>
                <a:gd name="T31" fmla="*/ 1 h 85"/>
                <a:gd name="T32" fmla="*/ 0 w 2499"/>
                <a:gd name="T33" fmla="*/ 1 h 85"/>
                <a:gd name="T34" fmla="*/ 0 w 2499"/>
                <a:gd name="T35" fmla="*/ 1 h 85"/>
                <a:gd name="T36" fmla="*/ 0 w 2499"/>
                <a:gd name="T37" fmla="*/ 0 h 85"/>
                <a:gd name="T38" fmla="*/ 0 w 2499"/>
                <a:gd name="T39" fmla="*/ 1 h 85"/>
                <a:gd name="T40" fmla="*/ 0 w 2499"/>
                <a:gd name="T41" fmla="*/ 1 h 85"/>
                <a:gd name="T42" fmla="*/ 0 w 2499"/>
                <a:gd name="T43" fmla="*/ 1 h 85"/>
                <a:gd name="T44" fmla="*/ 0 w 2499"/>
                <a:gd name="T45" fmla="*/ 1 h 85"/>
                <a:gd name="T46" fmla="*/ 0 w 2499"/>
                <a:gd name="T47" fmla="*/ 1 h 85"/>
                <a:gd name="T48" fmla="*/ 0 w 2499"/>
                <a:gd name="T49" fmla="*/ 1 h 85"/>
                <a:gd name="T50" fmla="*/ 0 w 2499"/>
                <a:gd name="T51" fmla="*/ 1 h 85"/>
                <a:gd name="T52" fmla="*/ 0 w 2499"/>
                <a:gd name="T53" fmla="*/ 1 h 8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499"/>
                <a:gd name="T82" fmla="*/ 0 h 85"/>
                <a:gd name="T83" fmla="*/ 2499 w 2499"/>
                <a:gd name="T84" fmla="*/ 85 h 8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499" h="85">
                  <a:moveTo>
                    <a:pt x="0" y="38"/>
                  </a:moveTo>
                  <a:cubicBezTo>
                    <a:pt x="13" y="35"/>
                    <a:pt x="26" y="33"/>
                    <a:pt x="38" y="30"/>
                  </a:cubicBezTo>
                  <a:cubicBezTo>
                    <a:pt x="53" y="26"/>
                    <a:pt x="83" y="15"/>
                    <a:pt x="83" y="15"/>
                  </a:cubicBezTo>
                  <a:cubicBezTo>
                    <a:pt x="166" y="25"/>
                    <a:pt x="245" y="45"/>
                    <a:pt x="329" y="53"/>
                  </a:cubicBezTo>
                  <a:cubicBezTo>
                    <a:pt x="378" y="65"/>
                    <a:pt x="429" y="69"/>
                    <a:pt x="479" y="75"/>
                  </a:cubicBezTo>
                  <a:cubicBezTo>
                    <a:pt x="592" y="68"/>
                    <a:pt x="700" y="57"/>
                    <a:pt x="808" y="23"/>
                  </a:cubicBezTo>
                  <a:cubicBezTo>
                    <a:pt x="818" y="25"/>
                    <a:pt x="829" y="25"/>
                    <a:pt x="838" y="30"/>
                  </a:cubicBezTo>
                  <a:cubicBezTo>
                    <a:pt x="854" y="38"/>
                    <a:pt x="883" y="60"/>
                    <a:pt x="883" y="60"/>
                  </a:cubicBezTo>
                  <a:cubicBezTo>
                    <a:pt x="929" y="54"/>
                    <a:pt x="974" y="45"/>
                    <a:pt x="1018" y="30"/>
                  </a:cubicBezTo>
                  <a:cubicBezTo>
                    <a:pt x="1063" y="40"/>
                    <a:pt x="1106" y="53"/>
                    <a:pt x="1152" y="60"/>
                  </a:cubicBezTo>
                  <a:cubicBezTo>
                    <a:pt x="1177" y="58"/>
                    <a:pt x="1203" y="58"/>
                    <a:pt x="1227" y="53"/>
                  </a:cubicBezTo>
                  <a:cubicBezTo>
                    <a:pt x="1236" y="51"/>
                    <a:pt x="1241" y="39"/>
                    <a:pt x="1250" y="38"/>
                  </a:cubicBezTo>
                  <a:cubicBezTo>
                    <a:pt x="1260" y="36"/>
                    <a:pt x="1269" y="43"/>
                    <a:pt x="1279" y="45"/>
                  </a:cubicBezTo>
                  <a:cubicBezTo>
                    <a:pt x="1309" y="51"/>
                    <a:pt x="1339" y="55"/>
                    <a:pt x="1369" y="60"/>
                  </a:cubicBezTo>
                  <a:cubicBezTo>
                    <a:pt x="1377" y="68"/>
                    <a:pt x="1382" y="80"/>
                    <a:pt x="1392" y="83"/>
                  </a:cubicBezTo>
                  <a:cubicBezTo>
                    <a:pt x="1399" y="85"/>
                    <a:pt x="1407" y="77"/>
                    <a:pt x="1414" y="75"/>
                  </a:cubicBezTo>
                  <a:cubicBezTo>
                    <a:pt x="1440" y="66"/>
                    <a:pt x="1443" y="67"/>
                    <a:pt x="1474" y="60"/>
                  </a:cubicBezTo>
                  <a:cubicBezTo>
                    <a:pt x="1479" y="45"/>
                    <a:pt x="1474" y="20"/>
                    <a:pt x="1489" y="15"/>
                  </a:cubicBezTo>
                  <a:cubicBezTo>
                    <a:pt x="1504" y="10"/>
                    <a:pt x="1534" y="0"/>
                    <a:pt x="1534" y="0"/>
                  </a:cubicBezTo>
                  <a:cubicBezTo>
                    <a:pt x="1580" y="48"/>
                    <a:pt x="1607" y="46"/>
                    <a:pt x="1676" y="53"/>
                  </a:cubicBezTo>
                  <a:cubicBezTo>
                    <a:pt x="1701" y="61"/>
                    <a:pt x="1726" y="67"/>
                    <a:pt x="1751" y="75"/>
                  </a:cubicBezTo>
                  <a:cubicBezTo>
                    <a:pt x="1832" y="68"/>
                    <a:pt x="1911" y="62"/>
                    <a:pt x="1990" y="45"/>
                  </a:cubicBezTo>
                  <a:cubicBezTo>
                    <a:pt x="2043" y="11"/>
                    <a:pt x="2065" y="64"/>
                    <a:pt x="2117" y="83"/>
                  </a:cubicBezTo>
                  <a:cubicBezTo>
                    <a:pt x="2167" y="80"/>
                    <a:pt x="2218" y="85"/>
                    <a:pt x="2267" y="75"/>
                  </a:cubicBezTo>
                  <a:cubicBezTo>
                    <a:pt x="2285" y="72"/>
                    <a:pt x="2312" y="45"/>
                    <a:pt x="2312" y="45"/>
                  </a:cubicBezTo>
                  <a:cubicBezTo>
                    <a:pt x="2357" y="55"/>
                    <a:pt x="2401" y="66"/>
                    <a:pt x="2446" y="75"/>
                  </a:cubicBezTo>
                  <a:cubicBezTo>
                    <a:pt x="2491" y="67"/>
                    <a:pt x="2475" y="77"/>
                    <a:pt x="2499" y="53"/>
                  </a:cubicBezTo>
                </a:path>
              </a:pathLst>
            </a:custGeom>
            <a:solidFill>
              <a:schemeClr val="hlink"/>
            </a:solidFill>
            <a:ln w="9525">
              <a:solidFill>
                <a:schemeClr val="tx1"/>
              </a:solidFill>
              <a:round/>
              <a:headEnd/>
              <a:tailEnd/>
            </a:ln>
          </p:spPr>
          <p:txBody>
            <a:bodyPr wrap="none"/>
            <a:lstStyle/>
            <a:p>
              <a:endParaRPr lang="ru-RU"/>
            </a:p>
          </p:txBody>
        </p:sp>
        <p:sp>
          <p:nvSpPr>
            <p:cNvPr id="45074" name="Freeform 9"/>
            <p:cNvSpPr>
              <a:spLocks/>
            </p:cNvSpPr>
            <p:nvPr/>
          </p:nvSpPr>
          <p:spPr bwMode="auto">
            <a:xfrm>
              <a:off x="2276" y="3061"/>
              <a:ext cx="1078" cy="58"/>
            </a:xfrm>
            <a:custGeom>
              <a:avLst/>
              <a:gdLst>
                <a:gd name="T0" fmla="*/ 0 w 2543"/>
                <a:gd name="T1" fmla="*/ 1 h 98"/>
                <a:gd name="T2" fmla="*/ 0 w 2543"/>
                <a:gd name="T3" fmla="*/ 1 h 98"/>
                <a:gd name="T4" fmla="*/ 0 w 2543"/>
                <a:gd name="T5" fmla="*/ 1 h 98"/>
                <a:gd name="T6" fmla="*/ 0 w 2543"/>
                <a:gd name="T7" fmla="*/ 1 h 98"/>
                <a:gd name="T8" fmla="*/ 0 w 2543"/>
                <a:gd name="T9" fmla="*/ 1 h 98"/>
                <a:gd name="T10" fmla="*/ 0 w 2543"/>
                <a:gd name="T11" fmla="*/ 1 h 98"/>
                <a:gd name="T12" fmla="*/ 0 w 2543"/>
                <a:gd name="T13" fmla="*/ 1 h 98"/>
                <a:gd name="T14" fmla="*/ 0 w 2543"/>
                <a:gd name="T15" fmla="*/ 1 h 98"/>
                <a:gd name="T16" fmla="*/ 0 w 2543"/>
                <a:gd name="T17" fmla="*/ 1 h 98"/>
                <a:gd name="T18" fmla="*/ 0 w 2543"/>
                <a:gd name="T19" fmla="*/ 1 h 98"/>
                <a:gd name="T20" fmla="*/ 0 w 2543"/>
                <a:gd name="T21" fmla="*/ 1 h 98"/>
                <a:gd name="T22" fmla="*/ 0 w 2543"/>
                <a:gd name="T23" fmla="*/ 1 h 98"/>
                <a:gd name="T24" fmla="*/ 0 w 2543"/>
                <a:gd name="T25" fmla="*/ 1 h 98"/>
                <a:gd name="T26" fmla="*/ 0 w 2543"/>
                <a:gd name="T27" fmla="*/ 1 h 98"/>
                <a:gd name="T28" fmla="*/ 0 w 2543"/>
                <a:gd name="T29" fmla="*/ 1 h 98"/>
                <a:gd name="T30" fmla="*/ 0 w 2543"/>
                <a:gd name="T31" fmla="*/ 1 h 98"/>
                <a:gd name="T32" fmla="*/ 0 w 2543"/>
                <a:gd name="T33" fmla="*/ 1 h 98"/>
                <a:gd name="T34" fmla="*/ 0 w 2543"/>
                <a:gd name="T35" fmla="*/ 1 h 98"/>
                <a:gd name="T36" fmla="*/ 0 w 2543"/>
                <a:gd name="T37" fmla="*/ 1 h 98"/>
                <a:gd name="T38" fmla="*/ 0 w 2543"/>
                <a:gd name="T39" fmla="*/ 1 h 98"/>
                <a:gd name="T40" fmla="*/ 0 w 2543"/>
                <a:gd name="T41" fmla="*/ 1 h 98"/>
                <a:gd name="T42" fmla="*/ 0 w 2543"/>
                <a:gd name="T43" fmla="*/ 1 h 98"/>
                <a:gd name="T44" fmla="*/ 0 w 2543"/>
                <a:gd name="T45" fmla="*/ 1 h 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543"/>
                <a:gd name="T70" fmla="*/ 0 h 98"/>
                <a:gd name="T71" fmla="*/ 2543 w 2543"/>
                <a:gd name="T72" fmla="*/ 98 h 9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543" h="98">
                  <a:moveTo>
                    <a:pt x="0" y="32"/>
                  </a:moveTo>
                  <a:cubicBezTo>
                    <a:pt x="15" y="29"/>
                    <a:pt x="30" y="28"/>
                    <a:pt x="45" y="24"/>
                  </a:cubicBezTo>
                  <a:cubicBezTo>
                    <a:pt x="60" y="20"/>
                    <a:pt x="90" y="9"/>
                    <a:pt x="90" y="9"/>
                  </a:cubicBezTo>
                  <a:cubicBezTo>
                    <a:pt x="123" y="21"/>
                    <a:pt x="135" y="7"/>
                    <a:pt x="172" y="17"/>
                  </a:cubicBezTo>
                  <a:cubicBezTo>
                    <a:pt x="227" y="55"/>
                    <a:pt x="179" y="58"/>
                    <a:pt x="262" y="47"/>
                  </a:cubicBezTo>
                  <a:cubicBezTo>
                    <a:pt x="301" y="37"/>
                    <a:pt x="335" y="19"/>
                    <a:pt x="374" y="9"/>
                  </a:cubicBezTo>
                  <a:cubicBezTo>
                    <a:pt x="413" y="16"/>
                    <a:pt x="429" y="28"/>
                    <a:pt x="464" y="39"/>
                  </a:cubicBezTo>
                  <a:cubicBezTo>
                    <a:pt x="617" y="29"/>
                    <a:pt x="617" y="25"/>
                    <a:pt x="800" y="32"/>
                  </a:cubicBezTo>
                  <a:cubicBezTo>
                    <a:pt x="848" y="64"/>
                    <a:pt x="858" y="53"/>
                    <a:pt x="927" y="47"/>
                  </a:cubicBezTo>
                  <a:cubicBezTo>
                    <a:pt x="957" y="0"/>
                    <a:pt x="995" y="14"/>
                    <a:pt x="1055" y="9"/>
                  </a:cubicBezTo>
                  <a:cubicBezTo>
                    <a:pt x="1121" y="17"/>
                    <a:pt x="1167" y="39"/>
                    <a:pt x="1234" y="47"/>
                  </a:cubicBezTo>
                  <a:cubicBezTo>
                    <a:pt x="1261" y="87"/>
                    <a:pt x="1275" y="77"/>
                    <a:pt x="1324" y="69"/>
                  </a:cubicBezTo>
                  <a:cubicBezTo>
                    <a:pt x="1373" y="53"/>
                    <a:pt x="1401" y="77"/>
                    <a:pt x="1444" y="92"/>
                  </a:cubicBezTo>
                  <a:cubicBezTo>
                    <a:pt x="1515" y="85"/>
                    <a:pt x="1583" y="70"/>
                    <a:pt x="1653" y="62"/>
                  </a:cubicBezTo>
                  <a:cubicBezTo>
                    <a:pt x="1729" y="42"/>
                    <a:pt x="1752" y="38"/>
                    <a:pt x="1840" y="32"/>
                  </a:cubicBezTo>
                  <a:cubicBezTo>
                    <a:pt x="1845" y="24"/>
                    <a:pt x="1846" y="8"/>
                    <a:pt x="1855" y="9"/>
                  </a:cubicBezTo>
                  <a:cubicBezTo>
                    <a:pt x="1873" y="11"/>
                    <a:pt x="1883" y="33"/>
                    <a:pt x="1900" y="39"/>
                  </a:cubicBezTo>
                  <a:cubicBezTo>
                    <a:pt x="1922" y="47"/>
                    <a:pt x="1945" y="56"/>
                    <a:pt x="1967" y="62"/>
                  </a:cubicBezTo>
                  <a:cubicBezTo>
                    <a:pt x="2019" y="77"/>
                    <a:pt x="2054" y="73"/>
                    <a:pt x="2117" y="77"/>
                  </a:cubicBezTo>
                  <a:cubicBezTo>
                    <a:pt x="2181" y="98"/>
                    <a:pt x="2146" y="94"/>
                    <a:pt x="2222" y="84"/>
                  </a:cubicBezTo>
                  <a:cubicBezTo>
                    <a:pt x="2271" y="68"/>
                    <a:pt x="2271" y="70"/>
                    <a:pt x="2334" y="77"/>
                  </a:cubicBezTo>
                  <a:cubicBezTo>
                    <a:pt x="2367" y="68"/>
                    <a:pt x="2378" y="50"/>
                    <a:pt x="2409" y="39"/>
                  </a:cubicBezTo>
                  <a:cubicBezTo>
                    <a:pt x="2453" y="51"/>
                    <a:pt x="2497" y="54"/>
                    <a:pt x="2543" y="54"/>
                  </a:cubicBezTo>
                </a:path>
              </a:pathLst>
            </a:custGeom>
            <a:solidFill>
              <a:schemeClr val="hlink"/>
            </a:solidFill>
            <a:ln w="9525">
              <a:solidFill>
                <a:schemeClr val="tx1"/>
              </a:solidFill>
              <a:round/>
              <a:headEnd/>
              <a:tailEnd/>
            </a:ln>
          </p:spPr>
          <p:txBody>
            <a:bodyPr wrap="none"/>
            <a:lstStyle/>
            <a:p>
              <a:endParaRPr lang="ru-RU"/>
            </a:p>
          </p:txBody>
        </p:sp>
        <p:sp>
          <p:nvSpPr>
            <p:cNvPr id="45075" name="Freeform 10"/>
            <p:cNvSpPr>
              <a:spLocks/>
            </p:cNvSpPr>
            <p:nvPr/>
          </p:nvSpPr>
          <p:spPr bwMode="auto">
            <a:xfrm>
              <a:off x="2279" y="3151"/>
              <a:ext cx="1088" cy="59"/>
            </a:xfrm>
            <a:custGeom>
              <a:avLst/>
              <a:gdLst>
                <a:gd name="T0" fmla="*/ 0 w 2566"/>
                <a:gd name="T1" fmla="*/ 1 h 101"/>
                <a:gd name="T2" fmla="*/ 0 w 2566"/>
                <a:gd name="T3" fmla="*/ 1 h 101"/>
                <a:gd name="T4" fmla="*/ 0 w 2566"/>
                <a:gd name="T5" fmla="*/ 1 h 101"/>
                <a:gd name="T6" fmla="*/ 0 w 2566"/>
                <a:gd name="T7" fmla="*/ 1 h 101"/>
                <a:gd name="T8" fmla="*/ 0 w 2566"/>
                <a:gd name="T9" fmla="*/ 1 h 101"/>
                <a:gd name="T10" fmla="*/ 0 w 2566"/>
                <a:gd name="T11" fmla="*/ 1 h 101"/>
                <a:gd name="T12" fmla="*/ 0 w 2566"/>
                <a:gd name="T13" fmla="*/ 1 h 101"/>
                <a:gd name="T14" fmla="*/ 0 w 2566"/>
                <a:gd name="T15" fmla="*/ 1 h 101"/>
                <a:gd name="T16" fmla="*/ 0 w 2566"/>
                <a:gd name="T17" fmla="*/ 1 h 101"/>
                <a:gd name="T18" fmla="*/ 0 w 2566"/>
                <a:gd name="T19" fmla="*/ 1 h 101"/>
                <a:gd name="T20" fmla="*/ 0 w 2566"/>
                <a:gd name="T21" fmla="*/ 1 h 101"/>
                <a:gd name="T22" fmla="*/ 0 w 2566"/>
                <a:gd name="T23" fmla="*/ 1 h 101"/>
                <a:gd name="T24" fmla="*/ 0 w 2566"/>
                <a:gd name="T25" fmla="*/ 1 h 101"/>
                <a:gd name="T26" fmla="*/ 0 w 2566"/>
                <a:gd name="T27" fmla="*/ 1 h 101"/>
                <a:gd name="T28" fmla="*/ 0 w 2566"/>
                <a:gd name="T29" fmla="*/ 1 h 101"/>
                <a:gd name="T30" fmla="*/ 0 w 2566"/>
                <a:gd name="T31" fmla="*/ 1 h 101"/>
                <a:gd name="T32" fmla="*/ 0 w 2566"/>
                <a:gd name="T33" fmla="*/ 1 h 101"/>
                <a:gd name="T34" fmla="*/ 0 w 2566"/>
                <a:gd name="T35" fmla="*/ 1 h 101"/>
                <a:gd name="T36" fmla="*/ 0 w 2566"/>
                <a:gd name="T37" fmla="*/ 1 h 101"/>
                <a:gd name="T38" fmla="*/ 0 w 2566"/>
                <a:gd name="T39" fmla="*/ 1 h 101"/>
                <a:gd name="T40" fmla="*/ 0 w 2566"/>
                <a:gd name="T41" fmla="*/ 1 h 101"/>
                <a:gd name="T42" fmla="*/ 0 w 2566"/>
                <a:gd name="T43" fmla="*/ 1 h 101"/>
                <a:gd name="T44" fmla="*/ 0 w 2566"/>
                <a:gd name="T45" fmla="*/ 1 h 101"/>
                <a:gd name="T46" fmla="*/ 0 w 2566"/>
                <a:gd name="T47" fmla="*/ 1 h 101"/>
                <a:gd name="T48" fmla="*/ 0 w 2566"/>
                <a:gd name="T49" fmla="*/ 1 h 101"/>
                <a:gd name="T50" fmla="*/ 0 w 2566"/>
                <a:gd name="T51" fmla="*/ 1 h 10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566"/>
                <a:gd name="T79" fmla="*/ 0 h 101"/>
                <a:gd name="T80" fmla="*/ 2566 w 2566"/>
                <a:gd name="T81" fmla="*/ 101 h 10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566" h="101">
                  <a:moveTo>
                    <a:pt x="0" y="43"/>
                  </a:moveTo>
                  <a:cubicBezTo>
                    <a:pt x="50" y="28"/>
                    <a:pt x="105" y="28"/>
                    <a:pt x="157" y="21"/>
                  </a:cubicBezTo>
                  <a:cubicBezTo>
                    <a:pt x="182" y="29"/>
                    <a:pt x="200" y="42"/>
                    <a:pt x="225" y="51"/>
                  </a:cubicBezTo>
                  <a:cubicBezTo>
                    <a:pt x="247" y="43"/>
                    <a:pt x="270" y="36"/>
                    <a:pt x="292" y="28"/>
                  </a:cubicBezTo>
                  <a:cubicBezTo>
                    <a:pt x="336" y="33"/>
                    <a:pt x="370" y="51"/>
                    <a:pt x="404" y="28"/>
                  </a:cubicBezTo>
                  <a:cubicBezTo>
                    <a:pt x="426" y="50"/>
                    <a:pt x="435" y="70"/>
                    <a:pt x="464" y="81"/>
                  </a:cubicBezTo>
                  <a:cubicBezTo>
                    <a:pt x="523" y="42"/>
                    <a:pt x="546" y="56"/>
                    <a:pt x="636" y="51"/>
                  </a:cubicBezTo>
                  <a:cubicBezTo>
                    <a:pt x="642" y="50"/>
                    <a:pt x="716" y="41"/>
                    <a:pt x="741" y="28"/>
                  </a:cubicBezTo>
                  <a:cubicBezTo>
                    <a:pt x="793" y="1"/>
                    <a:pt x="733" y="22"/>
                    <a:pt x="786" y="6"/>
                  </a:cubicBezTo>
                  <a:cubicBezTo>
                    <a:pt x="856" y="10"/>
                    <a:pt x="928" y="0"/>
                    <a:pt x="995" y="21"/>
                  </a:cubicBezTo>
                  <a:cubicBezTo>
                    <a:pt x="1012" y="26"/>
                    <a:pt x="1025" y="41"/>
                    <a:pt x="1040" y="51"/>
                  </a:cubicBezTo>
                  <a:cubicBezTo>
                    <a:pt x="1057" y="62"/>
                    <a:pt x="1080" y="55"/>
                    <a:pt x="1100" y="58"/>
                  </a:cubicBezTo>
                  <a:cubicBezTo>
                    <a:pt x="1220" y="77"/>
                    <a:pt x="992" y="56"/>
                    <a:pt x="1235" y="73"/>
                  </a:cubicBezTo>
                  <a:cubicBezTo>
                    <a:pt x="1295" y="68"/>
                    <a:pt x="1331" y="62"/>
                    <a:pt x="1384" y="43"/>
                  </a:cubicBezTo>
                  <a:cubicBezTo>
                    <a:pt x="1404" y="47"/>
                    <a:pt x="1423" y="58"/>
                    <a:pt x="1444" y="58"/>
                  </a:cubicBezTo>
                  <a:cubicBezTo>
                    <a:pt x="1473" y="58"/>
                    <a:pt x="1506" y="44"/>
                    <a:pt x="1534" y="36"/>
                  </a:cubicBezTo>
                  <a:cubicBezTo>
                    <a:pt x="1568" y="13"/>
                    <a:pt x="1685" y="24"/>
                    <a:pt x="1728" y="21"/>
                  </a:cubicBezTo>
                  <a:cubicBezTo>
                    <a:pt x="1795" y="26"/>
                    <a:pt x="1845" y="30"/>
                    <a:pt x="1908" y="51"/>
                  </a:cubicBezTo>
                  <a:cubicBezTo>
                    <a:pt x="1915" y="53"/>
                    <a:pt x="1923" y="56"/>
                    <a:pt x="1930" y="58"/>
                  </a:cubicBezTo>
                  <a:cubicBezTo>
                    <a:pt x="1938" y="61"/>
                    <a:pt x="1945" y="63"/>
                    <a:pt x="1953" y="66"/>
                  </a:cubicBezTo>
                  <a:cubicBezTo>
                    <a:pt x="1960" y="68"/>
                    <a:pt x="1975" y="73"/>
                    <a:pt x="1975" y="73"/>
                  </a:cubicBezTo>
                  <a:cubicBezTo>
                    <a:pt x="2018" y="101"/>
                    <a:pt x="2156" y="83"/>
                    <a:pt x="2222" y="88"/>
                  </a:cubicBezTo>
                  <a:cubicBezTo>
                    <a:pt x="2278" y="77"/>
                    <a:pt x="2267" y="64"/>
                    <a:pt x="2327" y="73"/>
                  </a:cubicBezTo>
                  <a:cubicBezTo>
                    <a:pt x="2370" y="89"/>
                    <a:pt x="2392" y="63"/>
                    <a:pt x="2431" y="51"/>
                  </a:cubicBezTo>
                  <a:cubicBezTo>
                    <a:pt x="2460" y="58"/>
                    <a:pt x="2479" y="71"/>
                    <a:pt x="2506" y="81"/>
                  </a:cubicBezTo>
                  <a:cubicBezTo>
                    <a:pt x="2526" y="78"/>
                    <a:pt x="2566" y="73"/>
                    <a:pt x="2566" y="73"/>
                  </a:cubicBezTo>
                </a:path>
              </a:pathLst>
            </a:custGeom>
            <a:solidFill>
              <a:schemeClr val="hlink"/>
            </a:solidFill>
            <a:ln w="9525">
              <a:solidFill>
                <a:schemeClr val="tx1"/>
              </a:solidFill>
              <a:round/>
              <a:headEnd/>
              <a:tailEnd/>
            </a:ln>
          </p:spPr>
          <p:txBody>
            <a:bodyPr wrap="none"/>
            <a:lstStyle/>
            <a:p>
              <a:endParaRPr lang="ru-RU"/>
            </a:p>
          </p:txBody>
        </p:sp>
        <p:sp>
          <p:nvSpPr>
            <p:cNvPr id="45076" name="Freeform 11"/>
            <p:cNvSpPr>
              <a:spLocks/>
            </p:cNvSpPr>
            <p:nvPr/>
          </p:nvSpPr>
          <p:spPr bwMode="auto">
            <a:xfrm>
              <a:off x="2276" y="3260"/>
              <a:ext cx="1072" cy="49"/>
            </a:xfrm>
            <a:custGeom>
              <a:avLst/>
              <a:gdLst>
                <a:gd name="T0" fmla="*/ 0 w 2528"/>
                <a:gd name="T1" fmla="*/ 1 h 83"/>
                <a:gd name="T2" fmla="*/ 0 w 2528"/>
                <a:gd name="T3" fmla="*/ 0 h 83"/>
                <a:gd name="T4" fmla="*/ 0 w 2528"/>
                <a:gd name="T5" fmla="*/ 1 h 83"/>
                <a:gd name="T6" fmla="*/ 0 w 2528"/>
                <a:gd name="T7" fmla="*/ 1 h 83"/>
                <a:gd name="T8" fmla="*/ 0 w 2528"/>
                <a:gd name="T9" fmla="*/ 1 h 83"/>
                <a:gd name="T10" fmla="*/ 0 w 2528"/>
                <a:gd name="T11" fmla="*/ 1 h 83"/>
                <a:gd name="T12" fmla="*/ 0 w 2528"/>
                <a:gd name="T13" fmla="*/ 1 h 83"/>
                <a:gd name="T14" fmla="*/ 0 w 2528"/>
                <a:gd name="T15" fmla="*/ 1 h 83"/>
                <a:gd name="T16" fmla="*/ 0 w 2528"/>
                <a:gd name="T17" fmla="*/ 1 h 83"/>
                <a:gd name="T18" fmla="*/ 0 w 2528"/>
                <a:gd name="T19" fmla="*/ 1 h 83"/>
                <a:gd name="T20" fmla="*/ 0 w 2528"/>
                <a:gd name="T21" fmla="*/ 1 h 83"/>
                <a:gd name="T22" fmla="*/ 0 w 2528"/>
                <a:gd name="T23" fmla="*/ 1 h 83"/>
                <a:gd name="T24" fmla="*/ 0 w 2528"/>
                <a:gd name="T25" fmla="*/ 1 h 83"/>
                <a:gd name="T26" fmla="*/ 0 w 2528"/>
                <a:gd name="T27" fmla="*/ 1 h 83"/>
                <a:gd name="T28" fmla="*/ 0 w 2528"/>
                <a:gd name="T29" fmla="*/ 1 h 83"/>
                <a:gd name="T30" fmla="*/ 0 w 2528"/>
                <a:gd name="T31" fmla="*/ 1 h 83"/>
                <a:gd name="T32" fmla="*/ 0 w 2528"/>
                <a:gd name="T33" fmla="*/ 1 h 83"/>
                <a:gd name="T34" fmla="*/ 0 w 2528"/>
                <a:gd name="T35" fmla="*/ 1 h 83"/>
                <a:gd name="T36" fmla="*/ 0 w 2528"/>
                <a:gd name="T37" fmla="*/ 1 h 83"/>
                <a:gd name="T38" fmla="*/ 0 w 2528"/>
                <a:gd name="T39" fmla="*/ 1 h 83"/>
                <a:gd name="T40" fmla="*/ 0 w 2528"/>
                <a:gd name="T41" fmla="*/ 1 h 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28"/>
                <a:gd name="T64" fmla="*/ 0 h 83"/>
                <a:gd name="T65" fmla="*/ 2528 w 2528"/>
                <a:gd name="T66" fmla="*/ 83 h 8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28" h="83">
                  <a:moveTo>
                    <a:pt x="0" y="44"/>
                  </a:moveTo>
                  <a:cubicBezTo>
                    <a:pt x="45" y="34"/>
                    <a:pt x="83" y="14"/>
                    <a:pt x="127" y="0"/>
                  </a:cubicBezTo>
                  <a:cubicBezTo>
                    <a:pt x="152" y="8"/>
                    <a:pt x="170" y="41"/>
                    <a:pt x="194" y="44"/>
                  </a:cubicBezTo>
                  <a:cubicBezTo>
                    <a:pt x="306" y="59"/>
                    <a:pt x="419" y="53"/>
                    <a:pt x="531" y="74"/>
                  </a:cubicBezTo>
                  <a:cubicBezTo>
                    <a:pt x="629" y="66"/>
                    <a:pt x="716" y="50"/>
                    <a:pt x="815" y="44"/>
                  </a:cubicBezTo>
                  <a:cubicBezTo>
                    <a:pt x="845" y="35"/>
                    <a:pt x="875" y="25"/>
                    <a:pt x="905" y="14"/>
                  </a:cubicBezTo>
                  <a:cubicBezTo>
                    <a:pt x="976" y="22"/>
                    <a:pt x="1043" y="37"/>
                    <a:pt x="1114" y="44"/>
                  </a:cubicBezTo>
                  <a:cubicBezTo>
                    <a:pt x="1159" y="41"/>
                    <a:pt x="1204" y="29"/>
                    <a:pt x="1249" y="29"/>
                  </a:cubicBezTo>
                  <a:cubicBezTo>
                    <a:pt x="1336" y="29"/>
                    <a:pt x="1269" y="39"/>
                    <a:pt x="1331" y="44"/>
                  </a:cubicBezTo>
                  <a:cubicBezTo>
                    <a:pt x="1378" y="48"/>
                    <a:pt x="1426" y="49"/>
                    <a:pt x="1473" y="52"/>
                  </a:cubicBezTo>
                  <a:cubicBezTo>
                    <a:pt x="1501" y="59"/>
                    <a:pt x="1528" y="67"/>
                    <a:pt x="1556" y="74"/>
                  </a:cubicBezTo>
                  <a:cubicBezTo>
                    <a:pt x="1594" y="70"/>
                    <a:pt x="1624" y="57"/>
                    <a:pt x="1660" y="52"/>
                  </a:cubicBezTo>
                  <a:cubicBezTo>
                    <a:pt x="1690" y="48"/>
                    <a:pt x="1720" y="47"/>
                    <a:pt x="1750" y="44"/>
                  </a:cubicBezTo>
                  <a:cubicBezTo>
                    <a:pt x="1765" y="42"/>
                    <a:pt x="1780" y="39"/>
                    <a:pt x="1795" y="37"/>
                  </a:cubicBezTo>
                  <a:cubicBezTo>
                    <a:pt x="1895" y="2"/>
                    <a:pt x="1753" y="1"/>
                    <a:pt x="1922" y="14"/>
                  </a:cubicBezTo>
                  <a:cubicBezTo>
                    <a:pt x="1965" y="28"/>
                    <a:pt x="2005" y="43"/>
                    <a:pt x="2049" y="52"/>
                  </a:cubicBezTo>
                  <a:cubicBezTo>
                    <a:pt x="2082" y="49"/>
                    <a:pt x="2115" y="49"/>
                    <a:pt x="2147" y="44"/>
                  </a:cubicBezTo>
                  <a:cubicBezTo>
                    <a:pt x="2163" y="41"/>
                    <a:pt x="2192" y="29"/>
                    <a:pt x="2192" y="29"/>
                  </a:cubicBezTo>
                  <a:cubicBezTo>
                    <a:pt x="2232" y="32"/>
                    <a:pt x="2272" y="29"/>
                    <a:pt x="2311" y="37"/>
                  </a:cubicBezTo>
                  <a:cubicBezTo>
                    <a:pt x="2321" y="39"/>
                    <a:pt x="2324" y="55"/>
                    <a:pt x="2334" y="59"/>
                  </a:cubicBezTo>
                  <a:cubicBezTo>
                    <a:pt x="2394" y="83"/>
                    <a:pt x="2463" y="67"/>
                    <a:pt x="2528" y="67"/>
                  </a:cubicBezTo>
                </a:path>
              </a:pathLst>
            </a:custGeom>
            <a:solidFill>
              <a:schemeClr val="hlink"/>
            </a:solidFill>
            <a:ln w="9525">
              <a:solidFill>
                <a:schemeClr val="tx1"/>
              </a:solidFill>
              <a:round/>
              <a:headEnd/>
              <a:tailEnd/>
            </a:ln>
          </p:spPr>
          <p:txBody>
            <a:bodyPr wrap="none"/>
            <a:lstStyle/>
            <a:p>
              <a:endParaRPr lang="ru-RU"/>
            </a:p>
          </p:txBody>
        </p:sp>
        <p:sp>
          <p:nvSpPr>
            <p:cNvPr id="45077" name="Freeform 12"/>
            <p:cNvSpPr>
              <a:spLocks/>
            </p:cNvSpPr>
            <p:nvPr/>
          </p:nvSpPr>
          <p:spPr bwMode="auto">
            <a:xfrm>
              <a:off x="2279" y="3352"/>
              <a:ext cx="1060" cy="50"/>
            </a:xfrm>
            <a:custGeom>
              <a:avLst/>
              <a:gdLst>
                <a:gd name="T0" fmla="*/ 0 w 2499"/>
                <a:gd name="T1" fmla="*/ 1 h 85"/>
                <a:gd name="T2" fmla="*/ 0 w 2499"/>
                <a:gd name="T3" fmla="*/ 1 h 85"/>
                <a:gd name="T4" fmla="*/ 0 w 2499"/>
                <a:gd name="T5" fmla="*/ 1 h 85"/>
                <a:gd name="T6" fmla="*/ 0 w 2499"/>
                <a:gd name="T7" fmla="*/ 1 h 85"/>
                <a:gd name="T8" fmla="*/ 0 w 2499"/>
                <a:gd name="T9" fmla="*/ 1 h 85"/>
                <a:gd name="T10" fmla="*/ 0 w 2499"/>
                <a:gd name="T11" fmla="*/ 1 h 85"/>
                <a:gd name="T12" fmla="*/ 0 w 2499"/>
                <a:gd name="T13" fmla="*/ 1 h 85"/>
                <a:gd name="T14" fmla="*/ 0 w 2499"/>
                <a:gd name="T15" fmla="*/ 1 h 85"/>
                <a:gd name="T16" fmla="*/ 0 w 2499"/>
                <a:gd name="T17" fmla="*/ 1 h 85"/>
                <a:gd name="T18" fmla="*/ 0 w 2499"/>
                <a:gd name="T19" fmla="*/ 1 h 85"/>
                <a:gd name="T20" fmla="*/ 0 w 2499"/>
                <a:gd name="T21" fmla="*/ 1 h 85"/>
                <a:gd name="T22" fmla="*/ 0 w 2499"/>
                <a:gd name="T23" fmla="*/ 1 h 85"/>
                <a:gd name="T24" fmla="*/ 0 w 2499"/>
                <a:gd name="T25" fmla="*/ 1 h 85"/>
                <a:gd name="T26" fmla="*/ 0 w 2499"/>
                <a:gd name="T27" fmla="*/ 1 h 85"/>
                <a:gd name="T28" fmla="*/ 0 w 2499"/>
                <a:gd name="T29" fmla="*/ 1 h 85"/>
                <a:gd name="T30" fmla="*/ 0 w 2499"/>
                <a:gd name="T31" fmla="*/ 1 h 85"/>
                <a:gd name="T32" fmla="*/ 0 w 2499"/>
                <a:gd name="T33" fmla="*/ 1 h 85"/>
                <a:gd name="T34" fmla="*/ 0 w 2499"/>
                <a:gd name="T35" fmla="*/ 1 h 85"/>
                <a:gd name="T36" fmla="*/ 0 w 2499"/>
                <a:gd name="T37" fmla="*/ 0 h 85"/>
                <a:gd name="T38" fmla="*/ 0 w 2499"/>
                <a:gd name="T39" fmla="*/ 1 h 85"/>
                <a:gd name="T40" fmla="*/ 0 w 2499"/>
                <a:gd name="T41" fmla="*/ 1 h 85"/>
                <a:gd name="T42" fmla="*/ 0 w 2499"/>
                <a:gd name="T43" fmla="*/ 1 h 85"/>
                <a:gd name="T44" fmla="*/ 0 w 2499"/>
                <a:gd name="T45" fmla="*/ 1 h 85"/>
                <a:gd name="T46" fmla="*/ 0 w 2499"/>
                <a:gd name="T47" fmla="*/ 1 h 85"/>
                <a:gd name="T48" fmla="*/ 0 w 2499"/>
                <a:gd name="T49" fmla="*/ 1 h 85"/>
                <a:gd name="T50" fmla="*/ 0 w 2499"/>
                <a:gd name="T51" fmla="*/ 1 h 85"/>
                <a:gd name="T52" fmla="*/ 0 w 2499"/>
                <a:gd name="T53" fmla="*/ 1 h 8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499"/>
                <a:gd name="T82" fmla="*/ 0 h 85"/>
                <a:gd name="T83" fmla="*/ 2499 w 2499"/>
                <a:gd name="T84" fmla="*/ 85 h 8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499" h="85">
                  <a:moveTo>
                    <a:pt x="0" y="38"/>
                  </a:moveTo>
                  <a:cubicBezTo>
                    <a:pt x="13" y="35"/>
                    <a:pt x="26" y="33"/>
                    <a:pt x="38" y="30"/>
                  </a:cubicBezTo>
                  <a:cubicBezTo>
                    <a:pt x="53" y="26"/>
                    <a:pt x="83" y="15"/>
                    <a:pt x="83" y="15"/>
                  </a:cubicBezTo>
                  <a:cubicBezTo>
                    <a:pt x="166" y="25"/>
                    <a:pt x="245" y="45"/>
                    <a:pt x="329" y="53"/>
                  </a:cubicBezTo>
                  <a:cubicBezTo>
                    <a:pt x="378" y="65"/>
                    <a:pt x="429" y="69"/>
                    <a:pt x="479" y="75"/>
                  </a:cubicBezTo>
                  <a:cubicBezTo>
                    <a:pt x="592" y="68"/>
                    <a:pt x="700" y="57"/>
                    <a:pt x="808" y="23"/>
                  </a:cubicBezTo>
                  <a:cubicBezTo>
                    <a:pt x="818" y="25"/>
                    <a:pt x="829" y="25"/>
                    <a:pt x="838" y="30"/>
                  </a:cubicBezTo>
                  <a:cubicBezTo>
                    <a:pt x="854" y="38"/>
                    <a:pt x="883" y="60"/>
                    <a:pt x="883" y="60"/>
                  </a:cubicBezTo>
                  <a:cubicBezTo>
                    <a:pt x="929" y="54"/>
                    <a:pt x="974" y="45"/>
                    <a:pt x="1018" y="30"/>
                  </a:cubicBezTo>
                  <a:cubicBezTo>
                    <a:pt x="1063" y="40"/>
                    <a:pt x="1106" y="53"/>
                    <a:pt x="1152" y="60"/>
                  </a:cubicBezTo>
                  <a:cubicBezTo>
                    <a:pt x="1177" y="58"/>
                    <a:pt x="1203" y="58"/>
                    <a:pt x="1227" y="53"/>
                  </a:cubicBezTo>
                  <a:cubicBezTo>
                    <a:pt x="1236" y="51"/>
                    <a:pt x="1241" y="39"/>
                    <a:pt x="1250" y="38"/>
                  </a:cubicBezTo>
                  <a:cubicBezTo>
                    <a:pt x="1260" y="36"/>
                    <a:pt x="1269" y="43"/>
                    <a:pt x="1279" y="45"/>
                  </a:cubicBezTo>
                  <a:cubicBezTo>
                    <a:pt x="1309" y="51"/>
                    <a:pt x="1339" y="55"/>
                    <a:pt x="1369" y="60"/>
                  </a:cubicBezTo>
                  <a:cubicBezTo>
                    <a:pt x="1377" y="68"/>
                    <a:pt x="1382" y="80"/>
                    <a:pt x="1392" y="83"/>
                  </a:cubicBezTo>
                  <a:cubicBezTo>
                    <a:pt x="1399" y="85"/>
                    <a:pt x="1407" y="77"/>
                    <a:pt x="1414" y="75"/>
                  </a:cubicBezTo>
                  <a:cubicBezTo>
                    <a:pt x="1440" y="66"/>
                    <a:pt x="1443" y="67"/>
                    <a:pt x="1474" y="60"/>
                  </a:cubicBezTo>
                  <a:cubicBezTo>
                    <a:pt x="1479" y="45"/>
                    <a:pt x="1474" y="20"/>
                    <a:pt x="1489" y="15"/>
                  </a:cubicBezTo>
                  <a:cubicBezTo>
                    <a:pt x="1504" y="10"/>
                    <a:pt x="1534" y="0"/>
                    <a:pt x="1534" y="0"/>
                  </a:cubicBezTo>
                  <a:cubicBezTo>
                    <a:pt x="1580" y="48"/>
                    <a:pt x="1607" y="46"/>
                    <a:pt x="1676" y="53"/>
                  </a:cubicBezTo>
                  <a:cubicBezTo>
                    <a:pt x="1701" y="61"/>
                    <a:pt x="1726" y="67"/>
                    <a:pt x="1751" y="75"/>
                  </a:cubicBezTo>
                  <a:cubicBezTo>
                    <a:pt x="1832" y="68"/>
                    <a:pt x="1911" y="62"/>
                    <a:pt x="1990" y="45"/>
                  </a:cubicBezTo>
                  <a:cubicBezTo>
                    <a:pt x="2043" y="11"/>
                    <a:pt x="2065" y="64"/>
                    <a:pt x="2117" y="83"/>
                  </a:cubicBezTo>
                  <a:cubicBezTo>
                    <a:pt x="2167" y="80"/>
                    <a:pt x="2218" y="85"/>
                    <a:pt x="2267" y="75"/>
                  </a:cubicBezTo>
                  <a:cubicBezTo>
                    <a:pt x="2285" y="72"/>
                    <a:pt x="2312" y="45"/>
                    <a:pt x="2312" y="45"/>
                  </a:cubicBezTo>
                  <a:cubicBezTo>
                    <a:pt x="2357" y="55"/>
                    <a:pt x="2401" y="66"/>
                    <a:pt x="2446" y="75"/>
                  </a:cubicBezTo>
                  <a:cubicBezTo>
                    <a:pt x="2491" y="67"/>
                    <a:pt x="2475" y="77"/>
                    <a:pt x="2499" y="53"/>
                  </a:cubicBezTo>
                </a:path>
              </a:pathLst>
            </a:custGeom>
            <a:solidFill>
              <a:schemeClr val="hlink"/>
            </a:solidFill>
            <a:ln w="9525">
              <a:solidFill>
                <a:schemeClr val="tx1"/>
              </a:solidFill>
              <a:round/>
              <a:headEnd/>
              <a:tailEnd/>
            </a:ln>
          </p:spPr>
          <p:txBody>
            <a:bodyPr wrap="none"/>
            <a:lstStyle/>
            <a:p>
              <a:endParaRPr lang="ru-RU"/>
            </a:p>
          </p:txBody>
        </p:sp>
        <p:sp>
          <p:nvSpPr>
            <p:cNvPr id="45078" name="Freeform 13"/>
            <p:cNvSpPr>
              <a:spLocks/>
            </p:cNvSpPr>
            <p:nvPr/>
          </p:nvSpPr>
          <p:spPr bwMode="auto">
            <a:xfrm>
              <a:off x="2276" y="3448"/>
              <a:ext cx="1078" cy="58"/>
            </a:xfrm>
            <a:custGeom>
              <a:avLst/>
              <a:gdLst>
                <a:gd name="T0" fmla="*/ 0 w 2543"/>
                <a:gd name="T1" fmla="*/ 1 h 98"/>
                <a:gd name="T2" fmla="*/ 0 w 2543"/>
                <a:gd name="T3" fmla="*/ 1 h 98"/>
                <a:gd name="T4" fmla="*/ 0 w 2543"/>
                <a:gd name="T5" fmla="*/ 1 h 98"/>
                <a:gd name="T6" fmla="*/ 0 w 2543"/>
                <a:gd name="T7" fmla="*/ 1 h 98"/>
                <a:gd name="T8" fmla="*/ 0 w 2543"/>
                <a:gd name="T9" fmla="*/ 1 h 98"/>
                <a:gd name="T10" fmla="*/ 0 w 2543"/>
                <a:gd name="T11" fmla="*/ 1 h 98"/>
                <a:gd name="T12" fmla="*/ 0 w 2543"/>
                <a:gd name="T13" fmla="*/ 1 h 98"/>
                <a:gd name="T14" fmla="*/ 0 w 2543"/>
                <a:gd name="T15" fmla="*/ 1 h 98"/>
                <a:gd name="T16" fmla="*/ 0 w 2543"/>
                <a:gd name="T17" fmla="*/ 1 h 98"/>
                <a:gd name="T18" fmla="*/ 0 w 2543"/>
                <a:gd name="T19" fmla="*/ 1 h 98"/>
                <a:gd name="T20" fmla="*/ 0 w 2543"/>
                <a:gd name="T21" fmla="*/ 1 h 98"/>
                <a:gd name="T22" fmla="*/ 0 w 2543"/>
                <a:gd name="T23" fmla="*/ 1 h 98"/>
                <a:gd name="T24" fmla="*/ 0 w 2543"/>
                <a:gd name="T25" fmla="*/ 1 h 98"/>
                <a:gd name="T26" fmla="*/ 0 w 2543"/>
                <a:gd name="T27" fmla="*/ 1 h 98"/>
                <a:gd name="T28" fmla="*/ 0 w 2543"/>
                <a:gd name="T29" fmla="*/ 1 h 98"/>
                <a:gd name="T30" fmla="*/ 0 w 2543"/>
                <a:gd name="T31" fmla="*/ 1 h 98"/>
                <a:gd name="T32" fmla="*/ 0 w 2543"/>
                <a:gd name="T33" fmla="*/ 1 h 98"/>
                <a:gd name="T34" fmla="*/ 0 w 2543"/>
                <a:gd name="T35" fmla="*/ 1 h 98"/>
                <a:gd name="T36" fmla="*/ 0 w 2543"/>
                <a:gd name="T37" fmla="*/ 1 h 98"/>
                <a:gd name="T38" fmla="*/ 0 w 2543"/>
                <a:gd name="T39" fmla="*/ 1 h 98"/>
                <a:gd name="T40" fmla="*/ 0 w 2543"/>
                <a:gd name="T41" fmla="*/ 1 h 98"/>
                <a:gd name="T42" fmla="*/ 0 w 2543"/>
                <a:gd name="T43" fmla="*/ 1 h 98"/>
                <a:gd name="T44" fmla="*/ 0 w 2543"/>
                <a:gd name="T45" fmla="*/ 1 h 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543"/>
                <a:gd name="T70" fmla="*/ 0 h 98"/>
                <a:gd name="T71" fmla="*/ 2543 w 2543"/>
                <a:gd name="T72" fmla="*/ 98 h 9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543" h="98">
                  <a:moveTo>
                    <a:pt x="0" y="32"/>
                  </a:moveTo>
                  <a:cubicBezTo>
                    <a:pt x="15" y="29"/>
                    <a:pt x="30" y="28"/>
                    <a:pt x="45" y="24"/>
                  </a:cubicBezTo>
                  <a:cubicBezTo>
                    <a:pt x="60" y="20"/>
                    <a:pt x="90" y="9"/>
                    <a:pt x="90" y="9"/>
                  </a:cubicBezTo>
                  <a:cubicBezTo>
                    <a:pt x="123" y="21"/>
                    <a:pt x="135" y="7"/>
                    <a:pt x="172" y="17"/>
                  </a:cubicBezTo>
                  <a:cubicBezTo>
                    <a:pt x="227" y="55"/>
                    <a:pt x="179" y="58"/>
                    <a:pt x="262" y="47"/>
                  </a:cubicBezTo>
                  <a:cubicBezTo>
                    <a:pt x="301" y="37"/>
                    <a:pt x="335" y="19"/>
                    <a:pt x="374" y="9"/>
                  </a:cubicBezTo>
                  <a:cubicBezTo>
                    <a:pt x="413" y="16"/>
                    <a:pt x="429" y="28"/>
                    <a:pt x="464" y="39"/>
                  </a:cubicBezTo>
                  <a:cubicBezTo>
                    <a:pt x="617" y="29"/>
                    <a:pt x="617" y="25"/>
                    <a:pt x="800" y="32"/>
                  </a:cubicBezTo>
                  <a:cubicBezTo>
                    <a:pt x="848" y="64"/>
                    <a:pt x="858" y="53"/>
                    <a:pt x="927" y="47"/>
                  </a:cubicBezTo>
                  <a:cubicBezTo>
                    <a:pt x="957" y="0"/>
                    <a:pt x="995" y="14"/>
                    <a:pt x="1055" y="9"/>
                  </a:cubicBezTo>
                  <a:cubicBezTo>
                    <a:pt x="1121" y="17"/>
                    <a:pt x="1167" y="39"/>
                    <a:pt x="1234" y="47"/>
                  </a:cubicBezTo>
                  <a:cubicBezTo>
                    <a:pt x="1261" y="87"/>
                    <a:pt x="1275" y="77"/>
                    <a:pt x="1324" y="69"/>
                  </a:cubicBezTo>
                  <a:cubicBezTo>
                    <a:pt x="1373" y="53"/>
                    <a:pt x="1401" y="77"/>
                    <a:pt x="1444" y="92"/>
                  </a:cubicBezTo>
                  <a:cubicBezTo>
                    <a:pt x="1515" y="85"/>
                    <a:pt x="1583" y="70"/>
                    <a:pt x="1653" y="62"/>
                  </a:cubicBezTo>
                  <a:cubicBezTo>
                    <a:pt x="1729" y="42"/>
                    <a:pt x="1752" y="38"/>
                    <a:pt x="1840" y="32"/>
                  </a:cubicBezTo>
                  <a:cubicBezTo>
                    <a:pt x="1845" y="24"/>
                    <a:pt x="1846" y="8"/>
                    <a:pt x="1855" y="9"/>
                  </a:cubicBezTo>
                  <a:cubicBezTo>
                    <a:pt x="1873" y="11"/>
                    <a:pt x="1883" y="33"/>
                    <a:pt x="1900" y="39"/>
                  </a:cubicBezTo>
                  <a:cubicBezTo>
                    <a:pt x="1922" y="47"/>
                    <a:pt x="1945" y="56"/>
                    <a:pt x="1967" y="62"/>
                  </a:cubicBezTo>
                  <a:cubicBezTo>
                    <a:pt x="2019" y="77"/>
                    <a:pt x="2054" y="73"/>
                    <a:pt x="2117" y="77"/>
                  </a:cubicBezTo>
                  <a:cubicBezTo>
                    <a:pt x="2181" y="98"/>
                    <a:pt x="2146" y="94"/>
                    <a:pt x="2222" y="84"/>
                  </a:cubicBezTo>
                  <a:cubicBezTo>
                    <a:pt x="2271" y="68"/>
                    <a:pt x="2271" y="70"/>
                    <a:pt x="2334" y="77"/>
                  </a:cubicBezTo>
                  <a:cubicBezTo>
                    <a:pt x="2367" y="68"/>
                    <a:pt x="2378" y="50"/>
                    <a:pt x="2409" y="39"/>
                  </a:cubicBezTo>
                  <a:cubicBezTo>
                    <a:pt x="2453" y="51"/>
                    <a:pt x="2497" y="54"/>
                    <a:pt x="2543" y="54"/>
                  </a:cubicBezTo>
                </a:path>
              </a:pathLst>
            </a:custGeom>
            <a:solidFill>
              <a:schemeClr val="hlink"/>
            </a:solidFill>
            <a:ln w="9525">
              <a:solidFill>
                <a:schemeClr val="tx1"/>
              </a:solidFill>
              <a:round/>
              <a:headEnd/>
              <a:tailEnd/>
            </a:ln>
          </p:spPr>
          <p:txBody>
            <a:bodyPr wrap="none"/>
            <a:lstStyle/>
            <a:p>
              <a:endParaRPr lang="ru-RU"/>
            </a:p>
          </p:txBody>
        </p:sp>
        <p:sp>
          <p:nvSpPr>
            <p:cNvPr id="45079" name="Freeform 14"/>
            <p:cNvSpPr>
              <a:spLocks/>
            </p:cNvSpPr>
            <p:nvPr/>
          </p:nvSpPr>
          <p:spPr bwMode="auto">
            <a:xfrm>
              <a:off x="2279" y="3538"/>
              <a:ext cx="1088" cy="60"/>
            </a:xfrm>
            <a:custGeom>
              <a:avLst/>
              <a:gdLst>
                <a:gd name="T0" fmla="*/ 0 w 2566"/>
                <a:gd name="T1" fmla="*/ 1 h 101"/>
                <a:gd name="T2" fmla="*/ 0 w 2566"/>
                <a:gd name="T3" fmla="*/ 1 h 101"/>
                <a:gd name="T4" fmla="*/ 0 w 2566"/>
                <a:gd name="T5" fmla="*/ 1 h 101"/>
                <a:gd name="T6" fmla="*/ 0 w 2566"/>
                <a:gd name="T7" fmla="*/ 1 h 101"/>
                <a:gd name="T8" fmla="*/ 0 w 2566"/>
                <a:gd name="T9" fmla="*/ 1 h 101"/>
                <a:gd name="T10" fmla="*/ 0 w 2566"/>
                <a:gd name="T11" fmla="*/ 1 h 101"/>
                <a:gd name="T12" fmla="*/ 0 w 2566"/>
                <a:gd name="T13" fmla="*/ 1 h 101"/>
                <a:gd name="T14" fmla="*/ 0 w 2566"/>
                <a:gd name="T15" fmla="*/ 1 h 101"/>
                <a:gd name="T16" fmla="*/ 0 w 2566"/>
                <a:gd name="T17" fmla="*/ 1 h 101"/>
                <a:gd name="T18" fmla="*/ 0 w 2566"/>
                <a:gd name="T19" fmla="*/ 1 h 101"/>
                <a:gd name="T20" fmla="*/ 0 w 2566"/>
                <a:gd name="T21" fmla="*/ 1 h 101"/>
                <a:gd name="T22" fmla="*/ 0 w 2566"/>
                <a:gd name="T23" fmla="*/ 1 h 101"/>
                <a:gd name="T24" fmla="*/ 0 w 2566"/>
                <a:gd name="T25" fmla="*/ 1 h 101"/>
                <a:gd name="T26" fmla="*/ 0 w 2566"/>
                <a:gd name="T27" fmla="*/ 1 h 101"/>
                <a:gd name="T28" fmla="*/ 0 w 2566"/>
                <a:gd name="T29" fmla="*/ 1 h 101"/>
                <a:gd name="T30" fmla="*/ 0 w 2566"/>
                <a:gd name="T31" fmla="*/ 1 h 101"/>
                <a:gd name="T32" fmla="*/ 0 w 2566"/>
                <a:gd name="T33" fmla="*/ 1 h 101"/>
                <a:gd name="T34" fmla="*/ 0 w 2566"/>
                <a:gd name="T35" fmla="*/ 1 h 101"/>
                <a:gd name="T36" fmla="*/ 0 w 2566"/>
                <a:gd name="T37" fmla="*/ 1 h 101"/>
                <a:gd name="T38" fmla="*/ 0 w 2566"/>
                <a:gd name="T39" fmla="*/ 1 h 101"/>
                <a:gd name="T40" fmla="*/ 0 w 2566"/>
                <a:gd name="T41" fmla="*/ 1 h 101"/>
                <a:gd name="T42" fmla="*/ 0 w 2566"/>
                <a:gd name="T43" fmla="*/ 1 h 101"/>
                <a:gd name="T44" fmla="*/ 0 w 2566"/>
                <a:gd name="T45" fmla="*/ 1 h 101"/>
                <a:gd name="T46" fmla="*/ 0 w 2566"/>
                <a:gd name="T47" fmla="*/ 1 h 101"/>
                <a:gd name="T48" fmla="*/ 0 w 2566"/>
                <a:gd name="T49" fmla="*/ 1 h 101"/>
                <a:gd name="T50" fmla="*/ 0 w 2566"/>
                <a:gd name="T51" fmla="*/ 1 h 10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566"/>
                <a:gd name="T79" fmla="*/ 0 h 101"/>
                <a:gd name="T80" fmla="*/ 2566 w 2566"/>
                <a:gd name="T81" fmla="*/ 101 h 10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566" h="101">
                  <a:moveTo>
                    <a:pt x="0" y="43"/>
                  </a:moveTo>
                  <a:cubicBezTo>
                    <a:pt x="50" y="28"/>
                    <a:pt x="105" y="28"/>
                    <a:pt x="157" y="21"/>
                  </a:cubicBezTo>
                  <a:cubicBezTo>
                    <a:pt x="182" y="29"/>
                    <a:pt x="200" y="42"/>
                    <a:pt x="225" y="51"/>
                  </a:cubicBezTo>
                  <a:cubicBezTo>
                    <a:pt x="247" y="43"/>
                    <a:pt x="270" y="36"/>
                    <a:pt x="292" y="28"/>
                  </a:cubicBezTo>
                  <a:cubicBezTo>
                    <a:pt x="336" y="33"/>
                    <a:pt x="370" y="51"/>
                    <a:pt x="404" y="28"/>
                  </a:cubicBezTo>
                  <a:cubicBezTo>
                    <a:pt x="426" y="50"/>
                    <a:pt x="435" y="70"/>
                    <a:pt x="464" y="81"/>
                  </a:cubicBezTo>
                  <a:cubicBezTo>
                    <a:pt x="523" y="42"/>
                    <a:pt x="546" y="56"/>
                    <a:pt x="636" y="51"/>
                  </a:cubicBezTo>
                  <a:cubicBezTo>
                    <a:pt x="642" y="50"/>
                    <a:pt x="716" y="41"/>
                    <a:pt x="741" y="28"/>
                  </a:cubicBezTo>
                  <a:cubicBezTo>
                    <a:pt x="793" y="1"/>
                    <a:pt x="733" y="22"/>
                    <a:pt x="786" y="6"/>
                  </a:cubicBezTo>
                  <a:cubicBezTo>
                    <a:pt x="856" y="10"/>
                    <a:pt x="928" y="0"/>
                    <a:pt x="995" y="21"/>
                  </a:cubicBezTo>
                  <a:cubicBezTo>
                    <a:pt x="1012" y="26"/>
                    <a:pt x="1025" y="41"/>
                    <a:pt x="1040" y="51"/>
                  </a:cubicBezTo>
                  <a:cubicBezTo>
                    <a:pt x="1057" y="62"/>
                    <a:pt x="1080" y="55"/>
                    <a:pt x="1100" y="58"/>
                  </a:cubicBezTo>
                  <a:cubicBezTo>
                    <a:pt x="1220" y="77"/>
                    <a:pt x="992" y="56"/>
                    <a:pt x="1235" y="73"/>
                  </a:cubicBezTo>
                  <a:cubicBezTo>
                    <a:pt x="1295" y="68"/>
                    <a:pt x="1331" y="62"/>
                    <a:pt x="1384" y="43"/>
                  </a:cubicBezTo>
                  <a:cubicBezTo>
                    <a:pt x="1404" y="47"/>
                    <a:pt x="1423" y="58"/>
                    <a:pt x="1444" y="58"/>
                  </a:cubicBezTo>
                  <a:cubicBezTo>
                    <a:pt x="1473" y="58"/>
                    <a:pt x="1506" y="44"/>
                    <a:pt x="1534" y="36"/>
                  </a:cubicBezTo>
                  <a:cubicBezTo>
                    <a:pt x="1568" y="13"/>
                    <a:pt x="1685" y="24"/>
                    <a:pt x="1728" y="21"/>
                  </a:cubicBezTo>
                  <a:cubicBezTo>
                    <a:pt x="1795" y="26"/>
                    <a:pt x="1845" y="30"/>
                    <a:pt x="1908" y="51"/>
                  </a:cubicBezTo>
                  <a:cubicBezTo>
                    <a:pt x="1915" y="53"/>
                    <a:pt x="1923" y="56"/>
                    <a:pt x="1930" y="58"/>
                  </a:cubicBezTo>
                  <a:cubicBezTo>
                    <a:pt x="1938" y="61"/>
                    <a:pt x="1945" y="63"/>
                    <a:pt x="1953" y="66"/>
                  </a:cubicBezTo>
                  <a:cubicBezTo>
                    <a:pt x="1960" y="68"/>
                    <a:pt x="1975" y="73"/>
                    <a:pt x="1975" y="73"/>
                  </a:cubicBezTo>
                  <a:cubicBezTo>
                    <a:pt x="2018" y="101"/>
                    <a:pt x="2156" y="83"/>
                    <a:pt x="2222" y="88"/>
                  </a:cubicBezTo>
                  <a:cubicBezTo>
                    <a:pt x="2278" y="77"/>
                    <a:pt x="2267" y="64"/>
                    <a:pt x="2327" y="73"/>
                  </a:cubicBezTo>
                  <a:cubicBezTo>
                    <a:pt x="2370" y="89"/>
                    <a:pt x="2392" y="63"/>
                    <a:pt x="2431" y="51"/>
                  </a:cubicBezTo>
                  <a:cubicBezTo>
                    <a:pt x="2460" y="58"/>
                    <a:pt x="2479" y="71"/>
                    <a:pt x="2506" y="81"/>
                  </a:cubicBezTo>
                  <a:cubicBezTo>
                    <a:pt x="2526" y="78"/>
                    <a:pt x="2566" y="73"/>
                    <a:pt x="2566" y="73"/>
                  </a:cubicBezTo>
                </a:path>
              </a:pathLst>
            </a:custGeom>
            <a:solidFill>
              <a:schemeClr val="hlink"/>
            </a:solidFill>
            <a:ln w="9525">
              <a:solidFill>
                <a:schemeClr val="tx1"/>
              </a:solidFill>
              <a:round/>
              <a:headEnd/>
              <a:tailEnd/>
            </a:ln>
          </p:spPr>
          <p:txBody>
            <a:bodyPr wrap="none"/>
            <a:lstStyle/>
            <a:p>
              <a:endParaRPr lang="ru-RU"/>
            </a:p>
          </p:txBody>
        </p:sp>
        <p:sp>
          <p:nvSpPr>
            <p:cNvPr id="45080" name="Freeform 15"/>
            <p:cNvSpPr>
              <a:spLocks/>
            </p:cNvSpPr>
            <p:nvPr/>
          </p:nvSpPr>
          <p:spPr bwMode="auto">
            <a:xfrm>
              <a:off x="2276" y="3648"/>
              <a:ext cx="1072" cy="48"/>
            </a:xfrm>
            <a:custGeom>
              <a:avLst/>
              <a:gdLst>
                <a:gd name="T0" fmla="*/ 0 w 2528"/>
                <a:gd name="T1" fmla="*/ 1 h 83"/>
                <a:gd name="T2" fmla="*/ 0 w 2528"/>
                <a:gd name="T3" fmla="*/ 0 h 83"/>
                <a:gd name="T4" fmla="*/ 0 w 2528"/>
                <a:gd name="T5" fmla="*/ 1 h 83"/>
                <a:gd name="T6" fmla="*/ 0 w 2528"/>
                <a:gd name="T7" fmla="*/ 1 h 83"/>
                <a:gd name="T8" fmla="*/ 0 w 2528"/>
                <a:gd name="T9" fmla="*/ 1 h 83"/>
                <a:gd name="T10" fmla="*/ 0 w 2528"/>
                <a:gd name="T11" fmla="*/ 1 h 83"/>
                <a:gd name="T12" fmla="*/ 0 w 2528"/>
                <a:gd name="T13" fmla="*/ 1 h 83"/>
                <a:gd name="T14" fmla="*/ 0 w 2528"/>
                <a:gd name="T15" fmla="*/ 1 h 83"/>
                <a:gd name="T16" fmla="*/ 0 w 2528"/>
                <a:gd name="T17" fmla="*/ 1 h 83"/>
                <a:gd name="T18" fmla="*/ 0 w 2528"/>
                <a:gd name="T19" fmla="*/ 1 h 83"/>
                <a:gd name="T20" fmla="*/ 0 w 2528"/>
                <a:gd name="T21" fmla="*/ 1 h 83"/>
                <a:gd name="T22" fmla="*/ 0 w 2528"/>
                <a:gd name="T23" fmla="*/ 1 h 83"/>
                <a:gd name="T24" fmla="*/ 0 w 2528"/>
                <a:gd name="T25" fmla="*/ 1 h 83"/>
                <a:gd name="T26" fmla="*/ 0 w 2528"/>
                <a:gd name="T27" fmla="*/ 1 h 83"/>
                <a:gd name="T28" fmla="*/ 0 w 2528"/>
                <a:gd name="T29" fmla="*/ 1 h 83"/>
                <a:gd name="T30" fmla="*/ 0 w 2528"/>
                <a:gd name="T31" fmla="*/ 1 h 83"/>
                <a:gd name="T32" fmla="*/ 0 w 2528"/>
                <a:gd name="T33" fmla="*/ 1 h 83"/>
                <a:gd name="T34" fmla="*/ 0 w 2528"/>
                <a:gd name="T35" fmla="*/ 1 h 83"/>
                <a:gd name="T36" fmla="*/ 0 w 2528"/>
                <a:gd name="T37" fmla="*/ 1 h 83"/>
                <a:gd name="T38" fmla="*/ 0 w 2528"/>
                <a:gd name="T39" fmla="*/ 1 h 83"/>
                <a:gd name="T40" fmla="*/ 0 w 2528"/>
                <a:gd name="T41" fmla="*/ 1 h 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28"/>
                <a:gd name="T64" fmla="*/ 0 h 83"/>
                <a:gd name="T65" fmla="*/ 2528 w 2528"/>
                <a:gd name="T66" fmla="*/ 83 h 8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28" h="83">
                  <a:moveTo>
                    <a:pt x="0" y="44"/>
                  </a:moveTo>
                  <a:cubicBezTo>
                    <a:pt x="45" y="34"/>
                    <a:pt x="83" y="14"/>
                    <a:pt x="127" y="0"/>
                  </a:cubicBezTo>
                  <a:cubicBezTo>
                    <a:pt x="152" y="8"/>
                    <a:pt x="170" y="41"/>
                    <a:pt x="194" y="44"/>
                  </a:cubicBezTo>
                  <a:cubicBezTo>
                    <a:pt x="306" y="59"/>
                    <a:pt x="419" y="53"/>
                    <a:pt x="531" y="74"/>
                  </a:cubicBezTo>
                  <a:cubicBezTo>
                    <a:pt x="629" y="66"/>
                    <a:pt x="716" y="50"/>
                    <a:pt x="815" y="44"/>
                  </a:cubicBezTo>
                  <a:cubicBezTo>
                    <a:pt x="845" y="35"/>
                    <a:pt x="875" y="25"/>
                    <a:pt x="905" y="14"/>
                  </a:cubicBezTo>
                  <a:cubicBezTo>
                    <a:pt x="976" y="22"/>
                    <a:pt x="1043" y="37"/>
                    <a:pt x="1114" y="44"/>
                  </a:cubicBezTo>
                  <a:cubicBezTo>
                    <a:pt x="1159" y="41"/>
                    <a:pt x="1204" y="29"/>
                    <a:pt x="1249" y="29"/>
                  </a:cubicBezTo>
                  <a:cubicBezTo>
                    <a:pt x="1336" y="29"/>
                    <a:pt x="1269" y="39"/>
                    <a:pt x="1331" y="44"/>
                  </a:cubicBezTo>
                  <a:cubicBezTo>
                    <a:pt x="1378" y="48"/>
                    <a:pt x="1426" y="49"/>
                    <a:pt x="1473" y="52"/>
                  </a:cubicBezTo>
                  <a:cubicBezTo>
                    <a:pt x="1501" y="59"/>
                    <a:pt x="1528" y="67"/>
                    <a:pt x="1556" y="74"/>
                  </a:cubicBezTo>
                  <a:cubicBezTo>
                    <a:pt x="1594" y="70"/>
                    <a:pt x="1624" y="57"/>
                    <a:pt x="1660" y="52"/>
                  </a:cubicBezTo>
                  <a:cubicBezTo>
                    <a:pt x="1690" y="48"/>
                    <a:pt x="1720" y="47"/>
                    <a:pt x="1750" y="44"/>
                  </a:cubicBezTo>
                  <a:cubicBezTo>
                    <a:pt x="1765" y="42"/>
                    <a:pt x="1780" y="39"/>
                    <a:pt x="1795" y="37"/>
                  </a:cubicBezTo>
                  <a:cubicBezTo>
                    <a:pt x="1895" y="2"/>
                    <a:pt x="1753" y="1"/>
                    <a:pt x="1922" y="14"/>
                  </a:cubicBezTo>
                  <a:cubicBezTo>
                    <a:pt x="1965" y="28"/>
                    <a:pt x="2005" y="43"/>
                    <a:pt x="2049" y="52"/>
                  </a:cubicBezTo>
                  <a:cubicBezTo>
                    <a:pt x="2082" y="49"/>
                    <a:pt x="2115" y="49"/>
                    <a:pt x="2147" y="44"/>
                  </a:cubicBezTo>
                  <a:cubicBezTo>
                    <a:pt x="2163" y="41"/>
                    <a:pt x="2192" y="29"/>
                    <a:pt x="2192" y="29"/>
                  </a:cubicBezTo>
                  <a:cubicBezTo>
                    <a:pt x="2232" y="32"/>
                    <a:pt x="2272" y="29"/>
                    <a:pt x="2311" y="37"/>
                  </a:cubicBezTo>
                  <a:cubicBezTo>
                    <a:pt x="2321" y="39"/>
                    <a:pt x="2324" y="55"/>
                    <a:pt x="2334" y="59"/>
                  </a:cubicBezTo>
                  <a:cubicBezTo>
                    <a:pt x="2394" y="83"/>
                    <a:pt x="2463" y="67"/>
                    <a:pt x="2528" y="67"/>
                  </a:cubicBezTo>
                </a:path>
              </a:pathLst>
            </a:custGeom>
            <a:solidFill>
              <a:schemeClr val="hlink"/>
            </a:solidFill>
            <a:ln w="9525">
              <a:solidFill>
                <a:schemeClr val="tx1"/>
              </a:solidFill>
              <a:round/>
              <a:headEnd/>
              <a:tailEnd/>
            </a:ln>
          </p:spPr>
          <p:txBody>
            <a:bodyPr wrap="none"/>
            <a:lstStyle/>
            <a:p>
              <a:endParaRPr lang="ru-RU"/>
            </a:p>
          </p:txBody>
        </p:sp>
        <p:sp>
          <p:nvSpPr>
            <p:cNvPr id="45081" name="Freeform 16"/>
            <p:cNvSpPr>
              <a:spLocks/>
            </p:cNvSpPr>
            <p:nvPr/>
          </p:nvSpPr>
          <p:spPr bwMode="auto">
            <a:xfrm>
              <a:off x="2282" y="3744"/>
              <a:ext cx="982" cy="48"/>
            </a:xfrm>
            <a:custGeom>
              <a:avLst/>
              <a:gdLst>
                <a:gd name="T0" fmla="*/ 0 w 2543"/>
                <a:gd name="T1" fmla="*/ 0 h 98"/>
                <a:gd name="T2" fmla="*/ 0 w 2543"/>
                <a:gd name="T3" fmla="*/ 0 h 98"/>
                <a:gd name="T4" fmla="*/ 0 w 2543"/>
                <a:gd name="T5" fmla="*/ 0 h 98"/>
                <a:gd name="T6" fmla="*/ 0 w 2543"/>
                <a:gd name="T7" fmla="*/ 0 h 98"/>
                <a:gd name="T8" fmla="*/ 0 w 2543"/>
                <a:gd name="T9" fmla="*/ 0 h 98"/>
                <a:gd name="T10" fmla="*/ 0 w 2543"/>
                <a:gd name="T11" fmla="*/ 0 h 98"/>
                <a:gd name="T12" fmla="*/ 0 w 2543"/>
                <a:gd name="T13" fmla="*/ 0 h 98"/>
                <a:gd name="T14" fmla="*/ 0 w 2543"/>
                <a:gd name="T15" fmla="*/ 0 h 98"/>
                <a:gd name="T16" fmla="*/ 0 w 2543"/>
                <a:gd name="T17" fmla="*/ 0 h 98"/>
                <a:gd name="T18" fmla="*/ 0 w 2543"/>
                <a:gd name="T19" fmla="*/ 0 h 98"/>
                <a:gd name="T20" fmla="*/ 0 w 2543"/>
                <a:gd name="T21" fmla="*/ 0 h 98"/>
                <a:gd name="T22" fmla="*/ 0 w 2543"/>
                <a:gd name="T23" fmla="*/ 0 h 98"/>
                <a:gd name="T24" fmla="*/ 0 w 2543"/>
                <a:gd name="T25" fmla="*/ 0 h 98"/>
                <a:gd name="T26" fmla="*/ 0 w 2543"/>
                <a:gd name="T27" fmla="*/ 0 h 98"/>
                <a:gd name="T28" fmla="*/ 0 w 2543"/>
                <a:gd name="T29" fmla="*/ 0 h 98"/>
                <a:gd name="T30" fmla="*/ 0 w 2543"/>
                <a:gd name="T31" fmla="*/ 0 h 98"/>
                <a:gd name="T32" fmla="*/ 0 w 2543"/>
                <a:gd name="T33" fmla="*/ 0 h 98"/>
                <a:gd name="T34" fmla="*/ 0 w 2543"/>
                <a:gd name="T35" fmla="*/ 0 h 98"/>
                <a:gd name="T36" fmla="*/ 0 w 2543"/>
                <a:gd name="T37" fmla="*/ 0 h 98"/>
                <a:gd name="T38" fmla="*/ 0 w 2543"/>
                <a:gd name="T39" fmla="*/ 0 h 98"/>
                <a:gd name="T40" fmla="*/ 0 w 2543"/>
                <a:gd name="T41" fmla="*/ 0 h 98"/>
                <a:gd name="T42" fmla="*/ 0 w 2543"/>
                <a:gd name="T43" fmla="*/ 0 h 98"/>
                <a:gd name="T44" fmla="*/ 0 w 2543"/>
                <a:gd name="T45" fmla="*/ 0 h 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543"/>
                <a:gd name="T70" fmla="*/ 0 h 98"/>
                <a:gd name="T71" fmla="*/ 2543 w 2543"/>
                <a:gd name="T72" fmla="*/ 98 h 9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543" h="98">
                  <a:moveTo>
                    <a:pt x="0" y="32"/>
                  </a:moveTo>
                  <a:cubicBezTo>
                    <a:pt x="15" y="29"/>
                    <a:pt x="30" y="28"/>
                    <a:pt x="45" y="24"/>
                  </a:cubicBezTo>
                  <a:cubicBezTo>
                    <a:pt x="60" y="20"/>
                    <a:pt x="90" y="9"/>
                    <a:pt x="90" y="9"/>
                  </a:cubicBezTo>
                  <a:cubicBezTo>
                    <a:pt x="123" y="21"/>
                    <a:pt x="135" y="7"/>
                    <a:pt x="172" y="17"/>
                  </a:cubicBezTo>
                  <a:cubicBezTo>
                    <a:pt x="227" y="55"/>
                    <a:pt x="179" y="58"/>
                    <a:pt x="262" y="47"/>
                  </a:cubicBezTo>
                  <a:cubicBezTo>
                    <a:pt x="301" y="37"/>
                    <a:pt x="335" y="19"/>
                    <a:pt x="374" y="9"/>
                  </a:cubicBezTo>
                  <a:cubicBezTo>
                    <a:pt x="413" y="16"/>
                    <a:pt x="429" y="28"/>
                    <a:pt x="464" y="39"/>
                  </a:cubicBezTo>
                  <a:cubicBezTo>
                    <a:pt x="617" y="29"/>
                    <a:pt x="617" y="25"/>
                    <a:pt x="800" y="32"/>
                  </a:cubicBezTo>
                  <a:cubicBezTo>
                    <a:pt x="848" y="64"/>
                    <a:pt x="858" y="53"/>
                    <a:pt x="927" y="47"/>
                  </a:cubicBezTo>
                  <a:cubicBezTo>
                    <a:pt x="957" y="0"/>
                    <a:pt x="995" y="14"/>
                    <a:pt x="1055" y="9"/>
                  </a:cubicBezTo>
                  <a:cubicBezTo>
                    <a:pt x="1121" y="17"/>
                    <a:pt x="1167" y="39"/>
                    <a:pt x="1234" y="47"/>
                  </a:cubicBezTo>
                  <a:cubicBezTo>
                    <a:pt x="1261" y="87"/>
                    <a:pt x="1275" y="77"/>
                    <a:pt x="1324" y="69"/>
                  </a:cubicBezTo>
                  <a:cubicBezTo>
                    <a:pt x="1373" y="53"/>
                    <a:pt x="1401" y="77"/>
                    <a:pt x="1444" y="92"/>
                  </a:cubicBezTo>
                  <a:cubicBezTo>
                    <a:pt x="1515" y="85"/>
                    <a:pt x="1583" y="70"/>
                    <a:pt x="1653" y="62"/>
                  </a:cubicBezTo>
                  <a:cubicBezTo>
                    <a:pt x="1729" y="42"/>
                    <a:pt x="1752" y="38"/>
                    <a:pt x="1840" y="32"/>
                  </a:cubicBezTo>
                  <a:cubicBezTo>
                    <a:pt x="1845" y="24"/>
                    <a:pt x="1846" y="8"/>
                    <a:pt x="1855" y="9"/>
                  </a:cubicBezTo>
                  <a:cubicBezTo>
                    <a:pt x="1873" y="11"/>
                    <a:pt x="1883" y="33"/>
                    <a:pt x="1900" y="39"/>
                  </a:cubicBezTo>
                  <a:cubicBezTo>
                    <a:pt x="1922" y="47"/>
                    <a:pt x="1945" y="56"/>
                    <a:pt x="1967" y="62"/>
                  </a:cubicBezTo>
                  <a:cubicBezTo>
                    <a:pt x="2019" y="77"/>
                    <a:pt x="2054" y="73"/>
                    <a:pt x="2117" y="77"/>
                  </a:cubicBezTo>
                  <a:cubicBezTo>
                    <a:pt x="2181" y="98"/>
                    <a:pt x="2146" y="94"/>
                    <a:pt x="2222" y="84"/>
                  </a:cubicBezTo>
                  <a:cubicBezTo>
                    <a:pt x="2271" y="68"/>
                    <a:pt x="2271" y="70"/>
                    <a:pt x="2334" y="77"/>
                  </a:cubicBezTo>
                  <a:cubicBezTo>
                    <a:pt x="2367" y="68"/>
                    <a:pt x="2378" y="50"/>
                    <a:pt x="2409" y="39"/>
                  </a:cubicBezTo>
                  <a:cubicBezTo>
                    <a:pt x="2453" y="51"/>
                    <a:pt x="2497" y="54"/>
                    <a:pt x="2543" y="54"/>
                  </a:cubicBezTo>
                </a:path>
              </a:pathLst>
            </a:custGeom>
            <a:solidFill>
              <a:schemeClr val="hlink"/>
            </a:solidFill>
            <a:ln w="9525">
              <a:solidFill>
                <a:schemeClr val="tx1"/>
              </a:solidFill>
              <a:round/>
              <a:headEnd/>
              <a:tailEnd/>
            </a:ln>
          </p:spPr>
          <p:txBody>
            <a:bodyPr wrap="none"/>
            <a:lstStyle/>
            <a:p>
              <a:endParaRPr lang="ru-RU"/>
            </a:p>
          </p:txBody>
        </p:sp>
      </p:grpSp>
      <p:sp>
        <p:nvSpPr>
          <p:cNvPr id="45059" name="Rectangle 17"/>
          <p:cNvSpPr>
            <a:spLocks noGrp="1" noChangeArrowheads="1"/>
          </p:cNvSpPr>
          <p:nvPr>
            <p:ph type="title"/>
          </p:nvPr>
        </p:nvSpPr>
        <p:spPr/>
        <p:txBody>
          <a:bodyPr/>
          <a:lstStyle/>
          <a:p>
            <a:pPr eaLnBrk="1" hangingPunct="1"/>
            <a:r>
              <a:rPr lang="ru-RU" sz="3600" smtClean="0"/>
              <a:t>Что такое </a:t>
            </a:r>
            <a:r>
              <a:rPr lang="en-US" sz="3600" smtClean="0"/>
              <a:t>ASP?</a:t>
            </a:r>
          </a:p>
        </p:txBody>
      </p:sp>
      <p:grpSp>
        <p:nvGrpSpPr>
          <p:cNvPr id="3" name="Group 18"/>
          <p:cNvGrpSpPr>
            <a:grpSpLocks/>
          </p:cNvGrpSpPr>
          <p:nvPr/>
        </p:nvGrpSpPr>
        <p:grpSpPr bwMode="auto">
          <a:xfrm>
            <a:off x="1435100" y="2209800"/>
            <a:ext cx="2786063" cy="1433513"/>
            <a:chOff x="808" y="1440"/>
            <a:chExt cx="1755" cy="903"/>
          </a:xfrm>
        </p:grpSpPr>
        <p:sp>
          <p:nvSpPr>
            <p:cNvPr id="45066" name="AutoShape 19"/>
            <p:cNvSpPr>
              <a:spLocks noChangeArrowheads="1"/>
            </p:cNvSpPr>
            <p:nvPr/>
          </p:nvSpPr>
          <p:spPr bwMode="auto">
            <a:xfrm>
              <a:off x="2178" y="1440"/>
              <a:ext cx="385" cy="903"/>
            </a:xfrm>
            <a:prstGeom prst="downArrow">
              <a:avLst>
                <a:gd name="adj1" fmla="val 50000"/>
                <a:gd name="adj2" fmla="val 58636"/>
              </a:avLst>
            </a:prstGeom>
            <a:solidFill>
              <a:schemeClr val="bg2"/>
            </a:solidFill>
            <a:ln w="9525">
              <a:solidFill>
                <a:schemeClr val="accent2"/>
              </a:solidFill>
              <a:miter lim="800000"/>
              <a:headEnd/>
              <a:tailEnd/>
            </a:ln>
          </p:spPr>
          <p:txBody>
            <a:bodyPr wrap="none" anchor="ctr"/>
            <a:lstStyle/>
            <a:p>
              <a:pPr eaLnBrk="0" hangingPunct="0"/>
              <a:endParaRPr lang="ru-RU"/>
            </a:p>
          </p:txBody>
        </p:sp>
        <p:sp>
          <p:nvSpPr>
            <p:cNvPr id="45067" name="Text Box 20"/>
            <p:cNvSpPr txBox="1">
              <a:spLocks noChangeArrowheads="1"/>
            </p:cNvSpPr>
            <p:nvPr/>
          </p:nvSpPr>
          <p:spPr bwMode="auto">
            <a:xfrm>
              <a:off x="808" y="1565"/>
              <a:ext cx="1268" cy="596"/>
            </a:xfrm>
            <a:prstGeom prst="rect">
              <a:avLst/>
            </a:prstGeom>
            <a:noFill/>
            <a:ln w="9525">
              <a:noFill/>
              <a:miter lim="800000"/>
              <a:headEnd/>
              <a:tailEnd/>
            </a:ln>
          </p:spPr>
          <p:txBody>
            <a:bodyPr wrap="none">
              <a:spAutoFit/>
            </a:bodyPr>
            <a:lstStyle/>
            <a:p>
              <a:pPr algn="r"/>
              <a:r>
                <a:rPr lang="en-US"/>
                <a:t>HTTP request</a:t>
              </a:r>
            </a:p>
            <a:p>
              <a:pPr algn="r"/>
              <a:r>
                <a:rPr lang="en-US"/>
                <a:t>(form data, HTTP </a:t>
              </a:r>
              <a:br>
                <a:rPr lang="en-US"/>
              </a:br>
              <a:r>
                <a:rPr lang="en-US"/>
                <a:t>header data)</a:t>
              </a:r>
            </a:p>
          </p:txBody>
        </p:sp>
      </p:grpSp>
      <p:grpSp>
        <p:nvGrpSpPr>
          <p:cNvPr id="4" name="Group 21"/>
          <p:cNvGrpSpPr>
            <a:grpSpLocks/>
          </p:cNvGrpSpPr>
          <p:nvPr/>
        </p:nvGrpSpPr>
        <p:grpSpPr bwMode="auto">
          <a:xfrm>
            <a:off x="4598988" y="2209800"/>
            <a:ext cx="2813050" cy="1447800"/>
            <a:chOff x="2801" y="1440"/>
            <a:chExt cx="1772" cy="912"/>
          </a:xfrm>
        </p:grpSpPr>
        <p:sp>
          <p:nvSpPr>
            <p:cNvPr id="45064" name="AutoShape 22"/>
            <p:cNvSpPr>
              <a:spLocks noChangeArrowheads="1"/>
            </p:cNvSpPr>
            <p:nvPr/>
          </p:nvSpPr>
          <p:spPr bwMode="auto">
            <a:xfrm flipV="1">
              <a:off x="2801" y="1440"/>
              <a:ext cx="385" cy="912"/>
            </a:xfrm>
            <a:prstGeom prst="downArrow">
              <a:avLst>
                <a:gd name="adj1" fmla="val 50000"/>
                <a:gd name="adj2" fmla="val 59221"/>
              </a:avLst>
            </a:prstGeom>
            <a:solidFill>
              <a:schemeClr val="bg2"/>
            </a:solidFill>
            <a:ln w="9525">
              <a:solidFill>
                <a:schemeClr val="accent2"/>
              </a:solidFill>
              <a:miter lim="800000"/>
              <a:headEnd/>
              <a:tailEnd/>
            </a:ln>
          </p:spPr>
          <p:txBody>
            <a:bodyPr wrap="none" anchor="ctr"/>
            <a:lstStyle/>
            <a:p>
              <a:pPr eaLnBrk="0" hangingPunct="0"/>
              <a:endParaRPr lang="ru-RU"/>
            </a:p>
          </p:txBody>
        </p:sp>
        <p:sp>
          <p:nvSpPr>
            <p:cNvPr id="45065" name="Text Box 23"/>
            <p:cNvSpPr txBox="1">
              <a:spLocks noChangeArrowheads="1"/>
            </p:cNvSpPr>
            <p:nvPr/>
          </p:nvSpPr>
          <p:spPr bwMode="auto">
            <a:xfrm>
              <a:off x="3282" y="1565"/>
              <a:ext cx="1291" cy="423"/>
            </a:xfrm>
            <a:prstGeom prst="rect">
              <a:avLst/>
            </a:prstGeom>
            <a:noFill/>
            <a:ln w="9525">
              <a:noFill/>
              <a:miter lim="800000"/>
              <a:headEnd/>
              <a:tailEnd/>
            </a:ln>
          </p:spPr>
          <p:txBody>
            <a:bodyPr wrap="none">
              <a:spAutoFit/>
            </a:bodyPr>
            <a:lstStyle/>
            <a:p>
              <a:r>
                <a:rPr lang="en-US"/>
                <a:t>HTTP response</a:t>
              </a:r>
              <a:br>
                <a:rPr lang="en-US"/>
              </a:br>
              <a:r>
                <a:rPr lang="en-US"/>
                <a:t>HTML, XML</a:t>
              </a:r>
            </a:p>
          </p:txBody>
        </p:sp>
      </p:grpSp>
      <p:sp>
        <p:nvSpPr>
          <p:cNvPr id="45062" name="Text Box 24"/>
          <p:cNvSpPr txBox="1">
            <a:spLocks noChangeArrowheads="1"/>
          </p:cNvSpPr>
          <p:nvPr/>
        </p:nvSpPr>
        <p:spPr bwMode="auto">
          <a:xfrm>
            <a:off x="5572125" y="4338638"/>
            <a:ext cx="1987550" cy="946150"/>
          </a:xfrm>
          <a:prstGeom prst="rect">
            <a:avLst/>
          </a:prstGeom>
          <a:noFill/>
          <a:ln w="9525">
            <a:noFill/>
            <a:miter lim="800000"/>
            <a:headEnd/>
            <a:tailEnd/>
          </a:ln>
        </p:spPr>
        <p:txBody>
          <a:bodyPr wrap="none">
            <a:spAutoFit/>
          </a:bodyPr>
          <a:lstStyle/>
          <a:p>
            <a:r>
              <a:rPr lang="en-US"/>
              <a:t>ASP page</a:t>
            </a:r>
          </a:p>
          <a:p>
            <a:r>
              <a:rPr lang="en-US"/>
              <a:t>(static HTML, </a:t>
            </a:r>
            <a:br>
              <a:rPr lang="en-US"/>
            </a:br>
            <a:r>
              <a:rPr lang="en-US"/>
              <a:t> server-side logic)</a:t>
            </a:r>
          </a:p>
        </p:txBody>
      </p:sp>
      <p:sp>
        <p:nvSpPr>
          <p:cNvPr id="1715225" name="AutoShape 25"/>
          <p:cNvSpPr>
            <a:spLocks noChangeArrowheads="1"/>
          </p:cNvSpPr>
          <p:nvPr/>
        </p:nvSpPr>
        <p:spPr bwMode="auto">
          <a:xfrm>
            <a:off x="4132263" y="3973513"/>
            <a:ext cx="611187" cy="1908175"/>
          </a:xfrm>
          <a:prstGeom prst="downArrow">
            <a:avLst>
              <a:gd name="adj1" fmla="val 50000"/>
              <a:gd name="adj2" fmla="val 78052"/>
            </a:avLst>
          </a:prstGeom>
          <a:solidFill>
            <a:schemeClr val="bg2"/>
          </a:solidFill>
          <a:ln w="9525">
            <a:solidFill>
              <a:schemeClr val="accent2"/>
            </a:solidFill>
            <a:miter lim="800000"/>
            <a:headEnd/>
            <a:tailEnd/>
          </a:ln>
        </p:spPr>
        <p:txBody>
          <a:bodyPr wrap="none" anchor="ctr"/>
          <a:lstStyle/>
          <a:p>
            <a:pPr eaLnBrk="0" hangingPunct="0"/>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715225"/>
                                        </p:tgtEl>
                                        <p:attrNameLst>
                                          <p:attrName>style.visibility</p:attrName>
                                        </p:attrNameLst>
                                      </p:cBhvr>
                                      <p:to>
                                        <p:strVal val="visible"/>
                                      </p:to>
                                    </p:set>
                                    <p:animEffect transition="in" filter="wipe(up)">
                                      <p:cBhvr>
                                        <p:cTn id="12" dur="500"/>
                                        <p:tgtEl>
                                          <p:spTgt spid="171522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522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Заголовок 1"/>
          <p:cNvSpPr>
            <a:spLocks noGrp="1"/>
          </p:cNvSpPr>
          <p:nvPr>
            <p:ph type="title"/>
          </p:nvPr>
        </p:nvSpPr>
        <p:spPr/>
        <p:txBody>
          <a:bodyPr/>
          <a:lstStyle/>
          <a:p>
            <a:r>
              <a:rPr lang="ru-RU" smtClean="0"/>
              <a:t>Обработка скрипта на сервере</a:t>
            </a:r>
          </a:p>
        </p:txBody>
      </p:sp>
      <p:sp>
        <p:nvSpPr>
          <p:cNvPr id="4" name="Прямоугольник 3"/>
          <p:cNvSpPr/>
          <p:nvPr/>
        </p:nvSpPr>
        <p:spPr>
          <a:xfrm>
            <a:off x="3429000" y="2000250"/>
            <a:ext cx="1928813" cy="2286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80000"/>
              </a:lnSpc>
              <a:defRPr/>
            </a:pPr>
            <a:r>
              <a:rPr lang="en-US" sz="1600" dirty="0">
                <a:solidFill>
                  <a:schemeClr val="tx1"/>
                </a:solidFill>
              </a:rPr>
              <a:t>Server</a:t>
            </a:r>
            <a:endParaRPr lang="ru-RU" sz="1600" dirty="0">
              <a:solidFill>
                <a:schemeClr val="tx1"/>
              </a:solidFill>
            </a:endParaRPr>
          </a:p>
          <a:p>
            <a:pPr algn="ctr">
              <a:lnSpc>
                <a:spcPct val="80000"/>
              </a:lnSpc>
              <a:defRPr/>
            </a:pPr>
            <a:r>
              <a:rPr lang="en-US" sz="1600" dirty="0">
                <a:solidFill>
                  <a:schemeClr val="tx1"/>
                </a:solidFill>
              </a:rPr>
              <a:t>Script Engine</a:t>
            </a:r>
          </a:p>
          <a:p>
            <a:pPr algn="ctr">
              <a:lnSpc>
                <a:spcPct val="80000"/>
              </a:lnSpc>
              <a:defRPr/>
            </a:pPr>
            <a:r>
              <a:rPr lang="en-US" sz="1600" dirty="0">
                <a:solidFill>
                  <a:schemeClr val="tx1"/>
                </a:solidFill>
              </a:rPr>
              <a:t>(ISAPI </a:t>
            </a:r>
            <a:r>
              <a:rPr lang="ru-RU" sz="1600" dirty="0">
                <a:solidFill>
                  <a:schemeClr val="tx1"/>
                </a:solidFill>
              </a:rPr>
              <a:t>компонент выполнения </a:t>
            </a:r>
            <a:r>
              <a:rPr lang="ru-RU" sz="1600" dirty="0" err="1">
                <a:solidFill>
                  <a:schemeClr val="tx1"/>
                </a:solidFill>
              </a:rPr>
              <a:t>скриптов</a:t>
            </a:r>
            <a:r>
              <a:rPr lang="en-US" sz="1600" dirty="0">
                <a:solidFill>
                  <a:schemeClr val="tx1"/>
                </a:solidFill>
              </a:rPr>
              <a:t>)</a:t>
            </a:r>
            <a:endParaRPr lang="ru-RU" sz="1600" dirty="0">
              <a:solidFill>
                <a:schemeClr val="tx1"/>
              </a:solidFill>
            </a:endParaRPr>
          </a:p>
        </p:txBody>
      </p:sp>
      <p:sp>
        <p:nvSpPr>
          <p:cNvPr id="5" name="Прямоугольник 4"/>
          <p:cNvSpPr/>
          <p:nvPr/>
        </p:nvSpPr>
        <p:spPr>
          <a:xfrm>
            <a:off x="6286500" y="1928813"/>
            <a:ext cx="2500313" cy="435768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80000"/>
              </a:lnSpc>
              <a:defRPr/>
            </a:pPr>
            <a:endParaRPr lang="ru-RU" sz="1600" dirty="0">
              <a:solidFill>
                <a:schemeClr val="tx1"/>
              </a:solidFill>
            </a:endParaRPr>
          </a:p>
        </p:txBody>
      </p:sp>
      <p:sp>
        <p:nvSpPr>
          <p:cNvPr id="46085" name="TextBox 5"/>
          <p:cNvSpPr txBox="1">
            <a:spLocks noChangeArrowheads="1"/>
          </p:cNvSpPr>
          <p:nvPr/>
        </p:nvSpPr>
        <p:spPr bwMode="auto">
          <a:xfrm>
            <a:off x="6286500" y="1928813"/>
            <a:ext cx="2500313" cy="4246562"/>
          </a:xfrm>
          <a:prstGeom prst="rect">
            <a:avLst/>
          </a:prstGeom>
          <a:noFill/>
          <a:ln w="9525">
            <a:noFill/>
            <a:miter lim="800000"/>
            <a:headEnd/>
            <a:tailEnd/>
          </a:ln>
        </p:spPr>
        <p:txBody>
          <a:bodyPr>
            <a:spAutoFit/>
          </a:bodyPr>
          <a:lstStyle/>
          <a:p>
            <a:r>
              <a:rPr lang="en-US"/>
              <a:t>&lt;html&gt;</a:t>
            </a:r>
          </a:p>
          <a:p>
            <a:r>
              <a:rPr lang="en-US"/>
              <a:t>  …</a:t>
            </a:r>
          </a:p>
          <a:p>
            <a:r>
              <a:rPr lang="en-US"/>
              <a:t>  … </a:t>
            </a:r>
          </a:p>
          <a:p>
            <a:endParaRPr lang="en-US"/>
          </a:p>
          <a:p>
            <a:endParaRPr lang="en-US"/>
          </a:p>
          <a:p>
            <a:r>
              <a:rPr lang="en-US"/>
              <a:t>&lt;% </a:t>
            </a:r>
            <a:r>
              <a:rPr lang="ru-RU"/>
              <a:t>скрипт %</a:t>
            </a:r>
            <a:r>
              <a:rPr lang="en-US"/>
              <a:t>&gt;</a:t>
            </a:r>
          </a:p>
          <a:p>
            <a:r>
              <a:rPr lang="en-US"/>
              <a:t>…</a:t>
            </a:r>
          </a:p>
          <a:p>
            <a:r>
              <a:rPr lang="en-US"/>
              <a:t>…</a:t>
            </a:r>
          </a:p>
          <a:p>
            <a:r>
              <a:rPr lang="en-US"/>
              <a:t>…</a:t>
            </a:r>
          </a:p>
          <a:p>
            <a:endParaRPr lang="en-US"/>
          </a:p>
          <a:p>
            <a:endParaRPr lang="en-US"/>
          </a:p>
          <a:p>
            <a:r>
              <a:rPr lang="en-US"/>
              <a:t>&lt;% </a:t>
            </a:r>
            <a:r>
              <a:rPr lang="ru-RU"/>
              <a:t>скрипт %</a:t>
            </a:r>
            <a:r>
              <a:rPr lang="en-US"/>
              <a:t>&gt;</a:t>
            </a:r>
          </a:p>
          <a:p>
            <a:r>
              <a:rPr lang="en-US"/>
              <a:t>…</a:t>
            </a:r>
          </a:p>
          <a:p>
            <a:endParaRPr lang="en-US"/>
          </a:p>
          <a:p>
            <a:r>
              <a:rPr lang="en-US"/>
              <a:t>&lt;/html&gt;</a:t>
            </a:r>
            <a:endParaRPr lang="ru-RU"/>
          </a:p>
        </p:txBody>
      </p:sp>
      <p:sp>
        <p:nvSpPr>
          <p:cNvPr id="7" name="Прямоугольник 6"/>
          <p:cNvSpPr/>
          <p:nvPr/>
        </p:nvSpPr>
        <p:spPr>
          <a:xfrm>
            <a:off x="3429000" y="4572000"/>
            <a:ext cx="2000250" cy="17859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80000"/>
              </a:lnSpc>
              <a:defRPr/>
            </a:pPr>
            <a:endParaRPr lang="ru-RU" sz="1600" dirty="0">
              <a:solidFill>
                <a:schemeClr val="tx1"/>
              </a:solidFill>
            </a:endParaRPr>
          </a:p>
        </p:txBody>
      </p:sp>
      <p:cxnSp>
        <p:nvCxnSpPr>
          <p:cNvPr id="11" name="Прямая со стрелкой 10"/>
          <p:cNvCxnSpPr/>
          <p:nvPr/>
        </p:nvCxnSpPr>
        <p:spPr>
          <a:xfrm rot="5400000">
            <a:off x="4644232" y="4429919"/>
            <a:ext cx="285750"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rot="5400000" flipH="1" flipV="1">
            <a:off x="3785394" y="4429919"/>
            <a:ext cx="28575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3500438" y="4643438"/>
            <a:ext cx="1000125" cy="5000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t>Server</a:t>
            </a:r>
            <a:endParaRPr lang="ru-RU" sz="1400" dirty="0"/>
          </a:p>
        </p:txBody>
      </p:sp>
      <p:sp>
        <p:nvSpPr>
          <p:cNvPr id="15" name="Овал 14"/>
          <p:cNvSpPr/>
          <p:nvPr/>
        </p:nvSpPr>
        <p:spPr>
          <a:xfrm>
            <a:off x="4214813" y="4857750"/>
            <a:ext cx="1143000" cy="500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t>Application</a:t>
            </a:r>
            <a:endParaRPr lang="ru-RU" sz="1400" dirty="0"/>
          </a:p>
        </p:txBody>
      </p:sp>
      <p:sp>
        <p:nvSpPr>
          <p:cNvPr id="16" name="Овал 15"/>
          <p:cNvSpPr/>
          <p:nvPr/>
        </p:nvSpPr>
        <p:spPr>
          <a:xfrm>
            <a:off x="3500438" y="5214938"/>
            <a:ext cx="1214437" cy="5000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t>Request</a:t>
            </a:r>
            <a:endParaRPr lang="ru-RU" sz="1400" dirty="0"/>
          </a:p>
        </p:txBody>
      </p:sp>
      <p:sp>
        <p:nvSpPr>
          <p:cNvPr id="17" name="Овал 16"/>
          <p:cNvSpPr/>
          <p:nvPr/>
        </p:nvSpPr>
        <p:spPr>
          <a:xfrm>
            <a:off x="4357688" y="5500688"/>
            <a:ext cx="1000125" cy="5000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t>Response</a:t>
            </a:r>
            <a:endParaRPr lang="ru-RU" sz="1400" dirty="0"/>
          </a:p>
        </p:txBody>
      </p:sp>
      <p:sp>
        <p:nvSpPr>
          <p:cNvPr id="18" name="Овал 17"/>
          <p:cNvSpPr/>
          <p:nvPr/>
        </p:nvSpPr>
        <p:spPr>
          <a:xfrm>
            <a:off x="3500438" y="5786438"/>
            <a:ext cx="1214437" cy="5000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t>Session</a:t>
            </a:r>
            <a:endParaRPr lang="ru-RU" sz="1400" dirty="0"/>
          </a:p>
        </p:txBody>
      </p:sp>
      <p:cxnSp>
        <p:nvCxnSpPr>
          <p:cNvPr id="20" name="Прямая со стрелкой 19"/>
          <p:cNvCxnSpPr/>
          <p:nvPr/>
        </p:nvCxnSpPr>
        <p:spPr>
          <a:xfrm rot="5400000">
            <a:off x="4108450" y="4037013"/>
            <a:ext cx="3787775" cy="0"/>
          </a:xfrm>
          <a:prstGeom prst="straightConnector1">
            <a:avLst/>
          </a:prstGeom>
          <a:ln w="25400">
            <a:prstDash val="dash"/>
            <a:tailEnd type="arrow"/>
          </a:ln>
        </p:spPr>
        <p:style>
          <a:lnRef idx="1">
            <a:schemeClr val="accent1"/>
          </a:lnRef>
          <a:fillRef idx="0">
            <a:schemeClr val="accent1"/>
          </a:fillRef>
          <a:effectRef idx="0">
            <a:schemeClr val="accent1"/>
          </a:effectRef>
          <a:fontRef idx="minor">
            <a:schemeClr val="tx1"/>
          </a:fontRef>
        </p:style>
      </p:cxnSp>
      <p:sp>
        <p:nvSpPr>
          <p:cNvPr id="22" name="Загнутый угол 21"/>
          <p:cNvSpPr/>
          <p:nvPr/>
        </p:nvSpPr>
        <p:spPr>
          <a:xfrm>
            <a:off x="1214438" y="2357438"/>
            <a:ext cx="1357312" cy="1214437"/>
          </a:xfrm>
          <a:prstGeom prst="foldedCorner">
            <a:avLst/>
          </a:prstGeom>
          <a:noFill/>
          <a:ln w="25400">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solidFill>
                  <a:schemeClr val="tx1"/>
                </a:solidFill>
              </a:rPr>
              <a:t>HTML </a:t>
            </a:r>
            <a:r>
              <a:rPr lang="ru-RU" sz="1600" dirty="0">
                <a:solidFill>
                  <a:schemeClr val="tx1"/>
                </a:solidFill>
              </a:rPr>
              <a:t>страница</a:t>
            </a:r>
          </a:p>
        </p:txBody>
      </p:sp>
      <p:sp>
        <p:nvSpPr>
          <p:cNvPr id="23" name="Стрелка влево 22"/>
          <p:cNvSpPr/>
          <p:nvPr/>
        </p:nvSpPr>
        <p:spPr>
          <a:xfrm>
            <a:off x="2643188" y="2786063"/>
            <a:ext cx="714375" cy="35718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4" name="Стрелка влево 23"/>
          <p:cNvSpPr/>
          <p:nvPr/>
        </p:nvSpPr>
        <p:spPr>
          <a:xfrm>
            <a:off x="5357813" y="2000250"/>
            <a:ext cx="857250" cy="28575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algn="l" eaLnBrk="1" hangingPunct="1"/>
            <a:r>
              <a:rPr lang="ru-RU" sz="3600" smtClean="0"/>
              <a:t>Пример</a:t>
            </a:r>
            <a:r>
              <a:rPr lang="en-US" sz="3600" smtClean="0"/>
              <a:t>: HelloWorld.asp</a:t>
            </a:r>
          </a:p>
        </p:txBody>
      </p:sp>
      <p:sp>
        <p:nvSpPr>
          <p:cNvPr id="47107" name="Text Box 4"/>
          <p:cNvSpPr txBox="1">
            <a:spLocks noChangeArrowheads="1"/>
          </p:cNvSpPr>
          <p:nvPr/>
        </p:nvSpPr>
        <p:spPr bwMode="auto">
          <a:xfrm>
            <a:off x="457200" y="1828800"/>
            <a:ext cx="8001000" cy="3878263"/>
          </a:xfrm>
          <a:prstGeom prst="rect">
            <a:avLst/>
          </a:prstGeom>
          <a:solidFill>
            <a:schemeClr val="accent1"/>
          </a:solidFill>
          <a:ln w="12700">
            <a:solidFill>
              <a:schemeClr val="tx1"/>
            </a:solidFill>
            <a:miter lim="800000"/>
            <a:headEnd type="none" w="sm" len="sm"/>
            <a:tailEnd type="none" w="sm" len="sm"/>
          </a:ln>
        </p:spPr>
        <p:txBody>
          <a:bodyPr lIns="182880" tIns="137160" rIns="182880" bIns="137160">
            <a:spAutoFit/>
          </a:bodyPr>
          <a:lstStyle/>
          <a:p>
            <a:pPr eaLnBrk="0" hangingPunct="0"/>
            <a:r>
              <a:rPr lang="en-US"/>
              <a:t>&lt;html&gt;</a:t>
            </a:r>
          </a:p>
          <a:p>
            <a:pPr eaLnBrk="0" hangingPunct="0"/>
            <a:r>
              <a:rPr lang="en-US"/>
              <a:t>&lt;head&gt;&lt;title&gt;HelloWorld.asp&lt;/title&gt;&lt;/head&gt;</a:t>
            </a:r>
          </a:p>
          <a:p>
            <a:pPr eaLnBrk="0" hangingPunct="0"/>
            <a:r>
              <a:rPr lang="en-US"/>
              <a:t>&lt;body&gt;</a:t>
            </a:r>
          </a:p>
          <a:p>
            <a:pPr eaLnBrk="0" hangingPunct="0"/>
            <a:r>
              <a:rPr lang="en-US"/>
              <a:t>   &lt;form method=“post"&gt;</a:t>
            </a:r>
          </a:p>
          <a:p>
            <a:pPr eaLnBrk="0" hangingPunct="0"/>
            <a:r>
              <a:rPr lang="en-US"/>
              <a:t>      &lt;input type="submit" id=button1 name=button1 value="Push Me" /&gt;</a:t>
            </a:r>
          </a:p>
          <a:p>
            <a:pPr eaLnBrk="0" hangingPunct="0"/>
            <a:r>
              <a:rPr lang="en-US"/>
              <a:t>      &lt;%</a:t>
            </a:r>
          </a:p>
          <a:p>
            <a:pPr eaLnBrk="0" hangingPunct="0"/>
            <a:r>
              <a:rPr lang="en-US"/>
              <a:t>         if (Request.Form("button1") &lt;&gt; "") then</a:t>
            </a:r>
          </a:p>
          <a:p>
            <a:pPr eaLnBrk="0" hangingPunct="0"/>
            <a:r>
              <a:rPr lang="en-US"/>
              <a:t>             Response.Write "&lt;p&gt;Hello, the time is " &amp; Now()</a:t>
            </a:r>
          </a:p>
          <a:p>
            <a:pPr eaLnBrk="0" hangingPunct="0"/>
            <a:r>
              <a:rPr lang="en-US"/>
              <a:t>         end if</a:t>
            </a:r>
          </a:p>
          <a:p>
            <a:pPr eaLnBrk="0" hangingPunct="0"/>
            <a:r>
              <a:rPr lang="en-US"/>
              <a:t>      %&gt;</a:t>
            </a:r>
          </a:p>
          <a:p>
            <a:pPr eaLnBrk="0" hangingPunct="0"/>
            <a:r>
              <a:rPr lang="en-US"/>
              <a:t>   &lt;/form&gt;</a:t>
            </a:r>
          </a:p>
          <a:p>
            <a:pPr eaLnBrk="0" hangingPunct="0"/>
            <a:r>
              <a:rPr lang="en-US"/>
              <a:t>&lt;/body&gt;</a:t>
            </a:r>
          </a:p>
          <a:p>
            <a:pPr eaLnBrk="0" hangingPunct="0"/>
            <a:r>
              <a:rPr lang="en-US"/>
              <a:t>&lt;/html&gt;</a:t>
            </a:r>
          </a:p>
        </p:txBody>
      </p:sp>
      <p:grpSp>
        <p:nvGrpSpPr>
          <p:cNvPr id="47108" name="Group 5"/>
          <p:cNvGrpSpPr>
            <a:grpSpLocks/>
          </p:cNvGrpSpPr>
          <p:nvPr/>
        </p:nvGrpSpPr>
        <p:grpSpPr bwMode="auto">
          <a:xfrm>
            <a:off x="7543800" y="533400"/>
            <a:ext cx="1295400" cy="1079500"/>
            <a:chOff x="1704" y="1488"/>
            <a:chExt cx="2352" cy="2064"/>
          </a:xfrm>
        </p:grpSpPr>
        <p:sp>
          <p:nvSpPr>
            <p:cNvPr id="47109" name="Rectangle 6"/>
            <p:cNvSpPr>
              <a:spLocks noChangeArrowheads="1"/>
            </p:cNvSpPr>
            <p:nvPr/>
          </p:nvSpPr>
          <p:spPr bwMode="auto">
            <a:xfrm>
              <a:off x="1704" y="1488"/>
              <a:ext cx="2352" cy="2064"/>
            </a:xfrm>
            <a:prstGeom prst="rect">
              <a:avLst/>
            </a:prstGeom>
            <a:solidFill>
              <a:schemeClr val="accent1"/>
            </a:solidFill>
            <a:ln w="12700">
              <a:solidFill>
                <a:schemeClr val="tx1"/>
              </a:solidFill>
              <a:miter lim="800000"/>
              <a:headEnd/>
              <a:tailEnd/>
            </a:ln>
          </p:spPr>
          <p:txBody>
            <a:bodyPr/>
            <a:lstStyle/>
            <a:p>
              <a:pPr eaLnBrk="0" hangingPunct="0"/>
              <a:endParaRPr lang="ru-RU"/>
            </a:p>
          </p:txBody>
        </p:sp>
        <p:sp>
          <p:nvSpPr>
            <p:cNvPr id="47110" name="Freeform 7"/>
            <p:cNvSpPr>
              <a:spLocks/>
            </p:cNvSpPr>
            <p:nvPr/>
          </p:nvSpPr>
          <p:spPr bwMode="auto">
            <a:xfrm>
              <a:off x="2895" y="1784"/>
              <a:ext cx="431" cy="559"/>
            </a:xfrm>
            <a:custGeom>
              <a:avLst/>
              <a:gdLst>
                <a:gd name="T0" fmla="*/ 258 w 431"/>
                <a:gd name="T1" fmla="*/ 252 h 559"/>
                <a:gd name="T2" fmla="*/ 256 w 431"/>
                <a:gd name="T3" fmla="*/ 222 h 559"/>
                <a:gd name="T4" fmla="*/ 272 w 431"/>
                <a:gd name="T5" fmla="*/ 212 h 559"/>
                <a:gd name="T6" fmla="*/ 293 w 431"/>
                <a:gd name="T7" fmla="*/ 190 h 559"/>
                <a:gd name="T8" fmla="*/ 309 w 431"/>
                <a:gd name="T9" fmla="*/ 156 h 559"/>
                <a:gd name="T10" fmla="*/ 310 w 431"/>
                <a:gd name="T11" fmla="*/ 134 h 559"/>
                <a:gd name="T12" fmla="*/ 302 w 431"/>
                <a:gd name="T13" fmla="*/ 135 h 559"/>
                <a:gd name="T14" fmla="*/ 288 w 431"/>
                <a:gd name="T15" fmla="*/ 135 h 559"/>
                <a:gd name="T16" fmla="*/ 273 w 431"/>
                <a:gd name="T17" fmla="*/ 130 h 559"/>
                <a:gd name="T18" fmla="*/ 267 w 431"/>
                <a:gd name="T19" fmla="*/ 122 h 559"/>
                <a:gd name="T20" fmla="*/ 267 w 431"/>
                <a:gd name="T21" fmla="*/ 98 h 559"/>
                <a:gd name="T22" fmla="*/ 260 w 431"/>
                <a:gd name="T23" fmla="*/ 65 h 559"/>
                <a:gd name="T24" fmla="*/ 233 w 431"/>
                <a:gd name="T25" fmla="*/ 40 h 559"/>
                <a:gd name="T26" fmla="*/ 205 w 431"/>
                <a:gd name="T27" fmla="*/ 31 h 559"/>
                <a:gd name="T28" fmla="*/ 175 w 431"/>
                <a:gd name="T29" fmla="*/ 12 h 559"/>
                <a:gd name="T30" fmla="*/ 125 w 431"/>
                <a:gd name="T31" fmla="*/ 0 h 559"/>
                <a:gd name="T32" fmla="*/ 61 w 431"/>
                <a:gd name="T33" fmla="*/ 21 h 559"/>
                <a:gd name="T34" fmla="*/ 52 w 431"/>
                <a:gd name="T35" fmla="*/ 82 h 559"/>
                <a:gd name="T36" fmla="*/ 42 w 431"/>
                <a:gd name="T37" fmla="*/ 101 h 559"/>
                <a:gd name="T38" fmla="*/ 40 w 431"/>
                <a:gd name="T39" fmla="*/ 122 h 559"/>
                <a:gd name="T40" fmla="*/ 51 w 431"/>
                <a:gd name="T41" fmla="*/ 143 h 559"/>
                <a:gd name="T42" fmla="*/ 72 w 431"/>
                <a:gd name="T43" fmla="*/ 162 h 559"/>
                <a:gd name="T44" fmla="*/ 76 w 431"/>
                <a:gd name="T45" fmla="*/ 194 h 559"/>
                <a:gd name="T46" fmla="*/ 64 w 431"/>
                <a:gd name="T47" fmla="*/ 219 h 559"/>
                <a:gd name="T48" fmla="*/ 69 w 431"/>
                <a:gd name="T49" fmla="*/ 224 h 559"/>
                <a:gd name="T50" fmla="*/ 81 w 431"/>
                <a:gd name="T51" fmla="*/ 233 h 559"/>
                <a:gd name="T52" fmla="*/ 103 w 431"/>
                <a:gd name="T53" fmla="*/ 240 h 559"/>
                <a:gd name="T54" fmla="*/ 132 w 431"/>
                <a:gd name="T55" fmla="*/ 238 h 559"/>
                <a:gd name="T56" fmla="*/ 147 w 431"/>
                <a:gd name="T57" fmla="*/ 236 h 559"/>
                <a:gd name="T58" fmla="*/ 150 w 431"/>
                <a:gd name="T59" fmla="*/ 234 h 559"/>
                <a:gd name="T60" fmla="*/ 0 w 431"/>
                <a:gd name="T61" fmla="*/ 349 h 559"/>
                <a:gd name="T62" fmla="*/ 93 w 431"/>
                <a:gd name="T63" fmla="*/ 559 h 559"/>
                <a:gd name="T64" fmla="*/ 95 w 431"/>
                <a:gd name="T65" fmla="*/ 525 h 559"/>
                <a:gd name="T66" fmla="*/ 98 w 431"/>
                <a:gd name="T67" fmla="*/ 485 h 559"/>
                <a:gd name="T68" fmla="*/ 105 w 431"/>
                <a:gd name="T69" fmla="*/ 484 h 559"/>
                <a:gd name="T70" fmla="*/ 124 w 431"/>
                <a:gd name="T71" fmla="*/ 508 h 559"/>
                <a:gd name="T72" fmla="*/ 143 w 431"/>
                <a:gd name="T73" fmla="*/ 537 h 559"/>
                <a:gd name="T74" fmla="*/ 151 w 431"/>
                <a:gd name="T75" fmla="*/ 551 h 559"/>
                <a:gd name="T76" fmla="*/ 166 w 431"/>
                <a:gd name="T77" fmla="*/ 547 h 559"/>
                <a:gd name="T78" fmla="*/ 199 w 431"/>
                <a:gd name="T79" fmla="*/ 538 h 559"/>
                <a:gd name="T80" fmla="*/ 237 w 431"/>
                <a:gd name="T81" fmla="*/ 530 h 559"/>
                <a:gd name="T82" fmla="*/ 264 w 431"/>
                <a:gd name="T83" fmla="*/ 526 h 559"/>
                <a:gd name="T84" fmla="*/ 296 w 431"/>
                <a:gd name="T85" fmla="*/ 526 h 559"/>
                <a:gd name="T86" fmla="*/ 347 w 431"/>
                <a:gd name="T87" fmla="*/ 525 h 559"/>
                <a:gd name="T88" fmla="*/ 395 w 431"/>
                <a:gd name="T89" fmla="*/ 525 h 559"/>
                <a:gd name="T90" fmla="*/ 416 w 431"/>
                <a:gd name="T91" fmla="*/ 525 h 559"/>
                <a:gd name="T92" fmla="*/ 414 w 431"/>
                <a:gd name="T93" fmla="*/ 275 h 55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31"/>
                <a:gd name="T142" fmla="*/ 0 h 559"/>
                <a:gd name="T143" fmla="*/ 431 w 431"/>
                <a:gd name="T144" fmla="*/ 559 h 55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31" h="559">
                  <a:moveTo>
                    <a:pt x="414" y="275"/>
                  </a:moveTo>
                  <a:lnTo>
                    <a:pt x="258" y="252"/>
                  </a:lnTo>
                  <a:lnTo>
                    <a:pt x="254" y="223"/>
                  </a:lnTo>
                  <a:lnTo>
                    <a:pt x="256" y="222"/>
                  </a:lnTo>
                  <a:lnTo>
                    <a:pt x="264" y="218"/>
                  </a:lnTo>
                  <a:lnTo>
                    <a:pt x="272" y="212"/>
                  </a:lnTo>
                  <a:lnTo>
                    <a:pt x="283" y="203"/>
                  </a:lnTo>
                  <a:lnTo>
                    <a:pt x="293" y="190"/>
                  </a:lnTo>
                  <a:lnTo>
                    <a:pt x="303" y="174"/>
                  </a:lnTo>
                  <a:lnTo>
                    <a:pt x="309" y="156"/>
                  </a:lnTo>
                  <a:lnTo>
                    <a:pt x="311" y="134"/>
                  </a:lnTo>
                  <a:lnTo>
                    <a:pt x="310" y="134"/>
                  </a:lnTo>
                  <a:lnTo>
                    <a:pt x="307" y="135"/>
                  </a:lnTo>
                  <a:lnTo>
                    <a:pt x="302" y="135"/>
                  </a:lnTo>
                  <a:lnTo>
                    <a:pt x="295" y="136"/>
                  </a:lnTo>
                  <a:lnTo>
                    <a:pt x="288" y="135"/>
                  </a:lnTo>
                  <a:lnTo>
                    <a:pt x="280" y="134"/>
                  </a:lnTo>
                  <a:lnTo>
                    <a:pt x="273" y="130"/>
                  </a:lnTo>
                  <a:lnTo>
                    <a:pt x="266" y="125"/>
                  </a:lnTo>
                  <a:lnTo>
                    <a:pt x="267" y="122"/>
                  </a:lnTo>
                  <a:lnTo>
                    <a:pt x="267" y="112"/>
                  </a:lnTo>
                  <a:lnTo>
                    <a:pt x="267" y="98"/>
                  </a:lnTo>
                  <a:lnTo>
                    <a:pt x="266" y="82"/>
                  </a:lnTo>
                  <a:lnTo>
                    <a:pt x="260" y="65"/>
                  </a:lnTo>
                  <a:lnTo>
                    <a:pt x="249" y="51"/>
                  </a:lnTo>
                  <a:lnTo>
                    <a:pt x="233" y="40"/>
                  </a:lnTo>
                  <a:lnTo>
                    <a:pt x="209" y="34"/>
                  </a:lnTo>
                  <a:lnTo>
                    <a:pt x="205" y="31"/>
                  </a:lnTo>
                  <a:lnTo>
                    <a:pt x="193" y="23"/>
                  </a:lnTo>
                  <a:lnTo>
                    <a:pt x="175" y="12"/>
                  </a:lnTo>
                  <a:lnTo>
                    <a:pt x="153" y="3"/>
                  </a:lnTo>
                  <a:lnTo>
                    <a:pt x="125" y="0"/>
                  </a:lnTo>
                  <a:lnTo>
                    <a:pt x="94" y="5"/>
                  </a:lnTo>
                  <a:lnTo>
                    <a:pt x="61" y="21"/>
                  </a:lnTo>
                  <a:lnTo>
                    <a:pt x="26" y="54"/>
                  </a:lnTo>
                  <a:lnTo>
                    <a:pt x="52" y="82"/>
                  </a:lnTo>
                  <a:lnTo>
                    <a:pt x="45" y="92"/>
                  </a:lnTo>
                  <a:lnTo>
                    <a:pt x="42" y="101"/>
                  </a:lnTo>
                  <a:lnTo>
                    <a:pt x="40" y="112"/>
                  </a:lnTo>
                  <a:lnTo>
                    <a:pt x="40" y="122"/>
                  </a:lnTo>
                  <a:lnTo>
                    <a:pt x="44" y="132"/>
                  </a:lnTo>
                  <a:lnTo>
                    <a:pt x="51" y="143"/>
                  </a:lnTo>
                  <a:lnTo>
                    <a:pt x="60" y="153"/>
                  </a:lnTo>
                  <a:lnTo>
                    <a:pt x="72" y="162"/>
                  </a:lnTo>
                  <a:lnTo>
                    <a:pt x="74" y="174"/>
                  </a:lnTo>
                  <a:lnTo>
                    <a:pt x="76" y="194"/>
                  </a:lnTo>
                  <a:lnTo>
                    <a:pt x="74" y="211"/>
                  </a:lnTo>
                  <a:lnTo>
                    <a:pt x="64" y="219"/>
                  </a:lnTo>
                  <a:lnTo>
                    <a:pt x="66" y="221"/>
                  </a:lnTo>
                  <a:lnTo>
                    <a:pt x="69" y="224"/>
                  </a:lnTo>
                  <a:lnTo>
                    <a:pt x="74" y="228"/>
                  </a:lnTo>
                  <a:lnTo>
                    <a:pt x="81" y="233"/>
                  </a:lnTo>
                  <a:lnTo>
                    <a:pt x="91" y="237"/>
                  </a:lnTo>
                  <a:lnTo>
                    <a:pt x="103" y="240"/>
                  </a:lnTo>
                  <a:lnTo>
                    <a:pt x="117" y="241"/>
                  </a:lnTo>
                  <a:lnTo>
                    <a:pt x="132" y="238"/>
                  </a:lnTo>
                  <a:lnTo>
                    <a:pt x="141" y="237"/>
                  </a:lnTo>
                  <a:lnTo>
                    <a:pt x="147" y="236"/>
                  </a:lnTo>
                  <a:lnTo>
                    <a:pt x="149" y="235"/>
                  </a:lnTo>
                  <a:lnTo>
                    <a:pt x="150" y="234"/>
                  </a:lnTo>
                  <a:lnTo>
                    <a:pt x="161" y="267"/>
                  </a:lnTo>
                  <a:lnTo>
                    <a:pt x="0" y="349"/>
                  </a:lnTo>
                  <a:lnTo>
                    <a:pt x="8" y="520"/>
                  </a:lnTo>
                  <a:lnTo>
                    <a:pt x="93" y="559"/>
                  </a:lnTo>
                  <a:lnTo>
                    <a:pt x="94" y="549"/>
                  </a:lnTo>
                  <a:lnTo>
                    <a:pt x="95" y="525"/>
                  </a:lnTo>
                  <a:lnTo>
                    <a:pt x="98" y="500"/>
                  </a:lnTo>
                  <a:lnTo>
                    <a:pt x="98" y="485"/>
                  </a:lnTo>
                  <a:lnTo>
                    <a:pt x="99" y="481"/>
                  </a:lnTo>
                  <a:lnTo>
                    <a:pt x="105" y="484"/>
                  </a:lnTo>
                  <a:lnTo>
                    <a:pt x="113" y="495"/>
                  </a:lnTo>
                  <a:lnTo>
                    <a:pt x="124" y="508"/>
                  </a:lnTo>
                  <a:lnTo>
                    <a:pt x="134" y="524"/>
                  </a:lnTo>
                  <a:lnTo>
                    <a:pt x="143" y="537"/>
                  </a:lnTo>
                  <a:lnTo>
                    <a:pt x="149" y="547"/>
                  </a:lnTo>
                  <a:lnTo>
                    <a:pt x="151" y="551"/>
                  </a:lnTo>
                  <a:lnTo>
                    <a:pt x="155" y="550"/>
                  </a:lnTo>
                  <a:lnTo>
                    <a:pt x="166" y="547"/>
                  </a:lnTo>
                  <a:lnTo>
                    <a:pt x="181" y="543"/>
                  </a:lnTo>
                  <a:lnTo>
                    <a:pt x="199" y="538"/>
                  </a:lnTo>
                  <a:lnTo>
                    <a:pt x="218" y="534"/>
                  </a:lnTo>
                  <a:lnTo>
                    <a:pt x="237" y="530"/>
                  </a:lnTo>
                  <a:lnTo>
                    <a:pt x="253" y="527"/>
                  </a:lnTo>
                  <a:lnTo>
                    <a:pt x="264" y="526"/>
                  </a:lnTo>
                  <a:lnTo>
                    <a:pt x="276" y="526"/>
                  </a:lnTo>
                  <a:lnTo>
                    <a:pt x="296" y="526"/>
                  </a:lnTo>
                  <a:lnTo>
                    <a:pt x="321" y="526"/>
                  </a:lnTo>
                  <a:lnTo>
                    <a:pt x="347" y="525"/>
                  </a:lnTo>
                  <a:lnTo>
                    <a:pt x="373" y="525"/>
                  </a:lnTo>
                  <a:lnTo>
                    <a:pt x="395" y="525"/>
                  </a:lnTo>
                  <a:lnTo>
                    <a:pt x="410" y="525"/>
                  </a:lnTo>
                  <a:lnTo>
                    <a:pt x="416" y="525"/>
                  </a:lnTo>
                  <a:lnTo>
                    <a:pt x="431" y="349"/>
                  </a:lnTo>
                  <a:lnTo>
                    <a:pt x="414" y="275"/>
                  </a:lnTo>
                  <a:close/>
                </a:path>
              </a:pathLst>
            </a:custGeom>
            <a:solidFill>
              <a:schemeClr val="bg2"/>
            </a:solidFill>
            <a:ln w="9525">
              <a:noFill/>
              <a:round/>
              <a:headEnd/>
              <a:tailEnd/>
            </a:ln>
          </p:spPr>
          <p:txBody>
            <a:bodyPr/>
            <a:lstStyle/>
            <a:p>
              <a:endParaRPr lang="ru-RU"/>
            </a:p>
          </p:txBody>
        </p:sp>
        <p:sp>
          <p:nvSpPr>
            <p:cNvPr id="47111" name="Freeform 8"/>
            <p:cNvSpPr>
              <a:spLocks/>
            </p:cNvSpPr>
            <p:nvPr/>
          </p:nvSpPr>
          <p:spPr bwMode="auto">
            <a:xfrm>
              <a:off x="3714" y="1841"/>
              <a:ext cx="341" cy="475"/>
            </a:xfrm>
            <a:custGeom>
              <a:avLst/>
              <a:gdLst>
                <a:gd name="T0" fmla="*/ 189 w 341"/>
                <a:gd name="T1" fmla="*/ 238 h 475"/>
                <a:gd name="T2" fmla="*/ 199 w 341"/>
                <a:gd name="T3" fmla="*/ 179 h 475"/>
                <a:gd name="T4" fmla="*/ 275 w 341"/>
                <a:gd name="T5" fmla="*/ 171 h 475"/>
                <a:gd name="T6" fmla="*/ 275 w 341"/>
                <a:gd name="T7" fmla="*/ 128 h 475"/>
                <a:gd name="T8" fmla="*/ 270 w 341"/>
                <a:gd name="T9" fmla="*/ 92 h 475"/>
                <a:gd name="T10" fmla="*/ 262 w 341"/>
                <a:gd name="T11" fmla="*/ 63 h 475"/>
                <a:gd name="T12" fmla="*/ 249 w 341"/>
                <a:gd name="T13" fmla="*/ 41 h 475"/>
                <a:gd name="T14" fmla="*/ 233 w 341"/>
                <a:gd name="T15" fmla="*/ 24 h 475"/>
                <a:gd name="T16" fmla="*/ 216 w 341"/>
                <a:gd name="T17" fmla="*/ 12 h 475"/>
                <a:gd name="T18" fmla="*/ 196 w 341"/>
                <a:gd name="T19" fmla="*/ 5 h 475"/>
                <a:gd name="T20" fmla="*/ 176 w 341"/>
                <a:gd name="T21" fmla="*/ 0 h 475"/>
                <a:gd name="T22" fmla="*/ 156 w 341"/>
                <a:gd name="T23" fmla="*/ 0 h 475"/>
                <a:gd name="T24" fmla="*/ 136 w 341"/>
                <a:gd name="T25" fmla="*/ 1 h 475"/>
                <a:gd name="T26" fmla="*/ 116 w 341"/>
                <a:gd name="T27" fmla="*/ 4 h 475"/>
                <a:gd name="T28" fmla="*/ 100 w 341"/>
                <a:gd name="T29" fmla="*/ 7 h 475"/>
                <a:gd name="T30" fmla="*/ 85 w 341"/>
                <a:gd name="T31" fmla="*/ 12 h 475"/>
                <a:gd name="T32" fmla="*/ 74 w 341"/>
                <a:gd name="T33" fmla="*/ 16 h 475"/>
                <a:gd name="T34" fmla="*/ 66 w 341"/>
                <a:gd name="T35" fmla="*/ 18 h 475"/>
                <a:gd name="T36" fmla="*/ 64 w 341"/>
                <a:gd name="T37" fmla="*/ 19 h 475"/>
                <a:gd name="T38" fmla="*/ 8 w 341"/>
                <a:gd name="T39" fmla="*/ 26 h 475"/>
                <a:gd name="T40" fmla="*/ 8 w 341"/>
                <a:gd name="T41" fmla="*/ 37 h 475"/>
                <a:gd name="T42" fmla="*/ 10 w 341"/>
                <a:gd name="T43" fmla="*/ 47 h 475"/>
                <a:gd name="T44" fmla="*/ 14 w 341"/>
                <a:gd name="T45" fmla="*/ 55 h 475"/>
                <a:gd name="T46" fmla="*/ 20 w 341"/>
                <a:gd name="T47" fmla="*/ 61 h 475"/>
                <a:gd name="T48" fmla="*/ 26 w 341"/>
                <a:gd name="T49" fmla="*/ 66 h 475"/>
                <a:gd name="T50" fmla="*/ 33 w 341"/>
                <a:gd name="T51" fmla="*/ 69 h 475"/>
                <a:gd name="T52" fmla="*/ 41 w 341"/>
                <a:gd name="T53" fmla="*/ 73 h 475"/>
                <a:gd name="T54" fmla="*/ 48 w 341"/>
                <a:gd name="T55" fmla="*/ 74 h 475"/>
                <a:gd name="T56" fmla="*/ 45 w 341"/>
                <a:gd name="T57" fmla="*/ 85 h 475"/>
                <a:gd name="T58" fmla="*/ 41 w 341"/>
                <a:gd name="T59" fmla="*/ 96 h 475"/>
                <a:gd name="T60" fmla="*/ 40 w 341"/>
                <a:gd name="T61" fmla="*/ 106 h 475"/>
                <a:gd name="T62" fmla="*/ 39 w 341"/>
                <a:gd name="T63" fmla="*/ 117 h 475"/>
                <a:gd name="T64" fmla="*/ 40 w 341"/>
                <a:gd name="T65" fmla="*/ 135 h 475"/>
                <a:gd name="T66" fmla="*/ 44 w 341"/>
                <a:gd name="T67" fmla="*/ 150 h 475"/>
                <a:gd name="T68" fmla="*/ 50 w 341"/>
                <a:gd name="T69" fmla="*/ 166 h 475"/>
                <a:gd name="T70" fmla="*/ 58 w 341"/>
                <a:gd name="T71" fmla="*/ 179 h 475"/>
                <a:gd name="T72" fmla="*/ 68 w 341"/>
                <a:gd name="T73" fmla="*/ 190 h 475"/>
                <a:gd name="T74" fmla="*/ 79 w 341"/>
                <a:gd name="T75" fmla="*/ 198 h 475"/>
                <a:gd name="T76" fmla="*/ 91 w 341"/>
                <a:gd name="T77" fmla="*/ 205 h 475"/>
                <a:gd name="T78" fmla="*/ 106 w 341"/>
                <a:gd name="T79" fmla="*/ 209 h 475"/>
                <a:gd name="T80" fmla="*/ 108 w 341"/>
                <a:gd name="T81" fmla="*/ 232 h 475"/>
                <a:gd name="T82" fmla="*/ 0 w 341"/>
                <a:gd name="T83" fmla="*/ 286 h 475"/>
                <a:gd name="T84" fmla="*/ 26 w 341"/>
                <a:gd name="T85" fmla="*/ 475 h 475"/>
                <a:gd name="T86" fmla="*/ 306 w 341"/>
                <a:gd name="T87" fmla="*/ 475 h 475"/>
                <a:gd name="T88" fmla="*/ 341 w 341"/>
                <a:gd name="T89" fmla="*/ 297 h 475"/>
                <a:gd name="T90" fmla="*/ 189 w 341"/>
                <a:gd name="T91" fmla="*/ 238 h 47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41"/>
                <a:gd name="T139" fmla="*/ 0 h 475"/>
                <a:gd name="T140" fmla="*/ 341 w 341"/>
                <a:gd name="T141" fmla="*/ 475 h 47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41" h="475">
                  <a:moveTo>
                    <a:pt x="189" y="238"/>
                  </a:moveTo>
                  <a:lnTo>
                    <a:pt x="199" y="179"/>
                  </a:lnTo>
                  <a:lnTo>
                    <a:pt x="275" y="171"/>
                  </a:lnTo>
                  <a:lnTo>
                    <a:pt x="275" y="128"/>
                  </a:lnTo>
                  <a:lnTo>
                    <a:pt x="270" y="92"/>
                  </a:lnTo>
                  <a:lnTo>
                    <a:pt x="262" y="63"/>
                  </a:lnTo>
                  <a:lnTo>
                    <a:pt x="249" y="41"/>
                  </a:lnTo>
                  <a:lnTo>
                    <a:pt x="233" y="24"/>
                  </a:lnTo>
                  <a:lnTo>
                    <a:pt x="216" y="12"/>
                  </a:lnTo>
                  <a:lnTo>
                    <a:pt x="196" y="5"/>
                  </a:lnTo>
                  <a:lnTo>
                    <a:pt x="176" y="0"/>
                  </a:lnTo>
                  <a:lnTo>
                    <a:pt x="156" y="0"/>
                  </a:lnTo>
                  <a:lnTo>
                    <a:pt x="136" y="1"/>
                  </a:lnTo>
                  <a:lnTo>
                    <a:pt x="116" y="4"/>
                  </a:lnTo>
                  <a:lnTo>
                    <a:pt x="100" y="7"/>
                  </a:lnTo>
                  <a:lnTo>
                    <a:pt x="85" y="12"/>
                  </a:lnTo>
                  <a:lnTo>
                    <a:pt x="74" y="16"/>
                  </a:lnTo>
                  <a:lnTo>
                    <a:pt x="66" y="18"/>
                  </a:lnTo>
                  <a:lnTo>
                    <a:pt x="64" y="19"/>
                  </a:lnTo>
                  <a:lnTo>
                    <a:pt x="8" y="26"/>
                  </a:lnTo>
                  <a:lnTo>
                    <a:pt x="8" y="37"/>
                  </a:lnTo>
                  <a:lnTo>
                    <a:pt x="10" y="47"/>
                  </a:lnTo>
                  <a:lnTo>
                    <a:pt x="14" y="55"/>
                  </a:lnTo>
                  <a:lnTo>
                    <a:pt x="20" y="61"/>
                  </a:lnTo>
                  <a:lnTo>
                    <a:pt x="26" y="66"/>
                  </a:lnTo>
                  <a:lnTo>
                    <a:pt x="33" y="69"/>
                  </a:lnTo>
                  <a:lnTo>
                    <a:pt x="41" y="73"/>
                  </a:lnTo>
                  <a:lnTo>
                    <a:pt x="48" y="74"/>
                  </a:lnTo>
                  <a:lnTo>
                    <a:pt x="45" y="85"/>
                  </a:lnTo>
                  <a:lnTo>
                    <a:pt x="41" y="96"/>
                  </a:lnTo>
                  <a:lnTo>
                    <a:pt x="40" y="106"/>
                  </a:lnTo>
                  <a:lnTo>
                    <a:pt x="39" y="117"/>
                  </a:lnTo>
                  <a:lnTo>
                    <a:pt x="40" y="135"/>
                  </a:lnTo>
                  <a:lnTo>
                    <a:pt x="44" y="150"/>
                  </a:lnTo>
                  <a:lnTo>
                    <a:pt x="50" y="166"/>
                  </a:lnTo>
                  <a:lnTo>
                    <a:pt x="58" y="179"/>
                  </a:lnTo>
                  <a:lnTo>
                    <a:pt x="68" y="190"/>
                  </a:lnTo>
                  <a:lnTo>
                    <a:pt x="79" y="198"/>
                  </a:lnTo>
                  <a:lnTo>
                    <a:pt x="91" y="205"/>
                  </a:lnTo>
                  <a:lnTo>
                    <a:pt x="106" y="209"/>
                  </a:lnTo>
                  <a:lnTo>
                    <a:pt x="108" y="232"/>
                  </a:lnTo>
                  <a:lnTo>
                    <a:pt x="0" y="286"/>
                  </a:lnTo>
                  <a:lnTo>
                    <a:pt x="26" y="475"/>
                  </a:lnTo>
                  <a:lnTo>
                    <a:pt x="306" y="475"/>
                  </a:lnTo>
                  <a:lnTo>
                    <a:pt x="341" y="297"/>
                  </a:lnTo>
                  <a:lnTo>
                    <a:pt x="189" y="238"/>
                  </a:lnTo>
                  <a:close/>
                </a:path>
              </a:pathLst>
            </a:custGeom>
            <a:solidFill>
              <a:schemeClr val="bg2"/>
            </a:solidFill>
            <a:ln w="9525">
              <a:noFill/>
              <a:round/>
              <a:headEnd/>
              <a:tailEnd/>
            </a:ln>
          </p:spPr>
          <p:txBody>
            <a:bodyPr/>
            <a:lstStyle/>
            <a:p>
              <a:endParaRPr lang="ru-RU"/>
            </a:p>
          </p:txBody>
        </p:sp>
        <p:sp>
          <p:nvSpPr>
            <p:cNvPr id="47112" name="Freeform 9"/>
            <p:cNvSpPr>
              <a:spLocks/>
            </p:cNvSpPr>
            <p:nvPr/>
          </p:nvSpPr>
          <p:spPr bwMode="auto">
            <a:xfrm>
              <a:off x="2728" y="3020"/>
              <a:ext cx="1082" cy="532"/>
            </a:xfrm>
            <a:custGeom>
              <a:avLst/>
              <a:gdLst>
                <a:gd name="T0" fmla="*/ 246 w 1082"/>
                <a:gd name="T1" fmla="*/ 0 h 532"/>
                <a:gd name="T2" fmla="*/ 1082 w 1082"/>
                <a:gd name="T3" fmla="*/ 213 h 532"/>
                <a:gd name="T4" fmla="*/ 1054 w 1082"/>
                <a:gd name="T5" fmla="*/ 364 h 532"/>
                <a:gd name="T6" fmla="*/ 608 w 1082"/>
                <a:gd name="T7" fmla="*/ 532 h 532"/>
                <a:gd name="T8" fmla="*/ 0 w 1082"/>
                <a:gd name="T9" fmla="*/ 213 h 532"/>
                <a:gd name="T10" fmla="*/ 246 w 1082"/>
                <a:gd name="T11" fmla="*/ 0 h 532"/>
                <a:gd name="T12" fmla="*/ 0 60000 65536"/>
                <a:gd name="T13" fmla="*/ 0 60000 65536"/>
                <a:gd name="T14" fmla="*/ 0 60000 65536"/>
                <a:gd name="T15" fmla="*/ 0 60000 65536"/>
                <a:gd name="T16" fmla="*/ 0 60000 65536"/>
                <a:gd name="T17" fmla="*/ 0 60000 65536"/>
                <a:gd name="T18" fmla="*/ 0 w 1082"/>
                <a:gd name="T19" fmla="*/ 0 h 532"/>
                <a:gd name="T20" fmla="*/ 1082 w 1082"/>
                <a:gd name="T21" fmla="*/ 532 h 532"/>
              </a:gdLst>
              <a:ahLst/>
              <a:cxnLst>
                <a:cxn ang="T12">
                  <a:pos x="T0" y="T1"/>
                </a:cxn>
                <a:cxn ang="T13">
                  <a:pos x="T2" y="T3"/>
                </a:cxn>
                <a:cxn ang="T14">
                  <a:pos x="T4" y="T5"/>
                </a:cxn>
                <a:cxn ang="T15">
                  <a:pos x="T6" y="T7"/>
                </a:cxn>
                <a:cxn ang="T16">
                  <a:pos x="T8" y="T9"/>
                </a:cxn>
                <a:cxn ang="T17">
                  <a:pos x="T10" y="T11"/>
                </a:cxn>
              </a:cxnLst>
              <a:rect l="T18" t="T19" r="T20" b="T21"/>
              <a:pathLst>
                <a:path w="1082" h="532">
                  <a:moveTo>
                    <a:pt x="246" y="0"/>
                  </a:moveTo>
                  <a:lnTo>
                    <a:pt x="1082" y="213"/>
                  </a:lnTo>
                  <a:lnTo>
                    <a:pt x="1054" y="364"/>
                  </a:lnTo>
                  <a:lnTo>
                    <a:pt x="608" y="532"/>
                  </a:lnTo>
                  <a:lnTo>
                    <a:pt x="0" y="213"/>
                  </a:lnTo>
                  <a:lnTo>
                    <a:pt x="246" y="0"/>
                  </a:lnTo>
                  <a:close/>
                </a:path>
              </a:pathLst>
            </a:custGeom>
            <a:solidFill>
              <a:schemeClr val="accent2"/>
            </a:solidFill>
            <a:ln w="12700">
              <a:solidFill>
                <a:schemeClr val="tx1"/>
              </a:solidFill>
              <a:round/>
              <a:headEnd/>
              <a:tailEnd/>
            </a:ln>
          </p:spPr>
          <p:txBody>
            <a:bodyPr/>
            <a:lstStyle/>
            <a:p>
              <a:endParaRPr lang="ru-RU"/>
            </a:p>
          </p:txBody>
        </p:sp>
        <p:sp>
          <p:nvSpPr>
            <p:cNvPr id="47113" name="Freeform 10"/>
            <p:cNvSpPr>
              <a:spLocks/>
            </p:cNvSpPr>
            <p:nvPr/>
          </p:nvSpPr>
          <p:spPr bwMode="auto">
            <a:xfrm>
              <a:off x="2161" y="2532"/>
              <a:ext cx="283" cy="394"/>
            </a:xfrm>
            <a:custGeom>
              <a:avLst/>
              <a:gdLst>
                <a:gd name="T0" fmla="*/ 283 w 283"/>
                <a:gd name="T1" fmla="*/ 50 h 394"/>
                <a:gd name="T2" fmla="*/ 218 w 283"/>
                <a:gd name="T3" fmla="*/ 35 h 394"/>
                <a:gd name="T4" fmla="*/ 195 w 283"/>
                <a:gd name="T5" fmla="*/ 79 h 394"/>
                <a:gd name="T6" fmla="*/ 0 w 283"/>
                <a:gd name="T7" fmla="*/ 0 h 394"/>
                <a:gd name="T8" fmla="*/ 195 w 283"/>
                <a:gd name="T9" fmla="*/ 394 h 394"/>
                <a:gd name="T10" fmla="*/ 283 w 283"/>
                <a:gd name="T11" fmla="*/ 50 h 394"/>
                <a:gd name="T12" fmla="*/ 0 60000 65536"/>
                <a:gd name="T13" fmla="*/ 0 60000 65536"/>
                <a:gd name="T14" fmla="*/ 0 60000 65536"/>
                <a:gd name="T15" fmla="*/ 0 60000 65536"/>
                <a:gd name="T16" fmla="*/ 0 60000 65536"/>
                <a:gd name="T17" fmla="*/ 0 60000 65536"/>
                <a:gd name="T18" fmla="*/ 0 w 283"/>
                <a:gd name="T19" fmla="*/ 0 h 394"/>
                <a:gd name="T20" fmla="*/ 283 w 283"/>
                <a:gd name="T21" fmla="*/ 394 h 394"/>
              </a:gdLst>
              <a:ahLst/>
              <a:cxnLst>
                <a:cxn ang="T12">
                  <a:pos x="T0" y="T1"/>
                </a:cxn>
                <a:cxn ang="T13">
                  <a:pos x="T2" y="T3"/>
                </a:cxn>
                <a:cxn ang="T14">
                  <a:pos x="T4" y="T5"/>
                </a:cxn>
                <a:cxn ang="T15">
                  <a:pos x="T6" y="T7"/>
                </a:cxn>
                <a:cxn ang="T16">
                  <a:pos x="T8" y="T9"/>
                </a:cxn>
                <a:cxn ang="T17">
                  <a:pos x="T10" y="T11"/>
                </a:cxn>
              </a:cxnLst>
              <a:rect l="T18" t="T19" r="T20" b="T21"/>
              <a:pathLst>
                <a:path w="283" h="394">
                  <a:moveTo>
                    <a:pt x="283" y="50"/>
                  </a:moveTo>
                  <a:lnTo>
                    <a:pt x="218" y="35"/>
                  </a:lnTo>
                  <a:lnTo>
                    <a:pt x="195" y="79"/>
                  </a:lnTo>
                  <a:lnTo>
                    <a:pt x="0" y="0"/>
                  </a:lnTo>
                  <a:lnTo>
                    <a:pt x="195" y="394"/>
                  </a:lnTo>
                  <a:lnTo>
                    <a:pt x="283" y="50"/>
                  </a:lnTo>
                  <a:close/>
                </a:path>
              </a:pathLst>
            </a:custGeom>
            <a:solidFill>
              <a:srgbClr val="FFFFFF"/>
            </a:solidFill>
            <a:ln w="9525">
              <a:noFill/>
              <a:round/>
              <a:headEnd/>
              <a:tailEnd/>
            </a:ln>
          </p:spPr>
          <p:txBody>
            <a:bodyPr/>
            <a:lstStyle/>
            <a:p>
              <a:endParaRPr lang="ru-RU"/>
            </a:p>
          </p:txBody>
        </p:sp>
        <p:sp>
          <p:nvSpPr>
            <p:cNvPr id="47114" name="Freeform 11"/>
            <p:cNvSpPr>
              <a:spLocks/>
            </p:cNvSpPr>
            <p:nvPr/>
          </p:nvSpPr>
          <p:spPr bwMode="auto">
            <a:xfrm>
              <a:off x="2795" y="3195"/>
              <a:ext cx="261" cy="126"/>
            </a:xfrm>
            <a:custGeom>
              <a:avLst/>
              <a:gdLst>
                <a:gd name="T0" fmla="*/ 7 w 261"/>
                <a:gd name="T1" fmla="*/ 1 h 126"/>
                <a:gd name="T2" fmla="*/ 8 w 261"/>
                <a:gd name="T3" fmla="*/ 1 h 126"/>
                <a:gd name="T4" fmla="*/ 13 w 261"/>
                <a:gd name="T5" fmla="*/ 1 h 126"/>
                <a:gd name="T6" fmla="*/ 21 w 261"/>
                <a:gd name="T7" fmla="*/ 1 h 126"/>
                <a:gd name="T8" fmla="*/ 31 w 261"/>
                <a:gd name="T9" fmla="*/ 0 h 126"/>
                <a:gd name="T10" fmla="*/ 43 w 261"/>
                <a:gd name="T11" fmla="*/ 0 h 126"/>
                <a:gd name="T12" fmla="*/ 56 w 261"/>
                <a:gd name="T13" fmla="*/ 1 h 126"/>
                <a:gd name="T14" fmla="*/ 71 w 261"/>
                <a:gd name="T15" fmla="*/ 1 h 126"/>
                <a:gd name="T16" fmla="*/ 87 w 261"/>
                <a:gd name="T17" fmla="*/ 3 h 126"/>
                <a:gd name="T18" fmla="*/ 103 w 261"/>
                <a:gd name="T19" fmla="*/ 5 h 126"/>
                <a:gd name="T20" fmla="*/ 119 w 261"/>
                <a:gd name="T21" fmla="*/ 7 h 126"/>
                <a:gd name="T22" fmla="*/ 136 w 261"/>
                <a:gd name="T23" fmla="*/ 11 h 126"/>
                <a:gd name="T24" fmla="*/ 151 w 261"/>
                <a:gd name="T25" fmla="*/ 15 h 126"/>
                <a:gd name="T26" fmla="*/ 166 w 261"/>
                <a:gd name="T27" fmla="*/ 19 h 126"/>
                <a:gd name="T28" fmla="*/ 180 w 261"/>
                <a:gd name="T29" fmla="*/ 25 h 126"/>
                <a:gd name="T30" fmla="*/ 192 w 261"/>
                <a:gd name="T31" fmla="*/ 34 h 126"/>
                <a:gd name="T32" fmla="*/ 201 w 261"/>
                <a:gd name="T33" fmla="*/ 42 h 126"/>
                <a:gd name="T34" fmla="*/ 261 w 261"/>
                <a:gd name="T35" fmla="*/ 108 h 126"/>
                <a:gd name="T36" fmla="*/ 214 w 261"/>
                <a:gd name="T37" fmla="*/ 83 h 126"/>
                <a:gd name="T38" fmla="*/ 231 w 261"/>
                <a:gd name="T39" fmla="*/ 122 h 126"/>
                <a:gd name="T40" fmla="*/ 188 w 261"/>
                <a:gd name="T41" fmla="*/ 86 h 126"/>
                <a:gd name="T42" fmla="*/ 191 w 261"/>
                <a:gd name="T43" fmla="*/ 126 h 126"/>
                <a:gd name="T44" fmla="*/ 157 w 261"/>
                <a:gd name="T45" fmla="*/ 84 h 126"/>
                <a:gd name="T46" fmla="*/ 154 w 261"/>
                <a:gd name="T47" fmla="*/ 85 h 126"/>
                <a:gd name="T48" fmla="*/ 143 w 261"/>
                <a:gd name="T49" fmla="*/ 86 h 126"/>
                <a:gd name="T50" fmla="*/ 126 w 261"/>
                <a:gd name="T51" fmla="*/ 89 h 126"/>
                <a:gd name="T52" fmla="*/ 106 w 261"/>
                <a:gd name="T53" fmla="*/ 89 h 126"/>
                <a:gd name="T54" fmla="*/ 82 w 261"/>
                <a:gd name="T55" fmla="*/ 85 h 126"/>
                <a:gd name="T56" fmla="*/ 56 w 261"/>
                <a:gd name="T57" fmla="*/ 78 h 126"/>
                <a:gd name="T58" fmla="*/ 30 w 261"/>
                <a:gd name="T59" fmla="*/ 65 h 126"/>
                <a:gd name="T60" fmla="*/ 2 w 261"/>
                <a:gd name="T61" fmla="*/ 44 h 126"/>
                <a:gd name="T62" fmla="*/ 1 w 261"/>
                <a:gd name="T63" fmla="*/ 40 h 126"/>
                <a:gd name="T64" fmla="*/ 0 w 261"/>
                <a:gd name="T65" fmla="*/ 29 h 126"/>
                <a:gd name="T66" fmla="*/ 1 w 261"/>
                <a:gd name="T67" fmla="*/ 15 h 126"/>
                <a:gd name="T68" fmla="*/ 7 w 261"/>
                <a:gd name="T69" fmla="*/ 1 h 12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61"/>
                <a:gd name="T106" fmla="*/ 0 h 126"/>
                <a:gd name="T107" fmla="*/ 261 w 261"/>
                <a:gd name="T108" fmla="*/ 126 h 12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61" h="126">
                  <a:moveTo>
                    <a:pt x="7" y="1"/>
                  </a:moveTo>
                  <a:lnTo>
                    <a:pt x="8" y="1"/>
                  </a:lnTo>
                  <a:lnTo>
                    <a:pt x="13" y="1"/>
                  </a:lnTo>
                  <a:lnTo>
                    <a:pt x="21" y="1"/>
                  </a:lnTo>
                  <a:lnTo>
                    <a:pt x="31" y="0"/>
                  </a:lnTo>
                  <a:lnTo>
                    <a:pt x="43" y="0"/>
                  </a:lnTo>
                  <a:lnTo>
                    <a:pt x="56" y="1"/>
                  </a:lnTo>
                  <a:lnTo>
                    <a:pt x="71" y="1"/>
                  </a:lnTo>
                  <a:lnTo>
                    <a:pt x="87" y="3"/>
                  </a:lnTo>
                  <a:lnTo>
                    <a:pt x="103" y="5"/>
                  </a:lnTo>
                  <a:lnTo>
                    <a:pt x="119" y="7"/>
                  </a:lnTo>
                  <a:lnTo>
                    <a:pt x="136" y="11"/>
                  </a:lnTo>
                  <a:lnTo>
                    <a:pt x="151" y="15"/>
                  </a:lnTo>
                  <a:lnTo>
                    <a:pt x="166" y="19"/>
                  </a:lnTo>
                  <a:lnTo>
                    <a:pt x="180" y="25"/>
                  </a:lnTo>
                  <a:lnTo>
                    <a:pt x="192" y="34"/>
                  </a:lnTo>
                  <a:lnTo>
                    <a:pt x="201" y="42"/>
                  </a:lnTo>
                  <a:lnTo>
                    <a:pt x="261" y="108"/>
                  </a:lnTo>
                  <a:lnTo>
                    <a:pt x="214" y="83"/>
                  </a:lnTo>
                  <a:lnTo>
                    <a:pt x="231" y="122"/>
                  </a:lnTo>
                  <a:lnTo>
                    <a:pt x="188" y="86"/>
                  </a:lnTo>
                  <a:lnTo>
                    <a:pt x="191" y="126"/>
                  </a:lnTo>
                  <a:lnTo>
                    <a:pt x="157" y="84"/>
                  </a:lnTo>
                  <a:lnTo>
                    <a:pt x="154" y="85"/>
                  </a:lnTo>
                  <a:lnTo>
                    <a:pt x="143" y="86"/>
                  </a:lnTo>
                  <a:lnTo>
                    <a:pt x="126" y="89"/>
                  </a:lnTo>
                  <a:lnTo>
                    <a:pt x="106" y="89"/>
                  </a:lnTo>
                  <a:lnTo>
                    <a:pt x="82" y="85"/>
                  </a:lnTo>
                  <a:lnTo>
                    <a:pt x="56" y="78"/>
                  </a:lnTo>
                  <a:lnTo>
                    <a:pt x="30" y="65"/>
                  </a:lnTo>
                  <a:lnTo>
                    <a:pt x="2" y="44"/>
                  </a:lnTo>
                  <a:lnTo>
                    <a:pt x="1" y="40"/>
                  </a:lnTo>
                  <a:lnTo>
                    <a:pt x="0" y="29"/>
                  </a:lnTo>
                  <a:lnTo>
                    <a:pt x="1" y="15"/>
                  </a:lnTo>
                  <a:lnTo>
                    <a:pt x="7" y="1"/>
                  </a:lnTo>
                  <a:close/>
                </a:path>
              </a:pathLst>
            </a:custGeom>
            <a:solidFill>
              <a:srgbClr val="FFFFFF"/>
            </a:solidFill>
            <a:ln w="9525">
              <a:noFill/>
              <a:round/>
              <a:headEnd/>
              <a:tailEnd/>
            </a:ln>
          </p:spPr>
          <p:txBody>
            <a:bodyPr/>
            <a:lstStyle/>
            <a:p>
              <a:endParaRPr lang="ru-RU"/>
            </a:p>
          </p:txBody>
        </p:sp>
        <p:sp>
          <p:nvSpPr>
            <p:cNvPr id="47115" name="Freeform 12"/>
            <p:cNvSpPr>
              <a:spLocks/>
            </p:cNvSpPr>
            <p:nvPr/>
          </p:nvSpPr>
          <p:spPr bwMode="auto">
            <a:xfrm>
              <a:off x="2107" y="2155"/>
              <a:ext cx="321" cy="383"/>
            </a:xfrm>
            <a:custGeom>
              <a:avLst/>
              <a:gdLst>
                <a:gd name="T0" fmla="*/ 269 w 321"/>
                <a:gd name="T1" fmla="*/ 68 h 383"/>
                <a:gd name="T2" fmla="*/ 321 w 321"/>
                <a:gd name="T3" fmla="*/ 185 h 383"/>
                <a:gd name="T4" fmla="*/ 294 w 321"/>
                <a:gd name="T5" fmla="*/ 199 h 383"/>
                <a:gd name="T6" fmla="*/ 297 w 321"/>
                <a:gd name="T7" fmla="*/ 290 h 383"/>
                <a:gd name="T8" fmla="*/ 251 w 321"/>
                <a:gd name="T9" fmla="*/ 296 h 383"/>
                <a:gd name="T10" fmla="*/ 239 w 321"/>
                <a:gd name="T11" fmla="*/ 383 h 383"/>
                <a:gd name="T12" fmla="*/ 61 w 321"/>
                <a:gd name="T13" fmla="*/ 320 h 383"/>
                <a:gd name="T14" fmla="*/ 65 w 321"/>
                <a:gd name="T15" fmla="*/ 279 h 383"/>
                <a:gd name="T16" fmla="*/ 61 w 321"/>
                <a:gd name="T17" fmla="*/ 278 h 383"/>
                <a:gd name="T18" fmla="*/ 52 w 321"/>
                <a:gd name="T19" fmla="*/ 273 h 383"/>
                <a:gd name="T20" fmla="*/ 40 w 321"/>
                <a:gd name="T21" fmla="*/ 265 h 383"/>
                <a:gd name="T22" fmla="*/ 28 w 321"/>
                <a:gd name="T23" fmla="*/ 252 h 383"/>
                <a:gd name="T24" fmla="*/ 17 w 321"/>
                <a:gd name="T25" fmla="*/ 236 h 383"/>
                <a:gd name="T26" fmla="*/ 11 w 321"/>
                <a:gd name="T27" fmla="*/ 217 h 383"/>
                <a:gd name="T28" fmla="*/ 12 w 321"/>
                <a:gd name="T29" fmla="*/ 193 h 383"/>
                <a:gd name="T30" fmla="*/ 23 w 321"/>
                <a:gd name="T31" fmla="*/ 165 h 383"/>
                <a:gd name="T32" fmla="*/ 19 w 321"/>
                <a:gd name="T33" fmla="*/ 160 h 383"/>
                <a:gd name="T34" fmla="*/ 12 w 321"/>
                <a:gd name="T35" fmla="*/ 149 h 383"/>
                <a:gd name="T36" fmla="*/ 4 w 321"/>
                <a:gd name="T37" fmla="*/ 131 h 383"/>
                <a:gd name="T38" fmla="*/ 0 w 321"/>
                <a:gd name="T39" fmla="*/ 110 h 383"/>
                <a:gd name="T40" fmla="*/ 4 w 321"/>
                <a:gd name="T41" fmla="*/ 86 h 383"/>
                <a:gd name="T42" fmla="*/ 18 w 321"/>
                <a:gd name="T43" fmla="*/ 61 h 383"/>
                <a:gd name="T44" fmla="*/ 49 w 321"/>
                <a:gd name="T45" fmla="*/ 37 h 383"/>
                <a:gd name="T46" fmla="*/ 99 w 321"/>
                <a:gd name="T47" fmla="*/ 14 h 383"/>
                <a:gd name="T48" fmla="*/ 294 w 321"/>
                <a:gd name="T49" fmla="*/ 0 h 383"/>
                <a:gd name="T50" fmla="*/ 269 w 321"/>
                <a:gd name="T51" fmla="*/ 68 h 38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21"/>
                <a:gd name="T79" fmla="*/ 0 h 383"/>
                <a:gd name="T80" fmla="*/ 321 w 321"/>
                <a:gd name="T81" fmla="*/ 383 h 38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21" h="383">
                  <a:moveTo>
                    <a:pt x="269" y="68"/>
                  </a:moveTo>
                  <a:lnTo>
                    <a:pt x="321" y="185"/>
                  </a:lnTo>
                  <a:lnTo>
                    <a:pt x="294" y="199"/>
                  </a:lnTo>
                  <a:lnTo>
                    <a:pt x="297" y="290"/>
                  </a:lnTo>
                  <a:lnTo>
                    <a:pt x="251" y="296"/>
                  </a:lnTo>
                  <a:lnTo>
                    <a:pt x="239" y="383"/>
                  </a:lnTo>
                  <a:lnTo>
                    <a:pt x="61" y="320"/>
                  </a:lnTo>
                  <a:lnTo>
                    <a:pt x="65" y="279"/>
                  </a:lnTo>
                  <a:lnTo>
                    <a:pt x="61" y="278"/>
                  </a:lnTo>
                  <a:lnTo>
                    <a:pt x="52" y="273"/>
                  </a:lnTo>
                  <a:lnTo>
                    <a:pt x="40" y="265"/>
                  </a:lnTo>
                  <a:lnTo>
                    <a:pt x="28" y="252"/>
                  </a:lnTo>
                  <a:lnTo>
                    <a:pt x="17" y="236"/>
                  </a:lnTo>
                  <a:lnTo>
                    <a:pt x="11" y="217"/>
                  </a:lnTo>
                  <a:lnTo>
                    <a:pt x="12" y="193"/>
                  </a:lnTo>
                  <a:lnTo>
                    <a:pt x="23" y="165"/>
                  </a:lnTo>
                  <a:lnTo>
                    <a:pt x="19" y="160"/>
                  </a:lnTo>
                  <a:lnTo>
                    <a:pt x="12" y="149"/>
                  </a:lnTo>
                  <a:lnTo>
                    <a:pt x="4" y="131"/>
                  </a:lnTo>
                  <a:lnTo>
                    <a:pt x="0" y="110"/>
                  </a:lnTo>
                  <a:lnTo>
                    <a:pt x="4" y="86"/>
                  </a:lnTo>
                  <a:lnTo>
                    <a:pt x="18" y="61"/>
                  </a:lnTo>
                  <a:lnTo>
                    <a:pt x="49" y="37"/>
                  </a:lnTo>
                  <a:lnTo>
                    <a:pt x="99" y="14"/>
                  </a:lnTo>
                  <a:lnTo>
                    <a:pt x="294" y="0"/>
                  </a:lnTo>
                  <a:lnTo>
                    <a:pt x="269" y="68"/>
                  </a:lnTo>
                  <a:close/>
                </a:path>
              </a:pathLst>
            </a:custGeom>
            <a:solidFill>
              <a:schemeClr val="accent2"/>
            </a:solidFill>
            <a:ln w="12700">
              <a:solidFill>
                <a:schemeClr val="tx1"/>
              </a:solidFill>
              <a:round/>
              <a:headEnd/>
              <a:tailEnd/>
            </a:ln>
          </p:spPr>
          <p:txBody>
            <a:bodyPr/>
            <a:lstStyle/>
            <a:p>
              <a:endParaRPr lang="ru-RU"/>
            </a:p>
          </p:txBody>
        </p:sp>
        <p:sp>
          <p:nvSpPr>
            <p:cNvPr id="47116" name="Freeform 13"/>
            <p:cNvSpPr>
              <a:spLocks/>
            </p:cNvSpPr>
            <p:nvPr/>
          </p:nvSpPr>
          <p:spPr bwMode="auto">
            <a:xfrm>
              <a:off x="2190" y="2283"/>
              <a:ext cx="193" cy="59"/>
            </a:xfrm>
            <a:custGeom>
              <a:avLst/>
              <a:gdLst>
                <a:gd name="T0" fmla="*/ 0 w 193"/>
                <a:gd name="T1" fmla="*/ 20 h 59"/>
                <a:gd name="T2" fmla="*/ 143 w 193"/>
                <a:gd name="T3" fmla="*/ 20 h 59"/>
                <a:gd name="T4" fmla="*/ 146 w 193"/>
                <a:gd name="T5" fmla="*/ 12 h 59"/>
                <a:gd name="T6" fmla="*/ 151 w 193"/>
                <a:gd name="T7" fmla="*/ 6 h 59"/>
                <a:gd name="T8" fmla="*/ 158 w 193"/>
                <a:gd name="T9" fmla="*/ 1 h 59"/>
                <a:gd name="T10" fmla="*/ 167 w 193"/>
                <a:gd name="T11" fmla="*/ 0 h 59"/>
                <a:gd name="T12" fmla="*/ 177 w 193"/>
                <a:gd name="T13" fmla="*/ 2 h 59"/>
                <a:gd name="T14" fmla="*/ 186 w 193"/>
                <a:gd name="T15" fmla="*/ 8 h 59"/>
                <a:gd name="T16" fmla="*/ 191 w 193"/>
                <a:gd name="T17" fmla="*/ 17 h 59"/>
                <a:gd name="T18" fmla="*/ 193 w 193"/>
                <a:gd name="T19" fmla="*/ 29 h 59"/>
                <a:gd name="T20" fmla="*/ 191 w 193"/>
                <a:gd name="T21" fmla="*/ 41 h 59"/>
                <a:gd name="T22" fmla="*/ 186 w 193"/>
                <a:gd name="T23" fmla="*/ 51 h 59"/>
                <a:gd name="T24" fmla="*/ 177 w 193"/>
                <a:gd name="T25" fmla="*/ 57 h 59"/>
                <a:gd name="T26" fmla="*/ 167 w 193"/>
                <a:gd name="T27" fmla="*/ 59 h 59"/>
                <a:gd name="T28" fmla="*/ 157 w 193"/>
                <a:gd name="T29" fmla="*/ 57 h 59"/>
                <a:gd name="T30" fmla="*/ 150 w 193"/>
                <a:gd name="T31" fmla="*/ 51 h 59"/>
                <a:gd name="T32" fmla="*/ 144 w 193"/>
                <a:gd name="T33" fmla="*/ 43 h 59"/>
                <a:gd name="T34" fmla="*/ 142 w 193"/>
                <a:gd name="T35" fmla="*/ 32 h 59"/>
                <a:gd name="T36" fmla="*/ 0 w 193"/>
                <a:gd name="T37" fmla="*/ 32 h 59"/>
                <a:gd name="T38" fmla="*/ 0 w 193"/>
                <a:gd name="T39" fmla="*/ 20 h 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3"/>
                <a:gd name="T61" fmla="*/ 0 h 59"/>
                <a:gd name="T62" fmla="*/ 193 w 193"/>
                <a:gd name="T63" fmla="*/ 59 h 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3" h="59">
                  <a:moveTo>
                    <a:pt x="0" y="20"/>
                  </a:moveTo>
                  <a:lnTo>
                    <a:pt x="143" y="20"/>
                  </a:lnTo>
                  <a:lnTo>
                    <a:pt x="146" y="12"/>
                  </a:lnTo>
                  <a:lnTo>
                    <a:pt x="151" y="6"/>
                  </a:lnTo>
                  <a:lnTo>
                    <a:pt x="158" y="1"/>
                  </a:lnTo>
                  <a:lnTo>
                    <a:pt x="167" y="0"/>
                  </a:lnTo>
                  <a:lnTo>
                    <a:pt x="177" y="2"/>
                  </a:lnTo>
                  <a:lnTo>
                    <a:pt x="186" y="8"/>
                  </a:lnTo>
                  <a:lnTo>
                    <a:pt x="191" y="17"/>
                  </a:lnTo>
                  <a:lnTo>
                    <a:pt x="193" y="29"/>
                  </a:lnTo>
                  <a:lnTo>
                    <a:pt x="191" y="41"/>
                  </a:lnTo>
                  <a:lnTo>
                    <a:pt x="186" y="51"/>
                  </a:lnTo>
                  <a:lnTo>
                    <a:pt x="177" y="57"/>
                  </a:lnTo>
                  <a:lnTo>
                    <a:pt x="167" y="59"/>
                  </a:lnTo>
                  <a:lnTo>
                    <a:pt x="157" y="57"/>
                  </a:lnTo>
                  <a:lnTo>
                    <a:pt x="150" y="51"/>
                  </a:lnTo>
                  <a:lnTo>
                    <a:pt x="144" y="43"/>
                  </a:lnTo>
                  <a:lnTo>
                    <a:pt x="142" y="32"/>
                  </a:lnTo>
                  <a:lnTo>
                    <a:pt x="0" y="32"/>
                  </a:lnTo>
                  <a:lnTo>
                    <a:pt x="0" y="20"/>
                  </a:lnTo>
                  <a:close/>
                </a:path>
              </a:pathLst>
            </a:custGeom>
            <a:solidFill>
              <a:schemeClr val="bg2"/>
            </a:solidFill>
            <a:ln w="12700">
              <a:solidFill>
                <a:schemeClr val="tx1"/>
              </a:solidFill>
              <a:round/>
              <a:headEnd/>
              <a:tailEnd/>
            </a:ln>
          </p:spPr>
          <p:txBody>
            <a:bodyPr/>
            <a:lstStyle/>
            <a:p>
              <a:endParaRPr lang="ru-RU"/>
            </a:p>
          </p:txBody>
        </p:sp>
        <p:sp>
          <p:nvSpPr>
            <p:cNvPr id="47117" name="Freeform 14"/>
            <p:cNvSpPr>
              <a:spLocks/>
            </p:cNvSpPr>
            <p:nvPr/>
          </p:nvSpPr>
          <p:spPr bwMode="auto">
            <a:xfrm>
              <a:off x="1759" y="2532"/>
              <a:ext cx="1150" cy="861"/>
            </a:xfrm>
            <a:custGeom>
              <a:avLst/>
              <a:gdLst>
                <a:gd name="T0" fmla="*/ 14 w 1150"/>
                <a:gd name="T1" fmla="*/ 198 h 861"/>
                <a:gd name="T2" fmla="*/ 58 w 1150"/>
                <a:gd name="T3" fmla="*/ 144 h 861"/>
                <a:gd name="T4" fmla="*/ 118 w 1150"/>
                <a:gd name="T5" fmla="*/ 100 h 861"/>
                <a:gd name="T6" fmla="*/ 186 w 1150"/>
                <a:gd name="T7" fmla="*/ 66 h 861"/>
                <a:gd name="T8" fmla="*/ 256 w 1150"/>
                <a:gd name="T9" fmla="*/ 38 h 861"/>
                <a:gd name="T10" fmla="*/ 320 w 1150"/>
                <a:gd name="T11" fmla="*/ 19 h 861"/>
                <a:gd name="T12" fmla="*/ 370 w 1150"/>
                <a:gd name="T13" fmla="*/ 7 h 861"/>
                <a:gd name="T14" fmla="*/ 398 w 1150"/>
                <a:gd name="T15" fmla="*/ 1 h 861"/>
                <a:gd name="T16" fmla="*/ 608 w 1150"/>
                <a:gd name="T17" fmla="*/ 297 h 861"/>
                <a:gd name="T18" fmla="*/ 828 w 1150"/>
                <a:gd name="T19" fmla="*/ 19 h 861"/>
                <a:gd name="T20" fmla="*/ 1095 w 1150"/>
                <a:gd name="T21" fmla="*/ 51 h 861"/>
                <a:gd name="T22" fmla="*/ 1046 w 1150"/>
                <a:gd name="T23" fmla="*/ 361 h 861"/>
                <a:gd name="T24" fmla="*/ 827 w 1150"/>
                <a:gd name="T25" fmla="*/ 568 h 861"/>
                <a:gd name="T26" fmla="*/ 255 w 1150"/>
                <a:gd name="T27" fmla="*/ 205 h 861"/>
                <a:gd name="T28" fmla="*/ 525 w 1150"/>
                <a:gd name="T29" fmla="*/ 608 h 861"/>
                <a:gd name="T30" fmla="*/ 556 w 1150"/>
                <a:gd name="T31" fmla="*/ 612 h 861"/>
                <a:gd name="T32" fmla="*/ 612 w 1150"/>
                <a:gd name="T33" fmla="*/ 618 h 861"/>
                <a:gd name="T34" fmla="*/ 685 w 1150"/>
                <a:gd name="T35" fmla="*/ 626 h 861"/>
                <a:gd name="T36" fmla="*/ 766 w 1150"/>
                <a:gd name="T37" fmla="*/ 635 h 861"/>
                <a:gd name="T38" fmla="*/ 847 w 1150"/>
                <a:gd name="T39" fmla="*/ 643 h 861"/>
                <a:gd name="T40" fmla="*/ 920 w 1150"/>
                <a:gd name="T41" fmla="*/ 650 h 861"/>
                <a:gd name="T42" fmla="*/ 977 w 1150"/>
                <a:gd name="T43" fmla="*/ 655 h 861"/>
                <a:gd name="T44" fmla="*/ 994 w 1150"/>
                <a:gd name="T45" fmla="*/ 707 h 861"/>
                <a:gd name="T46" fmla="*/ 980 w 1150"/>
                <a:gd name="T47" fmla="*/ 713 h 861"/>
                <a:gd name="T48" fmla="*/ 941 w 1150"/>
                <a:gd name="T49" fmla="*/ 730 h 861"/>
                <a:gd name="T50" fmla="*/ 882 w 1150"/>
                <a:gd name="T51" fmla="*/ 754 h 861"/>
                <a:gd name="T52" fmla="*/ 805 w 1150"/>
                <a:gd name="T53" fmla="*/ 783 h 861"/>
                <a:gd name="T54" fmla="*/ 718 w 1150"/>
                <a:gd name="T55" fmla="*/ 810 h 861"/>
                <a:gd name="T56" fmla="*/ 623 w 1150"/>
                <a:gd name="T57" fmla="*/ 835 h 861"/>
                <a:gd name="T58" fmla="*/ 524 w 1150"/>
                <a:gd name="T59" fmla="*/ 853 h 861"/>
                <a:gd name="T60" fmla="*/ 426 w 1150"/>
                <a:gd name="T61" fmla="*/ 861 h 861"/>
                <a:gd name="T62" fmla="*/ 409 w 1150"/>
                <a:gd name="T63" fmla="*/ 847 h 861"/>
                <a:gd name="T64" fmla="*/ 366 w 1150"/>
                <a:gd name="T65" fmla="*/ 809 h 861"/>
                <a:gd name="T66" fmla="*/ 304 w 1150"/>
                <a:gd name="T67" fmla="*/ 752 h 861"/>
                <a:gd name="T68" fmla="*/ 233 w 1150"/>
                <a:gd name="T69" fmla="*/ 680 h 861"/>
                <a:gd name="T70" fmla="*/ 159 w 1150"/>
                <a:gd name="T71" fmla="*/ 599 h 861"/>
                <a:gd name="T72" fmla="*/ 91 w 1150"/>
                <a:gd name="T73" fmla="*/ 514 h 861"/>
                <a:gd name="T74" fmla="*/ 37 w 1150"/>
                <a:gd name="T75" fmla="*/ 432 h 861"/>
                <a:gd name="T76" fmla="*/ 7 w 1150"/>
                <a:gd name="T77" fmla="*/ 355 h 861"/>
                <a:gd name="T78" fmla="*/ 1 w 1150"/>
                <a:gd name="T79" fmla="*/ 290 h 861"/>
                <a:gd name="T80" fmla="*/ 1 w 1150"/>
                <a:gd name="T81" fmla="*/ 228 h 86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0"/>
                <a:gd name="T124" fmla="*/ 0 h 861"/>
                <a:gd name="T125" fmla="*/ 1150 w 1150"/>
                <a:gd name="T126" fmla="*/ 861 h 86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0" h="861">
                  <a:moveTo>
                    <a:pt x="1" y="228"/>
                  </a:moveTo>
                  <a:lnTo>
                    <a:pt x="14" y="198"/>
                  </a:lnTo>
                  <a:lnTo>
                    <a:pt x="33" y="169"/>
                  </a:lnTo>
                  <a:lnTo>
                    <a:pt x="58" y="144"/>
                  </a:lnTo>
                  <a:lnTo>
                    <a:pt x="86" y="122"/>
                  </a:lnTo>
                  <a:lnTo>
                    <a:pt x="118" y="100"/>
                  </a:lnTo>
                  <a:lnTo>
                    <a:pt x="151" y="82"/>
                  </a:lnTo>
                  <a:lnTo>
                    <a:pt x="186" y="66"/>
                  </a:lnTo>
                  <a:lnTo>
                    <a:pt x="222" y="51"/>
                  </a:lnTo>
                  <a:lnTo>
                    <a:pt x="256" y="38"/>
                  </a:lnTo>
                  <a:lnTo>
                    <a:pt x="290" y="27"/>
                  </a:lnTo>
                  <a:lnTo>
                    <a:pt x="320" y="19"/>
                  </a:lnTo>
                  <a:lnTo>
                    <a:pt x="347" y="12"/>
                  </a:lnTo>
                  <a:lnTo>
                    <a:pt x="370" y="7"/>
                  </a:lnTo>
                  <a:lnTo>
                    <a:pt x="387" y="2"/>
                  </a:lnTo>
                  <a:lnTo>
                    <a:pt x="398" y="1"/>
                  </a:lnTo>
                  <a:lnTo>
                    <a:pt x="402" y="0"/>
                  </a:lnTo>
                  <a:lnTo>
                    <a:pt x="608" y="297"/>
                  </a:lnTo>
                  <a:lnTo>
                    <a:pt x="682" y="2"/>
                  </a:lnTo>
                  <a:lnTo>
                    <a:pt x="828" y="19"/>
                  </a:lnTo>
                  <a:lnTo>
                    <a:pt x="992" y="167"/>
                  </a:lnTo>
                  <a:lnTo>
                    <a:pt x="1095" y="51"/>
                  </a:lnTo>
                  <a:lnTo>
                    <a:pt x="1150" y="106"/>
                  </a:lnTo>
                  <a:lnTo>
                    <a:pt x="1046" y="361"/>
                  </a:lnTo>
                  <a:lnTo>
                    <a:pt x="855" y="303"/>
                  </a:lnTo>
                  <a:lnTo>
                    <a:pt x="827" y="568"/>
                  </a:lnTo>
                  <a:lnTo>
                    <a:pt x="552" y="573"/>
                  </a:lnTo>
                  <a:lnTo>
                    <a:pt x="255" y="205"/>
                  </a:lnTo>
                  <a:lnTo>
                    <a:pt x="520" y="608"/>
                  </a:lnTo>
                  <a:lnTo>
                    <a:pt x="525" y="608"/>
                  </a:lnTo>
                  <a:lnTo>
                    <a:pt x="537" y="611"/>
                  </a:lnTo>
                  <a:lnTo>
                    <a:pt x="556" y="612"/>
                  </a:lnTo>
                  <a:lnTo>
                    <a:pt x="582" y="616"/>
                  </a:lnTo>
                  <a:lnTo>
                    <a:pt x="612" y="618"/>
                  </a:lnTo>
                  <a:lnTo>
                    <a:pt x="648" y="623"/>
                  </a:lnTo>
                  <a:lnTo>
                    <a:pt x="685" y="626"/>
                  </a:lnTo>
                  <a:lnTo>
                    <a:pt x="725" y="630"/>
                  </a:lnTo>
                  <a:lnTo>
                    <a:pt x="766" y="635"/>
                  </a:lnTo>
                  <a:lnTo>
                    <a:pt x="807" y="639"/>
                  </a:lnTo>
                  <a:lnTo>
                    <a:pt x="847" y="643"/>
                  </a:lnTo>
                  <a:lnTo>
                    <a:pt x="884" y="647"/>
                  </a:lnTo>
                  <a:lnTo>
                    <a:pt x="920" y="650"/>
                  </a:lnTo>
                  <a:lnTo>
                    <a:pt x="951" y="653"/>
                  </a:lnTo>
                  <a:lnTo>
                    <a:pt x="977" y="655"/>
                  </a:lnTo>
                  <a:lnTo>
                    <a:pt x="997" y="656"/>
                  </a:lnTo>
                  <a:lnTo>
                    <a:pt x="994" y="707"/>
                  </a:lnTo>
                  <a:lnTo>
                    <a:pt x="990" y="709"/>
                  </a:lnTo>
                  <a:lnTo>
                    <a:pt x="980" y="713"/>
                  </a:lnTo>
                  <a:lnTo>
                    <a:pt x="963" y="721"/>
                  </a:lnTo>
                  <a:lnTo>
                    <a:pt x="941" y="730"/>
                  </a:lnTo>
                  <a:lnTo>
                    <a:pt x="914" y="742"/>
                  </a:lnTo>
                  <a:lnTo>
                    <a:pt x="882" y="754"/>
                  </a:lnTo>
                  <a:lnTo>
                    <a:pt x="846" y="768"/>
                  </a:lnTo>
                  <a:lnTo>
                    <a:pt x="805" y="783"/>
                  </a:lnTo>
                  <a:lnTo>
                    <a:pt x="762" y="796"/>
                  </a:lnTo>
                  <a:lnTo>
                    <a:pt x="718" y="810"/>
                  </a:lnTo>
                  <a:lnTo>
                    <a:pt x="671" y="823"/>
                  </a:lnTo>
                  <a:lnTo>
                    <a:pt x="623" y="835"/>
                  </a:lnTo>
                  <a:lnTo>
                    <a:pt x="573" y="845"/>
                  </a:lnTo>
                  <a:lnTo>
                    <a:pt x="524" y="853"/>
                  </a:lnTo>
                  <a:lnTo>
                    <a:pt x="475" y="859"/>
                  </a:lnTo>
                  <a:lnTo>
                    <a:pt x="426" y="861"/>
                  </a:lnTo>
                  <a:lnTo>
                    <a:pt x="421" y="858"/>
                  </a:lnTo>
                  <a:lnTo>
                    <a:pt x="409" y="847"/>
                  </a:lnTo>
                  <a:lnTo>
                    <a:pt x="391" y="830"/>
                  </a:lnTo>
                  <a:lnTo>
                    <a:pt x="366" y="809"/>
                  </a:lnTo>
                  <a:lnTo>
                    <a:pt x="338" y="783"/>
                  </a:lnTo>
                  <a:lnTo>
                    <a:pt x="304" y="752"/>
                  </a:lnTo>
                  <a:lnTo>
                    <a:pt x="270" y="717"/>
                  </a:lnTo>
                  <a:lnTo>
                    <a:pt x="233" y="680"/>
                  </a:lnTo>
                  <a:lnTo>
                    <a:pt x="196" y="639"/>
                  </a:lnTo>
                  <a:lnTo>
                    <a:pt x="159" y="599"/>
                  </a:lnTo>
                  <a:lnTo>
                    <a:pt x="123" y="557"/>
                  </a:lnTo>
                  <a:lnTo>
                    <a:pt x="91" y="514"/>
                  </a:lnTo>
                  <a:lnTo>
                    <a:pt x="62" y="472"/>
                  </a:lnTo>
                  <a:lnTo>
                    <a:pt x="37" y="432"/>
                  </a:lnTo>
                  <a:lnTo>
                    <a:pt x="19" y="392"/>
                  </a:lnTo>
                  <a:lnTo>
                    <a:pt x="7" y="355"/>
                  </a:lnTo>
                  <a:lnTo>
                    <a:pt x="3" y="329"/>
                  </a:lnTo>
                  <a:lnTo>
                    <a:pt x="1" y="290"/>
                  </a:lnTo>
                  <a:lnTo>
                    <a:pt x="0" y="252"/>
                  </a:lnTo>
                  <a:lnTo>
                    <a:pt x="1" y="228"/>
                  </a:lnTo>
                  <a:close/>
                </a:path>
              </a:pathLst>
            </a:custGeom>
            <a:solidFill>
              <a:schemeClr val="tx2"/>
            </a:solidFill>
            <a:ln w="9525">
              <a:noFill/>
              <a:round/>
              <a:headEnd/>
              <a:tailEnd/>
            </a:ln>
          </p:spPr>
          <p:txBody>
            <a:bodyPr/>
            <a:lstStyle/>
            <a:p>
              <a:endParaRPr lang="ru-RU"/>
            </a:p>
          </p:txBody>
        </p:sp>
        <p:sp>
          <p:nvSpPr>
            <p:cNvPr id="47118" name="Freeform 15"/>
            <p:cNvSpPr>
              <a:spLocks/>
            </p:cNvSpPr>
            <p:nvPr/>
          </p:nvSpPr>
          <p:spPr bwMode="auto">
            <a:xfrm>
              <a:off x="3642" y="3276"/>
              <a:ext cx="97" cy="43"/>
            </a:xfrm>
            <a:custGeom>
              <a:avLst/>
              <a:gdLst>
                <a:gd name="T0" fmla="*/ 97 w 97"/>
                <a:gd name="T1" fmla="*/ 18 h 43"/>
                <a:gd name="T2" fmla="*/ 43 w 97"/>
                <a:gd name="T3" fmla="*/ 43 h 43"/>
                <a:gd name="T4" fmla="*/ 0 w 97"/>
                <a:gd name="T5" fmla="*/ 27 h 43"/>
                <a:gd name="T6" fmla="*/ 35 w 97"/>
                <a:gd name="T7" fmla="*/ 0 h 43"/>
                <a:gd name="T8" fmla="*/ 97 w 97"/>
                <a:gd name="T9" fmla="*/ 18 h 43"/>
                <a:gd name="T10" fmla="*/ 0 60000 65536"/>
                <a:gd name="T11" fmla="*/ 0 60000 65536"/>
                <a:gd name="T12" fmla="*/ 0 60000 65536"/>
                <a:gd name="T13" fmla="*/ 0 60000 65536"/>
                <a:gd name="T14" fmla="*/ 0 60000 65536"/>
                <a:gd name="T15" fmla="*/ 0 w 97"/>
                <a:gd name="T16" fmla="*/ 0 h 43"/>
                <a:gd name="T17" fmla="*/ 97 w 97"/>
                <a:gd name="T18" fmla="*/ 43 h 43"/>
              </a:gdLst>
              <a:ahLst/>
              <a:cxnLst>
                <a:cxn ang="T10">
                  <a:pos x="T0" y="T1"/>
                </a:cxn>
                <a:cxn ang="T11">
                  <a:pos x="T2" y="T3"/>
                </a:cxn>
                <a:cxn ang="T12">
                  <a:pos x="T4" y="T5"/>
                </a:cxn>
                <a:cxn ang="T13">
                  <a:pos x="T6" y="T7"/>
                </a:cxn>
                <a:cxn ang="T14">
                  <a:pos x="T8" y="T9"/>
                </a:cxn>
              </a:cxnLst>
              <a:rect l="T15" t="T16" r="T17" b="T18"/>
              <a:pathLst>
                <a:path w="97" h="43">
                  <a:moveTo>
                    <a:pt x="97" y="18"/>
                  </a:moveTo>
                  <a:lnTo>
                    <a:pt x="43" y="43"/>
                  </a:lnTo>
                  <a:lnTo>
                    <a:pt x="0" y="27"/>
                  </a:lnTo>
                  <a:lnTo>
                    <a:pt x="35" y="0"/>
                  </a:lnTo>
                  <a:lnTo>
                    <a:pt x="97" y="18"/>
                  </a:lnTo>
                  <a:close/>
                </a:path>
              </a:pathLst>
            </a:custGeom>
            <a:solidFill>
              <a:srgbClr val="FFFFFF"/>
            </a:solidFill>
            <a:ln w="9525">
              <a:noFill/>
              <a:round/>
              <a:headEnd/>
              <a:tailEnd/>
            </a:ln>
          </p:spPr>
          <p:txBody>
            <a:bodyPr/>
            <a:lstStyle/>
            <a:p>
              <a:endParaRPr lang="ru-RU"/>
            </a:p>
          </p:txBody>
        </p:sp>
        <p:sp>
          <p:nvSpPr>
            <p:cNvPr id="47119" name="Freeform 16"/>
            <p:cNvSpPr>
              <a:spLocks/>
            </p:cNvSpPr>
            <p:nvPr/>
          </p:nvSpPr>
          <p:spPr bwMode="auto">
            <a:xfrm>
              <a:off x="3529" y="3332"/>
              <a:ext cx="99" cy="45"/>
            </a:xfrm>
            <a:custGeom>
              <a:avLst/>
              <a:gdLst>
                <a:gd name="T0" fmla="*/ 99 w 99"/>
                <a:gd name="T1" fmla="*/ 18 h 45"/>
                <a:gd name="T2" fmla="*/ 44 w 99"/>
                <a:gd name="T3" fmla="*/ 45 h 45"/>
                <a:gd name="T4" fmla="*/ 0 w 99"/>
                <a:gd name="T5" fmla="*/ 27 h 45"/>
                <a:gd name="T6" fmla="*/ 34 w 99"/>
                <a:gd name="T7" fmla="*/ 0 h 45"/>
                <a:gd name="T8" fmla="*/ 99 w 99"/>
                <a:gd name="T9" fmla="*/ 18 h 45"/>
                <a:gd name="T10" fmla="*/ 0 60000 65536"/>
                <a:gd name="T11" fmla="*/ 0 60000 65536"/>
                <a:gd name="T12" fmla="*/ 0 60000 65536"/>
                <a:gd name="T13" fmla="*/ 0 60000 65536"/>
                <a:gd name="T14" fmla="*/ 0 60000 65536"/>
                <a:gd name="T15" fmla="*/ 0 w 99"/>
                <a:gd name="T16" fmla="*/ 0 h 45"/>
                <a:gd name="T17" fmla="*/ 99 w 99"/>
                <a:gd name="T18" fmla="*/ 45 h 45"/>
              </a:gdLst>
              <a:ahLst/>
              <a:cxnLst>
                <a:cxn ang="T10">
                  <a:pos x="T0" y="T1"/>
                </a:cxn>
                <a:cxn ang="T11">
                  <a:pos x="T2" y="T3"/>
                </a:cxn>
                <a:cxn ang="T12">
                  <a:pos x="T4" y="T5"/>
                </a:cxn>
                <a:cxn ang="T13">
                  <a:pos x="T6" y="T7"/>
                </a:cxn>
                <a:cxn ang="T14">
                  <a:pos x="T8" y="T9"/>
                </a:cxn>
              </a:cxnLst>
              <a:rect l="T15" t="T16" r="T17" b="T18"/>
              <a:pathLst>
                <a:path w="99" h="45">
                  <a:moveTo>
                    <a:pt x="99" y="18"/>
                  </a:moveTo>
                  <a:lnTo>
                    <a:pt x="44" y="45"/>
                  </a:lnTo>
                  <a:lnTo>
                    <a:pt x="0" y="27"/>
                  </a:lnTo>
                  <a:lnTo>
                    <a:pt x="34" y="0"/>
                  </a:lnTo>
                  <a:lnTo>
                    <a:pt x="99" y="18"/>
                  </a:lnTo>
                  <a:close/>
                </a:path>
              </a:pathLst>
            </a:custGeom>
            <a:solidFill>
              <a:srgbClr val="FFFFFF"/>
            </a:solidFill>
            <a:ln w="9525">
              <a:noFill/>
              <a:round/>
              <a:headEnd/>
              <a:tailEnd/>
            </a:ln>
          </p:spPr>
          <p:txBody>
            <a:bodyPr/>
            <a:lstStyle/>
            <a:p>
              <a:endParaRPr lang="ru-RU"/>
            </a:p>
          </p:txBody>
        </p:sp>
        <p:sp>
          <p:nvSpPr>
            <p:cNvPr id="47120" name="Freeform 17"/>
            <p:cNvSpPr>
              <a:spLocks/>
            </p:cNvSpPr>
            <p:nvPr/>
          </p:nvSpPr>
          <p:spPr bwMode="auto">
            <a:xfrm>
              <a:off x="3401" y="3398"/>
              <a:ext cx="99" cy="43"/>
            </a:xfrm>
            <a:custGeom>
              <a:avLst/>
              <a:gdLst>
                <a:gd name="T0" fmla="*/ 99 w 99"/>
                <a:gd name="T1" fmla="*/ 17 h 43"/>
                <a:gd name="T2" fmla="*/ 44 w 99"/>
                <a:gd name="T3" fmla="*/ 43 h 43"/>
                <a:gd name="T4" fmla="*/ 0 w 99"/>
                <a:gd name="T5" fmla="*/ 25 h 43"/>
                <a:gd name="T6" fmla="*/ 34 w 99"/>
                <a:gd name="T7" fmla="*/ 0 h 43"/>
                <a:gd name="T8" fmla="*/ 99 w 99"/>
                <a:gd name="T9" fmla="*/ 17 h 43"/>
                <a:gd name="T10" fmla="*/ 0 60000 65536"/>
                <a:gd name="T11" fmla="*/ 0 60000 65536"/>
                <a:gd name="T12" fmla="*/ 0 60000 65536"/>
                <a:gd name="T13" fmla="*/ 0 60000 65536"/>
                <a:gd name="T14" fmla="*/ 0 60000 65536"/>
                <a:gd name="T15" fmla="*/ 0 w 99"/>
                <a:gd name="T16" fmla="*/ 0 h 43"/>
                <a:gd name="T17" fmla="*/ 99 w 99"/>
                <a:gd name="T18" fmla="*/ 43 h 43"/>
              </a:gdLst>
              <a:ahLst/>
              <a:cxnLst>
                <a:cxn ang="T10">
                  <a:pos x="T0" y="T1"/>
                </a:cxn>
                <a:cxn ang="T11">
                  <a:pos x="T2" y="T3"/>
                </a:cxn>
                <a:cxn ang="T12">
                  <a:pos x="T4" y="T5"/>
                </a:cxn>
                <a:cxn ang="T13">
                  <a:pos x="T6" y="T7"/>
                </a:cxn>
                <a:cxn ang="T14">
                  <a:pos x="T8" y="T9"/>
                </a:cxn>
              </a:cxnLst>
              <a:rect l="T15" t="T16" r="T17" b="T18"/>
              <a:pathLst>
                <a:path w="99" h="43">
                  <a:moveTo>
                    <a:pt x="99" y="17"/>
                  </a:moveTo>
                  <a:lnTo>
                    <a:pt x="44" y="43"/>
                  </a:lnTo>
                  <a:lnTo>
                    <a:pt x="0" y="25"/>
                  </a:lnTo>
                  <a:lnTo>
                    <a:pt x="34" y="0"/>
                  </a:lnTo>
                  <a:lnTo>
                    <a:pt x="99" y="17"/>
                  </a:lnTo>
                  <a:close/>
                </a:path>
              </a:pathLst>
            </a:custGeom>
            <a:solidFill>
              <a:srgbClr val="FFFFFF"/>
            </a:solidFill>
            <a:ln w="9525">
              <a:noFill/>
              <a:round/>
              <a:headEnd/>
              <a:tailEnd/>
            </a:ln>
          </p:spPr>
          <p:txBody>
            <a:bodyPr/>
            <a:lstStyle/>
            <a:p>
              <a:endParaRPr lang="ru-RU"/>
            </a:p>
          </p:txBody>
        </p:sp>
        <p:sp>
          <p:nvSpPr>
            <p:cNvPr id="47121" name="Freeform 18"/>
            <p:cNvSpPr>
              <a:spLocks/>
            </p:cNvSpPr>
            <p:nvPr/>
          </p:nvSpPr>
          <p:spPr bwMode="auto">
            <a:xfrm>
              <a:off x="3292" y="3352"/>
              <a:ext cx="96" cy="41"/>
            </a:xfrm>
            <a:custGeom>
              <a:avLst/>
              <a:gdLst>
                <a:gd name="T0" fmla="*/ 96 w 96"/>
                <a:gd name="T1" fmla="*/ 16 h 41"/>
                <a:gd name="T2" fmla="*/ 42 w 96"/>
                <a:gd name="T3" fmla="*/ 41 h 41"/>
                <a:gd name="T4" fmla="*/ 0 w 96"/>
                <a:gd name="T5" fmla="*/ 25 h 41"/>
                <a:gd name="T6" fmla="*/ 34 w 96"/>
                <a:gd name="T7" fmla="*/ 0 h 41"/>
                <a:gd name="T8" fmla="*/ 96 w 96"/>
                <a:gd name="T9" fmla="*/ 16 h 41"/>
                <a:gd name="T10" fmla="*/ 0 60000 65536"/>
                <a:gd name="T11" fmla="*/ 0 60000 65536"/>
                <a:gd name="T12" fmla="*/ 0 60000 65536"/>
                <a:gd name="T13" fmla="*/ 0 60000 65536"/>
                <a:gd name="T14" fmla="*/ 0 60000 65536"/>
                <a:gd name="T15" fmla="*/ 0 w 96"/>
                <a:gd name="T16" fmla="*/ 0 h 41"/>
                <a:gd name="T17" fmla="*/ 96 w 96"/>
                <a:gd name="T18" fmla="*/ 41 h 41"/>
              </a:gdLst>
              <a:ahLst/>
              <a:cxnLst>
                <a:cxn ang="T10">
                  <a:pos x="T0" y="T1"/>
                </a:cxn>
                <a:cxn ang="T11">
                  <a:pos x="T2" y="T3"/>
                </a:cxn>
                <a:cxn ang="T12">
                  <a:pos x="T4" y="T5"/>
                </a:cxn>
                <a:cxn ang="T13">
                  <a:pos x="T6" y="T7"/>
                </a:cxn>
                <a:cxn ang="T14">
                  <a:pos x="T8" y="T9"/>
                </a:cxn>
              </a:cxnLst>
              <a:rect l="T15" t="T16" r="T17" b="T18"/>
              <a:pathLst>
                <a:path w="96" h="41">
                  <a:moveTo>
                    <a:pt x="96" y="16"/>
                  </a:moveTo>
                  <a:lnTo>
                    <a:pt x="42" y="41"/>
                  </a:lnTo>
                  <a:lnTo>
                    <a:pt x="0" y="25"/>
                  </a:lnTo>
                  <a:lnTo>
                    <a:pt x="34" y="0"/>
                  </a:lnTo>
                  <a:lnTo>
                    <a:pt x="96" y="16"/>
                  </a:lnTo>
                  <a:close/>
                </a:path>
              </a:pathLst>
            </a:custGeom>
            <a:solidFill>
              <a:srgbClr val="FFFFFF"/>
            </a:solidFill>
            <a:ln w="9525">
              <a:noFill/>
              <a:round/>
              <a:headEnd/>
              <a:tailEnd/>
            </a:ln>
          </p:spPr>
          <p:txBody>
            <a:bodyPr/>
            <a:lstStyle/>
            <a:p>
              <a:endParaRPr lang="ru-RU"/>
            </a:p>
          </p:txBody>
        </p:sp>
        <p:sp>
          <p:nvSpPr>
            <p:cNvPr id="47122" name="Freeform 19"/>
            <p:cNvSpPr>
              <a:spLocks/>
            </p:cNvSpPr>
            <p:nvPr/>
          </p:nvSpPr>
          <p:spPr bwMode="auto">
            <a:xfrm>
              <a:off x="3184" y="3306"/>
              <a:ext cx="92" cy="41"/>
            </a:xfrm>
            <a:custGeom>
              <a:avLst/>
              <a:gdLst>
                <a:gd name="T0" fmla="*/ 92 w 92"/>
                <a:gd name="T1" fmla="*/ 16 h 41"/>
                <a:gd name="T2" fmla="*/ 40 w 92"/>
                <a:gd name="T3" fmla="*/ 41 h 41"/>
                <a:gd name="T4" fmla="*/ 0 w 92"/>
                <a:gd name="T5" fmla="*/ 24 h 41"/>
                <a:gd name="T6" fmla="*/ 32 w 92"/>
                <a:gd name="T7" fmla="*/ 0 h 41"/>
                <a:gd name="T8" fmla="*/ 92 w 92"/>
                <a:gd name="T9" fmla="*/ 16 h 41"/>
                <a:gd name="T10" fmla="*/ 0 60000 65536"/>
                <a:gd name="T11" fmla="*/ 0 60000 65536"/>
                <a:gd name="T12" fmla="*/ 0 60000 65536"/>
                <a:gd name="T13" fmla="*/ 0 60000 65536"/>
                <a:gd name="T14" fmla="*/ 0 60000 65536"/>
                <a:gd name="T15" fmla="*/ 0 w 92"/>
                <a:gd name="T16" fmla="*/ 0 h 41"/>
                <a:gd name="T17" fmla="*/ 92 w 92"/>
                <a:gd name="T18" fmla="*/ 41 h 41"/>
              </a:gdLst>
              <a:ahLst/>
              <a:cxnLst>
                <a:cxn ang="T10">
                  <a:pos x="T0" y="T1"/>
                </a:cxn>
                <a:cxn ang="T11">
                  <a:pos x="T2" y="T3"/>
                </a:cxn>
                <a:cxn ang="T12">
                  <a:pos x="T4" y="T5"/>
                </a:cxn>
                <a:cxn ang="T13">
                  <a:pos x="T6" y="T7"/>
                </a:cxn>
                <a:cxn ang="T14">
                  <a:pos x="T8" y="T9"/>
                </a:cxn>
              </a:cxnLst>
              <a:rect l="T15" t="T16" r="T17" b="T18"/>
              <a:pathLst>
                <a:path w="92" h="41">
                  <a:moveTo>
                    <a:pt x="92" y="16"/>
                  </a:moveTo>
                  <a:lnTo>
                    <a:pt x="40" y="41"/>
                  </a:lnTo>
                  <a:lnTo>
                    <a:pt x="0" y="24"/>
                  </a:lnTo>
                  <a:lnTo>
                    <a:pt x="32" y="0"/>
                  </a:lnTo>
                  <a:lnTo>
                    <a:pt x="92" y="16"/>
                  </a:lnTo>
                  <a:close/>
                </a:path>
              </a:pathLst>
            </a:custGeom>
            <a:solidFill>
              <a:srgbClr val="FFFFFF"/>
            </a:solidFill>
            <a:ln w="9525">
              <a:noFill/>
              <a:round/>
              <a:headEnd/>
              <a:tailEnd/>
            </a:ln>
          </p:spPr>
          <p:txBody>
            <a:bodyPr/>
            <a:lstStyle/>
            <a:p>
              <a:endParaRPr lang="ru-RU"/>
            </a:p>
          </p:txBody>
        </p:sp>
        <p:sp>
          <p:nvSpPr>
            <p:cNvPr id="47123" name="Freeform 20"/>
            <p:cNvSpPr>
              <a:spLocks/>
            </p:cNvSpPr>
            <p:nvPr/>
          </p:nvSpPr>
          <p:spPr bwMode="auto">
            <a:xfrm>
              <a:off x="3075" y="3260"/>
              <a:ext cx="88" cy="39"/>
            </a:xfrm>
            <a:custGeom>
              <a:avLst/>
              <a:gdLst>
                <a:gd name="T0" fmla="*/ 88 w 88"/>
                <a:gd name="T1" fmla="*/ 15 h 39"/>
                <a:gd name="T2" fmla="*/ 38 w 88"/>
                <a:gd name="T3" fmla="*/ 39 h 39"/>
                <a:gd name="T4" fmla="*/ 0 w 88"/>
                <a:gd name="T5" fmla="*/ 24 h 39"/>
                <a:gd name="T6" fmla="*/ 31 w 88"/>
                <a:gd name="T7" fmla="*/ 0 h 39"/>
                <a:gd name="T8" fmla="*/ 88 w 88"/>
                <a:gd name="T9" fmla="*/ 15 h 39"/>
                <a:gd name="T10" fmla="*/ 0 60000 65536"/>
                <a:gd name="T11" fmla="*/ 0 60000 65536"/>
                <a:gd name="T12" fmla="*/ 0 60000 65536"/>
                <a:gd name="T13" fmla="*/ 0 60000 65536"/>
                <a:gd name="T14" fmla="*/ 0 60000 65536"/>
                <a:gd name="T15" fmla="*/ 0 w 88"/>
                <a:gd name="T16" fmla="*/ 0 h 39"/>
                <a:gd name="T17" fmla="*/ 88 w 88"/>
                <a:gd name="T18" fmla="*/ 39 h 39"/>
              </a:gdLst>
              <a:ahLst/>
              <a:cxnLst>
                <a:cxn ang="T10">
                  <a:pos x="T0" y="T1"/>
                </a:cxn>
                <a:cxn ang="T11">
                  <a:pos x="T2" y="T3"/>
                </a:cxn>
                <a:cxn ang="T12">
                  <a:pos x="T4" y="T5"/>
                </a:cxn>
                <a:cxn ang="T13">
                  <a:pos x="T6" y="T7"/>
                </a:cxn>
                <a:cxn ang="T14">
                  <a:pos x="T8" y="T9"/>
                </a:cxn>
              </a:cxnLst>
              <a:rect l="T15" t="T16" r="T17" b="T18"/>
              <a:pathLst>
                <a:path w="88" h="39">
                  <a:moveTo>
                    <a:pt x="88" y="15"/>
                  </a:moveTo>
                  <a:lnTo>
                    <a:pt x="38" y="39"/>
                  </a:lnTo>
                  <a:lnTo>
                    <a:pt x="0" y="24"/>
                  </a:lnTo>
                  <a:lnTo>
                    <a:pt x="31" y="0"/>
                  </a:lnTo>
                  <a:lnTo>
                    <a:pt x="88" y="15"/>
                  </a:lnTo>
                  <a:close/>
                </a:path>
              </a:pathLst>
            </a:custGeom>
            <a:solidFill>
              <a:srgbClr val="FFFFFF"/>
            </a:solidFill>
            <a:ln w="9525">
              <a:noFill/>
              <a:round/>
              <a:headEnd/>
              <a:tailEnd/>
            </a:ln>
          </p:spPr>
          <p:txBody>
            <a:bodyPr/>
            <a:lstStyle/>
            <a:p>
              <a:endParaRPr lang="ru-RU"/>
            </a:p>
          </p:txBody>
        </p:sp>
        <p:sp>
          <p:nvSpPr>
            <p:cNvPr id="47124" name="Freeform 21"/>
            <p:cNvSpPr>
              <a:spLocks/>
            </p:cNvSpPr>
            <p:nvPr/>
          </p:nvSpPr>
          <p:spPr bwMode="auto">
            <a:xfrm>
              <a:off x="3428" y="3298"/>
              <a:ext cx="97" cy="43"/>
            </a:xfrm>
            <a:custGeom>
              <a:avLst/>
              <a:gdLst>
                <a:gd name="T0" fmla="*/ 97 w 97"/>
                <a:gd name="T1" fmla="*/ 17 h 43"/>
                <a:gd name="T2" fmla="*/ 43 w 97"/>
                <a:gd name="T3" fmla="*/ 43 h 43"/>
                <a:gd name="T4" fmla="*/ 0 w 97"/>
                <a:gd name="T5" fmla="*/ 25 h 43"/>
                <a:gd name="T6" fmla="*/ 35 w 97"/>
                <a:gd name="T7" fmla="*/ 0 h 43"/>
                <a:gd name="T8" fmla="*/ 97 w 97"/>
                <a:gd name="T9" fmla="*/ 17 h 43"/>
                <a:gd name="T10" fmla="*/ 0 60000 65536"/>
                <a:gd name="T11" fmla="*/ 0 60000 65536"/>
                <a:gd name="T12" fmla="*/ 0 60000 65536"/>
                <a:gd name="T13" fmla="*/ 0 60000 65536"/>
                <a:gd name="T14" fmla="*/ 0 60000 65536"/>
                <a:gd name="T15" fmla="*/ 0 w 97"/>
                <a:gd name="T16" fmla="*/ 0 h 43"/>
                <a:gd name="T17" fmla="*/ 97 w 97"/>
                <a:gd name="T18" fmla="*/ 43 h 43"/>
              </a:gdLst>
              <a:ahLst/>
              <a:cxnLst>
                <a:cxn ang="T10">
                  <a:pos x="T0" y="T1"/>
                </a:cxn>
                <a:cxn ang="T11">
                  <a:pos x="T2" y="T3"/>
                </a:cxn>
                <a:cxn ang="T12">
                  <a:pos x="T4" y="T5"/>
                </a:cxn>
                <a:cxn ang="T13">
                  <a:pos x="T6" y="T7"/>
                </a:cxn>
                <a:cxn ang="T14">
                  <a:pos x="T8" y="T9"/>
                </a:cxn>
              </a:cxnLst>
              <a:rect l="T15" t="T16" r="T17" b="T18"/>
              <a:pathLst>
                <a:path w="97" h="43">
                  <a:moveTo>
                    <a:pt x="97" y="17"/>
                  </a:moveTo>
                  <a:lnTo>
                    <a:pt x="43" y="43"/>
                  </a:lnTo>
                  <a:lnTo>
                    <a:pt x="0" y="25"/>
                  </a:lnTo>
                  <a:lnTo>
                    <a:pt x="35" y="0"/>
                  </a:lnTo>
                  <a:lnTo>
                    <a:pt x="97" y="17"/>
                  </a:lnTo>
                  <a:close/>
                </a:path>
              </a:pathLst>
            </a:custGeom>
            <a:solidFill>
              <a:srgbClr val="FFFFFF"/>
            </a:solidFill>
            <a:ln w="9525">
              <a:noFill/>
              <a:round/>
              <a:headEnd/>
              <a:tailEnd/>
            </a:ln>
          </p:spPr>
          <p:txBody>
            <a:bodyPr/>
            <a:lstStyle/>
            <a:p>
              <a:endParaRPr lang="ru-RU"/>
            </a:p>
          </p:txBody>
        </p:sp>
        <p:sp>
          <p:nvSpPr>
            <p:cNvPr id="47125" name="Freeform 22"/>
            <p:cNvSpPr>
              <a:spLocks/>
            </p:cNvSpPr>
            <p:nvPr/>
          </p:nvSpPr>
          <p:spPr bwMode="auto">
            <a:xfrm>
              <a:off x="3328" y="3263"/>
              <a:ext cx="96" cy="42"/>
            </a:xfrm>
            <a:custGeom>
              <a:avLst/>
              <a:gdLst>
                <a:gd name="T0" fmla="*/ 96 w 96"/>
                <a:gd name="T1" fmla="*/ 17 h 42"/>
                <a:gd name="T2" fmla="*/ 42 w 96"/>
                <a:gd name="T3" fmla="*/ 42 h 42"/>
                <a:gd name="T4" fmla="*/ 0 w 96"/>
                <a:gd name="T5" fmla="*/ 25 h 42"/>
                <a:gd name="T6" fmla="*/ 33 w 96"/>
                <a:gd name="T7" fmla="*/ 0 h 42"/>
                <a:gd name="T8" fmla="*/ 96 w 96"/>
                <a:gd name="T9" fmla="*/ 17 h 42"/>
                <a:gd name="T10" fmla="*/ 0 60000 65536"/>
                <a:gd name="T11" fmla="*/ 0 60000 65536"/>
                <a:gd name="T12" fmla="*/ 0 60000 65536"/>
                <a:gd name="T13" fmla="*/ 0 60000 65536"/>
                <a:gd name="T14" fmla="*/ 0 60000 65536"/>
                <a:gd name="T15" fmla="*/ 0 w 96"/>
                <a:gd name="T16" fmla="*/ 0 h 42"/>
                <a:gd name="T17" fmla="*/ 96 w 96"/>
                <a:gd name="T18" fmla="*/ 42 h 42"/>
              </a:gdLst>
              <a:ahLst/>
              <a:cxnLst>
                <a:cxn ang="T10">
                  <a:pos x="T0" y="T1"/>
                </a:cxn>
                <a:cxn ang="T11">
                  <a:pos x="T2" y="T3"/>
                </a:cxn>
                <a:cxn ang="T12">
                  <a:pos x="T4" y="T5"/>
                </a:cxn>
                <a:cxn ang="T13">
                  <a:pos x="T6" y="T7"/>
                </a:cxn>
                <a:cxn ang="T14">
                  <a:pos x="T8" y="T9"/>
                </a:cxn>
              </a:cxnLst>
              <a:rect l="T15" t="T16" r="T17" b="T18"/>
              <a:pathLst>
                <a:path w="96" h="42">
                  <a:moveTo>
                    <a:pt x="96" y="17"/>
                  </a:moveTo>
                  <a:lnTo>
                    <a:pt x="42" y="42"/>
                  </a:lnTo>
                  <a:lnTo>
                    <a:pt x="0" y="25"/>
                  </a:lnTo>
                  <a:lnTo>
                    <a:pt x="33" y="0"/>
                  </a:lnTo>
                  <a:lnTo>
                    <a:pt x="96" y="17"/>
                  </a:lnTo>
                  <a:close/>
                </a:path>
              </a:pathLst>
            </a:custGeom>
            <a:solidFill>
              <a:srgbClr val="FFFFFF"/>
            </a:solidFill>
            <a:ln w="9525">
              <a:noFill/>
              <a:round/>
              <a:headEnd/>
              <a:tailEnd/>
            </a:ln>
          </p:spPr>
          <p:txBody>
            <a:bodyPr/>
            <a:lstStyle/>
            <a:p>
              <a:endParaRPr lang="ru-RU"/>
            </a:p>
          </p:txBody>
        </p:sp>
        <p:sp>
          <p:nvSpPr>
            <p:cNvPr id="47126" name="Freeform 23"/>
            <p:cNvSpPr>
              <a:spLocks/>
            </p:cNvSpPr>
            <p:nvPr/>
          </p:nvSpPr>
          <p:spPr bwMode="auto">
            <a:xfrm>
              <a:off x="3228" y="3227"/>
              <a:ext cx="93" cy="42"/>
            </a:xfrm>
            <a:custGeom>
              <a:avLst/>
              <a:gdLst>
                <a:gd name="T0" fmla="*/ 93 w 93"/>
                <a:gd name="T1" fmla="*/ 17 h 42"/>
                <a:gd name="T2" fmla="*/ 42 w 93"/>
                <a:gd name="T3" fmla="*/ 42 h 42"/>
                <a:gd name="T4" fmla="*/ 0 w 93"/>
                <a:gd name="T5" fmla="*/ 26 h 42"/>
                <a:gd name="T6" fmla="*/ 33 w 93"/>
                <a:gd name="T7" fmla="*/ 0 h 42"/>
                <a:gd name="T8" fmla="*/ 93 w 93"/>
                <a:gd name="T9" fmla="*/ 17 h 42"/>
                <a:gd name="T10" fmla="*/ 0 60000 65536"/>
                <a:gd name="T11" fmla="*/ 0 60000 65536"/>
                <a:gd name="T12" fmla="*/ 0 60000 65536"/>
                <a:gd name="T13" fmla="*/ 0 60000 65536"/>
                <a:gd name="T14" fmla="*/ 0 60000 65536"/>
                <a:gd name="T15" fmla="*/ 0 w 93"/>
                <a:gd name="T16" fmla="*/ 0 h 42"/>
                <a:gd name="T17" fmla="*/ 93 w 93"/>
                <a:gd name="T18" fmla="*/ 42 h 42"/>
              </a:gdLst>
              <a:ahLst/>
              <a:cxnLst>
                <a:cxn ang="T10">
                  <a:pos x="T0" y="T1"/>
                </a:cxn>
                <a:cxn ang="T11">
                  <a:pos x="T2" y="T3"/>
                </a:cxn>
                <a:cxn ang="T12">
                  <a:pos x="T4" y="T5"/>
                </a:cxn>
                <a:cxn ang="T13">
                  <a:pos x="T6" y="T7"/>
                </a:cxn>
                <a:cxn ang="T14">
                  <a:pos x="T8" y="T9"/>
                </a:cxn>
              </a:cxnLst>
              <a:rect l="T15" t="T16" r="T17" b="T18"/>
              <a:pathLst>
                <a:path w="93" h="42">
                  <a:moveTo>
                    <a:pt x="93" y="17"/>
                  </a:moveTo>
                  <a:lnTo>
                    <a:pt x="42" y="42"/>
                  </a:lnTo>
                  <a:lnTo>
                    <a:pt x="0" y="26"/>
                  </a:lnTo>
                  <a:lnTo>
                    <a:pt x="33" y="0"/>
                  </a:lnTo>
                  <a:lnTo>
                    <a:pt x="93" y="17"/>
                  </a:lnTo>
                  <a:close/>
                </a:path>
              </a:pathLst>
            </a:custGeom>
            <a:solidFill>
              <a:srgbClr val="FFFFFF"/>
            </a:solidFill>
            <a:ln w="9525">
              <a:noFill/>
              <a:round/>
              <a:headEnd/>
              <a:tailEnd/>
            </a:ln>
          </p:spPr>
          <p:txBody>
            <a:bodyPr/>
            <a:lstStyle/>
            <a:p>
              <a:endParaRPr lang="ru-RU"/>
            </a:p>
          </p:txBody>
        </p:sp>
        <p:sp>
          <p:nvSpPr>
            <p:cNvPr id="47127" name="Freeform 24"/>
            <p:cNvSpPr>
              <a:spLocks/>
            </p:cNvSpPr>
            <p:nvPr/>
          </p:nvSpPr>
          <p:spPr bwMode="auto">
            <a:xfrm>
              <a:off x="3128" y="3193"/>
              <a:ext cx="91" cy="40"/>
            </a:xfrm>
            <a:custGeom>
              <a:avLst/>
              <a:gdLst>
                <a:gd name="T0" fmla="*/ 91 w 91"/>
                <a:gd name="T1" fmla="*/ 15 h 40"/>
                <a:gd name="T2" fmla="*/ 40 w 91"/>
                <a:gd name="T3" fmla="*/ 40 h 40"/>
                <a:gd name="T4" fmla="*/ 0 w 91"/>
                <a:gd name="T5" fmla="*/ 24 h 40"/>
                <a:gd name="T6" fmla="*/ 32 w 91"/>
                <a:gd name="T7" fmla="*/ 0 h 40"/>
                <a:gd name="T8" fmla="*/ 91 w 91"/>
                <a:gd name="T9" fmla="*/ 15 h 40"/>
                <a:gd name="T10" fmla="*/ 0 60000 65536"/>
                <a:gd name="T11" fmla="*/ 0 60000 65536"/>
                <a:gd name="T12" fmla="*/ 0 60000 65536"/>
                <a:gd name="T13" fmla="*/ 0 60000 65536"/>
                <a:gd name="T14" fmla="*/ 0 60000 65536"/>
                <a:gd name="T15" fmla="*/ 0 w 91"/>
                <a:gd name="T16" fmla="*/ 0 h 40"/>
                <a:gd name="T17" fmla="*/ 91 w 91"/>
                <a:gd name="T18" fmla="*/ 40 h 40"/>
              </a:gdLst>
              <a:ahLst/>
              <a:cxnLst>
                <a:cxn ang="T10">
                  <a:pos x="T0" y="T1"/>
                </a:cxn>
                <a:cxn ang="T11">
                  <a:pos x="T2" y="T3"/>
                </a:cxn>
                <a:cxn ang="T12">
                  <a:pos x="T4" y="T5"/>
                </a:cxn>
                <a:cxn ang="T13">
                  <a:pos x="T6" y="T7"/>
                </a:cxn>
                <a:cxn ang="T14">
                  <a:pos x="T8" y="T9"/>
                </a:cxn>
              </a:cxnLst>
              <a:rect l="T15" t="T16" r="T17" b="T18"/>
              <a:pathLst>
                <a:path w="91" h="40">
                  <a:moveTo>
                    <a:pt x="91" y="15"/>
                  </a:moveTo>
                  <a:lnTo>
                    <a:pt x="40" y="40"/>
                  </a:lnTo>
                  <a:lnTo>
                    <a:pt x="0" y="24"/>
                  </a:lnTo>
                  <a:lnTo>
                    <a:pt x="32" y="0"/>
                  </a:lnTo>
                  <a:lnTo>
                    <a:pt x="91" y="15"/>
                  </a:lnTo>
                  <a:close/>
                </a:path>
              </a:pathLst>
            </a:custGeom>
            <a:solidFill>
              <a:srgbClr val="FFFFFF"/>
            </a:solidFill>
            <a:ln w="9525">
              <a:noFill/>
              <a:round/>
              <a:headEnd/>
              <a:tailEnd/>
            </a:ln>
          </p:spPr>
          <p:txBody>
            <a:bodyPr/>
            <a:lstStyle/>
            <a:p>
              <a:endParaRPr lang="ru-RU"/>
            </a:p>
          </p:txBody>
        </p:sp>
        <p:sp>
          <p:nvSpPr>
            <p:cNvPr id="47128" name="Freeform 25"/>
            <p:cNvSpPr>
              <a:spLocks/>
            </p:cNvSpPr>
            <p:nvPr/>
          </p:nvSpPr>
          <p:spPr bwMode="auto">
            <a:xfrm>
              <a:off x="3027" y="3157"/>
              <a:ext cx="91" cy="41"/>
            </a:xfrm>
            <a:custGeom>
              <a:avLst/>
              <a:gdLst>
                <a:gd name="T0" fmla="*/ 91 w 91"/>
                <a:gd name="T1" fmla="*/ 17 h 41"/>
                <a:gd name="T2" fmla="*/ 41 w 91"/>
                <a:gd name="T3" fmla="*/ 41 h 41"/>
                <a:gd name="T4" fmla="*/ 0 w 91"/>
                <a:gd name="T5" fmla="*/ 24 h 41"/>
                <a:gd name="T6" fmla="*/ 33 w 91"/>
                <a:gd name="T7" fmla="*/ 0 h 41"/>
                <a:gd name="T8" fmla="*/ 91 w 91"/>
                <a:gd name="T9" fmla="*/ 17 h 41"/>
                <a:gd name="T10" fmla="*/ 0 60000 65536"/>
                <a:gd name="T11" fmla="*/ 0 60000 65536"/>
                <a:gd name="T12" fmla="*/ 0 60000 65536"/>
                <a:gd name="T13" fmla="*/ 0 60000 65536"/>
                <a:gd name="T14" fmla="*/ 0 60000 65536"/>
                <a:gd name="T15" fmla="*/ 0 w 91"/>
                <a:gd name="T16" fmla="*/ 0 h 41"/>
                <a:gd name="T17" fmla="*/ 91 w 91"/>
                <a:gd name="T18" fmla="*/ 41 h 41"/>
              </a:gdLst>
              <a:ahLst/>
              <a:cxnLst>
                <a:cxn ang="T10">
                  <a:pos x="T0" y="T1"/>
                </a:cxn>
                <a:cxn ang="T11">
                  <a:pos x="T2" y="T3"/>
                </a:cxn>
                <a:cxn ang="T12">
                  <a:pos x="T4" y="T5"/>
                </a:cxn>
                <a:cxn ang="T13">
                  <a:pos x="T6" y="T7"/>
                </a:cxn>
                <a:cxn ang="T14">
                  <a:pos x="T8" y="T9"/>
                </a:cxn>
              </a:cxnLst>
              <a:rect l="T15" t="T16" r="T17" b="T18"/>
              <a:pathLst>
                <a:path w="91" h="41">
                  <a:moveTo>
                    <a:pt x="91" y="17"/>
                  </a:moveTo>
                  <a:lnTo>
                    <a:pt x="41" y="41"/>
                  </a:lnTo>
                  <a:lnTo>
                    <a:pt x="0" y="24"/>
                  </a:lnTo>
                  <a:lnTo>
                    <a:pt x="33" y="0"/>
                  </a:lnTo>
                  <a:lnTo>
                    <a:pt x="91" y="17"/>
                  </a:lnTo>
                  <a:close/>
                </a:path>
              </a:pathLst>
            </a:custGeom>
            <a:solidFill>
              <a:srgbClr val="FFFFFF"/>
            </a:solidFill>
            <a:ln w="9525">
              <a:noFill/>
              <a:round/>
              <a:headEnd/>
              <a:tailEnd/>
            </a:ln>
          </p:spPr>
          <p:txBody>
            <a:bodyPr/>
            <a:lstStyle/>
            <a:p>
              <a:endParaRPr lang="ru-RU"/>
            </a:p>
          </p:txBody>
        </p:sp>
        <p:sp>
          <p:nvSpPr>
            <p:cNvPr id="47129" name="Freeform 26"/>
            <p:cNvSpPr>
              <a:spLocks/>
            </p:cNvSpPr>
            <p:nvPr/>
          </p:nvSpPr>
          <p:spPr bwMode="auto">
            <a:xfrm>
              <a:off x="2927" y="3122"/>
              <a:ext cx="88" cy="40"/>
            </a:xfrm>
            <a:custGeom>
              <a:avLst/>
              <a:gdLst>
                <a:gd name="T0" fmla="*/ 88 w 88"/>
                <a:gd name="T1" fmla="*/ 16 h 40"/>
                <a:gd name="T2" fmla="*/ 40 w 88"/>
                <a:gd name="T3" fmla="*/ 40 h 40"/>
                <a:gd name="T4" fmla="*/ 0 w 88"/>
                <a:gd name="T5" fmla="*/ 24 h 40"/>
                <a:gd name="T6" fmla="*/ 31 w 88"/>
                <a:gd name="T7" fmla="*/ 0 h 40"/>
                <a:gd name="T8" fmla="*/ 88 w 88"/>
                <a:gd name="T9" fmla="*/ 16 h 40"/>
                <a:gd name="T10" fmla="*/ 0 60000 65536"/>
                <a:gd name="T11" fmla="*/ 0 60000 65536"/>
                <a:gd name="T12" fmla="*/ 0 60000 65536"/>
                <a:gd name="T13" fmla="*/ 0 60000 65536"/>
                <a:gd name="T14" fmla="*/ 0 60000 65536"/>
                <a:gd name="T15" fmla="*/ 0 w 88"/>
                <a:gd name="T16" fmla="*/ 0 h 40"/>
                <a:gd name="T17" fmla="*/ 88 w 88"/>
                <a:gd name="T18" fmla="*/ 40 h 40"/>
              </a:gdLst>
              <a:ahLst/>
              <a:cxnLst>
                <a:cxn ang="T10">
                  <a:pos x="T0" y="T1"/>
                </a:cxn>
                <a:cxn ang="T11">
                  <a:pos x="T2" y="T3"/>
                </a:cxn>
                <a:cxn ang="T12">
                  <a:pos x="T4" y="T5"/>
                </a:cxn>
                <a:cxn ang="T13">
                  <a:pos x="T6" y="T7"/>
                </a:cxn>
                <a:cxn ang="T14">
                  <a:pos x="T8" y="T9"/>
                </a:cxn>
              </a:cxnLst>
              <a:rect l="T15" t="T16" r="T17" b="T18"/>
              <a:pathLst>
                <a:path w="88" h="40">
                  <a:moveTo>
                    <a:pt x="88" y="16"/>
                  </a:moveTo>
                  <a:lnTo>
                    <a:pt x="40" y="40"/>
                  </a:lnTo>
                  <a:lnTo>
                    <a:pt x="0" y="24"/>
                  </a:lnTo>
                  <a:lnTo>
                    <a:pt x="31" y="0"/>
                  </a:lnTo>
                  <a:lnTo>
                    <a:pt x="88" y="16"/>
                  </a:lnTo>
                  <a:close/>
                </a:path>
              </a:pathLst>
            </a:custGeom>
            <a:solidFill>
              <a:srgbClr val="FFFFFF"/>
            </a:solidFill>
            <a:ln w="9525">
              <a:noFill/>
              <a:round/>
              <a:headEnd/>
              <a:tailEnd/>
            </a:ln>
          </p:spPr>
          <p:txBody>
            <a:bodyPr/>
            <a:lstStyle/>
            <a:p>
              <a:endParaRPr lang="ru-RU"/>
            </a:p>
          </p:txBody>
        </p:sp>
        <p:sp>
          <p:nvSpPr>
            <p:cNvPr id="47130" name="Freeform 27"/>
            <p:cNvSpPr>
              <a:spLocks/>
            </p:cNvSpPr>
            <p:nvPr/>
          </p:nvSpPr>
          <p:spPr bwMode="auto">
            <a:xfrm>
              <a:off x="3548" y="3248"/>
              <a:ext cx="98" cy="42"/>
            </a:xfrm>
            <a:custGeom>
              <a:avLst/>
              <a:gdLst>
                <a:gd name="T0" fmla="*/ 98 w 98"/>
                <a:gd name="T1" fmla="*/ 16 h 42"/>
                <a:gd name="T2" fmla="*/ 43 w 98"/>
                <a:gd name="T3" fmla="*/ 42 h 42"/>
                <a:gd name="T4" fmla="*/ 0 w 98"/>
                <a:gd name="T5" fmla="*/ 25 h 42"/>
                <a:gd name="T6" fmla="*/ 34 w 98"/>
                <a:gd name="T7" fmla="*/ 0 h 42"/>
                <a:gd name="T8" fmla="*/ 98 w 98"/>
                <a:gd name="T9" fmla="*/ 16 h 42"/>
                <a:gd name="T10" fmla="*/ 0 60000 65536"/>
                <a:gd name="T11" fmla="*/ 0 60000 65536"/>
                <a:gd name="T12" fmla="*/ 0 60000 65536"/>
                <a:gd name="T13" fmla="*/ 0 60000 65536"/>
                <a:gd name="T14" fmla="*/ 0 60000 65536"/>
                <a:gd name="T15" fmla="*/ 0 w 98"/>
                <a:gd name="T16" fmla="*/ 0 h 42"/>
                <a:gd name="T17" fmla="*/ 98 w 98"/>
                <a:gd name="T18" fmla="*/ 42 h 42"/>
              </a:gdLst>
              <a:ahLst/>
              <a:cxnLst>
                <a:cxn ang="T10">
                  <a:pos x="T0" y="T1"/>
                </a:cxn>
                <a:cxn ang="T11">
                  <a:pos x="T2" y="T3"/>
                </a:cxn>
                <a:cxn ang="T12">
                  <a:pos x="T4" y="T5"/>
                </a:cxn>
                <a:cxn ang="T13">
                  <a:pos x="T6" y="T7"/>
                </a:cxn>
                <a:cxn ang="T14">
                  <a:pos x="T8" y="T9"/>
                </a:cxn>
              </a:cxnLst>
              <a:rect l="T15" t="T16" r="T17" b="T18"/>
              <a:pathLst>
                <a:path w="98" h="42">
                  <a:moveTo>
                    <a:pt x="98" y="16"/>
                  </a:moveTo>
                  <a:lnTo>
                    <a:pt x="43" y="42"/>
                  </a:lnTo>
                  <a:lnTo>
                    <a:pt x="0" y="25"/>
                  </a:lnTo>
                  <a:lnTo>
                    <a:pt x="34" y="0"/>
                  </a:lnTo>
                  <a:lnTo>
                    <a:pt x="98" y="16"/>
                  </a:lnTo>
                  <a:close/>
                </a:path>
              </a:pathLst>
            </a:custGeom>
            <a:solidFill>
              <a:srgbClr val="FFFFFF"/>
            </a:solidFill>
            <a:ln w="9525">
              <a:noFill/>
              <a:round/>
              <a:headEnd/>
              <a:tailEnd/>
            </a:ln>
          </p:spPr>
          <p:txBody>
            <a:bodyPr/>
            <a:lstStyle/>
            <a:p>
              <a:endParaRPr lang="ru-RU"/>
            </a:p>
          </p:txBody>
        </p:sp>
        <p:sp>
          <p:nvSpPr>
            <p:cNvPr id="47131" name="Freeform 28"/>
            <p:cNvSpPr>
              <a:spLocks/>
            </p:cNvSpPr>
            <p:nvPr/>
          </p:nvSpPr>
          <p:spPr bwMode="auto">
            <a:xfrm>
              <a:off x="3455" y="3218"/>
              <a:ext cx="95" cy="42"/>
            </a:xfrm>
            <a:custGeom>
              <a:avLst/>
              <a:gdLst>
                <a:gd name="T0" fmla="*/ 95 w 95"/>
                <a:gd name="T1" fmla="*/ 17 h 42"/>
                <a:gd name="T2" fmla="*/ 41 w 95"/>
                <a:gd name="T3" fmla="*/ 42 h 42"/>
                <a:gd name="T4" fmla="*/ 0 w 95"/>
                <a:gd name="T5" fmla="*/ 25 h 42"/>
                <a:gd name="T6" fmla="*/ 33 w 95"/>
                <a:gd name="T7" fmla="*/ 0 h 42"/>
                <a:gd name="T8" fmla="*/ 95 w 95"/>
                <a:gd name="T9" fmla="*/ 17 h 42"/>
                <a:gd name="T10" fmla="*/ 0 60000 65536"/>
                <a:gd name="T11" fmla="*/ 0 60000 65536"/>
                <a:gd name="T12" fmla="*/ 0 60000 65536"/>
                <a:gd name="T13" fmla="*/ 0 60000 65536"/>
                <a:gd name="T14" fmla="*/ 0 60000 65536"/>
                <a:gd name="T15" fmla="*/ 0 w 95"/>
                <a:gd name="T16" fmla="*/ 0 h 42"/>
                <a:gd name="T17" fmla="*/ 95 w 95"/>
                <a:gd name="T18" fmla="*/ 42 h 42"/>
              </a:gdLst>
              <a:ahLst/>
              <a:cxnLst>
                <a:cxn ang="T10">
                  <a:pos x="T0" y="T1"/>
                </a:cxn>
                <a:cxn ang="T11">
                  <a:pos x="T2" y="T3"/>
                </a:cxn>
                <a:cxn ang="T12">
                  <a:pos x="T4" y="T5"/>
                </a:cxn>
                <a:cxn ang="T13">
                  <a:pos x="T6" y="T7"/>
                </a:cxn>
                <a:cxn ang="T14">
                  <a:pos x="T8" y="T9"/>
                </a:cxn>
              </a:cxnLst>
              <a:rect l="T15" t="T16" r="T17" b="T18"/>
              <a:pathLst>
                <a:path w="95" h="42">
                  <a:moveTo>
                    <a:pt x="95" y="17"/>
                  </a:moveTo>
                  <a:lnTo>
                    <a:pt x="41" y="42"/>
                  </a:lnTo>
                  <a:lnTo>
                    <a:pt x="0" y="25"/>
                  </a:lnTo>
                  <a:lnTo>
                    <a:pt x="33" y="0"/>
                  </a:lnTo>
                  <a:lnTo>
                    <a:pt x="95" y="17"/>
                  </a:lnTo>
                  <a:close/>
                </a:path>
              </a:pathLst>
            </a:custGeom>
            <a:solidFill>
              <a:srgbClr val="FFFFFF"/>
            </a:solidFill>
            <a:ln w="9525">
              <a:noFill/>
              <a:round/>
              <a:headEnd/>
              <a:tailEnd/>
            </a:ln>
          </p:spPr>
          <p:txBody>
            <a:bodyPr/>
            <a:lstStyle/>
            <a:p>
              <a:endParaRPr lang="ru-RU"/>
            </a:p>
          </p:txBody>
        </p:sp>
        <p:sp>
          <p:nvSpPr>
            <p:cNvPr id="47132" name="Freeform 29"/>
            <p:cNvSpPr>
              <a:spLocks/>
            </p:cNvSpPr>
            <p:nvPr/>
          </p:nvSpPr>
          <p:spPr bwMode="auto">
            <a:xfrm>
              <a:off x="3361" y="3189"/>
              <a:ext cx="94" cy="42"/>
            </a:xfrm>
            <a:custGeom>
              <a:avLst/>
              <a:gdLst>
                <a:gd name="T0" fmla="*/ 94 w 94"/>
                <a:gd name="T1" fmla="*/ 17 h 42"/>
                <a:gd name="T2" fmla="*/ 41 w 94"/>
                <a:gd name="T3" fmla="*/ 42 h 42"/>
                <a:gd name="T4" fmla="*/ 0 w 94"/>
                <a:gd name="T5" fmla="*/ 25 h 42"/>
                <a:gd name="T6" fmla="*/ 33 w 94"/>
                <a:gd name="T7" fmla="*/ 0 h 42"/>
                <a:gd name="T8" fmla="*/ 94 w 94"/>
                <a:gd name="T9" fmla="*/ 17 h 42"/>
                <a:gd name="T10" fmla="*/ 0 60000 65536"/>
                <a:gd name="T11" fmla="*/ 0 60000 65536"/>
                <a:gd name="T12" fmla="*/ 0 60000 65536"/>
                <a:gd name="T13" fmla="*/ 0 60000 65536"/>
                <a:gd name="T14" fmla="*/ 0 60000 65536"/>
                <a:gd name="T15" fmla="*/ 0 w 94"/>
                <a:gd name="T16" fmla="*/ 0 h 42"/>
                <a:gd name="T17" fmla="*/ 94 w 94"/>
                <a:gd name="T18" fmla="*/ 42 h 42"/>
              </a:gdLst>
              <a:ahLst/>
              <a:cxnLst>
                <a:cxn ang="T10">
                  <a:pos x="T0" y="T1"/>
                </a:cxn>
                <a:cxn ang="T11">
                  <a:pos x="T2" y="T3"/>
                </a:cxn>
                <a:cxn ang="T12">
                  <a:pos x="T4" y="T5"/>
                </a:cxn>
                <a:cxn ang="T13">
                  <a:pos x="T6" y="T7"/>
                </a:cxn>
                <a:cxn ang="T14">
                  <a:pos x="T8" y="T9"/>
                </a:cxn>
              </a:cxnLst>
              <a:rect l="T15" t="T16" r="T17" b="T18"/>
              <a:pathLst>
                <a:path w="94" h="42">
                  <a:moveTo>
                    <a:pt x="94" y="17"/>
                  </a:moveTo>
                  <a:lnTo>
                    <a:pt x="41" y="42"/>
                  </a:lnTo>
                  <a:lnTo>
                    <a:pt x="0" y="25"/>
                  </a:lnTo>
                  <a:lnTo>
                    <a:pt x="33" y="0"/>
                  </a:lnTo>
                  <a:lnTo>
                    <a:pt x="94" y="17"/>
                  </a:lnTo>
                  <a:close/>
                </a:path>
              </a:pathLst>
            </a:custGeom>
            <a:solidFill>
              <a:srgbClr val="FFFFFF"/>
            </a:solidFill>
            <a:ln w="9525">
              <a:noFill/>
              <a:round/>
              <a:headEnd/>
              <a:tailEnd/>
            </a:ln>
          </p:spPr>
          <p:txBody>
            <a:bodyPr/>
            <a:lstStyle/>
            <a:p>
              <a:endParaRPr lang="ru-RU"/>
            </a:p>
          </p:txBody>
        </p:sp>
        <p:sp>
          <p:nvSpPr>
            <p:cNvPr id="47133" name="Freeform 30"/>
            <p:cNvSpPr>
              <a:spLocks/>
            </p:cNvSpPr>
            <p:nvPr/>
          </p:nvSpPr>
          <p:spPr bwMode="auto">
            <a:xfrm>
              <a:off x="3267" y="3159"/>
              <a:ext cx="93" cy="42"/>
            </a:xfrm>
            <a:custGeom>
              <a:avLst/>
              <a:gdLst>
                <a:gd name="T0" fmla="*/ 93 w 93"/>
                <a:gd name="T1" fmla="*/ 17 h 42"/>
                <a:gd name="T2" fmla="*/ 42 w 93"/>
                <a:gd name="T3" fmla="*/ 42 h 42"/>
                <a:gd name="T4" fmla="*/ 0 w 93"/>
                <a:gd name="T5" fmla="*/ 26 h 42"/>
                <a:gd name="T6" fmla="*/ 34 w 93"/>
                <a:gd name="T7" fmla="*/ 0 h 42"/>
                <a:gd name="T8" fmla="*/ 93 w 93"/>
                <a:gd name="T9" fmla="*/ 17 h 42"/>
                <a:gd name="T10" fmla="*/ 0 60000 65536"/>
                <a:gd name="T11" fmla="*/ 0 60000 65536"/>
                <a:gd name="T12" fmla="*/ 0 60000 65536"/>
                <a:gd name="T13" fmla="*/ 0 60000 65536"/>
                <a:gd name="T14" fmla="*/ 0 60000 65536"/>
                <a:gd name="T15" fmla="*/ 0 w 93"/>
                <a:gd name="T16" fmla="*/ 0 h 42"/>
                <a:gd name="T17" fmla="*/ 93 w 93"/>
                <a:gd name="T18" fmla="*/ 42 h 42"/>
              </a:gdLst>
              <a:ahLst/>
              <a:cxnLst>
                <a:cxn ang="T10">
                  <a:pos x="T0" y="T1"/>
                </a:cxn>
                <a:cxn ang="T11">
                  <a:pos x="T2" y="T3"/>
                </a:cxn>
                <a:cxn ang="T12">
                  <a:pos x="T4" y="T5"/>
                </a:cxn>
                <a:cxn ang="T13">
                  <a:pos x="T6" y="T7"/>
                </a:cxn>
                <a:cxn ang="T14">
                  <a:pos x="T8" y="T9"/>
                </a:cxn>
              </a:cxnLst>
              <a:rect l="T15" t="T16" r="T17" b="T18"/>
              <a:pathLst>
                <a:path w="93" h="42">
                  <a:moveTo>
                    <a:pt x="93" y="17"/>
                  </a:moveTo>
                  <a:lnTo>
                    <a:pt x="42" y="42"/>
                  </a:lnTo>
                  <a:lnTo>
                    <a:pt x="0" y="26"/>
                  </a:lnTo>
                  <a:lnTo>
                    <a:pt x="34" y="0"/>
                  </a:lnTo>
                  <a:lnTo>
                    <a:pt x="93" y="17"/>
                  </a:lnTo>
                  <a:close/>
                </a:path>
              </a:pathLst>
            </a:custGeom>
            <a:solidFill>
              <a:srgbClr val="FFFFFF"/>
            </a:solidFill>
            <a:ln w="9525">
              <a:noFill/>
              <a:round/>
              <a:headEnd/>
              <a:tailEnd/>
            </a:ln>
          </p:spPr>
          <p:txBody>
            <a:bodyPr/>
            <a:lstStyle/>
            <a:p>
              <a:endParaRPr lang="ru-RU"/>
            </a:p>
          </p:txBody>
        </p:sp>
        <p:sp>
          <p:nvSpPr>
            <p:cNvPr id="47134" name="Freeform 31"/>
            <p:cNvSpPr>
              <a:spLocks/>
            </p:cNvSpPr>
            <p:nvPr/>
          </p:nvSpPr>
          <p:spPr bwMode="auto">
            <a:xfrm>
              <a:off x="3174" y="3131"/>
              <a:ext cx="91" cy="40"/>
            </a:xfrm>
            <a:custGeom>
              <a:avLst/>
              <a:gdLst>
                <a:gd name="T0" fmla="*/ 91 w 91"/>
                <a:gd name="T1" fmla="*/ 15 h 40"/>
                <a:gd name="T2" fmla="*/ 41 w 91"/>
                <a:gd name="T3" fmla="*/ 40 h 40"/>
                <a:gd name="T4" fmla="*/ 0 w 91"/>
                <a:gd name="T5" fmla="*/ 24 h 40"/>
                <a:gd name="T6" fmla="*/ 32 w 91"/>
                <a:gd name="T7" fmla="*/ 0 h 40"/>
                <a:gd name="T8" fmla="*/ 91 w 91"/>
                <a:gd name="T9" fmla="*/ 15 h 40"/>
                <a:gd name="T10" fmla="*/ 0 60000 65536"/>
                <a:gd name="T11" fmla="*/ 0 60000 65536"/>
                <a:gd name="T12" fmla="*/ 0 60000 65536"/>
                <a:gd name="T13" fmla="*/ 0 60000 65536"/>
                <a:gd name="T14" fmla="*/ 0 60000 65536"/>
                <a:gd name="T15" fmla="*/ 0 w 91"/>
                <a:gd name="T16" fmla="*/ 0 h 40"/>
                <a:gd name="T17" fmla="*/ 91 w 91"/>
                <a:gd name="T18" fmla="*/ 40 h 40"/>
              </a:gdLst>
              <a:ahLst/>
              <a:cxnLst>
                <a:cxn ang="T10">
                  <a:pos x="T0" y="T1"/>
                </a:cxn>
                <a:cxn ang="T11">
                  <a:pos x="T2" y="T3"/>
                </a:cxn>
                <a:cxn ang="T12">
                  <a:pos x="T4" y="T5"/>
                </a:cxn>
                <a:cxn ang="T13">
                  <a:pos x="T6" y="T7"/>
                </a:cxn>
                <a:cxn ang="T14">
                  <a:pos x="T8" y="T9"/>
                </a:cxn>
              </a:cxnLst>
              <a:rect l="T15" t="T16" r="T17" b="T18"/>
              <a:pathLst>
                <a:path w="91" h="40">
                  <a:moveTo>
                    <a:pt x="91" y="15"/>
                  </a:moveTo>
                  <a:lnTo>
                    <a:pt x="41" y="40"/>
                  </a:lnTo>
                  <a:lnTo>
                    <a:pt x="0" y="24"/>
                  </a:lnTo>
                  <a:lnTo>
                    <a:pt x="32" y="0"/>
                  </a:lnTo>
                  <a:lnTo>
                    <a:pt x="91" y="15"/>
                  </a:lnTo>
                  <a:close/>
                </a:path>
              </a:pathLst>
            </a:custGeom>
            <a:solidFill>
              <a:srgbClr val="FFFFFF"/>
            </a:solidFill>
            <a:ln w="9525">
              <a:noFill/>
              <a:round/>
              <a:headEnd/>
              <a:tailEnd/>
            </a:ln>
          </p:spPr>
          <p:txBody>
            <a:bodyPr/>
            <a:lstStyle/>
            <a:p>
              <a:endParaRPr lang="ru-RU"/>
            </a:p>
          </p:txBody>
        </p:sp>
        <p:sp>
          <p:nvSpPr>
            <p:cNvPr id="47135" name="Freeform 32"/>
            <p:cNvSpPr>
              <a:spLocks/>
            </p:cNvSpPr>
            <p:nvPr/>
          </p:nvSpPr>
          <p:spPr bwMode="auto">
            <a:xfrm>
              <a:off x="3081" y="3101"/>
              <a:ext cx="90" cy="41"/>
            </a:xfrm>
            <a:custGeom>
              <a:avLst/>
              <a:gdLst>
                <a:gd name="T0" fmla="*/ 90 w 90"/>
                <a:gd name="T1" fmla="*/ 17 h 41"/>
                <a:gd name="T2" fmla="*/ 39 w 90"/>
                <a:gd name="T3" fmla="*/ 41 h 41"/>
                <a:gd name="T4" fmla="*/ 0 w 90"/>
                <a:gd name="T5" fmla="*/ 24 h 41"/>
                <a:gd name="T6" fmla="*/ 31 w 90"/>
                <a:gd name="T7" fmla="*/ 0 h 41"/>
                <a:gd name="T8" fmla="*/ 90 w 90"/>
                <a:gd name="T9" fmla="*/ 17 h 41"/>
                <a:gd name="T10" fmla="*/ 0 60000 65536"/>
                <a:gd name="T11" fmla="*/ 0 60000 65536"/>
                <a:gd name="T12" fmla="*/ 0 60000 65536"/>
                <a:gd name="T13" fmla="*/ 0 60000 65536"/>
                <a:gd name="T14" fmla="*/ 0 60000 65536"/>
                <a:gd name="T15" fmla="*/ 0 w 90"/>
                <a:gd name="T16" fmla="*/ 0 h 41"/>
                <a:gd name="T17" fmla="*/ 90 w 90"/>
                <a:gd name="T18" fmla="*/ 41 h 41"/>
              </a:gdLst>
              <a:ahLst/>
              <a:cxnLst>
                <a:cxn ang="T10">
                  <a:pos x="T0" y="T1"/>
                </a:cxn>
                <a:cxn ang="T11">
                  <a:pos x="T2" y="T3"/>
                </a:cxn>
                <a:cxn ang="T12">
                  <a:pos x="T4" y="T5"/>
                </a:cxn>
                <a:cxn ang="T13">
                  <a:pos x="T6" y="T7"/>
                </a:cxn>
                <a:cxn ang="T14">
                  <a:pos x="T8" y="T9"/>
                </a:cxn>
              </a:cxnLst>
              <a:rect l="T15" t="T16" r="T17" b="T18"/>
              <a:pathLst>
                <a:path w="90" h="41">
                  <a:moveTo>
                    <a:pt x="90" y="17"/>
                  </a:moveTo>
                  <a:lnTo>
                    <a:pt x="39" y="41"/>
                  </a:lnTo>
                  <a:lnTo>
                    <a:pt x="0" y="24"/>
                  </a:lnTo>
                  <a:lnTo>
                    <a:pt x="31" y="0"/>
                  </a:lnTo>
                  <a:lnTo>
                    <a:pt x="90" y="17"/>
                  </a:lnTo>
                  <a:close/>
                </a:path>
              </a:pathLst>
            </a:custGeom>
            <a:solidFill>
              <a:srgbClr val="FFFFFF"/>
            </a:solidFill>
            <a:ln w="9525">
              <a:noFill/>
              <a:round/>
              <a:headEnd/>
              <a:tailEnd/>
            </a:ln>
          </p:spPr>
          <p:txBody>
            <a:bodyPr/>
            <a:lstStyle/>
            <a:p>
              <a:endParaRPr lang="ru-RU"/>
            </a:p>
          </p:txBody>
        </p:sp>
        <p:sp>
          <p:nvSpPr>
            <p:cNvPr id="47136" name="Freeform 33"/>
            <p:cNvSpPr>
              <a:spLocks/>
            </p:cNvSpPr>
            <p:nvPr/>
          </p:nvSpPr>
          <p:spPr bwMode="auto">
            <a:xfrm>
              <a:off x="2987" y="3072"/>
              <a:ext cx="88" cy="40"/>
            </a:xfrm>
            <a:custGeom>
              <a:avLst/>
              <a:gdLst>
                <a:gd name="T0" fmla="*/ 88 w 88"/>
                <a:gd name="T1" fmla="*/ 16 h 40"/>
                <a:gd name="T2" fmla="*/ 39 w 88"/>
                <a:gd name="T3" fmla="*/ 40 h 40"/>
                <a:gd name="T4" fmla="*/ 0 w 88"/>
                <a:gd name="T5" fmla="*/ 24 h 40"/>
                <a:gd name="T6" fmla="*/ 31 w 88"/>
                <a:gd name="T7" fmla="*/ 0 h 40"/>
                <a:gd name="T8" fmla="*/ 88 w 88"/>
                <a:gd name="T9" fmla="*/ 16 h 40"/>
                <a:gd name="T10" fmla="*/ 0 60000 65536"/>
                <a:gd name="T11" fmla="*/ 0 60000 65536"/>
                <a:gd name="T12" fmla="*/ 0 60000 65536"/>
                <a:gd name="T13" fmla="*/ 0 60000 65536"/>
                <a:gd name="T14" fmla="*/ 0 60000 65536"/>
                <a:gd name="T15" fmla="*/ 0 w 88"/>
                <a:gd name="T16" fmla="*/ 0 h 40"/>
                <a:gd name="T17" fmla="*/ 88 w 88"/>
                <a:gd name="T18" fmla="*/ 40 h 40"/>
              </a:gdLst>
              <a:ahLst/>
              <a:cxnLst>
                <a:cxn ang="T10">
                  <a:pos x="T0" y="T1"/>
                </a:cxn>
                <a:cxn ang="T11">
                  <a:pos x="T2" y="T3"/>
                </a:cxn>
                <a:cxn ang="T12">
                  <a:pos x="T4" y="T5"/>
                </a:cxn>
                <a:cxn ang="T13">
                  <a:pos x="T6" y="T7"/>
                </a:cxn>
                <a:cxn ang="T14">
                  <a:pos x="T8" y="T9"/>
                </a:cxn>
              </a:cxnLst>
              <a:rect l="T15" t="T16" r="T17" b="T18"/>
              <a:pathLst>
                <a:path w="88" h="40">
                  <a:moveTo>
                    <a:pt x="88" y="16"/>
                  </a:moveTo>
                  <a:lnTo>
                    <a:pt x="39" y="40"/>
                  </a:lnTo>
                  <a:lnTo>
                    <a:pt x="0" y="24"/>
                  </a:lnTo>
                  <a:lnTo>
                    <a:pt x="31" y="0"/>
                  </a:lnTo>
                  <a:lnTo>
                    <a:pt x="88" y="16"/>
                  </a:lnTo>
                  <a:close/>
                </a:path>
              </a:pathLst>
            </a:custGeom>
            <a:solidFill>
              <a:srgbClr val="FFFFFF"/>
            </a:solidFill>
            <a:ln w="9525">
              <a:noFill/>
              <a:round/>
              <a:headEnd/>
              <a:tailEnd/>
            </a:ln>
          </p:spPr>
          <p:txBody>
            <a:bodyPr/>
            <a:lstStyle/>
            <a:p>
              <a:endParaRPr lang="ru-RU"/>
            </a:p>
          </p:txBody>
        </p:sp>
        <p:sp>
          <p:nvSpPr>
            <p:cNvPr id="47137" name="Freeform 34"/>
            <p:cNvSpPr>
              <a:spLocks/>
            </p:cNvSpPr>
            <p:nvPr/>
          </p:nvSpPr>
          <p:spPr bwMode="auto">
            <a:xfrm>
              <a:off x="2321" y="2594"/>
              <a:ext cx="98" cy="316"/>
            </a:xfrm>
            <a:custGeom>
              <a:avLst/>
              <a:gdLst>
                <a:gd name="T0" fmla="*/ 35 w 98"/>
                <a:gd name="T1" fmla="*/ 0 h 316"/>
                <a:gd name="T2" fmla="*/ 55 w 98"/>
                <a:gd name="T3" fmla="*/ 32 h 316"/>
                <a:gd name="T4" fmla="*/ 46 w 98"/>
                <a:gd name="T5" fmla="*/ 52 h 316"/>
                <a:gd name="T6" fmla="*/ 98 w 98"/>
                <a:gd name="T7" fmla="*/ 247 h 316"/>
                <a:gd name="T8" fmla="*/ 57 w 98"/>
                <a:gd name="T9" fmla="*/ 316 h 316"/>
                <a:gd name="T10" fmla="*/ 0 w 98"/>
                <a:gd name="T11" fmla="*/ 235 h 316"/>
                <a:gd name="T12" fmla="*/ 26 w 98"/>
                <a:gd name="T13" fmla="*/ 52 h 316"/>
                <a:gd name="T14" fmla="*/ 2 w 98"/>
                <a:gd name="T15" fmla="*/ 32 h 316"/>
                <a:gd name="T16" fmla="*/ 9 w 98"/>
                <a:gd name="T17" fmla="*/ 0 h 316"/>
                <a:gd name="T18" fmla="*/ 35 w 98"/>
                <a:gd name="T19" fmla="*/ 0 h 3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8"/>
                <a:gd name="T31" fmla="*/ 0 h 316"/>
                <a:gd name="T32" fmla="*/ 98 w 98"/>
                <a:gd name="T33" fmla="*/ 316 h 3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8" h="316">
                  <a:moveTo>
                    <a:pt x="35" y="0"/>
                  </a:moveTo>
                  <a:lnTo>
                    <a:pt x="55" y="32"/>
                  </a:lnTo>
                  <a:lnTo>
                    <a:pt x="46" y="52"/>
                  </a:lnTo>
                  <a:lnTo>
                    <a:pt x="98" y="247"/>
                  </a:lnTo>
                  <a:lnTo>
                    <a:pt x="57" y="316"/>
                  </a:lnTo>
                  <a:lnTo>
                    <a:pt x="0" y="235"/>
                  </a:lnTo>
                  <a:lnTo>
                    <a:pt x="26" y="52"/>
                  </a:lnTo>
                  <a:lnTo>
                    <a:pt x="2" y="32"/>
                  </a:lnTo>
                  <a:lnTo>
                    <a:pt x="9" y="0"/>
                  </a:lnTo>
                  <a:lnTo>
                    <a:pt x="35" y="0"/>
                  </a:lnTo>
                  <a:close/>
                </a:path>
              </a:pathLst>
            </a:custGeom>
            <a:solidFill>
              <a:schemeClr val="bg2"/>
            </a:solidFill>
            <a:ln w="9525">
              <a:noFill/>
              <a:round/>
              <a:headEnd/>
              <a:tailEnd/>
            </a:ln>
          </p:spPr>
          <p:txBody>
            <a:bodyPr/>
            <a:lstStyle/>
            <a:p>
              <a:endParaRPr lang="ru-RU"/>
            </a:p>
          </p:txBody>
        </p:sp>
        <p:sp>
          <p:nvSpPr>
            <p:cNvPr id="47138" name="Freeform 35"/>
            <p:cNvSpPr>
              <a:spLocks/>
            </p:cNvSpPr>
            <p:nvPr/>
          </p:nvSpPr>
          <p:spPr bwMode="auto">
            <a:xfrm>
              <a:off x="3025" y="2383"/>
              <a:ext cx="1031" cy="778"/>
            </a:xfrm>
            <a:custGeom>
              <a:avLst/>
              <a:gdLst>
                <a:gd name="T0" fmla="*/ 115 w 1031"/>
                <a:gd name="T1" fmla="*/ 0 h 778"/>
                <a:gd name="T2" fmla="*/ 0 w 1031"/>
                <a:gd name="T3" fmla="*/ 558 h 778"/>
                <a:gd name="T4" fmla="*/ 752 w 1031"/>
                <a:gd name="T5" fmla="*/ 778 h 778"/>
                <a:gd name="T6" fmla="*/ 825 w 1031"/>
                <a:gd name="T7" fmla="*/ 766 h 778"/>
                <a:gd name="T8" fmla="*/ 1031 w 1031"/>
                <a:gd name="T9" fmla="*/ 49 h 778"/>
                <a:gd name="T10" fmla="*/ 946 w 1031"/>
                <a:gd name="T11" fmla="*/ 12 h 778"/>
                <a:gd name="T12" fmla="*/ 115 w 1031"/>
                <a:gd name="T13" fmla="*/ 0 h 778"/>
                <a:gd name="T14" fmla="*/ 0 60000 65536"/>
                <a:gd name="T15" fmla="*/ 0 60000 65536"/>
                <a:gd name="T16" fmla="*/ 0 60000 65536"/>
                <a:gd name="T17" fmla="*/ 0 60000 65536"/>
                <a:gd name="T18" fmla="*/ 0 60000 65536"/>
                <a:gd name="T19" fmla="*/ 0 60000 65536"/>
                <a:gd name="T20" fmla="*/ 0 60000 65536"/>
                <a:gd name="T21" fmla="*/ 0 w 1031"/>
                <a:gd name="T22" fmla="*/ 0 h 778"/>
                <a:gd name="T23" fmla="*/ 1031 w 1031"/>
                <a:gd name="T24" fmla="*/ 778 h 7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1" h="778">
                  <a:moveTo>
                    <a:pt x="115" y="0"/>
                  </a:moveTo>
                  <a:lnTo>
                    <a:pt x="0" y="558"/>
                  </a:lnTo>
                  <a:lnTo>
                    <a:pt x="752" y="778"/>
                  </a:lnTo>
                  <a:lnTo>
                    <a:pt x="825" y="766"/>
                  </a:lnTo>
                  <a:lnTo>
                    <a:pt x="1031" y="49"/>
                  </a:lnTo>
                  <a:lnTo>
                    <a:pt x="946" y="12"/>
                  </a:lnTo>
                  <a:lnTo>
                    <a:pt x="115" y="0"/>
                  </a:lnTo>
                  <a:close/>
                </a:path>
              </a:pathLst>
            </a:custGeom>
            <a:solidFill>
              <a:schemeClr val="accent2"/>
            </a:solidFill>
            <a:ln w="9525">
              <a:solidFill>
                <a:schemeClr val="tx1"/>
              </a:solidFill>
              <a:round/>
              <a:headEnd/>
              <a:tailEnd/>
            </a:ln>
          </p:spPr>
          <p:txBody>
            <a:bodyPr/>
            <a:lstStyle/>
            <a:p>
              <a:endParaRPr lang="ru-RU"/>
            </a:p>
          </p:txBody>
        </p:sp>
        <p:sp>
          <p:nvSpPr>
            <p:cNvPr id="47139" name="Freeform 36"/>
            <p:cNvSpPr>
              <a:spLocks/>
            </p:cNvSpPr>
            <p:nvPr/>
          </p:nvSpPr>
          <p:spPr bwMode="auto">
            <a:xfrm>
              <a:off x="3110" y="2462"/>
              <a:ext cx="771" cy="571"/>
            </a:xfrm>
            <a:custGeom>
              <a:avLst/>
              <a:gdLst>
                <a:gd name="T0" fmla="*/ 78 w 771"/>
                <a:gd name="T1" fmla="*/ 0 h 571"/>
                <a:gd name="T2" fmla="*/ 0 w 771"/>
                <a:gd name="T3" fmla="*/ 406 h 571"/>
                <a:gd name="T4" fmla="*/ 624 w 771"/>
                <a:gd name="T5" fmla="*/ 571 h 571"/>
                <a:gd name="T6" fmla="*/ 771 w 771"/>
                <a:gd name="T7" fmla="*/ 37 h 571"/>
                <a:gd name="T8" fmla="*/ 78 w 771"/>
                <a:gd name="T9" fmla="*/ 0 h 571"/>
                <a:gd name="T10" fmla="*/ 0 60000 65536"/>
                <a:gd name="T11" fmla="*/ 0 60000 65536"/>
                <a:gd name="T12" fmla="*/ 0 60000 65536"/>
                <a:gd name="T13" fmla="*/ 0 60000 65536"/>
                <a:gd name="T14" fmla="*/ 0 60000 65536"/>
                <a:gd name="T15" fmla="*/ 0 w 771"/>
                <a:gd name="T16" fmla="*/ 0 h 571"/>
                <a:gd name="T17" fmla="*/ 771 w 771"/>
                <a:gd name="T18" fmla="*/ 571 h 571"/>
              </a:gdLst>
              <a:ahLst/>
              <a:cxnLst>
                <a:cxn ang="T10">
                  <a:pos x="T0" y="T1"/>
                </a:cxn>
                <a:cxn ang="T11">
                  <a:pos x="T2" y="T3"/>
                </a:cxn>
                <a:cxn ang="T12">
                  <a:pos x="T4" y="T5"/>
                </a:cxn>
                <a:cxn ang="T13">
                  <a:pos x="T6" y="T7"/>
                </a:cxn>
                <a:cxn ang="T14">
                  <a:pos x="T8" y="T9"/>
                </a:cxn>
              </a:cxnLst>
              <a:rect l="T15" t="T16" r="T17" b="T18"/>
              <a:pathLst>
                <a:path w="771" h="571">
                  <a:moveTo>
                    <a:pt x="78" y="0"/>
                  </a:moveTo>
                  <a:lnTo>
                    <a:pt x="0" y="406"/>
                  </a:lnTo>
                  <a:lnTo>
                    <a:pt x="624" y="571"/>
                  </a:lnTo>
                  <a:lnTo>
                    <a:pt x="771" y="37"/>
                  </a:lnTo>
                  <a:lnTo>
                    <a:pt x="78" y="0"/>
                  </a:lnTo>
                  <a:close/>
                </a:path>
              </a:pathLst>
            </a:custGeom>
            <a:solidFill>
              <a:schemeClr val="bg2"/>
            </a:solidFill>
            <a:ln w="12700">
              <a:solidFill>
                <a:schemeClr val="tx2"/>
              </a:solidFill>
              <a:round/>
              <a:headEnd/>
              <a:tailEnd/>
            </a:ln>
          </p:spPr>
          <p:txBody>
            <a:bodyPr/>
            <a:lstStyle/>
            <a:p>
              <a:endParaRPr lang="ru-RU"/>
            </a:p>
          </p:txBody>
        </p:sp>
        <p:sp>
          <p:nvSpPr>
            <p:cNvPr id="47140" name="Freeform 37"/>
            <p:cNvSpPr>
              <a:spLocks/>
            </p:cNvSpPr>
            <p:nvPr/>
          </p:nvSpPr>
          <p:spPr bwMode="auto">
            <a:xfrm>
              <a:off x="2035" y="1488"/>
              <a:ext cx="824" cy="724"/>
            </a:xfrm>
            <a:custGeom>
              <a:avLst/>
              <a:gdLst>
                <a:gd name="T0" fmla="*/ 822 w 824"/>
                <a:gd name="T1" fmla="*/ 255 h 724"/>
                <a:gd name="T2" fmla="*/ 806 w 824"/>
                <a:gd name="T3" fmla="*/ 199 h 724"/>
                <a:gd name="T4" fmla="*/ 774 w 824"/>
                <a:gd name="T5" fmla="*/ 149 h 724"/>
                <a:gd name="T6" fmla="*/ 730 w 824"/>
                <a:gd name="T7" fmla="*/ 104 h 724"/>
                <a:gd name="T8" fmla="*/ 675 w 824"/>
                <a:gd name="T9" fmla="*/ 64 h 724"/>
                <a:gd name="T10" fmla="*/ 609 w 824"/>
                <a:gd name="T11" fmla="*/ 35 h 724"/>
                <a:gd name="T12" fmla="*/ 535 w 824"/>
                <a:gd name="T13" fmla="*/ 13 h 724"/>
                <a:gd name="T14" fmla="*/ 454 w 824"/>
                <a:gd name="T15" fmla="*/ 1 h 724"/>
                <a:gd name="T16" fmla="*/ 371 w 824"/>
                <a:gd name="T17" fmla="*/ 1 h 724"/>
                <a:gd name="T18" fmla="*/ 290 w 824"/>
                <a:gd name="T19" fmla="*/ 13 h 724"/>
                <a:gd name="T20" fmla="*/ 216 w 824"/>
                <a:gd name="T21" fmla="*/ 35 h 724"/>
                <a:gd name="T22" fmla="*/ 150 w 824"/>
                <a:gd name="T23" fmla="*/ 64 h 724"/>
                <a:gd name="T24" fmla="*/ 94 w 824"/>
                <a:gd name="T25" fmla="*/ 104 h 724"/>
                <a:gd name="T26" fmla="*/ 50 w 824"/>
                <a:gd name="T27" fmla="*/ 149 h 724"/>
                <a:gd name="T28" fmla="*/ 19 w 824"/>
                <a:gd name="T29" fmla="*/ 199 h 724"/>
                <a:gd name="T30" fmla="*/ 2 w 824"/>
                <a:gd name="T31" fmla="*/ 255 h 724"/>
                <a:gd name="T32" fmla="*/ 2 w 824"/>
                <a:gd name="T33" fmla="*/ 313 h 724"/>
                <a:gd name="T34" fmla="*/ 19 w 824"/>
                <a:gd name="T35" fmla="*/ 367 h 724"/>
                <a:gd name="T36" fmla="*/ 50 w 824"/>
                <a:gd name="T37" fmla="*/ 419 h 724"/>
                <a:gd name="T38" fmla="*/ 94 w 824"/>
                <a:gd name="T39" fmla="*/ 463 h 724"/>
                <a:gd name="T40" fmla="*/ 150 w 824"/>
                <a:gd name="T41" fmla="*/ 501 h 724"/>
                <a:gd name="T42" fmla="*/ 216 w 824"/>
                <a:gd name="T43" fmla="*/ 532 h 724"/>
                <a:gd name="T44" fmla="*/ 290 w 824"/>
                <a:gd name="T45" fmla="*/ 552 h 724"/>
                <a:gd name="T46" fmla="*/ 371 w 824"/>
                <a:gd name="T47" fmla="*/ 564 h 724"/>
                <a:gd name="T48" fmla="*/ 420 w 824"/>
                <a:gd name="T49" fmla="*/ 566 h 724"/>
                <a:gd name="T50" fmla="*/ 433 w 824"/>
                <a:gd name="T51" fmla="*/ 566 h 724"/>
                <a:gd name="T52" fmla="*/ 446 w 824"/>
                <a:gd name="T53" fmla="*/ 566 h 724"/>
                <a:gd name="T54" fmla="*/ 459 w 824"/>
                <a:gd name="T55" fmla="*/ 564 h 724"/>
                <a:gd name="T56" fmla="*/ 448 w 824"/>
                <a:gd name="T57" fmla="*/ 724 h 724"/>
                <a:gd name="T58" fmla="*/ 571 w 824"/>
                <a:gd name="T59" fmla="*/ 545 h 724"/>
                <a:gd name="T60" fmla="*/ 628 w 824"/>
                <a:gd name="T61" fmla="*/ 525 h 724"/>
                <a:gd name="T62" fmla="*/ 680 w 824"/>
                <a:gd name="T63" fmla="*/ 499 h 724"/>
                <a:gd name="T64" fmla="*/ 725 w 824"/>
                <a:gd name="T65" fmla="*/ 469 h 724"/>
                <a:gd name="T66" fmla="*/ 762 w 824"/>
                <a:gd name="T67" fmla="*/ 433 h 724"/>
                <a:gd name="T68" fmla="*/ 792 w 824"/>
                <a:gd name="T69" fmla="*/ 394 h 724"/>
                <a:gd name="T70" fmla="*/ 812 w 824"/>
                <a:gd name="T71" fmla="*/ 352 h 724"/>
                <a:gd name="T72" fmla="*/ 823 w 824"/>
                <a:gd name="T73" fmla="*/ 307 h 7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24"/>
                <a:gd name="T112" fmla="*/ 0 h 724"/>
                <a:gd name="T113" fmla="*/ 824 w 824"/>
                <a:gd name="T114" fmla="*/ 724 h 7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24" h="724">
                  <a:moveTo>
                    <a:pt x="824" y="284"/>
                  </a:moveTo>
                  <a:lnTo>
                    <a:pt x="822" y="255"/>
                  </a:lnTo>
                  <a:lnTo>
                    <a:pt x="816" y="227"/>
                  </a:lnTo>
                  <a:lnTo>
                    <a:pt x="806" y="199"/>
                  </a:lnTo>
                  <a:lnTo>
                    <a:pt x="792" y="174"/>
                  </a:lnTo>
                  <a:lnTo>
                    <a:pt x="774" y="149"/>
                  </a:lnTo>
                  <a:lnTo>
                    <a:pt x="754" y="125"/>
                  </a:lnTo>
                  <a:lnTo>
                    <a:pt x="730" y="104"/>
                  </a:lnTo>
                  <a:lnTo>
                    <a:pt x="704" y="84"/>
                  </a:lnTo>
                  <a:lnTo>
                    <a:pt x="675" y="64"/>
                  </a:lnTo>
                  <a:lnTo>
                    <a:pt x="643" y="49"/>
                  </a:lnTo>
                  <a:lnTo>
                    <a:pt x="609" y="35"/>
                  </a:lnTo>
                  <a:lnTo>
                    <a:pt x="572" y="23"/>
                  </a:lnTo>
                  <a:lnTo>
                    <a:pt x="535" y="13"/>
                  </a:lnTo>
                  <a:lnTo>
                    <a:pt x="496" y="6"/>
                  </a:lnTo>
                  <a:lnTo>
                    <a:pt x="454" y="1"/>
                  </a:lnTo>
                  <a:lnTo>
                    <a:pt x="412" y="0"/>
                  </a:lnTo>
                  <a:lnTo>
                    <a:pt x="371" y="1"/>
                  </a:lnTo>
                  <a:lnTo>
                    <a:pt x="329" y="6"/>
                  </a:lnTo>
                  <a:lnTo>
                    <a:pt x="290" y="13"/>
                  </a:lnTo>
                  <a:lnTo>
                    <a:pt x="251" y="23"/>
                  </a:lnTo>
                  <a:lnTo>
                    <a:pt x="216" y="35"/>
                  </a:lnTo>
                  <a:lnTo>
                    <a:pt x="182" y="49"/>
                  </a:lnTo>
                  <a:lnTo>
                    <a:pt x="150" y="64"/>
                  </a:lnTo>
                  <a:lnTo>
                    <a:pt x="120" y="84"/>
                  </a:lnTo>
                  <a:lnTo>
                    <a:pt x="94" y="104"/>
                  </a:lnTo>
                  <a:lnTo>
                    <a:pt x="70" y="125"/>
                  </a:lnTo>
                  <a:lnTo>
                    <a:pt x="50" y="149"/>
                  </a:lnTo>
                  <a:lnTo>
                    <a:pt x="32" y="174"/>
                  </a:lnTo>
                  <a:lnTo>
                    <a:pt x="19" y="199"/>
                  </a:lnTo>
                  <a:lnTo>
                    <a:pt x="8" y="227"/>
                  </a:lnTo>
                  <a:lnTo>
                    <a:pt x="2" y="255"/>
                  </a:lnTo>
                  <a:lnTo>
                    <a:pt x="0" y="284"/>
                  </a:lnTo>
                  <a:lnTo>
                    <a:pt x="2" y="313"/>
                  </a:lnTo>
                  <a:lnTo>
                    <a:pt x="8" y="341"/>
                  </a:lnTo>
                  <a:lnTo>
                    <a:pt x="19" y="367"/>
                  </a:lnTo>
                  <a:lnTo>
                    <a:pt x="32" y="394"/>
                  </a:lnTo>
                  <a:lnTo>
                    <a:pt x="50" y="419"/>
                  </a:lnTo>
                  <a:lnTo>
                    <a:pt x="70" y="441"/>
                  </a:lnTo>
                  <a:lnTo>
                    <a:pt x="94" y="463"/>
                  </a:lnTo>
                  <a:lnTo>
                    <a:pt x="120" y="483"/>
                  </a:lnTo>
                  <a:lnTo>
                    <a:pt x="150" y="501"/>
                  </a:lnTo>
                  <a:lnTo>
                    <a:pt x="182" y="518"/>
                  </a:lnTo>
                  <a:lnTo>
                    <a:pt x="216" y="532"/>
                  </a:lnTo>
                  <a:lnTo>
                    <a:pt x="251" y="544"/>
                  </a:lnTo>
                  <a:lnTo>
                    <a:pt x="290" y="552"/>
                  </a:lnTo>
                  <a:lnTo>
                    <a:pt x="329" y="560"/>
                  </a:lnTo>
                  <a:lnTo>
                    <a:pt x="371" y="564"/>
                  </a:lnTo>
                  <a:lnTo>
                    <a:pt x="412" y="566"/>
                  </a:lnTo>
                  <a:lnTo>
                    <a:pt x="420" y="566"/>
                  </a:lnTo>
                  <a:lnTo>
                    <a:pt x="426" y="566"/>
                  </a:lnTo>
                  <a:lnTo>
                    <a:pt x="433" y="566"/>
                  </a:lnTo>
                  <a:lnTo>
                    <a:pt x="440" y="566"/>
                  </a:lnTo>
                  <a:lnTo>
                    <a:pt x="446" y="566"/>
                  </a:lnTo>
                  <a:lnTo>
                    <a:pt x="453" y="564"/>
                  </a:lnTo>
                  <a:lnTo>
                    <a:pt x="459" y="564"/>
                  </a:lnTo>
                  <a:lnTo>
                    <a:pt x="466" y="563"/>
                  </a:lnTo>
                  <a:lnTo>
                    <a:pt x="448" y="724"/>
                  </a:lnTo>
                  <a:lnTo>
                    <a:pt x="540" y="552"/>
                  </a:lnTo>
                  <a:lnTo>
                    <a:pt x="571" y="545"/>
                  </a:lnTo>
                  <a:lnTo>
                    <a:pt x="600" y="536"/>
                  </a:lnTo>
                  <a:lnTo>
                    <a:pt x="628" y="525"/>
                  </a:lnTo>
                  <a:lnTo>
                    <a:pt x="655" y="513"/>
                  </a:lnTo>
                  <a:lnTo>
                    <a:pt x="680" y="499"/>
                  </a:lnTo>
                  <a:lnTo>
                    <a:pt x="702" y="484"/>
                  </a:lnTo>
                  <a:lnTo>
                    <a:pt x="725" y="469"/>
                  </a:lnTo>
                  <a:lnTo>
                    <a:pt x="744" y="451"/>
                  </a:lnTo>
                  <a:lnTo>
                    <a:pt x="762" y="433"/>
                  </a:lnTo>
                  <a:lnTo>
                    <a:pt x="778" y="414"/>
                  </a:lnTo>
                  <a:lnTo>
                    <a:pt x="792" y="394"/>
                  </a:lnTo>
                  <a:lnTo>
                    <a:pt x="803" y="373"/>
                  </a:lnTo>
                  <a:lnTo>
                    <a:pt x="812" y="352"/>
                  </a:lnTo>
                  <a:lnTo>
                    <a:pt x="818" y="330"/>
                  </a:lnTo>
                  <a:lnTo>
                    <a:pt x="823" y="307"/>
                  </a:lnTo>
                  <a:lnTo>
                    <a:pt x="824" y="284"/>
                  </a:lnTo>
                  <a:close/>
                </a:path>
              </a:pathLst>
            </a:custGeom>
            <a:solidFill>
              <a:schemeClr val="bg2"/>
            </a:solidFill>
            <a:ln w="12700">
              <a:solidFill>
                <a:schemeClr val="tx1"/>
              </a:solidFill>
              <a:round/>
              <a:headEnd/>
              <a:tailEnd/>
            </a:ln>
          </p:spPr>
          <p:txBody>
            <a:bodyPr/>
            <a:lstStyle/>
            <a:p>
              <a:endParaRPr lang="ru-RU"/>
            </a:p>
          </p:txBody>
        </p:sp>
        <p:sp>
          <p:nvSpPr>
            <p:cNvPr id="47141" name="Freeform 38"/>
            <p:cNvSpPr>
              <a:spLocks/>
            </p:cNvSpPr>
            <p:nvPr/>
          </p:nvSpPr>
          <p:spPr bwMode="auto">
            <a:xfrm>
              <a:off x="1764" y="2157"/>
              <a:ext cx="241" cy="70"/>
            </a:xfrm>
            <a:custGeom>
              <a:avLst/>
              <a:gdLst>
                <a:gd name="T0" fmla="*/ 241 w 241"/>
                <a:gd name="T1" fmla="*/ 70 h 70"/>
                <a:gd name="T2" fmla="*/ 0 w 241"/>
                <a:gd name="T3" fmla="*/ 0 h 70"/>
                <a:gd name="T4" fmla="*/ 13 w 241"/>
                <a:gd name="T5" fmla="*/ 50 h 70"/>
                <a:gd name="T6" fmla="*/ 241 w 241"/>
                <a:gd name="T7" fmla="*/ 70 h 70"/>
                <a:gd name="T8" fmla="*/ 0 60000 65536"/>
                <a:gd name="T9" fmla="*/ 0 60000 65536"/>
                <a:gd name="T10" fmla="*/ 0 60000 65536"/>
                <a:gd name="T11" fmla="*/ 0 60000 65536"/>
                <a:gd name="T12" fmla="*/ 0 w 241"/>
                <a:gd name="T13" fmla="*/ 0 h 70"/>
                <a:gd name="T14" fmla="*/ 241 w 241"/>
                <a:gd name="T15" fmla="*/ 70 h 70"/>
              </a:gdLst>
              <a:ahLst/>
              <a:cxnLst>
                <a:cxn ang="T8">
                  <a:pos x="T0" y="T1"/>
                </a:cxn>
                <a:cxn ang="T9">
                  <a:pos x="T2" y="T3"/>
                </a:cxn>
                <a:cxn ang="T10">
                  <a:pos x="T4" y="T5"/>
                </a:cxn>
                <a:cxn ang="T11">
                  <a:pos x="T6" y="T7"/>
                </a:cxn>
              </a:cxnLst>
              <a:rect l="T12" t="T13" r="T14" b="T15"/>
              <a:pathLst>
                <a:path w="241" h="70">
                  <a:moveTo>
                    <a:pt x="241" y="70"/>
                  </a:moveTo>
                  <a:lnTo>
                    <a:pt x="0" y="0"/>
                  </a:lnTo>
                  <a:lnTo>
                    <a:pt x="13" y="50"/>
                  </a:lnTo>
                  <a:lnTo>
                    <a:pt x="241" y="70"/>
                  </a:lnTo>
                  <a:close/>
                </a:path>
              </a:pathLst>
            </a:custGeom>
            <a:solidFill>
              <a:schemeClr val="bg2"/>
            </a:solidFill>
            <a:ln w="9525">
              <a:noFill/>
              <a:round/>
              <a:headEnd/>
              <a:tailEnd/>
            </a:ln>
          </p:spPr>
          <p:txBody>
            <a:bodyPr/>
            <a:lstStyle/>
            <a:p>
              <a:endParaRPr lang="ru-RU"/>
            </a:p>
          </p:txBody>
        </p:sp>
        <p:sp>
          <p:nvSpPr>
            <p:cNvPr id="47142" name="Freeform 39"/>
            <p:cNvSpPr>
              <a:spLocks/>
            </p:cNvSpPr>
            <p:nvPr/>
          </p:nvSpPr>
          <p:spPr bwMode="auto">
            <a:xfrm>
              <a:off x="1704" y="2312"/>
              <a:ext cx="310" cy="92"/>
            </a:xfrm>
            <a:custGeom>
              <a:avLst/>
              <a:gdLst>
                <a:gd name="T0" fmla="*/ 310 w 310"/>
                <a:gd name="T1" fmla="*/ 0 h 92"/>
                <a:gd name="T2" fmla="*/ 0 w 310"/>
                <a:gd name="T3" fmla="*/ 51 h 92"/>
                <a:gd name="T4" fmla="*/ 78 w 310"/>
                <a:gd name="T5" fmla="*/ 92 h 92"/>
                <a:gd name="T6" fmla="*/ 310 w 310"/>
                <a:gd name="T7" fmla="*/ 0 h 92"/>
                <a:gd name="T8" fmla="*/ 0 60000 65536"/>
                <a:gd name="T9" fmla="*/ 0 60000 65536"/>
                <a:gd name="T10" fmla="*/ 0 60000 65536"/>
                <a:gd name="T11" fmla="*/ 0 60000 65536"/>
                <a:gd name="T12" fmla="*/ 0 w 310"/>
                <a:gd name="T13" fmla="*/ 0 h 92"/>
                <a:gd name="T14" fmla="*/ 310 w 310"/>
                <a:gd name="T15" fmla="*/ 92 h 92"/>
              </a:gdLst>
              <a:ahLst/>
              <a:cxnLst>
                <a:cxn ang="T8">
                  <a:pos x="T0" y="T1"/>
                </a:cxn>
                <a:cxn ang="T9">
                  <a:pos x="T2" y="T3"/>
                </a:cxn>
                <a:cxn ang="T10">
                  <a:pos x="T4" y="T5"/>
                </a:cxn>
                <a:cxn ang="T11">
                  <a:pos x="T6" y="T7"/>
                </a:cxn>
              </a:cxnLst>
              <a:rect l="T12" t="T13" r="T14" b="T15"/>
              <a:pathLst>
                <a:path w="310" h="92">
                  <a:moveTo>
                    <a:pt x="310" y="0"/>
                  </a:moveTo>
                  <a:lnTo>
                    <a:pt x="0" y="51"/>
                  </a:lnTo>
                  <a:lnTo>
                    <a:pt x="78" y="92"/>
                  </a:lnTo>
                  <a:lnTo>
                    <a:pt x="310" y="0"/>
                  </a:lnTo>
                  <a:close/>
                </a:path>
              </a:pathLst>
            </a:custGeom>
            <a:solidFill>
              <a:schemeClr val="bg2"/>
            </a:solidFill>
            <a:ln w="9525">
              <a:noFill/>
              <a:round/>
              <a:headEnd/>
              <a:tailEnd/>
            </a:ln>
          </p:spPr>
          <p:txBody>
            <a:bodyPr/>
            <a:lstStyle/>
            <a:p>
              <a:endParaRPr lang="ru-RU"/>
            </a:p>
          </p:txBody>
        </p:sp>
        <p:sp>
          <p:nvSpPr>
            <p:cNvPr id="47143" name="Freeform 40"/>
            <p:cNvSpPr>
              <a:spLocks/>
            </p:cNvSpPr>
            <p:nvPr/>
          </p:nvSpPr>
          <p:spPr bwMode="auto">
            <a:xfrm>
              <a:off x="1900" y="2413"/>
              <a:ext cx="109" cy="77"/>
            </a:xfrm>
            <a:custGeom>
              <a:avLst/>
              <a:gdLst>
                <a:gd name="T0" fmla="*/ 109 w 109"/>
                <a:gd name="T1" fmla="*/ 0 h 77"/>
                <a:gd name="T2" fmla="*/ 0 w 109"/>
                <a:gd name="T3" fmla="*/ 59 h 77"/>
                <a:gd name="T4" fmla="*/ 64 w 109"/>
                <a:gd name="T5" fmla="*/ 77 h 77"/>
                <a:gd name="T6" fmla="*/ 109 w 109"/>
                <a:gd name="T7" fmla="*/ 0 h 77"/>
                <a:gd name="T8" fmla="*/ 0 60000 65536"/>
                <a:gd name="T9" fmla="*/ 0 60000 65536"/>
                <a:gd name="T10" fmla="*/ 0 60000 65536"/>
                <a:gd name="T11" fmla="*/ 0 60000 65536"/>
                <a:gd name="T12" fmla="*/ 0 w 109"/>
                <a:gd name="T13" fmla="*/ 0 h 77"/>
                <a:gd name="T14" fmla="*/ 109 w 109"/>
                <a:gd name="T15" fmla="*/ 77 h 77"/>
              </a:gdLst>
              <a:ahLst/>
              <a:cxnLst>
                <a:cxn ang="T8">
                  <a:pos x="T0" y="T1"/>
                </a:cxn>
                <a:cxn ang="T9">
                  <a:pos x="T2" y="T3"/>
                </a:cxn>
                <a:cxn ang="T10">
                  <a:pos x="T4" y="T5"/>
                </a:cxn>
                <a:cxn ang="T11">
                  <a:pos x="T6" y="T7"/>
                </a:cxn>
              </a:cxnLst>
              <a:rect l="T12" t="T13" r="T14" b="T15"/>
              <a:pathLst>
                <a:path w="109" h="77">
                  <a:moveTo>
                    <a:pt x="109" y="0"/>
                  </a:moveTo>
                  <a:lnTo>
                    <a:pt x="0" y="59"/>
                  </a:lnTo>
                  <a:lnTo>
                    <a:pt x="64" y="77"/>
                  </a:lnTo>
                  <a:lnTo>
                    <a:pt x="109" y="0"/>
                  </a:lnTo>
                  <a:close/>
                </a:path>
              </a:pathLst>
            </a:custGeom>
            <a:solidFill>
              <a:schemeClr val="bg2"/>
            </a:solidFill>
            <a:ln w="9525">
              <a:noFill/>
              <a:round/>
              <a:headEnd/>
              <a:tailEnd/>
            </a:ln>
          </p:spPr>
          <p:txBody>
            <a:bodyPr/>
            <a:lstStyle/>
            <a:p>
              <a:endParaRPr lang="ru-RU"/>
            </a:p>
          </p:txBody>
        </p:sp>
        <p:sp>
          <p:nvSpPr>
            <p:cNvPr id="47144" name="Freeform 41"/>
            <p:cNvSpPr>
              <a:spLocks/>
            </p:cNvSpPr>
            <p:nvPr/>
          </p:nvSpPr>
          <p:spPr bwMode="auto">
            <a:xfrm>
              <a:off x="3163" y="2697"/>
              <a:ext cx="590" cy="186"/>
            </a:xfrm>
            <a:custGeom>
              <a:avLst/>
              <a:gdLst>
                <a:gd name="T0" fmla="*/ 554 w 590"/>
                <a:gd name="T1" fmla="*/ 111 h 186"/>
                <a:gd name="T2" fmla="*/ 525 w 590"/>
                <a:gd name="T3" fmla="*/ 125 h 186"/>
                <a:gd name="T4" fmla="*/ 516 w 590"/>
                <a:gd name="T5" fmla="*/ 112 h 186"/>
                <a:gd name="T6" fmla="*/ 484 w 590"/>
                <a:gd name="T7" fmla="*/ 74 h 186"/>
                <a:gd name="T8" fmla="*/ 451 w 590"/>
                <a:gd name="T9" fmla="*/ 75 h 186"/>
                <a:gd name="T10" fmla="*/ 418 w 590"/>
                <a:gd name="T11" fmla="*/ 83 h 186"/>
                <a:gd name="T12" fmla="*/ 395 w 590"/>
                <a:gd name="T13" fmla="*/ 81 h 186"/>
                <a:gd name="T14" fmla="*/ 383 w 590"/>
                <a:gd name="T15" fmla="*/ 64 h 186"/>
                <a:gd name="T16" fmla="*/ 344 w 590"/>
                <a:gd name="T17" fmla="*/ 59 h 186"/>
                <a:gd name="T18" fmla="*/ 323 w 590"/>
                <a:gd name="T19" fmla="*/ 60 h 186"/>
                <a:gd name="T20" fmla="*/ 312 w 590"/>
                <a:gd name="T21" fmla="*/ 57 h 186"/>
                <a:gd name="T22" fmla="*/ 301 w 590"/>
                <a:gd name="T23" fmla="*/ 43 h 186"/>
                <a:gd name="T24" fmla="*/ 292 w 590"/>
                <a:gd name="T25" fmla="*/ 38 h 186"/>
                <a:gd name="T26" fmla="*/ 243 w 590"/>
                <a:gd name="T27" fmla="*/ 38 h 186"/>
                <a:gd name="T28" fmla="*/ 193 w 590"/>
                <a:gd name="T29" fmla="*/ 46 h 186"/>
                <a:gd name="T30" fmla="*/ 181 w 590"/>
                <a:gd name="T31" fmla="*/ 50 h 186"/>
                <a:gd name="T32" fmla="*/ 185 w 590"/>
                <a:gd name="T33" fmla="*/ 25 h 186"/>
                <a:gd name="T34" fmla="*/ 175 w 590"/>
                <a:gd name="T35" fmla="*/ 7 h 186"/>
                <a:gd name="T36" fmla="*/ 153 w 590"/>
                <a:gd name="T37" fmla="*/ 0 h 186"/>
                <a:gd name="T38" fmla="*/ 84 w 590"/>
                <a:gd name="T39" fmla="*/ 8 h 186"/>
                <a:gd name="T40" fmla="*/ 15 w 590"/>
                <a:gd name="T41" fmla="*/ 21 h 186"/>
                <a:gd name="T42" fmla="*/ 0 w 590"/>
                <a:gd name="T43" fmla="*/ 43 h 186"/>
                <a:gd name="T44" fmla="*/ 21 w 590"/>
                <a:gd name="T45" fmla="*/ 58 h 186"/>
                <a:gd name="T46" fmla="*/ 84 w 590"/>
                <a:gd name="T47" fmla="*/ 45 h 186"/>
                <a:gd name="T48" fmla="*/ 147 w 590"/>
                <a:gd name="T49" fmla="*/ 38 h 186"/>
                <a:gd name="T50" fmla="*/ 142 w 590"/>
                <a:gd name="T51" fmla="*/ 60 h 186"/>
                <a:gd name="T52" fmla="*/ 141 w 590"/>
                <a:gd name="T53" fmla="*/ 80 h 186"/>
                <a:gd name="T54" fmla="*/ 156 w 590"/>
                <a:gd name="T55" fmla="*/ 95 h 186"/>
                <a:gd name="T56" fmla="*/ 201 w 590"/>
                <a:gd name="T57" fmla="*/ 81 h 186"/>
                <a:gd name="T58" fmla="*/ 249 w 590"/>
                <a:gd name="T59" fmla="*/ 75 h 186"/>
                <a:gd name="T60" fmla="*/ 274 w 590"/>
                <a:gd name="T61" fmla="*/ 87 h 186"/>
                <a:gd name="T62" fmla="*/ 294 w 590"/>
                <a:gd name="T63" fmla="*/ 101 h 186"/>
                <a:gd name="T64" fmla="*/ 304 w 590"/>
                <a:gd name="T65" fmla="*/ 101 h 186"/>
                <a:gd name="T66" fmla="*/ 327 w 590"/>
                <a:gd name="T67" fmla="*/ 96 h 186"/>
                <a:gd name="T68" fmla="*/ 351 w 590"/>
                <a:gd name="T69" fmla="*/ 95 h 186"/>
                <a:gd name="T70" fmla="*/ 356 w 590"/>
                <a:gd name="T71" fmla="*/ 102 h 186"/>
                <a:gd name="T72" fmla="*/ 354 w 590"/>
                <a:gd name="T73" fmla="*/ 125 h 186"/>
                <a:gd name="T74" fmla="*/ 367 w 590"/>
                <a:gd name="T75" fmla="*/ 139 h 186"/>
                <a:gd name="T76" fmla="*/ 401 w 590"/>
                <a:gd name="T77" fmla="*/ 127 h 186"/>
                <a:gd name="T78" fmla="*/ 438 w 590"/>
                <a:gd name="T79" fmla="*/ 115 h 186"/>
                <a:gd name="T80" fmla="*/ 471 w 590"/>
                <a:gd name="T81" fmla="*/ 108 h 186"/>
                <a:gd name="T82" fmla="*/ 481 w 590"/>
                <a:gd name="T83" fmla="*/ 140 h 186"/>
                <a:gd name="T84" fmla="*/ 475 w 590"/>
                <a:gd name="T85" fmla="*/ 171 h 186"/>
                <a:gd name="T86" fmla="*/ 491 w 590"/>
                <a:gd name="T87" fmla="*/ 186 h 186"/>
                <a:gd name="T88" fmla="*/ 517 w 590"/>
                <a:gd name="T89" fmla="*/ 174 h 186"/>
                <a:gd name="T90" fmla="*/ 547 w 590"/>
                <a:gd name="T91" fmla="*/ 156 h 186"/>
                <a:gd name="T92" fmla="*/ 568 w 590"/>
                <a:gd name="T93" fmla="*/ 143 h 186"/>
                <a:gd name="T94" fmla="*/ 572 w 590"/>
                <a:gd name="T95" fmla="*/ 149 h 186"/>
                <a:gd name="T96" fmla="*/ 590 w 590"/>
                <a:gd name="T97" fmla="*/ 130 h 18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90"/>
                <a:gd name="T148" fmla="*/ 0 h 186"/>
                <a:gd name="T149" fmla="*/ 590 w 590"/>
                <a:gd name="T150" fmla="*/ 186 h 18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90" h="186">
                  <a:moveTo>
                    <a:pt x="579" y="113"/>
                  </a:moveTo>
                  <a:lnTo>
                    <a:pt x="571" y="111"/>
                  </a:lnTo>
                  <a:lnTo>
                    <a:pt x="562" y="109"/>
                  </a:lnTo>
                  <a:lnTo>
                    <a:pt x="554" y="111"/>
                  </a:lnTo>
                  <a:lnTo>
                    <a:pt x="547" y="113"/>
                  </a:lnTo>
                  <a:lnTo>
                    <a:pt x="539" y="116"/>
                  </a:lnTo>
                  <a:lnTo>
                    <a:pt x="531" y="120"/>
                  </a:lnTo>
                  <a:lnTo>
                    <a:pt x="525" y="125"/>
                  </a:lnTo>
                  <a:lnTo>
                    <a:pt x="518" y="130"/>
                  </a:lnTo>
                  <a:lnTo>
                    <a:pt x="518" y="124"/>
                  </a:lnTo>
                  <a:lnTo>
                    <a:pt x="517" y="118"/>
                  </a:lnTo>
                  <a:lnTo>
                    <a:pt x="516" y="112"/>
                  </a:lnTo>
                  <a:lnTo>
                    <a:pt x="514" y="106"/>
                  </a:lnTo>
                  <a:lnTo>
                    <a:pt x="490" y="77"/>
                  </a:lnTo>
                  <a:lnTo>
                    <a:pt x="487" y="75"/>
                  </a:lnTo>
                  <a:lnTo>
                    <a:pt x="484" y="74"/>
                  </a:lnTo>
                  <a:lnTo>
                    <a:pt x="480" y="72"/>
                  </a:lnTo>
                  <a:lnTo>
                    <a:pt x="477" y="72"/>
                  </a:lnTo>
                  <a:lnTo>
                    <a:pt x="460" y="72"/>
                  </a:lnTo>
                  <a:lnTo>
                    <a:pt x="451" y="75"/>
                  </a:lnTo>
                  <a:lnTo>
                    <a:pt x="443" y="76"/>
                  </a:lnTo>
                  <a:lnTo>
                    <a:pt x="435" y="78"/>
                  </a:lnTo>
                  <a:lnTo>
                    <a:pt x="426" y="81"/>
                  </a:lnTo>
                  <a:lnTo>
                    <a:pt x="418" y="83"/>
                  </a:lnTo>
                  <a:lnTo>
                    <a:pt x="411" y="87"/>
                  </a:lnTo>
                  <a:lnTo>
                    <a:pt x="403" y="89"/>
                  </a:lnTo>
                  <a:lnTo>
                    <a:pt x="394" y="91"/>
                  </a:lnTo>
                  <a:lnTo>
                    <a:pt x="395" y="81"/>
                  </a:lnTo>
                  <a:lnTo>
                    <a:pt x="394" y="76"/>
                  </a:lnTo>
                  <a:lnTo>
                    <a:pt x="392" y="70"/>
                  </a:lnTo>
                  <a:lnTo>
                    <a:pt x="388" y="66"/>
                  </a:lnTo>
                  <a:lnTo>
                    <a:pt x="383" y="64"/>
                  </a:lnTo>
                  <a:lnTo>
                    <a:pt x="358" y="59"/>
                  </a:lnTo>
                  <a:lnTo>
                    <a:pt x="354" y="59"/>
                  </a:lnTo>
                  <a:lnTo>
                    <a:pt x="349" y="59"/>
                  </a:lnTo>
                  <a:lnTo>
                    <a:pt x="344" y="59"/>
                  </a:lnTo>
                  <a:lnTo>
                    <a:pt x="338" y="59"/>
                  </a:lnTo>
                  <a:lnTo>
                    <a:pt x="333" y="60"/>
                  </a:lnTo>
                  <a:lnTo>
                    <a:pt x="329" y="60"/>
                  </a:lnTo>
                  <a:lnTo>
                    <a:pt x="323" y="60"/>
                  </a:lnTo>
                  <a:lnTo>
                    <a:pt x="318" y="60"/>
                  </a:lnTo>
                  <a:lnTo>
                    <a:pt x="312" y="62"/>
                  </a:lnTo>
                  <a:lnTo>
                    <a:pt x="312" y="57"/>
                  </a:lnTo>
                  <a:lnTo>
                    <a:pt x="311" y="53"/>
                  </a:lnTo>
                  <a:lnTo>
                    <a:pt x="308" y="50"/>
                  </a:lnTo>
                  <a:lnTo>
                    <a:pt x="306" y="46"/>
                  </a:lnTo>
                  <a:lnTo>
                    <a:pt x="301" y="43"/>
                  </a:lnTo>
                  <a:lnTo>
                    <a:pt x="299" y="41"/>
                  </a:lnTo>
                  <a:lnTo>
                    <a:pt x="296" y="40"/>
                  </a:lnTo>
                  <a:lnTo>
                    <a:pt x="294" y="39"/>
                  </a:lnTo>
                  <a:lnTo>
                    <a:pt x="292" y="38"/>
                  </a:lnTo>
                  <a:lnTo>
                    <a:pt x="280" y="37"/>
                  </a:lnTo>
                  <a:lnTo>
                    <a:pt x="268" y="37"/>
                  </a:lnTo>
                  <a:lnTo>
                    <a:pt x="255" y="38"/>
                  </a:lnTo>
                  <a:lnTo>
                    <a:pt x="243" y="38"/>
                  </a:lnTo>
                  <a:lnTo>
                    <a:pt x="230" y="39"/>
                  </a:lnTo>
                  <a:lnTo>
                    <a:pt x="218" y="40"/>
                  </a:lnTo>
                  <a:lnTo>
                    <a:pt x="204" y="43"/>
                  </a:lnTo>
                  <a:lnTo>
                    <a:pt x="193" y="46"/>
                  </a:lnTo>
                  <a:lnTo>
                    <a:pt x="181" y="50"/>
                  </a:lnTo>
                  <a:lnTo>
                    <a:pt x="181" y="48"/>
                  </a:lnTo>
                  <a:lnTo>
                    <a:pt x="185" y="31"/>
                  </a:lnTo>
                  <a:lnTo>
                    <a:pt x="185" y="28"/>
                  </a:lnTo>
                  <a:lnTo>
                    <a:pt x="185" y="25"/>
                  </a:lnTo>
                  <a:lnTo>
                    <a:pt x="184" y="21"/>
                  </a:lnTo>
                  <a:lnTo>
                    <a:pt x="183" y="19"/>
                  </a:lnTo>
                  <a:lnTo>
                    <a:pt x="177" y="9"/>
                  </a:lnTo>
                  <a:lnTo>
                    <a:pt x="175" y="7"/>
                  </a:lnTo>
                  <a:lnTo>
                    <a:pt x="172" y="4"/>
                  </a:lnTo>
                  <a:lnTo>
                    <a:pt x="169" y="3"/>
                  </a:lnTo>
                  <a:lnTo>
                    <a:pt x="165" y="2"/>
                  </a:lnTo>
                  <a:lnTo>
                    <a:pt x="153" y="0"/>
                  </a:lnTo>
                  <a:lnTo>
                    <a:pt x="135" y="1"/>
                  </a:lnTo>
                  <a:lnTo>
                    <a:pt x="119" y="3"/>
                  </a:lnTo>
                  <a:lnTo>
                    <a:pt x="101" y="6"/>
                  </a:lnTo>
                  <a:lnTo>
                    <a:pt x="84" y="8"/>
                  </a:lnTo>
                  <a:lnTo>
                    <a:pt x="66" y="12"/>
                  </a:lnTo>
                  <a:lnTo>
                    <a:pt x="49" y="14"/>
                  </a:lnTo>
                  <a:lnTo>
                    <a:pt x="31" y="17"/>
                  </a:lnTo>
                  <a:lnTo>
                    <a:pt x="15" y="21"/>
                  </a:lnTo>
                  <a:lnTo>
                    <a:pt x="8" y="25"/>
                  </a:lnTo>
                  <a:lnTo>
                    <a:pt x="3" y="29"/>
                  </a:lnTo>
                  <a:lnTo>
                    <a:pt x="0" y="35"/>
                  </a:lnTo>
                  <a:lnTo>
                    <a:pt x="0" y="43"/>
                  </a:lnTo>
                  <a:lnTo>
                    <a:pt x="3" y="50"/>
                  </a:lnTo>
                  <a:lnTo>
                    <a:pt x="8" y="54"/>
                  </a:lnTo>
                  <a:lnTo>
                    <a:pt x="14" y="58"/>
                  </a:lnTo>
                  <a:lnTo>
                    <a:pt x="21" y="58"/>
                  </a:lnTo>
                  <a:lnTo>
                    <a:pt x="36" y="54"/>
                  </a:lnTo>
                  <a:lnTo>
                    <a:pt x="52" y="51"/>
                  </a:lnTo>
                  <a:lnTo>
                    <a:pt x="67" y="48"/>
                  </a:lnTo>
                  <a:lnTo>
                    <a:pt x="84" y="45"/>
                  </a:lnTo>
                  <a:lnTo>
                    <a:pt x="99" y="43"/>
                  </a:lnTo>
                  <a:lnTo>
                    <a:pt x="115" y="40"/>
                  </a:lnTo>
                  <a:lnTo>
                    <a:pt x="132" y="39"/>
                  </a:lnTo>
                  <a:lnTo>
                    <a:pt x="147" y="38"/>
                  </a:lnTo>
                  <a:lnTo>
                    <a:pt x="146" y="44"/>
                  </a:lnTo>
                  <a:lnTo>
                    <a:pt x="145" y="48"/>
                  </a:lnTo>
                  <a:lnTo>
                    <a:pt x="144" y="54"/>
                  </a:lnTo>
                  <a:lnTo>
                    <a:pt x="142" y="60"/>
                  </a:lnTo>
                  <a:lnTo>
                    <a:pt x="141" y="75"/>
                  </a:lnTo>
                  <a:lnTo>
                    <a:pt x="141" y="76"/>
                  </a:lnTo>
                  <a:lnTo>
                    <a:pt x="141" y="77"/>
                  </a:lnTo>
                  <a:lnTo>
                    <a:pt x="141" y="80"/>
                  </a:lnTo>
                  <a:lnTo>
                    <a:pt x="141" y="81"/>
                  </a:lnTo>
                  <a:lnTo>
                    <a:pt x="145" y="87"/>
                  </a:lnTo>
                  <a:lnTo>
                    <a:pt x="150" y="91"/>
                  </a:lnTo>
                  <a:lnTo>
                    <a:pt x="156" y="95"/>
                  </a:lnTo>
                  <a:lnTo>
                    <a:pt x="163" y="95"/>
                  </a:lnTo>
                  <a:lnTo>
                    <a:pt x="178" y="91"/>
                  </a:lnTo>
                  <a:lnTo>
                    <a:pt x="189" y="85"/>
                  </a:lnTo>
                  <a:lnTo>
                    <a:pt x="201" y="81"/>
                  </a:lnTo>
                  <a:lnTo>
                    <a:pt x="213" y="78"/>
                  </a:lnTo>
                  <a:lnTo>
                    <a:pt x="225" y="76"/>
                  </a:lnTo>
                  <a:lnTo>
                    <a:pt x="237" y="75"/>
                  </a:lnTo>
                  <a:lnTo>
                    <a:pt x="249" y="75"/>
                  </a:lnTo>
                  <a:lnTo>
                    <a:pt x="262" y="74"/>
                  </a:lnTo>
                  <a:lnTo>
                    <a:pt x="274" y="74"/>
                  </a:lnTo>
                  <a:lnTo>
                    <a:pt x="274" y="81"/>
                  </a:lnTo>
                  <a:lnTo>
                    <a:pt x="274" y="87"/>
                  </a:lnTo>
                  <a:lnTo>
                    <a:pt x="277" y="93"/>
                  </a:lnTo>
                  <a:lnTo>
                    <a:pt x="281" y="96"/>
                  </a:lnTo>
                  <a:lnTo>
                    <a:pt x="287" y="99"/>
                  </a:lnTo>
                  <a:lnTo>
                    <a:pt x="294" y="101"/>
                  </a:lnTo>
                  <a:lnTo>
                    <a:pt x="296" y="102"/>
                  </a:lnTo>
                  <a:lnTo>
                    <a:pt x="299" y="102"/>
                  </a:lnTo>
                  <a:lnTo>
                    <a:pt x="301" y="102"/>
                  </a:lnTo>
                  <a:lnTo>
                    <a:pt x="304" y="101"/>
                  </a:lnTo>
                  <a:lnTo>
                    <a:pt x="308" y="99"/>
                  </a:lnTo>
                  <a:lnTo>
                    <a:pt x="314" y="97"/>
                  </a:lnTo>
                  <a:lnTo>
                    <a:pt x="320" y="97"/>
                  </a:lnTo>
                  <a:lnTo>
                    <a:pt x="327" y="96"/>
                  </a:lnTo>
                  <a:lnTo>
                    <a:pt x="333" y="96"/>
                  </a:lnTo>
                  <a:lnTo>
                    <a:pt x="339" y="96"/>
                  </a:lnTo>
                  <a:lnTo>
                    <a:pt x="345" y="96"/>
                  </a:lnTo>
                  <a:lnTo>
                    <a:pt x="351" y="95"/>
                  </a:lnTo>
                  <a:lnTo>
                    <a:pt x="357" y="95"/>
                  </a:lnTo>
                  <a:lnTo>
                    <a:pt x="357" y="97"/>
                  </a:lnTo>
                  <a:lnTo>
                    <a:pt x="357" y="100"/>
                  </a:lnTo>
                  <a:lnTo>
                    <a:pt x="356" y="102"/>
                  </a:lnTo>
                  <a:lnTo>
                    <a:pt x="356" y="105"/>
                  </a:lnTo>
                  <a:lnTo>
                    <a:pt x="354" y="118"/>
                  </a:lnTo>
                  <a:lnTo>
                    <a:pt x="354" y="121"/>
                  </a:lnTo>
                  <a:lnTo>
                    <a:pt x="354" y="125"/>
                  </a:lnTo>
                  <a:lnTo>
                    <a:pt x="355" y="128"/>
                  </a:lnTo>
                  <a:lnTo>
                    <a:pt x="356" y="131"/>
                  </a:lnTo>
                  <a:lnTo>
                    <a:pt x="361" y="137"/>
                  </a:lnTo>
                  <a:lnTo>
                    <a:pt x="367" y="139"/>
                  </a:lnTo>
                  <a:lnTo>
                    <a:pt x="374" y="140"/>
                  </a:lnTo>
                  <a:lnTo>
                    <a:pt x="381" y="138"/>
                  </a:lnTo>
                  <a:lnTo>
                    <a:pt x="392" y="132"/>
                  </a:lnTo>
                  <a:lnTo>
                    <a:pt x="401" y="127"/>
                  </a:lnTo>
                  <a:lnTo>
                    <a:pt x="410" y="124"/>
                  </a:lnTo>
                  <a:lnTo>
                    <a:pt x="419" y="121"/>
                  </a:lnTo>
                  <a:lnTo>
                    <a:pt x="429" y="118"/>
                  </a:lnTo>
                  <a:lnTo>
                    <a:pt x="438" y="115"/>
                  </a:lnTo>
                  <a:lnTo>
                    <a:pt x="448" y="113"/>
                  </a:lnTo>
                  <a:lnTo>
                    <a:pt x="457" y="112"/>
                  </a:lnTo>
                  <a:lnTo>
                    <a:pt x="467" y="109"/>
                  </a:lnTo>
                  <a:lnTo>
                    <a:pt x="471" y="108"/>
                  </a:lnTo>
                  <a:lnTo>
                    <a:pt x="474" y="113"/>
                  </a:lnTo>
                  <a:lnTo>
                    <a:pt x="480" y="121"/>
                  </a:lnTo>
                  <a:lnTo>
                    <a:pt x="483" y="130"/>
                  </a:lnTo>
                  <a:lnTo>
                    <a:pt x="481" y="140"/>
                  </a:lnTo>
                  <a:lnTo>
                    <a:pt x="479" y="150"/>
                  </a:lnTo>
                  <a:lnTo>
                    <a:pt x="475" y="163"/>
                  </a:lnTo>
                  <a:lnTo>
                    <a:pt x="475" y="168"/>
                  </a:lnTo>
                  <a:lnTo>
                    <a:pt x="475" y="171"/>
                  </a:lnTo>
                  <a:lnTo>
                    <a:pt x="477" y="176"/>
                  </a:lnTo>
                  <a:lnTo>
                    <a:pt x="479" y="180"/>
                  </a:lnTo>
                  <a:lnTo>
                    <a:pt x="485" y="184"/>
                  </a:lnTo>
                  <a:lnTo>
                    <a:pt x="491" y="186"/>
                  </a:lnTo>
                  <a:lnTo>
                    <a:pt x="498" y="186"/>
                  </a:lnTo>
                  <a:lnTo>
                    <a:pt x="504" y="182"/>
                  </a:lnTo>
                  <a:lnTo>
                    <a:pt x="509" y="177"/>
                  </a:lnTo>
                  <a:lnTo>
                    <a:pt x="517" y="174"/>
                  </a:lnTo>
                  <a:lnTo>
                    <a:pt x="524" y="169"/>
                  </a:lnTo>
                  <a:lnTo>
                    <a:pt x="533" y="164"/>
                  </a:lnTo>
                  <a:lnTo>
                    <a:pt x="540" y="159"/>
                  </a:lnTo>
                  <a:lnTo>
                    <a:pt x="547" y="156"/>
                  </a:lnTo>
                  <a:lnTo>
                    <a:pt x="554" y="151"/>
                  </a:lnTo>
                  <a:lnTo>
                    <a:pt x="562" y="146"/>
                  </a:lnTo>
                  <a:lnTo>
                    <a:pt x="570" y="142"/>
                  </a:lnTo>
                  <a:lnTo>
                    <a:pt x="568" y="143"/>
                  </a:lnTo>
                  <a:lnTo>
                    <a:pt x="567" y="144"/>
                  </a:lnTo>
                  <a:lnTo>
                    <a:pt x="566" y="146"/>
                  </a:lnTo>
                  <a:lnTo>
                    <a:pt x="565" y="148"/>
                  </a:lnTo>
                  <a:lnTo>
                    <a:pt x="572" y="149"/>
                  </a:lnTo>
                  <a:lnTo>
                    <a:pt x="579" y="148"/>
                  </a:lnTo>
                  <a:lnTo>
                    <a:pt x="585" y="143"/>
                  </a:lnTo>
                  <a:lnTo>
                    <a:pt x="589" y="137"/>
                  </a:lnTo>
                  <a:lnTo>
                    <a:pt x="590" y="130"/>
                  </a:lnTo>
                  <a:lnTo>
                    <a:pt x="589" y="124"/>
                  </a:lnTo>
                  <a:lnTo>
                    <a:pt x="585" y="118"/>
                  </a:lnTo>
                  <a:lnTo>
                    <a:pt x="579" y="113"/>
                  </a:lnTo>
                  <a:close/>
                </a:path>
              </a:pathLst>
            </a:custGeom>
            <a:solidFill>
              <a:schemeClr val="folHlink"/>
            </a:solidFill>
            <a:ln w="9525">
              <a:noFill/>
              <a:round/>
              <a:headEnd/>
              <a:tailEnd/>
            </a:ln>
          </p:spPr>
          <p:txBody>
            <a:bodyPr/>
            <a:lstStyle/>
            <a:p>
              <a:endParaRPr lang="ru-RU"/>
            </a:p>
          </p:txBody>
        </p:sp>
        <p:sp>
          <p:nvSpPr>
            <p:cNvPr id="47145" name="Freeform 42"/>
            <p:cNvSpPr>
              <a:spLocks/>
            </p:cNvSpPr>
            <p:nvPr/>
          </p:nvSpPr>
          <p:spPr bwMode="auto">
            <a:xfrm>
              <a:off x="3200" y="2569"/>
              <a:ext cx="560" cy="123"/>
            </a:xfrm>
            <a:custGeom>
              <a:avLst/>
              <a:gdLst>
                <a:gd name="T0" fmla="*/ 548 w 560"/>
                <a:gd name="T1" fmla="*/ 87 h 123"/>
                <a:gd name="T2" fmla="*/ 546 w 560"/>
                <a:gd name="T3" fmla="*/ 63 h 123"/>
                <a:gd name="T4" fmla="*/ 536 w 560"/>
                <a:gd name="T5" fmla="*/ 49 h 123"/>
                <a:gd name="T6" fmla="*/ 511 w 560"/>
                <a:gd name="T7" fmla="*/ 48 h 123"/>
                <a:gd name="T8" fmla="*/ 490 w 560"/>
                <a:gd name="T9" fmla="*/ 51 h 123"/>
                <a:gd name="T10" fmla="*/ 469 w 560"/>
                <a:gd name="T11" fmla="*/ 58 h 123"/>
                <a:gd name="T12" fmla="*/ 454 w 560"/>
                <a:gd name="T13" fmla="*/ 48 h 123"/>
                <a:gd name="T14" fmla="*/ 432 w 560"/>
                <a:gd name="T15" fmla="*/ 32 h 123"/>
                <a:gd name="T16" fmla="*/ 404 w 560"/>
                <a:gd name="T17" fmla="*/ 30 h 123"/>
                <a:gd name="T18" fmla="*/ 370 w 560"/>
                <a:gd name="T19" fmla="*/ 36 h 123"/>
                <a:gd name="T20" fmla="*/ 338 w 560"/>
                <a:gd name="T21" fmla="*/ 46 h 123"/>
                <a:gd name="T22" fmla="*/ 307 w 560"/>
                <a:gd name="T23" fmla="*/ 44 h 123"/>
                <a:gd name="T24" fmla="*/ 262 w 560"/>
                <a:gd name="T25" fmla="*/ 37 h 123"/>
                <a:gd name="T26" fmla="*/ 210 w 560"/>
                <a:gd name="T27" fmla="*/ 49 h 123"/>
                <a:gd name="T28" fmla="*/ 190 w 560"/>
                <a:gd name="T29" fmla="*/ 20 h 123"/>
                <a:gd name="T30" fmla="*/ 184 w 560"/>
                <a:gd name="T31" fmla="*/ 8 h 123"/>
                <a:gd name="T32" fmla="*/ 138 w 560"/>
                <a:gd name="T33" fmla="*/ 1 h 123"/>
                <a:gd name="T34" fmla="*/ 83 w 560"/>
                <a:gd name="T35" fmla="*/ 3 h 123"/>
                <a:gd name="T36" fmla="*/ 29 w 560"/>
                <a:gd name="T37" fmla="*/ 14 h 123"/>
                <a:gd name="T38" fmla="*/ 2 w 560"/>
                <a:gd name="T39" fmla="*/ 30 h 123"/>
                <a:gd name="T40" fmla="*/ 4 w 560"/>
                <a:gd name="T41" fmla="*/ 50 h 123"/>
                <a:gd name="T42" fmla="*/ 24 w 560"/>
                <a:gd name="T43" fmla="*/ 55 h 123"/>
                <a:gd name="T44" fmla="*/ 72 w 560"/>
                <a:gd name="T45" fmla="*/ 42 h 123"/>
                <a:gd name="T46" fmla="*/ 121 w 560"/>
                <a:gd name="T47" fmla="*/ 38 h 123"/>
                <a:gd name="T48" fmla="*/ 153 w 560"/>
                <a:gd name="T49" fmla="*/ 39 h 123"/>
                <a:gd name="T50" fmla="*/ 152 w 560"/>
                <a:gd name="T51" fmla="*/ 46 h 123"/>
                <a:gd name="T52" fmla="*/ 152 w 560"/>
                <a:gd name="T53" fmla="*/ 70 h 123"/>
                <a:gd name="T54" fmla="*/ 170 w 560"/>
                <a:gd name="T55" fmla="*/ 86 h 123"/>
                <a:gd name="T56" fmla="*/ 213 w 560"/>
                <a:gd name="T57" fmla="*/ 87 h 123"/>
                <a:gd name="T58" fmla="*/ 255 w 560"/>
                <a:gd name="T59" fmla="*/ 75 h 123"/>
                <a:gd name="T60" fmla="*/ 286 w 560"/>
                <a:gd name="T61" fmla="*/ 71 h 123"/>
                <a:gd name="T62" fmla="*/ 295 w 560"/>
                <a:gd name="T63" fmla="*/ 75 h 123"/>
                <a:gd name="T64" fmla="*/ 305 w 560"/>
                <a:gd name="T65" fmla="*/ 100 h 123"/>
                <a:gd name="T66" fmla="*/ 326 w 560"/>
                <a:gd name="T67" fmla="*/ 93 h 123"/>
                <a:gd name="T68" fmla="*/ 357 w 560"/>
                <a:gd name="T69" fmla="*/ 77 h 123"/>
                <a:gd name="T70" fmla="*/ 388 w 560"/>
                <a:gd name="T71" fmla="*/ 69 h 123"/>
                <a:gd name="T72" fmla="*/ 414 w 560"/>
                <a:gd name="T73" fmla="*/ 66 h 123"/>
                <a:gd name="T74" fmla="*/ 426 w 560"/>
                <a:gd name="T75" fmla="*/ 68 h 123"/>
                <a:gd name="T76" fmla="*/ 430 w 560"/>
                <a:gd name="T77" fmla="*/ 82 h 123"/>
                <a:gd name="T78" fmla="*/ 423 w 560"/>
                <a:gd name="T79" fmla="*/ 93 h 123"/>
                <a:gd name="T80" fmla="*/ 419 w 560"/>
                <a:gd name="T81" fmla="*/ 101 h 123"/>
                <a:gd name="T82" fmla="*/ 426 w 560"/>
                <a:gd name="T83" fmla="*/ 118 h 123"/>
                <a:gd name="T84" fmla="*/ 446 w 560"/>
                <a:gd name="T85" fmla="*/ 120 h 123"/>
                <a:gd name="T86" fmla="*/ 453 w 560"/>
                <a:gd name="T87" fmla="*/ 113 h 123"/>
                <a:gd name="T88" fmla="*/ 462 w 560"/>
                <a:gd name="T89" fmla="*/ 104 h 123"/>
                <a:gd name="T90" fmla="*/ 482 w 560"/>
                <a:gd name="T91" fmla="*/ 92 h 123"/>
                <a:gd name="T92" fmla="*/ 504 w 560"/>
                <a:gd name="T93" fmla="*/ 86 h 123"/>
                <a:gd name="T94" fmla="*/ 518 w 560"/>
                <a:gd name="T95" fmla="*/ 107 h 123"/>
                <a:gd name="T96" fmla="*/ 546 w 560"/>
                <a:gd name="T97" fmla="*/ 123 h 123"/>
                <a:gd name="T98" fmla="*/ 560 w 560"/>
                <a:gd name="T99" fmla="*/ 108 h 123"/>
                <a:gd name="T100" fmla="*/ 554 w 560"/>
                <a:gd name="T101" fmla="*/ 92 h 12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60"/>
                <a:gd name="T154" fmla="*/ 0 h 123"/>
                <a:gd name="T155" fmla="*/ 560 w 560"/>
                <a:gd name="T156" fmla="*/ 123 h 12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60" h="123">
                  <a:moveTo>
                    <a:pt x="548" y="88"/>
                  </a:moveTo>
                  <a:lnTo>
                    <a:pt x="548" y="88"/>
                  </a:lnTo>
                  <a:lnTo>
                    <a:pt x="548" y="87"/>
                  </a:lnTo>
                  <a:lnTo>
                    <a:pt x="548" y="86"/>
                  </a:lnTo>
                  <a:lnTo>
                    <a:pt x="546" y="63"/>
                  </a:lnTo>
                  <a:lnTo>
                    <a:pt x="545" y="57"/>
                  </a:lnTo>
                  <a:lnTo>
                    <a:pt x="541" y="52"/>
                  </a:lnTo>
                  <a:lnTo>
                    <a:pt x="536" y="49"/>
                  </a:lnTo>
                  <a:lnTo>
                    <a:pt x="530" y="48"/>
                  </a:lnTo>
                  <a:lnTo>
                    <a:pt x="518" y="46"/>
                  </a:lnTo>
                  <a:lnTo>
                    <a:pt x="511" y="48"/>
                  </a:lnTo>
                  <a:lnTo>
                    <a:pt x="504" y="48"/>
                  </a:lnTo>
                  <a:lnTo>
                    <a:pt x="497" y="50"/>
                  </a:lnTo>
                  <a:lnTo>
                    <a:pt x="490" y="51"/>
                  </a:lnTo>
                  <a:lnTo>
                    <a:pt x="482" y="54"/>
                  </a:lnTo>
                  <a:lnTo>
                    <a:pt x="475" y="56"/>
                  </a:lnTo>
                  <a:lnTo>
                    <a:pt x="469" y="58"/>
                  </a:lnTo>
                  <a:lnTo>
                    <a:pt x="462" y="62"/>
                  </a:lnTo>
                  <a:lnTo>
                    <a:pt x="459" y="55"/>
                  </a:lnTo>
                  <a:lnTo>
                    <a:pt x="454" y="48"/>
                  </a:lnTo>
                  <a:lnTo>
                    <a:pt x="447" y="42"/>
                  </a:lnTo>
                  <a:lnTo>
                    <a:pt x="441" y="37"/>
                  </a:lnTo>
                  <a:lnTo>
                    <a:pt x="432" y="32"/>
                  </a:lnTo>
                  <a:lnTo>
                    <a:pt x="423" y="30"/>
                  </a:lnTo>
                  <a:lnTo>
                    <a:pt x="413" y="30"/>
                  </a:lnTo>
                  <a:lnTo>
                    <a:pt x="404" y="30"/>
                  </a:lnTo>
                  <a:lnTo>
                    <a:pt x="393" y="31"/>
                  </a:lnTo>
                  <a:lnTo>
                    <a:pt x="381" y="33"/>
                  </a:lnTo>
                  <a:lnTo>
                    <a:pt x="370" y="36"/>
                  </a:lnTo>
                  <a:lnTo>
                    <a:pt x="360" y="39"/>
                  </a:lnTo>
                  <a:lnTo>
                    <a:pt x="349" y="43"/>
                  </a:lnTo>
                  <a:lnTo>
                    <a:pt x="338" y="46"/>
                  </a:lnTo>
                  <a:lnTo>
                    <a:pt x="329" y="50"/>
                  </a:lnTo>
                  <a:lnTo>
                    <a:pt x="318" y="55"/>
                  </a:lnTo>
                  <a:lnTo>
                    <a:pt x="307" y="44"/>
                  </a:lnTo>
                  <a:lnTo>
                    <a:pt x="294" y="38"/>
                  </a:lnTo>
                  <a:lnTo>
                    <a:pt x="278" y="36"/>
                  </a:lnTo>
                  <a:lnTo>
                    <a:pt x="262" y="37"/>
                  </a:lnTo>
                  <a:lnTo>
                    <a:pt x="244" y="40"/>
                  </a:lnTo>
                  <a:lnTo>
                    <a:pt x="227" y="44"/>
                  </a:lnTo>
                  <a:lnTo>
                    <a:pt x="210" y="49"/>
                  </a:lnTo>
                  <a:lnTo>
                    <a:pt x="196" y="54"/>
                  </a:lnTo>
                  <a:lnTo>
                    <a:pt x="188" y="51"/>
                  </a:lnTo>
                  <a:lnTo>
                    <a:pt x="190" y="20"/>
                  </a:lnTo>
                  <a:lnTo>
                    <a:pt x="189" y="15"/>
                  </a:lnTo>
                  <a:lnTo>
                    <a:pt x="188" y="12"/>
                  </a:lnTo>
                  <a:lnTo>
                    <a:pt x="184" y="8"/>
                  </a:lnTo>
                  <a:lnTo>
                    <a:pt x="181" y="6"/>
                  </a:lnTo>
                  <a:lnTo>
                    <a:pt x="156" y="0"/>
                  </a:lnTo>
                  <a:lnTo>
                    <a:pt x="138" y="1"/>
                  </a:lnTo>
                  <a:lnTo>
                    <a:pt x="120" y="1"/>
                  </a:lnTo>
                  <a:lnTo>
                    <a:pt x="101" y="2"/>
                  </a:lnTo>
                  <a:lnTo>
                    <a:pt x="83" y="3"/>
                  </a:lnTo>
                  <a:lnTo>
                    <a:pt x="65" y="6"/>
                  </a:lnTo>
                  <a:lnTo>
                    <a:pt x="47" y="9"/>
                  </a:lnTo>
                  <a:lnTo>
                    <a:pt x="29" y="14"/>
                  </a:lnTo>
                  <a:lnTo>
                    <a:pt x="12" y="21"/>
                  </a:lnTo>
                  <a:lnTo>
                    <a:pt x="6" y="25"/>
                  </a:lnTo>
                  <a:lnTo>
                    <a:pt x="2" y="30"/>
                  </a:lnTo>
                  <a:lnTo>
                    <a:pt x="0" y="37"/>
                  </a:lnTo>
                  <a:lnTo>
                    <a:pt x="0" y="44"/>
                  </a:lnTo>
                  <a:lnTo>
                    <a:pt x="4" y="50"/>
                  </a:lnTo>
                  <a:lnTo>
                    <a:pt x="10" y="55"/>
                  </a:lnTo>
                  <a:lnTo>
                    <a:pt x="17" y="56"/>
                  </a:lnTo>
                  <a:lnTo>
                    <a:pt x="24" y="55"/>
                  </a:lnTo>
                  <a:lnTo>
                    <a:pt x="40" y="49"/>
                  </a:lnTo>
                  <a:lnTo>
                    <a:pt x="55" y="45"/>
                  </a:lnTo>
                  <a:lnTo>
                    <a:pt x="72" y="42"/>
                  </a:lnTo>
                  <a:lnTo>
                    <a:pt x="88" y="40"/>
                  </a:lnTo>
                  <a:lnTo>
                    <a:pt x="104" y="38"/>
                  </a:lnTo>
                  <a:lnTo>
                    <a:pt x="121" y="38"/>
                  </a:lnTo>
                  <a:lnTo>
                    <a:pt x="138" y="37"/>
                  </a:lnTo>
                  <a:lnTo>
                    <a:pt x="154" y="37"/>
                  </a:lnTo>
                  <a:lnTo>
                    <a:pt x="153" y="39"/>
                  </a:lnTo>
                  <a:lnTo>
                    <a:pt x="153" y="42"/>
                  </a:lnTo>
                  <a:lnTo>
                    <a:pt x="152" y="44"/>
                  </a:lnTo>
                  <a:lnTo>
                    <a:pt x="152" y="46"/>
                  </a:lnTo>
                  <a:lnTo>
                    <a:pt x="151" y="61"/>
                  </a:lnTo>
                  <a:lnTo>
                    <a:pt x="151" y="66"/>
                  </a:lnTo>
                  <a:lnTo>
                    <a:pt x="152" y="70"/>
                  </a:lnTo>
                  <a:lnTo>
                    <a:pt x="154" y="74"/>
                  </a:lnTo>
                  <a:lnTo>
                    <a:pt x="158" y="77"/>
                  </a:lnTo>
                  <a:lnTo>
                    <a:pt x="170" y="86"/>
                  </a:lnTo>
                  <a:lnTo>
                    <a:pt x="184" y="88"/>
                  </a:lnTo>
                  <a:lnTo>
                    <a:pt x="198" y="88"/>
                  </a:lnTo>
                  <a:lnTo>
                    <a:pt x="213" y="87"/>
                  </a:lnTo>
                  <a:lnTo>
                    <a:pt x="227" y="83"/>
                  </a:lnTo>
                  <a:lnTo>
                    <a:pt x="240" y="79"/>
                  </a:lnTo>
                  <a:lnTo>
                    <a:pt x="255" y="75"/>
                  </a:lnTo>
                  <a:lnTo>
                    <a:pt x="269" y="73"/>
                  </a:lnTo>
                  <a:lnTo>
                    <a:pt x="283" y="71"/>
                  </a:lnTo>
                  <a:lnTo>
                    <a:pt x="286" y="71"/>
                  </a:lnTo>
                  <a:lnTo>
                    <a:pt x="289" y="73"/>
                  </a:lnTo>
                  <a:lnTo>
                    <a:pt x="292" y="74"/>
                  </a:lnTo>
                  <a:lnTo>
                    <a:pt x="295" y="75"/>
                  </a:lnTo>
                  <a:lnTo>
                    <a:pt x="294" y="94"/>
                  </a:lnTo>
                  <a:lnTo>
                    <a:pt x="299" y="99"/>
                  </a:lnTo>
                  <a:lnTo>
                    <a:pt x="305" y="100"/>
                  </a:lnTo>
                  <a:lnTo>
                    <a:pt x="312" y="100"/>
                  </a:lnTo>
                  <a:lnTo>
                    <a:pt x="318" y="99"/>
                  </a:lnTo>
                  <a:lnTo>
                    <a:pt x="326" y="93"/>
                  </a:lnTo>
                  <a:lnTo>
                    <a:pt x="336" y="87"/>
                  </a:lnTo>
                  <a:lnTo>
                    <a:pt x="346" y="82"/>
                  </a:lnTo>
                  <a:lnTo>
                    <a:pt x="357" y="77"/>
                  </a:lnTo>
                  <a:lnTo>
                    <a:pt x="367" y="74"/>
                  </a:lnTo>
                  <a:lnTo>
                    <a:pt x="377" y="71"/>
                  </a:lnTo>
                  <a:lnTo>
                    <a:pt x="388" y="69"/>
                  </a:lnTo>
                  <a:lnTo>
                    <a:pt x="400" y="68"/>
                  </a:lnTo>
                  <a:lnTo>
                    <a:pt x="411" y="66"/>
                  </a:lnTo>
                  <a:lnTo>
                    <a:pt x="414" y="66"/>
                  </a:lnTo>
                  <a:lnTo>
                    <a:pt x="419" y="66"/>
                  </a:lnTo>
                  <a:lnTo>
                    <a:pt x="423" y="67"/>
                  </a:lnTo>
                  <a:lnTo>
                    <a:pt x="426" y="68"/>
                  </a:lnTo>
                  <a:lnTo>
                    <a:pt x="429" y="71"/>
                  </a:lnTo>
                  <a:lnTo>
                    <a:pt x="431" y="76"/>
                  </a:lnTo>
                  <a:lnTo>
                    <a:pt x="430" y="82"/>
                  </a:lnTo>
                  <a:lnTo>
                    <a:pt x="428" y="88"/>
                  </a:lnTo>
                  <a:lnTo>
                    <a:pt x="426" y="91"/>
                  </a:lnTo>
                  <a:lnTo>
                    <a:pt x="423" y="93"/>
                  </a:lnTo>
                  <a:lnTo>
                    <a:pt x="422" y="95"/>
                  </a:lnTo>
                  <a:lnTo>
                    <a:pt x="419" y="101"/>
                  </a:lnTo>
                  <a:lnTo>
                    <a:pt x="419" y="107"/>
                  </a:lnTo>
                  <a:lnTo>
                    <a:pt x="422" y="113"/>
                  </a:lnTo>
                  <a:lnTo>
                    <a:pt x="426" y="118"/>
                  </a:lnTo>
                  <a:lnTo>
                    <a:pt x="432" y="122"/>
                  </a:lnTo>
                  <a:lnTo>
                    <a:pt x="440" y="122"/>
                  </a:lnTo>
                  <a:lnTo>
                    <a:pt x="446" y="120"/>
                  </a:lnTo>
                  <a:lnTo>
                    <a:pt x="451" y="116"/>
                  </a:lnTo>
                  <a:lnTo>
                    <a:pt x="453" y="113"/>
                  </a:lnTo>
                  <a:lnTo>
                    <a:pt x="454" y="112"/>
                  </a:lnTo>
                  <a:lnTo>
                    <a:pt x="456" y="108"/>
                  </a:lnTo>
                  <a:lnTo>
                    <a:pt x="462" y="104"/>
                  </a:lnTo>
                  <a:lnTo>
                    <a:pt x="468" y="99"/>
                  </a:lnTo>
                  <a:lnTo>
                    <a:pt x="475" y="95"/>
                  </a:lnTo>
                  <a:lnTo>
                    <a:pt x="482" y="92"/>
                  </a:lnTo>
                  <a:lnTo>
                    <a:pt x="488" y="89"/>
                  </a:lnTo>
                  <a:lnTo>
                    <a:pt x="496" y="87"/>
                  </a:lnTo>
                  <a:lnTo>
                    <a:pt x="504" y="86"/>
                  </a:lnTo>
                  <a:lnTo>
                    <a:pt x="511" y="85"/>
                  </a:lnTo>
                  <a:lnTo>
                    <a:pt x="512" y="97"/>
                  </a:lnTo>
                  <a:lnTo>
                    <a:pt x="518" y="107"/>
                  </a:lnTo>
                  <a:lnTo>
                    <a:pt x="527" y="116"/>
                  </a:lnTo>
                  <a:lnTo>
                    <a:pt x="539" y="123"/>
                  </a:lnTo>
                  <a:lnTo>
                    <a:pt x="546" y="123"/>
                  </a:lnTo>
                  <a:lnTo>
                    <a:pt x="552" y="120"/>
                  </a:lnTo>
                  <a:lnTo>
                    <a:pt x="556" y="116"/>
                  </a:lnTo>
                  <a:lnTo>
                    <a:pt x="560" y="108"/>
                  </a:lnTo>
                  <a:lnTo>
                    <a:pt x="560" y="103"/>
                  </a:lnTo>
                  <a:lnTo>
                    <a:pt x="558" y="97"/>
                  </a:lnTo>
                  <a:lnTo>
                    <a:pt x="554" y="92"/>
                  </a:lnTo>
                  <a:lnTo>
                    <a:pt x="548" y="88"/>
                  </a:lnTo>
                  <a:close/>
                </a:path>
              </a:pathLst>
            </a:custGeom>
            <a:solidFill>
              <a:schemeClr val="folHlink"/>
            </a:solidFill>
            <a:ln w="12700">
              <a:noFill/>
              <a:round/>
              <a:headEnd/>
              <a:tailEnd/>
            </a:ln>
          </p:spPr>
          <p:txBody>
            <a:bodyPr/>
            <a:lstStyle/>
            <a:p>
              <a:endParaRPr lang="ru-RU"/>
            </a:p>
          </p:txBody>
        </p:sp>
        <p:sp>
          <p:nvSpPr>
            <p:cNvPr id="47146" name="Freeform 43"/>
            <p:cNvSpPr>
              <a:spLocks/>
            </p:cNvSpPr>
            <p:nvPr/>
          </p:nvSpPr>
          <p:spPr bwMode="auto">
            <a:xfrm>
              <a:off x="2124" y="1799"/>
              <a:ext cx="598" cy="120"/>
            </a:xfrm>
            <a:custGeom>
              <a:avLst/>
              <a:gdLst>
                <a:gd name="T0" fmla="*/ 559 w 598"/>
                <a:gd name="T1" fmla="*/ 33 h 120"/>
                <a:gd name="T2" fmla="*/ 532 w 598"/>
                <a:gd name="T3" fmla="*/ 54 h 120"/>
                <a:gd name="T4" fmla="*/ 520 w 598"/>
                <a:gd name="T5" fmla="*/ 43 h 120"/>
                <a:gd name="T6" fmla="*/ 481 w 598"/>
                <a:gd name="T7" fmla="*/ 11 h 120"/>
                <a:gd name="T8" fmla="*/ 450 w 598"/>
                <a:gd name="T9" fmla="*/ 18 h 120"/>
                <a:gd name="T10" fmla="*/ 420 w 598"/>
                <a:gd name="T11" fmla="*/ 33 h 120"/>
                <a:gd name="T12" fmla="*/ 396 w 598"/>
                <a:gd name="T13" fmla="*/ 34 h 120"/>
                <a:gd name="T14" fmla="*/ 382 w 598"/>
                <a:gd name="T15" fmla="*/ 21 h 120"/>
                <a:gd name="T16" fmla="*/ 341 w 598"/>
                <a:gd name="T17" fmla="*/ 23 h 120"/>
                <a:gd name="T18" fmla="*/ 321 w 598"/>
                <a:gd name="T19" fmla="*/ 29 h 120"/>
                <a:gd name="T20" fmla="*/ 309 w 598"/>
                <a:gd name="T21" fmla="*/ 28 h 120"/>
                <a:gd name="T22" fmla="*/ 296 w 598"/>
                <a:gd name="T23" fmla="*/ 15 h 120"/>
                <a:gd name="T24" fmla="*/ 285 w 598"/>
                <a:gd name="T25" fmla="*/ 12 h 120"/>
                <a:gd name="T26" fmla="*/ 238 w 598"/>
                <a:gd name="T27" fmla="*/ 23 h 120"/>
                <a:gd name="T28" fmla="*/ 191 w 598"/>
                <a:gd name="T29" fmla="*/ 40 h 120"/>
                <a:gd name="T30" fmla="*/ 180 w 598"/>
                <a:gd name="T31" fmla="*/ 45 h 120"/>
                <a:gd name="T32" fmla="*/ 179 w 598"/>
                <a:gd name="T33" fmla="*/ 19 h 120"/>
                <a:gd name="T34" fmla="*/ 166 w 598"/>
                <a:gd name="T35" fmla="*/ 4 h 120"/>
                <a:gd name="T36" fmla="*/ 143 w 598"/>
                <a:gd name="T37" fmla="*/ 2 h 120"/>
                <a:gd name="T38" fmla="*/ 76 w 598"/>
                <a:gd name="T39" fmla="*/ 23 h 120"/>
                <a:gd name="T40" fmla="*/ 12 w 598"/>
                <a:gd name="T41" fmla="*/ 49 h 120"/>
                <a:gd name="T42" fmla="*/ 1 w 598"/>
                <a:gd name="T43" fmla="*/ 73 h 120"/>
                <a:gd name="T44" fmla="*/ 24 w 598"/>
                <a:gd name="T45" fmla="*/ 84 h 120"/>
                <a:gd name="T46" fmla="*/ 84 w 598"/>
                <a:gd name="T47" fmla="*/ 60 h 120"/>
                <a:gd name="T48" fmla="*/ 144 w 598"/>
                <a:gd name="T49" fmla="*/ 40 h 120"/>
                <a:gd name="T50" fmla="*/ 144 w 598"/>
                <a:gd name="T51" fmla="*/ 62 h 120"/>
                <a:gd name="T52" fmla="*/ 147 w 598"/>
                <a:gd name="T53" fmla="*/ 82 h 120"/>
                <a:gd name="T54" fmla="*/ 164 w 598"/>
                <a:gd name="T55" fmla="*/ 93 h 120"/>
                <a:gd name="T56" fmla="*/ 205 w 598"/>
                <a:gd name="T57" fmla="*/ 72 h 120"/>
                <a:gd name="T58" fmla="*/ 252 w 598"/>
                <a:gd name="T59" fmla="*/ 56 h 120"/>
                <a:gd name="T60" fmla="*/ 279 w 598"/>
                <a:gd name="T61" fmla="*/ 64 h 120"/>
                <a:gd name="T62" fmla="*/ 300 w 598"/>
                <a:gd name="T63" fmla="*/ 74 h 120"/>
                <a:gd name="T64" fmla="*/ 310 w 598"/>
                <a:gd name="T65" fmla="*/ 72 h 120"/>
                <a:gd name="T66" fmla="*/ 332 w 598"/>
                <a:gd name="T67" fmla="*/ 64 h 120"/>
                <a:gd name="T68" fmla="*/ 356 w 598"/>
                <a:gd name="T69" fmla="*/ 58 h 120"/>
                <a:gd name="T70" fmla="*/ 362 w 598"/>
                <a:gd name="T71" fmla="*/ 62 h 120"/>
                <a:gd name="T72" fmla="*/ 364 w 598"/>
                <a:gd name="T73" fmla="*/ 86 h 120"/>
                <a:gd name="T74" fmla="*/ 380 w 598"/>
                <a:gd name="T75" fmla="*/ 98 h 120"/>
                <a:gd name="T76" fmla="*/ 411 w 598"/>
                <a:gd name="T77" fmla="*/ 79 h 120"/>
                <a:gd name="T78" fmla="*/ 445 w 598"/>
                <a:gd name="T79" fmla="*/ 60 h 120"/>
                <a:gd name="T80" fmla="*/ 475 w 598"/>
                <a:gd name="T81" fmla="*/ 48 h 120"/>
                <a:gd name="T82" fmla="*/ 493 w 598"/>
                <a:gd name="T83" fmla="*/ 77 h 120"/>
                <a:gd name="T84" fmla="*/ 493 w 598"/>
                <a:gd name="T85" fmla="*/ 109 h 120"/>
                <a:gd name="T86" fmla="*/ 511 w 598"/>
                <a:gd name="T87" fmla="*/ 120 h 120"/>
                <a:gd name="T88" fmla="*/ 533 w 598"/>
                <a:gd name="T89" fmla="*/ 102 h 120"/>
                <a:gd name="T90" fmla="*/ 560 w 598"/>
                <a:gd name="T91" fmla="*/ 79 h 120"/>
                <a:gd name="T92" fmla="*/ 579 w 598"/>
                <a:gd name="T93" fmla="*/ 62 h 120"/>
                <a:gd name="T94" fmla="*/ 584 w 598"/>
                <a:gd name="T95" fmla="*/ 67 h 120"/>
                <a:gd name="T96" fmla="*/ 598 w 598"/>
                <a:gd name="T97" fmla="*/ 46 h 12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98"/>
                <a:gd name="T148" fmla="*/ 0 h 120"/>
                <a:gd name="T149" fmla="*/ 598 w 598"/>
                <a:gd name="T150" fmla="*/ 120 h 12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98" h="120">
                  <a:moveTo>
                    <a:pt x="584" y="31"/>
                  </a:moveTo>
                  <a:lnTo>
                    <a:pt x="574" y="30"/>
                  </a:lnTo>
                  <a:lnTo>
                    <a:pt x="567" y="30"/>
                  </a:lnTo>
                  <a:lnTo>
                    <a:pt x="559" y="33"/>
                  </a:lnTo>
                  <a:lnTo>
                    <a:pt x="551" y="36"/>
                  </a:lnTo>
                  <a:lnTo>
                    <a:pt x="545" y="42"/>
                  </a:lnTo>
                  <a:lnTo>
                    <a:pt x="538" y="47"/>
                  </a:lnTo>
                  <a:lnTo>
                    <a:pt x="532" y="54"/>
                  </a:lnTo>
                  <a:lnTo>
                    <a:pt x="526" y="60"/>
                  </a:lnTo>
                  <a:lnTo>
                    <a:pt x="525" y="54"/>
                  </a:lnTo>
                  <a:lnTo>
                    <a:pt x="524" y="48"/>
                  </a:lnTo>
                  <a:lnTo>
                    <a:pt x="520" y="43"/>
                  </a:lnTo>
                  <a:lnTo>
                    <a:pt x="517" y="37"/>
                  </a:lnTo>
                  <a:lnTo>
                    <a:pt x="488" y="14"/>
                  </a:lnTo>
                  <a:lnTo>
                    <a:pt x="485" y="12"/>
                  </a:lnTo>
                  <a:lnTo>
                    <a:pt x="481" y="11"/>
                  </a:lnTo>
                  <a:lnTo>
                    <a:pt x="477" y="11"/>
                  </a:lnTo>
                  <a:lnTo>
                    <a:pt x="474" y="11"/>
                  </a:lnTo>
                  <a:lnTo>
                    <a:pt x="458" y="15"/>
                  </a:lnTo>
                  <a:lnTo>
                    <a:pt x="450" y="18"/>
                  </a:lnTo>
                  <a:lnTo>
                    <a:pt x="443" y="22"/>
                  </a:lnTo>
                  <a:lnTo>
                    <a:pt x="434" y="25"/>
                  </a:lnTo>
                  <a:lnTo>
                    <a:pt x="427" y="29"/>
                  </a:lnTo>
                  <a:lnTo>
                    <a:pt x="420" y="33"/>
                  </a:lnTo>
                  <a:lnTo>
                    <a:pt x="413" y="36"/>
                  </a:lnTo>
                  <a:lnTo>
                    <a:pt x="405" y="41"/>
                  </a:lnTo>
                  <a:lnTo>
                    <a:pt x="397" y="45"/>
                  </a:lnTo>
                  <a:lnTo>
                    <a:pt x="396" y="34"/>
                  </a:lnTo>
                  <a:lnTo>
                    <a:pt x="395" y="29"/>
                  </a:lnTo>
                  <a:lnTo>
                    <a:pt x="391" y="25"/>
                  </a:lnTo>
                  <a:lnTo>
                    <a:pt x="387" y="22"/>
                  </a:lnTo>
                  <a:lnTo>
                    <a:pt x="382" y="21"/>
                  </a:lnTo>
                  <a:lnTo>
                    <a:pt x="356" y="19"/>
                  </a:lnTo>
                  <a:lnTo>
                    <a:pt x="351" y="21"/>
                  </a:lnTo>
                  <a:lnTo>
                    <a:pt x="346" y="22"/>
                  </a:lnTo>
                  <a:lnTo>
                    <a:pt x="341" y="23"/>
                  </a:lnTo>
                  <a:lnTo>
                    <a:pt x="337" y="24"/>
                  </a:lnTo>
                  <a:lnTo>
                    <a:pt x="331" y="27"/>
                  </a:lnTo>
                  <a:lnTo>
                    <a:pt x="326" y="28"/>
                  </a:lnTo>
                  <a:lnTo>
                    <a:pt x="321" y="29"/>
                  </a:lnTo>
                  <a:lnTo>
                    <a:pt x="316" y="30"/>
                  </a:lnTo>
                  <a:lnTo>
                    <a:pt x="310" y="33"/>
                  </a:lnTo>
                  <a:lnTo>
                    <a:pt x="310" y="31"/>
                  </a:lnTo>
                  <a:lnTo>
                    <a:pt x="309" y="28"/>
                  </a:lnTo>
                  <a:lnTo>
                    <a:pt x="308" y="24"/>
                  </a:lnTo>
                  <a:lnTo>
                    <a:pt x="306" y="21"/>
                  </a:lnTo>
                  <a:lnTo>
                    <a:pt x="302" y="18"/>
                  </a:lnTo>
                  <a:lnTo>
                    <a:pt x="296" y="15"/>
                  </a:lnTo>
                  <a:lnTo>
                    <a:pt x="294" y="14"/>
                  </a:lnTo>
                  <a:lnTo>
                    <a:pt x="291" y="14"/>
                  </a:lnTo>
                  <a:lnTo>
                    <a:pt x="289" y="12"/>
                  </a:lnTo>
                  <a:lnTo>
                    <a:pt x="285" y="12"/>
                  </a:lnTo>
                  <a:lnTo>
                    <a:pt x="273" y="14"/>
                  </a:lnTo>
                  <a:lnTo>
                    <a:pt x="261" y="17"/>
                  </a:lnTo>
                  <a:lnTo>
                    <a:pt x="249" y="19"/>
                  </a:lnTo>
                  <a:lnTo>
                    <a:pt x="238" y="23"/>
                  </a:lnTo>
                  <a:lnTo>
                    <a:pt x="226" y="25"/>
                  </a:lnTo>
                  <a:lnTo>
                    <a:pt x="214" y="30"/>
                  </a:lnTo>
                  <a:lnTo>
                    <a:pt x="203" y="34"/>
                  </a:lnTo>
                  <a:lnTo>
                    <a:pt x="191" y="40"/>
                  </a:lnTo>
                  <a:lnTo>
                    <a:pt x="180" y="46"/>
                  </a:lnTo>
                  <a:lnTo>
                    <a:pt x="180" y="45"/>
                  </a:lnTo>
                  <a:lnTo>
                    <a:pt x="180" y="25"/>
                  </a:lnTo>
                  <a:lnTo>
                    <a:pt x="180" y="23"/>
                  </a:lnTo>
                  <a:lnTo>
                    <a:pt x="179" y="19"/>
                  </a:lnTo>
                  <a:lnTo>
                    <a:pt x="178" y="16"/>
                  </a:lnTo>
                  <a:lnTo>
                    <a:pt x="175" y="14"/>
                  </a:lnTo>
                  <a:lnTo>
                    <a:pt x="168" y="6"/>
                  </a:lnTo>
                  <a:lnTo>
                    <a:pt x="166" y="4"/>
                  </a:lnTo>
                  <a:lnTo>
                    <a:pt x="162" y="2"/>
                  </a:lnTo>
                  <a:lnTo>
                    <a:pt x="159" y="0"/>
                  </a:lnTo>
                  <a:lnTo>
                    <a:pt x="155" y="0"/>
                  </a:lnTo>
                  <a:lnTo>
                    <a:pt x="143" y="2"/>
                  </a:lnTo>
                  <a:lnTo>
                    <a:pt x="127" y="6"/>
                  </a:lnTo>
                  <a:lnTo>
                    <a:pt x="110" y="11"/>
                  </a:lnTo>
                  <a:lnTo>
                    <a:pt x="93" y="17"/>
                  </a:lnTo>
                  <a:lnTo>
                    <a:pt x="76" y="23"/>
                  </a:lnTo>
                  <a:lnTo>
                    <a:pt x="60" y="29"/>
                  </a:lnTo>
                  <a:lnTo>
                    <a:pt x="44" y="35"/>
                  </a:lnTo>
                  <a:lnTo>
                    <a:pt x="27" y="42"/>
                  </a:lnTo>
                  <a:lnTo>
                    <a:pt x="12" y="49"/>
                  </a:lnTo>
                  <a:lnTo>
                    <a:pt x="6" y="53"/>
                  </a:lnTo>
                  <a:lnTo>
                    <a:pt x="1" y="59"/>
                  </a:lnTo>
                  <a:lnTo>
                    <a:pt x="0" y="66"/>
                  </a:lnTo>
                  <a:lnTo>
                    <a:pt x="1" y="73"/>
                  </a:lnTo>
                  <a:lnTo>
                    <a:pt x="5" y="79"/>
                  </a:lnTo>
                  <a:lnTo>
                    <a:pt x="11" y="84"/>
                  </a:lnTo>
                  <a:lnTo>
                    <a:pt x="18" y="85"/>
                  </a:lnTo>
                  <a:lnTo>
                    <a:pt x="24" y="84"/>
                  </a:lnTo>
                  <a:lnTo>
                    <a:pt x="38" y="78"/>
                  </a:lnTo>
                  <a:lnTo>
                    <a:pt x="54" y="72"/>
                  </a:lnTo>
                  <a:lnTo>
                    <a:pt x="68" y="66"/>
                  </a:lnTo>
                  <a:lnTo>
                    <a:pt x="84" y="60"/>
                  </a:lnTo>
                  <a:lnTo>
                    <a:pt x="98" y="54"/>
                  </a:lnTo>
                  <a:lnTo>
                    <a:pt x="113" y="49"/>
                  </a:lnTo>
                  <a:lnTo>
                    <a:pt x="129" y="45"/>
                  </a:lnTo>
                  <a:lnTo>
                    <a:pt x="144" y="40"/>
                  </a:lnTo>
                  <a:lnTo>
                    <a:pt x="143" y="46"/>
                  </a:lnTo>
                  <a:lnTo>
                    <a:pt x="143" y="50"/>
                  </a:lnTo>
                  <a:lnTo>
                    <a:pt x="143" y="56"/>
                  </a:lnTo>
                  <a:lnTo>
                    <a:pt x="144" y="62"/>
                  </a:lnTo>
                  <a:lnTo>
                    <a:pt x="146" y="78"/>
                  </a:lnTo>
                  <a:lnTo>
                    <a:pt x="146" y="79"/>
                  </a:lnTo>
                  <a:lnTo>
                    <a:pt x="147" y="80"/>
                  </a:lnTo>
                  <a:lnTo>
                    <a:pt x="147" y="82"/>
                  </a:lnTo>
                  <a:lnTo>
                    <a:pt x="147" y="83"/>
                  </a:lnTo>
                  <a:lnTo>
                    <a:pt x="150" y="89"/>
                  </a:lnTo>
                  <a:lnTo>
                    <a:pt x="156" y="92"/>
                  </a:lnTo>
                  <a:lnTo>
                    <a:pt x="164" y="93"/>
                  </a:lnTo>
                  <a:lnTo>
                    <a:pt x="171" y="92"/>
                  </a:lnTo>
                  <a:lnTo>
                    <a:pt x="185" y="86"/>
                  </a:lnTo>
                  <a:lnTo>
                    <a:pt x="195" y="79"/>
                  </a:lnTo>
                  <a:lnTo>
                    <a:pt x="205" y="72"/>
                  </a:lnTo>
                  <a:lnTo>
                    <a:pt x="216" y="67"/>
                  </a:lnTo>
                  <a:lnTo>
                    <a:pt x="228" y="62"/>
                  </a:lnTo>
                  <a:lnTo>
                    <a:pt x="240" y="60"/>
                  </a:lnTo>
                  <a:lnTo>
                    <a:pt x="252" y="56"/>
                  </a:lnTo>
                  <a:lnTo>
                    <a:pt x="264" y="54"/>
                  </a:lnTo>
                  <a:lnTo>
                    <a:pt x="276" y="50"/>
                  </a:lnTo>
                  <a:lnTo>
                    <a:pt x="277" y="58"/>
                  </a:lnTo>
                  <a:lnTo>
                    <a:pt x="279" y="64"/>
                  </a:lnTo>
                  <a:lnTo>
                    <a:pt x="283" y="68"/>
                  </a:lnTo>
                  <a:lnTo>
                    <a:pt x="288" y="72"/>
                  </a:lnTo>
                  <a:lnTo>
                    <a:pt x="294" y="73"/>
                  </a:lnTo>
                  <a:lnTo>
                    <a:pt x="300" y="74"/>
                  </a:lnTo>
                  <a:lnTo>
                    <a:pt x="302" y="74"/>
                  </a:lnTo>
                  <a:lnTo>
                    <a:pt x="306" y="73"/>
                  </a:lnTo>
                  <a:lnTo>
                    <a:pt x="308" y="73"/>
                  </a:lnTo>
                  <a:lnTo>
                    <a:pt x="310" y="72"/>
                  </a:lnTo>
                  <a:lnTo>
                    <a:pt x="314" y="68"/>
                  </a:lnTo>
                  <a:lnTo>
                    <a:pt x="320" y="67"/>
                  </a:lnTo>
                  <a:lnTo>
                    <a:pt x="326" y="65"/>
                  </a:lnTo>
                  <a:lnTo>
                    <a:pt x="332" y="64"/>
                  </a:lnTo>
                  <a:lnTo>
                    <a:pt x="338" y="62"/>
                  </a:lnTo>
                  <a:lnTo>
                    <a:pt x="344" y="60"/>
                  </a:lnTo>
                  <a:lnTo>
                    <a:pt x="350" y="59"/>
                  </a:lnTo>
                  <a:lnTo>
                    <a:pt x="356" y="58"/>
                  </a:lnTo>
                  <a:lnTo>
                    <a:pt x="362" y="56"/>
                  </a:lnTo>
                  <a:lnTo>
                    <a:pt x="362" y="59"/>
                  </a:lnTo>
                  <a:lnTo>
                    <a:pt x="362" y="60"/>
                  </a:lnTo>
                  <a:lnTo>
                    <a:pt x="362" y="62"/>
                  </a:lnTo>
                  <a:lnTo>
                    <a:pt x="362" y="65"/>
                  </a:lnTo>
                  <a:lnTo>
                    <a:pt x="363" y="79"/>
                  </a:lnTo>
                  <a:lnTo>
                    <a:pt x="363" y="83"/>
                  </a:lnTo>
                  <a:lnTo>
                    <a:pt x="364" y="86"/>
                  </a:lnTo>
                  <a:lnTo>
                    <a:pt x="365" y="90"/>
                  </a:lnTo>
                  <a:lnTo>
                    <a:pt x="368" y="92"/>
                  </a:lnTo>
                  <a:lnTo>
                    <a:pt x="374" y="97"/>
                  </a:lnTo>
                  <a:lnTo>
                    <a:pt x="380" y="98"/>
                  </a:lnTo>
                  <a:lnTo>
                    <a:pt x="387" y="97"/>
                  </a:lnTo>
                  <a:lnTo>
                    <a:pt x="393" y="93"/>
                  </a:lnTo>
                  <a:lnTo>
                    <a:pt x="402" y="85"/>
                  </a:lnTo>
                  <a:lnTo>
                    <a:pt x="411" y="79"/>
                  </a:lnTo>
                  <a:lnTo>
                    <a:pt x="419" y="74"/>
                  </a:lnTo>
                  <a:lnTo>
                    <a:pt x="427" y="70"/>
                  </a:lnTo>
                  <a:lnTo>
                    <a:pt x="436" y="65"/>
                  </a:lnTo>
                  <a:lnTo>
                    <a:pt x="445" y="60"/>
                  </a:lnTo>
                  <a:lnTo>
                    <a:pt x="453" y="56"/>
                  </a:lnTo>
                  <a:lnTo>
                    <a:pt x="463" y="52"/>
                  </a:lnTo>
                  <a:lnTo>
                    <a:pt x="473" y="48"/>
                  </a:lnTo>
                  <a:lnTo>
                    <a:pt x="475" y="48"/>
                  </a:lnTo>
                  <a:lnTo>
                    <a:pt x="480" y="50"/>
                  </a:lnTo>
                  <a:lnTo>
                    <a:pt x="488" y="58"/>
                  </a:lnTo>
                  <a:lnTo>
                    <a:pt x="492" y="66"/>
                  </a:lnTo>
                  <a:lnTo>
                    <a:pt x="493" y="77"/>
                  </a:lnTo>
                  <a:lnTo>
                    <a:pt x="492" y="86"/>
                  </a:lnTo>
                  <a:lnTo>
                    <a:pt x="490" y="101"/>
                  </a:lnTo>
                  <a:lnTo>
                    <a:pt x="490" y="105"/>
                  </a:lnTo>
                  <a:lnTo>
                    <a:pt x="493" y="109"/>
                  </a:lnTo>
                  <a:lnTo>
                    <a:pt x="494" y="113"/>
                  </a:lnTo>
                  <a:lnTo>
                    <a:pt x="498" y="116"/>
                  </a:lnTo>
                  <a:lnTo>
                    <a:pt x="504" y="120"/>
                  </a:lnTo>
                  <a:lnTo>
                    <a:pt x="511" y="120"/>
                  </a:lnTo>
                  <a:lnTo>
                    <a:pt x="517" y="119"/>
                  </a:lnTo>
                  <a:lnTo>
                    <a:pt x="523" y="114"/>
                  </a:lnTo>
                  <a:lnTo>
                    <a:pt x="526" y="108"/>
                  </a:lnTo>
                  <a:lnTo>
                    <a:pt x="533" y="102"/>
                  </a:lnTo>
                  <a:lnTo>
                    <a:pt x="539" y="96"/>
                  </a:lnTo>
                  <a:lnTo>
                    <a:pt x="547" y="90"/>
                  </a:lnTo>
                  <a:lnTo>
                    <a:pt x="554" y="84"/>
                  </a:lnTo>
                  <a:lnTo>
                    <a:pt x="560" y="79"/>
                  </a:lnTo>
                  <a:lnTo>
                    <a:pt x="567" y="73"/>
                  </a:lnTo>
                  <a:lnTo>
                    <a:pt x="573" y="67"/>
                  </a:lnTo>
                  <a:lnTo>
                    <a:pt x="580" y="61"/>
                  </a:lnTo>
                  <a:lnTo>
                    <a:pt x="579" y="62"/>
                  </a:lnTo>
                  <a:lnTo>
                    <a:pt x="579" y="64"/>
                  </a:lnTo>
                  <a:lnTo>
                    <a:pt x="578" y="66"/>
                  </a:lnTo>
                  <a:lnTo>
                    <a:pt x="576" y="67"/>
                  </a:lnTo>
                  <a:lnTo>
                    <a:pt x="584" y="67"/>
                  </a:lnTo>
                  <a:lnTo>
                    <a:pt x="591" y="65"/>
                  </a:lnTo>
                  <a:lnTo>
                    <a:pt x="596" y="60"/>
                  </a:lnTo>
                  <a:lnTo>
                    <a:pt x="598" y="53"/>
                  </a:lnTo>
                  <a:lnTo>
                    <a:pt x="598" y="46"/>
                  </a:lnTo>
                  <a:lnTo>
                    <a:pt x="596" y="40"/>
                  </a:lnTo>
                  <a:lnTo>
                    <a:pt x="591" y="35"/>
                  </a:lnTo>
                  <a:lnTo>
                    <a:pt x="584" y="31"/>
                  </a:lnTo>
                  <a:close/>
                </a:path>
              </a:pathLst>
            </a:custGeom>
            <a:solidFill>
              <a:schemeClr val="folHlink"/>
            </a:solidFill>
            <a:ln w="9525">
              <a:noFill/>
              <a:round/>
              <a:headEnd/>
              <a:tailEnd/>
            </a:ln>
          </p:spPr>
          <p:txBody>
            <a:bodyPr/>
            <a:lstStyle/>
            <a:p>
              <a:endParaRPr lang="ru-RU"/>
            </a:p>
          </p:txBody>
        </p:sp>
        <p:sp>
          <p:nvSpPr>
            <p:cNvPr id="47147" name="Freeform 44"/>
            <p:cNvSpPr>
              <a:spLocks/>
            </p:cNvSpPr>
            <p:nvPr/>
          </p:nvSpPr>
          <p:spPr bwMode="auto">
            <a:xfrm>
              <a:off x="2136" y="1643"/>
              <a:ext cx="564" cy="106"/>
            </a:xfrm>
            <a:custGeom>
              <a:avLst/>
              <a:gdLst>
                <a:gd name="T0" fmla="*/ 549 w 564"/>
                <a:gd name="T1" fmla="*/ 35 h 106"/>
                <a:gd name="T2" fmla="*/ 542 w 564"/>
                <a:gd name="T3" fmla="*/ 12 h 106"/>
                <a:gd name="T4" fmla="*/ 530 w 564"/>
                <a:gd name="T5" fmla="*/ 0 h 106"/>
                <a:gd name="T6" fmla="*/ 504 w 564"/>
                <a:gd name="T7" fmla="*/ 4 h 106"/>
                <a:gd name="T8" fmla="*/ 483 w 564"/>
                <a:gd name="T9" fmla="*/ 11 h 106"/>
                <a:gd name="T10" fmla="*/ 464 w 564"/>
                <a:gd name="T11" fmla="*/ 22 h 106"/>
                <a:gd name="T12" fmla="*/ 447 w 564"/>
                <a:gd name="T13" fmla="*/ 14 h 106"/>
                <a:gd name="T14" fmla="*/ 424 w 564"/>
                <a:gd name="T15" fmla="*/ 4 h 106"/>
                <a:gd name="T16" fmla="*/ 395 w 564"/>
                <a:gd name="T17" fmla="*/ 6 h 106"/>
                <a:gd name="T18" fmla="*/ 364 w 564"/>
                <a:gd name="T19" fmla="*/ 19 h 106"/>
                <a:gd name="T20" fmla="*/ 334 w 564"/>
                <a:gd name="T21" fmla="*/ 35 h 106"/>
                <a:gd name="T22" fmla="*/ 302 w 564"/>
                <a:gd name="T23" fmla="*/ 38 h 106"/>
                <a:gd name="T24" fmla="*/ 257 w 564"/>
                <a:gd name="T25" fmla="*/ 41 h 106"/>
                <a:gd name="T26" fmla="*/ 210 w 564"/>
                <a:gd name="T27" fmla="*/ 62 h 106"/>
                <a:gd name="T28" fmla="*/ 184 w 564"/>
                <a:gd name="T29" fmla="*/ 38 h 106"/>
                <a:gd name="T30" fmla="*/ 175 w 564"/>
                <a:gd name="T31" fmla="*/ 28 h 106"/>
                <a:gd name="T32" fmla="*/ 128 w 564"/>
                <a:gd name="T33" fmla="*/ 29 h 106"/>
                <a:gd name="T34" fmla="*/ 75 w 564"/>
                <a:gd name="T35" fmla="*/ 42 h 106"/>
                <a:gd name="T36" fmla="*/ 25 w 564"/>
                <a:gd name="T37" fmla="*/ 63 h 106"/>
                <a:gd name="T38" fmla="*/ 1 w 564"/>
                <a:gd name="T39" fmla="*/ 84 h 106"/>
                <a:gd name="T40" fmla="*/ 7 w 564"/>
                <a:gd name="T41" fmla="*/ 103 h 106"/>
                <a:gd name="T42" fmla="*/ 26 w 564"/>
                <a:gd name="T43" fmla="*/ 104 h 106"/>
                <a:gd name="T44" fmla="*/ 72 w 564"/>
                <a:gd name="T45" fmla="*/ 82 h 106"/>
                <a:gd name="T46" fmla="*/ 118 w 564"/>
                <a:gd name="T47" fmla="*/ 68 h 106"/>
                <a:gd name="T48" fmla="*/ 150 w 564"/>
                <a:gd name="T49" fmla="*/ 63 h 106"/>
                <a:gd name="T50" fmla="*/ 150 w 564"/>
                <a:gd name="T51" fmla="*/ 72 h 106"/>
                <a:gd name="T52" fmla="*/ 155 w 564"/>
                <a:gd name="T53" fmla="*/ 94 h 106"/>
                <a:gd name="T54" fmla="*/ 175 w 564"/>
                <a:gd name="T55" fmla="*/ 106 h 106"/>
                <a:gd name="T56" fmla="*/ 218 w 564"/>
                <a:gd name="T57" fmla="*/ 98 h 106"/>
                <a:gd name="T58" fmla="*/ 257 w 564"/>
                <a:gd name="T59" fmla="*/ 80 h 106"/>
                <a:gd name="T60" fmla="*/ 288 w 564"/>
                <a:gd name="T61" fmla="*/ 70 h 106"/>
                <a:gd name="T62" fmla="*/ 296 w 564"/>
                <a:gd name="T63" fmla="*/ 72 h 106"/>
                <a:gd name="T64" fmla="*/ 311 w 564"/>
                <a:gd name="T65" fmla="*/ 94 h 106"/>
                <a:gd name="T66" fmla="*/ 331 w 564"/>
                <a:gd name="T67" fmla="*/ 84 h 106"/>
                <a:gd name="T68" fmla="*/ 357 w 564"/>
                <a:gd name="T69" fmla="*/ 62 h 106"/>
                <a:gd name="T70" fmla="*/ 388 w 564"/>
                <a:gd name="T71" fmla="*/ 48 h 106"/>
                <a:gd name="T72" fmla="*/ 413 w 564"/>
                <a:gd name="T73" fmla="*/ 39 h 106"/>
                <a:gd name="T74" fmla="*/ 424 w 564"/>
                <a:gd name="T75" fmla="*/ 39 h 106"/>
                <a:gd name="T76" fmla="*/ 431 w 564"/>
                <a:gd name="T77" fmla="*/ 53 h 106"/>
                <a:gd name="T78" fmla="*/ 425 w 564"/>
                <a:gd name="T79" fmla="*/ 65 h 106"/>
                <a:gd name="T80" fmla="*/ 424 w 564"/>
                <a:gd name="T81" fmla="*/ 73 h 106"/>
                <a:gd name="T82" fmla="*/ 433 w 564"/>
                <a:gd name="T83" fmla="*/ 90 h 106"/>
                <a:gd name="T84" fmla="*/ 453 w 564"/>
                <a:gd name="T85" fmla="*/ 86 h 106"/>
                <a:gd name="T86" fmla="*/ 459 w 564"/>
                <a:gd name="T87" fmla="*/ 79 h 106"/>
                <a:gd name="T88" fmla="*/ 465 w 564"/>
                <a:gd name="T89" fmla="*/ 68 h 106"/>
                <a:gd name="T90" fmla="*/ 483 w 564"/>
                <a:gd name="T91" fmla="*/ 53 h 106"/>
                <a:gd name="T92" fmla="*/ 504 w 564"/>
                <a:gd name="T93" fmla="*/ 42 h 106"/>
                <a:gd name="T94" fmla="*/ 515 w 564"/>
                <a:gd name="T95" fmla="*/ 51 h 106"/>
                <a:gd name="T96" fmla="*/ 527 w 564"/>
                <a:gd name="T97" fmla="*/ 65 h 106"/>
                <a:gd name="T98" fmla="*/ 547 w 564"/>
                <a:gd name="T99" fmla="*/ 72 h 106"/>
                <a:gd name="T100" fmla="*/ 563 w 564"/>
                <a:gd name="T101" fmla="*/ 61 h 106"/>
                <a:gd name="T102" fmla="*/ 560 w 564"/>
                <a:gd name="T103" fmla="*/ 42 h 1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64"/>
                <a:gd name="T157" fmla="*/ 0 h 106"/>
                <a:gd name="T158" fmla="*/ 564 w 564"/>
                <a:gd name="T159" fmla="*/ 106 h 10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64" h="106">
                  <a:moveTo>
                    <a:pt x="549" y="36"/>
                  </a:moveTo>
                  <a:lnTo>
                    <a:pt x="549" y="36"/>
                  </a:lnTo>
                  <a:lnTo>
                    <a:pt x="549" y="35"/>
                  </a:lnTo>
                  <a:lnTo>
                    <a:pt x="549" y="34"/>
                  </a:lnTo>
                  <a:lnTo>
                    <a:pt x="542" y="12"/>
                  </a:lnTo>
                  <a:lnTo>
                    <a:pt x="539" y="6"/>
                  </a:lnTo>
                  <a:lnTo>
                    <a:pt x="535" y="2"/>
                  </a:lnTo>
                  <a:lnTo>
                    <a:pt x="530" y="0"/>
                  </a:lnTo>
                  <a:lnTo>
                    <a:pt x="524" y="0"/>
                  </a:lnTo>
                  <a:lnTo>
                    <a:pt x="511" y="1"/>
                  </a:lnTo>
                  <a:lnTo>
                    <a:pt x="504" y="4"/>
                  </a:lnTo>
                  <a:lnTo>
                    <a:pt x="496" y="6"/>
                  </a:lnTo>
                  <a:lnTo>
                    <a:pt x="489" y="8"/>
                  </a:lnTo>
                  <a:lnTo>
                    <a:pt x="483" y="11"/>
                  </a:lnTo>
                  <a:lnTo>
                    <a:pt x="476" y="14"/>
                  </a:lnTo>
                  <a:lnTo>
                    <a:pt x="470" y="18"/>
                  </a:lnTo>
                  <a:lnTo>
                    <a:pt x="464" y="22"/>
                  </a:lnTo>
                  <a:lnTo>
                    <a:pt x="458" y="26"/>
                  </a:lnTo>
                  <a:lnTo>
                    <a:pt x="453" y="19"/>
                  </a:lnTo>
                  <a:lnTo>
                    <a:pt x="447" y="14"/>
                  </a:lnTo>
                  <a:lnTo>
                    <a:pt x="440" y="10"/>
                  </a:lnTo>
                  <a:lnTo>
                    <a:pt x="432" y="6"/>
                  </a:lnTo>
                  <a:lnTo>
                    <a:pt x="424" y="4"/>
                  </a:lnTo>
                  <a:lnTo>
                    <a:pt x="414" y="2"/>
                  </a:lnTo>
                  <a:lnTo>
                    <a:pt x="405" y="4"/>
                  </a:lnTo>
                  <a:lnTo>
                    <a:pt x="395" y="6"/>
                  </a:lnTo>
                  <a:lnTo>
                    <a:pt x="384" y="10"/>
                  </a:lnTo>
                  <a:lnTo>
                    <a:pt x="373" y="14"/>
                  </a:lnTo>
                  <a:lnTo>
                    <a:pt x="364" y="19"/>
                  </a:lnTo>
                  <a:lnTo>
                    <a:pt x="353" y="24"/>
                  </a:lnTo>
                  <a:lnTo>
                    <a:pt x="344" y="29"/>
                  </a:lnTo>
                  <a:lnTo>
                    <a:pt x="334" y="35"/>
                  </a:lnTo>
                  <a:lnTo>
                    <a:pt x="325" y="42"/>
                  </a:lnTo>
                  <a:lnTo>
                    <a:pt x="315" y="48"/>
                  </a:lnTo>
                  <a:lnTo>
                    <a:pt x="302" y="38"/>
                  </a:lnTo>
                  <a:lnTo>
                    <a:pt x="288" y="35"/>
                  </a:lnTo>
                  <a:lnTo>
                    <a:pt x="273" y="36"/>
                  </a:lnTo>
                  <a:lnTo>
                    <a:pt x="257" y="41"/>
                  </a:lnTo>
                  <a:lnTo>
                    <a:pt x="241" y="47"/>
                  </a:lnTo>
                  <a:lnTo>
                    <a:pt x="224" y="54"/>
                  </a:lnTo>
                  <a:lnTo>
                    <a:pt x="210" y="62"/>
                  </a:lnTo>
                  <a:lnTo>
                    <a:pt x="196" y="69"/>
                  </a:lnTo>
                  <a:lnTo>
                    <a:pt x="187" y="68"/>
                  </a:lnTo>
                  <a:lnTo>
                    <a:pt x="184" y="38"/>
                  </a:lnTo>
                  <a:lnTo>
                    <a:pt x="181" y="34"/>
                  </a:lnTo>
                  <a:lnTo>
                    <a:pt x="179" y="30"/>
                  </a:lnTo>
                  <a:lnTo>
                    <a:pt x="175" y="28"/>
                  </a:lnTo>
                  <a:lnTo>
                    <a:pt x="171" y="25"/>
                  </a:lnTo>
                  <a:lnTo>
                    <a:pt x="146" y="24"/>
                  </a:lnTo>
                  <a:lnTo>
                    <a:pt x="128" y="29"/>
                  </a:lnTo>
                  <a:lnTo>
                    <a:pt x="111" y="32"/>
                  </a:lnTo>
                  <a:lnTo>
                    <a:pt x="93" y="37"/>
                  </a:lnTo>
                  <a:lnTo>
                    <a:pt x="75" y="42"/>
                  </a:lnTo>
                  <a:lnTo>
                    <a:pt x="58" y="48"/>
                  </a:lnTo>
                  <a:lnTo>
                    <a:pt x="42" y="55"/>
                  </a:lnTo>
                  <a:lnTo>
                    <a:pt x="25" y="63"/>
                  </a:lnTo>
                  <a:lnTo>
                    <a:pt x="10" y="73"/>
                  </a:lnTo>
                  <a:lnTo>
                    <a:pt x="4" y="78"/>
                  </a:lnTo>
                  <a:lnTo>
                    <a:pt x="1" y="84"/>
                  </a:lnTo>
                  <a:lnTo>
                    <a:pt x="0" y="90"/>
                  </a:lnTo>
                  <a:lnTo>
                    <a:pt x="2" y="97"/>
                  </a:lnTo>
                  <a:lnTo>
                    <a:pt x="7" y="103"/>
                  </a:lnTo>
                  <a:lnTo>
                    <a:pt x="13" y="105"/>
                  </a:lnTo>
                  <a:lnTo>
                    <a:pt x="19" y="106"/>
                  </a:lnTo>
                  <a:lnTo>
                    <a:pt x="26" y="104"/>
                  </a:lnTo>
                  <a:lnTo>
                    <a:pt x="41" y="96"/>
                  </a:lnTo>
                  <a:lnTo>
                    <a:pt x="56" y="88"/>
                  </a:lnTo>
                  <a:lnTo>
                    <a:pt x="72" y="82"/>
                  </a:lnTo>
                  <a:lnTo>
                    <a:pt x="87" y="76"/>
                  </a:lnTo>
                  <a:lnTo>
                    <a:pt x="103" y="73"/>
                  </a:lnTo>
                  <a:lnTo>
                    <a:pt x="118" y="68"/>
                  </a:lnTo>
                  <a:lnTo>
                    <a:pt x="135" y="65"/>
                  </a:lnTo>
                  <a:lnTo>
                    <a:pt x="150" y="61"/>
                  </a:lnTo>
                  <a:lnTo>
                    <a:pt x="150" y="63"/>
                  </a:lnTo>
                  <a:lnTo>
                    <a:pt x="150" y="66"/>
                  </a:lnTo>
                  <a:lnTo>
                    <a:pt x="150" y="69"/>
                  </a:lnTo>
                  <a:lnTo>
                    <a:pt x="150" y="72"/>
                  </a:lnTo>
                  <a:lnTo>
                    <a:pt x="152" y="85"/>
                  </a:lnTo>
                  <a:lnTo>
                    <a:pt x="153" y="90"/>
                  </a:lnTo>
                  <a:lnTo>
                    <a:pt x="155" y="94"/>
                  </a:lnTo>
                  <a:lnTo>
                    <a:pt x="159" y="98"/>
                  </a:lnTo>
                  <a:lnTo>
                    <a:pt x="162" y="100"/>
                  </a:lnTo>
                  <a:lnTo>
                    <a:pt x="175" y="106"/>
                  </a:lnTo>
                  <a:lnTo>
                    <a:pt x="190" y="106"/>
                  </a:lnTo>
                  <a:lnTo>
                    <a:pt x="204" y="103"/>
                  </a:lnTo>
                  <a:lnTo>
                    <a:pt x="218" y="98"/>
                  </a:lnTo>
                  <a:lnTo>
                    <a:pt x="231" y="92"/>
                  </a:lnTo>
                  <a:lnTo>
                    <a:pt x="245" y="86"/>
                  </a:lnTo>
                  <a:lnTo>
                    <a:pt x="257" y="80"/>
                  </a:lnTo>
                  <a:lnTo>
                    <a:pt x="271" y="74"/>
                  </a:lnTo>
                  <a:lnTo>
                    <a:pt x="284" y="70"/>
                  </a:lnTo>
                  <a:lnTo>
                    <a:pt x="288" y="70"/>
                  </a:lnTo>
                  <a:lnTo>
                    <a:pt x="290" y="70"/>
                  </a:lnTo>
                  <a:lnTo>
                    <a:pt x="294" y="72"/>
                  </a:lnTo>
                  <a:lnTo>
                    <a:pt x="296" y="72"/>
                  </a:lnTo>
                  <a:lnTo>
                    <a:pt x="299" y="90"/>
                  </a:lnTo>
                  <a:lnTo>
                    <a:pt x="305" y="93"/>
                  </a:lnTo>
                  <a:lnTo>
                    <a:pt x="311" y="94"/>
                  </a:lnTo>
                  <a:lnTo>
                    <a:pt x="317" y="93"/>
                  </a:lnTo>
                  <a:lnTo>
                    <a:pt x="323" y="90"/>
                  </a:lnTo>
                  <a:lnTo>
                    <a:pt x="331" y="84"/>
                  </a:lnTo>
                  <a:lnTo>
                    <a:pt x="339" y="75"/>
                  </a:lnTo>
                  <a:lnTo>
                    <a:pt x="347" y="68"/>
                  </a:lnTo>
                  <a:lnTo>
                    <a:pt x="357" y="62"/>
                  </a:lnTo>
                  <a:lnTo>
                    <a:pt x="366" y="57"/>
                  </a:lnTo>
                  <a:lnTo>
                    <a:pt x="377" y="53"/>
                  </a:lnTo>
                  <a:lnTo>
                    <a:pt x="388" y="48"/>
                  </a:lnTo>
                  <a:lnTo>
                    <a:pt x="399" y="44"/>
                  </a:lnTo>
                  <a:lnTo>
                    <a:pt x="409" y="41"/>
                  </a:lnTo>
                  <a:lnTo>
                    <a:pt x="413" y="39"/>
                  </a:lnTo>
                  <a:lnTo>
                    <a:pt x="416" y="38"/>
                  </a:lnTo>
                  <a:lnTo>
                    <a:pt x="420" y="38"/>
                  </a:lnTo>
                  <a:lnTo>
                    <a:pt x="424" y="39"/>
                  </a:lnTo>
                  <a:lnTo>
                    <a:pt x="427" y="43"/>
                  </a:lnTo>
                  <a:lnTo>
                    <a:pt x="430" y="47"/>
                  </a:lnTo>
                  <a:lnTo>
                    <a:pt x="431" y="53"/>
                  </a:lnTo>
                  <a:lnTo>
                    <a:pt x="430" y="59"/>
                  </a:lnTo>
                  <a:lnTo>
                    <a:pt x="428" y="61"/>
                  </a:lnTo>
                  <a:lnTo>
                    <a:pt x="425" y="65"/>
                  </a:lnTo>
                  <a:lnTo>
                    <a:pt x="426" y="65"/>
                  </a:lnTo>
                  <a:lnTo>
                    <a:pt x="425" y="67"/>
                  </a:lnTo>
                  <a:lnTo>
                    <a:pt x="424" y="73"/>
                  </a:lnTo>
                  <a:lnTo>
                    <a:pt x="425" y="80"/>
                  </a:lnTo>
                  <a:lnTo>
                    <a:pt x="428" y="85"/>
                  </a:lnTo>
                  <a:lnTo>
                    <a:pt x="433" y="90"/>
                  </a:lnTo>
                  <a:lnTo>
                    <a:pt x="440" y="91"/>
                  </a:lnTo>
                  <a:lnTo>
                    <a:pt x="447" y="90"/>
                  </a:lnTo>
                  <a:lnTo>
                    <a:pt x="453" y="86"/>
                  </a:lnTo>
                  <a:lnTo>
                    <a:pt x="458" y="81"/>
                  </a:lnTo>
                  <a:lnTo>
                    <a:pt x="458" y="79"/>
                  </a:lnTo>
                  <a:lnTo>
                    <a:pt x="459" y="79"/>
                  </a:lnTo>
                  <a:lnTo>
                    <a:pt x="459" y="78"/>
                  </a:lnTo>
                  <a:lnTo>
                    <a:pt x="461" y="74"/>
                  </a:lnTo>
                  <a:lnTo>
                    <a:pt x="465" y="68"/>
                  </a:lnTo>
                  <a:lnTo>
                    <a:pt x="471" y="62"/>
                  </a:lnTo>
                  <a:lnTo>
                    <a:pt x="477" y="57"/>
                  </a:lnTo>
                  <a:lnTo>
                    <a:pt x="483" y="53"/>
                  </a:lnTo>
                  <a:lnTo>
                    <a:pt x="490" y="49"/>
                  </a:lnTo>
                  <a:lnTo>
                    <a:pt x="496" y="45"/>
                  </a:lnTo>
                  <a:lnTo>
                    <a:pt x="504" y="42"/>
                  </a:lnTo>
                  <a:lnTo>
                    <a:pt x="511" y="39"/>
                  </a:lnTo>
                  <a:lnTo>
                    <a:pt x="512" y="45"/>
                  </a:lnTo>
                  <a:lnTo>
                    <a:pt x="515" y="51"/>
                  </a:lnTo>
                  <a:lnTo>
                    <a:pt x="518" y="56"/>
                  </a:lnTo>
                  <a:lnTo>
                    <a:pt x="523" y="61"/>
                  </a:lnTo>
                  <a:lnTo>
                    <a:pt x="527" y="65"/>
                  </a:lnTo>
                  <a:lnTo>
                    <a:pt x="533" y="67"/>
                  </a:lnTo>
                  <a:lnTo>
                    <a:pt x="539" y="69"/>
                  </a:lnTo>
                  <a:lnTo>
                    <a:pt x="547" y="72"/>
                  </a:lnTo>
                  <a:lnTo>
                    <a:pt x="554" y="70"/>
                  </a:lnTo>
                  <a:lnTo>
                    <a:pt x="560" y="66"/>
                  </a:lnTo>
                  <a:lnTo>
                    <a:pt x="563" y="61"/>
                  </a:lnTo>
                  <a:lnTo>
                    <a:pt x="564" y="54"/>
                  </a:lnTo>
                  <a:lnTo>
                    <a:pt x="563" y="47"/>
                  </a:lnTo>
                  <a:lnTo>
                    <a:pt x="560" y="42"/>
                  </a:lnTo>
                  <a:lnTo>
                    <a:pt x="555" y="38"/>
                  </a:lnTo>
                  <a:lnTo>
                    <a:pt x="549" y="36"/>
                  </a:lnTo>
                  <a:close/>
                </a:path>
              </a:pathLst>
            </a:custGeom>
            <a:solidFill>
              <a:schemeClr val="folHlink"/>
            </a:solidFill>
            <a:ln w="9525">
              <a:noFill/>
              <a:round/>
              <a:headEnd/>
              <a:tailEnd/>
            </a:ln>
          </p:spPr>
          <p:txBody>
            <a:bodyPr/>
            <a:lstStyle/>
            <a:p>
              <a:endParaRPr lang="ru-RU"/>
            </a:p>
          </p:txBody>
        </p:sp>
        <p:sp>
          <p:nvSpPr>
            <p:cNvPr id="47148" name="Freeform 45"/>
            <p:cNvSpPr>
              <a:spLocks/>
            </p:cNvSpPr>
            <p:nvPr/>
          </p:nvSpPr>
          <p:spPr bwMode="auto">
            <a:xfrm>
              <a:off x="3273" y="1821"/>
              <a:ext cx="498" cy="538"/>
            </a:xfrm>
            <a:custGeom>
              <a:avLst/>
              <a:gdLst>
                <a:gd name="T0" fmla="*/ 461 w 498"/>
                <a:gd name="T1" fmla="*/ 277 h 538"/>
                <a:gd name="T2" fmla="*/ 262 w 498"/>
                <a:gd name="T3" fmla="*/ 222 h 538"/>
                <a:gd name="T4" fmla="*/ 262 w 498"/>
                <a:gd name="T5" fmla="*/ 179 h 538"/>
                <a:gd name="T6" fmla="*/ 293 w 498"/>
                <a:gd name="T7" fmla="*/ 136 h 538"/>
                <a:gd name="T8" fmla="*/ 293 w 498"/>
                <a:gd name="T9" fmla="*/ 120 h 538"/>
                <a:gd name="T10" fmla="*/ 291 w 498"/>
                <a:gd name="T11" fmla="*/ 83 h 538"/>
                <a:gd name="T12" fmla="*/ 283 w 498"/>
                <a:gd name="T13" fmla="*/ 42 h 538"/>
                <a:gd name="T14" fmla="*/ 265 w 498"/>
                <a:gd name="T15" fmla="*/ 9 h 538"/>
                <a:gd name="T16" fmla="*/ 257 w 498"/>
                <a:gd name="T17" fmla="*/ 5 h 538"/>
                <a:gd name="T18" fmla="*/ 247 w 498"/>
                <a:gd name="T19" fmla="*/ 2 h 538"/>
                <a:gd name="T20" fmla="*/ 234 w 498"/>
                <a:gd name="T21" fmla="*/ 0 h 538"/>
                <a:gd name="T22" fmla="*/ 220 w 498"/>
                <a:gd name="T23" fmla="*/ 0 h 538"/>
                <a:gd name="T24" fmla="*/ 205 w 498"/>
                <a:gd name="T25" fmla="*/ 0 h 538"/>
                <a:gd name="T26" fmla="*/ 189 w 498"/>
                <a:gd name="T27" fmla="*/ 0 h 538"/>
                <a:gd name="T28" fmla="*/ 172 w 498"/>
                <a:gd name="T29" fmla="*/ 2 h 538"/>
                <a:gd name="T30" fmla="*/ 155 w 498"/>
                <a:gd name="T31" fmla="*/ 3 h 538"/>
                <a:gd name="T32" fmla="*/ 140 w 498"/>
                <a:gd name="T33" fmla="*/ 6 h 538"/>
                <a:gd name="T34" fmla="*/ 124 w 498"/>
                <a:gd name="T35" fmla="*/ 8 h 538"/>
                <a:gd name="T36" fmla="*/ 110 w 498"/>
                <a:gd name="T37" fmla="*/ 12 h 538"/>
                <a:gd name="T38" fmla="*/ 97 w 498"/>
                <a:gd name="T39" fmla="*/ 14 h 538"/>
                <a:gd name="T40" fmla="*/ 86 w 498"/>
                <a:gd name="T41" fmla="*/ 15 h 538"/>
                <a:gd name="T42" fmla="*/ 79 w 498"/>
                <a:gd name="T43" fmla="*/ 18 h 538"/>
                <a:gd name="T44" fmla="*/ 74 w 498"/>
                <a:gd name="T45" fmla="*/ 19 h 538"/>
                <a:gd name="T46" fmla="*/ 72 w 498"/>
                <a:gd name="T47" fmla="*/ 19 h 538"/>
                <a:gd name="T48" fmla="*/ 90 w 498"/>
                <a:gd name="T49" fmla="*/ 44 h 538"/>
                <a:gd name="T50" fmla="*/ 79 w 498"/>
                <a:gd name="T51" fmla="*/ 69 h 538"/>
                <a:gd name="T52" fmla="*/ 94 w 498"/>
                <a:gd name="T53" fmla="*/ 87 h 538"/>
                <a:gd name="T54" fmla="*/ 79 w 498"/>
                <a:gd name="T55" fmla="*/ 133 h 538"/>
                <a:gd name="T56" fmla="*/ 99 w 498"/>
                <a:gd name="T57" fmla="*/ 137 h 538"/>
                <a:gd name="T58" fmla="*/ 102 w 498"/>
                <a:gd name="T59" fmla="*/ 196 h 538"/>
                <a:gd name="T60" fmla="*/ 152 w 498"/>
                <a:gd name="T61" fmla="*/ 201 h 538"/>
                <a:gd name="T62" fmla="*/ 154 w 498"/>
                <a:gd name="T63" fmla="*/ 218 h 538"/>
                <a:gd name="T64" fmla="*/ 147 w 498"/>
                <a:gd name="T65" fmla="*/ 246 h 538"/>
                <a:gd name="T66" fmla="*/ 0 w 498"/>
                <a:gd name="T67" fmla="*/ 301 h 538"/>
                <a:gd name="T68" fmla="*/ 6 w 498"/>
                <a:gd name="T69" fmla="*/ 513 h 538"/>
                <a:gd name="T70" fmla="*/ 498 w 498"/>
                <a:gd name="T71" fmla="*/ 538 h 538"/>
                <a:gd name="T72" fmla="*/ 461 w 498"/>
                <a:gd name="T73" fmla="*/ 277 h 5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98"/>
                <a:gd name="T112" fmla="*/ 0 h 538"/>
                <a:gd name="T113" fmla="*/ 498 w 498"/>
                <a:gd name="T114" fmla="*/ 538 h 5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98" h="538">
                  <a:moveTo>
                    <a:pt x="461" y="277"/>
                  </a:moveTo>
                  <a:lnTo>
                    <a:pt x="262" y="222"/>
                  </a:lnTo>
                  <a:lnTo>
                    <a:pt x="262" y="179"/>
                  </a:lnTo>
                  <a:lnTo>
                    <a:pt x="293" y="136"/>
                  </a:lnTo>
                  <a:lnTo>
                    <a:pt x="293" y="120"/>
                  </a:lnTo>
                  <a:lnTo>
                    <a:pt x="291" y="83"/>
                  </a:lnTo>
                  <a:lnTo>
                    <a:pt x="283" y="42"/>
                  </a:lnTo>
                  <a:lnTo>
                    <a:pt x="265" y="9"/>
                  </a:lnTo>
                  <a:lnTo>
                    <a:pt x="257" y="5"/>
                  </a:lnTo>
                  <a:lnTo>
                    <a:pt x="247" y="2"/>
                  </a:lnTo>
                  <a:lnTo>
                    <a:pt x="234" y="0"/>
                  </a:lnTo>
                  <a:lnTo>
                    <a:pt x="220" y="0"/>
                  </a:lnTo>
                  <a:lnTo>
                    <a:pt x="205" y="0"/>
                  </a:lnTo>
                  <a:lnTo>
                    <a:pt x="189" y="0"/>
                  </a:lnTo>
                  <a:lnTo>
                    <a:pt x="172" y="2"/>
                  </a:lnTo>
                  <a:lnTo>
                    <a:pt x="155" y="3"/>
                  </a:lnTo>
                  <a:lnTo>
                    <a:pt x="140" y="6"/>
                  </a:lnTo>
                  <a:lnTo>
                    <a:pt x="124" y="8"/>
                  </a:lnTo>
                  <a:lnTo>
                    <a:pt x="110" y="12"/>
                  </a:lnTo>
                  <a:lnTo>
                    <a:pt x="97" y="14"/>
                  </a:lnTo>
                  <a:lnTo>
                    <a:pt x="86" y="15"/>
                  </a:lnTo>
                  <a:lnTo>
                    <a:pt x="79" y="18"/>
                  </a:lnTo>
                  <a:lnTo>
                    <a:pt x="74" y="19"/>
                  </a:lnTo>
                  <a:lnTo>
                    <a:pt x="72" y="19"/>
                  </a:lnTo>
                  <a:lnTo>
                    <a:pt x="90" y="44"/>
                  </a:lnTo>
                  <a:lnTo>
                    <a:pt x="79" y="69"/>
                  </a:lnTo>
                  <a:lnTo>
                    <a:pt x="94" y="87"/>
                  </a:lnTo>
                  <a:lnTo>
                    <a:pt x="79" y="133"/>
                  </a:lnTo>
                  <a:lnTo>
                    <a:pt x="99" y="137"/>
                  </a:lnTo>
                  <a:lnTo>
                    <a:pt x="102" y="196"/>
                  </a:lnTo>
                  <a:lnTo>
                    <a:pt x="152" y="201"/>
                  </a:lnTo>
                  <a:lnTo>
                    <a:pt x="154" y="218"/>
                  </a:lnTo>
                  <a:lnTo>
                    <a:pt x="147" y="246"/>
                  </a:lnTo>
                  <a:lnTo>
                    <a:pt x="0" y="301"/>
                  </a:lnTo>
                  <a:lnTo>
                    <a:pt x="6" y="513"/>
                  </a:lnTo>
                  <a:lnTo>
                    <a:pt x="498" y="538"/>
                  </a:lnTo>
                  <a:lnTo>
                    <a:pt x="461" y="277"/>
                  </a:lnTo>
                  <a:close/>
                </a:path>
              </a:pathLst>
            </a:custGeom>
            <a:solidFill>
              <a:schemeClr val="accent2"/>
            </a:solidFill>
            <a:ln w="9525">
              <a:noFill/>
              <a:round/>
              <a:headEnd/>
              <a:tailEnd/>
            </a:ln>
          </p:spPr>
          <p:txBody>
            <a:bodyPr/>
            <a:lstStyle/>
            <a:p>
              <a:endParaRPr lang="ru-RU"/>
            </a:p>
          </p:txBody>
        </p:sp>
        <p:sp>
          <p:nvSpPr>
            <p:cNvPr id="47149" name="Freeform 46"/>
            <p:cNvSpPr>
              <a:spLocks/>
            </p:cNvSpPr>
            <p:nvPr/>
          </p:nvSpPr>
          <p:spPr bwMode="auto">
            <a:xfrm>
              <a:off x="2876" y="2371"/>
              <a:ext cx="91" cy="222"/>
            </a:xfrm>
            <a:custGeom>
              <a:avLst/>
              <a:gdLst>
                <a:gd name="T0" fmla="*/ 49 w 91"/>
                <a:gd name="T1" fmla="*/ 222 h 222"/>
                <a:gd name="T2" fmla="*/ 0 w 91"/>
                <a:gd name="T3" fmla="*/ 175 h 222"/>
                <a:gd name="T4" fmla="*/ 8 w 91"/>
                <a:gd name="T5" fmla="*/ 136 h 222"/>
                <a:gd name="T6" fmla="*/ 0 w 91"/>
                <a:gd name="T7" fmla="*/ 63 h 222"/>
                <a:gd name="T8" fmla="*/ 24 w 91"/>
                <a:gd name="T9" fmla="*/ 85 h 222"/>
                <a:gd name="T10" fmla="*/ 57 w 91"/>
                <a:gd name="T11" fmla="*/ 0 h 222"/>
                <a:gd name="T12" fmla="*/ 57 w 91"/>
                <a:gd name="T13" fmla="*/ 79 h 222"/>
                <a:gd name="T14" fmla="*/ 59 w 91"/>
                <a:gd name="T15" fmla="*/ 80 h 222"/>
                <a:gd name="T16" fmla="*/ 64 w 91"/>
                <a:gd name="T17" fmla="*/ 83 h 222"/>
                <a:gd name="T18" fmla="*/ 73 w 91"/>
                <a:gd name="T19" fmla="*/ 88 h 222"/>
                <a:gd name="T20" fmla="*/ 80 w 91"/>
                <a:gd name="T21" fmla="*/ 97 h 222"/>
                <a:gd name="T22" fmla="*/ 87 w 91"/>
                <a:gd name="T23" fmla="*/ 106 h 222"/>
                <a:gd name="T24" fmla="*/ 91 w 91"/>
                <a:gd name="T25" fmla="*/ 118 h 222"/>
                <a:gd name="T26" fmla="*/ 91 w 91"/>
                <a:gd name="T27" fmla="*/ 132 h 222"/>
                <a:gd name="T28" fmla="*/ 85 w 91"/>
                <a:gd name="T29" fmla="*/ 148 h 222"/>
                <a:gd name="T30" fmla="*/ 49 w 91"/>
                <a:gd name="T31" fmla="*/ 222 h 2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1"/>
                <a:gd name="T49" fmla="*/ 0 h 222"/>
                <a:gd name="T50" fmla="*/ 91 w 91"/>
                <a:gd name="T51" fmla="*/ 222 h 22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1" h="222">
                  <a:moveTo>
                    <a:pt x="49" y="222"/>
                  </a:moveTo>
                  <a:lnTo>
                    <a:pt x="0" y="175"/>
                  </a:lnTo>
                  <a:lnTo>
                    <a:pt x="8" y="136"/>
                  </a:lnTo>
                  <a:lnTo>
                    <a:pt x="0" y="63"/>
                  </a:lnTo>
                  <a:lnTo>
                    <a:pt x="24" y="85"/>
                  </a:lnTo>
                  <a:lnTo>
                    <a:pt x="57" y="0"/>
                  </a:lnTo>
                  <a:lnTo>
                    <a:pt x="57" y="79"/>
                  </a:lnTo>
                  <a:lnTo>
                    <a:pt x="59" y="80"/>
                  </a:lnTo>
                  <a:lnTo>
                    <a:pt x="64" y="83"/>
                  </a:lnTo>
                  <a:lnTo>
                    <a:pt x="73" y="88"/>
                  </a:lnTo>
                  <a:lnTo>
                    <a:pt x="80" y="97"/>
                  </a:lnTo>
                  <a:lnTo>
                    <a:pt x="87" y="106"/>
                  </a:lnTo>
                  <a:lnTo>
                    <a:pt x="91" y="118"/>
                  </a:lnTo>
                  <a:lnTo>
                    <a:pt x="91" y="132"/>
                  </a:lnTo>
                  <a:lnTo>
                    <a:pt x="85" y="148"/>
                  </a:lnTo>
                  <a:lnTo>
                    <a:pt x="49" y="222"/>
                  </a:lnTo>
                  <a:close/>
                </a:path>
              </a:pathLst>
            </a:custGeom>
            <a:solidFill>
              <a:srgbClr val="000000"/>
            </a:solidFill>
            <a:ln w="9525">
              <a:noFill/>
              <a:round/>
              <a:headEnd/>
              <a:tailEnd/>
            </a:ln>
          </p:spPr>
          <p:txBody>
            <a:bodyPr/>
            <a:lstStyle/>
            <a:p>
              <a:endParaRPr lang="ru-RU"/>
            </a:p>
          </p:txBody>
        </p:sp>
      </p:gr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ru-RU" sz="3600" smtClean="0"/>
              <a:t>Достоинства </a:t>
            </a:r>
            <a:r>
              <a:rPr lang="en-US" sz="3600" smtClean="0"/>
              <a:t>ASP</a:t>
            </a:r>
          </a:p>
        </p:txBody>
      </p:sp>
      <p:sp>
        <p:nvSpPr>
          <p:cNvPr id="48131" name="Rectangle 3"/>
          <p:cNvSpPr>
            <a:spLocks noGrp="1" noChangeArrowheads="1"/>
          </p:cNvSpPr>
          <p:nvPr>
            <p:ph type="body" idx="1"/>
          </p:nvPr>
        </p:nvSpPr>
        <p:spPr/>
        <p:txBody>
          <a:bodyPr/>
          <a:lstStyle/>
          <a:p>
            <a:pPr eaLnBrk="1" hangingPunct="1"/>
            <a:r>
              <a:rPr lang="ru-RU" sz="2400" smtClean="0"/>
              <a:t>Простая процедурная модель программирования</a:t>
            </a:r>
            <a:endParaRPr lang="en-US" sz="2400" smtClean="0"/>
          </a:p>
          <a:p>
            <a:pPr eaLnBrk="1" hangingPunct="1"/>
            <a:r>
              <a:rPr lang="ru-RU" sz="2400" smtClean="0"/>
              <a:t>Доступ к</a:t>
            </a:r>
            <a:r>
              <a:rPr lang="en-US" sz="2400" smtClean="0"/>
              <a:t> COM </a:t>
            </a:r>
            <a:r>
              <a:rPr lang="ru-RU" sz="2400" smtClean="0"/>
              <a:t>компонентам</a:t>
            </a:r>
            <a:endParaRPr lang="en-US" sz="2400" smtClean="0"/>
          </a:p>
          <a:p>
            <a:pPr lvl="1" eaLnBrk="1" hangingPunct="1"/>
            <a:r>
              <a:rPr lang="en-US" sz="2000" smtClean="0"/>
              <a:t>ActiveX Data Objects (ADO)</a:t>
            </a:r>
          </a:p>
          <a:p>
            <a:pPr lvl="1" eaLnBrk="1" hangingPunct="1"/>
            <a:r>
              <a:rPr lang="en-US" sz="2000" smtClean="0"/>
              <a:t>File System Object</a:t>
            </a:r>
          </a:p>
          <a:p>
            <a:pPr lvl="1" eaLnBrk="1" hangingPunct="1"/>
            <a:r>
              <a:rPr lang="ru-RU" sz="2000" smtClean="0"/>
              <a:t>Компоненты пользователя</a:t>
            </a:r>
            <a:endParaRPr lang="en-US" sz="2000" smtClean="0"/>
          </a:p>
          <a:p>
            <a:pPr eaLnBrk="1" hangingPunct="1"/>
            <a:r>
              <a:rPr lang="ru-RU" sz="2400" smtClean="0"/>
              <a:t>Основаны на скриптах</a:t>
            </a:r>
            <a:r>
              <a:rPr lang="en-US" sz="2400" smtClean="0"/>
              <a:t>: </a:t>
            </a:r>
            <a:r>
              <a:rPr lang="ru-RU" sz="2400" smtClean="0"/>
              <a:t>нет компиляции</a:t>
            </a:r>
            <a:r>
              <a:rPr lang="en-US" sz="2400" smtClean="0"/>
              <a:t>,</a:t>
            </a:r>
            <a:r>
              <a:rPr lang="ru-RU" sz="2400" smtClean="0"/>
              <a:t> просто скорректируй</a:t>
            </a:r>
            <a:r>
              <a:rPr lang="en-US" sz="2400" smtClean="0"/>
              <a:t>, </a:t>
            </a:r>
            <a:r>
              <a:rPr lang="ru-RU" sz="2400" smtClean="0"/>
              <a:t>сохрани </a:t>
            </a:r>
            <a:r>
              <a:rPr lang="en-US" sz="2400" smtClean="0"/>
              <a:t>&amp; </a:t>
            </a:r>
            <a:r>
              <a:rPr lang="ru-RU" sz="2400" smtClean="0"/>
              <a:t>выполняй</a:t>
            </a:r>
            <a:endParaRPr lang="en-US" sz="2400" smtClean="0"/>
          </a:p>
          <a:p>
            <a:pPr lvl="1" eaLnBrk="1" hangingPunct="1"/>
            <a:r>
              <a:rPr lang="en-US" sz="2000" smtClean="0"/>
              <a:t>VBScript, JScript – </a:t>
            </a:r>
            <a:r>
              <a:rPr lang="ru-RU" sz="2000" smtClean="0"/>
              <a:t>использование существующих навыков</a:t>
            </a:r>
            <a:endParaRPr lang="en-US" sz="2000" smtClean="0"/>
          </a:p>
          <a:p>
            <a:pPr eaLnBrk="1" hangingPunct="1"/>
            <a:r>
              <a:rPr lang="ru-RU" sz="2400" smtClean="0"/>
              <a:t>Поддерживают несколько языков скриптов</a:t>
            </a:r>
            <a:endParaRPr lang="en-US" sz="2400" smtClean="0"/>
          </a:p>
          <a:p>
            <a:pPr eaLnBrk="1" hangingPunct="1"/>
            <a:r>
              <a:rPr lang="en-US" sz="2400" smtClean="0"/>
              <a:t>ASP </a:t>
            </a:r>
            <a:r>
              <a:rPr lang="ru-RU" sz="2400" smtClean="0"/>
              <a:t>был очень популярен</a:t>
            </a:r>
            <a:endParaRPr lang="en-US" sz="2400"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ru-RU" sz="3600" smtClean="0"/>
              <a:t>Недостатки </a:t>
            </a:r>
            <a:r>
              <a:rPr lang="en-US" sz="3600" smtClean="0"/>
              <a:t>ASP</a:t>
            </a:r>
          </a:p>
        </p:txBody>
      </p:sp>
      <p:sp>
        <p:nvSpPr>
          <p:cNvPr id="49155" name="Rectangle 3"/>
          <p:cNvSpPr>
            <a:spLocks noGrp="1" noChangeArrowheads="1"/>
          </p:cNvSpPr>
          <p:nvPr>
            <p:ph type="body" idx="1"/>
          </p:nvPr>
        </p:nvSpPr>
        <p:spPr>
          <a:xfrm>
            <a:off x="304800" y="1905000"/>
            <a:ext cx="8610600" cy="4495800"/>
          </a:xfrm>
        </p:spPr>
        <p:txBody>
          <a:bodyPr/>
          <a:lstStyle/>
          <a:p>
            <a:pPr eaLnBrk="1" hangingPunct="1">
              <a:lnSpc>
                <a:spcPct val="80000"/>
              </a:lnSpc>
            </a:pPr>
            <a:r>
              <a:rPr lang="ru-RU" sz="2400" smtClean="0"/>
              <a:t>Много кода (все операции требуют </a:t>
            </a:r>
            <a:r>
              <a:rPr lang="ru-RU" sz="2000" smtClean="0"/>
              <a:t>написания кода</a:t>
            </a:r>
            <a:r>
              <a:rPr lang="en-US" sz="2000" smtClean="0"/>
              <a:t>!</a:t>
            </a:r>
            <a:r>
              <a:rPr lang="ru-RU" sz="2000" smtClean="0"/>
              <a:t>)</a:t>
            </a:r>
            <a:endParaRPr lang="en-US" sz="2000" smtClean="0"/>
          </a:p>
          <a:p>
            <a:pPr eaLnBrk="1" hangingPunct="1">
              <a:lnSpc>
                <a:spcPct val="80000"/>
              </a:lnSpc>
            </a:pPr>
            <a:r>
              <a:rPr lang="ru-RU" sz="2400" smtClean="0"/>
              <a:t>Плохая читаемость кода</a:t>
            </a:r>
            <a:r>
              <a:rPr lang="en-US" sz="2400" smtClean="0"/>
              <a:t> (</a:t>
            </a:r>
            <a:r>
              <a:rPr lang="ru-RU" sz="2400" smtClean="0"/>
              <a:t>слишком сложный</a:t>
            </a:r>
            <a:r>
              <a:rPr lang="en-US" sz="2400" smtClean="0"/>
              <a:t>; </a:t>
            </a:r>
            <a:r>
              <a:rPr lang="ru-RU" sz="2400" smtClean="0"/>
              <a:t>код и интерфейс пользователя перемешаны</a:t>
            </a:r>
            <a:r>
              <a:rPr lang="en-US" sz="2400" smtClean="0"/>
              <a:t>)</a:t>
            </a:r>
          </a:p>
          <a:p>
            <a:pPr eaLnBrk="1" hangingPunct="1">
              <a:lnSpc>
                <a:spcPct val="80000"/>
              </a:lnSpc>
            </a:pPr>
            <a:r>
              <a:rPr lang="ru-RU" sz="2400" smtClean="0"/>
              <a:t>Поддержка состояния страниц требует дополнительного кода</a:t>
            </a:r>
            <a:endParaRPr lang="en-US" sz="2400" smtClean="0"/>
          </a:p>
          <a:p>
            <a:pPr eaLnBrk="1" hangingPunct="1">
              <a:lnSpc>
                <a:spcPct val="80000"/>
              </a:lnSpc>
            </a:pPr>
            <a:r>
              <a:rPr lang="ru-RU" sz="2400" smtClean="0"/>
              <a:t>Повторное использование кода затруднено</a:t>
            </a:r>
            <a:endParaRPr lang="en-US" sz="2400" smtClean="0"/>
          </a:p>
          <a:p>
            <a:pPr eaLnBrk="1" hangingPunct="1">
              <a:lnSpc>
                <a:spcPct val="80000"/>
              </a:lnSpc>
            </a:pPr>
            <a:r>
              <a:rPr lang="ru-RU" sz="2400" smtClean="0"/>
              <a:t>Трудно поддерживать различные типы браузеров</a:t>
            </a:r>
            <a:endParaRPr lang="en-US" sz="2400" smtClean="0"/>
          </a:p>
          <a:p>
            <a:pPr eaLnBrk="1" hangingPunct="1">
              <a:lnSpc>
                <a:spcPct val="80000"/>
              </a:lnSpc>
            </a:pPr>
            <a:r>
              <a:rPr lang="ru-RU" sz="2400" smtClean="0"/>
              <a:t>Проблемы установки</a:t>
            </a:r>
            <a:r>
              <a:rPr lang="en-US" sz="2400" smtClean="0"/>
              <a:t> (</a:t>
            </a:r>
            <a:r>
              <a:rPr lang="ru-RU" sz="2400" smtClean="0"/>
              <a:t>например,</a:t>
            </a:r>
            <a:r>
              <a:rPr lang="en-US" sz="2400" smtClean="0"/>
              <a:t> </a:t>
            </a:r>
            <a:r>
              <a:rPr lang="ru-RU" sz="2400" smtClean="0"/>
              <a:t>блокировка </a:t>
            </a:r>
            <a:r>
              <a:rPr lang="en-US" sz="2400" smtClean="0"/>
              <a:t>DLL)</a:t>
            </a:r>
          </a:p>
          <a:p>
            <a:pPr eaLnBrk="1" hangingPunct="1">
              <a:lnSpc>
                <a:spcPct val="80000"/>
              </a:lnSpc>
            </a:pPr>
            <a:r>
              <a:rPr lang="ru-RU" sz="2400" smtClean="0"/>
              <a:t>Плохая масштабируемость и доступность состояния</a:t>
            </a:r>
            <a:endParaRPr lang="en-US" sz="2400" smtClean="0"/>
          </a:p>
          <a:p>
            <a:pPr eaLnBrk="1" hangingPunct="1">
              <a:lnSpc>
                <a:spcPct val="80000"/>
              </a:lnSpc>
            </a:pPr>
            <a:r>
              <a:rPr lang="ru-RU" sz="2400" smtClean="0"/>
              <a:t>Ограниченная поддержка кэширования, трассировки</a:t>
            </a:r>
            <a:r>
              <a:rPr lang="en-US" sz="2400" smtClean="0"/>
              <a:t>, </a:t>
            </a:r>
            <a:r>
              <a:rPr lang="ru-RU" sz="2400" smtClean="0"/>
              <a:t>отладки</a:t>
            </a:r>
            <a:r>
              <a:rPr lang="en-US" sz="2400" smtClean="0"/>
              <a:t>.</a:t>
            </a:r>
          </a:p>
          <a:p>
            <a:pPr eaLnBrk="1" hangingPunct="1">
              <a:lnSpc>
                <a:spcPct val="80000"/>
              </a:lnSpc>
            </a:pPr>
            <a:r>
              <a:rPr lang="ru-RU" sz="2400" smtClean="0"/>
              <a:t>Ограниченность производительности и безопасности скриптов.</a:t>
            </a:r>
            <a:endParaRPr lang="en-US" sz="240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14369</TotalTime>
  <Words>6241</Words>
  <Application>Microsoft Office PowerPoint</Application>
  <PresentationFormat>Экран (4:3)</PresentationFormat>
  <Paragraphs>424</Paragraphs>
  <Slides>47</Slides>
  <Notes>16</Notes>
  <HiddenSlides>0</HiddenSlides>
  <MMClips>0</MMClips>
  <ScaleCrop>false</ScaleCrop>
  <HeadingPairs>
    <vt:vector size="4" baseType="variant">
      <vt:variant>
        <vt:lpstr>Тема</vt:lpstr>
      </vt:variant>
      <vt:variant>
        <vt:i4>1</vt:i4>
      </vt:variant>
      <vt:variant>
        <vt:lpstr>Заголовки слайдов</vt:lpstr>
      </vt:variant>
      <vt:variant>
        <vt:i4>47</vt:i4>
      </vt:variant>
    </vt:vector>
  </HeadingPairs>
  <TitlesOfParts>
    <vt:vector size="48" baseType="lpstr">
      <vt:lpstr>Оформление по умолчанию</vt:lpstr>
      <vt:lpstr>Лекция 3</vt:lpstr>
      <vt:lpstr>Web страница (page)</vt:lpstr>
      <vt:lpstr>Web сайт</vt:lpstr>
      <vt:lpstr>Web приложения</vt:lpstr>
      <vt:lpstr>Web приложение</vt:lpstr>
      <vt:lpstr>Типичная структура  web-приложений</vt:lpstr>
      <vt:lpstr>Слайд 7</vt:lpstr>
      <vt:lpstr>Основные идеи  ASP.Net Web Forms</vt:lpstr>
      <vt:lpstr>Технологии разработки  Web приложений</vt:lpstr>
      <vt:lpstr>Технологии программирования на стороне сервера  (Server-Side Code)</vt:lpstr>
      <vt:lpstr>Технология  Common Gateway Interface (CGI)</vt:lpstr>
      <vt:lpstr>Выполнение CGI запроса</vt:lpstr>
      <vt:lpstr>Выполнение CGI запроса (2)</vt:lpstr>
      <vt:lpstr>Слайд 14</vt:lpstr>
      <vt:lpstr>Простая форма для ввода поискового запроса</vt:lpstr>
      <vt:lpstr>Недостатки технологии CGI</vt:lpstr>
      <vt:lpstr>Расширения технологии CGI</vt:lpstr>
      <vt:lpstr>Технология SSI  (Server Side Includes)</vt:lpstr>
      <vt:lpstr>Слайд 19</vt:lpstr>
      <vt:lpstr>Некоторые общие SSI директивы</vt:lpstr>
      <vt:lpstr>Расширения Web Сервера (Server Extensions)</vt:lpstr>
      <vt:lpstr>Приложения на стороне сервера (программы и классы объектов)</vt:lpstr>
      <vt:lpstr>Сервлеты - servlets</vt:lpstr>
      <vt:lpstr>Слайд 24</vt:lpstr>
      <vt:lpstr>Архитектура Java сервлета</vt:lpstr>
      <vt:lpstr>Пример Java сервлета, генерирующего HTML страницу</vt:lpstr>
      <vt:lpstr>Пояснение к примеру</vt:lpstr>
      <vt:lpstr>Использование скриптов на стороне сервера</vt:lpstr>
      <vt:lpstr>Выполнение шаблона страницы со скриптами на стороне сервера</vt:lpstr>
      <vt:lpstr>Основные скриптовые серверные языки</vt:lpstr>
      <vt:lpstr>Java Server Pages (JSP)</vt:lpstr>
      <vt:lpstr>JSP страница</vt:lpstr>
      <vt:lpstr>An example of a JSP page</vt:lpstr>
      <vt:lpstr>Слайд 34</vt:lpstr>
      <vt:lpstr>Теги выполняемые на стороне сервера</vt:lpstr>
      <vt:lpstr>Стандартные действия в JSP для включения JavaBeans</vt:lpstr>
      <vt:lpstr>Технология ISAPI</vt:lpstr>
      <vt:lpstr>Обзор архитектуры ISAPI </vt:lpstr>
      <vt:lpstr>Приложения на стороне сервера (скрипты)</vt:lpstr>
      <vt:lpstr>Технология ASP </vt:lpstr>
      <vt:lpstr>Active Server Pages</vt:lpstr>
      <vt:lpstr>Active Server Pages</vt:lpstr>
      <vt:lpstr>Что такое ASP?</vt:lpstr>
      <vt:lpstr>Обработка скрипта на сервере</vt:lpstr>
      <vt:lpstr>Пример: HelloWorld.asp</vt:lpstr>
      <vt:lpstr>Достоинства ASP</vt:lpstr>
      <vt:lpstr>Недостатки ASP</vt:lpstr>
    </vt:vector>
  </TitlesOfParts>
  <Company>Институт Кибернетический Центр ТПУ</Company>
  <LinksUpToDate>false</LinksUpToDate>
  <SharedDoc>false</SharedDoc>
  <HyperlinkBase>http://tpu.ru</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 application development technologies</dc:title>
  <dc:creator>Tuzovsky Anatoly Fedorovich</dc:creator>
  <dc:description>Tomsk Polytechnic University</dc:description>
  <cp:lastModifiedBy>Тузовский</cp:lastModifiedBy>
  <cp:revision>222</cp:revision>
  <dcterms:created xsi:type="dcterms:W3CDTF">2006-12-18T02:29:33Z</dcterms:created>
  <dcterms:modified xsi:type="dcterms:W3CDTF">2010-01-31T09:36:28Z</dcterms:modified>
</cp:coreProperties>
</file>