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2"/>
  </p:notesMasterIdLst>
  <p:sldIdLst>
    <p:sldId id="278" r:id="rId2"/>
    <p:sldId id="279" r:id="rId3"/>
    <p:sldId id="381" r:id="rId4"/>
    <p:sldId id="382" r:id="rId5"/>
    <p:sldId id="376" r:id="rId6"/>
    <p:sldId id="380" r:id="rId7"/>
    <p:sldId id="377" r:id="rId8"/>
    <p:sldId id="378" r:id="rId9"/>
    <p:sldId id="379" r:id="rId10"/>
    <p:sldId id="337" r:id="rId11"/>
    <p:sldId id="503" r:id="rId12"/>
    <p:sldId id="504" r:id="rId13"/>
    <p:sldId id="502" r:id="rId14"/>
    <p:sldId id="505" r:id="rId15"/>
    <p:sldId id="506" r:id="rId16"/>
    <p:sldId id="507" r:id="rId17"/>
    <p:sldId id="491" r:id="rId18"/>
    <p:sldId id="492" r:id="rId19"/>
    <p:sldId id="453" r:id="rId20"/>
    <p:sldId id="455" r:id="rId21"/>
    <p:sldId id="454" r:id="rId22"/>
    <p:sldId id="456" r:id="rId23"/>
    <p:sldId id="457" r:id="rId24"/>
    <p:sldId id="458" r:id="rId25"/>
    <p:sldId id="459" r:id="rId26"/>
    <p:sldId id="460" r:id="rId27"/>
    <p:sldId id="461" r:id="rId28"/>
    <p:sldId id="462" r:id="rId29"/>
    <p:sldId id="463" r:id="rId30"/>
    <p:sldId id="464" r:id="rId31"/>
    <p:sldId id="401" r:id="rId32"/>
    <p:sldId id="276" r:id="rId33"/>
    <p:sldId id="402" r:id="rId34"/>
    <p:sldId id="333" r:id="rId35"/>
    <p:sldId id="496" r:id="rId36"/>
    <p:sldId id="277" r:id="rId37"/>
    <p:sldId id="403" r:id="rId38"/>
    <p:sldId id="404" r:id="rId39"/>
    <p:sldId id="405" r:id="rId40"/>
    <p:sldId id="406" r:id="rId41"/>
    <p:sldId id="257" r:id="rId42"/>
    <p:sldId id="499" r:id="rId43"/>
    <p:sldId id="512" r:id="rId44"/>
    <p:sldId id="511" r:id="rId45"/>
    <p:sldId id="513" r:id="rId46"/>
    <p:sldId id="514" r:id="rId47"/>
    <p:sldId id="508" r:id="rId48"/>
    <p:sldId id="509" r:id="rId49"/>
    <p:sldId id="510" r:id="rId50"/>
    <p:sldId id="497" r:id="rId51"/>
    <p:sldId id="498" r:id="rId52"/>
    <p:sldId id="336" r:id="rId53"/>
    <p:sldId id="259" r:id="rId54"/>
    <p:sldId id="409" r:id="rId55"/>
    <p:sldId id="340" r:id="rId56"/>
    <p:sldId id="500" r:id="rId57"/>
    <p:sldId id="531" r:id="rId58"/>
    <p:sldId id="501" r:id="rId59"/>
    <p:sldId id="545" r:id="rId60"/>
    <p:sldId id="260" r:id="rId61"/>
    <p:sldId id="341" r:id="rId62"/>
    <p:sldId id="532" r:id="rId63"/>
    <p:sldId id="342" r:id="rId64"/>
    <p:sldId id="526" r:id="rId65"/>
    <p:sldId id="343" r:id="rId66"/>
    <p:sldId id="527" r:id="rId67"/>
    <p:sldId id="528" r:id="rId68"/>
    <p:sldId id="529" r:id="rId69"/>
    <p:sldId id="530" r:id="rId70"/>
    <p:sldId id="547" r:id="rId71"/>
    <p:sldId id="544" r:id="rId72"/>
    <p:sldId id="395" r:id="rId73"/>
    <p:sldId id="344" r:id="rId74"/>
    <p:sldId id="412" r:id="rId75"/>
    <p:sldId id="413" r:id="rId76"/>
    <p:sldId id="414" r:id="rId77"/>
    <p:sldId id="415" r:id="rId78"/>
    <p:sldId id="416" r:id="rId79"/>
    <p:sldId id="543" r:id="rId80"/>
    <p:sldId id="417" r:id="rId81"/>
    <p:sldId id="418" r:id="rId82"/>
    <p:sldId id="419" r:id="rId83"/>
    <p:sldId id="420" r:id="rId84"/>
    <p:sldId id="345" r:id="rId85"/>
    <p:sldId id="421" r:id="rId86"/>
    <p:sldId id="261" r:id="rId87"/>
    <p:sldId id="465" r:id="rId88"/>
    <p:sldId id="466" r:id="rId89"/>
    <p:sldId id="467" r:id="rId90"/>
    <p:sldId id="387" r:id="rId91"/>
    <p:sldId id="388" r:id="rId92"/>
    <p:sldId id="536" r:id="rId93"/>
    <p:sldId id="383" r:id="rId94"/>
    <p:sldId id="384" r:id="rId95"/>
    <p:sldId id="385" r:id="rId96"/>
    <p:sldId id="537" r:id="rId97"/>
    <p:sldId id="468" r:id="rId98"/>
    <p:sldId id="469" r:id="rId99"/>
    <p:sldId id="533" r:id="rId100"/>
    <p:sldId id="534" r:id="rId101"/>
    <p:sldId id="535" r:id="rId102"/>
    <p:sldId id="484" r:id="rId103"/>
    <p:sldId id="390" r:id="rId104"/>
    <p:sldId id="391" r:id="rId105"/>
    <p:sldId id="392" r:id="rId106"/>
    <p:sldId id="394" r:id="rId107"/>
    <p:sldId id="393" r:id="rId108"/>
    <p:sldId id="546" r:id="rId109"/>
    <p:sldId id="494" r:id="rId110"/>
    <p:sldId id="495" r:id="rId111"/>
    <p:sldId id="386" r:id="rId112"/>
    <p:sldId id="427" r:id="rId113"/>
    <p:sldId id="428" r:id="rId114"/>
    <p:sldId id="429" r:id="rId115"/>
    <p:sldId id="430" r:id="rId116"/>
    <p:sldId id="431" r:id="rId117"/>
    <p:sldId id="432" r:id="rId118"/>
    <p:sldId id="433" r:id="rId119"/>
    <p:sldId id="538" r:id="rId120"/>
    <p:sldId id="444" r:id="rId121"/>
    <p:sldId id="445" r:id="rId122"/>
    <p:sldId id="539" r:id="rId123"/>
    <p:sldId id="540" r:id="rId124"/>
    <p:sldId id="541" r:id="rId125"/>
    <p:sldId id="542" r:id="rId126"/>
    <p:sldId id="446" r:id="rId127"/>
    <p:sldId id="443" r:id="rId128"/>
    <p:sldId id="447" r:id="rId129"/>
    <p:sldId id="450" r:id="rId130"/>
    <p:sldId id="518" r:id="rId131"/>
    <p:sldId id="451" r:id="rId132"/>
    <p:sldId id="452" r:id="rId133"/>
    <p:sldId id="517" r:id="rId134"/>
    <p:sldId id="519" r:id="rId135"/>
    <p:sldId id="520" r:id="rId136"/>
    <p:sldId id="524" r:id="rId137"/>
    <p:sldId id="521" r:id="rId138"/>
    <p:sldId id="522" r:id="rId139"/>
    <p:sldId id="523" r:id="rId140"/>
    <p:sldId id="525" r:id="rId1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74403" autoAdjust="0"/>
  </p:normalViewPr>
  <p:slideViewPr>
    <p:cSldViewPr>
      <p:cViewPr>
        <p:scale>
          <a:sx n="100" d="100"/>
          <a:sy n="100" d="100"/>
        </p:scale>
        <p:origin x="-1230" y="10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05936F-B832-455F-B112-E42DB52CE049}" type="datetimeFigureOut">
              <a:rPr lang="ru-RU" smtClean="0"/>
              <a:pPr/>
              <a:t>31.01.2010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989CA0-4C31-4B1F-AAE9-7F85B21CE45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ru.wikipedia.org/wiki/Apple_Safari" TargetMode="External"/><Relationship Id="rId13" Type="http://schemas.openxmlformats.org/officeDocument/2006/relationships/hyperlink" Target="http://ru.wikipedia.org/wiki/Opera_Mini" TargetMode="External"/><Relationship Id="rId18" Type="http://schemas.openxmlformats.org/officeDocument/2006/relationships/hyperlink" Target="http://ru.wikipedia.org/w/index.php?title=Blazer&amp;action=edit&amp;redlink=1" TargetMode="External"/><Relationship Id="rId3" Type="http://schemas.openxmlformats.org/officeDocument/2006/relationships/hyperlink" Target="http://ru.wikipedia.org/wiki/Microsoft_Internet_Explorer" TargetMode="External"/><Relationship Id="rId21" Type="http://schemas.openxmlformats.org/officeDocument/2006/relationships/hyperlink" Target="http://ru.wikipedia.org/wiki/BlackBerry" TargetMode="External"/><Relationship Id="rId7" Type="http://schemas.openxmlformats.org/officeDocument/2006/relationships/hyperlink" Target="http://ru.wikipedia.org/wiki/Opera_(%D0%BF%D1%80%D0%BE%D0%B3%D1%80%D0%B0%D0%BC%D0%BC%D0%B0)" TargetMode="External"/><Relationship Id="rId12" Type="http://schemas.openxmlformats.org/officeDocument/2006/relationships/hyperlink" Target="http://ru.wikipedia.org/wiki/Mozilla_Suite" TargetMode="External"/><Relationship Id="rId17" Type="http://schemas.openxmlformats.org/officeDocument/2006/relationships/hyperlink" Target="http://ru.wikipedia.org/wiki/Konqueror" TargetMode="External"/><Relationship Id="rId2" Type="http://schemas.openxmlformats.org/officeDocument/2006/relationships/slide" Target="../slides/slide25.xml"/><Relationship Id="rId16" Type="http://schemas.openxmlformats.org/officeDocument/2006/relationships/hyperlink" Target="http://ru.wikipedia.org/w/index.php?title=Danger_Web_Browser&amp;action=edit&amp;redlink=1" TargetMode="External"/><Relationship Id="rId20" Type="http://schemas.openxmlformats.org/officeDocument/2006/relationships/hyperlink" Target="http://ru.wikipedia.org/w/index.php?title=ACCESS_NetFront&amp;action=edit&amp;redlink=1" TargetMode="External"/><Relationship Id="rId1" Type="http://schemas.openxmlformats.org/officeDocument/2006/relationships/notesMaster" Target="../notesMasters/notesMaster1.xml"/><Relationship Id="rId6" Type="http://schemas.openxmlformats.org/officeDocument/2006/relationships/hyperlink" Target="http://ru.wikipedia.org/wiki/%D0%A1%D0%B2%D0%BE%D0%B1%D0%BE%D0%B4%D0%BD%D0%BE%D0%B5_%D0%9F%D0%9E" TargetMode="External"/><Relationship Id="rId11" Type="http://schemas.openxmlformats.org/officeDocument/2006/relationships/hyperlink" Target="http://ru.wikipedia.org/wiki/Netscape_(%D0%B1%D1%80%D0%B0%D1%83%D0%B7%D0%B5%D1%80)" TargetMode="External"/><Relationship Id="rId24" Type="http://schemas.openxmlformats.org/officeDocument/2006/relationships/hyperlink" Target="http://ru.wikipedia.org/w/index.php?title=ICab&amp;action=edit&amp;redlink=1" TargetMode="External"/><Relationship Id="rId5" Type="http://schemas.openxmlformats.org/officeDocument/2006/relationships/hyperlink" Target="http://ru.wikipedia.org/wiki/Mozilla_Firefox" TargetMode="External"/><Relationship Id="rId15" Type="http://schemas.openxmlformats.org/officeDocument/2006/relationships/hyperlink" Target="http://ru.wikipedia.org/wiki/Sony_Playstation" TargetMode="External"/><Relationship Id="rId23" Type="http://schemas.openxmlformats.org/officeDocument/2006/relationships/hyperlink" Target="http://ru.wikipedia.org/wiki/Lotus_Notes" TargetMode="External"/><Relationship Id="rId10" Type="http://schemas.openxmlformats.org/officeDocument/2006/relationships/hyperlink" Target="http://ru.wikipedia.org/w/index.php?title=Net_Applications&amp;action=edit&amp;redlink=1" TargetMode="External"/><Relationship Id="rId19" Type="http://schemas.openxmlformats.org/officeDocument/2006/relationships/hyperlink" Target="http://ru.wikipedia.org/w/index.php?title=WebTV&amp;action=edit&amp;redlink=1" TargetMode="External"/><Relationship Id="rId4" Type="http://schemas.openxmlformats.org/officeDocument/2006/relationships/hyperlink" Target="http://ru.wikipedia.org/wiki/Microsoft_Windows" TargetMode="External"/><Relationship Id="rId9" Type="http://schemas.openxmlformats.org/officeDocument/2006/relationships/hyperlink" Target="http://ru.wikipedia.org/wiki/Apple_Mac_OS" TargetMode="External"/><Relationship Id="rId14" Type="http://schemas.openxmlformats.org/officeDocument/2006/relationships/hyperlink" Target="http://ru.wikipedia.org/wiki/Microsoft_Pocket_Internet_Explorer" TargetMode="External"/><Relationship Id="rId22" Type="http://schemas.openxmlformats.org/officeDocument/2006/relationships/hyperlink" Target="http://ru.wikipedia.org/w/index.php?title=ANT_Galio&amp;action=edit&amp;redlink=1"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en.wikipedia.org/wiki/Authorization" TargetMode="External"/><Relationship Id="rId13" Type="http://schemas.openxmlformats.org/officeDocument/2006/relationships/hyperlink" Target="http://en.wikipedia.org/wiki/Server_Side_Includes" TargetMode="External"/><Relationship Id="rId18" Type="http://schemas.openxmlformats.org/officeDocument/2006/relationships/hyperlink" Target="http://en.wikipedia.org/wiki/PHP" TargetMode="External"/><Relationship Id="rId26" Type="http://schemas.openxmlformats.org/officeDocument/2006/relationships/hyperlink" Target="http://en.wikipedia.org/wiki/Transport_Layer_Security" TargetMode="External"/><Relationship Id="rId3" Type="http://schemas.openxmlformats.org/officeDocument/2006/relationships/hyperlink" Target="http://en.wikipedia.org/wiki/Data_logging" TargetMode="External"/><Relationship Id="rId21" Type="http://schemas.openxmlformats.org/officeDocument/2006/relationships/hyperlink" Target="http://en.wikipedia.org/wiki/Server_Application_Programming_Interface" TargetMode="External"/><Relationship Id="rId34" Type="http://schemas.openxmlformats.org/officeDocument/2006/relationships/hyperlink" Target="http://en.wikipedia.org/wiki/Bandwidth_throttling" TargetMode="External"/><Relationship Id="rId7" Type="http://schemas.openxmlformats.org/officeDocument/2006/relationships/hyperlink" Target="http://en.wikipedia.org/wiki/Authentication" TargetMode="External"/><Relationship Id="rId12" Type="http://schemas.openxmlformats.org/officeDocument/2006/relationships/hyperlink" Target="http://en.wikipedia.org/wiki/Dynamic_web_content" TargetMode="External"/><Relationship Id="rId17" Type="http://schemas.openxmlformats.org/officeDocument/2006/relationships/hyperlink" Target="http://en.wikipedia.org/wiki/JavaServer_Pages" TargetMode="External"/><Relationship Id="rId25" Type="http://schemas.openxmlformats.org/officeDocument/2006/relationships/hyperlink" Target="http://en.wikipedia.org/wiki/Secure_Sockets_Layer" TargetMode="External"/><Relationship Id="rId33" Type="http://schemas.openxmlformats.org/officeDocument/2006/relationships/hyperlink" Target="http://en.wikipedia.org/wiki/Operating_system" TargetMode="External"/><Relationship Id="rId2" Type="http://schemas.openxmlformats.org/officeDocument/2006/relationships/slide" Target="../slides/slide26.xml"/><Relationship Id="rId16" Type="http://schemas.openxmlformats.org/officeDocument/2006/relationships/hyperlink" Target="http://en.wikipedia.org/wiki/FastCGI" TargetMode="External"/><Relationship Id="rId20" Type="http://schemas.openxmlformats.org/officeDocument/2006/relationships/hyperlink" Target="http://en.wikipedia.org/wiki/ASP.NET" TargetMode="External"/><Relationship Id="rId29" Type="http://schemas.openxmlformats.org/officeDocument/2006/relationships/hyperlink" Target="http://en.wikipedia.org/wiki/Gzip" TargetMode="External"/><Relationship Id="rId1" Type="http://schemas.openxmlformats.org/officeDocument/2006/relationships/notesMaster" Target="../notesMasters/notesMaster1.xml"/><Relationship Id="rId6" Type="http://schemas.openxmlformats.org/officeDocument/2006/relationships/hyperlink" Target="http://en.wikipedia.org/wiki/Web_log_analysis_software" TargetMode="External"/><Relationship Id="rId11" Type="http://schemas.openxmlformats.org/officeDocument/2006/relationships/hyperlink" Target="http://en.wikipedia.org/wiki/Filesystem" TargetMode="External"/><Relationship Id="rId24" Type="http://schemas.openxmlformats.org/officeDocument/2006/relationships/hyperlink" Target="http://en.wikipedia.org/wiki/Https" TargetMode="External"/><Relationship Id="rId32" Type="http://schemas.openxmlformats.org/officeDocument/2006/relationships/hyperlink" Target="http://en.wikipedia.org/wiki/Large_file_support" TargetMode="External"/><Relationship Id="rId5" Type="http://schemas.openxmlformats.org/officeDocument/2006/relationships/hyperlink" Target="http://en.wikipedia.org/wiki/Webmaster" TargetMode="External"/><Relationship Id="rId15" Type="http://schemas.openxmlformats.org/officeDocument/2006/relationships/hyperlink" Target="http://en.wikipedia.org/wiki/SCGI" TargetMode="External"/><Relationship Id="rId23" Type="http://schemas.openxmlformats.org/officeDocument/2006/relationships/hyperlink" Target="http://en.wikipedia.org/wiki/ISAPI" TargetMode="External"/><Relationship Id="rId28" Type="http://schemas.openxmlformats.org/officeDocument/2006/relationships/hyperlink" Target="http://en.wikipedia.org/wiki/Data_compression" TargetMode="External"/><Relationship Id="rId10" Type="http://schemas.openxmlformats.org/officeDocument/2006/relationships/hyperlink" Target="http://en.wikipedia.org/wiki/Password" TargetMode="External"/><Relationship Id="rId19" Type="http://schemas.openxmlformats.org/officeDocument/2006/relationships/hyperlink" Target="http://en.wikipedia.org/wiki/Active_Server_Pages" TargetMode="External"/><Relationship Id="rId31" Type="http://schemas.openxmlformats.org/officeDocument/2006/relationships/hyperlink" Target="http://en.wikipedia.org/wiki/IP_address" TargetMode="External"/><Relationship Id="rId4" Type="http://schemas.openxmlformats.org/officeDocument/2006/relationships/hyperlink" Target="http://en.wikipedia.org/wiki/Server_log" TargetMode="External"/><Relationship Id="rId9" Type="http://schemas.openxmlformats.org/officeDocument/2006/relationships/hyperlink" Target="http://en.wikipedia.org/wiki/User_name" TargetMode="External"/><Relationship Id="rId14" Type="http://schemas.openxmlformats.org/officeDocument/2006/relationships/hyperlink" Target="http://en.wikipedia.org/wiki/Common_Gateway_Interface" TargetMode="External"/><Relationship Id="rId22" Type="http://schemas.openxmlformats.org/officeDocument/2006/relationships/hyperlink" Target="http://en.wikipedia.org/wiki/NSAPI" TargetMode="External"/><Relationship Id="rId27" Type="http://schemas.openxmlformats.org/officeDocument/2006/relationships/hyperlink" Target="http://en.wikipedia.org/wiki/List_of_TCP_and_UDP_port_numbers" TargetMode="External"/><Relationship Id="rId30" Type="http://schemas.openxmlformats.org/officeDocument/2006/relationships/hyperlink" Target="http://en.wikipedia.org/wiki/Virtual_host"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en.wikipedia.org/wiki/Robots_Exclusion_Standard" TargetMode="External"/><Relationship Id="rId3" Type="http://schemas.openxmlformats.org/officeDocument/2006/relationships/hyperlink" Target="http://en.wikipedia.org/wiki/HTTP" TargetMode="External"/><Relationship Id="rId7" Type="http://schemas.openxmlformats.org/officeDocument/2006/relationships/hyperlink" Target="http://en.wikipedia.org/wiki/Web_browser"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en.wikipedia.org/wiki/Standard_input" TargetMode="External"/><Relationship Id="rId5" Type="http://schemas.openxmlformats.org/officeDocument/2006/relationships/hyperlink" Target="http://en.wikipedia.org/wiki/Query_string" TargetMode="External"/><Relationship Id="rId4" Type="http://schemas.openxmlformats.org/officeDocument/2006/relationships/hyperlink" Target="http://en.wikipedia.org/wiki/Scripting_programming_language" TargetMode="External"/><Relationship Id="rId9" Type="http://schemas.openxmlformats.org/officeDocument/2006/relationships/hyperlink" Target="http://en.wikipedia.org/wiki/Web_crawler"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ru.wikipedia.org/wiki/IP-%D0%B0%D0%B4%D1%80%D0%B5%D1%81" TargetMode="External"/><Relationship Id="rId3" Type="http://schemas.openxmlformats.org/officeDocument/2006/relationships/hyperlink" Target="http://ru.wikipedia.org/wiki/%D0%9C%D0%BE%D0%B4%D0%B5%D0%BB%D1%8C_OSI" TargetMode="External"/><Relationship Id="rId7" Type="http://schemas.openxmlformats.org/officeDocument/2006/relationships/hyperlink" Target="http://ru.wikipedia.org/wiki/%D0%91%D1%80%D0%B0%D1%83%D0%B7%D0%B5%D1%80"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ru.wikipedia.org/wiki/URI" TargetMode="External"/><Relationship Id="rId5" Type="http://schemas.openxmlformats.org/officeDocument/2006/relationships/hyperlink" Target="http://ru.wikipedia.org/wiki/SMTP" TargetMode="External"/><Relationship Id="rId4" Type="http://schemas.openxmlformats.org/officeDocument/2006/relationships/hyperlink" Target="http://ru.wikipedia.org/wiki/File_Transfer_Protocol"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ru.wikipedia.org/wiki/%D0%A1%D0%B5%D1%80%D0%B2%D0%B5%D1%80_(%D0%BF%D1%80%D0%B8%D0%BB%D0%BE%D0%B6%D0%B5%D0%BD%D0%B8%D0%B5)" TargetMode="External"/><Relationship Id="rId13" Type="http://schemas.openxmlformats.org/officeDocument/2006/relationships/hyperlink" Target="http://ru.wikipedia.org/wiki/%D0%9F%D0%B8%D1%80%D0%B8%D0%BD%D0%B3%D0%BE%D0%B2%D1%8B%D0%B5_%D1%81%D0%B5%D1%82%D0%B8" TargetMode="External"/><Relationship Id="rId18" Type="http://schemas.openxmlformats.org/officeDocument/2006/relationships/hyperlink" Target="http://ru.wikipedia.org/wiki/%D0%A4%D0%B0%D0%B9%D0%BB" TargetMode="External"/><Relationship Id="rId26" Type="http://schemas.openxmlformats.org/officeDocument/2006/relationships/hyperlink" Target="http://ru.wikipedia.org/wiki/%D0%98%D0%B4%D0%B5%D0%BC%D0%BF%D0%BE%D1%82%D0%B5%D0%BD%D1%82%D0%BD%D0%BE%D1%81%D1%82%D1%8C" TargetMode="External"/><Relationship Id="rId39" Type="http://schemas.openxmlformats.org/officeDocument/2006/relationships/hyperlink" Target="http://ru.wikipedia.org/wiki/%D0%9C%D0%BD%D0%B5%D0%BC%D0%BE%D1%82%D0%B5%D1%85%D0%BD%D0%B8%D0%BA%D0%B0" TargetMode="External"/><Relationship Id="rId3" Type="http://schemas.openxmlformats.org/officeDocument/2006/relationships/hyperlink" Target="http://ru.wikipedia.org/wiki/%D0%90%D0%BD%D0%B3%D0%BB%D0%B8%D0%B9%D1%81%D0%BA%D0%B8%D0%B9_%D1%8F%D0%B7%D1%8B%D0%BA" TargetMode="External"/><Relationship Id="rId21" Type="http://schemas.openxmlformats.org/officeDocument/2006/relationships/hyperlink" Target="http://ru.wikipedia.org/wiki/File_Transfer_Protocol" TargetMode="External"/><Relationship Id="rId34" Type="http://schemas.openxmlformats.org/officeDocument/2006/relationships/hyperlink" Target="http://ru.wikipedia.org/wiki/RFC" TargetMode="External"/><Relationship Id="rId42" Type="http://schemas.openxmlformats.org/officeDocument/2006/relationships/hyperlink" Target="http://ru.wikipedia.org/wiki/ASCII" TargetMode="External"/><Relationship Id="rId47" Type="http://schemas.openxmlformats.org/officeDocument/2006/relationships/hyperlink" Target="http://ru.wikipedia.org/wiki/HTTP#.D0.9C.D0.BD.D0.BE.D0.B6.D0.B5.D1.81.D1.82.D0.B2.D0.B5.D0.BD.D0.BD.D0.BE.D0.B5_.D1.81.D0.BE.D0.B4.D0.B5.D1.80.D0.B6.D0.B8.D0.BC.D0.BE.D0.B5" TargetMode="External"/><Relationship Id="rId7" Type="http://schemas.openxmlformats.org/officeDocument/2006/relationships/hyperlink" Target="http://ru.wikipedia.org/wiki/%D0%9A%D0%BB%D0%B8%D0%B5%D0%BD%D1%82_(%D0%BF%D1%80%D0%BE%D0%B3%D1%80%D0%B0%D0%BC%D0%BC%D0%BD%D1%8B%D0%B9)" TargetMode="External"/><Relationship Id="rId12" Type="http://schemas.openxmlformats.org/officeDocument/2006/relationships/hyperlink" Target="http://ru.wikipedia.org/wiki/%D0%98%D0%BD%D1%84%D0%BE%D1%80%D0%BC%D0%B0%D1%86%D0%B8%D1%8F" TargetMode="External"/><Relationship Id="rId17" Type="http://schemas.openxmlformats.org/officeDocument/2006/relationships/hyperlink" Target="http://ru.wikipedia.org/wiki/URI" TargetMode="External"/><Relationship Id="rId25" Type="http://schemas.openxmlformats.org/officeDocument/2006/relationships/hyperlink" Target="http://ru.wikipedia.org/wiki/%D0%90%D1%80%D0%B0%D0%B1%D1%81%D0%BA%D0%B8%D0%B5_%D1%86%D0%B8%D1%84%D1%80%D1%8B" TargetMode="External"/><Relationship Id="rId33" Type="http://schemas.openxmlformats.org/officeDocument/2006/relationships/hyperlink" Target="#cite_note-http-spec-methods-3"/><Relationship Id="rId38" Type="http://schemas.openxmlformats.org/officeDocument/2006/relationships/hyperlink" Target="http://ru.wikipedia.org/wiki/%D0%96%D0%B0%D1%80%D0%B3%D0%BE%D0%BD" TargetMode="External"/><Relationship Id="rId46" Type="http://schemas.openxmlformats.org/officeDocument/2006/relationships/hyperlink" Target="http://ru.wikipedia.org/wiki/%D0%A1%D0%BF%D0%B8%D1%81%D0%BE%D0%BA_%D0%B7%D0%B0%D0%B3%D0%BE%D0%BB%D0%BE%D0%B2%D0%BA%D0%BE%D0%B2_HTTP#.D0.97.D0.B0.D0.B3.D0.BE.D0.BB.D0.BE.D0.B2.D0.BA.D0.B8_.D1.81.D1.83.D1.89.D0.BD.D0.BE.D1.81.D1.82.D0.B8" TargetMode="External"/><Relationship Id="rId2" Type="http://schemas.openxmlformats.org/officeDocument/2006/relationships/slide" Target="../slides/slide36.xml"/><Relationship Id="rId16" Type="http://schemas.openxmlformats.org/officeDocument/2006/relationships/hyperlink" Target="http://ru.wikipedia.org/wiki/WebDAV" TargetMode="External"/><Relationship Id="rId20" Type="http://schemas.openxmlformats.org/officeDocument/2006/relationships/hyperlink" Target="http://ru.wikipedia.org/wiki/%D0%9C%D0%BE%D0%B4%D0%B5%D0%BB%D1%8C_OSI" TargetMode="External"/><Relationship Id="rId29" Type="http://schemas.openxmlformats.org/officeDocument/2006/relationships/hyperlink" Target="#.D0.A3.D1.81.D0.BB.D0.BE.D0.B2.D0.BD.D1.8B.D0.B5_GET"/><Relationship Id="rId41" Type="http://schemas.openxmlformats.org/officeDocument/2006/relationships/hyperlink" Target="http://tools.ietf.org/html/rfc822" TargetMode="External"/><Relationship Id="rId1" Type="http://schemas.openxmlformats.org/officeDocument/2006/relationships/notesMaster" Target="../notesMasters/notesMaster1.xml"/><Relationship Id="rId6" Type="http://schemas.openxmlformats.org/officeDocument/2006/relationships/hyperlink" Target="http://ru.wikipedia.org/wiki/%D0%A2%D0%B5%D1%85%D0%BD%D0%BE%D0%BB%D0%BE%D0%B3%D0%B8%D1%8F_%C2%AB%D0%BA%D0%BB%D0%B8%D0%B5%D0%BD%D1%82-%D1%81%D0%B5%D1%80%D0%B2%D0%B5%D1%80%C2%BB" TargetMode="External"/><Relationship Id="rId11" Type="http://schemas.openxmlformats.org/officeDocument/2006/relationships/hyperlink" Target="http://ru.wikipedia.org/wiki/%D0%A1%D0%B5%D0%B2%D0%B5%D1%80%D0%BD%D0%B0%D1%8F_%D0%90%D0%BC%D0%B5%D1%80%D0%B8%D0%BA%D0%B0" TargetMode="External"/><Relationship Id="rId24" Type="http://schemas.openxmlformats.org/officeDocument/2006/relationships/hyperlink" Target="http://ru.wikipedia.org/wiki/IP-%D0%B0%D0%B4%D1%80%D0%B5%D1%81" TargetMode="External"/><Relationship Id="rId32" Type="http://schemas.openxmlformats.org/officeDocument/2006/relationships/hyperlink" Target="http://ru.wikipedia.org/wiki/%D0%91%D0%BB%D0%BE%D0%B3" TargetMode="External"/><Relationship Id="rId37" Type="http://schemas.openxmlformats.org/officeDocument/2006/relationships/hyperlink" Target="http://ru.wikipedia.org/wiki/%D0%9F%D1%80%D0%BE%D0%BA%D1%81%D0%B8-%D1%81%D0%B5%D1%80%D0%B2%D0%B5%D1%80" TargetMode="External"/><Relationship Id="rId40" Type="http://schemas.openxmlformats.org/officeDocument/2006/relationships/hyperlink" Target="http://ru.wikipedia.org/wiki/DARPA" TargetMode="External"/><Relationship Id="rId45" Type="http://schemas.openxmlformats.org/officeDocument/2006/relationships/hyperlink" Target="http://ru.wikipedia.org/wiki/%D0%A1%D0%BF%D0%B8%D1%81%D0%BE%D0%BA_%D0%B7%D0%B0%D0%B3%D0%BE%D0%BB%D0%BE%D0%B2%D0%BA%D0%BE%D0%B2_HTTP#.D0.97.D0.B0.D0.B3.D0.BE.D0.BB.D0.BE.D0.B2.D0.BA.D0.B8_.D0.BE.D1.82.D0.B2.D0.B5.D1.82.D0.B0" TargetMode="External"/><Relationship Id="rId5" Type="http://schemas.openxmlformats.org/officeDocument/2006/relationships/hyperlink" Target="http://ru.wikipedia.org/wiki/%D0%A1%D0%B5%D1%82%D0%B5%D0%B2%D0%BE%D0%B9_%D0%BF%D1%80%D0%BE%D1%82%D0%BE%D0%BA%D0%BE%D0%BB" TargetMode="External"/><Relationship Id="rId15" Type="http://schemas.openxmlformats.org/officeDocument/2006/relationships/hyperlink" Target="http://ru.wikipedia.org/wiki/XML-RPC" TargetMode="External"/><Relationship Id="rId23" Type="http://schemas.openxmlformats.org/officeDocument/2006/relationships/hyperlink" Target="http://ru.wikipedia.org/wiki/%D0%91%D1%80%D0%B0%D1%83%D0%B7%D0%B5%D1%80" TargetMode="External"/><Relationship Id="rId28" Type="http://schemas.openxmlformats.org/officeDocument/2006/relationships/hyperlink" Target="http://ru.wikipedia.org/wiki/%D0%9A%D1%8D%D1%88%D0%B8%D1%80%D0%BE%D0%B2%D0%B0%D0%BD%D0%B8%D0%B5" TargetMode="External"/><Relationship Id="rId36" Type="http://schemas.openxmlformats.org/officeDocument/2006/relationships/hyperlink" Target="http://ru.wikipedia.org/wiki/%D0%A0%D1%83%D1%81%D1%81%D0%BA%D0%B8%D0%B9_%D1%8F%D0%B7%D1%8B%D0%BA" TargetMode="External"/><Relationship Id="rId10" Type="http://schemas.openxmlformats.org/officeDocument/2006/relationships/hyperlink" Target="http://ru.wikipedia.org/wiki/%D0%92%D0%B5%D0%B1-%D1%81%D0%B0%D0%B9%D1%82" TargetMode="External"/><Relationship Id="rId19" Type="http://schemas.openxmlformats.org/officeDocument/2006/relationships/hyperlink" Target="http://ru.wikipedia.org/wiki/%D0%9D%D0%B0%D0%B1%D0%BE%D1%80_%D1%81%D0%B8%D0%BC%D0%B2%D0%BE%D0%BB%D0%BE%D0%B2" TargetMode="External"/><Relationship Id="rId31" Type="http://schemas.openxmlformats.org/officeDocument/2006/relationships/hyperlink" Target="http://ru.wikipedia.org/wiki/%D0%9C%D0%B5%D1%82%D0%B0%D0%B4%D0%B0%D0%BD%D0%BD%D1%8B%D0%B5" TargetMode="External"/><Relationship Id="rId44" Type="http://schemas.openxmlformats.org/officeDocument/2006/relationships/hyperlink" Target="http://ru.wikipedia.org/wiki/%D0%A1%D0%BF%D0%B8%D1%81%D0%BE%D0%BA_%D0%B7%D0%B0%D0%B3%D0%BE%D0%BB%D0%BE%D0%B2%D0%BA%D0%BE%D0%B2_HTTP#.D0.97.D0.B0.D0.B3.D0.BE.D0.BB.D0.BE.D0.B2.D0.BA.D0.B8_.D0.B7.D0.B0.D0.BF.D1.80.D0.BE.D1.81.D0.B0" TargetMode="External"/><Relationship Id="rId4" Type="http://schemas.openxmlformats.org/officeDocument/2006/relationships/hyperlink" Target="http://ru.wikipedia.org/wiki/%D0%93%D0%B8%D0%BF%D0%B5%D1%80%D1%82%D0%B5%D0%BA%D1%81%D1%82" TargetMode="External"/><Relationship Id="rId9" Type="http://schemas.openxmlformats.org/officeDocument/2006/relationships/hyperlink" Target="http://ru.wikipedia.org/wiki/%D0%92%D1%81%D0%B5%D0%BC%D0%B8%D1%80%D0%BD%D0%B0%D1%8F_%D0%BF%D0%B0%D1%83%D1%82%D0%B8%D0%BD%D0%B0" TargetMode="External"/><Relationship Id="rId14" Type="http://schemas.openxmlformats.org/officeDocument/2006/relationships/hyperlink" Target="http://ru.wikipedia.org/wiki/SOAP" TargetMode="External"/><Relationship Id="rId22" Type="http://schemas.openxmlformats.org/officeDocument/2006/relationships/hyperlink" Target="http://ru.wikipedia.org/wiki/SMTP" TargetMode="External"/><Relationship Id="rId27" Type="http://schemas.openxmlformats.org/officeDocument/2006/relationships/hyperlink" Target="#cite_note-http-spec-methods-3"/><Relationship Id="rId30" Type="http://schemas.openxmlformats.org/officeDocument/2006/relationships/hyperlink" Target="#.D0.A7.D0.B0.D1.81.D1.82.D0.B8.D1.87.D0.BD.D1.8B.D0.B5_GET"/><Relationship Id="rId35" Type="http://schemas.openxmlformats.org/officeDocument/2006/relationships/hyperlink" Target="http://ru.wikipedia.org/wiki/IETF" TargetMode="External"/><Relationship Id="rId43" Type="http://schemas.openxmlformats.org/officeDocument/2006/relationships/hyperlink" Target="http://ru.wikipedia.org/wiki/%D0%A1%D0%BF%D0%B8%D1%81%D0%BE%D0%BA_%D0%B7%D0%B0%D0%B3%D0%BE%D0%BB%D0%BE%D0%B2%D0%BA%D0%BE%D0%B2_HTTP#.D0.9E.D1.81.D0.BD.D0.BE.D0.B2.D0.BD.D1.8B.D0.B5_.D0.B7.D0.B0.D0.B3.D0.BE.D0.BB.D0.BE.D0.B2.D0.BA.D0.B8"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ru.wikipedia.org/wiki/%D0%90%D0%BD%D0%B3%D0%BB%D0%B8%D0%B9%D1%81%D0%BA%D0%B8%D0%B9_%D1%8F%D0%B7%D1%8B%D0%BA"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8" Type="http://schemas.openxmlformats.org/officeDocument/2006/relationships/hyperlink" Target="http://www2.stack.ru/~julia/HTML4/interact/forms.html#edef-INPUT" TargetMode="External"/><Relationship Id="rId13" Type="http://schemas.openxmlformats.org/officeDocument/2006/relationships/hyperlink" Target="http://www2.stack.ru/~julia/HTML4/interact/forms.html#edef-TEXTAREA" TargetMode="External"/><Relationship Id="rId3" Type="http://schemas.openxmlformats.org/officeDocument/2006/relationships/hyperlink" Target="http://www2.stack.ru/~julia/HTML4/interact/scripts.html#events" TargetMode="External"/><Relationship Id="rId7" Type="http://schemas.openxmlformats.org/officeDocument/2006/relationships/hyperlink" Target="http://www2.stack.ru/~julia/HTML4/interact/forms.html#edef-BUTTON" TargetMode="External"/><Relationship Id="rId12" Type="http://schemas.openxmlformats.org/officeDocument/2006/relationships/hyperlink" Target="http://www2.stack.ru/~julia/HTML4/interact/forms.html#edef-OPTION" TargetMode="External"/><Relationship Id="rId2" Type="http://schemas.openxmlformats.org/officeDocument/2006/relationships/slide" Target="../slides/slide77.xml"/><Relationship Id="rId16" Type="http://schemas.openxmlformats.org/officeDocument/2006/relationships/hyperlink" Target="http://www2.stack.ru/~julia/HTML4/interact/forms.html#edef-FORM" TargetMode="External"/><Relationship Id="rId1" Type="http://schemas.openxmlformats.org/officeDocument/2006/relationships/notesMaster" Target="../notesMasters/notesMaster1.xml"/><Relationship Id="rId6" Type="http://schemas.openxmlformats.org/officeDocument/2006/relationships/hyperlink" Target="http://www2.stack.ru/~julia/HTML4/struct/global.html#edef-META" TargetMode="External"/><Relationship Id="rId11" Type="http://schemas.openxmlformats.org/officeDocument/2006/relationships/hyperlink" Target="http://www2.stack.ru/~julia/HTML4/interact/forms.html#edef-OPTGROUP" TargetMode="External"/><Relationship Id="rId5" Type="http://schemas.openxmlformats.org/officeDocument/2006/relationships/hyperlink" Target="http://www2.stack.ru/~julia/HTML4/interact/scripts.html#default-script" TargetMode="External"/><Relationship Id="rId15" Type="http://schemas.openxmlformats.org/officeDocument/2006/relationships/hyperlink" Target="http://www2.stack.ru/~julia/HTML4/struct/objects.html#edef-OBJECT" TargetMode="External"/><Relationship Id="rId10" Type="http://schemas.openxmlformats.org/officeDocument/2006/relationships/hyperlink" Target="http://www2.stack.ru/~julia/HTML4/interact/forms.html#edef-SELECT" TargetMode="External"/><Relationship Id="rId4" Type="http://schemas.openxmlformats.org/officeDocument/2006/relationships/hyperlink" Target="http://www2.stack.ru/~julia/HTML4/interact/scripts.html" TargetMode="External"/><Relationship Id="rId9" Type="http://schemas.openxmlformats.org/officeDocument/2006/relationships/hyperlink" Target="http://www2.stack.ru/~julia/HTML4/interact/forms.html#adef-selected" TargetMode="External"/><Relationship Id="rId14" Type="http://schemas.openxmlformats.org/officeDocument/2006/relationships/hyperlink" Target="http://www2.stack.ru/~julia/HTML4/references.html#ref-RFC2068"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ru.wikipedia.org/wiki/%D0%90%D0%BD%D0%B3%D0%BB%D0%B8%D0%B9%D1%81%D0%BA%D0%B8%D0%B9_%D1%8F%D0%B7%D1%8B%D0%BA" TargetMode="External"/><Relationship Id="rId7" Type="http://schemas.openxmlformats.org/officeDocument/2006/relationships/hyperlink" Target="http://ru.wikipedia.org/wiki/JIT" TargetMode="External"/><Relationship Id="rId2" Type="http://schemas.openxmlformats.org/officeDocument/2006/relationships/slide" Target="../slides/slide113.xml"/><Relationship Id="rId1" Type="http://schemas.openxmlformats.org/officeDocument/2006/relationships/notesMaster" Target="../notesMasters/notesMaster1.xml"/><Relationship Id="rId6" Type="http://schemas.openxmlformats.org/officeDocument/2006/relationships/hyperlink" Target="http://ru.wikipedia.org/wiki/%D0%9A%D0%BE%D0%BC%D0%BF%D0%B8%D0%BB%D1%8F%D1%82%D0%BE%D1%80" TargetMode="External"/><Relationship Id="rId5" Type="http://schemas.openxmlformats.org/officeDocument/2006/relationships/hyperlink" Target="http://ru.wikipedia.org/wiki/%D0%98%D0%BD%D1%82%D0%B5%D1%80%D0%BF%D1%80%D0%B5%D1%82%D0%B0%D1%86%D0%B8%D1%8F" TargetMode="External"/><Relationship Id="rId4" Type="http://schemas.openxmlformats.org/officeDocument/2006/relationships/hyperlink" Target="http://ru.wikipedia.org/wiki/%D0%AF%D0%B7%D1%8B%D0%BA_%D0%BF%D1%80%D0%BE%D0%B3%D1%80%D0%B0%D0%BC%D0%BC%D0%B8%D1%80%D0%BE%D0%B2%D0%B0%D0%BD%D0%B8%D1%8F" TargetMode="Externa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8" Type="http://schemas.openxmlformats.org/officeDocument/2006/relationships/hyperlink" Target="http://en.wikipedia.org/wiki/Cascading_Style_Sheets" TargetMode="External"/><Relationship Id="rId13" Type="http://schemas.openxmlformats.org/officeDocument/2006/relationships/hyperlink" Target="http://en.wikipedia.org/wiki/PHP" TargetMode="External"/><Relationship Id="rId3" Type="http://schemas.openxmlformats.org/officeDocument/2006/relationships/hyperlink" Target="http://en.wikipedia.org/wiki/Web_site" TargetMode="External"/><Relationship Id="rId7" Type="http://schemas.openxmlformats.org/officeDocument/2006/relationships/hyperlink" Target="http://en.wikipedia.org/wiki/JavaScript" TargetMode="External"/><Relationship Id="rId12" Type="http://schemas.openxmlformats.org/officeDocument/2006/relationships/hyperlink" Target="http://en.wikipedia.org/wiki/Server-side_scripting" TargetMode="External"/><Relationship Id="rId2" Type="http://schemas.openxmlformats.org/officeDocument/2006/relationships/slide" Target="../slides/slide129.xml"/><Relationship Id="rId1" Type="http://schemas.openxmlformats.org/officeDocument/2006/relationships/notesMaster" Target="../notesMasters/notesMaster1.xml"/><Relationship Id="rId6" Type="http://schemas.openxmlformats.org/officeDocument/2006/relationships/hyperlink" Target="http://en.wikipedia.org/wiki/Client-side_scripting" TargetMode="External"/><Relationship Id="rId11" Type="http://schemas.openxmlformats.org/officeDocument/2006/relationships/hyperlink" Target="http://en.wikipedia.org/wiki/Dynamic_web_page" TargetMode="External"/><Relationship Id="rId5" Type="http://schemas.openxmlformats.org/officeDocument/2006/relationships/hyperlink" Target="http://en.wikipedia.org/wiki/HTML" TargetMode="External"/><Relationship Id="rId10" Type="http://schemas.openxmlformats.org/officeDocument/2006/relationships/hyperlink" Target="http://en.wikipedia.org/wiki/Variable" TargetMode="External"/><Relationship Id="rId4" Type="http://schemas.openxmlformats.org/officeDocument/2006/relationships/hyperlink" Target="http://en.wikipedia.org/wiki/Markup_language" TargetMode="External"/><Relationship Id="rId9" Type="http://schemas.openxmlformats.org/officeDocument/2006/relationships/hyperlink" Target="http://en.wikipedia.org/wiki/Document_Object_Model" TargetMode="External"/><Relationship Id="rId14" Type="http://schemas.openxmlformats.org/officeDocument/2006/relationships/hyperlink" Target="http://en.wikipedia.org/wiki/Perl" TargetMode="Externa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9BB265A0-243D-42A1-AD65-145A00F011F9}" type="slidenum">
              <a:rPr lang="en-US" smtClean="0"/>
              <a:pPr/>
              <a:t>1</a:t>
            </a:fld>
            <a:endParaRPr 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endParaRPr lang="ru-RU"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0DAAFEA3-E1E7-4DF1-B88B-EF0DD31A8930}" type="slidenum">
              <a:rPr lang="en-US" smtClean="0"/>
              <a:pPr/>
              <a:t>2</a:t>
            </a:fld>
            <a:endParaRPr lang="en-US"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2AD84895-7370-45ED-9652-19E62CB64B93}" type="slidenum">
              <a:rPr lang="en-US" smtClean="0"/>
              <a:pPr/>
              <a:t>5</a:t>
            </a:fld>
            <a:endParaRPr lang="en-US" smtClean="0"/>
          </a:p>
        </p:txBody>
      </p:sp>
      <p:sp>
        <p:nvSpPr>
          <p:cNvPr id="185347"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lstStyle/>
          <a:p>
            <a:pPr algn="r" eaLnBrk="1" hangingPunct="1"/>
            <a:fld id="{30AD31F3-25C9-4CEA-8281-F87851D932CD}" type="slidenum">
              <a:rPr lang="ru-RU" sz="1200" b="0">
                <a:latin typeface="Arial" pitchFamily="34" charset="0"/>
              </a:rPr>
              <a:pPr algn="r" eaLnBrk="1" hangingPunct="1"/>
              <a:t>5</a:t>
            </a:fld>
            <a:endParaRPr lang="ru-RU" sz="1200" b="0">
              <a:latin typeface="Arial" pitchFamily="34" charset="0"/>
            </a:endParaRPr>
          </a:p>
        </p:txBody>
      </p:sp>
      <p:sp>
        <p:nvSpPr>
          <p:cNvPr id="185348" name="Rectangle 2"/>
          <p:cNvSpPr>
            <a:spLocks noGrp="1" noRot="1" noChangeAspect="1" noChangeArrowheads="1" noTextEdit="1"/>
          </p:cNvSpPr>
          <p:nvPr>
            <p:ph type="sldImg"/>
          </p:nvPr>
        </p:nvSpPr>
        <p:spPr>
          <a:xfrm>
            <a:off x="1143000" y="685800"/>
            <a:ext cx="4573588" cy="3429000"/>
          </a:xfrm>
          <a:ln/>
        </p:spPr>
      </p:sp>
      <p:sp>
        <p:nvSpPr>
          <p:cNvPr id="185349" name="Rectangle 3"/>
          <p:cNvSpPr>
            <a:spLocks noGrp="1" noChangeArrowheads="1"/>
          </p:cNvSpPr>
          <p:nvPr>
            <p:ph type="body" idx="1"/>
          </p:nvPr>
        </p:nvSpPr>
        <p:spPr>
          <a:xfrm>
            <a:off x="685800" y="4343520"/>
            <a:ext cx="5486400" cy="4114246"/>
          </a:xfrm>
          <a:noFill/>
          <a:ln/>
        </p:spPr>
        <p:txBody>
          <a:bodyPr lIns="91440" tIns="45720" rIns="91440" bIns="45720"/>
          <a:lstStyle/>
          <a:p>
            <a:pPr eaLnBrk="1" hangingPunct="1"/>
            <a:endParaRPr lang="ru-RU"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010502 – Прикладная информатика (в экономике)</a:t>
            </a:r>
          </a:p>
          <a:p>
            <a:r>
              <a:rPr lang="ru-RU" sz="1600" kern="1200" dirty="0" smtClean="0">
                <a:solidFill>
                  <a:schemeClr val="tx1"/>
                </a:solidFill>
                <a:latin typeface="Arial" charset="0"/>
                <a:ea typeface="+mn-ea"/>
                <a:cs typeface="+mn-cs"/>
              </a:rPr>
              <a:t>351400</a:t>
            </a:r>
            <a:endParaRPr lang="ru-RU" dirty="0"/>
          </a:p>
        </p:txBody>
      </p:sp>
      <p:sp>
        <p:nvSpPr>
          <p:cNvPr id="4" name="Номер слайда 3"/>
          <p:cNvSpPr>
            <a:spLocks noGrp="1"/>
          </p:cNvSpPr>
          <p:nvPr>
            <p:ph type="sldNum" sz="quarter" idx="10"/>
          </p:nvPr>
        </p:nvSpPr>
        <p:spPr/>
        <p:txBody>
          <a:bodyPr/>
          <a:lstStyle/>
          <a:p>
            <a:pPr>
              <a:defRPr/>
            </a:pPr>
            <a:fld id="{AFE6F538-8B1B-43F8-A114-AE8EEC010508}"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652C1D24-AF7D-4B38-8E0F-F371DACE3922}" type="slidenum">
              <a:rPr lang="en-US" smtClean="0"/>
              <a:pPr/>
              <a:t>7</a:t>
            </a:fld>
            <a:endParaRPr lang="en-US"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r>
              <a:rPr lang="en-US" smtClean="0">
                <a:latin typeface="Arial" pitchFamily="34" charset="0"/>
              </a:rPr>
              <a:t>13 </a:t>
            </a:r>
            <a:r>
              <a:rPr lang="ru-RU" smtClean="0">
                <a:latin typeface="Arial" pitchFamily="34" charset="0"/>
              </a:rPr>
              <a:t>лекций</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7D701D36-3DFB-4B7A-88FC-C0091D67883D}" type="slidenum">
              <a:rPr lang="en-US" smtClean="0"/>
              <a:pPr/>
              <a:t>8</a:t>
            </a:fld>
            <a:endParaRPr lang="en-US" smtClean="0"/>
          </a:p>
        </p:txBody>
      </p:sp>
      <p:sp>
        <p:nvSpPr>
          <p:cNvPr id="187395"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lstStyle/>
          <a:p>
            <a:pPr algn="r" eaLnBrk="1" hangingPunct="1"/>
            <a:fld id="{4D6DBC4F-4943-405A-AA80-94776203E9FE}" type="slidenum">
              <a:rPr lang="ru-RU" sz="1200" b="0">
                <a:latin typeface="Arial" pitchFamily="34" charset="0"/>
              </a:rPr>
              <a:pPr algn="r" eaLnBrk="1" hangingPunct="1"/>
              <a:t>8</a:t>
            </a:fld>
            <a:endParaRPr lang="ru-RU" sz="1200" b="0">
              <a:latin typeface="Arial" pitchFamily="34" charset="0"/>
            </a:endParaRPr>
          </a:p>
        </p:txBody>
      </p:sp>
      <p:sp>
        <p:nvSpPr>
          <p:cNvPr id="187396" name="Rectangle 2"/>
          <p:cNvSpPr>
            <a:spLocks noGrp="1" noRot="1" noChangeAspect="1" noChangeArrowheads="1" noTextEdit="1"/>
          </p:cNvSpPr>
          <p:nvPr>
            <p:ph type="sldImg"/>
          </p:nvPr>
        </p:nvSpPr>
        <p:spPr>
          <a:xfrm>
            <a:off x="1143000" y="685800"/>
            <a:ext cx="4573588" cy="3429000"/>
          </a:xfrm>
          <a:ln/>
        </p:spPr>
      </p:sp>
      <p:sp>
        <p:nvSpPr>
          <p:cNvPr id="187397" name="Rectangle 3"/>
          <p:cNvSpPr>
            <a:spLocks noGrp="1" noChangeArrowheads="1"/>
          </p:cNvSpPr>
          <p:nvPr>
            <p:ph type="body" idx="1"/>
          </p:nvPr>
        </p:nvSpPr>
        <p:spPr>
          <a:xfrm>
            <a:off x="685800" y="4343520"/>
            <a:ext cx="5486400" cy="4114246"/>
          </a:xfrm>
          <a:noFill/>
          <a:ln/>
        </p:spPr>
        <p:txBody>
          <a:bodyPr lIns="91440" tIns="45720" rIns="91440" bIns="45720"/>
          <a:lstStyle/>
          <a:p>
            <a:pPr eaLnBrk="1" hangingPunct="1"/>
            <a:r>
              <a:rPr lang="ru-RU" smtClean="0">
                <a:latin typeface="Arial" pitchFamily="34" charset="0"/>
              </a:rPr>
              <a:t>Программа-транслятор, предназначенная для перевода программ с языка высокого уровня на машинный язык, при переводе порождает ошибки. Ошибки, которые содержались в исходном описании, переводятся безошибочно.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C3F1FDEA-5171-44CC-A52D-B0CF4CFE597F}" type="slidenum">
              <a:rPr lang="en-US" smtClean="0"/>
              <a:pPr/>
              <a:t>9</a:t>
            </a:fld>
            <a:endParaRPr lang="en-US" smtClean="0"/>
          </a:p>
        </p:txBody>
      </p:sp>
      <p:sp>
        <p:nvSpPr>
          <p:cNvPr id="188419"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lstStyle/>
          <a:p>
            <a:pPr algn="r" eaLnBrk="1" hangingPunct="1"/>
            <a:fld id="{532200EA-808F-4864-9F93-DFFC6EDAC6DF}" type="slidenum">
              <a:rPr lang="ru-RU" sz="1200" b="0">
                <a:latin typeface="Arial" pitchFamily="34" charset="0"/>
              </a:rPr>
              <a:pPr algn="r" eaLnBrk="1" hangingPunct="1"/>
              <a:t>9</a:t>
            </a:fld>
            <a:endParaRPr lang="ru-RU" sz="1200" b="0">
              <a:latin typeface="Arial" pitchFamily="34" charset="0"/>
            </a:endParaRPr>
          </a:p>
        </p:txBody>
      </p:sp>
      <p:sp>
        <p:nvSpPr>
          <p:cNvPr id="188420" name="Rectangle 2"/>
          <p:cNvSpPr>
            <a:spLocks noGrp="1" noRot="1" noChangeAspect="1" noChangeArrowheads="1" noTextEdit="1"/>
          </p:cNvSpPr>
          <p:nvPr>
            <p:ph type="sldImg"/>
          </p:nvPr>
        </p:nvSpPr>
        <p:spPr>
          <a:xfrm>
            <a:off x="1143000" y="685800"/>
            <a:ext cx="4573588" cy="3429000"/>
          </a:xfrm>
          <a:ln/>
        </p:spPr>
      </p:sp>
      <p:sp>
        <p:nvSpPr>
          <p:cNvPr id="188421" name="Rectangle 3"/>
          <p:cNvSpPr>
            <a:spLocks noGrp="1" noChangeArrowheads="1"/>
          </p:cNvSpPr>
          <p:nvPr>
            <p:ph type="body" idx="1"/>
          </p:nvPr>
        </p:nvSpPr>
        <p:spPr>
          <a:xfrm>
            <a:off x="685800" y="4343520"/>
            <a:ext cx="5486400" cy="4114246"/>
          </a:xfrm>
          <a:noFill/>
          <a:ln/>
        </p:spPr>
        <p:txBody>
          <a:bodyPr lIns="91440" tIns="45720" rIns="91440" bIns="45720"/>
          <a:lstStyle/>
          <a:p>
            <a:pPr eaLnBrk="1" hangingPunct="1"/>
            <a:endParaRPr lang="ru-RU"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Web</a:t>
            </a:r>
            <a:r>
              <a:rPr lang="en-US" baseline="0" dirty="0" smtClean="0"/>
              <a:t> </a:t>
            </a:r>
            <a:r>
              <a:rPr lang="ru-RU" baseline="0" dirty="0" smtClean="0"/>
              <a:t>страницы</a:t>
            </a:r>
          </a:p>
          <a:p>
            <a:r>
              <a:rPr lang="en-US" baseline="0" dirty="0" smtClean="0"/>
              <a:t>Web </a:t>
            </a:r>
            <a:r>
              <a:rPr lang="ru-RU" baseline="0" dirty="0" smtClean="0"/>
              <a:t>сайты</a:t>
            </a:r>
          </a:p>
          <a:p>
            <a:r>
              <a:rPr lang="en-US" baseline="0" dirty="0" smtClean="0"/>
              <a:t>Web </a:t>
            </a:r>
            <a:r>
              <a:rPr lang="ru-RU" baseline="0" dirty="0" smtClean="0"/>
              <a:t>приложения</a:t>
            </a:r>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10</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ISO</a:t>
            </a:r>
            <a:r>
              <a:rPr lang="en-US" baseline="0" dirty="0" smtClean="0"/>
              <a:t> – International Organization for Standardization  - </a:t>
            </a:r>
            <a:r>
              <a:rPr lang="ru-RU" baseline="0" dirty="0" smtClean="0"/>
              <a:t>это не правительственная организация, которая координирует стандарты для товаров разных типов. Она включает членов из бизнеса, университетов и правительства со всего мира и старается создать стандарты, которые будут признаны во всем мире. </a:t>
            </a:r>
            <a:r>
              <a:rPr lang="en-US" baseline="0" dirty="0" smtClean="0"/>
              <a:t>http://www.iso.ch</a:t>
            </a:r>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13</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18B6ABD-5113-458E-BCC7-397FC3EE0B0F}" type="slidenum">
              <a:rPr lang="en-US" smtClean="0"/>
              <a:pPr/>
              <a:t>19</a:t>
            </a:fld>
            <a:endParaRPr lang="en-US" smtClean="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600" kern="1200" dirty="0" smtClean="0">
                <a:solidFill>
                  <a:schemeClr val="tx1"/>
                </a:solidFill>
                <a:latin typeface="Arial" charset="0"/>
                <a:ea typeface="+mn-ea"/>
                <a:cs typeface="+mn-cs"/>
              </a:rPr>
              <a:t>Web </a:t>
            </a:r>
            <a:r>
              <a:rPr lang="ru-RU" sz="1600" kern="1200" dirty="0" smtClean="0">
                <a:solidFill>
                  <a:schemeClr val="tx1"/>
                </a:solidFill>
                <a:latin typeface="Arial" charset="0"/>
                <a:ea typeface="+mn-ea"/>
                <a:cs typeface="+mn-cs"/>
              </a:rPr>
              <a:t>приложение это прикладная программа (</a:t>
            </a:r>
            <a:r>
              <a:rPr lang="en-GB" sz="1600" kern="1200" dirty="0" smtClean="0">
                <a:solidFill>
                  <a:schemeClr val="tx1"/>
                </a:solidFill>
                <a:latin typeface="Arial" charset="0"/>
                <a:ea typeface="+mn-ea"/>
                <a:cs typeface="+mn-cs"/>
              </a:rPr>
              <a:t>software application</a:t>
            </a:r>
            <a:r>
              <a:rPr lang="ru-RU" sz="1600" kern="1200" dirty="0" smtClean="0">
                <a:solidFill>
                  <a:schemeClr val="tx1"/>
                </a:solidFill>
                <a:latin typeface="Arial" charset="0"/>
                <a:ea typeface="+mn-ea"/>
                <a:cs typeface="+mn-cs"/>
              </a:rPr>
              <a:t>), которая предоставляет свою функциональность пользователю с помощью </a:t>
            </a:r>
            <a:r>
              <a:rPr lang="en-GB" sz="1600" kern="1200" dirty="0" smtClean="0">
                <a:solidFill>
                  <a:schemeClr val="tx1"/>
                </a:solidFill>
                <a:latin typeface="Arial" charset="0"/>
                <a:ea typeface="+mn-ea"/>
                <a:cs typeface="+mn-cs"/>
              </a:rPr>
              <a:t>Web </a:t>
            </a:r>
            <a:r>
              <a:rPr lang="ru-RU" sz="1600" kern="1200" dirty="0" smtClean="0">
                <a:solidFill>
                  <a:schemeClr val="tx1"/>
                </a:solidFill>
                <a:latin typeface="Arial" charset="0"/>
                <a:ea typeface="+mn-ea"/>
                <a:cs typeface="+mn-cs"/>
              </a:rPr>
              <a:t>сервера, посредством компьютерной сети, такой как Интернет или </a:t>
            </a:r>
            <a:r>
              <a:rPr lang="en-GB" sz="1600" kern="1200" dirty="0" smtClean="0">
                <a:solidFill>
                  <a:schemeClr val="tx1"/>
                </a:solidFill>
                <a:latin typeface="Arial" charset="0"/>
                <a:ea typeface="+mn-ea"/>
                <a:cs typeface="+mn-cs"/>
              </a:rPr>
              <a:t>intranet</a:t>
            </a:r>
            <a:r>
              <a:rPr lang="ru-RU" sz="1600" kern="1200" dirty="0" smtClean="0">
                <a:solidFill>
                  <a:schemeClr val="tx1"/>
                </a:solidFill>
                <a:latin typeface="Arial" charset="0"/>
                <a:ea typeface="+mn-ea"/>
                <a:cs typeface="+mn-cs"/>
              </a:rPr>
              <a:t>. Пользователь просматривает и работает с приложением с помощью </a:t>
            </a:r>
            <a:r>
              <a:rPr lang="en-GB" sz="1600" kern="1200" dirty="0" smtClean="0">
                <a:solidFill>
                  <a:schemeClr val="tx1"/>
                </a:solidFill>
                <a:latin typeface="Arial" charset="0"/>
                <a:ea typeface="+mn-ea"/>
                <a:cs typeface="+mn-cs"/>
              </a:rPr>
              <a:t>Web </a:t>
            </a:r>
            <a:r>
              <a:rPr lang="ru-RU" sz="1600" kern="1200" dirty="0" smtClean="0">
                <a:solidFill>
                  <a:schemeClr val="tx1"/>
                </a:solidFill>
                <a:latin typeface="Arial" charset="0"/>
                <a:ea typeface="+mn-ea"/>
                <a:cs typeface="+mn-cs"/>
              </a:rPr>
              <a:t>браузера. Такой режим работы приложения обычно достигается с использованием </a:t>
            </a:r>
            <a:r>
              <a:rPr lang="ru-RU" sz="1600" kern="1200" dirty="0" err="1" smtClean="0">
                <a:solidFill>
                  <a:schemeClr val="tx1"/>
                </a:solidFill>
                <a:latin typeface="Arial" charset="0"/>
                <a:ea typeface="+mn-ea"/>
                <a:cs typeface="+mn-cs"/>
              </a:rPr>
              <a:t>скриптов</a:t>
            </a:r>
            <a:r>
              <a:rPr lang="ru-RU" sz="1600" kern="1200" dirty="0" smtClean="0">
                <a:solidFill>
                  <a:schemeClr val="tx1"/>
                </a:solidFill>
                <a:latin typeface="Arial" charset="0"/>
                <a:ea typeface="+mn-ea"/>
                <a:cs typeface="+mn-cs"/>
              </a:rPr>
              <a:t> (небольших программ, которые могут выполнять обработку </a:t>
            </a:r>
            <a:r>
              <a:rPr lang="en-GB" sz="1600" kern="1200" dirty="0" smtClean="0">
                <a:solidFill>
                  <a:schemeClr val="tx1"/>
                </a:solidFill>
                <a:latin typeface="Arial" charset="0"/>
                <a:ea typeface="+mn-ea"/>
                <a:cs typeface="+mn-cs"/>
              </a:rPr>
              <a:t>HTTP </a:t>
            </a:r>
            <a:r>
              <a:rPr lang="ru-RU" sz="1600" kern="1200" dirty="0" smtClean="0">
                <a:solidFill>
                  <a:schemeClr val="tx1"/>
                </a:solidFill>
                <a:latin typeface="Arial" charset="0"/>
                <a:ea typeface="+mn-ea"/>
                <a:cs typeface="+mn-cs"/>
              </a:rPr>
              <a:t>запросов, они принимают </a:t>
            </a:r>
            <a:r>
              <a:rPr lang="en-GB" sz="1600" kern="1200" dirty="0" smtClean="0">
                <a:solidFill>
                  <a:schemeClr val="tx1"/>
                </a:solidFill>
                <a:latin typeface="Arial" charset="0"/>
                <a:ea typeface="+mn-ea"/>
                <a:cs typeface="+mn-cs"/>
              </a:rPr>
              <a:t>HTTP </a:t>
            </a:r>
            <a:r>
              <a:rPr lang="ru-RU" sz="1600" kern="1200" dirty="0" smtClean="0">
                <a:solidFill>
                  <a:schemeClr val="tx1"/>
                </a:solidFill>
                <a:latin typeface="Arial" charset="0"/>
                <a:ea typeface="+mn-ea"/>
                <a:cs typeface="+mn-cs"/>
              </a:rPr>
              <a:t>запрос (</a:t>
            </a:r>
            <a:r>
              <a:rPr lang="en-GB" sz="1600" kern="1200" dirty="0" smtClean="0">
                <a:solidFill>
                  <a:schemeClr val="tx1"/>
                </a:solidFill>
                <a:latin typeface="Arial" charset="0"/>
                <a:ea typeface="+mn-ea"/>
                <a:cs typeface="+mn-cs"/>
              </a:rPr>
              <a:t>request</a:t>
            </a:r>
            <a:r>
              <a:rPr lang="ru-RU" sz="1600" kern="1200" dirty="0" smtClean="0">
                <a:solidFill>
                  <a:schemeClr val="tx1"/>
                </a:solidFill>
                <a:latin typeface="Arial" charset="0"/>
                <a:ea typeface="+mn-ea"/>
                <a:cs typeface="+mn-cs"/>
              </a:rPr>
              <a:t>), выполняют его обработку на сервере и затем отсылают пользователю ответ (</a:t>
            </a:r>
            <a:r>
              <a:rPr lang="en-GB" sz="1600" kern="1200" dirty="0" smtClean="0">
                <a:solidFill>
                  <a:schemeClr val="tx1"/>
                </a:solidFill>
                <a:latin typeface="Arial" charset="0"/>
                <a:ea typeface="+mn-ea"/>
                <a:cs typeface="+mn-cs"/>
              </a:rPr>
              <a:t>response</a:t>
            </a:r>
            <a:r>
              <a:rPr lang="ru-RU" sz="1600" kern="1200" dirty="0" smtClean="0">
                <a:solidFill>
                  <a:schemeClr val="tx1"/>
                </a:solidFill>
                <a:latin typeface="Arial" charset="0"/>
                <a:ea typeface="+mn-ea"/>
                <a:cs typeface="+mn-cs"/>
              </a:rPr>
              <a:t>)). </a:t>
            </a:r>
          </a:p>
          <a:p>
            <a:endParaRPr lang="ru-RU" dirty="0"/>
          </a:p>
        </p:txBody>
      </p:sp>
      <p:sp>
        <p:nvSpPr>
          <p:cNvPr id="4" name="Номер слайда 3"/>
          <p:cNvSpPr>
            <a:spLocks noGrp="1"/>
          </p:cNvSpPr>
          <p:nvPr>
            <p:ph type="sldNum" sz="quarter" idx="10"/>
          </p:nvPr>
        </p:nvSpPr>
        <p:spPr/>
        <p:txBody>
          <a:bodyPr/>
          <a:lstStyle/>
          <a:p>
            <a:pPr>
              <a:defRPr/>
            </a:pPr>
            <a:fld id="{AFE6F538-8B1B-43F8-A114-AE8EEC010508}" type="slidenum">
              <a:rPr lang="en-US" smtClean="0"/>
              <a:pPr>
                <a:defRPr/>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1C242DF3-60C5-48D6-8FF3-58465D09E966}" type="slidenum">
              <a:rPr lang="en-US" smtClean="0"/>
              <a:pPr/>
              <a:t>22</a:t>
            </a:fld>
            <a:endParaRPr lang="en-US"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a:lnSpc>
                <a:spcPct val="80000"/>
              </a:lnSpc>
            </a:pPr>
            <a:r>
              <a:rPr lang="en-US" sz="1000" smtClean="0">
                <a:latin typeface="Arial" pitchFamily="34" charset="0"/>
              </a:rPr>
              <a:t>How it works</a:t>
            </a:r>
          </a:p>
          <a:p>
            <a:pPr>
              <a:lnSpc>
                <a:spcPct val="80000"/>
              </a:lnSpc>
            </a:pPr>
            <a:endParaRPr lang="en-US" sz="1000" smtClean="0">
              <a:latin typeface="Arial" pitchFamily="34" charset="0"/>
            </a:endParaRPr>
          </a:p>
          <a:p>
            <a:pPr>
              <a:lnSpc>
                <a:spcPct val="80000"/>
              </a:lnSpc>
            </a:pPr>
            <a:r>
              <a:rPr lang="en-US" sz="1000" smtClean="0">
                <a:latin typeface="Arial" pitchFamily="34" charset="0"/>
              </a:rPr>
              <a:t>The terms Internet and World Wide Web are often used in every-day speech without much distinction. However, the Internet and the World Wide Web are not one and the same. </a:t>
            </a:r>
          </a:p>
          <a:p>
            <a:pPr>
              <a:lnSpc>
                <a:spcPct val="80000"/>
              </a:lnSpc>
            </a:pPr>
            <a:endParaRPr lang="en-US" sz="1000" smtClean="0">
              <a:latin typeface="Arial" pitchFamily="34" charset="0"/>
            </a:endParaRPr>
          </a:p>
          <a:p>
            <a:pPr>
              <a:lnSpc>
                <a:spcPct val="80000"/>
              </a:lnSpc>
            </a:pPr>
            <a:r>
              <a:rPr lang="en-US" sz="1000" smtClean="0">
                <a:latin typeface="Arial" pitchFamily="34" charset="0"/>
              </a:rPr>
              <a:t>The Internet is a global data communications system. It is a hardware and software infrastructure that provides connectivity between computers. In contrast, the Web is one of the services communicated via the Internet. It is a collection of interconnected documents and other resources, linked by hyperlinks and URLs. In short, the Web is an application running on the Internet.[14]</a:t>
            </a:r>
          </a:p>
          <a:p>
            <a:pPr>
              <a:lnSpc>
                <a:spcPct val="80000"/>
              </a:lnSpc>
            </a:pPr>
            <a:endParaRPr lang="en-US" sz="1000" smtClean="0">
              <a:latin typeface="Arial" pitchFamily="34" charset="0"/>
            </a:endParaRPr>
          </a:p>
          <a:p>
            <a:pPr>
              <a:lnSpc>
                <a:spcPct val="80000"/>
              </a:lnSpc>
            </a:pPr>
            <a:r>
              <a:rPr lang="en-US" sz="1000" smtClean="0">
                <a:latin typeface="Arial" pitchFamily="34" charset="0"/>
              </a:rPr>
              <a:t>Viewing a Web page on the World Wide Web normally begins either by typing the URL of the page into a Web browser, or by following a hyperlink to that page or resource. The Web browser then initiates a series of communication messages, behind the scenes, in order to fetch and display it.</a:t>
            </a:r>
          </a:p>
          <a:p>
            <a:pPr>
              <a:lnSpc>
                <a:spcPct val="80000"/>
              </a:lnSpc>
            </a:pPr>
            <a:r>
              <a:rPr lang="en-US" sz="1000" smtClean="0">
                <a:latin typeface="Arial" pitchFamily="34" charset="0"/>
              </a:rPr>
              <a:t>First, the server-name portion of the URL is resolved into an IP address using the global, distributed Internet database known as the domain name system, or DNS. This IP address is necessary to contact the Web server. The browser then requests the resource by sending an HTTP request to the Web server at that particular address. In the case of a typical Web page, the HTML text of the page is requested first and parsed immediately by the Web browser, which then makes additional requests for images and any other files that form parts of the page. Statistics measuring a website's popularity are usually based either on the number of 'page views' or associated server 'hits' (file requests) that take place.</a:t>
            </a:r>
          </a:p>
          <a:p>
            <a:pPr>
              <a:lnSpc>
                <a:spcPct val="80000"/>
              </a:lnSpc>
            </a:pPr>
            <a:r>
              <a:rPr lang="en-US" sz="1000" smtClean="0">
                <a:latin typeface="Arial" pitchFamily="34" charset="0"/>
              </a:rPr>
              <a:t>Having received the required files from the Web server, the browser then renders the page onto the screen as specified by its HTML, CSS, and other Web languages. Any images and other resources are incorporated to produce the on-screen Web page that the user sees.</a:t>
            </a:r>
          </a:p>
          <a:p>
            <a:pPr>
              <a:lnSpc>
                <a:spcPct val="80000"/>
              </a:lnSpc>
            </a:pPr>
            <a:r>
              <a:rPr lang="en-US" sz="1000" smtClean="0">
                <a:latin typeface="Arial" pitchFamily="34" charset="0"/>
              </a:rPr>
              <a:t>Most Web pages will themselves contain hyperlinks to other related pages and perhaps to downloads, source documents, definitions and other Web resources. Such a collection of useful, related resources, interconnected via hypertext links, is what was dubbed a "web" of information. Making it available on the Internet created what Tim Berners-Lee first called the WorldWideWeb (in its original CamelCase, which was subsequently discarded) in November 1990.[1]</a:t>
            </a:r>
            <a:endParaRPr lang="ru-RU" sz="1000" smtClean="0">
              <a:latin typeface="Arial" pitchFamily="34" charset="0"/>
            </a:endParaRPr>
          </a:p>
          <a:p>
            <a:pPr>
              <a:lnSpc>
                <a:spcPct val="80000"/>
              </a:lnSpc>
            </a:pPr>
            <a:endParaRPr lang="ru-RU" sz="1000" smtClean="0">
              <a:latin typeface="Arial" pitchFamily="34" charset="0"/>
            </a:endParaRPr>
          </a:p>
          <a:p>
            <a:pPr>
              <a:lnSpc>
                <a:spcPct val="80000"/>
              </a:lnSpc>
            </a:pPr>
            <a:r>
              <a:rPr lang="ru-RU" sz="1000" smtClean="0">
                <a:latin typeface="Arial" pitchFamily="34" charset="0"/>
              </a:rPr>
              <a:t>-------------------</a:t>
            </a:r>
          </a:p>
          <a:p>
            <a:r>
              <a:rPr lang="en-US" smtClean="0">
                <a:latin typeface="Arial" pitchFamily="34" charset="0"/>
              </a:rPr>
              <a:t>A lot of people wonder what the difference is between the</a:t>
            </a:r>
            <a:r>
              <a:rPr lang="ru-RU" smtClean="0">
                <a:latin typeface="Arial" pitchFamily="34" charset="0"/>
              </a:rPr>
              <a:t> </a:t>
            </a:r>
            <a:r>
              <a:rPr lang="en-US" smtClean="0">
                <a:latin typeface="Arial" pitchFamily="34" charset="0"/>
              </a:rPr>
              <a:t>Internet and the World Wide Web, usually referred to as the Web.</a:t>
            </a:r>
            <a:r>
              <a:rPr lang="ru-RU" smtClean="0">
                <a:latin typeface="Arial" pitchFamily="34" charset="0"/>
              </a:rPr>
              <a:t> </a:t>
            </a:r>
          </a:p>
          <a:p>
            <a:r>
              <a:rPr lang="en-US" smtClean="0">
                <a:latin typeface="Arial" pitchFamily="34" charset="0"/>
              </a:rPr>
              <a:t>Terry Winograd defines two differences, one technical, the other</a:t>
            </a:r>
            <a:r>
              <a:rPr lang="ru-RU" smtClean="0">
                <a:latin typeface="Arial" pitchFamily="34" charset="0"/>
              </a:rPr>
              <a:t> </a:t>
            </a:r>
            <a:r>
              <a:rPr lang="en-US" smtClean="0">
                <a:latin typeface="Arial" pitchFamily="34" charset="0"/>
              </a:rPr>
              <a:t>social-historical:</a:t>
            </a:r>
          </a:p>
          <a:p>
            <a:r>
              <a:rPr lang="en-US" smtClean="0">
                <a:latin typeface="Arial" pitchFamily="34" charset="0"/>
              </a:rPr>
              <a:t>At the technical level, the Internet is a set of protocols for</a:t>
            </a:r>
            <a:r>
              <a:rPr lang="ru-RU" smtClean="0">
                <a:latin typeface="Arial" pitchFamily="34" charset="0"/>
              </a:rPr>
              <a:t> </a:t>
            </a:r>
            <a:r>
              <a:rPr lang="en-US" smtClean="0">
                <a:latin typeface="Arial" pitchFamily="34" charset="0"/>
              </a:rPr>
              <a:t>communicating between machines, sending information around. One</a:t>
            </a:r>
            <a:r>
              <a:rPr lang="ru-RU" smtClean="0">
                <a:latin typeface="Arial" pitchFamily="34" charset="0"/>
              </a:rPr>
              <a:t> </a:t>
            </a:r>
            <a:r>
              <a:rPr lang="en-US" smtClean="0">
                <a:latin typeface="Arial" pitchFamily="34" charset="0"/>
              </a:rPr>
              <a:t>particular protocol, which got built on top of those protocols, is</a:t>
            </a:r>
          </a:p>
          <a:p>
            <a:r>
              <a:rPr lang="en-US" smtClean="0">
                <a:latin typeface="Arial" pitchFamily="34" charset="0"/>
              </a:rPr>
              <a:t>called http, the HyperText Transfer Protocol. That was the protocol</a:t>
            </a:r>
            <a:r>
              <a:rPr lang="ru-RU" smtClean="0">
                <a:latin typeface="Arial" pitchFamily="34" charset="0"/>
              </a:rPr>
              <a:t> </a:t>
            </a:r>
            <a:r>
              <a:rPr lang="en-US" smtClean="0">
                <a:latin typeface="Arial" pitchFamily="34" charset="0"/>
              </a:rPr>
              <a:t>that created the Web. If you want to be technical, applications that</a:t>
            </a:r>
            <a:r>
              <a:rPr lang="ru-RU" smtClean="0">
                <a:latin typeface="Arial" pitchFamily="34" charset="0"/>
              </a:rPr>
              <a:t> </a:t>
            </a:r>
            <a:r>
              <a:rPr lang="en-US" smtClean="0">
                <a:latin typeface="Arial" pitchFamily="34" charset="0"/>
              </a:rPr>
              <a:t>use the http protocol are using the Web, while others that use other</a:t>
            </a:r>
            <a:r>
              <a:rPr lang="ru-RU" smtClean="0">
                <a:latin typeface="Arial" pitchFamily="34" charset="0"/>
              </a:rPr>
              <a:t> </a:t>
            </a:r>
            <a:r>
              <a:rPr lang="en-US" smtClean="0">
                <a:latin typeface="Arial" pitchFamily="34" charset="0"/>
              </a:rPr>
              <a:t>protocols on top of the underlying Internet protocols are just part of</a:t>
            </a:r>
            <a:r>
              <a:rPr lang="ru-RU" smtClean="0">
                <a:latin typeface="Arial" pitchFamily="34" charset="0"/>
              </a:rPr>
              <a:t> </a:t>
            </a:r>
            <a:r>
              <a:rPr lang="en-US" smtClean="0">
                <a:latin typeface="Arial" pitchFamily="34" charset="0"/>
              </a:rPr>
              <a:t>the Internet. </a:t>
            </a:r>
            <a:endParaRPr lang="ru-RU" smtClean="0">
              <a:latin typeface="Arial" pitchFamily="34" charset="0"/>
            </a:endParaRPr>
          </a:p>
          <a:p>
            <a:r>
              <a:rPr lang="en-US" smtClean="0">
                <a:latin typeface="Arial" pitchFamily="34" charset="0"/>
              </a:rPr>
              <a:t>By that definition, ordinary email is not part of the</a:t>
            </a:r>
            <a:r>
              <a:rPr lang="ru-RU" smtClean="0">
                <a:latin typeface="Arial" pitchFamily="34" charset="0"/>
              </a:rPr>
              <a:t> </a:t>
            </a:r>
            <a:r>
              <a:rPr lang="en-US" smtClean="0">
                <a:latin typeface="Arial" pitchFamily="34" charset="0"/>
              </a:rPr>
              <a:t>Web, as email is transported through the Internet, but not via the</a:t>
            </a:r>
            <a:r>
              <a:rPr lang="ru-RU" smtClean="0">
                <a:latin typeface="Arial" pitchFamily="34" charset="0"/>
              </a:rPr>
              <a:t> </a:t>
            </a:r>
            <a:r>
              <a:rPr lang="en-US" smtClean="0">
                <a:latin typeface="Arial" pitchFamily="34" charset="0"/>
              </a:rPr>
              <a:t>Web. But then you may use a Web-based reader to read it on the Web</a:t>
            </a:r>
          </a:p>
          <a:p>
            <a:r>
              <a:rPr lang="en-US" smtClean="0">
                <a:latin typeface="Arial" pitchFamily="34" charset="0"/>
              </a:rPr>
              <a:t>once it’s gotten delivered, so it’s confusing. Now, protocol differences</a:t>
            </a:r>
            <a:r>
              <a:rPr lang="ru-RU" smtClean="0">
                <a:latin typeface="Arial" pitchFamily="34" charset="0"/>
              </a:rPr>
              <a:t> </a:t>
            </a:r>
            <a:r>
              <a:rPr lang="en-US" smtClean="0">
                <a:latin typeface="Arial" pitchFamily="34" charset="0"/>
              </a:rPr>
              <a:t>may be interesting for techie people, but it’s not a very interesting</a:t>
            </a:r>
            <a:r>
              <a:rPr lang="ru-RU" smtClean="0">
                <a:latin typeface="Arial" pitchFamily="34" charset="0"/>
              </a:rPr>
              <a:t> </a:t>
            </a:r>
            <a:r>
              <a:rPr lang="en-US" smtClean="0">
                <a:latin typeface="Arial" pitchFamily="34" charset="0"/>
              </a:rPr>
              <a:t>distinction for most people.</a:t>
            </a:r>
            <a:endParaRPr lang="ru-RU" sz="100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447560F9-D196-4368-95E8-32257980FE75}" type="slidenum">
              <a:rPr lang="en-US" smtClean="0"/>
              <a:pPr/>
              <a:t>23</a:t>
            </a:fld>
            <a:endParaRPr lang="en-US" smtClean="0"/>
          </a:p>
        </p:txBody>
      </p:sp>
      <p:sp>
        <p:nvSpPr>
          <p:cNvPr id="200707" name="Rectangle 2"/>
          <p:cNvSpPr>
            <a:spLocks noGrp="1" noRot="1" noChangeAspect="1" noChangeArrowheads="1" noTextEdit="1"/>
          </p:cNvSpPr>
          <p:nvPr>
            <p:ph type="sldImg"/>
          </p:nvPr>
        </p:nvSpPr>
        <p:spPr>
          <a:xfrm>
            <a:off x="1143000" y="685800"/>
            <a:ext cx="4573588" cy="3429000"/>
          </a:xfrm>
          <a:ln/>
        </p:spPr>
      </p:sp>
      <p:sp>
        <p:nvSpPr>
          <p:cNvPr id="200708" name="Rectangle 3"/>
          <p:cNvSpPr>
            <a:spLocks noGrp="1" noChangeArrowheads="1"/>
          </p:cNvSpPr>
          <p:nvPr>
            <p:ph type="body" idx="1"/>
          </p:nvPr>
        </p:nvSpPr>
        <p:spPr>
          <a:xfrm>
            <a:off x="685800" y="4343520"/>
            <a:ext cx="5486400" cy="4114246"/>
          </a:xfrm>
          <a:noFill/>
          <a:ln/>
        </p:spPr>
        <p:txBody>
          <a:bodyPr/>
          <a:lstStyle/>
          <a:p>
            <a:r>
              <a:rPr lang="ru-RU" dirty="0" smtClean="0">
                <a:latin typeface="Arial" pitchFamily="34" charset="0"/>
              </a:rPr>
              <a:t>Первый </a:t>
            </a:r>
            <a:r>
              <a:rPr lang="en-US" dirty="0" smtClean="0">
                <a:latin typeface="Arial" pitchFamily="34" charset="0"/>
              </a:rPr>
              <a:t>Web site </a:t>
            </a:r>
            <a:r>
              <a:rPr lang="ru-RU" dirty="0" smtClean="0">
                <a:latin typeface="Arial" pitchFamily="34" charset="0"/>
              </a:rPr>
              <a:t>был создан </a:t>
            </a:r>
            <a:r>
              <a:rPr lang="en-US" dirty="0" smtClean="0">
                <a:latin typeface="Arial" pitchFamily="34" charset="0"/>
              </a:rPr>
              <a:t>Tim Berners-Lee </a:t>
            </a:r>
            <a:r>
              <a:rPr lang="ru-RU" dirty="0" smtClean="0">
                <a:latin typeface="Arial" pitchFamily="34" charset="0"/>
              </a:rPr>
              <a:t>и</a:t>
            </a:r>
            <a:r>
              <a:rPr lang="en-US" dirty="0" smtClean="0">
                <a:latin typeface="Arial" pitchFamily="34" charset="0"/>
              </a:rPr>
              <a:t> Robert </a:t>
            </a:r>
            <a:r>
              <a:rPr lang="en-US" dirty="0" err="1" smtClean="0">
                <a:latin typeface="Arial" pitchFamily="34" charset="0"/>
              </a:rPr>
              <a:t>Cailliau</a:t>
            </a:r>
            <a:r>
              <a:rPr lang="en-US" dirty="0" smtClean="0">
                <a:latin typeface="Arial" pitchFamily="34" charset="0"/>
              </a:rPr>
              <a:t> </a:t>
            </a:r>
            <a:r>
              <a:rPr lang="ru-RU" dirty="0" smtClean="0">
                <a:latin typeface="Arial" pitchFamily="34" charset="0"/>
              </a:rPr>
              <a:t>в институте</a:t>
            </a:r>
            <a:r>
              <a:rPr lang="en-US" dirty="0" smtClean="0">
                <a:latin typeface="Arial" pitchFamily="34" charset="0"/>
              </a:rPr>
              <a:t> CERN</a:t>
            </a:r>
          </a:p>
          <a:p>
            <a:r>
              <a:rPr lang="en-US" dirty="0" smtClean="0">
                <a:latin typeface="Arial" pitchFamily="34" charset="0"/>
              </a:rPr>
              <a:t>World Wide Web</a:t>
            </a:r>
            <a:r>
              <a:rPr lang="en-US" baseline="0" dirty="0" smtClean="0">
                <a:latin typeface="Arial" pitchFamily="34" charset="0"/>
              </a:rPr>
              <a:t> </a:t>
            </a:r>
            <a:r>
              <a:rPr lang="en-US" dirty="0" smtClean="0">
                <a:latin typeface="Arial" pitchFamily="34" charset="0"/>
              </a:rPr>
              <a:t>Consortium (W3C) </a:t>
            </a:r>
            <a:r>
              <a:rPr lang="ru-RU" dirty="0" smtClean="0">
                <a:latin typeface="Arial" pitchFamily="34" charset="0"/>
              </a:rPr>
              <a:t>был</a:t>
            </a:r>
            <a:r>
              <a:rPr lang="ru-RU" baseline="0" dirty="0" smtClean="0">
                <a:latin typeface="Arial" pitchFamily="34" charset="0"/>
              </a:rPr>
              <a:t> создан </a:t>
            </a:r>
            <a:r>
              <a:rPr lang="en-US" baseline="0" dirty="0" smtClean="0">
                <a:latin typeface="Arial" pitchFamily="34" charset="0"/>
              </a:rPr>
              <a:t>Berners-Lee </a:t>
            </a:r>
            <a:r>
              <a:rPr lang="ru-RU" baseline="0" dirty="0" smtClean="0">
                <a:latin typeface="Arial" pitchFamily="34" charset="0"/>
              </a:rPr>
              <a:t>в 1994 году. Он выполняет такую же роль, как и </a:t>
            </a:r>
            <a:r>
              <a:rPr lang="en-US" baseline="0" dirty="0" smtClean="0">
                <a:latin typeface="Arial" pitchFamily="34" charset="0"/>
              </a:rPr>
              <a:t>ISO</a:t>
            </a:r>
            <a:r>
              <a:rPr lang="ru-RU" baseline="0" dirty="0" smtClean="0">
                <a:latin typeface="Arial" pitchFamily="34" charset="0"/>
              </a:rPr>
              <a:t>, разработкой стандартов для </a:t>
            </a:r>
            <a:r>
              <a:rPr lang="en-US" baseline="0" dirty="0" smtClean="0">
                <a:latin typeface="Arial" pitchFamily="34" charset="0"/>
              </a:rPr>
              <a:t>Internet </a:t>
            </a:r>
            <a:r>
              <a:rPr lang="ru-RU" baseline="0" dirty="0" smtClean="0">
                <a:latin typeface="Arial" pitchFamily="34" charset="0"/>
              </a:rPr>
              <a:t>технологий. (более 50 </a:t>
            </a:r>
            <a:r>
              <a:rPr lang="en-US" baseline="0" dirty="0" smtClean="0">
                <a:latin typeface="Arial" pitchFamily="34" charset="0"/>
              </a:rPr>
              <a:t>Internet </a:t>
            </a:r>
            <a:r>
              <a:rPr lang="ru-RU" baseline="0" dirty="0" smtClean="0">
                <a:latin typeface="Arial" pitchFamily="34" charset="0"/>
              </a:rPr>
              <a:t>и связанных с </a:t>
            </a:r>
            <a:r>
              <a:rPr lang="en-US" baseline="0" dirty="0" smtClean="0">
                <a:latin typeface="Arial" pitchFamily="34" charset="0"/>
              </a:rPr>
              <a:t>Web</a:t>
            </a:r>
            <a:r>
              <a:rPr lang="ru-RU" baseline="0" dirty="0" smtClean="0">
                <a:latin typeface="Arial" pitchFamily="34" charset="0"/>
              </a:rPr>
              <a:t>)</a:t>
            </a:r>
            <a:r>
              <a:rPr lang="en-US" baseline="0" dirty="0" smtClean="0">
                <a:latin typeface="Arial" pitchFamily="34" charset="0"/>
              </a:rPr>
              <a:t> </a:t>
            </a:r>
            <a:r>
              <a:rPr lang="ru-RU" baseline="0" dirty="0" smtClean="0">
                <a:latin typeface="Arial" pitchFamily="34" charset="0"/>
              </a:rPr>
              <a:t>технологий.</a:t>
            </a:r>
            <a:endParaRPr lang="ru-RU" dirty="0"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5B6E3B04-8B77-4088-8B71-7EC6203D050D}" type="slidenum">
              <a:rPr lang="en-US" smtClean="0"/>
              <a:pPr/>
              <a:t>24</a:t>
            </a:fld>
            <a:endParaRPr lang="en-US" smtClean="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A048B986-A832-4AF5-B6FD-3165F5A1A51F}" type="slidenum">
              <a:rPr lang="en-US" smtClean="0"/>
              <a:pPr/>
              <a:t>25</a:t>
            </a:fld>
            <a:endParaRPr lang="en-US" smtClean="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r>
              <a:rPr lang="ru-RU" smtClean="0">
                <a:latin typeface="Arial" pitchFamily="34" charset="0"/>
              </a:rPr>
              <a:t>Практически все популярные браузеры распространяются бесплатно или «в комплекте» с другим приложением: </a:t>
            </a:r>
            <a:r>
              <a:rPr lang="ru-RU" smtClean="0">
                <a:latin typeface="Arial" pitchFamily="34" charset="0"/>
                <a:hlinkClick r:id="rId3" tooltip="Microsoft Internet Explorer"/>
              </a:rPr>
              <a:t>Internet Explorer</a:t>
            </a:r>
            <a:r>
              <a:rPr lang="ru-RU" smtClean="0">
                <a:latin typeface="Arial" pitchFamily="34" charset="0"/>
              </a:rPr>
              <a:t> (как неотъемлемая часть </a:t>
            </a:r>
            <a:r>
              <a:rPr lang="ru-RU" smtClean="0">
                <a:latin typeface="Arial" pitchFamily="34" charset="0"/>
                <a:hlinkClick r:id="rId4" tooltip="Microsoft Windows"/>
              </a:rPr>
              <a:t>Microsoft Windows</a:t>
            </a:r>
            <a:r>
              <a:rPr lang="ru-RU" smtClean="0">
                <a:latin typeface="Arial" pitchFamily="34" charset="0"/>
              </a:rPr>
              <a:t>), </a:t>
            </a:r>
            <a:r>
              <a:rPr lang="ru-RU" smtClean="0">
                <a:latin typeface="Arial" pitchFamily="34" charset="0"/>
                <a:hlinkClick r:id="rId5" tooltip="Mozilla Firefox"/>
              </a:rPr>
              <a:t>Mozilla Firefox</a:t>
            </a:r>
            <a:r>
              <a:rPr lang="ru-RU" smtClean="0">
                <a:latin typeface="Arial" pitchFamily="34" charset="0"/>
              </a:rPr>
              <a:t> (бесплатно, </a:t>
            </a:r>
            <a:r>
              <a:rPr lang="ru-RU" smtClean="0">
                <a:latin typeface="Arial" pitchFamily="34" charset="0"/>
                <a:hlinkClick r:id="rId6" tooltip="Свободное ПО"/>
              </a:rPr>
              <a:t>свободное ПО</a:t>
            </a:r>
            <a:r>
              <a:rPr lang="ru-RU" smtClean="0">
                <a:latin typeface="Arial" pitchFamily="34" charset="0"/>
              </a:rPr>
              <a:t>), </a:t>
            </a:r>
            <a:r>
              <a:rPr lang="ru-RU" smtClean="0">
                <a:latin typeface="Arial" pitchFamily="34" charset="0"/>
                <a:hlinkClick r:id="rId7" tooltip="Opera (программа)"/>
              </a:rPr>
              <a:t>Opera</a:t>
            </a:r>
            <a:r>
              <a:rPr lang="ru-RU" smtClean="0">
                <a:latin typeface="Arial" pitchFamily="34" charset="0"/>
              </a:rPr>
              <a:t> (бесплатно, начиная с версии 8.50), </a:t>
            </a:r>
            <a:r>
              <a:rPr lang="ru-RU" smtClean="0">
                <a:latin typeface="Arial" pitchFamily="34" charset="0"/>
                <a:hlinkClick r:id="rId8" tooltip="Apple Safari"/>
              </a:rPr>
              <a:t>Safari</a:t>
            </a:r>
            <a:r>
              <a:rPr lang="ru-RU" smtClean="0">
                <a:latin typeface="Arial" pitchFamily="34" charset="0"/>
              </a:rPr>
              <a:t> (совместно с</a:t>
            </a:r>
            <a:r>
              <a:rPr lang="en-US" smtClean="0">
                <a:latin typeface="Arial" pitchFamily="34" charset="0"/>
              </a:rPr>
              <a:t> </a:t>
            </a:r>
            <a:r>
              <a:rPr lang="ru-RU" smtClean="0">
                <a:latin typeface="Arial" pitchFamily="34" charset="0"/>
                <a:hlinkClick r:id="rId9" tooltip="Apple Mac OS"/>
              </a:rPr>
              <a:t>Mac OS</a:t>
            </a:r>
            <a:r>
              <a:rPr lang="ru-RU" smtClean="0">
                <a:latin typeface="Arial" pitchFamily="34" charset="0"/>
              </a:rPr>
              <a:t> или бесплатно для </a:t>
            </a:r>
            <a:r>
              <a:rPr lang="ru-RU" smtClean="0">
                <a:latin typeface="Arial" pitchFamily="34" charset="0"/>
                <a:hlinkClick r:id="rId4" tooltip="Microsoft Windows"/>
              </a:rPr>
              <a:t>Windows</a:t>
            </a:r>
            <a:r>
              <a:rPr lang="ru-RU" smtClean="0">
                <a:latin typeface="Arial" pitchFamily="34" charset="0"/>
              </a:rPr>
              <a:t>). </a:t>
            </a:r>
            <a:endParaRPr lang="en-US" smtClean="0">
              <a:latin typeface="Arial" pitchFamily="34" charset="0"/>
            </a:endParaRPr>
          </a:p>
          <a:p>
            <a:r>
              <a:rPr lang="ru-RU" smtClean="0">
                <a:latin typeface="Arial" pitchFamily="34" charset="0"/>
              </a:rPr>
              <a:t>По данным компании </a:t>
            </a:r>
            <a:r>
              <a:rPr lang="ru-RU" smtClean="0">
                <a:latin typeface="Arial" pitchFamily="34" charset="0"/>
                <a:hlinkClick r:id="rId10" tooltip="Net Applications (страница отсутствует)"/>
              </a:rPr>
              <a:t>Net Applications</a:t>
            </a:r>
            <a:r>
              <a:rPr lang="ru-RU" smtClean="0">
                <a:latin typeface="Arial" pitchFamily="34" charset="0"/>
              </a:rPr>
              <a:t> в декабре 2007 года рыночная доля </a:t>
            </a:r>
            <a:r>
              <a:rPr lang="ru-RU" smtClean="0">
                <a:latin typeface="Arial" pitchFamily="34" charset="0"/>
                <a:hlinkClick r:id="rId3" tooltip="Microsoft Internet Explorer"/>
              </a:rPr>
              <a:t>IE</a:t>
            </a:r>
            <a:r>
              <a:rPr lang="ru-RU" smtClean="0">
                <a:latin typeface="Arial" pitchFamily="34" charset="0"/>
              </a:rPr>
              <a:t> составляла 76,04 %, </a:t>
            </a:r>
            <a:r>
              <a:rPr lang="ru-RU" smtClean="0">
                <a:latin typeface="Arial" pitchFamily="34" charset="0"/>
                <a:hlinkClick r:id="rId5" tooltip="Mozilla Firefox"/>
              </a:rPr>
              <a:t>Firefox</a:t>
            </a:r>
            <a:r>
              <a:rPr lang="ru-RU" smtClean="0">
                <a:latin typeface="Arial" pitchFamily="34" charset="0"/>
              </a:rPr>
              <a:t> — 16,80 %, </a:t>
            </a:r>
            <a:r>
              <a:rPr lang="ru-RU" smtClean="0">
                <a:latin typeface="Arial" pitchFamily="34" charset="0"/>
                <a:hlinkClick r:id="rId8" tooltip="Apple Safari"/>
              </a:rPr>
              <a:t>Safari</a:t>
            </a:r>
            <a:r>
              <a:rPr lang="ru-RU" smtClean="0">
                <a:latin typeface="Arial" pitchFamily="34" charset="0"/>
              </a:rPr>
              <a:t> — 5,59 %, </a:t>
            </a:r>
            <a:r>
              <a:rPr lang="ru-RU" smtClean="0">
                <a:latin typeface="Arial" pitchFamily="34" charset="0"/>
                <a:hlinkClick r:id="rId11" tooltip="Netscape (браузер)"/>
              </a:rPr>
              <a:t>Netscape</a:t>
            </a:r>
            <a:r>
              <a:rPr lang="ru-RU" smtClean="0">
                <a:latin typeface="Arial" pitchFamily="34" charset="0"/>
              </a:rPr>
              <a:t> — 0,66 %, </a:t>
            </a:r>
            <a:r>
              <a:rPr lang="ru-RU" smtClean="0">
                <a:latin typeface="Arial" pitchFamily="34" charset="0"/>
                <a:hlinkClick r:id="rId7" tooltip="Opera (программа)"/>
              </a:rPr>
              <a:t>Opera</a:t>
            </a:r>
            <a:r>
              <a:rPr lang="ru-RU" smtClean="0">
                <a:latin typeface="Arial" pitchFamily="34" charset="0"/>
              </a:rPr>
              <a:t> — 0,64 %, </a:t>
            </a:r>
            <a:r>
              <a:rPr lang="ru-RU" smtClean="0">
                <a:latin typeface="Arial" pitchFamily="34" charset="0"/>
                <a:hlinkClick r:id="rId12" tooltip="Mozilla Suite"/>
              </a:rPr>
              <a:t>Mozilla Suite</a:t>
            </a:r>
            <a:r>
              <a:rPr lang="ru-RU" smtClean="0">
                <a:latin typeface="Arial" pitchFamily="34" charset="0"/>
              </a:rPr>
              <a:t> — 0.08 %, </a:t>
            </a:r>
            <a:r>
              <a:rPr lang="ru-RU" smtClean="0">
                <a:latin typeface="Arial" pitchFamily="34" charset="0"/>
                <a:hlinkClick r:id="rId13" tooltip="Opera Mini"/>
              </a:rPr>
              <a:t>Opera Mini</a:t>
            </a:r>
            <a:r>
              <a:rPr lang="ru-RU" smtClean="0">
                <a:latin typeface="Arial" pitchFamily="34" charset="0"/>
              </a:rPr>
              <a:t> — 0.04 %, </a:t>
            </a:r>
            <a:r>
              <a:rPr lang="ru-RU" smtClean="0">
                <a:latin typeface="Arial" pitchFamily="34" charset="0"/>
                <a:hlinkClick r:id="rId14" tooltip="Microsoft Pocket Internet Explorer"/>
              </a:rPr>
              <a:t>Microsoft Pocket Internet Explorer</a:t>
            </a:r>
            <a:r>
              <a:rPr lang="ru-RU" smtClean="0">
                <a:latin typeface="Arial" pitchFamily="34" charset="0"/>
              </a:rPr>
              <a:t> — 0.04 %, </a:t>
            </a:r>
            <a:r>
              <a:rPr lang="ru-RU" smtClean="0">
                <a:latin typeface="Arial" pitchFamily="34" charset="0"/>
                <a:hlinkClick r:id="rId15" tooltip="Sony Playstation"/>
              </a:rPr>
              <a:t>Playstation</a:t>
            </a:r>
            <a:r>
              <a:rPr lang="ru-RU" smtClean="0">
                <a:latin typeface="Arial" pitchFamily="34" charset="0"/>
              </a:rPr>
              <a:t> — 0.03 %, </a:t>
            </a:r>
            <a:r>
              <a:rPr lang="ru-RU" smtClean="0">
                <a:latin typeface="Arial" pitchFamily="34" charset="0"/>
                <a:hlinkClick r:id="rId16" tooltip="Danger Web Browser (страница отсутствует)"/>
              </a:rPr>
              <a:t>Danger Web Browser</a:t>
            </a:r>
            <a:r>
              <a:rPr lang="ru-RU" smtClean="0">
                <a:latin typeface="Arial" pitchFamily="34" charset="0"/>
              </a:rPr>
              <a:t> — 0.02 %, </a:t>
            </a:r>
            <a:r>
              <a:rPr lang="ru-RU" smtClean="0">
                <a:latin typeface="Arial" pitchFamily="34" charset="0"/>
                <a:hlinkClick r:id="rId17" tooltip="Konqueror"/>
              </a:rPr>
              <a:t>Konqueror</a:t>
            </a:r>
            <a:r>
              <a:rPr lang="ru-RU" smtClean="0">
                <a:latin typeface="Arial" pitchFamily="34" charset="0"/>
              </a:rPr>
              <a:t> — 0.02 %, </a:t>
            </a:r>
            <a:r>
              <a:rPr lang="ru-RU" smtClean="0">
                <a:latin typeface="Arial" pitchFamily="34" charset="0"/>
                <a:hlinkClick r:id="rId18" tooltip="Blazer (страница отсутствует)"/>
              </a:rPr>
              <a:t>Blazer</a:t>
            </a:r>
            <a:r>
              <a:rPr lang="ru-RU" smtClean="0">
                <a:latin typeface="Arial" pitchFamily="34" charset="0"/>
              </a:rPr>
              <a:t> — 0.02 %, </a:t>
            </a:r>
            <a:r>
              <a:rPr lang="ru-RU" smtClean="0">
                <a:latin typeface="Arial" pitchFamily="34" charset="0"/>
                <a:hlinkClick r:id="rId19" tooltip="WebTV (страница отсутствует)"/>
              </a:rPr>
              <a:t>WebTV</a:t>
            </a:r>
            <a:r>
              <a:rPr lang="ru-RU" smtClean="0">
                <a:latin typeface="Arial" pitchFamily="34" charset="0"/>
              </a:rPr>
              <a:t> — 0.01 %, </a:t>
            </a:r>
            <a:r>
              <a:rPr lang="ru-RU" smtClean="0">
                <a:latin typeface="Arial" pitchFamily="34" charset="0"/>
                <a:hlinkClick r:id="rId20" tooltip="ACCESS NetFront (страница отсутствует)"/>
              </a:rPr>
              <a:t>ACCESS NetFront</a:t>
            </a:r>
            <a:r>
              <a:rPr lang="ru-RU" smtClean="0">
                <a:latin typeface="Arial" pitchFamily="34" charset="0"/>
              </a:rPr>
              <a:t> — 0.01 %, </a:t>
            </a:r>
            <a:r>
              <a:rPr lang="ru-RU" smtClean="0">
                <a:latin typeface="Arial" pitchFamily="34" charset="0"/>
                <a:hlinkClick r:id="rId21" tooltip="BlackBerry"/>
              </a:rPr>
              <a:t>BlackBerry</a:t>
            </a:r>
            <a:r>
              <a:rPr lang="ru-RU" smtClean="0">
                <a:latin typeface="Arial" pitchFamily="34" charset="0"/>
              </a:rPr>
              <a:t>, </a:t>
            </a:r>
            <a:r>
              <a:rPr lang="ru-RU" smtClean="0">
                <a:latin typeface="Arial" pitchFamily="34" charset="0"/>
                <a:hlinkClick r:id="rId22" tooltip="ANT Galio (страница отсутствует)"/>
              </a:rPr>
              <a:t>ANT Galio</a:t>
            </a:r>
            <a:r>
              <a:rPr lang="ru-RU" smtClean="0">
                <a:latin typeface="Arial" pitchFamily="34" charset="0"/>
              </a:rPr>
              <a:t>, </a:t>
            </a:r>
            <a:r>
              <a:rPr lang="ru-RU" smtClean="0">
                <a:latin typeface="Arial" pitchFamily="34" charset="0"/>
                <a:hlinkClick r:id="rId23" tooltip="Lotus Notes"/>
              </a:rPr>
              <a:t>Lotus Notes</a:t>
            </a:r>
            <a:r>
              <a:rPr lang="ru-RU" smtClean="0">
                <a:latin typeface="Arial" pitchFamily="34" charset="0"/>
              </a:rPr>
              <a:t>, </a:t>
            </a:r>
            <a:r>
              <a:rPr lang="ru-RU" smtClean="0">
                <a:latin typeface="Arial" pitchFamily="34" charset="0"/>
                <a:hlinkClick r:id="rId24" tooltip="ICab (страница отсутствует)"/>
              </a:rPr>
              <a:t>iCab</a:t>
            </a:r>
            <a:r>
              <a:rPr lang="ru-RU" smtClean="0">
                <a:latin typeface="Arial" pitchFamily="34" charset="0"/>
              </a:rPr>
              <a:t> — около 0 % </a:t>
            </a:r>
            <a:r>
              <a:rPr lang="ru-RU" smtClean="0">
                <a:latin typeface="Arial" pitchFamily="34" charset="0"/>
                <a:hlinkClick r:id="" action="ppaction://noaction"/>
              </a:rPr>
              <a:t>[3]</a:t>
            </a:r>
            <a:r>
              <a:rPr lang="ru-RU" smtClean="0">
                <a:latin typeface="Arial" pitchFamily="34" charset="0"/>
              </a:rPr>
              <a:t>. </a:t>
            </a:r>
            <a:endParaRPr lang="en-US" smtClean="0">
              <a:latin typeface="Arial" pitchFamily="34" charset="0"/>
            </a:endParaRPr>
          </a:p>
          <a:p>
            <a:endParaRPr lang="ru-RU"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F5076E0D-A130-4D4B-8821-60413565CE2D}" type="slidenum">
              <a:rPr lang="en-US" smtClean="0"/>
              <a:pPr/>
              <a:t>26</a:t>
            </a:fld>
            <a:endParaRPr lang="en-US" smtClean="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marL="304800" indent="-304800">
              <a:lnSpc>
                <a:spcPct val="90000"/>
              </a:lnSpc>
            </a:pPr>
            <a:r>
              <a:rPr lang="ru-RU" sz="1200" b="1" smtClean="0">
                <a:latin typeface="Arial" pitchFamily="34" charset="0"/>
                <a:hlinkClick r:id="rId3" tooltip="Data logging"/>
              </a:rPr>
              <a:t>Logging</a:t>
            </a:r>
            <a:r>
              <a:rPr lang="ru-RU" sz="1200" smtClean="0">
                <a:latin typeface="Arial" pitchFamily="34" charset="0"/>
              </a:rPr>
              <a:t>: usually web servers have also the capability of </a:t>
            </a:r>
            <a:r>
              <a:rPr lang="ru-RU" sz="1200" smtClean="0">
                <a:latin typeface="Arial" pitchFamily="34" charset="0"/>
                <a:hlinkClick r:id="rId3" tooltip="Data logging"/>
              </a:rPr>
              <a:t>logging</a:t>
            </a:r>
            <a:r>
              <a:rPr lang="ru-RU" sz="1200" smtClean="0">
                <a:latin typeface="Arial" pitchFamily="34" charset="0"/>
              </a:rPr>
              <a:t> some detailed information, about client requests and server responses, to </a:t>
            </a:r>
            <a:r>
              <a:rPr lang="ru-RU" sz="1200" smtClean="0">
                <a:latin typeface="Arial" pitchFamily="34" charset="0"/>
                <a:hlinkClick r:id="rId4" tooltip="Server log"/>
              </a:rPr>
              <a:t>log files</a:t>
            </a:r>
            <a:r>
              <a:rPr lang="ru-RU" sz="1200" smtClean="0">
                <a:latin typeface="Arial" pitchFamily="34" charset="0"/>
              </a:rPr>
              <a:t>; this allows the </a:t>
            </a:r>
            <a:r>
              <a:rPr lang="ru-RU" sz="1200" smtClean="0">
                <a:latin typeface="Arial" pitchFamily="34" charset="0"/>
                <a:hlinkClick r:id="rId5" tooltip="Webmaster"/>
              </a:rPr>
              <a:t>webmaster</a:t>
            </a:r>
            <a:r>
              <a:rPr lang="ru-RU" sz="1200" smtClean="0">
                <a:latin typeface="Arial" pitchFamily="34" charset="0"/>
              </a:rPr>
              <a:t> to collect statistics by running </a:t>
            </a:r>
            <a:r>
              <a:rPr lang="ru-RU" sz="1200" smtClean="0">
                <a:latin typeface="Arial" pitchFamily="34" charset="0"/>
                <a:hlinkClick r:id="rId6" tooltip="Web log analysis software"/>
              </a:rPr>
              <a:t>log analyzers</a:t>
            </a:r>
            <a:r>
              <a:rPr lang="ru-RU" sz="1200" smtClean="0">
                <a:latin typeface="Arial" pitchFamily="34" charset="0"/>
              </a:rPr>
              <a:t> on log files. </a:t>
            </a:r>
          </a:p>
          <a:p>
            <a:pPr marL="304800" indent="-304800">
              <a:lnSpc>
                <a:spcPct val="90000"/>
              </a:lnSpc>
            </a:pPr>
            <a:r>
              <a:rPr lang="ru-RU" sz="1200" smtClean="0">
                <a:latin typeface="Arial" pitchFamily="34" charset="0"/>
              </a:rPr>
              <a:t>In practice many web servers implement the following </a:t>
            </a:r>
            <a:r>
              <a:rPr lang="ru-RU" sz="1200" b="1" smtClean="0">
                <a:latin typeface="Arial" pitchFamily="34" charset="0"/>
              </a:rPr>
              <a:t>features</a:t>
            </a:r>
            <a:r>
              <a:rPr lang="ru-RU" sz="1200" smtClean="0">
                <a:latin typeface="Arial" pitchFamily="34" charset="0"/>
              </a:rPr>
              <a:t> also:</a:t>
            </a:r>
          </a:p>
          <a:p>
            <a:pPr marL="304800" indent="-304800">
              <a:lnSpc>
                <a:spcPct val="90000"/>
              </a:lnSpc>
              <a:buFontTx/>
              <a:buAutoNum type="arabicPeriod"/>
            </a:pPr>
            <a:r>
              <a:rPr lang="ru-RU" sz="1200" b="1" smtClean="0">
                <a:latin typeface="Arial" pitchFamily="34" charset="0"/>
                <a:hlinkClick r:id="rId7" tooltip="Authentication"/>
              </a:rPr>
              <a:t>Authentication</a:t>
            </a:r>
            <a:r>
              <a:rPr lang="ru-RU" sz="1200" smtClean="0">
                <a:latin typeface="Arial" pitchFamily="34" charset="0"/>
              </a:rPr>
              <a:t>, optional </a:t>
            </a:r>
            <a:r>
              <a:rPr lang="ru-RU" sz="1200" smtClean="0">
                <a:latin typeface="Arial" pitchFamily="34" charset="0"/>
                <a:hlinkClick r:id="rId8" tooltip="Authorization"/>
              </a:rPr>
              <a:t>authorization</a:t>
            </a:r>
            <a:r>
              <a:rPr lang="ru-RU" sz="1200" smtClean="0">
                <a:latin typeface="Arial" pitchFamily="34" charset="0"/>
              </a:rPr>
              <a:t> request (request of </a:t>
            </a:r>
            <a:r>
              <a:rPr lang="ru-RU" sz="1200" smtClean="0">
                <a:latin typeface="Arial" pitchFamily="34" charset="0"/>
                <a:hlinkClick r:id="rId9" tooltip="User name"/>
              </a:rPr>
              <a:t>user name</a:t>
            </a:r>
            <a:r>
              <a:rPr lang="ru-RU" sz="1200" smtClean="0">
                <a:latin typeface="Arial" pitchFamily="34" charset="0"/>
              </a:rPr>
              <a:t> and </a:t>
            </a:r>
            <a:r>
              <a:rPr lang="ru-RU" sz="1200" smtClean="0">
                <a:latin typeface="Arial" pitchFamily="34" charset="0"/>
                <a:hlinkClick r:id="rId10" tooltip="Password"/>
              </a:rPr>
              <a:t>password</a:t>
            </a:r>
            <a:r>
              <a:rPr lang="ru-RU" sz="1200" smtClean="0">
                <a:latin typeface="Arial" pitchFamily="34" charset="0"/>
              </a:rPr>
              <a:t>) before allowing access to some or all kind of resources. </a:t>
            </a:r>
          </a:p>
          <a:p>
            <a:pPr marL="304800" indent="-304800">
              <a:lnSpc>
                <a:spcPct val="90000"/>
              </a:lnSpc>
              <a:buFontTx/>
              <a:buAutoNum type="arabicPeriod"/>
            </a:pPr>
            <a:r>
              <a:rPr lang="ru-RU" sz="1200" smtClean="0">
                <a:latin typeface="Arial" pitchFamily="34" charset="0"/>
              </a:rPr>
              <a:t>Handling of not only </a:t>
            </a:r>
            <a:r>
              <a:rPr lang="ru-RU" sz="1200" b="1" smtClean="0">
                <a:latin typeface="Arial" pitchFamily="34" charset="0"/>
              </a:rPr>
              <a:t>static content</a:t>
            </a:r>
            <a:r>
              <a:rPr lang="ru-RU" sz="1200" smtClean="0">
                <a:latin typeface="Arial" pitchFamily="34" charset="0"/>
              </a:rPr>
              <a:t> (file content recorded in server's </a:t>
            </a:r>
            <a:r>
              <a:rPr lang="ru-RU" sz="1200" smtClean="0">
                <a:latin typeface="Arial" pitchFamily="34" charset="0"/>
                <a:hlinkClick r:id="rId11" tooltip="Filesystem"/>
              </a:rPr>
              <a:t>filesystem</a:t>
            </a:r>
            <a:r>
              <a:rPr lang="ru-RU" sz="1200" smtClean="0">
                <a:latin typeface="Arial" pitchFamily="34" charset="0"/>
              </a:rPr>
              <a:t>(s)) but of </a:t>
            </a:r>
            <a:r>
              <a:rPr lang="ru-RU" sz="1200" b="1" smtClean="0">
                <a:latin typeface="Arial" pitchFamily="34" charset="0"/>
                <a:hlinkClick r:id="rId12" tooltip="Dynamic web content"/>
              </a:rPr>
              <a:t>dynamic content</a:t>
            </a:r>
            <a:r>
              <a:rPr lang="ru-RU" sz="1200" smtClean="0">
                <a:latin typeface="Arial" pitchFamily="34" charset="0"/>
              </a:rPr>
              <a:t> too by supporting one or more related interfaces (</a:t>
            </a:r>
            <a:r>
              <a:rPr lang="ru-RU" sz="1200" smtClean="0">
                <a:latin typeface="Arial" pitchFamily="34" charset="0"/>
                <a:hlinkClick r:id="rId13" tooltip="Server Side Includes"/>
              </a:rPr>
              <a:t>SSI</a:t>
            </a:r>
            <a:r>
              <a:rPr lang="ru-RU" sz="1200" smtClean="0">
                <a:latin typeface="Arial" pitchFamily="34" charset="0"/>
              </a:rPr>
              <a:t>, </a:t>
            </a:r>
            <a:r>
              <a:rPr lang="ru-RU" sz="1200" smtClean="0">
                <a:latin typeface="Arial" pitchFamily="34" charset="0"/>
                <a:hlinkClick r:id="rId14" tooltip="Common Gateway Interface"/>
              </a:rPr>
              <a:t>CGI</a:t>
            </a:r>
            <a:r>
              <a:rPr lang="ru-RU" sz="1200" smtClean="0">
                <a:latin typeface="Arial" pitchFamily="34" charset="0"/>
              </a:rPr>
              <a:t>, </a:t>
            </a:r>
            <a:r>
              <a:rPr lang="ru-RU" sz="1200" smtClean="0">
                <a:latin typeface="Arial" pitchFamily="34" charset="0"/>
                <a:hlinkClick r:id="rId15" tooltip="SCGI"/>
              </a:rPr>
              <a:t>SCGI</a:t>
            </a:r>
            <a:r>
              <a:rPr lang="ru-RU" sz="1200" smtClean="0">
                <a:latin typeface="Arial" pitchFamily="34" charset="0"/>
              </a:rPr>
              <a:t>, </a:t>
            </a:r>
            <a:r>
              <a:rPr lang="ru-RU" sz="1200" smtClean="0">
                <a:latin typeface="Arial" pitchFamily="34" charset="0"/>
                <a:hlinkClick r:id="rId16" tooltip="FastCGI"/>
              </a:rPr>
              <a:t>FastCGI</a:t>
            </a:r>
            <a:r>
              <a:rPr lang="ru-RU" sz="1200" smtClean="0">
                <a:latin typeface="Arial" pitchFamily="34" charset="0"/>
              </a:rPr>
              <a:t>, </a:t>
            </a:r>
            <a:r>
              <a:rPr lang="ru-RU" sz="1200" smtClean="0">
                <a:latin typeface="Arial" pitchFamily="34" charset="0"/>
                <a:hlinkClick r:id="rId17" tooltip="JavaServer Pages"/>
              </a:rPr>
              <a:t>JSP</a:t>
            </a:r>
            <a:r>
              <a:rPr lang="ru-RU" sz="1200" smtClean="0">
                <a:latin typeface="Arial" pitchFamily="34" charset="0"/>
              </a:rPr>
              <a:t>, </a:t>
            </a:r>
            <a:r>
              <a:rPr lang="ru-RU" sz="1200" smtClean="0">
                <a:latin typeface="Arial" pitchFamily="34" charset="0"/>
                <a:hlinkClick r:id="rId18" tooltip="PHP"/>
              </a:rPr>
              <a:t>PHP</a:t>
            </a:r>
            <a:r>
              <a:rPr lang="ru-RU" sz="1200" smtClean="0">
                <a:latin typeface="Arial" pitchFamily="34" charset="0"/>
              </a:rPr>
              <a:t>, </a:t>
            </a:r>
            <a:r>
              <a:rPr lang="ru-RU" sz="1200" smtClean="0">
                <a:latin typeface="Arial" pitchFamily="34" charset="0"/>
                <a:hlinkClick r:id="rId19" tooltip="Active Server Pages"/>
              </a:rPr>
              <a:t>ASP</a:t>
            </a:r>
            <a:r>
              <a:rPr lang="ru-RU" sz="1200" smtClean="0">
                <a:latin typeface="Arial" pitchFamily="34" charset="0"/>
              </a:rPr>
              <a:t>, </a:t>
            </a:r>
            <a:r>
              <a:rPr lang="ru-RU" sz="1200" smtClean="0">
                <a:latin typeface="Arial" pitchFamily="34" charset="0"/>
                <a:hlinkClick r:id="rId20" tooltip="ASP.NET"/>
              </a:rPr>
              <a:t>ASP .NET</a:t>
            </a:r>
            <a:r>
              <a:rPr lang="ru-RU" sz="1200" smtClean="0">
                <a:latin typeface="Arial" pitchFamily="34" charset="0"/>
              </a:rPr>
              <a:t>, </a:t>
            </a:r>
            <a:r>
              <a:rPr lang="ru-RU" sz="1200" smtClean="0">
                <a:latin typeface="Arial" pitchFamily="34" charset="0"/>
                <a:hlinkClick r:id="rId21" tooltip="Server Application Programming Interface"/>
              </a:rPr>
              <a:t>Server API</a:t>
            </a:r>
            <a:r>
              <a:rPr lang="ru-RU" sz="1200" smtClean="0">
                <a:latin typeface="Arial" pitchFamily="34" charset="0"/>
              </a:rPr>
              <a:t> such as </a:t>
            </a:r>
            <a:r>
              <a:rPr lang="ru-RU" sz="1200" smtClean="0">
                <a:latin typeface="Arial" pitchFamily="34" charset="0"/>
                <a:hlinkClick r:id="rId22" tooltip="NSAPI"/>
              </a:rPr>
              <a:t>NSAPI</a:t>
            </a:r>
            <a:r>
              <a:rPr lang="ru-RU" sz="1200" smtClean="0">
                <a:latin typeface="Arial" pitchFamily="34" charset="0"/>
              </a:rPr>
              <a:t>, </a:t>
            </a:r>
            <a:r>
              <a:rPr lang="ru-RU" sz="1200" smtClean="0">
                <a:latin typeface="Arial" pitchFamily="34" charset="0"/>
                <a:hlinkClick r:id="rId23" tooltip="ISAPI"/>
              </a:rPr>
              <a:t>ISAPI</a:t>
            </a:r>
            <a:r>
              <a:rPr lang="ru-RU" sz="1200" smtClean="0">
                <a:latin typeface="Arial" pitchFamily="34" charset="0"/>
              </a:rPr>
              <a:t>, etc.). </a:t>
            </a:r>
          </a:p>
          <a:p>
            <a:pPr marL="304800" indent="-304800">
              <a:lnSpc>
                <a:spcPct val="90000"/>
              </a:lnSpc>
              <a:buFontTx/>
              <a:buAutoNum type="arabicPeriod"/>
            </a:pPr>
            <a:r>
              <a:rPr lang="ru-RU" sz="1200" b="1" smtClean="0">
                <a:latin typeface="Arial" pitchFamily="34" charset="0"/>
                <a:hlinkClick r:id="rId24" tooltip="Https"/>
              </a:rPr>
              <a:t>HTTPS</a:t>
            </a:r>
            <a:r>
              <a:rPr lang="ru-RU" sz="1200" smtClean="0">
                <a:latin typeface="Arial" pitchFamily="34" charset="0"/>
              </a:rPr>
              <a:t> support (by </a:t>
            </a:r>
            <a:r>
              <a:rPr lang="ru-RU" sz="1200" smtClean="0">
                <a:latin typeface="Arial" pitchFamily="34" charset="0"/>
                <a:hlinkClick r:id="rId25" tooltip="Secure Sockets Layer"/>
              </a:rPr>
              <a:t>SSL</a:t>
            </a:r>
            <a:r>
              <a:rPr lang="ru-RU" sz="1200" smtClean="0">
                <a:latin typeface="Arial" pitchFamily="34" charset="0"/>
              </a:rPr>
              <a:t> or </a:t>
            </a:r>
            <a:r>
              <a:rPr lang="ru-RU" sz="1200" smtClean="0">
                <a:latin typeface="Arial" pitchFamily="34" charset="0"/>
                <a:hlinkClick r:id="rId26" tooltip="Transport Layer Security"/>
              </a:rPr>
              <a:t>TLS</a:t>
            </a:r>
            <a:r>
              <a:rPr lang="ru-RU" sz="1200" smtClean="0">
                <a:latin typeface="Arial" pitchFamily="34" charset="0"/>
              </a:rPr>
              <a:t>) to allow secure (encrypted) connections to the server on the standard </a:t>
            </a:r>
            <a:r>
              <a:rPr lang="ru-RU" sz="1200" smtClean="0">
                <a:latin typeface="Arial" pitchFamily="34" charset="0"/>
                <a:hlinkClick r:id="rId27" tooltip="List of TCP and UDP port numbers"/>
              </a:rPr>
              <a:t>port</a:t>
            </a:r>
            <a:r>
              <a:rPr lang="ru-RU" sz="1200" smtClean="0">
                <a:latin typeface="Arial" pitchFamily="34" charset="0"/>
              </a:rPr>
              <a:t> 443 instead of usual port 80. </a:t>
            </a:r>
          </a:p>
          <a:p>
            <a:pPr marL="304800" indent="-304800">
              <a:lnSpc>
                <a:spcPct val="90000"/>
              </a:lnSpc>
              <a:buFontTx/>
              <a:buAutoNum type="arabicPeriod"/>
            </a:pPr>
            <a:r>
              <a:rPr lang="ru-RU" sz="1200" b="1" smtClean="0">
                <a:latin typeface="Arial" pitchFamily="34" charset="0"/>
              </a:rPr>
              <a:t>Content </a:t>
            </a:r>
            <a:r>
              <a:rPr lang="ru-RU" sz="1200" b="1" smtClean="0">
                <a:latin typeface="Arial" pitchFamily="34" charset="0"/>
                <a:hlinkClick r:id="rId28" tooltip="Data compression"/>
              </a:rPr>
              <a:t>compression</a:t>
            </a:r>
            <a:r>
              <a:rPr lang="ru-RU" sz="1200" smtClean="0">
                <a:latin typeface="Arial" pitchFamily="34" charset="0"/>
              </a:rPr>
              <a:t> (i.e. by </a:t>
            </a:r>
            <a:r>
              <a:rPr lang="ru-RU" sz="1200" smtClean="0">
                <a:latin typeface="Arial" pitchFamily="34" charset="0"/>
                <a:hlinkClick r:id="rId29" tooltip="Gzip"/>
              </a:rPr>
              <a:t>gzip</a:t>
            </a:r>
            <a:r>
              <a:rPr lang="ru-RU" sz="1200" smtClean="0">
                <a:latin typeface="Arial" pitchFamily="34" charset="0"/>
              </a:rPr>
              <a:t> encoding) to reduce the size of the responses (to lower bandwidth usage, etc.). </a:t>
            </a:r>
          </a:p>
          <a:p>
            <a:pPr marL="304800" indent="-304800">
              <a:lnSpc>
                <a:spcPct val="90000"/>
              </a:lnSpc>
              <a:buFontTx/>
              <a:buAutoNum type="arabicPeriod"/>
            </a:pPr>
            <a:r>
              <a:rPr lang="ru-RU" sz="1200" b="1" smtClean="0">
                <a:latin typeface="Arial" pitchFamily="34" charset="0"/>
                <a:hlinkClick r:id="rId30" tooltip="Virtual host"/>
              </a:rPr>
              <a:t>Virtual hosting</a:t>
            </a:r>
            <a:r>
              <a:rPr lang="ru-RU" sz="1200" smtClean="0">
                <a:latin typeface="Arial" pitchFamily="34" charset="0"/>
              </a:rPr>
              <a:t> to serve many web sites using one </a:t>
            </a:r>
            <a:r>
              <a:rPr lang="ru-RU" sz="1200" smtClean="0">
                <a:latin typeface="Arial" pitchFamily="34" charset="0"/>
                <a:hlinkClick r:id="rId31" tooltip="IP address"/>
              </a:rPr>
              <a:t>IP address</a:t>
            </a:r>
            <a:r>
              <a:rPr lang="ru-RU" sz="1200" smtClean="0">
                <a:latin typeface="Arial" pitchFamily="34" charset="0"/>
              </a:rPr>
              <a:t>. </a:t>
            </a:r>
          </a:p>
          <a:p>
            <a:pPr marL="304800" indent="-304800">
              <a:lnSpc>
                <a:spcPct val="90000"/>
              </a:lnSpc>
              <a:buFontTx/>
              <a:buAutoNum type="arabicPeriod"/>
            </a:pPr>
            <a:r>
              <a:rPr lang="ru-RU" sz="1200" b="1" smtClean="0">
                <a:latin typeface="Arial" pitchFamily="34" charset="0"/>
                <a:hlinkClick r:id="rId32" tooltip="Large file support"/>
              </a:rPr>
              <a:t>Large file support</a:t>
            </a:r>
            <a:r>
              <a:rPr lang="ru-RU" sz="1200" smtClean="0">
                <a:latin typeface="Arial" pitchFamily="34" charset="0"/>
              </a:rPr>
              <a:t> to be able to serve files whose size is greater than 2 GB on 32 bit </a:t>
            </a:r>
            <a:r>
              <a:rPr lang="ru-RU" sz="1200" smtClean="0">
                <a:latin typeface="Arial" pitchFamily="34" charset="0"/>
                <a:hlinkClick r:id="rId33" tooltip="Operating system"/>
              </a:rPr>
              <a:t>OS</a:t>
            </a:r>
            <a:r>
              <a:rPr lang="ru-RU" sz="1200" smtClean="0">
                <a:latin typeface="Arial" pitchFamily="34" charset="0"/>
              </a:rPr>
              <a:t>. </a:t>
            </a:r>
          </a:p>
          <a:p>
            <a:pPr marL="304800" indent="-304800">
              <a:lnSpc>
                <a:spcPct val="90000"/>
              </a:lnSpc>
              <a:buFontTx/>
              <a:buAutoNum type="arabicPeriod"/>
            </a:pPr>
            <a:r>
              <a:rPr lang="ru-RU" sz="1200" b="1" smtClean="0">
                <a:latin typeface="Arial" pitchFamily="34" charset="0"/>
                <a:hlinkClick r:id="rId34" tooltip="Bandwidth throttling"/>
              </a:rPr>
              <a:t>Bandwidth throttling</a:t>
            </a:r>
            <a:r>
              <a:rPr lang="ru-RU" sz="1200" smtClean="0">
                <a:latin typeface="Arial" pitchFamily="34" charset="0"/>
              </a:rPr>
              <a:t> to limit the speed of responses in order to not saturate the network and to be able to serve more clients. </a:t>
            </a:r>
            <a:endParaRPr lang="en-US" sz="1200" smtClean="0">
              <a:latin typeface="Arial" pitchFamily="34" charset="0"/>
            </a:endParaRPr>
          </a:p>
          <a:p>
            <a:pPr marL="304800" indent="-304800">
              <a:lnSpc>
                <a:spcPct val="90000"/>
              </a:lnSpc>
            </a:pPr>
            <a:r>
              <a:rPr lang="ru-RU" sz="1200" smtClean="0">
                <a:latin typeface="Arial" pitchFamily="34" charset="0"/>
              </a:rPr>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AD60A3C0-635E-455B-8F17-9E22BE3A5745}" type="slidenum">
              <a:rPr lang="en-US" smtClean="0"/>
              <a:pPr/>
              <a:t>28</a:t>
            </a:fld>
            <a:endParaRPr lang="en-US" smtClean="0"/>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r>
              <a:rPr lang="ru-RU" smtClean="0">
                <a:latin typeface="Arial" pitchFamily="34" charset="0"/>
              </a:rPr>
              <a:t>Статический контент</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DB1A3CF7-C280-4880-8647-B7004D1A95C2}" type="slidenum">
              <a:rPr lang="en-US" smtClean="0"/>
              <a:pPr/>
              <a:t>29</a:t>
            </a:fld>
            <a:endParaRPr lang="en-US" smtClean="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r>
              <a:rPr lang="ru-RU" smtClean="0">
                <a:latin typeface="Arial" pitchFamily="34" charset="0"/>
              </a:rPr>
              <a:t>Выполнение в отдельном процессе для </a:t>
            </a:r>
            <a:r>
              <a:rPr lang="en-US" smtClean="0">
                <a:latin typeface="Arial" pitchFamily="34" charset="0"/>
              </a:rPr>
              <a:t>exe </a:t>
            </a:r>
            <a:r>
              <a:rPr lang="ru-RU" smtClean="0">
                <a:latin typeface="Arial" pitchFamily="34" charset="0"/>
              </a:rPr>
              <a:t>модулей и в отдельном потоке для </a:t>
            </a:r>
            <a:r>
              <a:rPr lang="en-US" smtClean="0">
                <a:latin typeface="Arial" pitchFamily="34" charset="0"/>
              </a:rPr>
              <a:t>dll (</a:t>
            </a:r>
            <a:r>
              <a:rPr lang="ru-RU" smtClean="0">
                <a:latin typeface="Arial" pitchFamily="34" charset="0"/>
              </a:rPr>
              <a:t>используя </a:t>
            </a:r>
            <a:r>
              <a:rPr lang="en-US" smtClean="0">
                <a:latin typeface="Arial" pitchFamily="34" charset="0"/>
              </a:rPr>
              <a:t>server API)</a:t>
            </a:r>
            <a:r>
              <a:rPr lang="ru-RU" smtClean="0">
                <a:latin typeface="Arial" pitchFamily="34" charset="0"/>
              </a:rPr>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64751C86-949B-4599-8CCC-B99C870CBD7C}" type="slidenum">
              <a:rPr lang="en-US" smtClean="0"/>
              <a:pPr/>
              <a:t>30</a:t>
            </a:fld>
            <a:endParaRPr lang="en-US"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marL="304800" indent="-304800"/>
            <a:r>
              <a:rPr lang="en-US" smtClean="0">
                <a:latin typeface="Arial" pitchFamily="34" charset="0"/>
              </a:rPr>
              <a:t>Server-side dynamic content is a little bit more complicated.</a:t>
            </a:r>
          </a:p>
          <a:p>
            <a:pPr marL="304800" indent="-304800">
              <a:buFontTx/>
              <a:buAutoNum type="arabicPeriod"/>
            </a:pPr>
            <a:r>
              <a:rPr lang="en-US" smtClean="0">
                <a:latin typeface="Arial" pitchFamily="34" charset="0"/>
              </a:rPr>
              <a:t>The browser sends an </a:t>
            </a:r>
            <a:r>
              <a:rPr lang="en-US" smtClean="0">
                <a:latin typeface="Arial" pitchFamily="34" charset="0"/>
                <a:hlinkClick r:id="rId3" tooltip="HTTP"/>
              </a:rPr>
              <a:t>HTTP</a:t>
            </a:r>
            <a:r>
              <a:rPr lang="en-US" smtClean="0">
                <a:latin typeface="Arial" pitchFamily="34" charset="0"/>
              </a:rPr>
              <a:t> request.</a:t>
            </a:r>
          </a:p>
          <a:p>
            <a:pPr marL="304800" indent="-304800">
              <a:buFontTx/>
              <a:buAutoNum type="arabicPeriod"/>
            </a:pPr>
            <a:r>
              <a:rPr lang="en-US" smtClean="0">
                <a:latin typeface="Arial" pitchFamily="34" charset="0"/>
              </a:rPr>
              <a:t>The server retrieves the requested </a:t>
            </a:r>
            <a:r>
              <a:rPr lang="en-US" smtClean="0">
                <a:latin typeface="Arial" pitchFamily="34" charset="0"/>
                <a:hlinkClick r:id="rId4" tooltip="Scripting programming language"/>
              </a:rPr>
              <a:t>script</a:t>
            </a:r>
            <a:r>
              <a:rPr lang="en-US" smtClean="0">
                <a:latin typeface="Arial" pitchFamily="34" charset="0"/>
              </a:rPr>
              <a:t> or program.</a:t>
            </a:r>
          </a:p>
          <a:p>
            <a:pPr marL="304800" indent="-304800">
              <a:buFontTx/>
              <a:buAutoNum type="arabicPeriod"/>
            </a:pPr>
            <a:r>
              <a:rPr lang="en-US" smtClean="0">
                <a:latin typeface="Arial" pitchFamily="34" charset="0"/>
              </a:rPr>
              <a:t>The server executes the script or program which typically outputs an HTML web page. The program usually obtains input from the </a:t>
            </a:r>
            <a:r>
              <a:rPr lang="en-US" smtClean="0">
                <a:latin typeface="Arial" pitchFamily="34" charset="0"/>
                <a:hlinkClick r:id="rId5" tooltip="Query string"/>
              </a:rPr>
              <a:t>query string</a:t>
            </a:r>
            <a:r>
              <a:rPr lang="en-US" smtClean="0">
                <a:latin typeface="Arial" pitchFamily="34" charset="0"/>
              </a:rPr>
              <a:t> or </a:t>
            </a:r>
            <a:r>
              <a:rPr lang="en-US" smtClean="0">
                <a:latin typeface="Arial" pitchFamily="34" charset="0"/>
                <a:hlinkClick r:id="rId6" tooltip="Standard input"/>
              </a:rPr>
              <a:t>standard input</a:t>
            </a:r>
            <a:r>
              <a:rPr lang="en-US" smtClean="0">
                <a:latin typeface="Arial" pitchFamily="34" charset="0"/>
              </a:rPr>
              <a:t> which may have been obtained from a submitted web form.</a:t>
            </a:r>
          </a:p>
          <a:p>
            <a:pPr marL="304800" indent="-304800">
              <a:buFontTx/>
              <a:buAutoNum type="arabicPeriod"/>
            </a:pPr>
            <a:r>
              <a:rPr lang="en-US" smtClean="0">
                <a:latin typeface="Arial" pitchFamily="34" charset="0"/>
              </a:rPr>
              <a:t>The server sends the HTML output to the client's </a:t>
            </a:r>
            <a:r>
              <a:rPr lang="en-US" smtClean="0">
                <a:latin typeface="Arial" pitchFamily="34" charset="0"/>
                <a:hlinkClick r:id="rId7" tooltip="Web browser"/>
              </a:rPr>
              <a:t>browser</a:t>
            </a:r>
            <a:r>
              <a:rPr lang="en-US" smtClean="0">
                <a:latin typeface="Arial" pitchFamily="34" charset="0"/>
              </a:rPr>
              <a:t>.</a:t>
            </a:r>
          </a:p>
          <a:p>
            <a:pPr marL="304800" indent="-304800">
              <a:buFontTx/>
              <a:buAutoNum type="arabicPeriod"/>
            </a:pPr>
            <a:r>
              <a:rPr lang="en-US" smtClean="0">
                <a:latin typeface="Arial" pitchFamily="34" charset="0"/>
              </a:rPr>
              <a:t>Server-side has many possibilities for dynamic content, but the use of it can be a strain on low-end, high-traffic machines. Some web sites use the </a:t>
            </a:r>
            <a:r>
              <a:rPr lang="en-US" smtClean="0">
                <a:latin typeface="Arial" pitchFamily="34" charset="0"/>
                <a:hlinkClick r:id="rId8" tooltip="Robots Exclusion Standard"/>
              </a:rPr>
              <a:t>Robots Exclusion Standard</a:t>
            </a:r>
            <a:r>
              <a:rPr lang="en-US" smtClean="0">
                <a:latin typeface="Arial" pitchFamily="34" charset="0"/>
              </a:rPr>
              <a:t> to keep </a:t>
            </a:r>
            <a:r>
              <a:rPr lang="en-US" smtClean="0">
                <a:latin typeface="Arial" pitchFamily="34" charset="0"/>
                <a:hlinkClick r:id="rId9" tooltip="Web crawler"/>
              </a:rPr>
              <a:t>web crawlers</a:t>
            </a:r>
            <a:r>
              <a:rPr lang="en-US" smtClean="0">
                <a:latin typeface="Arial" pitchFamily="34" charset="0"/>
              </a:rPr>
              <a:t> from accessing dynamic pages for this reason. If not properly secured, server-side scripts could be exploited to gain access to a machine.</a:t>
            </a:r>
          </a:p>
          <a:p>
            <a:pPr marL="304800" indent="-304800"/>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Application server</a:t>
            </a:r>
          </a:p>
          <a:p>
            <a:r>
              <a:rPr lang="en-US" dirty="0" smtClean="0"/>
              <a:t>An application server is a software framework dedicated to the efficient execution of procedures (</a:t>
            </a:r>
            <a:r>
              <a:rPr lang="ru-RU" dirty="0" err="1" smtClean="0"/>
              <a:t>скрипт</a:t>
            </a:r>
            <a:r>
              <a:rPr lang="ru-RU" dirty="0" smtClean="0"/>
              <a:t>, подпрограмма, программа</a:t>
            </a:r>
            <a:r>
              <a:rPr lang="en-US" dirty="0" smtClean="0"/>
              <a:t>, ...) for supporting the construction of applications. The term was created in the context of web applications. In these, the application server acts as a set of components accessible to the software developer through an API defined by the platform itself. These components are usually performed in the same machine where the web server is running, and their main job is to support the construction of dynamic pages.</a:t>
            </a:r>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32</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ADC34CB1-92E8-4DC4-898E-06D9A65D85DC}" type="slidenum">
              <a:rPr lang="en-US" smtClean="0"/>
              <a:pPr/>
              <a:t>33</a:t>
            </a:fld>
            <a:endParaRPr lang="en-US" smtClean="0"/>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r>
              <a:rPr lang="ru-RU" smtClean="0">
                <a:latin typeface="Arial" pitchFamily="34" charset="0"/>
              </a:rPr>
              <a:t>HTTP — протокол </a:t>
            </a:r>
            <a:r>
              <a:rPr lang="ru-RU" smtClean="0">
                <a:latin typeface="Arial" pitchFamily="34" charset="0"/>
                <a:hlinkClick r:id="rId3" tooltip="Модель OSI"/>
              </a:rPr>
              <a:t>прикладного уровня</a:t>
            </a:r>
            <a:r>
              <a:rPr lang="ru-RU" smtClean="0">
                <a:latin typeface="Arial" pitchFamily="34" charset="0"/>
              </a:rPr>
              <a:t>, аналогичными ему являются </a:t>
            </a:r>
            <a:r>
              <a:rPr lang="ru-RU" smtClean="0">
                <a:latin typeface="Arial" pitchFamily="34" charset="0"/>
                <a:hlinkClick r:id="rId4" tooltip="File Transfer Protocol"/>
              </a:rPr>
              <a:t>FTP</a:t>
            </a:r>
            <a:r>
              <a:rPr lang="ru-RU" smtClean="0">
                <a:latin typeface="Arial" pitchFamily="34" charset="0"/>
              </a:rPr>
              <a:t> и </a:t>
            </a:r>
            <a:r>
              <a:rPr lang="ru-RU" smtClean="0">
                <a:latin typeface="Arial" pitchFamily="34" charset="0"/>
                <a:hlinkClick r:id="rId5" tooltip="SMTP"/>
              </a:rPr>
              <a:t>SMTP</a:t>
            </a:r>
            <a:r>
              <a:rPr lang="ru-RU" smtClean="0">
                <a:latin typeface="Arial" pitchFamily="34" charset="0"/>
              </a:rPr>
              <a:t>. Обмен сообщениями идёт по обыкновенной схеме «запрос-ответ». Для идентификации ресурсов HTTP использует глобальные </a:t>
            </a:r>
            <a:r>
              <a:rPr lang="ru-RU" smtClean="0">
                <a:latin typeface="Arial" pitchFamily="34" charset="0"/>
                <a:hlinkClick r:id="rId6" tooltip="URI"/>
              </a:rPr>
              <a:t>URI</a:t>
            </a:r>
            <a:r>
              <a:rPr lang="ru-RU" smtClean="0">
                <a:latin typeface="Arial" pitchFamily="34" charset="0"/>
              </a:rPr>
              <a:t>. В отличие от многих других протоколов, HTTP не сохраняет своего состояния. Это означает отсутствие сохранения промежуточного состояния между парами «запрос-ответ». Компоненты, использующие HTTP, могут самостоятельно осуществлять сохранение информации о состоянии, связанной с последними запросами и ответами. </a:t>
            </a:r>
            <a:r>
              <a:rPr lang="ru-RU" smtClean="0">
                <a:latin typeface="Arial" pitchFamily="34" charset="0"/>
                <a:hlinkClick r:id="rId7" tooltip="Браузер"/>
              </a:rPr>
              <a:t>Браузер</a:t>
            </a:r>
            <a:r>
              <a:rPr lang="ru-RU" smtClean="0">
                <a:latin typeface="Arial" pitchFamily="34" charset="0"/>
              </a:rPr>
              <a:t>, посылающий запросы, может отслеживать задержки ответов. Сервер может хранить </a:t>
            </a:r>
            <a:r>
              <a:rPr lang="ru-RU" smtClean="0">
                <a:latin typeface="Arial" pitchFamily="34" charset="0"/>
                <a:hlinkClick r:id="rId8" tooltip="IP-адрес"/>
              </a:rPr>
              <a:t>IP-адреса</a:t>
            </a:r>
            <a:r>
              <a:rPr lang="ru-RU" smtClean="0">
                <a:latin typeface="Arial" pitchFamily="34" charset="0"/>
              </a:rPr>
              <a:t> и заголовки запросов последних клиентов. Однако сам протокол не осведомлён о предыдущих запросах и ответах, в нём не предусмотрена внутренняя поддержка состояния, к нему не предъявляются такие требования.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35</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i="0" kern="1200" dirty="0" smtClean="0">
                <a:solidFill>
                  <a:schemeClr val="tx1"/>
                </a:solidFill>
                <a:latin typeface="+mn-lt"/>
                <a:ea typeface="+mn-ea"/>
                <a:cs typeface="+mn-cs"/>
              </a:rPr>
              <a:t>HTTP</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HyperText</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Transfer</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Protocol</a:t>
            </a:r>
            <a:r>
              <a:rPr lang="ru-RU" sz="1200" b="0" i="0" kern="1200" dirty="0" smtClean="0">
                <a:solidFill>
                  <a:schemeClr val="tx1"/>
                </a:solidFill>
                <a:latin typeface="+mn-lt"/>
                <a:ea typeface="+mn-ea"/>
                <a:cs typeface="+mn-cs"/>
              </a:rPr>
              <a:t> — «протокол передачи </a:t>
            </a:r>
            <a:r>
              <a:rPr lang="ru-RU" sz="1200" b="0" i="0" u="none" strike="noStrike" kern="1200" dirty="0" smtClean="0">
                <a:solidFill>
                  <a:schemeClr val="tx1"/>
                </a:solidFill>
                <a:latin typeface="+mn-lt"/>
                <a:ea typeface="+mn-ea"/>
                <a:cs typeface="+mn-cs"/>
                <a:hlinkClick r:id="rId4" action="ppaction://hlinkfile" tooltip="Гипертекст"/>
              </a:rPr>
              <a:t>гипертекста</a:t>
            </a:r>
            <a:r>
              <a:rPr lang="ru-RU" sz="1200" b="0" i="0" kern="1200" dirty="0" smtClean="0">
                <a:solidFill>
                  <a:schemeClr val="tx1"/>
                </a:solidFill>
                <a:latin typeface="+mn-lt"/>
                <a:ea typeface="+mn-ea"/>
                <a:cs typeface="+mn-cs"/>
              </a:rPr>
              <a:t>») — </a:t>
            </a:r>
            <a:r>
              <a:rPr lang="ru-RU" sz="1200" b="0" i="0" u="none" strike="noStrike" kern="1200" dirty="0" smtClean="0">
                <a:solidFill>
                  <a:schemeClr val="tx1"/>
                </a:solidFill>
                <a:latin typeface="+mn-lt"/>
                <a:ea typeface="+mn-ea"/>
                <a:cs typeface="+mn-cs"/>
                <a:hlinkClick r:id="rId5" action="ppaction://hlinkfile" tooltip="Сетевой протокол"/>
              </a:rPr>
              <a:t>протокол</a:t>
            </a:r>
            <a:r>
              <a:rPr lang="ru-RU" sz="1200" b="0" i="0" kern="1200" dirty="0" smtClean="0">
                <a:solidFill>
                  <a:schemeClr val="tx1"/>
                </a:solidFill>
                <a:latin typeface="+mn-lt"/>
                <a:ea typeface="+mn-ea"/>
                <a:cs typeface="+mn-cs"/>
              </a:rPr>
              <a:t> прикладного уровня передачи данных (изначально — в виде гипертекстовых документов). </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Основой HTTP является </a:t>
            </a:r>
            <a:r>
              <a:rPr lang="ru-RU" sz="1200" b="0" i="0" u="none" strike="noStrike" kern="1200" dirty="0" smtClean="0">
                <a:solidFill>
                  <a:schemeClr val="tx1"/>
                </a:solidFill>
                <a:latin typeface="+mn-lt"/>
                <a:ea typeface="+mn-ea"/>
                <a:cs typeface="+mn-cs"/>
                <a:hlinkClick r:id="rId6" action="ppaction://hlinkfile" tooltip="Технология «клиент-сервер»"/>
              </a:rPr>
              <a:t>технология «клиент-сервер»</a:t>
            </a:r>
            <a:r>
              <a:rPr lang="ru-RU" sz="1200" b="0" i="0" kern="1200" dirty="0" smtClean="0">
                <a:solidFill>
                  <a:schemeClr val="tx1"/>
                </a:solidFill>
                <a:latin typeface="+mn-lt"/>
                <a:ea typeface="+mn-ea"/>
                <a:cs typeface="+mn-cs"/>
              </a:rPr>
              <a:t>, то есть предполагается существование потребителей (</a:t>
            </a:r>
            <a:r>
              <a:rPr lang="ru-RU" sz="1200" b="0" i="0" u="none" strike="noStrike" kern="1200" dirty="0" smtClean="0">
                <a:solidFill>
                  <a:schemeClr val="tx1"/>
                </a:solidFill>
                <a:latin typeface="+mn-lt"/>
                <a:ea typeface="+mn-ea"/>
                <a:cs typeface="+mn-cs"/>
                <a:hlinkClick r:id="rId7" action="ppaction://hlinkfile" tooltip="Клиент (программный)"/>
              </a:rPr>
              <a:t>клиентов</a:t>
            </a:r>
            <a:r>
              <a:rPr lang="ru-RU" sz="1200" b="0" i="0" kern="1200" dirty="0" smtClean="0">
                <a:solidFill>
                  <a:schemeClr val="tx1"/>
                </a:solidFill>
                <a:latin typeface="+mn-lt"/>
                <a:ea typeface="+mn-ea"/>
                <a:cs typeface="+mn-cs"/>
              </a:rPr>
              <a:t>), которые инициируют соединение и посылают запрос, и поставщиков (</a:t>
            </a:r>
            <a:r>
              <a:rPr lang="ru-RU" sz="1200" b="0" i="0" u="none" strike="noStrike" kern="1200" dirty="0" smtClean="0">
                <a:solidFill>
                  <a:schemeClr val="tx1"/>
                </a:solidFill>
                <a:latin typeface="+mn-lt"/>
                <a:ea typeface="+mn-ea"/>
                <a:cs typeface="+mn-cs"/>
                <a:hlinkClick r:id="rId8" action="ppaction://hlinkfile" tooltip="Сервер (приложение)"/>
              </a:rPr>
              <a:t>серверов</a:t>
            </a:r>
            <a:r>
              <a:rPr lang="ru-RU" sz="1200" b="0" i="0" kern="1200" dirty="0" smtClean="0">
                <a:solidFill>
                  <a:schemeClr val="tx1"/>
                </a:solidFill>
                <a:latin typeface="+mn-lt"/>
                <a:ea typeface="+mn-ea"/>
                <a:cs typeface="+mn-cs"/>
              </a:rPr>
              <a:t>), которые ожидают соединения для получения запроса, производят необходимые действия и возвращают обратно сообщение с результатом. HTTP в настоящее время повсеместно используется во </a:t>
            </a:r>
            <a:r>
              <a:rPr lang="ru-RU" sz="1200" b="0" i="0" u="none" strike="noStrike" kern="1200" dirty="0" smtClean="0">
                <a:solidFill>
                  <a:schemeClr val="tx1"/>
                </a:solidFill>
                <a:latin typeface="+mn-lt"/>
                <a:ea typeface="+mn-ea"/>
                <a:cs typeface="+mn-cs"/>
                <a:hlinkClick r:id="rId9" action="ppaction://hlinkfile" tooltip="Всемирная паутина"/>
              </a:rPr>
              <a:t>Всемирной </a:t>
            </a:r>
            <a:r>
              <a:rPr lang="ru-RU" sz="1200" b="0" i="0" u="none" strike="noStrike" kern="1200" dirty="0" err="1" smtClean="0">
                <a:solidFill>
                  <a:schemeClr val="tx1"/>
                </a:solidFill>
                <a:latin typeface="+mn-lt"/>
                <a:ea typeface="+mn-ea"/>
                <a:cs typeface="+mn-cs"/>
                <a:hlinkClick r:id="rId9" action="ppaction://hlinkfile" tooltip="Всемирная паутина"/>
              </a:rPr>
              <a:t>паутине</a:t>
            </a:r>
            <a:r>
              <a:rPr lang="ru-RU" sz="1200" b="0" i="0" kern="1200" dirty="0" err="1" smtClean="0">
                <a:solidFill>
                  <a:schemeClr val="tx1"/>
                </a:solidFill>
                <a:latin typeface="+mn-lt"/>
                <a:ea typeface="+mn-ea"/>
                <a:cs typeface="+mn-cs"/>
              </a:rPr>
              <a:t>для</a:t>
            </a:r>
            <a:r>
              <a:rPr lang="ru-RU" sz="1200" b="0" i="0" kern="1200" dirty="0" smtClean="0">
                <a:solidFill>
                  <a:schemeClr val="tx1"/>
                </a:solidFill>
                <a:latin typeface="+mn-lt"/>
                <a:ea typeface="+mn-ea"/>
                <a:cs typeface="+mn-cs"/>
              </a:rPr>
              <a:t> получения информации с </a:t>
            </a:r>
            <a:r>
              <a:rPr lang="ru-RU" sz="1200" b="0" i="0" u="none" strike="noStrike" kern="1200" dirty="0" err="1" smtClean="0">
                <a:solidFill>
                  <a:schemeClr val="tx1"/>
                </a:solidFill>
                <a:latin typeface="+mn-lt"/>
                <a:ea typeface="+mn-ea"/>
                <a:cs typeface="+mn-cs"/>
                <a:hlinkClick r:id="rId10" action="ppaction://hlinkfile" tooltip="Веб-сайт"/>
              </a:rPr>
              <a:t>веб-сайтов</a:t>
            </a:r>
            <a:r>
              <a:rPr lang="ru-RU" sz="1200" b="0" i="0" kern="1200" dirty="0" smtClean="0">
                <a:solidFill>
                  <a:schemeClr val="tx1"/>
                </a:solidFill>
                <a:latin typeface="+mn-lt"/>
                <a:ea typeface="+mn-ea"/>
                <a:cs typeface="+mn-cs"/>
              </a:rPr>
              <a:t>. </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В 2006 году в </a:t>
            </a:r>
            <a:r>
              <a:rPr lang="ru-RU" sz="1200" b="0" i="0" u="none" strike="noStrike" kern="1200" dirty="0" smtClean="0">
                <a:solidFill>
                  <a:schemeClr val="tx1"/>
                </a:solidFill>
                <a:latin typeface="+mn-lt"/>
                <a:ea typeface="+mn-ea"/>
                <a:cs typeface="+mn-cs"/>
                <a:hlinkClick r:id="rId11" action="ppaction://hlinkfile" tooltip="Северная Америка"/>
              </a:rPr>
              <a:t>Северной Америке</a:t>
            </a:r>
            <a:r>
              <a:rPr lang="ru-RU" sz="1200" b="0" i="0" kern="1200" dirty="0" smtClean="0">
                <a:solidFill>
                  <a:schemeClr val="tx1"/>
                </a:solidFill>
                <a:latin typeface="+mn-lt"/>
                <a:ea typeface="+mn-ea"/>
                <a:cs typeface="+mn-cs"/>
              </a:rPr>
              <a:t> доля HTTP-</a:t>
            </a:r>
            <a:r>
              <a:rPr lang="ru-RU" sz="1200" b="0" i="0" u="none" strike="noStrike" kern="1200" dirty="0" smtClean="0">
                <a:solidFill>
                  <a:schemeClr val="tx1"/>
                </a:solidFill>
                <a:latin typeface="+mn-lt"/>
                <a:ea typeface="+mn-ea"/>
                <a:cs typeface="+mn-cs"/>
                <a:hlinkClick r:id="rId12" action="ppaction://hlinkfile" tooltip="Информация"/>
              </a:rPr>
              <a:t>трафика</a:t>
            </a:r>
            <a:r>
              <a:rPr lang="ru-RU" sz="1200" b="0" i="0" kern="1200" dirty="0" smtClean="0">
                <a:solidFill>
                  <a:schemeClr val="tx1"/>
                </a:solidFill>
                <a:latin typeface="+mn-lt"/>
                <a:ea typeface="+mn-ea"/>
                <a:cs typeface="+mn-cs"/>
              </a:rPr>
              <a:t> превысила долю </a:t>
            </a:r>
            <a:r>
              <a:rPr lang="ru-RU" sz="1200" b="0" i="0" u="none" strike="noStrike" kern="1200" dirty="0" smtClean="0">
                <a:solidFill>
                  <a:schemeClr val="tx1"/>
                </a:solidFill>
                <a:latin typeface="+mn-lt"/>
                <a:ea typeface="+mn-ea"/>
                <a:cs typeface="+mn-cs"/>
                <a:hlinkClick r:id="rId13" action="ppaction://hlinkfile" tooltip="Пиринговые сети"/>
              </a:rPr>
              <a:t>P2P-сетей</a:t>
            </a:r>
            <a:r>
              <a:rPr lang="ru-RU" sz="1200" b="0" i="0" kern="1200" dirty="0" smtClean="0">
                <a:solidFill>
                  <a:schemeClr val="tx1"/>
                </a:solidFill>
                <a:latin typeface="+mn-lt"/>
                <a:ea typeface="+mn-ea"/>
                <a:cs typeface="+mn-cs"/>
              </a:rPr>
              <a:t> и составила 46 %, из которых почти половина — это передача потокового видео и звука.</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HTTP используется также в качестве «транспорта» для других протоколов прикладного уровня, таких как </a:t>
            </a:r>
            <a:r>
              <a:rPr lang="ru-RU" sz="1200" b="0" i="0" u="none" strike="noStrike" kern="1200" dirty="0" smtClean="0">
                <a:solidFill>
                  <a:schemeClr val="tx1"/>
                </a:solidFill>
                <a:latin typeface="+mn-lt"/>
                <a:ea typeface="+mn-ea"/>
                <a:cs typeface="+mn-cs"/>
                <a:hlinkClick r:id="rId14" action="ppaction://hlinkfile" tooltip="SOAP"/>
              </a:rPr>
              <a:t>SOAP</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15" action="ppaction://hlinkfile" tooltip="XML-RPC"/>
              </a:rPr>
              <a:t>XML-RPC</a:t>
            </a:r>
            <a:r>
              <a:rPr lang="ru-RU" sz="1200" b="0" i="0" kern="1200" dirty="0" smtClean="0">
                <a:solidFill>
                  <a:schemeClr val="tx1"/>
                </a:solidFill>
                <a:latin typeface="+mn-lt"/>
                <a:ea typeface="+mn-ea"/>
                <a:cs typeface="+mn-cs"/>
              </a:rPr>
              <a:t>, </a:t>
            </a:r>
            <a:r>
              <a:rPr lang="ru-RU" sz="1200" b="0" i="0" u="none" strike="noStrike" kern="1200" dirty="0" err="1" smtClean="0">
                <a:solidFill>
                  <a:schemeClr val="tx1"/>
                </a:solidFill>
                <a:latin typeface="+mn-lt"/>
                <a:ea typeface="+mn-ea"/>
                <a:cs typeface="+mn-cs"/>
                <a:hlinkClick r:id="rId16" action="ppaction://hlinkfile" tooltip="WebDAV"/>
              </a:rPr>
              <a:t>WebDAV</a:t>
            </a:r>
            <a:r>
              <a:rPr lang="ru-RU" sz="1200" b="0" i="0" kern="1200" dirty="0" smtClean="0">
                <a:solidFill>
                  <a:schemeClr val="tx1"/>
                </a:solidFill>
                <a:latin typeface="+mn-lt"/>
                <a:ea typeface="+mn-ea"/>
                <a:cs typeface="+mn-cs"/>
              </a:rPr>
              <a:t>.</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Основным объектом манипуляции в HTTP является </a:t>
            </a:r>
            <a:r>
              <a:rPr lang="ru-RU" sz="1200" b="0" i="1" kern="1200" dirty="0" smtClean="0">
                <a:solidFill>
                  <a:schemeClr val="tx1"/>
                </a:solidFill>
                <a:latin typeface="+mn-lt"/>
                <a:ea typeface="+mn-ea"/>
                <a:cs typeface="+mn-cs"/>
              </a:rPr>
              <a:t>ресурс</a:t>
            </a:r>
            <a:r>
              <a:rPr lang="ru-RU" sz="1200" b="0" i="0" kern="1200" dirty="0" smtClean="0">
                <a:solidFill>
                  <a:schemeClr val="tx1"/>
                </a:solidFill>
                <a:latin typeface="+mn-lt"/>
                <a:ea typeface="+mn-ea"/>
                <a:cs typeface="+mn-cs"/>
              </a:rPr>
              <a:t>, на который указывает </a:t>
            </a:r>
            <a:r>
              <a:rPr lang="ru-RU" sz="1200" b="0" i="0" u="none" strike="noStrike" kern="1200" dirty="0" smtClean="0">
                <a:solidFill>
                  <a:schemeClr val="tx1"/>
                </a:solidFill>
                <a:latin typeface="+mn-lt"/>
                <a:ea typeface="+mn-ea"/>
                <a:cs typeface="+mn-cs"/>
                <a:hlinkClick r:id="rId17" action="ppaction://hlinkfile" tooltip="URI"/>
              </a:rPr>
              <a:t>URI</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Uniform</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Resource</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Identifier</a:t>
            </a:r>
            <a:r>
              <a:rPr lang="ru-RU" sz="1200" b="0" i="0" kern="1200" dirty="0" smtClean="0">
                <a:solidFill>
                  <a:schemeClr val="tx1"/>
                </a:solidFill>
                <a:latin typeface="+mn-lt"/>
                <a:ea typeface="+mn-ea"/>
                <a:cs typeface="+mn-cs"/>
              </a:rPr>
              <a:t>) в запросе клиента. Обычно такими ресурсами являются хранящиеся на сервере </a:t>
            </a:r>
            <a:r>
              <a:rPr lang="ru-RU" sz="1200" b="0" i="0" u="none" strike="noStrike" kern="1200" dirty="0" smtClean="0">
                <a:solidFill>
                  <a:schemeClr val="tx1"/>
                </a:solidFill>
                <a:latin typeface="+mn-lt"/>
                <a:ea typeface="+mn-ea"/>
                <a:cs typeface="+mn-cs"/>
                <a:hlinkClick r:id="rId18" action="ppaction://hlinkfile" tooltip="Файл"/>
              </a:rPr>
              <a:t>файлы</a:t>
            </a:r>
            <a:r>
              <a:rPr lang="ru-RU" sz="1200" b="0" i="0" kern="1200" dirty="0" smtClean="0">
                <a:solidFill>
                  <a:schemeClr val="tx1"/>
                </a:solidFill>
                <a:latin typeface="+mn-lt"/>
                <a:ea typeface="+mn-ea"/>
                <a:cs typeface="+mn-cs"/>
              </a:rPr>
              <a:t>, но ими могут быть логические объекты или что-то абстрактное. Особенностью протокола HTTP является возможность указать в запросе и ответе способ представления одного и того же ресурса по различным параметрам: формату, </a:t>
            </a:r>
            <a:r>
              <a:rPr lang="ru-RU" sz="1200" b="0" i="0" u="none" strike="noStrike" kern="1200" dirty="0" smtClean="0">
                <a:solidFill>
                  <a:schemeClr val="tx1"/>
                </a:solidFill>
                <a:latin typeface="+mn-lt"/>
                <a:ea typeface="+mn-ea"/>
                <a:cs typeface="+mn-cs"/>
                <a:hlinkClick r:id="rId19" action="ppaction://hlinkfile" tooltip="Набор символов"/>
              </a:rPr>
              <a:t>кодировке</a:t>
            </a:r>
            <a:r>
              <a:rPr lang="ru-RU" sz="1200" b="0" i="0" kern="1200" dirty="0" smtClean="0">
                <a:solidFill>
                  <a:schemeClr val="tx1"/>
                </a:solidFill>
                <a:latin typeface="+mn-lt"/>
                <a:ea typeface="+mn-ea"/>
                <a:cs typeface="+mn-cs"/>
              </a:rPr>
              <a:t>, языку и т. д. Именно благодаря возможности указания способа кодирования сообщения клиент и сервер могут обмениваться двоичными данными, хотя данный протокол является текстовым.</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HTTP — протокол </a:t>
            </a:r>
            <a:r>
              <a:rPr lang="ru-RU" sz="1200" b="0" i="0" u="none" strike="noStrike" kern="1200" dirty="0" smtClean="0">
                <a:solidFill>
                  <a:schemeClr val="tx1"/>
                </a:solidFill>
                <a:latin typeface="+mn-lt"/>
                <a:ea typeface="+mn-ea"/>
                <a:cs typeface="+mn-cs"/>
                <a:hlinkClick r:id="rId20" action="ppaction://hlinkfile" tooltip="Модель OSI"/>
              </a:rPr>
              <a:t>прикладного уровня</a:t>
            </a:r>
            <a:r>
              <a:rPr lang="ru-RU" sz="1200" b="0" i="0" kern="1200" dirty="0" smtClean="0">
                <a:solidFill>
                  <a:schemeClr val="tx1"/>
                </a:solidFill>
                <a:latin typeface="+mn-lt"/>
                <a:ea typeface="+mn-ea"/>
                <a:cs typeface="+mn-cs"/>
              </a:rPr>
              <a:t>, аналогичными ему являются </a:t>
            </a:r>
            <a:r>
              <a:rPr lang="ru-RU" sz="1200" b="0" i="0" u="none" strike="noStrike" kern="1200" dirty="0" smtClean="0">
                <a:solidFill>
                  <a:schemeClr val="tx1"/>
                </a:solidFill>
                <a:latin typeface="+mn-lt"/>
                <a:ea typeface="+mn-ea"/>
                <a:cs typeface="+mn-cs"/>
                <a:hlinkClick r:id="rId21" action="ppaction://hlinkfile" tooltip="File Transfer Protocol"/>
              </a:rPr>
              <a:t>FTP</a:t>
            </a:r>
            <a:r>
              <a:rPr lang="ru-RU" sz="1200" b="0" i="0" kern="1200" dirty="0" smtClean="0">
                <a:solidFill>
                  <a:schemeClr val="tx1"/>
                </a:solidFill>
                <a:latin typeface="+mn-lt"/>
                <a:ea typeface="+mn-ea"/>
                <a:cs typeface="+mn-cs"/>
              </a:rPr>
              <a:t> и </a:t>
            </a:r>
            <a:r>
              <a:rPr lang="ru-RU" sz="1200" b="0" i="0" u="none" strike="noStrike" kern="1200" dirty="0" smtClean="0">
                <a:solidFill>
                  <a:schemeClr val="tx1"/>
                </a:solidFill>
                <a:latin typeface="+mn-lt"/>
                <a:ea typeface="+mn-ea"/>
                <a:cs typeface="+mn-cs"/>
                <a:hlinkClick r:id="rId22" action="ppaction://hlinkfile" tooltip="SMTP"/>
              </a:rPr>
              <a:t>SMTP</a:t>
            </a:r>
            <a:r>
              <a:rPr lang="ru-RU" sz="1200" b="0" i="0" kern="1200" dirty="0" smtClean="0">
                <a:solidFill>
                  <a:schemeClr val="tx1"/>
                </a:solidFill>
                <a:latin typeface="+mn-lt"/>
                <a:ea typeface="+mn-ea"/>
                <a:cs typeface="+mn-cs"/>
              </a:rPr>
              <a:t>. Обмен сообщениями идёт по обыкновенной схеме «запрос-ответ». Для идентификации ресурсов HTTP использует глобальные </a:t>
            </a:r>
            <a:r>
              <a:rPr lang="ru-RU" sz="1200" b="0" i="0" u="none" strike="noStrike" kern="1200" dirty="0" smtClean="0">
                <a:solidFill>
                  <a:schemeClr val="tx1"/>
                </a:solidFill>
                <a:latin typeface="+mn-lt"/>
                <a:ea typeface="+mn-ea"/>
                <a:cs typeface="+mn-cs"/>
                <a:hlinkClick r:id="rId17" action="ppaction://hlinkfile" tooltip="URI"/>
              </a:rPr>
              <a:t>URI</a:t>
            </a:r>
            <a:r>
              <a:rPr lang="ru-RU" sz="1200" b="0" i="0" kern="1200" dirty="0" smtClean="0">
                <a:solidFill>
                  <a:schemeClr val="tx1"/>
                </a:solidFill>
                <a:latin typeface="+mn-lt"/>
                <a:ea typeface="+mn-ea"/>
                <a:cs typeface="+mn-cs"/>
              </a:rPr>
              <a:t>. В отличие от многих других протоколов, HTTP не сохраняет своего состояния. Это означает отсутствие сохранения промежуточного состояния между парами «запрос-ответ». Компоненты, использующие HTTP, могут самостоятельно осуществлять сохранение информации о состоянии, связанной с последними запросами и ответами. </a:t>
            </a:r>
            <a:r>
              <a:rPr lang="ru-RU" sz="1200" b="0" i="0" u="none" strike="noStrike" kern="1200" dirty="0" smtClean="0">
                <a:solidFill>
                  <a:schemeClr val="tx1"/>
                </a:solidFill>
                <a:latin typeface="+mn-lt"/>
                <a:ea typeface="+mn-ea"/>
                <a:cs typeface="+mn-cs"/>
                <a:hlinkClick r:id="rId23" action="ppaction://hlinkfile" tooltip="Браузер"/>
              </a:rPr>
              <a:t>Браузер</a:t>
            </a:r>
            <a:r>
              <a:rPr lang="ru-RU" sz="1200" b="0" i="0" kern="1200" dirty="0" smtClean="0">
                <a:solidFill>
                  <a:schemeClr val="tx1"/>
                </a:solidFill>
                <a:latin typeface="+mn-lt"/>
                <a:ea typeface="+mn-ea"/>
                <a:cs typeface="+mn-cs"/>
              </a:rPr>
              <a:t>, посылающий запросы, может отслеживать задержки ответов. Сервер может хранить </a:t>
            </a:r>
            <a:r>
              <a:rPr lang="ru-RU" sz="1200" b="0" i="0" u="none" strike="noStrike" kern="1200" dirty="0" smtClean="0">
                <a:solidFill>
                  <a:schemeClr val="tx1"/>
                </a:solidFill>
                <a:latin typeface="+mn-lt"/>
                <a:ea typeface="+mn-ea"/>
                <a:cs typeface="+mn-cs"/>
                <a:hlinkClick r:id="rId24" action="ppaction://hlinkfile" tooltip="IP-адрес"/>
              </a:rPr>
              <a:t>IP-адреса</a:t>
            </a:r>
            <a:r>
              <a:rPr lang="ru-RU" sz="1200" b="0" i="0" kern="1200" dirty="0" smtClean="0">
                <a:solidFill>
                  <a:schemeClr val="tx1"/>
                </a:solidFill>
                <a:latin typeface="+mn-lt"/>
                <a:ea typeface="+mn-ea"/>
                <a:cs typeface="+mn-cs"/>
              </a:rPr>
              <a:t> и заголовки запросов последних клиентов. Однако сам протокол не осведомлён о предыдущих запросах и ответах, в нём не предусмотрена внутренняя поддержка состояния, к нему не предъявляются такие требования.</a:t>
            </a:r>
          </a:p>
          <a:p>
            <a:endParaRPr lang="ru-RU" dirty="0" smtClean="0"/>
          </a:p>
          <a:p>
            <a:r>
              <a:rPr lang="ru-RU" sz="1200" b="0" i="0" kern="1200" dirty="0" smtClean="0">
                <a:solidFill>
                  <a:schemeClr val="tx1"/>
                </a:solidFill>
                <a:latin typeface="+mn-lt"/>
                <a:ea typeface="+mn-ea"/>
                <a:cs typeface="+mn-cs"/>
              </a:rPr>
              <a:t>Каждое HTTP-сообщение состоит из трёх частей, которые передаются в указанном порядке:</a:t>
            </a:r>
          </a:p>
          <a:p>
            <a:endParaRPr lang="ru-RU" sz="1200" b="0" i="0" kern="1200" dirty="0" smtClean="0">
              <a:solidFill>
                <a:schemeClr val="tx1"/>
              </a:solidFill>
              <a:latin typeface="+mn-lt"/>
              <a:ea typeface="+mn-ea"/>
              <a:cs typeface="+mn-cs"/>
            </a:endParaRPr>
          </a:p>
          <a:p>
            <a:pPr>
              <a:buFont typeface="Arial" pitchFamily="34" charset="0"/>
              <a:buChar char="•"/>
            </a:pPr>
            <a:r>
              <a:rPr lang="ru-RU" sz="1200" b="0" i="0" kern="1200" dirty="0" smtClean="0">
                <a:solidFill>
                  <a:schemeClr val="tx1"/>
                </a:solidFill>
                <a:latin typeface="+mn-lt"/>
                <a:ea typeface="+mn-ea"/>
                <a:cs typeface="+mn-cs"/>
              </a:rPr>
              <a:t> Стартовая строка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Starting</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line</a:t>
            </a:r>
            <a:r>
              <a:rPr lang="ru-RU" sz="1200" b="0" i="0" kern="1200" dirty="0" smtClean="0">
                <a:solidFill>
                  <a:schemeClr val="tx1"/>
                </a:solidFill>
                <a:latin typeface="+mn-lt"/>
                <a:ea typeface="+mn-ea"/>
                <a:cs typeface="+mn-cs"/>
              </a:rPr>
              <a:t>) — определяет тип сообщения;</a:t>
            </a:r>
          </a:p>
          <a:p>
            <a:pPr>
              <a:buFont typeface="Arial" pitchFamily="34" charset="0"/>
              <a:buChar char="•"/>
            </a:pPr>
            <a:r>
              <a:rPr lang="ru-RU" sz="1200" b="0" i="0" kern="1200" dirty="0" smtClean="0">
                <a:solidFill>
                  <a:schemeClr val="tx1"/>
                </a:solidFill>
                <a:latin typeface="+mn-lt"/>
                <a:ea typeface="+mn-ea"/>
                <a:cs typeface="+mn-cs"/>
              </a:rPr>
              <a:t> Заголовки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Headers</a:t>
            </a:r>
            <a:r>
              <a:rPr lang="ru-RU" sz="1200" b="0" i="0" kern="1200" dirty="0" smtClean="0">
                <a:solidFill>
                  <a:schemeClr val="tx1"/>
                </a:solidFill>
                <a:latin typeface="+mn-lt"/>
                <a:ea typeface="+mn-ea"/>
                <a:cs typeface="+mn-cs"/>
              </a:rPr>
              <a:t>) — характеризуют тело сообщения, параметры передачи и прочие сведения;</a:t>
            </a:r>
          </a:p>
          <a:p>
            <a:pPr>
              <a:buFont typeface="Arial" pitchFamily="34" charset="0"/>
              <a:buChar char="•"/>
            </a:pPr>
            <a:r>
              <a:rPr lang="ru-RU" sz="1200" b="0" i="0" kern="1200" dirty="0" smtClean="0">
                <a:solidFill>
                  <a:schemeClr val="tx1"/>
                </a:solidFill>
                <a:latin typeface="+mn-lt"/>
                <a:ea typeface="+mn-ea"/>
                <a:cs typeface="+mn-cs"/>
              </a:rPr>
              <a:t> Тело сообщения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Message</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Body</a:t>
            </a:r>
            <a:r>
              <a:rPr lang="ru-RU" sz="1200" b="0" i="0" kern="1200" dirty="0" smtClean="0">
                <a:solidFill>
                  <a:schemeClr val="tx1"/>
                </a:solidFill>
                <a:latin typeface="+mn-lt"/>
                <a:ea typeface="+mn-ea"/>
                <a:cs typeface="+mn-cs"/>
              </a:rPr>
              <a:t>) — непосредственно данные сообщения. Обязательно должно отделяться от заголовков пустой строкой.</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Заголовки и тело сообщения могут отсутствовать, но стартовая строка является обязательным элементом, так как указывает на тип запроса/ответа. </a:t>
            </a:r>
          </a:p>
          <a:p>
            <a:endParaRPr lang="ru-RU" dirty="0" smtClean="0"/>
          </a:p>
          <a:p>
            <a:r>
              <a:rPr lang="ru-RU" sz="1200" b="1" i="0" kern="1200" dirty="0" smtClean="0">
                <a:solidFill>
                  <a:schemeClr val="tx1"/>
                </a:solidFill>
                <a:latin typeface="+mn-lt"/>
                <a:ea typeface="+mn-ea"/>
                <a:cs typeface="+mn-cs"/>
              </a:rPr>
              <a:t>Стартовая строка</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Стартовые строки различаются для запроса и ответа. Строка запроса выглядит так:</a:t>
            </a:r>
          </a:p>
          <a:p>
            <a:r>
              <a:rPr lang="ru-RU" sz="1200" b="0" i="0" kern="1200" dirty="0" smtClean="0">
                <a:solidFill>
                  <a:schemeClr val="tx1"/>
                </a:solidFill>
                <a:latin typeface="+mn-lt"/>
                <a:ea typeface="+mn-ea"/>
                <a:cs typeface="+mn-cs"/>
              </a:rPr>
              <a:t>GET </a:t>
            </a:r>
            <a:r>
              <a:rPr lang="ru-RU" sz="1200" b="1" i="0" kern="1200" dirty="0" smtClean="0">
                <a:solidFill>
                  <a:schemeClr val="tx1"/>
                </a:solidFill>
                <a:latin typeface="+mn-lt"/>
                <a:ea typeface="+mn-ea"/>
                <a:cs typeface="+mn-cs"/>
              </a:rPr>
              <a:t>Метод</a:t>
            </a:r>
            <a:r>
              <a:rPr lang="ru-RU" sz="1200" b="0" i="0" kern="1200" dirty="0" smtClean="0">
                <a:solidFill>
                  <a:schemeClr val="tx1"/>
                </a:solidFill>
                <a:latin typeface="+mn-lt"/>
                <a:ea typeface="+mn-ea"/>
                <a:cs typeface="+mn-cs"/>
              </a:rPr>
              <a:t> </a:t>
            </a:r>
            <a:r>
              <a:rPr lang="ru-RU" sz="1200" b="1" i="0" kern="1200" dirty="0" smtClean="0">
                <a:solidFill>
                  <a:schemeClr val="tx1"/>
                </a:solidFill>
                <a:latin typeface="+mn-lt"/>
                <a:ea typeface="+mn-ea"/>
                <a:cs typeface="+mn-cs"/>
              </a:rPr>
              <a:t>URI</a:t>
            </a:r>
            <a:r>
              <a:rPr lang="ru-RU" sz="1200" b="0" i="0" kern="1200" dirty="0" smtClean="0">
                <a:solidFill>
                  <a:schemeClr val="tx1"/>
                </a:solidFill>
                <a:latin typeface="+mn-lt"/>
                <a:ea typeface="+mn-ea"/>
                <a:cs typeface="+mn-cs"/>
              </a:rPr>
              <a:t> HTTP/</a:t>
            </a:r>
            <a:r>
              <a:rPr lang="ru-RU" sz="1200" b="1" i="0" kern="1200" dirty="0" smtClean="0">
                <a:solidFill>
                  <a:schemeClr val="tx1"/>
                </a:solidFill>
                <a:latin typeface="+mn-lt"/>
                <a:ea typeface="+mn-ea"/>
                <a:cs typeface="+mn-cs"/>
              </a:rPr>
              <a:t>Версия</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Здесь:</a:t>
            </a:r>
          </a:p>
          <a:p>
            <a:pPr>
              <a:buFont typeface="Arial" pitchFamily="34" charset="0"/>
              <a:buChar char="•"/>
            </a:pPr>
            <a:r>
              <a:rPr lang="ru-RU" sz="1200" b="1" i="0" kern="1200" dirty="0" smtClean="0">
                <a:solidFill>
                  <a:schemeClr val="tx1"/>
                </a:solidFill>
                <a:latin typeface="+mn-lt"/>
                <a:ea typeface="+mn-ea"/>
                <a:cs typeface="+mn-cs"/>
              </a:rPr>
              <a:t> Метод</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Method</a:t>
            </a:r>
            <a:r>
              <a:rPr lang="ru-RU" sz="1200" b="0" i="0" kern="1200" dirty="0" smtClean="0">
                <a:solidFill>
                  <a:schemeClr val="tx1"/>
                </a:solidFill>
                <a:latin typeface="+mn-lt"/>
                <a:ea typeface="+mn-ea"/>
                <a:cs typeface="+mn-cs"/>
              </a:rPr>
              <a:t>) — название запроса, одно слово заглавными буквами. В версии HTTP 0.9 использовался только метод GET, список запросов для версии 1.1 представлен ниже.</a:t>
            </a:r>
          </a:p>
          <a:p>
            <a:pPr>
              <a:buFont typeface="Arial" pitchFamily="34" charset="0"/>
              <a:buChar char="•"/>
            </a:pPr>
            <a:r>
              <a:rPr lang="ru-RU" sz="1200" b="1" i="0" u="none" strike="noStrike" kern="1200" dirty="0" smtClean="0">
                <a:solidFill>
                  <a:schemeClr val="tx1"/>
                </a:solidFill>
                <a:latin typeface="+mn-lt"/>
                <a:ea typeface="+mn-ea"/>
                <a:cs typeface="+mn-cs"/>
                <a:hlinkClick r:id="rId17" action="ppaction://hlinkfile" tooltip="URI"/>
              </a:rPr>
              <a:t> URI</a:t>
            </a:r>
            <a:r>
              <a:rPr lang="ru-RU" sz="1200" b="0" i="0" kern="1200" dirty="0" smtClean="0">
                <a:solidFill>
                  <a:schemeClr val="tx1"/>
                </a:solidFill>
                <a:latin typeface="+mn-lt"/>
                <a:ea typeface="+mn-ea"/>
                <a:cs typeface="+mn-cs"/>
              </a:rPr>
              <a:t> определяет путь к запрашиваемому документу.</a:t>
            </a:r>
          </a:p>
          <a:p>
            <a:pPr>
              <a:buFont typeface="Arial" pitchFamily="34" charset="0"/>
              <a:buChar char="•"/>
            </a:pPr>
            <a:r>
              <a:rPr lang="ru-RU" sz="1200" b="1" i="0" kern="1200" dirty="0" smtClean="0">
                <a:solidFill>
                  <a:schemeClr val="tx1"/>
                </a:solidFill>
                <a:latin typeface="+mn-lt"/>
                <a:ea typeface="+mn-ea"/>
                <a:cs typeface="+mn-cs"/>
              </a:rPr>
              <a:t> Версия</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Version</a:t>
            </a:r>
            <a:r>
              <a:rPr lang="ru-RU" sz="1200" b="0" i="0" kern="1200" dirty="0" smtClean="0">
                <a:solidFill>
                  <a:schemeClr val="tx1"/>
                </a:solidFill>
                <a:latin typeface="+mn-lt"/>
                <a:ea typeface="+mn-ea"/>
                <a:cs typeface="+mn-cs"/>
              </a:rPr>
              <a:t>) — пара разделённых точкой </a:t>
            </a:r>
            <a:r>
              <a:rPr lang="ru-RU" sz="1200" b="0" i="0" u="none" strike="noStrike" kern="1200" dirty="0" smtClean="0">
                <a:solidFill>
                  <a:schemeClr val="tx1"/>
                </a:solidFill>
                <a:latin typeface="+mn-lt"/>
                <a:ea typeface="+mn-ea"/>
                <a:cs typeface="+mn-cs"/>
                <a:hlinkClick r:id="rId25" action="ppaction://hlinkfile" tooltip="Арабские цифры"/>
              </a:rPr>
              <a:t>арабских цифр</a:t>
            </a:r>
            <a:r>
              <a:rPr lang="ru-RU" sz="1200" b="0" i="0" kern="1200" dirty="0" smtClean="0">
                <a:solidFill>
                  <a:schemeClr val="tx1"/>
                </a:solidFill>
                <a:latin typeface="+mn-lt"/>
                <a:ea typeface="+mn-ea"/>
                <a:cs typeface="+mn-cs"/>
              </a:rPr>
              <a:t>. Например: 1.0.</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Чтобы запросить страницу данной статьи, клиент должен передать строку:</a:t>
            </a:r>
          </a:p>
          <a:p>
            <a:r>
              <a:rPr lang="ru-RU" sz="1200" b="0" i="0" kern="1200" dirty="0" smtClean="0">
                <a:solidFill>
                  <a:schemeClr val="tx1"/>
                </a:solidFill>
                <a:latin typeface="+mn-lt"/>
                <a:ea typeface="+mn-ea"/>
                <a:cs typeface="+mn-cs"/>
              </a:rPr>
              <a:t>GET /</a:t>
            </a:r>
            <a:r>
              <a:rPr lang="ru-RU" sz="1200" b="0" i="0" kern="1200" dirty="0" err="1" smtClean="0">
                <a:solidFill>
                  <a:schemeClr val="tx1"/>
                </a:solidFill>
                <a:latin typeface="+mn-lt"/>
                <a:ea typeface="+mn-ea"/>
                <a:cs typeface="+mn-cs"/>
              </a:rPr>
              <a:t>wiki</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 HTTP/1.0</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Стартовая строка ответа сервера имеет следующий формат:</a:t>
            </a:r>
          </a:p>
          <a:p>
            <a:r>
              <a:rPr lang="ru-RU" sz="1200" b="0" i="0" kern="1200" dirty="0" smtClean="0">
                <a:solidFill>
                  <a:schemeClr val="tx1"/>
                </a:solidFill>
                <a:latin typeface="+mn-lt"/>
                <a:ea typeface="+mn-ea"/>
                <a:cs typeface="+mn-cs"/>
              </a:rPr>
              <a:t>HTTP/</a:t>
            </a:r>
            <a:r>
              <a:rPr lang="ru-RU" sz="1200" b="1" i="0" kern="1200" dirty="0" smtClean="0">
                <a:solidFill>
                  <a:schemeClr val="tx1"/>
                </a:solidFill>
                <a:latin typeface="+mn-lt"/>
                <a:ea typeface="+mn-ea"/>
                <a:cs typeface="+mn-cs"/>
              </a:rPr>
              <a:t>Версия</a:t>
            </a:r>
            <a:r>
              <a:rPr lang="ru-RU" sz="1200" b="0" i="0" kern="1200" dirty="0" smtClean="0">
                <a:solidFill>
                  <a:schemeClr val="tx1"/>
                </a:solidFill>
                <a:latin typeface="+mn-lt"/>
                <a:ea typeface="+mn-ea"/>
                <a:cs typeface="+mn-cs"/>
              </a:rPr>
              <a:t> </a:t>
            </a:r>
            <a:r>
              <a:rPr lang="ru-RU" sz="1200" b="1" i="0" kern="1200" dirty="0" err="1" smtClean="0">
                <a:solidFill>
                  <a:schemeClr val="tx1"/>
                </a:solidFill>
                <a:latin typeface="+mn-lt"/>
                <a:ea typeface="+mn-ea"/>
                <a:cs typeface="+mn-cs"/>
              </a:rPr>
              <a:t>КодСостояния</a:t>
            </a:r>
            <a:r>
              <a:rPr lang="ru-RU" sz="1200" b="0" i="0" kern="1200" dirty="0" smtClean="0">
                <a:solidFill>
                  <a:schemeClr val="tx1"/>
                </a:solidFill>
                <a:latin typeface="+mn-lt"/>
                <a:ea typeface="+mn-ea"/>
                <a:cs typeface="+mn-cs"/>
              </a:rPr>
              <a:t> </a:t>
            </a:r>
            <a:r>
              <a:rPr lang="ru-RU" sz="1200" b="1" i="0" kern="1200" dirty="0" smtClean="0">
                <a:solidFill>
                  <a:schemeClr val="tx1"/>
                </a:solidFill>
                <a:latin typeface="+mn-lt"/>
                <a:ea typeface="+mn-ea"/>
                <a:cs typeface="+mn-cs"/>
              </a:rPr>
              <a:t>Пояснение</a:t>
            </a:r>
          </a:p>
          <a:p>
            <a:endParaRPr lang="ru-RU" sz="1200" b="1"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Здесь:</a:t>
            </a:r>
          </a:p>
          <a:p>
            <a:pPr>
              <a:buFont typeface="Arial" pitchFamily="34" charset="0"/>
              <a:buChar char="•"/>
            </a:pPr>
            <a:r>
              <a:rPr lang="ru-RU" sz="1200" b="1" i="0" kern="1200" dirty="0" smtClean="0">
                <a:solidFill>
                  <a:schemeClr val="tx1"/>
                </a:solidFill>
                <a:latin typeface="+mn-lt"/>
                <a:ea typeface="+mn-ea"/>
                <a:cs typeface="+mn-cs"/>
              </a:rPr>
              <a:t> Версия</a:t>
            </a:r>
            <a:r>
              <a:rPr lang="ru-RU" sz="1200" b="0" i="0" kern="1200" dirty="0" smtClean="0">
                <a:solidFill>
                  <a:schemeClr val="tx1"/>
                </a:solidFill>
                <a:latin typeface="+mn-lt"/>
                <a:ea typeface="+mn-ea"/>
                <a:cs typeface="+mn-cs"/>
              </a:rPr>
              <a:t> — пара разделённых точкой арабских цифр как в запросе.</a:t>
            </a:r>
          </a:p>
          <a:p>
            <a:pPr>
              <a:buFont typeface="Arial" pitchFamily="34" charset="0"/>
              <a:buChar char="•"/>
            </a:pPr>
            <a:r>
              <a:rPr lang="ru-RU" sz="1200" b="1" i="0" kern="1200" dirty="0" smtClean="0">
                <a:solidFill>
                  <a:schemeClr val="tx1"/>
                </a:solidFill>
                <a:latin typeface="+mn-lt"/>
                <a:ea typeface="+mn-ea"/>
                <a:cs typeface="+mn-cs"/>
              </a:rPr>
              <a:t> </a:t>
            </a:r>
            <a:r>
              <a:rPr lang="ru-RU" sz="1200" b="1" i="0" kern="1200" dirty="0" err="1" smtClean="0">
                <a:solidFill>
                  <a:schemeClr val="tx1"/>
                </a:solidFill>
                <a:latin typeface="+mn-lt"/>
                <a:ea typeface="+mn-ea"/>
                <a:cs typeface="+mn-cs"/>
              </a:rPr>
              <a:t>КодСостояния</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Status</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Code</a:t>
            </a:r>
            <a:r>
              <a:rPr lang="ru-RU" sz="1200" b="0" i="0" kern="1200" dirty="0" smtClean="0">
                <a:solidFill>
                  <a:schemeClr val="tx1"/>
                </a:solidFill>
                <a:latin typeface="+mn-lt"/>
                <a:ea typeface="+mn-ea"/>
                <a:cs typeface="+mn-cs"/>
              </a:rPr>
              <a:t>) — три арабские цифры. По коду статуса определяется дальнейшее содержимое сообщения и поведение клиента.</a:t>
            </a:r>
          </a:p>
          <a:p>
            <a:pPr>
              <a:buFont typeface="Arial" pitchFamily="34" charset="0"/>
              <a:buChar char="•"/>
            </a:pPr>
            <a:r>
              <a:rPr lang="ru-RU" sz="1200" b="1" i="0" kern="1200" dirty="0" smtClean="0">
                <a:solidFill>
                  <a:schemeClr val="tx1"/>
                </a:solidFill>
                <a:latin typeface="+mn-lt"/>
                <a:ea typeface="+mn-ea"/>
                <a:cs typeface="+mn-cs"/>
              </a:rPr>
              <a:t> Пояснение</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Reason</a:t>
            </a:r>
            <a:r>
              <a:rPr lang="ru-RU" sz="1200" b="0" i="1"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Phrase</a:t>
            </a:r>
            <a:r>
              <a:rPr lang="ru-RU" sz="1200" b="0" i="0" kern="1200" dirty="0" smtClean="0">
                <a:solidFill>
                  <a:schemeClr val="tx1"/>
                </a:solidFill>
                <a:latin typeface="+mn-lt"/>
                <a:ea typeface="+mn-ea"/>
                <a:cs typeface="+mn-cs"/>
              </a:rPr>
              <a:t>) — текстовое короткое пояснение к коду ответа для пользователя. Никак не влияет на сообщение и является необязательным.</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Например, на предыдущий наш запрос клиентом данной страницы сервер ответил строкой:</a:t>
            </a:r>
          </a:p>
          <a:p>
            <a:r>
              <a:rPr lang="ru-RU" sz="1200" b="0" i="0" kern="1200" dirty="0" smtClean="0">
                <a:solidFill>
                  <a:schemeClr val="tx1"/>
                </a:solidFill>
                <a:latin typeface="+mn-lt"/>
                <a:ea typeface="+mn-ea"/>
                <a:cs typeface="+mn-cs"/>
              </a:rPr>
              <a:t>HTTP/1.0 200 </a:t>
            </a:r>
            <a:r>
              <a:rPr lang="ru-RU" sz="1200" b="0" i="0" kern="1200" dirty="0" err="1" smtClean="0">
                <a:solidFill>
                  <a:schemeClr val="tx1"/>
                </a:solidFill>
                <a:latin typeface="+mn-lt"/>
                <a:ea typeface="+mn-ea"/>
                <a:cs typeface="+mn-cs"/>
              </a:rPr>
              <a:t>Ok</a:t>
            </a:r>
            <a:endParaRPr lang="ru-RU" sz="1200" b="0"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Методы</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Метод HTTP</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HTTP </a:t>
            </a:r>
            <a:r>
              <a:rPr lang="ru-RU" sz="1200" b="0" i="1" kern="1200" dirty="0" err="1" smtClean="0">
                <a:solidFill>
                  <a:schemeClr val="tx1"/>
                </a:solidFill>
                <a:latin typeface="+mn-lt"/>
                <a:ea typeface="+mn-ea"/>
                <a:cs typeface="+mn-cs"/>
              </a:rPr>
              <a:t>Method</a:t>
            </a:r>
            <a:r>
              <a:rPr lang="ru-RU" sz="1200" b="0" i="0" kern="1200" dirty="0" smtClean="0">
                <a:solidFill>
                  <a:schemeClr val="tx1"/>
                </a:solidFill>
                <a:latin typeface="+mn-lt"/>
                <a:ea typeface="+mn-ea"/>
                <a:cs typeface="+mn-cs"/>
              </a:rPr>
              <a:t>) — последовательность из любых символов, кроме управляющих и разделителей, указывающая на основную операцию над ресурсом. Обычно метод представляет собой короткое английское слово, записанное заглавными буквами. Обратите внимание, что название метода чувствительно к регистру.</a:t>
            </a:r>
          </a:p>
          <a:p>
            <a:r>
              <a:rPr lang="ru-RU" sz="1200" b="0" i="0" kern="1200" dirty="0" smtClean="0">
                <a:solidFill>
                  <a:schemeClr val="tx1"/>
                </a:solidFill>
                <a:latin typeface="+mn-lt"/>
                <a:ea typeface="+mn-ea"/>
                <a:cs typeface="+mn-cs"/>
              </a:rPr>
              <a:t>Каждый сервер обязан поддерживать как минимум методы GET и HEAD. Если сервер не распознал указанный клиентом метод, то он должен вернуть статус 501 (</a:t>
            </a:r>
            <a:r>
              <a:rPr lang="ru-RU" sz="1200" b="0" i="0" kern="1200" dirty="0" err="1" smtClean="0">
                <a:solidFill>
                  <a:schemeClr val="tx1"/>
                </a:solidFill>
                <a:latin typeface="+mn-lt"/>
                <a:ea typeface="+mn-ea"/>
                <a:cs typeface="+mn-cs"/>
              </a:rPr>
              <a:t>Not</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Implemented</a:t>
            </a:r>
            <a:r>
              <a:rPr lang="ru-RU" sz="1200" b="0" i="0" kern="1200" dirty="0" smtClean="0">
                <a:solidFill>
                  <a:schemeClr val="tx1"/>
                </a:solidFill>
                <a:latin typeface="+mn-lt"/>
                <a:ea typeface="+mn-ea"/>
                <a:cs typeface="+mn-cs"/>
              </a:rPr>
              <a:t>). Если серверу метод известен, но он не применим к конкретному ресурсу, то возвращается сообщение с кодом 405 (</a:t>
            </a:r>
            <a:r>
              <a:rPr lang="ru-RU" sz="1200" b="0" i="0" kern="1200" dirty="0" err="1" smtClean="0">
                <a:solidFill>
                  <a:schemeClr val="tx1"/>
                </a:solidFill>
                <a:latin typeface="+mn-lt"/>
                <a:ea typeface="+mn-ea"/>
                <a:cs typeface="+mn-cs"/>
              </a:rPr>
              <a:t>Method</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Not</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Allowed</a:t>
            </a:r>
            <a:r>
              <a:rPr lang="ru-RU" sz="1200" b="0" i="0" kern="1200" dirty="0" smtClean="0">
                <a:solidFill>
                  <a:schemeClr val="tx1"/>
                </a:solidFill>
                <a:latin typeface="+mn-lt"/>
                <a:ea typeface="+mn-ea"/>
                <a:cs typeface="+mn-cs"/>
              </a:rPr>
              <a:t>). В обоих случаях серверу следует включить в сообщение ответа заголовок </a:t>
            </a:r>
            <a:r>
              <a:rPr lang="ru-RU" sz="1200" b="0" i="0" kern="1200" dirty="0" err="1" smtClean="0">
                <a:solidFill>
                  <a:schemeClr val="tx1"/>
                </a:solidFill>
                <a:latin typeface="+mn-lt"/>
                <a:ea typeface="+mn-ea"/>
                <a:cs typeface="+mn-cs"/>
              </a:rPr>
              <a:t>Allow</a:t>
            </a:r>
            <a:r>
              <a:rPr lang="ru-RU" sz="1200" b="0" i="0" kern="1200" dirty="0" smtClean="0">
                <a:solidFill>
                  <a:schemeClr val="tx1"/>
                </a:solidFill>
                <a:latin typeface="+mn-lt"/>
                <a:ea typeface="+mn-ea"/>
                <a:cs typeface="+mn-cs"/>
              </a:rPr>
              <a:t> со списком поддерживаемых методов.</a:t>
            </a:r>
          </a:p>
          <a:p>
            <a:r>
              <a:rPr lang="ru-RU" sz="1200" b="0" i="0" kern="1200" dirty="0" smtClean="0">
                <a:solidFill>
                  <a:schemeClr val="tx1"/>
                </a:solidFill>
                <a:latin typeface="+mn-lt"/>
                <a:ea typeface="+mn-ea"/>
                <a:cs typeface="+mn-cs"/>
              </a:rPr>
              <a:t>Кроме методов GET и HEAD, часто применяется метод POST.</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OPTIONS</a:t>
            </a:r>
          </a:p>
          <a:p>
            <a:r>
              <a:rPr lang="ru-RU" sz="1200" b="0" i="0" kern="1200" dirty="0" smtClean="0">
                <a:solidFill>
                  <a:schemeClr val="tx1"/>
                </a:solidFill>
                <a:latin typeface="+mn-lt"/>
                <a:ea typeface="+mn-ea"/>
                <a:cs typeface="+mn-cs"/>
              </a:rPr>
              <a:t>Используется для определения возможностей </a:t>
            </a:r>
            <a:r>
              <a:rPr lang="ru-RU" sz="1200" b="0" i="0" kern="1200" dirty="0" err="1" smtClean="0">
                <a:solidFill>
                  <a:schemeClr val="tx1"/>
                </a:solidFill>
                <a:latin typeface="+mn-lt"/>
                <a:ea typeface="+mn-ea"/>
                <a:cs typeface="+mn-cs"/>
              </a:rPr>
              <a:t>веб-сервера</a:t>
            </a:r>
            <a:r>
              <a:rPr lang="ru-RU" sz="1200" b="0" i="0" kern="1200" dirty="0" smtClean="0">
                <a:solidFill>
                  <a:schemeClr val="tx1"/>
                </a:solidFill>
                <a:latin typeface="+mn-lt"/>
                <a:ea typeface="+mn-ea"/>
                <a:cs typeface="+mn-cs"/>
              </a:rPr>
              <a:t> или параметров соединения для конкретного ресурса. В ответ серверу следует включить заголовок </a:t>
            </a:r>
            <a:r>
              <a:rPr lang="ru-RU" sz="1200" b="0" i="0" kern="1200" dirty="0" err="1" smtClean="0">
                <a:solidFill>
                  <a:schemeClr val="tx1"/>
                </a:solidFill>
                <a:latin typeface="+mn-lt"/>
                <a:ea typeface="+mn-ea"/>
                <a:cs typeface="+mn-cs"/>
              </a:rPr>
              <a:t>Allow</a:t>
            </a:r>
            <a:r>
              <a:rPr lang="ru-RU" sz="1200" b="0" i="0" kern="1200" dirty="0" smtClean="0">
                <a:solidFill>
                  <a:schemeClr val="tx1"/>
                </a:solidFill>
                <a:latin typeface="+mn-lt"/>
                <a:ea typeface="+mn-ea"/>
                <a:cs typeface="+mn-cs"/>
              </a:rPr>
              <a:t> со списком поддерживаемых методов. Также в заголовки ответа может включаться информация о поддерживаемых расширениях.</a:t>
            </a:r>
          </a:p>
          <a:p>
            <a:r>
              <a:rPr lang="ru-RU" sz="1200" b="0" i="0" kern="1200" dirty="0" smtClean="0">
                <a:solidFill>
                  <a:schemeClr val="tx1"/>
                </a:solidFill>
                <a:latin typeface="+mn-lt"/>
                <a:ea typeface="+mn-ea"/>
                <a:cs typeface="+mn-cs"/>
              </a:rPr>
              <a:t>Предполагается, что запрос клиента может содержать тело сообщения для указания интересующих его сведений. Формат тела и порядок работы с ним в настоящий момент не определён. Сервер пока должен его игнорировать. Аналогичная ситуация и с телом в ответе сервера.</a:t>
            </a:r>
          </a:p>
          <a:p>
            <a:r>
              <a:rPr lang="ru-RU" sz="1200" b="0" i="0" kern="1200" dirty="0" smtClean="0">
                <a:solidFill>
                  <a:schemeClr val="tx1"/>
                </a:solidFill>
                <a:latin typeface="+mn-lt"/>
                <a:ea typeface="+mn-ea"/>
                <a:cs typeface="+mn-cs"/>
              </a:rPr>
              <a:t>Для того чтобы узнать возможности всего сервера, клиент должен указать в URI звёздочку — «*». Запросы «OPTIONS * HTTP/1.1» могут также применяться для проверки работоспособности сервера (аналогично «</a:t>
            </a:r>
            <a:r>
              <a:rPr lang="ru-RU" sz="1200" b="0" i="0" kern="1200" dirty="0" err="1" smtClean="0">
                <a:solidFill>
                  <a:schemeClr val="tx1"/>
                </a:solidFill>
                <a:latin typeface="+mn-lt"/>
                <a:ea typeface="+mn-ea"/>
                <a:cs typeface="+mn-cs"/>
              </a:rPr>
              <a:t>пингованию</a:t>
            </a:r>
            <a:r>
              <a:rPr lang="ru-RU" sz="1200" b="0" i="0" kern="1200" dirty="0" smtClean="0">
                <a:solidFill>
                  <a:schemeClr val="tx1"/>
                </a:solidFill>
                <a:latin typeface="+mn-lt"/>
                <a:ea typeface="+mn-ea"/>
                <a:cs typeface="+mn-cs"/>
              </a:rPr>
              <a:t>») и тестирования на предмет поддержки сервером протокола HTTP версии 1.1.</a:t>
            </a:r>
          </a:p>
          <a:p>
            <a:r>
              <a:rPr lang="ru-RU" sz="1200" b="0" i="0" kern="1200" dirty="0" smtClean="0">
                <a:solidFill>
                  <a:schemeClr val="tx1"/>
                </a:solidFill>
                <a:latin typeface="+mn-lt"/>
                <a:ea typeface="+mn-ea"/>
                <a:cs typeface="+mn-cs"/>
              </a:rPr>
              <a:t>Результат выполнения этого метода не кэшируется.</a:t>
            </a:r>
          </a:p>
          <a:p>
            <a:r>
              <a:rPr lang="ru-RU" sz="1200" b="1" i="0" kern="1200" dirty="0" smtClean="0">
                <a:solidFill>
                  <a:schemeClr val="tx1"/>
                </a:solidFill>
                <a:latin typeface="+mn-lt"/>
                <a:ea typeface="+mn-ea"/>
                <a:cs typeface="+mn-cs"/>
              </a:rPr>
              <a:t>GET</a:t>
            </a:r>
          </a:p>
          <a:p>
            <a:r>
              <a:rPr lang="ru-RU" sz="1200" b="0" i="0" kern="1200" dirty="0" smtClean="0">
                <a:solidFill>
                  <a:schemeClr val="tx1"/>
                </a:solidFill>
                <a:latin typeface="+mn-lt"/>
                <a:ea typeface="+mn-ea"/>
                <a:cs typeface="+mn-cs"/>
              </a:rPr>
              <a:t>Используется для запроса содержимого указанного ресурса. С помощью метода GET можно также начать какой-либо процесс. В этом случае в тело ответного сообщения следует включить информацию о ходе выполнения процесса.</a:t>
            </a:r>
          </a:p>
          <a:p>
            <a:r>
              <a:rPr lang="ru-RU" sz="1200" b="0" i="0" kern="1200" dirty="0" smtClean="0">
                <a:solidFill>
                  <a:schemeClr val="tx1"/>
                </a:solidFill>
                <a:latin typeface="+mn-lt"/>
                <a:ea typeface="+mn-ea"/>
                <a:cs typeface="+mn-cs"/>
              </a:rPr>
              <a:t>Клиент может передавать параметры выполнения запроса в URI целевого ресурса после символа «?»:</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GET /</a:t>
            </a:r>
            <a:r>
              <a:rPr lang="ru-RU" sz="1200" b="0" i="0" kern="1200" dirty="0" err="1" smtClean="0">
                <a:solidFill>
                  <a:schemeClr val="tx1"/>
                </a:solidFill>
                <a:latin typeface="+mn-lt"/>
                <a:ea typeface="+mn-ea"/>
                <a:cs typeface="+mn-cs"/>
              </a:rPr>
              <a:t>path</a:t>
            </a:r>
            <a:r>
              <a:rPr lang="ru-RU" sz="1200" b="0" i="0" kern="1200" dirty="0" smtClean="0">
                <a:solidFill>
                  <a:schemeClr val="tx1"/>
                </a:solidFill>
                <a:latin typeface="+mn-lt"/>
                <a:ea typeface="+mn-ea"/>
                <a:cs typeface="+mn-cs"/>
              </a:rPr>
              <a:t>/resource?param1=value1&amp;param2=value2 HTTP/1.1</a:t>
            </a:r>
          </a:p>
          <a:p>
            <a:r>
              <a:rPr lang="ru-RU" sz="1200" b="0" i="0" kern="1200" dirty="0" smtClean="0">
                <a:solidFill>
                  <a:schemeClr val="tx1"/>
                </a:solidFill>
                <a:latin typeface="+mn-lt"/>
                <a:ea typeface="+mn-ea"/>
                <a:cs typeface="+mn-cs"/>
              </a:rPr>
              <a:t>Согласно стандарту HTTP, запросы типа GET считаются </a:t>
            </a:r>
            <a:r>
              <a:rPr lang="ru-RU" sz="1200" b="0" i="0" u="none" strike="noStrike" kern="1200" dirty="0" smtClean="0">
                <a:solidFill>
                  <a:schemeClr val="tx1"/>
                </a:solidFill>
                <a:latin typeface="+mn-lt"/>
                <a:ea typeface="+mn-ea"/>
                <a:cs typeface="+mn-cs"/>
                <a:hlinkClick r:id="rId26" action="ppaction://hlinkfile" tooltip="Идемпотентность"/>
              </a:rPr>
              <a:t>идемпотентными</a:t>
            </a:r>
            <a:r>
              <a:rPr lang="ru-RU" sz="1200" b="0" i="0" u="none" strike="noStrike" kern="1200" baseline="30000" dirty="0" smtClean="0">
                <a:solidFill>
                  <a:schemeClr val="tx1"/>
                </a:solidFill>
                <a:latin typeface="+mn-lt"/>
                <a:ea typeface="+mn-ea"/>
                <a:cs typeface="+mn-cs"/>
                <a:hlinkClick r:id="rId27" action="ppaction://hlinkfile"/>
              </a:rPr>
              <a:t>[4]</a:t>
            </a:r>
            <a:r>
              <a:rPr lang="ru-RU" sz="1200" b="0" i="0" kern="1200" dirty="0" smtClean="0">
                <a:solidFill>
                  <a:schemeClr val="tx1"/>
                </a:solidFill>
                <a:latin typeface="+mn-lt"/>
                <a:ea typeface="+mn-ea"/>
                <a:cs typeface="+mn-cs"/>
              </a:rPr>
              <a:t> — многократное повторение одного и того же запроса GET должно приводить к одинаковым результатам (при условии, что сам ресурс не изменился за время между запросами). Это позволяет </a:t>
            </a:r>
            <a:r>
              <a:rPr lang="ru-RU" sz="1200" b="0" i="0" u="none" strike="noStrike" kern="1200" dirty="0" smtClean="0">
                <a:solidFill>
                  <a:schemeClr val="tx1"/>
                </a:solidFill>
                <a:latin typeface="+mn-lt"/>
                <a:ea typeface="+mn-ea"/>
                <a:cs typeface="+mn-cs"/>
                <a:hlinkClick r:id="rId28" action="ppaction://hlinkfile" tooltip="Кэширование"/>
              </a:rPr>
              <a:t>кэшировать</a:t>
            </a:r>
            <a:r>
              <a:rPr lang="ru-RU" sz="1200" b="0" i="0" kern="1200" dirty="0" smtClean="0">
                <a:solidFill>
                  <a:schemeClr val="tx1"/>
                </a:solidFill>
                <a:latin typeface="+mn-lt"/>
                <a:ea typeface="+mn-ea"/>
                <a:cs typeface="+mn-cs"/>
              </a:rPr>
              <a:t> ответы на запросы GET.</a:t>
            </a:r>
          </a:p>
          <a:p>
            <a:r>
              <a:rPr lang="ru-RU" sz="1200" b="0" i="0" kern="1200" dirty="0" smtClean="0">
                <a:solidFill>
                  <a:schemeClr val="tx1"/>
                </a:solidFill>
                <a:latin typeface="+mn-lt"/>
                <a:ea typeface="+mn-ea"/>
                <a:cs typeface="+mn-cs"/>
              </a:rPr>
              <a:t>Кроме обычного метода GET, различают ещё </a:t>
            </a:r>
            <a:r>
              <a:rPr lang="ru-RU" sz="1200" b="1" i="0" u="none" strike="noStrike" kern="1200" dirty="0" smtClean="0">
                <a:solidFill>
                  <a:schemeClr val="tx1"/>
                </a:solidFill>
                <a:latin typeface="+mn-lt"/>
                <a:ea typeface="+mn-ea"/>
                <a:cs typeface="+mn-cs"/>
                <a:hlinkClick r:id="rId29" action="ppaction://hlinkfile"/>
              </a:rPr>
              <a:t>условный GET</a:t>
            </a:r>
            <a:r>
              <a:rPr lang="ru-RU" sz="1200" b="0" i="0" kern="1200" dirty="0" smtClean="0">
                <a:solidFill>
                  <a:schemeClr val="tx1"/>
                </a:solidFill>
                <a:latin typeface="+mn-lt"/>
                <a:ea typeface="+mn-ea"/>
                <a:cs typeface="+mn-cs"/>
              </a:rPr>
              <a:t> и </a:t>
            </a:r>
            <a:r>
              <a:rPr lang="ru-RU" sz="1200" b="1" i="0" u="none" strike="noStrike" kern="1200" dirty="0" smtClean="0">
                <a:solidFill>
                  <a:schemeClr val="tx1"/>
                </a:solidFill>
                <a:latin typeface="+mn-lt"/>
                <a:ea typeface="+mn-ea"/>
                <a:cs typeface="+mn-cs"/>
                <a:hlinkClick r:id="rId30" action="ppaction://hlinkfile"/>
              </a:rPr>
              <a:t>частичный GET</a:t>
            </a:r>
            <a:r>
              <a:rPr lang="ru-RU" sz="1200" b="0" i="0" kern="1200" dirty="0" smtClean="0">
                <a:solidFill>
                  <a:schemeClr val="tx1"/>
                </a:solidFill>
                <a:latin typeface="+mn-lt"/>
                <a:ea typeface="+mn-ea"/>
                <a:cs typeface="+mn-cs"/>
              </a:rPr>
              <a:t>. Условные запросы GET содержат заголовки </a:t>
            </a:r>
            <a:r>
              <a:rPr lang="ru-RU" sz="1200" b="0" i="0" kern="1200" dirty="0" err="1" smtClean="0">
                <a:solidFill>
                  <a:schemeClr val="tx1"/>
                </a:solidFill>
                <a:latin typeface="+mn-lt"/>
                <a:ea typeface="+mn-ea"/>
                <a:cs typeface="+mn-cs"/>
              </a:rPr>
              <a:t>If-Modified-Since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If-Match</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If-Range</a:t>
            </a:r>
            <a:r>
              <a:rPr lang="ru-RU" sz="1200" b="0" i="0" kern="1200" dirty="0" smtClean="0">
                <a:solidFill>
                  <a:schemeClr val="tx1"/>
                </a:solidFill>
                <a:latin typeface="+mn-lt"/>
                <a:ea typeface="+mn-ea"/>
                <a:cs typeface="+mn-cs"/>
              </a:rPr>
              <a:t> и подобные. Частичные GET содержат в запросе </a:t>
            </a:r>
            <a:r>
              <a:rPr lang="ru-RU" sz="1200" b="0" i="0" kern="1200" dirty="0" err="1" smtClean="0">
                <a:solidFill>
                  <a:schemeClr val="tx1"/>
                </a:solidFill>
                <a:latin typeface="+mn-lt"/>
                <a:ea typeface="+mn-ea"/>
                <a:cs typeface="+mn-cs"/>
              </a:rPr>
              <a:t>Range</a:t>
            </a:r>
            <a:r>
              <a:rPr lang="ru-RU" sz="1200" b="0" i="0" kern="1200" dirty="0" smtClean="0">
                <a:solidFill>
                  <a:schemeClr val="tx1"/>
                </a:solidFill>
                <a:latin typeface="+mn-lt"/>
                <a:ea typeface="+mn-ea"/>
                <a:cs typeface="+mn-cs"/>
              </a:rPr>
              <a:t>. Порядок выполнения подобных запросов определён стандартами отдельно.</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HEAD</a:t>
            </a:r>
          </a:p>
          <a:p>
            <a:r>
              <a:rPr lang="ru-RU" sz="1200" b="0" i="0" kern="1200" dirty="0" smtClean="0">
                <a:solidFill>
                  <a:schemeClr val="tx1"/>
                </a:solidFill>
                <a:latin typeface="+mn-lt"/>
                <a:ea typeface="+mn-ea"/>
                <a:cs typeface="+mn-cs"/>
              </a:rPr>
              <a:t>Аналогичен методу GET, за исключением того, что в ответе сервера отсутствует тело. Запрос HEAD обычно применяется для извлечения </a:t>
            </a:r>
            <a:r>
              <a:rPr lang="ru-RU" sz="1200" b="0" i="0" u="none" strike="noStrike" kern="1200" dirty="0" smtClean="0">
                <a:solidFill>
                  <a:schemeClr val="tx1"/>
                </a:solidFill>
                <a:latin typeface="+mn-lt"/>
                <a:ea typeface="+mn-ea"/>
                <a:cs typeface="+mn-cs"/>
                <a:hlinkClick r:id="rId31" action="ppaction://hlinkfile" tooltip="Метаданные"/>
              </a:rPr>
              <a:t>метаданных</a:t>
            </a:r>
            <a:r>
              <a:rPr lang="ru-RU" sz="1200" b="0" i="0" kern="1200" dirty="0" smtClean="0">
                <a:solidFill>
                  <a:schemeClr val="tx1"/>
                </a:solidFill>
                <a:latin typeface="+mn-lt"/>
                <a:ea typeface="+mn-ea"/>
                <a:cs typeface="+mn-cs"/>
              </a:rPr>
              <a:t>, проверки наличия ресурса (</a:t>
            </a:r>
            <a:r>
              <a:rPr lang="ru-RU" sz="1200" b="0" i="0" kern="1200" dirty="0" err="1" smtClean="0">
                <a:solidFill>
                  <a:schemeClr val="tx1"/>
                </a:solidFill>
                <a:latin typeface="+mn-lt"/>
                <a:ea typeface="+mn-ea"/>
                <a:cs typeface="+mn-cs"/>
              </a:rPr>
              <a:t>валидация</a:t>
            </a:r>
            <a:r>
              <a:rPr lang="ru-RU" sz="1200" b="0" i="0" kern="1200" dirty="0" smtClean="0">
                <a:solidFill>
                  <a:schemeClr val="tx1"/>
                </a:solidFill>
                <a:latin typeface="+mn-lt"/>
                <a:ea typeface="+mn-ea"/>
                <a:cs typeface="+mn-cs"/>
              </a:rPr>
              <a:t> URL) и чтобы узнать, не изменился ли он с момента последнего обращения.</a:t>
            </a:r>
          </a:p>
          <a:p>
            <a:r>
              <a:rPr lang="ru-RU" sz="1200" b="0" i="0" kern="1200" dirty="0" smtClean="0">
                <a:solidFill>
                  <a:schemeClr val="tx1"/>
                </a:solidFill>
                <a:latin typeface="+mn-lt"/>
                <a:ea typeface="+mn-ea"/>
                <a:cs typeface="+mn-cs"/>
              </a:rPr>
              <a:t>Заголовки ответа могут кэшироваться. При несовпадении метаданных ресурса с соответствующей информацией в </a:t>
            </a:r>
            <a:r>
              <a:rPr lang="ru-RU" sz="1200" b="0" i="0" kern="1200" dirty="0" err="1" smtClean="0">
                <a:solidFill>
                  <a:schemeClr val="tx1"/>
                </a:solidFill>
                <a:latin typeface="+mn-lt"/>
                <a:ea typeface="+mn-ea"/>
                <a:cs typeface="+mn-cs"/>
              </a:rPr>
              <a:t>кэше</a:t>
            </a:r>
            <a:r>
              <a:rPr lang="ru-RU" sz="1200" b="0" i="0" kern="1200" dirty="0" smtClean="0">
                <a:solidFill>
                  <a:schemeClr val="tx1"/>
                </a:solidFill>
                <a:latin typeface="+mn-lt"/>
                <a:ea typeface="+mn-ea"/>
                <a:cs typeface="+mn-cs"/>
              </a:rPr>
              <a:t> копия ресурса помечается как устаревшая.</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POST</a:t>
            </a:r>
          </a:p>
          <a:p>
            <a:r>
              <a:rPr lang="ru-RU" sz="1200" b="0" i="0" kern="1200" dirty="0" smtClean="0">
                <a:solidFill>
                  <a:schemeClr val="tx1"/>
                </a:solidFill>
                <a:latin typeface="+mn-lt"/>
                <a:ea typeface="+mn-ea"/>
                <a:cs typeface="+mn-cs"/>
              </a:rPr>
              <a:t>Применяется для передачи пользовательских данных заданному ресурсу. Например, в </a:t>
            </a:r>
            <a:r>
              <a:rPr lang="ru-RU" sz="1200" b="0" i="0" u="none" strike="noStrike" kern="1200" dirty="0" err="1" smtClean="0">
                <a:solidFill>
                  <a:schemeClr val="tx1"/>
                </a:solidFill>
                <a:latin typeface="+mn-lt"/>
                <a:ea typeface="+mn-ea"/>
                <a:cs typeface="+mn-cs"/>
                <a:hlinkClick r:id="rId32" action="ppaction://hlinkfile" tooltip="Блог"/>
              </a:rPr>
              <a:t>блогах</a:t>
            </a:r>
            <a:r>
              <a:rPr lang="ru-RU" sz="1200" b="0" i="0" kern="1200" dirty="0" smtClean="0">
                <a:solidFill>
                  <a:schemeClr val="tx1"/>
                </a:solidFill>
                <a:latin typeface="+mn-lt"/>
                <a:ea typeface="+mn-ea"/>
                <a:cs typeface="+mn-cs"/>
              </a:rPr>
              <a:t> посетители обычно могут вводить свои комментарии к записям в HTML-форму, после чего они передаются серверу методом POST и он помещает их на страницу. При этом передаваемые данные (в примере с </a:t>
            </a:r>
            <a:r>
              <a:rPr lang="ru-RU" sz="1200" b="0" i="0" kern="1200" dirty="0" err="1" smtClean="0">
                <a:solidFill>
                  <a:schemeClr val="tx1"/>
                </a:solidFill>
                <a:latin typeface="+mn-lt"/>
                <a:ea typeface="+mn-ea"/>
                <a:cs typeface="+mn-cs"/>
              </a:rPr>
              <a:t>блогами</a:t>
            </a:r>
            <a:r>
              <a:rPr lang="ru-RU" sz="1200" b="0" i="0" kern="1200" dirty="0" smtClean="0">
                <a:solidFill>
                  <a:schemeClr val="tx1"/>
                </a:solidFill>
                <a:latin typeface="+mn-lt"/>
                <a:ea typeface="+mn-ea"/>
                <a:cs typeface="+mn-cs"/>
              </a:rPr>
              <a:t> — текст комментария) включаются в тело запроса. Аналогично с помощью метода POST обычно загружаются файлы.</a:t>
            </a:r>
          </a:p>
          <a:p>
            <a:r>
              <a:rPr lang="ru-RU" sz="1200" b="0" i="0" kern="1200" dirty="0" smtClean="0">
                <a:solidFill>
                  <a:schemeClr val="tx1"/>
                </a:solidFill>
                <a:latin typeface="+mn-lt"/>
                <a:ea typeface="+mn-ea"/>
                <a:cs typeface="+mn-cs"/>
              </a:rPr>
              <a:t>В отличие от метода GET, метод POST не считается идемпотентным</a:t>
            </a:r>
            <a:r>
              <a:rPr lang="ru-RU" sz="1200" b="0" i="0" u="none" strike="noStrike" kern="1200" baseline="30000" dirty="0" smtClean="0">
                <a:solidFill>
                  <a:schemeClr val="tx1"/>
                </a:solidFill>
                <a:latin typeface="+mn-lt"/>
                <a:ea typeface="+mn-ea"/>
                <a:cs typeface="+mn-cs"/>
                <a:hlinkClick r:id="rId33" action="ppaction://hlinkfile"/>
              </a:rPr>
              <a:t>[4]</a:t>
            </a:r>
            <a:r>
              <a:rPr lang="ru-RU" sz="1200" b="0" i="0" kern="1200" dirty="0" smtClean="0">
                <a:solidFill>
                  <a:schemeClr val="tx1"/>
                </a:solidFill>
                <a:latin typeface="+mn-lt"/>
                <a:ea typeface="+mn-ea"/>
                <a:cs typeface="+mn-cs"/>
              </a:rPr>
              <a:t>, то есть многократное повторение одних и тех же запросов POST может возвращать разные результаты (например, после каждой отправки комментария будет появляться одна копия этого комментария).</a:t>
            </a:r>
          </a:p>
          <a:p>
            <a:r>
              <a:rPr lang="ru-RU" sz="1200" b="0" i="0" kern="1200" dirty="0" smtClean="0">
                <a:solidFill>
                  <a:schemeClr val="tx1"/>
                </a:solidFill>
                <a:latin typeface="+mn-lt"/>
                <a:ea typeface="+mn-ea"/>
                <a:cs typeface="+mn-cs"/>
              </a:rPr>
              <a:t>При результатах выполнения 200 (</a:t>
            </a:r>
            <a:r>
              <a:rPr lang="ru-RU" sz="1200" b="0" i="0" kern="1200" dirty="0" err="1" smtClean="0">
                <a:solidFill>
                  <a:schemeClr val="tx1"/>
                </a:solidFill>
                <a:latin typeface="+mn-lt"/>
                <a:ea typeface="+mn-ea"/>
                <a:cs typeface="+mn-cs"/>
              </a:rPr>
              <a:t>Ok</a:t>
            </a:r>
            <a:r>
              <a:rPr lang="ru-RU" sz="1200" b="0" i="0" kern="1200" dirty="0" smtClean="0">
                <a:solidFill>
                  <a:schemeClr val="tx1"/>
                </a:solidFill>
                <a:latin typeface="+mn-lt"/>
                <a:ea typeface="+mn-ea"/>
                <a:cs typeface="+mn-cs"/>
              </a:rPr>
              <a:t>) и 204 (</a:t>
            </a:r>
            <a:r>
              <a:rPr lang="ru-RU" sz="1200" b="0" i="0" kern="1200" dirty="0" err="1" smtClean="0">
                <a:solidFill>
                  <a:schemeClr val="tx1"/>
                </a:solidFill>
                <a:latin typeface="+mn-lt"/>
                <a:ea typeface="+mn-ea"/>
                <a:cs typeface="+mn-cs"/>
              </a:rPr>
              <a:t>No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Content</a:t>
            </a:r>
            <a:r>
              <a:rPr lang="ru-RU" sz="1200" b="0" i="0" kern="1200" dirty="0" smtClean="0">
                <a:solidFill>
                  <a:schemeClr val="tx1"/>
                </a:solidFill>
                <a:latin typeface="+mn-lt"/>
                <a:ea typeface="+mn-ea"/>
                <a:cs typeface="+mn-cs"/>
              </a:rPr>
              <a:t>) в тело ответа следует включить сообщение об итоге выполнения запроса. Если был создан ресурс, то серверу следует вернуть ответ 201 (</a:t>
            </a:r>
            <a:r>
              <a:rPr lang="ru-RU" sz="1200" b="0" i="0" kern="1200" dirty="0" err="1" smtClean="0">
                <a:solidFill>
                  <a:schemeClr val="tx1"/>
                </a:solidFill>
                <a:latin typeface="+mn-lt"/>
                <a:ea typeface="+mn-ea"/>
                <a:cs typeface="+mn-cs"/>
              </a:rPr>
              <a:t>Created</a:t>
            </a:r>
            <a:r>
              <a:rPr lang="ru-RU" sz="1200" b="0" i="0" kern="1200" dirty="0" smtClean="0">
                <a:solidFill>
                  <a:schemeClr val="tx1"/>
                </a:solidFill>
                <a:latin typeface="+mn-lt"/>
                <a:ea typeface="+mn-ea"/>
                <a:cs typeface="+mn-cs"/>
              </a:rPr>
              <a:t>) с указанием URI нового ресурса в заголовке </a:t>
            </a:r>
            <a:r>
              <a:rPr lang="ru-RU" sz="1200" b="0" i="0" kern="1200" dirty="0" err="1" smtClean="0">
                <a:solidFill>
                  <a:schemeClr val="tx1"/>
                </a:solidFill>
                <a:latin typeface="+mn-lt"/>
                <a:ea typeface="+mn-ea"/>
                <a:cs typeface="+mn-cs"/>
              </a:rPr>
              <a:t>Location</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Сообщение ответа сервера на выполнение метода POST не кэшируется.</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PUT</a:t>
            </a:r>
          </a:p>
          <a:p>
            <a:r>
              <a:rPr lang="ru-RU" sz="1200" b="0" i="0" kern="1200" dirty="0" smtClean="0">
                <a:solidFill>
                  <a:schemeClr val="tx1"/>
                </a:solidFill>
                <a:latin typeface="+mn-lt"/>
                <a:ea typeface="+mn-ea"/>
                <a:cs typeface="+mn-cs"/>
              </a:rPr>
              <a:t>Применяется для загрузки содержимого запроса на указанный в запросе </a:t>
            </a:r>
            <a:r>
              <a:rPr lang="ru-RU" sz="1200" b="0" i="0" u="none" strike="noStrike" kern="1200" dirty="0" smtClean="0">
                <a:solidFill>
                  <a:schemeClr val="tx1"/>
                </a:solidFill>
                <a:latin typeface="+mn-lt"/>
                <a:ea typeface="+mn-ea"/>
                <a:cs typeface="+mn-cs"/>
                <a:hlinkClick r:id="rId17" action="ppaction://hlinkfile" tooltip="URI"/>
              </a:rPr>
              <a:t>URI</a:t>
            </a:r>
            <a:r>
              <a:rPr lang="ru-RU" sz="1200" b="0" i="0" kern="1200" dirty="0" smtClean="0">
                <a:solidFill>
                  <a:schemeClr val="tx1"/>
                </a:solidFill>
                <a:latin typeface="+mn-lt"/>
                <a:ea typeface="+mn-ea"/>
                <a:cs typeface="+mn-cs"/>
              </a:rPr>
              <a:t>. Если по заданному URI не существовало ресурса, то сервер создаёт его и возвращает статус 201 (</a:t>
            </a:r>
            <a:r>
              <a:rPr lang="ru-RU" sz="1200" b="0" i="0" kern="1200" dirty="0" err="1" smtClean="0">
                <a:solidFill>
                  <a:schemeClr val="tx1"/>
                </a:solidFill>
                <a:latin typeface="+mn-lt"/>
                <a:ea typeface="+mn-ea"/>
                <a:cs typeface="+mn-cs"/>
              </a:rPr>
              <a:t>Created</a:t>
            </a:r>
            <a:r>
              <a:rPr lang="ru-RU" sz="1200" b="0" i="0" kern="1200" dirty="0" smtClean="0">
                <a:solidFill>
                  <a:schemeClr val="tx1"/>
                </a:solidFill>
                <a:latin typeface="+mn-lt"/>
                <a:ea typeface="+mn-ea"/>
                <a:cs typeface="+mn-cs"/>
              </a:rPr>
              <a:t>). Если же был изменён ресурс, то сервер возвращает 200(</a:t>
            </a:r>
            <a:r>
              <a:rPr lang="ru-RU" sz="1200" b="0" i="0" kern="1200" dirty="0" err="1" smtClean="0">
                <a:solidFill>
                  <a:schemeClr val="tx1"/>
                </a:solidFill>
                <a:latin typeface="+mn-lt"/>
                <a:ea typeface="+mn-ea"/>
                <a:cs typeface="+mn-cs"/>
              </a:rPr>
              <a:t>Ok</a:t>
            </a:r>
            <a:r>
              <a:rPr lang="ru-RU" sz="1200" b="0" i="0" kern="1200" dirty="0" smtClean="0">
                <a:solidFill>
                  <a:schemeClr val="tx1"/>
                </a:solidFill>
                <a:latin typeface="+mn-lt"/>
                <a:ea typeface="+mn-ea"/>
                <a:cs typeface="+mn-cs"/>
              </a:rPr>
              <a:t>) или 204 (</a:t>
            </a:r>
            <a:r>
              <a:rPr lang="ru-RU" sz="1200" b="0" i="0" kern="1200" dirty="0" err="1" smtClean="0">
                <a:solidFill>
                  <a:schemeClr val="tx1"/>
                </a:solidFill>
                <a:latin typeface="+mn-lt"/>
                <a:ea typeface="+mn-ea"/>
                <a:cs typeface="+mn-cs"/>
              </a:rPr>
              <a:t>No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Content</a:t>
            </a:r>
            <a:r>
              <a:rPr lang="ru-RU" sz="1200" b="0" i="0" kern="1200" dirty="0" smtClean="0">
                <a:solidFill>
                  <a:schemeClr val="tx1"/>
                </a:solidFill>
                <a:latin typeface="+mn-lt"/>
                <a:ea typeface="+mn-ea"/>
                <a:cs typeface="+mn-cs"/>
              </a:rPr>
              <a:t>). Сервер не должен игнорировать некорректные заголовки </a:t>
            </a:r>
            <a:r>
              <a:rPr lang="ru-RU" sz="1200" b="0" i="0" kern="1200" dirty="0" err="1" smtClean="0">
                <a:solidFill>
                  <a:schemeClr val="tx1"/>
                </a:solidFill>
                <a:latin typeface="+mn-lt"/>
                <a:ea typeface="+mn-ea"/>
                <a:cs typeface="+mn-cs"/>
              </a:rPr>
              <a:t>Content</a:t>
            </a:r>
            <a:r>
              <a:rPr lang="ru-RU" sz="1200" b="0" i="0" kern="1200" dirty="0" smtClean="0">
                <a:solidFill>
                  <a:schemeClr val="tx1"/>
                </a:solidFill>
                <a:latin typeface="+mn-lt"/>
                <a:ea typeface="+mn-ea"/>
                <a:cs typeface="+mn-cs"/>
              </a:rPr>
              <a:t>-* передаваемые клиентом вместе с сообщением. Если какой-то из этих заголовков не может быть распознан или не допустим при текущих условиях, то необходимо вернуть код ошибки 501 (</a:t>
            </a:r>
            <a:r>
              <a:rPr lang="ru-RU" sz="1200" b="0" i="0" kern="1200" dirty="0" err="1" smtClean="0">
                <a:solidFill>
                  <a:schemeClr val="tx1"/>
                </a:solidFill>
                <a:latin typeface="+mn-lt"/>
                <a:ea typeface="+mn-ea"/>
                <a:cs typeface="+mn-cs"/>
              </a:rPr>
              <a:t>Not</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Implemented</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Фундаментальное различие методов POST и PUT заключается в понимании предназначений URI ресурсов. Метод POST предполагает, что по указанному URI будет производиться обработка передаваемого клиентом содержимого. Используя PUT, клиент предполагает, что загружаемое содержимое соответствуют находящемуся по данному URI ресурсу.</a:t>
            </a:r>
          </a:p>
          <a:p>
            <a:r>
              <a:rPr lang="ru-RU" sz="1200" b="0" i="0" kern="1200" dirty="0" smtClean="0">
                <a:solidFill>
                  <a:schemeClr val="tx1"/>
                </a:solidFill>
                <a:latin typeface="+mn-lt"/>
                <a:ea typeface="+mn-ea"/>
                <a:cs typeface="+mn-cs"/>
              </a:rPr>
              <a:t>Сообщения ответов сервера на метод PUT не кэшируются.</a:t>
            </a:r>
          </a:p>
          <a:p>
            <a:r>
              <a:rPr lang="ru-RU" sz="1200" b="1" i="0" kern="1200" dirty="0" smtClean="0">
                <a:solidFill>
                  <a:schemeClr val="tx1"/>
                </a:solidFill>
                <a:latin typeface="+mn-lt"/>
                <a:ea typeface="+mn-ea"/>
                <a:cs typeface="+mn-cs"/>
              </a:rPr>
              <a:t>PATCH</a:t>
            </a:r>
          </a:p>
          <a:p>
            <a:r>
              <a:rPr lang="ru-RU" sz="1200" b="0" i="0" kern="1200" dirty="0" smtClean="0">
                <a:solidFill>
                  <a:schemeClr val="tx1"/>
                </a:solidFill>
                <a:latin typeface="+mn-lt"/>
                <a:ea typeface="+mn-ea"/>
                <a:cs typeface="+mn-cs"/>
              </a:rPr>
              <a:t>Аналогично PUT, но применяется только к фрагменту ресурса.</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DELETE</a:t>
            </a:r>
          </a:p>
          <a:p>
            <a:r>
              <a:rPr lang="ru-RU" sz="1200" b="0" i="0" kern="1200" dirty="0" smtClean="0">
                <a:solidFill>
                  <a:schemeClr val="tx1"/>
                </a:solidFill>
                <a:latin typeface="+mn-lt"/>
                <a:ea typeface="+mn-ea"/>
                <a:cs typeface="+mn-cs"/>
              </a:rPr>
              <a:t>Удаляет указанный ресурс.</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TRACE</a:t>
            </a:r>
          </a:p>
          <a:p>
            <a:r>
              <a:rPr lang="ru-RU" sz="1200" b="0" i="0" kern="1200" dirty="0" smtClean="0">
                <a:solidFill>
                  <a:schemeClr val="tx1"/>
                </a:solidFill>
                <a:latin typeface="+mn-lt"/>
                <a:ea typeface="+mn-ea"/>
                <a:cs typeface="+mn-cs"/>
              </a:rPr>
              <a:t>Возвращает полученный запрос так, что клиент может увидеть, что́ промежуточные сервера добавляют или изменяют в запросе.</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LINK</a:t>
            </a:r>
          </a:p>
          <a:p>
            <a:r>
              <a:rPr lang="ru-RU" sz="1200" b="0" i="0" kern="1200" dirty="0" smtClean="0">
                <a:solidFill>
                  <a:schemeClr val="tx1"/>
                </a:solidFill>
                <a:latin typeface="+mn-lt"/>
                <a:ea typeface="+mn-ea"/>
                <a:cs typeface="+mn-cs"/>
              </a:rPr>
              <a:t>Устанавливает связь указанного ресурса с другими.</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UNLINK</a:t>
            </a:r>
          </a:p>
          <a:p>
            <a:r>
              <a:rPr lang="ru-RU" sz="1200" b="0" i="0" kern="1200" dirty="0" smtClean="0">
                <a:solidFill>
                  <a:schemeClr val="tx1"/>
                </a:solidFill>
                <a:latin typeface="+mn-lt"/>
                <a:ea typeface="+mn-ea"/>
                <a:cs typeface="+mn-cs"/>
              </a:rPr>
              <a:t>Убирает связь указанного ресурса с другими.</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Коды состояния</a:t>
            </a:r>
          </a:p>
          <a:p>
            <a:r>
              <a:rPr lang="ru-RU" sz="1200" b="0" i="0" kern="1200" dirty="0" smtClean="0">
                <a:solidFill>
                  <a:schemeClr val="tx1"/>
                </a:solidFill>
                <a:latin typeface="+mn-lt"/>
                <a:ea typeface="+mn-ea"/>
                <a:cs typeface="+mn-cs"/>
              </a:rPr>
              <a:t>Код состояния является частью первой строки ответа сервера. Он представляет собой целое число из 3 арабских цифр. Первая цифра указывает на </a:t>
            </a:r>
            <a:r>
              <a:rPr lang="ru-RU" sz="1200" b="1" i="0" kern="1200" dirty="0" smtClean="0">
                <a:solidFill>
                  <a:schemeClr val="tx1"/>
                </a:solidFill>
                <a:latin typeface="+mn-lt"/>
                <a:ea typeface="+mn-ea"/>
                <a:cs typeface="+mn-cs"/>
              </a:rPr>
              <a:t>класс состояния</a:t>
            </a:r>
            <a:r>
              <a:rPr lang="ru-RU" sz="1200" b="0" i="0" kern="1200" dirty="0" smtClean="0">
                <a:solidFill>
                  <a:schemeClr val="tx1"/>
                </a:solidFill>
                <a:latin typeface="+mn-lt"/>
                <a:ea typeface="+mn-ea"/>
                <a:cs typeface="+mn-cs"/>
              </a:rPr>
              <a:t>. За кодом ответа обычно следует отделённая пробелом поясняющая фраза на английском языке, которая указывает на причину именно такого ответа.</a:t>
            </a:r>
          </a:p>
          <a:p>
            <a:r>
              <a:rPr lang="ru-RU" sz="1200" b="0" i="0" kern="1200" dirty="0" smtClean="0">
                <a:solidFill>
                  <a:schemeClr val="tx1"/>
                </a:solidFill>
                <a:latin typeface="+mn-lt"/>
                <a:ea typeface="+mn-ea"/>
                <a:cs typeface="+mn-cs"/>
              </a:rPr>
              <a:t>Клиент узнаёт по коду ответа о результатах его запроса и определяет, какие действия ему предпринимать дальше. Набор кодов состояния является стандартом, и все они описаны в соответствующих документах </a:t>
            </a:r>
            <a:r>
              <a:rPr lang="ru-RU" sz="1200" b="0" i="0" u="none" strike="noStrike" kern="1200" dirty="0" smtClean="0">
                <a:solidFill>
                  <a:schemeClr val="tx1"/>
                </a:solidFill>
                <a:latin typeface="+mn-lt"/>
                <a:ea typeface="+mn-ea"/>
                <a:cs typeface="+mn-cs"/>
                <a:hlinkClick r:id="rId34" action="ppaction://hlinkfile" tooltip="RFC"/>
              </a:rPr>
              <a:t>RFC</a:t>
            </a:r>
            <a:r>
              <a:rPr lang="ru-RU" sz="1200" b="0" i="0" kern="1200" dirty="0" smtClean="0">
                <a:solidFill>
                  <a:schemeClr val="tx1"/>
                </a:solidFill>
                <a:latin typeface="+mn-lt"/>
                <a:ea typeface="+mn-ea"/>
                <a:cs typeface="+mn-cs"/>
              </a:rPr>
              <a:t>. Введение новых кодов должно производиться только после согласования с </a:t>
            </a:r>
            <a:r>
              <a:rPr lang="ru-RU" sz="1200" b="0" i="0" u="none" strike="noStrike" kern="1200" dirty="0" smtClean="0">
                <a:solidFill>
                  <a:schemeClr val="tx1"/>
                </a:solidFill>
                <a:latin typeface="+mn-lt"/>
                <a:ea typeface="+mn-ea"/>
                <a:cs typeface="+mn-cs"/>
                <a:hlinkClick r:id="rId35" action="ppaction://hlinkfile" tooltip="IETF"/>
              </a:rPr>
              <a:t>IETF</a:t>
            </a:r>
            <a:r>
              <a:rPr lang="ru-RU" sz="1200" b="0" i="0" kern="1200" dirty="0" smtClean="0">
                <a:solidFill>
                  <a:schemeClr val="tx1"/>
                </a:solidFill>
                <a:latin typeface="+mn-lt"/>
                <a:ea typeface="+mn-ea"/>
                <a:cs typeface="+mn-cs"/>
              </a:rPr>
              <a:t>. Клиент может не знать все коды состояния, но он обязан отреагировать в соответствии с классом кода.</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В настоящее время выделено пять классов кодов состояния.</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1xx </a:t>
            </a:r>
            <a:r>
              <a:rPr lang="ru-RU" sz="1200" b="0" i="0" kern="1200" dirty="0" err="1" smtClean="0">
                <a:solidFill>
                  <a:schemeClr val="tx1"/>
                </a:solidFill>
                <a:latin typeface="+mn-lt"/>
                <a:ea typeface="+mn-ea"/>
                <a:cs typeface="+mn-cs"/>
              </a:rPr>
              <a:t>Informational</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Информационный</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этот класс выделены коды, информирующие о процессе передачи. В HTTP/1.0 сообщения с такими кодами должны игнорироваться. В HTTP/1.1 клиент должен быть готов принять этот класс сообщений как обычный ответ, но ничего отправлять серверу не нужно. Сами сообщения от сервера содержат только стартовую строку ответа и, если требуется, несколько специфичных для ответа полей заголовка. </a:t>
            </a:r>
            <a:r>
              <a:rPr lang="ru-RU" sz="1200" b="0" i="0" u="none" strike="noStrike" kern="1200" dirty="0" smtClean="0">
                <a:solidFill>
                  <a:schemeClr val="tx1"/>
                </a:solidFill>
                <a:latin typeface="+mn-lt"/>
                <a:ea typeface="+mn-ea"/>
                <a:cs typeface="+mn-cs"/>
                <a:hlinkClick r:id="rId37" action="ppaction://hlinkfile" tooltip="Прокси-сервер"/>
              </a:rPr>
              <a:t>Прокси-сервера</a:t>
            </a:r>
            <a:r>
              <a:rPr lang="ru-RU" sz="1200" b="0" i="0" kern="1200" dirty="0" smtClean="0">
                <a:solidFill>
                  <a:schemeClr val="tx1"/>
                </a:solidFill>
                <a:latin typeface="+mn-lt"/>
                <a:ea typeface="+mn-ea"/>
                <a:cs typeface="+mn-cs"/>
              </a:rPr>
              <a:t> подобные сообщения должны отправлять дальше от сервера к клиенту.</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2xx </a:t>
            </a:r>
            <a:r>
              <a:rPr lang="ru-RU" sz="1200" b="0" i="0" kern="1200" dirty="0" err="1" smtClean="0">
                <a:solidFill>
                  <a:schemeClr val="tx1"/>
                </a:solidFill>
                <a:latin typeface="+mn-lt"/>
                <a:ea typeface="+mn-ea"/>
                <a:cs typeface="+mn-cs"/>
              </a:rPr>
              <a:t>Success</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Успешно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Сообщения данного класса информируют о случаях успешного принятия и обработки запроса клиента. В зависимости от статуса сервер может ещё передать заголовки и тело сообщения.</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3xx </a:t>
            </a:r>
            <a:r>
              <a:rPr lang="ru-RU" sz="1200" b="0" i="0" kern="1200" dirty="0" err="1" smtClean="0">
                <a:solidFill>
                  <a:schemeClr val="tx1"/>
                </a:solidFill>
                <a:latin typeface="+mn-lt"/>
                <a:ea typeface="+mn-ea"/>
                <a:cs typeface="+mn-cs"/>
              </a:rPr>
              <a:t>Redirection</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Перенаправление</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Коды статуса класса 3xx сообщают клиенту, что для успешного выполнения операции нужно произвести следующий запрос к другому URI. В большинстве случаев новый адрес указывается в поле </a:t>
            </a:r>
            <a:r>
              <a:rPr lang="ru-RU" sz="1200" b="0" i="0" kern="1200" dirty="0" err="1" smtClean="0">
                <a:solidFill>
                  <a:schemeClr val="tx1"/>
                </a:solidFill>
                <a:latin typeface="+mn-lt"/>
                <a:ea typeface="+mn-ea"/>
                <a:cs typeface="+mn-cs"/>
              </a:rPr>
              <a:t>Location</a:t>
            </a:r>
            <a:r>
              <a:rPr lang="ru-RU" sz="1200" b="0" i="0" kern="1200" dirty="0" smtClean="0">
                <a:solidFill>
                  <a:schemeClr val="tx1"/>
                </a:solidFill>
                <a:latin typeface="+mn-lt"/>
                <a:ea typeface="+mn-ea"/>
                <a:cs typeface="+mn-cs"/>
              </a:rPr>
              <a:t> заголовка. Клиент в этом случае должен, как правило, произвести автоматический переход (</a:t>
            </a:r>
            <a:r>
              <a:rPr lang="ru-RU" sz="1200" b="0" i="0" u="none" strike="noStrike" kern="1200" dirty="0" smtClean="0">
                <a:solidFill>
                  <a:schemeClr val="tx1"/>
                </a:solidFill>
                <a:latin typeface="+mn-lt"/>
                <a:ea typeface="+mn-ea"/>
                <a:cs typeface="+mn-cs"/>
                <a:hlinkClick r:id="rId38" action="ppaction://hlinkfile" tooltip="Жаргон"/>
              </a:rPr>
              <a:t>жарг.</a:t>
            </a:r>
            <a:r>
              <a:rPr lang="ru-RU" sz="1200" b="0" i="0" kern="1200" dirty="0" smtClean="0">
                <a:solidFill>
                  <a:schemeClr val="tx1"/>
                </a:solidFill>
                <a:latin typeface="+mn-lt"/>
                <a:ea typeface="+mn-ea"/>
                <a:cs typeface="+mn-cs"/>
              </a:rPr>
              <a:t> </a:t>
            </a:r>
            <a:r>
              <a:rPr lang="ru-RU" sz="1200" b="0" i="1" kern="1200" dirty="0" err="1" smtClean="0">
                <a:solidFill>
                  <a:schemeClr val="tx1"/>
                </a:solidFill>
                <a:latin typeface="+mn-lt"/>
                <a:ea typeface="+mn-ea"/>
                <a:cs typeface="+mn-cs"/>
              </a:rPr>
              <a:t>редирект</a:t>
            </a:r>
            <a:r>
              <a:rPr lang="ru-RU" sz="1200" b="0" i="0" kern="1200" dirty="0" smtClean="0">
                <a:solidFill>
                  <a:schemeClr val="tx1"/>
                </a:solidFill>
                <a:latin typeface="+mn-lt"/>
                <a:ea typeface="+mn-ea"/>
                <a:cs typeface="+mn-cs"/>
              </a:rPr>
              <a:t>).Обратите внимание, что при обращении к следующему ресурсу можно получить ответ из этого же класса кодов. Может получиться даже длинная цепочка из </a:t>
            </a:r>
            <a:r>
              <a:rPr lang="ru-RU" sz="1200" b="0" i="0" kern="1200" dirty="0" err="1" smtClean="0">
                <a:solidFill>
                  <a:schemeClr val="tx1"/>
                </a:solidFill>
                <a:latin typeface="+mn-lt"/>
                <a:ea typeface="+mn-ea"/>
                <a:cs typeface="+mn-cs"/>
              </a:rPr>
              <a:t>перенаправлений</a:t>
            </a:r>
            <a:r>
              <a:rPr lang="ru-RU" sz="1200" b="0" i="0" kern="1200" dirty="0" smtClean="0">
                <a:solidFill>
                  <a:schemeClr val="tx1"/>
                </a:solidFill>
                <a:latin typeface="+mn-lt"/>
                <a:ea typeface="+mn-ea"/>
                <a:cs typeface="+mn-cs"/>
              </a:rPr>
              <a:t>, которые, если будут производиться автоматически, создадут чрезмерную нагрузку на оборудование. Поэтому разработчики протокола HTTP настоятельно рекомендуют после второго подряд подобного ответа обязательно запрашивать подтверждение на перенаправление у пользователя (раньше рекомендовалось после 5-го). За этим следить обязан клиент, так как текущий сервер может перенаправить клиента на ресурс другого сервера. Клиент также должен предотвратить попадание в круговые перенаправления.</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4xx </a:t>
            </a:r>
            <a:r>
              <a:rPr lang="ru-RU" sz="1200" b="0" i="0" kern="1200" dirty="0" err="1" smtClean="0">
                <a:solidFill>
                  <a:schemeClr val="tx1"/>
                </a:solidFill>
                <a:latin typeface="+mn-lt"/>
                <a:ea typeface="+mn-ea"/>
                <a:cs typeface="+mn-cs"/>
              </a:rPr>
              <a:t>Client</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Error</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Ошибка клиента</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Класс кодов 4xx предназначен для указания ошибок со стороны клиента. При использовании всех методов, кроме HEAD, сервер должен вернуть в теле сообщения гипертекстовое пояснение для </a:t>
            </a:r>
            <a:r>
              <a:rPr lang="ru-RU" sz="1200" b="0" i="0" kern="1200" dirty="0" err="1" smtClean="0">
                <a:solidFill>
                  <a:schemeClr val="tx1"/>
                </a:solidFill>
                <a:latin typeface="+mn-lt"/>
                <a:ea typeface="+mn-ea"/>
                <a:cs typeface="+mn-cs"/>
              </a:rPr>
              <a:t>пользователя.Для</a:t>
            </a:r>
            <a:r>
              <a:rPr lang="ru-RU" sz="1200" b="0" i="0" kern="1200" dirty="0" smtClean="0">
                <a:solidFill>
                  <a:schemeClr val="tx1"/>
                </a:solidFill>
                <a:latin typeface="+mn-lt"/>
                <a:ea typeface="+mn-ea"/>
                <a:cs typeface="+mn-cs"/>
              </a:rPr>
              <a:t> запоминания значений кодов с 400 по 417 существуют приёмы иллюстративной </a:t>
            </a:r>
            <a:r>
              <a:rPr lang="ru-RU" sz="1200" b="0" i="0" u="none" strike="noStrike" kern="1200" dirty="0" smtClean="0">
                <a:solidFill>
                  <a:schemeClr val="tx1"/>
                </a:solidFill>
                <a:latin typeface="+mn-lt"/>
                <a:ea typeface="+mn-ea"/>
                <a:cs typeface="+mn-cs"/>
                <a:hlinkClick r:id="rId39" action="ppaction://hlinkfile" tooltip="Мнемотехника"/>
              </a:rPr>
              <a:t>мнемотехники</a:t>
            </a:r>
            <a:endParaRPr lang="ru-RU" sz="1200" b="0" i="0" u="none" strike="noStrike" kern="1200" dirty="0" smtClean="0">
              <a:solidFill>
                <a:schemeClr val="tx1"/>
              </a:solidFill>
              <a:latin typeface="+mn-lt"/>
              <a:ea typeface="+mn-ea"/>
              <a:cs typeface="+mn-cs"/>
            </a:endParaRPr>
          </a:p>
          <a:p>
            <a:endParaRPr lang="ru-RU"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5xx </a:t>
            </a:r>
            <a:r>
              <a:rPr lang="ru-RU" sz="1200" b="0" i="0" kern="1200" dirty="0" err="1" smtClean="0">
                <a:solidFill>
                  <a:schemeClr val="tx1"/>
                </a:solidFill>
                <a:latin typeface="+mn-lt"/>
                <a:ea typeface="+mn-ea"/>
                <a:cs typeface="+mn-cs"/>
              </a:rPr>
              <a:t>Server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Error</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Ошибка сервера</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Коды 5xx выделены под случаи неудачного выполнения операции по вине сервера. Для всех ситуаций, кроме использования метода HEAD, сервер должен включать в тело сообщения объяснение, которое клиент отобразит пользователю.</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Заголовки</a:t>
            </a:r>
          </a:p>
          <a:p>
            <a:endParaRPr lang="ru-RU" sz="1200" b="1"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Заголовки HTTP</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 action="ppaction://hlinkfile" tooltip="Английский язык"/>
              </a:rPr>
              <a:t>англ.</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HTTP </a:t>
            </a:r>
            <a:r>
              <a:rPr lang="ru-RU" sz="1200" b="0" i="1" kern="1200" dirty="0" err="1" smtClean="0">
                <a:solidFill>
                  <a:schemeClr val="tx1"/>
                </a:solidFill>
                <a:latin typeface="+mn-lt"/>
                <a:ea typeface="+mn-ea"/>
                <a:cs typeface="+mn-cs"/>
              </a:rPr>
              <a:t>Headers</a:t>
            </a:r>
            <a:r>
              <a:rPr lang="ru-RU" sz="1200" b="0" i="0" kern="1200" dirty="0" smtClean="0">
                <a:solidFill>
                  <a:schemeClr val="tx1"/>
                </a:solidFill>
                <a:latin typeface="+mn-lt"/>
                <a:ea typeface="+mn-ea"/>
                <a:cs typeface="+mn-cs"/>
              </a:rPr>
              <a:t>) — это строки в HTTP-сообщении, содержащие разделённую двоеточием пару параметр-значение. Формат заголовков соответствует общему формату заголовков текстовых сетевых сообщений </a:t>
            </a:r>
            <a:r>
              <a:rPr lang="ru-RU" sz="1200" b="0" i="0" u="none" strike="noStrike" kern="1200" dirty="0" smtClean="0">
                <a:solidFill>
                  <a:schemeClr val="tx1"/>
                </a:solidFill>
                <a:latin typeface="+mn-lt"/>
                <a:ea typeface="+mn-ea"/>
                <a:cs typeface="+mn-cs"/>
                <a:hlinkClick r:id="rId40" action="ppaction://hlinkfile" tooltip="DARPA"/>
              </a:rPr>
              <a:t>ARPA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см.</a:t>
            </a:r>
            <a:r>
              <a:rPr lang="ru-RU" sz="1200" b="0" i="0" u="none" strike="noStrike" kern="1200" dirty="0" err="1" smtClean="0">
                <a:solidFill>
                  <a:schemeClr val="tx1"/>
                </a:solidFill>
                <a:latin typeface="+mn-lt"/>
                <a:ea typeface="+mn-ea"/>
                <a:cs typeface="+mn-cs"/>
                <a:hlinkClick r:id="rId41"/>
              </a:rPr>
              <a:t>RFC</a:t>
            </a:r>
            <a:r>
              <a:rPr lang="ru-RU" sz="1200" b="0" i="0" u="none" strike="noStrike" kern="1200" dirty="0" smtClean="0">
                <a:solidFill>
                  <a:schemeClr val="tx1"/>
                </a:solidFill>
                <a:latin typeface="+mn-lt"/>
                <a:ea typeface="+mn-ea"/>
                <a:cs typeface="+mn-cs"/>
                <a:hlinkClick r:id="rId41"/>
              </a:rPr>
              <a:t> 822</a:t>
            </a:r>
            <a:r>
              <a:rPr lang="ru-RU" sz="1200" b="0" i="0" kern="1200" dirty="0" smtClean="0">
                <a:solidFill>
                  <a:schemeClr val="tx1"/>
                </a:solidFill>
                <a:latin typeface="+mn-lt"/>
                <a:ea typeface="+mn-ea"/>
                <a:cs typeface="+mn-cs"/>
              </a:rPr>
              <a:t>). Заголовки должны отделяться от тела сообщения хотя бы одной пустой строкой.</a:t>
            </a:r>
          </a:p>
          <a:p>
            <a:r>
              <a:rPr lang="ru-RU" sz="1200" b="0" i="0" kern="1200" dirty="0" smtClean="0">
                <a:solidFill>
                  <a:schemeClr val="tx1"/>
                </a:solidFill>
                <a:latin typeface="+mn-lt"/>
                <a:ea typeface="+mn-ea"/>
                <a:cs typeface="+mn-cs"/>
              </a:rPr>
              <a:t>Название параметра должно состоять минимум из одного печатного символа (</a:t>
            </a:r>
            <a:r>
              <a:rPr lang="ru-RU" sz="1200" b="0" i="0" u="none" strike="noStrike" kern="1200" dirty="0" smtClean="0">
                <a:solidFill>
                  <a:schemeClr val="tx1"/>
                </a:solidFill>
                <a:latin typeface="+mn-lt"/>
                <a:ea typeface="+mn-ea"/>
                <a:cs typeface="+mn-cs"/>
                <a:hlinkClick r:id="rId42" action="ppaction://hlinkfile" tooltip="ASCII"/>
              </a:rPr>
              <a:t>ASCII</a:t>
            </a:r>
            <a:r>
              <a:rPr lang="ru-RU" sz="1200" b="0" i="0" kern="1200" dirty="0" smtClean="0">
                <a:solidFill>
                  <a:schemeClr val="tx1"/>
                </a:solidFill>
                <a:latin typeface="+mn-lt"/>
                <a:ea typeface="+mn-ea"/>
                <a:cs typeface="+mn-cs"/>
              </a:rPr>
              <a:t>-коды от 33 до 126). После названия сразу должен следовать символ двоеточия. Значение может содержать любые символы ASCII, кроме перевода строки (код 10) и возврата каретки (код 13).</a:t>
            </a:r>
          </a:p>
          <a:p>
            <a:r>
              <a:rPr lang="ru-RU" sz="1200" b="0" i="0" kern="1200" dirty="0" smtClean="0">
                <a:solidFill>
                  <a:schemeClr val="tx1"/>
                </a:solidFill>
                <a:latin typeface="+mn-lt"/>
                <a:ea typeface="+mn-ea"/>
                <a:cs typeface="+mn-cs"/>
              </a:rPr>
              <a:t>Пробельные символы в начале и конце значения обрезаются. Последовательность нескольких пробельных символов внутри значения может восприниматься как один пробел. Регистр символов в названии и значении не имеет значения (если иное не предусмотрено форматом поля).</a:t>
            </a:r>
          </a:p>
          <a:p>
            <a:r>
              <a:rPr lang="ru-RU" sz="1200" b="0" i="0" kern="1200" dirty="0" smtClean="0">
                <a:solidFill>
                  <a:schemeClr val="tx1"/>
                </a:solidFill>
                <a:latin typeface="+mn-lt"/>
                <a:ea typeface="+mn-ea"/>
                <a:cs typeface="+mn-cs"/>
              </a:rPr>
              <a:t>Предусматривается размещение значения на нескольких строках (перенос строки). Для указания переноса в начале следующей строки должен находиться хотя бы один пробельный символ. Заголовки с одинаковыми названиями параметров, но разными значениями, могут объединяться в один только если значение поля представляет собой разделённый запятыми список.</a:t>
            </a:r>
          </a:p>
          <a:p>
            <a:r>
              <a:rPr lang="ru-RU" sz="1200" b="0" i="0" kern="1200" dirty="0" smtClean="0">
                <a:solidFill>
                  <a:schemeClr val="tx1"/>
                </a:solidFill>
                <a:latin typeface="+mn-lt"/>
                <a:ea typeface="+mn-ea"/>
                <a:cs typeface="+mn-cs"/>
              </a:rPr>
              <a:t>Все заголовки разделяются на четыре основных группы:</a:t>
            </a:r>
          </a:p>
          <a:p>
            <a:r>
              <a:rPr lang="ru-RU" sz="1200" b="1" i="0" u="none" strike="noStrike" kern="1200" dirty="0" err="1" smtClean="0">
                <a:solidFill>
                  <a:schemeClr val="tx1"/>
                </a:solidFill>
                <a:latin typeface="+mn-lt"/>
                <a:ea typeface="+mn-ea"/>
                <a:cs typeface="+mn-cs"/>
                <a:hlinkClick r:id="rId43" action="ppaction://hlinkfile" tooltip="Список заголовков HTTP"/>
              </a:rPr>
              <a:t>General</a:t>
            </a:r>
            <a:r>
              <a:rPr lang="ru-RU" sz="1200" b="1" i="0" u="none" strike="noStrike" kern="1200" dirty="0" smtClean="0">
                <a:solidFill>
                  <a:schemeClr val="tx1"/>
                </a:solidFill>
                <a:latin typeface="+mn-lt"/>
                <a:ea typeface="+mn-ea"/>
                <a:cs typeface="+mn-cs"/>
                <a:hlinkClick r:id="rId43" action="ppaction://hlinkfile" tooltip="Список заголовков HTTP"/>
              </a:rPr>
              <a:t> </a:t>
            </a:r>
            <a:r>
              <a:rPr lang="ru-RU" sz="1200" b="1" i="0" u="none" strike="noStrike" kern="1200" dirty="0" err="1" smtClean="0">
                <a:solidFill>
                  <a:schemeClr val="tx1"/>
                </a:solidFill>
                <a:latin typeface="+mn-lt"/>
                <a:ea typeface="+mn-ea"/>
                <a:cs typeface="+mn-cs"/>
                <a:hlinkClick r:id="rId43" action="ppaction://hlinkfile" tooltip="Список заголовков HTTP"/>
              </a:rPr>
              <a:t>Headers</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Основные заголовки</a:t>
            </a:r>
            <a:r>
              <a:rPr lang="ru-RU" sz="1200" b="0" i="0" kern="1200" dirty="0" smtClean="0">
                <a:solidFill>
                  <a:schemeClr val="tx1"/>
                </a:solidFill>
                <a:latin typeface="+mn-lt"/>
                <a:ea typeface="+mn-ea"/>
                <a:cs typeface="+mn-cs"/>
              </a:rPr>
              <a:t>) — должны включаться в любое сообщение клиента и сервера.</a:t>
            </a:r>
          </a:p>
          <a:p>
            <a:r>
              <a:rPr lang="ru-RU" sz="1200" b="1" i="0" u="none" strike="noStrike" kern="1200" dirty="0" err="1" smtClean="0">
                <a:solidFill>
                  <a:schemeClr val="tx1"/>
                </a:solidFill>
                <a:latin typeface="+mn-lt"/>
                <a:ea typeface="+mn-ea"/>
                <a:cs typeface="+mn-cs"/>
                <a:hlinkClick r:id="rId44" action="ppaction://hlinkfile" tooltip="Список заголовков HTTP"/>
              </a:rPr>
              <a:t>Request</a:t>
            </a:r>
            <a:r>
              <a:rPr lang="ru-RU" sz="1200" b="1" i="0" u="none" strike="noStrike" kern="1200" dirty="0" smtClean="0">
                <a:solidFill>
                  <a:schemeClr val="tx1"/>
                </a:solidFill>
                <a:latin typeface="+mn-lt"/>
                <a:ea typeface="+mn-ea"/>
                <a:cs typeface="+mn-cs"/>
                <a:hlinkClick r:id="rId44" action="ppaction://hlinkfile" tooltip="Список заголовков HTTP"/>
              </a:rPr>
              <a:t> </a:t>
            </a:r>
            <a:r>
              <a:rPr lang="ru-RU" sz="1200" b="1" i="0" u="none" strike="noStrike" kern="1200" dirty="0" err="1" smtClean="0">
                <a:solidFill>
                  <a:schemeClr val="tx1"/>
                </a:solidFill>
                <a:latin typeface="+mn-lt"/>
                <a:ea typeface="+mn-ea"/>
                <a:cs typeface="+mn-cs"/>
                <a:hlinkClick r:id="rId44" action="ppaction://hlinkfile" tooltip="Список заголовков HTTP"/>
              </a:rPr>
              <a:t>Headers</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Заголовки запроса</a:t>
            </a:r>
            <a:r>
              <a:rPr lang="ru-RU" sz="1200" b="0" i="0" kern="1200" dirty="0" smtClean="0">
                <a:solidFill>
                  <a:schemeClr val="tx1"/>
                </a:solidFill>
                <a:latin typeface="+mn-lt"/>
                <a:ea typeface="+mn-ea"/>
                <a:cs typeface="+mn-cs"/>
              </a:rPr>
              <a:t>) — используются только в запросах клиента.</a:t>
            </a:r>
          </a:p>
          <a:p>
            <a:r>
              <a:rPr lang="ru-RU" sz="1200" b="1" i="0" u="none" strike="noStrike" kern="1200" dirty="0" err="1" smtClean="0">
                <a:solidFill>
                  <a:schemeClr val="tx1"/>
                </a:solidFill>
                <a:latin typeface="+mn-lt"/>
                <a:ea typeface="+mn-ea"/>
                <a:cs typeface="+mn-cs"/>
                <a:hlinkClick r:id="rId45" action="ppaction://hlinkfile" tooltip="Список заголовков HTTP"/>
              </a:rPr>
              <a:t>Response</a:t>
            </a:r>
            <a:r>
              <a:rPr lang="ru-RU" sz="1200" b="1" i="0" u="none" strike="noStrike" kern="1200" dirty="0" smtClean="0">
                <a:solidFill>
                  <a:schemeClr val="tx1"/>
                </a:solidFill>
                <a:latin typeface="+mn-lt"/>
                <a:ea typeface="+mn-ea"/>
                <a:cs typeface="+mn-cs"/>
                <a:hlinkClick r:id="rId45" action="ppaction://hlinkfile" tooltip="Список заголовков HTTP"/>
              </a:rPr>
              <a:t> </a:t>
            </a:r>
            <a:r>
              <a:rPr lang="ru-RU" sz="1200" b="1" i="0" u="none" strike="noStrike" kern="1200" dirty="0" err="1" smtClean="0">
                <a:solidFill>
                  <a:schemeClr val="tx1"/>
                </a:solidFill>
                <a:latin typeface="+mn-lt"/>
                <a:ea typeface="+mn-ea"/>
                <a:cs typeface="+mn-cs"/>
                <a:hlinkClick r:id="rId45" action="ppaction://hlinkfile" tooltip="Список заголовков HTTP"/>
              </a:rPr>
              <a:t>Headers</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Заголовки ответа</a:t>
            </a:r>
            <a:r>
              <a:rPr lang="ru-RU" sz="1200" b="0" i="0" kern="1200" dirty="0" smtClean="0">
                <a:solidFill>
                  <a:schemeClr val="tx1"/>
                </a:solidFill>
                <a:latin typeface="+mn-lt"/>
                <a:ea typeface="+mn-ea"/>
                <a:cs typeface="+mn-cs"/>
              </a:rPr>
              <a:t>) — только для ответов от сервера.</a:t>
            </a:r>
          </a:p>
          <a:p>
            <a:r>
              <a:rPr lang="ru-RU" sz="1200" b="1" i="0" u="none" strike="noStrike" kern="1200" dirty="0" err="1" smtClean="0">
                <a:solidFill>
                  <a:schemeClr val="tx1"/>
                </a:solidFill>
                <a:latin typeface="+mn-lt"/>
                <a:ea typeface="+mn-ea"/>
                <a:cs typeface="+mn-cs"/>
                <a:hlinkClick r:id="rId46" action="ppaction://hlinkfile" tooltip="Список заголовков HTTP"/>
              </a:rPr>
              <a:t>Entity</a:t>
            </a:r>
            <a:r>
              <a:rPr lang="ru-RU" sz="1200" b="1" i="0" u="none" strike="noStrike" kern="1200" dirty="0" smtClean="0">
                <a:solidFill>
                  <a:schemeClr val="tx1"/>
                </a:solidFill>
                <a:latin typeface="+mn-lt"/>
                <a:ea typeface="+mn-ea"/>
                <a:cs typeface="+mn-cs"/>
                <a:hlinkClick r:id="rId46" action="ppaction://hlinkfile" tooltip="Список заголовков HTTP"/>
              </a:rPr>
              <a:t> </a:t>
            </a:r>
            <a:r>
              <a:rPr lang="ru-RU" sz="1200" b="1" i="0" u="none" strike="noStrike" kern="1200" dirty="0" err="1" smtClean="0">
                <a:solidFill>
                  <a:schemeClr val="tx1"/>
                </a:solidFill>
                <a:latin typeface="+mn-lt"/>
                <a:ea typeface="+mn-ea"/>
                <a:cs typeface="+mn-cs"/>
                <a:hlinkClick r:id="rId46" action="ppaction://hlinkfile" tooltip="Список заголовков HTTP"/>
              </a:rPr>
              <a:t>Headers</a:t>
            </a:r>
            <a:r>
              <a:rPr lang="ru-RU" sz="1200" b="0" i="0" kern="1200" dirty="0" smtClean="0">
                <a:solidFill>
                  <a:schemeClr val="tx1"/>
                </a:solidFill>
                <a:latin typeface="+mn-lt"/>
                <a:ea typeface="+mn-ea"/>
                <a:cs typeface="+mn-cs"/>
              </a:rPr>
              <a:t> (</a:t>
            </a:r>
            <a:r>
              <a:rPr lang="ru-RU" sz="1200" b="0" i="0" u="none" strike="noStrike" kern="1200" dirty="0" smtClean="0">
                <a:solidFill>
                  <a:schemeClr val="tx1"/>
                </a:solidFill>
                <a:latin typeface="+mn-lt"/>
                <a:ea typeface="+mn-ea"/>
                <a:cs typeface="+mn-cs"/>
                <a:hlinkClick r:id="rId36" action="ppaction://hlinkfile" tooltip="Русский язык"/>
              </a:rPr>
              <a:t>русск.</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Заголовки сущности</a:t>
            </a:r>
            <a:r>
              <a:rPr lang="ru-RU" sz="1200" b="0" i="0" kern="1200" dirty="0" smtClean="0">
                <a:solidFill>
                  <a:schemeClr val="tx1"/>
                </a:solidFill>
                <a:latin typeface="+mn-lt"/>
                <a:ea typeface="+mn-ea"/>
                <a:cs typeface="+mn-cs"/>
              </a:rPr>
              <a:t>) — сопровождают каждую сущность сообщения.</a:t>
            </a:r>
          </a:p>
          <a:p>
            <a:r>
              <a:rPr lang="ru-RU" sz="1200" b="0" i="0" kern="1200" dirty="0" smtClean="0">
                <a:solidFill>
                  <a:schemeClr val="tx1"/>
                </a:solidFill>
                <a:latin typeface="+mn-lt"/>
                <a:ea typeface="+mn-ea"/>
                <a:cs typeface="+mn-cs"/>
              </a:rPr>
              <a:t>Именно в таком порядке рекомендуется посылать заголовки получателю.</a:t>
            </a:r>
          </a:p>
          <a:p>
            <a:r>
              <a:rPr lang="ru-RU" sz="1200" b="0" i="0" kern="1200" dirty="0" smtClean="0">
                <a:solidFill>
                  <a:schemeClr val="tx1"/>
                </a:solidFill>
                <a:latin typeface="+mn-lt"/>
                <a:ea typeface="+mn-ea"/>
                <a:cs typeface="+mn-cs"/>
              </a:rPr>
              <a:t>В отдельный класс </a:t>
            </a:r>
            <a:r>
              <a:rPr lang="ru-RU" sz="1200" b="0" i="1" kern="1200" dirty="0" smtClean="0">
                <a:solidFill>
                  <a:schemeClr val="tx1"/>
                </a:solidFill>
                <a:latin typeface="+mn-lt"/>
                <a:ea typeface="+mn-ea"/>
                <a:cs typeface="+mn-cs"/>
              </a:rPr>
              <a:t>заголовки сущности</a:t>
            </a:r>
            <a:r>
              <a:rPr lang="ru-RU" sz="1200" b="0" i="0" kern="1200" dirty="0" smtClean="0">
                <a:solidFill>
                  <a:schemeClr val="tx1"/>
                </a:solidFill>
                <a:latin typeface="+mn-lt"/>
                <a:ea typeface="+mn-ea"/>
                <a:cs typeface="+mn-cs"/>
              </a:rPr>
              <a:t> выделены, чтобы не путать их с </a:t>
            </a:r>
            <a:r>
              <a:rPr lang="ru-RU" sz="1200" b="0" i="1" kern="1200" dirty="0" smtClean="0">
                <a:solidFill>
                  <a:schemeClr val="tx1"/>
                </a:solidFill>
                <a:latin typeface="+mn-lt"/>
                <a:ea typeface="+mn-ea"/>
                <a:cs typeface="+mn-cs"/>
              </a:rPr>
              <a:t>заголовками запроса</a:t>
            </a:r>
            <a:r>
              <a:rPr lang="ru-RU" sz="1200" b="0" i="0" kern="1200" dirty="0" smtClean="0">
                <a:solidFill>
                  <a:schemeClr val="tx1"/>
                </a:solidFill>
                <a:latin typeface="+mn-lt"/>
                <a:ea typeface="+mn-ea"/>
                <a:cs typeface="+mn-cs"/>
              </a:rPr>
              <a:t> или </a:t>
            </a:r>
            <a:r>
              <a:rPr lang="ru-RU" sz="1200" b="0" i="1" kern="1200" dirty="0" smtClean="0">
                <a:solidFill>
                  <a:schemeClr val="tx1"/>
                </a:solidFill>
                <a:latin typeface="+mn-lt"/>
                <a:ea typeface="+mn-ea"/>
                <a:cs typeface="+mn-cs"/>
              </a:rPr>
              <a:t>заголовками ответа</a:t>
            </a:r>
            <a:r>
              <a:rPr lang="ru-RU" sz="1200" b="0" i="0" kern="1200" dirty="0" smtClean="0">
                <a:solidFill>
                  <a:schemeClr val="tx1"/>
                </a:solidFill>
                <a:latin typeface="+mn-lt"/>
                <a:ea typeface="+mn-ea"/>
                <a:cs typeface="+mn-cs"/>
              </a:rPr>
              <a:t> при передаче </a:t>
            </a:r>
            <a:r>
              <a:rPr lang="ru-RU" sz="1200" b="0" i="0" u="none" strike="noStrike" kern="1200" dirty="0" smtClean="0">
                <a:solidFill>
                  <a:schemeClr val="tx1"/>
                </a:solidFill>
                <a:latin typeface="+mn-lt"/>
                <a:ea typeface="+mn-ea"/>
                <a:cs typeface="+mn-cs"/>
                <a:hlinkClick r:id="rId47" action="ppaction://hlinkfile" tooltip="HTTP"/>
              </a:rPr>
              <a:t>множественного содержимого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multipart</a:t>
            </a:r>
            <a:r>
              <a:rPr lang="ru-RU" sz="1200" b="0" i="0" kern="1200" dirty="0" smtClean="0">
                <a:solidFill>
                  <a:schemeClr val="tx1"/>
                </a:solidFill>
                <a:latin typeface="+mn-lt"/>
                <a:ea typeface="+mn-ea"/>
                <a:cs typeface="+mn-cs"/>
              </a:rPr>
              <a:t>/*). Заголовки запроса и ответа, как и основные заголовки, описывают всё сообщение в целом и размещаются только в начальном блоке заголовков, в то время как заголовки сущности характеризуют содержимое каждой части в отдельности, располагаясь непосредственно перед её телом.</a:t>
            </a:r>
          </a:p>
          <a:p>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36</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023EC1E6-6B38-4869-817C-46F682BD0EFD}" type="slidenum">
              <a:rPr lang="en-US" smtClean="0"/>
              <a:pPr/>
              <a:t>37</a:t>
            </a:fld>
            <a:endParaRPr lang="en-US"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pPr marL="304800" indent="-304800">
              <a:lnSpc>
                <a:spcPct val="80000"/>
              </a:lnSpc>
            </a:pPr>
            <a:r>
              <a:rPr lang="ru-RU" sz="800" smtClean="0">
                <a:latin typeface="Arial" pitchFamily="34" charset="0"/>
              </a:rPr>
              <a:t>Каждое HTTP-сообщение состоит из трёх частей, которые передаются в указанном порядке:</a:t>
            </a:r>
          </a:p>
          <a:p>
            <a:pPr marL="304800" indent="-304800">
              <a:lnSpc>
                <a:spcPct val="80000"/>
              </a:lnSpc>
            </a:pPr>
            <a:r>
              <a:rPr lang="ru-RU" sz="800" smtClean="0">
                <a:latin typeface="Arial" pitchFamily="34" charset="0"/>
              </a:rPr>
              <a:t>Стартовая строка (</a:t>
            </a:r>
            <a:r>
              <a:rPr lang="ru-RU" sz="800" smtClean="0">
                <a:latin typeface="Arial" pitchFamily="34" charset="0"/>
                <a:hlinkClick r:id="rId3" tooltip="Английский язык"/>
              </a:rPr>
              <a:t>англ.</a:t>
            </a:r>
            <a:r>
              <a:rPr lang="ru-RU" sz="800" smtClean="0">
                <a:latin typeface="Arial" pitchFamily="34" charset="0"/>
              </a:rPr>
              <a:t> </a:t>
            </a:r>
            <a:r>
              <a:rPr lang="ru-RU" sz="800" i="1" smtClean="0">
                <a:latin typeface="Arial" pitchFamily="34" charset="0"/>
              </a:rPr>
              <a:t>Starting line</a:t>
            </a:r>
            <a:r>
              <a:rPr lang="ru-RU" sz="800" smtClean="0">
                <a:latin typeface="Arial" pitchFamily="34" charset="0"/>
              </a:rPr>
              <a:t>) — определяет тип сообщения;</a:t>
            </a:r>
          </a:p>
          <a:p>
            <a:pPr marL="304800" indent="-304800">
              <a:lnSpc>
                <a:spcPct val="80000"/>
              </a:lnSpc>
            </a:pPr>
            <a:r>
              <a:rPr lang="ru-RU" sz="800" smtClean="0">
                <a:latin typeface="Arial" pitchFamily="34" charset="0"/>
              </a:rPr>
              <a:t>Заголовки (</a:t>
            </a:r>
            <a:r>
              <a:rPr lang="ru-RU" sz="800" smtClean="0">
                <a:latin typeface="Arial" pitchFamily="34" charset="0"/>
                <a:hlinkClick r:id="rId3" tooltip="Английский язык"/>
              </a:rPr>
              <a:t>англ.</a:t>
            </a:r>
            <a:r>
              <a:rPr lang="ru-RU" sz="800" smtClean="0">
                <a:latin typeface="Arial" pitchFamily="34" charset="0"/>
              </a:rPr>
              <a:t> </a:t>
            </a:r>
            <a:r>
              <a:rPr lang="ru-RU" sz="800" i="1" smtClean="0">
                <a:latin typeface="Arial" pitchFamily="34" charset="0"/>
              </a:rPr>
              <a:t>Headers</a:t>
            </a:r>
            <a:r>
              <a:rPr lang="ru-RU" sz="800" smtClean="0">
                <a:latin typeface="Arial" pitchFamily="34" charset="0"/>
              </a:rPr>
              <a:t>) — характеризуют тело сообщения, параметры передачи и прочие сведения;</a:t>
            </a:r>
          </a:p>
          <a:p>
            <a:pPr marL="304800" indent="-304800">
              <a:lnSpc>
                <a:spcPct val="80000"/>
              </a:lnSpc>
            </a:pPr>
            <a:r>
              <a:rPr lang="ru-RU" sz="800" smtClean="0">
                <a:latin typeface="Arial" pitchFamily="34" charset="0"/>
              </a:rPr>
              <a:t>Тело сообщения (</a:t>
            </a:r>
            <a:r>
              <a:rPr lang="ru-RU" sz="800" smtClean="0">
                <a:latin typeface="Arial" pitchFamily="34" charset="0"/>
                <a:hlinkClick r:id="rId3" tooltip="Английский язык"/>
              </a:rPr>
              <a:t>англ.</a:t>
            </a:r>
            <a:r>
              <a:rPr lang="ru-RU" sz="800" smtClean="0">
                <a:latin typeface="Arial" pitchFamily="34" charset="0"/>
              </a:rPr>
              <a:t> </a:t>
            </a:r>
            <a:r>
              <a:rPr lang="ru-RU" sz="800" i="1" smtClean="0">
                <a:latin typeface="Arial" pitchFamily="34" charset="0"/>
              </a:rPr>
              <a:t>Message Body</a:t>
            </a:r>
            <a:r>
              <a:rPr lang="ru-RU" sz="800" smtClean="0">
                <a:latin typeface="Arial" pitchFamily="34" charset="0"/>
              </a:rPr>
              <a:t>) — непосредственно данные сообщения. Обязательно должно отделяться от заголовков пустой строкой.</a:t>
            </a:r>
          </a:p>
          <a:p>
            <a:pPr marL="304800" indent="-304800">
              <a:lnSpc>
                <a:spcPct val="80000"/>
              </a:lnSpc>
            </a:pPr>
            <a:r>
              <a:rPr lang="ru-RU" sz="800" smtClean="0">
                <a:latin typeface="Arial" pitchFamily="34" charset="0"/>
              </a:rPr>
              <a:t>Заголовки и тело сообщения могут отсутствовать, но стартовая строка является обязательным элементом, так как указывает на тип запроса/ответа. Исключением является версия 0.9 протокола, у которой сообщение запроса содержит только стартовую строку, а сообщения ответа только тело сообщения.</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Методы</a:t>
            </a:r>
          </a:p>
          <a:p>
            <a:pPr marL="304800" indent="-304800">
              <a:lnSpc>
                <a:spcPct val="80000"/>
              </a:lnSpc>
            </a:pPr>
            <a:r>
              <a:rPr lang="ru-RU" sz="800" smtClean="0">
                <a:latin typeface="Arial" pitchFamily="34" charset="0"/>
              </a:rPr>
              <a:t>Метод HTTP (англ. HTTP Method) — последовательность из любых символов, кроме управляющих и разделителей, указывающая на основную операцию над ресурсом. Обычно метод представляет собой короткое английское слово, записанное заглавными буквами. Обратите внимание, что название метода чувствительно к регистру.</a:t>
            </a:r>
          </a:p>
          <a:p>
            <a:pPr marL="304800" indent="-304800">
              <a:lnSpc>
                <a:spcPct val="80000"/>
              </a:lnSpc>
            </a:pPr>
            <a:r>
              <a:rPr lang="ru-RU" sz="800" smtClean="0">
                <a:latin typeface="Arial" pitchFamily="34" charset="0"/>
              </a:rPr>
              <a:t>Каждый сервер обязан поддерживать как минимум методы GET и HEAD. Если сервер не распознал указанный клиентом метод, то он должен вернуть статус 501 (Not Implemented). Если серверу метод известен, но он не применим к конкретному ресурсу, то возвращается сообщение с кодом 405 (Method Not Allowed). В обоих случаях серверу следует включить в сообщение ответа заголовок Allow со списком поддерживаемых методов.</a:t>
            </a:r>
          </a:p>
          <a:p>
            <a:pPr marL="304800" indent="-304800">
              <a:lnSpc>
                <a:spcPct val="80000"/>
              </a:lnSpc>
            </a:pPr>
            <a:r>
              <a:rPr lang="ru-RU" sz="800" smtClean="0">
                <a:latin typeface="Arial" pitchFamily="34" charset="0"/>
              </a:rPr>
              <a:t>Кроме методов GET и HEAD, часто применяется метод POST.</a:t>
            </a:r>
          </a:p>
          <a:p>
            <a:pPr marL="304800" indent="-304800">
              <a:lnSpc>
                <a:spcPct val="80000"/>
              </a:lnSpc>
            </a:pPr>
            <a:r>
              <a:rPr lang="ru-RU" sz="800" smtClean="0">
                <a:latin typeface="Arial" pitchFamily="34" charset="0"/>
              </a:rPr>
              <a:t>[править]OPTIONS</a:t>
            </a:r>
          </a:p>
          <a:p>
            <a:pPr marL="304800" indent="-304800">
              <a:lnSpc>
                <a:spcPct val="80000"/>
              </a:lnSpc>
            </a:pPr>
            <a:r>
              <a:rPr lang="ru-RU" sz="800" smtClean="0">
                <a:latin typeface="Arial" pitchFamily="34" charset="0"/>
              </a:rPr>
              <a:t>Используется для определения возможностей веб-сервера или параметров соединения для конкретного ресурса. В ответ серверу следует включить заголовок Allow со списком поддерживаемых методов. Также в заголовки ответа может включаться информация о поддерживаемых расширениях.</a:t>
            </a:r>
          </a:p>
          <a:p>
            <a:pPr marL="304800" indent="-304800">
              <a:lnSpc>
                <a:spcPct val="80000"/>
              </a:lnSpc>
            </a:pPr>
            <a:r>
              <a:rPr lang="ru-RU" sz="800" smtClean="0">
                <a:latin typeface="Arial" pitchFamily="34" charset="0"/>
              </a:rPr>
              <a:t>Предполагается, что запрос клиента может содержать тело сообщения для указания интересующих его сведений. Формат тела и порядок работы с ним в настоящий момент не определён. Сервер пока должен его игнорировать. Аналогичная ситуация и с телом в ответе сервера.</a:t>
            </a:r>
          </a:p>
          <a:p>
            <a:pPr marL="304800" indent="-304800">
              <a:lnSpc>
                <a:spcPct val="80000"/>
              </a:lnSpc>
            </a:pPr>
            <a:r>
              <a:rPr lang="ru-RU" sz="800" smtClean="0">
                <a:latin typeface="Arial" pitchFamily="34" charset="0"/>
              </a:rPr>
              <a:t>Для того чтобы узнать возможности всего сервера, клиент должен указать в URI звёздочку — «*». Запросы «OPTIONS * HTTP/1.1» могут также применяться для проверки работоспособности сервера (аналогично «пингованию») и тестирования на предмет поддержки сервером протокола HTTP версии 1.1.</a:t>
            </a:r>
          </a:p>
          <a:p>
            <a:pPr marL="304800" indent="-304800">
              <a:lnSpc>
                <a:spcPct val="80000"/>
              </a:lnSpc>
            </a:pPr>
            <a:r>
              <a:rPr lang="ru-RU" sz="800" smtClean="0">
                <a:latin typeface="Arial" pitchFamily="34" charset="0"/>
              </a:rPr>
              <a:t>Результат выполнения этого метода не кэшируется.</a:t>
            </a:r>
          </a:p>
          <a:p>
            <a:pPr marL="304800" indent="-304800">
              <a:lnSpc>
                <a:spcPct val="80000"/>
              </a:lnSpc>
            </a:pPr>
            <a:r>
              <a:rPr lang="ru-RU" sz="800" smtClean="0">
                <a:latin typeface="Arial" pitchFamily="34" charset="0"/>
              </a:rPr>
              <a:t>[править]GET</a:t>
            </a:r>
          </a:p>
          <a:p>
            <a:pPr marL="304800" indent="-304800">
              <a:lnSpc>
                <a:spcPct val="80000"/>
              </a:lnSpc>
            </a:pPr>
            <a:r>
              <a:rPr lang="ru-RU" sz="800" smtClean="0">
                <a:latin typeface="Arial" pitchFamily="34" charset="0"/>
              </a:rPr>
              <a:t>Используется для запроса содержимого указанного ресурса. С помощью метода GET можно также начать какой-либо процесс. В этом случае в тело ответного сообщения следует включить информацию о ходе выполнения процесса.</a:t>
            </a:r>
          </a:p>
          <a:p>
            <a:pPr marL="304800" indent="-304800">
              <a:lnSpc>
                <a:spcPct val="80000"/>
              </a:lnSpc>
            </a:pPr>
            <a:r>
              <a:rPr lang="ru-RU" sz="800" smtClean="0">
                <a:latin typeface="Arial" pitchFamily="34" charset="0"/>
              </a:rPr>
              <a:t>Клиент может передавать параметры выполнения запроса в URI целевого ресурса после символа «?»:</a:t>
            </a:r>
          </a:p>
          <a:p>
            <a:pPr marL="304800" indent="-304800">
              <a:lnSpc>
                <a:spcPct val="80000"/>
              </a:lnSpc>
            </a:pPr>
            <a:r>
              <a:rPr lang="ru-RU" sz="800" smtClean="0">
                <a:latin typeface="Arial" pitchFamily="34" charset="0"/>
              </a:rPr>
              <a:t>GET /path/resource?param1=value1&amp;param2=value2 HTTP/1.1</a:t>
            </a:r>
          </a:p>
          <a:p>
            <a:pPr marL="304800" indent="-304800">
              <a:lnSpc>
                <a:spcPct val="80000"/>
              </a:lnSpc>
            </a:pPr>
            <a:r>
              <a:rPr lang="ru-RU" sz="800" smtClean="0">
                <a:latin typeface="Arial" pitchFamily="34" charset="0"/>
              </a:rPr>
              <a:t>Согласно стандарту HTTP, запросы типа GET считаются идемпотентными[4] — многократное повторение одного и того же запроса GET должно приводить к одинаковым результатам (при условии, что сам ресурс не изменился за время между запросами). Это позволяет кэшировать ответы на запросы GET.</a:t>
            </a:r>
          </a:p>
          <a:p>
            <a:pPr marL="304800" indent="-304800">
              <a:lnSpc>
                <a:spcPct val="80000"/>
              </a:lnSpc>
            </a:pPr>
            <a:r>
              <a:rPr lang="ru-RU" sz="800" smtClean="0">
                <a:latin typeface="Arial" pitchFamily="34" charset="0"/>
              </a:rPr>
              <a:t>Кроме обычного метода GET, различают ещё условный GET и частичный GET. Условные запросы GET содержат заголовки If-Modified-Since, If-Match, If-Range и подобные. Частичные GET содержат в запросе Range. Порядок выполнения подобных запросов определён стандартами отдельно.</a:t>
            </a:r>
          </a:p>
          <a:p>
            <a:pPr marL="304800" indent="-304800">
              <a:lnSpc>
                <a:spcPct val="80000"/>
              </a:lnSpc>
            </a:pPr>
            <a:r>
              <a:rPr lang="ru-RU" sz="800" smtClean="0">
                <a:latin typeface="Arial" pitchFamily="34" charset="0"/>
              </a:rPr>
              <a:t>[править]HEAD</a:t>
            </a:r>
          </a:p>
          <a:p>
            <a:pPr marL="304800" indent="-304800">
              <a:lnSpc>
                <a:spcPct val="80000"/>
              </a:lnSpc>
            </a:pPr>
            <a:r>
              <a:rPr lang="ru-RU" sz="800" smtClean="0">
                <a:latin typeface="Arial" pitchFamily="34" charset="0"/>
              </a:rPr>
              <a:t>Аналогичен методу GET, за исключением того, что в ответе сервера отсутствует тело. Запрос HEAD обычно применяется для извлечения метаданных, проверки наличия ресурса (валидация URL) и чтобы узнать, не изменился ли он с момента последнего обращения.</a:t>
            </a:r>
          </a:p>
          <a:p>
            <a:pPr marL="304800" indent="-304800">
              <a:lnSpc>
                <a:spcPct val="80000"/>
              </a:lnSpc>
            </a:pPr>
            <a:r>
              <a:rPr lang="ru-RU" sz="800" smtClean="0">
                <a:latin typeface="Arial" pitchFamily="34" charset="0"/>
              </a:rPr>
              <a:t>Заголовки ответа могут кэшироваться. При несовпадении метаданных ресурса с соответствующей информацией в кэше копия ресурса помечается как устаревшая.</a:t>
            </a:r>
          </a:p>
          <a:p>
            <a:pPr marL="304800" indent="-304800">
              <a:lnSpc>
                <a:spcPct val="80000"/>
              </a:lnSpc>
            </a:pPr>
            <a:r>
              <a:rPr lang="ru-RU" sz="800" smtClean="0">
                <a:latin typeface="Arial" pitchFamily="34" charset="0"/>
              </a:rPr>
              <a:t>[править]POST</a:t>
            </a:r>
          </a:p>
          <a:p>
            <a:pPr marL="304800" indent="-304800">
              <a:lnSpc>
                <a:spcPct val="80000"/>
              </a:lnSpc>
            </a:pPr>
            <a:r>
              <a:rPr lang="ru-RU" sz="800" smtClean="0">
                <a:latin typeface="Arial" pitchFamily="34" charset="0"/>
              </a:rPr>
              <a:t>Применяется для передачи пользовательских данных заданному ресурсу. Например, в блогах посетители обычно могут вводить свои комментарии к записям в HTML-форму, после чего они передаются серверу методом POST и он помещает их на страницу. При этом передаваемые данные (в примере с блогами — текст комментария) включаются в тело запроса. Аналогично с помощью метода POST обычно загружаются файлы.</a:t>
            </a:r>
          </a:p>
          <a:p>
            <a:pPr marL="304800" indent="-304800">
              <a:lnSpc>
                <a:spcPct val="80000"/>
              </a:lnSpc>
            </a:pPr>
            <a:r>
              <a:rPr lang="ru-RU" sz="800" smtClean="0">
                <a:latin typeface="Arial" pitchFamily="34" charset="0"/>
              </a:rPr>
              <a:t>В отличие от метода GET, метод POST не считается идемпотентным[4], то есть многократное повторение одних и тех же запросов POST может возвращать разные результаты (например, после каждой отправки комментария будет появляться одна копия этого комментария).</a:t>
            </a:r>
          </a:p>
          <a:p>
            <a:pPr marL="304800" indent="-304800">
              <a:lnSpc>
                <a:spcPct val="80000"/>
              </a:lnSpc>
            </a:pPr>
            <a:r>
              <a:rPr lang="ru-RU" sz="800" smtClean="0">
                <a:latin typeface="Arial" pitchFamily="34" charset="0"/>
              </a:rPr>
              <a:t>При результатах выполнения 200 (Ok) и 204 (No Content) в тело ответа следует включить сообщение об итоге выполнения запроса. Если был создан ресурс, то серверу следует вернуть ответ 201 (Created) с указанием URI нового ресурса в заголовке Location.</a:t>
            </a:r>
          </a:p>
          <a:p>
            <a:pPr marL="304800" indent="-304800">
              <a:lnSpc>
                <a:spcPct val="80000"/>
              </a:lnSpc>
            </a:pPr>
            <a:r>
              <a:rPr lang="ru-RU" sz="800" smtClean="0">
                <a:latin typeface="Arial" pitchFamily="34" charset="0"/>
              </a:rPr>
              <a:t>Сообщение ответа сервера на выполнение метода POST не кэшируется.</a:t>
            </a:r>
          </a:p>
          <a:p>
            <a:pPr marL="304800" indent="-304800">
              <a:lnSpc>
                <a:spcPct val="80000"/>
              </a:lnSpc>
            </a:pPr>
            <a:r>
              <a:rPr lang="ru-RU" sz="800" smtClean="0">
                <a:latin typeface="Arial" pitchFamily="34" charset="0"/>
              </a:rPr>
              <a:t>[править]PUT</a:t>
            </a:r>
          </a:p>
          <a:p>
            <a:pPr marL="304800" indent="-304800">
              <a:lnSpc>
                <a:spcPct val="80000"/>
              </a:lnSpc>
            </a:pPr>
            <a:r>
              <a:rPr lang="ru-RU" sz="800" smtClean="0">
                <a:latin typeface="Arial" pitchFamily="34" charset="0"/>
              </a:rPr>
              <a:t>Применяется для загрузки содержимого запроса на указанный в запросе URI. Если по заданному URI не существовало ресурса, то сервер создаёт его и возвращает статус 201 (Created). Если же был изменён ресурс, то сервер возвращает 200 (Ok) или 204 (No Content). Сервер не должен игнорировать некорректные заголовки Content-* передаваемые клиентом вместе с сообщением. Если какой-то из этих заголовков не может быть распознан или не допустим при текущих условиях, то необходимо вернуть код ошибки 501 (Not Implemented).</a:t>
            </a:r>
          </a:p>
          <a:p>
            <a:pPr marL="304800" indent="-304800">
              <a:lnSpc>
                <a:spcPct val="80000"/>
              </a:lnSpc>
            </a:pPr>
            <a:r>
              <a:rPr lang="ru-RU" sz="800" smtClean="0">
                <a:latin typeface="Arial" pitchFamily="34" charset="0"/>
              </a:rPr>
              <a:t>Фундаментальное различие методов POST и PUT заключается в понимании предназначений URI ресурсов. Метод POST предполагает, что по указанному URI будет производиться обработка передаваемого клиентом содержимого. Используя PUT, клиент предполагает, что загружаемое содержимое соответствуют находящемуся по данному URI ресурсу.</a:t>
            </a:r>
          </a:p>
          <a:p>
            <a:pPr marL="304800" indent="-304800">
              <a:lnSpc>
                <a:spcPct val="80000"/>
              </a:lnSpc>
            </a:pPr>
            <a:r>
              <a:rPr lang="ru-RU" sz="800" smtClean="0">
                <a:latin typeface="Arial" pitchFamily="34" charset="0"/>
              </a:rPr>
              <a:t>Сообщения ответов сервера на метод PUT не кэшируются.</a:t>
            </a:r>
          </a:p>
          <a:p>
            <a:pPr marL="304800" indent="-304800">
              <a:lnSpc>
                <a:spcPct val="80000"/>
              </a:lnSpc>
            </a:pPr>
            <a:r>
              <a:rPr lang="ru-RU" sz="800" smtClean="0">
                <a:latin typeface="Arial" pitchFamily="34" charset="0"/>
              </a:rPr>
              <a:t>[править]PATCH</a:t>
            </a:r>
          </a:p>
          <a:p>
            <a:pPr marL="304800" indent="-304800">
              <a:lnSpc>
                <a:spcPct val="80000"/>
              </a:lnSpc>
            </a:pPr>
            <a:r>
              <a:rPr lang="ru-RU" sz="800" smtClean="0">
                <a:latin typeface="Arial" pitchFamily="34" charset="0"/>
              </a:rPr>
              <a:t>Аналогично PUT, но применяется только к фрагменту ресурса.</a:t>
            </a:r>
          </a:p>
          <a:p>
            <a:pPr marL="304800" indent="-304800">
              <a:lnSpc>
                <a:spcPct val="80000"/>
              </a:lnSpc>
            </a:pPr>
            <a:r>
              <a:rPr lang="ru-RU" sz="800" smtClean="0">
                <a:latin typeface="Arial" pitchFamily="34" charset="0"/>
              </a:rPr>
              <a:t>[править]DELETE</a:t>
            </a:r>
          </a:p>
          <a:p>
            <a:pPr marL="304800" indent="-304800">
              <a:lnSpc>
                <a:spcPct val="80000"/>
              </a:lnSpc>
            </a:pPr>
            <a:r>
              <a:rPr lang="ru-RU" sz="800" smtClean="0">
                <a:latin typeface="Arial" pitchFamily="34" charset="0"/>
              </a:rPr>
              <a:t>Удаляет указанный ресурс.</a:t>
            </a:r>
          </a:p>
          <a:p>
            <a:pPr marL="304800" indent="-304800">
              <a:lnSpc>
                <a:spcPct val="80000"/>
              </a:lnSpc>
            </a:pPr>
            <a:r>
              <a:rPr lang="ru-RU" sz="800" smtClean="0">
                <a:latin typeface="Arial" pitchFamily="34" charset="0"/>
              </a:rPr>
              <a:t>[править]TRACE</a:t>
            </a:r>
          </a:p>
          <a:p>
            <a:pPr marL="304800" indent="-304800">
              <a:lnSpc>
                <a:spcPct val="80000"/>
              </a:lnSpc>
            </a:pPr>
            <a:r>
              <a:rPr lang="ru-RU" sz="800" smtClean="0">
                <a:latin typeface="Arial" pitchFamily="34" charset="0"/>
              </a:rPr>
              <a:t>Возвращает полученный запрос так, что клиент может увидеть, что́ промежуточные сервера добавляют или изменяют в запросе.</a:t>
            </a:r>
          </a:p>
          <a:p>
            <a:pPr marL="304800" indent="-304800">
              <a:lnSpc>
                <a:spcPct val="80000"/>
              </a:lnSpc>
            </a:pPr>
            <a:r>
              <a:rPr lang="ru-RU" sz="800" smtClean="0">
                <a:latin typeface="Arial" pitchFamily="34" charset="0"/>
              </a:rPr>
              <a:t>[править]CONNECT</a:t>
            </a:r>
          </a:p>
          <a:p>
            <a:pPr marL="304800" indent="-304800">
              <a:lnSpc>
                <a:spcPct val="80000"/>
              </a:lnSpc>
            </a:pPr>
            <a:r>
              <a:rPr lang="ru-RU" sz="800" smtClean="0">
                <a:latin typeface="Arial" pitchFamily="34" charset="0"/>
              </a:rPr>
              <a:t>Для использования вместе с прокси-серверами, которые могут динамически переключаться в туннельный режим SSL.</a:t>
            </a:r>
          </a:p>
          <a:p>
            <a:pPr marL="304800" indent="-304800">
              <a:lnSpc>
                <a:spcPct val="80000"/>
              </a:lnSpc>
            </a:pPr>
            <a:r>
              <a:rPr lang="ru-RU" sz="800" smtClean="0">
                <a:latin typeface="Arial" pitchFamily="34" charset="0"/>
              </a:rPr>
              <a:t>[править]LINK</a:t>
            </a:r>
          </a:p>
          <a:p>
            <a:pPr marL="304800" indent="-304800">
              <a:lnSpc>
                <a:spcPct val="80000"/>
              </a:lnSpc>
            </a:pPr>
            <a:r>
              <a:rPr lang="ru-RU" sz="800" smtClean="0">
                <a:latin typeface="Arial" pitchFamily="34" charset="0"/>
              </a:rPr>
              <a:t>Устанавливает связь указанного ресурса с другими.</a:t>
            </a:r>
          </a:p>
          <a:p>
            <a:pPr marL="304800" indent="-304800">
              <a:lnSpc>
                <a:spcPct val="80000"/>
              </a:lnSpc>
            </a:pPr>
            <a:r>
              <a:rPr lang="ru-RU" sz="800" smtClean="0">
                <a:latin typeface="Arial" pitchFamily="34" charset="0"/>
              </a:rPr>
              <a:t>[править]UNLINK</a:t>
            </a:r>
          </a:p>
          <a:p>
            <a:pPr marL="304800" indent="-304800">
              <a:lnSpc>
                <a:spcPct val="80000"/>
              </a:lnSpc>
            </a:pPr>
            <a:r>
              <a:rPr lang="ru-RU" sz="800" smtClean="0">
                <a:latin typeface="Arial" pitchFamily="34" charset="0"/>
              </a:rPr>
              <a:t>Убирает связь указанного ресурса с другими.</a:t>
            </a:r>
          </a:p>
          <a:p>
            <a:pPr marL="304800" indent="-304800">
              <a:lnSpc>
                <a:spcPct val="80000"/>
              </a:lnSpc>
            </a:pPr>
            <a:r>
              <a:rPr lang="ru-RU" sz="800" smtClean="0">
                <a:latin typeface="Arial" pitchFamily="34" charset="0"/>
              </a:rPr>
              <a:t>[править]Коды состояния</a:t>
            </a:r>
          </a:p>
          <a:p>
            <a:pPr marL="304800" indent="-304800">
              <a:lnSpc>
                <a:spcPct val="80000"/>
              </a:lnSpc>
            </a:pPr>
            <a:r>
              <a:rPr lang="ru-RU" sz="800" smtClean="0">
                <a:latin typeface="Arial" pitchFamily="34" charset="0"/>
              </a:rPr>
              <a:t>Основная статья: Список кодов состояния HTTP</a:t>
            </a:r>
          </a:p>
          <a:p>
            <a:pPr marL="304800" indent="-304800">
              <a:lnSpc>
                <a:spcPct val="80000"/>
              </a:lnSpc>
            </a:pPr>
            <a:r>
              <a:rPr lang="ru-RU" sz="800" smtClean="0">
                <a:latin typeface="Arial" pitchFamily="34" charset="0"/>
              </a:rPr>
              <a:t>Код состояния является частью первой строки ответа сервера. Он представляет собой целое число из 3 арабских цифр. Первая цифра указывает на класс состояния. За кодом ответа обычно следует отделённая пробелом поясняющая фраза на английском языке, которая указывает на причину именно такого ответа.</a:t>
            </a:r>
          </a:p>
          <a:p>
            <a:pPr marL="304800" indent="-304800">
              <a:lnSpc>
                <a:spcPct val="80000"/>
              </a:lnSpc>
            </a:pPr>
            <a:r>
              <a:rPr lang="ru-RU" sz="800" smtClean="0">
                <a:latin typeface="Arial" pitchFamily="34" charset="0"/>
              </a:rPr>
              <a:t>Клиент узнаёт по коду ответа о результатах его запроса и определяет, какие действия ему предпринимать дальше. Набор кодов состояния является стандартом, и все они описаны в соответствующих документах RFC. Введение новых кодов должно производиться только после согласования с IETF. Клиент может не знать все коды состояния, но он обязан отреагировать в соответствии с классом кода.</a:t>
            </a:r>
          </a:p>
          <a:p>
            <a:pPr marL="304800" indent="-304800">
              <a:lnSpc>
                <a:spcPct val="80000"/>
              </a:lnSpc>
            </a:pPr>
            <a:r>
              <a:rPr lang="ru-RU" sz="800" smtClean="0">
                <a:latin typeface="Arial" pitchFamily="34" charset="0"/>
              </a:rPr>
              <a:t>В настоящее время выделено пять классов кодов состояния.</a:t>
            </a:r>
          </a:p>
          <a:p>
            <a:pPr marL="304800" indent="-304800">
              <a:lnSpc>
                <a:spcPct val="80000"/>
              </a:lnSpc>
            </a:pPr>
            <a:r>
              <a:rPr lang="ru-RU" sz="800" smtClean="0">
                <a:latin typeface="Arial" pitchFamily="34" charset="0"/>
              </a:rPr>
              <a:t>1xx Informational (русск. Информационный)</a:t>
            </a:r>
          </a:p>
          <a:p>
            <a:pPr marL="304800" indent="-304800">
              <a:lnSpc>
                <a:spcPct val="80000"/>
              </a:lnSpc>
            </a:pPr>
            <a:r>
              <a:rPr lang="ru-RU" sz="800" smtClean="0">
                <a:latin typeface="Arial" pitchFamily="34" charset="0"/>
              </a:rPr>
              <a:t>В этот класс выделены коды, информирующие о процессе передачи. В HTTP/1.0 сообщения с такими кодами должны игнорироваться. В HTTP/1.1 клиент должен быть готов принять этот класс сообщений как обычный ответ, но ничего отправлять серверу не нужно. Сами сообщения от сервера содержат только стартовую строку ответа и, если требуется, несколько специфичных для ответа полей заголовка. Прокси-сервера подобные сообщения должны отправлять дальше от сервера к клиенту.</a:t>
            </a:r>
          </a:p>
          <a:p>
            <a:pPr marL="304800" indent="-304800">
              <a:lnSpc>
                <a:spcPct val="80000"/>
              </a:lnSpc>
            </a:pPr>
            <a:r>
              <a:rPr lang="ru-RU" sz="800" smtClean="0">
                <a:latin typeface="Arial" pitchFamily="34" charset="0"/>
              </a:rPr>
              <a:t>2xx Success (русск. Успешно)</a:t>
            </a:r>
          </a:p>
          <a:p>
            <a:pPr marL="304800" indent="-304800">
              <a:lnSpc>
                <a:spcPct val="80000"/>
              </a:lnSpc>
            </a:pPr>
            <a:r>
              <a:rPr lang="ru-RU" sz="800" smtClean="0">
                <a:latin typeface="Arial" pitchFamily="34" charset="0"/>
              </a:rPr>
              <a:t>Сообщения данного класса информируют о случаях успешного принятия и обработки запроса клиента. В зависимости от статуса сервер может ещё передать заголовки и тело сообщения.</a:t>
            </a:r>
          </a:p>
          <a:p>
            <a:pPr marL="304800" indent="-304800">
              <a:lnSpc>
                <a:spcPct val="80000"/>
              </a:lnSpc>
            </a:pPr>
            <a:r>
              <a:rPr lang="ru-RU" sz="800" smtClean="0">
                <a:latin typeface="Arial" pitchFamily="34" charset="0"/>
              </a:rPr>
              <a:t>3xx Redirection (русск. Перенаправление)</a:t>
            </a:r>
          </a:p>
          <a:p>
            <a:pPr marL="304800" indent="-304800">
              <a:lnSpc>
                <a:spcPct val="80000"/>
              </a:lnSpc>
            </a:pPr>
            <a:r>
              <a:rPr lang="ru-RU" sz="800" smtClean="0">
                <a:latin typeface="Arial" pitchFamily="34" charset="0"/>
              </a:rPr>
              <a:t>Коды статуса класса 3xx сообщают клиенту, что для успешного выполнения операции нужно произвести следующий запрос к другому URI. В большинстве случаев новый адрес указывается в поле Location заголовка. Клиент в этом случае должен, как правило, произвести автоматический переход (жарг. редирект).</a:t>
            </a:r>
          </a:p>
          <a:p>
            <a:pPr marL="304800" indent="-304800">
              <a:lnSpc>
                <a:spcPct val="80000"/>
              </a:lnSpc>
            </a:pPr>
            <a:r>
              <a:rPr lang="ru-RU" sz="800" smtClean="0">
                <a:latin typeface="Arial" pitchFamily="34" charset="0"/>
              </a:rPr>
              <a:t>Обратите внимание, что при обращении к следующему ресурсу можно получить ответ из этого же класса кодов. Может получиться даже длинная цепочка из перенаправлений, которые, если будут производиться автоматически, создадут чрезмерную нагрузку на оборудование. Поэтому разработчики протокола HTTP настоятельно рекомендуют после второго подряд подобного ответа обязательно запрашивать подтверждение на перенаправление у пользователя (раньше рекомендовалось после 5-го). За этим следить обязан клиент, так как текущий сервер может перенаправить клиента на ресурс другого сервера. Клиент также должен предотвратить попадание в круговые перенаправления.</a:t>
            </a:r>
          </a:p>
          <a:p>
            <a:pPr marL="304800" indent="-304800">
              <a:lnSpc>
                <a:spcPct val="80000"/>
              </a:lnSpc>
            </a:pPr>
            <a:r>
              <a:rPr lang="ru-RU" sz="800" smtClean="0">
                <a:latin typeface="Arial" pitchFamily="34" charset="0"/>
              </a:rPr>
              <a:t>4xx Client Error (русск. Ошибка клиента)</a:t>
            </a:r>
          </a:p>
          <a:p>
            <a:pPr marL="304800" indent="-304800">
              <a:lnSpc>
                <a:spcPct val="80000"/>
              </a:lnSpc>
            </a:pPr>
            <a:r>
              <a:rPr lang="ru-RU" sz="800" smtClean="0">
                <a:latin typeface="Arial" pitchFamily="34" charset="0"/>
              </a:rPr>
              <a:t>Класс кодов 4xx предназначен для указания ошибок со стороны клиента. При использовании всех методов, кроме HEAD, сервер должен вернуть в теле сообщения гипертекстовое пояснение для пользователя.</a:t>
            </a:r>
          </a:p>
          <a:p>
            <a:pPr marL="304800" indent="-304800">
              <a:lnSpc>
                <a:spcPct val="80000"/>
              </a:lnSpc>
            </a:pPr>
            <a:r>
              <a:rPr lang="ru-RU" sz="800" smtClean="0">
                <a:latin typeface="Arial" pitchFamily="34" charset="0"/>
              </a:rPr>
              <a:t>Для запоминания значений кодов с 400 по 417 существуют приёмы иллюстративной мнемотехники [5]</a:t>
            </a:r>
          </a:p>
          <a:p>
            <a:pPr marL="304800" indent="-304800">
              <a:lnSpc>
                <a:spcPct val="80000"/>
              </a:lnSpc>
            </a:pPr>
            <a:r>
              <a:rPr lang="ru-RU" sz="800" smtClean="0">
                <a:latin typeface="Arial" pitchFamily="34" charset="0"/>
              </a:rPr>
              <a:t>5xx Server Error (русск. Ошибка сервера)</a:t>
            </a:r>
          </a:p>
          <a:p>
            <a:pPr marL="304800" indent="-304800">
              <a:lnSpc>
                <a:spcPct val="80000"/>
              </a:lnSpc>
            </a:pPr>
            <a:r>
              <a:rPr lang="ru-RU" sz="800" smtClean="0">
                <a:latin typeface="Arial" pitchFamily="34" charset="0"/>
              </a:rPr>
              <a:t>Коды 5xx выделены под случаи неудачного выполнения операции по вине сервера. Для всех ситуаций, кроме использования метода HEAD, сервер должен включать в тело сообщения объяснение, которое клиент отобразит пользователю.</a:t>
            </a:r>
          </a:p>
          <a:p>
            <a:pPr marL="304800" indent="-304800">
              <a:lnSpc>
                <a:spcPct val="80000"/>
              </a:lnSpc>
            </a:pPr>
            <a:r>
              <a:rPr lang="ru-RU" sz="800" smtClean="0">
                <a:latin typeface="Arial" pitchFamily="34" charset="0"/>
              </a:rPr>
              <a:t>[править]Заголовки</a:t>
            </a:r>
          </a:p>
          <a:p>
            <a:pPr marL="304800" indent="-304800">
              <a:lnSpc>
                <a:spcPct val="80000"/>
              </a:lnSpc>
            </a:pPr>
            <a:r>
              <a:rPr lang="ru-RU" sz="800" smtClean="0">
                <a:latin typeface="Arial" pitchFamily="34" charset="0"/>
              </a:rPr>
              <a:t>Основные статьи: Заголовки HTTP, Список заголовков HTTP</a:t>
            </a:r>
          </a:p>
          <a:p>
            <a:pPr marL="304800" indent="-304800">
              <a:lnSpc>
                <a:spcPct val="80000"/>
              </a:lnSpc>
            </a:pPr>
            <a:r>
              <a:rPr lang="ru-RU" sz="800" smtClean="0">
                <a:latin typeface="Arial" pitchFamily="34" charset="0"/>
              </a:rPr>
              <a:t>Заголовки HTTP (англ. HTTP Headers) — это строки в HTTP-сообщении, содержащие разделённую двоеточием пару параметр-значение. Формат заголовков соответствует общему формату заголовков текстовых сетевых сообщений ARPA (см. RFC 822). Заголовки должны отделяться от тела сообщения хотя бы одной пустой строкой.</a:t>
            </a:r>
          </a:p>
          <a:p>
            <a:pPr marL="304800" indent="-304800">
              <a:lnSpc>
                <a:spcPct val="80000"/>
              </a:lnSpc>
            </a:pPr>
            <a:r>
              <a:rPr lang="ru-RU" sz="800" smtClean="0">
                <a:latin typeface="Arial" pitchFamily="34" charset="0"/>
              </a:rPr>
              <a:t>Название параметра должно состоять минимум из одного печатного символа (ASCII-коды от 33 до 126). После названия сразу должен следовать символ двоеточия. Значение может содержать любые символы ASCII, кроме перевода строки (код 10) и возврата каретки (код 13).</a:t>
            </a:r>
          </a:p>
          <a:p>
            <a:pPr marL="304800" indent="-304800">
              <a:lnSpc>
                <a:spcPct val="80000"/>
              </a:lnSpc>
            </a:pPr>
            <a:r>
              <a:rPr lang="ru-RU" sz="800" smtClean="0">
                <a:latin typeface="Arial" pitchFamily="34" charset="0"/>
              </a:rPr>
              <a:t>Пробельные символы в начале и конце значения обрезаются. Последовательность нескольких пробельных символов внутри значения может восприниматься как один пробел. Регистр символов в названии и значении не имеет значения (если иное не предусмотрено форматом поля).</a:t>
            </a:r>
          </a:p>
          <a:p>
            <a:pPr marL="304800" indent="-304800">
              <a:lnSpc>
                <a:spcPct val="80000"/>
              </a:lnSpc>
            </a:pPr>
            <a:r>
              <a:rPr lang="ru-RU" sz="800" smtClean="0">
                <a:latin typeface="Arial" pitchFamily="34" charset="0"/>
              </a:rPr>
              <a:t>Предусматривается размещение значения на нескольких строках (перенос строки). Для указания переноса в начале следующей строки должен находится хотя бы один пробельный символ. Заголовки с одинаковыми названиями параметров, но разными значениями, могут объединяться в один только если значение поля представляет собой разделённый запятыми список.</a:t>
            </a:r>
          </a:p>
          <a:p>
            <a:pPr marL="304800" indent="-304800">
              <a:lnSpc>
                <a:spcPct val="80000"/>
              </a:lnSpc>
            </a:pPr>
            <a:r>
              <a:rPr lang="ru-RU" sz="800" smtClean="0">
                <a:latin typeface="Arial" pitchFamily="34" charset="0"/>
              </a:rPr>
              <a:t>Все заголовки разделяются на четыре основных группы:</a:t>
            </a:r>
          </a:p>
          <a:p>
            <a:pPr marL="304800" indent="-304800">
              <a:lnSpc>
                <a:spcPct val="80000"/>
              </a:lnSpc>
            </a:pPr>
            <a:r>
              <a:rPr lang="ru-RU" sz="800" smtClean="0">
                <a:latin typeface="Arial" pitchFamily="34" charset="0"/>
              </a:rPr>
              <a:t>General Headers (русск. Основные заголовки) — должны включаться в любое сообщение клиента и сервера.</a:t>
            </a:r>
          </a:p>
          <a:p>
            <a:pPr marL="304800" indent="-304800">
              <a:lnSpc>
                <a:spcPct val="80000"/>
              </a:lnSpc>
            </a:pPr>
            <a:r>
              <a:rPr lang="ru-RU" sz="800" smtClean="0">
                <a:latin typeface="Arial" pitchFamily="34" charset="0"/>
              </a:rPr>
              <a:t>Request Headers (русск. Заголовки запроса) — используются только в запросах клиента.</a:t>
            </a:r>
          </a:p>
          <a:p>
            <a:pPr marL="304800" indent="-304800">
              <a:lnSpc>
                <a:spcPct val="80000"/>
              </a:lnSpc>
            </a:pPr>
            <a:r>
              <a:rPr lang="ru-RU" sz="800" smtClean="0">
                <a:latin typeface="Arial" pitchFamily="34" charset="0"/>
              </a:rPr>
              <a:t>Response Headers (русск. Заголовки ответа) — только для ответов от сервера.</a:t>
            </a:r>
          </a:p>
          <a:p>
            <a:pPr marL="304800" indent="-304800">
              <a:lnSpc>
                <a:spcPct val="80000"/>
              </a:lnSpc>
            </a:pPr>
            <a:r>
              <a:rPr lang="ru-RU" sz="800" smtClean="0">
                <a:latin typeface="Arial" pitchFamily="34" charset="0"/>
              </a:rPr>
              <a:t>Entity Headers (русск. Заголовки сущности) — сопровождают каждую сущность сообщения.</a:t>
            </a:r>
          </a:p>
          <a:p>
            <a:pPr marL="304800" indent="-304800">
              <a:lnSpc>
                <a:spcPct val="80000"/>
              </a:lnSpc>
            </a:pPr>
            <a:r>
              <a:rPr lang="ru-RU" sz="800" smtClean="0">
                <a:latin typeface="Arial" pitchFamily="34" charset="0"/>
              </a:rPr>
              <a:t>Именно в таком порядке рекомендуется посылать заголовки получателю.</a:t>
            </a:r>
          </a:p>
          <a:p>
            <a:pPr marL="304800" indent="-304800">
              <a:lnSpc>
                <a:spcPct val="80000"/>
              </a:lnSpc>
            </a:pPr>
            <a:r>
              <a:rPr lang="ru-RU" sz="800" smtClean="0">
                <a:latin typeface="Arial" pitchFamily="34" charset="0"/>
              </a:rPr>
              <a:t>В отдельный класс заголовки сущности выделены, чтобы не путать их с заголовками запроса или заголовками ответа при передаче множественного содержимого (multipart/*). Заголовки запроса и ответа, как и основные заголовки, описывают всё сообщение в целом и размещаются только в начальном блоке заголовков, в то время как заголовки сущности характеризуют содержимое каждой части в отдельности, располагаясь непосредственно перед её телом.</a:t>
            </a:r>
          </a:p>
          <a:p>
            <a:pPr marL="304800" indent="-304800">
              <a:lnSpc>
                <a:spcPct val="80000"/>
              </a:lnSpc>
            </a:pPr>
            <a:r>
              <a:rPr lang="ru-RU" sz="800" smtClean="0">
                <a:latin typeface="Arial" pitchFamily="34" charset="0"/>
              </a:rPr>
              <a:t>[править]Тело сообщения</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Этот раздел статьи ещё не написан.</a:t>
            </a:r>
          </a:p>
          <a:p>
            <a:pPr marL="304800" indent="-304800">
              <a:lnSpc>
                <a:spcPct val="80000"/>
              </a:lnSpc>
            </a:pPr>
            <a:r>
              <a:rPr lang="ru-RU" sz="800" smtClean="0">
                <a:latin typeface="Arial" pitchFamily="34" charset="0"/>
              </a:rPr>
              <a:t>Согласно замыслу одного из участников Википедии, на этом месте должен располагаться специальный раздел.</a:t>
            </a:r>
          </a:p>
          <a:p>
            <a:pPr marL="304800" indent="-304800">
              <a:lnSpc>
                <a:spcPct val="80000"/>
              </a:lnSpc>
            </a:pPr>
            <a:r>
              <a:rPr lang="ru-RU" sz="800" smtClean="0">
                <a:latin typeface="Arial" pitchFamily="34" charset="0"/>
              </a:rPr>
              <a:t>Вы можете помочь проекту, написав этот раздел.</a:t>
            </a:r>
          </a:p>
          <a:p>
            <a:pPr marL="304800" indent="-304800">
              <a:lnSpc>
                <a:spcPct val="80000"/>
              </a:lnSpc>
            </a:pPr>
            <a:r>
              <a:rPr lang="ru-RU" sz="800" smtClean="0">
                <a:latin typeface="Arial" pitchFamily="34" charset="0"/>
              </a:rPr>
              <a:t>[править]Примеры диалогов HTTP</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[править]Обычный GET-запрос</a:t>
            </a:r>
          </a:p>
          <a:p>
            <a:pPr marL="304800" indent="-304800">
              <a:lnSpc>
                <a:spcPct val="80000"/>
              </a:lnSpc>
            </a:pPr>
            <a:r>
              <a:rPr lang="ru-RU" sz="800" smtClean="0">
                <a:latin typeface="Arial" pitchFamily="34" charset="0"/>
              </a:rPr>
              <a:t>Запрос клиента:</a:t>
            </a:r>
          </a:p>
          <a:p>
            <a:pPr marL="304800" indent="-304800">
              <a:lnSpc>
                <a:spcPct val="80000"/>
              </a:lnSpc>
            </a:pPr>
            <a:r>
              <a:rPr lang="ru-RU" sz="800" smtClean="0">
                <a:latin typeface="Arial" pitchFamily="34" charset="0"/>
              </a:rPr>
              <a:t>GET /wiki/страница HTTP/1.1</a:t>
            </a:r>
          </a:p>
          <a:p>
            <a:pPr marL="304800" indent="-304800">
              <a:lnSpc>
                <a:spcPct val="80000"/>
              </a:lnSpc>
            </a:pPr>
            <a:r>
              <a:rPr lang="ru-RU" sz="800" smtClean="0">
                <a:latin typeface="Arial" pitchFamily="34" charset="0"/>
              </a:rPr>
              <a:t>Host: ru.wikipedia.org</a:t>
            </a:r>
          </a:p>
          <a:p>
            <a:pPr marL="304800" indent="-304800">
              <a:lnSpc>
                <a:spcPct val="80000"/>
              </a:lnSpc>
            </a:pPr>
            <a:r>
              <a:rPr lang="ru-RU" sz="800" smtClean="0">
                <a:latin typeface="Arial" pitchFamily="34" charset="0"/>
              </a:rPr>
              <a:t>User-Agent: Mozilla/5.0 (X11; U; Linux i686; ru; rv:1.9b5) Gecko/2008050509 Firefox/3.0b5</a:t>
            </a:r>
          </a:p>
          <a:p>
            <a:pPr marL="304800" indent="-304800">
              <a:lnSpc>
                <a:spcPct val="80000"/>
              </a:lnSpc>
            </a:pPr>
            <a:r>
              <a:rPr lang="ru-RU" sz="800" smtClean="0">
                <a:latin typeface="Arial" pitchFamily="34" charset="0"/>
              </a:rPr>
              <a:t>Accept: text/html</a:t>
            </a:r>
          </a:p>
          <a:p>
            <a:pPr marL="304800" indent="-304800">
              <a:lnSpc>
                <a:spcPct val="80000"/>
              </a:lnSpc>
            </a:pPr>
            <a:r>
              <a:rPr lang="ru-RU" sz="800" smtClean="0">
                <a:latin typeface="Arial" pitchFamily="34" charset="0"/>
              </a:rPr>
              <a:t>Connection: close</a:t>
            </a:r>
          </a:p>
          <a:p>
            <a:pPr marL="304800" indent="-304800">
              <a:lnSpc>
                <a:spcPct val="80000"/>
              </a:lnSpc>
            </a:pPr>
            <a:r>
              <a:rPr lang="ru-RU" sz="800" smtClean="0">
                <a:latin typeface="Arial" pitchFamily="34" charset="0"/>
              </a:rPr>
              <a:t>Ответ сервера:</a:t>
            </a:r>
          </a:p>
          <a:p>
            <a:pPr marL="304800" indent="-304800">
              <a:lnSpc>
                <a:spcPct val="80000"/>
              </a:lnSpc>
            </a:pPr>
            <a:r>
              <a:rPr lang="ru-RU" sz="800" smtClean="0">
                <a:latin typeface="Arial" pitchFamily="34" charset="0"/>
              </a:rPr>
              <a:t>HTTP/1.0 200 OK</a:t>
            </a:r>
          </a:p>
          <a:p>
            <a:pPr marL="304800" indent="-304800">
              <a:lnSpc>
                <a:spcPct val="80000"/>
              </a:lnSpc>
            </a:pPr>
            <a:r>
              <a:rPr lang="ru-RU" sz="800" smtClean="0">
                <a:latin typeface="Arial" pitchFamily="34" charset="0"/>
              </a:rPr>
              <a:t>Date: Wed, 11 Feb 2009 11:20:59 GMT</a:t>
            </a:r>
          </a:p>
          <a:p>
            <a:pPr marL="304800" indent="-304800">
              <a:lnSpc>
                <a:spcPct val="80000"/>
              </a:lnSpc>
            </a:pPr>
            <a:r>
              <a:rPr lang="ru-RU" sz="800" smtClean="0">
                <a:latin typeface="Arial" pitchFamily="34" charset="0"/>
              </a:rPr>
              <a:t>Server: Apache</a:t>
            </a:r>
          </a:p>
          <a:p>
            <a:pPr marL="304800" indent="-304800">
              <a:lnSpc>
                <a:spcPct val="80000"/>
              </a:lnSpc>
            </a:pPr>
            <a:r>
              <a:rPr lang="ru-RU" sz="800" smtClean="0">
                <a:latin typeface="Arial" pitchFamily="34" charset="0"/>
              </a:rPr>
              <a:t>X-Powered-By: PHP/5.2.4-2ubuntu5wm1</a:t>
            </a:r>
          </a:p>
          <a:p>
            <a:pPr marL="304800" indent="-304800">
              <a:lnSpc>
                <a:spcPct val="80000"/>
              </a:lnSpc>
            </a:pPr>
            <a:r>
              <a:rPr lang="ru-RU" sz="800" smtClean="0">
                <a:latin typeface="Arial" pitchFamily="34" charset="0"/>
              </a:rPr>
              <a:t>Last-Modified: Wed, 11 Feb 2009 11:20:59 GMT</a:t>
            </a:r>
          </a:p>
          <a:p>
            <a:pPr marL="304800" indent="-304800">
              <a:lnSpc>
                <a:spcPct val="80000"/>
              </a:lnSpc>
            </a:pPr>
            <a:r>
              <a:rPr lang="ru-RU" sz="800" smtClean="0">
                <a:latin typeface="Arial" pitchFamily="34" charset="0"/>
              </a:rPr>
              <a:t>Content-Language: ru</a:t>
            </a:r>
          </a:p>
          <a:p>
            <a:pPr marL="304800" indent="-304800">
              <a:lnSpc>
                <a:spcPct val="80000"/>
              </a:lnSpc>
            </a:pPr>
            <a:r>
              <a:rPr lang="ru-RU" sz="800" smtClean="0">
                <a:latin typeface="Arial" pitchFamily="34" charset="0"/>
              </a:rPr>
              <a:t>Content-Type: text/html; charset=utf-8</a:t>
            </a:r>
          </a:p>
          <a:p>
            <a:pPr marL="304800" indent="-304800">
              <a:lnSpc>
                <a:spcPct val="80000"/>
              </a:lnSpc>
            </a:pPr>
            <a:r>
              <a:rPr lang="ru-RU" sz="800" smtClean="0">
                <a:latin typeface="Arial" pitchFamily="34" charset="0"/>
              </a:rPr>
              <a:t>Content-Length: 1234</a:t>
            </a:r>
          </a:p>
          <a:p>
            <a:pPr marL="304800" indent="-304800">
              <a:lnSpc>
                <a:spcPct val="80000"/>
              </a:lnSpc>
            </a:pPr>
            <a:r>
              <a:rPr lang="ru-RU" sz="800" smtClean="0">
                <a:latin typeface="Arial" pitchFamily="34" charset="0"/>
              </a:rPr>
              <a:t>Connection: close</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(далее следует запрошенная страница в HTML)</a:t>
            </a:r>
          </a:p>
          <a:p>
            <a:pPr marL="304800" indent="-304800">
              <a:lnSpc>
                <a:spcPct val="80000"/>
              </a:lnSpc>
            </a:pPr>
            <a:r>
              <a:rPr lang="ru-RU" sz="800" smtClean="0">
                <a:latin typeface="Arial" pitchFamily="34" charset="0"/>
              </a:rPr>
              <a:t>Аналогично выглядит ответ 203.</a:t>
            </a:r>
          </a:p>
          <a:p>
            <a:pPr marL="304800" indent="-304800">
              <a:lnSpc>
                <a:spcPct val="80000"/>
              </a:lnSpc>
            </a:pPr>
            <a:r>
              <a:rPr lang="ru-RU" sz="800" smtClean="0">
                <a:latin typeface="Arial" pitchFamily="34" charset="0"/>
              </a:rPr>
              <a:t>[править]Перенаправления</a:t>
            </a:r>
          </a:p>
          <a:p>
            <a:pPr marL="304800" indent="-304800">
              <a:lnSpc>
                <a:spcPct val="80000"/>
              </a:lnSpc>
            </a:pPr>
            <a:r>
              <a:rPr lang="ru-RU" sz="800" smtClean="0">
                <a:latin typeface="Arial" pitchFamily="34" charset="0"/>
              </a:rPr>
              <a:t>Предположим, что у вымышленной компании Example Corp. есть основной сайт по адресу http://example.com и домен-псевдоним example-corp.com. Клиент посылает запрос страницы «О компании» на вторичный домен (часть заголовков опущена):</a:t>
            </a:r>
          </a:p>
          <a:p>
            <a:pPr marL="304800" indent="-304800">
              <a:lnSpc>
                <a:spcPct val="80000"/>
              </a:lnSpc>
            </a:pPr>
            <a:r>
              <a:rPr lang="ru-RU" sz="800" smtClean="0">
                <a:latin typeface="Arial" pitchFamily="34" charset="0"/>
              </a:rPr>
              <a:t>GET /about.html HTTP/1.1</a:t>
            </a:r>
          </a:p>
          <a:p>
            <a:pPr marL="304800" indent="-304800">
              <a:lnSpc>
                <a:spcPct val="80000"/>
              </a:lnSpc>
            </a:pPr>
            <a:r>
              <a:rPr lang="ru-RU" sz="800" smtClean="0">
                <a:latin typeface="Arial" pitchFamily="34" charset="0"/>
              </a:rPr>
              <a:t>Host: www.example-corp.com</a:t>
            </a:r>
          </a:p>
          <a:p>
            <a:pPr marL="304800" indent="-304800">
              <a:lnSpc>
                <a:spcPct val="80000"/>
              </a:lnSpc>
            </a:pPr>
            <a:r>
              <a:rPr lang="ru-RU" sz="800" smtClean="0">
                <a:latin typeface="Arial" pitchFamily="34" charset="0"/>
              </a:rPr>
              <a:t>User-Agent: MyLonelyBrowser/5.0</a:t>
            </a:r>
          </a:p>
          <a:p>
            <a:pPr marL="304800" indent="-304800">
              <a:lnSpc>
                <a:spcPct val="80000"/>
              </a:lnSpc>
            </a:pPr>
            <a:r>
              <a:rPr lang="ru-RU" sz="800" smtClean="0">
                <a:latin typeface="Arial" pitchFamily="34" charset="0"/>
              </a:rPr>
              <a:t>Так как домен example-corp.com не является основным и компания не собирается в будущем его использовать в других целях, их сервер вернёт код для постоянного перенаправления, указав в заголовке Location целевой URL:</a:t>
            </a:r>
          </a:p>
          <a:p>
            <a:pPr marL="304800" indent="-304800">
              <a:lnSpc>
                <a:spcPct val="80000"/>
              </a:lnSpc>
            </a:pPr>
            <a:r>
              <a:rPr lang="ru-RU" sz="800" smtClean="0">
                <a:latin typeface="Arial" pitchFamily="34" charset="0"/>
              </a:rPr>
              <a:t>HTTP/1.x 301 Moved Permanently</a:t>
            </a:r>
          </a:p>
          <a:p>
            <a:pPr marL="304800" indent="-304800">
              <a:lnSpc>
                <a:spcPct val="80000"/>
              </a:lnSpc>
            </a:pPr>
            <a:r>
              <a:rPr lang="ru-RU" sz="800" smtClean="0">
                <a:latin typeface="Arial" pitchFamily="34" charset="0"/>
              </a:rPr>
              <a:t>Location: http://www.example.com/about.html#contacts</a:t>
            </a:r>
          </a:p>
          <a:p>
            <a:pPr marL="304800" indent="-304800">
              <a:lnSpc>
                <a:spcPct val="80000"/>
              </a:lnSpc>
            </a:pPr>
            <a:r>
              <a:rPr lang="ru-RU" sz="800" smtClean="0">
                <a:latin typeface="Arial" pitchFamily="34" charset="0"/>
              </a:rPr>
              <a:t>Date: Thu, 19 Feb 2009 11:08:01 GMT</a:t>
            </a:r>
          </a:p>
          <a:p>
            <a:pPr marL="304800" indent="-304800">
              <a:lnSpc>
                <a:spcPct val="80000"/>
              </a:lnSpc>
            </a:pPr>
            <a:r>
              <a:rPr lang="ru-RU" sz="800" smtClean="0">
                <a:latin typeface="Arial" pitchFamily="34" charset="0"/>
              </a:rPr>
              <a:t>Server: Apache/2.2.4</a:t>
            </a:r>
          </a:p>
          <a:p>
            <a:pPr marL="304800" indent="-304800">
              <a:lnSpc>
                <a:spcPct val="80000"/>
              </a:lnSpc>
            </a:pPr>
            <a:r>
              <a:rPr lang="ru-RU" sz="800" smtClean="0">
                <a:latin typeface="Arial" pitchFamily="34" charset="0"/>
              </a:rPr>
              <a:t>Content-Type: text/html; charset=windows-1251</a:t>
            </a:r>
          </a:p>
          <a:p>
            <a:pPr marL="304800" indent="-304800">
              <a:lnSpc>
                <a:spcPct val="80000"/>
              </a:lnSpc>
            </a:pPr>
            <a:r>
              <a:rPr lang="ru-RU" sz="800" smtClean="0">
                <a:latin typeface="Arial" pitchFamily="34" charset="0"/>
              </a:rPr>
              <a:t>Content-Length: 110</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&lt;html&gt;&lt;body&gt;&lt;a href="http://www.example.com/about.html#contacts"&gt;Click here&lt;/a&gt;&lt;/body&gt;&lt;/html&gt;</a:t>
            </a:r>
          </a:p>
          <a:p>
            <a:pPr marL="304800" indent="-304800">
              <a:lnSpc>
                <a:spcPct val="80000"/>
              </a:lnSpc>
            </a:pPr>
            <a:r>
              <a:rPr lang="ru-RU" sz="800" smtClean="0">
                <a:latin typeface="Arial" pitchFamily="34" charset="0"/>
              </a:rPr>
              <a:t>В заголовке Location можно указывать фрагменты как данном примере. Браузер не указал фрагмент в запросе, так как его интересует весь документ. Но он автоматически прокрутит страницу до фрагмента «contacts», как только загрузит её. В тело ответа также был помещён коротенький HTML-документ с ссылкой, с помощью которой посетитель попадёт на целевую страницу, если браузер не перейдёт на неё автоматически. Заголовок Content-Type содержит характеристики именно этого HTML-пояснения, а не документа, который находится по целевому URL.</a:t>
            </a:r>
          </a:p>
          <a:p>
            <a:pPr marL="304800" indent="-304800">
              <a:lnSpc>
                <a:spcPct val="80000"/>
              </a:lnSpc>
            </a:pPr>
            <a:r>
              <a:rPr lang="ru-RU" sz="800" smtClean="0">
                <a:latin typeface="Arial" pitchFamily="34" charset="0"/>
              </a:rPr>
              <a:t>Допустим, эта же компания Example Corp. имеет несколько региональных представительств по всему миру. И для каждого представительства у них есть сайт с соответствующим ccTLD. Запрос главной страницы основного сайта example.com может выглядеть так:</a:t>
            </a:r>
          </a:p>
          <a:p>
            <a:pPr marL="304800" indent="-304800">
              <a:lnSpc>
                <a:spcPct val="80000"/>
              </a:lnSpc>
            </a:pPr>
            <a:r>
              <a:rPr lang="ru-RU" sz="800" smtClean="0">
                <a:latin typeface="Arial" pitchFamily="34" charset="0"/>
              </a:rPr>
              <a:t>GET / HTTP/1.1</a:t>
            </a:r>
          </a:p>
          <a:p>
            <a:pPr marL="304800" indent="-304800">
              <a:lnSpc>
                <a:spcPct val="80000"/>
              </a:lnSpc>
            </a:pPr>
            <a:r>
              <a:rPr lang="ru-RU" sz="800" smtClean="0">
                <a:latin typeface="Arial" pitchFamily="34" charset="0"/>
              </a:rPr>
              <a:t>Host: www.example.com</a:t>
            </a:r>
          </a:p>
          <a:p>
            <a:pPr marL="304800" indent="-304800">
              <a:lnSpc>
                <a:spcPct val="80000"/>
              </a:lnSpc>
            </a:pPr>
            <a:r>
              <a:rPr lang="ru-RU" sz="800" smtClean="0">
                <a:latin typeface="Arial" pitchFamily="34" charset="0"/>
              </a:rPr>
              <a:t>User-Agent: MyLonelyBrowser/5.0</a:t>
            </a:r>
          </a:p>
          <a:p>
            <a:pPr marL="304800" indent="-304800">
              <a:lnSpc>
                <a:spcPct val="80000"/>
              </a:lnSpc>
            </a:pPr>
            <a:r>
              <a:rPr lang="ru-RU" sz="800" smtClean="0">
                <a:latin typeface="Arial" pitchFamily="34" charset="0"/>
              </a:rPr>
              <a:t>Accept: text/html,application/xhtml+xml,application/xml;q=0.9,*/*;q=0.8</a:t>
            </a:r>
          </a:p>
          <a:p>
            <a:pPr marL="304800" indent="-304800">
              <a:lnSpc>
                <a:spcPct val="80000"/>
              </a:lnSpc>
            </a:pPr>
            <a:r>
              <a:rPr lang="ru-RU" sz="800" smtClean="0">
                <a:latin typeface="Arial" pitchFamily="34" charset="0"/>
              </a:rPr>
              <a:t>Accept-Language: ru,en-us;q=0.7,en;q=0.3</a:t>
            </a:r>
          </a:p>
          <a:p>
            <a:pPr marL="304800" indent="-304800">
              <a:lnSpc>
                <a:spcPct val="80000"/>
              </a:lnSpc>
            </a:pPr>
            <a:r>
              <a:rPr lang="ru-RU" sz="800" smtClean="0">
                <a:latin typeface="Arial" pitchFamily="34" charset="0"/>
              </a:rPr>
              <a:t>Accept-Charset: windows-1251,utf-8;q=0.7,*;q=0.7</a:t>
            </a:r>
          </a:p>
          <a:p>
            <a:pPr marL="304800" indent="-304800">
              <a:lnSpc>
                <a:spcPct val="80000"/>
              </a:lnSpc>
            </a:pPr>
            <a:r>
              <a:rPr lang="ru-RU" sz="800" smtClean="0">
                <a:latin typeface="Arial" pitchFamily="34" charset="0"/>
              </a:rPr>
              <a:t>Сервер принял во внимание заголовок Accept-Language и сформировал ответ с временным перенаправлением на российский сервер example.ru, указав его адрес в заголовке Location:</a:t>
            </a:r>
          </a:p>
          <a:p>
            <a:pPr marL="304800" indent="-304800">
              <a:lnSpc>
                <a:spcPct val="80000"/>
              </a:lnSpc>
            </a:pPr>
            <a:r>
              <a:rPr lang="ru-RU" sz="800" smtClean="0">
                <a:latin typeface="Arial" pitchFamily="34" charset="0"/>
              </a:rPr>
              <a:t>HTTP/1.x 302 Found</a:t>
            </a:r>
          </a:p>
          <a:p>
            <a:pPr marL="304800" indent="-304800">
              <a:lnSpc>
                <a:spcPct val="80000"/>
              </a:lnSpc>
            </a:pPr>
            <a:r>
              <a:rPr lang="ru-RU" sz="800" smtClean="0">
                <a:latin typeface="Arial" pitchFamily="34" charset="0"/>
              </a:rPr>
              <a:t>Location: http://www.example.ru/</a:t>
            </a:r>
          </a:p>
          <a:p>
            <a:pPr marL="304800" indent="-304800">
              <a:lnSpc>
                <a:spcPct val="80000"/>
              </a:lnSpc>
            </a:pPr>
            <a:r>
              <a:rPr lang="ru-RU" sz="800" smtClean="0">
                <a:latin typeface="Arial" pitchFamily="34" charset="0"/>
              </a:rPr>
              <a:t>Cache-Control: private</a:t>
            </a:r>
          </a:p>
          <a:p>
            <a:pPr marL="304800" indent="-304800">
              <a:lnSpc>
                <a:spcPct val="80000"/>
              </a:lnSpc>
            </a:pPr>
            <a:r>
              <a:rPr lang="ru-RU" sz="800" smtClean="0">
                <a:latin typeface="Arial" pitchFamily="34" charset="0"/>
              </a:rPr>
              <a:t>Date: Thu, 19 Feb 2009 11:08:01 GMT</a:t>
            </a:r>
          </a:p>
          <a:p>
            <a:pPr marL="304800" indent="-304800">
              <a:lnSpc>
                <a:spcPct val="80000"/>
              </a:lnSpc>
            </a:pPr>
            <a:r>
              <a:rPr lang="ru-RU" sz="800" smtClean="0">
                <a:latin typeface="Arial" pitchFamily="34" charset="0"/>
              </a:rPr>
              <a:t>Server: Apache/2.2.6</a:t>
            </a:r>
          </a:p>
          <a:p>
            <a:pPr marL="304800" indent="-304800">
              <a:lnSpc>
                <a:spcPct val="80000"/>
              </a:lnSpc>
            </a:pPr>
            <a:r>
              <a:rPr lang="ru-RU" sz="800" smtClean="0">
                <a:latin typeface="Arial" pitchFamily="34" charset="0"/>
              </a:rPr>
              <a:t>Content-Type: text/html; charset=windows-1251</a:t>
            </a:r>
          </a:p>
          <a:p>
            <a:pPr marL="304800" indent="-304800">
              <a:lnSpc>
                <a:spcPct val="80000"/>
              </a:lnSpc>
            </a:pPr>
            <a:r>
              <a:rPr lang="ru-RU" sz="800" smtClean="0">
                <a:latin typeface="Arial" pitchFamily="34" charset="0"/>
              </a:rPr>
              <a:t>Content-Length: 82</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&lt;html&gt;&lt;body&gt;&lt;a href="http://www.example.ru"&gt;Example Corp. Россия&lt;/a&gt;&lt;/body&gt;&lt;/html&gt;</a:t>
            </a:r>
          </a:p>
          <a:p>
            <a:pPr marL="304800" indent="-304800">
              <a:lnSpc>
                <a:spcPct val="80000"/>
              </a:lnSpc>
            </a:pPr>
            <a:r>
              <a:rPr lang="ru-RU" sz="800" smtClean="0">
                <a:latin typeface="Arial" pitchFamily="34" charset="0"/>
              </a:rPr>
              <a:t>Обратите внимание на заголовок Cache-Control. Значение «private» сообщает остальным серверам (в первую очередь прокси) что ответ может кэшироваться на стороне клиента. В противном случае не исключено, что следующие посетители из других стран будут переходить всё время не в своё представительство.</a:t>
            </a:r>
          </a:p>
          <a:p>
            <a:pPr marL="304800" indent="-304800">
              <a:lnSpc>
                <a:spcPct val="80000"/>
              </a:lnSpc>
            </a:pPr>
            <a:r>
              <a:rPr lang="ru-RU" sz="800" smtClean="0">
                <a:latin typeface="Arial" pitchFamily="34" charset="0"/>
              </a:rPr>
              <a:t>Для перенаправления также используются коды ответа 303 (See Other) и 307 (Temporary Redirect).</a:t>
            </a:r>
          </a:p>
          <a:p>
            <a:pPr marL="304800" indent="-304800">
              <a:lnSpc>
                <a:spcPct val="80000"/>
              </a:lnSpc>
            </a:pPr>
            <a:r>
              <a:rPr lang="ru-RU" sz="800" smtClean="0">
                <a:latin typeface="Arial" pitchFamily="34" charset="0"/>
              </a:rPr>
              <a:t>[править]Докачка и фрагментарное скачивание</a:t>
            </a:r>
          </a:p>
          <a:p>
            <a:pPr marL="304800" indent="-304800">
              <a:lnSpc>
                <a:spcPct val="80000"/>
              </a:lnSpc>
            </a:pPr>
            <a:r>
              <a:rPr lang="ru-RU" sz="800" smtClean="0">
                <a:latin typeface="Arial" pitchFamily="34" charset="0"/>
              </a:rPr>
              <a:t>Допустим, вымышленная организация предлагает скачать с сайта видео прошедшей конференции по адресу http://example.org/conf-2009.avi объёмом примерно 160 МБ. Рассмотрим, как происходит докачивание этого файла в случае сбоя и как менеджер закачек организовал бы многопоточную загрузку нескольких фрагментов.</a:t>
            </a:r>
          </a:p>
          <a:p>
            <a:pPr marL="304800" indent="-304800">
              <a:lnSpc>
                <a:spcPct val="80000"/>
              </a:lnSpc>
            </a:pPr>
            <a:r>
              <a:rPr lang="ru-RU" sz="800" smtClean="0">
                <a:latin typeface="Arial" pitchFamily="34" charset="0"/>
              </a:rPr>
              <a:t>В обоих случаях клиенты произведут свой первый запрос наподобие этого:</a:t>
            </a:r>
          </a:p>
          <a:p>
            <a:pPr marL="304800" indent="-304800">
              <a:lnSpc>
                <a:spcPct val="80000"/>
              </a:lnSpc>
            </a:pPr>
            <a:r>
              <a:rPr lang="ru-RU" sz="800" smtClean="0">
                <a:latin typeface="Arial" pitchFamily="34" charset="0"/>
              </a:rPr>
              <a:t>GET /conf-2009.avi HTTP/1.0</a:t>
            </a:r>
          </a:p>
          <a:p>
            <a:pPr marL="304800" indent="-304800">
              <a:lnSpc>
                <a:spcPct val="80000"/>
              </a:lnSpc>
            </a:pPr>
            <a:r>
              <a:rPr lang="ru-RU" sz="800" smtClean="0">
                <a:latin typeface="Arial" pitchFamily="34" charset="0"/>
              </a:rPr>
              <a:t>Host: example.org</a:t>
            </a:r>
          </a:p>
          <a:p>
            <a:pPr marL="304800" indent="-304800">
              <a:lnSpc>
                <a:spcPct val="80000"/>
              </a:lnSpc>
            </a:pPr>
            <a:r>
              <a:rPr lang="ru-RU" sz="800" smtClean="0">
                <a:latin typeface="Arial" pitchFamily="34" charset="0"/>
              </a:rPr>
              <a:t>Accept: */*</a:t>
            </a:r>
          </a:p>
          <a:p>
            <a:pPr marL="304800" indent="-304800">
              <a:lnSpc>
                <a:spcPct val="80000"/>
              </a:lnSpc>
            </a:pPr>
            <a:r>
              <a:rPr lang="ru-RU" sz="800" smtClean="0">
                <a:latin typeface="Arial" pitchFamily="34" charset="0"/>
              </a:rPr>
              <a:t>User-Agent: Mozilla/4.0 (compatible; MSIE 5.0; Windows 98)</a:t>
            </a:r>
          </a:p>
          <a:p>
            <a:pPr marL="304800" indent="-304800">
              <a:lnSpc>
                <a:spcPct val="80000"/>
              </a:lnSpc>
            </a:pPr>
            <a:r>
              <a:rPr lang="ru-RU" sz="800" smtClean="0">
                <a:latin typeface="Arial" pitchFamily="34" charset="0"/>
              </a:rPr>
              <a:t>Referer: http://example.org/</a:t>
            </a:r>
          </a:p>
          <a:p>
            <a:pPr marL="304800" indent="-304800">
              <a:lnSpc>
                <a:spcPct val="80000"/>
              </a:lnSpc>
            </a:pPr>
            <a:r>
              <a:rPr lang="ru-RU" sz="800" smtClean="0">
                <a:latin typeface="Arial" pitchFamily="34" charset="0"/>
              </a:rPr>
              <a:t>Заголовок Referer указывает, что файл был запрошен с главной страницы сайта. Менеджеры закачек обычно тоже его указывают, чтобы эмулировать переход со страницы сайта. Без него сервер может ответить 403 (Acccess Forbidden), если не допускаются запросы с других сайтов. В нашем случае сервер вернул успешный ответ:</a:t>
            </a:r>
          </a:p>
          <a:p>
            <a:pPr marL="304800" indent="-304800">
              <a:lnSpc>
                <a:spcPct val="80000"/>
              </a:lnSpc>
            </a:pPr>
            <a:r>
              <a:rPr lang="ru-RU" sz="800" smtClean="0">
                <a:latin typeface="Arial" pitchFamily="34" charset="0"/>
              </a:rPr>
              <a:t>HTTP/1.1 200 OK</a:t>
            </a:r>
          </a:p>
          <a:p>
            <a:pPr marL="304800" indent="-304800">
              <a:lnSpc>
                <a:spcPct val="80000"/>
              </a:lnSpc>
            </a:pPr>
            <a:r>
              <a:rPr lang="ru-RU" sz="800" smtClean="0">
                <a:latin typeface="Arial" pitchFamily="34" charset="0"/>
              </a:rPr>
              <a:t>Date: Thu, 19 Feb 2009 12:27:04 GMT</a:t>
            </a:r>
          </a:p>
          <a:p>
            <a:pPr marL="304800" indent="-304800">
              <a:lnSpc>
                <a:spcPct val="80000"/>
              </a:lnSpc>
            </a:pPr>
            <a:r>
              <a:rPr lang="ru-RU" sz="800" smtClean="0">
                <a:latin typeface="Arial" pitchFamily="34" charset="0"/>
              </a:rPr>
              <a:t>Server: Apache/2.2.3</a:t>
            </a:r>
          </a:p>
          <a:p>
            <a:pPr marL="304800" indent="-304800">
              <a:lnSpc>
                <a:spcPct val="80000"/>
              </a:lnSpc>
            </a:pPr>
            <a:r>
              <a:rPr lang="ru-RU" sz="800" smtClean="0">
                <a:latin typeface="Arial" pitchFamily="34" charset="0"/>
              </a:rPr>
              <a:t>Last-Modified: Wed, 18 Jun 2003 16:05:58 GMT</a:t>
            </a:r>
          </a:p>
          <a:p>
            <a:pPr marL="304800" indent="-304800">
              <a:lnSpc>
                <a:spcPct val="80000"/>
              </a:lnSpc>
            </a:pPr>
            <a:r>
              <a:rPr lang="ru-RU" sz="800" smtClean="0">
                <a:latin typeface="Arial" pitchFamily="34" charset="0"/>
              </a:rPr>
              <a:t>ETag: "56d-9989200-1132c580"</a:t>
            </a:r>
          </a:p>
          <a:p>
            <a:pPr marL="304800" indent="-304800">
              <a:lnSpc>
                <a:spcPct val="80000"/>
              </a:lnSpc>
            </a:pPr>
            <a:r>
              <a:rPr lang="ru-RU" sz="800" smtClean="0">
                <a:latin typeface="Arial" pitchFamily="34" charset="0"/>
              </a:rPr>
              <a:t>Content-Type: video/x-msvideo</a:t>
            </a:r>
          </a:p>
          <a:p>
            <a:pPr marL="304800" indent="-304800">
              <a:lnSpc>
                <a:spcPct val="80000"/>
              </a:lnSpc>
            </a:pPr>
            <a:r>
              <a:rPr lang="ru-RU" sz="800" smtClean="0">
                <a:latin typeface="Arial" pitchFamily="34" charset="0"/>
              </a:rPr>
              <a:t>Content-Length: 160993792</a:t>
            </a:r>
          </a:p>
          <a:p>
            <a:pPr marL="304800" indent="-304800">
              <a:lnSpc>
                <a:spcPct val="80000"/>
              </a:lnSpc>
            </a:pPr>
            <a:r>
              <a:rPr lang="ru-RU" sz="800" smtClean="0">
                <a:latin typeface="Arial" pitchFamily="34" charset="0"/>
              </a:rPr>
              <a:t>Accept-Ranges: bytes</a:t>
            </a:r>
          </a:p>
          <a:p>
            <a:pPr marL="304800" indent="-304800">
              <a:lnSpc>
                <a:spcPct val="80000"/>
              </a:lnSpc>
            </a:pPr>
            <a:r>
              <a:rPr lang="ru-RU" sz="800" smtClean="0">
                <a:latin typeface="Arial" pitchFamily="34" charset="0"/>
              </a:rPr>
              <a:t>Connection: close</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(двоичное содержимое всего файла)</a:t>
            </a:r>
          </a:p>
          <a:p>
            <a:pPr marL="304800" indent="-304800">
              <a:lnSpc>
                <a:spcPct val="80000"/>
              </a:lnSpc>
            </a:pPr>
            <a:r>
              <a:rPr lang="ru-RU" sz="800" smtClean="0">
                <a:latin typeface="Arial" pitchFamily="34" charset="0"/>
              </a:rPr>
              <a:t>Заголовок Accept-Ranges информирует клиента о том, что он может запрашивать у сервера фрагменты, указывая их смещения от начала файла в байтах. Если этот заголовок отсутствует, то клиент может предупредить пользователя, что докачать файл, скорее всего, не удастся. Исходя из значения заголовка Content-Length, менеджер закачек поделит весь объём на равные фрагменты и запросит их по отдельности, организовав несколько потоков. Если сервер не укажет размер, то клиенту параллельное скачивание реализовать не удастся, но при этом он сможет докачивать файл, пока сервер не ответит 416 (Requested Range Not Satisfiable).</a:t>
            </a:r>
          </a:p>
          <a:p>
            <a:pPr marL="304800" indent="-304800">
              <a:lnSpc>
                <a:spcPct val="80000"/>
              </a:lnSpc>
            </a:pPr>
            <a:r>
              <a:rPr lang="ru-RU" sz="800" smtClean="0">
                <a:latin typeface="Arial" pitchFamily="34" charset="0"/>
              </a:rPr>
              <a:t>Допустим, на 84-ом мегабайте соединение с Интернетом прервалось и процесс загрузки приостановился. Когда соединение с Интернетом было восстановлено, браузер автоматически послал новый запрос на сервер, но с указанием выдать содержимое с 84-ого мегабайта:</a:t>
            </a:r>
          </a:p>
          <a:p>
            <a:pPr marL="304800" indent="-304800">
              <a:lnSpc>
                <a:spcPct val="80000"/>
              </a:lnSpc>
            </a:pPr>
            <a:r>
              <a:rPr lang="ru-RU" sz="800" smtClean="0">
                <a:latin typeface="Arial" pitchFamily="34" charset="0"/>
              </a:rPr>
              <a:t>GET /conf-2009.avi HTTP/1.0</a:t>
            </a:r>
          </a:p>
          <a:p>
            <a:pPr marL="304800" indent="-304800">
              <a:lnSpc>
                <a:spcPct val="80000"/>
              </a:lnSpc>
            </a:pPr>
            <a:r>
              <a:rPr lang="ru-RU" sz="800" smtClean="0">
                <a:latin typeface="Arial" pitchFamily="34" charset="0"/>
              </a:rPr>
              <a:t>Host: example.org</a:t>
            </a:r>
          </a:p>
          <a:p>
            <a:pPr marL="304800" indent="-304800">
              <a:lnSpc>
                <a:spcPct val="80000"/>
              </a:lnSpc>
            </a:pPr>
            <a:r>
              <a:rPr lang="ru-RU" sz="800" smtClean="0">
                <a:latin typeface="Arial" pitchFamily="34" charset="0"/>
              </a:rPr>
              <a:t>Accept: */*</a:t>
            </a:r>
          </a:p>
          <a:p>
            <a:pPr marL="304800" indent="-304800">
              <a:lnSpc>
                <a:spcPct val="80000"/>
              </a:lnSpc>
            </a:pPr>
            <a:r>
              <a:rPr lang="ru-RU" sz="800" smtClean="0">
                <a:latin typeface="Arial" pitchFamily="34" charset="0"/>
              </a:rPr>
              <a:t>User-Agent: Mozilla/4.0 (compatible; MSIE 5.0; Windows 98)</a:t>
            </a:r>
          </a:p>
          <a:p>
            <a:pPr marL="304800" indent="-304800">
              <a:lnSpc>
                <a:spcPct val="80000"/>
              </a:lnSpc>
            </a:pPr>
            <a:r>
              <a:rPr lang="ru-RU" sz="800" smtClean="0">
                <a:latin typeface="Arial" pitchFamily="34" charset="0"/>
              </a:rPr>
              <a:t>Range: bytes=88080384-</a:t>
            </a:r>
          </a:p>
          <a:p>
            <a:pPr marL="304800" indent="-304800">
              <a:lnSpc>
                <a:spcPct val="80000"/>
              </a:lnSpc>
            </a:pPr>
            <a:r>
              <a:rPr lang="ru-RU" sz="800" smtClean="0">
                <a:latin typeface="Arial" pitchFamily="34" charset="0"/>
              </a:rPr>
              <a:t>Referer: http://example.org/</a:t>
            </a:r>
          </a:p>
          <a:p>
            <a:pPr marL="304800" indent="-304800">
              <a:lnSpc>
                <a:spcPct val="80000"/>
              </a:lnSpc>
            </a:pPr>
            <a:r>
              <a:rPr lang="ru-RU" sz="800" smtClean="0">
                <a:latin typeface="Arial" pitchFamily="34" charset="0"/>
              </a:rPr>
              <a:t>Сервер не обязан помнить, какие и от кого запросы были до этого, и поэтому клиент снова вставил заголовок Referer, как будто это его самый первый запрос. Указанное значение заголовка Range говорит серверу — «выдай содержимое от 88080384-ого байта до самого конца». В связи с этим сервер вернёт ответ:</a:t>
            </a:r>
          </a:p>
          <a:p>
            <a:pPr marL="304800" indent="-304800">
              <a:lnSpc>
                <a:spcPct val="80000"/>
              </a:lnSpc>
            </a:pPr>
            <a:r>
              <a:rPr lang="ru-RU" sz="800" smtClean="0">
                <a:latin typeface="Arial" pitchFamily="34" charset="0"/>
              </a:rPr>
              <a:t>HTTP/1.1 206 Partial Content</a:t>
            </a:r>
          </a:p>
          <a:p>
            <a:pPr marL="304800" indent="-304800">
              <a:lnSpc>
                <a:spcPct val="80000"/>
              </a:lnSpc>
            </a:pPr>
            <a:r>
              <a:rPr lang="ru-RU" sz="800" smtClean="0">
                <a:latin typeface="Arial" pitchFamily="34" charset="0"/>
              </a:rPr>
              <a:t>Date: Thu, 19 Feb 2009 12:27:08 GMT</a:t>
            </a:r>
          </a:p>
          <a:p>
            <a:pPr marL="304800" indent="-304800">
              <a:lnSpc>
                <a:spcPct val="80000"/>
              </a:lnSpc>
            </a:pPr>
            <a:r>
              <a:rPr lang="ru-RU" sz="800" smtClean="0">
                <a:latin typeface="Arial" pitchFamily="34" charset="0"/>
              </a:rPr>
              <a:t>Server: Apache/2.2.3</a:t>
            </a:r>
          </a:p>
          <a:p>
            <a:pPr marL="304800" indent="-304800">
              <a:lnSpc>
                <a:spcPct val="80000"/>
              </a:lnSpc>
            </a:pPr>
            <a:r>
              <a:rPr lang="ru-RU" sz="800" smtClean="0">
                <a:latin typeface="Arial" pitchFamily="34" charset="0"/>
              </a:rPr>
              <a:t>Last-Modified: Wed, 18 Jun 2003 16:05:58 GMT</a:t>
            </a:r>
          </a:p>
          <a:p>
            <a:pPr marL="304800" indent="-304800">
              <a:lnSpc>
                <a:spcPct val="80000"/>
              </a:lnSpc>
            </a:pPr>
            <a:r>
              <a:rPr lang="ru-RU" sz="800" smtClean="0">
                <a:latin typeface="Arial" pitchFamily="34" charset="0"/>
              </a:rPr>
              <a:t>ETag: "56d-9989200-1132c580"</a:t>
            </a:r>
          </a:p>
          <a:p>
            <a:pPr marL="304800" indent="-304800">
              <a:lnSpc>
                <a:spcPct val="80000"/>
              </a:lnSpc>
            </a:pPr>
            <a:r>
              <a:rPr lang="ru-RU" sz="800" smtClean="0">
                <a:latin typeface="Arial" pitchFamily="34" charset="0"/>
              </a:rPr>
              <a:t>Accept-Ranges: bytes</a:t>
            </a:r>
          </a:p>
          <a:p>
            <a:pPr marL="304800" indent="-304800">
              <a:lnSpc>
                <a:spcPct val="80000"/>
              </a:lnSpc>
            </a:pPr>
            <a:r>
              <a:rPr lang="ru-RU" sz="800" smtClean="0">
                <a:latin typeface="Arial" pitchFamily="34" charset="0"/>
              </a:rPr>
              <a:t>Content-Range: bytes 88080384-160993791/160993792</a:t>
            </a:r>
          </a:p>
          <a:p>
            <a:pPr marL="304800" indent="-304800">
              <a:lnSpc>
                <a:spcPct val="80000"/>
              </a:lnSpc>
            </a:pPr>
            <a:r>
              <a:rPr lang="ru-RU" sz="800" smtClean="0">
                <a:latin typeface="Arial" pitchFamily="34" charset="0"/>
              </a:rPr>
              <a:t>Content-Length: 72913408</a:t>
            </a:r>
          </a:p>
          <a:p>
            <a:pPr marL="304800" indent="-304800">
              <a:lnSpc>
                <a:spcPct val="80000"/>
              </a:lnSpc>
            </a:pPr>
            <a:r>
              <a:rPr lang="ru-RU" sz="800" smtClean="0">
                <a:latin typeface="Arial" pitchFamily="34" charset="0"/>
              </a:rPr>
              <a:t>Connection: close</a:t>
            </a:r>
          </a:p>
          <a:p>
            <a:pPr marL="304800" indent="-304800">
              <a:lnSpc>
                <a:spcPct val="80000"/>
              </a:lnSpc>
            </a:pPr>
            <a:r>
              <a:rPr lang="ru-RU" sz="800" smtClean="0">
                <a:latin typeface="Arial" pitchFamily="34" charset="0"/>
              </a:rPr>
              <a:t>Content-Type: video/x-msvideo</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(двоичное содержимое от 84-ого мегабайта)</a:t>
            </a:r>
          </a:p>
          <a:p>
            <a:pPr marL="304800" indent="-304800">
              <a:lnSpc>
                <a:spcPct val="80000"/>
              </a:lnSpc>
            </a:pPr>
            <a:r>
              <a:rPr lang="ru-RU" sz="800" smtClean="0">
                <a:latin typeface="Arial" pitchFamily="34" charset="0"/>
              </a:rPr>
              <a:t>Заголовок Accept-Ranges здесь уже не обязателен, так как клиент уже знает об этой возможности сервера. О том, что передаётся фрагмент, клиент узнаёт по коду 206 (Partial Content). В заголовке Content-Range содержится информация о данном фрагменте: номера начального и конечного байта, а после слэша — суммарный объём всего файла в байтах. Обратите внимание на заголовок Content-Length — в нём указывается размер тела сообщения, то есть передаваемого фрагмента. Если сервер вернёт несколько фрагментов, то Content-Length будет содержать их суммарный объём.</a:t>
            </a:r>
          </a:p>
          <a:p>
            <a:pPr marL="304800" indent="-304800">
              <a:lnSpc>
                <a:spcPct val="80000"/>
              </a:lnSpc>
            </a:pPr>
            <a:r>
              <a:rPr lang="ru-RU" sz="800" smtClean="0">
                <a:latin typeface="Arial" pitchFamily="34" charset="0"/>
              </a:rPr>
              <a:t>Теперь вернёмся к менеджеру закачек. Зная суммарный объём файла «conf-2009.avi», программа поделила его на 10 равных секций. Начальную менеджер загрузит при самом первом запросе, прервав соединение как только дойдёт до начала второго. Остальные он запросит отдельно. Например, 4-ая секция будет запрошена со следующими заголовками (часть заголовков опущена — см. полный пример выше):</a:t>
            </a:r>
          </a:p>
          <a:p>
            <a:pPr marL="304800" indent="-304800">
              <a:lnSpc>
                <a:spcPct val="80000"/>
              </a:lnSpc>
            </a:pPr>
            <a:r>
              <a:rPr lang="ru-RU" sz="800" smtClean="0">
                <a:latin typeface="Arial" pitchFamily="34" charset="0"/>
              </a:rPr>
              <a:t>GET /conf-2009.avi HTTP/1.0</a:t>
            </a:r>
          </a:p>
          <a:p>
            <a:pPr marL="304800" indent="-304800">
              <a:lnSpc>
                <a:spcPct val="80000"/>
              </a:lnSpc>
            </a:pPr>
            <a:r>
              <a:rPr lang="ru-RU" sz="800" smtClean="0">
                <a:latin typeface="Arial" pitchFamily="34" charset="0"/>
              </a:rPr>
              <a:t>Range: bytes=64397516-80496894</a:t>
            </a:r>
          </a:p>
          <a:p>
            <a:pPr marL="304800" indent="-304800">
              <a:lnSpc>
                <a:spcPct val="80000"/>
              </a:lnSpc>
            </a:pPr>
            <a:r>
              <a:rPr lang="ru-RU" sz="800" smtClean="0">
                <a:latin typeface="Arial" pitchFamily="34" charset="0"/>
              </a:rPr>
              <a:t>Ответ сервера в этом случае будет следующим (часть заголовков опущена — см. полный пример выше):</a:t>
            </a:r>
          </a:p>
          <a:p>
            <a:pPr marL="304800" indent="-304800">
              <a:lnSpc>
                <a:spcPct val="80000"/>
              </a:lnSpc>
            </a:pPr>
            <a:r>
              <a:rPr lang="ru-RU" sz="800" smtClean="0">
                <a:latin typeface="Arial" pitchFamily="34" charset="0"/>
              </a:rPr>
              <a:t>HTTP/1.1 206 Partial Content</a:t>
            </a:r>
          </a:p>
          <a:p>
            <a:pPr marL="304800" indent="-304800">
              <a:lnSpc>
                <a:spcPct val="80000"/>
              </a:lnSpc>
            </a:pPr>
            <a:r>
              <a:rPr lang="ru-RU" sz="800" smtClean="0">
                <a:latin typeface="Arial" pitchFamily="34" charset="0"/>
              </a:rPr>
              <a:t>Accept-Ranges: bytes</a:t>
            </a:r>
          </a:p>
          <a:p>
            <a:pPr marL="304800" indent="-304800">
              <a:lnSpc>
                <a:spcPct val="80000"/>
              </a:lnSpc>
            </a:pPr>
            <a:r>
              <a:rPr lang="ru-RU" sz="800" smtClean="0">
                <a:latin typeface="Arial" pitchFamily="34" charset="0"/>
              </a:rPr>
              <a:t>Content-Range: bytes 64397516-80496894/160993792</a:t>
            </a:r>
          </a:p>
          <a:p>
            <a:pPr marL="304800" indent="-304800">
              <a:lnSpc>
                <a:spcPct val="80000"/>
              </a:lnSpc>
            </a:pPr>
            <a:r>
              <a:rPr lang="ru-RU" sz="800" smtClean="0">
                <a:latin typeface="Arial" pitchFamily="34" charset="0"/>
              </a:rPr>
              <a:t>Content-Length: 16099379</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(двоичное содержимое 4-ой части)</a:t>
            </a:r>
          </a:p>
          <a:p>
            <a:pPr marL="304800" indent="-304800">
              <a:lnSpc>
                <a:spcPct val="80000"/>
              </a:lnSpc>
            </a:pPr>
            <a:r>
              <a:rPr lang="ru-RU" sz="800" smtClean="0">
                <a:latin typeface="Arial" pitchFamily="34" charset="0"/>
              </a:rPr>
              <a:t>Если подобный запрос отправить серверу, который не поддерживает фрагменты, то он вернёт стандартный ответ 200 (OK) как было показано в самом начале, но без заголовка Accept-Ranges.</a:t>
            </a:r>
          </a:p>
          <a:p>
            <a:pPr marL="304800" indent="-304800">
              <a:lnSpc>
                <a:spcPct val="80000"/>
              </a:lnSpc>
            </a:pPr>
            <a:r>
              <a:rPr lang="ru-RU" sz="800" smtClean="0">
                <a:latin typeface="Arial" pitchFamily="34" charset="0"/>
              </a:rPr>
              <a:t>См. также частичные GET, байтовые диапазоны, ответ 406, ответ 416.</a:t>
            </a:r>
          </a:p>
          <a:p>
            <a:pPr marL="304800" indent="-304800">
              <a:lnSpc>
                <a:spcPct val="80000"/>
              </a:lnSpc>
            </a:pPr>
            <a:r>
              <a:rPr lang="ru-RU" sz="800" smtClean="0">
                <a:latin typeface="Arial" pitchFamily="34" charset="0"/>
              </a:rPr>
              <a:t>[править]Основные механизмы протокола</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[править]Частичные GET</a:t>
            </a:r>
          </a:p>
          <a:p>
            <a:pPr marL="304800" indent="-304800">
              <a:lnSpc>
                <a:spcPct val="80000"/>
              </a:lnSpc>
            </a:pPr>
            <a:r>
              <a:rPr lang="ru-RU" sz="800" smtClean="0">
                <a:latin typeface="Arial" pitchFamily="34" charset="0"/>
              </a:rPr>
              <a:t>HTTP позволяет запросить не сразу всё содержимое ресурса, а только указанный фрагмент. Такие запросы называются частичные GET, возможность их выполнения необязательна (но желательна) для серверов. Частичные GET в основном используются для докачки файлов и быстрого параллельного скачивания в нескольких потоках. Некоторые программы скачивают заголовок архива, выводят пользователю внутреннюю структуру, а потом уже запрашивают фрагменты с указанными элементами архива.</a:t>
            </a:r>
          </a:p>
          <a:p>
            <a:pPr marL="304800" indent="-304800">
              <a:lnSpc>
                <a:spcPct val="80000"/>
              </a:lnSpc>
            </a:pPr>
            <a:r>
              <a:rPr lang="ru-RU" sz="800" smtClean="0">
                <a:latin typeface="Arial" pitchFamily="34" charset="0"/>
              </a:rPr>
              <a:t>Для получения фрагмента клиент посылает серверу запрос с заголовком Range, указывая в нём необходимые байтовые диапазоны. Если сервер не понимает частичные запросы (игнорирует заголовок Range), то он вернёт всё содержимое со статусом 200, как и при обычном GET. В случае успешного выполнения сервер возвращает вместо кода 200 ответ со статусом 206 (Partial Content), включая в ответ заголовок Content-Range. Сами фрагменты могут быть переданы двумя способами:</a:t>
            </a:r>
          </a:p>
          <a:p>
            <a:pPr marL="304800" indent="-304800">
              <a:lnSpc>
                <a:spcPct val="80000"/>
              </a:lnSpc>
            </a:pPr>
            <a:r>
              <a:rPr lang="ru-RU" sz="800" smtClean="0">
                <a:latin typeface="Arial" pitchFamily="34" charset="0"/>
              </a:rPr>
              <a:t>В ответе помещается заголовок Content-Range с указанием байтовых диапазонов. В соответствии с ними фрагменты последовательно помещаются в основное тело. При этом Content-Length должен соответствовать суммарному объёму всего тела.</a:t>
            </a:r>
          </a:p>
          <a:p>
            <a:pPr marL="304800" indent="-304800">
              <a:lnSpc>
                <a:spcPct val="80000"/>
              </a:lnSpc>
            </a:pPr>
            <a:r>
              <a:rPr lang="ru-RU" sz="800" smtClean="0">
                <a:latin typeface="Arial" pitchFamily="34" charset="0"/>
              </a:rPr>
              <a:t>Сервер указывает медиа тип multipart/byteranges для основного содержимого и передаёт фрагменты указывая соответствующий Content-Range для каждого элемента (см. также Множественное содержимое).</a:t>
            </a:r>
          </a:p>
          <a:p>
            <a:pPr marL="304800" indent="-304800">
              <a:lnSpc>
                <a:spcPct val="80000"/>
              </a:lnSpc>
            </a:pPr>
            <a:r>
              <a:rPr lang="ru-RU" sz="800" smtClean="0">
                <a:latin typeface="Arial" pitchFamily="34" charset="0"/>
              </a:rPr>
              <a:t>См. также пример диалога докачки и фрагментарного скачивания.</a:t>
            </a:r>
          </a:p>
          <a:p>
            <a:pPr marL="304800" indent="-304800">
              <a:lnSpc>
                <a:spcPct val="80000"/>
              </a:lnSpc>
            </a:pPr>
            <a:r>
              <a:rPr lang="ru-RU" sz="800" smtClean="0">
                <a:latin typeface="Arial" pitchFamily="34" charset="0"/>
              </a:rPr>
              <a:t>[править]Условные GET</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Этот раздел статьи ещё не написан.</a:t>
            </a:r>
          </a:p>
          <a:p>
            <a:pPr marL="304800" indent="-304800">
              <a:lnSpc>
                <a:spcPct val="80000"/>
              </a:lnSpc>
            </a:pPr>
            <a:r>
              <a:rPr lang="ru-RU" sz="800" smtClean="0">
                <a:latin typeface="Arial" pitchFamily="34" charset="0"/>
              </a:rPr>
              <a:t>Согласно замыслу одного из участников Википедии, на этом месте должен располагаться специальный раздел.</a:t>
            </a:r>
          </a:p>
          <a:p>
            <a:pPr marL="304800" indent="-304800">
              <a:lnSpc>
                <a:spcPct val="80000"/>
              </a:lnSpc>
            </a:pPr>
            <a:r>
              <a:rPr lang="ru-RU" sz="800" smtClean="0">
                <a:latin typeface="Arial" pitchFamily="34" charset="0"/>
              </a:rPr>
              <a:t>Вы можете помочь проекту, написав этот раздел.</a:t>
            </a:r>
          </a:p>
          <a:p>
            <a:pPr marL="304800" indent="-304800">
              <a:lnSpc>
                <a:spcPct val="80000"/>
              </a:lnSpc>
            </a:pPr>
            <a:r>
              <a:rPr lang="ru-RU" sz="800" smtClean="0">
                <a:latin typeface="Arial" pitchFamily="34" charset="0"/>
              </a:rPr>
              <a:t>[править]Согласование содержимого</a:t>
            </a:r>
          </a:p>
          <a:p>
            <a:pPr marL="304800" indent="-304800">
              <a:lnSpc>
                <a:spcPct val="80000"/>
              </a:lnSpc>
            </a:pPr>
            <a:r>
              <a:rPr lang="ru-RU" sz="800" smtClean="0">
                <a:latin typeface="Arial" pitchFamily="34" charset="0"/>
              </a:rPr>
              <a:t>Согласование содержимого (англ. Content Negotiation) — механизм автоматического определения необходимого ресурса при наличии нескольких разнотипных версий документа. Субъектами согласования могут быть не только ресурсы сервера, но и возвращаемые страницы с сообщениями об ошибках (403, 404 и т. п.).</a:t>
            </a:r>
          </a:p>
          <a:p>
            <a:pPr marL="304800" indent="-304800">
              <a:lnSpc>
                <a:spcPct val="80000"/>
              </a:lnSpc>
            </a:pPr>
            <a:r>
              <a:rPr lang="ru-RU" sz="800" smtClean="0">
                <a:latin typeface="Arial" pitchFamily="34" charset="0"/>
              </a:rPr>
              <a:t>Различают два основных типа согласований:</a:t>
            </a:r>
          </a:p>
          <a:p>
            <a:pPr marL="304800" indent="-304800">
              <a:lnSpc>
                <a:spcPct val="80000"/>
              </a:lnSpc>
            </a:pPr>
            <a:r>
              <a:rPr lang="ru-RU" sz="800" smtClean="0">
                <a:latin typeface="Arial" pitchFamily="34" charset="0"/>
              </a:rPr>
              <a:t>Управляемое сервером (англ. Server-Driven).</a:t>
            </a:r>
          </a:p>
          <a:p>
            <a:pPr marL="304800" indent="-304800">
              <a:lnSpc>
                <a:spcPct val="80000"/>
              </a:lnSpc>
            </a:pPr>
            <a:r>
              <a:rPr lang="ru-RU" sz="800" smtClean="0">
                <a:latin typeface="Arial" pitchFamily="34" charset="0"/>
              </a:rPr>
              <a:t>Управляемое клиентом (англ. Agent-Driven).</a:t>
            </a:r>
          </a:p>
          <a:p>
            <a:pPr marL="304800" indent="-304800">
              <a:lnSpc>
                <a:spcPct val="80000"/>
              </a:lnSpc>
            </a:pPr>
            <a:r>
              <a:rPr lang="ru-RU" sz="800" smtClean="0">
                <a:latin typeface="Arial" pitchFamily="34" charset="0"/>
              </a:rPr>
              <a:t>Одновременно могут быть использованы оба типа или каждый из них по отдельности.</a:t>
            </a:r>
          </a:p>
          <a:p>
            <a:pPr marL="304800" indent="-304800">
              <a:lnSpc>
                <a:spcPct val="80000"/>
              </a:lnSpc>
            </a:pPr>
            <a:r>
              <a:rPr lang="ru-RU" sz="800" smtClean="0">
                <a:latin typeface="Arial" pitchFamily="34" charset="0"/>
              </a:rPr>
              <a:t>В основной спецификации по протоколу (RFC 2616) также выделяется так называемое прозрачное согласование (англ. Transparent Negotiation) как предпочтительный вариант комбинирования обоих типов. Последний механизм не следует путать с независимой технологией Transparent Content Negotiation (TCN, русск. Прозрачное согласование содержимого, см. RFC 2295), которая не является частью протокола HTTP, но может использоваться с ним. У обоих существенное различие в принципе работы и самом значении слова «прозрачное» (transparent). В спецификации по HTTP под прозрачностью подразумевается, что процесс не заметен для клиента и сервера, а в технологии TCN прозрачность означает доступность полного списка вариантов ресурса для всех участников процесса доставки данных.</a:t>
            </a:r>
          </a:p>
          <a:p>
            <a:pPr marL="304800" indent="-304800">
              <a:lnSpc>
                <a:spcPct val="80000"/>
              </a:lnSpc>
            </a:pPr>
            <a:r>
              <a:rPr lang="ru-RU" sz="800" smtClean="0">
                <a:latin typeface="Arial" pitchFamily="34" charset="0"/>
              </a:rPr>
              <a:t>[править]Управляемое сервером</a:t>
            </a:r>
          </a:p>
          <a:p>
            <a:pPr marL="304800" indent="-304800">
              <a:lnSpc>
                <a:spcPct val="80000"/>
              </a:lnSpc>
            </a:pPr>
            <a:r>
              <a:rPr lang="ru-RU" sz="800" smtClean="0">
                <a:latin typeface="Arial" pitchFamily="34" charset="0"/>
              </a:rPr>
              <a:t>При наличии нескольких версий ресурса сервер может анализировать заголовки запроса клиента, чтобы выдать, по его мнению, наиболее подходящую. В основном анализируются заголовки Accept, Accept-Charset, Accept-Encoding, Accept-Languages и User-Agent. Серверу желательно включать в ответ заголовок Vary с указанием параметров, по которым различается содержимое по запрашиваемому URI.</a:t>
            </a:r>
          </a:p>
          <a:p>
            <a:pPr marL="304800" indent="-304800">
              <a:lnSpc>
                <a:spcPct val="80000"/>
              </a:lnSpc>
            </a:pPr>
            <a:r>
              <a:rPr lang="ru-RU" sz="800" smtClean="0">
                <a:latin typeface="Arial" pitchFamily="34" charset="0"/>
              </a:rPr>
              <a:t>Географическое положение клиента можно определить по удалённому IP-адресу.</a:t>
            </a:r>
          </a:p>
          <a:p>
            <a:pPr marL="304800" indent="-304800">
              <a:lnSpc>
                <a:spcPct val="80000"/>
              </a:lnSpc>
            </a:pPr>
            <a:r>
              <a:rPr lang="ru-RU" sz="800" smtClean="0">
                <a:latin typeface="Arial" pitchFamily="34" charset="0"/>
              </a:rPr>
              <a:t>Управляемое сервером согласование имеет несколько недостатков:</a:t>
            </a:r>
          </a:p>
          <a:p>
            <a:pPr marL="304800" indent="-304800">
              <a:lnSpc>
                <a:spcPct val="80000"/>
              </a:lnSpc>
            </a:pPr>
            <a:r>
              <a:rPr lang="ru-RU" sz="800" smtClean="0">
                <a:latin typeface="Arial" pitchFamily="34" charset="0"/>
              </a:rPr>
              <a:t>Сервер только предполагает, какой вариант наиболее предпочтителен для конечного пользователя, но не может знать точно, что именно нужно в данный момент (например, версия на русском языке или английском).</a:t>
            </a:r>
          </a:p>
          <a:p>
            <a:pPr marL="304800" indent="-304800">
              <a:lnSpc>
                <a:spcPct val="80000"/>
              </a:lnSpc>
            </a:pPr>
            <a:r>
              <a:rPr lang="ru-RU" sz="800" smtClean="0">
                <a:latin typeface="Arial" pitchFamily="34" charset="0"/>
              </a:rPr>
              <a:t>Заголовков группы Accept передаётся много, а ресурсов с несколькими вариантами — мало. Из-за этого оборудование испытывает избыточную нагрузку.</a:t>
            </a:r>
          </a:p>
          <a:p>
            <a:pPr marL="304800" indent="-304800">
              <a:lnSpc>
                <a:spcPct val="80000"/>
              </a:lnSpc>
            </a:pPr>
            <a:r>
              <a:rPr lang="ru-RU" sz="800" smtClean="0">
                <a:latin typeface="Arial" pitchFamily="34" charset="0"/>
              </a:rPr>
              <a:t>Общему кэшу создаётся ограничение возможности выдавать один и тот же ответ на идентичные запросы от разных пользователей.</a:t>
            </a:r>
          </a:p>
          <a:p>
            <a:pPr marL="304800" indent="-304800">
              <a:lnSpc>
                <a:spcPct val="80000"/>
              </a:lnSpc>
            </a:pPr>
            <a:r>
              <a:rPr lang="ru-RU" sz="800" smtClean="0">
                <a:latin typeface="Arial" pitchFamily="34" charset="0"/>
              </a:rPr>
              <a:t>Передача заголовков Accept также наносит урон личной жизни пользователя, раскрывая некоторые сведения о его предпочтениях.</a:t>
            </a:r>
          </a:p>
          <a:p>
            <a:pPr marL="304800" indent="-304800">
              <a:lnSpc>
                <a:spcPct val="80000"/>
              </a:lnSpc>
            </a:pPr>
            <a:r>
              <a:rPr lang="ru-RU" sz="800" smtClean="0">
                <a:latin typeface="Arial" pitchFamily="34" charset="0"/>
              </a:rPr>
              <a:t>[править]Управляемое клиентом</a:t>
            </a:r>
          </a:p>
          <a:p>
            <a:pPr marL="304800" indent="-304800">
              <a:lnSpc>
                <a:spcPct val="80000"/>
              </a:lnSpc>
            </a:pPr>
            <a:r>
              <a:rPr lang="ru-RU" sz="800" smtClean="0">
                <a:latin typeface="Arial" pitchFamily="34" charset="0"/>
              </a:rPr>
              <a:t>В данном случае тип содержимого определяется только на стороне клиента. Для этого сервер возвращает с кодом состояния 300 (Multiple Choices) или 406 (Not Acceptable) список вариантов, среди которых пользователь выбирает подходящий. Управляемое клиентом согласование хорошо, когда содержимое различается по самым частым параметрам (например, по языку и кодировке) и используется публичный кэш. Основные недостаток: лишняя нагрузка, так как приходится делать дополнительный запрос, чтобы получить нужное содержимое.</a:t>
            </a:r>
          </a:p>
          <a:p>
            <a:pPr marL="304800" indent="-304800">
              <a:lnSpc>
                <a:spcPct val="80000"/>
              </a:lnSpc>
            </a:pPr>
            <a:r>
              <a:rPr lang="ru-RU" sz="800" smtClean="0">
                <a:latin typeface="Arial" pitchFamily="34" charset="0"/>
              </a:rPr>
              <a:t>[править]Прозрачное согласование</a:t>
            </a:r>
          </a:p>
          <a:p>
            <a:pPr marL="304800" indent="-304800">
              <a:lnSpc>
                <a:spcPct val="80000"/>
              </a:lnSpc>
            </a:pPr>
            <a:r>
              <a:rPr lang="ru-RU" sz="800" smtClean="0">
                <a:latin typeface="Arial" pitchFamily="34" charset="0"/>
              </a:rPr>
              <a:t>Данное согласование полностью прозрачно для клиента и сервера. В данном случае используется общий кэш, в котором содержится список вариантов, как для управляемого клиентом согласования. Если кэш понимает все эти варианты, то он сам делает выбор, как при управляемом сервером согласовании. Это снижает нагрузки с исходного сервера и исключает дополнительный запрос со стороны клиента.</a:t>
            </a:r>
          </a:p>
          <a:p>
            <a:pPr marL="304800" indent="-304800">
              <a:lnSpc>
                <a:spcPct val="80000"/>
              </a:lnSpc>
            </a:pPr>
            <a:r>
              <a:rPr lang="ru-RU" sz="800" smtClean="0">
                <a:latin typeface="Arial" pitchFamily="34" charset="0"/>
              </a:rPr>
              <a:t>В основной спецификации по протоколу HTTP механизм прозрачного согласования подробно не описан.</a:t>
            </a:r>
          </a:p>
          <a:p>
            <a:pPr marL="304800" indent="-304800">
              <a:lnSpc>
                <a:spcPct val="80000"/>
              </a:lnSpc>
            </a:pPr>
            <a:r>
              <a:rPr lang="ru-RU" sz="800" smtClean="0">
                <a:latin typeface="Arial" pitchFamily="34" charset="0"/>
              </a:rPr>
              <a:t>[править]Множественное содержимое</a:t>
            </a:r>
          </a:p>
          <a:p>
            <a:pPr marL="304800" indent="-304800">
              <a:lnSpc>
                <a:spcPct val="80000"/>
              </a:lnSpc>
            </a:pPr>
            <a:r>
              <a:rPr lang="ru-RU" sz="800" smtClean="0">
                <a:latin typeface="Arial" pitchFamily="34" charset="0"/>
              </a:rPr>
              <a:t>Основная статья: MIME</a:t>
            </a:r>
          </a:p>
          <a:p>
            <a:pPr marL="304800" indent="-304800">
              <a:lnSpc>
                <a:spcPct val="80000"/>
              </a:lnSpc>
            </a:pPr>
            <a:r>
              <a:rPr lang="ru-RU" sz="800" smtClean="0">
                <a:latin typeface="Arial" pitchFamily="34" charset="0"/>
              </a:rPr>
              <a:t>Протокол HTTP поддерживает передачу нескольких сущностей в пределах одного сообщения. Причём сущности могут передаваться не только в виде одноуровневой последовательности, но в виде иерархии с вложением элементов друг в друга. Для обозначения множественного содержимого используются медиатипы multipart/*. Работа с такими типами осуществляется по общим правилам, описанным в RFC 2046 (если иное не определено конкретным медиа типом). Если получателю не известно как работать с типом, то он обрабатывает его так же, как multipart/mixed.</a:t>
            </a:r>
          </a:p>
          <a:p>
            <a:pPr marL="304800" indent="-304800">
              <a:lnSpc>
                <a:spcPct val="80000"/>
              </a:lnSpc>
            </a:pPr>
            <a:r>
              <a:rPr lang="ru-RU" sz="800" smtClean="0">
                <a:latin typeface="Arial" pitchFamily="34" charset="0"/>
              </a:rPr>
              <a:t>Со стороны сервера сообщения со множественным содержимым могут посылаться в ответ на частичные GET при запросе нескольких фрагментов ресурса. В этом случае используется медиа тип multipart/byteranges.</a:t>
            </a:r>
          </a:p>
          <a:p>
            <a:pPr marL="304800" indent="-304800">
              <a:lnSpc>
                <a:spcPct val="80000"/>
              </a:lnSpc>
            </a:pPr>
            <a:r>
              <a:rPr lang="ru-RU" sz="800" smtClean="0">
                <a:latin typeface="Arial" pitchFamily="34" charset="0"/>
              </a:rPr>
              <a:t>Со стороны клиента чаще всего используются при отправке HTML-формы методом POST. Типичный пример: страницы отправки электронных писем со вложенными файлами. При отправке такого письма браузер формирует сообщение типа multipart/form-data, интегрируя в него как отдельные части, введённые пользователем, тему письма, адрес получателя, сам текст и вложенные файлы:</a:t>
            </a:r>
          </a:p>
          <a:p>
            <a:pPr marL="304800" indent="-304800">
              <a:lnSpc>
                <a:spcPct val="80000"/>
              </a:lnSpc>
            </a:pPr>
            <a:r>
              <a:rPr lang="ru-RU" sz="800" smtClean="0">
                <a:latin typeface="Arial" pitchFamily="34" charset="0"/>
              </a:rPr>
              <a:t>POST /mailbox/send-message.html HTTP/1.1</a:t>
            </a:r>
          </a:p>
          <a:p>
            <a:pPr marL="304800" indent="-304800">
              <a:lnSpc>
                <a:spcPct val="80000"/>
              </a:lnSpc>
            </a:pPr>
            <a:r>
              <a:rPr lang="ru-RU" sz="800" smtClean="0">
                <a:latin typeface="Arial" pitchFamily="34" charset="0"/>
              </a:rPr>
              <a:t>Host: mail.example.com</a:t>
            </a:r>
          </a:p>
          <a:p>
            <a:pPr marL="304800" indent="-304800">
              <a:lnSpc>
                <a:spcPct val="80000"/>
              </a:lnSpc>
            </a:pPr>
            <a:r>
              <a:rPr lang="ru-RU" sz="800" smtClean="0">
                <a:latin typeface="Arial" pitchFamily="34" charset="0"/>
              </a:rPr>
              <a:t>Referer: http://mailbox/send-message.html</a:t>
            </a:r>
          </a:p>
          <a:p>
            <a:pPr marL="304800" indent="-304800">
              <a:lnSpc>
                <a:spcPct val="80000"/>
              </a:lnSpc>
            </a:pPr>
            <a:r>
              <a:rPr lang="ru-RU" sz="800" smtClean="0">
                <a:latin typeface="Arial" pitchFamily="34" charset="0"/>
              </a:rPr>
              <a:t>User-Agent: BrowserForDummies/4.67b</a:t>
            </a:r>
          </a:p>
          <a:p>
            <a:pPr marL="304800" indent="-304800">
              <a:lnSpc>
                <a:spcPct val="80000"/>
              </a:lnSpc>
            </a:pPr>
            <a:r>
              <a:rPr lang="ru-RU" sz="800" smtClean="0">
                <a:latin typeface="Arial" pitchFamily="34" charset="0"/>
              </a:rPr>
              <a:t>Content-Type: multipart/form-data; boundary="Asrf456BGe4h"</a:t>
            </a:r>
          </a:p>
          <a:p>
            <a:pPr marL="304800" indent="-304800">
              <a:lnSpc>
                <a:spcPct val="80000"/>
              </a:lnSpc>
            </a:pPr>
            <a:r>
              <a:rPr lang="ru-RU" sz="800" smtClean="0">
                <a:latin typeface="Arial" pitchFamily="34" charset="0"/>
              </a:rPr>
              <a:t>Content-Length: (суммарный объём включая дочерние заголовки)</a:t>
            </a:r>
          </a:p>
          <a:p>
            <a:pPr marL="304800" indent="-304800">
              <a:lnSpc>
                <a:spcPct val="80000"/>
              </a:lnSpc>
            </a:pPr>
            <a:r>
              <a:rPr lang="ru-RU" sz="800" smtClean="0">
                <a:latin typeface="Arial" pitchFamily="34" charset="0"/>
              </a:rPr>
              <a:t>Connection: keep-alive</a:t>
            </a:r>
          </a:p>
          <a:p>
            <a:pPr marL="304800" indent="-304800">
              <a:lnSpc>
                <a:spcPct val="80000"/>
              </a:lnSpc>
            </a:pPr>
            <a:r>
              <a:rPr lang="ru-RU" sz="800" smtClean="0">
                <a:latin typeface="Arial" pitchFamily="34" charset="0"/>
              </a:rPr>
              <a:t>Keep-Alive: 300</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(пустая преамбула)</a:t>
            </a:r>
          </a:p>
          <a:p>
            <a:pPr marL="304800" indent="-304800">
              <a:lnSpc>
                <a:spcPct val="80000"/>
              </a:lnSpc>
            </a:pPr>
            <a:r>
              <a:rPr lang="ru-RU" sz="800" smtClean="0">
                <a:latin typeface="Arial" pitchFamily="34" charset="0"/>
              </a:rPr>
              <a:t>--Asrf456BGe4h</a:t>
            </a:r>
          </a:p>
          <a:p>
            <a:pPr marL="304800" indent="-304800">
              <a:lnSpc>
                <a:spcPct val="80000"/>
              </a:lnSpc>
            </a:pPr>
            <a:r>
              <a:rPr lang="ru-RU" sz="800" smtClean="0">
                <a:latin typeface="Arial" pitchFamily="34" charset="0"/>
              </a:rPr>
              <a:t>Content-Disposition: form-data; name="DestAddress"</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brutal-vasya@example.com</a:t>
            </a:r>
          </a:p>
          <a:p>
            <a:pPr marL="304800" indent="-304800">
              <a:lnSpc>
                <a:spcPct val="80000"/>
              </a:lnSpc>
            </a:pPr>
            <a:r>
              <a:rPr lang="ru-RU" sz="800" smtClean="0">
                <a:latin typeface="Arial" pitchFamily="34" charset="0"/>
              </a:rPr>
              <a:t>--Asrf456BGe4h</a:t>
            </a:r>
          </a:p>
          <a:p>
            <a:pPr marL="304800" indent="-304800">
              <a:lnSpc>
                <a:spcPct val="80000"/>
              </a:lnSpc>
            </a:pPr>
            <a:r>
              <a:rPr lang="ru-RU" sz="800" smtClean="0">
                <a:latin typeface="Arial" pitchFamily="34" charset="0"/>
              </a:rPr>
              <a:t>Content-Disposition: form-data; name="MessageTitle"</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Я негодую</a:t>
            </a:r>
          </a:p>
          <a:p>
            <a:pPr marL="304800" indent="-304800">
              <a:lnSpc>
                <a:spcPct val="80000"/>
              </a:lnSpc>
            </a:pPr>
            <a:r>
              <a:rPr lang="ru-RU" sz="800" smtClean="0">
                <a:latin typeface="Arial" pitchFamily="34" charset="0"/>
              </a:rPr>
              <a:t>--Asrf456BGe4h</a:t>
            </a:r>
          </a:p>
          <a:p>
            <a:pPr marL="304800" indent="-304800">
              <a:lnSpc>
                <a:spcPct val="80000"/>
              </a:lnSpc>
            </a:pPr>
            <a:r>
              <a:rPr lang="ru-RU" sz="800" smtClean="0">
                <a:latin typeface="Arial" pitchFamily="34" charset="0"/>
              </a:rPr>
              <a:t>Content-Disposition: form-data; name="MessageText"</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Привет, Василий! Твой ручной лев, которого ты оставил</a:t>
            </a:r>
          </a:p>
          <a:p>
            <a:pPr marL="304800" indent="-304800">
              <a:lnSpc>
                <a:spcPct val="80000"/>
              </a:lnSpc>
            </a:pPr>
            <a:r>
              <a:rPr lang="ru-RU" sz="800" smtClean="0">
                <a:latin typeface="Arial" pitchFamily="34" charset="0"/>
              </a:rPr>
              <a:t>у меня на прошлой неделе, разодрал весь мой диван.</a:t>
            </a:r>
          </a:p>
          <a:p>
            <a:pPr marL="304800" indent="-304800">
              <a:lnSpc>
                <a:spcPct val="80000"/>
              </a:lnSpc>
            </a:pPr>
            <a:r>
              <a:rPr lang="ru-RU" sz="800" smtClean="0">
                <a:latin typeface="Arial" pitchFamily="34" charset="0"/>
              </a:rPr>
              <a:t>Пожалуйста забери его скорее!</a:t>
            </a:r>
          </a:p>
          <a:p>
            <a:pPr marL="304800" indent="-304800">
              <a:lnSpc>
                <a:spcPct val="80000"/>
              </a:lnSpc>
            </a:pPr>
            <a:r>
              <a:rPr lang="ru-RU" sz="800" smtClean="0">
                <a:latin typeface="Arial" pitchFamily="34" charset="0"/>
              </a:rPr>
              <a:t>Во вложении две фотки с последствиями.</a:t>
            </a:r>
          </a:p>
          <a:p>
            <a:pPr marL="304800" indent="-304800">
              <a:lnSpc>
                <a:spcPct val="80000"/>
              </a:lnSpc>
            </a:pPr>
            <a:r>
              <a:rPr lang="ru-RU" sz="800" smtClean="0">
                <a:latin typeface="Arial" pitchFamily="34" charset="0"/>
              </a:rPr>
              <a:t>--Asrf456BGe4h</a:t>
            </a:r>
          </a:p>
          <a:p>
            <a:pPr marL="304800" indent="-304800">
              <a:lnSpc>
                <a:spcPct val="80000"/>
              </a:lnSpc>
            </a:pPr>
            <a:r>
              <a:rPr lang="ru-RU" sz="800" smtClean="0">
                <a:latin typeface="Arial" pitchFamily="34" charset="0"/>
              </a:rPr>
              <a:t>Content-Disposition: form-data; name="AttachedFile1"; filename="horror-photo-1.jpg"</a:t>
            </a:r>
          </a:p>
          <a:p>
            <a:pPr marL="304800" indent="-304800">
              <a:lnSpc>
                <a:spcPct val="80000"/>
              </a:lnSpc>
            </a:pPr>
            <a:r>
              <a:rPr lang="ru-RU" sz="800" smtClean="0">
                <a:latin typeface="Arial" pitchFamily="34" charset="0"/>
              </a:rPr>
              <a:t>Content-Type: image/jpeg</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(двоичное содержимое первой фотографии)</a:t>
            </a:r>
          </a:p>
          <a:p>
            <a:pPr marL="304800" indent="-304800">
              <a:lnSpc>
                <a:spcPct val="80000"/>
              </a:lnSpc>
            </a:pPr>
            <a:r>
              <a:rPr lang="ru-RU" sz="800" smtClean="0">
                <a:latin typeface="Arial" pitchFamily="34" charset="0"/>
              </a:rPr>
              <a:t>--Asrf456BGe4h</a:t>
            </a:r>
          </a:p>
          <a:p>
            <a:pPr marL="304800" indent="-304800">
              <a:lnSpc>
                <a:spcPct val="80000"/>
              </a:lnSpc>
            </a:pPr>
            <a:r>
              <a:rPr lang="ru-RU" sz="800" smtClean="0">
                <a:latin typeface="Arial" pitchFamily="34" charset="0"/>
              </a:rPr>
              <a:t>Content-Disposition: form-data; name="AttachedFile2"; filename="horror-photo-2.jpg"</a:t>
            </a:r>
          </a:p>
          <a:p>
            <a:pPr marL="304800" indent="-304800">
              <a:lnSpc>
                <a:spcPct val="80000"/>
              </a:lnSpc>
            </a:pPr>
            <a:r>
              <a:rPr lang="ru-RU" sz="800" smtClean="0">
                <a:latin typeface="Arial" pitchFamily="34" charset="0"/>
              </a:rPr>
              <a:t>Content-Type: image/jpeg</a:t>
            </a:r>
          </a:p>
          <a:p>
            <a:pPr marL="304800" indent="-304800">
              <a:lnSpc>
                <a:spcPct val="80000"/>
              </a:lnSpc>
            </a:pPr>
            <a:r>
              <a:rPr lang="ru-RU" sz="800" smtClean="0">
                <a:latin typeface="Arial" pitchFamily="34" charset="0"/>
              </a:rPr>
              <a:t>(пустая строка)</a:t>
            </a:r>
          </a:p>
          <a:p>
            <a:pPr marL="304800" indent="-304800">
              <a:lnSpc>
                <a:spcPct val="80000"/>
              </a:lnSpc>
            </a:pPr>
            <a:r>
              <a:rPr lang="ru-RU" sz="800" smtClean="0">
                <a:latin typeface="Arial" pitchFamily="34" charset="0"/>
              </a:rPr>
              <a:t>(двоичное содержимое второй фотографии)</a:t>
            </a:r>
          </a:p>
          <a:p>
            <a:pPr marL="304800" indent="-304800">
              <a:lnSpc>
                <a:spcPct val="80000"/>
              </a:lnSpc>
            </a:pPr>
            <a:r>
              <a:rPr lang="ru-RU" sz="800" smtClean="0">
                <a:latin typeface="Arial" pitchFamily="34" charset="0"/>
              </a:rPr>
              <a:t>--Asrf456BGe4h--</a:t>
            </a:r>
          </a:p>
          <a:p>
            <a:pPr marL="304800" indent="-304800">
              <a:lnSpc>
                <a:spcPct val="80000"/>
              </a:lnSpc>
            </a:pPr>
            <a:r>
              <a:rPr lang="ru-RU" sz="800" smtClean="0">
                <a:latin typeface="Arial" pitchFamily="34" charset="0"/>
              </a:rPr>
              <a:t>(отсутствующий эпилог)</a:t>
            </a:r>
          </a:p>
          <a:p>
            <a:pPr marL="304800" indent="-304800">
              <a:lnSpc>
                <a:spcPct val="80000"/>
              </a:lnSpc>
            </a:pPr>
            <a:r>
              <a:rPr lang="ru-RU" sz="800" smtClean="0">
                <a:latin typeface="Arial" pitchFamily="34" charset="0"/>
              </a:rPr>
              <a:t>В примере в заголовках Content-Disposition параметр name соответствует атрибуту name в HTML-тэгах &lt;INPUT&gt; и &lt;TEXTAREA&gt;. Параметр filename равен исходному имени файла на компьютере пользователя.</a:t>
            </a:r>
          </a:p>
          <a:p>
            <a:pPr marL="304800" indent="-304800">
              <a:lnSpc>
                <a:spcPct val="80000"/>
              </a:lnSpc>
            </a:pPr>
            <a:r>
              <a:rPr lang="ru-RU" sz="800" smtClean="0">
                <a:latin typeface="Arial" pitchFamily="34" charset="0"/>
              </a:rPr>
              <a:t>Более подробная информация о формировании HTML-форм и вложении файлов в RFC 1867.</a:t>
            </a:r>
          </a:p>
          <a:p>
            <a:pPr marL="304800" indent="-304800">
              <a:lnSpc>
                <a:spcPct val="80000"/>
              </a:lnSpc>
            </a:pPr>
            <a:r>
              <a:rPr lang="ru-RU" sz="800" smtClean="0">
                <a:latin typeface="Arial" pitchFamily="34" charset="0"/>
              </a:rPr>
              <a:t>[править]Особенности протокола</a:t>
            </a:r>
          </a:p>
          <a:p>
            <a:pPr marL="304800" indent="-304800">
              <a:lnSpc>
                <a:spcPct val="80000"/>
              </a:lnSpc>
            </a:pPr>
            <a:endParaRPr lang="ru-RU" sz="800" smtClean="0">
              <a:latin typeface="Arial" pitchFamily="34" charset="0"/>
            </a:endParaRPr>
          </a:p>
          <a:p>
            <a:pPr marL="304800" indent="-304800">
              <a:lnSpc>
                <a:spcPct val="80000"/>
              </a:lnSpc>
            </a:pPr>
            <a:r>
              <a:rPr lang="ru-RU" sz="800" smtClean="0">
                <a:latin typeface="Arial" pitchFamily="34" charset="0"/>
              </a:rPr>
              <a:t>Большинство протоколов предусматривают установление TCP-сессии, в ходе которой один раз происходит авторизация, и дальнейшие действия выполняются в контексте этой авторизации. HTTP же устанавливает отдельную TCP-сессию на каждый запрос; в более поздних версиях HTTP было разрешено делать несколько запросов в ходе одной TCP-сессии, но браузеры обычно запрашивают только страницу и включённые в неё объекты (картинки, каскадные стили и т. п.), а затем сразу разрывают TCP-сессию. Для поддержки авторизованного (неанонимного) доступа в HTTP используются cookies; причём такой способ авторизации позволяет сохранить сессию даже после перезагрузки клиента и сервера.</a:t>
            </a:r>
          </a:p>
          <a:p>
            <a:pPr marL="304800" indent="-304800">
              <a:lnSpc>
                <a:spcPct val="80000"/>
              </a:lnSpc>
            </a:pPr>
            <a:r>
              <a:rPr lang="ru-RU" sz="800" smtClean="0">
                <a:latin typeface="Arial" pitchFamily="34" charset="0"/>
              </a:rPr>
              <a:t>При доступе к данным по FTP или по файловым протоколам тип файла (точнее, тип содержащихся в нём данных) определяется по расширению имени файла, что не всегда удобно. HTTP перед тем, как передать сами данные, передаёт в заголовке строчку «Content-Type: тип/подтип», позволяющую клиенту однозначно определить, каким образом обрабатывать присланные данные. Это особенно важно при работе с CGI-скриптами, когда расширение имени файла указывает не на тип присылаемых клиенту данных, а на необходимость запуска данного файла на сервере и отправки клиенту результатов работы программы, записанной в этом файле (при этом один и тот же файл в зависимости от аргументов запроса и своих собственных соображений может порождать ответы разных типов — в простейшем случае картинки в разных форматах).</a:t>
            </a:r>
          </a:p>
          <a:p>
            <a:pPr marL="304800" indent="-304800">
              <a:lnSpc>
                <a:spcPct val="80000"/>
              </a:lnSpc>
            </a:pPr>
            <a:r>
              <a:rPr lang="ru-RU" sz="800" smtClean="0">
                <a:latin typeface="Arial" pitchFamily="34" charset="0"/>
              </a:rPr>
              <a:t>Кроме того, HTTP позволяет клиенту прислать на сервер параметры, которые будут переданы запускаемому CGI-скрипту. Для этого же в HTML были введены формы.</a:t>
            </a:r>
          </a:p>
          <a:p>
            <a:pPr marL="304800" indent="-304800">
              <a:lnSpc>
                <a:spcPct val="80000"/>
              </a:lnSpc>
            </a:pPr>
            <a:r>
              <a:rPr lang="ru-RU" sz="800" smtClean="0">
                <a:latin typeface="Arial" pitchFamily="34" charset="0"/>
              </a:rPr>
              <a:t>Перечисленные особенности HTTP позволили создавать поисковые машины (первой из которых стала AltaVista, созданная фирмой DEC), форумы и Internet-магазины. Это превратило Internet из «академической игрушки» в «коммерческий сервис»: появились компании, основным полем деятельности которых стало предоставление доступа в Internet (компании-провайдеры) и создание сайтов.</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15EA3080-4B80-4BAC-8DE0-CD9482F78E4A}" type="slidenum">
              <a:rPr lang="en-US" smtClean="0"/>
              <a:pPr/>
              <a:t>38</a:t>
            </a:fld>
            <a:endParaRPr lang="en-US"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57006A4F-D36C-465C-B2F1-D809EB89A7CA}" type="slidenum">
              <a:rPr lang="en-US" smtClean="0"/>
              <a:pPr/>
              <a:t>39</a:t>
            </a:fld>
            <a:endParaRPr lang="en-US"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58269074-B8E5-42C7-8368-93F80B5AF10B}" type="slidenum">
              <a:rPr lang="en-US" smtClean="0"/>
              <a:pPr/>
              <a:t>40</a:t>
            </a:fld>
            <a:endParaRPr lang="en-US"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D26135-7D23-4E52-897F-5BA4BF87DA52}" type="slidenum">
              <a:rPr lang="en-US"/>
              <a:pPr/>
              <a:t>42</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00066C-BE30-41F8-A7EA-1983E81C99F1}" type="slidenum">
              <a:rPr lang="en-US"/>
              <a:pPr/>
              <a:t>50</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935202-2F01-4C0B-9848-F3DBC84B0C41}" type="slidenum">
              <a:rPr lang="en-US"/>
              <a:pPr/>
              <a:t>51</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68CE2E07-130D-4298-B449-9C0C2D116043}" type="slidenum">
              <a:rPr lang="en-US" smtClean="0"/>
              <a:pPr/>
              <a:t>54</a:t>
            </a:fld>
            <a:endParaRPr lang="en-US" smtClean="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D3B2B213-4D23-4133-A62B-580524BD920E}" type="slidenum">
              <a:rPr lang="en-US" smtClean="0"/>
              <a:pPr/>
              <a:t>57</a:t>
            </a:fld>
            <a:endParaRPr lang="en-US" smtClean="0"/>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B7B7B7C4-DEC9-4046-803A-7265AEE9D91A}" type="slidenum">
              <a:rPr lang="en-US" smtClean="0"/>
              <a:pPr/>
              <a:t>59</a:t>
            </a:fld>
            <a:endParaRPr lang="en-US" smtClean="0"/>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8F7382-5B23-4780-BC77-4976EC731951}" type="slidenum">
              <a:rPr lang="ru-RU"/>
              <a:pPr/>
              <a:t>62</a:t>
            </a:fld>
            <a:endParaRPr lang="ru-RU"/>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0C46CC-9BA9-4863-BB99-5C73E186D9EA}" type="slidenum">
              <a:rPr lang="ru-RU"/>
              <a:pPr/>
              <a:t>71</a:t>
            </a:fld>
            <a:endParaRPr lang="ru-RU"/>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AB79DD-EBC3-46D9-B5F9-6BC8BF0777F9}" type="slidenum">
              <a:rPr lang="ru-RU"/>
              <a:pPr/>
              <a:t>72</a:t>
            </a:fld>
            <a:endParaRPr lang="ru-RU"/>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392122F9-712F-471A-A78D-E886EE0147C8}" type="slidenum">
              <a:rPr lang="en-US" smtClean="0"/>
              <a:pPr/>
              <a:t>74</a:t>
            </a:fld>
            <a:endParaRPr lang="en-US" smtClean="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FC2B35C9-10F5-4DE5-A893-5616E1F18F55}" type="slidenum">
              <a:rPr lang="en-US" smtClean="0"/>
              <a:pPr/>
              <a:t>75</a:t>
            </a:fld>
            <a:endParaRPr lang="en-US"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fld id="{E5FB055B-7ECE-4853-82D9-641195CD818F}" type="slidenum">
              <a:rPr lang="en-US" smtClean="0"/>
              <a:pPr/>
              <a:t>76</a:t>
            </a:fld>
            <a:endParaRPr lang="en-US" smtClean="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r>
              <a:rPr lang="ru-RU" smtClean="0">
                <a:latin typeface="Arial" pitchFamily="34" charset="0"/>
              </a:rPr>
              <a:t>Форма HTML - это раздел документа, в котором содержатся обычная информация, разметка и специальные элементы, называемые </a:t>
            </a:r>
            <a:r>
              <a:rPr lang="ru-RU" i="1" smtClean="0">
                <a:latin typeface="Arial" pitchFamily="34" charset="0"/>
                <a:hlinkClick r:id="" action="ppaction://noaction"/>
              </a:rPr>
              <a:t>управляющими элементам</a:t>
            </a:r>
            <a:r>
              <a:rPr lang="ru-RU" smtClean="0">
                <a:latin typeface="Arial" pitchFamily="34" charset="0"/>
              </a:rPr>
              <a:t> (флажки, кнопки с зависимой фиксацией, меню и т.д.), а также метки этих управляющих элементов. Обычно пользователи "заполняют" форму, модифицируя управляющие элементы (вводя текст, выбирая пункты меню и т.д.) перед тем, как предоставить форму агент пользователя для обработки (например, на Web-сервер, на почтовый сервер и т.д.) </a:t>
            </a:r>
          </a:p>
          <a:p>
            <a:endParaRPr lang="ru-RU"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14D35681-DAEC-4DD4-BD9F-008CFA466778}" type="slidenum">
              <a:rPr lang="en-US" smtClean="0"/>
              <a:pPr/>
              <a:t>77</a:t>
            </a:fld>
            <a:endParaRPr lang="en-US" smtClean="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a:lnSpc>
                <a:spcPct val="80000"/>
              </a:lnSpc>
            </a:pPr>
            <a:r>
              <a:rPr lang="ru-RU" sz="800" b="1" smtClean="0">
                <a:latin typeface="Arial" pitchFamily="34" charset="0"/>
              </a:rPr>
              <a:t>кнопки</a:t>
            </a:r>
            <a:endParaRPr lang="ru-RU" sz="800" smtClean="0">
              <a:latin typeface="Arial" pitchFamily="34" charset="0"/>
            </a:endParaRPr>
          </a:p>
          <a:p>
            <a:pPr lvl="1">
              <a:lnSpc>
                <a:spcPct val="80000"/>
              </a:lnSpc>
            </a:pPr>
            <a:r>
              <a:rPr lang="ru-RU" sz="800" smtClean="0">
                <a:latin typeface="Arial" pitchFamily="34" charset="0"/>
              </a:rPr>
              <a:t>Авторы могут создавать три типа кнопок:</a:t>
            </a:r>
          </a:p>
          <a:p>
            <a:pPr lvl="3">
              <a:lnSpc>
                <a:spcPct val="80000"/>
              </a:lnSpc>
            </a:pPr>
            <a:r>
              <a:rPr lang="ru-RU" sz="800" smtClean="0">
                <a:latin typeface="Arial" pitchFamily="34" charset="0"/>
              </a:rPr>
              <a:t>кнопки отправки: При активизации такой кнопки производится </a:t>
            </a:r>
            <a:r>
              <a:rPr lang="ru-RU" sz="800" smtClean="0">
                <a:latin typeface="Arial" pitchFamily="34" charset="0"/>
                <a:hlinkClick r:id="" action="ppaction://noaction"/>
              </a:rPr>
              <a:t>отправка формы.</a:t>
            </a:r>
            <a:r>
              <a:rPr lang="ru-RU" sz="800" smtClean="0">
                <a:latin typeface="Arial" pitchFamily="34" charset="0"/>
              </a:rPr>
              <a:t> В форме может быть несколько кнопок отправки.</a:t>
            </a:r>
          </a:p>
          <a:p>
            <a:pPr lvl="3">
              <a:lnSpc>
                <a:spcPct val="80000"/>
              </a:lnSpc>
            </a:pPr>
            <a:r>
              <a:rPr lang="ru-RU" sz="800" smtClean="0">
                <a:latin typeface="Arial" pitchFamily="34" charset="0"/>
              </a:rPr>
              <a:t>кнопки сброса: При активизации такой кнопки для всех управляющих элементов устанавливаются </a:t>
            </a:r>
            <a:r>
              <a:rPr lang="ru-RU" sz="800" smtClean="0">
                <a:latin typeface="Arial" pitchFamily="34" charset="0"/>
                <a:hlinkClick r:id="" action="ppaction://noaction"/>
              </a:rPr>
              <a:t>исходные значения.</a:t>
            </a:r>
            <a:endParaRPr lang="ru-RU" sz="800" smtClean="0">
              <a:latin typeface="Arial" pitchFamily="34" charset="0"/>
            </a:endParaRPr>
          </a:p>
          <a:p>
            <a:pPr lvl="3">
              <a:lnSpc>
                <a:spcPct val="80000"/>
              </a:lnSpc>
            </a:pPr>
            <a:r>
              <a:rPr lang="ru-RU" sz="800" smtClean="0">
                <a:latin typeface="Arial" pitchFamily="34" charset="0"/>
              </a:rPr>
              <a:t>прочие кнопки: Для таких кнопок действие по умолчанию не определено. С атрибутами </a:t>
            </a:r>
            <a:r>
              <a:rPr lang="ru-RU" sz="800" smtClean="0">
                <a:latin typeface="Arial" pitchFamily="34" charset="0"/>
                <a:hlinkClick r:id="rId3"/>
              </a:rPr>
              <a:t>событий</a:t>
            </a:r>
            <a:r>
              <a:rPr lang="ru-RU" sz="800" smtClean="0">
                <a:latin typeface="Arial" pitchFamily="34" charset="0"/>
              </a:rPr>
              <a:t> каждой такой кнопки могут быть связаны </a:t>
            </a:r>
            <a:r>
              <a:rPr lang="ru-RU" sz="800" smtClean="0">
                <a:latin typeface="Arial" pitchFamily="34" charset="0"/>
                <a:hlinkClick r:id="rId4"/>
              </a:rPr>
              <a:t>клиентские скрипты</a:t>
            </a:r>
            <a:r>
              <a:rPr lang="ru-RU" sz="800" smtClean="0">
                <a:latin typeface="Arial" pitchFamily="34" charset="0"/>
              </a:rPr>
              <a:t>. Если происхходит событие (например, пользователль нажимает кнопку, отпускает ее и т.д.), включается связанный с событием скрипт.Авторы должны определять язык скрипта для кнопок в </a:t>
            </a:r>
            <a:r>
              <a:rPr lang="ru-RU" sz="800" smtClean="0">
                <a:latin typeface="Arial" pitchFamily="34" charset="0"/>
                <a:hlinkClick r:id="rId5"/>
              </a:rPr>
              <a:t>объявлении скрипта по умолчанию</a:t>
            </a:r>
            <a:r>
              <a:rPr lang="ru-RU" sz="800" smtClean="0">
                <a:latin typeface="Arial" pitchFamily="34" charset="0"/>
              </a:rPr>
              <a:t> (в элементе </a:t>
            </a:r>
            <a:r>
              <a:rPr lang="ru-RU" sz="800" smtClean="0">
                <a:latin typeface="Arial" pitchFamily="34" charset="0"/>
                <a:hlinkClick r:id="rId6"/>
              </a:rPr>
              <a:t>META</a:t>
            </a:r>
            <a:r>
              <a:rPr lang="ru-RU" sz="800" smtClean="0">
                <a:latin typeface="Arial" pitchFamily="34" charset="0"/>
              </a:rPr>
              <a:t>).</a:t>
            </a:r>
          </a:p>
          <a:p>
            <a:pPr lvl="1">
              <a:lnSpc>
                <a:spcPct val="80000"/>
              </a:lnSpc>
            </a:pPr>
            <a:r>
              <a:rPr lang="ru-RU" sz="800" smtClean="0">
                <a:latin typeface="Arial" pitchFamily="34" charset="0"/>
              </a:rPr>
              <a:t>Авторы создают кнопки с помощью элемента </a:t>
            </a:r>
            <a:r>
              <a:rPr lang="ru-RU" sz="800" smtClean="0">
                <a:latin typeface="Arial" pitchFamily="34" charset="0"/>
                <a:hlinkClick r:id="rId7"/>
              </a:rPr>
              <a:t>BUTTON</a:t>
            </a:r>
            <a:r>
              <a:rPr lang="ru-RU" sz="800" smtClean="0">
                <a:latin typeface="Arial" pitchFamily="34" charset="0"/>
              </a:rPr>
              <a:t> или </a:t>
            </a:r>
            <a:r>
              <a:rPr lang="ru-RU" sz="800" smtClean="0">
                <a:latin typeface="Arial" pitchFamily="34" charset="0"/>
                <a:hlinkClick r:id="rId8"/>
              </a:rPr>
              <a:t>INPUT</a:t>
            </a:r>
            <a:r>
              <a:rPr lang="ru-RU" sz="800" smtClean="0">
                <a:latin typeface="Arial" pitchFamily="34" charset="0"/>
              </a:rPr>
              <a:t>. Подробнее об определении различных типов кнопок см. в определении этих элементов.</a:t>
            </a:r>
            <a:endParaRPr lang="ru-RU" sz="800" b="1" i="1" smtClean="0">
              <a:latin typeface="Arial" pitchFamily="34" charset="0"/>
            </a:endParaRPr>
          </a:p>
          <a:p>
            <a:pPr lvl="1">
              <a:lnSpc>
                <a:spcPct val="80000"/>
              </a:lnSpc>
            </a:pPr>
            <a:r>
              <a:rPr lang="ru-RU" sz="800" b="1" i="1" smtClean="0">
                <a:latin typeface="Arial" pitchFamily="34" charset="0"/>
              </a:rPr>
              <a:t>Примечание.</a:t>
            </a:r>
            <a:r>
              <a:rPr lang="ru-RU" sz="800" i="1" smtClean="0">
                <a:latin typeface="Arial" pitchFamily="34" charset="0"/>
              </a:rPr>
              <a:t> Авторам следует обратить внимание на то, что элемент </a:t>
            </a:r>
            <a:r>
              <a:rPr lang="ru-RU" sz="800" i="1" smtClean="0">
                <a:latin typeface="Arial" pitchFamily="34" charset="0"/>
                <a:hlinkClick r:id="rId7"/>
              </a:rPr>
              <a:t>BUTTON</a:t>
            </a:r>
            <a:r>
              <a:rPr lang="ru-RU" sz="800" i="1" smtClean="0">
                <a:latin typeface="Arial" pitchFamily="34" charset="0"/>
              </a:rPr>
              <a:t> предоставляет более широкие возможности представления кнопки, чем элемент </a:t>
            </a:r>
            <a:r>
              <a:rPr lang="ru-RU" sz="800" i="1" smtClean="0">
                <a:latin typeface="Arial" pitchFamily="34" charset="0"/>
                <a:hlinkClick r:id="rId8"/>
              </a:rPr>
              <a:t>INPUT</a:t>
            </a:r>
            <a:r>
              <a:rPr lang="ru-RU" sz="800" i="1" smtClean="0">
                <a:latin typeface="Arial" pitchFamily="34" charset="0"/>
              </a:rPr>
              <a:t>.</a:t>
            </a:r>
            <a:endParaRPr lang="ru-RU" sz="800" smtClean="0">
              <a:latin typeface="Arial" pitchFamily="34" charset="0"/>
            </a:endParaRPr>
          </a:p>
          <a:p>
            <a:pPr>
              <a:lnSpc>
                <a:spcPct val="80000"/>
              </a:lnSpc>
            </a:pPr>
            <a:r>
              <a:rPr lang="ru-RU" sz="800" b="1" smtClean="0">
                <a:latin typeface="Arial" pitchFamily="34" charset="0"/>
              </a:rPr>
              <a:t>флажки</a:t>
            </a:r>
            <a:endParaRPr lang="ru-RU" sz="800" smtClean="0">
              <a:latin typeface="Arial" pitchFamily="34" charset="0"/>
            </a:endParaRPr>
          </a:p>
          <a:p>
            <a:pPr lvl="1">
              <a:lnSpc>
                <a:spcPct val="80000"/>
              </a:lnSpc>
            </a:pPr>
            <a:r>
              <a:rPr lang="ru-RU" sz="800" smtClean="0">
                <a:latin typeface="Arial" pitchFamily="34" charset="0"/>
              </a:rPr>
              <a:t>Флажки (и кнопки с зависимой фиксацией) - это переключатели вкл./выкл., которые могут переключаться пользователем. Переключатель "включен", если для управляющего элемента установлен атрибут </a:t>
            </a:r>
            <a:r>
              <a:rPr lang="ru-RU" sz="800" smtClean="0">
                <a:latin typeface="Arial" pitchFamily="34" charset="0"/>
                <a:hlinkClick r:id="rId9"/>
              </a:rPr>
              <a:t>selected</a:t>
            </a:r>
            <a:r>
              <a:rPr lang="ru-RU" sz="800" smtClean="0">
                <a:latin typeface="Arial" pitchFamily="34" charset="0"/>
              </a:rPr>
              <a:t>.При отправке формы </a:t>
            </a:r>
            <a:r>
              <a:rPr lang="ru-RU" sz="800" smtClean="0">
                <a:latin typeface="Arial" pitchFamily="34" charset="0"/>
                <a:hlinkClick r:id="" action="ppaction://noaction"/>
              </a:rPr>
              <a:t>успешными</a:t>
            </a:r>
            <a:r>
              <a:rPr lang="ru-RU" sz="800" smtClean="0">
                <a:latin typeface="Arial" pitchFamily="34" charset="0"/>
              </a:rPr>
              <a:t> могут стать только включенные переключатели. Несколько флажков в форме могут иметь одно и то же </a:t>
            </a:r>
            <a:r>
              <a:rPr lang="ru-RU" sz="800" smtClean="0">
                <a:latin typeface="Arial" pitchFamily="34" charset="0"/>
                <a:hlinkClick r:id="" action="ppaction://noaction"/>
              </a:rPr>
              <a:t>имя управляющего элемента.</a:t>
            </a:r>
            <a:r>
              <a:rPr lang="ru-RU" sz="800" smtClean="0">
                <a:latin typeface="Arial" pitchFamily="34" charset="0"/>
              </a:rPr>
              <a:t> Таким образом, например, флажки позволяют пользователям выбрать несколько значений для одного и того же свойства. Для создания флажков используется элемент </a:t>
            </a:r>
            <a:r>
              <a:rPr lang="ru-RU" sz="800" smtClean="0">
                <a:latin typeface="Arial" pitchFamily="34" charset="0"/>
                <a:hlinkClick r:id="rId8"/>
              </a:rPr>
              <a:t>INPUT</a:t>
            </a:r>
            <a:r>
              <a:rPr lang="ru-RU" sz="800" smtClean="0">
                <a:latin typeface="Arial" pitchFamily="34" charset="0"/>
              </a:rPr>
              <a:t>.</a:t>
            </a:r>
          </a:p>
          <a:p>
            <a:pPr lvl="1">
              <a:lnSpc>
                <a:spcPct val="80000"/>
              </a:lnSpc>
            </a:pPr>
            <a:endParaRPr lang="ru-RU" sz="800" smtClean="0">
              <a:latin typeface="Arial" pitchFamily="34" charset="0"/>
            </a:endParaRPr>
          </a:p>
          <a:p>
            <a:pPr>
              <a:lnSpc>
                <a:spcPct val="80000"/>
              </a:lnSpc>
            </a:pPr>
            <a:r>
              <a:rPr lang="ru-RU" sz="800" b="1" smtClean="0">
                <a:latin typeface="Arial" pitchFamily="34" charset="0"/>
              </a:rPr>
              <a:t>кнопки с зависимой фиксацией</a:t>
            </a:r>
            <a:endParaRPr lang="ru-RU" sz="800" smtClean="0">
              <a:latin typeface="Arial" pitchFamily="34" charset="0"/>
            </a:endParaRPr>
          </a:p>
          <a:p>
            <a:pPr lvl="1">
              <a:lnSpc>
                <a:spcPct val="80000"/>
              </a:lnSpc>
            </a:pPr>
            <a:r>
              <a:rPr lang="ru-RU" sz="800" smtClean="0">
                <a:latin typeface="Arial" pitchFamily="34" charset="0"/>
              </a:rPr>
              <a:t>Кнопки с зависимой фиксацией похожи на флажки за исключением того, что, если несколько кнопок используют одно и то же </a:t>
            </a:r>
            <a:r>
              <a:rPr lang="ru-RU" sz="800" smtClean="0">
                <a:latin typeface="Arial" pitchFamily="34" charset="0"/>
                <a:hlinkClick r:id="" action="ppaction://noaction"/>
              </a:rPr>
              <a:t>имя управляющего элемента</a:t>
            </a:r>
            <a:r>
              <a:rPr lang="ru-RU" sz="800" smtClean="0">
                <a:latin typeface="Arial" pitchFamily="34" charset="0"/>
              </a:rPr>
              <a:t>, они являются взаимоисключающими: если одна кнопка включена, другие обязательно выключены. Для создания кнопок с зависимой фиксацией используется элемент </a:t>
            </a:r>
            <a:r>
              <a:rPr lang="ru-RU" sz="800" smtClean="0">
                <a:latin typeface="Arial" pitchFamily="34" charset="0"/>
                <a:hlinkClick r:id="rId8"/>
              </a:rPr>
              <a:t>INPUT</a:t>
            </a:r>
            <a:r>
              <a:rPr lang="ru-RU" sz="800" smtClean="0">
                <a:latin typeface="Arial" pitchFamily="34" charset="0"/>
              </a:rPr>
              <a:t>.</a:t>
            </a:r>
          </a:p>
          <a:p>
            <a:pPr>
              <a:lnSpc>
                <a:spcPct val="80000"/>
              </a:lnSpc>
            </a:pPr>
            <a:r>
              <a:rPr lang="ru-RU" sz="800" b="1" smtClean="0">
                <a:latin typeface="Arial" pitchFamily="34" charset="0"/>
              </a:rPr>
              <a:t>меню</a:t>
            </a:r>
            <a:endParaRPr lang="ru-RU" sz="800" smtClean="0">
              <a:latin typeface="Arial" pitchFamily="34" charset="0"/>
            </a:endParaRPr>
          </a:p>
          <a:p>
            <a:pPr lvl="1">
              <a:lnSpc>
                <a:spcPct val="80000"/>
              </a:lnSpc>
            </a:pPr>
            <a:r>
              <a:rPr lang="ru-RU" sz="800" smtClean="0">
                <a:latin typeface="Arial" pitchFamily="34" charset="0"/>
              </a:rPr>
              <a:t>Предоставляют пользователям варианты на выбор. Меню создается с помощью элемента </a:t>
            </a:r>
            <a:r>
              <a:rPr lang="ru-RU" sz="800" smtClean="0">
                <a:latin typeface="Arial" pitchFamily="34" charset="0"/>
                <a:hlinkClick r:id="rId10"/>
              </a:rPr>
              <a:t>SELECT</a:t>
            </a:r>
            <a:r>
              <a:rPr lang="ru-RU" sz="800" smtClean="0">
                <a:latin typeface="Arial" pitchFamily="34" charset="0"/>
              </a:rPr>
              <a:t>, а также элементов </a:t>
            </a:r>
            <a:r>
              <a:rPr lang="ru-RU" sz="800" smtClean="0">
                <a:latin typeface="Arial" pitchFamily="34" charset="0"/>
                <a:hlinkClick r:id="rId11"/>
              </a:rPr>
              <a:t>OPTGROUP</a:t>
            </a:r>
            <a:r>
              <a:rPr lang="ru-RU" sz="800" smtClean="0">
                <a:latin typeface="Arial" pitchFamily="34" charset="0"/>
              </a:rPr>
              <a:t> и</a:t>
            </a:r>
            <a:r>
              <a:rPr lang="ru-RU" sz="800" smtClean="0">
                <a:latin typeface="Arial" pitchFamily="34" charset="0"/>
                <a:hlinkClick r:id="rId12"/>
              </a:rPr>
              <a:t>OPTION</a:t>
            </a:r>
            <a:r>
              <a:rPr lang="ru-RU" sz="800" smtClean="0">
                <a:latin typeface="Arial" pitchFamily="34" charset="0"/>
              </a:rPr>
              <a:t>.</a:t>
            </a:r>
          </a:p>
          <a:p>
            <a:pPr>
              <a:lnSpc>
                <a:spcPct val="80000"/>
              </a:lnSpc>
            </a:pPr>
            <a:r>
              <a:rPr lang="ru-RU" sz="800" b="1" smtClean="0">
                <a:latin typeface="Arial" pitchFamily="34" charset="0"/>
              </a:rPr>
              <a:t>текстовый ввод</a:t>
            </a:r>
            <a:endParaRPr lang="ru-RU" sz="800" smtClean="0">
              <a:latin typeface="Arial" pitchFamily="34" charset="0"/>
            </a:endParaRPr>
          </a:p>
          <a:p>
            <a:pPr lvl="1">
              <a:lnSpc>
                <a:spcPct val="80000"/>
              </a:lnSpc>
            </a:pPr>
            <a:r>
              <a:rPr lang="ru-RU" sz="800" smtClean="0">
                <a:latin typeface="Arial" pitchFamily="34" charset="0"/>
              </a:rPr>
              <a:t>Для ввода текста пользователем авторы могут создавать управляющие элементы двух типов. Элемент </a:t>
            </a:r>
            <a:r>
              <a:rPr lang="ru-RU" sz="800" smtClean="0">
                <a:latin typeface="Arial" pitchFamily="34" charset="0"/>
                <a:hlinkClick r:id="rId8"/>
              </a:rPr>
              <a:t>INPUT</a:t>
            </a:r>
            <a:r>
              <a:rPr lang="ru-RU" sz="800" smtClean="0">
                <a:latin typeface="Arial" pitchFamily="34" charset="0"/>
              </a:rPr>
              <a:t> создает управляющий элемент для ввода текста из одной строки, а элемент </a:t>
            </a:r>
            <a:r>
              <a:rPr lang="ru-RU" sz="800" smtClean="0">
                <a:latin typeface="Arial" pitchFamily="34" charset="0"/>
                <a:hlinkClick r:id="rId13"/>
              </a:rPr>
              <a:t>TEXTAREA</a:t>
            </a:r>
            <a:r>
              <a:rPr lang="ru-RU" sz="800" smtClean="0">
                <a:latin typeface="Arial" pitchFamily="34" charset="0"/>
              </a:rPr>
              <a:t> - элемент для ввода текста из нескольких строк. В обоих случаях вводимый текст становится </a:t>
            </a:r>
            <a:r>
              <a:rPr lang="ru-RU" sz="800" smtClean="0">
                <a:latin typeface="Arial" pitchFamily="34" charset="0"/>
                <a:hlinkClick r:id="" action="ppaction://noaction"/>
              </a:rPr>
              <a:t>текущим значением</a:t>
            </a:r>
            <a:r>
              <a:rPr lang="ru-RU" sz="800" smtClean="0">
                <a:latin typeface="Arial" pitchFamily="34" charset="0"/>
              </a:rPr>
              <a:t> управляющего элемента.</a:t>
            </a:r>
          </a:p>
          <a:p>
            <a:pPr>
              <a:lnSpc>
                <a:spcPct val="80000"/>
              </a:lnSpc>
            </a:pPr>
            <a:r>
              <a:rPr lang="ru-RU" sz="800" b="1" smtClean="0">
                <a:latin typeface="Arial" pitchFamily="34" charset="0"/>
              </a:rPr>
              <a:t>выбор файлов</a:t>
            </a:r>
            <a:endParaRPr lang="ru-RU" sz="800" smtClean="0">
              <a:latin typeface="Arial" pitchFamily="34" charset="0"/>
            </a:endParaRPr>
          </a:p>
          <a:p>
            <a:pPr lvl="1">
              <a:lnSpc>
                <a:spcPct val="80000"/>
              </a:lnSpc>
            </a:pPr>
            <a:r>
              <a:rPr lang="ru-RU" sz="800" smtClean="0">
                <a:latin typeface="Arial" pitchFamily="34" charset="0"/>
              </a:rPr>
              <a:t>Управляющие элементы этого типа позволяют пользователям выбирать файлы, содержимое которых может передаваться вместе с формой. Для создания этого управляющего элемента используется элемент </a:t>
            </a:r>
            <a:r>
              <a:rPr lang="ru-RU" sz="800" smtClean="0">
                <a:latin typeface="Arial" pitchFamily="34" charset="0"/>
                <a:hlinkClick r:id="rId8"/>
              </a:rPr>
              <a:t>INPUT</a:t>
            </a:r>
            <a:r>
              <a:rPr lang="ru-RU" sz="800" smtClean="0">
                <a:latin typeface="Arial" pitchFamily="34" charset="0"/>
              </a:rPr>
              <a:t>.</a:t>
            </a:r>
          </a:p>
          <a:p>
            <a:pPr>
              <a:lnSpc>
                <a:spcPct val="80000"/>
              </a:lnSpc>
            </a:pPr>
            <a:r>
              <a:rPr lang="ru-RU" sz="800" b="1" smtClean="0">
                <a:latin typeface="Arial" pitchFamily="34" charset="0"/>
              </a:rPr>
              <a:t>скрытые управляющие элементы</a:t>
            </a:r>
            <a:endParaRPr lang="ru-RU" sz="800" smtClean="0">
              <a:latin typeface="Arial" pitchFamily="34" charset="0"/>
            </a:endParaRPr>
          </a:p>
          <a:p>
            <a:pPr lvl="1">
              <a:lnSpc>
                <a:spcPct val="80000"/>
              </a:lnSpc>
            </a:pPr>
            <a:r>
              <a:rPr lang="ru-RU" sz="800" smtClean="0">
                <a:latin typeface="Arial" pitchFamily="34" charset="0"/>
              </a:rPr>
              <a:t>Авторы могут создавать управляющие элементы, не представляемые пользователям, но имеющие значения, которые передаются с формой. Обычно они используются для хранения информации между обменом клиент/сервер, которая в противном случае могла бы пропасть вследствие stateless природы протокола HTTP (см. </a:t>
            </a:r>
            <a:r>
              <a:rPr lang="ru-RU" sz="800" smtClean="0">
                <a:latin typeface="Arial" pitchFamily="34" charset="0"/>
                <a:hlinkClick r:id="rId14"/>
              </a:rPr>
              <a:t>[RFC2068]</a:t>
            </a:r>
            <a:r>
              <a:rPr lang="ru-RU" sz="800" smtClean="0">
                <a:latin typeface="Arial" pitchFamily="34" charset="0"/>
              </a:rPr>
              <a:t>). Для создания скрытого управляющего элемента используется элемент </a:t>
            </a:r>
            <a:r>
              <a:rPr lang="ru-RU" sz="800" smtClean="0">
                <a:latin typeface="Arial" pitchFamily="34" charset="0"/>
                <a:hlinkClick r:id="rId8"/>
              </a:rPr>
              <a:t>INPUT</a:t>
            </a:r>
            <a:r>
              <a:rPr lang="ru-RU" sz="800" smtClean="0">
                <a:latin typeface="Arial" pitchFamily="34" charset="0"/>
              </a:rPr>
              <a:t>.</a:t>
            </a:r>
          </a:p>
          <a:p>
            <a:pPr>
              <a:lnSpc>
                <a:spcPct val="80000"/>
              </a:lnSpc>
            </a:pPr>
            <a:r>
              <a:rPr lang="ru-RU" sz="800" b="1" smtClean="0">
                <a:latin typeface="Arial" pitchFamily="34" charset="0"/>
              </a:rPr>
              <a:t>объекты</a:t>
            </a:r>
            <a:endParaRPr lang="ru-RU" sz="800" smtClean="0">
              <a:latin typeface="Arial" pitchFamily="34" charset="0"/>
            </a:endParaRPr>
          </a:p>
          <a:p>
            <a:pPr lvl="1">
              <a:lnSpc>
                <a:spcPct val="80000"/>
              </a:lnSpc>
            </a:pPr>
            <a:r>
              <a:rPr lang="ru-RU" sz="800" smtClean="0">
                <a:latin typeface="Arial" pitchFamily="34" charset="0"/>
              </a:rPr>
              <a:t>Авторы могут помещать в формы общие объекты, так что связанные с ними значения будут передаваться с другими управляющими элементами. Для создания таких управляющих элементов используется элемент </a:t>
            </a:r>
            <a:r>
              <a:rPr lang="ru-RU" sz="800" smtClean="0">
                <a:latin typeface="Arial" pitchFamily="34" charset="0"/>
                <a:hlinkClick r:id="rId15"/>
              </a:rPr>
              <a:t>OBJECT</a:t>
            </a:r>
            <a:r>
              <a:rPr lang="ru-RU" sz="800" smtClean="0">
                <a:latin typeface="Arial" pitchFamily="34" charset="0"/>
              </a:rPr>
              <a:t>.</a:t>
            </a:r>
          </a:p>
          <a:p>
            <a:pPr>
              <a:lnSpc>
                <a:spcPct val="80000"/>
              </a:lnSpc>
            </a:pPr>
            <a:r>
              <a:rPr lang="ru-RU" sz="800" smtClean="0">
                <a:latin typeface="Arial" pitchFamily="34" charset="0"/>
              </a:rPr>
              <a:t>Элементы, используемые для создания управляющих элементов, обычно располагаются в элементе </a:t>
            </a:r>
            <a:r>
              <a:rPr lang="ru-RU" sz="800" smtClean="0">
                <a:latin typeface="Arial" pitchFamily="34" charset="0"/>
                <a:hlinkClick r:id="rId16"/>
              </a:rPr>
              <a:t>FORM</a:t>
            </a:r>
            <a:r>
              <a:rPr lang="ru-RU" sz="800" smtClean="0">
                <a:latin typeface="Arial" pitchFamily="34" charset="0"/>
              </a:rPr>
              <a:t>, но могут находиться и за пределами объявления </a:t>
            </a:r>
            <a:r>
              <a:rPr lang="ru-RU" sz="800" smtClean="0">
                <a:latin typeface="Arial" pitchFamily="34" charset="0"/>
                <a:hlinkClick r:id="rId16"/>
              </a:rPr>
              <a:t>FORM</a:t>
            </a:r>
            <a:r>
              <a:rPr lang="ru-RU" sz="800" smtClean="0">
                <a:latin typeface="Arial" pitchFamily="34" charset="0"/>
              </a:rPr>
              <a:t>, если они используются для построения интерфейса пользователя. Это обсуждается в разделе о </a:t>
            </a:r>
            <a:r>
              <a:rPr lang="ru-RU" sz="800" smtClean="0">
                <a:latin typeface="Arial" pitchFamily="34" charset="0"/>
                <a:hlinkClick r:id="rId3"/>
              </a:rPr>
              <a:t>внутренних событиях.</a:t>
            </a:r>
            <a:r>
              <a:rPr lang="ru-RU" sz="800" smtClean="0">
                <a:latin typeface="Arial" pitchFamily="34" charset="0"/>
              </a:rPr>
              <a:t> Обратите внимание, что управляющие элементы за пределами формы не могут быть </a:t>
            </a:r>
            <a:r>
              <a:rPr lang="ru-RU" sz="800" smtClean="0">
                <a:latin typeface="Arial" pitchFamily="34" charset="0"/>
                <a:hlinkClick r:id="" action="ppaction://noaction"/>
              </a:rPr>
              <a:t>успешными</a:t>
            </a:r>
            <a:r>
              <a:rPr lang="ru-RU" sz="800" smtClean="0">
                <a:latin typeface="Arial" pitchFamily="34" charset="0"/>
              </a:rPr>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348B9B06-BD7F-441F-8291-9E4B9797D878}" type="slidenum">
              <a:rPr lang="en-US" smtClean="0"/>
              <a:pPr/>
              <a:t>78</a:t>
            </a:fld>
            <a:endParaRPr lang="en-US" smtClean="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4EAE94AB-541E-4554-9377-F745D7434636}" type="slidenum">
              <a:rPr lang="en-US" smtClean="0"/>
              <a:pPr/>
              <a:t>80</a:t>
            </a:fld>
            <a:endParaRPr lang="en-US" smtClean="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87A0631E-DEAE-46FE-BA48-DECD0E3A014A}" type="slidenum">
              <a:rPr lang="en-US" smtClean="0"/>
              <a:pPr/>
              <a:t>81</a:t>
            </a:fld>
            <a:endParaRPr lang="en-US"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A842F9A4-18CA-46CA-A039-B9821BA320A7}" type="slidenum">
              <a:rPr lang="en-US" smtClean="0"/>
              <a:pPr/>
              <a:t>82</a:t>
            </a:fld>
            <a:endParaRPr lang="en-US"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5C8052AB-02D3-466B-BC9A-9CEF2523A6BE}" type="slidenum">
              <a:rPr lang="en-US" smtClean="0"/>
              <a:pPr/>
              <a:t>83</a:t>
            </a:fld>
            <a:endParaRPr lang="en-US"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It is actually completely readable – this style sheet defines that all content within the HTML BODY element will use font Verdana with size of 9 points and will align it to the right. But, if there's a DIV element, the text within that will be written in font Georgia. We're also using a class named "important" (classes use "." notation, which we will cover later on). All elements of this class will have a set background color, a border and will use Franklin Gothic Book font. As you see, style definitions for a certain element or class are written inside curly braces (“{ }”) and each line ends with a semicolon “;”.</a:t>
            </a:r>
          </a:p>
          <a:p>
            <a:r>
              <a:rPr lang="en-US" dirty="0" smtClean="0"/>
              <a:t>Now is the perfect time to explain the scoping of styles. All CSS definitions are inheritable – if you define a style for BODY element, it will be applied to all of its children, like P, DIV, or SPAN elements. But, if you define a style for DIV element, it will override all styles from its parent. So, in this case, the DIV element text would use</a:t>
            </a:r>
            <a:r>
              <a:rPr lang="ru-RU" baseline="0" dirty="0" smtClean="0"/>
              <a:t> </a:t>
            </a:r>
            <a:r>
              <a:rPr lang="en-US" dirty="0" smtClean="0"/>
              <a:t>font Georgia size 9 points and would be aligned to the right. As you see, DIV style definition for the font family has overridden BODY style definitions. This goes on – if you have a DIV element which is also of class "important", the class definition will override DIV style definitions. In this case, such DIV element would have a background color set, a border, it would use font Franklin Gothic Book size 9 points and be aligned to the right.</a:t>
            </a:r>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89</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A08023-14AF-4F1F-BD73-51B128B13177}" type="slidenum">
              <a:rPr lang="ru-RU"/>
              <a:pPr/>
              <a:t>90</a:t>
            </a:fld>
            <a:endParaRPr lang="ru-RU"/>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52E651-D78F-4D8F-934F-6729E566A797}" type="slidenum">
              <a:rPr lang="ru-RU"/>
              <a:pPr/>
              <a:t>91</a:t>
            </a:fld>
            <a:endParaRPr lang="ru-RU"/>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35CCFB-36C9-4301-AB32-13FEA87A3231}" type="slidenum">
              <a:rPr lang="ru-RU"/>
              <a:pPr/>
              <a:t>93</a:t>
            </a:fld>
            <a:endParaRPr lang="ru-RU"/>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r>
              <a:rPr lang="ru-RU"/>
              <a:t>Although this automatic stylesheet application sounds useful, it’s less convenient in ASP.NET because you’re usually dealing with controls, not individual HTML tags. You can’t always be certain what tags will be used to render a given control, so it’s best to explicitly specify the rule you want to use through the class name.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4523B-1439-4B82-8B70-3B0903EFE937}" type="slidenum">
              <a:rPr lang="ru-RU"/>
              <a:pPr/>
              <a:t>94</a:t>
            </a:fld>
            <a:endParaRPr lang="ru-RU"/>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BD3716-32C2-4F0D-B33E-EFF2E6D0137A}" type="slidenum">
              <a:rPr lang="ru-RU"/>
              <a:pPr/>
              <a:t>95</a:t>
            </a:fld>
            <a:endParaRPr lang="ru-RU"/>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0AE3B7-0BFF-450A-BCDC-27AB9CC36C85}" type="slidenum">
              <a:rPr lang="ru-RU"/>
              <a:pPr/>
              <a:t>96</a:t>
            </a:fld>
            <a:endParaRPr lang="ru-RU"/>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8F7382-5B23-4780-BC77-4976EC731951}" type="slidenum">
              <a:rPr lang="ru-RU"/>
              <a:pPr/>
              <a:t>99</a:t>
            </a:fld>
            <a:endParaRPr lang="ru-RU"/>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AAA416-8BD0-482E-B036-EBD4FA561ED1}" type="slidenum">
              <a:rPr lang="ru-RU"/>
              <a:pPr/>
              <a:t>100</a:t>
            </a:fld>
            <a:endParaRPr 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851A67-DCE4-4510-8E15-48FF96E29C16}" type="slidenum">
              <a:rPr lang="ru-RU"/>
              <a:pPr/>
              <a:t>101</a:t>
            </a:fld>
            <a:endParaRPr lang="ru-R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F5168-A69B-40C6-BD03-9D593E0607A7}" type="slidenum">
              <a:rPr lang="ru-RU"/>
              <a:pPr/>
              <a:t>103</a:t>
            </a:fld>
            <a:endParaRPr lang="ru-RU"/>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B989E7-9617-47AF-8771-6F26D4423618}" type="slidenum">
              <a:rPr lang="ru-RU"/>
              <a:pPr/>
              <a:t>104</a:t>
            </a:fld>
            <a:endParaRPr lang="ru-RU"/>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578205-8D62-48C8-8E7E-0208E3F178F2}" type="slidenum">
              <a:rPr lang="ru-RU"/>
              <a:pPr/>
              <a:t>105</a:t>
            </a:fld>
            <a:endParaRPr lang="ru-RU"/>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r>
              <a:rPr lang="ru-RU"/>
              <a:t>Remember, in order for this technique to work, the master page must use the stylesheet you’ve created—in other words, it needs to include the &lt;link&gt; element that attaches the stylesheet and makes the styles available to your web page markup, as described at the beginning of this chapter in the “Applying Stylesheet Rules” section.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F4CCF2-AF0C-4148-9450-499F87D36D5D}" type="slidenum">
              <a:rPr lang="ru-RU"/>
              <a:pPr/>
              <a:t>106</a:t>
            </a:fld>
            <a:endParaRPr lang="ru-RU"/>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0C46CC-9BA9-4863-BB99-5C73E186D9EA}" type="slidenum">
              <a:rPr lang="ru-RU"/>
              <a:pPr/>
              <a:t>107</a:t>
            </a:fld>
            <a:endParaRPr lang="ru-RU"/>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Alternative Design Method</a:t>
            </a:r>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109</a:t>
            </a:fld>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067BC-4D39-4F96-A2A4-B87DFA838EC6}" type="slidenum">
              <a:rPr lang="ru-RU"/>
              <a:pPr/>
              <a:t>111</a:t>
            </a:fld>
            <a:endParaRPr lang="ru-RU"/>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4C5E5F07-530C-443F-88F7-FDF4C7EC2E0E}" type="slidenum">
              <a:rPr lang="en-US" smtClean="0"/>
              <a:pPr/>
              <a:t>112</a:t>
            </a:fld>
            <a:endParaRPr lang="en-US" smtClean="0"/>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a:ln/>
        </p:spPr>
      </p:sp>
      <p:sp>
        <p:nvSpPr>
          <p:cNvPr id="260099" name="Заметки 2"/>
          <p:cNvSpPr>
            <a:spLocks noGrp="1"/>
          </p:cNvSpPr>
          <p:nvPr>
            <p:ph type="body" idx="1"/>
          </p:nvPr>
        </p:nvSpPr>
        <p:spPr>
          <a:noFill/>
          <a:ln/>
        </p:spPr>
        <p:txBody>
          <a:bodyPr/>
          <a:lstStyle/>
          <a:p>
            <a:r>
              <a:rPr lang="ru-RU" b="1" smtClean="0">
                <a:latin typeface="Arial" pitchFamily="34" charset="0"/>
              </a:rPr>
              <a:t>Скри́птовый язы́к</a:t>
            </a:r>
            <a:r>
              <a:rPr lang="ru-RU" smtClean="0">
                <a:latin typeface="Arial" pitchFamily="34" charset="0"/>
              </a:rPr>
              <a:t> (</a:t>
            </a:r>
            <a:r>
              <a:rPr lang="ru-RU" smtClean="0">
                <a:latin typeface="Arial" pitchFamily="34" charset="0"/>
                <a:hlinkClick r:id="rId3" action="ppaction://hlinkfile" tooltip="Английский язык"/>
              </a:rPr>
              <a:t>англ.</a:t>
            </a:r>
            <a:r>
              <a:rPr lang="ru-RU" smtClean="0">
                <a:latin typeface="Arial" pitchFamily="34" charset="0"/>
              </a:rPr>
              <a:t> </a:t>
            </a:r>
            <a:r>
              <a:rPr lang="ru-RU" i="1" smtClean="0">
                <a:latin typeface="Arial" pitchFamily="34" charset="0"/>
              </a:rPr>
              <a:t>scripting language</a:t>
            </a:r>
            <a:r>
              <a:rPr lang="ru-RU" smtClean="0">
                <a:latin typeface="Arial" pitchFamily="34" charset="0"/>
              </a:rPr>
              <a:t>, в русскоязычной литературе принято название </a:t>
            </a:r>
            <a:r>
              <a:rPr lang="ru-RU" b="1" smtClean="0">
                <a:latin typeface="Arial" pitchFamily="34" charset="0"/>
              </a:rPr>
              <a:t>язык сценариев</a:t>
            </a:r>
            <a:r>
              <a:rPr lang="ru-RU" smtClean="0">
                <a:latin typeface="Arial" pitchFamily="34" charset="0"/>
              </a:rPr>
              <a:t>) — </a:t>
            </a:r>
            <a:r>
              <a:rPr lang="ru-RU" smtClean="0">
                <a:latin typeface="Arial" pitchFamily="34" charset="0"/>
                <a:hlinkClick r:id="rId4" action="ppaction://hlinkfile" tooltip="Язык программирования"/>
              </a:rPr>
              <a:t>язык программирования</a:t>
            </a:r>
            <a:r>
              <a:rPr lang="ru-RU" smtClean="0">
                <a:latin typeface="Arial" pitchFamily="34" charset="0"/>
              </a:rPr>
              <a:t>, разработанный для записи «сценариев», последовательностей операций, которые пользователь может выполнять на компьютере. Простые скриптовые языки раньше часто называли </a:t>
            </a:r>
            <a:r>
              <a:rPr lang="ru-RU" i="1" smtClean="0">
                <a:latin typeface="Arial" pitchFamily="34" charset="0"/>
              </a:rPr>
              <a:t>языками пакетной обработки</a:t>
            </a:r>
            <a:r>
              <a:rPr lang="ru-RU" smtClean="0">
                <a:latin typeface="Arial" pitchFamily="34" charset="0"/>
              </a:rPr>
              <a:t> (</a:t>
            </a:r>
            <a:r>
              <a:rPr lang="ru-RU" i="1" smtClean="0">
                <a:latin typeface="Arial" pitchFamily="34" charset="0"/>
              </a:rPr>
              <a:t>batch languages</a:t>
            </a:r>
            <a:r>
              <a:rPr lang="ru-RU" smtClean="0">
                <a:latin typeface="Arial" pitchFamily="34" charset="0"/>
              </a:rPr>
              <a:t> или </a:t>
            </a:r>
            <a:r>
              <a:rPr lang="ru-RU" i="1" smtClean="0">
                <a:latin typeface="Arial" pitchFamily="34" charset="0"/>
              </a:rPr>
              <a:t>job control languages</a:t>
            </a:r>
            <a:r>
              <a:rPr lang="ru-RU" smtClean="0">
                <a:latin typeface="Arial" pitchFamily="34" charset="0"/>
              </a:rPr>
              <a:t>). Сценарии обычно </a:t>
            </a:r>
            <a:r>
              <a:rPr lang="ru-RU" smtClean="0">
                <a:latin typeface="Arial" pitchFamily="34" charset="0"/>
                <a:hlinkClick r:id="rId5" action="ppaction://hlinkfile" tooltip="Интерпретация"/>
              </a:rPr>
              <a:t>интерпретируются</a:t>
            </a:r>
            <a:r>
              <a:rPr lang="ru-RU" smtClean="0">
                <a:latin typeface="Arial" pitchFamily="34" charset="0"/>
              </a:rPr>
              <a:t>, а не </a:t>
            </a:r>
            <a:r>
              <a:rPr lang="ru-RU" smtClean="0">
                <a:latin typeface="Arial" pitchFamily="34" charset="0"/>
                <a:hlinkClick r:id="rId6" action="ppaction://hlinkfile" tooltip="Компилятор"/>
              </a:rPr>
              <a:t>компилируются</a:t>
            </a:r>
            <a:r>
              <a:rPr lang="ru-RU" smtClean="0">
                <a:latin typeface="Arial" pitchFamily="34" charset="0"/>
              </a:rPr>
              <a:t> (хотя часто сценарии</a:t>
            </a:r>
            <a:r>
              <a:rPr lang="ru-RU" smtClean="0">
                <a:latin typeface="Arial" pitchFamily="34" charset="0"/>
                <a:hlinkClick r:id="rId7" action="ppaction://hlinkfile" tooltip="JIT"/>
              </a:rPr>
              <a:t>компилируются</a:t>
            </a:r>
            <a:r>
              <a:rPr lang="ru-RU" smtClean="0">
                <a:latin typeface="Arial" pitchFamily="34" charset="0"/>
              </a:rPr>
              <a:t> каждый раз перед запуском).</a:t>
            </a:r>
          </a:p>
          <a:p>
            <a:r>
              <a:rPr lang="ru-RU" smtClean="0">
                <a:latin typeface="Arial" pitchFamily="34" charset="0"/>
              </a:rPr>
              <a:t>В прикладной программе, </a:t>
            </a:r>
            <a:r>
              <a:rPr lang="ru-RU" b="1" smtClean="0">
                <a:latin typeface="Arial" pitchFamily="34" charset="0"/>
              </a:rPr>
              <a:t>сценарий</a:t>
            </a:r>
            <a:r>
              <a:rPr lang="ru-RU" smtClean="0">
                <a:latin typeface="Arial" pitchFamily="34" charset="0"/>
              </a:rPr>
              <a:t> (</a:t>
            </a:r>
            <a:r>
              <a:rPr lang="ru-RU" b="1" smtClean="0">
                <a:latin typeface="Arial" pitchFamily="34" charset="0"/>
              </a:rPr>
              <a:t>скрипт</a:t>
            </a:r>
            <a:r>
              <a:rPr lang="ru-RU" smtClean="0">
                <a:latin typeface="Arial" pitchFamily="34" charset="0"/>
              </a:rPr>
              <a:t>) — это программа, которая автоматизирует некоторую задачу, которую без сценария пользователь делал бы вручную, используя интерфейс программы.</a:t>
            </a:r>
          </a:p>
        </p:txBody>
      </p:sp>
      <p:sp>
        <p:nvSpPr>
          <p:cNvPr id="260100" name="Номер слайда 3"/>
          <p:cNvSpPr>
            <a:spLocks noGrp="1"/>
          </p:cNvSpPr>
          <p:nvPr>
            <p:ph type="sldNum" sz="quarter" idx="5"/>
          </p:nvPr>
        </p:nvSpPr>
        <p:spPr>
          <a:noFill/>
        </p:spPr>
        <p:txBody>
          <a:bodyPr/>
          <a:lstStyle/>
          <a:p>
            <a:fld id="{4F65CFBA-F721-4A55-83DC-E24191AEB803}" type="slidenum">
              <a:rPr lang="en-US" smtClean="0"/>
              <a:pPr/>
              <a:t>113</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0D2EA1A0-DB46-47A7-812F-348012656CE2}" type="slidenum">
              <a:rPr lang="en-US" smtClean="0"/>
              <a:pPr/>
              <a:t>115</a:t>
            </a:fld>
            <a:endParaRPr lang="en-US" smtClean="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F6EE3158-DD80-448D-8648-61BF808D6B4E}" type="slidenum">
              <a:rPr lang="en-US" smtClean="0"/>
              <a:pPr/>
              <a:t>116</a:t>
            </a:fld>
            <a:endParaRPr lang="en-US"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2E0A5184-5288-4A2D-8560-F7FE140F0281}" type="slidenum">
              <a:rPr lang="en-US" smtClean="0"/>
              <a:pPr/>
              <a:t>118</a:t>
            </a:fld>
            <a:endParaRPr lang="en-US"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796FE1C9-5102-43D0-BD7F-C89CAA06EEC8}" type="slidenum">
              <a:rPr lang="en-US" smtClean="0"/>
              <a:pPr/>
              <a:t>120</a:t>
            </a:fld>
            <a:endParaRPr lang="en-US" smtClean="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r>
              <a:rPr lang="en-US" smtClean="0">
                <a:latin typeface="Arial" pitchFamily="34" charset="0"/>
              </a:rPr>
              <a:t>"Dynamic HTML" is a term used by some vendors to describe the combination of HTML, style sheets and scripts that allows documents to be animated. The W3C has received several submissions from members companies on the way in which the object model of HTML documents should be exposed to scripts. These submissions do not propose any new HTML tags or style sheet technology. The W3C DOM Activity is working hard to make sure interoperable and scripting-language neutral solutions are agreed upon.</a:t>
            </a:r>
            <a:endParaRPr lang="ru-RU" smtClean="0">
              <a:latin typeface="Arial" pitchFamily="34" charset="0"/>
            </a:endParaRPr>
          </a:p>
          <a:p>
            <a:endParaRPr lang="ru-RU" smtClean="0">
              <a:latin typeface="Arial" pitchFamily="34" charset="0"/>
            </a:endParaRPr>
          </a:p>
          <a:p>
            <a:r>
              <a:rPr lang="en-US" smtClean="0">
                <a:latin typeface="Arial" pitchFamily="34" charset="0"/>
              </a:rPr>
              <a:t>DHTML </a:t>
            </a:r>
            <a:r>
              <a:rPr lang="ru-RU" smtClean="0">
                <a:latin typeface="Arial" pitchFamily="34" charset="0"/>
              </a:rPr>
              <a:t>предшествовал </a:t>
            </a:r>
            <a:r>
              <a:rPr lang="en-US" smtClean="0">
                <a:latin typeface="Arial" pitchFamily="34" charset="0"/>
              </a:rPr>
              <a:t>DOM </a:t>
            </a:r>
            <a:r>
              <a:rPr lang="ru-RU" smtClean="0">
                <a:latin typeface="Arial" pitchFamily="34" charset="0"/>
              </a:rPr>
              <a:t>и реализует больше, чем </a:t>
            </a:r>
            <a:r>
              <a:rPr lang="en-US" smtClean="0">
                <a:latin typeface="Arial" pitchFamily="34" charset="0"/>
              </a:rPr>
              <a:t>DOM</a:t>
            </a:r>
            <a:r>
              <a:rPr lang="ru-RU" smtClean="0">
                <a:latin typeface="Arial" pitchFamily="34" charset="0"/>
              </a:rPr>
              <a:t> (в частности обработку событий).</a:t>
            </a:r>
          </a:p>
          <a:p>
            <a:r>
              <a:rPr lang="en-US" smtClean="0">
                <a:latin typeface="Arial" pitchFamily="34" charset="0"/>
              </a:rPr>
              <a:t>AJAX </a:t>
            </a:r>
            <a:r>
              <a:rPr lang="ru-RU" smtClean="0">
                <a:latin typeface="Arial" pitchFamily="34" charset="0"/>
              </a:rPr>
              <a:t>основывается на </a:t>
            </a:r>
            <a:r>
              <a:rPr lang="en-US" smtClean="0">
                <a:latin typeface="Arial" pitchFamily="34" charset="0"/>
              </a:rPr>
              <a:t>DHTML. </a:t>
            </a:r>
            <a:endParaRPr lang="ru-RU" smtClean="0">
              <a:latin typeface="Arial" pitchFamily="34" charset="0"/>
            </a:endParaRPr>
          </a:p>
          <a:p>
            <a:endParaRPr lang="ru-RU" smtClean="0">
              <a:latin typeface="Arial" pitchFamily="34" charset="0"/>
            </a:endParaRPr>
          </a:p>
          <a:p>
            <a:r>
              <a:rPr lang="en-US" smtClean="0">
                <a:latin typeface="Arial" pitchFamily="34" charset="0"/>
              </a:rPr>
              <a:t>Dynamic HTML (DHTML) is a set of innovative features originally introduced in Microsoft Internet Explorer 4.0. By enabling authors to dynamically change the rendering and content of a Web page as the user interacts with it, DHTML enables authors to create visually compelling Web sites without the overhead of server-side programs or complicated sets of controls to achieve special effects.</a:t>
            </a:r>
            <a:endParaRPr lang="ru-RU" smtClean="0">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FA66E94C-F4B2-4F8B-990F-963811AB8FCE}" type="slidenum">
              <a:rPr lang="en-US" smtClean="0"/>
              <a:pPr/>
              <a:t>121</a:t>
            </a:fld>
            <a:endParaRPr lang="en-US"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r>
              <a:rPr lang="ru-RU" smtClean="0">
                <a:latin typeface="Arial" pitchFamily="34" charset="0"/>
              </a:rPr>
              <a:t>Модель объектов, которые предоставляют браузеры для использования в </a:t>
            </a:r>
            <a:r>
              <a:rPr lang="en-US" smtClean="0">
                <a:latin typeface="Arial" pitchFamily="34" charset="0"/>
              </a:rPr>
              <a:t>HTML </a:t>
            </a:r>
            <a:r>
              <a:rPr lang="ru-RU" smtClean="0">
                <a:latin typeface="Arial" pitchFamily="34" charset="0"/>
              </a:rPr>
              <a:t>скриптах .</a:t>
            </a:r>
          </a:p>
          <a:p>
            <a:endParaRPr lang="ru-RU" smtClean="0">
              <a:latin typeface="Arial" pitchFamily="34" charset="0"/>
            </a:endParaRPr>
          </a:p>
          <a:p>
            <a:r>
              <a:rPr lang="en-US" smtClean="0">
                <a:latin typeface="Arial" pitchFamily="34" charset="0"/>
              </a:rPr>
              <a:t>The Dynamic HTML (DHTML) Document Object Model (DOM) allows authors direct, programmable access to the individual components of their Web documents, from individual elements to containers. This access, combined with the event model, allows the browser to react to user input, execute scripts on the fly, and display the new content without downloading additional documents from a server. The DHTML DOM puts sophisticated interactivity within easy reach of the average HTML author.</a:t>
            </a:r>
            <a:endParaRPr lang="ru-RU" smtClean="0">
              <a:latin typeface="Arial" pitchFamily="34" charset="0"/>
            </a:endParaRPr>
          </a:p>
          <a:p>
            <a:endParaRPr lang="ru-RU" b="1" smtClean="0">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04E1F4D0-3FA2-4D9F-A875-31568CE6D08E}" type="slidenum">
              <a:rPr lang="en-US" smtClean="0"/>
              <a:pPr/>
              <a:t>123</a:t>
            </a:fld>
            <a:endParaRPr lang="en-US"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38FA835E-DF72-48C3-956D-1C6F48224258}" type="slidenum">
              <a:rPr lang="en-US" smtClean="0"/>
              <a:pPr/>
              <a:t>124</a:t>
            </a:fld>
            <a:endParaRPr lang="en-US" smtClean="0"/>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DOM is a programming API for documents. It closely resembles the structure of the documents it models. For instance, consider this table, taken from an HTML document:</a:t>
            </a:r>
          </a:p>
          <a:p>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126</a:t>
            </a:fld>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E59152AF-4647-488E-B6CA-80D43C1D76E7}" type="slidenum">
              <a:rPr lang="en-US" smtClean="0"/>
              <a:pPr/>
              <a:t>129</a:t>
            </a:fld>
            <a:endParaRPr lang="en-US" smtClean="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r>
              <a:rPr lang="en-US" b="1" smtClean="0">
                <a:latin typeface="Arial" pitchFamily="34" charset="0"/>
              </a:rPr>
              <a:t>Dynamic HTML</a:t>
            </a:r>
            <a:r>
              <a:rPr lang="en-US" smtClean="0">
                <a:latin typeface="Arial" pitchFamily="34" charset="0"/>
              </a:rPr>
              <a:t>, or </a:t>
            </a:r>
            <a:r>
              <a:rPr lang="en-US" b="1" smtClean="0">
                <a:latin typeface="Arial" pitchFamily="34" charset="0"/>
              </a:rPr>
              <a:t>DHTML</a:t>
            </a:r>
            <a:r>
              <a:rPr lang="en-US" smtClean="0">
                <a:latin typeface="Arial" pitchFamily="34" charset="0"/>
              </a:rPr>
              <a:t>, is a collection of technologies used together to create interactive and animated</a:t>
            </a:r>
            <a:r>
              <a:rPr lang="ru-RU" smtClean="0">
                <a:latin typeface="Arial" pitchFamily="34" charset="0"/>
              </a:rPr>
              <a:t> </a:t>
            </a:r>
            <a:r>
              <a:rPr lang="en-US" smtClean="0">
                <a:latin typeface="Arial" pitchFamily="34" charset="0"/>
                <a:hlinkClick r:id="rId3" tooltip="Web site"/>
              </a:rPr>
              <a:t>web sites</a:t>
            </a:r>
            <a:r>
              <a:rPr lang="en-US" smtClean="0">
                <a:latin typeface="Arial" pitchFamily="34" charset="0"/>
              </a:rPr>
              <a:t> by using a combination of </a:t>
            </a:r>
            <a:endParaRPr lang="ru-RU" smtClean="0">
              <a:latin typeface="Arial" pitchFamily="34" charset="0"/>
            </a:endParaRPr>
          </a:p>
          <a:p>
            <a:pPr>
              <a:buFontTx/>
              <a:buChar char="•"/>
            </a:pPr>
            <a:r>
              <a:rPr lang="en-US" smtClean="0">
                <a:latin typeface="Arial" pitchFamily="34" charset="0"/>
              </a:rPr>
              <a:t>a static </a:t>
            </a:r>
            <a:r>
              <a:rPr lang="en-US" smtClean="0">
                <a:latin typeface="Arial" pitchFamily="34" charset="0"/>
                <a:hlinkClick r:id="rId4" tooltip="Markup language"/>
              </a:rPr>
              <a:t>markup language</a:t>
            </a:r>
            <a:r>
              <a:rPr lang="en-US" smtClean="0">
                <a:latin typeface="Arial" pitchFamily="34" charset="0"/>
              </a:rPr>
              <a:t> (such as </a:t>
            </a:r>
            <a:r>
              <a:rPr lang="en-US" smtClean="0">
                <a:latin typeface="Arial" pitchFamily="34" charset="0"/>
                <a:hlinkClick r:id="rId5" tooltip="HTML"/>
              </a:rPr>
              <a:t>HTML</a:t>
            </a:r>
            <a:r>
              <a:rPr lang="en-US" smtClean="0">
                <a:latin typeface="Arial" pitchFamily="34" charset="0"/>
              </a:rPr>
              <a:t>), </a:t>
            </a:r>
            <a:endParaRPr lang="ru-RU" smtClean="0">
              <a:latin typeface="Arial" pitchFamily="34" charset="0"/>
            </a:endParaRPr>
          </a:p>
          <a:p>
            <a:pPr>
              <a:buFontTx/>
              <a:buChar char="•"/>
            </a:pPr>
            <a:r>
              <a:rPr lang="en-US" smtClean="0">
                <a:latin typeface="Arial" pitchFamily="34" charset="0"/>
              </a:rPr>
              <a:t>a </a:t>
            </a:r>
            <a:r>
              <a:rPr lang="en-US" smtClean="0">
                <a:latin typeface="Arial" pitchFamily="34" charset="0"/>
                <a:hlinkClick r:id="rId6" tooltip="Client-side scripting"/>
              </a:rPr>
              <a:t>client-side scripting</a:t>
            </a:r>
            <a:r>
              <a:rPr lang="ru-RU" smtClean="0">
                <a:latin typeface="Arial" pitchFamily="34" charset="0"/>
              </a:rPr>
              <a:t> </a:t>
            </a:r>
            <a:r>
              <a:rPr lang="en-US" smtClean="0">
                <a:latin typeface="Arial" pitchFamily="34" charset="0"/>
              </a:rPr>
              <a:t>language (such as </a:t>
            </a:r>
            <a:r>
              <a:rPr lang="en-US" smtClean="0">
                <a:latin typeface="Arial" pitchFamily="34" charset="0"/>
                <a:hlinkClick r:id="rId7" tooltip="JavaScript"/>
              </a:rPr>
              <a:t>JavaScript</a:t>
            </a:r>
            <a:r>
              <a:rPr lang="en-US" smtClean="0">
                <a:latin typeface="Arial" pitchFamily="34" charset="0"/>
              </a:rPr>
              <a:t>), </a:t>
            </a:r>
            <a:endParaRPr lang="ru-RU" smtClean="0">
              <a:latin typeface="Arial" pitchFamily="34" charset="0"/>
            </a:endParaRPr>
          </a:p>
          <a:p>
            <a:pPr>
              <a:buFontTx/>
              <a:buChar char="•"/>
            </a:pPr>
            <a:r>
              <a:rPr lang="en-US" smtClean="0">
                <a:latin typeface="Arial" pitchFamily="34" charset="0"/>
              </a:rPr>
              <a:t>a presentation definition language (such as </a:t>
            </a:r>
            <a:r>
              <a:rPr lang="en-US" smtClean="0">
                <a:latin typeface="Arial" pitchFamily="34" charset="0"/>
                <a:hlinkClick r:id="rId8" tooltip="Cascading Style Sheets"/>
              </a:rPr>
              <a:t>CSS</a:t>
            </a:r>
            <a:r>
              <a:rPr lang="en-US" smtClean="0">
                <a:latin typeface="Arial" pitchFamily="34" charset="0"/>
              </a:rPr>
              <a:t>), and </a:t>
            </a:r>
            <a:endParaRPr lang="ru-RU" smtClean="0">
              <a:latin typeface="Arial" pitchFamily="34" charset="0"/>
            </a:endParaRPr>
          </a:p>
          <a:p>
            <a:pPr>
              <a:buFontTx/>
              <a:buChar char="•"/>
            </a:pPr>
            <a:r>
              <a:rPr lang="en-US" smtClean="0">
                <a:latin typeface="Arial" pitchFamily="34" charset="0"/>
              </a:rPr>
              <a:t>the </a:t>
            </a:r>
            <a:r>
              <a:rPr lang="en-US" smtClean="0">
                <a:latin typeface="Arial" pitchFamily="34" charset="0"/>
                <a:hlinkClick r:id="rId9" tooltip="Document Object Model"/>
              </a:rPr>
              <a:t>Document Object Model</a:t>
            </a:r>
            <a:r>
              <a:rPr lang="en-US" smtClean="0">
                <a:latin typeface="Arial" pitchFamily="34" charset="0"/>
              </a:rPr>
              <a:t>.</a:t>
            </a:r>
          </a:p>
          <a:p>
            <a:endParaRPr lang="ru-RU" smtClean="0">
              <a:latin typeface="Arial" pitchFamily="34" charset="0"/>
            </a:endParaRPr>
          </a:p>
          <a:p>
            <a:r>
              <a:rPr lang="en-US" smtClean="0">
                <a:latin typeface="Arial" pitchFamily="34" charset="0"/>
              </a:rPr>
              <a:t>DHTML allows scripting languages to change </a:t>
            </a:r>
            <a:r>
              <a:rPr lang="en-US" smtClean="0">
                <a:latin typeface="Arial" pitchFamily="34" charset="0"/>
                <a:hlinkClick r:id="rId10" tooltip="Variable"/>
              </a:rPr>
              <a:t>variables</a:t>
            </a:r>
            <a:r>
              <a:rPr lang="en-US" smtClean="0">
                <a:latin typeface="Arial" pitchFamily="34" charset="0"/>
              </a:rPr>
              <a:t> in a web page's definition language, which in turn affects the look and function of otherwise "static" HTML page content, </a:t>
            </a:r>
            <a:r>
              <a:rPr lang="en-US" i="1" smtClean="0">
                <a:latin typeface="Arial" pitchFamily="34" charset="0"/>
              </a:rPr>
              <a:t>after</a:t>
            </a:r>
            <a:r>
              <a:rPr lang="en-US" smtClean="0">
                <a:latin typeface="Arial" pitchFamily="34" charset="0"/>
              </a:rPr>
              <a:t> the page has been fully loaded and during the viewing process. Thus the dynamic characteristic of DHTML is the way it functions while a page is viewed, not in its ability to generate a unique page with each page load.</a:t>
            </a:r>
          </a:p>
          <a:p>
            <a:r>
              <a:rPr lang="en-US" smtClean="0">
                <a:latin typeface="Arial" pitchFamily="34" charset="0"/>
              </a:rPr>
              <a:t>By contrast, a </a:t>
            </a:r>
            <a:r>
              <a:rPr lang="en-US" smtClean="0">
                <a:latin typeface="Arial" pitchFamily="34" charset="0"/>
                <a:hlinkClick r:id="rId11" tooltip="Dynamic web page"/>
              </a:rPr>
              <a:t>dynamic web page</a:t>
            </a:r>
            <a:r>
              <a:rPr lang="en-US" smtClean="0">
                <a:latin typeface="Arial" pitchFamily="34" charset="0"/>
              </a:rPr>
              <a:t> is a broader concept — any web page generated differently for each user, load occurrence, or specific variable values. This includes pages created by client side scripting, and ones created by </a:t>
            </a:r>
            <a:r>
              <a:rPr lang="en-US" smtClean="0">
                <a:latin typeface="Arial" pitchFamily="34" charset="0"/>
                <a:hlinkClick r:id="rId12" tooltip="Server-side scripting"/>
              </a:rPr>
              <a:t>server-side scripting</a:t>
            </a:r>
            <a:r>
              <a:rPr lang="en-US" smtClean="0">
                <a:latin typeface="Arial" pitchFamily="34" charset="0"/>
              </a:rPr>
              <a:t> (such as </a:t>
            </a:r>
            <a:r>
              <a:rPr lang="en-US" smtClean="0">
                <a:latin typeface="Arial" pitchFamily="34" charset="0"/>
                <a:hlinkClick r:id="rId13" tooltip="PHP"/>
              </a:rPr>
              <a:t>PHP</a:t>
            </a:r>
            <a:r>
              <a:rPr lang="en-US" smtClean="0">
                <a:latin typeface="Arial" pitchFamily="34" charset="0"/>
              </a:rPr>
              <a:t> or </a:t>
            </a:r>
            <a:r>
              <a:rPr lang="en-US" smtClean="0">
                <a:latin typeface="Arial" pitchFamily="34" charset="0"/>
                <a:hlinkClick r:id="rId14" tooltip="Perl"/>
              </a:rPr>
              <a:t>Perl</a:t>
            </a:r>
            <a:r>
              <a:rPr lang="en-US" smtClean="0">
                <a:latin typeface="Arial" pitchFamily="34" charset="0"/>
              </a:rPr>
              <a:t>) where the web server generates content before sending it to the client.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6BBA37EB-BA3B-41B6-925C-0BB630839CE6}" type="slidenum">
              <a:rPr lang="en-US" smtClean="0"/>
              <a:pPr/>
              <a:t>131</a:t>
            </a:fld>
            <a:endParaRPr lang="en-US"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r>
              <a:rPr lang="en-US" dirty="0" smtClean="0"/>
              <a:t>&lt;html&gt;</a:t>
            </a:r>
          </a:p>
          <a:p>
            <a:r>
              <a:rPr lang="en-US" dirty="0" smtClean="0"/>
              <a:t>&lt;head&gt;</a:t>
            </a:r>
          </a:p>
          <a:p>
            <a:endParaRPr lang="en-US" dirty="0" smtClean="0"/>
          </a:p>
          <a:p>
            <a:r>
              <a:rPr lang="en-US" dirty="0" smtClean="0"/>
              <a:t>&lt;/head&gt;</a:t>
            </a:r>
          </a:p>
          <a:p>
            <a:r>
              <a:rPr lang="en-US" dirty="0" smtClean="0"/>
              <a:t>&lt;body&gt;</a:t>
            </a:r>
          </a:p>
          <a:p>
            <a:r>
              <a:rPr lang="en-US" dirty="0" smtClean="0"/>
              <a:t>&lt;div id="div1"&gt;</a:t>
            </a:r>
          </a:p>
          <a:p>
            <a:r>
              <a:rPr lang="en-US" dirty="0" smtClean="0"/>
              <a:t>What is 2+2?</a:t>
            </a:r>
          </a:p>
          <a:p>
            <a:r>
              <a:rPr lang="en-US" dirty="0" smtClean="0"/>
              <a:t>&lt;/div&gt;</a:t>
            </a:r>
          </a:p>
          <a:p>
            <a:r>
              <a:rPr lang="en-US" dirty="0" smtClean="0"/>
              <a:t>&lt;div id="div2"&gt;</a:t>
            </a:r>
          </a:p>
          <a:p>
            <a:r>
              <a:rPr lang="en-US" dirty="0" smtClean="0"/>
              <a:t>&lt;a </a:t>
            </a:r>
            <a:r>
              <a:rPr lang="en-US" dirty="0" err="1" smtClean="0"/>
              <a:t>href</a:t>
            </a:r>
            <a:r>
              <a:rPr lang="en-US" dirty="0" smtClean="0"/>
              <a:t>="answer.html" id="</a:t>
            </a:r>
            <a:r>
              <a:rPr lang="en-US" dirty="0" err="1" smtClean="0"/>
              <a:t>answer_link</a:t>
            </a:r>
            <a:r>
              <a:rPr lang="en-US" dirty="0" smtClean="0"/>
              <a:t>"&gt;Get the answer&lt;/a&gt;</a:t>
            </a:r>
          </a:p>
          <a:p>
            <a:r>
              <a:rPr lang="en-US" dirty="0" smtClean="0"/>
              <a:t>&lt;/div&gt;</a:t>
            </a:r>
          </a:p>
          <a:p>
            <a:endParaRPr lang="en-US" dirty="0" smtClean="0"/>
          </a:p>
          <a:p>
            <a:r>
              <a:rPr lang="en-US" dirty="0" smtClean="0"/>
              <a:t>&lt;script&gt;</a:t>
            </a:r>
          </a:p>
          <a:p>
            <a:r>
              <a:rPr lang="en-US" dirty="0" err="1" smtClean="0"/>
              <a:t>var</a:t>
            </a:r>
            <a:r>
              <a:rPr lang="en-US" dirty="0" smtClean="0"/>
              <a:t> d1 = </a:t>
            </a:r>
            <a:r>
              <a:rPr lang="en-US" dirty="0" err="1" smtClean="0"/>
              <a:t>document.getElementById</a:t>
            </a:r>
            <a:r>
              <a:rPr lang="en-US" dirty="0" smtClean="0"/>
              <a:t>("div1");</a:t>
            </a:r>
          </a:p>
          <a:p>
            <a:r>
              <a:rPr lang="en-US" dirty="0" err="1" smtClean="0"/>
              <a:t>var</a:t>
            </a:r>
            <a:r>
              <a:rPr lang="en-US" dirty="0" smtClean="0"/>
              <a:t> </a:t>
            </a:r>
            <a:r>
              <a:rPr lang="en-US" dirty="0" err="1" smtClean="0"/>
              <a:t>a_link</a:t>
            </a:r>
            <a:r>
              <a:rPr lang="en-US" dirty="0" smtClean="0"/>
              <a:t> = </a:t>
            </a:r>
            <a:r>
              <a:rPr lang="en-US" dirty="0" err="1" smtClean="0"/>
              <a:t>document.getElementById</a:t>
            </a:r>
            <a:r>
              <a:rPr lang="en-US" dirty="0" smtClean="0"/>
              <a:t>("</a:t>
            </a:r>
            <a:r>
              <a:rPr lang="en-US" dirty="0" err="1" smtClean="0"/>
              <a:t>answer_link</a:t>
            </a:r>
            <a:r>
              <a:rPr lang="en-US" dirty="0" smtClean="0"/>
              <a:t>");</a:t>
            </a:r>
          </a:p>
          <a:p>
            <a:r>
              <a:rPr lang="en-US" dirty="0" err="1" smtClean="0"/>
              <a:t>a_link.onclick</a:t>
            </a:r>
            <a:r>
              <a:rPr lang="en-US" dirty="0" smtClean="0"/>
              <a:t> = function() {</a:t>
            </a:r>
          </a:p>
          <a:p>
            <a:r>
              <a:rPr lang="en-US" dirty="0" smtClean="0"/>
              <a:t>d1.innerHTML = "That is easy, the answer is &lt;strong&gt;4&lt;/strong&gt;!";</a:t>
            </a:r>
          </a:p>
          <a:p>
            <a:r>
              <a:rPr lang="en-US" dirty="0" smtClean="0"/>
              <a:t>return false;</a:t>
            </a:r>
          </a:p>
          <a:p>
            <a:r>
              <a:rPr lang="en-US" dirty="0" smtClean="0"/>
              <a:t>};</a:t>
            </a:r>
          </a:p>
          <a:p>
            <a:r>
              <a:rPr lang="en-US" dirty="0" smtClean="0"/>
              <a:t>&lt;/script&gt;</a:t>
            </a:r>
          </a:p>
          <a:p>
            <a:endParaRPr lang="en-US" dirty="0" smtClean="0"/>
          </a:p>
          <a:p>
            <a:r>
              <a:rPr lang="en-US" dirty="0" smtClean="0"/>
              <a:t>&lt;/body&gt;</a:t>
            </a:r>
          </a:p>
          <a:p>
            <a:r>
              <a:rPr lang="en-US" dirty="0" smtClean="0"/>
              <a:t>&lt;/html&gt;</a:t>
            </a:r>
            <a:endParaRPr lang="ru-RU" dirty="0"/>
          </a:p>
        </p:txBody>
      </p:sp>
      <p:sp>
        <p:nvSpPr>
          <p:cNvPr id="4" name="Номер слайда 3"/>
          <p:cNvSpPr>
            <a:spLocks noGrp="1"/>
          </p:cNvSpPr>
          <p:nvPr>
            <p:ph type="sldNum" sz="quarter" idx="10"/>
          </p:nvPr>
        </p:nvSpPr>
        <p:spPr/>
        <p:txBody>
          <a:bodyPr/>
          <a:lstStyle/>
          <a:p>
            <a:fld id="{AC989CA0-4C31-4B1F-AAE9-7F85B21CE45B}" type="slidenum">
              <a:rPr lang="ru-RU" smtClean="0"/>
              <a:pPr/>
              <a:t>140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6C234A-31DF-4795-B0C6-9949A80C1080}" type="datetimeFigureOut">
              <a:rPr lang="ru-RU" smtClean="0"/>
              <a:pPr/>
              <a:t>31.01.2010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B3481-0941-4E15-9687-39BF05BB252C}"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5163" y="395288"/>
            <a:ext cx="7813675"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87413" y="1576388"/>
            <a:ext cx="3608387" cy="468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76388"/>
            <a:ext cx="3608388" cy="468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6C234A-31DF-4795-B0C6-9949A80C1080}" type="datetimeFigureOut">
              <a:rPr lang="ru-RU" smtClean="0"/>
              <a:pPr/>
              <a:t>31.01.2010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B3481-0941-4E15-9687-39BF05BB252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w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en.wikipedia.org/wiki/HTTP"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en.wikipedia.org/wiki/Hypertext_Markup_Language" TargetMode="External"/><Relationship Id="rId4" Type="http://schemas.openxmlformats.org/officeDocument/2006/relationships/hyperlink" Target="http://en.wikipedia.org/wiki/Web_browse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 y="2514600"/>
            <a:ext cx="8705880" cy="1143000"/>
          </a:xfrm>
          <a:noFill/>
        </p:spPr>
        <p:txBody>
          <a:bodyPr>
            <a:normAutofit fontScale="90000"/>
          </a:bodyPr>
          <a:lstStyle/>
          <a:p>
            <a:pPr eaLnBrk="1" hangingPunct="1"/>
            <a:r>
              <a:rPr lang="ru-RU" dirty="0" smtClean="0"/>
              <a:t>Проектирование Интернет приложений</a:t>
            </a:r>
          </a:p>
        </p:txBody>
      </p:sp>
      <p:sp>
        <p:nvSpPr>
          <p:cNvPr id="3075" name="Rectangle 3"/>
          <p:cNvSpPr>
            <a:spLocks noGrp="1" noChangeArrowheads="1"/>
          </p:cNvSpPr>
          <p:nvPr>
            <p:ph type="subTitle" idx="1"/>
          </p:nvPr>
        </p:nvSpPr>
        <p:spPr>
          <a:xfrm>
            <a:off x="1219200" y="4267200"/>
            <a:ext cx="6662738" cy="457200"/>
          </a:xfrm>
        </p:spPr>
        <p:txBody>
          <a:bodyPr/>
          <a:lstStyle/>
          <a:p>
            <a:pPr eaLnBrk="1" hangingPunct="1"/>
            <a:r>
              <a:rPr lang="ru-RU" sz="2400" dirty="0" smtClean="0"/>
              <a:t>Лекция </a:t>
            </a:r>
            <a:r>
              <a:rPr lang="en-US" sz="2400" dirty="0" smtClean="0"/>
              <a:t>1</a:t>
            </a:r>
            <a:r>
              <a:rPr lang="ru-RU" sz="2400" smtClean="0"/>
              <a:t> -2</a:t>
            </a:r>
          </a:p>
        </p:txBody>
      </p:sp>
      <p:sp>
        <p:nvSpPr>
          <p:cNvPr id="3076" name="Подзаголовок 5"/>
          <p:cNvSpPr>
            <a:spLocks/>
          </p:cNvSpPr>
          <p:nvPr/>
        </p:nvSpPr>
        <p:spPr bwMode="auto">
          <a:xfrm>
            <a:off x="990600" y="685800"/>
            <a:ext cx="7848600" cy="1371600"/>
          </a:xfrm>
          <a:prstGeom prst="rect">
            <a:avLst/>
          </a:prstGeom>
          <a:noFill/>
          <a:ln w="9525">
            <a:noFill/>
            <a:miter lim="800000"/>
            <a:headEnd/>
            <a:tailEnd/>
          </a:ln>
        </p:spPr>
        <p:txBody>
          <a:bodyPr/>
          <a:lstStyle/>
          <a:p>
            <a:pPr algn="ctr" eaLnBrk="1" hangingPunct="1">
              <a:spcBef>
                <a:spcPct val="20000"/>
              </a:spcBef>
              <a:buClr>
                <a:schemeClr val="accent2"/>
              </a:buClr>
              <a:buFont typeface="Wingdings" pitchFamily="2" charset="2"/>
              <a:buNone/>
            </a:pPr>
            <a:r>
              <a:rPr lang="ru-RU" sz="2400" dirty="0">
                <a:latin typeface="Arial" pitchFamily="34" charset="0"/>
              </a:rPr>
              <a:t>Кафедра «ОСУ»</a:t>
            </a:r>
          </a:p>
          <a:p>
            <a:pPr algn="ctr" eaLnBrk="1" hangingPunct="1">
              <a:spcBef>
                <a:spcPct val="20000"/>
              </a:spcBef>
              <a:buClr>
                <a:schemeClr val="accent2"/>
              </a:buClr>
              <a:buFont typeface="Wingdings" pitchFamily="2" charset="2"/>
              <a:buNone/>
            </a:pPr>
            <a:r>
              <a:rPr lang="ru-RU" sz="2400" dirty="0">
                <a:latin typeface="Arial" pitchFamily="34" charset="0"/>
              </a:rPr>
              <a:t>Весенний семестр </a:t>
            </a:r>
            <a:r>
              <a:rPr lang="ru-RU" sz="2400" dirty="0" smtClean="0">
                <a:latin typeface="Arial" pitchFamily="34" charset="0"/>
              </a:rPr>
              <a:t>200</a:t>
            </a:r>
            <a:r>
              <a:rPr lang="en-US" sz="2400" dirty="0" smtClean="0">
                <a:latin typeface="Arial" pitchFamily="34" charset="0"/>
              </a:rPr>
              <a:t>9</a:t>
            </a:r>
            <a:r>
              <a:rPr lang="ru-RU" sz="2400" dirty="0" smtClean="0">
                <a:latin typeface="Arial" pitchFamily="34" charset="0"/>
              </a:rPr>
              <a:t>/20</a:t>
            </a:r>
            <a:r>
              <a:rPr lang="en-US" sz="2400" dirty="0" smtClean="0">
                <a:latin typeface="Arial" pitchFamily="34" charset="0"/>
              </a:rPr>
              <a:t>10</a:t>
            </a:r>
            <a:r>
              <a:rPr lang="ru-RU" sz="2400" dirty="0" smtClean="0">
                <a:latin typeface="Arial" pitchFamily="34" charset="0"/>
              </a:rPr>
              <a:t> </a:t>
            </a:r>
            <a:r>
              <a:rPr lang="ru-RU" sz="2400" dirty="0" err="1">
                <a:latin typeface="Arial" pitchFamily="34" charset="0"/>
              </a:rPr>
              <a:t>уч</a:t>
            </a:r>
            <a:r>
              <a:rPr lang="ru-RU" sz="2400" dirty="0">
                <a:latin typeface="Arial" pitchFamily="34" charset="0"/>
              </a:rPr>
              <a:t>. года</a:t>
            </a:r>
          </a:p>
          <a:p>
            <a:pPr algn="ctr" eaLnBrk="1" hangingPunct="1">
              <a:spcBef>
                <a:spcPct val="20000"/>
              </a:spcBef>
              <a:buClr>
                <a:schemeClr val="accent2"/>
              </a:buClr>
              <a:buFont typeface="Wingdings" pitchFamily="2" charset="2"/>
              <a:buNone/>
            </a:pPr>
            <a:r>
              <a:rPr lang="ru-RU" sz="2400" dirty="0" err="1">
                <a:latin typeface="Arial" pitchFamily="34" charset="0"/>
              </a:rPr>
              <a:t>Уч</a:t>
            </a:r>
            <a:r>
              <a:rPr lang="ru-RU" sz="2400" dirty="0">
                <a:latin typeface="Arial" pitchFamily="34" charset="0"/>
              </a:rPr>
              <a:t>. группы: </a:t>
            </a:r>
            <a:r>
              <a:rPr lang="ru-RU" sz="2400" dirty="0" smtClean="0">
                <a:latin typeface="Arial" pitchFamily="34" charset="0"/>
              </a:rPr>
              <a:t>8561 </a:t>
            </a:r>
            <a:r>
              <a:rPr lang="ru-RU" sz="2400" dirty="0">
                <a:latin typeface="Arial" pitchFamily="34" charset="0"/>
              </a:rPr>
              <a:t>и </a:t>
            </a:r>
            <a:r>
              <a:rPr lang="ru-RU" sz="2400" dirty="0" smtClean="0">
                <a:latin typeface="Arial" pitchFamily="34" charset="0"/>
              </a:rPr>
              <a:t>8562</a:t>
            </a:r>
            <a:endParaRPr lang="ru-RU" sz="2400" dirty="0">
              <a:latin typeface="Arial" pitchFamily="34" charset="0"/>
            </a:endParaRPr>
          </a:p>
        </p:txBody>
      </p:sp>
      <p:sp>
        <p:nvSpPr>
          <p:cNvPr id="3077" name="Text Box 5"/>
          <p:cNvSpPr txBox="1">
            <a:spLocks noChangeArrowheads="1"/>
          </p:cNvSpPr>
          <p:nvPr/>
        </p:nvSpPr>
        <p:spPr bwMode="auto">
          <a:xfrm>
            <a:off x="762000" y="4800600"/>
            <a:ext cx="7696200" cy="579438"/>
          </a:xfrm>
          <a:prstGeom prst="rect">
            <a:avLst/>
          </a:prstGeom>
          <a:noFill/>
          <a:ln w="9525">
            <a:noFill/>
            <a:miter lim="800000"/>
            <a:headEnd/>
            <a:tailEnd/>
          </a:ln>
        </p:spPr>
        <p:txBody>
          <a:bodyPr>
            <a:spAutoFit/>
          </a:bodyPr>
          <a:lstStyle/>
          <a:p>
            <a:pPr algn="ctr">
              <a:spcBef>
                <a:spcPct val="50000"/>
              </a:spcBef>
            </a:pPr>
            <a:r>
              <a:rPr lang="ru-RU" sz="3200"/>
              <a:t>Основные Интернет технологии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ru-RU" smtClean="0"/>
              <a:t>План лекции</a:t>
            </a:r>
          </a:p>
        </p:txBody>
      </p:sp>
      <p:sp>
        <p:nvSpPr>
          <p:cNvPr id="4099" name="Rectangle 3"/>
          <p:cNvSpPr>
            <a:spLocks noGrp="1" noChangeArrowheads="1"/>
          </p:cNvSpPr>
          <p:nvPr>
            <p:ph idx="1"/>
          </p:nvPr>
        </p:nvSpPr>
        <p:spPr/>
        <p:txBody>
          <a:bodyPr>
            <a:normAutofit lnSpcReduction="10000"/>
          </a:bodyPr>
          <a:lstStyle/>
          <a:p>
            <a:pPr eaLnBrk="1" hangingPunct="1"/>
            <a:r>
              <a:rPr lang="ru-RU" smtClean="0"/>
              <a:t>Описание дисциплины</a:t>
            </a:r>
          </a:p>
          <a:p>
            <a:pPr eaLnBrk="1" hangingPunct="1"/>
            <a:r>
              <a:rPr lang="ru-RU" smtClean="0"/>
              <a:t>Стандарты </a:t>
            </a:r>
            <a:r>
              <a:rPr lang="en-US" smtClean="0"/>
              <a:t>Web </a:t>
            </a:r>
            <a:r>
              <a:rPr lang="ru-RU" smtClean="0"/>
              <a:t>сети</a:t>
            </a:r>
          </a:p>
          <a:p>
            <a:pPr lvl="1" eaLnBrk="1" hangingPunct="1"/>
            <a:r>
              <a:rPr lang="en-US" smtClean="0"/>
              <a:t>HTTP </a:t>
            </a:r>
            <a:r>
              <a:rPr lang="ru-RU" smtClean="0"/>
              <a:t>протокол</a:t>
            </a:r>
          </a:p>
          <a:p>
            <a:pPr lvl="1" eaLnBrk="1" hangingPunct="1"/>
            <a:r>
              <a:rPr lang="en-US" smtClean="0"/>
              <a:t>HTML</a:t>
            </a:r>
            <a:r>
              <a:rPr lang="ru-RU" smtClean="0"/>
              <a:t>, </a:t>
            </a:r>
            <a:r>
              <a:rPr lang="en-US" smtClean="0"/>
              <a:t>CSS</a:t>
            </a:r>
          </a:p>
          <a:p>
            <a:pPr lvl="1" eaLnBrk="1" hangingPunct="1"/>
            <a:r>
              <a:rPr lang="en-US" smtClean="0"/>
              <a:t>DHTML, JavaScript, VBScript</a:t>
            </a:r>
          </a:p>
          <a:p>
            <a:pPr lvl="1" eaLnBrk="1" hangingPunct="1"/>
            <a:r>
              <a:rPr lang="en-US" smtClean="0"/>
              <a:t>ASP</a:t>
            </a:r>
            <a:r>
              <a:rPr lang="ru-RU" smtClean="0"/>
              <a:t>, </a:t>
            </a:r>
            <a:r>
              <a:rPr lang="en-US" smtClean="0"/>
              <a:t>PHP, JSP</a:t>
            </a:r>
            <a:endParaRPr lang="ru-RU" smtClean="0"/>
          </a:p>
          <a:p>
            <a:pPr eaLnBrk="1" hangingPunct="1"/>
            <a:r>
              <a:rPr lang="ru-RU" smtClean="0"/>
              <a:t>Технологии программирования</a:t>
            </a:r>
          </a:p>
          <a:p>
            <a:pPr lvl="1" eaLnBrk="1" hangingPunct="1"/>
            <a:r>
              <a:rPr lang="ru-RU" smtClean="0"/>
              <a:t>Клиентские</a:t>
            </a:r>
          </a:p>
          <a:p>
            <a:pPr lvl="1" eaLnBrk="1" hangingPunct="1"/>
            <a:r>
              <a:rPr lang="ru-RU" smtClean="0"/>
              <a:t>Серверные</a:t>
            </a:r>
          </a:p>
          <a:p>
            <a:pPr lvl="1" eaLnBrk="1" hangingPunct="1"/>
            <a:endParaRPr lang="ru-RU"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Цель преподавания данной дисциплины</a:t>
            </a:r>
            <a:endParaRPr lang="ru-RU" dirty="0"/>
          </a:p>
        </p:txBody>
      </p:sp>
      <p:sp>
        <p:nvSpPr>
          <p:cNvPr id="3" name="Содержимое 2"/>
          <p:cNvSpPr>
            <a:spLocks noGrp="1"/>
          </p:cNvSpPr>
          <p:nvPr>
            <p:ph idx="1"/>
          </p:nvPr>
        </p:nvSpPr>
        <p:spPr/>
        <p:txBody>
          <a:bodyPr>
            <a:normAutofit fontScale="85000" lnSpcReduction="10000"/>
          </a:bodyPr>
          <a:lstStyle/>
          <a:p>
            <a:r>
              <a:rPr lang="ru-RU" dirty="0" smtClean="0"/>
              <a:t>дать основы проектирования и разработки </a:t>
            </a:r>
            <a:r>
              <a:rPr lang="en-US" dirty="0" smtClean="0"/>
              <a:t>web</a:t>
            </a:r>
            <a:r>
              <a:rPr lang="ru-RU" dirty="0" smtClean="0"/>
              <a:t>-приложений с использованием технологии </a:t>
            </a:r>
            <a:r>
              <a:rPr lang="en-US" dirty="0" smtClean="0"/>
              <a:t>ASP</a:t>
            </a:r>
            <a:r>
              <a:rPr lang="ru-RU" dirty="0" smtClean="0"/>
              <a:t>.</a:t>
            </a:r>
            <a:r>
              <a:rPr lang="en-US" dirty="0" smtClean="0"/>
              <a:t>Net </a:t>
            </a:r>
            <a:r>
              <a:rPr lang="ru-RU" dirty="0" smtClean="0"/>
              <a:t>и выполнения приложений </a:t>
            </a:r>
            <a:r>
              <a:rPr lang="en-US" dirty="0" smtClean="0"/>
              <a:t>Microsoft</a:t>
            </a:r>
            <a:r>
              <a:rPr lang="ru-RU" dirty="0" smtClean="0"/>
              <a:t>.</a:t>
            </a:r>
            <a:r>
              <a:rPr lang="en-US" dirty="0" smtClean="0"/>
              <a:t>Net</a:t>
            </a:r>
            <a:r>
              <a:rPr lang="ru-RU" dirty="0" smtClean="0"/>
              <a:t> и языка программирования </a:t>
            </a:r>
            <a:r>
              <a:rPr lang="en-US" dirty="0" smtClean="0"/>
              <a:t>C</a:t>
            </a:r>
            <a:r>
              <a:rPr lang="ru-RU" dirty="0" smtClean="0"/>
              <a:t>#, </a:t>
            </a:r>
          </a:p>
          <a:p>
            <a:r>
              <a:rPr lang="ru-RU" dirty="0" smtClean="0"/>
              <a:t>сформировать у студентов понимание создания и развертывания программного обеспечения, работающего в компьютерных сетях использованием Интернет технологий. </a:t>
            </a:r>
          </a:p>
          <a:p>
            <a:r>
              <a:rPr lang="ru-RU" dirty="0" smtClean="0"/>
              <a:t>на лабораторных занятиях студенты разрабатывают </a:t>
            </a:r>
            <a:r>
              <a:rPr lang="en-US" dirty="0" smtClean="0"/>
              <a:t>web </a:t>
            </a:r>
            <a:r>
              <a:rPr lang="ru-RU" dirty="0" smtClean="0"/>
              <a:t>приложения с помощью системы программирования </a:t>
            </a:r>
            <a:r>
              <a:rPr lang="en-US" dirty="0" smtClean="0"/>
              <a:t>Microsoft Visual Studio</a:t>
            </a:r>
            <a:r>
              <a:rPr lang="ru-RU" dirty="0" smtClean="0"/>
              <a:t>.</a:t>
            </a:r>
            <a:r>
              <a:rPr lang="en-US" dirty="0" smtClean="0"/>
              <a:t>Net</a:t>
            </a:r>
            <a:r>
              <a:rPr lang="ru-RU" dirty="0" smtClean="0"/>
              <a:t>.</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Основными задачами изучения и изложения дисциплины являются</a:t>
            </a:r>
            <a:endParaRPr lang="ru-RU" dirty="0"/>
          </a:p>
        </p:txBody>
      </p:sp>
      <p:sp>
        <p:nvSpPr>
          <p:cNvPr id="3" name="Содержимое 2"/>
          <p:cNvSpPr>
            <a:spLocks noGrp="1"/>
          </p:cNvSpPr>
          <p:nvPr>
            <p:ph idx="1"/>
          </p:nvPr>
        </p:nvSpPr>
        <p:spPr/>
        <p:txBody>
          <a:bodyPr>
            <a:normAutofit fontScale="70000" lnSpcReduction="20000"/>
          </a:bodyPr>
          <a:lstStyle/>
          <a:p>
            <a:pPr lvl="0"/>
            <a:r>
              <a:rPr lang="ru-RU" dirty="0" smtClean="0"/>
              <a:t>изучение основ программирования </a:t>
            </a:r>
            <a:r>
              <a:rPr lang="en-US" dirty="0" smtClean="0"/>
              <a:t>ASP</a:t>
            </a:r>
            <a:r>
              <a:rPr lang="ru-RU" dirty="0" smtClean="0"/>
              <a:t>.</a:t>
            </a:r>
            <a:r>
              <a:rPr lang="en-US" dirty="0" smtClean="0"/>
              <a:t>Net </a:t>
            </a:r>
            <a:r>
              <a:rPr lang="ru-RU" dirty="0" smtClean="0"/>
              <a:t>для </a:t>
            </a:r>
            <a:r>
              <a:rPr lang="en-US" dirty="0" smtClean="0"/>
              <a:t>web</a:t>
            </a:r>
            <a:r>
              <a:rPr lang="ru-RU" dirty="0" smtClean="0"/>
              <a:t>-сети Интернет;</a:t>
            </a:r>
          </a:p>
          <a:p>
            <a:pPr lvl="0"/>
            <a:r>
              <a:rPr lang="ru-RU" dirty="0" smtClean="0"/>
              <a:t>изучение основ разработки графического интерфейса – </a:t>
            </a:r>
            <a:r>
              <a:rPr lang="en-US" dirty="0" smtClean="0"/>
              <a:t>web </a:t>
            </a:r>
            <a:r>
              <a:rPr lang="ru-RU" dirty="0" smtClean="0"/>
              <a:t>страниц;</a:t>
            </a:r>
          </a:p>
          <a:p>
            <a:pPr lvl="0"/>
            <a:r>
              <a:rPr lang="ru-RU" dirty="0" smtClean="0"/>
              <a:t>изучение методов поддержки состояния </a:t>
            </a:r>
            <a:r>
              <a:rPr lang="en-US" dirty="0" smtClean="0"/>
              <a:t>web </a:t>
            </a:r>
            <a:r>
              <a:rPr lang="ru-RU" dirty="0" smtClean="0"/>
              <a:t>приложения;</a:t>
            </a:r>
          </a:p>
          <a:p>
            <a:pPr lvl="0"/>
            <a:r>
              <a:rPr lang="ru-RU" dirty="0" smtClean="0"/>
              <a:t>изучение методов перехода (навигации) между разными элементами </a:t>
            </a:r>
            <a:r>
              <a:rPr lang="en-US" dirty="0" smtClean="0"/>
              <a:t>web </a:t>
            </a:r>
            <a:r>
              <a:rPr lang="ru-RU" dirty="0" smtClean="0"/>
              <a:t>приложения;</a:t>
            </a:r>
          </a:p>
          <a:p>
            <a:pPr lvl="0"/>
            <a:r>
              <a:rPr lang="ru-RU" dirty="0" smtClean="0"/>
              <a:t>изучение методов обеспечения безопасности работы приложения в сети Интернет;</a:t>
            </a:r>
          </a:p>
          <a:p>
            <a:pPr lvl="0"/>
            <a:r>
              <a:rPr lang="ru-RU" dirty="0" smtClean="0"/>
              <a:t>изучение методов взаимодействия </a:t>
            </a:r>
            <a:r>
              <a:rPr lang="en-US" dirty="0" smtClean="0"/>
              <a:t>web </a:t>
            </a:r>
            <a:r>
              <a:rPr lang="ru-RU" dirty="0" smtClean="0"/>
              <a:t>приложений с базами данных;</a:t>
            </a:r>
          </a:p>
          <a:p>
            <a:pPr lvl="0"/>
            <a:r>
              <a:rPr lang="ru-RU" dirty="0" smtClean="0"/>
              <a:t>приобретение практических навыков создания, отладки и развертывания </a:t>
            </a:r>
            <a:r>
              <a:rPr lang="en-US" dirty="0" smtClean="0"/>
              <a:t>web </a:t>
            </a:r>
            <a:r>
              <a:rPr lang="ru-RU" dirty="0" smtClean="0"/>
              <a:t>приложений с помощью системы программирования </a:t>
            </a:r>
            <a:r>
              <a:rPr lang="en-US" dirty="0" smtClean="0"/>
              <a:t>Microsoft Visual Studio</a:t>
            </a:r>
            <a:r>
              <a:rPr lang="ru-RU" dirty="0" smtClean="0"/>
              <a:t>.</a:t>
            </a:r>
            <a:r>
              <a:rPr lang="en-US" dirty="0" smtClean="0"/>
              <a:t>Net</a:t>
            </a:r>
            <a:r>
              <a:rPr lang="ru-RU" dirty="0" smtClean="0"/>
              <a:t>. (язык программирования </a:t>
            </a:r>
            <a:r>
              <a:rPr lang="en-US" dirty="0" smtClean="0"/>
              <a:t>C</a:t>
            </a:r>
            <a:r>
              <a:rPr lang="ru-RU" dirty="0" smtClean="0"/>
              <a:t>#).</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0" y="274638"/>
            <a:ext cx="8229600" cy="1143000"/>
          </a:xfrm>
        </p:spPr>
        <p:txBody>
          <a:bodyPr/>
          <a:lstStyle/>
          <a:p>
            <a:pPr eaLnBrk="1" hangingPunct="1"/>
            <a:r>
              <a:rPr lang="ru-RU" dirty="0" smtClean="0"/>
              <a:t>Лектор: </a:t>
            </a:r>
          </a:p>
        </p:txBody>
      </p:sp>
      <p:sp>
        <p:nvSpPr>
          <p:cNvPr id="5123" name="Rectangle 4"/>
          <p:cNvSpPr>
            <a:spLocks noGrp="1" noChangeArrowheads="1"/>
          </p:cNvSpPr>
          <p:nvPr>
            <p:ph type="body" idx="4294967295"/>
          </p:nvPr>
        </p:nvSpPr>
        <p:spPr>
          <a:xfrm>
            <a:off x="914400" y="1752600"/>
            <a:ext cx="8229600" cy="2209800"/>
          </a:xfrm>
          <a:noFill/>
        </p:spPr>
        <p:txBody>
          <a:bodyPr/>
          <a:lstStyle/>
          <a:p>
            <a:pPr eaLnBrk="1" hangingPunct="1">
              <a:lnSpc>
                <a:spcPct val="90000"/>
              </a:lnSpc>
            </a:pPr>
            <a:r>
              <a:rPr lang="ru-RU" dirty="0" smtClean="0"/>
              <a:t>Тузовский Анатолий Федорович – профессор каф. ОСУ</a:t>
            </a:r>
          </a:p>
          <a:p>
            <a:pPr eaLnBrk="1" hangingPunct="1">
              <a:lnSpc>
                <a:spcPct val="90000"/>
              </a:lnSpc>
            </a:pPr>
            <a:r>
              <a:rPr lang="ru-RU" dirty="0" smtClean="0"/>
              <a:t>Рабочее место к. 316 КЦ ТПУ</a:t>
            </a:r>
          </a:p>
          <a:p>
            <a:pPr eaLnBrk="1" hangingPunct="1">
              <a:lnSpc>
                <a:spcPct val="90000"/>
              </a:lnSpc>
            </a:pPr>
            <a:r>
              <a:rPr lang="ru-RU" dirty="0" smtClean="0"/>
              <a:t>Консультация</a:t>
            </a:r>
            <a:r>
              <a:rPr lang="en-US" dirty="0" smtClean="0"/>
              <a:t>: </a:t>
            </a:r>
            <a:r>
              <a:rPr lang="ru-RU" dirty="0" smtClean="0"/>
              <a:t>Четверг с 17-18</a:t>
            </a:r>
            <a:endParaRPr lang="en-US" dirty="0" smtClean="0"/>
          </a:p>
        </p:txBody>
      </p:sp>
      <p:sp>
        <p:nvSpPr>
          <p:cNvPr id="5124" name="Rectangle 2"/>
          <p:cNvSpPr>
            <a:spLocks noChangeArrowheads="1"/>
          </p:cNvSpPr>
          <p:nvPr/>
        </p:nvSpPr>
        <p:spPr bwMode="auto">
          <a:xfrm>
            <a:off x="571472" y="4000504"/>
            <a:ext cx="8229600" cy="1143000"/>
          </a:xfrm>
          <a:prstGeom prst="rect">
            <a:avLst/>
          </a:prstGeom>
          <a:noFill/>
          <a:ln w="9525">
            <a:noFill/>
            <a:miter lim="800000"/>
            <a:headEnd/>
            <a:tailEnd/>
          </a:ln>
        </p:spPr>
        <p:txBody>
          <a:bodyPr anchor="ctr"/>
          <a:lstStyle/>
          <a:p>
            <a:pPr algn="ctr" eaLnBrk="1" hangingPunct="1">
              <a:lnSpc>
                <a:spcPct val="85000"/>
              </a:lnSpc>
            </a:pPr>
            <a:r>
              <a:rPr lang="ru-RU" sz="4000" dirty="0">
                <a:solidFill>
                  <a:schemeClr val="tx2"/>
                </a:solidFill>
                <a:latin typeface="Arial" pitchFamily="34" charset="0"/>
              </a:rPr>
              <a:t>Лабораторные занятия:</a:t>
            </a:r>
          </a:p>
        </p:txBody>
      </p:sp>
      <p:sp>
        <p:nvSpPr>
          <p:cNvPr id="5125" name="Rectangle 4"/>
          <p:cNvSpPr>
            <a:spLocks noChangeArrowheads="1"/>
          </p:cNvSpPr>
          <p:nvPr/>
        </p:nvSpPr>
        <p:spPr bwMode="auto">
          <a:xfrm>
            <a:off x="457200" y="4800600"/>
            <a:ext cx="8229600" cy="1200168"/>
          </a:xfrm>
          <a:prstGeom prst="rect">
            <a:avLst/>
          </a:prstGeom>
          <a:noFill/>
          <a:ln w="9525">
            <a:noFill/>
            <a:miter lim="800000"/>
            <a:headEnd/>
            <a:tailEnd/>
          </a:ln>
        </p:spPr>
        <p:txBody>
          <a:bodyPr/>
          <a:lstStyle/>
          <a:p>
            <a:pPr marL="342900" indent="-342900" eaLnBrk="1" hangingPunct="1">
              <a:lnSpc>
                <a:spcPct val="90000"/>
              </a:lnSpc>
              <a:spcBef>
                <a:spcPct val="20000"/>
              </a:spcBef>
              <a:buClr>
                <a:schemeClr val="accent2"/>
              </a:buClr>
              <a:buFont typeface="Wingdings" pitchFamily="2" charset="2"/>
              <a:buChar char="w"/>
            </a:pPr>
            <a:endParaRPr lang="ru-RU" sz="2800" dirty="0" smtClean="0">
              <a:latin typeface="Arial" pitchFamily="34" charset="0"/>
            </a:endParaRPr>
          </a:p>
          <a:p>
            <a:pPr marL="342900" indent="-342900" eaLnBrk="1" hangingPunct="1">
              <a:lnSpc>
                <a:spcPct val="90000"/>
              </a:lnSpc>
              <a:spcBef>
                <a:spcPct val="20000"/>
              </a:spcBef>
              <a:buClr>
                <a:schemeClr val="accent2"/>
              </a:buClr>
              <a:buFont typeface="Wingdings" pitchFamily="2" charset="2"/>
              <a:buChar char="w"/>
            </a:pPr>
            <a:r>
              <a:rPr lang="ru-RU" sz="2800" dirty="0" err="1" smtClean="0">
                <a:latin typeface="Arial" pitchFamily="34" charset="0"/>
              </a:rPr>
              <a:t>Губин</a:t>
            </a:r>
            <a:r>
              <a:rPr lang="ru-RU" sz="2800" dirty="0" smtClean="0">
                <a:latin typeface="Arial" pitchFamily="34" charset="0"/>
              </a:rPr>
              <a:t> Максим Юрьевич</a:t>
            </a:r>
            <a:r>
              <a:rPr lang="ru-RU" sz="2800" b="0" dirty="0" smtClean="0">
                <a:latin typeface="Arial" pitchFamily="34" charset="0"/>
              </a:rPr>
              <a:t>, ассистент каф. ОСУ</a:t>
            </a:r>
            <a:endParaRPr lang="en-US" sz="2800" b="0" dirty="0">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smtClean="0"/>
              <a:t>Курсы учебного плана, связанные с Интернет технологиями</a:t>
            </a:r>
            <a:endParaRPr lang="ru-RU" sz="3200" dirty="0"/>
          </a:p>
        </p:txBody>
      </p:sp>
      <p:sp>
        <p:nvSpPr>
          <p:cNvPr id="3" name="Содержимое 2"/>
          <p:cNvSpPr>
            <a:spLocks noGrp="1"/>
          </p:cNvSpPr>
          <p:nvPr>
            <p:ph idx="1"/>
          </p:nvPr>
        </p:nvSpPr>
        <p:spPr>
          <a:xfrm>
            <a:off x="457200" y="1905000"/>
            <a:ext cx="8382000" cy="4800600"/>
          </a:xfrm>
        </p:spPr>
        <p:txBody>
          <a:bodyPr>
            <a:normAutofit fontScale="70000" lnSpcReduction="20000"/>
          </a:bodyPr>
          <a:lstStyle/>
          <a:p>
            <a:pPr marL="514350" indent="-514350">
              <a:buFont typeface="+mj-lt"/>
              <a:buAutoNum type="arabicPeriod"/>
            </a:pPr>
            <a:r>
              <a:rPr lang="ru-RU" b="1" dirty="0" smtClean="0"/>
              <a:t>Вычислительные системы, сети и телекоммуникации – </a:t>
            </a:r>
            <a:r>
              <a:rPr lang="ru-RU" dirty="0" smtClean="0"/>
              <a:t>5 семестр (46 часов лекций, 36 часов лаб. раб.)</a:t>
            </a:r>
          </a:p>
          <a:p>
            <a:pPr marL="514350" indent="-514350">
              <a:buFont typeface="+mj-lt"/>
              <a:buAutoNum type="arabicPeriod"/>
            </a:pPr>
            <a:r>
              <a:rPr lang="ru-RU" b="1" dirty="0" smtClean="0"/>
              <a:t>Мировые информационные ресурсы – </a:t>
            </a:r>
            <a:r>
              <a:rPr lang="ru-RU" dirty="0" smtClean="0"/>
              <a:t>6 семестр (34 часа лекций, 34 часа лаб. раб.)</a:t>
            </a:r>
          </a:p>
          <a:p>
            <a:pPr marL="514350" indent="-514350">
              <a:buFont typeface="+mj-lt"/>
              <a:buAutoNum type="arabicPeriod"/>
            </a:pPr>
            <a:r>
              <a:rPr lang="ru-RU" b="1" dirty="0" smtClean="0"/>
              <a:t>Проектирование Интернет приложений – </a:t>
            </a:r>
            <a:r>
              <a:rPr lang="ru-RU" dirty="0" smtClean="0"/>
              <a:t>8 семестр (26 часов лекций, 26 часов лаб. раб.)</a:t>
            </a:r>
            <a:endParaRPr lang="ru-RU" b="1" dirty="0" smtClean="0"/>
          </a:p>
          <a:p>
            <a:pPr marL="514350" indent="-514350">
              <a:buFont typeface="+mj-lt"/>
              <a:buAutoNum type="arabicPeriod"/>
            </a:pPr>
            <a:r>
              <a:rPr lang="ru-RU" b="1" dirty="0" smtClean="0"/>
              <a:t>Сетевая экономика –</a:t>
            </a:r>
            <a:r>
              <a:rPr lang="ru-RU" dirty="0" smtClean="0"/>
              <a:t> 9 семестр (18 часов лекция, 18 часов практических)</a:t>
            </a:r>
          </a:p>
          <a:p>
            <a:pPr marL="514350" indent="-514350">
              <a:buFont typeface="+mj-lt"/>
              <a:buAutoNum type="arabicPeriod"/>
            </a:pPr>
            <a:r>
              <a:rPr lang="ru-RU" b="1" dirty="0" smtClean="0"/>
              <a:t>Информационные технологии в электронной коммерции</a:t>
            </a:r>
            <a:r>
              <a:rPr lang="ru-RU" dirty="0" smtClean="0"/>
              <a:t> – 9 семестр (28 часов лекций, 28 часов лаб. раб.)</a:t>
            </a:r>
          </a:p>
          <a:p>
            <a:pPr>
              <a:buNone/>
            </a:pPr>
            <a:r>
              <a:rPr lang="ru-RU" dirty="0" smtClean="0"/>
              <a:t>-----------------------------------------------------------------------</a:t>
            </a:r>
          </a:p>
          <a:p>
            <a:pPr>
              <a:buNone/>
            </a:pPr>
            <a:r>
              <a:rPr lang="ru-RU" dirty="0" smtClean="0"/>
              <a:t>Итого</a:t>
            </a:r>
            <a:r>
              <a:rPr lang="en-US" dirty="0" smtClean="0"/>
              <a:t>: </a:t>
            </a:r>
            <a:r>
              <a:rPr lang="ru-RU" dirty="0" smtClean="0"/>
              <a:t>Лекций – 152 часа</a:t>
            </a:r>
            <a:r>
              <a:rPr lang="en-US" dirty="0" smtClean="0"/>
              <a:t>; </a:t>
            </a:r>
          </a:p>
          <a:p>
            <a:pPr>
              <a:buNone/>
            </a:pPr>
            <a:r>
              <a:rPr lang="ru-RU" dirty="0" smtClean="0"/>
              <a:t>	       Лаб.работы – 72 часа</a:t>
            </a:r>
            <a:r>
              <a:rPr lang="en-US" dirty="0" smtClean="0"/>
              <a:t>;</a:t>
            </a:r>
          </a:p>
          <a:p>
            <a:pPr>
              <a:buNone/>
            </a:pPr>
            <a:r>
              <a:rPr lang="en-US" dirty="0" smtClean="0"/>
              <a:t>	   </a:t>
            </a:r>
            <a:r>
              <a:rPr lang="ru-RU" dirty="0" smtClean="0"/>
              <a:t>    </a:t>
            </a:r>
            <a:r>
              <a:rPr lang="ru-RU" dirty="0" err="1" smtClean="0"/>
              <a:t>Практич</a:t>
            </a:r>
            <a:r>
              <a:rPr lang="ru-RU" dirty="0" smtClean="0"/>
              <a:t>. занятия – 18 часов.</a:t>
            </a:r>
          </a:p>
          <a:p>
            <a:pPr>
              <a:buNone/>
            </a:pPr>
            <a:r>
              <a:rPr lang="en-US" dirty="0" smtClean="0"/>
              <a:t> </a:t>
            </a:r>
            <a:endParaRPr lang="ru-RU" dirty="0" smtClean="0"/>
          </a:p>
          <a:p>
            <a:pPr>
              <a:buNone/>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ru-RU" sz="4000" smtClean="0"/>
              <a:t>Распределение учебного времени</a:t>
            </a:r>
          </a:p>
        </p:txBody>
      </p:sp>
      <p:sp>
        <p:nvSpPr>
          <p:cNvPr id="6147" name="Rectangle 3"/>
          <p:cNvSpPr>
            <a:spLocks noGrp="1" noChangeArrowheads="1"/>
          </p:cNvSpPr>
          <p:nvPr>
            <p:ph idx="1"/>
          </p:nvPr>
        </p:nvSpPr>
        <p:spPr/>
        <p:txBody>
          <a:bodyPr/>
          <a:lstStyle/>
          <a:p>
            <a:pPr eaLnBrk="1" hangingPunct="1"/>
            <a:r>
              <a:rPr lang="ru-RU" dirty="0" smtClean="0"/>
              <a:t>Лекции 				 –   26 часов</a:t>
            </a:r>
          </a:p>
          <a:p>
            <a:pPr eaLnBrk="1" hangingPunct="1"/>
            <a:r>
              <a:rPr lang="ru-RU" dirty="0" smtClean="0"/>
              <a:t>Лабораторные работы 	 –   26 часов</a:t>
            </a:r>
          </a:p>
          <a:p>
            <a:pPr eaLnBrk="1" hangingPunct="1"/>
            <a:r>
              <a:rPr lang="ru-RU" dirty="0" smtClean="0"/>
              <a:t>Самостоятельная работа –   52 часа</a:t>
            </a:r>
          </a:p>
          <a:p>
            <a:pPr eaLnBrk="1" hangingPunct="1"/>
            <a:r>
              <a:rPr lang="ru-RU" dirty="0" smtClean="0"/>
              <a:t>Всего 				 – 112 часов</a:t>
            </a:r>
          </a:p>
          <a:p>
            <a:pPr eaLnBrk="1" hangingPunct="1">
              <a:buFont typeface="Wingdings" pitchFamily="2" charset="2"/>
              <a:buNone/>
            </a:pPr>
            <a:r>
              <a:rPr lang="ru-RU" dirty="0" smtClean="0"/>
              <a:t>-----------------------------------------------------------</a:t>
            </a:r>
          </a:p>
          <a:p>
            <a:pPr eaLnBrk="1" hangingPunct="1"/>
            <a:r>
              <a:rPr lang="ru-RU" dirty="0" smtClean="0"/>
              <a:t>Экзамен</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0" y="274638"/>
            <a:ext cx="8229600" cy="1143000"/>
          </a:xfrm>
        </p:spPr>
        <p:txBody>
          <a:bodyPr/>
          <a:lstStyle/>
          <a:p>
            <a:pPr eaLnBrk="1" hangingPunct="1"/>
            <a:r>
              <a:rPr lang="ru-RU" smtClean="0"/>
              <a:t>Материалы курса</a:t>
            </a:r>
            <a:endParaRPr lang="en-US" smtClean="0"/>
          </a:p>
        </p:txBody>
      </p:sp>
      <p:sp>
        <p:nvSpPr>
          <p:cNvPr id="7171" name="Rectangle 3"/>
          <p:cNvSpPr>
            <a:spLocks noGrp="1" noChangeArrowheads="1"/>
          </p:cNvSpPr>
          <p:nvPr>
            <p:ph type="body" idx="4294967295"/>
          </p:nvPr>
        </p:nvSpPr>
        <p:spPr>
          <a:xfrm>
            <a:off x="708025" y="1981200"/>
            <a:ext cx="8435975" cy="4144963"/>
          </a:xfrm>
        </p:spPr>
        <p:txBody>
          <a:bodyPr/>
          <a:lstStyle/>
          <a:p>
            <a:pPr eaLnBrk="1" hangingPunct="1"/>
            <a:r>
              <a:rPr lang="ru-RU" dirty="0" smtClean="0"/>
              <a:t>Материалы по курсу будут  расположены в локальной сети по адресу</a:t>
            </a:r>
          </a:p>
          <a:p>
            <a:pPr eaLnBrk="1" hangingPunct="1">
              <a:buFont typeface="Wingdings" pitchFamily="2" charset="2"/>
              <a:buNone/>
            </a:pPr>
            <a:endParaRPr lang="ru-RU" sz="2400" dirty="0" smtClean="0"/>
          </a:p>
          <a:p>
            <a:pPr>
              <a:buNone/>
            </a:pPr>
            <a:r>
              <a:rPr lang="en-US" u="sng" dirty="0" smtClean="0"/>
              <a:t>\\Exilim\Info\</a:t>
            </a:r>
            <a:r>
              <a:rPr lang="ru-RU" u="sng" dirty="0" smtClean="0"/>
              <a:t>Дисциплина - Проектирование Интернет Приложений (8561, 8562) </a:t>
            </a:r>
            <a:endParaRPr lang="en-US" u="sng" dirty="0" smtClean="0"/>
          </a:p>
          <a:p>
            <a:pPr eaLnBrk="1" hangingPunct="1">
              <a:buFont typeface="Wingdings" pitchFamily="2" charset="2"/>
              <a:buNone/>
            </a:pPr>
            <a:endParaRPr lang="en-US" u="sng" dirty="0" smtClean="0"/>
          </a:p>
          <a:p>
            <a:pPr eaLnBrk="1" hangingPunct="1">
              <a:buFont typeface="Wingdings" pitchFamily="2" charset="2"/>
              <a:buNone/>
            </a:pPr>
            <a:endParaRPr lang="en-US"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0" y="274638"/>
            <a:ext cx="8229600" cy="1143000"/>
          </a:xfrm>
        </p:spPr>
        <p:txBody>
          <a:bodyPr/>
          <a:lstStyle/>
          <a:p>
            <a:pPr eaLnBrk="1" hangingPunct="1"/>
            <a:r>
              <a:rPr lang="ru-RU" smtClean="0"/>
              <a:t>Литература</a:t>
            </a:r>
          </a:p>
        </p:txBody>
      </p:sp>
      <p:sp>
        <p:nvSpPr>
          <p:cNvPr id="8195" name="Rectangle 3"/>
          <p:cNvSpPr>
            <a:spLocks noGrp="1" noChangeArrowheads="1"/>
          </p:cNvSpPr>
          <p:nvPr>
            <p:ph type="body" idx="4294967295"/>
          </p:nvPr>
        </p:nvSpPr>
        <p:spPr>
          <a:xfrm>
            <a:off x="838200" y="1828800"/>
            <a:ext cx="8305800" cy="4800600"/>
          </a:xfrm>
        </p:spPr>
        <p:txBody>
          <a:bodyPr/>
          <a:lstStyle/>
          <a:p>
            <a:pPr eaLnBrk="1" hangingPunct="1"/>
            <a:r>
              <a:rPr lang="ru-RU" dirty="0" smtClean="0"/>
              <a:t>в электронном формате</a:t>
            </a:r>
            <a:r>
              <a:rPr lang="en-US" dirty="0" smtClean="0"/>
              <a:t> </a:t>
            </a:r>
          </a:p>
          <a:p>
            <a:pPr eaLnBrk="1" hangingPunct="1">
              <a:buFont typeface="Wingdings" pitchFamily="2" charset="2"/>
              <a:buNone/>
            </a:pPr>
            <a:r>
              <a:rPr lang="en-US" sz="2400" dirty="0" smtClean="0"/>
              <a:t> </a:t>
            </a:r>
            <a:r>
              <a:rPr lang="en-US" sz="2400" u="sng" dirty="0" smtClean="0"/>
              <a:t>\\Exilim\Info\</a:t>
            </a:r>
            <a:r>
              <a:rPr lang="ru-RU" sz="2400" u="sng" dirty="0" smtClean="0"/>
              <a:t>Дисциплина - Проектирование Интернет Приложений </a:t>
            </a:r>
            <a:r>
              <a:rPr lang="ru-RU" sz="2400" u="sng" smtClean="0"/>
              <a:t>(8561, 8562</a:t>
            </a:r>
            <a:r>
              <a:rPr lang="ru-RU" sz="2400" u="sng" dirty="0" smtClean="0"/>
              <a:t>)/Библиотека</a:t>
            </a:r>
            <a:endParaRPr lang="ru-RU" sz="2400" dirty="0" smtClean="0">
              <a:solidFill>
                <a:srgbClr val="3F9197"/>
              </a:solidFill>
            </a:endParaRPr>
          </a:p>
          <a:p>
            <a:pPr lvl="1" eaLnBrk="1" hangingPunct="1"/>
            <a:r>
              <a:rPr lang="ru-RU" dirty="0" smtClean="0"/>
              <a:t>на русском </a:t>
            </a:r>
          </a:p>
          <a:p>
            <a:pPr lvl="1" eaLnBrk="1" hangingPunct="1"/>
            <a:r>
              <a:rPr lang="ru-RU" dirty="0" smtClean="0"/>
              <a:t>на английском</a:t>
            </a:r>
          </a:p>
          <a:p>
            <a:pPr lvl="1" eaLnBrk="1" hangingPunct="1"/>
            <a:endParaRPr lang="ru-RU" dirty="0" smtClean="0"/>
          </a:p>
          <a:p>
            <a:pPr eaLnBrk="1" hangingPunct="1"/>
            <a:r>
              <a:rPr lang="ru-RU" dirty="0" smtClean="0"/>
              <a:t>книги по технологии </a:t>
            </a:r>
            <a:r>
              <a:rPr lang="en-US" dirty="0" smtClean="0"/>
              <a:t>ASP</a:t>
            </a:r>
            <a:r>
              <a:rPr lang="ru-RU" dirty="0" smtClean="0"/>
              <a:t>.</a:t>
            </a:r>
            <a:r>
              <a:rPr lang="en-US" dirty="0" smtClean="0"/>
              <a:t>Net </a:t>
            </a:r>
          </a:p>
          <a:p>
            <a:pPr lvl="1" eaLnBrk="1" hangingPunct="1"/>
            <a:r>
              <a:rPr lang="ru-RU" dirty="0" smtClean="0"/>
              <a:t>в библиотеке НТБ</a:t>
            </a:r>
          </a:p>
          <a:p>
            <a:pPr lvl="1" eaLnBrk="1" hangingPunct="1"/>
            <a:r>
              <a:rPr lang="ru-RU" dirty="0" smtClean="0"/>
              <a:t>в  магазинах</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Основные этапы развития </a:t>
            </a:r>
            <a:r>
              <a:rPr lang="en-US" dirty="0" smtClean="0"/>
              <a:t>web </a:t>
            </a:r>
            <a:r>
              <a:rPr lang="ru-RU" dirty="0" smtClean="0"/>
              <a:t>технологий</a:t>
            </a:r>
            <a:endParaRPr lang="ru-RU" dirty="0"/>
          </a:p>
        </p:txBody>
      </p:sp>
      <p:sp>
        <p:nvSpPr>
          <p:cNvPr id="3" name="Содержимое 2"/>
          <p:cNvSpPr>
            <a:spLocks noGrp="1"/>
          </p:cNvSpPr>
          <p:nvPr>
            <p:ph idx="1"/>
          </p:nvPr>
        </p:nvSpPr>
        <p:spPr/>
        <p:txBody>
          <a:bodyPr/>
          <a:lstStyle/>
          <a:p>
            <a:pPr lvl="0"/>
            <a:r>
              <a:rPr lang="ru-RU" dirty="0" smtClean="0"/>
              <a:t>Создание </a:t>
            </a:r>
            <a:r>
              <a:rPr lang="en-US" dirty="0" smtClean="0"/>
              <a:t>HTTP </a:t>
            </a:r>
            <a:r>
              <a:rPr lang="ru-RU" dirty="0" smtClean="0"/>
              <a:t>протокола и </a:t>
            </a:r>
            <a:r>
              <a:rPr lang="en-US" dirty="0" smtClean="0"/>
              <a:t>HTML</a:t>
            </a:r>
            <a:r>
              <a:rPr lang="ru-RU" dirty="0" smtClean="0"/>
              <a:t> языка. </a:t>
            </a:r>
          </a:p>
          <a:p>
            <a:pPr lvl="0"/>
            <a:r>
              <a:rPr lang="ru-RU" dirty="0" smtClean="0"/>
              <a:t>Добавление </a:t>
            </a:r>
            <a:r>
              <a:rPr lang="en-US" dirty="0" smtClean="0"/>
              <a:t>CSS </a:t>
            </a:r>
            <a:r>
              <a:rPr lang="ru-RU" dirty="0" smtClean="0"/>
              <a:t>и </a:t>
            </a:r>
            <a:r>
              <a:rPr lang="ru-RU" dirty="0" err="1" smtClean="0"/>
              <a:t>скриптов</a:t>
            </a:r>
            <a:r>
              <a:rPr lang="ru-RU" dirty="0" smtClean="0"/>
              <a:t> на стороне клиента (а также встраиваемых компонент </a:t>
            </a:r>
            <a:r>
              <a:rPr lang="en-US" dirty="0" smtClean="0"/>
              <a:t>Java </a:t>
            </a:r>
            <a:r>
              <a:rPr lang="ru-RU" dirty="0" smtClean="0"/>
              <a:t>и </a:t>
            </a:r>
            <a:r>
              <a:rPr lang="en-US" dirty="0" smtClean="0"/>
              <a:t>COM</a:t>
            </a:r>
            <a:r>
              <a:rPr lang="ru-RU" dirty="0" smtClean="0"/>
              <a:t>).</a:t>
            </a:r>
          </a:p>
          <a:p>
            <a:pPr lvl="0"/>
            <a:r>
              <a:rPr lang="ru-RU" dirty="0" smtClean="0"/>
              <a:t>Появление </a:t>
            </a:r>
            <a:r>
              <a:rPr lang="en-US" dirty="0" smtClean="0"/>
              <a:t>XML </a:t>
            </a:r>
            <a:r>
              <a:rPr lang="ru-RU" dirty="0" smtClean="0"/>
              <a:t>и </a:t>
            </a:r>
            <a:r>
              <a:rPr lang="ru-RU" dirty="0" err="1" smtClean="0"/>
              <a:t>скриптов</a:t>
            </a:r>
            <a:r>
              <a:rPr lang="ru-RU" dirty="0" smtClean="0"/>
              <a:t> на стороне сервера.</a:t>
            </a:r>
          </a:p>
          <a:p>
            <a:pPr lvl="0"/>
            <a:r>
              <a:rPr lang="en-US" dirty="0" smtClean="0"/>
              <a:t>Web </a:t>
            </a:r>
            <a:r>
              <a:rPr lang="ru-RU" dirty="0" smtClean="0"/>
              <a:t>сервисы.</a:t>
            </a:r>
          </a:p>
          <a:p>
            <a:pPr lvl="0"/>
            <a:r>
              <a:rPr lang="ru-RU" dirty="0" smtClean="0"/>
              <a:t>Облачные вычисления (</a:t>
            </a:r>
            <a:r>
              <a:rPr lang="en-US" dirty="0" smtClean="0"/>
              <a:t>cloud computing</a:t>
            </a:r>
            <a:r>
              <a:rPr lang="ru-RU" dirty="0" smtClean="0"/>
              <a:t>)</a:t>
            </a:r>
            <a:r>
              <a:rPr lang="en-US" dirty="0" smtClean="0"/>
              <a:t>.</a:t>
            </a:r>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Кодирование документов на компьютере</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Для обработки документов компьютерами (отображении, обмене) потребовалось описывать их эффективным способом.</a:t>
            </a:r>
          </a:p>
          <a:p>
            <a:r>
              <a:rPr lang="ru-RU" dirty="0" smtClean="0"/>
              <a:t>Наиболее распространенным методом кодирования документов являлся формат </a:t>
            </a:r>
            <a:r>
              <a:rPr lang="en-US" dirty="0" smtClean="0"/>
              <a:t>ASCII (American Standard Code for Information Interchange)</a:t>
            </a:r>
            <a:r>
              <a:rPr lang="ru-RU" dirty="0" smtClean="0"/>
              <a:t>, который использует для хранения символов 1 байт (7 бит для символа и 1 бит для исправления ошибок). </a:t>
            </a:r>
            <a:endParaRPr lang="en-US" dirty="0" smtClean="0"/>
          </a:p>
          <a:p>
            <a:pPr lvl="1"/>
            <a:r>
              <a:rPr lang="ru-RU" dirty="0" smtClean="0"/>
              <a:t>Всего с помощью 7 бит можно задать 128 значений, которых было достаточно для английского языка (для больших и маленьких букв, знаков препинания и чисел). </a:t>
            </a:r>
          </a:p>
          <a:p>
            <a:pPr lvl="1"/>
            <a:r>
              <a:rPr lang="ru-RU" dirty="0" smtClean="0"/>
              <a:t>Первые 31 значения использовались для обозначения управляющих кодов (таких, как начало/окончание передачи данных, переход на новую строку и т.п.).</a:t>
            </a:r>
          </a:p>
          <a:p>
            <a:pPr lvl="1"/>
            <a:r>
              <a:rPr lang="ru-RU" dirty="0" smtClean="0"/>
              <a:t>Пробел кодируется числом 32.</a:t>
            </a:r>
          </a:p>
          <a:p>
            <a:pPr lvl="1"/>
            <a:r>
              <a:rPr lang="ru-RU" dirty="0" smtClean="0"/>
              <a:t>Буквы алфавита начинаются с числа 65 (65 = </a:t>
            </a:r>
            <a:r>
              <a:rPr lang="en-US" dirty="0" smtClean="0"/>
              <a:t>A, 66 = B, …</a:t>
            </a:r>
            <a:r>
              <a:rPr lang="ru-RU" dirty="0" smtClean="0"/>
              <a:t>)</a:t>
            </a:r>
            <a:r>
              <a:rPr lang="en-US" dirty="0"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Разметка (</a:t>
            </a:r>
            <a:r>
              <a:rPr lang="en-US" dirty="0" err="1" smtClean="0"/>
              <a:t>murkup</a:t>
            </a:r>
            <a:r>
              <a:rPr lang="ru-RU" dirty="0" smtClean="0"/>
              <a:t>)</a:t>
            </a:r>
            <a:endParaRPr lang="ru-RU" dirty="0"/>
          </a:p>
        </p:txBody>
      </p:sp>
      <p:sp>
        <p:nvSpPr>
          <p:cNvPr id="3" name="Содержимое 2"/>
          <p:cNvSpPr>
            <a:spLocks noGrp="1"/>
          </p:cNvSpPr>
          <p:nvPr>
            <p:ph idx="1"/>
          </p:nvPr>
        </p:nvSpPr>
        <p:spPr>
          <a:xfrm>
            <a:off x="457200" y="1600200"/>
            <a:ext cx="8229600" cy="5114948"/>
          </a:xfrm>
        </p:spPr>
        <p:txBody>
          <a:bodyPr>
            <a:normAutofit fontScale="47500" lnSpcReduction="20000"/>
          </a:bodyPr>
          <a:lstStyle/>
          <a:p>
            <a:r>
              <a:rPr lang="ru-RU" dirty="0" smtClean="0"/>
              <a:t>Кодировка </a:t>
            </a:r>
            <a:r>
              <a:rPr lang="en-US" dirty="0" smtClean="0"/>
              <a:t>ASCII </a:t>
            </a:r>
            <a:r>
              <a:rPr lang="ru-RU" dirty="0" smtClean="0"/>
              <a:t>работала хорошо для не форматированного текста (например, такого, как программный код), но не достаточен для описания документов, которые имеют типографскую (печатную) информацию. Для отображения на экране компьютера статьи из газеты или журнала требуется знать, как расположен текст, размеры букв, внешний вид букв (шрифт), расположение строк и колонок и т.п.</a:t>
            </a:r>
          </a:p>
          <a:p>
            <a:r>
              <a:rPr lang="ru-RU" dirty="0" smtClean="0"/>
              <a:t>Для решения этой проблемы были созданы языки разметки (</a:t>
            </a:r>
            <a:r>
              <a:rPr lang="en-US" i="1" dirty="0" err="1" smtClean="0"/>
              <a:t>murkup</a:t>
            </a:r>
            <a:r>
              <a:rPr lang="en-US" dirty="0" smtClean="0"/>
              <a:t> languages</a:t>
            </a:r>
            <a:r>
              <a:rPr lang="ru-RU" dirty="0" smtClean="0"/>
              <a:t>),</a:t>
            </a:r>
            <a:r>
              <a:rPr lang="en-US" dirty="0" smtClean="0"/>
              <a:t> </a:t>
            </a:r>
            <a:r>
              <a:rPr lang="ru-RU" dirty="0" smtClean="0"/>
              <a:t>которые включали в текст специальные инструкции.</a:t>
            </a:r>
          </a:p>
          <a:p>
            <a:r>
              <a:rPr lang="ru-RU" dirty="0" smtClean="0"/>
              <a:t>С их помощью в текст документа вставлялись дополнительные коды, которые не отображались при показе документа. Эти коды также записывались с помощью </a:t>
            </a:r>
            <a:r>
              <a:rPr lang="en-US" dirty="0" smtClean="0"/>
              <a:t>ASCII </a:t>
            </a:r>
            <a:r>
              <a:rPr lang="ru-RU" dirty="0" smtClean="0"/>
              <a:t>формата, но программы обрабатывал их не так, как содержание документа. </a:t>
            </a:r>
          </a:p>
          <a:p>
            <a:r>
              <a:rPr lang="ru-RU" dirty="0" smtClean="0"/>
              <a:t>Например, в ранних процессорах текста, пользователь должен был иметь набор «управляющих кодов» для задания того, как должен выглядеть текст. Эти коды расширяли уже существующий набор кодов.</a:t>
            </a:r>
          </a:p>
          <a:p>
            <a:r>
              <a:rPr lang="ru-RU" dirty="0" smtClean="0"/>
              <a:t>В языке разметки целые слова являлись инструкциями для компьютера. Чтобы отличать эти инструкции от самого текста документа было предложено заключать их в квадратные скобки (</a:t>
            </a:r>
            <a:r>
              <a:rPr lang="en-US" dirty="0" smtClean="0"/>
              <a:t>[]</a:t>
            </a:r>
            <a:r>
              <a:rPr lang="ru-RU" dirty="0" smtClean="0"/>
              <a:t>, </a:t>
            </a:r>
            <a:r>
              <a:rPr lang="en-US" dirty="0" smtClean="0"/>
              <a:t>brackets</a:t>
            </a:r>
            <a:r>
              <a:rPr lang="ru-RU" dirty="0" smtClean="0"/>
              <a:t>)</a:t>
            </a:r>
            <a:r>
              <a:rPr lang="en-US" dirty="0" smtClean="0"/>
              <a:t>. </a:t>
            </a:r>
            <a:r>
              <a:rPr lang="ru-RU" dirty="0" smtClean="0"/>
              <a:t>Такие слова назывались тегами (</a:t>
            </a:r>
            <a:r>
              <a:rPr lang="en-US" dirty="0" smtClean="0"/>
              <a:t>tags</a:t>
            </a:r>
            <a:r>
              <a:rPr lang="ru-RU" dirty="0" smtClean="0"/>
              <a:t>)</a:t>
            </a:r>
            <a:r>
              <a:rPr lang="en-US" dirty="0" smtClean="0"/>
              <a:t>.</a:t>
            </a:r>
          </a:p>
          <a:p>
            <a:r>
              <a:rPr lang="ru-RU" dirty="0" smtClean="0"/>
              <a:t>Некоторые теги имели атрибуты – передаваемые им дополнительные значения. Например, тег для шрифта (</a:t>
            </a:r>
            <a:r>
              <a:rPr lang="en-US" dirty="0" smtClean="0"/>
              <a:t>font</a:t>
            </a:r>
            <a:r>
              <a:rPr lang="ru-RU" dirty="0" smtClean="0"/>
              <a:t>)</a:t>
            </a:r>
            <a:r>
              <a:rPr lang="en-US" dirty="0" smtClean="0"/>
              <a:t> </a:t>
            </a:r>
            <a:r>
              <a:rPr lang="ru-RU" dirty="0" smtClean="0"/>
              <a:t>обычно имел тег для описания типа шрифта и для задания размера.</a:t>
            </a:r>
          </a:p>
          <a:p>
            <a:r>
              <a:rPr lang="ru-RU" dirty="0" smtClean="0"/>
              <a:t>Описание документов является очень сложным делом – разные пользователи требовали свои собственные специальные функции. В связи с этим с 60-х годов появилось множество электронных систем разметки, которые были сильно не совместимыми между собой.</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Язык </a:t>
            </a:r>
            <a:r>
              <a:rPr lang="en-US" dirty="0" smtClean="0"/>
              <a:t>SGML</a:t>
            </a:r>
            <a:endParaRPr lang="ru-RU" dirty="0"/>
          </a:p>
        </p:txBody>
      </p:sp>
      <p:sp>
        <p:nvSpPr>
          <p:cNvPr id="3" name="Содержимое 2"/>
          <p:cNvSpPr>
            <a:spLocks noGrp="1"/>
          </p:cNvSpPr>
          <p:nvPr>
            <p:ph idx="1"/>
          </p:nvPr>
        </p:nvSpPr>
        <p:spPr>
          <a:xfrm>
            <a:off x="457200" y="1600200"/>
            <a:ext cx="8229600" cy="5114948"/>
          </a:xfrm>
        </p:spPr>
        <p:txBody>
          <a:bodyPr>
            <a:normAutofit fontScale="55000" lnSpcReduction="20000"/>
          </a:bodyPr>
          <a:lstStyle/>
          <a:p>
            <a:r>
              <a:rPr lang="ru-RU" dirty="0" smtClean="0"/>
              <a:t>В конце 60-х годов </a:t>
            </a:r>
            <a:r>
              <a:rPr lang="en-US" dirty="0" smtClean="0"/>
              <a:t>Charles Goldfarb</a:t>
            </a:r>
            <a:r>
              <a:rPr lang="ru-RU" dirty="0" smtClean="0"/>
              <a:t>, который возглавлял группу специалистов </a:t>
            </a:r>
            <a:r>
              <a:rPr lang="en-US" dirty="0" smtClean="0"/>
              <a:t>IBM</a:t>
            </a:r>
            <a:r>
              <a:rPr lang="ru-RU" dirty="0" smtClean="0"/>
              <a:t>, исследовал системы электронных документов и создал   полный язык, который описывал форматирование и разметку текста. Этот язык получил название </a:t>
            </a:r>
            <a:r>
              <a:rPr lang="en-US" dirty="0" smtClean="0"/>
              <a:t>GML (Generalized Markup Language</a:t>
            </a:r>
            <a:r>
              <a:rPr lang="ru-RU" dirty="0" smtClean="0"/>
              <a:t>,</a:t>
            </a:r>
            <a:r>
              <a:rPr lang="en-US" dirty="0" smtClean="0"/>
              <a:t> </a:t>
            </a:r>
            <a:r>
              <a:rPr lang="ru-RU" dirty="0" smtClean="0"/>
              <a:t>а также инициалы его создателей: </a:t>
            </a:r>
            <a:r>
              <a:rPr lang="en-US" dirty="0" smtClean="0"/>
              <a:t>Goldfarb, Mosher </a:t>
            </a:r>
            <a:r>
              <a:rPr lang="ru-RU" dirty="0" smtClean="0"/>
              <a:t>и </a:t>
            </a:r>
            <a:r>
              <a:rPr lang="en-US" dirty="0" smtClean="0"/>
              <a:t>Lorie).</a:t>
            </a:r>
          </a:p>
          <a:p>
            <a:r>
              <a:rPr lang="ru-RU" dirty="0" smtClean="0"/>
              <a:t>В связи с доминирующим положением фирмы </a:t>
            </a:r>
            <a:r>
              <a:rPr lang="en-US" dirty="0" smtClean="0"/>
              <a:t>IBM </a:t>
            </a:r>
            <a:r>
              <a:rPr lang="ru-RU" dirty="0" smtClean="0"/>
              <a:t>на рынке, </a:t>
            </a:r>
            <a:r>
              <a:rPr lang="en-US" dirty="0" smtClean="0"/>
              <a:t>GML </a:t>
            </a:r>
            <a:r>
              <a:rPr lang="ru-RU" dirty="0" smtClean="0"/>
              <a:t>широко использовался и рассматривался в качестве хорошей основы для построения более стандартных языков описания документов.</a:t>
            </a:r>
          </a:p>
          <a:p>
            <a:r>
              <a:rPr lang="ru-RU" dirty="0" smtClean="0"/>
              <a:t>Первый рабочий вариант нового языка </a:t>
            </a:r>
            <a:r>
              <a:rPr lang="en-US" dirty="0" smtClean="0"/>
              <a:t>Standard Generalized Markup Language (SGML) </a:t>
            </a:r>
            <a:r>
              <a:rPr lang="ru-RU" dirty="0" smtClean="0"/>
              <a:t>был разработан в 1980 году и окончательно был утвержден стандартом </a:t>
            </a:r>
            <a:r>
              <a:rPr lang="en-US" dirty="0" smtClean="0"/>
              <a:t>ISO </a:t>
            </a:r>
            <a:r>
              <a:rPr lang="ru-RU" dirty="0" smtClean="0"/>
              <a:t>в 1986.</a:t>
            </a:r>
          </a:p>
          <a:p>
            <a:r>
              <a:rPr lang="en-US" dirty="0" smtClean="0"/>
              <a:t>SGML </a:t>
            </a:r>
            <a:r>
              <a:rPr lang="ru-RU" dirty="0" smtClean="0"/>
              <a:t>это </a:t>
            </a:r>
            <a:r>
              <a:rPr lang="ru-RU" i="1" dirty="0" smtClean="0"/>
              <a:t>метаязык</a:t>
            </a:r>
            <a:r>
              <a:rPr lang="ru-RU" dirty="0" smtClean="0"/>
              <a:t>, т.е. язык, который используется для описания структуры других языков. В связи с этим, </a:t>
            </a:r>
            <a:r>
              <a:rPr lang="en-US" dirty="0" smtClean="0"/>
              <a:t>SGML </a:t>
            </a:r>
            <a:r>
              <a:rPr lang="ru-RU" dirty="0" smtClean="0"/>
              <a:t>не является в действительности языком описания документов, а должен рассматриваться как независимая от платформы основа для построения используемых языков разметки, имеющих общую структуру. </a:t>
            </a:r>
          </a:p>
          <a:p>
            <a:r>
              <a:rPr lang="ru-RU" dirty="0" smtClean="0"/>
              <a:t>Все языки разметки, которые используются сейчас, по существу являются подмножествами языка </a:t>
            </a:r>
            <a:r>
              <a:rPr lang="en-US" dirty="0" smtClean="0"/>
              <a:t>SGML</a:t>
            </a:r>
            <a:r>
              <a:rPr lang="ru-RU" dirty="0" smtClean="0"/>
              <a:t>.</a:t>
            </a:r>
            <a:endParaRPr lang="en-US" dirty="0" smtClean="0"/>
          </a:p>
          <a:p>
            <a:r>
              <a:rPr lang="en-US" dirty="0" smtClean="0"/>
              <a:t>SGML </a:t>
            </a:r>
            <a:r>
              <a:rPr lang="ru-RU" dirty="0" smtClean="0"/>
              <a:t>структурирован таким образом, что базовая грамматика всех </a:t>
            </a:r>
            <a:r>
              <a:rPr lang="en-US" dirty="0" smtClean="0"/>
              <a:t>SGML</a:t>
            </a:r>
            <a:r>
              <a:rPr lang="ru-RU" dirty="0" smtClean="0"/>
              <a:t> языком должна быть одной и той же, меняется только смысл конкретных тегов.</a:t>
            </a:r>
          </a:p>
          <a:p>
            <a:endParaRPr lang="en-US" dirty="0" smtClean="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Описание типа документа </a:t>
            </a:r>
            <a:br>
              <a:rPr lang="ru-RU" dirty="0" smtClean="0"/>
            </a:br>
            <a:r>
              <a:rPr lang="ru-RU" dirty="0" smtClean="0"/>
              <a:t>(</a:t>
            </a:r>
            <a:r>
              <a:rPr lang="en-US" sz="3600" dirty="0" smtClean="0"/>
              <a:t>Document Type Definition, DTD</a:t>
            </a:r>
            <a:r>
              <a:rPr lang="ru-RU" dirty="0" smtClean="0"/>
              <a:t>)</a:t>
            </a:r>
            <a:endParaRPr lang="ru-RU" dirty="0"/>
          </a:p>
        </p:txBody>
      </p:sp>
      <p:sp>
        <p:nvSpPr>
          <p:cNvPr id="3" name="Содержимое 2"/>
          <p:cNvSpPr>
            <a:spLocks noGrp="1"/>
          </p:cNvSpPr>
          <p:nvPr>
            <p:ph idx="1"/>
          </p:nvPr>
        </p:nvSpPr>
        <p:spPr>
          <a:xfrm>
            <a:off x="457200" y="1600200"/>
            <a:ext cx="8229600" cy="5043510"/>
          </a:xfrm>
        </p:spPr>
        <p:txBody>
          <a:bodyPr>
            <a:normAutofit fontScale="55000" lnSpcReduction="20000"/>
          </a:bodyPr>
          <a:lstStyle/>
          <a:p>
            <a:r>
              <a:rPr lang="ru-RU" dirty="0" smtClean="0"/>
              <a:t>Важным в </a:t>
            </a:r>
            <a:r>
              <a:rPr lang="en-US" dirty="0" smtClean="0"/>
              <a:t>SGML</a:t>
            </a:r>
            <a:r>
              <a:rPr lang="ru-RU" dirty="0" smtClean="0"/>
              <a:t> являлось то, что он позволяет  разрабатывать  описания типов документов (</a:t>
            </a:r>
            <a:r>
              <a:rPr lang="en-US" dirty="0" smtClean="0"/>
              <a:t>Document Type Definition, DTD</a:t>
            </a:r>
            <a:r>
              <a:rPr lang="ru-RU" dirty="0" smtClean="0"/>
              <a:t>),</a:t>
            </a:r>
            <a:r>
              <a:rPr lang="en-US" dirty="0" smtClean="0"/>
              <a:t> </a:t>
            </a:r>
            <a:r>
              <a:rPr lang="ru-RU" dirty="0" smtClean="0"/>
              <a:t>которые используются для описания того, как разметка выражает содержание и структуру текстового документа.</a:t>
            </a:r>
          </a:p>
          <a:p>
            <a:r>
              <a:rPr lang="ru-RU" dirty="0" smtClean="0"/>
              <a:t>Когда специалисты создают новый язык с помощью </a:t>
            </a:r>
            <a:r>
              <a:rPr lang="en-US" dirty="0" smtClean="0"/>
              <a:t>SGML</a:t>
            </a:r>
            <a:r>
              <a:rPr lang="ru-RU" dirty="0" smtClean="0"/>
              <a:t>, то они разрабатывали </a:t>
            </a:r>
            <a:r>
              <a:rPr lang="en-US" dirty="0" smtClean="0"/>
              <a:t>DTD</a:t>
            </a:r>
            <a:r>
              <a:rPr lang="ru-RU" dirty="0" smtClean="0"/>
              <a:t>,</a:t>
            </a:r>
            <a:r>
              <a:rPr lang="en-US" dirty="0" smtClean="0"/>
              <a:t> </a:t>
            </a:r>
            <a:r>
              <a:rPr lang="ru-RU" dirty="0" smtClean="0"/>
              <a:t>который пояснял, что должен делать каждый тег. С их помощью, программа, которая поддерживает </a:t>
            </a:r>
            <a:r>
              <a:rPr lang="en-US" dirty="0" smtClean="0"/>
              <a:t>SGML</a:t>
            </a:r>
            <a:r>
              <a:rPr lang="ru-RU" dirty="0" smtClean="0"/>
              <a:t>, могла отличать любое новое подмножество языка </a:t>
            </a:r>
            <a:r>
              <a:rPr lang="en-US" dirty="0" smtClean="0"/>
              <a:t>SGML</a:t>
            </a:r>
            <a:r>
              <a:rPr lang="ru-RU" dirty="0" smtClean="0"/>
              <a:t>, если оно ссылается на правильное </a:t>
            </a:r>
            <a:r>
              <a:rPr lang="en-US" dirty="0" smtClean="0"/>
              <a:t>DTD</a:t>
            </a:r>
            <a:r>
              <a:rPr lang="ru-RU" dirty="0" smtClean="0"/>
              <a:t>.</a:t>
            </a:r>
          </a:p>
          <a:p>
            <a:r>
              <a:rPr lang="ru-RU" dirty="0" smtClean="0"/>
              <a:t>Более того, так как </a:t>
            </a:r>
            <a:r>
              <a:rPr lang="en-US" dirty="0" smtClean="0"/>
              <a:t>SGML</a:t>
            </a:r>
            <a:r>
              <a:rPr lang="ru-RU" dirty="0" smtClean="0"/>
              <a:t> правила являются очень общими и предназначенными для описания данных и структур, то становится не важно, для чего документ просматривается. </a:t>
            </a:r>
            <a:r>
              <a:rPr lang="en-US" dirty="0" smtClean="0"/>
              <a:t>SGML</a:t>
            </a:r>
            <a:r>
              <a:rPr lang="ru-RU" dirty="0" smtClean="0"/>
              <a:t> документ может описывать данные, которые будут выводиться на печать, показываться на экране дисплея, пересылаться между компьютерами и никогда не просматриваться человеком. Таким образом </a:t>
            </a:r>
            <a:r>
              <a:rPr lang="en-US" dirty="0" smtClean="0"/>
              <a:t>SGML</a:t>
            </a:r>
            <a:r>
              <a:rPr lang="ru-RU" dirty="0" smtClean="0"/>
              <a:t> может использоваться в самых разных областях.</a:t>
            </a:r>
          </a:p>
          <a:p>
            <a:r>
              <a:rPr lang="ru-RU" dirty="0" smtClean="0"/>
              <a:t>Недостатком таких больших возможностей является то, что </a:t>
            </a:r>
            <a:r>
              <a:rPr lang="en-US" dirty="0" smtClean="0"/>
              <a:t>SGML</a:t>
            </a:r>
            <a:r>
              <a:rPr lang="ru-RU" dirty="0" smtClean="0"/>
              <a:t> не предназначался для использования в персональных компьютерах. Он имеет очень большое описание (спецификацию), разрабатываемую в течении десятилетия, и имеет особенности не подходящие для большинства пользователей.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Появление идей гипертекста</a:t>
            </a:r>
            <a:endParaRPr lang="ru-RU" dirty="0"/>
          </a:p>
        </p:txBody>
      </p:sp>
      <p:sp>
        <p:nvSpPr>
          <p:cNvPr id="3" name="Содержимое 2"/>
          <p:cNvSpPr>
            <a:spLocks noGrp="1"/>
          </p:cNvSpPr>
          <p:nvPr>
            <p:ph idx="1"/>
          </p:nvPr>
        </p:nvSpPr>
        <p:spPr>
          <a:xfrm>
            <a:off x="457200" y="1600200"/>
            <a:ext cx="8229600" cy="5114948"/>
          </a:xfrm>
        </p:spPr>
        <p:txBody>
          <a:bodyPr>
            <a:normAutofit fontScale="47500" lnSpcReduction="20000"/>
          </a:bodyPr>
          <a:lstStyle/>
          <a:p>
            <a:r>
              <a:rPr lang="ru-RU" dirty="0" smtClean="0"/>
              <a:t>В 1945 году один из ведущих ученых США </a:t>
            </a:r>
            <a:r>
              <a:rPr lang="en-US" dirty="0" err="1" smtClean="0"/>
              <a:t>Vannevar</a:t>
            </a:r>
            <a:r>
              <a:rPr lang="en-US" dirty="0" smtClean="0"/>
              <a:t> Bush </a:t>
            </a:r>
            <a:r>
              <a:rPr lang="ru-RU" dirty="0" smtClean="0"/>
              <a:t>написал статью «Как мы можем думать»(«</a:t>
            </a:r>
            <a:r>
              <a:rPr lang="en-US" dirty="0" smtClean="0"/>
              <a:t>As we may think</a:t>
            </a:r>
            <a:r>
              <a:rPr lang="ru-RU" dirty="0" smtClean="0"/>
              <a:t>»).</a:t>
            </a:r>
            <a:r>
              <a:rPr lang="en-US" dirty="0" smtClean="0"/>
              <a:t> </a:t>
            </a:r>
            <a:r>
              <a:rPr lang="ru-RU" dirty="0" smtClean="0"/>
              <a:t>В этом небольшом документе он изложил его идеи о том, как может выглядеть будущая мировая система поиска информации, называемая «</a:t>
            </a:r>
            <a:r>
              <a:rPr lang="en-US" dirty="0" err="1" smtClean="0"/>
              <a:t>Memex</a:t>
            </a:r>
            <a:r>
              <a:rPr lang="ru-RU" dirty="0" smtClean="0"/>
              <a:t>»</a:t>
            </a:r>
            <a:r>
              <a:rPr lang="en-US" dirty="0" smtClean="0"/>
              <a:t>. Bush </a:t>
            </a:r>
            <a:r>
              <a:rPr lang="ru-RU" dirty="0" smtClean="0"/>
              <a:t>предполагал, что такая система позволит человеку, удобно расположившемуся за своим рабочим столом, получить электронный доступ к мировым библиотекам и легко выполнять переходы от одного документа к другому документу. </a:t>
            </a:r>
          </a:p>
          <a:p>
            <a:r>
              <a:rPr lang="en-US" dirty="0" smtClean="0"/>
              <a:t>Bush </a:t>
            </a:r>
            <a:r>
              <a:rPr lang="ru-RU" dirty="0" smtClean="0"/>
              <a:t>был одним из ранних сторонников электронных компьютеров и понимал, что может быть возможным в будущем, но для обычного читателя этой статьи идея небольшой электронной системы поиска информации казалась полностью из области научной фантастики.</a:t>
            </a:r>
          </a:p>
          <a:p>
            <a:r>
              <a:rPr lang="ru-RU" dirty="0" smtClean="0"/>
              <a:t>Намного позже (в 60-х годах) идеи описанные в статье «</a:t>
            </a:r>
            <a:r>
              <a:rPr lang="en-US" dirty="0" smtClean="0"/>
              <a:t>As we may think</a:t>
            </a:r>
            <a:r>
              <a:rPr lang="ru-RU" dirty="0" smtClean="0"/>
              <a:t>» оказало влияние на новое поколение специалистов, в частности на </a:t>
            </a:r>
            <a:r>
              <a:rPr lang="en-US" dirty="0" smtClean="0"/>
              <a:t>Douglas </a:t>
            </a:r>
            <a:r>
              <a:rPr lang="en-US" dirty="0" err="1" smtClean="0"/>
              <a:t>Englebart</a:t>
            </a:r>
            <a:r>
              <a:rPr lang="en-US" dirty="0" smtClean="0"/>
              <a:t> </a:t>
            </a:r>
            <a:r>
              <a:rPr lang="ru-RU" dirty="0" smtClean="0"/>
              <a:t>и </a:t>
            </a:r>
            <a:r>
              <a:rPr lang="en-US" dirty="0" smtClean="0"/>
              <a:t>Ted</a:t>
            </a:r>
            <a:r>
              <a:rPr lang="ru-RU" dirty="0" smtClean="0"/>
              <a:t> </a:t>
            </a:r>
            <a:r>
              <a:rPr lang="en-US" dirty="0" smtClean="0"/>
              <a:t>Nelson</a:t>
            </a:r>
            <a:r>
              <a:rPr lang="ru-RU" dirty="0" smtClean="0"/>
              <a:t>,</a:t>
            </a:r>
            <a:r>
              <a:rPr lang="en-US" dirty="0" smtClean="0"/>
              <a:t> </a:t>
            </a:r>
            <a:r>
              <a:rPr lang="ru-RU" dirty="0" smtClean="0"/>
              <a:t>которые помогли создать компьютерные системы, используемые в настоящее время.</a:t>
            </a:r>
          </a:p>
          <a:p>
            <a:r>
              <a:rPr lang="en-US" dirty="0" smtClean="0"/>
              <a:t>Douglas </a:t>
            </a:r>
            <a:r>
              <a:rPr lang="en-US" dirty="0" err="1" smtClean="0"/>
              <a:t>Englebart</a:t>
            </a:r>
            <a:r>
              <a:rPr lang="en-US" dirty="0" smtClean="0"/>
              <a:t> </a:t>
            </a:r>
            <a:r>
              <a:rPr lang="ru-RU" dirty="0" smtClean="0"/>
              <a:t>разрабатывал системы поиска информации и среди прочего, он изобрел первую компьютерную мышь и оконную систему – графический интерфейс пользователей (</a:t>
            </a:r>
            <a:r>
              <a:rPr lang="en-US" dirty="0" smtClean="0"/>
              <a:t>GUI</a:t>
            </a:r>
            <a:r>
              <a:rPr lang="ru-RU" dirty="0" smtClean="0"/>
              <a:t>), которые он показал в 1968 году.</a:t>
            </a:r>
          </a:p>
          <a:p>
            <a:r>
              <a:rPr lang="en-US" dirty="0" smtClean="0"/>
              <a:t>Ted</a:t>
            </a:r>
            <a:r>
              <a:rPr lang="ru-RU" dirty="0" smtClean="0"/>
              <a:t> </a:t>
            </a:r>
            <a:r>
              <a:rPr lang="en-US" dirty="0" smtClean="0"/>
              <a:t>Nelson</a:t>
            </a:r>
            <a:r>
              <a:rPr lang="ru-RU" dirty="0" smtClean="0"/>
              <a:t> был ярым сторонником персональных вычислений и простого интерфейса пользователей. Он предложил термин «гипертекст» (</a:t>
            </a:r>
            <a:r>
              <a:rPr lang="en-US" dirty="0" smtClean="0"/>
              <a:t>hypertext</a:t>
            </a:r>
            <a:r>
              <a:rPr lang="ru-RU" dirty="0" smtClean="0"/>
              <a:t>)</a:t>
            </a:r>
            <a:r>
              <a:rPr lang="en-US" dirty="0" smtClean="0"/>
              <a:t>/ </a:t>
            </a:r>
            <a:r>
              <a:rPr lang="ru-RU" dirty="0" smtClean="0"/>
              <a:t>Гипертекстовая система это система в которой (как и в </a:t>
            </a:r>
            <a:r>
              <a:rPr lang="en-US" dirty="0" err="1" smtClean="0"/>
              <a:t>Memex</a:t>
            </a:r>
            <a:r>
              <a:rPr lang="ru-RU" dirty="0" smtClean="0"/>
              <a:t>)</a:t>
            </a:r>
            <a:r>
              <a:rPr lang="en-US" dirty="0" smtClean="0"/>
              <a:t> </a:t>
            </a:r>
            <a:r>
              <a:rPr lang="ru-RU" dirty="0" smtClean="0"/>
              <a:t>документы обширно связаны между собой и пользователь может легко выполнять переходы между ними.</a:t>
            </a:r>
          </a:p>
          <a:p>
            <a:endParaRPr lang="ru-RU" dirty="0" smtClean="0"/>
          </a:p>
          <a:p>
            <a:endParaRPr lang="ru-RU" dirty="0" smtClean="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Появление </a:t>
            </a:r>
            <a:r>
              <a:rPr lang="en-US" dirty="0" smtClean="0"/>
              <a:t>Web </a:t>
            </a:r>
            <a:r>
              <a:rPr lang="ru-RU" dirty="0" smtClean="0"/>
              <a:t>сети</a:t>
            </a:r>
            <a:endParaRPr lang="ru-RU" dirty="0"/>
          </a:p>
        </p:txBody>
      </p:sp>
      <p:sp>
        <p:nvSpPr>
          <p:cNvPr id="3" name="Содержимое 2"/>
          <p:cNvSpPr>
            <a:spLocks noGrp="1"/>
          </p:cNvSpPr>
          <p:nvPr>
            <p:ph idx="1"/>
          </p:nvPr>
        </p:nvSpPr>
        <p:spPr>
          <a:xfrm>
            <a:off x="457200" y="1600200"/>
            <a:ext cx="8229600" cy="4829196"/>
          </a:xfrm>
        </p:spPr>
        <p:txBody>
          <a:bodyPr>
            <a:normAutofit fontScale="55000" lnSpcReduction="20000"/>
          </a:bodyPr>
          <a:lstStyle/>
          <a:p>
            <a:r>
              <a:rPr lang="ru-RU" dirty="0" smtClean="0"/>
              <a:t>Для больших гипертекстовых систем компьютерам требовались возможности аналогичные тем, которые были разработаны </a:t>
            </a:r>
            <a:r>
              <a:rPr lang="en-US" dirty="0" err="1" smtClean="0"/>
              <a:t>Englebart</a:t>
            </a:r>
            <a:r>
              <a:rPr lang="ru-RU" dirty="0" smtClean="0"/>
              <a:t>, но такие технологии стали доступными для обычных пользователей только в середине 80-х годов. (</a:t>
            </a:r>
            <a:r>
              <a:rPr lang="en-US" dirty="0" smtClean="0"/>
              <a:t>Apple Macintosh, </a:t>
            </a:r>
            <a:r>
              <a:rPr lang="en-US" dirty="0" err="1" smtClean="0"/>
              <a:t>Arari</a:t>
            </a:r>
            <a:r>
              <a:rPr lang="en-US" dirty="0" smtClean="0"/>
              <a:t> ST, Amiga</a:t>
            </a:r>
            <a:r>
              <a:rPr lang="ru-RU" dirty="0" smtClean="0"/>
              <a:t>, а позже стандарт </a:t>
            </a:r>
            <a:r>
              <a:rPr lang="en-US" dirty="0" smtClean="0"/>
              <a:t>Microsoft/Intel/IBM).</a:t>
            </a:r>
          </a:p>
          <a:p>
            <a:r>
              <a:rPr lang="ru-RU" dirty="0" smtClean="0"/>
              <a:t>В 1989 году исследователь, работающий в Европейской исследовательской организации физики частиц </a:t>
            </a:r>
            <a:r>
              <a:rPr lang="en-US" dirty="0" smtClean="0"/>
              <a:t>CERN, Tim Berners-Lee </a:t>
            </a:r>
            <a:r>
              <a:rPr lang="ru-RU" dirty="0" smtClean="0"/>
              <a:t>создал первую гипертекстовую систему для выполнения переходов между документами.</a:t>
            </a:r>
          </a:p>
          <a:p>
            <a:r>
              <a:rPr lang="en-US" dirty="0" smtClean="0"/>
              <a:t> </a:t>
            </a:r>
            <a:r>
              <a:rPr lang="ru-RU" dirty="0" smtClean="0"/>
              <a:t>Первая система</a:t>
            </a:r>
            <a:r>
              <a:rPr lang="en-US" dirty="0" smtClean="0"/>
              <a:t> Enquire </a:t>
            </a:r>
            <a:r>
              <a:rPr lang="ru-RU" dirty="0" smtClean="0"/>
              <a:t>, которую разработал </a:t>
            </a:r>
            <a:r>
              <a:rPr lang="en-US" dirty="0" smtClean="0"/>
              <a:t>Tim Berners-Lee</a:t>
            </a:r>
            <a:r>
              <a:rPr lang="ru-RU" dirty="0" smtClean="0"/>
              <a:t>, скоро развилась до прототипа того, что сейчас называется </a:t>
            </a:r>
            <a:r>
              <a:rPr lang="en-US" dirty="0" smtClean="0"/>
              <a:t>World Wide Web. </a:t>
            </a:r>
            <a:r>
              <a:rPr lang="ru-RU" dirty="0" smtClean="0"/>
              <a:t>(</a:t>
            </a:r>
            <a:r>
              <a:rPr lang="en-US" dirty="0" smtClean="0"/>
              <a:t>WWW, Web </a:t>
            </a:r>
            <a:r>
              <a:rPr lang="ru-RU" dirty="0" smtClean="0"/>
              <a:t>сеть)</a:t>
            </a:r>
          </a:p>
          <a:p>
            <a:r>
              <a:rPr lang="ru-RU" dirty="0" smtClean="0"/>
              <a:t>Сеть </a:t>
            </a:r>
            <a:r>
              <a:rPr lang="en-US" dirty="0" smtClean="0"/>
              <a:t>WWW </a:t>
            </a:r>
            <a:r>
              <a:rPr lang="ru-RU" dirty="0" smtClean="0"/>
              <a:t>использовала</a:t>
            </a:r>
            <a:r>
              <a:rPr lang="en-US" dirty="0" smtClean="0"/>
              <a:t> </a:t>
            </a:r>
            <a:r>
              <a:rPr lang="ru-RU" dirty="0" smtClean="0"/>
              <a:t>подмножество языка </a:t>
            </a:r>
            <a:r>
              <a:rPr lang="en-US" dirty="0" smtClean="0"/>
              <a:t>SGML</a:t>
            </a:r>
            <a:r>
              <a:rPr lang="ru-RU" dirty="0" smtClean="0"/>
              <a:t>, которое назвали </a:t>
            </a:r>
            <a:r>
              <a:rPr lang="en-US" dirty="0" smtClean="0"/>
              <a:t>HTML (</a:t>
            </a:r>
            <a:r>
              <a:rPr lang="en-US" dirty="0" err="1" smtClean="0"/>
              <a:t>HyperText</a:t>
            </a:r>
            <a:r>
              <a:rPr lang="en-US" dirty="0" smtClean="0"/>
              <a:t> </a:t>
            </a:r>
            <a:r>
              <a:rPr lang="en-US" dirty="0" err="1" smtClean="0"/>
              <a:t>Murkup</a:t>
            </a:r>
            <a:r>
              <a:rPr lang="en-US" dirty="0" smtClean="0"/>
              <a:t> Language). </a:t>
            </a:r>
            <a:endParaRPr lang="ru-RU" dirty="0" smtClean="0"/>
          </a:p>
          <a:p>
            <a:r>
              <a:rPr lang="en-US" dirty="0" smtClean="0"/>
              <a:t>Web </a:t>
            </a:r>
            <a:r>
              <a:rPr lang="ru-RU" dirty="0" smtClean="0"/>
              <a:t>сеть стала частью сети </a:t>
            </a:r>
            <a:r>
              <a:rPr lang="en-US" dirty="0" smtClean="0"/>
              <a:t>Internet</a:t>
            </a:r>
            <a:r>
              <a:rPr lang="ru-RU" dirty="0" smtClean="0"/>
              <a:t>, с которой наиболее знаком обычный пользователь. Электронные документы просматриваются с помощью программы браузер (</a:t>
            </a:r>
            <a:r>
              <a:rPr lang="en-US" dirty="0" smtClean="0"/>
              <a:t>browser – </a:t>
            </a:r>
            <a:r>
              <a:rPr lang="ru-RU" dirty="0" err="1" smtClean="0"/>
              <a:t>просмотрщик</a:t>
            </a:r>
            <a:r>
              <a:rPr lang="ru-RU" dirty="0" smtClean="0"/>
              <a:t>, </a:t>
            </a:r>
            <a:r>
              <a:rPr lang="ru-RU" dirty="0" err="1" smtClean="0"/>
              <a:t>проистыватель</a:t>
            </a:r>
            <a:r>
              <a:rPr lang="ru-RU" dirty="0" smtClean="0"/>
              <a:t>). И каждый документ имеет набор (коллекцию) гиперссылок, которые связывают его с другими документами, страницами.</a:t>
            </a:r>
          </a:p>
          <a:p>
            <a:r>
              <a:rPr lang="ru-RU" dirty="0" smtClean="0"/>
              <a:t>Расположение страниц описывается с помощью специального адреса – </a:t>
            </a:r>
            <a:r>
              <a:rPr lang="en-US" dirty="0" smtClean="0"/>
              <a:t>URL (Uniform Resource Locator).</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Современные </a:t>
            </a:r>
            <a:r>
              <a:rPr lang="en-US" dirty="0" smtClean="0"/>
              <a:t>Web </a:t>
            </a:r>
            <a:r>
              <a:rPr lang="ru-RU" dirty="0" smtClean="0"/>
              <a:t>стандарты</a:t>
            </a:r>
            <a:endParaRPr lang="ru-RU" dirty="0"/>
          </a:p>
        </p:txBody>
      </p:sp>
      <p:sp>
        <p:nvSpPr>
          <p:cNvPr id="3" name="Содержимое 2"/>
          <p:cNvSpPr>
            <a:spLocks noGrp="1"/>
          </p:cNvSpPr>
          <p:nvPr>
            <p:ph idx="1"/>
          </p:nvPr>
        </p:nvSpPr>
        <p:spPr/>
        <p:txBody>
          <a:bodyPr/>
          <a:lstStyle/>
          <a:p>
            <a:r>
              <a:rPr lang="en-US" dirty="0" smtClean="0"/>
              <a:t>XHTML 1.0 </a:t>
            </a:r>
            <a:r>
              <a:rPr lang="ru-RU" dirty="0" smtClean="0"/>
              <a:t>и выше</a:t>
            </a:r>
            <a:endParaRPr lang="en-US" dirty="0" smtClean="0"/>
          </a:p>
          <a:p>
            <a:r>
              <a:rPr lang="en-US" dirty="0" smtClean="0"/>
              <a:t>CSS Level 1 &amp; CSS Level 2</a:t>
            </a:r>
          </a:p>
          <a:p>
            <a:r>
              <a:rPr lang="en-US" dirty="0" smtClean="0"/>
              <a:t>DOM Level 1 &amp; DOM Level 2</a:t>
            </a:r>
          </a:p>
          <a:p>
            <a:r>
              <a:rPr lang="en-US" dirty="0" err="1" smtClean="0"/>
              <a:t>ECMAScript</a:t>
            </a:r>
            <a:r>
              <a:rPr lang="en-US" dirty="0" smtClean="0"/>
              <a:t> 262 (</a:t>
            </a:r>
            <a:r>
              <a:rPr lang="ru-RU" dirty="0" smtClean="0"/>
              <a:t>текущий</a:t>
            </a:r>
            <a:r>
              <a:rPr lang="en-US" dirty="0" smtClean="0"/>
              <a:t> JavaScript)</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XHTML </a:t>
            </a:r>
            <a:r>
              <a:rPr lang="ru-RU" dirty="0" smtClean="0"/>
              <a:t>это будущее</a:t>
            </a:r>
            <a:endParaRPr lang="ru-RU" dirty="0"/>
          </a:p>
        </p:txBody>
      </p:sp>
      <p:sp>
        <p:nvSpPr>
          <p:cNvPr id="3" name="Содержимое 2"/>
          <p:cNvSpPr>
            <a:spLocks noGrp="1"/>
          </p:cNvSpPr>
          <p:nvPr>
            <p:ph idx="1"/>
          </p:nvPr>
        </p:nvSpPr>
        <p:spPr/>
        <p:txBody>
          <a:bodyPr/>
          <a:lstStyle/>
          <a:p>
            <a:r>
              <a:rPr lang="en-US" dirty="0" smtClean="0"/>
              <a:t>XHTML 1.0 Transitional</a:t>
            </a:r>
          </a:p>
          <a:p>
            <a:r>
              <a:rPr lang="en-US" dirty="0" smtClean="0"/>
              <a:t>XHTML 1.0 Strict</a:t>
            </a:r>
          </a:p>
          <a:p>
            <a:r>
              <a:rPr lang="en-US" dirty="0" smtClean="0"/>
              <a:t>XHTML 1.1</a:t>
            </a:r>
          </a:p>
          <a:p>
            <a:r>
              <a:rPr lang="en-US" dirty="0" smtClean="0"/>
              <a:t>XHTML 2.0 (W3C Working Draft)</a:t>
            </a:r>
            <a:endParaRPr lang="ru-RU" dirty="0" smtClean="0"/>
          </a:p>
          <a:p>
            <a:endParaRPr lang="ru-RU" dirty="0" smtClean="0"/>
          </a:p>
          <a:p>
            <a:pPr>
              <a:buNone/>
            </a:pPr>
            <a:r>
              <a:rPr lang="en-US" i="1" dirty="0" smtClean="0"/>
              <a:t>No more development of HTML!</a:t>
            </a:r>
          </a:p>
          <a:p>
            <a:endParaRPr lang="en-US" dirty="0" smtClean="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ru-RU" sz="4000" dirty="0" smtClean="0"/>
              <a:t>Что такое Интернет приложение?</a:t>
            </a:r>
          </a:p>
        </p:txBody>
      </p:sp>
      <p:sp>
        <p:nvSpPr>
          <p:cNvPr id="15363" name="Rectangle 3"/>
          <p:cNvSpPr>
            <a:spLocks noGrp="1" noChangeArrowheads="1"/>
          </p:cNvSpPr>
          <p:nvPr>
            <p:ph idx="1"/>
          </p:nvPr>
        </p:nvSpPr>
        <p:spPr/>
        <p:txBody>
          <a:bodyPr>
            <a:normAutofit lnSpcReduction="10000"/>
          </a:bodyPr>
          <a:lstStyle/>
          <a:p>
            <a:pPr eaLnBrk="1" hangingPunct="1"/>
            <a:r>
              <a:rPr lang="ru-RU" dirty="0" smtClean="0"/>
              <a:t>Программа, использующая в своей работе сеть Интернет</a:t>
            </a:r>
          </a:p>
          <a:p>
            <a:pPr lvl="1" eaLnBrk="1" hangingPunct="1"/>
            <a:r>
              <a:rPr lang="ru-RU" dirty="0" smtClean="0"/>
              <a:t>Обмен сообщениями</a:t>
            </a:r>
          </a:p>
          <a:p>
            <a:pPr lvl="1" eaLnBrk="1" hangingPunct="1"/>
            <a:r>
              <a:rPr lang="ru-RU" dirty="0" smtClean="0"/>
              <a:t>Получение обновлений</a:t>
            </a:r>
          </a:p>
          <a:p>
            <a:pPr eaLnBrk="1" hangingPunct="1"/>
            <a:r>
              <a:rPr lang="en-US" dirty="0" smtClean="0"/>
              <a:t>Web </a:t>
            </a:r>
            <a:r>
              <a:rPr lang="ru-RU" dirty="0" smtClean="0"/>
              <a:t>приложение – программа запускаемая на сервере с использованием технологий </a:t>
            </a:r>
            <a:r>
              <a:rPr lang="en-US" dirty="0" smtClean="0"/>
              <a:t>WWW</a:t>
            </a:r>
            <a:endParaRPr lang="ru-RU" dirty="0" smtClean="0"/>
          </a:p>
          <a:p>
            <a:pPr eaLnBrk="1" hangingPunct="1"/>
            <a:r>
              <a:rPr lang="ru-RU" dirty="0" smtClean="0"/>
              <a:t>В данном курсе будет использоваться второе определение – </a:t>
            </a:r>
            <a:r>
              <a:rPr lang="en-US" dirty="0" smtClean="0"/>
              <a:t>Web </a:t>
            </a:r>
            <a:r>
              <a:rPr lang="ru-RU" dirty="0" smtClean="0"/>
              <a:t>приложение</a:t>
            </a:r>
          </a:p>
          <a:p>
            <a:pPr lvl="1" eaLnBrk="1" hangingPunct="1"/>
            <a:endParaRPr lang="ru-RU"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p:txBody>
          <a:bodyPr/>
          <a:lstStyle/>
          <a:p>
            <a:pPr eaLnBrk="1" hangingPunct="1"/>
            <a:r>
              <a:rPr lang="en-US" sz="4800" smtClean="0">
                <a:solidFill>
                  <a:schemeClr val="tx1"/>
                </a:solidFill>
              </a:rPr>
              <a:t>Web </a:t>
            </a:r>
            <a:r>
              <a:rPr lang="ru-RU" sz="4800" smtClean="0">
                <a:solidFill>
                  <a:schemeClr val="tx1"/>
                </a:solidFill>
              </a:rPr>
              <a:t>приложения</a:t>
            </a:r>
            <a:endParaRPr lang="ru-RU" sz="4000" smtClean="0"/>
          </a:p>
        </p:txBody>
      </p:sp>
      <p:sp>
        <p:nvSpPr>
          <p:cNvPr id="3" name="Содержимое 2"/>
          <p:cNvSpPr>
            <a:spLocks noGrp="1"/>
          </p:cNvSpPr>
          <p:nvPr>
            <p:ph idx="1"/>
          </p:nvPr>
        </p:nvSpPr>
        <p:spPr>
          <a:xfrm>
            <a:off x="214282" y="1500174"/>
            <a:ext cx="8643998" cy="5357826"/>
          </a:xfrm>
        </p:spPr>
        <p:txBody>
          <a:bodyPr>
            <a:normAutofit fontScale="62500" lnSpcReduction="20000"/>
          </a:bodyPr>
          <a:lstStyle/>
          <a:p>
            <a:pPr eaLnBrk="1" hangingPunct="1">
              <a:defRPr/>
            </a:pPr>
            <a:r>
              <a:rPr lang="en-US" b="1" dirty="0" smtClean="0"/>
              <a:t>Web </a:t>
            </a:r>
            <a:r>
              <a:rPr lang="ru-RU" b="1" dirty="0" smtClean="0"/>
              <a:t>приложение или</a:t>
            </a:r>
            <a:r>
              <a:rPr lang="en-US" dirty="0" smtClean="0"/>
              <a:t> </a:t>
            </a:r>
            <a:r>
              <a:rPr lang="en-US" b="1" dirty="0" err="1" smtClean="0"/>
              <a:t>webapp</a:t>
            </a:r>
            <a:r>
              <a:rPr lang="en-US" dirty="0" smtClean="0"/>
              <a:t> </a:t>
            </a:r>
            <a:r>
              <a:rPr lang="ru-RU" dirty="0" smtClean="0"/>
              <a:t>это приложение, с которым можно работать с помощью </a:t>
            </a:r>
            <a:r>
              <a:rPr lang="en-US" dirty="0" smtClean="0"/>
              <a:t>web </a:t>
            </a:r>
            <a:r>
              <a:rPr lang="ru-RU" dirty="0" smtClean="0"/>
              <a:t>браузера по сети</a:t>
            </a:r>
            <a:r>
              <a:rPr lang="en-US" dirty="0" smtClean="0"/>
              <a:t> Internet </a:t>
            </a:r>
            <a:r>
              <a:rPr lang="ru-RU" dirty="0" smtClean="0"/>
              <a:t>или </a:t>
            </a:r>
            <a:r>
              <a:rPr lang="en-US" dirty="0" smtClean="0"/>
              <a:t>intranet. </a:t>
            </a:r>
            <a:endParaRPr lang="ru-RU" dirty="0" smtClean="0"/>
          </a:p>
          <a:p>
            <a:pPr eaLnBrk="1" hangingPunct="1">
              <a:defRPr/>
            </a:pPr>
            <a:r>
              <a:rPr lang="ru-RU" dirty="0" smtClean="0"/>
              <a:t>Это также компьютерная  прикладная программа, пользовательский интерфейс (</a:t>
            </a:r>
            <a:r>
              <a:rPr lang="en-US" dirty="0" smtClean="0"/>
              <a:t>UI</a:t>
            </a:r>
            <a:r>
              <a:rPr lang="ru-RU" dirty="0" smtClean="0"/>
              <a:t>) которой кодируется на языках понятных браузерам </a:t>
            </a:r>
            <a:r>
              <a:rPr lang="en-US" dirty="0" smtClean="0"/>
              <a:t>(</a:t>
            </a:r>
            <a:r>
              <a:rPr lang="ru-RU" dirty="0" smtClean="0"/>
              <a:t>например,</a:t>
            </a:r>
            <a:r>
              <a:rPr lang="en-US" dirty="0" smtClean="0"/>
              <a:t> HTML, CSS, JavaScript</a:t>
            </a:r>
            <a:r>
              <a:rPr lang="ru-RU" dirty="0" smtClean="0"/>
              <a:t> и пр.</a:t>
            </a:r>
            <a:r>
              <a:rPr lang="en-US" dirty="0" smtClean="0"/>
              <a:t>) </a:t>
            </a:r>
            <a:r>
              <a:rPr lang="ru-RU" dirty="0" smtClean="0"/>
              <a:t>и которая доверяет обычному браузеру возможность работы с ней.</a:t>
            </a:r>
            <a:endParaRPr lang="en-US" dirty="0" smtClean="0"/>
          </a:p>
          <a:p>
            <a:pPr eaLnBrk="1" hangingPunct="1">
              <a:defRPr/>
            </a:pPr>
            <a:r>
              <a:rPr lang="en-US" dirty="0" smtClean="0"/>
              <a:t>Web </a:t>
            </a:r>
            <a:r>
              <a:rPr lang="ru-RU" dirty="0" smtClean="0"/>
              <a:t>приложения стали очень популярными по следующим причинам:</a:t>
            </a:r>
          </a:p>
          <a:p>
            <a:pPr lvl="1" eaLnBrk="1" hangingPunct="1">
              <a:defRPr/>
            </a:pPr>
            <a:r>
              <a:rPr lang="ru-RU" dirty="0" smtClean="0"/>
              <a:t>браузеры стали доступными во всех операционных системах;</a:t>
            </a:r>
          </a:p>
          <a:p>
            <a:pPr lvl="1" eaLnBrk="1" hangingPunct="1">
              <a:defRPr/>
            </a:pPr>
            <a:r>
              <a:rPr lang="ru-RU" dirty="0" smtClean="0"/>
              <a:t>браузеры удобно использовать в качестве клиентов (иногда называемых «тонкими»);</a:t>
            </a:r>
          </a:p>
          <a:p>
            <a:pPr lvl="1" eaLnBrk="1" hangingPunct="1">
              <a:defRPr/>
            </a:pPr>
            <a:r>
              <a:rPr lang="ru-RU" dirty="0" smtClean="0"/>
              <a:t>возможности обновлять и поддерживать </a:t>
            </a:r>
            <a:r>
              <a:rPr lang="en-US" dirty="0" smtClean="0"/>
              <a:t>web </a:t>
            </a:r>
            <a:r>
              <a:rPr lang="ru-RU" dirty="0" smtClean="0"/>
              <a:t>приложения без </a:t>
            </a:r>
            <a:r>
              <a:rPr lang="ru-RU" dirty="0" err="1" smtClean="0"/>
              <a:t>без</a:t>
            </a:r>
            <a:r>
              <a:rPr lang="ru-RU" dirty="0" smtClean="0"/>
              <a:t> обновления ПО у пользователя;</a:t>
            </a:r>
          </a:p>
          <a:p>
            <a:pPr lvl="1" eaLnBrk="1" hangingPunct="1">
              <a:defRPr/>
            </a:pPr>
            <a:r>
              <a:rPr lang="ru-RU" dirty="0" smtClean="0"/>
              <a:t>возможность поддерживать разные компьютерные платформы (</a:t>
            </a:r>
            <a:r>
              <a:rPr lang="en-US" dirty="0" smtClean="0"/>
              <a:t>Intel, Sun, Apple …</a:t>
            </a:r>
            <a:r>
              <a:rPr lang="ru-RU" dirty="0" smtClean="0"/>
              <a:t>);</a:t>
            </a:r>
          </a:p>
          <a:p>
            <a:pPr eaLnBrk="1" hangingPunct="1">
              <a:defRPr/>
            </a:pPr>
            <a:r>
              <a:rPr lang="ru-RU" dirty="0" smtClean="0"/>
              <a:t>К распространенным </a:t>
            </a:r>
            <a:r>
              <a:rPr lang="en-US" dirty="0" smtClean="0"/>
              <a:t>web </a:t>
            </a:r>
            <a:r>
              <a:rPr lang="ru-RU" dirty="0" smtClean="0"/>
              <a:t>приложениям относятся:</a:t>
            </a:r>
          </a:p>
          <a:p>
            <a:pPr lvl="1" eaLnBrk="1" hangingPunct="1">
              <a:defRPr/>
            </a:pPr>
            <a:r>
              <a:rPr lang="ru-RU" dirty="0" smtClean="0"/>
              <a:t>Почта</a:t>
            </a:r>
            <a:r>
              <a:rPr lang="en-US" dirty="0" smtClean="0"/>
              <a:t> (gmail.com)</a:t>
            </a:r>
            <a:endParaRPr lang="ru-RU" dirty="0" smtClean="0"/>
          </a:p>
          <a:p>
            <a:pPr lvl="1" eaLnBrk="1" hangingPunct="1">
              <a:defRPr/>
            </a:pPr>
            <a:r>
              <a:rPr lang="ru-RU" dirty="0" smtClean="0"/>
              <a:t>Розничная торговля (</a:t>
            </a:r>
            <a:r>
              <a:rPr lang="en-US" dirty="0" smtClean="0"/>
              <a:t>ozon.ru</a:t>
            </a:r>
            <a:r>
              <a:rPr lang="ru-RU" dirty="0" smtClean="0"/>
              <a:t>)</a:t>
            </a:r>
            <a:endParaRPr lang="en-US" dirty="0" smtClean="0"/>
          </a:p>
          <a:p>
            <a:pPr lvl="1" eaLnBrk="1" hangingPunct="1">
              <a:defRPr/>
            </a:pPr>
            <a:r>
              <a:rPr lang="ru-RU" dirty="0" smtClean="0"/>
              <a:t>Аукционы</a:t>
            </a:r>
            <a:r>
              <a:rPr lang="en-US" dirty="0" smtClean="0"/>
              <a:t>,</a:t>
            </a:r>
            <a:endParaRPr lang="ru-RU" dirty="0" smtClean="0"/>
          </a:p>
          <a:p>
            <a:pPr lvl="1" eaLnBrk="1" hangingPunct="1">
              <a:defRPr/>
            </a:pPr>
            <a:r>
              <a:rPr lang="ru-RU" dirty="0" smtClean="0"/>
              <a:t>Открытые энциклопедии (</a:t>
            </a:r>
            <a:r>
              <a:rPr lang="en-US" dirty="0" smtClean="0"/>
              <a:t>wiki</a:t>
            </a:r>
            <a:r>
              <a:rPr lang="ru-RU" dirty="0" smtClean="0"/>
              <a:t>)</a:t>
            </a:r>
            <a:r>
              <a:rPr lang="en-US" dirty="0" smtClean="0"/>
              <a:t>.</a:t>
            </a:r>
            <a:endParaRPr lang="ru-RU" dirty="0" smtClean="0"/>
          </a:p>
          <a:p>
            <a:pPr lvl="1" eaLnBrk="1" hangingPunct="1">
              <a:defRPr/>
            </a:pPr>
            <a:r>
              <a:rPr lang="ru-RU" dirty="0" smtClean="0"/>
              <a:t>…</a:t>
            </a:r>
            <a:endParaRPr lang="en-US" dirty="0" smtClean="0"/>
          </a:p>
          <a:p>
            <a:pPr eaLnBrk="1" hangingPunct="1">
              <a:defRPr/>
            </a:pPr>
            <a:endParaRPr lang="ru-RU"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p:txBody>
          <a:bodyPr/>
          <a:lstStyle/>
          <a:p>
            <a:r>
              <a:rPr lang="en-US" dirty="0" smtClean="0"/>
              <a:t>Web </a:t>
            </a:r>
            <a:r>
              <a:rPr lang="ru-RU" dirty="0" smtClean="0"/>
              <a:t>приложение</a:t>
            </a:r>
          </a:p>
        </p:txBody>
      </p:sp>
      <p:sp>
        <p:nvSpPr>
          <p:cNvPr id="3" name="Содержимое 2"/>
          <p:cNvSpPr>
            <a:spLocks noGrp="1"/>
          </p:cNvSpPr>
          <p:nvPr>
            <p:ph idx="1"/>
          </p:nvPr>
        </p:nvSpPr>
        <p:spPr>
          <a:xfrm>
            <a:off x="228600" y="1643050"/>
            <a:ext cx="8686800" cy="4757750"/>
          </a:xfrm>
        </p:spPr>
        <p:txBody>
          <a:bodyPr>
            <a:normAutofit fontScale="77500" lnSpcReduction="20000"/>
          </a:bodyPr>
          <a:lstStyle/>
          <a:p>
            <a:pPr>
              <a:defRPr/>
            </a:pPr>
            <a:r>
              <a:rPr lang="ru-RU" dirty="0" smtClean="0"/>
              <a:t>Первоначально </a:t>
            </a:r>
            <a:r>
              <a:rPr lang="en-US" dirty="0" smtClean="0"/>
              <a:t>Web </a:t>
            </a:r>
            <a:r>
              <a:rPr lang="ru-RU" dirty="0" smtClean="0"/>
              <a:t>приложение рассматривалось, как реализация цикла запрос/ответ (</a:t>
            </a:r>
            <a:r>
              <a:rPr lang="en-US" dirty="0" smtClean="0"/>
              <a:t>request/response</a:t>
            </a:r>
            <a:r>
              <a:rPr lang="ru-RU" dirty="0" smtClean="0"/>
              <a:t>)</a:t>
            </a:r>
            <a:r>
              <a:rPr lang="en-US" dirty="0" smtClean="0"/>
              <a:t>: </a:t>
            </a:r>
            <a:endParaRPr lang="ru-RU" dirty="0" smtClean="0"/>
          </a:p>
          <a:p>
            <a:pPr lvl="1">
              <a:defRPr/>
            </a:pPr>
            <a:r>
              <a:rPr lang="ru-RU" dirty="0" smtClean="0">
                <a:ea typeface="+mn-ea"/>
                <a:cs typeface="+mn-cs"/>
              </a:rPr>
              <a:t>клиент (браузер) отправляет запроса </a:t>
            </a:r>
            <a:r>
              <a:rPr lang="en-US" dirty="0" smtClean="0">
                <a:ea typeface="+mn-ea"/>
                <a:cs typeface="+mn-cs"/>
              </a:rPr>
              <a:t>Web </a:t>
            </a:r>
            <a:r>
              <a:rPr lang="ru-RU" dirty="0" smtClean="0">
                <a:ea typeface="+mn-ea"/>
                <a:cs typeface="+mn-cs"/>
              </a:rPr>
              <a:t>серверу с любыми данными на текущей странице;</a:t>
            </a:r>
          </a:p>
          <a:p>
            <a:pPr lvl="1">
              <a:defRPr/>
            </a:pPr>
            <a:r>
              <a:rPr lang="ru-RU" dirty="0" smtClean="0">
                <a:ea typeface="+mn-ea"/>
                <a:cs typeface="+mn-cs"/>
              </a:rPr>
              <a:t>наличие кода на сервере, который формирует новую страницу;</a:t>
            </a:r>
          </a:p>
          <a:p>
            <a:pPr lvl="1">
              <a:defRPr/>
            </a:pPr>
            <a:r>
              <a:rPr lang="ru-RU" dirty="0" smtClean="0">
                <a:ea typeface="+mn-ea"/>
                <a:cs typeface="+mn-cs"/>
              </a:rPr>
              <a:t>отправка новой страницы назад клиенту и (наконец</a:t>
            </a:r>
            <a:r>
              <a:rPr lang="en-US" dirty="0" smtClean="0">
                <a:ea typeface="+mn-ea"/>
                <a:cs typeface="+mn-cs"/>
              </a:rPr>
              <a:t>) </a:t>
            </a:r>
            <a:r>
              <a:rPr lang="ru-RU" dirty="0" smtClean="0">
                <a:ea typeface="+mn-ea"/>
                <a:cs typeface="+mn-cs"/>
              </a:rPr>
              <a:t>браузер отображает всю новую страницу пользователю</a:t>
            </a:r>
            <a:r>
              <a:rPr lang="en-US" dirty="0" smtClean="0">
                <a:ea typeface="+mn-ea"/>
                <a:cs typeface="+mn-cs"/>
              </a:rPr>
              <a:t>;</a:t>
            </a:r>
            <a:endParaRPr lang="ru-RU" dirty="0" smtClean="0">
              <a:ea typeface="+mn-ea"/>
              <a:cs typeface="+mn-cs"/>
            </a:endParaRPr>
          </a:p>
          <a:p>
            <a:pPr lvl="1">
              <a:defRPr/>
            </a:pPr>
            <a:r>
              <a:rPr lang="ru-RU" dirty="0" smtClean="0">
                <a:ea typeface="+mn-ea"/>
                <a:cs typeface="+mn-cs"/>
              </a:rPr>
              <a:t>далее цикл запрос – ответ повторяется.</a:t>
            </a:r>
            <a:endParaRPr lang="en-US" dirty="0" smtClean="0">
              <a:ea typeface="+mn-ea"/>
              <a:cs typeface="+mn-cs"/>
            </a:endParaRPr>
          </a:p>
          <a:p>
            <a:pPr>
              <a:defRPr/>
            </a:pPr>
            <a:r>
              <a:rPr lang="ru-RU" dirty="0" smtClean="0"/>
              <a:t>Современное понимание </a:t>
            </a:r>
            <a:r>
              <a:rPr lang="en-US" dirty="0" smtClean="0"/>
              <a:t>Web </a:t>
            </a:r>
            <a:r>
              <a:rPr lang="ru-RU" dirty="0" smtClean="0"/>
              <a:t>приложений:</a:t>
            </a:r>
          </a:p>
          <a:p>
            <a:pPr lvl="1">
              <a:defRPr/>
            </a:pPr>
            <a:r>
              <a:rPr lang="ru-RU" dirty="0" smtClean="0">
                <a:ea typeface="+mn-ea"/>
                <a:cs typeface="+mn-cs"/>
              </a:rPr>
              <a:t>клиент также отправляет запрос на новую страницу</a:t>
            </a:r>
            <a:r>
              <a:rPr lang="en-US" dirty="0" smtClean="0">
                <a:ea typeface="+mn-ea"/>
                <a:cs typeface="+mn-cs"/>
              </a:rPr>
              <a:t>;</a:t>
            </a:r>
          </a:p>
          <a:p>
            <a:pPr lvl="1">
              <a:defRPr/>
            </a:pPr>
            <a:r>
              <a:rPr lang="ru-RU" dirty="0" smtClean="0">
                <a:ea typeface="+mn-ea"/>
                <a:cs typeface="+mn-cs"/>
              </a:rPr>
              <a:t>но после формирования новой страницы, получения ее браузером и отображения пользователю, все последующие взаимодействия между страницей и сервером выполняется с использованием </a:t>
            </a:r>
            <a:r>
              <a:rPr lang="en-US" dirty="0" smtClean="0">
                <a:ea typeface="+mn-ea"/>
                <a:cs typeface="+mn-cs"/>
              </a:rPr>
              <a:t>JavaScript  </a:t>
            </a:r>
            <a:r>
              <a:rPr lang="ru-RU" dirty="0" smtClean="0">
                <a:ea typeface="+mn-ea"/>
                <a:cs typeface="+mn-cs"/>
              </a:rPr>
              <a:t>и </a:t>
            </a:r>
            <a:r>
              <a:rPr lang="en-US" dirty="0" smtClean="0">
                <a:ea typeface="+mn-ea"/>
                <a:cs typeface="+mn-cs"/>
              </a:rPr>
              <a:t>Web </a:t>
            </a:r>
            <a:r>
              <a:rPr lang="ru-RU" dirty="0" smtClean="0">
                <a:ea typeface="+mn-ea"/>
                <a:cs typeface="+mn-cs"/>
              </a:rPr>
              <a:t>Сервисом (по крайней мере, до тех пор, пока пользователь не перейдет к новой странице</a:t>
            </a:r>
            <a:r>
              <a:rPr lang="en-US" dirty="0" smtClean="0">
                <a:ea typeface="+mn-ea"/>
                <a:cs typeface="+mn-cs"/>
              </a:rPr>
              <a:t>.</a:t>
            </a:r>
          </a:p>
          <a:p>
            <a:pPr>
              <a:defRPr/>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eaLnBrk="1" hangingPunct="1"/>
            <a:r>
              <a:rPr lang="en-US" sz="4000" smtClean="0"/>
              <a:t>World Wide Web </a:t>
            </a:r>
            <a:br>
              <a:rPr lang="en-US" sz="4000" smtClean="0"/>
            </a:br>
            <a:r>
              <a:rPr lang="en-US" sz="4000" smtClean="0"/>
              <a:t>(WWW)</a:t>
            </a:r>
            <a:endParaRPr lang="ru-RU" sz="4000" smtClean="0"/>
          </a:p>
        </p:txBody>
      </p:sp>
      <p:sp>
        <p:nvSpPr>
          <p:cNvPr id="22531" name="Rectangle 3"/>
          <p:cNvSpPr>
            <a:spLocks noGrp="1" noChangeArrowheads="1"/>
          </p:cNvSpPr>
          <p:nvPr>
            <p:ph idx="1"/>
          </p:nvPr>
        </p:nvSpPr>
        <p:spPr>
          <a:xfrm>
            <a:off x="838200" y="2743200"/>
            <a:ext cx="7924800" cy="914400"/>
          </a:xfrm>
        </p:spPr>
        <p:txBody>
          <a:bodyPr/>
          <a:lstStyle/>
          <a:p>
            <a:pPr eaLnBrk="1" hangingPunct="1">
              <a:buFont typeface="Wingdings" pitchFamily="2" charset="2"/>
              <a:buNone/>
            </a:pPr>
            <a:r>
              <a:rPr lang="en-US" sz="4400" b="1" smtClean="0"/>
              <a:t>WWW = URL + HTTP + HTML</a:t>
            </a:r>
            <a:endParaRPr lang="ru-RU" sz="4400" b="1" smtClean="0"/>
          </a:p>
        </p:txBody>
      </p:sp>
      <p:sp>
        <p:nvSpPr>
          <p:cNvPr id="22532" name="Rectangle 4"/>
          <p:cNvSpPr>
            <a:spLocks noChangeArrowheads="1"/>
          </p:cNvSpPr>
          <p:nvPr/>
        </p:nvSpPr>
        <p:spPr bwMode="auto">
          <a:xfrm>
            <a:off x="457200" y="4343400"/>
            <a:ext cx="8686800" cy="914400"/>
          </a:xfrm>
          <a:prstGeom prst="rect">
            <a:avLst/>
          </a:prstGeom>
          <a:noFill/>
          <a:ln w="9525">
            <a:noFill/>
            <a:miter lim="800000"/>
            <a:headEnd/>
            <a:tailEnd/>
          </a:ln>
        </p:spPr>
        <p:txBody>
          <a:bodyPr/>
          <a:lstStyle/>
          <a:p>
            <a:pPr marL="342900" indent="-342900" eaLnBrk="1" hangingPunct="1">
              <a:spcBef>
                <a:spcPct val="20000"/>
              </a:spcBef>
              <a:buClr>
                <a:schemeClr val="accent2"/>
              </a:buClr>
              <a:buFont typeface="Wingdings" pitchFamily="2" charset="2"/>
              <a:buNone/>
            </a:pPr>
            <a:r>
              <a:rPr lang="ru-RU" sz="4400">
                <a:latin typeface="Arial" pitchFamily="34" charset="0"/>
              </a:rPr>
              <a:t>ПО </a:t>
            </a:r>
            <a:r>
              <a:rPr lang="en-US" sz="4400">
                <a:latin typeface="Arial" pitchFamily="34" charset="0"/>
              </a:rPr>
              <a:t>WWW = </a:t>
            </a:r>
            <a:r>
              <a:rPr lang="ru-RU" sz="4400">
                <a:latin typeface="Arial" pitchFamily="34" charset="0"/>
              </a:rPr>
              <a:t>Браузер </a:t>
            </a:r>
            <a:r>
              <a:rPr lang="en-US" sz="4400">
                <a:latin typeface="Arial" pitchFamily="34" charset="0"/>
              </a:rPr>
              <a:t>+</a:t>
            </a:r>
            <a:r>
              <a:rPr lang="ru-RU" sz="4400">
                <a:latin typeface="Arial" pitchFamily="34" charset="0"/>
              </a:rPr>
              <a:t> Сервер</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ru-RU" sz="3600" smtClean="0"/>
              <a:t>Основные этапы развития </a:t>
            </a:r>
            <a:r>
              <a:rPr lang="en-US" sz="3600" smtClean="0"/>
              <a:t>Web </a:t>
            </a:r>
            <a:r>
              <a:rPr lang="ru-RU" sz="3600" smtClean="0"/>
              <a:t>сети</a:t>
            </a:r>
            <a:r>
              <a:rPr lang="ru-RU" sz="4000" smtClean="0"/>
              <a:t> </a:t>
            </a:r>
          </a:p>
        </p:txBody>
      </p:sp>
      <p:sp>
        <p:nvSpPr>
          <p:cNvPr id="23555" name="Rectangle 3"/>
          <p:cNvSpPr>
            <a:spLocks noGrp="1" noChangeArrowheads="1"/>
          </p:cNvSpPr>
          <p:nvPr>
            <p:ph idx="1"/>
          </p:nvPr>
        </p:nvSpPr>
        <p:spPr>
          <a:xfrm>
            <a:off x="228600" y="1981200"/>
            <a:ext cx="6019800" cy="1676400"/>
          </a:xfrm>
        </p:spPr>
        <p:txBody>
          <a:bodyPr/>
          <a:lstStyle/>
          <a:p>
            <a:pPr eaLnBrk="1" hangingPunct="1">
              <a:lnSpc>
                <a:spcPct val="90000"/>
              </a:lnSpc>
            </a:pPr>
            <a:r>
              <a:rPr lang="ru-RU" sz="2400" smtClean="0"/>
              <a:t>1989 – Тим Бернерс Ли предложил использовать гипертекст </a:t>
            </a:r>
          </a:p>
          <a:p>
            <a:pPr eaLnBrk="1" hangingPunct="1">
              <a:lnSpc>
                <a:spcPct val="90000"/>
              </a:lnSpc>
            </a:pPr>
            <a:r>
              <a:rPr lang="ru-RU" sz="2400" smtClean="0"/>
              <a:t>1990 появилась первая программа для работы с гипертекстом</a:t>
            </a:r>
          </a:p>
          <a:p>
            <a:pPr eaLnBrk="1" hangingPunct="1">
              <a:lnSpc>
                <a:spcPct val="90000"/>
              </a:lnSpc>
            </a:pPr>
            <a:endParaRPr lang="ru-RU" sz="2400" smtClean="0"/>
          </a:p>
        </p:txBody>
      </p:sp>
      <p:pic>
        <p:nvPicPr>
          <p:cNvPr id="23556" name="Picture 4" descr="Тим Бернерс-Ли, фото сайта www.jurnalul.ro"/>
          <p:cNvPicPr>
            <a:picLocks noChangeAspect="1" noChangeArrowheads="1"/>
          </p:cNvPicPr>
          <p:nvPr/>
        </p:nvPicPr>
        <p:blipFill>
          <a:blip r:embed="rId3" cstate="print"/>
          <a:srcRect/>
          <a:stretch>
            <a:fillRect/>
          </a:stretch>
        </p:blipFill>
        <p:spPr bwMode="auto">
          <a:xfrm>
            <a:off x="6172200" y="2057400"/>
            <a:ext cx="2628900" cy="2119313"/>
          </a:xfrm>
          <a:prstGeom prst="rect">
            <a:avLst/>
          </a:prstGeom>
          <a:noFill/>
          <a:ln w="9525">
            <a:noFill/>
            <a:miter lim="800000"/>
            <a:headEnd/>
            <a:tailEnd/>
          </a:ln>
        </p:spPr>
      </p:pic>
      <p:sp>
        <p:nvSpPr>
          <p:cNvPr id="23557" name="Text Box 5"/>
          <p:cNvSpPr txBox="1">
            <a:spLocks noChangeArrowheads="1"/>
          </p:cNvSpPr>
          <p:nvPr/>
        </p:nvSpPr>
        <p:spPr bwMode="auto">
          <a:xfrm>
            <a:off x="228600" y="4343400"/>
            <a:ext cx="8534400" cy="1296988"/>
          </a:xfrm>
          <a:prstGeom prst="rect">
            <a:avLst/>
          </a:prstGeom>
          <a:noFill/>
          <a:ln w="9525">
            <a:noFill/>
            <a:miter lim="800000"/>
            <a:headEnd/>
            <a:tailEnd/>
          </a:ln>
        </p:spPr>
        <p:txBody>
          <a:bodyPr>
            <a:spAutoFit/>
          </a:bodyPr>
          <a:lstStyle/>
          <a:p>
            <a:pPr eaLnBrk="1" hangingPunct="1">
              <a:lnSpc>
                <a:spcPct val="90000"/>
              </a:lnSpc>
              <a:spcBef>
                <a:spcPct val="20000"/>
              </a:spcBef>
              <a:buClr>
                <a:schemeClr val="accent2"/>
              </a:buClr>
              <a:buFont typeface="Wingdings" pitchFamily="2" charset="2"/>
              <a:buChar char="w"/>
            </a:pPr>
            <a:r>
              <a:rPr lang="ru-RU" sz="2400" b="0">
                <a:latin typeface="Arial" pitchFamily="34" charset="0"/>
              </a:rPr>
              <a:t> </a:t>
            </a:r>
            <a:r>
              <a:rPr lang="en-US" sz="2400" b="0">
                <a:latin typeface="Arial" pitchFamily="34" charset="0"/>
              </a:rPr>
              <a:t>WWW Consortium - </a:t>
            </a:r>
            <a:r>
              <a:rPr lang="ru-RU" sz="2400" b="0">
                <a:latin typeface="Arial" pitchFamily="34" charset="0"/>
              </a:rPr>
              <a:t>организация по разработке и поддержке стандартов сети Интернет</a:t>
            </a:r>
          </a:p>
          <a:p>
            <a:pPr>
              <a:spcBef>
                <a:spcPct val="50000"/>
              </a:spcBef>
              <a:buFontTx/>
              <a:buChar char=" "/>
            </a:pPr>
            <a:endParaRPr lang="ru-RU" sz="2400">
              <a:latin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ru-RU" sz="3600" smtClean="0"/>
              <a:t>Основа архитектуры </a:t>
            </a:r>
            <a:r>
              <a:rPr lang="en-US" sz="3600" smtClean="0"/>
              <a:t>Web</a:t>
            </a:r>
          </a:p>
        </p:txBody>
      </p:sp>
      <p:pic>
        <p:nvPicPr>
          <p:cNvPr id="24579" name="Picture 4"/>
          <p:cNvPicPr>
            <a:picLocks noChangeAspect="1" noChangeArrowheads="1"/>
          </p:cNvPicPr>
          <p:nvPr/>
        </p:nvPicPr>
        <p:blipFill>
          <a:blip r:embed="rId3" cstate="print"/>
          <a:srcRect/>
          <a:stretch>
            <a:fillRect/>
          </a:stretch>
        </p:blipFill>
        <p:spPr bwMode="auto">
          <a:xfrm>
            <a:off x="3048000" y="3352800"/>
            <a:ext cx="2857500" cy="1641475"/>
          </a:xfrm>
          <a:prstGeom prst="rect">
            <a:avLst/>
          </a:prstGeom>
          <a:noFill/>
          <a:ln w="9525">
            <a:noFill/>
            <a:miter lim="800000"/>
            <a:headEnd/>
            <a:tailEnd/>
          </a:ln>
        </p:spPr>
      </p:pic>
      <p:sp>
        <p:nvSpPr>
          <p:cNvPr id="24580" name="Rectangle 5"/>
          <p:cNvSpPr>
            <a:spLocks noChangeArrowheads="1"/>
          </p:cNvSpPr>
          <p:nvPr/>
        </p:nvSpPr>
        <p:spPr bwMode="auto">
          <a:xfrm>
            <a:off x="5943600" y="5410200"/>
            <a:ext cx="2590800" cy="685800"/>
          </a:xfrm>
          <a:prstGeom prst="rect">
            <a:avLst/>
          </a:prstGeom>
          <a:noFill/>
          <a:ln w="28575">
            <a:noFill/>
            <a:miter lim="800000"/>
            <a:headEnd/>
            <a:tailEnd/>
          </a:ln>
        </p:spPr>
        <p:txBody>
          <a:bodyPr wrap="none" anchor="ctr" anchorCtr="1"/>
          <a:lstStyle/>
          <a:p>
            <a:pPr algn="ctr"/>
            <a:r>
              <a:rPr lang="en-US" sz="1800">
                <a:solidFill>
                  <a:schemeClr val="accent2"/>
                </a:solidFill>
                <a:latin typeface="verdana" pitchFamily="34" charset="0"/>
              </a:rPr>
              <a:t>Web Server</a:t>
            </a:r>
          </a:p>
        </p:txBody>
      </p:sp>
      <p:sp>
        <p:nvSpPr>
          <p:cNvPr id="24581" name="Rectangle 6"/>
          <p:cNvSpPr>
            <a:spLocks noChangeArrowheads="1"/>
          </p:cNvSpPr>
          <p:nvPr/>
        </p:nvSpPr>
        <p:spPr bwMode="auto">
          <a:xfrm>
            <a:off x="5715000" y="2057400"/>
            <a:ext cx="3048000" cy="609600"/>
          </a:xfrm>
          <a:prstGeom prst="rect">
            <a:avLst/>
          </a:prstGeom>
          <a:noFill/>
          <a:ln w="28575">
            <a:noFill/>
            <a:miter lim="800000"/>
            <a:headEnd/>
            <a:tailEnd/>
          </a:ln>
        </p:spPr>
        <p:txBody>
          <a:bodyPr wrap="none" anchor="ctr"/>
          <a:lstStyle/>
          <a:p>
            <a:pPr algn="ctr"/>
            <a:r>
              <a:rPr lang="en-US" sz="1800">
                <a:solidFill>
                  <a:schemeClr val="accent2"/>
                </a:solidFill>
                <a:latin typeface="verdana" pitchFamily="34" charset="0"/>
              </a:rPr>
              <a:t>PC/Mac/Unix/... </a:t>
            </a:r>
            <a:br>
              <a:rPr lang="en-US" sz="1800">
                <a:solidFill>
                  <a:schemeClr val="accent2"/>
                </a:solidFill>
                <a:latin typeface="verdana" pitchFamily="34" charset="0"/>
              </a:rPr>
            </a:br>
            <a:r>
              <a:rPr lang="en-US" sz="1800">
                <a:solidFill>
                  <a:schemeClr val="accent2"/>
                </a:solidFill>
                <a:latin typeface="verdana" pitchFamily="34" charset="0"/>
              </a:rPr>
              <a:t>+ Browser</a:t>
            </a:r>
          </a:p>
        </p:txBody>
      </p:sp>
      <p:sp>
        <p:nvSpPr>
          <p:cNvPr id="24582" name="Text Box 7"/>
          <p:cNvSpPr txBox="1">
            <a:spLocks noChangeArrowheads="1"/>
          </p:cNvSpPr>
          <p:nvPr/>
        </p:nvSpPr>
        <p:spPr bwMode="auto">
          <a:xfrm>
            <a:off x="914400" y="2133600"/>
            <a:ext cx="1141413" cy="396875"/>
          </a:xfrm>
          <a:prstGeom prst="rect">
            <a:avLst/>
          </a:prstGeom>
          <a:noFill/>
          <a:ln w="12700">
            <a:noFill/>
            <a:miter lim="800000"/>
            <a:headEnd/>
            <a:tailEnd/>
          </a:ln>
        </p:spPr>
        <p:txBody>
          <a:bodyPr wrap="none">
            <a:spAutoFit/>
          </a:bodyPr>
          <a:lstStyle/>
          <a:p>
            <a:r>
              <a:rPr lang="ru-RU">
                <a:solidFill>
                  <a:schemeClr val="folHlink"/>
                </a:solidFill>
                <a:latin typeface="Tahoma" pitchFamily="34" charset="0"/>
              </a:rPr>
              <a:t>Клиент</a:t>
            </a:r>
            <a:endParaRPr lang="en-US">
              <a:solidFill>
                <a:schemeClr val="folHlink"/>
              </a:solidFill>
              <a:latin typeface="Tahoma" pitchFamily="34" charset="0"/>
            </a:endParaRPr>
          </a:p>
        </p:txBody>
      </p:sp>
      <p:sp>
        <p:nvSpPr>
          <p:cNvPr id="24583" name="Text Box 8"/>
          <p:cNvSpPr txBox="1">
            <a:spLocks noChangeArrowheads="1"/>
          </p:cNvSpPr>
          <p:nvPr/>
        </p:nvSpPr>
        <p:spPr bwMode="auto">
          <a:xfrm>
            <a:off x="990600" y="5545138"/>
            <a:ext cx="1130300" cy="396875"/>
          </a:xfrm>
          <a:prstGeom prst="rect">
            <a:avLst/>
          </a:prstGeom>
          <a:noFill/>
          <a:ln w="12700">
            <a:noFill/>
            <a:miter lim="800000"/>
            <a:headEnd/>
            <a:tailEnd/>
          </a:ln>
        </p:spPr>
        <p:txBody>
          <a:bodyPr wrap="none">
            <a:spAutoFit/>
          </a:bodyPr>
          <a:lstStyle/>
          <a:p>
            <a:r>
              <a:rPr lang="ru-RU">
                <a:solidFill>
                  <a:schemeClr val="folHlink"/>
                </a:solidFill>
                <a:latin typeface="Tahoma" pitchFamily="34" charset="0"/>
              </a:rPr>
              <a:t>Сервер</a:t>
            </a:r>
            <a:endParaRPr lang="en-US">
              <a:solidFill>
                <a:schemeClr val="folHlink"/>
              </a:solidFill>
              <a:latin typeface="Tahoma" pitchFamily="34" charset="0"/>
            </a:endParaRPr>
          </a:p>
        </p:txBody>
      </p:sp>
      <p:sp>
        <p:nvSpPr>
          <p:cNvPr id="24584" name="Line 9"/>
          <p:cNvSpPr>
            <a:spLocks noChangeShapeType="1"/>
          </p:cNvSpPr>
          <p:nvPr/>
        </p:nvSpPr>
        <p:spPr bwMode="auto">
          <a:xfrm>
            <a:off x="4191000" y="2895600"/>
            <a:ext cx="0" cy="2286000"/>
          </a:xfrm>
          <a:prstGeom prst="line">
            <a:avLst/>
          </a:prstGeom>
          <a:noFill/>
          <a:ln w="9525">
            <a:solidFill>
              <a:schemeClr val="tx1"/>
            </a:solidFill>
            <a:round/>
            <a:headEnd/>
            <a:tailEnd type="triangle" w="lg" len="lg"/>
          </a:ln>
        </p:spPr>
        <p:txBody>
          <a:bodyPr wrap="none"/>
          <a:lstStyle/>
          <a:p>
            <a:endParaRPr lang="ru-RU"/>
          </a:p>
        </p:txBody>
      </p:sp>
      <p:sp>
        <p:nvSpPr>
          <p:cNvPr id="24585" name="Line 10"/>
          <p:cNvSpPr>
            <a:spLocks noChangeShapeType="1"/>
          </p:cNvSpPr>
          <p:nvPr/>
        </p:nvSpPr>
        <p:spPr bwMode="auto">
          <a:xfrm flipV="1">
            <a:off x="4572000" y="2895600"/>
            <a:ext cx="0" cy="2209800"/>
          </a:xfrm>
          <a:prstGeom prst="line">
            <a:avLst/>
          </a:prstGeom>
          <a:noFill/>
          <a:ln w="9525">
            <a:solidFill>
              <a:schemeClr val="tx1"/>
            </a:solidFill>
            <a:round/>
            <a:headEnd/>
            <a:tailEnd type="triangle" w="lg" len="lg"/>
          </a:ln>
        </p:spPr>
        <p:txBody>
          <a:bodyPr wrap="none"/>
          <a:lstStyle/>
          <a:p>
            <a:endParaRPr lang="ru-RU"/>
          </a:p>
        </p:txBody>
      </p:sp>
      <p:sp>
        <p:nvSpPr>
          <p:cNvPr id="24586" name="Text Box 11"/>
          <p:cNvSpPr txBox="1">
            <a:spLocks noChangeArrowheads="1"/>
          </p:cNvSpPr>
          <p:nvPr/>
        </p:nvSpPr>
        <p:spPr bwMode="auto">
          <a:xfrm>
            <a:off x="622300" y="2895600"/>
            <a:ext cx="3617913" cy="517525"/>
          </a:xfrm>
          <a:prstGeom prst="rect">
            <a:avLst/>
          </a:prstGeom>
          <a:noFill/>
          <a:ln w="9525">
            <a:noFill/>
            <a:miter lim="800000"/>
            <a:headEnd/>
            <a:tailEnd/>
          </a:ln>
        </p:spPr>
        <p:txBody>
          <a:bodyPr wrap="none">
            <a:spAutoFit/>
          </a:bodyPr>
          <a:lstStyle/>
          <a:p>
            <a:pPr algn="r" eaLnBrk="1" hangingPunct="1"/>
            <a:r>
              <a:rPr lang="ru-RU" sz="1400">
                <a:latin typeface="Tahoma" pitchFamily="34" charset="0"/>
              </a:rPr>
              <a:t>Запрос (</a:t>
            </a:r>
            <a:r>
              <a:rPr lang="en-US" sz="1400">
                <a:latin typeface="Tahoma" pitchFamily="34" charset="0"/>
              </a:rPr>
              <a:t>Request</a:t>
            </a:r>
            <a:r>
              <a:rPr lang="ru-RU" sz="1400">
                <a:latin typeface="Tahoma" pitchFamily="34" charset="0"/>
              </a:rPr>
              <a:t>)</a:t>
            </a:r>
            <a:r>
              <a:rPr lang="en-US" sz="1400">
                <a:latin typeface="Tahoma" pitchFamily="34" charset="0"/>
              </a:rPr>
              <a:t>:</a:t>
            </a:r>
          </a:p>
          <a:p>
            <a:pPr algn="r" eaLnBrk="1" hangingPunct="1"/>
            <a:r>
              <a:rPr lang="en-US" sz="1400">
                <a:latin typeface="Tahoma" pitchFamily="34" charset="0"/>
              </a:rPr>
              <a:t>http://www.digimon.com/default.asp</a:t>
            </a:r>
          </a:p>
        </p:txBody>
      </p:sp>
      <p:sp>
        <p:nvSpPr>
          <p:cNvPr id="24587" name="Text Box 12"/>
          <p:cNvSpPr txBox="1">
            <a:spLocks noChangeArrowheads="1"/>
          </p:cNvSpPr>
          <p:nvPr/>
        </p:nvSpPr>
        <p:spPr bwMode="auto">
          <a:xfrm>
            <a:off x="4572000" y="4876800"/>
            <a:ext cx="1930400" cy="517525"/>
          </a:xfrm>
          <a:prstGeom prst="rect">
            <a:avLst/>
          </a:prstGeom>
          <a:noFill/>
          <a:ln w="9525">
            <a:noFill/>
            <a:miter lim="800000"/>
            <a:headEnd/>
            <a:tailEnd/>
          </a:ln>
        </p:spPr>
        <p:txBody>
          <a:bodyPr wrap="none">
            <a:spAutoFit/>
          </a:bodyPr>
          <a:lstStyle/>
          <a:p>
            <a:pPr eaLnBrk="1" hangingPunct="1"/>
            <a:r>
              <a:rPr lang="ru-RU" sz="1400">
                <a:latin typeface="Tahoma" pitchFamily="34" charset="0"/>
              </a:rPr>
              <a:t>Ответ (</a:t>
            </a:r>
            <a:r>
              <a:rPr lang="en-US" sz="1400">
                <a:latin typeface="Tahoma" pitchFamily="34" charset="0"/>
              </a:rPr>
              <a:t>Response</a:t>
            </a:r>
            <a:r>
              <a:rPr lang="ru-RU" sz="1400">
                <a:latin typeface="Tahoma" pitchFamily="34" charset="0"/>
              </a:rPr>
              <a:t>)</a:t>
            </a:r>
            <a:r>
              <a:rPr lang="en-US" sz="1400">
                <a:latin typeface="Tahoma" pitchFamily="34" charset="0"/>
              </a:rPr>
              <a:t>:</a:t>
            </a:r>
          </a:p>
          <a:p>
            <a:pPr eaLnBrk="1" hangingPunct="1"/>
            <a:r>
              <a:rPr lang="en-US" sz="1400">
                <a:latin typeface="Tahoma" pitchFamily="34" charset="0"/>
              </a:rPr>
              <a:t>&lt;html&gt;….&lt;/html&gt;</a:t>
            </a:r>
          </a:p>
        </p:txBody>
      </p:sp>
      <p:pic>
        <p:nvPicPr>
          <p:cNvPr id="24588" name="Picture 13"/>
          <p:cNvPicPr>
            <a:picLocks noChangeAspect="1" noChangeArrowheads="1"/>
          </p:cNvPicPr>
          <p:nvPr/>
        </p:nvPicPr>
        <p:blipFill>
          <a:blip r:embed="rId4" cstate="print"/>
          <a:srcRect/>
          <a:stretch>
            <a:fillRect/>
          </a:stretch>
        </p:blipFill>
        <p:spPr bwMode="auto">
          <a:xfrm>
            <a:off x="3810000" y="1828800"/>
            <a:ext cx="1066800" cy="995363"/>
          </a:xfrm>
          <a:prstGeom prst="rect">
            <a:avLst/>
          </a:prstGeom>
          <a:noFill/>
          <a:ln w="9525">
            <a:noFill/>
            <a:miter lim="800000"/>
            <a:headEnd/>
            <a:tailEnd/>
          </a:ln>
        </p:spPr>
      </p:pic>
      <p:pic>
        <p:nvPicPr>
          <p:cNvPr id="24589" name="Picture 14"/>
          <p:cNvPicPr>
            <a:picLocks noChangeAspect="1" noChangeArrowheads="1"/>
          </p:cNvPicPr>
          <p:nvPr/>
        </p:nvPicPr>
        <p:blipFill>
          <a:blip r:embed="rId5" cstate="print"/>
          <a:srcRect/>
          <a:stretch>
            <a:fillRect/>
          </a:stretch>
        </p:blipFill>
        <p:spPr bwMode="auto">
          <a:xfrm>
            <a:off x="3810000" y="5257800"/>
            <a:ext cx="1081088" cy="1219200"/>
          </a:xfrm>
          <a:prstGeom prst="rect">
            <a:avLst/>
          </a:prstGeom>
          <a:noFill/>
          <a:ln w="9525">
            <a:noFill/>
            <a:miter lim="800000"/>
            <a:headEnd/>
            <a:tailEnd/>
          </a:ln>
        </p:spPr>
      </p:pic>
      <p:sp>
        <p:nvSpPr>
          <p:cNvPr id="24590" name="Text Box 15"/>
          <p:cNvSpPr txBox="1">
            <a:spLocks noChangeArrowheads="1"/>
          </p:cNvSpPr>
          <p:nvPr/>
        </p:nvSpPr>
        <p:spPr bwMode="auto">
          <a:xfrm>
            <a:off x="914400" y="3868738"/>
            <a:ext cx="782638" cy="396875"/>
          </a:xfrm>
          <a:prstGeom prst="rect">
            <a:avLst/>
          </a:prstGeom>
          <a:noFill/>
          <a:ln w="12700">
            <a:noFill/>
            <a:miter lim="800000"/>
            <a:headEnd/>
            <a:tailEnd/>
          </a:ln>
        </p:spPr>
        <p:txBody>
          <a:bodyPr wrap="none">
            <a:spAutoFit/>
          </a:bodyPr>
          <a:lstStyle/>
          <a:p>
            <a:r>
              <a:rPr lang="ru-RU">
                <a:solidFill>
                  <a:schemeClr val="folHlink"/>
                </a:solidFill>
                <a:latin typeface="Tahoma" pitchFamily="34" charset="0"/>
              </a:rPr>
              <a:t>Сеть</a:t>
            </a:r>
            <a:endParaRPr lang="en-US">
              <a:solidFill>
                <a:schemeClr val="folHlink"/>
              </a:solidFill>
              <a:latin typeface="Tahoma" pitchFamily="34" charset="0"/>
            </a:endParaRPr>
          </a:p>
        </p:txBody>
      </p:sp>
      <p:sp>
        <p:nvSpPr>
          <p:cNvPr id="24591" name="Rectangle 16"/>
          <p:cNvSpPr>
            <a:spLocks noChangeArrowheads="1"/>
          </p:cNvSpPr>
          <p:nvPr/>
        </p:nvSpPr>
        <p:spPr bwMode="auto">
          <a:xfrm>
            <a:off x="5943600" y="3733800"/>
            <a:ext cx="2590800" cy="685800"/>
          </a:xfrm>
          <a:prstGeom prst="rect">
            <a:avLst/>
          </a:prstGeom>
          <a:noFill/>
          <a:ln w="28575">
            <a:noFill/>
            <a:miter lim="800000"/>
            <a:headEnd/>
            <a:tailEnd/>
          </a:ln>
        </p:spPr>
        <p:txBody>
          <a:bodyPr wrap="none" anchor="ctr" anchorCtr="1"/>
          <a:lstStyle/>
          <a:p>
            <a:pPr algn="ctr"/>
            <a:r>
              <a:rPr lang="en-US" sz="1800">
                <a:solidFill>
                  <a:schemeClr val="accent2"/>
                </a:solidFill>
                <a:latin typeface="verdana" pitchFamily="34" charset="0"/>
              </a:rPr>
              <a:t>HTTP, TCP/IP</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4000" smtClean="0"/>
              <a:t>Web </a:t>
            </a:r>
            <a:r>
              <a:rPr lang="ru-RU" sz="4000" smtClean="0"/>
              <a:t>клиент - браузер</a:t>
            </a:r>
          </a:p>
        </p:txBody>
      </p:sp>
      <p:sp>
        <p:nvSpPr>
          <p:cNvPr id="25603" name="Rectangle 3"/>
          <p:cNvSpPr>
            <a:spLocks noGrp="1" noChangeArrowheads="1"/>
          </p:cNvSpPr>
          <p:nvPr>
            <p:ph idx="1"/>
          </p:nvPr>
        </p:nvSpPr>
        <p:spPr/>
        <p:txBody>
          <a:bodyPr/>
          <a:lstStyle/>
          <a:p>
            <a:pPr eaLnBrk="1" hangingPunct="1">
              <a:lnSpc>
                <a:spcPct val="80000"/>
              </a:lnSpc>
            </a:pPr>
            <a:r>
              <a:rPr lang="ru-RU" sz="2400" b="1" smtClean="0"/>
              <a:t>Веб-бозрева́тель</a:t>
            </a:r>
            <a:r>
              <a:rPr lang="ru-RU" sz="2400" smtClean="0"/>
              <a:t> или </a:t>
            </a:r>
            <a:r>
              <a:rPr lang="ru-RU" sz="2400" b="1" smtClean="0"/>
              <a:t>бра́узер</a:t>
            </a:r>
            <a:r>
              <a:rPr lang="ru-RU" sz="2400" smtClean="0"/>
              <a:t> (</a:t>
            </a:r>
            <a:r>
              <a:rPr lang="ru-RU" sz="2400" i="1" smtClean="0"/>
              <a:t>browser</a:t>
            </a:r>
            <a:r>
              <a:rPr lang="ru-RU" sz="2400" smtClean="0"/>
              <a:t>) — это </a:t>
            </a:r>
            <a:r>
              <a:rPr lang="ru-RU" sz="2400" u="sng" smtClean="0"/>
              <a:t>программное обеспечение</a:t>
            </a:r>
            <a:r>
              <a:rPr lang="ru-RU" sz="2400" smtClean="0"/>
              <a:t> для запроса вебстраниц, для их обработки, вывода и перехода от одной страницы к другой. </a:t>
            </a:r>
          </a:p>
          <a:p>
            <a:pPr eaLnBrk="1" hangingPunct="1">
              <a:lnSpc>
                <a:spcPct val="80000"/>
              </a:lnSpc>
            </a:pPr>
            <a:r>
              <a:rPr lang="ru-RU" sz="2400" smtClean="0"/>
              <a:t>Обычно поддерживает разные протоколы (</a:t>
            </a:r>
            <a:r>
              <a:rPr lang="en-US" sz="2400" smtClean="0"/>
              <a:t>HTTP, FTP</a:t>
            </a:r>
            <a:r>
              <a:rPr lang="ru-RU" sz="2400" smtClean="0"/>
              <a:t>)</a:t>
            </a:r>
          </a:p>
          <a:p>
            <a:pPr eaLnBrk="1" hangingPunct="1">
              <a:lnSpc>
                <a:spcPct val="80000"/>
              </a:lnSpc>
            </a:pPr>
            <a:r>
              <a:rPr lang="ru-RU" sz="2400" smtClean="0"/>
              <a:t>Отображение разных видов ресурсов </a:t>
            </a:r>
          </a:p>
          <a:p>
            <a:pPr lvl="1" eaLnBrk="1" hangingPunct="1">
              <a:lnSpc>
                <a:spcPct val="80000"/>
              </a:lnSpc>
            </a:pPr>
            <a:r>
              <a:rPr lang="ru-RU" sz="2000" smtClean="0"/>
              <a:t>основной </a:t>
            </a:r>
            <a:r>
              <a:rPr lang="en-US" sz="2000" smtClean="0"/>
              <a:t>- HTML </a:t>
            </a:r>
            <a:r>
              <a:rPr lang="ru-RU" sz="2000" smtClean="0"/>
              <a:t>документ</a:t>
            </a:r>
          </a:p>
          <a:p>
            <a:pPr lvl="1" eaLnBrk="1" hangingPunct="1">
              <a:lnSpc>
                <a:spcPct val="80000"/>
              </a:lnSpc>
            </a:pPr>
            <a:r>
              <a:rPr lang="ru-RU" sz="2000" smtClean="0"/>
              <a:t>графика</a:t>
            </a:r>
          </a:p>
          <a:p>
            <a:pPr lvl="1" eaLnBrk="1" hangingPunct="1">
              <a:lnSpc>
                <a:spcPct val="80000"/>
              </a:lnSpc>
            </a:pPr>
            <a:r>
              <a:rPr lang="ru-RU" sz="2000" smtClean="0"/>
              <a:t>мультимедиа документы</a:t>
            </a:r>
            <a:endParaRPr lang="en-US" sz="2000" smtClean="0"/>
          </a:p>
          <a:p>
            <a:pPr eaLnBrk="1" hangingPunct="1">
              <a:lnSpc>
                <a:spcPct val="80000"/>
              </a:lnSpc>
            </a:pPr>
            <a:r>
              <a:rPr lang="ru-RU" sz="2400" smtClean="0"/>
              <a:t>Обрабатывает скрипты (обычно </a:t>
            </a:r>
            <a:r>
              <a:rPr lang="en-US" sz="2400" smtClean="0"/>
              <a:t>JavaScript</a:t>
            </a:r>
            <a:r>
              <a:rPr lang="ru-RU" sz="2400" smtClean="0"/>
              <a:t>)</a:t>
            </a:r>
            <a:endParaRPr lang="en-US" sz="2400" smtClean="0"/>
          </a:p>
          <a:p>
            <a:pPr eaLnBrk="1" hangingPunct="1">
              <a:lnSpc>
                <a:spcPct val="80000"/>
              </a:lnSpc>
            </a:pPr>
            <a:r>
              <a:rPr lang="ru-RU" sz="2400" smtClean="0"/>
              <a:t>Реализует пользовательский интерфейс – формы (</a:t>
            </a:r>
            <a:r>
              <a:rPr lang="en-US" sz="2400" smtClean="0"/>
              <a:t>Form</a:t>
            </a:r>
            <a:r>
              <a:rPr lang="ru-RU" sz="2400" smtClean="0"/>
              <a:t>)</a:t>
            </a:r>
          </a:p>
          <a:p>
            <a:pPr eaLnBrk="1" hangingPunct="1">
              <a:lnSpc>
                <a:spcPct val="80000"/>
              </a:lnSpc>
            </a:pPr>
            <a:endParaRPr lang="ru-RU" sz="240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eaLnBrk="1" hangingPunct="1"/>
            <a:r>
              <a:rPr lang="en-US" smtClean="0"/>
              <a:t>Web </a:t>
            </a:r>
            <a:r>
              <a:rPr lang="ru-RU" smtClean="0"/>
              <a:t>– сервер</a:t>
            </a:r>
            <a:r>
              <a:rPr lang="en-US" smtClean="0"/>
              <a:t/>
            </a:r>
            <a:br>
              <a:rPr lang="en-US" smtClean="0"/>
            </a:br>
            <a:r>
              <a:rPr lang="en-US" sz="3600" smtClean="0"/>
              <a:t>(HTTP </a:t>
            </a:r>
            <a:r>
              <a:rPr lang="ru-RU" sz="3600" smtClean="0"/>
              <a:t>сервер</a:t>
            </a:r>
            <a:r>
              <a:rPr lang="en-US" sz="3600" smtClean="0"/>
              <a:t> )</a:t>
            </a:r>
            <a:endParaRPr lang="ru-RU" sz="3600" smtClean="0"/>
          </a:p>
        </p:txBody>
      </p:sp>
      <p:sp>
        <p:nvSpPr>
          <p:cNvPr id="31747" name="Rectangle 3"/>
          <p:cNvSpPr>
            <a:spLocks noGrp="1" noChangeArrowheads="1"/>
          </p:cNvSpPr>
          <p:nvPr>
            <p:ph idx="1"/>
          </p:nvPr>
        </p:nvSpPr>
        <p:spPr/>
        <p:txBody>
          <a:bodyPr/>
          <a:lstStyle/>
          <a:p>
            <a:pPr marL="457200" indent="-457200" eaLnBrk="1" hangingPunct="1">
              <a:lnSpc>
                <a:spcPct val="80000"/>
              </a:lnSpc>
              <a:buFont typeface="Wingdings" pitchFamily="2" charset="2"/>
              <a:buAutoNum type="arabicPeriod"/>
            </a:pPr>
            <a:r>
              <a:rPr lang="ru-RU" sz="1800" smtClean="0"/>
              <a:t>Компьютерная программа, отвечающая за принятие </a:t>
            </a:r>
            <a:r>
              <a:rPr lang="ru-RU" sz="1800" smtClean="0">
                <a:hlinkClick r:id="rId3" tooltip="HTTP"/>
              </a:rPr>
              <a:t>HTTP</a:t>
            </a:r>
            <a:r>
              <a:rPr lang="ru-RU" sz="1800" smtClean="0"/>
              <a:t> запросов от клиента (например, </a:t>
            </a:r>
            <a:r>
              <a:rPr lang="ru-RU" sz="1800" smtClean="0">
                <a:hlinkClick r:id="rId4" tooltip="Web browser"/>
              </a:rPr>
              <a:t>web browsers</a:t>
            </a:r>
            <a:r>
              <a:rPr lang="ru-RU" sz="1800" smtClean="0"/>
              <a:t>), и отправляющая им HTTP ответ некоторым набором данных, которые обычно являются </a:t>
            </a:r>
            <a:r>
              <a:rPr lang="ru-RU" sz="1800" smtClean="0">
                <a:hlinkClick r:id="rId5" tooltip="Hypertext Markup Language"/>
              </a:rPr>
              <a:t>HTML</a:t>
            </a:r>
            <a:r>
              <a:rPr lang="ru-RU" sz="1800" smtClean="0"/>
              <a:t> документами или связанными с ними объектами (images, и т.п.). </a:t>
            </a:r>
          </a:p>
          <a:p>
            <a:pPr marL="457200" indent="-457200" eaLnBrk="1" hangingPunct="1">
              <a:lnSpc>
                <a:spcPct val="80000"/>
              </a:lnSpc>
            </a:pPr>
            <a:r>
              <a:rPr lang="ru-RU" sz="1800" smtClean="0"/>
              <a:t>В </a:t>
            </a:r>
            <a:r>
              <a:rPr lang="en-US" sz="1800" smtClean="0"/>
              <a:t>HTTP </a:t>
            </a:r>
            <a:r>
              <a:rPr lang="ru-RU" sz="1800" smtClean="0"/>
              <a:t>запросе содержится указание на ресурс</a:t>
            </a:r>
            <a:endParaRPr lang="en-US" sz="1800" smtClean="0"/>
          </a:p>
          <a:p>
            <a:pPr marL="838200" lvl="1" indent="-381000" eaLnBrk="1" hangingPunct="1">
              <a:lnSpc>
                <a:spcPct val="80000"/>
              </a:lnSpc>
              <a:buFont typeface="Arial" pitchFamily="34" charset="0"/>
              <a:buAutoNum type="arabicPeriod"/>
            </a:pPr>
            <a:r>
              <a:rPr lang="en-US" sz="1600" smtClean="0"/>
              <a:t>HTML </a:t>
            </a:r>
            <a:r>
              <a:rPr lang="ru-RU" sz="1600" smtClean="0"/>
              <a:t>страница</a:t>
            </a:r>
            <a:endParaRPr lang="en-US" sz="1600" smtClean="0"/>
          </a:p>
          <a:p>
            <a:pPr marL="838200" lvl="1" indent="-381000" eaLnBrk="1" hangingPunct="1">
              <a:lnSpc>
                <a:spcPct val="80000"/>
              </a:lnSpc>
              <a:buFont typeface="Arial" pitchFamily="34" charset="0"/>
              <a:buAutoNum type="arabicPeriod"/>
            </a:pPr>
            <a:r>
              <a:rPr lang="ru-RU" sz="1600" smtClean="0"/>
              <a:t>Текстовый файл (</a:t>
            </a:r>
            <a:r>
              <a:rPr lang="en-US" sz="1600" smtClean="0"/>
              <a:t>txt, doc, pdf</a:t>
            </a:r>
            <a:r>
              <a:rPr lang="ru-RU" sz="1600" smtClean="0"/>
              <a:t>)</a:t>
            </a:r>
            <a:endParaRPr lang="en-US" sz="1600" smtClean="0"/>
          </a:p>
          <a:p>
            <a:pPr marL="838200" lvl="1" indent="-381000" eaLnBrk="1" hangingPunct="1">
              <a:lnSpc>
                <a:spcPct val="80000"/>
              </a:lnSpc>
              <a:buFont typeface="Arial" pitchFamily="34" charset="0"/>
              <a:buAutoNum type="arabicPeriod"/>
            </a:pPr>
            <a:r>
              <a:rPr lang="ru-RU" sz="1600" smtClean="0"/>
              <a:t>Графический файл</a:t>
            </a:r>
          </a:p>
          <a:p>
            <a:pPr marL="838200" lvl="1" indent="-381000" eaLnBrk="1" hangingPunct="1">
              <a:lnSpc>
                <a:spcPct val="80000"/>
              </a:lnSpc>
              <a:buFont typeface="Arial" pitchFamily="34" charset="0"/>
              <a:buAutoNum type="arabicPeriod"/>
            </a:pPr>
            <a:r>
              <a:rPr lang="ru-RU" sz="1600" smtClean="0"/>
              <a:t>Мультимедиа файл (звук, видео)</a:t>
            </a:r>
          </a:p>
          <a:p>
            <a:pPr marL="838200" lvl="1" indent="-381000" eaLnBrk="1" hangingPunct="1">
              <a:lnSpc>
                <a:spcPct val="80000"/>
              </a:lnSpc>
              <a:buFont typeface="Arial" pitchFamily="34" charset="0"/>
              <a:buAutoNum type="arabicPeriod"/>
            </a:pPr>
            <a:r>
              <a:rPr lang="ru-RU" sz="1600" smtClean="0"/>
              <a:t>Выполняемый файл (</a:t>
            </a:r>
            <a:r>
              <a:rPr lang="en-US" sz="1600" smtClean="0"/>
              <a:t>exe </a:t>
            </a:r>
            <a:r>
              <a:rPr lang="ru-RU" sz="1600" smtClean="0"/>
              <a:t>или </a:t>
            </a:r>
            <a:r>
              <a:rPr lang="en-US" sz="1600" smtClean="0"/>
              <a:t>dll)</a:t>
            </a:r>
            <a:endParaRPr lang="ru-RU" sz="1600" smtClean="0"/>
          </a:p>
          <a:p>
            <a:pPr marL="838200" lvl="1" indent="-381000" eaLnBrk="1" hangingPunct="1">
              <a:lnSpc>
                <a:spcPct val="80000"/>
              </a:lnSpc>
              <a:buFont typeface="Arial" pitchFamily="34" charset="0"/>
              <a:buAutoNum type="arabicPeriod"/>
            </a:pPr>
            <a:r>
              <a:rPr lang="ru-RU" sz="1600" smtClean="0"/>
              <a:t>Файл со скриптами (</a:t>
            </a:r>
            <a:r>
              <a:rPr lang="en-US" sz="1600" smtClean="0"/>
              <a:t>asp, aspx, php, jsp, …</a:t>
            </a:r>
            <a:r>
              <a:rPr lang="ru-RU" sz="1600" smtClean="0"/>
              <a:t>) </a:t>
            </a:r>
            <a:endParaRPr lang="en-US" sz="1600" smtClean="0"/>
          </a:p>
          <a:p>
            <a:pPr marL="457200" indent="-457200" eaLnBrk="1" hangingPunct="1">
              <a:lnSpc>
                <a:spcPct val="80000"/>
              </a:lnSpc>
            </a:pPr>
            <a:r>
              <a:rPr lang="ru-RU" sz="1800" smtClean="0"/>
              <a:t>Действия сервера</a:t>
            </a:r>
          </a:p>
          <a:p>
            <a:pPr marL="838200" lvl="1" indent="-381000" eaLnBrk="1" hangingPunct="1">
              <a:lnSpc>
                <a:spcPct val="80000"/>
              </a:lnSpc>
            </a:pPr>
            <a:r>
              <a:rPr lang="ru-RU" sz="1600" smtClean="0"/>
              <a:t>Отправка файла</a:t>
            </a:r>
            <a:r>
              <a:rPr lang="en-US" sz="1600" smtClean="0"/>
              <a:t> (</a:t>
            </a:r>
            <a:r>
              <a:rPr lang="ru-RU" sz="1600" smtClean="0"/>
              <a:t>для 1-4</a:t>
            </a:r>
            <a:r>
              <a:rPr lang="en-US" sz="1600" smtClean="0"/>
              <a:t>)</a:t>
            </a:r>
            <a:r>
              <a:rPr lang="ru-RU" sz="1600" smtClean="0"/>
              <a:t>, </a:t>
            </a:r>
          </a:p>
          <a:p>
            <a:pPr marL="838200" lvl="1" indent="-381000" eaLnBrk="1" hangingPunct="1">
              <a:lnSpc>
                <a:spcPct val="80000"/>
              </a:lnSpc>
            </a:pPr>
            <a:r>
              <a:rPr lang="ru-RU" sz="1600" smtClean="0"/>
              <a:t>Запуск на выполнение </a:t>
            </a:r>
            <a:r>
              <a:rPr lang="en-US" sz="1600" smtClean="0"/>
              <a:t>exe </a:t>
            </a:r>
            <a:r>
              <a:rPr lang="ru-RU" sz="1600" smtClean="0"/>
              <a:t>программы или </a:t>
            </a:r>
            <a:r>
              <a:rPr lang="en-US" sz="1600" smtClean="0"/>
              <a:t>dll </a:t>
            </a:r>
            <a:r>
              <a:rPr lang="ru-RU" sz="1600" smtClean="0"/>
              <a:t>модуля и отправка полученного результата клиенту</a:t>
            </a:r>
          </a:p>
          <a:p>
            <a:pPr marL="838200" lvl="1" indent="-381000" eaLnBrk="1" hangingPunct="1">
              <a:lnSpc>
                <a:spcPct val="80000"/>
              </a:lnSpc>
            </a:pPr>
            <a:r>
              <a:rPr lang="ru-RU" sz="1600" smtClean="0"/>
              <a:t>Передача на обработку файла со криптами программам обработки скриптов на сервере (server-side script engine) и отправка клиенту полученного результата</a:t>
            </a:r>
            <a:endParaRPr lang="en-US" sz="1600" smtClean="0"/>
          </a:p>
          <a:p>
            <a:pPr marL="457200" indent="-457200" eaLnBrk="1" hangingPunct="1">
              <a:lnSpc>
                <a:spcPct val="80000"/>
              </a:lnSpc>
            </a:pPr>
            <a:endParaRPr lang="ru-RU" sz="18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r>
              <a:rPr lang="ru-RU" smtClean="0"/>
              <a:t>Действия </a:t>
            </a:r>
            <a:r>
              <a:rPr lang="en-US" smtClean="0"/>
              <a:t>web-</a:t>
            </a:r>
            <a:r>
              <a:rPr lang="ru-RU" smtClean="0"/>
              <a:t>сервера</a:t>
            </a:r>
          </a:p>
        </p:txBody>
      </p:sp>
      <p:sp>
        <p:nvSpPr>
          <p:cNvPr id="3" name="Содержимое 2"/>
          <p:cNvSpPr>
            <a:spLocks noGrp="1"/>
          </p:cNvSpPr>
          <p:nvPr>
            <p:ph idx="1"/>
          </p:nvPr>
        </p:nvSpPr>
        <p:spPr/>
        <p:txBody>
          <a:bodyPr>
            <a:normAutofit fontScale="85000" lnSpcReduction="20000"/>
          </a:bodyPr>
          <a:lstStyle/>
          <a:p>
            <a:pPr>
              <a:defRPr/>
            </a:pPr>
            <a:r>
              <a:rPr lang="ru-RU" dirty="0" smtClean="0"/>
              <a:t>Когда </a:t>
            </a:r>
            <a:r>
              <a:rPr lang="en-US" dirty="0" smtClean="0"/>
              <a:t>web-</a:t>
            </a:r>
            <a:r>
              <a:rPr lang="ru-RU" dirty="0" smtClean="0"/>
              <a:t>сервер получает запрос, он определяет, что делать:</a:t>
            </a:r>
          </a:p>
          <a:p>
            <a:pPr lvl="1">
              <a:defRPr/>
            </a:pPr>
            <a:r>
              <a:rPr lang="ru-RU" dirty="0" smtClean="0"/>
              <a:t>отправить клиенту запрашиваемый файл;</a:t>
            </a:r>
          </a:p>
          <a:p>
            <a:pPr lvl="1">
              <a:defRPr/>
            </a:pPr>
            <a:r>
              <a:rPr lang="ru-RU" dirty="0" smtClean="0"/>
              <a:t>запустить на выполнение программу:</a:t>
            </a:r>
          </a:p>
          <a:p>
            <a:pPr lvl="2">
              <a:defRPr/>
            </a:pPr>
            <a:r>
              <a:rPr lang="en-US" dirty="0" smtClean="0"/>
              <a:t>CGI </a:t>
            </a:r>
            <a:r>
              <a:rPr lang="ru-RU" dirty="0" smtClean="0"/>
              <a:t>программу (обычно на языке С)</a:t>
            </a:r>
            <a:r>
              <a:rPr lang="en-US" dirty="0" smtClean="0"/>
              <a:t>;</a:t>
            </a:r>
          </a:p>
          <a:p>
            <a:pPr lvl="2">
              <a:defRPr/>
            </a:pPr>
            <a:r>
              <a:rPr lang="en-US" dirty="0" smtClean="0"/>
              <a:t>ISAPI </a:t>
            </a:r>
            <a:r>
              <a:rPr lang="ru-RU" dirty="0" smtClean="0"/>
              <a:t>расширение (вызвать функции из </a:t>
            </a:r>
            <a:r>
              <a:rPr lang="en-US" dirty="0" err="1" smtClean="0"/>
              <a:t>dll</a:t>
            </a:r>
            <a:r>
              <a:rPr lang="en-US" dirty="0" smtClean="0"/>
              <a:t> </a:t>
            </a:r>
            <a:r>
              <a:rPr lang="ru-RU" dirty="0" smtClean="0"/>
              <a:t>библиотеки);</a:t>
            </a:r>
          </a:p>
          <a:p>
            <a:pPr lvl="2">
              <a:defRPr/>
            </a:pPr>
            <a:r>
              <a:rPr lang="ru-RU" dirty="0" smtClean="0"/>
              <a:t>вызвать </a:t>
            </a:r>
            <a:r>
              <a:rPr lang="en-US" dirty="0" smtClean="0"/>
              <a:t>ISAPI </a:t>
            </a:r>
            <a:r>
              <a:rPr lang="ru-RU" dirty="0" smtClean="0"/>
              <a:t>расширение, которое обрабатывает страницы со </a:t>
            </a:r>
            <a:r>
              <a:rPr lang="ru-RU" dirty="0" err="1" smtClean="0"/>
              <a:t>скриптом</a:t>
            </a:r>
            <a:r>
              <a:rPr lang="ru-RU" dirty="0" smtClean="0"/>
              <a:t> (</a:t>
            </a:r>
            <a:r>
              <a:rPr lang="en-US" dirty="0" smtClean="0"/>
              <a:t>ASP</a:t>
            </a:r>
            <a:r>
              <a:rPr lang="ru-RU" dirty="0" smtClean="0"/>
              <a:t>)</a:t>
            </a:r>
            <a:r>
              <a:rPr lang="en-US" dirty="0" smtClean="0"/>
              <a:t>;</a:t>
            </a:r>
            <a:endParaRPr lang="ru-RU" dirty="0" smtClean="0"/>
          </a:p>
          <a:p>
            <a:pPr lvl="2">
              <a:defRPr/>
            </a:pPr>
            <a:r>
              <a:rPr lang="ru-RU" dirty="0" smtClean="0"/>
              <a:t>вызвать </a:t>
            </a:r>
            <a:r>
              <a:rPr lang="en-US" dirty="0" smtClean="0"/>
              <a:t>ISAPI </a:t>
            </a:r>
            <a:r>
              <a:rPr lang="ru-RU" dirty="0" smtClean="0"/>
              <a:t>расширение, которое создает рабочий процесс </a:t>
            </a:r>
            <a:r>
              <a:rPr lang="en-US" dirty="0" smtClean="0"/>
              <a:t>ASP.NET </a:t>
            </a:r>
            <a:r>
              <a:rPr lang="ru-RU" dirty="0" smtClean="0"/>
              <a:t>и вызывает версию </a:t>
            </a:r>
            <a:r>
              <a:rPr lang="en-US" dirty="0" smtClean="0"/>
              <a:t>CLR</a:t>
            </a:r>
            <a:r>
              <a:rPr lang="ru-RU" dirty="0" smtClean="0"/>
              <a:t> для выполнения </a:t>
            </a:r>
            <a:r>
              <a:rPr lang="en-US" dirty="0" smtClean="0"/>
              <a:t>Web-</a:t>
            </a:r>
            <a:r>
              <a:rPr lang="ru-RU" dirty="0" smtClean="0"/>
              <a:t>приложений, для каждого приложения создается свой </a:t>
            </a:r>
            <a:r>
              <a:rPr lang="en-US" dirty="0" smtClean="0"/>
              <a:t>Application </a:t>
            </a:r>
            <a:r>
              <a:rPr lang="en-US" dirty="0" err="1" smtClean="0"/>
              <a:t>domen</a:t>
            </a:r>
            <a:r>
              <a:rPr lang="ru-RU" dirty="0" smtClean="0"/>
              <a:t>, запускается </a:t>
            </a:r>
            <a:r>
              <a:rPr lang="en-US" dirty="0" err="1" smtClean="0"/>
              <a:t>ApplicationHost</a:t>
            </a:r>
            <a:r>
              <a:rPr lang="ru-RU" dirty="0" smtClean="0"/>
              <a:t>, которое создает </a:t>
            </a:r>
            <a:r>
              <a:rPr lang="en-US" dirty="0" smtClean="0"/>
              <a:t>web-page </a:t>
            </a:r>
            <a:r>
              <a:rPr lang="ru-RU" dirty="0" smtClean="0"/>
              <a:t>объекты и инициирует вызов обработчиков событий </a:t>
            </a:r>
            <a:r>
              <a:rPr lang="en-US" dirty="0" smtClean="0"/>
              <a:t>(</a:t>
            </a:r>
            <a:r>
              <a:rPr lang="en-US" dirty="0" err="1" smtClean="0"/>
              <a:t>ASP.Net</a:t>
            </a:r>
            <a:r>
              <a:rPr lang="en-US" dirty="0" smtClean="0"/>
              <a:t>);</a:t>
            </a:r>
            <a:endParaRPr lang="ru-RU" dirty="0" smtClean="0"/>
          </a:p>
          <a:p>
            <a:pPr lvl="2">
              <a:defRPr/>
            </a:pPr>
            <a:r>
              <a:rPr lang="en-US" dirty="0" smtClean="0"/>
              <a:t>ASP.MVC  ???</a:t>
            </a:r>
            <a:endParaRPr lang="ru-RU" dirty="0" smtClean="0"/>
          </a:p>
          <a:p>
            <a:pPr lvl="2">
              <a:defRPr/>
            </a:pPr>
            <a:endParaRPr lang="ru-RU" dirty="0" smtClean="0"/>
          </a:p>
          <a:p>
            <a:pPr lvl="2">
              <a:defRPr/>
            </a:pPr>
            <a:endParaRPr lang="en-US" dirty="0" smtClean="0"/>
          </a:p>
          <a:p>
            <a:pPr lvl="2">
              <a:defRPr/>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ru-RU" sz="4000" smtClean="0"/>
              <a:t>Запрос статических файлов</a:t>
            </a:r>
          </a:p>
        </p:txBody>
      </p:sp>
      <p:sp>
        <p:nvSpPr>
          <p:cNvPr id="39939" name="Rectangle 3"/>
          <p:cNvSpPr>
            <a:spLocks noChangeArrowheads="1"/>
          </p:cNvSpPr>
          <p:nvPr/>
        </p:nvSpPr>
        <p:spPr bwMode="auto">
          <a:xfrm>
            <a:off x="381000" y="3657600"/>
            <a:ext cx="11080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ru-RU"/>
              <a:t>Клиент</a:t>
            </a:r>
          </a:p>
        </p:txBody>
      </p:sp>
      <p:sp>
        <p:nvSpPr>
          <p:cNvPr id="39940" name="Rectangle 4"/>
          <p:cNvSpPr>
            <a:spLocks noChangeArrowheads="1"/>
          </p:cNvSpPr>
          <p:nvPr/>
        </p:nvSpPr>
        <p:spPr bwMode="auto">
          <a:xfrm>
            <a:off x="3144838" y="3671888"/>
            <a:ext cx="1108075" cy="406400"/>
          </a:xfrm>
          <a:prstGeom prst="rect">
            <a:avLst/>
          </a:prstGeom>
          <a:solidFill>
            <a:schemeClr val="accent1"/>
          </a:solidFill>
          <a:ln w="9525">
            <a:solidFill>
              <a:schemeClr val="tx1"/>
            </a:solidFill>
            <a:miter lim="800000"/>
            <a:headEnd/>
            <a:tailEnd/>
          </a:ln>
        </p:spPr>
        <p:txBody>
          <a:bodyPr anchor="ctr">
            <a:spAutoFit/>
          </a:bodyPr>
          <a:lstStyle/>
          <a:p>
            <a:pPr algn="ctr"/>
            <a:r>
              <a:rPr lang="ru-RU"/>
              <a:t>Сервер</a:t>
            </a:r>
          </a:p>
        </p:txBody>
      </p:sp>
      <p:sp>
        <p:nvSpPr>
          <p:cNvPr id="39941" name="AutoShape 5"/>
          <p:cNvSpPr>
            <a:spLocks noChangeArrowheads="1"/>
          </p:cNvSpPr>
          <p:nvPr/>
        </p:nvSpPr>
        <p:spPr bwMode="auto">
          <a:xfrm>
            <a:off x="4973638" y="2057400"/>
            <a:ext cx="3352800" cy="2819400"/>
          </a:xfrm>
          <a:prstGeom prst="can">
            <a:avLst>
              <a:gd name="adj" fmla="val 25000"/>
            </a:avLst>
          </a:prstGeom>
          <a:solidFill>
            <a:schemeClr val="accent1"/>
          </a:solidFill>
          <a:ln w="9525">
            <a:solidFill>
              <a:schemeClr val="tx1"/>
            </a:solidFill>
            <a:round/>
            <a:headEnd/>
            <a:tailEnd/>
          </a:ln>
        </p:spPr>
        <p:txBody>
          <a:bodyPr anchor="ctr">
            <a:spAutoFit/>
          </a:bodyPr>
          <a:lstStyle/>
          <a:p>
            <a:endParaRPr lang="ru-RU"/>
          </a:p>
        </p:txBody>
      </p:sp>
      <p:sp>
        <p:nvSpPr>
          <p:cNvPr id="39942" name="Rectangle 6"/>
          <p:cNvSpPr>
            <a:spLocks noChangeArrowheads="1"/>
          </p:cNvSpPr>
          <p:nvPr/>
        </p:nvSpPr>
        <p:spPr bwMode="auto">
          <a:xfrm>
            <a:off x="5507038" y="34798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File.htm</a:t>
            </a:r>
            <a:endParaRPr lang="ru-RU"/>
          </a:p>
        </p:txBody>
      </p:sp>
      <p:sp>
        <p:nvSpPr>
          <p:cNvPr id="39943" name="Rectangle 7"/>
          <p:cNvSpPr>
            <a:spLocks noChangeArrowheads="1"/>
          </p:cNvSpPr>
          <p:nvPr/>
        </p:nvSpPr>
        <p:spPr bwMode="auto">
          <a:xfrm>
            <a:off x="6573838" y="39370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File.asp</a:t>
            </a:r>
            <a:endParaRPr lang="ru-RU"/>
          </a:p>
        </p:txBody>
      </p:sp>
      <p:sp>
        <p:nvSpPr>
          <p:cNvPr id="39944" name="Line 8"/>
          <p:cNvSpPr>
            <a:spLocks noChangeShapeType="1"/>
          </p:cNvSpPr>
          <p:nvPr/>
        </p:nvSpPr>
        <p:spPr bwMode="auto">
          <a:xfrm flipV="1">
            <a:off x="4211638" y="3708400"/>
            <a:ext cx="1295400" cy="76200"/>
          </a:xfrm>
          <a:prstGeom prst="line">
            <a:avLst/>
          </a:prstGeom>
          <a:noFill/>
          <a:ln w="9525">
            <a:solidFill>
              <a:schemeClr val="tx1"/>
            </a:solidFill>
            <a:round/>
            <a:headEnd type="triangle" w="med" len="med"/>
            <a:tailEnd type="triangle" w="med" len="med"/>
          </a:ln>
        </p:spPr>
        <p:txBody>
          <a:bodyPr anchor="ctr">
            <a:spAutoFit/>
          </a:bodyPr>
          <a:lstStyle/>
          <a:p>
            <a:endParaRPr lang="ru-RU"/>
          </a:p>
        </p:txBody>
      </p:sp>
      <p:sp>
        <p:nvSpPr>
          <p:cNvPr id="39945" name="Rectangle 9"/>
          <p:cNvSpPr>
            <a:spLocks noChangeArrowheads="1"/>
          </p:cNvSpPr>
          <p:nvPr/>
        </p:nvSpPr>
        <p:spPr bwMode="auto">
          <a:xfrm>
            <a:off x="6650038" y="29464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File.exe</a:t>
            </a:r>
            <a:endParaRPr lang="ru-RU"/>
          </a:p>
        </p:txBody>
      </p:sp>
      <p:sp>
        <p:nvSpPr>
          <p:cNvPr id="39946" name="Line 10"/>
          <p:cNvSpPr>
            <a:spLocks noChangeShapeType="1"/>
          </p:cNvSpPr>
          <p:nvPr/>
        </p:nvSpPr>
        <p:spPr bwMode="auto">
          <a:xfrm>
            <a:off x="1468438" y="4013200"/>
            <a:ext cx="1676400" cy="0"/>
          </a:xfrm>
          <a:prstGeom prst="line">
            <a:avLst/>
          </a:prstGeom>
          <a:noFill/>
          <a:ln w="9525">
            <a:solidFill>
              <a:schemeClr val="tx1"/>
            </a:solidFill>
            <a:round/>
            <a:headEnd/>
            <a:tailEnd type="triangle" w="med" len="med"/>
          </a:ln>
        </p:spPr>
        <p:txBody>
          <a:bodyPr anchor="ctr">
            <a:spAutoFit/>
          </a:bodyPr>
          <a:lstStyle/>
          <a:p>
            <a:endParaRPr lang="ru-RU"/>
          </a:p>
        </p:txBody>
      </p:sp>
      <p:sp>
        <p:nvSpPr>
          <p:cNvPr id="39947" name="Text Box 11"/>
          <p:cNvSpPr txBox="1">
            <a:spLocks noChangeArrowheads="1"/>
          </p:cNvSpPr>
          <p:nvPr/>
        </p:nvSpPr>
        <p:spPr bwMode="auto">
          <a:xfrm>
            <a:off x="1239838" y="4241800"/>
            <a:ext cx="2362200" cy="396875"/>
          </a:xfrm>
          <a:prstGeom prst="rect">
            <a:avLst/>
          </a:prstGeom>
          <a:noFill/>
          <a:ln w="9525">
            <a:noFill/>
            <a:miter lim="800000"/>
            <a:headEnd/>
            <a:tailEnd/>
          </a:ln>
        </p:spPr>
        <p:txBody>
          <a:bodyPr>
            <a:spAutoFit/>
          </a:bodyPr>
          <a:lstStyle/>
          <a:p>
            <a:pPr>
              <a:spcBef>
                <a:spcPct val="50000"/>
              </a:spcBef>
            </a:pPr>
            <a:r>
              <a:rPr lang="en-US"/>
              <a:t>Get file.htm</a:t>
            </a:r>
            <a:endParaRPr lang="ru-RU"/>
          </a:p>
        </p:txBody>
      </p:sp>
      <p:sp>
        <p:nvSpPr>
          <p:cNvPr id="39948" name="Line 12"/>
          <p:cNvSpPr>
            <a:spLocks noChangeShapeType="1"/>
          </p:cNvSpPr>
          <p:nvPr/>
        </p:nvSpPr>
        <p:spPr bwMode="auto">
          <a:xfrm flipH="1">
            <a:off x="1468438" y="3784600"/>
            <a:ext cx="1676400" cy="0"/>
          </a:xfrm>
          <a:prstGeom prst="line">
            <a:avLst/>
          </a:prstGeom>
          <a:noFill/>
          <a:ln w="9525">
            <a:solidFill>
              <a:schemeClr val="tx1"/>
            </a:solidFill>
            <a:round/>
            <a:headEnd/>
            <a:tailEnd type="triangle" w="med" len="med"/>
          </a:ln>
        </p:spPr>
        <p:txBody>
          <a:bodyPr anchor="ctr">
            <a:spAutoFit/>
          </a:bodyPr>
          <a:lstStyle/>
          <a:p>
            <a:endParaRPr lang="ru-RU"/>
          </a:p>
        </p:txBody>
      </p:sp>
      <p:sp>
        <p:nvSpPr>
          <p:cNvPr id="39949" name="Text Box 13"/>
          <p:cNvSpPr txBox="1">
            <a:spLocks noChangeArrowheads="1"/>
          </p:cNvSpPr>
          <p:nvPr/>
        </p:nvSpPr>
        <p:spPr bwMode="auto">
          <a:xfrm>
            <a:off x="1620838" y="3327400"/>
            <a:ext cx="1524000" cy="396875"/>
          </a:xfrm>
          <a:prstGeom prst="rect">
            <a:avLst/>
          </a:prstGeom>
          <a:noFill/>
          <a:ln w="9525">
            <a:noFill/>
            <a:miter lim="800000"/>
            <a:headEnd/>
            <a:tailEnd/>
          </a:ln>
        </p:spPr>
        <p:txBody>
          <a:bodyPr>
            <a:spAutoFit/>
          </a:bodyPr>
          <a:lstStyle/>
          <a:p>
            <a:pPr>
              <a:spcBef>
                <a:spcPct val="50000"/>
              </a:spcBef>
            </a:pPr>
            <a:r>
              <a:rPr lang="en-US"/>
              <a:t>file.htm</a:t>
            </a:r>
            <a:endParaRPr lang="ru-RU"/>
          </a:p>
        </p:txBody>
      </p:sp>
      <p:sp>
        <p:nvSpPr>
          <p:cNvPr id="39950" name="Oval 14"/>
          <p:cNvSpPr>
            <a:spLocks noChangeArrowheads="1"/>
          </p:cNvSpPr>
          <p:nvPr/>
        </p:nvSpPr>
        <p:spPr bwMode="auto">
          <a:xfrm>
            <a:off x="838200" y="2362200"/>
            <a:ext cx="152400" cy="152400"/>
          </a:xfrm>
          <a:prstGeom prst="ellipse">
            <a:avLst/>
          </a:prstGeom>
          <a:solidFill>
            <a:schemeClr val="accent1"/>
          </a:solidFill>
          <a:ln w="9525">
            <a:solidFill>
              <a:schemeClr val="tx1"/>
            </a:solidFill>
            <a:round/>
            <a:headEnd/>
            <a:tailEnd/>
          </a:ln>
        </p:spPr>
        <p:txBody>
          <a:bodyPr wrap="none" anchor="ctr">
            <a:spAutoFit/>
          </a:bodyPr>
          <a:lstStyle/>
          <a:p>
            <a:endParaRPr lang="ru-RU"/>
          </a:p>
        </p:txBody>
      </p:sp>
      <p:sp>
        <p:nvSpPr>
          <p:cNvPr id="39951" name="Line 15"/>
          <p:cNvSpPr>
            <a:spLocks noChangeShapeType="1"/>
          </p:cNvSpPr>
          <p:nvPr/>
        </p:nvSpPr>
        <p:spPr bwMode="auto">
          <a:xfrm>
            <a:off x="914400" y="2514600"/>
            <a:ext cx="0" cy="304800"/>
          </a:xfrm>
          <a:prstGeom prst="line">
            <a:avLst/>
          </a:prstGeom>
          <a:noFill/>
          <a:ln w="9525">
            <a:solidFill>
              <a:schemeClr val="tx1"/>
            </a:solidFill>
            <a:round/>
            <a:headEnd/>
            <a:tailEnd/>
          </a:ln>
        </p:spPr>
        <p:txBody>
          <a:bodyPr anchor="ctr">
            <a:spAutoFit/>
          </a:bodyPr>
          <a:lstStyle/>
          <a:p>
            <a:endParaRPr lang="ru-RU"/>
          </a:p>
        </p:txBody>
      </p:sp>
      <p:sp>
        <p:nvSpPr>
          <p:cNvPr id="39952" name="Line 16"/>
          <p:cNvSpPr>
            <a:spLocks noChangeShapeType="1"/>
          </p:cNvSpPr>
          <p:nvPr/>
        </p:nvSpPr>
        <p:spPr bwMode="auto">
          <a:xfrm flipH="1">
            <a:off x="838200" y="2819400"/>
            <a:ext cx="76200" cy="152400"/>
          </a:xfrm>
          <a:prstGeom prst="line">
            <a:avLst/>
          </a:prstGeom>
          <a:noFill/>
          <a:ln w="9525">
            <a:solidFill>
              <a:schemeClr val="tx1"/>
            </a:solidFill>
            <a:round/>
            <a:headEnd/>
            <a:tailEnd/>
          </a:ln>
        </p:spPr>
        <p:txBody>
          <a:bodyPr anchor="ctr">
            <a:spAutoFit/>
          </a:bodyPr>
          <a:lstStyle/>
          <a:p>
            <a:endParaRPr lang="ru-RU"/>
          </a:p>
        </p:txBody>
      </p:sp>
      <p:sp>
        <p:nvSpPr>
          <p:cNvPr id="39953" name="Line 17"/>
          <p:cNvSpPr>
            <a:spLocks noChangeShapeType="1"/>
          </p:cNvSpPr>
          <p:nvPr/>
        </p:nvSpPr>
        <p:spPr bwMode="auto">
          <a:xfrm>
            <a:off x="914400" y="2819400"/>
            <a:ext cx="76200" cy="152400"/>
          </a:xfrm>
          <a:prstGeom prst="line">
            <a:avLst/>
          </a:prstGeom>
          <a:noFill/>
          <a:ln w="9525">
            <a:solidFill>
              <a:schemeClr val="tx1"/>
            </a:solidFill>
            <a:round/>
            <a:headEnd/>
            <a:tailEnd/>
          </a:ln>
        </p:spPr>
        <p:txBody>
          <a:bodyPr anchor="ctr">
            <a:spAutoFit/>
          </a:bodyPr>
          <a:lstStyle/>
          <a:p>
            <a:endParaRPr lang="ru-RU"/>
          </a:p>
        </p:txBody>
      </p:sp>
      <p:sp>
        <p:nvSpPr>
          <p:cNvPr id="39954" name="Line 18"/>
          <p:cNvSpPr>
            <a:spLocks noChangeShapeType="1"/>
          </p:cNvSpPr>
          <p:nvPr/>
        </p:nvSpPr>
        <p:spPr bwMode="auto">
          <a:xfrm>
            <a:off x="790575" y="2652713"/>
            <a:ext cx="228600" cy="0"/>
          </a:xfrm>
          <a:prstGeom prst="line">
            <a:avLst/>
          </a:prstGeom>
          <a:noFill/>
          <a:ln w="9525">
            <a:solidFill>
              <a:schemeClr val="tx1"/>
            </a:solidFill>
            <a:round/>
            <a:headEnd/>
            <a:tailEnd/>
          </a:ln>
        </p:spPr>
        <p:txBody>
          <a:bodyPr anchor="ctr">
            <a:spAutoFit/>
          </a:bodyPr>
          <a:lstStyle/>
          <a:p>
            <a:endParaRPr lang="ru-RU"/>
          </a:p>
        </p:txBody>
      </p:sp>
      <p:sp>
        <p:nvSpPr>
          <p:cNvPr id="39955" name="Line 19"/>
          <p:cNvSpPr>
            <a:spLocks noChangeShapeType="1"/>
          </p:cNvSpPr>
          <p:nvPr/>
        </p:nvSpPr>
        <p:spPr bwMode="auto">
          <a:xfrm>
            <a:off x="914400" y="3048000"/>
            <a:ext cx="0" cy="609600"/>
          </a:xfrm>
          <a:prstGeom prst="line">
            <a:avLst/>
          </a:prstGeom>
          <a:noFill/>
          <a:ln w="9525">
            <a:solidFill>
              <a:schemeClr val="tx1"/>
            </a:solidFill>
            <a:round/>
            <a:headEnd type="triangle" w="med" len="med"/>
            <a:tailEnd type="triangle" w="med" len="med"/>
          </a:ln>
        </p:spPr>
        <p:txBody>
          <a:bodyPr anchor="ctr">
            <a:spAutoFit/>
          </a:bodyPr>
          <a:lstStyle/>
          <a:p>
            <a:endParaRPr lang="ru-RU"/>
          </a:p>
        </p:txBody>
      </p:sp>
      <p:sp>
        <p:nvSpPr>
          <p:cNvPr id="39956" name="Line 20"/>
          <p:cNvSpPr>
            <a:spLocks noChangeShapeType="1"/>
          </p:cNvSpPr>
          <p:nvPr/>
        </p:nvSpPr>
        <p:spPr bwMode="auto">
          <a:xfrm>
            <a:off x="2362200" y="1981200"/>
            <a:ext cx="0" cy="3657600"/>
          </a:xfrm>
          <a:prstGeom prst="line">
            <a:avLst/>
          </a:prstGeom>
          <a:noFill/>
          <a:ln w="9525">
            <a:solidFill>
              <a:schemeClr val="tx1"/>
            </a:solidFill>
            <a:prstDash val="dash"/>
            <a:round/>
            <a:headEnd/>
            <a:tailEnd/>
          </a:ln>
        </p:spPr>
        <p:txBody>
          <a:bodyPr anchor="ctr">
            <a:spAutoFit/>
          </a:bodyPr>
          <a:lstStyle/>
          <a:p>
            <a:endParaRPr lang="ru-RU"/>
          </a:p>
        </p:txBody>
      </p:sp>
      <p:sp>
        <p:nvSpPr>
          <p:cNvPr id="39957" name="Text Box 21"/>
          <p:cNvSpPr txBox="1">
            <a:spLocks noChangeArrowheads="1"/>
          </p:cNvSpPr>
          <p:nvPr/>
        </p:nvSpPr>
        <p:spPr bwMode="auto">
          <a:xfrm>
            <a:off x="1295400" y="5851525"/>
            <a:ext cx="2590800" cy="396875"/>
          </a:xfrm>
          <a:prstGeom prst="rect">
            <a:avLst/>
          </a:prstGeom>
          <a:noFill/>
          <a:ln w="9525">
            <a:noFill/>
            <a:miter lim="800000"/>
            <a:headEnd/>
            <a:tailEnd/>
          </a:ln>
        </p:spPr>
        <p:txBody>
          <a:bodyPr>
            <a:spAutoFit/>
          </a:bodyPr>
          <a:lstStyle/>
          <a:p>
            <a:pPr>
              <a:spcBef>
                <a:spcPct val="50000"/>
              </a:spcBef>
            </a:pPr>
            <a:r>
              <a:rPr lang="ru-RU"/>
              <a:t>Сеть интернет</a:t>
            </a:r>
          </a:p>
        </p:txBody>
      </p:sp>
      <p:sp>
        <p:nvSpPr>
          <p:cNvPr id="39958" name="Text Box 22"/>
          <p:cNvSpPr txBox="1">
            <a:spLocks noChangeArrowheads="1"/>
          </p:cNvSpPr>
          <p:nvPr/>
        </p:nvSpPr>
        <p:spPr bwMode="auto">
          <a:xfrm>
            <a:off x="1295400" y="4724400"/>
            <a:ext cx="2362200" cy="396875"/>
          </a:xfrm>
          <a:prstGeom prst="rect">
            <a:avLst/>
          </a:prstGeom>
          <a:noFill/>
          <a:ln w="9525">
            <a:noFill/>
            <a:miter lim="800000"/>
            <a:headEnd/>
            <a:tailEnd/>
          </a:ln>
        </p:spPr>
        <p:txBody>
          <a:bodyPr>
            <a:spAutoFit/>
          </a:bodyPr>
          <a:lstStyle/>
          <a:p>
            <a:pPr>
              <a:spcBef>
                <a:spcPct val="50000"/>
              </a:spcBef>
            </a:pPr>
            <a:r>
              <a:rPr lang="en-US"/>
              <a:t>Get file.gif</a:t>
            </a:r>
            <a:endParaRPr lang="ru-RU"/>
          </a:p>
        </p:txBody>
      </p:sp>
      <p:sp>
        <p:nvSpPr>
          <p:cNvPr id="39959" name="Rectangle 23"/>
          <p:cNvSpPr>
            <a:spLocks noChangeArrowheads="1"/>
          </p:cNvSpPr>
          <p:nvPr/>
        </p:nvSpPr>
        <p:spPr bwMode="auto">
          <a:xfrm>
            <a:off x="5105400" y="299085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File.gif</a:t>
            </a:r>
            <a:endParaRPr lang="ru-RU"/>
          </a:p>
        </p:txBody>
      </p:sp>
      <p:sp>
        <p:nvSpPr>
          <p:cNvPr id="39960" name="Rectangle 24"/>
          <p:cNvSpPr>
            <a:spLocks noChangeArrowheads="1"/>
          </p:cNvSpPr>
          <p:nvPr/>
        </p:nvSpPr>
        <p:spPr bwMode="auto">
          <a:xfrm>
            <a:off x="5029200" y="39624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File.mp3</a:t>
            </a:r>
            <a:endParaRPr lang="ru-RU"/>
          </a:p>
        </p:txBody>
      </p:sp>
      <p:sp>
        <p:nvSpPr>
          <p:cNvPr id="39961" name="Text Box 25"/>
          <p:cNvSpPr txBox="1">
            <a:spLocks noChangeArrowheads="1"/>
          </p:cNvSpPr>
          <p:nvPr/>
        </p:nvSpPr>
        <p:spPr bwMode="auto">
          <a:xfrm>
            <a:off x="1600200" y="2971800"/>
            <a:ext cx="1524000" cy="396875"/>
          </a:xfrm>
          <a:prstGeom prst="rect">
            <a:avLst/>
          </a:prstGeom>
          <a:noFill/>
          <a:ln w="9525">
            <a:noFill/>
            <a:miter lim="800000"/>
            <a:headEnd/>
            <a:tailEnd/>
          </a:ln>
        </p:spPr>
        <p:txBody>
          <a:bodyPr>
            <a:spAutoFit/>
          </a:bodyPr>
          <a:lstStyle/>
          <a:p>
            <a:pPr>
              <a:spcBef>
                <a:spcPct val="50000"/>
              </a:spcBef>
            </a:pPr>
            <a:r>
              <a:rPr lang="en-US"/>
              <a:t>file.gif</a:t>
            </a:r>
            <a:endParaRPr lang="ru-RU"/>
          </a:p>
        </p:txBody>
      </p:sp>
      <p:sp>
        <p:nvSpPr>
          <p:cNvPr id="39962" name="Text Box 26"/>
          <p:cNvSpPr txBox="1">
            <a:spLocks noChangeArrowheads="1"/>
          </p:cNvSpPr>
          <p:nvPr/>
        </p:nvSpPr>
        <p:spPr bwMode="auto">
          <a:xfrm>
            <a:off x="1600200" y="2590800"/>
            <a:ext cx="1524000" cy="396875"/>
          </a:xfrm>
          <a:prstGeom prst="rect">
            <a:avLst/>
          </a:prstGeom>
          <a:noFill/>
          <a:ln w="9525">
            <a:noFill/>
            <a:miter lim="800000"/>
            <a:headEnd/>
            <a:tailEnd/>
          </a:ln>
        </p:spPr>
        <p:txBody>
          <a:bodyPr>
            <a:spAutoFit/>
          </a:bodyPr>
          <a:lstStyle/>
          <a:p>
            <a:pPr>
              <a:spcBef>
                <a:spcPct val="50000"/>
              </a:spcBef>
            </a:pPr>
            <a:r>
              <a:rPr lang="en-US"/>
              <a:t>file.mp3</a:t>
            </a:r>
            <a:endParaRPr lang="ru-RU"/>
          </a:p>
        </p:txBody>
      </p:sp>
      <p:sp>
        <p:nvSpPr>
          <p:cNvPr id="39963" name="Text Box 27"/>
          <p:cNvSpPr txBox="1">
            <a:spLocks noChangeArrowheads="1"/>
          </p:cNvSpPr>
          <p:nvPr/>
        </p:nvSpPr>
        <p:spPr bwMode="auto">
          <a:xfrm>
            <a:off x="1295400" y="5105400"/>
            <a:ext cx="2362200" cy="396875"/>
          </a:xfrm>
          <a:prstGeom prst="rect">
            <a:avLst/>
          </a:prstGeom>
          <a:noFill/>
          <a:ln w="9525">
            <a:noFill/>
            <a:miter lim="800000"/>
            <a:headEnd/>
            <a:tailEnd/>
          </a:ln>
        </p:spPr>
        <p:txBody>
          <a:bodyPr>
            <a:spAutoFit/>
          </a:bodyPr>
          <a:lstStyle/>
          <a:p>
            <a:pPr>
              <a:spcBef>
                <a:spcPct val="50000"/>
              </a:spcBef>
            </a:pPr>
            <a:r>
              <a:rPr lang="en-US"/>
              <a:t>Get file.mp3</a:t>
            </a:r>
            <a:endParaRPr lang="ru-RU"/>
          </a:p>
        </p:txBody>
      </p:sp>
      <p:sp>
        <p:nvSpPr>
          <p:cNvPr id="39964" name="Text Box 28"/>
          <p:cNvSpPr txBox="1">
            <a:spLocks noChangeArrowheads="1"/>
          </p:cNvSpPr>
          <p:nvPr/>
        </p:nvSpPr>
        <p:spPr bwMode="auto">
          <a:xfrm>
            <a:off x="4953000" y="5181600"/>
            <a:ext cx="3962400" cy="396875"/>
          </a:xfrm>
          <a:prstGeom prst="rect">
            <a:avLst/>
          </a:prstGeom>
          <a:noFill/>
          <a:ln w="9525">
            <a:noFill/>
            <a:miter lim="800000"/>
            <a:headEnd/>
            <a:tailEnd/>
          </a:ln>
        </p:spPr>
        <p:txBody>
          <a:bodyPr>
            <a:spAutoFit/>
          </a:bodyPr>
          <a:lstStyle/>
          <a:p>
            <a:pPr>
              <a:spcBef>
                <a:spcPct val="50000"/>
              </a:spcBef>
            </a:pPr>
            <a:r>
              <a:rPr lang="ru-RU"/>
              <a:t>Рабочий каталог сервера</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990600" y="457200"/>
            <a:ext cx="8001000" cy="1143000"/>
          </a:xfrm>
        </p:spPr>
        <p:txBody>
          <a:bodyPr>
            <a:normAutofit fontScale="90000"/>
          </a:bodyPr>
          <a:lstStyle/>
          <a:p>
            <a:pPr eaLnBrk="1" hangingPunct="1"/>
            <a:r>
              <a:rPr lang="ru-RU" sz="4000" smtClean="0"/>
              <a:t>Запрос исполняемых модулей</a:t>
            </a:r>
            <a:br>
              <a:rPr lang="ru-RU" sz="4000" smtClean="0"/>
            </a:br>
            <a:r>
              <a:rPr lang="ru-RU" sz="4000" smtClean="0"/>
              <a:t>(</a:t>
            </a:r>
            <a:r>
              <a:rPr lang="en-US" sz="4000" smtClean="0"/>
              <a:t>CGI </a:t>
            </a:r>
            <a:r>
              <a:rPr lang="ru-RU" sz="4000" smtClean="0"/>
              <a:t>технология)</a:t>
            </a:r>
          </a:p>
        </p:txBody>
      </p:sp>
      <p:sp>
        <p:nvSpPr>
          <p:cNvPr id="40963" name="Rectangle 3"/>
          <p:cNvSpPr>
            <a:spLocks noChangeArrowheads="1"/>
          </p:cNvSpPr>
          <p:nvPr/>
        </p:nvSpPr>
        <p:spPr bwMode="auto">
          <a:xfrm>
            <a:off x="457200" y="3810000"/>
            <a:ext cx="11080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ru-RU"/>
              <a:t>Клиент</a:t>
            </a:r>
          </a:p>
        </p:txBody>
      </p:sp>
      <p:sp>
        <p:nvSpPr>
          <p:cNvPr id="40964" name="Rectangle 4"/>
          <p:cNvSpPr>
            <a:spLocks noChangeArrowheads="1"/>
          </p:cNvSpPr>
          <p:nvPr/>
        </p:nvSpPr>
        <p:spPr bwMode="auto">
          <a:xfrm>
            <a:off x="3221038" y="3824288"/>
            <a:ext cx="1108075" cy="406400"/>
          </a:xfrm>
          <a:prstGeom prst="rect">
            <a:avLst/>
          </a:prstGeom>
          <a:solidFill>
            <a:schemeClr val="accent1"/>
          </a:solidFill>
          <a:ln w="9525">
            <a:solidFill>
              <a:schemeClr val="tx1"/>
            </a:solidFill>
            <a:miter lim="800000"/>
            <a:headEnd/>
            <a:tailEnd/>
          </a:ln>
        </p:spPr>
        <p:txBody>
          <a:bodyPr anchor="ctr">
            <a:spAutoFit/>
          </a:bodyPr>
          <a:lstStyle/>
          <a:p>
            <a:pPr algn="ctr"/>
            <a:r>
              <a:rPr lang="ru-RU"/>
              <a:t>Сервер</a:t>
            </a:r>
          </a:p>
        </p:txBody>
      </p:sp>
      <p:sp>
        <p:nvSpPr>
          <p:cNvPr id="40965" name="AutoShape 5"/>
          <p:cNvSpPr>
            <a:spLocks noChangeArrowheads="1"/>
          </p:cNvSpPr>
          <p:nvPr/>
        </p:nvSpPr>
        <p:spPr bwMode="auto">
          <a:xfrm>
            <a:off x="5049838" y="2209800"/>
            <a:ext cx="3352800" cy="2413000"/>
          </a:xfrm>
          <a:prstGeom prst="can">
            <a:avLst>
              <a:gd name="adj" fmla="val 25000"/>
            </a:avLst>
          </a:prstGeom>
          <a:solidFill>
            <a:schemeClr val="accent1"/>
          </a:solidFill>
          <a:ln w="9525">
            <a:solidFill>
              <a:schemeClr val="tx1"/>
            </a:solidFill>
            <a:round/>
            <a:headEnd/>
            <a:tailEnd/>
          </a:ln>
        </p:spPr>
        <p:txBody>
          <a:bodyPr anchor="ctr">
            <a:spAutoFit/>
          </a:bodyPr>
          <a:lstStyle/>
          <a:p>
            <a:endParaRPr lang="ru-RU"/>
          </a:p>
        </p:txBody>
      </p:sp>
      <p:sp>
        <p:nvSpPr>
          <p:cNvPr id="40966" name="Rectangle 6"/>
          <p:cNvSpPr>
            <a:spLocks noChangeArrowheads="1"/>
          </p:cNvSpPr>
          <p:nvPr/>
        </p:nvSpPr>
        <p:spPr bwMode="auto">
          <a:xfrm>
            <a:off x="5583238" y="36322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File.htm</a:t>
            </a:r>
            <a:endParaRPr lang="ru-RU"/>
          </a:p>
        </p:txBody>
      </p:sp>
      <p:sp>
        <p:nvSpPr>
          <p:cNvPr id="40967" name="Rectangle 7"/>
          <p:cNvSpPr>
            <a:spLocks noChangeArrowheads="1"/>
          </p:cNvSpPr>
          <p:nvPr/>
        </p:nvSpPr>
        <p:spPr bwMode="auto">
          <a:xfrm>
            <a:off x="6650038" y="40894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File.asp</a:t>
            </a:r>
            <a:endParaRPr lang="ru-RU"/>
          </a:p>
        </p:txBody>
      </p:sp>
      <p:sp>
        <p:nvSpPr>
          <p:cNvPr id="40968" name="Rectangle 8"/>
          <p:cNvSpPr>
            <a:spLocks noChangeArrowheads="1"/>
          </p:cNvSpPr>
          <p:nvPr/>
        </p:nvSpPr>
        <p:spPr bwMode="auto">
          <a:xfrm>
            <a:off x="6726238" y="30988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File.exe</a:t>
            </a:r>
            <a:endParaRPr lang="ru-RU"/>
          </a:p>
        </p:txBody>
      </p:sp>
      <p:sp>
        <p:nvSpPr>
          <p:cNvPr id="40969" name="Line 9"/>
          <p:cNvSpPr>
            <a:spLocks noChangeShapeType="1"/>
          </p:cNvSpPr>
          <p:nvPr/>
        </p:nvSpPr>
        <p:spPr bwMode="auto">
          <a:xfrm flipV="1">
            <a:off x="3983038" y="3327400"/>
            <a:ext cx="2743200" cy="457200"/>
          </a:xfrm>
          <a:prstGeom prst="line">
            <a:avLst/>
          </a:prstGeom>
          <a:noFill/>
          <a:ln w="9525">
            <a:solidFill>
              <a:schemeClr val="tx1"/>
            </a:solidFill>
            <a:round/>
            <a:headEnd/>
            <a:tailEnd type="triangle" w="med" len="med"/>
          </a:ln>
        </p:spPr>
        <p:txBody>
          <a:bodyPr anchor="ctr">
            <a:spAutoFit/>
          </a:bodyPr>
          <a:lstStyle/>
          <a:p>
            <a:endParaRPr lang="ru-RU"/>
          </a:p>
        </p:txBody>
      </p:sp>
      <p:sp>
        <p:nvSpPr>
          <p:cNvPr id="40970" name="Rectangle 10"/>
          <p:cNvSpPr>
            <a:spLocks noChangeArrowheads="1"/>
          </p:cNvSpPr>
          <p:nvPr/>
        </p:nvSpPr>
        <p:spPr bwMode="auto">
          <a:xfrm>
            <a:off x="2819400" y="2743200"/>
            <a:ext cx="17176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ru-RU"/>
              <a:t>Выполнение</a:t>
            </a:r>
          </a:p>
        </p:txBody>
      </p:sp>
      <p:sp>
        <p:nvSpPr>
          <p:cNvPr id="40971" name="Line 11"/>
          <p:cNvSpPr>
            <a:spLocks noChangeShapeType="1"/>
          </p:cNvSpPr>
          <p:nvPr/>
        </p:nvSpPr>
        <p:spPr bwMode="auto">
          <a:xfrm flipH="1" flipV="1">
            <a:off x="4516438" y="2946400"/>
            <a:ext cx="2209800" cy="228600"/>
          </a:xfrm>
          <a:prstGeom prst="line">
            <a:avLst/>
          </a:prstGeom>
          <a:noFill/>
          <a:ln w="9525">
            <a:solidFill>
              <a:schemeClr val="tx1"/>
            </a:solidFill>
            <a:round/>
            <a:headEnd/>
            <a:tailEnd type="triangle" w="med" len="med"/>
          </a:ln>
        </p:spPr>
        <p:txBody>
          <a:bodyPr anchor="ctr">
            <a:spAutoFit/>
          </a:bodyPr>
          <a:lstStyle/>
          <a:p>
            <a:endParaRPr lang="ru-RU"/>
          </a:p>
        </p:txBody>
      </p:sp>
      <p:sp>
        <p:nvSpPr>
          <p:cNvPr id="40972" name="Line 12"/>
          <p:cNvSpPr>
            <a:spLocks noChangeShapeType="1"/>
          </p:cNvSpPr>
          <p:nvPr/>
        </p:nvSpPr>
        <p:spPr bwMode="auto">
          <a:xfrm>
            <a:off x="3678238" y="3175000"/>
            <a:ext cx="0" cy="609600"/>
          </a:xfrm>
          <a:prstGeom prst="line">
            <a:avLst/>
          </a:prstGeom>
          <a:noFill/>
          <a:ln w="9525">
            <a:solidFill>
              <a:schemeClr val="tx1"/>
            </a:solidFill>
            <a:round/>
            <a:headEnd/>
            <a:tailEnd type="triangle" w="med" len="med"/>
          </a:ln>
        </p:spPr>
        <p:txBody>
          <a:bodyPr anchor="ctr">
            <a:spAutoFit/>
          </a:bodyPr>
          <a:lstStyle/>
          <a:p>
            <a:endParaRPr lang="ru-RU"/>
          </a:p>
        </p:txBody>
      </p:sp>
      <p:sp>
        <p:nvSpPr>
          <p:cNvPr id="40973" name="Text Box 13"/>
          <p:cNvSpPr txBox="1">
            <a:spLocks noChangeArrowheads="1"/>
          </p:cNvSpPr>
          <p:nvPr/>
        </p:nvSpPr>
        <p:spPr bwMode="auto">
          <a:xfrm>
            <a:off x="3373438" y="3251200"/>
            <a:ext cx="1524000" cy="396875"/>
          </a:xfrm>
          <a:prstGeom prst="rect">
            <a:avLst/>
          </a:prstGeom>
          <a:noFill/>
          <a:ln w="9525">
            <a:noFill/>
            <a:miter lim="800000"/>
            <a:headEnd/>
            <a:tailEnd/>
          </a:ln>
        </p:spPr>
        <p:txBody>
          <a:bodyPr>
            <a:spAutoFit/>
          </a:bodyPr>
          <a:lstStyle/>
          <a:p>
            <a:pPr>
              <a:spcBef>
                <a:spcPct val="50000"/>
              </a:spcBef>
            </a:pPr>
            <a:r>
              <a:rPr lang="en-US"/>
              <a:t>file.htm</a:t>
            </a:r>
            <a:endParaRPr lang="ru-RU"/>
          </a:p>
        </p:txBody>
      </p:sp>
      <p:sp>
        <p:nvSpPr>
          <p:cNvPr id="40974" name="Line 14"/>
          <p:cNvSpPr>
            <a:spLocks noChangeShapeType="1"/>
          </p:cNvSpPr>
          <p:nvPr/>
        </p:nvSpPr>
        <p:spPr bwMode="auto">
          <a:xfrm>
            <a:off x="1544638" y="4165600"/>
            <a:ext cx="1676400" cy="0"/>
          </a:xfrm>
          <a:prstGeom prst="line">
            <a:avLst/>
          </a:prstGeom>
          <a:noFill/>
          <a:ln w="9525">
            <a:solidFill>
              <a:schemeClr val="tx1"/>
            </a:solidFill>
            <a:round/>
            <a:headEnd/>
            <a:tailEnd type="triangle" w="med" len="med"/>
          </a:ln>
        </p:spPr>
        <p:txBody>
          <a:bodyPr anchor="ctr">
            <a:spAutoFit/>
          </a:bodyPr>
          <a:lstStyle/>
          <a:p>
            <a:endParaRPr lang="ru-RU"/>
          </a:p>
        </p:txBody>
      </p:sp>
      <p:sp>
        <p:nvSpPr>
          <p:cNvPr id="40975" name="Text Box 15"/>
          <p:cNvSpPr txBox="1">
            <a:spLocks noChangeArrowheads="1"/>
          </p:cNvSpPr>
          <p:nvPr/>
        </p:nvSpPr>
        <p:spPr bwMode="auto">
          <a:xfrm>
            <a:off x="1316038" y="4394200"/>
            <a:ext cx="2362200" cy="396875"/>
          </a:xfrm>
          <a:prstGeom prst="rect">
            <a:avLst/>
          </a:prstGeom>
          <a:noFill/>
          <a:ln w="9525">
            <a:noFill/>
            <a:miter lim="800000"/>
            <a:headEnd/>
            <a:tailEnd/>
          </a:ln>
        </p:spPr>
        <p:txBody>
          <a:bodyPr>
            <a:spAutoFit/>
          </a:bodyPr>
          <a:lstStyle/>
          <a:p>
            <a:pPr>
              <a:spcBef>
                <a:spcPct val="50000"/>
              </a:spcBef>
            </a:pPr>
            <a:r>
              <a:rPr lang="en-US"/>
              <a:t>Get file.exe</a:t>
            </a:r>
            <a:endParaRPr lang="ru-RU"/>
          </a:p>
        </p:txBody>
      </p:sp>
      <p:sp>
        <p:nvSpPr>
          <p:cNvPr id="40976" name="Line 16"/>
          <p:cNvSpPr>
            <a:spLocks noChangeShapeType="1"/>
          </p:cNvSpPr>
          <p:nvPr/>
        </p:nvSpPr>
        <p:spPr bwMode="auto">
          <a:xfrm flipH="1">
            <a:off x="1544638" y="3937000"/>
            <a:ext cx="1676400" cy="0"/>
          </a:xfrm>
          <a:prstGeom prst="line">
            <a:avLst/>
          </a:prstGeom>
          <a:noFill/>
          <a:ln w="9525">
            <a:solidFill>
              <a:schemeClr val="tx1"/>
            </a:solidFill>
            <a:round/>
            <a:headEnd/>
            <a:tailEnd type="triangle" w="med" len="med"/>
          </a:ln>
        </p:spPr>
        <p:txBody>
          <a:bodyPr anchor="ctr">
            <a:spAutoFit/>
          </a:bodyPr>
          <a:lstStyle/>
          <a:p>
            <a:endParaRPr lang="ru-RU"/>
          </a:p>
        </p:txBody>
      </p:sp>
      <p:sp>
        <p:nvSpPr>
          <p:cNvPr id="40977" name="Text Box 17"/>
          <p:cNvSpPr txBox="1">
            <a:spLocks noChangeArrowheads="1"/>
          </p:cNvSpPr>
          <p:nvPr/>
        </p:nvSpPr>
        <p:spPr bwMode="auto">
          <a:xfrm>
            <a:off x="1697038" y="3479800"/>
            <a:ext cx="1524000" cy="396875"/>
          </a:xfrm>
          <a:prstGeom prst="rect">
            <a:avLst/>
          </a:prstGeom>
          <a:noFill/>
          <a:ln w="9525">
            <a:noFill/>
            <a:miter lim="800000"/>
            <a:headEnd/>
            <a:tailEnd/>
          </a:ln>
        </p:spPr>
        <p:txBody>
          <a:bodyPr>
            <a:spAutoFit/>
          </a:bodyPr>
          <a:lstStyle/>
          <a:p>
            <a:pPr>
              <a:spcBef>
                <a:spcPct val="50000"/>
              </a:spcBef>
            </a:pPr>
            <a:r>
              <a:rPr lang="en-US"/>
              <a:t>file.htm</a:t>
            </a:r>
            <a:endParaRPr lang="ru-RU"/>
          </a:p>
        </p:txBody>
      </p:sp>
      <p:sp>
        <p:nvSpPr>
          <p:cNvPr id="40978" name="Oval 18"/>
          <p:cNvSpPr>
            <a:spLocks noChangeArrowheads="1"/>
          </p:cNvSpPr>
          <p:nvPr/>
        </p:nvSpPr>
        <p:spPr bwMode="auto">
          <a:xfrm>
            <a:off x="914400" y="2514600"/>
            <a:ext cx="152400" cy="152400"/>
          </a:xfrm>
          <a:prstGeom prst="ellipse">
            <a:avLst/>
          </a:prstGeom>
          <a:solidFill>
            <a:schemeClr val="accent1"/>
          </a:solidFill>
          <a:ln w="9525">
            <a:solidFill>
              <a:schemeClr val="tx1"/>
            </a:solidFill>
            <a:round/>
            <a:headEnd/>
            <a:tailEnd/>
          </a:ln>
        </p:spPr>
        <p:txBody>
          <a:bodyPr wrap="none" anchor="ctr">
            <a:spAutoFit/>
          </a:bodyPr>
          <a:lstStyle/>
          <a:p>
            <a:endParaRPr lang="ru-RU"/>
          </a:p>
        </p:txBody>
      </p:sp>
      <p:sp>
        <p:nvSpPr>
          <p:cNvPr id="40979" name="Line 19"/>
          <p:cNvSpPr>
            <a:spLocks noChangeShapeType="1"/>
          </p:cNvSpPr>
          <p:nvPr/>
        </p:nvSpPr>
        <p:spPr bwMode="auto">
          <a:xfrm>
            <a:off x="990600" y="2667000"/>
            <a:ext cx="0" cy="304800"/>
          </a:xfrm>
          <a:prstGeom prst="line">
            <a:avLst/>
          </a:prstGeom>
          <a:noFill/>
          <a:ln w="9525">
            <a:solidFill>
              <a:schemeClr val="tx1"/>
            </a:solidFill>
            <a:round/>
            <a:headEnd/>
            <a:tailEnd/>
          </a:ln>
        </p:spPr>
        <p:txBody>
          <a:bodyPr anchor="ctr">
            <a:spAutoFit/>
          </a:bodyPr>
          <a:lstStyle/>
          <a:p>
            <a:endParaRPr lang="ru-RU"/>
          </a:p>
        </p:txBody>
      </p:sp>
      <p:sp>
        <p:nvSpPr>
          <p:cNvPr id="40980" name="Line 20"/>
          <p:cNvSpPr>
            <a:spLocks noChangeShapeType="1"/>
          </p:cNvSpPr>
          <p:nvPr/>
        </p:nvSpPr>
        <p:spPr bwMode="auto">
          <a:xfrm flipH="1">
            <a:off x="914400" y="2971800"/>
            <a:ext cx="76200" cy="152400"/>
          </a:xfrm>
          <a:prstGeom prst="line">
            <a:avLst/>
          </a:prstGeom>
          <a:noFill/>
          <a:ln w="9525">
            <a:solidFill>
              <a:schemeClr val="tx1"/>
            </a:solidFill>
            <a:round/>
            <a:headEnd/>
            <a:tailEnd/>
          </a:ln>
        </p:spPr>
        <p:txBody>
          <a:bodyPr anchor="ctr">
            <a:spAutoFit/>
          </a:bodyPr>
          <a:lstStyle/>
          <a:p>
            <a:endParaRPr lang="ru-RU"/>
          </a:p>
        </p:txBody>
      </p:sp>
      <p:sp>
        <p:nvSpPr>
          <p:cNvPr id="40981" name="Line 21"/>
          <p:cNvSpPr>
            <a:spLocks noChangeShapeType="1"/>
          </p:cNvSpPr>
          <p:nvPr/>
        </p:nvSpPr>
        <p:spPr bwMode="auto">
          <a:xfrm>
            <a:off x="990600" y="2971800"/>
            <a:ext cx="76200" cy="152400"/>
          </a:xfrm>
          <a:prstGeom prst="line">
            <a:avLst/>
          </a:prstGeom>
          <a:noFill/>
          <a:ln w="9525">
            <a:solidFill>
              <a:schemeClr val="tx1"/>
            </a:solidFill>
            <a:round/>
            <a:headEnd/>
            <a:tailEnd/>
          </a:ln>
        </p:spPr>
        <p:txBody>
          <a:bodyPr anchor="ctr">
            <a:spAutoFit/>
          </a:bodyPr>
          <a:lstStyle/>
          <a:p>
            <a:endParaRPr lang="ru-RU"/>
          </a:p>
        </p:txBody>
      </p:sp>
      <p:sp>
        <p:nvSpPr>
          <p:cNvPr id="40982" name="Line 22"/>
          <p:cNvSpPr>
            <a:spLocks noChangeShapeType="1"/>
          </p:cNvSpPr>
          <p:nvPr/>
        </p:nvSpPr>
        <p:spPr bwMode="auto">
          <a:xfrm>
            <a:off x="866775" y="2805113"/>
            <a:ext cx="228600" cy="0"/>
          </a:xfrm>
          <a:prstGeom prst="line">
            <a:avLst/>
          </a:prstGeom>
          <a:noFill/>
          <a:ln w="9525">
            <a:solidFill>
              <a:schemeClr val="tx1"/>
            </a:solidFill>
            <a:round/>
            <a:headEnd/>
            <a:tailEnd/>
          </a:ln>
        </p:spPr>
        <p:txBody>
          <a:bodyPr anchor="ctr">
            <a:spAutoFit/>
          </a:bodyPr>
          <a:lstStyle/>
          <a:p>
            <a:endParaRPr lang="ru-RU"/>
          </a:p>
        </p:txBody>
      </p:sp>
      <p:sp>
        <p:nvSpPr>
          <p:cNvPr id="40983" name="Line 23"/>
          <p:cNvSpPr>
            <a:spLocks noChangeShapeType="1"/>
          </p:cNvSpPr>
          <p:nvPr/>
        </p:nvSpPr>
        <p:spPr bwMode="auto">
          <a:xfrm>
            <a:off x="990600" y="3200400"/>
            <a:ext cx="0" cy="609600"/>
          </a:xfrm>
          <a:prstGeom prst="line">
            <a:avLst/>
          </a:prstGeom>
          <a:noFill/>
          <a:ln w="9525">
            <a:solidFill>
              <a:schemeClr val="tx1"/>
            </a:solidFill>
            <a:round/>
            <a:headEnd type="triangle" w="med" len="med"/>
            <a:tailEnd type="triangle" w="med" len="med"/>
          </a:ln>
        </p:spPr>
        <p:txBody>
          <a:bodyPr anchor="ctr">
            <a:spAutoFit/>
          </a:bodyPr>
          <a:lstStyle/>
          <a:p>
            <a:endParaRPr lang="ru-RU"/>
          </a:p>
        </p:txBody>
      </p:sp>
      <p:sp>
        <p:nvSpPr>
          <p:cNvPr id="40984" name="Line 24"/>
          <p:cNvSpPr>
            <a:spLocks noChangeShapeType="1"/>
          </p:cNvSpPr>
          <p:nvPr/>
        </p:nvSpPr>
        <p:spPr bwMode="auto">
          <a:xfrm>
            <a:off x="2362200" y="1981200"/>
            <a:ext cx="0" cy="3657600"/>
          </a:xfrm>
          <a:prstGeom prst="line">
            <a:avLst/>
          </a:prstGeom>
          <a:noFill/>
          <a:ln w="9525">
            <a:solidFill>
              <a:schemeClr val="tx1"/>
            </a:solidFill>
            <a:prstDash val="dash"/>
            <a:round/>
            <a:headEnd/>
            <a:tailEnd/>
          </a:ln>
        </p:spPr>
        <p:txBody>
          <a:bodyPr anchor="ctr">
            <a:spAutoFit/>
          </a:bodyPr>
          <a:lstStyle/>
          <a:p>
            <a:endParaRPr lang="ru-RU"/>
          </a:p>
        </p:txBody>
      </p:sp>
      <p:sp>
        <p:nvSpPr>
          <p:cNvPr id="40985" name="Text Box 25"/>
          <p:cNvSpPr txBox="1">
            <a:spLocks noChangeArrowheads="1"/>
          </p:cNvSpPr>
          <p:nvPr/>
        </p:nvSpPr>
        <p:spPr bwMode="auto">
          <a:xfrm>
            <a:off x="1371600" y="5715000"/>
            <a:ext cx="2590800" cy="396875"/>
          </a:xfrm>
          <a:prstGeom prst="rect">
            <a:avLst/>
          </a:prstGeom>
          <a:noFill/>
          <a:ln w="9525">
            <a:noFill/>
            <a:miter lim="800000"/>
            <a:headEnd/>
            <a:tailEnd/>
          </a:ln>
        </p:spPr>
        <p:txBody>
          <a:bodyPr>
            <a:spAutoFit/>
          </a:bodyPr>
          <a:lstStyle/>
          <a:p>
            <a:pPr>
              <a:spcBef>
                <a:spcPct val="50000"/>
              </a:spcBef>
            </a:pPr>
            <a:r>
              <a:rPr lang="ru-RU"/>
              <a:t>Сеть интернет</a:t>
            </a:r>
          </a:p>
        </p:txBody>
      </p:sp>
      <p:sp>
        <p:nvSpPr>
          <p:cNvPr id="40986" name="Text Box 26"/>
          <p:cNvSpPr txBox="1">
            <a:spLocks noChangeArrowheads="1"/>
          </p:cNvSpPr>
          <p:nvPr/>
        </p:nvSpPr>
        <p:spPr bwMode="auto">
          <a:xfrm>
            <a:off x="4876800" y="5181600"/>
            <a:ext cx="3962400" cy="396875"/>
          </a:xfrm>
          <a:prstGeom prst="rect">
            <a:avLst/>
          </a:prstGeom>
          <a:noFill/>
          <a:ln w="9525">
            <a:noFill/>
            <a:miter lim="800000"/>
            <a:headEnd/>
            <a:tailEnd/>
          </a:ln>
        </p:spPr>
        <p:txBody>
          <a:bodyPr>
            <a:spAutoFit/>
          </a:bodyPr>
          <a:lstStyle/>
          <a:p>
            <a:pPr>
              <a:spcBef>
                <a:spcPct val="50000"/>
              </a:spcBef>
            </a:pPr>
            <a:r>
              <a:rPr lang="ru-RU"/>
              <a:t>Рабочий каталог сервера</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ru-RU" sz="4000" smtClean="0"/>
              <a:t>Запрос динамических страниц</a:t>
            </a:r>
          </a:p>
        </p:txBody>
      </p:sp>
      <p:sp>
        <p:nvSpPr>
          <p:cNvPr id="41987" name="Rectangle 3"/>
          <p:cNvSpPr>
            <a:spLocks noChangeArrowheads="1"/>
          </p:cNvSpPr>
          <p:nvPr/>
        </p:nvSpPr>
        <p:spPr bwMode="auto">
          <a:xfrm>
            <a:off x="457200" y="3352800"/>
            <a:ext cx="11080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ru-RU"/>
              <a:t>Клиент</a:t>
            </a:r>
          </a:p>
        </p:txBody>
      </p:sp>
      <p:sp>
        <p:nvSpPr>
          <p:cNvPr id="41988" name="Rectangle 4"/>
          <p:cNvSpPr>
            <a:spLocks noChangeArrowheads="1"/>
          </p:cNvSpPr>
          <p:nvPr/>
        </p:nvSpPr>
        <p:spPr bwMode="auto">
          <a:xfrm>
            <a:off x="3221038" y="3367088"/>
            <a:ext cx="1108075" cy="406400"/>
          </a:xfrm>
          <a:prstGeom prst="rect">
            <a:avLst/>
          </a:prstGeom>
          <a:solidFill>
            <a:schemeClr val="accent1"/>
          </a:solidFill>
          <a:ln w="9525">
            <a:solidFill>
              <a:schemeClr val="tx1"/>
            </a:solidFill>
            <a:miter lim="800000"/>
            <a:headEnd/>
            <a:tailEnd/>
          </a:ln>
        </p:spPr>
        <p:txBody>
          <a:bodyPr anchor="ctr">
            <a:spAutoFit/>
          </a:bodyPr>
          <a:lstStyle/>
          <a:p>
            <a:pPr algn="ctr"/>
            <a:r>
              <a:rPr lang="ru-RU"/>
              <a:t>Сервер</a:t>
            </a:r>
          </a:p>
        </p:txBody>
      </p:sp>
      <p:sp>
        <p:nvSpPr>
          <p:cNvPr id="41989" name="AutoShape 5"/>
          <p:cNvSpPr>
            <a:spLocks noChangeArrowheads="1"/>
          </p:cNvSpPr>
          <p:nvPr/>
        </p:nvSpPr>
        <p:spPr bwMode="auto">
          <a:xfrm>
            <a:off x="5029200" y="2286000"/>
            <a:ext cx="3352800" cy="2362200"/>
          </a:xfrm>
          <a:prstGeom prst="can">
            <a:avLst>
              <a:gd name="adj" fmla="val 25000"/>
            </a:avLst>
          </a:prstGeom>
          <a:solidFill>
            <a:schemeClr val="accent1"/>
          </a:solidFill>
          <a:ln w="9525">
            <a:solidFill>
              <a:schemeClr val="tx1"/>
            </a:solidFill>
            <a:round/>
            <a:headEnd/>
            <a:tailEnd/>
          </a:ln>
        </p:spPr>
        <p:txBody>
          <a:bodyPr anchor="ctr">
            <a:spAutoFit/>
          </a:bodyPr>
          <a:lstStyle/>
          <a:p>
            <a:endParaRPr lang="ru-RU"/>
          </a:p>
        </p:txBody>
      </p:sp>
      <p:sp>
        <p:nvSpPr>
          <p:cNvPr id="41990" name="Rectangle 6"/>
          <p:cNvSpPr>
            <a:spLocks noChangeArrowheads="1"/>
          </p:cNvSpPr>
          <p:nvPr/>
        </p:nvSpPr>
        <p:spPr bwMode="auto">
          <a:xfrm>
            <a:off x="6781800" y="32766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File.htm</a:t>
            </a:r>
            <a:endParaRPr lang="ru-RU"/>
          </a:p>
        </p:txBody>
      </p:sp>
      <p:sp>
        <p:nvSpPr>
          <p:cNvPr id="41991" name="Rectangle 7"/>
          <p:cNvSpPr>
            <a:spLocks noChangeArrowheads="1"/>
          </p:cNvSpPr>
          <p:nvPr/>
        </p:nvSpPr>
        <p:spPr bwMode="auto">
          <a:xfrm>
            <a:off x="5410200" y="37338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File.asp</a:t>
            </a:r>
            <a:endParaRPr lang="ru-RU"/>
          </a:p>
        </p:txBody>
      </p:sp>
      <p:sp>
        <p:nvSpPr>
          <p:cNvPr id="41992" name="Line 8"/>
          <p:cNvSpPr>
            <a:spLocks noChangeShapeType="1"/>
          </p:cNvSpPr>
          <p:nvPr/>
        </p:nvSpPr>
        <p:spPr bwMode="auto">
          <a:xfrm flipH="1" flipV="1">
            <a:off x="3505200" y="3733800"/>
            <a:ext cx="762000" cy="1524000"/>
          </a:xfrm>
          <a:prstGeom prst="line">
            <a:avLst/>
          </a:prstGeom>
          <a:noFill/>
          <a:ln w="9525">
            <a:solidFill>
              <a:schemeClr val="tx1"/>
            </a:solidFill>
            <a:round/>
            <a:headEnd/>
            <a:tailEnd type="triangle" w="med" len="med"/>
          </a:ln>
        </p:spPr>
        <p:txBody>
          <a:bodyPr anchor="ctr">
            <a:spAutoFit/>
          </a:bodyPr>
          <a:lstStyle/>
          <a:p>
            <a:endParaRPr lang="ru-RU"/>
          </a:p>
        </p:txBody>
      </p:sp>
      <p:sp>
        <p:nvSpPr>
          <p:cNvPr id="41993" name="Line 9"/>
          <p:cNvSpPr>
            <a:spLocks noChangeShapeType="1"/>
          </p:cNvSpPr>
          <p:nvPr/>
        </p:nvSpPr>
        <p:spPr bwMode="auto">
          <a:xfrm flipH="1">
            <a:off x="5029200" y="4114800"/>
            <a:ext cx="1066800" cy="1143000"/>
          </a:xfrm>
          <a:prstGeom prst="line">
            <a:avLst/>
          </a:prstGeom>
          <a:noFill/>
          <a:ln w="9525">
            <a:solidFill>
              <a:schemeClr val="tx1"/>
            </a:solidFill>
            <a:round/>
            <a:headEnd type="none" w="lg" len="lg"/>
            <a:tailEnd type="stealth" w="lg" len="lg"/>
          </a:ln>
        </p:spPr>
        <p:txBody>
          <a:bodyPr anchor="ctr">
            <a:spAutoFit/>
          </a:bodyPr>
          <a:lstStyle/>
          <a:p>
            <a:endParaRPr lang="ru-RU"/>
          </a:p>
        </p:txBody>
      </p:sp>
      <p:sp>
        <p:nvSpPr>
          <p:cNvPr id="41994" name="Line 10"/>
          <p:cNvSpPr>
            <a:spLocks noChangeShapeType="1"/>
          </p:cNvSpPr>
          <p:nvPr/>
        </p:nvSpPr>
        <p:spPr bwMode="auto">
          <a:xfrm flipH="1" flipV="1">
            <a:off x="3810000" y="3733800"/>
            <a:ext cx="762000" cy="1524000"/>
          </a:xfrm>
          <a:prstGeom prst="line">
            <a:avLst/>
          </a:prstGeom>
          <a:noFill/>
          <a:ln w="9525">
            <a:solidFill>
              <a:schemeClr val="tx1"/>
            </a:solidFill>
            <a:round/>
            <a:headEnd type="stealth" w="lg" len="lg"/>
            <a:tailEnd type="none" w="lg" len="lg"/>
          </a:ln>
        </p:spPr>
        <p:txBody>
          <a:bodyPr anchor="ctr">
            <a:spAutoFit/>
          </a:bodyPr>
          <a:lstStyle/>
          <a:p>
            <a:endParaRPr lang="ru-RU"/>
          </a:p>
        </p:txBody>
      </p:sp>
      <p:sp>
        <p:nvSpPr>
          <p:cNvPr id="41995" name="Text Box 11"/>
          <p:cNvSpPr txBox="1">
            <a:spLocks noChangeArrowheads="1"/>
          </p:cNvSpPr>
          <p:nvPr/>
        </p:nvSpPr>
        <p:spPr bwMode="auto">
          <a:xfrm>
            <a:off x="2819400" y="4648200"/>
            <a:ext cx="1524000" cy="338138"/>
          </a:xfrm>
          <a:prstGeom prst="rect">
            <a:avLst/>
          </a:prstGeom>
          <a:noFill/>
          <a:ln w="9525">
            <a:noFill/>
            <a:miter lim="800000"/>
            <a:headEnd/>
            <a:tailEnd/>
          </a:ln>
        </p:spPr>
        <p:txBody>
          <a:bodyPr>
            <a:spAutoFit/>
          </a:bodyPr>
          <a:lstStyle/>
          <a:p>
            <a:pPr>
              <a:spcBef>
                <a:spcPct val="50000"/>
              </a:spcBef>
            </a:pPr>
            <a:r>
              <a:rPr lang="en-US" sz="1600"/>
              <a:t>file.htm</a:t>
            </a:r>
            <a:endParaRPr lang="ru-RU" sz="1600"/>
          </a:p>
        </p:txBody>
      </p:sp>
      <p:sp>
        <p:nvSpPr>
          <p:cNvPr id="41996" name="Rectangle 12"/>
          <p:cNvSpPr>
            <a:spLocks noChangeArrowheads="1"/>
          </p:cNvSpPr>
          <p:nvPr/>
        </p:nvSpPr>
        <p:spPr bwMode="auto">
          <a:xfrm>
            <a:off x="5257800" y="29718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File.exe</a:t>
            </a:r>
            <a:endParaRPr lang="ru-RU"/>
          </a:p>
        </p:txBody>
      </p:sp>
      <p:sp>
        <p:nvSpPr>
          <p:cNvPr id="41997" name="Text Box 13"/>
          <p:cNvSpPr txBox="1">
            <a:spLocks noChangeArrowheads="1"/>
          </p:cNvSpPr>
          <p:nvPr/>
        </p:nvSpPr>
        <p:spPr bwMode="auto">
          <a:xfrm>
            <a:off x="4114800" y="4191000"/>
            <a:ext cx="1295400" cy="584200"/>
          </a:xfrm>
          <a:prstGeom prst="rect">
            <a:avLst/>
          </a:prstGeom>
          <a:noFill/>
          <a:ln w="9525">
            <a:noFill/>
            <a:miter lim="800000"/>
            <a:headEnd/>
            <a:tailEnd/>
          </a:ln>
        </p:spPr>
        <p:txBody>
          <a:bodyPr>
            <a:spAutoFit/>
          </a:bodyPr>
          <a:lstStyle/>
          <a:p>
            <a:pPr>
              <a:spcBef>
                <a:spcPct val="50000"/>
              </a:spcBef>
            </a:pPr>
            <a:r>
              <a:rPr lang="ru-RU" sz="1600"/>
              <a:t>запуск на обработку</a:t>
            </a:r>
          </a:p>
        </p:txBody>
      </p:sp>
      <p:sp>
        <p:nvSpPr>
          <p:cNvPr id="41998" name="Line 14"/>
          <p:cNvSpPr>
            <a:spLocks noChangeShapeType="1"/>
          </p:cNvSpPr>
          <p:nvPr/>
        </p:nvSpPr>
        <p:spPr bwMode="auto">
          <a:xfrm>
            <a:off x="1544638" y="3708400"/>
            <a:ext cx="1676400" cy="0"/>
          </a:xfrm>
          <a:prstGeom prst="line">
            <a:avLst/>
          </a:prstGeom>
          <a:noFill/>
          <a:ln w="9525">
            <a:solidFill>
              <a:schemeClr val="tx1"/>
            </a:solidFill>
            <a:round/>
            <a:headEnd/>
            <a:tailEnd type="triangle" w="med" len="med"/>
          </a:ln>
        </p:spPr>
        <p:txBody>
          <a:bodyPr anchor="ctr">
            <a:spAutoFit/>
          </a:bodyPr>
          <a:lstStyle/>
          <a:p>
            <a:endParaRPr lang="ru-RU"/>
          </a:p>
        </p:txBody>
      </p:sp>
      <p:sp>
        <p:nvSpPr>
          <p:cNvPr id="41999" name="Text Box 15"/>
          <p:cNvSpPr txBox="1">
            <a:spLocks noChangeArrowheads="1"/>
          </p:cNvSpPr>
          <p:nvPr/>
        </p:nvSpPr>
        <p:spPr bwMode="auto">
          <a:xfrm>
            <a:off x="1371600" y="4114800"/>
            <a:ext cx="2362200" cy="396875"/>
          </a:xfrm>
          <a:prstGeom prst="rect">
            <a:avLst/>
          </a:prstGeom>
          <a:noFill/>
          <a:ln w="9525">
            <a:noFill/>
            <a:miter lim="800000"/>
            <a:headEnd/>
            <a:tailEnd/>
          </a:ln>
        </p:spPr>
        <p:txBody>
          <a:bodyPr>
            <a:spAutoFit/>
          </a:bodyPr>
          <a:lstStyle/>
          <a:p>
            <a:pPr>
              <a:spcBef>
                <a:spcPct val="50000"/>
              </a:spcBef>
            </a:pPr>
            <a:r>
              <a:rPr lang="en-US"/>
              <a:t>Get file.asp</a:t>
            </a:r>
            <a:endParaRPr lang="ru-RU"/>
          </a:p>
        </p:txBody>
      </p:sp>
      <p:sp>
        <p:nvSpPr>
          <p:cNvPr id="42000" name="Line 16"/>
          <p:cNvSpPr>
            <a:spLocks noChangeShapeType="1"/>
          </p:cNvSpPr>
          <p:nvPr/>
        </p:nvSpPr>
        <p:spPr bwMode="auto">
          <a:xfrm flipH="1">
            <a:off x="1544638" y="3479800"/>
            <a:ext cx="1676400" cy="0"/>
          </a:xfrm>
          <a:prstGeom prst="line">
            <a:avLst/>
          </a:prstGeom>
          <a:noFill/>
          <a:ln w="9525">
            <a:solidFill>
              <a:schemeClr val="tx1"/>
            </a:solidFill>
            <a:round/>
            <a:headEnd/>
            <a:tailEnd type="triangle" w="med" len="med"/>
          </a:ln>
        </p:spPr>
        <p:txBody>
          <a:bodyPr anchor="ctr">
            <a:spAutoFit/>
          </a:bodyPr>
          <a:lstStyle/>
          <a:p>
            <a:endParaRPr lang="ru-RU"/>
          </a:p>
        </p:txBody>
      </p:sp>
      <p:sp>
        <p:nvSpPr>
          <p:cNvPr id="42001" name="Text Box 17"/>
          <p:cNvSpPr txBox="1">
            <a:spLocks noChangeArrowheads="1"/>
          </p:cNvSpPr>
          <p:nvPr/>
        </p:nvSpPr>
        <p:spPr bwMode="auto">
          <a:xfrm>
            <a:off x="1697038" y="3022600"/>
            <a:ext cx="1524000" cy="396875"/>
          </a:xfrm>
          <a:prstGeom prst="rect">
            <a:avLst/>
          </a:prstGeom>
          <a:noFill/>
          <a:ln w="9525">
            <a:noFill/>
            <a:miter lim="800000"/>
            <a:headEnd/>
            <a:tailEnd/>
          </a:ln>
        </p:spPr>
        <p:txBody>
          <a:bodyPr>
            <a:spAutoFit/>
          </a:bodyPr>
          <a:lstStyle/>
          <a:p>
            <a:pPr>
              <a:spcBef>
                <a:spcPct val="50000"/>
              </a:spcBef>
            </a:pPr>
            <a:r>
              <a:rPr lang="en-US"/>
              <a:t>file.htm</a:t>
            </a:r>
            <a:endParaRPr lang="ru-RU"/>
          </a:p>
        </p:txBody>
      </p:sp>
      <p:sp>
        <p:nvSpPr>
          <p:cNvPr id="42002" name="Rectangle 18"/>
          <p:cNvSpPr>
            <a:spLocks noChangeArrowheads="1"/>
          </p:cNvSpPr>
          <p:nvPr/>
        </p:nvSpPr>
        <p:spPr bwMode="auto">
          <a:xfrm>
            <a:off x="4114800" y="5537200"/>
            <a:ext cx="2022475" cy="7112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Server-side </a:t>
            </a:r>
          </a:p>
          <a:p>
            <a:pPr algn="ctr"/>
            <a:r>
              <a:rPr lang="en-US"/>
              <a:t>scrip engine</a:t>
            </a:r>
            <a:endParaRPr lang="ru-RU"/>
          </a:p>
        </p:txBody>
      </p:sp>
      <p:sp>
        <p:nvSpPr>
          <p:cNvPr id="42003" name="Rectangle 19"/>
          <p:cNvSpPr>
            <a:spLocks noChangeArrowheads="1"/>
          </p:cNvSpPr>
          <p:nvPr/>
        </p:nvSpPr>
        <p:spPr bwMode="auto">
          <a:xfrm>
            <a:off x="3962400" y="5384800"/>
            <a:ext cx="2022475" cy="7112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Server-side </a:t>
            </a:r>
          </a:p>
          <a:p>
            <a:pPr algn="ctr"/>
            <a:r>
              <a:rPr lang="en-US"/>
              <a:t>scrip engine</a:t>
            </a:r>
            <a:endParaRPr lang="ru-RU"/>
          </a:p>
        </p:txBody>
      </p:sp>
      <p:sp>
        <p:nvSpPr>
          <p:cNvPr id="42004" name="Rectangle 20"/>
          <p:cNvSpPr>
            <a:spLocks noChangeArrowheads="1"/>
          </p:cNvSpPr>
          <p:nvPr/>
        </p:nvSpPr>
        <p:spPr bwMode="auto">
          <a:xfrm>
            <a:off x="3810000" y="5232400"/>
            <a:ext cx="2022475" cy="7112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Server-side </a:t>
            </a:r>
          </a:p>
          <a:p>
            <a:pPr algn="ctr"/>
            <a:r>
              <a:rPr lang="en-US"/>
              <a:t>scrip engine</a:t>
            </a:r>
            <a:endParaRPr lang="ru-RU"/>
          </a:p>
        </p:txBody>
      </p:sp>
      <p:sp>
        <p:nvSpPr>
          <p:cNvPr id="42005" name="Oval 21"/>
          <p:cNvSpPr>
            <a:spLocks noChangeArrowheads="1"/>
          </p:cNvSpPr>
          <p:nvPr/>
        </p:nvSpPr>
        <p:spPr bwMode="auto">
          <a:xfrm>
            <a:off x="990600" y="2057400"/>
            <a:ext cx="152400" cy="152400"/>
          </a:xfrm>
          <a:prstGeom prst="ellipse">
            <a:avLst/>
          </a:prstGeom>
          <a:solidFill>
            <a:schemeClr val="accent1"/>
          </a:solidFill>
          <a:ln w="9525">
            <a:solidFill>
              <a:schemeClr val="tx1"/>
            </a:solidFill>
            <a:round/>
            <a:headEnd/>
            <a:tailEnd/>
          </a:ln>
        </p:spPr>
        <p:txBody>
          <a:bodyPr wrap="none" anchor="ctr">
            <a:spAutoFit/>
          </a:bodyPr>
          <a:lstStyle/>
          <a:p>
            <a:endParaRPr lang="ru-RU"/>
          </a:p>
        </p:txBody>
      </p:sp>
      <p:sp>
        <p:nvSpPr>
          <p:cNvPr id="42006" name="Line 22"/>
          <p:cNvSpPr>
            <a:spLocks noChangeShapeType="1"/>
          </p:cNvSpPr>
          <p:nvPr/>
        </p:nvSpPr>
        <p:spPr bwMode="auto">
          <a:xfrm>
            <a:off x="1066800" y="2209800"/>
            <a:ext cx="0" cy="304800"/>
          </a:xfrm>
          <a:prstGeom prst="line">
            <a:avLst/>
          </a:prstGeom>
          <a:noFill/>
          <a:ln w="9525">
            <a:solidFill>
              <a:schemeClr val="tx1"/>
            </a:solidFill>
            <a:round/>
            <a:headEnd/>
            <a:tailEnd/>
          </a:ln>
        </p:spPr>
        <p:txBody>
          <a:bodyPr anchor="ctr">
            <a:spAutoFit/>
          </a:bodyPr>
          <a:lstStyle/>
          <a:p>
            <a:endParaRPr lang="ru-RU"/>
          </a:p>
        </p:txBody>
      </p:sp>
      <p:sp>
        <p:nvSpPr>
          <p:cNvPr id="42007" name="Line 23"/>
          <p:cNvSpPr>
            <a:spLocks noChangeShapeType="1"/>
          </p:cNvSpPr>
          <p:nvPr/>
        </p:nvSpPr>
        <p:spPr bwMode="auto">
          <a:xfrm flipH="1">
            <a:off x="990600" y="2514600"/>
            <a:ext cx="76200" cy="152400"/>
          </a:xfrm>
          <a:prstGeom prst="line">
            <a:avLst/>
          </a:prstGeom>
          <a:noFill/>
          <a:ln w="9525">
            <a:solidFill>
              <a:schemeClr val="tx1"/>
            </a:solidFill>
            <a:round/>
            <a:headEnd/>
            <a:tailEnd/>
          </a:ln>
        </p:spPr>
        <p:txBody>
          <a:bodyPr anchor="ctr">
            <a:spAutoFit/>
          </a:bodyPr>
          <a:lstStyle/>
          <a:p>
            <a:endParaRPr lang="ru-RU"/>
          </a:p>
        </p:txBody>
      </p:sp>
      <p:sp>
        <p:nvSpPr>
          <p:cNvPr id="42008" name="Line 24"/>
          <p:cNvSpPr>
            <a:spLocks noChangeShapeType="1"/>
          </p:cNvSpPr>
          <p:nvPr/>
        </p:nvSpPr>
        <p:spPr bwMode="auto">
          <a:xfrm>
            <a:off x="1066800" y="2514600"/>
            <a:ext cx="76200" cy="152400"/>
          </a:xfrm>
          <a:prstGeom prst="line">
            <a:avLst/>
          </a:prstGeom>
          <a:noFill/>
          <a:ln w="9525">
            <a:solidFill>
              <a:schemeClr val="tx1"/>
            </a:solidFill>
            <a:round/>
            <a:headEnd/>
            <a:tailEnd/>
          </a:ln>
        </p:spPr>
        <p:txBody>
          <a:bodyPr anchor="ctr">
            <a:spAutoFit/>
          </a:bodyPr>
          <a:lstStyle/>
          <a:p>
            <a:endParaRPr lang="ru-RU"/>
          </a:p>
        </p:txBody>
      </p:sp>
      <p:sp>
        <p:nvSpPr>
          <p:cNvPr id="42009" name="Line 25"/>
          <p:cNvSpPr>
            <a:spLocks noChangeShapeType="1"/>
          </p:cNvSpPr>
          <p:nvPr/>
        </p:nvSpPr>
        <p:spPr bwMode="auto">
          <a:xfrm>
            <a:off x="942975" y="2347913"/>
            <a:ext cx="228600" cy="0"/>
          </a:xfrm>
          <a:prstGeom prst="line">
            <a:avLst/>
          </a:prstGeom>
          <a:noFill/>
          <a:ln w="9525">
            <a:solidFill>
              <a:schemeClr val="tx1"/>
            </a:solidFill>
            <a:round/>
            <a:headEnd/>
            <a:tailEnd/>
          </a:ln>
        </p:spPr>
        <p:txBody>
          <a:bodyPr anchor="ctr">
            <a:spAutoFit/>
          </a:bodyPr>
          <a:lstStyle/>
          <a:p>
            <a:endParaRPr lang="ru-RU"/>
          </a:p>
        </p:txBody>
      </p:sp>
      <p:sp>
        <p:nvSpPr>
          <p:cNvPr id="42010" name="Line 26"/>
          <p:cNvSpPr>
            <a:spLocks noChangeShapeType="1"/>
          </p:cNvSpPr>
          <p:nvPr/>
        </p:nvSpPr>
        <p:spPr bwMode="auto">
          <a:xfrm>
            <a:off x="1066800" y="2743200"/>
            <a:ext cx="0" cy="609600"/>
          </a:xfrm>
          <a:prstGeom prst="line">
            <a:avLst/>
          </a:prstGeom>
          <a:noFill/>
          <a:ln w="9525">
            <a:solidFill>
              <a:schemeClr val="tx1"/>
            </a:solidFill>
            <a:round/>
            <a:headEnd type="triangle" w="med" len="med"/>
            <a:tailEnd type="triangle" w="med" len="med"/>
          </a:ln>
        </p:spPr>
        <p:txBody>
          <a:bodyPr anchor="ctr">
            <a:spAutoFit/>
          </a:bodyPr>
          <a:lstStyle/>
          <a:p>
            <a:endParaRPr lang="ru-RU"/>
          </a:p>
        </p:txBody>
      </p:sp>
      <p:sp>
        <p:nvSpPr>
          <p:cNvPr id="42011" name="Line 27"/>
          <p:cNvSpPr>
            <a:spLocks noChangeShapeType="1"/>
          </p:cNvSpPr>
          <p:nvPr/>
        </p:nvSpPr>
        <p:spPr bwMode="auto">
          <a:xfrm>
            <a:off x="2362200" y="1981200"/>
            <a:ext cx="0" cy="3657600"/>
          </a:xfrm>
          <a:prstGeom prst="line">
            <a:avLst/>
          </a:prstGeom>
          <a:noFill/>
          <a:ln w="9525">
            <a:solidFill>
              <a:schemeClr val="tx1"/>
            </a:solidFill>
            <a:prstDash val="dash"/>
            <a:round/>
            <a:headEnd/>
            <a:tailEnd/>
          </a:ln>
        </p:spPr>
        <p:txBody>
          <a:bodyPr anchor="ctr">
            <a:spAutoFit/>
          </a:bodyPr>
          <a:lstStyle/>
          <a:p>
            <a:endParaRPr lang="ru-RU"/>
          </a:p>
        </p:txBody>
      </p:sp>
      <p:sp>
        <p:nvSpPr>
          <p:cNvPr id="42012" name="Text Box 28"/>
          <p:cNvSpPr txBox="1">
            <a:spLocks noChangeArrowheads="1"/>
          </p:cNvSpPr>
          <p:nvPr/>
        </p:nvSpPr>
        <p:spPr bwMode="auto">
          <a:xfrm>
            <a:off x="1371600" y="5715000"/>
            <a:ext cx="2590800" cy="396875"/>
          </a:xfrm>
          <a:prstGeom prst="rect">
            <a:avLst/>
          </a:prstGeom>
          <a:noFill/>
          <a:ln w="9525">
            <a:noFill/>
            <a:miter lim="800000"/>
            <a:headEnd/>
            <a:tailEnd/>
          </a:ln>
        </p:spPr>
        <p:txBody>
          <a:bodyPr>
            <a:spAutoFit/>
          </a:bodyPr>
          <a:lstStyle/>
          <a:p>
            <a:pPr>
              <a:spcBef>
                <a:spcPct val="50000"/>
              </a:spcBef>
            </a:pPr>
            <a:r>
              <a:rPr lang="ru-RU"/>
              <a:t>Сеть интернет</a:t>
            </a:r>
          </a:p>
        </p:txBody>
      </p:sp>
      <p:sp>
        <p:nvSpPr>
          <p:cNvPr id="42013" name="Text Box 29"/>
          <p:cNvSpPr txBox="1">
            <a:spLocks noChangeArrowheads="1"/>
          </p:cNvSpPr>
          <p:nvPr/>
        </p:nvSpPr>
        <p:spPr bwMode="auto">
          <a:xfrm>
            <a:off x="4648200" y="1905000"/>
            <a:ext cx="3962400" cy="396875"/>
          </a:xfrm>
          <a:prstGeom prst="rect">
            <a:avLst/>
          </a:prstGeom>
          <a:noFill/>
          <a:ln w="9525">
            <a:noFill/>
            <a:miter lim="800000"/>
            <a:headEnd/>
            <a:tailEnd/>
          </a:ln>
        </p:spPr>
        <p:txBody>
          <a:bodyPr>
            <a:spAutoFit/>
          </a:bodyPr>
          <a:lstStyle/>
          <a:p>
            <a:pPr>
              <a:spcBef>
                <a:spcPct val="50000"/>
              </a:spcBef>
            </a:pPr>
            <a:r>
              <a:rPr lang="ru-RU"/>
              <a:t>Рабочий каталог сервера</a:t>
            </a:r>
          </a:p>
        </p:txBody>
      </p:sp>
      <p:sp>
        <p:nvSpPr>
          <p:cNvPr id="42014" name="Rectangle 30"/>
          <p:cNvSpPr>
            <a:spLocks noChangeArrowheads="1"/>
          </p:cNvSpPr>
          <p:nvPr/>
        </p:nvSpPr>
        <p:spPr bwMode="auto">
          <a:xfrm>
            <a:off x="6553200" y="4114800"/>
            <a:ext cx="141287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en-US"/>
              <a:t>File.php</a:t>
            </a:r>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Содержимое 2"/>
          <p:cNvSpPr>
            <a:spLocks noGrp="1"/>
          </p:cNvSpPr>
          <p:nvPr>
            <p:ph idx="1"/>
          </p:nvPr>
        </p:nvSpPr>
        <p:spPr>
          <a:xfrm>
            <a:off x="457200" y="3352800"/>
            <a:ext cx="8229600" cy="1295400"/>
          </a:xfrm>
        </p:spPr>
        <p:txBody>
          <a:bodyPr/>
          <a:lstStyle/>
          <a:p>
            <a:pPr algn="ctr">
              <a:buFont typeface="Wingdings" pitchFamily="2" charset="2"/>
              <a:buNone/>
            </a:pPr>
            <a:r>
              <a:rPr lang="ru-RU" sz="3600" smtClean="0"/>
              <a:t>Протокол </a:t>
            </a:r>
            <a:r>
              <a:rPr lang="en-US" sz="3600" smtClean="0"/>
              <a:t>HTTP</a:t>
            </a:r>
            <a:endParaRPr lang="ru-RU"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HTTP </a:t>
            </a:r>
            <a:r>
              <a:rPr lang="ru-RU" dirty="0" smtClean="0"/>
              <a:t>протокол</a:t>
            </a:r>
            <a:endParaRPr lang="ru-RU" dirty="0"/>
          </a:p>
        </p:txBody>
      </p:sp>
      <p:sp>
        <p:nvSpPr>
          <p:cNvPr id="3" name="Содержимое 2"/>
          <p:cNvSpPr>
            <a:spLocks noGrp="1"/>
          </p:cNvSpPr>
          <p:nvPr>
            <p:ph idx="1"/>
          </p:nvPr>
        </p:nvSpPr>
        <p:spPr>
          <a:xfrm>
            <a:off x="357158" y="1428736"/>
            <a:ext cx="8429684" cy="5214974"/>
          </a:xfrm>
        </p:spPr>
        <p:txBody>
          <a:bodyPr>
            <a:normAutofit fontScale="55000" lnSpcReduction="20000"/>
          </a:bodyPr>
          <a:lstStyle/>
          <a:p>
            <a:r>
              <a:rPr lang="ru-RU" dirty="0" smtClean="0"/>
              <a:t>Протокол </a:t>
            </a:r>
            <a:r>
              <a:rPr lang="en-US" dirty="0" err="1" smtClean="0"/>
              <a:t>HyperText</a:t>
            </a:r>
            <a:r>
              <a:rPr lang="en-US" dirty="0" smtClean="0"/>
              <a:t> Transfer Protocol (HTTP) </a:t>
            </a:r>
            <a:r>
              <a:rPr lang="ru-RU" dirty="0" smtClean="0"/>
              <a:t>является прикладным протоколом взаимодействия клиента с сервером, который определяет стандартный формат для точного описания запроса на получение ресурсов в сети</a:t>
            </a:r>
            <a:r>
              <a:rPr lang="en-US" dirty="0" smtClean="0"/>
              <a:t> Web. </a:t>
            </a:r>
            <a:r>
              <a:rPr lang="ru-RU" dirty="0" smtClean="0"/>
              <a:t>Это базовым компонентом, на котором основывается </a:t>
            </a:r>
            <a:r>
              <a:rPr lang="en-US" dirty="0" smtClean="0"/>
              <a:t>Web </a:t>
            </a:r>
            <a:r>
              <a:rPr lang="ru-RU" dirty="0" smtClean="0"/>
              <a:t>сеть</a:t>
            </a:r>
            <a:r>
              <a:rPr lang="en-US" dirty="0" smtClean="0"/>
              <a:t>. </a:t>
            </a:r>
            <a:r>
              <a:rPr lang="ru-RU" dirty="0" smtClean="0"/>
              <a:t> Надстройка над </a:t>
            </a:r>
            <a:r>
              <a:rPr lang="en-US" dirty="0" smtClean="0"/>
              <a:t>TCP/IP</a:t>
            </a:r>
            <a:r>
              <a:rPr lang="ru-RU" dirty="0" smtClean="0"/>
              <a:t> протоколом</a:t>
            </a:r>
            <a:r>
              <a:rPr lang="en-US" dirty="0" smtClean="0"/>
              <a:t>.</a:t>
            </a:r>
          </a:p>
          <a:p>
            <a:r>
              <a:rPr lang="en-US" sz="3300" dirty="0" smtClean="0"/>
              <a:t>HTTP </a:t>
            </a:r>
            <a:r>
              <a:rPr lang="ru-RU" sz="3300" dirty="0" smtClean="0"/>
              <a:t>был разработан в начале </a:t>
            </a:r>
            <a:r>
              <a:rPr lang="en-US" sz="3300" dirty="0" smtClean="0"/>
              <a:t>1990</a:t>
            </a:r>
            <a:r>
              <a:rPr lang="ru-RU" sz="3300" dirty="0" smtClean="0"/>
              <a:t>-</a:t>
            </a:r>
            <a:r>
              <a:rPr lang="ru-RU" sz="3300" dirty="0" err="1" smtClean="0"/>
              <a:t>х</a:t>
            </a:r>
            <a:r>
              <a:rPr lang="ru-RU" sz="3300" dirty="0" smtClean="0"/>
              <a:t> годов с целью создания распределенных гипермедиа систем</a:t>
            </a:r>
            <a:r>
              <a:rPr lang="en-US" sz="3300" dirty="0" smtClean="0"/>
              <a:t>,</a:t>
            </a:r>
            <a:r>
              <a:rPr lang="ru-RU" sz="3300" dirty="0" smtClean="0"/>
              <a:t> которые предоставляют доступ к взаимосвязанным мультимедиа документам, хранящимся на компьютерах-серверах. Взаимодействие между клиентами и серверами выполняется с использованием  протокола </a:t>
            </a:r>
            <a:r>
              <a:rPr lang="en-US" sz="3300" dirty="0" smtClean="0"/>
              <a:t>TCP/IP.</a:t>
            </a:r>
          </a:p>
          <a:p>
            <a:r>
              <a:rPr lang="ru-RU" dirty="0" smtClean="0"/>
              <a:t>С помощью протокола </a:t>
            </a:r>
            <a:r>
              <a:rPr lang="en-US" dirty="0" smtClean="0"/>
              <a:t>HTTP </a:t>
            </a:r>
            <a:r>
              <a:rPr lang="ru-RU" dirty="0" smtClean="0"/>
              <a:t>пользователь, использующий клиентское приложения </a:t>
            </a:r>
            <a:r>
              <a:rPr lang="en-US" dirty="0" smtClean="0"/>
              <a:t>(</a:t>
            </a:r>
            <a:r>
              <a:rPr lang="ru-RU" dirty="0" smtClean="0"/>
              <a:t>например, </a:t>
            </a:r>
            <a:r>
              <a:rPr lang="ru-RU" b="1" i="1" dirty="0" smtClean="0"/>
              <a:t>браузер</a:t>
            </a:r>
            <a:r>
              <a:rPr lang="en-US" dirty="0" smtClean="0"/>
              <a:t>) </a:t>
            </a:r>
            <a:r>
              <a:rPr lang="ru-RU" dirty="0" smtClean="0"/>
              <a:t>может сделать запрос на получение ресурсов доступных на удаленном сервере </a:t>
            </a:r>
            <a:r>
              <a:rPr lang="en-US" dirty="0" smtClean="0"/>
              <a:t>(</a:t>
            </a:r>
            <a:r>
              <a:rPr lang="en-US" b="1" i="1" dirty="0" smtClean="0"/>
              <a:t>Web </a:t>
            </a:r>
            <a:r>
              <a:rPr lang="ru-RU" b="1" i="1" dirty="0" smtClean="0"/>
              <a:t>сервере</a:t>
            </a:r>
            <a:r>
              <a:rPr lang="en-US" dirty="0" smtClean="0"/>
              <a:t>). </a:t>
            </a:r>
          </a:p>
          <a:p>
            <a:r>
              <a:rPr lang="ru-RU" dirty="0" smtClean="0"/>
              <a:t>Обычно с помощью </a:t>
            </a:r>
            <a:r>
              <a:rPr lang="en-US" dirty="0" smtClean="0"/>
              <a:t>HTTP</a:t>
            </a:r>
            <a:r>
              <a:rPr lang="ru-RU" dirty="0" smtClean="0"/>
              <a:t> протокола запрашиваются и передаются</a:t>
            </a:r>
            <a:r>
              <a:rPr lang="en-US" dirty="0" smtClean="0"/>
              <a:t> </a:t>
            </a:r>
            <a:r>
              <a:rPr lang="en-US" b="1" i="1" dirty="0" smtClean="0"/>
              <a:t>HTML </a:t>
            </a:r>
            <a:r>
              <a:rPr lang="ru-RU" b="1" i="1" dirty="0" smtClean="0"/>
              <a:t>страницы</a:t>
            </a:r>
            <a:r>
              <a:rPr lang="en-US" dirty="0" smtClean="0"/>
              <a:t>, </a:t>
            </a:r>
            <a:r>
              <a:rPr lang="ru-RU" dirty="0" smtClean="0"/>
              <a:t>т.е. мультимедиа документы, включающие гипертекстовые ссылки на другие </a:t>
            </a:r>
            <a:r>
              <a:rPr lang="en-US" dirty="0" smtClean="0"/>
              <a:t>HTML </a:t>
            </a:r>
            <a:r>
              <a:rPr lang="ru-RU" dirty="0" smtClean="0"/>
              <a:t>документа</a:t>
            </a:r>
            <a:r>
              <a:rPr lang="en-US" dirty="0" smtClean="0"/>
              <a:t>. </a:t>
            </a:r>
          </a:p>
          <a:p>
            <a:r>
              <a:rPr lang="en-US" dirty="0" smtClean="0"/>
              <a:t>C </a:t>
            </a:r>
            <a:r>
              <a:rPr lang="ru-RU" dirty="0" smtClean="0"/>
              <a:t>помощью </a:t>
            </a:r>
            <a:r>
              <a:rPr lang="en-US" dirty="0" smtClean="0"/>
              <a:t>HTTP </a:t>
            </a:r>
            <a:r>
              <a:rPr lang="ru-RU" dirty="0" smtClean="0"/>
              <a:t>может быть выполнен запрос на получение файла любого формата, который хранится на </a:t>
            </a:r>
            <a:r>
              <a:rPr lang="en-US" dirty="0" smtClean="0"/>
              <a:t>Web </a:t>
            </a:r>
            <a:r>
              <a:rPr lang="ru-RU" dirty="0" smtClean="0"/>
              <a:t>сервере или вызов на выполнение (</a:t>
            </a:r>
            <a:r>
              <a:rPr lang="en-US" dirty="0" smtClean="0"/>
              <a:t>invocation</a:t>
            </a:r>
            <a:r>
              <a:rPr lang="ru-RU" dirty="0" smtClean="0"/>
              <a:t>)</a:t>
            </a:r>
            <a:r>
              <a:rPr lang="en-US" dirty="0" smtClean="0"/>
              <a:t> </a:t>
            </a:r>
            <a:r>
              <a:rPr lang="ru-RU" dirty="0" smtClean="0"/>
              <a:t>программы, которая может быть выполнена на стороне сервера</a:t>
            </a:r>
            <a:r>
              <a:rPr lang="en-US" dirty="0" smtClean="0"/>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smtClean="0"/>
              <a:t>HTTP </a:t>
            </a:r>
            <a:r>
              <a:rPr lang="ru-RU" smtClean="0"/>
              <a:t>протокол</a:t>
            </a:r>
          </a:p>
        </p:txBody>
      </p:sp>
      <p:sp>
        <p:nvSpPr>
          <p:cNvPr id="82947" name="Rectangle 3"/>
          <p:cNvSpPr>
            <a:spLocks noGrp="1" noChangeArrowheads="1"/>
          </p:cNvSpPr>
          <p:nvPr>
            <p:ph idx="1"/>
          </p:nvPr>
        </p:nvSpPr>
        <p:spPr/>
        <p:txBody>
          <a:bodyPr/>
          <a:lstStyle/>
          <a:p>
            <a:pPr eaLnBrk="1" hangingPunct="1">
              <a:lnSpc>
                <a:spcPct val="90000"/>
              </a:lnSpc>
            </a:pPr>
            <a:r>
              <a:rPr lang="ru-RU" sz="2400" smtClean="0"/>
              <a:t>Протокол обмена сообщениями в </a:t>
            </a:r>
            <a:r>
              <a:rPr lang="en-US" sz="2400" smtClean="0"/>
              <a:t>web </a:t>
            </a:r>
            <a:r>
              <a:rPr lang="ru-RU" sz="2400" smtClean="0"/>
              <a:t>сети</a:t>
            </a:r>
          </a:p>
          <a:p>
            <a:pPr eaLnBrk="1" hangingPunct="1">
              <a:lnSpc>
                <a:spcPct val="90000"/>
              </a:lnSpc>
            </a:pPr>
            <a:r>
              <a:rPr lang="ru-RU" sz="2400" smtClean="0"/>
              <a:t>HTTP протокол не поддерживает состояние сеанса связи (последовательности запросов к серверу) (</a:t>
            </a:r>
            <a:r>
              <a:rPr lang="ru-RU" sz="2400" i="1" smtClean="0"/>
              <a:t>stateless). </a:t>
            </a:r>
          </a:p>
          <a:p>
            <a:pPr eaLnBrk="1" hangingPunct="1">
              <a:lnSpc>
                <a:spcPct val="90000"/>
              </a:lnSpc>
            </a:pPr>
            <a:r>
              <a:rPr lang="ru-RU" sz="2400" smtClean="0"/>
              <a:t>После того, как </a:t>
            </a:r>
            <a:r>
              <a:rPr lang="en-US" sz="2400" smtClean="0"/>
              <a:t>HTTP </a:t>
            </a:r>
            <a:r>
              <a:rPr lang="ru-RU" sz="2400" smtClean="0"/>
              <a:t>запрос</a:t>
            </a:r>
            <a:r>
              <a:rPr lang="en-US" sz="2400" smtClean="0"/>
              <a:t> </a:t>
            </a:r>
            <a:r>
              <a:rPr lang="ru-RU" sz="2400" smtClean="0"/>
              <a:t>обработан, </a:t>
            </a:r>
            <a:r>
              <a:rPr lang="en-US" sz="2400" smtClean="0"/>
              <a:t>web </a:t>
            </a:r>
            <a:r>
              <a:rPr lang="ru-RU" sz="2400" smtClean="0"/>
              <a:t>сервер разрывает связь с браузером </a:t>
            </a:r>
          </a:p>
          <a:p>
            <a:pPr eaLnBrk="1" hangingPunct="1">
              <a:lnSpc>
                <a:spcPct val="90000"/>
              </a:lnSpc>
            </a:pPr>
            <a:r>
              <a:rPr lang="ru-RU" sz="2400" smtClean="0"/>
              <a:t>Браузер и сервер не хранят состояние сеанса связи, они знают только о поступивших запросах или документах.</a:t>
            </a:r>
          </a:p>
          <a:p>
            <a:pPr eaLnBrk="1" hangingPunct="1">
              <a:lnSpc>
                <a:spcPct val="90000"/>
              </a:lnSpc>
            </a:pPr>
            <a:r>
              <a:rPr lang="ru-RU" sz="2400" smtClean="0"/>
              <a:t>При выполнении следующего запроса к серверу браузер не рассчитывает, что он сохранил какую-то информацию из предыдущих запросов.</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8715436" cy="1143000"/>
          </a:xfrm>
        </p:spPr>
        <p:txBody>
          <a:bodyPr>
            <a:noAutofit/>
          </a:bodyPr>
          <a:lstStyle/>
          <a:p>
            <a:r>
              <a:rPr lang="ru-RU" sz="3200" dirty="0" smtClean="0"/>
              <a:t>Универсальный Определитель местоположения Ресурса (</a:t>
            </a:r>
            <a:r>
              <a:rPr lang="en-US" sz="3200" dirty="0" smtClean="0"/>
              <a:t>Uniform Resource Locator </a:t>
            </a:r>
            <a:r>
              <a:rPr lang="ru-RU" sz="3200" dirty="0" smtClean="0"/>
              <a:t>)</a:t>
            </a:r>
            <a:endParaRPr lang="ru-RU" sz="3200" dirty="0"/>
          </a:p>
        </p:txBody>
      </p:sp>
      <p:sp>
        <p:nvSpPr>
          <p:cNvPr id="3" name="Содержимое 2"/>
          <p:cNvSpPr>
            <a:spLocks noGrp="1"/>
          </p:cNvSpPr>
          <p:nvPr>
            <p:ph idx="1"/>
          </p:nvPr>
        </p:nvSpPr>
        <p:spPr/>
        <p:txBody>
          <a:bodyPr>
            <a:normAutofit fontScale="47500" lnSpcReduction="20000"/>
          </a:bodyPr>
          <a:lstStyle/>
          <a:p>
            <a:r>
              <a:rPr lang="ru-RU" dirty="0" smtClean="0"/>
              <a:t>Так как такие ресурсы распределены по сети </a:t>
            </a:r>
            <a:r>
              <a:rPr lang="en-US" dirty="0" smtClean="0"/>
              <a:t>Internet, </a:t>
            </a:r>
            <a:r>
              <a:rPr lang="ru-RU" dirty="0" smtClean="0"/>
              <a:t>то требуется способ идентификации для того, чтобы определить местоположение ресурсов и получить доступ к ним</a:t>
            </a:r>
            <a:r>
              <a:rPr lang="en-US" dirty="0" smtClean="0"/>
              <a:t>. </a:t>
            </a:r>
            <a:endParaRPr lang="ru-RU" dirty="0" smtClean="0"/>
          </a:p>
          <a:p>
            <a:r>
              <a:rPr lang="ru-RU" dirty="0" smtClean="0"/>
              <a:t>Идентификатор для ссылки на ресурсы является строкой</a:t>
            </a:r>
            <a:r>
              <a:rPr lang="en-US" dirty="0" smtClean="0"/>
              <a:t>, </a:t>
            </a:r>
            <a:r>
              <a:rPr lang="ru-RU" dirty="0" smtClean="0"/>
              <a:t>которая называется </a:t>
            </a:r>
            <a:r>
              <a:rPr lang="en-US" dirty="0" smtClean="0"/>
              <a:t>Uniform Resource Locator (URL</a:t>
            </a:r>
            <a:r>
              <a:rPr lang="ru-RU" dirty="0" smtClean="0"/>
              <a:t>, Универсальный Определитель местоположения Ресурса</a:t>
            </a:r>
            <a:r>
              <a:rPr lang="en-US" dirty="0" smtClean="0"/>
              <a:t>), </a:t>
            </a:r>
            <a:r>
              <a:rPr lang="ru-RU" dirty="0" smtClean="0"/>
              <a:t>который указывает:</a:t>
            </a:r>
          </a:p>
          <a:p>
            <a:pPr lvl="1"/>
            <a:r>
              <a:rPr lang="ru-RU" dirty="0" smtClean="0"/>
              <a:t> используемый протокол для передачи данного ресурса</a:t>
            </a:r>
            <a:r>
              <a:rPr lang="en-US" dirty="0" smtClean="0"/>
              <a:t> (</a:t>
            </a:r>
            <a:r>
              <a:rPr lang="ru-RU" dirty="0" smtClean="0"/>
              <a:t>например,  </a:t>
            </a:r>
            <a:r>
              <a:rPr lang="en-US" dirty="0" smtClean="0"/>
              <a:t>HTTP </a:t>
            </a:r>
            <a:r>
              <a:rPr lang="ru-RU" dirty="0" smtClean="0"/>
              <a:t>для обмена </a:t>
            </a:r>
            <a:r>
              <a:rPr lang="en-US" dirty="0" smtClean="0"/>
              <a:t>Web </a:t>
            </a:r>
            <a:r>
              <a:rPr lang="ru-RU" dirty="0" smtClean="0"/>
              <a:t>страницами или другие протоколы, такие, как </a:t>
            </a:r>
            <a:r>
              <a:rPr lang="en-US" dirty="0" smtClean="0"/>
              <a:t>FTP, </a:t>
            </a:r>
            <a:r>
              <a:rPr lang="ru-RU" dirty="0" smtClean="0"/>
              <a:t>которые поддерживаются браузерами</a:t>
            </a:r>
            <a:r>
              <a:rPr lang="en-US" dirty="0" smtClean="0"/>
              <a:t>)</a:t>
            </a:r>
            <a:r>
              <a:rPr lang="ru-RU" dirty="0" smtClean="0"/>
              <a:t>;</a:t>
            </a:r>
          </a:p>
          <a:p>
            <a:pPr lvl="1"/>
            <a:r>
              <a:rPr lang="ru-RU" dirty="0" smtClean="0"/>
              <a:t>наименование </a:t>
            </a:r>
            <a:r>
              <a:rPr lang="en-US" dirty="0" smtClean="0"/>
              <a:t>IP </a:t>
            </a:r>
            <a:r>
              <a:rPr lang="ru-RU" dirty="0" smtClean="0"/>
              <a:t>адреса компьютера, который хранит данный ресурс;</a:t>
            </a:r>
            <a:r>
              <a:rPr lang="en-US" dirty="0" smtClean="0"/>
              <a:t> </a:t>
            </a:r>
            <a:endParaRPr lang="ru-RU" dirty="0" smtClean="0"/>
          </a:p>
          <a:p>
            <a:pPr lvl="1"/>
            <a:r>
              <a:rPr lang="ru-RU" dirty="0" smtClean="0"/>
              <a:t>(может быть) номер порта, указывающий доступ к конкретному сетевому порту сервера; </a:t>
            </a:r>
          </a:p>
          <a:p>
            <a:pPr lvl="1"/>
            <a:r>
              <a:rPr lang="ru-RU" dirty="0" smtClean="0"/>
              <a:t>название документа и его расположение в файловой системе </a:t>
            </a:r>
            <a:r>
              <a:rPr lang="en-US" dirty="0" smtClean="0"/>
              <a:t>Web </a:t>
            </a:r>
            <a:r>
              <a:rPr lang="ru-RU" dirty="0" smtClean="0"/>
              <a:t>сервера</a:t>
            </a:r>
            <a:r>
              <a:rPr lang="en-US" dirty="0" smtClean="0"/>
              <a:t>. </a:t>
            </a:r>
          </a:p>
          <a:p>
            <a:r>
              <a:rPr lang="ru-RU" dirty="0" smtClean="0"/>
              <a:t>Например, </a:t>
            </a:r>
            <a:r>
              <a:rPr lang="en-US" dirty="0" smtClean="0"/>
              <a:t>URL</a:t>
            </a:r>
            <a:r>
              <a:rPr lang="ru-RU" dirty="0" smtClean="0"/>
              <a:t> :</a:t>
            </a:r>
            <a:r>
              <a:rPr lang="en-US" dirty="0" smtClean="0"/>
              <a:t> </a:t>
            </a:r>
          </a:p>
          <a:p>
            <a:pPr>
              <a:buNone/>
            </a:pPr>
            <a:r>
              <a:rPr lang="en-US" dirty="0" smtClean="0"/>
              <a:t>		</a:t>
            </a:r>
            <a:r>
              <a:rPr lang="en-US" i="1" dirty="0" smtClean="0"/>
              <a:t>http://osu.cctpu.edu.ru/resorces/index.html</a:t>
            </a:r>
            <a:r>
              <a:rPr lang="en-US" dirty="0" smtClean="0"/>
              <a:t> </a:t>
            </a:r>
          </a:p>
          <a:p>
            <a:pPr>
              <a:buNone/>
            </a:pPr>
            <a:r>
              <a:rPr lang="en-US" dirty="0" smtClean="0"/>
              <a:t>	</a:t>
            </a:r>
            <a:r>
              <a:rPr lang="ru-RU" dirty="0" smtClean="0"/>
              <a:t>обозначает файл с именем «</a:t>
            </a:r>
            <a:r>
              <a:rPr lang="en-US" i="1" dirty="0" smtClean="0"/>
              <a:t>index.html</a:t>
            </a:r>
            <a:r>
              <a:rPr lang="ru-RU" i="1" dirty="0" smtClean="0"/>
              <a:t>»</a:t>
            </a:r>
            <a:r>
              <a:rPr lang="en-US" dirty="0" smtClean="0"/>
              <a:t> </a:t>
            </a:r>
            <a:r>
              <a:rPr lang="ru-RU" dirty="0" smtClean="0"/>
              <a:t>, который хранится в каталоге (директории) с именем «</a:t>
            </a:r>
            <a:r>
              <a:rPr lang="en-US" i="1" dirty="0" smtClean="0"/>
              <a:t>resources/</a:t>
            </a:r>
            <a:r>
              <a:rPr lang="ru-RU" i="1" dirty="0" smtClean="0"/>
              <a:t>»</a:t>
            </a:r>
            <a:r>
              <a:rPr lang="en-US" dirty="0" smtClean="0"/>
              <a:t> </a:t>
            </a:r>
            <a:r>
              <a:rPr lang="ru-RU" dirty="0" smtClean="0"/>
              <a:t>в файловой системе, которая управляется </a:t>
            </a:r>
            <a:r>
              <a:rPr lang="en-US" dirty="0" smtClean="0"/>
              <a:t>Web </a:t>
            </a:r>
            <a:r>
              <a:rPr lang="ru-RU" dirty="0" smtClean="0"/>
              <a:t>сервером установленным на </a:t>
            </a:r>
            <a:r>
              <a:rPr lang="en-US" dirty="0" smtClean="0"/>
              <a:t>host </a:t>
            </a:r>
            <a:r>
              <a:rPr lang="ru-RU" dirty="0" smtClean="0"/>
              <a:t>с именем «</a:t>
            </a:r>
            <a:r>
              <a:rPr lang="en-US" i="1" dirty="0" smtClean="0"/>
              <a:t>osu.cctpu.edu.ru</a:t>
            </a:r>
            <a:r>
              <a:rPr lang="ru-RU" dirty="0" smtClean="0"/>
              <a:t>»</a:t>
            </a:r>
            <a:r>
              <a:rPr lang="en-US" dirty="0" smtClean="0"/>
              <a:t>.</a:t>
            </a:r>
          </a:p>
          <a:p>
            <a:r>
              <a:rPr lang="ru-RU" dirty="0" smtClean="0"/>
              <a:t>Кроме этого, за </a:t>
            </a:r>
            <a:r>
              <a:rPr lang="en-US" dirty="0" smtClean="0"/>
              <a:t>URL </a:t>
            </a:r>
            <a:r>
              <a:rPr lang="ru-RU" dirty="0" smtClean="0"/>
              <a:t>адресом могут следовать параметры </a:t>
            </a:r>
            <a:r>
              <a:rPr lang="en-US" dirty="0" smtClean="0"/>
              <a:t>(</a:t>
            </a:r>
            <a:r>
              <a:rPr lang="ru-RU" dirty="0" smtClean="0"/>
              <a:t>так называемая «строка запроса»</a:t>
            </a:r>
            <a:r>
              <a:rPr lang="en-US" dirty="0" smtClean="0"/>
              <a:t>), </a:t>
            </a:r>
            <a:r>
              <a:rPr lang="ru-RU" dirty="0" smtClean="0"/>
              <a:t>например, для того, чтобы передавать инструкции или просто данные, предоставленные пользователем с помощью форм (</a:t>
            </a:r>
            <a:r>
              <a:rPr lang="en-US" dirty="0" smtClean="0"/>
              <a:t>forms</a:t>
            </a:r>
            <a:r>
              <a:rPr lang="ru-RU" dirty="0" smtClean="0"/>
              <a:t>)</a:t>
            </a:r>
            <a:r>
              <a:rPr lang="en-US" dirty="0" smtClean="0"/>
              <a:t>.</a:t>
            </a:r>
            <a:endParaRPr lang="ru-RU" dirty="0" smtClean="0"/>
          </a:p>
          <a:p>
            <a:r>
              <a:rPr lang="ru-RU" dirty="0" smtClean="0"/>
              <a:t>Например:</a:t>
            </a:r>
          </a:p>
          <a:p>
            <a:pPr>
              <a:buNone/>
            </a:pPr>
            <a:r>
              <a:rPr lang="ru-RU" dirty="0" smtClean="0"/>
              <a:t>	</a:t>
            </a:r>
            <a:r>
              <a:rPr lang="en-US" dirty="0" smtClean="0"/>
              <a:t>	</a:t>
            </a:r>
            <a:r>
              <a:rPr lang="en-US" i="1" dirty="0" smtClean="0"/>
              <a:t>http://osu.cctpu.edu.ru/resorces/search.htm </a:t>
            </a:r>
            <a:r>
              <a:rPr lang="ru-RU" i="1" dirty="0" smtClean="0"/>
              <a:t>? </a:t>
            </a:r>
            <a:r>
              <a:rPr lang="en-US" i="1" dirty="0" smtClean="0"/>
              <a:t>q=“</a:t>
            </a:r>
            <a:r>
              <a:rPr lang="ru-RU" i="1" dirty="0" smtClean="0"/>
              <a:t>Иванов</a:t>
            </a:r>
            <a:r>
              <a:rPr lang="en-US" i="1" dirty="0" smtClean="0"/>
              <a:t>”</a:t>
            </a:r>
            <a:r>
              <a:rPr lang="ru-RU" i="1" dirty="0" smtClean="0"/>
              <a:t> </a:t>
            </a:r>
            <a:r>
              <a:rPr lang="en-US" i="1" dirty="0" smtClean="0"/>
              <a:t>&amp; p = 25</a:t>
            </a:r>
            <a:r>
              <a:rPr lang="en-US" dirty="0" smtClean="0"/>
              <a:t> </a:t>
            </a:r>
            <a:endParaRPr lang="ru-RU" dirty="0" smtClean="0"/>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Структура </a:t>
            </a:r>
            <a:r>
              <a:rPr lang="en-US" dirty="0" smtClean="0"/>
              <a:t>URL</a:t>
            </a:r>
            <a:r>
              <a:rPr lang="ru-RU" dirty="0" smtClean="0"/>
              <a:t> </a:t>
            </a:r>
            <a:endParaRPr lang="ru-RU" dirty="0"/>
          </a:p>
        </p:txBody>
      </p:sp>
      <p:sp>
        <p:nvSpPr>
          <p:cNvPr id="3" name="Содержимое 2"/>
          <p:cNvSpPr>
            <a:spLocks noGrp="1"/>
          </p:cNvSpPr>
          <p:nvPr>
            <p:ph idx="1"/>
          </p:nvPr>
        </p:nvSpPr>
        <p:spPr/>
        <p:txBody>
          <a:bodyPr/>
          <a:lstStyle/>
          <a:p>
            <a:endParaRPr lang="ru-RU" dirty="0"/>
          </a:p>
        </p:txBody>
      </p:sp>
      <p:pic>
        <p:nvPicPr>
          <p:cNvPr id="4" name="Picture 7" descr="FIG1-01"/>
          <p:cNvPicPr>
            <a:picLocks noChangeAspect="1" noChangeArrowheads="1"/>
          </p:cNvPicPr>
          <p:nvPr/>
        </p:nvPicPr>
        <p:blipFill>
          <a:blip r:embed="rId3" cstate="print"/>
          <a:srcRect t="29140" b="36875"/>
          <a:stretch>
            <a:fillRect/>
          </a:stretch>
        </p:blipFill>
        <p:spPr bwMode="auto">
          <a:xfrm>
            <a:off x="514322" y="2786058"/>
            <a:ext cx="8126413" cy="207170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Как работает </a:t>
            </a:r>
            <a:r>
              <a:rPr lang="en-US" dirty="0" smtClean="0"/>
              <a:t>HTTP</a:t>
            </a:r>
            <a:endParaRPr lang="ru-RU" dirty="0"/>
          </a:p>
        </p:txBody>
      </p:sp>
      <p:sp>
        <p:nvSpPr>
          <p:cNvPr id="3" name="Содержимое 2"/>
          <p:cNvSpPr>
            <a:spLocks noGrp="1"/>
          </p:cNvSpPr>
          <p:nvPr>
            <p:ph idx="1"/>
          </p:nvPr>
        </p:nvSpPr>
        <p:spPr>
          <a:xfrm>
            <a:off x="357158" y="1357298"/>
            <a:ext cx="8329642" cy="5500702"/>
          </a:xfrm>
        </p:spPr>
        <p:txBody>
          <a:bodyPr>
            <a:normAutofit fontScale="40000" lnSpcReduction="20000"/>
          </a:bodyPr>
          <a:lstStyle/>
          <a:p>
            <a:pPr>
              <a:lnSpc>
                <a:spcPct val="120000"/>
              </a:lnSpc>
            </a:pPr>
            <a:r>
              <a:rPr lang="ru-RU" dirty="0" smtClean="0"/>
              <a:t>Когда пользователь набирает </a:t>
            </a:r>
            <a:r>
              <a:rPr lang="en-US" dirty="0" smtClean="0"/>
              <a:t>URL</a:t>
            </a:r>
            <a:r>
              <a:rPr lang="ru-RU" dirty="0" smtClean="0"/>
              <a:t> адрес в адресной строке или когда пользователь щелкает ссылку </a:t>
            </a:r>
            <a:r>
              <a:rPr lang="en-US" dirty="0" smtClean="0"/>
              <a:t> </a:t>
            </a:r>
            <a:r>
              <a:rPr lang="ru-RU" dirty="0" smtClean="0"/>
              <a:t>на </a:t>
            </a:r>
            <a:r>
              <a:rPr lang="en-US" dirty="0" smtClean="0"/>
              <a:t>Web </a:t>
            </a:r>
            <a:r>
              <a:rPr lang="ru-RU" dirty="0" smtClean="0"/>
              <a:t>странице, которая представляет </a:t>
            </a:r>
            <a:r>
              <a:rPr lang="en-US" dirty="0" smtClean="0"/>
              <a:t>URL</a:t>
            </a:r>
            <a:r>
              <a:rPr lang="ru-RU" dirty="0" smtClean="0"/>
              <a:t> некоторого ресурса</a:t>
            </a:r>
            <a:r>
              <a:rPr lang="en-US" dirty="0" smtClean="0"/>
              <a:t>, </a:t>
            </a:r>
            <a:r>
              <a:rPr lang="ru-RU" dirty="0" smtClean="0"/>
              <a:t>программа браузер передает </a:t>
            </a:r>
            <a:r>
              <a:rPr lang="en-US" dirty="0" smtClean="0"/>
              <a:t>HTTP </a:t>
            </a:r>
            <a:r>
              <a:rPr lang="ru-RU" i="1" dirty="0" smtClean="0"/>
              <a:t>запрос</a:t>
            </a:r>
            <a:r>
              <a:rPr lang="en-US" i="1" dirty="0" smtClean="0"/>
              <a:t> (</a:t>
            </a:r>
            <a:r>
              <a:rPr lang="en-US" b="1" i="1" dirty="0" smtClean="0"/>
              <a:t>request</a:t>
            </a:r>
            <a:r>
              <a:rPr lang="en-US" i="1" dirty="0" smtClean="0"/>
              <a:t>)</a:t>
            </a:r>
            <a:r>
              <a:rPr lang="ru-RU" dirty="0" smtClean="0"/>
              <a:t>.</a:t>
            </a:r>
          </a:p>
          <a:p>
            <a:pPr>
              <a:lnSpc>
                <a:spcPct val="120000"/>
              </a:lnSpc>
            </a:pPr>
            <a:r>
              <a:rPr lang="ru-RU" dirty="0" smtClean="0"/>
              <a:t>В строке заголовка </a:t>
            </a:r>
            <a:r>
              <a:rPr lang="en-US" dirty="0" smtClean="0"/>
              <a:t>HTTP </a:t>
            </a:r>
            <a:r>
              <a:rPr lang="ru-RU" dirty="0" smtClean="0"/>
              <a:t>запроса указывается: (1) </a:t>
            </a:r>
            <a:r>
              <a:rPr lang="en-US" dirty="0" smtClean="0"/>
              <a:t>HTTP </a:t>
            </a:r>
            <a:r>
              <a:rPr lang="ru-RU" dirty="0" smtClean="0"/>
              <a:t>метод</a:t>
            </a:r>
            <a:r>
              <a:rPr lang="en-US" dirty="0" smtClean="0"/>
              <a:t>, </a:t>
            </a:r>
            <a:r>
              <a:rPr lang="ru-RU" dirty="0" smtClean="0"/>
              <a:t>(2) </a:t>
            </a:r>
            <a:r>
              <a:rPr lang="en-US" dirty="0" smtClean="0"/>
              <a:t>URL </a:t>
            </a:r>
            <a:r>
              <a:rPr lang="ru-RU" dirty="0" smtClean="0"/>
              <a:t>запрашиваемого ресурса и (3)используемая версия протокола</a:t>
            </a:r>
            <a:r>
              <a:rPr lang="en-US" dirty="0" smtClean="0"/>
              <a:t>. </a:t>
            </a:r>
          </a:p>
          <a:p>
            <a:pPr>
              <a:lnSpc>
                <a:spcPct val="120000"/>
              </a:lnSpc>
            </a:pPr>
            <a:endParaRPr lang="en-US" dirty="0" smtClean="0"/>
          </a:p>
          <a:p>
            <a:pPr>
              <a:lnSpc>
                <a:spcPct val="120000"/>
              </a:lnSpc>
            </a:pPr>
            <a:endParaRPr lang="en-US" dirty="0" smtClean="0"/>
          </a:p>
          <a:p>
            <a:pPr>
              <a:lnSpc>
                <a:spcPct val="120000"/>
              </a:lnSpc>
            </a:pPr>
            <a:endParaRPr lang="en-US" dirty="0" smtClean="0"/>
          </a:p>
          <a:p>
            <a:pPr>
              <a:lnSpc>
                <a:spcPct val="120000"/>
              </a:lnSpc>
            </a:pPr>
            <a:endParaRPr lang="en-US" dirty="0" smtClean="0"/>
          </a:p>
          <a:p>
            <a:pPr>
              <a:lnSpc>
                <a:spcPct val="120000"/>
              </a:lnSpc>
            </a:pPr>
            <a:endParaRPr lang="en-US" dirty="0" smtClean="0"/>
          </a:p>
          <a:p>
            <a:pPr>
              <a:lnSpc>
                <a:spcPct val="120000"/>
              </a:lnSpc>
            </a:pPr>
            <a:endParaRPr lang="en-US" dirty="0" smtClean="0"/>
          </a:p>
          <a:p>
            <a:pPr>
              <a:lnSpc>
                <a:spcPct val="120000"/>
              </a:lnSpc>
            </a:pPr>
            <a:r>
              <a:rPr lang="ru-RU" dirty="0" smtClean="0"/>
              <a:t>Наиболее важными методами протокола </a:t>
            </a:r>
            <a:r>
              <a:rPr lang="en-US" dirty="0" smtClean="0"/>
              <a:t>HTTP </a:t>
            </a:r>
            <a:r>
              <a:rPr lang="ru-RU" dirty="0" smtClean="0"/>
              <a:t>являются</a:t>
            </a:r>
            <a:r>
              <a:rPr lang="en-US" dirty="0" smtClean="0"/>
              <a:t> GET </a:t>
            </a:r>
            <a:r>
              <a:rPr lang="ru-RU" dirty="0" smtClean="0"/>
              <a:t>и</a:t>
            </a:r>
            <a:r>
              <a:rPr lang="en-US" dirty="0" smtClean="0"/>
              <a:t> POST. </a:t>
            </a:r>
          </a:p>
          <a:p>
            <a:pPr lvl="1">
              <a:lnSpc>
                <a:spcPct val="120000"/>
              </a:lnSpc>
            </a:pPr>
            <a:r>
              <a:rPr lang="ru-RU" dirty="0" smtClean="0"/>
              <a:t>метод</a:t>
            </a:r>
            <a:r>
              <a:rPr lang="en-US" dirty="0" smtClean="0"/>
              <a:t> GET </a:t>
            </a:r>
            <a:r>
              <a:rPr lang="ru-RU" dirty="0" smtClean="0"/>
              <a:t>передает </a:t>
            </a:r>
            <a:r>
              <a:rPr lang="en-US" dirty="0" smtClean="0"/>
              <a:t>Web </a:t>
            </a:r>
            <a:r>
              <a:rPr lang="ru-RU" dirty="0" smtClean="0"/>
              <a:t>серверу простой запрос на получение ресурса и позволяет пользователю передать простые входные данные, включая их в строку запроса (</a:t>
            </a:r>
            <a:r>
              <a:rPr lang="en-US" i="1" dirty="0" smtClean="0"/>
              <a:t>query string</a:t>
            </a:r>
            <a:r>
              <a:rPr lang="ru-RU" dirty="0" smtClean="0"/>
              <a:t>)</a:t>
            </a:r>
            <a:r>
              <a:rPr lang="en-US" dirty="0" smtClean="0"/>
              <a:t>. </a:t>
            </a:r>
          </a:p>
          <a:p>
            <a:pPr lvl="1">
              <a:lnSpc>
                <a:spcPct val="120000"/>
              </a:lnSpc>
            </a:pPr>
            <a:r>
              <a:rPr lang="ru-RU" dirty="0" smtClean="0"/>
              <a:t>метод </a:t>
            </a:r>
            <a:r>
              <a:rPr lang="en-US" dirty="0" smtClean="0"/>
              <a:t>POST </a:t>
            </a:r>
            <a:r>
              <a:rPr lang="ru-RU" dirty="0" smtClean="0"/>
              <a:t>передает запрос, который позволяет пользователю передать сложные входные данные</a:t>
            </a:r>
            <a:r>
              <a:rPr lang="en-US" dirty="0" smtClean="0"/>
              <a:t> (</a:t>
            </a:r>
            <a:r>
              <a:rPr lang="ru-RU" dirty="0" smtClean="0"/>
              <a:t>например, длинный текст или файл</a:t>
            </a:r>
            <a:r>
              <a:rPr lang="en-US" dirty="0" smtClean="0"/>
              <a:t>) </a:t>
            </a:r>
            <a:r>
              <a:rPr lang="ru-RU" dirty="0" smtClean="0"/>
              <a:t>для их обработки на сервере</a:t>
            </a:r>
            <a:r>
              <a:rPr lang="en-US" dirty="0" smtClean="0"/>
              <a:t>. </a:t>
            </a:r>
            <a:r>
              <a:rPr lang="ru-RU" dirty="0" smtClean="0"/>
              <a:t>При использовании метода </a:t>
            </a:r>
            <a:r>
              <a:rPr lang="en-US" dirty="0" smtClean="0"/>
              <a:t>POST, </a:t>
            </a:r>
            <a:r>
              <a:rPr lang="ru-RU" dirty="0" smtClean="0"/>
              <a:t>данные пользователя упаковываются в виде приложения к запросу и составляют так называемое тело запроса (</a:t>
            </a:r>
            <a:r>
              <a:rPr lang="en-US" dirty="0" smtClean="0"/>
              <a:t>request body</a:t>
            </a:r>
            <a:r>
              <a:rPr lang="ru-RU" dirty="0" smtClean="0"/>
              <a:t>)</a:t>
            </a:r>
            <a:r>
              <a:rPr lang="en-US" dirty="0" smtClean="0"/>
              <a:t>.</a:t>
            </a:r>
          </a:p>
          <a:p>
            <a:pPr>
              <a:lnSpc>
                <a:spcPct val="120000"/>
              </a:lnSpc>
            </a:pPr>
            <a:r>
              <a:rPr lang="ru-RU" dirty="0" smtClean="0"/>
              <a:t>После получения </a:t>
            </a:r>
            <a:r>
              <a:rPr lang="en-US" dirty="0" smtClean="0"/>
              <a:t>HTTP </a:t>
            </a:r>
            <a:r>
              <a:rPr lang="ru-RU" dirty="0" smtClean="0"/>
              <a:t>запроса сервер ищет ресурс и отправляет ответ клиенту</a:t>
            </a:r>
            <a:r>
              <a:rPr lang="en-US" dirty="0" smtClean="0"/>
              <a:t>. </a:t>
            </a:r>
            <a:endParaRPr lang="ru-RU" dirty="0" smtClean="0"/>
          </a:p>
          <a:p>
            <a:pPr>
              <a:lnSpc>
                <a:spcPct val="120000"/>
              </a:lnSpc>
            </a:pPr>
            <a:r>
              <a:rPr lang="ru-RU" dirty="0" smtClean="0"/>
              <a:t>В </a:t>
            </a:r>
            <a:r>
              <a:rPr lang="en-US" dirty="0" smtClean="0"/>
              <a:t>HTTP </a:t>
            </a:r>
            <a:r>
              <a:rPr lang="ru-RU" dirty="0" smtClean="0"/>
              <a:t>ответе (</a:t>
            </a:r>
            <a:r>
              <a:rPr lang="en-US" dirty="0" smtClean="0"/>
              <a:t>response message</a:t>
            </a:r>
            <a:r>
              <a:rPr lang="ru-RU" dirty="0" smtClean="0"/>
              <a:t>) включается строка состояния</a:t>
            </a:r>
            <a:r>
              <a:rPr lang="en-US" dirty="0" smtClean="0"/>
              <a:t>, </a:t>
            </a:r>
            <a:r>
              <a:rPr lang="ru-RU" dirty="0" smtClean="0"/>
              <a:t>которая содержит информацию о версии протокола и числовой код результата обработки запроса (</a:t>
            </a:r>
            <a:r>
              <a:rPr lang="en-US" dirty="0" smtClean="0"/>
              <a:t>numeric status code</a:t>
            </a:r>
            <a:r>
              <a:rPr lang="ru-RU" dirty="0" smtClean="0"/>
              <a:t>) с </a:t>
            </a:r>
            <a:r>
              <a:rPr lang="en-US" dirty="0" smtClean="0"/>
              <a:t> </a:t>
            </a:r>
            <a:r>
              <a:rPr lang="ru-RU" dirty="0" smtClean="0"/>
              <a:t>поясняющим сообщением </a:t>
            </a:r>
            <a:r>
              <a:rPr lang="en-US" dirty="0" smtClean="0"/>
              <a:t>(</a:t>
            </a:r>
            <a:r>
              <a:rPr lang="ru-RU" dirty="0" smtClean="0"/>
              <a:t>например</a:t>
            </a:r>
            <a:r>
              <a:rPr lang="en-US" dirty="0" smtClean="0"/>
              <a:t>, HTTP/1.1 404 Not found)</a:t>
            </a:r>
            <a:r>
              <a:rPr lang="ru-RU" dirty="0" smtClean="0"/>
              <a:t>. В основной части сообщения (</a:t>
            </a:r>
            <a:r>
              <a:rPr lang="en-US" dirty="0" smtClean="0"/>
              <a:t>message body</a:t>
            </a:r>
            <a:r>
              <a:rPr lang="ru-RU" dirty="0" smtClean="0"/>
              <a:t>) записывается содержание запрашиваемого ресурса</a:t>
            </a:r>
            <a:r>
              <a:rPr lang="en-US" dirty="0" smtClean="0"/>
              <a:t>. </a:t>
            </a:r>
          </a:p>
          <a:p>
            <a:pPr>
              <a:lnSpc>
                <a:spcPct val="120000"/>
              </a:lnSpc>
            </a:pPr>
            <a:r>
              <a:rPr lang="ru-RU" dirty="0" smtClean="0"/>
              <a:t>Чтобы дать возможность обмениваться дополнительной информацией, к запросы и ответу могут быть добавлены дополнительные поля </a:t>
            </a:r>
            <a:r>
              <a:rPr lang="en-US" dirty="0" smtClean="0"/>
              <a:t>(</a:t>
            </a:r>
            <a:r>
              <a:rPr lang="ru-RU" dirty="0" smtClean="0"/>
              <a:t>называемые заголовками</a:t>
            </a:r>
            <a:r>
              <a:rPr lang="en-US" dirty="0" smtClean="0"/>
              <a:t>). </a:t>
            </a:r>
            <a:endParaRPr lang="ru-RU" dirty="0"/>
          </a:p>
        </p:txBody>
      </p:sp>
      <p:pic>
        <p:nvPicPr>
          <p:cNvPr id="4" name="Picture 4"/>
          <p:cNvPicPr>
            <a:picLocks noChangeAspect="1" noChangeArrowheads="1"/>
          </p:cNvPicPr>
          <p:nvPr/>
        </p:nvPicPr>
        <p:blipFill>
          <a:blip r:embed="rId3" cstate="print"/>
          <a:srcRect l="41429" t="56095" r="19047" b="21048"/>
          <a:stretch>
            <a:fillRect/>
          </a:stretch>
        </p:blipFill>
        <p:spPr bwMode="auto">
          <a:xfrm>
            <a:off x="3500430" y="2143116"/>
            <a:ext cx="3952902" cy="1428760"/>
          </a:xfrm>
          <a:prstGeom prst="rect">
            <a:avLst/>
          </a:prstGeom>
          <a:noFill/>
          <a:ln w="9525" cap="flat" cmpd="sng">
            <a:noFill/>
            <a:prstDash val="solid"/>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smtClean="0"/>
              <a:t>HTTP </a:t>
            </a:r>
            <a:r>
              <a:rPr lang="ru-RU" smtClean="0"/>
              <a:t>запрос</a:t>
            </a:r>
          </a:p>
        </p:txBody>
      </p:sp>
      <p:sp>
        <p:nvSpPr>
          <p:cNvPr id="83971" name="Rectangle 4"/>
          <p:cNvSpPr>
            <a:spLocks noChangeArrowheads="1"/>
          </p:cNvSpPr>
          <p:nvPr/>
        </p:nvSpPr>
        <p:spPr bwMode="auto">
          <a:xfrm>
            <a:off x="838200" y="2057400"/>
            <a:ext cx="4572000" cy="4114800"/>
          </a:xfrm>
          <a:prstGeom prst="rect">
            <a:avLst/>
          </a:prstGeom>
          <a:noFill/>
          <a:ln w="9525">
            <a:solidFill>
              <a:schemeClr val="tx1"/>
            </a:solidFill>
            <a:miter lim="800000"/>
            <a:headEnd/>
            <a:tailEnd/>
          </a:ln>
        </p:spPr>
        <p:txBody>
          <a:bodyPr anchor="ctr">
            <a:spAutoFit/>
          </a:bodyPr>
          <a:lstStyle/>
          <a:p>
            <a:endParaRPr lang="ru-RU"/>
          </a:p>
        </p:txBody>
      </p:sp>
      <p:sp>
        <p:nvSpPr>
          <p:cNvPr id="83972" name="Line 6"/>
          <p:cNvSpPr>
            <a:spLocks noChangeShapeType="1"/>
          </p:cNvSpPr>
          <p:nvPr/>
        </p:nvSpPr>
        <p:spPr bwMode="auto">
          <a:xfrm>
            <a:off x="838200" y="3810000"/>
            <a:ext cx="4572000" cy="0"/>
          </a:xfrm>
          <a:prstGeom prst="line">
            <a:avLst/>
          </a:prstGeom>
          <a:noFill/>
          <a:ln w="9525">
            <a:solidFill>
              <a:schemeClr val="tx1"/>
            </a:solidFill>
            <a:round/>
            <a:headEnd/>
            <a:tailEnd/>
          </a:ln>
        </p:spPr>
        <p:txBody>
          <a:bodyPr anchor="ctr">
            <a:spAutoFit/>
          </a:bodyPr>
          <a:lstStyle/>
          <a:p>
            <a:endParaRPr lang="ru-RU"/>
          </a:p>
        </p:txBody>
      </p:sp>
      <p:sp>
        <p:nvSpPr>
          <p:cNvPr id="83973" name="AutoShape 8"/>
          <p:cNvSpPr>
            <a:spLocks/>
          </p:cNvSpPr>
          <p:nvPr/>
        </p:nvSpPr>
        <p:spPr bwMode="auto">
          <a:xfrm>
            <a:off x="5562600" y="2667000"/>
            <a:ext cx="76200" cy="1143000"/>
          </a:xfrm>
          <a:prstGeom prst="rightBrace">
            <a:avLst>
              <a:gd name="adj1" fmla="val 125000"/>
              <a:gd name="adj2" fmla="val 50000"/>
            </a:avLst>
          </a:prstGeom>
          <a:noFill/>
          <a:ln w="9525">
            <a:solidFill>
              <a:schemeClr val="tx1"/>
            </a:solidFill>
            <a:round/>
            <a:headEnd/>
            <a:tailEnd/>
          </a:ln>
        </p:spPr>
        <p:txBody>
          <a:bodyPr anchor="ctr">
            <a:spAutoFit/>
          </a:bodyPr>
          <a:lstStyle/>
          <a:p>
            <a:endParaRPr lang="ru-RU"/>
          </a:p>
        </p:txBody>
      </p:sp>
      <p:sp>
        <p:nvSpPr>
          <p:cNvPr id="83974" name="AutoShape 9"/>
          <p:cNvSpPr>
            <a:spLocks/>
          </p:cNvSpPr>
          <p:nvPr/>
        </p:nvSpPr>
        <p:spPr bwMode="auto">
          <a:xfrm>
            <a:off x="5562600" y="3810000"/>
            <a:ext cx="76200" cy="2286000"/>
          </a:xfrm>
          <a:prstGeom prst="rightBrace">
            <a:avLst>
              <a:gd name="adj1" fmla="val 250000"/>
              <a:gd name="adj2" fmla="val 50000"/>
            </a:avLst>
          </a:prstGeom>
          <a:noFill/>
          <a:ln w="9525">
            <a:solidFill>
              <a:schemeClr val="tx1"/>
            </a:solidFill>
            <a:round/>
            <a:headEnd/>
            <a:tailEnd/>
          </a:ln>
        </p:spPr>
        <p:txBody>
          <a:bodyPr anchor="ctr">
            <a:spAutoFit/>
          </a:bodyPr>
          <a:lstStyle/>
          <a:p>
            <a:endParaRPr lang="ru-RU"/>
          </a:p>
        </p:txBody>
      </p:sp>
      <p:sp>
        <p:nvSpPr>
          <p:cNvPr id="83975" name="Text Box 10"/>
          <p:cNvSpPr txBox="1">
            <a:spLocks noChangeArrowheads="1"/>
          </p:cNvSpPr>
          <p:nvPr/>
        </p:nvSpPr>
        <p:spPr bwMode="auto">
          <a:xfrm>
            <a:off x="5715000" y="2819400"/>
            <a:ext cx="1752600" cy="396875"/>
          </a:xfrm>
          <a:prstGeom prst="rect">
            <a:avLst/>
          </a:prstGeom>
          <a:noFill/>
          <a:ln w="9525">
            <a:noFill/>
            <a:miter lim="800000"/>
            <a:headEnd/>
            <a:tailEnd/>
          </a:ln>
        </p:spPr>
        <p:txBody>
          <a:bodyPr>
            <a:spAutoFit/>
          </a:bodyPr>
          <a:lstStyle/>
          <a:p>
            <a:pPr>
              <a:spcBef>
                <a:spcPct val="50000"/>
              </a:spcBef>
            </a:pPr>
            <a:r>
              <a:rPr lang="ru-RU"/>
              <a:t>заголовок</a:t>
            </a:r>
          </a:p>
        </p:txBody>
      </p:sp>
      <p:sp>
        <p:nvSpPr>
          <p:cNvPr id="83976" name="Text Box 11"/>
          <p:cNvSpPr txBox="1">
            <a:spLocks noChangeArrowheads="1"/>
          </p:cNvSpPr>
          <p:nvPr/>
        </p:nvSpPr>
        <p:spPr bwMode="auto">
          <a:xfrm>
            <a:off x="5791200" y="4800600"/>
            <a:ext cx="1752600" cy="396875"/>
          </a:xfrm>
          <a:prstGeom prst="rect">
            <a:avLst/>
          </a:prstGeom>
          <a:noFill/>
          <a:ln w="9525">
            <a:noFill/>
            <a:miter lim="800000"/>
            <a:headEnd/>
            <a:tailEnd/>
          </a:ln>
        </p:spPr>
        <p:txBody>
          <a:bodyPr>
            <a:spAutoFit/>
          </a:bodyPr>
          <a:lstStyle/>
          <a:p>
            <a:pPr>
              <a:spcBef>
                <a:spcPct val="50000"/>
              </a:spcBef>
            </a:pPr>
            <a:r>
              <a:rPr lang="ru-RU"/>
              <a:t>тело</a:t>
            </a:r>
          </a:p>
        </p:txBody>
      </p:sp>
      <p:sp>
        <p:nvSpPr>
          <p:cNvPr id="83977" name="Line 12"/>
          <p:cNvSpPr>
            <a:spLocks noChangeShapeType="1"/>
          </p:cNvSpPr>
          <p:nvPr/>
        </p:nvSpPr>
        <p:spPr bwMode="auto">
          <a:xfrm>
            <a:off x="838200" y="2667000"/>
            <a:ext cx="4572000" cy="0"/>
          </a:xfrm>
          <a:prstGeom prst="line">
            <a:avLst/>
          </a:prstGeom>
          <a:noFill/>
          <a:ln w="9525">
            <a:solidFill>
              <a:schemeClr val="tx1"/>
            </a:solidFill>
            <a:round/>
            <a:headEnd/>
            <a:tailEnd/>
          </a:ln>
        </p:spPr>
        <p:txBody>
          <a:bodyPr anchor="ctr">
            <a:spAutoFit/>
          </a:bodyPr>
          <a:lstStyle/>
          <a:p>
            <a:endParaRPr lang="ru-RU"/>
          </a:p>
        </p:txBody>
      </p:sp>
      <p:sp>
        <p:nvSpPr>
          <p:cNvPr id="83978" name="Text Box 13"/>
          <p:cNvSpPr txBox="1">
            <a:spLocks noChangeArrowheads="1"/>
          </p:cNvSpPr>
          <p:nvPr/>
        </p:nvSpPr>
        <p:spPr bwMode="auto">
          <a:xfrm>
            <a:off x="5562600" y="2117725"/>
            <a:ext cx="3048000" cy="366713"/>
          </a:xfrm>
          <a:prstGeom prst="rect">
            <a:avLst/>
          </a:prstGeom>
          <a:noFill/>
          <a:ln w="9525">
            <a:noFill/>
            <a:miter lim="800000"/>
            <a:headEnd/>
            <a:tailEnd/>
          </a:ln>
        </p:spPr>
        <p:txBody>
          <a:bodyPr>
            <a:spAutoFit/>
          </a:bodyPr>
          <a:lstStyle/>
          <a:p>
            <a:pPr>
              <a:spcBef>
                <a:spcPct val="50000"/>
              </a:spcBef>
            </a:pPr>
            <a:r>
              <a:rPr lang="ru-RU" sz="1800"/>
              <a:t>стартовая строка</a:t>
            </a:r>
          </a:p>
        </p:txBody>
      </p:sp>
      <p:sp>
        <p:nvSpPr>
          <p:cNvPr id="83979" name="Rectangle 14"/>
          <p:cNvSpPr>
            <a:spLocks noChangeArrowheads="1"/>
          </p:cNvSpPr>
          <p:nvPr/>
        </p:nvSpPr>
        <p:spPr bwMode="auto">
          <a:xfrm>
            <a:off x="838200" y="2057400"/>
            <a:ext cx="4572000" cy="581025"/>
          </a:xfrm>
          <a:prstGeom prst="rect">
            <a:avLst/>
          </a:prstGeom>
          <a:noFill/>
          <a:ln w="9525">
            <a:noFill/>
            <a:miter lim="800000"/>
            <a:headEnd/>
            <a:tailEnd/>
          </a:ln>
        </p:spPr>
        <p:txBody>
          <a:bodyPr>
            <a:spAutoFit/>
          </a:bodyPr>
          <a:lstStyle/>
          <a:p>
            <a:r>
              <a:rPr lang="ru-RU" sz="1600"/>
              <a:t>Метод URI HTTP/Версия</a:t>
            </a:r>
          </a:p>
          <a:p>
            <a:r>
              <a:rPr lang="ru-RU" sz="1600"/>
              <a:t>HTTP/Версия КодСостояния Пояснение</a:t>
            </a:r>
          </a:p>
        </p:txBody>
      </p:sp>
      <p:sp>
        <p:nvSpPr>
          <p:cNvPr id="83980" name="Rectangle 15"/>
          <p:cNvSpPr>
            <a:spLocks noChangeArrowheads="1"/>
          </p:cNvSpPr>
          <p:nvPr/>
        </p:nvSpPr>
        <p:spPr bwMode="auto">
          <a:xfrm>
            <a:off x="838200" y="2667000"/>
            <a:ext cx="4572000" cy="1155700"/>
          </a:xfrm>
          <a:prstGeom prst="rect">
            <a:avLst/>
          </a:prstGeom>
          <a:noFill/>
          <a:ln w="9525">
            <a:noFill/>
            <a:miter lim="800000"/>
            <a:headEnd/>
            <a:tailEnd/>
          </a:ln>
        </p:spPr>
        <p:txBody>
          <a:bodyPr>
            <a:spAutoFit/>
          </a:bodyPr>
          <a:lstStyle/>
          <a:p>
            <a:r>
              <a:rPr lang="ru-RU" sz="1400"/>
              <a:t>Host: example.org</a:t>
            </a:r>
          </a:p>
          <a:p>
            <a:r>
              <a:rPr lang="ru-RU" sz="1400"/>
              <a:t>Accept: */*</a:t>
            </a:r>
          </a:p>
          <a:p>
            <a:r>
              <a:rPr lang="ru-RU" sz="1400"/>
              <a:t>User-Agent: Mozilla/4.0 (compatible; MSIE 5.0; Windows 98)</a:t>
            </a:r>
          </a:p>
          <a:p>
            <a:r>
              <a:rPr lang="ru-RU" sz="1400"/>
              <a:t>Referer: http://example.org/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sz="4000" smtClean="0"/>
              <a:t>HTTP </a:t>
            </a:r>
            <a:r>
              <a:rPr lang="ru-RU" sz="4000" smtClean="0"/>
              <a:t>протокол</a:t>
            </a:r>
          </a:p>
        </p:txBody>
      </p:sp>
      <p:sp>
        <p:nvSpPr>
          <p:cNvPr id="84995" name="AutoShape 3" descr="figs/Jsf_0402.gif"/>
          <p:cNvSpPr>
            <a:spLocks noChangeAspect="1" noChangeArrowheads="1"/>
          </p:cNvSpPr>
          <p:nvPr/>
        </p:nvSpPr>
        <p:spPr bwMode="auto">
          <a:xfrm>
            <a:off x="2909888" y="1933575"/>
            <a:ext cx="3324225" cy="2990850"/>
          </a:xfrm>
          <a:prstGeom prst="rect">
            <a:avLst/>
          </a:prstGeom>
          <a:noFill/>
          <a:ln w="9525">
            <a:noFill/>
            <a:miter lim="800000"/>
            <a:headEnd/>
            <a:tailEnd/>
          </a:ln>
        </p:spPr>
        <p:txBody>
          <a:bodyPr/>
          <a:lstStyle/>
          <a:p>
            <a:endParaRPr lang="ru-RU"/>
          </a:p>
        </p:txBody>
      </p:sp>
      <p:sp>
        <p:nvSpPr>
          <p:cNvPr id="84996" name="AutoShape 4" descr="figs/Jsf_0402.gif"/>
          <p:cNvSpPr>
            <a:spLocks noChangeAspect="1" noChangeArrowheads="1"/>
          </p:cNvSpPr>
          <p:nvPr/>
        </p:nvSpPr>
        <p:spPr bwMode="auto">
          <a:xfrm>
            <a:off x="2909888" y="1933575"/>
            <a:ext cx="3324225" cy="2990850"/>
          </a:xfrm>
          <a:prstGeom prst="rect">
            <a:avLst/>
          </a:prstGeom>
          <a:noFill/>
          <a:ln w="9525">
            <a:noFill/>
            <a:miter lim="800000"/>
            <a:headEnd/>
            <a:tailEnd/>
          </a:ln>
        </p:spPr>
        <p:txBody>
          <a:bodyPr/>
          <a:lstStyle/>
          <a:p>
            <a:endParaRPr lang="ru-RU"/>
          </a:p>
        </p:txBody>
      </p:sp>
      <p:sp>
        <p:nvSpPr>
          <p:cNvPr id="84997" name="AutoShape 5" descr="figs/Jsf_0402.gif"/>
          <p:cNvSpPr>
            <a:spLocks noChangeAspect="1" noChangeArrowheads="1"/>
          </p:cNvSpPr>
          <p:nvPr/>
        </p:nvSpPr>
        <p:spPr bwMode="auto">
          <a:xfrm>
            <a:off x="2909888" y="1933575"/>
            <a:ext cx="3324225" cy="2990850"/>
          </a:xfrm>
          <a:prstGeom prst="rect">
            <a:avLst/>
          </a:prstGeom>
          <a:noFill/>
          <a:ln w="9525">
            <a:noFill/>
            <a:miter lim="800000"/>
            <a:headEnd/>
            <a:tailEnd/>
          </a:ln>
        </p:spPr>
        <p:txBody>
          <a:bodyPr/>
          <a:lstStyle/>
          <a:p>
            <a:endParaRPr lang="ru-RU"/>
          </a:p>
        </p:txBody>
      </p:sp>
      <p:sp>
        <p:nvSpPr>
          <p:cNvPr id="84998" name="AutoShape 6" descr="figs/Jsf_0402.gif"/>
          <p:cNvSpPr>
            <a:spLocks noChangeAspect="1" noChangeArrowheads="1"/>
          </p:cNvSpPr>
          <p:nvPr/>
        </p:nvSpPr>
        <p:spPr bwMode="auto">
          <a:xfrm>
            <a:off x="2909888" y="1933575"/>
            <a:ext cx="3324225" cy="2990850"/>
          </a:xfrm>
          <a:prstGeom prst="rect">
            <a:avLst/>
          </a:prstGeom>
          <a:noFill/>
          <a:ln w="9525">
            <a:noFill/>
            <a:miter lim="800000"/>
            <a:headEnd/>
            <a:tailEnd/>
          </a:ln>
        </p:spPr>
        <p:txBody>
          <a:bodyPr/>
          <a:lstStyle/>
          <a:p>
            <a:endParaRPr lang="ru-RU"/>
          </a:p>
        </p:txBody>
      </p:sp>
      <p:pic>
        <p:nvPicPr>
          <p:cNvPr id="84999" name="Picture 7"/>
          <p:cNvPicPr>
            <a:picLocks noChangeAspect="1" noChangeArrowheads="1"/>
          </p:cNvPicPr>
          <p:nvPr/>
        </p:nvPicPr>
        <p:blipFill>
          <a:blip r:embed="rId3" cstate="print"/>
          <a:srcRect l="36781" t="42665" r="23820" b="15845"/>
          <a:stretch>
            <a:fillRect/>
          </a:stretch>
        </p:blipFill>
        <p:spPr bwMode="auto">
          <a:xfrm>
            <a:off x="1676400" y="1828800"/>
            <a:ext cx="6172200" cy="486251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fontScale="90000"/>
          </a:bodyPr>
          <a:lstStyle/>
          <a:p>
            <a:pPr eaLnBrk="1" hangingPunct="1"/>
            <a:r>
              <a:rPr lang="ru-RU" sz="3600" smtClean="0"/>
              <a:t>Пример </a:t>
            </a:r>
            <a:r>
              <a:rPr lang="en-US" sz="3600" smtClean="0"/>
              <a:t>HTTP </a:t>
            </a:r>
            <a:r>
              <a:rPr lang="ru-RU" sz="3600" smtClean="0"/>
              <a:t>запроса на получение страницы</a:t>
            </a:r>
          </a:p>
        </p:txBody>
      </p:sp>
      <p:sp>
        <p:nvSpPr>
          <p:cNvPr id="86019" name="Rectangle 3"/>
          <p:cNvSpPr>
            <a:spLocks noGrp="1" noChangeArrowheads="1"/>
          </p:cNvSpPr>
          <p:nvPr>
            <p:ph idx="1"/>
          </p:nvPr>
        </p:nvSpPr>
        <p:spPr/>
        <p:txBody>
          <a:bodyPr/>
          <a:lstStyle/>
          <a:p>
            <a:pPr eaLnBrk="1" hangingPunct="1">
              <a:lnSpc>
                <a:spcPct val="90000"/>
              </a:lnSpc>
              <a:buFont typeface="Wingdings" pitchFamily="2" charset="2"/>
              <a:buNone/>
            </a:pPr>
            <a:r>
              <a:rPr lang="ru-RU" sz="2400" smtClean="0"/>
              <a:t>GET /hello.htm HTTP/1.1</a:t>
            </a:r>
          </a:p>
          <a:p>
            <a:pPr eaLnBrk="1" hangingPunct="1">
              <a:lnSpc>
                <a:spcPct val="90000"/>
              </a:lnSpc>
              <a:buFont typeface="Wingdings" pitchFamily="2" charset="2"/>
              <a:buNone/>
            </a:pPr>
            <a:r>
              <a:rPr lang="ru-RU" sz="2400" smtClean="0"/>
              <a:t>Accept: */*</a:t>
            </a:r>
          </a:p>
          <a:p>
            <a:pPr eaLnBrk="1" hangingPunct="1">
              <a:lnSpc>
                <a:spcPct val="90000"/>
              </a:lnSpc>
              <a:buFont typeface="Wingdings" pitchFamily="2" charset="2"/>
              <a:buNone/>
            </a:pPr>
            <a:r>
              <a:rPr lang="ru-RU" sz="2400" smtClean="0"/>
              <a:t>Accept-Language: en-us</a:t>
            </a:r>
          </a:p>
          <a:p>
            <a:pPr eaLnBrk="1" hangingPunct="1">
              <a:lnSpc>
                <a:spcPct val="90000"/>
              </a:lnSpc>
              <a:buFont typeface="Wingdings" pitchFamily="2" charset="2"/>
              <a:buNone/>
            </a:pPr>
            <a:r>
              <a:rPr lang="ru-RU" sz="2400" smtClean="0"/>
              <a:t>Accept-Encoding: gzip, deflate</a:t>
            </a:r>
          </a:p>
          <a:p>
            <a:pPr eaLnBrk="1" hangingPunct="1">
              <a:lnSpc>
                <a:spcPct val="90000"/>
              </a:lnSpc>
              <a:buFont typeface="Wingdings" pitchFamily="2" charset="2"/>
              <a:buNone/>
            </a:pPr>
            <a:r>
              <a:rPr lang="ru-RU" sz="2400" smtClean="0"/>
              <a:t>If-Modified-Since: Wed, 24 Oct 2001 14:12:36 GMT</a:t>
            </a:r>
          </a:p>
          <a:p>
            <a:pPr eaLnBrk="1" hangingPunct="1">
              <a:lnSpc>
                <a:spcPct val="90000"/>
              </a:lnSpc>
              <a:buFont typeface="Wingdings" pitchFamily="2" charset="2"/>
              <a:buNone/>
            </a:pPr>
            <a:r>
              <a:rPr lang="ru-RU" sz="2400" smtClean="0"/>
              <a:t>If-None-Match: "50b0d3ee955cc11:a78"</a:t>
            </a:r>
          </a:p>
          <a:p>
            <a:pPr eaLnBrk="1" hangingPunct="1">
              <a:lnSpc>
                <a:spcPct val="90000"/>
              </a:lnSpc>
              <a:buFont typeface="Wingdings" pitchFamily="2" charset="2"/>
              <a:buNone/>
            </a:pPr>
            <a:r>
              <a:rPr lang="ru-RU" sz="2400" smtClean="0"/>
              <a:t>User-Agent: Mozilla/4.0.(compatible; MSIE.6.0; Windows NT 5.1)</a:t>
            </a:r>
          </a:p>
          <a:p>
            <a:pPr eaLnBrk="1" hangingPunct="1">
              <a:lnSpc>
                <a:spcPct val="90000"/>
              </a:lnSpc>
              <a:buFont typeface="Wingdings" pitchFamily="2" charset="2"/>
              <a:buNone/>
            </a:pPr>
            <a:r>
              <a:rPr lang="ru-RU" sz="2400" smtClean="0"/>
              <a:t>Host: </a:t>
            </a:r>
            <a:r>
              <a:rPr lang="en-US" sz="2400" smtClean="0"/>
              <a:t>room214</a:t>
            </a:r>
            <a:r>
              <a:rPr lang="ru-RU" sz="2400" smtClean="0"/>
              <a:t>.</a:t>
            </a:r>
            <a:r>
              <a:rPr lang="en-US" sz="2400" smtClean="0"/>
              <a:t>osu.cctpu</a:t>
            </a:r>
            <a:r>
              <a:rPr lang="ru-RU" sz="2400" smtClean="0"/>
              <a:t>.</a:t>
            </a:r>
            <a:r>
              <a:rPr lang="en-US" sz="2400" smtClean="0"/>
              <a:t>edu.ru</a:t>
            </a:r>
            <a:endParaRPr lang="ru-RU" sz="2400" smtClean="0"/>
          </a:p>
          <a:p>
            <a:pPr eaLnBrk="1" hangingPunct="1">
              <a:lnSpc>
                <a:spcPct val="90000"/>
              </a:lnSpc>
              <a:buFont typeface="Wingdings" pitchFamily="2" charset="2"/>
              <a:buNone/>
            </a:pPr>
            <a:r>
              <a:rPr lang="ru-RU" sz="2400" smtClean="0"/>
              <a:t>Connection: Keep-Alive</a:t>
            </a:r>
          </a:p>
          <a:p>
            <a:pPr eaLnBrk="1" hangingPunct="1">
              <a:lnSpc>
                <a:spcPct val="90000"/>
              </a:lnSpc>
              <a:buFont typeface="Wingdings" pitchFamily="2" charset="2"/>
              <a:buNone/>
            </a:pPr>
            <a:r>
              <a:rPr lang="ru-RU" sz="2400" smtClean="0"/>
              <a:t>[blank line]</a:t>
            </a:r>
          </a:p>
          <a:p>
            <a:pPr eaLnBrk="1" hangingPunct="1">
              <a:lnSpc>
                <a:spcPct val="90000"/>
              </a:lnSpc>
            </a:pPr>
            <a:endParaRPr lang="ru-RU" sz="24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ru-RU" sz="4000" smtClean="0"/>
              <a:t>Пример </a:t>
            </a:r>
            <a:r>
              <a:rPr lang="en-US" sz="4000" smtClean="0"/>
              <a:t>HTTP </a:t>
            </a:r>
            <a:r>
              <a:rPr lang="ru-RU" sz="4000" smtClean="0"/>
              <a:t>ответа сервера</a:t>
            </a:r>
          </a:p>
        </p:txBody>
      </p:sp>
      <p:sp>
        <p:nvSpPr>
          <p:cNvPr id="87043" name="Rectangle 3"/>
          <p:cNvSpPr>
            <a:spLocks noGrp="1" noChangeArrowheads="1"/>
          </p:cNvSpPr>
          <p:nvPr>
            <p:ph idx="1"/>
          </p:nvPr>
        </p:nvSpPr>
        <p:spPr/>
        <p:txBody>
          <a:bodyPr/>
          <a:lstStyle/>
          <a:p>
            <a:pPr eaLnBrk="1" hangingPunct="1">
              <a:lnSpc>
                <a:spcPct val="80000"/>
              </a:lnSpc>
              <a:buFont typeface="Wingdings" pitchFamily="2" charset="2"/>
              <a:buNone/>
            </a:pPr>
            <a:r>
              <a:rPr lang="ru-RU" sz="2000" smtClean="0"/>
              <a:t>HTTP/1.1 200 OK</a:t>
            </a:r>
          </a:p>
          <a:p>
            <a:pPr eaLnBrk="1" hangingPunct="1">
              <a:lnSpc>
                <a:spcPct val="80000"/>
              </a:lnSpc>
              <a:buFont typeface="Wingdings" pitchFamily="2" charset="2"/>
              <a:buNone/>
            </a:pPr>
            <a:r>
              <a:rPr lang="ru-RU" sz="2000" smtClean="0"/>
              <a:t>Server: Microsoft-IIS/5.0</a:t>
            </a:r>
          </a:p>
          <a:p>
            <a:pPr eaLnBrk="1" hangingPunct="1">
              <a:lnSpc>
                <a:spcPct val="80000"/>
              </a:lnSpc>
              <a:buFont typeface="Wingdings" pitchFamily="2" charset="2"/>
              <a:buNone/>
            </a:pPr>
            <a:r>
              <a:rPr lang="ru-RU" sz="2000" smtClean="0"/>
              <a:t>Date: Wed, 24 Oct 2001 14:12:37 GMT</a:t>
            </a:r>
          </a:p>
          <a:p>
            <a:pPr eaLnBrk="1" hangingPunct="1">
              <a:lnSpc>
                <a:spcPct val="80000"/>
              </a:lnSpc>
              <a:buFont typeface="Wingdings" pitchFamily="2" charset="2"/>
              <a:buNone/>
            </a:pPr>
            <a:r>
              <a:rPr lang="ru-RU" sz="2000" smtClean="0"/>
              <a:t>Content-Type: text/html</a:t>
            </a:r>
          </a:p>
          <a:p>
            <a:pPr eaLnBrk="1" hangingPunct="1">
              <a:lnSpc>
                <a:spcPct val="80000"/>
              </a:lnSpc>
              <a:buFont typeface="Wingdings" pitchFamily="2" charset="2"/>
              <a:buNone/>
            </a:pPr>
            <a:r>
              <a:rPr lang="ru-RU" sz="2000" smtClean="0"/>
              <a:t>Accept-Ranges: bytes</a:t>
            </a:r>
          </a:p>
          <a:p>
            <a:pPr eaLnBrk="1" hangingPunct="1">
              <a:lnSpc>
                <a:spcPct val="80000"/>
              </a:lnSpc>
              <a:buFont typeface="Wingdings" pitchFamily="2" charset="2"/>
              <a:buNone/>
            </a:pPr>
            <a:r>
              <a:rPr lang="ru-RU" sz="2000" smtClean="0"/>
              <a:t>Last-Modified: Wed, 24 Oct 2001 14:00:53 GMT</a:t>
            </a:r>
          </a:p>
          <a:p>
            <a:pPr eaLnBrk="1" hangingPunct="1">
              <a:lnSpc>
                <a:spcPct val="80000"/>
              </a:lnSpc>
              <a:buFont typeface="Wingdings" pitchFamily="2" charset="2"/>
              <a:buNone/>
            </a:pPr>
            <a:r>
              <a:rPr lang="ru-RU" sz="2000" smtClean="0"/>
              <a:t>ETag: "d02acf81975cc11:a78"</a:t>
            </a:r>
          </a:p>
          <a:p>
            <a:pPr eaLnBrk="1" hangingPunct="1">
              <a:lnSpc>
                <a:spcPct val="80000"/>
              </a:lnSpc>
              <a:buFont typeface="Wingdings" pitchFamily="2" charset="2"/>
              <a:buNone/>
            </a:pPr>
            <a:r>
              <a:rPr lang="ru-RU" sz="2000" smtClean="0"/>
              <a:t>Content-Length: 46</a:t>
            </a:r>
          </a:p>
          <a:p>
            <a:pPr eaLnBrk="1" hangingPunct="1">
              <a:lnSpc>
                <a:spcPct val="80000"/>
              </a:lnSpc>
              <a:buFont typeface="Wingdings" pitchFamily="2" charset="2"/>
              <a:buNone/>
            </a:pPr>
            <a:r>
              <a:rPr lang="ru-RU" sz="2000" smtClean="0"/>
              <a:t>[blank line]</a:t>
            </a:r>
          </a:p>
          <a:p>
            <a:pPr eaLnBrk="1" hangingPunct="1">
              <a:lnSpc>
                <a:spcPct val="80000"/>
              </a:lnSpc>
              <a:buFont typeface="Wingdings" pitchFamily="2" charset="2"/>
              <a:buNone/>
            </a:pPr>
            <a:r>
              <a:rPr lang="ru-RU" sz="2000" smtClean="0"/>
              <a:t>&lt;html&gt;</a:t>
            </a:r>
          </a:p>
          <a:p>
            <a:pPr eaLnBrk="1" hangingPunct="1">
              <a:lnSpc>
                <a:spcPct val="80000"/>
              </a:lnSpc>
              <a:buFont typeface="Wingdings" pitchFamily="2" charset="2"/>
              <a:buNone/>
            </a:pPr>
            <a:r>
              <a:rPr lang="ru-RU" sz="2000" smtClean="0"/>
              <a:t>&lt;body&gt;</a:t>
            </a:r>
          </a:p>
          <a:p>
            <a:pPr eaLnBrk="1" hangingPunct="1">
              <a:lnSpc>
                <a:spcPct val="80000"/>
              </a:lnSpc>
              <a:buFont typeface="Wingdings" pitchFamily="2" charset="2"/>
              <a:buNone/>
            </a:pPr>
            <a:r>
              <a:rPr lang="ru-RU" sz="2000" smtClean="0"/>
              <a:t>Hello, world</a:t>
            </a:r>
          </a:p>
          <a:p>
            <a:pPr eaLnBrk="1" hangingPunct="1">
              <a:lnSpc>
                <a:spcPct val="80000"/>
              </a:lnSpc>
              <a:buFont typeface="Wingdings" pitchFamily="2" charset="2"/>
              <a:buNone/>
            </a:pPr>
            <a:r>
              <a:rPr lang="ru-RU" sz="2000" smtClean="0"/>
              <a:t>&lt;/body&gt;</a:t>
            </a:r>
          </a:p>
          <a:p>
            <a:pPr eaLnBrk="1" hangingPunct="1">
              <a:lnSpc>
                <a:spcPct val="80000"/>
              </a:lnSpc>
              <a:buFont typeface="Wingdings" pitchFamily="2" charset="2"/>
              <a:buNone/>
            </a:pPr>
            <a:r>
              <a:rPr lang="ru-RU" sz="2000" smtClean="0"/>
              <a:t>&lt;/html&gt;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Язык </a:t>
            </a:r>
            <a:r>
              <a:rPr lang="en-US" dirty="0" smtClean="0"/>
              <a:t>HTML</a:t>
            </a:r>
            <a:endParaRPr lang="ru-RU" dirty="0"/>
          </a:p>
        </p:txBody>
      </p:sp>
      <p:sp>
        <p:nvSpPr>
          <p:cNvPr id="3" name="Содержимое 2"/>
          <p:cNvSpPr>
            <a:spLocks noGrp="1"/>
          </p:cNvSpPr>
          <p:nvPr>
            <p:ph idx="1"/>
          </p:nvPr>
        </p:nvSpPr>
        <p:spPr>
          <a:xfrm>
            <a:off x="142844" y="1428736"/>
            <a:ext cx="8786874" cy="2000264"/>
          </a:xfrm>
        </p:spPr>
        <p:txBody>
          <a:bodyPr>
            <a:normAutofit/>
          </a:bodyPr>
          <a:lstStyle/>
          <a:p>
            <a:r>
              <a:rPr lang="ru-RU" sz="1600" dirty="0" smtClean="0"/>
              <a:t>Язык гипертекстовой разметки(«</a:t>
            </a:r>
            <a:r>
              <a:rPr lang="en-US" sz="1600" dirty="0" err="1" smtClean="0"/>
              <a:t>HyperText</a:t>
            </a:r>
            <a:r>
              <a:rPr lang="en-US" sz="1600" dirty="0" smtClean="0"/>
              <a:t> Markup Language</a:t>
            </a:r>
            <a:r>
              <a:rPr lang="ru-RU" sz="1600" dirty="0" smtClean="0"/>
              <a:t>», </a:t>
            </a:r>
            <a:r>
              <a:rPr lang="en-US" sz="1600" dirty="0" smtClean="0"/>
              <a:t>HTML) </a:t>
            </a:r>
            <a:r>
              <a:rPr lang="ru-RU" sz="1600" dirty="0" smtClean="0"/>
              <a:t>используется для описания содержания (</a:t>
            </a:r>
            <a:r>
              <a:rPr lang="ru-RU" sz="1600" dirty="0" err="1" smtClean="0"/>
              <a:t>контента</a:t>
            </a:r>
            <a:r>
              <a:rPr lang="ru-RU" sz="1600" dirty="0" smtClean="0"/>
              <a:t>)</a:t>
            </a:r>
            <a:r>
              <a:rPr lang="en-US" sz="1600" dirty="0" smtClean="0"/>
              <a:t> Web</a:t>
            </a:r>
            <a:r>
              <a:rPr lang="ru-RU" sz="1600" dirty="0" smtClean="0"/>
              <a:t> страницы и ее визуального форматирования</a:t>
            </a:r>
            <a:r>
              <a:rPr lang="en-US" sz="1600" dirty="0" smtClean="0"/>
              <a:t>.</a:t>
            </a:r>
            <a:r>
              <a:rPr lang="ru-RU" sz="1600" dirty="0" smtClean="0"/>
              <a:t> Язык </a:t>
            </a:r>
            <a:r>
              <a:rPr lang="en-US" sz="1600" dirty="0" smtClean="0"/>
              <a:t>HTML </a:t>
            </a:r>
            <a:r>
              <a:rPr lang="ru-RU" sz="1600" dirty="0" smtClean="0"/>
              <a:t>является языком «разметки»</a:t>
            </a:r>
            <a:r>
              <a:rPr lang="en-US" sz="1600" dirty="0" smtClean="0"/>
              <a:t> </a:t>
            </a:r>
            <a:r>
              <a:rPr lang="ru-RU" sz="1600" dirty="0" smtClean="0"/>
              <a:t>(</a:t>
            </a:r>
            <a:r>
              <a:rPr lang="en-US" sz="1600" dirty="0" smtClean="0"/>
              <a:t>"markup"</a:t>
            </a:r>
            <a:r>
              <a:rPr lang="ru-RU" sz="1600" dirty="0" smtClean="0"/>
              <a:t>)</a:t>
            </a:r>
            <a:r>
              <a:rPr lang="en-US" sz="1600" dirty="0" smtClean="0"/>
              <a:t>. </a:t>
            </a:r>
            <a:endParaRPr lang="ru-RU" sz="1600" dirty="0" smtClean="0"/>
          </a:p>
          <a:p>
            <a:r>
              <a:rPr lang="en-US" sz="1600" dirty="0" smtClean="0"/>
              <a:t>HTML </a:t>
            </a:r>
            <a:r>
              <a:rPr lang="ru-RU" sz="1600" dirty="0" smtClean="0"/>
              <a:t>страница состоит из смеси текста и изображений (рисунков)</a:t>
            </a:r>
            <a:r>
              <a:rPr lang="en-US" sz="1600" dirty="0" smtClean="0"/>
              <a:t> (</a:t>
            </a:r>
            <a:r>
              <a:rPr lang="ru-RU" sz="1600" dirty="0" smtClean="0"/>
              <a:t>содержания, которое показывается браузером</a:t>
            </a:r>
            <a:r>
              <a:rPr lang="en-US" sz="1600" dirty="0" smtClean="0"/>
              <a:t>)</a:t>
            </a:r>
            <a:r>
              <a:rPr lang="ru-RU" sz="1600" dirty="0" smtClean="0"/>
              <a:t>, а также специальных элементов</a:t>
            </a:r>
            <a:r>
              <a:rPr lang="en-US" sz="1600" dirty="0" smtClean="0"/>
              <a:t>, </a:t>
            </a:r>
            <a:r>
              <a:rPr lang="ru-RU" sz="1600" dirty="0" smtClean="0"/>
              <a:t>называемых тегами</a:t>
            </a:r>
            <a:r>
              <a:rPr lang="en-US" sz="1600" dirty="0" smtClean="0"/>
              <a:t> </a:t>
            </a:r>
            <a:r>
              <a:rPr lang="ru-RU" sz="1600" dirty="0" smtClean="0"/>
              <a:t>(</a:t>
            </a:r>
            <a:r>
              <a:rPr lang="en-US" sz="1600" dirty="0" smtClean="0"/>
              <a:t>tags</a:t>
            </a:r>
            <a:r>
              <a:rPr lang="ru-RU" sz="1600" dirty="0" smtClean="0"/>
              <a:t>)</a:t>
            </a:r>
            <a:r>
              <a:rPr lang="en-US" sz="1600" dirty="0" smtClean="0"/>
              <a:t>, </a:t>
            </a:r>
            <a:r>
              <a:rPr lang="ru-RU" sz="1600" dirty="0" smtClean="0"/>
              <a:t>которые</a:t>
            </a:r>
            <a:r>
              <a:rPr lang="en-US" sz="1600" dirty="0" smtClean="0"/>
              <a:t> </a:t>
            </a:r>
            <a:r>
              <a:rPr lang="ru-RU" sz="1600" dirty="0" smtClean="0"/>
              <a:t>разделяют содержание на части, чтобы пояснить браузеру, как эти части должны показываться или определяют связи элементов содержания с другими </a:t>
            </a:r>
            <a:r>
              <a:rPr lang="en-US" sz="1600" dirty="0" smtClean="0"/>
              <a:t>Web</a:t>
            </a:r>
            <a:r>
              <a:rPr lang="ru-RU" sz="1600" dirty="0" smtClean="0"/>
              <a:t> страницами</a:t>
            </a:r>
            <a:r>
              <a:rPr lang="en-US" sz="1600" dirty="0" smtClean="0"/>
              <a:t>. </a:t>
            </a:r>
          </a:p>
        </p:txBody>
      </p:sp>
      <p:pic>
        <p:nvPicPr>
          <p:cNvPr id="4" name="Picture 2"/>
          <p:cNvPicPr>
            <a:picLocks noChangeAspect="1" noChangeArrowheads="1"/>
          </p:cNvPicPr>
          <p:nvPr/>
        </p:nvPicPr>
        <p:blipFill>
          <a:blip r:embed="rId2" cstate="print"/>
          <a:srcRect l="38095" t="15238" r="15714" b="16190"/>
          <a:stretch>
            <a:fillRect/>
          </a:stretch>
        </p:blipFill>
        <p:spPr bwMode="auto">
          <a:xfrm>
            <a:off x="5000628" y="3214688"/>
            <a:ext cx="3792161" cy="3518500"/>
          </a:xfrm>
          <a:prstGeom prst="rect">
            <a:avLst/>
          </a:prstGeom>
          <a:noFill/>
          <a:ln w="9525" cap="flat" cmpd="sng">
            <a:noFill/>
            <a:prstDash val="solid"/>
            <a:miter lim="800000"/>
            <a:headEnd/>
            <a:tailEnd/>
          </a:ln>
        </p:spPr>
      </p:pic>
      <p:sp>
        <p:nvSpPr>
          <p:cNvPr id="5" name="Прямоугольник 4"/>
          <p:cNvSpPr/>
          <p:nvPr/>
        </p:nvSpPr>
        <p:spPr>
          <a:xfrm>
            <a:off x="214282" y="3429000"/>
            <a:ext cx="4714876" cy="2554545"/>
          </a:xfrm>
          <a:prstGeom prst="rect">
            <a:avLst/>
          </a:prstGeom>
        </p:spPr>
        <p:txBody>
          <a:bodyPr wrap="square">
            <a:spAutoFit/>
          </a:bodyPr>
          <a:lstStyle/>
          <a:p>
            <a:pPr marL="266700" indent="-266700">
              <a:buFont typeface="Arial" pitchFamily="34" charset="0"/>
              <a:buChar char="•"/>
            </a:pPr>
            <a:r>
              <a:rPr lang="ru-RU" sz="1600" dirty="0" smtClean="0"/>
              <a:t>Описание </a:t>
            </a:r>
            <a:r>
              <a:rPr lang="en-US" sz="1600" dirty="0" smtClean="0"/>
              <a:t>Web </a:t>
            </a:r>
            <a:r>
              <a:rPr lang="ru-RU" sz="1600" dirty="0" smtClean="0"/>
              <a:t>страницы обрабатывается специальным компонентом, встроенным в </a:t>
            </a:r>
            <a:r>
              <a:rPr lang="en-US" sz="1600" dirty="0" smtClean="0"/>
              <a:t> Web</a:t>
            </a:r>
            <a:r>
              <a:rPr lang="ru-RU" sz="1600" dirty="0" smtClean="0"/>
              <a:t> браузер (</a:t>
            </a:r>
            <a:r>
              <a:rPr lang="en-US" sz="1600" dirty="0" smtClean="0"/>
              <a:t>processor</a:t>
            </a:r>
            <a:r>
              <a:rPr lang="ru-RU" sz="1600" dirty="0" smtClean="0"/>
              <a:t>)</a:t>
            </a:r>
            <a:r>
              <a:rPr lang="en-US" sz="1600" dirty="0" smtClean="0"/>
              <a:t>, </a:t>
            </a:r>
            <a:r>
              <a:rPr lang="ru-RU" sz="1600" dirty="0" smtClean="0"/>
              <a:t>который на входе получает размеченное содержание, анализирует теги страницы и формирует документ, который показывается на экране</a:t>
            </a:r>
            <a:r>
              <a:rPr lang="en-US" sz="1600" dirty="0" smtClean="0"/>
              <a:t>.</a:t>
            </a:r>
            <a:r>
              <a:rPr lang="ru-RU" sz="1600" dirty="0" smtClean="0"/>
              <a:t> </a:t>
            </a:r>
          </a:p>
          <a:p>
            <a:pPr marL="266700" indent="-266700">
              <a:buFont typeface="Arial" pitchFamily="34" charset="0"/>
              <a:buChar char="•"/>
            </a:pPr>
            <a:r>
              <a:rPr lang="en-US" sz="1600" dirty="0" smtClean="0"/>
              <a:t>HTML </a:t>
            </a:r>
            <a:r>
              <a:rPr lang="ru-RU" sz="1600" dirty="0" smtClean="0"/>
              <a:t>теги являются строками заключенными в угловые скобки</a:t>
            </a:r>
            <a:r>
              <a:rPr lang="en-US" sz="1600" dirty="0" smtClean="0"/>
              <a:t>. </a:t>
            </a:r>
            <a:r>
              <a:rPr lang="ru-RU" sz="1600" dirty="0" smtClean="0"/>
              <a:t>Большинство тегов используется парами</a:t>
            </a:r>
            <a:r>
              <a:rPr lang="en-US" sz="1600" dirty="0" smtClean="0"/>
              <a:t>, </a:t>
            </a:r>
            <a:r>
              <a:rPr lang="ru-RU" sz="1600" dirty="0" smtClean="0"/>
              <a:t>которые отмечают начало и конец части содержания страницы.</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ru-RU" dirty="0" smtClean="0"/>
              <a:t>История языка </a:t>
            </a:r>
            <a:r>
              <a:rPr lang="en-US" dirty="0" smtClean="0"/>
              <a:t>HTML/XHTML</a:t>
            </a:r>
            <a:endParaRPr lang="en-US" dirty="0"/>
          </a:p>
        </p:txBody>
      </p:sp>
      <p:sp>
        <p:nvSpPr>
          <p:cNvPr id="47107" name="Rectangle 3"/>
          <p:cNvSpPr>
            <a:spLocks noGrp="1" noChangeArrowheads="1"/>
          </p:cNvSpPr>
          <p:nvPr>
            <p:ph type="body" idx="1"/>
          </p:nvPr>
        </p:nvSpPr>
        <p:spPr/>
        <p:txBody>
          <a:bodyPr>
            <a:normAutofit/>
          </a:bodyPr>
          <a:lstStyle/>
          <a:p>
            <a:pPr marL="465138" indent="-465138">
              <a:lnSpc>
                <a:spcPct val="90000"/>
              </a:lnSpc>
            </a:pPr>
            <a:r>
              <a:rPr lang="ru-RU" sz="2400" dirty="0" smtClean="0"/>
              <a:t>Версии языка </a:t>
            </a:r>
            <a:r>
              <a:rPr lang="en-US" sz="2400" dirty="0" smtClean="0"/>
              <a:t>HTML</a:t>
            </a:r>
          </a:p>
          <a:p>
            <a:pPr marL="865188" lvl="1" indent="-465138">
              <a:lnSpc>
                <a:spcPct val="90000"/>
              </a:lnSpc>
            </a:pPr>
            <a:r>
              <a:rPr lang="en-US" sz="2000" dirty="0" smtClean="0"/>
              <a:t>1992 </a:t>
            </a:r>
            <a:r>
              <a:rPr lang="en-US" sz="2000" dirty="0"/>
              <a:t>– HTML first defined</a:t>
            </a:r>
          </a:p>
          <a:p>
            <a:pPr marL="865188" lvl="1" indent="-465138">
              <a:lnSpc>
                <a:spcPct val="90000"/>
              </a:lnSpc>
            </a:pPr>
            <a:r>
              <a:rPr lang="en-US" sz="2000" dirty="0"/>
              <a:t>1994 – HTML 2.0</a:t>
            </a:r>
          </a:p>
          <a:p>
            <a:pPr marL="865188" lvl="1" indent="-465138">
              <a:lnSpc>
                <a:spcPct val="90000"/>
              </a:lnSpc>
            </a:pPr>
            <a:r>
              <a:rPr lang="en-US" sz="2000" dirty="0" smtClean="0"/>
              <a:t>1996 </a:t>
            </a:r>
            <a:r>
              <a:rPr lang="en-US" sz="2000" dirty="0"/>
              <a:t>– HTML 3.2, compromise version</a:t>
            </a:r>
          </a:p>
          <a:p>
            <a:pPr marL="865188" lvl="1" indent="-465138">
              <a:lnSpc>
                <a:spcPct val="90000"/>
              </a:lnSpc>
            </a:pPr>
            <a:r>
              <a:rPr lang="en-US" sz="2000" dirty="0"/>
              <a:t>1997 – HTML 4.0, separates content from </a:t>
            </a:r>
            <a:r>
              <a:rPr lang="en-US" sz="2000" dirty="0" smtClean="0"/>
              <a:t>presentation</a:t>
            </a:r>
          </a:p>
          <a:p>
            <a:pPr marL="865188" lvl="1" indent="-465138">
              <a:lnSpc>
                <a:spcPct val="90000"/>
              </a:lnSpc>
            </a:pPr>
            <a:r>
              <a:rPr lang="en-US" sz="2000" dirty="0" smtClean="0"/>
              <a:t>HTML 4.1</a:t>
            </a:r>
          </a:p>
          <a:p>
            <a:pPr marL="865188" lvl="1" indent="-465138">
              <a:lnSpc>
                <a:spcPct val="90000"/>
              </a:lnSpc>
            </a:pPr>
            <a:endParaRPr lang="en-US" sz="2000" dirty="0" smtClean="0"/>
          </a:p>
          <a:p>
            <a:pPr marL="465138" indent="-465138">
              <a:lnSpc>
                <a:spcPct val="90000"/>
              </a:lnSpc>
            </a:pPr>
            <a:r>
              <a:rPr lang="ru-RU" sz="2400" dirty="0" smtClean="0"/>
              <a:t>Вместо дальнейшего развития языка </a:t>
            </a:r>
            <a:r>
              <a:rPr lang="en-US" sz="2400" dirty="0" smtClean="0"/>
              <a:t>HTML </a:t>
            </a:r>
            <a:r>
              <a:rPr lang="ru-RU" sz="2400" dirty="0" smtClean="0"/>
              <a:t>было решено создать новый язык </a:t>
            </a:r>
            <a:r>
              <a:rPr lang="en-US" sz="2400" dirty="0" err="1" smtClean="0"/>
              <a:t>xHTML</a:t>
            </a:r>
            <a:r>
              <a:rPr lang="en-US" sz="2400" dirty="0" smtClean="0"/>
              <a:t> (</a:t>
            </a:r>
            <a:r>
              <a:rPr lang="ru-RU" sz="2400" dirty="0" smtClean="0"/>
              <a:t>переопределение языка </a:t>
            </a:r>
            <a:r>
              <a:rPr lang="en-US" sz="2400" dirty="0" smtClean="0"/>
              <a:t>HTML </a:t>
            </a:r>
            <a:r>
              <a:rPr lang="ru-RU" sz="2400" dirty="0" smtClean="0"/>
              <a:t>на языке </a:t>
            </a:r>
            <a:r>
              <a:rPr lang="en-US" sz="2400" dirty="0" smtClean="0"/>
              <a:t>XML)</a:t>
            </a:r>
            <a:endParaRPr lang="en-US" sz="2400" dirty="0"/>
          </a:p>
          <a:p>
            <a:pPr marL="865188" lvl="1" indent="-465138">
              <a:lnSpc>
                <a:spcPct val="90000"/>
              </a:lnSpc>
            </a:pPr>
            <a:r>
              <a:rPr lang="en-US" sz="2000" dirty="0"/>
              <a:t>1998 – XML standard for writing Web languages</a:t>
            </a:r>
          </a:p>
          <a:p>
            <a:pPr marL="865188" lvl="1" indent="-465138">
              <a:lnSpc>
                <a:spcPct val="90000"/>
              </a:lnSpc>
            </a:pPr>
            <a:r>
              <a:rPr lang="en-US" sz="2000" dirty="0"/>
              <a:t>2000 – XHTML 1.0, XML </a:t>
            </a:r>
            <a:r>
              <a:rPr lang="ru-RU" sz="2000" dirty="0" smtClean="0"/>
              <a:t>совместимый с </a:t>
            </a:r>
            <a:r>
              <a:rPr lang="en-US" sz="2000" dirty="0" smtClean="0"/>
              <a:t>HTML</a:t>
            </a:r>
            <a:endParaRPr lang="en-US" sz="2000" dirty="0"/>
          </a:p>
          <a:p>
            <a:pPr marL="865188" lvl="1" indent="-465138">
              <a:lnSpc>
                <a:spcPct val="90000"/>
              </a:lnSpc>
            </a:pPr>
            <a:r>
              <a:rPr lang="en-US" sz="2000" dirty="0"/>
              <a:t>2002 – XHTML </a:t>
            </a:r>
            <a:r>
              <a:rPr lang="en-US" sz="2000" dirty="0" smtClean="0"/>
              <a:t>1.1</a:t>
            </a:r>
            <a:endParaRPr lang="en-US" sz="2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55000" lnSpcReduction="20000"/>
          </a:bodyPr>
          <a:lstStyle/>
          <a:p>
            <a:r>
              <a:rPr lang="ru-RU" dirty="0" smtClean="0"/>
              <a:t>XHTML 1.0 Переходный (</a:t>
            </a:r>
            <a:r>
              <a:rPr lang="ru-RU" dirty="0" err="1" smtClean="0"/>
              <a:t>Transitional</a:t>
            </a:r>
            <a:r>
              <a:rPr lang="ru-RU" dirty="0" smtClean="0"/>
              <a:t>): предназначен для лёгкой миграции из HTML 3.2 и для тех, кто использует </a:t>
            </a:r>
            <a:r>
              <a:rPr lang="ru-RU" dirty="0" err="1" smtClean="0"/>
              <a:t>инлайн-фрэймы</a:t>
            </a:r>
            <a:r>
              <a:rPr lang="ru-RU" dirty="0" smtClean="0"/>
              <a:t>.</a:t>
            </a:r>
          </a:p>
          <a:p>
            <a:r>
              <a:rPr lang="ru-RU" dirty="0" smtClean="0"/>
              <a:t>XHTML 1.0 Строгий (</a:t>
            </a:r>
            <a:r>
              <a:rPr lang="ru-RU" dirty="0" err="1" smtClean="0"/>
              <a:t>Strict</a:t>
            </a:r>
            <a:r>
              <a:rPr lang="ru-RU" dirty="0" smtClean="0"/>
              <a:t>): полностью отделяет содержание документа от оформления (которое теперь задаётся только через CSS), многие атрибуты (такие как, например, </a:t>
            </a:r>
            <a:r>
              <a:rPr lang="ru-RU" dirty="0" err="1" smtClean="0"/>
              <a:t>bgcolor</a:t>
            </a:r>
            <a:r>
              <a:rPr lang="ru-RU" dirty="0" smtClean="0"/>
              <a:t> и </a:t>
            </a:r>
            <a:r>
              <a:rPr lang="ru-RU" dirty="0" err="1" smtClean="0"/>
              <a:t>align</a:t>
            </a:r>
            <a:r>
              <a:rPr lang="ru-RU" dirty="0" smtClean="0"/>
              <a:t>) более не поддерживаются, их поведение можно задавать только через таблицу стилей.</a:t>
            </a:r>
          </a:p>
          <a:p>
            <a:r>
              <a:rPr lang="ru-RU" dirty="0" smtClean="0"/>
              <a:t>XHTML 1.0 </a:t>
            </a:r>
            <a:r>
              <a:rPr lang="ru-RU" dirty="0" err="1" smtClean="0"/>
              <a:t>Фрэймовый</a:t>
            </a:r>
            <a:r>
              <a:rPr lang="ru-RU" dirty="0" smtClean="0"/>
              <a:t> (</a:t>
            </a:r>
            <a:r>
              <a:rPr lang="ru-RU" dirty="0" err="1" smtClean="0"/>
              <a:t>Frameset</a:t>
            </a:r>
            <a:r>
              <a:rPr lang="ru-RU" dirty="0" smtClean="0"/>
              <a:t>): используется, если необходимо разделить окно браузера на несколько </a:t>
            </a:r>
            <a:r>
              <a:rPr lang="ru-RU" dirty="0" err="1" smtClean="0"/>
              <a:t>фрэймов</a:t>
            </a:r>
            <a:r>
              <a:rPr lang="ru-RU" dirty="0" smtClean="0"/>
              <a:t>.</a:t>
            </a:r>
          </a:p>
          <a:p>
            <a:r>
              <a:rPr lang="ru-RU" dirty="0" smtClean="0"/>
              <a:t>XHTML 1.1 Модульный (</a:t>
            </a:r>
            <a:r>
              <a:rPr lang="ru-RU" dirty="0" err="1" smtClean="0"/>
              <a:t>Module-based</a:t>
            </a:r>
            <a:r>
              <a:rPr lang="ru-RU" dirty="0" smtClean="0"/>
              <a:t>): авторы могут импортировать дополнительные свойства в их разметку.</a:t>
            </a:r>
          </a:p>
          <a:p>
            <a:r>
              <a:rPr lang="ru-RU" dirty="0" smtClean="0"/>
              <a:t>XHTML Основной (</a:t>
            </a:r>
            <a:r>
              <a:rPr lang="ru-RU" dirty="0" err="1" smtClean="0"/>
              <a:t>Basic</a:t>
            </a:r>
            <a:r>
              <a:rPr lang="ru-RU" dirty="0" smtClean="0"/>
              <a:t>): специальная облегчённая версия XHTML для устройств, которые не могут использовать полный набор элементов XHTML — в основном используется в миниатюрных устройствах, таких как мобильные телефоны. Подразумевается, что он заменит WML и C-HTML.</a:t>
            </a:r>
          </a:p>
          <a:p>
            <a:r>
              <a:rPr lang="ru-RU" dirty="0" smtClean="0"/>
              <a:t>XHTML мобильного профиля (</a:t>
            </a:r>
            <a:r>
              <a:rPr lang="ru-RU" dirty="0" err="1" smtClean="0"/>
              <a:t>Mobile</a:t>
            </a:r>
            <a:r>
              <a:rPr lang="ru-RU" dirty="0" smtClean="0"/>
              <a:t> </a:t>
            </a:r>
            <a:r>
              <a:rPr lang="ru-RU" dirty="0" err="1" smtClean="0"/>
              <a:t>Profile</a:t>
            </a:r>
            <a:r>
              <a:rPr lang="ru-RU" dirty="0" smtClean="0"/>
              <a:t>): основанный на XHTML </a:t>
            </a:r>
            <a:r>
              <a:rPr lang="ru-RU" dirty="0" err="1" smtClean="0"/>
              <a:t>Basic</a:t>
            </a:r>
            <a:r>
              <a:rPr lang="ru-RU" dirty="0" smtClean="0"/>
              <a:t>, добавляет специфические элементы для мобильных телефонов.</a:t>
            </a:r>
          </a:p>
          <a:p>
            <a:r>
              <a:rPr lang="ru-RU" dirty="0" smtClean="0"/>
              <a:t>XHTML 2.0. Пока в разработке. Синтаксис еще больше приближен к синтаксису XML. Также является модульным языком.</a:t>
            </a:r>
          </a:p>
          <a:p>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Зачем нужен </a:t>
            </a:r>
            <a:r>
              <a:rPr lang="en-US" dirty="0" err="1" smtClean="0"/>
              <a:t>xHTML</a:t>
            </a:r>
            <a:r>
              <a:rPr lang="en-US" dirty="0" smtClean="0"/>
              <a:t> </a:t>
            </a:r>
            <a:r>
              <a:rPr lang="ru-RU" dirty="0" smtClean="0"/>
              <a:t>вместо </a:t>
            </a:r>
            <a:r>
              <a:rPr lang="en-US" dirty="0" smtClean="0"/>
              <a:t>HTML</a:t>
            </a:r>
            <a:endParaRPr lang="ru-RU" dirty="0"/>
          </a:p>
        </p:txBody>
      </p:sp>
      <p:sp>
        <p:nvSpPr>
          <p:cNvPr id="3" name="Содержимое 2"/>
          <p:cNvSpPr>
            <a:spLocks noGrp="1"/>
          </p:cNvSpPr>
          <p:nvPr>
            <p:ph idx="1"/>
          </p:nvPr>
        </p:nvSpPr>
        <p:spPr/>
        <p:txBody>
          <a:bodyPr>
            <a:normAutofit fontScale="77500" lnSpcReduction="20000"/>
          </a:bodyPr>
          <a:lstStyle/>
          <a:p>
            <a:r>
              <a:rPr lang="en-US" dirty="0" smtClean="0"/>
              <a:t>It can make our page size smaller and our code clearer to read.</a:t>
            </a:r>
          </a:p>
          <a:p>
            <a:r>
              <a:rPr lang="en-US" dirty="0" smtClean="0"/>
              <a:t>Our code can be used with all XML-aware processors (from authoring tools and </a:t>
            </a:r>
            <a:r>
              <a:rPr lang="en-US" dirty="0" err="1" smtClean="0"/>
              <a:t>validators</a:t>
            </a:r>
            <a:r>
              <a:rPr lang="en-US" dirty="0" smtClean="0"/>
              <a:t> through to XSLT, DOM, and SAX processors).</a:t>
            </a:r>
          </a:p>
          <a:p>
            <a:r>
              <a:rPr lang="en-US" dirty="0" smtClean="0"/>
              <a:t>It addresses issues regarding creating web pages so that they can be viewed on all the new devices that can now access the Internet, from phones to fridges, without each type of device requiring its own different language.</a:t>
            </a:r>
          </a:p>
          <a:p>
            <a:r>
              <a:rPr lang="en-US" dirty="0" smtClean="0"/>
              <a:t>XHTML processors can require less memory and power (which is essential for smaller devices).</a:t>
            </a:r>
          </a:p>
          <a:p>
            <a:r>
              <a:rPr lang="en-US" dirty="0" smtClean="0"/>
              <a:t>Some new browsers and devices are being written to only support XHTML.</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Различия между XHTML и HTML</a:t>
            </a:r>
            <a:endParaRPr lang="ru-RU" dirty="0"/>
          </a:p>
        </p:txBody>
      </p:sp>
      <p:sp>
        <p:nvSpPr>
          <p:cNvPr id="3" name="Содержимое 2"/>
          <p:cNvSpPr>
            <a:spLocks noGrp="1"/>
          </p:cNvSpPr>
          <p:nvPr>
            <p:ph idx="1"/>
          </p:nvPr>
        </p:nvSpPr>
        <p:spPr>
          <a:xfrm>
            <a:off x="285720" y="1428736"/>
            <a:ext cx="8572560" cy="5214974"/>
          </a:xfrm>
        </p:spPr>
        <p:txBody>
          <a:bodyPr>
            <a:normAutofit fontScale="55000" lnSpcReduction="20000"/>
          </a:bodyPr>
          <a:lstStyle/>
          <a:p>
            <a:endParaRPr lang="ru-RU" dirty="0" smtClean="0"/>
          </a:p>
          <a:p>
            <a:pPr>
              <a:lnSpc>
                <a:spcPct val="120000"/>
              </a:lnSpc>
              <a:spcBef>
                <a:spcPts val="0"/>
              </a:spcBef>
            </a:pPr>
            <a:r>
              <a:rPr lang="ru-RU" dirty="0" smtClean="0"/>
              <a:t>Все элементы должны быть закрыты. Теги, которые не имеют закрывающего тега (например, &lt;</a:t>
            </a:r>
            <a:r>
              <a:rPr lang="ru-RU" dirty="0" err="1" smtClean="0"/>
              <a:t>img</a:t>
            </a:r>
            <a:r>
              <a:rPr lang="ru-RU" dirty="0" smtClean="0"/>
              <a:t>&gt; или &lt;</a:t>
            </a:r>
            <a:r>
              <a:rPr lang="ru-RU" dirty="0" err="1" smtClean="0"/>
              <a:t>br</a:t>
            </a:r>
            <a:r>
              <a:rPr lang="ru-RU" dirty="0" smtClean="0"/>
              <a:t>&gt;) должны иметь на конце / (например, &lt;</a:t>
            </a:r>
            <a:r>
              <a:rPr lang="ru-RU" dirty="0" err="1" smtClean="0"/>
              <a:t>br</a:t>
            </a:r>
            <a:r>
              <a:rPr lang="ru-RU" dirty="0" smtClean="0"/>
              <a:t> /&gt;).</a:t>
            </a:r>
          </a:p>
          <a:p>
            <a:pPr>
              <a:lnSpc>
                <a:spcPct val="120000"/>
              </a:lnSpc>
              <a:spcBef>
                <a:spcPts val="0"/>
              </a:spcBef>
            </a:pPr>
            <a:r>
              <a:rPr lang="ru-RU" dirty="0" smtClean="0"/>
              <a:t>Булевы атрибуты записываются в развёрнутой форме. Например, следует писать &lt;</a:t>
            </a:r>
            <a:r>
              <a:rPr lang="ru-RU" dirty="0" err="1" smtClean="0"/>
              <a:t>option</a:t>
            </a:r>
            <a:r>
              <a:rPr lang="ru-RU" dirty="0" smtClean="0"/>
              <a:t> </a:t>
            </a:r>
            <a:r>
              <a:rPr lang="ru-RU" dirty="0" err="1" smtClean="0"/>
              <a:t>selected=</a:t>
            </a:r>
            <a:r>
              <a:rPr lang="ru-RU" dirty="0" smtClean="0"/>
              <a:t>"</a:t>
            </a:r>
            <a:r>
              <a:rPr lang="ru-RU" dirty="0" err="1" smtClean="0"/>
              <a:t>selected</a:t>
            </a:r>
            <a:r>
              <a:rPr lang="ru-RU" dirty="0" smtClean="0"/>
              <a:t>"&gt; или &lt;</a:t>
            </a:r>
            <a:r>
              <a:rPr lang="ru-RU" dirty="0" err="1" smtClean="0"/>
              <a:t>td</a:t>
            </a:r>
            <a:r>
              <a:rPr lang="ru-RU" dirty="0" smtClean="0"/>
              <a:t> </a:t>
            </a:r>
            <a:r>
              <a:rPr lang="ru-RU" dirty="0" err="1" smtClean="0"/>
              <a:t>nowrap=</a:t>
            </a:r>
            <a:r>
              <a:rPr lang="ru-RU" dirty="0" smtClean="0"/>
              <a:t>"</a:t>
            </a:r>
            <a:r>
              <a:rPr lang="ru-RU" dirty="0" err="1" smtClean="0"/>
              <a:t>nowrap</a:t>
            </a:r>
            <a:r>
              <a:rPr lang="ru-RU" dirty="0" smtClean="0"/>
              <a:t>"&gt;.</a:t>
            </a:r>
          </a:p>
          <a:p>
            <a:pPr>
              <a:lnSpc>
                <a:spcPct val="120000"/>
              </a:lnSpc>
              <a:spcBef>
                <a:spcPts val="0"/>
              </a:spcBef>
            </a:pPr>
            <a:r>
              <a:rPr lang="ru-RU" dirty="0" smtClean="0"/>
              <a:t>Имена тегов и атрибутов должны быть записаны строчными буквами (например, &lt;</a:t>
            </a:r>
            <a:r>
              <a:rPr lang="ru-RU" dirty="0" err="1" smtClean="0"/>
              <a:t>img</a:t>
            </a:r>
            <a:r>
              <a:rPr lang="ru-RU" dirty="0" smtClean="0"/>
              <a:t> </a:t>
            </a:r>
            <a:r>
              <a:rPr lang="ru-RU" dirty="0" err="1" smtClean="0"/>
              <a:t>alt=</a:t>
            </a:r>
            <a:r>
              <a:rPr lang="ru-RU" dirty="0" smtClean="0"/>
              <a:t>"" /&gt; вместо &lt;IMG ALT="" /&gt;).</a:t>
            </a:r>
          </a:p>
          <a:p>
            <a:pPr>
              <a:lnSpc>
                <a:spcPct val="120000"/>
              </a:lnSpc>
              <a:spcBef>
                <a:spcPts val="0"/>
              </a:spcBef>
            </a:pPr>
            <a:r>
              <a:rPr lang="ru-RU" dirty="0" smtClean="0"/>
              <a:t>XHTML гораздо строже относится к ошибкам в коде; &lt; и &amp; везде, даже в URL, должны замещаться &amp;</a:t>
            </a:r>
            <a:r>
              <a:rPr lang="ru-RU" dirty="0" err="1" smtClean="0"/>
              <a:t>lt</a:t>
            </a:r>
            <a:r>
              <a:rPr lang="ru-RU" dirty="0" smtClean="0"/>
              <a:t>; и &amp;</a:t>
            </a:r>
            <a:r>
              <a:rPr lang="ru-RU" dirty="0" err="1" smtClean="0"/>
              <a:t>amp</a:t>
            </a:r>
            <a:r>
              <a:rPr lang="ru-RU" dirty="0" smtClean="0"/>
              <a:t>; соответственно. По рекомендации W3C браузеры, встретив ошибку в XHTML, должны сообщить о ней и не обрабатывать документ. Для HTML браузеры старались  понять, что хотел сказать автор.</a:t>
            </a:r>
          </a:p>
          <a:p>
            <a:pPr>
              <a:lnSpc>
                <a:spcPct val="120000"/>
              </a:lnSpc>
              <a:spcBef>
                <a:spcPts val="0"/>
              </a:spcBef>
            </a:pPr>
            <a:r>
              <a:rPr lang="ru-RU" dirty="0" smtClean="0"/>
              <a:t>Кодировкой по умолчанию является UTF-8 (в отличие от HTML, где кодировкой по умолчанию является ISO 8859-1).</a:t>
            </a:r>
          </a:p>
          <a:p>
            <a:pPr>
              <a:lnSpc>
                <a:spcPct val="120000"/>
              </a:lnSpc>
              <a:spcBef>
                <a:spcPts val="0"/>
              </a:spcBef>
            </a:pPr>
            <a:r>
              <a:rPr lang="ru-RU" dirty="0" smtClean="0"/>
              <a:t>Для XHTML страниц рекомендуется задавать MIME-тип — </a:t>
            </a:r>
            <a:r>
              <a:rPr lang="ru-RU" dirty="0" err="1" smtClean="0"/>
              <a:t>application</a:t>
            </a:r>
            <a:r>
              <a:rPr lang="ru-RU" dirty="0" smtClean="0"/>
              <a:t>/</a:t>
            </a:r>
            <a:r>
              <a:rPr lang="ru-RU" dirty="0" err="1" smtClean="0"/>
              <a:t>xhtml+xml</a:t>
            </a:r>
            <a:r>
              <a:rPr lang="ru-RU" dirty="0" smtClean="0"/>
              <a:t>, но это не является обязательным, более того — браузер </a:t>
            </a:r>
            <a:r>
              <a:rPr lang="ru-RU" dirty="0" err="1" smtClean="0"/>
              <a:t>Internet</a:t>
            </a:r>
            <a:r>
              <a:rPr lang="ru-RU" dirty="0" smtClean="0"/>
              <a:t> </a:t>
            </a:r>
            <a:r>
              <a:rPr lang="ru-RU" dirty="0" err="1" smtClean="0"/>
              <a:t>Explorer</a:t>
            </a:r>
            <a:r>
              <a:rPr lang="ru-RU" dirty="0" smtClean="0"/>
              <a:t> 8 и младшие версии, не смогут обрабатывать страницу, поэтому с XHTML 1.0 традиционно используется MIME-тип для HTML — </a:t>
            </a:r>
            <a:r>
              <a:rPr lang="ru-RU" dirty="0" err="1" smtClean="0"/>
              <a:t>text</a:t>
            </a:r>
            <a:r>
              <a:rPr lang="ru-RU" dirty="0" smtClean="0"/>
              <a:t>/</a:t>
            </a:r>
            <a:r>
              <a:rPr lang="ru-RU" dirty="0" err="1" smtClean="0"/>
              <a:t>html</a:t>
            </a:r>
            <a:r>
              <a:rPr lang="ru-RU" dirty="0" smtClean="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600200"/>
            <a:ext cx="8229600" cy="5043510"/>
          </a:xfrm>
        </p:spPr>
        <p:txBody>
          <a:bodyPr>
            <a:normAutofit fontScale="55000" lnSpcReduction="20000"/>
          </a:bodyPr>
          <a:lstStyle/>
          <a:p>
            <a:r>
              <a:rPr lang="ru-RU" dirty="0" smtClean="0"/>
              <a:t>Также стандарт рекомендует указание </a:t>
            </a:r>
            <a:endParaRPr lang="en-US" dirty="0" smtClean="0"/>
          </a:p>
          <a:p>
            <a:pPr>
              <a:buNone/>
            </a:pPr>
            <a:r>
              <a:rPr lang="en-US" dirty="0" smtClean="0"/>
              <a:t>	</a:t>
            </a:r>
            <a:r>
              <a:rPr lang="ru-RU" dirty="0" smtClean="0"/>
              <a:t>&lt;?</a:t>
            </a:r>
            <a:r>
              <a:rPr lang="ru-RU" dirty="0" err="1" smtClean="0"/>
              <a:t>xml</a:t>
            </a:r>
            <a:r>
              <a:rPr lang="ru-RU" dirty="0" smtClean="0"/>
              <a:t> </a:t>
            </a:r>
            <a:r>
              <a:rPr lang="ru-RU" dirty="0" err="1" smtClean="0"/>
              <a:t>version=</a:t>
            </a:r>
            <a:r>
              <a:rPr lang="ru-RU" dirty="0" smtClean="0"/>
              <a:t>"1.0" </a:t>
            </a:r>
            <a:r>
              <a:rPr lang="ru-RU" dirty="0" err="1" smtClean="0"/>
              <a:t>encoding=</a:t>
            </a:r>
            <a:r>
              <a:rPr lang="ru-RU" dirty="0" smtClean="0"/>
              <a:t>"utf-8"?&gt; </a:t>
            </a:r>
            <a:endParaRPr lang="en-US" dirty="0" smtClean="0"/>
          </a:p>
          <a:p>
            <a:pPr>
              <a:buNone/>
            </a:pPr>
            <a:r>
              <a:rPr lang="en-US" dirty="0" smtClean="0"/>
              <a:t>	</a:t>
            </a:r>
            <a:r>
              <a:rPr lang="ru-RU" dirty="0" smtClean="0"/>
              <a:t>перед DTD, но это не обязательно, более того — браузер </a:t>
            </a:r>
            <a:r>
              <a:rPr lang="ru-RU" dirty="0" err="1" smtClean="0"/>
              <a:t>Internet</a:t>
            </a:r>
            <a:r>
              <a:rPr lang="ru-RU" dirty="0" smtClean="0"/>
              <a:t> </a:t>
            </a:r>
            <a:r>
              <a:rPr lang="ru-RU" dirty="0" err="1" smtClean="0"/>
              <a:t>Explorer</a:t>
            </a:r>
            <a:r>
              <a:rPr lang="ru-RU" dirty="0" smtClean="0"/>
              <a:t> воспринимает такое указание (как и любой другой текст перед &lt;!DOCTYPE&gt;), как признак того, что данную страницу необходимо отображать в режиме обратной совместимости, а не согласно стандарту. </a:t>
            </a:r>
            <a:endParaRPr lang="en-US" dirty="0" smtClean="0"/>
          </a:p>
          <a:p>
            <a:r>
              <a:rPr lang="ru-RU" dirty="0" smtClean="0"/>
              <a:t>Существует три типа документов XHTML: </a:t>
            </a:r>
            <a:endParaRPr lang="en-US" dirty="0" smtClean="0"/>
          </a:p>
          <a:p>
            <a:pPr lvl="1"/>
            <a:r>
              <a:rPr lang="ru-RU" dirty="0" err="1" smtClean="0"/>
              <a:t>strict</a:t>
            </a:r>
            <a:r>
              <a:rPr lang="ru-RU" dirty="0" smtClean="0"/>
              <a:t>, </a:t>
            </a:r>
            <a:endParaRPr lang="en-US" dirty="0" smtClean="0"/>
          </a:p>
          <a:p>
            <a:pPr lvl="1"/>
            <a:r>
              <a:rPr lang="ru-RU" dirty="0" err="1" smtClean="0"/>
              <a:t>transitional</a:t>
            </a:r>
            <a:r>
              <a:rPr lang="ru-RU" dirty="0" smtClean="0"/>
              <a:t> и </a:t>
            </a:r>
            <a:endParaRPr lang="en-US" dirty="0" smtClean="0"/>
          </a:p>
          <a:p>
            <a:pPr lvl="1"/>
            <a:r>
              <a:rPr lang="ru-RU" dirty="0" err="1" smtClean="0"/>
              <a:t>frameset</a:t>
            </a:r>
            <a:r>
              <a:rPr lang="ru-RU" dirty="0" smtClean="0"/>
              <a:t>. </a:t>
            </a:r>
            <a:endParaRPr lang="en-US" dirty="0" smtClean="0"/>
          </a:p>
          <a:p>
            <a:r>
              <a:rPr lang="ru-RU" dirty="0" smtClean="0"/>
              <a:t>Наиболее употребительной и универсальной из версий XHTML является переходная (англ. </a:t>
            </a:r>
            <a:r>
              <a:rPr lang="ru-RU" dirty="0" err="1" smtClean="0"/>
              <a:t>transitional</a:t>
            </a:r>
            <a:r>
              <a:rPr lang="ru-RU" dirty="0" smtClean="0"/>
              <a:t>), поскольку она позволяет использовать </a:t>
            </a:r>
            <a:r>
              <a:rPr lang="ru-RU" dirty="0" err="1" smtClean="0"/>
              <a:t>iframe</a:t>
            </a:r>
            <a:r>
              <a:rPr lang="ru-RU" dirty="0" smtClean="0"/>
              <a:t> (включение содержимого одной </a:t>
            </a:r>
            <a:r>
              <a:rPr lang="ru-RU" dirty="0" err="1" smtClean="0"/>
              <a:t>веб-страницы</a:t>
            </a:r>
            <a:r>
              <a:rPr lang="ru-RU" dirty="0" smtClean="0"/>
              <a:t> в другую) и атрибут </a:t>
            </a:r>
            <a:r>
              <a:rPr lang="ru-RU" dirty="0" err="1" smtClean="0"/>
              <a:t>target</a:t>
            </a:r>
            <a:r>
              <a:rPr lang="ru-RU" dirty="0" smtClean="0"/>
              <a:t> у ссылок (для указания того, например, что ссылке необходимо открываться в новом окне). </a:t>
            </a:r>
            <a:endParaRPr lang="en-US" dirty="0" smtClean="0"/>
          </a:p>
          <a:p>
            <a:r>
              <a:rPr lang="ru-RU" dirty="0" smtClean="0"/>
              <a:t>Фреймовая версия (англ. </a:t>
            </a:r>
            <a:r>
              <a:rPr lang="ru-RU" dirty="0" err="1" smtClean="0"/>
              <a:t>frameset</a:t>
            </a:r>
            <a:r>
              <a:rPr lang="ru-RU" dirty="0" smtClean="0"/>
              <a:t>) представляет собой расширенный вариант </a:t>
            </a:r>
            <a:r>
              <a:rPr lang="ru-RU" dirty="0" err="1" smtClean="0"/>
              <a:t>transitional</a:t>
            </a:r>
            <a:r>
              <a:rPr lang="ru-RU" dirty="0" smtClean="0"/>
              <a:t>, добавляя к нему, как следует из названия, возможность установки </a:t>
            </a:r>
            <a:r>
              <a:rPr lang="ru-RU" dirty="0" err="1" smtClean="0"/>
              <a:t>frameset</a:t>
            </a:r>
            <a:r>
              <a:rPr lang="ru-RU" dirty="0" smtClean="0"/>
              <a:t> вместо </a:t>
            </a:r>
            <a:r>
              <a:rPr lang="ru-RU" dirty="0" err="1" smtClean="0"/>
              <a:t>body</a:t>
            </a:r>
            <a:r>
              <a:rPr lang="ru-RU" dirty="0" smtClean="0"/>
              <a:t>. DTD строгой версии XHTML (англ. </a:t>
            </a:r>
            <a:r>
              <a:rPr lang="ru-RU" dirty="0" err="1" smtClean="0"/>
              <a:t>strict</a:t>
            </a:r>
            <a:r>
              <a:rPr lang="ru-RU" dirty="0" smtClean="0"/>
              <a:t>) не содержит многих тегов и атрибутов, описанных в DTD </a:t>
            </a:r>
            <a:r>
              <a:rPr lang="ru-RU" dirty="0" err="1" smtClean="0"/>
              <a:t>transitional</a:t>
            </a:r>
            <a:r>
              <a:rPr lang="ru-RU" dirty="0" smtClean="0"/>
              <a:t>, и признанных устаревшими.</a:t>
            </a:r>
          </a:p>
          <a:p>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Достоинства и недостатки языков</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Достоинства</a:t>
            </a:r>
          </a:p>
          <a:p>
            <a:pPr lvl="1"/>
            <a:r>
              <a:rPr lang="en-US" dirty="0" smtClean="0"/>
              <a:t>SGML </a:t>
            </a:r>
            <a:r>
              <a:rPr lang="ru-RU" dirty="0" smtClean="0"/>
              <a:t>является полным и мощным языком.</a:t>
            </a:r>
          </a:p>
          <a:p>
            <a:pPr lvl="1"/>
            <a:r>
              <a:rPr lang="en-US" dirty="0" smtClean="0"/>
              <a:t>HTML </a:t>
            </a:r>
            <a:r>
              <a:rPr lang="ru-RU" dirty="0" smtClean="0"/>
              <a:t>является простым и общепризнанным языком (более 100 млн. пользователей).</a:t>
            </a:r>
          </a:p>
          <a:p>
            <a:r>
              <a:rPr lang="ru-RU" dirty="0" smtClean="0"/>
              <a:t>Недостатки</a:t>
            </a:r>
          </a:p>
          <a:p>
            <a:pPr lvl="1"/>
            <a:r>
              <a:rPr lang="en-US" dirty="0" smtClean="0"/>
              <a:t>SGML – </a:t>
            </a:r>
            <a:r>
              <a:rPr lang="ru-RU" dirty="0" smtClean="0"/>
              <a:t>обладает сложностью, которая является избыточной для обычных приложений.</a:t>
            </a:r>
          </a:p>
          <a:p>
            <a:pPr lvl="1"/>
            <a:r>
              <a:rPr lang="en-US" dirty="0" smtClean="0"/>
              <a:t>HTML </a:t>
            </a:r>
            <a:r>
              <a:rPr lang="ru-RU" dirty="0" smtClean="0"/>
              <a:t>недостает средств описания данных (расширяемости), которые требуются для обработки данных.</a:t>
            </a:r>
          </a:p>
          <a:p>
            <a:r>
              <a:rPr lang="ru-RU" dirty="0" smtClean="0"/>
              <a:t>В связи с этим </a:t>
            </a:r>
            <a:r>
              <a:rPr lang="en-US" dirty="0" smtClean="0"/>
              <a:t>W3C </a:t>
            </a:r>
            <a:r>
              <a:rPr lang="ru-RU" dirty="0" smtClean="0"/>
              <a:t>организовал работу по созданию стандарта языков разметки, который был бы удобен для работы в сети </a:t>
            </a:r>
            <a:r>
              <a:rPr lang="en-US" dirty="0" smtClean="0"/>
              <a:t>Internet. </a:t>
            </a:r>
            <a:r>
              <a:rPr lang="ru-RU" dirty="0" smtClean="0"/>
              <a:t>Разработка основывалась на упрощенной версии </a:t>
            </a:r>
            <a:r>
              <a:rPr lang="en-US" dirty="0" smtClean="0"/>
              <a:t>SGML.</a:t>
            </a:r>
          </a:p>
          <a:p>
            <a:r>
              <a:rPr lang="ru-RU" dirty="0" smtClean="0"/>
              <a:t>Начальные концепции языка появились в 1996, а в 1998 году был принят официальный стандарт </a:t>
            </a:r>
            <a:r>
              <a:rPr lang="en-US" dirty="0" smtClean="0"/>
              <a:t>XML 1.0.</a:t>
            </a:r>
            <a:endParaRPr lang="ru-RU" dirty="0" smtClean="0"/>
          </a:p>
          <a:p>
            <a:r>
              <a:rPr lang="ru-RU" dirty="0" smtClean="0"/>
              <a:t>Сам </a:t>
            </a:r>
            <a:r>
              <a:rPr lang="en-US" dirty="0" smtClean="0"/>
              <a:t>XML </a:t>
            </a:r>
            <a:r>
              <a:rPr lang="ru-RU" dirty="0" smtClean="0"/>
              <a:t>описывает структуру данных (как и </a:t>
            </a:r>
            <a:r>
              <a:rPr lang="en-US" dirty="0" smtClean="0"/>
              <a:t>SGML</a:t>
            </a:r>
            <a:r>
              <a:rPr lang="ru-RU" dirty="0" smtClean="0"/>
              <a:t>),</a:t>
            </a:r>
            <a:r>
              <a:rPr lang="en-US" dirty="0" smtClean="0"/>
              <a:t> </a:t>
            </a:r>
            <a:r>
              <a:rPr lang="ru-RU" dirty="0" smtClean="0"/>
              <a:t>но имеются набор связанных с ним технологий, которые описывают, как документ должен выглядеть (</a:t>
            </a:r>
            <a:r>
              <a:rPr lang="en-US" dirty="0" smtClean="0"/>
              <a:t>XSL</a:t>
            </a:r>
            <a:r>
              <a:rPr lang="ru-RU" dirty="0" smtClean="0"/>
              <a:t>)</a:t>
            </a:r>
            <a:r>
              <a:rPr lang="en-US" dirty="0" smtClean="0"/>
              <a:t> </a:t>
            </a:r>
            <a:r>
              <a:rPr lang="ru-RU" dirty="0" smtClean="0"/>
              <a:t>и даже как он должен связываться (</a:t>
            </a:r>
            <a:r>
              <a:rPr lang="en-US" dirty="0" smtClean="0"/>
              <a:t>hyperlink</a:t>
            </a:r>
            <a:r>
              <a:rPr lang="ru-RU" dirty="0" smtClean="0"/>
              <a:t>)</a:t>
            </a:r>
            <a:r>
              <a:rPr lang="en-US" dirty="0" smtClean="0"/>
              <a:t> </a:t>
            </a:r>
            <a:r>
              <a:rPr lang="ru-RU" dirty="0" smtClean="0"/>
              <a:t>с другими </a:t>
            </a:r>
            <a:r>
              <a:rPr lang="en-US" dirty="0" smtClean="0"/>
              <a:t>XML </a:t>
            </a:r>
            <a:r>
              <a:rPr lang="ru-RU" dirty="0" smtClean="0"/>
              <a:t>документами.</a:t>
            </a:r>
          </a:p>
          <a:p>
            <a:endParaRPr lang="en-US" dirty="0" smtClean="0"/>
          </a:p>
          <a:p>
            <a:endParaRPr lang="ru-RU" dirty="0" smtClean="0"/>
          </a:p>
          <a:p>
            <a:pPr lvl="1"/>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600200"/>
            <a:ext cx="8229600" cy="1257295"/>
          </a:xfrm>
        </p:spPr>
        <p:txBody>
          <a:bodyPr/>
          <a:lstStyle/>
          <a:p>
            <a:endParaRPr lang="ru-RU" dirty="0"/>
          </a:p>
        </p:txBody>
      </p:sp>
      <p:pic>
        <p:nvPicPr>
          <p:cNvPr id="1026" name="Picture 2"/>
          <p:cNvPicPr>
            <a:picLocks noChangeAspect="1" noChangeArrowheads="1"/>
          </p:cNvPicPr>
          <p:nvPr/>
        </p:nvPicPr>
        <p:blipFill>
          <a:blip r:embed="rId2" cstate="print"/>
          <a:srcRect l="33036" t="30000" r="7589" b="28571"/>
          <a:stretch>
            <a:fillRect/>
          </a:stretch>
        </p:blipFill>
        <p:spPr bwMode="auto">
          <a:xfrm>
            <a:off x="785786" y="3000372"/>
            <a:ext cx="7863106" cy="3429024"/>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Отображение </a:t>
            </a:r>
            <a:r>
              <a:rPr lang="en-US" dirty="0" smtClean="0"/>
              <a:t>XML </a:t>
            </a:r>
            <a:r>
              <a:rPr lang="ru-RU" dirty="0" smtClean="0"/>
              <a:t>документа в браузерах</a:t>
            </a:r>
            <a:endParaRPr lang="ru-RU" dirty="0"/>
          </a:p>
        </p:txBody>
      </p:sp>
      <p:sp>
        <p:nvSpPr>
          <p:cNvPr id="3" name="Содержимое 2"/>
          <p:cNvSpPr>
            <a:spLocks noGrp="1"/>
          </p:cNvSpPr>
          <p:nvPr>
            <p:ph idx="1"/>
          </p:nvPr>
        </p:nvSpPr>
        <p:spPr>
          <a:xfrm>
            <a:off x="1857355" y="1643049"/>
            <a:ext cx="1409841" cy="554655"/>
          </a:xfrm>
        </p:spPr>
        <p:txBody>
          <a:bodyPr>
            <a:normAutofit lnSpcReduction="10000"/>
          </a:bodyPr>
          <a:lstStyle/>
          <a:p>
            <a:pPr>
              <a:buNone/>
            </a:pPr>
            <a:r>
              <a:rPr lang="en-US" dirty="0" smtClean="0"/>
              <a:t>Opera</a:t>
            </a:r>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231278" y="2143116"/>
            <a:ext cx="5643870" cy="3000397"/>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3428992" y="3571876"/>
            <a:ext cx="5451424" cy="3000396"/>
          </a:xfrm>
          <a:prstGeom prst="rect">
            <a:avLst/>
          </a:prstGeom>
          <a:noFill/>
          <a:ln w="9525">
            <a:noFill/>
            <a:miter lim="800000"/>
            <a:headEnd/>
            <a:tailEnd/>
          </a:ln>
        </p:spPr>
      </p:pic>
      <p:sp>
        <p:nvSpPr>
          <p:cNvPr id="6" name="Содержимое 2"/>
          <p:cNvSpPr txBox="1">
            <a:spLocks/>
          </p:cNvSpPr>
          <p:nvPr/>
        </p:nvSpPr>
        <p:spPr>
          <a:xfrm>
            <a:off x="5857884" y="2928934"/>
            <a:ext cx="2956183" cy="554655"/>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Internet Explorer</a:t>
            </a: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ru-RU" dirty="0" smtClean="0"/>
              <a:t>Простой </a:t>
            </a:r>
            <a:r>
              <a:rPr lang="en-US" dirty="0" smtClean="0"/>
              <a:t>XHTML </a:t>
            </a:r>
            <a:r>
              <a:rPr lang="ru-RU" dirty="0" smtClean="0"/>
              <a:t>файл</a:t>
            </a:r>
            <a:endParaRPr lang="en-US" dirty="0"/>
          </a:p>
        </p:txBody>
      </p:sp>
      <p:sp>
        <p:nvSpPr>
          <p:cNvPr id="32771" name="Rectangle 3"/>
          <p:cNvSpPr>
            <a:spLocks noGrp="1" noChangeArrowheads="1"/>
          </p:cNvSpPr>
          <p:nvPr>
            <p:ph type="body" idx="1"/>
          </p:nvPr>
        </p:nvSpPr>
        <p:spPr>
          <a:xfrm>
            <a:off x="357158" y="1600200"/>
            <a:ext cx="8501122" cy="4525963"/>
          </a:xfrm>
        </p:spPr>
        <p:txBody>
          <a:bodyPr/>
          <a:lstStyle/>
          <a:p>
            <a:pPr>
              <a:lnSpc>
                <a:spcPct val="90000"/>
              </a:lnSpc>
              <a:buFontTx/>
              <a:buNone/>
            </a:pPr>
            <a:r>
              <a:rPr lang="en-US" sz="1600" dirty="0">
                <a:solidFill>
                  <a:srgbClr val="0A6719"/>
                </a:solidFill>
              </a:rPr>
              <a:t>&lt;!DOCTYPE html PUBLIC "-//W3C//DTD XHTML 1.0 Transitional//EN" "http://www.w3.org/TR/xhtml1/DTD/xhtml1-transitional.dtd"&gt;</a:t>
            </a:r>
            <a:r>
              <a:rPr lang="en-US" sz="1600" dirty="0"/>
              <a:t> </a:t>
            </a:r>
          </a:p>
          <a:p>
            <a:pPr>
              <a:lnSpc>
                <a:spcPct val="90000"/>
              </a:lnSpc>
              <a:buFontTx/>
              <a:buNone/>
            </a:pPr>
            <a:r>
              <a:rPr lang="en-US" sz="1600" dirty="0">
                <a:solidFill>
                  <a:srgbClr val="05027F"/>
                </a:solidFill>
              </a:rPr>
              <a:t>&lt;html&gt;</a:t>
            </a:r>
            <a:r>
              <a:rPr lang="en-US" sz="1600" dirty="0"/>
              <a:t> </a:t>
            </a:r>
          </a:p>
          <a:p>
            <a:pPr>
              <a:lnSpc>
                <a:spcPct val="90000"/>
              </a:lnSpc>
              <a:buFontTx/>
              <a:buNone/>
            </a:pPr>
            <a:r>
              <a:rPr lang="en-US" sz="1600" dirty="0"/>
              <a:t>    </a:t>
            </a:r>
            <a:r>
              <a:rPr lang="en-US" sz="1600" dirty="0">
                <a:solidFill>
                  <a:srgbClr val="05027F"/>
                </a:solidFill>
              </a:rPr>
              <a:t>&lt;head&gt;</a:t>
            </a:r>
            <a:r>
              <a:rPr lang="en-US" sz="1600" dirty="0"/>
              <a:t> </a:t>
            </a:r>
          </a:p>
          <a:p>
            <a:pPr>
              <a:lnSpc>
                <a:spcPct val="90000"/>
              </a:lnSpc>
              <a:buFontTx/>
              <a:buNone/>
            </a:pPr>
            <a:r>
              <a:rPr lang="en-US" sz="1600" dirty="0"/>
              <a:t>        </a:t>
            </a:r>
            <a:r>
              <a:rPr lang="en-US" sz="1600" dirty="0">
                <a:solidFill>
                  <a:srgbClr val="05027F"/>
                </a:solidFill>
              </a:rPr>
              <a:t>&lt;title&gt;</a:t>
            </a:r>
            <a:r>
              <a:rPr lang="en-US" sz="1600" dirty="0"/>
              <a:t> </a:t>
            </a:r>
          </a:p>
          <a:p>
            <a:pPr>
              <a:lnSpc>
                <a:spcPct val="90000"/>
              </a:lnSpc>
              <a:buFontTx/>
              <a:buNone/>
            </a:pPr>
            <a:r>
              <a:rPr lang="en-US" sz="1600" dirty="0"/>
              <a:t>           </a:t>
            </a:r>
            <a:r>
              <a:rPr lang="ru-RU" sz="1600" dirty="0" smtClean="0"/>
              <a:t>Моя домашняя страница</a:t>
            </a:r>
            <a:endParaRPr lang="en-US" sz="1600" dirty="0"/>
          </a:p>
          <a:p>
            <a:pPr>
              <a:lnSpc>
                <a:spcPct val="90000"/>
              </a:lnSpc>
              <a:buFontTx/>
              <a:buNone/>
            </a:pPr>
            <a:r>
              <a:rPr lang="en-US" sz="1600" dirty="0"/>
              <a:t>        </a:t>
            </a:r>
            <a:r>
              <a:rPr lang="en-US" sz="1600" dirty="0">
                <a:solidFill>
                  <a:srgbClr val="05027F"/>
                </a:solidFill>
              </a:rPr>
              <a:t>&lt;/title&gt;</a:t>
            </a:r>
            <a:r>
              <a:rPr lang="en-US" sz="1600" dirty="0"/>
              <a:t> </a:t>
            </a:r>
          </a:p>
          <a:p>
            <a:pPr>
              <a:lnSpc>
                <a:spcPct val="90000"/>
              </a:lnSpc>
              <a:buFontTx/>
              <a:buNone/>
            </a:pPr>
            <a:r>
              <a:rPr lang="en-US" sz="1600" dirty="0"/>
              <a:t>    </a:t>
            </a:r>
            <a:r>
              <a:rPr lang="en-US" sz="1600" dirty="0">
                <a:solidFill>
                  <a:srgbClr val="05027F"/>
                </a:solidFill>
              </a:rPr>
              <a:t>&lt;/head&gt;</a:t>
            </a:r>
            <a:r>
              <a:rPr lang="en-US" sz="1600" dirty="0"/>
              <a:t> </a:t>
            </a:r>
          </a:p>
          <a:p>
            <a:pPr>
              <a:lnSpc>
                <a:spcPct val="90000"/>
              </a:lnSpc>
              <a:buFontTx/>
              <a:buNone/>
            </a:pPr>
            <a:r>
              <a:rPr lang="en-US" sz="1600" dirty="0"/>
              <a:t>    </a:t>
            </a:r>
            <a:r>
              <a:rPr lang="en-US" sz="1600" dirty="0">
                <a:solidFill>
                  <a:srgbClr val="05027F"/>
                </a:solidFill>
              </a:rPr>
              <a:t>&lt;body&gt;</a:t>
            </a:r>
            <a:r>
              <a:rPr lang="en-US" sz="1600" dirty="0"/>
              <a:t> </a:t>
            </a:r>
          </a:p>
          <a:p>
            <a:pPr>
              <a:lnSpc>
                <a:spcPct val="90000"/>
              </a:lnSpc>
              <a:buFontTx/>
              <a:buNone/>
            </a:pPr>
            <a:r>
              <a:rPr lang="en-US" sz="1600" dirty="0"/>
              <a:t>        </a:t>
            </a:r>
            <a:r>
              <a:rPr lang="en-US" sz="1600" dirty="0">
                <a:solidFill>
                  <a:srgbClr val="05027F"/>
                </a:solidFill>
              </a:rPr>
              <a:t>&lt;h1</a:t>
            </a:r>
            <a:r>
              <a:rPr lang="en-US" sz="1600" dirty="0" smtClean="0">
                <a:solidFill>
                  <a:srgbClr val="05027F"/>
                </a:solidFill>
              </a:rPr>
              <a:t>&gt;</a:t>
            </a:r>
            <a:r>
              <a:rPr lang="ru-RU" sz="1600" dirty="0" smtClean="0"/>
              <a:t> Моя домашняя страница </a:t>
            </a:r>
            <a:r>
              <a:rPr lang="en-US" sz="1600" dirty="0" smtClean="0">
                <a:solidFill>
                  <a:srgbClr val="05027F"/>
                </a:solidFill>
              </a:rPr>
              <a:t>&lt;/</a:t>
            </a:r>
            <a:r>
              <a:rPr lang="en-US" sz="1600" dirty="0">
                <a:solidFill>
                  <a:srgbClr val="05027F"/>
                </a:solidFill>
              </a:rPr>
              <a:t>h1&gt; </a:t>
            </a:r>
          </a:p>
          <a:p>
            <a:pPr>
              <a:lnSpc>
                <a:spcPct val="90000"/>
              </a:lnSpc>
              <a:buFontTx/>
              <a:buNone/>
            </a:pPr>
            <a:r>
              <a:rPr lang="en-US" sz="1600" dirty="0"/>
              <a:t>        </a:t>
            </a:r>
            <a:r>
              <a:rPr lang="en-US" sz="1600" dirty="0">
                <a:solidFill>
                  <a:srgbClr val="05027F"/>
                </a:solidFill>
              </a:rPr>
              <a:t>&lt;p&gt;</a:t>
            </a:r>
            <a:r>
              <a:rPr lang="en-US" sz="1600" dirty="0"/>
              <a:t> </a:t>
            </a:r>
          </a:p>
          <a:p>
            <a:pPr>
              <a:lnSpc>
                <a:spcPct val="90000"/>
              </a:lnSpc>
              <a:buFontTx/>
              <a:buNone/>
            </a:pPr>
            <a:r>
              <a:rPr lang="ru-RU" sz="1600" dirty="0" smtClean="0"/>
              <a:t>	  </a:t>
            </a:r>
            <a:r>
              <a:rPr lang="en-US" sz="1600" dirty="0" smtClean="0"/>
              <a:t> </a:t>
            </a:r>
            <a:r>
              <a:rPr lang="ru-RU" sz="1600" dirty="0" smtClean="0"/>
              <a:t>Добро пожаловать на мою домашнюю страницу!</a:t>
            </a:r>
          </a:p>
          <a:p>
            <a:pPr>
              <a:lnSpc>
                <a:spcPct val="90000"/>
              </a:lnSpc>
              <a:buFontTx/>
              <a:buNone/>
            </a:pPr>
            <a:r>
              <a:rPr lang="en-US" sz="1600" dirty="0" smtClean="0"/>
              <a:t>        </a:t>
            </a:r>
            <a:r>
              <a:rPr lang="en-US" sz="1600" dirty="0">
                <a:solidFill>
                  <a:srgbClr val="05027F"/>
                </a:solidFill>
              </a:rPr>
              <a:t>&lt;/p&gt;</a:t>
            </a:r>
            <a:r>
              <a:rPr lang="en-US" sz="1600" dirty="0"/>
              <a:t> </a:t>
            </a:r>
          </a:p>
          <a:p>
            <a:pPr>
              <a:lnSpc>
                <a:spcPct val="90000"/>
              </a:lnSpc>
              <a:buFontTx/>
              <a:buNone/>
            </a:pPr>
            <a:r>
              <a:rPr lang="en-US" sz="1600" dirty="0"/>
              <a:t>    </a:t>
            </a:r>
            <a:r>
              <a:rPr lang="en-US" sz="1600" dirty="0">
                <a:solidFill>
                  <a:srgbClr val="05027F"/>
                </a:solidFill>
              </a:rPr>
              <a:t>&lt;/body&gt;</a:t>
            </a:r>
            <a:r>
              <a:rPr lang="en-US" sz="1600" dirty="0"/>
              <a:t> </a:t>
            </a:r>
          </a:p>
          <a:p>
            <a:pPr>
              <a:lnSpc>
                <a:spcPct val="90000"/>
              </a:lnSpc>
              <a:buFontTx/>
              <a:buNone/>
            </a:pPr>
            <a:r>
              <a:rPr lang="en-US" sz="1600" dirty="0">
                <a:solidFill>
                  <a:srgbClr val="05027F"/>
                </a:solidFill>
              </a:rPr>
              <a:t>&lt;/html&gt;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ru-RU" dirty="0" smtClean="0"/>
              <a:t>Объявление</a:t>
            </a:r>
            <a:r>
              <a:rPr lang="en-US" dirty="0" smtClean="0"/>
              <a:t> DOCTYPE</a:t>
            </a:r>
            <a:endParaRPr lang="en-US" dirty="0"/>
          </a:p>
        </p:txBody>
      </p:sp>
      <p:sp>
        <p:nvSpPr>
          <p:cNvPr id="43011" name="Rectangle 3"/>
          <p:cNvSpPr>
            <a:spLocks noGrp="1" noChangeArrowheads="1"/>
          </p:cNvSpPr>
          <p:nvPr>
            <p:ph type="body" idx="1"/>
          </p:nvPr>
        </p:nvSpPr>
        <p:spPr/>
        <p:txBody>
          <a:bodyPr>
            <a:normAutofit fontScale="92500" lnSpcReduction="10000"/>
          </a:bodyPr>
          <a:lstStyle/>
          <a:p>
            <a:pPr>
              <a:lnSpc>
                <a:spcPct val="90000"/>
              </a:lnSpc>
            </a:pPr>
            <a:r>
              <a:rPr lang="ru-RU" sz="2800" dirty="0" smtClean="0"/>
              <a:t>Указывает на то, какая конкретная версия языка </a:t>
            </a:r>
            <a:r>
              <a:rPr lang="en-US" sz="2800" dirty="0" smtClean="0"/>
              <a:t>HTML </a:t>
            </a:r>
            <a:r>
              <a:rPr lang="ru-RU" sz="2800" dirty="0" smtClean="0"/>
              <a:t>или</a:t>
            </a:r>
            <a:r>
              <a:rPr lang="en-US" sz="2800" dirty="0" smtClean="0"/>
              <a:t> </a:t>
            </a:r>
            <a:r>
              <a:rPr lang="en-US" sz="2800" dirty="0"/>
              <a:t>XHTML </a:t>
            </a:r>
            <a:r>
              <a:rPr lang="ru-RU" sz="2800" dirty="0" smtClean="0"/>
              <a:t>использовалась на данной странице.</a:t>
            </a:r>
          </a:p>
          <a:p>
            <a:pPr>
              <a:lnSpc>
                <a:spcPct val="90000"/>
              </a:lnSpc>
            </a:pPr>
            <a:r>
              <a:rPr lang="ru-RU" sz="2800" dirty="0" smtClean="0"/>
              <a:t>Используется браузером для того, чтобы определить, как обрабатывать эту страницу.</a:t>
            </a:r>
            <a:endParaRPr lang="en-US" sz="2800" dirty="0"/>
          </a:p>
          <a:p>
            <a:pPr>
              <a:lnSpc>
                <a:spcPct val="90000"/>
              </a:lnSpc>
            </a:pPr>
            <a:r>
              <a:rPr lang="ru-RU" sz="2800" dirty="0" smtClean="0"/>
              <a:t>Три типа</a:t>
            </a:r>
            <a:endParaRPr lang="en-US" sz="2800" dirty="0"/>
          </a:p>
          <a:p>
            <a:pPr lvl="1">
              <a:lnSpc>
                <a:spcPct val="90000"/>
              </a:lnSpc>
            </a:pPr>
            <a:r>
              <a:rPr lang="en-US" sz="2400" dirty="0"/>
              <a:t>Transitional - </a:t>
            </a:r>
            <a:r>
              <a:rPr lang="ru-RU" sz="2400" dirty="0" smtClean="0"/>
              <a:t>снисходительный</a:t>
            </a:r>
            <a:endParaRPr lang="en-US" sz="2400" dirty="0"/>
          </a:p>
          <a:p>
            <a:pPr lvl="1">
              <a:lnSpc>
                <a:spcPct val="90000"/>
              </a:lnSpc>
            </a:pPr>
            <a:r>
              <a:rPr lang="en-US" sz="2400" dirty="0"/>
              <a:t>Strict – </a:t>
            </a:r>
            <a:r>
              <a:rPr lang="ru-RU" sz="2400" dirty="0" smtClean="0"/>
              <a:t>требует строгого следования стандартам</a:t>
            </a:r>
            <a:endParaRPr lang="en-US" sz="2400" dirty="0"/>
          </a:p>
          <a:p>
            <a:pPr lvl="1">
              <a:lnSpc>
                <a:spcPct val="90000"/>
              </a:lnSpc>
            </a:pPr>
            <a:r>
              <a:rPr lang="en-US" sz="2400" dirty="0"/>
              <a:t>Frameset – </a:t>
            </a:r>
            <a:r>
              <a:rPr lang="ru-RU" sz="2400" dirty="0" smtClean="0"/>
              <a:t>используется, если страница имеет фреймы</a:t>
            </a:r>
            <a:endParaRPr lang="en-US" sz="2400" dirty="0"/>
          </a:p>
          <a:p>
            <a:pPr>
              <a:lnSpc>
                <a:spcPct val="90000"/>
              </a:lnSpc>
            </a:pPr>
            <a:r>
              <a:rPr lang="ru-RU" sz="2800" dirty="0" smtClean="0"/>
              <a:t>Всегда должна быть первой в файле</a:t>
            </a:r>
          </a:p>
          <a:p>
            <a:pPr>
              <a:lnSpc>
                <a:spcPct val="90000"/>
              </a:lnSpc>
              <a:buNone/>
            </a:pPr>
            <a:endParaRPr lang="ru-RU" sz="2800" dirty="0" smtClean="0">
              <a:solidFill>
                <a:srgbClr val="0A6719"/>
              </a:solidFill>
            </a:endParaRPr>
          </a:p>
          <a:p>
            <a:pPr>
              <a:lnSpc>
                <a:spcPct val="90000"/>
              </a:lnSpc>
              <a:buNone/>
            </a:pPr>
            <a:r>
              <a:rPr lang="en-US" sz="2200" dirty="0" smtClean="0">
                <a:solidFill>
                  <a:srgbClr val="0A6719"/>
                </a:solidFill>
              </a:rPr>
              <a:t>&lt;!DOCTYPE html PUBLIC "-//W3C//DTD XHTML 1.0 Transitional//EN" "http://www.w3.org/TR/xhtml1/DTD/xhtml1-transitional.dtd"&gt;</a:t>
            </a:r>
            <a:r>
              <a:rPr lang="en-US" sz="2200" dirty="0" smtClean="0"/>
              <a:t> </a:t>
            </a:r>
          </a:p>
          <a:p>
            <a:pPr>
              <a:lnSpc>
                <a:spcPct val="90000"/>
              </a:lnSpc>
            </a:pPr>
            <a:endParaRPr lang="en-US"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Структура </a:t>
            </a:r>
            <a:r>
              <a:rPr lang="en-US" dirty="0" smtClean="0"/>
              <a:t>HTML </a:t>
            </a:r>
            <a:r>
              <a:rPr lang="ru-RU" dirty="0" smtClean="0"/>
              <a:t>разметки состоит из</a:t>
            </a:r>
            <a:endParaRPr lang="ru-RU" dirty="0"/>
          </a:p>
        </p:txBody>
      </p:sp>
      <p:sp>
        <p:nvSpPr>
          <p:cNvPr id="3" name="Содержимое 2"/>
          <p:cNvSpPr>
            <a:spLocks noGrp="1"/>
          </p:cNvSpPr>
          <p:nvPr>
            <p:ph idx="1"/>
          </p:nvPr>
        </p:nvSpPr>
        <p:spPr>
          <a:xfrm>
            <a:off x="457200" y="1600200"/>
            <a:ext cx="8229600" cy="4757758"/>
          </a:xfrm>
        </p:spPr>
        <p:txBody>
          <a:bodyPr>
            <a:normAutofit fontScale="62500" lnSpcReduction="20000"/>
          </a:bodyPr>
          <a:lstStyle/>
          <a:p>
            <a:r>
              <a:rPr lang="ru-RU" dirty="0" smtClean="0"/>
              <a:t>В общем случае </a:t>
            </a:r>
            <a:r>
              <a:rPr lang="en-US" dirty="0" smtClean="0"/>
              <a:t>HTML </a:t>
            </a:r>
            <a:r>
              <a:rPr lang="ru-RU" dirty="0" smtClean="0"/>
              <a:t>разметка состоит из</a:t>
            </a:r>
            <a:r>
              <a:rPr lang="en-US" dirty="0" smtClean="0"/>
              <a:t>:</a:t>
            </a:r>
            <a:endParaRPr lang="ru-RU" dirty="0" smtClean="0"/>
          </a:p>
          <a:p>
            <a:pPr marL="714375" lvl="1" indent="-257175">
              <a:buFont typeface="+mj-lt"/>
              <a:buAutoNum type="arabicPeriod"/>
            </a:pPr>
            <a:r>
              <a:rPr lang="ru-RU" dirty="0" smtClean="0"/>
              <a:t>Открывающего тега</a:t>
            </a:r>
            <a:r>
              <a:rPr lang="en-US" dirty="0" smtClean="0"/>
              <a:t> (open tag)</a:t>
            </a:r>
            <a:r>
              <a:rPr lang="ru-RU" dirty="0" smtClean="0"/>
              <a:t>, отмечающего начало элемента страницы</a:t>
            </a:r>
            <a:r>
              <a:rPr lang="en-US" dirty="0" smtClean="0"/>
              <a:t>;</a:t>
            </a:r>
            <a:endParaRPr lang="ru-RU" dirty="0" smtClean="0"/>
          </a:p>
          <a:p>
            <a:pPr marL="714375" lvl="1" indent="-266700">
              <a:buFont typeface="+mj-lt"/>
              <a:buAutoNum type="arabicPeriod"/>
            </a:pPr>
            <a:r>
              <a:rPr lang="ru-RU" dirty="0" smtClean="0"/>
              <a:t>Набора атрибутов, являющиеся парами «</a:t>
            </a:r>
            <a:r>
              <a:rPr lang="ru-RU" dirty="0" err="1" smtClean="0"/>
              <a:t>имя=значение</a:t>
            </a:r>
            <a:r>
              <a:rPr lang="ru-RU" dirty="0" smtClean="0"/>
              <a:t>», которые описывают желаемое поведение или значение дополнительных свойств</a:t>
            </a:r>
            <a:r>
              <a:rPr lang="en-US" dirty="0" smtClean="0"/>
              <a:t>. </a:t>
            </a:r>
            <a:endParaRPr lang="ru-RU" dirty="0" smtClean="0"/>
          </a:p>
          <a:p>
            <a:pPr marL="1076325" lvl="2" indent="-266700"/>
            <a:r>
              <a:rPr lang="ru-RU" dirty="0" smtClean="0"/>
              <a:t>Например</a:t>
            </a:r>
            <a:r>
              <a:rPr lang="en-US" dirty="0" smtClean="0"/>
              <a:t>, </a:t>
            </a:r>
            <a:r>
              <a:rPr lang="ru-RU" dirty="0" smtClean="0"/>
              <a:t>в теге</a:t>
            </a:r>
            <a:r>
              <a:rPr lang="en-US" dirty="0" smtClean="0"/>
              <a:t> &lt;FONT&gt;</a:t>
            </a:r>
            <a:r>
              <a:rPr lang="ru-RU" dirty="0" smtClean="0"/>
              <a:t> описываются атрибуты </a:t>
            </a:r>
            <a:r>
              <a:rPr lang="en-US" dirty="0" smtClean="0"/>
              <a:t>face </a:t>
            </a:r>
            <a:r>
              <a:rPr lang="ru-RU" dirty="0" smtClean="0"/>
              <a:t>(для задания типа шрифта) и </a:t>
            </a:r>
            <a:r>
              <a:rPr lang="en-US" dirty="0" smtClean="0"/>
              <a:t>size</a:t>
            </a:r>
            <a:r>
              <a:rPr lang="ru-RU" dirty="0" smtClean="0"/>
              <a:t> (для задания размера текста, содержащегося в теге)</a:t>
            </a:r>
            <a:r>
              <a:rPr lang="en-US" dirty="0" smtClean="0"/>
              <a:t>.</a:t>
            </a:r>
            <a:endParaRPr lang="ru-RU" dirty="0" smtClean="0"/>
          </a:p>
          <a:p>
            <a:pPr marL="714375" lvl="1" indent="-266700">
              <a:buFont typeface="+mj-lt"/>
              <a:buAutoNum type="arabicPeriod"/>
            </a:pPr>
            <a:r>
              <a:rPr lang="ru-RU" dirty="0" smtClean="0"/>
              <a:t>Некоторого содержания</a:t>
            </a:r>
            <a:r>
              <a:rPr lang="en-US" dirty="0" smtClean="0"/>
              <a:t> (</a:t>
            </a:r>
            <a:r>
              <a:rPr lang="ru-RU" dirty="0" smtClean="0"/>
              <a:t>текста</a:t>
            </a:r>
            <a:r>
              <a:rPr lang="en-US" dirty="0" smtClean="0"/>
              <a:t>). </a:t>
            </a:r>
            <a:endParaRPr lang="ru-RU" dirty="0" smtClean="0"/>
          </a:p>
          <a:p>
            <a:pPr marL="1114425" lvl="2" indent="-266700"/>
            <a:r>
              <a:rPr lang="ru-RU" dirty="0" smtClean="0"/>
              <a:t>Например</a:t>
            </a:r>
            <a:r>
              <a:rPr lang="en-US" dirty="0" smtClean="0"/>
              <a:t>, </a:t>
            </a:r>
            <a:r>
              <a:rPr lang="ru-RU" dirty="0" smtClean="0"/>
              <a:t>содержанием заголовка </a:t>
            </a:r>
            <a:r>
              <a:rPr lang="en-US" dirty="0" smtClean="0"/>
              <a:t>&lt;H1&gt;</a:t>
            </a:r>
            <a:r>
              <a:rPr lang="ru-RU" dirty="0" smtClean="0"/>
              <a:t>, может быть строка </a:t>
            </a:r>
            <a:r>
              <a:rPr lang="en-US" dirty="0" smtClean="0"/>
              <a:t>“A simple HTML page”</a:t>
            </a:r>
            <a:r>
              <a:rPr lang="ru-RU" dirty="0" smtClean="0"/>
              <a:t>.</a:t>
            </a:r>
          </a:p>
          <a:p>
            <a:pPr marL="714375" lvl="1" indent="-266700">
              <a:buFont typeface="+mj-lt"/>
              <a:buAutoNum type="arabicPeriod"/>
            </a:pPr>
            <a:r>
              <a:rPr lang="ru-RU" dirty="0" smtClean="0"/>
              <a:t>Закрывающего (</a:t>
            </a:r>
            <a:r>
              <a:rPr lang="en-US" dirty="0" smtClean="0"/>
              <a:t>close tag</a:t>
            </a:r>
            <a:r>
              <a:rPr lang="ru-RU" dirty="0" smtClean="0"/>
              <a:t>), который </a:t>
            </a:r>
            <a:r>
              <a:rPr lang="en-US" dirty="0" smtClean="0"/>
              <a:t> </a:t>
            </a:r>
            <a:r>
              <a:rPr lang="ru-RU" dirty="0" smtClean="0"/>
              <a:t>имеет такое же имя, как и начальный тег, но перед ним стоит специальный символ </a:t>
            </a:r>
            <a:r>
              <a:rPr lang="en-US" dirty="0" smtClean="0"/>
              <a:t>"/". </a:t>
            </a:r>
            <a:r>
              <a:rPr lang="ru-RU" dirty="0" smtClean="0"/>
              <a:t>Этот тег является не обязательным для некоторых элементов. Например</a:t>
            </a:r>
            <a:r>
              <a:rPr lang="en-US" dirty="0" smtClean="0"/>
              <a:t>, </a:t>
            </a:r>
            <a:r>
              <a:rPr lang="ru-RU" dirty="0" smtClean="0"/>
              <a:t>существуют некоторые пустые элементы</a:t>
            </a:r>
            <a:r>
              <a:rPr lang="en-US" dirty="0" smtClean="0"/>
              <a:t>, </a:t>
            </a:r>
            <a:r>
              <a:rPr lang="ru-RU" dirty="0" smtClean="0"/>
              <a:t>которые не имеет внутреннего содержания и поэтому не требует конечного тега, но должен завершаться символами </a:t>
            </a:r>
            <a:r>
              <a:rPr lang="en-US" dirty="0" smtClean="0"/>
              <a:t>"/&gt;"</a:t>
            </a:r>
            <a:r>
              <a:rPr lang="ru-RU" dirty="0" smtClean="0"/>
              <a:t>.</a:t>
            </a:r>
            <a:r>
              <a:rPr lang="en-US" dirty="0" smtClean="0"/>
              <a:t> </a:t>
            </a:r>
            <a:endParaRPr lang="ru-RU" dirty="0" smtClean="0"/>
          </a:p>
          <a:p>
            <a:pPr marL="1114425" lvl="2" indent="-266700"/>
            <a:r>
              <a:rPr lang="ru-RU" dirty="0" smtClean="0"/>
              <a:t>Например, тег </a:t>
            </a:r>
            <a:r>
              <a:rPr lang="en-US" dirty="0" smtClean="0"/>
              <a:t>&lt;IMG&gt; </a:t>
            </a:r>
            <a:r>
              <a:rPr lang="ru-RU" dirty="0" smtClean="0"/>
              <a:t>используется для задания в атрибуте имени файла с изображением и не требует </a:t>
            </a:r>
            <a:r>
              <a:rPr lang="en-US" dirty="0" smtClean="0"/>
              <a:t>.</a:t>
            </a:r>
            <a:endParaRPr lang="ru-RU" dirty="0" smtClean="0"/>
          </a:p>
          <a:p>
            <a:r>
              <a:rPr lang="ru-RU" dirty="0" smtClean="0"/>
              <a:t>Например:</a:t>
            </a:r>
            <a:r>
              <a:rPr lang="en-US" dirty="0" smtClean="0"/>
              <a:t>	</a:t>
            </a:r>
          </a:p>
          <a:p>
            <a:pPr>
              <a:buNone/>
            </a:pPr>
            <a:r>
              <a:rPr lang="en-US" dirty="0" smtClean="0"/>
              <a:t>	&lt;p&gt; ….. &lt;/p&gt;</a:t>
            </a:r>
          </a:p>
          <a:p>
            <a:pPr>
              <a:buNone/>
            </a:pPr>
            <a:endParaRPr lang="ru-RU" dirty="0" smtClean="0"/>
          </a:p>
          <a:p>
            <a:endParaRPr lang="ru-RU" dirty="0" smtClean="0"/>
          </a:p>
          <a:p>
            <a:endParaRPr lang="ru-RU" dirty="0" smtClean="0"/>
          </a:p>
          <a:p>
            <a:endParaRPr lang="ru-RU" dirty="0" smtClean="0"/>
          </a:p>
          <a:p>
            <a:endParaRPr lang="ru-RU"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Структура </a:t>
            </a:r>
            <a:r>
              <a:rPr lang="en-US" dirty="0" smtClean="0"/>
              <a:t>HTML </a:t>
            </a:r>
            <a:r>
              <a:rPr lang="ru-RU" dirty="0" smtClean="0"/>
              <a:t>документа</a:t>
            </a:r>
            <a:endParaRPr lang="ru-RU" dirty="0"/>
          </a:p>
        </p:txBody>
      </p:sp>
      <p:sp>
        <p:nvSpPr>
          <p:cNvPr id="3" name="Содержимое 2"/>
          <p:cNvSpPr>
            <a:spLocks noGrp="1"/>
          </p:cNvSpPr>
          <p:nvPr>
            <p:ph idx="1"/>
          </p:nvPr>
        </p:nvSpPr>
        <p:spPr>
          <a:xfrm>
            <a:off x="142844" y="1500174"/>
            <a:ext cx="8786874" cy="5205426"/>
          </a:xfrm>
        </p:spPr>
        <p:txBody>
          <a:bodyPr>
            <a:normAutofit/>
          </a:bodyPr>
          <a:lstStyle/>
          <a:p>
            <a:r>
              <a:rPr lang="ru-RU" dirty="0" smtClean="0"/>
              <a:t>Любой </a:t>
            </a:r>
            <a:r>
              <a:rPr lang="en-US" dirty="0" smtClean="0"/>
              <a:t>HTML </a:t>
            </a:r>
            <a:r>
              <a:rPr lang="ru-RU" dirty="0" smtClean="0"/>
              <a:t>документ заключен в тег </a:t>
            </a:r>
            <a:r>
              <a:rPr lang="en-US" dirty="0" smtClean="0"/>
              <a:t>&lt;HTML&gt; </a:t>
            </a:r>
            <a:r>
              <a:rPr lang="ru-RU" dirty="0" smtClean="0"/>
              <a:t>и состоит из двух разделов (</a:t>
            </a:r>
            <a:r>
              <a:rPr lang="en-US" dirty="0" smtClean="0"/>
              <a:t>sections</a:t>
            </a:r>
            <a:r>
              <a:rPr lang="ru-RU" dirty="0" smtClean="0"/>
              <a:t>)</a:t>
            </a:r>
            <a:r>
              <a:rPr lang="en-US" dirty="0" smtClean="0"/>
              <a:t>:</a:t>
            </a:r>
          </a:p>
          <a:p>
            <a:pPr lvl="1"/>
            <a:r>
              <a:rPr lang="ru-RU" b="1" i="1" dirty="0" smtClean="0"/>
              <a:t>Заголовок</a:t>
            </a:r>
            <a:r>
              <a:rPr lang="ru-RU" dirty="0" smtClean="0"/>
              <a:t> (</a:t>
            </a:r>
            <a:r>
              <a:rPr lang="en-US" b="1" i="1" dirty="0" smtClean="0"/>
              <a:t>header</a:t>
            </a:r>
            <a:r>
              <a:rPr lang="ru-RU" dirty="0" smtClean="0"/>
              <a:t>)</a:t>
            </a:r>
            <a:r>
              <a:rPr lang="en-US" dirty="0" smtClean="0"/>
              <a:t>, </a:t>
            </a:r>
            <a:r>
              <a:rPr lang="ru-RU" dirty="0" smtClean="0"/>
              <a:t>выделен тегом </a:t>
            </a:r>
            <a:r>
              <a:rPr lang="en-US" dirty="0" smtClean="0"/>
              <a:t>&lt;HEAD&gt;, </a:t>
            </a:r>
            <a:r>
              <a:rPr lang="ru-RU" dirty="0" smtClean="0"/>
              <a:t>включает общую информацию о документе</a:t>
            </a:r>
            <a:r>
              <a:rPr lang="en-US" dirty="0" smtClean="0"/>
              <a:t>, </a:t>
            </a:r>
            <a:r>
              <a:rPr lang="ru-RU" dirty="0" smtClean="0"/>
              <a:t>например,</a:t>
            </a:r>
            <a:r>
              <a:rPr lang="en-US" dirty="0" smtClean="0"/>
              <a:t> the document title (delimited by the &lt;TITLE&gt; tag), or the keywords used by search engines for document indexing (delimited by the &lt;META&gt; tag).</a:t>
            </a:r>
          </a:p>
          <a:p>
            <a:pPr lvl="1"/>
            <a:r>
              <a:rPr lang="ru-RU" b="1" i="1" dirty="0" smtClean="0"/>
              <a:t>Тело</a:t>
            </a:r>
            <a:r>
              <a:rPr lang="ru-RU" dirty="0" smtClean="0"/>
              <a:t> (</a:t>
            </a:r>
            <a:r>
              <a:rPr lang="en-US" b="1" i="1" dirty="0" smtClean="0"/>
              <a:t>body</a:t>
            </a:r>
            <a:r>
              <a:rPr lang="ru-RU" dirty="0" smtClean="0"/>
              <a:t>)</a:t>
            </a:r>
            <a:r>
              <a:rPr lang="en-US" dirty="0" smtClean="0"/>
              <a:t>, </a:t>
            </a:r>
            <a:r>
              <a:rPr lang="ru-RU" dirty="0" smtClean="0"/>
              <a:t>выделено тегом</a:t>
            </a:r>
            <a:r>
              <a:rPr lang="en-US" dirty="0" smtClean="0"/>
              <a:t> &lt;BODY&gt;,</a:t>
            </a:r>
            <a:r>
              <a:rPr lang="ru-RU" dirty="0" smtClean="0"/>
              <a:t> включает реальное содержание (</a:t>
            </a:r>
            <a:r>
              <a:rPr lang="en-US" dirty="0" smtClean="0"/>
              <a:t>content</a:t>
            </a:r>
            <a:r>
              <a:rPr lang="ru-RU" dirty="0" smtClean="0"/>
              <a:t>) и разметку, описывающую свойства его отображения</a:t>
            </a:r>
            <a:r>
              <a:rPr lang="en-US" dirty="0" smtClean="0"/>
              <a: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ru-RU" sz="3200" smtClean="0"/>
              <a:t>Примеры элементов </a:t>
            </a:r>
            <a:r>
              <a:rPr lang="en-US" sz="3200" smtClean="0"/>
              <a:t>HTML</a:t>
            </a:r>
          </a:p>
        </p:txBody>
      </p:sp>
      <p:sp>
        <p:nvSpPr>
          <p:cNvPr id="57347" name="Rectangle 3"/>
          <p:cNvSpPr>
            <a:spLocks noGrp="1" noChangeArrowheads="1"/>
          </p:cNvSpPr>
          <p:nvPr>
            <p:ph idx="1"/>
          </p:nvPr>
        </p:nvSpPr>
        <p:spPr>
          <a:xfrm>
            <a:off x="457200" y="1905000"/>
            <a:ext cx="3962400" cy="4495800"/>
          </a:xfrm>
        </p:spPr>
        <p:txBody>
          <a:bodyPr/>
          <a:lstStyle/>
          <a:p>
            <a:pPr lvl="1" eaLnBrk="1" hangingPunct="1">
              <a:spcBef>
                <a:spcPct val="10000"/>
              </a:spcBef>
            </a:pPr>
            <a:r>
              <a:rPr lang="en-US" smtClean="0">
                <a:latin typeface="Lucida Console" pitchFamily="49" charset="0"/>
              </a:rPr>
              <a:t>&lt;a&gt;</a:t>
            </a:r>
          </a:p>
          <a:p>
            <a:pPr lvl="1" eaLnBrk="1" hangingPunct="1">
              <a:spcBef>
                <a:spcPct val="10000"/>
              </a:spcBef>
            </a:pPr>
            <a:r>
              <a:rPr lang="en-US" smtClean="0">
                <a:latin typeface="Lucida Console" pitchFamily="49" charset="0"/>
              </a:rPr>
              <a:t>&lt;img&gt;</a:t>
            </a:r>
          </a:p>
          <a:p>
            <a:pPr lvl="1" eaLnBrk="1" hangingPunct="1">
              <a:spcBef>
                <a:spcPct val="10000"/>
              </a:spcBef>
            </a:pPr>
            <a:r>
              <a:rPr lang="en-US" smtClean="0">
                <a:latin typeface="Lucida Console" pitchFamily="49" charset="0"/>
              </a:rPr>
              <a:t>&lt;form&gt;</a:t>
            </a:r>
          </a:p>
          <a:p>
            <a:pPr lvl="1" eaLnBrk="1" hangingPunct="1">
              <a:spcBef>
                <a:spcPct val="10000"/>
              </a:spcBef>
            </a:pPr>
            <a:r>
              <a:rPr lang="en-US" smtClean="0">
                <a:latin typeface="Lucida Console" pitchFamily="49" charset="0"/>
              </a:rPr>
              <a:t>&lt;table&gt;</a:t>
            </a:r>
          </a:p>
          <a:p>
            <a:pPr lvl="1" eaLnBrk="1" hangingPunct="1">
              <a:spcBef>
                <a:spcPct val="10000"/>
              </a:spcBef>
            </a:pPr>
            <a:r>
              <a:rPr lang="en-US" smtClean="0">
                <a:latin typeface="Lucida Console" pitchFamily="49" charset="0"/>
              </a:rPr>
              <a:t>&lt;tr&gt;</a:t>
            </a:r>
          </a:p>
          <a:p>
            <a:pPr lvl="1" eaLnBrk="1" hangingPunct="1">
              <a:spcBef>
                <a:spcPct val="10000"/>
              </a:spcBef>
            </a:pPr>
            <a:r>
              <a:rPr lang="en-US" smtClean="0">
                <a:latin typeface="Lucida Console" pitchFamily="49" charset="0"/>
              </a:rPr>
              <a:t>&lt;td&gt;</a:t>
            </a:r>
          </a:p>
          <a:p>
            <a:pPr lvl="1" eaLnBrk="1" hangingPunct="1">
              <a:spcBef>
                <a:spcPct val="10000"/>
              </a:spcBef>
            </a:pPr>
            <a:r>
              <a:rPr lang="en-US" smtClean="0">
                <a:latin typeface="Lucida Console" pitchFamily="49" charset="0"/>
              </a:rPr>
              <a:t>&lt;th&gt;</a:t>
            </a:r>
          </a:p>
          <a:p>
            <a:pPr lvl="1" eaLnBrk="1" hangingPunct="1">
              <a:spcBef>
                <a:spcPct val="10000"/>
              </a:spcBef>
            </a:pPr>
            <a:r>
              <a:rPr lang="en-US" smtClean="0">
                <a:latin typeface="Lucida Console" pitchFamily="49" charset="0"/>
              </a:rPr>
              <a:t>&lt;select&gt;</a:t>
            </a:r>
          </a:p>
          <a:p>
            <a:pPr eaLnBrk="1" hangingPunct="1">
              <a:spcBef>
                <a:spcPct val="10000"/>
              </a:spcBef>
            </a:pPr>
            <a:endParaRPr lang="en-US" smtClean="0">
              <a:latin typeface="Lucida Console" pitchFamily="49" charset="0"/>
            </a:endParaRPr>
          </a:p>
        </p:txBody>
      </p:sp>
      <p:sp>
        <p:nvSpPr>
          <p:cNvPr id="57348" name="Rectangle 4"/>
          <p:cNvSpPr>
            <a:spLocks noChangeArrowheads="1"/>
          </p:cNvSpPr>
          <p:nvPr/>
        </p:nvSpPr>
        <p:spPr bwMode="auto">
          <a:xfrm>
            <a:off x="4114800" y="1905000"/>
            <a:ext cx="4724400" cy="4038600"/>
          </a:xfrm>
          <a:prstGeom prst="rect">
            <a:avLst/>
          </a:prstGeom>
          <a:noFill/>
          <a:ln w="9525">
            <a:noFill/>
            <a:miter lim="800000"/>
            <a:headEnd/>
            <a:tailEnd/>
          </a:ln>
        </p:spPr>
        <p:txBody>
          <a:bodyPr/>
          <a:lstStyle/>
          <a:p>
            <a:pPr marL="742950" lvl="1" indent="-285750" eaLnBrk="1" hangingPunct="1">
              <a:spcBef>
                <a:spcPct val="10000"/>
              </a:spcBef>
              <a:buClr>
                <a:schemeClr val="accent2"/>
              </a:buClr>
              <a:buSzPct val="55000"/>
              <a:buFont typeface="Wingdings" pitchFamily="2" charset="2"/>
              <a:buChar char="n"/>
            </a:pPr>
            <a:r>
              <a:rPr lang="en-US" sz="2400" b="0"/>
              <a:t>&lt;textarea&gt;</a:t>
            </a:r>
          </a:p>
          <a:p>
            <a:pPr marL="742950" lvl="1" indent="-285750" eaLnBrk="1" hangingPunct="1">
              <a:spcBef>
                <a:spcPct val="10000"/>
              </a:spcBef>
              <a:buClr>
                <a:schemeClr val="accent2"/>
              </a:buClr>
              <a:buSzPct val="55000"/>
              <a:buFont typeface="Wingdings" pitchFamily="2" charset="2"/>
              <a:buChar char="n"/>
            </a:pPr>
            <a:r>
              <a:rPr lang="en-US" sz="2400" b="0"/>
              <a:t>&lt;button&gt;</a:t>
            </a:r>
          </a:p>
          <a:p>
            <a:pPr marL="742950" lvl="1" indent="-285750" eaLnBrk="1" hangingPunct="1">
              <a:spcBef>
                <a:spcPct val="10000"/>
              </a:spcBef>
              <a:buClr>
                <a:schemeClr val="accent2"/>
              </a:buClr>
              <a:buSzPct val="55000"/>
              <a:buFont typeface="Wingdings" pitchFamily="2" charset="2"/>
              <a:buChar char="n"/>
            </a:pPr>
            <a:r>
              <a:rPr lang="en-US" sz="2400" b="0"/>
              <a:t>&lt;input type=text&gt;</a:t>
            </a:r>
          </a:p>
          <a:p>
            <a:pPr marL="742950" lvl="1" indent="-285750" eaLnBrk="1" hangingPunct="1">
              <a:spcBef>
                <a:spcPct val="10000"/>
              </a:spcBef>
              <a:buClr>
                <a:schemeClr val="accent2"/>
              </a:buClr>
              <a:buSzPct val="55000"/>
              <a:buFont typeface="Wingdings" pitchFamily="2" charset="2"/>
              <a:buChar char="n"/>
            </a:pPr>
            <a:r>
              <a:rPr lang="en-US" sz="2400" b="0"/>
              <a:t>&lt;input type=file&gt;</a:t>
            </a:r>
          </a:p>
          <a:p>
            <a:pPr marL="742950" lvl="1" indent="-285750" eaLnBrk="1" hangingPunct="1">
              <a:spcBef>
                <a:spcPct val="10000"/>
              </a:spcBef>
              <a:buClr>
                <a:schemeClr val="accent2"/>
              </a:buClr>
              <a:buSzPct val="55000"/>
              <a:buFont typeface="Wingdings" pitchFamily="2" charset="2"/>
              <a:buChar char="n"/>
            </a:pPr>
            <a:r>
              <a:rPr lang="en-US" sz="2400" b="0"/>
              <a:t>&lt;input type=submit&gt;</a:t>
            </a:r>
          </a:p>
          <a:p>
            <a:pPr marL="742950" lvl="1" indent="-285750" eaLnBrk="1" hangingPunct="1">
              <a:spcBef>
                <a:spcPct val="10000"/>
              </a:spcBef>
              <a:buClr>
                <a:schemeClr val="accent2"/>
              </a:buClr>
              <a:buSzPct val="55000"/>
              <a:buFont typeface="Wingdings" pitchFamily="2" charset="2"/>
              <a:buChar char="n"/>
            </a:pPr>
            <a:r>
              <a:rPr lang="en-US" sz="2400" b="0"/>
              <a:t>&lt;input type=button&gt;</a:t>
            </a:r>
          </a:p>
          <a:p>
            <a:pPr marL="742950" lvl="1" indent="-285750" eaLnBrk="1" hangingPunct="1">
              <a:spcBef>
                <a:spcPct val="10000"/>
              </a:spcBef>
              <a:buClr>
                <a:schemeClr val="accent2"/>
              </a:buClr>
              <a:buSzPct val="55000"/>
              <a:buFont typeface="Wingdings" pitchFamily="2" charset="2"/>
              <a:buChar char="n"/>
            </a:pPr>
            <a:r>
              <a:rPr lang="en-US" sz="2400" b="0"/>
              <a:t>&lt;input type=reset&gt;</a:t>
            </a:r>
          </a:p>
          <a:p>
            <a:pPr marL="742950" lvl="1" indent="-285750" eaLnBrk="1" hangingPunct="1">
              <a:spcBef>
                <a:spcPct val="10000"/>
              </a:spcBef>
              <a:buClr>
                <a:schemeClr val="accent2"/>
              </a:buClr>
              <a:buSzPct val="55000"/>
              <a:buFont typeface="Wingdings" pitchFamily="2" charset="2"/>
              <a:buChar char="n"/>
            </a:pPr>
            <a:r>
              <a:rPr lang="en-US" sz="2400" b="0"/>
              <a:t>&lt;input type=hidden&gt;</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Теги ссылок и изображений</a:t>
            </a:r>
            <a:endParaRPr lang="ru-RU" dirty="0"/>
          </a:p>
        </p:txBody>
      </p:sp>
      <p:sp>
        <p:nvSpPr>
          <p:cNvPr id="3" name="Содержимое 2"/>
          <p:cNvSpPr>
            <a:spLocks noGrp="1"/>
          </p:cNvSpPr>
          <p:nvPr>
            <p:ph idx="1"/>
          </p:nvPr>
        </p:nvSpPr>
        <p:spPr/>
        <p:txBody>
          <a:bodyPr/>
          <a:lstStyle/>
          <a:p>
            <a:r>
              <a:rPr lang="ru-RU" dirty="0" smtClean="0"/>
              <a:t>Кроме тегов, которые форматируют текст</a:t>
            </a:r>
            <a:r>
              <a:rPr lang="en-US" dirty="0" smtClean="0"/>
              <a:t>, </a:t>
            </a:r>
            <a:r>
              <a:rPr lang="ru-RU" dirty="0" smtClean="0"/>
              <a:t>наиболее часто используемыми являются </a:t>
            </a:r>
          </a:p>
          <a:p>
            <a:pPr lvl="1"/>
            <a:r>
              <a:rPr lang="ru-RU" dirty="0" smtClean="0"/>
              <a:t>теги для описания ссылки на другой ресурс;</a:t>
            </a:r>
          </a:p>
          <a:p>
            <a:pPr lvl="1"/>
            <a:r>
              <a:rPr lang="ru-RU" dirty="0" smtClean="0"/>
              <a:t>тег для включения изображения для создания</a:t>
            </a:r>
            <a:r>
              <a:rPr lang="en-US" dirty="0" smtClean="0"/>
              <a:t> </a:t>
            </a:r>
            <a:r>
              <a:rPr lang="ru-RU" dirty="0" smtClean="0"/>
              <a:t>гипертекстовых </a:t>
            </a:r>
            <a:r>
              <a:rPr lang="ru-RU" dirty="0" err="1" smtClean="0"/>
              <a:t>мультимедийных</a:t>
            </a:r>
            <a:r>
              <a:rPr lang="ru-RU" dirty="0" smtClean="0"/>
              <a:t> документов в </a:t>
            </a:r>
            <a:r>
              <a:rPr lang="en-US" dirty="0" smtClean="0"/>
              <a:t>Web:</a:t>
            </a:r>
          </a:p>
          <a:p>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Включение в </a:t>
            </a:r>
            <a:r>
              <a:rPr lang="en-US" dirty="0" smtClean="0"/>
              <a:t>HTML </a:t>
            </a:r>
            <a:r>
              <a:rPr lang="ru-RU" dirty="0" smtClean="0"/>
              <a:t>страницу ссылок на другие страницы </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Тег закладки</a:t>
            </a:r>
            <a:r>
              <a:rPr lang="en-US" dirty="0" smtClean="0"/>
              <a:t> &lt;A&gt; </a:t>
            </a:r>
            <a:r>
              <a:rPr lang="ru-RU" dirty="0" smtClean="0"/>
              <a:t>определяет начальную точку </a:t>
            </a:r>
            <a:r>
              <a:rPr lang="en-US" dirty="0" smtClean="0"/>
              <a:t>(</a:t>
            </a:r>
            <a:r>
              <a:rPr lang="ru-RU" dirty="0" smtClean="0"/>
              <a:t>т.е.</a:t>
            </a:r>
            <a:r>
              <a:rPr lang="en-US" dirty="0" smtClean="0"/>
              <a:t>, </a:t>
            </a:r>
            <a:r>
              <a:rPr lang="ru-RU" dirty="0" smtClean="0"/>
              <a:t>закладку, привязку,</a:t>
            </a:r>
            <a:r>
              <a:rPr lang="en-US" dirty="0" smtClean="0"/>
              <a:t> anchor) </a:t>
            </a:r>
            <a:r>
              <a:rPr lang="ru-RU" dirty="0" smtClean="0"/>
              <a:t>гипертекстовой ссылки</a:t>
            </a:r>
            <a:r>
              <a:rPr lang="en-US" dirty="0" smtClean="0"/>
              <a:t> (</a:t>
            </a:r>
            <a:r>
              <a:rPr lang="ru-RU" dirty="0" smtClean="0"/>
              <a:t>с содержанием, например </a:t>
            </a:r>
            <a:r>
              <a:rPr lang="en-US" dirty="0" smtClean="0"/>
              <a:t>«</a:t>
            </a:r>
            <a:r>
              <a:rPr lang="ru-RU" dirty="0" smtClean="0"/>
              <a:t>Перейти к новой странице - </a:t>
            </a:r>
            <a:r>
              <a:rPr lang="en-US" dirty="0" smtClean="0"/>
              <a:t>Click here"). </a:t>
            </a:r>
          </a:p>
          <a:p>
            <a:r>
              <a:rPr lang="ru-RU" dirty="0" smtClean="0"/>
              <a:t>Адрес</a:t>
            </a:r>
            <a:r>
              <a:rPr lang="en-US" dirty="0" smtClean="0"/>
              <a:t> URL </a:t>
            </a:r>
            <a:r>
              <a:rPr lang="ru-RU" dirty="0" smtClean="0"/>
              <a:t>нового ресурса</a:t>
            </a:r>
            <a:r>
              <a:rPr lang="en-US" dirty="0" smtClean="0"/>
              <a:t>, </a:t>
            </a:r>
            <a:r>
              <a:rPr lang="ru-RU" dirty="0" smtClean="0"/>
              <a:t>который является целью гипертекстовой ссылки</a:t>
            </a:r>
            <a:r>
              <a:rPr lang="en-US" dirty="0" smtClean="0"/>
              <a:t>, </a:t>
            </a:r>
            <a:r>
              <a:rPr lang="ru-RU" dirty="0" smtClean="0"/>
              <a:t>задается в атрибуте </a:t>
            </a:r>
            <a:r>
              <a:rPr lang="en-US" dirty="0" err="1" smtClean="0"/>
              <a:t>href</a:t>
            </a:r>
            <a:r>
              <a:rPr lang="en-US" dirty="0" smtClean="0"/>
              <a:t>.</a:t>
            </a:r>
            <a:endParaRPr lang="ru-RU" dirty="0" smtClean="0"/>
          </a:p>
          <a:p>
            <a:endParaRPr lang="ru-RU" dirty="0" smtClean="0"/>
          </a:p>
          <a:p>
            <a:pPr>
              <a:buNone/>
            </a:pPr>
            <a:r>
              <a:rPr lang="ru-RU" dirty="0" smtClean="0"/>
              <a:t>   </a:t>
            </a:r>
            <a:r>
              <a:rPr lang="ru-RU" dirty="0" smtClean="0">
                <a:solidFill>
                  <a:srgbClr val="0000FF"/>
                </a:solidFill>
              </a:rPr>
              <a:t>&lt;</a:t>
            </a:r>
            <a:r>
              <a:rPr lang="en-US" dirty="0" smtClean="0">
                <a:solidFill>
                  <a:srgbClr val="0000FF"/>
                </a:solidFill>
              </a:rPr>
              <a:t>a</a:t>
            </a:r>
            <a:r>
              <a:rPr lang="ru-RU" dirty="0" smtClean="0">
                <a:solidFill>
                  <a:srgbClr val="0000FF"/>
                </a:solidFill>
              </a:rPr>
              <a:t> </a:t>
            </a:r>
            <a:r>
              <a:rPr lang="en-US" dirty="0" err="1" smtClean="0">
                <a:solidFill>
                  <a:srgbClr val="0000FF"/>
                </a:solidFill>
              </a:rPr>
              <a:t>href</a:t>
            </a:r>
            <a:r>
              <a:rPr lang="ru-RU" dirty="0" err="1" smtClean="0">
                <a:solidFill>
                  <a:srgbClr val="0000FF"/>
                </a:solidFill>
              </a:rPr>
              <a:t>=http</a:t>
            </a:r>
            <a:r>
              <a:rPr lang="ru-RU" dirty="0" smtClean="0">
                <a:solidFill>
                  <a:srgbClr val="0000FF"/>
                </a:solidFill>
              </a:rPr>
              <a:t>://</a:t>
            </a:r>
            <a:r>
              <a:rPr lang="ru-RU" dirty="0" err="1" smtClean="0">
                <a:solidFill>
                  <a:srgbClr val="0000FF"/>
                </a:solidFill>
              </a:rPr>
              <a:t>tpu.ru</a:t>
            </a:r>
            <a:r>
              <a:rPr lang="ru-RU" dirty="0" smtClean="0">
                <a:solidFill>
                  <a:srgbClr val="0000FF"/>
                </a:solidFill>
              </a:rPr>
              <a:t>&gt;</a:t>
            </a:r>
          </a:p>
          <a:p>
            <a:pPr>
              <a:buNone/>
            </a:pPr>
            <a:r>
              <a:rPr lang="en-US" b="1" dirty="0" smtClean="0">
                <a:solidFill>
                  <a:srgbClr val="0000FF"/>
                </a:solidFill>
              </a:rPr>
              <a:t>        </a:t>
            </a:r>
            <a:r>
              <a:rPr lang="ru-RU" b="1" dirty="0" smtClean="0">
                <a:solidFill>
                  <a:srgbClr val="0000FF"/>
                </a:solidFill>
              </a:rPr>
              <a:t>Томский политехнический университет</a:t>
            </a:r>
          </a:p>
          <a:p>
            <a:pPr>
              <a:buNone/>
            </a:pPr>
            <a:r>
              <a:rPr lang="ru-RU" b="1" dirty="0" smtClean="0">
                <a:solidFill>
                  <a:srgbClr val="0000FF"/>
                </a:solidFill>
              </a:rPr>
              <a:t>   </a:t>
            </a:r>
            <a:r>
              <a:rPr lang="ru-RU" dirty="0" smtClean="0">
                <a:solidFill>
                  <a:srgbClr val="0000FF"/>
                </a:solidFill>
              </a:rPr>
              <a:t>&lt;/</a:t>
            </a:r>
            <a:r>
              <a:rPr lang="en-US" dirty="0" smtClean="0">
                <a:solidFill>
                  <a:srgbClr val="0000FF"/>
                </a:solidFill>
              </a:rPr>
              <a:t>a</a:t>
            </a:r>
            <a:r>
              <a:rPr lang="ru-RU" dirty="0" smtClean="0">
                <a:solidFill>
                  <a:srgbClr val="0000FF"/>
                </a:solidFill>
              </a:rPr>
              <a:t>&gt;</a:t>
            </a:r>
          </a:p>
          <a:p>
            <a:pPr>
              <a:buNone/>
            </a:pPr>
            <a:endParaRPr lang="ru-RU" dirty="0" smtClean="0"/>
          </a:p>
          <a:p>
            <a:r>
              <a:rPr lang="ru-RU" dirty="0" smtClean="0"/>
              <a:t>Текст заданный в теге  показывается браузером специальным способом</a:t>
            </a:r>
            <a:r>
              <a:rPr lang="en-US" dirty="0" smtClean="0"/>
              <a:t> (</a:t>
            </a:r>
            <a:r>
              <a:rPr lang="ru-RU" dirty="0" smtClean="0"/>
              <a:t>например, подчеркнутым или выделенный цветом</a:t>
            </a:r>
            <a:r>
              <a:rPr lang="en-US" dirty="0" smtClean="0"/>
              <a:t>); </a:t>
            </a:r>
            <a:r>
              <a:rPr lang="ru-RU" dirty="0" smtClean="0"/>
              <a:t>щелчок мышки над этим текстом вызывает формирование </a:t>
            </a:r>
            <a:r>
              <a:rPr lang="en-US" dirty="0" smtClean="0"/>
              <a:t>HTTP </a:t>
            </a:r>
            <a:r>
              <a:rPr lang="ru-RU" dirty="0" smtClean="0"/>
              <a:t>запроса (</a:t>
            </a:r>
            <a:r>
              <a:rPr lang="en-US" dirty="0" smtClean="0"/>
              <a:t>request</a:t>
            </a:r>
            <a:r>
              <a:rPr lang="ru-RU" dirty="0" smtClean="0"/>
              <a:t>) для получения указанного ресурса и его отображения</a:t>
            </a:r>
            <a:r>
              <a:rPr lang="en-US" dirty="0" smtClean="0"/>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ru-RU" sz="4000" smtClean="0"/>
              <a:t>Пример </a:t>
            </a:r>
            <a:r>
              <a:rPr lang="en-US" sz="4000" smtClean="0"/>
              <a:t>HTML </a:t>
            </a:r>
            <a:r>
              <a:rPr lang="ru-RU" sz="4000" smtClean="0"/>
              <a:t>документа</a:t>
            </a:r>
          </a:p>
        </p:txBody>
      </p:sp>
      <p:sp>
        <p:nvSpPr>
          <p:cNvPr id="58371" name="Rectangle 3"/>
          <p:cNvSpPr>
            <a:spLocks noGrp="1" noChangeArrowheads="1"/>
          </p:cNvSpPr>
          <p:nvPr>
            <p:ph idx="1"/>
          </p:nvPr>
        </p:nvSpPr>
        <p:spPr/>
        <p:txBody>
          <a:bodyPr>
            <a:normAutofit fontScale="92500" lnSpcReduction="10000"/>
          </a:bodyPr>
          <a:lstStyle/>
          <a:p>
            <a:pPr eaLnBrk="1" hangingPunct="1">
              <a:lnSpc>
                <a:spcPct val="90000"/>
              </a:lnSpc>
            </a:pPr>
            <a:r>
              <a:rPr lang="ru-RU" smtClean="0"/>
              <a:t>Предположим, что следующий HTML файл расположен на Web сервере с именем hello.htm, и его URL адрес имеет имя  </a:t>
            </a:r>
            <a:r>
              <a:rPr lang="en-US" smtClean="0"/>
              <a:t>room214</a:t>
            </a:r>
            <a:r>
              <a:rPr lang="ru-RU" smtClean="0"/>
              <a:t>.</a:t>
            </a:r>
            <a:r>
              <a:rPr lang="en-US" smtClean="0"/>
              <a:t>osu.cctpu</a:t>
            </a:r>
            <a:r>
              <a:rPr lang="ru-RU" smtClean="0"/>
              <a:t>.</a:t>
            </a:r>
            <a:r>
              <a:rPr lang="en-US" smtClean="0"/>
              <a:t>edu.ru</a:t>
            </a:r>
            <a:r>
              <a:rPr lang="ru-RU" smtClean="0"/>
              <a:t>/hello.htm:</a:t>
            </a:r>
          </a:p>
          <a:p>
            <a:pPr eaLnBrk="1" hangingPunct="1">
              <a:lnSpc>
                <a:spcPct val="90000"/>
              </a:lnSpc>
            </a:pPr>
            <a:endParaRPr lang="ru-RU" smtClean="0"/>
          </a:p>
          <a:p>
            <a:pPr eaLnBrk="1" hangingPunct="1">
              <a:lnSpc>
                <a:spcPct val="90000"/>
              </a:lnSpc>
              <a:buFont typeface="Wingdings" pitchFamily="2" charset="2"/>
              <a:buNone/>
            </a:pPr>
            <a:r>
              <a:rPr lang="ru-RU" smtClean="0"/>
              <a:t>&lt;html&gt;</a:t>
            </a:r>
          </a:p>
          <a:p>
            <a:pPr eaLnBrk="1" hangingPunct="1">
              <a:lnSpc>
                <a:spcPct val="90000"/>
              </a:lnSpc>
              <a:buFont typeface="Wingdings" pitchFamily="2" charset="2"/>
              <a:buNone/>
            </a:pPr>
            <a:r>
              <a:rPr lang="en-US" smtClean="0"/>
              <a:t>	</a:t>
            </a:r>
            <a:r>
              <a:rPr lang="ru-RU" smtClean="0"/>
              <a:t>&lt;body&gt;</a:t>
            </a:r>
          </a:p>
          <a:p>
            <a:pPr eaLnBrk="1" hangingPunct="1">
              <a:lnSpc>
                <a:spcPct val="90000"/>
              </a:lnSpc>
              <a:buFont typeface="Wingdings" pitchFamily="2" charset="2"/>
              <a:buNone/>
            </a:pPr>
            <a:r>
              <a:rPr lang="ru-RU" smtClean="0"/>
              <a:t>Hello, world</a:t>
            </a:r>
          </a:p>
          <a:p>
            <a:pPr eaLnBrk="1" hangingPunct="1">
              <a:lnSpc>
                <a:spcPct val="90000"/>
              </a:lnSpc>
              <a:buFont typeface="Wingdings" pitchFamily="2" charset="2"/>
              <a:buNone/>
            </a:pPr>
            <a:r>
              <a:rPr lang="en-US" smtClean="0"/>
              <a:t>	</a:t>
            </a:r>
            <a:r>
              <a:rPr lang="ru-RU" smtClean="0"/>
              <a:t>&lt;/body&gt;</a:t>
            </a:r>
          </a:p>
          <a:p>
            <a:pPr eaLnBrk="1" hangingPunct="1">
              <a:lnSpc>
                <a:spcPct val="90000"/>
              </a:lnSpc>
              <a:buFont typeface="Wingdings" pitchFamily="2" charset="2"/>
              <a:buNone/>
            </a:pPr>
            <a:r>
              <a:rPr lang="ru-RU" smtClean="0"/>
              <a:t>&lt;/html&gt;</a:t>
            </a:r>
          </a:p>
          <a:p>
            <a:pPr eaLnBrk="1" hangingPunct="1">
              <a:lnSpc>
                <a:spcPct val="90000"/>
              </a:lnSpc>
            </a:pPr>
            <a:endParaRPr lang="ru-RU" smtClean="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Включение в </a:t>
            </a:r>
            <a:r>
              <a:rPr lang="en-US" dirty="0" smtClean="0"/>
              <a:t>HTML </a:t>
            </a:r>
            <a:r>
              <a:rPr lang="ru-RU" dirty="0" smtClean="0"/>
              <a:t>страницу изображений </a:t>
            </a:r>
            <a:endParaRPr lang="ru-RU" dirty="0"/>
          </a:p>
        </p:txBody>
      </p:sp>
      <p:sp>
        <p:nvSpPr>
          <p:cNvPr id="3" name="Содержимое 2"/>
          <p:cNvSpPr>
            <a:spLocks noGrp="1"/>
          </p:cNvSpPr>
          <p:nvPr>
            <p:ph idx="1"/>
          </p:nvPr>
        </p:nvSpPr>
        <p:spPr>
          <a:xfrm>
            <a:off x="457200" y="1600200"/>
            <a:ext cx="8229600" cy="3257559"/>
          </a:xfrm>
        </p:spPr>
        <p:txBody>
          <a:bodyPr>
            <a:normAutofit fontScale="70000" lnSpcReduction="20000"/>
          </a:bodyPr>
          <a:lstStyle/>
          <a:p>
            <a:r>
              <a:rPr lang="ru-RU" dirty="0" smtClean="0"/>
              <a:t>Тег</a:t>
            </a:r>
            <a:r>
              <a:rPr lang="en-US" dirty="0" smtClean="0"/>
              <a:t> &lt;IMG&gt; </a:t>
            </a:r>
            <a:r>
              <a:rPr lang="ru-RU" dirty="0" smtClean="0"/>
              <a:t>описывает вставку в документ изображения (рисунка), чей </a:t>
            </a:r>
            <a:r>
              <a:rPr lang="en-US" dirty="0" smtClean="0"/>
              <a:t>URL </a:t>
            </a:r>
            <a:r>
              <a:rPr lang="ru-RU" dirty="0" smtClean="0"/>
              <a:t>адрес задается с помощью атрибута </a:t>
            </a:r>
            <a:r>
              <a:rPr lang="en-US" dirty="0" err="1" smtClean="0"/>
              <a:t>src</a:t>
            </a:r>
            <a:r>
              <a:rPr lang="en-US" dirty="0" smtClean="0"/>
              <a:t>. </a:t>
            </a:r>
          </a:p>
          <a:p>
            <a:r>
              <a:rPr lang="ru-RU" dirty="0" smtClean="0"/>
              <a:t>Когда браузер показывает </a:t>
            </a:r>
            <a:r>
              <a:rPr lang="en-US" dirty="0" smtClean="0"/>
              <a:t>HTML </a:t>
            </a:r>
            <a:r>
              <a:rPr lang="ru-RU" dirty="0" smtClean="0"/>
              <a:t>страницу и встречает </a:t>
            </a:r>
            <a:r>
              <a:rPr lang="en-US" dirty="0" smtClean="0"/>
              <a:t>&lt;IMG&gt; </a:t>
            </a:r>
            <a:r>
              <a:rPr lang="ru-RU" dirty="0" smtClean="0"/>
              <a:t>тег, то тогда он посылает дополнительный </a:t>
            </a:r>
            <a:r>
              <a:rPr lang="en-US" dirty="0" smtClean="0"/>
              <a:t>HTTP </a:t>
            </a:r>
            <a:r>
              <a:rPr lang="ru-RU" dirty="0" smtClean="0"/>
              <a:t>запрос </a:t>
            </a:r>
            <a:r>
              <a:rPr lang="en-US" dirty="0" smtClean="0"/>
              <a:t>Web </a:t>
            </a:r>
            <a:r>
              <a:rPr lang="ru-RU" dirty="0" smtClean="0"/>
              <a:t>серверу для получения файла, адрес которого задан в атрибуте </a:t>
            </a:r>
            <a:r>
              <a:rPr lang="en-US" dirty="0" err="1" smtClean="0"/>
              <a:t>src</a:t>
            </a:r>
            <a:r>
              <a:rPr lang="en-US" dirty="0" smtClean="0"/>
              <a:t>. </a:t>
            </a:r>
          </a:p>
          <a:p>
            <a:r>
              <a:rPr lang="ru-RU" dirty="0" smtClean="0"/>
              <a:t>После того, как изображение будет получено, браузер показывает его в </a:t>
            </a:r>
            <a:r>
              <a:rPr lang="en-US" dirty="0" smtClean="0"/>
              <a:t>HTML </a:t>
            </a:r>
            <a:r>
              <a:rPr lang="ru-RU" dirty="0" smtClean="0"/>
              <a:t>странице</a:t>
            </a:r>
            <a:r>
              <a:rPr lang="en-US" dirty="0" smtClean="0"/>
              <a:t>.</a:t>
            </a:r>
          </a:p>
          <a:p>
            <a:endParaRPr lang="en-US" dirty="0" smtClean="0"/>
          </a:p>
          <a:p>
            <a:pPr>
              <a:buNone/>
            </a:pPr>
            <a:r>
              <a:rPr lang="en-US" dirty="0" smtClean="0"/>
              <a:t>	</a:t>
            </a:r>
            <a:r>
              <a:rPr lang="ru-RU" dirty="0" smtClean="0">
                <a:solidFill>
                  <a:srgbClr val="0000FF"/>
                </a:solidFill>
              </a:rPr>
              <a:t>&lt;</a:t>
            </a:r>
            <a:r>
              <a:rPr lang="en-US" dirty="0" err="1" smtClean="0">
                <a:solidFill>
                  <a:srgbClr val="0000FF"/>
                </a:solidFill>
              </a:rPr>
              <a:t>img</a:t>
            </a:r>
            <a:r>
              <a:rPr lang="ru-RU" dirty="0" smtClean="0">
                <a:solidFill>
                  <a:srgbClr val="0000FF"/>
                </a:solidFill>
              </a:rPr>
              <a:t> </a:t>
            </a:r>
            <a:r>
              <a:rPr lang="en-US" dirty="0" err="1" smtClean="0">
                <a:solidFill>
                  <a:srgbClr val="0000FF"/>
                </a:solidFill>
              </a:rPr>
              <a:t>src</a:t>
            </a:r>
            <a:r>
              <a:rPr lang="ru-RU" dirty="0" err="1" smtClean="0">
                <a:solidFill>
                  <a:srgbClr val="0000FF"/>
                </a:solidFill>
              </a:rPr>
              <a:t>=tpu.gif</a:t>
            </a:r>
            <a:r>
              <a:rPr lang="ru-RU" dirty="0" smtClean="0">
                <a:solidFill>
                  <a:srgbClr val="0000FF"/>
                </a:solidFill>
              </a:rPr>
              <a:t>&gt;</a:t>
            </a:r>
          </a:p>
          <a:p>
            <a:endParaRPr lang="ru-RU" dirty="0" smtClean="0"/>
          </a:p>
          <a:p>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90600" y="457200"/>
            <a:ext cx="7772400" cy="914400"/>
          </a:xfrm>
        </p:spPr>
        <p:txBody>
          <a:bodyPr/>
          <a:lstStyle/>
          <a:p>
            <a:pPr eaLnBrk="1" hangingPunct="1"/>
            <a:r>
              <a:rPr lang="ru-RU" smtClean="0"/>
              <a:t>Пример </a:t>
            </a:r>
            <a:r>
              <a:rPr lang="en-US" smtClean="0"/>
              <a:t>HTML</a:t>
            </a:r>
            <a:endParaRPr lang="ru-RU" smtClean="0"/>
          </a:p>
        </p:txBody>
      </p:sp>
      <p:sp>
        <p:nvSpPr>
          <p:cNvPr id="59395" name="Rectangle 3"/>
          <p:cNvSpPr>
            <a:spLocks noGrp="1" noChangeArrowheads="1"/>
          </p:cNvSpPr>
          <p:nvPr>
            <p:ph idx="1"/>
          </p:nvPr>
        </p:nvSpPr>
        <p:spPr>
          <a:xfrm>
            <a:off x="1066800" y="1752600"/>
            <a:ext cx="7467600" cy="4953000"/>
          </a:xfrm>
        </p:spPr>
        <p:txBody>
          <a:bodyPr/>
          <a:lstStyle/>
          <a:p>
            <a:pPr eaLnBrk="1" hangingPunct="1">
              <a:lnSpc>
                <a:spcPct val="80000"/>
              </a:lnSpc>
              <a:buFont typeface="Wingdings" pitchFamily="2" charset="2"/>
              <a:buNone/>
            </a:pPr>
            <a:r>
              <a:rPr lang="ru-RU" sz="1400" smtClean="0"/>
              <a:t>&lt;html&gt;</a:t>
            </a:r>
          </a:p>
          <a:p>
            <a:pPr eaLnBrk="1" hangingPunct="1">
              <a:lnSpc>
                <a:spcPct val="80000"/>
              </a:lnSpc>
              <a:buFont typeface="Wingdings" pitchFamily="2" charset="2"/>
              <a:buNone/>
            </a:pPr>
            <a:r>
              <a:rPr lang="ru-RU" sz="1400" smtClean="0"/>
              <a:t>&lt;head&gt;</a:t>
            </a:r>
          </a:p>
          <a:p>
            <a:pPr eaLnBrk="1" hangingPunct="1">
              <a:lnSpc>
                <a:spcPct val="80000"/>
              </a:lnSpc>
              <a:buFont typeface="Wingdings" pitchFamily="2" charset="2"/>
              <a:buNone/>
            </a:pPr>
            <a:r>
              <a:rPr lang="ru-RU" sz="1400" smtClean="0"/>
              <a:t>&lt;meta http-equiv="Content-Language" content="ru"&gt;</a:t>
            </a:r>
          </a:p>
          <a:p>
            <a:pPr eaLnBrk="1" hangingPunct="1">
              <a:lnSpc>
                <a:spcPct val="80000"/>
              </a:lnSpc>
              <a:buFont typeface="Wingdings" pitchFamily="2" charset="2"/>
              <a:buNone/>
            </a:pPr>
            <a:r>
              <a:rPr lang="ru-RU" sz="1400" smtClean="0"/>
              <a:t>&lt;meta http-equiv="Content-Type" content="text/html; charset=windows-1251"&gt;</a:t>
            </a:r>
          </a:p>
          <a:p>
            <a:pPr eaLnBrk="1" hangingPunct="1">
              <a:lnSpc>
                <a:spcPct val="80000"/>
              </a:lnSpc>
              <a:buFont typeface="Wingdings" pitchFamily="2" charset="2"/>
              <a:buNone/>
            </a:pPr>
            <a:r>
              <a:rPr lang="ru-RU" sz="1400" smtClean="0"/>
              <a:t>   &lt;title&gt;Русская народная сказка о козлике&lt;/title&gt;</a:t>
            </a:r>
          </a:p>
          <a:p>
            <a:pPr eaLnBrk="1" hangingPunct="1">
              <a:lnSpc>
                <a:spcPct val="80000"/>
              </a:lnSpc>
              <a:buFont typeface="Wingdings" pitchFamily="2" charset="2"/>
              <a:buNone/>
            </a:pPr>
            <a:r>
              <a:rPr lang="ru-RU" sz="1400" smtClean="0"/>
              <a:t>&lt;/head&gt;</a:t>
            </a:r>
          </a:p>
          <a:p>
            <a:pPr eaLnBrk="1" hangingPunct="1">
              <a:lnSpc>
                <a:spcPct val="80000"/>
              </a:lnSpc>
              <a:buFont typeface="Wingdings" pitchFamily="2" charset="2"/>
              <a:buNone/>
            </a:pPr>
            <a:endParaRPr lang="ru-RU" sz="1400" smtClean="0"/>
          </a:p>
          <a:p>
            <a:pPr eaLnBrk="1" hangingPunct="1">
              <a:lnSpc>
                <a:spcPct val="80000"/>
              </a:lnSpc>
              <a:buFont typeface="Wingdings" pitchFamily="2" charset="2"/>
              <a:buNone/>
            </a:pPr>
            <a:r>
              <a:rPr lang="ru-RU" sz="1400" smtClean="0"/>
              <a:t>&lt;body&gt;</a:t>
            </a:r>
          </a:p>
          <a:p>
            <a:pPr eaLnBrk="1" hangingPunct="1">
              <a:lnSpc>
                <a:spcPct val="80000"/>
              </a:lnSpc>
              <a:buFont typeface="Wingdings" pitchFamily="2" charset="2"/>
              <a:buNone/>
            </a:pPr>
            <a:r>
              <a:rPr lang="ru-RU" sz="1400" smtClean="0"/>
              <a:t>Жил были у &lt;b&gt;бабуси&lt;/b&gt; </a:t>
            </a:r>
          </a:p>
          <a:p>
            <a:pPr eaLnBrk="1" hangingPunct="1">
              <a:lnSpc>
                <a:spcPct val="80000"/>
              </a:lnSpc>
              <a:buFont typeface="Wingdings" pitchFamily="2" charset="2"/>
              <a:buNone/>
            </a:pPr>
            <a:r>
              <a:rPr lang="en-US" sz="1400" smtClean="0"/>
              <a:t>&lt;UL&gt;</a:t>
            </a:r>
          </a:p>
          <a:p>
            <a:pPr eaLnBrk="1" hangingPunct="1">
              <a:lnSpc>
                <a:spcPct val="80000"/>
              </a:lnSpc>
              <a:buFont typeface="Wingdings" pitchFamily="2" charset="2"/>
              <a:buNone/>
            </a:pPr>
            <a:r>
              <a:rPr lang="en-US" sz="1400" smtClean="0"/>
              <a:t>	&lt;LI&gt; </a:t>
            </a:r>
            <a:r>
              <a:rPr lang="ru-RU" sz="1400" smtClean="0"/>
              <a:t>&lt;i&gt;серенький козлик&lt;/i&gt;.</a:t>
            </a:r>
            <a:endParaRPr lang="en-US" sz="1400" smtClean="0"/>
          </a:p>
          <a:p>
            <a:pPr eaLnBrk="1" hangingPunct="1">
              <a:lnSpc>
                <a:spcPct val="80000"/>
              </a:lnSpc>
              <a:buFont typeface="Wingdings" pitchFamily="2" charset="2"/>
              <a:buNone/>
            </a:pPr>
            <a:r>
              <a:rPr lang="en-US" sz="1400" smtClean="0"/>
              <a:t>	&lt;LI&gt; </a:t>
            </a:r>
            <a:r>
              <a:rPr lang="ru-RU" sz="1400" smtClean="0"/>
              <a:t>три веселых гуся.</a:t>
            </a:r>
          </a:p>
          <a:p>
            <a:pPr eaLnBrk="1" hangingPunct="1">
              <a:lnSpc>
                <a:spcPct val="80000"/>
              </a:lnSpc>
              <a:buFont typeface="Wingdings" pitchFamily="2" charset="2"/>
              <a:buNone/>
            </a:pPr>
            <a:r>
              <a:rPr lang="en-US" sz="1400" smtClean="0"/>
              <a:t>&lt;/UL&gt;</a:t>
            </a:r>
          </a:p>
          <a:p>
            <a:pPr eaLnBrk="1" hangingPunct="1">
              <a:lnSpc>
                <a:spcPct val="80000"/>
              </a:lnSpc>
              <a:buFont typeface="Wingdings" pitchFamily="2" charset="2"/>
              <a:buNone/>
            </a:pPr>
            <a:endParaRPr lang="en-US" sz="1400" smtClean="0"/>
          </a:p>
          <a:p>
            <a:pPr eaLnBrk="1" hangingPunct="1">
              <a:lnSpc>
                <a:spcPct val="80000"/>
              </a:lnSpc>
              <a:buFont typeface="Wingdings" pitchFamily="2" charset="2"/>
              <a:buNone/>
            </a:pPr>
            <a:r>
              <a:rPr lang="en-US" sz="1400" smtClean="0"/>
              <a:t>&lt;A href=“osu.cctpu.edu.ru”&gt;</a:t>
            </a:r>
            <a:r>
              <a:rPr lang="ru-RU" sz="1400" smtClean="0"/>
              <a:t>Кафедра ОСУ ТПУ.</a:t>
            </a:r>
            <a:r>
              <a:rPr lang="en-US" sz="1400" smtClean="0"/>
              <a:t>&lt;/A&gt;</a:t>
            </a:r>
            <a:endParaRPr lang="ru-RU" sz="1400" smtClean="0"/>
          </a:p>
          <a:p>
            <a:pPr eaLnBrk="1" hangingPunct="1">
              <a:lnSpc>
                <a:spcPct val="80000"/>
              </a:lnSpc>
              <a:buFont typeface="Wingdings" pitchFamily="2" charset="2"/>
              <a:buNone/>
            </a:pPr>
            <a:r>
              <a:rPr lang="ru-RU" sz="1400" smtClean="0"/>
              <a:t>&lt;/body&gt;</a:t>
            </a:r>
          </a:p>
          <a:p>
            <a:pPr eaLnBrk="1" hangingPunct="1">
              <a:lnSpc>
                <a:spcPct val="80000"/>
              </a:lnSpc>
              <a:buFont typeface="Wingdings" pitchFamily="2" charset="2"/>
              <a:buNone/>
            </a:pPr>
            <a:endParaRPr lang="en-US" sz="1400" smtClean="0"/>
          </a:p>
          <a:p>
            <a:pPr eaLnBrk="1" hangingPunct="1">
              <a:lnSpc>
                <a:spcPct val="80000"/>
              </a:lnSpc>
              <a:buFont typeface="Wingdings" pitchFamily="2" charset="2"/>
              <a:buNone/>
            </a:pPr>
            <a:r>
              <a:rPr lang="ru-RU" sz="1400" smtClean="0"/>
              <a:t>&lt;! -- </a:t>
            </a:r>
            <a:r>
              <a:rPr lang="en-US" sz="1400" smtClean="0"/>
              <a:t> </a:t>
            </a:r>
            <a:r>
              <a:rPr lang="ru-RU" sz="1400" smtClean="0"/>
              <a:t>Toмский политехнический университет</a:t>
            </a:r>
            <a:r>
              <a:rPr lang="en-US" sz="1400" smtClean="0"/>
              <a:t> </a:t>
            </a:r>
            <a:r>
              <a:rPr lang="ru-RU" sz="1400" smtClean="0"/>
              <a:t> --&gt;</a:t>
            </a:r>
            <a:endParaRPr lang="en-US" sz="1400" smtClean="0"/>
          </a:p>
          <a:p>
            <a:pPr eaLnBrk="1" hangingPunct="1">
              <a:lnSpc>
                <a:spcPct val="80000"/>
              </a:lnSpc>
              <a:buFont typeface="Wingdings" pitchFamily="2" charset="2"/>
              <a:buNone/>
            </a:pPr>
            <a:r>
              <a:rPr lang="ru-RU" sz="1400" smtClean="0"/>
              <a:t>&lt;A HREF=http://tpu.ru&gt;&lt;IMG SRC=tpu.gif&gt;&lt;/A&gt;</a:t>
            </a:r>
          </a:p>
          <a:p>
            <a:pPr eaLnBrk="1" hangingPunct="1">
              <a:lnSpc>
                <a:spcPct val="80000"/>
              </a:lnSpc>
              <a:buFont typeface="Wingdings" pitchFamily="2" charset="2"/>
              <a:buNone/>
            </a:pPr>
            <a:endParaRPr lang="ru-RU" sz="1400" smtClean="0"/>
          </a:p>
          <a:p>
            <a:pPr eaLnBrk="1" hangingPunct="1">
              <a:lnSpc>
                <a:spcPct val="80000"/>
              </a:lnSpc>
              <a:buFont typeface="Wingdings" pitchFamily="2" charset="2"/>
              <a:buNone/>
            </a:pPr>
            <a:r>
              <a:rPr lang="ru-RU" sz="1400" smtClean="0"/>
              <a:t>&lt;/html&gt;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Часто используемые теги</a:t>
            </a:r>
            <a:endParaRPr lang="ru-RU" sz="4000" dirty="0"/>
          </a:p>
        </p:txBody>
      </p:sp>
      <p:sp>
        <p:nvSpPr>
          <p:cNvPr id="3" name="Содержимое 2"/>
          <p:cNvSpPr>
            <a:spLocks noGrp="1"/>
          </p:cNvSpPr>
          <p:nvPr>
            <p:ph idx="1"/>
          </p:nvPr>
        </p:nvSpPr>
        <p:spPr>
          <a:xfrm>
            <a:off x="142844" y="1428736"/>
            <a:ext cx="8786874" cy="5124464"/>
          </a:xfrm>
        </p:spPr>
        <p:txBody>
          <a:bodyPr>
            <a:normAutofit fontScale="70000" lnSpcReduction="20000"/>
          </a:bodyPr>
          <a:lstStyle/>
          <a:p>
            <a:r>
              <a:rPr lang="ru-RU" b="1" i="1" dirty="0" smtClean="0"/>
              <a:t>Блоковые элементы</a:t>
            </a:r>
            <a:r>
              <a:rPr lang="en-US" dirty="0" smtClean="0"/>
              <a:t>: </a:t>
            </a:r>
            <a:r>
              <a:rPr lang="ru-RU" dirty="0" smtClean="0"/>
              <a:t>используются для описания структуры документа</a:t>
            </a:r>
            <a:r>
              <a:rPr lang="en-US" dirty="0" smtClean="0"/>
              <a:t>. </a:t>
            </a:r>
            <a:r>
              <a:rPr lang="ru-RU" dirty="0" smtClean="0"/>
              <a:t>Примерами таких тегов являются:</a:t>
            </a:r>
          </a:p>
          <a:p>
            <a:r>
              <a:rPr lang="ru-RU" b="1" i="1" dirty="0" smtClean="0"/>
              <a:t>Списочные элементы</a:t>
            </a:r>
            <a:r>
              <a:rPr lang="en-US" dirty="0" smtClean="0"/>
              <a:t>: </a:t>
            </a:r>
            <a:r>
              <a:rPr lang="ru-RU" dirty="0" smtClean="0"/>
              <a:t>поддерживают описание списков</a:t>
            </a:r>
            <a:r>
              <a:rPr lang="en-US" dirty="0" smtClean="0"/>
              <a:t>. </a:t>
            </a:r>
            <a:endParaRPr lang="ru-RU" dirty="0" smtClean="0"/>
          </a:p>
          <a:p>
            <a:r>
              <a:rPr lang="ru-RU" b="1" i="1" dirty="0" smtClean="0"/>
              <a:t>Табличные элементы</a:t>
            </a:r>
            <a:r>
              <a:rPr lang="en-US" dirty="0" smtClean="0"/>
              <a:t>: </a:t>
            </a:r>
            <a:r>
              <a:rPr lang="ru-RU" dirty="0" smtClean="0"/>
              <a:t>поддерживают описание таблиц для многомерных данных, упорядоченных по строкам и столбцам</a:t>
            </a:r>
            <a:r>
              <a:rPr lang="en-US" dirty="0" smtClean="0"/>
              <a:t>. </a:t>
            </a:r>
            <a:endParaRPr lang="ru-RU" dirty="0" smtClean="0"/>
          </a:p>
          <a:p>
            <a:r>
              <a:rPr lang="ru-RU" b="1" i="1" dirty="0" smtClean="0"/>
              <a:t>Элементы формы</a:t>
            </a:r>
            <a:r>
              <a:rPr lang="en-US" dirty="0" smtClean="0"/>
              <a:t>: </a:t>
            </a:r>
            <a:r>
              <a:rPr lang="ru-RU" dirty="0" smtClean="0"/>
              <a:t>используются для описания форм, с помощью которых можно выполнять сбор данных, вводимых пользователями или взаимодействие с </a:t>
            </a:r>
            <a:r>
              <a:rPr lang="en-US" dirty="0" smtClean="0"/>
              <a:t>Web </a:t>
            </a:r>
            <a:r>
              <a:rPr lang="ru-RU" dirty="0" smtClean="0"/>
              <a:t>страницей</a:t>
            </a:r>
            <a:r>
              <a:rPr lang="en-US" dirty="0" smtClean="0"/>
              <a:t>. </a:t>
            </a:r>
            <a:r>
              <a:rPr lang="ru-RU" dirty="0" smtClean="0"/>
              <a:t>Элемент </a:t>
            </a:r>
            <a:r>
              <a:rPr lang="en-US" dirty="0" smtClean="0"/>
              <a:t>&lt;FORM&gt; </a:t>
            </a:r>
            <a:r>
              <a:rPr lang="ru-RU" dirty="0" smtClean="0"/>
              <a:t>обычно содержит некоторые вложенные элементы, которые описывают Элементы Управления (</a:t>
            </a:r>
            <a:r>
              <a:rPr lang="en-US" dirty="0" smtClean="0"/>
              <a:t>controls</a:t>
            </a:r>
            <a:r>
              <a:rPr lang="ru-RU" dirty="0" smtClean="0"/>
              <a:t>) формы. Например, такие, как:</a:t>
            </a:r>
          </a:p>
          <a:p>
            <a:endParaRPr lang="ru-RU" dirty="0" smtClean="0"/>
          </a:p>
          <a:p>
            <a:r>
              <a:rPr lang="ru-RU" dirty="0" smtClean="0"/>
              <a:t>Стоит отметить, что для повышения возможностей </a:t>
            </a:r>
            <a:r>
              <a:rPr lang="en-US" dirty="0" smtClean="0"/>
              <a:t>HTML </a:t>
            </a:r>
            <a:r>
              <a:rPr lang="ru-RU" dirty="0" smtClean="0"/>
              <a:t>для создания сложных и интерактивных </a:t>
            </a:r>
            <a:r>
              <a:rPr lang="en-US" dirty="0" smtClean="0"/>
              <a:t>Web </a:t>
            </a:r>
            <a:r>
              <a:rPr lang="ru-RU" dirty="0" smtClean="0"/>
              <a:t>страниц</a:t>
            </a:r>
            <a:r>
              <a:rPr lang="en-US" dirty="0" smtClean="0"/>
              <a:t>,</a:t>
            </a:r>
            <a:r>
              <a:rPr lang="ru-RU" dirty="0" smtClean="0"/>
              <a:t> не рекомендуется использовать теги для задания свойств, описывающих графическое представление и форматирование </a:t>
            </a:r>
            <a:r>
              <a:rPr lang="en-US" dirty="0" smtClean="0"/>
              <a:t>(</a:t>
            </a:r>
            <a:r>
              <a:rPr lang="ru-RU" dirty="0" smtClean="0"/>
              <a:t>таких, как</a:t>
            </a:r>
            <a:r>
              <a:rPr lang="en-US" dirty="0" smtClean="0"/>
              <a:t> &lt;FONT&gt; </a:t>
            </a:r>
            <a:r>
              <a:rPr lang="ru-RU" dirty="0" smtClean="0"/>
              <a:t>или</a:t>
            </a:r>
            <a:r>
              <a:rPr lang="en-US" dirty="0" smtClean="0"/>
              <a:t> &lt;TABLE&gt;), </a:t>
            </a:r>
            <a:r>
              <a:rPr lang="ru-RU" dirty="0" smtClean="0"/>
              <a:t>которые были введены в начальных версиях языка </a:t>
            </a:r>
            <a:r>
              <a:rPr lang="en-US" dirty="0" smtClean="0"/>
              <a:t>HTML. </a:t>
            </a:r>
            <a:endParaRPr lang="ru-RU" dirty="0" smtClean="0"/>
          </a:p>
          <a:p>
            <a:endParaRPr lang="ru-RU"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Блоковые элементы</a:t>
            </a:r>
            <a:endParaRPr lang="ru-RU" sz="4000" dirty="0"/>
          </a:p>
        </p:txBody>
      </p:sp>
      <p:sp>
        <p:nvSpPr>
          <p:cNvPr id="3" name="Содержимое 2"/>
          <p:cNvSpPr>
            <a:spLocks noGrp="1"/>
          </p:cNvSpPr>
          <p:nvPr>
            <p:ph idx="1"/>
          </p:nvPr>
        </p:nvSpPr>
        <p:spPr>
          <a:xfrm>
            <a:off x="304800" y="1428736"/>
            <a:ext cx="8610600" cy="5124464"/>
          </a:xfrm>
        </p:spPr>
        <p:txBody>
          <a:bodyPr>
            <a:normAutofit fontScale="92500" lnSpcReduction="10000"/>
          </a:bodyPr>
          <a:lstStyle/>
          <a:p>
            <a:r>
              <a:rPr lang="ru-RU" dirty="0" smtClean="0"/>
              <a:t>Блоковые элементы</a:t>
            </a:r>
            <a:r>
              <a:rPr lang="en-US" dirty="0" smtClean="0"/>
              <a:t>: </a:t>
            </a:r>
            <a:r>
              <a:rPr lang="ru-RU" dirty="0" smtClean="0"/>
              <a:t>используются для описания структуры документа</a:t>
            </a:r>
            <a:r>
              <a:rPr lang="en-US" dirty="0" smtClean="0"/>
              <a:t>. </a:t>
            </a:r>
            <a:r>
              <a:rPr lang="ru-RU" dirty="0" smtClean="0"/>
              <a:t>Примерами таких тегов являются:</a:t>
            </a:r>
          </a:p>
          <a:p>
            <a:pPr lvl="1"/>
            <a:r>
              <a:rPr lang="ru-RU" dirty="0" smtClean="0"/>
              <a:t>Тег для выделения абзаца (параграфа)  </a:t>
            </a:r>
            <a:r>
              <a:rPr lang="en-US" dirty="0" smtClean="0"/>
              <a:t>&lt;P&gt;</a:t>
            </a:r>
            <a:endParaRPr lang="ru-RU" dirty="0" smtClean="0"/>
          </a:p>
          <a:p>
            <a:pPr lvl="1"/>
            <a:r>
              <a:rPr lang="ru-RU" dirty="0" smtClean="0"/>
              <a:t>Тег для выделения заголовков различных уровней</a:t>
            </a:r>
            <a:r>
              <a:rPr lang="en-US" dirty="0" smtClean="0"/>
              <a:t> (</a:t>
            </a:r>
            <a:r>
              <a:rPr lang="ru-RU" dirty="0" smtClean="0"/>
              <a:t>например, тег</a:t>
            </a:r>
            <a:r>
              <a:rPr lang="en-US" dirty="0" smtClean="0"/>
              <a:t> &lt;H1&gt; </a:t>
            </a:r>
            <a:r>
              <a:rPr lang="ru-RU" dirty="0" smtClean="0"/>
              <a:t>для выделения заголовка самого верхнего уровня</a:t>
            </a:r>
            <a:r>
              <a:rPr lang="en-US" dirty="0" smtClean="0"/>
              <a:t>).</a:t>
            </a:r>
            <a:endParaRPr lang="ru-RU" dirty="0" smtClean="0"/>
          </a:p>
          <a:p>
            <a:pPr lvl="1"/>
            <a:r>
              <a:rPr lang="ru-RU" dirty="0" smtClean="0"/>
              <a:t>Тег </a:t>
            </a:r>
            <a:r>
              <a:rPr lang="en-US" dirty="0" smtClean="0"/>
              <a:t>&lt;div&gt;</a:t>
            </a:r>
            <a:r>
              <a:rPr lang="ru-RU" dirty="0" smtClean="0"/>
              <a:t> - контейнер для участка </a:t>
            </a:r>
            <a:r>
              <a:rPr lang="en-US" dirty="0" smtClean="0"/>
              <a:t>HTML </a:t>
            </a:r>
            <a:r>
              <a:rPr lang="ru-RU" dirty="0" smtClean="0"/>
              <a:t>документа.</a:t>
            </a:r>
            <a:endParaRPr lang="en-US" dirty="0" smtClean="0"/>
          </a:p>
          <a:p>
            <a:pPr lvl="1"/>
            <a:r>
              <a:rPr lang="ru-RU" dirty="0" smtClean="0"/>
              <a:t>Тег </a:t>
            </a:r>
            <a:r>
              <a:rPr lang="en-US" dirty="0" smtClean="0"/>
              <a:t>&lt;span&gt;</a:t>
            </a:r>
            <a:r>
              <a:rPr lang="ru-RU" dirty="0" smtClean="0"/>
              <a:t> - </a:t>
            </a:r>
            <a:r>
              <a:rPr lang="en-US" dirty="0" smtClean="0"/>
              <a:t>- </a:t>
            </a:r>
            <a:r>
              <a:rPr lang="ru-RU" dirty="0" smtClean="0"/>
              <a:t>контейнер для участка текста.</a:t>
            </a:r>
            <a:endParaRPr lang="en-US" dirty="0" smtClean="0"/>
          </a:p>
          <a:p>
            <a:r>
              <a:rPr lang="ru-RU" dirty="0" smtClean="0"/>
              <a:t>Примеры</a:t>
            </a:r>
          </a:p>
          <a:p>
            <a:r>
              <a:rPr lang="ru-RU" dirty="0" smtClean="0"/>
              <a:t>…</a:t>
            </a:r>
            <a:endParaRPr lang="en-US" dirty="0"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706437"/>
          </a:xfrm>
        </p:spPr>
        <p:txBody>
          <a:bodyPr/>
          <a:lstStyle/>
          <a:p>
            <a:r>
              <a:rPr lang="ru-RU" sz="4000" dirty="0"/>
              <a:t>Тэг </a:t>
            </a:r>
            <a:r>
              <a:rPr lang="ru-RU" sz="4000" b="1" dirty="0" err="1">
                <a:solidFill>
                  <a:srgbClr val="0000FF"/>
                </a:solidFill>
              </a:rPr>
              <a:t>div</a:t>
            </a:r>
            <a:endParaRPr lang="ru-RU" sz="4000" b="1" dirty="0">
              <a:solidFill>
                <a:srgbClr val="0000FF"/>
              </a:solidFill>
            </a:endParaRPr>
          </a:p>
        </p:txBody>
      </p:sp>
      <p:sp>
        <p:nvSpPr>
          <p:cNvPr id="5123" name="Rectangle 3"/>
          <p:cNvSpPr>
            <a:spLocks noGrp="1" noChangeArrowheads="1"/>
          </p:cNvSpPr>
          <p:nvPr>
            <p:ph type="body" idx="1"/>
          </p:nvPr>
        </p:nvSpPr>
        <p:spPr>
          <a:xfrm>
            <a:off x="395288" y="1268413"/>
            <a:ext cx="8291512" cy="5184775"/>
          </a:xfrm>
        </p:spPr>
        <p:txBody>
          <a:bodyPr/>
          <a:lstStyle/>
          <a:p>
            <a:pPr>
              <a:lnSpc>
                <a:spcPct val="80000"/>
              </a:lnSpc>
            </a:pPr>
            <a:r>
              <a:rPr lang="ru-RU" sz="2000" dirty="0"/>
              <a:t>Для позиционирования любого элемента HTML, необходимо использовать </a:t>
            </a:r>
            <a:r>
              <a:rPr lang="ru-RU" sz="2000" dirty="0">
                <a:solidFill>
                  <a:srgbClr val="0000FF"/>
                </a:solidFill>
              </a:rPr>
              <a:t>&lt;</a:t>
            </a:r>
            <a:r>
              <a:rPr lang="ru-RU" sz="2000" dirty="0" err="1">
                <a:solidFill>
                  <a:srgbClr val="0000FF"/>
                </a:solidFill>
              </a:rPr>
              <a:t>div</a:t>
            </a:r>
            <a:r>
              <a:rPr lang="ru-RU" sz="2000" dirty="0">
                <a:solidFill>
                  <a:srgbClr val="0000FF"/>
                </a:solidFill>
              </a:rPr>
              <a:t>&gt; </a:t>
            </a:r>
            <a:r>
              <a:rPr lang="ru-RU" sz="2000" dirty="0"/>
              <a:t>и </a:t>
            </a:r>
            <a:r>
              <a:rPr lang="ru-RU" sz="2000" dirty="0">
                <a:solidFill>
                  <a:srgbClr val="0000FF"/>
                </a:solidFill>
              </a:rPr>
              <a:t>&lt;/</a:t>
            </a:r>
            <a:r>
              <a:rPr lang="ru-RU" sz="2000" dirty="0" err="1">
                <a:solidFill>
                  <a:srgbClr val="0000FF"/>
                </a:solidFill>
              </a:rPr>
              <a:t>div</a:t>
            </a:r>
            <a:r>
              <a:rPr lang="ru-RU" sz="2000" dirty="0">
                <a:solidFill>
                  <a:srgbClr val="0000FF"/>
                </a:solidFill>
              </a:rPr>
              <a:t>&gt; </a:t>
            </a:r>
            <a:r>
              <a:rPr lang="ru-RU" sz="2000" dirty="0"/>
              <a:t>тэги. </a:t>
            </a:r>
          </a:p>
          <a:p>
            <a:pPr>
              <a:lnSpc>
                <a:spcPct val="80000"/>
              </a:lnSpc>
              <a:buFontTx/>
              <a:buNone/>
            </a:pPr>
            <a:r>
              <a:rPr lang="ru-RU" sz="2000" dirty="0">
                <a:solidFill>
                  <a:srgbClr val="0000FF"/>
                </a:solidFill>
              </a:rPr>
              <a:t>&lt;</a:t>
            </a:r>
            <a:r>
              <a:rPr lang="ru-RU" sz="2000" dirty="0" err="1">
                <a:solidFill>
                  <a:srgbClr val="0000FF"/>
                </a:solidFill>
              </a:rPr>
              <a:t>html</a:t>
            </a:r>
            <a:r>
              <a:rPr lang="ru-RU" sz="2000" dirty="0">
                <a:solidFill>
                  <a:srgbClr val="0000FF"/>
                </a:solidFill>
              </a:rPr>
              <a:t>&gt;&lt;</a:t>
            </a:r>
            <a:r>
              <a:rPr lang="ru-RU" sz="2000" dirty="0" err="1">
                <a:solidFill>
                  <a:srgbClr val="0000FF"/>
                </a:solidFill>
              </a:rPr>
              <a:t>head</a:t>
            </a:r>
            <a:r>
              <a:rPr lang="ru-RU" sz="2000" dirty="0">
                <a:solidFill>
                  <a:srgbClr val="0000FF"/>
                </a:solidFill>
              </a:rPr>
              <a:t>&gt;&lt;</a:t>
            </a:r>
            <a:r>
              <a:rPr lang="ru-RU" sz="2000" dirty="0" err="1">
                <a:solidFill>
                  <a:srgbClr val="0000FF"/>
                </a:solidFill>
              </a:rPr>
              <a:t>title</a:t>
            </a:r>
            <a:r>
              <a:rPr lang="ru-RU" sz="2000" dirty="0">
                <a:solidFill>
                  <a:srgbClr val="0000FF"/>
                </a:solidFill>
              </a:rPr>
              <a:t>&gt;</a:t>
            </a:r>
            <a:r>
              <a:rPr lang="ru-RU" sz="2000" dirty="0" err="1">
                <a:solidFill>
                  <a:srgbClr val="0000FF"/>
                </a:solidFill>
              </a:rPr>
              <a:t>Divide</a:t>
            </a:r>
            <a:r>
              <a:rPr lang="ru-RU" sz="2000" dirty="0">
                <a:solidFill>
                  <a:srgbClr val="0000FF"/>
                </a:solidFill>
              </a:rPr>
              <a:t> </a:t>
            </a:r>
            <a:r>
              <a:rPr lang="ru-RU" sz="2000" dirty="0" err="1">
                <a:solidFill>
                  <a:srgbClr val="0000FF"/>
                </a:solidFill>
              </a:rPr>
              <a:t>and</a:t>
            </a:r>
            <a:r>
              <a:rPr lang="ru-RU" sz="2000" dirty="0">
                <a:solidFill>
                  <a:srgbClr val="0000FF"/>
                </a:solidFill>
              </a:rPr>
              <a:t> </a:t>
            </a:r>
            <a:r>
              <a:rPr lang="ru-RU" sz="2000" dirty="0" err="1">
                <a:solidFill>
                  <a:srgbClr val="0000FF"/>
                </a:solidFill>
              </a:rPr>
              <a:t>Conquer</a:t>
            </a:r>
            <a:r>
              <a:rPr lang="ru-RU" sz="2000" dirty="0">
                <a:solidFill>
                  <a:srgbClr val="0000FF"/>
                </a:solidFill>
              </a:rPr>
              <a:t>&lt;/</a:t>
            </a:r>
            <a:r>
              <a:rPr lang="ru-RU" sz="2000" dirty="0" err="1">
                <a:solidFill>
                  <a:srgbClr val="0000FF"/>
                </a:solidFill>
              </a:rPr>
              <a:t>title</a:t>
            </a:r>
            <a:r>
              <a:rPr lang="ru-RU" sz="2000" dirty="0">
                <a:solidFill>
                  <a:srgbClr val="0000FF"/>
                </a:solidFill>
              </a:rPr>
              <a:t>&gt;&lt;/</a:t>
            </a:r>
            <a:r>
              <a:rPr lang="ru-RU" sz="2000" dirty="0" err="1">
                <a:solidFill>
                  <a:srgbClr val="0000FF"/>
                </a:solidFill>
              </a:rPr>
              <a:t>head</a:t>
            </a:r>
            <a:r>
              <a:rPr lang="ru-RU" sz="2000" dirty="0">
                <a:solidFill>
                  <a:srgbClr val="0000FF"/>
                </a:solidFill>
              </a:rPr>
              <a:t>&gt;</a:t>
            </a:r>
          </a:p>
          <a:p>
            <a:pPr>
              <a:lnSpc>
                <a:spcPct val="80000"/>
              </a:lnSpc>
              <a:buFontTx/>
              <a:buNone/>
            </a:pPr>
            <a:r>
              <a:rPr lang="ru-RU" sz="2000" dirty="0">
                <a:solidFill>
                  <a:srgbClr val="0000FF"/>
                </a:solidFill>
              </a:rPr>
              <a:t>&lt;</a:t>
            </a:r>
            <a:r>
              <a:rPr lang="ru-RU" sz="2000" dirty="0" err="1">
                <a:solidFill>
                  <a:srgbClr val="0000FF"/>
                </a:solidFill>
              </a:rPr>
              <a:t>body</a:t>
            </a:r>
            <a:r>
              <a:rPr lang="ru-RU" sz="2000" dirty="0">
                <a:solidFill>
                  <a:srgbClr val="0000FF"/>
                </a:solidFill>
              </a:rPr>
              <a:t>&gt;</a:t>
            </a:r>
          </a:p>
          <a:p>
            <a:pPr>
              <a:lnSpc>
                <a:spcPct val="80000"/>
              </a:lnSpc>
              <a:buFontTx/>
              <a:buNone/>
            </a:pPr>
            <a:r>
              <a:rPr lang="ru-RU" sz="2000" dirty="0" smtClean="0">
                <a:solidFill>
                  <a:srgbClr val="0000FF"/>
                </a:solidFill>
              </a:rPr>
              <a:t>   &lt;</a:t>
            </a:r>
            <a:r>
              <a:rPr lang="ru-RU" sz="2000" dirty="0">
                <a:solidFill>
                  <a:srgbClr val="0000FF"/>
                </a:solidFill>
              </a:rPr>
              <a:t>h1&gt;</a:t>
            </a:r>
            <a:r>
              <a:rPr lang="ru-RU" sz="2000" dirty="0" err="1">
                <a:solidFill>
                  <a:srgbClr val="0000FF"/>
                </a:solidFill>
              </a:rPr>
              <a:t>Divide</a:t>
            </a:r>
            <a:r>
              <a:rPr lang="ru-RU" sz="2000" dirty="0">
                <a:solidFill>
                  <a:srgbClr val="0000FF"/>
                </a:solidFill>
              </a:rPr>
              <a:t> </a:t>
            </a:r>
            <a:r>
              <a:rPr lang="ru-RU" sz="2000" dirty="0" err="1">
                <a:solidFill>
                  <a:srgbClr val="0000FF"/>
                </a:solidFill>
              </a:rPr>
              <a:t>and</a:t>
            </a:r>
            <a:r>
              <a:rPr lang="ru-RU" sz="2000" dirty="0">
                <a:solidFill>
                  <a:srgbClr val="0000FF"/>
                </a:solidFill>
              </a:rPr>
              <a:t> </a:t>
            </a:r>
            <a:r>
              <a:rPr lang="ru-RU" sz="2000" dirty="0" err="1">
                <a:solidFill>
                  <a:srgbClr val="0000FF"/>
                </a:solidFill>
              </a:rPr>
              <a:t>Conquer</a:t>
            </a:r>
            <a:r>
              <a:rPr lang="ru-RU" sz="2000" dirty="0">
                <a:solidFill>
                  <a:srgbClr val="0000FF"/>
                </a:solidFill>
              </a:rPr>
              <a:t>&lt;/</a:t>
            </a:r>
            <a:r>
              <a:rPr lang="ru-RU" sz="2000" dirty="0" err="1">
                <a:solidFill>
                  <a:srgbClr val="0000FF"/>
                </a:solidFill>
              </a:rPr>
              <a:t>h1</a:t>
            </a:r>
            <a:r>
              <a:rPr lang="ru-RU" sz="2000" dirty="0">
                <a:solidFill>
                  <a:srgbClr val="0000FF"/>
                </a:solidFill>
              </a:rPr>
              <a:t>&gt;</a:t>
            </a:r>
          </a:p>
          <a:p>
            <a:pPr>
              <a:lnSpc>
                <a:spcPct val="80000"/>
              </a:lnSpc>
              <a:buFontTx/>
              <a:buNone/>
            </a:pPr>
            <a:r>
              <a:rPr lang="ru-RU" sz="2000" dirty="0" smtClean="0">
                <a:solidFill>
                  <a:srgbClr val="0000FF"/>
                </a:solidFill>
              </a:rPr>
              <a:t>      </a:t>
            </a:r>
            <a:r>
              <a:rPr lang="ru-RU" sz="2000" dirty="0" err="1" smtClean="0">
                <a:solidFill>
                  <a:srgbClr val="0000FF"/>
                </a:solidFill>
              </a:rPr>
              <a:t>This</a:t>
            </a:r>
            <a:r>
              <a:rPr lang="ru-RU" sz="2000" dirty="0" smtClean="0">
                <a:solidFill>
                  <a:srgbClr val="0000FF"/>
                </a:solidFill>
              </a:rPr>
              <a:t> </a:t>
            </a:r>
            <a:r>
              <a:rPr lang="ru-RU" sz="2000" dirty="0" err="1">
                <a:solidFill>
                  <a:srgbClr val="0000FF"/>
                </a:solidFill>
              </a:rPr>
              <a:t>text</a:t>
            </a:r>
            <a:r>
              <a:rPr lang="ru-RU" sz="2000" dirty="0">
                <a:solidFill>
                  <a:srgbClr val="0000FF"/>
                </a:solidFill>
              </a:rPr>
              <a:t> </a:t>
            </a:r>
            <a:r>
              <a:rPr lang="ru-RU" sz="2000" dirty="0" err="1">
                <a:solidFill>
                  <a:srgbClr val="0000FF"/>
                </a:solidFill>
              </a:rPr>
              <a:t>is</a:t>
            </a:r>
            <a:r>
              <a:rPr lang="ru-RU" sz="2000" dirty="0">
                <a:solidFill>
                  <a:srgbClr val="0000FF"/>
                </a:solidFill>
              </a:rPr>
              <a:t> </a:t>
            </a:r>
            <a:r>
              <a:rPr lang="ru-RU" sz="2000" dirty="0" err="1">
                <a:solidFill>
                  <a:srgbClr val="0000FF"/>
                </a:solidFill>
              </a:rPr>
              <a:t>not</a:t>
            </a:r>
            <a:r>
              <a:rPr lang="ru-RU" sz="2000" dirty="0">
                <a:solidFill>
                  <a:srgbClr val="0000FF"/>
                </a:solidFill>
              </a:rPr>
              <a:t> </a:t>
            </a:r>
            <a:r>
              <a:rPr lang="ru-RU" sz="2000" dirty="0" err="1">
                <a:solidFill>
                  <a:srgbClr val="0000FF"/>
                </a:solidFill>
              </a:rPr>
              <a:t>inside</a:t>
            </a:r>
            <a:r>
              <a:rPr lang="ru-RU" sz="2000" dirty="0">
                <a:solidFill>
                  <a:srgbClr val="0000FF"/>
                </a:solidFill>
              </a:rPr>
              <a:t> a </a:t>
            </a:r>
            <a:r>
              <a:rPr lang="ru-RU" sz="2000" dirty="0" err="1">
                <a:solidFill>
                  <a:srgbClr val="0000FF"/>
                </a:solidFill>
              </a:rPr>
              <a:t>div</a:t>
            </a:r>
            <a:r>
              <a:rPr lang="ru-RU" sz="2000" dirty="0">
                <a:solidFill>
                  <a:srgbClr val="0000FF"/>
                </a:solidFill>
              </a:rPr>
              <a:t>.</a:t>
            </a:r>
          </a:p>
          <a:p>
            <a:pPr>
              <a:lnSpc>
                <a:spcPct val="80000"/>
              </a:lnSpc>
              <a:buFontTx/>
              <a:buNone/>
            </a:pPr>
            <a:r>
              <a:rPr lang="ru-RU" sz="2000" dirty="0" smtClean="0">
                <a:solidFill>
                  <a:srgbClr val="0000FF"/>
                </a:solidFill>
              </a:rPr>
              <a:t>      &lt;</a:t>
            </a:r>
            <a:r>
              <a:rPr lang="ru-RU" sz="2000" dirty="0" err="1">
                <a:solidFill>
                  <a:srgbClr val="0000FF"/>
                </a:solidFill>
              </a:rPr>
              <a:t>p</a:t>
            </a:r>
            <a:r>
              <a:rPr lang="ru-RU" sz="2000" dirty="0">
                <a:solidFill>
                  <a:srgbClr val="0000FF"/>
                </a:solidFill>
              </a:rPr>
              <a:t>&gt;</a:t>
            </a:r>
          </a:p>
          <a:p>
            <a:pPr>
              <a:lnSpc>
                <a:spcPct val="80000"/>
              </a:lnSpc>
              <a:buFontTx/>
              <a:buNone/>
            </a:pPr>
            <a:r>
              <a:rPr lang="ru-RU" sz="2000" dirty="0" smtClean="0">
                <a:solidFill>
                  <a:srgbClr val="0000FF"/>
                </a:solidFill>
              </a:rPr>
              <a:t>         &lt;</a:t>
            </a:r>
            <a:r>
              <a:rPr lang="ru-RU" sz="2000" dirty="0" err="1">
                <a:solidFill>
                  <a:srgbClr val="0000FF"/>
                </a:solidFill>
              </a:rPr>
              <a:t>div</a:t>
            </a:r>
            <a:r>
              <a:rPr lang="ru-RU" sz="2000" dirty="0">
                <a:solidFill>
                  <a:srgbClr val="0000FF"/>
                </a:solidFill>
              </a:rPr>
              <a:t> </a:t>
            </a:r>
            <a:r>
              <a:rPr lang="ru-RU" sz="2000" dirty="0" err="1">
                <a:solidFill>
                  <a:srgbClr val="0000FF"/>
                </a:solidFill>
              </a:rPr>
              <a:t>id</a:t>
            </a:r>
            <a:r>
              <a:rPr lang="ru-RU" sz="2000" dirty="0">
                <a:solidFill>
                  <a:srgbClr val="0000FF"/>
                </a:solidFill>
              </a:rPr>
              <a:t> = "</a:t>
            </a:r>
            <a:r>
              <a:rPr lang="ru-RU" sz="2000" dirty="0" err="1">
                <a:solidFill>
                  <a:srgbClr val="0000FF"/>
                </a:solidFill>
              </a:rPr>
              <a:t>myFirstDiv</a:t>
            </a:r>
            <a:r>
              <a:rPr lang="ru-RU" sz="2000" dirty="0">
                <a:solidFill>
                  <a:srgbClr val="0000FF"/>
                </a:solidFill>
              </a:rPr>
              <a:t>"&gt;</a:t>
            </a:r>
          </a:p>
          <a:p>
            <a:pPr>
              <a:lnSpc>
                <a:spcPct val="80000"/>
              </a:lnSpc>
              <a:buFontTx/>
              <a:buNone/>
            </a:pPr>
            <a:r>
              <a:rPr lang="ru-RU" sz="2000" dirty="0" smtClean="0">
                <a:solidFill>
                  <a:srgbClr val="0000FF"/>
                </a:solidFill>
              </a:rPr>
              <a:t>            </a:t>
            </a:r>
            <a:r>
              <a:rPr lang="ru-RU" sz="2000" dirty="0" err="1" smtClean="0">
                <a:solidFill>
                  <a:srgbClr val="0000FF"/>
                </a:solidFill>
              </a:rPr>
              <a:t>But</a:t>
            </a:r>
            <a:r>
              <a:rPr lang="ru-RU" sz="2000" dirty="0" smtClean="0">
                <a:solidFill>
                  <a:srgbClr val="0000FF"/>
                </a:solidFill>
              </a:rPr>
              <a:t> </a:t>
            </a:r>
            <a:r>
              <a:rPr lang="ru-RU" sz="2000" dirty="0" err="1">
                <a:solidFill>
                  <a:srgbClr val="0000FF"/>
                </a:solidFill>
              </a:rPr>
              <a:t>this</a:t>
            </a:r>
            <a:r>
              <a:rPr lang="ru-RU" sz="2000" dirty="0">
                <a:solidFill>
                  <a:srgbClr val="0000FF"/>
                </a:solidFill>
              </a:rPr>
              <a:t> </a:t>
            </a:r>
            <a:r>
              <a:rPr lang="ru-RU" sz="2000" dirty="0" err="1">
                <a:solidFill>
                  <a:srgbClr val="0000FF"/>
                </a:solidFill>
              </a:rPr>
              <a:t>text</a:t>
            </a:r>
            <a:r>
              <a:rPr lang="ru-RU" sz="2000" dirty="0">
                <a:solidFill>
                  <a:srgbClr val="0000FF"/>
                </a:solidFill>
              </a:rPr>
              <a:t> </a:t>
            </a:r>
            <a:r>
              <a:rPr lang="ru-RU" sz="2000" dirty="0" err="1">
                <a:solidFill>
                  <a:srgbClr val="0000FF"/>
                </a:solidFill>
              </a:rPr>
              <a:t>is</a:t>
            </a:r>
            <a:r>
              <a:rPr lang="ru-RU" sz="2000" dirty="0">
                <a:solidFill>
                  <a:srgbClr val="0000FF"/>
                </a:solidFill>
              </a:rPr>
              <a:t>.&lt;</a:t>
            </a:r>
            <a:r>
              <a:rPr lang="ru-RU" sz="2000" dirty="0" err="1">
                <a:solidFill>
                  <a:srgbClr val="0000FF"/>
                </a:solidFill>
              </a:rPr>
              <a:t>br</a:t>
            </a:r>
            <a:r>
              <a:rPr lang="ru-RU" sz="2000" dirty="0">
                <a:solidFill>
                  <a:srgbClr val="0000FF"/>
                </a:solidFill>
              </a:rPr>
              <a:t>&gt;</a:t>
            </a:r>
          </a:p>
          <a:p>
            <a:pPr>
              <a:lnSpc>
                <a:spcPct val="80000"/>
              </a:lnSpc>
              <a:buFontTx/>
              <a:buNone/>
            </a:pPr>
            <a:r>
              <a:rPr lang="ru-RU" sz="2000" dirty="0" smtClean="0">
                <a:solidFill>
                  <a:srgbClr val="0000FF"/>
                </a:solidFill>
              </a:rPr>
              <a:t>            </a:t>
            </a:r>
            <a:r>
              <a:rPr lang="ru-RU" sz="2000" dirty="0" err="1" smtClean="0">
                <a:solidFill>
                  <a:srgbClr val="0000FF"/>
                </a:solidFill>
              </a:rPr>
              <a:t>And</a:t>
            </a:r>
            <a:r>
              <a:rPr lang="ru-RU" sz="2000" dirty="0" smtClean="0">
                <a:solidFill>
                  <a:srgbClr val="0000FF"/>
                </a:solidFill>
              </a:rPr>
              <a:t> </a:t>
            </a:r>
            <a:r>
              <a:rPr lang="ru-RU" sz="2000" dirty="0" err="1">
                <a:solidFill>
                  <a:srgbClr val="0000FF"/>
                </a:solidFill>
              </a:rPr>
              <a:t>so</a:t>
            </a:r>
            <a:r>
              <a:rPr lang="ru-RU" sz="2000" dirty="0">
                <a:solidFill>
                  <a:srgbClr val="0000FF"/>
                </a:solidFill>
              </a:rPr>
              <a:t> </a:t>
            </a:r>
            <a:r>
              <a:rPr lang="ru-RU" sz="2000" dirty="0" err="1">
                <a:solidFill>
                  <a:srgbClr val="0000FF"/>
                </a:solidFill>
              </a:rPr>
              <a:t>is</a:t>
            </a:r>
            <a:r>
              <a:rPr lang="ru-RU" sz="2000" dirty="0">
                <a:solidFill>
                  <a:srgbClr val="0000FF"/>
                </a:solidFill>
              </a:rPr>
              <a:t> </a:t>
            </a:r>
            <a:r>
              <a:rPr lang="ru-RU" sz="2000" dirty="0" err="1">
                <a:solidFill>
                  <a:srgbClr val="0000FF"/>
                </a:solidFill>
              </a:rPr>
              <a:t>this</a:t>
            </a:r>
            <a:r>
              <a:rPr lang="ru-RU" sz="2000" dirty="0">
                <a:solidFill>
                  <a:srgbClr val="0000FF"/>
                </a:solidFill>
              </a:rPr>
              <a:t> </a:t>
            </a:r>
            <a:r>
              <a:rPr lang="ru-RU" sz="2000" dirty="0" err="1">
                <a:solidFill>
                  <a:srgbClr val="0000FF"/>
                </a:solidFill>
              </a:rPr>
              <a:t>text</a:t>
            </a:r>
            <a:r>
              <a:rPr lang="ru-RU" sz="2000" dirty="0">
                <a:solidFill>
                  <a:srgbClr val="0000FF"/>
                </a:solidFill>
              </a:rPr>
              <a:t>.&lt;</a:t>
            </a:r>
            <a:r>
              <a:rPr lang="ru-RU" sz="2000" dirty="0" err="1">
                <a:solidFill>
                  <a:srgbClr val="0000FF"/>
                </a:solidFill>
              </a:rPr>
              <a:t>br</a:t>
            </a:r>
            <a:r>
              <a:rPr lang="ru-RU" sz="2000" dirty="0">
                <a:solidFill>
                  <a:srgbClr val="0000FF"/>
                </a:solidFill>
              </a:rPr>
              <a:t>&gt;</a:t>
            </a:r>
          </a:p>
          <a:p>
            <a:pPr>
              <a:lnSpc>
                <a:spcPct val="80000"/>
              </a:lnSpc>
              <a:buFontTx/>
              <a:buNone/>
            </a:pPr>
            <a:r>
              <a:rPr lang="ru-RU" sz="2000" dirty="0" smtClean="0">
                <a:solidFill>
                  <a:srgbClr val="0000FF"/>
                </a:solidFill>
              </a:rPr>
              <a:t>         &lt;/</a:t>
            </a:r>
            <a:r>
              <a:rPr lang="ru-RU" sz="2000" dirty="0" err="1">
                <a:solidFill>
                  <a:srgbClr val="0000FF"/>
                </a:solidFill>
              </a:rPr>
              <a:t>div</a:t>
            </a:r>
            <a:r>
              <a:rPr lang="ru-RU" sz="2000" dirty="0">
                <a:solidFill>
                  <a:srgbClr val="0000FF"/>
                </a:solidFill>
              </a:rPr>
              <a:t>&gt;</a:t>
            </a:r>
          </a:p>
          <a:p>
            <a:pPr>
              <a:lnSpc>
                <a:spcPct val="80000"/>
              </a:lnSpc>
              <a:buFontTx/>
              <a:buNone/>
            </a:pPr>
            <a:r>
              <a:rPr lang="ru-RU" sz="2000" dirty="0" smtClean="0">
                <a:solidFill>
                  <a:srgbClr val="0000FF"/>
                </a:solidFill>
              </a:rPr>
              <a:t>	&lt;/</a:t>
            </a:r>
            <a:r>
              <a:rPr lang="ru-RU" sz="2000" dirty="0" err="1" smtClean="0">
                <a:solidFill>
                  <a:srgbClr val="0000FF"/>
                </a:solidFill>
              </a:rPr>
              <a:t>p</a:t>
            </a:r>
            <a:r>
              <a:rPr lang="ru-RU" sz="2000" dirty="0" smtClean="0">
                <a:solidFill>
                  <a:srgbClr val="0000FF"/>
                </a:solidFill>
              </a:rPr>
              <a:t>&gt;      </a:t>
            </a:r>
          </a:p>
          <a:p>
            <a:pPr>
              <a:lnSpc>
                <a:spcPct val="80000"/>
              </a:lnSpc>
              <a:buFontTx/>
              <a:buNone/>
            </a:pPr>
            <a:r>
              <a:rPr lang="ru-RU" sz="2000" dirty="0" smtClean="0">
                <a:solidFill>
                  <a:srgbClr val="0000FF"/>
                </a:solidFill>
              </a:rPr>
              <a:t>	&lt;</a:t>
            </a:r>
            <a:r>
              <a:rPr lang="ru-RU" sz="2000" dirty="0" err="1">
                <a:solidFill>
                  <a:srgbClr val="0000FF"/>
                </a:solidFill>
              </a:rPr>
              <a:t>p</a:t>
            </a:r>
            <a:r>
              <a:rPr lang="ru-RU" sz="2000" dirty="0">
                <a:solidFill>
                  <a:srgbClr val="0000FF"/>
                </a:solidFill>
              </a:rPr>
              <a:t>&gt;</a:t>
            </a:r>
          </a:p>
          <a:p>
            <a:pPr>
              <a:lnSpc>
                <a:spcPct val="80000"/>
              </a:lnSpc>
              <a:buFontTx/>
              <a:buNone/>
            </a:pPr>
            <a:r>
              <a:rPr lang="ru-RU" sz="2000" dirty="0" smtClean="0">
                <a:solidFill>
                  <a:srgbClr val="0000FF"/>
                </a:solidFill>
              </a:rPr>
              <a:t>         </a:t>
            </a:r>
            <a:r>
              <a:rPr lang="ru-RU" sz="2000" dirty="0" err="1" smtClean="0">
                <a:solidFill>
                  <a:srgbClr val="0000FF"/>
                </a:solidFill>
              </a:rPr>
              <a:t>But</a:t>
            </a:r>
            <a:r>
              <a:rPr lang="ru-RU" sz="2000" dirty="0" smtClean="0">
                <a:solidFill>
                  <a:srgbClr val="0000FF"/>
                </a:solidFill>
              </a:rPr>
              <a:t> </a:t>
            </a:r>
            <a:r>
              <a:rPr lang="ru-RU" sz="2000" dirty="0" err="1">
                <a:solidFill>
                  <a:srgbClr val="0000FF"/>
                </a:solidFill>
              </a:rPr>
              <a:t>this</a:t>
            </a:r>
            <a:r>
              <a:rPr lang="ru-RU" sz="2000" dirty="0">
                <a:solidFill>
                  <a:srgbClr val="0000FF"/>
                </a:solidFill>
              </a:rPr>
              <a:t> </a:t>
            </a:r>
            <a:r>
              <a:rPr lang="ru-RU" sz="2000" dirty="0" err="1">
                <a:solidFill>
                  <a:srgbClr val="0000FF"/>
                </a:solidFill>
              </a:rPr>
              <a:t>text</a:t>
            </a:r>
            <a:r>
              <a:rPr lang="ru-RU" sz="2000" dirty="0">
                <a:solidFill>
                  <a:srgbClr val="0000FF"/>
                </a:solidFill>
              </a:rPr>
              <a:t> </a:t>
            </a:r>
            <a:r>
              <a:rPr lang="ru-RU" sz="2000" dirty="0" err="1">
                <a:solidFill>
                  <a:srgbClr val="0000FF"/>
                </a:solidFill>
              </a:rPr>
              <a:t>is</a:t>
            </a:r>
            <a:r>
              <a:rPr lang="ru-RU" sz="2000" dirty="0">
                <a:solidFill>
                  <a:srgbClr val="0000FF"/>
                </a:solidFill>
              </a:rPr>
              <a:t> </a:t>
            </a:r>
            <a:r>
              <a:rPr lang="ru-RU" sz="2000" dirty="0" err="1">
                <a:solidFill>
                  <a:srgbClr val="0000FF"/>
                </a:solidFill>
              </a:rPr>
              <a:t>not</a:t>
            </a:r>
            <a:r>
              <a:rPr lang="ru-RU" sz="2000" dirty="0" smtClean="0">
                <a:solidFill>
                  <a:srgbClr val="0000FF"/>
                </a:solidFill>
              </a:rPr>
              <a:t>.</a:t>
            </a:r>
          </a:p>
          <a:p>
            <a:pPr>
              <a:lnSpc>
                <a:spcPct val="80000"/>
              </a:lnSpc>
              <a:buFontTx/>
              <a:buNone/>
            </a:pPr>
            <a:r>
              <a:rPr lang="ru-RU" sz="2000" dirty="0" smtClean="0">
                <a:solidFill>
                  <a:srgbClr val="0000FF"/>
                </a:solidFill>
              </a:rPr>
              <a:t>	 &lt;/</a:t>
            </a:r>
            <a:r>
              <a:rPr lang="ru-RU" sz="2000" dirty="0" err="1" smtClean="0">
                <a:solidFill>
                  <a:srgbClr val="0000FF"/>
                </a:solidFill>
              </a:rPr>
              <a:t>p</a:t>
            </a:r>
            <a:r>
              <a:rPr lang="ru-RU" sz="2000" dirty="0" smtClean="0">
                <a:solidFill>
                  <a:srgbClr val="0000FF"/>
                </a:solidFill>
              </a:rPr>
              <a:t>&gt;</a:t>
            </a:r>
            <a:endParaRPr lang="ru-RU" sz="2000" dirty="0">
              <a:solidFill>
                <a:srgbClr val="0000FF"/>
              </a:solidFill>
            </a:endParaRPr>
          </a:p>
          <a:p>
            <a:pPr>
              <a:lnSpc>
                <a:spcPct val="80000"/>
              </a:lnSpc>
              <a:buFontTx/>
              <a:buNone/>
            </a:pPr>
            <a:r>
              <a:rPr lang="ru-RU" sz="2000" dirty="0" smtClean="0">
                <a:solidFill>
                  <a:srgbClr val="0000FF"/>
                </a:solidFill>
              </a:rPr>
              <a:t>   &lt;/</a:t>
            </a:r>
            <a:r>
              <a:rPr lang="ru-RU" sz="2000" dirty="0" err="1">
                <a:solidFill>
                  <a:srgbClr val="0000FF"/>
                </a:solidFill>
              </a:rPr>
              <a:t>body</a:t>
            </a:r>
            <a:r>
              <a:rPr lang="ru-RU" sz="2000" dirty="0">
                <a:solidFill>
                  <a:srgbClr val="0000FF"/>
                </a:solidFill>
              </a:rPr>
              <a:t>&gt;</a:t>
            </a:r>
          </a:p>
          <a:p>
            <a:pPr>
              <a:lnSpc>
                <a:spcPct val="80000"/>
              </a:lnSpc>
              <a:buFontTx/>
              <a:buNone/>
            </a:pPr>
            <a:r>
              <a:rPr lang="ru-RU" sz="2000" dirty="0">
                <a:solidFill>
                  <a:srgbClr val="0000FF"/>
                </a:solidFill>
              </a:rPr>
              <a:t>&lt;/</a:t>
            </a:r>
            <a:r>
              <a:rPr lang="ru-RU" sz="2000" dirty="0" err="1">
                <a:solidFill>
                  <a:srgbClr val="0000FF"/>
                </a:solidFill>
              </a:rPr>
              <a:t>html</a:t>
            </a:r>
            <a:r>
              <a:rPr lang="ru-RU" sz="2000" dirty="0">
                <a:solidFill>
                  <a:srgbClr val="0000FF"/>
                </a:solidFill>
              </a:rPr>
              <a:t>&gt;</a:t>
            </a:r>
          </a:p>
          <a:p>
            <a:pPr>
              <a:lnSpc>
                <a:spcPct val="80000"/>
              </a:lnSpc>
              <a:buFontTx/>
              <a:buNone/>
            </a:pPr>
            <a:endParaRPr lang="ru-RU" sz="2000" dirty="0"/>
          </a:p>
        </p:txBody>
      </p:sp>
      <p:pic>
        <p:nvPicPr>
          <p:cNvPr id="5124" name="Picture 4"/>
          <p:cNvPicPr>
            <a:picLocks noChangeAspect="1" noChangeArrowheads="1"/>
          </p:cNvPicPr>
          <p:nvPr/>
        </p:nvPicPr>
        <p:blipFill>
          <a:blip r:embed="rId3" cstate="print"/>
          <a:srcRect/>
          <a:stretch>
            <a:fillRect/>
          </a:stretch>
        </p:blipFill>
        <p:spPr bwMode="auto">
          <a:xfrm>
            <a:off x="4357686" y="3338512"/>
            <a:ext cx="5484813" cy="3519488"/>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Списочные элементы</a:t>
            </a:r>
            <a:endParaRPr lang="ru-RU" sz="4000" dirty="0"/>
          </a:p>
        </p:txBody>
      </p:sp>
      <p:sp>
        <p:nvSpPr>
          <p:cNvPr id="3" name="Содержимое 2"/>
          <p:cNvSpPr>
            <a:spLocks noGrp="1"/>
          </p:cNvSpPr>
          <p:nvPr>
            <p:ph idx="1"/>
          </p:nvPr>
        </p:nvSpPr>
        <p:spPr>
          <a:xfrm>
            <a:off x="304800" y="1428736"/>
            <a:ext cx="8610600" cy="5124464"/>
          </a:xfrm>
        </p:spPr>
        <p:txBody>
          <a:bodyPr>
            <a:normAutofit/>
          </a:bodyPr>
          <a:lstStyle/>
          <a:p>
            <a:r>
              <a:rPr lang="ru-RU" dirty="0" smtClean="0"/>
              <a:t>Списочные элементы</a:t>
            </a:r>
            <a:r>
              <a:rPr lang="en-US" dirty="0" smtClean="0"/>
              <a:t>: </a:t>
            </a:r>
            <a:r>
              <a:rPr lang="ru-RU" dirty="0" smtClean="0"/>
              <a:t>поддерживают описание списков</a:t>
            </a:r>
            <a:r>
              <a:rPr lang="en-US" dirty="0" smtClean="0"/>
              <a:t>. </a:t>
            </a:r>
            <a:endParaRPr lang="ru-RU" dirty="0" smtClean="0"/>
          </a:p>
          <a:p>
            <a:pPr lvl="1"/>
            <a:r>
              <a:rPr lang="ru-RU" dirty="0" smtClean="0"/>
              <a:t>Тег</a:t>
            </a:r>
            <a:r>
              <a:rPr lang="en-US" dirty="0" smtClean="0"/>
              <a:t> </a:t>
            </a:r>
            <a:r>
              <a:rPr lang="ru-RU" dirty="0" smtClean="0"/>
              <a:t>для описания пронумерованного перечня элементов (</a:t>
            </a:r>
            <a:r>
              <a:rPr lang="en-US" dirty="0" smtClean="0"/>
              <a:t>ordered lists</a:t>
            </a:r>
            <a:r>
              <a:rPr lang="ru-RU" dirty="0" smtClean="0"/>
              <a:t>)</a:t>
            </a:r>
            <a:r>
              <a:rPr lang="en-US" dirty="0" smtClean="0"/>
              <a:t> &lt;OL&gt;</a:t>
            </a:r>
            <a:endParaRPr lang="ru-RU" dirty="0" smtClean="0"/>
          </a:p>
          <a:p>
            <a:pPr lvl="1"/>
            <a:r>
              <a:rPr lang="ru-RU" dirty="0" smtClean="0"/>
              <a:t>Тег</a:t>
            </a:r>
            <a:r>
              <a:rPr lang="en-US" dirty="0" smtClean="0"/>
              <a:t> </a:t>
            </a:r>
            <a:r>
              <a:rPr lang="ru-RU" dirty="0" smtClean="0"/>
              <a:t>для описания перечня с нецифровым выделением элементов (</a:t>
            </a:r>
            <a:r>
              <a:rPr lang="en-US" dirty="0" smtClean="0"/>
              <a:t>bulleted lists</a:t>
            </a:r>
            <a:r>
              <a:rPr lang="ru-RU" dirty="0" smtClean="0"/>
              <a:t>)</a:t>
            </a:r>
            <a:r>
              <a:rPr lang="en-US" dirty="0" smtClean="0"/>
              <a:t> &lt;UL&gt;.</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ru-RU" dirty="0" smtClean="0"/>
              <a:t>Списочные элементы</a:t>
            </a:r>
            <a:endParaRPr lang="ru-RU" dirty="0"/>
          </a:p>
        </p:txBody>
      </p:sp>
      <p:graphicFrame>
        <p:nvGraphicFramePr>
          <p:cNvPr id="11289" name="Group 25"/>
          <p:cNvGraphicFramePr>
            <a:graphicFrameLocks noGrp="1"/>
          </p:cNvGraphicFramePr>
          <p:nvPr/>
        </p:nvGraphicFramePr>
        <p:xfrm>
          <a:off x="152400" y="1600200"/>
          <a:ext cx="8777318" cy="3657600"/>
        </p:xfrm>
        <a:graphic>
          <a:graphicData uri="http://schemas.openxmlformats.org/drawingml/2006/table">
            <a:tbl>
              <a:tblPr/>
              <a:tblGrid>
                <a:gridCol w="4276724"/>
                <a:gridCol w="4500594"/>
              </a:tblGrid>
              <a:tr h="3657600">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smtClean="0">
                          <a:ln>
                            <a:noFill/>
                          </a:ln>
                          <a:solidFill>
                            <a:schemeClr val="tx1"/>
                          </a:solidFill>
                          <a:effectLst/>
                          <a:latin typeface="Times New Roman" pitchFamily="18" charset="0"/>
                        </a:rPr>
                        <a:t>Нумерованный</a:t>
                      </a:r>
                      <a:r>
                        <a:rPr kumimoji="0" lang="en-US" sz="2000" b="0" i="0" u="none" strike="noStrike" cap="none" normalizeH="0" baseline="0" smtClean="0">
                          <a:ln>
                            <a:noFill/>
                          </a:ln>
                          <a:solidFill>
                            <a:schemeClr val="tx1"/>
                          </a:solidFill>
                          <a:effectLst/>
                          <a:latin typeface="Times New Roman" pitchFamily="18" charset="0"/>
                        </a:rPr>
                        <a:t>:</a:t>
                      </a:r>
                      <a:r>
                        <a:rPr kumimoji="0" lang="ru-RU" sz="2000" b="0" i="0" u="none" strike="noStrike" cap="none" normalizeH="0" baseline="0" smtClean="0">
                          <a:ln>
                            <a:noFill/>
                          </a:ln>
                          <a:solidFill>
                            <a:schemeClr val="tx1"/>
                          </a:solidFill>
                          <a:effectLst/>
                          <a:latin typeface="Times New Roman" pitchFamily="18" charset="0"/>
                        </a:rPr>
                        <a:t/>
                      </a:r>
                      <a:br>
                        <a:rPr kumimoji="0" lang="ru-RU" sz="2000" b="0" i="0" u="none" strike="noStrike" cap="none" normalizeH="0" baseline="0" smtClean="0">
                          <a:ln>
                            <a:noFill/>
                          </a:ln>
                          <a:solidFill>
                            <a:schemeClr val="tx1"/>
                          </a:solidFill>
                          <a:effectLst/>
                          <a:latin typeface="Times New Roman" pitchFamily="18" charset="0"/>
                        </a:rPr>
                      </a:br>
                      <a:r>
                        <a:rPr kumimoji="0" lang="ru-RU" sz="2000" b="0" i="0" u="none" strike="noStrike" cap="none" normalizeH="0" baseline="0" smtClean="0">
                          <a:ln>
                            <a:noFill/>
                          </a:ln>
                          <a:solidFill>
                            <a:schemeClr val="tx1"/>
                          </a:solidFill>
                          <a:effectLst/>
                          <a:latin typeface="Times New Roman" pitchFamily="18" charset="0"/>
                        </a:rPr>
                        <a:t>тег </a:t>
                      </a:r>
                      <a:r>
                        <a:rPr kumimoji="0" lang="en-US" sz="2000" b="0" i="0" u="none" strike="noStrike" cap="none" normalizeH="0" baseline="0" smtClean="0">
                          <a:ln>
                            <a:noFill/>
                          </a:ln>
                          <a:solidFill>
                            <a:schemeClr val="tx1"/>
                          </a:solidFill>
                          <a:effectLst/>
                          <a:latin typeface="Times New Roman" pitchFamily="18" charset="0"/>
                        </a:rPr>
                        <a:t>&lt;ol&gt;&lt;/ol&gt; - </a:t>
                      </a:r>
                      <a:r>
                        <a:rPr kumimoji="0" lang="ru-RU" sz="2000" b="0" i="0" u="none" strike="noStrike" cap="none" normalizeH="0" baseline="0" smtClean="0">
                          <a:ln>
                            <a:noFill/>
                          </a:ln>
                          <a:solidFill>
                            <a:schemeClr val="tx1"/>
                          </a:solidFill>
                          <a:effectLst/>
                          <a:latin typeface="Times New Roman" pitchFamily="18" charset="0"/>
                        </a:rPr>
                        <a:t>ввод списка</a:t>
                      </a:r>
                      <a:br>
                        <a:rPr kumimoji="0" lang="ru-RU" sz="2000" b="0" i="0" u="none" strike="noStrike" cap="none" normalizeH="0" baseline="0" smtClean="0">
                          <a:ln>
                            <a:noFill/>
                          </a:ln>
                          <a:solidFill>
                            <a:schemeClr val="tx1"/>
                          </a:solidFill>
                          <a:effectLst/>
                          <a:latin typeface="Times New Roman" pitchFamily="18" charset="0"/>
                        </a:rPr>
                      </a:br>
                      <a:r>
                        <a:rPr kumimoji="0" lang="ru-RU" sz="2000" b="0" i="0" u="none" strike="noStrike" cap="none" normalizeH="0" baseline="0" smtClean="0">
                          <a:ln>
                            <a:noFill/>
                          </a:ln>
                          <a:solidFill>
                            <a:schemeClr val="tx1"/>
                          </a:solidFill>
                          <a:effectLst/>
                          <a:latin typeface="Times New Roman" pitchFamily="18" charset="0"/>
                        </a:rPr>
                        <a:t>тег </a:t>
                      </a:r>
                      <a:r>
                        <a:rPr kumimoji="0" lang="en-US" sz="2000" b="0" i="0" u="none" strike="noStrike" cap="none" normalizeH="0" baseline="0" smtClean="0">
                          <a:ln>
                            <a:noFill/>
                          </a:ln>
                          <a:solidFill>
                            <a:schemeClr val="tx1"/>
                          </a:solidFill>
                          <a:effectLst/>
                          <a:latin typeface="Times New Roman" pitchFamily="18" charset="0"/>
                        </a:rPr>
                        <a:t>&lt;li&gt;</a:t>
                      </a:r>
                      <a:r>
                        <a:rPr kumimoji="0" lang="ru-RU" sz="2000" b="0" i="0" u="none" strike="noStrike" cap="none" normalizeH="0" baseline="0" smtClean="0">
                          <a:ln>
                            <a:noFill/>
                          </a:ln>
                          <a:solidFill>
                            <a:schemeClr val="tx1"/>
                          </a:solidFill>
                          <a:effectLst/>
                          <a:latin typeface="Times New Roman" pitchFamily="18" charset="0"/>
                        </a:rPr>
                        <a:t>текст</a:t>
                      </a:r>
                      <a:r>
                        <a:rPr kumimoji="0" lang="en-US" sz="2000" b="0" i="0" u="none" strike="noStrike" cap="none" normalizeH="0" baseline="0" smtClean="0">
                          <a:ln>
                            <a:noFill/>
                          </a:ln>
                          <a:solidFill>
                            <a:schemeClr val="tx1"/>
                          </a:solidFill>
                          <a:effectLst/>
                          <a:latin typeface="Times New Roman" pitchFamily="18" charset="0"/>
                        </a:rPr>
                        <a:t>&lt;/li&gt;- </a:t>
                      </a:r>
                      <a:r>
                        <a:rPr kumimoji="0" lang="ru-RU" sz="2000" b="0" i="0" u="none" strike="noStrike" cap="none" normalizeH="0" baseline="0" smtClean="0">
                          <a:ln>
                            <a:noFill/>
                          </a:ln>
                          <a:solidFill>
                            <a:schemeClr val="tx1"/>
                          </a:solidFill>
                          <a:effectLst/>
                          <a:latin typeface="Times New Roman" pitchFamily="18" charset="0"/>
                        </a:rPr>
                        <a:t>пункты списка</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rPr>
                        <a:t>Пример</a:t>
                      </a:r>
                      <a:r>
                        <a:rPr kumimoji="0" lang="en-US" sz="2000" b="0" i="0" u="none" strike="noStrike" cap="none" normalizeH="0" baseline="0" smtClean="0">
                          <a:ln>
                            <a:noFill/>
                          </a:ln>
                          <a:solidFill>
                            <a:schemeClr val="tx1"/>
                          </a:solidFill>
                          <a:effectLst/>
                          <a:latin typeface="Times New Roman" pitchFamily="18"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&lt;ol&gt;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&lt;li&gt;text&lt;/li&gt;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&lt;li&gt;text&lt;/li&gt;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&lt;li&gt;text&lt;/li&gt;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&lt;li&gt;text&lt;/li&gt;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&lt;/ol&gt;</a:t>
                      </a:r>
                      <a:endParaRPr kumimoji="0" lang="ru-RU" sz="20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Times New Roman" pitchFamily="18" charset="0"/>
                        </a:rPr>
                        <a:t>Ненумерованный</a:t>
                      </a:r>
                      <a:r>
                        <a:rPr kumimoji="0" lang="en-US" sz="2000" b="0" i="0" u="none" strike="noStrike" cap="none" normalizeH="0" baseline="0" dirty="0" smtClean="0">
                          <a:ln>
                            <a:noFill/>
                          </a:ln>
                          <a:solidFill>
                            <a:schemeClr val="tx1"/>
                          </a:solidFill>
                          <a:effectLst/>
                          <a:latin typeface="Times New Roman" pitchFamily="18" charset="0"/>
                        </a:rPr>
                        <a:t>:</a:t>
                      </a:r>
                      <a:r>
                        <a:rPr kumimoji="0" lang="ru-RU" sz="2000" b="0" i="0" u="none" strike="noStrike" cap="none" normalizeH="0" baseline="0" dirty="0" smtClean="0">
                          <a:ln>
                            <a:noFill/>
                          </a:ln>
                          <a:solidFill>
                            <a:schemeClr val="tx1"/>
                          </a:solidFill>
                          <a:effectLst/>
                          <a:latin typeface="Times New Roman" pitchFamily="18" charset="0"/>
                        </a:rPr>
                        <a:t/>
                      </a:r>
                      <a:br>
                        <a:rPr kumimoji="0" lang="ru-RU" sz="2000" b="0" i="0" u="none" strike="noStrike" cap="none" normalizeH="0" baseline="0" dirty="0" smtClean="0">
                          <a:ln>
                            <a:noFill/>
                          </a:ln>
                          <a:solidFill>
                            <a:schemeClr val="tx1"/>
                          </a:solidFill>
                          <a:effectLst/>
                          <a:latin typeface="Times New Roman" pitchFamily="18" charset="0"/>
                        </a:rPr>
                      </a:br>
                      <a:r>
                        <a:rPr kumimoji="0" lang="ru-RU" sz="2000" b="0" i="0" u="none" strike="noStrike" cap="none" normalizeH="0" baseline="0" dirty="0" smtClean="0">
                          <a:ln>
                            <a:noFill/>
                          </a:ln>
                          <a:solidFill>
                            <a:schemeClr val="tx1"/>
                          </a:solidFill>
                          <a:effectLst/>
                          <a:latin typeface="Times New Roman" pitchFamily="18" charset="0"/>
                        </a:rPr>
                        <a:t>тег </a:t>
                      </a: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ul</a:t>
                      </a:r>
                      <a:r>
                        <a:rPr kumimoji="0" lang="en-US" sz="2000" b="0" i="0" u="none" strike="noStrike" cap="none" normalizeH="0" baseline="0" dirty="0" smtClean="0">
                          <a:ln>
                            <a:noFill/>
                          </a:ln>
                          <a:solidFill>
                            <a:schemeClr val="tx1"/>
                          </a:solidFill>
                          <a:effectLst/>
                          <a:latin typeface="Times New Roman" pitchFamily="18" charset="0"/>
                        </a:rPr>
                        <a:t>&gt;&lt;/</a:t>
                      </a:r>
                      <a:r>
                        <a:rPr kumimoji="0" lang="en-US" sz="2000" b="0" i="0" u="none" strike="noStrike" cap="none" normalizeH="0" baseline="0" dirty="0" err="1" smtClean="0">
                          <a:ln>
                            <a:noFill/>
                          </a:ln>
                          <a:solidFill>
                            <a:schemeClr val="tx1"/>
                          </a:solidFill>
                          <a:effectLst/>
                          <a:latin typeface="Times New Roman" pitchFamily="18" charset="0"/>
                        </a:rPr>
                        <a:t>ul</a:t>
                      </a:r>
                      <a:r>
                        <a:rPr kumimoji="0" lang="en-US" sz="2000" b="0" i="0" u="none" strike="noStrike" cap="none" normalizeH="0" baseline="0" dirty="0" smtClean="0">
                          <a:ln>
                            <a:noFill/>
                          </a:ln>
                          <a:solidFill>
                            <a:schemeClr val="tx1"/>
                          </a:solidFill>
                          <a:effectLst/>
                          <a:latin typeface="Times New Roman" pitchFamily="18" charset="0"/>
                        </a:rPr>
                        <a:t>&gt; - </a:t>
                      </a:r>
                      <a:r>
                        <a:rPr kumimoji="0" lang="ru-RU" sz="2000" b="0" i="0" u="none" strike="noStrike" cap="none" normalizeH="0" baseline="0" dirty="0" smtClean="0">
                          <a:ln>
                            <a:noFill/>
                          </a:ln>
                          <a:solidFill>
                            <a:schemeClr val="tx1"/>
                          </a:solidFill>
                          <a:effectLst/>
                          <a:latin typeface="Times New Roman" pitchFamily="18" charset="0"/>
                        </a:rPr>
                        <a:t>ввод списка</a:t>
                      </a:r>
                      <a:br>
                        <a:rPr kumimoji="0" lang="ru-RU" sz="2000" b="0" i="0" u="none" strike="noStrike" cap="none" normalizeH="0" baseline="0" dirty="0" smtClean="0">
                          <a:ln>
                            <a:noFill/>
                          </a:ln>
                          <a:solidFill>
                            <a:schemeClr val="tx1"/>
                          </a:solidFill>
                          <a:effectLst/>
                          <a:latin typeface="Times New Roman" pitchFamily="18" charset="0"/>
                        </a:rPr>
                      </a:br>
                      <a:r>
                        <a:rPr kumimoji="0" lang="ru-RU" sz="2000" b="0" i="0" u="none" strike="noStrike" cap="none" normalizeH="0" baseline="0" dirty="0" smtClean="0">
                          <a:ln>
                            <a:noFill/>
                          </a:ln>
                          <a:solidFill>
                            <a:schemeClr val="tx1"/>
                          </a:solidFill>
                          <a:effectLst/>
                          <a:latin typeface="Times New Roman" pitchFamily="18" charset="0"/>
                        </a:rPr>
                        <a:t>тег </a:t>
                      </a: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a:t>
                      </a:r>
                      <a:r>
                        <a:rPr kumimoji="0" lang="ru-RU" sz="2000" b="0" i="0" u="none" strike="noStrike" cap="none" normalizeH="0" baseline="0" dirty="0" smtClean="0">
                          <a:ln>
                            <a:noFill/>
                          </a:ln>
                          <a:solidFill>
                            <a:schemeClr val="tx1"/>
                          </a:solidFill>
                          <a:effectLst/>
                          <a:latin typeface="Times New Roman" pitchFamily="18" charset="0"/>
                        </a:rPr>
                        <a:t>текст</a:t>
                      </a: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 </a:t>
                      </a:r>
                      <a:r>
                        <a:rPr kumimoji="0" lang="ru-RU" sz="2000" b="0" i="0" u="none" strike="noStrike" cap="none" normalizeH="0" baseline="0" dirty="0" smtClean="0">
                          <a:ln>
                            <a:noFill/>
                          </a:ln>
                          <a:solidFill>
                            <a:schemeClr val="tx1"/>
                          </a:solidFill>
                          <a:effectLst/>
                          <a:latin typeface="Times New Roman" pitchFamily="18" charset="0"/>
                        </a:rPr>
                        <a:t>пункты списка</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rPr>
                        <a:t>Пример</a:t>
                      </a:r>
                      <a:r>
                        <a:rPr kumimoji="0" lang="en-US" sz="2000" b="0" i="0" u="none" strike="noStrike" cap="none" normalizeH="0" baseline="0" dirty="0" smtClean="0">
                          <a:ln>
                            <a:noFill/>
                          </a:ln>
                          <a:solidFill>
                            <a:schemeClr val="tx1"/>
                          </a:solidFill>
                          <a:effectLst/>
                          <a:latin typeface="Times New Roman" pitchFamily="18"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ul</a:t>
                      </a:r>
                      <a:r>
                        <a:rPr kumimoji="0" lang="en-US" sz="2000" b="0" i="0" u="none" strike="noStrike" cap="none" normalizeH="0" baseline="0" dirty="0" smtClean="0">
                          <a:ln>
                            <a:noFill/>
                          </a:ln>
                          <a:solidFill>
                            <a:schemeClr val="tx1"/>
                          </a:solidFill>
                          <a:effectLst/>
                          <a:latin typeface="Times New Roman" pitchFamily="18" charset="0"/>
                        </a:rPr>
                        <a:t>&gt;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&gt;text&lt;/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&gt;text&lt;/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&gt;text&lt;/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&gt;text&lt;/</a:t>
                      </a:r>
                      <a:r>
                        <a:rPr kumimoji="0" lang="en-US" sz="2000" b="0" i="0" u="none" strike="noStrike" cap="none" normalizeH="0" baseline="0" dirty="0" err="1" smtClean="0">
                          <a:ln>
                            <a:noFill/>
                          </a:ln>
                          <a:solidFill>
                            <a:schemeClr val="tx1"/>
                          </a:solidFill>
                          <a:effectLst/>
                          <a:latin typeface="Times New Roman" pitchFamily="18" charset="0"/>
                        </a:rPr>
                        <a:t>li</a:t>
                      </a:r>
                      <a:r>
                        <a:rPr kumimoji="0" lang="en-US" sz="2000" b="0" i="0" u="none" strike="noStrike" cap="none" normalizeH="0" baseline="0" dirty="0" smtClean="0">
                          <a:ln>
                            <a:noFill/>
                          </a:ln>
                          <a:solidFill>
                            <a:schemeClr val="tx1"/>
                          </a:solidFill>
                          <a:effectLst/>
                          <a:latin typeface="Times New Roman" pitchFamily="18" charset="0"/>
                        </a:rPr>
                        <a:t>&gt;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&lt;/</a:t>
                      </a:r>
                      <a:r>
                        <a:rPr kumimoji="0" lang="en-US" sz="2000" b="0" i="0" u="none" strike="noStrike" cap="none" normalizeH="0" baseline="0" dirty="0" err="1" smtClean="0">
                          <a:ln>
                            <a:noFill/>
                          </a:ln>
                          <a:solidFill>
                            <a:schemeClr val="tx1"/>
                          </a:solidFill>
                          <a:effectLst/>
                          <a:latin typeface="Times New Roman" pitchFamily="18" charset="0"/>
                        </a:rPr>
                        <a:t>ul</a:t>
                      </a:r>
                      <a:r>
                        <a:rPr kumimoji="0" lang="en-US" sz="2000" b="0" i="0" u="none" strike="noStrike" cap="none" normalizeH="0" baseline="0" dirty="0" smtClean="0">
                          <a:ln>
                            <a:noFill/>
                          </a:ln>
                          <a:solidFill>
                            <a:schemeClr val="tx1"/>
                          </a:solidFill>
                          <a:effectLst/>
                          <a:latin typeface="Times New Roman" pitchFamily="18" charset="0"/>
                        </a:rPr>
                        <a:t>&gt;</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288" name="Text Box 24"/>
          <p:cNvSpPr txBox="1">
            <a:spLocks noChangeArrowheads="1"/>
          </p:cNvSpPr>
          <p:nvPr/>
        </p:nvSpPr>
        <p:spPr bwMode="auto">
          <a:xfrm>
            <a:off x="7086600" y="6629400"/>
            <a:ext cx="2057400" cy="228600"/>
          </a:xfrm>
          <a:prstGeom prst="rect">
            <a:avLst/>
          </a:prstGeom>
          <a:noFill/>
          <a:ln w="9525">
            <a:noFill/>
            <a:miter lim="800000"/>
            <a:headEnd/>
            <a:tailEnd/>
          </a:ln>
          <a:effectLst/>
        </p:spPr>
        <p:txBody>
          <a:bodyPr>
            <a:spAutoFit/>
          </a:bodyPr>
          <a:lstStyle/>
          <a:p>
            <a:pPr algn="r">
              <a:spcBef>
                <a:spcPct val="50000"/>
              </a:spcBef>
            </a:pPr>
            <a:r>
              <a:rPr lang="en-US" sz="900"/>
              <a:t>Copyright Baltazar and Mirron corp</a:t>
            </a:r>
            <a:endParaRPr lang="ru-RU" sz="9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Табличные элементы</a:t>
            </a:r>
            <a:endParaRPr lang="ru-RU" sz="4000" dirty="0"/>
          </a:p>
        </p:txBody>
      </p:sp>
      <p:sp>
        <p:nvSpPr>
          <p:cNvPr id="3" name="Содержимое 2"/>
          <p:cNvSpPr>
            <a:spLocks noGrp="1"/>
          </p:cNvSpPr>
          <p:nvPr>
            <p:ph idx="1"/>
          </p:nvPr>
        </p:nvSpPr>
        <p:spPr>
          <a:xfrm>
            <a:off x="304800" y="1428736"/>
            <a:ext cx="8610600" cy="5124464"/>
          </a:xfrm>
        </p:spPr>
        <p:txBody>
          <a:bodyPr>
            <a:normAutofit fontScale="92500" lnSpcReduction="20000"/>
          </a:bodyPr>
          <a:lstStyle/>
          <a:p>
            <a:r>
              <a:rPr lang="ru-RU" dirty="0" smtClean="0"/>
              <a:t>Табличные элементы</a:t>
            </a:r>
            <a:r>
              <a:rPr lang="en-US" dirty="0" smtClean="0"/>
              <a:t>: </a:t>
            </a:r>
            <a:r>
              <a:rPr lang="ru-RU" dirty="0" smtClean="0"/>
              <a:t>поддерживают описание таблиц для многомерных данных, упорядоченных по строкам и столбцам</a:t>
            </a:r>
            <a:r>
              <a:rPr lang="en-US" dirty="0" smtClean="0"/>
              <a:t>. </a:t>
            </a:r>
            <a:endParaRPr lang="ru-RU" dirty="0" smtClean="0"/>
          </a:p>
          <a:p>
            <a:pPr lvl="1"/>
            <a:r>
              <a:rPr lang="ru-RU" dirty="0" smtClean="0"/>
              <a:t>В разделе тега</a:t>
            </a:r>
            <a:r>
              <a:rPr lang="en-US" dirty="0" smtClean="0"/>
              <a:t> &lt;TABLE&gt; </a:t>
            </a:r>
            <a:r>
              <a:rPr lang="ru-RU" dirty="0" smtClean="0"/>
              <a:t>включается множество элементов для описания сложной структуры таблицы</a:t>
            </a:r>
            <a:r>
              <a:rPr lang="en-US" dirty="0" smtClean="0"/>
              <a:t>. </a:t>
            </a:r>
            <a:endParaRPr lang="ru-RU" dirty="0" smtClean="0"/>
          </a:p>
          <a:p>
            <a:pPr lvl="1"/>
            <a:r>
              <a:rPr lang="ru-RU" dirty="0" smtClean="0"/>
              <a:t>Элемент </a:t>
            </a:r>
            <a:r>
              <a:rPr lang="en-US" dirty="0" smtClean="0"/>
              <a:t>&lt;TBODY&gt; </a:t>
            </a:r>
            <a:r>
              <a:rPr lang="ru-RU" dirty="0" smtClean="0"/>
              <a:t>группирует строки таблицы</a:t>
            </a:r>
            <a:r>
              <a:rPr lang="en-US" dirty="0" smtClean="0"/>
              <a:t>. </a:t>
            </a:r>
            <a:endParaRPr lang="ru-RU" dirty="0" smtClean="0"/>
          </a:p>
          <a:p>
            <a:pPr lvl="1"/>
            <a:r>
              <a:rPr lang="ru-RU" dirty="0" smtClean="0"/>
              <a:t>Тег</a:t>
            </a:r>
            <a:r>
              <a:rPr lang="en-US" dirty="0" smtClean="0"/>
              <a:t> &lt;TR&gt; </a:t>
            </a:r>
            <a:r>
              <a:rPr lang="ru-RU" dirty="0" smtClean="0"/>
              <a:t>используется для описания конкретной строки</a:t>
            </a:r>
            <a:r>
              <a:rPr lang="en-US" dirty="0" smtClean="0"/>
              <a:t>; </a:t>
            </a:r>
            <a:r>
              <a:rPr lang="ru-RU" dirty="0" smtClean="0"/>
              <a:t>каждый тег </a:t>
            </a:r>
            <a:r>
              <a:rPr lang="en-US" dirty="0" smtClean="0"/>
              <a:t>&lt;TR&gt; </a:t>
            </a:r>
            <a:r>
              <a:rPr lang="ru-RU" dirty="0" smtClean="0"/>
              <a:t>содержит элементы</a:t>
            </a:r>
            <a:r>
              <a:rPr lang="en-US" dirty="0" smtClean="0"/>
              <a:t> &lt;TH&gt; </a:t>
            </a:r>
            <a:r>
              <a:rPr lang="ru-RU" dirty="0" smtClean="0"/>
              <a:t>и</a:t>
            </a:r>
            <a:r>
              <a:rPr lang="en-US" dirty="0" smtClean="0"/>
              <a:t> &lt;TD&gt; </a:t>
            </a:r>
            <a:r>
              <a:rPr lang="ru-RU" dirty="0" smtClean="0"/>
              <a:t>для описания заголовков ячеек данных и самих данных ячейки, соответственно</a:t>
            </a:r>
            <a:r>
              <a:rPr lang="en-US" dirty="0" smtClean="0"/>
              <a:t>. </a:t>
            </a:r>
            <a:endParaRPr lang="ru-RU" dirty="0" smtClean="0"/>
          </a:p>
          <a:p>
            <a:pPr lvl="1"/>
            <a:r>
              <a:rPr lang="ru-RU" dirty="0" smtClean="0"/>
              <a:t>Другие не обязательные элементы позволяют описывать название таблицы</a:t>
            </a:r>
            <a:r>
              <a:rPr lang="en-US" dirty="0" smtClean="0"/>
              <a:t>&lt;CAPTION&gt;</a:t>
            </a:r>
            <a:r>
              <a:rPr lang="ru-RU" dirty="0" smtClean="0"/>
              <a:t>, а также начальные (</a:t>
            </a:r>
            <a:r>
              <a:rPr lang="en-US" dirty="0" smtClean="0"/>
              <a:t>header</a:t>
            </a:r>
            <a:r>
              <a:rPr lang="ru-RU" dirty="0" smtClean="0"/>
              <a:t>) и</a:t>
            </a:r>
            <a:r>
              <a:rPr lang="en-US" dirty="0" smtClean="0"/>
              <a:t> </a:t>
            </a:r>
            <a:r>
              <a:rPr lang="ru-RU" dirty="0" smtClean="0"/>
              <a:t>конечные (</a:t>
            </a:r>
            <a:r>
              <a:rPr lang="en-US" dirty="0" smtClean="0"/>
              <a:t>footer</a:t>
            </a:r>
            <a:r>
              <a:rPr lang="ru-RU" dirty="0" smtClean="0"/>
              <a:t>)</a:t>
            </a:r>
            <a:r>
              <a:rPr lang="en-US" dirty="0" smtClean="0"/>
              <a:t> </a:t>
            </a:r>
            <a:r>
              <a:rPr lang="ru-RU" dirty="0" smtClean="0"/>
              <a:t>строки</a:t>
            </a:r>
            <a:r>
              <a:rPr lang="en-US" dirty="0" smtClean="0"/>
              <a:t> (&lt;THEAD&gt; </a:t>
            </a:r>
            <a:r>
              <a:rPr lang="ru-RU" dirty="0" smtClean="0"/>
              <a:t>и</a:t>
            </a:r>
            <a:r>
              <a:rPr lang="en-US" dirty="0" smtClean="0"/>
              <a:t> &lt;TFOOT&gt;).</a:t>
            </a:r>
          </a:p>
          <a:p>
            <a:endParaRPr lang="ru-RU"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ru-RU" sz="4000" dirty="0" smtClean="0"/>
              <a:t>Атрибуты тега </a:t>
            </a:r>
            <a:r>
              <a:rPr lang="en-US" sz="4000" dirty="0" smtClean="0"/>
              <a:t>table</a:t>
            </a:r>
            <a:endParaRPr lang="ru-RU" sz="4000" dirty="0"/>
          </a:p>
        </p:txBody>
      </p:sp>
      <p:sp>
        <p:nvSpPr>
          <p:cNvPr id="14339" name="Rectangle 3"/>
          <p:cNvSpPr>
            <a:spLocks noGrp="1" noChangeArrowheads="1"/>
          </p:cNvSpPr>
          <p:nvPr>
            <p:ph type="body" idx="1"/>
          </p:nvPr>
        </p:nvSpPr>
        <p:spPr/>
        <p:txBody>
          <a:bodyPr/>
          <a:lstStyle/>
          <a:p>
            <a:pPr>
              <a:buFontTx/>
              <a:buNone/>
            </a:pPr>
            <a:r>
              <a:rPr lang="ru-RU" sz="2400"/>
              <a:t>Тег &lt;tablе&gt;</a:t>
            </a:r>
            <a:r>
              <a:rPr lang="en-US" sz="2400"/>
              <a:t>:</a:t>
            </a:r>
          </a:p>
          <a:p>
            <a:r>
              <a:rPr lang="en-US" sz="2400"/>
              <a:t>Width=“</a:t>
            </a:r>
            <a:r>
              <a:rPr lang="ru-RU" sz="2400"/>
              <a:t>число</a:t>
            </a:r>
            <a:r>
              <a:rPr lang="en-US" sz="2400"/>
              <a:t>” – </a:t>
            </a:r>
            <a:r>
              <a:rPr lang="ru-RU" sz="2400"/>
              <a:t>ширина</a:t>
            </a:r>
          </a:p>
          <a:p>
            <a:r>
              <a:rPr lang="en-US" sz="2400"/>
              <a:t>Height =“</a:t>
            </a:r>
            <a:r>
              <a:rPr lang="ru-RU" sz="2400"/>
              <a:t>число</a:t>
            </a:r>
            <a:r>
              <a:rPr lang="en-US" sz="2400"/>
              <a:t>” </a:t>
            </a:r>
            <a:r>
              <a:rPr lang="ru-RU" sz="2400"/>
              <a:t>– длина</a:t>
            </a:r>
          </a:p>
          <a:p>
            <a:r>
              <a:rPr lang="en-US" sz="2400"/>
              <a:t>Border=“</a:t>
            </a:r>
            <a:r>
              <a:rPr lang="ru-RU" sz="2400"/>
              <a:t>число</a:t>
            </a:r>
            <a:r>
              <a:rPr lang="en-US" sz="2400"/>
              <a:t>” – </a:t>
            </a:r>
            <a:r>
              <a:rPr lang="ru-RU" sz="2400"/>
              <a:t>толщина границ</a:t>
            </a:r>
            <a:endParaRPr lang="en-US" sz="2400"/>
          </a:p>
          <a:p>
            <a:r>
              <a:rPr lang="en-US" sz="2400"/>
              <a:t>Bordercolor=“#</a:t>
            </a:r>
            <a:r>
              <a:rPr lang="ru-RU" sz="2400"/>
              <a:t>цвет</a:t>
            </a:r>
            <a:r>
              <a:rPr lang="en-US" sz="2400"/>
              <a:t>”- </a:t>
            </a:r>
            <a:r>
              <a:rPr lang="ru-RU" sz="2400"/>
              <a:t>цвет границ</a:t>
            </a:r>
          </a:p>
          <a:p>
            <a:r>
              <a:rPr lang="en-US" sz="2400"/>
              <a:t>Bgcolor=“#</a:t>
            </a:r>
            <a:r>
              <a:rPr lang="ru-RU" sz="2400"/>
              <a:t>цвет</a:t>
            </a:r>
            <a:r>
              <a:rPr lang="en-US" sz="2400"/>
              <a:t>” –</a:t>
            </a:r>
            <a:r>
              <a:rPr lang="ru-RU" sz="2400"/>
              <a:t> фон</a:t>
            </a:r>
          </a:p>
          <a:p>
            <a:r>
              <a:rPr lang="en-US" sz="2400"/>
              <a:t>Cellspacing=“</a:t>
            </a:r>
            <a:r>
              <a:rPr lang="ru-RU" sz="2400"/>
              <a:t>число</a:t>
            </a:r>
            <a:r>
              <a:rPr lang="en-US" sz="2400"/>
              <a:t>”- </a:t>
            </a:r>
            <a:r>
              <a:rPr lang="ru-RU" sz="2400"/>
              <a:t>расстояние между ячейками</a:t>
            </a:r>
          </a:p>
          <a:p>
            <a:r>
              <a:rPr lang="en-US" sz="2400"/>
              <a:t>Align=“</a:t>
            </a:r>
            <a:r>
              <a:rPr lang="ru-RU" sz="2400"/>
              <a:t>значение</a:t>
            </a:r>
            <a:r>
              <a:rPr lang="en-US" sz="2400"/>
              <a:t>”- </a:t>
            </a:r>
            <a:r>
              <a:rPr lang="ru-RU" sz="2400"/>
              <a:t>центровка</a:t>
            </a:r>
          </a:p>
          <a:p>
            <a:pPr>
              <a:buFontTx/>
              <a:buNone/>
            </a:pPr>
            <a:endParaRPr lang="ru-RU" sz="2400"/>
          </a:p>
        </p:txBody>
      </p:sp>
      <p:sp>
        <p:nvSpPr>
          <p:cNvPr id="14340" name="Text Box 4"/>
          <p:cNvSpPr txBox="1">
            <a:spLocks noChangeArrowheads="1"/>
          </p:cNvSpPr>
          <p:nvPr/>
        </p:nvSpPr>
        <p:spPr bwMode="auto">
          <a:xfrm>
            <a:off x="7086600" y="6629400"/>
            <a:ext cx="2057400" cy="228600"/>
          </a:xfrm>
          <a:prstGeom prst="rect">
            <a:avLst/>
          </a:prstGeom>
          <a:noFill/>
          <a:ln w="9525">
            <a:noFill/>
            <a:miter lim="800000"/>
            <a:headEnd/>
            <a:tailEnd/>
          </a:ln>
          <a:effectLst/>
        </p:spPr>
        <p:txBody>
          <a:bodyPr>
            <a:spAutoFit/>
          </a:bodyPr>
          <a:lstStyle/>
          <a:p>
            <a:pPr algn="r">
              <a:spcBef>
                <a:spcPct val="50000"/>
              </a:spcBef>
            </a:pPr>
            <a:r>
              <a:rPr lang="en-US" sz="900"/>
              <a:t>Copyright Baltazar and Mirron corp</a:t>
            </a:r>
            <a:endParaRPr lang="ru-RU" sz="9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152400"/>
            <a:ext cx="7772400" cy="1143000"/>
          </a:xfrm>
        </p:spPr>
        <p:txBody>
          <a:bodyPr/>
          <a:lstStyle/>
          <a:p>
            <a:r>
              <a:rPr lang="ru-RU" sz="3600" dirty="0" smtClean="0"/>
              <a:t>Атрибуты строк </a:t>
            </a:r>
            <a:r>
              <a:rPr lang="ru-RU" sz="3600" dirty="0"/>
              <a:t>и </a:t>
            </a:r>
            <a:r>
              <a:rPr lang="ru-RU" sz="3600" dirty="0" smtClean="0"/>
              <a:t>ячеек таблицы</a:t>
            </a:r>
            <a:endParaRPr lang="ru-RU" sz="3600" dirty="0"/>
          </a:p>
        </p:txBody>
      </p:sp>
      <p:sp>
        <p:nvSpPr>
          <p:cNvPr id="15363" name="Rectangle 3"/>
          <p:cNvSpPr>
            <a:spLocks noGrp="1" noChangeArrowheads="1"/>
          </p:cNvSpPr>
          <p:nvPr>
            <p:ph type="body" idx="1"/>
          </p:nvPr>
        </p:nvSpPr>
        <p:spPr>
          <a:xfrm>
            <a:off x="685800" y="1524000"/>
            <a:ext cx="7772400" cy="4114800"/>
          </a:xfrm>
        </p:spPr>
        <p:txBody>
          <a:bodyPr/>
          <a:lstStyle/>
          <a:p>
            <a:r>
              <a:rPr lang="ru-RU" sz="2400"/>
              <a:t>Вставка строки – тег </a:t>
            </a:r>
            <a:r>
              <a:rPr lang="en-US" sz="2400"/>
              <a:t>&lt;tr&gt;&lt;/tr&gt;</a:t>
            </a:r>
          </a:p>
          <a:p>
            <a:r>
              <a:rPr lang="ru-RU" sz="2400"/>
              <a:t>Вставка ячейки – тег </a:t>
            </a:r>
            <a:r>
              <a:rPr lang="en-US" sz="2400"/>
              <a:t>&lt;td&gt;&lt;/td&gt;:</a:t>
            </a:r>
          </a:p>
          <a:p>
            <a:pPr lvl="2"/>
            <a:r>
              <a:rPr lang="en-US" sz="1800"/>
              <a:t>Width=“</a:t>
            </a:r>
            <a:r>
              <a:rPr lang="ru-RU" sz="1800"/>
              <a:t>число</a:t>
            </a:r>
            <a:r>
              <a:rPr lang="en-US" sz="1800"/>
              <a:t>” – </a:t>
            </a:r>
            <a:r>
              <a:rPr lang="ru-RU" sz="1800"/>
              <a:t>ширина</a:t>
            </a:r>
          </a:p>
          <a:p>
            <a:pPr lvl="2"/>
            <a:r>
              <a:rPr lang="en-US" sz="1800"/>
              <a:t>Height =“</a:t>
            </a:r>
            <a:r>
              <a:rPr lang="ru-RU" sz="1800"/>
              <a:t>число</a:t>
            </a:r>
            <a:r>
              <a:rPr lang="en-US" sz="1800"/>
              <a:t>” </a:t>
            </a:r>
            <a:r>
              <a:rPr lang="ru-RU" sz="1800"/>
              <a:t>– длина</a:t>
            </a:r>
          </a:p>
          <a:p>
            <a:pPr lvl="2"/>
            <a:r>
              <a:rPr lang="en-US" sz="1800"/>
              <a:t>Border=“</a:t>
            </a:r>
            <a:r>
              <a:rPr lang="ru-RU" sz="1800"/>
              <a:t>число</a:t>
            </a:r>
            <a:r>
              <a:rPr lang="en-US" sz="1800"/>
              <a:t>” – </a:t>
            </a:r>
            <a:r>
              <a:rPr lang="ru-RU" sz="1800"/>
              <a:t>толщина границ</a:t>
            </a:r>
            <a:endParaRPr lang="en-US" sz="1800"/>
          </a:p>
          <a:p>
            <a:pPr lvl="2"/>
            <a:r>
              <a:rPr lang="en-US" sz="1800"/>
              <a:t>Bordercolor=“#</a:t>
            </a:r>
            <a:r>
              <a:rPr lang="ru-RU" sz="1800"/>
              <a:t>цвет</a:t>
            </a:r>
            <a:r>
              <a:rPr lang="en-US" sz="1800"/>
              <a:t>”- </a:t>
            </a:r>
            <a:r>
              <a:rPr lang="ru-RU" sz="1800"/>
              <a:t>цвет границ</a:t>
            </a:r>
          </a:p>
          <a:p>
            <a:pPr lvl="2"/>
            <a:r>
              <a:rPr lang="en-US" sz="1800"/>
              <a:t>Bgcolor=“#</a:t>
            </a:r>
            <a:r>
              <a:rPr lang="ru-RU" sz="1800"/>
              <a:t>цвет</a:t>
            </a:r>
            <a:r>
              <a:rPr lang="en-US" sz="1800"/>
              <a:t>” –</a:t>
            </a:r>
            <a:r>
              <a:rPr lang="ru-RU" sz="1800"/>
              <a:t> фон</a:t>
            </a:r>
            <a:endParaRPr lang="en-US" sz="1800"/>
          </a:p>
          <a:p>
            <a:pPr lvl="2"/>
            <a:r>
              <a:rPr lang="en-US" sz="1800"/>
              <a:t>Colspan=“</a:t>
            </a:r>
            <a:r>
              <a:rPr lang="ru-RU" sz="1800"/>
              <a:t>число</a:t>
            </a:r>
            <a:r>
              <a:rPr lang="en-US" sz="1800"/>
              <a:t>”- </a:t>
            </a:r>
            <a:r>
              <a:rPr lang="ru-RU" sz="1800"/>
              <a:t> кол-во столбцов, которое занимает ячейка.</a:t>
            </a:r>
          </a:p>
        </p:txBody>
      </p:sp>
      <p:sp>
        <p:nvSpPr>
          <p:cNvPr id="15364" name="Text Box 4"/>
          <p:cNvSpPr txBox="1">
            <a:spLocks noChangeArrowheads="1"/>
          </p:cNvSpPr>
          <p:nvPr/>
        </p:nvSpPr>
        <p:spPr bwMode="auto">
          <a:xfrm>
            <a:off x="7086600" y="6629400"/>
            <a:ext cx="2057400" cy="228600"/>
          </a:xfrm>
          <a:prstGeom prst="rect">
            <a:avLst/>
          </a:prstGeom>
          <a:noFill/>
          <a:ln w="9525">
            <a:noFill/>
            <a:miter lim="800000"/>
            <a:headEnd/>
            <a:tailEnd/>
          </a:ln>
          <a:effectLst/>
        </p:spPr>
        <p:txBody>
          <a:bodyPr>
            <a:spAutoFit/>
          </a:bodyPr>
          <a:lstStyle/>
          <a:p>
            <a:pPr algn="r">
              <a:spcBef>
                <a:spcPct val="50000"/>
              </a:spcBef>
            </a:pPr>
            <a:r>
              <a:rPr lang="en-US" sz="900"/>
              <a:t>Copyright Baltazar and Mirron corp</a:t>
            </a:r>
            <a:endParaRPr lang="ru-RU" sz="9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Пример описания таблицы</a:t>
            </a:r>
            <a:endParaRPr lang="ru-RU" dirty="0"/>
          </a:p>
        </p:txBody>
      </p:sp>
      <p:sp>
        <p:nvSpPr>
          <p:cNvPr id="3" name="Содержимое 2"/>
          <p:cNvSpPr>
            <a:spLocks noGrp="1"/>
          </p:cNvSpPr>
          <p:nvPr>
            <p:ph idx="1"/>
          </p:nvPr>
        </p:nvSpPr>
        <p:spPr>
          <a:xfrm>
            <a:off x="457200" y="1600200"/>
            <a:ext cx="8229600" cy="5257800"/>
          </a:xfrm>
        </p:spPr>
        <p:txBody>
          <a:bodyPr>
            <a:normAutofit fontScale="47500" lnSpcReduction="20000"/>
          </a:bodyPr>
          <a:lstStyle/>
          <a:p>
            <a:pPr>
              <a:lnSpc>
                <a:spcPct val="90000"/>
              </a:lnSpc>
              <a:buFontTx/>
              <a:buNone/>
            </a:pPr>
            <a:r>
              <a:rPr lang="en-US" dirty="0" smtClean="0"/>
              <a:t>&lt;!DOCTYPE html PUBLIC "-//W3C//DTD XHTML 1.0 Transitional//EN" </a:t>
            </a:r>
          </a:p>
          <a:p>
            <a:pPr>
              <a:lnSpc>
                <a:spcPct val="90000"/>
              </a:lnSpc>
              <a:buFontTx/>
              <a:buNone/>
            </a:pPr>
            <a:r>
              <a:rPr lang="en-US" dirty="0" smtClean="0"/>
              <a:t>"http://www.w3.org/TR/xhtml1/DTD/xhtml1-transitional.dtd"&gt; </a:t>
            </a:r>
          </a:p>
          <a:p>
            <a:pPr>
              <a:lnSpc>
                <a:spcPct val="90000"/>
              </a:lnSpc>
              <a:buFontTx/>
              <a:buNone/>
            </a:pPr>
            <a:r>
              <a:rPr lang="en-US" dirty="0" smtClean="0"/>
              <a:t>&lt;html&gt; </a:t>
            </a:r>
          </a:p>
          <a:p>
            <a:pPr>
              <a:lnSpc>
                <a:spcPct val="90000"/>
              </a:lnSpc>
              <a:buFontTx/>
              <a:buNone/>
            </a:pPr>
            <a:r>
              <a:rPr lang="en-US" dirty="0" smtClean="0"/>
              <a:t>&lt;head&gt;   &lt;title&gt;  </a:t>
            </a:r>
            <a:r>
              <a:rPr lang="ru-RU" dirty="0" smtClean="0"/>
              <a:t>Пример таблицы на языке </a:t>
            </a:r>
            <a:r>
              <a:rPr lang="en-US" dirty="0" smtClean="0"/>
              <a:t>HTML &lt;/title&gt; &lt;/head&gt; </a:t>
            </a:r>
          </a:p>
          <a:p>
            <a:pPr>
              <a:lnSpc>
                <a:spcPct val="90000"/>
              </a:lnSpc>
              <a:buFontTx/>
              <a:buNone/>
            </a:pPr>
            <a:r>
              <a:rPr lang="en-US" dirty="0" smtClean="0"/>
              <a:t>&lt;body&gt; </a:t>
            </a:r>
          </a:p>
          <a:p>
            <a:pPr>
              <a:lnSpc>
                <a:spcPct val="90000"/>
              </a:lnSpc>
              <a:buFontTx/>
              <a:buNone/>
            </a:pPr>
            <a:r>
              <a:rPr lang="en-US" dirty="0" smtClean="0"/>
              <a:t>   &lt;table border </a:t>
            </a:r>
            <a:r>
              <a:rPr lang="en-US" dirty="0" err="1" smtClean="0"/>
              <a:t>cellspacing</a:t>
            </a:r>
            <a:r>
              <a:rPr lang="en-US" dirty="0" smtClean="0"/>
              <a:t>="5" </a:t>
            </a:r>
            <a:r>
              <a:rPr lang="en-US" dirty="0" err="1" smtClean="0"/>
              <a:t>cellpadding</a:t>
            </a:r>
            <a:r>
              <a:rPr lang="en-US" dirty="0" smtClean="0"/>
              <a:t>="10"&gt; </a:t>
            </a:r>
          </a:p>
          <a:p>
            <a:pPr>
              <a:lnSpc>
                <a:spcPct val="90000"/>
              </a:lnSpc>
              <a:buFontTx/>
              <a:buNone/>
            </a:pPr>
            <a:r>
              <a:rPr lang="en-US" dirty="0" smtClean="0"/>
              <a:t>      &lt;caption&gt;</a:t>
            </a:r>
            <a:r>
              <a:rPr lang="ru-RU" dirty="0" smtClean="0"/>
              <a:t>Состав команды&lt;/</a:t>
            </a:r>
            <a:r>
              <a:rPr lang="en-US" dirty="0" smtClean="0"/>
              <a:t>caption&gt; </a:t>
            </a:r>
          </a:p>
          <a:p>
            <a:pPr>
              <a:lnSpc>
                <a:spcPct val="90000"/>
              </a:lnSpc>
              <a:buFontTx/>
              <a:buNone/>
            </a:pPr>
            <a:r>
              <a:rPr lang="en-US" dirty="0" smtClean="0"/>
              <a:t>      &lt;</a:t>
            </a:r>
            <a:r>
              <a:rPr lang="en-US" dirty="0" err="1" smtClean="0"/>
              <a:t>tr</a:t>
            </a:r>
            <a:r>
              <a:rPr lang="en-US" dirty="0" smtClean="0"/>
              <a:t>&gt; </a:t>
            </a:r>
          </a:p>
          <a:p>
            <a:pPr>
              <a:lnSpc>
                <a:spcPct val="90000"/>
              </a:lnSpc>
              <a:buFontTx/>
              <a:buNone/>
            </a:pPr>
            <a:r>
              <a:rPr lang="en-US" dirty="0" smtClean="0"/>
              <a:t>         &lt;</a:t>
            </a:r>
            <a:r>
              <a:rPr lang="en-US" dirty="0" err="1" smtClean="0"/>
              <a:t>th</a:t>
            </a:r>
            <a:r>
              <a:rPr lang="en-US" dirty="0" smtClean="0"/>
              <a:t>&gt;</a:t>
            </a:r>
            <a:r>
              <a:rPr lang="ru-RU" dirty="0" smtClean="0"/>
              <a:t>ФИО&lt;/</a:t>
            </a:r>
            <a:r>
              <a:rPr lang="en-US" dirty="0" err="1" smtClean="0"/>
              <a:t>th</a:t>
            </a:r>
            <a:r>
              <a:rPr lang="en-US" dirty="0" smtClean="0"/>
              <a:t>&gt; </a:t>
            </a:r>
          </a:p>
          <a:p>
            <a:pPr>
              <a:lnSpc>
                <a:spcPct val="90000"/>
              </a:lnSpc>
              <a:buFontTx/>
              <a:buNone/>
            </a:pPr>
            <a:r>
              <a:rPr lang="en-US" dirty="0" smtClean="0"/>
              <a:t>         &lt;</a:t>
            </a:r>
            <a:r>
              <a:rPr lang="en-US" dirty="0" err="1" smtClean="0"/>
              <a:t>th</a:t>
            </a:r>
            <a:r>
              <a:rPr lang="en-US" dirty="0" smtClean="0"/>
              <a:t>&gt;</a:t>
            </a:r>
            <a:r>
              <a:rPr lang="ru-RU" dirty="0" smtClean="0"/>
              <a:t>Должность&lt;/</a:t>
            </a:r>
            <a:r>
              <a:rPr lang="en-US" dirty="0" err="1" smtClean="0"/>
              <a:t>th</a:t>
            </a:r>
            <a:r>
              <a:rPr lang="en-US" dirty="0" smtClean="0"/>
              <a:t>&gt; </a:t>
            </a:r>
          </a:p>
          <a:p>
            <a:pPr>
              <a:lnSpc>
                <a:spcPct val="90000"/>
              </a:lnSpc>
              <a:buFontTx/>
              <a:buNone/>
            </a:pPr>
            <a:r>
              <a:rPr lang="en-US" dirty="0" smtClean="0"/>
              <a:t>      &lt;/</a:t>
            </a:r>
            <a:r>
              <a:rPr lang="en-US" dirty="0" err="1" smtClean="0"/>
              <a:t>tr</a:t>
            </a:r>
            <a:r>
              <a:rPr lang="en-US" dirty="0" smtClean="0"/>
              <a:t>&gt; </a:t>
            </a:r>
          </a:p>
          <a:p>
            <a:pPr>
              <a:lnSpc>
                <a:spcPct val="90000"/>
              </a:lnSpc>
              <a:buFontTx/>
              <a:buNone/>
            </a:pPr>
            <a:r>
              <a:rPr lang="en-US" dirty="0" smtClean="0"/>
              <a:t>      &lt;</a:t>
            </a:r>
            <a:r>
              <a:rPr lang="en-US" dirty="0" err="1" smtClean="0"/>
              <a:t>tr</a:t>
            </a:r>
            <a:r>
              <a:rPr lang="en-US" dirty="0" smtClean="0"/>
              <a:t>&gt; </a:t>
            </a:r>
          </a:p>
          <a:p>
            <a:pPr>
              <a:lnSpc>
                <a:spcPct val="90000"/>
              </a:lnSpc>
              <a:buFontTx/>
              <a:buNone/>
            </a:pPr>
            <a:r>
              <a:rPr lang="en-US" dirty="0" smtClean="0"/>
              <a:t>         &lt;td&gt;</a:t>
            </a:r>
            <a:r>
              <a:rPr lang="ru-RU" dirty="0" smtClean="0"/>
              <a:t>Иванов А.П.&lt;/</a:t>
            </a:r>
            <a:r>
              <a:rPr lang="en-US" dirty="0" smtClean="0"/>
              <a:t>td&gt; </a:t>
            </a:r>
          </a:p>
          <a:p>
            <a:pPr>
              <a:lnSpc>
                <a:spcPct val="90000"/>
              </a:lnSpc>
              <a:buFontTx/>
              <a:buNone/>
            </a:pPr>
            <a:r>
              <a:rPr lang="en-US" dirty="0" smtClean="0"/>
              <a:t>         &lt;td&gt;</a:t>
            </a:r>
            <a:r>
              <a:rPr lang="ru-RU" dirty="0" smtClean="0"/>
              <a:t>программист&lt;/</a:t>
            </a:r>
            <a:r>
              <a:rPr lang="en-US" dirty="0" smtClean="0"/>
              <a:t>td&gt; </a:t>
            </a:r>
          </a:p>
          <a:p>
            <a:pPr>
              <a:lnSpc>
                <a:spcPct val="90000"/>
              </a:lnSpc>
              <a:buFontTx/>
              <a:buNone/>
            </a:pPr>
            <a:r>
              <a:rPr lang="en-US" dirty="0" smtClean="0"/>
              <a:t>      &lt;/</a:t>
            </a:r>
            <a:r>
              <a:rPr lang="en-US" dirty="0" err="1" smtClean="0"/>
              <a:t>tr</a:t>
            </a:r>
            <a:r>
              <a:rPr lang="en-US" dirty="0" smtClean="0"/>
              <a:t>&gt; </a:t>
            </a:r>
          </a:p>
          <a:p>
            <a:pPr>
              <a:lnSpc>
                <a:spcPct val="90000"/>
              </a:lnSpc>
              <a:buFontTx/>
              <a:buNone/>
            </a:pPr>
            <a:r>
              <a:rPr lang="en-US" dirty="0" smtClean="0"/>
              <a:t>      &lt;</a:t>
            </a:r>
            <a:r>
              <a:rPr lang="en-US" dirty="0" err="1" smtClean="0"/>
              <a:t>tr</a:t>
            </a:r>
            <a:r>
              <a:rPr lang="en-US" dirty="0" smtClean="0"/>
              <a:t>&gt; </a:t>
            </a:r>
          </a:p>
          <a:p>
            <a:pPr>
              <a:lnSpc>
                <a:spcPct val="90000"/>
              </a:lnSpc>
              <a:buFontTx/>
              <a:buNone/>
            </a:pPr>
            <a:r>
              <a:rPr lang="en-US" dirty="0" smtClean="0"/>
              <a:t>         &lt;td&gt;</a:t>
            </a:r>
            <a:r>
              <a:rPr lang="ru-RU" dirty="0" smtClean="0"/>
              <a:t>Петров В.А.&lt;/</a:t>
            </a:r>
            <a:r>
              <a:rPr lang="en-US" dirty="0" smtClean="0"/>
              <a:t>td&gt; </a:t>
            </a:r>
          </a:p>
          <a:p>
            <a:pPr>
              <a:lnSpc>
                <a:spcPct val="90000"/>
              </a:lnSpc>
              <a:buFontTx/>
              <a:buNone/>
            </a:pPr>
            <a:r>
              <a:rPr lang="en-US" dirty="0" smtClean="0"/>
              <a:t>         &lt;td&gt;</a:t>
            </a:r>
            <a:r>
              <a:rPr lang="ru-RU" dirty="0" smtClean="0"/>
              <a:t>проектировщик&lt;/</a:t>
            </a:r>
            <a:r>
              <a:rPr lang="en-US" dirty="0" smtClean="0"/>
              <a:t>td&gt; </a:t>
            </a:r>
          </a:p>
          <a:p>
            <a:pPr>
              <a:lnSpc>
                <a:spcPct val="90000"/>
              </a:lnSpc>
              <a:buFontTx/>
              <a:buNone/>
            </a:pPr>
            <a:r>
              <a:rPr lang="en-US" dirty="0" smtClean="0"/>
              <a:t>      &lt;/</a:t>
            </a:r>
            <a:r>
              <a:rPr lang="en-US" dirty="0" err="1" smtClean="0"/>
              <a:t>tr</a:t>
            </a:r>
            <a:r>
              <a:rPr lang="en-US" dirty="0" smtClean="0"/>
              <a:t>&gt; </a:t>
            </a:r>
          </a:p>
          <a:p>
            <a:pPr>
              <a:lnSpc>
                <a:spcPct val="90000"/>
              </a:lnSpc>
              <a:buFontTx/>
              <a:buNone/>
            </a:pPr>
            <a:r>
              <a:rPr lang="en-US" dirty="0" smtClean="0"/>
              <a:t>   &lt;/table&gt;</a:t>
            </a:r>
          </a:p>
          <a:p>
            <a:pPr>
              <a:lnSpc>
                <a:spcPct val="90000"/>
              </a:lnSpc>
              <a:buFontTx/>
              <a:buNone/>
            </a:pPr>
            <a:r>
              <a:rPr lang="en-US" dirty="0" smtClean="0"/>
              <a:t>&lt;/body&gt; </a:t>
            </a:r>
          </a:p>
          <a:p>
            <a:pPr>
              <a:lnSpc>
                <a:spcPct val="90000"/>
              </a:lnSpc>
              <a:buFontTx/>
              <a:buNone/>
            </a:pPr>
            <a:r>
              <a:rPr lang="en-US" dirty="0" smtClean="0"/>
              <a:t>&lt;/html&gt;</a:t>
            </a:r>
            <a:endParaRPr lang="ru-RU" dirty="0"/>
          </a:p>
        </p:txBody>
      </p:sp>
      <p:pic>
        <p:nvPicPr>
          <p:cNvPr id="6" name="Picture 3"/>
          <p:cNvPicPr>
            <a:picLocks noChangeAspect="1" noChangeArrowheads="1"/>
          </p:cNvPicPr>
          <p:nvPr/>
        </p:nvPicPr>
        <p:blipFill>
          <a:blip r:embed="rId2" cstate="print"/>
          <a:srcRect t="8571" r="83928" b="74286"/>
          <a:stretch>
            <a:fillRect/>
          </a:stretch>
        </p:blipFill>
        <p:spPr bwMode="auto">
          <a:xfrm>
            <a:off x="5143503" y="3214686"/>
            <a:ext cx="3321867" cy="2214578"/>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24000" y="152400"/>
            <a:ext cx="7772400" cy="1143000"/>
          </a:xfrm>
        </p:spPr>
        <p:txBody>
          <a:bodyPr/>
          <a:lstStyle/>
          <a:p>
            <a:r>
              <a:rPr lang="ru-RU" sz="3600"/>
              <a:t>Пример</a:t>
            </a:r>
          </a:p>
        </p:txBody>
      </p:sp>
      <p:sp>
        <p:nvSpPr>
          <p:cNvPr id="16387" name="Rectangle 3"/>
          <p:cNvSpPr>
            <a:spLocks noGrp="1" noChangeArrowheads="1"/>
          </p:cNvSpPr>
          <p:nvPr>
            <p:ph type="body" idx="1"/>
          </p:nvPr>
        </p:nvSpPr>
        <p:spPr>
          <a:xfrm>
            <a:off x="685800" y="1857364"/>
            <a:ext cx="7772400" cy="4010036"/>
          </a:xfrm>
        </p:spPr>
        <p:txBody>
          <a:bodyPr>
            <a:normAutofit fontScale="92500" lnSpcReduction="20000"/>
          </a:bodyPr>
          <a:lstStyle/>
          <a:p>
            <a:pPr>
              <a:lnSpc>
                <a:spcPct val="90000"/>
              </a:lnSpc>
              <a:buFontTx/>
              <a:buNone/>
            </a:pPr>
            <a:r>
              <a:rPr lang="en-US" sz="2000" dirty="0"/>
              <a:t>&lt;table width=100% border=5 </a:t>
            </a:r>
            <a:r>
              <a:rPr lang="en-US" sz="2000" dirty="0" err="1"/>
              <a:t>bordercolor</a:t>
            </a:r>
            <a:r>
              <a:rPr lang="en-US" sz="2000" dirty="0"/>
              <a:t>=#000000 </a:t>
            </a:r>
            <a:r>
              <a:rPr lang="en-US" sz="2000" dirty="0" err="1"/>
              <a:t>bgcolor</a:t>
            </a:r>
            <a:r>
              <a:rPr lang="en-US" sz="2000" dirty="0"/>
              <a:t>=“#FFF000” </a:t>
            </a:r>
            <a:r>
              <a:rPr lang="en-US" sz="2000" dirty="0" err="1"/>
              <a:t>cellspacing</a:t>
            </a:r>
            <a:r>
              <a:rPr lang="en-US" sz="2000" dirty="0"/>
              <a:t>=0&gt;</a:t>
            </a:r>
          </a:p>
          <a:p>
            <a:pPr>
              <a:lnSpc>
                <a:spcPct val="90000"/>
              </a:lnSpc>
              <a:buFontTx/>
              <a:buNone/>
            </a:pPr>
            <a:r>
              <a:rPr lang="en-US" sz="2000" dirty="0"/>
              <a:t>&lt;</a:t>
            </a:r>
            <a:r>
              <a:rPr lang="en-US" sz="2000" dirty="0" err="1"/>
              <a:t>tr</a:t>
            </a:r>
            <a:r>
              <a:rPr lang="en-US" sz="2000" dirty="0"/>
              <a:t>&gt;</a:t>
            </a:r>
          </a:p>
          <a:p>
            <a:pPr>
              <a:lnSpc>
                <a:spcPct val="90000"/>
              </a:lnSpc>
              <a:buFontTx/>
              <a:buNone/>
            </a:pPr>
            <a:r>
              <a:rPr lang="en-US" sz="2000" dirty="0"/>
              <a:t>&lt;td </a:t>
            </a:r>
            <a:r>
              <a:rPr lang="en-US" sz="2000" dirty="0" err="1"/>
              <a:t>colspan</a:t>
            </a:r>
            <a:r>
              <a:rPr lang="en-US" sz="2000" dirty="0"/>
              <a:t>=3&gt;text&lt;/td&gt;</a:t>
            </a:r>
          </a:p>
          <a:p>
            <a:pPr>
              <a:lnSpc>
                <a:spcPct val="90000"/>
              </a:lnSpc>
              <a:buFontTx/>
              <a:buNone/>
            </a:pPr>
            <a:r>
              <a:rPr lang="en-US" sz="2000" dirty="0"/>
              <a:t>&lt;/</a:t>
            </a:r>
            <a:r>
              <a:rPr lang="en-US" sz="2000" dirty="0" err="1"/>
              <a:t>tr</a:t>
            </a:r>
            <a:r>
              <a:rPr lang="en-US" sz="2000" dirty="0"/>
              <a:t>&gt;</a:t>
            </a:r>
          </a:p>
          <a:p>
            <a:pPr>
              <a:lnSpc>
                <a:spcPct val="90000"/>
              </a:lnSpc>
              <a:buFontTx/>
              <a:buNone/>
            </a:pPr>
            <a:r>
              <a:rPr lang="en-US" sz="2000" dirty="0"/>
              <a:t>&lt;</a:t>
            </a:r>
            <a:r>
              <a:rPr lang="en-US" sz="2000" dirty="0" err="1"/>
              <a:t>tr</a:t>
            </a:r>
            <a:r>
              <a:rPr lang="en-US" sz="2000" dirty="0"/>
              <a:t>&gt;</a:t>
            </a:r>
          </a:p>
          <a:p>
            <a:pPr>
              <a:lnSpc>
                <a:spcPct val="90000"/>
              </a:lnSpc>
              <a:buFontTx/>
              <a:buNone/>
            </a:pPr>
            <a:r>
              <a:rPr lang="en-US" sz="2000" dirty="0"/>
              <a:t>&lt;td width=30%&gt;text&lt;/td&gt;</a:t>
            </a:r>
          </a:p>
          <a:p>
            <a:pPr>
              <a:lnSpc>
                <a:spcPct val="90000"/>
              </a:lnSpc>
              <a:buFontTx/>
              <a:buNone/>
            </a:pPr>
            <a:r>
              <a:rPr lang="en-US" sz="2000" dirty="0"/>
              <a:t>&lt;td width=40%&gt;text&lt;/td&gt;</a:t>
            </a:r>
          </a:p>
          <a:p>
            <a:pPr>
              <a:lnSpc>
                <a:spcPct val="90000"/>
              </a:lnSpc>
              <a:buFontTx/>
              <a:buNone/>
            </a:pPr>
            <a:r>
              <a:rPr lang="en-US" sz="2000" dirty="0"/>
              <a:t>&lt;td width=30%&gt;text&lt;/td&gt;</a:t>
            </a:r>
          </a:p>
          <a:p>
            <a:pPr>
              <a:lnSpc>
                <a:spcPct val="90000"/>
              </a:lnSpc>
              <a:buFontTx/>
              <a:buNone/>
            </a:pPr>
            <a:r>
              <a:rPr lang="en-US" sz="2000" dirty="0"/>
              <a:t>&lt;/</a:t>
            </a:r>
            <a:r>
              <a:rPr lang="en-US" sz="2000" dirty="0" err="1"/>
              <a:t>tr</a:t>
            </a:r>
            <a:r>
              <a:rPr lang="en-US" sz="2000" dirty="0"/>
              <a:t>&gt;</a:t>
            </a:r>
          </a:p>
          <a:p>
            <a:pPr>
              <a:lnSpc>
                <a:spcPct val="90000"/>
              </a:lnSpc>
              <a:buFontTx/>
              <a:buNone/>
            </a:pPr>
            <a:r>
              <a:rPr lang="en-US" sz="2000" dirty="0"/>
              <a:t>&lt;</a:t>
            </a:r>
            <a:r>
              <a:rPr lang="en-US" sz="2000" dirty="0" err="1"/>
              <a:t>tr</a:t>
            </a:r>
            <a:r>
              <a:rPr lang="en-US" sz="2000" dirty="0"/>
              <a:t>&gt;</a:t>
            </a:r>
          </a:p>
          <a:p>
            <a:pPr>
              <a:lnSpc>
                <a:spcPct val="90000"/>
              </a:lnSpc>
              <a:buFontTx/>
              <a:buNone/>
            </a:pPr>
            <a:r>
              <a:rPr lang="en-US" sz="2000" dirty="0"/>
              <a:t>&lt;td </a:t>
            </a:r>
            <a:r>
              <a:rPr lang="en-US" sz="2000" dirty="0" err="1"/>
              <a:t>colspan</a:t>
            </a:r>
            <a:r>
              <a:rPr lang="en-US" sz="2000" dirty="0"/>
              <a:t>=2 width=70%&gt;text&lt;/td&gt;</a:t>
            </a:r>
          </a:p>
          <a:p>
            <a:pPr>
              <a:lnSpc>
                <a:spcPct val="90000"/>
              </a:lnSpc>
              <a:buFontTx/>
              <a:buNone/>
            </a:pPr>
            <a:r>
              <a:rPr lang="en-US" sz="2000" dirty="0"/>
              <a:t>&lt;td&gt;text&lt;/td&gt;</a:t>
            </a:r>
          </a:p>
          <a:p>
            <a:pPr>
              <a:lnSpc>
                <a:spcPct val="90000"/>
              </a:lnSpc>
              <a:buFontTx/>
              <a:buNone/>
            </a:pPr>
            <a:r>
              <a:rPr lang="en-US" sz="2000" dirty="0"/>
              <a:t>&lt;/</a:t>
            </a:r>
            <a:r>
              <a:rPr lang="en-US" sz="2000" dirty="0" err="1"/>
              <a:t>tr</a:t>
            </a:r>
            <a:r>
              <a:rPr lang="en-US" sz="2000" dirty="0"/>
              <a:t>&gt;</a:t>
            </a:r>
          </a:p>
          <a:p>
            <a:pPr>
              <a:lnSpc>
                <a:spcPct val="90000"/>
              </a:lnSpc>
              <a:buFontTx/>
              <a:buNone/>
            </a:pPr>
            <a:r>
              <a:rPr lang="en-US" sz="2000" dirty="0"/>
              <a:t>&lt;/table&gt;</a:t>
            </a:r>
            <a:endParaRPr lang="ru-RU" sz="2000" dirty="0"/>
          </a:p>
        </p:txBody>
      </p:sp>
      <p:graphicFrame>
        <p:nvGraphicFramePr>
          <p:cNvPr id="16416" name="Group 32"/>
          <p:cNvGraphicFramePr>
            <a:graphicFrameLocks noGrp="1"/>
          </p:cNvGraphicFramePr>
          <p:nvPr/>
        </p:nvGraphicFramePr>
        <p:xfrm>
          <a:off x="381000" y="152400"/>
          <a:ext cx="2133600" cy="1610995"/>
        </p:xfrm>
        <a:graphic>
          <a:graphicData uri="http://schemas.openxmlformats.org/drawingml/2006/table">
            <a:tbl>
              <a:tblPr/>
              <a:tblGrid>
                <a:gridCol w="566738"/>
                <a:gridCol w="1044575"/>
                <a:gridCol w="522287"/>
              </a:tblGrid>
              <a:tr h="303213">
                <a:tc grid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3552" name="Object 1024"/>
          <p:cNvGraphicFramePr>
            <a:graphicFrameLocks noChangeAspect="1"/>
          </p:cNvGraphicFramePr>
          <p:nvPr/>
        </p:nvGraphicFramePr>
        <p:xfrm>
          <a:off x="4419600" y="3048000"/>
          <a:ext cx="4538663" cy="1957388"/>
        </p:xfrm>
        <a:graphic>
          <a:graphicData uri="http://schemas.openxmlformats.org/presentationml/2006/ole">
            <p:oleObj spid="_x0000_s1026" name="Image" r:id="rId3" imgW="7860317" imgH="3390476" progId="">
              <p:embed/>
            </p:oleObj>
          </a:graphicData>
        </a:graphic>
      </p:graphicFrame>
      <p:sp>
        <p:nvSpPr>
          <p:cNvPr id="16418" name="Text Box 34"/>
          <p:cNvSpPr txBox="1">
            <a:spLocks noChangeArrowheads="1"/>
          </p:cNvSpPr>
          <p:nvPr/>
        </p:nvSpPr>
        <p:spPr bwMode="auto">
          <a:xfrm>
            <a:off x="7086600" y="6629400"/>
            <a:ext cx="2057400" cy="228600"/>
          </a:xfrm>
          <a:prstGeom prst="rect">
            <a:avLst/>
          </a:prstGeom>
          <a:noFill/>
          <a:ln w="9525">
            <a:noFill/>
            <a:miter lim="800000"/>
            <a:headEnd/>
            <a:tailEnd/>
          </a:ln>
          <a:effectLst/>
        </p:spPr>
        <p:txBody>
          <a:bodyPr>
            <a:spAutoFit/>
          </a:bodyPr>
          <a:lstStyle/>
          <a:p>
            <a:pPr algn="r">
              <a:spcBef>
                <a:spcPct val="50000"/>
              </a:spcBef>
            </a:pPr>
            <a:r>
              <a:rPr lang="en-US" sz="900"/>
              <a:t>Copyright Baltazar and Mirron corp</a:t>
            </a:r>
            <a:endParaRPr lang="ru-RU" sz="9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Описание структуры страницы с помощью таблиц</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С помощью таблиц можно создать хорошую схему (планировку таблицы). </a:t>
            </a:r>
          </a:p>
          <a:p>
            <a:r>
              <a:rPr lang="ru-RU" dirty="0" smtClean="0"/>
              <a:t>Не обязательно рисовать саму таблицу (толщина линии может быть = 0). Но таблицы являются позволяет задавать взаимное расположение элементов страницы относительно друг друга (что находится слева, справа и снизу, сверху).</a:t>
            </a:r>
          </a:p>
          <a:p>
            <a:r>
              <a:rPr lang="ru-RU" dirty="0" smtClean="0"/>
              <a:t>Однако, таблицы имеют следующие недостатки:</a:t>
            </a:r>
            <a:endParaRPr lang="en-US" dirty="0" smtClean="0"/>
          </a:p>
          <a:p>
            <a:pPr lvl="1"/>
            <a:r>
              <a:rPr lang="ru-RU" dirty="0" smtClean="0"/>
              <a:t>Таблицы требуют добавления большого количества кода.</a:t>
            </a:r>
            <a:endParaRPr lang="en-US" dirty="0" smtClean="0"/>
          </a:p>
          <a:p>
            <a:pPr lvl="1"/>
            <a:r>
              <a:rPr lang="ru-RU" dirty="0" smtClean="0"/>
              <a:t>Таблицы трудно удалить или изменить.</a:t>
            </a:r>
          </a:p>
          <a:p>
            <a:r>
              <a:rPr lang="ru-RU" dirty="0" smtClean="0"/>
              <a:t>Цель таблиц: </a:t>
            </a:r>
            <a:endParaRPr lang="en-US" dirty="0" smtClean="0"/>
          </a:p>
          <a:p>
            <a:pPr lvl="1">
              <a:buNone/>
            </a:pPr>
            <a:r>
              <a:rPr lang="ru-RU" dirty="0" smtClean="0"/>
              <a:t>	</a:t>
            </a:r>
            <a:r>
              <a:rPr lang="en-US" dirty="0" smtClean="0"/>
              <a:t>“</a:t>
            </a:r>
            <a:r>
              <a:rPr lang="ru-RU" dirty="0" smtClean="0"/>
              <a:t>Таблицы не должны использоваться только как средство для задания структуры документа, так как это может создавать проблемы, когда выполняется представление страницы на не визуализирующих устройствах (</a:t>
            </a:r>
            <a:r>
              <a:rPr lang="en-US" dirty="0" smtClean="0"/>
              <a:t>non-visual media</a:t>
            </a:r>
            <a:r>
              <a:rPr lang="ru-RU" dirty="0" smtClean="0"/>
              <a:t>)</a:t>
            </a:r>
            <a:r>
              <a:rPr lang="en-US" dirty="0" smtClean="0"/>
              <a:t>. </a:t>
            </a:r>
            <a:r>
              <a:rPr lang="ru-RU" dirty="0" smtClean="0"/>
              <a:t>Кроме того, при использовании таблиц совместно с графикой, они могут вынуждать пользователей выполнять горизонтальный скроллинг для просмотра таблиц спроектированных для дисплеев большего размера</a:t>
            </a:r>
            <a:r>
              <a:rPr lang="en-US" dirty="0" smtClean="0"/>
              <a:t>. </a:t>
            </a:r>
            <a:r>
              <a:rPr lang="ru-RU" dirty="0" smtClean="0"/>
              <a:t>Для минимизации этих проблем</a:t>
            </a:r>
            <a:r>
              <a:rPr lang="en-US" dirty="0" smtClean="0"/>
              <a:t>, </a:t>
            </a:r>
            <a:r>
              <a:rPr lang="ru-RU" dirty="0" smtClean="0"/>
              <a:t>авторы страниц должны вместо таблиц использовать </a:t>
            </a:r>
            <a:r>
              <a:rPr lang="en-US" dirty="0" smtClean="0"/>
              <a:t>CSS </a:t>
            </a:r>
            <a:r>
              <a:rPr lang="ru-RU" dirty="0" smtClean="0"/>
              <a:t>для управления структурой (планировкой) страницы</a:t>
            </a:r>
            <a:r>
              <a:rPr lang="en-US" dirty="0" smtClean="0"/>
              <a:t>.”</a:t>
            </a:r>
          </a:p>
          <a:p>
            <a:endParaRPr lang="en-US" dirty="0" smtClean="0"/>
          </a:p>
          <a:p>
            <a:r>
              <a:rPr lang="en-US" dirty="0" smtClean="0"/>
              <a:t>http://www.w3.org/TR/html4/struct/tables.html#h-11.1</a:t>
            </a:r>
          </a:p>
          <a:p>
            <a:endParaRPr lang="en-US" dirty="0" smtClean="0"/>
          </a:p>
          <a:p>
            <a:endParaRPr lang="ru-RU" dirty="0"/>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274638"/>
            <a:ext cx="8229600" cy="777875"/>
          </a:xfrm>
        </p:spPr>
        <p:txBody>
          <a:bodyPr/>
          <a:lstStyle/>
          <a:p>
            <a:r>
              <a:rPr lang="ru-RU"/>
              <a:t>Разметка на основе таблиц</a:t>
            </a:r>
          </a:p>
        </p:txBody>
      </p:sp>
      <p:pic>
        <p:nvPicPr>
          <p:cNvPr id="184323" name="Picture 3"/>
          <p:cNvPicPr>
            <a:picLocks noChangeAspect="1" noChangeArrowheads="1"/>
          </p:cNvPicPr>
          <p:nvPr/>
        </p:nvPicPr>
        <p:blipFill>
          <a:blip r:embed="rId3" cstate="print"/>
          <a:srcRect l="15300" t="37196" r="55908" b="25391"/>
          <a:stretch>
            <a:fillRect/>
          </a:stretch>
        </p:blipFill>
        <p:spPr bwMode="auto">
          <a:xfrm>
            <a:off x="1619250" y="1268413"/>
            <a:ext cx="5614988" cy="5472112"/>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ru-RU" sz="4000" dirty="0"/>
              <a:t>Задание </a:t>
            </a:r>
            <a:r>
              <a:rPr lang="en-US" sz="4000" dirty="0" smtClean="0"/>
              <a:t>HTML </a:t>
            </a:r>
            <a:r>
              <a:rPr lang="ru-RU" sz="4000" dirty="0" smtClean="0"/>
              <a:t>таблицы</a:t>
            </a:r>
            <a:endParaRPr lang="ru-RU" sz="4000" dirty="0"/>
          </a:p>
        </p:txBody>
      </p:sp>
      <p:sp>
        <p:nvSpPr>
          <p:cNvPr id="282627" name="Rectangle 3"/>
          <p:cNvSpPr>
            <a:spLocks noGrp="1" noChangeArrowheads="1"/>
          </p:cNvSpPr>
          <p:nvPr>
            <p:ph idx="1"/>
          </p:nvPr>
        </p:nvSpPr>
        <p:spPr>
          <a:xfrm>
            <a:off x="457200" y="1600200"/>
            <a:ext cx="8507413" cy="4997450"/>
          </a:xfrm>
        </p:spPr>
        <p:txBody>
          <a:bodyPr/>
          <a:lstStyle/>
          <a:p>
            <a:pPr>
              <a:lnSpc>
                <a:spcPct val="80000"/>
              </a:lnSpc>
              <a:buFontTx/>
              <a:buNone/>
            </a:pPr>
            <a:r>
              <a:rPr lang="ru-RU" sz="2000" dirty="0"/>
              <a:t>&lt;</a:t>
            </a:r>
            <a:r>
              <a:rPr lang="ru-RU" sz="2000" dirty="0" err="1"/>
              <a:t>table</a:t>
            </a:r>
            <a:r>
              <a:rPr lang="ru-RU" sz="2000" dirty="0"/>
              <a:t> </a:t>
            </a:r>
            <a:r>
              <a:rPr lang="ru-RU" sz="2000" dirty="0" err="1"/>
              <a:t>style=</a:t>
            </a:r>
            <a:r>
              <a:rPr lang="ru-RU" sz="2000" dirty="0"/>
              <a:t>"</a:t>
            </a:r>
            <a:r>
              <a:rPr lang="ru-RU" sz="2000" dirty="0" err="1"/>
              <a:t>width</a:t>
            </a:r>
            <a:r>
              <a:rPr lang="ru-RU" sz="2000" dirty="0"/>
              <a:t>: 100%"&gt;</a:t>
            </a:r>
          </a:p>
          <a:p>
            <a:pPr>
              <a:lnSpc>
                <a:spcPct val="80000"/>
              </a:lnSpc>
              <a:buFontTx/>
              <a:buNone/>
            </a:pPr>
            <a:r>
              <a:rPr lang="en-US" sz="2000" dirty="0"/>
              <a:t>  </a:t>
            </a:r>
            <a:r>
              <a:rPr lang="ru-RU" sz="2000" dirty="0"/>
              <a:t>&lt;</a:t>
            </a:r>
            <a:r>
              <a:rPr lang="ru-RU" sz="2000" dirty="0" err="1"/>
              <a:t>tr</a:t>
            </a:r>
            <a:r>
              <a:rPr lang="ru-RU" sz="2000" dirty="0"/>
              <a:t>&gt;</a:t>
            </a:r>
            <a:endParaRPr lang="en-US" sz="2000" dirty="0"/>
          </a:p>
          <a:p>
            <a:pPr>
              <a:lnSpc>
                <a:spcPct val="80000"/>
              </a:lnSpc>
              <a:buFontTx/>
              <a:buNone/>
            </a:pPr>
            <a:r>
              <a:rPr lang="en-US" sz="2000" dirty="0"/>
              <a:t>    </a:t>
            </a:r>
            <a:r>
              <a:rPr lang="ru-RU" sz="2000" dirty="0"/>
              <a:t>&lt;</a:t>
            </a:r>
            <a:r>
              <a:rPr lang="ru-RU" sz="2000" dirty="0" err="1"/>
              <a:t>td</a:t>
            </a:r>
            <a:r>
              <a:rPr lang="ru-RU" sz="2000" dirty="0"/>
              <a:t> </a:t>
            </a:r>
            <a:r>
              <a:rPr lang="ru-RU" sz="2000" dirty="0" err="1"/>
              <a:t>colspan=</a:t>
            </a:r>
            <a:r>
              <a:rPr lang="ru-RU" sz="2000" dirty="0"/>
              <a:t>"2"&gt;</a:t>
            </a:r>
            <a:r>
              <a:rPr lang="ru-RU" sz="2000" dirty="0" err="1" smtClean="0"/>
              <a:t>Mой</a:t>
            </a:r>
            <a:r>
              <a:rPr lang="ru-RU" sz="2000" dirty="0" smtClean="0"/>
              <a:t> заголовок&lt;/</a:t>
            </a:r>
            <a:r>
              <a:rPr lang="ru-RU" sz="2000" dirty="0" err="1"/>
              <a:t>td</a:t>
            </a:r>
            <a:r>
              <a:rPr lang="ru-RU" sz="2000" dirty="0"/>
              <a:t>&gt;</a:t>
            </a:r>
            <a:endParaRPr lang="en-US" sz="2000" dirty="0"/>
          </a:p>
          <a:p>
            <a:pPr>
              <a:lnSpc>
                <a:spcPct val="80000"/>
              </a:lnSpc>
              <a:buFontTx/>
              <a:buNone/>
            </a:pPr>
            <a:r>
              <a:rPr lang="en-US" sz="2000" dirty="0"/>
              <a:t>  </a:t>
            </a:r>
            <a:r>
              <a:rPr lang="ru-RU" sz="2000" dirty="0"/>
              <a:t>&lt;/</a:t>
            </a:r>
            <a:r>
              <a:rPr lang="ru-RU" sz="2000" dirty="0" err="1"/>
              <a:t>tr</a:t>
            </a:r>
            <a:r>
              <a:rPr lang="ru-RU" sz="2000" dirty="0"/>
              <a:t>&gt;</a:t>
            </a:r>
          </a:p>
          <a:p>
            <a:pPr>
              <a:lnSpc>
                <a:spcPct val="80000"/>
              </a:lnSpc>
              <a:buFontTx/>
              <a:buNone/>
            </a:pPr>
            <a:r>
              <a:rPr lang="en-US" sz="2000" dirty="0"/>
              <a:t>  </a:t>
            </a:r>
            <a:r>
              <a:rPr lang="ru-RU" sz="2000" dirty="0"/>
              <a:t>&lt;</a:t>
            </a:r>
            <a:r>
              <a:rPr lang="ru-RU" sz="2000" dirty="0" err="1"/>
              <a:t>tr</a:t>
            </a:r>
            <a:r>
              <a:rPr lang="ru-RU" sz="2000" dirty="0"/>
              <a:t>&gt;</a:t>
            </a:r>
          </a:p>
          <a:p>
            <a:pPr>
              <a:lnSpc>
                <a:spcPct val="80000"/>
              </a:lnSpc>
              <a:buFontTx/>
              <a:buNone/>
            </a:pPr>
            <a:r>
              <a:rPr lang="en-US" sz="2000" dirty="0"/>
              <a:t>    </a:t>
            </a:r>
            <a:r>
              <a:rPr lang="ru-RU" sz="2000" dirty="0"/>
              <a:t>&lt;</a:t>
            </a:r>
            <a:r>
              <a:rPr lang="ru-RU" sz="2000" dirty="0" err="1"/>
              <a:t>td</a:t>
            </a:r>
            <a:r>
              <a:rPr lang="ru-RU" sz="2000" dirty="0"/>
              <a:t> </a:t>
            </a:r>
            <a:r>
              <a:rPr lang="ru-RU" sz="2000" dirty="0" err="1"/>
              <a:t>width=</a:t>
            </a:r>
            <a:r>
              <a:rPr lang="ru-RU" sz="2000" dirty="0"/>
              <a:t>"150px</a:t>
            </a:r>
            <a:r>
              <a:rPr lang="ru-RU" sz="2000" dirty="0" smtClean="0"/>
              <a:t>"&gt;Товары на складе&lt;/</a:t>
            </a:r>
            <a:r>
              <a:rPr lang="ru-RU" sz="2000" dirty="0" err="1"/>
              <a:t>td</a:t>
            </a:r>
            <a:r>
              <a:rPr lang="ru-RU" sz="2000" dirty="0"/>
              <a:t>&gt;</a:t>
            </a:r>
          </a:p>
          <a:p>
            <a:pPr>
              <a:lnSpc>
                <a:spcPct val="80000"/>
              </a:lnSpc>
              <a:buFontTx/>
              <a:buNone/>
            </a:pPr>
            <a:r>
              <a:rPr lang="en-US" sz="2000" dirty="0"/>
              <a:t>    </a:t>
            </a:r>
            <a:r>
              <a:rPr lang="ru-RU" sz="2000" dirty="0"/>
              <a:t>&lt;</a:t>
            </a:r>
            <a:r>
              <a:rPr lang="ru-RU" sz="2000" dirty="0" err="1"/>
              <a:t>td</a:t>
            </a:r>
            <a:r>
              <a:rPr lang="ru-RU" sz="2000" dirty="0"/>
              <a:t>&gt;</a:t>
            </a:r>
          </a:p>
          <a:p>
            <a:pPr>
              <a:lnSpc>
                <a:spcPct val="80000"/>
              </a:lnSpc>
              <a:buFontTx/>
              <a:buNone/>
            </a:pPr>
            <a:r>
              <a:rPr lang="en-US" sz="2000" dirty="0"/>
              <a:t>      </a:t>
            </a:r>
            <a:r>
              <a:rPr lang="en-US" sz="2000" dirty="0" smtClean="0"/>
              <a:t>&lt;! -- …. -- !&gt;</a:t>
            </a:r>
            <a:endParaRPr lang="ru-RU" sz="2000" dirty="0"/>
          </a:p>
          <a:p>
            <a:pPr>
              <a:lnSpc>
                <a:spcPct val="80000"/>
              </a:lnSpc>
              <a:buFontTx/>
              <a:buNone/>
            </a:pPr>
            <a:r>
              <a:rPr lang="en-US" sz="2000" dirty="0"/>
              <a:t>    </a:t>
            </a:r>
            <a:r>
              <a:rPr lang="ru-RU" sz="2000" dirty="0"/>
              <a:t>&lt;/</a:t>
            </a:r>
            <a:r>
              <a:rPr lang="ru-RU" sz="2000" dirty="0" err="1"/>
              <a:t>td</a:t>
            </a:r>
            <a:r>
              <a:rPr lang="ru-RU" sz="2000" dirty="0"/>
              <a:t>&gt;</a:t>
            </a:r>
          </a:p>
          <a:p>
            <a:pPr>
              <a:lnSpc>
                <a:spcPct val="80000"/>
              </a:lnSpc>
              <a:buFontTx/>
              <a:buNone/>
            </a:pPr>
            <a:r>
              <a:rPr lang="en-US" sz="2000" dirty="0"/>
              <a:t>  </a:t>
            </a:r>
            <a:r>
              <a:rPr lang="ru-RU" sz="2000" dirty="0"/>
              <a:t>&lt;/</a:t>
            </a:r>
            <a:r>
              <a:rPr lang="ru-RU" sz="2000" dirty="0" err="1"/>
              <a:t>tr</a:t>
            </a:r>
            <a:r>
              <a:rPr lang="ru-RU" sz="2000" dirty="0"/>
              <a:t>&gt;</a:t>
            </a:r>
          </a:p>
          <a:p>
            <a:pPr>
              <a:lnSpc>
                <a:spcPct val="80000"/>
              </a:lnSpc>
              <a:buFontTx/>
              <a:buNone/>
            </a:pPr>
            <a:r>
              <a:rPr lang="en-US" sz="2000" dirty="0"/>
              <a:t>  </a:t>
            </a:r>
            <a:r>
              <a:rPr lang="ru-RU" sz="2000" dirty="0"/>
              <a:t>&lt;</a:t>
            </a:r>
            <a:r>
              <a:rPr lang="ru-RU" sz="2000" dirty="0" err="1"/>
              <a:t>tr</a:t>
            </a:r>
            <a:r>
              <a:rPr lang="ru-RU" sz="2000" dirty="0"/>
              <a:t>&gt;</a:t>
            </a:r>
            <a:endParaRPr lang="en-US" sz="2000" dirty="0"/>
          </a:p>
          <a:p>
            <a:pPr>
              <a:lnSpc>
                <a:spcPct val="80000"/>
              </a:lnSpc>
              <a:buFontTx/>
              <a:buNone/>
            </a:pPr>
            <a:r>
              <a:rPr lang="en-US" sz="2000" dirty="0"/>
              <a:t>    </a:t>
            </a:r>
            <a:r>
              <a:rPr lang="ru-RU" sz="2000" dirty="0"/>
              <a:t>&lt;</a:t>
            </a:r>
            <a:r>
              <a:rPr lang="ru-RU" sz="2000" dirty="0" err="1"/>
              <a:t>td</a:t>
            </a:r>
            <a:r>
              <a:rPr lang="ru-RU" sz="2000" dirty="0"/>
              <a:t> </a:t>
            </a:r>
            <a:r>
              <a:rPr lang="ru-RU" sz="2000" dirty="0" err="1"/>
              <a:t>colspan=</a:t>
            </a:r>
            <a:r>
              <a:rPr lang="ru-RU" sz="2000" dirty="0"/>
              <a:t>"2"&gt;</a:t>
            </a:r>
            <a:r>
              <a:rPr lang="ru-RU" sz="2000" dirty="0" err="1" smtClean="0"/>
              <a:t>Mоя</a:t>
            </a:r>
            <a:r>
              <a:rPr lang="ru-RU" sz="2000" dirty="0" smtClean="0"/>
              <a:t> итоговая строка&lt;/</a:t>
            </a:r>
            <a:r>
              <a:rPr lang="ru-RU" sz="2000" dirty="0" err="1"/>
              <a:t>td</a:t>
            </a:r>
            <a:r>
              <a:rPr lang="ru-RU" sz="2000" dirty="0"/>
              <a:t>&gt;</a:t>
            </a:r>
            <a:endParaRPr lang="en-US" sz="2000" dirty="0"/>
          </a:p>
          <a:p>
            <a:pPr>
              <a:lnSpc>
                <a:spcPct val="80000"/>
              </a:lnSpc>
              <a:buFontTx/>
              <a:buNone/>
            </a:pPr>
            <a:r>
              <a:rPr lang="en-US" sz="2000" dirty="0"/>
              <a:t>  </a:t>
            </a:r>
            <a:r>
              <a:rPr lang="ru-RU" sz="2000" dirty="0"/>
              <a:t>&lt;/</a:t>
            </a:r>
            <a:r>
              <a:rPr lang="ru-RU" sz="2000" dirty="0" err="1"/>
              <a:t>tr</a:t>
            </a:r>
            <a:r>
              <a:rPr lang="ru-RU" sz="2000" dirty="0"/>
              <a:t>&gt;</a:t>
            </a:r>
          </a:p>
          <a:p>
            <a:pPr>
              <a:lnSpc>
                <a:spcPct val="80000"/>
              </a:lnSpc>
              <a:buFontTx/>
              <a:buNone/>
            </a:pPr>
            <a:r>
              <a:rPr lang="ru-RU" sz="2000" dirty="0"/>
              <a:t>&lt;/</a:t>
            </a:r>
            <a:r>
              <a:rPr lang="ru-RU" sz="2000" dirty="0" err="1"/>
              <a:t>table</a:t>
            </a:r>
            <a:r>
              <a:rPr lang="ru-RU" sz="2000" dirty="0"/>
              <a:t>&gt;</a:t>
            </a:r>
          </a:p>
          <a:p>
            <a:pPr>
              <a:lnSpc>
                <a:spcPct val="80000"/>
              </a:lnSpc>
            </a:pPr>
            <a:endParaRPr lang="ru-RU" sz="2000" dirty="0"/>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Формы</a:t>
            </a:r>
            <a:r>
              <a:rPr lang="en-US" sz="4000" dirty="0" smtClean="0"/>
              <a:t> web </a:t>
            </a:r>
            <a:r>
              <a:rPr lang="ru-RU" sz="4000" dirty="0" smtClean="0"/>
              <a:t>страницы</a:t>
            </a:r>
            <a:endParaRPr lang="ru-RU" sz="4000" dirty="0"/>
          </a:p>
        </p:txBody>
      </p:sp>
      <p:sp>
        <p:nvSpPr>
          <p:cNvPr id="3" name="Содержимое 2"/>
          <p:cNvSpPr>
            <a:spLocks noGrp="1"/>
          </p:cNvSpPr>
          <p:nvPr>
            <p:ph idx="1"/>
          </p:nvPr>
        </p:nvSpPr>
        <p:spPr>
          <a:xfrm>
            <a:off x="304800" y="1428736"/>
            <a:ext cx="8610600" cy="5124464"/>
          </a:xfrm>
        </p:spPr>
        <p:txBody>
          <a:bodyPr>
            <a:normAutofit fontScale="77500" lnSpcReduction="20000"/>
          </a:bodyPr>
          <a:lstStyle/>
          <a:p>
            <a:r>
              <a:rPr lang="ru-RU" dirty="0" smtClean="0"/>
              <a:t>Используются для описания частей страницы в которой пользователь может просматривать имеющиеся, корректировать и вводить новые данные </a:t>
            </a:r>
          </a:p>
          <a:p>
            <a:r>
              <a:rPr lang="ru-RU" dirty="0" smtClean="0"/>
              <a:t>Т.е. с помощью форм выполняется сбор данных, вводимых пользователями для взаимодействия </a:t>
            </a:r>
            <a:r>
              <a:rPr lang="en-US" dirty="0" smtClean="0"/>
              <a:t>Web </a:t>
            </a:r>
            <a:r>
              <a:rPr lang="ru-RU" dirty="0" smtClean="0"/>
              <a:t>приложением</a:t>
            </a:r>
            <a:r>
              <a:rPr lang="en-US" dirty="0" smtClean="0"/>
              <a:t>. </a:t>
            </a:r>
            <a:endParaRPr lang="ru-RU" dirty="0" smtClean="0"/>
          </a:p>
          <a:p>
            <a:r>
              <a:rPr lang="ru-RU" dirty="0" smtClean="0"/>
              <a:t>Элемент </a:t>
            </a:r>
            <a:r>
              <a:rPr lang="en-US" dirty="0" smtClean="0"/>
              <a:t>&lt;FORM&gt; </a:t>
            </a:r>
            <a:r>
              <a:rPr lang="ru-RU" dirty="0" smtClean="0"/>
              <a:t>обычно включает набор элементов управления (</a:t>
            </a:r>
            <a:r>
              <a:rPr lang="en-US" dirty="0" smtClean="0"/>
              <a:t>controls</a:t>
            </a:r>
            <a:r>
              <a:rPr lang="ru-RU" dirty="0" smtClean="0"/>
              <a:t>) формы. Например, такие, как:</a:t>
            </a:r>
          </a:p>
          <a:p>
            <a:pPr lvl="1"/>
            <a:r>
              <a:rPr lang="ru-RU" dirty="0" smtClean="0"/>
              <a:t>Элемент </a:t>
            </a:r>
            <a:r>
              <a:rPr lang="en-US" dirty="0" smtClean="0"/>
              <a:t>&lt;INPUT&gt; </a:t>
            </a:r>
            <a:r>
              <a:rPr lang="ru-RU" dirty="0" smtClean="0"/>
              <a:t>для ввода пользователем данных;</a:t>
            </a:r>
          </a:p>
          <a:p>
            <a:pPr lvl="1"/>
            <a:r>
              <a:rPr lang="ru-RU" dirty="0" smtClean="0"/>
              <a:t>Элемент </a:t>
            </a:r>
            <a:r>
              <a:rPr lang="en-US" dirty="0" smtClean="0"/>
              <a:t>&lt;SELECT&gt; </a:t>
            </a:r>
            <a:r>
              <a:rPr lang="ru-RU" dirty="0" smtClean="0"/>
              <a:t>для задания возможности выбора из списка альтернатив</a:t>
            </a:r>
            <a:r>
              <a:rPr lang="en-US" dirty="0" smtClean="0"/>
              <a:t>, </a:t>
            </a:r>
            <a:endParaRPr lang="ru-RU" dirty="0" smtClean="0"/>
          </a:p>
          <a:p>
            <a:pPr lvl="1"/>
            <a:r>
              <a:rPr lang="ru-RU" dirty="0" smtClean="0"/>
              <a:t>Элемент </a:t>
            </a:r>
            <a:r>
              <a:rPr lang="en-US" dirty="0" smtClean="0"/>
              <a:t>&lt;TEXTAREA&gt; </a:t>
            </a:r>
            <a:r>
              <a:rPr lang="ru-RU" dirty="0" smtClean="0"/>
              <a:t>для ввода многострочного текста</a:t>
            </a:r>
            <a:r>
              <a:rPr lang="en-US" dirty="0" smtClean="0"/>
              <a:t>, </a:t>
            </a:r>
            <a:endParaRPr lang="ru-RU" dirty="0" smtClean="0"/>
          </a:p>
          <a:p>
            <a:pPr lvl="1"/>
            <a:r>
              <a:rPr lang="ru-RU" dirty="0" smtClean="0"/>
              <a:t>Элемент </a:t>
            </a:r>
            <a:r>
              <a:rPr lang="en-US" dirty="0" smtClean="0"/>
              <a:t> &lt;BUTTON&gt; </a:t>
            </a:r>
            <a:r>
              <a:rPr lang="ru-RU" dirty="0" smtClean="0"/>
              <a:t>для создания кнопок </a:t>
            </a:r>
            <a:r>
              <a:rPr lang="en-US" dirty="0" smtClean="0"/>
              <a:t>submit</a:t>
            </a:r>
            <a:r>
              <a:rPr lang="ru-RU" dirty="0" smtClean="0"/>
              <a:t> (передать на сервер)</a:t>
            </a:r>
            <a:r>
              <a:rPr lang="en-US" dirty="0" smtClean="0"/>
              <a:t>, reset</a:t>
            </a:r>
            <a:r>
              <a:rPr lang="ru-RU" dirty="0" smtClean="0"/>
              <a:t> (очистить поля формы) или простой кнопки</a:t>
            </a:r>
            <a:r>
              <a:rPr lang="en-US" dirty="0" smtClean="0"/>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ru-RU" smtClean="0"/>
              <a:t>Формы </a:t>
            </a:r>
            <a:r>
              <a:rPr lang="en-US" smtClean="0"/>
              <a:t>HTML</a:t>
            </a:r>
            <a:endParaRPr lang="ru-RU" smtClean="0"/>
          </a:p>
        </p:txBody>
      </p:sp>
      <p:sp>
        <p:nvSpPr>
          <p:cNvPr id="61443" name="Rectangle 3"/>
          <p:cNvSpPr>
            <a:spLocks noGrp="1" noChangeArrowheads="1"/>
          </p:cNvSpPr>
          <p:nvPr>
            <p:ph idx="1"/>
          </p:nvPr>
        </p:nvSpPr>
        <p:spPr/>
        <p:txBody>
          <a:bodyPr/>
          <a:lstStyle/>
          <a:p>
            <a:pPr eaLnBrk="1" hangingPunct="1"/>
            <a:r>
              <a:rPr lang="ru-RU" smtClean="0"/>
              <a:t>Для передачи данных полученных браузером от пользователя на </a:t>
            </a:r>
            <a:r>
              <a:rPr lang="en-US" smtClean="0"/>
              <a:t>web </a:t>
            </a:r>
            <a:r>
              <a:rPr lang="ru-RU" smtClean="0"/>
              <a:t>сервер используются </a:t>
            </a:r>
            <a:r>
              <a:rPr lang="en-US" smtClean="0"/>
              <a:t>HTML </a:t>
            </a:r>
            <a:r>
              <a:rPr lang="ru-RU" smtClean="0"/>
              <a:t>формы</a:t>
            </a:r>
            <a:r>
              <a:rPr lang="en-US" smtClean="0"/>
              <a:t>.</a:t>
            </a:r>
          </a:p>
          <a:p>
            <a:pPr eaLnBrk="1" hangingPunct="1"/>
            <a:r>
              <a:rPr lang="ru-RU" smtClean="0"/>
              <a:t>На форме содержатся специальные элементы типа </a:t>
            </a:r>
            <a:r>
              <a:rPr lang="en-US" smtClean="0"/>
              <a:t>Summit </a:t>
            </a:r>
            <a:r>
              <a:rPr lang="ru-RU" smtClean="0"/>
              <a:t>при нажатии на которые выполняется вызов некоторой </a:t>
            </a:r>
            <a:r>
              <a:rPr lang="en-US" smtClean="0"/>
              <a:t>web </a:t>
            </a:r>
            <a:r>
              <a:rPr lang="ru-RU" smtClean="0"/>
              <a:t>страницы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ru-RU" sz="3600" dirty="0" smtClean="0"/>
              <a:t>Описание формы в HTML документе</a:t>
            </a:r>
            <a:r>
              <a:rPr lang="ru-RU" sz="4000" dirty="0" smtClean="0"/>
              <a:t> </a:t>
            </a:r>
          </a:p>
        </p:txBody>
      </p:sp>
      <p:sp>
        <p:nvSpPr>
          <p:cNvPr id="62467" name="Rectangle 3"/>
          <p:cNvSpPr>
            <a:spLocks noGrp="1" noChangeArrowheads="1"/>
          </p:cNvSpPr>
          <p:nvPr>
            <p:ph idx="1"/>
          </p:nvPr>
        </p:nvSpPr>
        <p:spPr/>
        <p:txBody>
          <a:bodyPr/>
          <a:lstStyle/>
          <a:p>
            <a:pPr eaLnBrk="1" hangingPunct="1">
              <a:lnSpc>
                <a:spcPct val="80000"/>
              </a:lnSpc>
            </a:pPr>
            <a:r>
              <a:rPr lang="ru-RU" sz="2000" dirty="0" smtClean="0"/>
              <a:t>Все формы начинаются тэгом </a:t>
            </a:r>
            <a:r>
              <a:rPr lang="ru-RU" sz="2000" b="1" dirty="0" smtClean="0"/>
              <a:t>&lt;FORM&gt;</a:t>
            </a:r>
            <a:r>
              <a:rPr lang="ru-RU" sz="2000" dirty="0" smtClean="0"/>
              <a:t> и завершаются тэгом </a:t>
            </a:r>
            <a:r>
              <a:rPr lang="ru-RU" sz="2000" b="1" dirty="0" smtClean="0"/>
              <a:t>&lt;/FORM&gt;</a:t>
            </a:r>
            <a:r>
              <a:rPr lang="ru-RU" sz="2000" dirty="0" smtClean="0"/>
              <a:t>.</a:t>
            </a:r>
          </a:p>
          <a:p>
            <a:pPr eaLnBrk="1" hangingPunct="1">
              <a:lnSpc>
                <a:spcPct val="80000"/>
              </a:lnSpc>
              <a:buFont typeface="Wingdings" pitchFamily="2" charset="2"/>
              <a:buNone/>
            </a:pPr>
            <a:r>
              <a:rPr lang="ru-RU" sz="2000" dirty="0" smtClean="0"/>
              <a:t>	&lt;</a:t>
            </a:r>
            <a:r>
              <a:rPr lang="ru-RU" sz="2000" dirty="0" err="1" smtClean="0"/>
              <a:t>form</a:t>
            </a:r>
            <a:r>
              <a:rPr lang="ru-RU" sz="2000" dirty="0" smtClean="0"/>
              <a:t> </a:t>
            </a:r>
            <a:r>
              <a:rPr lang="ru-RU" sz="2000" dirty="0" err="1" smtClean="0"/>
              <a:t>method=</a:t>
            </a:r>
            <a:r>
              <a:rPr lang="ru-RU" sz="2000" dirty="0" smtClean="0"/>
              <a:t>"</a:t>
            </a:r>
            <a:r>
              <a:rPr lang="ru-RU" sz="2000" dirty="0" err="1" smtClean="0"/>
              <a:t>get</a:t>
            </a:r>
            <a:r>
              <a:rPr lang="ru-RU" sz="2000" dirty="0" smtClean="0"/>
              <a:t> | </a:t>
            </a:r>
            <a:r>
              <a:rPr lang="ru-RU" sz="2000" dirty="0" err="1" smtClean="0"/>
              <a:t>post</a:t>
            </a:r>
            <a:r>
              <a:rPr lang="ru-RU" sz="2000" dirty="0" smtClean="0"/>
              <a:t>" </a:t>
            </a:r>
            <a:r>
              <a:rPr lang="ru-RU" sz="2000" dirty="0" err="1" smtClean="0"/>
              <a:t>action=</a:t>
            </a:r>
            <a:r>
              <a:rPr lang="ru-RU" sz="2000" dirty="0" smtClean="0"/>
              <a:t>"URL"&gt; </a:t>
            </a:r>
          </a:p>
          <a:p>
            <a:pPr eaLnBrk="1" hangingPunct="1">
              <a:lnSpc>
                <a:spcPct val="80000"/>
              </a:lnSpc>
              <a:buFont typeface="Wingdings" pitchFamily="2" charset="2"/>
              <a:buNone/>
            </a:pPr>
            <a:r>
              <a:rPr lang="ru-RU" sz="2000" dirty="0" smtClean="0"/>
              <a:t>		</a:t>
            </a:r>
            <a:r>
              <a:rPr lang="ru-RU" sz="2000" dirty="0" err="1" smtClean="0"/>
              <a:t>Элементы_формы_и_другие_элементы_HTML</a:t>
            </a:r>
            <a:r>
              <a:rPr lang="ru-RU" sz="2000" dirty="0" smtClean="0"/>
              <a:t> </a:t>
            </a:r>
          </a:p>
          <a:p>
            <a:pPr eaLnBrk="1" hangingPunct="1">
              <a:lnSpc>
                <a:spcPct val="80000"/>
              </a:lnSpc>
              <a:buFont typeface="Wingdings" pitchFamily="2" charset="2"/>
              <a:buNone/>
            </a:pPr>
            <a:r>
              <a:rPr lang="ru-RU" sz="2000" dirty="0" smtClean="0"/>
              <a:t>	&lt;/</a:t>
            </a:r>
            <a:r>
              <a:rPr lang="ru-RU" sz="2000" dirty="0" err="1" smtClean="0"/>
              <a:t>form</a:t>
            </a:r>
            <a:r>
              <a:rPr lang="ru-RU" sz="2000" dirty="0" smtClean="0"/>
              <a:t>&gt;</a:t>
            </a:r>
            <a:endParaRPr lang="ru-RU" sz="2000" b="1" dirty="0" smtClean="0"/>
          </a:p>
          <a:p>
            <a:pPr eaLnBrk="1" hangingPunct="1">
              <a:lnSpc>
                <a:spcPct val="80000"/>
              </a:lnSpc>
            </a:pPr>
            <a:r>
              <a:rPr lang="ru-RU" sz="2000" b="1" dirty="0" smtClean="0"/>
              <a:t>Основные Атрибуты</a:t>
            </a:r>
          </a:p>
          <a:p>
            <a:pPr lvl="1" eaLnBrk="1" hangingPunct="1">
              <a:lnSpc>
                <a:spcPct val="80000"/>
              </a:lnSpc>
            </a:pPr>
            <a:r>
              <a:rPr lang="ru-RU" sz="1800" b="1" dirty="0" smtClean="0"/>
              <a:t>METHOD - </a:t>
            </a:r>
            <a:r>
              <a:rPr lang="ru-RU" sz="1800" dirty="0" smtClean="0"/>
              <a:t>метод посылки сообщения с данными из формы. В зависимости от используемого метода вы можете посылать результаты ввода данных в форму двумя путями:</a:t>
            </a:r>
          </a:p>
          <a:p>
            <a:pPr lvl="2" eaLnBrk="1" hangingPunct="1">
              <a:lnSpc>
                <a:spcPct val="80000"/>
              </a:lnSpc>
            </a:pPr>
            <a:r>
              <a:rPr lang="ru-RU" sz="1600" b="1" dirty="0" smtClean="0"/>
              <a:t>GET</a:t>
            </a:r>
            <a:r>
              <a:rPr lang="ru-RU" sz="1600" dirty="0" smtClean="0"/>
              <a:t>: Информация из формы добавляется в конец URL, который был указан в описании заголовка формы в виде </a:t>
            </a:r>
            <a:r>
              <a:rPr lang="en-US" sz="1600" dirty="0" smtClean="0"/>
              <a:t>URL</a:t>
            </a:r>
            <a:r>
              <a:rPr lang="ru-RU" sz="1600" dirty="0" smtClean="0"/>
              <a:t>?парам1=знач1</a:t>
            </a:r>
            <a:r>
              <a:rPr lang="en-US" sz="1600" dirty="0" smtClean="0"/>
              <a:t>&amp;</a:t>
            </a:r>
            <a:r>
              <a:rPr lang="ru-RU" sz="1600" dirty="0" smtClean="0"/>
              <a:t>парам2=знач2?....</a:t>
            </a:r>
          </a:p>
          <a:p>
            <a:pPr lvl="2" eaLnBrk="1" hangingPunct="1">
              <a:lnSpc>
                <a:spcPct val="80000"/>
              </a:lnSpc>
            </a:pPr>
            <a:r>
              <a:rPr lang="ru-RU" sz="1600" b="1" dirty="0" smtClean="0"/>
              <a:t>POST</a:t>
            </a:r>
            <a:r>
              <a:rPr lang="ru-RU" sz="1600" dirty="0" smtClean="0"/>
              <a:t>: Данный метод передает всю информацию о форме немедленно после обращения к указанному URL.</a:t>
            </a:r>
          </a:p>
          <a:p>
            <a:pPr lvl="1" eaLnBrk="1" hangingPunct="1">
              <a:lnSpc>
                <a:spcPct val="80000"/>
              </a:lnSpc>
            </a:pPr>
            <a:r>
              <a:rPr lang="ru-RU" sz="1800" b="1" dirty="0" smtClean="0"/>
              <a:t>ACTION - </a:t>
            </a:r>
            <a:r>
              <a:rPr lang="ru-RU" sz="1800" dirty="0" smtClean="0"/>
              <a:t>описывает URL, который будет вызываться для обработки формы. Данный URL почти всегда указывает на CGI-программу</a:t>
            </a:r>
            <a:r>
              <a:rPr lang="en-US" sz="1800" dirty="0" smtClean="0"/>
              <a:t> </a:t>
            </a:r>
            <a:r>
              <a:rPr lang="ru-RU" sz="1800" dirty="0" smtClean="0"/>
              <a:t>или </a:t>
            </a:r>
            <a:r>
              <a:rPr lang="en-US" sz="1800" dirty="0" smtClean="0"/>
              <a:t>ASP </a:t>
            </a:r>
            <a:r>
              <a:rPr lang="ru-RU" sz="1800" dirty="0" smtClean="0"/>
              <a:t>страницу.</a:t>
            </a:r>
          </a:p>
          <a:p>
            <a:pPr eaLnBrk="1" hangingPunct="1">
              <a:lnSpc>
                <a:spcPct val="80000"/>
              </a:lnSpc>
            </a:pPr>
            <a:endParaRPr lang="ru-RU" sz="2000" dirty="0"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ru-RU" sz="3600" smtClean="0"/>
              <a:t>Формы в HTML документах</a:t>
            </a:r>
          </a:p>
        </p:txBody>
      </p:sp>
      <p:sp>
        <p:nvSpPr>
          <p:cNvPr id="63491" name="Rectangle 3"/>
          <p:cNvSpPr>
            <a:spLocks noGrp="1" noChangeArrowheads="1"/>
          </p:cNvSpPr>
          <p:nvPr>
            <p:ph idx="1"/>
          </p:nvPr>
        </p:nvSpPr>
        <p:spPr/>
        <p:txBody>
          <a:bodyPr/>
          <a:lstStyle/>
          <a:p>
            <a:pPr eaLnBrk="1" hangingPunct="1">
              <a:lnSpc>
                <a:spcPct val="90000"/>
              </a:lnSpc>
            </a:pPr>
            <a:r>
              <a:rPr lang="ru-RU" sz="2000" dirty="0" smtClean="0"/>
              <a:t>При обработке (интерпретации) формы браузером, создается специальные элементы управления GUI, такие, как </a:t>
            </a:r>
          </a:p>
          <a:p>
            <a:pPr lvl="1" eaLnBrk="1" hangingPunct="1">
              <a:lnSpc>
                <a:spcPct val="90000"/>
              </a:lnSpc>
            </a:pPr>
            <a:r>
              <a:rPr lang="ru-RU" sz="1800" dirty="0" smtClean="0"/>
              <a:t>поля ввода, </a:t>
            </a:r>
          </a:p>
          <a:p>
            <a:pPr lvl="1" eaLnBrk="1" hangingPunct="1">
              <a:lnSpc>
                <a:spcPct val="90000"/>
              </a:lnSpc>
            </a:pPr>
            <a:r>
              <a:rPr lang="ru-RU" sz="1800" dirty="0" err="1" smtClean="0"/>
              <a:t>checkboxes</a:t>
            </a:r>
            <a:r>
              <a:rPr lang="ru-RU" sz="1800" dirty="0" smtClean="0"/>
              <a:t>, </a:t>
            </a:r>
          </a:p>
          <a:p>
            <a:pPr lvl="1" eaLnBrk="1" hangingPunct="1">
              <a:lnSpc>
                <a:spcPct val="90000"/>
              </a:lnSpc>
            </a:pPr>
            <a:r>
              <a:rPr lang="ru-RU" sz="1800" dirty="0" err="1" smtClean="0"/>
              <a:t>radiobuttons</a:t>
            </a:r>
            <a:r>
              <a:rPr lang="ru-RU" sz="1800" dirty="0" smtClean="0"/>
              <a:t>, </a:t>
            </a:r>
          </a:p>
          <a:p>
            <a:pPr lvl="1" eaLnBrk="1" hangingPunct="1">
              <a:lnSpc>
                <a:spcPct val="90000"/>
              </a:lnSpc>
            </a:pPr>
            <a:r>
              <a:rPr lang="ru-RU" sz="1800" dirty="0" smtClean="0"/>
              <a:t>выпадающие меню, </a:t>
            </a:r>
          </a:p>
          <a:p>
            <a:pPr lvl="1" eaLnBrk="1" hangingPunct="1">
              <a:lnSpc>
                <a:spcPct val="90000"/>
              </a:lnSpc>
            </a:pPr>
            <a:r>
              <a:rPr lang="ru-RU" sz="1800" dirty="0" err="1" smtClean="0"/>
              <a:t>скроллируемые</a:t>
            </a:r>
            <a:r>
              <a:rPr lang="ru-RU" sz="1800" dirty="0" smtClean="0"/>
              <a:t> списки, </a:t>
            </a:r>
          </a:p>
          <a:p>
            <a:pPr lvl="1" eaLnBrk="1" hangingPunct="1">
              <a:lnSpc>
                <a:spcPct val="90000"/>
              </a:lnSpc>
            </a:pPr>
            <a:r>
              <a:rPr lang="ru-RU" sz="1800" dirty="0" smtClean="0"/>
              <a:t>кнопки и т.д. </a:t>
            </a:r>
          </a:p>
          <a:p>
            <a:pPr eaLnBrk="1" hangingPunct="1">
              <a:lnSpc>
                <a:spcPct val="90000"/>
              </a:lnSpc>
            </a:pPr>
            <a:r>
              <a:rPr lang="ru-RU" sz="2000" dirty="0" smtClean="0"/>
              <a:t>Когда пользователь заполняет форму и нажимает кнопку типа (тег </a:t>
            </a:r>
            <a:r>
              <a:rPr lang="en-US" sz="2000" dirty="0" smtClean="0"/>
              <a:t>&lt;input type=“</a:t>
            </a:r>
            <a:r>
              <a:rPr lang="ru-RU" sz="2000" dirty="0" err="1" smtClean="0"/>
              <a:t>submit</a:t>
            </a:r>
            <a:r>
              <a:rPr lang="en-US" sz="2000" dirty="0" smtClean="0"/>
              <a:t>”&gt;</a:t>
            </a:r>
            <a:r>
              <a:rPr lang="ru-RU" sz="2000" dirty="0" smtClean="0"/>
              <a:t> - специальный тип кнопки, который задается при описании документа), информация, введенная пользователем в форму, посылается HTTP-серверу для обработки и передаче другим программам, работающим под сервером.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ru-RU" smtClean="0"/>
              <a:t>Управляющие элементы </a:t>
            </a:r>
          </a:p>
        </p:txBody>
      </p:sp>
      <p:sp>
        <p:nvSpPr>
          <p:cNvPr id="64515" name="Rectangle 3"/>
          <p:cNvSpPr>
            <a:spLocks noGrp="1" noChangeArrowheads="1"/>
          </p:cNvSpPr>
          <p:nvPr>
            <p:ph idx="1"/>
          </p:nvPr>
        </p:nvSpPr>
        <p:spPr>
          <a:xfrm>
            <a:off x="457200" y="1905000"/>
            <a:ext cx="8458200" cy="1676400"/>
          </a:xfrm>
        </p:spPr>
        <p:txBody>
          <a:bodyPr/>
          <a:lstStyle/>
          <a:p>
            <a:pPr eaLnBrk="1" hangingPunct="1">
              <a:lnSpc>
                <a:spcPct val="90000"/>
              </a:lnSpc>
            </a:pPr>
            <a:r>
              <a:rPr lang="ru-RU" sz="2000" dirty="0" smtClean="0"/>
              <a:t>Пользователи взаимодействуют с формами с помощью именованных </a:t>
            </a:r>
            <a:r>
              <a:rPr lang="ru-RU" sz="2000" i="1" dirty="0" smtClean="0"/>
              <a:t>управляющих элементов</a:t>
            </a:r>
            <a:r>
              <a:rPr lang="ru-RU" sz="2000" dirty="0" smtClean="0"/>
              <a:t>. </a:t>
            </a:r>
          </a:p>
          <a:p>
            <a:pPr eaLnBrk="1" hangingPunct="1">
              <a:lnSpc>
                <a:spcPct val="90000"/>
              </a:lnSpc>
            </a:pPr>
            <a:r>
              <a:rPr lang="ru-RU" sz="2000" dirty="0" smtClean="0"/>
              <a:t>Каждый управляющий элемент имеет начальное и текущее значение, оба они являются символьными строками. </a:t>
            </a:r>
          </a:p>
          <a:p>
            <a:pPr eaLnBrk="1" hangingPunct="1">
              <a:lnSpc>
                <a:spcPct val="90000"/>
              </a:lnSpc>
            </a:pPr>
            <a:r>
              <a:rPr lang="ru-RU" sz="2000" b="1" dirty="0" smtClean="0"/>
              <a:t>Типы управляющих элементов</a:t>
            </a:r>
            <a:r>
              <a:rPr lang="ru-RU" sz="2000" dirty="0" smtClean="0"/>
              <a:t> </a:t>
            </a:r>
            <a:r>
              <a:rPr lang="en-US" sz="2000" dirty="0" smtClean="0"/>
              <a:t>&lt;input&gt;</a:t>
            </a:r>
            <a:endParaRPr lang="ru-RU" sz="2000" dirty="0" smtClean="0"/>
          </a:p>
          <a:p>
            <a:pPr lvl="1" eaLnBrk="1" hangingPunct="1">
              <a:lnSpc>
                <a:spcPct val="90000"/>
              </a:lnSpc>
              <a:buFont typeface="Wingdings" pitchFamily="2" charset="2"/>
              <a:buNone/>
            </a:pPr>
            <a:endParaRPr lang="ru-RU" sz="1800" dirty="0" smtClean="0"/>
          </a:p>
          <a:p>
            <a:pPr eaLnBrk="1" hangingPunct="1">
              <a:lnSpc>
                <a:spcPct val="90000"/>
              </a:lnSpc>
            </a:pPr>
            <a:endParaRPr lang="ru-RU" sz="2000" dirty="0" smtClean="0"/>
          </a:p>
        </p:txBody>
      </p:sp>
      <p:sp>
        <p:nvSpPr>
          <p:cNvPr id="64516" name="Text Box 4"/>
          <p:cNvSpPr txBox="1">
            <a:spLocks noChangeArrowheads="1"/>
          </p:cNvSpPr>
          <p:nvPr/>
        </p:nvSpPr>
        <p:spPr bwMode="auto">
          <a:xfrm>
            <a:off x="4267200" y="3413125"/>
            <a:ext cx="4038600" cy="1892826"/>
          </a:xfrm>
          <a:prstGeom prst="rect">
            <a:avLst/>
          </a:prstGeom>
          <a:noFill/>
          <a:ln w="9525">
            <a:noFill/>
            <a:miter lim="800000"/>
            <a:headEnd/>
            <a:tailEnd/>
          </a:ln>
        </p:spPr>
        <p:txBody>
          <a:bodyPr>
            <a:spAutoFit/>
          </a:bodyPr>
          <a:lstStyle/>
          <a:p>
            <a:pPr marL="636588" lvl="1" indent="-179388">
              <a:buFont typeface="Wingdings" pitchFamily="2" charset="2"/>
              <a:buChar char="§"/>
            </a:pPr>
            <a:r>
              <a:rPr lang="ru-RU" b="0" dirty="0"/>
              <a:t>Передать </a:t>
            </a:r>
            <a:r>
              <a:rPr lang="ru-RU" b="0" dirty="0" smtClean="0"/>
              <a:t>(</a:t>
            </a:r>
            <a:r>
              <a:rPr lang="en-US" dirty="0" smtClean="0"/>
              <a:t>type=“</a:t>
            </a:r>
            <a:r>
              <a:rPr lang="ru-RU" b="0" dirty="0" err="1" smtClean="0"/>
              <a:t>submit</a:t>
            </a:r>
            <a:r>
              <a:rPr lang="en-US" b="0" dirty="0" smtClean="0"/>
              <a:t>”</a:t>
            </a:r>
            <a:r>
              <a:rPr lang="ru-RU" b="0" dirty="0" smtClean="0"/>
              <a:t>)</a:t>
            </a:r>
            <a:endParaRPr lang="ru-RU" b="0" dirty="0"/>
          </a:p>
          <a:p>
            <a:pPr marL="636588" lvl="1" indent="-179388">
              <a:buFont typeface="Wingdings" pitchFamily="2" charset="2"/>
              <a:buChar char="§"/>
            </a:pPr>
            <a:r>
              <a:rPr lang="ru-RU" b="0" dirty="0"/>
              <a:t>Очистить </a:t>
            </a:r>
            <a:r>
              <a:rPr lang="ru-RU" b="0" dirty="0" smtClean="0"/>
              <a:t>(</a:t>
            </a:r>
            <a:r>
              <a:rPr lang="en-US" dirty="0" smtClean="0"/>
              <a:t>type=“</a:t>
            </a:r>
            <a:r>
              <a:rPr lang="ru-RU" b="0" dirty="0" err="1" smtClean="0"/>
              <a:t>reset</a:t>
            </a:r>
            <a:r>
              <a:rPr lang="en-US" b="0" dirty="0" smtClean="0"/>
              <a:t>”</a:t>
            </a:r>
            <a:r>
              <a:rPr lang="ru-RU" b="0" dirty="0" smtClean="0"/>
              <a:t>)</a:t>
            </a:r>
            <a:endParaRPr lang="ru-RU" b="0" dirty="0"/>
          </a:p>
          <a:p>
            <a:pPr marL="636588" lvl="1" indent="-179388">
              <a:buFont typeface="Wingdings" pitchFamily="2" charset="2"/>
              <a:buChar char="§"/>
            </a:pPr>
            <a:r>
              <a:rPr lang="ru-RU" b="0" dirty="0"/>
              <a:t>Скрытый </a:t>
            </a:r>
            <a:r>
              <a:rPr lang="ru-RU" b="0" dirty="0" smtClean="0"/>
              <a:t>(</a:t>
            </a:r>
            <a:r>
              <a:rPr lang="en-US" dirty="0" smtClean="0"/>
              <a:t>type=“</a:t>
            </a:r>
            <a:r>
              <a:rPr lang="ru-RU" b="0" dirty="0" err="1" smtClean="0"/>
              <a:t>hidden</a:t>
            </a:r>
            <a:r>
              <a:rPr lang="en-US" b="0" dirty="0" smtClean="0"/>
              <a:t>”</a:t>
            </a:r>
            <a:r>
              <a:rPr lang="ru-RU" b="0" dirty="0" smtClean="0"/>
              <a:t>)</a:t>
            </a:r>
            <a:endParaRPr lang="ru-RU" b="0" dirty="0"/>
          </a:p>
          <a:p>
            <a:pPr marL="636588" lvl="1" indent="-179388">
              <a:buFont typeface="Wingdings" pitchFamily="2" charset="2"/>
              <a:buChar char="§"/>
            </a:pPr>
            <a:r>
              <a:rPr lang="ru-RU" b="0" dirty="0" smtClean="0"/>
              <a:t>Пароли (</a:t>
            </a:r>
            <a:r>
              <a:rPr lang="en-US" dirty="0" smtClean="0"/>
              <a:t>type=“</a:t>
            </a:r>
            <a:r>
              <a:rPr lang="ru-RU" b="0" dirty="0" err="1" smtClean="0"/>
              <a:t>password</a:t>
            </a:r>
            <a:r>
              <a:rPr lang="en-US" b="0" dirty="0" smtClean="0"/>
              <a:t>”</a:t>
            </a:r>
            <a:r>
              <a:rPr lang="ru-RU" b="0" dirty="0" smtClean="0"/>
              <a:t>)</a:t>
            </a:r>
            <a:endParaRPr lang="en-US" b="0" dirty="0" smtClean="0"/>
          </a:p>
          <a:p>
            <a:pPr marL="636588" lvl="1" indent="-179388">
              <a:buFont typeface="Wingdings" pitchFamily="2" charset="2"/>
              <a:buChar char="§"/>
            </a:pPr>
            <a:r>
              <a:rPr lang="ru-RU" dirty="0" smtClean="0"/>
              <a:t>Списки</a:t>
            </a:r>
            <a:r>
              <a:rPr lang="en-US" dirty="0" smtClean="0"/>
              <a:t> (Select)</a:t>
            </a:r>
            <a:endParaRPr lang="ru-RU" dirty="0" smtClean="0"/>
          </a:p>
          <a:p>
            <a:pPr marL="457200" indent="-457200">
              <a:spcBef>
                <a:spcPct val="50000"/>
              </a:spcBef>
            </a:pPr>
            <a:endParaRPr lang="ru-RU" dirty="0"/>
          </a:p>
        </p:txBody>
      </p:sp>
      <p:sp>
        <p:nvSpPr>
          <p:cNvPr id="64517" name="Text Box 5"/>
          <p:cNvSpPr txBox="1">
            <a:spLocks noChangeArrowheads="1"/>
          </p:cNvSpPr>
          <p:nvPr/>
        </p:nvSpPr>
        <p:spPr bwMode="auto">
          <a:xfrm>
            <a:off x="685800" y="3413125"/>
            <a:ext cx="4114800" cy="1754326"/>
          </a:xfrm>
          <a:prstGeom prst="rect">
            <a:avLst/>
          </a:prstGeom>
          <a:noFill/>
          <a:ln w="9525">
            <a:noFill/>
            <a:miter lim="800000"/>
            <a:headEnd/>
            <a:tailEnd/>
          </a:ln>
        </p:spPr>
        <p:txBody>
          <a:bodyPr>
            <a:spAutoFit/>
          </a:bodyPr>
          <a:lstStyle/>
          <a:p>
            <a:pPr marL="361950" lvl="1">
              <a:buFont typeface="Wingdings" pitchFamily="2" charset="2"/>
              <a:buChar char="§"/>
            </a:pPr>
            <a:r>
              <a:rPr lang="ru-RU" b="0" dirty="0"/>
              <a:t>Поля ввода </a:t>
            </a:r>
            <a:r>
              <a:rPr lang="ru-RU" b="0" dirty="0" smtClean="0"/>
              <a:t>(</a:t>
            </a:r>
            <a:r>
              <a:rPr lang="en-US" b="0" dirty="0" smtClean="0"/>
              <a:t>type=</a:t>
            </a:r>
            <a:r>
              <a:rPr lang="en-US" dirty="0" smtClean="0"/>
              <a:t>“</a:t>
            </a:r>
            <a:r>
              <a:rPr lang="en-US" b="0" dirty="0" smtClean="0"/>
              <a:t>text”</a:t>
            </a:r>
            <a:r>
              <a:rPr lang="ru-RU" b="0" dirty="0" smtClean="0"/>
              <a:t>)</a:t>
            </a:r>
            <a:endParaRPr lang="ru-RU" b="0" dirty="0"/>
          </a:p>
          <a:p>
            <a:pPr marL="361950" lvl="1">
              <a:buFont typeface="Wingdings" pitchFamily="2" charset="2"/>
              <a:buChar char="§"/>
            </a:pPr>
            <a:r>
              <a:rPr lang="ru-RU" b="0" dirty="0"/>
              <a:t>Кнопки </a:t>
            </a:r>
            <a:r>
              <a:rPr lang="ru-RU" b="0" dirty="0" smtClean="0"/>
              <a:t>(</a:t>
            </a:r>
            <a:r>
              <a:rPr lang="en-US" dirty="0" smtClean="0"/>
              <a:t>type=“b</a:t>
            </a:r>
            <a:r>
              <a:rPr lang="en-US" b="0" dirty="0" smtClean="0"/>
              <a:t>utton”</a:t>
            </a:r>
            <a:r>
              <a:rPr lang="ru-RU" b="0" dirty="0" smtClean="0"/>
              <a:t>)</a:t>
            </a:r>
            <a:endParaRPr lang="ru-RU" b="0" dirty="0"/>
          </a:p>
          <a:p>
            <a:pPr marL="361950" lvl="1">
              <a:buFont typeface="Wingdings" pitchFamily="2" charset="2"/>
              <a:buChar char="§"/>
            </a:pPr>
            <a:r>
              <a:rPr lang="ru-RU" b="0" dirty="0"/>
              <a:t>Переключатели </a:t>
            </a:r>
            <a:r>
              <a:rPr lang="ru-RU" b="0" dirty="0" smtClean="0"/>
              <a:t>(</a:t>
            </a:r>
            <a:r>
              <a:rPr lang="en-US" dirty="0" smtClean="0"/>
              <a:t>type=“</a:t>
            </a:r>
            <a:r>
              <a:rPr lang="ru-RU" b="0" dirty="0" err="1" smtClean="0"/>
              <a:t>radio</a:t>
            </a:r>
            <a:r>
              <a:rPr lang="en-US" b="0" dirty="0" smtClean="0"/>
              <a:t>”</a:t>
            </a:r>
            <a:r>
              <a:rPr lang="ru-RU" b="0" dirty="0" smtClean="0"/>
              <a:t>)</a:t>
            </a:r>
            <a:endParaRPr lang="en-US" b="0" dirty="0"/>
          </a:p>
          <a:p>
            <a:pPr marL="361950" lvl="1">
              <a:buFont typeface="Wingdings" pitchFamily="2" charset="2"/>
              <a:buChar char="§"/>
            </a:pPr>
            <a:r>
              <a:rPr lang="ru-RU" b="0" dirty="0"/>
              <a:t>Флаги </a:t>
            </a:r>
            <a:r>
              <a:rPr lang="ru-RU" b="0" dirty="0" smtClean="0"/>
              <a:t>(</a:t>
            </a:r>
            <a:r>
              <a:rPr lang="en-US" dirty="0" smtClean="0"/>
              <a:t>type=“</a:t>
            </a:r>
            <a:r>
              <a:rPr lang="ru-RU" b="0" dirty="0" err="1" smtClean="0"/>
              <a:t>checkbox</a:t>
            </a:r>
            <a:r>
              <a:rPr lang="en-US" b="0" dirty="0" smtClean="0"/>
              <a:t>”</a:t>
            </a:r>
            <a:r>
              <a:rPr lang="ru-RU" b="0" dirty="0" smtClean="0"/>
              <a:t>)</a:t>
            </a:r>
            <a:endParaRPr lang="ru-RU" b="0" dirty="0"/>
          </a:p>
          <a:p>
            <a:pPr marL="361950" lvl="1">
              <a:buFont typeface="Wingdings" pitchFamily="2" charset="2"/>
              <a:buChar char="§"/>
            </a:pPr>
            <a:r>
              <a:rPr lang="ru-RU" b="0" dirty="0"/>
              <a:t>Кнопки-картинки </a:t>
            </a:r>
            <a:r>
              <a:rPr lang="ru-RU" b="0" dirty="0" smtClean="0"/>
              <a:t>(</a:t>
            </a:r>
            <a:r>
              <a:rPr lang="en-US" dirty="0" smtClean="0"/>
              <a:t>type=“</a:t>
            </a:r>
            <a:r>
              <a:rPr lang="ru-RU" b="0" dirty="0" err="1" smtClean="0"/>
              <a:t>image</a:t>
            </a:r>
            <a:r>
              <a:rPr lang="en-US" b="0" dirty="0" smtClean="0"/>
              <a:t>”</a:t>
            </a:r>
            <a:r>
              <a:rPr lang="ru-RU" b="0" dirty="0" smtClean="0"/>
              <a:t>)</a:t>
            </a:r>
            <a:endParaRPr lang="ru-RU" b="0" dirty="0"/>
          </a:p>
          <a:p>
            <a:pPr marL="266700" indent="268288">
              <a:buFontTx/>
              <a:buChar char="•"/>
            </a:pPr>
            <a:endParaRPr lang="ru-RU" b="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ru-RU" smtClean="0"/>
              <a:t>Формы в </a:t>
            </a:r>
            <a:r>
              <a:rPr lang="en-US" smtClean="0"/>
              <a:t>HTML</a:t>
            </a:r>
          </a:p>
        </p:txBody>
      </p:sp>
      <p:sp>
        <p:nvSpPr>
          <p:cNvPr id="65539" name="Rectangle 3"/>
          <p:cNvSpPr>
            <a:spLocks noGrp="1" noChangeArrowheads="1"/>
          </p:cNvSpPr>
          <p:nvPr>
            <p:ph idx="1"/>
          </p:nvPr>
        </p:nvSpPr>
        <p:spPr/>
        <p:txBody>
          <a:bodyPr>
            <a:normAutofit fontScale="92500"/>
          </a:bodyPr>
          <a:lstStyle/>
          <a:p>
            <a:pPr eaLnBrk="1" hangingPunct="1">
              <a:buFont typeface="Wingdings" pitchFamily="2" charset="2"/>
              <a:buNone/>
            </a:pPr>
            <a:r>
              <a:rPr lang="en-US" smtClean="0"/>
              <a:t>&lt;form name=“xxx”&gt;</a:t>
            </a:r>
          </a:p>
          <a:p>
            <a:pPr eaLnBrk="1" hangingPunct="1">
              <a:buFont typeface="Wingdings" pitchFamily="2" charset="2"/>
              <a:buNone/>
            </a:pPr>
            <a:r>
              <a:rPr lang="en-US" smtClean="0"/>
              <a:t>   &lt;input type=“text” name=“yyy” value=“zzzz”&gt;</a:t>
            </a:r>
          </a:p>
          <a:p>
            <a:pPr eaLnBrk="1" hangingPunct="1">
              <a:buFont typeface="Wingdings" pitchFamily="2" charset="2"/>
              <a:buNone/>
            </a:pPr>
            <a:r>
              <a:rPr lang="en-US" smtClean="0"/>
              <a:t>   &lt;input type=“label” name=“yyy” value=“zzzz”&gt;</a:t>
            </a:r>
          </a:p>
          <a:p>
            <a:pPr eaLnBrk="1" hangingPunct="1">
              <a:buFont typeface="Wingdings" pitchFamily="2" charset="2"/>
              <a:buNone/>
            </a:pPr>
            <a:r>
              <a:rPr lang="en-US" smtClean="0"/>
              <a:t>   &lt;input type=“button” name=“yyy” value=“zzzz”&gt;</a:t>
            </a:r>
          </a:p>
          <a:p>
            <a:pPr eaLnBrk="1" hangingPunct="1">
              <a:buFont typeface="Wingdings" pitchFamily="2" charset="2"/>
              <a:buNone/>
            </a:pPr>
            <a:endParaRPr lang="en-US" smtClean="0"/>
          </a:p>
          <a:p>
            <a:pPr eaLnBrk="1" hangingPunct="1">
              <a:buFont typeface="Wingdings" pitchFamily="2" charset="2"/>
              <a:buNone/>
            </a:pPr>
            <a:r>
              <a:rPr lang="en-US" smtClean="0"/>
              <a:t>   &lt;input type=“submit” name=“yyy” value=“zzzz”&gt;</a:t>
            </a:r>
          </a:p>
          <a:p>
            <a:pPr eaLnBrk="1" hangingPunct="1">
              <a:buFont typeface="Wingdings" pitchFamily="2" charset="2"/>
              <a:buNone/>
            </a:pPr>
            <a:endParaRPr lang="en-US" smtClean="0"/>
          </a:p>
          <a:p>
            <a:pPr eaLnBrk="1" hangingPunct="1">
              <a:buFont typeface="Wingdings" pitchFamily="2" charset="2"/>
              <a:buNone/>
            </a:pPr>
            <a:r>
              <a:rPr lang="en-US" smtClean="0"/>
              <a:t>&lt;\form&gt;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152400"/>
            <a:ext cx="7772400" cy="1143000"/>
          </a:xfrm>
        </p:spPr>
        <p:txBody>
          <a:bodyPr/>
          <a:lstStyle/>
          <a:p>
            <a:r>
              <a:rPr lang="ru-RU"/>
              <a:t>Выпадающие списки.</a:t>
            </a:r>
          </a:p>
        </p:txBody>
      </p:sp>
      <p:sp>
        <p:nvSpPr>
          <p:cNvPr id="21507" name="Rectangle 3"/>
          <p:cNvSpPr>
            <a:spLocks noGrp="1" noChangeArrowheads="1"/>
          </p:cNvSpPr>
          <p:nvPr>
            <p:ph type="body" idx="1"/>
          </p:nvPr>
        </p:nvSpPr>
        <p:spPr>
          <a:xfrm>
            <a:off x="685800" y="1295400"/>
            <a:ext cx="7772400" cy="4800600"/>
          </a:xfrm>
        </p:spPr>
        <p:txBody>
          <a:bodyPr>
            <a:normAutofit fontScale="85000" lnSpcReduction="20000"/>
          </a:bodyPr>
          <a:lstStyle/>
          <a:p>
            <a:pPr>
              <a:lnSpc>
                <a:spcPct val="90000"/>
              </a:lnSpc>
              <a:buFontTx/>
              <a:buNone/>
            </a:pPr>
            <a:r>
              <a:rPr lang="ru-RU" sz="2800" dirty="0" smtClean="0"/>
              <a:t>Выпадающий список: </a:t>
            </a:r>
          </a:p>
          <a:p>
            <a:pPr>
              <a:lnSpc>
                <a:spcPct val="90000"/>
              </a:lnSpc>
              <a:buFontTx/>
              <a:buNone/>
            </a:pPr>
            <a:r>
              <a:rPr lang="en-US" sz="2800" dirty="0" smtClean="0"/>
              <a:t>&lt;</a:t>
            </a:r>
            <a:r>
              <a:rPr lang="en-US" sz="2800" dirty="0"/>
              <a:t>select</a:t>
            </a:r>
            <a:r>
              <a:rPr lang="en-US" sz="2800" dirty="0" smtClean="0"/>
              <a:t>&gt;</a:t>
            </a:r>
            <a:endParaRPr lang="ru-RU" sz="2800" dirty="0" smtClean="0"/>
          </a:p>
          <a:p>
            <a:pPr>
              <a:lnSpc>
                <a:spcPct val="90000"/>
              </a:lnSpc>
              <a:buNone/>
            </a:pPr>
            <a:r>
              <a:rPr lang="ru-RU" sz="2800" dirty="0" smtClean="0"/>
              <a:t>	</a:t>
            </a:r>
            <a:r>
              <a:rPr lang="en-US" sz="2800" dirty="0" smtClean="0"/>
              <a:t>&lt;option&gt;</a:t>
            </a:r>
            <a:r>
              <a:rPr lang="ru-RU" sz="2800" dirty="0" smtClean="0"/>
              <a:t>текст</a:t>
            </a:r>
            <a:r>
              <a:rPr lang="en-US" sz="2800" dirty="0" smtClean="0"/>
              <a:t>&lt;/option&gt;  &lt;- </a:t>
            </a:r>
            <a:r>
              <a:rPr lang="ru-RU" sz="2800" dirty="0" smtClean="0"/>
              <a:t>элемент списка.</a:t>
            </a:r>
          </a:p>
          <a:p>
            <a:pPr>
              <a:lnSpc>
                <a:spcPct val="90000"/>
              </a:lnSpc>
              <a:buNone/>
            </a:pPr>
            <a:r>
              <a:rPr lang="ru-RU" sz="2800" dirty="0" smtClean="0"/>
              <a:t>	</a:t>
            </a:r>
            <a:r>
              <a:rPr lang="en-US" sz="2800" dirty="0" smtClean="0"/>
              <a:t>…</a:t>
            </a:r>
            <a:endParaRPr lang="ru-RU" sz="2800" dirty="0" smtClean="0"/>
          </a:p>
          <a:p>
            <a:pPr>
              <a:lnSpc>
                <a:spcPct val="90000"/>
              </a:lnSpc>
              <a:buNone/>
            </a:pPr>
            <a:r>
              <a:rPr lang="ru-RU" sz="2800" dirty="0" smtClean="0"/>
              <a:t>	</a:t>
            </a:r>
            <a:r>
              <a:rPr lang="en-US" sz="2800" dirty="0" smtClean="0"/>
              <a:t>&lt;option&gt;</a:t>
            </a:r>
            <a:r>
              <a:rPr lang="ru-RU" sz="2800" dirty="0" smtClean="0"/>
              <a:t>текст</a:t>
            </a:r>
            <a:r>
              <a:rPr lang="en-US" sz="2800" dirty="0" smtClean="0"/>
              <a:t>&lt;/option&gt;  &lt;- </a:t>
            </a:r>
            <a:r>
              <a:rPr lang="ru-RU" sz="2800" dirty="0" smtClean="0"/>
              <a:t>элемент списка.</a:t>
            </a:r>
          </a:p>
          <a:p>
            <a:pPr>
              <a:lnSpc>
                <a:spcPct val="90000"/>
              </a:lnSpc>
              <a:buFontTx/>
              <a:buNone/>
            </a:pPr>
            <a:r>
              <a:rPr lang="en-US" sz="2800" dirty="0" smtClean="0"/>
              <a:t>&lt;/</a:t>
            </a:r>
            <a:r>
              <a:rPr lang="en-US" sz="2800" dirty="0"/>
              <a:t>select&gt;:</a:t>
            </a:r>
          </a:p>
          <a:p>
            <a:pPr>
              <a:lnSpc>
                <a:spcPct val="90000"/>
              </a:lnSpc>
              <a:buFontTx/>
              <a:buNone/>
            </a:pPr>
            <a:r>
              <a:rPr lang="ru-RU" sz="2800" b="1" dirty="0" smtClean="0"/>
              <a:t>Создание выпадающего списка:</a:t>
            </a:r>
            <a:endParaRPr lang="ru-RU" sz="2800" b="1" dirty="0"/>
          </a:p>
          <a:p>
            <a:pPr>
              <a:lnSpc>
                <a:spcPct val="90000"/>
              </a:lnSpc>
              <a:buFontTx/>
              <a:buNone/>
            </a:pPr>
            <a:r>
              <a:rPr lang="ru-RU" sz="2800" dirty="0" smtClean="0"/>
              <a:t>&lt;</a:t>
            </a:r>
            <a:r>
              <a:rPr lang="en-US" sz="2800" dirty="0" smtClean="0"/>
              <a:t>select</a:t>
            </a:r>
            <a:r>
              <a:rPr lang="ru-RU" sz="2800" dirty="0" smtClean="0"/>
              <a:t>&gt;</a:t>
            </a:r>
            <a:endParaRPr lang="ru-RU" sz="2800" dirty="0"/>
          </a:p>
          <a:p>
            <a:pPr>
              <a:lnSpc>
                <a:spcPct val="90000"/>
              </a:lnSpc>
              <a:buFontTx/>
              <a:buNone/>
            </a:pPr>
            <a:r>
              <a:rPr lang="ru-RU" sz="2800" dirty="0" smtClean="0"/>
              <a:t>   </a:t>
            </a:r>
            <a:r>
              <a:rPr lang="en-US" sz="2800" dirty="0" smtClean="0"/>
              <a:t>&lt;</a:t>
            </a:r>
            <a:r>
              <a:rPr lang="en-US" sz="2800" dirty="0"/>
              <a:t>option value=“1.htm”&gt;1&lt;/option&gt;</a:t>
            </a:r>
          </a:p>
          <a:p>
            <a:pPr>
              <a:lnSpc>
                <a:spcPct val="90000"/>
              </a:lnSpc>
              <a:buFontTx/>
              <a:buNone/>
            </a:pPr>
            <a:r>
              <a:rPr lang="ru-RU" sz="2800" dirty="0" smtClean="0"/>
              <a:t>   </a:t>
            </a:r>
            <a:r>
              <a:rPr lang="en-US" sz="2800" dirty="0" smtClean="0"/>
              <a:t>&lt;</a:t>
            </a:r>
            <a:r>
              <a:rPr lang="en-US" sz="2800" dirty="0"/>
              <a:t>option value=“2.htm</a:t>
            </a:r>
            <a:r>
              <a:rPr lang="en-US" sz="2800" dirty="0" smtClean="0"/>
              <a:t>”&gt;2</a:t>
            </a:r>
            <a:r>
              <a:rPr lang="en-US" sz="2800" dirty="0"/>
              <a:t>&lt;/option&gt;</a:t>
            </a:r>
          </a:p>
          <a:p>
            <a:pPr>
              <a:lnSpc>
                <a:spcPct val="90000"/>
              </a:lnSpc>
              <a:buFontTx/>
              <a:buNone/>
            </a:pPr>
            <a:r>
              <a:rPr lang="ru-RU" sz="2800" dirty="0" smtClean="0"/>
              <a:t>   </a:t>
            </a:r>
            <a:r>
              <a:rPr lang="en-US" sz="2800" dirty="0" smtClean="0"/>
              <a:t>&lt;</a:t>
            </a:r>
            <a:r>
              <a:rPr lang="en-US" sz="2800" dirty="0"/>
              <a:t>option value=“3.htm</a:t>
            </a:r>
            <a:r>
              <a:rPr lang="en-US" sz="2800" dirty="0" smtClean="0"/>
              <a:t>”&gt;3</a:t>
            </a:r>
            <a:r>
              <a:rPr lang="en-US" sz="2800" dirty="0"/>
              <a:t>&lt;/option&gt;</a:t>
            </a:r>
          </a:p>
          <a:p>
            <a:pPr>
              <a:lnSpc>
                <a:spcPct val="90000"/>
              </a:lnSpc>
              <a:buFontTx/>
              <a:buNone/>
            </a:pPr>
            <a:r>
              <a:rPr lang="ru-RU" sz="2800" dirty="0" smtClean="0"/>
              <a:t>   </a:t>
            </a:r>
            <a:r>
              <a:rPr lang="en-US" sz="2800" dirty="0" smtClean="0"/>
              <a:t>&lt;</a:t>
            </a:r>
            <a:r>
              <a:rPr lang="en-US" sz="2800" dirty="0"/>
              <a:t>option value=“4.htm</a:t>
            </a:r>
            <a:r>
              <a:rPr lang="en-US" sz="2800" dirty="0" smtClean="0"/>
              <a:t>”&gt;4</a:t>
            </a:r>
            <a:r>
              <a:rPr lang="en-US" sz="2800" dirty="0"/>
              <a:t>&lt;/option&gt;</a:t>
            </a:r>
          </a:p>
          <a:p>
            <a:pPr>
              <a:lnSpc>
                <a:spcPct val="90000"/>
              </a:lnSpc>
              <a:buFontTx/>
              <a:buNone/>
            </a:pPr>
            <a:r>
              <a:rPr lang="ru-RU" sz="2800" dirty="0" smtClean="0"/>
              <a:t>   </a:t>
            </a:r>
            <a:r>
              <a:rPr lang="en-US" sz="2800" dirty="0" smtClean="0"/>
              <a:t>&lt;</a:t>
            </a:r>
            <a:r>
              <a:rPr lang="en-US" sz="2800" dirty="0"/>
              <a:t>option value=“5.htm</a:t>
            </a:r>
            <a:r>
              <a:rPr lang="en-US" sz="2800" dirty="0" smtClean="0"/>
              <a:t>”&gt;5</a:t>
            </a:r>
            <a:r>
              <a:rPr lang="en-US" sz="2800" dirty="0"/>
              <a:t>&lt;/option&gt;</a:t>
            </a:r>
          </a:p>
          <a:p>
            <a:pPr>
              <a:lnSpc>
                <a:spcPct val="90000"/>
              </a:lnSpc>
              <a:buFontTx/>
              <a:buNone/>
            </a:pPr>
            <a:r>
              <a:rPr lang="en-US" sz="2800" dirty="0"/>
              <a:t>&lt;/select&gt;</a:t>
            </a:r>
            <a:endParaRPr lang="ru-RU" sz="2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ru-RU" smtClean="0"/>
              <a:t>Пример формы</a:t>
            </a:r>
          </a:p>
        </p:txBody>
      </p:sp>
      <p:sp>
        <p:nvSpPr>
          <p:cNvPr id="66563" name="Rectangle 3"/>
          <p:cNvSpPr>
            <a:spLocks noGrp="1" noChangeArrowheads="1"/>
          </p:cNvSpPr>
          <p:nvPr>
            <p:ph idx="1"/>
          </p:nvPr>
        </p:nvSpPr>
        <p:spPr/>
        <p:txBody>
          <a:bodyPr/>
          <a:lstStyle/>
          <a:p>
            <a:pPr eaLnBrk="1" hangingPunct="1">
              <a:buFont typeface="Wingdings" pitchFamily="2" charset="2"/>
              <a:buNone/>
            </a:pPr>
            <a:r>
              <a:rPr lang="en-US" sz="2400" smtClean="0"/>
              <a:t>&lt;html&gt;</a:t>
            </a:r>
          </a:p>
          <a:p>
            <a:pPr eaLnBrk="1" hangingPunct="1">
              <a:buFont typeface="Wingdings" pitchFamily="2" charset="2"/>
              <a:buNone/>
            </a:pPr>
            <a:r>
              <a:rPr lang="en-US" sz="2400" smtClean="0"/>
              <a:t>  &lt;body&gt;</a:t>
            </a:r>
          </a:p>
          <a:p>
            <a:pPr eaLnBrk="1" hangingPunct="1">
              <a:buFont typeface="Wingdings" pitchFamily="2" charset="2"/>
              <a:buNone/>
            </a:pPr>
            <a:r>
              <a:rPr lang="en-US" sz="2400" smtClean="0"/>
              <a:t>    &lt;form&gt;</a:t>
            </a:r>
          </a:p>
          <a:p>
            <a:pPr eaLnBrk="1" hangingPunct="1">
              <a:buFont typeface="Wingdings" pitchFamily="2" charset="2"/>
              <a:buNone/>
            </a:pPr>
            <a:r>
              <a:rPr lang="en-US" sz="2400" smtClean="0"/>
              <a:t>      &lt;input type="text" name="op1" /&gt;</a:t>
            </a:r>
          </a:p>
          <a:p>
            <a:pPr eaLnBrk="1" hangingPunct="1">
              <a:buFont typeface="Wingdings" pitchFamily="2" charset="2"/>
              <a:buNone/>
            </a:pPr>
            <a:r>
              <a:rPr lang="en-US" sz="2400" smtClean="0"/>
              <a:t>      +</a:t>
            </a:r>
          </a:p>
          <a:p>
            <a:pPr eaLnBrk="1" hangingPunct="1">
              <a:buFont typeface="Wingdings" pitchFamily="2" charset="2"/>
              <a:buNone/>
            </a:pPr>
            <a:r>
              <a:rPr lang="en-US" sz="2400" smtClean="0"/>
              <a:t>      &lt;input type="text" name="op2" /&gt;</a:t>
            </a:r>
          </a:p>
          <a:p>
            <a:pPr eaLnBrk="1" hangingPunct="1">
              <a:buFont typeface="Wingdings" pitchFamily="2" charset="2"/>
              <a:buNone/>
            </a:pPr>
            <a:r>
              <a:rPr lang="en-US" sz="2400" smtClean="0"/>
              <a:t>      &lt;input type="submit" value="  =  " /&gt;</a:t>
            </a:r>
          </a:p>
          <a:p>
            <a:pPr eaLnBrk="1" hangingPunct="1">
              <a:buFont typeface="Wingdings" pitchFamily="2" charset="2"/>
              <a:buNone/>
            </a:pPr>
            <a:r>
              <a:rPr lang="en-US" sz="2400" smtClean="0"/>
              <a:t>    &lt;/form&gt;</a:t>
            </a:r>
          </a:p>
          <a:p>
            <a:pPr eaLnBrk="1" hangingPunct="1">
              <a:buFont typeface="Wingdings" pitchFamily="2" charset="2"/>
              <a:buNone/>
            </a:pPr>
            <a:r>
              <a:rPr lang="en-US" sz="2400" smtClean="0"/>
              <a:t>  &lt;/body&gt;</a:t>
            </a:r>
          </a:p>
          <a:p>
            <a:pPr eaLnBrk="1" hangingPunct="1">
              <a:buFont typeface="Wingdings" pitchFamily="2" charset="2"/>
              <a:buNone/>
            </a:pPr>
            <a:r>
              <a:rPr lang="en-US" sz="2400" smtClean="0"/>
              <a:t>&lt;/html&gt;</a:t>
            </a:r>
            <a:endParaRPr lang="ru-RU" sz="2400" smtClean="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ru-RU" sz="3600" smtClean="0"/>
              <a:t>Отправка данных формы на сервер</a:t>
            </a:r>
            <a:r>
              <a:rPr lang="ru-RU" sz="4000" smtClean="0"/>
              <a:t> </a:t>
            </a:r>
          </a:p>
        </p:txBody>
      </p:sp>
      <p:sp>
        <p:nvSpPr>
          <p:cNvPr id="67587" name="Rectangle 3"/>
          <p:cNvSpPr>
            <a:spLocks noGrp="1" noChangeArrowheads="1"/>
          </p:cNvSpPr>
          <p:nvPr>
            <p:ph idx="1"/>
          </p:nvPr>
        </p:nvSpPr>
        <p:spPr>
          <a:xfrm>
            <a:off x="381000" y="1981200"/>
            <a:ext cx="8763000" cy="4648200"/>
          </a:xfrm>
        </p:spPr>
        <p:txBody>
          <a:bodyPr/>
          <a:lstStyle/>
          <a:p>
            <a:pPr eaLnBrk="1" hangingPunct="1">
              <a:lnSpc>
                <a:spcPct val="80000"/>
              </a:lnSpc>
            </a:pPr>
            <a:r>
              <a:rPr lang="ru-RU" sz="2000" smtClean="0"/>
              <a:t>Если атрибута Method нет или задано "method=“get”"</a:t>
            </a:r>
            <a:endParaRPr lang="en-US" sz="2000" smtClean="0"/>
          </a:p>
          <a:p>
            <a:pPr eaLnBrk="1" hangingPunct="1">
              <a:lnSpc>
                <a:spcPct val="80000"/>
              </a:lnSpc>
              <a:buFont typeface="Wingdings" pitchFamily="2" charset="2"/>
              <a:buNone/>
            </a:pPr>
            <a:r>
              <a:rPr lang="en-US" sz="2000" smtClean="0"/>
              <a:t>GET /calc.html?op1=2&amp;op2=2 HTTP/1.1</a:t>
            </a:r>
          </a:p>
          <a:p>
            <a:pPr eaLnBrk="1" hangingPunct="1">
              <a:lnSpc>
                <a:spcPct val="80000"/>
              </a:lnSpc>
              <a:buFont typeface="Wingdings" pitchFamily="2" charset="2"/>
              <a:buNone/>
            </a:pPr>
            <a:r>
              <a:rPr lang="en-US" sz="2000" smtClean="0"/>
              <a:t>  .</a:t>
            </a:r>
            <a:r>
              <a:rPr lang="ru-RU" sz="2000" smtClean="0"/>
              <a:t> . .</a:t>
            </a:r>
            <a:endParaRPr lang="en-US" sz="2000" smtClean="0"/>
          </a:p>
          <a:p>
            <a:pPr eaLnBrk="1" hangingPunct="1">
              <a:lnSpc>
                <a:spcPct val="80000"/>
              </a:lnSpc>
              <a:buFont typeface="Wingdings" pitchFamily="2" charset="2"/>
              <a:buNone/>
            </a:pPr>
            <a:r>
              <a:rPr lang="en-US" sz="2000" smtClean="0"/>
              <a:t>Connection: Keep-Alive</a:t>
            </a:r>
          </a:p>
          <a:p>
            <a:pPr eaLnBrk="1" hangingPunct="1">
              <a:lnSpc>
                <a:spcPct val="80000"/>
              </a:lnSpc>
              <a:buFont typeface="Wingdings" pitchFamily="2" charset="2"/>
              <a:buNone/>
            </a:pPr>
            <a:r>
              <a:rPr lang="en-US" sz="2000" smtClean="0"/>
              <a:t>[blank line]</a:t>
            </a:r>
            <a:endParaRPr lang="ru-RU" sz="2000" smtClean="0"/>
          </a:p>
          <a:p>
            <a:pPr eaLnBrk="1" hangingPunct="1">
              <a:lnSpc>
                <a:spcPct val="80000"/>
              </a:lnSpc>
              <a:buFont typeface="Wingdings" pitchFamily="2" charset="2"/>
              <a:buNone/>
            </a:pPr>
            <a:endParaRPr lang="ru-RU" sz="2000" smtClean="0"/>
          </a:p>
          <a:p>
            <a:pPr eaLnBrk="1" hangingPunct="1">
              <a:lnSpc>
                <a:spcPct val="80000"/>
              </a:lnSpc>
            </a:pPr>
            <a:r>
              <a:rPr lang="ru-RU" sz="2000" smtClean="0"/>
              <a:t>если тэг &lt;form&gt; включает атрибут "method=“post”"</a:t>
            </a:r>
          </a:p>
          <a:p>
            <a:pPr eaLnBrk="1" hangingPunct="1">
              <a:lnSpc>
                <a:spcPct val="80000"/>
              </a:lnSpc>
              <a:buFont typeface="Wingdings" pitchFamily="2" charset="2"/>
              <a:buNone/>
            </a:pPr>
            <a:r>
              <a:rPr lang="ru-RU" sz="2000" smtClean="0"/>
              <a:t>POST /calc.html HTTP/1.1</a:t>
            </a:r>
          </a:p>
          <a:p>
            <a:pPr eaLnBrk="1" hangingPunct="1">
              <a:lnSpc>
                <a:spcPct val="80000"/>
              </a:lnSpc>
              <a:buFont typeface="Wingdings" pitchFamily="2" charset="2"/>
              <a:buNone/>
            </a:pPr>
            <a:r>
              <a:rPr lang="ru-RU" sz="2000" smtClean="0"/>
              <a:t>  .  .  .</a:t>
            </a:r>
          </a:p>
          <a:p>
            <a:pPr eaLnBrk="1" hangingPunct="1">
              <a:lnSpc>
                <a:spcPct val="80000"/>
              </a:lnSpc>
              <a:buFont typeface="Wingdings" pitchFamily="2" charset="2"/>
              <a:buNone/>
            </a:pPr>
            <a:r>
              <a:rPr lang="ru-RU" sz="2000" smtClean="0"/>
              <a:t>Content-Type: application/x-www-form-urlencoded</a:t>
            </a:r>
          </a:p>
          <a:p>
            <a:pPr eaLnBrk="1" hangingPunct="1">
              <a:lnSpc>
                <a:spcPct val="80000"/>
              </a:lnSpc>
              <a:buFont typeface="Wingdings" pitchFamily="2" charset="2"/>
              <a:buNone/>
            </a:pPr>
            <a:r>
              <a:rPr lang="ru-RU" sz="2000" smtClean="0"/>
              <a:t>Content-Length: 11</a:t>
            </a:r>
          </a:p>
          <a:p>
            <a:pPr eaLnBrk="1" hangingPunct="1">
              <a:lnSpc>
                <a:spcPct val="80000"/>
              </a:lnSpc>
              <a:buFont typeface="Wingdings" pitchFamily="2" charset="2"/>
              <a:buNone/>
            </a:pPr>
            <a:r>
              <a:rPr lang="ru-RU" sz="2000" smtClean="0"/>
              <a:t>[blank line]</a:t>
            </a:r>
          </a:p>
          <a:p>
            <a:pPr eaLnBrk="1" hangingPunct="1">
              <a:lnSpc>
                <a:spcPct val="80000"/>
              </a:lnSpc>
              <a:buFont typeface="Wingdings" pitchFamily="2" charset="2"/>
              <a:buNone/>
            </a:pPr>
            <a:r>
              <a:rPr lang="ru-RU" sz="2000" smtClean="0"/>
              <a:t>op1=2&amp;op2=2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ru-RU" smtClean="0"/>
              <a:t>Пример </a:t>
            </a:r>
            <a:r>
              <a:rPr lang="en-US" smtClean="0"/>
              <a:t>HTML </a:t>
            </a:r>
            <a:r>
              <a:rPr lang="ru-RU" smtClean="0"/>
              <a:t>формы</a:t>
            </a:r>
          </a:p>
        </p:txBody>
      </p:sp>
      <p:sp>
        <p:nvSpPr>
          <p:cNvPr id="68611" name="Rectangle 3"/>
          <p:cNvSpPr>
            <a:spLocks noGrp="1" noChangeArrowheads="1"/>
          </p:cNvSpPr>
          <p:nvPr>
            <p:ph idx="1"/>
          </p:nvPr>
        </p:nvSpPr>
        <p:spPr/>
        <p:txBody>
          <a:bodyPr/>
          <a:lstStyle/>
          <a:p>
            <a:pPr eaLnBrk="1" hangingPunct="1">
              <a:lnSpc>
                <a:spcPct val="80000"/>
              </a:lnSpc>
              <a:buFont typeface="Wingdings" pitchFamily="2" charset="2"/>
              <a:buNone/>
            </a:pPr>
            <a:r>
              <a:rPr lang="ru-RU" sz="1600" smtClean="0"/>
              <a:t>&lt;!DOCTYPE html PUBLIC "-//W3C//DTD XHTML 1.0 Strict//EN" "http://www.w3.org/TR/xhtml1/DTD/xhtml1-strict.dtd"&gt;</a:t>
            </a:r>
          </a:p>
          <a:p>
            <a:pPr eaLnBrk="1" hangingPunct="1">
              <a:lnSpc>
                <a:spcPct val="80000"/>
              </a:lnSpc>
              <a:buFont typeface="Wingdings" pitchFamily="2" charset="2"/>
              <a:buNone/>
            </a:pPr>
            <a:r>
              <a:rPr lang="ru-RU" sz="1600" smtClean="0"/>
              <a:t>&lt;html xmlns="http://www.w3.org/1999/xhtml"&gt;</a:t>
            </a:r>
          </a:p>
          <a:p>
            <a:pPr eaLnBrk="1" hangingPunct="1">
              <a:lnSpc>
                <a:spcPct val="80000"/>
              </a:lnSpc>
              <a:buFont typeface="Wingdings" pitchFamily="2" charset="2"/>
              <a:buNone/>
            </a:pPr>
            <a:r>
              <a:rPr lang="ru-RU" sz="1600" smtClean="0"/>
              <a:t>&lt;head&gt;</a:t>
            </a:r>
          </a:p>
          <a:p>
            <a:pPr eaLnBrk="1" hangingPunct="1">
              <a:lnSpc>
                <a:spcPct val="80000"/>
              </a:lnSpc>
              <a:buFont typeface="Wingdings" pitchFamily="2" charset="2"/>
              <a:buNone/>
            </a:pPr>
            <a:r>
              <a:rPr lang="ru-RU" sz="1600" smtClean="0"/>
              <a:t>  &lt;meta http-equiv="Content-Type" content="text/html; charset=ISO-8859-1" /&gt;</a:t>
            </a:r>
          </a:p>
          <a:p>
            <a:pPr eaLnBrk="1" hangingPunct="1">
              <a:lnSpc>
                <a:spcPct val="80000"/>
              </a:lnSpc>
              <a:buFont typeface="Wingdings" pitchFamily="2" charset="2"/>
              <a:buNone/>
            </a:pPr>
            <a:r>
              <a:rPr lang="ru-RU" sz="1600" smtClean="0"/>
              <a:t>  &lt;title&gt;HTML to Nowhere&lt;/title&gt;</a:t>
            </a:r>
          </a:p>
          <a:p>
            <a:pPr eaLnBrk="1" hangingPunct="1">
              <a:lnSpc>
                <a:spcPct val="80000"/>
              </a:lnSpc>
              <a:buFont typeface="Wingdings" pitchFamily="2" charset="2"/>
              <a:buNone/>
            </a:pPr>
            <a:r>
              <a:rPr lang="ru-RU" sz="1600" smtClean="0"/>
              <a:t>&lt;/head&gt;</a:t>
            </a:r>
          </a:p>
          <a:p>
            <a:pPr eaLnBrk="1" hangingPunct="1">
              <a:lnSpc>
                <a:spcPct val="80000"/>
              </a:lnSpc>
              <a:buFont typeface="Wingdings" pitchFamily="2" charset="2"/>
              <a:buNone/>
            </a:pPr>
            <a:r>
              <a:rPr lang="ru-RU" sz="1600" smtClean="0"/>
              <a:t>&lt;body&gt;</a:t>
            </a:r>
          </a:p>
          <a:p>
            <a:pPr eaLnBrk="1" hangingPunct="1">
              <a:lnSpc>
                <a:spcPct val="80000"/>
              </a:lnSpc>
              <a:buFont typeface="Wingdings" pitchFamily="2" charset="2"/>
              <a:buNone/>
            </a:pPr>
            <a:r>
              <a:rPr lang="ru-RU" sz="1600" smtClean="0"/>
              <a:t>  &lt;form&gt;</a:t>
            </a:r>
          </a:p>
          <a:p>
            <a:pPr eaLnBrk="1" hangingPunct="1">
              <a:lnSpc>
                <a:spcPct val="80000"/>
              </a:lnSpc>
              <a:buFont typeface="Wingdings" pitchFamily="2" charset="2"/>
              <a:buNone/>
            </a:pPr>
            <a:r>
              <a:rPr lang="ru-RU" sz="1600" smtClean="0"/>
              <a:t>     Please enter your name:&lt;br/&gt;</a:t>
            </a:r>
          </a:p>
          <a:p>
            <a:pPr eaLnBrk="1" hangingPunct="1">
              <a:lnSpc>
                <a:spcPct val="80000"/>
              </a:lnSpc>
              <a:buFont typeface="Wingdings" pitchFamily="2" charset="2"/>
              <a:buNone/>
            </a:pPr>
            <a:r>
              <a:rPr lang="ru-RU" sz="1600" smtClean="0"/>
              <a:t>     &lt;input type="text" name="username"/&gt;</a:t>
            </a:r>
          </a:p>
          <a:p>
            <a:pPr eaLnBrk="1" hangingPunct="1">
              <a:lnSpc>
                <a:spcPct val="80000"/>
              </a:lnSpc>
              <a:buFont typeface="Wingdings" pitchFamily="2" charset="2"/>
              <a:buNone/>
            </a:pPr>
            <a:r>
              <a:rPr lang="ru-RU" sz="1600" smtClean="0"/>
              <a:t>     &lt;p/&gt;</a:t>
            </a:r>
          </a:p>
          <a:p>
            <a:pPr eaLnBrk="1" hangingPunct="1">
              <a:lnSpc>
                <a:spcPct val="80000"/>
              </a:lnSpc>
              <a:buFont typeface="Wingdings" pitchFamily="2" charset="2"/>
              <a:buNone/>
            </a:pPr>
            <a:r>
              <a:rPr lang="ru-RU" sz="1600" smtClean="0"/>
              <a:t>     Press the button to receive all of your hopes and dreams:&lt;br/&gt;</a:t>
            </a:r>
          </a:p>
          <a:p>
            <a:pPr eaLnBrk="1" hangingPunct="1">
              <a:lnSpc>
                <a:spcPct val="80000"/>
              </a:lnSpc>
              <a:buFont typeface="Wingdings" pitchFamily="2" charset="2"/>
              <a:buNone/>
            </a:pPr>
            <a:r>
              <a:rPr lang="ru-RU" sz="1600" smtClean="0"/>
              <a:t>     &lt;input type="submit" value="Dream Button" /&gt;</a:t>
            </a:r>
          </a:p>
          <a:p>
            <a:pPr eaLnBrk="1" hangingPunct="1">
              <a:lnSpc>
                <a:spcPct val="80000"/>
              </a:lnSpc>
              <a:buFont typeface="Wingdings" pitchFamily="2" charset="2"/>
              <a:buNone/>
            </a:pPr>
            <a:r>
              <a:rPr lang="ru-RU" sz="1600" smtClean="0"/>
              <a:t>  &lt;/form&gt;</a:t>
            </a:r>
          </a:p>
          <a:p>
            <a:pPr eaLnBrk="1" hangingPunct="1">
              <a:lnSpc>
                <a:spcPct val="80000"/>
              </a:lnSpc>
              <a:buFont typeface="Wingdings" pitchFamily="2" charset="2"/>
              <a:buNone/>
            </a:pPr>
            <a:r>
              <a:rPr lang="ru-RU" sz="1600" smtClean="0"/>
              <a:t>&lt;/body&gt;</a:t>
            </a:r>
          </a:p>
          <a:p>
            <a:pPr eaLnBrk="1" hangingPunct="1">
              <a:lnSpc>
                <a:spcPct val="80000"/>
              </a:lnSpc>
              <a:buFont typeface="Wingdings" pitchFamily="2" charset="2"/>
              <a:buNone/>
            </a:pPr>
            <a:r>
              <a:rPr lang="ru-RU" sz="1600" smtClean="0"/>
              <a:t>&lt;/html&gt;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eaLnBrk="1" hangingPunct="1"/>
            <a:r>
              <a:rPr lang="ru-RU" sz="4000" smtClean="0"/>
              <a:t>Замечание по обработке</a:t>
            </a:r>
            <a:br>
              <a:rPr lang="ru-RU" sz="4000" smtClean="0"/>
            </a:br>
            <a:r>
              <a:rPr lang="en-US" sz="4000" smtClean="0"/>
              <a:t>HTML </a:t>
            </a:r>
            <a:r>
              <a:rPr lang="ru-RU" sz="4000" smtClean="0"/>
              <a:t>форм</a:t>
            </a:r>
          </a:p>
        </p:txBody>
      </p:sp>
      <p:sp>
        <p:nvSpPr>
          <p:cNvPr id="69635" name="Rectangle 3"/>
          <p:cNvSpPr>
            <a:spLocks noGrp="1" noChangeArrowheads="1"/>
          </p:cNvSpPr>
          <p:nvPr>
            <p:ph idx="1"/>
          </p:nvPr>
        </p:nvSpPr>
        <p:spPr/>
        <p:txBody>
          <a:bodyPr>
            <a:normAutofit lnSpcReduction="10000"/>
          </a:bodyPr>
          <a:lstStyle/>
          <a:p>
            <a:pPr eaLnBrk="1" hangingPunct="1"/>
            <a:r>
              <a:rPr lang="ru-RU" smtClean="0"/>
              <a:t>При нажатии кнопки «</a:t>
            </a:r>
            <a:r>
              <a:rPr lang="en-US" smtClean="0"/>
              <a:t>submit</a:t>
            </a:r>
            <a:r>
              <a:rPr lang="ru-RU" smtClean="0"/>
              <a:t>»</a:t>
            </a:r>
            <a:r>
              <a:rPr lang="en-US" smtClean="0"/>
              <a:t> </a:t>
            </a:r>
            <a:r>
              <a:rPr lang="ru-RU" smtClean="0"/>
              <a:t>данные формы передаются на сервер – по адресу указанному в атрибуте ACTION="URL"; если атрибута нет, то передаются той же странице, в которой записана форма.</a:t>
            </a:r>
          </a:p>
          <a:p>
            <a:pPr eaLnBrk="1" hangingPunct="1"/>
            <a:r>
              <a:rPr lang="ru-RU" smtClean="0"/>
              <a:t>Необходимо создать способ сохранения и обработки данных передаваемых на сервер. ASP.NET как раз предлагает такой механизм.</a:t>
            </a:r>
          </a:p>
          <a:p>
            <a:pPr eaLnBrk="1" hangingPunct="1"/>
            <a:endParaRPr lang="ru-RU" smtClean="0"/>
          </a:p>
          <a:p>
            <a:pPr eaLnBrk="1" hangingPunct="1"/>
            <a:endParaRPr lang="ru-RU" smtClean="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Предупреждение</a:t>
            </a:r>
            <a:endParaRPr lang="ru-RU" dirty="0"/>
          </a:p>
        </p:txBody>
      </p:sp>
      <p:sp>
        <p:nvSpPr>
          <p:cNvPr id="3" name="Содержимое 2"/>
          <p:cNvSpPr>
            <a:spLocks noGrp="1"/>
          </p:cNvSpPr>
          <p:nvPr>
            <p:ph idx="1"/>
          </p:nvPr>
        </p:nvSpPr>
        <p:spPr/>
        <p:txBody>
          <a:bodyPr>
            <a:normAutofit/>
          </a:bodyPr>
          <a:lstStyle/>
          <a:p>
            <a:pPr marL="342900" lvl="1" indent="-342900">
              <a:buFont typeface="Arial" pitchFamily="34" charset="0"/>
              <a:buChar char="•"/>
            </a:pPr>
            <a:r>
              <a:rPr lang="ru-RU" dirty="0" smtClean="0"/>
              <a:t>Для повышения возможностей создания сложных и интерактивных </a:t>
            </a:r>
            <a:r>
              <a:rPr lang="en-US" dirty="0" smtClean="0"/>
              <a:t>Web </a:t>
            </a:r>
            <a:r>
              <a:rPr lang="ru-RU" dirty="0" smtClean="0"/>
              <a:t>страниц с помощью языка </a:t>
            </a:r>
            <a:r>
              <a:rPr lang="en-US" dirty="0" smtClean="0"/>
              <a:t>HTML,</a:t>
            </a:r>
            <a:r>
              <a:rPr lang="ru-RU" dirty="0" smtClean="0"/>
              <a:t> не рекомендуется использовать следующие теги, которые были введены в начальных версиях языка </a:t>
            </a:r>
            <a:r>
              <a:rPr lang="en-US" dirty="0" smtClean="0"/>
              <a:t>HTML. </a:t>
            </a:r>
            <a:endParaRPr lang="ru-RU" dirty="0" smtClean="0"/>
          </a:p>
          <a:p>
            <a:pPr lvl="1"/>
            <a:r>
              <a:rPr lang="ru-RU" dirty="0" smtClean="0"/>
              <a:t>теги для задания свойств, описывающих графическое представление (например,</a:t>
            </a:r>
            <a:r>
              <a:rPr lang="en-US" dirty="0" smtClean="0"/>
              <a:t> &lt;FONT&gt;</a:t>
            </a:r>
            <a:r>
              <a:rPr lang="ru-RU" dirty="0" smtClean="0"/>
              <a:t>);</a:t>
            </a:r>
          </a:p>
          <a:p>
            <a:pPr lvl="1"/>
            <a:r>
              <a:rPr lang="ru-RU" dirty="0" smtClean="0"/>
              <a:t>теги для форматирование </a:t>
            </a:r>
            <a:r>
              <a:rPr lang="en-US" dirty="0" smtClean="0"/>
              <a:t>(</a:t>
            </a:r>
            <a:r>
              <a:rPr lang="ru-RU" dirty="0" smtClean="0"/>
              <a:t>например,</a:t>
            </a:r>
            <a:r>
              <a:rPr lang="en-US" dirty="0" smtClean="0"/>
              <a:t> &lt;TABLE&gt;)</a:t>
            </a:r>
            <a:r>
              <a:rPr lang="ru-RU" dirty="0" smtClean="0"/>
              <a:t>.</a:t>
            </a:r>
            <a:endParaRPr lang="ru-RU" dirty="0"/>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Содержимое 2"/>
          <p:cNvSpPr>
            <a:spLocks noGrp="1"/>
          </p:cNvSpPr>
          <p:nvPr>
            <p:ph idx="1"/>
          </p:nvPr>
        </p:nvSpPr>
        <p:spPr>
          <a:xfrm>
            <a:off x="500034" y="2786058"/>
            <a:ext cx="8229600" cy="1295400"/>
          </a:xfrm>
        </p:spPr>
        <p:txBody>
          <a:bodyPr/>
          <a:lstStyle/>
          <a:p>
            <a:pPr algn="ctr">
              <a:buFont typeface="Wingdings" pitchFamily="2" charset="2"/>
              <a:buNone/>
            </a:pPr>
            <a:r>
              <a:rPr lang="ru-RU" sz="3600" dirty="0" smtClean="0"/>
              <a:t>Каскадные таблицы стилей</a:t>
            </a:r>
          </a:p>
          <a:p>
            <a:pPr algn="ctr">
              <a:buFont typeface="Wingdings" pitchFamily="2" charset="2"/>
              <a:buNone/>
            </a:pPr>
            <a:r>
              <a:rPr lang="en-US" dirty="0" smtClean="0"/>
              <a:t>Cascading Style Sheets, CSS</a:t>
            </a:r>
            <a:endParaRPr lang="ru-RU"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Каскадные таблицы стилей</a:t>
            </a:r>
            <a:br>
              <a:rPr lang="ru-RU" dirty="0" smtClean="0"/>
            </a:br>
            <a:r>
              <a:rPr lang="en-US" sz="3600" dirty="0" smtClean="0"/>
              <a:t>(Cascading Style Sheets, CSS)</a:t>
            </a:r>
            <a:endParaRPr lang="ru-RU" dirty="0"/>
          </a:p>
        </p:txBody>
      </p:sp>
      <p:sp>
        <p:nvSpPr>
          <p:cNvPr id="3" name="Содержимое 2"/>
          <p:cNvSpPr>
            <a:spLocks noGrp="1"/>
          </p:cNvSpPr>
          <p:nvPr>
            <p:ph idx="1"/>
          </p:nvPr>
        </p:nvSpPr>
        <p:spPr>
          <a:xfrm>
            <a:off x="285720" y="1571612"/>
            <a:ext cx="8572560" cy="5072098"/>
          </a:xfrm>
        </p:spPr>
        <p:txBody>
          <a:bodyPr>
            <a:normAutofit fontScale="40000" lnSpcReduction="20000"/>
          </a:bodyPr>
          <a:lstStyle/>
          <a:p>
            <a:r>
              <a:rPr lang="ru-RU" dirty="0" smtClean="0"/>
              <a:t>Особенностью версии языка </a:t>
            </a:r>
            <a:r>
              <a:rPr lang="en-US" dirty="0" smtClean="0"/>
              <a:t>HTML 4 </a:t>
            </a:r>
            <a:r>
              <a:rPr lang="ru-RU" dirty="0" smtClean="0"/>
              <a:t>является разделение содержания (</a:t>
            </a:r>
            <a:r>
              <a:rPr lang="ru-RU" dirty="0" err="1" smtClean="0"/>
              <a:t>контента</a:t>
            </a:r>
            <a:r>
              <a:rPr lang="ru-RU" dirty="0" smtClean="0"/>
              <a:t>) и способа ее отображения (представления) с помощью использования Каскадных таблиц стилей (</a:t>
            </a:r>
            <a:r>
              <a:rPr lang="en-US" dirty="0" smtClean="0"/>
              <a:t>Cascading Style Sheets</a:t>
            </a:r>
            <a:r>
              <a:rPr lang="ru-RU" dirty="0" smtClean="0"/>
              <a:t>, </a:t>
            </a:r>
            <a:r>
              <a:rPr lang="en-US" dirty="0" smtClean="0"/>
              <a:t>CSS). </a:t>
            </a:r>
            <a:endParaRPr lang="ru-RU" dirty="0" smtClean="0"/>
          </a:p>
          <a:p>
            <a:r>
              <a:rPr lang="en-US" dirty="0" smtClean="0"/>
              <a:t>CSS </a:t>
            </a:r>
            <a:r>
              <a:rPr lang="ru-RU" dirty="0" smtClean="0"/>
              <a:t>дают возможность дизайнерам описать то, как будет выглядеть страница в браузере пользователя (наглядность и восприятие) отдельно от разметки и содержания </a:t>
            </a:r>
            <a:r>
              <a:rPr lang="en-US" dirty="0" smtClean="0"/>
              <a:t>HTML </a:t>
            </a:r>
            <a:r>
              <a:rPr lang="ru-RU" dirty="0" smtClean="0"/>
              <a:t>страницы</a:t>
            </a:r>
            <a:r>
              <a:rPr lang="en-US" dirty="0" smtClean="0"/>
              <a:t>.</a:t>
            </a:r>
          </a:p>
          <a:p>
            <a:r>
              <a:rPr lang="ru-RU" dirty="0" smtClean="0"/>
              <a:t>Таблица стилей (</a:t>
            </a:r>
            <a:r>
              <a:rPr lang="en-US" dirty="0" smtClean="0"/>
              <a:t>style sheet</a:t>
            </a:r>
            <a:r>
              <a:rPr lang="ru-RU" dirty="0" smtClean="0"/>
              <a:t>) это набор правил, который сообщают браузеру, как выполнять отображение документа</a:t>
            </a:r>
            <a:r>
              <a:rPr lang="en-US" dirty="0" smtClean="0"/>
              <a:t>. </a:t>
            </a:r>
            <a:endParaRPr lang="ru-RU" dirty="0" smtClean="0"/>
          </a:p>
          <a:p>
            <a:r>
              <a:rPr lang="ru-RU" dirty="0" smtClean="0"/>
              <a:t>Каждое такое правило состоит из двух частей</a:t>
            </a:r>
            <a:r>
              <a:rPr lang="en-US" dirty="0" smtClean="0"/>
              <a:t>: </a:t>
            </a:r>
            <a:endParaRPr lang="ru-RU" dirty="0" smtClean="0"/>
          </a:p>
          <a:p>
            <a:pPr lvl="1"/>
            <a:r>
              <a:rPr lang="ru-RU" dirty="0" smtClean="0"/>
              <a:t>селектора (</a:t>
            </a:r>
            <a:r>
              <a:rPr lang="en-US" dirty="0" smtClean="0"/>
              <a:t>selector</a:t>
            </a:r>
            <a:r>
              <a:rPr lang="ru-RU" dirty="0" smtClean="0"/>
              <a:t>)</a:t>
            </a:r>
            <a:r>
              <a:rPr lang="en-US" dirty="0" smtClean="0"/>
              <a:t>, </a:t>
            </a:r>
            <a:r>
              <a:rPr lang="ru-RU" dirty="0" smtClean="0"/>
              <a:t>который указывает </a:t>
            </a:r>
            <a:r>
              <a:rPr lang="en-US" dirty="0" smtClean="0"/>
              <a:t>HTML </a:t>
            </a:r>
            <a:r>
              <a:rPr lang="ru-RU" dirty="0" smtClean="0"/>
              <a:t>тег, к которому данное правило должно применяться;</a:t>
            </a:r>
          </a:p>
          <a:p>
            <a:pPr lvl="1"/>
            <a:r>
              <a:rPr lang="ru-RU" dirty="0" smtClean="0"/>
              <a:t>описателя стиля (</a:t>
            </a:r>
            <a:r>
              <a:rPr lang="en-US" dirty="0" smtClean="0"/>
              <a:t>style declaration</a:t>
            </a:r>
            <a:r>
              <a:rPr lang="ru-RU" dirty="0" smtClean="0"/>
              <a:t>)</a:t>
            </a:r>
            <a:r>
              <a:rPr lang="en-US" dirty="0" smtClean="0"/>
              <a:t>, </a:t>
            </a:r>
            <a:r>
              <a:rPr lang="ru-RU" dirty="0" smtClean="0"/>
              <a:t>которое описывает свойства того стиля, который должны присоединяться к указанному в селекторе </a:t>
            </a:r>
            <a:r>
              <a:rPr lang="en-US" dirty="0" smtClean="0"/>
              <a:t>HTML </a:t>
            </a:r>
            <a:r>
              <a:rPr lang="ru-RU" dirty="0" smtClean="0"/>
              <a:t>тегу</a:t>
            </a:r>
            <a:r>
              <a:rPr lang="en-US" dirty="0" smtClean="0"/>
              <a:t>.</a:t>
            </a:r>
          </a:p>
          <a:p>
            <a:r>
              <a:rPr lang="ru-RU" dirty="0" smtClean="0"/>
              <a:t>Например,</a:t>
            </a:r>
            <a:r>
              <a:rPr lang="en-US" dirty="0" smtClean="0"/>
              <a:t> </a:t>
            </a:r>
            <a:r>
              <a:rPr lang="ru-RU" dirty="0" smtClean="0"/>
              <a:t>следующий фрагмент кода описывает цвет и размер шрифта для тега</a:t>
            </a:r>
            <a:r>
              <a:rPr lang="en-US" dirty="0" smtClean="0"/>
              <a:t>&lt;H1&gt;:</a:t>
            </a:r>
          </a:p>
          <a:p>
            <a:pPr lvl="1">
              <a:buNone/>
            </a:pPr>
            <a:r>
              <a:rPr lang="en-US" dirty="0" smtClean="0"/>
              <a:t>&lt;HEAD&gt;</a:t>
            </a:r>
          </a:p>
          <a:p>
            <a:pPr lvl="1">
              <a:buNone/>
            </a:pPr>
            <a:r>
              <a:rPr lang="en-US" dirty="0" smtClean="0"/>
              <a:t>   &lt;TITLE&gt; CSS Example &lt;/TITLE&gt;</a:t>
            </a:r>
          </a:p>
          <a:p>
            <a:pPr lvl="1">
              <a:buNone/>
            </a:pPr>
            <a:r>
              <a:rPr lang="en-US" dirty="0" smtClean="0"/>
              <a:t>   &lt;STYLE type="text/</a:t>
            </a:r>
            <a:r>
              <a:rPr lang="en-US" dirty="0" err="1" smtClean="0"/>
              <a:t>css</a:t>
            </a:r>
            <a:r>
              <a:rPr lang="en-US" dirty="0" smtClean="0"/>
              <a:t>“&gt;</a:t>
            </a:r>
            <a:r>
              <a:rPr lang="ru-RU" dirty="0" smtClean="0"/>
              <a:t> </a:t>
            </a:r>
            <a:r>
              <a:rPr lang="en-US" dirty="0" smtClean="0"/>
              <a:t>H1 { font-size: 20pt; color: red }</a:t>
            </a:r>
            <a:r>
              <a:rPr lang="ru-RU" dirty="0" smtClean="0"/>
              <a:t> </a:t>
            </a:r>
            <a:r>
              <a:rPr lang="en-US" dirty="0" smtClean="0"/>
              <a:t> &lt;/STYLE&gt;</a:t>
            </a:r>
          </a:p>
          <a:p>
            <a:pPr lvl="1">
              <a:buNone/>
            </a:pPr>
            <a:r>
              <a:rPr lang="en-US" dirty="0" smtClean="0"/>
              <a:t>&lt;/HEAD&gt;</a:t>
            </a:r>
          </a:p>
          <a:p>
            <a:r>
              <a:rPr lang="ru-RU" dirty="0" smtClean="0"/>
              <a:t>Правила стилей могут использоваться двумя </a:t>
            </a:r>
            <a:r>
              <a:rPr lang="ru-RU" dirty="0" err="1" smtClean="0"/>
              <a:t>спсобами</a:t>
            </a:r>
            <a:r>
              <a:rPr lang="ru-RU" dirty="0" smtClean="0"/>
              <a:t> </a:t>
            </a:r>
          </a:p>
          <a:p>
            <a:pPr lvl="1"/>
            <a:r>
              <a:rPr lang="ru-RU" dirty="0" smtClean="0"/>
              <a:t>Встраиваться в </a:t>
            </a:r>
            <a:r>
              <a:rPr lang="en-US" dirty="0" smtClean="0"/>
              <a:t>HTML </a:t>
            </a:r>
            <a:r>
              <a:rPr lang="ru-RU" dirty="0" smtClean="0"/>
              <a:t>документ, для которого они используются, с помощью тега </a:t>
            </a:r>
            <a:r>
              <a:rPr lang="en-US" dirty="0" smtClean="0"/>
              <a:t>&lt;STYLE&gt;</a:t>
            </a:r>
            <a:endParaRPr lang="ru-RU" dirty="0" smtClean="0"/>
          </a:p>
          <a:p>
            <a:pPr lvl="1"/>
            <a:r>
              <a:rPr lang="ru-RU" dirty="0" smtClean="0"/>
              <a:t>Записываться в отдельный файл</a:t>
            </a:r>
            <a:r>
              <a:rPr lang="en-US" dirty="0" smtClean="0"/>
              <a:t> (</a:t>
            </a:r>
            <a:r>
              <a:rPr lang="ru-RU" dirty="0" smtClean="0"/>
              <a:t>расширение </a:t>
            </a:r>
            <a:r>
              <a:rPr lang="en-US" dirty="0" smtClean="0"/>
              <a:t>*.css)</a:t>
            </a:r>
            <a:r>
              <a:rPr lang="ru-RU" dirty="0" smtClean="0"/>
              <a:t>, ссылка на который включается в </a:t>
            </a:r>
            <a:r>
              <a:rPr lang="en-US" dirty="0" smtClean="0"/>
              <a:t>HTML </a:t>
            </a:r>
            <a:r>
              <a:rPr lang="ru-RU" dirty="0" smtClean="0"/>
              <a:t>документом, с которым он используется.</a:t>
            </a:r>
            <a:r>
              <a:rPr lang="en-US" dirty="0" smtClean="0"/>
              <a:t> </a:t>
            </a:r>
          </a:p>
          <a:p>
            <a:r>
              <a:rPr lang="ru-RU" dirty="0" smtClean="0"/>
              <a:t>Тег</a:t>
            </a:r>
            <a:r>
              <a:rPr lang="en-US" dirty="0" smtClean="0"/>
              <a:t> &lt;LINK&gt; </a:t>
            </a:r>
            <a:r>
              <a:rPr lang="ru-RU" dirty="0" smtClean="0"/>
              <a:t> например</a:t>
            </a:r>
            <a:r>
              <a:rPr lang="en-US" dirty="0" smtClean="0"/>
              <a:t>, </a:t>
            </a:r>
            <a:r>
              <a:rPr lang="ru-RU" dirty="0" smtClean="0"/>
              <a:t>может записываться в разделе заголовка </a:t>
            </a:r>
            <a:r>
              <a:rPr lang="en-US" dirty="0" smtClean="0"/>
              <a:t>HTML </a:t>
            </a:r>
            <a:r>
              <a:rPr lang="ru-RU" dirty="0" smtClean="0"/>
              <a:t>документа , и задавать ссылку на таблицу стилей</a:t>
            </a:r>
            <a:r>
              <a:rPr lang="en-US" dirty="0" smtClean="0"/>
              <a:t> named style.css:</a:t>
            </a:r>
          </a:p>
          <a:p>
            <a:pPr lvl="1">
              <a:buNone/>
            </a:pPr>
            <a:r>
              <a:rPr lang="en-US" dirty="0" smtClean="0"/>
              <a:t>&lt;HEAD&gt;</a:t>
            </a:r>
          </a:p>
          <a:p>
            <a:pPr lvl="1">
              <a:buNone/>
            </a:pPr>
            <a:r>
              <a:rPr lang="en-US" dirty="0" smtClean="0"/>
              <a:t>   &lt;TITLE&gt;CSS Example&lt;/TITLE&gt;</a:t>
            </a:r>
          </a:p>
          <a:p>
            <a:pPr lvl="1">
              <a:buNone/>
            </a:pPr>
            <a:r>
              <a:rPr lang="en-US" dirty="0" smtClean="0"/>
              <a:t>   &lt;LINK </a:t>
            </a:r>
            <a:r>
              <a:rPr lang="en-US" dirty="0" err="1" smtClean="0"/>
              <a:t>rel</a:t>
            </a:r>
            <a:r>
              <a:rPr lang="en-US" dirty="0" smtClean="0"/>
              <a:t>="</a:t>
            </a:r>
            <a:r>
              <a:rPr lang="en-US" dirty="0" err="1" smtClean="0"/>
              <a:t>StyleSheet</a:t>
            </a:r>
            <a:r>
              <a:rPr lang="en-US" dirty="0" smtClean="0"/>
              <a:t>" </a:t>
            </a:r>
            <a:r>
              <a:rPr lang="en-US" dirty="0" err="1" smtClean="0"/>
              <a:t>href</a:t>
            </a:r>
            <a:r>
              <a:rPr lang="en-US" dirty="0" smtClean="0"/>
              <a:t>="style.css" type="text/</a:t>
            </a:r>
            <a:r>
              <a:rPr lang="en-US" dirty="0" err="1" smtClean="0"/>
              <a:t>css</a:t>
            </a:r>
            <a:r>
              <a:rPr lang="en-US" dirty="0" smtClean="0"/>
              <a:t>"&gt;</a:t>
            </a:r>
          </a:p>
          <a:p>
            <a:pPr lvl="1">
              <a:buNone/>
            </a:pPr>
            <a:r>
              <a:rPr lang="en-US" dirty="0" smtClean="0"/>
              <a:t>&lt;/HEAD&gt;</a:t>
            </a:r>
            <a:endParaRPr lang="ru-RU"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dirty="0" smtClean="0"/>
              <a:t>Каскадные таблицы стилей (</a:t>
            </a:r>
            <a:r>
              <a:rPr lang="en-US" dirty="0" smtClean="0"/>
              <a:t>CSS, Cascading Style Sheets</a:t>
            </a:r>
            <a:r>
              <a:rPr lang="ru-RU" dirty="0" smtClean="0"/>
              <a:t>) позволили совершенно по новому взглянуть на проектирование и разработку </a:t>
            </a:r>
            <a:r>
              <a:rPr lang="en-US" dirty="0" smtClean="0"/>
              <a:t>Web </a:t>
            </a:r>
            <a:r>
              <a:rPr lang="ru-RU" dirty="0" smtClean="0"/>
              <a:t>страниц</a:t>
            </a:r>
            <a:r>
              <a:rPr lang="en-US" dirty="0" smtClean="0"/>
              <a:t>. </a:t>
            </a:r>
            <a:endParaRPr lang="ru-RU" dirty="0" smtClean="0"/>
          </a:p>
          <a:p>
            <a:r>
              <a:rPr lang="ru-RU" dirty="0" smtClean="0"/>
              <a:t>С помощью </a:t>
            </a:r>
            <a:r>
              <a:rPr lang="en-US" dirty="0" smtClean="0"/>
              <a:t>CSS </a:t>
            </a:r>
            <a:r>
              <a:rPr lang="ru-RU" dirty="0" smtClean="0"/>
              <a:t>можно полностью разделить текст, содержащийся в </a:t>
            </a:r>
            <a:r>
              <a:rPr lang="en-US" dirty="0" smtClean="0"/>
              <a:t>Web </a:t>
            </a:r>
            <a:r>
              <a:rPr lang="ru-RU" dirty="0" smtClean="0"/>
              <a:t>странице </a:t>
            </a:r>
            <a:r>
              <a:rPr lang="en-US" dirty="0" smtClean="0"/>
              <a:t>(</a:t>
            </a:r>
            <a:r>
              <a:rPr lang="ru-RU" dirty="0" smtClean="0"/>
              <a:t>который создается с помощью </a:t>
            </a:r>
            <a:r>
              <a:rPr lang="en-US" dirty="0" smtClean="0"/>
              <a:t>HTML </a:t>
            </a:r>
            <a:r>
              <a:rPr lang="ru-RU" dirty="0" smtClean="0"/>
              <a:t>кода</a:t>
            </a:r>
            <a:r>
              <a:rPr lang="en-US" dirty="0" smtClean="0"/>
              <a:t>) </a:t>
            </a:r>
            <a:r>
              <a:rPr lang="ru-RU" dirty="0" smtClean="0"/>
              <a:t>и информации, которая описывает, как показывать этот текст в окне браузера </a:t>
            </a:r>
            <a:r>
              <a:rPr lang="en-US" dirty="0" smtClean="0"/>
              <a:t>(</a:t>
            </a:r>
            <a:r>
              <a:rPr lang="ru-RU" dirty="0" smtClean="0"/>
              <a:t>которая описывается с помощью </a:t>
            </a:r>
            <a:r>
              <a:rPr lang="en-US" dirty="0" smtClean="0"/>
              <a:t>CSS). </a:t>
            </a:r>
            <a:endParaRPr lang="ru-RU" dirty="0" smtClean="0"/>
          </a:p>
          <a:p>
            <a:r>
              <a:rPr lang="en-US" dirty="0" smtClean="0"/>
              <a:t>CSS </a:t>
            </a:r>
            <a:r>
              <a:rPr lang="ru-RU" dirty="0" smtClean="0"/>
              <a:t>был разработан для управления представлением содержания </a:t>
            </a:r>
            <a:r>
              <a:rPr lang="en-US" dirty="0" smtClean="0"/>
              <a:t>web </a:t>
            </a:r>
            <a:r>
              <a:rPr lang="ru-RU" dirty="0" smtClean="0"/>
              <a:t>страниц и для сокращения времени, которое  требуется для выполнения этой работы. При этом </a:t>
            </a:r>
            <a:r>
              <a:rPr lang="en-US" dirty="0" smtClean="0"/>
              <a:t>CSS </a:t>
            </a:r>
            <a:r>
              <a:rPr lang="ru-RU" dirty="0" smtClean="0"/>
              <a:t>дает разработчику больше возможностей для управления отображением (оформлением) страницы</a:t>
            </a:r>
            <a:r>
              <a:rPr lang="en-US" dirty="0" smtClean="0"/>
              <a:t>. </a:t>
            </a:r>
            <a:endParaRPr lang="ru-RU" dirty="0" smtClean="0"/>
          </a:p>
          <a:p>
            <a:r>
              <a:rPr lang="ru-RU" dirty="0" smtClean="0"/>
              <a:t>Например</a:t>
            </a:r>
            <a:r>
              <a:rPr lang="en-US" dirty="0" smtClean="0"/>
              <a:t>: </a:t>
            </a:r>
            <a:r>
              <a:rPr lang="ru-RU" dirty="0" smtClean="0"/>
              <a:t>некоторые </a:t>
            </a:r>
            <a:r>
              <a:rPr lang="en-US" dirty="0" smtClean="0"/>
              <a:t>Web </a:t>
            </a:r>
            <a:r>
              <a:rPr lang="ru-RU" dirty="0" smtClean="0"/>
              <a:t>страницы выделяют ссылки специальным способом</a:t>
            </a:r>
            <a:r>
              <a:rPr lang="en-US" dirty="0" smtClean="0"/>
              <a:t>. </a:t>
            </a:r>
            <a:r>
              <a:rPr lang="ru-RU" dirty="0" smtClean="0"/>
              <a:t>Ссылки используют цвет, который отличает их от другого текста</a:t>
            </a:r>
            <a:r>
              <a:rPr lang="en-US" dirty="0" smtClean="0"/>
              <a:t>, </a:t>
            </a:r>
            <a:r>
              <a:rPr lang="ru-RU" dirty="0" smtClean="0"/>
              <a:t>но если вы помещаете курсор мыши над ними, то они меняют цвет и становятся подчеркнутыми</a:t>
            </a:r>
            <a:r>
              <a:rPr lang="en-US" dirty="0" smtClean="0"/>
              <a:t>. </a:t>
            </a:r>
            <a:r>
              <a:rPr lang="ru-RU" dirty="0" smtClean="0"/>
              <a:t>Это делается без участия </a:t>
            </a:r>
            <a:r>
              <a:rPr lang="en-US" dirty="0" smtClean="0"/>
              <a:t>HTML </a:t>
            </a:r>
            <a:r>
              <a:rPr lang="ru-RU" dirty="0" smtClean="0"/>
              <a:t>кода, а с помощью задания их стиля.</a:t>
            </a:r>
            <a:endParaRPr lang="ru-RU"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47500" lnSpcReduction="20000"/>
          </a:bodyPr>
          <a:lstStyle/>
          <a:p>
            <a:endParaRPr lang="ru-RU" dirty="0" smtClean="0"/>
          </a:p>
          <a:p>
            <a:r>
              <a:rPr lang="en-US" dirty="0" smtClean="0"/>
              <a:t> </a:t>
            </a:r>
            <a:r>
              <a:rPr lang="ru-RU" dirty="0" smtClean="0"/>
              <a:t>Уже в первых версиях язык </a:t>
            </a:r>
            <a:r>
              <a:rPr lang="en-US" dirty="0" smtClean="0"/>
              <a:t>HTML </a:t>
            </a:r>
            <a:r>
              <a:rPr lang="ru-RU" dirty="0" smtClean="0"/>
              <a:t>поддерживал разные отображения текста с помощью таких тегов, как </a:t>
            </a:r>
            <a:r>
              <a:rPr lang="en-US" b="1" dirty="0" smtClean="0"/>
              <a:t>FONT, B (bold) </a:t>
            </a:r>
            <a:r>
              <a:rPr lang="ru-RU" b="1" dirty="0" smtClean="0"/>
              <a:t>или</a:t>
            </a:r>
            <a:r>
              <a:rPr lang="en-US" b="1" dirty="0" smtClean="0"/>
              <a:t> I (italic). </a:t>
            </a:r>
            <a:r>
              <a:rPr lang="ru-RU" b="1" dirty="0" smtClean="0"/>
              <a:t>Эти теги имеются в </a:t>
            </a:r>
            <a:r>
              <a:rPr lang="en-US" b="1" dirty="0" smtClean="0"/>
              <a:t>HTML</a:t>
            </a:r>
            <a:r>
              <a:rPr lang="ru-RU" b="1" dirty="0" smtClean="0"/>
              <a:t> и сегодня, но их возможности значительно меньше, чем те которые должна иметь </a:t>
            </a:r>
            <a:r>
              <a:rPr lang="en-US" b="1" dirty="0" smtClean="0"/>
              <a:t>Web </a:t>
            </a:r>
            <a:r>
              <a:rPr lang="ru-RU" b="1" dirty="0" smtClean="0"/>
              <a:t>страницы</a:t>
            </a:r>
            <a:r>
              <a:rPr lang="en-US" b="1" dirty="0" smtClean="0"/>
              <a:t>. </a:t>
            </a:r>
          </a:p>
          <a:p>
            <a:r>
              <a:rPr lang="en-US" dirty="0" smtClean="0"/>
              <a:t>CSS </a:t>
            </a:r>
            <a:r>
              <a:rPr lang="ru-RU" dirty="0" smtClean="0"/>
              <a:t>позволяет разработчику отделить оформление и порядок расположения </a:t>
            </a:r>
            <a:r>
              <a:rPr lang="en-US" dirty="0" smtClean="0"/>
              <a:t>Web </a:t>
            </a:r>
            <a:r>
              <a:rPr lang="ru-RU" dirty="0" smtClean="0"/>
              <a:t>страницы от ее содержания</a:t>
            </a:r>
            <a:r>
              <a:rPr lang="en-US" dirty="0" smtClean="0"/>
              <a:t>. </a:t>
            </a:r>
            <a:r>
              <a:rPr lang="ru-RU" dirty="0" smtClean="0"/>
              <a:t>Это является важным, так как часто может требоваться менять содержание страницы </a:t>
            </a:r>
            <a:r>
              <a:rPr lang="en-US" dirty="0" smtClean="0"/>
              <a:t>(</a:t>
            </a:r>
            <a:r>
              <a:rPr lang="ru-RU" dirty="0" smtClean="0"/>
              <a:t>например,</a:t>
            </a:r>
            <a:r>
              <a:rPr lang="en-US" dirty="0" smtClean="0"/>
              <a:t> </a:t>
            </a:r>
            <a:r>
              <a:rPr lang="ru-RU" dirty="0" smtClean="0"/>
              <a:t>страница с описаниями новостей</a:t>
            </a:r>
            <a:r>
              <a:rPr lang="en-US" dirty="0" smtClean="0"/>
              <a:t>)</a:t>
            </a:r>
            <a:r>
              <a:rPr lang="ru-RU" dirty="0" smtClean="0"/>
              <a:t>, но не менять их оформление (структуру)</a:t>
            </a:r>
            <a:r>
              <a:rPr lang="en-US" dirty="0" smtClean="0"/>
              <a:t>, </a:t>
            </a:r>
            <a:r>
              <a:rPr lang="ru-RU" dirty="0" smtClean="0"/>
              <a:t>или наоборот, менять оформление (структуру) для одного и того же содержания (например, для отображения одного и того же содержания на разных устройствах).</a:t>
            </a:r>
            <a:r>
              <a:rPr lang="en-US" dirty="0" smtClean="0"/>
              <a:t> </a:t>
            </a:r>
            <a:endParaRPr lang="ru-RU" dirty="0" smtClean="0"/>
          </a:p>
          <a:p>
            <a:r>
              <a:rPr lang="en-US" dirty="0" smtClean="0"/>
              <a:t>CSS </a:t>
            </a:r>
            <a:r>
              <a:rPr lang="ru-RU" dirty="0" smtClean="0"/>
              <a:t>является стандартом </a:t>
            </a:r>
            <a:r>
              <a:rPr lang="en-US" dirty="0" smtClean="0"/>
              <a:t>World Wide Web Consortium (W3C). </a:t>
            </a:r>
            <a:r>
              <a:rPr lang="ru-RU" dirty="0" smtClean="0"/>
              <a:t>Практически все оформление стиля и структуры (схемы) </a:t>
            </a:r>
            <a:r>
              <a:rPr lang="en-US" dirty="0" smtClean="0"/>
              <a:t>web</a:t>
            </a:r>
            <a:r>
              <a:rPr lang="ru-RU" dirty="0" smtClean="0"/>
              <a:t> сайта может быть сохранено в </a:t>
            </a:r>
            <a:r>
              <a:rPr lang="en-US" dirty="0" smtClean="0"/>
              <a:t>CSS </a:t>
            </a:r>
            <a:r>
              <a:rPr lang="ru-RU" dirty="0" smtClean="0"/>
              <a:t>файлах, которые хранятся отдельно от</a:t>
            </a:r>
            <a:r>
              <a:rPr lang="en-US" dirty="0" smtClean="0"/>
              <a:t> HTML </a:t>
            </a:r>
            <a:r>
              <a:rPr lang="ru-RU" dirty="0" smtClean="0"/>
              <a:t>файлов, которые содержат данные и текст </a:t>
            </a:r>
            <a:r>
              <a:rPr lang="en-US" dirty="0" smtClean="0"/>
              <a:t>web</a:t>
            </a:r>
            <a:r>
              <a:rPr lang="ru-RU" dirty="0" smtClean="0"/>
              <a:t> сайта</a:t>
            </a:r>
            <a:r>
              <a:rPr lang="en-US" dirty="0" smtClean="0"/>
              <a:t>. </a:t>
            </a:r>
            <a:endParaRPr lang="ru-RU" dirty="0" smtClean="0"/>
          </a:p>
          <a:p>
            <a:r>
              <a:rPr lang="ru-RU" dirty="0" smtClean="0"/>
              <a:t>При показе страницы в </a:t>
            </a:r>
            <a:r>
              <a:rPr lang="ru-RU" dirty="0" err="1" smtClean="0"/>
              <a:t>баузере</a:t>
            </a:r>
            <a:r>
              <a:rPr lang="en-US" dirty="0" smtClean="0"/>
              <a:t>, HTML </a:t>
            </a:r>
            <a:r>
              <a:rPr lang="ru-RU" dirty="0" smtClean="0"/>
              <a:t>код отвечает на вопрос </a:t>
            </a:r>
            <a:r>
              <a:rPr lang="en-US" dirty="0" smtClean="0"/>
              <a:t>«</a:t>
            </a:r>
            <a:r>
              <a:rPr lang="ru-RU" dirty="0" smtClean="0"/>
              <a:t>Что показывать</a:t>
            </a:r>
            <a:r>
              <a:rPr lang="en-US" dirty="0" smtClean="0"/>
              <a:t>?", </a:t>
            </a:r>
            <a:r>
              <a:rPr lang="ru-RU" dirty="0" smtClean="0"/>
              <a:t>а </a:t>
            </a:r>
            <a:r>
              <a:rPr lang="en-US" dirty="0" smtClean="0"/>
              <a:t>CSS</a:t>
            </a:r>
            <a:r>
              <a:rPr lang="ru-RU" dirty="0" smtClean="0"/>
              <a:t> код отвечает на вопрос </a:t>
            </a:r>
            <a:r>
              <a:rPr lang="en-US" dirty="0" smtClean="0"/>
              <a:t>«</a:t>
            </a:r>
            <a:r>
              <a:rPr lang="ru-RU" dirty="0" smtClean="0"/>
              <a:t>Как показывать</a:t>
            </a:r>
            <a:r>
              <a:rPr lang="en-US" dirty="0" smtClean="0"/>
              <a:t>?". </a:t>
            </a:r>
            <a:r>
              <a:rPr lang="ru-RU" dirty="0" smtClean="0"/>
              <a:t>При использовании </a:t>
            </a:r>
            <a:r>
              <a:rPr lang="en-US" dirty="0" smtClean="0"/>
              <a:t>CSS, </a:t>
            </a:r>
            <a:r>
              <a:rPr lang="ru-RU" dirty="0" smtClean="0"/>
              <a:t>разработчик описывает как показывать каждый элемент страницы</a:t>
            </a:r>
            <a:r>
              <a:rPr lang="en-US" dirty="0" smtClean="0"/>
              <a:t>. </a:t>
            </a:r>
            <a:r>
              <a:rPr lang="ru-RU" dirty="0" smtClean="0"/>
              <a:t>Например, можно задать, что весь текст в</a:t>
            </a:r>
            <a:r>
              <a:rPr lang="en-US" dirty="0" smtClean="0"/>
              <a:t> </a:t>
            </a:r>
            <a:r>
              <a:rPr lang="en-US" b="1" dirty="0" smtClean="0"/>
              <a:t>DIV </a:t>
            </a:r>
            <a:r>
              <a:rPr lang="ru-RU" b="1" dirty="0" smtClean="0"/>
              <a:t>элементах должен показываться голубым цветом все ссылки должны показываться курсивом (</a:t>
            </a:r>
            <a:r>
              <a:rPr lang="en-US" b="1" dirty="0" smtClean="0"/>
              <a:t>italic</a:t>
            </a:r>
            <a:r>
              <a:rPr lang="ru-RU" b="1" dirty="0" smtClean="0"/>
              <a:t>) и жирным шрифтом (</a:t>
            </a:r>
            <a:r>
              <a:rPr lang="en-US" b="1" dirty="0" smtClean="0"/>
              <a:t>bold</a:t>
            </a:r>
            <a:r>
              <a:rPr lang="ru-RU" b="1" dirty="0" smtClean="0"/>
              <a:t>)</a:t>
            </a:r>
            <a:r>
              <a:rPr lang="en-US" b="1" dirty="0" smtClean="0"/>
              <a:t>, </a:t>
            </a:r>
            <a:r>
              <a:rPr lang="ru-RU" b="1" dirty="0" smtClean="0"/>
              <a:t>и т.п.</a:t>
            </a:r>
            <a:r>
              <a:rPr lang="en-US" b="1" dirty="0" smtClean="0"/>
              <a:t> </a:t>
            </a:r>
            <a:endParaRPr lang="ru-RU" b="1" dirty="0" smtClean="0"/>
          </a:p>
          <a:p>
            <a:r>
              <a:rPr lang="ru-RU" b="1" dirty="0" smtClean="0"/>
              <a:t>С помощью </a:t>
            </a:r>
            <a:r>
              <a:rPr lang="en-US" b="1" dirty="0" smtClean="0"/>
              <a:t>CSS </a:t>
            </a:r>
            <a:r>
              <a:rPr lang="ru-RU" b="1" dirty="0" smtClean="0"/>
              <a:t>можно описать классы, которые сообщают браузеру, как отображать все элементы данного класса</a:t>
            </a:r>
            <a:r>
              <a:rPr lang="en-US" b="1" dirty="0" smtClean="0"/>
              <a:t>. </a:t>
            </a:r>
            <a:endParaRPr lang="ru-RU" b="1" dirty="0" smtClean="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Например</a:t>
            </a:r>
            <a:endParaRPr lang="ru-RU" dirty="0"/>
          </a:p>
        </p:txBody>
      </p:sp>
      <p:sp>
        <p:nvSpPr>
          <p:cNvPr id="3" name="Содержимое 2"/>
          <p:cNvSpPr>
            <a:spLocks noGrp="1"/>
          </p:cNvSpPr>
          <p:nvPr>
            <p:ph idx="1"/>
          </p:nvPr>
        </p:nvSpPr>
        <p:spPr>
          <a:xfrm>
            <a:off x="457200" y="1600200"/>
            <a:ext cx="2971792" cy="4525963"/>
          </a:xfrm>
        </p:spPr>
        <p:txBody>
          <a:bodyPr>
            <a:normAutofit fontScale="47500" lnSpcReduction="20000"/>
          </a:bodyPr>
          <a:lstStyle/>
          <a:p>
            <a:pPr>
              <a:buNone/>
            </a:pPr>
            <a:r>
              <a:rPr lang="en-US" dirty="0" smtClean="0"/>
              <a:t>body </a:t>
            </a:r>
            <a:endParaRPr lang="ru-RU" dirty="0" smtClean="0"/>
          </a:p>
          <a:p>
            <a:pPr>
              <a:buNone/>
            </a:pPr>
            <a:r>
              <a:rPr lang="en-US" dirty="0" smtClean="0"/>
              <a:t>{ </a:t>
            </a:r>
            <a:endParaRPr lang="ru-RU" dirty="0" smtClean="0"/>
          </a:p>
          <a:p>
            <a:pPr>
              <a:buNone/>
            </a:pPr>
            <a:r>
              <a:rPr lang="ru-RU" dirty="0" smtClean="0"/>
              <a:t>   </a:t>
            </a:r>
            <a:r>
              <a:rPr lang="en-US" dirty="0" smtClean="0"/>
              <a:t>font-family: Verdana; </a:t>
            </a:r>
            <a:endParaRPr lang="ru-RU" dirty="0" smtClean="0"/>
          </a:p>
          <a:p>
            <a:pPr>
              <a:buNone/>
            </a:pPr>
            <a:r>
              <a:rPr lang="ru-RU" dirty="0" smtClean="0"/>
              <a:t>   </a:t>
            </a:r>
            <a:r>
              <a:rPr lang="en-US" dirty="0" smtClean="0"/>
              <a:t>font-size: 9pt; </a:t>
            </a:r>
            <a:endParaRPr lang="ru-RU" dirty="0" smtClean="0"/>
          </a:p>
          <a:p>
            <a:pPr>
              <a:buNone/>
            </a:pPr>
            <a:r>
              <a:rPr lang="ru-RU" dirty="0" smtClean="0"/>
              <a:t>   </a:t>
            </a:r>
            <a:r>
              <a:rPr lang="en-US" dirty="0" smtClean="0"/>
              <a:t>text-align: right; </a:t>
            </a:r>
            <a:endParaRPr lang="ru-RU" dirty="0" smtClean="0"/>
          </a:p>
          <a:p>
            <a:pPr>
              <a:buNone/>
            </a:pPr>
            <a:r>
              <a:rPr lang="en-US" dirty="0" smtClean="0"/>
              <a:t>} </a:t>
            </a:r>
            <a:endParaRPr lang="ru-RU" dirty="0" smtClean="0"/>
          </a:p>
          <a:p>
            <a:pPr>
              <a:buNone/>
            </a:pPr>
            <a:r>
              <a:rPr lang="en-US" dirty="0" smtClean="0"/>
              <a:t>div </a:t>
            </a:r>
            <a:endParaRPr lang="ru-RU" dirty="0" smtClean="0"/>
          </a:p>
          <a:p>
            <a:pPr>
              <a:buNone/>
            </a:pPr>
            <a:r>
              <a:rPr lang="en-US" dirty="0" smtClean="0"/>
              <a:t>{ </a:t>
            </a:r>
            <a:endParaRPr lang="ru-RU" dirty="0" smtClean="0"/>
          </a:p>
          <a:p>
            <a:pPr>
              <a:buNone/>
            </a:pPr>
            <a:r>
              <a:rPr lang="ru-RU" dirty="0" smtClean="0"/>
              <a:t>   </a:t>
            </a:r>
            <a:r>
              <a:rPr lang="en-US" dirty="0" smtClean="0"/>
              <a:t>font-family: Georgia; </a:t>
            </a:r>
            <a:endParaRPr lang="ru-RU" dirty="0" smtClean="0"/>
          </a:p>
          <a:p>
            <a:pPr>
              <a:buNone/>
            </a:pPr>
            <a:r>
              <a:rPr lang="en-US" dirty="0" smtClean="0"/>
              <a:t>} </a:t>
            </a:r>
            <a:endParaRPr lang="ru-RU" dirty="0" smtClean="0"/>
          </a:p>
          <a:p>
            <a:pPr>
              <a:buNone/>
            </a:pPr>
            <a:r>
              <a:rPr lang="en-US" dirty="0" smtClean="0"/>
              <a:t>.important </a:t>
            </a:r>
            <a:endParaRPr lang="ru-RU" dirty="0" smtClean="0"/>
          </a:p>
          <a:p>
            <a:pPr>
              <a:buNone/>
            </a:pPr>
            <a:r>
              <a:rPr lang="en-US" dirty="0" smtClean="0"/>
              <a:t>{ </a:t>
            </a:r>
            <a:endParaRPr lang="ru-RU" dirty="0" smtClean="0"/>
          </a:p>
          <a:p>
            <a:pPr>
              <a:buNone/>
            </a:pPr>
            <a:r>
              <a:rPr lang="ru-RU" dirty="0" smtClean="0"/>
              <a:t>   </a:t>
            </a:r>
            <a:r>
              <a:rPr lang="en-US" dirty="0" smtClean="0"/>
              <a:t>background-color: #</a:t>
            </a:r>
            <a:r>
              <a:rPr lang="en-US" dirty="0" err="1" smtClean="0"/>
              <a:t>ffffde</a:t>
            </a:r>
            <a:r>
              <a:rPr lang="en-US" dirty="0" smtClean="0"/>
              <a:t>; </a:t>
            </a:r>
            <a:endParaRPr lang="ru-RU" dirty="0" smtClean="0"/>
          </a:p>
          <a:p>
            <a:pPr>
              <a:buNone/>
            </a:pPr>
            <a:r>
              <a:rPr lang="ru-RU" dirty="0" smtClean="0"/>
              <a:t>   </a:t>
            </a:r>
            <a:r>
              <a:rPr lang="en-US" dirty="0" smtClean="0"/>
              <a:t>border: thin black ridge; </a:t>
            </a:r>
            <a:endParaRPr lang="ru-RU" dirty="0" smtClean="0"/>
          </a:p>
          <a:p>
            <a:pPr>
              <a:buNone/>
            </a:pPr>
            <a:r>
              <a:rPr lang="ru-RU" dirty="0" smtClean="0"/>
              <a:t>   </a:t>
            </a:r>
            <a:r>
              <a:rPr lang="en-US" dirty="0" smtClean="0"/>
              <a:t>font-family: Franklin Gothic Book; </a:t>
            </a:r>
            <a:endParaRPr lang="ru-RU" dirty="0" smtClean="0"/>
          </a:p>
          <a:p>
            <a:pPr>
              <a:buNone/>
            </a:pPr>
            <a:r>
              <a:rPr lang="en-US" dirty="0" smtClean="0"/>
              <a:t>}</a:t>
            </a:r>
            <a:endParaRPr lang="ru-RU" dirty="0"/>
          </a:p>
        </p:txBody>
      </p:sp>
      <p:sp>
        <p:nvSpPr>
          <p:cNvPr id="4" name="Прямоугольник 3"/>
          <p:cNvSpPr/>
          <p:nvPr/>
        </p:nvSpPr>
        <p:spPr>
          <a:xfrm>
            <a:off x="3714744" y="1714488"/>
            <a:ext cx="5143536" cy="2462213"/>
          </a:xfrm>
          <a:prstGeom prst="rect">
            <a:avLst/>
          </a:prstGeom>
        </p:spPr>
        <p:txBody>
          <a:bodyPr wrap="square">
            <a:spAutoFit/>
          </a:bodyPr>
          <a:lstStyle/>
          <a:p>
            <a:r>
              <a:rPr lang="en-US" sz="1400" dirty="0" smtClean="0"/>
              <a:t>&lt;html&gt; </a:t>
            </a:r>
            <a:endParaRPr lang="ru-RU" sz="1400" dirty="0" smtClean="0"/>
          </a:p>
          <a:p>
            <a:r>
              <a:rPr lang="en-US" sz="1400" dirty="0" smtClean="0"/>
              <a:t>... </a:t>
            </a:r>
            <a:endParaRPr lang="ru-RU" sz="1400" dirty="0" smtClean="0"/>
          </a:p>
          <a:p>
            <a:r>
              <a:rPr lang="en-US" sz="1400" dirty="0" smtClean="0"/>
              <a:t>&lt;body&gt; </a:t>
            </a:r>
            <a:endParaRPr lang="ru-RU" sz="1400" dirty="0" smtClean="0"/>
          </a:p>
          <a:p>
            <a:r>
              <a:rPr lang="en-US" sz="1400" dirty="0" smtClean="0"/>
              <a:t>Body text goes here. </a:t>
            </a:r>
            <a:r>
              <a:rPr lang="en-US" sz="1400" dirty="0" err="1" smtClean="0"/>
              <a:t>Lorem</a:t>
            </a:r>
            <a:r>
              <a:rPr lang="en-US" sz="1400" dirty="0" smtClean="0"/>
              <a:t> </a:t>
            </a:r>
            <a:r>
              <a:rPr lang="en-US" sz="1400" dirty="0" err="1" smtClean="0"/>
              <a:t>ipsum</a:t>
            </a:r>
            <a:r>
              <a:rPr lang="en-US" sz="1400" dirty="0" smtClean="0"/>
              <a:t> dolor sit </a:t>
            </a:r>
            <a:r>
              <a:rPr lang="en-US" sz="1400" dirty="0" err="1" smtClean="0"/>
              <a:t>amet</a:t>
            </a:r>
            <a:r>
              <a:rPr lang="en-US" sz="1400" dirty="0" smtClean="0"/>
              <a:t>. </a:t>
            </a:r>
            <a:endParaRPr lang="ru-RU" sz="1400" dirty="0" smtClean="0"/>
          </a:p>
          <a:p>
            <a:r>
              <a:rPr lang="en-US" sz="1400" dirty="0" smtClean="0"/>
              <a:t>&lt;div&gt;Div text goes here. This text is written in a different font.&lt;/div&gt; </a:t>
            </a:r>
            <a:endParaRPr lang="ru-RU" sz="1400" dirty="0" smtClean="0"/>
          </a:p>
          <a:p>
            <a:r>
              <a:rPr lang="en-US" sz="1400" dirty="0" smtClean="0"/>
              <a:t>Body text continued. </a:t>
            </a:r>
            <a:endParaRPr lang="ru-RU" sz="1400" dirty="0" smtClean="0"/>
          </a:p>
          <a:p>
            <a:r>
              <a:rPr lang="en-US" sz="1400" dirty="0" smtClean="0"/>
              <a:t>&lt;div class="important"&gt;This is very important!&lt;/div&gt; </a:t>
            </a:r>
            <a:endParaRPr lang="ru-RU" sz="1400" dirty="0" smtClean="0"/>
          </a:p>
          <a:p>
            <a:r>
              <a:rPr lang="en-US" sz="1400" dirty="0" smtClean="0"/>
              <a:t>Body text continued. </a:t>
            </a:r>
            <a:r>
              <a:rPr lang="en-US" sz="1400" dirty="0" err="1" smtClean="0"/>
              <a:t>Lorem</a:t>
            </a:r>
            <a:r>
              <a:rPr lang="en-US" sz="1400" dirty="0" smtClean="0"/>
              <a:t> </a:t>
            </a:r>
            <a:r>
              <a:rPr lang="en-US" sz="1400" dirty="0" err="1" smtClean="0"/>
              <a:t>ipsum</a:t>
            </a:r>
            <a:r>
              <a:rPr lang="en-US" sz="1400" dirty="0" smtClean="0"/>
              <a:t> dolor sit </a:t>
            </a:r>
            <a:r>
              <a:rPr lang="en-US" sz="1400" dirty="0" err="1" smtClean="0"/>
              <a:t>amet</a:t>
            </a:r>
            <a:r>
              <a:rPr lang="en-US" sz="1400" dirty="0" smtClean="0"/>
              <a:t>, </a:t>
            </a:r>
            <a:r>
              <a:rPr lang="en-US" sz="1400" dirty="0" err="1" smtClean="0"/>
              <a:t>consectetur</a:t>
            </a:r>
            <a:r>
              <a:rPr lang="en-US" sz="1400" dirty="0" smtClean="0"/>
              <a:t> </a:t>
            </a:r>
            <a:r>
              <a:rPr lang="en-US" sz="1400" dirty="0" err="1" smtClean="0"/>
              <a:t>adipisicing</a:t>
            </a:r>
            <a:r>
              <a:rPr lang="en-US" sz="1400" dirty="0" smtClean="0"/>
              <a:t> </a:t>
            </a:r>
            <a:r>
              <a:rPr lang="en-US" sz="1400" dirty="0" err="1" smtClean="0"/>
              <a:t>elit</a:t>
            </a:r>
            <a:r>
              <a:rPr lang="en-US" sz="1400" dirty="0" smtClean="0"/>
              <a:t>. </a:t>
            </a:r>
            <a:endParaRPr lang="ru-RU" sz="1400" dirty="0" smtClean="0"/>
          </a:p>
          <a:p>
            <a:r>
              <a:rPr lang="en-US" sz="1400" dirty="0" smtClean="0"/>
              <a:t>&lt;/body&gt; </a:t>
            </a:r>
            <a:endParaRPr lang="ru-RU" sz="1400" dirty="0" smtClean="0"/>
          </a:p>
          <a:p>
            <a:r>
              <a:rPr lang="en-US" sz="1400" dirty="0" smtClean="0"/>
              <a:t>&lt;/html&gt; </a:t>
            </a:r>
            <a:endParaRPr lang="ru-RU" sz="1400" dirty="0"/>
          </a:p>
        </p:txBody>
      </p:sp>
      <p:pic>
        <p:nvPicPr>
          <p:cNvPr id="1026" name="Picture 2"/>
          <p:cNvPicPr>
            <a:picLocks noChangeAspect="1" noChangeArrowheads="1"/>
          </p:cNvPicPr>
          <p:nvPr/>
        </p:nvPicPr>
        <p:blipFill>
          <a:blip r:embed="rId3" cstate="print"/>
          <a:srcRect/>
          <a:stretch>
            <a:fillRect/>
          </a:stretch>
        </p:blipFill>
        <p:spPr bwMode="auto">
          <a:xfrm>
            <a:off x="4929190" y="3643314"/>
            <a:ext cx="4057650" cy="296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274638"/>
            <a:ext cx="8229600" cy="706437"/>
          </a:xfrm>
        </p:spPr>
        <p:txBody>
          <a:bodyPr>
            <a:normAutofit fontScale="90000"/>
          </a:bodyPr>
          <a:lstStyle/>
          <a:p>
            <a:r>
              <a:rPr lang="ru-RU" sz="3200"/>
              <a:t>Каскадные таблицы стилей</a:t>
            </a:r>
            <a:r>
              <a:rPr lang="ru-RU" sz="4000"/>
              <a:t> </a:t>
            </a:r>
            <a:r>
              <a:rPr lang="ru-RU" sz="4000" b="1"/>
              <a:t/>
            </a:r>
            <a:br>
              <a:rPr lang="ru-RU" sz="4000" b="1"/>
            </a:br>
            <a:r>
              <a:rPr lang="ru-RU" sz="2800"/>
              <a:t>(Cascading Style Sheets)</a:t>
            </a:r>
          </a:p>
        </p:txBody>
      </p:sp>
      <p:sp>
        <p:nvSpPr>
          <p:cNvPr id="138243" name="Rectangle 3"/>
          <p:cNvSpPr>
            <a:spLocks noGrp="1" noChangeArrowheads="1"/>
          </p:cNvSpPr>
          <p:nvPr>
            <p:ph idx="1"/>
          </p:nvPr>
        </p:nvSpPr>
        <p:spPr>
          <a:xfrm>
            <a:off x="468313" y="1341438"/>
            <a:ext cx="8229600" cy="5111750"/>
          </a:xfrm>
        </p:spPr>
        <p:txBody>
          <a:bodyPr/>
          <a:lstStyle/>
          <a:p>
            <a:pPr>
              <a:lnSpc>
                <a:spcPct val="90000"/>
              </a:lnSpc>
            </a:pPr>
            <a:r>
              <a:rPr lang="ru-RU" sz="2400"/>
              <a:t>Первый шаг к созданию согласованного, единообразного </a:t>
            </a:r>
            <a:r>
              <a:rPr lang="en-US" sz="2400"/>
              <a:t>web </a:t>
            </a:r>
            <a:r>
              <a:rPr lang="ru-RU" sz="2400"/>
              <a:t>приложения заключается в создании согласованного визуального представления </a:t>
            </a:r>
            <a:r>
              <a:rPr lang="en-US" sz="2400"/>
              <a:t>web </a:t>
            </a:r>
            <a:r>
              <a:rPr lang="ru-RU" sz="2400"/>
              <a:t>страниц (шрифты, форма кнопок, и т.п.).</a:t>
            </a:r>
          </a:p>
          <a:p>
            <a:pPr>
              <a:lnSpc>
                <a:spcPct val="90000"/>
              </a:lnSpc>
            </a:pPr>
            <a:r>
              <a:rPr lang="ru-RU" sz="2400"/>
              <a:t>Основным инструментом согласования деталей оформления страниц являются </a:t>
            </a:r>
            <a:r>
              <a:rPr lang="en-US" sz="2400"/>
              <a:t>CSS (</a:t>
            </a:r>
            <a:r>
              <a:rPr lang="ru-RU" sz="2400"/>
              <a:t>каскадные таблицы стилей</a:t>
            </a:r>
            <a:r>
              <a:rPr lang="en-US" sz="2400"/>
              <a:t>).</a:t>
            </a:r>
            <a:endParaRPr lang="ru-RU" sz="2400"/>
          </a:p>
          <a:p>
            <a:pPr>
              <a:lnSpc>
                <a:spcPct val="90000"/>
              </a:lnSpc>
            </a:pPr>
            <a:r>
              <a:rPr lang="ru-RU" sz="2400" i="1"/>
              <a:t>Каскадные таблицы стилей </a:t>
            </a:r>
            <a:r>
              <a:rPr lang="ru-RU" sz="2400"/>
              <a:t>(Cascading Style Sheets, CSS) — это средство хранения и упорядочения сведений о форматировании HTML-элементов, составляющих Web-формы. Благодаря централизованному хранению этих сведений использование таблиц стилей облегчает изменение облика Web-приложений.</a:t>
            </a:r>
          </a:p>
          <a:p>
            <a:pPr>
              <a:lnSpc>
                <a:spcPct val="90000"/>
              </a:lnSpc>
              <a:buFontTx/>
              <a:buNone/>
            </a:pPr>
            <a:endParaRPr lang="ru-RU" sz="240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15" name="Rectangle 19"/>
          <p:cNvSpPr>
            <a:spLocks noGrp="1" noChangeArrowheads="1"/>
          </p:cNvSpPr>
          <p:nvPr>
            <p:ph type="title"/>
          </p:nvPr>
        </p:nvSpPr>
        <p:spPr>
          <a:xfrm>
            <a:off x="457200" y="274638"/>
            <a:ext cx="8229600" cy="850900"/>
          </a:xfrm>
        </p:spPr>
        <p:txBody>
          <a:bodyPr/>
          <a:lstStyle/>
          <a:p>
            <a:endParaRPr lang="ru-RU"/>
          </a:p>
        </p:txBody>
      </p:sp>
      <p:sp>
        <p:nvSpPr>
          <p:cNvPr id="132099" name="Rectangle 3"/>
          <p:cNvSpPr>
            <a:spLocks noGrp="1" noChangeArrowheads="1"/>
          </p:cNvSpPr>
          <p:nvPr>
            <p:ph type="body" sz="half" idx="1"/>
          </p:nvPr>
        </p:nvSpPr>
        <p:spPr>
          <a:xfrm>
            <a:off x="457200" y="1341438"/>
            <a:ext cx="8218488" cy="676275"/>
          </a:xfrm>
        </p:spPr>
        <p:txBody>
          <a:bodyPr>
            <a:normAutofit lnSpcReduction="10000"/>
          </a:bodyPr>
          <a:lstStyle/>
          <a:p>
            <a:pPr>
              <a:lnSpc>
                <a:spcPct val="80000"/>
              </a:lnSpc>
            </a:pPr>
            <a:r>
              <a:rPr lang="ru-RU" sz="2400"/>
              <a:t>в Web-приложениях форматирование применяется на трех уровнях. </a:t>
            </a:r>
          </a:p>
          <a:p>
            <a:pPr>
              <a:lnSpc>
                <a:spcPct val="80000"/>
              </a:lnSpc>
            </a:pPr>
            <a:endParaRPr lang="ru-RU" sz="2400"/>
          </a:p>
        </p:txBody>
      </p:sp>
      <p:graphicFrame>
        <p:nvGraphicFramePr>
          <p:cNvPr id="132180" name="Group 84"/>
          <p:cNvGraphicFramePr>
            <a:graphicFrameLocks noGrp="1"/>
          </p:cNvGraphicFramePr>
          <p:nvPr>
            <p:ph sz="half" idx="2"/>
          </p:nvPr>
        </p:nvGraphicFramePr>
        <p:xfrm>
          <a:off x="468313" y="2276475"/>
          <a:ext cx="8075612" cy="2448879"/>
        </p:xfrm>
        <a:graphic>
          <a:graphicData uri="http://schemas.openxmlformats.org/drawingml/2006/table">
            <a:tbl>
              <a:tblPr/>
              <a:tblGrid>
                <a:gridCol w="2303462"/>
                <a:gridCol w="2736850"/>
                <a:gridCol w="3035300"/>
              </a:tblGrid>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Уровень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Где определяется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На что действует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1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Глобальный (global)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В файле таблицы стилей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Все страницы, ссылающиеся на эту таблицу стилей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Страничный (page)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В страничном элементе </a:t>
                      </a:r>
                      <a:r>
                        <a:rPr kumimoji="0" lang="ru-RU" sz="1800" b="0" i="1" u="none" strike="noStrike" cap="none" normalizeH="0" baseline="0" smtClean="0">
                          <a:ln>
                            <a:noFill/>
                          </a:ln>
                          <a:solidFill>
                            <a:schemeClr val="tx1"/>
                          </a:solidFill>
                          <a:effectLst/>
                          <a:latin typeface="Arial" pitchFamily="34" charset="0"/>
                        </a:rPr>
                        <a:t>head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Все элементы текущей страницы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4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Локальный (inline)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Внутри HTML-элемента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Только текущий элемент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172" name="Rectangle 76"/>
          <p:cNvSpPr>
            <a:spLocks noChangeArrowheads="1"/>
          </p:cNvSpPr>
          <p:nvPr/>
        </p:nvSpPr>
        <p:spPr bwMode="auto">
          <a:xfrm>
            <a:off x="468313" y="5013325"/>
            <a:ext cx="8351837" cy="1655763"/>
          </a:xfrm>
          <a:prstGeom prst="rect">
            <a:avLst/>
          </a:prstGeom>
          <a:noFill/>
          <a:ln w="9525">
            <a:noFill/>
            <a:miter lim="800000"/>
            <a:headEnd/>
            <a:tailEnd/>
          </a:ln>
          <a:effectLst/>
        </p:spPr>
        <p:txBody>
          <a:bodyPr/>
          <a:lstStyle/>
          <a:p>
            <a:pPr indent="12700">
              <a:spcBef>
                <a:spcPct val="20000"/>
              </a:spcBef>
            </a:pPr>
            <a:r>
              <a:rPr lang="ru-RU"/>
              <a:t>Иерархия этих уровней напоминает иерархию уровней области видимости. </a:t>
            </a:r>
          </a:p>
          <a:p>
            <a:pPr indent="12700">
              <a:spcBef>
                <a:spcPct val="20000"/>
              </a:spcBef>
            </a:pPr>
            <a:r>
              <a:rPr lang="ru-RU"/>
              <a:t>Формат, определенный внутри элемента (локально), имеет приоритет перед форматом, заданным на уровне страницы, а тот — перед форматом, определенным глобально (в таблице стилей). </a:t>
            </a:r>
          </a:p>
          <a:p>
            <a:pPr indent="12700">
              <a:spcBef>
                <a:spcPct val="20000"/>
              </a:spcBef>
            </a:pPr>
            <a:r>
              <a:rPr lang="ru-RU"/>
              <a:t>Эти правила и дали имя таблицам стилей, которые называются </a:t>
            </a:r>
            <a:r>
              <a:rPr lang="ru-RU" i="1"/>
              <a:t>каскадными. </a:t>
            </a:r>
            <a:endParaRPr lang="ru-RU"/>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Правила описания  стиля</a:t>
            </a:r>
            <a:endParaRPr lang="ru-RU" dirty="0"/>
          </a:p>
        </p:txBody>
      </p:sp>
      <p:sp>
        <p:nvSpPr>
          <p:cNvPr id="3" name="Содержимое 2"/>
          <p:cNvSpPr>
            <a:spLocks noGrp="1"/>
          </p:cNvSpPr>
          <p:nvPr>
            <p:ph idx="1"/>
          </p:nvPr>
        </p:nvSpPr>
        <p:spPr>
          <a:xfrm>
            <a:off x="457200" y="1600200"/>
            <a:ext cx="8229600" cy="2828931"/>
          </a:xfrm>
        </p:spPr>
        <p:txBody>
          <a:bodyPr>
            <a:normAutofit fontScale="47500" lnSpcReduction="20000"/>
          </a:bodyPr>
          <a:lstStyle/>
          <a:p>
            <a:pPr>
              <a:buNone/>
            </a:pPr>
            <a:r>
              <a:rPr lang="en-US" dirty="0" smtClean="0"/>
              <a:t>1. </a:t>
            </a:r>
            <a:r>
              <a:rPr lang="ru-RU" dirty="0" smtClean="0"/>
              <a:t>Каждое </a:t>
            </a:r>
            <a:r>
              <a:rPr lang="en-US" dirty="0" smtClean="0"/>
              <a:t>CSS </a:t>
            </a:r>
            <a:r>
              <a:rPr lang="ru-RU" dirty="0" smtClean="0"/>
              <a:t>определение (правило) должно иметь </a:t>
            </a:r>
            <a:r>
              <a:rPr lang="en-US" dirty="0" smtClean="0"/>
              <a:t>definition has to have a </a:t>
            </a:r>
            <a:r>
              <a:rPr lang="ru-RU" dirty="0" smtClean="0"/>
              <a:t>имя (</a:t>
            </a:r>
            <a:r>
              <a:rPr lang="en-US" dirty="0" smtClean="0"/>
              <a:t>selector</a:t>
            </a:r>
            <a:r>
              <a:rPr lang="ru-RU" dirty="0" smtClean="0"/>
              <a:t>)</a:t>
            </a:r>
            <a:r>
              <a:rPr lang="en-US" dirty="0" smtClean="0"/>
              <a:t> </a:t>
            </a:r>
            <a:r>
              <a:rPr lang="ru-RU" dirty="0" smtClean="0"/>
              <a:t>и объявление (</a:t>
            </a:r>
            <a:r>
              <a:rPr lang="en-US" dirty="0" smtClean="0"/>
              <a:t>declaration</a:t>
            </a:r>
            <a:r>
              <a:rPr lang="ru-RU" dirty="0" smtClean="0"/>
              <a:t>)</a:t>
            </a:r>
            <a:r>
              <a:rPr lang="en-US" dirty="0" smtClean="0"/>
              <a:t>. </a:t>
            </a:r>
            <a:r>
              <a:rPr lang="ru-RU" dirty="0" smtClean="0"/>
              <a:t>Объявление (</a:t>
            </a:r>
            <a:r>
              <a:rPr lang="en-US" dirty="0" smtClean="0"/>
              <a:t>declaration</a:t>
            </a:r>
            <a:r>
              <a:rPr lang="ru-RU" dirty="0" smtClean="0"/>
              <a:t>) записывается в фигурных скобках после имени (селектора, </a:t>
            </a:r>
            <a:r>
              <a:rPr lang="en-US" dirty="0" smtClean="0"/>
              <a:t>selector</a:t>
            </a:r>
            <a:r>
              <a:rPr lang="ru-RU" dirty="0" smtClean="0"/>
              <a:t>)</a:t>
            </a:r>
            <a:r>
              <a:rPr lang="en-US" dirty="0" smtClean="0"/>
              <a:t>. </a:t>
            </a:r>
          </a:p>
          <a:p>
            <a:pPr>
              <a:buNone/>
            </a:pPr>
            <a:r>
              <a:rPr lang="en-US" dirty="0" smtClean="0"/>
              <a:t>2. </a:t>
            </a:r>
            <a:r>
              <a:rPr lang="ru-RU" dirty="0" smtClean="0"/>
              <a:t>Объявление состоит из одного или нескольких свойств (</a:t>
            </a:r>
            <a:r>
              <a:rPr lang="en-US" dirty="0" smtClean="0"/>
              <a:t>property</a:t>
            </a:r>
            <a:r>
              <a:rPr lang="ru-RU" dirty="0" smtClean="0"/>
              <a:t>), разделенных точкой с запятой</a:t>
            </a:r>
            <a:r>
              <a:rPr lang="en-US" dirty="0" smtClean="0"/>
              <a:t>. </a:t>
            </a:r>
            <a:endParaRPr lang="ru-RU" dirty="0" smtClean="0"/>
          </a:p>
          <a:p>
            <a:pPr>
              <a:buNone/>
            </a:pPr>
            <a:r>
              <a:rPr lang="en-US" dirty="0" smtClean="0"/>
              <a:t>3. </a:t>
            </a:r>
            <a:r>
              <a:rPr lang="ru-RU" dirty="0" smtClean="0"/>
              <a:t>Каждое свойство (</a:t>
            </a:r>
            <a:r>
              <a:rPr lang="en-US" dirty="0" smtClean="0"/>
              <a:t>property</a:t>
            </a:r>
            <a:r>
              <a:rPr lang="ru-RU" dirty="0" smtClean="0"/>
              <a:t>) состоит из имени, двоеточия и значения</a:t>
            </a:r>
            <a:r>
              <a:rPr lang="en-US" dirty="0" smtClean="0"/>
              <a:t>. </a:t>
            </a:r>
          </a:p>
          <a:p>
            <a:pPr>
              <a:buNone/>
            </a:pPr>
            <a:r>
              <a:rPr lang="en-US" dirty="0" smtClean="0"/>
              <a:t>4. </a:t>
            </a:r>
            <a:r>
              <a:rPr lang="ru-RU" dirty="0" smtClean="0"/>
              <a:t>Свойство (</a:t>
            </a:r>
            <a:r>
              <a:rPr lang="en-US" dirty="0" smtClean="0"/>
              <a:t>property</a:t>
            </a:r>
            <a:r>
              <a:rPr lang="ru-RU" dirty="0" smtClean="0"/>
              <a:t>) может иметь много значений, разделенных запятой</a:t>
            </a:r>
            <a:r>
              <a:rPr lang="en-US" dirty="0" smtClean="0"/>
              <a:t> (</a:t>
            </a:r>
            <a:r>
              <a:rPr lang="ru-RU" dirty="0" smtClean="0"/>
              <a:t>например, </a:t>
            </a:r>
            <a:r>
              <a:rPr lang="en-US" dirty="0" smtClean="0"/>
              <a:t>"Verdana, Arial, Franklin Gothic Book"). </a:t>
            </a:r>
          </a:p>
          <a:p>
            <a:pPr>
              <a:buNone/>
            </a:pPr>
            <a:r>
              <a:rPr lang="en-US" dirty="0" smtClean="0"/>
              <a:t>5. </a:t>
            </a:r>
            <a:r>
              <a:rPr lang="ru-RU" dirty="0" smtClean="0"/>
              <a:t>Вместе со значение может быть задана единица изменения</a:t>
            </a:r>
            <a:r>
              <a:rPr lang="en-US" dirty="0" smtClean="0"/>
              <a:t> (</a:t>
            </a:r>
            <a:r>
              <a:rPr lang="ru-RU" dirty="0" smtClean="0"/>
              <a:t>например,</a:t>
            </a:r>
            <a:r>
              <a:rPr lang="en-US" dirty="0" smtClean="0"/>
              <a:t> "9pt", </a:t>
            </a:r>
            <a:r>
              <a:rPr lang="ru-RU" dirty="0" smtClean="0"/>
              <a:t>где</a:t>
            </a:r>
            <a:r>
              <a:rPr lang="en-US" dirty="0" smtClean="0"/>
              <a:t> "pt" </a:t>
            </a:r>
            <a:r>
              <a:rPr lang="ru-RU" dirty="0" smtClean="0"/>
              <a:t>стоит вместо </a:t>
            </a:r>
            <a:r>
              <a:rPr lang="en-US" i="1" dirty="0" smtClean="0"/>
              <a:t>points). </a:t>
            </a:r>
            <a:r>
              <a:rPr lang="ru-RU" i="1" dirty="0" smtClean="0"/>
              <a:t>Не допускается помещать пробелы между значением (</a:t>
            </a:r>
            <a:r>
              <a:rPr lang="en-US" i="1" dirty="0" smtClean="0"/>
              <a:t>value</a:t>
            </a:r>
            <a:r>
              <a:rPr lang="ru-RU" i="1" dirty="0" smtClean="0"/>
              <a:t>) и единицей измерения (например, записывать </a:t>
            </a:r>
            <a:r>
              <a:rPr lang="en-US" i="1" dirty="0" smtClean="0"/>
              <a:t>“</a:t>
            </a:r>
            <a:r>
              <a:rPr lang="ru-RU" i="1" dirty="0" smtClean="0"/>
              <a:t>9 </a:t>
            </a:r>
            <a:r>
              <a:rPr lang="en-US" i="1" dirty="0" smtClean="0"/>
              <a:t>pt”</a:t>
            </a:r>
            <a:r>
              <a:rPr lang="ru-RU" i="1" dirty="0" smtClean="0"/>
              <a:t>)</a:t>
            </a:r>
            <a:r>
              <a:rPr lang="en-US" i="1" dirty="0" smtClean="0"/>
              <a:t>. </a:t>
            </a:r>
          </a:p>
          <a:p>
            <a:pPr>
              <a:buNone/>
            </a:pPr>
            <a:r>
              <a:rPr lang="en-US" dirty="0" smtClean="0"/>
              <a:t>6. </a:t>
            </a:r>
            <a:r>
              <a:rPr lang="ru-RU" dirty="0" smtClean="0"/>
              <a:t>При записи </a:t>
            </a:r>
            <a:r>
              <a:rPr lang="en-US" dirty="0" smtClean="0"/>
              <a:t>CSS </a:t>
            </a:r>
            <a:r>
              <a:rPr lang="ru-RU" dirty="0" smtClean="0"/>
              <a:t>кода можно использовать пробелы и переходы на новые строки так, чтобы код был более читабельным</a:t>
            </a:r>
            <a:r>
              <a:rPr lang="en-US" dirty="0" smtClean="0"/>
              <a:t>. </a:t>
            </a:r>
          </a:p>
          <a:p>
            <a:pPr>
              <a:buNone/>
            </a:pPr>
            <a:endParaRPr lang="en-US" dirty="0" smtClean="0"/>
          </a:p>
          <a:p>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2643174" y="4929198"/>
            <a:ext cx="3857652" cy="1226214"/>
          </a:xfrm>
          <a:prstGeom prst="rect">
            <a:avLst/>
          </a:prstGeom>
          <a:noFill/>
          <a:ln w="9525">
            <a:noFill/>
            <a:miter lim="800000"/>
            <a:headEnd/>
            <a:tailEnd/>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274638"/>
            <a:ext cx="8229600" cy="561975"/>
          </a:xfrm>
        </p:spPr>
        <p:txBody>
          <a:bodyPr>
            <a:normAutofit fontScale="90000"/>
          </a:bodyPr>
          <a:lstStyle/>
          <a:p>
            <a:r>
              <a:rPr lang="ru-RU" sz="3200"/>
              <a:t>Правила таблицы стилей</a:t>
            </a:r>
          </a:p>
        </p:txBody>
      </p:sp>
      <p:sp>
        <p:nvSpPr>
          <p:cNvPr id="149507" name="Rectangle 3"/>
          <p:cNvSpPr>
            <a:spLocks noGrp="1" noChangeArrowheads="1"/>
          </p:cNvSpPr>
          <p:nvPr>
            <p:ph idx="1"/>
          </p:nvPr>
        </p:nvSpPr>
        <p:spPr>
          <a:xfrm>
            <a:off x="428596" y="1195389"/>
            <a:ext cx="5483225" cy="5376883"/>
          </a:xfrm>
        </p:spPr>
        <p:txBody>
          <a:bodyPr/>
          <a:lstStyle/>
          <a:p>
            <a:pPr>
              <a:lnSpc>
                <a:spcPct val="80000"/>
              </a:lnSpc>
            </a:pPr>
            <a:r>
              <a:rPr lang="ru-RU" sz="1600" dirty="0"/>
              <a:t>Таблица стилей состоит из правил (</a:t>
            </a:r>
            <a:r>
              <a:rPr lang="ru-RU" sz="1600" i="1" dirty="0" err="1"/>
              <a:t>rules</a:t>
            </a:r>
            <a:r>
              <a:rPr lang="ru-RU" sz="1600" i="1" dirty="0"/>
              <a:t>)</a:t>
            </a:r>
            <a:r>
              <a:rPr lang="ru-RU" sz="1600" dirty="0"/>
              <a:t>. Каждое правило определяет, как будет форматироваться один элемент </a:t>
            </a:r>
            <a:r>
              <a:rPr lang="ru-RU" sz="1600" dirty="0" err="1"/>
              <a:t>web</a:t>
            </a:r>
            <a:r>
              <a:rPr lang="ru-RU" sz="1600" dirty="0"/>
              <a:t> приложения. </a:t>
            </a:r>
          </a:p>
          <a:p>
            <a:pPr>
              <a:lnSpc>
                <a:spcPct val="80000"/>
              </a:lnSpc>
            </a:pPr>
            <a:r>
              <a:rPr lang="ru-RU" sz="1600" dirty="0"/>
              <a:t>Например, для задания формата заголовка нужно начать определять правила с именем heading1.</a:t>
            </a:r>
          </a:p>
          <a:p>
            <a:pPr>
              <a:lnSpc>
                <a:spcPct val="80000"/>
              </a:lnSpc>
            </a:pPr>
            <a:endParaRPr lang="ru-RU" sz="1600" dirty="0"/>
          </a:p>
          <a:p>
            <a:pPr>
              <a:lnSpc>
                <a:spcPct val="80000"/>
              </a:lnSpc>
            </a:pPr>
            <a:r>
              <a:rPr lang="ru-RU" sz="1600" dirty="0"/>
              <a:t>Каждое правило имеет две части. Часть до точки указывает HTML элемент, к которому это правило применяется. В этом примере ничего не задано перед точкой, что означает, что это правило может применяться к любому тэгу. </a:t>
            </a:r>
          </a:p>
          <a:p>
            <a:pPr>
              <a:lnSpc>
                <a:spcPct val="80000"/>
              </a:lnSpc>
            </a:pPr>
            <a:r>
              <a:rPr lang="ru-RU" sz="1600" dirty="0"/>
              <a:t>Часть после точки это уникальное имя (</a:t>
            </a:r>
            <a:r>
              <a:rPr lang="ru-RU" sz="1600" dirty="0" err="1"/>
              <a:t>имя</a:t>
            </a:r>
            <a:r>
              <a:rPr lang="ru-RU" sz="1600" dirty="0"/>
              <a:t> CSS класса), которое задается для  идентификации правила (не чувствительно к регистру).</a:t>
            </a:r>
          </a:p>
          <a:p>
            <a:pPr>
              <a:lnSpc>
                <a:spcPct val="80000"/>
              </a:lnSpc>
            </a:pPr>
            <a:r>
              <a:rPr lang="ru-RU" sz="1600" dirty="0"/>
              <a:t>В правиле можно задать подходящую информацию по форматированию. Например, для задания </a:t>
            </a:r>
            <a:r>
              <a:rPr lang="ru-RU" sz="1600" dirty="0" err="1"/>
              <a:t>large</a:t>
            </a:r>
            <a:r>
              <a:rPr lang="ru-RU" sz="1600" dirty="0"/>
              <a:t>, </a:t>
            </a:r>
            <a:r>
              <a:rPr lang="ru-RU" sz="1600" dirty="0" err="1"/>
              <a:t>bold</a:t>
            </a:r>
            <a:r>
              <a:rPr lang="ru-RU" sz="1600" dirty="0"/>
              <a:t> текста с зеленым </a:t>
            </a:r>
            <a:r>
              <a:rPr lang="ru-RU" sz="1600" dirty="0" err="1"/>
              <a:t>foreground</a:t>
            </a:r>
            <a:r>
              <a:rPr lang="ru-RU" sz="1600" dirty="0"/>
              <a:t> цветом. Выбран шрифт </a:t>
            </a:r>
            <a:r>
              <a:rPr lang="ru-RU" sz="1600" dirty="0" err="1"/>
              <a:t>Verdana</a:t>
            </a:r>
            <a:r>
              <a:rPr lang="ru-RU" sz="1600" dirty="0"/>
              <a:t> (если доступен), </a:t>
            </a:r>
            <a:r>
              <a:rPr lang="ru-RU" sz="1600" dirty="0" err="1"/>
              <a:t>Arial</a:t>
            </a:r>
            <a:r>
              <a:rPr lang="ru-RU" sz="1600" dirty="0"/>
              <a:t> (если нет) или </a:t>
            </a:r>
            <a:r>
              <a:rPr lang="ru-RU" sz="1600" dirty="0" err="1"/>
              <a:t>sans-serif</a:t>
            </a:r>
            <a:r>
              <a:rPr lang="ru-RU" sz="1600" dirty="0"/>
              <a:t> (если ни </a:t>
            </a:r>
            <a:r>
              <a:rPr lang="ru-RU" sz="1600" dirty="0" err="1"/>
              <a:t>Verdana</a:t>
            </a:r>
            <a:r>
              <a:rPr lang="ru-RU" sz="1600" dirty="0"/>
              <a:t> </a:t>
            </a:r>
            <a:r>
              <a:rPr lang="ru-RU" sz="1600" dirty="0" err="1"/>
              <a:t>ни</a:t>
            </a:r>
            <a:r>
              <a:rPr lang="ru-RU" sz="1600" dirty="0"/>
              <a:t> </a:t>
            </a:r>
            <a:r>
              <a:rPr lang="ru-RU" sz="1600" dirty="0" err="1"/>
              <a:t>Arial</a:t>
            </a:r>
            <a:r>
              <a:rPr lang="ru-RU" sz="1600" dirty="0"/>
              <a:t> не установлены).</a:t>
            </a:r>
          </a:p>
          <a:p>
            <a:pPr>
              <a:lnSpc>
                <a:spcPct val="80000"/>
              </a:lnSpc>
            </a:pPr>
            <a:endParaRPr lang="ru-RU" sz="1600" dirty="0"/>
          </a:p>
          <a:p>
            <a:pPr>
              <a:lnSpc>
                <a:spcPct val="80000"/>
              </a:lnSpc>
            </a:pPr>
            <a:r>
              <a:rPr lang="ru-RU" sz="1600" dirty="0"/>
              <a:t>Можно задать правила, которые применяются к HTML тэгам автоматически. Например, для описания всех заголовков второго уровня (&lt;h2&gt; тэгов) на странице, которая использует данный </a:t>
            </a:r>
            <a:r>
              <a:rPr lang="ru-RU" sz="1600" dirty="0" err="1"/>
              <a:t>stylesheet</a:t>
            </a:r>
            <a:r>
              <a:rPr lang="ru-RU" sz="1600" dirty="0"/>
              <a:t> создаем правило:</a:t>
            </a:r>
          </a:p>
        </p:txBody>
      </p:sp>
      <p:sp>
        <p:nvSpPr>
          <p:cNvPr id="149508" name="Text Box 4"/>
          <p:cNvSpPr txBox="1">
            <a:spLocks noChangeArrowheads="1"/>
          </p:cNvSpPr>
          <p:nvPr/>
        </p:nvSpPr>
        <p:spPr bwMode="auto">
          <a:xfrm>
            <a:off x="6227763" y="1125538"/>
            <a:ext cx="2916237" cy="5584825"/>
          </a:xfrm>
          <a:prstGeom prst="rect">
            <a:avLst/>
          </a:prstGeom>
          <a:noFill/>
          <a:ln w="9525">
            <a:noFill/>
            <a:miter lim="800000"/>
            <a:headEnd/>
            <a:tailEnd/>
          </a:ln>
          <a:effectLst/>
        </p:spPr>
        <p:txBody>
          <a:bodyPr>
            <a:spAutoFit/>
          </a:bodyPr>
          <a:lstStyle/>
          <a:p>
            <a:r>
              <a:rPr lang="ru-RU"/>
              <a:t>.heading1</a:t>
            </a:r>
          </a:p>
          <a:p>
            <a:r>
              <a:rPr lang="ru-RU"/>
              <a:t>{</a:t>
            </a:r>
          </a:p>
          <a:p>
            <a:r>
              <a:rPr lang="ru-RU"/>
              <a:t>}</a:t>
            </a:r>
          </a:p>
          <a:p>
            <a:endParaRPr lang="ru-RU"/>
          </a:p>
          <a:p>
            <a:endParaRPr lang="ru-RU"/>
          </a:p>
          <a:p>
            <a:r>
              <a:rPr lang="ru-RU"/>
              <a:t>.heading1</a:t>
            </a:r>
          </a:p>
          <a:p>
            <a:r>
              <a:rPr lang="ru-RU"/>
              <a:t>{</a:t>
            </a:r>
          </a:p>
          <a:p>
            <a:r>
              <a:rPr lang="ru-RU"/>
              <a:t>   font-weight: bold;</a:t>
            </a:r>
          </a:p>
          <a:p>
            <a:r>
              <a:rPr lang="ru-RU"/>
              <a:t>   font-size: large;</a:t>
            </a:r>
          </a:p>
          <a:p>
            <a:r>
              <a:rPr lang="ru-RU"/>
              <a:t>   color: lime;</a:t>
            </a:r>
          </a:p>
          <a:p>
            <a:r>
              <a:rPr lang="ru-RU"/>
              <a:t>   font-family: Verdana, Arial, Sans-Serif;</a:t>
            </a:r>
          </a:p>
          <a:p>
            <a:r>
              <a:rPr lang="ru-RU"/>
              <a:t>}</a:t>
            </a:r>
          </a:p>
          <a:p>
            <a:endParaRPr lang="ru-RU"/>
          </a:p>
          <a:p>
            <a:endParaRPr lang="ru-RU"/>
          </a:p>
          <a:p>
            <a:endParaRPr lang="ru-RU"/>
          </a:p>
          <a:p>
            <a:r>
              <a:rPr lang="ru-RU"/>
              <a:t>h2</a:t>
            </a:r>
          </a:p>
          <a:p>
            <a:r>
              <a:rPr lang="ru-RU"/>
              <a:t>{ </a:t>
            </a:r>
          </a:p>
          <a:p>
            <a:r>
              <a:rPr lang="ru-RU"/>
              <a:t>...</a:t>
            </a:r>
          </a:p>
          <a:p>
            <a:r>
              <a:rPr lang="ru-RU"/>
              <a:t>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274638"/>
            <a:ext cx="8229600" cy="706437"/>
          </a:xfrm>
        </p:spPr>
        <p:txBody>
          <a:bodyPr/>
          <a:lstStyle/>
          <a:p>
            <a:r>
              <a:rPr lang="ru-RU" sz="4000"/>
              <a:t>Формирование стилей</a:t>
            </a:r>
          </a:p>
        </p:txBody>
      </p:sp>
      <p:sp>
        <p:nvSpPr>
          <p:cNvPr id="151555" name="Rectangle 3"/>
          <p:cNvSpPr>
            <a:spLocks noGrp="1" noChangeArrowheads="1"/>
          </p:cNvSpPr>
          <p:nvPr>
            <p:ph idx="1"/>
          </p:nvPr>
        </p:nvSpPr>
        <p:spPr>
          <a:xfrm>
            <a:off x="457200" y="1196975"/>
            <a:ext cx="8229600" cy="2376488"/>
          </a:xfrm>
        </p:spPr>
        <p:txBody>
          <a:bodyPr/>
          <a:lstStyle/>
          <a:p>
            <a:pPr>
              <a:lnSpc>
                <a:spcPct val="80000"/>
              </a:lnSpc>
            </a:pPr>
            <a:r>
              <a:rPr lang="ru-RU" sz="2000" dirty="0" smtClean="0"/>
              <a:t>Обычная таблица стилей (</a:t>
            </a:r>
            <a:r>
              <a:rPr lang="ru-RU" sz="2000" dirty="0" err="1" smtClean="0"/>
              <a:t>stylesheet</a:t>
            </a:r>
            <a:r>
              <a:rPr lang="ru-RU" sz="2000" dirty="0" smtClean="0"/>
              <a:t>) </a:t>
            </a:r>
            <a:r>
              <a:rPr lang="ru-RU" sz="2000" dirty="0"/>
              <a:t>описывает множество правил. Фактически </a:t>
            </a:r>
            <a:r>
              <a:rPr lang="ru-RU" sz="2000" dirty="0" smtClean="0"/>
              <a:t>таблица стилей </a:t>
            </a:r>
            <a:r>
              <a:rPr lang="ru-RU" sz="2000" dirty="0"/>
              <a:t>часто используются для формального описания формата всех элементов интерфейса пользователя </a:t>
            </a:r>
            <a:r>
              <a:rPr lang="en-US" sz="2000" dirty="0"/>
              <a:t>web </a:t>
            </a:r>
            <a:r>
              <a:rPr lang="ru-RU" sz="2000" dirty="0"/>
              <a:t>приложения</a:t>
            </a:r>
          </a:p>
          <a:p>
            <a:pPr>
              <a:lnSpc>
                <a:spcPct val="80000"/>
              </a:lnSpc>
            </a:pPr>
            <a:r>
              <a:rPr lang="ru-RU" sz="2000" dirty="0"/>
              <a:t>Например, следующий </a:t>
            </a:r>
            <a:r>
              <a:rPr lang="ru-RU" sz="2000" dirty="0" err="1"/>
              <a:t>stylesheet</a:t>
            </a:r>
            <a:r>
              <a:rPr lang="ru-RU" sz="2000" dirty="0"/>
              <a:t> описывает пять правил. Первое правило описывает элемент &lt;</a:t>
            </a:r>
            <a:r>
              <a:rPr lang="ru-RU" sz="2000" dirty="0" err="1"/>
              <a:t>body</a:t>
            </a:r>
            <a:r>
              <a:rPr lang="ru-RU" sz="2000" dirty="0"/>
              <a:t>&gt;. Другие правила являются </a:t>
            </a:r>
            <a:r>
              <a:rPr lang="en-US" sz="2000" dirty="0" smtClean="0"/>
              <a:t>CSS</a:t>
            </a:r>
            <a:r>
              <a:rPr lang="ru-RU" sz="2000" dirty="0" smtClean="0"/>
              <a:t> классами и их нужно </a:t>
            </a:r>
            <a:r>
              <a:rPr lang="ru-RU" sz="2000" dirty="0"/>
              <a:t>явно </a:t>
            </a:r>
            <a:r>
              <a:rPr lang="ru-RU" sz="2000" dirty="0" smtClean="0"/>
              <a:t>применить </a:t>
            </a:r>
            <a:r>
              <a:rPr lang="ru-RU" sz="2000" dirty="0"/>
              <a:t>к тому элементу, </a:t>
            </a:r>
            <a:r>
              <a:rPr lang="ru-RU" sz="2000" dirty="0" smtClean="0"/>
              <a:t>с которым они будут использоваться.</a:t>
            </a:r>
            <a:endParaRPr lang="ru-RU" sz="2000" dirty="0"/>
          </a:p>
        </p:txBody>
      </p:sp>
      <p:sp>
        <p:nvSpPr>
          <p:cNvPr id="151556" name="Text Box 4"/>
          <p:cNvSpPr txBox="1">
            <a:spLocks noChangeArrowheads="1"/>
          </p:cNvSpPr>
          <p:nvPr/>
        </p:nvSpPr>
        <p:spPr bwMode="auto">
          <a:xfrm>
            <a:off x="4643438" y="3298825"/>
            <a:ext cx="3830637" cy="3514725"/>
          </a:xfrm>
          <a:prstGeom prst="rect">
            <a:avLst/>
          </a:prstGeom>
          <a:noFill/>
          <a:ln w="9525">
            <a:noFill/>
            <a:miter lim="800000"/>
            <a:headEnd/>
            <a:tailEnd/>
          </a:ln>
          <a:effectLst/>
        </p:spPr>
        <p:txBody>
          <a:bodyPr>
            <a:spAutoFit/>
          </a:bodyPr>
          <a:lstStyle/>
          <a:p>
            <a:r>
              <a:rPr lang="ru-RU" sz="1600"/>
              <a:t>.heading2</a:t>
            </a:r>
          </a:p>
          <a:p>
            <a:r>
              <a:rPr lang="ru-RU" sz="1600"/>
              <a:t>{</a:t>
            </a:r>
          </a:p>
          <a:p>
            <a:r>
              <a:rPr lang="ru-RU" sz="1600"/>
              <a:t>   font-weight: bold;</a:t>
            </a:r>
          </a:p>
          <a:p>
            <a:r>
              <a:rPr lang="ru-RU" sz="1600"/>
              <a:t>   font-size: medium;</a:t>
            </a:r>
          </a:p>
          <a:p>
            <a:r>
              <a:rPr lang="ru-RU" sz="1600"/>
              <a:t>   font-style: italic;</a:t>
            </a:r>
          </a:p>
          <a:p>
            <a:r>
              <a:rPr lang="ru-RU" sz="1600"/>
              <a:t>   color: #C0BA72;</a:t>
            </a:r>
          </a:p>
          <a:p>
            <a:r>
              <a:rPr lang="ru-RU" sz="1600"/>
              <a:t>}</a:t>
            </a:r>
          </a:p>
          <a:p>
            <a:r>
              <a:rPr lang="ru-RU" sz="1600"/>
              <a:t>.blockText</a:t>
            </a:r>
          </a:p>
          <a:p>
            <a:r>
              <a:rPr lang="ru-RU" sz="1600"/>
              <a:t>{</a:t>
            </a:r>
          </a:p>
          <a:p>
            <a:r>
              <a:rPr lang="ru-RU" sz="1600"/>
              <a:t>   padding: 10px;</a:t>
            </a:r>
          </a:p>
          <a:p>
            <a:r>
              <a:rPr lang="ru-RU" sz="1600"/>
              <a:t>   background-color: #FFFFD9;</a:t>
            </a:r>
          </a:p>
          <a:p>
            <a:r>
              <a:rPr lang="ru-RU" sz="1600"/>
              <a:t>   border-style: solid;</a:t>
            </a:r>
          </a:p>
          <a:p>
            <a:r>
              <a:rPr lang="ru-RU" sz="1600"/>
              <a:t>   border-width: thin;</a:t>
            </a:r>
          </a:p>
          <a:p>
            <a:r>
              <a:rPr lang="ru-RU" sz="1600"/>
              <a:t>}</a:t>
            </a:r>
          </a:p>
        </p:txBody>
      </p:sp>
      <p:sp>
        <p:nvSpPr>
          <p:cNvPr id="151557" name="Text Box 5"/>
          <p:cNvSpPr txBox="1">
            <a:spLocks noChangeArrowheads="1"/>
          </p:cNvSpPr>
          <p:nvPr/>
        </p:nvSpPr>
        <p:spPr bwMode="auto">
          <a:xfrm>
            <a:off x="611188" y="3425825"/>
            <a:ext cx="3673475" cy="3025775"/>
          </a:xfrm>
          <a:prstGeom prst="rect">
            <a:avLst/>
          </a:prstGeom>
          <a:noFill/>
          <a:ln w="9525">
            <a:noFill/>
            <a:miter lim="800000"/>
            <a:headEnd/>
            <a:tailEnd/>
          </a:ln>
          <a:effectLst/>
        </p:spPr>
        <p:txBody>
          <a:bodyPr>
            <a:spAutoFit/>
          </a:bodyPr>
          <a:lstStyle/>
          <a:p>
            <a:r>
              <a:rPr lang="ru-RU" sz="1600"/>
              <a:t>body</a:t>
            </a:r>
          </a:p>
          <a:p>
            <a:r>
              <a:rPr lang="ru-RU" sz="1600"/>
              <a:t>{</a:t>
            </a:r>
          </a:p>
          <a:p>
            <a:r>
              <a:rPr lang="ru-RU" sz="1600"/>
              <a:t>    font-family: Verdana,Arial, Sans-Serif;</a:t>
            </a:r>
          </a:p>
          <a:p>
            <a:r>
              <a:rPr lang="ru-RU" sz="1600"/>
              <a:t>    font-size: small;</a:t>
            </a:r>
          </a:p>
          <a:p>
            <a:r>
              <a:rPr lang="ru-RU" sz="1600"/>
              <a:t>}</a:t>
            </a:r>
          </a:p>
          <a:p>
            <a:r>
              <a:rPr lang="ru-RU" sz="1600"/>
              <a:t>.heading1</a:t>
            </a:r>
          </a:p>
          <a:p>
            <a:r>
              <a:rPr lang="ru-RU" sz="1600"/>
              <a:t>{</a:t>
            </a:r>
          </a:p>
          <a:p>
            <a:r>
              <a:rPr lang="ru-RU" sz="1600"/>
              <a:t>   font-weight: bold;</a:t>
            </a:r>
          </a:p>
          <a:p>
            <a:r>
              <a:rPr lang="ru-RU" sz="1600"/>
              <a:t>   font-size: large;</a:t>
            </a:r>
          </a:p>
          <a:p>
            <a:r>
              <a:rPr lang="ru-RU" sz="1600"/>
              <a:t>   color: lime;</a:t>
            </a:r>
          </a:p>
          <a:p>
            <a:r>
              <a:rPr lang="ru-RU" sz="1600"/>
              <a:t>}</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274638"/>
            <a:ext cx="8229600" cy="777875"/>
          </a:xfrm>
        </p:spPr>
        <p:txBody>
          <a:bodyPr/>
          <a:lstStyle/>
          <a:p>
            <a:r>
              <a:rPr lang="ru-RU" sz="3600"/>
              <a:t>Применение правил стилей </a:t>
            </a:r>
          </a:p>
        </p:txBody>
      </p:sp>
      <p:sp>
        <p:nvSpPr>
          <p:cNvPr id="157699" name="Rectangle 3"/>
          <p:cNvSpPr>
            <a:spLocks noGrp="1" noChangeArrowheads="1"/>
          </p:cNvSpPr>
          <p:nvPr>
            <p:ph idx="1"/>
          </p:nvPr>
        </p:nvSpPr>
        <p:spPr>
          <a:xfrm>
            <a:off x="457200" y="1196975"/>
            <a:ext cx="8229600" cy="5472113"/>
          </a:xfrm>
        </p:spPr>
        <p:txBody>
          <a:bodyPr/>
          <a:lstStyle/>
          <a:p>
            <a:pPr>
              <a:lnSpc>
                <a:spcPct val="80000"/>
              </a:lnSpc>
            </a:pPr>
            <a:r>
              <a:rPr lang="ru-RU" sz="2000" dirty="0"/>
              <a:t>Для использования правила на </a:t>
            </a:r>
            <a:r>
              <a:rPr lang="ru-RU" sz="2000" dirty="0" err="1"/>
              <a:t>web</a:t>
            </a:r>
            <a:r>
              <a:rPr lang="ru-RU" sz="2000" dirty="0"/>
              <a:t> странице нужно связать страницу с нужной таблицей с помощью элемента &lt;</a:t>
            </a:r>
            <a:r>
              <a:rPr lang="ru-RU" sz="2000" dirty="0" err="1"/>
              <a:t>link</a:t>
            </a:r>
            <a:r>
              <a:rPr lang="ru-RU" sz="2000" dirty="0"/>
              <a:t>&gt; в разделе &lt;</a:t>
            </a:r>
            <a:r>
              <a:rPr lang="ru-RU" sz="2000" dirty="0" err="1"/>
              <a:t>head</a:t>
            </a:r>
            <a:r>
              <a:rPr lang="ru-RU" sz="2000" dirty="0"/>
              <a:t>&gt; </a:t>
            </a:r>
          </a:p>
          <a:p>
            <a:pPr>
              <a:lnSpc>
                <a:spcPct val="80000"/>
              </a:lnSpc>
            </a:pPr>
            <a:r>
              <a:rPr lang="ru-RU" sz="2000" dirty="0"/>
              <a:t>Например:</a:t>
            </a:r>
          </a:p>
          <a:p>
            <a:pPr lvl="1">
              <a:lnSpc>
                <a:spcPct val="80000"/>
              </a:lnSpc>
              <a:buFontTx/>
              <a:buNone/>
            </a:pPr>
            <a:r>
              <a:rPr lang="ru-RU" sz="1800" dirty="0">
                <a:solidFill>
                  <a:srgbClr val="0000FF"/>
                </a:solidFill>
              </a:rPr>
              <a:t>&lt;</a:t>
            </a:r>
            <a:r>
              <a:rPr lang="ru-RU" sz="1800" dirty="0" err="1">
                <a:solidFill>
                  <a:srgbClr val="0000FF"/>
                </a:solidFill>
              </a:rPr>
              <a:t>link</a:t>
            </a:r>
            <a:r>
              <a:rPr lang="ru-RU" sz="1800" dirty="0">
                <a:solidFill>
                  <a:srgbClr val="0000FF"/>
                </a:solidFill>
              </a:rPr>
              <a:t> </a:t>
            </a:r>
            <a:r>
              <a:rPr lang="ru-RU" sz="1800" dirty="0" err="1">
                <a:solidFill>
                  <a:srgbClr val="0000FF"/>
                </a:solidFill>
              </a:rPr>
              <a:t>href=</a:t>
            </a:r>
            <a:r>
              <a:rPr lang="ru-RU" sz="1800" dirty="0">
                <a:solidFill>
                  <a:srgbClr val="0000FF"/>
                </a:solidFill>
              </a:rPr>
              <a:t>"</a:t>
            </a:r>
            <a:r>
              <a:rPr lang="ru-RU" sz="1800" dirty="0" err="1">
                <a:solidFill>
                  <a:srgbClr val="0000FF"/>
                </a:solidFill>
              </a:rPr>
              <a:t>StyleSheet.css</a:t>
            </a:r>
            <a:r>
              <a:rPr lang="ru-RU" sz="1800" dirty="0">
                <a:solidFill>
                  <a:srgbClr val="0000FF"/>
                </a:solidFill>
              </a:rPr>
              <a:t>" </a:t>
            </a:r>
            <a:r>
              <a:rPr lang="ru-RU" sz="1800" dirty="0" err="1">
                <a:solidFill>
                  <a:srgbClr val="0000FF"/>
                </a:solidFill>
              </a:rPr>
              <a:t>rel=</a:t>
            </a:r>
            <a:r>
              <a:rPr lang="ru-RU" sz="1800" dirty="0">
                <a:solidFill>
                  <a:srgbClr val="0000FF"/>
                </a:solidFill>
              </a:rPr>
              <a:t>"</a:t>
            </a:r>
            <a:r>
              <a:rPr lang="ru-RU" sz="1800" dirty="0" err="1">
                <a:solidFill>
                  <a:srgbClr val="0000FF"/>
                </a:solidFill>
              </a:rPr>
              <a:t>stylesheet</a:t>
            </a:r>
            <a:r>
              <a:rPr lang="ru-RU" sz="1800" dirty="0">
                <a:solidFill>
                  <a:srgbClr val="0000FF"/>
                </a:solidFill>
              </a:rPr>
              <a:t>" </a:t>
            </a:r>
            <a:r>
              <a:rPr lang="ru-RU" sz="1800" dirty="0" err="1">
                <a:solidFill>
                  <a:srgbClr val="0000FF"/>
                </a:solidFill>
              </a:rPr>
              <a:t>type=</a:t>
            </a:r>
            <a:r>
              <a:rPr lang="ru-RU" sz="1800" dirty="0">
                <a:solidFill>
                  <a:srgbClr val="0000FF"/>
                </a:solidFill>
              </a:rPr>
              <a:t>"</a:t>
            </a:r>
            <a:r>
              <a:rPr lang="ru-RU" sz="1800" dirty="0" err="1">
                <a:solidFill>
                  <a:srgbClr val="0000FF"/>
                </a:solidFill>
              </a:rPr>
              <a:t>text</a:t>
            </a:r>
            <a:r>
              <a:rPr lang="ru-RU" sz="1800" dirty="0">
                <a:solidFill>
                  <a:srgbClr val="0000FF"/>
                </a:solidFill>
              </a:rPr>
              <a:t>/</a:t>
            </a:r>
            <a:r>
              <a:rPr lang="ru-RU" sz="1800" dirty="0" err="1">
                <a:solidFill>
                  <a:srgbClr val="0000FF"/>
                </a:solidFill>
              </a:rPr>
              <a:t>css</a:t>
            </a:r>
            <a:r>
              <a:rPr lang="ru-RU" sz="1800" dirty="0">
                <a:solidFill>
                  <a:srgbClr val="0000FF"/>
                </a:solidFill>
              </a:rPr>
              <a:t>" </a:t>
            </a:r>
            <a:r>
              <a:rPr lang="ru-RU" sz="1800" dirty="0" smtClean="0">
                <a:solidFill>
                  <a:srgbClr val="0000FF"/>
                </a:solidFill>
              </a:rPr>
              <a:t>/&gt;</a:t>
            </a:r>
          </a:p>
          <a:p>
            <a:pPr>
              <a:lnSpc>
                <a:spcPct val="80000"/>
              </a:lnSpc>
            </a:pPr>
            <a:r>
              <a:rPr lang="ru-RU" sz="2000" dirty="0" smtClean="0"/>
              <a:t>Статический </a:t>
            </a:r>
            <a:r>
              <a:rPr lang="ru-RU" sz="2000" dirty="0"/>
              <a:t>HTML элемент</a:t>
            </a:r>
            <a:r>
              <a:rPr lang="en-US" sz="2000" dirty="0"/>
              <a:t> </a:t>
            </a:r>
            <a:r>
              <a:rPr lang="ru-RU" sz="2000" dirty="0"/>
              <a:t>можно связать с правилом с помощью атрибута </a:t>
            </a:r>
            <a:r>
              <a:rPr lang="en-US" sz="2000" dirty="0">
                <a:solidFill>
                  <a:srgbClr val="0066FF"/>
                </a:solidFill>
              </a:rPr>
              <a:t>class</a:t>
            </a:r>
            <a:r>
              <a:rPr lang="ru-RU" sz="2000" dirty="0">
                <a:solidFill>
                  <a:srgbClr val="0066FF"/>
                </a:solidFill>
              </a:rPr>
              <a:t>.</a:t>
            </a:r>
            <a:endParaRPr lang="en-US" sz="2000" dirty="0"/>
          </a:p>
          <a:p>
            <a:pPr>
              <a:lnSpc>
                <a:spcPct val="80000"/>
              </a:lnSpc>
            </a:pPr>
            <a:r>
              <a:rPr lang="ru-RU" sz="2000" dirty="0"/>
              <a:t>Например:</a:t>
            </a:r>
          </a:p>
          <a:p>
            <a:pPr lvl="1">
              <a:lnSpc>
                <a:spcPct val="80000"/>
              </a:lnSpc>
              <a:buFontTx/>
              <a:buNone/>
            </a:pPr>
            <a:r>
              <a:rPr lang="ru-RU" sz="1800" dirty="0">
                <a:solidFill>
                  <a:srgbClr val="0000FF"/>
                </a:solidFill>
              </a:rPr>
              <a:t>&lt;</a:t>
            </a:r>
            <a:r>
              <a:rPr lang="ru-RU" sz="1800" dirty="0" err="1">
                <a:solidFill>
                  <a:srgbClr val="0000FF"/>
                </a:solidFill>
              </a:rPr>
              <a:t>div</a:t>
            </a:r>
            <a:r>
              <a:rPr lang="ru-RU" sz="1800" dirty="0">
                <a:solidFill>
                  <a:srgbClr val="0000FF"/>
                </a:solidFill>
              </a:rPr>
              <a:t> </a:t>
            </a:r>
            <a:r>
              <a:rPr lang="ru-RU" sz="1800" b="1" dirty="0" err="1">
                <a:solidFill>
                  <a:srgbClr val="0000FF"/>
                </a:solidFill>
              </a:rPr>
              <a:t>class=</a:t>
            </a:r>
            <a:r>
              <a:rPr lang="ru-RU" sz="1800" b="1" dirty="0">
                <a:solidFill>
                  <a:srgbClr val="0000FF"/>
                </a:solidFill>
              </a:rPr>
              <a:t>"</a:t>
            </a:r>
            <a:r>
              <a:rPr lang="ru-RU" sz="1800" b="1" dirty="0" err="1">
                <a:solidFill>
                  <a:srgbClr val="0000FF"/>
                </a:solidFill>
              </a:rPr>
              <a:t>blockText</a:t>
            </a:r>
            <a:r>
              <a:rPr lang="ru-RU" sz="1800" b="1" dirty="0">
                <a:solidFill>
                  <a:srgbClr val="0000FF"/>
                </a:solidFill>
              </a:rPr>
              <a:t>" </a:t>
            </a:r>
            <a:r>
              <a:rPr lang="ru-RU" sz="1800" dirty="0" err="1">
                <a:solidFill>
                  <a:srgbClr val="0000FF"/>
                </a:solidFill>
              </a:rPr>
              <a:t>id=</a:t>
            </a:r>
            <a:r>
              <a:rPr lang="ru-RU" sz="1800" dirty="0">
                <a:solidFill>
                  <a:srgbClr val="0000FF"/>
                </a:solidFill>
              </a:rPr>
              <a:t>"</a:t>
            </a:r>
            <a:r>
              <a:rPr lang="ru-RU" sz="1800" dirty="0" err="1" smtClean="0">
                <a:solidFill>
                  <a:srgbClr val="0000FF"/>
                </a:solidFill>
              </a:rPr>
              <a:t>paragraph</a:t>
            </a:r>
            <a:r>
              <a:rPr lang="ru-RU" sz="1800" dirty="0" smtClean="0">
                <a:solidFill>
                  <a:srgbClr val="0000FF"/>
                </a:solidFill>
              </a:rPr>
              <a:t>" </a:t>
            </a:r>
            <a:r>
              <a:rPr lang="ru-RU" sz="1800" dirty="0">
                <a:solidFill>
                  <a:srgbClr val="0000FF"/>
                </a:solidFill>
              </a:rPr>
              <a:t>&gt;</a:t>
            </a:r>
          </a:p>
          <a:p>
            <a:pPr lvl="1">
              <a:lnSpc>
                <a:spcPct val="80000"/>
              </a:lnSpc>
              <a:buFontTx/>
              <a:buNone/>
            </a:pPr>
            <a:r>
              <a:rPr lang="ru-RU" sz="1800" dirty="0" smtClean="0">
                <a:solidFill>
                  <a:srgbClr val="0000FF"/>
                </a:solidFill>
              </a:rPr>
              <a:t>    &lt;</a:t>
            </a:r>
            <a:r>
              <a:rPr lang="ru-RU" sz="1800" dirty="0" err="1">
                <a:solidFill>
                  <a:srgbClr val="0000FF"/>
                </a:solidFill>
              </a:rPr>
              <a:t>p</a:t>
            </a:r>
            <a:r>
              <a:rPr lang="ru-RU" sz="1800" dirty="0">
                <a:solidFill>
                  <a:srgbClr val="0000FF"/>
                </a:solidFill>
              </a:rPr>
              <a:t>&gt;</a:t>
            </a:r>
            <a:r>
              <a:rPr lang="ru-RU" sz="1800" dirty="0" err="1">
                <a:solidFill>
                  <a:srgbClr val="0000FF"/>
                </a:solidFill>
              </a:rPr>
              <a:t>This</a:t>
            </a:r>
            <a:r>
              <a:rPr lang="ru-RU" sz="1800" dirty="0">
                <a:solidFill>
                  <a:srgbClr val="0000FF"/>
                </a:solidFill>
              </a:rPr>
              <a:t> </a:t>
            </a:r>
            <a:r>
              <a:rPr lang="ru-RU" sz="1800" dirty="0" err="1">
                <a:solidFill>
                  <a:srgbClr val="0000FF"/>
                </a:solidFill>
              </a:rPr>
              <a:t>paragraph</a:t>
            </a:r>
            <a:r>
              <a:rPr lang="ru-RU" sz="1800" dirty="0">
                <a:solidFill>
                  <a:srgbClr val="0000FF"/>
                </a:solidFill>
              </a:rPr>
              <a:t> </a:t>
            </a:r>
            <a:r>
              <a:rPr lang="ru-RU" sz="1800" dirty="0" err="1">
                <a:solidFill>
                  <a:srgbClr val="0000FF"/>
                </a:solidFill>
              </a:rPr>
              <a:t>uses</a:t>
            </a:r>
            <a:r>
              <a:rPr lang="ru-RU" sz="1800" dirty="0">
                <a:solidFill>
                  <a:srgbClr val="0000FF"/>
                </a:solidFill>
              </a:rPr>
              <a:t> </a:t>
            </a:r>
            <a:r>
              <a:rPr lang="ru-RU" sz="1800" dirty="0" err="1">
                <a:solidFill>
                  <a:srgbClr val="0000FF"/>
                </a:solidFill>
              </a:rPr>
              <a:t>the</a:t>
            </a:r>
            <a:r>
              <a:rPr lang="ru-RU" sz="1800" dirty="0">
                <a:solidFill>
                  <a:srgbClr val="0000FF"/>
                </a:solidFill>
              </a:rPr>
              <a:t> </a:t>
            </a:r>
            <a:r>
              <a:rPr lang="ru-RU" sz="1800" dirty="0" err="1">
                <a:solidFill>
                  <a:srgbClr val="0000FF"/>
                </a:solidFill>
              </a:rPr>
              <a:t>blockText</a:t>
            </a:r>
            <a:r>
              <a:rPr lang="ru-RU" sz="1800" dirty="0">
                <a:solidFill>
                  <a:srgbClr val="0000FF"/>
                </a:solidFill>
              </a:rPr>
              <a:t> </a:t>
            </a:r>
            <a:r>
              <a:rPr lang="ru-RU" sz="1800" dirty="0" err="1">
                <a:solidFill>
                  <a:srgbClr val="0000FF"/>
                </a:solidFill>
              </a:rPr>
              <a:t>style</a:t>
            </a:r>
            <a:r>
              <a:rPr lang="ru-RU" sz="1800" dirty="0">
                <a:solidFill>
                  <a:srgbClr val="0000FF"/>
                </a:solidFill>
              </a:rPr>
              <a:t>.&lt;/</a:t>
            </a:r>
            <a:r>
              <a:rPr lang="ru-RU" sz="1800" dirty="0" err="1">
                <a:solidFill>
                  <a:srgbClr val="0000FF"/>
                </a:solidFill>
              </a:rPr>
              <a:t>p</a:t>
            </a:r>
            <a:r>
              <a:rPr lang="ru-RU" sz="1800" dirty="0">
                <a:solidFill>
                  <a:srgbClr val="0000FF"/>
                </a:solidFill>
              </a:rPr>
              <a:t>&gt;</a:t>
            </a:r>
          </a:p>
          <a:p>
            <a:pPr lvl="1">
              <a:lnSpc>
                <a:spcPct val="80000"/>
              </a:lnSpc>
              <a:buFontTx/>
              <a:buNone/>
            </a:pPr>
            <a:r>
              <a:rPr lang="ru-RU" sz="1800" dirty="0">
                <a:solidFill>
                  <a:srgbClr val="0000FF"/>
                </a:solidFill>
              </a:rPr>
              <a:t>&lt;/</a:t>
            </a:r>
            <a:r>
              <a:rPr lang="ru-RU" sz="1800" dirty="0" err="1">
                <a:solidFill>
                  <a:srgbClr val="0000FF"/>
                </a:solidFill>
              </a:rPr>
              <a:t>div</a:t>
            </a:r>
            <a:r>
              <a:rPr lang="ru-RU" sz="1800" dirty="0">
                <a:solidFill>
                  <a:srgbClr val="0000FF"/>
                </a:solidFill>
              </a:rPr>
              <a:t>&gt;</a:t>
            </a:r>
          </a:p>
          <a:p>
            <a:pPr>
              <a:lnSpc>
                <a:spcPct val="80000"/>
              </a:lnSpc>
              <a:buFontTx/>
              <a:buNone/>
            </a:pPr>
            <a:endParaRPr lang="ru-RU" sz="2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7200" y="274638"/>
            <a:ext cx="8229600" cy="777875"/>
          </a:xfrm>
        </p:spPr>
        <p:txBody>
          <a:bodyPr/>
          <a:lstStyle/>
          <a:p>
            <a:r>
              <a:rPr lang="ru-RU" sz="3600"/>
              <a:t>Пример использования стилей</a:t>
            </a:r>
          </a:p>
        </p:txBody>
      </p:sp>
      <p:sp>
        <p:nvSpPr>
          <p:cNvPr id="145411" name="Rectangle 3"/>
          <p:cNvSpPr>
            <a:spLocks noGrp="1" noChangeArrowheads="1"/>
          </p:cNvSpPr>
          <p:nvPr>
            <p:ph idx="1"/>
          </p:nvPr>
        </p:nvSpPr>
        <p:spPr>
          <a:xfrm>
            <a:off x="457200" y="1125538"/>
            <a:ext cx="8229600" cy="5327650"/>
          </a:xfrm>
        </p:spPr>
        <p:txBody>
          <a:bodyPr/>
          <a:lstStyle/>
          <a:p>
            <a:pPr>
              <a:lnSpc>
                <a:spcPct val="80000"/>
              </a:lnSpc>
              <a:buFontTx/>
              <a:buNone/>
            </a:pPr>
            <a:r>
              <a:rPr lang="ru-RU" sz="1600" dirty="0"/>
              <a:t>&lt;НТМ</a:t>
            </a:r>
            <a:r>
              <a:rPr lang="en-US" sz="1600" dirty="0"/>
              <a:t>L</a:t>
            </a:r>
            <a:r>
              <a:rPr lang="ru-RU" sz="1600" dirty="0"/>
              <a:t>&gt;</a:t>
            </a:r>
            <a:r>
              <a:rPr lang="en-US" sz="1600" dirty="0"/>
              <a:t> </a:t>
            </a:r>
          </a:p>
          <a:p>
            <a:pPr>
              <a:lnSpc>
                <a:spcPct val="80000"/>
              </a:lnSpc>
              <a:buFontTx/>
              <a:buNone/>
            </a:pPr>
            <a:r>
              <a:rPr lang="ru-RU" sz="1600" dirty="0"/>
              <a:t>&lt;HEAD&gt;</a:t>
            </a:r>
            <a:r>
              <a:rPr lang="en-US" sz="1600" dirty="0"/>
              <a:t> </a:t>
            </a:r>
            <a:r>
              <a:rPr lang="ru-RU" sz="1600" dirty="0"/>
              <a:t>&lt;</a:t>
            </a:r>
            <a:r>
              <a:rPr lang="ru-RU" sz="1600" dirty="0" err="1"/>
              <a:t>title</a:t>
            </a:r>
            <a:r>
              <a:rPr lang="ru-RU" sz="1600" dirty="0"/>
              <a:t>&gt;</a:t>
            </a:r>
            <a:r>
              <a:rPr lang="ru-RU" sz="1600" dirty="0" err="1"/>
              <a:t>WebForm</a:t>
            </a:r>
            <a:r>
              <a:rPr lang="en-US" sz="1600" dirty="0"/>
              <a:t>&lt;</a:t>
            </a:r>
            <a:r>
              <a:rPr lang="ru-RU" sz="1600" dirty="0"/>
              <a:t>/</a:t>
            </a:r>
            <a:r>
              <a:rPr lang="ru-RU" sz="1600" dirty="0" err="1"/>
              <a:t>title</a:t>
            </a:r>
            <a:r>
              <a:rPr lang="ru-RU" sz="1600" dirty="0"/>
              <a:t>&gt;</a:t>
            </a:r>
          </a:p>
          <a:p>
            <a:pPr>
              <a:lnSpc>
                <a:spcPct val="80000"/>
              </a:lnSpc>
              <a:buFontTx/>
              <a:buNone/>
            </a:pPr>
            <a:r>
              <a:rPr lang="en-US" sz="1600" dirty="0"/>
              <a:t>  </a:t>
            </a:r>
            <a:r>
              <a:rPr lang="ru-RU" sz="1600" dirty="0"/>
              <a:t>&lt;!- </a:t>
            </a:r>
            <a:r>
              <a:rPr lang="ru-RU" sz="1600" b="1" dirty="0"/>
              <a:t>(1) Ссылка на таблицу стилей.</a:t>
            </a:r>
            <a:r>
              <a:rPr lang="ru-RU" sz="1600" dirty="0"/>
              <a:t> -&gt;</a:t>
            </a:r>
          </a:p>
          <a:p>
            <a:pPr>
              <a:lnSpc>
                <a:spcPct val="80000"/>
              </a:lnSpc>
              <a:buFontTx/>
              <a:buNone/>
            </a:pPr>
            <a:r>
              <a:rPr lang="en-US" sz="1600" dirty="0"/>
              <a:t>  </a:t>
            </a:r>
            <a:r>
              <a:rPr lang="ru-RU" sz="1600" dirty="0"/>
              <a:t>&lt;LINK REL="</a:t>
            </a:r>
            <a:r>
              <a:rPr lang="ru-RU" sz="1600" dirty="0" err="1"/>
              <a:t>stylesheet</a:t>
            </a:r>
            <a:r>
              <a:rPr lang="ru-RU" sz="1600" dirty="0"/>
              <a:t>" TYPE="</a:t>
            </a:r>
            <a:r>
              <a:rPr lang="ru-RU" sz="1600" dirty="0" err="1"/>
              <a:t>text</a:t>
            </a:r>
            <a:r>
              <a:rPr lang="ru-RU" sz="1600" dirty="0"/>
              <a:t>/</a:t>
            </a:r>
            <a:r>
              <a:rPr lang="ru-RU" sz="1600" dirty="0" err="1"/>
              <a:t>css</a:t>
            </a:r>
            <a:r>
              <a:rPr lang="ru-RU" sz="1600" dirty="0"/>
              <a:t>" HREF="</a:t>
            </a:r>
            <a:r>
              <a:rPr lang="ru-RU" sz="1600" dirty="0" err="1"/>
              <a:t>Styles</a:t>
            </a:r>
            <a:r>
              <a:rPr lang="en-US" sz="1600" dirty="0"/>
              <a:t>.</a:t>
            </a:r>
            <a:r>
              <a:rPr lang="ru-RU" sz="1600" dirty="0" err="1"/>
              <a:t>css</a:t>
            </a:r>
            <a:r>
              <a:rPr lang="ru-RU" sz="1600" dirty="0"/>
              <a:t>"&gt;</a:t>
            </a:r>
          </a:p>
          <a:p>
            <a:pPr>
              <a:lnSpc>
                <a:spcPct val="80000"/>
              </a:lnSpc>
              <a:buFontTx/>
              <a:buNone/>
            </a:pPr>
            <a:r>
              <a:rPr lang="en-US" sz="1600" dirty="0"/>
              <a:t>  </a:t>
            </a:r>
            <a:r>
              <a:rPr lang="ru-RU" sz="1600" dirty="0"/>
              <a:t>&lt;!- </a:t>
            </a:r>
            <a:r>
              <a:rPr lang="ru-RU" sz="1600" b="1" dirty="0"/>
              <a:t>(2) Определение стиля на уровне страницы</a:t>
            </a:r>
            <a:r>
              <a:rPr lang="en-US" sz="1600" b="1" dirty="0"/>
              <a:t>.</a:t>
            </a:r>
            <a:r>
              <a:rPr lang="ru-RU" sz="1600" dirty="0"/>
              <a:t> -&gt;</a:t>
            </a:r>
          </a:p>
          <a:p>
            <a:pPr>
              <a:lnSpc>
                <a:spcPct val="80000"/>
              </a:lnSpc>
              <a:buFontTx/>
              <a:buNone/>
            </a:pPr>
            <a:r>
              <a:rPr lang="en-US" sz="1600" dirty="0"/>
              <a:t>  </a:t>
            </a:r>
            <a:r>
              <a:rPr lang="ru-RU" sz="1600" dirty="0"/>
              <a:t>&lt;</a:t>
            </a:r>
            <a:r>
              <a:rPr lang="ru-RU" sz="1600" dirty="0" err="1"/>
              <a:t>style</a:t>
            </a:r>
            <a:r>
              <a:rPr lang="ru-RU" sz="1600" dirty="0"/>
              <a:t>&gt;</a:t>
            </a:r>
          </a:p>
          <a:p>
            <a:pPr>
              <a:lnSpc>
                <a:spcPct val="80000"/>
              </a:lnSpc>
              <a:buFontTx/>
              <a:buNone/>
            </a:pPr>
            <a:r>
              <a:rPr lang="en-US" sz="1600" dirty="0"/>
              <a:t>     </a:t>
            </a:r>
            <a:r>
              <a:rPr lang="ru-RU" sz="1600" dirty="0"/>
              <a:t>Р {</a:t>
            </a:r>
            <a:r>
              <a:rPr lang="en-US" sz="1600" dirty="0"/>
              <a:t> </a:t>
            </a:r>
          </a:p>
          <a:p>
            <a:pPr>
              <a:lnSpc>
                <a:spcPct val="80000"/>
              </a:lnSpc>
              <a:buFontTx/>
              <a:buNone/>
            </a:pPr>
            <a:r>
              <a:rPr lang="en-US" sz="1600" dirty="0"/>
              <a:t>           </a:t>
            </a:r>
            <a:r>
              <a:rPr lang="ru-RU" sz="1600" dirty="0" err="1"/>
              <a:t>font-family</a:t>
            </a:r>
            <a:r>
              <a:rPr lang="ru-RU" sz="1600" dirty="0"/>
              <a:t>: '</a:t>
            </a:r>
            <a:r>
              <a:rPr lang="ru-RU" sz="1600" dirty="0" err="1"/>
              <a:t>Comic</a:t>
            </a:r>
            <a:r>
              <a:rPr lang="ru-RU" sz="1600" dirty="0"/>
              <a:t> </a:t>
            </a:r>
            <a:r>
              <a:rPr lang="ru-RU" sz="1600" dirty="0" err="1"/>
              <a:t>Sans</a:t>
            </a:r>
            <a:r>
              <a:rPr lang="ru-RU" sz="1600" dirty="0"/>
              <a:t> MS', </a:t>
            </a:r>
            <a:r>
              <a:rPr lang="ru-RU" sz="1600" dirty="0" err="1"/>
              <a:t>Lucida</a:t>
            </a:r>
            <a:r>
              <a:rPr lang="ru-RU" sz="1600" dirty="0"/>
              <a:t> </a:t>
            </a:r>
            <a:r>
              <a:rPr lang="ru-RU" sz="1600" dirty="0" err="1"/>
              <a:t>Sans</a:t>
            </a:r>
            <a:r>
              <a:rPr lang="ru-RU" sz="1600" dirty="0"/>
              <a:t>, </a:t>
            </a:r>
            <a:r>
              <a:rPr lang="ru-RU" sz="1600" dirty="0" err="1"/>
              <a:t>sans-serif</a:t>
            </a:r>
            <a:r>
              <a:rPr lang="ru-RU" sz="1600" dirty="0"/>
              <a:t>;</a:t>
            </a:r>
          </a:p>
          <a:p>
            <a:pPr>
              <a:lnSpc>
                <a:spcPct val="80000"/>
              </a:lnSpc>
              <a:buFontTx/>
              <a:buNone/>
            </a:pPr>
            <a:r>
              <a:rPr lang="en-US" sz="1600" dirty="0"/>
              <a:t>           </a:t>
            </a:r>
            <a:r>
              <a:rPr lang="ru-RU" sz="1600" dirty="0" err="1"/>
              <a:t>font-size</a:t>
            </a:r>
            <a:r>
              <a:rPr lang="ru-RU" sz="1600" dirty="0"/>
              <a:t>: </a:t>
            </a:r>
            <a:r>
              <a:rPr lang="ru-RU" sz="1600" dirty="0" err="1"/>
              <a:t>medium</a:t>
            </a:r>
            <a:r>
              <a:rPr lang="ru-RU" sz="1600" dirty="0"/>
              <a:t>:</a:t>
            </a:r>
          </a:p>
          <a:p>
            <a:pPr>
              <a:lnSpc>
                <a:spcPct val="80000"/>
              </a:lnSpc>
              <a:buFontTx/>
              <a:buNone/>
            </a:pPr>
            <a:r>
              <a:rPr lang="en-US" sz="1600" dirty="0"/>
              <a:t>        </a:t>
            </a:r>
            <a:r>
              <a:rPr lang="ru-RU" sz="1600" dirty="0"/>
              <a:t>}</a:t>
            </a:r>
          </a:p>
          <a:p>
            <a:pPr>
              <a:lnSpc>
                <a:spcPct val="80000"/>
              </a:lnSpc>
              <a:buFontTx/>
              <a:buNone/>
            </a:pPr>
            <a:r>
              <a:rPr lang="en-US" sz="1600" dirty="0"/>
              <a:t>  </a:t>
            </a:r>
            <a:r>
              <a:rPr lang="ru-RU" sz="1600" dirty="0"/>
              <a:t>&lt;/</a:t>
            </a:r>
            <a:r>
              <a:rPr lang="ru-RU" sz="1600" dirty="0" err="1"/>
              <a:t>style</a:t>
            </a:r>
            <a:r>
              <a:rPr lang="ru-RU" sz="1600" dirty="0"/>
              <a:t>&gt;</a:t>
            </a:r>
          </a:p>
          <a:p>
            <a:pPr>
              <a:lnSpc>
                <a:spcPct val="80000"/>
              </a:lnSpc>
              <a:buFontTx/>
              <a:buNone/>
            </a:pPr>
            <a:r>
              <a:rPr lang="ru-RU" sz="1600" dirty="0"/>
              <a:t>&lt;/HEAD&gt;</a:t>
            </a:r>
          </a:p>
          <a:p>
            <a:pPr>
              <a:lnSpc>
                <a:spcPct val="80000"/>
              </a:lnSpc>
              <a:buFontTx/>
              <a:buNone/>
            </a:pPr>
            <a:endParaRPr lang="en-US" sz="1600" dirty="0"/>
          </a:p>
          <a:p>
            <a:pPr>
              <a:lnSpc>
                <a:spcPct val="80000"/>
              </a:lnSpc>
              <a:buFontTx/>
              <a:buNone/>
            </a:pPr>
            <a:r>
              <a:rPr lang="ru-RU" sz="1600" dirty="0"/>
              <a:t>&lt;</a:t>
            </a:r>
            <a:r>
              <a:rPr lang="en-US" sz="1600" dirty="0" err="1"/>
              <a:t>bo</a:t>
            </a:r>
            <a:r>
              <a:rPr lang="ru-RU" sz="1600" dirty="0" err="1"/>
              <a:t>dy</a:t>
            </a:r>
            <a:r>
              <a:rPr lang="ru-RU" sz="1600" dirty="0"/>
              <a:t>&gt;</a:t>
            </a:r>
          </a:p>
          <a:p>
            <a:pPr>
              <a:lnSpc>
                <a:spcPct val="80000"/>
              </a:lnSpc>
              <a:buFontTx/>
              <a:buNone/>
            </a:pPr>
            <a:r>
              <a:rPr lang="ru-RU" sz="1600" dirty="0" smtClean="0"/>
              <a:t>   &lt;</a:t>
            </a:r>
            <a:r>
              <a:rPr lang="ru-RU" sz="1600" dirty="0" err="1"/>
              <a:t>p</a:t>
            </a:r>
            <a:r>
              <a:rPr lang="ru-RU" sz="1600" dirty="0"/>
              <a:t>&gt;</a:t>
            </a:r>
            <a:r>
              <a:rPr lang="ru-RU" sz="1600" dirty="0" err="1"/>
              <a:t>The</a:t>
            </a:r>
            <a:r>
              <a:rPr lang="ru-RU" sz="1600" dirty="0"/>
              <a:t> </a:t>
            </a:r>
            <a:r>
              <a:rPr lang="ru-RU" sz="1600" dirty="0" err="1"/>
              <a:t>alignment</a:t>
            </a:r>
            <a:r>
              <a:rPr lang="ru-RU" sz="1600" dirty="0"/>
              <a:t> </a:t>
            </a:r>
            <a:r>
              <a:rPr lang="ru-RU" sz="1600" dirty="0" err="1"/>
              <a:t>is</a:t>
            </a:r>
            <a:r>
              <a:rPr lang="ru-RU" sz="1600" dirty="0"/>
              <a:t> </a:t>
            </a:r>
            <a:r>
              <a:rPr lang="ru-RU" sz="1600" dirty="0" err="1"/>
              <a:t>from</a:t>
            </a:r>
            <a:r>
              <a:rPr lang="ru-RU" sz="1600" dirty="0"/>
              <a:t> </a:t>
            </a:r>
            <a:r>
              <a:rPr lang="ru-RU" sz="1600" dirty="0" err="1"/>
              <a:t>the</a:t>
            </a:r>
            <a:r>
              <a:rPr lang="ru-RU" sz="1600" dirty="0"/>
              <a:t> </a:t>
            </a:r>
            <a:r>
              <a:rPr lang="ru-RU" sz="1600" dirty="0" err="1"/>
              <a:t>style</a:t>
            </a:r>
            <a:r>
              <a:rPr lang="ru-RU" sz="1600" dirty="0"/>
              <a:t> </a:t>
            </a:r>
            <a:r>
              <a:rPr lang="ru-RU" sz="1600" dirty="0" err="1"/>
              <a:t>sheet</a:t>
            </a:r>
            <a:r>
              <a:rPr lang="ru-RU" sz="1600" dirty="0"/>
              <a:t>. &lt;/</a:t>
            </a:r>
            <a:r>
              <a:rPr lang="ru-RU" sz="1600" dirty="0" err="1"/>
              <a:t>p</a:t>
            </a:r>
            <a:r>
              <a:rPr lang="ru-RU" sz="1600" dirty="0"/>
              <a:t>&gt;</a:t>
            </a:r>
          </a:p>
          <a:p>
            <a:pPr>
              <a:lnSpc>
                <a:spcPct val="80000"/>
              </a:lnSpc>
              <a:buFontTx/>
              <a:buNone/>
            </a:pPr>
            <a:r>
              <a:rPr lang="ru-RU" sz="1600" dirty="0" smtClean="0"/>
              <a:t>   &lt;</a:t>
            </a:r>
            <a:r>
              <a:rPr lang="ru-RU" sz="1600" dirty="0" err="1"/>
              <a:t>p</a:t>
            </a:r>
            <a:r>
              <a:rPr lang="ru-RU" sz="1600" dirty="0"/>
              <a:t>&gt;</a:t>
            </a:r>
            <a:r>
              <a:rPr lang="ru-RU" sz="1600" dirty="0" err="1"/>
              <a:t>The</a:t>
            </a:r>
            <a:r>
              <a:rPr lang="ru-RU" sz="1600" dirty="0"/>
              <a:t> </a:t>
            </a:r>
            <a:r>
              <a:rPr lang="ru-RU" sz="1600" dirty="0" err="1"/>
              <a:t>font</a:t>
            </a:r>
            <a:r>
              <a:rPr lang="ru-RU" sz="1600" dirty="0"/>
              <a:t> </a:t>
            </a:r>
            <a:r>
              <a:rPr lang="ru-RU" sz="1600" dirty="0" err="1"/>
              <a:t>is</a:t>
            </a:r>
            <a:r>
              <a:rPr lang="ru-RU" sz="1600" dirty="0"/>
              <a:t> </a:t>
            </a:r>
            <a:r>
              <a:rPr lang="ru-RU" sz="1600" dirty="0" err="1"/>
              <a:t>from</a:t>
            </a:r>
            <a:r>
              <a:rPr lang="ru-RU" sz="1600" dirty="0"/>
              <a:t> </a:t>
            </a:r>
            <a:r>
              <a:rPr lang="ru-RU" sz="1600" dirty="0" err="1"/>
              <a:t>the</a:t>
            </a:r>
            <a:r>
              <a:rPr lang="ru-RU" sz="1600" dirty="0"/>
              <a:t> </a:t>
            </a:r>
            <a:r>
              <a:rPr lang="ru-RU" sz="1600" dirty="0" err="1"/>
              <a:t>style</a:t>
            </a:r>
            <a:r>
              <a:rPr lang="ru-RU" sz="1600" dirty="0"/>
              <a:t> </a:t>
            </a:r>
            <a:r>
              <a:rPr lang="ru-RU" sz="1600" dirty="0" err="1"/>
              <a:t>in</a:t>
            </a:r>
            <a:r>
              <a:rPr lang="ru-RU" sz="1600" dirty="0"/>
              <a:t> </a:t>
            </a:r>
            <a:r>
              <a:rPr lang="ru-RU" sz="1600" dirty="0" err="1"/>
              <a:t>the</a:t>
            </a:r>
            <a:r>
              <a:rPr lang="ru-RU" sz="1600" dirty="0"/>
              <a:t> </a:t>
            </a:r>
            <a:r>
              <a:rPr lang="ru-RU" sz="1600" dirty="0" err="1"/>
              <a:t>page's</a:t>
            </a:r>
            <a:r>
              <a:rPr lang="ru-RU" sz="1600" dirty="0"/>
              <a:t> </a:t>
            </a:r>
            <a:r>
              <a:rPr lang="ru-RU" sz="1600" dirty="0" err="1"/>
              <a:t>head</a:t>
            </a:r>
            <a:r>
              <a:rPr lang="ru-RU" sz="1600" dirty="0"/>
              <a:t> </a:t>
            </a:r>
            <a:r>
              <a:rPr lang="ru-RU" sz="1600" dirty="0" err="1"/>
              <a:t>element</a:t>
            </a:r>
            <a:r>
              <a:rPr lang="ru-RU" sz="1600" dirty="0"/>
              <a:t>,</a:t>
            </a:r>
          </a:p>
          <a:p>
            <a:pPr>
              <a:lnSpc>
                <a:spcPct val="80000"/>
              </a:lnSpc>
              <a:buFontTx/>
              <a:buNone/>
            </a:pPr>
            <a:r>
              <a:rPr lang="ru-RU" sz="1600" b="1" dirty="0" smtClean="0"/>
              <a:t>   &lt;!- </a:t>
            </a:r>
            <a:r>
              <a:rPr lang="ru-RU" sz="1600" b="1" dirty="0"/>
              <a:t>(3) Определение стиля, встроенное в элемент -&gt;</a:t>
            </a:r>
          </a:p>
          <a:p>
            <a:pPr>
              <a:lnSpc>
                <a:spcPct val="80000"/>
              </a:lnSpc>
              <a:buFontTx/>
              <a:buNone/>
            </a:pPr>
            <a:r>
              <a:rPr lang="ru-RU" sz="1600" dirty="0" smtClean="0"/>
              <a:t>   &lt;</a:t>
            </a:r>
            <a:r>
              <a:rPr lang="ru-RU" sz="1600" dirty="0" err="1"/>
              <a:t>р</a:t>
            </a:r>
            <a:r>
              <a:rPr lang="ru-RU" sz="1600" dirty="0"/>
              <a:t> </a:t>
            </a:r>
            <a:r>
              <a:rPr lang="ru-RU" sz="1600" dirty="0" err="1"/>
              <a:t>sty</a:t>
            </a:r>
            <a:r>
              <a:rPr lang="en-US" sz="1600" dirty="0"/>
              <a:t>l</a:t>
            </a:r>
            <a:r>
              <a:rPr lang="ru-RU" sz="1600" dirty="0" err="1"/>
              <a:t>e=</a:t>
            </a:r>
            <a:r>
              <a:rPr lang="ru-RU" sz="1600" dirty="0"/>
              <a:t>"FONT-SIZE: </a:t>
            </a:r>
            <a:r>
              <a:rPr lang="ru-RU" sz="1600" dirty="0" err="1"/>
              <a:t>large</a:t>
            </a:r>
            <a:r>
              <a:rPr lang="ru-RU" sz="1600" dirty="0"/>
              <a:t>; FONT-STYLE: </a:t>
            </a:r>
            <a:r>
              <a:rPr lang="ru-RU" sz="1600" dirty="0" err="1"/>
              <a:t>italic</a:t>
            </a:r>
            <a:r>
              <a:rPr lang="ru-RU" sz="1600" dirty="0"/>
              <a:t>"&gt;</a:t>
            </a:r>
            <a:r>
              <a:rPr lang="ru-RU" sz="1600" dirty="0" err="1"/>
              <a:t>The</a:t>
            </a:r>
            <a:r>
              <a:rPr lang="ru-RU" sz="1600" dirty="0"/>
              <a:t> </a:t>
            </a:r>
            <a:r>
              <a:rPr lang="ru-RU" sz="1600" dirty="0" err="1"/>
              <a:t>italic</a:t>
            </a:r>
            <a:r>
              <a:rPr lang="ru-RU" sz="1600" dirty="0"/>
              <a:t> </a:t>
            </a:r>
            <a:r>
              <a:rPr lang="ru-RU" sz="1600" dirty="0" err="1"/>
              <a:t>is</a:t>
            </a:r>
            <a:r>
              <a:rPr lang="ru-RU" sz="1600" dirty="0"/>
              <a:t> </a:t>
            </a:r>
            <a:r>
              <a:rPr lang="ru-RU" sz="1600" dirty="0" err="1"/>
              <a:t>from</a:t>
            </a:r>
            <a:r>
              <a:rPr lang="en-US" sz="1600" dirty="0"/>
              <a:t> </a:t>
            </a:r>
            <a:r>
              <a:rPr lang="ru-RU" sz="1600" dirty="0" err="1"/>
              <a:t>the</a:t>
            </a:r>
            <a:r>
              <a:rPr lang="ru-RU" sz="1600" dirty="0"/>
              <a:t> </a:t>
            </a:r>
            <a:r>
              <a:rPr lang="ru-RU" sz="1600" dirty="0" err="1"/>
              <a:t>inline</a:t>
            </a:r>
            <a:r>
              <a:rPr lang="ru-RU" sz="1600" dirty="0"/>
              <a:t> </a:t>
            </a:r>
            <a:r>
              <a:rPr lang="ru-RU" sz="1600" dirty="0" err="1"/>
              <a:t>style</a:t>
            </a:r>
            <a:r>
              <a:rPr lang="ru-RU" sz="1600" dirty="0"/>
              <a:t>. &lt;/</a:t>
            </a:r>
            <a:r>
              <a:rPr lang="ru-RU" sz="1600" dirty="0" err="1"/>
              <a:t>p</a:t>
            </a:r>
            <a:r>
              <a:rPr lang="ru-RU" sz="1600" dirty="0"/>
              <a:t>&gt;</a:t>
            </a:r>
          </a:p>
          <a:p>
            <a:pPr>
              <a:lnSpc>
                <a:spcPct val="80000"/>
              </a:lnSpc>
              <a:buFontTx/>
              <a:buNone/>
            </a:pPr>
            <a:r>
              <a:rPr lang="ru-RU" sz="1600" dirty="0"/>
              <a:t>&lt;/</a:t>
            </a:r>
            <a:r>
              <a:rPr lang="ru-RU" sz="1600" dirty="0" err="1"/>
              <a:t>body</a:t>
            </a:r>
            <a:r>
              <a:rPr lang="ru-RU" sz="1600" dirty="0"/>
              <a:t>&gt;</a:t>
            </a:r>
          </a:p>
          <a:p>
            <a:pPr>
              <a:lnSpc>
                <a:spcPct val="80000"/>
              </a:lnSpc>
              <a:buFontTx/>
              <a:buNone/>
            </a:pPr>
            <a:r>
              <a:rPr lang="ru-RU" sz="1600" dirty="0"/>
              <a:t>&lt;/HTML&gt;</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47500" lnSpcReduction="20000"/>
          </a:bodyPr>
          <a:lstStyle/>
          <a:p>
            <a:r>
              <a:rPr lang="ru-RU" dirty="0" smtClean="0"/>
              <a:t>Описание </a:t>
            </a:r>
            <a:r>
              <a:rPr lang="en-US" dirty="0" smtClean="0"/>
              <a:t>CSS </a:t>
            </a:r>
            <a:r>
              <a:rPr lang="ru-RU" dirty="0" smtClean="0"/>
              <a:t>не обязательно помещать в отдельный файл</a:t>
            </a:r>
            <a:r>
              <a:rPr lang="en-US" dirty="0" smtClean="0"/>
              <a:t>. </a:t>
            </a:r>
            <a:r>
              <a:rPr lang="ru-RU" dirty="0" smtClean="0"/>
              <a:t>Стили </a:t>
            </a:r>
            <a:r>
              <a:rPr lang="en-US" dirty="0" smtClean="0"/>
              <a:t>CSS </a:t>
            </a:r>
            <a:r>
              <a:rPr lang="ru-RU" dirty="0" smtClean="0"/>
              <a:t>можно вставить и в </a:t>
            </a:r>
            <a:r>
              <a:rPr lang="en-US" dirty="0" smtClean="0"/>
              <a:t>HTML </a:t>
            </a:r>
            <a:r>
              <a:rPr lang="ru-RU" dirty="0" smtClean="0"/>
              <a:t>страницу</a:t>
            </a:r>
            <a:r>
              <a:rPr lang="en-US" dirty="0" smtClean="0"/>
              <a:t>. </a:t>
            </a:r>
            <a:endParaRPr lang="ru-RU" dirty="0" smtClean="0"/>
          </a:p>
          <a:p>
            <a:r>
              <a:rPr lang="ru-RU" dirty="0" smtClean="0"/>
              <a:t>В этом случае</a:t>
            </a:r>
            <a:r>
              <a:rPr lang="en-US" dirty="0" smtClean="0"/>
              <a:t>, </a:t>
            </a:r>
            <a:r>
              <a:rPr lang="ru-RU" dirty="0" smtClean="0"/>
              <a:t>все определения должны помещаться в элемент </a:t>
            </a:r>
            <a:r>
              <a:rPr lang="en-US" b="1" dirty="0" smtClean="0"/>
              <a:t>STYLE. </a:t>
            </a:r>
            <a:r>
              <a:rPr lang="ru-RU" b="1" dirty="0" smtClean="0"/>
              <a:t>Такой подход может использоваться для описания внешнего вида элементов, которые являются специфичными для некоторой страницы и не будут использоваться в других страницах.</a:t>
            </a:r>
          </a:p>
          <a:p>
            <a:pPr>
              <a:buNone/>
            </a:pPr>
            <a:endParaRPr lang="ru-RU" dirty="0" smtClean="0"/>
          </a:p>
          <a:p>
            <a:pPr>
              <a:buNone/>
            </a:pPr>
            <a:r>
              <a:rPr lang="en-US" dirty="0" smtClean="0"/>
              <a:t>&lt;!DOCTYPE HTML PUBLIC "-//W3C//DTD HTML 4.0 Transitional//EN"&gt; </a:t>
            </a:r>
            <a:endParaRPr lang="ru-RU" dirty="0" smtClean="0"/>
          </a:p>
          <a:p>
            <a:pPr>
              <a:buNone/>
            </a:pPr>
            <a:r>
              <a:rPr lang="en-US" dirty="0" smtClean="0"/>
              <a:t>&lt;html&gt; </a:t>
            </a:r>
            <a:endParaRPr lang="ru-RU" dirty="0" smtClean="0"/>
          </a:p>
          <a:p>
            <a:pPr>
              <a:buNone/>
            </a:pPr>
            <a:r>
              <a:rPr lang="en-US" dirty="0" smtClean="0"/>
              <a:t>&lt;head&gt; </a:t>
            </a:r>
            <a:endParaRPr lang="ru-RU" dirty="0" smtClean="0"/>
          </a:p>
          <a:p>
            <a:pPr>
              <a:buNone/>
            </a:pPr>
            <a:r>
              <a:rPr lang="ru-RU" dirty="0" smtClean="0"/>
              <a:t>   </a:t>
            </a:r>
            <a:r>
              <a:rPr lang="en-US" dirty="0" smtClean="0"/>
              <a:t>&lt;title&gt;My title&lt;/title&gt; </a:t>
            </a:r>
            <a:endParaRPr lang="ru-RU" dirty="0" smtClean="0"/>
          </a:p>
          <a:p>
            <a:pPr>
              <a:buNone/>
            </a:pPr>
            <a:r>
              <a:rPr lang="ru-RU" dirty="0" smtClean="0"/>
              <a:t>   </a:t>
            </a:r>
            <a:r>
              <a:rPr lang="en-US" dirty="0" smtClean="0"/>
              <a:t>&lt;style type="text/</a:t>
            </a:r>
            <a:r>
              <a:rPr lang="en-US" dirty="0" err="1" smtClean="0"/>
              <a:t>css</a:t>
            </a:r>
            <a:r>
              <a:rPr lang="en-US" dirty="0" smtClean="0"/>
              <a:t>"&gt; body </a:t>
            </a:r>
            <a:endParaRPr lang="ru-RU" dirty="0" smtClean="0"/>
          </a:p>
          <a:p>
            <a:pPr>
              <a:buNone/>
            </a:pPr>
            <a:r>
              <a:rPr lang="ru-RU" dirty="0" smtClean="0"/>
              <a:t>   </a:t>
            </a:r>
            <a:r>
              <a:rPr lang="en-US" dirty="0" smtClean="0"/>
              <a:t>{</a:t>
            </a:r>
            <a:endParaRPr lang="ru-RU" dirty="0" smtClean="0"/>
          </a:p>
          <a:p>
            <a:pPr>
              <a:buNone/>
            </a:pPr>
            <a:r>
              <a:rPr lang="ru-RU" dirty="0" smtClean="0"/>
              <a:t>     </a:t>
            </a:r>
            <a:r>
              <a:rPr lang="en-US" dirty="0" smtClean="0"/>
              <a:t> font-family: Verdana; </a:t>
            </a:r>
            <a:endParaRPr lang="ru-RU" dirty="0" smtClean="0"/>
          </a:p>
          <a:p>
            <a:pPr>
              <a:buNone/>
            </a:pPr>
            <a:r>
              <a:rPr lang="ru-RU" dirty="0" smtClean="0"/>
              <a:t>      </a:t>
            </a:r>
            <a:r>
              <a:rPr lang="en-US" dirty="0" smtClean="0"/>
              <a:t>font-size: 9pt; text-align: right; </a:t>
            </a:r>
            <a:endParaRPr lang="ru-RU" dirty="0" smtClean="0"/>
          </a:p>
          <a:p>
            <a:pPr>
              <a:buNone/>
            </a:pPr>
            <a:r>
              <a:rPr lang="ru-RU" dirty="0" smtClean="0"/>
              <a:t>   </a:t>
            </a:r>
            <a:r>
              <a:rPr lang="en-US" dirty="0" smtClean="0"/>
              <a:t>} </a:t>
            </a:r>
            <a:endParaRPr lang="ru-RU" dirty="0" smtClean="0"/>
          </a:p>
          <a:p>
            <a:pPr>
              <a:buNone/>
            </a:pPr>
            <a:r>
              <a:rPr lang="ru-RU" dirty="0" smtClean="0"/>
              <a:t>   </a:t>
            </a:r>
            <a:r>
              <a:rPr lang="en-US" dirty="0" smtClean="0"/>
              <a:t>div </a:t>
            </a:r>
            <a:endParaRPr lang="ru-RU" dirty="0" smtClean="0"/>
          </a:p>
          <a:p>
            <a:pPr>
              <a:buNone/>
            </a:pPr>
            <a:r>
              <a:rPr lang="ru-RU" dirty="0" smtClean="0"/>
              <a:t>   </a:t>
            </a:r>
            <a:r>
              <a:rPr lang="en-US" dirty="0" smtClean="0"/>
              <a:t>{ </a:t>
            </a:r>
            <a:endParaRPr lang="ru-RU" dirty="0" smtClean="0"/>
          </a:p>
          <a:p>
            <a:pPr>
              <a:buNone/>
            </a:pPr>
            <a:r>
              <a:rPr lang="ru-RU" dirty="0" smtClean="0"/>
              <a:t>      </a:t>
            </a:r>
            <a:r>
              <a:rPr lang="en-US" dirty="0" smtClean="0"/>
              <a:t>font-family: Georgia; </a:t>
            </a:r>
            <a:endParaRPr lang="ru-RU" dirty="0" smtClean="0"/>
          </a:p>
          <a:p>
            <a:pPr>
              <a:buNone/>
            </a:pPr>
            <a:r>
              <a:rPr lang="ru-RU" dirty="0" smtClean="0"/>
              <a:t>   </a:t>
            </a:r>
            <a:r>
              <a:rPr lang="en-US" dirty="0" smtClean="0"/>
              <a:t>} </a:t>
            </a:r>
            <a:endParaRPr lang="ru-RU" dirty="0" smtClean="0"/>
          </a:p>
        </p:txBody>
      </p:sp>
      <p:sp>
        <p:nvSpPr>
          <p:cNvPr id="4" name="Прямоугольник 3"/>
          <p:cNvSpPr/>
          <p:nvPr/>
        </p:nvSpPr>
        <p:spPr>
          <a:xfrm>
            <a:off x="4143372" y="3143248"/>
            <a:ext cx="4572000" cy="2908489"/>
          </a:xfrm>
          <a:prstGeom prst="rect">
            <a:avLst/>
          </a:prstGeom>
        </p:spPr>
        <p:txBody>
          <a:bodyPr>
            <a:spAutoFit/>
          </a:bodyPr>
          <a:lstStyle/>
          <a:p>
            <a:pPr>
              <a:buNone/>
            </a:pPr>
            <a:r>
              <a:rPr lang="ru-RU" dirty="0" smtClean="0"/>
              <a:t> </a:t>
            </a:r>
            <a:r>
              <a:rPr lang="en-US" sz="1500" dirty="0" smtClean="0"/>
              <a:t>.important </a:t>
            </a:r>
            <a:endParaRPr lang="ru-RU" sz="1500" dirty="0" smtClean="0"/>
          </a:p>
          <a:p>
            <a:pPr>
              <a:buNone/>
            </a:pPr>
            <a:r>
              <a:rPr lang="ru-RU" sz="1500" dirty="0" smtClean="0"/>
              <a:t>   </a:t>
            </a:r>
            <a:r>
              <a:rPr lang="en-US" sz="1500" dirty="0" smtClean="0"/>
              <a:t>{ </a:t>
            </a:r>
            <a:endParaRPr lang="ru-RU" sz="1500" dirty="0" smtClean="0"/>
          </a:p>
          <a:p>
            <a:pPr>
              <a:buNone/>
            </a:pPr>
            <a:r>
              <a:rPr lang="ru-RU" sz="1500" dirty="0" smtClean="0"/>
              <a:t>      </a:t>
            </a:r>
            <a:r>
              <a:rPr lang="en-US" sz="1500" dirty="0" smtClean="0"/>
              <a:t>background-color: #</a:t>
            </a:r>
            <a:r>
              <a:rPr lang="en-US" sz="1500" dirty="0" err="1" smtClean="0"/>
              <a:t>ffffde</a:t>
            </a:r>
            <a:r>
              <a:rPr lang="en-US" sz="1500" dirty="0" smtClean="0"/>
              <a:t>;</a:t>
            </a:r>
          </a:p>
          <a:p>
            <a:pPr>
              <a:buNone/>
            </a:pPr>
            <a:r>
              <a:rPr lang="ru-RU" sz="1500" dirty="0" smtClean="0"/>
              <a:t>      </a:t>
            </a:r>
            <a:r>
              <a:rPr lang="en-US" sz="1500" dirty="0" smtClean="0"/>
              <a:t>border: thin black ridge; </a:t>
            </a:r>
            <a:endParaRPr lang="ru-RU" sz="1500" dirty="0" smtClean="0"/>
          </a:p>
          <a:p>
            <a:pPr>
              <a:buNone/>
            </a:pPr>
            <a:r>
              <a:rPr lang="ru-RU" sz="1500" dirty="0" smtClean="0"/>
              <a:t>      </a:t>
            </a:r>
            <a:r>
              <a:rPr lang="en-US" sz="1500" dirty="0" smtClean="0"/>
              <a:t>font-family: Franklin Gothic Book; </a:t>
            </a:r>
            <a:endParaRPr lang="ru-RU" sz="1500" dirty="0" smtClean="0"/>
          </a:p>
          <a:p>
            <a:pPr>
              <a:buNone/>
            </a:pPr>
            <a:r>
              <a:rPr lang="ru-RU" sz="1500" dirty="0" smtClean="0"/>
              <a:t>   </a:t>
            </a:r>
            <a:r>
              <a:rPr lang="en-US" sz="1500" dirty="0" smtClean="0"/>
              <a:t>}</a:t>
            </a:r>
            <a:endParaRPr lang="ru-RU" sz="1500" dirty="0" smtClean="0"/>
          </a:p>
          <a:p>
            <a:pPr>
              <a:buNone/>
            </a:pPr>
            <a:r>
              <a:rPr lang="ru-RU" sz="1500" dirty="0" smtClean="0"/>
              <a:t>   </a:t>
            </a:r>
            <a:r>
              <a:rPr lang="en-US" sz="1500" dirty="0" smtClean="0"/>
              <a:t>&lt;/style&gt; </a:t>
            </a:r>
            <a:endParaRPr lang="ru-RU" sz="1500" dirty="0" smtClean="0"/>
          </a:p>
          <a:p>
            <a:pPr>
              <a:buNone/>
            </a:pPr>
            <a:r>
              <a:rPr lang="en-US" sz="1500" dirty="0" smtClean="0"/>
              <a:t>&lt;/head&gt; </a:t>
            </a:r>
            <a:endParaRPr lang="ru-RU" sz="1500" dirty="0" smtClean="0"/>
          </a:p>
          <a:p>
            <a:pPr>
              <a:buNone/>
            </a:pPr>
            <a:r>
              <a:rPr lang="en-US" sz="1500" dirty="0" smtClean="0"/>
              <a:t>&lt;body&gt; </a:t>
            </a:r>
            <a:endParaRPr lang="ru-RU" sz="1500" dirty="0" smtClean="0"/>
          </a:p>
          <a:p>
            <a:pPr>
              <a:buNone/>
            </a:pPr>
            <a:r>
              <a:rPr lang="ru-RU" sz="1500" dirty="0" smtClean="0"/>
              <a:t>   </a:t>
            </a:r>
            <a:r>
              <a:rPr lang="en-US" sz="1500" dirty="0" smtClean="0"/>
              <a:t>&lt;div class="important"&gt;My content&lt;/div&gt; </a:t>
            </a:r>
            <a:endParaRPr lang="ru-RU" sz="1500" dirty="0" smtClean="0"/>
          </a:p>
          <a:p>
            <a:pPr>
              <a:buNone/>
            </a:pPr>
            <a:r>
              <a:rPr lang="en-US" sz="1500" dirty="0" smtClean="0"/>
              <a:t>&lt;/body&gt; </a:t>
            </a:r>
            <a:endParaRPr lang="ru-RU" sz="1500" dirty="0" smtClean="0"/>
          </a:p>
          <a:p>
            <a:pPr>
              <a:buNone/>
            </a:pPr>
            <a:r>
              <a:rPr lang="en-US" sz="1500" dirty="0" smtClean="0"/>
              <a:t>&lt;/html&gt;</a:t>
            </a:r>
            <a:endParaRPr lang="ru-RU" sz="15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600201"/>
            <a:ext cx="8229600" cy="1971675"/>
          </a:xfrm>
        </p:spPr>
        <p:txBody>
          <a:bodyPr>
            <a:normAutofit fontScale="85000" lnSpcReduction="20000"/>
          </a:bodyPr>
          <a:lstStyle/>
          <a:p>
            <a:r>
              <a:rPr lang="ru-RU" dirty="0" smtClean="0"/>
              <a:t>Третий способ описания </a:t>
            </a:r>
            <a:r>
              <a:rPr lang="en-US" dirty="0" smtClean="0"/>
              <a:t>CSS </a:t>
            </a:r>
            <a:r>
              <a:rPr lang="ru-RU" dirty="0" smtClean="0"/>
              <a:t>стиля заключается в </a:t>
            </a:r>
            <a:r>
              <a:rPr lang="ru-RU" b="1" dirty="0" smtClean="0"/>
              <a:t>задании атрибута </a:t>
            </a:r>
            <a:r>
              <a:rPr lang="en-US" b="1" dirty="0" smtClean="0"/>
              <a:t>style </a:t>
            </a:r>
            <a:r>
              <a:rPr lang="ru-RU" b="1" dirty="0" smtClean="0"/>
              <a:t>в </a:t>
            </a:r>
            <a:r>
              <a:rPr lang="en-US" b="1" dirty="0" smtClean="0"/>
              <a:t>HTML </a:t>
            </a:r>
            <a:r>
              <a:rPr lang="ru-RU" b="1" dirty="0" smtClean="0"/>
              <a:t>элементе</a:t>
            </a:r>
            <a:r>
              <a:rPr lang="en-US" b="1" dirty="0" smtClean="0"/>
              <a:t>. </a:t>
            </a:r>
            <a:endParaRPr lang="ru-RU" b="1" dirty="0" smtClean="0"/>
          </a:p>
          <a:p>
            <a:r>
              <a:rPr lang="ru-RU" b="1" i="1" dirty="0" smtClean="0"/>
              <a:t>Например</a:t>
            </a:r>
            <a:r>
              <a:rPr lang="en-US" b="1" i="1" dirty="0" smtClean="0"/>
              <a:t>: </a:t>
            </a:r>
            <a:endParaRPr lang="ru-RU" b="1" i="1" dirty="0" smtClean="0"/>
          </a:p>
          <a:p>
            <a:pPr>
              <a:buNone/>
            </a:pPr>
            <a:r>
              <a:rPr lang="en-US" sz="2000" b="1" i="1" dirty="0" smtClean="0"/>
              <a:t>&lt;span style="font-family: Tahoma; font-size: 12pt;"&gt;</a:t>
            </a:r>
            <a:endParaRPr lang="ru-RU" sz="2000" b="1" i="1" dirty="0" smtClean="0"/>
          </a:p>
          <a:p>
            <a:pPr>
              <a:buNone/>
            </a:pPr>
            <a:r>
              <a:rPr lang="en-US" sz="2000" b="1" i="1" dirty="0" smtClean="0"/>
              <a:t>My text</a:t>
            </a:r>
            <a:endParaRPr lang="ru-RU" sz="2000" b="1" i="1" dirty="0" smtClean="0"/>
          </a:p>
          <a:p>
            <a:pPr>
              <a:buNone/>
            </a:pPr>
            <a:r>
              <a:rPr lang="en-US" sz="2000" b="1" i="1" dirty="0" smtClean="0"/>
              <a:t>&lt;/span&gt; </a:t>
            </a:r>
            <a:endParaRPr lang="ru-RU" sz="20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706437"/>
          </a:xfrm>
        </p:spPr>
        <p:txBody>
          <a:bodyPr/>
          <a:lstStyle/>
          <a:p>
            <a:r>
              <a:rPr lang="ru-RU" sz="4000" dirty="0" smtClean="0"/>
              <a:t>Использование контейнера </a:t>
            </a:r>
            <a:r>
              <a:rPr lang="en-US" sz="4000" dirty="0" smtClean="0">
                <a:solidFill>
                  <a:srgbClr val="0000FF"/>
                </a:solidFill>
              </a:rPr>
              <a:t>&lt;</a:t>
            </a:r>
            <a:r>
              <a:rPr lang="ru-RU" sz="4000" b="1" dirty="0" err="1" smtClean="0">
                <a:solidFill>
                  <a:srgbClr val="0000FF"/>
                </a:solidFill>
              </a:rPr>
              <a:t>div</a:t>
            </a:r>
            <a:r>
              <a:rPr lang="en-US" sz="4000" b="1" dirty="0" smtClean="0">
                <a:solidFill>
                  <a:srgbClr val="0000FF"/>
                </a:solidFill>
              </a:rPr>
              <a:t>&gt;</a:t>
            </a:r>
            <a:endParaRPr lang="ru-RU" sz="4000" b="1" dirty="0">
              <a:solidFill>
                <a:srgbClr val="0000FF"/>
              </a:solidFill>
            </a:endParaRPr>
          </a:p>
        </p:txBody>
      </p:sp>
      <p:sp>
        <p:nvSpPr>
          <p:cNvPr id="5123" name="Rectangle 3"/>
          <p:cNvSpPr>
            <a:spLocks noGrp="1" noChangeArrowheads="1"/>
          </p:cNvSpPr>
          <p:nvPr>
            <p:ph idx="1"/>
          </p:nvPr>
        </p:nvSpPr>
        <p:spPr>
          <a:xfrm>
            <a:off x="395288" y="1268413"/>
            <a:ext cx="8291512" cy="5184775"/>
          </a:xfrm>
        </p:spPr>
        <p:txBody>
          <a:bodyPr/>
          <a:lstStyle/>
          <a:p>
            <a:pPr>
              <a:lnSpc>
                <a:spcPct val="80000"/>
              </a:lnSpc>
            </a:pPr>
            <a:r>
              <a:rPr lang="ru-RU" sz="2000" dirty="0"/>
              <a:t>Для позиционирования любого элемента HTML, необходимо использовать &lt;</a:t>
            </a:r>
            <a:r>
              <a:rPr lang="ru-RU" sz="2000" dirty="0" err="1"/>
              <a:t>div</a:t>
            </a:r>
            <a:r>
              <a:rPr lang="ru-RU" sz="2000" dirty="0"/>
              <a:t>&gt; и &lt;/</a:t>
            </a:r>
            <a:r>
              <a:rPr lang="ru-RU" sz="2000" dirty="0" err="1"/>
              <a:t>div</a:t>
            </a:r>
            <a:r>
              <a:rPr lang="ru-RU" sz="2000" dirty="0"/>
              <a:t>&gt; тэги. </a:t>
            </a:r>
          </a:p>
          <a:p>
            <a:pPr>
              <a:lnSpc>
                <a:spcPct val="80000"/>
              </a:lnSpc>
              <a:buFontTx/>
              <a:buNone/>
            </a:pPr>
            <a:r>
              <a:rPr lang="ru-RU" sz="2000" dirty="0"/>
              <a:t>&lt;</a:t>
            </a:r>
            <a:r>
              <a:rPr lang="ru-RU" sz="2000" dirty="0" err="1"/>
              <a:t>html</a:t>
            </a:r>
            <a:r>
              <a:rPr lang="ru-RU" sz="2000" dirty="0"/>
              <a:t>&gt;&lt;</a:t>
            </a:r>
            <a:r>
              <a:rPr lang="ru-RU" sz="2000" dirty="0" err="1"/>
              <a:t>head</a:t>
            </a:r>
            <a:r>
              <a:rPr lang="ru-RU" sz="2000" dirty="0"/>
              <a:t>&gt;&lt;</a:t>
            </a:r>
            <a:r>
              <a:rPr lang="ru-RU" sz="2000" dirty="0" err="1"/>
              <a:t>title</a:t>
            </a:r>
            <a:r>
              <a:rPr lang="ru-RU" sz="2000" dirty="0"/>
              <a:t>&gt;</a:t>
            </a:r>
            <a:r>
              <a:rPr lang="ru-RU" sz="2000" dirty="0" err="1"/>
              <a:t>Divide</a:t>
            </a:r>
            <a:r>
              <a:rPr lang="ru-RU" sz="2000" dirty="0"/>
              <a:t> </a:t>
            </a:r>
            <a:r>
              <a:rPr lang="ru-RU" sz="2000" dirty="0" err="1"/>
              <a:t>and</a:t>
            </a:r>
            <a:r>
              <a:rPr lang="ru-RU" sz="2000" dirty="0"/>
              <a:t> </a:t>
            </a:r>
            <a:r>
              <a:rPr lang="ru-RU" sz="2000" dirty="0" err="1"/>
              <a:t>Conquer</a:t>
            </a:r>
            <a:r>
              <a:rPr lang="ru-RU" sz="2000" dirty="0"/>
              <a:t>&lt;/</a:t>
            </a:r>
            <a:r>
              <a:rPr lang="ru-RU" sz="2000" dirty="0" err="1"/>
              <a:t>title</a:t>
            </a:r>
            <a:r>
              <a:rPr lang="ru-RU" sz="2000" dirty="0"/>
              <a:t>&gt;&lt;/</a:t>
            </a:r>
            <a:r>
              <a:rPr lang="ru-RU" sz="2000" dirty="0" err="1"/>
              <a:t>head</a:t>
            </a:r>
            <a:r>
              <a:rPr lang="ru-RU" sz="2000" dirty="0"/>
              <a:t>&gt;</a:t>
            </a:r>
          </a:p>
          <a:p>
            <a:pPr>
              <a:lnSpc>
                <a:spcPct val="80000"/>
              </a:lnSpc>
              <a:buFontTx/>
              <a:buNone/>
            </a:pPr>
            <a:r>
              <a:rPr lang="ru-RU" sz="2000" dirty="0"/>
              <a:t>&lt;</a:t>
            </a:r>
            <a:r>
              <a:rPr lang="ru-RU" sz="2000" dirty="0" err="1"/>
              <a:t>body</a:t>
            </a:r>
            <a:r>
              <a:rPr lang="ru-RU" sz="2000" dirty="0"/>
              <a:t>&gt;</a:t>
            </a:r>
          </a:p>
          <a:p>
            <a:pPr>
              <a:lnSpc>
                <a:spcPct val="80000"/>
              </a:lnSpc>
              <a:buFontTx/>
              <a:buNone/>
            </a:pPr>
            <a:r>
              <a:rPr lang="ru-RU" sz="2000" dirty="0"/>
              <a:t>&lt;h1&gt;</a:t>
            </a:r>
            <a:r>
              <a:rPr lang="ru-RU" sz="2000" dirty="0" err="1"/>
              <a:t>Divide</a:t>
            </a:r>
            <a:r>
              <a:rPr lang="ru-RU" sz="2000" dirty="0"/>
              <a:t> </a:t>
            </a:r>
            <a:r>
              <a:rPr lang="ru-RU" sz="2000" dirty="0" err="1"/>
              <a:t>and</a:t>
            </a:r>
            <a:r>
              <a:rPr lang="ru-RU" sz="2000" dirty="0"/>
              <a:t> </a:t>
            </a:r>
            <a:r>
              <a:rPr lang="ru-RU" sz="2000" dirty="0" err="1"/>
              <a:t>Conquer</a:t>
            </a:r>
            <a:r>
              <a:rPr lang="ru-RU" sz="2000" dirty="0"/>
              <a:t>&lt;/</a:t>
            </a:r>
            <a:r>
              <a:rPr lang="ru-RU" sz="2000" dirty="0" err="1"/>
              <a:t>h1</a:t>
            </a:r>
            <a:r>
              <a:rPr lang="ru-RU" sz="2000" dirty="0"/>
              <a:t>&gt;</a:t>
            </a:r>
          </a:p>
          <a:p>
            <a:pPr>
              <a:lnSpc>
                <a:spcPct val="80000"/>
              </a:lnSpc>
              <a:buFontTx/>
              <a:buNone/>
            </a:pPr>
            <a:r>
              <a:rPr lang="ru-RU" sz="2000" dirty="0" err="1"/>
              <a:t>This</a:t>
            </a:r>
            <a:r>
              <a:rPr lang="ru-RU" sz="2000" dirty="0"/>
              <a:t> </a:t>
            </a:r>
            <a:r>
              <a:rPr lang="ru-RU" sz="2000" dirty="0" err="1"/>
              <a:t>text</a:t>
            </a:r>
            <a:r>
              <a:rPr lang="ru-RU" sz="2000" dirty="0"/>
              <a:t> </a:t>
            </a:r>
            <a:r>
              <a:rPr lang="ru-RU" sz="2000" dirty="0" err="1"/>
              <a:t>is</a:t>
            </a:r>
            <a:r>
              <a:rPr lang="ru-RU" sz="2000" dirty="0"/>
              <a:t> </a:t>
            </a:r>
            <a:r>
              <a:rPr lang="ru-RU" sz="2000" dirty="0" err="1"/>
              <a:t>not</a:t>
            </a:r>
            <a:r>
              <a:rPr lang="ru-RU" sz="2000" dirty="0"/>
              <a:t> </a:t>
            </a:r>
            <a:r>
              <a:rPr lang="ru-RU" sz="2000" dirty="0" err="1"/>
              <a:t>inside</a:t>
            </a:r>
            <a:r>
              <a:rPr lang="ru-RU" sz="2000" dirty="0"/>
              <a:t> a </a:t>
            </a:r>
            <a:r>
              <a:rPr lang="ru-RU" sz="2000" dirty="0" err="1"/>
              <a:t>div</a:t>
            </a:r>
            <a:r>
              <a:rPr lang="ru-RU" sz="2000" dirty="0"/>
              <a:t>.</a:t>
            </a:r>
          </a:p>
          <a:p>
            <a:pPr>
              <a:lnSpc>
                <a:spcPct val="80000"/>
              </a:lnSpc>
              <a:buFontTx/>
              <a:buNone/>
            </a:pPr>
            <a:r>
              <a:rPr lang="ru-RU" sz="2000" dirty="0"/>
              <a:t>&lt;</a:t>
            </a:r>
            <a:r>
              <a:rPr lang="ru-RU" sz="2000" dirty="0" err="1"/>
              <a:t>p</a:t>
            </a:r>
            <a:r>
              <a:rPr lang="ru-RU" sz="2000" dirty="0"/>
              <a:t>&gt;</a:t>
            </a:r>
          </a:p>
          <a:p>
            <a:pPr>
              <a:lnSpc>
                <a:spcPct val="80000"/>
              </a:lnSpc>
              <a:buFontTx/>
              <a:buNone/>
            </a:pPr>
            <a:r>
              <a:rPr lang="ru-RU" sz="2000" dirty="0"/>
              <a:t>&lt;</a:t>
            </a:r>
            <a:r>
              <a:rPr lang="ru-RU" sz="2000" dirty="0" err="1"/>
              <a:t>div</a:t>
            </a:r>
            <a:r>
              <a:rPr lang="ru-RU" sz="2000" dirty="0"/>
              <a:t> </a:t>
            </a:r>
            <a:r>
              <a:rPr lang="ru-RU" sz="2000" dirty="0" err="1"/>
              <a:t>id</a:t>
            </a:r>
            <a:r>
              <a:rPr lang="ru-RU" sz="2000" dirty="0"/>
              <a:t> = "</a:t>
            </a:r>
            <a:r>
              <a:rPr lang="ru-RU" sz="2000" dirty="0" err="1"/>
              <a:t>myFirstDiv</a:t>
            </a:r>
            <a:r>
              <a:rPr lang="ru-RU" sz="2000" dirty="0"/>
              <a:t>"&gt;</a:t>
            </a:r>
          </a:p>
          <a:p>
            <a:pPr>
              <a:lnSpc>
                <a:spcPct val="80000"/>
              </a:lnSpc>
              <a:buFontTx/>
              <a:buNone/>
            </a:pPr>
            <a:r>
              <a:rPr lang="ru-RU" sz="2000" dirty="0" err="1"/>
              <a:t>But</a:t>
            </a:r>
            <a:r>
              <a:rPr lang="ru-RU" sz="2000" dirty="0"/>
              <a:t> </a:t>
            </a:r>
            <a:r>
              <a:rPr lang="ru-RU" sz="2000" dirty="0" err="1"/>
              <a:t>this</a:t>
            </a:r>
            <a:r>
              <a:rPr lang="ru-RU" sz="2000" dirty="0"/>
              <a:t> </a:t>
            </a:r>
            <a:r>
              <a:rPr lang="ru-RU" sz="2000" dirty="0" err="1"/>
              <a:t>text</a:t>
            </a:r>
            <a:r>
              <a:rPr lang="ru-RU" sz="2000" dirty="0"/>
              <a:t> </a:t>
            </a:r>
            <a:r>
              <a:rPr lang="ru-RU" sz="2000" dirty="0" err="1"/>
              <a:t>is</a:t>
            </a:r>
            <a:r>
              <a:rPr lang="ru-RU" sz="2000" dirty="0"/>
              <a:t>.&lt;</a:t>
            </a:r>
            <a:r>
              <a:rPr lang="ru-RU" sz="2000" dirty="0" err="1"/>
              <a:t>br</a:t>
            </a:r>
            <a:r>
              <a:rPr lang="ru-RU" sz="2000" dirty="0"/>
              <a:t>&gt;</a:t>
            </a:r>
          </a:p>
          <a:p>
            <a:pPr>
              <a:lnSpc>
                <a:spcPct val="80000"/>
              </a:lnSpc>
              <a:buFontTx/>
              <a:buNone/>
            </a:pPr>
            <a:r>
              <a:rPr lang="ru-RU" sz="2000" dirty="0" err="1"/>
              <a:t>And</a:t>
            </a:r>
            <a:r>
              <a:rPr lang="ru-RU" sz="2000" dirty="0"/>
              <a:t> </a:t>
            </a:r>
            <a:r>
              <a:rPr lang="ru-RU" sz="2000" dirty="0" err="1"/>
              <a:t>so</a:t>
            </a:r>
            <a:r>
              <a:rPr lang="ru-RU" sz="2000" dirty="0"/>
              <a:t> </a:t>
            </a:r>
            <a:r>
              <a:rPr lang="ru-RU" sz="2000" dirty="0" err="1"/>
              <a:t>is</a:t>
            </a:r>
            <a:r>
              <a:rPr lang="ru-RU" sz="2000" dirty="0"/>
              <a:t> </a:t>
            </a:r>
            <a:r>
              <a:rPr lang="ru-RU" sz="2000" dirty="0" err="1"/>
              <a:t>this</a:t>
            </a:r>
            <a:r>
              <a:rPr lang="ru-RU" sz="2000" dirty="0"/>
              <a:t> </a:t>
            </a:r>
            <a:r>
              <a:rPr lang="ru-RU" sz="2000" dirty="0" err="1"/>
              <a:t>text</a:t>
            </a:r>
            <a:r>
              <a:rPr lang="ru-RU" sz="2000" dirty="0"/>
              <a:t>.&lt;</a:t>
            </a:r>
            <a:r>
              <a:rPr lang="ru-RU" sz="2000" dirty="0" err="1"/>
              <a:t>br</a:t>
            </a:r>
            <a:r>
              <a:rPr lang="ru-RU" sz="2000" dirty="0"/>
              <a:t>&gt;</a:t>
            </a:r>
          </a:p>
          <a:p>
            <a:pPr>
              <a:lnSpc>
                <a:spcPct val="80000"/>
              </a:lnSpc>
              <a:buFontTx/>
              <a:buNone/>
            </a:pPr>
            <a:r>
              <a:rPr lang="ru-RU" sz="2000" dirty="0"/>
              <a:t>&lt;/</a:t>
            </a:r>
            <a:r>
              <a:rPr lang="ru-RU" sz="2000" dirty="0" err="1"/>
              <a:t>div</a:t>
            </a:r>
            <a:r>
              <a:rPr lang="ru-RU" sz="2000" dirty="0"/>
              <a:t>&gt;</a:t>
            </a:r>
          </a:p>
          <a:p>
            <a:pPr>
              <a:lnSpc>
                <a:spcPct val="80000"/>
              </a:lnSpc>
              <a:buFontTx/>
              <a:buNone/>
            </a:pPr>
            <a:r>
              <a:rPr lang="ru-RU" sz="2000" dirty="0"/>
              <a:t>&lt;</a:t>
            </a:r>
            <a:r>
              <a:rPr lang="ru-RU" sz="2000" dirty="0" err="1"/>
              <a:t>p</a:t>
            </a:r>
            <a:r>
              <a:rPr lang="ru-RU" sz="2000" dirty="0"/>
              <a:t>&gt;</a:t>
            </a:r>
          </a:p>
          <a:p>
            <a:pPr>
              <a:lnSpc>
                <a:spcPct val="80000"/>
              </a:lnSpc>
              <a:buFontTx/>
              <a:buNone/>
            </a:pPr>
            <a:r>
              <a:rPr lang="ru-RU" sz="2000" dirty="0" err="1"/>
              <a:t>But</a:t>
            </a:r>
            <a:r>
              <a:rPr lang="ru-RU" sz="2000" dirty="0"/>
              <a:t> </a:t>
            </a:r>
            <a:r>
              <a:rPr lang="ru-RU" sz="2000" dirty="0" err="1"/>
              <a:t>this</a:t>
            </a:r>
            <a:r>
              <a:rPr lang="ru-RU" sz="2000" dirty="0"/>
              <a:t> </a:t>
            </a:r>
            <a:r>
              <a:rPr lang="ru-RU" sz="2000" dirty="0" err="1"/>
              <a:t>text</a:t>
            </a:r>
            <a:r>
              <a:rPr lang="ru-RU" sz="2000" dirty="0"/>
              <a:t> </a:t>
            </a:r>
            <a:r>
              <a:rPr lang="ru-RU" sz="2000" dirty="0" err="1"/>
              <a:t>is</a:t>
            </a:r>
            <a:r>
              <a:rPr lang="ru-RU" sz="2000" dirty="0"/>
              <a:t> </a:t>
            </a:r>
            <a:r>
              <a:rPr lang="ru-RU" sz="2000" dirty="0" err="1"/>
              <a:t>not</a:t>
            </a:r>
            <a:r>
              <a:rPr lang="ru-RU" sz="2000" dirty="0"/>
              <a:t>.</a:t>
            </a:r>
          </a:p>
          <a:p>
            <a:pPr>
              <a:lnSpc>
                <a:spcPct val="80000"/>
              </a:lnSpc>
              <a:buFontTx/>
              <a:buNone/>
            </a:pPr>
            <a:r>
              <a:rPr lang="ru-RU" sz="2000" dirty="0"/>
              <a:t>&lt;/</a:t>
            </a:r>
            <a:r>
              <a:rPr lang="ru-RU" sz="2000" dirty="0" err="1"/>
              <a:t>body</a:t>
            </a:r>
            <a:r>
              <a:rPr lang="ru-RU" sz="2000" dirty="0"/>
              <a:t>&gt;</a:t>
            </a:r>
          </a:p>
          <a:p>
            <a:pPr>
              <a:lnSpc>
                <a:spcPct val="80000"/>
              </a:lnSpc>
              <a:buFontTx/>
              <a:buNone/>
            </a:pPr>
            <a:r>
              <a:rPr lang="ru-RU" sz="2000" dirty="0"/>
              <a:t>&lt;/</a:t>
            </a:r>
            <a:r>
              <a:rPr lang="ru-RU" sz="2000" dirty="0" err="1"/>
              <a:t>html</a:t>
            </a:r>
            <a:r>
              <a:rPr lang="ru-RU" sz="2000" dirty="0"/>
              <a:t>&gt;</a:t>
            </a:r>
          </a:p>
          <a:p>
            <a:pPr>
              <a:lnSpc>
                <a:spcPct val="80000"/>
              </a:lnSpc>
              <a:buFontTx/>
              <a:buNone/>
            </a:pPr>
            <a:endParaRPr lang="ru-RU" sz="2000" dirty="0"/>
          </a:p>
        </p:txBody>
      </p:sp>
      <p:pic>
        <p:nvPicPr>
          <p:cNvPr id="5124" name="Picture 4"/>
          <p:cNvPicPr>
            <a:picLocks noChangeAspect="1" noChangeArrowheads="1"/>
          </p:cNvPicPr>
          <p:nvPr/>
        </p:nvPicPr>
        <p:blipFill>
          <a:blip r:embed="rId3" cstate="print"/>
          <a:srcRect/>
          <a:stretch>
            <a:fillRect/>
          </a:stretch>
        </p:blipFill>
        <p:spPr bwMode="auto">
          <a:xfrm>
            <a:off x="3492500" y="3152775"/>
            <a:ext cx="5484813" cy="3519488"/>
          </a:xfrm>
          <a:prstGeom prst="rect">
            <a:avLst/>
          </a:prstGeom>
          <a:noFill/>
          <a:ln w="9525">
            <a:noFill/>
            <a:miter lim="800000"/>
            <a:headEnd/>
            <a:tailEnd/>
          </a:ln>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ru-RU" dirty="0"/>
              <a:t>Позиционирование </a:t>
            </a:r>
            <a:r>
              <a:rPr lang="ru-RU" dirty="0" smtClean="0"/>
              <a:t>контейнера </a:t>
            </a:r>
            <a:r>
              <a:rPr lang="en-US" dirty="0"/>
              <a:t>div</a:t>
            </a:r>
            <a:endParaRPr lang="ru-RU" dirty="0"/>
          </a:p>
        </p:txBody>
      </p:sp>
      <p:sp>
        <p:nvSpPr>
          <p:cNvPr id="9219" name="Rectangle 3"/>
          <p:cNvSpPr>
            <a:spLocks noGrp="1" noChangeArrowheads="1"/>
          </p:cNvSpPr>
          <p:nvPr>
            <p:ph idx="1"/>
          </p:nvPr>
        </p:nvSpPr>
        <p:spPr>
          <a:xfrm>
            <a:off x="457200" y="1600200"/>
            <a:ext cx="8229600" cy="1468438"/>
          </a:xfrm>
        </p:spPr>
        <p:txBody>
          <a:bodyPr/>
          <a:lstStyle/>
          <a:p>
            <a:pPr>
              <a:lnSpc>
                <a:spcPct val="80000"/>
              </a:lnSpc>
            </a:pPr>
            <a:r>
              <a:rPr lang="ru-RU" sz="2000" dirty="0"/>
              <a:t>Содержание тэга </a:t>
            </a:r>
            <a:r>
              <a:rPr lang="ru-RU" sz="2000" dirty="0" err="1">
                <a:solidFill>
                  <a:srgbClr val="0000FF"/>
                </a:solidFill>
              </a:rPr>
              <a:t>div</a:t>
            </a:r>
            <a:r>
              <a:rPr lang="ru-RU" sz="2000" dirty="0"/>
              <a:t> можно позиционировать, используя атрибут </a:t>
            </a:r>
            <a:r>
              <a:rPr lang="ru-RU" sz="2000" dirty="0" err="1"/>
              <a:t>style</a:t>
            </a:r>
            <a:r>
              <a:rPr lang="ru-RU" sz="2000" dirty="0"/>
              <a:t>. </a:t>
            </a:r>
          </a:p>
          <a:p>
            <a:pPr>
              <a:lnSpc>
                <a:spcPct val="80000"/>
              </a:lnSpc>
            </a:pPr>
            <a:r>
              <a:rPr lang="ru-RU" sz="2000" dirty="0"/>
              <a:t>Если дописать в тэге</a:t>
            </a:r>
            <a:r>
              <a:rPr lang="en-US" sz="2000" dirty="0"/>
              <a:t> </a:t>
            </a:r>
            <a:r>
              <a:rPr lang="en-US" sz="2000" dirty="0">
                <a:solidFill>
                  <a:srgbClr val="0000FF"/>
                </a:solidFill>
              </a:rPr>
              <a:t>div</a:t>
            </a:r>
            <a:r>
              <a:rPr lang="en-US" sz="2000" dirty="0"/>
              <a:t> </a:t>
            </a:r>
            <a:r>
              <a:rPr lang="ru-RU" sz="2000" dirty="0"/>
              <a:t>этот атрибут</a:t>
            </a:r>
          </a:p>
          <a:p>
            <a:pPr>
              <a:lnSpc>
                <a:spcPct val="80000"/>
              </a:lnSpc>
              <a:buFontTx/>
              <a:buNone/>
            </a:pPr>
            <a:r>
              <a:rPr lang="en-US" sz="2000" dirty="0" smtClean="0"/>
              <a:t>	</a:t>
            </a:r>
            <a:r>
              <a:rPr lang="ru-RU" sz="2000" dirty="0" smtClean="0">
                <a:solidFill>
                  <a:srgbClr val="0000FF"/>
                </a:solidFill>
              </a:rPr>
              <a:t>&lt;</a:t>
            </a:r>
            <a:r>
              <a:rPr lang="ru-RU" sz="2000" dirty="0" err="1">
                <a:solidFill>
                  <a:srgbClr val="0000FF"/>
                </a:solidFill>
              </a:rPr>
              <a:t>div</a:t>
            </a:r>
            <a:r>
              <a:rPr lang="ru-RU" sz="2000" dirty="0">
                <a:solidFill>
                  <a:srgbClr val="0000FF"/>
                </a:solidFill>
              </a:rPr>
              <a:t> </a:t>
            </a:r>
            <a:r>
              <a:rPr lang="ru-RU" sz="2000" dirty="0" err="1">
                <a:solidFill>
                  <a:srgbClr val="0000FF"/>
                </a:solidFill>
              </a:rPr>
              <a:t>id</a:t>
            </a:r>
            <a:r>
              <a:rPr lang="ru-RU" sz="2000" dirty="0">
                <a:solidFill>
                  <a:srgbClr val="0000FF"/>
                </a:solidFill>
              </a:rPr>
              <a:t> = "</a:t>
            </a:r>
            <a:r>
              <a:rPr lang="ru-RU" sz="2000" dirty="0" err="1">
                <a:solidFill>
                  <a:srgbClr val="0000FF"/>
                </a:solidFill>
              </a:rPr>
              <a:t>myFirstDiv</a:t>
            </a:r>
            <a:r>
              <a:rPr lang="ru-RU" sz="2000" dirty="0">
                <a:solidFill>
                  <a:srgbClr val="0000FF"/>
                </a:solidFill>
              </a:rPr>
              <a:t>" </a:t>
            </a:r>
            <a:r>
              <a:rPr lang="ru-RU" sz="2000" dirty="0" err="1">
                <a:solidFill>
                  <a:srgbClr val="0000FF"/>
                </a:solidFill>
              </a:rPr>
              <a:t>style=</a:t>
            </a:r>
            <a:r>
              <a:rPr lang="ru-RU" sz="2000" dirty="0">
                <a:solidFill>
                  <a:srgbClr val="0000FF"/>
                </a:solidFill>
              </a:rPr>
              <a:t>"</a:t>
            </a:r>
            <a:r>
              <a:rPr lang="ru-RU" sz="2000" dirty="0" err="1">
                <a:solidFill>
                  <a:srgbClr val="0000FF"/>
                </a:solidFill>
              </a:rPr>
              <a:t>position:absolute</a:t>
            </a:r>
            <a:r>
              <a:rPr lang="ru-RU" sz="2000" dirty="0">
                <a:solidFill>
                  <a:srgbClr val="0000FF"/>
                </a:solidFill>
              </a:rPr>
              <a:t>; top:150; left:100;"&gt;</a:t>
            </a:r>
          </a:p>
          <a:p>
            <a:pPr>
              <a:lnSpc>
                <a:spcPct val="80000"/>
              </a:lnSpc>
            </a:pPr>
            <a:endParaRPr lang="ru-RU" sz="2000" dirty="0"/>
          </a:p>
        </p:txBody>
      </p:sp>
      <p:pic>
        <p:nvPicPr>
          <p:cNvPr id="9220" name="Picture 4"/>
          <p:cNvPicPr>
            <a:picLocks noChangeAspect="1" noChangeArrowheads="1"/>
          </p:cNvPicPr>
          <p:nvPr/>
        </p:nvPicPr>
        <p:blipFill>
          <a:blip r:embed="rId3" cstate="print"/>
          <a:srcRect/>
          <a:stretch>
            <a:fillRect/>
          </a:stretch>
        </p:blipFill>
        <p:spPr bwMode="auto">
          <a:xfrm>
            <a:off x="1835150" y="2997200"/>
            <a:ext cx="5400675" cy="3467100"/>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endParaRPr lang="ru-RU"/>
          </a:p>
        </p:txBody>
      </p:sp>
      <p:sp>
        <p:nvSpPr>
          <p:cNvPr id="11267" name="Rectangle 3"/>
          <p:cNvSpPr>
            <a:spLocks noGrp="1" noChangeArrowheads="1"/>
          </p:cNvSpPr>
          <p:nvPr>
            <p:ph idx="1"/>
          </p:nvPr>
        </p:nvSpPr>
        <p:spPr/>
        <p:txBody>
          <a:bodyPr/>
          <a:lstStyle/>
          <a:p>
            <a:pPr>
              <a:lnSpc>
                <a:spcPct val="80000"/>
              </a:lnSpc>
            </a:pPr>
            <a:r>
              <a:rPr lang="ru-RU" sz="2000" dirty="0"/>
              <a:t>Скрытие</a:t>
            </a:r>
          </a:p>
          <a:p>
            <a:pPr>
              <a:lnSpc>
                <a:spcPct val="80000"/>
              </a:lnSpc>
              <a:buFontTx/>
              <a:buNone/>
            </a:pPr>
            <a:r>
              <a:rPr lang="ru-RU" sz="2000" dirty="0">
                <a:solidFill>
                  <a:srgbClr val="0000FF"/>
                </a:solidFill>
              </a:rPr>
              <a:t>&lt;</a:t>
            </a:r>
            <a:r>
              <a:rPr lang="ru-RU" sz="2000" dirty="0" err="1">
                <a:solidFill>
                  <a:srgbClr val="0000FF"/>
                </a:solidFill>
              </a:rPr>
              <a:t>div</a:t>
            </a:r>
            <a:r>
              <a:rPr lang="ru-RU" sz="2000" dirty="0">
                <a:solidFill>
                  <a:srgbClr val="0000FF"/>
                </a:solidFill>
              </a:rPr>
              <a:t> </a:t>
            </a:r>
            <a:r>
              <a:rPr lang="ru-RU" sz="2000" dirty="0" err="1">
                <a:solidFill>
                  <a:srgbClr val="0000FF"/>
                </a:solidFill>
              </a:rPr>
              <a:t>id</a:t>
            </a:r>
            <a:r>
              <a:rPr lang="ru-RU" sz="2000" dirty="0">
                <a:solidFill>
                  <a:srgbClr val="0000FF"/>
                </a:solidFill>
              </a:rPr>
              <a:t> = "</a:t>
            </a:r>
            <a:r>
              <a:rPr lang="ru-RU" sz="2000" dirty="0" err="1">
                <a:solidFill>
                  <a:srgbClr val="0000FF"/>
                </a:solidFill>
              </a:rPr>
              <a:t>myFirstDiv</a:t>
            </a:r>
            <a:r>
              <a:rPr lang="ru-RU" sz="2000" dirty="0">
                <a:solidFill>
                  <a:srgbClr val="0000FF"/>
                </a:solidFill>
              </a:rPr>
              <a:t>" </a:t>
            </a:r>
            <a:r>
              <a:rPr lang="ru-RU" sz="2000" dirty="0" err="1">
                <a:solidFill>
                  <a:srgbClr val="0000FF"/>
                </a:solidFill>
              </a:rPr>
              <a:t>style=</a:t>
            </a:r>
            <a:r>
              <a:rPr lang="ru-RU" sz="2000" dirty="0">
                <a:solidFill>
                  <a:srgbClr val="0000FF"/>
                </a:solidFill>
              </a:rPr>
              <a:t>"</a:t>
            </a:r>
            <a:r>
              <a:rPr lang="ru-RU" sz="2000" dirty="0" err="1">
                <a:solidFill>
                  <a:srgbClr val="0000FF"/>
                </a:solidFill>
              </a:rPr>
              <a:t>position:absolute</a:t>
            </a:r>
            <a:r>
              <a:rPr lang="ru-RU" sz="2000" dirty="0">
                <a:solidFill>
                  <a:srgbClr val="0000FF"/>
                </a:solidFill>
              </a:rPr>
              <a:t>; top:150; left:100; </a:t>
            </a:r>
            <a:r>
              <a:rPr lang="ru-RU" sz="2000" dirty="0" err="1">
                <a:solidFill>
                  <a:srgbClr val="0000FF"/>
                </a:solidFill>
              </a:rPr>
              <a:t>visibility:hidden</a:t>
            </a:r>
            <a:r>
              <a:rPr lang="ru-RU" sz="2000" dirty="0">
                <a:solidFill>
                  <a:srgbClr val="0000FF"/>
                </a:solidFill>
              </a:rPr>
              <a:t>"&gt;</a:t>
            </a:r>
          </a:p>
          <a:p>
            <a:pPr>
              <a:lnSpc>
                <a:spcPct val="80000"/>
              </a:lnSpc>
              <a:buFontTx/>
              <a:buNone/>
            </a:pPr>
            <a:endParaRPr lang="ru-RU" sz="2000" dirty="0"/>
          </a:p>
          <a:p>
            <a:pPr>
              <a:lnSpc>
                <a:spcPct val="80000"/>
              </a:lnSpc>
            </a:pPr>
            <a:r>
              <a:rPr lang="ru-RU" sz="2000" dirty="0"/>
              <a:t>Слои</a:t>
            </a:r>
          </a:p>
          <a:p>
            <a:pPr>
              <a:lnSpc>
                <a:spcPct val="80000"/>
              </a:lnSpc>
              <a:buFontTx/>
              <a:buNone/>
            </a:pPr>
            <a:r>
              <a:rPr lang="ru-RU" sz="2000" dirty="0">
                <a:solidFill>
                  <a:srgbClr val="0000FF"/>
                </a:solidFill>
              </a:rPr>
              <a:t>&lt;</a:t>
            </a:r>
            <a:r>
              <a:rPr lang="ru-RU" sz="2000" dirty="0" err="1">
                <a:solidFill>
                  <a:srgbClr val="0000FF"/>
                </a:solidFill>
              </a:rPr>
              <a:t>div</a:t>
            </a:r>
            <a:r>
              <a:rPr lang="ru-RU" sz="2000" dirty="0">
                <a:solidFill>
                  <a:srgbClr val="0000FF"/>
                </a:solidFill>
              </a:rPr>
              <a:t> </a:t>
            </a:r>
            <a:r>
              <a:rPr lang="ru-RU" sz="2000" dirty="0" err="1">
                <a:solidFill>
                  <a:srgbClr val="0000FF"/>
                </a:solidFill>
              </a:rPr>
              <a:t>id=</a:t>
            </a:r>
            <a:r>
              <a:rPr lang="ru-RU" sz="2000" dirty="0">
                <a:solidFill>
                  <a:srgbClr val="0000FF"/>
                </a:solidFill>
              </a:rPr>
              <a:t>"</a:t>
            </a:r>
            <a:r>
              <a:rPr lang="ru-RU" sz="2000" dirty="0" err="1">
                <a:solidFill>
                  <a:srgbClr val="0000FF"/>
                </a:solidFill>
              </a:rPr>
              <a:t>whiteSquare</a:t>
            </a:r>
            <a:r>
              <a:rPr lang="ru-RU" sz="2000" dirty="0">
                <a:solidFill>
                  <a:srgbClr val="0000FF"/>
                </a:solidFill>
              </a:rPr>
              <a:t>" </a:t>
            </a:r>
            <a:r>
              <a:rPr lang="ru-RU" sz="2000" dirty="0" err="1">
                <a:solidFill>
                  <a:srgbClr val="0000FF"/>
                </a:solidFill>
              </a:rPr>
              <a:t>style=</a:t>
            </a:r>
            <a:r>
              <a:rPr lang="ru-RU" sz="2000" dirty="0">
                <a:solidFill>
                  <a:srgbClr val="0000FF"/>
                </a:solidFill>
              </a:rPr>
              <a:t>"</a:t>
            </a:r>
            <a:r>
              <a:rPr lang="ru-RU" sz="2000" dirty="0" err="1">
                <a:solidFill>
                  <a:srgbClr val="0000FF"/>
                </a:solidFill>
              </a:rPr>
              <a:t>position:absolute</a:t>
            </a:r>
            <a:r>
              <a:rPr lang="ru-RU" sz="2000" dirty="0">
                <a:solidFill>
                  <a:srgbClr val="0000FF"/>
                </a:solidFill>
              </a:rPr>
              <a:t>; top:100; left:100; </a:t>
            </a:r>
            <a:r>
              <a:rPr lang="ru-RU" sz="2000" b="1" dirty="0">
                <a:solidFill>
                  <a:srgbClr val="0000FF"/>
                </a:solidFill>
              </a:rPr>
              <a:t>z−index:2</a:t>
            </a:r>
            <a:r>
              <a:rPr lang="ru-RU" sz="2000" dirty="0">
                <a:solidFill>
                  <a:srgbClr val="0000FF"/>
                </a:solidFill>
              </a:rPr>
              <a:t>"&gt;</a:t>
            </a:r>
          </a:p>
          <a:p>
            <a:pPr>
              <a:lnSpc>
                <a:spcPct val="80000"/>
              </a:lnSpc>
              <a:buFontTx/>
              <a:buNone/>
            </a:pPr>
            <a:r>
              <a:rPr lang="en-US" sz="2000" dirty="0" smtClean="0">
                <a:solidFill>
                  <a:srgbClr val="0000FF"/>
                </a:solidFill>
              </a:rPr>
              <a:t>    </a:t>
            </a:r>
            <a:r>
              <a:rPr lang="ru-RU" sz="2000" dirty="0" smtClean="0">
                <a:solidFill>
                  <a:srgbClr val="0000FF"/>
                </a:solidFill>
              </a:rPr>
              <a:t>&lt;</a:t>
            </a:r>
            <a:r>
              <a:rPr lang="ru-RU" sz="2000" dirty="0" err="1">
                <a:solidFill>
                  <a:srgbClr val="0000FF"/>
                </a:solidFill>
              </a:rPr>
              <a:t>img</a:t>
            </a:r>
            <a:r>
              <a:rPr lang="ru-RU" sz="2000" dirty="0">
                <a:solidFill>
                  <a:srgbClr val="0000FF"/>
                </a:solidFill>
              </a:rPr>
              <a:t> </a:t>
            </a:r>
            <a:r>
              <a:rPr lang="ru-RU" sz="2000" dirty="0" err="1">
                <a:solidFill>
                  <a:srgbClr val="0000FF"/>
                </a:solidFill>
              </a:rPr>
              <a:t>src=</a:t>
            </a:r>
            <a:r>
              <a:rPr lang="ru-RU" sz="2000" dirty="0">
                <a:solidFill>
                  <a:srgbClr val="0000FF"/>
                </a:solidFill>
              </a:rPr>
              <a:t>"</a:t>
            </a:r>
            <a:r>
              <a:rPr lang="ru-RU" sz="2000" dirty="0" err="1">
                <a:solidFill>
                  <a:srgbClr val="0000FF"/>
                </a:solidFill>
              </a:rPr>
              <a:t>white.gif</a:t>
            </a:r>
            <a:r>
              <a:rPr lang="ru-RU" sz="2000" dirty="0">
                <a:solidFill>
                  <a:srgbClr val="0000FF"/>
                </a:solidFill>
              </a:rPr>
              <a:t>"&gt;</a:t>
            </a:r>
          </a:p>
          <a:p>
            <a:pPr>
              <a:lnSpc>
                <a:spcPct val="80000"/>
              </a:lnSpc>
              <a:buFontTx/>
              <a:buNone/>
            </a:pPr>
            <a:r>
              <a:rPr lang="ru-RU" sz="2000" dirty="0">
                <a:solidFill>
                  <a:srgbClr val="0000FF"/>
                </a:solidFill>
              </a:rPr>
              <a:t>&lt;/</a:t>
            </a:r>
            <a:r>
              <a:rPr lang="ru-RU" sz="2000" dirty="0" err="1">
                <a:solidFill>
                  <a:srgbClr val="0000FF"/>
                </a:solidFill>
              </a:rPr>
              <a:t>div</a:t>
            </a:r>
            <a:r>
              <a:rPr lang="ru-RU" sz="2000" dirty="0">
                <a:solidFill>
                  <a:srgbClr val="0000FF"/>
                </a:solidFill>
              </a:rPr>
              <a:t>&gt;</a:t>
            </a:r>
          </a:p>
          <a:p>
            <a:pPr>
              <a:lnSpc>
                <a:spcPct val="80000"/>
              </a:lnSpc>
              <a:buFontTx/>
              <a:buNone/>
            </a:pPr>
            <a:endParaRPr lang="en-US" sz="2000" dirty="0" smtClean="0">
              <a:solidFill>
                <a:srgbClr val="0000FF"/>
              </a:solidFill>
            </a:endParaRPr>
          </a:p>
          <a:p>
            <a:pPr>
              <a:lnSpc>
                <a:spcPct val="80000"/>
              </a:lnSpc>
              <a:buFontTx/>
              <a:buNone/>
            </a:pPr>
            <a:r>
              <a:rPr lang="ru-RU" sz="2000" dirty="0" smtClean="0">
                <a:solidFill>
                  <a:srgbClr val="0000FF"/>
                </a:solidFill>
              </a:rPr>
              <a:t>&lt;</a:t>
            </a:r>
            <a:r>
              <a:rPr lang="ru-RU" sz="2000" dirty="0" err="1">
                <a:solidFill>
                  <a:srgbClr val="0000FF"/>
                </a:solidFill>
              </a:rPr>
              <a:t>div</a:t>
            </a:r>
            <a:r>
              <a:rPr lang="ru-RU" sz="2000" dirty="0">
                <a:solidFill>
                  <a:srgbClr val="0000FF"/>
                </a:solidFill>
              </a:rPr>
              <a:t> </a:t>
            </a:r>
            <a:r>
              <a:rPr lang="ru-RU" sz="2000" dirty="0" err="1">
                <a:solidFill>
                  <a:srgbClr val="0000FF"/>
                </a:solidFill>
              </a:rPr>
              <a:t>id=</a:t>
            </a:r>
            <a:r>
              <a:rPr lang="ru-RU" sz="2000" dirty="0">
                <a:solidFill>
                  <a:srgbClr val="0000FF"/>
                </a:solidFill>
              </a:rPr>
              <a:t>"</a:t>
            </a:r>
            <a:r>
              <a:rPr lang="ru-RU" sz="2000" dirty="0" err="1">
                <a:solidFill>
                  <a:srgbClr val="0000FF"/>
                </a:solidFill>
              </a:rPr>
              <a:t>blackSquare</a:t>
            </a:r>
            <a:r>
              <a:rPr lang="ru-RU" sz="2000" dirty="0">
                <a:solidFill>
                  <a:srgbClr val="0000FF"/>
                </a:solidFill>
              </a:rPr>
              <a:t>" </a:t>
            </a:r>
            <a:r>
              <a:rPr lang="ru-RU" sz="2000" dirty="0" err="1">
                <a:solidFill>
                  <a:srgbClr val="0000FF"/>
                </a:solidFill>
              </a:rPr>
              <a:t>style=</a:t>
            </a:r>
            <a:r>
              <a:rPr lang="ru-RU" sz="2000" dirty="0">
                <a:solidFill>
                  <a:srgbClr val="0000FF"/>
                </a:solidFill>
              </a:rPr>
              <a:t>"</a:t>
            </a:r>
            <a:r>
              <a:rPr lang="ru-RU" sz="2000" dirty="0" err="1">
                <a:solidFill>
                  <a:srgbClr val="0000FF"/>
                </a:solidFill>
              </a:rPr>
              <a:t>position:absolute</a:t>
            </a:r>
            <a:r>
              <a:rPr lang="ru-RU" sz="2000" dirty="0">
                <a:solidFill>
                  <a:srgbClr val="0000FF"/>
                </a:solidFill>
              </a:rPr>
              <a:t>; top:0; left:0; z−index:1"&gt;</a:t>
            </a:r>
          </a:p>
          <a:p>
            <a:pPr>
              <a:lnSpc>
                <a:spcPct val="80000"/>
              </a:lnSpc>
              <a:buFontTx/>
              <a:buNone/>
            </a:pPr>
            <a:r>
              <a:rPr lang="en-US" sz="2000" dirty="0" smtClean="0">
                <a:solidFill>
                  <a:srgbClr val="0000FF"/>
                </a:solidFill>
              </a:rPr>
              <a:t>    </a:t>
            </a:r>
            <a:r>
              <a:rPr lang="ru-RU" sz="2000" dirty="0" smtClean="0">
                <a:solidFill>
                  <a:srgbClr val="0000FF"/>
                </a:solidFill>
              </a:rPr>
              <a:t>&lt;</a:t>
            </a:r>
            <a:r>
              <a:rPr lang="ru-RU" sz="2000" dirty="0" err="1">
                <a:solidFill>
                  <a:srgbClr val="0000FF"/>
                </a:solidFill>
              </a:rPr>
              <a:t>img</a:t>
            </a:r>
            <a:r>
              <a:rPr lang="ru-RU" sz="2000" dirty="0">
                <a:solidFill>
                  <a:srgbClr val="0000FF"/>
                </a:solidFill>
              </a:rPr>
              <a:t> </a:t>
            </a:r>
            <a:r>
              <a:rPr lang="ru-RU" sz="2000" dirty="0" err="1">
                <a:solidFill>
                  <a:srgbClr val="0000FF"/>
                </a:solidFill>
              </a:rPr>
              <a:t>src=</a:t>
            </a:r>
            <a:r>
              <a:rPr lang="ru-RU" sz="2000" dirty="0">
                <a:solidFill>
                  <a:srgbClr val="0000FF"/>
                </a:solidFill>
              </a:rPr>
              <a:t>"</a:t>
            </a:r>
            <a:r>
              <a:rPr lang="ru-RU" sz="2000" dirty="0" err="1">
                <a:solidFill>
                  <a:srgbClr val="0000FF"/>
                </a:solidFill>
              </a:rPr>
              <a:t>black.gif</a:t>
            </a:r>
            <a:r>
              <a:rPr lang="ru-RU" sz="2000" dirty="0">
                <a:solidFill>
                  <a:srgbClr val="0000FF"/>
                </a:solidFill>
              </a:rPr>
              <a:t>"&gt;</a:t>
            </a:r>
          </a:p>
          <a:p>
            <a:pPr>
              <a:lnSpc>
                <a:spcPct val="80000"/>
              </a:lnSpc>
              <a:buFontTx/>
              <a:buNone/>
            </a:pPr>
            <a:r>
              <a:rPr lang="ru-RU" sz="2000" dirty="0">
                <a:solidFill>
                  <a:srgbClr val="0000FF"/>
                </a:solidFill>
              </a:rPr>
              <a:t>&lt;/</a:t>
            </a:r>
            <a:r>
              <a:rPr lang="ru-RU" sz="2000" dirty="0" err="1">
                <a:solidFill>
                  <a:srgbClr val="0000FF"/>
                </a:solidFill>
              </a:rPr>
              <a:t>div</a:t>
            </a:r>
            <a:r>
              <a:rPr lang="ru-RU" sz="2000" dirty="0">
                <a:solidFill>
                  <a:srgbClr val="0000FF"/>
                </a:solidFill>
              </a:rPr>
              <a:t>&gt;</a:t>
            </a:r>
          </a:p>
          <a:p>
            <a:pPr>
              <a:lnSpc>
                <a:spcPct val="80000"/>
              </a:lnSpc>
            </a:pPr>
            <a:endParaRPr lang="ru-RU" sz="20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Пример</a:t>
            </a:r>
            <a:endParaRPr lang="ru-RU" dirty="0"/>
          </a:p>
        </p:txBody>
      </p:sp>
      <p:sp>
        <p:nvSpPr>
          <p:cNvPr id="3" name="Содержимое 2"/>
          <p:cNvSpPr>
            <a:spLocks noGrp="1"/>
          </p:cNvSpPr>
          <p:nvPr>
            <p:ph idx="1"/>
          </p:nvPr>
        </p:nvSpPr>
        <p:spPr>
          <a:xfrm>
            <a:off x="457200" y="1600201"/>
            <a:ext cx="8229600" cy="2043113"/>
          </a:xfrm>
        </p:spPr>
        <p:txBody>
          <a:bodyPr>
            <a:normAutofit fontScale="47500" lnSpcReduction="20000"/>
          </a:bodyPr>
          <a:lstStyle/>
          <a:p>
            <a:r>
              <a:rPr lang="ru-RU" dirty="0" smtClean="0"/>
              <a:t>Например: для создания </a:t>
            </a:r>
            <a:r>
              <a:rPr lang="en-US" dirty="0" smtClean="0"/>
              <a:t>CSS </a:t>
            </a:r>
            <a:r>
              <a:rPr lang="ru-RU" dirty="0" smtClean="0"/>
              <a:t>объявления, которое будет помещать фиксированное и не повторяемое фоновое изображение в правую верхнюю часть страницы, нужно создать следующее объявление</a:t>
            </a:r>
          </a:p>
          <a:p>
            <a:pPr>
              <a:buNone/>
            </a:pPr>
            <a:r>
              <a:rPr lang="ru-RU" dirty="0" smtClean="0"/>
              <a:t>	</a:t>
            </a:r>
            <a:r>
              <a:rPr lang="en-US" dirty="0" smtClean="0"/>
              <a:t>body </a:t>
            </a:r>
            <a:endParaRPr lang="ru-RU" dirty="0" smtClean="0"/>
          </a:p>
          <a:p>
            <a:pPr>
              <a:buNone/>
            </a:pPr>
            <a:r>
              <a:rPr lang="ru-RU" dirty="0" smtClean="0"/>
              <a:t>	</a:t>
            </a:r>
            <a:r>
              <a:rPr lang="en-US" dirty="0" smtClean="0"/>
              <a:t>{ </a:t>
            </a:r>
            <a:endParaRPr lang="ru-RU" dirty="0" smtClean="0"/>
          </a:p>
          <a:p>
            <a:pPr>
              <a:buNone/>
            </a:pPr>
            <a:r>
              <a:rPr lang="ru-RU" dirty="0" smtClean="0"/>
              <a:t>	   </a:t>
            </a:r>
            <a:r>
              <a:rPr lang="en-US" dirty="0" smtClean="0"/>
              <a:t>background-image: </a:t>
            </a:r>
            <a:r>
              <a:rPr lang="en-US" dirty="0" err="1" smtClean="0"/>
              <a:t>url</a:t>
            </a:r>
            <a:r>
              <a:rPr lang="en-US" dirty="0" smtClean="0"/>
              <a:t>(logo.gif); background-color: white; background-attachment: fixed; </a:t>
            </a:r>
            <a:r>
              <a:rPr lang="ru-RU" dirty="0" smtClean="0"/>
              <a:t>  </a:t>
            </a:r>
          </a:p>
          <a:p>
            <a:pPr>
              <a:buNone/>
            </a:pPr>
            <a:r>
              <a:rPr lang="ru-RU" dirty="0" smtClean="0"/>
              <a:t>            </a:t>
            </a:r>
            <a:r>
              <a:rPr lang="en-US" dirty="0" smtClean="0"/>
              <a:t>background-position: right top; background-repeat: no-repeat; </a:t>
            </a:r>
            <a:endParaRPr lang="ru-RU" dirty="0" smtClean="0"/>
          </a:p>
          <a:p>
            <a:pPr>
              <a:buNone/>
            </a:pPr>
            <a:r>
              <a:rPr lang="ru-RU" dirty="0" smtClean="0"/>
              <a:t>	</a:t>
            </a:r>
            <a:r>
              <a:rPr lang="en-US" dirty="0" smtClean="0"/>
              <a:t>}</a:t>
            </a:r>
          </a:p>
        </p:txBody>
      </p:sp>
      <p:pic>
        <p:nvPicPr>
          <p:cNvPr id="5122" name="Picture 2"/>
          <p:cNvPicPr>
            <a:picLocks noChangeAspect="1" noChangeArrowheads="1"/>
          </p:cNvPicPr>
          <p:nvPr/>
        </p:nvPicPr>
        <p:blipFill>
          <a:blip r:embed="rId2" cstate="print"/>
          <a:srcRect/>
          <a:stretch>
            <a:fillRect/>
          </a:stretch>
        </p:blipFill>
        <p:spPr bwMode="auto">
          <a:xfrm>
            <a:off x="5214942" y="3786190"/>
            <a:ext cx="3714776" cy="2788114"/>
          </a:xfrm>
          <a:prstGeom prst="rect">
            <a:avLst/>
          </a:prstGeom>
          <a:noFill/>
          <a:ln w="9525">
            <a:noFill/>
            <a:miter lim="800000"/>
            <a:headEnd/>
            <a:tailEnd/>
          </a:ln>
        </p:spPr>
      </p:pic>
      <p:sp>
        <p:nvSpPr>
          <p:cNvPr id="5" name="Прямоугольник 4"/>
          <p:cNvSpPr/>
          <p:nvPr/>
        </p:nvSpPr>
        <p:spPr>
          <a:xfrm>
            <a:off x="500034" y="3500438"/>
            <a:ext cx="4572032" cy="3108543"/>
          </a:xfrm>
          <a:prstGeom prst="rect">
            <a:avLst/>
          </a:prstGeom>
        </p:spPr>
        <p:txBody>
          <a:bodyPr wrap="square">
            <a:spAutoFit/>
          </a:bodyPr>
          <a:lstStyle/>
          <a:p>
            <a:pPr>
              <a:buFont typeface="Arial" pitchFamily="34" charset="0"/>
              <a:buChar char="•"/>
            </a:pPr>
            <a:r>
              <a:rPr lang="ru-RU" sz="1400" dirty="0" smtClean="0"/>
              <a:t> </a:t>
            </a:r>
            <a:r>
              <a:rPr lang="en-US" sz="1400" dirty="0" smtClean="0"/>
              <a:t>you can use a simple background property and put all those values in it. Look at the previous example written only using the background property. </a:t>
            </a:r>
            <a:endParaRPr lang="ru-RU" sz="1400" dirty="0" smtClean="0"/>
          </a:p>
          <a:p>
            <a:r>
              <a:rPr lang="en-US" sz="1400" dirty="0" smtClean="0"/>
              <a:t>body </a:t>
            </a:r>
            <a:endParaRPr lang="ru-RU" sz="1400" dirty="0" smtClean="0"/>
          </a:p>
          <a:p>
            <a:r>
              <a:rPr lang="en-US" sz="1400" dirty="0" smtClean="0"/>
              <a:t>{</a:t>
            </a:r>
            <a:endParaRPr lang="ru-RU" sz="1400" dirty="0" smtClean="0"/>
          </a:p>
          <a:p>
            <a:r>
              <a:rPr lang="ru-RU" sz="1400" dirty="0" smtClean="0"/>
              <a:t>   </a:t>
            </a:r>
            <a:r>
              <a:rPr lang="en-US" sz="1400" dirty="0" smtClean="0"/>
              <a:t> background: white </a:t>
            </a:r>
            <a:r>
              <a:rPr lang="en-US" sz="1400" dirty="0" err="1" smtClean="0"/>
              <a:t>url</a:t>
            </a:r>
            <a:r>
              <a:rPr lang="en-US" sz="1400" dirty="0" smtClean="0"/>
              <a:t>(logo.gif) no-repeat fixed right top; </a:t>
            </a:r>
            <a:endParaRPr lang="ru-RU" sz="1400" dirty="0" smtClean="0"/>
          </a:p>
          <a:p>
            <a:r>
              <a:rPr lang="en-US" sz="1400" dirty="0" smtClean="0"/>
              <a:t>}</a:t>
            </a:r>
            <a:endParaRPr lang="ru-RU" sz="1400" dirty="0" smtClean="0"/>
          </a:p>
          <a:p>
            <a:r>
              <a:rPr lang="en-US" sz="1400" dirty="0" smtClean="0"/>
              <a:t> </a:t>
            </a:r>
            <a:endParaRPr lang="ru-RU" sz="1400" dirty="0" smtClean="0"/>
          </a:p>
          <a:p>
            <a:pPr>
              <a:buFont typeface="Arial" pitchFamily="34" charset="0"/>
              <a:buChar char="•"/>
            </a:pPr>
            <a:r>
              <a:rPr lang="ru-RU" sz="1400" dirty="0" smtClean="0"/>
              <a:t> </a:t>
            </a:r>
            <a:r>
              <a:rPr lang="en-US" sz="1400" dirty="0" smtClean="0"/>
              <a:t>This will save you from writing large blocks of code and will make your CSS much more readable. </a:t>
            </a:r>
            <a:endParaRPr lang="ru-RU" sz="1400" dirty="0" smtClean="0"/>
          </a:p>
          <a:p>
            <a:pPr>
              <a:buFont typeface="Arial" pitchFamily="34" charset="0"/>
              <a:buChar char="•"/>
            </a:pPr>
            <a:r>
              <a:rPr lang="ru-RU" sz="1400" dirty="0" smtClean="0"/>
              <a:t> </a:t>
            </a:r>
            <a:r>
              <a:rPr lang="en-US" sz="1400" dirty="0" smtClean="0"/>
              <a:t>Although we've explained backgrounds using the BODY element, the logic is completely the same for any other element, whether it is a DIV, a TABLE or any other type of element.</a:t>
            </a:r>
            <a:endParaRPr lang="ru-RU" sz="14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274638"/>
            <a:ext cx="8507413" cy="1143000"/>
          </a:xfrm>
        </p:spPr>
        <p:txBody>
          <a:bodyPr>
            <a:normAutofit/>
          </a:bodyPr>
          <a:lstStyle/>
          <a:p>
            <a:r>
              <a:rPr lang="ru-RU" sz="3200" dirty="0" smtClean="0"/>
              <a:t>Форматирование </a:t>
            </a:r>
            <a:r>
              <a:rPr lang="en-US" sz="3200" dirty="0" smtClean="0"/>
              <a:t>web </a:t>
            </a:r>
            <a:r>
              <a:rPr lang="ru-RU" sz="3200" dirty="0" smtClean="0"/>
              <a:t>страницы с </a:t>
            </a:r>
            <a:r>
              <a:rPr lang="ru-RU" sz="3200" dirty="0"/>
              <a:t>использованием </a:t>
            </a:r>
            <a:r>
              <a:rPr lang="en-US" sz="3200" dirty="0"/>
              <a:t>CSS </a:t>
            </a:r>
            <a:r>
              <a:rPr lang="ru-RU" sz="3200" dirty="0" smtClean="0"/>
              <a:t>для </a:t>
            </a:r>
            <a:r>
              <a:rPr lang="en-US" sz="3200" dirty="0"/>
              <a:t>&lt;div&gt; </a:t>
            </a:r>
            <a:r>
              <a:rPr lang="ru-RU" sz="3200" dirty="0"/>
              <a:t>элементов</a:t>
            </a:r>
          </a:p>
        </p:txBody>
      </p:sp>
      <p:sp>
        <p:nvSpPr>
          <p:cNvPr id="188419" name="Rectangle 3"/>
          <p:cNvSpPr>
            <a:spLocks noGrp="1" noChangeArrowheads="1"/>
          </p:cNvSpPr>
          <p:nvPr>
            <p:ph idx="1"/>
          </p:nvPr>
        </p:nvSpPr>
        <p:spPr/>
        <p:txBody>
          <a:bodyPr/>
          <a:lstStyle/>
          <a:p>
            <a:pPr>
              <a:lnSpc>
                <a:spcPct val="80000"/>
              </a:lnSpc>
            </a:pPr>
            <a:r>
              <a:rPr lang="ru-RU" sz="2400" dirty="0"/>
              <a:t>Профессиональные </a:t>
            </a:r>
            <a:r>
              <a:rPr lang="ru-RU" sz="2400" dirty="0" err="1" smtClean="0"/>
              <a:t>web</a:t>
            </a:r>
            <a:r>
              <a:rPr lang="en-US" sz="2400" dirty="0" smtClean="0"/>
              <a:t>-</a:t>
            </a:r>
            <a:r>
              <a:rPr lang="ru-RU" sz="2400" dirty="0" smtClean="0"/>
              <a:t>разработчики </a:t>
            </a:r>
            <a:r>
              <a:rPr lang="ru-RU" sz="2400" dirty="0"/>
              <a:t>предпочитают использовать более современные методы структурирования шаблона на основе CSS.</a:t>
            </a:r>
          </a:p>
          <a:p>
            <a:pPr>
              <a:lnSpc>
                <a:spcPct val="80000"/>
              </a:lnSpc>
            </a:pPr>
            <a:r>
              <a:rPr lang="ru-RU" sz="2400" dirty="0"/>
              <a:t>Структура, основанная на CSS позволяет писать код разметки, который легче читать и легче изменять, что облегчает последующее сопровождение </a:t>
            </a:r>
            <a:r>
              <a:rPr lang="en-US" sz="2400" dirty="0"/>
              <a:t>web </a:t>
            </a:r>
            <a:r>
              <a:rPr lang="ru-RU" sz="2400" dirty="0"/>
              <a:t>приложения.</a:t>
            </a:r>
          </a:p>
          <a:p>
            <a:pPr>
              <a:lnSpc>
                <a:spcPct val="80000"/>
              </a:lnSpc>
            </a:pPr>
            <a:r>
              <a:rPr lang="ru-RU" sz="2400" dirty="0"/>
              <a:t>Для структурирования шаблона с помощью CSS нужно поместить </a:t>
            </a:r>
            <a:r>
              <a:rPr lang="ru-RU" sz="2400" dirty="0" smtClean="0"/>
              <a:t>элемент</a:t>
            </a:r>
            <a:r>
              <a:rPr lang="en-US" sz="2400" dirty="0" smtClean="0"/>
              <a:t>s web </a:t>
            </a:r>
            <a:r>
              <a:rPr lang="ru-RU" sz="2400" dirty="0" smtClean="0"/>
              <a:t>страницы в </a:t>
            </a:r>
            <a:r>
              <a:rPr lang="ru-RU" sz="2400" dirty="0"/>
              <a:t>разные элементы </a:t>
            </a:r>
            <a:r>
              <a:rPr lang="ru-RU" sz="2400" dirty="0">
                <a:solidFill>
                  <a:srgbClr val="0000FF"/>
                </a:solidFill>
              </a:rPr>
              <a:t>&lt;</a:t>
            </a:r>
            <a:r>
              <a:rPr lang="ru-RU" sz="2400" dirty="0" err="1">
                <a:solidFill>
                  <a:srgbClr val="0000FF"/>
                </a:solidFill>
              </a:rPr>
              <a:t>div</a:t>
            </a:r>
            <a:r>
              <a:rPr lang="ru-RU" sz="2400" dirty="0" smtClean="0">
                <a:solidFill>
                  <a:srgbClr val="0000FF"/>
                </a:solidFill>
              </a:rPr>
              <a:t>&gt; </a:t>
            </a:r>
            <a:r>
              <a:rPr lang="ru-RU" sz="2400" dirty="0" smtClean="0"/>
              <a:t>с атрибутом задающим их </a:t>
            </a:r>
            <a:r>
              <a:rPr lang="en-US" sz="2400" dirty="0" smtClean="0">
                <a:solidFill>
                  <a:srgbClr val="0000FF"/>
                </a:solidFill>
              </a:rPr>
              <a:t>id</a:t>
            </a:r>
            <a:r>
              <a:rPr lang="ru-RU" sz="2400" dirty="0" smtClean="0"/>
              <a:t>. </a:t>
            </a:r>
            <a:endParaRPr lang="ru-RU" sz="2400" dirty="0"/>
          </a:p>
          <a:p>
            <a:pPr>
              <a:lnSpc>
                <a:spcPct val="80000"/>
              </a:lnSpc>
            </a:pPr>
            <a:r>
              <a:rPr lang="ru-RU" sz="2400" dirty="0"/>
              <a:t>Затем применить к каждому </a:t>
            </a:r>
            <a:r>
              <a:rPr lang="ru-RU" sz="2400" dirty="0">
                <a:solidFill>
                  <a:srgbClr val="0000FF"/>
                </a:solidFill>
              </a:rPr>
              <a:t>&lt;</a:t>
            </a:r>
            <a:r>
              <a:rPr lang="ru-RU" sz="2400" dirty="0" err="1">
                <a:solidFill>
                  <a:srgbClr val="0000FF"/>
                </a:solidFill>
              </a:rPr>
              <a:t>div</a:t>
            </a:r>
            <a:r>
              <a:rPr lang="ru-RU" sz="2400" dirty="0">
                <a:solidFill>
                  <a:srgbClr val="0000FF"/>
                </a:solidFill>
              </a:rPr>
              <a:t>&gt; </a:t>
            </a:r>
            <a:r>
              <a:rPr lang="ru-RU" sz="2400" dirty="0"/>
              <a:t>таблицу стилей с заданными атрибутами </a:t>
            </a:r>
            <a:r>
              <a:rPr lang="ru-RU" sz="2400" dirty="0" err="1">
                <a:solidFill>
                  <a:srgbClr val="0000FF"/>
                </a:solidFill>
              </a:rPr>
              <a:t>position</a:t>
            </a:r>
            <a:r>
              <a:rPr lang="ru-RU" sz="2400" dirty="0"/>
              <a:t>, </a:t>
            </a:r>
            <a:r>
              <a:rPr lang="ru-RU" sz="2400" dirty="0" err="1">
                <a:solidFill>
                  <a:srgbClr val="0000FF"/>
                </a:solidFill>
              </a:rPr>
              <a:t>left</a:t>
            </a:r>
            <a:r>
              <a:rPr lang="ru-RU" sz="2400" dirty="0"/>
              <a:t>, </a:t>
            </a:r>
            <a:r>
              <a:rPr lang="ru-RU" sz="2400" dirty="0" err="1">
                <a:solidFill>
                  <a:srgbClr val="0000FF"/>
                </a:solidFill>
              </a:rPr>
              <a:t>right</a:t>
            </a:r>
            <a:r>
              <a:rPr lang="ru-RU" sz="2400" dirty="0"/>
              <a:t>, </a:t>
            </a:r>
            <a:r>
              <a:rPr lang="ru-RU" sz="2400" dirty="0" err="1">
                <a:solidFill>
                  <a:srgbClr val="0000FF"/>
                </a:solidFill>
              </a:rPr>
              <a:t>top</a:t>
            </a:r>
            <a:r>
              <a:rPr lang="ru-RU" sz="2400" dirty="0"/>
              <a:t> и  </a:t>
            </a:r>
            <a:r>
              <a:rPr lang="ru-RU" sz="2400" dirty="0" err="1">
                <a:solidFill>
                  <a:srgbClr val="0000FF"/>
                </a:solidFill>
              </a:rPr>
              <a:t>bottom</a:t>
            </a:r>
            <a:r>
              <a:rPr lang="ru-RU" sz="2400" dirty="0"/>
              <a:t>.</a:t>
            </a: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endParaRPr lang="ru-RU"/>
          </a:p>
        </p:txBody>
      </p:sp>
      <p:sp>
        <p:nvSpPr>
          <p:cNvPr id="196611" name="Rectangle 3"/>
          <p:cNvSpPr>
            <a:spLocks noGrp="1" noChangeArrowheads="1"/>
          </p:cNvSpPr>
          <p:nvPr>
            <p:ph idx="1"/>
          </p:nvPr>
        </p:nvSpPr>
        <p:spPr/>
        <p:txBody>
          <a:bodyPr>
            <a:normAutofit lnSpcReduction="10000"/>
          </a:bodyPr>
          <a:lstStyle/>
          <a:p>
            <a:pPr>
              <a:lnSpc>
                <a:spcPct val="80000"/>
              </a:lnSpc>
            </a:pPr>
            <a:r>
              <a:rPr lang="ru-RU" sz="2000" dirty="0"/>
              <a:t>Позиционирование: </a:t>
            </a:r>
            <a:endParaRPr lang="en-US" sz="2000" dirty="0"/>
          </a:p>
          <a:p>
            <a:pPr lvl="1">
              <a:lnSpc>
                <a:spcPct val="80000"/>
              </a:lnSpc>
            </a:pPr>
            <a:r>
              <a:rPr lang="ru-RU" sz="1800" dirty="0"/>
              <a:t>гибкое «потоковое» позиционирование и </a:t>
            </a:r>
            <a:endParaRPr lang="en-US" sz="1800" dirty="0"/>
          </a:p>
          <a:p>
            <a:pPr lvl="1">
              <a:lnSpc>
                <a:spcPct val="80000"/>
              </a:lnSpc>
            </a:pPr>
            <a:r>
              <a:rPr lang="ru-RU" sz="1800" dirty="0"/>
              <a:t>абсолютное позиционирование </a:t>
            </a:r>
          </a:p>
          <a:p>
            <a:pPr lvl="1">
              <a:lnSpc>
                <a:spcPct val="80000"/>
              </a:lnSpc>
            </a:pPr>
            <a:endParaRPr lang="en-US" sz="1800" dirty="0"/>
          </a:p>
          <a:p>
            <a:pPr>
              <a:lnSpc>
                <a:spcPct val="80000"/>
              </a:lnSpc>
            </a:pPr>
            <a:r>
              <a:rPr lang="ru-RU" sz="2000" dirty="0"/>
              <a:t>Задаются в атрибуте элемента </a:t>
            </a:r>
            <a:r>
              <a:rPr lang="en-US" sz="2000" dirty="0" smtClean="0"/>
              <a:t>style</a:t>
            </a:r>
            <a:r>
              <a:rPr lang="ru-RU" sz="2000" dirty="0" smtClean="0"/>
              <a:t> элемента страницы:</a:t>
            </a:r>
            <a:endParaRPr lang="ru-RU" sz="2000" dirty="0"/>
          </a:p>
          <a:p>
            <a:pPr>
              <a:lnSpc>
                <a:spcPct val="80000"/>
              </a:lnSpc>
              <a:buFontTx/>
              <a:buNone/>
            </a:pPr>
            <a:r>
              <a:rPr lang="en-US" sz="2000" dirty="0" smtClean="0"/>
              <a:t>	</a:t>
            </a:r>
          </a:p>
          <a:p>
            <a:pPr>
              <a:lnSpc>
                <a:spcPct val="80000"/>
              </a:lnSpc>
              <a:buFontTx/>
              <a:buNone/>
            </a:pPr>
            <a:r>
              <a:rPr lang="en-US" sz="2000" dirty="0" smtClean="0"/>
              <a:t>	</a:t>
            </a:r>
            <a:r>
              <a:rPr lang="ru-RU" sz="1800" dirty="0" smtClean="0">
                <a:solidFill>
                  <a:srgbClr val="0000FF"/>
                </a:solidFill>
              </a:rPr>
              <a:t>&lt;</a:t>
            </a:r>
            <a:r>
              <a:rPr lang="en-US" sz="1800" dirty="0" smtClean="0">
                <a:solidFill>
                  <a:srgbClr val="0000FF"/>
                </a:solidFill>
              </a:rPr>
              <a:t>p</a:t>
            </a:r>
            <a:r>
              <a:rPr lang="ru-RU" sz="1800" dirty="0" smtClean="0">
                <a:solidFill>
                  <a:srgbClr val="0000FF"/>
                </a:solidFill>
              </a:rPr>
              <a:t> </a:t>
            </a:r>
            <a:r>
              <a:rPr lang="ru-RU" sz="1800" dirty="0" err="1">
                <a:solidFill>
                  <a:srgbClr val="0000FF"/>
                </a:solidFill>
              </a:rPr>
              <a:t>id=</a:t>
            </a:r>
            <a:r>
              <a:rPr lang="ru-RU" sz="1800" dirty="0">
                <a:solidFill>
                  <a:srgbClr val="0000FF"/>
                </a:solidFill>
              </a:rPr>
              <a:t>"</a:t>
            </a:r>
            <a:r>
              <a:rPr lang="ru-RU" sz="1800" dirty="0" err="1">
                <a:solidFill>
                  <a:srgbClr val="0000FF"/>
                </a:solidFill>
              </a:rPr>
              <a:t>cmd</a:t>
            </a:r>
            <a:r>
              <a:rPr lang="ru-RU" sz="1800" dirty="0">
                <a:solidFill>
                  <a:srgbClr val="0000FF"/>
                </a:solidFill>
              </a:rPr>
              <a:t>" </a:t>
            </a:r>
            <a:r>
              <a:rPr lang="ru-RU" sz="1800" dirty="0" err="1">
                <a:solidFill>
                  <a:srgbClr val="0000FF"/>
                </a:solidFill>
              </a:rPr>
              <a:t>style=</a:t>
            </a:r>
            <a:r>
              <a:rPr lang="ru-RU" sz="1800" dirty="0">
                <a:solidFill>
                  <a:srgbClr val="0000FF"/>
                </a:solidFill>
              </a:rPr>
              <a:t>"POSITION: </a:t>
            </a:r>
            <a:r>
              <a:rPr lang="ru-RU" sz="1800" dirty="0" err="1">
                <a:solidFill>
                  <a:srgbClr val="0000FF"/>
                </a:solidFill>
              </a:rPr>
              <a:t>absolute</a:t>
            </a:r>
            <a:r>
              <a:rPr lang="ru-RU" sz="1800" dirty="0">
                <a:solidFill>
                  <a:srgbClr val="0000FF"/>
                </a:solidFill>
              </a:rPr>
              <a:t>; </a:t>
            </a:r>
            <a:r>
              <a:rPr lang="ru-RU" sz="1800" dirty="0" err="1">
                <a:solidFill>
                  <a:srgbClr val="0000FF"/>
                </a:solidFill>
              </a:rPr>
              <a:t>left</a:t>
            </a:r>
            <a:r>
              <a:rPr lang="ru-RU" sz="1800" dirty="0">
                <a:solidFill>
                  <a:srgbClr val="0000FF"/>
                </a:solidFill>
              </a:rPr>
              <a:t>: 100px; </a:t>
            </a:r>
            <a:r>
              <a:rPr lang="ru-RU" sz="1800" dirty="0" err="1">
                <a:solidFill>
                  <a:srgbClr val="0000FF"/>
                </a:solidFill>
              </a:rPr>
              <a:t>top</a:t>
            </a:r>
            <a:r>
              <a:rPr lang="ru-RU" sz="1800" dirty="0">
                <a:solidFill>
                  <a:srgbClr val="0000FF"/>
                </a:solidFill>
              </a:rPr>
              <a:t>: 50px</a:t>
            </a:r>
            <a:r>
              <a:rPr lang="ru-RU" sz="1800" dirty="0" smtClean="0">
                <a:solidFill>
                  <a:srgbClr val="0000FF"/>
                </a:solidFill>
              </a:rPr>
              <a:t>;" </a:t>
            </a:r>
            <a:r>
              <a:rPr lang="en-US" sz="1800" dirty="0" smtClean="0">
                <a:solidFill>
                  <a:srgbClr val="0000FF"/>
                </a:solidFill>
              </a:rPr>
              <a:t> </a:t>
            </a:r>
            <a:r>
              <a:rPr lang="ru-RU" sz="1800" dirty="0" smtClean="0">
                <a:solidFill>
                  <a:srgbClr val="0000FF"/>
                </a:solidFill>
              </a:rPr>
              <a:t>&gt;</a:t>
            </a:r>
            <a:endParaRPr lang="en-US" sz="1800" dirty="0" smtClean="0">
              <a:solidFill>
                <a:srgbClr val="0000FF"/>
              </a:solidFill>
            </a:endParaRPr>
          </a:p>
          <a:p>
            <a:pPr>
              <a:lnSpc>
                <a:spcPct val="80000"/>
              </a:lnSpc>
              <a:buFontTx/>
              <a:buNone/>
            </a:pPr>
            <a:r>
              <a:rPr lang="en-US" sz="1800" dirty="0" smtClean="0">
                <a:solidFill>
                  <a:srgbClr val="0000FF"/>
                </a:solidFill>
              </a:rPr>
              <a:t>		. . .</a:t>
            </a:r>
          </a:p>
          <a:p>
            <a:pPr>
              <a:lnSpc>
                <a:spcPct val="80000"/>
              </a:lnSpc>
              <a:buFontTx/>
              <a:buNone/>
            </a:pPr>
            <a:r>
              <a:rPr lang="en-US" sz="1800" dirty="0" smtClean="0">
                <a:solidFill>
                  <a:srgbClr val="0000FF"/>
                </a:solidFill>
              </a:rPr>
              <a:t>	&lt;\p&gt;</a:t>
            </a:r>
            <a:endParaRPr lang="ru-RU" sz="1800" dirty="0">
              <a:solidFill>
                <a:srgbClr val="0000FF"/>
              </a:solidFill>
            </a:endParaRPr>
          </a:p>
          <a:p>
            <a:pPr>
              <a:lnSpc>
                <a:spcPct val="80000"/>
              </a:lnSpc>
              <a:buFontTx/>
              <a:buNone/>
            </a:pPr>
            <a:endParaRPr lang="ru-RU" sz="2000" dirty="0"/>
          </a:p>
          <a:p>
            <a:pPr>
              <a:lnSpc>
                <a:spcPct val="80000"/>
              </a:lnSpc>
            </a:pPr>
            <a:r>
              <a:rPr lang="en-US" sz="2000" dirty="0"/>
              <a:t>&lt;div&gt; </a:t>
            </a:r>
            <a:r>
              <a:rPr lang="ru-RU" sz="2000" dirty="0"/>
              <a:t>контейнер для других элементов </a:t>
            </a:r>
            <a:r>
              <a:rPr lang="en-US" sz="2000" dirty="0"/>
              <a:t>HTML </a:t>
            </a:r>
            <a:r>
              <a:rPr lang="ru-RU" sz="2000" dirty="0"/>
              <a:t>страницы</a:t>
            </a:r>
            <a:r>
              <a:rPr lang="en-US" sz="2000" dirty="0"/>
              <a:t>. </a:t>
            </a:r>
            <a:r>
              <a:rPr lang="ru-RU" sz="2000" dirty="0"/>
              <a:t>Фактически это плавающая прямоугольная часть экрана.</a:t>
            </a:r>
          </a:p>
          <a:p>
            <a:pPr>
              <a:lnSpc>
                <a:spcPct val="80000"/>
              </a:lnSpc>
              <a:buFontTx/>
              <a:buNone/>
            </a:pPr>
            <a:endParaRPr lang="ru-RU" sz="2000" dirty="0"/>
          </a:p>
          <a:p>
            <a:pPr lvl="1">
              <a:lnSpc>
                <a:spcPct val="80000"/>
              </a:lnSpc>
              <a:buFontTx/>
              <a:buNone/>
            </a:pPr>
            <a:r>
              <a:rPr lang="ru-RU" sz="1800" dirty="0">
                <a:solidFill>
                  <a:srgbClr val="0000FF"/>
                </a:solidFill>
              </a:rPr>
              <a:t>&lt;</a:t>
            </a:r>
            <a:r>
              <a:rPr lang="ru-RU" sz="1800" dirty="0" err="1">
                <a:solidFill>
                  <a:srgbClr val="0000FF"/>
                </a:solidFill>
              </a:rPr>
              <a:t>div</a:t>
            </a:r>
            <a:r>
              <a:rPr lang="ru-RU" sz="1800" dirty="0">
                <a:solidFill>
                  <a:srgbClr val="0000FF"/>
                </a:solidFill>
              </a:rPr>
              <a:t> </a:t>
            </a:r>
            <a:r>
              <a:rPr lang="ru-RU" sz="1800" dirty="0" err="1">
                <a:solidFill>
                  <a:srgbClr val="0000FF"/>
                </a:solidFill>
              </a:rPr>
              <a:t>style=</a:t>
            </a:r>
            <a:r>
              <a:rPr lang="ru-RU" sz="1800" dirty="0">
                <a:solidFill>
                  <a:srgbClr val="0000FF"/>
                </a:solidFill>
              </a:rPr>
              <a:t>"POSITION: </a:t>
            </a:r>
            <a:r>
              <a:rPr lang="ru-RU" sz="1800" dirty="0" err="1">
                <a:solidFill>
                  <a:srgbClr val="0000FF"/>
                </a:solidFill>
              </a:rPr>
              <a:t>absolute</a:t>
            </a:r>
            <a:r>
              <a:rPr lang="ru-RU" sz="1800" dirty="0">
                <a:solidFill>
                  <a:srgbClr val="0000FF"/>
                </a:solidFill>
              </a:rPr>
              <a:t>; </a:t>
            </a:r>
            <a:r>
              <a:rPr lang="ru-RU" sz="1800" dirty="0" err="1">
                <a:solidFill>
                  <a:srgbClr val="0000FF"/>
                </a:solidFill>
              </a:rPr>
              <a:t>left</a:t>
            </a:r>
            <a:r>
              <a:rPr lang="ru-RU" sz="1800" dirty="0">
                <a:solidFill>
                  <a:srgbClr val="0000FF"/>
                </a:solidFill>
              </a:rPr>
              <a:t>: 100px; </a:t>
            </a:r>
            <a:r>
              <a:rPr lang="ru-RU" sz="1800" dirty="0" err="1">
                <a:solidFill>
                  <a:srgbClr val="0000FF"/>
                </a:solidFill>
              </a:rPr>
              <a:t>top</a:t>
            </a:r>
            <a:r>
              <a:rPr lang="ru-RU" sz="1800" dirty="0">
                <a:solidFill>
                  <a:srgbClr val="0000FF"/>
                </a:solidFill>
              </a:rPr>
              <a:t>: 50px; width:200px"&gt;</a:t>
            </a:r>
          </a:p>
          <a:p>
            <a:pPr lvl="1">
              <a:lnSpc>
                <a:spcPct val="80000"/>
              </a:lnSpc>
              <a:buFontTx/>
              <a:buNone/>
            </a:pPr>
            <a:r>
              <a:rPr lang="en-US" sz="1800" dirty="0" smtClean="0">
                <a:solidFill>
                  <a:srgbClr val="0000FF"/>
                </a:solidFill>
              </a:rPr>
              <a:t>		. . . </a:t>
            </a:r>
            <a:endParaRPr lang="ru-RU" sz="1800" dirty="0">
              <a:solidFill>
                <a:srgbClr val="0000FF"/>
              </a:solidFill>
            </a:endParaRPr>
          </a:p>
          <a:p>
            <a:pPr lvl="1">
              <a:lnSpc>
                <a:spcPct val="80000"/>
              </a:lnSpc>
              <a:buFontTx/>
              <a:buNone/>
            </a:pPr>
            <a:r>
              <a:rPr lang="ru-RU" sz="1800" dirty="0">
                <a:solidFill>
                  <a:srgbClr val="0000FF"/>
                </a:solidFill>
              </a:rPr>
              <a:t>&lt;</a:t>
            </a:r>
            <a:r>
              <a:rPr lang="ru-RU" sz="1800" dirty="0" err="1">
                <a:solidFill>
                  <a:srgbClr val="0000FF"/>
                </a:solidFill>
              </a:rPr>
              <a:t>div</a:t>
            </a:r>
            <a:r>
              <a:rPr lang="ru-RU" sz="1800" dirty="0">
                <a:solidFill>
                  <a:srgbClr val="0000FF"/>
                </a:solidFill>
              </a:rPr>
              <a:t>/&gt;</a:t>
            </a:r>
            <a:endParaRPr lang="ru-RU" sz="1600" dirty="0">
              <a:solidFill>
                <a:srgbClr val="0000FF"/>
              </a:solidFill>
            </a:endParaRPr>
          </a:p>
          <a:p>
            <a:pPr>
              <a:lnSpc>
                <a:spcPct val="80000"/>
              </a:lnSpc>
            </a:pPr>
            <a:endParaRPr lang="ru-RU" sz="20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457200" y="274638"/>
            <a:ext cx="8229600" cy="850900"/>
          </a:xfrm>
        </p:spPr>
        <p:txBody>
          <a:bodyPr/>
          <a:lstStyle/>
          <a:p>
            <a:r>
              <a:rPr lang="ru-RU" sz="3200"/>
              <a:t>Использование </a:t>
            </a:r>
            <a:r>
              <a:rPr lang="en-US" sz="3200"/>
              <a:t>CSS </a:t>
            </a:r>
            <a:r>
              <a:rPr lang="ru-RU" sz="3200"/>
              <a:t>позиционирования</a:t>
            </a:r>
          </a:p>
        </p:txBody>
      </p:sp>
      <p:sp>
        <p:nvSpPr>
          <p:cNvPr id="190467" name="Rectangle 3"/>
          <p:cNvSpPr>
            <a:spLocks noGrp="1" noChangeArrowheads="1"/>
          </p:cNvSpPr>
          <p:nvPr>
            <p:ph idx="1"/>
          </p:nvPr>
        </p:nvSpPr>
        <p:spPr>
          <a:xfrm>
            <a:off x="457200" y="1268413"/>
            <a:ext cx="5627688" cy="5589587"/>
          </a:xfrm>
        </p:spPr>
        <p:txBody>
          <a:bodyPr/>
          <a:lstStyle/>
          <a:p>
            <a:pPr>
              <a:lnSpc>
                <a:spcPct val="80000"/>
              </a:lnSpc>
            </a:pPr>
            <a:r>
              <a:rPr lang="ru-RU" sz="2000" dirty="0"/>
              <a:t>Например, для разделения страницы на три колонки, из которых две крайние имеют фиксированный размер, а средняя колонка занимает оставшееся место. </a:t>
            </a:r>
          </a:p>
          <a:p>
            <a:pPr>
              <a:lnSpc>
                <a:spcPct val="80000"/>
              </a:lnSpc>
            </a:pPr>
            <a:r>
              <a:rPr lang="ru-RU" sz="2000" dirty="0"/>
              <a:t>Для это можно использовать простую таблицу стилей, которая описывает две 150-пиксельные панели и одну панель переменного размера.</a:t>
            </a:r>
          </a:p>
          <a:p>
            <a:pPr>
              <a:lnSpc>
                <a:spcPct val="80000"/>
              </a:lnSpc>
            </a:pPr>
            <a:r>
              <a:rPr lang="ru-RU" sz="2000" dirty="0"/>
              <a:t>Пример использования </a:t>
            </a:r>
            <a:r>
              <a:rPr lang="en-US" sz="2000" dirty="0"/>
              <a:t>CSS</a:t>
            </a:r>
            <a:endParaRPr lang="ru-RU" sz="2000" dirty="0"/>
          </a:p>
          <a:p>
            <a:pPr>
              <a:lnSpc>
                <a:spcPct val="80000"/>
              </a:lnSpc>
              <a:buFontTx/>
              <a:buNone/>
            </a:pPr>
            <a:endParaRPr lang="ru-RU" sz="2000" dirty="0"/>
          </a:p>
          <a:p>
            <a:pPr>
              <a:lnSpc>
                <a:spcPct val="80000"/>
              </a:lnSpc>
              <a:buFontTx/>
              <a:buNone/>
            </a:pPr>
            <a:r>
              <a:rPr lang="ru-RU" sz="2000" dirty="0"/>
              <a:t>&lt;</a:t>
            </a:r>
            <a:r>
              <a:rPr lang="ru-RU" sz="2000" dirty="0" err="1"/>
              <a:t>div</a:t>
            </a:r>
            <a:r>
              <a:rPr lang="ru-RU" sz="2000" dirty="0"/>
              <a:t> </a:t>
            </a:r>
            <a:r>
              <a:rPr lang="ru-RU" sz="2000" dirty="0" err="1"/>
              <a:t>class=</a:t>
            </a:r>
            <a:r>
              <a:rPr lang="ru-RU" sz="2000" dirty="0"/>
              <a:t>"</a:t>
            </a:r>
            <a:r>
              <a:rPr lang="ru-RU" sz="2000" dirty="0" err="1"/>
              <a:t>leftPanel</a:t>
            </a:r>
            <a:r>
              <a:rPr lang="ru-RU" sz="2000" dirty="0" smtClean="0"/>
              <a:t>"&gt;</a:t>
            </a:r>
            <a:endParaRPr lang="en-US" sz="2000" dirty="0" smtClean="0"/>
          </a:p>
          <a:p>
            <a:pPr>
              <a:lnSpc>
                <a:spcPct val="80000"/>
              </a:lnSpc>
              <a:buFontTx/>
              <a:buNone/>
            </a:pPr>
            <a:r>
              <a:rPr lang="en-US" sz="2000" dirty="0" smtClean="0"/>
              <a:t>	</a:t>
            </a:r>
            <a:r>
              <a:rPr lang="ru-RU" sz="2000" dirty="0" smtClean="0"/>
              <a:t>...</a:t>
            </a:r>
            <a:endParaRPr lang="en-US" sz="2000" dirty="0" smtClean="0"/>
          </a:p>
          <a:p>
            <a:pPr>
              <a:lnSpc>
                <a:spcPct val="80000"/>
              </a:lnSpc>
              <a:buFontTx/>
              <a:buNone/>
            </a:pPr>
            <a:r>
              <a:rPr lang="ru-RU" sz="2000" dirty="0" smtClean="0"/>
              <a:t>&lt;/</a:t>
            </a:r>
            <a:r>
              <a:rPr lang="ru-RU" sz="2000" dirty="0" err="1"/>
              <a:t>div</a:t>
            </a:r>
            <a:r>
              <a:rPr lang="ru-RU" sz="2000" dirty="0"/>
              <a:t>&gt;</a:t>
            </a:r>
          </a:p>
          <a:p>
            <a:pPr>
              <a:lnSpc>
                <a:spcPct val="80000"/>
              </a:lnSpc>
              <a:buFontTx/>
              <a:buNone/>
            </a:pPr>
            <a:r>
              <a:rPr lang="ru-RU" sz="2000" dirty="0"/>
              <a:t>&lt;</a:t>
            </a:r>
            <a:r>
              <a:rPr lang="ru-RU" sz="2000" dirty="0" err="1"/>
              <a:t>div</a:t>
            </a:r>
            <a:r>
              <a:rPr lang="ru-RU" sz="2000" dirty="0"/>
              <a:t> </a:t>
            </a:r>
            <a:r>
              <a:rPr lang="ru-RU" sz="2000" dirty="0" err="1"/>
              <a:t>class=</a:t>
            </a:r>
            <a:r>
              <a:rPr lang="ru-RU" sz="2000" dirty="0"/>
              <a:t>"</a:t>
            </a:r>
            <a:r>
              <a:rPr lang="ru-RU" sz="2000" dirty="0" err="1"/>
              <a:t>centerPanel</a:t>
            </a:r>
            <a:r>
              <a:rPr lang="ru-RU" sz="2000" dirty="0"/>
              <a:t>"&gt;</a:t>
            </a:r>
          </a:p>
          <a:p>
            <a:pPr>
              <a:lnSpc>
                <a:spcPct val="80000"/>
              </a:lnSpc>
              <a:buFontTx/>
              <a:buNone/>
            </a:pPr>
            <a:r>
              <a:rPr lang="en-US" sz="2000" dirty="0" smtClean="0"/>
              <a:t>	</a:t>
            </a:r>
            <a:r>
              <a:rPr lang="ru-RU" sz="2000" dirty="0" smtClean="0"/>
              <a:t>...</a:t>
            </a:r>
            <a:endParaRPr lang="en-US" sz="2000" dirty="0" smtClean="0"/>
          </a:p>
          <a:p>
            <a:pPr>
              <a:lnSpc>
                <a:spcPct val="80000"/>
              </a:lnSpc>
              <a:buFontTx/>
              <a:buNone/>
            </a:pPr>
            <a:r>
              <a:rPr lang="ru-RU" sz="2000" dirty="0" smtClean="0"/>
              <a:t>&lt;/</a:t>
            </a:r>
            <a:r>
              <a:rPr lang="ru-RU" sz="2000" dirty="0" err="1"/>
              <a:t>div</a:t>
            </a:r>
            <a:r>
              <a:rPr lang="ru-RU" sz="2000" dirty="0"/>
              <a:t>&gt;</a:t>
            </a:r>
          </a:p>
          <a:p>
            <a:pPr>
              <a:lnSpc>
                <a:spcPct val="80000"/>
              </a:lnSpc>
              <a:buFontTx/>
              <a:buNone/>
            </a:pPr>
            <a:r>
              <a:rPr lang="ru-RU" sz="2000" dirty="0"/>
              <a:t>&lt;</a:t>
            </a:r>
            <a:r>
              <a:rPr lang="ru-RU" sz="2000" dirty="0" err="1"/>
              <a:t>div</a:t>
            </a:r>
            <a:r>
              <a:rPr lang="ru-RU" sz="2000" dirty="0"/>
              <a:t> </a:t>
            </a:r>
            <a:r>
              <a:rPr lang="ru-RU" sz="2000" dirty="0" err="1"/>
              <a:t>class=</a:t>
            </a:r>
            <a:r>
              <a:rPr lang="ru-RU" sz="2000" dirty="0"/>
              <a:t>"</a:t>
            </a:r>
            <a:r>
              <a:rPr lang="ru-RU" sz="2000" dirty="0" err="1"/>
              <a:t>rightPanel</a:t>
            </a:r>
            <a:r>
              <a:rPr lang="ru-RU" sz="2000" dirty="0" smtClean="0"/>
              <a:t>"&gt;</a:t>
            </a:r>
            <a:endParaRPr lang="en-US" sz="2000" dirty="0" smtClean="0"/>
          </a:p>
          <a:p>
            <a:pPr>
              <a:lnSpc>
                <a:spcPct val="80000"/>
              </a:lnSpc>
              <a:buFontTx/>
              <a:buNone/>
            </a:pPr>
            <a:r>
              <a:rPr lang="en-US" sz="2000" dirty="0" smtClean="0"/>
              <a:t>	</a:t>
            </a:r>
            <a:r>
              <a:rPr lang="ru-RU" sz="2000" dirty="0" smtClean="0"/>
              <a:t>...</a:t>
            </a:r>
            <a:endParaRPr lang="en-US" sz="2000" dirty="0" smtClean="0"/>
          </a:p>
          <a:p>
            <a:pPr>
              <a:lnSpc>
                <a:spcPct val="80000"/>
              </a:lnSpc>
              <a:buFontTx/>
              <a:buNone/>
            </a:pPr>
            <a:r>
              <a:rPr lang="ru-RU" sz="2000" dirty="0" smtClean="0"/>
              <a:t>&lt;/</a:t>
            </a:r>
            <a:r>
              <a:rPr lang="ru-RU" sz="2000" dirty="0" err="1"/>
              <a:t>div</a:t>
            </a:r>
            <a:r>
              <a:rPr lang="ru-RU" sz="2000" dirty="0"/>
              <a:t>&gt;</a:t>
            </a:r>
          </a:p>
        </p:txBody>
      </p:sp>
      <p:sp>
        <p:nvSpPr>
          <p:cNvPr id="190468" name="Rectangle 4"/>
          <p:cNvSpPr>
            <a:spLocks noChangeArrowheads="1"/>
          </p:cNvSpPr>
          <p:nvPr/>
        </p:nvSpPr>
        <p:spPr bwMode="auto">
          <a:xfrm>
            <a:off x="6300788" y="1539875"/>
            <a:ext cx="2663825" cy="5226050"/>
          </a:xfrm>
          <a:prstGeom prst="rect">
            <a:avLst/>
          </a:prstGeom>
          <a:noFill/>
          <a:ln w="9525">
            <a:noFill/>
            <a:miter lim="800000"/>
            <a:headEnd/>
            <a:tailEnd/>
          </a:ln>
          <a:effectLst/>
        </p:spPr>
        <p:txBody>
          <a:bodyPr>
            <a:spAutoFit/>
          </a:bodyPr>
          <a:lstStyle/>
          <a:p>
            <a:r>
              <a:rPr lang="ru-RU" sz="1600"/>
              <a:t>.leftPanel</a:t>
            </a:r>
          </a:p>
          <a:p>
            <a:r>
              <a:rPr lang="ru-RU" sz="1600"/>
              <a:t>{</a:t>
            </a:r>
          </a:p>
          <a:p>
            <a:r>
              <a:rPr lang="ru-RU" sz="1600"/>
              <a:t>   position: absolute;</a:t>
            </a:r>
          </a:p>
          <a:p>
            <a:r>
              <a:rPr lang="ru-RU" sz="1600"/>
              <a:t>   top: 70px;</a:t>
            </a:r>
          </a:p>
          <a:p>
            <a:r>
              <a:rPr lang="ru-RU" sz="1600"/>
              <a:t>   left: 10px;</a:t>
            </a:r>
          </a:p>
          <a:p>
            <a:r>
              <a:rPr lang="ru-RU" sz="1600"/>
              <a:t>   width: 150px;</a:t>
            </a:r>
          </a:p>
          <a:p>
            <a:r>
              <a:rPr lang="ru-RU" sz="1600"/>
              <a:t>}</a:t>
            </a:r>
          </a:p>
          <a:p>
            <a:r>
              <a:rPr lang="ru-RU" sz="1600"/>
              <a:t>.rightPanel</a:t>
            </a:r>
          </a:p>
          <a:p>
            <a:r>
              <a:rPr lang="ru-RU" sz="1600"/>
              <a:t>{</a:t>
            </a:r>
          </a:p>
          <a:p>
            <a:r>
              <a:rPr lang="ru-RU" sz="1600"/>
              <a:t>   position: absolute;</a:t>
            </a:r>
          </a:p>
          <a:p>
            <a:r>
              <a:rPr lang="ru-RU" sz="1600"/>
              <a:t>   top: 70px;</a:t>
            </a:r>
          </a:p>
          <a:p>
            <a:r>
              <a:rPr lang="ru-RU" sz="1600"/>
              <a:t>   right: 10px;</a:t>
            </a:r>
          </a:p>
          <a:p>
            <a:r>
              <a:rPr lang="ru-RU" sz="1600"/>
              <a:t>   width: 150px;</a:t>
            </a:r>
          </a:p>
          <a:p>
            <a:r>
              <a:rPr lang="ru-RU" sz="1600"/>
              <a:t>}</a:t>
            </a:r>
          </a:p>
          <a:p>
            <a:r>
              <a:rPr lang="ru-RU" sz="1600"/>
              <a:t>.centerPanel</a:t>
            </a:r>
          </a:p>
          <a:p>
            <a:r>
              <a:rPr lang="ru-RU" sz="1600"/>
              <a:t>{</a:t>
            </a:r>
          </a:p>
          <a:p>
            <a:r>
              <a:rPr lang="ru-RU" sz="1600"/>
              <a:t>   margin-left: 151px;</a:t>
            </a:r>
          </a:p>
          <a:p>
            <a:r>
              <a:rPr lang="ru-RU" sz="1600"/>
              <a:t>   margin-right: 151px;</a:t>
            </a:r>
          </a:p>
          <a:p>
            <a:r>
              <a:rPr lang="ru-RU" sz="1600"/>
              <a:t>   padding-left: 12px;</a:t>
            </a:r>
          </a:p>
          <a:p>
            <a:r>
              <a:rPr lang="ru-RU" sz="1600"/>
              <a:t>   padding-right: 12px;</a:t>
            </a:r>
          </a:p>
          <a:p>
            <a:r>
              <a:rPr lang="ru-RU" sz="1600"/>
              <a:t>}</a:t>
            </a:r>
          </a:p>
        </p:txBody>
      </p:sp>
      <p:sp>
        <p:nvSpPr>
          <p:cNvPr id="190469" name="Text Box 5"/>
          <p:cNvSpPr txBox="1">
            <a:spLocks noChangeArrowheads="1"/>
          </p:cNvSpPr>
          <p:nvPr/>
        </p:nvSpPr>
        <p:spPr bwMode="auto">
          <a:xfrm>
            <a:off x="6156325" y="1268413"/>
            <a:ext cx="2736850" cy="366712"/>
          </a:xfrm>
          <a:prstGeom prst="rect">
            <a:avLst/>
          </a:prstGeom>
          <a:noFill/>
          <a:ln w="9525">
            <a:noFill/>
            <a:miter lim="800000"/>
            <a:headEnd/>
            <a:tailEnd/>
          </a:ln>
          <a:effectLst/>
        </p:spPr>
        <p:txBody>
          <a:bodyPr>
            <a:spAutoFit/>
          </a:bodyPr>
          <a:lstStyle/>
          <a:p>
            <a:pPr>
              <a:spcBef>
                <a:spcPct val="50000"/>
              </a:spcBef>
            </a:pPr>
            <a:r>
              <a:rPr lang="ru-RU"/>
              <a:t>Таблица стилей:</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ru-RU" sz="3200" dirty="0"/>
              <a:t>Форматирование </a:t>
            </a:r>
            <a:r>
              <a:rPr lang="en-US" sz="3200" dirty="0" smtClean="0"/>
              <a:t>web-</a:t>
            </a:r>
            <a:r>
              <a:rPr lang="ru-RU" sz="3200" dirty="0" smtClean="0"/>
              <a:t>страниц с </a:t>
            </a:r>
            <a:r>
              <a:rPr lang="ru-RU" sz="3200" dirty="0"/>
              <a:t>использованием таблиц и </a:t>
            </a:r>
            <a:r>
              <a:rPr lang="en-US" sz="3200" dirty="0"/>
              <a:t>CSS </a:t>
            </a:r>
            <a:endParaRPr lang="ru-RU" sz="3200" dirty="0"/>
          </a:p>
        </p:txBody>
      </p:sp>
      <p:sp>
        <p:nvSpPr>
          <p:cNvPr id="113667" name="Rectangle 3"/>
          <p:cNvSpPr>
            <a:spLocks noGrp="1" noChangeArrowheads="1"/>
          </p:cNvSpPr>
          <p:nvPr>
            <p:ph idx="1"/>
          </p:nvPr>
        </p:nvSpPr>
        <p:spPr>
          <a:xfrm>
            <a:off x="457200" y="1773238"/>
            <a:ext cx="8229600" cy="4656158"/>
          </a:xfrm>
        </p:spPr>
        <p:txBody>
          <a:bodyPr>
            <a:normAutofit lnSpcReduction="10000"/>
          </a:bodyPr>
          <a:lstStyle/>
          <a:p>
            <a:pPr>
              <a:lnSpc>
                <a:spcPct val="80000"/>
              </a:lnSpc>
            </a:pPr>
            <a:r>
              <a:rPr lang="ru-RU" sz="2400" dirty="0"/>
              <a:t>Для задания структуры полей в странице шаблона используются</a:t>
            </a:r>
          </a:p>
          <a:p>
            <a:pPr lvl="1">
              <a:lnSpc>
                <a:spcPct val="80000"/>
              </a:lnSpc>
            </a:pPr>
            <a:r>
              <a:rPr lang="en-US" sz="2000" dirty="0"/>
              <a:t>HTML </a:t>
            </a:r>
            <a:r>
              <a:rPr lang="ru-RU" sz="2000" dirty="0"/>
              <a:t>таблицы</a:t>
            </a:r>
          </a:p>
          <a:p>
            <a:pPr lvl="1">
              <a:lnSpc>
                <a:spcPct val="80000"/>
              </a:lnSpc>
            </a:pPr>
            <a:r>
              <a:rPr lang="en-US" sz="2000" dirty="0"/>
              <a:t>CSS </a:t>
            </a:r>
            <a:r>
              <a:rPr lang="ru-RU" sz="2000" dirty="0"/>
              <a:t>позиционирование</a:t>
            </a:r>
          </a:p>
          <a:p>
            <a:pPr marL="342900" lvl="1" indent="-342900">
              <a:lnSpc>
                <a:spcPct val="80000"/>
              </a:lnSpc>
              <a:buFontTx/>
              <a:buChar char="•"/>
            </a:pPr>
            <a:endParaRPr lang="ru-RU" sz="2400" dirty="0" smtClean="0"/>
          </a:p>
          <a:p>
            <a:pPr marL="342900" lvl="1" indent="-342900">
              <a:lnSpc>
                <a:spcPct val="80000"/>
              </a:lnSpc>
              <a:buFontTx/>
              <a:buChar char="•"/>
            </a:pPr>
            <a:r>
              <a:rPr lang="ru-RU" sz="2400" dirty="0" smtClean="0"/>
              <a:t>Использование </a:t>
            </a:r>
            <a:r>
              <a:rPr lang="en-US" sz="2400" dirty="0" smtClean="0"/>
              <a:t>HTML </a:t>
            </a:r>
            <a:r>
              <a:rPr lang="ru-RU" sz="2400" dirty="0" smtClean="0"/>
              <a:t>таблицы</a:t>
            </a:r>
          </a:p>
          <a:p>
            <a:pPr lvl="1">
              <a:lnSpc>
                <a:spcPct val="80000"/>
              </a:lnSpc>
            </a:pPr>
            <a:r>
              <a:rPr lang="ru-RU" sz="2000" dirty="0" smtClean="0"/>
              <a:t>С </a:t>
            </a:r>
            <a:r>
              <a:rPr lang="ru-RU" sz="2000" dirty="0"/>
              <a:t>помощью </a:t>
            </a:r>
            <a:r>
              <a:rPr lang="en-US" sz="2000" dirty="0"/>
              <a:t>HTML </a:t>
            </a:r>
            <a:r>
              <a:rPr lang="ru-RU" sz="2000" dirty="0"/>
              <a:t>таблицы вся площадь страницы делится на колонки и строки. </a:t>
            </a:r>
            <a:endParaRPr lang="ru-RU" sz="2000" dirty="0" smtClean="0"/>
          </a:p>
          <a:p>
            <a:pPr lvl="1">
              <a:lnSpc>
                <a:spcPct val="80000"/>
              </a:lnSpc>
            </a:pPr>
            <a:r>
              <a:rPr lang="ru-RU" sz="2000" dirty="0" smtClean="0"/>
              <a:t>Затем </a:t>
            </a:r>
            <a:r>
              <a:rPr lang="ru-RU" sz="2000" dirty="0"/>
              <a:t>можно добавить </a:t>
            </a:r>
            <a:r>
              <a:rPr lang="ru-RU" sz="2000" dirty="0" smtClean="0"/>
              <a:t>отображаемые элементы в некоторую </a:t>
            </a:r>
            <a:r>
              <a:rPr lang="ru-RU" sz="2000" dirty="0"/>
              <a:t>ячейку.</a:t>
            </a:r>
          </a:p>
          <a:p>
            <a:pPr marL="342900" lvl="1" indent="-342900">
              <a:lnSpc>
                <a:spcPct val="80000"/>
              </a:lnSpc>
              <a:buFontTx/>
              <a:buChar char="•"/>
            </a:pPr>
            <a:r>
              <a:rPr lang="ru-RU" sz="2000" dirty="0" smtClean="0"/>
              <a:t>Использования </a:t>
            </a:r>
            <a:r>
              <a:rPr lang="en-US" sz="2000" dirty="0" smtClean="0"/>
              <a:t>CSS </a:t>
            </a:r>
            <a:r>
              <a:rPr lang="ru-RU" sz="2000" dirty="0" smtClean="0"/>
              <a:t>позиционирования</a:t>
            </a:r>
          </a:p>
          <a:p>
            <a:pPr lvl="1">
              <a:lnSpc>
                <a:spcPct val="80000"/>
              </a:lnSpc>
            </a:pPr>
            <a:r>
              <a:rPr lang="ru-RU" sz="2000" dirty="0" smtClean="0"/>
              <a:t>Содержание страницы делиться с помощью </a:t>
            </a:r>
            <a:r>
              <a:rPr lang="ru-RU" sz="2000" dirty="0"/>
              <a:t>тэгов </a:t>
            </a:r>
            <a:r>
              <a:rPr lang="en-US" sz="2000" dirty="0"/>
              <a:t>&lt;div</a:t>
            </a:r>
            <a:r>
              <a:rPr lang="en-US" sz="2000" dirty="0" smtClean="0"/>
              <a:t>&gt;</a:t>
            </a:r>
            <a:r>
              <a:rPr lang="ru-RU" sz="2000" dirty="0" smtClean="0"/>
              <a:t> на части.</a:t>
            </a:r>
          </a:p>
          <a:p>
            <a:pPr lvl="1">
              <a:lnSpc>
                <a:spcPct val="80000"/>
              </a:lnSpc>
            </a:pPr>
            <a:r>
              <a:rPr lang="ru-RU" sz="2000" dirty="0" smtClean="0"/>
              <a:t>С помощью </a:t>
            </a:r>
            <a:r>
              <a:rPr lang="en-US" sz="2000" dirty="0" smtClean="0"/>
              <a:t>CSS </a:t>
            </a:r>
            <a:r>
              <a:rPr lang="ru-RU" sz="2000" dirty="0" smtClean="0"/>
              <a:t>задается положение </a:t>
            </a:r>
            <a:r>
              <a:rPr lang="ru-RU" sz="2000" dirty="0"/>
              <a:t>этих </a:t>
            </a:r>
            <a:r>
              <a:rPr lang="en-US" sz="2000" dirty="0"/>
              <a:t>&lt;div&gt;</a:t>
            </a:r>
            <a:r>
              <a:rPr lang="ru-RU" sz="2000" dirty="0"/>
              <a:t> тэгов </a:t>
            </a:r>
            <a:r>
              <a:rPr lang="ru-RU" sz="2000" dirty="0" smtClean="0"/>
              <a:t>с применением </a:t>
            </a:r>
            <a:r>
              <a:rPr lang="ru-RU" sz="2000" dirty="0"/>
              <a:t>абсолютных координат или прикрепляя их к одной из сторон страницы. </a:t>
            </a:r>
            <a:endParaRPr lang="ru-RU" sz="2000" dirty="0" smtClean="0"/>
          </a:p>
          <a:p>
            <a:pPr lvl="1">
              <a:lnSpc>
                <a:spcPct val="80000"/>
              </a:lnSpc>
            </a:pPr>
            <a:r>
              <a:rPr lang="ru-RU" sz="2000" dirty="0" smtClean="0"/>
              <a:t>В тэги </a:t>
            </a:r>
            <a:r>
              <a:rPr lang="en-US" sz="2000" dirty="0"/>
              <a:t>&lt;div</a:t>
            </a:r>
            <a:r>
              <a:rPr lang="en-US" sz="2000" dirty="0" smtClean="0"/>
              <a:t>&gt;</a:t>
            </a:r>
            <a:r>
              <a:rPr lang="ru-RU" sz="2000" dirty="0" smtClean="0"/>
              <a:t>  помещается содержание</a:t>
            </a:r>
            <a:r>
              <a:rPr lang="en-US" sz="2000" dirty="0" smtClean="0"/>
              <a:t>.</a:t>
            </a:r>
            <a:endParaRPr lang="ru-RU" sz="2000" dirty="0"/>
          </a:p>
          <a:p>
            <a:pPr>
              <a:lnSpc>
                <a:spcPct val="80000"/>
              </a:lnSpc>
            </a:pPr>
            <a:endParaRPr lang="ru-RU" sz="24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274638"/>
            <a:ext cx="8229600" cy="777875"/>
          </a:xfrm>
        </p:spPr>
        <p:txBody>
          <a:bodyPr/>
          <a:lstStyle/>
          <a:p>
            <a:r>
              <a:rPr lang="ru-RU"/>
              <a:t>Разметка на основе таблиц</a:t>
            </a:r>
          </a:p>
        </p:txBody>
      </p:sp>
      <p:pic>
        <p:nvPicPr>
          <p:cNvPr id="184323" name="Picture 3"/>
          <p:cNvPicPr>
            <a:picLocks noChangeAspect="1" noChangeArrowheads="1"/>
          </p:cNvPicPr>
          <p:nvPr/>
        </p:nvPicPr>
        <p:blipFill>
          <a:blip r:embed="rId3" cstate="print"/>
          <a:srcRect l="15300" t="37196" r="55908" b="25391"/>
          <a:stretch>
            <a:fillRect/>
          </a:stretch>
        </p:blipFill>
        <p:spPr bwMode="auto">
          <a:xfrm>
            <a:off x="1619250" y="1268413"/>
            <a:ext cx="5614988" cy="5472112"/>
          </a:xfrm>
          <a:prstGeom prst="rect">
            <a:avLst/>
          </a:prstGeom>
          <a:noFill/>
          <a:ln w="9525">
            <a:noFill/>
            <a:miter lim="800000"/>
            <a:headEnd/>
            <a:tailEnd/>
          </a:ln>
          <a:effec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4" name="Rectangle 4"/>
          <p:cNvSpPr>
            <a:spLocks noChangeArrowheads="1"/>
          </p:cNvSpPr>
          <p:nvPr/>
        </p:nvSpPr>
        <p:spPr bwMode="auto">
          <a:xfrm>
            <a:off x="827088" y="1674834"/>
            <a:ext cx="7273925" cy="4392612"/>
          </a:xfrm>
          <a:prstGeom prst="rect">
            <a:avLst/>
          </a:prstGeom>
          <a:solidFill>
            <a:srgbClr val="CCFFCC"/>
          </a:solidFill>
          <a:ln w="9525">
            <a:solidFill>
              <a:schemeClr val="tx1"/>
            </a:solidFill>
            <a:miter lim="800000"/>
            <a:headEnd/>
            <a:tailEnd/>
          </a:ln>
          <a:effectLst/>
        </p:spPr>
        <p:txBody>
          <a:bodyPr wrap="none" anchor="ctr"/>
          <a:lstStyle/>
          <a:p>
            <a:endParaRPr lang="th-TH"/>
          </a:p>
        </p:txBody>
      </p:sp>
      <p:sp>
        <p:nvSpPr>
          <p:cNvPr id="220167" name="Rectangle 7"/>
          <p:cNvSpPr>
            <a:spLocks noChangeArrowheads="1"/>
          </p:cNvSpPr>
          <p:nvPr/>
        </p:nvSpPr>
        <p:spPr bwMode="auto">
          <a:xfrm>
            <a:off x="900113" y="1746271"/>
            <a:ext cx="7127875" cy="792163"/>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header</a:t>
            </a:r>
            <a:r>
              <a:rPr lang="en-AU" sz="1200"/>
              <a:t>&gt;</a:t>
            </a:r>
          </a:p>
        </p:txBody>
      </p:sp>
      <p:sp>
        <p:nvSpPr>
          <p:cNvPr id="220169" name="Rectangle 9"/>
          <p:cNvSpPr>
            <a:spLocks noChangeArrowheads="1"/>
          </p:cNvSpPr>
          <p:nvPr/>
        </p:nvSpPr>
        <p:spPr bwMode="auto">
          <a:xfrm>
            <a:off x="900113" y="5202259"/>
            <a:ext cx="7127875" cy="792162"/>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footer</a:t>
            </a:r>
            <a:r>
              <a:rPr lang="en-AU" sz="1200"/>
              <a:t>&gt;</a:t>
            </a:r>
          </a:p>
        </p:txBody>
      </p:sp>
      <p:sp>
        <p:nvSpPr>
          <p:cNvPr id="220170" name="Rectangle 10"/>
          <p:cNvSpPr>
            <a:spLocks noChangeArrowheads="1"/>
          </p:cNvSpPr>
          <p:nvPr/>
        </p:nvSpPr>
        <p:spPr bwMode="auto">
          <a:xfrm>
            <a:off x="2268538" y="2609871"/>
            <a:ext cx="4391025" cy="2520950"/>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section</a:t>
            </a:r>
            <a:r>
              <a:rPr lang="en-AU" sz="1200"/>
              <a:t>&gt;</a:t>
            </a:r>
          </a:p>
        </p:txBody>
      </p:sp>
      <p:sp>
        <p:nvSpPr>
          <p:cNvPr id="220171" name="Rectangle 11"/>
          <p:cNvSpPr>
            <a:spLocks noChangeArrowheads="1"/>
          </p:cNvSpPr>
          <p:nvPr/>
        </p:nvSpPr>
        <p:spPr bwMode="auto">
          <a:xfrm>
            <a:off x="900113" y="2609871"/>
            <a:ext cx="1295400" cy="2520950"/>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nav</a:t>
            </a:r>
            <a:r>
              <a:rPr lang="en-AU" sz="1200"/>
              <a:t>&gt;</a:t>
            </a:r>
          </a:p>
        </p:txBody>
      </p:sp>
      <p:sp>
        <p:nvSpPr>
          <p:cNvPr id="220173" name="Rectangle 13"/>
          <p:cNvSpPr>
            <a:spLocks noChangeArrowheads="1"/>
          </p:cNvSpPr>
          <p:nvPr/>
        </p:nvSpPr>
        <p:spPr bwMode="auto">
          <a:xfrm>
            <a:off x="6732588" y="2609871"/>
            <a:ext cx="1295400" cy="2520950"/>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aside</a:t>
            </a:r>
            <a:r>
              <a:rPr lang="en-AU" sz="1200"/>
              <a:t>&gt;</a:t>
            </a:r>
          </a:p>
        </p:txBody>
      </p:sp>
      <p:sp>
        <p:nvSpPr>
          <p:cNvPr id="220179" name="Rectangle 19"/>
          <p:cNvSpPr>
            <a:spLocks noChangeArrowheads="1"/>
          </p:cNvSpPr>
          <p:nvPr/>
        </p:nvSpPr>
        <p:spPr bwMode="auto">
          <a:xfrm>
            <a:off x="2339975" y="2682896"/>
            <a:ext cx="4248150" cy="1008063"/>
          </a:xfrm>
          <a:prstGeom prst="rect">
            <a:avLst/>
          </a:prstGeom>
          <a:solidFill>
            <a:srgbClr val="CCFFCC"/>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article</a:t>
            </a:r>
            <a:r>
              <a:rPr lang="en-AU" sz="1200"/>
              <a:t>&gt;</a:t>
            </a:r>
          </a:p>
        </p:txBody>
      </p:sp>
      <p:sp>
        <p:nvSpPr>
          <p:cNvPr id="220187" name="Rectangle 27"/>
          <p:cNvSpPr>
            <a:spLocks noChangeArrowheads="1"/>
          </p:cNvSpPr>
          <p:nvPr/>
        </p:nvSpPr>
        <p:spPr bwMode="auto">
          <a:xfrm>
            <a:off x="900113" y="1746271"/>
            <a:ext cx="7127875" cy="792163"/>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div</a:t>
            </a:r>
            <a:r>
              <a:rPr lang="en-AU" sz="1200"/>
              <a:t> </a:t>
            </a:r>
            <a:r>
              <a:rPr lang="en-AU" sz="1200" b="1"/>
              <a:t>id</a:t>
            </a:r>
            <a:r>
              <a:rPr lang="en-AU" sz="1200"/>
              <a:t>=</a:t>
            </a:r>
            <a:r>
              <a:rPr lang="en-AU" sz="1200">
                <a:solidFill>
                  <a:srgbClr val="0000FF"/>
                </a:solidFill>
              </a:rPr>
              <a:t>"header"</a:t>
            </a:r>
            <a:r>
              <a:rPr lang="en-AU" sz="1200"/>
              <a:t>&gt;</a:t>
            </a:r>
          </a:p>
        </p:txBody>
      </p:sp>
      <p:sp>
        <p:nvSpPr>
          <p:cNvPr id="220188" name="Rectangle 28"/>
          <p:cNvSpPr>
            <a:spLocks noChangeArrowheads="1"/>
          </p:cNvSpPr>
          <p:nvPr/>
        </p:nvSpPr>
        <p:spPr bwMode="auto">
          <a:xfrm>
            <a:off x="900113" y="5202259"/>
            <a:ext cx="7127875" cy="792162"/>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div</a:t>
            </a:r>
            <a:r>
              <a:rPr lang="en-AU" sz="1200"/>
              <a:t> </a:t>
            </a:r>
            <a:r>
              <a:rPr lang="en-AU" sz="1200" b="1"/>
              <a:t>id</a:t>
            </a:r>
            <a:r>
              <a:rPr lang="en-AU" sz="1200"/>
              <a:t>=</a:t>
            </a:r>
            <a:r>
              <a:rPr lang="en-AU" sz="1200">
                <a:solidFill>
                  <a:srgbClr val="0000FF"/>
                </a:solidFill>
              </a:rPr>
              <a:t>"footer"</a:t>
            </a:r>
            <a:r>
              <a:rPr lang="en-AU" sz="1200"/>
              <a:t>&gt;</a:t>
            </a:r>
          </a:p>
        </p:txBody>
      </p:sp>
      <p:sp>
        <p:nvSpPr>
          <p:cNvPr id="220189" name="Rectangle 29"/>
          <p:cNvSpPr>
            <a:spLocks noChangeArrowheads="1"/>
          </p:cNvSpPr>
          <p:nvPr/>
        </p:nvSpPr>
        <p:spPr bwMode="auto">
          <a:xfrm>
            <a:off x="2268538" y="2609871"/>
            <a:ext cx="4391025" cy="2520950"/>
          </a:xfrm>
          <a:prstGeom prst="rect">
            <a:avLst/>
          </a:prstGeom>
          <a:solidFill>
            <a:srgbClr val="CCFFFF"/>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div</a:t>
            </a:r>
            <a:r>
              <a:rPr lang="en-AU" sz="1200"/>
              <a:t> </a:t>
            </a:r>
            <a:r>
              <a:rPr lang="en-AU" sz="1200" b="1"/>
              <a:t>id</a:t>
            </a:r>
            <a:r>
              <a:rPr lang="en-AU" sz="1200"/>
              <a:t>=</a:t>
            </a:r>
            <a:r>
              <a:rPr lang="en-AU" sz="1200">
                <a:solidFill>
                  <a:srgbClr val="0000FF"/>
                </a:solidFill>
              </a:rPr>
              <a:t>"content"</a:t>
            </a:r>
            <a:r>
              <a:rPr lang="en-AU" sz="1200"/>
              <a:t>&gt;</a:t>
            </a:r>
          </a:p>
        </p:txBody>
      </p:sp>
      <p:sp>
        <p:nvSpPr>
          <p:cNvPr id="220190" name="Rectangle 30"/>
          <p:cNvSpPr>
            <a:spLocks noChangeArrowheads="1"/>
          </p:cNvSpPr>
          <p:nvPr/>
        </p:nvSpPr>
        <p:spPr bwMode="auto">
          <a:xfrm>
            <a:off x="900113" y="2609871"/>
            <a:ext cx="1295400" cy="2520950"/>
          </a:xfrm>
          <a:prstGeom prst="rect">
            <a:avLst/>
          </a:prstGeom>
          <a:solidFill>
            <a:srgbClr val="CCFFFF"/>
          </a:solidFill>
          <a:ln w="9525">
            <a:solidFill>
              <a:schemeClr val="tx1"/>
            </a:solidFill>
            <a:miter lim="800000"/>
            <a:headEnd/>
            <a:tailEnd/>
          </a:ln>
          <a:effectLst/>
        </p:spPr>
        <p:txBody>
          <a:bodyPr wrap="none" anchor="ctr"/>
          <a:lstStyle/>
          <a:p>
            <a:r>
              <a:rPr lang="en-AU" sz="1200"/>
              <a:t>&lt;</a:t>
            </a:r>
            <a:r>
              <a:rPr lang="en-AU" sz="1200">
                <a:solidFill>
                  <a:schemeClr val="tx2"/>
                </a:solidFill>
              </a:rPr>
              <a:t>div</a:t>
            </a:r>
          </a:p>
          <a:p>
            <a:r>
              <a:rPr lang="en-AU" sz="1200" b="1"/>
              <a:t>id</a:t>
            </a:r>
            <a:r>
              <a:rPr lang="en-AU" sz="1200"/>
              <a:t>=</a:t>
            </a:r>
            <a:r>
              <a:rPr lang="en-AU" sz="1200">
                <a:solidFill>
                  <a:srgbClr val="0000FF"/>
                </a:solidFill>
              </a:rPr>
              <a:t>"nav"</a:t>
            </a:r>
            <a:r>
              <a:rPr lang="en-AU" sz="1200"/>
              <a:t>&gt;</a:t>
            </a:r>
          </a:p>
        </p:txBody>
      </p:sp>
      <p:sp>
        <p:nvSpPr>
          <p:cNvPr id="220191" name="Rectangle 31"/>
          <p:cNvSpPr>
            <a:spLocks noChangeArrowheads="1"/>
          </p:cNvSpPr>
          <p:nvPr/>
        </p:nvSpPr>
        <p:spPr bwMode="auto">
          <a:xfrm>
            <a:off x="6732588" y="2609871"/>
            <a:ext cx="1295400" cy="2520950"/>
          </a:xfrm>
          <a:prstGeom prst="rect">
            <a:avLst/>
          </a:prstGeom>
          <a:solidFill>
            <a:srgbClr val="CCFFFF"/>
          </a:solidFill>
          <a:ln w="9525">
            <a:solidFill>
              <a:schemeClr val="tx1"/>
            </a:solidFill>
            <a:miter lim="800000"/>
            <a:headEnd/>
            <a:tailEnd/>
          </a:ln>
          <a:effectLst/>
        </p:spPr>
        <p:txBody>
          <a:bodyPr wrap="none" anchor="ctr"/>
          <a:lstStyle/>
          <a:p>
            <a:r>
              <a:rPr lang="en-AU" sz="1200"/>
              <a:t>&lt;</a:t>
            </a:r>
            <a:r>
              <a:rPr lang="en-AU" sz="1200">
                <a:solidFill>
                  <a:schemeClr val="tx2"/>
                </a:solidFill>
              </a:rPr>
              <a:t>div</a:t>
            </a:r>
            <a:r>
              <a:rPr lang="en-AU" sz="1200"/>
              <a:t/>
            </a:r>
            <a:br>
              <a:rPr lang="en-AU" sz="1200"/>
            </a:br>
            <a:r>
              <a:rPr lang="en-AU" sz="1200" b="1"/>
              <a:t>id</a:t>
            </a:r>
            <a:r>
              <a:rPr lang="en-AU" sz="1200"/>
              <a:t>=</a:t>
            </a:r>
            <a:r>
              <a:rPr lang="en-AU" sz="1200">
                <a:solidFill>
                  <a:srgbClr val="0000FF"/>
                </a:solidFill>
              </a:rPr>
              <a:t>"right"</a:t>
            </a:r>
            <a:r>
              <a:rPr lang="en-AU" sz="1200"/>
              <a:t>&gt;</a:t>
            </a:r>
          </a:p>
        </p:txBody>
      </p:sp>
      <p:sp>
        <p:nvSpPr>
          <p:cNvPr id="220192" name="Rectangle 32"/>
          <p:cNvSpPr>
            <a:spLocks noChangeArrowheads="1"/>
          </p:cNvSpPr>
          <p:nvPr/>
        </p:nvSpPr>
        <p:spPr bwMode="auto">
          <a:xfrm>
            <a:off x="2339975" y="2682896"/>
            <a:ext cx="4248150" cy="1008063"/>
          </a:xfrm>
          <a:prstGeom prst="rect">
            <a:avLst/>
          </a:prstGeom>
          <a:solidFill>
            <a:srgbClr val="CCFFCC"/>
          </a:solidFill>
          <a:ln w="9525">
            <a:solidFill>
              <a:schemeClr val="tx1"/>
            </a:solidFill>
            <a:miter lim="800000"/>
            <a:headEnd/>
            <a:tailEnd/>
          </a:ln>
          <a:effectLst/>
        </p:spPr>
        <p:txBody>
          <a:bodyPr wrap="none" anchor="ctr"/>
          <a:lstStyle/>
          <a:p>
            <a:pPr algn="ctr"/>
            <a:r>
              <a:rPr lang="en-AU" sz="1200"/>
              <a:t>&lt;</a:t>
            </a:r>
            <a:r>
              <a:rPr lang="en-AU" sz="1200">
                <a:solidFill>
                  <a:schemeClr val="tx2"/>
                </a:solidFill>
              </a:rPr>
              <a:t>div</a:t>
            </a:r>
            <a:r>
              <a:rPr lang="en-AU" sz="1200"/>
              <a:t> </a:t>
            </a:r>
            <a:r>
              <a:rPr lang="en-AU" sz="1200" b="1"/>
              <a:t>class</a:t>
            </a:r>
            <a:r>
              <a:rPr lang="en-AU" sz="1200"/>
              <a:t>=</a:t>
            </a:r>
            <a:r>
              <a:rPr lang="en-AU" sz="1200">
                <a:solidFill>
                  <a:srgbClr val="0000FF"/>
                </a:solidFill>
              </a:rPr>
              <a:t>"article"</a:t>
            </a:r>
            <a:r>
              <a:rPr lang="en-AU" sz="1200"/>
              <a:t>&gt;</a:t>
            </a:r>
          </a:p>
        </p:txBody>
      </p:sp>
      <p:sp>
        <p:nvSpPr>
          <p:cNvPr id="220162" name="Rectangle 2"/>
          <p:cNvSpPr>
            <a:spLocks noGrp="1" noChangeArrowheads="1"/>
          </p:cNvSpPr>
          <p:nvPr>
            <p:ph type="title"/>
          </p:nvPr>
        </p:nvSpPr>
        <p:spPr/>
        <p:txBody>
          <a:bodyPr/>
          <a:lstStyle/>
          <a:p>
            <a:r>
              <a:rPr lang="en-AU"/>
              <a:t>New Structures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20187"/>
                                        </p:tgtEl>
                                        <p:attrNameLst>
                                          <p:attrName>style.visibility</p:attrName>
                                        </p:attrNameLst>
                                      </p:cBhvr>
                                      <p:to>
                                        <p:strVal val="visible"/>
                                      </p:to>
                                    </p:set>
                                    <p:anim calcmode="lin" valueType="num">
                                      <p:cBhvr additive="base">
                                        <p:cTn id="7" dur="500" fill="hold"/>
                                        <p:tgtEl>
                                          <p:spTgt spid="220187"/>
                                        </p:tgtEl>
                                        <p:attrNameLst>
                                          <p:attrName>ppt_x</p:attrName>
                                        </p:attrNameLst>
                                      </p:cBhvr>
                                      <p:tavLst>
                                        <p:tav tm="0">
                                          <p:val>
                                            <p:strVal val="#ppt_x"/>
                                          </p:val>
                                        </p:tav>
                                        <p:tav tm="100000">
                                          <p:val>
                                            <p:strVal val="#ppt_x"/>
                                          </p:val>
                                        </p:tav>
                                      </p:tavLst>
                                    </p:anim>
                                    <p:anim calcmode="lin" valueType="num">
                                      <p:cBhvr additive="base">
                                        <p:cTn id="8" dur="500" fill="hold"/>
                                        <p:tgtEl>
                                          <p:spTgt spid="22018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0188"/>
                                        </p:tgtEl>
                                        <p:attrNameLst>
                                          <p:attrName>style.visibility</p:attrName>
                                        </p:attrNameLst>
                                      </p:cBhvr>
                                      <p:to>
                                        <p:strVal val="visible"/>
                                      </p:to>
                                    </p:set>
                                    <p:anim calcmode="lin" valueType="num">
                                      <p:cBhvr additive="base">
                                        <p:cTn id="11" dur="500" fill="hold"/>
                                        <p:tgtEl>
                                          <p:spTgt spid="220188"/>
                                        </p:tgtEl>
                                        <p:attrNameLst>
                                          <p:attrName>ppt_x</p:attrName>
                                        </p:attrNameLst>
                                      </p:cBhvr>
                                      <p:tavLst>
                                        <p:tav tm="0">
                                          <p:val>
                                            <p:strVal val="#ppt_x"/>
                                          </p:val>
                                        </p:tav>
                                        <p:tav tm="100000">
                                          <p:val>
                                            <p:strVal val="#ppt_x"/>
                                          </p:val>
                                        </p:tav>
                                      </p:tavLst>
                                    </p:anim>
                                    <p:anim calcmode="lin" valueType="num">
                                      <p:cBhvr additive="base">
                                        <p:cTn id="12" dur="500" fill="hold"/>
                                        <p:tgtEl>
                                          <p:spTgt spid="220188"/>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0190"/>
                                        </p:tgtEl>
                                        <p:attrNameLst>
                                          <p:attrName>style.visibility</p:attrName>
                                        </p:attrNameLst>
                                      </p:cBhvr>
                                      <p:to>
                                        <p:strVal val="visible"/>
                                      </p:to>
                                    </p:set>
                                    <p:anim calcmode="lin" valueType="num">
                                      <p:cBhvr additive="base">
                                        <p:cTn id="15" dur="500" fill="hold"/>
                                        <p:tgtEl>
                                          <p:spTgt spid="220190"/>
                                        </p:tgtEl>
                                        <p:attrNameLst>
                                          <p:attrName>ppt_x</p:attrName>
                                        </p:attrNameLst>
                                      </p:cBhvr>
                                      <p:tavLst>
                                        <p:tav tm="0">
                                          <p:val>
                                            <p:strVal val="0-#ppt_w/2"/>
                                          </p:val>
                                        </p:tav>
                                        <p:tav tm="100000">
                                          <p:val>
                                            <p:strVal val="#ppt_x"/>
                                          </p:val>
                                        </p:tav>
                                      </p:tavLst>
                                    </p:anim>
                                    <p:anim calcmode="lin" valueType="num">
                                      <p:cBhvr additive="base">
                                        <p:cTn id="16" dur="500" fill="hold"/>
                                        <p:tgtEl>
                                          <p:spTgt spid="22019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20191"/>
                                        </p:tgtEl>
                                        <p:attrNameLst>
                                          <p:attrName>style.visibility</p:attrName>
                                        </p:attrNameLst>
                                      </p:cBhvr>
                                      <p:to>
                                        <p:strVal val="visible"/>
                                      </p:to>
                                    </p:set>
                                    <p:anim calcmode="lin" valueType="num">
                                      <p:cBhvr additive="base">
                                        <p:cTn id="19" dur="500" fill="hold"/>
                                        <p:tgtEl>
                                          <p:spTgt spid="220191"/>
                                        </p:tgtEl>
                                        <p:attrNameLst>
                                          <p:attrName>ppt_x</p:attrName>
                                        </p:attrNameLst>
                                      </p:cBhvr>
                                      <p:tavLst>
                                        <p:tav tm="0">
                                          <p:val>
                                            <p:strVal val="1+#ppt_w/2"/>
                                          </p:val>
                                        </p:tav>
                                        <p:tav tm="100000">
                                          <p:val>
                                            <p:strVal val="#ppt_x"/>
                                          </p:val>
                                        </p:tav>
                                      </p:tavLst>
                                    </p:anim>
                                    <p:anim calcmode="lin" valueType="num">
                                      <p:cBhvr additive="base">
                                        <p:cTn id="20" dur="500" fill="hold"/>
                                        <p:tgtEl>
                                          <p:spTgt spid="220191"/>
                                        </p:tgtEl>
                                        <p:attrNameLst>
                                          <p:attrName>ppt_y</p:attrName>
                                        </p:attrNameLst>
                                      </p:cBhvr>
                                      <p:tavLst>
                                        <p:tav tm="0">
                                          <p:val>
                                            <p:strVal val="#ppt_y"/>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220189"/>
                                        </p:tgtEl>
                                        <p:attrNameLst>
                                          <p:attrName>style.visibility</p:attrName>
                                        </p:attrNameLst>
                                      </p:cBhvr>
                                      <p:to>
                                        <p:strVal val="visible"/>
                                      </p:to>
                                    </p:set>
                                    <p:anim calcmode="lin" valueType="num">
                                      <p:cBhvr>
                                        <p:cTn id="23" dur="500" fill="hold"/>
                                        <p:tgtEl>
                                          <p:spTgt spid="220189"/>
                                        </p:tgtEl>
                                        <p:attrNameLst>
                                          <p:attrName>ppt_w</p:attrName>
                                        </p:attrNameLst>
                                      </p:cBhvr>
                                      <p:tavLst>
                                        <p:tav tm="0">
                                          <p:val>
                                            <p:fltVal val="0"/>
                                          </p:val>
                                        </p:tav>
                                        <p:tav tm="100000">
                                          <p:val>
                                            <p:strVal val="#ppt_w"/>
                                          </p:val>
                                        </p:tav>
                                      </p:tavLst>
                                    </p:anim>
                                    <p:anim calcmode="lin" valueType="num">
                                      <p:cBhvr>
                                        <p:cTn id="24" dur="500" fill="hold"/>
                                        <p:tgtEl>
                                          <p:spTgt spid="220189"/>
                                        </p:tgtEl>
                                        <p:attrNameLst>
                                          <p:attrName>ppt_h</p:attrName>
                                        </p:attrNameLst>
                                      </p:cBhvr>
                                      <p:tavLst>
                                        <p:tav tm="0">
                                          <p:val>
                                            <p:fltVal val="0"/>
                                          </p:val>
                                        </p:tav>
                                        <p:tav tm="100000">
                                          <p:val>
                                            <p:strVal val="#ppt_h"/>
                                          </p:val>
                                        </p:tav>
                                      </p:tavLst>
                                    </p:anim>
                                    <p:anim calcmode="lin" valueType="num">
                                      <p:cBhvr>
                                        <p:cTn id="25" dur="500" fill="hold"/>
                                        <p:tgtEl>
                                          <p:spTgt spid="220189"/>
                                        </p:tgtEl>
                                        <p:attrNameLst>
                                          <p:attrName>ppt_x</p:attrName>
                                        </p:attrNameLst>
                                      </p:cBhvr>
                                      <p:tavLst>
                                        <p:tav tm="0">
                                          <p:val>
                                            <p:fltVal val="0.5"/>
                                          </p:val>
                                        </p:tav>
                                        <p:tav tm="100000">
                                          <p:val>
                                            <p:strVal val="#ppt_x"/>
                                          </p:val>
                                        </p:tav>
                                      </p:tavLst>
                                    </p:anim>
                                    <p:anim calcmode="lin" valueType="num">
                                      <p:cBhvr>
                                        <p:cTn id="26" dur="500" fill="hold"/>
                                        <p:tgtEl>
                                          <p:spTgt spid="220189"/>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220192"/>
                                        </p:tgtEl>
                                        <p:attrNameLst>
                                          <p:attrName>style.visibility</p:attrName>
                                        </p:attrNameLst>
                                      </p:cBhvr>
                                      <p:to>
                                        <p:strVal val="visible"/>
                                      </p:to>
                                    </p:set>
                                    <p:anim calcmode="lin" valueType="num">
                                      <p:cBhvr>
                                        <p:cTn id="29" dur="500" fill="hold"/>
                                        <p:tgtEl>
                                          <p:spTgt spid="220192"/>
                                        </p:tgtEl>
                                        <p:attrNameLst>
                                          <p:attrName>ppt_w</p:attrName>
                                        </p:attrNameLst>
                                      </p:cBhvr>
                                      <p:tavLst>
                                        <p:tav tm="0">
                                          <p:val>
                                            <p:fltVal val="0"/>
                                          </p:val>
                                        </p:tav>
                                        <p:tav tm="100000">
                                          <p:val>
                                            <p:strVal val="#ppt_w"/>
                                          </p:val>
                                        </p:tav>
                                      </p:tavLst>
                                    </p:anim>
                                    <p:anim calcmode="lin" valueType="num">
                                      <p:cBhvr>
                                        <p:cTn id="30" dur="500" fill="hold"/>
                                        <p:tgtEl>
                                          <p:spTgt spid="220192"/>
                                        </p:tgtEl>
                                        <p:attrNameLst>
                                          <p:attrName>ppt_h</p:attrName>
                                        </p:attrNameLst>
                                      </p:cBhvr>
                                      <p:tavLst>
                                        <p:tav tm="0">
                                          <p:val>
                                            <p:fltVal val="0"/>
                                          </p:val>
                                        </p:tav>
                                        <p:tav tm="100000">
                                          <p:val>
                                            <p:strVal val="#ppt_h"/>
                                          </p:val>
                                        </p:tav>
                                      </p:tavLst>
                                    </p:anim>
                                    <p:anim calcmode="lin" valueType="num">
                                      <p:cBhvr>
                                        <p:cTn id="31" dur="500" fill="hold"/>
                                        <p:tgtEl>
                                          <p:spTgt spid="220192"/>
                                        </p:tgtEl>
                                        <p:attrNameLst>
                                          <p:attrName>ppt_x</p:attrName>
                                        </p:attrNameLst>
                                      </p:cBhvr>
                                      <p:tavLst>
                                        <p:tav tm="0">
                                          <p:val>
                                            <p:fltVal val="0.5"/>
                                          </p:val>
                                        </p:tav>
                                        <p:tav tm="100000">
                                          <p:val>
                                            <p:strVal val="#ppt_x"/>
                                          </p:val>
                                        </p:tav>
                                      </p:tavLst>
                                    </p:anim>
                                    <p:anim calcmode="lin" valueType="num">
                                      <p:cBhvr>
                                        <p:cTn id="32" dur="500" fill="hold"/>
                                        <p:tgtEl>
                                          <p:spTgt spid="220192"/>
                                        </p:tgtEl>
                                        <p:attrNameLst>
                                          <p:attrName>ppt_y</p:attrName>
                                        </p:attrNameLst>
                                      </p:cBhvr>
                                      <p:tavLst>
                                        <p:tav tm="0">
                                          <p:val>
                                            <p:fltVal val="0.5"/>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xit" presetSubtype="544" fill="hold" nodeType="clickEffect">
                                  <p:stCondLst>
                                    <p:cond delay="0"/>
                                  </p:stCondLst>
                                  <p:childTnLst>
                                    <p:anim calcmode="lin" valueType="num">
                                      <p:cBhvr>
                                        <p:cTn id="36" dur="500"/>
                                        <p:tgtEl>
                                          <p:spTgt spid="220192"/>
                                        </p:tgtEl>
                                        <p:attrNameLst>
                                          <p:attrName>ppt_w</p:attrName>
                                        </p:attrNameLst>
                                      </p:cBhvr>
                                      <p:tavLst>
                                        <p:tav tm="0">
                                          <p:val>
                                            <p:strVal val="ppt_w"/>
                                          </p:val>
                                        </p:tav>
                                        <p:tav tm="100000">
                                          <p:val>
                                            <p:fltVal val="0"/>
                                          </p:val>
                                        </p:tav>
                                      </p:tavLst>
                                    </p:anim>
                                    <p:anim calcmode="lin" valueType="num">
                                      <p:cBhvr>
                                        <p:cTn id="37" dur="500"/>
                                        <p:tgtEl>
                                          <p:spTgt spid="220192"/>
                                        </p:tgtEl>
                                        <p:attrNameLst>
                                          <p:attrName>ppt_h</p:attrName>
                                        </p:attrNameLst>
                                      </p:cBhvr>
                                      <p:tavLst>
                                        <p:tav tm="0">
                                          <p:val>
                                            <p:strVal val="ppt_h"/>
                                          </p:val>
                                        </p:tav>
                                        <p:tav tm="100000">
                                          <p:val>
                                            <p:fltVal val="0"/>
                                          </p:val>
                                        </p:tav>
                                      </p:tavLst>
                                    </p:anim>
                                    <p:anim calcmode="lin" valueType="num">
                                      <p:cBhvr>
                                        <p:cTn id="38" dur="500"/>
                                        <p:tgtEl>
                                          <p:spTgt spid="220192"/>
                                        </p:tgtEl>
                                        <p:attrNameLst>
                                          <p:attrName>ppt_x</p:attrName>
                                        </p:attrNameLst>
                                      </p:cBhvr>
                                      <p:tavLst>
                                        <p:tav tm="0">
                                          <p:val>
                                            <p:strVal val="ppt_x"/>
                                          </p:val>
                                        </p:tav>
                                        <p:tav tm="100000">
                                          <p:val>
                                            <p:fltVal val="0.5"/>
                                          </p:val>
                                        </p:tav>
                                      </p:tavLst>
                                    </p:anim>
                                    <p:anim calcmode="lin" valueType="num">
                                      <p:cBhvr>
                                        <p:cTn id="39" dur="500"/>
                                        <p:tgtEl>
                                          <p:spTgt spid="220192"/>
                                        </p:tgtEl>
                                        <p:attrNameLst>
                                          <p:attrName>ppt_y</p:attrName>
                                        </p:attrNameLst>
                                      </p:cBhvr>
                                      <p:tavLst>
                                        <p:tav tm="0">
                                          <p:val>
                                            <p:strVal val="ppt_y"/>
                                          </p:val>
                                        </p:tav>
                                        <p:tav tm="100000">
                                          <p:val>
                                            <p:fltVal val="0.5"/>
                                          </p:val>
                                        </p:tav>
                                      </p:tavLst>
                                    </p:anim>
                                    <p:set>
                                      <p:cBhvr>
                                        <p:cTn id="40" dur="1" fill="hold">
                                          <p:stCondLst>
                                            <p:cond delay="499"/>
                                          </p:stCondLst>
                                        </p:cTn>
                                        <p:tgtEl>
                                          <p:spTgt spid="220192"/>
                                        </p:tgtEl>
                                        <p:attrNameLst>
                                          <p:attrName>style.visibility</p:attrName>
                                        </p:attrNameLst>
                                      </p:cBhvr>
                                      <p:to>
                                        <p:strVal val="hidden"/>
                                      </p:to>
                                    </p:set>
                                  </p:childTnLst>
                                </p:cTn>
                              </p:par>
                              <p:par>
                                <p:cTn id="41" presetID="23" presetClass="exit" presetSubtype="544" fill="hold" nodeType="withEffect">
                                  <p:stCondLst>
                                    <p:cond delay="0"/>
                                  </p:stCondLst>
                                  <p:childTnLst>
                                    <p:anim calcmode="lin" valueType="num">
                                      <p:cBhvr>
                                        <p:cTn id="42" dur="500"/>
                                        <p:tgtEl>
                                          <p:spTgt spid="220189"/>
                                        </p:tgtEl>
                                        <p:attrNameLst>
                                          <p:attrName>ppt_w</p:attrName>
                                        </p:attrNameLst>
                                      </p:cBhvr>
                                      <p:tavLst>
                                        <p:tav tm="0">
                                          <p:val>
                                            <p:strVal val="ppt_w"/>
                                          </p:val>
                                        </p:tav>
                                        <p:tav tm="100000">
                                          <p:val>
                                            <p:fltVal val="0"/>
                                          </p:val>
                                        </p:tav>
                                      </p:tavLst>
                                    </p:anim>
                                    <p:anim calcmode="lin" valueType="num">
                                      <p:cBhvr>
                                        <p:cTn id="43" dur="500"/>
                                        <p:tgtEl>
                                          <p:spTgt spid="220189"/>
                                        </p:tgtEl>
                                        <p:attrNameLst>
                                          <p:attrName>ppt_h</p:attrName>
                                        </p:attrNameLst>
                                      </p:cBhvr>
                                      <p:tavLst>
                                        <p:tav tm="0">
                                          <p:val>
                                            <p:strVal val="ppt_h"/>
                                          </p:val>
                                        </p:tav>
                                        <p:tav tm="100000">
                                          <p:val>
                                            <p:fltVal val="0"/>
                                          </p:val>
                                        </p:tav>
                                      </p:tavLst>
                                    </p:anim>
                                    <p:anim calcmode="lin" valueType="num">
                                      <p:cBhvr>
                                        <p:cTn id="44" dur="500"/>
                                        <p:tgtEl>
                                          <p:spTgt spid="220189"/>
                                        </p:tgtEl>
                                        <p:attrNameLst>
                                          <p:attrName>ppt_x</p:attrName>
                                        </p:attrNameLst>
                                      </p:cBhvr>
                                      <p:tavLst>
                                        <p:tav tm="0">
                                          <p:val>
                                            <p:strVal val="ppt_x"/>
                                          </p:val>
                                        </p:tav>
                                        <p:tav tm="100000">
                                          <p:val>
                                            <p:fltVal val="0.5"/>
                                          </p:val>
                                        </p:tav>
                                      </p:tavLst>
                                    </p:anim>
                                    <p:anim calcmode="lin" valueType="num">
                                      <p:cBhvr>
                                        <p:cTn id="45" dur="500"/>
                                        <p:tgtEl>
                                          <p:spTgt spid="220189"/>
                                        </p:tgtEl>
                                        <p:attrNameLst>
                                          <p:attrName>ppt_y</p:attrName>
                                        </p:attrNameLst>
                                      </p:cBhvr>
                                      <p:tavLst>
                                        <p:tav tm="0">
                                          <p:val>
                                            <p:strVal val="ppt_y"/>
                                          </p:val>
                                        </p:tav>
                                        <p:tav tm="100000">
                                          <p:val>
                                            <p:fltVal val="0.5"/>
                                          </p:val>
                                        </p:tav>
                                      </p:tavLst>
                                    </p:anim>
                                    <p:set>
                                      <p:cBhvr>
                                        <p:cTn id="46" dur="1" fill="hold">
                                          <p:stCondLst>
                                            <p:cond delay="499"/>
                                          </p:stCondLst>
                                        </p:cTn>
                                        <p:tgtEl>
                                          <p:spTgt spid="220189"/>
                                        </p:tgtEl>
                                        <p:attrNameLst>
                                          <p:attrName>style.visibility</p:attrName>
                                        </p:attrNameLst>
                                      </p:cBhvr>
                                      <p:to>
                                        <p:strVal val="hidden"/>
                                      </p:to>
                                    </p:set>
                                  </p:childTnLst>
                                </p:cTn>
                              </p:par>
                              <p:par>
                                <p:cTn id="47" presetID="2" presetClass="exit" presetSubtype="1" fill="hold" grpId="1" nodeType="withEffect">
                                  <p:stCondLst>
                                    <p:cond delay="0"/>
                                  </p:stCondLst>
                                  <p:childTnLst>
                                    <p:anim calcmode="lin" valueType="num">
                                      <p:cBhvr additive="base">
                                        <p:cTn id="48" dur="500"/>
                                        <p:tgtEl>
                                          <p:spTgt spid="220187"/>
                                        </p:tgtEl>
                                        <p:attrNameLst>
                                          <p:attrName>ppt_x</p:attrName>
                                        </p:attrNameLst>
                                      </p:cBhvr>
                                      <p:tavLst>
                                        <p:tav tm="0">
                                          <p:val>
                                            <p:strVal val="ppt_x"/>
                                          </p:val>
                                        </p:tav>
                                        <p:tav tm="100000">
                                          <p:val>
                                            <p:strVal val="ppt_x"/>
                                          </p:val>
                                        </p:tav>
                                      </p:tavLst>
                                    </p:anim>
                                    <p:anim calcmode="lin" valueType="num">
                                      <p:cBhvr additive="base">
                                        <p:cTn id="49" dur="500"/>
                                        <p:tgtEl>
                                          <p:spTgt spid="220187"/>
                                        </p:tgtEl>
                                        <p:attrNameLst>
                                          <p:attrName>ppt_y</p:attrName>
                                        </p:attrNameLst>
                                      </p:cBhvr>
                                      <p:tavLst>
                                        <p:tav tm="0">
                                          <p:val>
                                            <p:strVal val="ppt_y"/>
                                          </p:val>
                                        </p:tav>
                                        <p:tav tm="100000">
                                          <p:val>
                                            <p:strVal val="0-ppt_h/2"/>
                                          </p:val>
                                        </p:tav>
                                      </p:tavLst>
                                    </p:anim>
                                    <p:set>
                                      <p:cBhvr>
                                        <p:cTn id="50" dur="1" fill="hold">
                                          <p:stCondLst>
                                            <p:cond delay="499"/>
                                          </p:stCondLst>
                                        </p:cTn>
                                        <p:tgtEl>
                                          <p:spTgt spid="220187"/>
                                        </p:tgtEl>
                                        <p:attrNameLst>
                                          <p:attrName>style.visibility</p:attrName>
                                        </p:attrNameLst>
                                      </p:cBhvr>
                                      <p:to>
                                        <p:strVal val="hidden"/>
                                      </p:to>
                                    </p:set>
                                  </p:childTnLst>
                                </p:cTn>
                              </p:par>
                              <p:par>
                                <p:cTn id="51" presetID="2" presetClass="exit" presetSubtype="4" fill="hold" nodeType="withEffect">
                                  <p:stCondLst>
                                    <p:cond delay="0"/>
                                  </p:stCondLst>
                                  <p:childTnLst>
                                    <p:anim calcmode="lin" valueType="num">
                                      <p:cBhvr additive="base">
                                        <p:cTn id="52" dur="500"/>
                                        <p:tgtEl>
                                          <p:spTgt spid="220188"/>
                                        </p:tgtEl>
                                        <p:attrNameLst>
                                          <p:attrName>ppt_x</p:attrName>
                                        </p:attrNameLst>
                                      </p:cBhvr>
                                      <p:tavLst>
                                        <p:tav tm="0">
                                          <p:val>
                                            <p:strVal val="ppt_x"/>
                                          </p:val>
                                        </p:tav>
                                        <p:tav tm="100000">
                                          <p:val>
                                            <p:strVal val="ppt_x"/>
                                          </p:val>
                                        </p:tav>
                                      </p:tavLst>
                                    </p:anim>
                                    <p:anim calcmode="lin" valueType="num">
                                      <p:cBhvr additive="base">
                                        <p:cTn id="53" dur="500"/>
                                        <p:tgtEl>
                                          <p:spTgt spid="220188"/>
                                        </p:tgtEl>
                                        <p:attrNameLst>
                                          <p:attrName>ppt_y</p:attrName>
                                        </p:attrNameLst>
                                      </p:cBhvr>
                                      <p:tavLst>
                                        <p:tav tm="0">
                                          <p:val>
                                            <p:strVal val="ppt_y"/>
                                          </p:val>
                                        </p:tav>
                                        <p:tav tm="100000">
                                          <p:val>
                                            <p:strVal val="1+ppt_h/2"/>
                                          </p:val>
                                        </p:tav>
                                      </p:tavLst>
                                    </p:anim>
                                    <p:set>
                                      <p:cBhvr>
                                        <p:cTn id="54" dur="1" fill="hold">
                                          <p:stCondLst>
                                            <p:cond delay="499"/>
                                          </p:stCondLst>
                                        </p:cTn>
                                        <p:tgtEl>
                                          <p:spTgt spid="220188"/>
                                        </p:tgtEl>
                                        <p:attrNameLst>
                                          <p:attrName>style.visibility</p:attrName>
                                        </p:attrNameLst>
                                      </p:cBhvr>
                                      <p:to>
                                        <p:strVal val="hidden"/>
                                      </p:to>
                                    </p:set>
                                  </p:childTnLst>
                                </p:cTn>
                              </p:par>
                              <p:par>
                                <p:cTn id="55" presetID="2" presetClass="exit" presetSubtype="8" fill="hold" nodeType="withEffect">
                                  <p:stCondLst>
                                    <p:cond delay="0"/>
                                  </p:stCondLst>
                                  <p:childTnLst>
                                    <p:anim calcmode="lin" valueType="num">
                                      <p:cBhvr additive="base">
                                        <p:cTn id="56" dur="500"/>
                                        <p:tgtEl>
                                          <p:spTgt spid="220190"/>
                                        </p:tgtEl>
                                        <p:attrNameLst>
                                          <p:attrName>ppt_x</p:attrName>
                                        </p:attrNameLst>
                                      </p:cBhvr>
                                      <p:tavLst>
                                        <p:tav tm="0">
                                          <p:val>
                                            <p:strVal val="ppt_x"/>
                                          </p:val>
                                        </p:tav>
                                        <p:tav tm="100000">
                                          <p:val>
                                            <p:strVal val="0-ppt_w/2"/>
                                          </p:val>
                                        </p:tav>
                                      </p:tavLst>
                                    </p:anim>
                                    <p:anim calcmode="lin" valueType="num">
                                      <p:cBhvr additive="base">
                                        <p:cTn id="57" dur="500"/>
                                        <p:tgtEl>
                                          <p:spTgt spid="220190"/>
                                        </p:tgtEl>
                                        <p:attrNameLst>
                                          <p:attrName>ppt_y</p:attrName>
                                        </p:attrNameLst>
                                      </p:cBhvr>
                                      <p:tavLst>
                                        <p:tav tm="0">
                                          <p:val>
                                            <p:strVal val="ppt_y"/>
                                          </p:val>
                                        </p:tav>
                                        <p:tav tm="100000">
                                          <p:val>
                                            <p:strVal val="ppt_y"/>
                                          </p:val>
                                        </p:tav>
                                      </p:tavLst>
                                    </p:anim>
                                    <p:set>
                                      <p:cBhvr>
                                        <p:cTn id="58" dur="1" fill="hold">
                                          <p:stCondLst>
                                            <p:cond delay="499"/>
                                          </p:stCondLst>
                                        </p:cTn>
                                        <p:tgtEl>
                                          <p:spTgt spid="220190"/>
                                        </p:tgtEl>
                                        <p:attrNameLst>
                                          <p:attrName>style.visibility</p:attrName>
                                        </p:attrNameLst>
                                      </p:cBhvr>
                                      <p:to>
                                        <p:strVal val="hidden"/>
                                      </p:to>
                                    </p:set>
                                  </p:childTnLst>
                                </p:cTn>
                              </p:par>
                              <p:par>
                                <p:cTn id="59" presetID="2" presetClass="exit" presetSubtype="2" fill="hold" nodeType="withEffect">
                                  <p:stCondLst>
                                    <p:cond delay="0"/>
                                  </p:stCondLst>
                                  <p:childTnLst>
                                    <p:anim calcmode="lin" valueType="num">
                                      <p:cBhvr additive="base">
                                        <p:cTn id="60" dur="500"/>
                                        <p:tgtEl>
                                          <p:spTgt spid="220191"/>
                                        </p:tgtEl>
                                        <p:attrNameLst>
                                          <p:attrName>ppt_x</p:attrName>
                                        </p:attrNameLst>
                                      </p:cBhvr>
                                      <p:tavLst>
                                        <p:tav tm="0">
                                          <p:val>
                                            <p:strVal val="ppt_x"/>
                                          </p:val>
                                        </p:tav>
                                        <p:tav tm="100000">
                                          <p:val>
                                            <p:strVal val="1+ppt_w/2"/>
                                          </p:val>
                                        </p:tav>
                                      </p:tavLst>
                                    </p:anim>
                                    <p:anim calcmode="lin" valueType="num">
                                      <p:cBhvr additive="base">
                                        <p:cTn id="61" dur="500"/>
                                        <p:tgtEl>
                                          <p:spTgt spid="220191"/>
                                        </p:tgtEl>
                                        <p:attrNameLst>
                                          <p:attrName>ppt_y</p:attrName>
                                        </p:attrNameLst>
                                      </p:cBhvr>
                                      <p:tavLst>
                                        <p:tav tm="0">
                                          <p:val>
                                            <p:strVal val="ppt_y"/>
                                          </p:val>
                                        </p:tav>
                                        <p:tav tm="100000">
                                          <p:val>
                                            <p:strVal val="ppt_y"/>
                                          </p:val>
                                        </p:tav>
                                      </p:tavLst>
                                    </p:anim>
                                    <p:set>
                                      <p:cBhvr>
                                        <p:cTn id="62" dur="1" fill="hold">
                                          <p:stCondLst>
                                            <p:cond delay="499"/>
                                          </p:stCondLst>
                                        </p:cTn>
                                        <p:tgtEl>
                                          <p:spTgt spid="22019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nodeType="clickEffect">
                                  <p:stCondLst>
                                    <p:cond delay="0"/>
                                  </p:stCondLst>
                                  <p:childTnLst>
                                    <p:set>
                                      <p:cBhvr>
                                        <p:cTn id="66" dur="1" fill="hold">
                                          <p:stCondLst>
                                            <p:cond delay="0"/>
                                          </p:stCondLst>
                                        </p:cTn>
                                        <p:tgtEl>
                                          <p:spTgt spid="220167"/>
                                        </p:tgtEl>
                                        <p:attrNameLst>
                                          <p:attrName>style.visibility</p:attrName>
                                        </p:attrNameLst>
                                      </p:cBhvr>
                                      <p:to>
                                        <p:strVal val="visible"/>
                                      </p:to>
                                    </p:set>
                                    <p:anim calcmode="lin" valueType="num">
                                      <p:cBhvr additive="base">
                                        <p:cTn id="67" dur="500" fill="hold"/>
                                        <p:tgtEl>
                                          <p:spTgt spid="220167"/>
                                        </p:tgtEl>
                                        <p:attrNameLst>
                                          <p:attrName>ppt_x</p:attrName>
                                        </p:attrNameLst>
                                      </p:cBhvr>
                                      <p:tavLst>
                                        <p:tav tm="0">
                                          <p:val>
                                            <p:strVal val="#ppt_x"/>
                                          </p:val>
                                        </p:tav>
                                        <p:tav tm="100000">
                                          <p:val>
                                            <p:strVal val="#ppt_x"/>
                                          </p:val>
                                        </p:tav>
                                      </p:tavLst>
                                    </p:anim>
                                    <p:anim calcmode="lin" valueType="num">
                                      <p:cBhvr additive="base">
                                        <p:cTn id="68" dur="500" fill="hold"/>
                                        <p:tgtEl>
                                          <p:spTgt spid="220167"/>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20169"/>
                                        </p:tgtEl>
                                        <p:attrNameLst>
                                          <p:attrName>style.visibility</p:attrName>
                                        </p:attrNameLst>
                                      </p:cBhvr>
                                      <p:to>
                                        <p:strVal val="visible"/>
                                      </p:to>
                                    </p:set>
                                    <p:anim calcmode="lin" valueType="num">
                                      <p:cBhvr additive="base">
                                        <p:cTn id="73" dur="500" fill="hold"/>
                                        <p:tgtEl>
                                          <p:spTgt spid="220169"/>
                                        </p:tgtEl>
                                        <p:attrNameLst>
                                          <p:attrName>ppt_x</p:attrName>
                                        </p:attrNameLst>
                                      </p:cBhvr>
                                      <p:tavLst>
                                        <p:tav tm="0">
                                          <p:val>
                                            <p:strVal val="#ppt_x"/>
                                          </p:val>
                                        </p:tav>
                                        <p:tav tm="100000">
                                          <p:val>
                                            <p:strVal val="#ppt_x"/>
                                          </p:val>
                                        </p:tav>
                                      </p:tavLst>
                                    </p:anim>
                                    <p:anim calcmode="lin" valueType="num">
                                      <p:cBhvr additive="base">
                                        <p:cTn id="74" dur="500" fill="hold"/>
                                        <p:tgtEl>
                                          <p:spTgt spid="22016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220171"/>
                                        </p:tgtEl>
                                        <p:attrNameLst>
                                          <p:attrName>style.visibility</p:attrName>
                                        </p:attrNameLst>
                                      </p:cBhvr>
                                      <p:to>
                                        <p:strVal val="visible"/>
                                      </p:to>
                                    </p:set>
                                    <p:anim calcmode="lin" valueType="num">
                                      <p:cBhvr additive="base">
                                        <p:cTn id="79" dur="500" fill="hold"/>
                                        <p:tgtEl>
                                          <p:spTgt spid="220171"/>
                                        </p:tgtEl>
                                        <p:attrNameLst>
                                          <p:attrName>ppt_x</p:attrName>
                                        </p:attrNameLst>
                                      </p:cBhvr>
                                      <p:tavLst>
                                        <p:tav tm="0">
                                          <p:val>
                                            <p:strVal val="0-#ppt_w/2"/>
                                          </p:val>
                                        </p:tav>
                                        <p:tav tm="100000">
                                          <p:val>
                                            <p:strVal val="#ppt_x"/>
                                          </p:val>
                                        </p:tav>
                                      </p:tavLst>
                                    </p:anim>
                                    <p:anim calcmode="lin" valueType="num">
                                      <p:cBhvr additive="base">
                                        <p:cTn id="80" dur="500" fill="hold"/>
                                        <p:tgtEl>
                                          <p:spTgt spid="220171"/>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nodeType="clickEffect">
                                  <p:stCondLst>
                                    <p:cond delay="0"/>
                                  </p:stCondLst>
                                  <p:childTnLst>
                                    <p:set>
                                      <p:cBhvr>
                                        <p:cTn id="84" dur="1" fill="hold">
                                          <p:stCondLst>
                                            <p:cond delay="0"/>
                                          </p:stCondLst>
                                        </p:cTn>
                                        <p:tgtEl>
                                          <p:spTgt spid="220173"/>
                                        </p:tgtEl>
                                        <p:attrNameLst>
                                          <p:attrName>style.visibility</p:attrName>
                                        </p:attrNameLst>
                                      </p:cBhvr>
                                      <p:to>
                                        <p:strVal val="visible"/>
                                      </p:to>
                                    </p:set>
                                    <p:anim calcmode="lin" valueType="num">
                                      <p:cBhvr additive="base">
                                        <p:cTn id="85" dur="500" fill="hold"/>
                                        <p:tgtEl>
                                          <p:spTgt spid="220173"/>
                                        </p:tgtEl>
                                        <p:attrNameLst>
                                          <p:attrName>ppt_x</p:attrName>
                                        </p:attrNameLst>
                                      </p:cBhvr>
                                      <p:tavLst>
                                        <p:tav tm="0">
                                          <p:val>
                                            <p:strVal val="1+#ppt_w/2"/>
                                          </p:val>
                                        </p:tav>
                                        <p:tav tm="100000">
                                          <p:val>
                                            <p:strVal val="#ppt_x"/>
                                          </p:val>
                                        </p:tav>
                                      </p:tavLst>
                                    </p:anim>
                                    <p:anim calcmode="lin" valueType="num">
                                      <p:cBhvr additive="base">
                                        <p:cTn id="86" dur="500" fill="hold"/>
                                        <p:tgtEl>
                                          <p:spTgt spid="220173"/>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16" fill="hold" nodeType="clickEffect">
                                  <p:stCondLst>
                                    <p:cond delay="0"/>
                                  </p:stCondLst>
                                  <p:childTnLst>
                                    <p:set>
                                      <p:cBhvr>
                                        <p:cTn id="90" dur="1" fill="hold">
                                          <p:stCondLst>
                                            <p:cond delay="0"/>
                                          </p:stCondLst>
                                        </p:cTn>
                                        <p:tgtEl>
                                          <p:spTgt spid="220170"/>
                                        </p:tgtEl>
                                        <p:attrNameLst>
                                          <p:attrName>style.visibility</p:attrName>
                                        </p:attrNameLst>
                                      </p:cBhvr>
                                      <p:to>
                                        <p:strVal val="visible"/>
                                      </p:to>
                                    </p:set>
                                    <p:anim calcmode="lin" valueType="num">
                                      <p:cBhvr>
                                        <p:cTn id="91" dur="500" fill="hold"/>
                                        <p:tgtEl>
                                          <p:spTgt spid="220170"/>
                                        </p:tgtEl>
                                        <p:attrNameLst>
                                          <p:attrName>ppt_w</p:attrName>
                                        </p:attrNameLst>
                                      </p:cBhvr>
                                      <p:tavLst>
                                        <p:tav tm="0">
                                          <p:val>
                                            <p:fltVal val="0"/>
                                          </p:val>
                                        </p:tav>
                                        <p:tav tm="100000">
                                          <p:val>
                                            <p:strVal val="#ppt_w"/>
                                          </p:val>
                                        </p:tav>
                                      </p:tavLst>
                                    </p:anim>
                                    <p:anim calcmode="lin" valueType="num">
                                      <p:cBhvr>
                                        <p:cTn id="92" dur="500" fill="hold"/>
                                        <p:tgtEl>
                                          <p:spTgt spid="220170"/>
                                        </p:tgtEl>
                                        <p:attrNameLst>
                                          <p:attrName>ppt_h</p:attrName>
                                        </p:attrNameLst>
                                      </p:cBhvr>
                                      <p:tavLst>
                                        <p:tav tm="0">
                                          <p:val>
                                            <p:fltVal val="0"/>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528" fill="hold" grpId="0" nodeType="clickEffect">
                                  <p:stCondLst>
                                    <p:cond delay="0"/>
                                  </p:stCondLst>
                                  <p:childTnLst>
                                    <p:set>
                                      <p:cBhvr>
                                        <p:cTn id="96" dur="1" fill="hold">
                                          <p:stCondLst>
                                            <p:cond delay="0"/>
                                          </p:stCondLst>
                                        </p:cTn>
                                        <p:tgtEl>
                                          <p:spTgt spid="220179"/>
                                        </p:tgtEl>
                                        <p:attrNameLst>
                                          <p:attrName>style.visibility</p:attrName>
                                        </p:attrNameLst>
                                      </p:cBhvr>
                                      <p:to>
                                        <p:strVal val="visible"/>
                                      </p:to>
                                    </p:set>
                                    <p:anim calcmode="lin" valueType="num">
                                      <p:cBhvr>
                                        <p:cTn id="97" dur="500" fill="hold"/>
                                        <p:tgtEl>
                                          <p:spTgt spid="220179"/>
                                        </p:tgtEl>
                                        <p:attrNameLst>
                                          <p:attrName>ppt_w</p:attrName>
                                        </p:attrNameLst>
                                      </p:cBhvr>
                                      <p:tavLst>
                                        <p:tav tm="0">
                                          <p:val>
                                            <p:fltVal val="0"/>
                                          </p:val>
                                        </p:tav>
                                        <p:tav tm="100000">
                                          <p:val>
                                            <p:strVal val="#ppt_w"/>
                                          </p:val>
                                        </p:tav>
                                      </p:tavLst>
                                    </p:anim>
                                    <p:anim calcmode="lin" valueType="num">
                                      <p:cBhvr>
                                        <p:cTn id="98" dur="500" fill="hold"/>
                                        <p:tgtEl>
                                          <p:spTgt spid="220179"/>
                                        </p:tgtEl>
                                        <p:attrNameLst>
                                          <p:attrName>ppt_h</p:attrName>
                                        </p:attrNameLst>
                                      </p:cBhvr>
                                      <p:tavLst>
                                        <p:tav tm="0">
                                          <p:val>
                                            <p:fltVal val="0"/>
                                          </p:val>
                                        </p:tav>
                                        <p:tav tm="100000">
                                          <p:val>
                                            <p:strVal val="#ppt_h"/>
                                          </p:val>
                                        </p:tav>
                                      </p:tavLst>
                                    </p:anim>
                                    <p:anim calcmode="lin" valueType="num">
                                      <p:cBhvr>
                                        <p:cTn id="99" dur="500" fill="hold"/>
                                        <p:tgtEl>
                                          <p:spTgt spid="220179"/>
                                        </p:tgtEl>
                                        <p:attrNameLst>
                                          <p:attrName>ppt_x</p:attrName>
                                        </p:attrNameLst>
                                      </p:cBhvr>
                                      <p:tavLst>
                                        <p:tav tm="0">
                                          <p:val>
                                            <p:fltVal val="0.5"/>
                                          </p:val>
                                        </p:tav>
                                        <p:tav tm="100000">
                                          <p:val>
                                            <p:strVal val="#ppt_x"/>
                                          </p:val>
                                        </p:tav>
                                      </p:tavLst>
                                    </p:anim>
                                    <p:anim calcmode="lin" valueType="num">
                                      <p:cBhvr>
                                        <p:cTn id="100" dur="500" fill="hold"/>
                                        <p:tgtEl>
                                          <p:spTgt spid="22017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9" grpId="0" animBg="1"/>
      <p:bldP spid="220187" grpId="0" animBg="1"/>
      <p:bldP spid="220187" grpId="1" animBg="1"/>
      <p:bldP spid="220188" grpId="0" animBg="1"/>
      <p:bldP spid="220189" grpId="0" animBg="1"/>
      <p:bldP spid="220190" grpId="0" animBg="1"/>
      <p:bldP spid="220191" grpId="0" animBg="1"/>
      <p:bldP spid="22019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Другой метод описания схемы страницы </a:t>
            </a:r>
            <a:endParaRPr lang="ru-RU" dirty="0"/>
          </a:p>
        </p:txBody>
      </p:sp>
      <p:sp>
        <p:nvSpPr>
          <p:cNvPr id="3" name="Содержимое 2"/>
          <p:cNvSpPr>
            <a:spLocks noGrp="1"/>
          </p:cNvSpPr>
          <p:nvPr>
            <p:ph idx="1"/>
          </p:nvPr>
        </p:nvSpPr>
        <p:spPr/>
        <p:txBody>
          <a:bodyPr>
            <a:normAutofit fontScale="55000" lnSpcReduction="20000"/>
          </a:bodyPr>
          <a:lstStyle/>
          <a:p>
            <a:endParaRPr lang="en-US" dirty="0" smtClean="0"/>
          </a:p>
          <a:p>
            <a:r>
              <a:rPr lang="ru-RU" dirty="0" smtClean="0"/>
              <a:t>Теги </a:t>
            </a:r>
            <a:r>
              <a:rPr lang="en-US" dirty="0" smtClean="0"/>
              <a:t>DIV</a:t>
            </a:r>
            <a:r>
              <a:rPr lang="ru-RU" dirty="0" smtClean="0"/>
              <a:t> могут быть альтернативой тегам</a:t>
            </a:r>
            <a:r>
              <a:rPr lang="en-US" dirty="0" smtClean="0"/>
              <a:t> &lt;table&gt;</a:t>
            </a:r>
          </a:p>
          <a:p>
            <a:r>
              <a:rPr lang="ru-RU" dirty="0" smtClean="0"/>
              <a:t>Разделы </a:t>
            </a:r>
            <a:r>
              <a:rPr lang="en-US" dirty="0" smtClean="0"/>
              <a:t>DIV</a:t>
            </a:r>
            <a:r>
              <a:rPr lang="ru-RU" dirty="0" smtClean="0"/>
              <a:t> являются контейнерами, аналогичными ячейкам таблицы</a:t>
            </a:r>
            <a:endParaRPr lang="en-US" dirty="0" smtClean="0"/>
          </a:p>
          <a:p>
            <a:r>
              <a:rPr lang="ru-RU" dirty="0" smtClean="0"/>
              <a:t>С помощью </a:t>
            </a:r>
            <a:r>
              <a:rPr lang="en-US" dirty="0" smtClean="0"/>
              <a:t>CSS </a:t>
            </a:r>
            <a:r>
              <a:rPr lang="ru-RU" dirty="0" smtClean="0"/>
              <a:t>можно позиционировать (задать взаимное расположение) разделов</a:t>
            </a:r>
            <a:r>
              <a:rPr lang="en-US" dirty="0" smtClean="0"/>
              <a:t> DIV</a:t>
            </a:r>
          </a:p>
          <a:p>
            <a:endParaRPr lang="ru-RU" dirty="0" smtClean="0"/>
          </a:p>
          <a:p>
            <a:r>
              <a:rPr lang="ru-RU" dirty="0" smtClean="0"/>
              <a:t>Например, раздел:</a:t>
            </a:r>
          </a:p>
          <a:p>
            <a:pPr>
              <a:buNone/>
            </a:pPr>
            <a:r>
              <a:rPr lang="ru-RU" dirty="0" smtClean="0"/>
              <a:t>	</a:t>
            </a:r>
            <a:r>
              <a:rPr lang="en-US" dirty="0" smtClean="0"/>
              <a:t>&lt;div id="article"&gt;xxx&lt;/div&gt;</a:t>
            </a:r>
          </a:p>
          <a:p>
            <a:r>
              <a:rPr lang="ru-RU" dirty="0" smtClean="0"/>
              <a:t>Можно описать с помощью следующего правила </a:t>
            </a:r>
            <a:r>
              <a:rPr lang="en-US" dirty="0" smtClean="0"/>
              <a:t>CSS</a:t>
            </a:r>
            <a:r>
              <a:rPr lang="ru-RU" dirty="0" smtClean="0"/>
              <a:t>:</a:t>
            </a:r>
          </a:p>
          <a:p>
            <a:pPr>
              <a:buNone/>
            </a:pPr>
            <a:r>
              <a:rPr lang="ru-RU" dirty="0" smtClean="0"/>
              <a:t>	</a:t>
            </a:r>
            <a:r>
              <a:rPr lang="en-US" dirty="0" smtClean="0"/>
              <a:t>#article</a:t>
            </a:r>
            <a:endParaRPr lang="ru-RU" dirty="0" smtClean="0"/>
          </a:p>
          <a:p>
            <a:pPr>
              <a:buNone/>
            </a:pPr>
            <a:r>
              <a:rPr lang="ru-RU" dirty="0" smtClean="0"/>
              <a:t>	</a:t>
            </a:r>
            <a:r>
              <a:rPr lang="en-US" dirty="0" smtClean="0"/>
              <a:t>{</a:t>
            </a:r>
          </a:p>
          <a:p>
            <a:pPr lvl="1">
              <a:buNone/>
            </a:pPr>
            <a:r>
              <a:rPr lang="ru-RU" dirty="0" smtClean="0"/>
              <a:t>  </a:t>
            </a:r>
            <a:r>
              <a:rPr lang="en-US" dirty="0" smtClean="0"/>
              <a:t>width:250px;</a:t>
            </a:r>
          </a:p>
          <a:p>
            <a:pPr>
              <a:buNone/>
            </a:pPr>
            <a:r>
              <a:rPr lang="ru-RU" dirty="0" smtClean="0"/>
              <a:t>          </a:t>
            </a:r>
            <a:r>
              <a:rPr lang="en-US" dirty="0" smtClean="0"/>
              <a:t>padding:5px;</a:t>
            </a:r>
          </a:p>
          <a:p>
            <a:pPr>
              <a:buNone/>
            </a:pPr>
            <a:r>
              <a:rPr lang="ru-RU" dirty="0" smtClean="0"/>
              <a:t>          </a:t>
            </a:r>
            <a:r>
              <a:rPr lang="en-US" dirty="0" err="1" smtClean="0"/>
              <a:t>float:right</a:t>
            </a:r>
            <a:r>
              <a:rPr lang="en-US" dirty="0" smtClean="0"/>
              <a:t>;</a:t>
            </a:r>
            <a:endParaRPr lang="ru-RU" dirty="0" smtClean="0"/>
          </a:p>
          <a:p>
            <a:pPr>
              <a:buNone/>
            </a:pPr>
            <a:r>
              <a:rPr lang="ru-RU" dirty="0" smtClean="0"/>
              <a:t>	</a:t>
            </a:r>
            <a:r>
              <a:rPr lang="en-US" dirty="0" smtClean="0"/>
              <a:t>}</a:t>
            </a:r>
            <a:endParaRPr lang="ru-RU" dirty="0" smtClean="0"/>
          </a:p>
          <a:p>
            <a:pPr>
              <a:buNone/>
            </a:pPr>
            <a:r>
              <a:rPr lang="en-US" dirty="0" smtClean="0"/>
              <a:t> </a:t>
            </a:r>
            <a:endParaRPr lang="ru-RU" dirty="0" smtClean="0"/>
          </a:p>
          <a:p>
            <a:pPr>
              <a:buNone/>
            </a:pPr>
            <a:endParaRPr lang="en-US" dirty="0" smtClean="0"/>
          </a:p>
          <a:p>
            <a:endParaRPr lang="en-US" dirty="0" smtClean="0"/>
          </a:p>
          <a:p>
            <a:endParaRPr lang="ru-RU"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Описание страницы с помощью элементов </a:t>
            </a:r>
            <a:r>
              <a:rPr lang="en-US" dirty="0" smtClean="0"/>
              <a:t>DIV</a:t>
            </a:r>
            <a:r>
              <a:rPr lang="ru-RU" dirty="0" smtClean="0"/>
              <a:t> </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Нужно использовать теги </a:t>
            </a:r>
            <a:r>
              <a:rPr lang="en-US" dirty="0" smtClean="0"/>
              <a:t>&lt;div&gt; </a:t>
            </a:r>
            <a:r>
              <a:rPr lang="ru-RU" dirty="0" smtClean="0"/>
              <a:t>для создания структуры своей страницы</a:t>
            </a:r>
            <a:r>
              <a:rPr lang="en-US" dirty="0" smtClean="0"/>
              <a:t>.</a:t>
            </a:r>
          </a:p>
          <a:p>
            <a:pPr lvl="1"/>
            <a:r>
              <a:rPr lang="ru-RU" dirty="0" smtClean="0"/>
              <a:t>В этих </a:t>
            </a:r>
            <a:r>
              <a:rPr lang="en-US" dirty="0" smtClean="0"/>
              <a:t>XHTML </a:t>
            </a:r>
            <a:r>
              <a:rPr lang="ru-RU" dirty="0" smtClean="0"/>
              <a:t>разделах не должно быть информации о специфическом форматировании (цвет, размер, положение).</a:t>
            </a:r>
            <a:endParaRPr lang="en-US" dirty="0" smtClean="0"/>
          </a:p>
          <a:p>
            <a:pPr lvl="1"/>
            <a:r>
              <a:rPr lang="ru-RU" dirty="0" smtClean="0"/>
              <a:t>Цель</a:t>
            </a:r>
            <a:r>
              <a:rPr lang="en-US" dirty="0" smtClean="0"/>
              <a:t>: </a:t>
            </a:r>
            <a:r>
              <a:rPr lang="ru-RU" dirty="0" smtClean="0"/>
              <a:t>отделить информацию страницы от способа ее отображения (расположение, оформление).</a:t>
            </a:r>
            <a:endParaRPr lang="en-US" dirty="0" smtClean="0"/>
          </a:p>
          <a:p>
            <a:pPr lvl="1"/>
            <a:r>
              <a:rPr lang="ru-RU" dirty="0" smtClean="0"/>
              <a:t>Расположение частей информации должен полностью контролироваться с помощью </a:t>
            </a:r>
            <a:r>
              <a:rPr lang="en-US" dirty="0" smtClean="0"/>
              <a:t>CSS</a:t>
            </a:r>
            <a:r>
              <a:rPr lang="ru-RU" dirty="0" smtClean="0"/>
              <a:t>.</a:t>
            </a:r>
            <a:endParaRPr lang="en-US" dirty="0" smtClean="0"/>
          </a:p>
          <a:p>
            <a:endParaRPr lang="en-US" dirty="0" smtClean="0"/>
          </a:p>
          <a:p>
            <a:r>
              <a:rPr lang="ru-RU" dirty="0" smtClean="0"/>
              <a:t>Нужно выявить основные разделы страницы:</a:t>
            </a:r>
            <a:endParaRPr lang="en-US" dirty="0" smtClean="0"/>
          </a:p>
          <a:p>
            <a:pPr lvl="1"/>
            <a:r>
              <a:rPr lang="ru-RU" dirty="0" smtClean="0"/>
              <a:t>Главный заголовок (</a:t>
            </a:r>
            <a:r>
              <a:rPr lang="en-US" dirty="0" smtClean="0"/>
              <a:t>Masthead</a:t>
            </a:r>
            <a:r>
              <a:rPr lang="ru-RU" dirty="0" smtClean="0"/>
              <a:t>: </a:t>
            </a:r>
            <a:r>
              <a:rPr lang="en-US" dirty="0" smtClean="0"/>
              <a:t>Logo </a:t>
            </a:r>
            <a:r>
              <a:rPr lang="ru-RU" dirty="0" smtClean="0"/>
              <a:t>и </a:t>
            </a:r>
            <a:r>
              <a:rPr lang="en-US" dirty="0" smtClean="0"/>
              <a:t>Title)</a:t>
            </a:r>
          </a:p>
          <a:p>
            <a:pPr lvl="1"/>
            <a:r>
              <a:rPr lang="ru-RU" dirty="0" smtClean="0"/>
              <a:t>Меню (</a:t>
            </a:r>
            <a:r>
              <a:rPr lang="en-US" dirty="0" smtClean="0"/>
              <a:t>Menu</a:t>
            </a:r>
            <a:r>
              <a:rPr lang="ru-RU" dirty="0" smtClean="0"/>
              <a:t>)</a:t>
            </a:r>
            <a:endParaRPr lang="en-US" dirty="0" smtClean="0"/>
          </a:p>
          <a:p>
            <a:pPr lvl="1"/>
            <a:r>
              <a:rPr lang="ru-RU" dirty="0" smtClean="0"/>
              <a:t>Содержание (</a:t>
            </a:r>
            <a:r>
              <a:rPr lang="en-US" dirty="0" smtClean="0"/>
              <a:t>Content</a:t>
            </a:r>
            <a:r>
              <a:rPr lang="ru-RU" dirty="0" smtClean="0"/>
              <a:t>)</a:t>
            </a:r>
            <a:endParaRPr lang="en-US" dirty="0" smtClean="0"/>
          </a:p>
          <a:p>
            <a:pPr lvl="1"/>
            <a:r>
              <a:rPr lang="ru-RU" dirty="0" smtClean="0"/>
              <a:t>Поиск (</a:t>
            </a:r>
            <a:r>
              <a:rPr lang="en-US" dirty="0" smtClean="0"/>
              <a:t>Search</a:t>
            </a:r>
            <a:r>
              <a:rPr lang="ru-RU" dirty="0" smtClean="0"/>
              <a:t>)</a:t>
            </a:r>
            <a:endParaRPr lang="en-US" dirty="0" smtClean="0"/>
          </a:p>
          <a:p>
            <a:pPr lvl="1"/>
            <a:r>
              <a:rPr lang="ru-RU" dirty="0" smtClean="0"/>
              <a:t>Нижняя часть – подвал (</a:t>
            </a:r>
            <a:r>
              <a:rPr lang="en-US" dirty="0" smtClean="0"/>
              <a:t>Footer</a:t>
            </a:r>
            <a:r>
              <a:rPr lang="ru-RU" dirty="0" smtClean="0"/>
              <a:t>).</a:t>
            </a:r>
            <a:r>
              <a:rPr lang="en-US" dirty="0" smtClean="0"/>
              <a:t> </a:t>
            </a:r>
          </a:p>
          <a:p>
            <a:r>
              <a:rPr lang="ru-RU" dirty="0" smtClean="0"/>
              <a:t>Не нужно излишне детально разделять содержание с помощью тегов </a:t>
            </a:r>
            <a:r>
              <a:rPr lang="en-US" dirty="0" smtClean="0"/>
              <a:t>&lt;div&gt; </a:t>
            </a:r>
            <a:r>
              <a:rPr lang="ru-RU" dirty="0" smtClean="0"/>
              <a:t>.</a:t>
            </a:r>
            <a:endParaRPr lang="en-US" dirty="0" smtClean="0"/>
          </a:p>
          <a:p>
            <a:r>
              <a:rPr lang="ru-RU" dirty="0" smtClean="0"/>
              <a:t>Не следует беспокоиться о позиционировании разделов </a:t>
            </a:r>
            <a:r>
              <a:rPr lang="en-US" dirty="0" smtClean="0"/>
              <a:t>XHTML!</a:t>
            </a:r>
          </a:p>
          <a:p>
            <a:endParaRPr lang="en-US" dirty="0" smtClean="0"/>
          </a:p>
          <a:p>
            <a:endParaRPr lang="en-US" dirty="0" smtClean="0"/>
          </a:p>
          <a:p>
            <a:endParaRPr lang="en-US" dirty="0" smtClean="0"/>
          </a:p>
          <a:p>
            <a:endParaRPr lang="en-US" dirty="0" smtClean="0"/>
          </a:p>
          <a:p>
            <a:endParaRPr lang="en-US" dirty="0" smtClean="0"/>
          </a:p>
          <a:p>
            <a:endParaRPr lang="ru-RU"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57200" y="274638"/>
            <a:ext cx="8229600" cy="561975"/>
          </a:xfrm>
        </p:spPr>
        <p:txBody>
          <a:bodyPr>
            <a:normAutofit fontScale="90000"/>
          </a:bodyPr>
          <a:lstStyle/>
          <a:p>
            <a:r>
              <a:rPr lang="ru-RU" sz="3600"/>
              <a:t>Заключение по </a:t>
            </a:r>
            <a:r>
              <a:rPr lang="en-US" sz="3600"/>
              <a:t>CSS</a:t>
            </a:r>
            <a:r>
              <a:rPr lang="en-US" sz="4000"/>
              <a:t> </a:t>
            </a:r>
            <a:endParaRPr lang="ru-RU" sz="4000"/>
          </a:p>
        </p:txBody>
      </p:sp>
      <p:sp>
        <p:nvSpPr>
          <p:cNvPr id="161795" name="Rectangle 3"/>
          <p:cNvSpPr>
            <a:spLocks noGrp="1" noChangeArrowheads="1"/>
          </p:cNvSpPr>
          <p:nvPr>
            <p:ph idx="1"/>
          </p:nvPr>
        </p:nvSpPr>
        <p:spPr>
          <a:xfrm>
            <a:off x="468313" y="1052513"/>
            <a:ext cx="8229600" cy="5805487"/>
          </a:xfrm>
        </p:spPr>
        <p:txBody>
          <a:bodyPr/>
          <a:lstStyle/>
          <a:p>
            <a:pPr>
              <a:lnSpc>
                <a:spcPct val="80000"/>
              </a:lnSpc>
            </a:pPr>
            <a:r>
              <a:rPr lang="ru-RU" sz="2000" dirty="0"/>
              <a:t>Использование таблиц стилей позволяет решить две задачи</a:t>
            </a:r>
          </a:p>
          <a:p>
            <a:pPr lvl="1">
              <a:lnSpc>
                <a:spcPct val="80000"/>
              </a:lnSpc>
            </a:pPr>
            <a:r>
              <a:rPr lang="ru-RU" sz="1800" dirty="0"/>
              <a:t>Во первых, быстро стандартизировать стиль элементов страниц, уменьшив количество ошибок и пропуск задания стилей. </a:t>
            </a:r>
          </a:p>
          <a:p>
            <a:pPr lvl="1">
              <a:lnSpc>
                <a:spcPct val="80000"/>
              </a:lnSpc>
            </a:pPr>
            <a:r>
              <a:rPr lang="ru-RU" sz="1800" dirty="0"/>
              <a:t>Во-вторых, выделить информацию о форматировании, так чтобы ее совсем не было на </a:t>
            </a:r>
            <a:r>
              <a:rPr lang="en-US" sz="1800" dirty="0"/>
              <a:t>web </a:t>
            </a:r>
            <a:r>
              <a:rPr lang="ru-RU" sz="1800" dirty="0"/>
              <a:t>страницах, что позволяет изменять ее без изменения каждой страницы и перекомпиляции кода.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ChangeArrowheads="1"/>
          </p:cNvSpPr>
          <p:nvPr/>
        </p:nvSpPr>
        <p:spPr bwMode="auto">
          <a:xfrm>
            <a:off x="1371600" y="3230563"/>
            <a:ext cx="6705600" cy="641350"/>
          </a:xfrm>
          <a:prstGeom prst="rect">
            <a:avLst/>
          </a:prstGeom>
          <a:noFill/>
          <a:ln w="9525">
            <a:noFill/>
            <a:miter lim="800000"/>
            <a:headEnd/>
            <a:tailEnd/>
          </a:ln>
        </p:spPr>
        <p:txBody>
          <a:bodyPr>
            <a:spAutoFit/>
          </a:bodyPr>
          <a:lstStyle/>
          <a:p>
            <a:pPr algn="ctr"/>
            <a:r>
              <a:rPr lang="ru-RU" sz="3600"/>
              <a:t>Скриптовые языки</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Заголовок 1"/>
          <p:cNvSpPr>
            <a:spLocks noGrp="1"/>
          </p:cNvSpPr>
          <p:nvPr>
            <p:ph type="title"/>
          </p:nvPr>
        </p:nvSpPr>
        <p:spPr/>
        <p:txBody>
          <a:bodyPr/>
          <a:lstStyle/>
          <a:p>
            <a:r>
              <a:rPr lang="ru-RU" smtClean="0"/>
              <a:t>Скриптовые языки</a:t>
            </a:r>
          </a:p>
        </p:txBody>
      </p:sp>
      <p:sp>
        <p:nvSpPr>
          <p:cNvPr id="3" name="Содержимое 2"/>
          <p:cNvSpPr>
            <a:spLocks noGrp="1"/>
          </p:cNvSpPr>
          <p:nvPr>
            <p:ph idx="1"/>
          </p:nvPr>
        </p:nvSpPr>
        <p:spPr/>
        <p:txBody>
          <a:bodyPr>
            <a:normAutofit fontScale="70000" lnSpcReduction="20000"/>
          </a:bodyPr>
          <a:lstStyle/>
          <a:p>
            <a:pPr>
              <a:defRPr/>
            </a:pPr>
            <a:r>
              <a:rPr lang="ru-RU" dirty="0" err="1" smtClean="0"/>
              <a:t>Скриптовый</a:t>
            </a:r>
            <a:r>
              <a:rPr lang="en-US" dirty="0" smtClean="0"/>
              <a:t> </a:t>
            </a:r>
            <a:r>
              <a:rPr lang="ru-RU" dirty="0" smtClean="0"/>
              <a:t>язык (</a:t>
            </a:r>
            <a:r>
              <a:rPr lang="en-US" dirty="0" smtClean="0"/>
              <a:t>scripting language</a:t>
            </a:r>
            <a:r>
              <a:rPr lang="ru-RU" i="1" dirty="0" smtClean="0"/>
              <a:t>, </a:t>
            </a:r>
            <a:r>
              <a:rPr lang="ru-RU" dirty="0" smtClean="0"/>
              <a:t>язык сценариев) это язык программирования, который не преобразуется в машинные инструкции, а сразу выполняется специальной программой </a:t>
            </a:r>
          </a:p>
          <a:p>
            <a:pPr lvl="1">
              <a:defRPr/>
            </a:pPr>
            <a:r>
              <a:rPr lang="ru-RU" dirty="0" err="1" smtClean="0"/>
              <a:t>интерпритатор</a:t>
            </a:r>
            <a:r>
              <a:rPr lang="ru-RU" dirty="0" smtClean="0"/>
              <a:t>;</a:t>
            </a:r>
          </a:p>
          <a:p>
            <a:pPr lvl="1">
              <a:defRPr/>
            </a:pPr>
            <a:r>
              <a:rPr lang="en-US" dirty="0" smtClean="0"/>
              <a:t>script engine.</a:t>
            </a:r>
          </a:p>
          <a:p>
            <a:pPr>
              <a:defRPr/>
            </a:pPr>
            <a:r>
              <a:rPr lang="ru-RU" dirty="0" smtClean="0"/>
              <a:t>Программный код записанный на </a:t>
            </a:r>
            <a:r>
              <a:rPr lang="ru-RU" dirty="0" err="1" smtClean="0"/>
              <a:t>скриптовом</a:t>
            </a:r>
            <a:r>
              <a:rPr lang="ru-RU" dirty="0" smtClean="0"/>
              <a:t> языке называется </a:t>
            </a:r>
            <a:r>
              <a:rPr lang="ru-RU" b="1" i="1" dirty="0" err="1" smtClean="0"/>
              <a:t>скриптом</a:t>
            </a:r>
            <a:r>
              <a:rPr lang="ru-RU" dirty="0" smtClean="0"/>
              <a:t> (сценарием).</a:t>
            </a:r>
            <a:endParaRPr lang="en-US" dirty="0" smtClean="0"/>
          </a:p>
          <a:p>
            <a:pPr>
              <a:defRPr/>
            </a:pPr>
            <a:r>
              <a:rPr lang="ru-RU" dirty="0" smtClean="0"/>
              <a:t>Существуют разные </a:t>
            </a:r>
            <a:r>
              <a:rPr lang="ru-RU" dirty="0" err="1" smtClean="0"/>
              <a:t>скриптовые</a:t>
            </a:r>
            <a:r>
              <a:rPr lang="ru-RU" dirty="0" smtClean="0"/>
              <a:t> языки:</a:t>
            </a:r>
          </a:p>
          <a:p>
            <a:pPr lvl="1">
              <a:defRPr/>
            </a:pPr>
            <a:r>
              <a:rPr lang="en-US" dirty="0" smtClean="0"/>
              <a:t>JavaScript</a:t>
            </a:r>
          </a:p>
          <a:p>
            <a:pPr lvl="1">
              <a:defRPr/>
            </a:pPr>
            <a:r>
              <a:rPr lang="en-US" dirty="0" smtClean="0"/>
              <a:t>VBScript</a:t>
            </a:r>
          </a:p>
          <a:p>
            <a:pPr lvl="1">
              <a:defRPr/>
            </a:pPr>
            <a:r>
              <a:rPr lang="en-US" dirty="0" smtClean="0"/>
              <a:t>Shell script</a:t>
            </a:r>
            <a:endParaRPr lang="ru-RU" dirty="0" smtClean="0"/>
          </a:p>
          <a:p>
            <a:pPr lvl="1">
              <a:defRPr/>
            </a:pPr>
            <a:r>
              <a:rPr lang="en-US" dirty="0" smtClean="0"/>
              <a:t>Perl</a:t>
            </a:r>
          </a:p>
          <a:p>
            <a:pPr lvl="1">
              <a:defRPr/>
            </a:pPr>
            <a:r>
              <a:rPr lang="en-US" dirty="0" smtClean="0"/>
              <a:t>Python</a:t>
            </a:r>
          </a:p>
          <a:p>
            <a:pPr lvl="1">
              <a:defRPr/>
            </a:pPr>
            <a:r>
              <a:rPr lang="en-US" dirty="0" smtClean="0"/>
              <a:t>Ruby</a:t>
            </a:r>
          </a:p>
          <a:p>
            <a:pPr lvl="1">
              <a:defRPr/>
            </a:pPr>
            <a:endParaRPr lang="ru-RU"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Заголовок 1"/>
          <p:cNvSpPr>
            <a:spLocks noGrp="1"/>
          </p:cNvSpPr>
          <p:nvPr>
            <p:ph type="title"/>
          </p:nvPr>
        </p:nvSpPr>
        <p:spPr/>
        <p:txBody>
          <a:bodyPr/>
          <a:lstStyle/>
          <a:p>
            <a:r>
              <a:rPr lang="ru-RU" smtClean="0"/>
              <a:t>Скрипты в </a:t>
            </a:r>
            <a:r>
              <a:rPr lang="en-US" smtClean="0"/>
              <a:t>web-</a:t>
            </a:r>
            <a:r>
              <a:rPr lang="ru-RU" smtClean="0"/>
              <a:t>приложениях</a:t>
            </a:r>
          </a:p>
        </p:txBody>
      </p:sp>
      <p:sp>
        <p:nvSpPr>
          <p:cNvPr id="96259" name="Содержимое 2"/>
          <p:cNvSpPr>
            <a:spLocks noGrp="1"/>
          </p:cNvSpPr>
          <p:nvPr>
            <p:ph idx="1"/>
          </p:nvPr>
        </p:nvSpPr>
        <p:spPr/>
        <p:txBody>
          <a:bodyPr/>
          <a:lstStyle/>
          <a:p>
            <a:r>
              <a:rPr lang="ru-RU" smtClean="0"/>
              <a:t>В </a:t>
            </a:r>
            <a:r>
              <a:rPr lang="en-US" smtClean="0"/>
              <a:t>web-</a:t>
            </a:r>
            <a:r>
              <a:rPr lang="ru-RU" smtClean="0"/>
              <a:t>приложениях скрипты могут выполняться и на компьютере клиента (браузером) и на компьютере сервере (</a:t>
            </a:r>
            <a:r>
              <a:rPr lang="en-US" smtClean="0"/>
              <a:t>server-side scrip engine</a:t>
            </a:r>
            <a:r>
              <a:rPr lang="ru-RU" smtClean="0"/>
              <a:t>)</a:t>
            </a:r>
            <a:r>
              <a:rPr lang="en-US" smtClean="0"/>
              <a:t>.</a:t>
            </a:r>
          </a:p>
          <a:p>
            <a:endParaRPr lang="ru-RU" smtClean="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ru-RU" sz="4000" smtClean="0"/>
              <a:t>Скрипты браузера </a:t>
            </a:r>
          </a:p>
        </p:txBody>
      </p:sp>
      <p:sp>
        <p:nvSpPr>
          <p:cNvPr id="97283" name="Rectangle 3"/>
          <p:cNvSpPr>
            <a:spLocks noGrp="1" noChangeArrowheads="1"/>
          </p:cNvSpPr>
          <p:nvPr>
            <p:ph idx="1"/>
          </p:nvPr>
        </p:nvSpPr>
        <p:spPr/>
        <p:txBody>
          <a:bodyPr/>
          <a:lstStyle/>
          <a:p>
            <a:pPr eaLnBrk="1" hangingPunct="1">
              <a:lnSpc>
                <a:spcPct val="80000"/>
              </a:lnSpc>
            </a:pPr>
            <a:r>
              <a:rPr lang="ru-RU" sz="1800" i="1" smtClean="0"/>
              <a:t>Скрипт браузера</a:t>
            </a:r>
            <a:r>
              <a:rPr lang="ru-RU" sz="1800" smtClean="0"/>
              <a:t> это выполняемая на стороне клиента программа, которая загружается вместе с документом HTML;</a:t>
            </a:r>
          </a:p>
          <a:p>
            <a:pPr eaLnBrk="1" hangingPunct="1">
              <a:lnSpc>
                <a:spcPct val="80000"/>
              </a:lnSpc>
            </a:pPr>
            <a:r>
              <a:rPr lang="ru-RU" sz="1800" smtClean="0"/>
              <a:t>В состав программы – браузер входит компонент выполнения скриптов – </a:t>
            </a:r>
            <a:r>
              <a:rPr lang="en-US" sz="1800" smtClean="0"/>
              <a:t>scrip engine.</a:t>
            </a:r>
            <a:endParaRPr lang="ru-RU" sz="1800" smtClean="0"/>
          </a:p>
          <a:p>
            <a:pPr eaLnBrk="1" hangingPunct="1">
              <a:lnSpc>
                <a:spcPct val="80000"/>
              </a:lnSpc>
            </a:pPr>
            <a:r>
              <a:rPr lang="en-US" sz="1800" smtClean="0"/>
              <a:t>C </a:t>
            </a:r>
            <a:r>
              <a:rPr lang="ru-RU" sz="1800" smtClean="0"/>
              <a:t>помощью данного компонента скрипт выполняется на клиентской машине при загрузке документа или в другое время, когда возникнут некоторые события, например, если активируется гиперссылка. </a:t>
            </a:r>
          </a:p>
          <a:p>
            <a:pPr eaLnBrk="1" hangingPunct="1">
              <a:lnSpc>
                <a:spcPct val="80000"/>
              </a:lnSpc>
            </a:pPr>
            <a:r>
              <a:rPr lang="ru-RU" sz="1800" smtClean="0"/>
              <a:t>Скрипты позволяют расширить возможности документов HTML</a:t>
            </a:r>
          </a:p>
          <a:p>
            <a:pPr eaLnBrk="1" hangingPunct="1">
              <a:lnSpc>
                <a:spcPct val="80000"/>
              </a:lnSpc>
            </a:pPr>
            <a:r>
              <a:rPr lang="ru-RU" sz="1800" smtClean="0"/>
              <a:t>Скрипты могу запускаться событиями, происходящими в документе: </a:t>
            </a:r>
            <a:endParaRPr lang="en-US" sz="1800" smtClean="0"/>
          </a:p>
          <a:p>
            <a:pPr lvl="1" eaLnBrk="1" hangingPunct="1">
              <a:lnSpc>
                <a:spcPct val="80000"/>
              </a:lnSpc>
            </a:pPr>
            <a:r>
              <a:rPr lang="ru-RU" sz="1600" smtClean="0"/>
              <a:t>загрузка документа, </a:t>
            </a:r>
            <a:endParaRPr lang="en-US" sz="1600" smtClean="0"/>
          </a:p>
          <a:p>
            <a:pPr lvl="1" eaLnBrk="1" hangingPunct="1">
              <a:lnSpc>
                <a:spcPct val="80000"/>
              </a:lnSpc>
            </a:pPr>
            <a:r>
              <a:rPr lang="ru-RU" sz="1600" smtClean="0"/>
              <a:t>выгрузка, </a:t>
            </a:r>
            <a:endParaRPr lang="en-US" sz="1600" smtClean="0"/>
          </a:p>
          <a:p>
            <a:pPr lvl="1" eaLnBrk="1" hangingPunct="1">
              <a:lnSpc>
                <a:spcPct val="80000"/>
              </a:lnSpc>
            </a:pPr>
            <a:r>
              <a:rPr lang="ru-RU" sz="1600" smtClean="0"/>
              <a:t>передача фокуса элементу</a:t>
            </a:r>
            <a:r>
              <a:rPr lang="en-US" sz="1600" smtClean="0"/>
              <a:t> </a:t>
            </a:r>
            <a:r>
              <a:rPr lang="ru-RU" sz="1600" smtClean="0"/>
              <a:t>управления, </a:t>
            </a:r>
            <a:endParaRPr lang="en-US" sz="1600" smtClean="0"/>
          </a:p>
          <a:p>
            <a:pPr lvl="1" eaLnBrk="1" hangingPunct="1">
              <a:lnSpc>
                <a:spcPct val="80000"/>
              </a:lnSpc>
            </a:pPr>
            <a:r>
              <a:rPr lang="ru-RU" sz="1600" smtClean="0"/>
              <a:t>движение мыши и т.д.</a:t>
            </a:r>
          </a:p>
          <a:p>
            <a:pPr eaLnBrk="1" hangingPunct="1">
              <a:lnSpc>
                <a:spcPct val="80000"/>
              </a:lnSpc>
            </a:pPr>
            <a:r>
              <a:rPr lang="ru-RU" sz="1800" smtClean="0"/>
              <a:t>Скрипты могут быть связаны с ЭУ (напр., кнопками) для создания графического интерфейса пользователя.</a:t>
            </a:r>
          </a:p>
          <a:p>
            <a:pPr eaLnBrk="1" hangingPunct="1">
              <a:lnSpc>
                <a:spcPct val="80000"/>
              </a:lnSpc>
            </a:pPr>
            <a:r>
              <a:rPr lang="ru-RU" sz="1800" smtClean="0"/>
              <a:t>Скрипты языком HTML могут быть записаны на разных языках:</a:t>
            </a:r>
          </a:p>
          <a:p>
            <a:pPr lvl="1" eaLnBrk="1" hangingPunct="1">
              <a:lnSpc>
                <a:spcPct val="80000"/>
              </a:lnSpc>
            </a:pPr>
            <a:r>
              <a:rPr lang="en-US" sz="1600" smtClean="0"/>
              <a:t>JavaScript</a:t>
            </a:r>
          </a:p>
          <a:p>
            <a:pPr lvl="1" eaLnBrk="1" hangingPunct="1">
              <a:lnSpc>
                <a:spcPct val="80000"/>
              </a:lnSpc>
            </a:pPr>
            <a:r>
              <a:rPr lang="en-US" sz="1600" smtClean="0"/>
              <a:t>VBScript</a:t>
            </a:r>
            <a:endParaRPr lang="ru-RU" sz="1600" smtClean="0"/>
          </a:p>
          <a:p>
            <a:pPr eaLnBrk="1" hangingPunct="1">
              <a:lnSpc>
                <a:spcPct val="80000"/>
              </a:lnSpc>
            </a:pPr>
            <a:endParaRPr lang="ru-RU" sz="1800" smtClean="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fontScale="90000"/>
          </a:bodyPr>
          <a:lstStyle/>
          <a:p>
            <a:pPr eaLnBrk="1" hangingPunct="1"/>
            <a:r>
              <a:rPr lang="ru-RU" sz="3600" smtClean="0"/>
              <a:t>Выполняемый браузером код </a:t>
            </a:r>
            <a:br>
              <a:rPr lang="ru-RU" sz="3600" smtClean="0"/>
            </a:br>
            <a:r>
              <a:rPr lang="ru-RU" sz="3600" smtClean="0"/>
              <a:t>(</a:t>
            </a:r>
            <a:r>
              <a:rPr lang="en-US" sz="3600" smtClean="0"/>
              <a:t>script)</a:t>
            </a:r>
          </a:p>
        </p:txBody>
      </p:sp>
      <p:sp>
        <p:nvSpPr>
          <p:cNvPr id="98307" name="Rectangle 3"/>
          <p:cNvSpPr>
            <a:spLocks noGrp="1" noChangeArrowheads="1"/>
          </p:cNvSpPr>
          <p:nvPr>
            <p:ph idx="1"/>
          </p:nvPr>
        </p:nvSpPr>
        <p:spPr/>
        <p:txBody>
          <a:bodyPr/>
          <a:lstStyle/>
          <a:p>
            <a:pPr eaLnBrk="1" hangingPunct="1">
              <a:buFont typeface="Wingdings" pitchFamily="2" charset="2"/>
              <a:buNone/>
            </a:pPr>
            <a:endParaRPr lang="ru-RU" smtClean="0"/>
          </a:p>
          <a:p>
            <a:pPr eaLnBrk="1" hangingPunct="1">
              <a:buFont typeface="Wingdings" pitchFamily="2" charset="2"/>
              <a:buNone/>
            </a:pPr>
            <a:r>
              <a:rPr lang="en-US" smtClean="0"/>
              <a:t>&lt;script language=“JavaScript”&gt; (VBScript)</a:t>
            </a:r>
          </a:p>
          <a:p>
            <a:pPr eaLnBrk="1" hangingPunct="1">
              <a:buFont typeface="Wingdings" pitchFamily="2" charset="2"/>
              <a:buNone/>
            </a:pPr>
            <a:r>
              <a:rPr lang="en-US" smtClean="0"/>
              <a:t>  function aaa()</a:t>
            </a:r>
          </a:p>
          <a:p>
            <a:pPr eaLnBrk="1" hangingPunct="1">
              <a:buFont typeface="Wingdings" pitchFamily="2" charset="2"/>
              <a:buNone/>
            </a:pPr>
            <a:r>
              <a:rPr lang="en-US" smtClean="0"/>
              <a:t>  {</a:t>
            </a:r>
          </a:p>
          <a:p>
            <a:pPr eaLnBrk="1" hangingPunct="1">
              <a:buFont typeface="Wingdings" pitchFamily="2" charset="2"/>
              <a:buNone/>
            </a:pPr>
            <a:r>
              <a:rPr lang="en-US" smtClean="0"/>
              <a:t>	  …</a:t>
            </a:r>
          </a:p>
          <a:p>
            <a:pPr eaLnBrk="1" hangingPunct="1">
              <a:buFont typeface="Wingdings" pitchFamily="2" charset="2"/>
              <a:buNone/>
            </a:pPr>
            <a:r>
              <a:rPr lang="en-US" smtClean="0"/>
              <a:t>  }</a:t>
            </a:r>
          </a:p>
          <a:p>
            <a:pPr eaLnBrk="1" hangingPunct="1">
              <a:buFont typeface="Wingdings" pitchFamily="2" charset="2"/>
              <a:buNone/>
            </a:pPr>
            <a:r>
              <a:rPr lang="en-US" smtClean="0"/>
              <a:t>&lt;\script&gt;</a:t>
            </a:r>
          </a:p>
          <a:p>
            <a:pPr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Заголовок 1"/>
          <p:cNvSpPr>
            <a:spLocks noGrp="1"/>
          </p:cNvSpPr>
          <p:nvPr>
            <p:ph type="title"/>
          </p:nvPr>
        </p:nvSpPr>
        <p:spPr/>
        <p:txBody>
          <a:bodyPr/>
          <a:lstStyle/>
          <a:p>
            <a:r>
              <a:rPr lang="ru-RU" smtClean="0"/>
              <a:t>Язык </a:t>
            </a:r>
            <a:r>
              <a:rPr lang="en-US" smtClean="0"/>
              <a:t>JavaScript</a:t>
            </a:r>
            <a:endParaRPr lang="ru-RU" smtClean="0"/>
          </a:p>
        </p:txBody>
      </p:sp>
      <p:sp>
        <p:nvSpPr>
          <p:cNvPr id="99331" name="Содержимое 2"/>
          <p:cNvSpPr>
            <a:spLocks noGrp="1"/>
          </p:cNvSpPr>
          <p:nvPr>
            <p:ph idx="1"/>
          </p:nvPr>
        </p:nvSpPr>
        <p:spPr/>
        <p:txBody>
          <a:bodyPr/>
          <a:lstStyle/>
          <a:p>
            <a:r>
              <a:rPr lang="ru-RU" smtClean="0"/>
              <a:t>синтаксис</a:t>
            </a:r>
            <a:r>
              <a:rPr lang="en-US" smtClean="0"/>
              <a:t> </a:t>
            </a:r>
            <a:r>
              <a:rPr lang="ru-RU" smtClean="0"/>
              <a:t>языка</a:t>
            </a:r>
            <a:r>
              <a:rPr lang="en-US" smtClean="0"/>
              <a:t>;</a:t>
            </a:r>
            <a:endParaRPr lang="ru-RU" smtClean="0"/>
          </a:p>
          <a:p>
            <a:r>
              <a:rPr lang="ru-RU" smtClean="0"/>
              <a:t>объектные модели </a:t>
            </a:r>
            <a:r>
              <a:rPr lang="en-US" smtClean="0"/>
              <a:t>(BOM </a:t>
            </a:r>
            <a:r>
              <a:rPr lang="ru-RU" smtClean="0"/>
              <a:t>и </a:t>
            </a:r>
            <a:r>
              <a:rPr lang="en-US" smtClean="0"/>
              <a:t>DOM);</a:t>
            </a:r>
            <a:endParaRPr lang="ru-RU" smtClean="0"/>
          </a:p>
          <a:p>
            <a:r>
              <a:rPr lang="ru-RU" smtClean="0"/>
              <a:t>события и обработчики событий.</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ru-RU" sz="4000" smtClean="0"/>
              <a:t>Пример скрипта браузера</a:t>
            </a:r>
          </a:p>
        </p:txBody>
      </p:sp>
      <p:sp>
        <p:nvSpPr>
          <p:cNvPr id="80899" name="Rectangle 3"/>
          <p:cNvSpPr>
            <a:spLocks noGrp="1" noChangeArrowheads="1"/>
          </p:cNvSpPr>
          <p:nvPr>
            <p:ph idx="1"/>
          </p:nvPr>
        </p:nvSpPr>
        <p:spPr>
          <a:xfrm>
            <a:off x="457200" y="1828800"/>
            <a:ext cx="5562600" cy="4495800"/>
          </a:xfrm>
        </p:spPr>
        <p:txBody>
          <a:bodyPr>
            <a:normAutofit fontScale="85000" lnSpcReduction="20000"/>
          </a:bodyPr>
          <a:lstStyle/>
          <a:p>
            <a:pPr eaLnBrk="1" hangingPunct="1">
              <a:lnSpc>
                <a:spcPct val="90000"/>
              </a:lnSpc>
              <a:buFont typeface="Wingdings" pitchFamily="2" charset="2"/>
              <a:buNone/>
              <a:defRPr/>
            </a:pPr>
            <a:r>
              <a:rPr lang="en-US" sz="1800" dirty="0" smtClean="0"/>
              <a:t>&lt;html&gt;</a:t>
            </a:r>
          </a:p>
          <a:p>
            <a:pPr eaLnBrk="1" hangingPunct="1">
              <a:lnSpc>
                <a:spcPct val="90000"/>
              </a:lnSpc>
              <a:buFont typeface="Wingdings" pitchFamily="2" charset="2"/>
              <a:buNone/>
              <a:defRPr/>
            </a:pPr>
            <a:r>
              <a:rPr lang="en-US" sz="1800" dirty="0" smtClean="0"/>
              <a:t>  &lt;script language="JavaScript"&gt;</a:t>
            </a:r>
          </a:p>
          <a:p>
            <a:pPr eaLnBrk="1" hangingPunct="1">
              <a:lnSpc>
                <a:spcPct val="90000"/>
              </a:lnSpc>
              <a:buFont typeface="Wingdings" pitchFamily="2" charset="2"/>
              <a:buNone/>
              <a:defRPr/>
            </a:pPr>
            <a:r>
              <a:rPr lang="en-US" sz="1800" dirty="0" smtClean="0"/>
              <a:t>   function </a:t>
            </a:r>
            <a:r>
              <a:rPr lang="en-US" sz="1800" dirty="0" err="1" smtClean="0"/>
              <a:t>MySum</a:t>
            </a:r>
            <a:r>
              <a:rPr lang="en-US" sz="1800" dirty="0" smtClean="0"/>
              <a:t>()</a:t>
            </a:r>
          </a:p>
          <a:p>
            <a:pPr eaLnBrk="1" hangingPunct="1">
              <a:lnSpc>
                <a:spcPct val="90000"/>
              </a:lnSpc>
              <a:buFont typeface="Wingdings" pitchFamily="2" charset="2"/>
              <a:buNone/>
              <a:defRPr/>
            </a:pPr>
            <a:r>
              <a:rPr lang="en-US" sz="1800" dirty="0" smtClean="0"/>
              <a:t>   {</a:t>
            </a:r>
          </a:p>
          <a:p>
            <a:pPr eaLnBrk="1" hangingPunct="1">
              <a:lnSpc>
                <a:spcPct val="90000"/>
              </a:lnSpc>
              <a:buFont typeface="Wingdings" pitchFamily="2" charset="2"/>
              <a:buNone/>
              <a:defRPr/>
            </a:pPr>
            <a:r>
              <a:rPr lang="en-US" sz="1800" dirty="0" smtClean="0"/>
              <a:t>      //</a:t>
            </a:r>
            <a:r>
              <a:rPr lang="ru-RU" sz="1800" dirty="0" smtClean="0"/>
              <a:t>получаем объект</a:t>
            </a:r>
          </a:p>
          <a:p>
            <a:pPr eaLnBrk="1" hangingPunct="1">
              <a:lnSpc>
                <a:spcPct val="90000"/>
              </a:lnSpc>
              <a:buFont typeface="Wingdings" pitchFamily="2" charset="2"/>
              <a:buNone/>
              <a:defRPr/>
            </a:pPr>
            <a:r>
              <a:rPr lang="ru-RU" sz="1800" dirty="0" smtClean="0"/>
              <a:t>      </a:t>
            </a:r>
            <a:r>
              <a:rPr lang="en-US" sz="1800" dirty="0" err="1" smtClean="0"/>
              <a:t>frm</a:t>
            </a:r>
            <a:r>
              <a:rPr lang="en-US" sz="1800" dirty="0" smtClean="0"/>
              <a:t> = </a:t>
            </a:r>
            <a:r>
              <a:rPr lang="en-US" sz="1800" dirty="0" err="1" smtClean="0"/>
              <a:t>document.myForm</a:t>
            </a:r>
            <a:r>
              <a:rPr lang="en-US" sz="1800" dirty="0" smtClean="0"/>
              <a:t>;</a:t>
            </a:r>
          </a:p>
          <a:p>
            <a:pPr eaLnBrk="1" hangingPunct="1">
              <a:lnSpc>
                <a:spcPct val="90000"/>
              </a:lnSpc>
              <a:buFont typeface="Wingdings" pitchFamily="2" charset="2"/>
              <a:buNone/>
              <a:defRPr/>
            </a:pPr>
            <a:r>
              <a:rPr lang="en-US" sz="1800" dirty="0" smtClean="0"/>
              <a:t>      a = </a:t>
            </a:r>
            <a:r>
              <a:rPr lang="en-US" sz="1800" dirty="0" err="1" smtClean="0"/>
              <a:t>parseInt</a:t>
            </a:r>
            <a:r>
              <a:rPr lang="en-US" sz="1800" dirty="0" smtClean="0"/>
              <a:t>(frm.op1.value);</a:t>
            </a:r>
          </a:p>
          <a:p>
            <a:pPr eaLnBrk="1" hangingPunct="1">
              <a:lnSpc>
                <a:spcPct val="90000"/>
              </a:lnSpc>
              <a:buFont typeface="Wingdings" pitchFamily="2" charset="2"/>
              <a:buNone/>
              <a:defRPr/>
            </a:pPr>
            <a:r>
              <a:rPr lang="en-US" sz="1800" dirty="0" smtClean="0"/>
              <a:t>      b = </a:t>
            </a:r>
            <a:r>
              <a:rPr lang="en-US" sz="1800" dirty="0" err="1" smtClean="0"/>
              <a:t>parseInt</a:t>
            </a:r>
            <a:r>
              <a:rPr lang="en-US" sz="1800" dirty="0" smtClean="0"/>
              <a:t>(frm.op2.value);</a:t>
            </a:r>
          </a:p>
          <a:p>
            <a:pPr eaLnBrk="1" hangingPunct="1">
              <a:lnSpc>
                <a:spcPct val="90000"/>
              </a:lnSpc>
              <a:buFont typeface="Wingdings" pitchFamily="2" charset="2"/>
              <a:buNone/>
              <a:defRPr/>
            </a:pPr>
            <a:r>
              <a:rPr lang="en-US" sz="1800" dirty="0" smtClean="0"/>
              <a:t>      </a:t>
            </a:r>
            <a:r>
              <a:rPr lang="en-US" sz="1800" dirty="0" err="1" smtClean="0"/>
              <a:t>frm.sum.value</a:t>
            </a:r>
            <a:r>
              <a:rPr lang="en-US" sz="1800" dirty="0" smtClean="0"/>
              <a:t> = (a + b); 	</a:t>
            </a:r>
          </a:p>
          <a:p>
            <a:pPr eaLnBrk="1" hangingPunct="1">
              <a:lnSpc>
                <a:spcPct val="90000"/>
              </a:lnSpc>
              <a:buFont typeface="Wingdings" pitchFamily="2" charset="2"/>
              <a:buNone/>
              <a:defRPr/>
            </a:pPr>
            <a:r>
              <a:rPr lang="en-US" sz="1800" dirty="0" smtClean="0"/>
              <a:t>   }</a:t>
            </a:r>
          </a:p>
          <a:p>
            <a:pPr eaLnBrk="1" hangingPunct="1">
              <a:lnSpc>
                <a:spcPct val="90000"/>
              </a:lnSpc>
              <a:buFont typeface="Wingdings" pitchFamily="2" charset="2"/>
              <a:buNone/>
              <a:defRPr/>
            </a:pPr>
            <a:r>
              <a:rPr lang="en-US" sz="1800" dirty="0" smtClean="0"/>
              <a:t>  &lt;/script&gt;</a:t>
            </a:r>
          </a:p>
          <a:p>
            <a:pPr eaLnBrk="1" hangingPunct="1">
              <a:lnSpc>
                <a:spcPct val="90000"/>
              </a:lnSpc>
              <a:buFont typeface="Wingdings" pitchFamily="2" charset="2"/>
              <a:buNone/>
              <a:defRPr/>
            </a:pPr>
            <a:endParaRPr lang="en-US" sz="1800" dirty="0" smtClean="0"/>
          </a:p>
          <a:p>
            <a:pPr eaLnBrk="1" hangingPunct="1">
              <a:lnSpc>
                <a:spcPct val="90000"/>
              </a:lnSpc>
              <a:buFont typeface="Wingdings" pitchFamily="2" charset="2"/>
              <a:buNone/>
              <a:defRPr/>
            </a:pPr>
            <a:r>
              <a:rPr lang="en-US" sz="1800" dirty="0" smtClean="0"/>
              <a:t>  &lt;body&gt;</a:t>
            </a:r>
          </a:p>
          <a:p>
            <a:pPr eaLnBrk="1" hangingPunct="1">
              <a:lnSpc>
                <a:spcPct val="90000"/>
              </a:lnSpc>
              <a:buFont typeface="Wingdings" pitchFamily="2" charset="2"/>
              <a:buNone/>
              <a:defRPr/>
            </a:pPr>
            <a:r>
              <a:rPr lang="en-US" sz="1800" dirty="0" smtClean="0"/>
              <a:t>    &lt;form name=</a:t>
            </a:r>
            <a:r>
              <a:rPr lang="en-US" sz="1800" dirty="0" err="1" smtClean="0"/>
              <a:t>myForm</a:t>
            </a:r>
            <a:r>
              <a:rPr lang="en-US" sz="1800" dirty="0" smtClean="0"/>
              <a:t>&gt;</a:t>
            </a:r>
          </a:p>
          <a:p>
            <a:pPr eaLnBrk="1" hangingPunct="1">
              <a:lnSpc>
                <a:spcPct val="90000"/>
              </a:lnSpc>
              <a:buFont typeface="Wingdings" pitchFamily="2" charset="2"/>
              <a:buNone/>
              <a:defRPr/>
            </a:pPr>
            <a:r>
              <a:rPr lang="en-US" sz="1800" dirty="0" smtClean="0"/>
              <a:t>      &lt;input type="text" name= "op1" value="2" /&gt; + </a:t>
            </a:r>
          </a:p>
          <a:p>
            <a:pPr eaLnBrk="1" hangingPunct="1">
              <a:lnSpc>
                <a:spcPct val="90000"/>
              </a:lnSpc>
              <a:buFont typeface="Wingdings" pitchFamily="2" charset="2"/>
              <a:buNone/>
              <a:defRPr/>
            </a:pPr>
            <a:r>
              <a:rPr lang="en-US" sz="1800" dirty="0" smtClean="0"/>
              <a:t>      &lt;input type="text" name= "op2" value="3" /&gt;</a:t>
            </a:r>
          </a:p>
          <a:p>
            <a:pPr eaLnBrk="1" hangingPunct="1">
              <a:lnSpc>
                <a:spcPct val="90000"/>
              </a:lnSpc>
              <a:buFont typeface="Wingdings" pitchFamily="2" charset="2"/>
              <a:buNone/>
              <a:defRPr/>
            </a:pPr>
            <a:r>
              <a:rPr lang="en-US" sz="1800" dirty="0" smtClean="0"/>
              <a:t>      &lt;input type="button" value=" = " </a:t>
            </a:r>
            <a:r>
              <a:rPr lang="en-US" sz="1800" dirty="0" err="1" smtClean="0"/>
              <a:t>onclick</a:t>
            </a:r>
            <a:r>
              <a:rPr lang="en-US" sz="1800" dirty="0" smtClean="0"/>
              <a:t> = </a:t>
            </a:r>
            <a:r>
              <a:rPr lang="en-US" sz="1800" dirty="0" err="1" smtClean="0"/>
              <a:t>MySum</a:t>
            </a:r>
            <a:r>
              <a:rPr lang="en-US" sz="1800" dirty="0" smtClean="0"/>
              <a:t>() /&gt;     </a:t>
            </a:r>
          </a:p>
          <a:p>
            <a:pPr eaLnBrk="1" hangingPunct="1">
              <a:lnSpc>
                <a:spcPct val="90000"/>
              </a:lnSpc>
              <a:buFont typeface="Wingdings" pitchFamily="2" charset="2"/>
              <a:buNone/>
              <a:defRPr/>
            </a:pPr>
            <a:r>
              <a:rPr lang="en-US" sz="1800" dirty="0" smtClean="0"/>
              <a:t>      &lt;input type="text" name=sum  /&gt; </a:t>
            </a:r>
          </a:p>
          <a:p>
            <a:pPr eaLnBrk="1" hangingPunct="1">
              <a:lnSpc>
                <a:spcPct val="90000"/>
              </a:lnSpc>
              <a:buFont typeface="Wingdings" pitchFamily="2" charset="2"/>
              <a:buNone/>
              <a:defRPr/>
            </a:pPr>
            <a:r>
              <a:rPr lang="en-US" sz="1800" dirty="0" smtClean="0"/>
              <a:t>   &lt;/form&gt;</a:t>
            </a:r>
          </a:p>
          <a:p>
            <a:pPr eaLnBrk="1" hangingPunct="1">
              <a:lnSpc>
                <a:spcPct val="90000"/>
              </a:lnSpc>
              <a:buFont typeface="Wingdings" pitchFamily="2" charset="2"/>
              <a:buNone/>
              <a:defRPr/>
            </a:pPr>
            <a:r>
              <a:rPr lang="en-US" sz="1800" dirty="0" smtClean="0"/>
              <a:t>  &lt;/body&gt;</a:t>
            </a:r>
          </a:p>
          <a:p>
            <a:pPr eaLnBrk="1" hangingPunct="1">
              <a:lnSpc>
                <a:spcPct val="90000"/>
              </a:lnSpc>
              <a:buFont typeface="Wingdings" pitchFamily="2" charset="2"/>
              <a:buNone/>
              <a:defRPr/>
            </a:pPr>
            <a:r>
              <a:rPr lang="en-US" sz="1800" dirty="0" smtClean="0"/>
              <a:t>&lt;/html&gt;</a:t>
            </a:r>
            <a:endParaRPr lang="en-US" sz="1200" dirty="0" smtClean="0"/>
          </a:p>
          <a:p>
            <a:pPr eaLnBrk="1" hangingPunct="1">
              <a:lnSpc>
                <a:spcPct val="90000"/>
              </a:lnSpc>
              <a:buFont typeface="Wingdings" pitchFamily="2" charset="2"/>
              <a:buNone/>
              <a:defRPr/>
            </a:pPr>
            <a:endParaRPr lang="en-US" sz="1800" dirty="0" smtClean="0"/>
          </a:p>
        </p:txBody>
      </p:sp>
      <p:pic>
        <p:nvPicPr>
          <p:cNvPr id="100356" name="Picture 6"/>
          <p:cNvPicPr>
            <a:picLocks noChangeAspect="1" noChangeArrowheads="1"/>
          </p:cNvPicPr>
          <p:nvPr/>
        </p:nvPicPr>
        <p:blipFill>
          <a:blip r:embed="rId3" cstate="print"/>
          <a:srcRect l="14761" t="23619" r="48096" b="58095"/>
          <a:stretch>
            <a:fillRect/>
          </a:stretch>
        </p:blipFill>
        <p:spPr bwMode="auto">
          <a:xfrm>
            <a:off x="3733800" y="2514600"/>
            <a:ext cx="4953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Динамический </a:t>
            </a:r>
            <a:r>
              <a:rPr lang="en-US" dirty="0" smtClean="0"/>
              <a:t>HTML</a:t>
            </a:r>
            <a:endParaRPr lang="ru-RU" dirty="0"/>
          </a:p>
        </p:txBody>
      </p:sp>
      <p:sp>
        <p:nvSpPr>
          <p:cNvPr id="3" name="Содержимое 2"/>
          <p:cNvSpPr>
            <a:spLocks noGrp="1"/>
          </p:cNvSpPr>
          <p:nvPr>
            <p:ph idx="1"/>
          </p:nvPr>
        </p:nvSpPr>
        <p:spPr>
          <a:xfrm>
            <a:off x="285720" y="1571612"/>
            <a:ext cx="8572560" cy="5072098"/>
          </a:xfrm>
        </p:spPr>
        <p:txBody>
          <a:bodyPr>
            <a:normAutofit fontScale="47500" lnSpcReduction="20000"/>
          </a:bodyPr>
          <a:lstStyle/>
          <a:p>
            <a:r>
              <a:rPr lang="ru-RU" dirty="0" err="1" smtClean="0"/>
              <a:t>Скриптовые</a:t>
            </a:r>
            <a:r>
              <a:rPr lang="ru-RU" dirty="0" smtClean="0"/>
              <a:t> языки на стороне клиентов позволили создать динамический </a:t>
            </a:r>
            <a:r>
              <a:rPr lang="en-US" dirty="0" smtClean="0"/>
              <a:t>HTML</a:t>
            </a:r>
            <a:r>
              <a:rPr lang="ru-RU" dirty="0" smtClean="0"/>
              <a:t> язык</a:t>
            </a:r>
            <a:r>
              <a:rPr lang="en-US" dirty="0" smtClean="0"/>
              <a:t>.</a:t>
            </a:r>
          </a:p>
          <a:p>
            <a:r>
              <a:rPr lang="ru-RU" dirty="0" err="1" smtClean="0"/>
              <a:t>Скриптовые</a:t>
            </a:r>
            <a:r>
              <a:rPr lang="ru-RU" dirty="0" smtClean="0"/>
              <a:t> языки представляют собой активную часть динамического </a:t>
            </a:r>
            <a:r>
              <a:rPr lang="en-US" dirty="0" smtClean="0"/>
              <a:t>HTML, </a:t>
            </a:r>
            <a:r>
              <a:rPr lang="ru-RU" dirty="0" smtClean="0"/>
              <a:t>в то время, как </a:t>
            </a:r>
            <a:r>
              <a:rPr lang="en-US" dirty="0" smtClean="0"/>
              <a:t> </a:t>
            </a:r>
            <a:r>
              <a:rPr lang="ru-RU" dirty="0" smtClean="0"/>
              <a:t>сам язык разметки </a:t>
            </a:r>
            <a:r>
              <a:rPr lang="en-US" dirty="0" smtClean="0"/>
              <a:t>HTML </a:t>
            </a:r>
            <a:r>
              <a:rPr lang="ru-RU" dirty="0" smtClean="0"/>
              <a:t>является статической частью</a:t>
            </a:r>
            <a:r>
              <a:rPr lang="en-US" dirty="0" smtClean="0"/>
              <a:t>, </a:t>
            </a:r>
            <a:r>
              <a:rPr lang="ru-RU" dirty="0" smtClean="0"/>
              <a:t>которые являются субъектом для динамической модификации с помощью </a:t>
            </a:r>
            <a:r>
              <a:rPr lang="ru-RU" dirty="0" err="1" smtClean="0"/>
              <a:t>скриптовой</a:t>
            </a:r>
            <a:r>
              <a:rPr lang="ru-RU" dirty="0" smtClean="0"/>
              <a:t> логики</a:t>
            </a:r>
            <a:r>
              <a:rPr lang="en-US" dirty="0" smtClean="0"/>
              <a:t>. </a:t>
            </a:r>
          </a:p>
          <a:p>
            <a:r>
              <a:rPr lang="ru-RU" dirty="0" smtClean="0"/>
              <a:t>Изменения или доступ к </a:t>
            </a:r>
            <a:r>
              <a:rPr lang="en-US" dirty="0" smtClean="0"/>
              <a:t>HTML </a:t>
            </a:r>
            <a:r>
              <a:rPr lang="ru-RU" dirty="0" smtClean="0"/>
              <a:t>документу выполняются с помощью Объектной Модели Документов (</a:t>
            </a:r>
            <a:r>
              <a:rPr lang="en-US" dirty="0" smtClean="0"/>
              <a:t>Document Object Model</a:t>
            </a:r>
            <a:r>
              <a:rPr lang="ru-RU" dirty="0" smtClean="0"/>
              <a:t>, </a:t>
            </a:r>
            <a:r>
              <a:rPr lang="en-US" dirty="0" smtClean="0"/>
              <a:t>DOM)</a:t>
            </a:r>
            <a:r>
              <a:rPr lang="ru-RU" dirty="0" smtClean="0"/>
              <a:t>. </a:t>
            </a:r>
            <a:r>
              <a:rPr lang="en-US" dirty="0" smtClean="0"/>
              <a:t>DOM </a:t>
            </a:r>
            <a:r>
              <a:rPr lang="ru-RU" dirty="0" smtClean="0"/>
              <a:t>это</a:t>
            </a:r>
            <a:r>
              <a:rPr lang="en-US" dirty="0" smtClean="0"/>
              <a:t> </a:t>
            </a:r>
            <a:r>
              <a:rPr lang="ru-RU" dirty="0" smtClean="0"/>
              <a:t>объектная модель, независимая от платформы и языка, для представления </a:t>
            </a:r>
            <a:r>
              <a:rPr lang="en-US" dirty="0" smtClean="0"/>
              <a:t>HTML </a:t>
            </a:r>
            <a:r>
              <a:rPr lang="ru-RU" dirty="0" smtClean="0"/>
              <a:t>или</a:t>
            </a:r>
            <a:r>
              <a:rPr lang="en-US" dirty="0" smtClean="0"/>
              <a:t> XML </a:t>
            </a:r>
            <a:r>
              <a:rPr lang="ru-RU" dirty="0" smtClean="0"/>
              <a:t>документов.</a:t>
            </a:r>
          </a:p>
          <a:p>
            <a:r>
              <a:rPr lang="ru-RU" dirty="0" smtClean="0"/>
              <a:t>Модель </a:t>
            </a:r>
            <a:r>
              <a:rPr lang="en-US" dirty="0" smtClean="0"/>
              <a:t>DOM </a:t>
            </a:r>
            <a:r>
              <a:rPr lang="ru-RU" dirty="0" smtClean="0"/>
              <a:t>является интерфейсом, который предоставляет методы и свойства, с помощью которых </a:t>
            </a:r>
            <a:r>
              <a:rPr lang="ru-RU" dirty="0" err="1" smtClean="0"/>
              <a:t>скрипты</a:t>
            </a:r>
            <a:r>
              <a:rPr lang="ru-RU" dirty="0" smtClean="0"/>
              <a:t> могут получить динамический доступ и обновлять содержание, структуру и стиль документов</a:t>
            </a:r>
            <a:r>
              <a:rPr lang="en-US" dirty="0" smtClean="0"/>
              <a:t>. </a:t>
            </a:r>
          </a:p>
          <a:p>
            <a:r>
              <a:rPr lang="ru-RU" dirty="0" smtClean="0"/>
              <a:t>Точнее говоря</a:t>
            </a:r>
            <a:r>
              <a:rPr lang="en-US" dirty="0" smtClean="0"/>
              <a:t>, DOM </a:t>
            </a:r>
            <a:r>
              <a:rPr lang="ru-RU" dirty="0" smtClean="0"/>
              <a:t>предоставляет стандартный набор объектов для представления </a:t>
            </a:r>
            <a:r>
              <a:rPr lang="en-US" dirty="0" smtClean="0"/>
              <a:t>HTML </a:t>
            </a:r>
            <a:r>
              <a:rPr lang="ru-RU" dirty="0" smtClean="0"/>
              <a:t>и</a:t>
            </a:r>
            <a:r>
              <a:rPr lang="en-US" dirty="0" smtClean="0"/>
              <a:t> XML </a:t>
            </a:r>
            <a:r>
              <a:rPr lang="ru-RU" dirty="0" smtClean="0"/>
              <a:t>документов</a:t>
            </a:r>
            <a:r>
              <a:rPr lang="en-US" dirty="0" smtClean="0"/>
              <a:t>, </a:t>
            </a:r>
            <a:r>
              <a:rPr lang="ru-RU" dirty="0" smtClean="0"/>
              <a:t>стандартную модель того, как эти объекты могут объединяться и стандартный интерфейс для получения доступа к ним и манипулирования ими</a:t>
            </a:r>
            <a:r>
              <a:rPr lang="en-US" dirty="0" smtClean="0"/>
              <a:t>. </a:t>
            </a:r>
          </a:p>
          <a:p>
            <a:r>
              <a:rPr lang="en-US" dirty="0" smtClean="0"/>
              <a:t>Web </a:t>
            </a:r>
            <a:r>
              <a:rPr lang="ru-RU" dirty="0" smtClean="0"/>
              <a:t>браузеру не требуется </a:t>
            </a:r>
            <a:r>
              <a:rPr lang="en-US" dirty="0" smtClean="0"/>
              <a:t>DOM </a:t>
            </a:r>
            <a:r>
              <a:rPr lang="ru-RU" dirty="0" smtClean="0"/>
              <a:t>для отображения (показа) </a:t>
            </a:r>
            <a:r>
              <a:rPr lang="en-US" dirty="0" smtClean="0"/>
              <a:t>HTML </a:t>
            </a:r>
            <a:r>
              <a:rPr lang="ru-RU" dirty="0" smtClean="0"/>
              <a:t>документа</a:t>
            </a:r>
            <a:r>
              <a:rPr lang="en-US" dirty="0" smtClean="0"/>
              <a:t>. </a:t>
            </a:r>
            <a:r>
              <a:rPr lang="ru-RU" dirty="0" smtClean="0"/>
              <a:t>Однако</a:t>
            </a:r>
            <a:r>
              <a:rPr lang="en-US" dirty="0" smtClean="0"/>
              <a:t>, DOM </a:t>
            </a:r>
            <a:r>
              <a:rPr lang="ru-RU" dirty="0" smtClean="0"/>
              <a:t>требуется </a:t>
            </a:r>
            <a:r>
              <a:rPr lang="ru-RU" dirty="0" err="1" smtClean="0"/>
              <a:t>скриптам</a:t>
            </a:r>
            <a:r>
              <a:rPr lang="ru-RU" dirty="0" smtClean="0"/>
              <a:t> для динамической проверки или изменения </a:t>
            </a:r>
            <a:r>
              <a:rPr lang="en-US" dirty="0" smtClean="0"/>
              <a:t>Web </a:t>
            </a:r>
            <a:r>
              <a:rPr lang="ru-RU" dirty="0" smtClean="0"/>
              <a:t>страницы</a:t>
            </a:r>
            <a:r>
              <a:rPr lang="en-US" dirty="0" smtClean="0"/>
              <a:t>. </a:t>
            </a:r>
            <a:r>
              <a:rPr lang="ru-RU" dirty="0" smtClean="0"/>
              <a:t>Другими словами</a:t>
            </a:r>
            <a:r>
              <a:rPr lang="en-US" dirty="0" smtClean="0"/>
              <a:t>, </a:t>
            </a:r>
            <a:r>
              <a:rPr lang="ru-RU" dirty="0" smtClean="0"/>
              <a:t> модель</a:t>
            </a:r>
            <a:r>
              <a:rPr lang="en-US" dirty="0" smtClean="0"/>
              <a:t> DOM </a:t>
            </a:r>
            <a:r>
              <a:rPr lang="ru-RU" dirty="0" smtClean="0"/>
              <a:t>является способом для </a:t>
            </a:r>
            <a:r>
              <a:rPr lang="ru-RU" dirty="0" err="1" smtClean="0"/>
              <a:t>скриптов</a:t>
            </a:r>
            <a:r>
              <a:rPr lang="ru-RU" dirty="0" smtClean="0"/>
              <a:t> видеть состояние страницы, в которой они содержатся, и </a:t>
            </a:r>
            <a:r>
              <a:rPr lang="ru-RU" dirty="0" err="1" smtClean="0"/>
              <a:t>сотояние</a:t>
            </a:r>
            <a:r>
              <a:rPr lang="ru-RU" dirty="0" smtClean="0"/>
              <a:t> браузера</a:t>
            </a:r>
            <a:r>
              <a:rPr lang="en-US" dirty="0" smtClean="0"/>
              <a:t>.</a:t>
            </a:r>
          </a:p>
          <a:p>
            <a:r>
              <a:rPr lang="ru-RU" dirty="0" smtClean="0"/>
              <a:t>Объединение </a:t>
            </a:r>
            <a:r>
              <a:rPr lang="ru-RU" dirty="0" err="1" smtClean="0"/>
              <a:t>скриптов</a:t>
            </a:r>
            <a:r>
              <a:rPr lang="ru-RU" dirty="0" smtClean="0"/>
              <a:t> на стороне клиента, языка </a:t>
            </a:r>
            <a:r>
              <a:rPr lang="en-US" dirty="0" smtClean="0"/>
              <a:t>HTML</a:t>
            </a:r>
            <a:r>
              <a:rPr lang="ru-RU" dirty="0" smtClean="0"/>
              <a:t> и модели</a:t>
            </a:r>
            <a:r>
              <a:rPr lang="en-US" dirty="0" smtClean="0"/>
              <a:t> DOM </a:t>
            </a:r>
            <a:r>
              <a:rPr lang="ru-RU" dirty="0" smtClean="0"/>
              <a:t>предоставляет мощное решение для реализации динамического поведения</a:t>
            </a:r>
            <a:r>
              <a:rPr lang="en-US" dirty="0" smtClean="0"/>
              <a:t> (</a:t>
            </a:r>
            <a:r>
              <a:rPr lang="ru-RU" dirty="0" smtClean="0"/>
              <a:t>например, интерактивных возможностей и возможностей быстро реагировать на действия пользователей</a:t>
            </a:r>
            <a:r>
              <a:rPr lang="en-US" dirty="0" smtClean="0"/>
              <a:t>)</a:t>
            </a:r>
            <a:r>
              <a:rPr lang="ru-RU" dirty="0" smtClean="0"/>
              <a:t> браузера</a:t>
            </a:r>
            <a:r>
              <a:rPr lang="en-US" dirty="0" smtClean="0"/>
              <a:t>. </a:t>
            </a:r>
            <a:endParaRPr lang="ru-RU" dirty="0" smtClean="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sz="4000" smtClean="0"/>
              <a:t>Dynamic HTML (DHTML)</a:t>
            </a:r>
            <a:endParaRPr lang="ru-RU" sz="4000" smtClean="0"/>
          </a:p>
        </p:txBody>
      </p:sp>
      <p:sp>
        <p:nvSpPr>
          <p:cNvPr id="91139" name="Rectangle 3"/>
          <p:cNvSpPr>
            <a:spLocks noGrp="1" noChangeArrowheads="1"/>
          </p:cNvSpPr>
          <p:nvPr>
            <p:ph idx="1"/>
          </p:nvPr>
        </p:nvSpPr>
        <p:spPr/>
        <p:txBody>
          <a:bodyPr>
            <a:normAutofit fontScale="85000" lnSpcReduction="20000"/>
          </a:bodyPr>
          <a:lstStyle/>
          <a:p>
            <a:pPr eaLnBrk="1" hangingPunct="1">
              <a:defRPr/>
            </a:pPr>
            <a:r>
              <a:rPr lang="en-US" dirty="0" smtClean="0"/>
              <a:t>DHTML – </a:t>
            </a:r>
            <a:r>
              <a:rPr lang="ru-RU" dirty="0" smtClean="0"/>
              <a:t>термин,</a:t>
            </a:r>
            <a:r>
              <a:rPr lang="en-US" dirty="0" smtClean="0"/>
              <a:t> </a:t>
            </a:r>
            <a:r>
              <a:rPr lang="ru-RU" dirty="0" smtClean="0"/>
              <a:t>который используется для описания:</a:t>
            </a:r>
          </a:p>
          <a:p>
            <a:pPr lvl="1" eaLnBrk="1" hangingPunct="1">
              <a:defRPr/>
            </a:pPr>
            <a:r>
              <a:rPr lang="ru-RU" dirty="0" smtClean="0"/>
              <a:t>языки </a:t>
            </a:r>
            <a:r>
              <a:rPr lang="en-US" dirty="0" smtClean="0"/>
              <a:t>HTML</a:t>
            </a:r>
            <a:r>
              <a:rPr lang="ru-RU" dirty="0" smtClean="0"/>
              <a:t> и </a:t>
            </a:r>
            <a:r>
              <a:rPr lang="en-US" dirty="0" smtClean="0"/>
              <a:t>CSS</a:t>
            </a:r>
          </a:p>
          <a:p>
            <a:pPr lvl="1" eaLnBrk="1" hangingPunct="1">
              <a:defRPr/>
            </a:pPr>
            <a:r>
              <a:rPr lang="en-US" dirty="0" smtClean="0"/>
              <a:t>C</a:t>
            </a:r>
            <a:r>
              <a:rPr lang="ru-RU" dirty="0" smtClean="0"/>
              <a:t>крипты </a:t>
            </a:r>
          </a:p>
          <a:p>
            <a:pPr lvl="1" eaLnBrk="1" hangingPunct="1">
              <a:defRPr/>
            </a:pPr>
            <a:r>
              <a:rPr lang="en-US" dirty="0" smtClean="0"/>
              <a:t>DOM – </a:t>
            </a:r>
            <a:r>
              <a:rPr lang="ru-RU" dirty="0" smtClean="0"/>
              <a:t>объектная модель документа</a:t>
            </a:r>
            <a:endParaRPr lang="en-US" dirty="0" smtClean="0"/>
          </a:p>
          <a:p>
            <a:pPr lvl="1" eaLnBrk="1" hangingPunct="1">
              <a:buFont typeface="Wingdings" pitchFamily="2" charset="2"/>
              <a:buNone/>
              <a:defRPr/>
            </a:pPr>
            <a:r>
              <a:rPr lang="ru-RU" dirty="0" smtClean="0"/>
              <a:t>которые позволяют изменять документ</a:t>
            </a:r>
            <a:endParaRPr lang="en-US" dirty="0" smtClean="0"/>
          </a:p>
          <a:p>
            <a:pPr eaLnBrk="1" hangingPunct="1">
              <a:defRPr/>
            </a:pPr>
            <a:r>
              <a:rPr lang="en-US" dirty="0" smtClean="0"/>
              <a:t>Dynamic HTML </a:t>
            </a:r>
            <a:r>
              <a:rPr lang="ru-RU" dirty="0" smtClean="0"/>
              <a:t>основывается на объектной модели документа (которую должен создавать браузер)</a:t>
            </a:r>
          </a:p>
          <a:p>
            <a:pPr eaLnBrk="1" hangingPunct="1">
              <a:defRPr/>
            </a:pPr>
            <a:r>
              <a:rPr lang="ru-RU" dirty="0" smtClean="0"/>
              <a:t>Объектная модель документа – множество объектов, которые создает браузер при получении </a:t>
            </a:r>
            <a:r>
              <a:rPr lang="en-US" dirty="0" smtClean="0"/>
              <a:t>HTML </a:t>
            </a:r>
            <a:r>
              <a:rPr lang="ru-RU" dirty="0" smtClean="0"/>
              <a:t>документа, с которыми можно работать в </a:t>
            </a:r>
            <a:r>
              <a:rPr lang="ru-RU" dirty="0" err="1" smtClean="0"/>
              <a:t>скриптах</a:t>
            </a:r>
            <a:r>
              <a:rPr lang="ru-RU" dirty="0" smtClean="0"/>
              <a: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ru-RU" smtClean="0"/>
              <a:t>Объектная модель </a:t>
            </a:r>
            <a:r>
              <a:rPr lang="en-US" sz="4000" smtClean="0"/>
              <a:t>DHTML</a:t>
            </a:r>
          </a:p>
        </p:txBody>
      </p:sp>
      <p:sp>
        <p:nvSpPr>
          <p:cNvPr id="112643" name="Rectangle 3"/>
          <p:cNvSpPr>
            <a:spLocks noGrp="1" noChangeArrowheads="1"/>
          </p:cNvSpPr>
          <p:nvPr>
            <p:ph idx="1"/>
          </p:nvPr>
        </p:nvSpPr>
        <p:spPr/>
        <p:txBody>
          <a:bodyPr/>
          <a:lstStyle/>
          <a:p>
            <a:pPr eaLnBrk="1" hangingPunct="1"/>
            <a:r>
              <a:rPr lang="en-US" smtClean="0"/>
              <a:t>The DHTML Document Object Model (DOM)</a:t>
            </a:r>
          </a:p>
        </p:txBody>
      </p:sp>
      <p:sp>
        <p:nvSpPr>
          <p:cNvPr id="112644" name="Rectangle 4"/>
          <p:cNvSpPr>
            <a:spLocks noChangeArrowheads="1"/>
          </p:cNvSpPr>
          <p:nvPr/>
        </p:nvSpPr>
        <p:spPr bwMode="auto">
          <a:xfrm>
            <a:off x="609600" y="2514600"/>
            <a:ext cx="7924800" cy="3810000"/>
          </a:xfrm>
          <a:prstGeom prst="rect">
            <a:avLst/>
          </a:prstGeom>
          <a:solidFill>
            <a:schemeClr val="bg1"/>
          </a:solidFill>
          <a:ln w="9525">
            <a:solidFill>
              <a:schemeClr val="tx1"/>
            </a:solidFill>
            <a:miter lim="800000"/>
            <a:headEnd/>
            <a:tailEnd/>
          </a:ln>
        </p:spPr>
        <p:txBody>
          <a:bodyPr wrap="none" anchor="ctr"/>
          <a:lstStyle/>
          <a:p>
            <a:endParaRPr lang="ru-RU"/>
          </a:p>
        </p:txBody>
      </p:sp>
      <p:sp>
        <p:nvSpPr>
          <p:cNvPr id="112645" name="Rectangle 5"/>
          <p:cNvSpPr>
            <a:spLocks noChangeArrowheads="1"/>
          </p:cNvSpPr>
          <p:nvPr/>
        </p:nvSpPr>
        <p:spPr bwMode="auto">
          <a:xfrm>
            <a:off x="681038" y="3079750"/>
            <a:ext cx="7781925" cy="3103563"/>
          </a:xfrm>
          <a:prstGeom prst="rect">
            <a:avLst/>
          </a:prstGeom>
          <a:solidFill>
            <a:schemeClr val="accent1"/>
          </a:solidFill>
          <a:ln w="9525">
            <a:noFill/>
            <a:miter lim="800000"/>
            <a:headEnd/>
            <a:tailEnd/>
          </a:ln>
        </p:spPr>
        <p:txBody>
          <a:bodyPr wrap="none" anchor="ctr"/>
          <a:lstStyle/>
          <a:p>
            <a:endParaRPr lang="ru-RU"/>
          </a:p>
        </p:txBody>
      </p:sp>
      <p:sp>
        <p:nvSpPr>
          <p:cNvPr id="112646" name="Rectangle 6"/>
          <p:cNvSpPr>
            <a:spLocks noChangeArrowheads="1"/>
          </p:cNvSpPr>
          <p:nvPr/>
        </p:nvSpPr>
        <p:spPr bwMode="auto">
          <a:xfrm>
            <a:off x="822325" y="3784600"/>
            <a:ext cx="7499350" cy="2257425"/>
          </a:xfrm>
          <a:prstGeom prst="rect">
            <a:avLst/>
          </a:prstGeom>
          <a:solidFill>
            <a:schemeClr val="bg2"/>
          </a:solidFill>
          <a:ln w="9525">
            <a:noFill/>
            <a:miter lim="800000"/>
            <a:headEnd/>
            <a:tailEnd/>
          </a:ln>
        </p:spPr>
        <p:txBody>
          <a:bodyPr wrap="none" anchor="ctr"/>
          <a:lstStyle/>
          <a:p>
            <a:endParaRPr lang="ru-RU"/>
          </a:p>
        </p:txBody>
      </p:sp>
      <p:sp>
        <p:nvSpPr>
          <p:cNvPr id="112647" name="Rectangle 7"/>
          <p:cNvSpPr>
            <a:spLocks noChangeArrowheads="1"/>
          </p:cNvSpPr>
          <p:nvPr/>
        </p:nvSpPr>
        <p:spPr bwMode="auto">
          <a:xfrm>
            <a:off x="1352550" y="4572000"/>
            <a:ext cx="6438900" cy="1411288"/>
          </a:xfrm>
          <a:prstGeom prst="rect">
            <a:avLst/>
          </a:prstGeom>
          <a:solidFill>
            <a:schemeClr val="folHlink"/>
          </a:solidFill>
          <a:ln w="9525">
            <a:noFill/>
            <a:miter lim="800000"/>
            <a:headEnd/>
            <a:tailEnd/>
          </a:ln>
        </p:spPr>
        <p:txBody>
          <a:bodyPr wrap="none" anchor="ctr"/>
          <a:lstStyle/>
          <a:p>
            <a:endParaRPr lang="ru-RU"/>
          </a:p>
        </p:txBody>
      </p:sp>
      <p:sp>
        <p:nvSpPr>
          <p:cNvPr id="112648" name="Rectangle 8"/>
          <p:cNvSpPr>
            <a:spLocks noChangeArrowheads="1"/>
          </p:cNvSpPr>
          <p:nvPr/>
        </p:nvSpPr>
        <p:spPr bwMode="auto">
          <a:xfrm>
            <a:off x="6553200" y="4702175"/>
            <a:ext cx="1131888" cy="917575"/>
          </a:xfrm>
          <a:prstGeom prst="rect">
            <a:avLst/>
          </a:prstGeom>
          <a:solidFill>
            <a:schemeClr val="accent1"/>
          </a:solidFill>
          <a:ln w="9525">
            <a:noFill/>
            <a:miter lim="800000"/>
            <a:headEnd/>
            <a:tailEnd/>
          </a:ln>
        </p:spPr>
        <p:txBody>
          <a:bodyPr wrap="none" anchor="ctr"/>
          <a:lstStyle/>
          <a:p>
            <a:endParaRPr lang="ru-RU"/>
          </a:p>
        </p:txBody>
      </p:sp>
      <p:sp>
        <p:nvSpPr>
          <p:cNvPr id="112649" name="Rectangle 9"/>
          <p:cNvSpPr>
            <a:spLocks noChangeArrowheads="1"/>
          </p:cNvSpPr>
          <p:nvPr/>
        </p:nvSpPr>
        <p:spPr bwMode="auto">
          <a:xfrm>
            <a:off x="3935413" y="2655888"/>
            <a:ext cx="1203325"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window</a:t>
            </a:r>
          </a:p>
        </p:txBody>
      </p:sp>
      <p:sp>
        <p:nvSpPr>
          <p:cNvPr id="112650" name="Rectangle 10"/>
          <p:cNvSpPr>
            <a:spLocks noChangeArrowheads="1"/>
          </p:cNvSpPr>
          <p:nvPr/>
        </p:nvSpPr>
        <p:spPr bwMode="auto">
          <a:xfrm>
            <a:off x="3014663"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history</a:t>
            </a:r>
          </a:p>
        </p:txBody>
      </p:sp>
      <p:sp>
        <p:nvSpPr>
          <p:cNvPr id="112651" name="Rectangle 11"/>
          <p:cNvSpPr>
            <a:spLocks noChangeArrowheads="1"/>
          </p:cNvSpPr>
          <p:nvPr/>
        </p:nvSpPr>
        <p:spPr bwMode="auto">
          <a:xfrm>
            <a:off x="4076700"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document</a:t>
            </a:r>
          </a:p>
        </p:txBody>
      </p:sp>
      <p:sp>
        <p:nvSpPr>
          <p:cNvPr id="112652" name="Rectangle 12"/>
          <p:cNvSpPr>
            <a:spLocks noChangeArrowheads="1"/>
          </p:cNvSpPr>
          <p:nvPr/>
        </p:nvSpPr>
        <p:spPr bwMode="auto">
          <a:xfrm>
            <a:off x="5138738"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location</a:t>
            </a:r>
          </a:p>
        </p:txBody>
      </p:sp>
      <p:sp>
        <p:nvSpPr>
          <p:cNvPr id="112653" name="Rectangle 13"/>
          <p:cNvSpPr>
            <a:spLocks noChangeArrowheads="1"/>
          </p:cNvSpPr>
          <p:nvPr/>
        </p:nvSpPr>
        <p:spPr bwMode="auto">
          <a:xfrm>
            <a:off x="6199188"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screen</a:t>
            </a:r>
          </a:p>
        </p:txBody>
      </p:sp>
      <p:sp>
        <p:nvSpPr>
          <p:cNvPr id="112654" name="Rectangle 14"/>
          <p:cNvSpPr>
            <a:spLocks noChangeArrowheads="1"/>
          </p:cNvSpPr>
          <p:nvPr/>
        </p:nvSpPr>
        <p:spPr bwMode="auto">
          <a:xfrm>
            <a:off x="892175"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all</a:t>
            </a:r>
          </a:p>
        </p:txBody>
      </p:sp>
      <p:sp>
        <p:nvSpPr>
          <p:cNvPr id="112655" name="Rectangle 15"/>
          <p:cNvSpPr>
            <a:spLocks noChangeArrowheads="1"/>
          </p:cNvSpPr>
          <p:nvPr/>
        </p:nvSpPr>
        <p:spPr bwMode="auto">
          <a:xfrm>
            <a:off x="1954213"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location</a:t>
            </a:r>
          </a:p>
        </p:txBody>
      </p:sp>
      <p:sp>
        <p:nvSpPr>
          <p:cNvPr id="112656" name="Rectangle 16"/>
          <p:cNvSpPr>
            <a:spLocks noChangeArrowheads="1"/>
          </p:cNvSpPr>
          <p:nvPr/>
        </p:nvSpPr>
        <p:spPr bwMode="auto">
          <a:xfrm>
            <a:off x="3014663"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children</a:t>
            </a:r>
          </a:p>
        </p:txBody>
      </p:sp>
      <p:sp>
        <p:nvSpPr>
          <p:cNvPr id="112657" name="Rectangle 17"/>
          <p:cNvSpPr>
            <a:spLocks noChangeArrowheads="1"/>
          </p:cNvSpPr>
          <p:nvPr/>
        </p:nvSpPr>
        <p:spPr bwMode="auto">
          <a:xfrm>
            <a:off x="5138738"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selection</a:t>
            </a:r>
          </a:p>
        </p:txBody>
      </p:sp>
      <p:sp>
        <p:nvSpPr>
          <p:cNvPr id="112658" name="Rectangle 18"/>
          <p:cNvSpPr>
            <a:spLocks noChangeArrowheads="1"/>
          </p:cNvSpPr>
          <p:nvPr/>
        </p:nvSpPr>
        <p:spPr bwMode="auto">
          <a:xfrm>
            <a:off x="4076700"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forms</a:t>
            </a:r>
          </a:p>
        </p:txBody>
      </p:sp>
      <p:sp>
        <p:nvSpPr>
          <p:cNvPr id="112659" name="Rectangle 19"/>
          <p:cNvSpPr>
            <a:spLocks noChangeArrowheads="1"/>
          </p:cNvSpPr>
          <p:nvPr/>
        </p:nvSpPr>
        <p:spPr bwMode="auto">
          <a:xfrm>
            <a:off x="6199188"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body</a:t>
            </a:r>
          </a:p>
        </p:txBody>
      </p:sp>
      <p:sp>
        <p:nvSpPr>
          <p:cNvPr id="112660" name="Rectangle 20"/>
          <p:cNvSpPr>
            <a:spLocks noChangeArrowheads="1"/>
          </p:cNvSpPr>
          <p:nvPr/>
        </p:nvSpPr>
        <p:spPr bwMode="auto">
          <a:xfrm>
            <a:off x="7261225" y="406717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links</a:t>
            </a:r>
          </a:p>
        </p:txBody>
      </p:sp>
      <p:sp>
        <p:nvSpPr>
          <p:cNvPr id="112661" name="Rectangle 21"/>
          <p:cNvSpPr>
            <a:spLocks noChangeArrowheads="1"/>
          </p:cNvSpPr>
          <p:nvPr/>
        </p:nvSpPr>
        <p:spPr bwMode="auto">
          <a:xfrm>
            <a:off x="1528763" y="477202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text</a:t>
            </a:r>
          </a:p>
        </p:txBody>
      </p:sp>
      <p:sp>
        <p:nvSpPr>
          <p:cNvPr id="112662" name="Rectangle 22"/>
          <p:cNvSpPr>
            <a:spLocks noChangeArrowheads="1"/>
          </p:cNvSpPr>
          <p:nvPr/>
        </p:nvSpPr>
        <p:spPr bwMode="auto">
          <a:xfrm>
            <a:off x="4076700" y="477202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button</a:t>
            </a:r>
          </a:p>
        </p:txBody>
      </p:sp>
      <p:sp>
        <p:nvSpPr>
          <p:cNvPr id="112663" name="Rectangle 23"/>
          <p:cNvSpPr>
            <a:spLocks noChangeArrowheads="1"/>
          </p:cNvSpPr>
          <p:nvPr/>
        </p:nvSpPr>
        <p:spPr bwMode="auto">
          <a:xfrm>
            <a:off x="2873375" y="477202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radio</a:t>
            </a:r>
          </a:p>
        </p:txBody>
      </p:sp>
      <p:sp>
        <p:nvSpPr>
          <p:cNvPr id="112664" name="Rectangle 24"/>
          <p:cNvSpPr>
            <a:spLocks noChangeArrowheads="1"/>
          </p:cNvSpPr>
          <p:nvPr/>
        </p:nvSpPr>
        <p:spPr bwMode="auto">
          <a:xfrm>
            <a:off x="5421313" y="477202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textarea</a:t>
            </a:r>
          </a:p>
        </p:txBody>
      </p:sp>
      <p:sp>
        <p:nvSpPr>
          <p:cNvPr id="112665" name="Rectangle 25"/>
          <p:cNvSpPr>
            <a:spLocks noChangeArrowheads="1"/>
          </p:cNvSpPr>
          <p:nvPr/>
        </p:nvSpPr>
        <p:spPr bwMode="auto">
          <a:xfrm>
            <a:off x="6624638" y="4772025"/>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select</a:t>
            </a:r>
          </a:p>
        </p:txBody>
      </p:sp>
      <p:sp>
        <p:nvSpPr>
          <p:cNvPr id="112666" name="Rectangle 26"/>
          <p:cNvSpPr>
            <a:spLocks noChangeArrowheads="1"/>
          </p:cNvSpPr>
          <p:nvPr/>
        </p:nvSpPr>
        <p:spPr bwMode="auto">
          <a:xfrm>
            <a:off x="1671638" y="5124450"/>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password</a:t>
            </a:r>
          </a:p>
        </p:txBody>
      </p:sp>
      <p:sp>
        <p:nvSpPr>
          <p:cNvPr id="112667" name="Rectangle 27"/>
          <p:cNvSpPr>
            <a:spLocks noChangeArrowheads="1"/>
          </p:cNvSpPr>
          <p:nvPr/>
        </p:nvSpPr>
        <p:spPr bwMode="auto">
          <a:xfrm>
            <a:off x="1812925" y="5478463"/>
            <a:ext cx="990600" cy="280987"/>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file</a:t>
            </a:r>
          </a:p>
        </p:txBody>
      </p:sp>
      <p:sp>
        <p:nvSpPr>
          <p:cNvPr id="112668" name="Rectangle 28"/>
          <p:cNvSpPr>
            <a:spLocks noChangeArrowheads="1"/>
          </p:cNvSpPr>
          <p:nvPr/>
        </p:nvSpPr>
        <p:spPr bwMode="auto">
          <a:xfrm>
            <a:off x="3014663" y="5124450"/>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checkbox</a:t>
            </a:r>
          </a:p>
        </p:txBody>
      </p:sp>
      <p:sp>
        <p:nvSpPr>
          <p:cNvPr id="112669" name="Rectangle 29"/>
          <p:cNvSpPr>
            <a:spLocks noChangeArrowheads="1"/>
          </p:cNvSpPr>
          <p:nvPr/>
        </p:nvSpPr>
        <p:spPr bwMode="auto">
          <a:xfrm>
            <a:off x="4217988" y="5124450"/>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submit</a:t>
            </a:r>
          </a:p>
        </p:txBody>
      </p:sp>
      <p:sp>
        <p:nvSpPr>
          <p:cNvPr id="112670" name="Rectangle 30"/>
          <p:cNvSpPr>
            <a:spLocks noChangeArrowheads="1"/>
          </p:cNvSpPr>
          <p:nvPr/>
        </p:nvSpPr>
        <p:spPr bwMode="auto">
          <a:xfrm>
            <a:off x="4359275" y="5478463"/>
            <a:ext cx="990600" cy="280987"/>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reset</a:t>
            </a:r>
          </a:p>
        </p:txBody>
      </p:sp>
      <p:sp>
        <p:nvSpPr>
          <p:cNvPr id="112671" name="Rectangle 31"/>
          <p:cNvSpPr>
            <a:spLocks noChangeArrowheads="1"/>
          </p:cNvSpPr>
          <p:nvPr/>
        </p:nvSpPr>
        <p:spPr bwMode="auto">
          <a:xfrm>
            <a:off x="6624638" y="5265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option</a:t>
            </a:r>
          </a:p>
        </p:txBody>
      </p:sp>
      <p:sp>
        <p:nvSpPr>
          <p:cNvPr id="112672" name="Line 32"/>
          <p:cNvSpPr>
            <a:spLocks noChangeShapeType="1"/>
          </p:cNvSpPr>
          <p:nvPr/>
        </p:nvSpPr>
        <p:spPr bwMode="auto">
          <a:xfrm>
            <a:off x="2024063" y="4630738"/>
            <a:ext cx="5095875" cy="0"/>
          </a:xfrm>
          <a:prstGeom prst="line">
            <a:avLst/>
          </a:prstGeom>
          <a:noFill/>
          <a:ln w="9525">
            <a:solidFill>
              <a:schemeClr val="tx1"/>
            </a:solidFill>
            <a:round/>
            <a:headEnd/>
            <a:tailEnd/>
          </a:ln>
        </p:spPr>
        <p:txBody>
          <a:bodyPr wrap="none"/>
          <a:lstStyle/>
          <a:p>
            <a:endParaRPr lang="ru-RU"/>
          </a:p>
        </p:txBody>
      </p:sp>
      <p:sp>
        <p:nvSpPr>
          <p:cNvPr id="112673" name="Line 33"/>
          <p:cNvSpPr>
            <a:spLocks noChangeShapeType="1"/>
          </p:cNvSpPr>
          <p:nvPr/>
        </p:nvSpPr>
        <p:spPr bwMode="auto">
          <a:xfrm>
            <a:off x="2024063" y="4630738"/>
            <a:ext cx="0" cy="141287"/>
          </a:xfrm>
          <a:prstGeom prst="line">
            <a:avLst/>
          </a:prstGeom>
          <a:noFill/>
          <a:ln w="9525">
            <a:solidFill>
              <a:schemeClr val="tx1"/>
            </a:solidFill>
            <a:round/>
            <a:headEnd/>
            <a:tailEnd/>
          </a:ln>
        </p:spPr>
        <p:txBody>
          <a:bodyPr wrap="none"/>
          <a:lstStyle/>
          <a:p>
            <a:endParaRPr lang="ru-RU"/>
          </a:p>
        </p:txBody>
      </p:sp>
      <p:sp>
        <p:nvSpPr>
          <p:cNvPr id="112674" name="Line 34"/>
          <p:cNvSpPr>
            <a:spLocks noChangeShapeType="1"/>
          </p:cNvSpPr>
          <p:nvPr/>
        </p:nvSpPr>
        <p:spPr bwMode="auto">
          <a:xfrm flipV="1">
            <a:off x="2590800" y="4630738"/>
            <a:ext cx="0" cy="493712"/>
          </a:xfrm>
          <a:prstGeom prst="line">
            <a:avLst/>
          </a:prstGeom>
          <a:noFill/>
          <a:ln w="9525">
            <a:solidFill>
              <a:schemeClr val="tx1"/>
            </a:solidFill>
            <a:round/>
            <a:headEnd/>
            <a:tailEnd/>
          </a:ln>
        </p:spPr>
        <p:txBody>
          <a:bodyPr wrap="none"/>
          <a:lstStyle/>
          <a:p>
            <a:endParaRPr lang="ru-RU"/>
          </a:p>
        </p:txBody>
      </p:sp>
      <p:sp>
        <p:nvSpPr>
          <p:cNvPr id="112675" name="Line 35"/>
          <p:cNvSpPr>
            <a:spLocks noChangeShapeType="1"/>
          </p:cNvSpPr>
          <p:nvPr/>
        </p:nvSpPr>
        <p:spPr bwMode="auto">
          <a:xfrm flipV="1">
            <a:off x="2732088" y="4630738"/>
            <a:ext cx="0" cy="847725"/>
          </a:xfrm>
          <a:prstGeom prst="line">
            <a:avLst/>
          </a:prstGeom>
          <a:noFill/>
          <a:ln w="9525">
            <a:solidFill>
              <a:schemeClr val="tx1"/>
            </a:solidFill>
            <a:round/>
            <a:headEnd/>
            <a:tailEnd/>
          </a:ln>
        </p:spPr>
        <p:txBody>
          <a:bodyPr wrap="none"/>
          <a:lstStyle/>
          <a:p>
            <a:endParaRPr lang="ru-RU"/>
          </a:p>
        </p:txBody>
      </p:sp>
      <p:sp>
        <p:nvSpPr>
          <p:cNvPr id="112676" name="Line 36"/>
          <p:cNvSpPr>
            <a:spLocks noChangeShapeType="1"/>
          </p:cNvSpPr>
          <p:nvPr/>
        </p:nvSpPr>
        <p:spPr bwMode="auto">
          <a:xfrm flipV="1">
            <a:off x="3368675" y="4630738"/>
            <a:ext cx="0" cy="141287"/>
          </a:xfrm>
          <a:prstGeom prst="line">
            <a:avLst/>
          </a:prstGeom>
          <a:noFill/>
          <a:ln w="9525">
            <a:solidFill>
              <a:schemeClr val="tx1"/>
            </a:solidFill>
            <a:round/>
            <a:headEnd/>
            <a:tailEnd/>
          </a:ln>
        </p:spPr>
        <p:txBody>
          <a:bodyPr wrap="none"/>
          <a:lstStyle/>
          <a:p>
            <a:endParaRPr lang="ru-RU"/>
          </a:p>
        </p:txBody>
      </p:sp>
      <p:sp>
        <p:nvSpPr>
          <p:cNvPr id="112677" name="Line 37"/>
          <p:cNvSpPr>
            <a:spLocks noChangeShapeType="1"/>
          </p:cNvSpPr>
          <p:nvPr/>
        </p:nvSpPr>
        <p:spPr bwMode="auto">
          <a:xfrm flipV="1">
            <a:off x="3935413" y="4630738"/>
            <a:ext cx="0" cy="493712"/>
          </a:xfrm>
          <a:prstGeom prst="line">
            <a:avLst/>
          </a:prstGeom>
          <a:noFill/>
          <a:ln w="9525">
            <a:solidFill>
              <a:schemeClr val="tx1"/>
            </a:solidFill>
            <a:round/>
            <a:headEnd/>
            <a:tailEnd/>
          </a:ln>
        </p:spPr>
        <p:txBody>
          <a:bodyPr wrap="none"/>
          <a:lstStyle/>
          <a:p>
            <a:endParaRPr lang="ru-RU"/>
          </a:p>
        </p:txBody>
      </p:sp>
      <p:sp>
        <p:nvSpPr>
          <p:cNvPr id="112678" name="Line 38"/>
          <p:cNvSpPr>
            <a:spLocks noChangeShapeType="1"/>
          </p:cNvSpPr>
          <p:nvPr/>
        </p:nvSpPr>
        <p:spPr bwMode="auto">
          <a:xfrm flipV="1">
            <a:off x="4572000" y="4630738"/>
            <a:ext cx="0" cy="141287"/>
          </a:xfrm>
          <a:prstGeom prst="line">
            <a:avLst/>
          </a:prstGeom>
          <a:noFill/>
          <a:ln w="9525">
            <a:solidFill>
              <a:schemeClr val="tx1"/>
            </a:solidFill>
            <a:round/>
            <a:headEnd/>
            <a:tailEnd/>
          </a:ln>
        </p:spPr>
        <p:txBody>
          <a:bodyPr wrap="none"/>
          <a:lstStyle/>
          <a:p>
            <a:endParaRPr lang="ru-RU"/>
          </a:p>
        </p:txBody>
      </p:sp>
      <p:sp>
        <p:nvSpPr>
          <p:cNvPr id="112679" name="Line 39"/>
          <p:cNvSpPr>
            <a:spLocks noChangeShapeType="1"/>
          </p:cNvSpPr>
          <p:nvPr/>
        </p:nvSpPr>
        <p:spPr bwMode="auto">
          <a:xfrm flipV="1">
            <a:off x="5138738" y="4630738"/>
            <a:ext cx="0" cy="493712"/>
          </a:xfrm>
          <a:prstGeom prst="line">
            <a:avLst/>
          </a:prstGeom>
          <a:noFill/>
          <a:ln w="9525">
            <a:solidFill>
              <a:schemeClr val="tx1"/>
            </a:solidFill>
            <a:round/>
            <a:headEnd/>
            <a:tailEnd/>
          </a:ln>
        </p:spPr>
        <p:txBody>
          <a:bodyPr wrap="none"/>
          <a:lstStyle/>
          <a:p>
            <a:endParaRPr lang="ru-RU"/>
          </a:p>
        </p:txBody>
      </p:sp>
      <p:sp>
        <p:nvSpPr>
          <p:cNvPr id="112680" name="Line 40"/>
          <p:cNvSpPr>
            <a:spLocks noChangeShapeType="1"/>
          </p:cNvSpPr>
          <p:nvPr/>
        </p:nvSpPr>
        <p:spPr bwMode="auto">
          <a:xfrm flipV="1">
            <a:off x="5280025" y="4630738"/>
            <a:ext cx="0" cy="847725"/>
          </a:xfrm>
          <a:prstGeom prst="line">
            <a:avLst/>
          </a:prstGeom>
          <a:noFill/>
          <a:ln w="9525">
            <a:solidFill>
              <a:schemeClr val="tx1"/>
            </a:solidFill>
            <a:round/>
            <a:headEnd/>
            <a:tailEnd/>
          </a:ln>
        </p:spPr>
        <p:txBody>
          <a:bodyPr wrap="none"/>
          <a:lstStyle/>
          <a:p>
            <a:endParaRPr lang="ru-RU"/>
          </a:p>
        </p:txBody>
      </p:sp>
      <p:sp>
        <p:nvSpPr>
          <p:cNvPr id="112681" name="Line 41"/>
          <p:cNvSpPr>
            <a:spLocks noChangeShapeType="1"/>
          </p:cNvSpPr>
          <p:nvPr/>
        </p:nvSpPr>
        <p:spPr bwMode="auto">
          <a:xfrm flipV="1">
            <a:off x="5916613" y="4630738"/>
            <a:ext cx="0" cy="141287"/>
          </a:xfrm>
          <a:prstGeom prst="line">
            <a:avLst/>
          </a:prstGeom>
          <a:noFill/>
          <a:ln w="9525">
            <a:solidFill>
              <a:schemeClr val="tx1"/>
            </a:solidFill>
            <a:round/>
            <a:headEnd/>
            <a:tailEnd/>
          </a:ln>
        </p:spPr>
        <p:txBody>
          <a:bodyPr wrap="none"/>
          <a:lstStyle/>
          <a:p>
            <a:endParaRPr lang="ru-RU"/>
          </a:p>
        </p:txBody>
      </p:sp>
      <p:sp>
        <p:nvSpPr>
          <p:cNvPr id="112682" name="Line 42"/>
          <p:cNvSpPr>
            <a:spLocks noChangeShapeType="1"/>
          </p:cNvSpPr>
          <p:nvPr/>
        </p:nvSpPr>
        <p:spPr bwMode="auto">
          <a:xfrm flipV="1">
            <a:off x="7119938" y="4630738"/>
            <a:ext cx="0" cy="141287"/>
          </a:xfrm>
          <a:prstGeom prst="line">
            <a:avLst/>
          </a:prstGeom>
          <a:noFill/>
          <a:ln w="9525">
            <a:solidFill>
              <a:schemeClr val="tx1"/>
            </a:solidFill>
            <a:round/>
            <a:headEnd/>
            <a:tailEnd/>
          </a:ln>
        </p:spPr>
        <p:txBody>
          <a:bodyPr wrap="none"/>
          <a:lstStyle/>
          <a:p>
            <a:endParaRPr lang="ru-RU"/>
          </a:p>
        </p:txBody>
      </p:sp>
      <p:sp>
        <p:nvSpPr>
          <p:cNvPr id="112683" name="Line 43"/>
          <p:cNvSpPr>
            <a:spLocks noChangeShapeType="1"/>
          </p:cNvSpPr>
          <p:nvPr/>
        </p:nvSpPr>
        <p:spPr bwMode="auto">
          <a:xfrm>
            <a:off x="7119938" y="5054600"/>
            <a:ext cx="0" cy="211138"/>
          </a:xfrm>
          <a:prstGeom prst="line">
            <a:avLst/>
          </a:prstGeom>
          <a:noFill/>
          <a:ln w="9525">
            <a:solidFill>
              <a:schemeClr val="tx1"/>
            </a:solidFill>
            <a:round/>
            <a:headEnd/>
            <a:tailEnd/>
          </a:ln>
        </p:spPr>
        <p:txBody>
          <a:bodyPr wrap="none"/>
          <a:lstStyle/>
          <a:p>
            <a:endParaRPr lang="ru-RU"/>
          </a:p>
        </p:txBody>
      </p:sp>
      <p:sp>
        <p:nvSpPr>
          <p:cNvPr id="112684" name="Line 44"/>
          <p:cNvSpPr>
            <a:spLocks noChangeShapeType="1"/>
          </p:cNvSpPr>
          <p:nvPr/>
        </p:nvSpPr>
        <p:spPr bwMode="auto">
          <a:xfrm>
            <a:off x="4572000" y="4349750"/>
            <a:ext cx="0" cy="280988"/>
          </a:xfrm>
          <a:prstGeom prst="line">
            <a:avLst/>
          </a:prstGeom>
          <a:noFill/>
          <a:ln w="9525">
            <a:solidFill>
              <a:schemeClr val="tx1"/>
            </a:solidFill>
            <a:round/>
            <a:headEnd/>
            <a:tailEnd/>
          </a:ln>
        </p:spPr>
        <p:txBody>
          <a:bodyPr wrap="none"/>
          <a:lstStyle/>
          <a:p>
            <a:endParaRPr lang="ru-RU"/>
          </a:p>
        </p:txBody>
      </p:sp>
      <p:sp>
        <p:nvSpPr>
          <p:cNvPr id="112685" name="Line 45"/>
          <p:cNvSpPr>
            <a:spLocks noChangeShapeType="1"/>
          </p:cNvSpPr>
          <p:nvPr/>
        </p:nvSpPr>
        <p:spPr bwMode="auto">
          <a:xfrm>
            <a:off x="4572000" y="2938463"/>
            <a:ext cx="0" cy="422275"/>
          </a:xfrm>
          <a:prstGeom prst="line">
            <a:avLst/>
          </a:prstGeom>
          <a:noFill/>
          <a:ln w="9525">
            <a:solidFill>
              <a:schemeClr val="tx1"/>
            </a:solidFill>
            <a:round/>
            <a:headEnd/>
            <a:tailEnd/>
          </a:ln>
        </p:spPr>
        <p:txBody>
          <a:bodyPr wrap="none"/>
          <a:lstStyle/>
          <a:p>
            <a:endParaRPr lang="ru-RU"/>
          </a:p>
        </p:txBody>
      </p:sp>
      <p:sp>
        <p:nvSpPr>
          <p:cNvPr id="112686" name="Line 46"/>
          <p:cNvSpPr>
            <a:spLocks noChangeShapeType="1"/>
          </p:cNvSpPr>
          <p:nvPr/>
        </p:nvSpPr>
        <p:spPr bwMode="auto">
          <a:xfrm>
            <a:off x="4572000" y="3643313"/>
            <a:ext cx="0" cy="423862"/>
          </a:xfrm>
          <a:prstGeom prst="line">
            <a:avLst/>
          </a:prstGeom>
          <a:noFill/>
          <a:ln w="9525">
            <a:solidFill>
              <a:schemeClr val="tx1"/>
            </a:solidFill>
            <a:round/>
            <a:headEnd/>
            <a:tailEnd/>
          </a:ln>
        </p:spPr>
        <p:txBody>
          <a:bodyPr wrap="none"/>
          <a:lstStyle/>
          <a:p>
            <a:endParaRPr lang="ru-RU"/>
          </a:p>
        </p:txBody>
      </p:sp>
      <p:sp>
        <p:nvSpPr>
          <p:cNvPr id="112687" name="Line 47"/>
          <p:cNvSpPr>
            <a:spLocks noChangeShapeType="1"/>
          </p:cNvSpPr>
          <p:nvPr/>
        </p:nvSpPr>
        <p:spPr bwMode="auto">
          <a:xfrm>
            <a:off x="1387475" y="3219450"/>
            <a:ext cx="6297613" cy="0"/>
          </a:xfrm>
          <a:prstGeom prst="line">
            <a:avLst/>
          </a:prstGeom>
          <a:noFill/>
          <a:ln w="9525">
            <a:solidFill>
              <a:schemeClr val="tx1"/>
            </a:solidFill>
            <a:round/>
            <a:headEnd/>
            <a:tailEnd/>
          </a:ln>
        </p:spPr>
        <p:txBody>
          <a:bodyPr wrap="none"/>
          <a:lstStyle/>
          <a:p>
            <a:endParaRPr lang="ru-RU"/>
          </a:p>
        </p:txBody>
      </p:sp>
      <p:sp>
        <p:nvSpPr>
          <p:cNvPr id="112688" name="Line 48"/>
          <p:cNvSpPr>
            <a:spLocks noChangeShapeType="1"/>
          </p:cNvSpPr>
          <p:nvPr/>
        </p:nvSpPr>
        <p:spPr bwMode="auto">
          <a:xfrm>
            <a:off x="3581400" y="3219450"/>
            <a:ext cx="0" cy="141288"/>
          </a:xfrm>
          <a:prstGeom prst="line">
            <a:avLst/>
          </a:prstGeom>
          <a:noFill/>
          <a:ln w="9525">
            <a:solidFill>
              <a:schemeClr val="tx1"/>
            </a:solidFill>
            <a:round/>
            <a:headEnd/>
            <a:tailEnd/>
          </a:ln>
        </p:spPr>
        <p:txBody>
          <a:bodyPr wrap="none"/>
          <a:lstStyle/>
          <a:p>
            <a:endParaRPr lang="ru-RU"/>
          </a:p>
        </p:txBody>
      </p:sp>
      <p:sp>
        <p:nvSpPr>
          <p:cNvPr id="112689" name="Line 49"/>
          <p:cNvSpPr>
            <a:spLocks noChangeShapeType="1"/>
          </p:cNvSpPr>
          <p:nvPr/>
        </p:nvSpPr>
        <p:spPr bwMode="auto">
          <a:xfrm>
            <a:off x="5634038" y="3219450"/>
            <a:ext cx="0" cy="141288"/>
          </a:xfrm>
          <a:prstGeom prst="line">
            <a:avLst/>
          </a:prstGeom>
          <a:noFill/>
          <a:ln w="9525">
            <a:solidFill>
              <a:schemeClr val="tx1"/>
            </a:solidFill>
            <a:round/>
            <a:headEnd/>
            <a:tailEnd/>
          </a:ln>
        </p:spPr>
        <p:txBody>
          <a:bodyPr wrap="none"/>
          <a:lstStyle/>
          <a:p>
            <a:endParaRPr lang="ru-RU"/>
          </a:p>
        </p:txBody>
      </p:sp>
      <p:sp>
        <p:nvSpPr>
          <p:cNvPr id="112690" name="Line 50"/>
          <p:cNvSpPr>
            <a:spLocks noChangeShapeType="1"/>
          </p:cNvSpPr>
          <p:nvPr/>
        </p:nvSpPr>
        <p:spPr bwMode="auto">
          <a:xfrm>
            <a:off x="7685088" y="3219450"/>
            <a:ext cx="0" cy="141288"/>
          </a:xfrm>
          <a:prstGeom prst="line">
            <a:avLst/>
          </a:prstGeom>
          <a:noFill/>
          <a:ln w="9525">
            <a:solidFill>
              <a:schemeClr val="tx1"/>
            </a:solidFill>
            <a:round/>
            <a:headEnd/>
            <a:tailEnd/>
          </a:ln>
        </p:spPr>
        <p:txBody>
          <a:bodyPr wrap="none"/>
          <a:lstStyle/>
          <a:p>
            <a:endParaRPr lang="ru-RU"/>
          </a:p>
        </p:txBody>
      </p:sp>
      <p:sp>
        <p:nvSpPr>
          <p:cNvPr id="112691" name="Line 51"/>
          <p:cNvSpPr>
            <a:spLocks noChangeShapeType="1"/>
          </p:cNvSpPr>
          <p:nvPr/>
        </p:nvSpPr>
        <p:spPr bwMode="auto">
          <a:xfrm>
            <a:off x="1387475" y="3925888"/>
            <a:ext cx="6369050" cy="0"/>
          </a:xfrm>
          <a:prstGeom prst="line">
            <a:avLst/>
          </a:prstGeom>
          <a:noFill/>
          <a:ln w="9525">
            <a:solidFill>
              <a:schemeClr val="tx1"/>
            </a:solidFill>
            <a:round/>
            <a:headEnd/>
            <a:tailEnd/>
          </a:ln>
        </p:spPr>
        <p:txBody>
          <a:bodyPr wrap="none"/>
          <a:lstStyle/>
          <a:p>
            <a:endParaRPr lang="ru-RU"/>
          </a:p>
        </p:txBody>
      </p:sp>
      <p:sp>
        <p:nvSpPr>
          <p:cNvPr id="112692" name="Line 52"/>
          <p:cNvSpPr>
            <a:spLocks noChangeShapeType="1"/>
          </p:cNvSpPr>
          <p:nvPr/>
        </p:nvSpPr>
        <p:spPr bwMode="auto">
          <a:xfrm>
            <a:off x="1387475" y="3925888"/>
            <a:ext cx="0" cy="141287"/>
          </a:xfrm>
          <a:prstGeom prst="line">
            <a:avLst/>
          </a:prstGeom>
          <a:noFill/>
          <a:ln w="9525">
            <a:solidFill>
              <a:schemeClr val="tx1"/>
            </a:solidFill>
            <a:round/>
            <a:headEnd/>
            <a:tailEnd/>
          </a:ln>
        </p:spPr>
        <p:txBody>
          <a:bodyPr wrap="none"/>
          <a:lstStyle/>
          <a:p>
            <a:endParaRPr lang="ru-RU"/>
          </a:p>
        </p:txBody>
      </p:sp>
      <p:sp>
        <p:nvSpPr>
          <p:cNvPr id="112693" name="Line 53"/>
          <p:cNvSpPr>
            <a:spLocks noChangeShapeType="1"/>
          </p:cNvSpPr>
          <p:nvPr/>
        </p:nvSpPr>
        <p:spPr bwMode="auto">
          <a:xfrm>
            <a:off x="2449513" y="3925888"/>
            <a:ext cx="0" cy="141287"/>
          </a:xfrm>
          <a:prstGeom prst="line">
            <a:avLst/>
          </a:prstGeom>
          <a:noFill/>
          <a:ln w="9525">
            <a:solidFill>
              <a:schemeClr val="tx1"/>
            </a:solidFill>
            <a:round/>
            <a:headEnd/>
            <a:tailEnd/>
          </a:ln>
        </p:spPr>
        <p:txBody>
          <a:bodyPr wrap="none"/>
          <a:lstStyle/>
          <a:p>
            <a:endParaRPr lang="ru-RU"/>
          </a:p>
        </p:txBody>
      </p:sp>
      <p:sp>
        <p:nvSpPr>
          <p:cNvPr id="112694" name="Line 54"/>
          <p:cNvSpPr>
            <a:spLocks noChangeShapeType="1"/>
          </p:cNvSpPr>
          <p:nvPr/>
        </p:nvSpPr>
        <p:spPr bwMode="auto">
          <a:xfrm>
            <a:off x="3509963" y="3925888"/>
            <a:ext cx="0" cy="141287"/>
          </a:xfrm>
          <a:prstGeom prst="line">
            <a:avLst/>
          </a:prstGeom>
          <a:noFill/>
          <a:ln w="9525">
            <a:solidFill>
              <a:schemeClr val="tx1"/>
            </a:solidFill>
            <a:round/>
            <a:headEnd/>
            <a:tailEnd/>
          </a:ln>
        </p:spPr>
        <p:txBody>
          <a:bodyPr wrap="none"/>
          <a:lstStyle/>
          <a:p>
            <a:endParaRPr lang="ru-RU"/>
          </a:p>
        </p:txBody>
      </p:sp>
      <p:sp>
        <p:nvSpPr>
          <p:cNvPr id="112695" name="Line 55"/>
          <p:cNvSpPr>
            <a:spLocks noChangeShapeType="1"/>
          </p:cNvSpPr>
          <p:nvPr/>
        </p:nvSpPr>
        <p:spPr bwMode="auto">
          <a:xfrm>
            <a:off x="5634038" y="3925888"/>
            <a:ext cx="0" cy="141287"/>
          </a:xfrm>
          <a:prstGeom prst="line">
            <a:avLst/>
          </a:prstGeom>
          <a:noFill/>
          <a:ln w="9525">
            <a:solidFill>
              <a:schemeClr val="tx1"/>
            </a:solidFill>
            <a:round/>
            <a:headEnd/>
            <a:tailEnd/>
          </a:ln>
        </p:spPr>
        <p:txBody>
          <a:bodyPr wrap="none"/>
          <a:lstStyle/>
          <a:p>
            <a:endParaRPr lang="ru-RU"/>
          </a:p>
        </p:txBody>
      </p:sp>
      <p:sp>
        <p:nvSpPr>
          <p:cNvPr id="112696" name="Line 56"/>
          <p:cNvSpPr>
            <a:spLocks noChangeShapeType="1"/>
          </p:cNvSpPr>
          <p:nvPr/>
        </p:nvSpPr>
        <p:spPr bwMode="auto">
          <a:xfrm>
            <a:off x="6694488" y="3925888"/>
            <a:ext cx="0" cy="141287"/>
          </a:xfrm>
          <a:prstGeom prst="line">
            <a:avLst/>
          </a:prstGeom>
          <a:noFill/>
          <a:ln w="9525">
            <a:solidFill>
              <a:schemeClr val="tx1"/>
            </a:solidFill>
            <a:round/>
            <a:headEnd/>
            <a:tailEnd/>
          </a:ln>
        </p:spPr>
        <p:txBody>
          <a:bodyPr wrap="none"/>
          <a:lstStyle/>
          <a:p>
            <a:endParaRPr lang="ru-RU"/>
          </a:p>
        </p:txBody>
      </p:sp>
      <p:sp>
        <p:nvSpPr>
          <p:cNvPr id="112697" name="Line 57"/>
          <p:cNvSpPr>
            <a:spLocks noChangeShapeType="1"/>
          </p:cNvSpPr>
          <p:nvPr/>
        </p:nvSpPr>
        <p:spPr bwMode="auto">
          <a:xfrm>
            <a:off x="7756525" y="3925888"/>
            <a:ext cx="0" cy="141287"/>
          </a:xfrm>
          <a:prstGeom prst="line">
            <a:avLst/>
          </a:prstGeom>
          <a:noFill/>
          <a:ln w="9525">
            <a:solidFill>
              <a:schemeClr val="tx1"/>
            </a:solidFill>
            <a:round/>
            <a:headEnd/>
            <a:tailEnd/>
          </a:ln>
        </p:spPr>
        <p:txBody>
          <a:bodyPr wrap="none"/>
          <a:lstStyle/>
          <a:p>
            <a:endParaRPr lang="ru-RU"/>
          </a:p>
        </p:txBody>
      </p:sp>
      <p:sp>
        <p:nvSpPr>
          <p:cNvPr id="112698" name="Rectangle 58"/>
          <p:cNvSpPr>
            <a:spLocks noChangeArrowheads="1"/>
          </p:cNvSpPr>
          <p:nvPr/>
        </p:nvSpPr>
        <p:spPr bwMode="auto">
          <a:xfrm>
            <a:off x="1954213"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navigator</a:t>
            </a:r>
          </a:p>
        </p:txBody>
      </p:sp>
      <p:sp>
        <p:nvSpPr>
          <p:cNvPr id="112699" name="Line 59"/>
          <p:cNvSpPr>
            <a:spLocks noChangeShapeType="1"/>
          </p:cNvSpPr>
          <p:nvPr/>
        </p:nvSpPr>
        <p:spPr bwMode="auto">
          <a:xfrm>
            <a:off x="2519363" y="3219450"/>
            <a:ext cx="0" cy="141288"/>
          </a:xfrm>
          <a:prstGeom prst="line">
            <a:avLst/>
          </a:prstGeom>
          <a:noFill/>
          <a:ln w="9525">
            <a:solidFill>
              <a:schemeClr val="tx1"/>
            </a:solidFill>
            <a:round/>
            <a:headEnd/>
            <a:tailEnd/>
          </a:ln>
        </p:spPr>
        <p:txBody>
          <a:bodyPr wrap="none"/>
          <a:lstStyle/>
          <a:p>
            <a:endParaRPr lang="ru-RU"/>
          </a:p>
        </p:txBody>
      </p:sp>
      <p:sp>
        <p:nvSpPr>
          <p:cNvPr id="112700" name="Rectangle 60"/>
          <p:cNvSpPr>
            <a:spLocks noChangeArrowheads="1"/>
          </p:cNvSpPr>
          <p:nvPr/>
        </p:nvSpPr>
        <p:spPr bwMode="auto">
          <a:xfrm>
            <a:off x="7261225"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frames</a:t>
            </a:r>
          </a:p>
        </p:txBody>
      </p:sp>
      <p:sp>
        <p:nvSpPr>
          <p:cNvPr id="112701" name="Line 61"/>
          <p:cNvSpPr>
            <a:spLocks noChangeShapeType="1"/>
          </p:cNvSpPr>
          <p:nvPr/>
        </p:nvSpPr>
        <p:spPr bwMode="auto">
          <a:xfrm>
            <a:off x="6694488" y="3219450"/>
            <a:ext cx="0" cy="141288"/>
          </a:xfrm>
          <a:prstGeom prst="line">
            <a:avLst/>
          </a:prstGeom>
          <a:noFill/>
          <a:ln w="9525">
            <a:solidFill>
              <a:schemeClr val="tx1"/>
            </a:solidFill>
            <a:round/>
            <a:headEnd/>
            <a:tailEnd/>
          </a:ln>
        </p:spPr>
        <p:txBody>
          <a:bodyPr wrap="none"/>
          <a:lstStyle/>
          <a:p>
            <a:endParaRPr lang="ru-RU"/>
          </a:p>
        </p:txBody>
      </p:sp>
      <p:sp>
        <p:nvSpPr>
          <p:cNvPr id="112702" name="Rectangle 62"/>
          <p:cNvSpPr>
            <a:spLocks noChangeArrowheads="1"/>
          </p:cNvSpPr>
          <p:nvPr/>
        </p:nvSpPr>
        <p:spPr bwMode="auto">
          <a:xfrm>
            <a:off x="892175" y="3360738"/>
            <a:ext cx="990600" cy="282575"/>
          </a:xfrm>
          <a:prstGeom prst="rect">
            <a:avLst/>
          </a:prstGeom>
          <a:solidFill>
            <a:schemeClr val="bg1"/>
          </a:solidFill>
          <a:ln w="9525">
            <a:solidFill>
              <a:schemeClr val="tx1"/>
            </a:solidFill>
            <a:miter lim="800000"/>
            <a:headEnd/>
            <a:tailEnd/>
          </a:ln>
        </p:spPr>
        <p:txBody>
          <a:bodyPr wrap="none" anchor="ctr"/>
          <a:lstStyle/>
          <a:p>
            <a:pPr algn="ctr" eaLnBrk="1" hangingPunct="1"/>
            <a:r>
              <a:rPr lang="en-US" sz="1400">
                <a:latin typeface="Arial" pitchFamily="34" charset="0"/>
              </a:rPr>
              <a:t>event</a:t>
            </a:r>
          </a:p>
        </p:txBody>
      </p:sp>
      <p:sp>
        <p:nvSpPr>
          <p:cNvPr id="112703" name="Line 63"/>
          <p:cNvSpPr>
            <a:spLocks noChangeShapeType="1"/>
          </p:cNvSpPr>
          <p:nvPr/>
        </p:nvSpPr>
        <p:spPr bwMode="auto">
          <a:xfrm>
            <a:off x="1387475" y="3219450"/>
            <a:ext cx="0" cy="141288"/>
          </a:xfrm>
          <a:prstGeom prst="line">
            <a:avLst/>
          </a:prstGeom>
          <a:noFill/>
          <a:ln w="9525">
            <a:solidFill>
              <a:schemeClr val="tx1"/>
            </a:solidFill>
            <a:round/>
            <a:headEnd/>
            <a:tailEnd/>
          </a:ln>
        </p:spPr>
        <p:txBody>
          <a:bodyPr wrap="none"/>
          <a:lstStyle/>
          <a:p>
            <a:endParaRPr lang="ru-RU"/>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Пример </a:t>
            </a:r>
            <a:r>
              <a:rPr lang="ru-RU" sz="3200" dirty="0" err="1" smtClean="0"/>
              <a:t>скрипта</a:t>
            </a:r>
            <a:r>
              <a:rPr lang="ru-RU" sz="3200" dirty="0" smtClean="0"/>
              <a:t>, включенного в раздел </a:t>
            </a:r>
            <a:r>
              <a:rPr lang="en-US" sz="3200" dirty="0" smtClean="0"/>
              <a:t>head HTML </a:t>
            </a:r>
            <a:r>
              <a:rPr lang="ru-RU" sz="3200" dirty="0" smtClean="0"/>
              <a:t>страницы</a:t>
            </a:r>
            <a:endParaRPr lang="ru-RU" sz="3200" dirty="0"/>
          </a:p>
        </p:txBody>
      </p:sp>
      <p:pic>
        <p:nvPicPr>
          <p:cNvPr id="1026" name="Picture 2"/>
          <p:cNvPicPr>
            <a:picLocks noChangeAspect="1" noChangeArrowheads="1"/>
          </p:cNvPicPr>
          <p:nvPr/>
        </p:nvPicPr>
        <p:blipFill>
          <a:blip r:embed="rId2" cstate="print"/>
          <a:srcRect l="37946" t="15714" r="15625" b="20000"/>
          <a:stretch>
            <a:fillRect/>
          </a:stretch>
        </p:blipFill>
        <p:spPr bwMode="auto">
          <a:xfrm>
            <a:off x="4500562" y="2643182"/>
            <a:ext cx="4457731" cy="3857652"/>
          </a:xfrm>
          <a:prstGeom prst="rect">
            <a:avLst/>
          </a:prstGeom>
          <a:noFill/>
          <a:ln w="9525">
            <a:noFill/>
            <a:miter lim="800000"/>
            <a:headEnd/>
            <a:tailEnd/>
          </a:ln>
        </p:spPr>
      </p:pic>
      <p:sp>
        <p:nvSpPr>
          <p:cNvPr id="4" name="Прямоугольник 3"/>
          <p:cNvSpPr/>
          <p:nvPr/>
        </p:nvSpPr>
        <p:spPr>
          <a:xfrm>
            <a:off x="357158" y="1500175"/>
            <a:ext cx="8501122" cy="923330"/>
          </a:xfrm>
          <a:prstGeom prst="rect">
            <a:avLst/>
          </a:prstGeom>
        </p:spPr>
        <p:txBody>
          <a:bodyPr wrap="square">
            <a:spAutoFit/>
          </a:bodyPr>
          <a:lstStyle/>
          <a:p>
            <a:pPr marL="180975" indent="-180975">
              <a:buFont typeface="Arial" pitchFamily="34" charset="0"/>
              <a:buChar char="•"/>
            </a:pPr>
            <a:r>
              <a:rPr lang="ru-RU" dirty="0" smtClean="0"/>
              <a:t>На данном рисунке показана страница в которой функция </a:t>
            </a:r>
            <a:r>
              <a:rPr lang="en-US" dirty="0" smtClean="0"/>
              <a:t>JavaScript </a:t>
            </a:r>
            <a:r>
              <a:rPr lang="ru-RU" dirty="0" smtClean="0"/>
              <a:t>открывает окно предупреждения (</a:t>
            </a:r>
            <a:r>
              <a:rPr lang="en-US" dirty="0" smtClean="0"/>
              <a:t>alert box</a:t>
            </a:r>
            <a:r>
              <a:rPr lang="ru-RU" dirty="0" smtClean="0"/>
              <a:t>)</a:t>
            </a:r>
            <a:r>
              <a:rPr lang="en-US" dirty="0" smtClean="0"/>
              <a:t> </a:t>
            </a:r>
            <a:r>
              <a:rPr lang="ru-RU" dirty="0" smtClean="0"/>
              <a:t>показывающее сообщение </a:t>
            </a:r>
            <a:r>
              <a:rPr lang="en-US" dirty="0" smtClean="0"/>
              <a:t>"HELLO WORLD"</a:t>
            </a:r>
            <a:r>
              <a:rPr lang="ru-RU" dirty="0" smtClean="0"/>
              <a:t>, когда пользователь щелкает по кнопке </a:t>
            </a:r>
            <a:r>
              <a:rPr lang="en-US" dirty="0" smtClean="0"/>
              <a:t>"Display message". </a:t>
            </a:r>
            <a:endParaRPr lang="ru-RU" dirty="0" smtClean="0"/>
          </a:p>
        </p:txBody>
      </p:sp>
      <p:sp>
        <p:nvSpPr>
          <p:cNvPr id="5" name="Прямоугольник 4"/>
          <p:cNvSpPr/>
          <p:nvPr/>
        </p:nvSpPr>
        <p:spPr>
          <a:xfrm>
            <a:off x="357158" y="2643182"/>
            <a:ext cx="4000528" cy="3693319"/>
          </a:xfrm>
          <a:prstGeom prst="rect">
            <a:avLst/>
          </a:prstGeom>
        </p:spPr>
        <p:txBody>
          <a:bodyPr wrap="square">
            <a:spAutoFit/>
          </a:bodyPr>
          <a:lstStyle/>
          <a:p>
            <a:pPr marL="180975" indent="-180975">
              <a:buFont typeface="Arial" pitchFamily="34" charset="0"/>
              <a:buChar char="•"/>
            </a:pPr>
            <a:r>
              <a:rPr lang="en-US" dirty="0" smtClean="0"/>
              <a:t>HTML </a:t>
            </a:r>
            <a:r>
              <a:rPr lang="ru-RU" dirty="0" smtClean="0"/>
              <a:t>код страницы описывает кнопку (</a:t>
            </a:r>
            <a:r>
              <a:rPr lang="en-US" dirty="0" smtClean="0"/>
              <a:t>button</a:t>
            </a:r>
            <a:r>
              <a:rPr lang="ru-RU" dirty="0" smtClean="0"/>
              <a:t>) в блоке </a:t>
            </a:r>
            <a:r>
              <a:rPr lang="en-US" dirty="0" smtClean="0"/>
              <a:t>&lt;FORM&gt;. </a:t>
            </a:r>
            <a:r>
              <a:rPr lang="ru-RU" dirty="0" smtClean="0"/>
              <a:t> </a:t>
            </a:r>
          </a:p>
          <a:p>
            <a:pPr marL="180975" indent="-180975"/>
            <a:r>
              <a:rPr lang="ru-RU" dirty="0" smtClean="0"/>
              <a:t>	С событием кнопки </a:t>
            </a:r>
            <a:r>
              <a:rPr lang="en-US" dirty="0" err="1" smtClean="0"/>
              <a:t>onClick</a:t>
            </a:r>
            <a:r>
              <a:rPr lang="en-US" dirty="0" smtClean="0"/>
              <a:t> </a:t>
            </a:r>
            <a:r>
              <a:rPr lang="ru-RU" dirty="0" smtClean="0"/>
              <a:t>связан вызов функции </a:t>
            </a:r>
            <a:r>
              <a:rPr lang="en-US" dirty="0" err="1" smtClean="0"/>
              <a:t>hello_message</a:t>
            </a:r>
            <a:r>
              <a:rPr lang="en-US" dirty="0" smtClean="0"/>
              <a:t>(); </a:t>
            </a:r>
            <a:endParaRPr lang="ru-RU" dirty="0" smtClean="0"/>
          </a:p>
          <a:p>
            <a:pPr marL="180975" indent="-180975"/>
            <a:r>
              <a:rPr lang="ru-RU" dirty="0" smtClean="0"/>
              <a:t>	в результате этого при нажатии кнопки инициируется событие </a:t>
            </a:r>
            <a:r>
              <a:rPr lang="en-US" dirty="0" err="1" smtClean="0"/>
              <a:t>onClick</a:t>
            </a:r>
            <a:r>
              <a:rPr lang="en-US" dirty="0" smtClean="0"/>
              <a:t>, </a:t>
            </a:r>
            <a:r>
              <a:rPr lang="ru-RU" dirty="0" smtClean="0"/>
              <a:t>которое в свою очередь вызывает </a:t>
            </a:r>
            <a:r>
              <a:rPr lang="en-US" dirty="0" smtClean="0"/>
              <a:t>JavaScript </a:t>
            </a:r>
            <a:r>
              <a:rPr lang="ru-RU" dirty="0" smtClean="0"/>
              <a:t>функцию </a:t>
            </a:r>
            <a:r>
              <a:rPr lang="en-US" dirty="0" smtClean="0"/>
              <a:t>hello</a:t>
            </a:r>
            <a:r>
              <a:rPr lang="ru-RU" dirty="0" smtClean="0"/>
              <a:t>_</a:t>
            </a:r>
            <a:r>
              <a:rPr lang="en-US" dirty="0" smtClean="0"/>
              <a:t>message, </a:t>
            </a:r>
            <a:r>
              <a:rPr lang="ru-RU" dirty="0" smtClean="0"/>
              <a:t>описанную в теге </a:t>
            </a:r>
            <a:r>
              <a:rPr lang="en-US" dirty="0" smtClean="0"/>
              <a:t>&lt;SCRIPT&gt;</a:t>
            </a:r>
            <a:r>
              <a:rPr lang="ru-RU" dirty="0" smtClean="0"/>
              <a:t>, который помещен в разделе заголовка (</a:t>
            </a:r>
            <a:r>
              <a:rPr lang="en-US" dirty="0" smtClean="0"/>
              <a:t>head section</a:t>
            </a:r>
            <a:r>
              <a:rPr lang="ru-RU" dirty="0" smtClean="0"/>
              <a:t>) данного документа</a:t>
            </a:r>
            <a:r>
              <a:rPr lang="en-US" dirty="0" smtClean="0"/>
              <a:t>. </a:t>
            </a:r>
            <a:r>
              <a:rPr lang="ru-RU" dirty="0" smtClean="0"/>
              <a:t>Данная функция показывает окно предупреждения</a:t>
            </a:r>
            <a:r>
              <a:rPr lang="en-US" dirty="0" smtClean="0"/>
              <a:t>.</a:t>
            </a:r>
            <a:endParaRPr lang="ru-RU"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ru-RU" smtClean="0"/>
              <a:t>Пример формы</a:t>
            </a:r>
          </a:p>
        </p:txBody>
      </p:sp>
      <p:sp>
        <p:nvSpPr>
          <p:cNvPr id="87043" name="Rectangle 3"/>
          <p:cNvSpPr>
            <a:spLocks noGrp="1" noChangeArrowheads="1"/>
          </p:cNvSpPr>
          <p:nvPr>
            <p:ph idx="1"/>
          </p:nvPr>
        </p:nvSpPr>
        <p:spPr>
          <a:xfrm>
            <a:off x="685800" y="2057400"/>
            <a:ext cx="5543550" cy="3090863"/>
          </a:xfrm>
        </p:spPr>
        <p:txBody>
          <a:bodyPr>
            <a:normAutofit fontScale="85000" lnSpcReduction="20000"/>
          </a:bodyPr>
          <a:lstStyle/>
          <a:p>
            <a:pPr eaLnBrk="1" hangingPunct="1">
              <a:buFont typeface="Wingdings" pitchFamily="2" charset="2"/>
              <a:buNone/>
              <a:defRPr/>
            </a:pPr>
            <a:r>
              <a:rPr lang="en-US" sz="2400" dirty="0" smtClean="0"/>
              <a:t>&lt;html&gt;</a:t>
            </a:r>
          </a:p>
          <a:p>
            <a:pPr eaLnBrk="1" hangingPunct="1">
              <a:buFont typeface="Wingdings" pitchFamily="2" charset="2"/>
              <a:buNone/>
              <a:defRPr/>
            </a:pPr>
            <a:r>
              <a:rPr lang="en-US" sz="2400" dirty="0" smtClean="0"/>
              <a:t>  &lt;body&gt;</a:t>
            </a:r>
          </a:p>
          <a:p>
            <a:pPr eaLnBrk="1" hangingPunct="1">
              <a:buFont typeface="Wingdings" pitchFamily="2" charset="2"/>
              <a:buNone/>
              <a:defRPr/>
            </a:pPr>
            <a:r>
              <a:rPr lang="en-US" sz="2400" dirty="0" smtClean="0"/>
              <a:t>    &lt;form&gt;</a:t>
            </a:r>
          </a:p>
          <a:p>
            <a:pPr eaLnBrk="1" hangingPunct="1">
              <a:buFont typeface="Wingdings" pitchFamily="2" charset="2"/>
              <a:buNone/>
              <a:defRPr/>
            </a:pPr>
            <a:r>
              <a:rPr lang="en-US" sz="2400" dirty="0" smtClean="0"/>
              <a:t>      &lt;input type="text" name="op1" /&gt;</a:t>
            </a:r>
          </a:p>
          <a:p>
            <a:pPr eaLnBrk="1" hangingPunct="1">
              <a:buFont typeface="Wingdings" pitchFamily="2" charset="2"/>
              <a:buNone/>
              <a:defRPr/>
            </a:pPr>
            <a:r>
              <a:rPr lang="en-US" sz="2400" dirty="0" smtClean="0"/>
              <a:t>      +</a:t>
            </a:r>
          </a:p>
          <a:p>
            <a:pPr eaLnBrk="1" hangingPunct="1">
              <a:buFont typeface="Wingdings" pitchFamily="2" charset="2"/>
              <a:buNone/>
              <a:defRPr/>
            </a:pPr>
            <a:r>
              <a:rPr lang="en-US" sz="2400" dirty="0" smtClean="0"/>
              <a:t>      &lt;input type="text" name="op2" /&gt;</a:t>
            </a:r>
          </a:p>
          <a:p>
            <a:pPr eaLnBrk="1" hangingPunct="1">
              <a:buFont typeface="Wingdings" pitchFamily="2" charset="2"/>
              <a:buNone/>
              <a:defRPr/>
            </a:pPr>
            <a:r>
              <a:rPr lang="en-US" sz="2400" dirty="0" smtClean="0"/>
              <a:t>      &lt;input type="submit" value="  =  " /&gt;</a:t>
            </a:r>
          </a:p>
          <a:p>
            <a:pPr eaLnBrk="1" hangingPunct="1">
              <a:buFont typeface="Wingdings" pitchFamily="2" charset="2"/>
              <a:buNone/>
              <a:defRPr/>
            </a:pPr>
            <a:r>
              <a:rPr lang="en-US" sz="2400" dirty="0" smtClean="0"/>
              <a:t>    &lt;/form&gt;</a:t>
            </a:r>
          </a:p>
          <a:p>
            <a:pPr eaLnBrk="1" hangingPunct="1">
              <a:buFont typeface="Wingdings" pitchFamily="2" charset="2"/>
              <a:buNone/>
              <a:defRPr/>
            </a:pPr>
            <a:r>
              <a:rPr lang="en-US" sz="2400" dirty="0" smtClean="0"/>
              <a:t>  &lt;/body&gt;</a:t>
            </a:r>
          </a:p>
          <a:p>
            <a:pPr eaLnBrk="1" hangingPunct="1">
              <a:buFont typeface="Wingdings" pitchFamily="2" charset="2"/>
              <a:buNone/>
              <a:defRPr/>
            </a:pPr>
            <a:r>
              <a:rPr lang="en-US" sz="2400" dirty="0" smtClean="0"/>
              <a:t>&lt;/html&gt;</a:t>
            </a:r>
            <a:endParaRPr lang="ru-RU" sz="2400" dirty="0" smtClean="0"/>
          </a:p>
        </p:txBody>
      </p:sp>
      <p:pic>
        <p:nvPicPr>
          <p:cNvPr id="74756" name="Picture 2"/>
          <p:cNvPicPr>
            <a:picLocks noChangeAspect="1" noChangeArrowheads="1"/>
          </p:cNvPicPr>
          <p:nvPr/>
        </p:nvPicPr>
        <p:blipFill>
          <a:blip r:embed="rId3" cstate="print"/>
          <a:srcRect l="25446" t="9286" r="36607" b="64999"/>
          <a:stretch>
            <a:fillRect/>
          </a:stretch>
        </p:blipFill>
        <p:spPr bwMode="auto">
          <a:xfrm>
            <a:off x="4071938" y="4500563"/>
            <a:ext cx="4786312" cy="2027237"/>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r>
              <a:rPr lang="ru-RU" sz="4000" smtClean="0"/>
              <a:t>Использование формы и обработки события</a:t>
            </a:r>
          </a:p>
        </p:txBody>
      </p:sp>
      <p:sp>
        <p:nvSpPr>
          <p:cNvPr id="80899" name="Rectangle 3"/>
          <p:cNvSpPr>
            <a:spLocks noGrp="1" noChangeArrowheads="1"/>
          </p:cNvSpPr>
          <p:nvPr>
            <p:ph idx="1"/>
          </p:nvPr>
        </p:nvSpPr>
        <p:spPr>
          <a:xfrm>
            <a:off x="428625" y="1643063"/>
            <a:ext cx="5562600" cy="4495800"/>
          </a:xfrm>
        </p:spPr>
        <p:txBody>
          <a:bodyPr>
            <a:normAutofit fontScale="85000" lnSpcReduction="20000"/>
          </a:bodyPr>
          <a:lstStyle/>
          <a:p>
            <a:pPr eaLnBrk="1" hangingPunct="1">
              <a:lnSpc>
                <a:spcPct val="90000"/>
              </a:lnSpc>
              <a:buFont typeface="Wingdings" pitchFamily="2" charset="2"/>
              <a:buNone/>
              <a:defRPr/>
            </a:pPr>
            <a:r>
              <a:rPr lang="en-US" sz="1800" dirty="0" smtClean="0"/>
              <a:t>&lt;html&gt;</a:t>
            </a:r>
          </a:p>
          <a:p>
            <a:pPr eaLnBrk="1" hangingPunct="1">
              <a:lnSpc>
                <a:spcPct val="90000"/>
              </a:lnSpc>
              <a:buFont typeface="Wingdings" pitchFamily="2" charset="2"/>
              <a:buNone/>
              <a:defRPr/>
            </a:pPr>
            <a:r>
              <a:rPr lang="en-US" sz="1800" dirty="0" smtClean="0"/>
              <a:t>  &lt;script language="JavaScript"&gt;</a:t>
            </a:r>
          </a:p>
          <a:p>
            <a:pPr eaLnBrk="1" hangingPunct="1">
              <a:lnSpc>
                <a:spcPct val="90000"/>
              </a:lnSpc>
              <a:buFont typeface="Wingdings" pitchFamily="2" charset="2"/>
              <a:buNone/>
              <a:defRPr/>
            </a:pPr>
            <a:r>
              <a:rPr lang="en-US" sz="1800" dirty="0" smtClean="0"/>
              <a:t>   function </a:t>
            </a:r>
            <a:r>
              <a:rPr lang="en-US" sz="1800" dirty="0" err="1" smtClean="0"/>
              <a:t>MySum</a:t>
            </a:r>
            <a:r>
              <a:rPr lang="en-US" sz="1800" dirty="0" smtClean="0"/>
              <a:t>()</a:t>
            </a:r>
          </a:p>
          <a:p>
            <a:pPr eaLnBrk="1" hangingPunct="1">
              <a:lnSpc>
                <a:spcPct val="90000"/>
              </a:lnSpc>
              <a:buFont typeface="Wingdings" pitchFamily="2" charset="2"/>
              <a:buNone/>
              <a:defRPr/>
            </a:pPr>
            <a:r>
              <a:rPr lang="en-US" sz="1800" dirty="0" smtClean="0"/>
              <a:t>   {</a:t>
            </a:r>
          </a:p>
          <a:p>
            <a:pPr eaLnBrk="1" hangingPunct="1">
              <a:lnSpc>
                <a:spcPct val="90000"/>
              </a:lnSpc>
              <a:buFont typeface="Wingdings" pitchFamily="2" charset="2"/>
              <a:buNone/>
              <a:defRPr/>
            </a:pPr>
            <a:r>
              <a:rPr lang="en-US" sz="1800" dirty="0" smtClean="0"/>
              <a:t>      //</a:t>
            </a:r>
            <a:r>
              <a:rPr lang="ru-RU" sz="1800" dirty="0" smtClean="0"/>
              <a:t>получаем объект</a:t>
            </a:r>
          </a:p>
          <a:p>
            <a:pPr eaLnBrk="1" hangingPunct="1">
              <a:lnSpc>
                <a:spcPct val="90000"/>
              </a:lnSpc>
              <a:buFont typeface="Wingdings" pitchFamily="2" charset="2"/>
              <a:buNone/>
              <a:defRPr/>
            </a:pPr>
            <a:r>
              <a:rPr lang="ru-RU" sz="1800" dirty="0" smtClean="0"/>
              <a:t>      </a:t>
            </a:r>
            <a:r>
              <a:rPr lang="en-US" sz="1800" dirty="0" err="1" smtClean="0"/>
              <a:t>frm</a:t>
            </a:r>
            <a:r>
              <a:rPr lang="en-US" sz="1800" dirty="0" smtClean="0"/>
              <a:t> = </a:t>
            </a:r>
            <a:r>
              <a:rPr lang="en-US" sz="1800" dirty="0" err="1" smtClean="0"/>
              <a:t>document.myForm</a:t>
            </a:r>
            <a:r>
              <a:rPr lang="en-US" sz="1800" dirty="0" smtClean="0"/>
              <a:t>;</a:t>
            </a:r>
          </a:p>
          <a:p>
            <a:pPr eaLnBrk="1" hangingPunct="1">
              <a:lnSpc>
                <a:spcPct val="90000"/>
              </a:lnSpc>
              <a:buFont typeface="Wingdings" pitchFamily="2" charset="2"/>
              <a:buNone/>
              <a:defRPr/>
            </a:pPr>
            <a:r>
              <a:rPr lang="en-US" sz="1800" dirty="0" smtClean="0"/>
              <a:t>      a = </a:t>
            </a:r>
            <a:r>
              <a:rPr lang="en-US" sz="1800" dirty="0" err="1" smtClean="0"/>
              <a:t>parseInt</a:t>
            </a:r>
            <a:r>
              <a:rPr lang="en-US" sz="1800" dirty="0" smtClean="0"/>
              <a:t>(frm.op1.value);</a:t>
            </a:r>
          </a:p>
          <a:p>
            <a:pPr eaLnBrk="1" hangingPunct="1">
              <a:lnSpc>
                <a:spcPct val="90000"/>
              </a:lnSpc>
              <a:buFont typeface="Wingdings" pitchFamily="2" charset="2"/>
              <a:buNone/>
              <a:defRPr/>
            </a:pPr>
            <a:r>
              <a:rPr lang="en-US" sz="1800" dirty="0" smtClean="0"/>
              <a:t>      b = </a:t>
            </a:r>
            <a:r>
              <a:rPr lang="en-US" sz="1800" dirty="0" err="1" smtClean="0"/>
              <a:t>parseInt</a:t>
            </a:r>
            <a:r>
              <a:rPr lang="en-US" sz="1800" dirty="0" smtClean="0"/>
              <a:t>(frm.op2.value);</a:t>
            </a:r>
          </a:p>
          <a:p>
            <a:pPr eaLnBrk="1" hangingPunct="1">
              <a:lnSpc>
                <a:spcPct val="90000"/>
              </a:lnSpc>
              <a:buFont typeface="Wingdings" pitchFamily="2" charset="2"/>
              <a:buNone/>
              <a:defRPr/>
            </a:pPr>
            <a:r>
              <a:rPr lang="en-US" sz="1800" dirty="0" smtClean="0"/>
              <a:t>      </a:t>
            </a:r>
            <a:r>
              <a:rPr lang="en-US" sz="1800" dirty="0" err="1" smtClean="0"/>
              <a:t>frm.sum.value</a:t>
            </a:r>
            <a:r>
              <a:rPr lang="en-US" sz="1800" dirty="0" smtClean="0"/>
              <a:t> = (a + b); 	</a:t>
            </a:r>
          </a:p>
          <a:p>
            <a:pPr eaLnBrk="1" hangingPunct="1">
              <a:lnSpc>
                <a:spcPct val="90000"/>
              </a:lnSpc>
              <a:buFont typeface="Wingdings" pitchFamily="2" charset="2"/>
              <a:buNone/>
              <a:defRPr/>
            </a:pPr>
            <a:r>
              <a:rPr lang="en-US" sz="1800" dirty="0" smtClean="0"/>
              <a:t>   }</a:t>
            </a:r>
          </a:p>
          <a:p>
            <a:pPr eaLnBrk="1" hangingPunct="1">
              <a:lnSpc>
                <a:spcPct val="90000"/>
              </a:lnSpc>
              <a:buFont typeface="Wingdings" pitchFamily="2" charset="2"/>
              <a:buNone/>
              <a:defRPr/>
            </a:pPr>
            <a:r>
              <a:rPr lang="en-US" sz="1800" dirty="0" smtClean="0"/>
              <a:t>  &lt;/script&gt;</a:t>
            </a:r>
          </a:p>
          <a:p>
            <a:pPr eaLnBrk="1" hangingPunct="1">
              <a:lnSpc>
                <a:spcPct val="90000"/>
              </a:lnSpc>
              <a:buFont typeface="Wingdings" pitchFamily="2" charset="2"/>
              <a:buNone/>
              <a:defRPr/>
            </a:pPr>
            <a:endParaRPr lang="en-US" sz="1800" dirty="0" smtClean="0"/>
          </a:p>
          <a:p>
            <a:pPr eaLnBrk="1" hangingPunct="1">
              <a:lnSpc>
                <a:spcPct val="90000"/>
              </a:lnSpc>
              <a:buFont typeface="Wingdings" pitchFamily="2" charset="2"/>
              <a:buNone/>
              <a:defRPr/>
            </a:pPr>
            <a:r>
              <a:rPr lang="en-US" sz="1800" dirty="0" smtClean="0"/>
              <a:t>  &lt;body&gt;</a:t>
            </a:r>
          </a:p>
          <a:p>
            <a:pPr eaLnBrk="1" hangingPunct="1">
              <a:lnSpc>
                <a:spcPct val="90000"/>
              </a:lnSpc>
              <a:buFont typeface="Wingdings" pitchFamily="2" charset="2"/>
              <a:buNone/>
              <a:defRPr/>
            </a:pPr>
            <a:r>
              <a:rPr lang="en-US" sz="1800" dirty="0" smtClean="0"/>
              <a:t>    &lt;form name=</a:t>
            </a:r>
            <a:r>
              <a:rPr lang="en-US" sz="1800" dirty="0" err="1" smtClean="0"/>
              <a:t>myForm</a:t>
            </a:r>
            <a:r>
              <a:rPr lang="en-US" sz="1800" dirty="0" smtClean="0"/>
              <a:t>&gt;</a:t>
            </a:r>
          </a:p>
          <a:p>
            <a:pPr eaLnBrk="1" hangingPunct="1">
              <a:lnSpc>
                <a:spcPct val="90000"/>
              </a:lnSpc>
              <a:buFont typeface="Wingdings" pitchFamily="2" charset="2"/>
              <a:buNone/>
              <a:defRPr/>
            </a:pPr>
            <a:r>
              <a:rPr lang="en-US" sz="1800" dirty="0" smtClean="0"/>
              <a:t>      &lt;input type="text" name= "op1" value="2" /&gt; + </a:t>
            </a:r>
          </a:p>
          <a:p>
            <a:pPr eaLnBrk="1" hangingPunct="1">
              <a:lnSpc>
                <a:spcPct val="90000"/>
              </a:lnSpc>
              <a:buFont typeface="Wingdings" pitchFamily="2" charset="2"/>
              <a:buNone/>
              <a:defRPr/>
            </a:pPr>
            <a:r>
              <a:rPr lang="en-US" sz="1800" dirty="0" smtClean="0"/>
              <a:t>      &lt;input type="text" name= "op2" value="3" /&gt;</a:t>
            </a:r>
          </a:p>
          <a:p>
            <a:pPr eaLnBrk="1" hangingPunct="1">
              <a:lnSpc>
                <a:spcPct val="90000"/>
              </a:lnSpc>
              <a:buFont typeface="Wingdings" pitchFamily="2" charset="2"/>
              <a:buNone/>
              <a:defRPr/>
            </a:pPr>
            <a:r>
              <a:rPr lang="en-US" sz="1800" dirty="0" smtClean="0"/>
              <a:t>      &lt;input type="button" value=" = "  </a:t>
            </a:r>
            <a:r>
              <a:rPr lang="en-US" sz="1800" b="1" dirty="0" err="1" smtClean="0"/>
              <a:t>onclick</a:t>
            </a:r>
            <a:r>
              <a:rPr lang="en-US" sz="1800" b="1" dirty="0" smtClean="0"/>
              <a:t> = </a:t>
            </a:r>
            <a:r>
              <a:rPr lang="en-US" sz="1800" b="1" dirty="0" err="1" smtClean="0"/>
              <a:t>MySum</a:t>
            </a:r>
            <a:r>
              <a:rPr lang="en-US" sz="1800" b="1" dirty="0" smtClean="0"/>
              <a:t>() </a:t>
            </a:r>
            <a:r>
              <a:rPr lang="en-US" sz="1800" dirty="0" smtClean="0"/>
              <a:t>/&gt;     </a:t>
            </a:r>
          </a:p>
          <a:p>
            <a:pPr eaLnBrk="1" hangingPunct="1">
              <a:lnSpc>
                <a:spcPct val="90000"/>
              </a:lnSpc>
              <a:buFont typeface="Wingdings" pitchFamily="2" charset="2"/>
              <a:buNone/>
              <a:defRPr/>
            </a:pPr>
            <a:r>
              <a:rPr lang="en-US" sz="1800" dirty="0" smtClean="0"/>
              <a:t>      &lt;input type="text" name=sum  /&gt; </a:t>
            </a:r>
          </a:p>
          <a:p>
            <a:pPr eaLnBrk="1" hangingPunct="1">
              <a:lnSpc>
                <a:spcPct val="90000"/>
              </a:lnSpc>
              <a:buFont typeface="Wingdings" pitchFamily="2" charset="2"/>
              <a:buNone/>
              <a:defRPr/>
            </a:pPr>
            <a:r>
              <a:rPr lang="en-US" sz="1800" dirty="0" smtClean="0"/>
              <a:t>   &lt;/form&gt;</a:t>
            </a:r>
          </a:p>
          <a:p>
            <a:pPr eaLnBrk="1" hangingPunct="1">
              <a:lnSpc>
                <a:spcPct val="90000"/>
              </a:lnSpc>
              <a:buFont typeface="Wingdings" pitchFamily="2" charset="2"/>
              <a:buNone/>
              <a:defRPr/>
            </a:pPr>
            <a:r>
              <a:rPr lang="en-US" sz="1800" dirty="0" smtClean="0"/>
              <a:t>  &lt;/body&gt;</a:t>
            </a:r>
          </a:p>
          <a:p>
            <a:pPr eaLnBrk="1" hangingPunct="1">
              <a:lnSpc>
                <a:spcPct val="90000"/>
              </a:lnSpc>
              <a:buFont typeface="Wingdings" pitchFamily="2" charset="2"/>
              <a:buNone/>
              <a:defRPr/>
            </a:pPr>
            <a:r>
              <a:rPr lang="en-US" sz="1800" dirty="0" smtClean="0"/>
              <a:t>&lt;/html&gt;</a:t>
            </a:r>
            <a:endParaRPr lang="en-US" sz="1200" dirty="0" smtClean="0"/>
          </a:p>
          <a:p>
            <a:pPr eaLnBrk="1" hangingPunct="1">
              <a:lnSpc>
                <a:spcPct val="90000"/>
              </a:lnSpc>
              <a:buFont typeface="Wingdings" pitchFamily="2" charset="2"/>
              <a:buNone/>
              <a:defRPr/>
            </a:pPr>
            <a:endParaRPr lang="en-US" sz="1800" dirty="0" smtClean="0"/>
          </a:p>
        </p:txBody>
      </p:sp>
      <p:pic>
        <p:nvPicPr>
          <p:cNvPr id="77828" name="Picture 6"/>
          <p:cNvPicPr>
            <a:picLocks noChangeAspect="1" noChangeArrowheads="1"/>
          </p:cNvPicPr>
          <p:nvPr/>
        </p:nvPicPr>
        <p:blipFill>
          <a:blip r:embed="rId3" cstate="print"/>
          <a:srcRect l="14761" t="23619" r="48096" b="58095"/>
          <a:stretch>
            <a:fillRect/>
          </a:stretch>
        </p:blipFill>
        <p:spPr bwMode="auto">
          <a:xfrm>
            <a:off x="4000500" y="2357438"/>
            <a:ext cx="4953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p:txBody>
          <a:bodyPr>
            <a:normAutofit fontScale="47500" lnSpcReduction="20000"/>
          </a:bodyPr>
          <a:lstStyle/>
          <a:p>
            <a:pPr>
              <a:buFont typeface="Wingdings" pitchFamily="2" charset="2"/>
              <a:buNone/>
              <a:defRPr/>
            </a:pPr>
            <a:r>
              <a:rPr lang="en-US" dirty="0" smtClean="0"/>
              <a:t>&lt;html&gt;</a:t>
            </a:r>
          </a:p>
          <a:p>
            <a:pPr>
              <a:buFont typeface="Wingdings" pitchFamily="2" charset="2"/>
              <a:buNone/>
              <a:defRPr/>
            </a:pPr>
            <a:r>
              <a:rPr lang="en-US" dirty="0" smtClean="0"/>
              <a:t>   &lt;head&gt;</a:t>
            </a:r>
          </a:p>
          <a:p>
            <a:pPr>
              <a:buFont typeface="Wingdings" pitchFamily="2" charset="2"/>
              <a:buNone/>
              <a:defRPr/>
            </a:pPr>
            <a:r>
              <a:rPr lang="en-US" dirty="0" smtClean="0"/>
              <a:t>      &lt;title&gt; JavaScript Event Example&lt;/title&gt;</a:t>
            </a:r>
          </a:p>
          <a:p>
            <a:pPr>
              <a:buFont typeface="Wingdings" pitchFamily="2" charset="2"/>
              <a:buNone/>
              <a:defRPr/>
            </a:pPr>
            <a:r>
              <a:rPr lang="ru-RU" dirty="0" smtClean="0"/>
              <a:t>    </a:t>
            </a:r>
            <a:r>
              <a:rPr lang="en-US" dirty="0" smtClean="0"/>
              <a:t>  &lt;script language="JavaScript"&gt;</a:t>
            </a:r>
          </a:p>
          <a:p>
            <a:pPr>
              <a:buFont typeface="Wingdings" pitchFamily="2" charset="2"/>
              <a:buNone/>
              <a:defRPr/>
            </a:pPr>
            <a:r>
              <a:rPr lang="ru-RU" dirty="0" smtClean="0"/>
              <a:t>     </a:t>
            </a:r>
            <a:r>
              <a:rPr lang="en-US" dirty="0" smtClean="0"/>
              <a:t>   function </a:t>
            </a:r>
            <a:r>
              <a:rPr lang="en-US" dirty="0" err="1" smtClean="0"/>
              <a:t>ShowMsg</a:t>
            </a:r>
            <a:r>
              <a:rPr lang="en-US" dirty="0" smtClean="0"/>
              <a:t>()</a:t>
            </a:r>
          </a:p>
          <a:p>
            <a:pPr>
              <a:buFont typeface="Wingdings" pitchFamily="2" charset="2"/>
              <a:buNone/>
              <a:defRPr/>
            </a:pPr>
            <a:r>
              <a:rPr lang="ru-RU" dirty="0" smtClean="0"/>
              <a:t>     </a:t>
            </a:r>
            <a:r>
              <a:rPr lang="en-US" dirty="0" smtClean="0"/>
              <a:t>   {</a:t>
            </a:r>
          </a:p>
          <a:p>
            <a:pPr>
              <a:buFont typeface="Wingdings" pitchFamily="2" charset="2"/>
              <a:buNone/>
              <a:defRPr/>
            </a:pPr>
            <a:r>
              <a:rPr lang="ru-RU" b="1" dirty="0" smtClean="0"/>
              <a:t>      </a:t>
            </a:r>
            <a:r>
              <a:rPr lang="en-US" b="1" dirty="0" smtClean="0"/>
              <a:t>     </a:t>
            </a:r>
            <a:r>
              <a:rPr lang="en-US" b="1" dirty="0" err="1" smtClean="0"/>
              <a:t>document.getElementById</a:t>
            </a:r>
            <a:r>
              <a:rPr lang="en-US" b="1" dirty="0" smtClean="0"/>
              <a:t>('</a:t>
            </a:r>
            <a:r>
              <a:rPr lang="en-US" b="1" dirty="0" err="1" smtClean="0"/>
              <a:t>targetDiv</a:t>
            </a:r>
            <a:r>
              <a:rPr lang="en-US" b="1" dirty="0" smtClean="0"/>
              <a:t>').</a:t>
            </a:r>
            <a:r>
              <a:rPr lang="en-US" b="1" dirty="0" err="1" smtClean="0"/>
              <a:t>innerHTML</a:t>
            </a:r>
            <a:r>
              <a:rPr lang="en-US" b="1" dirty="0" smtClean="0"/>
              <a:t> = "Hello, JavaScript!";</a:t>
            </a:r>
          </a:p>
          <a:p>
            <a:pPr>
              <a:buFont typeface="Wingdings" pitchFamily="2" charset="2"/>
              <a:buNone/>
              <a:defRPr/>
            </a:pPr>
            <a:r>
              <a:rPr lang="ru-RU" dirty="0" smtClean="0"/>
              <a:t>     </a:t>
            </a:r>
            <a:r>
              <a:rPr lang="en-US" dirty="0" smtClean="0"/>
              <a:t>   }</a:t>
            </a:r>
          </a:p>
          <a:p>
            <a:pPr>
              <a:buFont typeface="Wingdings" pitchFamily="2" charset="2"/>
              <a:buNone/>
              <a:defRPr/>
            </a:pPr>
            <a:r>
              <a:rPr lang="en-US" dirty="0" smtClean="0"/>
              <a:t>  </a:t>
            </a:r>
            <a:r>
              <a:rPr lang="ru-RU" dirty="0" smtClean="0"/>
              <a:t>   </a:t>
            </a:r>
            <a:r>
              <a:rPr lang="en-US" dirty="0" smtClean="0"/>
              <a:t>&lt;/script&gt;</a:t>
            </a:r>
          </a:p>
          <a:p>
            <a:pPr>
              <a:buFont typeface="Wingdings" pitchFamily="2" charset="2"/>
              <a:buNone/>
              <a:defRPr/>
            </a:pPr>
            <a:r>
              <a:rPr lang="en-US" dirty="0" smtClean="0"/>
              <a:t>   &lt;/head&gt;</a:t>
            </a:r>
          </a:p>
          <a:p>
            <a:pPr>
              <a:buFont typeface="Wingdings" pitchFamily="2" charset="2"/>
              <a:buNone/>
              <a:defRPr/>
            </a:pPr>
            <a:r>
              <a:rPr lang="en-US" dirty="0" smtClean="0"/>
              <a:t>   &lt;body </a:t>
            </a:r>
            <a:r>
              <a:rPr lang="en-US" dirty="0" err="1" smtClean="0"/>
              <a:t>onmousedown</a:t>
            </a:r>
            <a:r>
              <a:rPr lang="en-US" smtClean="0"/>
              <a:t>=ShowMsg</a:t>
            </a:r>
            <a:r>
              <a:rPr lang="en-US" dirty="0" smtClean="0"/>
              <a:t>()&gt;</a:t>
            </a:r>
          </a:p>
          <a:p>
            <a:pPr>
              <a:buFont typeface="Wingdings" pitchFamily="2" charset="2"/>
              <a:buNone/>
              <a:defRPr/>
            </a:pPr>
            <a:endParaRPr lang="en-US" dirty="0" smtClean="0"/>
          </a:p>
          <a:p>
            <a:pPr>
              <a:buFont typeface="Wingdings" pitchFamily="2" charset="2"/>
              <a:buNone/>
              <a:defRPr/>
            </a:pPr>
            <a:r>
              <a:rPr lang="en-US" dirty="0" smtClean="0"/>
              <a:t>       &lt;h1&gt; Click this page to write message! &lt;/h1&gt;</a:t>
            </a:r>
          </a:p>
          <a:p>
            <a:pPr>
              <a:buFont typeface="Wingdings" pitchFamily="2" charset="2"/>
              <a:buNone/>
              <a:defRPr/>
            </a:pPr>
            <a:endParaRPr lang="en-US" dirty="0" smtClean="0"/>
          </a:p>
          <a:p>
            <a:pPr>
              <a:buFont typeface="Wingdings" pitchFamily="2" charset="2"/>
              <a:buNone/>
              <a:defRPr/>
            </a:pPr>
            <a:r>
              <a:rPr lang="en-US" dirty="0" smtClean="0"/>
              <a:t>	&lt;div id="</a:t>
            </a:r>
            <a:r>
              <a:rPr lang="en-US" dirty="0" err="1" smtClean="0"/>
              <a:t>targetDiv</a:t>
            </a:r>
            <a:r>
              <a:rPr lang="en-US" dirty="0" smtClean="0"/>
              <a:t>"&gt;  &lt;/div&gt;</a:t>
            </a:r>
          </a:p>
          <a:p>
            <a:pPr>
              <a:buFont typeface="Wingdings" pitchFamily="2" charset="2"/>
              <a:buNone/>
              <a:defRPr/>
            </a:pPr>
            <a:endParaRPr lang="en-US" dirty="0" smtClean="0"/>
          </a:p>
          <a:p>
            <a:pPr>
              <a:buFont typeface="Wingdings" pitchFamily="2" charset="2"/>
              <a:buNone/>
              <a:defRPr/>
            </a:pPr>
            <a:r>
              <a:rPr lang="en-US" dirty="0" smtClean="0"/>
              <a:t>   &lt;/body&gt;</a:t>
            </a:r>
          </a:p>
          <a:p>
            <a:pPr>
              <a:buFont typeface="Wingdings" pitchFamily="2" charset="2"/>
              <a:buNone/>
              <a:defRPr/>
            </a:pPr>
            <a:r>
              <a:rPr lang="en-US" dirty="0" smtClean="0"/>
              <a:t>&lt;/html&gt;</a:t>
            </a:r>
            <a:endParaRPr lang="ru-RU" dirty="0"/>
          </a:p>
        </p:txBody>
      </p:sp>
      <p:pic>
        <p:nvPicPr>
          <p:cNvPr id="78852" name="Picture 2"/>
          <p:cNvPicPr>
            <a:picLocks noChangeAspect="1" noChangeArrowheads="1"/>
          </p:cNvPicPr>
          <p:nvPr/>
        </p:nvPicPr>
        <p:blipFill>
          <a:blip r:embed="rId2" cstate="print"/>
          <a:srcRect l="21429" t="9904" r="50952" b="61143"/>
          <a:stretch>
            <a:fillRect/>
          </a:stretch>
        </p:blipFill>
        <p:spPr bwMode="auto">
          <a:xfrm>
            <a:off x="4724400" y="3962400"/>
            <a:ext cx="4419600" cy="2895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Заголовок 1"/>
          <p:cNvSpPr>
            <a:spLocks noGrp="1"/>
          </p:cNvSpPr>
          <p:nvPr>
            <p:ph type="title"/>
          </p:nvPr>
        </p:nvSpPr>
        <p:spPr/>
        <p:txBody>
          <a:bodyPr>
            <a:normAutofit fontScale="90000"/>
          </a:bodyPr>
          <a:lstStyle/>
          <a:p>
            <a:r>
              <a:rPr lang="ru-RU" dirty="0" smtClean="0"/>
              <a:t>Пример содержания </a:t>
            </a:r>
            <a:r>
              <a:rPr lang="en-US" dirty="0" smtClean="0"/>
              <a:t>HTML </a:t>
            </a:r>
            <a:r>
              <a:rPr lang="ru-RU" dirty="0" smtClean="0"/>
              <a:t>страницы</a:t>
            </a:r>
          </a:p>
        </p:txBody>
      </p:sp>
      <p:sp>
        <p:nvSpPr>
          <p:cNvPr id="3" name="Содержимое 2"/>
          <p:cNvSpPr>
            <a:spLocks noGrp="1"/>
          </p:cNvSpPr>
          <p:nvPr>
            <p:ph idx="1"/>
          </p:nvPr>
        </p:nvSpPr>
        <p:spPr/>
        <p:txBody>
          <a:bodyPr>
            <a:normAutofit fontScale="70000" lnSpcReduction="20000"/>
          </a:bodyPr>
          <a:lstStyle/>
          <a:p>
            <a:pPr>
              <a:buFont typeface="Wingdings" pitchFamily="2" charset="2"/>
              <a:buNone/>
              <a:defRPr/>
            </a:pPr>
            <a:endParaRPr lang="en-US" dirty="0" smtClean="0"/>
          </a:p>
          <a:p>
            <a:pPr>
              <a:buFont typeface="Wingdings" pitchFamily="2" charset="2"/>
              <a:buNone/>
              <a:defRPr/>
            </a:pPr>
            <a:r>
              <a:rPr lang="en-US" dirty="0" smtClean="0"/>
              <a:t>      &lt;TABLE&gt;</a:t>
            </a:r>
          </a:p>
          <a:p>
            <a:pPr>
              <a:buFont typeface="Wingdings" pitchFamily="2" charset="2"/>
              <a:buNone/>
              <a:defRPr/>
            </a:pPr>
            <a:r>
              <a:rPr lang="en-US" dirty="0" smtClean="0"/>
              <a:t>      </a:t>
            </a:r>
            <a:r>
              <a:rPr lang="ru-RU" dirty="0" smtClean="0"/>
              <a:t>   </a:t>
            </a:r>
            <a:r>
              <a:rPr lang="en-US" dirty="0" smtClean="0"/>
              <a:t>&lt;TBODY&gt; </a:t>
            </a:r>
          </a:p>
          <a:p>
            <a:pPr>
              <a:buFont typeface="Wingdings" pitchFamily="2" charset="2"/>
              <a:buNone/>
              <a:defRPr/>
            </a:pPr>
            <a:r>
              <a:rPr lang="en-US" dirty="0" smtClean="0"/>
              <a:t>      </a:t>
            </a:r>
            <a:r>
              <a:rPr lang="ru-RU" dirty="0" smtClean="0"/>
              <a:t>      </a:t>
            </a:r>
            <a:r>
              <a:rPr lang="en-US" dirty="0" smtClean="0"/>
              <a:t>&lt;TR&gt; </a:t>
            </a:r>
          </a:p>
          <a:p>
            <a:pPr>
              <a:buFont typeface="Wingdings" pitchFamily="2" charset="2"/>
              <a:buNone/>
              <a:defRPr/>
            </a:pPr>
            <a:r>
              <a:rPr lang="en-US" dirty="0" smtClean="0"/>
              <a:t>      </a:t>
            </a:r>
            <a:r>
              <a:rPr lang="ru-RU" dirty="0" smtClean="0"/>
              <a:t>         </a:t>
            </a:r>
            <a:r>
              <a:rPr lang="en-US" dirty="0" smtClean="0"/>
              <a:t>&lt;TD&gt;Shady Grove&lt;/TD&gt;</a:t>
            </a:r>
          </a:p>
          <a:p>
            <a:pPr>
              <a:buFont typeface="Wingdings" pitchFamily="2" charset="2"/>
              <a:buNone/>
              <a:defRPr/>
            </a:pPr>
            <a:r>
              <a:rPr lang="en-US" dirty="0" smtClean="0"/>
              <a:t>     </a:t>
            </a:r>
            <a:r>
              <a:rPr lang="ru-RU" dirty="0" smtClean="0"/>
              <a:t>          </a:t>
            </a:r>
            <a:r>
              <a:rPr lang="en-US" dirty="0" smtClean="0"/>
              <a:t>&lt;TD&gt;Aeolian&lt;/TD&gt; </a:t>
            </a:r>
          </a:p>
          <a:p>
            <a:pPr>
              <a:buFont typeface="Wingdings" pitchFamily="2" charset="2"/>
              <a:buNone/>
              <a:defRPr/>
            </a:pPr>
            <a:r>
              <a:rPr lang="ru-RU" dirty="0" smtClean="0"/>
              <a:t>      </a:t>
            </a:r>
            <a:r>
              <a:rPr lang="en-US" dirty="0" smtClean="0"/>
              <a:t>      &lt;/TR&gt; </a:t>
            </a:r>
          </a:p>
          <a:p>
            <a:pPr>
              <a:buFont typeface="Wingdings" pitchFamily="2" charset="2"/>
              <a:buNone/>
              <a:defRPr/>
            </a:pPr>
            <a:r>
              <a:rPr lang="en-US" dirty="0" smtClean="0"/>
              <a:t>      </a:t>
            </a:r>
            <a:r>
              <a:rPr lang="ru-RU" dirty="0" smtClean="0"/>
              <a:t>      </a:t>
            </a:r>
            <a:r>
              <a:rPr lang="en-US" dirty="0" smtClean="0"/>
              <a:t>&lt;TR&gt;</a:t>
            </a:r>
          </a:p>
          <a:p>
            <a:pPr>
              <a:buFont typeface="Wingdings" pitchFamily="2" charset="2"/>
              <a:buNone/>
              <a:defRPr/>
            </a:pPr>
            <a:r>
              <a:rPr lang="ru-RU" dirty="0" smtClean="0"/>
              <a:t>        </a:t>
            </a:r>
            <a:r>
              <a:rPr lang="en-US" dirty="0" smtClean="0"/>
              <a:t>      </a:t>
            </a:r>
            <a:r>
              <a:rPr lang="ru-RU" dirty="0" smtClean="0"/>
              <a:t> </a:t>
            </a:r>
            <a:r>
              <a:rPr lang="en-US" dirty="0" smtClean="0"/>
              <a:t>&lt;TD&gt;Over the River, Charlie&lt;/TD&gt;        </a:t>
            </a:r>
          </a:p>
          <a:p>
            <a:pPr>
              <a:buFont typeface="Wingdings" pitchFamily="2" charset="2"/>
              <a:buNone/>
              <a:defRPr/>
            </a:pPr>
            <a:r>
              <a:rPr lang="ru-RU" dirty="0" smtClean="0"/>
              <a:t>         </a:t>
            </a:r>
            <a:r>
              <a:rPr lang="en-US" dirty="0" smtClean="0"/>
              <a:t>      &lt;TD&gt;Dorian&lt;/TD&gt; </a:t>
            </a:r>
          </a:p>
          <a:p>
            <a:pPr>
              <a:buFont typeface="Wingdings" pitchFamily="2" charset="2"/>
              <a:buNone/>
              <a:defRPr/>
            </a:pPr>
            <a:r>
              <a:rPr lang="en-US" dirty="0" smtClean="0"/>
              <a:t>      </a:t>
            </a:r>
            <a:r>
              <a:rPr lang="ru-RU" dirty="0" smtClean="0"/>
              <a:t>      </a:t>
            </a:r>
            <a:r>
              <a:rPr lang="en-US" dirty="0" smtClean="0"/>
              <a:t>&lt;/TR&gt; </a:t>
            </a:r>
          </a:p>
          <a:p>
            <a:pPr>
              <a:buFont typeface="Wingdings" pitchFamily="2" charset="2"/>
              <a:buNone/>
              <a:defRPr/>
            </a:pPr>
            <a:r>
              <a:rPr lang="ru-RU" dirty="0" smtClean="0"/>
              <a:t>   </a:t>
            </a:r>
            <a:r>
              <a:rPr lang="en-US" dirty="0" smtClean="0"/>
              <a:t>      &lt;/TBODY&gt;</a:t>
            </a:r>
          </a:p>
          <a:p>
            <a:pPr>
              <a:buFont typeface="Wingdings" pitchFamily="2" charset="2"/>
              <a:buNone/>
              <a:defRPr/>
            </a:pPr>
            <a:r>
              <a:rPr lang="en-US" dirty="0" smtClean="0"/>
              <a:t>      &lt;/TABLE&gt;</a:t>
            </a:r>
            <a:endParaRPr lang="ru-RU"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Заголовок 1"/>
          <p:cNvSpPr>
            <a:spLocks noGrp="1"/>
          </p:cNvSpPr>
          <p:nvPr>
            <p:ph type="title"/>
          </p:nvPr>
        </p:nvSpPr>
        <p:spPr/>
        <p:txBody>
          <a:bodyPr>
            <a:normAutofit fontScale="90000"/>
          </a:bodyPr>
          <a:lstStyle/>
          <a:p>
            <a:r>
              <a:rPr lang="ru-RU" sz="3600" smtClean="0"/>
              <a:t>В </a:t>
            </a:r>
            <a:r>
              <a:rPr lang="en-US" sz="3600" smtClean="0"/>
              <a:t>DOM </a:t>
            </a:r>
            <a:r>
              <a:rPr lang="ru-RU" sz="3600" smtClean="0"/>
              <a:t>таблица представляется следующим образом</a:t>
            </a:r>
          </a:p>
        </p:txBody>
      </p:sp>
      <p:sp>
        <p:nvSpPr>
          <p:cNvPr id="110595" name="Содержимое 2"/>
          <p:cNvSpPr>
            <a:spLocks noGrp="1"/>
          </p:cNvSpPr>
          <p:nvPr>
            <p:ph idx="1"/>
          </p:nvPr>
        </p:nvSpPr>
        <p:spPr>
          <a:xfrm>
            <a:off x="457200" y="1905000"/>
            <a:ext cx="8229600" cy="1600200"/>
          </a:xfrm>
        </p:spPr>
        <p:txBody>
          <a:bodyPr/>
          <a:lstStyle/>
          <a:p>
            <a:endParaRPr lang="ru-RU" smtClean="0"/>
          </a:p>
        </p:txBody>
      </p:sp>
      <p:pic>
        <p:nvPicPr>
          <p:cNvPr id="110596" name="Picture 2"/>
          <p:cNvPicPr>
            <a:picLocks noChangeAspect="1" noChangeArrowheads="1"/>
          </p:cNvPicPr>
          <p:nvPr/>
        </p:nvPicPr>
        <p:blipFill>
          <a:blip r:embed="rId2" cstate="print"/>
          <a:srcRect l="22858" t="28191" r="23334" b="23048"/>
          <a:stretch>
            <a:fillRect/>
          </a:stretch>
        </p:blipFill>
        <p:spPr bwMode="auto">
          <a:xfrm>
            <a:off x="304800" y="1828800"/>
            <a:ext cx="8610600" cy="4876800"/>
          </a:xfrm>
          <a:prstGeom prst="rect">
            <a:avLst/>
          </a:prstGeom>
          <a:noFill/>
          <a:ln w="9525">
            <a:noFill/>
            <a:miter lim="800000"/>
            <a:headEnd/>
            <a:tailEnd/>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90"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p:txBody>
          <a:bodyPr>
            <a:normAutofit fontScale="47500" lnSpcReduction="20000"/>
          </a:bodyPr>
          <a:lstStyle/>
          <a:p>
            <a:pPr>
              <a:defRPr/>
            </a:pPr>
            <a:r>
              <a:rPr lang="en-US" dirty="0" smtClean="0"/>
              <a:t>In the DOM, documents have a logical structure which is very much like a tree; to be more precise, it is like a "forest”, which can contain more than one tree. However, the DOM does not specify that documents must be implemented as a tree, nor does it specify how the relationships among objects be implemented. The DOM is a logical model that may be implemented in any convenient manner. In this specification, we use the term structure model to describe the tree-like representation of a document; we specifically avoid terms like "tree" or "grove" in order to avoid implying a particular implementation. One important property of DOM structure models is structural isomorphism: if any two Document Object Model implementations are used to create a representation of the same document, they will create the same structure model, with precisely the same objects and relationships.</a:t>
            </a:r>
          </a:p>
          <a:p>
            <a:pPr>
              <a:defRPr/>
            </a:pPr>
            <a:endParaRPr lang="en-US" dirty="0" smtClean="0"/>
          </a:p>
          <a:p>
            <a:pPr>
              <a:defRPr/>
            </a:pPr>
            <a:r>
              <a:rPr lang="en-US" dirty="0" smtClean="0"/>
              <a:t>The name "Document Object Model" was chosen because it is an "object model" in the traditional object oriented design sense: documents are modeled using objects, and the model encompasses not only the structure of a document, but also the behavior of a document and the objects of which it is composed. In other words, the nodes in the above diagram do not represent a data structure, they represent objects, which have functions and identity. As an object model, the DOM identifies:</a:t>
            </a:r>
          </a:p>
          <a:p>
            <a:pPr lvl="1">
              <a:defRPr/>
            </a:pPr>
            <a:r>
              <a:rPr lang="en-US" dirty="0" smtClean="0"/>
              <a:t>the interfaces and objects used to represent and manipulate a document</a:t>
            </a:r>
          </a:p>
          <a:p>
            <a:pPr lvl="1">
              <a:defRPr/>
            </a:pPr>
            <a:r>
              <a:rPr lang="en-US" dirty="0" smtClean="0"/>
              <a:t>the semantics of these interfaces and objects - including both behavior and attributes</a:t>
            </a:r>
          </a:p>
          <a:p>
            <a:pPr lvl="1">
              <a:defRPr/>
            </a:pPr>
            <a:r>
              <a:rPr lang="en-US" dirty="0" smtClean="0"/>
              <a:t>the relationships and collaborations among these interfaces and objects</a:t>
            </a:r>
            <a:endParaRPr lang="ru-RU" dirty="0"/>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eaLnBrk="1" hangingPunct="1"/>
            <a:r>
              <a:rPr lang="en-US" sz="3600" smtClean="0"/>
              <a:t>Dynamic HTML (DHTML)</a:t>
            </a:r>
          </a:p>
        </p:txBody>
      </p:sp>
      <p:sp>
        <p:nvSpPr>
          <p:cNvPr id="117763" name="Rectangle 3"/>
          <p:cNvSpPr>
            <a:spLocks noGrp="1" noChangeArrowheads="1"/>
          </p:cNvSpPr>
          <p:nvPr>
            <p:ph idx="1"/>
          </p:nvPr>
        </p:nvSpPr>
        <p:spPr>
          <a:xfrm>
            <a:off x="381000" y="1828800"/>
            <a:ext cx="8686800" cy="4953000"/>
          </a:xfrm>
        </p:spPr>
        <p:txBody>
          <a:bodyPr/>
          <a:lstStyle/>
          <a:p>
            <a:pPr eaLnBrk="1" hangingPunct="1">
              <a:lnSpc>
                <a:spcPct val="80000"/>
              </a:lnSpc>
            </a:pPr>
            <a:r>
              <a:rPr lang="ru-RU" sz="1800" dirty="0" smtClean="0"/>
              <a:t>Страница переданная от сервера браузеру вначале анализируется и создается ее объектная модель. В это модели каждому элементу </a:t>
            </a:r>
            <a:r>
              <a:rPr lang="en-US" sz="1800" dirty="0" smtClean="0"/>
              <a:t>HTML </a:t>
            </a:r>
            <a:r>
              <a:rPr lang="ru-RU" sz="1800" dirty="0" smtClean="0"/>
              <a:t>страницы</a:t>
            </a:r>
            <a:r>
              <a:rPr lang="en-US" sz="1800" dirty="0" smtClean="0"/>
              <a:t> </a:t>
            </a:r>
            <a:r>
              <a:rPr lang="ru-RU" sz="1800" dirty="0" smtClean="0"/>
              <a:t>в соответствие ставится объект некоторого класса.</a:t>
            </a:r>
          </a:p>
          <a:p>
            <a:pPr eaLnBrk="1" hangingPunct="1">
              <a:lnSpc>
                <a:spcPct val="80000"/>
              </a:lnSpc>
            </a:pPr>
            <a:r>
              <a:rPr lang="ru-RU" sz="1800" dirty="0" smtClean="0"/>
              <a:t>Объектами верхнего уровня являются:</a:t>
            </a:r>
          </a:p>
          <a:p>
            <a:pPr lvl="1" eaLnBrk="1" hangingPunct="1">
              <a:lnSpc>
                <a:spcPct val="80000"/>
              </a:lnSpc>
            </a:pPr>
            <a:r>
              <a:rPr lang="en-US" sz="1600" dirty="0" smtClean="0"/>
              <a:t>window – </a:t>
            </a:r>
            <a:r>
              <a:rPr lang="ru-RU" sz="1600" dirty="0" smtClean="0"/>
              <a:t>объект высшего уровня в </a:t>
            </a:r>
            <a:r>
              <a:rPr lang="en-US" sz="1600" dirty="0" smtClean="0"/>
              <a:t>DHTML. </a:t>
            </a:r>
            <a:r>
              <a:rPr lang="ru-RU" sz="1600" dirty="0" smtClean="0"/>
              <a:t>Содержит ссылки на другие объекты.</a:t>
            </a:r>
            <a:endParaRPr lang="en-US" sz="1600" dirty="0" smtClean="0"/>
          </a:p>
          <a:p>
            <a:pPr lvl="1" eaLnBrk="1" hangingPunct="1">
              <a:lnSpc>
                <a:spcPct val="80000"/>
              </a:lnSpc>
            </a:pPr>
            <a:r>
              <a:rPr lang="en-US" sz="1600" dirty="0" err="1" smtClean="0"/>
              <a:t>window.document</a:t>
            </a:r>
            <a:r>
              <a:rPr lang="en-US" sz="1600" dirty="0" smtClean="0"/>
              <a:t> </a:t>
            </a:r>
            <a:r>
              <a:rPr lang="ru-RU" sz="1600" dirty="0" smtClean="0"/>
              <a:t>или просто </a:t>
            </a:r>
            <a:r>
              <a:rPr lang="en-US" sz="1600" dirty="0" smtClean="0"/>
              <a:t>document – </a:t>
            </a:r>
            <a:r>
              <a:rPr lang="ru-RU" sz="1600" dirty="0" smtClean="0"/>
              <a:t>объект соответствующий </a:t>
            </a:r>
            <a:r>
              <a:rPr lang="en-US" sz="1600" dirty="0" smtClean="0"/>
              <a:t>HTML </a:t>
            </a:r>
            <a:r>
              <a:rPr lang="ru-RU" sz="1600" dirty="0" smtClean="0"/>
              <a:t>странице.</a:t>
            </a:r>
            <a:endParaRPr lang="en-US" sz="1600" dirty="0" smtClean="0"/>
          </a:p>
          <a:p>
            <a:pPr lvl="1" eaLnBrk="1" hangingPunct="1">
              <a:lnSpc>
                <a:spcPct val="80000"/>
              </a:lnSpc>
            </a:pPr>
            <a:r>
              <a:rPr lang="en-US" sz="1600" dirty="0" smtClean="0"/>
              <a:t>location – </a:t>
            </a:r>
            <a:r>
              <a:rPr lang="ru-RU" sz="1600" dirty="0" smtClean="0"/>
              <a:t>объект соответствующий </a:t>
            </a:r>
            <a:r>
              <a:rPr lang="en-US" sz="1600" dirty="0" smtClean="0"/>
              <a:t>URL </a:t>
            </a:r>
            <a:r>
              <a:rPr lang="ru-RU" sz="1600" dirty="0" smtClean="0"/>
              <a:t>страницы.</a:t>
            </a:r>
          </a:p>
          <a:p>
            <a:pPr lvl="1" eaLnBrk="1" hangingPunct="1">
              <a:lnSpc>
                <a:spcPct val="80000"/>
              </a:lnSpc>
            </a:pPr>
            <a:r>
              <a:rPr lang="en-US" sz="1600" dirty="0" smtClean="0"/>
              <a:t>screen – </a:t>
            </a:r>
            <a:r>
              <a:rPr lang="ru-RU" sz="1600" dirty="0" smtClean="0"/>
              <a:t>объект, содержащий информацию об экране.</a:t>
            </a:r>
          </a:p>
          <a:p>
            <a:pPr lvl="1" eaLnBrk="1" hangingPunct="1">
              <a:lnSpc>
                <a:spcPct val="80000"/>
              </a:lnSpc>
            </a:pPr>
            <a:r>
              <a:rPr lang="ru-RU" sz="1600" dirty="0" smtClean="0"/>
              <a:t>…</a:t>
            </a:r>
          </a:p>
          <a:p>
            <a:pPr eaLnBrk="1" hangingPunct="1">
              <a:lnSpc>
                <a:spcPct val="80000"/>
              </a:lnSpc>
            </a:pPr>
            <a:r>
              <a:rPr lang="ru-RU" sz="1800" dirty="0" smtClean="0"/>
              <a:t>К этим объектам есть доступ в программном коде страницы – </a:t>
            </a:r>
            <a:r>
              <a:rPr lang="ru-RU" sz="1800" dirty="0" err="1" smtClean="0"/>
              <a:t>скрипте</a:t>
            </a:r>
            <a:r>
              <a:rPr lang="ru-RU" sz="1800" dirty="0" smtClean="0"/>
              <a:t>.</a:t>
            </a:r>
          </a:p>
          <a:p>
            <a:pPr eaLnBrk="1" hangingPunct="1">
              <a:lnSpc>
                <a:spcPct val="80000"/>
              </a:lnSpc>
            </a:pPr>
            <a:r>
              <a:rPr lang="ru-RU" sz="1800" dirty="0" smtClean="0"/>
              <a:t>Для описания обработки с помощью объектов </a:t>
            </a:r>
            <a:r>
              <a:rPr lang="en-US" sz="1800" dirty="0" smtClean="0"/>
              <a:t>DHTML</a:t>
            </a:r>
            <a:r>
              <a:rPr lang="ru-RU" sz="1800" dirty="0" smtClean="0"/>
              <a:t> может быть создан «</a:t>
            </a:r>
            <a:r>
              <a:rPr lang="ru-RU" sz="1800" dirty="0" err="1" smtClean="0"/>
              <a:t>скрипт</a:t>
            </a:r>
            <a:r>
              <a:rPr lang="ru-RU" sz="1800" dirty="0" smtClean="0"/>
              <a:t>», который встраивается в </a:t>
            </a:r>
            <a:r>
              <a:rPr lang="en-US" sz="1800" dirty="0" smtClean="0"/>
              <a:t>HTML </a:t>
            </a:r>
            <a:r>
              <a:rPr lang="ru-RU" sz="1800" dirty="0" smtClean="0"/>
              <a:t>страницу с помощью тэгов </a:t>
            </a:r>
            <a:r>
              <a:rPr lang="en-US" sz="1800" dirty="0" smtClean="0"/>
              <a:t>&lt;script&gt;.</a:t>
            </a:r>
          </a:p>
          <a:p>
            <a:pPr eaLnBrk="1" hangingPunct="1">
              <a:lnSpc>
                <a:spcPct val="80000"/>
              </a:lnSpc>
            </a:pPr>
            <a:r>
              <a:rPr lang="ru-RU" sz="1800" dirty="0" smtClean="0"/>
              <a:t>Для составления </a:t>
            </a:r>
            <a:r>
              <a:rPr lang="ru-RU" sz="1800" dirty="0" err="1" smtClean="0"/>
              <a:t>скриптов</a:t>
            </a:r>
            <a:r>
              <a:rPr lang="ru-RU" sz="1800" dirty="0" smtClean="0"/>
              <a:t> можно использовать такие языки, как:</a:t>
            </a:r>
          </a:p>
          <a:p>
            <a:pPr lvl="1" eaLnBrk="1" hangingPunct="1">
              <a:lnSpc>
                <a:spcPct val="80000"/>
              </a:lnSpc>
            </a:pPr>
            <a:r>
              <a:rPr lang="en-US" sz="1600" dirty="0" smtClean="0"/>
              <a:t>JavaScript (</a:t>
            </a:r>
            <a:r>
              <a:rPr lang="en-US" sz="1600" dirty="0" err="1" smtClean="0"/>
              <a:t>ECMAScript</a:t>
            </a:r>
            <a:r>
              <a:rPr lang="en-US" sz="1600" dirty="0" smtClean="0"/>
              <a:t>, </a:t>
            </a:r>
            <a:r>
              <a:rPr lang="en-US" sz="1600" dirty="0" err="1" smtClean="0"/>
              <a:t>JScript</a:t>
            </a:r>
            <a:r>
              <a:rPr lang="en-US" sz="1600" dirty="0" smtClean="0"/>
              <a:t>) </a:t>
            </a:r>
            <a:r>
              <a:rPr lang="ru-RU" sz="1600" dirty="0" smtClean="0"/>
              <a:t>для широкого использования</a:t>
            </a:r>
            <a:endParaRPr lang="en-US" sz="1600" dirty="0" smtClean="0"/>
          </a:p>
          <a:p>
            <a:pPr lvl="1" eaLnBrk="1" hangingPunct="1">
              <a:lnSpc>
                <a:spcPct val="80000"/>
              </a:lnSpc>
            </a:pPr>
            <a:r>
              <a:rPr lang="en-US" sz="1600" dirty="0" smtClean="0"/>
              <a:t>VBScript </a:t>
            </a:r>
            <a:r>
              <a:rPr lang="ru-RU" sz="1600" dirty="0" smtClean="0"/>
              <a:t>(поддерживается в </a:t>
            </a:r>
            <a:r>
              <a:rPr lang="en-US" sz="1600" dirty="0" smtClean="0"/>
              <a:t>Internet Explorer</a:t>
            </a:r>
            <a:r>
              <a:rPr lang="ru-RU" sz="1600" dirty="0" smtClean="0"/>
              <a:t>).</a:t>
            </a:r>
            <a:endParaRPr lang="en-US" sz="1600" dirty="0" smtClean="0"/>
          </a:p>
          <a:p>
            <a:pPr eaLnBrk="1" hangingPunct="1">
              <a:lnSpc>
                <a:spcPct val="80000"/>
              </a:lnSpc>
              <a:buFont typeface="Wingdings" pitchFamily="2" charset="2"/>
              <a:buNone/>
            </a:pPr>
            <a:endParaRPr lang="en-US" sz="1800" dirty="0" smtClean="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Доступ к элементам страницы с помощью</a:t>
            </a:r>
            <a:r>
              <a:rPr lang="en-US" dirty="0" smtClean="0"/>
              <a:t> DOM</a:t>
            </a:r>
            <a:endParaRPr lang="ru-RU" dirty="0"/>
          </a:p>
        </p:txBody>
      </p:sp>
      <p:sp>
        <p:nvSpPr>
          <p:cNvPr id="3" name="Содержимое 2"/>
          <p:cNvSpPr>
            <a:spLocks noGrp="1"/>
          </p:cNvSpPr>
          <p:nvPr>
            <p:ph idx="1"/>
          </p:nvPr>
        </p:nvSpPr>
        <p:spPr/>
        <p:txBody>
          <a:bodyPr>
            <a:normAutofit fontScale="92500" lnSpcReduction="10000"/>
          </a:bodyPr>
          <a:lstStyle/>
          <a:p>
            <a:r>
              <a:rPr lang="ru-RU" dirty="0" smtClean="0"/>
              <a:t>Получение ссылки на элемент документа с помощью значения атрибута </a:t>
            </a:r>
            <a:r>
              <a:rPr lang="en-US" dirty="0" smtClean="0"/>
              <a:t> id</a:t>
            </a:r>
            <a:r>
              <a:rPr lang="ru-RU" dirty="0" smtClean="0"/>
              <a:t>:</a:t>
            </a:r>
          </a:p>
          <a:p>
            <a:pPr>
              <a:buNone/>
            </a:pPr>
            <a:r>
              <a:rPr lang="ru-RU" dirty="0" smtClean="0"/>
              <a:t>	</a:t>
            </a:r>
            <a:r>
              <a:rPr lang="en-US" dirty="0" err="1" smtClean="0"/>
              <a:t>var</a:t>
            </a:r>
            <a:r>
              <a:rPr lang="en-US" dirty="0" smtClean="0"/>
              <a:t> s = </a:t>
            </a:r>
            <a:r>
              <a:rPr lang="en-US" dirty="0" err="1" smtClean="0"/>
              <a:t>document.getElementById</a:t>
            </a:r>
            <a:r>
              <a:rPr lang="en-US" dirty="0" smtClean="0"/>
              <a:t>() </a:t>
            </a:r>
          </a:p>
          <a:p>
            <a:r>
              <a:rPr lang="ru-RU" dirty="0" smtClean="0"/>
              <a:t>Получение ссылки на элемент документа с помощью имени тега: </a:t>
            </a:r>
          </a:p>
          <a:p>
            <a:pPr>
              <a:buNone/>
            </a:pPr>
            <a:r>
              <a:rPr lang="en-US" dirty="0" smtClean="0"/>
              <a:t>	</a:t>
            </a:r>
            <a:r>
              <a:rPr lang="en-US" dirty="0" err="1" smtClean="0"/>
              <a:t>document.getElementsByTagName</a:t>
            </a:r>
            <a:r>
              <a:rPr lang="en-US" dirty="0" smtClean="0"/>
              <a:t>() </a:t>
            </a:r>
          </a:p>
          <a:p>
            <a:r>
              <a:rPr lang="ru-RU" dirty="0" smtClean="0"/>
              <a:t>Получение ссылки на элемент документа с помощью имени</a:t>
            </a:r>
            <a:r>
              <a:rPr lang="en-US" dirty="0" smtClean="0"/>
              <a:t> </a:t>
            </a:r>
            <a:r>
              <a:rPr lang="ru-RU" dirty="0" smtClean="0"/>
              <a:t>их класса:</a:t>
            </a:r>
            <a:endParaRPr lang="en-US" dirty="0" smtClean="0"/>
          </a:p>
          <a:p>
            <a:pPr>
              <a:buNone/>
            </a:pPr>
            <a:r>
              <a:rPr lang="ru-RU" dirty="0" smtClean="0"/>
              <a:t>	</a:t>
            </a:r>
            <a:r>
              <a:rPr lang="en-US" dirty="0" err="1" smtClean="0"/>
              <a:t>getElementsByClassName</a:t>
            </a:r>
            <a:r>
              <a:rPr lang="en-US" dirty="0" smtClean="0"/>
              <a:t>()</a:t>
            </a:r>
            <a:endParaRPr lang="ru-RU"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endParaRPr lang="ru-RU" smtClean="0"/>
          </a:p>
        </p:txBody>
      </p:sp>
      <p:sp>
        <p:nvSpPr>
          <p:cNvPr id="118787" name="Rectangle 3"/>
          <p:cNvSpPr>
            <a:spLocks noGrp="1" noChangeArrowheads="1"/>
          </p:cNvSpPr>
          <p:nvPr>
            <p:ph idx="1"/>
          </p:nvPr>
        </p:nvSpPr>
        <p:spPr/>
        <p:txBody>
          <a:bodyPr/>
          <a:lstStyle/>
          <a:p>
            <a:pPr eaLnBrk="1" hangingPunct="1">
              <a:lnSpc>
                <a:spcPct val="80000"/>
              </a:lnSpc>
            </a:pPr>
            <a:r>
              <a:rPr lang="ru-RU" sz="2000" smtClean="0"/>
              <a:t>Сценарий, содержащиеся в элементе </a:t>
            </a:r>
            <a:r>
              <a:rPr lang="en-US" sz="2000" smtClean="0"/>
              <a:t>Script, </a:t>
            </a:r>
            <a:r>
              <a:rPr lang="ru-RU" sz="2000" smtClean="0"/>
              <a:t>могут выполняться </a:t>
            </a:r>
          </a:p>
          <a:p>
            <a:pPr lvl="1" eaLnBrk="1" hangingPunct="1">
              <a:lnSpc>
                <a:spcPct val="80000"/>
              </a:lnSpc>
            </a:pPr>
            <a:r>
              <a:rPr lang="ru-RU" sz="1800" smtClean="0"/>
              <a:t>в ходе анализа страницы;</a:t>
            </a:r>
          </a:p>
          <a:p>
            <a:pPr lvl="1" eaLnBrk="1" hangingPunct="1">
              <a:lnSpc>
                <a:spcPct val="80000"/>
              </a:lnSpc>
            </a:pPr>
            <a:r>
              <a:rPr lang="ru-RU" sz="1800" smtClean="0"/>
              <a:t>в результате событий.</a:t>
            </a:r>
            <a:endParaRPr lang="en-US" sz="1800" smtClean="0"/>
          </a:p>
          <a:p>
            <a:pPr eaLnBrk="1" hangingPunct="1">
              <a:lnSpc>
                <a:spcPct val="80000"/>
              </a:lnSpc>
            </a:pPr>
            <a:r>
              <a:rPr lang="ru-RU" sz="2000" smtClean="0"/>
              <a:t>Скрипт может содержать код для обработки возникающих в браузере событий. События – это уведомления, которые возникают, когда пользователь взаимодействует со страницей или когда изменяется состояние документа, например, когда документ загружается или пользователь сделал щелчок над элементом управления.</a:t>
            </a:r>
            <a:endParaRPr lang="en-US" sz="2000" smtClean="0"/>
          </a:p>
          <a:p>
            <a:pPr eaLnBrk="1" hangingPunct="1">
              <a:lnSpc>
                <a:spcPct val="80000"/>
              </a:lnSpc>
            </a:pPr>
            <a:r>
              <a:rPr lang="ru-RU" sz="2000" smtClean="0"/>
              <a:t>При работе пользователя с браузером инициируется множество событий.</a:t>
            </a:r>
          </a:p>
          <a:p>
            <a:pPr eaLnBrk="1" hangingPunct="1">
              <a:lnSpc>
                <a:spcPct val="80000"/>
              </a:lnSpc>
            </a:pPr>
            <a:r>
              <a:rPr lang="ru-RU" sz="2000" smtClean="0"/>
              <a:t>Элементы </a:t>
            </a:r>
            <a:r>
              <a:rPr lang="en-US" sz="2000" smtClean="0"/>
              <a:t>HTML</a:t>
            </a:r>
            <a:r>
              <a:rPr lang="ru-RU" sz="2000" smtClean="0"/>
              <a:t> документа</a:t>
            </a:r>
            <a:r>
              <a:rPr lang="en-US" sz="2000" smtClean="0"/>
              <a:t> </a:t>
            </a:r>
            <a:r>
              <a:rPr lang="ru-RU" sz="2000" smtClean="0"/>
              <a:t>становится объектами, которые могут имеет события</a:t>
            </a:r>
            <a:r>
              <a:rPr lang="en-US" sz="2000" smtClean="0"/>
              <a:t> (</a:t>
            </a:r>
            <a:r>
              <a:rPr lang="ru-RU" sz="2000" smtClean="0"/>
              <a:t>например,</a:t>
            </a:r>
            <a:r>
              <a:rPr lang="en-US" sz="2000" smtClean="0"/>
              <a:t> </a:t>
            </a:r>
            <a:r>
              <a:rPr lang="en-US" sz="2000" smtClean="0">
                <a:latin typeface="Lucida Console" pitchFamily="49" charset="0"/>
              </a:rPr>
              <a:t>onClick</a:t>
            </a:r>
            <a:r>
              <a:rPr lang="en-US" sz="2000" smtClean="0"/>
              <a:t>)</a:t>
            </a:r>
            <a:r>
              <a:rPr lang="ru-RU" sz="2000" smtClean="0"/>
              <a:t>. При описании этих элементов можно указать, какие функции скрипта будут вызываться на выполнение.</a:t>
            </a:r>
            <a:endParaRPr lang="en-US" sz="2000" smtClean="0"/>
          </a:p>
          <a:p>
            <a:pPr eaLnBrk="1" hangingPunct="1">
              <a:lnSpc>
                <a:spcPct val="80000"/>
              </a:lnSpc>
            </a:pPr>
            <a:r>
              <a:rPr lang="ru-RU" sz="2000" smtClean="0"/>
              <a:t>Например: </a:t>
            </a:r>
            <a:r>
              <a:rPr lang="en-US" sz="2000" smtClean="0"/>
              <a:t>onClick = &lt;</a:t>
            </a:r>
            <a:r>
              <a:rPr lang="ru-RU" sz="2000" smtClean="0"/>
              <a:t>метод</a:t>
            </a:r>
            <a:r>
              <a:rPr lang="en-US" sz="2000" smtClean="0"/>
              <a:t>&gt;</a:t>
            </a:r>
            <a:endParaRPr lang="ru-RU" sz="2000" smtClean="0"/>
          </a:p>
          <a:p>
            <a:pPr eaLnBrk="1" hangingPunct="1">
              <a:lnSpc>
                <a:spcPct val="80000"/>
              </a:lnSpc>
            </a:pPr>
            <a:endParaRPr lang="ru-RU" sz="2000" smtClean="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latin typeface="+mn-lt"/>
                <a:ea typeface="+mn-ea"/>
                <a:cs typeface="+mn-cs"/>
              </a:rPr>
              <a:t>Объект </a:t>
            </a:r>
            <a:r>
              <a:rPr lang="en-US" dirty="0" smtClean="0">
                <a:latin typeface="+mn-lt"/>
                <a:ea typeface="+mn-ea"/>
                <a:cs typeface="+mn-cs"/>
              </a:rPr>
              <a:t>d</a:t>
            </a:r>
            <a:r>
              <a:rPr lang="en-US" dirty="0" smtClean="0">
                <a:solidFill>
                  <a:schemeClr val="tx1"/>
                </a:solidFill>
                <a:latin typeface="+mn-lt"/>
                <a:ea typeface="+mn-ea"/>
                <a:cs typeface="+mn-cs"/>
              </a:rPr>
              <a:t>ocument</a:t>
            </a:r>
            <a:endParaRPr lang="ru-RU" dirty="0"/>
          </a:p>
        </p:txBody>
      </p:sp>
      <p:sp>
        <p:nvSpPr>
          <p:cNvPr id="3" name="Содержимое 2"/>
          <p:cNvSpPr>
            <a:spLocks noGrp="1"/>
          </p:cNvSpPr>
          <p:nvPr>
            <p:ph idx="1"/>
          </p:nvPr>
        </p:nvSpPr>
        <p:spPr/>
        <p:txBody>
          <a:bodyPr>
            <a:normAutofit fontScale="62500" lnSpcReduction="20000"/>
          </a:bodyPr>
          <a:lstStyle/>
          <a:p>
            <a:pPr>
              <a:defRPr/>
            </a:pPr>
            <a:r>
              <a:rPr lang="ru-RU" dirty="0" smtClean="0"/>
              <a:t>Объект </a:t>
            </a:r>
            <a:r>
              <a:rPr lang="en-US" dirty="0" smtClean="0"/>
              <a:t>document </a:t>
            </a:r>
            <a:r>
              <a:rPr lang="ru-RU" dirty="0" smtClean="0"/>
              <a:t>создается браузером  для каждой новой, просматриваемой </a:t>
            </a:r>
            <a:r>
              <a:rPr lang="en-US" dirty="0" smtClean="0"/>
              <a:t>HTML </a:t>
            </a:r>
            <a:r>
              <a:rPr lang="ru-RU" dirty="0" smtClean="0"/>
              <a:t>страницы (документа). В результате этого</a:t>
            </a:r>
            <a:r>
              <a:rPr lang="en-US" dirty="0" smtClean="0"/>
              <a:t> </a:t>
            </a:r>
            <a:r>
              <a:rPr lang="ru-RU" dirty="0" smtClean="0"/>
              <a:t>с помощью </a:t>
            </a:r>
            <a:r>
              <a:rPr lang="en-US" dirty="0" smtClean="0"/>
              <a:t>JavaScript </a:t>
            </a:r>
            <a:r>
              <a:rPr lang="ru-RU" dirty="0" smtClean="0"/>
              <a:t>предоставляется доступ к множеству свойств и методов, которые могут изменять документ различными способами</a:t>
            </a:r>
            <a:r>
              <a:rPr lang="en-US" dirty="0" smtClean="0"/>
              <a:t>.</a:t>
            </a:r>
          </a:p>
          <a:p>
            <a:pPr>
              <a:defRPr/>
            </a:pPr>
            <a:r>
              <a:rPr lang="en-US" dirty="0" smtClean="0"/>
              <a:t>Document Object Model (DOM) </a:t>
            </a:r>
            <a:r>
              <a:rPr lang="ru-RU" dirty="0" smtClean="0"/>
              <a:t>позволяет </a:t>
            </a:r>
            <a:r>
              <a:rPr lang="ru-RU" dirty="0" err="1" smtClean="0"/>
              <a:t>скрипту</a:t>
            </a:r>
            <a:r>
              <a:rPr lang="ru-RU" dirty="0" smtClean="0"/>
              <a:t> на языке </a:t>
            </a:r>
            <a:r>
              <a:rPr lang="en-US" dirty="0" smtClean="0"/>
              <a:t>JavaScript (</a:t>
            </a:r>
            <a:r>
              <a:rPr lang="ru-RU" dirty="0" smtClean="0"/>
              <a:t>и на других языках</a:t>
            </a:r>
            <a:r>
              <a:rPr lang="en-US" dirty="0" smtClean="0"/>
              <a:t>) </a:t>
            </a:r>
            <a:r>
              <a:rPr lang="ru-RU" dirty="0" smtClean="0"/>
              <a:t>получить доступ к структуре документа в браузере</a:t>
            </a:r>
            <a:r>
              <a:rPr lang="en-US" dirty="0" smtClean="0"/>
              <a:t>. </a:t>
            </a:r>
            <a:endParaRPr lang="ru-RU" dirty="0" smtClean="0"/>
          </a:p>
          <a:p>
            <a:pPr>
              <a:defRPr/>
            </a:pPr>
            <a:r>
              <a:rPr lang="ru-RU" dirty="0" smtClean="0"/>
              <a:t>Каждый документ состоит из взаимосвязанных вершин (</a:t>
            </a:r>
            <a:r>
              <a:rPr lang="en-US" dirty="0" smtClean="0"/>
              <a:t>structured</a:t>
            </a:r>
            <a:r>
              <a:rPr lang="ru-RU" dirty="0" smtClean="0"/>
              <a:t> </a:t>
            </a:r>
            <a:r>
              <a:rPr lang="en-US" dirty="0" smtClean="0"/>
              <a:t>nodes</a:t>
            </a:r>
            <a:r>
              <a:rPr lang="ru-RU" dirty="0" smtClean="0"/>
              <a:t>)</a:t>
            </a:r>
            <a:r>
              <a:rPr lang="en-US" dirty="0" smtClean="0"/>
              <a:t> (</a:t>
            </a:r>
            <a:r>
              <a:rPr lang="ru-RU" dirty="0" smtClean="0"/>
              <a:t>например, тег</a:t>
            </a:r>
            <a:r>
              <a:rPr lang="en-US" dirty="0" smtClean="0"/>
              <a:t> body</a:t>
            </a:r>
            <a:r>
              <a:rPr lang="ru-RU" dirty="0" smtClean="0"/>
              <a:t>, представляется в виде вершины</a:t>
            </a:r>
            <a:r>
              <a:rPr lang="en-US" dirty="0" smtClean="0"/>
              <a:t>, </a:t>
            </a:r>
            <a:r>
              <a:rPr lang="ru-RU" dirty="0" smtClean="0"/>
              <a:t>а все элементы в элементе </a:t>
            </a:r>
            <a:r>
              <a:rPr lang="en-US" dirty="0" smtClean="0"/>
              <a:t>body</a:t>
            </a:r>
            <a:r>
              <a:rPr lang="ru-RU" dirty="0" smtClean="0"/>
              <a:t> будут представлены дочерними вершинами элемента </a:t>
            </a:r>
            <a:r>
              <a:rPr lang="en-US" dirty="0" smtClean="0"/>
              <a:t>body). </a:t>
            </a:r>
            <a:endParaRPr lang="ru-RU" dirty="0" smtClean="0"/>
          </a:p>
          <a:p>
            <a:pPr>
              <a:defRPr/>
            </a:pPr>
            <a:r>
              <a:rPr lang="ru-RU" dirty="0" smtClean="0"/>
              <a:t>При наличии такой структуры</a:t>
            </a:r>
            <a:r>
              <a:rPr lang="en-US" dirty="0" smtClean="0"/>
              <a:t>, </a:t>
            </a:r>
            <a:r>
              <a:rPr lang="ru-RU" dirty="0" err="1" smtClean="0"/>
              <a:t>скриптовый</a:t>
            </a:r>
            <a:r>
              <a:rPr lang="ru-RU" dirty="0" smtClean="0"/>
              <a:t> язык может получить доступ к элементам данного документа разными способами</a:t>
            </a:r>
            <a:r>
              <a:rPr lang="en-US" dirty="0" smtClean="0"/>
              <a:t>, </a:t>
            </a:r>
            <a:r>
              <a:rPr lang="ru-RU" dirty="0" smtClean="0"/>
              <a:t>что позволяет выполнять изменение этих элементов в документе.</a:t>
            </a:r>
            <a:endParaRPr lang="ru-RU" dirty="0"/>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 объектной модели документа</a:t>
            </a:r>
            <a:endParaRPr lang="ru-RU" dirty="0"/>
          </a:p>
        </p:txBody>
      </p:sp>
      <p:sp>
        <p:nvSpPr>
          <p:cNvPr id="3" name="Содержимое 2"/>
          <p:cNvSpPr>
            <a:spLocks noGrp="1"/>
          </p:cNvSpPr>
          <p:nvPr>
            <p:ph idx="1"/>
          </p:nvPr>
        </p:nvSpPr>
        <p:spPr>
          <a:xfrm>
            <a:off x="457200" y="1600201"/>
            <a:ext cx="8229600" cy="1328734"/>
          </a:xfrm>
        </p:spPr>
        <p:txBody>
          <a:bodyPr>
            <a:normAutofit fontScale="62500" lnSpcReduction="20000"/>
          </a:bodyPr>
          <a:lstStyle/>
          <a:p>
            <a:pPr>
              <a:buNone/>
            </a:pPr>
            <a:r>
              <a:rPr lang="en-US" dirty="0" smtClean="0"/>
              <a:t>&lt;body&gt;</a:t>
            </a:r>
          </a:p>
          <a:p>
            <a:pPr>
              <a:buNone/>
            </a:pPr>
            <a:r>
              <a:rPr lang="ru-RU" dirty="0" smtClean="0"/>
              <a:t>   </a:t>
            </a:r>
            <a:r>
              <a:rPr lang="en-US" dirty="0" smtClean="0"/>
              <a:t>&lt;h1&gt;My Page&lt;/h1&gt;</a:t>
            </a:r>
          </a:p>
          <a:p>
            <a:pPr>
              <a:buNone/>
            </a:pPr>
            <a:r>
              <a:rPr lang="ru-RU" dirty="0" smtClean="0"/>
              <a:t>   </a:t>
            </a:r>
            <a:r>
              <a:rPr lang="en-US" dirty="0" smtClean="0"/>
              <a:t>&lt;</a:t>
            </a:r>
            <a:r>
              <a:rPr lang="en-US" dirty="0" err="1" smtClean="0"/>
              <a:t>img</a:t>
            </a:r>
            <a:r>
              <a:rPr lang="en-US" dirty="0" smtClean="0"/>
              <a:t> </a:t>
            </a:r>
            <a:r>
              <a:rPr lang="en-US" dirty="0" err="1" smtClean="0"/>
              <a:t>src</a:t>
            </a:r>
            <a:r>
              <a:rPr lang="en-US" dirty="0" smtClean="0"/>
              <a:t>="myimage.jpg" alt="My Picture" /&gt;</a:t>
            </a:r>
          </a:p>
          <a:p>
            <a:pPr>
              <a:buNone/>
            </a:pPr>
            <a:r>
              <a:rPr lang="en-US" dirty="0" smtClean="0"/>
              <a:t>&lt;/body&gt;</a:t>
            </a:r>
            <a:endParaRPr lang="ru-RU" dirty="0"/>
          </a:p>
        </p:txBody>
      </p:sp>
      <p:sp>
        <p:nvSpPr>
          <p:cNvPr id="6" name="Прямоугольник 5"/>
          <p:cNvSpPr/>
          <p:nvPr/>
        </p:nvSpPr>
        <p:spPr>
          <a:xfrm>
            <a:off x="3571868" y="3000372"/>
            <a:ext cx="1285884"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body</a:t>
            </a:r>
            <a:endParaRPr lang="ru-RU" dirty="0">
              <a:solidFill>
                <a:schemeClr val="tx1"/>
              </a:solidFill>
            </a:endParaRPr>
          </a:p>
        </p:txBody>
      </p:sp>
      <p:sp>
        <p:nvSpPr>
          <p:cNvPr id="7" name="Прямоугольник 6"/>
          <p:cNvSpPr/>
          <p:nvPr/>
        </p:nvSpPr>
        <p:spPr>
          <a:xfrm>
            <a:off x="785786" y="3929066"/>
            <a:ext cx="2786082"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en-US" dirty="0" smtClean="0">
                <a:solidFill>
                  <a:schemeClr val="tx1"/>
                </a:solidFill>
              </a:rPr>
              <a:t>h1</a:t>
            </a:r>
          </a:p>
          <a:p>
            <a:pPr algn="ctr">
              <a:lnSpc>
                <a:spcPct val="70000"/>
              </a:lnSpc>
            </a:pPr>
            <a:r>
              <a:rPr lang="en-US" dirty="0" smtClean="0">
                <a:solidFill>
                  <a:schemeClr val="tx1"/>
                </a:solidFill>
              </a:rPr>
              <a:t>(</a:t>
            </a:r>
            <a:r>
              <a:rPr lang="ru-RU" dirty="0" smtClean="0">
                <a:solidFill>
                  <a:schemeClr val="tx1"/>
                </a:solidFill>
              </a:rPr>
              <a:t>дочерняя вершина </a:t>
            </a:r>
            <a:r>
              <a:rPr lang="en-US" dirty="0" smtClean="0">
                <a:solidFill>
                  <a:schemeClr val="tx1"/>
                </a:solidFill>
              </a:rPr>
              <a:t>body)</a:t>
            </a:r>
            <a:endParaRPr lang="ru-RU" dirty="0">
              <a:solidFill>
                <a:schemeClr val="tx1"/>
              </a:solidFill>
            </a:endParaRPr>
          </a:p>
        </p:txBody>
      </p:sp>
      <p:sp>
        <p:nvSpPr>
          <p:cNvPr id="8" name="Прямоугольник 7"/>
          <p:cNvSpPr/>
          <p:nvPr/>
        </p:nvSpPr>
        <p:spPr>
          <a:xfrm>
            <a:off x="4914902" y="3929066"/>
            <a:ext cx="2786082"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en-US" dirty="0" err="1" smtClean="0">
                <a:solidFill>
                  <a:schemeClr val="tx1"/>
                </a:solidFill>
              </a:rPr>
              <a:t>img</a:t>
            </a:r>
            <a:endParaRPr lang="en-US" dirty="0" smtClean="0">
              <a:solidFill>
                <a:schemeClr val="tx1"/>
              </a:solidFill>
            </a:endParaRPr>
          </a:p>
          <a:p>
            <a:pPr algn="ctr">
              <a:lnSpc>
                <a:spcPct val="70000"/>
              </a:lnSpc>
            </a:pPr>
            <a:r>
              <a:rPr lang="en-US" dirty="0" smtClean="0">
                <a:solidFill>
                  <a:schemeClr val="tx1"/>
                </a:solidFill>
              </a:rPr>
              <a:t>(</a:t>
            </a:r>
            <a:r>
              <a:rPr lang="ru-RU" dirty="0" smtClean="0">
                <a:solidFill>
                  <a:schemeClr val="tx1"/>
                </a:solidFill>
              </a:rPr>
              <a:t>дочерняя вершина </a:t>
            </a:r>
            <a:r>
              <a:rPr lang="en-US" dirty="0" smtClean="0">
                <a:solidFill>
                  <a:schemeClr val="tx1"/>
                </a:solidFill>
              </a:rPr>
              <a:t>body)</a:t>
            </a:r>
            <a:endParaRPr lang="ru-RU" dirty="0">
              <a:solidFill>
                <a:schemeClr val="tx1"/>
              </a:solidFill>
            </a:endParaRPr>
          </a:p>
        </p:txBody>
      </p:sp>
      <p:cxnSp>
        <p:nvCxnSpPr>
          <p:cNvPr id="10" name="Прямая соединительная линия 9"/>
          <p:cNvCxnSpPr>
            <a:stCxn id="7" idx="3"/>
            <a:endCxn id="8" idx="1"/>
          </p:cNvCxnSpPr>
          <p:nvPr/>
        </p:nvCxnSpPr>
        <p:spPr>
          <a:xfrm>
            <a:off x="3571868" y="4250537"/>
            <a:ext cx="1343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rot="5400000">
            <a:off x="3929058" y="3929066"/>
            <a:ext cx="57150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476221" y="5143512"/>
            <a:ext cx="3429024"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en-US" dirty="0" smtClean="0">
                <a:solidFill>
                  <a:schemeClr val="tx1"/>
                </a:solidFill>
              </a:rPr>
              <a:t>My page</a:t>
            </a:r>
          </a:p>
          <a:p>
            <a:pPr algn="ctr">
              <a:lnSpc>
                <a:spcPct val="70000"/>
              </a:lnSpc>
            </a:pPr>
            <a:r>
              <a:rPr lang="en-US" dirty="0" smtClean="0">
                <a:solidFill>
                  <a:schemeClr val="tx1"/>
                </a:solidFill>
              </a:rPr>
              <a:t>(</a:t>
            </a:r>
            <a:r>
              <a:rPr lang="ru-RU" dirty="0" smtClean="0">
                <a:solidFill>
                  <a:schemeClr val="tx1"/>
                </a:solidFill>
              </a:rPr>
              <a:t>дочерняя вершина </a:t>
            </a:r>
            <a:r>
              <a:rPr lang="en-US" dirty="0" smtClean="0">
                <a:solidFill>
                  <a:schemeClr val="tx1"/>
                </a:solidFill>
              </a:rPr>
              <a:t>h1)</a:t>
            </a:r>
            <a:endParaRPr lang="ru-RU" dirty="0">
              <a:solidFill>
                <a:schemeClr val="tx1"/>
              </a:solidFill>
            </a:endParaRPr>
          </a:p>
        </p:txBody>
      </p:sp>
      <p:sp>
        <p:nvSpPr>
          <p:cNvPr id="14" name="Прямоугольник 13"/>
          <p:cNvSpPr/>
          <p:nvPr/>
        </p:nvSpPr>
        <p:spPr>
          <a:xfrm>
            <a:off x="4786314" y="5153037"/>
            <a:ext cx="3429024"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en-US" dirty="0" err="1" smtClean="0">
                <a:solidFill>
                  <a:schemeClr val="tx1"/>
                </a:solidFill>
              </a:rPr>
              <a:t>src</a:t>
            </a:r>
            <a:r>
              <a:rPr lang="en-US" dirty="0" smtClean="0">
                <a:solidFill>
                  <a:schemeClr val="tx1"/>
                </a:solidFill>
              </a:rPr>
              <a:t>="myiage.jpg" alt="My Picture"</a:t>
            </a:r>
          </a:p>
          <a:p>
            <a:pPr algn="ctr">
              <a:lnSpc>
                <a:spcPct val="70000"/>
              </a:lnSpc>
            </a:pPr>
            <a:r>
              <a:rPr lang="en-US" dirty="0" smtClean="0">
                <a:solidFill>
                  <a:schemeClr val="tx1"/>
                </a:solidFill>
              </a:rPr>
              <a:t>(</a:t>
            </a:r>
            <a:r>
              <a:rPr lang="ru-RU" dirty="0" smtClean="0">
                <a:solidFill>
                  <a:schemeClr val="tx1"/>
                </a:solidFill>
              </a:rPr>
              <a:t>атрибутные вершины </a:t>
            </a:r>
            <a:r>
              <a:rPr lang="en-US" dirty="0" err="1" smtClean="0">
                <a:solidFill>
                  <a:schemeClr val="tx1"/>
                </a:solidFill>
              </a:rPr>
              <a:t>img</a:t>
            </a:r>
            <a:r>
              <a:rPr lang="en-US" dirty="0" smtClean="0">
                <a:solidFill>
                  <a:schemeClr val="tx1"/>
                </a:solidFill>
              </a:rPr>
              <a:t>)</a:t>
            </a:r>
            <a:endParaRPr lang="ru-RU" dirty="0">
              <a:solidFill>
                <a:schemeClr val="tx1"/>
              </a:solidFill>
            </a:endParaRPr>
          </a:p>
        </p:txBody>
      </p:sp>
      <p:cxnSp>
        <p:nvCxnSpPr>
          <p:cNvPr id="20" name="Прямая соединительная линия 19"/>
          <p:cNvCxnSpPr>
            <a:stCxn id="7" idx="2"/>
            <a:endCxn id="13" idx="0"/>
          </p:cNvCxnSpPr>
          <p:nvPr/>
        </p:nvCxnSpPr>
        <p:spPr>
          <a:xfrm rot="16200000" flipH="1">
            <a:off x="1893075" y="4857760"/>
            <a:ext cx="571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16200000" flipH="1">
            <a:off x="6000760" y="4857760"/>
            <a:ext cx="57150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The Properties of the Document Object</a:t>
            </a:r>
            <a:endParaRPr lang="ru-RU" dirty="0"/>
          </a:p>
        </p:txBody>
      </p:sp>
      <p:sp>
        <p:nvSpPr>
          <p:cNvPr id="3" name="Содержимое 2"/>
          <p:cNvSpPr>
            <a:spLocks noGrp="1"/>
          </p:cNvSpPr>
          <p:nvPr>
            <p:ph idx="1"/>
          </p:nvPr>
        </p:nvSpPr>
        <p:spPr>
          <a:xfrm>
            <a:off x="285720" y="1428736"/>
            <a:ext cx="8572560" cy="5572164"/>
          </a:xfrm>
        </p:spPr>
        <p:txBody>
          <a:bodyPr>
            <a:normAutofit fontScale="40000" lnSpcReduction="20000"/>
          </a:bodyPr>
          <a:lstStyle/>
          <a:p>
            <a:r>
              <a:rPr lang="en-US" dirty="0" err="1" smtClean="0"/>
              <a:t>activeElement</a:t>
            </a:r>
            <a:r>
              <a:rPr lang="en-US" dirty="0" smtClean="0"/>
              <a:t>  - Returns a string holding the value of the active element in the document</a:t>
            </a:r>
          </a:p>
          <a:p>
            <a:r>
              <a:rPr lang="en-US" dirty="0" err="1" smtClean="0"/>
              <a:t>alinkColor</a:t>
            </a:r>
            <a:r>
              <a:rPr lang="en-US" dirty="0" smtClean="0"/>
              <a:t> - Returns the hexadecimal value of the active link color of the document</a:t>
            </a:r>
          </a:p>
          <a:p>
            <a:r>
              <a:rPr lang="en-US" dirty="0" smtClean="0"/>
              <a:t>anchors - An array of all the named anchors in the document</a:t>
            </a:r>
          </a:p>
          <a:p>
            <a:r>
              <a:rPr lang="en-US" dirty="0" err="1" smtClean="0"/>
              <a:t>async</a:t>
            </a:r>
            <a:r>
              <a:rPr lang="en-US" dirty="0" smtClean="0"/>
              <a:t> - Used to tell the browser whether to load a document with an asynchronous request or a synchronous request</a:t>
            </a:r>
          </a:p>
          <a:p>
            <a:r>
              <a:rPr lang="en-US" dirty="0" smtClean="0"/>
              <a:t>applets - An array of all the Java applets in a document </a:t>
            </a:r>
          </a:p>
          <a:p>
            <a:r>
              <a:rPr lang="en-US" dirty="0" err="1" smtClean="0"/>
              <a:t>bgColor</a:t>
            </a:r>
            <a:r>
              <a:rPr lang="en-US" dirty="0" smtClean="0"/>
              <a:t> - Returns the hexadecimal value of the background color of the document</a:t>
            </a:r>
          </a:p>
          <a:p>
            <a:r>
              <a:rPr lang="en-US" dirty="0" smtClean="0"/>
              <a:t>body - Returns the body or frameset element of the document </a:t>
            </a:r>
          </a:p>
          <a:p>
            <a:r>
              <a:rPr lang="en-US" dirty="0" err="1" smtClean="0"/>
              <a:t>characterSet</a:t>
            </a:r>
            <a:r>
              <a:rPr lang="en-US" dirty="0" smtClean="0"/>
              <a:t> - Returns a string value that represents the character set used to encode the document</a:t>
            </a:r>
          </a:p>
          <a:p>
            <a:r>
              <a:rPr lang="en-US" dirty="0" err="1" smtClean="0"/>
              <a:t>charset</a:t>
            </a:r>
            <a:r>
              <a:rPr lang="en-US" dirty="0" smtClean="0"/>
              <a:t> - Returns a string value that represents the character set used to encode the document</a:t>
            </a:r>
          </a:p>
          <a:p>
            <a:r>
              <a:rPr lang="en-US" dirty="0" err="1" smtClean="0"/>
              <a:t>childNodes</a:t>
            </a:r>
            <a:r>
              <a:rPr lang="en-US" dirty="0" smtClean="0"/>
              <a:t> - An array of all of the child nodes of the document</a:t>
            </a:r>
          </a:p>
          <a:p>
            <a:r>
              <a:rPr lang="en-US" dirty="0" err="1" smtClean="0"/>
              <a:t>compatMode</a:t>
            </a:r>
            <a:r>
              <a:rPr lang="en-US" dirty="0" smtClean="0"/>
              <a:t> - Returns the string “</a:t>
            </a:r>
            <a:r>
              <a:rPr lang="en-US" dirty="0" err="1" smtClean="0"/>
              <a:t>BackCompat</a:t>
            </a:r>
            <a:r>
              <a:rPr lang="en-US" dirty="0" smtClean="0"/>
              <a:t>” if the document is rendered in Quirks mode or the string “CSS1Compat” if the document is rendered in Strict mode</a:t>
            </a:r>
          </a:p>
          <a:p>
            <a:r>
              <a:rPr lang="en-US" dirty="0" err="1" smtClean="0"/>
              <a:t>contentType</a:t>
            </a:r>
            <a:r>
              <a:rPr lang="en-US" dirty="0" smtClean="0"/>
              <a:t> - Returns a string for the Content-Type from the MIME header of the document </a:t>
            </a:r>
          </a:p>
          <a:p>
            <a:r>
              <a:rPr lang="en-US" dirty="0" smtClean="0"/>
              <a:t>cookie - Used to set JavaScript cookies in a document</a:t>
            </a:r>
          </a:p>
          <a:p>
            <a:r>
              <a:rPr lang="en-US" dirty="0" err="1" smtClean="0"/>
              <a:t>defaultCharset</a:t>
            </a:r>
            <a:r>
              <a:rPr lang="en-US" dirty="0" smtClean="0"/>
              <a:t> - Returns a string value that represents the default character set used to encode the document</a:t>
            </a:r>
          </a:p>
          <a:p>
            <a:r>
              <a:rPr lang="en-US" dirty="0" err="1" smtClean="0"/>
              <a:t>defaultView</a:t>
            </a:r>
            <a:r>
              <a:rPr lang="en-US" dirty="0" smtClean="0"/>
              <a:t> - References the window object for the document</a:t>
            </a:r>
          </a:p>
          <a:p>
            <a:r>
              <a:rPr lang="en-US" dirty="0" err="1" smtClean="0"/>
              <a:t>designMode</a:t>
            </a:r>
            <a:r>
              <a:rPr lang="en-US" dirty="0" smtClean="0"/>
              <a:t> Returns a string value that provides information on whether or not the document can be edited</a:t>
            </a:r>
          </a:p>
          <a:p>
            <a:r>
              <a:rPr lang="en-US" dirty="0" smtClean="0"/>
              <a:t>dir - Returns a string value that represents the reading direction of the document</a:t>
            </a:r>
          </a:p>
          <a:p>
            <a:r>
              <a:rPr lang="en-US" dirty="0" err="1" smtClean="0"/>
              <a:t>doctype</a:t>
            </a:r>
            <a:r>
              <a:rPr lang="en-US" dirty="0" smtClean="0"/>
              <a:t> - Returns the </a:t>
            </a:r>
            <a:r>
              <a:rPr lang="en-US" dirty="0" err="1" smtClean="0"/>
              <a:t>doctype</a:t>
            </a:r>
            <a:r>
              <a:rPr lang="en-US" dirty="0" smtClean="0"/>
              <a:t> declaration associated with the document</a:t>
            </a:r>
          </a:p>
          <a:p>
            <a:r>
              <a:rPr lang="en-US" dirty="0" err="1" smtClean="0"/>
              <a:t>documentElement</a:t>
            </a:r>
            <a:r>
              <a:rPr lang="en-US" dirty="0" smtClean="0"/>
              <a:t> - Returns a string representing the root node of the document</a:t>
            </a:r>
          </a:p>
          <a:p>
            <a:r>
              <a:rPr lang="en-US" dirty="0" err="1" smtClean="0"/>
              <a:t>documentURIObject</a:t>
            </a:r>
            <a:r>
              <a:rPr lang="en-US" dirty="0" smtClean="0"/>
              <a:t> - Returns an object representing the URI of the document (only available to privileged JavaScript code)</a:t>
            </a:r>
          </a:p>
          <a:p>
            <a:r>
              <a:rPr lang="en-US" dirty="0" smtClean="0"/>
              <a:t>domain - Returns the domain name of the server for the document </a:t>
            </a:r>
          </a:p>
          <a:p>
            <a:r>
              <a:rPr lang="en-US" dirty="0" smtClean="0"/>
              <a:t>embeds - An array of all the embed tags in the document</a:t>
            </a:r>
          </a:p>
          <a:p>
            <a:r>
              <a:rPr lang="en-US" dirty="0" err="1" smtClean="0"/>
              <a:t>expando</a:t>
            </a:r>
            <a:r>
              <a:rPr lang="en-US" dirty="0" smtClean="0"/>
              <a:t> - Returns a Boolean value based on whether or not arbitrary variables can be created within the document</a:t>
            </a:r>
          </a:p>
          <a:p>
            <a:r>
              <a:rPr lang="en-US" dirty="0" err="1" smtClean="0"/>
              <a:t>fgColor</a:t>
            </a:r>
            <a:r>
              <a:rPr lang="en-US" dirty="0" smtClean="0"/>
              <a:t> - Returns the hexadecimal value of the default text color of the document</a:t>
            </a:r>
          </a:p>
          <a:p>
            <a:r>
              <a:rPr lang="en-US" dirty="0" err="1" smtClean="0"/>
              <a:t>fileCreatedDate</a:t>
            </a:r>
            <a:r>
              <a:rPr lang="en-US" dirty="0" smtClean="0"/>
              <a:t> - Returns the date the document was created</a:t>
            </a:r>
            <a:endParaRPr lang="ru-RU" dirty="0"/>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600200"/>
            <a:ext cx="8229600" cy="5257800"/>
          </a:xfrm>
        </p:spPr>
        <p:txBody>
          <a:bodyPr>
            <a:normAutofit fontScale="55000" lnSpcReduction="20000"/>
          </a:bodyPr>
          <a:lstStyle/>
          <a:p>
            <a:r>
              <a:rPr lang="en-US" dirty="0" err="1" smtClean="0"/>
              <a:t>fileModifiedDate</a:t>
            </a:r>
            <a:r>
              <a:rPr lang="en-US" dirty="0" smtClean="0"/>
              <a:t> Returns the date the document was last modified</a:t>
            </a:r>
          </a:p>
          <a:p>
            <a:r>
              <a:rPr lang="en-US" dirty="0" err="1" smtClean="0"/>
              <a:t>formName</a:t>
            </a:r>
            <a:r>
              <a:rPr lang="en-US" dirty="0" smtClean="0"/>
              <a:t> Not a property itself, but creates a new property with each named form placed in the document</a:t>
            </a:r>
          </a:p>
          <a:p>
            <a:r>
              <a:rPr lang="en-US" dirty="0" smtClean="0"/>
              <a:t>forms An array of all the form tags in a document</a:t>
            </a:r>
          </a:p>
          <a:p>
            <a:r>
              <a:rPr lang="en-US" dirty="0" smtClean="0"/>
              <a:t>frames An array of all of the frames used in the document</a:t>
            </a:r>
          </a:p>
          <a:p>
            <a:r>
              <a:rPr lang="en-US" dirty="0" smtClean="0"/>
              <a:t>height Returns the height, in pixels, of the body element of the document</a:t>
            </a:r>
          </a:p>
          <a:p>
            <a:r>
              <a:rPr lang="en-US" dirty="0" smtClean="0"/>
              <a:t>images An array of all the image (</a:t>
            </a:r>
            <a:r>
              <a:rPr lang="en-US" dirty="0" err="1" smtClean="0"/>
              <a:t>img</a:t>
            </a:r>
            <a:r>
              <a:rPr lang="en-US" dirty="0" smtClean="0"/>
              <a:t>) tags in the document</a:t>
            </a:r>
          </a:p>
          <a:p>
            <a:r>
              <a:rPr lang="en-US" dirty="0" smtClean="0"/>
              <a:t>implementation Returns a string value representing the implementation object of the document</a:t>
            </a:r>
          </a:p>
          <a:p>
            <a:r>
              <a:rPr lang="en-US" dirty="0" err="1" smtClean="0"/>
              <a:t>inputEncoding</a:t>
            </a:r>
            <a:r>
              <a:rPr lang="en-US" dirty="0" smtClean="0"/>
              <a:t> Returns a string representing the document’s encoding</a:t>
            </a:r>
          </a:p>
          <a:p>
            <a:r>
              <a:rPr lang="en-US" dirty="0" err="1" smtClean="0"/>
              <a:t>lastModified</a:t>
            </a:r>
            <a:r>
              <a:rPr lang="en-US" dirty="0" smtClean="0"/>
              <a:t> Returns the date of the last modification of the document</a:t>
            </a:r>
          </a:p>
          <a:p>
            <a:r>
              <a:rPr lang="en-US" dirty="0" smtClean="0"/>
              <a:t>layers An array of all the layer tags on the page (Netscape Navigator 4 only)</a:t>
            </a:r>
          </a:p>
          <a:p>
            <a:r>
              <a:rPr lang="en-US" dirty="0" smtClean="0"/>
              <a:t>all - Allows access to all the objects on a page</a:t>
            </a:r>
          </a:p>
          <a:p>
            <a:r>
              <a:rPr lang="en-US" dirty="0" err="1" smtClean="0"/>
              <a:t>linkColor</a:t>
            </a:r>
            <a:r>
              <a:rPr lang="en-US" dirty="0" smtClean="0"/>
              <a:t> Returns the hexadecimal value of the default link color for the document</a:t>
            </a:r>
          </a:p>
          <a:p>
            <a:r>
              <a:rPr lang="en-US" dirty="0" smtClean="0"/>
              <a:t>links An array of all the link (&lt;a&gt;) tags in the document</a:t>
            </a:r>
          </a:p>
          <a:p>
            <a:r>
              <a:rPr lang="en-US" dirty="0" smtClean="0"/>
              <a:t>location Returns the URI of the document</a:t>
            </a:r>
          </a:p>
          <a:p>
            <a:r>
              <a:rPr lang="en-US" dirty="0" smtClean="0"/>
              <a:t>namespaces An array of all the namespaces in the document</a:t>
            </a: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47500" lnSpcReduction="20000"/>
          </a:bodyPr>
          <a:lstStyle/>
          <a:p>
            <a:r>
              <a:rPr lang="en-US" dirty="0" err="1" smtClean="0"/>
              <a:t>parentWindow</a:t>
            </a:r>
            <a:r>
              <a:rPr lang="en-US" dirty="0" smtClean="0"/>
              <a:t> - Returns a reference to the parent window (the parent window’s document object)</a:t>
            </a:r>
          </a:p>
          <a:p>
            <a:r>
              <a:rPr lang="en-US" dirty="0" err="1" smtClean="0"/>
              <a:t>plugins</a:t>
            </a:r>
            <a:r>
              <a:rPr lang="en-US" dirty="0" smtClean="0"/>
              <a:t> An array of all the </a:t>
            </a:r>
            <a:r>
              <a:rPr lang="en-US" dirty="0" err="1" smtClean="0"/>
              <a:t>plugins</a:t>
            </a:r>
            <a:r>
              <a:rPr lang="en-US" dirty="0" smtClean="0"/>
              <a:t> used in the document</a:t>
            </a:r>
          </a:p>
          <a:p>
            <a:r>
              <a:rPr lang="en-US" dirty="0" smtClean="0"/>
              <a:t>protocol Returns the protocol portion of the Web address (URL) of the document</a:t>
            </a:r>
          </a:p>
          <a:p>
            <a:r>
              <a:rPr lang="en-US" dirty="0" err="1" smtClean="0"/>
              <a:t>readyState</a:t>
            </a:r>
            <a:r>
              <a:rPr lang="en-US" dirty="0" smtClean="0"/>
              <a:t> Returns a string value that represents the current state of the document</a:t>
            </a:r>
          </a:p>
          <a:p>
            <a:r>
              <a:rPr lang="en-US" dirty="0" smtClean="0"/>
              <a:t>referrer Returns the URL of the document that referred the viewer to the current document</a:t>
            </a:r>
          </a:p>
          <a:p>
            <a:r>
              <a:rPr lang="en-US" dirty="0" smtClean="0"/>
              <a:t>scripts An array of all the script tags used in the document</a:t>
            </a:r>
          </a:p>
          <a:p>
            <a:r>
              <a:rPr lang="en-US" dirty="0" err="1" smtClean="0"/>
              <a:t>styleSheets</a:t>
            </a:r>
            <a:r>
              <a:rPr lang="en-US" dirty="0" smtClean="0"/>
              <a:t> An array of all the style sheets used in the document</a:t>
            </a:r>
          </a:p>
          <a:p>
            <a:r>
              <a:rPr lang="en-US" dirty="0" smtClean="0"/>
              <a:t>tags Sets the style of an HTML tag in the document</a:t>
            </a:r>
          </a:p>
          <a:p>
            <a:r>
              <a:rPr lang="en-US" dirty="0" smtClean="0"/>
              <a:t>title Returns the text used inside the title tags of the document</a:t>
            </a:r>
          </a:p>
          <a:p>
            <a:r>
              <a:rPr lang="en-US" dirty="0" err="1" smtClean="0"/>
              <a:t>uniqueID</a:t>
            </a:r>
            <a:r>
              <a:rPr lang="en-US" dirty="0" smtClean="0"/>
              <a:t> Returns a string value that represents a unique ID given to the document</a:t>
            </a:r>
          </a:p>
          <a:p>
            <a:r>
              <a:rPr lang="en-US" dirty="0" smtClean="0"/>
              <a:t>URL Returns the URL of the current document</a:t>
            </a:r>
          </a:p>
          <a:p>
            <a:r>
              <a:rPr lang="en-US" dirty="0" err="1" smtClean="0"/>
              <a:t>URLUnencoded</a:t>
            </a:r>
            <a:r>
              <a:rPr lang="en-US" dirty="0" smtClean="0"/>
              <a:t> Returns the URL of the document without any encoding</a:t>
            </a:r>
          </a:p>
          <a:p>
            <a:r>
              <a:rPr lang="en-US" dirty="0" err="1" smtClean="0"/>
              <a:t>vlinkColor</a:t>
            </a:r>
            <a:r>
              <a:rPr lang="en-US" dirty="0" smtClean="0"/>
              <a:t> Returns the hexadecimal value of the visited link color for the document</a:t>
            </a:r>
          </a:p>
          <a:p>
            <a:r>
              <a:rPr lang="en-US" dirty="0" smtClean="0"/>
              <a:t>width - Returns the width, in pixels, of the body element of the document</a:t>
            </a:r>
            <a:endParaRPr lang="ru-RU" dirty="0" smtClean="0"/>
          </a:p>
          <a:p>
            <a:endParaRPr lang="ru-RU" dirty="0"/>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Методы объекта </a:t>
            </a:r>
            <a:r>
              <a:rPr lang="en-US" dirty="0" smtClean="0"/>
              <a:t>document</a:t>
            </a:r>
            <a:endParaRPr lang="ru-RU" dirty="0"/>
          </a:p>
        </p:txBody>
      </p:sp>
      <p:sp>
        <p:nvSpPr>
          <p:cNvPr id="3" name="Содержимое 2"/>
          <p:cNvSpPr>
            <a:spLocks noGrp="1"/>
          </p:cNvSpPr>
          <p:nvPr>
            <p:ph idx="1"/>
          </p:nvPr>
        </p:nvSpPr>
        <p:spPr/>
        <p:txBody>
          <a:bodyPr>
            <a:normAutofit fontScale="47500" lnSpcReduction="20000"/>
          </a:bodyPr>
          <a:lstStyle/>
          <a:p>
            <a:r>
              <a:rPr lang="en-US" dirty="0" err="1" smtClean="0"/>
              <a:t>attachEvent</a:t>
            </a:r>
            <a:r>
              <a:rPr lang="en-US" dirty="0" smtClean="0"/>
              <a:t>() Attaches a function to an event, so that the function runs when the event</a:t>
            </a:r>
          </a:p>
          <a:p>
            <a:r>
              <a:rPr lang="en-US" dirty="0" smtClean="0"/>
              <a:t>occurs (Internet Explorer only)</a:t>
            </a:r>
          </a:p>
          <a:p>
            <a:r>
              <a:rPr lang="en-US" dirty="0" err="1" smtClean="0"/>
              <a:t>createAttribute</a:t>
            </a:r>
            <a:r>
              <a:rPr lang="en-US" dirty="0" smtClean="0"/>
              <a:t>() Creates an attribute with a name that is sent to it as a parameter</a:t>
            </a:r>
          </a:p>
          <a:p>
            <a:r>
              <a:rPr lang="en-US" dirty="0" err="1" smtClean="0"/>
              <a:t>createAttributeNS</a:t>
            </a:r>
            <a:r>
              <a:rPr lang="en-US" dirty="0" smtClean="0"/>
              <a:t>() Creates a new attribute in a particular namespace</a:t>
            </a:r>
          </a:p>
          <a:p>
            <a:r>
              <a:rPr lang="en-US" dirty="0" err="1" smtClean="0"/>
              <a:t>createCDATASection</a:t>
            </a:r>
            <a:r>
              <a:rPr lang="en-US" dirty="0" smtClean="0"/>
              <a:t>() Creates a new CDATA section</a:t>
            </a:r>
          </a:p>
          <a:p>
            <a:r>
              <a:rPr lang="en-US" dirty="0" err="1" smtClean="0"/>
              <a:t>createComment</a:t>
            </a:r>
            <a:r>
              <a:rPr lang="en-US" dirty="0" smtClean="0"/>
              <a:t>() Creates a comment with the value that is sent to it as a parameter</a:t>
            </a:r>
          </a:p>
          <a:p>
            <a:r>
              <a:rPr lang="en-US" dirty="0" err="1" smtClean="0"/>
              <a:t>createDocumentFragment</a:t>
            </a:r>
            <a:r>
              <a:rPr lang="en-US" dirty="0" smtClean="0"/>
              <a:t>() Creates a new document fragment</a:t>
            </a:r>
          </a:p>
          <a:p>
            <a:r>
              <a:rPr lang="en-US" dirty="0" err="1" smtClean="0"/>
              <a:t>createElement</a:t>
            </a:r>
            <a:r>
              <a:rPr lang="en-US" dirty="0" smtClean="0"/>
              <a:t>() Creates an element of the type sent to it as a parameter</a:t>
            </a:r>
          </a:p>
          <a:p>
            <a:r>
              <a:rPr lang="en-US" dirty="0" err="1" smtClean="0"/>
              <a:t>createElementNS</a:t>
            </a:r>
            <a:r>
              <a:rPr lang="en-US" dirty="0" smtClean="0"/>
              <a:t>() Creates an element in a particular URI and a particular type sent to it as</a:t>
            </a:r>
          </a:p>
          <a:p>
            <a:r>
              <a:rPr lang="en-US" dirty="0" smtClean="0"/>
              <a:t>parameters</a:t>
            </a:r>
          </a:p>
          <a:p>
            <a:r>
              <a:rPr lang="en-US" dirty="0" err="1" smtClean="0"/>
              <a:t>createEntityReference</a:t>
            </a:r>
            <a:r>
              <a:rPr lang="en-US" dirty="0" smtClean="0"/>
              <a:t>() Creates a new entity reference</a:t>
            </a:r>
          </a:p>
          <a:p>
            <a:r>
              <a:rPr lang="en-US" dirty="0" err="1" smtClean="0"/>
              <a:t>createEvent</a:t>
            </a:r>
            <a:r>
              <a:rPr lang="en-US" dirty="0" smtClean="0"/>
              <a:t>() Creates an event</a:t>
            </a:r>
          </a:p>
          <a:p>
            <a:r>
              <a:rPr lang="en-US" dirty="0" err="1" smtClean="0"/>
              <a:t>createEventObject</a:t>
            </a:r>
            <a:r>
              <a:rPr lang="en-US" dirty="0" smtClean="0"/>
              <a:t>() Creates an event object for the purpose of passing event information</a:t>
            </a:r>
          </a:p>
          <a:p>
            <a:r>
              <a:rPr lang="en-US" dirty="0" err="1" smtClean="0"/>
              <a:t>createNodeIterator</a:t>
            </a:r>
            <a:r>
              <a:rPr lang="en-US" dirty="0" smtClean="0"/>
              <a:t>() Creates a node </a:t>
            </a:r>
            <a:r>
              <a:rPr lang="en-US" dirty="0" err="1" smtClean="0"/>
              <a:t>iterator</a:t>
            </a:r>
            <a:r>
              <a:rPr lang="en-US" dirty="0" smtClean="0"/>
              <a:t> object</a:t>
            </a:r>
          </a:p>
          <a:p>
            <a:r>
              <a:rPr lang="en-US" dirty="0" err="1" smtClean="0"/>
              <a:t>createNSResolver</a:t>
            </a:r>
            <a:r>
              <a:rPr lang="en-US" dirty="0" smtClean="0"/>
              <a:t>() Creates a namespace resolver</a:t>
            </a:r>
          </a:p>
          <a:p>
            <a:r>
              <a:rPr lang="en-US" dirty="0" err="1" smtClean="0"/>
              <a:t>createProcessingInstruction</a:t>
            </a:r>
            <a:r>
              <a:rPr lang="en-US" dirty="0" smtClean="0"/>
              <a:t>() Creates a processing instruction</a:t>
            </a:r>
            <a:endParaRPr lang="ru-RU" dirty="0"/>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57158" y="1428736"/>
            <a:ext cx="8329642" cy="5429264"/>
          </a:xfrm>
        </p:spPr>
        <p:txBody>
          <a:bodyPr>
            <a:noAutofit/>
          </a:bodyPr>
          <a:lstStyle/>
          <a:p>
            <a:r>
              <a:rPr lang="en-US" sz="1400" dirty="0" err="1" smtClean="0"/>
              <a:t>createRange</a:t>
            </a:r>
            <a:r>
              <a:rPr lang="en-US" sz="1400" dirty="0" smtClean="0"/>
              <a:t>() Creates a range object</a:t>
            </a:r>
          </a:p>
          <a:p>
            <a:r>
              <a:rPr lang="en-US" sz="1400" dirty="0" err="1" smtClean="0"/>
              <a:t>createStyleSheet</a:t>
            </a:r>
            <a:r>
              <a:rPr lang="en-US" sz="1400" dirty="0" smtClean="0"/>
              <a:t>() Creates a style sheet for the document to use (Internet Explorer only)</a:t>
            </a:r>
          </a:p>
          <a:p>
            <a:r>
              <a:rPr lang="en-US" sz="1400" dirty="0" err="1" smtClean="0"/>
              <a:t>createTextNode</a:t>
            </a:r>
            <a:r>
              <a:rPr lang="en-US" sz="1400" dirty="0" smtClean="0"/>
              <a:t>() Creates a text string from the value sent to it as a parameter</a:t>
            </a:r>
          </a:p>
          <a:p>
            <a:r>
              <a:rPr lang="en-US" sz="1400" dirty="0" err="1" smtClean="0"/>
              <a:t>createTreeWalker</a:t>
            </a:r>
            <a:r>
              <a:rPr lang="en-US" sz="1400" dirty="0" smtClean="0"/>
              <a:t>() Creates a </a:t>
            </a:r>
            <a:r>
              <a:rPr lang="en-US" sz="1400" dirty="0" err="1" smtClean="0"/>
              <a:t>treewalker</a:t>
            </a:r>
            <a:r>
              <a:rPr lang="en-US" sz="1400" dirty="0" smtClean="0"/>
              <a:t> object</a:t>
            </a:r>
          </a:p>
          <a:p>
            <a:r>
              <a:rPr lang="en-US" sz="1400" dirty="0" err="1" smtClean="0"/>
              <a:t>detachEvent</a:t>
            </a:r>
            <a:r>
              <a:rPr lang="en-US" sz="1400" dirty="0" smtClean="0"/>
              <a:t>() Detaches a function from an event (Internet Explorer only)</a:t>
            </a:r>
          </a:p>
          <a:p>
            <a:r>
              <a:rPr lang="en-US" sz="1400" dirty="0" err="1" smtClean="0"/>
              <a:t>elementFromPoint</a:t>
            </a:r>
            <a:r>
              <a:rPr lang="en-US" sz="1400" dirty="0" smtClean="0"/>
              <a:t>() Returns the element object that appears at the location that is sent to it in</a:t>
            </a:r>
          </a:p>
          <a:p>
            <a:r>
              <a:rPr lang="en-US" sz="1400" dirty="0" smtClean="0"/>
              <a:t>two parameter values (pixels from left and pixels from top)</a:t>
            </a:r>
          </a:p>
          <a:p>
            <a:r>
              <a:rPr lang="en-US" sz="1400" dirty="0" smtClean="0"/>
              <a:t>evaluate() Returns a result based on the parameters sent to it</a:t>
            </a:r>
          </a:p>
          <a:p>
            <a:r>
              <a:rPr lang="en-US" sz="1400" dirty="0" err="1" smtClean="0"/>
              <a:t>execCommand</a:t>
            </a:r>
            <a:r>
              <a:rPr lang="en-US" sz="1400" dirty="0" smtClean="0"/>
              <a:t>() Executes a command on the document when the document is in design mode</a:t>
            </a:r>
          </a:p>
          <a:p>
            <a:r>
              <a:rPr lang="en-US" sz="1400" dirty="0" err="1" smtClean="0"/>
              <a:t>getElementById</a:t>
            </a:r>
            <a:r>
              <a:rPr lang="en-US" sz="1400" dirty="0" smtClean="0"/>
              <a:t>() Returns a reference to the object with the ID attribute that is sent to it as a parameter</a:t>
            </a:r>
          </a:p>
          <a:p>
            <a:r>
              <a:rPr lang="en-US" sz="1400" dirty="0" err="1" smtClean="0"/>
              <a:t>getElementsByClassName</a:t>
            </a:r>
            <a:r>
              <a:rPr lang="en-US" sz="1400" dirty="0" smtClean="0"/>
              <a:t>() Returns references to the elements with the class name that is sent to it as  a parameter</a:t>
            </a:r>
          </a:p>
          <a:p>
            <a:r>
              <a:rPr lang="en-US" sz="1400" dirty="0" err="1" smtClean="0"/>
              <a:t>getElementsByName</a:t>
            </a:r>
            <a:r>
              <a:rPr lang="en-US" sz="1400" dirty="0" smtClean="0"/>
              <a:t>() Returns references to the objects with the name attribute that is sent to it as a parameter</a:t>
            </a:r>
          </a:p>
          <a:p>
            <a:r>
              <a:rPr lang="en-US" sz="1400" dirty="0" err="1" smtClean="0"/>
              <a:t>getElementsByTagName</a:t>
            </a:r>
            <a:r>
              <a:rPr lang="en-US" sz="1400" dirty="0" smtClean="0"/>
              <a:t>() Returns references to the elements with the tag name that is sent to it as a parameter</a:t>
            </a:r>
          </a:p>
          <a:p>
            <a:r>
              <a:rPr lang="en-US" sz="1400" dirty="0" err="1" smtClean="0"/>
              <a:t>getElementsByTagNameNS</a:t>
            </a:r>
            <a:r>
              <a:rPr lang="en-US" sz="1400" dirty="0" smtClean="0"/>
              <a:t>() Returns references to the elements with the tag name and namespace sent to it as parameters</a:t>
            </a:r>
          </a:p>
          <a:p>
            <a:r>
              <a:rPr lang="en-US" sz="1400" dirty="0" err="1" smtClean="0"/>
              <a:t>getSelection</a:t>
            </a:r>
            <a:r>
              <a:rPr lang="en-US" sz="1400" dirty="0" smtClean="0"/>
              <a:t>() Returns the value of a string of selected text in the document</a:t>
            </a:r>
          </a:p>
          <a:p>
            <a:r>
              <a:rPr lang="en-US" sz="1400" dirty="0" err="1" smtClean="0"/>
              <a:t>hasFocus</a:t>
            </a:r>
            <a:r>
              <a:rPr lang="en-US" sz="1400" dirty="0" smtClean="0"/>
              <a:t>() Returns a Boolean value based on whether or not the document has focus</a:t>
            </a:r>
          </a:p>
          <a:p>
            <a:r>
              <a:rPr lang="en-US" sz="1400" dirty="0" smtClean="0"/>
              <a:t>load() Loads an XML document</a:t>
            </a:r>
          </a:p>
          <a:p>
            <a:r>
              <a:rPr lang="en-US" sz="1400" dirty="0" err="1" smtClean="0"/>
              <a:t>mergeAttributes</a:t>
            </a:r>
            <a:r>
              <a:rPr lang="en-US" sz="1400" dirty="0" smtClean="0"/>
              <a:t>() Copies attributes from an object</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47500" lnSpcReduction="20000"/>
          </a:bodyPr>
          <a:lstStyle/>
          <a:p>
            <a:r>
              <a:rPr lang="en-US" dirty="0" smtClean="0"/>
              <a:t>open() Opens a new document that allows you to write its contents using write() or </a:t>
            </a:r>
            <a:r>
              <a:rPr lang="en-US" dirty="0" err="1" smtClean="0"/>
              <a:t>writeln</a:t>
            </a:r>
            <a:r>
              <a:rPr lang="en-US" dirty="0" smtClean="0"/>
              <a:t>() statements</a:t>
            </a:r>
          </a:p>
          <a:p>
            <a:r>
              <a:rPr lang="en-US" dirty="0" smtClean="0"/>
              <a:t>close() Closes a new document that has been opened with the open() method</a:t>
            </a:r>
          </a:p>
          <a:p>
            <a:r>
              <a:rPr lang="en-US" dirty="0" err="1" smtClean="0"/>
              <a:t>queryCommandEnabled</a:t>
            </a:r>
            <a:r>
              <a:rPr lang="en-US" dirty="0" smtClean="0"/>
              <a:t>() Returns a Boolean value based on whether or not a command sent to it as a parameter can be executed</a:t>
            </a:r>
          </a:p>
          <a:p>
            <a:r>
              <a:rPr lang="en-US" dirty="0" err="1" smtClean="0"/>
              <a:t>queryCommandIndeterm</a:t>
            </a:r>
            <a:r>
              <a:rPr lang="en-US" dirty="0" smtClean="0"/>
              <a:t>() Returns a Boolean value based on whether or not a command sent to it as a parameter is in the indeterminate state</a:t>
            </a:r>
          </a:p>
          <a:p>
            <a:r>
              <a:rPr lang="en-US" dirty="0" err="1" smtClean="0"/>
              <a:t>queryCommandState</a:t>
            </a:r>
            <a:r>
              <a:rPr lang="en-US" dirty="0" smtClean="0"/>
              <a:t>() Returns a Boolean value based on whether or not a command sent to it as a parameter has executed</a:t>
            </a:r>
          </a:p>
          <a:p>
            <a:r>
              <a:rPr lang="en-US" dirty="0" err="1" smtClean="0"/>
              <a:t>queryCommandSupported</a:t>
            </a:r>
            <a:r>
              <a:rPr lang="en-US" dirty="0" smtClean="0"/>
              <a:t>() Returns a Boolean value based on whether or not a command sent to it as a parameter is supported</a:t>
            </a:r>
            <a:endParaRPr lang="ru-RU" dirty="0" smtClean="0"/>
          </a:p>
          <a:p>
            <a:r>
              <a:rPr lang="en-US" dirty="0" err="1" smtClean="0"/>
              <a:t>queryCommandValue</a:t>
            </a:r>
            <a:r>
              <a:rPr lang="en-US" dirty="0" smtClean="0"/>
              <a:t>() Returns the current value of the document for the command that is sent to it as a parameter</a:t>
            </a:r>
          </a:p>
          <a:p>
            <a:r>
              <a:rPr lang="en-US" dirty="0" err="1" smtClean="0"/>
              <a:t>recalc</a:t>
            </a:r>
            <a:r>
              <a:rPr lang="en-US" dirty="0" smtClean="0"/>
              <a:t>() Recalculates the dynamic properties in the document</a:t>
            </a:r>
          </a:p>
          <a:p>
            <a:r>
              <a:rPr lang="en-US" dirty="0" err="1" smtClean="0"/>
              <a:t>releaseCapture</a:t>
            </a:r>
            <a:r>
              <a:rPr lang="en-US" dirty="0" smtClean="0"/>
              <a:t>() Releases the mouse capture from the document</a:t>
            </a:r>
          </a:p>
          <a:p>
            <a:r>
              <a:rPr lang="en-US" dirty="0" err="1" smtClean="0"/>
              <a:t>setActive</a:t>
            </a:r>
            <a:r>
              <a:rPr lang="en-US" dirty="0" smtClean="0"/>
              <a:t>() Sets an object as active, but does not give it focus</a:t>
            </a:r>
          </a:p>
          <a:p>
            <a:r>
              <a:rPr lang="en-US" dirty="0" smtClean="0"/>
              <a:t>write() Allows you to write a string of text into an HTML document</a:t>
            </a:r>
          </a:p>
          <a:p>
            <a:r>
              <a:rPr lang="en-US" dirty="0" err="1" smtClean="0"/>
              <a:t>writeln</a:t>
            </a:r>
            <a:r>
              <a:rPr lang="en-US" dirty="0" smtClean="0"/>
              <a:t>() Allows you to write a string of text into an HTML document, but ends the line with a JavaScript newline character</a:t>
            </a:r>
            <a:endParaRPr lang="ru-RU" dirty="0"/>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Свойство </a:t>
            </a:r>
            <a:r>
              <a:rPr lang="en-US" dirty="0" err="1" smtClean="0"/>
              <a:t>innerHTML</a:t>
            </a:r>
            <a:endParaRPr lang="ru-RU" dirty="0"/>
          </a:p>
        </p:txBody>
      </p:sp>
      <p:sp>
        <p:nvSpPr>
          <p:cNvPr id="3" name="Содержимое 2"/>
          <p:cNvSpPr>
            <a:spLocks noGrp="1"/>
          </p:cNvSpPr>
          <p:nvPr>
            <p:ph idx="1"/>
          </p:nvPr>
        </p:nvSpPr>
        <p:spPr>
          <a:xfrm>
            <a:off x="457200" y="1428736"/>
            <a:ext cx="8229600" cy="5286412"/>
          </a:xfrm>
        </p:spPr>
        <p:txBody>
          <a:bodyPr>
            <a:normAutofit fontScale="32500" lnSpcReduction="20000"/>
          </a:bodyPr>
          <a:lstStyle/>
          <a:p>
            <a:r>
              <a:rPr lang="en-US" dirty="0" smtClean="0"/>
              <a:t>The </a:t>
            </a:r>
            <a:r>
              <a:rPr lang="en-US" dirty="0" err="1" smtClean="0"/>
              <a:t>innerHTML</a:t>
            </a:r>
            <a:r>
              <a:rPr lang="en-US" dirty="0" smtClean="0"/>
              <a:t> DOM node property allows you to change the HTML code that is inside of a</a:t>
            </a:r>
            <a:r>
              <a:rPr lang="ru-RU" dirty="0" smtClean="0"/>
              <a:t> </a:t>
            </a:r>
            <a:r>
              <a:rPr lang="en-US" dirty="0" smtClean="0"/>
              <a:t>given element. For instance, you could start out with the following HTML code:</a:t>
            </a:r>
          </a:p>
          <a:p>
            <a:pPr marL="714375" indent="-352425">
              <a:buNone/>
            </a:pPr>
            <a:r>
              <a:rPr lang="en-US" dirty="0" smtClean="0"/>
              <a:t>&lt;body&gt;</a:t>
            </a:r>
          </a:p>
          <a:p>
            <a:pPr marL="714375" indent="-352425">
              <a:buNone/>
            </a:pPr>
            <a:r>
              <a:rPr lang="en-US" dirty="0" smtClean="0"/>
              <a:t>&lt;div id="div1"&gt;</a:t>
            </a:r>
          </a:p>
          <a:p>
            <a:pPr marL="714375" indent="-352425">
              <a:buNone/>
            </a:pPr>
            <a:r>
              <a:rPr lang="en-US" dirty="0" smtClean="0"/>
              <a:t>What is 2+2?</a:t>
            </a:r>
          </a:p>
          <a:p>
            <a:pPr marL="714375" indent="-352425">
              <a:buNone/>
            </a:pPr>
            <a:r>
              <a:rPr lang="en-US" dirty="0" smtClean="0"/>
              <a:t>&lt;/div&gt;</a:t>
            </a:r>
          </a:p>
          <a:p>
            <a:pPr marL="714375" indent="-352425">
              <a:buNone/>
            </a:pPr>
            <a:r>
              <a:rPr lang="en-US" dirty="0" smtClean="0"/>
              <a:t>&lt;div id="div2"&gt;</a:t>
            </a:r>
          </a:p>
          <a:p>
            <a:pPr marL="714375" indent="-352425">
              <a:buNone/>
            </a:pPr>
            <a:r>
              <a:rPr lang="en-US" dirty="0" smtClean="0"/>
              <a:t>&lt;a </a:t>
            </a:r>
            <a:r>
              <a:rPr lang="en-US" dirty="0" err="1" smtClean="0"/>
              <a:t>href</a:t>
            </a:r>
            <a:r>
              <a:rPr lang="en-US" dirty="0" smtClean="0"/>
              <a:t>="answer.html" id="</a:t>
            </a:r>
            <a:r>
              <a:rPr lang="en-US" dirty="0" err="1" smtClean="0"/>
              <a:t>answer_link</a:t>
            </a:r>
            <a:r>
              <a:rPr lang="en-US" dirty="0" smtClean="0"/>
              <a:t>"&gt;Get the answer&lt;/a&gt;</a:t>
            </a:r>
          </a:p>
          <a:p>
            <a:pPr marL="714375" indent="-352425">
              <a:buNone/>
            </a:pPr>
            <a:r>
              <a:rPr lang="en-US" dirty="0" smtClean="0"/>
              <a:t>&lt;/div&gt;</a:t>
            </a:r>
          </a:p>
          <a:p>
            <a:pPr marL="714375" indent="-352425">
              <a:buNone/>
            </a:pPr>
            <a:r>
              <a:rPr lang="en-US" dirty="0" smtClean="0"/>
              <a:t>&lt;/body&gt;</a:t>
            </a:r>
          </a:p>
          <a:p>
            <a:endParaRPr lang="en-US" dirty="0" smtClean="0"/>
          </a:p>
          <a:p>
            <a:r>
              <a:rPr lang="en-US" dirty="0" smtClean="0"/>
              <a:t>This code sets up a div element node with an id of div1, another div element node with an id</a:t>
            </a:r>
            <a:r>
              <a:rPr lang="ru-RU" dirty="0" smtClean="0"/>
              <a:t> </a:t>
            </a:r>
            <a:r>
              <a:rPr lang="en-US" dirty="0" smtClean="0"/>
              <a:t>of div2, and the link with an id of </a:t>
            </a:r>
            <a:r>
              <a:rPr lang="en-US" dirty="0" err="1" smtClean="0"/>
              <a:t>answer_link</a:t>
            </a:r>
            <a:r>
              <a:rPr lang="en-US" dirty="0" smtClean="0"/>
              <a:t>. </a:t>
            </a:r>
            <a:endParaRPr lang="ru-RU" dirty="0" smtClean="0"/>
          </a:p>
          <a:p>
            <a:r>
              <a:rPr lang="en-US" dirty="0" smtClean="0"/>
              <a:t>Now, if you want to change the HTML code</a:t>
            </a:r>
            <a:r>
              <a:rPr lang="ru-RU" dirty="0" smtClean="0"/>
              <a:t> </a:t>
            </a:r>
            <a:r>
              <a:rPr lang="en-US" dirty="0" smtClean="0"/>
              <a:t>in the div1 element so that it displays the answer for the viewer when the link is clicked, you</a:t>
            </a:r>
            <a:r>
              <a:rPr lang="ru-RU" dirty="0" smtClean="0"/>
              <a:t> </a:t>
            </a:r>
            <a:r>
              <a:rPr lang="en-US" dirty="0" smtClean="0"/>
              <a:t>can use the click event on the link to start the script in motion and then change the </a:t>
            </a:r>
            <a:r>
              <a:rPr lang="en-US" dirty="0" err="1" smtClean="0"/>
              <a:t>innerHTML</a:t>
            </a:r>
            <a:r>
              <a:rPr lang="ru-RU" dirty="0" smtClean="0"/>
              <a:t> </a:t>
            </a:r>
            <a:r>
              <a:rPr lang="en-US" dirty="0" smtClean="0"/>
              <a:t>property on the div1 element node to change the contents of that element from the question to</a:t>
            </a:r>
            <a:r>
              <a:rPr lang="ru-RU" dirty="0" smtClean="0"/>
              <a:t> </a:t>
            </a:r>
            <a:r>
              <a:rPr lang="en-US" dirty="0" smtClean="0"/>
              <a:t>the answer:</a:t>
            </a:r>
          </a:p>
          <a:p>
            <a:pPr marL="714375">
              <a:buNone/>
            </a:pPr>
            <a:r>
              <a:rPr lang="en-US" dirty="0" err="1" smtClean="0"/>
              <a:t>var</a:t>
            </a:r>
            <a:r>
              <a:rPr lang="en-US" dirty="0" smtClean="0"/>
              <a:t> d1 = </a:t>
            </a:r>
            <a:r>
              <a:rPr lang="en-US" dirty="0" err="1" smtClean="0"/>
              <a:t>document.getElementById</a:t>
            </a:r>
            <a:r>
              <a:rPr lang="en-US" dirty="0" smtClean="0"/>
              <a:t>("div1");</a:t>
            </a:r>
          </a:p>
          <a:p>
            <a:pPr marL="714375">
              <a:buNone/>
            </a:pPr>
            <a:r>
              <a:rPr lang="en-US" dirty="0" err="1" smtClean="0"/>
              <a:t>var</a:t>
            </a:r>
            <a:r>
              <a:rPr lang="en-US" dirty="0" smtClean="0"/>
              <a:t> </a:t>
            </a:r>
            <a:r>
              <a:rPr lang="en-US" dirty="0" err="1" smtClean="0"/>
              <a:t>a_link</a:t>
            </a:r>
            <a:r>
              <a:rPr lang="en-US" dirty="0" smtClean="0"/>
              <a:t> = </a:t>
            </a:r>
            <a:r>
              <a:rPr lang="en-US" dirty="0" err="1" smtClean="0"/>
              <a:t>document.getElementById</a:t>
            </a:r>
            <a:r>
              <a:rPr lang="en-US" dirty="0" smtClean="0"/>
              <a:t>("</a:t>
            </a:r>
            <a:r>
              <a:rPr lang="en-US" dirty="0" err="1" smtClean="0"/>
              <a:t>answer_link</a:t>
            </a:r>
            <a:r>
              <a:rPr lang="en-US" dirty="0" smtClean="0"/>
              <a:t>");</a:t>
            </a:r>
          </a:p>
          <a:p>
            <a:pPr marL="714375">
              <a:buNone/>
            </a:pPr>
            <a:r>
              <a:rPr lang="en-US" dirty="0" err="1" smtClean="0"/>
              <a:t>answer_link.onclick</a:t>
            </a:r>
            <a:r>
              <a:rPr lang="en-US" dirty="0" smtClean="0"/>
              <a:t> = function() {</a:t>
            </a:r>
          </a:p>
          <a:p>
            <a:pPr marL="714375">
              <a:buNone/>
            </a:pPr>
            <a:r>
              <a:rPr lang="en-US" dirty="0" smtClean="0"/>
              <a:t>d1.innerHTML = "That is easy, the answer is &lt;strong&gt;4&lt;/strong&gt;!";</a:t>
            </a:r>
          </a:p>
          <a:p>
            <a:pPr marL="714375">
              <a:buNone/>
            </a:pPr>
            <a:r>
              <a:rPr lang="en-US" dirty="0" smtClean="0"/>
              <a:t>return false;</a:t>
            </a:r>
          </a:p>
          <a:p>
            <a:pPr marL="714375">
              <a:buNone/>
            </a:pPr>
            <a:r>
              <a:rPr lang="en-US" dirty="0" smtClean="0"/>
              <a:t>};</a:t>
            </a:r>
          </a:p>
          <a:p>
            <a:r>
              <a:rPr lang="en-US" dirty="0" smtClean="0"/>
              <a:t>Recall that in order to keep this link from being followed when clicked, you add the return</a:t>
            </a:r>
            <a:r>
              <a:rPr lang="ru-RU" dirty="0" smtClean="0"/>
              <a:t> </a:t>
            </a:r>
            <a:r>
              <a:rPr lang="en-US" dirty="0" smtClean="0"/>
              <a:t>false statement after performing the desired actions.</a:t>
            </a:r>
          </a:p>
          <a:p>
            <a:r>
              <a:rPr lang="en-US" dirty="0" smtClean="0"/>
              <a:t>When run, this script changes the content inside the div1 element on the page, so that the</a:t>
            </a:r>
            <a:r>
              <a:rPr lang="ru-RU" dirty="0" smtClean="0"/>
              <a:t> </a:t>
            </a:r>
            <a:r>
              <a:rPr lang="en-US" dirty="0" smtClean="0"/>
              <a:t>HTML code would now be the following (though it will not be seen using the browser’s “View</a:t>
            </a:r>
            <a:r>
              <a:rPr lang="ru-RU" dirty="0" smtClean="0"/>
              <a:t> </a:t>
            </a:r>
            <a:r>
              <a:rPr lang="en-US" dirty="0" smtClean="0"/>
              <a:t>Source” command):</a:t>
            </a:r>
          </a:p>
          <a:p>
            <a:pPr marL="714375">
              <a:buNone/>
            </a:pPr>
            <a:r>
              <a:rPr lang="en-US" dirty="0" smtClean="0"/>
              <a:t>&lt;body&gt;</a:t>
            </a:r>
          </a:p>
          <a:p>
            <a:pPr marL="714375">
              <a:buNone/>
            </a:pPr>
            <a:r>
              <a:rPr lang="en-US" dirty="0" smtClean="0"/>
              <a:t>&lt;div id="div1"&gt;</a:t>
            </a:r>
          </a:p>
          <a:p>
            <a:pPr marL="714375">
              <a:buNone/>
            </a:pPr>
            <a:r>
              <a:rPr lang="en-US" dirty="0" smtClean="0"/>
              <a:t>That is easy, the answer is &lt;strong&gt;4&lt;/strong&gt;!</a:t>
            </a:r>
          </a:p>
          <a:p>
            <a:pPr marL="714375">
              <a:buNone/>
            </a:pPr>
            <a:r>
              <a:rPr lang="en-US" dirty="0" smtClean="0"/>
              <a:t>&lt;/div&gt;</a:t>
            </a:r>
          </a:p>
          <a:p>
            <a:pPr marL="714375">
              <a:buNone/>
            </a:pPr>
            <a:r>
              <a:rPr lang="en-US" dirty="0" smtClean="0"/>
              <a:t>&lt;div id="div2"&gt;</a:t>
            </a:r>
          </a:p>
          <a:p>
            <a:pPr marL="714375">
              <a:buNone/>
            </a:pPr>
            <a:r>
              <a:rPr lang="en-US" dirty="0" smtClean="0"/>
              <a:t>&lt;a </a:t>
            </a:r>
            <a:r>
              <a:rPr lang="en-US" dirty="0" err="1" smtClean="0"/>
              <a:t>href</a:t>
            </a:r>
            <a:r>
              <a:rPr lang="en-US" dirty="0" smtClean="0"/>
              <a:t>="answer.html" id="</a:t>
            </a:r>
            <a:r>
              <a:rPr lang="en-US" dirty="0" err="1" smtClean="0"/>
              <a:t>answer_link</a:t>
            </a:r>
            <a:r>
              <a:rPr lang="en-US" dirty="0" smtClean="0"/>
              <a:t>"&gt;Get the answer&lt;/a&gt;</a:t>
            </a:r>
          </a:p>
          <a:p>
            <a:pPr marL="714375">
              <a:buNone/>
            </a:pPr>
            <a:r>
              <a:rPr lang="en-US" dirty="0" smtClean="0"/>
              <a:t>&lt;/div&gt;</a:t>
            </a:r>
          </a:p>
          <a:p>
            <a:pPr marL="714375">
              <a:buNone/>
            </a:pPr>
            <a:r>
              <a:rPr lang="en-US" dirty="0" smtClean="0"/>
              <a:t>&lt;/body&gt;</a:t>
            </a:r>
          </a:p>
          <a:p>
            <a:r>
              <a:rPr lang="en-US" dirty="0" smtClean="0"/>
              <a:t>As you can see, this can be a handy way to make dynamic changes to the content of a Web page.</a:t>
            </a:r>
            <a:endParaRPr lang="ru-RU" dirty="0"/>
          </a:p>
        </p:txBody>
      </p:sp>
    </p:spTree>
  </p:cSld>
  <p:clrMapOvr>
    <a:masterClrMapping/>
  </p:clrMapOv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29926</TotalTime>
  <Words>14737</Words>
  <Application>Microsoft Office PowerPoint</Application>
  <PresentationFormat>Экран (4:3)</PresentationFormat>
  <Paragraphs>2093</Paragraphs>
  <Slides>140</Slides>
  <Notes>75</Notes>
  <HiddenSlides>16</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140</vt:i4>
      </vt:variant>
    </vt:vector>
  </HeadingPairs>
  <TitlesOfParts>
    <vt:vector size="142" baseType="lpstr">
      <vt:lpstr>Тема Office</vt:lpstr>
      <vt:lpstr>Image</vt:lpstr>
      <vt:lpstr>Проектирование Интернет приложений</vt:lpstr>
      <vt:lpstr>План лекции</vt:lpstr>
      <vt:lpstr>Цель преподавания данной дисциплины</vt:lpstr>
      <vt:lpstr>Основными задачами изучения и изложения дисциплины являются</vt:lpstr>
      <vt:lpstr>Лектор: </vt:lpstr>
      <vt:lpstr>Курсы учебного плана, связанные с Интернет технологиями</vt:lpstr>
      <vt:lpstr>Распределение учебного времени</vt:lpstr>
      <vt:lpstr>Материалы курса</vt:lpstr>
      <vt:lpstr>Литература</vt:lpstr>
      <vt:lpstr>Основные этапы развития web технологий</vt:lpstr>
      <vt:lpstr>Кодирование документов на компьютере</vt:lpstr>
      <vt:lpstr>Разметка (murkup)</vt:lpstr>
      <vt:lpstr>Язык SGML</vt:lpstr>
      <vt:lpstr>Описание типа документа  (Document Type Definition, DTD)</vt:lpstr>
      <vt:lpstr>Появление идей гипертекста</vt:lpstr>
      <vt:lpstr>Появление Web сети</vt:lpstr>
      <vt:lpstr>Современные Web стандарты</vt:lpstr>
      <vt:lpstr>XHTML это будущее</vt:lpstr>
      <vt:lpstr>Что такое Интернет приложение?</vt:lpstr>
      <vt:lpstr>Web приложения</vt:lpstr>
      <vt:lpstr>Web приложение</vt:lpstr>
      <vt:lpstr>World Wide Web  (WWW)</vt:lpstr>
      <vt:lpstr>Основные этапы развития Web сети </vt:lpstr>
      <vt:lpstr>Основа архитектуры Web</vt:lpstr>
      <vt:lpstr>Web клиент - браузер</vt:lpstr>
      <vt:lpstr>Web – сервер (HTTP сервер )</vt:lpstr>
      <vt:lpstr>Действия web-сервера</vt:lpstr>
      <vt:lpstr>Запрос статических файлов</vt:lpstr>
      <vt:lpstr>Запрос исполняемых модулей (CGI технология)</vt:lpstr>
      <vt:lpstr>Запрос динамических страниц</vt:lpstr>
      <vt:lpstr>Слайд 31</vt:lpstr>
      <vt:lpstr>HTTP протокол</vt:lpstr>
      <vt:lpstr>HTTP протокол</vt:lpstr>
      <vt:lpstr>Универсальный Определитель местоположения Ресурса (Uniform Resource Locator )</vt:lpstr>
      <vt:lpstr>Структура URL </vt:lpstr>
      <vt:lpstr>Как работает HTTP</vt:lpstr>
      <vt:lpstr>HTTP запрос</vt:lpstr>
      <vt:lpstr>HTTP протокол</vt:lpstr>
      <vt:lpstr>Пример HTTP запроса на получение страницы</vt:lpstr>
      <vt:lpstr>Пример HTTP ответа сервера</vt:lpstr>
      <vt:lpstr>Язык HTML</vt:lpstr>
      <vt:lpstr>История языка HTML/XHTML</vt:lpstr>
      <vt:lpstr>Слайд 43</vt:lpstr>
      <vt:lpstr>Зачем нужен xHTML вместо HTML</vt:lpstr>
      <vt:lpstr>Различия между XHTML и HTML</vt:lpstr>
      <vt:lpstr>Слайд 46</vt:lpstr>
      <vt:lpstr>Достоинства и недостатки языков</vt:lpstr>
      <vt:lpstr>Слайд 48</vt:lpstr>
      <vt:lpstr>Отображение XML документа в браузерах</vt:lpstr>
      <vt:lpstr>Простой XHTML файл</vt:lpstr>
      <vt:lpstr>Объявление DOCTYPE</vt:lpstr>
      <vt:lpstr>Структура HTML разметки состоит из</vt:lpstr>
      <vt:lpstr>Структура HTML документа</vt:lpstr>
      <vt:lpstr>Примеры элементов HTML</vt:lpstr>
      <vt:lpstr>Теги ссылок и изображений</vt:lpstr>
      <vt:lpstr>Включение в HTML страницу ссылок на другие страницы </vt:lpstr>
      <vt:lpstr>Пример HTML документа</vt:lpstr>
      <vt:lpstr>Включение в HTML страницу изображений </vt:lpstr>
      <vt:lpstr>Пример HTML</vt:lpstr>
      <vt:lpstr>Часто используемые теги</vt:lpstr>
      <vt:lpstr>Блоковые элементы</vt:lpstr>
      <vt:lpstr>Тэг div</vt:lpstr>
      <vt:lpstr>Списочные элементы</vt:lpstr>
      <vt:lpstr>Списочные элементы</vt:lpstr>
      <vt:lpstr>Табличные элементы</vt:lpstr>
      <vt:lpstr>Атрибуты тега table</vt:lpstr>
      <vt:lpstr>Атрибуты строк и ячеек таблицы</vt:lpstr>
      <vt:lpstr>Пример описания таблицы</vt:lpstr>
      <vt:lpstr>Пример</vt:lpstr>
      <vt:lpstr>Описание структуры страницы с помощью таблиц</vt:lpstr>
      <vt:lpstr>Разметка на основе таблиц</vt:lpstr>
      <vt:lpstr>Задание HTML таблицы</vt:lpstr>
      <vt:lpstr>Формы web страницы</vt:lpstr>
      <vt:lpstr>Формы HTML</vt:lpstr>
      <vt:lpstr>Описание формы в HTML документе </vt:lpstr>
      <vt:lpstr>Формы в HTML документах</vt:lpstr>
      <vt:lpstr>Управляющие элементы </vt:lpstr>
      <vt:lpstr>Формы в HTML</vt:lpstr>
      <vt:lpstr>Выпадающие списки.</vt:lpstr>
      <vt:lpstr>Пример формы</vt:lpstr>
      <vt:lpstr>Отправка данных формы на сервер </vt:lpstr>
      <vt:lpstr>Пример HTML формы</vt:lpstr>
      <vt:lpstr>Замечание по обработке HTML форм</vt:lpstr>
      <vt:lpstr>Предупреждение</vt:lpstr>
      <vt:lpstr>Слайд 85</vt:lpstr>
      <vt:lpstr>Каскадные таблицы стилей (Cascading Style Sheets, CSS)</vt:lpstr>
      <vt:lpstr>Слайд 87</vt:lpstr>
      <vt:lpstr>Слайд 88</vt:lpstr>
      <vt:lpstr>Например</vt:lpstr>
      <vt:lpstr>Каскадные таблицы стилей  (Cascading Style Sheets)</vt:lpstr>
      <vt:lpstr>Слайд 91</vt:lpstr>
      <vt:lpstr>Правила описания  стиля</vt:lpstr>
      <vt:lpstr>Правила таблицы стилей</vt:lpstr>
      <vt:lpstr>Формирование стилей</vt:lpstr>
      <vt:lpstr>Применение правил стилей </vt:lpstr>
      <vt:lpstr>Пример использования стилей</vt:lpstr>
      <vt:lpstr>Слайд 97</vt:lpstr>
      <vt:lpstr>Слайд 98</vt:lpstr>
      <vt:lpstr>Использование контейнера &lt;div&gt;</vt:lpstr>
      <vt:lpstr>Позиционирование контейнера div</vt:lpstr>
      <vt:lpstr>Слайд 101</vt:lpstr>
      <vt:lpstr>Пример</vt:lpstr>
      <vt:lpstr>Форматирование web страницы с использованием CSS для &lt;div&gt; элементов</vt:lpstr>
      <vt:lpstr>Слайд 104</vt:lpstr>
      <vt:lpstr>Использование CSS позиционирования</vt:lpstr>
      <vt:lpstr>Форматирование web-страниц с использованием таблиц и CSS </vt:lpstr>
      <vt:lpstr>Разметка на основе таблиц</vt:lpstr>
      <vt:lpstr>New Structures</vt:lpstr>
      <vt:lpstr>Другой метод описания схемы страницы </vt:lpstr>
      <vt:lpstr>Описание страницы с помощью элементов DIV </vt:lpstr>
      <vt:lpstr>Заключение по CSS </vt:lpstr>
      <vt:lpstr>Слайд 112</vt:lpstr>
      <vt:lpstr>Скриптовые языки</vt:lpstr>
      <vt:lpstr>Скрипты в web-приложениях</vt:lpstr>
      <vt:lpstr>Скрипты браузера </vt:lpstr>
      <vt:lpstr>Выполняемый браузером код  (script)</vt:lpstr>
      <vt:lpstr>Язык JavaScript</vt:lpstr>
      <vt:lpstr>Пример скрипта браузера</vt:lpstr>
      <vt:lpstr>Динамический HTML</vt:lpstr>
      <vt:lpstr>Dynamic HTML (DHTML)</vt:lpstr>
      <vt:lpstr>Объектная модель DHTML</vt:lpstr>
      <vt:lpstr>Пример скрипта, включенного в раздел head HTML страницы</vt:lpstr>
      <vt:lpstr>Пример формы</vt:lpstr>
      <vt:lpstr>Использование формы и обработки события</vt:lpstr>
      <vt:lpstr>Слайд 125</vt:lpstr>
      <vt:lpstr>Пример содержания HTML страницы</vt:lpstr>
      <vt:lpstr>В DOM таблица представляется следующим образом</vt:lpstr>
      <vt:lpstr>Слайд 128</vt:lpstr>
      <vt:lpstr>Dynamic HTML (DHTML)</vt:lpstr>
      <vt:lpstr>Доступ к элементам страницы с помощью DOM</vt:lpstr>
      <vt:lpstr>Слайд 131</vt:lpstr>
      <vt:lpstr>Объект document</vt:lpstr>
      <vt:lpstr>Пример объектной модели документа</vt:lpstr>
      <vt:lpstr>The Properties of the Document Object</vt:lpstr>
      <vt:lpstr>Слайд 135</vt:lpstr>
      <vt:lpstr>Слайд 136</vt:lpstr>
      <vt:lpstr>Методы объекта document</vt:lpstr>
      <vt:lpstr>Слайд 138</vt:lpstr>
      <vt:lpstr>Слайд 139</vt:lpstr>
      <vt:lpstr>Свойство innerHTML</vt:lpstr>
    </vt:vector>
  </TitlesOfParts>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technologies basics</dc:title>
  <dc:creator>Tuzovsky Anatoly Fedorovich</dc:creator>
  <dc:description>Tomsk Polytechnic University</dc:description>
  <cp:lastModifiedBy>Тузовский</cp:lastModifiedBy>
  <cp:revision>840</cp:revision>
  <dcterms:created xsi:type="dcterms:W3CDTF">2009-11-27T05:09:31Z</dcterms:created>
  <dcterms:modified xsi:type="dcterms:W3CDTF">2010-01-31T09:35:24Z</dcterms:modified>
</cp:coreProperties>
</file>