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8" r:id="rId2"/>
    <p:sldId id="310" r:id="rId3"/>
    <p:sldId id="264" r:id="rId4"/>
    <p:sldId id="268" r:id="rId5"/>
    <p:sldId id="267" r:id="rId6"/>
    <p:sldId id="269" r:id="rId7"/>
    <p:sldId id="272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316" r:id="rId16"/>
    <p:sldId id="317" r:id="rId17"/>
    <p:sldId id="318" r:id="rId18"/>
    <p:sldId id="320" r:id="rId19"/>
    <p:sldId id="319" r:id="rId20"/>
    <p:sldId id="313" r:id="rId21"/>
    <p:sldId id="31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7AB6C-06F3-4AF9-AFFA-658DC84B00B6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23074-4141-4FAF-B29A-656BA12A71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318AD-5E1A-4662-BF9F-B9C45F6166B8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“Си</a:t>
            </a:r>
            <a:r>
              <a:rPr lang="en-US" smtClean="0"/>
              <a:t>”</a:t>
            </a:r>
            <a:r>
              <a:rPr lang="ru-RU" smtClean="0"/>
              <a:t> — во всем мире </a:t>
            </a:r>
            <a:r>
              <a:rPr lang="en-US" smtClean="0"/>
              <a:t>“</a:t>
            </a:r>
            <a:r>
              <a:rPr lang="ru-RU" smtClean="0"/>
              <a:t>си” (мать братьев Покрасс)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4D2AFD-B898-4B75-945E-77E4D3DB4071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EE05D9-D7E0-44D4-934F-F12CA16D2110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81DF8-E025-4339-A05B-9B4A7177700E}" type="slidenum">
              <a:rPr lang="ru-RU" smtClean="0">
                <a:latin typeface="Arial" charset="0"/>
              </a:rPr>
              <a:pPr/>
              <a:t>16</a:t>
            </a:fld>
            <a:endParaRPr lang="ru-RU" smtClean="0">
              <a:latin typeface="Arial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1DDF46-0877-4B13-A015-902839119F07}" type="slidenum">
              <a:rPr lang="ru-RU" smtClean="0">
                <a:latin typeface="Arial" charset="0"/>
              </a:rPr>
              <a:pPr/>
              <a:t>17</a:t>
            </a:fld>
            <a:endParaRPr lang="ru-RU" smtClean="0">
              <a:latin typeface="Arial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6CCBC4-CCF9-4FEA-A7B2-77F73A1AA6B5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4E61A-042D-459D-9ECF-27302D41BB6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7EAB2-03A9-4E6F-B338-A398E4F2B4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692150"/>
            <a:ext cx="7847012" cy="55451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 smtClean="0"/>
              <a:t>Высокоуровневые методы информатики и программирования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Лекция 8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Свойства и операции классов</a:t>
            </a:r>
            <a:br>
              <a:rPr lang="ru-RU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Свойства класса</a:t>
            </a:r>
          </a:p>
          <a:p>
            <a:r>
              <a:rPr lang="ru-RU" dirty="0" smtClean="0"/>
              <a:t>Описание операций класса</a:t>
            </a:r>
          </a:p>
          <a:p>
            <a:r>
              <a:rPr lang="ru-RU" dirty="0" smtClean="0"/>
              <a:t>Описаний преобразований объектов класса (преобразование типов)</a:t>
            </a:r>
          </a:p>
          <a:p>
            <a:r>
              <a:rPr lang="ru-RU" smtClean="0"/>
              <a:t>Расширяющие методы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85800"/>
          </a:xfrm>
        </p:spPr>
        <p:txBody>
          <a:bodyPr/>
          <a:lstStyle/>
          <a:p>
            <a:pPr eaLnBrk="1" hangingPunct="1"/>
            <a:r>
              <a:rPr lang="ru-RU" sz="3600" smtClean="0"/>
              <a:t>Свойства</a:t>
            </a:r>
            <a:r>
              <a:rPr lang="en-US" sz="3600" smtClean="0"/>
              <a:t> </a:t>
            </a:r>
            <a:r>
              <a:rPr lang="ru-RU" sz="3600" smtClean="0"/>
              <a:t>класса</a:t>
            </a:r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838200"/>
            <a:ext cx="8223250" cy="4175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Весьма полезный гибрид поля и методов</a:t>
            </a:r>
            <a:r>
              <a:rPr lang="en-US" sz="2400" dirty="0" smtClean="0"/>
              <a:t>: </a:t>
            </a:r>
            <a:r>
              <a:rPr lang="ru-RU" sz="2400" dirty="0" smtClean="0"/>
              <a:t>поле, доступ к которому и присваивание которому – программируемые операции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Используются для</a:t>
            </a:r>
            <a:r>
              <a:rPr lang="en-US" sz="24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Реализации элементов данных, которые не могут быть изменены</a:t>
            </a:r>
            <a:r>
              <a:rPr lang="en-US" sz="2400" dirty="0" smtClean="0"/>
              <a:t> (</a:t>
            </a:r>
            <a:r>
              <a:rPr lang="ru-RU" sz="2400" dirty="0" smtClean="0"/>
              <a:t>для этого достаточно просто не включать метод </a:t>
            </a:r>
            <a:r>
              <a:rPr lang="en-US" sz="2400" i="1" dirty="0" smtClean="0"/>
              <a:t>set</a:t>
            </a:r>
            <a:r>
              <a:rPr lang="en-US" sz="2400" dirty="0" smtClean="0"/>
              <a:t> </a:t>
            </a:r>
            <a:r>
              <a:rPr lang="ru-RU" sz="2400" dirty="0" smtClean="0"/>
              <a:t>в описание свойства</a:t>
            </a:r>
            <a:r>
              <a:rPr lang="en-US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Проверок перед присваиванием (например, проверок полномочий)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Реализации вычисляемых (</a:t>
            </a:r>
            <a:r>
              <a:rPr lang="ru-RU" sz="2400" i="1" dirty="0" smtClean="0"/>
              <a:t>активных</a:t>
            </a:r>
            <a:r>
              <a:rPr lang="ru-RU" sz="2400" dirty="0" smtClean="0"/>
              <a:t>) значений</a:t>
            </a:r>
            <a:r>
              <a:rPr lang="en-US" sz="24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Пример</a:t>
            </a:r>
            <a:r>
              <a:rPr lang="en-US" sz="2400" dirty="0" smtClean="0"/>
              <a:t>: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195513" y="5157788"/>
            <a:ext cx="5062537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65000"/>
              <a:buFont typeface="Wingdings" pitchFamily="2" charset="2"/>
              <a:buNone/>
            </a:pPr>
            <a:r>
              <a:rPr lang="de-DE" sz="2000" b="1">
                <a:latin typeface="Lucida Console" pitchFamily="49" charset="0"/>
              </a:rPr>
              <a:t>public string Name </a:t>
            </a:r>
            <a:br>
              <a:rPr lang="de-DE" sz="2000" b="1">
                <a:latin typeface="Lucida Console" pitchFamily="49" charset="0"/>
              </a:rPr>
            </a:br>
            <a:r>
              <a:rPr lang="de-DE" sz="2000" b="1">
                <a:latin typeface="Lucida Console" pitchFamily="49" charset="0"/>
              </a:rPr>
              <a:t>{ </a:t>
            </a:r>
            <a:br>
              <a:rPr lang="de-DE" sz="2000" b="1">
                <a:latin typeface="Lucida Console" pitchFamily="49" charset="0"/>
              </a:rPr>
            </a:br>
            <a:r>
              <a:rPr lang="de-DE" sz="2000" b="1">
                <a:latin typeface="Lucida Console" pitchFamily="49" charset="0"/>
              </a:rPr>
              <a:t>   get { return name; } </a:t>
            </a:r>
            <a:br>
              <a:rPr lang="de-DE" sz="2000" b="1">
                <a:latin typeface="Lucida Console" pitchFamily="49" charset="0"/>
              </a:rPr>
            </a:br>
            <a:r>
              <a:rPr lang="de-DE" sz="2000" b="1">
                <a:latin typeface="Lucida Console" pitchFamily="49" charset="0"/>
              </a:rPr>
              <a:t>   set { name = value; } </a:t>
            </a:r>
            <a:br>
              <a:rPr lang="de-DE" sz="2000" b="1">
                <a:latin typeface="Lucida Console" pitchFamily="49" charset="0"/>
              </a:rPr>
            </a:br>
            <a:r>
              <a:rPr lang="de-DE" sz="2000" b="1">
                <a:latin typeface="Lucida Console" pitchFamily="49" charset="0"/>
              </a:rPr>
              <a:t>}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Описание свойств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Свойства являются частными случаями </a:t>
            </a:r>
            <a:r>
              <a:rPr lang="ru-RU" i="1" dirty="0" smtClean="0"/>
              <a:t>методов класса</a:t>
            </a:r>
            <a:r>
              <a:rPr lang="ru-RU" dirty="0" smtClean="0"/>
              <a:t> и  описываются следующим образом: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err="1" smtClean="0"/>
              <a:t>режим_доступа</a:t>
            </a:r>
            <a:r>
              <a:rPr lang="ru-RU" sz="2800" dirty="0" smtClean="0"/>
              <a:t> &lt;тип&gt; &lt;название&gt;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</a:t>
            </a:r>
            <a:r>
              <a:rPr lang="ru-RU" sz="2800" dirty="0" smtClean="0"/>
              <a:t> {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    // </a:t>
            </a:r>
            <a:r>
              <a:rPr lang="ru-RU" sz="2800" dirty="0" smtClean="0"/>
              <a:t>методы для задания значения свойства</a:t>
            </a:r>
          </a:p>
          <a:p>
            <a:pPr>
              <a:buNone/>
            </a:pPr>
            <a:r>
              <a:rPr lang="ru-RU" sz="2800" dirty="0" smtClean="0"/>
              <a:t>        </a:t>
            </a:r>
            <a:r>
              <a:rPr lang="en-US" sz="2800" dirty="0" smtClean="0"/>
              <a:t>set</a:t>
            </a:r>
            <a:r>
              <a:rPr lang="ru-RU" sz="2800" dirty="0" smtClean="0"/>
              <a:t> { </a:t>
            </a:r>
          </a:p>
          <a:p>
            <a:pPr>
              <a:buNone/>
            </a:pPr>
            <a:r>
              <a:rPr lang="ru-RU" sz="2800" dirty="0" smtClean="0"/>
              <a:t>	  // задание значения </a:t>
            </a:r>
            <a:r>
              <a:rPr lang="en-US" sz="2800" b="1" dirty="0" smtClean="0"/>
              <a:t>value</a:t>
            </a:r>
            <a:r>
              <a:rPr lang="ru-RU" sz="2800" dirty="0" smtClean="0"/>
              <a:t> некоторому закрытому полю</a:t>
            </a:r>
          </a:p>
          <a:p>
            <a:pPr lvl="2">
              <a:buNone/>
            </a:pPr>
            <a:r>
              <a:rPr lang="ru-RU" sz="2800" dirty="0" smtClean="0"/>
              <a:t>  }</a:t>
            </a:r>
          </a:p>
          <a:p>
            <a:pPr marL="538163" lvl="2">
              <a:buNone/>
            </a:pPr>
            <a:r>
              <a:rPr lang="ru-RU" sz="2800" dirty="0" smtClean="0"/>
              <a:t>   </a:t>
            </a:r>
            <a:r>
              <a:rPr lang="en-US" sz="2800" dirty="0" smtClean="0"/>
              <a:t> // </a:t>
            </a:r>
            <a:r>
              <a:rPr lang="ru-RU" sz="2800" dirty="0" smtClean="0"/>
              <a:t>методы для получения значения свойства</a:t>
            </a:r>
            <a:endParaRPr lang="en-US" sz="2800" dirty="0" smtClean="0"/>
          </a:p>
          <a:p>
            <a:pPr marL="538163" lvl="2">
              <a:buNone/>
            </a:pPr>
            <a:r>
              <a:rPr lang="en-US" sz="2800" dirty="0" smtClean="0"/>
              <a:t>   </a:t>
            </a:r>
            <a:r>
              <a:rPr lang="ru-RU" sz="2800" dirty="0" smtClean="0"/>
              <a:t> </a:t>
            </a:r>
            <a:r>
              <a:rPr lang="en-US" sz="2800" dirty="0" smtClean="0"/>
              <a:t>get</a:t>
            </a:r>
            <a:r>
              <a:rPr lang="ru-RU" sz="2800" dirty="0" smtClean="0"/>
              <a:t> {</a:t>
            </a:r>
          </a:p>
          <a:p>
            <a:pPr lvl="2">
              <a:buNone/>
            </a:pPr>
            <a:r>
              <a:rPr lang="ru-RU" sz="2800" dirty="0" smtClean="0"/>
              <a:t>    </a:t>
            </a:r>
            <a:r>
              <a:rPr lang="en-US" sz="2800" dirty="0" smtClean="0"/>
              <a:t>return</a:t>
            </a:r>
            <a:r>
              <a:rPr lang="ru-RU" sz="2800" dirty="0" smtClean="0"/>
              <a:t>(&lt;закрытое поле&gt;);</a:t>
            </a:r>
          </a:p>
          <a:p>
            <a:pPr lvl="2">
              <a:buNone/>
            </a:pPr>
            <a:r>
              <a:rPr lang="ru-RU" sz="2800" dirty="0" smtClean="0"/>
              <a:t>  }</a:t>
            </a:r>
            <a:endParaRPr lang="en-US" sz="2800" dirty="0" smtClean="0"/>
          </a:p>
          <a:p>
            <a:pPr marL="350838" lvl="2">
              <a:buNone/>
            </a:pPr>
            <a:r>
              <a:rPr lang="en-US" sz="2800" dirty="0" smtClean="0"/>
              <a:t>    }</a:t>
            </a:r>
            <a:endParaRPr lang="ru-RU" sz="2800" dirty="0" smtClean="0"/>
          </a:p>
          <a:p>
            <a:r>
              <a:rPr lang="ru-RU" dirty="0" smtClean="0"/>
              <a:t>Например:</a:t>
            </a:r>
          </a:p>
          <a:p>
            <a:pPr marL="623888">
              <a:buNone/>
            </a:pPr>
            <a:r>
              <a:rPr lang="en-US" dirty="0" smtClean="0">
                <a:solidFill>
                  <a:srgbClr val="0000CC"/>
                </a:solidFill>
              </a:rPr>
              <a:t>public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Age {</a:t>
            </a:r>
            <a:endParaRPr lang="ru-RU" sz="2800" dirty="0" smtClean="0">
              <a:solidFill>
                <a:srgbClr val="0000CC"/>
              </a:solidFill>
            </a:endParaRPr>
          </a:p>
          <a:p>
            <a:pPr marL="623888">
              <a:buNone/>
            </a:pPr>
            <a:r>
              <a:rPr lang="en-US" dirty="0" smtClean="0">
                <a:solidFill>
                  <a:srgbClr val="0000CC"/>
                </a:solidFill>
              </a:rPr>
              <a:t>  set {if (value &gt; 0) _age = value;}</a:t>
            </a:r>
            <a:endParaRPr lang="ru-RU" sz="2800" dirty="0" smtClean="0">
              <a:solidFill>
                <a:srgbClr val="0000CC"/>
              </a:solidFill>
            </a:endParaRPr>
          </a:p>
          <a:p>
            <a:pPr marL="623888">
              <a:buNone/>
            </a:pPr>
            <a:r>
              <a:rPr lang="en-US" dirty="0" smtClean="0">
                <a:solidFill>
                  <a:srgbClr val="0000CC"/>
                </a:solidFill>
              </a:rPr>
              <a:t>  get</a:t>
            </a:r>
            <a:r>
              <a:rPr lang="ru-RU" dirty="0" smtClean="0">
                <a:solidFill>
                  <a:srgbClr val="0000CC"/>
                </a:solidFill>
              </a:rPr>
              <a:t> {</a:t>
            </a:r>
            <a:r>
              <a:rPr lang="en-US" dirty="0" smtClean="0">
                <a:solidFill>
                  <a:srgbClr val="0000CC"/>
                </a:solidFill>
              </a:rPr>
              <a:t>return</a:t>
            </a:r>
            <a:r>
              <a:rPr lang="ru-RU" dirty="0" smtClean="0">
                <a:solidFill>
                  <a:srgbClr val="0000CC"/>
                </a:solidFill>
              </a:rPr>
              <a:t>(_</a:t>
            </a:r>
            <a:r>
              <a:rPr lang="en-US" dirty="0" smtClean="0">
                <a:solidFill>
                  <a:srgbClr val="0000CC"/>
                </a:solidFill>
              </a:rPr>
              <a:t>age</a:t>
            </a:r>
            <a:r>
              <a:rPr lang="ru-RU" dirty="0" smtClean="0">
                <a:solidFill>
                  <a:srgbClr val="0000CC"/>
                </a:solidFill>
              </a:rPr>
              <a:t>);}</a:t>
            </a:r>
            <a:endParaRPr lang="ru-RU" sz="2800" dirty="0" smtClean="0">
              <a:solidFill>
                <a:srgbClr val="0000CC"/>
              </a:solidFill>
            </a:endParaRPr>
          </a:p>
          <a:p>
            <a:pPr marL="623888">
              <a:buNone/>
            </a:pPr>
            <a:r>
              <a:rPr lang="ru-RU" dirty="0" smtClean="0">
                <a:solidFill>
                  <a:srgbClr val="0000CC"/>
                </a:solidFill>
              </a:rPr>
              <a:t>}</a:t>
            </a:r>
            <a:endParaRPr lang="ru-RU" sz="2800" dirty="0" smtClean="0">
              <a:solidFill>
                <a:srgbClr val="0000CC"/>
              </a:solidFill>
            </a:endParaRPr>
          </a:p>
          <a:p>
            <a:pPr marL="350838" lvl="2">
              <a:buNone/>
            </a:pP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357686" y="4500570"/>
            <a:ext cx="4357718" cy="147732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Пользователь объектов класса работает со </a:t>
            </a:r>
            <a:r>
              <a:rPr lang="ru-RU" i="1" dirty="0" smtClean="0"/>
              <a:t>свойствами</a:t>
            </a:r>
            <a:r>
              <a:rPr lang="ru-RU" dirty="0" smtClean="0"/>
              <a:t> так, как если бы они были обычными </a:t>
            </a:r>
            <a:r>
              <a:rPr lang="ru-RU" i="1" dirty="0" smtClean="0"/>
              <a:t>полями объектов</a:t>
            </a:r>
            <a:r>
              <a:rPr lang="ru-RU" dirty="0" smtClean="0"/>
              <a:t>:</a:t>
            </a:r>
          </a:p>
          <a:p>
            <a:r>
              <a:rPr lang="fr-FR" dirty="0" smtClean="0">
                <a:solidFill>
                  <a:srgbClr val="0000CC"/>
                </a:solidFill>
              </a:rPr>
              <a:t>Person pr = new Person();</a:t>
            </a:r>
            <a:endParaRPr lang="ru-RU" dirty="0" smtClean="0">
              <a:solidFill>
                <a:srgbClr val="0000CC"/>
              </a:solidFill>
            </a:endParaRPr>
          </a:p>
          <a:p>
            <a:r>
              <a:rPr lang="fr-FR" dirty="0" smtClean="0">
                <a:solidFill>
                  <a:srgbClr val="0000CC"/>
                </a:solidFill>
              </a:rPr>
              <a:t>pr.Age = 25;</a:t>
            </a:r>
            <a:endParaRPr lang="ru-RU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Пример простого класса</a:t>
            </a:r>
            <a:r>
              <a:rPr lang="en-US" sz="4000" smtClean="0"/>
              <a:t> </a:t>
            </a:r>
            <a:r>
              <a:rPr lang="ru-RU" sz="4000" smtClean="0"/>
              <a:t>со свойствами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820150" cy="53006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dirty="0" smtClean="0">
                <a:solidFill>
                  <a:srgbClr val="0033CC"/>
                </a:solidFill>
              </a:rPr>
              <a:t>namespace</a:t>
            </a:r>
            <a:r>
              <a:rPr lang="en-US" sz="1800" dirty="0" smtClean="0"/>
              <a:t> </a:t>
            </a:r>
            <a:r>
              <a:rPr lang="en-US" sz="1800" dirty="0" err="1" smtClean="0"/>
              <a:t>TestProg</a:t>
            </a:r>
            <a:r>
              <a:rPr lang="en-US" sz="1800" dirty="0" smtClean="0"/>
              <a:t>   // </a:t>
            </a:r>
            <a:r>
              <a:rPr lang="ru-RU" sz="1800" dirty="0" smtClean="0"/>
              <a:t>наше пространство имен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</a:t>
            </a:r>
            <a:r>
              <a:rPr lang="en-US" sz="1800" b="1" dirty="0" smtClean="0">
                <a:solidFill>
                  <a:srgbClr val="0033CC"/>
                </a:solidFill>
              </a:rPr>
              <a:t>class</a:t>
            </a:r>
            <a:r>
              <a:rPr lang="en-US" sz="1800" dirty="0" smtClean="0"/>
              <a:t> </a:t>
            </a:r>
            <a:r>
              <a:rPr lang="en-US" sz="1800" b="1" dirty="0" err="1" smtClean="0"/>
              <a:t>NewPoint</a:t>
            </a:r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folHlink"/>
                </a:solidFill>
              </a:rPr>
              <a:t>// наш класс  </a:t>
            </a:r>
            <a:r>
              <a:rPr lang="en-US" sz="1800" dirty="0" smtClean="0">
                <a:solidFill>
                  <a:schemeClr val="folHlink"/>
                </a:solidFill>
              </a:rPr>
              <a:t>MMM</a:t>
            </a:r>
            <a:r>
              <a:rPr lang="ru-RU" sz="1800" dirty="0" smtClean="0">
                <a:solidFill>
                  <a:schemeClr val="folHlink"/>
                </a:solidFill>
              </a:rPr>
              <a:t>.</a:t>
            </a:r>
            <a:r>
              <a:rPr lang="en-US" sz="1800" dirty="0" smtClean="0">
                <a:solidFill>
                  <a:schemeClr val="folHlink"/>
                </a:solidFill>
              </a:rPr>
              <a:t>Point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</a:t>
            </a:r>
            <a:r>
              <a:rPr lang="ru-RU" sz="1800" dirty="0" smtClean="0"/>
              <a:t>	</a:t>
            </a:r>
            <a:r>
              <a:rPr lang="en-US" sz="1800" b="1" dirty="0" smtClean="0">
                <a:solidFill>
                  <a:srgbClr val="0033CC"/>
                </a:solidFill>
              </a:rPr>
              <a:t>private </a:t>
            </a:r>
            <a:r>
              <a:rPr lang="en-US" sz="1800" b="1" dirty="0" err="1" smtClean="0">
                <a:solidFill>
                  <a:srgbClr val="0033CC"/>
                </a:solidFill>
              </a:rPr>
              <a:t>int</a:t>
            </a:r>
            <a:r>
              <a:rPr lang="en-US" sz="1800" dirty="0" smtClean="0"/>
              <a:t> </a:t>
            </a:r>
            <a:r>
              <a:rPr lang="ru-RU" sz="1800" dirty="0" smtClean="0"/>
              <a:t>_</a:t>
            </a:r>
            <a:r>
              <a:rPr lang="en-US" sz="1800" dirty="0" smtClean="0"/>
              <a:t>x, </a:t>
            </a:r>
            <a:r>
              <a:rPr lang="ru-RU" sz="1800" dirty="0" smtClean="0"/>
              <a:t>_</a:t>
            </a:r>
            <a:r>
              <a:rPr lang="en-US" sz="1800" dirty="0" smtClean="0"/>
              <a:t>y; </a:t>
            </a:r>
            <a:r>
              <a:rPr lang="ru-RU" sz="1800" dirty="0" smtClean="0">
                <a:solidFill>
                  <a:schemeClr val="folHlink"/>
                </a:solidFill>
              </a:rPr>
              <a:t>// поля класса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dirty="0" smtClean="0"/>
              <a:t>		</a:t>
            </a:r>
            <a:r>
              <a:rPr lang="en-US" sz="1800" b="1" dirty="0" smtClean="0">
                <a:solidFill>
                  <a:srgbClr val="0033CC"/>
                </a:solidFill>
              </a:rPr>
              <a:t>public </a:t>
            </a:r>
            <a:r>
              <a:rPr lang="en-US" sz="1800" b="1" dirty="0" err="1" smtClean="0">
                <a:solidFill>
                  <a:srgbClr val="0033CC"/>
                </a:solidFill>
              </a:rPr>
              <a:t>int</a:t>
            </a:r>
            <a:r>
              <a:rPr lang="en-US" sz="1800" dirty="0" smtClean="0"/>
              <a:t> x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{ 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    </a:t>
            </a:r>
            <a:r>
              <a:rPr lang="en-US" sz="1800" b="1" dirty="0" smtClean="0">
                <a:solidFill>
                  <a:srgbClr val="0033CC"/>
                </a:solidFill>
              </a:rPr>
              <a:t>get</a:t>
            </a:r>
            <a:r>
              <a:rPr lang="en-US" sz="1800" b="1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   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	return _x</a:t>
            </a:r>
            <a:r>
              <a:rPr lang="ru-RU" sz="1800" dirty="0" smtClean="0"/>
              <a:t>;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    }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    </a:t>
            </a:r>
            <a:r>
              <a:rPr lang="en-US" sz="1800" b="1" dirty="0" smtClean="0">
                <a:solidFill>
                  <a:srgbClr val="0033CC"/>
                </a:solidFill>
              </a:rPr>
              <a:t>set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   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	</a:t>
            </a:r>
            <a:r>
              <a:rPr lang="ru-RU" sz="1800" dirty="0" smtClean="0"/>
              <a:t>_</a:t>
            </a:r>
            <a:r>
              <a:rPr lang="en-US" sz="1800" dirty="0" smtClean="0"/>
              <a:t>x = </a:t>
            </a:r>
            <a:r>
              <a:rPr lang="en-US" sz="1800" dirty="0" smtClean="0">
                <a:solidFill>
                  <a:schemeClr val="accent2"/>
                </a:solidFill>
              </a:rPr>
              <a:t>value</a:t>
            </a:r>
            <a:r>
              <a:rPr lang="en-US" sz="1800" dirty="0" smtClean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    }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}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	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}</a:t>
            </a:r>
            <a:endParaRPr lang="ru-RU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}</a:t>
            </a: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Автоматически реализуемые свойства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Вместо обычного определения свойства, например:</a:t>
            </a: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private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myItem</a:t>
            </a:r>
            <a:r>
              <a:rPr lang="ru-RU" dirty="0" smtClean="0">
                <a:solidFill>
                  <a:srgbClr val="0000CC"/>
                </a:solidFill>
              </a:rPr>
              <a:t>;</a:t>
            </a: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public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MyItem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ru-RU" dirty="0" smtClean="0">
                <a:solidFill>
                  <a:srgbClr val="0000CC"/>
                </a:solidFill>
              </a:rPr>
              <a:t>{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	</a:t>
            </a:r>
            <a:r>
              <a:rPr lang="en-US" dirty="0" smtClean="0">
                <a:solidFill>
                  <a:srgbClr val="0000CC"/>
                </a:solidFill>
              </a:rPr>
              <a:t>get {return </a:t>
            </a:r>
            <a:r>
              <a:rPr lang="en-US" dirty="0" err="1" smtClean="0">
                <a:solidFill>
                  <a:srgbClr val="0000CC"/>
                </a:solidFill>
              </a:rPr>
              <a:t>myItem</a:t>
            </a:r>
            <a:r>
              <a:rPr lang="en-US" dirty="0" smtClean="0">
                <a:solidFill>
                  <a:srgbClr val="0000CC"/>
                </a:solidFill>
              </a:rPr>
              <a:t>;}</a:t>
            </a:r>
            <a:endParaRPr lang="ru-RU" dirty="0" smtClean="0">
              <a:solidFill>
                <a:srgbClr val="0000CC"/>
              </a:solidFill>
            </a:endParaRP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	</a:t>
            </a:r>
            <a:r>
              <a:rPr lang="en-US" dirty="0" smtClean="0">
                <a:solidFill>
                  <a:srgbClr val="0000CC"/>
                </a:solidFill>
              </a:rPr>
              <a:t>set {</a:t>
            </a:r>
            <a:r>
              <a:rPr lang="en-US" dirty="0" err="1" smtClean="0">
                <a:solidFill>
                  <a:srgbClr val="0000CC"/>
                </a:solidFill>
              </a:rPr>
              <a:t>myItem</a:t>
            </a:r>
            <a:r>
              <a:rPr lang="en-US" dirty="0" smtClean="0">
                <a:solidFill>
                  <a:srgbClr val="0000CC"/>
                </a:solidFill>
              </a:rPr>
              <a:t> = value;}</a:t>
            </a:r>
            <a:endParaRPr lang="ru-RU" dirty="0" smtClean="0">
              <a:solidFill>
                <a:srgbClr val="0000CC"/>
              </a:solidFill>
            </a:endParaRP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}</a:t>
            </a:r>
          </a:p>
          <a:p>
            <a:r>
              <a:rPr lang="ru-RU" dirty="0" smtClean="0"/>
              <a:t>Можно сделать следующее описание: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public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MyProperty</a:t>
            </a:r>
            <a:r>
              <a:rPr lang="ru-RU" dirty="0" smtClean="0">
                <a:solidFill>
                  <a:srgbClr val="0000CC"/>
                </a:solidFill>
              </a:rPr>
              <a:t> { </a:t>
            </a:r>
            <a:r>
              <a:rPr lang="en-US" dirty="0" smtClean="0">
                <a:solidFill>
                  <a:srgbClr val="0000CC"/>
                </a:solidFill>
              </a:rPr>
              <a:t>get</a:t>
            </a:r>
            <a:r>
              <a:rPr lang="ru-RU" dirty="0" smtClean="0">
                <a:solidFill>
                  <a:srgbClr val="0000CC"/>
                </a:solidFill>
              </a:rPr>
              <a:t>; </a:t>
            </a:r>
            <a:r>
              <a:rPr lang="en-US" dirty="0" smtClean="0">
                <a:solidFill>
                  <a:srgbClr val="0000CC"/>
                </a:solidFill>
              </a:rPr>
              <a:t>set</a:t>
            </a:r>
            <a:r>
              <a:rPr lang="ru-RU" dirty="0" smtClean="0">
                <a:solidFill>
                  <a:srgbClr val="0000CC"/>
                </a:solidFill>
              </a:rPr>
              <a:t>; }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Инициализация объектов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82919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Значения свойствам разрешается назначать объектам во время создания. </a:t>
            </a:r>
          </a:p>
          <a:p>
            <a:r>
              <a:rPr lang="ru-RU" sz="2400" dirty="0" smtClean="0"/>
              <a:t>Например, если имеется описание класса, имеющего два свойства </a:t>
            </a:r>
            <a:r>
              <a:rPr lang="en-US" sz="2400" dirty="0" smtClean="0"/>
              <a:t>A</a:t>
            </a:r>
            <a:r>
              <a:rPr lang="ru-RU" sz="2400" dirty="0" smtClean="0"/>
              <a:t> и </a:t>
            </a:r>
            <a:r>
              <a:rPr lang="en-US" sz="2400" dirty="0" smtClean="0"/>
              <a:t>B</a:t>
            </a:r>
            <a:r>
              <a:rPr lang="ru-RU" sz="2400" dirty="0" smtClean="0"/>
              <a:t>:</a:t>
            </a:r>
          </a:p>
          <a:p>
            <a:pPr lvl="1">
              <a:buNone/>
            </a:pP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MyClass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{</a:t>
            </a:r>
            <a:endParaRPr lang="ru-RU" sz="20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public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A { get; set; }</a:t>
            </a:r>
            <a:endParaRPr lang="ru-RU" sz="20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public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B { get; set; }</a:t>
            </a:r>
            <a:endParaRPr lang="ru-RU" sz="20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ru-RU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ru-RU" sz="2400" dirty="0" smtClean="0"/>
              <a:t>то можно создать и инициализировать объект данного класса следующим образом: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MyClass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myObject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MyClass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() { A = 5, B = 10 };</a:t>
            </a:r>
            <a:endParaRPr lang="ru-RU" sz="24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Перегрузка операций в классе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Для объектов класса можно описать порядок выполнения операций</a:t>
            </a:r>
            <a:r>
              <a:rPr lang="ru-RU" i="1" dirty="0" smtClean="0"/>
              <a:t> </a:t>
            </a:r>
            <a:r>
              <a:rPr lang="ru-RU" dirty="0" smtClean="0"/>
              <a:t>путем описания статических методов, имя которых состоит из ключевого слова </a:t>
            </a:r>
            <a:r>
              <a:rPr lang="en-US" dirty="0" smtClean="0"/>
              <a:t>operator</a:t>
            </a:r>
            <a:r>
              <a:rPr lang="ru-RU" dirty="0" smtClean="0"/>
              <a:t> после которого стоит знак переопределяемой операции (т.е. "</a:t>
            </a:r>
            <a:r>
              <a:rPr lang="en-US" dirty="0" smtClean="0"/>
              <a:t>operator</a:t>
            </a:r>
            <a:r>
              <a:rPr lang="ru-RU" dirty="0" smtClean="0"/>
              <a:t> X", где X – символ перегружаемого операции). </a:t>
            </a:r>
          </a:p>
          <a:p>
            <a:r>
              <a:rPr lang="ru-RU" dirty="0" smtClean="0"/>
              <a:t>Например: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/>
              <a:t>public static Complex operator +(Complex c1,Complex c2)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{...}</a:t>
            </a:r>
          </a:p>
          <a:p>
            <a:r>
              <a:rPr lang="ru-RU" dirty="0" smtClean="0"/>
              <a:t>В качестве параметров данного метода используются операнды, участвующие в операции. </a:t>
            </a:r>
          </a:p>
          <a:p>
            <a:pPr lvl="1"/>
            <a:r>
              <a:rPr lang="ru-RU" dirty="0" smtClean="0"/>
              <a:t>Унарные операции имеют один параметр, </a:t>
            </a:r>
          </a:p>
          <a:p>
            <a:pPr lvl="1"/>
            <a:r>
              <a:rPr lang="ru-RU" dirty="0" smtClean="0"/>
              <a:t>бинарные – два параметра. </a:t>
            </a:r>
          </a:p>
          <a:p>
            <a:r>
              <a:rPr lang="ru-RU" dirty="0" smtClean="0"/>
              <a:t>В каждом случае один параметр должен быть такого же типа, как класс, в котором переопределяется операция.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Возможности</a:t>
            </a:r>
            <a:r>
              <a:rPr lang="en-US" sz="3600" dirty="0" smtClean="0"/>
              <a:t> </a:t>
            </a:r>
            <a:r>
              <a:rPr lang="en-US" sz="3600" dirty="0" err="1" smtClean="0"/>
              <a:t>перегрузки</a:t>
            </a:r>
            <a:r>
              <a:rPr lang="en-US" sz="3600" dirty="0" smtClean="0"/>
              <a:t> </a:t>
            </a:r>
            <a:r>
              <a:rPr lang="en-US" sz="3600" dirty="0" err="1" smtClean="0"/>
              <a:t>операций</a:t>
            </a:r>
            <a:r>
              <a:rPr lang="en-US" sz="3600" dirty="0" smtClean="0"/>
              <a:t> в </a:t>
            </a:r>
            <a:r>
              <a:rPr lang="en-US" sz="3600" dirty="0" err="1" smtClean="0"/>
              <a:t>пользовательских</a:t>
            </a:r>
            <a:r>
              <a:rPr lang="en-US" sz="3600" dirty="0" smtClean="0"/>
              <a:t> </a:t>
            </a:r>
            <a:r>
              <a:rPr lang="en-US" sz="3600" dirty="0" err="1" smtClean="0"/>
              <a:t>типах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500174"/>
          <a:ext cx="8786874" cy="497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8416"/>
                <a:gridCol w="6478458"/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Возможность перегрузки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+, -, !, ~, ++,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--</a:t>
                      </a:r>
                      <a:endParaRPr lang="ru-RU" sz="16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эти унарные операции можно перегрузить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+, -, *, /, %, &amp;, |, ^, &lt;&lt;, &gt;&gt;</a:t>
                      </a:r>
                      <a:endParaRPr lang="ru-RU" sz="16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эти бинарные операции можно перегрузить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==, !=, &lt;, &gt;, &lt;=, &gt;=</a:t>
                      </a:r>
                      <a:endParaRPr lang="ru-RU" sz="16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сравнения можно перегрузить, но только парами: если перегружена операция ==, то также должна быть перегружена операция != (и наоборот); то же самое и для операций &lt; и &gt;, а также &lt;= и &gt;=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&amp;&amp;, ||</a:t>
                      </a:r>
                      <a:endParaRPr lang="ru-RU" sz="16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условные логические операции нельзя перегрузить, но они вычисляются с помощью операций &amp; и |, которые могут быть перегружены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[]</a:t>
                      </a:r>
                      <a:endParaRPr lang="ru-RU" sz="16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операция индексирования массива нельзя перегрузить, но можно определить индексаторы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()</a:t>
                      </a:r>
                      <a:endParaRPr lang="ru-RU" sz="16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операция приведения типов нельзя перегрузить, но можно определить новые операции преобразования (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explicit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implicit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+=, -=, *=, /=, %=, &amp;=, |=, ^=, &lt;&lt;=, &gt;&gt;=</a:t>
                      </a:r>
                      <a:endParaRPr lang="ru-RU" sz="16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присвоения нельзя перегрузить, но, например, += вычисляется с помощью операции +, допускающей перегрузку.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+, -, !, ~, ++, --, true, false</a:t>
                      </a:r>
                      <a:endParaRPr lang="ru-RU" sz="16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эти унарные операции можно перегрузить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=, ., ?:, -&gt;, new, is,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sizeof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  <a:r>
                        <a:rPr lang="en-US" sz="16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eof</a:t>
                      </a:r>
                      <a:endParaRPr lang="ru-RU" sz="1600" b="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600" b="1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эти</a:t>
                      </a:r>
                      <a:r>
                        <a:rPr lang="en-US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операции</a:t>
                      </a:r>
                      <a:r>
                        <a:rPr lang="en-US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перегружать</a:t>
                      </a:r>
                      <a:r>
                        <a:rPr lang="en-US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нельзя</a:t>
                      </a:r>
                      <a:r>
                        <a:rPr lang="en-US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endParaRPr lang="ru-RU" sz="16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перегрузки операций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Определение преобразования типов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401080" cy="5286411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класса можно описать порядок выполнения неявного или явного преобразования объектов данного класса в объекты других типов или объектов других типов в объекты данного класса.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Типы преобразований:</a:t>
            </a:r>
          </a:p>
          <a:p>
            <a:pPr lvl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неявное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implicit conversion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выполняется компилятором по умолчанию;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явное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explicit conversion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использования нужно выполнить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casting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указать в скобках требуемый тип.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sz="5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Неявное преобразование типов (</a:t>
            </a:r>
            <a:r>
              <a:rPr lang="en-US" dirty="0" smtClean="0"/>
              <a:t>implicit conversion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Для описания неявного (по умолчанию) преобразования необходимо в описание класса включить:</a:t>
            </a:r>
          </a:p>
          <a:p>
            <a:pPr lvl="1"/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статический метод с атрибутом </a:t>
            </a: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implicit</a:t>
            </a:r>
            <a:r>
              <a:rPr lang="en-US" sz="5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 lvl="1"/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именем, состоящим из ключевого слова </a:t>
            </a: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operator</a:t>
            </a:r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, после которого стоит название типа, в который будет выполняться преобразование. </a:t>
            </a:r>
          </a:p>
          <a:p>
            <a:pPr lvl="1"/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 качестве параметра данного метода описывается переменная того типа, который будет преобразовываться.</a:t>
            </a: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en-US" sz="5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Описание преобразования: </a:t>
            </a:r>
          </a:p>
          <a:p>
            <a:pPr lvl="1">
              <a:buNone/>
            </a:pPr>
            <a:r>
              <a:rPr lang="ru-RU" sz="5200" dirty="0" smtClean="0">
                <a:latin typeface="Courier New" pitchFamily="49" charset="0"/>
                <a:cs typeface="Courier New" pitchFamily="49" charset="0"/>
              </a:rPr>
              <a:t>// в описании </a:t>
            </a: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Point</a:t>
            </a:r>
            <a:r>
              <a:rPr lang="ru-RU" sz="5200" dirty="0" smtClean="0">
                <a:latin typeface="Courier New" pitchFamily="49" charset="0"/>
                <a:cs typeface="Courier New" pitchFamily="49" charset="0"/>
              </a:rPr>
              <a:t> – неявное преобразование в тип </a:t>
            </a:r>
            <a:r>
              <a:rPr lang="en-US" sz="5200" dirty="0" err="1" smtClean="0">
                <a:latin typeface="Courier New" pitchFamily="49" charset="0"/>
                <a:cs typeface="Courier New" pitchFamily="49" charset="0"/>
              </a:rPr>
              <a:t>int</a:t>
            </a: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public static implicit operator </a:t>
            </a:r>
            <a:r>
              <a:rPr lang="en-US" sz="52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(Point p)</a:t>
            </a: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t-PT" sz="5200" dirty="0" smtClean="0">
                <a:latin typeface="Courier New" pitchFamily="49" charset="0"/>
                <a:cs typeface="Courier New" pitchFamily="49" charset="0"/>
              </a:rPr>
              <a:t>{ int n; n = p.x; return n;}</a:t>
            </a: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Использование неявного преобразования</a:t>
            </a:r>
            <a:r>
              <a:rPr lang="en-US" sz="56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Point p = new Point(5,6);</a:t>
            </a: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52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 a;</a:t>
            </a: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ru-RU" sz="5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p</a:t>
            </a:r>
            <a:r>
              <a:rPr lang="ru-RU" sz="5200" dirty="0" smtClean="0">
                <a:latin typeface="Courier New" pitchFamily="49" charset="0"/>
                <a:cs typeface="Courier New" pitchFamily="49" charset="0"/>
              </a:rPr>
              <a:t> + 2;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Явное преобразование типов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explicit conversion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5600" dirty="0" smtClean="0"/>
              <a:t>Описание явного преобразования выполняется аналогично описанию неявного преобразования, но перед статическим методом нужно задавать атрибут </a:t>
            </a:r>
            <a:r>
              <a:rPr lang="en-US" sz="5600" dirty="0" smtClean="0">
                <a:latin typeface="Courier New" pitchFamily="49" charset="0"/>
                <a:cs typeface="Courier New" pitchFamily="49" charset="0"/>
              </a:rPr>
              <a:t>explicit</a:t>
            </a:r>
            <a:r>
              <a:rPr lang="ru-RU" sz="5600" dirty="0" smtClean="0"/>
              <a:t>. </a:t>
            </a:r>
          </a:p>
          <a:p>
            <a:r>
              <a:rPr lang="ru-RU" sz="5600" dirty="0" smtClean="0"/>
              <a:t>Пример описания явного преобразования приведен ниже: </a:t>
            </a:r>
          </a:p>
          <a:p>
            <a:pPr lvl="1">
              <a:buNone/>
            </a:pPr>
            <a:r>
              <a:rPr lang="ru-RU" sz="4500" dirty="0" smtClean="0">
                <a:latin typeface="Courier New" pitchFamily="49" charset="0"/>
                <a:cs typeface="Courier New" pitchFamily="49" charset="0"/>
              </a:rPr>
              <a:t>// в классе </a:t>
            </a:r>
            <a:r>
              <a:rPr lang="en-US" sz="4500" dirty="0" smtClean="0">
                <a:latin typeface="Courier New" pitchFamily="49" charset="0"/>
                <a:cs typeface="Courier New" pitchFamily="49" charset="0"/>
              </a:rPr>
              <a:t>Fahrenheit</a:t>
            </a:r>
            <a:r>
              <a:rPr lang="ru-RU" sz="4500" dirty="0" smtClean="0">
                <a:latin typeface="Courier New" pitchFamily="49" charset="0"/>
                <a:cs typeface="Courier New" pitchFamily="49" charset="0"/>
              </a:rPr>
              <a:t> явное преобразование в </a:t>
            </a:r>
            <a:r>
              <a:rPr lang="en-US" sz="4500" dirty="0" smtClean="0">
                <a:latin typeface="Courier New" pitchFamily="49" charset="0"/>
                <a:cs typeface="Courier New" pitchFamily="49" charset="0"/>
              </a:rPr>
              <a:t>Celsius</a:t>
            </a:r>
            <a:endParaRPr lang="ru-RU" sz="45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public static explicit operator Celsius(Fahrenheit f) { </a:t>
            </a: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	return new Celsius((5.0f/9.0f)*(f.degrees-32)); </a:t>
            </a: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de-DE" sz="5200" dirty="0" smtClean="0">
                <a:latin typeface="Courier New" pitchFamily="49" charset="0"/>
                <a:cs typeface="Courier New" pitchFamily="49" charset="0"/>
              </a:rPr>
              <a:t>} </a:t>
            </a: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Пример использования явного преобразования:</a:t>
            </a:r>
          </a:p>
          <a:p>
            <a:pPr lvl="1">
              <a:buNone/>
            </a:pPr>
            <a:r>
              <a:rPr lang="de-DE" sz="5200" dirty="0" smtClean="0">
                <a:latin typeface="Courier New" pitchFamily="49" charset="0"/>
                <a:cs typeface="Courier New" pitchFamily="49" charset="0"/>
              </a:rPr>
              <a:t>Fahrenheit f = </a:t>
            </a:r>
            <a:r>
              <a:rPr lang="de-DE" sz="52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de-DE" sz="5200" dirty="0" smtClean="0">
                <a:latin typeface="Courier New" pitchFamily="49" charset="0"/>
                <a:cs typeface="Courier New" pitchFamily="49" charset="0"/>
              </a:rPr>
              <a:t> Fahrenheit(100.0f); </a:t>
            </a:r>
            <a:endParaRPr lang="ru-RU" sz="52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Celsius c</a:t>
            </a:r>
            <a:r>
              <a:rPr lang="ru-RU" sz="5200" dirty="0" smtClean="0">
                <a:latin typeface="Courier New" pitchFamily="49" charset="0"/>
                <a:cs typeface="Courier New" pitchFamily="49" charset="0"/>
              </a:rPr>
              <a:t> = (</a:t>
            </a: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Celsius</a:t>
            </a:r>
            <a:r>
              <a:rPr lang="ru-RU" sz="5200" dirty="0" smtClean="0">
                <a:latin typeface="Courier New" pitchFamily="49" charset="0"/>
                <a:cs typeface="Courier New" pitchFamily="49" charset="0"/>
              </a:rPr>
              <a:t>)</a:t>
            </a:r>
            <a:r>
              <a:rPr lang="en-US" sz="5200" dirty="0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ru-RU" sz="5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Ограничения на преобразование типов</a:t>
            </a:r>
            <a:endParaRPr lang="ru-RU" sz="360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57158" y="1278283"/>
            <a:ext cx="8215370" cy="15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Следует знать о некоторых ограничениях на описание преобразований типов: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Нельзя задать преобразование типов, если один класс является производным от другого класса (компилятор уже знает, как выполнять преобразования между наследуемыми классами).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Преобразование должно быть описано только в одном из классов (в исходном или результирующем типе).</a:t>
            </a:r>
          </a:p>
          <a:p>
            <a:pPr marL="0" indent="17780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5246" b="1163"/>
          <a:stretch>
            <a:fillRect/>
          </a:stretch>
        </p:blipFill>
        <p:spPr bwMode="auto">
          <a:xfrm>
            <a:off x="6724650" y="3714752"/>
            <a:ext cx="241935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2571744"/>
            <a:ext cx="65722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рис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унке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показана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схема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наследования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классов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A,B,C,D.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177800" algn="just" fontAlgn="base">
              <a:spcBef>
                <a:spcPct val="0"/>
              </a:spcBef>
              <a:spcAft>
                <a:spcPct val="0"/>
              </a:spcAft>
            </a:pPr>
            <a:endParaRPr lang="ru-RU" altLang="ko-KR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1778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данном  случае возможными являются только преобразования между классами </a:t>
            </a:r>
            <a:r>
              <a:rPr lang="en-US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lang="ru-RU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en-US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lang="ru-RU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так как они не связаны отношением наследования. </a:t>
            </a:r>
          </a:p>
          <a:p>
            <a:pPr indent="1778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Описание таких преобразований будет выглядеть следующим образом (если задавать явное преобразования, что является обычным для пользовательских классов):</a:t>
            </a:r>
            <a:endParaRPr lang="en-US" altLang="ko-KR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public static explicit operator D(C value)</a:t>
            </a:r>
            <a:endParaRPr lang="en-US" altLang="ko-KR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{</a:t>
            </a:r>
            <a:endParaRPr lang="en-US" altLang="ko-KR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//описание преобразования класса </a:t>
            </a:r>
            <a:r>
              <a:rPr lang="en-US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C</a:t>
            </a:r>
            <a:r>
              <a:rPr lang="ru-RU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 в класс </a:t>
            </a:r>
            <a:r>
              <a:rPr lang="en-US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D</a:t>
            </a:r>
            <a:endParaRPr lang="en-US" altLang="ko-KR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}</a:t>
            </a:r>
            <a:endParaRPr lang="en-US" altLang="ko-KR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public static explicit operator C(D value)</a:t>
            </a:r>
            <a:endParaRPr lang="en-US" altLang="ko-KR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{</a:t>
            </a:r>
            <a:endParaRPr lang="en-US" altLang="ko-KR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//описание преобразования класса </a:t>
            </a:r>
            <a:r>
              <a:rPr lang="en-US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D</a:t>
            </a:r>
            <a:r>
              <a:rPr lang="ru-RU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 в класс </a:t>
            </a:r>
            <a:r>
              <a:rPr lang="en-US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C</a:t>
            </a:r>
            <a:endParaRPr lang="en-US" altLang="ko-KR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ko-KR" sz="1400" dirty="0" smtClean="0">
                <a:latin typeface="Courier New" pitchFamily="49" charset="0"/>
                <a:ea typeface="Batang" pitchFamily="18" charset="-127"/>
                <a:cs typeface="Courier New" pitchFamily="49" charset="0"/>
              </a:rPr>
              <a:t>}</a:t>
            </a:r>
            <a:endParaRPr lang="en-US" altLang="ko-KR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ko-KR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1778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Такие преобразования можно поместить или в класс </a:t>
            </a:r>
            <a:r>
              <a:rPr lang="en-US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lang="ru-RU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или в класс </a:t>
            </a:r>
            <a:r>
              <a:rPr lang="en-US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lang="ru-RU" altLang="ko-KR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но не в каждый из них. </a:t>
            </a:r>
            <a:r>
              <a:rPr lang="ru-RU" altLang="ko-KR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altLang="ko-KR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Расширяющие методы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extension methods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После того, как класс описан, скомпилирован и занесен в сборку, то его описание становится более, или менее законченным.</a:t>
            </a:r>
          </a:p>
          <a:p>
            <a:r>
              <a:rPr lang="ru-RU" dirty="0" smtClean="0"/>
              <a:t>Можно сделать производный от него класс (если не </a:t>
            </a:r>
            <a:r>
              <a:rPr lang="en-US" dirty="0" smtClean="0"/>
              <a:t>seal</a:t>
            </a:r>
            <a:r>
              <a:rPr lang="ru-RU" dirty="0" smtClean="0"/>
              <a:t>), чтобы изменить его поведение.</a:t>
            </a:r>
          </a:p>
          <a:p>
            <a:r>
              <a:rPr lang="ru-RU" dirty="0" smtClean="0"/>
              <a:t>В </a:t>
            </a:r>
            <a:r>
              <a:rPr lang="en-US" dirty="0" smtClean="0"/>
              <a:t>C# </a:t>
            </a:r>
            <a:r>
              <a:rPr lang="ru-RU" dirty="0" smtClean="0"/>
              <a:t>можно расширять откомпилированные классы с помощью </a:t>
            </a:r>
            <a:r>
              <a:rPr lang="en-US" dirty="0" smtClean="0"/>
              <a:t>extension </a:t>
            </a:r>
            <a:r>
              <a:rPr lang="ru-RU" dirty="0" smtClean="0"/>
              <a:t>методов.</a:t>
            </a:r>
          </a:p>
          <a:p>
            <a:r>
              <a:rPr lang="ru-RU" dirty="0" smtClean="0"/>
              <a:t>Расширяющие методы позволяют добавить к  существующим классам, для которых нет исходного кода, новые методы.</a:t>
            </a:r>
          </a:p>
          <a:p>
            <a:r>
              <a:rPr lang="ru-RU" dirty="0" smtClean="0"/>
              <a:t>Расширяющие методы нужно описывать в статических классах.</a:t>
            </a:r>
          </a:p>
          <a:p>
            <a:r>
              <a:rPr lang="ru-RU" dirty="0" smtClean="0"/>
              <a:t>Первый параметр</a:t>
            </a:r>
            <a:r>
              <a:rPr lang="en-US" dirty="0" smtClean="0"/>
              <a:t> (</a:t>
            </a:r>
            <a:r>
              <a:rPr lang="ru-RU" dirty="0" smtClean="0"/>
              <a:t>и только он</a:t>
            </a:r>
            <a:r>
              <a:rPr lang="en-US" dirty="0" smtClean="0"/>
              <a:t>)</a:t>
            </a:r>
            <a:r>
              <a:rPr lang="ru-RU" dirty="0" smtClean="0"/>
              <a:t> расширяющего метода должен иметь модификатор </a:t>
            </a:r>
            <a:r>
              <a:rPr lang="en-US" dirty="0" smtClean="0"/>
              <a:t>this</a:t>
            </a:r>
            <a:r>
              <a:rPr lang="ru-RU" dirty="0" smtClean="0"/>
              <a:t> (после него нельзя </a:t>
            </a:r>
            <a:r>
              <a:rPr lang="en-US" dirty="0" smtClean="0"/>
              <a:t>ref</a:t>
            </a:r>
            <a:r>
              <a:rPr lang="ru-RU" dirty="0" smtClean="0"/>
              <a:t>).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Расширяющие методы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i="1" dirty="0" smtClean="0"/>
              <a:t>Расширяющий метод (</a:t>
            </a:r>
            <a:r>
              <a:rPr lang="ru-RU" sz="2000" i="1" dirty="0" err="1" smtClean="0"/>
              <a:t>extension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method</a:t>
            </a:r>
            <a:r>
              <a:rPr lang="ru-RU" sz="2000" i="1" dirty="0" smtClean="0"/>
              <a:t>) это статический метод статического класса, </a:t>
            </a:r>
            <a:r>
              <a:rPr lang="ru-RU" sz="2000" dirty="0" smtClean="0"/>
              <a:t>который можно вызывать как будто он метод экземпляра другого класса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dirty="0" smtClean="0"/>
              <a:t>Например: можно создать расширяющий метод с именем </a:t>
            </a:r>
            <a:r>
              <a:rPr lang="ru-RU" sz="2000" dirty="0" err="1" smtClean="0">
                <a:solidFill>
                  <a:srgbClr val="0000FF"/>
                </a:solidFill>
              </a:rPr>
              <a:t>ToDouble</a:t>
            </a:r>
            <a:r>
              <a:rPr lang="ru-RU" sz="2000" dirty="0" smtClean="0"/>
              <a:t>, который является статическим методом в статическом классе названный </a:t>
            </a:r>
            <a:r>
              <a:rPr lang="ru-RU" sz="2000" dirty="0" err="1" smtClean="0">
                <a:solidFill>
                  <a:srgbClr val="0000FF"/>
                </a:solidFill>
              </a:rPr>
              <a:t>StringConversions</a:t>
            </a:r>
            <a:r>
              <a:rPr lang="ru-RU" sz="2000" dirty="0" smtClean="0"/>
              <a:t>, но который будет вызываться для объектов типа </a:t>
            </a:r>
            <a:r>
              <a:rPr lang="ru-RU" sz="2000" dirty="0" err="1" smtClean="0"/>
              <a:t>string</a:t>
            </a:r>
            <a:r>
              <a:rPr lang="ru-RU" sz="20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ru-RU" sz="2000" dirty="0" smtClean="0"/>
          </a:p>
          <a:p>
            <a:pPr eaLnBrk="1" hangingPunct="1">
              <a:lnSpc>
                <a:spcPct val="90000"/>
              </a:lnSpc>
            </a:pPr>
            <a:r>
              <a:rPr lang="ru-RU" sz="2000" dirty="0" smtClean="0"/>
              <a:t>Напоминание: Есть два типа методов: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dirty="0" smtClean="0"/>
              <a:t>Статические методы – вызываются с только после имени класса.</a:t>
            </a:r>
          </a:p>
          <a:p>
            <a:pPr lvl="2" eaLnBrk="1" hangingPunct="1">
              <a:lnSpc>
                <a:spcPct val="90000"/>
              </a:lnSpc>
              <a:buNone/>
            </a:pPr>
            <a:r>
              <a:rPr lang="en-US" sz="1600" dirty="0" err="1" smtClean="0"/>
              <a:t>Array.Sort</a:t>
            </a:r>
            <a:r>
              <a:rPr lang="en-US" sz="1600" dirty="0" smtClean="0"/>
              <a:t>(</a:t>
            </a:r>
            <a:r>
              <a:rPr lang="en-US" sz="1600" dirty="0" err="1" smtClean="0"/>
              <a:t>ar</a:t>
            </a:r>
            <a:r>
              <a:rPr lang="en-US" sz="1600" dirty="0" smtClean="0"/>
              <a:t>);</a:t>
            </a:r>
            <a:endParaRPr lang="ru-RU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ru-RU" sz="1800" dirty="0" smtClean="0"/>
              <a:t>Методы экземпляров класса – вызываются только после ссылки на объект класса.</a:t>
            </a:r>
            <a:endParaRPr lang="en-US" sz="1800" dirty="0" smtClean="0"/>
          </a:p>
          <a:p>
            <a:pPr lvl="2" eaLnBrk="1" hangingPunct="1">
              <a:lnSpc>
                <a:spcPct val="90000"/>
              </a:lnSpc>
              <a:buNone/>
            </a:pPr>
            <a:r>
              <a:rPr lang="en-US" sz="1600" dirty="0" err="1" smtClean="0"/>
              <a:t>ar.Length</a:t>
            </a:r>
            <a:r>
              <a:rPr lang="en-US" sz="1600" dirty="0" smtClean="0"/>
              <a:t>();</a:t>
            </a:r>
            <a:endParaRPr lang="ru-RU" sz="16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Объявление расширяющих методов (РМ)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Если первый параметр метода описан с модификатором (ключевым словом) </a:t>
            </a:r>
            <a:r>
              <a:rPr lang="ru-RU" sz="2400" dirty="0" err="1" smtClean="0">
                <a:solidFill>
                  <a:srgbClr val="0000FF"/>
                </a:solidFill>
              </a:rPr>
              <a:t>this</a:t>
            </a:r>
            <a:r>
              <a:rPr lang="ru-RU" sz="2400" dirty="0" smtClean="0"/>
              <a:t>, то этот метод будет расширяющим.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Расширяющий метод будет казаться методом экземпляра любого объекта с таким же типом, как и первый параметр расширяющего метода.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Например, если первый параметр РМ имеет тип </a:t>
            </a:r>
            <a:r>
              <a:rPr lang="ru-RU" sz="2400" dirty="0" err="1" smtClean="0">
                <a:solidFill>
                  <a:srgbClr val="0000FF"/>
                </a:solidFill>
              </a:rPr>
              <a:t>string</a:t>
            </a:r>
            <a:r>
              <a:rPr lang="ru-RU" sz="2400" dirty="0" smtClean="0"/>
              <a:t>, то расширяющий метод будет казаться методом экземпляра класса </a:t>
            </a:r>
            <a:r>
              <a:rPr lang="ru-RU" sz="2400" dirty="0" err="1" smtClean="0">
                <a:solidFill>
                  <a:srgbClr val="0000FF"/>
                </a:solidFill>
              </a:rPr>
              <a:t>string</a:t>
            </a:r>
            <a:r>
              <a:rPr lang="ru-RU" sz="2400" dirty="0" smtClean="0"/>
              <a:t> и может быть вызван для любого объекта типа </a:t>
            </a:r>
            <a:r>
              <a:rPr lang="ru-RU" sz="2400" dirty="0" err="1" smtClean="0">
                <a:solidFill>
                  <a:srgbClr val="0000FF"/>
                </a:solidFill>
              </a:rPr>
              <a:t>string</a:t>
            </a:r>
            <a:r>
              <a:rPr lang="ru-RU" sz="24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Расширяющие методы могут описываться только в статических классах.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При вызове РМ первый параметр не передается!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расширяющего метода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/>
              <a:t>static class </a:t>
            </a:r>
            <a:r>
              <a:rPr lang="en-US" dirty="0" err="1" smtClean="0"/>
              <a:t>MyExtensions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{</a:t>
            </a:r>
            <a:endParaRPr lang="ru-RU" b="1" dirty="0" smtClean="0"/>
          </a:p>
          <a:p>
            <a:pPr>
              <a:buNone/>
            </a:pPr>
            <a:r>
              <a:rPr lang="en-US" b="1" dirty="0" smtClean="0"/>
              <a:t>   // </a:t>
            </a:r>
            <a:r>
              <a:rPr lang="ru-RU" b="1" dirty="0" smtClean="0"/>
              <a:t>данный метод позволяет у любой целой переменной поменять цифры в обратном порядке</a:t>
            </a:r>
          </a:p>
          <a:p>
            <a:pPr>
              <a:buNone/>
            </a:pPr>
            <a:r>
              <a:rPr lang="ru-RU" b="1" dirty="0" smtClean="0"/>
              <a:t>   </a:t>
            </a:r>
            <a:r>
              <a:rPr lang="en-US" b="1" dirty="0" smtClean="0"/>
              <a:t>// </a:t>
            </a:r>
            <a:r>
              <a:rPr lang="ru-RU" b="1" dirty="0" smtClean="0"/>
              <a:t>например</a:t>
            </a:r>
            <a:r>
              <a:rPr lang="en-US" b="1" dirty="0" smtClean="0"/>
              <a:t>, k = 56</a:t>
            </a:r>
            <a:r>
              <a:rPr lang="ru-RU" b="1" dirty="0" smtClean="0"/>
              <a:t>, то</a:t>
            </a:r>
            <a:r>
              <a:rPr lang="en-US" b="1" dirty="0" smtClean="0"/>
              <a:t> </a:t>
            </a:r>
            <a:r>
              <a:rPr lang="ru-RU" b="1" dirty="0" smtClean="0"/>
              <a:t>будет возвращаться, число</a:t>
            </a:r>
            <a:r>
              <a:rPr lang="en-US" b="1" dirty="0" smtClean="0"/>
              <a:t> 65.</a:t>
            </a:r>
          </a:p>
          <a:p>
            <a:pPr>
              <a:buNone/>
            </a:pPr>
            <a:r>
              <a:rPr lang="en-US" dirty="0" smtClean="0"/>
              <a:t>   public static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ReverseDigits</a:t>
            </a:r>
            <a:r>
              <a:rPr lang="en-US" dirty="0" smtClean="0"/>
              <a:t>(</a:t>
            </a:r>
            <a:r>
              <a:rPr lang="en-US" b="1" dirty="0" smtClean="0"/>
              <a:t>this 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)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{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   </a:t>
            </a:r>
            <a:r>
              <a:rPr lang="en-US" dirty="0" smtClean="0"/>
              <a:t>// </a:t>
            </a:r>
            <a:r>
              <a:rPr lang="ru-RU" dirty="0" smtClean="0"/>
              <a:t>преобразуем в строку и преобразуем все символы в массив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/>
              <a:t>   char[] digits = </a:t>
            </a:r>
            <a:r>
              <a:rPr lang="en-US" dirty="0" err="1" smtClean="0"/>
              <a:t>i.ToString</a:t>
            </a:r>
            <a:r>
              <a:rPr lang="en-US" dirty="0" smtClean="0"/>
              <a:t>().</a:t>
            </a:r>
            <a:r>
              <a:rPr lang="en-US" dirty="0" err="1" smtClean="0"/>
              <a:t>ToCharArray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   </a:t>
            </a:r>
            <a:r>
              <a:rPr lang="en-US" dirty="0" smtClean="0"/>
              <a:t>// </a:t>
            </a:r>
            <a:r>
              <a:rPr lang="ru-RU" dirty="0" smtClean="0"/>
              <a:t>теперь переставляем элементы массива в обратном  порядке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/>
              <a:t>   </a:t>
            </a:r>
            <a:r>
              <a:rPr lang="en-US" dirty="0" err="1" smtClean="0"/>
              <a:t>Array.Reverse</a:t>
            </a:r>
            <a:r>
              <a:rPr lang="en-US" dirty="0" smtClean="0"/>
              <a:t>(digits);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   </a:t>
            </a:r>
            <a:r>
              <a:rPr lang="en-US" dirty="0" smtClean="0"/>
              <a:t>// </a:t>
            </a:r>
            <a:r>
              <a:rPr lang="ru-RU" dirty="0" smtClean="0"/>
              <a:t>преобразуем обратно массив символов в строку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   </a:t>
            </a:r>
            <a:r>
              <a:rPr lang="en-US" dirty="0" smtClean="0"/>
              <a:t>string </a:t>
            </a:r>
            <a:r>
              <a:rPr lang="en-US" dirty="0" err="1" smtClean="0"/>
              <a:t>newDigits</a:t>
            </a:r>
            <a:r>
              <a:rPr lang="en-US" dirty="0" smtClean="0"/>
              <a:t> = new string(digits);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/>
              <a:t>   // </a:t>
            </a:r>
            <a:r>
              <a:rPr lang="ru-RU" dirty="0" smtClean="0"/>
              <a:t>и наконец возвращаем измененную строку </a:t>
            </a:r>
            <a:r>
              <a:rPr lang="en-US" dirty="0" smtClean="0"/>
              <a:t>Finally, return the modified string back as an int.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rc</a:t>
            </a:r>
            <a:r>
              <a:rPr lang="en-US" dirty="0" smtClean="0"/>
              <a:t> = </a:t>
            </a:r>
            <a:r>
              <a:rPr lang="en-US" dirty="0" err="1" smtClean="0"/>
              <a:t>int.Parse</a:t>
            </a:r>
            <a:r>
              <a:rPr lang="en-US" dirty="0" smtClean="0"/>
              <a:t>(</a:t>
            </a:r>
            <a:r>
              <a:rPr lang="en-US" dirty="0" err="1" smtClean="0"/>
              <a:t>newDigits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      return</a:t>
            </a:r>
            <a:r>
              <a:rPr lang="ru-RU" dirty="0" smtClean="0"/>
              <a:t> </a:t>
            </a:r>
            <a:r>
              <a:rPr lang="en-US" dirty="0" err="1" smtClean="0"/>
              <a:t>rc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}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r>
              <a:rPr lang="ru-RU" dirty="0" smtClean="0"/>
              <a:t>Пример использования: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k = 58;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     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kr</a:t>
            </a:r>
            <a:r>
              <a:rPr lang="en-US" dirty="0" smtClean="0"/>
              <a:t> = </a:t>
            </a:r>
            <a:r>
              <a:rPr lang="en-US" dirty="0" err="1" smtClean="0"/>
              <a:t>k.ReverseDigits</a:t>
            </a:r>
            <a:r>
              <a:rPr lang="en-US" dirty="0" smtClean="0"/>
              <a:t>();</a:t>
            </a:r>
            <a:r>
              <a:rPr lang="ru-RU" dirty="0" smtClean="0"/>
              <a:t> // </a:t>
            </a:r>
            <a:r>
              <a:rPr lang="en-US" dirty="0" err="1" smtClean="0"/>
              <a:t>kr</a:t>
            </a:r>
            <a:r>
              <a:rPr lang="en-US" dirty="0" smtClean="0"/>
              <a:t> = 85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 cstate="print"/>
          <a:srcRect l="11161" t="62143" r="62053" b="18571"/>
          <a:stretch>
            <a:fillRect/>
          </a:stretch>
        </p:blipFill>
        <p:spPr bwMode="auto">
          <a:xfrm>
            <a:off x="4357686" y="4643446"/>
            <a:ext cx="428628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 расширяющих методов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600" dirty="0" smtClean="0"/>
              <a:t>Расширяющие методы для типа </a:t>
            </a:r>
            <a:r>
              <a:rPr lang="en-US" sz="2600" dirty="0" err="1" smtClean="0"/>
              <a:t>int</a:t>
            </a:r>
            <a:r>
              <a:rPr lang="ru-RU" sz="2600" dirty="0"/>
              <a:t>:</a:t>
            </a:r>
            <a:r>
              <a:rPr lang="en-US" sz="2600" dirty="0" smtClean="0"/>
              <a:t> </a:t>
            </a:r>
            <a:endParaRPr lang="ru-RU" sz="26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en-US" sz="2000" dirty="0" smtClean="0"/>
              <a:t>static </a:t>
            </a:r>
            <a:r>
              <a:rPr lang="en-US" sz="2000" dirty="0"/>
              <a:t>class Extensions </a:t>
            </a:r>
          </a:p>
          <a:p>
            <a:pPr>
              <a:buNone/>
            </a:pPr>
            <a:r>
              <a:rPr lang="ru-RU" sz="2000" dirty="0"/>
              <a:t> </a:t>
            </a:r>
            <a:r>
              <a:rPr lang="ru-RU" sz="2000" dirty="0" smtClean="0"/>
              <a:t>{ </a:t>
            </a:r>
          </a:p>
          <a:p>
            <a:pPr>
              <a:buNone/>
            </a:pPr>
            <a:r>
              <a:rPr lang="ru-RU" sz="2000" dirty="0"/>
              <a:t>	</a:t>
            </a:r>
            <a:r>
              <a:rPr lang="ru-RU" sz="2000" dirty="0" smtClean="0"/>
              <a:t>// удвоение значения</a:t>
            </a:r>
            <a:endParaRPr lang="ru-RU" sz="2000" dirty="0"/>
          </a:p>
          <a:p>
            <a:pPr>
              <a:buNone/>
            </a:pPr>
            <a:r>
              <a:rPr lang="en-US" sz="2000" dirty="0"/>
              <a:t>        </a:t>
            </a:r>
            <a:r>
              <a:rPr lang="en-US" sz="2000" dirty="0" smtClean="0"/>
              <a:t>public </a:t>
            </a:r>
            <a:r>
              <a:rPr lang="en-US" sz="2000" dirty="0"/>
              <a:t>static </a:t>
            </a:r>
            <a:r>
              <a:rPr lang="en-US" sz="2000" dirty="0" err="1"/>
              <a:t>int</a:t>
            </a:r>
            <a:r>
              <a:rPr lang="en-US" sz="2000" dirty="0"/>
              <a:t> Mult2(this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)</a:t>
            </a:r>
          </a:p>
          <a:p>
            <a:pPr>
              <a:buNone/>
            </a:pPr>
            <a:r>
              <a:rPr lang="ru-RU" sz="2000" dirty="0"/>
              <a:t>        </a:t>
            </a:r>
            <a:r>
              <a:rPr lang="ru-RU" sz="2000" dirty="0" smtClean="0"/>
              <a:t>{</a:t>
            </a:r>
            <a:r>
              <a:rPr lang="en-US" sz="2000" dirty="0" smtClean="0"/>
              <a:t>   </a:t>
            </a:r>
            <a:r>
              <a:rPr lang="en-US" sz="2000" dirty="0" err="1"/>
              <a:t>i</a:t>
            </a:r>
            <a:r>
              <a:rPr lang="en-US" sz="2000" dirty="0"/>
              <a:t> *= 2</a:t>
            </a:r>
            <a:r>
              <a:rPr lang="en-US" sz="2000" dirty="0" smtClean="0"/>
              <a:t>;   </a:t>
            </a:r>
            <a:r>
              <a:rPr lang="en-US" sz="2000" dirty="0"/>
              <a:t>return </a:t>
            </a:r>
            <a:r>
              <a:rPr lang="en-US" sz="2000" dirty="0" err="1" smtClean="0"/>
              <a:t>i</a:t>
            </a:r>
            <a:r>
              <a:rPr lang="en-US" sz="2000" dirty="0" smtClean="0"/>
              <a:t>; </a:t>
            </a:r>
            <a:r>
              <a:rPr lang="ru-RU" sz="2000" dirty="0" smtClean="0"/>
              <a:t> }</a:t>
            </a:r>
          </a:p>
          <a:p>
            <a:pPr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// утроение значения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   public static </a:t>
            </a:r>
            <a:r>
              <a:rPr lang="en-US" sz="2000" dirty="0" err="1" smtClean="0"/>
              <a:t>int</a:t>
            </a:r>
            <a:r>
              <a:rPr lang="en-US" sz="2000" dirty="0" smtClean="0"/>
              <a:t> Mult3(this 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)</a:t>
            </a:r>
          </a:p>
          <a:p>
            <a:pPr>
              <a:buNone/>
            </a:pPr>
            <a:r>
              <a:rPr lang="ru-RU" sz="2000" dirty="0" smtClean="0"/>
              <a:t>        {</a:t>
            </a:r>
            <a:r>
              <a:rPr lang="en-US" sz="2000" dirty="0" smtClean="0"/>
              <a:t>   </a:t>
            </a:r>
            <a:r>
              <a:rPr lang="en-US" sz="2000" dirty="0" err="1" smtClean="0"/>
              <a:t>i</a:t>
            </a:r>
            <a:r>
              <a:rPr lang="en-US" sz="2000" dirty="0" smtClean="0"/>
              <a:t> *= 3;   return </a:t>
            </a:r>
            <a:r>
              <a:rPr lang="en-US" sz="2000" dirty="0" err="1" smtClean="0"/>
              <a:t>i</a:t>
            </a:r>
            <a:r>
              <a:rPr lang="en-US" sz="2000" dirty="0" smtClean="0"/>
              <a:t>; </a:t>
            </a:r>
            <a:r>
              <a:rPr lang="ru-RU" sz="2000" dirty="0" smtClean="0"/>
              <a:t> }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}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…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 n =5;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m = n.Mult3(); // m = 15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7589" t="47857" r="76340" b="31429"/>
          <a:stretch>
            <a:fillRect/>
          </a:stretch>
        </p:blipFill>
        <p:spPr bwMode="auto">
          <a:xfrm>
            <a:off x="5286380" y="4143380"/>
            <a:ext cx="2571768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XML</a:t>
            </a:r>
            <a:r>
              <a:rPr lang="ru-RU" smtClean="0"/>
              <a:t>-комментарии</a:t>
            </a:r>
            <a:endParaRPr lang="en-US" smtClean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981075"/>
            <a:ext cx="8012112" cy="2438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000" smtClean="0"/>
              <a:t>Встроенная функциональность для документирования кода</a:t>
            </a: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ru-RU" sz="2000" smtClean="0"/>
              <a:t>Комментарии с</a:t>
            </a:r>
            <a:r>
              <a:rPr lang="en-US" sz="2000" smtClean="0"/>
              <a:t>  "</a:t>
            </a:r>
            <a:r>
              <a:rPr lang="en-US" sz="2000" smtClean="0">
                <a:latin typeface="Lucida Sans Typewriter" pitchFamily="49" charset="0"/>
              </a:rPr>
              <a:t>///</a:t>
            </a:r>
            <a:r>
              <a:rPr lang="en-US" sz="2000" smtClean="0"/>
              <a:t>" </a:t>
            </a:r>
            <a:r>
              <a:rPr lang="ru-RU" sz="2000" smtClean="0"/>
              <a:t>экспортируются</a:t>
            </a: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ru-RU" sz="2000" smtClean="0"/>
              <a:t>Компиляция с опцией </a:t>
            </a:r>
            <a:r>
              <a:rPr lang="en-US" sz="2000" smtClean="0"/>
              <a:t> </a:t>
            </a:r>
            <a:r>
              <a:rPr lang="en-US" sz="2000" b="1" smtClean="0"/>
              <a:t>/doc  -&gt; </a:t>
            </a:r>
            <a:r>
              <a:rPr lang="ru-RU" sz="2000" b="1" smtClean="0"/>
              <a:t>генерируется </a:t>
            </a:r>
            <a:r>
              <a:rPr lang="en-US" sz="2000" smtClean="0"/>
              <a:t>XML</a:t>
            </a:r>
            <a:r>
              <a:rPr lang="ru-RU" sz="2000" smtClean="0"/>
              <a:t>-документация</a:t>
            </a:r>
            <a:r>
              <a:rPr lang="en-US" sz="2000" smtClean="0"/>
              <a:t> </a:t>
            </a:r>
            <a:endParaRPr lang="en-US" sz="2000" b="1" smtClean="0"/>
          </a:p>
          <a:p>
            <a:pPr eaLnBrk="1" hangingPunct="1">
              <a:lnSpc>
                <a:spcPct val="90000"/>
              </a:lnSpc>
            </a:pPr>
            <a:r>
              <a:rPr lang="ru-RU" sz="2000" smtClean="0"/>
              <a:t>Имеет предопрелеленную схему</a:t>
            </a: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ru-RU" sz="2000" i="1" smtClean="0"/>
              <a:t>Сравните</a:t>
            </a:r>
            <a:r>
              <a:rPr lang="en-US" sz="2000" smtClean="0"/>
              <a:t>: </a:t>
            </a:r>
            <a:r>
              <a:rPr lang="ru-RU" sz="2000" smtClean="0"/>
              <a:t>В</a:t>
            </a:r>
            <a:r>
              <a:rPr lang="en-US" sz="2000" smtClean="0"/>
              <a:t> Java </a:t>
            </a:r>
            <a:r>
              <a:rPr lang="ru-RU" sz="2000" smtClean="0"/>
              <a:t>приходится использовать утилиту командной строки</a:t>
            </a:r>
            <a:r>
              <a:rPr lang="en-US" sz="2000" smtClean="0"/>
              <a:t> </a:t>
            </a:r>
            <a:r>
              <a:rPr lang="en-US" sz="2000" i="1" smtClean="0"/>
              <a:t>javadoc</a:t>
            </a:r>
            <a:r>
              <a:rPr lang="en-US" sz="2000" smtClean="0"/>
              <a:t> </a:t>
            </a:r>
            <a:r>
              <a:rPr lang="ru-RU" sz="2000" smtClean="0"/>
              <a:t>для генерации</a:t>
            </a:r>
            <a:r>
              <a:rPr lang="en-US" sz="2000" smtClean="0"/>
              <a:t> HTML</a:t>
            </a:r>
            <a:r>
              <a:rPr lang="ru-RU" sz="2000" smtClean="0"/>
              <a:t>-</a:t>
            </a:r>
            <a:r>
              <a:rPr lang="en-US" sz="2000" smtClean="0"/>
              <a:t> (</a:t>
            </a:r>
            <a:r>
              <a:rPr lang="ru-RU" sz="2000" smtClean="0"/>
              <a:t>а не</a:t>
            </a:r>
            <a:r>
              <a:rPr lang="en-US" sz="2000" smtClean="0"/>
              <a:t> XML</a:t>
            </a:r>
            <a:r>
              <a:rPr lang="ru-RU" sz="2000" smtClean="0"/>
              <a:t>-</a:t>
            </a:r>
            <a:r>
              <a:rPr lang="en-US" sz="2000" smtClean="0"/>
              <a:t>) </a:t>
            </a:r>
            <a:r>
              <a:rPr lang="ru-RU" sz="2000" smtClean="0"/>
              <a:t>документации на основе документирующих комментариев</a:t>
            </a:r>
            <a:endParaRPr lang="en-US" sz="2000" i="1" smtClean="0"/>
          </a:p>
          <a:p>
            <a:pPr eaLnBrk="1" hangingPunct="1">
              <a:lnSpc>
                <a:spcPct val="90000"/>
              </a:lnSpc>
            </a:pPr>
            <a:r>
              <a:rPr lang="ru-RU" sz="2000" smtClean="0"/>
              <a:t>Пример</a:t>
            </a:r>
            <a:r>
              <a:rPr lang="en-US" sz="2000" smtClean="0"/>
              <a:t>:</a:t>
            </a:r>
            <a:endParaRPr lang="en-US" sz="2000" smtClean="0">
              <a:latin typeface="Lucida Console" pitchFamily="49" charset="0"/>
            </a:endParaRP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1142976" y="3573463"/>
            <a:ext cx="7529537" cy="2505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65000"/>
              <a:buFont typeface="Wingdings" pitchFamily="2" charset="2"/>
              <a:buNone/>
            </a:pPr>
            <a:r>
              <a:rPr lang="de-DE" sz="1400" b="1" dirty="0">
                <a:latin typeface="Lucida Console" pitchFamily="49" charset="0"/>
              </a:rPr>
              <a:t>///&lt;</a:t>
            </a:r>
            <a:r>
              <a:rPr lang="de-DE" sz="1400" b="1" dirty="0" err="1">
                <a:latin typeface="Lucida Console" pitchFamily="49" charset="0"/>
              </a:rPr>
              <a:t>summary</a:t>
            </a:r>
            <a:r>
              <a:rPr lang="de-DE" sz="1400" b="1" dirty="0">
                <a:latin typeface="Lucida Console" pitchFamily="49" charset="0"/>
              </a:rPr>
              <a:t>&gt;</a:t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>
                <a:latin typeface="Lucida Console" pitchFamily="49" charset="0"/>
              </a:rPr>
              <a:t>/// </a:t>
            </a:r>
            <a:r>
              <a:rPr lang="de-DE" sz="1400" b="1" dirty="0" err="1">
                <a:latin typeface="Lucida Console" pitchFamily="49" charset="0"/>
              </a:rPr>
              <a:t>This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function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serves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to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calculate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the</a:t>
            </a:r>
            <a:r>
              <a:rPr lang="de-DE" sz="1400" b="1" dirty="0">
                <a:latin typeface="Lucida Console" pitchFamily="49" charset="0"/>
              </a:rPr>
              <a:t> </a:t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>
                <a:latin typeface="Lucida Console" pitchFamily="49" charset="0"/>
              </a:rPr>
              <a:t>/// </a:t>
            </a:r>
            <a:r>
              <a:rPr lang="de-DE" sz="1400" b="1" dirty="0" err="1">
                <a:latin typeface="Lucida Console" pitchFamily="49" charset="0"/>
              </a:rPr>
              <a:t>overall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value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of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the</a:t>
            </a:r>
            <a:r>
              <a:rPr lang="de-DE" sz="1400" b="1" dirty="0">
                <a:latin typeface="Lucida Console" pitchFamily="49" charset="0"/>
              </a:rPr>
              <a:t> item </a:t>
            </a:r>
            <a:r>
              <a:rPr lang="de-DE" sz="1400" b="1" dirty="0" err="1">
                <a:latin typeface="Lucida Console" pitchFamily="49" charset="0"/>
              </a:rPr>
              <a:t>including</a:t>
            </a:r>
            <a:r>
              <a:rPr lang="de-DE" sz="1400" b="1" dirty="0">
                <a:latin typeface="Lucida Console" pitchFamily="49" charset="0"/>
              </a:rPr>
              <a:t> all </a:t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>
                <a:latin typeface="Lucida Console" pitchFamily="49" charset="0"/>
              </a:rPr>
              <a:t>/// </a:t>
            </a:r>
            <a:r>
              <a:rPr lang="de-DE" sz="1400" b="1" dirty="0" err="1">
                <a:latin typeface="Lucida Console" pitchFamily="49" charset="0"/>
              </a:rPr>
              <a:t>taxes</a:t>
            </a:r>
            <a:r>
              <a:rPr lang="de-DE" sz="1400" b="1" dirty="0">
                <a:latin typeface="Lucida Console" pitchFamily="49" charset="0"/>
              </a:rPr>
              <a:t/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>
                <a:latin typeface="Lucida Console" pitchFamily="49" charset="0"/>
              </a:rPr>
              <a:t>///&lt;/</a:t>
            </a:r>
            <a:r>
              <a:rPr lang="de-DE" sz="1400" b="1" dirty="0" err="1">
                <a:latin typeface="Lucida Console" pitchFamily="49" charset="0"/>
              </a:rPr>
              <a:t>summary</a:t>
            </a:r>
            <a:r>
              <a:rPr lang="de-DE" sz="1400" b="1" dirty="0">
                <a:latin typeface="Lucida Console" pitchFamily="49" charset="0"/>
              </a:rPr>
              <a:t>&gt;</a:t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>
                <a:latin typeface="Lucida Console" pitchFamily="49" charset="0"/>
              </a:rPr>
              <a:t>///&lt;</a:t>
            </a:r>
            <a:r>
              <a:rPr lang="de-DE" sz="1400" b="1" dirty="0" err="1">
                <a:latin typeface="Lucida Console" pitchFamily="49" charset="0"/>
              </a:rPr>
              <a:t>remarks</a:t>
            </a:r>
            <a:r>
              <a:rPr lang="de-DE" sz="1400" b="1" dirty="0">
                <a:latin typeface="Lucida Console" pitchFamily="49" charset="0"/>
              </a:rPr>
              <a:t>&gt;</a:t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>
                <a:latin typeface="Lucida Console" pitchFamily="49" charset="0"/>
              </a:rPr>
              <a:t>/// Tax </a:t>
            </a:r>
            <a:r>
              <a:rPr lang="de-DE" sz="1400" b="1" dirty="0" err="1">
                <a:latin typeface="Lucida Console" pitchFamily="49" charset="0"/>
              </a:rPr>
              <a:t>calculates</a:t>
            </a:r>
            <a:r>
              <a:rPr lang="de-DE" sz="1400" b="1" dirty="0">
                <a:latin typeface="Lucida Console" pitchFamily="49" charset="0"/>
              </a:rPr>
              <a:t> in </a:t>
            </a:r>
            <a:r>
              <a:rPr lang="de-DE" sz="1400" b="1" dirty="0" err="1">
                <a:latin typeface="Lucida Console" pitchFamily="49" charset="0"/>
              </a:rPr>
              <a:t>CalcTax</a:t>
            </a:r>
            <a:r>
              <a:rPr lang="de-DE" sz="1400" b="1" dirty="0">
                <a:latin typeface="Lucida Console" pitchFamily="49" charset="0"/>
              </a:rPr>
              <a:t>()</a:t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>
                <a:latin typeface="Lucida Console" pitchFamily="49" charset="0"/>
              </a:rPr>
              <a:t>///&lt;/</a:t>
            </a:r>
            <a:r>
              <a:rPr lang="de-DE" sz="1400" b="1" dirty="0" err="1">
                <a:latin typeface="Lucida Console" pitchFamily="49" charset="0"/>
              </a:rPr>
              <a:t>remarks</a:t>
            </a:r>
            <a:r>
              <a:rPr lang="de-DE" sz="1400" b="1" dirty="0">
                <a:latin typeface="Lucida Console" pitchFamily="49" charset="0"/>
              </a:rPr>
              <a:t>&gt;</a:t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 err="1">
                <a:latin typeface="Lucida Console" pitchFamily="49" charset="0"/>
              </a:rPr>
              <a:t>public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decimal</a:t>
            </a:r>
            <a:r>
              <a:rPr lang="de-DE" sz="1400" b="1" dirty="0">
                <a:latin typeface="Lucida Console" pitchFamily="49" charset="0"/>
              </a:rPr>
              <a:t> </a:t>
            </a:r>
            <a:r>
              <a:rPr lang="de-DE" sz="1400" b="1" dirty="0" err="1">
                <a:latin typeface="Lucida Console" pitchFamily="49" charset="0"/>
              </a:rPr>
              <a:t>GetTotalValue</a:t>
            </a:r>
            <a:r>
              <a:rPr lang="de-DE" sz="1400" b="1" dirty="0">
                <a:latin typeface="Lucida Console" pitchFamily="49" charset="0"/>
              </a:rPr>
              <a:t>()</a:t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 smtClean="0">
                <a:latin typeface="Lucida Console" pitchFamily="49" charset="0"/>
              </a:rPr>
              <a:t>{</a:t>
            </a:r>
            <a:endParaRPr lang="ru-RU" sz="1400" b="1" dirty="0" smtClean="0">
              <a:latin typeface="Lucida Console" pitchFamily="49" charset="0"/>
            </a:endParaRPr>
          </a:p>
          <a:p>
            <a:pPr eaLnBrk="0" hangingPunct="0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65000"/>
              <a:buFont typeface="Wingdings" pitchFamily="2" charset="2"/>
              <a:buNone/>
            </a:pPr>
            <a:r>
              <a:rPr lang="ru-RU" sz="1400" b="1" dirty="0" smtClean="0">
                <a:latin typeface="Lucida Console" pitchFamily="49" charset="0"/>
              </a:rPr>
              <a:t>…</a:t>
            </a:r>
            <a:r>
              <a:rPr lang="de-DE" sz="1400" b="1" dirty="0">
                <a:latin typeface="Lucida Console" pitchFamily="49" charset="0"/>
              </a:rPr>
              <a:t/>
            </a:r>
            <a:br>
              <a:rPr lang="de-DE" sz="1400" b="1" dirty="0">
                <a:latin typeface="Lucida Console" pitchFamily="49" charset="0"/>
              </a:rPr>
            </a:br>
            <a:r>
              <a:rPr lang="de-DE" sz="1400" b="1" dirty="0">
                <a:latin typeface="Lucida Console" pitchFamily="49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71612"/>
            <a:ext cx="7266088" cy="453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1501</TotalTime>
  <Words>1346</Words>
  <Application>Microsoft Office PowerPoint</Application>
  <PresentationFormat>Экран (4:3)</PresentationFormat>
  <Paragraphs>226</Paragraphs>
  <Slides>21</Slides>
  <Notes>6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Высокоуровневые методы информатики и программирования  Лекция 8  Свойства и операции классов </vt:lpstr>
      <vt:lpstr>План работы</vt:lpstr>
      <vt:lpstr>Свойства класса</vt:lpstr>
      <vt:lpstr>Описание свойств класса</vt:lpstr>
      <vt:lpstr>Пример простого класса со свойствами</vt:lpstr>
      <vt:lpstr>Автоматически реализуемые свойства</vt:lpstr>
      <vt:lpstr>Инициализация объектов класса</vt:lpstr>
      <vt:lpstr>Перегрузка операций в классе</vt:lpstr>
      <vt:lpstr>Возможности перегрузки операций в пользовательских типах</vt:lpstr>
      <vt:lpstr>Пример перегрузки операций</vt:lpstr>
      <vt:lpstr>Определение преобразования типов</vt:lpstr>
      <vt:lpstr>Неявное преобразование типов (implicit conversion)</vt:lpstr>
      <vt:lpstr>Явное преобразование типов (explicit conversion)</vt:lpstr>
      <vt:lpstr>Ограничения на преобразование типов</vt:lpstr>
      <vt:lpstr>Расширяющие методы (extension methods)</vt:lpstr>
      <vt:lpstr>Расширяющие методы </vt:lpstr>
      <vt:lpstr>Объявление расширяющих методов (РМ)</vt:lpstr>
      <vt:lpstr>Пример расширяющего метода</vt:lpstr>
      <vt:lpstr>Пример расширяющих методов</vt:lpstr>
      <vt:lpstr>XML-комментарии</vt:lpstr>
      <vt:lpstr>Слайд 21</vt:lpstr>
    </vt:vector>
  </TitlesOfParts>
  <LinksUpToDate>false</LinksUpToDate>
  <SharedDoc>false</SharedDoc>
  <HyperlinkBase>http://tpu.ru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properties and operators</dc:title>
  <dc:creator>Tuzovsky Anatoly Fedorovich</dc:creator>
  <dc:description>Tomsk Polytechnic University</dc:description>
  <cp:lastModifiedBy>Тузовский</cp:lastModifiedBy>
  <cp:revision>157</cp:revision>
  <dcterms:created xsi:type="dcterms:W3CDTF">2009-09-26T11:02:36Z</dcterms:created>
  <dcterms:modified xsi:type="dcterms:W3CDTF">2010-01-31T06:14:08Z</dcterms:modified>
</cp:coreProperties>
</file>