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8" r:id="rId2"/>
    <p:sldId id="359" r:id="rId3"/>
    <p:sldId id="312" r:id="rId4"/>
    <p:sldId id="259" r:id="rId5"/>
    <p:sldId id="260" r:id="rId6"/>
    <p:sldId id="261" r:id="rId7"/>
    <p:sldId id="262" r:id="rId8"/>
    <p:sldId id="263" r:id="rId9"/>
    <p:sldId id="264" r:id="rId10"/>
    <p:sldId id="327" r:id="rId11"/>
    <p:sldId id="265" r:id="rId12"/>
    <p:sldId id="266" r:id="rId13"/>
    <p:sldId id="267" r:id="rId14"/>
    <p:sldId id="328" r:id="rId15"/>
    <p:sldId id="269" r:id="rId16"/>
    <p:sldId id="313" r:id="rId17"/>
    <p:sldId id="314" r:id="rId18"/>
    <p:sldId id="270" r:id="rId19"/>
    <p:sldId id="316" r:id="rId20"/>
    <p:sldId id="315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9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A5593-134D-4DB7-9AF7-123DD30DA8F4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EEB23-3798-4F04-8D98-6AA11D25A8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318AD-5E1A-4662-BF9F-B9C45F6166B8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“Си</a:t>
            </a:r>
            <a:r>
              <a:rPr lang="en-US" smtClean="0"/>
              <a:t>”</a:t>
            </a:r>
            <a:r>
              <a:rPr lang="ru-RU" smtClean="0"/>
              <a:t> — во всем мире </a:t>
            </a:r>
            <a:r>
              <a:rPr lang="en-US" smtClean="0"/>
              <a:t>“</a:t>
            </a:r>
            <a:r>
              <a:rPr lang="ru-RU" smtClean="0"/>
              <a:t>си” (мать братьев Покрасс)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FB7490-1939-4E61-B07F-E8BBA1445F05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568CFE-5CF0-44D1-9F23-2410BD068AB1}" type="slidenum">
              <a:rPr lang="ru-RU" smtClean="0">
                <a:latin typeface="Arial" pitchFamily="34" charset="0"/>
              </a:rPr>
              <a:pPr/>
              <a:t>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2D4EB0-538D-43C7-950C-3A92DA3621C9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F2CD0-9225-491E-9487-67E419441029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805CDF-E62E-41D6-82BB-E541E0C7B6B8}" type="slidenum">
              <a:rPr lang="ru-RU">
                <a:latin typeface="Arial" pitchFamily="34" charset="0"/>
              </a:rPr>
              <a:pPr/>
              <a:t>11</a:t>
            </a:fld>
            <a:endParaRPr lang="ru-RU">
              <a:latin typeface="Arial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85E181-B46E-4CCC-B71F-2A16F4B8B733}" type="slidenum">
              <a:rPr lang="ru-RU">
                <a:latin typeface="Arial" pitchFamily="34" charset="0"/>
              </a:rPr>
              <a:pPr/>
              <a:t>12</a:t>
            </a:fld>
            <a:endParaRPr lang="ru-RU">
              <a:latin typeface="Arial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697FC3-CFE4-41B6-A3CA-F6AAE872D75B}" type="slidenum">
              <a:rPr lang="ru-RU">
                <a:latin typeface="Arial" pitchFamily="34" charset="0"/>
              </a:rPr>
              <a:pPr/>
              <a:t>13</a:t>
            </a:fld>
            <a:endParaRPr lang="ru-RU">
              <a:latin typeface="Arial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9B670A-92B2-470F-9AAB-217260833B64}" type="slidenum">
              <a:rPr lang="ru-RU">
                <a:latin typeface="Arial" pitchFamily="34" charset="0"/>
              </a:rPr>
              <a:pPr/>
              <a:t>14</a:t>
            </a:fld>
            <a:endParaRPr lang="ru-RU">
              <a:latin typeface="Arial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712B3A-81CB-403B-BA37-D949E7B25F4B}" type="slidenum">
              <a:rPr lang="ru-RU">
                <a:latin typeface="Arial" pitchFamily="34" charset="0"/>
              </a:rPr>
              <a:pPr/>
              <a:t>15</a:t>
            </a:fld>
            <a:endParaRPr lang="ru-RU">
              <a:latin typeface="Arial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DDD452-1E09-4CA0-B263-A6D20A0269B9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79F7A1-5C68-44C7-AECF-99775DB43E97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62B9C0-7A10-4CD8-9E65-C15EC1076A64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AE2B40-42F0-4BD6-80E5-D5C15EB92C46}" type="slidenum">
              <a:rPr lang="ru-RU">
                <a:latin typeface="Arial" pitchFamily="34" charset="0"/>
              </a:rPr>
              <a:pPr/>
              <a:t>23</a:t>
            </a:fld>
            <a:endParaRPr lang="ru-RU">
              <a:latin typeface="Arial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B7B3F0-EEBC-4C5A-9042-A443399AA324}" type="slidenum">
              <a:rPr lang="ru-RU">
                <a:latin typeface="Arial" pitchFamily="34" charset="0"/>
              </a:rPr>
              <a:pPr/>
              <a:t>24</a:t>
            </a:fld>
            <a:endParaRPr lang="ru-RU">
              <a:latin typeface="Arial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A54246-35FA-46EB-8ADA-171AA93CFE75}" type="slidenum">
              <a:rPr lang="ru-RU">
                <a:latin typeface="Arial" pitchFamily="34" charset="0"/>
              </a:rPr>
              <a:pPr/>
              <a:t>25</a:t>
            </a:fld>
            <a:endParaRPr lang="ru-RU">
              <a:latin typeface="Arial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13ADCF-5224-408D-B471-EFB7FD2A9645}" type="slidenum">
              <a:rPr lang="ru-RU">
                <a:latin typeface="Arial" pitchFamily="34" charset="0"/>
              </a:rPr>
              <a:pPr/>
              <a:t>28</a:t>
            </a:fld>
            <a:endParaRPr lang="ru-RU">
              <a:latin typeface="Arial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F2CD0-9225-491E-9487-67E419441029}" type="slidenum">
              <a:rPr lang="ru-RU" smtClean="0"/>
              <a:pPr/>
              <a:t>34</a:t>
            </a:fld>
            <a:endParaRPr lang="ru-RU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3BD2AD-3B02-4E5B-9EAE-D3EF89FEB747}" type="slidenum">
              <a:rPr lang="ru-RU" smtClean="0"/>
              <a:pPr/>
              <a:t>35</a:t>
            </a:fld>
            <a:endParaRPr lang="ru-RU" smtClean="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256128-D3FD-4E84-9871-779FACE2FD82}" type="slidenum">
              <a:rPr lang="ru-RU" smtClean="0"/>
              <a:pPr/>
              <a:t>36</a:t>
            </a:fld>
            <a:endParaRPr lang="ru-RU" smtClean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4D2AFD-B898-4B75-945E-77E4D3DB4071}" type="slidenum">
              <a:rPr lang="ru-RU" smtClean="0"/>
              <a:pPr/>
              <a:t>37</a:t>
            </a:fld>
            <a:endParaRPr lang="ru-RU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E2691-5A41-4D58-BD64-A740A5B37E89}" type="slidenum">
              <a:rPr lang="ru-RU" smtClean="0"/>
              <a:pPr/>
              <a:t>39</a:t>
            </a:fld>
            <a:endParaRPr lang="ru-RU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FED2A1-D6CB-4508-BB28-2C4675751B91}" type="slidenum">
              <a:rPr lang="ru-RU" smtClean="0"/>
              <a:pPr/>
              <a:t>40</a:t>
            </a:fld>
            <a:endParaRPr lang="ru-RU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02DB3-F151-4FE9-BAAB-30AAC526B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B89F7-72D1-4053-97E8-46E43D21A13C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BD0F5-5F88-417F-8794-F704691996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692150"/>
            <a:ext cx="7847012" cy="55451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 smtClean="0"/>
              <a:t>Высокоуровневые методы информатики и программирования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Лекция 7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Создание классов</a:t>
            </a:r>
            <a:br>
              <a:rPr lang="ru-RU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Описание классов</a:t>
            </a:r>
          </a:p>
          <a:p>
            <a:r>
              <a:rPr lang="ru-RU" dirty="0" smtClean="0"/>
              <a:t>Состав классов – элементы класса</a:t>
            </a:r>
          </a:p>
          <a:p>
            <a:r>
              <a:rPr lang="ru-RU" dirty="0" smtClean="0"/>
              <a:t>Поля</a:t>
            </a:r>
          </a:p>
          <a:p>
            <a:r>
              <a:rPr lang="ru-RU" dirty="0" smtClean="0"/>
              <a:t>Методы</a:t>
            </a:r>
          </a:p>
          <a:p>
            <a:r>
              <a:rPr lang="ru-RU" dirty="0" smtClean="0"/>
              <a:t>Конструкторы и деструкторы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Классы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i="1" dirty="0"/>
              <a:t>К</a:t>
            </a:r>
            <a:r>
              <a:rPr lang="ru-RU" sz="2000" b="1" i="1" dirty="0" smtClean="0"/>
              <a:t>лассы это основные пользовательские типы данных</a:t>
            </a:r>
            <a:r>
              <a:rPr lang="ru-RU" sz="2000" dirty="0" smtClean="0"/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Экземпляры класса – Объекты.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Классы описывают все элементы объекта (данные) и его поведение (методы), также устанавливают начальные значения для данных объекта, если это необходимо.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При создании экземпляра класса в памяти создается копия данных этого класса. Созданный таким образом экземпляр класса называется объектом.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Экземпляр класса создается с помощью оператора </a:t>
            </a:r>
            <a:r>
              <a:rPr lang="en-US" sz="2000" b="1" i="1" dirty="0" smtClean="0">
                <a:solidFill>
                  <a:srgbClr val="0000FF"/>
                </a:solidFill>
              </a:rPr>
              <a:t>new</a:t>
            </a:r>
            <a:r>
              <a:rPr lang="en-US" sz="20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Для получения данных объекта или вызова методов объекта, используется оператор </a:t>
            </a:r>
            <a:r>
              <a:rPr lang="ru-RU" sz="4800" dirty="0" smtClean="0">
                <a:solidFill>
                  <a:srgbClr val="0033CC"/>
                </a:solidFill>
              </a:rPr>
              <a:t>.</a:t>
            </a:r>
            <a:r>
              <a:rPr lang="ru-RU" sz="2000" dirty="0" smtClean="0"/>
              <a:t> (точка).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/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Student s;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s = new Student();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s.Name</a:t>
            </a:r>
            <a:r>
              <a:rPr lang="en-US" sz="2000" dirty="0" smtClean="0">
                <a:solidFill>
                  <a:srgbClr val="0000FF"/>
                </a:solidFill>
              </a:rPr>
              <a:t> = “</a:t>
            </a:r>
            <a:r>
              <a:rPr lang="ru-RU" sz="2000" dirty="0" smtClean="0">
                <a:solidFill>
                  <a:srgbClr val="0000FF"/>
                </a:solidFill>
              </a:rPr>
              <a:t>Иванов А.</a:t>
            </a:r>
            <a:r>
              <a:rPr lang="en-US" sz="2000" dirty="0" smtClean="0">
                <a:solidFill>
                  <a:srgbClr val="0000FF"/>
                </a:solidFill>
              </a:rPr>
              <a:t>”;</a:t>
            </a:r>
            <a:endParaRPr lang="ru-RU" sz="20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При создании экземпляра класса, копия данных, описываемых этим классом, записывается в память и присваивается переменной ссылочного типа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mtClean="0"/>
              <a:t>Составные элементы класса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sz="2800" dirty="0" smtClean="0">
                <a:solidFill>
                  <a:srgbClr val="0033CC"/>
                </a:solidFill>
              </a:rPr>
              <a:t>Поля (</a:t>
            </a:r>
            <a:r>
              <a:rPr lang="en-US" sz="2800" dirty="0" smtClean="0">
                <a:solidFill>
                  <a:srgbClr val="0033CC"/>
                </a:solidFill>
              </a:rPr>
              <a:t>field</a:t>
            </a:r>
            <a:r>
              <a:rPr lang="ru-RU" sz="2800" dirty="0" smtClean="0">
                <a:solidFill>
                  <a:srgbClr val="0033CC"/>
                </a:solidFill>
              </a:rPr>
              <a:t>)</a:t>
            </a:r>
            <a:r>
              <a:rPr lang="ru-RU" sz="2800" dirty="0" smtClean="0"/>
              <a:t> – обычно скрытые данные класса (внутренне состояние)</a:t>
            </a:r>
            <a:endParaRPr lang="en-US" sz="2800" dirty="0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sz="2800" dirty="0" smtClean="0">
                <a:solidFill>
                  <a:srgbClr val="0033CC"/>
                </a:solidFill>
              </a:rPr>
              <a:t>Методы (</a:t>
            </a:r>
            <a:r>
              <a:rPr lang="en-US" sz="2800" dirty="0" smtClean="0">
                <a:solidFill>
                  <a:srgbClr val="0033CC"/>
                </a:solidFill>
              </a:rPr>
              <a:t>methods</a:t>
            </a:r>
            <a:r>
              <a:rPr lang="ru-RU" sz="2800" dirty="0" smtClean="0">
                <a:solidFill>
                  <a:srgbClr val="0033CC"/>
                </a:solidFill>
              </a:rPr>
              <a:t>)</a:t>
            </a:r>
            <a:r>
              <a:rPr lang="en-US" sz="2800" dirty="0" smtClean="0"/>
              <a:t> – </a:t>
            </a:r>
            <a:r>
              <a:rPr lang="ru-RU" sz="2800" dirty="0" smtClean="0"/>
              <a:t>операции над данными класса (поведение) (можно называть функциями)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800" dirty="0" smtClean="0">
                <a:solidFill>
                  <a:srgbClr val="0033CC"/>
                </a:solidFill>
              </a:rPr>
              <a:t>Свойства (</a:t>
            </a:r>
            <a:r>
              <a:rPr lang="en-US" sz="2800" dirty="0" smtClean="0">
                <a:solidFill>
                  <a:srgbClr val="0033CC"/>
                </a:solidFill>
              </a:rPr>
              <a:t>property</a:t>
            </a:r>
            <a:r>
              <a:rPr lang="ru-RU" sz="2800" dirty="0" smtClean="0">
                <a:solidFill>
                  <a:srgbClr val="0033CC"/>
                </a:solidFill>
              </a:rPr>
              <a:t>)</a:t>
            </a:r>
            <a:r>
              <a:rPr lang="ru-RU" sz="2800" dirty="0" smtClean="0"/>
              <a:t> – доступ к данным класса с помощью функций 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get</a:t>
            </a:r>
            <a:r>
              <a:rPr lang="en-US" sz="2400" dirty="0" smtClean="0"/>
              <a:t> – </a:t>
            </a:r>
            <a:r>
              <a:rPr lang="ru-RU" sz="2400" dirty="0" smtClean="0"/>
              <a:t>получить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set</a:t>
            </a:r>
            <a:r>
              <a:rPr lang="en-US" sz="2400" dirty="0" smtClean="0"/>
              <a:t> – </a:t>
            </a:r>
            <a:r>
              <a:rPr lang="ru-RU" sz="2400" dirty="0" smtClean="0"/>
              <a:t>задать</a:t>
            </a: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sz="2800" dirty="0" smtClean="0">
                <a:solidFill>
                  <a:srgbClr val="0033CC"/>
                </a:solidFill>
              </a:rPr>
              <a:t>События (</a:t>
            </a:r>
            <a:r>
              <a:rPr lang="en-US" sz="2800" dirty="0" smtClean="0">
                <a:solidFill>
                  <a:srgbClr val="0033CC"/>
                </a:solidFill>
              </a:rPr>
              <a:t>event</a:t>
            </a:r>
            <a:r>
              <a:rPr lang="ru-RU" sz="2800" dirty="0" smtClean="0">
                <a:solidFill>
                  <a:srgbClr val="0033CC"/>
                </a:solidFill>
              </a:rPr>
              <a:t>)</a:t>
            </a:r>
            <a:r>
              <a:rPr lang="ru-RU" sz="2800" dirty="0" smtClean="0"/>
              <a:t> – оповещение пользователей класса о том, что произошло что-то  важное.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643182"/>
            <a:ext cx="8229600" cy="1143000"/>
          </a:xfrm>
        </p:spPr>
        <p:txBody>
          <a:bodyPr/>
          <a:lstStyle/>
          <a:p>
            <a:r>
              <a:rPr lang="ru-RU" dirty="0" smtClean="0"/>
              <a:t>Поля класса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Поля класса</a:t>
            </a:r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428736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Состояние объектов класса (а также структур, интерфейсов) задается с помощью переменных, которые называются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полями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fields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создании объекта – экземпляра класса, в динамической памяти выделяется участок памяти, содержащий набор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полей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определяемых классом, и в них записываются значения, характеризующие начальное состояние данного экземпляра.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Объявление полей выполняется следующим образом:</a:t>
            </a:r>
          </a:p>
          <a:p>
            <a:r>
              <a:rPr 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[&lt;</a:t>
            </a:r>
            <a:r>
              <a:rPr lang="ru-RU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режим_доступа</a:t>
            </a:r>
            <a:r>
              <a:rPr 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&gt;] [модификаторы] &lt;тип&gt; &lt;имя&gt;;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Общим правилом является создание закрытых полей, имеющих режим доступа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private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Данный режим задается полям по умолчанию.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Любое воздействие на состояние объекта класса выполняется с использованием свойств или методов класса, которые контролируют последствия этих воздействий. 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полям класса не задается значение при объявлении, то они автоматически инициализируются значениями по умолчанию.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Для значащих переменных – это нулевое значение,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строк – это пустая строка, </a:t>
            </a:r>
          </a:p>
          <a:p>
            <a:pPr lvl="1"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Для ссылочных переменных – это стандартное значение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null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как показано в комментариях описания класса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Person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Размещение полей в памяти программы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250825" y="1989138"/>
            <a:ext cx="1657350" cy="417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051050" y="2060575"/>
            <a:ext cx="6408738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2051050" y="3716338"/>
            <a:ext cx="6408738" cy="2449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851275" y="1700213"/>
            <a:ext cx="208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Стек</a:t>
            </a:r>
            <a:r>
              <a:rPr lang="en-US"/>
              <a:t> (Stack)</a:t>
            </a:r>
            <a:endParaRPr lang="ru-RU"/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4211638" y="3349625"/>
            <a:ext cx="3529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Куча (</a:t>
            </a:r>
            <a:r>
              <a:rPr lang="en-US"/>
              <a:t>heap, free memory</a:t>
            </a:r>
            <a:r>
              <a:rPr lang="ru-RU"/>
              <a:t>)</a:t>
            </a:r>
            <a:r>
              <a:rPr lang="en-US"/>
              <a:t> </a:t>
            </a:r>
            <a:endParaRPr lang="ru-RU"/>
          </a:p>
        </p:txBody>
      </p:sp>
      <p:sp>
        <p:nvSpPr>
          <p:cNvPr id="48136" name="Line 8"/>
          <p:cNvSpPr>
            <a:spLocks noChangeShapeType="1"/>
          </p:cNvSpPr>
          <p:nvPr/>
        </p:nvSpPr>
        <p:spPr bwMode="auto">
          <a:xfrm>
            <a:off x="22685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>
            <a:off x="24844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38" name="Line 10"/>
          <p:cNvSpPr>
            <a:spLocks noChangeShapeType="1"/>
          </p:cNvSpPr>
          <p:nvPr/>
        </p:nvSpPr>
        <p:spPr bwMode="auto">
          <a:xfrm>
            <a:off x="27003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39" name="Line 11"/>
          <p:cNvSpPr>
            <a:spLocks noChangeShapeType="1"/>
          </p:cNvSpPr>
          <p:nvPr/>
        </p:nvSpPr>
        <p:spPr bwMode="auto">
          <a:xfrm>
            <a:off x="2916238" y="2060575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0" name="Line 12"/>
          <p:cNvSpPr>
            <a:spLocks noChangeShapeType="1"/>
          </p:cNvSpPr>
          <p:nvPr/>
        </p:nvSpPr>
        <p:spPr bwMode="auto">
          <a:xfrm>
            <a:off x="31321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1" name="Line 13"/>
          <p:cNvSpPr>
            <a:spLocks noChangeShapeType="1"/>
          </p:cNvSpPr>
          <p:nvPr/>
        </p:nvSpPr>
        <p:spPr bwMode="auto">
          <a:xfrm>
            <a:off x="33480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2" name="Line 14"/>
          <p:cNvSpPr>
            <a:spLocks noChangeShapeType="1"/>
          </p:cNvSpPr>
          <p:nvPr/>
        </p:nvSpPr>
        <p:spPr bwMode="auto">
          <a:xfrm>
            <a:off x="35639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3" name="Line 15"/>
          <p:cNvSpPr>
            <a:spLocks noChangeShapeType="1"/>
          </p:cNvSpPr>
          <p:nvPr/>
        </p:nvSpPr>
        <p:spPr bwMode="auto">
          <a:xfrm>
            <a:off x="3779838" y="2060575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4" name="Line 16"/>
          <p:cNvSpPr>
            <a:spLocks noChangeShapeType="1"/>
          </p:cNvSpPr>
          <p:nvPr/>
        </p:nvSpPr>
        <p:spPr bwMode="auto">
          <a:xfrm>
            <a:off x="39957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5" name="Line 17"/>
          <p:cNvSpPr>
            <a:spLocks noChangeShapeType="1"/>
          </p:cNvSpPr>
          <p:nvPr/>
        </p:nvSpPr>
        <p:spPr bwMode="auto">
          <a:xfrm>
            <a:off x="42116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6" name="Line 18"/>
          <p:cNvSpPr>
            <a:spLocks noChangeShapeType="1"/>
          </p:cNvSpPr>
          <p:nvPr/>
        </p:nvSpPr>
        <p:spPr bwMode="auto">
          <a:xfrm>
            <a:off x="44275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7" name="Line 19"/>
          <p:cNvSpPr>
            <a:spLocks noChangeShapeType="1"/>
          </p:cNvSpPr>
          <p:nvPr/>
        </p:nvSpPr>
        <p:spPr bwMode="auto">
          <a:xfrm>
            <a:off x="46434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8" name="Line 20"/>
          <p:cNvSpPr>
            <a:spLocks noChangeShapeType="1"/>
          </p:cNvSpPr>
          <p:nvPr/>
        </p:nvSpPr>
        <p:spPr bwMode="auto">
          <a:xfrm>
            <a:off x="48593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9" name="Line 21"/>
          <p:cNvSpPr>
            <a:spLocks noChangeShapeType="1"/>
          </p:cNvSpPr>
          <p:nvPr/>
        </p:nvSpPr>
        <p:spPr bwMode="auto">
          <a:xfrm>
            <a:off x="50768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0" name="Line 22"/>
          <p:cNvSpPr>
            <a:spLocks noChangeShapeType="1"/>
          </p:cNvSpPr>
          <p:nvPr/>
        </p:nvSpPr>
        <p:spPr bwMode="auto">
          <a:xfrm>
            <a:off x="52927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1" name="Line 23"/>
          <p:cNvSpPr>
            <a:spLocks noChangeShapeType="1"/>
          </p:cNvSpPr>
          <p:nvPr/>
        </p:nvSpPr>
        <p:spPr bwMode="auto">
          <a:xfrm>
            <a:off x="55086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2" name="Line 24"/>
          <p:cNvSpPr>
            <a:spLocks noChangeShapeType="1"/>
          </p:cNvSpPr>
          <p:nvPr/>
        </p:nvSpPr>
        <p:spPr bwMode="auto">
          <a:xfrm>
            <a:off x="57245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3" name="Line 25"/>
          <p:cNvSpPr>
            <a:spLocks noChangeShapeType="1"/>
          </p:cNvSpPr>
          <p:nvPr/>
        </p:nvSpPr>
        <p:spPr bwMode="auto">
          <a:xfrm>
            <a:off x="59404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4" name="Line 26"/>
          <p:cNvSpPr>
            <a:spLocks noChangeShapeType="1"/>
          </p:cNvSpPr>
          <p:nvPr/>
        </p:nvSpPr>
        <p:spPr bwMode="auto">
          <a:xfrm>
            <a:off x="61563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5" name="Line 27"/>
          <p:cNvSpPr>
            <a:spLocks noChangeShapeType="1"/>
          </p:cNvSpPr>
          <p:nvPr/>
        </p:nvSpPr>
        <p:spPr bwMode="auto">
          <a:xfrm>
            <a:off x="6348413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6" name="Line 28"/>
          <p:cNvSpPr>
            <a:spLocks noChangeShapeType="1"/>
          </p:cNvSpPr>
          <p:nvPr/>
        </p:nvSpPr>
        <p:spPr bwMode="auto">
          <a:xfrm>
            <a:off x="6540500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7" name="Line 29"/>
          <p:cNvSpPr>
            <a:spLocks noChangeShapeType="1"/>
          </p:cNvSpPr>
          <p:nvPr/>
        </p:nvSpPr>
        <p:spPr bwMode="auto">
          <a:xfrm>
            <a:off x="67325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8" name="Line 30"/>
          <p:cNvSpPr>
            <a:spLocks noChangeShapeType="1"/>
          </p:cNvSpPr>
          <p:nvPr/>
        </p:nvSpPr>
        <p:spPr bwMode="auto">
          <a:xfrm>
            <a:off x="69484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9" name="Line 31"/>
          <p:cNvSpPr>
            <a:spLocks noChangeShapeType="1"/>
          </p:cNvSpPr>
          <p:nvPr/>
        </p:nvSpPr>
        <p:spPr bwMode="auto">
          <a:xfrm>
            <a:off x="71643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0" name="Line 32"/>
          <p:cNvSpPr>
            <a:spLocks noChangeShapeType="1"/>
          </p:cNvSpPr>
          <p:nvPr/>
        </p:nvSpPr>
        <p:spPr bwMode="auto">
          <a:xfrm>
            <a:off x="73802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1" name="Line 33"/>
          <p:cNvSpPr>
            <a:spLocks noChangeShapeType="1"/>
          </p:cNvSpPr>
          <p:nvPr/>
        </p:nvSpPr>
        <p:spPr bwMode="auto">
          <a:xfrm>
            <a:off x="75961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2" name="Line 34"/>
          <p:cNvSpPr>
            <a:spLocks noChangeShapeType="1"/>
          </p:cNvSpPr>
          <p:nvPr/>
        </p:nvSpPr>
        <p:spPr bwMode="auto">
          <a:xfrm>
            <a:off x="78120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3" name="Line 35"/>
          <p:cNvSpPr>
            <a:spLocks noChangeShapeType="1"/>
          </p:cNvSpPr>
          <p:nvPr/>
        </p:nvSpPr>
        <p:spPr bwMode="auto">
          <a:xfrm>
            <a:off x="80279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4" name="Line 36"/>
          <p:cNvSpPr>
            <a:spLocks noChangeShapeType="1"/>
          </p:cNvSpPr>
          <p:nvPr/>
        </p:nvSpPr>
        <p:spPr bwMode="auto">
          <a:xfrm>
            <a:off x="82438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5" name="Line 37"/>
          <p:cNvSpPr>
            <a:spLocks noChangeShapeType="1"/>
          </p:cNvSpPr>
          <p:nvPr/>
        </p:nvSpPr>
        <p:spPr bwMode="auto">
          <a:xfrm>
            <a:off x="3779838" y="2349500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6" name="Text Box 38"/>
          <p:cNvSpPr txBox="1">
            <a:spLocks noChangeArrowheads="1"/>
          </p:cNvSpPr>
          <p:nvPr/>
        </p:nvSpPr>
        <p:spPr bwMode="auto">
          <a:xfrm>
            <a:off x="4211638" y="2420938"/>
            <a:ext cx="28082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Указатель вершины стека</a:t>
            </a:r>
            <a:r>
              <a:rPr lang="en-US"/>
              <a:t> (Stack</a:t>
            </a:r>
            <a:r>
              <a:rPr lang="ru-RU"/>
              <a:t> </a:t>
            </a:r>
            <a:r>
              <a:rPr lang="en-US"/>
              <a:t>Top Pointer)</a:t>
            </a:r>
            <a:endParaRPr lang="ru-RU"/>
          </a:p>
        </p:txBody>
      </p:sp>
      <p:sp>
        <p:nvSpPr>
          <p:cNvPr id="48167" name="Text Box 39"/>
          <p:cNvSpPr txBox="1">
            <a:spLocks noChangeArrowheads="1"/>
          </p:cNvSpPr>
          <p:nvPr/>
        </p:nvSpPr>
        <p:spPr bwMode="auto">
          <a:xfrm>
            <a:off x="250825" y="1628775"/>
            <a:ext cx="1392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Программа</a:t>
            </a:r>
          </a:p>
        </p:txBody>
      </p:sp>
      <p:sp>
        <p:nvSpPr>
          <p:cNvPr id="48168" name="Rectangle 40"/>
          <p:cNvSpPr>
            <a:spLocks noChangeArrowheads="1"/>
          </p:cNvSpPr>
          <p:nvPr/>
        </p:nvSpPr>
        <p:spPr bwMode="auto">
          <a:xfrm>
            <a:off x="2411413" y="4149725"/>
            <a:ext cx="576262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69" name="Rectangle 41"/>
          <p:cNvSpPr>
            <a:spLocks noChangeArrowheads="1"/>
          </p:cNvSpPr>
          <p:nvPr/>
        </p:nvSpPr>
        <p:spPr bwMode="auto">
          <a:xfrm>
            <a:off x="3635375" y="4724400"/>
            <a:ext cx="1152525" cy="217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0" name="Rectangle 42"/>
          <p:cNvSpPr>
            <a:spLocks noChangeArrowheads="1"/>
          </p:cNvSpPr>
          <p:nvPr/>
        </p:nvSpPr>
        <p:spPr bwMode="auto">
          <a:xfrm>
            <a:off x="4303713" y="4076700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dirty="0" smtClean="0"/>
              <a:t>       </a:t>
            </a:r>
            <a:r>
              <a:rPr lang="en-US" dirty="0" smtClean="0"/>
              <a:t>x</a:t>
            </a:r>
            <a:r>
              <a:rPr lang="ru-RU" dirty="0" smtClean="0"/>
              <a:t>         </a:t>
            </a:r>
            <a:r>
              <a:rPr lang="en-US" dirty="0" smtClean="0"/>
              <a:t>y</a:t>
            </a:r>
            <a:endParaRPr lang="ru-RU" dirty="0"/>
          </a:p>
        </p:txBody>
      </p:sp>
      <p:sp>
        <p:nvSpPr>
          <p:cNvPr id="48171" name="Rectangle 43"/>
          <p:cNvSpPr>
            <a:spLocks noChangeArrowheads="1"/>
          </p:cNvSpPr>
          <p:nvPr/>
        </p:nvSpPr>
        <p:spPr bwMode="auto">
          <a:xfrm>
            <a:off x="2555875" y="5445125"/>
            <a:ext cx="7207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2" name="Rectangle 44"/>
          <p:cNvSpPr>
            <a:spLocks noChangeArrowheads="1"/>
          </p:cNvSpPr>
          <p:nvPr/>
        </p:nvSpPr>
        <p:spPr bwMode="auto">
          <a:xfrm>
            <a:off x="5867400" y="4733925"/>
            <a:ext cx="13684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3" name="Rectangle 45"/>
          <p:cNvSpPr>
            <a:spLocks noChangeArrowheads="1"/>
          </p:cNvSpPr>
          <p:nvPr/>
        </p:nvSpPr>
        <p:spPr bwMode="auto">
          <a:xfrm>
            <a:off x="4427538" y="5437188"/>
            <a:ext cx="7207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4" name="Rectangle 46"/>
          <p:cNvSpPr>
            <a:spLocks noChangeArrowheads="1"/>
          </p:cNvSpPr>
          <p:nvPr/>
        </p:nvSpPr>
        <p:spPr bwMode="auto">
          <a:xfrm>
            <a:off x="7524750" y="4076700"/>
            <a:ext cx="503238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5" name="Text Box 47"/>
          <p:cNvSpPr txBox="1">
            <a:spLocks noChangeArrowheads="1"/>
          </p:cNvSpPr>
          <p:nvPr/>
        </p:nvSpPr>
        <p:spPr bwMode="auto">
          <a:xfrm>
            <a:off x="250825" y="2420938"/>
            <a:ext cx="1822450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/>
              <a:t>{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/>
              <a:t>  int n = 37;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/>
              <a:t>  Point p;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/>
              <a:t>  p = new Point();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/>
              <a:t> ...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/>
              <a:t>}</a:t>
            </a:r>
            <a:endParaRPr lang="ru-RU"/>
          </a:p>
        </p:txBody>
      </p:sp>
      <p:sp>
        <p:nvSpPr>
          <p:cNvPr id="48176" name="Freeform 48"/>
          <p:cNvSpPr>
            <a:spLocks/>
          </p:cNvSpPr>
          <p:nvPr/>
        </p:nvSpPr>
        <p:spPr bwMode="auto">
          <a:xfrm>
            <a:off x="1331913" y="2276475"/>
            <a:ext cx="719137" cy="504825"/>
          </a:xfrm>
          <a:custGeom>
            <a:avLst/>
            <a:gdLst>
              <a:gd name="T0" fmla="*/ 0 w 453"/>
              <a:gd name="T1" fmla="*/ 2147483647 h 318"/>
              <a:gd name="T2" fmla="*/ 2147483647 w 453"/>
              <a:gd name="T3" fmla="*/ 2147483647 h 318"/>
              <a:gd name="T4" fmla="*/ 2147483647 w 453"/>
              <a:gd name="T5" fmla="*/ 0 h 318"/>
              <a:gd name="T6" fmla="*/ 0 60000 65536"/>
              <a:gd name="T7" fmla="*/ 0 60000 65536"/>
              <a:gd name="T8" fmla="*/ 0 60000 65536"/>
              <a:gd name="T9" fmla="*/ 0 w 453"/>
              <a:gd name="T10" fmla="*/ 0 h 318"/>
              <a:gd name="T11" fmla="*/ 453 w 453"/>
              <a:gd name="T12" fmla="*/ 318 h 3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53" h="318">
                <a:moveTo>
                  <a:pt x="0" y="318"/>
                </a:moveTo>
                <a:cubicBezTo>
                  <a:pt x="30" y="253"/>
                  <a:pt x="61" y="189"/>
                  <a:pt x="136" y="136"/>
                </a:cubicBezTo>
                <a:cubicBezTo>
                  <a:pt x="211" y="83"/>
                  <a:pt x="408" y="23"/>
                  <a:pt x="453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177" name="Text Box 49"/>
          <p:cNvSpPr txBox="1">
            <a:spLocks noChangeArrowheads="1"/>
          </p:cNvSpPr>
          <p:nvPr/>
        </p:nvSpPr>
        <p:spPr bwMode="auto">
          <a:xfrm>
            <a:off x="2468563" y="202882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3 7</a:t>
            </a:r>
            <a:endParaRPr lang="ru-RU"/>
          </a:p>
        </p:txBody>
      </p:sp>
      <p:sp>
        <p:nvSpPr>
          <p:cNvPr id="48178" name="Line 50"/>
          <p:cNvSpPr>
            <a:spLocks noChangeShapeType="1"/>
          </p:cNvSpPr>
          <p:nvPr/>
        </p:nvSpPr>
        <p:spPr bwMode="auto">
          <a:xfrm>
            <a:off x="4879975" y="40767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79" name="Text Box 51"/>
          <p:cNvSpPr txBox="1">
            <a:spLocks noChangeArrowheads="1"/>
          </p:cNvSpPr>
          <p:nvPr/>
        </p:nvSpPr>
        <p:spPr bwMode="auto">
          <a:xfrm>
            <a:off x="4159250" y="3844925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2564</a:t>
            </a:r>
            <a:endParaRPr lang="ru-RU" sz="1400"/>
          </a:p>
        </p:txBody>
      </p:sp>
      <p:sp>
        <p:nvSpPr>
          <p:cNvPr id="48180" name="Text Box 52"/>
          <p:cNvSpPr txBox="1">
            <a:spLocks noChangeArrowheads="1"/>
          </p:cNvSpPr>
          <p:nvPr/>
        </p:nvSpPr>
        <p:spPr bwMode="auto">
          <a:xfrm>
            <a:off x="2888245" y="2020888"/>
            <a:ext cx="1223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2  </a:t>
            </a:r>
            <a:r>
              <a:rPr lang="en-US" dirty="0"/>
              <a:t>5 </a:t>
            </a:r>
            <a:r>
              <a:rPr lang="en-US" dirty="0" smtClean="0"/>
              <a:t> 6  4</a:t>
            </a:r>
            <a:endParaRPr lang="ru-RU" dirty="0"/>
          </a:p>
        </p:txBody>
      </p:sp>
      <p:sp>
        <p:nvSpPr>
          <p:cNvPr id="48181" name="Freeform 53"/>
          <p:cNvSpPr>
            <a:spLocks/>
          </p:cNvSpPr>
          <p:nvPr/>
        </p:nvSpPr>
        <p:spPr bwMode="auto">
          <a:xfrm>
            <a:off x="2806700" y="2349500"/>
            <a:ext cx="1404938" cy="1800225"/>
          </a:xfrm>
          <a:custGeom>
            <a:avLst/>
            <a:gdLst>
              <a:gd name="T0" fmla="*/ 2147483647 w 840"/>
              <a:gd name="T1" fmla="*/ 0 h 1089"/>
              <a:gd name="T2" fmla="*/ 2147483647 w 840"/>
              <a:gd name="T3" fmla="*/ 2147483647 h 1089"/>
              <a:gd name="T4" fmla="*/ 2147483647 w 840"/>
              <a:gd name="T5" fmla="*/ 2147483647 h 1089"/>
              <a:gd name="T6" fmla="*/ 2147483647 w 840"/>
              <a:gd name="T7" fmla="*/ 2147483647 h 1089"/>
              <a:gd name="T8" fmla="*/ 2147483647 w 840"/>
              <a:gd name="T9" fmla="*/ 2147483647 h 10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0"/>
              <a:gd name="T16" fmla="*/ 0 h 1089"/>
              <a:gd name="T17" fmla="*/ 840 w 840"/>
              <a:gd name="T18" fmla="*/ 1089 h 10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0" h="1089">
                <a:moveTo>
                  <a:pt x="341" y="0"/>
                </a:moveTo>
                <a:cubicBezTo>
                  <a:pt x="254" y="68"/>
                  <a:pt x="167" y="136"/>
                  <a:pt x="114" y="227"/>
                </a:cubicBezTo>
                <a:cubicBezTo>
                  <a:pt x="61" y="318"/>
                  <a:pt x="0" y="432"/>
                  <a:pt x="23" y="545"/>
                </a:cubicBezTo>
                <a:cubicBezTo>
                  <a:pt x="46" y="658"/>
                  <a:pt x="114" y="817"/>
                  <a:pt x="250" y="908"/>
                </a:cubicBezTo>
                <a:cubicBezTo>
                  <a:pt x="386" y="999"/>
                  <a:pt x="719" y="1059"/>
                  <a:pt x="840" y="108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182" name="Freeform 56"/>
          <p:cNvSpPr>
            <a:spLocks/>
          </p:cNvSpPr>
          <p:nvPr/>
        </p:nvSpPr>
        <p:spPr bwMode="auto">
          <a:xfrm>
            <a:off x="1042988" y="2349500"/>
            <a:ext cx="2016125" cy="792163"/>
          </a:xfrm>
          <a:custGeom>
            <a:avLst/>
            <a:gdLst>
              <a:gd name="T0" fmla="*/ 0 w 1270"/>
              <a:gd name="T1" fmla="*/ 2147483647 h 499"/>
              <a:gd name="T2" fmla="*/ 2147483647 w 1270"/>
              <a:gd name="T3" fmla="*/ 2147483647 h 499"/>
              <a:gd name="T4" fmla="*/ 2147483647 w 1270"/>
              <a:gd name="T5" fmla="*/ 2147483647 h 499"/>
              <a:gd name="T6" fmla="*/ 2147483647 w 1270"/>
              <a:gd name="T7" fmla="*/ 2147483647 h 499"/>
              <a:gd name="T8" fmla="*/ 2147483647 w 1270"/>
              <a:gd name="T9" fmla="*/ 0 h 4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70"/>
              <a:gd name="T16" fmla="*/ 0 h 499"/>
              <a:gd name="T17" fmla="*/ 1270 w 1270"/>
              <a:gd name="T18" fmla="*/ 499 h 4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70" h="499">
                <a:moveTo>
                  <a:pt x="0" y="499"/>
                </a:moveTo>
                <a:cubicBezTo>
                  <a:pt x="57" y="483"/>
                  <a:pt x="114" y="468"/>
                  <a:pt x="227" y="453"/>
                </a:cubicBezTo>
                <a:cubicBezTo>
                  <a:pt x="340" y="438"/>
                  <a:pt x="545" y="438"/>
                  <a:pt x="681" y="408"/>
                </a:cubicBezTo>
                <a:cubicBezTo>
                  <a:pt x="817" y="378"/>
                  <a:pt x="946" y="340"/>
                  <a:pt x="1044" y="272"/>
                </a:cubicBezTo>
                <a:cubicBezTo>
                  <a:pt x="1142" y="204"/>
                  <a:pt x="1232" y="38"/>
                  <a:pt x="127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183" name="Text Box 39"/>
          <p:cNvSpPr txBox="1">
            <a:spLocks noChangeArrowheads="1"/>
          </p:cNvSpPr>
          <p:nvPr/>
        </p:nvSpPr>
        <p:spPr bwMode="auto">
          <a:xfrm>
            <a:off x="2000250" y="1571625"/>
            <a:ext cx="857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Начало стека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/>
              <a:t>Поля класса (2)</a:t>
            </a:r>
            <a:endParaRPr lang="ru-RU" dirty="0"/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285720" y="1121411"/>
            <a:ext cx="8429684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3663" marR="0" lvl="0" indent="1873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Поля класса создаются для каждого создаваемого объекта в выделенном ему участке памяти в "куче". </a:t>
            </a:r>
          </a:p>
          <a:p>
            <a:pPr marL="93663" marR="0" lvl="0" indent="1873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Областью видимости полей являются все методы класса. При этом для использования поля требуется задавать только его имя. </a:t>
            </a:r>
          </a:p>
          <a:p>
            <a:pPr marL="93663" marR="0" lvl="0" indent="1873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Например, метод вычисления возраста для объекта класса 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Person</a:t>
            </a: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днях может быть выполнено следующим образом:</a:t>
            </a:r>
            <a:endParaRPr kumimoji="0" lang="en-US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93663" marR="0" lvl="0" indent="1873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public </a:t>
            </a:r>
            <a:r>
              <a:rPr kumimoji="0" lang="en-US" altLang="ko-KR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int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kumimoji="0" lang="en-US" altLang="ko-KR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CalcDays</a:t>
            </a:r>
            <a:r>
              <a:rPr kumimoji="0" lang="ru-RU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() { // вычисление возраста в днях</a:t>
            </a:r>
            <a:endParaRPr kumimoji="0" lang="en-US" altLang="ko-KR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93663" marR="0" lvl="0" indent="1873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</a:t>
            </a:r>
            <a:r>
              <a:rPr kumimoji="0" lang="en-US" altLang="ko-KR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int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days</a:t>
            </a:r>
            <a:r>
              <a:rPr kumimoji="0" lang="ru-RU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= 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age</a:t>
            </a:r>
            <a:r>
              <a:rPr kumimoji="0" lang="ru-RU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* 365; // 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age</a:t>
            </a:r>
            <a:r>
              <a:rPr kumimoji="0" lang="ru-RU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– поле данного объекта </a:t>
            </a:r>
            <a:endParaRPr kumimoji="0" lang="en-US" altLang="ko-KR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93663" marR="0" lvl="0" indent="1873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return days</a:t>
            </a:r>
            <a:r>
              <a:rPr kumimoji="0" lang="ru-RU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;</a:t>
            </a:r>
            <a:endParaRPr kumimoji="0" lang="en-US" altLang="ko-KR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marL="93663" marR="0" lvl="0" indent="1873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ko-KR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}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Если поле имеет режим </a:t>
            </a:r>
            <a:r>
              <a:rPr lang="ru-RU" dirty="0" err="1" smtClean="0">
                <a:solidFill>
                  <a:srgbClr val="0000CC"/>
                </a:solidFill>
              </a:rPr>
              <a:t>public</a:t>
            </a:r>
            <a:r>
              <a:rPr lang="ru-RU" dirty="0" smtClean="0"/>
              <a:t>, то оно доступно там, где имеется ссылка на объект данного класса.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Для обращения к этим полям из методов других классов (если поля открытые) нужно использовать ссылочную переменную, которая хранит ссылку на созданный объект.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Например: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   </a:t>
            </a:r>
            <a:r>
              <a:rPr lang="ru-RU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Person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 //объявление переменной типа </a:t>
            </a:r>
            <a:r>
              <a:rPr lang="ru-RU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Person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ru-RU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ru-RU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Person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(); //создание объекта и </a:t>
            </a:r>
            <a:r>
              <a:rPr lang="ru-RU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сохр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 ссылки</a:t>
            </a:r>
          </a:p>
          <a:p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ru-RU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p.Name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"Иванов П.И. "; //задание значения </a:t>
            </a:r>
            <a:r>
              <a:rPr lang="ru-RU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поля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Поля класса (3)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287244"/>
            <a:ext cx="842968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ko-KR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качестве модификатора поля может использоваться ключевое слово </a:t>
            </a:r>
            <a:r>
              <a:rPr lang="en-US" altLang="ko-KR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static</a:t>
            </a:r>
            <a:r>
              <a:rPr lang="ru-RU" altLang="ko-KR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обозначающее, что это статическое поле. Например, в классе </a:t>
            </a:r>
            <a:r>
              <a:rPr lang="en-US" altLang="ko-KR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Person</a:t>
            </a:r>
            <a:r>
              <a:rPr lang="ru-RU" altLang="ko-KR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может быть описано следующее статическое поле:</a:t>
            </a:r>
            <a:endParaRPr lang="en-US" altLang="ko-KR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93663" lvl="0" indent="1873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static </a:t>
            </a:r>
            <a:r>
              <a:rPr lang="en-US" altLang="ko-KR" sz="1600" dirty="0" err="1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</a:t>
            </a:r>
            <a:r>
              <a:rPr lang="en-US" altLang="ko-KR" sz="16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ko-KR" sz="1600" dirty="0" err="1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numPersons</a:t>
            </a:r>
            <a:r>
              <a:rPr lang="ru-RU" altLang="ko-KR" sz="16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=0; // кол-во объектов класса</a:t>
            </a:r>
            <a:endParaRPr lang="ru-RU" sz="1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Статическое поле класса создаются только одно для всего класса.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Для обращения к нему нужно указать имя класса и через точку имя статического поля. Например: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Person.numPersons++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Время существования полей определяется объектом, которому они принадлежат. Объекты в "куче", с которыми не связана ни одна ссылочная переменная, становятся недоступными и удаляются сборщиком мусора.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smtClean="0"/>
              <a:t>Размещение описания методов класса и объектов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89125"/>
            <a:ext cx="2601913" cy="4708525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>
                <a:solidFill>
                  <a:srgbClr val="0066FF"/>
                </a:solidFill>
              </a:rPr>
              <a:t>class</a:t>
            </a:r>
            <a:r>
              <a:rPr lang="en-US" sz="2000" smtClean="0"/>
              <a:t> Point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en-US" sz="2000" smtClean="0">
                <a:solidFill>
                  <a:srgbClr val="0066FF"/>
                </a:solidFill>
              </a:rPr>
              <a:t>static int</a:t>
            </a:r>
            <a:r>
              <a:rPr lang="en-US" sz="2000" smtClean="0"/>
              <a:t> n=0;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en-US" sz="2000" smtClean="0">
                <a:solidFill>
                  <a:srgbClr val="0066FF"/>
                </a:solidFill>
              </a:rPr>
              <a:t>private</a:t>
            </a:r>
            <a:r>
              <a:rPr lang="en-US" sz="2000" smtClean="0"/>
              <a:t> </a:t>
            </a:r>
            <a:r>
              <a:rPr lang="en-US" sz="2000" smtClean="0">
                <a:solidFill>
                  <a:srgbClr val="0066FF"/>
                </a:solidFill>
              </a:rPr>
              <a:t>int </a:t>
            </a:r>
            <a:r>
              <a:rPr lang="en-US" sz="2000" smtClean="0"/>
              <a:t>_x;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ru-RU" sz="2000" smtClean="0">
                <a:solidFill>
                  <a:srgbClr val="0066FF"/>
                </a:solidFill>
              </a:rPr>
              <a:t>р</a:t>
            </a:r>
            <a:r>
              <a:rPr lang="en-US" sz="2000" smtClean="0">
                <a:solidFill>
                  <a:srgbClr val="0066FF"/>
                </a:solidFill>
              </a:rPr>
              <a:t>rivate</a:t>
            </a:r>
            <a:r>
              <a:rPr lang="en-US" sz="2000" smtClean="0"/>
              <a:t> </a:t>
            </a:r>
            <a:r>
              <a:rPr lang="en-US" sz="2000" smtClean="0">
                <a:solidFill>
                  <a:srgbClr val="0066FF"/>
                </a:solidFill>
              </a:rPr>
              <a:t>int </a:t>
            </a:r>
            <a:r>
              <a:rPr lang="en-US" sz="2000" smtClean="0"/>
              <a:t>_y;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en-US" sz="2000" smtClean="0">
                <a:solidFill>
                  <a:srgbClr val="0066FF"/>
                </a:solidFill>
              </a:rPr>
              <a:t>public</a:t>
            </a:r>
            <a:r>
              <a:rPr lang="en-US" sz="2000" smtClean="0"/>
              <a:t> Point ()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 _x=_y=0;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}</a:t>
            </a:r>
            <a:endParaRPr lang="ru-RU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en-US" sz="2000" smtClean="0">
                <a:solidFill>
                  <a:srgbClr val="0066FF"/>
                </a:solidFill>
              </a:rPr>
              <a:t>public double</a:t>
            </a:r>
            <a:r>
              <a:rPr lang="en-US" sz="2000" smtClean="0"/>
              <a:t> dist()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</a:t>
            </a:r>
            <a:r>
              <a:rPr lang="en-US" sz="2000" smtClean="0">
                <a:solidFill>
                  <a:srgbClr val="0066FF"/>
                </a:solidFill>
              </a:rPr>
              <a:t>double</a:t>
            </a:r>
            <a:r>
              <a:rPr lang="en-US" sz="2000" smtClean="0"/>
              <a:t> d;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d=_x*_x+_y*_y;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d = </a:t>
            </a:r>
            <a:r>
              <a:rPr lang="en-US" sz="2000" smtClean="0">
                <a:solidFill>
                  <a:schemeClr val="accent2"/>
                </a:solidFill>
              </a:rPr>
              <a:t>Math</a:t>
            </a:r>
            <a:r>
              <a:rPr lang="en-US" sz="2000" smtClean="0"/>
              <a:t>.Sqrt(d);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return  d;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}</a:t>
            </a:r>
            <a:endParaRPr lang="ru-RU" sz="2000" smtClean="0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5554663" y="1773238"/>
            <a:ext cx="3455987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static void Main () {</a:t>
            </a:r>
          </a:p>
          <a:p>
            <a:r>
              <a:rPr lang="en-US" sz="2000"/>
              <a:t>  Point p;</a:t>
            </a:r>
          </a:p>
          <a:p>
            <a:r>
              <a:rPr lang="en-US" sz="2000"/>
              <a:t>  p = new Point();</a:t>
            </a:r>
          </a:p>
          <a:p>
            <a:r>
              <a:rPr lang="en-US" sz="2000"/>
              <a:t>  double ds = p.dist();</a:t>
            </a:r>
          </a:p>
          <a:p>
            <a:r>
              <a:rPr lang="en-US" sz="2000"/>
              <a:t>  {</a:t>
            </a:r>
          </a:p>
          <a:p>
            <a:r>
              <a:rPr lang="en-US" sz="2000"/>
              <a:t>    Point p1 = new Point();</a:t>
            </a:r>
          </a:p>
          <a:p>
            <a:r>
              <a:rPr lang="en-US" sz="2000"/>
              <a:t>    Console.Write (p1.dist());</a:t>
            </a:r>
          </a:p>
          <a:p>
            <a:r>
              <a:rPr lang="en-US" sz="2000"/>
              <a:t>  }</a:t>
            </a:r>
          </a:p>
          <a:p>
            <a:r>
              <a:rPr lang="en-US" sz="2000"/>
              <a:t>  Point p2 = new Point();</a:t>
            </a:r>
          </a:p>
          <a:p>
            <a:endParaRPr lang="en-US" sz="2000"/>
          </a:p>
          <a:p>
            <a:r>
              <a:rPr lang="en-US" sz="2000"/>
              <a:t>}</a:t>
            </a:r>
            <a:endParaRPr lang="ru-RU" sz="2000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02025" y="1773238"/>
            <a:ext cx="1296988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359150" y="1414463"/>
            <a:ext cx="151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Класс </a:t>
            </a:r>
            <a:r>
              <a:rPr lang="en-US"/>
              <a:t>Point</a:t>
            </a:r>
            <a:endParaRPr lang="ru-RU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3502025" y="2133600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3502025" y="2493963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3646488" y="177323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Point ();</a:t>
            </a:r>
            <a:endParaRPr lang="ru-RU"/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3646488" y="2127250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dist ();</a:t>
            </a:r>
            <a:endParaRPr lang="ru-RU"/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3646488" y="2422525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n = 0;</a:t>
            </a:r>
            <a:endParaRPr lang="ru-RU" dirty="0"/>
          </a:p>
        </p:txBody>
      </p:sp>
      <p:sp>
        <p:nvSpPr>
          <p:cNvPr id="28684" name="Freeform 12"/>
          <p:cNvSpPr>
            <a:spLocks/>
          </p:cNvSpPr>
          <p:nvPr/>
        </p:nvSpPr>
        <p:spPr bwMode="auto">
          <a:xfrm>
            <a:off x="1485900" y="1690688"/>
            <a:ext cx="1944688" cy="227012"/>
          </a:xfrm>
          <a:custGeom>
            <a:avLst/>
            <a:gdLst>
              <a:gd name="T0" fmla="*/ 0 w 1225"/>
              <a:gd name="T1" fmla="*/ 360380702 h 143"/>
              <a:gd name="T2" fmla="*/ 914817780 w 1225"/>
              <a:gd name="T3" fmla="*/ 131047830 h 143"/>
              <a:gd name="T4" fmla="*/ 2147483647 w 1225"/>
              <a:gd name="T5" fmla="*/ 17640260 h 143"/>
              <a:gd name="T6" fmla="*/ 2147483647 w 1225"/>
              <a:gd name="T7" fmla="*/ 17640260 h 143"/>
              <a:gd name="T8" fmla="*/ 0 60000 65536"/>
              <a:gd name="T9" fmla="*/ 0 60000 65536"/>
              <a:gd name="T10" fmla="*/ 0 60000 65536"/>
              <a:gd name="T11" fmla="*/ 0 60000 65536"/>
              <a:gd name="T12" fmla="*/ 0 w 1225"/>
              <a:gd name="T13" fmla="*/ 0 h 143"/>
              <a:gd name="T14" fmla="*/ 1225 w 1225"/>
              <a:gd name="T15" fmla="*/ 143 h 1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5" h="143">
                <a:moveTo>
                  <a:pt x="0" y="143"/>
                </a:moveTo>
                <a:cubicBezTo>
                  <a:pt x="106" y="109"/>
                  <a:pt x="212" y="75"/>
                  <a:pt x="363" y="52"/>
                </a:cubicBezTo>
                <a:cubicBezTo>
                  <a:pt x="514" y="29"/>
                  <a:pt x="763" y="14"/>
                  <a:pt x="907" y="7"/>
                </a:cubicBezTo>
                <a:cubicBezTo>
                  <a:pt x="1051" y="0"/>
                  <a:pt x="1180" y="7"/>
                  <a:pt x="1225" y="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85" name="Freeform 13"/>
          <p:cNvSpPr>
            <a:spLocks/>
          </p:cNvSpPr>
          <p:nvPr/>
        </p:nvSpPr>
        <p:spPr bwMode="auto">
          <a:xfrm>
            <a:off x="3575050" y="2638425"/>
            <a:ext cx="2159000" cy="719138"/>
          </a:xfrm>
          <a:custGeom>
            <a:avLst/>
            <a:gdLst>
              <a:gd name="T0" fmla="*/ 2147483647 w 1360"/>
              <a:gd name="T1" fmla="*/ 0 h 453"/>
              <a:gd name="T2" fmla="*/ 2147483647 w 1360"/>
              <a:gd name="T3" fmla="*/ 342741495 h 453"/>
              <a:gd name="T4" fmla="*/ 685482452 w 1360"/>
              <a:gd name="T5" fmla="*/ 685482990 h 453"/>
              <a:gd name="T6" fmla="*/ 0 w 1360"/>
              <a:gd name="T7" fmla="*/ 1141632458 h 453"/>
              <a:gd name="T8" fmla="*/ 0 60000 65536"/>
              <a:gd name="T9" fmla="*/ 0 60000 65536"/>
              <a:gd name="T10" fmla="*/ 0 60000 65536"/>
              <a:gd name="T11" fmla="*/ 0 60000 65536"/>
              <a:gd name="T12" fmla="*/ 0 w 1360"/>
              <a:gd name="T13" fmla="*/ 0 h 453"/>
              <a:gd name="T14" fmla="*/ 1360 w 1360"/>
              <a:gd name="T15" fmla="*/ 453 h 4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60" h="453">
                <a:moveTo>
                  <a:pt x="1360" y="0"/>
                </a:moveTo>
                <a:cubicBezTo>
                  <a:pt x="1224" y="45"/>
                  <a:pt x="1088" y="91"/>
                  <a:pt x="907" y="136"/>
                </a:cubicBezTo>
                <a:cubicBezTo>
                  <a:pt x="726" y="181"/>
                  <a:pt x="423" y="219"/>
                  <a:pt x="272" y="272"/>
                </a:cubicBezTo>
                <a:cubicBezTo>
                  <a:pt x="121" y="325"/>
                  <a:pt x="45" y="430"/>
                  <a:pt x="0" y="45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502025" y="3430588"/>
            <a:ext cx="1800225" cy="366712"/>
            <a:chOff x="2290" y="1979"/>
            <a:chExt cx="1134" cy="231"/>
          </a:xfrm>
        </p:grpSpPr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2290" y="1979"/>
              <a:ext cx="908" cy="231"/>
              <a:chOff x="2290" y="1979"/>
              <a:chExt cx="908" cy="231"/>
            </a:xfrm>
          </p:grpSpPr>
          <p:sp>
            <p:nvSpPr>
              <p:cNvPr id="28706" name="Rectangle 16"/>
              <p:cNvSpPr>
                <a:spLocks noChangeArrowheads="1"/>
              </p:cNvSpPr>
              <p:nvPr/>
            </p:nvSpPr>
            <p:spPr bwMode="auto">
              <a:xfrm>
                <a:off x="2290" y="1979"/>
                <a:ext cx="908" cy="22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707" name="Line 17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708" name="Text Box 18"/>
              <p:cNvSpPr txBox="1">
                <a:spLocks noChangeArrowheads="1"/>
              </p:cNvSpPr>
              <p:nvPr/>
            </p:nvSpPr>
            <p:spPr bwMode="auto">
              <a:xfrm>
                <a:off x="2290" y="1979"/>
                <a:ext cx="6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x = 0;</a:t>
                </a:r>
                <a:endParaRPr lang="ru-RU"/>
              </a:p>
            </p:txBody>
          </p:sp>
        </p:grpSp>
        <p:sp>
          <p:nvSpPr>
            <p:cNvPr id="28705" name="Text Box 19"/>
            <p:cNvSpPr txBox="1">
              <a:spLocks noChangeArrowheads="1"/>
            </p:cNvSpPr>
            <p:nvPr/>
          </p:nvSpPr>
          <p:spPr bwMode="auto">
            <a:xfrm>
              <a:off x="2744" y="1979"/>
              <a:ext cx="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y = 0;</a:t>
              </a:r>
              <a:endParaRPr lang="ru-RU"/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502025" y="4294188"/>
            <a:ext cx="1800225" cy="366712"/>
            <a:chOff x="2290" y="1979"/>
            <a:chExt cx="1134" cy="231"/>
          </a:xfrm>
        </p:grpSpPr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2290" y="1979"/>
              <a:ext cx="908" cy="231"/>
              <a:chOff x="2290" y="1979"/>
              <a:chExt cx="908" cy="231"/>
            </a:xfrm>
          </p:grpSpPr>
          <p:sp>
            <p:nvSpPr>
              <p:cNvPr id="28701" name="Rectangle 22"/>
              <p:cNvSpPr>
                <a:spLocks noChangeArrowheads="1"/>
              </p:cNvSpPr>
              <p:nvPr/>
            </p:nvSpPr>
            <p:spPr bwMode="auto">
              <a:xfrm>
                <a:off x="2290" y="1979"/>
                <a:ext cx="908" cy="22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702" name="Line 23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703" name="Text Box 24"/>
              <p:cNvSpPr txBox="1">
                <a:spLocks noChangeArrowheads="1"/>
              </p:cNvSpPr>
              <p:nvPr/>
            </p:nvSpPr>
            <p:spPr bwMode="auto">
              <a:xfrm>
                <a:off x="2290" y="1979"/>
                <a:ext cx="6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x = 0;</a:t>
                </a:r>
                <a:endParaRPr lang="ru-RU"/>
              </a:p>
            </p:txBody>
          </p:sp>
        </p:grpSp>
        <p:sp>
          <p:nvSpPr>
            <p:cNvPr id="28700" name="Text Box 25"/>
            <p:cNvSpPr txBox="1">
              <a:spLocks noChangeArrowheads="1"/>
            </p:cNvSpPr>
            <p:nvPr/>
          </p:nvSpPr>
          <p:spPr bwMode="auto">
            <a:xfrm>
              <a:off x="2744" y="1979"/>
              <a:ext cx="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y = 0;</a:t>
              </a:r>
              <a:endParaRPr lang="ru-RU"/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502025" y="5086350"/>
            <a:ext cx="1800225" cy="366713"/>
            <a:chOff x="2290" y="1979"/>
            <a:chExt cx="1134" cy="235"/>
          </a:xfrm>
        </p:grpSpPr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2290" y="1979"/>
              <a:ext cx="908" cy="235"/>
              <a:chOff x="2290" y="1979"/>
              <a:chExt cx="908" cy="235"/>
            </a:xfrm>
          </p:grpSpPr>
          <p:sp>
            <p:nvSpPr>
              <p:cNvPr id="28696" name="Rectangle 28"/>
              <p:cNvSpPr>
                <a:spLocks noChangeArrowheads="1"/>
              </p:cNvSpPr>
              <p:nvPr/>
            </p:nvSpPr>
            <p:spPr bwMode="auto">
              <a:xfrm>
                <a:off x="2290" y="1979"/>
                <a:ext cx="908" cy="22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697" name="Line 29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98" name="Text Box 30"/>
              <p:cNvSpPr txBox="1">
                <a:spLocks noChangeArrowheads="1"/>
              </p:cNvSpPr>
              <p:nvPr/>
            </p:nvSpPr>
            <p:spPr bwMode="auto">
              <a:xfrm>
                <a:off x="2290" y="1979"/>
                <a:ext cx="680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x = 0;</a:t>
                </a:r>
                <a:endParaRPr lang="ru-RU"/>
              </a:p>
            </p:txBody>
          </p:sp>
        </p:grpSp>
        <p:sp>
          <p:nvSpPr>
            <p:cNvPr id="28695" name="Text Box 31"/>
            <p:cNvSpPr txBox="1">
              <a:spLocks noChangeArrowheads="1"/>
            </p:cNvSpPr>
            <p:nvPr/>
          </p:nvSpPr>
          <p:spPr bwMode="auto">
            <a:xfrm>
              <a:off x="2744" y="1979"/>
              <a:ext cx="680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y = 0;</a:t>
              </a:r>
              <a:endParaRPr lang="ru-RU"/>
            </a:p>
          </p:txBody>
        </p:sp>
      </p:grpSp>
      <p:sp>
        <p:nvSpPr>
          <p:cNvPr id="28689" name="Freeform 32"/>
          <p:cNvSpPr>
            <a:spLocks/>
          </p:cNvSpPr>
          <p:nvPr/>
        </p:nvSpPr>
        <p:spPr bwMode="auto">
          <a:xfrm>
            <a:off x="3575050" y="3609975"/>
            <a:ext cx="2951163" cy="684213"/>
          </a:xfrm>
          <a:custGeom>
            <a:avLst/>
            <a:gdLst>
              <a:gd name="T0" fmla="*/ 2147483647 w 1943"/>
              <a:gd name="T1" fmla="*/ 72266015 h 386"/>
              <a:gd name="T2" fmla="*/ 2147483647 w 1943"/>
              <a:gd name="T3" fmla="*/ 72266015 h 386"/>
              <a:gd name="T4" fmla="*/ 2147483647 w 1943"/>
              <a:gd name="T5" fmla="*/ 499580135 h 386"/>
              <a:gd name="T6" fmla="*/ 1552586643 w 1943"/>
              <a:gd name="T7" fmla="*/ 782362088 h 386"/>
              <a:gd name="T8" fmla="*/ 611344919 w 1943"/>
              <a:gd name="T9" fmla="*/ 926894062 h 386"/>
              <a:gd name="T10" fmla="*/ 87664580 w 1943"/>
              <a:gd name="T11" fmla="*/ 1212817234 h 3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43"/>
              <a:gd name="T19" fmla="*/ 0 h 386"/>
              <a:gd name="T20" fmla="*/ 1943 w 1943"/>
              <a:gd name="T21" fmla="*/ 386 h 38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43" h="386">
                <a:moveTo>
                  <a:pt x="1943" y="23"/>
                </a:moveTo>
                <a:cubicBezTo>
                  <a:pt x="1784" y="11"/>
                  <a:pt x="1626" y="0"/>
                  <a:pt x="1490" y="23"/>
                </a:cubicBezTo>
                <a:cubicBezTo>
                  <a:pt x="1354" y="46"/>
                  <a:pt x="1263" y="121"/>
                  <a:pt x="1127" y="159"/>
                </a:cubicBezTo>
                <a:cubicBezTo>
                  <a:pt x="991" y="197"/>
                  <a:pt x="817" y="226"/>
                  <a:pt x="673" y="249"/>
                </a:cubicBezTo>
                <a:cubicBezTo>
                  <a:pt x="529" y="272"/>
                  <a:pt x="371" y="272"/>
                  <a:pt x="265" y="295"/>
                </a:cubicBezTo>
                <a:cubicBezTo>
                  <a:pt x="159" y="318"/>
                  <a:pt x="0" y="356"/>
                  <a:pt x="38" y="38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0" name="Freeform 33"/>
          <p:cNvSpPr>
            <a:spLocks/>
          </p:cNvSpPr>
          <p:nvPr/>
        </p:nvSpPr>
        <p:spPr bwMode="auto">
          <a:xfrm>
            <a:off x="3575050" y="4510088"/>
            <a:ext cx="2879725" cy="503237"/>
          </a:xfrm>
          <a:custGeom>
            <a:avLst/>
            <a:gdLst>
              <a:gd name="T0" fmla="*/ 2147483647 w 1814"/>
              <a:gd name="T1" fmla="*/ 0 h 317"/>
              <a:gd name="T2" fmla="*/ 2147483647 w 1814"/>
              <a:gd name="T3" fmla="*/ 113406131 h 317"/>
              <a:gd name="T4" fmla="*/ 2147483647 w 1814"/>
              <a:gd name="T5" fmla="*/ 229333208 h 317"/>
              <a:gd name="T6" fmla="*/ 2147483647 w 1814"/>
              <a:gd name="T7" fmla="*/ 456147057 h 317"/>
              <a:gd name="T8" fmla="*/ 1028223870 w 1814"/>
              <a:gd name="T9" fmla="*/ 572074085 h 317"/>
              <a:gd name="T10" fmla="*/ 569555358 w 1814"/>
              <a:gd name="T11" fmla="*/ 572074085 h 317"/>
              <a:gd name="T12" fmla="*/ 0 w 1814"/>
              <a:gd name="T13" fmla="*/ 798887835 h 3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14"/>
              <a:gd name="T22" fmla="*/ 0 h 317"/>
              <a:gd name="T23" fmla="*/ 1814 w 1814"/>
              <a:gd name="T24" fmla="*/ 317 h 31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14" h="317">
                <a:moveTo>
                  <a:pt x="1814" y="0"/>
                </a:moveTo>
                <a:cubicBezTo>
                  <a:pt x="1753" y="15"/>
                  <a:pt x="1693" y="30"/>
                  <a:pt x="1633" y="45"/>
                </a:cubicBezTo>
                <a:cubicBezTo>
                  <a:pt x="1573" y="60"/>
                  <a:pt x="1549" y="68"/>
                  <a:pt x="1451" y="91"/>
                </a:cubicBezTo>
                <a:cubicBezTo>
                  <a:pt x="1353" y="114"/>
                  <a:pt x="1217" y="158"/>
                  <a:pt x="1043" y="181"/>
                </a:cubicBezTo>
                <a:cubicBezTo>
                  <a:pt x="869" y="204"/>
                  <a:pt x="544" y="219"/>
                  <a:pt x="408" y="227"/>
                </a:cubicBezTo>
                <a:cubicBezTo>
                  <a:pt x="272" y="235"/>
                  <a:pt x="294" y="212"/>
                  <a:pt x="226" y="227"/>
                </a:cubicBezTo>
                <a:cubicBezTo>
                  <a:pt x="158" y="242"/>
                  <a:pt x="37" y="294"/>
                  <a:pt x="0" y="3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1" name="Text Box 34"/>
          <p:cNvSpPr txBox="1">
            <a:spLocks noChangeArrowheads="1"/>
          </p:cNvSpPr>
          <p:nvPr/>
        </p:nvSpPr>
        <p:spPr bwMode="auto">
          <a:xfrm>
            <a:off x="2709863" y="343058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10258</a:t>
            </a:r>
            <a:endParaRPr lang="ru-RU"/>
          </a:p>
        </p:txBody>
      </p:sp>
      <p:sp>
        <p:nvSpPr>
          <p:cNvPr id="28692" name="Text Box 35"/>
          <p:cNvSpPr txBox="1">
            <a:spLocks noChangeArrowheads="1"/>
          </p:cNvSpPr>
          <p:nvPr/>
        </p:nvSpPr>
        <p:spPr bwMode="auto">
          <a:xfrm>
            <a:off x="2711450" y="429418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10300</a:t>
            </a:r>
            <a:endParaRPr lang="ru-RU"/>
          </a:p>
        </p:txBody>
      </p:sp>
      <p:sp>
        <p:nvSpPr>
          <p:cNvPr id="28693" name="Text Box 36"/>
          <p:cNvSpPr txBox="1">
            <a:spLocks noChangeArrowheads="1"/>
          </p:cNvSpPr>
          <p:nvPr/>
        </p:nvSpPr>
        <p:spPr bwMode="auto">
          <a:xfrm>
            <a:off x="2725738" y="5084763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10324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08275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Методы классов</a:t>
            </a:r>
            <a:r>
              <a:rPr lang="en-US" smtClean="0"/>
              <a:t> C#</a:t>
            </a:r>
            <a:endParaRPr lang="ru-RU" smtClean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Методы программы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Описываются только в классах </a:t>
            </a:r>
          </a:p>
          <a:p>
            <a:pPr eaLnBrk="1" hangingPunct="1"/>
            <a:r>
              <a:rPr lang="ru-RU" dirty="0" smtClean="0"/>
              <a:t>Имеют доступ </a:t>
            </a:r>
          </a:p>
          <a:p>
            <a:pPr lvl="1" eaLnBrk="1" hangingPunct="1"/>
            <a:r>
              <a:rPr lang="ru-RU" dirty="0" smtClean="0"/>
              <a:t>к закрытым и открытым переменным класса (полям)</a:t>
            </a:r>
          </a:p>
          <a:p>
            <a:pPr lvl="1" eaLnBrk="1" hangingPunct="1"/>
            <a:r>
              <a:rPr lang="ru-RU" dirty="0" smtClean="0"/>
              <a:t>Локальным переменным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Описание и вызов метода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600200"/>
            <a:ext cx="8786842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ko-KR" sz="2800" dirty="0" smtClean="0"/>
              <a:t>Описание метода содержит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&lt;</a:t>
            </a:r>
            <a:r>
              <a:rPr lang="ru-RU" altLang="ko-KR" sz="2400" dirty="0" err="1" smtClean="0"/>
              <a:t>заголовок_метода</a:t>
            </a:r>
            <a:r>
              <a:rPr lang="en-US" altLang="ko-KR" sz="2400" dirty="0" smtClean="0">
                <a:ea typeface="Gulim" pitchFamily="34" charset="-127"/>
              </a:rPr>
              <a:t>&gt;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{</a:t>
            </a:r>
            <a:endParaRPr lang="ru-RU" altLang="ko-KR" sz="24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ko-KR" sz="2400" dirty="0" smtClean="0"/>
              <a:t>	</a:t>
            </a:r>
            <a:r>
              <a:rPr lang="ru-RU" altLang="ko-KR" sz="2400" dirty="0" err="1" smtClean="0"/>
              <a:t>тело_метода</a:t>
            </a:r>
            <a:endParaRPr lang="en-US" altLang="ko-KR" sz="2400" dirty="0" smtClean="0">
              <a:ea typeface="Gulim" pitchFamily="34" charset="-127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}</a:t>
            </a:r>
            <a:endParaRPr lang="ru-RU" altLang="ko-KR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ko-KR" sz="2000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ko-KR" sz="2800" dirty="0" smtClean="0"/>
              <a:t>Синтаксис заголовка метода </a:t>
            </a:r>
            <a:endParaRPr lang="ru-RU" altLang="ko-KR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ru-RU" altLang="ko-KR" sz="2000" dirty="0" smtClean="0"/>
              <a:t>[модификаторы] {</a:t>
            </a:r>
            <a:r>
              <a:rPr lang="ru-RU" altLang="ko-KR" sz="2000" dirty="0" err="1" smtClean="0"/>
              <a:t>тип_результата</a:t>
            </a:r>
            <a:r>
              <a:rPr lang="ru-RU" altLang="ko-KR" sz="2000" dirty="0" smtClean="0"/>
              <a:t>} </a:t>
            </a:r>
            <a:r>
              <a:rPr lang="ru-RU" altLang="ko-KR" sz="2000" dirty="0" err="1" smtClean="0"/>
              <a:t>имя_метода</a:t>
            </a:r>
            <a:r>
              <a:rPr lang="ru-RU" altLang="ko-KR" sz="2000" dirty="0" smtClean="0"/>
              <a:t> ([</a:t>
            </a:r>
            <a:r>
              <a:rPr lang="ru-RU" altLang="ko-KR" sz="2000" dirty="0" err="1" smtClean="0"/>
              <a:t>список_формальных_параметров</a:t>
            </a:r>
            <a:r>
              <a:rPr lang="ru-RU" altLang="ko-KR" sz="2000" dirty="0" smtClean="0"/>
              <a:t>])</a:t>
            </a:r>
            <a:r>
              <a:rPr lang="ru-RU" altLang="ko-KR" dirty="0" smtClean="0"/>
              <a:t> </a:t>
            </a:r>
            <a:endParaRPr lang="en-US" altLang="ko-KR" dirty="0" smtClean="0">
              <a:ea typeface="Gulim" pitchFamily="34" charset="-127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ru-RU" altLang="ko-KR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ko-KR" sz="2800" dirty="0" smtClean="0"/>
              <a:t>Вызов метода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ko-KR" sz="2000" dirty="0" err="1" smtClean="0"/>
              <a:t>имя_метода</a:t>
            </a:r>
            <a:r>
              <a:rPr lang="ru-RU" altLang="ko-KR" sz="2000" dirty="0" smtClean="0"/>
              <a:t>([</a:t>
            </a:r>
            <a:r>
              <a:rPr lang="ru-RU" altLang="ko-KR" sz="2000" dirty="0" err="1" smtClean="0"/>
              <a:t>список_фактических_параметров</a:t>
            </a:r>
            <a:r>
              <a:rPr lang="ru-RU" altLang="ko-KR" sz="2000" dirty="0" smtClean="0"/>
              <a:t>])</a:t>
            </a:r>
            <a:endParaRPr lang="ru-RU" sz="20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Вызов метода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3124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MyClass</a:t>
            </a:r>
            <a:r>
              <a:rPr lang="en-US" sz="2400" dirty="0" smtClean="0"/>
              <a:t> a = new </a:t>
            </a:r>
            <a:r>
              <a:rPr lang="en-US" sz="2400" dirty="0" err="1" smtClean="0"/>
              <a:t>MyClass</a:t>
            </a:r>
            <a:r>
              <a:rPr lang="en-US" sz="2400" dirty="0" smtClean="0"/>
              <a:t>();</a:t>
            </a:r>
            <a:endParaRPr lang="ru-RU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x = </a:t>
            </a:r>
            <a:r>
              <a:rPr lang="en-US" sz="2400" dirty="0" err="1" smtClean="0"/>
              <a:t>a.MyMethod</a:t>
            </a:r>
            <a:r>
              <a:rPr lang="en-US" sz="2400" dirty="0" smtClean="0"/>
              <a:t>(val1,val2, … , </a:t>
            </a:r>
            <a:r>
              <a:rPr lang="en-US" sz="2400" dirty="0" err="1" smtClean="0"/>
              <a:t>valN</a:t>
            </a:r>
            <a:r>
              <a:rPr lang="en-US" sz="2400" dirty="0" smtClean="0"/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d = (b + </a:t>
            </a:r>
            <a:r>
              <a:rPr lang="en-US" sz="2400" dirty="0" err="1" smtClean="0"/>
              <a:t>a.MyMethod</a:t>
            </a:r>
            <a:r>
              <a:rPr lang="en-US" sz="2400" dirty="0" smtClean="0"/>
              <a:t>(5))/3.14;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	x = (5+2)/3.14;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	a = </a:t>
            </a:r>
            <a:r>
              <a:rPr lang="en-US" sz="2000" dirty="0" err="1" smtClean="0"/>
              <a:t>func</a:t>
            </a:r>
            <a:r>
              <a:rPr lang="en-US" sz="2000" dirty="0" smtClean="0"/>
              <a:t>(x);</a:t>
            </a:r>
            <a:endParaRPr lang="ru-RU" sz="2000" dirty="0" smtClean="0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4140200" y="4724400"/>
            <a:ext cx="230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076825" y="3500438"/>
            <a:ext cx="3455988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float MyMethod (double a)</a:t>
            </a:r>
          </a:p>
          <a:p>
            <a:pPr>
              <a:spcBef>
                <a:spcPct val="50000"/>
              </a:spcBef>
            </a:pPr>
            <a:r>
              <a:rPr lang="en-US"/>
              <a:t>{</a:t>
            </a:r>
          </a:p>
          <a:p>
            <a:pPr>
              <a:spcBef>
                <a:spcPct val="50000"/>
              </a:spcBef>
            </a:pPr>
            <a:r>
              <a:rPr lang="en-US"/>
              <a:t>   double w;</a:t>
            </a:r>
          </a:p>
          <a:p>
            <a:pPr>
              <a:spcBef>
                <a:spcPct val="50000"/>
              </a:spcBef>
            </a:pPr>
            <a:r>
              <a:rPr lang="en-US"/>
              <a:t>   x = a*25.7/5.6;</a:t>
            </a:r>
          </a:p>
          <a:p>
            <a:pPr>
              <a:spcBef>
                <a:spcPct val="50000"/>
              </a:spcBef>
            </a:pPr>
            <a:r>
              <a:rPr lang="en-US"/>
              <a:t>   return x;</a:t>
            </a:r>
          </a:p>
          <a:p>
            <a:pPr>
              <a:spcBef>
                <a:spcPct val="50000"/>
              </a:spcBef>
            </a:pPr>
            <a:r>
              <a:rPr lang="en-US"/>
              <a:t>}</a:t>
            </a:r>
            <a:endParaRPr lang="ru-RU"/>
          </a:p>
        </p:txBody>
      </p:sp>
      <p:sp>
        <p:nvSpPr>
          <p:cNvPr id="33798" name="Freeform 6"/>
          <p:cNvSpPr>
            <a:spLocks/>
          </p:cNvSpPr>
          <p:nvPr/>
        </p:nvSpPr>
        <p:spPr bwMode="auto">
          <a:xfrm>
            <a:off x="971550" y="4652963"/>
            <a:ext cx="5053013" cy="984250"/>
          </a:xfrm>
          <a:custGeom>
            <a:avLst/>
            <a:gdLst>
              <a:gd name="T0" fmla="*/ 3175 w 3183"/>
              <a:gd name="T1" fmla="*/ 499 h 620"/>
              <a:gd name="T2" fmla="*/ 2858 w 3183"/>
              <a:gd name="T3" fmla="*/ 590 h 620"/>
              <a:gd name="T4" fmla="*/ 1225 w 3183"/>
              <a:gd name="T5" fmla="*/ 590 h 620"/>
              <a:gd name="T6" fmla="*/ 454 w 3183"/>
              <a:gd name="T7" fmla="*/ 408 h 620"/>
              <a:gd name="T8" fmla="*/ 0 w 3183"/>
              <a:gd name="T9" fmla="*/ 0 h 6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83"/>
              <a:gd name="T16" fmla="*/ 0 h 620"/>
              <a:gd name="T17" fmla="*/ 3183 w 3183"/>
              <a:gd name="T18" fmla="*/ 620 h 6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83" h="620">
                <a:moveTo>
                  <a:pt x="3175" y="499"/>
                </a:moveTo>
                <a:cubicBezTo>
                  <a:pt x="3179" y="537"/>
                  <a:pt x="3183" y="575"/>
                  <a:pt x="2858" y="590"/>
                </a:cubicBezTo>
                <a:cubicBezTo>
                  <a:pt x="2533" y="605"/>
                  <a:pt x="1626" y="620"/>
                  <a:pt x="1225" y="590"/>
                </a:cubicBezTo>
                <a:cubicBezTo>
                  <a:pt x="824" y="560"/>
                  <a:pt x="658" y="506"/>
                  <a:pt x="454" y="408"/>
                </a:cubicBezTo>
                <a:cubicBezTo>
                  <a:pt x="250" y="310"/>
                  <a:pt x="125" y="155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799" name="Freeform 7"/>
          <p:cNvSpPr>
            <a:spLocks/>
          </p:cNvSpPr>
          <p:nvPr/>
        </p:nvSpPr>
        <p:spPr bwMode="auto">
          <a:xfrm>
            <a:off x="1979613" y="3141663"/>
            <a:ext cx="5688012" cy="1223962"/>
          </a:xfrm>
          <a:custGeom>
            <a:avLst/>
            <a:gdLst>
              <a:gd name="T0" fmla="*/ 0 w 3583"/>
              <a:gd name="T1" fmla="*/ 771 h 771"/>
              <a:gd name="T2" fmla="*/ 272 w 3583"/>
              <a:gd name="T3" fmla="*/ 499 h 771"/>
              <a:gd name="T4" fmla="*/ 680 w 3583"/>
              <a:gd name="T5" fmla="*/ 181 h 771"/>
              <a:gd name="T6" fmla="*/ 1588 w 3583"/>
              <a:gd name="T7" fmla="*/ 45 h 771"/>
              <a:gd name="T8" fmla="*/ 3039 w 3583"/>
              <a:gd name="T9" fmla="*/ 45 h 771"/>
              <a:gd name="T10" fmla="*/ 3583 w 3583"/>
              <a:gd name="T11" fmla="*/ 317 h 77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3"/>
              <a:gd name="T19" fmla="*/ 0 h 771"/>
              <a:gd name="T20" fmla="*/ 3583 w 3583"/>
              <a:gd name="T21" fmla="*/ 771 h 77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3" h="771">
                <a:moveTo>
                  <a:pt x="0" y="771"/>
                </a:moveTo>
                <a:cubicBezTo>
                  <a:pt x="79" y="684"/>
                  <a:pt x="159" y="597"/>
                  <a:pt x="272" y="499"/>
                </a:cubicBezTo>
                <a:cubicBezTo>
                  <a:pt x="385" y="401"/>
                  <a:pt x="461" y="257"/>
                  <a:pt x="680" y="181"/>
                </a:cubicBezTo>
                <a:cubicBezTo>
                  <a:pt x="899" y="105"/>
                  <a:pt x="1195" y="68"/>
                  <a:pt x="1588" y="45"/>
                </a:cubicBezTo>
                <a:cubicBezTo>
                  <a:pt x="1981" y="22"/>
                  <a:pt x="2707" y="0"/>
                  <a:pt x="3039" y="45"/>
                </a:cubicBezTo>
                <a:cubicBezTo>
                  <a:pt x="3371" y="90"/>
                  <a:pt x="3477" y="203"/>
                  <a:pt x="3583" y="3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Описание метода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Заголовка</a:t>
            </a:r>
            <a:r>
              <a:rPr lang="en-US" dirty="0" smtClean="0"/>
              <a:t> </a:t>
            </a:r>
            <a:r>
              <a:rPr lang="en-US" dirty="0" err="1" smtClean="0"/>
              <a:t>метода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[</a:t>
            </a:r>
            <a:r>
              <a:rPr lang="en-US" dirty="0" err="1" smtClean="0"/>
              <a:t>режим</a:t>
            </a:r>
            <a:r>
              <a:rPr lang="en-US" dirty="0" smtClean="0"/>
              <a:t> </a:t>
            </a:r>
            <a:r>
              <a:rPr lang="en-US" dirty="0" err="1" smtClean="0"/>
              <a:t>доступа</a:t>
            </a:r>
            <a:r>
              <a:rPr lang="en-US" dirty="0" smtClean="0"/>
              <a:t>] &lt;type&gt; name (parameters) // </a:t>
            </a:r>
            <a:r>
              <a:rPr lang="en-US" sz="2800" dirty="0" smtClean="0"/>
              <a:t>method header</a:t>
            </a:r>
          </a:p>
          <a:p>
            <a:pPr eaLnBrk="1" hangingPunct="1">
              <a:buFontTx/>
              <a:buNone/>
            </a:pPr>
            <a:r>
              <a:rPr lang="en-US" dirty="0" smtClean="0"/>
              <a:t>{</a:t>
            </a:r>
          </a:p>
          <a:p>
            <a:pPr eaLnBrk="1" hangingPunct="1">
              <a:buFontTx/>
              <a:buNone/>
            </a:pPr>
            <a:r>
              <a:rPr lang="en-US" dirty="0" smtClean="0"/>
              <a:t>	statement;</a:t>
            </a:r>
          </a:p>
          <a:p>
            <a:pPr eaLnBrk="1" hangingPunct="1">
              <a:buFontTx/>
              <a:buNone/>
            </a:pPr>
            <a:r>
              <a:rPr lang="en-US" dirty="0" smtClean="0"/>
              <a:t>	…</a:t>
            </a:r>
          </a:p>
          <a:p>
            <a:pPr eaLnBrk="1" hangingPunct="1">
              <a:buFontTx/>
              <a:buNone/>
            </a:pPr>
            <a:r>
              <a:rPr lang="en-US" dirty="0" smtClean="0"/>
              <a:t>	statement;</a:t>
            </a:r>
          </a:p>
          <a:p>
            <a:pPr eaLnBrk="1" hangingPunct="1">
              <a:buFontTx/>
              <a:buNone/>
            </a:pPr>
            <a:r>
              <a:rPr lang="en-US" dirty="0" smtClean="0"/>
              <a:t>	return X;</a:t>
            </a:r>
          </a:p>
          <a:p>
            <a:pPr eaLnBrk="1" hangingPunct="1">
              <a:buFontTx/>
              <a:buNone/>
            </a:pPr>
            <a:r>
              <a:rPr lang="en-US" dirty="0" smtClean="0"/>
              <a:t>}</a:t>
            </a:r>
            <a:endParaRPr lang="ru-RU" dirty="0" smtClean="0"/>
          </a:p>
          <a:p>
            <a:r>
              <a:rPr lang="ru-RU" dirty="0" smtClean="0"/>
              <a:t>Например:</a:t>
            </a:r>
          </a:p>
          <a:p>
            <a:pPr lvl="1">
              <a:buNone/>
            </a:pPr>
            <a:r>
              <a:rPr lang="en-US" dirty="0" smtClean="0"/>
              <a:t>void A</a:t>
            </a:r>
            <a:r>
              <a:rPr lang="ru-RU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p</a:t>
            </a:r>
            <a:r>
              <a:rPr lang="ru-RU" dirty="0" smtClean="0"/>
              <a:t>) {...}</a:t>
            </a:r>
          </a:p>
          <a:p>
            <a:pPr lvl="1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B</a:t>
            </a:r>
            <a:r>
              <a:rPr lang="ru-RU" dirty="0" smtClean="0"/>
              <a:t>(){...}</a:t>
            </a:r>
          </a:p>
          <a:p>
            <a:pPr lvl="1">
              <a:buNone/>
            </a:pPr>
            <a:r>
              <a:rPr lang="en-US" dirty="0" smtClean="0"/>
              <a:t>public void C</a:t>
            </a:r>
            <a:r>
              <a:rPr lang="ru-RU" dirty="0" smtClean="0"/>
              <a:t>(){...}</a:t>
            </a:r>
          </a:p>
          <a:p>
            <a:r>
              <a:rPr lang="ru-RU" dirty="0" smtClean="0"/>
              <a:t>Описание параметра</a:t>
            </a:r>
          </a:p>
          <a:p>
            <a:pPr>
              <a:buNone/>
            </a:pPr>
            <a:r>
              <a:rPr lang="ru-RU" dirty="0" smtClean="0"/>
              <a:t>	[</a:t>
            </a:r>
            <a:r>
              <a:rPr lang="en-US" dirty="0" smtClean="0"/>
              <a:t>ref</a:t>
            </a:r>
            <a:r>
              <a:rPr lang="ru-RU" dirty="0" smtClean="0"/>
              <a:t>|</a:t>
            </a:r>
            <a:r>
              <a:rPr lang="en-US" dirty="0" smtClean="0"/>
              <a:t>out</a:t>
            </a:r>
            <a:r>
              <a:rPr lang="ru-RU" dirty="0" smtClean="0"/>
              <a:t>|</a:t>
            </a:r>
            <a:r>
              <a:rPr lang="en-US" dirty="0" err="1" smtClean="0"/>
              <a:t>params</a:t>
            </a:r>
            <a:r>
              <a:rPr lang="ru-RU" dirty="0" smtClean="0"/>
              <a:t>]</a:t>
            </a:r>
            <a:r>
              <a:rPr lang="ru-RU" dirty="0" err="1" smtClean="0"/>
              <a:t>тип_параметра</a:t>
            </a:r>
            <a:r>
              <a:rPr lang="ru-RU" dirty="0" smtClean="0"/>
              <a:t> </a:t>
            </a:r>
            <a:r>
              <a:rPr lang="ru-RU" dirty="0" err="1" smtClean="0"/>
              <a:t>имя_параметра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32772" name="AutoShape 4"/>
          <p:cNvSpPr>
            <a:spLocks/>
          </p:cNvSpPr>
          <p:nvPr/>
        </p:nvSpPr>
        <p:spPr bwMode="auto">
          <a:xfrm>
            <a:off x="4535488" y="2276475"/>
            <a:ext cx="179388" cy="1938343"/>
          </a:xfrm>
          <a:prstGeom prst="rightBrace">
            <a:avLst>
              <a:gd name="adj1" fmla="val 21293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857752" y="3071810"/>
            <a:ext cx="26638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Method body</a:t>
            </a:r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Формальные параметры методов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7885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По умолчанию параметры передаются по значению.</a:t>
            </a: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Значением переменной ссылочного типа является ее адрес.</a:t>
            </a: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Можно задать передачу параметров по ссылке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ref </a:t>
            </a:r>
            <a:r>
              <a:rPr lang="ru-RU" sz="2000" smtClean="0"/>
              <a:t>– параметр должен иметь начальное значение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out </a:t>
            </a:r>
            <a:r>
              <a:rPr lang="ru-RU" sz="2000" smtClean="0"/>
              <a:t>– параметр может не иметь начального значения</a:t>
            </a:r>
          </a:p>
          <a:p>
            <a:pPr eaLnBrk="1" hangingPunct="1">
              <a:lnSpc>
                <a:spcPct val="90000"/>
              </a:lnSpc>
            </a:pPr>
            <a:endParaRPr lang="ru-RU" altLang="ko-KR" sz="2400" smtClean="0"/>
          </a:p>
          <a:p>
            <a:pPr eaLnBrk="1" hangingPunct="1">
              <a:lnSpc>
                <a:spcPct val="90000"/>
              </a:lnSpc>
            </a:pPr>
            <a:r>
              <a:rPr lang="ru-RU" altLang="ko-KR" sz="2400" smtClean="0"/>
              <a:t>Синтаксис объявления формального параметра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ko-KR" sz="2000" smtClean="0"/>
              <a:t>[ref</a:t>
            </a:r>
            <a:r>
              <a:rPr lang="en-US" altLang="ko-KR" sz="2000" smtClean="0">
                <a:ea typeface="Gulim" pitchFamily="34" charset="-127"/>
              </a:rPr>
              <a:t> </a:t>
            </a:r>
            <a:r>
              <a:rPr lang="ru-RU" altLang="ko-KR" sz="2000" smtClean="0"/>
              <a:t>|</a:t>
            </a:r>
            <a:r>
              <a:rPr lang="en-US" altLang="ko-KR" sz="2000" smtClean="0">
                <a:ea typeface="Gulim" pitchFamily="34" charset="-127"/>
              </a:rPr>
              <a:t> </a:t>
            </a:r>
            <a:r>
              <a:rPr lang="ru-RU" altLang="ko-KR" sz="2000" smtClean="0"/>
              <a:t>out] </a:t>
            </a:r>
            <a:r>
              <a:rPr lang="en-US" altLang="ko-KR" sz="2000" smtClean="0">
                <a:ea typeface="Gulim" pitchFamily="34" charset="-127"/>
              </a:rPr>
              <a:t>&lt;</a:t>
            </a:r>
            <a:r>
              <a:rPr lang="ru-RU" altLang="ko-KR" sz="2000" smtClean="0"/>
              <a:t>тип</a:t>
            </a:r>
            <a:r>
              <a:rPr lang="en-US" altLang="ko-KR" sz="2000" smtClean="0">
                <a:ea typeface="Gulim" pitchFamily="34" charset="-127"/>
              </a:rPr>
              <a:t>&gt;</a:t>
            </a:r>
            <a:r>
              <a:rPr lang="ru-RU" altLang="ko-KR" sz="2000" smtClean="0"/>
              <a:t> имя</a:t>
            </a:r>
            <a:endParaRPr lang="ru-RU" sz="2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Модификаторы параметров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908"/>
                <a:gridCol w="654369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Модификатор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Пояснение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(нет)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Если у параметра не задан модификатор, то предполагается что он передается по значению (т.е. вызываемый метод получает копию фактического параметра)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out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Данные передаются по ссылке. Данному параметру в вызываемом методе должно задаваться значение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Если вызываемый метод не задает значение данному параметру, то будет ошибка компиляции)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ref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Данные передаются по ссылке. Значение параметру задается вызывающим методом  и может быть изменено в вызываемом методе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params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Параметр с таким модификатором позволяет передавать переменное количество формальных параметров, как один логический параметр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методе может быть только один формальный параметр с таким модификатором  и он должен быть последним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Передача </a:t>
            </a:r>
            <a:r>
              <a:rPr lang="ru-RU" i="1" dirty="0" smtClean="0"/>
              <a:t>произвольного числа </a:t>
            </a:r>
            <a:r>
              <a:rPr lang="ru-RU" dirty="0" smtClean="0"/>
              <a:t>параметров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Несмотря на фиксированное число формальных параметров, есть возможность при </a:t>
            </a:r>
            <a:r>
              <a:rPr lang="ru-RU" i="1" dirty="0" smtClean="0"/>
              <a:t>вызове метода</a:t>
            </a:r>
            <a:r>
              <a:rPr lang="ru-RU" dirty="0" smtClean="0"/>
              <a:t> передавать ему </a:t>
            </a:r>
            <a:r>
              <a:rPr lang="ru-RU" i="1" dirty="0" smtClean="0"/>
              <a:t>произвольное число фактических </a:t>
            </a:r>
            <a:r>
              <a:rPr lang="ru-RU" dirty="0" smtClean="0"/>
              <a:t>параметров. </a:t>
            </a:r>
          </a:p>
          <a:p>
            <a:r>
              <a:rPr lang="ru-RU" dirty="0" smtClean="0"/>
              <a:t>Для реализации этой возможности в списке формальных параметров необходимо задать ключевое слово </a:t>
            </a:r>
            <a:r>
              <a:rPr lang="en-US" dirty="0" err="1" smtClean="0"/>
              <a:t>params</a:t>
            </a:r>
            <a:r>
              <a:rPr lang="ru-RU" dirty="0" smtClean="0"/>
              <a:t>. Оно задается один раз и указывается только для последнего параметра списка, объявляемого как массив произвольного типа. </a:t>
            </a:r>
          </a:p>
          <a:p>
            <a:r>
              <a:rPr lang="ru-RU" dirty="0" smtClean="0"/>
              <a:t>При </a:t>
            </a:r>
            <a:r>
              <a:rPr lang="ru-RU" i="1" dirty="0" smtClean="0"/>
              <a:t>вызове метода</a:t>
            </a:r>
            <a:r>
              <a:rPr lang="ru-RU" dirty="0" smtClean="0"/>
              <a:t> этому формальному параметру соответствует </a:t>
            </a:r>
            <a:r>
              <a:rPr lang="ru-RU" i="1" dirty="0" smtClean="0"/>
              <a:t>произвольное число фактических параметров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Например</a:t>
            </a:r>
            <a:r>
              <a:rPr lang="en-US" dirty="0" smtClean="0"/>
              <a:t>:</a:t>
            </a:r>
            <a:endParaRPr lang="ru-RU" dirty="0" smtClean="0"/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void Sum(out long s, </a:t>
            </a:r>
            <a:r>
              <a:rPr lang="en-US" dirty="0" err="1" smtClean="0">
                <a:solidFill>
                  <a:srgbClr val="0000CC"/>
                </a:solidFill>
              </a:rPr>
              <a:t>params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[] p) </a:t>
            </a:r>
            <a:endParaRPr lang="ru-RU" dirty="0" smtClean="0">
              <a:solidFill>
                <a:srgbClr val="0000CC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{</a:t>
            </a:r>
            <a:endParaRPr lang="ru-RU" dirty="0" smtClean="0">
              <a:solidFill>
                <a:srgbClr val="0000CC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  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en-US" dirty="0" smtClean="0">
                <a:solidFill>
                  <a:srgbClr val="0000CC"/>
                </a:solidFill>
              </a:rPr>
              <a:t> s = 0; </a:t>
            </a:r>
            <a:endParaRPr lang="ru-RU" dirty="0" smtClean="0">
              <a:solidFill>
                <a:srgbClr val="0000CC"/>
              </a:solidFill>
            </a:endParaRP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 </a:t>
            </a:r>
            <a:r>
              <a:rPr lang="en-US" dirty="0" smtClean="0">
                <a:solidFill>
                  <a:srgbClr val="0000CC"/>
                </a:solidFill>
              </a:rPr>
              <a:t>for(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 = 0; </a:t>
            </a:r>
            <a:r>
              <a:rPr lang="en-US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 &lt; </a:t>
            </a:r>
            <a:r>
              <a:rPr lang="en-US" dirty="0" err="1" smtClean="0">
                <a:solidFill>
                  <a:srgbClr val="0000CC"/>
                </a:solidFill>
              </a:rPr>
              <a:t>p.Length</a:t>
            </a:r>
            <a:r>
              <a:rPr lang="en-US" dirty="0" smtClean="0">
                <a:solidFill>
                  <a:srgbClr val="0000CC"/>
                </a:solidFill>
              </a:rPr>
              <a:t>; </a:t>
            </a:r>
            <a:r>
              <a:rPr lang="en-US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++) </a:t>
            </a:r>
            <a:endParaRPr lang="ru-RU" dirty="0" smtClean="0">
              <a:solidFill>
                <a:srgbClr val="0000CC"/>
              </a:solidFill>
            </a:endParaRP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      </a:t>
            </a:r>
            <a:r>
              <a:rPr lang="en-US" dirty="0" smtClean="0">
                <a:solidFill>
                  <a:srgbClr val="0000CC"/>
                </a:solidFill>
              </a:rPr>
              <a:t>p2 += (long)</a:t>
            </a:r>
            <a:r>
              <a:rPr lang="en-US" dirty="0" err="1" smtClean="0">
                <a:solidFill>
                  <a:srgbClr val="0000CC"/>
                </a:solidFill>
              </a:rPr>
              <a:t>Math.Pow</a:t>
            </a:r>
            <a:r>
              <a:rPr lang="en-US" dirty="0" smtClean="0">
                <a:solidFill>
                  <a:srgbClr val="0000CC"/>
                </a:solidFill>
              </a:rPr>
              <a:t>(p[</a:t>
            </a:r>
            <a:r>
              <a:rPr lang="en-US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], 3);</a:t>
            </a:r>
            <a:endParaRPr lang="ru-RU" dirty="0" smtClean="0">
              <a:solidFill>
                <a:srgbClr val="0000CC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   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Console.WriteLine</a:t>
            </a:r>
            <a:r>
              <a:rPr lang="en-US" dirty="0" smtClean="0">
                <a:solidFill>
                  <a:srgbClr val="0000CC"/>
                </a:solidFill>
              </a:rPr>
              <a:t>("</a:t>
            </a:r>
            <a:r>
              <a:rPr lang="en-US" dirty="0" err="1" smtClean="0">
                <a:solidFill>
                  <a:srgbClr val="0000CC"/>
                </a:solidFill>
              </a:rPr>
              <a:t>Метод</a:t>
            </a:r>
            <a:r>
              <a:rPr lang="en-US" dirty="0" smtClean="0">
                <a:solidFill>
                  <a:srgbClr val="0000CC"/>
                </a:solidFill>
              </a:rPr>
              <a:t> A-2");</a:t>
            </a:r>
            <a:endParaRPr lang="ru-RU" dirty="0" smtClean="0">
              <a:solidFill>
                <a:srgbClr val="0000CC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}</a:t>
            </a:r>
            <a:endParaRPr lang="ru-RU" dirty="0" smtClean="0">
              <a:solidFill>
                <a:srgbClr val="0000CC"/>
              </a:solidFill>
            </a:endParaRPr>
          </a:p>
          <a:p>
            <a:endParaRPr lang="en-US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Фактические параметры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Фактические параметры должны соответствовать по количеству и типу формальным параметрам.</a:t>
            </a:r>
          </a:p>
          <a:p>
            <a:r>
              <a:rPr lang="ru-RU" dirty="0" smtClean="0"/>
              <a:t>Соответствие между типами параметров точно такое же, как и при присваивании:</a:t>
            </a:r>
          </a:p>
          <a:p>
            <a:pPr lvl="1"/>
            <a:r>
              <a:rPr lang="ru-RU" dirty="0" smtClean="0"/>
              <a:t>Совпадение типов.</a:t>
            </a:r>
          </a:p>
          <a:p>
            <a:pPr lvl="1"/>
            <a:r>
              <a:rPr lang="ru-RU" dirty="0" smtClean="0"/>
              <a:t>Тип формального параметра является производным от типа фактического параметра.</a:t>
            </a:r>
          </a:p>
          <a:p>
            <a:pPr lvl="1"/>
            <a:r>
              <a:rPr lang="ru-RU" dirty="0" smtClean="0"/>
              <a:t>Задано неявное или явное преобразование между типами.</a:t>
            </a:r>
          </a:p>
          <a:p>
            <a:r>
              <a:rPr lang="ru-RU" dirty="0" smtClean="0"/>
              <a:t>Если метод перегружен, то компилятор будет искать  метод с наиболее подходящей сигнатурой.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b="1" dirty="0" smtClean="0"/>
              <a:t>Выполнение вызова метода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72098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При </a:t>
            </a:r>
            <a:r>
              <a:rPr lang="ru-RU" i="1" dirty="0" smtClean="0"/>
              <a:t>вызове метода</a:t>
            </a:r>
            <a:r>
              <a:rPr lang="ru-RU" dirty="0" smtClean="0"/>
              <a:t> выполнение начинается с вычисления фактических параметров, которые являются выражениями. </a:t>
            </a:r>
          </a:p>
          <a:p>
            <a:r>
              <a:rPr lang="ru-RU" dirty="0" smtClean="0"/>
              <a:t>Упрощенно </a:t>
            </a:r>
            <a:r>
              <a:rPr lang="en-US" dirty="0" err="1" smtClean="0"/>
              <a:t>вызов</a:t>
            </a:r>
            <a:r>
              <a:rPr lang="en-US" dirty="0" smtClean="0"/>
              <a:t> </a:t>
            </a:r>
            <a:r>
              <a:rPr lang="en-US" dirty="0" err="1" smtClean="0"/>
              <a:t>метод</a:t>
            </a:r>
            <a:r>
              <a:rPr lang="ru-RU" dirty="0" smtClean="0"/>
              <a:t>а</a:t>
            </a:r>
            <a:r>
              <a:rPr lang="en-US" dirty="0" smtClean="0"/>
              <a:t> </a:t>
            </a:r>
            <a:r>
              <a:rPr lang="en-US" dirty="0" err="1" smtClean="0"/>
              <a:t>можно</a:t>
            </a:r>
            <a:r>
              <a:rPr lang="en-US" dirty="0" smtClean="0"/>
              <a:t> </a:t>
            </a:r>
            <a:r>
              <a:rPr lang="ru-RU" dirty="0" smtClean="0"/>
              <a:t>рассматривать, как </a:t>
            </a:r>
            <a:r>
              <a:rPr lang="en-US" dirty="0" err="1" smtClean="0"/>
              <a:t>созда</a:t>
            </a:r>
            <a:r>
              <a:rPr lang="ru-RU" dirty="0" err="1" smtClean="0"/>
              <a:t>ние</a:t>
            </a:r>
            <a:r>
              <a:rPr lang="en-US" dirty="0" smtClean="0"/>
              <a:t> </a:t>
            </a:r>
            <a:r>
              <a:rPr lang="en-US" i="1" dirty="0" err="1" smtClean="0"/>
              <a:t>блок</a:t>
            </a:r>
            <a:r>
              <a:rPr lang="ru-RU" i="1" dirty="0" smtClean="0"/>
              <a:t>а</a:t>
            </a:r>
            <a:r>
              <a:rPr lang="en-US" dirty="0" smtClean="0"/>
              <a:t>, </a:t>
            </a:r>
            <a:r>
              <a:rPr lang="en-US" dirty="0" err="1" smtClean="0"/>
              <a:t>соответствующий</a:t>
            </a:r>
            <a:r>
              <a:rPr lang="en-US" dirty="0" smtClean="0"/>
              <a:t> </a:t>
            </a:r>
            <a:r>
              <a:rPr lang="en-US" dirty="0" err="1" smtClean="0"/>
              <a:t>телу</a:t>
            </a:r>
            <a:r>
              <a:rPr lang="en-US" dirty="0" smtClean="0"/>
              <a:t> </a:t>
            </a:r>
            <a:r>
              <a:rPr lang="en-US" dirty="0" err="1" smtClean="0"/>
              <a:t>метода</a:t>
            </a:r>
            <a:r>
              <a:rPr lang="ru-RU" dirty="0" smtClean="0"/>
              <a:t>,</a:t>
            </a:r>
            <a:r>
              <a:rPr lang="en-US" dirty="0" smtClean="0"/>
              <a:t> в </a:t>
            </a:r>
            <a:r>
              <a:rPr lang="en-US" dirty="0" err="1" smtClean="0"/>
              <a:t>точке</a:t>
            </a:r>
            <a:r>
              <a:rPr lang="en-US" dirty="0" smtClean="0"/>
              <a:t> </a:t>
            </a:r>
            <a:r>
              <a:rPr lang="en-US" dirty="0" err="1" smtClean="0"/>
              <a:t>вызова</a:t>
            </a:r>
            <a:r>
              <a:rPr lang="en-US" dirty="0" smtClean="0"/>
              <a:t>. В </a:t>
            </a:r>
            <a:r>
              <a:rPr lang="en-US" dirty="0" err="1" smtClean="0"/>
              <a:t>этом</a:t>
            </a:r>
            <a:r>
              <a:rPr lang="en-US" dirty="0" smtClean="0"/>
              <a:t> </a:t>
            </a:r>
            <a:r>
              <a:rPr lang="en-US" i="1" dirty="0" err="1" smtClean="0"/>
              <a:t>блоке</a:t>
            </a:r>
            <a:r>
              <a:rPr lang="en-US" dirty="0" smtClean="0"/>
              <a:t> </a:t>
            </a:r>
            <a:r>
              <a:rPr lang="en-US" dirty="0" err="1" smtClean="0"/>
              <a:t>происходит</a:t>
            </a:r>
            <a:r>
              <a:rPr lang="en-US" dirty="0" smtClean="0"/>
              <a:t> </a:t>
            </a:r>
            <a:r>
              <a:rPr lang="en-US" dirty="0" err="1" smtClean="0"/>
              <a:t>замена</a:t>
            </a:r>
            <a:r>
              <a:rPr lang="en-US" dirty="0" smtClean="0"/>
              <a:t> </a:t>
            </a:r>
            <a:r>
              <a:rPr lang="en-US" dirty="0" err="1" smtClean="0"/>
              <a:t>имен</a:t>
            </a:r>
            <a:r>
              <a:rPr lang="en-US" dirty="0" smtClean="0"/>
              <a:t> </a:t>
            </a:r>
            <a:r>
              <a:rPr lang="en-US" dirty="0" err="1" smtClean="0"/>
              <a:t>формальных</a:t>
            </a:r>
            <a:r>
              <a:rPr lang="en-US" dirty="0" smtClean="0"/>
              <a:t> </a:t>
            </a:r>
            <a:r>
              <a:rPr lang="en-US" dirty="0" err="1" smtClean="0"/>
              <a:t>параметров</a:t>
            </a:r>
            <a:r>
              <a:rPr lang="en-US" dirty="0" smtClean="0"/>
              <a:t> </a:t>
            </a:r>
            <a:r>
              <a:rPr lang="en-US" dirty="0" err="1" smtClean="0"/>
              <a:t>фактическими</a:t>
            </a:r>
            <a:r>
              <a:rPr lang="en-US" dirty="0" smtClean="0"/>
              <a:t> </a:t>
            </a:r>
            <a:r>
              <a:rPr lang="en-US" dirty="0" err="1" smtClean="0"/>
              <a:t>параметрами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При передачи параметров</a:t>
            </a:r>
            <a:r>
              <a:rPr lang="ru-RU" i="1" dirty="0" smtClean="0"/>
              <a:t> по значению</a:t>
            </a:r>
            <a:r>
              <a:rPr lang="ru-RU" dirty="0" smtClean="0"/>
              <a:t> (нет модификаторов </a:t>
            </a:r>
            <a:r>
              <a:rPr lang="en-US" dirty="0" smtClean="0"/>
              <a:t>ref</a:t>
            </a:r>
            <a:r>
              <a:rPr lang="ru-RU" dirty="0" smtClean="0"/>
              <a:t> или </a:t>
            </a:r>
            <a:r>
              <a:rPr lang="en-US" dirty="0" smtClean="0"/>
              <a:t>out</a:t>
            </a:r>
            <a:r>
              <a:rPr lang="ru-RU" dirty="0" smtClean="0"/>
              <a:t>)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Создаются локальные переменные методов.</a:t>
            </a:r>
          </a:p>
          <a:p>
            <a:pPr lvl="1"/>
            <a:r>
              <a:rPr lang="ru-RU" dirty="0" smtClean="0"/>
              <a:t>Тип локальных переменных определяется типом соответствующего формального параметра. </a:t>
            </a:r>
          </a:p>
          <a:p>
            <a:pPr lvl="1"/>
            <a:r>
              <a:rPr lang="ru-RU" dirty="0" smtClean="0"/>
              <a:t>Вычисленные выражения фактических параметров присваиваются специально создаваемым локальным переменным</a:t>
            </a:r>
            <a:r>
              <a:rPr lang="en-US" dirty="0" smtClean="0"/>
              <a:t> </a:t>
            </a:r>
            <a:r>
              <a:rPr lang="ru-RU" dirty="0" smtClean="0"/>
              <a:t>метода. </a:t>
            </a:r>
          </a:p>
          <a:p>
            <a:pPr lvl="1"/>
            <a:r>
              <a:rPr lang="ru-RU" b="1" i="1" dirty="0" smtClean="0"/>
              <a:t>Замена формальных параметров на фактические выполняется так же, как и оператор присваивания. </a:t>
            </a:r>
          </a:p>
          <a:p>
            <a:r>
              <a:rPr lang="ru-RU" dirty="0" smtClean="0"/>
              <a:t>При передачи параметров</a:t>
            </a:r>
            <a:r>
              <a:rPr lang="ru-RU" i="1" dirty="0" smtClean="0"/>
              <a:t> по ссылке</a:t>
            </a:r>
            <a:r>
              <a:rPr lang="ru-RU" dirty="0" smtClean="0"/>
              <a:t> выполняется </a:t>
            </a:r>
            <a:r>
              <a:rPr lang="en-US" dirty="0" err="1" smtClean="0"/>
              <a:t>замен</a:t>
            </a:r>
            <a:r>
              <a:rPr lang="ru-RU" dirty="0" smtClean="0"/>
              <a:t>а</a:t>
            </a:r>
            <a:r>
              <a:rPr lang="en-US" dirty="0" smtClean="0"/>
              <a:t> </a:t>
            </a:r>
            <a:r>
              <a:rPr lang="en-US" dirty="0" err="1" smtClean="0"/>
              <a:t>формальны</a:t>
            </a:r>
            <a:r>
              <a:rPr lang="ru-RU" dirty="0" err="1" smtClean="0"/>
              <a:t>х</a:t>
            </a:r>
            <a:r>
              <a:rPr lang="en-US" dirty="0" smtClean="0"/>
              <a:t> </a:t>
            </a:r>
            <a:r>
              <a:rPr lang="en-US" dirty="0" err="1" smtClean="0"/>
              <a:t>параметр</a:t>
            </a:r>
            <a:r>
              <a:rPr lang="ru-RU" dirty="0" err="1" smtClean="0"/>
              <a:t>ов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реально</a:t>
            </a:r>
            <a:r>
              <a:rPr lang="en-US" dirty="0" smtClean="0"/>
              <a:t> </a:t>
            </a:r>
            <a:r>
              <a:rPr lang="en-US" dirty="0" err="1" smtClean="0"/>
              <a:t>существующий</a:t>
            </a:r>
            <a:r>
              <a:rPr lang="en-US" dirty="0" smtClean="0"/>
              <a:t> </a:t>
            </a:r>
            <a:r>
              <a:rPr lang="ru-RU" dirty="0" smtClean="0"/>
              <a:t>фактический параметр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Когда методу передается объект ссылочного типа, то все поля этого объекта могут меняться в методе любым образом, поэтому </a:t>
            </a:r>
            <a:r>
              <a:rPr lang="en-US" dirty="0" smtClean="0"/>
              <a:t>ref</a:t>
            </a:r>
            <a:r>
              <a:rPr lang="ru-RU" dirty="0" smtClean="0"/>
              <a:t> или </a:t>
            </a:r>
            <a:r>
              <a:rPr lang="en-US" dirty="0" smtClean="0"/>
              <a:t>out</a:t>
            </a:r>
            <a:r>
              <a:rPr lang="ru-RU" dirty="0" smtClean="0"/>
              <a:t> не часто появляются при описании параметров метода.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Перегрузка методов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Перегруженные (</a:t>
            </a:r>
            <a:r>
              <a:rPr lang="en-US" sz="2400" dirty="0" smtClean="0"/>
              <a:t>overloaded</a:t>
            </a:r>
            <a:r>
              <a:rPr lang="ru-RU" sz="2400" dirty="0" smtClean="0"/>
              <a:t>) методы – это методы с одинаковым именем, но с разной </a:t>
            </a:r>
            <a:r>
              <a:rPr lang="ru-RU" sz="2400" b="1" i="1" dirty="0" smtClean="0"/>
              <a:t>сигнатурой</a:t>
            </a:r>
            <a:r>
              <a:rPr lang="ru-RU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i="1" dirty="0" smtClean="0"/>
              <a:t>Сигнатура</a:t>
            </a:r>
            <a:r>
              <a:rPr lang="ru-RU" sz="2400" dirty="0" smtClean="0"/>
              <a:t> это возвращаемый тип результата и типы передаваемых параметров.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Например: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rgbClr val="0000CC"/>
                </a:solidFill>
              </a:rPr>
              <a:t>	  </a:t>
            </a:r>
            <a:r>
              <a:rPr lang="en-US" sz="2400" dirty="0" err="1" smtClean="0">
                <a:solidFill>
                  <a:srgbClr val="0000CC"/>
                </a:solidFill>
              </a:rPr>
              <a:t>int</a:t>
            </a:r>
            <a:r>
              <a:rPr lang="en-US" sz="2400" dirty="0" smtClean="0">
                <a:solidFill>
                  <a:srgbClr val="0000CC"/>
                </a:solidFill>
              </a:rPr>
              <a:t> &lt;</a:t>
            </a:r>
            <a:r>
              <a:rPr lang="ru-RU" sz="2400" dirty="0" smtClean="0">
                <a:solidFill>
                  <a:srgbClr val="0000CC"/>
                </a:solidFill>
              </a:rPr>
              <a:t>имя метода</a:t>
            </a:r>
            <a:r>
              <a:rPr lang="en-US" sz="2400" dirty="0" smtClean="0">
                <a:solidFill>
                  <a:srgbClr val="0000CC"/>
                </a:solidFill>
              </a:rPr>
              <a:t>&gt; (</a:t>
            </a:r>
            <a:r>
              <a:rPr lang="en-US" sz="2400" dirty="0" err="1" smtClean="0">
                <a:solidFill>
                  <a:srgbClr val="0000CC"/>
                </a:solidFill>
              </a:rPr>
              <a:t>int</a:t>
            </a:r>
            <a:r>
              <a:rPr lang="en-US" sz="2400" dirty="0" smtClean="0">
                <a:solidFill>
                  <a:srgbClr val="0000CC"/>
                </a:solidFill>
              </a:rPr>
              <a:t>, float, double)</a:t>
            </a:r>
            <a:endParaRPr lang="ru-RU" sz="2400" dirty="0" smtClean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Перегрузка методов выполняется для следующих целей: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чтобы метод принимал разное количество параметров.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чтобы метод принимал параметры разного типа, между которыми нет неявного</a:t>
            </a:r>
            <a:r>
              <a:rPr lang="en-US" sz="2000" dirty="0" smtClean="0"/>
              <a:t> </a:t>
            </a:r>
            <a:r>
              <a:rPr lang="ru-RU" sz="2000" dirty="0" smtClean="0"/>
              <a:t>преобразования.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Специальная переменная класса </a:t>
            </a:r>
            <a:br>
              <a:rPr lang="ru-RU" dirty="0" smtClean="0"/>
            </a:br>
            <a:r>
              <a:rPr lang="en-US" dirty="0" smtClean="0">
                <a:solidFill>
                  <a:srgbClr val="0066FF"/>
                </a:solidFill>
              </a:rPr>
              <a:t>this</a:t>
            </a:r>
            <a:endParaRPr lang="ru-RU" dirty="0" smtClean="0">
              <a:solidFill>
                <a:srgbClr val="0066FF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ru-RU" dirty="0" smtClean="0"/>
              <a:t>В методах класса можно использовать переменную </a:t>
            </a:r>
            <a:r>
              <a:rPr lang="en-US" dirty="0" smtClean="0"/>
              <a:t>this.</a:t>
            </a:r>
          </a:p>
          <a:p>
            <a:pPr eaLnBrk="1" hangingPunct="1"/>
            <a:r>
              <a:rPr lang="en-US" dirty="0" smtClean="0"/>
              <a:t>this </a:t>
            </a:r>
            <a:r>
              <a:rPr lang="ru-RU" dirty="0" smtClean="0"/>
              <a:t>это ссылка на тот объект для которого данный метод используется.</a:t>
            </a:r>
          </a:p>
          <a:p>
            <a:r>
              <a:rPr lang="en-US" dirty="0" smtClean="0"/>
              <a:t>this </a:t>
            </a:r>
            <a:r>
              <a:rPr lang="ru-RU" dirty="0" smtClean="0"/>
              <a:t>нигде не объявляется</a:t>
            </a:r>
          </a:p>
          <a:p>
            <a:pPr eaLnBrk="1" hangingPunct="1"/>
            <a:r>
              <a:rPr lang="ru-RU" dirty="0" smtClean="0"/>
              <a:t>Чаще всего используется для обращения к полям класса, если имя параметров совпадает с именем поля. </a:t>
            </a:r>
            <a:endParaRPr lang="en-US" dirty="0" smtClean="0"/>
          </a:p>
          <a:p>
            <a:pPr eaLnBrk="1" hangingPunct="1"/>
            <a:r>
              <a:rPr lang="ru-RU" dirty="0" smtClean="0"/>
              <a:t>Например:</a:t>
            </a:r>
          </a:p>
          <a:p>
            <a:pPr lvl="1">
              <a:buNone/>
            </a:pPr>
            <a:r>
              <a:rPr lang="en-US" dirty="0" smtClean="0"/>
              <a:t>public Box (</a:t>
            </a:r>
            <a:r>
              <a:rPr lang="en-US" dirty="0" err="1" smtClean="0"/>
              <a:t>int</a:t>
            </a:r>
            <a:r>
              <a:rPr lang="en-US" dirty="0" smtClean="0"/>
              <a:t> Width,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Hight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{</a:t>
            </a:r>
          </a:p>
          <a:p>
            <a:pPr lvl="1">
              <a:buNone/>
            </a:pPr>
            <a:r>
              <a:rPr lang="en-US" dirty="0" smtClean="0"/>
              <a:t>   </a:t>
            </a:r>
            <a:r>
              <a:rPr lang="en-US" dirty="0" err="1" smtClean="0"/>
              <a:t>this.Width</a:t>
            </a:r>
            <a:r>
              <a:rPr lang="en-US" dirty="0" smtClean="0"/>
              <a:t> = Width;</a:t>
            </a:r>
          </a:p>
          <a:p>
            <a:pPr lvl="1">
              <a:buNone/>
            </a:pPr>
            <a:r>
              <a:rPr lang="en-US" dirty="0" smtClean="0"/>
              <a:t>   </a:t>
            </a:r>
            <a:r>
              <a:rPr lang="en-US" dirty="0" err="1" smtClean="0"/>
              <a:t>this.Hight</a:t>
            </a:r>
            <a:r>
              <a:rPr lang="en-US" dirty="0" smtClean="0"/>
              <a:t> = </a:t>
            </a:r>
            <a:r>
              <a:rPr lang="en-US" dirty="0" err="1" smtClean="0"/>
              <a:t>Hight</a:t>
            </a:r>
            <a:r>
              <a:rPr lang="en-US" dirty="0" smtClean="0"/>
              <a:t>;</a:t>
            </a:r>
          </a:p>
          <a:p>
            <a:pPr lvl="1">
              <a:buNone/>
            </a:pPr>
            <a:r>
              <a:rPr lang="en-US" dirty="0" smtClean="0"/>
              <a:t>}</a:t>
            </a: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Формальные параметры методов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428736"/>
            <a:ext cx="8578850" cy="5257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sz="2800" dirty="0" smtClean="0"/>
              <a:t>Описание формального параметра</a:t>
            </a:r>
          </a:p>
          <a:p>
            <a:pPr>
              <a:lnSpc>
                <a:spcPct val="80000"/>
              </a:lnSpc>
              <a:buNone/>
            </a:pPr>
            <a:r>
              <a:rPr lang="ru-RU" sz="2800" dirty="0" smtClean="0"/>
              <a:t>	[</a:t>
            </a:r>
            <a:r>
              <a:rPr lang="en-US" sz="2800" dirty="0" smtClean="0"/>
              <a:t>ref</a:t>
            </a:r>
            <a:r>
              <a:rPr lang="ru-RU" sz="2800" dirty="0" smtClean="0"/>
              <a:t>|</a:t>
            </a:r>
            <a:r>
              <a:rPr lang="en-US" sz="2800" dirty="0" smtClean="0"/>
              <a:t>out</a:t>
            </a:r>
            <a:r>
              <a:rPr lang="ru-RU" sz="2800" dirty="0" smtClean="0"/>
              <a:t>|</a:t>
            </a:r>
            <a:r>
              <a:rPr lang="en-US" sz="2800" dirty="0" err="1" smtClean="0"/>
              <a:t>params</a:t>
            </a:r>
            <a:r>
              <a:rPr lang="ru-RU" sz="2800" dirty="0" smtClean="0"/>
              <a:t>] </a:t>
            </a:r>
            <a:r>
              <a:rPr lang="ru-RU" sz="2800" dirty="0" err="1" smtClean="0"/>
              <a:t>тип_параметра</a:t>
            </a:r>
            <a:r>
              <a:rPr lang="ru-RU" sz="2800" dirty="0" smtClean="0"/>
              <a:t> </a:t>
            </a:r>
            <a:r>
              <a:rPr lang="ru-RU" sz="2800" dirty="0" err="1" smtClean="0"/>
              <a:t>имя_параметра</a:t>
            </a:r>
            <a:endParaRPr lang="ru-RU" sz="2800" dirty="0" smtClean="0"/>
          </a:p>
          <a:p>
            <a:pPr eaLnBrk="1" hangingPunct="1">
              <a:lnSpc>
                <a:spcPct val="80000"/>
              </a:lnSpc>
            </a:pPr>
            <a:endParaRPr lang="ru-RU" sz="2800" b="1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>
                <a:solidFill>
                  <a:srgbClr val="3366FF"/>
                </a:solidFill>
              </a:rPr>
              <a:t>По умолчанию параметры передаются по значению</a:t>
            </a:r>
            <a:r>
              <a:rPr lang="ru-RU" sz="2800" dirty="0" smtClean="0">
                <a:solidFill>
                  <a:srgbClr val="3366FF"/>
                </a:solidFill>
              </a:rPr>
              <a:t>.</a:t>
            </a:r>
            <a:endParaRPr lang="en-US" sz="2800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2800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Значением переменной ссылочного типа является ее адрес.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endParaRPr lang="ru-RU" sz="2800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Можно задать передачу параметров по ссылке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ref </a:t>
            </a:r>
            <a:r>
              <a:rPr lang="ru-RU" sz="2400" dirty="0" smtClean="0"/>
              <a:t>– параметр должен иметь начальное значение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out </a:t>
            </a:r>
            <a:r>
              <a:rPr lang="ru-RU" sz="2400" dirty="0" smtClean="0"/>
              <a:t>– параметр может не иметь начального значения</a:t>
            </a:r>
          </a:p>
          <a:p>
            <a:pPr eaLnBrk="1" hangingPunct="1">
              <a:lnSpc>
                <a:spcPct val="80000"/>
              </a:lnSpc>
            </a:pPr>
            <a:endParaRPr lang="ru-RU" altLang="ko-KR" sz="2800" dirty="0" smtClean="0"/>
          </a:p>
          <a:p>
            <a:pPr eaLnBrk="1" hangingPunct="1">
              <a:lnSpc>
                <a:spcPct val="80000"/>
              </a:lnSpc>
            </a:pPr>
            <a:r>
              <a:rPr lang="ru-RU" altLang="ko-KR" sz="2800" dirty="0" smtClean="0"/>
              <a:t>Синтаксис объявления формального параметра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ru-RU" altLang="ko-KR" sz="2400" dirty="0" smtClean="0"/>
              <a:t>[</a:t>
            </a:r>
            <a:r>
              <a:rPr lang="ru-RU" altLang="ko-KR" sz="2400" dirty="0" err="1" smtClean="0"/>
              <a:t>ref</a:t>
            </a:r>
            <a:r>
              <a:rPr lang="en-US" altLang="ko-KR" sz="2400" dirty="0" smtClean="0">
                <a:ea typeface="Gulim" pitchFamily="34" charset="-127"/>
              </a:rPr>
              <a:t> </a:t>
            </a:r>
            <a:r>
              <a:rPr lang="ru-RU" altLang="ko-KR" sz="2400" dirty="0" smtClean="0"/>
              <a:t>|</a:t>
            </a:r>
            <a:r>
              <a:rPr lang="en-US" altLang="ko-KR" sz="2400" dirty="0" smtClean="0">
                <a:ea typeface="Gulim" pitchFamily="34" charset="-127"/>
              </a:rPr>
              <a:t> </a:t>
            </a:r>
            <a:r>
              <a:rPr lang="ru-RU" altLang="ko-KR" sz="2400" dirty="0" err="1" smtClean="0"/>
              <a:t>out</a:t>
            </a:r>
            <a:r>
              <a:rPr lang="ru-RU" altLang="ko-KR" sz="2400" dirty="0" smtClean="0"/>
              <a:t>] </a:t>
            </a:r>
            <a:r>
              <a:rPr lang="en-US" altLang="ko-KR" sz="2400" dirty="0" smtClean="0">
                <a:ea typeface="Gulim" pitchFamily="34" charset="-127"/>
              </a:rPr>
              <a:t>&lt;</a:t>
            </a:r>
            <a:r>
              <a:rPr lang="ru-RU" altLang="ko-KR" sz="2400" dirty="0" smtClean="0"/>
              <a:t>тип</a:t>
            </a:r>
            <a:r>
              <a:rPr lang="en-US" altLang="ko-KR" sz="2400" dirty="0" smtClean="0">
                <a:ea typeface="Gulim" pitchFamily="34" charset="-127"/>
              </a:rPr>
              <a:t>&gt;</a:t>
            </a:r>
            <a:r>
              <a:rPr lang="ru-RU" altLang="ko-KR" sz="2400" dirty="0" smtClean="0"/>
              <a:t> имя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mtClean="0"/>
              <a:t>Пример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507413" cy="5213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class Point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	</a:t>
            </a:r>
            <a:r>
              <a:rPr lang="en-US" sz="2400" noProof="1" smtClean="0"/>
              <a:t>public void swap(ref int a, ref int b, out int c){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noProof="1" smtClean="0"/>
              <a:t>            //int c;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noProof="1" smtClean="0"/>
              <a:t>            c = a;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noProof="1" smtClean="0"/>
              <a:t>            a = b;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noProof="1" smtClean="0"/>
              <a:t>            b = c;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	</a:t>
            </a:r>
            <a:r>
              <a:rPr lang="en-US" sz="2400" noProof="1" smtClean="0"/>
              <a:t>}</a:t>
            </a:r>
            <a:endParaRPr lang="en-US" sz="2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     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….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noProof="1" smtClean="0"/>
              <a:t> int x = 5, y = 7, z;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noProof="1" smtClean="0"/>
              <a:t>Point p;</a:t>
            </a:r>
            <a:endParaRPr lang="en-US" sz="2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noProof="1" smtClean="0"/>
              <a:t>p = new Point();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noProof="1" smtClean="0"/>
              <a:t>p.swap(ref x, ref y, out z);</a:t>
            </a:r>
            <a:endParaRPr lang="en-US" sz="240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smtClean="0">
                <a:solidFill>
                  <a:schemeClr val="tx1"/>
                </a:solidFill>
              </a:rPr>
              <a:t>Пример передачи объектов по ссылке и значению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8989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class Program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static void Main(string[] args)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MyClass mc;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mc = new MyClass();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MyMetod(ref mc);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noProof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MyClass mc2;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mc2 = new MyClass();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swapMetod(ref mc, ref mc2);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noProof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swapMetod2(mc, mc2);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noProof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Console.WriteLine("</a:t>
            </a:r>
            <a:r>
              <a:rPr lang="ru-RU" sz="1400" noProof="1" smtClean="0"/>
              <a:t>Привет Мир!");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400" noProof="1" smtClean="0"/>
              <a:t>      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400" noProof="1" smtClean="0"/>
              <a:t>        </a:t>
            </a:r>
            <a:endParaRPr lang="ru-RU" sz="1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400" smtClean="0"/>
              <a:t>       </a:t>
            </a:r>
            <a:r>
              <a:rPr lang="en-US" sz="1400" noProof="1" smtClean="0"/>
              <a:t>static void MyMetod(ref MyClass x)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    x.a = 10;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400" noProof="1" smtClean="0"/>
              <a:t>      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noProof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200" noProof="1" smtClean="0"/>
              <a:t>        </a:t>
            </a:r>
            <a:endParaRPr lang="ru-RU" sz="1200" smtClean="0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4716463" y="1557338"/>
            <a:ext cx="3959225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noProof="1"/>
              <a:t>static void swapMetod(ref MyClass x, ref MyClass y)</a:t>
            </a:r>
          </a:p>
          <a:p>
            <a:r>
              <a:rPr lang="en-US" sz="1200" noProof="1"/>
              <a:t>        {</a:t>
            </a:r>
          </a:p>
          <a:p>
            <a:r>
              <a:rPr lang="en-US" sz="1200" noProof="1"/>
              <a:t>            MyClass z;</a:t>
            </a:r>
          </a:p>
          <a:p>
            <a:r>
              <a:rPr lang="en-US" sz="1200" noProof="1"/>
              <a:t>            z = x;</a:t>
            </a:r>
          </a:p>
          <a:p>
            <a:r>
              <a:rPr lang="en-US" sz="1200" noProof="1"/>
              <a:t>            x = y;</a:t>
            </a:r>
          </a:p>
          <a:p>
            <a:r>
              <a:rPr lang="en-US" sz="1200" noProof="1"/>
              <a:t>            y = z;         </a:t>
            </a:r>
          </a:p>
          <a:p>
            <a:r>
              <a:rPr lang="en-US" sz="1200" noProof="1"/>
              <a:t>        }</a:t>
            </a:r>
          </a:p>
          <a:p>
            <a:endParaRPr lang="en-US" sz="1200" noProof="1"/>
          </a:p>
          <a:p>
            <a:r>
              <a:rPr lang="en-US" sz="1200" noProof="1"/>
              <a:t>        static void swapMetod2(MyClass x, MyClass y)</a:t>
            </a:r>
          </a:p>
          <a:p>
            <a:r>
              <a:rPr lang="en-US" sz="1200" noProof="1"/>
              <a:t>        {</a:t>
            </a:r>
          </a:p>
          <a:p>
            <a:r>
              <a:rPr lang="en-US" sz="1200" noProof="1"/>
              <a:t>            MyClass z;</a:t>
            </a:r>
          </a:p>
          <a:p>
            <a:r>
              <a:rPr lang="en-US" sz="1200" noProof="1"/>
              <a:t>            z = x;</a:t>
            </a:r>
          </a:p>
          <a:p>
            <a:r>
              <a:rPr lang="en-US" sz="1200" noProof="1"/>
              <a:t>            x = y;</a:t>
            </a:r>
          </a:p>
          <a:p>
            <a:r>
              <a:rPr lang="en-US" sz="1200" noProof="1"/>
              <a:t>            y = z;</a:t>
            </a:r>
          </a:p>
          <a:p>
            <a:r>
              <a:rPr lang="en-US" sz="1200" noProof="1"/>
              <a:t>        }</a:t>
            </a:r>
          </a:p>
          <a:p>
            <a:endParaRPr lang="en-US" sz="1200" noProof="1"/>
          </a:p>
          <a:p>
            <a:r>
              <a:rPr lang="en-US" sz="1200" noProof="1"/>
              <a:t>    }</a:t>
            </a:r>
          </a:p>
          <a:p>
            <a:r>
              <a:rPr lang="en-US" sz="1200" noProof="1"/>
              <a:t>    class MyClass</a:t>
            </a:r>
          </a:p>
          <a:p>
            <a:r>
              <a:rPr lang="en-US" sz="1200" noProof="1"/>
              <a:t>    {</a:t>
            </a:r>
          </a:p>
          <a:p>
            <a:r>
              <a:rPr lang="en-US" sz="1200" noProof="1"/>
              <a:t>        public int a;</a:t>
            </a:r>
          </a:p>
          <a:p>
            <a:r>
              <a:rPr lang="en-US" sz="1200" noProof="1"/>
              <a:t>        public MyClass()</a:t>
            </a:r>
          </a:p>
          <a:p>
            <a:r>
              <a:rPr lang="en-US" sz="1200" noProof="1"/>
              <a:t>        {</a:t>
            </a:r>
          </a:p>
          <a:p>
            <a:r>
              <a:rPr lang="en-US" sz="1200" noProof="1"/>
              <a:t>            a = 0;</a:t>
            </a:r>
          </a:p>
          <a:p>
            <a:r>
              <a:rPr lang="en-US" sz="1200" noProof="1"/>
              <a:t>        }</a:t>
            </a:r>
          </a:p>
          <a:p>
            <a:r>
              <a:rPr lang="en-US" sz="1200" noProof="1"/>
              <a:t>    }</a:t>
            </a:r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Перегрузка методов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 </a:t>
            </a:r>
            <a:r>
              <a:rPr lang="en-US" dirty="0" smtClean="0"/>
              <a:t>C</a:t>
            </a:r>
            <a:r>
              <a:rPr lang="ru-RU" dirty="0" smtClean="0"/>
              <a:t># не требуется уникальности имени метода в </a:t>
            </a:r>
            <a:r>
              <a:rPr lang="ru-RU" i="1" dirty="0" smtClean="0"/>
              <a:t>классе</a:t>
            </a:r>
            <a:r>
              <a:rPr lang="ru-RU" dirty="0" smtClean="0"/>
              <a:t>. Существование в </a:t>
            </a:r>
            <a:r>
              <a:rPr lang="ru-RU" i="1" dirty="0" smtClean="0"/>
              <a:t>классе</a:t>
            </a:r>
            <a:r>
              <a:rPr lang="ru-RU" dirty="0" smtClean="0"/>
              <a:t> методов с одним и тем же именем называется </a:t>
            </a:r>
            <a:r>
              <a:rPr lang="ru-RU" i="1" dirty="0" smtClean="0"/>
              <a:t>перегрузкой</a:t>
            </a:r>
            <a:r>
              <a:rPr lang="ru-RU" dirty="0" smtClean="0"/>
              <a:t>, а сами методы называются </a:t>
            </a:r>
            <a:r>
              <a:rPr lang="ru-RU" b="1" dirty="0" smtClean="0"/>
              <a:t>перегруженными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Уникальной характеристикой перегруженных методов является их </a:t>
            </a:r>
            <a:r>
              <a:rPr lang="ru-RU" b="1" i="1" dirty="0" smtClean="0"/>
              <a:t>сигнатура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Перегруженные методы, имея одинаковое имя, должны отличаться </a:t>
            </a:r>
          </a:p>
          <a:p>
            <a:pPr lvl="1"/>
            <a:r>
              <a:rPr lang="ru-RU" dirty="0" smtClean="0"/>
              <a:t>либо числом параметров, </a:t>
            </a:r>
          </a:p>
          <a:p>
            <a:pPr lvl="1"/>
            <a:r>
              <a:rPr lang="ru-RU" dirty="0" smtClean="0"/>
              <a:t>либо их типами, </a:t>
            </a:r>
          </a:p>
          <a:p>
            <a:pPr lvl="1"/>
            <a:r>
              <a:rPr lang="ru-RU" dirty="0" smtClean="0"/>
              <a:t>либо модификаторами (заметьте: с точки зрения сигнатуры, ключевые слова </a:t>
            </a:r>
            <a:r>
              <a:rPr lang="en-US" dirty="0" smtClean="0"/>
              <a:t>ref</a:t>
            </a:r>
            <a:r>
              <a:rPr lang="ru-RU" dirty="0" smtClean="0"/>
              <a:t> или </a:t>
            </a:r>
            <a:r>
              <a:rPr lang="en-US" dirty="0" smtClean="0"/>
              <a:t>out</a:t>
            </a:r>
            <a:r>
              <a:rPr lang="ru-RU" dirty="0" smtClean="0"/>
              <a:t> не отличаются). </a:t>
            </a:r>
          </a:p>
          <a:p>
            <a:r>
              <a:rPr lang="ru-RU" dirty="0" smtClean="0"/>
              <a:t>Уникальность сигнатуры позволяет вызвать требуемый перегруженный метод. 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перегрузки методов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00552" cy="482919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400" dirty="0" smtClean="0"/>
              <a:t>Перегрузка метода </a:t>
            </a:r>
            <a:r>
              <a:rPr lang="en-US" sz="3400" dirty="0" smtClean="0"/>
              <a:t>A():</a:t>
            </a:r>
            <a:endParaRPr lang="ru-RU" sz="3400" dirty="0" smtClean="0"/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void A(out long p2, </a:t>
            </a:r>
            <a:r>
              <a:rPr lang="en-US" sz="3400" dirty="0" err="1" smtClean="0">
                <a:solidFill>
                  <a:srgbClr val="0000CC"/>
                </a:solidFill>
              </a:rPr>
              <a:t>int</a:t>
            </a:r>
            <a:r>
              <a:rPr lang="en-US" sz="3400" dirty="0" smtClean="0">
                <a:solidFill>
                  <a:srgbClr val="0000CC"/>
                </a:solidFill>
              </a:rPr>
              <a:t> p1){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   p2 =(long) </a:t>
            </a:r>
            <a:r>
              <a:rPr lang="en-US" sz="3400" dirty="0" err="1" smtClean="0">
                <a:solidFill>
                  <a:srgbClr val="0000CC"/>
                </a:solidFill>
              </a:rPr>
              <a:t>Math.Pow</a:t>
            </a:r>
            <a:r>
              <a:rPr lang="en-US" sz="3400" dirty="0" smtClean="0">
                <a:solidFill>
                  <a:srgbClr val="0000CC"/>
                </a:solidFill>
              </a:rPr>
              <a:t>(p1,3);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}	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void A(out long p2, </a:t>
            </a:r>
            <a:r>
              <a:rPr lang="en-US" sz="3400" dirty="0" err="1" smtClean="0">
                <a:solidFill>
                  <a:srgbClr val="0000CC"/>
                </a:solidFill>
              </a:rPr>
              <a:t>params</a:t>
            </a:r>
            <a:r>
              <a:rPr lang="en-US" sz="3400" dirty="0" smtClean="0">
                <a:solidFill>
                  <a:srgbClr val="0000CC"/>
                </a:solidFill>
              </a:rPr>
              <a:t> </a:t>
            </a:r>
            <a:r>
              <a:rPr lang="en-US" sz="3400" dirty="0" err="1" smtClean="0">
                <a:solidFill>
                  <a:srgbClr val="0000CC"/>
                </a:solidFill>
              </a:rPr>
              <a:t>int</a:t>
            </a:r>
            <a:r>
              <a:rPr lang="en-US" sz="3400" dirty="0" smtClean="0">
                <a:solidFill>
                  <a:srgbClr val="0000CC"/>
                </a:solidFill>
              </a:rPr>
              <a:t>[] p){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  p2=0; 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  for(</a:t>
            </a:r>
            <a:r>
              <a:rPr lang="en-US" sz="3400" dirty="0" err="1" smtClean="0">
                <a:solidFill>
                  <a:srgbClr val="0000CC"/>
                </a:solidFill>
              </a:rPr>
              <a:t>int</a:t>
            </a:r>
            <a:r>
              <a:rPr lang="en-US" sz="3400" dirty="0" smtClean="0">
                <a:solidFill>
                  <a:srgbClr val="0000CC"/>
                </a:solidFill>
              </a:rPr>
              <a:t> </a:t>
            </a:r>
            <a:r>
              <a:rPr lang="en-US" sz="3400" dirty="0" err="1" smtClean="0">
                <a:solidFill>
                  <a:srgbClr val="0000CC"/>
                </a:solidFill>
              </a:rPr>
              <a:t>i</a:t>
            </a:r>
            <a:r>
              <a:rPr lang="en-US" sz="3400" dirty="0" smtClean="0">
                <a:solidFill>
                  <a:srgbClr val="0000CC"/>
                </a:solidFill>
              </a:rPr>
              <a:t>=0; </a:t>
            </a:r>
            <a:r>
              <a:rPr lang="en-US" sz="3400" dirty="0" err="1" smtClean="0">
                <a:solidFill>
                  <a:srgbClr val="0000CC"/>
                </a:solidFill>
              </a:rPr>
              <a:t>i</a:t>
            </a:r>
            <a:r>
              <a:rPr lang="en-US" sz="3400" dirty="0" smtClean="0">
                <a:solidFill>
                  <a:srgbClr val="0000CC"/>
                </a:solidFill>
              </a:rPr>
              <a:t> &lt;</a:t>
            </a:r>
            <a:r>
              <a:rPr lang="en-US" sz="3400" dirty="0" err="1" smtClean="0">
                <a:solidFill>
                  <a:srgbClr val="0000CC"/>
                </a:solidFill>
              </a:rPr>
              <a:t>p.Length</a:t>
            </a:r>
            <a:r>
              <a:rPr lang="en-US" sz="3400" dirty="0" smtClean="0">
                <a:solidFill>
                  <a:srgbClr val="0000CC"/>
                </a:solidFill>
              </a:rPr>
              <a:t>; </a:t>
            </a:r>
            <a:r>
              <a:rPr lang="en-US" sz="3400" dirty="0" err="1" smtClean="0">
                <a:solidFill>
                  <a:srgbClr val="0000CC"/>
                </a:solidFill>
              </a:rPr>
              <a:t>i</a:t>
            </a:r>
            <a:r>
              <a:rPr lang="en-US" sz="3400" dirty="0" smtClean="0">
                <a:solidFill>
                  <a:srgbClr val="0000CC"/>
                </a:solidFill>
              </a:rPr>
              <a:t>++) 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     p2 += (long)</a:t>
            </a:r>
            <a:r>
              <a:rPr lang="en-US" sz="3400" dirty="0" err="1" smtClean="0">
                <a:solidFill>
                  <a:srgbClr val="0000CC"/>
                </a:solidFill>
              </a:rPr>
              <a:t>Math.Pow</a:t>
            </a:r>
            <a:r>
              <a:rPr lang="en-US" sz="3400" dirty="0" smtClean="0">
                <a:solidFill>
                  <a:srgbClr val="0000CC"/>
                </a:solidFill>
              </a:rPr>
              <a:t>(p[</a:t>
            </a:r>
            <a:r>
              <a:rPr lang="en-US" sz="3400" dirty="0" err="1" smtClean="0">
                <a:solidFill>
                  <a:srgbClr val="0000CC"/>
                </a:solidFill>
              </a:rPr>
              <a:t>i</a:t>
            </a:r>
            <a:r>
              <a:rPr lang="en-US" sz="3400" dirty="0" smtClean="0">
                <a:solidFill>
                  <a:srgbClr val="0000CC"/>
                </a:solidFill>
              </a:rPr>
              <a:t>],3);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   </a:t>
            </a:r>
            <a:r>
              <a:rPr lang="en-US" sz="3400" dirty="0" err="1" smtClean="0">
                <a:solidFill>
                  <a:srgbClr val="0000CC"/>
                </a:solidFill>
              </a:rPr>
              <a:t>Console.WriteLine</a:t>
            </a:r>
            <a:r>
              <a:rPr lang="en-US" sz="3400" dirty="0" smtClean="0">
                <a:solidFill>
                  <a:srgbClr val="0000CC"/>
                </a:solidFill>
              </a:rPr>
              <a:t>("</a:t>
            </a:r>
            <a:r>
              <a:rPr lang="en-US" sz="3400" dirty="0" err="1" smtClean="0">
                <a:solidFill>
                  <a:srgbClr val="0000CC"/>
                </a:solidFill>
              </a:rPr>
              <a:t>Метод</a:t>
            </a:r>
            <a:r>
              <a:rPr lang="en-US" sz="3400" dirty="0" smtClean="0">
                <a:solidFill>
                  <a:srgbClr val="0000CC"/>
                </a:solidFill>
              </a:rPr>
              <a:t> A-2");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}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void A(out double p2, double p1){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   p2 = </a:t>
            </a:r>
            <a:r>
              <a:rPr lang="en-US" sz="3400" dirty="0" err="1" smtClean="0">
                <a:solidFill>
                  <a:srgbClr val="0000CC"/>
                </a:solidFill>
              </a:rPr>
              <a:t>Math.Pow</a:t>
            </a:r>
            <a:r>
              <a:rPr lang="en-US" sz="3400" dirty="0" smtClean="0">
                <a:solidFill>
                  <a:srgbClr val="0000CC"/>
                </a:solidFill>
              </a:rPr>
              <a:t>(p1,3);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}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void A(out double p2, </a:t>
            </a:r>
            <a:r>
              <a:rPr lang="en-US" sz="3400" dirty="0" err="1" smtClean="0">
                <a:solidFill>
                  <a:srgbClr val="0000CC"/>
                </a:solidFill>
              </a:rPr>
              <a:t>params</a:t>
            </a:r>
            <a:r>
              <a:rPr lang="en-US" sz="3400" dirty="0" smtClean="0">
                <a:solidFill>
                  <a:srgbClr val="0000CC"/>
                </a:solidFill>
              </a:rPr>
              <a:t> double[] p){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   p2=0;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   for(</a:t>
            </a:r>
            <a:r>
              <a:rPr lang="en-US" sz="3400" dirty="0" err="1" smtClean="0">
                <a:solidFill>
                  <a:srgbClr val="0000CC"/>
                </a:solidFill>
              </a:rPr>
              <a:t>int</a:t>
            </a:r>
            <a:r>
              <a:rPr lang="en-US" sz="3400" dirty="0" smtClean="0">
                <a:solidFill>
                  <a:srgbClr val="0000CC"/>
                </a:solidFill>
              </a:rPr>
              <a:t> </a:t>
            </a:r>
            <a:r>
              <a:rPr lang="en-US" sz="3400" dirty="0" err="1" smtClean="0">
                <a:solidFill>
                  <a:srgbClr val="0000CC"/>
                </a:solidFill>
              </a:rPr>
              <a:t>i</a:t>
            </a:r>
            <a:r>
              <a:rPr lang="en-US" sz="3400" dirty="0" smtClean="0">
                <a:solidFill>
                  <a:srgbClr val="0000CC"/>
                </a:solidFill>
              </a:rPr>
              <a:t>=0; </a:t>
            </a:r>
            <a:r>
              <a:rPr lang="en-US" sz="3400" dirty="0" err="1" smtClean="0">
                <a:solidFill>
                  <a:srgbClr val="0000CC"/>
                </a:solidFill>
              </a:rPr>
              <a:t>i</a:t>
            </a:r>
            <a:r>
              <a:rPr lang="en-US" sz="3400" dirty="0" smtClean="0">
                <a:solidFill>
                  <a:srgbClr val="0000CC"/>
                </a:solidFill>
              </a:rPr>
              <a:t> &lt;</a:t>
            </a:r>
            <a:r>
              <a:rPr lang="en-US" sz="3400" dirty="0" err="1" smtClean="0">
                <a:solidFill>
                  <a:srgbClr val="0000CC"/>
                </a:solidFill>
              </a:rPr>
              <a:t>p.Length</a:t>
            </a:r>
            <a:r>
              <a:rPr lang="en-US" sz="3400" dirty="0" smtClean="0">
                <a:solidFill>
                  <a:srgbClr val="0000CC"/>
                </a:solidFill>
              </a:rPr>
              <a:t>; </a:t>
            </a:r>
            <a:r>
              <a:rPr lang="en-US" sz="3400" dirty="0" err="1" smtClean="0">
                <a:solidFill>
                  <a:srgbClr val="0000CC"/>
                </a:solidFill>
              </a:rPr>
              <a:t>i</a:t>
            </a:r>
            <a:r>
              <a:rPr lang="en-US" sz="3400" dirty="0" smtClean="0">
                <a:solidFill>
                  <a:srgbClr val="0000CC"/>
                </a:solidFill>
              </a:rPr>
              <a:t>++) 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      </a:t>
            </a:r>
            <a:r>
              <a:rPr lang="pl-PL" sz="3400" dirty="0" smtClean="0">
                <a:solidFill>
                  <a:srgbClr val="0000CC"/>
                </a:solidFill>
              </a:rPr>
              <a:t>p2 += Math.Pow(p[i],3);</a:t>
            </a:r>
            <a:endParaRPr lang="ru-RU" sz="3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400" dirty="0" smtClean="0">
                <a:solidFill>
                  <a:srgbClr val="0000CC"/>
                </a:solidFill>
              </a:rPr>
              <a:t>}		</a:t>
            </a:r>
            <a:endParaRPr lang="ru-RU" sz="3400" dirty="0" smtClean="0">
              <a:solidFill>
                <a:srgbClr val="0000CC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57752" y="1859340"/>
            <a:ext cx="41434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Вызовы перегруженного метода А</a:t>
            </a:r>
            <a:r>
              <a:rPr lang="en-US" sz="1600" dirty="0" smtClean="0"/>
              <a:t>():</a:t>
            </a:r>
          </a:p>
          <a:p>
            <a:r>
              <a:rPr lang="en-US" sz="1600" dirty="0" smtClean="0">
                <a:solidFill>
                  <a:srgbClr val="0000CC"/>
                </a:solidFill>
              </a:rPr>
              <a:t>public void </a:t>
            </a:r>
            <a:r>
              <a:rPr lang="en-US" sz="1600" dirty="0" err="1" smtClean="0">
                <a:solidFill>
                  <a:srgbClr val="0000CC"/>
                </a:solidFill>
              </a:rPr>
              <a:t>TestLoadMethods</a:t>
            </a:r>
            <a:r>
              <a:rPr lang="en-US" sz="1600" dirty="0" smtClean="0">
                <a:solidFill>
                  <a:srgbClr val="0000CC"/>
                </a:solidFill>
              </a:rPr>
              <a:t>(){</a:t>
            </a:r>
            <a:endParaRPr lang="ru-RU" sz="1600" dirty="0" smtClean="0">
              <a:solidFill>
                <a:srgbClr val="0000CC"/>
              </a:solidFill>
            </a:endParaRPr>
          </a:p>
          <a:p>
            <a:r>
              <a:rPr lang="en-US" sz="1600" dirty="0" smtClean="0">
                <a:solidFill>
                  <a:srgbClr val="0000CC"/>
                </a:solidFill>
              </a:rPr>
              <a:t>   long u=0; double v =0;</a:t>
            </a:r>
            <a:endParaRPr lang="ru-RU" sz="1600" dirty="0" smtClean="0">
              <a:solidFill>
                <a:srgbClr val="0000CC"/>
              </a:solidFill>
            </a:endParaRPr>
          </a:p>
          <a:p>
            <a:r>
              <a:rPr lang="en-US" sz="1600" dirty="0" smtClean="0">
                <a:solidFill>
                  <a:srgbClr val="0000CC"/>
                </a:solidFill>
              </a:rPr>
              <a:t>   A(out u, 7); A(out v, 7.5);	</a:t>
            </a:r>
            <a:endParaRPr lang="ru-RU" sz="1600" dirty="0" smtClean="0">
              <a:solidFill>
                <a:srgbClr val="0000CC"/>
              </a:solidFill>
            </a:endParaRPr>
          </a:p>
          <a:p>
            <a:r>
              <a:rPr lang="en-US" sz="1600" dirty="0" smtClean="0">
                <a:solidFill>
                  <a:srgbClr val="0000CC"/>
                </a:solidFill>
              </a:rPr>
              <a:t>   </a:t>
            </a:r>
            <a:r>
              <a:rPr lang="en-US" sz="1600" dirty="0" err="1" smtClean="0">
                <a:solidFill>
                  <a:srgbClr val="0000CC"/>
                </a:solidFill>
              </a:rPr>
              <a:t>Console.WriteLine</a:t>
            </a:r>
            <a:r>
              <a:rPr lang="en-US" sz="1600" dirty="0" smtClean="0">
                <a:solidFill>
                  <a:srgbClr val="0000CC"/>
                </a:solidFill>
              </a:rPr>
              <a:t> ("u= {0}, v= {1}", </a:t>
            </a:r>
            <a:r>
              <a:rPr lang="en-US" sz="1600" dirty="0" err="1" smtClean="0">
                <a:solidFill>
                  <a:srgbClr val="0000CC"/>
                </a:solidFill>
              </a:rPr>
              <a:t>u,v</a:t>
            </a:r>
            <a:r>
              <a:rPr lang="en-US" sz="1600" dirty="0" smtClean="0">
                <a:solidFill>
                  <a:srgbClr val="0000CC"/>
                </a:solidFill>
              </a:rPr>
              <a:t>);</a:t>
            </a:r>
            <a:endParaRPr lang="ru-RU" sz="1600" dirty="0" smtClean="0">
              <a:solidFill>
                <a:srgbClr val="0000CC"/>
              </a:solidFill>
            </a:endParaRPr>
          </a:p>
          <a:p>
            <a:r>
              <a:rPr lang="en-US" sz="1600" dirty="0" smtClean="0">
                <a:solidFill>
                  <a:srgbClr val="0000CC"/>
                </a:solidFill>
              </a:rPr>
              <a:t>   A(out v,7);</a:t>
            </a:r>
            <a:endParaRPr lang="ru-RU" sz="1600" dirty="0" smtClean="0">
              <a:solidFill>
                <a:srgbClr val="0000CC"/>
              </a:solidFill>
            </a:endParaRPr>
          </a:p>
          <a:p>
            <a:r>
              <a:rPr lang="en-US" sz="1600" dirty="0" smtClean="0">
                <a:solidFill>
                  <a:srgbClr val="0000CC"/>
                </a:solidFill>
              </a:rPr>
              <a:t>   </a:t>
            </a:r>
            <a:r>
              <a:rPr lang="en-US" sz="1600" dirty="0" err="1" smtClean="0">
                <a:solidFill>
                  <a:srgbClr val="0000CC"/>
                </a:solidFill>
              </a:rPr>
              <a:t>Console.WriteLine</a:t>
            </a:r>
            <a:r>
              <a:rPr lang="en-US" sz="1600" dirty="0" smtClean="0">
                <a:solidFill>
                  <a:srgbClr val="0000CC"/>
                </a:solidFill>
              </a:rPr>
              <a:t>("v= {0}",v);</a:t>
            </a:r>
            <a:endParaRPr lang="ru-RU" sz="1600" dirty="0" smtClean="0">
              <a:solidFill>
                <a:srgbClr val="0000CC"/>
              </a:solidFill>
            </a:endParaRPr>
          </a:p>
          <a:p>
            <a:r>
              <a:rPr lang="en-US" sz="1600" dirty="0" smtClean="0">
                <a:solidFill>
                  <a:srgbClr val="0000CC"/>
                </a:solidFill>
              </a:rPr>
              <a:t>   A(out u, 7,11,13);</a:t>
            </a:r>
            <a:endParaRPr lang="ru-RU" sz="1600" dirty="0" smtClean="0">
              <a:solidFill>
                <a:srgbClr val="0000CC"/>
              </a:solidFill>
            </a:endParaRPr>
          </a:p>
          <a:p>
            <a:r>
              <a:rPr lang="en-US" sz="1600" dirty="0" smtClean="0">
                <a:solidFill>
                  <a:srgbClr val="0000CC"/>
                </a:solidFill>
              </a:rPr>
              <a:t>   A(out v, 7.5, </a:t>
            </a:r>
            <a:r>
              <a:rPr lang="en-US" sz="1600" dirty="0" err="1" smtClean="0">
                <a:solidFill>
                  <a:srgbClr val="0000CC"/>
                </a:solidFill>
              </a:rPr>
              <a:t>Math.Sin</a:t>
            </a:r>
            <a:r>
              <a:rPr lang="en-US" sz="1600" dirty="0" smtClean="0">
                <a:solidFill>
                  <a:srgbClr val="0000CC"/>
                </a:solidFill>
              </a:rPr>
              <a:t>(11.5)+</a:t>
            </a:r>
            <a:r>
              <a:rPr lang="en-US" sz="1600" dirty="0" err="1" smtClean="0">
                <a:solidFill>
                  <a:srgbClr val="0000CC"/>
                </a:solidFill>
              </a:rPr>
              <a:t>Math.Cos</a:t>
            </a:r>
            <a:r>
              <a:rPr lang="en-US" sz="1600" dirty="0" smtClean="0">
                <a:solidFill>
                  <a:srgbClr val="0000CC"/>
                </a:solidFill>
              </a:rPr>
              <a:t>(13.5), 15.5);</a:t>
            </a:r>
            <a:endParaRPr lang="ru-RU" sz="1600" dirty="0" smtClean="0">
              <a:solidFill>
                <a:srgbClr val="0000CC"/>
              </a:solidFill>
            </a:endParaRPr>
          </a:p>
          <a:p>
            <a:r>
              <a:rPr lang="en-US" sz="1600" dirty="0" smtClean="0">
                <a:solidFill>
                  <a:srgbClr val="0000CC"/>
                </a:solidFill>
              </a:rPr>
              <a:t>   Console</a:t>
            </a:r>
            <a:r>
              <a:rPr lang="ru-RU" sz="1600" dirty="0" smtClean="0">
                <a:solidFill>
                  <a:srgbClr val="0000CC"/>
                </a:solidFill>
              </a:rPr>
              <a:t>.</a:t>
            </a:r>
            <a:r>
              <a:rPr lang="en-US" sz="1600" dirty="0" err="1" smtClean="0">
                <a:solidFill>
                  <a:srgbClr val="0000CC"/>
                </a:solidFill>
              </a:rPr>
              <a:t>WriteLine</a:t>
            </a:r>
            <a:r>
              <a:rPr lang="ru-RU" sz="1600" dirty="0" smtClean="0">
                <a:solidFill>
                  <a:srgbClr val="0000CC"/>
                </a:solidFill>
              </a:rPr>
              <a:t> ("</a:t>
            </a:r>
            <a:r>
              <a:rPr lang="en-US" sz="1600" dirty="0" smtClean="0">
                <a:solidFill>
                  <a:srgbClr val="0000CC"/>
                </a:solidFill>
              </a:rPr>
              <a:t>u</a:t>
            </a:r>
            <a:r>
              <a:rPr lang="ru-RU" sz="1600" dirty="0" smtClean="0">
                <a:solidFill>
                  <a:srgbClr val="0000CC"/>
                </a:solidFill>
              </a:rPr>
              <a:t>= {0}, </a:t>
            </a:r>
            <a:r>
              <a:rPr lang="en-US" sz="1600" dirty="0" smtClean="0">
                <a:solidFill>
                  <a:srgbClr val="0000CC"/>
                </a:solidFill>
              </a:rPr>
              <a:t>v</a:t>
            </a:r>
            <a:r>
              <a:rPr lang="ru-RU" sz="1600" dirty="0" smtClean="0">
                <a:solidFill>
                  <a:srgbClr val="0000CC"/>
                </a:solidFill>
              </a:rPr>
              <a:t>= {1}", </a:t>
            </a:r>
            <a:r>
              <a:rPr lang="en-US" sz="1600" dirty="0" smtClean="0">
                <a:solidFill>
                  <a:srgbClr val="0000CC"/>
                </a:solidFill>
              </a:rPr>
              <a:t>u</a:t>
            </a:r>
            <a:r>
              <a:rPr lang="ru-RU" sz="1600" dirty="0" smtClean="0">
                <a:solidFill>
                  <a:srgbClr val="0000CC"/>
                </a:solidFill>
              </a:rPr>
              <a:t>,</a:t>
            </a:r>
            <a:r>
              <a:rPr lang="en-US" sz="1600" dirty="0" smtClean="0">
                <a:solidFill>
                  <a:srgbClr val="0000CC"/>
                </a:solidFill>
              </a:rPr>
              <a:t>v</a:t>
            </a:r>
            <a:r>
              <a:rPr lang="ru-RU" sz="1600" dirty="0" smtClean="0">
                <a:solidFill>
                  <a:srgbClr val="0000CC"/>
                </a:solidFill>
              </a:rPr>
              <a:t>);</a:t>
            </a:r>
          </a:p>
          <a:p>
            <a:r>
              <a:rPr lang="ru-RU" sz="1600" dirty="0" smtClean="0">
                <a:solidFill>
                  <a:srgbClr val="0000CC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Основные методы класса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>
                <a:solidFill>
                  <a:srgbClr val="3366FF"/>
                </a:solidFill>
              </a:rPr>
              <a:t>Конструктор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Метод с именем класса (например, </a:t>
            </a:r>
            <a:r>
              <a:rPr lang="en-US" noProof="1" smtClean="0"/>
              <a:t>Point()</a:t>
            </a:r>
            <a:r>
              <a:rPr lang="ru-RU" dirty="0" smtClean="0"/>
              <a:t>), 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вызывается автоматически при создании экземпляра класса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>
                <a:solidFill>
                  <a:srgbClr val="3366FF"/>
                </a:solidFill>
              </a:rPr>
              <a:t>Деструктор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Метод с тильдой и названием класса (</a:t>
            </a:r>
            <a:r>
              <a:rPr lang="en-US" noProof="1" smtClean="0"/>
              <a:t>~Point()</a:t>
            </a:r>
            <a:r>
              <a:rPr lang="ru-RU" dirty="0" smtClean="0"/>
              <a:t>) 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Активно не используется, так как при автоматической сборке мусора неизвестно когда будет вызываться.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Конструкторы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 с именем класса.</a:t>
            </a:r>
          </a:p>
          <a:p>
            <a:r>
              <a:rPr lang="ru-RU" dirty="0" smtClean="0"/>
              <a:t>Нет типа результата (даже </a:t>
            </a:r>
            <a:r>
              <a:rPr lang="en-US" dirty="0" smtClean="0">
                <a:solidFill>
                  <a:srgbClr val="0000FF"/>
                </a:solidFill>
              </a:rPr>
              <a:t>void</a:t>
            </a:r>
            <a:r>
              <a:rPr lang="ru-RU" dirty="0" smtClean="0"/>
              <a:t>)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Может перегружаться.</a:t>
            </a:r>
            <a:endParaRPr lang="en-US" dirty="0" smtClean="0"/>
          </a:p>
          <a:p>
            <a:r>
              <a:rPr lang="ru-RU" dirty="0" smtClean="0"/>
              <a:t>Вызывается с помощью операции </a:t>
            </a:r>
            <a:r>
              <a:rPr lang="en-US" dirty="0" smtClean="0">
                <a:solidFill>
                  <a:srgbClr val="0000FF"/>
                </a:solidFill>
              </a:rPr>
              <a:t>new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/>
              <a:t>Конструктор по умолчанию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86412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Конструктор класса без параметров называется конструктором по умолчанию (</a:t>
            </a:r>
            <a:r>
              <a:rPr lang="en-US" dirty="0" smtClean="0"/>
              <a:t>default constructor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dirty="0" smtClean="0"/>
              <a:t>Конструктор по умолчанию без операторов автоматически создается компилятором в классе (если нет никакого другого конструктора).</a:t>
            </a:r>
          </a:p>
          <a:p>
            <a:r>
              <a:rPr lang="ru-RU" dirty="0" smtClean="0"/>
              <a:t>Например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Student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String Name;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course;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используем автоматически созданный конструктор</a:t>
            </a:r>
            <a:endParaRPr lang="en-US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Student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new Student(); 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dirty="0" smtClean="0"/>
              <a:t>Если в классе описан хотя бы один конструктор, то конструктор по умолчанию автоматически не создается.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Student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String Name;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course;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Student(string nm,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crs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) {Name=nm; Course=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crs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;}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используем автоматически созданный конструктор,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а его уже нет!!!</a:t>
            </a:r>
            <a:endParaRPr lang="en-US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Student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new Student(); 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ошибка!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Деструктор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Деструктор используется для освобождения неуправляемых ресурсов:</a:t>
            </a:r>
          </a:p>
          <a:p>
            <a:pPr>
              <a:buNone/>
            </a:pPr>
            <a:endParaRPr lang="ru-RU" sz="20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2000" b="1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Override System.Object.Finalize() via finalizer syntax.</a:t>
            </a:r>
          </a:p>
          <a:p>
            <a:pPr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MyResourceWrapper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2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sz="2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~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MyResourceWrapper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r>
              <a:rPr lang="ru-RU" sz="2000" dirty="0" smtClean="0">
                <a:latin typeface="Courier New" pitchFamily="49" charset="0"/>
                <a:cs typeface="Courier New" pitchFamily="49" charset="0"/>
              </a:rPr>
              <a:t>   {</a:t>
            </a:r>
          </a:p>
          <a:p>
            <a:pPr>
              <a:buNone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// Clean up unmanaged resources here.</a:t>
            </a:r>
          </a:p>
          <a:p>
            <a:pPr>
              <a:buNone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// Beep when destroyed (testing purposes only!)</a:t>
            </a:r>
          </a:p>
          <a:p>
            <a:pPr>
              <a:buNone/>
            </a:pPr>
            <a:r>
              <a:rPr lang="ru-RU" sz="20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Console.Beep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ru-RU" sz="2000" dirty="0" smtClean="0">
                <a:latin typeface="Courier New" pitchFamily="49" charset="0"/>
                <a:cs typeface="Courier New" pitchFamily="49" charset="0"/>
              </a:rPr>
              <a:t>   }</a:t>
            </a:r>
          </a:p>
          <a:p>
            <a:pPr>
              <a:buNone/>
            </a:pPr>
            <a:r>
              <a:rPr lang="ru-RU" sz="20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2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Использование </a:t>
            </a:r>
            <a:r>
              <a:rPr lang="en-US" sz="3600" dirty="0" smtClean="0"/>
              <a:t>this </a:t>
            </a:r>
            <a:r>
              <a:rPr lang="ru-RU" sz="3600" dirty="0" smtClean="0"/>
              <a:t>для цепочки конструкторов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Другим способом применения ключевого слова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CC"/>
                </a:solidFill>
              </a:rPr>
              <a:t>this</a:t>
            </a:r>
            <a:r>
              <a:rPr lang="en-US" dirty="0" smtClean="0"/>
              <a:t> </a:t>
            </a:r>
            <a:r>
              <a:rPr lang="ru-RU" dirty="0" smtClean="0"/>
              <a:t>является использование шаблона проектирования называемого цепочкой конструкторов (</a:t>
            </a:r>
            <a:r>
              <a:rPr lang="en-US" dirty="0" smtClean="0"/>
              <a:t>constructor chaining</a:t>
            </a:r>
            <a:r>
              <a:rPr lang="ru-RU" dirty="0" smtClean="0"/>
              <a:t>)</a:t>
            </a:r>
            <a:r>
              <a:rPr lang="en-US" dirty="0" smtClean="0"/>
              <a:t>.</a:t>
            </a:r>
          </a:p>
          <a:p>
            <a:r>
              <a:rPr lang="ru-RU" dirty="0" smtClean="0"/>
              <a:t>Такой шаблон полезен, когда программируется класс с большим количеством конструкторов</a:t>
            </a:r>
            <a:r>
              <a:rPr lang="en-US" dirty="0" smtClean="0"/>
              <a:t>. </a:t>
            </a:r>
            <a:endParaRPr lang="ru-RU" dirty="0" smtClean="0"/>
          </a:p>
          <a:p>
            <a:r>
              <a:rPr lang="ru-RU" dirty="0" smtClean="0"/>
              <a:t>Учитывая тот факт, что конструкторы часто проверяют переданные параметры в перегруженных конструкторах может быть много повторяющихся проверок</a:t>
            </a:r>
            <a:r>
              <a:rPr lang="en-US" dirty="0" smtClean="0"/>
              <a:t>. </a:t>
            </a:r>
            <a:endParaRPr lang="ru-RU" dirty="0" smtClean="0"/>
          </a:p>
          <a:p>
            <a:r>
              <a:rPr lang="ru-RU" dirty="0" smtClean="0"/>
              <a:t>Для того, чтобы это избежать разрабатывается конструктор с максимальным количеством параметром – главный конструктор (</a:t>
            </a:r>
            <a:r>
              <a:rPr lang="en-US" dirty="0" smtClean="0"/>
              <a:t>master constructor</a:t>
            </a:r>
            <a:r>
              <a:rPr lang="ru-RU" dirty="0" smtClean="0"/>
              <a:t>),</a:t>
            </a:r>
            <a:r>
              <a:rPr lang="en-US" dirty="0" smtClean="0"/>
              <a:t> </a:t>
            </a:r>
            <a:r>
              <a:rPr lang="ru-RU" dirty="0" smtClean="0"/>
              <a:t>в котором выполняется полная проверка всех передаваемых значений. Другие конструкторы выполняют вызов главного конструктора с помощью ключевого слова </a:t>
            </a:r>
            <a:r>
              <a:rPr lang="en-US" dirty="0" smtClean="0">
                <a:solidFill>
                  <a:srgbClr val="0000CC"/>
                </a:solidFill>
              </a:rPr>
              <a:t>this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&lt;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имя класса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&gt;(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параметры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)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: 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ru-RU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this(</a:t>
            </a:r>
            <a:r>
              <a:rPr lang="ru-RU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параметры</a:t>
            </a:r>
            <a:r>
              <a:rPr lang="en-US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) {}</a:t>
            </a:r>
            <a:endParaRPr lang="ru-RU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Например: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Motorcycle(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intensity)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: 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ru-RU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this(intensity, "") {}</a:t>
            </a:r>
            <a:endParaRPr lang="ru-RU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с главным конструктором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3504" y="1428736"/>
            <a:ext cx="3614734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Motorcycle</a:t>
            </a:r>
          </a:p>
          <a:p>
            <a:pPr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driverIntensity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string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driverName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Constructor chaining.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Motorcycle() {}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Motorcycle(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intensity)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12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this(intensity, "") {}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Motorcycle(string name)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12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this(0, name) {}</a:t>
            </a:r>
            <a:endParaRPr lang="ru-RU" sz="1200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Это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главный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конструктор, который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делает всю реальную работу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Motorcycle(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intensity, string name)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if (intensity &gt; 10)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intensity = 10;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driverIntensity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intensity;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driverName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name;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sz="12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571612"/>
            <a:ext cx="44291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Motorcycle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driverIntensity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string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driverName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Motorcycle() { }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Избыточная логика конструкторов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!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Motorcycle(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intensity)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if (intensity &gt; 10)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intensity = 10;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driverIntensity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intensity;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Motorcycle(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intensity, string name)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if (intensity &gt; 10)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intensity = 10;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driverIntensity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intensity;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driverName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name;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sz="12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smtClean="0"/>
              <a:t>Размещение описания методов класса и объектов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89125"/>
            <a:ext cx="2601913" cy="4708525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>
                <a:solidFill>
                  <a:srgbClr val="0066FF"/>
                </a:solidFill>
              </a:rPr>
              <a:t>class</a:t>
            </a:r>
            <a:r>
              <a:rPr lang="en-US" sz="2000" smtClean="0"/>
              <a:t> Point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en-US" sz="2000" smtClean="0">
                <a:solidFill>
                  <a:srgbClr val="0066FF"/>
                </a:solidFill>
              </a:rPr>
              <a:t>static int</a:t>
            </a:r>
            <a:r>
              <a:rPr lang="en-US" sz="2000" smtClean="0"/>
              <a:t> n=0;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en-US" sz="2000" smtClean="0">
                <a:solidFill>
                  <a:srgbClr val="0066FF"/>
                </a:solidFill>
              </a:rPr>
              <a:t>private</a:t>
            </a:r>
            <a:r>
              <a:rPr lang="en-US" sz="2000" smtClean="0"/>
              <a:t> </a:t>
            </a:r>
            <a:r>
              <a:rPr lang="en-US" sz="2000" smtClean="0">
                <a:solidFill>
                  <a:srgbClr val="0066FF"/>
                </a:solidFill>
              </a:rPr>
              <a:t>int </a:t>
            </a:r>
            <a:r>
              <a:rPr lang="en-US" sz="2000" smtClean="0"/>
              <a:t>_x;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ru-RU" sz="2000" smtClean="0">
                <a:solidFill>
                  <a:srgbClr val="0066FF"/>
                </a:solidFill>
              </a:rPr>
              <a:t>р</a:t>
            </a:r>
            <a:r>
              <a:rPr lang="en-US" sz="2000" smtClean="0">
                <a:solidFill>
                  <a:srgbClr val="0066FF"/>
                </a:solidFill>
              </a:rPr>
              <a:t>rivate</a:t>
            </a:r>
            <a:r>
              <a:rPr lang="en-US" sz="2000" smtClean="0"/>
              <a:t> </a:t>
            </a:r>
            <a:r>
              <a:rPr lang="en-US" sz="2000" smtClean="0">
                <a:solidFill>
                  <a:srgbClr val="0066FF"/>
                </a:solidFill>
              </a:rPr>
              <a:t>int </a:t>
            </a:r>
            <a:r>
              <a:rPr lang="en-US" sz="2000" smtClean="0"/>
              <a:t>_y;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en-US" sz="2000" smtClean="0">
                <a:solidFill>
                  <a:srgbClr val="0066FF"/>
                </a:solidFill>
              </a:rPr>
              <a:t>public</a:t>
            </a:r>
            <a:r>
              <a:rPr lang="en-US" sz="2000" smtClean="0"/>
              <a:t> Point ()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 _x=_y=0;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}</a:t>
            </a:r>
            <a:endParaRPr lang="ru-RU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</a:t>
            </a:r>
            <a:r>
              <a:rPr lang="en-US" sz="2000" smtClean="0">
                <a:solidFill>
                  <a:srgbClr val="0066FF"/>
                </a:solidFill>
              </a:rPr>
              <a:t>public double</a:t>
            </a:r>
            <a:r>
              <a:rPr lang="en-US" sz="2000" smtClean="0"/>
              <a:t> dist()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</a:t>
            </a:r>
            <a:r>
              <a:rPr lang="en-US" sz="2000" smtClean="0">
                <a:solidFill>
                  <a:srgbClr val="0066FF"/>
                </a:solidFill>
              </a:rPr>
              <a:t>double</a:t>
            </a:r>
            <a:r>
              <a:rPr lang="en-US" sz="2000" smtClean="0"/>
              <a:t> d;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d=_x*_x+_y*_y;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d = </a:t>
            </a:r>
            <a:r>
              <a:rPr lang="en-US" sz="2000" smtClean="0">
                <a:solidFill>
                  <a:schemeClr val="accent2"/>
                </a:solidFill>
              </a:rPr>
              <a:t>Math</a:t>
            </a:r>
            <a:r>
              <a:rPr lang="en-US" sz="2000" smtClean="0"/>
              <a:t>.Sqrt(d);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return  d;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}</a:t>
            </a:r>
            <a:endParaRPr lang="ru-RU" sz="2000" smtClean="0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5554663" y="1773238"/>
            <a:ext cx="3455987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static void Main () {</a:t>
            </a:r>
          </a:p>
          <a:p>
            <a:r>
              <a:rPr lang="en-US" sz="2000"/>
              <a:t>  Point p;</a:t>
            </a:r>
          </a:p>
          <a:p>
            <a:r>
              <a:rPr lang="en-US" sz="2000"/>
              <a:t>  p = new Point();</a:t>
            </a:r>
          </a:p>
          <a:p>
            <a:r>
              <a:rPr lang="en-US" sz="2000"/>
              <a:t>  double ds = p.dist();</a:t>
            </a:r>
          </a:p>
          <a:p>
            <a:r>
              <a:rPr lang="en-US" sz="2000"/>
              <a:t>  {</a:t>
            </a:r>
          </a:p>
          <a:p>
            <a:r>
              <a:rPr lang="en-US" sz="2000"/>
              <a:t>    Point p1 = new Point();</a:t>
            </a:r>
          </a:p>
          <a:p>
            <a:r>
              <a:rPr lang="en-US" sz="2000"/>
              <a:t>    Console.Write (p1.dist());</a:t>
            </a:r>
          </a:p>
          <a:p>
            <a:r>
              <a:rPr lang="en-US" sz="2000"/>
              <a:t>  }</a:t>
            </a:r>
          </a:p>
          <a:p>
            <a:r>
              <a:rPr lang="en-US" sz="2000"/>
              <a:t>  Point p2 = new Point();</a:t>
            </a:r>
          </a:p>
          <a:p>
            <a:endParaRPr lang="en-US" sz="2000"/>
          </a:p>
          <a:p>
            <a:r>
              <a:rPr lang="en-US" sz="2000"/>
              <a:t>}</a:t>
            </a:r>
            <a:endParaRPr lang="ru-RU" sz="2000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02025" y="1773238"/>
            <a:ext cx="1296988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359150" y="1414463"/>
            <a:ext cx="151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Класс </a:t>
            </a:r>
            <a:r>
              <a:rPr lang="en-US"/>
              <a:t>Point</a:t>
            </a:r>
            <a:endParaRPr lang="ru-RU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3502025" y="2133600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3502025" y="2493963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3646488" y="177323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Point ();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3646488" y="2127250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dist ();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3646488" y="2422525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n = 0;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684" name="Freeform 12"/>
          <p:cNvSpPr>
            <a:spLocks/>
          </p:cNvSpPr>
          <p:nvPr/>
        </p:nvSpPr>
        <p:spPr bwMode="auto">
          <a:xfrm>
            <a:off x="1485900" y="1690688"/>
            <a:ext cx="1944688" cy="227012"/>
          </a:xfrm>
          <a:custGeom>
            <a:avLst/>
            <a:gdLst>
              <a:gd name="T0" fmla="*/ 0 w 1225"/>
              <a:gd name="T1" fmla="*/ 360380702 h 143"/>
              <a:gd name="T2" fmla="*/ 914817780 w 1225"/>
              <a:gd name="T3" fmla="*/ 131047830 h 143"/>
              <a:gd name="T4" fmla="*/ 2147483647 w 1225"/>
              <a:gd name="T5" fmla="*/ 17640260 h 143"/>
              <a:gd name="T6" fmla="*/ 2147483647 w 1225"/>
              <a:gd name="T7" fmla="*/ 17640260 h 143"/>
              <a:gd name="T8" fmla="*/ 0 60000 65536"/>
              <a:gd name="T9" fmla="*/ 0 60000 65536"/>
              <a:gd name="T10" fmla="*/ 0 60000 65536"/>
              <a:gd name="T11" fmla="*/ 0 60000 65536"/>
              <a:gd name="T12" fmla="*/ 0 w 1225"/>
              <a:gd name="T13" fmla="*/ 0 h 143"/>
              <a:gd name="T14" fmla="*/ 1225 w 1225"/>
              <a:gd name="T15" fmla="*/ 143 h 1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5" h="143">
                <a:moveTo>
                  <a:pt x="0" y="143"/>
                </a:moveTo>
                <a:cubicBezTo>
                  <a:pt x="106" y="109"/>
                  <a:pt x="212" y="75"/>
                  <a:pt x="363" y="52"/>
                </a:cubicBezTo>
                <a:cubicBezTo>
                  <a:pt x="514" y="29"/>
                  <a:pt x="763" y="14"/>
                  <a:pt x="907" y="7"/>
                </a:cubicBezTo>
                <a:cubicBezTo>
                  <a:pt x="1051" y="0"/>
                  <a:pt x="1180" y="7"/>
                  <a:pt x="1225" y="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85" name="Freeform 13"/>
          <p:cNvSpPr>
            <a:spLocks/>
          </p:cNvSpPr>
          <p:nvPr/>
        </p:nvSpPr>
        <p:spPr bwMode="auto">
          <a:xfrm>
            <a:off x="3575050" y="2638425"/>
            <a:ext cx="2159000" cy="719138"/>
          </a:xfrm>
          <a:custGeom>
            <a:avLst/>
            <a:gdLst>
              <a:gd name="T0" fmla="*/ 2147483647 w 1360"/>
              <a:gd name="T1" fmla="*/ 0 h 453"/>
              <a:gd name="T2" fmla="*/ 2147483647 w 1360"/>
              <a:gd name="T3" fmla="*/ 342741495 h 453"/>
              <a:gd name="T4" fmla="*/ 685482452 w 1360"/>
              <a:gd name="T5" fmla="*/ 685482990 h 453"/>
              <a:gd name="T6" fmla="*/ 0 w 1360"/>
              <a:gd name="T7" fmla="*/ 1141632458 h 453"/>
              <a:gd name="T8" fmla="*/ 0 60000 65536"/>
              <a:gd name="T9" fmla="*/ 0 60000 65536"/>
              <a:gd name="T10" fmla="*/ 0 60000 65536"/>
              <a:gd name="T11" fmla="*/ 0 60000 65536"/>
              <a:gd name="T12" fmla="*/ 0 w 1360"/>
              <a:gd name="T13" fmla="*/ 0 h 453"/>
              <a:gd name="T14" fmla="*/ 1360 w 1360"/>
              <a:gd name="T15" fmla="*/ 453 h 4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60" h="453">
                <a:moveTo>
                  <a:pt x="1360" y="0"/>
                </a:moveTo>
                <a:cubicBezTo>
                  <a:pt x="1224" y="45"/>
                  <a:pt x="1088" y="91"/>
                  <a:pt x="907" y="136"/>
                </a:cubicBezTo>
                <a:cubicBezTo>
                  <a:pt x="726" y="181"/>
                  <a:pt x="423" y="219"/>
                  <a:pt x="272" y="272"/>
                </a:cubicBezTo>
                <a:cubicBezTo>
                  <a:pt x="121" y="325"/>
                  <a:pt x="45" y="430"/>
                  <a:pt x="0" y="45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502025" y="3430588"/>
            <a:ext cx="1800225" cy="366712"/>
            <a:chOff x="2290" y="1979"/>
            <a:chExt cx="1134" cy="231"/>
          </a:xfrm>
        </p:grpSpPr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2290" y="1979"/>
              <a:ext cx="908" cy="231"/>
              <a:chOff x="2290" y="1979"/>
              <a:chExt cx="908" cy="231"/>
            </a:xfrm>
          </p:grpSpPr>
          <p:sp>
            <p:nvSpPr>
              <p:cNvPr id="28706" name="Rectangle 16"/>
              <p:cNvSpPr>
                <a:spLocks noChangeArrowheads="1"/>
              </p:cNvSpPr>
              <p:nvPr/>
            </p:nvSpPr>
            <p:spPr bwMode="auto">
              <a:xfrm>
                <a:off x="2290" y="1979"/>
                <a:ext cx="908" cy="22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707" name="Line 17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708" name="Text Box 18"/>
              <p:cNvSpPr txBox="1">
                <a:spLocks noChangeArrowheads="1"/>
              </p:cNvSpPr>
              <p:nvPr/>
            </p:nvSpPr>
            <p:spPr bwMode="auto">
              <a:xfrm>
                <a:off x="2290" y="1979"/>
                <a:ext cx="6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dirty="0">
                    <a:solidFill>
                      <a:schemeClr val="bg1"/>
                    </a:solidFill>
                  </a:rPr>
                  <a:t>x = 0;</a:t>
                </a:r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705" name="Text Box 19"/>
            <p:cNvSpPr txBox="1">
              <a:spLocks noChangeArrowheads="1"/>
            </p:cNvSpPr>
            <p:nvPr/>
          </p:nvSpPr>
          <p:spPr bwMode="auto">
            <a:xfrm>
              <a:off x="2744" y="1979"/>
              <a:ext cx="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bg1"/>
                  </a:solidFill>
                </a:rPr>
                <a:t>y = 0;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502025" y="4294188"/>
            <a:ext cx="1800225" cy="366712"/>
            <a:chOff x="2290" y="1979"/>
            <a:chExt cx="1134" cy="231"/>
          </a:xfrm>
        </p:grpSpPr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2290" y="1979"/>
              <a:ext cx="908" cy="231"/>
              <a:chOff x="2290" y="1979"/>
              <a:chExt cx="908" cy="231"/>
            </a:xfrm>
          </p:grpSpPr>
          <p:sp>
            <p:nvSpPr>
              <p:cNvPr id="28701" name="Rectangle 22"/>
              <p:cNvSpPr>
                <a:spLocks noChangeArrowheads="1"/>
              </p:cNvSpPr>
              <p:nvPr/>
            </p:nvSpPr>
            <p:spPr bwMode="auto">
              <a:xfrm>
                <a:off x="2290" y="1979"/>
                <a:ext cx="908" cy="22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702" name="Line 23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703" name="Text Box 24"/>
              <p:cNvSpPr txBox="1">
                <a:spLocks noChangeArrowheads="1"/>
              </p:cNvSpPr>
              <p:nvPr/>
            </p:nvSpPr>
            <p:spPr bwMode="auto">
              <a:xfrm>
                <a:off x="2290" y="1979"/>
                <a:ext cx="6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dirty="0">
                    <a:solidFill>
                      <a:schemeClr val="bg1"/>
                    </a:solidFill>
                  </a:rPr>
                  <a:t>x = 0;</a:t>
                </a:r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700" name="Text Box 25"/>
            <p:cNvSpPr txBox="1">
              <a:spLocks noChangeArrowheads="1"/>
            </p:cNvSpPr>
            <p:nvPr/>
          </p:nvSpPr>
          <p:spPr bwMode="auto">
            <a:xfrm>
              <a:off x="2744" y="1979"/>
              <a:ext cx="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bg1"/>
                  </a:solidFill>
                </a:rPr>
                <a:t>y = 0;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502025" y="5086350"/>
            <a:ext cx="1800225" cy="366713"/>
            <a:chOff x="2290" y="1979"/>
            <a:chExt cx="1134" cy="235"/>
          </a:xfrm>
        </p:grpSpPr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2290" y="1979"/>
              <a:ext cx="908" cy="235"/>
              <a:chOff x="2290" y="1979"/>
              <a:chExt cx="908" cy="235"/>
            </a:xfrm>
          </p:grpSpPr>
          <p:sp>
            <p:nvSpPr>
              <p:cNvPr id="28696" name="Rectangle 28"/>
              <p:cNvSpPr>
                <a:spLocks noChangeArrowheads="1"/>
              </p:cNvSpPr>
              <p:nvPr/>
            </p:nvSpPr>
            <p:spPr bwMode="auto">
              <a:xfrm>
                <a:off x="2290" y="1979"/>
                <a:ext cx="908" cy="22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697" name="Line 29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98" name="Text Box 30"/>
              <p:cNvSpPr txBox="1">
                <a:spLocks noChangeArrowheads="1"/>
              </p:cNvSpPr>
              <p:nvPr/>
            </p:nvSpPr>
            <p:spPr bwMode="auto">
              <a:xfrm>
                <a:off x="2290" y="1979"/>
                <a:ext cx="680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dirty="0">
                    <a:solidFill>
                      <a:schemeClr val="bg1"/>
                    </a:solidFill>
                  </a:rPr>
                  <a:t>x = 0;</a:t>
                </a:r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695" name="Text Box 31"/>
            <p:cNvSpPr txBox="1">
              <a:spLocks noChangeArrowheads="1"/>
            </p:cNvSpPr>
            <p:nvPr/>
          </p:nvSpPr>
          <p:spPr bwMode="auto">
            <a:xfrm>
              <a:off x="2744" y="1979"/>
              <a:ext cx="680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bg1"/>
                  </a:solidFill>
                </a:rPr>
                <a:t>y = 0;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28689" name="Freeform 32"/>
          <p:cNvSpPr>
            <a:spLocks/>
          </p:cNvSpPr>
          <p:nvPr/>
        </p:nvSpPr>
        <p:spPr bwMode="auto">
          <a:xfrm>
            <a:off x="3575050" y="3609975"/>
            <a:ext cx="2951163" cy="684213"/>
          </a:xfrm>
          <a:custGeom>
            <a:avLst/>
            <a:gdLst>
              <a:gd name="T0" fmla="*/ 2147483647 w 1943"/>
              <a:gd name="T1" fmla="*/ 72266015 h 386"/>
              <a:gd name="T2" fmla="*/ 2147483647 w 1943"/>
              <a:gd name="T3" fmla="*/ 72266015 h 386"/>
              <a:gd name="T4" fmla="*/ 2147483647 w 1943"/>
              <a:gd name="T5" fmla="*/ 499580135 h 386"/>
              <a:gd name="T6" fmla="*/ 1552586643 w 1943"/>
              <a:gd name="T7" fmla="*/ 782362088 h 386"/>
              <a:gd name="T8" fmla="*/ 611344919 w 1943"/>
              <a:gd name="T9" fmla="*/ 926894062 h 386"/>
              <a:gd name="T10" fmla="*/ 87664580 w 1943"/>
              <a:gd name="T11" fmla="*/ 1212817234 h 3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43"/>
              <a:gd name="T19" fmla="*/ 0 h 386"/>
              <a:gd name="T20" fmla="*/ 1943 w 1943"/>
              <a:gd name="T21" fmla="*/ 386 h 38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43" h="386">
                <a:moveTo>
                  <a:pt x="1943" y="23"/>
                </a:moveTo>
                <a:cubicBezTo>
                  <a:pt x="1784" y="11"/>
                  <a:pt x="1626" y="0"/>
                  <a:pt x="1490" y="23"/>
                </a:cubicBezTo>
                <a:cubicBezTo>
                  <a:pt x="1354" y="46"/>
                  <a:pt x="1263" y="121"/>
                  <a:pt x="1127" y="159"/>
                </a:cubicBezTo>
                <a:cubicBezTo>
                  <a:pt x="991" y="197"/>
                  <a:pt x="817" y="226"/>
                  <a:pt x="673" y="249"/>
                </a:cubicBezTo>
                <a:cubicBezTo>
                  <a:pt x="529" y="272"/>
                  <a:pt x="371" y="272"/>
                  <a:pt x="265" y="295"/>
                </a:cubicBezTo>
                <a:cubicBezTo>
                  <a:pt x="159" y="318"/>
                  <a:pt x="0" y="356"/>
                  <a:pt x="38" y="38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0" name="Freeform 33"/>
          <p:cNvSpPr>
            <a:spLocks/>
          </p:cNvSpPr>
          <p:nvPr/>
        </p:nvSpPr>
        <p:spPr bwMode="auto">
          <a:xfrm>
            <a:off x="3575050" y="4510088"/>
            <a:ext cx="2879725" cy="503237"/>
          </a:xfrm>
          <a:custGeom>
            <a:avLst/>
            <a:gdLst>
              <a:gd name="T0" fmla="*/ 2147483647 w 1814"/>
              <a:gd name="T1" fmla="*/ 0 h 317"/>
              <a:gd name="T2" fmla="*/ 2147483647 w 1814"/>
              <a:gd name="T3" fmla="*/ 113406131 h 317"/>
              <a:gd name="T4" fmla="*/ 2147483647 w 1814"/>
              <a:gd name="T5" fmla="*/ 229333208 h 317"/>
              <a:gd name="T6" fmla="*/ 2147483647 w 1814"/>
              <a:gd name="T7" fmla="*/ 456147057 h 317"/>
              <a:gd name="T8" fmla="*/ 1028223870 w 1814"/>
              <a:gd name="T9" fmla="*/ 572074085 h 317"/>
              <a:gd name="T10" fmla="*/ 569555358 w 1814"/>
              <a:gd name="T11" fmla="*/ 572074085 h 317"/>
              <a:gd name="T12" fmla="*/ 0 w 1814"/>
              <a:gd name="T13" fmla="*/ 798887835 h 3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14"/>
              <a:gd name="T22" fmla="*/ 0 h 317"/>
              <a:gd name="T23" fmla="*/ 1814 w 1814"/>
              <a:gd name="T24" fmla="*/ 317 h 31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14" h="317">
                <a:moveTo>
                  <a:pt x="1814" y="0"/>
                </a:moveTo>
                <a:cubicBezTo>
                  <a:pt x="1753" y="15"/>
                  <a:pt x="1693" y="30"/>
                  <a:pt x="1633" y="45"/>
                </a:cubicBezTo>
                <a:cubicBezTo>
                  <a:pt x="1573" y="60"/>
                  <a:pt x="1549" y="68"/>
                  <a:pt x="1451" y="91"/>
                </a:cubicBezTo>
                <a:cubicBezTo>
                  <a:pt x="1353" y="114"/>
                  <a:pt x="1217" y="158"/>
                  <a:pt x="1043" y="181"/>
                </a:cubicBezTo>
                <a:cubicBezTo>
                  <a:pt x="869" y="204"/>
                  <a:pt x="544" y="219"/>
                  <a:pt x="408" y="227"/>
                </a:cubicBezTo>
                <a:cubicBezTo>
                  <a:pt x="272" y="235"/>
                  <a:pt x="294" y="212"/>
                  <a:pt x="226" y="227"/>
                </a:cubicBezTo>
                <a:cubicBezTo>
                  <a:pt x="158" y="242"/>
                  <a:pt x="37" y="294"/>
                  <a:pt x="0" y="3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1" name="Text Box 34"/>
          <p:cNvSpPr txBox="1">
            <a:spLocks noChangeArrowheads="1"/>
          </p:cNvSpPr>
          <p:nvPr/>
        </p:nvSpPr>
        <p:spPr bwMode="auto">
          <a:xfrm>
            <a:off x="2709863" y="343058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10258</a:t>
            </a:r>
            <a:endParaRPr lang="ru-RU"/>
          </a:p>
        </p:txBody>
      </p:sp>
      <p:sp>
        <p:nvSpPr>
          <p:cNvPr id="28692" name="Text Box 35"/>
          <p:cNvSpPr txBox="1">
            <a:spLocks noChangeArrowheads="1"/>
          </p:cNvSpPr>
          <p:nvPr/>
        </p:nvSpPr>
        <p:spPr bwMode="auto">
          <a:xfrm>
            <a:off x="2711450" y="429418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10300</a:t>
            </a:r>
            <a:endParaRPr lang="ru-RU"/>
          </a:p>
        </p:txBody>
      </p:sp>
      <p:sp>
        <p:nvSpPr>
          <p:cNvPr id="28693" name="Text Box 36"/>
          <p:cNvSpPr txBox="1">
            <a:spLocks noChangeArrowheads="1"/>
          </p:cNvSpPr>
          <p:nvPr/>
        </p:nvSpPr>
        <p:spPr bwMode="auto">
          <a:xfrm>
            <a:off x="2725738" y="5084763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10324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92163"/>
          </a:xfrm>
        </p:spPr>
        <p:txBody>
          <a:bodyPr/>
          <a:lstStyle/>
          <a:p>
            <a:pPr eaLnBrk="1" hangingPunct="1"/>
            <a:r>
              <a:rPr lang="ru-RU" sz="3600" dirty="0" smtClean="0"/>
              <a:t>Сборка мусора</a:t>
            </a:r>
            <a:endParaRPr lang="en-US" dirty="0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497887" cy="561657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В</a:t>
            </a:r>
            <a:r>
              <a:rPr lang="en-US" sz="2800" dirty="0" smtClean="0"/>
              <a:t> C/C++ </a:t>
            </a:r>
            <a:r>
              <a:rPr lang="ru-RU" sz="2800" dirty="0" smtClean="0"/>
              <a:t>- приложениях очень часто возникают утечки памяти </a:t>
            </a:r>
            <a:r>
              <a:rPr lang="en-US" sz="2800" dirty="0" smtClean="0"/>
              <a:t> </a:t>
            </a:r>
            <a:r>
              <a:rPr lang="ru-RU" sz="2800" dirty="0" smtClean="0"/>
              <a:t>(</a:t>
            </a:r>
            <a:r>
              <a:rPr lang="en-US" sz="2800" dirty="0" smtClean="0"/>
              <a:t>memory leaks</a:t>
            </a:r>
            <a:r>
              <a:rPr lang="ru-RU" sz="2800" dirty="0" smtClean="0"/>
              <a:t>)</a:t>
            </a:r>
            <a:r>
              <a:rPr lang="en-US" sz="2800" dirty="0" smtClean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          </a:t>
            </a:r>
            <a:r>
              <a:rPr lang="en-US" sz="2800" dirty="0" smtClean="0">
                <a:solidFill>
                  <a:srgbClr val="0000FF"/>
                </a:solidFill>
              </a:rPr>
              <a:t>*C p = new C();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		//…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          p = new C(); 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Распределение памяти </a:t>
            </a:r>
            <a:r>
              <a:rPr lang="en-US" dirty="0" smtClean="0"/>
              <a:t>“</a:t>
            </a:r>
            <a:r>
              <a:rPr lang="ru-RU" dirty="0" smtClean="0"/>
              <a:t>вручную</a:t>
            </a:r>
            <a:r>
              <a:rPr lang="en-US" dirty="0" smtClean="0"/>
              <a:t>”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Нет явных правил принадлежности объектов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В серверных приложениях вообще не должно быть утечек памяти. Должны работать месяцы и годы без единой утечки памяти.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Решение: автоматическое управление памятью (деструкторов нет)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Стратегия сборки мусора</a:t>
            </a:r>
            <a:r>
              <a:rPr lang="en-US" sz="2800" dirty="0" smtClean="0"/>
              <a:t> .NET </a:t>
            </a:r>
            <a:r>
              <a:rPr lang="ru-RU" sz="2800" dirty="0" smtClean="0"/>
              <a:t>аналогична сборке мусора в языке</a:t>
            </a:r>
            <a:r>
              <a:rPr lang="en-US" sz="2800" dirty="0" smtClean="0"/>
              <a:t> Java</a:t>
            </a:r>
            <a:r>
              <a:rPr lang="ru-RU" sz="28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GC (Garbage Collector</a:t>
            </a:r>
            <a:r>
              <a:rPr lang="ru-RU" sz="2800" dirty="0" smtClean="0"/>
              <a:t> – сборщик мусора) автоматически удаляет все неиспользуемые объекты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Более эффективные методы управления памятью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Простые в использовании, не допускающие утечек памяти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endParaRPr lang="en-US" sz="2800" i="1" dirty="0" smtClean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smtClean="0"/>
              <a:t>C#: </a:t>
            </a:r>
            <a:r>
              <a:rPr lang="ru-RU" sz="3600" smtClean="0"/>
              <a:t>Недетерминированный процесс уничтожения объектов</a:t>
            </a:r>
            <a:endParaRPr lang="en-US" smtClean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8280400" cy="5040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Недостатки схемы, основанной на сборке мусора</a:t>
            </a:r>
            <a:r>
              <a:rPr lang="en-US" sz="24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Сборка выполняется в какой-либо, заранее не известный момент в будущем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sz="2000" i="1" dirty="0" smtClean="0"/>
              <a:t>Внимание</a:t>
            </a:r>
            <a:r>
              <a:rPr lang="en-US" sz="2000" dirty="0" smtClean="0"/>
              <a:t>: </a:t>
            </a:r>
            <a:r>
              <a:rPr lang="ru-RU" sz="2000" dirty="0" smtClean="0"/>
              <a:t>Код не должен зависеть от деструкторов, освобождающих внешние ресурсы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Вместо этого предлагается реализовывать интерфейс</a:t>
            </a:r>
            <a:r>
              <a:rPr lang="de-DE" sz="2400" dirty="0" smtClean="0"/>
              <a:t> </a:t>
            </a:r>
            <a:r>
              <a:rPr lang="de-DE" sz="2400" dirty="0" err="1" smtClean="0">
                <a:solidFill>
                  <a:srgbClr val="0000FF"/>
                </a:solidFill>
              </a:rPr>
              <a:t>IDisposable</a:t>
            </a:r>
            <a:r>
              <a:rPr lang="ru-RU" sz="2400" dirty="0" smtClean="0"/>
              <a:t>, используя оператор </a:t>
            </a:r>
            <a:r>
              <a:rPr lang="de-DE" sz="2000" dirty="0" err="1" smtClean="0">
                <a:solidFill>
                  <a:srgbClr val="0000FF"/>
                </a:solidFill>
                <a:latin typeface="Lucida Console" pitchFamily="49" charset="0"/>
              </a:rPr>
              <a:t>using</a:t>
            </a:r>
            <a:r>
              <a:rPr lang="de-DE" sz="2400" dirty="0" smtClean="0">
                <a:latin typeface="Lucida Console" pitchFamily="49" charset="0"/>
              </a:rPr>
              <a:t>:</a:t>
            </a:r>
            <a:endParaRPr lang="en-US" sz="2400" dirty="0" smtClean="0">
              <a:latin typeface="Lucida Console" pitchFamily="49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400" dirty="0" smtClean="0">
                <a:latin typeface="Lucida Console" pitchFamily="49" charset="0"/>
              </a:rPr>
              <a:t>  </a:t>
            </a:r>
            <a:r>
              <a:rPr lang="de-DE" sz="2000" dirty="0" err="1" smtClean="0">
                <a:solidFill>
                  <a:srgbClr val="0000FF"/>
                </a:solidFill>
                <a:latin typeface="Lucida Console" pitchFamily="49" charset="0"/>
              </a:rPr>
              <a:t>using</a:t>
            </a:r>
            <a:r>
              <a:rPr lang="de-DE" sz="2000" dirty="0" smtClean="0">
                <a:solidFill>
                  <a:srgbClr val="0000FF"/>
                </a:solidFill>
                <a:latin typeface="Lucida Console" pitchFamily="49" charset="0"/>
              </a:rPr>
              <a:t>( File f = </a:t>
            </a:r>
            <a:r>
              <a:rPr lang="de-DE" sz="2000" dirty="0" err="1" smtClean="0">
                <a:solidFill>
                  <a:srgbClr val="0000FF"/>
                </a:solidFill>
                <a:latin typeface="Lucida Console" pitchFamily="49" charset="0"/>
              </a:rPr>
              <a:t>new</a:t>
            </a:r>
            <a:r>
              <a:rPr lang="de-DE" sz="2000" dirty="0" smtClean="0">
                <a:solidFill>
                  <a:srgbClr val="0000FF"/>
                </a:solidFill>
                <a:latin typeface="Lucida Console" pitchFamily="49" charset="0"/>
              </a:rPr>
              <a:t> File("c:\\xyz.xml") )</a:t>
            </a:r>
            <a:br>
              <a:rPr lang="de-DE" sz="2000" dirty="0" smtClean="0">
                <a:solidFill>
                  <a:srgbClr val="0000FF"/>
                </a:solidFill>
                <a:latin typeface="Lucida Console" pitchFamily="49" charset="0"/>
              </a:rPr>
            </a:br>
            <a:r>
              <a:rPr lang="de-DE" sz="2000" dirty="0" smtClean="0">
                <a:solidFill>
                  <a:srgbClr val="0000FF"/>
                </a:solidFill>
                <a:latin typeface="Lucida Console" pitchFamily="49" charset="0"/>
              </a:rPr>
              <a:t>{ </a:t>
            </a:r>
            <a:endParaRPr lang="ru-RU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  <a:latin typeface="Lucida Console" pitchFamily="49" charset="0"/>
              </a:rPr>
              <a:t>    . . .</a:t>
            </a:r>
            <a:r>
              <a:rPr lang="de-DE" sz="2000" dirty="0" smtClean="0">
                <a:solidFill>
                  <a:srgbClr val="0000FF"/>
                </a:solidFill>
                <a:latin typeface="Lucida Console" pitchFamily="49" charset="0"/>
              </a:rPr>
              <a:t> </a:t>
            </a:r>
            <a:endParaRPr lang="ru-RU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  <a:latin typeface="Lucida Console" pitchFamily="49" charset="0"/>
              </a:rPr>
              <a:t>  </a:t>
            </a:r>
            <a:r>
              <a:rPr lang="de-DE" sz="2000" dirty="0" smtClean="0">
                <a:solidFill>
                  <a:srgbClr val="0000FF"/>
                </a:solidFill>
                <a:latin typeface="Lucida Console" pitchFamily="49" charset="0"/>
              </a:rPr>
              <a:t>}</a:t>
            </a:r>
          </a:p>
          <a:p>
            <a:pPr lvl="1" eaLnBrk="1" hangingPunct="1">
              <a:lnSpc>
                <a:spcPct val="90000"/>
              </a:lnSpc>
            </a:pPr>
            <a:endParaRPr lang="ru-RU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 smtClean="0">
                <a:solidFill>
                  <a:srgbClr val="0000FF"/>
                </a:solidFill>
              </a:rPr>
              <a:t>IDisposable.Dispose</a:t>
            </a:r>
            <a:r>
              <a:rPr lang="de-DE" sz="2000" dirty="0" smtClean="0">
                <a:solidFill>
                  <a:srgbClr val="0000FF"/>
                </a:solidFill>
              </a:rPr>
              <a:t>() </a:t>
            </a:r>
            <a:r>
              <a:rPr lang="ru-RU" sz="2000" dirty="0" smtClean="0"/>
              <a:t>вызывается при выходе из блока</a:t>
            </a:r>
            <a:endParaRPr lang="en-US" sz="2000" dirty="0" smtClean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85800"/>
          </a:xfrm>
        </p:spPr>
        <p:txBody>
          <a:bodyPr/>
          <a:lstStyle/>
          <a:p>
            <a:pPr eaLnBrk="1" hangingPunct="1"/>
            <a:r>
              <a:rPr lang="ru-RU" sz="3600" smtClean="0"/>
              <a:t>Свойства</a:t>
            </a:r>
            <a:r>
              <a:rPr lang="en-US" sz="3600" smtClean="0"/>
              <a:t> </a:t>
            </a:r>
            <a:r>
              <a:rPr lang="ru-RU" sz="3600" smtClean="0"/>
              <a:t>класса</a:t>
            </a:r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838200"/>
            <a:ext cx="8223250" cy="4175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Весьма полезный гибрид поля и методов</a:t>
            </a:r>
            <a:r>
              <a:rPr lang="en-US" sz="2400" dirty="0" smtClean="0"/>
              <a:t>: </a:t>
            </a:r>
            <a:r>
              <a:rPr lang="ru-RU" sz="2400" dirty="0" smtClean="0"/>
              <a:t>поле, доступ к которому и присваивание которому – программируемые операции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Используются для</a:t>
            </a:r>
            <a:r>
              <a:rPr lang="en-US" sz="24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Реализации элементов данных, которые не могут быть изменены</a:t>
            </a:r>
            <a:r>
              <a:rPr lang="en-US" sz="2400" dirty="0" smtClean="0"/>
              <a:t> (</a:t>
            </a:r>
            <a:r>
              <a:rPr lang="ru-RU" sz="2400" dirty="0" smtClean="0"/>
              <a:t>для этого достаточно просто не включать метод </a:t>
            </a:r>
            <a:r>
              <a:rPr lang="en-US" sz="2400" i="1" dirty="0" smtClean="0"/>
              <a:t>set</a:t>
            </a:r>
            <a:r>
              <a:rPr lang="en-US" sz="2400" dirty="0" smtClean="0"/>
              <a:t> </a:t>
            </a:r>
            <a:r>
              <a:rPr lang="ru-RU" sz="2400" dirty="0" smtClean="0"/>
              <a:t>в описание свойства</a:t>
            </a:r>
            <a:r>
              <a:rPr lang="en-US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Проверок перед присваиванием (например, проверок полномочий)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Реализации вычисляемых (</a:t>
            </a:r>
            <a:r>
              <a:rPr lang="ru-RU" sz="2400" i="1" dirty="0" smtClean="0"/>
              <a:t>активных</a:t>
            </a:r>
            <a:r>
              <a:rPr lang="ru-RU" sz="2400" dirty="0" smtClean="0"/>
              <a:t>) значений</a:t>
            </a:r>
            <a:r>
              <a:rPr lang="en-US" sz="24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Пример</a:t>
            </a:r>
            <a:r>
              <a:rPr lang="en-US" sz="2400" dirty="0" smtClean="0"/>
              <a:t>: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195513" y="5157788"/>
            <a:ext cx="5062537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65000"/>
              <a:buFont typeface="Wingdings" pitchFamily="2" charset="2"/>
              <a:buNone/>
            </a:pPr>
            <a:r>
              <a:rPr lang="de-DE" sz="2000" b="1">
                <a:latin typeface="Lucida Console" pitchFamily="49" charset="0"/>
              </a:rPr>
              <a:t>public string Name </a:t>
            </a:r>
            <a:br>
              <a:rPr lang="de-DE" sz="2000" b="1">
                <a:latin typeface="Lucida Console" pitchFamily="49" charset="0"/>
              </a:rPr>
            </a:br>
            <a:r>
              <a:rPr lang="de-DE" sz="2000" b="1">
                <a:latin typeface="Lucida Console" pitchFamily="49" charset="0"/>
              </a:rPr>
              <a:t>{ </a:t>
            </a:r>
            <a:br>
              <a:rPr lang="de-DE" sz="2000" b="1">
                <a:latin typeface="Lucida Console" pitchFamily="49" charset="0"/>
              </a:rPr>
            </a:br>
            <a:r>
              <a:rPr lang="de-DE" sz="2000" b="1">
                <a:latin typeface="Lucida Console" pitchFamily="49" charset="0"/>
              </a:rPr>
              <a:t>   get { return name; } </a:t>
            </a:r>
            <a:br>
              <a:rPr lang="de-DE" sz="2000" b="1">
                <a:latin typeface="Lucida Console" pitchFamily="49" charset="0"/>
              </a:rPr>
            </a:br>
            <a:r>
              <a:rPr lang="de-DE" sz="2000" b="1">
                <a:latin typeface="Lucida Console" pitchFamily="49" charset="0"/>
              </a:rPr>
              <a:t>   set { name = value; } </a:t>
            </a:r>
            <a:br>
              <a:rPr lang="de-DE" sz="2000" b="1">
                <a:latin typeface="Lucida Console" pitchFamily="49" charset="0"/>
              </a:rPr>
            </a:br>
            <a:r>
              <a:rPr lang="de-DE" sz="2000" b="1">
                <a:latin typeface="Lucida Console" pitchFamily="49" charset="0"/>
              </a:rPr>
              <a:t>}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Описание свойств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Свойства являются частными случаями </a:t>
            </a:r>
            <a:r>
              <a:rPr lang="ru-RU" i="1" dirty="0" smtClean="0"/>
              <a:t>методов класса</a:t>
            </a:r>
            <a:r>
              <a:rPr lang="ru-RU" dirty="0" smtClean="0"/>
              <a:t> и  описываются следующим образом:</a:t>
            </a:r>
          </a:p>
          <a:p>
            <a:pPr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ru-RU" sz="25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режим_доступа</a:t>
            </a: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&lt;тип&gt; &lt;название&gt;</a:t>
            </a:r>
            <a:endParaRPr lang="en-US" sz="25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  <a:endParaRPr lang="en-US" sz="25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методы для задания значения свойства</a:t>
            </a:r>
          </a:p>
          <a:p>
            <a:pPr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set</a:t>
            </a:r>
            <a:endParaRPr lang="ru-RU" sz="25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{ </a:t>
            </a:r>
          </a:p>
          <a:p>
            <a:pPr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  // задание значения </a:t>
            </a:r>
            <a:r>
              <a:rPr lang="en-US" sz="25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value</a:t>
            </a: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некоторому закрытому полю</a:t>
            </a:r>
          </a:p>
          <a:p>
            <a:pPr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538163" lvl="2"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методы для получения значения свойства</a:t>
            </a:r>
            <a:endParaRPr lang="en-US" sz="25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538163" lvl="2"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get</a:t>
            </a:r>
            <a:endParaRPr lang="ru-RU" sz="25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538163" lvl="2"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{</a:t>
            </a:r>
          </a:p>
          <a:p>
            <a:pPr marL="538163" lvl="2"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(&lt;закрытое поле&gt;);</a:t>
            </a:r>
          </a:p>
          <a:p>
            <a:pPr marL="538163" lvl="2"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}</a:t>
            </a:r>
            <a:endParaRPr lang="en-US" sz="25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350838" lvl="2">
              <a:buNone/>
            </a:pPr>
            <a:r>
              <a:rPr lang="ru-RU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5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sz="25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dirty="0" smtClean="0"/>
              <a:t>Например:</a:t>
            </a:r>
          </a:p>
          <a:p>
            <a:pPr marL="623888">
              <a:buNone/>
            </a:pPr>
            <a:r>
              <a:rPr lang="en-US" dirty="0" smtClean="0">
                <a:solidFill>
                  <a:srgbClr val="0000FF"/>
                </a:solidFill>
              </a:rPr>
              <a:t>public 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en-US" dirty="0" smtClean="0">
                <a:solidFill>
                  <a:srgbClr val="0000FF"/>
                </a:solidFill>
              </a:rPr>
              <a:t> Age </a:t>
            </a:r>
            <a:endParaRPr lang="ru-RU" dirty="0" smtClean="0">
              <a:solidFill>
                <a:srgbClr val="0000FF"/>
              </a:solidFill>
            </a:endParaRPr>
          </a:p>
          <a:p>
            <a:pPr marL="623888">
              <a:buNone/>
            </a:pP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623888">
              <a:buNone/>
            </a:pPr>
            <a:r>
              <a:rPr lang="en-US" dirty="0" smtClean="0">
                <a:solidFill>
                  <a:srgbClr val="0000FF"/>
                </a:solidFill>
              </a:rPr>
              <a:t>  set {if (value &gt; 0) _age = value;}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623888">
              <a:buNone/>
            </a:pPr>
            <a:r>
              <a:rPr lang="en-US" dirty="0" smtClean="0">
                <a:solidFill>
                  <a:srgbClr val="0000FF"/>
                </a:solidFill>
              </a:rPr>
              <a:t>  get</a:t>
            </a:r>
            <a:r>
              <a:rPr lang="ru-RU" dirty="0" smtClean="0">
                <a:solidFill>
                  <a:srgbClr val="0000FF"/>
                </a:solidFill>
              </a:rPr>
              <a:t> {</a:t>
            </a:r>
            <a:r>
              <a:rPr lang="en-US" dirty="0" smtClean="0">
                <a:solidFill>
                  <a:srgbClr val="0000FF"/>
                </a:solidFill>
              </a:rPr>
              <a:t>return</a:t>
            </a:r>
            <a:r>
              <a:rPr lang="ru-RU" dirty="0" smtClean="0">
                <a:solidFill>
                  <a:srgbClr val="0000FF"/>
                </a:solidFill>
              </a:rPr>
              <a:t>(_</a:t>
            </a:r>
            <a:r>
              <a:rPr lang="en-US" dirty="0" smtClean="0">
                <a:solidFill>
                  <a:srgbClr val="0000FF"/>
                </a:solidFill>
              </a:rPr>
              <a:t>age</a:t>
            </a:r>
            <a:r>
              <a:rPr lang="ru-RU" dirty="0" smtClean="0">
                <a:solidFill>
                  <a:srgbClr val="0000FF"/>
                </a:solidFill>
              </a:rPr>
              <a:t>);}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623888">
              <a:buNone/>
            </a:pPr>
            <a:r>
              <a:rPr lang="ru-RU" dirty="0" smtClean="0">
                <a:solidFill>
                  <a:srgbClr val="0000FF"/>
                </a:solidFill>
              </a:rPr>
              <a:t>}</a:t>
            </a:r>
            <a:endParaRPr lang="ru-RU" sz="2800" dirty="0" smtClean="0">
              <a:solidFill>
                <a:srgbClr val="0000FF"/>
              </a:solidFill>
            </a:endParaRPr>
          </a:p>
          <a:p>
            <a:pPr marL="350838" lvl="2">
              <a:buNone/>
            </a:pP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357686" y="4786322"/>
            <a:ext cx="4357718" cy="147732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Пользователь объектов класса работает со </a:t>
            </a:r>
            <a:r>
              <a:rPr lang="ru-RU" i="1" dirty="0" smtClean="0"/>
              <a:t>свойствами</a:t>
            </a:r>
            <a:r>
              <a:rPr lang="ru-RU" dirty="0" smtClean="0"/>
              <a:t> так, как если бы они были обычными </a:t>
            </a:r>
            <a:r>
              <a:rPr lang="ru-RU" i="1" dirty="0" smtClean="0"/>
              <a:t>полями объектов</a:t>
            </a:r>
            <a:r>
              <a:rPr lang="ru-RU" dirty="0" smtClean="0"/>
              <a:t>: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Person pr = new Person();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fr-FR" dirty="0" smtClean="0">
                <a:solidFill>
                  <a:srgbClr val="0000FF"/>
                </a:solidFill>
              </a:rPr>
              <a:t>pr.Age = 25;</a:t>
            </a:r>
            <a:endParaRPr lang="ru-RU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Пример простого класса</a:t>
            </a:r>
            <a:r>
              <a:rPr lang="en-US" sz="4000" smtClean="0"/>
              <a:t> </a:t>
            </a:r>
            <a:r>
              <a:rPr lang="ru-RU" sz="4000" smtClean="0"/>
              <a:t>с методами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8"/>
            <a:ext cx="7777163" cy="475138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Point</a:t>
            </a: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// наш класс  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MMM</a:t>
            </a: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Point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private </a:t>
            </a:r>
            <a:r>
              <a:rPr lang="en-US" sz="2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_x, _y;</a:t>
            </a: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// поля класса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public </a:t>
            </a:r>
            <a:r>
              <a:rPr lang="en-US" sz="2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X // </a:t>
            </a: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свойства класса</a:t>
            </a:r>
            <a:endParaRPr lang="en-US" sz="2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{ </a:t>
            </a:r>
            <a:endParaRPr lang="ru-RU" sz="2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get {return _x;} </a:t>
            </a:r>
            <a:endParaRPr lang="ru-RU" sz="2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  	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set {_x = value;} </a:t>
            </a:r>
            <a:endParaRPr lang="ru-RU" sz="2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// </a:t>
            </a: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методы – конструктор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Point () {x=0; y=0;}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вычисление длины</a:t>
            </a:r>
            <a:endParaRPr lang="en-US" sz="2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public double dist ()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{</a:t>
            </a:r>
            <a:endParaRPr lang="ru-RU" sz="2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 </a:t>
            </a:r>
            <a:r>
              <a:rPr lang="en-US" sz="2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Math.Sqrt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(_x*_x + _y*_y);</a:t>
            </a:r>
            <a:endParaRPr lang="ru-RU" sz="2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sz="2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Использование класса </a:t>
            </a:r>
            <a:r>
              <a:rPr lang="en-US" dirty="0" smtClean="0"/>
              <a:t>Point</a:t>
            </a:r>
            <a:endParaRPr lang="ru-RU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namespace </a:t>
            </a:r>
            <a:r>
              <a:rPr lang="en-US" sz="20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TestProg</a:t>
            </a:r>
            <a:r>
              <a:rPr lang="en-US" sz="2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// </a:t>
            </a:r>
            <a:r>
              <a:rPr lang="ru-RU" sz="2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наше пространство имен</a:t>
            </a:r>
            <a:endParaRPr lang="en-US" sz="20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	class </a:t>
            </a:r>
            <a:r>
              <a:rPr lang="en-US" altLang="zh-CN" sz="2000" dirty="0" err="1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Progr</a:t>
            </a:r>
            <a:endParaRPr lang="en-US" altLang="zh-CN" sz="2000" dirty="0" smtClean="0">
              <a:solidFill>
                <a:srgbClr val="0000FF"/>
              </a:solidFill>
              <a:latin typeface="Courier New" pitchFamily="49" charset="0"/>
              <a:ea typeface="SimSun" pitchFamily="2" charset="-122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	{	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 static void Main( ) </a:t>
            </a:r>
            <a:r>
              <a:rPr lang="ru-RU" altLang="zh-CN" sz="2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 smtClean="0">
              <a:solidFill>
                <a:srgbClr val="0000FF"/>
              </a:solidFill>
              <a:latin typeface="Courier New" pitchFamily="49" charset="0"/>
              <a:ea typeface="SimSun" pitchFamily="2" charset="-122"/>
              <a:cs typeface="Courier New" pitchFamily="49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 { </a:t>
            </a:r>
            <a:endParaRPr lang="ru-RU" altLang="zh-CN" sz="20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	 Point a</a:t>
            </a:r>
            <a:r>
              <a:rPr lang="ru-RU" altLang="zh-CN" sz="2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  <a:endParaRPr lang="en-US" altLang="zh-CN" sz="2000" b="1" dirty="0" smtClean="0">
              <a:solidFill>
                <a:srgbClr val="0000FF"/>
              </a:solidFill>
              <a:latin typeface="Courier New" pitchFamily="49" charset="0"/>
              <a:ea typeface="SimSun" pitchFamily="2" charset="-122"/>
              <a:cs typeface="Courier New" pitchFamily="49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		a = new Point(</a:t>
            </a:r>
            <a:r>
              <a:rPr lang="ru-RU" altLang="zh-CN" sz="2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3,4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);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ru-RU" altLang="zh-CN" sz="2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sz="2000" b="1" dirty="0" err="1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a.x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 = 4;   // correct</a:t>
            </a:r>
            <a:endParaRPr lang="ru-RU" altLang="zh-CN" sz="2000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ru-RU" altLang="zh-CN" sz="2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double r;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b="1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		r = </a:t>
            </a:r>
            <a:r>
              <a:rPr lang="en-US" altLang="zh-CN" sz="2000" b="1" dirty="0" err="1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a.dist</a:t>
            </a:r>
            <a:r>
              <a:rPr lang="en-US" altLang="zh-CN" sz="2000" b="1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();</a:t>
            </a:r>
            <a:endParaRPr lang="ru-RU" altLang="zh-CN" sz="2000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}</a:t>
            </a:r>
          </a:p>
          <a:p>
            <a:pPr marL="538163" lvl="1" eaLnBrk="1" hangingPunct="1"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solidFill>
                  <a:srgbClr val="0000FF"/>
                </a:solidFill>
                <a:latin typeface="Courier New" pitchFamily="49" charset="0"/>
                <a:ea typeface="SimSun" pitchFamily="2" charset="-122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sz="20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Автоматически реализуемые свойства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Вместо обычного определения свойства, например: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private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myItem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MyItem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 lvl="1"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get {return 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myItem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;}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set {</a:t>
            </a:r>
            <a:r>
              <a:rPr lang="en-US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myItem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value;}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ru-RU" dirty="0" smtClean="0"/>
              <a:t>Можно сделать следующее описание: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/>
              <a:t>  </a:t>
            </a:r>
            <a:r>
              <a:rPr lang="en-US" sz="2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2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MyProperty</a:t>
            </a:r>
            <a:r>
              <a:rPr lang="ru-RU" sz="2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{ </a:t>
            </a:r>
            <a:r>
              <a:rPr lang="en-US" sz="2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get</a:t>
            </a:r>
            <a:r>
              <a:rPr lang="ru-RU" sz="2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set</a:t>
            </a:r>
            <a:r>
              <a:rPr lang="ru-RU" sz="2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 }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Инициализация объектов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82919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Значения свойствам разрешается назначать объектам во время создания. </a:t>
            </a:r>
          </a:p>
          <a:p>
            <a:r>
              <a:rPr lang="ru-RU" sz="2400" dirty="0" smtClean="0"/>
              <a:t>Например, если имеется описание класса, имеющего два свойства </a:t>
            </a:r>
            <a:r>
              <a:rPr lang="en-US" sz="2400" dirty="0" smtClean="0"/>
              <a:t>A</a:t>
            </a:r>
            <a:r>
              <a:rPr lang="ru-RU" sz="2400" dirty="0" smtClean="0"/>
              <a:t> и </a:t>
            </a:r>
            <a:r>
              <a:rPr lang="en-US" sz="2400" dirty="0" smtClean="0"/>
              <a:t>B</a:t>
            </a:r>
            <a:r>
              <a:rPr lang="ru-RU" sz="2400" dirty="0" smtClean="0"/>
              <a:t>:</a:t>
            </a:r>
          </a:p>
          <a:p>
            <a:pPr lvl="1">
              <a:buNone/>
            </a:pP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MyClass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ru-RU" sz="20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{</a:t>
            </a:r>
            <a:endParaRPr lang="ru-RU" sz="20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public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A { get; set; }</a:t>
            </a:r>
            <a:endParaRPr lang="ru-RU" sz="20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public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B { get; set; }</a:t>
            </a:r>
            <a:endParaRPr lang="ru-RU" sz="20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ru-RU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ru-RU" sz="2400" dirty="0" smtClean="0"/>
              <a:t>то можно создать и инициализировать объект данного класса следующим образом: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MyClass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myObject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20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MyClass</a:t>
            </a:r>
            <a:r>
              <a:rPr lang="en-US" sz="20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() { A = 5, B = 10 };</a:t>
            </a:r>
            <a:endParaRPr lang="ru-RU" sz="24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Анонимные типы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Анонимные типы позволяют описать тип данных без формального описания класса </a:t>
            </a:r>
          </a:p>
          <a:p>
            <a:r>
              <a:rPr lang="ru-RU" dirty="0" smtClean="0"/>
              <a:t>Например</a:t>
            </a:r>
            <a:r>
              <a:rPr lang="en-US" dirty="0" smtClean="0"/>
              <a:t>: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0000CC"/>
                </a:solidFill>
              </a:rPr>
              <a:t>var</a:t>
            </a:r>
            <a:r>
              <a:rPr lang="en-US" dirty="0" smtClean="0">
                <a:solidFill>
                  <a:srgbClr val="0000CC"/>
                </a:solidFill>
              </a:rPr>
              <a:t> book1 = new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{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ISBN = “978-0-470-17661-0”,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Title=”Professional Windows Vista Gadgets Programming”,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 </a:t>
            </a:r>
            <a:r>
              <a:rPr lang="en-US" dirty="0" smtClean="0">
                <a:solidFill>
                  <a:srgbClr val="0000CC"/>
                </a:solidFill>
              </a:rPr>
              <a:t>Author = “Wei-</a:t>
            </a:r>
            <a:r>
              <a:rPr lang="en-US" dirty="0" err="1" smtClean="0">
                <a:solidFill>
                  <a:srgbClr val="0000CC"/>
                </a:solidFill>
              </a:rPr>
              <a:t>Meng</a:t>
            </a:r>
            <a:r>
              <a:rPr lang="en-US" dirty="0" smtClean="0">
                <a:solidFill>
                  <a:srgbClr val="0000CC"/>
                </a:solidFill>
              </a:rPr>
              <a:t> Lee”,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 </a:t>
            </a:r>
            <a:r>
              <a:rPr lang="en-US" dirty="0" smtClean="0">
                <a:solidFill>
                  <a:srgbClr val="0000CC"/>
                </a:solidFill>
              </a:rPr>
              <a:t>Publisher=”</a:t>
            </a:r>
            <a:r>
              <a:rPr lang="en-US" dirty="0" err="1" smtClean="0">
                <a:solidFill>
                  <a:srgbClr val="0000CC"/>
                </a:solidFill>
              </a:rPr>
              <a:t>Wrox</a:t>
            </a:r>
            <a:r>
              <a:rPr lang="en-US" dirty="0" smtClean="0">
                <a:solidFill>
                  <a:srgbClr val="0000CC"/>
                </a:solidFill>
              </a:rPr>
              <a:t>”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};</a:t>
            </a:r>
          </a:p>
          <a:p>
            <a:r>
              <a:rPr lang="ru-RU" dirty="0" smtClean="0"/>
              <a:t>Теперь</a:t>
            </a:r>
            <a:r>
              <a:rPr lang="en-US" dirty="0" smtClean="0"/>
              <a:t> book1 </a:t>
            </a:r>
            <a:r>
              <a:rPr lang="ru-RU" dirty="0" smtClean="0"/>
              <a:t>является объектом с </a:t>
            </a:r>
            <a:r>
              <a:rPr lang="en-US" dirty="0" smtClean="0"/>
              <a:t>4 </a:t>
            </a:r>
            <a:r>
              <a:rPr lang="ru-RU" dirty="0" smtClean="0"/>
              <a:t>свойствами</a:t>
            </a:r>
            <a:r>
              <a:rPr lang="en-US" dirty="0" smtClean="0"/>
              <a:t>: ISBN , Title , Author , and Publisher.</a:t>
            </a:r>
            <a:endParaRPr lang="ru-RU" dirty="0" smtClean="0"/>
          </a:p>
          <a:p>
            <a:r>
              <a:rPr lang="ru-RU" dirty="0" smtClean="0"/>
              <a:t>Можно использовать имена переменных при назначении значений свойствам, например</a:t>
            </a:r>
            <a:r>
              <a:rPr lang="en-US" dirty="0" smtClean="0"/>
              <a:t>: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0000CC"/>
                </a:solidFill>
              </a:rPr>
              <a:t>var</a:t>
            </a:r>
            <a:r>
              <a:rPr lang="en-US" dirty="0" smtClean="0">
                <a:solidFill>
                  <a:srgbClr val="0000CC"/>
                </a:solidFill>
              </a:rPr>
              <a:t> Title = “Professional Windows Vista Gadgets Programming”;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0000CC"/>
                </a:solidFill>
              </a:rPr>
              <a:t>var</a:t>
            </a:r>
            <a:r>
              <a:rPr lang="en-US" dirty="0" smtClean="0">
                <a:solidFill>
                  <a:srgbClr val="0000CC"/>
                </a:solidFill>
              </a:rPr>
              <a:t> Author = “Wei-</a:t>
            </a:r>
            <a:r>
              <a:rPr lang="en-US" dirty="0" err="1" smtClean="0">
                <a:solidFill>
                  <a:srgbClr val="0000CC"/>
                </a:solidFill>
              </a:rPr>
              <a:t>Meng</a:t>
            </a:r>
            <a:r>
              <a:rPr lang="en-US" dirty="0" smtClean="0">
                <a:solidFill>
                  <a:srgbClr val="0000CC"/>
                </a:solidFill>
              </a:rPr>
              <a:t> Lee”;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0000CC"/>
                </a:solidFill>
              </a:rPr>
              <a:t>var</a:t>
            </a:r>
            <a:r>
              <a:rPr lang="en-US" dirty="0" smtClean="0">
                <a:solidFill>
                  <a:srgbClr val="0000CC"/>
                </a:solidFill>
              </a:rPr>
              <a:t> Publisher = “</a:t>
            </a:r>
            <a:r>
              <a:rPr lang="en-US" dirty="0" err="1" smtClean="0">
                <a:solidFill>
                  <a:srgbClr val="0000CC"/>
                </a:solidFill>
              </a:rPr>
              <a:t>Wrox</a:t>
            </a:r>
            <a:r>
              <a:rPr lang="en-US" dirty="0" smtClean="0">
                <a:solidFill>
                  <a:srgbClr val="0000CC"/>
                </a:solidFill>
              </a:rPr>
              <a:t>”;</a:t>
            </a:r>
          </a:p>
          <a:p>
            <a:pPr lvl="1">
              <a:buNone/>
            </a:pPr>
            <a:r>
              <a:rPr lang="en-US" dirty="0" err="1" smtClean="0">
                <a:solidFill>
                  <a:srgbClr val="0000CC"/>
                </a:solidFill>
              </a:rPr>
              <a:t>var</a:t>
            </a:r>
            <a:r>
              <a:rPr lang="en-US" dirty="0" smtClean="0">
                <a:solidFill>
                  <a:srgbClr val="0000CC"/>
                </a:solidFill>
              </a:rPr>
              <a:t> book1 = new</a:t>
            </a:r>
            <a:r>
              <a:rPr lang="ru-RU" dirty="0" smtClean="0">
                <a:solidFill>
                  <a:srgbClr val="0000CC"/>
                </a:solidFill>
              </a:rPr>
              <a:t> { </a:t>
            </a:r>
            <a:r>
              <a:rPr lang="en-US" dirty="0" smtClean="0">
                <a:solidFill>
                  <a:srgbClr val="0000CC"/>
                </a:solidFill>
              </a:rPr>
              <a:t>ISBN = “978-0-470-17661-0”,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en-US" dirty="0" smtClean="0">
                <a:solidFill>
                  <a:srgbClr val="0000CC"/>
                </a:solidFill>
              </a:rPr>
              <a:t>Title,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en-US" dirty="0" smtClean="0">
                <a:solidFill>
                  <a:srgbClr val="0000CC"/>
                </a:solidFill>
              </a:rPr>
              <a:t>Author,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en-US" dirty="0" smtClean="0">
                <a:solidFill>
                  <a:srgbClr val="0000CC"/>
                </a:solidFill>
              </a:rPr>
              <a:t>Publisher</a:t>
            </a:r>
            <a:r>
              <a:rPr lang="ru-RU" dirty="0" smtClean="0">
                <a:solidFill>
                  <a:srgbClr val="0000CC"/>
                </a:solidFill>
              </a:rPr>
              <a:t> };</a:t>
            </a:r>
            <a:endParaRPr lang="ru-RU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Статическими могут быть:</a:t>
            </a:r>
          </a:p>
          <a:p>
            <a:pPr lvl="1"/>
            <a:r>
              <a:rPr lang="ru-RU" dirty="0" smtClean="0"/>
              <a:t>поля;</a:t>
            </a:r>
          </a:p>
          <a:p>
            <a:pPr lvl="1"/>
            <a:r>
              <a:rPr lang="ru-RU" dirty="0" smtClean="0"/>
              <a:t>методы;</a:t>
            </a:r>
          </a:p>
          <a:p>
            <a:pPr lvl="1"/>
            <a:r>
              <a:rPr lang="ru-RU" dirty="0" smtClean="0"/>
              <a:t>конструкторы;</a:t>
            </a:r>
          </a:p>
          <a:p>
            <a:pPr lvl="1"/>
            <a:r>
              <a:rPr lang="ru-RU" dirty="0" smtClean="0"/>
              <a:t>классы.</a:t>
            </a:r>
          </a:p>
          <a:p>
            <a:r>
              <a:rPr lang="ru-RU" dirty="0" smtClean="0"/>
              <a:t>…</a:t>
            </a:r>
            <a:endParaRPr lang="ru-RU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</TotalTime>
  <Words>3008</Words>
  <Application>Microsoft Office PowerPoint</Application>
  <PresentationFormat>Экран (4:3)</PresentationFormat>
  <Paragraphs>654</Paragraphs>
  <Slides>44</Slides>
  <Notes>23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Высокоуровневые методы информатики и программирования  Лекция 7  Создание классов </vt:lpstr>
      <vt:lpstr>План работы</vt:lpstr>
      <vt:lpstr>Классы</vt:lpstr>
      <vt:lpstr>Составные элементы класса</vt:lpstr>
      <vt:lpstr>Поля класса</vt:lpstr>
      <vt:lpstr>Поля класса</vt:lpstr>
      <vt:lpstr>Размещение полей в памяти программы</vt:lpstr>
      <vt:lpstr>Поля класса (2)</vt:lpstr>
      <vt:lpstr>Поля класса (3)</vt:lpstr>
      <vt:lpstr>Размещение описания методов класса и объектов</vt:lpstr>
      <vt:lpstr>Методы классов C#</vt:lpstr>
      <vt:lpstr>Методы программы</vt:lpstr>
      <vt:lpstr>Описание и вызов метода</vt:lpstr>
      <vt:lpstr>Вызов метода</vt:lpstr>
      <vt:lpstr>Описание метода</vt:lpstr>
      <vt:lpstr>Формальные параметры методов</vt:lpstr>
      <vt:lpstr>Модификаторы параметров</vt:lpstr>
      <vt:lpstr>Передача произвольного числа параметров</vt:lpstr>
      <vt:lpstr>Фактические параметры</vt:lpstr>
      <vt:lpstr>Выполнение вызова метода</vt:lpstr>
      <vt:lpstr>Перегрузка методов</vt:lpstr>
      <vt:lpstr>Специальная переменная класса  this</vt:lpstr>
      <vt:lpstr>Формальные параметры методов</vt:lpstr>
      <vt:lpstr>Пример</vt:lpstr>
      <vt:lpstr>Пример передачи объектов по ссылке и значению</vt:lpstr>
      <vt:lpstr>Перегрузка методов</vt:lpstr>
      <vt:lpstr>Пример перегрузки методов</vt:lpstr>
      <vt:lpstr>Основные методы класса</vt:lpstr>
      <vt:lpstr>Конструкторы</vt:lpstr>
      <vt:lpstr>Конструктор по умолчанию</vt:lpstr>
      <vt:lpstr>Деструктор</vt:lpstr>
      <vt:lpstr>Использование this для цепочки конструкторов</vt:lpstr>
      <vt:lpstr>Пример с главным конструктором</vt:lpstr>
      <vt:lpstr>Размещение описания методов класса и объектов</vt:lpstr>
      <vt:lpstr>Сборка мусора</vt:lpstr>
      <vt:lpstr>C#: Недетерминированный процесс уничтожения объектов</vt:lpstr>
      <vt:lpstr>Свойства класса</vt:lpstr>
      <vt:lpstr>Описание свойств класса</vt:lpstr>
      <vt:lpstr>Пример простого класса с методами</vt:lpstr>
      <vt:lpstr>Использование класса Point</vt:lpstr>
      <vt:lpstr>Автоматически реализуемые свойства</vt:lpstr>
      <vt:lpstr>Инициализация объектов класса</vt:lpstr>
      <vt:lpstr>Анонимные типы</vt:lpstr>
      <vt:lpstr>static</vt:lpstr>
    </vt:vector>
  </TitlesOfParts>
  <LinksUpToDate>false</LinksUpToDate>
  <SharedDoc>false</SharedDoc>
  <HyperlinkBase>http://tpu.ru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basics</dc:title>
  <dc:creator>Tuzovsky Anatoly Fedorovich</dc:creator>
  <dc:description>Tomsk Polytechnic University</dc:description>
  <cp:lastModifiedBy>Тузовский</cp:lastModifiedBy>
  <cp:revision>28</cp:revision>
  <dcterms:created xsi:type="dcterms:W3CDTF">2009-09-23T05:11:19Z</dcterms:created>
  <dcterms:modified xsi:type="dcterms:W3CDTF">2010-01-31T06:13:43Z</dcterms:modified>
</cp:coreProperties>
</file>