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01" r:id="rId2"/>
    <p:sldId id="302" r:id="rId3"/>
    <p:sldId id="257" r:id="rId4"/>
    <p:sldId id="300" r:id="rId5"/>
    <p:sldId id="258" r:id="rId6"/>
    <p:sldId id="259" r:id="rId7"/>
    <p:sldId id="314" r:id="rId8"/>
    <p:sldId id="386" r:id="rId9"/>
    <p:sldId id="385" r:id="rId10"/>
    <p:sldId id="315" r:id="rId11"/>
    <p:sldId id="260" r:id="rId12"/>
    <p:sldId id="313" r:id="rId13"/>
    <p:sldId id="324" r:id="rId14"/>
    <p:sldId id="354" r:id="rId15"/>
    <p:sldId id="325" r:id="rId16"/>
    <p:sldId id="355" r:id="rId17"/>
    <p:sldId id="356" r:id="rId18"/>
    <p:sldId id="305" r:id="rId19"/>
    <p:sldId id="261" r:id="rId20"/>
    <p:sldId id="320" r:id="rId21"/>
    <p:sldId id="384" r:id="rId22"/>
    <p:sldId id="321" r:id="rId23"/>
    <p:sldId id="262" r:id="rId24"/>
    <p:sldId id="264" r:id="rId25"/>
    <p:sldId id="306" r:id="rId26"/>
    <p:sldId id="326" r:id="rId27"/>
    <p:sldId id="327" r:id="rId28"/>
    <p:sldId id="308" r:id="rId29"/>
    <p:sldId id="317" r:id="rId30"/>
    <p:sldId id="312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0820D-21F0-4A9C-A008-1BB8C98AFED4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C7E1B-7465-41E3-85A1-785FF10EA7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C318AD-5E1A-4662-BF9F-B9C45F6166B8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“Си</a:t>
            </a:r>
            <a:r>
              <a:rPr lang="en-US" smtClean="0"/>
              <a:t>”</a:t>
            </a:r>
            <a:r>
              <a:rPr lang="ru-RU" smtClean="0"/>
              <a:t> — во всем мире </a:t>
            </a:r>
            <a:r>
              <a:rPr lang="en-US" smtClean="0"/>
              <a:t>“</a:t>
            </a:r>
            <a:r>
              <a:rPr lang="ru-RU" smtClean="0"/>
              <a:t>си” (мать братьев Покрасс)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64F928-5D6C-45D4-B810-64B9B964F2AC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9AB70C-AFA5-485A-8F08-04DB8B35CB01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A9E4C7-C320-4A31-8D5F-54FDEDCEF966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FB7490-1939-4E61-B07F-E8BBA1445F05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E16BE1-E02B-483B-B01D-AAAAAAA4DFFA}" type="slidenum">
              <a:rPr lang="en-US"/>
              <a:pPr/>
              <a:t>7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pPr>
              <a:buFontTx/>
              <a:buChar char="-"/>
            </a:pPr>
            <a:r>
              <a:rPr lang="ru-RU"/>
              <a:t>Описание понятия – Класс</a:t>
            </a:r>
            <a:r>
              <a:rPr lang="en-US"/>
              <a:t> (Class)</a:t>
            </a:r>
            <a:endParaRPr lang="ru-RU"/>
          </a:p>
          <a:p>
            <a:pPr>
              <a:buFontTx/>
              <a:buChar char="-"/>
            </a:pPr>
            <a:r>
              <a:rPr lang="ru-RU"/>
              <a:t>Конкретный экземпляр понятия – Объект класса (</a:t>
            </a:r>
            <a:r>
              <a:rPr lang="en-US"/>
              <a:t>instance</a:t>
            </a:r>
            <a:r>
              <a:rPr lang="ru-RU"/>
              <a:t>)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0C28F0-6267-4E59-981F-E83D41E9A656}" type="slidenum">
              <a:rPr lang="en-US"/>
              <a:pPr/>
              <a:t>10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67ADF-5FF6-4D7A-8395-96BAF93FB0AF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B94C61-A9A5-4A30-976B-ACD57DD78849}" type="slidenum">
              <a:rPr lang="ru-RU" smtClean="0">
                <a:latin typeface="Arial" pitchFamily="34" charset="0"/>
              </a:rPr>
              <a:pPr/>
              <a:t>12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568CFE-5CF0-44D1-9F23-2410BD068AB1}" type="slidenum">
              <a:rPr lang="ru-RU" smtClean="0">
                <a:latin typeface="Arial" pitchFamily="34" charset="0"/>
              </a:rPr>
              <a:pPr/>
              <a:t>13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A238BF-3540-4017-A8AF-D04EC1189951}" type="slidenum">
              <a:rPr lang="ru-RU" smtClean="0">
                <a:latin typeface="Arial" pitchFamily="34" charset="0"/>
              </a:rPr>
              <a:pPr/>
              <a:t>14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626A49-B31E-4F4E-8D25-449F98CFD23C}" type="slidenum">
              <a:rPr lang="ru-RU" smtClean="0">
                <a:latin typeface="Arial" pitchFamily="34" charset="0"/>
              </a:rPr>
              <a:pPr/>
              <a:t>17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8B407B-28FA-45F6-A0BB-DE0E9CEB1064}" type="slidenum">
              <a:rPr lang="en-US"/>
              <a:pPr/>
              <a:t>18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C981CF-4DE0-4CE4-904B-7CF1EEBA3B9A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9D790-120A-41DF-ACA6-97B29FEF63C6}" type="slidenum">
              <a:rPr lang="ru-RU" smtClean="0">
                <a:latin typeface="Arial" pitchFamily="34" charset="0"/>
              </a:rPr>
              <a:pPr/>
              <a:t>20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4B4D2F-DA87-44C2-8E74-01066E5E5650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EE384-1CDD-4F21-B0AA-3D6D123896A3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901B55-CC9E-4A5F-9F83-41D847B7E81D}" type="slidenum">
              <a:rPr lang="en-US"/>
              <a:pPr/>
              <a:t>25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CA4802-1B3B-445A-9AA7-93B4D5B29926}" type="slidenum">
              <a:rPr lang="en-US"/>
              <a:pPr/>
              <a:t>28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BADDEA-DEC6-4DF2-A0DE-0D7FD7FBB183}" type="slidenum">
              <a:rPr lang="ru-RU" smtClean="0"/>
              <a:pPr/>
              <a:t>29</a:t>
            </a:fld>
            <a:endParaRPr lang="ru-RU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DF1986-D91C-4BD1-AA0A-1680E2713E91}" type="slidenum">
              <a:rPr lang="en-US"/>
              <a:pPr/>
              <a:t>30</a:t>
            </a:fld>
            <a:endParaRPr 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02DB3-F151-4FE9-BAAB-30AAC526B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200EF86-A2B8-4761-8960-D30DB718A8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1D166-72FC-4925-B521-6B1AE6BB4162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73029-7FFA-4D29-9B4E-FB78C5D59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692150"/>
            <a:ext cx="7847012" cy="5545138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>Высокоуровневые методы информатики и программирования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Лекция 6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Введение в объектно-ориентированное программирование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План лекции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9" y="1600200"/>
            <a:ext cx="7786742" cy="398938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Принципы ООП.</a:t>
            </a:r>
          </a:p>
          <a:p>
            <a:pPr marL="609600" indent="-60960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Структура класса на языке </a:t>
            </a:r>
            <a:r>
              <a:rPr lang="en-US" sz="2800" dirty="0" smtClean="0"/>
              <a:t>C#.</a:t>
            </a:r>
          </a:p>
          <a:p>
            <a:pPr marL="609600" indent="-60960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Описание методов класса</a:t>
            </a:r>
            <a:endParaRPr lang="en-US" sz="2800" dirty="0" smtClean="0"/>
          </a:p>
          <a:p>
            <a:pPr marL="609600" indent="-609600" eaLnBrk="1" hangingPunct="1">
              <a:lnSpc>
                <a:spcPct val="90000"/>
              </a:lnSpc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14290"/>
            <a:ext cx="8229600" cy="100010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dirty="0" smtClean="0"/>
              <a:t>Введение в Объектно-Ориентированного </a:t>
            </a:r>
            <a:r>
              <a:rPr lang="ru-RU" sz="4000" dirty="0" err="1" smtClean="0"/>
              <a:t>Пролграммирования</a:t>
            </a:r>
            <a:endParaRPr lang="ru-RU" sz="4000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00174"/>
            <a:ext cx="8534430" cy="5095888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Объект это программная конструкция, инкапсулирующая набор логически связанных данных и методов.</a:t>
            </a:r>
          </a:p>
          <a:p>
            <a:pPr eaLnBrk="1" hangingPunct="1">
              <a:lnSpc>
                <a:spcPct val="80000"/>
              </a:lnSpc>
            </a:pPr>
            <a:endParaRPr lang="ru-RU" sz="2800" dirty="0" smtClean="0"/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Объекты являются автономными элементами, они предоставляют некоторую функциональность другим компонентам среду приложения, изолируя от них свое внутренне устройство.</a:t>
            </a:r>
          </a:p>
          <a:p>
            <a:pPr eaLnBrk="1" hangingPunct="1">
              <a:lnSpc>
                <a:spcPct val="80000"/>
              </a:lnSpc>
            </a:pPr>
            <a:endParaRPr lang="ru-RU" sz="2800" dirty="0" smtClean="0"/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Объекты создаются на основе шаблонов, называемых классами. 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400" dirty="0" smtClean="0"/>
              <a:t>библиотека базовых классов </a:t>
            </a:r>
            <a:r>
              <a:rPr lang="en-US" sz="2400" dirty="0" err="1" smtClean="0"/>
              <a:t>.Net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sz="2400" dirty="0" smtClean="0"/>
              <a:t>можно создавать собственные классы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Фундаментальные принципы ООП: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smtClean="0">
                <a:solidFill>
                  <a:srgbClr val="0000CC"/>
                </a:solidFill>
              </a:rPr>
              <a:t>абстрагирование</a:t>
            </a:r>
            <a:r>
              <a:rPr lang="ru-RU" sz="2400" dirty="0" smtClean="0"/>
              <a:t> – способность описывать основные особенности и функциональность объектов реального мира.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solidFill>
                  <a:srgbClr val="0000CC"/>
                </a:solidFill>
              </a:rPr>
              <a:t>инкапсуляция</a:t>
            </a:r>
            <a:r>
              <a:rPr lang="ru-RU" sz="2400" dirty="0" smtClean="0"/>
              <a:t> – отделение реализации объекта от методов работы с ним;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solidFill>
                  <a:srgbClr val="0000CC"/>
                </a:solidFill>
              </a:rPr>
              <a:t>наследование</a:t>
            </a:r>
            <a:r>
              <a:rPr lang="ru-RU" sz="2400" dirty="0" smtClean="0"/>
              <a:t> – возможность создавать новые классы на основе уже созданных классов.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solidFill>
                  <a:srgbClr val="0000CC"/>
                </a:solidFill>
              </a:rPr>
              <a:t>полиморфизм</a:t>
            </a:r>
            <a:r>
              <a:rPr lang="ru-RU" sz="2400" dirty="0" smtClean="0"/>
              <a:t> – возможность однотипно работать с объектами разных классов.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/>
              <a:t>Абстрагирование</a:t>
            </a:r>
            <a:endParaRPr lang="ru-RU" sz="40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5895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smtClean="0"/>
              <a:t>Представление объектов реального мира при помощи программных объектов называется </a:t>
            </a:r>
            <a:r>
              <a:rPr lang="ru-RU" sz="2400" b="1" i="1" dirty="0" smtClean="0"/>
              <a:t>абстрагированием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В повседневной жизни сущностями, или объектами, можно считать автомобили, студенты, компьютеры и т.д. Каждый объект обладает определенной функциональностью и свойствами.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В приложении объектом может быть, например:</a:t>
            </a:r>
          </a:p>
          <a:p>
            <a:pPr lvl="1">
              <a:lnSpc>
                <a:spcPct val="80000"/>
              </a:lnSpc>
            </a:pPr>
            <a:r>
              <a:rPr lang="ru-RU" sz="2000" dirty="0" smtClean="0"/>
              <a:t> коллекция элементов, </a:t>
            </a:r>
          </a:p>
          <a:p>
            <a:pPr lvl="1">
              <a:lnSpc>
                <a:spcPct val="80000"/>
              </a:lnSpc>
            </a:pPr>
            <a:r>
              <a:rPr lang="ru-RU" sz="2000" dirty="0" smtClean="0"/>
              <a:t>окно (форма) экрана, </a:t>
            </a:r>
          </a:p>
          <a:p>
            <a:pPr lvl="1">
              <a:lnSpc>
                <a:spcPct val="80000"/>
              </a:lnSpc>
            </a:pPr>
            <a:r>
              <a:rPr lang="ru-RU" sz="2000" dirty="0" smtClean="0"/>
              <a:t>элемент управления, такой как кнопка, </a:t>
            </a:r>
          </a:p>
          <a:p>
            <a:pPr lvl="1">
              <a:lnSpc>
                <a:spcPct val="80000"/>
              </a:lnSpc>
            </a:pPr>
            <a:r>
              <a:rPr lang="ru-RU" sz="2000" dirty="0" smtClean="0"/>
              <a:t>соединение с базой данных.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Объект представляет собой завершенную функциональную единицу, которая содержит все данные и предоставляет всю функциональность, необходимую для решения задачи, для которой он предназначен.</a:t>
            </a:r>
          </a:p>
          <a:p>
            <a:pPr eaLnBrk="1" hangingPunct="1">
              <a:lnSpc>
                <a:spcPct val="80000"/>
              </a:lnSpc>
            </a:pPr>
            <a:endParaRPr lang="ru-RU" sz="24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Классы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543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Можно сказать, что </a:t>
            </a:r>
            <a:r>
              <a:rPr lang="ru-RU" sz="2000" b="1" i="1" dirty="0" smtClean="0"/>
              <a:t>классы это «шаблоны» объектов</a:t>
            </a:r>
            <a:r>
              <a:rPr lang="ru-RU" sz="2000" dirty="0" smtClean="0"/>
              <a:t>. Они описывают все члены объекта (данные) и его поведение (методы), также устанавливают начальные значения для данных объекта, если это необходимо.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При создании экземпляра класса в памяти создается копия данных этого класса. Созданный таким образом экземпляр класса называется объектом.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Экземпляр класса создается с помощью оператора </a:t>
            </a:r>
            <a:r>
              <a:rPr lang="en-US" sz="2000" b="1" i="1" dirty="0" smtClean="0">
                <a:solidFill>
                  <a:srgbClr val="0000FF"/>
                </a:solidFill>
              </a:rPr>
              <a:t>new</a:t>
            </a:r>
            <a:r>
              <a:rPr lang="en-US" sz="20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Для получения данных объекта или вызова методов объекта, используется оператор </a:t>
            </a:r>
            <a:r>
              <a:rPr lang="ru-RU" sz="4800" dirty="0" smtClean="0">
                <a:solidFill>
                  <a:srgbClr val="0033CC"/>
                </a:solidFill>
              </a:rPr>
              <a:t>.</a:t>
            </a:r>
            <a:r>
              <a:rPr lang="ru-RU" sz="2000" dirty="0" smtClean="0"/>
              <a:t> (точка).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/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Student s;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s = new Student();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s.Name</a:t>
            </a:r>
            <a:r>
              <a:rPr lang="en-US" sz="2000" dirty="0" smtClean="0">
                <a:solidFill>
                  <a:srgbClr val="0000FF"/>
                </a:solidFill>
              </a:rPr>
              <a:t> = “</a:t>
            </a:r>
            <a:r>
              <a:rPr lang="ru-RU" sz="2000" dirty="0" smtClean="0">
                <a:solidFill>
                  <a:srgbClr val="0000FF"/>
                </a:solidFill>
              </a:rPr>
              <a:t>Иванов А.</a:t>
            </a:r>
            <a:r>
              <a:rPr lang="en-US" sz="2000" dirty="0" smtClean="0">
                <a:solidFill>
                  <a:srgbClr val="0000FF"/>
                </a:solidFill>
              </a:rPr>
              <a:t>”;</a:t>
            </a:r>
            <a:endParaRPr lang="ru-RU" sz="2000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dirty="0" smtClean="0"/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При создании экземпляра класса, копия данных, описываемых этим классом, записывается в память и присваивается переменной ссылочного типа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3913" y="114300"/>
            <a:ext cx="7772400" cy="914400"/>
          </a:xfrm>
          <a:noFill/>
          <a:ln/>
        </p:spPr>
        <p:txBody>
          <a:bodyPr lIns="90488" tIns="44450" rIns="90488" bIns="44450"/>
          <a:lstStyle/>
          <a:p>
            <a:r>
              <a:rPr lang="ru-RU"/>
              <a:t>Что такое классы</a:t>
            </a:r>
            <a:r>
              <a:rPr lang="en-US"/>
              <a:t>?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57301"/>
            <a:ext cx="8569325" cy="1885948"/>
          </a:xfrm>
          <a:noFill/>
          <a:ln/>
        </p:spPr>
        <p:txBody>
          <a:bodyPr lIns="90488" tIns="44450" rIns="90488" bIns="44450"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</a:t>
            </a:r>
            <a:r>
              <a:rPr lang="ru-RU" dirty="0"/>
              <a:t>Класс это описание некоторого понятия </a:t>
            </a:r>
            <a:r>
              <a:rPr lang="en-US" dirty="0"/>
              <a:t>(</a:t>
            </a:r>
            <a:r>
              <a:rPr lang="ru-RU" dirty="0"/>
              <a:t>шаблон или прототип</a:t>
            </a:r>
            <a:r>
              <a:rPr lang="en-US" dirty="0"/>
              <a:t>)</a:t>
            </a:r>
            <a:r>
              <a:rPr lang="ru-RU" dirty="0"/>
              <a:t>, которое включает свойства (переменные) и поведение (методы, функции) общие для всех объектов определенного вида</a:t>
            </a:r>
            <a:r>
              <a:rPr lang="en-US" dirty="0"/>
              <a:t>.</a:t>
            </a:r>
          </a:p>
        </p:txBody>
      </p:sp>
      <p:graphicFrame>
        <p:nvGraphicFramePr>
          <p:cNvPr id="98308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1225550" y="4202113"/>
          <a:ext cx="906463" cy="1385887"/>
        </p:xfrm>
        <a:graphic>
          <a:graphicData uri="http://schemas.openxmlformats.org/presentationml/2006/ole">
            <p:oleObj spid="_x0000_s3074" name="Clip" r:id="rId4" imgW="904680" imgH="1384200" progId="">
              <p:embed/>
            </p:oleObj>
          </a:graphicData>
        </a:graphic>
      </p:graphicFrame>
      <p:graphicFrame>
        <p:nvGraphicFramePr>
          <p:cNvPr id="98309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5567363" y="4062413"/>
          <a:ext cx="2360612" cy="1684337"/>
        </p:xfrm>
        <a:graphic>
          <a:graphicData uri="http://schemas.openxmlformats.org/presentationml/2006/ole">
            <p:oleObj spid="_x0000_s3075" name="Clip" r:id="rId5" imgW="2358720" imgH="1682640" progId="">
              <p:embed/>
            </p:oleObj>
          </a:graphicData>
        </a:graphic>
      </p:graphicFrame>
      <p:sp>
        <p:nvSpPr>
          <p:cNvPr id="98310" name="Rectangle 6"/>
          <p:cNvSpPr>
            <a:spLocks noChangeArrowheads="1"/>
          </p:cNvSpPr>
          <p:nvPr/>
        </p:nvSpPr>
        <p:spPr bwMode="auto">
          <a:xfrm>
            <a:off x="827088" y="5854700"/>
            <a:ext cx="756126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ru-RU" sz="2400">
                <a:latin typeface="Times New Roman" pitchFamily="18" charset="0"/>
              </a:rPr>
              <a:t>     Степа</a:t>
            </a:r>
            <a:r>
              <a:rPr lang="en-US" sz="2400">
                <a:latin typeface="Times New Roman" pitchFamily="18" charset="0"/>
              </a:rPr>
              <a:t>   </a:t>
            </a:r>
            <a:r>
              <a:rPr lang="ru-RU" sz="2400">
                <a:latin typeface="Times New Roman" pitchFamily="18" charset="0"/>
              </a:rPr>
              <a:t>-  это экземпляр класса  -  Студент (</a:t>
            </a:r>
            <a:r>
              <a:rPr lang="en-US" sz="2400">
                <a:latin typeface="Times New Roman" pitchFamily="18" charset="0"/>
              </a:rPr>
              <a:t>Student</a:t>
            </a:r>
            <a:r>
              <a:rPr lang="ru-RU" sz="2400">
                <a:latin typeface="Times New Roman" pitchFamily="18" charset="0"/>
              </a:rPr>
              <a:t>)</a:t>
            </a: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Ориентация на объекты с точки зрения</a:t>
            </a:r>
            <a:br>
              <a:rPr lang="ru-RU" sz="3600" dirty="0" smtClean="0"/>
            </a:br>
            <a:r>
              <a:rPr lang="ru-RU" sz="3600" dirty="0" smtClean="0"/>
              <a:t>программиста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114948"/>
          </a:xfrm>
        </p:spPr>
        <p:txBody>
          <a:bodyPr>
            <a:normAutofit fontScale="40000" lnSpcReduction="20000"/>
          </a:bodyPr>
          <a:lstStyle/>
          <a:p>
            <a:pPr marL="165100" indent="-165100"/>
            <a:r>
              <a:rPr lang="ru-RU" dirty="0" smtClean="0"/>
              <a:t>Окружающий нас мир можно разделить на различные </a:t>
            </a:r>
            <a:r>
              <a:rPr lang="ru-RU" b="1" dirty="0" smtClean="0"/>
              <a:t>классы </a:t>
            </a:r>
            <a:r>
              <a:rPr lang="ru-RU" dirty="0" smtClean="0"/>
              <a:t>вещей: например, «коты», «дома» или «деревья». </a:t>
            </a:r>
          </a:p>
          <a:p>
            <a:pPr marL="165100" indent="-165100"/>
            <a:r>
              <a:rPr lang="ru-RU" b="1" dirty="0" smtClean="0"/>
              <a:t>Классы</a:t>
            </a:r>
            <a:r>
              <a:rPr lang="ru-RU" dirty="0" smtClean="0"/>
              <a:t> можно считать именованными категориями, позволяющими группировать сходные объекты. </a:t>
            </a:r>
          </a:p>
          <a:p>
            <a:pPr marL="165100" indent="-165100"/>
            <a:r>
              <a:rPr lang="ru-RU" dirty="0" smtClean="0"/>
              <a:t>Надо найти такой способ описания классов, который позволял бы компьютеру оперировать с классами и выполнять действия с их объектами.</a:t>
            </a:r>
          </a:p>
          <a:p>
            <a:pPr marL="165100" indent="-165100"/>
            <a:r>
              <a:rPr lang="ru-RU" dirty="0" smtClean="0"/>
              <a:t>Каждый </a:t>
            </a:r>
            <a:r>
              <a:rPr lang="ru-RU" b="1" dirty="0" smtClean="0"/>
              <a:t>класс вещей включает нужные нам объекты. </a:t>
            </a:r>
          </a:p>
          <a:p>
            <a:pPr marL="165100" lvl="1" indent="-165100"/>
            <a:r>
              <a:rPr lang="ru-RU" b="1" dirty="0" smtClean="0"/>
              <a:t>Например, к классу «кот» отно</a:t>
            </a:r>
            <a:r>
              <a:rPr lang="ru-RU" dirty="0" smtClean="0"/>
              <a:t>сится мой кот Пушок – он является объектом класса котов. </a:t>
            </a:r>
          </a:p>
          <a:p>
            <a:pPr marL="165100" lvl="1" indent="-165100"/>
            <a:r>
              <a:rPr lang="ru-RU" dirty="0" smtClean="0"/>
              <a:t>Дом на углу моей улицы не что иное, как объект класса «дом», а дуб, видимый из окна спальни, – объект класса «дерево». </a:t>
            </a:r>
          </a:p>
          <a:p>
            <a:pPr marL="165100" indent="-165100"/>
            <a:r>
              <a:rPr lang="ru-RU" dirty="0" smtClean="0"/>
              <a:t>Если есть определенный объект, с которым должен работать компьютер, то необходимо создать некоторое описание, представляющее такой объект.</a:t>
            </a:r>
          </a:p>
          <a:p>
            <a:pPr marL="165100" indent="-165100"/>
            <a:r>
              <a:rPr lang="ru-RU" dirty="0" smtClean="0"/>
              <a:t> Для объектов характерны различные свойства, которые помогают четко описать объекты. Их можно сравнить с прилагательными в русском языке. </a:t>
            </a:r>
          </a:p>
          <a:p>
            <a:pPr marL="165100" lvl="1" indent="-165100"/>
            <a:r>
              <a:rPr lang="ru-RU" dirty="0" smtClean="0"/>
              <a:t>Например, моего большого упитанного Пушка можно описать такими свойствами, как </a:t>
            </a:r>
            <a:r>
              <a:rPr lang="ru-RU" i="1" dirty="0" smtClean="0"/>
              <a:t>рост, вес и т. д.</a:t>
            </a:r>
          </a:p>
          <a:p>
            <a:pPr marL="165100" indent="-165100"/>
            <a:r>
              <a:rPr lang="ru-RU" b="1" dirty="0" smtClean="0"/>
              <a:t>События</a:t>
            </a:r>
            <a:r>
              <a:rPr lang="ru-RU" dirty="0" smtClean="0"/>
              <a:t> — это некоторые особые состояния, в которые может попадать объект. В реальном мире события происходят вокруг нас непрерывно. </a:t>
            </a:r>
          </a:p>
          <a:p>
            <a:pPr marL="565150" lvl="1" indent="-165100"/>
            <a:r>
              <a:rPr lang="ru-RU" dirty="0" smtClean="0"/>
              <a:t>Например, когда я глажу Пушка, для него наступает приятное событие, которое можно назвать «Нирвана». </a:t>
            </a:r>
          </a:p>
          <a:p>
            <a:pPr marL="565150" lvl="1" indent="-165100"/>
            <a:r>
              <a:rPr lang="ru-RU" dirty="0" smtClean="0"/>
              <a:t>Если налетает сильный ветер, ломающий ветви уже упоминавшегося здесь дуба, то с деревом происходит событие под названием «Ураган». При возникновении события, как правило, выполняются определенные действия, влияющие на состояние объекта. </a:t>
            </a:r>
          </a:p>
          <a:p>
            <a:pPr marL="165100" indent="-165100"/>
            <a:r>
              <a:rPr lang="ru-RU" b="1" dirty="0" smtClean="0"/>
              <a:t>Действия по обработке события</a:t>
            </a:r>
            <a:r>
              <a:rPr lang="ru-RU" dirty="0" smtClean="0"/>
              <a:t> выполняются не самим объектом, а другими объектами, которые могут получать сообщение о возникающих событиях. </a:t>
            </a:r>
          </a:p>
          <a:p>
            <a:pPr marL="565150" lvl="1" indent="-165100"/>
            <a:r>
              <a:rPr lang="ru-RU" dirty="0" smtClean="0"/>
              <a:t>При работе с компьютерным приложением, где есть видимые объекты, например, компьютерные игры, событиями могут быть «нажатие на кнопку», «нажатие на определенную клавишу» или «щелчок кнопки мыши».</a:t>
            </a:r>
          </a:p>
          <a:p>
            <a:pPr marL="165100" indent="-165100"/>
            <a:r>
              <a:rPr lang="ru-RU" dirty="0" smtClean="0"/>
              <a:t> Объект может выполнять </a:t>
            </a:r>
            <a:r>
              <a:rPr lang="ru-RU" b="1" dirty="0" smtClean="0"/>
              <a:t>действия</a:t>
            </a:r>
            <a:r>
              <a:rPr lang="ru-RU" dirty="0" smtClean="0"/>
              <a:t>. </a:t>
            </a:r>
          </a:p>
          <a:p>
            <a:pPr marL="565150" lvl="1" indent="-165100"/>
            <a:r>
              <a:rPr lang="ru-RU" dirty="0" smtClean="0"/>
              <a:t>Например, кот Пушок лижет свою шерсть — это действие. </a:t>
            </a:r>
          </a:p>
          <a:p>
            <a:pPr marL="565150" lvl="1" indent="-165100"/>
            <a:r>
              <a:rPr lang="ru-RU" dirty="0" smtClean="0"/>
              <a:t>В компьютерном мире определенные действия выполняются, когда происходят интересные события, например, при нажатии на кнопку выполняется действие «рисуем кота».</a:t>
            </a:r>
          </a:p>
          <a:p>
            <a:pPr marL="165100" indent="-165100"/>
            <a:r>
              <a:rPr lang="ru-RU" dirty="0" smtClean="0"/>
              <a:t> Хотите верьте, хотите нет, но компьютер может не иметь представления о том, как надо рисовать кота. В этом случае необходимо дать описание, которое будет ему понятно, — </a:t>
            </a:r>
            <a:r>
              <a:rPr lang="ru-RU" b="1" dirty="0" smtClean="0"/>
              <a:t>метод</a:t>
            </a:r>
            <a:r>
              <a:rPr lang="ru-RU" dirty="0" smtClean="0"/>
              <a:t> рисования кота, это набор пошаговых инструкций, определяющих порядок выполнения конкретных действий.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Свойства объектов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3471874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Если бы я попросил вас перечислить несколько свойств животных, то список мог быть следующим:</a:t>
            </a:r>
          </a:p>
          <a:p>
            <a:pPr lvl="1"/>
            <a:r>
              <a:rPr lang="en-US" dirty="0" err="1" smtClean="0"/>
              <a:t>Вид</a:t>
            </a:r>
            <a:r>
              <a:rPr lang="en-US" dirty="0" smtClean="0"/>
              <a:t> </a:t>
            </a:r>
            <a:r>
              <a:rPr lang="en-US" dirty="0" err="1" smtClean="0"/>
              <a:t>животного</a:t>
            </a:r>
            <a:r>
              <a:rPr lang="en-US" dirty="0" smtClean="0"/>
              <a:t> (Kind of animal).</a:t>
            </a:r>
          </a:p>
          <a:p>
            <a:pPr lvl="1"/>
            <a:r>
              <a:rPr lang="ru-RU" dirty="0" smtClean="0"/>
              <a:t>Рост (</a:t>
            </a:r>
            <a:r>
              <a:rPr lang="en-US" dirty="0" smtClean="0"/>
              <a:t>Height).</a:t>
            </a:r>
          </a:p>
          <a:p>
            <a:pPr lvl="1"/>
            <a:r>
              <a:rPr lang="ru-RU" dirty="0" smtClean="0"/>
              <a:t>Длина (</a:t>
            </a:r>
            <a:r>
              <a:rPr lang="en-US" dirty="0" smtClean="0"/>
              <a:t>Length).</a:t>
            </a:r>
          </a:p>
          <a:p>
            <a:pPr lvl="1"/>
            <a:r>
              <a:rPr lang="ru-RU" dirty="0" smtClean="0"/>
              <a:t>Количество лап (</a:t>
            </a:r>
            <a:r>
              <a:rPr lang="ru-RU" dirty="0" err="1" smtClean="0"/>
              <a:t>Number</a:t>
            </a:r>
            <a:r>
              <a:rPr lang="ru-RU" dirty="0" smtClean="0"/>
              <a:t> </a:t>
            </a:r>
            <a:r>
              <a:rPr lang="ru-RU" dirty="0" err="1" smtClean="0"/>
              <a:t>of</a:t>
            </a:r>
            <a:r>
              <a:rPr lang="ru-RU" dirty="0" smtClean="0"/>
              <a:t> </a:t>
            </a:r>
            <a:r>
              <a:rPr lang="ru-RU" dirty="0" err="1" smtClean="0"/>
              <a:t>legs</a:t>
            </a:r>
            <a:r>
              <a:rPr lang="ru-RU" dirty="0" smtClean="0"/>
              <a:t>).</a:t>
            </a:r>
          </a:p>
          <a:p>
            <a:pPr lvl="1"/>
            <a:r>
              <a:rPr lang="ru-RU" dirty="0" smtClean="0"/>
              <a:t>Окрас (</a:t>
            </a:r>
            <a:r>
              <a:rPr lang="en-US" dirty="0" smtClean="0"/>
              <a:t>Color).</a:t>
            </a:r>
          </a:p>
          <a:p>
            <a:pPr lvl="1"/>
            <a:r>
              <a:rPr lang="ru-RU" dirty="0" smtClean="0"/>
              <a:t>Наличие хвоста (</a:t>
            </a:r>
            <a:r>
              <a:rPr lang="ru-RU" dirty="0" err="1" smtClean="0"/>
              <a:t>Has</a:t>
            </a:r>
            <a:r>
              <a:rPr lang="ru-RU" dirty="0" smtClean="0"/>
              <a:t> </a:t>
            </a:r>
            <a:r>
              <a:rPr lang="ru-RU" dirty="0" err="1" smtClean="0"/>
              <a:t>a</a:t>
            </a:r>
            <a:r>
              <a:rPr lang="ru-RU" dirty="0" smtClean="0"/>
              <a:t> </a:t>
            </a:r>
            <a:r>
              <a:rPr lang="ru-RU" dirty="0" err="1" smtClean="0"/>
              <a:t>tail</a:t>
            </a:r>
            <a:r>
              <a:rPr lang="ru-RU" dirty="0" smtClean="0"/>
              <a:t>).</a:t>
            </a:r>
          </a:p>
          <a:p>
            <a:pPr lvl="1"/>
            <a:r>
              <a:rPr lang="ru-RU" dirty="0" smtClean="0"/>
              <a:t>Является ли млекопитающим (</a:t>
            </a:r>
            <a:r>
              <a:rPr lang="ru-RU" dirty="0" err="1" smtClean="0"/>
              <a:t>Is</a:t>
            </a:r>
            <a:r>
              <a:rPr lang="ru-RU" dirty="0" smtClean="0"/>
              <a:t> </a:t>
            </a:r>
            <a:r>
              <a:rPr lang="ru-RU" dirty="0" err="1" smtClean="0"/>
              <a:t>a</a:t>
            </a:r>
            <a:r>
              <a:rPr lang="ru-RU" dirty="0" smtClean="0"/>
              <a:t> </a:t>
            </a:r>
            <a:r>
              <a:rPr lang="ru-RU" dirty="0" err="1" smtClean="0"/>
              <a:t>mammal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При рассмотрении свойств этих животных вы можете присвоить </a:t>
            </a:r>
            <a:r>
              <a:rPr lang="ru-RU" b="1" dirty="0" smtClean="0"/>
              <a:t>значения каждому из них:</a:t>
            </a:r>
          </a:p>
          <a:p>
            <a:pPr lvl="1"/>
            <a:r>
              <a:rPr lang="en-US" dirty="0" smtClean="0"/>
              <a:t>Kind of animal = «Cat» («</a:t>
            </a:r>
            <a:r>
              <a:rPr lang="en-US" dirty="0" err="1" smtClean="0"/>
              <a:t>Кот</a:t>
            </a:r>
            <a:r>
              <a:rPr lang="en-US" dirty="0" smtClean="0"/>
              <a:t>»).</a:t>
            </a:r>
          </a:p>
          <a:p>
            <a:pPr lvl="1"/>
            <a:r>
              <a:rPr lang="ru-RU" dirty="0" err="1" smtClean="0"/>
              <a:t>Height</a:t>
            </a:r>
            <a:r>
              <a:rPr lang="ru-RU" dirty="0" smtClean="0"/>
              <a:t> = 50 </a:t>
            </a:r>
            <a:r>
              <a:rPr lang="ru-RU" dirty="0" err="1" smtClean="0"/>
              <a:t>cm</a:t>
            </a:r>
            <a:r>
              <a:rPr lang="ru-RU" dirty="0" smtClean="0"/>
              <a:t> (большой котяра!).</a:t>
            </a:r>
          </a:p>
          <a:p>
            <a:pPr lvl="1"/>
            <a:r>
              <a:rPr lang="ru-RU" dirty="0" err="1" smtClean="0"/>
              <a:t>Length</a:t>
            </a:r>
            <a:r>
              <a:rPr lang="ru-RU" dirty="0" smtClean="0"/>
              <a:t> = 110 </a:t>
            </a:r>
            <a:r>
              <a:rPr lang="ru-RU" dirty="0" err="1" smtClean="0"/>
              <a:t>cm</a:t>
            </a:r>
            <a:r>
              <a:rPr lang="ru-RU" dirty="0" smtClean="0"/>
              <a:t> (это рысь скорее, а не домашняя кошка!).</a:t>
            </a:r>
          </a:p>
          <a:p>
            <a:pPr lvl="1"/>
            <a:r>
              <a:rPr lang="en-US" dirty="0" smtClean="0"/>
              <a:t>Number of legs = 4.</a:t>
            </a:r>
          </a:p>
          <a:p>
            <a:pPr lvl="1"/>
            <a:r>
              <a:rPr lang="en-US" dirty="0" smtClean="0"/>
              <a:t>Color = «Black» (</a:t>
            </a:r>
            <a:r>
              <a:rPr lang="ru-RU" dirty="0" smtClean="0"/>
              <a:t>черный).</a:t>
            </a:r>
          </a:p>
          <a:p>
            <a:pPr lvl="1"/>
            <a:r>
              <a:rPr lang="en-US" dirty="0" smtClean="0"/>
              <a:t>Has tail = true (</a:t>
            </a:r>
            <a:r>
              <a:rPr lang="ru-RU" dirty="0" smtClean="0"/>
              <a:t>истина).</a:t>
            </a:r>
          </a:p>
          <a:p>
            <a:pPr lvl="1"/>
            <a:r>
              <a:rPr lang="en-US" dirty="0" smtClean="0"/>
              <a:t>Is mammal = true (</a:t>
            </a:r>
            <a:r>
              <a:rPr lang="ru-RU" dirty="0" smtClean="0"/>
              <a:t>истина).</a:t>
            </a:r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4156" y="4000480"/>
            <a:ext cx="479984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Объект</a:t>
            </a:r>
            <a:r>
              <a:rPr lang="en-US"/>
              <a:t>:  Student</a:t>
            </a:r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609600" y="1981200"/>
            <a:ext cx="5410200" cy="4114800"/>
          </a:xfrm>
          <a:prstGeom prst="rect">
            <a:avLst/>
          </a:prstGeom>
          <a:noFill/>
          <a:ln w="28575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638175" y="1995488"/>
            <a:ext cx="127000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Times New Roman" pitchFamily="18" charset="0"/>
              </a:rPr>
              <a:t>Student</a:t>
            </a: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762000" y="2743200"/>
            <a:ext cx="238124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</a:rPr>
              <a:t>Данные - поля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3352800" y="27432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</a:rPr>
              <a:t>Методы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762000" y="2743200"/>
            <a:ext cx="2362200" cy="3124200"/>
          </a:xfrm>
          <a:prstGeom prst="rect">
            <a:avLst/>
          </a:prstGeom>
          <a:noFill/>
          <a:ln w="28575">
            <a:solidFill>
              <a:srgbClr val="00008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0360" name="Rectangle 8"/>
          <p:cNvSpPr>
            <a:spLocks noChangeArrowheads="1"/>
          </p:cNvSpPr>
          <p:nvPr/>
        </p:nvSpPr>
        <p:spPr bwMode="auto">
          <a:xfrm>
            <a:off x="3352800" y="2743200"/>
            <a:ext cx="2514600" cy="3124200"/>
          </a:xfrm>
          <a:prstGeom prst="rect">
            <a:avLst/>
          </a:prstGeom>
          <a:noFill/>
          <a:ln w="28575">
            <a:solidFill>
              <a:srgbClr val="00008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838200" y="3657600"/>
            <a:ext cx="2192338" cy="191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ourier New" pitchFamily="49" charset="0"/>
              </a:rPr>
              <a:t>ID</a:t>
            </a:r>
          </a:p>
          <a:p>
            <a:pPr eaLnBrk="0" hangingPunct="0"/>
            <a:r>
              <a:rPr lang="en-US" sz="2400" dirty="0">
                <a:latin typeface="Courier New" pitchFamily="49" charset="0"/>
              </a:rPr>
              <a:t>Name</a:t>
            </a:r>
          </a:p>
          <a:p>
            <a:pPr eaLnBrk="0" hangingPunct="0"/>
            <a:r>
              <a:rPr lang="en-US" sz="2400" dirty="0" err="1">
                <a:latin typeface="Courier New" pitchFamily="49" charset="0"/>
              </a:rPr>
              <a:t>PhoneNumber</a:t>
            </a:r>
            <a:endParaRPr lang="en-US" sz="2400" dirty="0">
              <a:latin typeface="Courier New" pitchFamily="49" charset="0"/>
            </a:endParaRPr>
          </a:p>
          <a:p>
            <a:pPr eaLnBrk="0" hangingPunct="0"/>
            <a:r>
              <a:rPr lang="en-US" sz="2400" dirty="0" err="1">
                <a:latin typeface="Courier New" pitchFamily="49" charset="0"/>
              </a:rPr>
              <a:t>NumCourse</a:t>
            </a:r>
            <a:endParaRPr lang="en-US" sz="2400" dirty="0">
              <a:latin typeface="Courier New" pitchFamily="49" charset="0"/>
            </a:endParaRPr>
          </a:p>
          <a:p>
            <a:pPr eaLnBrk="0" hangingPunct="0"/>
            <a:r>
              <a:rPr lang="en-US" sz="2400" dirty="0">
                <a:latin typeface="Courier New" pitchFamily="49" charset="0"/>
              </a:rPr>
              <a:t>Courses</a:t>
            </a:r>
          </a:p>
        </p:txBody>
      </p:sp>
      <p:sp>
        <p:nvSpPr>
          <p:cNvPr id="100362" name="Text Box 10"/>
          <p:cNvSpPr txBox="1">
            <a:spLocks noChangeArrowheads="1"/>
          </p:cNvSpPr>
          <p:nvPr/>
        </p:nvSpPr>
        <p:spPr bwMode="auto">
          <a:xfrm>
            <a:off x="3386138" y="3962400"/>
            <a:ext cx="2557462" cy="155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Courier New" pitchFamily="49" charset="0"/>
              </a:rPr>
              <a:t>PrintSched()</a:t>
            </a:r>
          </a:p>
          <a:p>
            <a:pPr eaLnBrk="0" hangingPunct="0"/>
            <a:r>
              <a:rPr lang="en-US" sz="2400">
                <a:latin typeface="Courier New" pitchFamily="49" charset="0"/>
              </a:rPr>
              <a:t>ChangePhone()</a:t>
            </a:r>
          </a:p>
          <a:p>
            <a:pPr eaLnBrk="0" hangingPunct="0"/>
            <a:r>
              <a:rPr lang="en-US" sz="2400">
                <a:latin typeface="Courier New" pitchFamily="49" charset="0"/>
              </a:rPr>
              <a:t>AddCourse()</a:t>
            </a:r>
          </a:p>
          <a:p>
            <a:pPr eaLnBrk="0" hangingPunct="0"/>
            <a:r>
              <a:rPr lang="en-US" sz="2400">
                <a:latin typeface="Courier New" pitchFamily="49" charset="0"/>
              </a:rPr>
              <a:t>DropCourse()</a:t>
            </a:r>
          </a:p>
        </p:txBody>
      </p:sp>
      <p:sp>
        <p:nvSpPr>
          <p:cNvPr id="100363" name="Text Box 11"/>
          <p:cNvSpPr txBox="1">
            <a:spLocks noChangeArrowheads="1"/>
          </p:cNvSpPr>
          <p:nvPr/>
        </p:nvSpPr>
        <p:spPr bwMode="auto">
          <a:xfrm>
            <a:off x="6172200" y="3429000"/>
            <a:ext cx="2667000" cy="1006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ru-RU" sz="2000">
                <a:latin typeface="Times New Roman" pitchFamily="18" charset="0"/>
              </a:rPr>
              <a:t>Добавить курс к списку курсов и увеличить </a:t>
            </a:r>
            <a:r>
              <a:rPr lang="en-US" sz="2000">
                <a:latin typeface="Times New Roman" pitchFamily="18" charset="0"/>
              </a:rPr>
              <a:t>NumCourse</a:t>
            </a:r>
          </a:p>
        </p:txBody>
      </p:sp>
      <p:sp>
        <p:nvSpPr>
          <p:cNvPr id="100364" name="Text Box 12"/>
          <p:cNvSpPr txBox="1">
            <a:spLocks noChangeArrowheads="1"/>
          </p:cNvSpPr>
          <p:nvPr/>
        </p:nvSpPr>
        <p:spPr bwMode="auto">
          <a:xfrm>
            <a:off x="6172200" y="4953000"/>
            <a:ext cx="2667000" cy="1006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ru-RU" sz="2000">
                <a:latin typeface="Times New Roman" pitchFamily="18" charset="0"/>
              </a:rPr>
              <a:t>Убрать курс из списка курсов и уменьшить</a:t>
            </a:r>
            <a:r>
              <a:rPr lang="en-US" sz="2000">
                <a:latin typeface="Times New Roman" pitchFamily="18" charset="0"/>
              </a:rPr>
              <a:t> NumCourse</a:t>
            </a:r>
          </a:p>
        </p:txBody>
      </p:sp>
      <p:sp>
        <p:nvSpPr>
          <p:cNvPr id="100365" name="Line 13"/>
          <p:cNvSpPr>
            <a:spLocks noChangeShapeType="1"/>
          </p:cNvSpPr>
          <p:nvPr/>
        </p:nvSpPr>
        <p:spPr bwMode="auto">
          <a:xfrm flipH="1">
            <a:off x="5334000" y="4419600"/>
            <a:ext cx="91440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 flipH="1" flipV="1">
            <a:off x="5486400" y="5334000"/>
            <a:ext cx="685800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0367" name="Text Box 15"/>
          <p:cNvSpPr txBox="1">
            <a:spLocks noChangeArrowheads="1"/>
          </p:cNvSpPr>
          <p:nvPr/>
        </p:nvSpPr>
        <p:spPr bwMode="auto">
          <a:xfrm>
            <a:off x="6019800" y="1676400"/>
            <a:ext cx="2682875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400">
                <a:latin typeface="Times New Roman" pitchFamily="18" charset="0"/>
              </a:rPr>
              <a:t># </a:t>
            </a:r>
            <a:r>
              <a:rPr lang="ru-RU" sz="2400">
                <a:latin typeface="Times New Roman" pitchFamily="18" charset="0"/>
              </a:rPr>
              <a:t>курсов в списке должно быть равно </a:t>
            </a:r>
            <a:r>
              <a:rPr lang="en-US" sz="2400">
                <a:latin typeface="Times New Roman" pitchFamily="18" charset="0"/>
              </a:rPr>
              <a:t>NumCourse</a:t>
            </a:r>
          </a:p>
        </p:txBody>
      </p:sp>
      <p:sp>
        <p:nvSpPr>
          <p:cNvPr id="100368" name="Oval 16"/>
          <p:cNvSpPr>
            <a:spLocks noChangeArrowheads="1"/>
          </p:cNvSpPr>
          <p:nvPr/>
        </p:nvSpPr>
        <p:spPr bwMode="auto">
          <a:xfrm>
            <a:off x="6096000" y="1447800"/>
            <a:ext cx="2514600" cy="16002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0369" name="Line 17"/>
          <p:cNvSpPr>
            <a:spLocks noChangeShapeType="1"/>
          </p:cNvSpPr>
          <p:nvPr/>
        </p:nvSpPr>
        <p:spPr bwMode="auto">
          <a:xfrm flipH="1">
            <a:off x="2362200" y="2743200"/>
            <a:ext cx="3962400" cy="2514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29600" cy="733425"/>
          </a:xfrm>
        </p:spPr>
        <p:txBody>
          <a:bodyPr/>
          <a:lstStyle/>
          <a:p>
            <a:pPr eaLnBrk="1" hangingPunct="1"/>
            <a:r>
              <a:rPr lang="ru-RU" sz="4000" smtClean="0"/>
              <a:t>Объекты и элементы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362950" cy="5327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/>
              <a:t>Объекты состоят из элементов (членов), к которым относятся: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400" smtClean="0"/>
              <a:t>поля и свойства – содержат данные объекта;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400" smtClean="0"/>
              <a:t>методы – определяют действия, которые объект способен выполнять;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400" smtClean="0"/>
              <a:t>события – уведомления, которые объект может отправлять другим объектам, если происходит нечто интересное или важное.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Объекты могут использовать объекты других классов в качестве своих полей.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Объектная модель это иерархия дочерних объектов главного объекта, к которым он предоставляет доступ.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Классы на языке </a:t>
            </a:r>
            <a:r>
              <a:rPr lang="en-US" dirty="0" smtClean="0"/>
              <a:t>C#</a:t>
            </a:r>
            <a:endParaRPr lang="ru-RU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Основные составные части программы на языке </a:t>
            </a:r>
            <a:r>
              <a:rPr lang="en-US" dirty="0" smtClean="0"/>
              <a:t>C#</a:t>
            </a:r>
          </a:p>
          <a:p>
            <a:pPr eaLnBrk="1" hangingPunct="1"/>
            <a:r>
              <a:rPr lang="ru-RU" dirty="0" smtClean="0"/>
              <a:t>Задают новые типы данных (пользовательские)</a:t>
            </a:r>
          </a:p>
          <a:p>
            <a:pPr eaLnBrk="1" hangingPunct="1"/>
            <a:r>
              <a:rPr lang="ru-RU" dirty="0" smtClean="0"/>
              <a:t>Класс и тип – почти синонимы в С</a:t>
            </a:r>
            <a:r>
              <a:rPr lang="en-US" dirty="0" smtClean="0"/>
              <a:t>#</a:t>
            </a:r>
            <a:endParaRPr lang="ru-RU" dirty="0" smtClean="0"/>
          </a:p>
          <a:p>
            <a:pPr eaLnBrk="1" hangingPunct="1"/>
            <a:r>
              <a:rPr lang="ru-RU" dirty="0" smtClean="0"/>
              <a:t>Везде, где могут использоваться встроенные типы, могут использоваться и классы – пользовательские типы.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smtClean="0"/>
              <a:t>Составные элементы класса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sz="2800" dirty="0" smtClean="0">
                <a:solidFill>
                  <a:srgbClr val="0033CC"/>
                </a:solidFill>
              </a:rPr>
              <a:t>Поля (</a:t>
            </a:r>
            <a:r>
              <a:rPr lang="en-US" sz="2800" dirty="0" smtClean="0">
                <a:solidFill>
                  <a:srgbClr val="0033CC"/>
                </a:solidFill>
              </a:rPr>
              <a:t>field</a:t>
            </a:r>
            <a:r>
              <a:rPr lang="ru-RU" sz="2800" dirty="0" smtClean="0">
                <a:solidFill>
                  <a:srgbClr val="0033CC"/>
                </a:solidFill>
              </a:rPr>
              <a:t>)</a:t>
            </a:r>
            <a:r>
              <a:rPr lang="ru-RU" sz="2800" dirty="0" smtClean="0"/>
              <a:t> – обычно скрытые данные класса (внутренне состояние)</a:t>
            </a:r>
            <a:endParaRPr lang="en-US" sz="2800" dirty="0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sz="2800" dirty="0" smtClean="0">
                <a:solidFill>
                  <a:srgbClr val="0033CC"/>
                </a:solidFill>
              </a:rPr>
              <a:t>Методы (</a:t>
            </a:r>
            <a:r>
              <a:rPr lang="en-US" sz="2800" dirty="0" smtClean="0">
                <a:solidFill>
                  <a:srgbClr val="0033CC"/>
                </a:solidFill>
              </a:rPr>
              <a:t>methods</a:t>
            </a:r>
            <a:r>
              <a:rPr lang="ru-RU" sz="2800" dirty="0" smtClean="0">
                <a:solidFill>
                  <a:srgbClr val="0033CC"/>
                </a:solidFill>
              </a:rPr>
              <a:t>)</a:t>
            </a:r>
            <a:r>
              <a:rPr lang="en-US" sz="2800" dirty="0" smtClean="0"/>
              <a:t> – </a:t>
            </a:r>
            <a:r>
              <a:rPr lang="ru-RU" sz="2800" dirty="0" smtClean="0"/>
              <a:t>операции над данными класса (поведение) (можно называть функциями)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800" dirty="0" smtClean="0">
                <a:solidFill>
                  <a:srgbClr val="0033CC"/>
                </a:solidFill>
              </a:rPr>
              <a:t>Свойства (</a:t>
            </a:r>
            <a:r>
              <a:rPr lang="en-US" sz="2800" dirty="0" smtClean="0">
                <a:solidFill>
                  <a:srgbClr val="0033CC"/>
                </a:solidFill>
              </a:rPr>
              <a:t>property</a:t>
            </a:r>
            <a:r>
              <a:rPr lang="ru-RU" sz="2800" dirty="0" smtClean="0">
                <a:solidFill>
                  <a:srgbClr val="0033CC"/>
                </a:solidFill>
              </a:rPr>
              <a:t>)</a:t>
            </a:r>
            <a:r>
              <a:rPr lang="ru-RU" sz="2800" dirty="0" smtClean="0"/>
              <a:t> – доступ к данным класса с помощью функций 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get</a:t>
            </a:r>
            <a:r>
              <a:rPr lang="en-US" sz="2400" dirty="0" smtClean="0"/>
              <a:t> – </a:t>
            </a:r>
            <a:r>
              <a:rPr lang="ru-RU" sz="2400" dirty="0" smtClean="0"/>
              <a:t>получить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set</a:t>
            </a:r>
            <a:r>
              <a:rPr lang="en-US" sz="2400" dirty="0" smtClean="0"/>
              <a:t> – </a:t>
            </a:r>
            <a:r>
              <a:rPr lang="ru-RU" sz="2400" dirty="0" smtClean="0"/>
              <a:t>задать</a:t>
            </a:r>
            <a:endParaRPr lang="en-US" sz="2400" dirty="0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sz="2800" dirty="0" smtClean="0">
                <a:solidFill>
                  <a:srgbClr val="0033CC"/>
                </a:solidFill>
              </a:rPr>
              <a:t>События (</a:t>
            </a:r>
            <a:r>
              <a:rPr lang="en-US" sz="2800" dirty="0" smtClean="0">
                <a:solidFill>
                  <a:srgbClr val="0033CC"/>
                </a:solidFill>
              </a:rPr>
              <a:t>event</a:t>
            </a:r>
            <a:r>
              <a:rPr lang="ru-RU" sz="2800" dirty="0" smtClean="0">
                <a:solidFill>
                  <a:srgbClr val="0033CC"/>
                </a:solidFill>
              </a:rPr>
              <a:t>)</a:t>
            </a:r>
            <a:r>
              <a:rPr lang="ru-RU" sz="2800" dirty="0" smtClean="0"/>
              <a:t> – оповещение пользователей класса о том, что произошло что-то  важное.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smtClean="0"/>
              <a:t>Описание классов программы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91512" cy="53276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rgbClr val="0033CC"/>
                </a:solidFill>
              </a:rPr>
              <a:t>using</a:t>
            </a:r>
            <a:r>
              <a:rPr lang="en-US" sz="2800" dirty="0" smtClean="0"/>
              <a:t> XXX;   // </a:t>
            </a:r>
            <a:r>
              <a:rPr lang="ru-RU" sz="2800" dirty="0" smtClean="0"/>
              <a:t>чужие пространства имен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rgbClr val="0033CC"/>
                </a:solidFill>
              </a:rPr>
              <a:t>namespace</a:t>
            </a:r>
            <a:r>
              <a:rPr lang="en-US" sz="2800" dirty="0" smtClean="0"/>
              <a:t> MMM   // </a:t>
            </a:r>
            <a:r>
              <a:rPr lang="ru-RU" sz="2800" dirty="0" smtClean="0"/>
              <a:t>свое пространство имен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0033CC"/>
                </a:solidFill>
              </a:rPr>
              <a:t>class</a:t>
            </a:r>
            <a:r>
              <a:rPr lang="en-US" sz="2800" dirty="0" smtClean="0"/>
              <a:t> AAA</a:t>
            </a:r>
            <a:r>
              <a:rPr lang="ru-RU" sz="2800" dirty="0" smtClean="0"/>
              <a:t> // наш класс  </a:t>
            </a:r>
            <a:r>
              <a:rPr lang="en-US" sz="2800" dirty="0" smtClean="0"/>
              <a:t>MMM</a:t>
            </a:r>
            <a:r>
              <a:rPr lang="ru-RU" sz="2800" dirty="0" smtClean="0"/>
              <a:t>.</a:t>
            </a:r>
            <a:r>
              <a:rPr lang="en-US" sz="2800" dirty="0" smtClean="0"/>
              <a:t>AAA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…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0033CC"/>
                </a:solidFill>
              </a:rPr>
              <a:t>class</a:t>
            </a:r>
            <a:r>
              <a:rPr lang="en-US" sz="2800" dirty="0" smtClean="0"/>
              <a:t> BBB // </a:t>
            </a:r>
            <a:r>
              <a:rPr lang="ru-RU" sz="2800" dirty="0" smtClean="0"/>
              <a:t> другой наш класс</a:t>
            </a:r>
            <a:r>
              <a:rPr lang="en-US" sz="2800" dirty="0" smtClean="0"/>
              <a:t> MMM</a:t>
            </a:r>
            <a:r>
              <a:rPr lang="ru-RU" sz="2800" dirty="0" smtClean="0"/>
              <a:t>.</a:t>
            </a:r>
            <a:r>
              <a:rPr lang="en-US" sz="2800" dirty="0" smtClean="0"/>
              <a:t>BBB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…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}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класса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0066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Описание </a:t>
            </a:r>
            <a:r>
              <a:rPr lang="ru-RU" dirty="0"/>
              <a:t>класса Автомобиль может выглядеть следующим образом: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class 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Автомобиль</a:t>
            </a:r>
          </a:p>
          <a:p>
            <a:pPr>
              <a:buNone/>
            </a:pP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// 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описание свойств</a:t>
            </a:r>
          </a:p>
          <a:p>
            <a:pPr>
              <a:buNone/>
            </a:pP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public string M</a:t>
            </a:r>
            <a:r>
              <a:rPr lang="ru-RU" dirty="0" err="1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одель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public float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Расход_топлива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private </a:t>
            </a:r>
            <a:r>
              <a:rPr lang="en-US" dirty="0" err="1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Число_цилиндров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// 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описание методов</a:t>
            </a:r>
          </a:p>
          <a:p>
            <a:pPr>
              <a:buNone/>
            </a:pP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public void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Повернуть_руль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(){...};</a:t>
            </a:r>
          </a:p>
          <a:p>
            <a:pPr>
              <a:buNone/>
            </a:pP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private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Регулировка_датчика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(){...};</a:t>
            </a:r>
          </a:p>
          <a:p>
            <a:pPr>
              <a:buNone/>
            </a:pP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// 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описание события</a:t>
            </a:r>
          </a:p>
          <a:p>
            <a:pPr>
              <a:buNone/>
            </a:pP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event </a:t>
            </a:r>
            <a:r>
              <a:rPr lang="ru-RU" dirty="0" err="1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Перегрев_двигателя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ru-RU" dirty="0"/>
              <a:t>Для доступа к полям, свойствам, методам элементам объектов используется специальная операция точка (.). Например:</a:t>
            </a:r>
          </a:p>
          <a:p>
            <a:pPr>
              <a:buNone/>
            </a:pP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myAuto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.Модель // определение Модели </a:t>
            </a:r>
          </a:p>
          <a:p>
            <a:pPr>
              <a:buNone/>
            </a:pPr>
            <a:r>
              <a:rPr lang="ru-RU" dirty="0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myAuto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dirty="0" err="1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Повернуть_руль</a:t>
            </a:r>
            <a:r>
              <a:rPr lang="ru-RU" dirty="0">
                <a:solidFill>
                  <a:srgbClr val="0000CC"/>
                </a:solidFill>
                <a:latin typeface="Courier New" pitchFamily="49" charset="0"/>
                <a:cs typeface="Courier New" pitchFamily="49" charset="0"/>
              </a:rPr>
              <a:t>() // поворот руля автомобиля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описания и использования класса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4357718" cy="5572140"/>
          </a:xfrm>
        </p:spPr>
        <p:txBody>
          <a:bodyPr>
            <a:normAutofit fontScale="32500" lnSpcReduction="20000"/>
          </a:bodyPr>
          <a:lstStyle/>
          <a:p>
            <a:pPr marL="93663" indent="-84138"/>
            <a:r>
              <a:rPr lang="ru-RU" sz="3700" dirty="0" smtClean="0"/>
              <a:t>Самый простой класс</a:t>
            </a:r>
            <a:endParaRPr lang="en-US" sz="3700" dirty="0" smtClean="0"/>
          </a:p>
          <a:p>
            <a:pPr>
              <a:buNone/>
            </a:pP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 Car</a:t>
            </a:r>
          </a:p>
          <a:p>
            <a:pPr>
              <a:buNone/>
            </a:pP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ru-RU" sz="37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37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93663" indent="-93663"/>
            <a:r>
              <a:rPr lang="ru-RU" sz="3700" dirty="0" smtClean="0"/>
              <a:t>Класс с полями</a:t>
            </a:r>
            <a:endParaRPr lang="en-US" sz="3700" dirty="0" smtClean="0"/>
          </a:p>
          <a:p>
            <a:pPr>
              <a:buNone/>
            </a:pP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 Car</a:t>
            </a:r>
          </a:p>
          <a:p>
            <a:pPr>
              <a:buNone/>
            </a:pP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состояние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Car.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string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petName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currSpeed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93663" indent="-93663"/>
            <a:r>
              <a:rPr lang="ru-RU" sz="3700" dirty="0" smtClean="0"/>
              <a:t>Класс с полями</a:t>
            </a:r>
            <a:endParaRPr lang="en-US" sz="3700" dirty="0" smtClean="0"/>
          </a:p>
          <a:p>
            <a:pPr>
              <a:buNone/>
            </a:pP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 Car</a:t>
            </a:r>
          </a:p>
          <a:p>
            <a:pPr>
              <a:buNone/>
            </a:pP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состояние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Car.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string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petName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currSpeed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функциональность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Car.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void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PrintState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Console.WriteLine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("{0} is going {1} MPH.", </a:t>
            </a: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petName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currSpeed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void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SpeedUp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delta)</a:t>
            </a: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endParaRPr lang="en-US" sz="37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37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currSpeed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+= delta;</a:t>
            </a:r>
          </a:p>
          <a:p>
            <a:pPr>
              <a:buNone/>
            </a:pPr>
            <a:r>
              <a:rPr lang="ru-RU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r>
              <a:rPr lang="en-US" sz="37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3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9124" y="1428736"/>
            <a:ext cx="471487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static void Main(string[]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Console.WriteLine</a:t>
            </a:r>
            <a:endParaRPr lang="ru-RU" sz="12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("***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Используем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 Types***");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Создаем и настраиваем объект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Car.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Car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myCar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new Car();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myCar.petName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"Henry";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myCar.currSpeed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10;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Ускоряем автомобиль несколько раз</a:t>
            </a:r>
            <a:endParaRPr lang="en-US" sz="12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и выводим на печать </a:t>
            </a:r>
            <a:r>
              <a:rPr lang="ru-RU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новоесостояние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&lt;= 10;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++)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myCar.SpeedUp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(5);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myCar.PrintState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Console.ReadLine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ru-RU" sz="12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sz="12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Неправильное использование класса</a:t>
            </a:r>
          </a:p>
          <a:p>
            <a:endParaRPr lang="en-US" sz="12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static void Main(string[]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Ошибка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! </a:t>
            </a:r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Забыли использовать операцию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'new'!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Car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myCar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2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myCar.petName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= "Fred";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ru-RU" sz="12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sz="12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sz="12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Раздельное описание классов </a:t>
            </a:r>
            <a:br>
              <a:rPr lang="ru-RU" sz="3200" dirty="0" smtClean="0"/>
            </a:br>
            <a:r>
              <a:rPr lang="ru-RU" sz="3200" dirty="0" smtClean="0"/>
              <a:t>(</a:t>
            </a:r>
            <a:r>
              <a:rPr lang="en-US" sz="3200" dirty="0" smtClean="0"/>
              <a:t>partial classes</a:t>
            </a:r>
            <a:r>
              <a:rPr lang="ru-RU" sz="3200" dirty="0" smtClean="0"/>
              <a:t>)</a:t>
            </a:r>
            <a:endParaRPr lang="en-US" sz="3200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Класс может быть определен по частям в нескольких файлах исходного кода</a:t>
            </a:r>
            <a:r>
              <a:rPr lang="en-US" sz="2000" dirty="0" smtClean="0"/>
              <a:t> (</a:t>
            </a:r>
            <a:r>
              <a:rPr lang="ru-RU" sz="2000" dirty="0" smtClean="0"/>
              <a:t>единицах компиляции</a:t>
            </a:r>
            <a:r>
              <a:rPr lang="en-US" sz="2000" dirty="0" smtClean="0"/>
              <a:t>) – </a:t>
            </a:r>
            <a:r>
              <a:rPr lang="ru-RU" sz="2000" dirty="0" smtClean="0"/>
              <a:t>это удобно для пошаговой разработки программ и быстрого внесения изменений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B050"/>
                </a:solidFill>
              </a:rPr>
              <a:t>// </a:t>
            </a:r>
            <a:r>
              <a:rPr lang="ru-RU" sz="2000" dirty="0" smtClean="0">
                <a:solidFill>
                  <a:srgbClr val="00B050"/>
                </a:solidFill>
              </a:rPr>
              <a:t>исходный файл 1</a:t>
            </a:r>
            <a:endParaRPr lang="en-US" sz="2000" dirty="0" smtClean="0">
              <a:solidFill>
                <a:srgbClr val="00B05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B050"/>
                </a:solidFill>
              </a:rPr>
              <a:t>partial class C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public void M() { …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}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B050"/>
                </a:solidFill>
              </a:rPr>
              <a:t>// </a:t>
            </a:r>
            <a:r>
              <a:rPr lang="ru-RU" sz="2000" dirty="0" smtClean="0">
                <a:solidFill>
                  <a:srgbClr val="00B050"/>
                </a:solidFill>
              </a:rPr>
              <a:t>исходный файл 2</a:t>
            </a:r>
            <a:endParaRPr lang="en-US" sz="2000" dirty="0" smtClean="0">
              <a:solidFill>
                <a:srgbClr val="00B05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partial class C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  public void N() { …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ru-RU" sz="2000" dirty="0" smtClean="0"/>
              <a:t>Множество элементов пошагово определенного класса является объединением всех множеств его элементов, определенных в отдельных исходных файлах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Инкапсуляция (</a:t>
            </a:r>
            <a:r>
              <a:rPr lang="ru-RU" altLang="ko-KR" sz="4000" b="1" i="1">
                <a:ea typeface="Gulim" pitchFamily="34" charset="-127"/>
              </a:rPr>
              <a:t>Encapsulation</a:t>
            </a:r>
            <a:r>
              <a:rPr lang="ru-RU" altLang="ko-KR" sz="4000"/>
              <a:t>)</a:t>
            </a:r>
            <a:r>
              <a:rPr lang="ru-RU" sz="4000"/>
              <a:t/>
            </a:r>
            <a:br>
              <a:rPr lang="ru-RU" sz="4000"/>
            </a:br>
            <a:endParaRPr lang="en-US" sz="400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196975"/>
            <a:ext cx="8064500" cy="5400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Максимальное закрытие доступа к состоянию объектов</a:t>
            </a:r>
          </a:p>
          <a:p>
            <a:pPr>
              <a:lnSpc>
                <a:spcPct val="90000"/>
              </a:lnSpc>
            </a:pPr>
            <a:r>
              <a:rPr lang="ru-RU" sz="2800"/>
              <a:t>Состояние объекта можно менять только используя свойства и методы (не используя переменные)</a:t>
            </a:r>
          </a:p>
          <a:p>
            <a:pPr>
              <a:lnSpc>
                <a:spcPct val="90000"/>
              </a:lnSpc>
            </a:pPr>
            <a:r>
              <a:rPr lang="ru-RU" sz="2800"/>
              <a:t>Свойства и методы открытые внешним пользователям класса - интерфейс (</a:t>
            </a:r>
            <a:r>
              <a:rPr lang="en-US" sz="2800"/>
              <a:t>interface</a:t>
            </a:r>
            <a:r>
              <a:rPr lang="ru-RU" sz="2800"/>
              <a:t>)</a:t>
            </a:r>
          </a:p>
          <a:p>
            <a:pPr>
              <a:lnSpc>
                <a:spcPct val="90000"/>
              </a:lnSpc>
            </a:pPr>
            <a:r>
              <a:rPr lang="ru-RU" sz="2800"/>
              <a:t>Это позволяет</a:t>
            </a:r>
          </a:p>
          <a:p>
            <a:pPr lvl="1">
              <a:lnSpc>
                <a:spcPct val="90000"/>
              </a:lnSpc>
            </a:pPr>
            <a:r>
              <a:rPr lang="ru-RU" sz="2400"/>
              <a:t>Избежать неправильного использования объектов (защита от дурака)</a:t>
            </a:r>
          </a:p>
          <a:p>
            <a:pPr lvl="1">
              <a:lnSpc>
                <a:spcPct val="90000"/>
              </a:lnSpc>
            </a:pPr>
            <a:r>
              <a:rPr lang="ru-RU" sz="2400"/>
              <a:t>Изменять и развивать класс не мешая его использовать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Инкапсуляция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362950" cy="57324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/>
              <a:t>Отделение реализации объекта от его интерфейса. Приложение взаимодействует с объектом через его интерфейс, который состоит из открытых свойств и методов.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Если интерфейс не меняется, то приложение может взаимодействовать с объектом, даже если его реализация будет сильно меняться.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Объекты должны взаимодействовать друг с другом только через свои открытые методы и свойства, поэтому объекту требуются все необходимые данные и полный набор методов, необходимых для работы с этими данными.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Интерфейс ни в коем случае не должен открывать доступ к внутренним данным объекта.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Интерфейсы могут описываться отдельно от классов.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Для того, чтобы указать, что класс поддерживает некоторый интерфейс, необходимо сделать класс производным от одного или нескольких интерфейсов.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Описатели режимов доступа</a:t>
            </a:r>
            <a:br>
              <a:rPr lang="ru-RU" sz="4000" smtClean="0"/>
            </a:br>
            <a:r>
              <a:rPr lang="ru-RU" sz="4000" smtClean="0"/>
              <a:t> </a:t>
            </a:r>
            <a:r>
              <a:rPr lang="en-US" altLang="zh-CN" sz="3600" b="1" i="1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Access modifiers</a:t>
            </a:r>
            <a:r>
              <a:rPr lang="en-US" altLang="zh-CN" sz="1800" b="1" i="1" smtClean="0">
                <a:solidFill>
                  <a:srgbClr val="000000"/>
                </a:solidFill>
                <a:latin typeface="Verdana" pitchFamily="34" charset="0"/>
                <a:ea typeface="SimSun" pitchFamily="2" charset="-122"/>
                <a:cs typeface="Times New Roman" pitchFamily="18" charset="0"/>
              </a:rPr>
              <a:t> </a:t>
            </a:r>
            <a:endParaRPr lang="ru-RU" sz="1800" b="1" i="1" smtClean="0">
              <a:solidFill>
                <a:srgbClr val="000000"/>
              </a:solidFill>
              <a:latin typeface="Verdana" pitchFamily="34" charset="0"/>
              <a:ea typeface="SimSun" pitchFamily="2" charset="-122"/>
              <a:cs typeface="Times New Roman" pitchFamily="18" charset="0"/>
            </a:endParaRPr>
          </a:p>
        </p:txBody>
      </p:sp>
      <p:graphicFrame>
        <p:nvGraphicFramePr>
          <p:cNvPr id="163843" name="Group 3"/>
          <p:cNvGraphicFramePr>
            <a:graphicFrameLocks noGrp="1"/>
          </p:cNvGraphicFramePr>
          <p:nvPr>
            <p:ph idx="1"/>
          </p:nvPr>
        </p:nvGraphicFramePr>
        <p:xfrm>
          <a:off x="250825" y="1600200"/>
          <a:ext cx="8713788" cy="4924427"/>
        </p:xfrm>
        <a:graphic>
          <a:graphicData uri="http://schemas.openxmlformats.org/drawingml/2006/table">
            <a:tbl>
              <a:tblPr/>
              <a:tblGrid>
                <a:gridCol w="2449513"/>
                <a:gridCol w="6264275"/>
              </a:tblGrid>
              <a:tr h="396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Access Modifier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Ограничения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Courier New" pitchFamily="49" charset="0"/>
                        </a:rPr>
                        <a:t>public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 ограничений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Элементы отмеченные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90029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public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видны любому методу любого класса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 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Courier New" pitchFamily="49" charset="0"/>
                        </a:rPr>
                        <a:t>private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Элементы класса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A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отмеченные как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90029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private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доступны только методам класса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A. 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29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Courier New" pitchFamily="49" charset="0"/>
                        </a:rPr>
                        <a:t>protected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Элементы класса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A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отмеченные как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90029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protected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доступны методам класса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A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методам </a:t>
                      </a:r>
                      <a:r>
                        <a:rPr kumimoji="0" lang="ru-RU" altLang="zh-CN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производным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от класса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A. 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Courier New" pitchFamily="49" charset="0"/>
                        </a:rPr>
                        <a:t>internal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Элементы класса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A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отмеченные как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90029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internal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доступны методам любого класса в сборке, в которой описан класс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A. 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38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Courier New" pitchFamily="49" charset="0"/>
                        </a:rPr>
                        <a:t>protected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Courier New" pitchFamily="49" charset="0"/>
                        </a:rPr>
                        <a:t>internal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Элементы класса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A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отмеченные как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Courier New" pitchFamily="49" charset="0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90029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protected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90029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internal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доступны методам класса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A,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методам классов производных от класса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A,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также любому классу в сборке, где описан класс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A.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Это как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90029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protected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ИЛИ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90029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internal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 (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 режима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90029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protected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ru-RU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90029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internal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.) 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 доступа к классу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Класс могут иметь режим доступа </a:t>
            </a:r>
            <a:r>
              <a:rPr lang="en-US" dirty="0" smtClean="0"/>
              <a:t>public </a:t>
            </a:r>
            <a:r>
              <a:rPr lang="ru-RU" dirty="0" smtClean="0"/>
              <a:t>или</a:t>
            </a:r>
            <a:r>
              <a:rPr lang="en-US" dirty="0" smtClean="0"/>
              <a:t> internal</a:t>
            </a:r>
            <a:r>
              <a:rPr lang="ru-RU" dirty="0" smtClean="0"/>
              <a:t> (по умолчанию).</a:t>
            </a:r>
          </a:p>
          <a:p>
            <a:endParaRPr lang="en-US" dirty="0" smtClean="0"/>
          </a:p>
          <a:p>
            <a:r>
              <a:rPr lang="ru-RU" dirty="0" smtClean="0"/>
              <a:t>По умолчанию элементы класса имеют режим доступа </a:t>
            </a:r>
            <a:r>
              <a:rPr lang="en-US" dirty="0" smtClean="0"/>
              <a:t>private</a:t>
            </a:r>
            <a:r>
              <a:rPr lang="ru-RU" dirty="0" smtClean="0"/>
              <a:t>, а типы (классы, структуры и т.п.)</a:t>
            </a:r>
            <a:r>
              <a:rPr lang="en-US" dirty="0" smtClean="0"/>
              <a:t> </a:t>
            </a:r>
            <a:r>
              <a:rPr lang="ru-RU" dirty="0" smtClean="0"/>
              <a:t>по умолчанию имеют тип </a:t>
            </a:r>
            <a:r>
              <a:rPr lang="en-US" dirty="0" smtClean="0"/>
              <a:t>internal. </a:t>
            </a:r>
            <a:endParaRPr lang="ru-RU" dirty="0" smtClean="0"/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An internal class with a private default constructor.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 Radio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None/>
            </a:pP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Radio(){}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ru-RU" dirty="0" smtClean="0"/>
              <a:t>Для разрешения доступа к классу </a:t>
            </a:r>
            <a:r>
              <a:rPr lang="en-US" dirty="0" smtClean="0"/>
              <a:t>Radio </a:t>
            </a:r>
            <a:r>
              <a:rPr lang="ru-RU" dirty="0" smtClean="0"/>
              <a:t>из других сборок нужно добавить режим доступа </a:t>
            </a:r>
            <a:r>
              <a:rPr lang="en-US" dirty="0" smtClean="0"/>
              <a:t>public </a:t>
            </a:r>
            <a:r>
              <a:rPr lang="ru-RU" dirty="0" smtClean="0"/>
              <a:t>к описанию класса</a:t>
            </a:r>
            <a:r>
              <a:rPr lang="en-US" dirty="0" smtClean="0"/>
              <a:t>.</a:t>
            </a:r>
          </a:p>
          <a:p>
            <a:r>
              <a:rPr lang="ru-RU" dirty="0" smtClean="0"/>
              <a:t>Чтобы разрешить другим типам использовать элементы объекта, нужно их отметить, как открыто доступных.</a:t>
            </a:r>
            <a:r>
              <a:rPr lang="en-US" dirty="0" smtClean="0"/>
              <a:t> </a:t>
            </a:r>
            <a:endParaRPr lang="ru-RU" dirty="0" smtClean="0"/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A public class with a public default constructor.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class Radio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None/>
            </a:pP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Radio(){}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ru-RU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описания класса</a:t>
            </a:r>
            <a:endParaRPr lang="ru-RU" dirty="0"/>
          </a:p>
        </p:txBody>
      </p:sp>
      <p:sp>
        <p:nvSpPr>
          <p:cNvPr id="154625" name="Rectangle 1"/>
          <p:cNvSpPr>
            <a:spLocks noChangeArrowheads="1"/>
          </p:cNvSpPr>
          <p:nvPr/>
        </p:nvSpPr>
        <p:spPr bwMode="auto">
          <a:xfrm>
            <a:off x="285720" y="1714488"/>
            <a:ext cx="857256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class Person</a:t>
            </a: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{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 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public string name</a:t>
            </a: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; // задается значение ""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 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public </a:t>
            </a:r>
            <a:r>
              <a:rPr kumimoji="0" lang="en-US" altLang="ko-KR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int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age</a:t>
            </a: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;  // задается значение 0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 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public double salary</a:t>
            </a: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; // задается значение 0.0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 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public Person(string n, </a:t>
            </a:r>
            <a:r>
              <a:rPr kumimoji="0" lang="en-US" altLang="ko-KR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int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a, double s</a:t>
            </a:r>
            <a:r>
              <a:rPr lang="en-US" altLang="ko-KR" sz="2000" dirty="0" smtClean="0">
                <a:solidFill>
                  <a:srgbClr val="0000FF"/>
                </a:solidFill>
                <a:latin typeface="Courier New" pitchFamily="49" charset="0"/>
                <a:ea typeface="Batang" pitchFamily="18" charset="-127"/>
                <a:cs typeface="Courier New" pitchFamily="49" charset="0"/>
              </a:rPr>
              <a:t>alary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) </a:t>
            </a:r>
            <a:endParaRPr kumimoji="0" lang="ru-RU" altLang="ko-KR" sz="2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ea typeface="Batang" pitchFamily="18" charset="-127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ru-RU" altLang="ko-KR" sz="2000" dirty="0" smtClean="0">
                <a:solidFill>
                  <a:srgbClr val="0000FF"/>
                </a:solidFill>
                <a:latin typeface="Courier New" pitchFamily="49" charset="0"/>
                <a:ea typeface="Batang" pitchFamily="18" charset="-127"/>
                <a:cs typeface="Courier New" pitchFamily="49" charset="0"/>
              </a:rPr>
              <a:t>  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{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   name = n; 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   age = a;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   </a:t>
            </a:r>
            <a:r>
              <a:rPr kumimoji="0" lang="en-US" altLang="ko-KR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this.salary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= s;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 }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 public void </a:t>
            </a:r>
            <a:r>
              <a:rPr kumimoji="0" lang="en-US" altLang="ko-KR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PrintPerson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(){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   </a:t>
            </a:r>
            <a:r>
              <a:rPr kumimoji="0" lang="en-US" altLang="ko-KR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Console.WriteLine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("name= {0}, age = {1}, 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	 salary ={2}", name, age, salary);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   </a:t>
            </a: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}</a:t>
            </a:r>
            <a:endParaRPr kumimoji="0" lang="ru-RU" altLang="ko-KR" sz="1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ko-KR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Batang" pitchFamily="18" charset="-127"/>
                <a:cs typeface="Courier New" pitchFamily="49" charset="0"/>
              </a:rPr>
              <a:t>}</a:t>
            </a:r>
            <a:endParaRPr kumimoji="0" lang="ru-RU" altLang="ko-KR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smtClean="0"/>
              <a:t>Полиморфизм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4525962"/>
          </a:xfrm>
        </p:spPr>
        <p:txBody>
          <a:bodyPr/>
          <a:lstStyle/>
          <a:p>
            <a:pPr eaLnBrk="1" hangingPunct="1"/>
            <a:r>
              <a:rPr lang="ru-RU" sz="2800" dirty="0" smtClean="0"/>
              <a:t>Это способность по разному реализовать одни и те же </a:t>
            </a:r>
            <a:r>
              <a:rPr lang="ru-RU" sz="2800" b="1" i="1" dirty="0" smtClean="0"/>
              <a:t>открытые интерфейсы </a:t>
            </a:r>
            <a:r>
              <a:rPr lang="ru-RU" sz="2800" dirty="0" smtClean="0"/>
              <a:t>в разных классах. </a:t>
            </a:r>
          </a:p>
          <a:p>
            <a:pPr eaLnBrk="1" hangingPunct="1"/>
            <a:r>
              <a:rPr lang="ru-RU" sz="2800" dirty="0" smtClean="0"/>
              <a:t>Полиморфизм позволяет вызывать методы и свойства объекта независимо от их реализации.</a:t>
            </a:r>
          </a:p>
          <a:p>
            <a:pPr eaLnBrk="1" hangingPunct="1"/>
            <a:r>
              <a:rPr lang="ru-RU" sz="2800" dirty="0" smtClean="0"/>
              <a:t>Две способа реализации полиморфизма:</a:t>
            </a:r>
          </a:p>
          <a:p>
            <a:pPr lvl="1"/>
            <a:r>
              <a:rPr lang="ru-RU" sz="2400" dirty="0" smtClean="0"/>
              <a:t>Через наследование</a:t>
            </a:r>
          </a:p>
          <a:p>
            <a:pPr lvl="1" eaLnBrk="1" hangingPunct="1"/>
            <a:r>
              <a:rPr lang="ru-RU" sz="2400" dirty="0" smtClean="0"/>
              <a:t>С помощью интерфейсов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dirty="0" smtClean="0"/>
              <a:t>Реализация полиморфизма через наследование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Наследование позволяет создавать новые классы на основе существующих, при этом в новые классы включается </a:t>
            </a:r>
            <a:r>
              <a:rPr lang="en-US" sz="2400" dirty="0" smtClean="0"/>
              <a:t>protected </a:t>
            </a:r>
            <a:r>
              <a:rPr lang="ru-RU" sz="2400" dirty="0" smtClean="0"/>
              <a:t>и </a:t>
            </a:r>
            <a:r>
              <a:rPr lang="en-US" sz="2400" dirty="0" smtClean="0"/>
              <a:t>public </a:t>
            </a:r>
            <a:r>
              <a:rPr lang="ru-RU" sz="2400" dirty="0" smtClean="0"/>
              <a:t>функциональность старых классов. В новом классе эти элементы могут быть модифицированы и добавлены новые.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Класс, объявленный на основе другого класса, называется его производным или классом-потомком.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У любого класса может быть один прямой предок - базовый класс.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Производные классы сохраняют все характеристики своего базового класса и способны взаимодействовать с другими объектами, как экземпляры базового класса.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Наследование (</a:t>
            </a:r>
            <a:r>
              <a:rPr lang="ru-RU" altLang="ko-KR" b="1" i="1">
                <a:ea typeface="Gulim" pitchFamily="34" charset="-127"/>
              </a:rPr>
              <a:t>Inheritance</a:t>
            </a:r>
            <a:r>
              <a:rPr lang="en-US" altLang="ko-KR">
                <a:ea typeface="Gulim" pitchFamily="34" charset="-127"/>
              </a:rPr>
              <a:t> </a:t>
            </a:r>
            <a:r>
              <a:rPr lang="ru-RU"/>
              <a:t>) </a:t>
            </a:r>
            <a:endParaRPr lang="en-U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00200"/>
            <a:ext cx="6419850" cy="50688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Любые знания о предметной области описываются в виде множества взимосвязанных понятий.</a:t>
            </a:r>
          </a:p>
          <a:p>
            <a:pPr>
              <a:lnSpc>
                <a:spcPct val="80000"/>
              </a:lnSpc>
            </a:pPr>
            <a:r>
              <a:rPr lang="ru-RU" sz="2400"/>
              <a:t>Основная связь </a:t>
            </a:r>
            <a:r>
              <a:rPr lang="en-US" sz="2400"/>
              <a:t>“is_a” (</a:t>
            </a:r>
            <a:r>
              <a:rPr lang="ru-RU" sz="2400"/>
              <a:t>являться видом, вид-подвид</a:t>
            </a:r>
            <a:r>
              <a:rPr lang="en-US" sz="2400"/>
              <a:t>)</a:t>
            </a:r>
            <a:r>
              <a:rPr lang="ru-RU" sz="2400"/>
              <a:t> – наследование (другая важная связь – агрегирование (целое - часть))</a:t>
            </a:r>
          </a:p>
          <a:p>
            <a:pPr>
              <a:lnSpc>
                <a:spcPct val="80000"/>
              </a:lnSpc>
            </a:pPr>
            <a:r>
              <a:rPr lang="ru-RU" sz="2400"/>
              <a:t>Есть базовый класс (обобщенный, может абстрактный), и есть производные классы (например, животные – собака, коза, лошадь)</a:t>
            </a:r>
          </a:p>
          <a:p>
            <a:pPr>
              <a:lnSpc>
                <a:spcPct val="80000"/>
              </a:lnSpc>
            </a:pPr>
            <a:r>
              <a:rPr lang="ru-RU" sz="2400"/>
              <a:t>Производные классы наследуют (получают) от базового класса свойства и поведение, но могут его уточнять (дополнительные свойства, новое поведение, изменение поведения).</a:t>
            </a:r>
            <a:endParaRPr lang="en-US" sz="2000"/>
          </a:p>
        </p:txBody>
      </p:sp>
      <p:pic>
        <p:nvPicPr>
          <p:cNvPr id="106500" name="Picture 4" descr="TIC2Vo0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4825" y="2420938"/>
            <a:ext cx="2397125" cy="28463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Наследование</a:t>
            </a:r>
            <a:endParaRPr lang="ru-RU" dirty="0"/>
          </a:p>
        </p:txBody>
      </p:sp>
      <p:sp>
        <p:nvSpPr>
          <p:cNvPr id="12801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28001" name="Group 1"/>
          <p:cNvGrpSpPr>
            <a:grpSpLocks noChangeAspect="1"/>
          </p:cNvGrpSpPr>
          <p:nvPr/>
        </p:nvGrpSpPr>
        <p:grpSpPr bwMode="auto">
          <a:xfrm>
            <a:off x="428595" y="1857364"/>
            <a:ext cx="8092537" cy="2786082"/>
            <a:chOff x="2007" y="1948"/>
            <a:chExt cx="7843" cy="2700"/>
          </a:xfrm>
        </p:grpSpPr>
        <p:sp>
          <p:nvSpPr>
            <p:cNvPr id="128015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007" y="1948"/>
              <a:ext cx="7843" cy="270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014" name="Rectangle 14"/>
            <p:cNvSpPr>
              <a:spLocks noChangeArrowheads="1"/>
            </p:cNvSpPr>
            <p:nvPr/>
          </p:nvSpPr>
          <p:spPr bwMode="auto">
            <a:xfrm>
              <a:off x="4248" y="1948"/>
              <a:ext cx="322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Транспорт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13" name="Rectangle 13"/>
            <p:cNvSpPr>
              <a:spLocks noChangeArrowheads="1"/>
            </p:cNvSpPr>
            <p:nvPr/>
          </p:nvSpPr>
          <p:spPr bwMode="auto">
            <a:xfrm>
              <a:off x="2007" y="3028"/>
              <a:ext cx="2101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Корабль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12" name="Rectangle 12"/>
            <p:cNvSpPr>
              <a:spLocks noChangeArrowheads="1"/>
            </p:cNvSpPr>
            <p:nvPr/>
          </p:nvSpPr>
          <p:spPr bwMode="auto">
            <a:xfrm>
              <a:off x="4528" y="3028"/>
              <a:ext cx="2101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Автомобиль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11" name="Rectangle 11"/>
            <p:cNvSpPr>
              <a:spLocks noChangeArrowheads="1"/>
            </p:cNvSpPr>
            <p:nvPr/>
          </p:nvSpPr>
          <p:spPr bwMode="auto">
            <a:xfrm>
              <a:off x="7048" y="3028"/>
              <a:ext cx="266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Самолет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10" name="Rectangle 10"/>
            <p:cNvSpPr>
              <a:spLocks noChangeArrowheads="1"/>
            </p:cNvSpPr>
            <p:nvPr/>
          </p:nvSpPr>
          <p:spPr bwMode="auto">
            <a:xfrm>
              <a:off x="2148" y="4109"/>
              <a:ext cx="1681" cy="5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Грузовик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09" name="Rectangle 9"/>
            <p:cNvSpPr>
              <a:spLocks noChangeArrowheads="1"/>
            </p:cNvSpPr>
            <p:nvPr/>
          </p:nvSpPr>
          <p:spPr bwMode="auto">
            <a:xfrm>
              <a:off x="4388" y="4109"/>
              <a:ext cx="2380" cy="5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Пассажирский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08" name="Rectangle 8"/>
            <p:cNvSpPr>
              <a:spLocks noChangeArrowheads="1"/>
            </p:cNvSpPr>
            <p:nvPr/>
          </p:nvSpPr>
          <p:spPr bwMode="auto">
            <a:xfrm>
              <a:off x="7188" y="4108"/>
              <a:ext cx="2662" cy="5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Спортивный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07" name="Line 7"/>
            <p:cNvSpPr>
              <a:spLocks noChangeShapeType="1"/>
            </p:cNvSpPr>
            <p:nvPr/>
          </p:nvSpPr>
          <p:spPr bwMode="auto">
            <a:xfrm flipV="1">
              <a:off x="5648" y="2488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006" name="Line 6"/>
            <p:cNvSpPr>
              <a:spLocks noChangeShapeType="1"/>
            </p:cNvSpPr>
            <p:nvPr/>
          </p:nvSpPr>
          <p:spPr bwMode="auto">
            <a:xfrm flipV="1">
              <a:off x="2988" y="2488"/>
              <a:ext cx="196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005" name="Line 5"/>
            <p:cNvSpPr>
              <a:spLocks noChangeShapeType="1"/>
            </p:cNvSpPr>
            <p:nvPr/>
          </p:nvSpPr>
          <p:spPr bwMode="auto">
            <a:xfrm flipH="1" flipV="1">
              <a:off x="6908" y="2488"/>
              <a:ext cx="140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004" name="Line 4"/>
            <p:cNvSpPr>
              <a:spLocks noChangeShapeType="1"/>
            </p:cNvSpPr>
            <p:nvPr/>
          </p:nvSpPr>
          <p:spPr bwMode="auto">
            <a:xfrm flipV="1">
              <a:off x="5648" y="3568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003" name="Line 3"/>
            <p:cNvSpPr>
              <a:spLocks noChangeShapeType="1"/>
            </p:cNvSpPr>
            <p:nvPr/>
          </p:nvSpPr>
          <p:spPr bwMode="auto">
            <a:xfrm flipV="1">
              <a:off x="2848" y="3568"/>
              <a:ext cx="210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002" name="Line 2"/>
            <p:cNvSpPr>
              <a:spLocks noChangeShapeType="1"/>
            </p:cNvSpPr>
            <p:nvPr/>
          </p:nvSpPr>
          <p:spPr bwMode="auto">
            <a:xfrm flipH="1" flipV="1">
              <a:off x="6208" y="3568"/>
              <a:ext cx="224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Наследование класса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58204" cy="497207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Транспорт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  <a:endParaRPr lang="en-US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ru-RU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Автомобиль : Транспорт</a:t>
            </a: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// 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описание свойств</a:t>
            </a: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string model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float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Расход_топлива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private </a:t>
            </a:r>
            <a:r>
              <a:rPr lang="en-US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Число_цилиндров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// 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описание методов</a:t>
            </a: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public void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Повернуть_руль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(){...};</a:t>
            </a: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private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Регулировка_датчика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(){...};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// 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описание события</a:t>
            </a: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event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Перегрев_двигателя</a:t>
            </a: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/>
              <a:t>Пример наследования сотрудников разных специальностей</a:t>
            </a:r>
            <a:endParaRPr lang="en-US" sz="3600"/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250825" y="1981200"/>
            <a:ext cx="31019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altLang="en-US" sz="2800"/>
              <a:t>Базовый класс (</a:t>
            </a:r>
            <a:r>
              <a:rPr lang="en-US" altLang="en-US" sz="2800"/>
              <a:t>Base Class</a:t>
            </a:r>
            <a:r>
              <a:rPr lang="ru-RU" altLang="en-US" sz="2800"/>
              <a:t>)</a:t>
            </a:r>
            <a:endParaRPr lang="en-US" altLang="en-US" sz="2800"/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altLang="en-US" sz="2400"/>
              <a:t>Person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altLang="en-US" sz="2800"/>
              <a:t>Производные классы (</a:t>
            </a:r>
            <a:r>
              <a:rPr lang="en-US" altLang="en-US" sz="2800"/>
              <a:t>Subclasses</a:t>
            </a:r>
            <a:r>
              <a:rPr lang="ru-RU" altLang="en-US" sz="2800"/>
              <a:t>)</a:t>
            </a:r>
            <a:endParaRPr lang="en-US" altLang="en-US" sz="2800"/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altLang="en-US" sz="2400"/>
              <a:t>Employee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altLang="en-US" sz="2400"/>
              <a:t>Customer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altLang="en-US" sz="2400"/>
              <a:t>Student</a:t>
            </a:r>
          </a:p>
        </p:txBody>
      </p:sp>
      <p:sp>
        <p:nvSpPr>
          <p:cNvPr id="110596" name="AutoShape 4"/>
          <p:cNvSpPr>
            <a:spLocks noChangeArrowheads="1"/>
          </p:cNvSpPr>
          <p:nvPr/>
        </p:nvSpPr>
        <p:spPr bwMode="auto">
          <a:xfrm>
            <a:off x="5148263" y="2286000"/>
            <a:ext cx="1800225" cy="1935163"/>
          </a:xfrm>
          <a:prstGeom prst="flowChartProces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 altLang="en-US" sz="2400" b="1"/>
              <a:t>Employee</a:t>
            </a:r>
            <a:endParaRPr lang="en-US" altLang="en-US" sz="2000"/>
          </a:p>
          <a:p>
            <a:r>
              <a:rPr lang="en-US" altLang="en-US" sz="2000"/>
              <a:t>-Name</a:t>
            </a:r>
          </a:p>
          <a:p>
            <a:r>
              <a:rPr lang="en-US" altLang="en-US" sz="2000"/>
              <a:t>-Address</a:t>
            </a:r>
          </a:p>
          <a:p>
            <a:r>
              <a:rPr lang="en-US" altLang="en-US" sz="2000"/>
              <a:t>-Phone</a:t>
            </a:r>
          </a:p>
          <a:p>
            <a:r>
              <a:rPr lang="en-US" altLang="en-US" sz="2000"/>
              <a:t> Work()</a:t>
            </a:r>
          </a:p>
        </p:txBody>
      </p:sp>
      <p:sp>
        <p:nvSpPr>
          <p:cNvPr id="110597" name="AutoShape 5"/>
          <p:cNvSpPr>
            <a:spLocks noChangeArrowheads="1"/>
          </p:cNvSpPr>
          <p:nvPr/>
        </p:nvSpPr>
        <p:spPr bwMode="auto">
          <a:xfrm>
            <a:off x="3581400" y="4953000"/>
            <a:ext cx="1422400" cy="1284288"/>
          </a:xfrm>
          <a:prstGeom prst="flowChartProces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Ctr="1"/>
          <a:lstStyle/>
          <a:p>
            <a:r>
              <a:rPr lang="en-US" altLang="en-US" sz="2000" b="1"/>
              <a:t>Seller</a:t>
            </a:r>
          </a:p>
          <a:p>
            <a:endParaRPr lang="en-US" altLang="en-US" sz="2000" b="1"/>
          </a:p>
          <a:p>
            <a:endParaRPr lang="en-US" altLang="en-US" sz="2000" b="1"/>
          </a:p>
          <a:p>
            <a:r>
              <a:rPr lang="en-US" altLang="en-US" sz="2000" b="1"/>
              <a:t>Work()</a:t>
            </a:r>
            <a:endParaRPr lang="en-US" altLang="en-US" sz="2000"/>
          </a:p>
        </p:txBody>
      </p:sp>
      <p:sp>
        <p:nvSpPr>
          <p:cNvPr id="110598" name="AutoShape 6"/>
          <p:cNvSpPr>
            <a:spLocks noChangeArrowheads="1"/>
          </p:cNvSpPr>
          <p:nvPr/>
        </p:nvSpPr>
        <p:spPr bwMode="auto">
          <a:xfrm>
            <a:off x="7086600" y="4953000"/>
            <a:ext cx="1517650" cy="1284288"/>
          </a:xfrm>
          <a:prstGeom prst="flowChartProces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Ctr="1"/>
          <a:lstStyle/>
          <a:p>
            <a:r>
              <a:rPr lang="en-US" altLang="en-US" sz="2000" b="1"/>
              <a:t>Worker</a:t>
            </a:r>
          </a:p>
          <a:p>
            <a:endParaRPr lang="en-US" altLang="en-US" sz="2000" b="1"/>
          </a:p>
          <a:p>
            <a:endParaRPr lang="en-US" altLang="en-US" sz="2000" b="1"/>
          </a:p>
          <a:p>
            <a:r>
              <a:rPr lang="en-US" altLang="en-US" sz="2000" b="1"/>
              <a:t>Work()</a:t>
            </a:r>
            <a:endParaRPr lang="en-US" altLang="en-US" sz="2000"/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0" y="4953000"/>
            <a:ext cx="1470025" cy="1284288"/>
          </a:xfrm>
          <a:prstGeom prst="flowChartProces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Ctr="1"/>
          <a:lstStyle/>
          <a:p>
            <a:r>
              <a:rPr lang="en-US" altLang="en-US" sz="2000" b="1"/>
              <a:t>Engineer</a:t>
            </a:r>
          </a:p>
          <a:p>
            <a:endParaRPr lang="en-US" altLang="en-US" sz="2000" b="1"/>
          </a:p>
          <a:p>
            <a:endParaRPr lang="en-US" altLang="en-US" sz="2000" b="1"/>
          </a:p>
          <a:p>
            <a:r>
              <a:rPr lang="en-US" altLang="en-US" sz="2000" b="1"/>
              <a:t>Work()</a:t>
            </a:r>
            <a:endParaRPr lang="en-US" altLang="en-US" sz="2000"/>
          </a:p>
        </p:txBody>
      </p:sp>
      <p:sp>
        <p:nvSpPr>
          <p:cNvPr id="110600" name="Line 8"/>
          <p:cNvSpPr>
            <a:spLocks noChangeShapeType="1"/>
          </p:cNvSpPr>
          <p:nvPr/>
        </p:nvSpPr>
        <p:spPr bwMode="auto">
          <a:xfrm>
            <a:off x="5334000" y="283845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0601" name="Line 9"/>
          <p:cNvSpPr>
            <a:spLocks noChangeShapeType="1"/>
          </p:cNvSpPr>
          <p:nvPr/>
        </p:nvSpPr>
        <p:spPr bwMode="auto">
          <a:xfrm>
            <a:off x="3581400" y="53340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0602" name="Line 10"/>
          <p:cNvSpPr>
            <a:spLocks noChangeShapeType="1"/>
          </p:cNvSpPr>
          <p:nvPr/>
        </p:nvSpPr>
        <p:spPr bwMode="auto">
          <a:xfrm>
            <a:off x="5334000" y="53340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0603" name="Line 11"/>
          <p:cNvSpPr>
            <a:spLocks noChangeShapeType="1"/>
          </p:cNvSpPr>
          <p:nvPr/>
        </p:nvSpPr>
        <p:spPr bwMode="auto">
          <a:xfrm>
            <a:off x="7086600" y="53340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10604" name="AutoShape 12"/>
          <p:cNvCxnSpPr>
            <a:cxnSpLocks noChangeShapeType="1"/>
            <a:stCxn id="110599" idx="0"/>
            <a:endCxn id="110596" idx="2"/>
          </p:cNvCxnSpPr>
          <p:nvPr/>
        </p:nvCxnSpPr>
        <p:spPr bwMode="auto">
          <a:xfrm flipH="1" flipV="1">
            <a:off x="6048375" y="4221163"/>
            <a:ext cx="20638" cy="73183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ffectLst/>
        </p:spPr>
      </p:cxnSp>
      <p:cxnSp>
        <p:nvCxnSpPr>
          <p:cNvPr id="110605" name="AutoShape 13"/>
          <p:cNvCxnSpPr>
            <a:cxnSpLocks noChangeShapeType="1"/>
            <a:stCxn id="110597" idx="0"/>
          </p:cNvCxnSpPr>
          <p:nvPr/>
        </p:nvCxnSpPr>
        <p:spPr bwMode="auto">
          <a:xfrm rot="16200000">
            <a:off x="4902200" y="3810000"/>
            <a:ext cx="533400" cy="1752600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</p:cxnSp>
      <p:cxnSp>
        <p:nvCxnSpPr>
          <p:cNvPr id="110606" name="AutoShape 14"/>
          <p:cNvCxnSpPr>
            <a:cxnSpLocks noChangeShapeType="1"/>
            <a:stCxn id="110598" idx="0"/>
          </p:cNvCxnSpPr>
          <p:nvPr/>
        </p:nvCxnSpPr>
        <p:spPr bwMode="auto">
          <a:xfrm rot="5400000" flipH="1">
            <a:off x="6702425" y="3810000"/>
            <a:ext cx="533400" cy="1752600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</p:cxnSp>
      <p:sp>
        <p:nvSpPr>
          <p:cNvPr id="110607" name="Line 15"/>
          <p:cNvSpPr>
            <a:spLocks noChangeShapeType="1"/>
          </p:cNvSpPr>
          <p:nvPr/>
        </p:nvSpPr>
        <p:spPr bwMode="auto">
          <a:xfrm>
            <a:off x="5334000" y="37338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0608" name="Line 16"/>
          <p:cNvSpPr>
            <a:spLocks noChangeShapeType="1"/>
          </p:cNvSpPr>
          <p:nvPr/>
        </p:nvSpPr>
        <p:spPr bwMode="auto">
          <a:xfrm>
            <a:off x="3581400" y="57150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0609" name="Line 17"/>
          <p:cNvSpPr>
            <a:spLocks noChangeShapeType="1"/>
          </p:cNvSpPr>
          <p:nvPr/>
        </p:nvSpPr>
        <p:spPr bwMode="auto">
          <a:xfrm>
            <a:off x="5334000" y="57150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0610" name="Line 18"/>
          <p:cNvSpPr>
            <a:spLocks noChangeShapeType="1"/>
          </p:cNvSpPr>
          <p:nvPr/>
        </p:nvSpPr>
        <p:spPr bwMode="auto">
          <a:xfrm>
            <a:off x="7086600" y="57150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dirty="0" smtClean="0"/>
              <a:t>Реализация полиморфизма через интерфейсы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713288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ru-RU" sz="2800" dirty="0" smtClean="0">
                <a:solidFill>
                  <a:srgbClr val="0000CC"/>
                </a:solidFill>
              </a:rPr>
              <a:t>Интерфейс (</a:t>
            </a:r>
            <a:r>
              <a:rPr lang="en-US" sz="2800" dirty="0" smtClean="0">
                <a:solidFill>
                  <a:srgbClr val="0000CC"/>
                </a:solidFill>
              </a:rPr>
              <a:t>interface</a:t>
            </a:r>
            <a:r>
              <a:rPr lang="ru-RU" sz="2800" dirty="0" smtClean="0">
                <a:solidFill>
                  <a:srgbClr val="0000CC"/>
                </a:solidFill>
              </a:rPr>
              <a:t>)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smtClean="0"/>
              <a:t>– </a:t>
            </a:r>
            <a:r>
              <a:rPr lang="ru-RU" sz="2800" dirty="0" smtClean="0"/>
              <a:t>соглашение, определяющее поведение объекта. </a:t>
            </a:r>
          </a:p>
          <a:p>
            <a:pPr eaLnBrk="1" hangingPunct="1"/>
            <a:r>
              <a:rPr lang="ru-RU" sz="2800" dirty="0" smtClean="0"/>
              <a:t>Интерфейс определяет список свойств и методов класса.</a:t>
            </a:r>
          </a:p>
          <a:p>
            <a:pPr eaLnBrk="1" hangingPunct="1"/>
            <a:r>
              <a:rPr lang="ru-RU" sz="2800" dirty="0" smtClean="0"/>
              <a:t>В объекте допустимо реализовать несколько интерфейсов, а один и тот же интерфейс можно реализовать в нескольких классах.</a:t>
            </a:r>
          </a:p>
          <a:p>
            <a:pPr eaLnBrk="1" hangingPunct="1"/>
            <a:r>
              <a:rPr lang="ru-RU" sz="2800" dirty="0" smtClean="0"/>
              <a:t>Любые объекты, в которых реализован некоторый интерфейс могут взаимодействовать через него.</a:t>
            </a:r>
          </a:p>
          <a:p>
            <a:pPr eaLnBrk="1" hangingPunct="1">
              <a:buNone/>
            </a:pPr>
            <a:r>
              <a:rPr lang="en-US" sz="2800" dirty="0" smtClean="0"/>
              <a:t>class </a:t>
            </a:r>
            <a:r>
              <a:rPr lang="ru-RU" sz="2800" dirty="0" smtClean="0"/>
              <a:t>Человек</a:t>
            </a:r>
            <a:r>
              <a:rPr lang="en-US" sz="2800" dirty="0" smtClean="0"/>
              <a:t> </a:t>
            </a:r>
            <a:r>
              <a:rPr lang="ru-RU" sz="2800" dirty="0" smtClean="0"/>
              <a:t>: </a:t>
            </a:r>
            <a:r>
              <a:rPr lang="en-US" sz="2800" dirty="0" smtClean="0"/>
              <a:t>I</a:t>
            </a:r>
            <a:r>
              <a:rPr lang="ru-RU" sz="2800" dirty="0" smtClean="0"/>
              <a:t>Грамотный</a:t>
            </a:r>
            <a:r>
              <a:rPr lang="en-US" sz="2800" dirty="0" smtClean="0"/>
              <a:t>, I</a:t>
            </a:r>
            <a:r>
              <a:rPr lang="ru-RU" sz="2800" dirty="0" smtClean="0"/>
              <a:t>Водитель</a:t>
            </a:r>
          </a:p>
          <a:p>
            <a:pPr eaLnBrk="1" hangingPunct="1">
              <a:buNone/>
            </a:pPr>
            <a:endParaRPr lang="ru-RU" sz="2800" dirty="0" smtClean="0"/>
          </a:p>
          <a:p>
            <a:pPr eaLnBrk="1" hangingPunct="1">
              <a:buNone/>
            </a:pPr>
            <a:r>
              <a:rPr lang="en-US" sz="2800" dirty="0" smtClean="0"/>
              <a:t>interface I</a:t>
            </a:r>
            <a:r>
              <a:rPr lang="ru-RU" sz="2800" dirty="0" smtClean="0"/>
              <a:t>Грамотный </a:t>
            </a:r>
            <a:r>
              <a:rPr lang="en-US" sz="2800" dirty="0" smtClean="0"/>
              <a:t>{</a:t>
            </a:r>
            <a:r>
              <a:rPr lang="ru-RU" sz="2800" dirty="0" err="1" smtClean="0"/>
              <a:t>Читат</a:t>
            </a:r>
            <a:r>
              <a:rPr lang="ru-RU" sz="2800" dirty="0" smtClean="0"/>
              <a:t>()</a:t>
            </a:r>
            <a:r>
              <a:rPr lang="en-US" sz="2800" dirty="0" smtClean="0"/>
              <a:t>; </a:t>
            </a:r>
            <a:r>
              <a:rPr lang="ru-RU" sz="2800" dirty="0" smtClean="0"/>
              <a:t>Писать()</a:t>
            </a:r>
            <a:r>
              <a:rPr lang="en-US" sz="2800" dirty="0" smtClean="0"/>
              <a:t>;}</a:t>
            </a:r>
          </a:p>
          <a:p>
            <a:pPr>
              <a:buNone/>
            </a:pPr>
            <a:r>
              <a:rPr lang="en-US" sz="2800" dirty="0" smtClean="0"/>
              <a:t>interface I</a:t>
            </a:r>
            <a:r>
              <a:rPr lang="ru-RU" sz="2800" dirty="0" smtClean="0"/>
              <a:t>Водитель </a:t>
            </a:r>
            <a:r>
              <a:rPr lang="en-US" sz="2800" dirty="0" smtClean="0"/>
              <a:t>{</a:t>
            </a:r>
            <a:r>
              <a:rPr lang="ru-RU" sz="2800" dirty="0" smtClean="0"/>
              <a:t>Завести()</a:t>
            </a:r>
            <a:r>
              <a:rPr lang="en-US" sz="2800" dirty="0" smtClean="0"/>
              <a:t>; </a:t>
            </a:r>
            <a:r>
              <a:rPr lang="ru-RU" sz="2800" dirty="0" smtClean="0"/>
              <a:t>Повернуть()</a:t>
            </a:r>
            <a:r>
              <a:rPr lang="en-US" sz="2800" dirty="0" smtClean="0"/>
              <a:t>; </a:t>
            </a:r>
            <a:r>
              <a:rPr lang="ru-RU" sz="2800" dirty="0" smtClean="0"/>
              <a:t>Затормозить()</a:t>
            </a:r>
            <a:r>
              <a:rPr lang="en-US" sz="2800" dirty="0" smtClean="0"/>
              <a:t>}</a:t>
            </a:r>
            <a:endParaRPr lang="ru-RU" sz="2800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Использование полиморфизма для программирования</a:t>
            </a:r>
            <a:endParaRPr lang="en-US" sz="400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820150" cy="48958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</a:t>
            </a:r>
            <a:r>
              <a:rPr lang="en-US" sz="28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</a:t>
            </a: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Массив сотрудников</a:t>
            </a: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Employee</a:t>
            </a: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[]  Company = new Employee [</a:t>
            </a: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];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 сохранение ссылок на объекты производных классов</a:t>
            </a:r>
            <a:endParaRPr lang="en-US" sz="24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Company[0] = new Seller();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Company[1] = new Manager();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Company[</a:t>
            </a: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] = new Worker();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4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//</a:t>
            </a: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Выполнение работы сотрудниками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ru-RU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=0; </a:t>
            </a:r>
            <a:r>
              <a:rPr lang="en-US" sz="24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&lt;3; </a:t>
            </a:r>
            <a:r>
              <a:rPr lang="en-US" sz="24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++)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Company[</a:t>
            </a:r>
            <a:r>
              <a:rPr lang="en-US" sz="24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].Work();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3013</TotalTime>
  <Words>2451</Words>
  <Application>Microsoft Office PowerPoint</Application>
  <PresentationFormat>Экран (4:3)</PresentationFormat>
  <Paragraphs>382</Paragraphs>
  <Slides>30</Slides>
  <Notes>21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Тема Office</vt:lpstr>
      <vt:lpstr>Clip</vt:lpstr>
      <vt:lpstr>Высокоуровневые методы информатики и программирования  Лекция 6  Введение в объектно-ориентированное программирование</vt:lpstr>
      <vt:lpstr>План лекции</vt:lpstr>
      <vt:lpstr>Введение в Объектно-Ориентированного Пролграммирования</vt:lpstr>
      <vt:lpstr>Фундаментальные принципы ООП:</vt:lpstr>
      <vt:lpstr>Абстрагирование</vt:lpstr>
      <vt:lpstr>Классы</vt:lpstr>
      <vt:lpstr>Что такое классы?</vt:lpstr>
      <vt:lpstr>Ориентация на объекты с точки зрения программиста</vt:lpstr>
      <vt:lpstr>Свойства объектов</vt:lpstr>
      <vt:lpstr>Объект:  Student</vt:lpstr>
      <vt:lpstr>Объекты и элементы</vt:lpstr>
      <vt:lpstr>Классы на языке C#</vt:lpstr>
      <vt:lpstr>Составные элементы класса</vt:lpstr>
      <vt:lpstr>Описание классов программы</vt:lpstr>
      <vt:lpstr>Пример класса</vt:lpstr>
      <vt:lpstr>Пример описания и использования класса</vt:lpstr>
      <vt:lpstr>Раздельное описание классов  (partial classes)</vt:lpstr>
      <vt:lpstr>Инкапсуляция (Encapsulation) </vt:lpstr>
      <vt:lpstr>Инкапсуляция</vt:lpstr>
      <vt:lpstr>Описатели режимов доступа  Access modifiers </vt:lpstr>
      <vt:lpstr>Режим доступа к классу</vt:lpstr>
      <vt:lpstr>Пример описания класса</vt:lpstr>
      <vt:lpstr>Полиморфизм</vt:lpstr>
      <vt:lpstr>Реализация полиморфизма через наследование</vt:lpstr>
      <vt:lpstr>Наследование (Inheritance ) </vt:lpstr>
      <vt:lpstr>Наследование</vt:lpstr>
      <vt:lpstr>Наследование класса</vt:lpstr>
      <vt:lpstr>Пример наследования сотрудников разных специальностей</vt:lpstr>
      <vt:lpstr>Реализация полиморфизма через интерфейсы</vt:lpstr>
      <vt:lpstr>Использование полиморфизма для программирования</vt:lpstr>
    </vt:vector>
  </TitlesOfParts>
  <LinksUpToDate>false</LinksUpToDate>
  <SharedDoc>false</SharedDoc>
  <HyperlinkBase>http://tpu.ru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Object-oriented programming</dc:title>
  <dc:creator>Tuzovsky Anatoly Fedorovich</dc:creator>
  <dc:description>Томск Polytechnic University</dc:description>
  <cp:lastModifiedBy>Тузовский</cp:lastModifiedBy>
  <cp:revision>307</cp:revision>
  <dcterms:created xsi:type="dcterms:W3CDTF">2009-09-21T00:55:16Z</dcterms:created>
  <dcterms:modified xsi:type="dcterms:W3CDTF">2010-01-31T06:13:14Z</dcterms:modified>
</cp:coreProperties>
</file>