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5" r:id="rId2"/>
    <p:sldId id="296" r:id="rId3"/>
    <p:sldId id="324" r:id="rId4"/>
    <p:sldId id="344" r:id="rId5"/>
    <p:sldId id="325" r:id="rId6"/>
    <p:sldId id="326" r:id="rId7"/>
    <p:sldId id="327" r:id="rId8"/>
    <p:sldId id="347" r:id="rId9"/>
    <p:sldId id="348" r:id="rId10"/>
    <p:sldId id="328" r:id="rId11"/>
    <p:sldId id="329" r:id="rId12"/>
    <p:sldId id="330" r:id="rId13"/>
    <p:sldId id="331" r:id="rId14"/>
    <p:sldId id="333" r:id="rId15"/>
    <p:sldId id="346" r:id="rId16"/>
    <p:sldId id="334" r:id="rId17"/>
    <p:sldId id="335" r:id="rId18"/>
    <p:sldId id="345" r:id="rId19"/>
    <p:sldId id="310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49" r:id="rId33"/>
    <p:sldId id="33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узовский" initials="А.Ф.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9-09-16T10:30:29.952" idx="1">
    <p:pos x="552" y="2727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54D2D-AD90-4EBC-803A-D50E2538A11F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0812E-348F-4AA1-A405-7E56E1556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318AD-5E1A-4662-BF9F-B9C45F6166B8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“Си</a:t>
            </a:r>
            <a:r>
              <a:rPr lang="en-US" smtClean="0"/>
              <a:t>”</a:t>
            </a:r>
            <a:r>
              <a:rPr lang="ru-RU" smtClean="0"/>
              <a:t> — во всем мире </a:t>
            </a:r>
            <a:r>
              <a:rPr lang="en-US" smtClean="0"/>
              <a:t>“</a:t>
            </a:r>
            <a:r>
              <a:rPr lang="ru-RU" smtClean="0"/>
              <a:t>си” (мать братьев Покрасс)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64F928-5D6C-45D4-B810-64B9B964F2AC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055D0-265F-4BE5-B969-B8077D20A0C1}" type="slidenum">
              <a:rPr lang="ru-RU"/>
              <a:pPr/>
              <a:t>3</a:t>
            </a:fld>
            <a:endParaRPr lang="ru-RU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DFC42-3D7D-4647-AE6F-5EFBB2ED9CD9}" type="slidenum">
              <a:rPr lang="ru-RU"/>
              <a:pPr/>
              <a:t>5</a:t>
            </a:fld>
            <a:endParaRPr lang="ru-RU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37CF7B-1706-4F14-8836-5E0395CE2604}" type="slidenum">
              <a:rPr lang="ru-RU"/>
              <a:pPr/>
              <a:t>6</a:t>
            </a:fld>
            <a:endParaRPr lang="ru-RU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9EA02-C9DF-44AA-A815-B9DFB2E85AA9}" type="slidenum">
              <a:rPr lang="ru-RU"/>
              <a:pPr/>
              <a:t>7</a:t>
            </a:fld>
            <a:endParaRPr lang="ru-RU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F1123-55CD-484B-AB03-C9D47F806452}" type="slidenum">
              <a:rPr lang="ru-RU"/>
              <a:pPr/>
              <a:t>10</a:t>
            </a:fld>
            <a:endParaRPr lang="ru-RU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15AD24-4A3A-49A7-832D-4719B431F4C3}" type="slidenum">
              <a:rPr lang="ru-RU"/>
              <a:pPr/>
              <a:t>11</a:t>
            </a:fld>
            <a:endParaRPr lang="ru-RU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08FE80-6BBA-4208-8910-965DE6026862}" type="slidenum">
              <a:rPr lang="ru-RU"/>
              <a:pPr/>
              <a:t>12</a:t>
            </a:fld>
            <a:endParaRPr lang="ru-RU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6AF8C1-C7F5-486B-B931-EEB8CE8EA092}" type="slidenum">
              <a:rPr lang="ru-RU"/>
              <a:pPr/>
              <a:t>13</a:t>
            </a:fld>
            <a:endParaRPr lang="ru-RU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EA8F93-3400-4966-8DFB-B80014D367A0}" type="slidenum">
              <a:rPr lang="ru-RU"/>
              <a:pPr/>
              <a:t>14</a:t>
            </a:fld>
            <a:endParaRPr lang="ru-RU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F96DAF-4126-4701-B358-7FA1BAB9BEBE}" type="slidenum">
              <a:rPr lang="ru-RU"/>
              <a:pPr/>
              <a:t>16</a:t>
            </a:fld>
            <a:endParaRPr 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F37B00-8F1F-4CE2-889A-312D84B3EBF0}" type="slidenum">
              <a:rPr lang="ru-RU"/>
              <a:pPr/>
              <a:t>17</a:t>
            </a:fld>
            <a:endParaRPr 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BFDC6C-758B-4A84-B32D-853DE3BEAC87}" type="slidenum">
              <a:rPr lang="ru-RU"/>
              <a:pPr/>
              <a:t>19</a:t>
            </a:fld>
            <a:endParaRPr lang="ru-RU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/r/n – carriage return – new line</a:t>
            </a:r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A2E6A3-ABD0-47F8-811F-562F24973499}" type="slidenum">
              <a:rPr lang="ru-RU"/>
              <a:pPr/>
              <a:t>20</a:t>
            </a:fld>
            <a:endParaRPr lang="ru-RU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CCBE2-1846-44C1-BA2C-DAAEFEC8131C}" type="slidenum">
              <a:rPr lang="ru-RU"/>
              <a:pPr/>
              <a:t>21</a:t>
            </a:fld>
            <a:endParaRPr lang="ru-RU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CB0475-AE9D-430F-ABE3-38B959A8597D}" type="slidenum">
              <a:rPr lang="ru-RU"/>
              <a:pPr/>
              <a:t>22</a:t>
            </a:fld>
            <a:endParaRPr lang="ru-RU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FB56EF-138B-45CC-84D8-DA2A023EBF27}" type="slidenum">
              <a:rPr lang="ru-RU"/>
              <a:pPr/>
              <a:t>23</a:t>
            </a:fld>
            <a:endParaRPr lang="ru-RU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B0EBC0-FF83-413D-902E-4D3F389F161C}" type="slidenum">
              <a:rPr lang="ru-RU"/>
              <a:pPr/>
              <a:t>24</a:t>
            </a:fld>
            <a:endParaRPr lang="ru-RU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49FF41-6E94-414F-8F21-270AFDFFD1AC}" type="slidenum">
              <a:rPr lang="ru-RU"/>
              <a:pPr/>
              <a:t>25</a:t>
            </a:fld>
            <a:endParaRPr lang="ru-RU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1BADBE-B3A8-4CAD-BC04-A1A09B0A7DFF}" type="slidenum">
              <a:rPr lang="ru-RU"/>
              <a:pPr/>
              <a:t>26</a:t>
            </a:fld>
            <a:endParaRPr lang="ru-RU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C706E8-D5FB-4719-950C-A3A7A734286B}" type="slidenum">
              <a:rPr lang="ru-RU"/>
              <a:pPr/>
              <a:t>27</a:t>
            </a:fld>
            <a:endParaRPr 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9DFEEF-EC86-4584-8880-C5698FECC6E4}" type="slidenum">
              <a:rPr lang="ru-RU"/>
              <a:pPr/>
              <a:t>28</a:t>
            </a:fld>
            <a:endParaRPr lang="ru-RU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223FA-D7F9-4F53-9C35-CE0559D17784}" type="slidenum">
              <a:rPr lang="ru-RU"/>
              <a:pPr/>
              <a:t>29</a:t>
            </a:fld>
            <a:endParaRPr lang="ru-RU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FAE889-2D71-4A5A-A328-DBC4405032B3}" type="slidenum">
              <a:rPr lang="ru-RU"/>
              <a:pPr/>
              <a:t>30</a:t>
            </a:fld>
            <a:endParaRPr 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4796C3-57AD-49BA-8242-3FC92D377046}" type="slidenum">
              <a:rPr lang="ru-RU"/>
              <a:pPr/>
              <a:t>31</a:t>
            </a:fld>
            <a:endParaRPr lang="ru-RU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42257-41CE-4FE0-B668-2B25AD12E335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71CEB-ECC1-442B-95ED-3420377067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s-help://MS.MSDNQTR.v80.en/MS.MSDN.v80/MS.NETDEVFX.v20.en/cpref2/html/T_System_Int32.ht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s-help://MS.MSDNQTR.v80.en/MS.MSDN.v80/MS.NETDEVFX.v20.en/cpref2/html/P_System_ConsoleKeyInfo_Modifiers.htm" TargetMode="External"/><Relationship Id="rId5" Type="http://schemas.openxmlformats.org/officeDocument/2006/relationships/hyperlink" Target="ms-help://MS.MSDNQTR.v80.en/MS.MSDN.v80/MS.NETDEVFX.v20.en/cpref2/html/T_System_ConsoleKeyInfo.htm" TargetMode="External"/><Relationship Id="rId4" Type="http://schemas.openxmlformats.org/officeDocument/2006/relationships/hyperlink" Target="ms-help://MS.MSDNQTR.v80.en/MS.MSDN.v80/MS.NETDEVFX.v20.en/cpref2/html/T_System_Boolean.htm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s-help://MS.MSDNQTR.v80.en/MS.MSDN.v80/MS.NETDEVFX.v20.en/cpref2/html/T_System_String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s-help://MS.MSDNQTR.v80.en/MS.MSDN.v80/MS.NETDEVFX.v20.en/cpref2/html/T_System_Void.ht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s-help://MS.VSCC.v80/MS.MSDN.v80/MS.NETDEVFX.v20.en/cpref2/html/T_System_Object.htm" TargetMode="External"/><Relationship Id="rId4" Type="http://schemas.openxmlformats.org/officeDocument/2006/relationships/hyperlink" Target="ms-help://MS.MSDNQTR.v80.en/MS.MSDN.v80/MS.NETDEVFX.v20.en/cpref2/html/T_System_String.htm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847012" cy="5545138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Высокоуровневые методы информатики и программирования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Лекция 5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Массивы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лекции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9" y="1600200"/>
            <a:ext cx="7786742" cy="39893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Массивы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Базовые типы</a:t>
            </a:r>
            <a:r>
              <a:rPr lang="en-US" sz="2800" dirty="0" smtClean="0"/>
              <a:t>: </a:t>
            </a:r>
            <a:endParaRPr lang="ru-RU" sz="2800" dirty="0" smtClean="0"/>
          </a:p>
          <a:p>
            <a:pPr marL="1009650" lvl="1" indent="-609600">
              <a:lnSpc>
                <a:spcPct val="90000"/>
              </a:lnSpc>
            </a:pPr>
            <a:r>
              <a:rPr lang="en-US" sz="2400" dirty="0" smtClean="0"/>
              <a:t>String, </a:t>
            </a:r>
            <a:endParaRPr lang="ru-RU" sz="2400" dirty="0" smtClean="0"/>
          </a:p>
          <a:p>
            <a:pPr marL="1009650" lvl="1" indent="-609600">
              <a:lnSpc>
                <a:spcPct val="90000"/>
              </a:lnSpc>
            </a:pPr>
            <a:r>
              <a:rPr lang="en-US" sz="2400" dirty="0" smtClean="0"/>
              <a:t>Console, </a:t>
            </a:r>
            <a:endParaRPr lang="ru-RU" sz="2400" dirty="0" smtClean="0"/>
          </a:p>
          <a:p>
            <a:pPr marL="1009650" lvl="1" indent="-609600">
              <a:lnSpc>
                <a:spcPct val="90000"/>
              </a:lnSpc>
            </a:pPr>
            <a:r>
              <a:rPr lang="en-US" sz="2400" smtClean="0"/>
              <a:t>DataTime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813" y="2924175"/>
            <a:ext cx="6048375" cy="71913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/>
              <a:t>Массивы</a:t>
            </a:r>
            <a:r>
              <a:rPr lang="en-US" sz="3600" b="1"/>
              <a:t> </a:t>
            </a:r>
            <a:r>
              <a:rPr lang="ru-RU" sz="3600" b="1"/>
              <a:t>на языке С</a:t>
            </a:r>
            <a:r>
              <a:rPr lang="en-US" sz="3600" b="1"/>
              <a:t>#</a:t>
            </a:r>
            <a:endParaRPr lang="ru-RU" sz="36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Массивы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Массивом</a:t>
            </a:r>
            <a:r>
              <a:rPr lang="ru-RU" dirty="0" smtClean="0"/>
              <a:t> называют упорядоченную совокупность элементов одного типа. </a:t>
            </a:r>
          </a:p>
          <a:p>
            <a:r>
              <a:rPr lang="ru-RU" dirty="0" smtClean="0"/>
              <a:t>Каждый элемент </a:t>
            </a:r>
            <a:r>
              <a:rPr lang="ru-RU" i="1" dirty="0" smtClean="0"/>
              <a:t>массива</a:t>
            </a:r>
            <a:r>
              <a:rPr lang="ru-RU" dirty="0" smtClean="0"/>
              <a:t> имеет индексы, определяющие порядок элементов. </a:t>
            </a:r>
          </a:p>
          <a:p>
            <a:r>
              <a:rPr lang="ru-RU" dirty="0" smtClean="0"/>
              <a:t>Количество индексов характеризует </a:t>
            </a:r>
            <a:r>
              <a:rPr lang="ru-RU" b="1" i="1" dirty="0" smtClean="0"/>
              <a:t>размерность массива</a:t>
            </a:r>
            <a:r>
              <a:rPr lang="ru-RU" dirty="0" smtClean="0"/>
              <a:t>. Каждый индекс изменяется в некотором диапазоне от нуля до </a:t>
            </a:r>
            <a:r>
              <a:rPr lang="en-US" dirty="0" smtClean="0"/>
              <a:t>N</a:t>
            </a:r>
            <a:r>
              <a:rPr lang="ru-RU" dirty="0" smtClean="0"/>
              <a:t>. Индексы задаются целочисленным типом. </a:t>
            </a:r>
          </a:p>
          <a:p>
            <a:r>
              <a:rPr lang="ru-RU" i="1" dirty="0" smtClean="0"/>
              <a:t>Массивы</a:t>
            </a:r>
            <a:r>
              <a:rPr lang="ru-RU" dirty="0" smtClean="0"/>
              <a:t> относятся к ссылочным типам, а следовательно, память им отводится в "куче". </a:t>
            </a:r>
          </a:p>
          <a:p>
            <a:r>
              <a:rPr lang="ru-RU" dirty="0" smtClean="0"/>
              <a:t>В языке C# имеются одномерные массивы и многомерные массивы. </a:t>
            </a:r>
          </a:p>
          <a:p>
            <a:r>
              <a:rPr lang="ru-RU" dirty="0" smtClean="0"/>
              <a:t>Кроме них, в языке </a:t>
            </a:r>
            <a:r>
              <a:rPr lang="en-US" dirty="0" smtClean="0"/>
              <a:t>C</a:t>
            </a:r>
            <a:r>
              <a:rPr lang="ru-RU" dirty="0" smtClean="0"/>
              <a:t># также имеется новый тип массивов – </a:t>
            </a:r>
            <a:r>
              <a:rPr lang="ru-RU" dirty="0" smtClean="0">
                <a:solidFill>
                  <a:srgbClr val="0000FF"/>
                </a:solidFill>
              </a:rPr>
              <a:t>ступенчатый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Одномерные массивы</a:t>
            </a:r>
            <a:endParaRPr lang="ru-RU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5068888"/>
          </a:xfrm>
        </p:spPr>
        <p:txBody>
          <a:bodyPr>
            <a:normAutofit fontScale="77500" lnSpcReduction="20000"/>
          </a:bodyPr>
          <a:lstStyle/>
          <a:p>
            <a:pPr marL="96838" indent="0">
              <a:lnSpc>
                <a:spcPct val="80000"/>
              </a:lnSpc>
            </a:pPr>
            <a:r>
              <a:rPr lang="ru-RU" altLang="zh-CN" sz="2400" dirty="0" smtClean="0"/>
              <a:t>Массивы </a:t>
            </a:r>
            <a:r>
              <a:rPr lang="ru-RU" altLang="zh-CN" sz="2400" dirty="0"/>
              <a:t>соответствуют типу </a:t>
            </a: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System.Array</a:t>
            </a:r>
            <a:endParaRPr lang="ru-RU" altLang="zh-CN" sz="2400" dirty="0">
              <a:solidFill>
                <a:srgbClr val="0000FF"/>
              </a:solidFill>
            </a:endParaRPr>
          </a:p>
          <a:p>
            <a:pPr marL="96838" indent="0">
              <a:lnSpc>
                <a:spcPct val="80000"/>
              </a:lnSpc>
            </a:pPr>
            <a:r>
              <a:rPr lang="ru-RU" altLang="zh-CN" sz="2400" dirty="0"/>
              <a:t> Объявление массива</a:t>
            </a:r>
            <a:endParaRPr lang="en-US" altLang="zh-CN" sz="2400" dirty="0">
              <a:ea typeface="SimSun" pitchFamily="2" charset="-122"/>
            </a:endParaRPr>
          </a:p>
          <a:p>
            <a:pPr marL="96838" indent="0">
              <a:lnSpc>
                <a:spcPct val="80000"/>
              </a:lnSpc>
              <a:buFontTx/>
              <a:buNone/>
            </a:pPr>
            <a:r>
              <a:rPr lang="en-US" altLang="zh-CN" sz="2400" i="1" dirty="0">
                <a:ea typeface="SimSun" pitchFamily="2" charset="-122"/>
              </a:rPr>
              <a:t>type </a:t>
            </a:r>
            <a:r>
              <a:rPr lang="en-US" altLang="zh-CN" sz="2400" b="1" dirty="0">
                <a:ea typeface="SimSun" pitchFamily="2" charset="-122"/>
              </a:rPr>
              <a:t>[</a:t>
            </a:r>
            <a:r>
              <a:rPr lang="ru-RU" altLang="zh-CN" sz="2400" b="1" dirty="0"/>
              <a:t> </a:t>
            </a:r>
            <a:r>
              <a:rPr lang="en-US" altLang="zh-CN" sz="2400" b="1" dirty="0">
                <a:ea typeface="SimSun" pitchFamily="2" charset="-122"/>
              </a:rPr>
              <a:t>] </a:t>
            </a:r>
            <a:r>
              <a:rPr lang="en-US" altLang="zh-CN" sz="2400" dirty="0">
                <a:ea typeface="SimSun" pitchFamily="2" charset="-122"/>
              </a:rPr>
              <a:t> </a:t>
            </a:r>
            <a:r>
              <a:rPr lang="en-US" altLang="zh-CN" sz="2400" dirty="0" smtClean="0">
                <a:ea typeface="SimSun" pitchFamily="2" charset="-122"/>
              </a:rPr>
              <a:t>&lt;</a:t>
            </a:r>
            <a:r>
              <a:rPr lang="ru-RU" altLang="zh-CN" sz="2400" i="1" dirty="0" err="1" smtClean="0">
                <a:ea typeface="SimSun" pitchFamily="2" charset="-122"/>
              </a:rPr>
              <a:t>имя_массива</a:t>
            </a:r>
            <a:r>
              <a:rPr lang="en-US" altLang="zh-CN" sz="2400" i="1" dirty="0" smtClean="0">
                <a:ea typeface="SimSun" pitchFamily="2" charset="-122"/>
              </a:rPr>
              <a:t>&gt; </a:t>
            </a:r>
            <a:r>
              <a:rPr lang="en-US" altLang="zh-CN" sz="2400" dirty="0">
                <a:ea typeface="SimSun" pitchFamily="2" charset="-122"/>
              </a:rPr>
              <a:t>;</a:t>
            </a:r>
            <a:r>
              <a:rPr lang="ru-RU" altLang="zh-CN" sz="2400" dirty="0"/>
              <a:t> </a:t>
            </a:r>
          </a:p>
          <a:p>
            <a:pPr marL="96838" indent="0">
              <a:lnSpc>
                <a:spcPct val="80000"/>
              </a:lnSpc>
            </a:pPr>
            <a:endParaRPr lang="ru-RU" altLang="zh-CN" sz="2400" i="1" dirty="0"/>
          </a:p>
          <a:p>
            <a:pPr marL="96838" indent="0">
              <a:lnSpc>
                <a:spcPct val="80000"/>
              </a:lnSpc>
            </a:pPr>
            <a:r>
              <a:rPr lang="ru-RU" altLang="zh-CN" sz="2400" i="1" dirty="0"/>
              <a:t> Создание массива</a:t>
            </a:r>
          </a:p>
          <a:p>
            <a:pPr marL="96838" indent="0">
              <a:lnSpc>
                <a:spcPct val="80000"/>
              </a:lnSpc>
              <a:buFontTx/>
              <a:buNone/>
            </a:pPr>
            <a:r>
              <a:rPr lang="ru-RU" altLang="zh-CN" sz="2400" i="1" dirty="0" err="1" smtClean="0">
                <a:ea typeface="SimSun" pitchFamily="2" charset="-122"/>
              </a:rPr>
              <a:t>имя_массива</a:t>
            </a:r>
            <a:r>
              <a:rPr lang="en-US" altLang="zh-CN" sz="2400" i="1" dirty="0" smtClean="0">
                <a:ea typeface="SimSun" pitchFamily="2" charset="-122"/>
              </a:rPr>
              <a:t> </a:t>
            </a:r>
            <a:r>
              <a:rPr lang="en-US" altLang="zh-CN" sz="2400" i="1" dirty="0">
                <a:ea typeface="SimSun" pitchFamily="2" charset="-122"/>
              </a:rPr>
              <a:t>= new type[n];</a:t>
            </a:r>
            <a:endParaRPr lang="en-US" altLang="zh-CN" sz="2400" dirty="0">
              <a:ea typeface="SimSun" pitchFamily="2" charset="-122"/>
            </a:endParaRPr>
          </a:p>
          <a:p>
            <a:pPr marL="96838" indent="0">
              <a:lnSpc>
                <a:spcPct val="80000"/>
              </a:lnSpc>
              <a:buFontTx/>
              <a:buNone/>
            </a:pPr>
            <a:r>
              <a:rPr lang="ru-RU" altLang="zh-CN" sz="2400" i="1" dirty="0" err="1" smtClean="0">
                <a:ea typeface="SimSun" pitchFamily="2" charset="-122"/>
              </a:rPr>
              <a:t>имя_массива</a:t>
            </a:r>
            <a:r>
              <a:rPr lang="en-US" altLang="zh-CN" sz="2400" i="1" dirty="0" smtClean="0">
                <a:ea typeface="SimSun" pitchFamily="2" charset="-122"/>
              </a:rPr>
              <a:t> </a:t>
            </a:r>
            <a:r>
              <a:rPr lang="en-US" altLang="zh-CN" sz="2400" i="1" dirty="0">
                <a:ea typeface="SimSun" pitchFamily="2" charset="-122"/>
              </a:rPr>
              <a:t>= new type[n] {x</a:t>
            </a:r>
            <a:r>
              <a:rPr lang="en-US" altLang="zh-CN" sz="2400" i="1" baseline="-25000" dirty="0">
                <a:ea typeface="SimSun" pitchFamily="2" charset="-122"/>
              </a:rPr>
              <a:t>1</a:t>
            </a:r>
            <a:r>
              <a:rPr lang="en-US" altLang="zh-CN" sz="2400" i="1" dirty="0">
                <a:ea typeface="SimSun" pitchFamily="2" charset="-122"/>
              </a:rPr>
              <a:t>, x</a:t>
            </a:r>
            <a:r>
              <a:rPr lang="en-US" altLang="zh-CN" sz="2400" i="1" baseline="-25000" dirty="0">
                <a:ea typeface="SimSun" pitchFamily="2" charset="-122"/>
              </a:rPr>
              <a:t>2</a:t>
            </a:r>
            <a:r>
              <a:rPr lang="en-US" altLang="zh-CN" sz="2400" i="1" dirty="0">
                <a:ea typeface="SimSun" pitchFamily="2" charset="-122"/>
              </a:rPr>
              <a:t>, …, </a:t>
            </a:r>
            <a:r>
              <a:rPr lang="en-US" altLang="zh-CN" sz="2400" i="1" dirty="0" err="1">
                <a:ea typeface="SimSun" pitchFamily="2" charset="-122"/>
              </a:rPr>
              <a:t>x</a:t>
            </a:r>
            <a:r>
              <a:rPr lang="en-US" altLang="zh-CN" sz="2400" i="1" baseline="-25000" dirty="0" err="1">
                <a:ea typeface="SimSun" pitchFamily="2" charset="-122"/>
              </a:rPr>
              <a:t>n</a:t>
            </a:r>
            <a:r>
              <a:rPr lang="en-US" altLang="zh-CN" sz="2400" i="1" dirty="0">
                <a:ea typeface="SimSun" pitchFamily="2" charset="-122"/>
              </a:rPr>
              <a:t>};</a:t>
            </a:r>
            <a:endParaRPr lang="en-US" altLang="zh-CN" sz="2400" dirty="0">
              <a:ea typeface="SimSun" pitchFamily="2" charset="-122"/>
            </a:endParaRPr>
          </a:p>
          <a:p>
            <a:pPr marL="96838" indent="0">
              <a:lnSpc>
                <a:spcPct val="80000"/>
              </a:lnSpc>
              <a:buFontTx/>
              <a:buNone/>
            </a:pPr>
            <a:endParaRPr lang="ru-RU" sz="2400" dirty="0" smtClean="0"/>
          </a:p>
          <a:p>
            <a:pPr marL="96838" indent="0"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en-US" sz="2400" dirty="0" err="1" smtClean="0"/>
              <a:t>Границы</a:t>
            </a:r>
            <a:r>
              <a:rPr lang="en-US" sz="2400" dirty="0" smtClean="0"/>
              <a:t> </a:t>
            </a:r>
            <a:r>
              <a:rPr lang="en-US" sz="2400" dirty="0" err="1" smtClean="0"/>
              <a:t>изменения</a:t>
            </a:r>
            <a:r>
              <a:rPr lang="en-US" sz="2400" dirty="0" smtClean="0"/>
              <a:t> </a:t>
            </a:r>
            <a:r>
              <a:rPr lang="en-US" sz="2400" dirty="0" err="1" smtClean="0"/>
              <a:t>индексов</a:t>
            </a:r>
            <a:r>
              <a:rPr lang="en-US" sz="2400" dirty="0" smtClean="0"/>
              <a:t> </a:t>
            </a:r>
            <a:r>
              <a:rPr lang="en-US" sz="2400" dirty="0" err="1" smtClean="0"/>
              <a:t>при</a:t>
            </a:r>
            <a:r>
              <a:rPr lang="en-US" sz="2400" dirty="0" smtClean="0"/>
              <a:t> </a:t>
            </a:r>
            <a:r>
              <a:rPr lang="en-US" sz="2400" dirty="0" err="1" smtClean="0"/>
              <a:t>объявлении</a:t>
            </a:r>
            <a:r>
              <a:rPr lang="en-US" sz="2400" dirty="0" smtClean="0"/>
              <a:t> </a:t>
            </a:r>
            <a:r>
              <a:rPr lang="en-US" sz="2400" dirty="0" err="1" smtClean="0"/>
              <a:t>массива</a:t>
            </a:r>
            <a:r>
              <a:rPr lang="en-US" sz="2400" dirty="0" smtClean="0"/>
              <a:t> </a:t>
            </a:r>
            <a:r>
              <a:rPr lang="en-US" sz="2400" dirty="0" err="1" smtClean="0"/>
              <a:t>не</a:t>
            </a:r>
            <a:r>
              <a:rPr lang="en-US" sz="2400" dirty="0" smtClean="0"/>
              <a:t> </a:t>
            </a:r>
            <a:r>
              <a:rPr lang="en-US" sz="2400" dirty="0" err="1" smtClean="0"/>
              <a:t>задаются</a:t>
            </a:r>
            <a:r>
              <a:rPr lang="en-US" sz="2400" dirty="0" smtClean="0"/>
              <a:t>, </a:t>
            </a:r>
            <a:r>
              <a:rPr lang="en-US" sz="2400" dirty="0" err="1" smtClean="0"/>
              <a:t>они</a:t>
            </a:r>
            <a:r>
              <a:rPr lang="en-US" sz="2400" dirty="0" smtClean="0"/>
              <a:t> </a:t>
            </a:r>
            <a:r>
              <a:rPr lang="en-US" sz="2400" dirty="0" err="1" smtClean="0"/>
              <a:t>устанавливаются</a:t>
            </a:r>
            <a:r>
              <a:rPr lang="en-US" sz="2400" dirty="0" smtClean="0"/>
              <a:t> </a:t>
            </a:r>
            <a:r>
              <a:rPr lang="en-US" sz="2400" dirty="0" err="1" smtClean="0"/>
              <a:t>при</a:t>
            </a:r>
            <a:r>
              <a:rPr lang="en-US" sz="2400" dirty="0" smtClean="0"/>
              <a:t> </a:t>
            </a:r>
            <a:r>
              <a:rPr lang="en-US" sz="2400" dirty="0" err="1" smtClean="0"/>
              <a:t>создании</a:t>
            </a:r>
            <a:r>
              <a:rPr lang="en-US" sz="2400" dirty="0" smtClean="0"/>
              <a:t> </a:t>
            </a:r>
            <a:r>
              <a:rPr lang="en-US" sz="2400" dirty="0" err="1" smtClean="0"/>
              <a:t>объектов</a:t>
            </a:r>
            <a:r>
              <a:rPr lang="en-US" sz="2400" dirty="0" smtClean="0"/>
              <a:t> – </a:t>
            </a:r>
            <a:r>
              <a:rPr lang="en-US" sz="2400" dirty="0" err="1" smtClean="0"/>
              <a:t>экземпляров</a:t>
            </a:r>
            <a:r>
              <a:rPr lang="en-US" sz="2400" dirty="0" smtClean="0"/>
              <a:t>, </a:t>
            </a:r>
            <a:r>
              <a:rPr lang="en-US" sz="2400" dirty="0" err="1" smtClean="0"/>
              <a:t>каждый</a:t>
            </a:r>
            <a:r>
              <a:rPr lang="en-US" sz="2400" dirty="0" smtClean="0"/>
              <a:t> </a:t>
            </a:r>
            <a:r>
              <a:rPr lang="en-US" sz="2400" dirty="0" err="1" smtClean="0"/>
              <a:t>из</a:t>
            </a:r>
            <a:r>
              <a:rPr lang="en-US" sz="2400" dirty="0" smtClean="0"/>
              <a:t> </a:t>
            </a:r>
            <a:r>
              <a:rPr lang="en-US" sz="2400" dirty="0" err="1" smtClean="0"/>
              <a:t>которых</a:t>
            </a:r>
            <a:r>
              <a:rPr lang="en-US" sz="2400" dirty="0" smtClean="0"/>
              <a:t> </a:t>
            </a:r>
            <a:r>
              <a:rPr lang="en-US" sz="2400" dirty="0" err="1" smtClean="0"/>
              <a:t>является</a:t>
            </a:r>
            <a:r>
              <a:rPr lang="en-US" sz="2400" dirty="0" smtClean="0"/>
              <a:t> </a:t>
            </a:r>
            <a:r>
              <a:rPr lang="en-US" sz="2400" dirty="0" err="1" smtClean="0"/>
              <a:t>одномерным</a:t>
            </a:r>
            <a:r>
              <a:rPr lang="en-US" sz="2400" dirty="0" smtClean="0"/>
              <a:t> </a:t>
            </a:r>
            <a:r>
              <a:rPr lang="en-US" sz="2400" i="1" dirty="0" err="1" smtClean="0"/>
              <a:t>массивом</a:t>
            </a:r>
            <a:r>
              <a:rPr lang="en-US" sz="2400" dirty="0" smtClean="0"/>
              <a:t> </a:t>
            </a:r>
            <a:r>
              <a:rPr lang="en-US" sz="2400" dirty="0" err="1" smtClean="0"/>
              <a:t>со</a:t>
            </a:r>
            <a:r>
              <a:rPr lang="en-US" sz="2400" dirty="0" smtClean="0"/>
              <a:t> </a:t>
            </a:r>
            <a:r>
              <a:rPr lang="en-US" sz="2400" dirty="0" err="1" smtClean="0"/>
              <a:t>своим</a:t>
            </a:r>
            <a:r>
              <a:rPr lang="en-US" sz="2400" dirty="0" smtClean="0"/>
              <a:t> </a:t>
            </a:r>
            <a:r>
              <a:rPr lang="en-US" sz="2400" dirty="0" err="1" smtClean="0"/>
              <a:t>числом</a:t>
            </a:r>
            <a:r>
              <a:rPr lang="en-US" sz="2400" dirty="0" smtClean="0"/>
              <a:t> </a:t>
            </a:r>
            <a:r>
              <a:rPr lang="en-US" sz="2400" dirty="0" err="1" smtClean="0"/>
              <a:t>элементов</a:t>
            </a:r>
            <a:r>
              <a:rPr lang="en-US" sz="2400" dirty="0" smtClean="0"/>
              <a:t>, </a:t>
            </a:r>
            <a:r>
              <a:rPr lang="en-US" sz="2400" dirty="0" err="1" smtClean="0"/>
              <a:t>задаваемых</a:t>
            </a:r>
            <a:r>
              <a:rPr lang="en-US" sz="2400" dirty="0" smtClean="0"/>
              <a:t> </a:t>
            </a:r>
            <a:r>
              <a:rPr lang="en-US" sz="2400" dirty="0" err="1" smtClean="0"/>
              <a:t>при</a:t>
            </a:r>
            <a:r>
              <a:rPr lang="en-US" sz="2400" dirty="0" smtClean="0"/>
              <a:t> </a:t>
            </a:r>
            <a:r>
              <a:rPr lang="en-US" sz="2400" dirty="0" err="1" smtClean="0"/>
              <a:t>объявлении</a:t>
            </a:r>
            <a:r>
              <a:rPr lang="en-US" sz="2400" dirty="0" smtClean="0"/>
              <a:t> </a:t>
            </a:r>
            <a:r>
              <a:rPr lang="en-US" sz="2400" dirty="0" err="1" smtClean="0"/>
              <a:t>массива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marL="96838" indent="0">
              <a:lnSpc>
                <a:spcPct val="80000"/>
              </a:lnSpc>
            </a:pPr>
            <a:r>
              <a:rPr lang="ru-RU" sz="2000" dirty="0" smtClean="0"/>
              <a:t> Например: </a:t>
            </a:r>
          </a:p>
          <a:p>
            <a:pPr marL="96838" indent="0">
              <a:lnSpc>
                <a:spcPct val="80000"/>
              </a:lnSpc>
              <a:buNone/>
            </a:pPr>
            <a:r>
              <a:rPr lang="ru-RU" sz="2000" dirty="0" smtClean="0"/>
              <a:t>  </a:t>
            </a:r>
            <a:r>
              <a:rPr lang="en-US" sz="2000" dirty="0" smtClean="0">
                <a:solidFill>
                  <a:srgbClr val="0000FF"/>
                </a:solidFill>
              </a:rPr>
              <a:t>double</a:t>
            </a:r>
            <a:r>
              <a:rPr lang="ru-RU" sz="2000" dirty="0" smtClean="0">
                <a:solidFill>
                  <a:srgbClr val="0000FF"/>
                </a:solidFill>
              </a:rPr>
              <a:t>[] </a:t>
            </a:r>
            <a:r>
              <a:rPr lang="en-US" sz="2000" dirty="0" smtClean="0">
                <a:solidFill>
                  <a:srgbClr val="0000FF"/>
                </a:solidFill>
              </a:rPr>
              <a:t>x</a:t>
            </a:r>
            <a:r>
              <a:rPr lang="ru-RU" sz="2000" dirty="0" smtClean="0">
                <a:solidFill>
                  <a:srgbClr val="0000FF"/>
                </a:solidFill>
              </a:rPr>
              <a:t>= {5.5, 6.6, 7.7};</a:t>
            </a:r>
          </a:p>
          <a:p>
            <a:pPr marL="96838" indent="0">
              <a:lnSpc>
                <a:spcPct val="80000"/>
              </a:lnSpc>
            </a:pPr>
            <a:endParaRPr lang="ru-RU" sz="2400" dirty="0" smtClean="0"/>
          </a:p>
          <a:p>
            <a:pPr marL="96838" indent="0">
              <a:lnSpc>
                <a:spcPct val="80000"/>
              </a:lnSpc>
            </a:pPr>
            <a:r>
              <a:rPr lang="ru-RU" sz="2400" dirty="0" smtClean="0"/>
              <a:t> П</a:t>
            </a:r>
            <a:r>
              <a:rPr lang="en-US" sz="2400" dirty="0" err="1" smtClean="0"/>
              <a:t>ри</a:t>
            </a:r>
            <a:r>
              <a:rPr lang="en-US" sz="2400" dirty="0" smtClean="0"/>
              <a:t> </a:t>
            </a:r>
            <a:r>
              <a:rPr lang="en-US" sz="2400" dirty="0" err="1" smtClean="0"/>
              <a:t>объявлении</a:t>
            </a:r>
            <a:r>
              <a:rPr lang="en-US" sz="2400" dirty="0" smtClean="0"/>
              <a:t> с </a:t>
            </a:r>
            <a:r>
              <a:rPr lang="en-US" sz="2400" dirty="0" err="1" smtClean="0"/>
              <a:t>отложенной</a:t>
            </a:r>
            <a:r>
              <a:rPr lang="en-US" sz="2400" dirty="0" smtClean="0"/>
              <a:t> </a:t>
            </a:r>
            <a:r>
              <a:rPr lang="en-US" sz="2400" dirty="0" err="1" smtClean="0"/>
              <a:t>инициализацией</a:t>
            </a:r>
            <a:r>
              <a:rPr lang="en-US" sz="2400" dirty="0" smtClean="0"/>
              <a:t> </a:t>
            </a:r>
            <a:r>
              <a:rPr lang="en-US" sz="2400" dirty="0" err="1" smtClean="0"/>
              <a:t>сам</a:t>
            </a:r>
            <a:r>
              <a:rPr lang="en-US" sz="2400" dirty="0" smtClean="0"/>
              <a:t> </a:t>
            </a:r>
            <a:r>
              <a:rPr lang="en-US" sz="2400" i="1" dirty="0" err="1" smtClean="0"/>
              <a:t>массив</a:t>
            </a:r>
            <a:r>
              <a:rPr lang="en-US" sz="2400" dirty="0" smtClean="0"/>
              <a:t> </a:t>
            </a:r>
            <a:r>
              <a:rPr lang="en-US" sz="2400" dirty="0" err="1" smtClean="0"/>
              <a:t>не</a:t>
            </a:r>
            <a:r>
              <a:rPr lang="en-US" sz="2400" dirty="0" smtClean="0"/>
              <a:t> </a:t>
            </a:r>
            <a:r>
              <a:rPr lang="en-US" sz="2400" dirty="0" err="1" smtClean="0"/>
              <a:t>формируется</a:t>
            </a:r>
            <a:r>
              <a:rPr lang="en-US" sz="2400" dirty="0" smtClean="0"/>
              <a:t>, а </a:t>
            </a:r>
            <a:r>
              <a:rPr lang="en-US" sz="2400" dirty="0" err="1" smtClean="0"/>
              <a:t>создается</a:t>
            </a:r>
            <a:r>
              <a:rPr lang="en-US" sz="2400" dirty="0" smtClean="0"/>
              <a:t> </a:t>
            </a:r>
            <a:r>
              <a:rPr lang="en-US" sz="2400" dirty="0" err="1" smtClean="0"/>
              <a:t>только</a:t>
            </a:r>
            <a:r>
              <a:rPr lang="en-US" sz="2400" dirty="0" smtClean="0"/>
              <a:t> </a:t>
            </a:r>
            <a:r>
              <a:rPr lang="en-US" sz="2400" dirty="0" err="1" smtClean="0"/>
              <a:t>ссылка</a:t>
            </a:r>
            <a:r>
              <a:rPr lang="en-US" sz="2400" dirty="0" smtClean="0"/>
              <a:t> </a:t>
            </a:r>
            <a:r>
              <a:rPr lang="en-US" sz="2400" dirty="0" err="1" smtClean="0"/>
              <a:t>на</a:t>
            </a:r>
            <a:r>
              <a:rPr lang="en-US" sz="2400" dirty="0" smtClean="0"/>
              <a:t> </a:t>
            </a:r>
            <a:r>
              <a:rPr lang="en-US" sz="2400" i="1" dirty="0" err="1" smtClean="0"/>
              <a:t>массив</a:t>
            </a:r>
            <a:r>
              <a:rPr lang="en-US" sz="2400" dirty="0" smtClean="0"/>
              <a:t>, </a:t>
            </a:r>
            <a:r>
              <a:rPr lang="en-US" sz="2400" dirty="0" err="1" smtClean="0"/>
              <a:t>имеющая</a:t>
            </a:r>
            <a:r>
              <a:rPr lang="en-US" sz="2400" dirty="0" smtClean="0"/>
              <a:t> </a:t>
            </a:r>
            <a:r>
              <a:rPr lang="en-US" sz="2400" dirty="0" err="1" smtClean="0"/>
              <a:t>неопределенное</a:t>
            </a:r>
            <a:r>
              <a:rPr lang="en-US" sz="2400" dirty="0" smtClean="0"/>
              <a:t> </a:t>
            </a:r>
            <a:r>
              <a:rPr lang="en-US" sz="2400" dirty="0" err="1" smtClean="0"/>
              <a:t>значение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null</a:t>
            </a:r>
            <a:r>
              <a:rPr lang="en-US" sz="2400" dirty="0" smtClean="0"/>
              <a:t>.</a:t>
            </a:r>
            <a:endParaRPr lang="en-US" altLang="zh-CN" sz="2400" dirty="0" smtClean="0"/>
          </a:p>
          <a:p>
            <a:pPr marL="96838" indent="0">
              <a:lnSpc>
                <a:spcPct val="80000"/>
              </a:lnSpc>
            </a:pPr>
            <a:r>
              <a:rPr lang="ru-RU" altLang="zh-CN" sz="2400" dirty="0" smtClean="0"/>
              <a:t> Например:</a:t>
            </a:r>
            <a:endParaRPr lang="ru-RU" altLang="zh-CN" sz="2400" dirty="0"/>
          </a:p>
          <a:p>
            <a:pPr marL="96838" indent="0">
              <a:lnSpc>
                <a:spcPct val="80000"/>
              </a:lnSpc>
              <a:buFontTx/>
              <a:buNone/>
            </a:pPr>
            <a:r>
              <a:rPr lang="en-US" altLang="zh-CN" sz="2400" dirty="0" err="1">
                <a:ea typeface="SimSun" pitchFamily="2" charset="-122"/>
              </a:rPr>
              <a:t>int</a:t>
            </a:r>
            <a:r>
              <a:rPr lang="en-US" altLang="zh-CN" sz="2400" dirty="0">
                <a:ea typeface="SimSun" pitchFamily="2" charset="-122"/>
              </a:rPr>
              <a:t>[] </a:t>
            </a:r>
            <a:r>
              <a:rPr lang="en-US" altLang="zh-CN" sz="2400" dirty="0" err="1">
                <a:ea typeface="SimSun" pitchFamily="2" charset="-122"/>
              </a:rPr>
              <a:t>ar</a:t>
            </a:r>
            <a:r>
              <a:rPr lang="en-US" altLang="zh-CN" sz="2400" dirty="0">
                <a:ea typeface="SimSun" pitchFamily="2" charset="-122"/>
              </a:rPr>
              <a:t>;</a:t>
            </a:r>
            <a:r>
              <a:rPr lang="ru-RU" altLang="zh-CN" sz="2400" dirty="0"/>
              <a:t> </a:t>
            </a:r>
          </a:p>
          <a:p>
            <a:pPr marL="96838" indent="0">
              <a:lnSpc>
                <a:spcPct val="80000"/>
              </a:lnSpc>
              <a:buFontTx/>
              <a:buNone/>
            </a:pPr>
            <a:r>
              <a:rPr lang="en-US" altLang="zh-CN" sz="2400" dirty="0" err="1">
                <a:ea typeface="SimSun" pitchFamily="2" charset="-122"/>
              </a:rPr>
              <a:t>ar</a:t>
            </a:r>
            <a:r>
              <a:rPr lang="en-US" altLang="zh-CN" sz="2400" dirty="0">
                <a:ea typeface="SimSun" pitchFamily="2" charset="-122"/>
              </a:rPr>
              <a:t> = new </a:t>
            </a:r>
            <a:r>
              <a:rPr lang="en-US" altLang="zh-CN" sz="2400" dirty="0" err="1">
                <a:ea typeface="SimSun" pitchFamily="2" charset="-122"/>
              </a:rPr>
              <a:t>int</a:t>
            </a:r>
            <a:r>
              <a:rPr lang="en-US" altLang="zh-CN" sz="2400" dirty="0">
                <a:ea typeface="SimSun" pitchFamily="2" charset="-122"/>
              </a:rPr>
              <a:t>[5]; </a:t>
            </a:r>
            <a:r>
              <a:rPr lang="ru-RU" altLang="zh-CN" sz="2400" dirty="0"/>
              <a:t> // значения по умолчанию</a:t>
            </a:r>
          </a:p>
          <a:p>
            <a:pPr marL="96838" indent="0">
              <a:lnSpc>
                <a:spcPct val="80000"/>
              </a:lnSpc>
              <a:buFontTx/>
              <a:buNone/>
            </a:pPr>
            <a:endParaRPr lang="ru-RU" altLang="zh-CN" sz="2400" dirty="0"/>
          </a:p>
          <a:p>
            <a:pPr marL="96838" indent="0">
              <a:lnSpc>
                <a:spcPct val="80000"/>
              </a:lnSpc>
            </a:pPr>
            <a:r>
              <a:rPr lang="ru-RU" sz="2400" dirty="0"/>
              <a:t> </a:t>
            </a:r>
            <a:r>
              <a:rPr lang="ru-RU" sz="2400" dirty="0" smtClean="0"/>
              <a:t>Индекса </a:t>
            </a:r>
            <a:r>
              <a:rPr lang="ru-RU" sz="2400" dirty="0"/>
              <a:t>массива </a:t>
            </a:r>
            <a:r>
              <a:rPr lang="ru-RU" sz="2400" dirty="0" smtClean="0"/>
              <a:t>начинаются </a:t>
            </a:r>
            <a:r>
              <a:rPr lang="ru-RU" sz="2400" dirty="0"/>
              <a:t>с </a:t>
            </a:r>
            <a:r>
              <a:rPr lang="ru-RU" sz="2400" dirty="0" smtClean="0"/>
              <a:t>нуля: </a:t>
            </a:r>
            <a:r>
              <a:rPr lang="en-US" sz="2400" dirty="0" err="1"/>
              <a:t>ar</a:t>
            </a:r>
            <a:r>
              <a:rPr lang="en-US" sz="2400" dirty="0"/>
              <a:t>[0], </a:t>
            </a:r>
            <a:r>
              <a:rPr lang="en-US" sz="2400" dirty="0" err="1"/>
              <a:t>ar</a:t>
            </a:r>
            <a:r>
              <a:rPr lang="en-US" sz="2400" dirty="0"/>
              <a:t>[1], …, </a:t>
            </a:r>
            <a:r>
              <a:rPr lang="en-US" sz="2400" dirty="0" err="1"/>
              <a:t>ar</a:t>
            </a:r>
            <a:r>
              <a:rPr lang="en-US" sz="2400" dirty="0"/>
              <a:t>[4]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Массив - </a:t>
            </a:r>
            <a:r>
              <a:rPr lang="en-US" dirty="0"/>
              <a:t>Array</a:t>
            </a:r>
            <a:endParaRPr lang="ru-RU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24765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ko-KR" sz="2800" dirty="0" err="1">
                <a:solidFill>
                  <a:srgbClr val="0000FF"/>
                </a:solidFill>
                <a:ea typeface="Gulim" pitchFamily="34" charset="-127"/>
              </a:rPr>
              <a:t>int</a:t>
            </a:r>
            <a:r>
              <a:rPr lang="en-US" altLang="ko-KR" sz="2800" dirty="0">
                <a:solidFill>
                  <a:srgbClr val="0000FF"/>
                </a:solidFill>
                <a:ea typeface="Gulim" pitchFamily="34" charset="-127"/>
              </a:rPr>
              <a:t> [</a:t>
            </a:r>
            <a:r>
              <a:rPr lang="ru-RU" altLang="ko-KR" sz="2800" dirty="0">
                <a:solidFill>
                  <a:srgbClr val="0000FF"/>
                </a:solidFill>
              </a:rPr>
              <a:t> </a:t>
            </a:r>
            <a:r>
              <a:rPr lang="en-US" altLang="ko-KR" sz="2800" dirty="0">
                <a:solidFill>
                  <a:srgbClr val="0000FF"/>
                </a:solidFill>
                <a:ea typeface="Gulim" pitchFamily="34" charset="-127"/>
              </a:rPr>
              <a:t>] a = new </a:t>
            </a:r>
            <a:r>
              <a:rPr lang="en-US" altLang="ko-KR" sz="2800" dirty="0" err="1">
                <a:solidFill>
                  <a:srgbClr val="0000FF"/>
                </a:solidFill>
                <a:ea typeface="Gulim" pitchFamily="34" charset="-127"/>
              </a:rPr>
              <a:t>int</a:t>
            </a:r>
            <a:r>
              <a:rPr lang="en-US" altLang="ko-KR" sz="2800" dirty="0">
                <a:solidFill>
                  <a:srgbClr val="0000FF"/>
                </a:solidFill>
                <a:ea typeface="Gulim" pitchFamily="34" charset="-127"/>
              </a:rPr>
              <a:t> [5];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ko-KR" sz="2800" dirty="0">
                <a:ea typeface="Gulim" pitchFamily="34" charset="-127"/>
              </a:rPr>
              <a:t>a[ ] =0; // </a:t>
            </a:r>
            <a:r>
              <a:rPr lang="ru-RU" altLang="ko-KR" sz="2400" dirty="0"/>
              <a:t>нельзя использовать массив без индекса</a:t>
            </a:r>
            <a:endParaRPr lang="en-US" altLang="ko-KR" sz="2400" dirty="0">
              <a:ea typeface="Gulim" pitchFamily="34" charset="-127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ko-KR" sz="2800" dirty="0">
                <a:ea typeface="Gulim" pitchFamily="34" charset="-127"/>
              </a:rPr>
              <a:t>a[3] = 9;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ko-KR" sz="2800" dirty="0">
                <a:ea typeface="Gulim" pitchFamily="34" charset="-127"/>
              </a:rPr>
              <a:t>a[0] = 1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85850" y="5373688"/>
            <a:ext cx="6840538" cy="576262"/>
            <a:chOff x="476" y="2659"/>
            <a:chExt cx="4309" cy="363"/>
          </a:xfrm>
        </p:grpSpPr>
        <p:sp>
          <p:nvSpPr>
            <p:cNvPr id="93189" name="Rectangle 5"/>
            <p:cNvSpPr>
              <a:spLocks noChangeArrowheads="1"/>
            </p:cNvSpPr>
            <p:nvPr/>
          </p:nvSpPr>
          <p:spPr bwMode="auto">
            <a:xfrm>
              <a:off x="476" y="2659"/>
              <a:ext cx="4309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190" name="Line 6"/>
            <p:cNvSpPr>
              <a:spLocks noChangeShapeType="1"/>
            </p:cNvSpPr>
            <p:nvPr/>
          </p:nvSpPr>
          <p:spPr bwMode="auto">
            <a:xfrm>
              <a:off x="1247" y="265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191" name="Line 7"/>
            <p:cNvSpPr>
              <a:spLocks noChangeShapeType="1"/>
            </p:cNvSpPr>
            <p:nvPr/>
          </p:nvSpPr>
          <p:spPr bwMode="auto">
            <a:xfrm>
              <a:off x="2109" y="265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192" name="Line 8"/>
            <p:cNvSpPr>
              <a:spLocks noChangeShapeType="1"/>
            </p:cNvSpPr>
            <p:nvPr/>
          </p:nvSpPr>
          <p:spPr bwMode="auto">
            <a:xfrm>
              <a:off x="3061" y="265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193" name="Line 9"/>
            <p:cNvSpPr>
              <a:spLocks noChangeShapeType="1"/>
            </p:cNvSpPr>
            <p:nvPr/>
          </p:nvSpPr>
          <p:spPr bwMode="auto">
            <a:xfrm>
              <a:off x="3923" y="2659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1806575" y="5445125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ru-RU" dirty="0"/>
          </a:p>
        </p:txBody>
      </p:sp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3101975" y="5445125"/>
            <a:ext cx="358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  <a:endParaRPr lang="ru-RU"/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4686300" y="5438775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  <a:endParaRPr lang="ru-RU"/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6126163" y="5445125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  <a:endParaRPr lang="ru-RU"/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7397750" y="5470525"/>
            <a:ext cx="55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  <a:endParaRPr lang="ru-RU"/>
          </a:p>
        </p:txBody>
      </p: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941388" y="500697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10256</a:t>
            </a:r>
            <a:endParaRPr lang="ru-RU"/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2238375" y="498157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10260</a:t>
            </a:r>
            <a:endParaRPr lang="ru-RU"/>
          </a:p>
        </p:txBody>
      </p:sp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3678238" y="501332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10264</a:t>
            </a:r>
            <a:endParaRPr lang="ru-RU"/>
          </a:p>
        </p:txBody>
      </p:sp>
      <p:sp>
        <p:nvSpPr>
          <p:cNvPr id="93202" name="Text Box 18"/>
          <p:cNvSpPr txBox="1">
            <a:spLocks noChangeArrowheads="1"/>
          </p:cNvSpPr>
          <p:nvPr/>
        </p:nvSpPr>
        <p:spPr bwMode="auto">
          <a:xfrm>
            <a:off x="5189538" y="501332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10268</a:t>
            </a:r>
            <a:endParaRPr lang="ru-RU"/>
          </a:p>
        </p:txBody>
      </p: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6557963" y="4941888"/>
            <a:ext cx="86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10272</a:t>
            </a:r>
            <a:endParaRPr lang="ru-RU"/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1547813" y="60213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2987675" y="60213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  <a:endParaRPr lang="ru-RU"/>
          </a:p>
        </p:txBody>
      </p:sp>
      <p:sp>
        <p:nvSpPr>
          <p:cNvPr id="93206" name="Text Box 22"/>
          <p:cNvSpPr txBox="1">
            <a:spLocks noChangeArrowheads="1"/>
          </p:cNvSpPr>
          <p:nvPr/>
        </p:nvSpPr>
        <p:spPr bwMode="auto">
          <a:xfrm>
            <a:off x="4356100" y="60213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  <a:endParaRPr lang="ru-RU"/>
          </a:p>
        </p:txBody>
      </p:sp>
      <p:sp>
        <p:nvSpPr>
          <p:cNvPr id="93207" name="Text Box 23"/>
          <p:cNvSpPr txBox="1">
            <a:spLocks noChangeArrowheads="1"/>
          </p:cNvSpPr>
          <p:nvPr/>
        </p:nvSpPr>
        <p:spPr bwMode="auto">
          <a:xfrm>
            <a:off x="5724525" y="60213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  <a:endParaRPr lang="ru-RU"/>
          </a:p>
        </p:txBody>
      </p:sp>
      <p:sp>
        <p:nvSpPr>
          <p:cNvPr id="93208" name="Text Box 24"/>
          <p:cNvSpPr txBox="1">
            <a:spLocks noChangeArrowheads="1"/>
          </p:cNvSpPr>
          <p:nvPr/>
        </p:nvSpPr>
        <p:spPr bwMode="auto">
          <a:xfrm>
            <a:off x="7092950" y="60213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  <a:endParaRPr lang="ru-RU"/>
          </a:p>
        </p:txBody>
      </p:sp>
      <p:sp>
        <p:nvSpPr>
          <p:cNvPr id="93209" name="Line 25"/>
          <p:cNvSpPr>
            <a:spLocks noChangeShapeType="1"/>
          </p:cNvSpPr>
          <p:nvPr/>
        </p:nvSpPr>
        <p:spPr bwMode="auto">
          <a:xfrm flipV="1">
            <a:off x="395288" y="2060575"/>
            <a:ext cx="1439862" cy="504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3210" name="Freeform 26"/>
          <p:cNvSpPr>
            <a:spLocks/>
          </p:cNvSpPr>
          <p:nvPr/>
        </p:nvSpPr>
        <p:spPr bwMode="auto">
          <a:xfrm>
            <a:off x="755650" y="3500438"/>
            <a:ext cx="792163" cy="1584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8" y="725"/>
              </a:cxn>
            </a:cxnLst>
            <a:rect l="0" t="0" r="r" b="b"/>
            <a:pathLst>
              <a:path w="408" h="725">
                <a:moveTo>
                  <a:pt x="0" y="0"/>
                </a:moveTo>
                <a:cubicBezTo>
                  <a:pt x="166" y="302"/>
                  <a:pt x="333" y="604"/>
                  <a:pt x="408" y="72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3211" name="Freeform 27"/>
          <p:cNvSpPr>
            <a:spLocks/>
          </p:cNvSpPr>
          <p:nvPr/>
        </p:nvSpPr>
        <p:spPr bwMode="auto">
          <a:xfrm>
            <a:off x="287338" y="1905000"/>
            <a:ext cx="1116012" cy="3863975"/>
          </a:xfrm>
          <a:custGeom>
            <a:avLst/>
            <a:gdLst/>
            <a:ahLst/>
            <a:cxnLst>
              <a:cxn ang="0">
                <a:pos x="703" y="7"/>
              </a:cxn>
              <a:cxn ang="0">
                <a:pos x="567" y="98"/>
              </a:cxn>
              <a:cxn ang="0">
                <a:pos x="340" y="98"/>
              </a:cxn>
              <a:cxn ang="0">
                <a:pos x="114" y="144"/>
              </a:cxn>
              <a:cxn ang="0">
                <a:pos x="23" y="325"/>
              </a:cxn>
              <a:cxn ang="0">
                <a:pos x="23" y="2094"/>
              </a:cxn>
              <a:cxn ang="0">
                <a:pos x="159" y="2366"/>
              </a:cxn>
              <a:cxn ang="0">
                <a:pos x="476" y="2412"/>
              </a:cxn>
            </a:cxnLst>
            <a:rect l="0" t="0" r="r" b="b"/>
            <a:pathLst>
              <a:path w="703" h="2434">
                <a:moveTo>
                  <a:pt x="703" y="7"/>
                </a:moveTo>
                <a:cubicBezTo>
                  <a:pt x="665" y="45"/>
                  <a:pt x="627" y="83"/>
                  <a:pt x="567" y="98"/>
                </a:cubicBezTo>
                <a:cubicBezTo>
                  <a:pt x="507" y="113"/>
                  <a:pt x="415" y="90"/>
                  <a:pt x="340" y="98"/>
                </a:cubicBezTo>
                <a:cubicBezTo>
                  <a:pt x="265" y="106"/>
                  <a:pt x="167" y="106"/>
                  <a:pt x="114" y="144"/>
                </a:cubicBezTo>
                <a:cubicBezTo>
                  <a:pt x="61" y="182"/>
                  <a:pt x="38" y="0"/>
                  <a:pt x="23" y="325"/>
                </a:cubicBezTo>
                <a:cubicBezTo>
                  <a:pt x="8" y="650"/>
                  <a:pt x="0" y="1754"/>
                  <a:pt x="23" y="2094"/>
                </a:cubicBezTo>
                <a:cubicBezTo>
                  <a:pt x="46" y="2434"/>
                  <a:pt x="83" y="2313"/>
                  <a:pt x="159" y="2366"/>
                </a:cubicBezTo>
                <a:cubicBezTo>
                  <a:pt x="235" y="2419"/>
                  <a:pt x="355" y="2415"/>
                  <a:pt x="476" y="24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3212" name="Freeform 28"/>
          <p:cNvSpPr>
            <a:spLocks/>
          </p:cNvSpPr>
          <p:nvPr/>
        </p:nvSpPr>
        <p:spPr bwMode="auto">
          <a:xfrm>
            <a:off x="684213" y="2455863"/>
            <a:ext cx="4751387" cy="2486025"/>
          </a:xfrm>
          <a:custGeom>
            <a:avLst/>
            <a:gdLst/>
            <a:ahLst/>
            <a:cxnLst>
              <a:cxn ang="0">
                <a:pos x="0" y="114"/>
              </a:cxn>
              <a:cxn ang="0">
                <a:pos x="408" y="23"/>
              </a:cxn>
              <a:cxn ang="0">
                <a:pos x="1315" y="23"/>
              </a:cxn>
              <a:cxn ang="0">
                <a:pos x="2358" y="159"/>
              </a:cxn>
              <a:cxn ang="0">
                <a:pos x="2721" y="613"/>
              </a:cxn>
              <a:cxn ang="0">
                <a:pos x="2993" y="1566"/>
              </a:cxn>
            </a:cxnLst>
            <a:rect l="0" t="0" r="r" b="b"/>
            <a:pathLst>
              <a:path w="2993" h="1566">
                <a:moveTo>
                  <a:pt x="0" y="114"/>
                </a:moveTo>
                <a:cubicBezTo>
                  <a:pt x="94" y="76"/>
                  <a:pt x="189" y="38"/>
                  <a:pt x="408" y="23"/>
                </a:cubicBezTo>
                <a:cubicBezTo>
                  <a:pt x="627" y="8"/>
                  <a:pt x="990" y="0"/>
                  <a:pt x="1315" y="23"/>
                </a:cubicBezTo>
                <a:cubicBezTo>
                  <a:pt x="1640" y="46"/>
                  <a:pt x="2124" y="61"/>
                  <a:pt x="2358" y="159"/>
                </a:cubicBezTo>
                <a:cubicBezTo>
                  <a:pt x="2592" y="257"/>
                  <a:pt x="2615" y="379"/>
                  <a:pt x="2721" y="613"/>
                </a:cubicBezTo>
                <a:cubicBezTo>
                  <a:pt x="2827" y="847"/>
                  <a:pt x="2865" y="1362"/>
                  <a:pt x="2993" y="15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b="1"/>
              <a:t>Инициализация массивов</a:t>
            </a:r>
            <a:endParaRPr lang="ru-RU" b="1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78850" cy="4525963"/>
          </a:xfrm>
        </p:spPr>
        <p:txBody>
          <a:bodyPr/>
          <a:lstStyle/>
          <a:p>
            <a:r>
              <a:rPr lang="ru-RU" dirty="0"/>
              <a:t>По умолчанию записывается нуль или </a:t>
            </a:r>
            <a:r>
              <a:rPr lang="en-US" dirty="0">
                <a:solidFill>
                  <a:srgbClr val="0000FF"/>
                </a:solidFill>
              </a:rPr>
              <a:t>null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[] a = new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[5] {1,2,3,4,5};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[] b = {5,7,9};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char</a:t>
            </a:r>
            <a:r>
              <a:rPr lang="en-US" dirty="0">
                <a:solidFill>
                  <a:srgbClr val="0000FF"/>
                </a:solidFill>
              </a:rPr>
              <a:t>[] s = new char [7] {'</a:t>
            </a:r>
            <a:r>
              <a:rPr lang="en-US" dirty="0" err="1">
                <a:solidFill>
                  <a:srgbClr val="0000FF"/>
                </a:solidFill>
              </a:rPr>
              <a:t>s','t','u','d','e','n','t</a:t>
            </a:r>
            <a:r>
              <a:rPr lang="en-US" dirty="0">
                <a:solidFill>
                  <a:srgbClr val="0000FF"/>
                </a:solidFill>
              </a:rPr>
              <a:t>'};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char</a:t>
            </a:r>
            <a:r>
              <a:rPr lang="en-US" dirty="0">
                <a:solidFill>
                  <a:srgbClr val="0000FF"/>
                </a:solidFill>
              </a:rPr>
              <a:t>[] s = {'</a:t>
            </a:r>
            <a:r>
              <a:rPr lang="en-US" dirty="0" err="1">
                <a:solidFill>
                  <a:srgbClr val="0000FF"/>
                </a:solidFill>
              </a:rPr>
              <a:t>s','t','u','d','e','n','t</a:t>
            </a:r>
            <a:r>
              <a:rPr lang="en-US" dirty="0">
                <a:solidFill>
                  <a:srgbClr val="0000FF"/>
                </a:solidFill>
              </a:rPr>
              <a:t>'};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разных способов объявления </a:t>
            </a:r>
            <a:r>
              <a:rPr lang="ru-RU" i="1" dirty="0" smtClean="0"/>
              <a:t>массивов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43050"/>
            <a:ext cx="8329642" cy="4929222"/>
          </a:xfrm>
        </p:spPr>
        <p:txBody>
          <a:bodyPr>
            <a:normAutofit fontScale="62500" lnSpcReduction="20000"/>
          </a:bodyPr>
          <a:lstStyle/>
          <a:p>
            <a:pPr lvl="1">
              <a:buNone/>
            </a:pPr>
            <a:r>
              <a:rPr lang="ru-RU" dirty="0" smtClean="0">
                <a:solidFill>
                  <a:srgbClr val="00B050"/>
                </a:solidFill>
              </a:rPr>
              <a:t>//объявляется одномерный массив 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endParaRPr lang="ru-RU" dirty="0" smtClean="0">
              <a:solidFill>
                <a:srgbClr val="00B050"/>
              </a:solidFill>
            </a:endParaRPr>
          </a:p>
          <a:p>
            <a:pPr lvl="1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ru-RU" dirty="0" smtClean="0">
                <a:solidFill>
                  <a:srgbClr val="0000FF"/>
                </a:solidFill>
              </a:rPr>
              <a:t>[] </a:t>
            </a:r>
            <a:r>
              <a:rPr lang="en-US" dirty="0" smtClean="0">
                <a:solidFill>
                  <a:srgbClr val="0000FF"/>
                </a:solidFill>
              </a:rPr>
              <a:t>A</a:t>
            </a:r>
            <a:r>
              <a:rPr lang="ru-RU" dirty="0" smtClean="0">
                <a:solidFill>
                  <a:srgbClr val="0000FF"/>
                </a:solidFill>
              </a:rPr>
              <a:t> = </a:t>
            </a:r>
            <a:r>
              <a:rPr lang="en-US" dirty="0" smtClean="0">
                <a:solidFill>
                  <a:srgbClr val="0000FF"/>
                </a:solidFill>
              </a:rPr>
              <a:t>new 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ru-RU" dirty="0" smtClean="0">
                <a:solidFill>
                  <a:srgbClr val="0000FF"/>
                </a:solidFill>
              </a:rPr>
              <a:t>[5] {1,2,3,4,5};</a:t>
            </a:r>
          </a:p>
          <a:p>
            <a:pPr lvl="1">
              <a:buNone/>
            </a:pPr>
            <a:r>
              <a:rPr lang="ru-RU" dirty="0" smtClean="0">
                <a:solidFill>
                  <a:srgbClr val="00B050"/>
                </a:solidFill>
              </a:rPr>
              <a:t>//объявление массива </a:t>
            </a:r>
            <a:r>
              <a:rPr lang="en-US" dirty="0" smtClean="0">
                <a:solidFill>
                  <a:srgbClr val="00B050"/>
                </a:solidFill>
              </a:rPr>
              <a:t>x </a:t>
            </a:r>
            <a:r>
              <a:rPr lang="ru-RU" dirty="0" smtClean="0">
                <a:solidFill>
                  <a:srgbClr val="00B050"/>
                </a:solidFill>
              </a:rPr>
              <a:t>с явной инициализацией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ru-RU" dirty="0" smtClean="0">
                <a:solidFill>
                  <a:srgbClr val="0000FF"/>
                </a:solidFill>
              </a:rPr>
              <a:t>[] </a:t>
            </a:r>
            <a:r>
              <a:rPr lang="en-US" dirty="0" smtClean="0">
                <a:solidFill>
                  <a:srgbClr val="0000FF"/>
                </a:solidFill>
              </a:rPr>
              <a:t>x</a:t>
            </a:r>
            <a:r>
              <a:rPr lang="ru-RU" dirty="0" smtClean="0">
                <a:solidFill>
                  <a:srgbClr val="0000FF"/>
                </a:solidFill>
              </a:rPr>
              <a:t> ={5,5,6,6,7,7};</a:t>
            </a:r>
          </a:p>
          <a:p>
            <a:pPr lvl="1">
              <a:buNone/>
            </a:pPr>
            <a:r>
              <a:rPr lang="ru-RU" dirty="0" smtClean="0">
                <a:solidFill>
                  <a:srgbClr val="00B050"/>
                </a:solidFill>
              </a:rPr>
              <a:t>//объявление массивов с отложенной инициализацией</a:t>
            </a:r>
          </a:p>
          <a:p>
            <a:pPr lvl="1">
              <a:buNone/>
            </a:pPr>
            <a:r>
              <a:rPr lang="pl-PL" dirty="0" smtClean="0">
                <a:solidFill>
                  <a:srgbClr val="0000FF"/>
                </a:solidFill>
              </a:rPr>
              <a:t>int[] u,v;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pl-PL" dirty="0" smtClean="0">
                <a:solidFill>
                  <a:srgbClr val="0000FF"/>
                </a:solidFill>
              </a:rPr>
              <a:t>u = new int[3];</a:t>
            </a:r>
            <a:endParaRPr lang="ru-RU" dirty="0" smtClean="0">
              <a:solidFill>
                <a:srgbClr val="0000FF"/>
              </a:solidFill>
            </a:endParaRP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Вначале объявляется одномерный </a:t>
            </a:r>
            <a:r>
              <a:rPr lang="ru-RU" i="1" dirty="0" smtClean="0"/>
              <a:t>массив</a:t>
            </a:r>
            <a:r>
              <a:rPr lang="ru-RU" dirty="0" smtClean="0"/>
              <a:t> </a:t>
            </a:r>
            <a:r>
              <a:rPr lang="en-US" dirty="0" smtClean="0"/>
              <a:t>A</a:t>
            </a:r>
            <a:r>
              <a:rPr lang="ru-RU" dirty="0" smtClean="0"/>
              <a:t>, создаваемый конструктором. Значения элементов этого </a:t>
            </a:r>
            <a:r>
              <a:rPr lang="ru-RU" i="1" dirty="0" smtClean="0"/>
              <a:t>массива</a:t>
            </a:r>
            <a:r>
              <a:rPr lang="ru-RU" dirty="0" smtClean="0"/>
              <a:t> имеет тип </a:t>
            </a:r>
            <a:r>
              <a:rPr lang="en-US" dirty="0" err="1" smtClean="0"/>
              <a:t>int</a:t>
            </a:r>
            <a:r>
              <a:rPr lang="ru-RU" dirty="0" smtClean="0"/>
              <a:t>. После такого объявления с инициализацией конструктором, все элементы имеют значение, в данном случае – ноль, и могут участвовать в вычислениях. </a:t>
            </a:r>
          </a:p>
          <a:p>
            <a:pPr lvl="0"/>
            <a:r>
              <a:rPr lang="ru-RU" i="1" dirty="0" smtClean="0"/>
              <a:t>Массив</a:t>
            </a:r>
            <a:r>
              <a:rPr lang="ru-RU" dirty="0" smtClean="0"/>
              <a:t> </a:t>
            </a:r>
            <a:r>
              <a:rPr lang="en-US" dirty="0" smtClean="0"/>
              <a:t>x</a:t>
            </a:r>
            <a:r>
              <a:rPr lang="ru-RU" dirty="0" smtClean="0"/>
              <a:t> объявлен с явной инициализацией. Число и значения его элементов определяется константным </a:t>
            </a:r>
            <a:r>
              <a:rPr lang="ru-RU" i="1" dirty="0" smtClean="0"/>
              <a:t>массивом</a:t>
            </a:r>
            <a:r>
              <a:rPr lang="ru-RU" dirty="0" smtClean="0"/>
              <a:t>. </a:t>
            </a:r>
          </a:p>
          <a:p>
            <a:pPr lvl="0"/>
            <a:r>
              <a:rPr lang="ru-RU" i="1" dirty="0" smtClean="0"/>
              <a:t>Массивы</a:t>
            </a:r>
            <a:r>
              <a:rPr lang="ru-RU" dirty="0" smtClean="0"/>
              <a:t> </a:t>
            </a:r>
            <a:r>
              <a:rPr lang="en-US" dirty="0" smtClean="0"/>
              <a:t>u</a:t>
            </a:r>
            <a:r>
              <a:rPr lang="ru-RU" dirty="0" smtClean="0"/>
              <a:t> и </a:t>
            </a:r>
            <a:r>
              <a:rPr lang="en-US" dirty="0" smtClean="0"/>
              <a:t>v</a:t>
            </a:r>
            <a:r>
              <a:rPr lang="ru-RU" dirty="0" smtClean="0"/>
              <a:t> объявлены с отложенной инициализацией. В последующих операторах </a:t>
            </a:r>
            <a:r>
              <a:rPr lang="ru-RU" i="1" dirty="0" smtClean="0"/>
              <a:t>массив</a:t>
            </a:r>
            <a:r>
              <a:rPr lang="ru-RU" dirty="0" smtClean="0"/>
              <a:t> </a:t>
            </a:r>
            <a:r>
              <a:rPr lang="en-US" dirty="0" smtClean="0"/>
              <a:t>u</a:t>
            </a:r>
            <a:r>
              <a:rPr lang="ru-RU" dirty="0" smtClean="0"/>
              <a:t> инициализируется в объектном стиле – элементы получают его в цикле значения. </a:t>
            </a:r>
          </a:p>
          <a:p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 работы с массивами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1">
              <a:buNone/>
            </a:pPr>
            <a:r>
              <a:rPr lang="pl-PL" dirty="0" smtClean="0">
                <a:solidFill>
                  <a:srgbClr val="0000FF"/>
                </a:solidFill>
              </a:rPr>
              <a:t>int[] u,v;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pl-PL" dirty="0" smtClean="0">
                <a:solidFill>
                  <a:srgbClr val="0000FF"/>
                </a:solidFill>
              </a:rPr>
              <a:t>u = new int[3];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pl-PL" dirty="0" smtClean="0">
                <a:solidFill>
                  <a:srgbClr val="0000FF"/>
                </a:solidFill>
              </a:rPr>
              <a:t>for(int i=0; i&lt;3; i++) u[i] = i+1;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pl-PL" dirty="0" smtClean="0">
                <a:solidFill>
                  <a:srgbClr val="0000FF"/>
                </a:solidFill>
              </a:rPr>
              <a:t>v = new int[4];	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pl-PL" dirty="0" smtClean="0">
                <a:solidFill>
                  <a:srgbClr val="0000FF"/>
                </a:solidFill>
              </a:rPr>
              <a:t>v=u; //</a:t>
            </a:r>
            <a:r>
              <a:rPr lang="en-US" dirty="0" err="1" smtClean="0">
                <a:solidFill>
                  <a:srgbClr val="0000FF"/>
                </a:solidFill>
              </a:rPr>
              <a:t>допустимое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присваивание</a:t>
            </a:r>
            <a:endParaRPr lang="ru-RU" dirty="0" smtClean="0">
              <a:solidFill>
                <a:srgbClr val="0000FF"/>
              </a:solidFill>
            </a:endParaRP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Оператора присваивания </a:t>
            </a:r>
            <a:r>
              <a:rPr lang="en-US" dirty="0" smtClean="0">
                <a:solidFill>
                  <a:srgbClr val="0000FF"/>
                </a:solidFill>
              </a:rPr>
              <a:t>v</a:t>
            </a:r>
            <a:r>
              <a:rPr lang="ru-RU" dirty="0" smtClean="0">
                <a:solidFill>
                  <a:srgbClr val="0000FF"/>
                </a:solidFill>
              </a:rPr>
              <a:t> = </a:t>
            </a:r>
            <a:r>
              <a:rPr lang="en-US" dirty="0" smtClean="0">
                <a:solidFill>
                  <a:srgbClr val="0000FF"/>
                </a:solidFill>
              </a:rPr>
              <a:t>u </a:t>
            </a:r>
            <a:r>
              <a:rPr lang="ru-RU" dirty="0" smtClean="0"/>
              <a:t>является правильным ссылочным присваиванием: хотя </a:t>
            </a:r>
            <a:r>
              <a:rPr lang="en-US" dirty="0" smtClean="0"/>
              <a:t>u</a:t>
            </a:r>
            <a:r>
              <a:rPr lang="ru-RU" dirty="0" smtClean="0"/>
              <a:t> и </a:t>
            </a:r>
            <a:r>
              <a:rPr lang="en-US" dirty="0" smtClean="0"/>
              <a:t>v</a:t>
            </a:r>
            <a:r>
              <a:rPr lang="ru-RU" dirty="0" smtClean="0"/>
              <a:t> имеют разное число элементов, но они являются объектами одного класса. Теперь обе ссылки </a:t>
            </a:r>
            <a:r>
              <a:rPr lang="en-US" dirty="0" smtClean="0"/>
              <a:t>u</a:t>
            </a:r>
            <a:r>
              <a:rPr lang="ru-RU" dirty="0" smtClean="0"/>
              <a:t> и </a:t>
            </a:r>
            <a:r>
              <a:rPr lang="en-US" dirty="0" smtClean="0"/>
              <a:t>v</a:t>
            </a:r>
            <a:r>
              <a:rPr lang="ru-RU" dirty="0" smtClean="0"/>
              <a:t> будут теперь указывать на один и тот же </a:t>
            </a:r>
            <a:r>
              <a:rPr lang="ru-RU" i="1" dirty="0" smtClean="0"/>
              <a:t>массив</a:t>
            </a:r>
            <a:r>
              <a:rPr lang="ru-RU" dirty="0" smtClean="0"/>
              <a:t>, так что изменение элемента одного </a:t>
            </a:r>
            <a:r>
              <a:rPr lang="ru-RU" i="1" dirty="0" smtClean="0"/>
              <a:t>массива</a:t>
            </a:r>
            <a:r>
              <a:rPr lang="ru-RU" dirty="0" smtClean="0"/>
              <a:t> немедленно отразится на другом </a:t>
            </a:r>
            <a:r>
              <a:rPr lang="ru-RU" i="1" dirty="0" smtClean="0"/>
              <a:t>массиве</a:t>
            </a:r>
            <a:r>
              <a:rPr lang="ru-RU" dirty="0" smtClean="0"/>
              <a:t>. На </a:t>
            </a:r>
            <a:r>
              <a:rPr lang="ru-RU" i="1" dirty="0" smtClean="0"/>
              <a:t>массив</a:t>
            </a:r>
            <a:r>
              <a:rPr lang="ru-RU" dirty="0" smtClean="0"/>
              <a:t> </a:t>
            </a:r>
            <a:r>
              <a:rPr lang="en-US" dirty="0" smtClean="0"/>
              <a:t>v</a:t>
            </a:r>
            <a:r>
              <a:rPr lang="ru-RU" dirty="0" smtClean="0"/>
              <a:t> теперь никто ссылаться не будет, и он будет считаться мусором, который автоматически удаляется с помощью сборщика мусора.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Использование цикла </a:t>
            </a:r>
            <a:r>
              <a:rPr lang="en-US" sz="4000"/>
              <a:t>foreach </a:t>
            </a:r>
            <a:r>
              <a:rPr lang="ru-RU" sz="4000"/>
              <a:t>с массивами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>
                <a:solidFill>
                  <a:srgbClr val="0000FF"/>
                </a:solidFill>
                <a:ea typeface="SimSun" pitchFamily="2" charset="-122"/>
              </a:rPr>
              <a:t>int</a:t>
            </a:r>
            <a:r>
              <a:rPr lang="en-US" altLang="zh-CN">
                <a:ea typeface="SimSun" pitchFamily="2" charset="-122"/>
              </a:rPr>
              <a:t> s=0;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0000FF"/>
                </a:solidFill>
                <a:ea typeface="SimSun" pitchFamily="2" charset="-122"/>
              </a:rPr>
              <a:t>for</a:t>
            </a:r>
            <a:r>
              <a:rPr lang="en-US" altLang="zh-CN">
                <a:ea typeface="SimSun" pitchFamily="2" charset="-122"/>
              </a:rPr>
              <a:t> (int i = 0; i&lt;ar.Length; i++)  s += ar[i];</a:t>
            </a:r>
          </a:p>
          <a:p>
            <a:pPr>
              <a:buFontTx/>
              <a:buNone/>
            </a:pPr>
            <a:endParaRPr lang="ru-RU" altLang="zh-CN"/>
          </a:p>
          <a:p>
            <a:r>
              <a:rPr lang="ru-RU" altLang="zh-CN"/>
              <a:t>так как массивы поддерживают интерфейс </a:t>
            </a:r>
            <a:r>
              <a:rPr lang="en-US" altLang="zh-CN">
                <a:ea typeface="SimSun" pitchFamily="2" charset="-122"/>
              </a:rPr>
              <a:t>IEnumerable</a:t>
            </a:r>
            <a:r>
              <a:rPr lang="ru-RU" altLang="zh-CN"/>
              <a:t>, то можно использовать оператор </a:t>
            </a:r>
            <a:r>
              <a:rPr lang="en-US" altLang="zh-CN">
                <a:solidFill>
                  <a:srgbClr val="0000FF"/>
                </a:solidFill>
                <a:ea typeface="SimSun" pitchFamily="2" charset="-122"/>
              </a:rPr>
              <a:t>foreach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0000FF"/>
                </a:solidFill>
                <a:ea typeface="SimSun" pitchFamily="2" charset="-122"/>
              </a:rPr>
              <a:t>int</a:t>
            </a:r>
            <a:r>
              <a:rPr lang="en-US" altLang="zh-CN">
                <a:ea typeface="SimSun" pitchFamily="2" charset="-122"/>
              </a:rPr>
              <a:t> s=0;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0000FF"/>
                </a:solidFill>
                <a:ea typeface="SimSun" pitchFamily="2" charset="-122"/>
              </a:rPr>
              <a:t>foreach</a:t>
            </a:r>
            <a:r>
              <a:rPr lang="en-US" altLang="zh-CN">
                <a:ea typeface="SimSun" pitchFamily="2" charset="-122"/>
              </a:rPr>
              <a:t> (int i in ar)  s += i; // s = s + i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Оператор </a:t>
            </a:r>
            <a:r>
              <a:rPr lang="en-US">
                <a:solidFill>
                  <a:srgbClr val="0000FF"/>
                </a:solidFill>
              </a:rPr>
              <a:t>foreach</a:t>
            </a:r>
            <a:endParaRPr lang="ru-RU">
              <a:solidFill>
                <a:srgbClr val="0000FF"/>
              </a:solidFill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ko-KR" sz="2000">
              <a:ea typeface="Gulim" pitchFamily="34" charset="-127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ko-KR" sz="2400">
                <a:solidFill>
                  <a:srgbClr val="0000FF"/>
                </a:solidFill>
              </a:rPr>
              <a:t>foreach</a:t>
            </a:r>
            <a:r>
              <a:rPr lang="ru-RU" altLang="ko-KR" sz="2400"/>
              <a:t>(</a:t>
            </a:r>
            <a:r>
              <a:rPr lang="en-US" altLang="ko-KR" sz="2400">
                <a:ea typeface="Gulim" pitchFamily="34" charset="-127"/>
              </a:rPr>
              <a:t>&lt;</a:t>
            </a:r>
            <a:r>
              <a:rPr lang="ru-RU" altLang="ko-KR" sz="2400"/>
              <a:t>тип</a:t>
            </a:r>
            <a:r>
              <a:rPr lang="en-US" altLang="ko-KR" sz="2400">
                <a:ea typeface="Gulim" pitchFamily="34" charset="-127"/>
              </a:rPr>
              <a:t>&gt;</a:t>
            </a:r>
            <a:r>
              <a:rPr lang="ru-RU" altLang="ko-KR" sz="2400"/>
              <a:t> </a:t>
            </a:r>
            <a:r>
              <a:rPr lang="en-US" altLang="ko-KR" sz="2400">
                <a:ea typeface="Gulim" pitchFamily="34" charset="-127"/>
              </a:rPr>
              <a:t>&lt;</a:t>
            </a:r>
            <a:r>
              <a:rPr lang="ru-RU" altLang="ko-KR" sz="2400"/>
              <a:t>переменная</a:t>
            </a:r>
            <a:r>
              <a:rPr lang="en-US" altLang="ko-KR" sz="2400">
                <a:ea typeface="Gulim" pitchFamily="34" charset="-127"/>
              </a:rPr>
              <a:t>&gt;</a:t>
            </a:r>
            <a:r>
              <a:rPr lang="ru-RU" altLang="ko-KR" sz="2400"/>
              <a:t> </a:t>
            </a:r>
            <a:r>
              <a:rPr lang="ru-RU" altLang="ko-KR" sz="2400">
                <a:solidFill>
                  <a:srgbClr val="0000FF"/>
                </a:solidFill>
              </a:rPr>
              <a:t>in</a:t>
            </a:r>
            <a:r>
              <a:rPr lang="ru-RU" altLang="ko-KR" sz="2400"/>
              <a:t> </a:t>
            </a:r>
            <a:r>
              <a:rPr lang="en-US" altLang="ko-KR" sz="2400">
                <a:ea typeface="Gulim" pitchFamily="34" charset="-127"/>
              </a:rPr>
              <a:t>&lt;</a:t>
            </a:r>
            <a:r>
              <a:rPr lang="ru-RU" altLang="ko-KR" sz="2400"/>
              <a:t>коллекция</a:t>
            </a:r>
            <a:r>
              <a:rPr lang="en-US" altLang="ko-KR" sz="2400">
                <a:ea typeface="Gulim" pitchFamily="34" charset="-127"/>
              </a:rPr>
              <a:t>&gt;</a:t>
            </a:r>
            <a:r>
              <a:rPr lang="ru-RU" altLang="ko-KR" sz="2400"/>
              <a:t>) оператор</a:t>
            </a:r>
            <a:endParaRPr lang="en-US" altLang="ko-KR" sz="2400">
              <a:ea typeface="Gulim" pitchFamily="34" charset="-127"/>
            </a:endParaRPr>
          </a:p>
          <a:p>
            <a:pPr>
              <a:lnSpc>
                <a:spcPct val="80000"/>
              </a:lnSpc>
            </a:pPr>
            <a:endParaRPr lang="ru-RU" altLang="ko-KR" sz="2000"/>
          </a:p>
          <a:p>
            <a:pPr>
              <a:lnSpc>
                <a:spcPct val="80000"/>
              </a:lnSpc>
            </a:pPr>
            <a:r>
              <a:rPr lang="en-US" altLang="ko-KR" sz="2000">
                <a:ea typeface="Gulim" pitchFamily="34" charset="-127"/>
              </a:rPr>
              <a:t>&lt;</a:t>
            </a:r>
            <a:r>
              <a:rPr lang="ru-RU" altLang="ko-KR" sz="2000"/>
              <a:t>тип</a:t>
            </a:r>
            <a:r>
              <a:rPr lang="en-US" altLang="ko-KR" sz="2000">
                <a:ea typeface="Gulim" pitchFamily="34" charset="-127"/>
              </a:rPr>
              <a:t>&gt;</a:t>
            </a:r>
            <a:r>
              <a:rPr lang="ru-RU" altLang="ko-KR" sz="2000"/>
              <a:t> переменной должен быть согласован с типом элементов, хранящихся в коллекции данных. </a:t>
            </a:r>
          </a:p>
          <a:p>
            <a:pPr>
              <a:lnSpc>
                <a:spcPct val="80000"/>
              </a:lnSpc>
            </a:pPr>
            <a:r>
              <a:rPr lang="ru-RU" altLang="ko-KR" sz="2000"/>
              <a:t>предполагается, что элементы коллекции (массива, коллекции) упорядочены. </a:t>
            </a:r>
          </a:p>
          <a:p>
            <a:pPr>
              <a:lnSpc>
                <a:spcPct val="80000"/>
              </a:lnSpc>
            </a:pPr>
            <a:r>
              <a:rPr lang="ru-RU" altLang="ko-KR" sz="2000"/>
              <a:t>на каждом шаге цикла идентификатор, задающий текущий элемент коллекция, получает значение очередного элемента в соответствии с порядком, установленным на элементах коллекции. </a:t>
            </a:r>
          </a:p>
          <a:p>
            <a:pPr>
              <a:lnSpc>
                <a:spcPct val="80000"/>
              </a:lnSpc>
            </a:pPr>
            <a:r>
              <a:rPr lang="ru-RU" altLang="ko-KR" sz="2000"/>
              <a:t>с этим текущим элементом и выполняется тело цикла - выполняется столько раз, сколько элементов находится в коллекции. </a:t>
            </a:r>
          </a:p>
          <a:p>
            <a:pPr>
              <a:lnSpc>
                <a:spcPct val="80000"/>
              </a:lnSpc>
            </a:pPr>
            <a:r>
              <a:rPr lang="ru-RU" altLang="ko-KR" sz="2000"/>
              <a:t>цикл заканчивается, когда полностью перебраны все элементы коллекции.</a:t>
            </a:r>
            <a:endParaRPr lang="ru-RU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Пример использования</a:t>
            </a:r>
            <a:r>
              <a:rPr lang="en-US" sz="3600"/>
              <a:t> foreach</a:t>
            </a:r>
            <a:endParaRPr lang="ru-RU" sz="360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 err="1">
                <a:solidFill>
                  <a:srgbClr val="0000FF"/>
                </a:solidFill>
              </a:rPr>
              <a:t>int</a:t>
            </a:r>
            <a:r>
              <a:rPr lang="en-US" sz="2400" dirty="0">
                <a:solidFill>
                  <a:srgbClr val="0000FF"/>
                </a:solidFill>
              </a:rPr>
              <a:t>[ ] </a:t>
            </a:r>
            <a:r>
              <a:rPr lang="en-US" sz="2400" dirty="0" err="1">
                <a:solidFill>
                  <a:srgbClr val="0000FF"/>
                </a:solidFill>
              </a:rPr>
              <a:t>arr</a:t>
            </a:r>
            <a:r>
              <a:rPr lang="en-US" sz="2400" dirty="0">
                <a:solidFill>
                  <a:srgbClr val="0000FF"/>
                </a:solidFill>
              </a:rPr>
              <a:t> = new </a:t>
            </a:r>
            <a:r>
              <a:rPr lang="en-US" sz="2400" dirty="0" err="1">
                <a:solidFill>
                  <a:srgbClr val="0000FF"/>
                </a:solidFill>
              </a:rPr>
              <a:t>int</a:t>
            </a:r>
            <a:r>
              <a:rPr lang="en-US" sz="2400" dirty="0">
                <a:solidFill>
                  <a:srgbClr val="0000FF"/>
                </a:solidFill>
              </a:rPr>
              <a:t>[5] {1,2,3,4,5}</a:t>
            </a:r>
          </a:p>
          <a:p>
            <a:pPr>
              <a:buFontTx/>
              <a:buNone/>
            </a:pPr>
            <a:r>
              <a:rPr lang="en-US" sz="2400" dirty="0" err="1">
                <a:solidFill>
                  <a:srgbClr val="0000FF"/>
                </a:solidFill>
              </a:rPr>
              <a:t>int</a:t>
            </a:r>
            <a:r>
              <a:rPr lang="en-US" sz="2400" dirty="0">
                <a:solidFill>
                  <a:srgbClr val="0000FF"/>
                </a:solidFill>
              </a:rPr>
              <a:t> s =0;</a:t>
            </a:r>
          </a:p>
          <a:p>
            <a:pPr>
              <a:buFontTx/>
              <a:buNone/>
            </a:pPr>
            <a:r>
              <a:rPr lang="en-US" sz="2400" dirty="0" err="1">
                <a:solidFill>
                  <a:srgbClr val="0000FF"/>
                </a:solidFill>
              </a:rPr>
              <a:t>foreach</a:t>
            </a:r>
            <a:r>
              <a:rPr lang="en-US" sz="2400" dirty="0">
                <a:solidFill>
                  <a:srgbClr val="0000FF"/>
                </a:solidFill>
              </a:rPr>
              <a:t>(</a:t>
            </a:r>
            <a:r>
              <a:rPr lang="en-US" sz="2400" dirty="0" err="1">
                <a:solidFill>
                  <a:srgbClr val="0000FF"/>
                </a:solidFill>
              </a:rPr>
              <a:t>int</a:t>
            </a:r>
            <a:r>
              <a:rPr lang="en-US" sz="2400" dirty="0">
                <a:solidFill>
                  <a:srgbClr val="0000FF"/>
                </a:solidFill>
              </a:rPr>
              <a:t> c in </a:t>
            </a:r>
            <a:r>
              <a:rPr lang="en-US" sz="2400" dirty="0" err="1">
                <a:solidFill>
                  <a:srgbClr val="0000FF"/>
                </a:solidFill>
              </a:rPr>
              <a:t>arr</a:t>
            </a:r>
            <a:r>
              <a:rPr lang="en-US" sz="2400" dirty="0">
                <a:solidFill>
                  <a:srgbClr val="0000FF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FF"/>
                </a:solidFill>
              </a:rPr>
              <a:t>{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FF"/>
                </a:solidFill>
              </a:rPr>
              <a:t>	</a:t>
            </a:r>
            <a:r>
              <a:rPr lang="ru-RU" sz="2400" dirty="0">
                <a:solidFill>
                  <a:srgbClr val="0000FF"/>
                </a:solidFill>
              </a:rPr>
              <a:t>  </a:t>
            </a:r>
            <a:r>
              <a:rPr lang="en-US" sz="2400" dirty="0">
                <a:solidFill>
                  <a:srgbClr val="0000FF"/>
                </a:solidFill>
              </a:rPr>
              <a:t>s </a:t>
            </a:r>
            <a:r>
              <a:rPr lang="ru-RU" sz="2400" dirty="0">
                <a:solidFill>
                  <a:srgbClr val="0000FF"/>
                </a:solidFill>
              </a:rPr>
              <a:t>+</a:t>
            </a:r>
            <a:r>
              <a:rPr lang="en-US" sz="2400" dirty="0">
                <a:solidFill>
                  <a:srgbClr val="0000FF"/>
                </a:solidFill>
              </a:rPr>
              <a:t>= c;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FF"/>
                </a:solidFill>
              </a:rPr>
              <a:t>}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ru-RU"/>
              <a:t>Методы и свойства массивов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9974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zh-CN" sz="2000" dirty="0" smtClean="0"/>
              <a:t>Статические методы класса </a:t>
            </a:r>
            <a:r>
              <a:rPr lang="en-US" altLang="zh-CN" sz="2000" dirty="0" err="1" smtClean="0">
                <a:ea typeface="SimSun" pitchFamily="2" charset="-122"/>
              </a:rPr>
              <a:t>System.Array</a:t>
            </a:r>
            <a:endParaRPr lang="ru-RU" altLang="zh-CN" sz="2000" dirty="0" smtClean="0"/>
          </a:p>
          <a:p>
            <a:pPr>
              <a:lnSpc>
                <a:spcPct val="80000"/>
              </a:lnSpc>
            </a:pPr>
            <a:r>
              <a:rPr lang="en-US" altLang="zh-CN" sz="2000" dirty="0" err="1" smtClean="0">
                <a:solidFill>
                  <a:srgbClr val="0070C0"/>
                </a:solidFill>
                <a:ea typeface="SimSun" pitchFamily="2" charset="-122"/>
              </a:rPr>
              <a:t>IndexOf</a:t>
            </a:r>
            <a:r>
              <a:rPr lang="en-US" altLang="zh-CN" sz="2000" dirty="0" smtClean="0">
                <a:solidFill>
                  <a:srgbClr val="0070C0"/>
                </a:solidFill>
                <a:ea typeface="SimSun" pitchFamily="2" charset="-122"/>
              </a:rPr>
              <a:t>( ) </a:t>
            </a:r>
            <a:r>
              <a:rPr lang="ru-RU" altLang="zh-CN" sz="2000" dirty="0" smtClean="0"/>
              <a:t>– индекс заданного элемента в массиве</a:t>
            </a: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solidFill>
                  <a:srgbClr val="0070C0"/>
                </a:solidFill>
                <a:ea typeface="SimSun" pitchFamily="2" charset="-122"/>
              </a:rPr>
              <a:t>Reverse( ) </a:t>
            </a:r>
            <a:r>
              <a:rPr lang="ru-RU" altLang="zh-CN" sz="2000" dirty="0" smtClean="0"/>
              <a:t>– изменение порядка элементов на обратный</a:t>
            </a: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solidFill>
                  <a:srgbClr val="0070C0"/>
                </a:solidFill>
                <a:ea typeface="SimSun" pitchFamily="2" charset="-122"/>
              </a:rPr>
              <a:t>Copy()</a:t>
            </a:r>
            <a:r>
              <a:rPr lang="ru-RU" altLang="zh-CN" sz="2000" dirty="0" smtClean="0">
                <a:solidFill>
                  <a:srgbClr val="0070C0"/>
                </a:solidFill>
              </a:rPr>
              <a:t> </a:t>
            </a:r>
            <a:r>
              <a:rPr lang="ru-RU" altLang="zh-CN" sz="2000" dirty="0" smtClean="0"/>
              <a:t>– создание копии массива</a:t>
            </a:r>
            <a:endParaRPr lang="en-US" altLang="zh-CN" sz="2000" dirty="0" smtClean="0">
              <a:ea typeface="SimSun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solidFill>
                  <a:srgbClr val="0070C0"/>
                </a:solidFill>
                <a:ea typeface="SimSun" pitchFamily="2" charset="-122"/>
              </a:rPr>
              <a:t>Clear()</a:t>
            </a:r>
            <a:r>
              <a:rPr lang="ru-RU" altLang="zh-CN" sz="2000" dirty="0" smtClean="0">
                <a:solidFill>
                  <a:srgbClr val="0070C0"/>
                </a:solidFill>
              </a:rPr>
              <a:t> </a:t>
            </a:r>
            <a:r>
              <a:rPr lang="ru-RU" altLang="zh-CN" sz="2000" dirty="0" smtClean="0"/>
              <a:t>– удаление всех значений из массива</a:t>
            </a: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solidFill>
                  <a:srgbClr val="0000FF"/>
                </a:solidFill>
              </a:rPr>
              <a:t>Sort(m,</a:t>
            </a:r>
            <a:r>
              <a:rPr lang="ru-RU" altLang="zh-CN" sz="2000" dirty="0" smtClean="0">
                <a:solidFill>
                  <a:srgbClr val="0000FF"/>
                </a:solidFill>
              </a:rPr>
              <a:t> </a:t>
            </a:r>
            <a:r>
              <a:rPr lang="en-US" altLang="zh-CN" sz="2000" dirty="0" err="1" smtClean="0">
                <a:solidFill>
                  <a:srgbClr val="0000FF"/>
                </a:solidFill>
              </a:rPr>
              <a:t>comperer</a:t>
            </a:r>
            <a:r>
              <a:rPr lang="en-US" altLang="zh-CN" sz="2000" dirty="0" smtClean="0">
                <a:solidFill>
                  <a:srgbClr val="0000FF"/>
                </a:solidFill>
              </a:rPr>
              <a:t>)</a:t>
            </a:r>
            <a:r>
              <a:rPr lang="en-US" altLang="zh-CN" sz="2000" dirty="0" smtClean="0"/>
              <a:t> – </a:t>
            </a:r>
            <a:r>
              <a:rPr lang="ru-RU" altLang="zh-CN" sz="2000" dirty="0" smtClean="0"/>
              <a:t>сортировка элементов массива</a:t>
            </a:r>
            <a:endParaRPr lang="ru-RU" sz="2000" dirty="0" smtClean="0"/>
          </a:p>
          <a:p>
            <a:pPr>
              <a:lnSpc>
                <a:spcPct val="80000"/>
              </a:lnSpc>
              <a:buFontTx/>
              <a:buNone/>
            </a:pPr>
            <a:endParaRPr lang="ru-RU" altLang="zh-CN" sz="20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zh-CN" sz="2000" dirty="0" smtClean="0"/>
              <a:t>Свойства массива</a:t>
            </a: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solidFill>
                  <a:srgbClr val="0070C0"/>
                </a:solidFill>
                <a:ea typeface="SimSun" pitchFamily="2" charset="-122"/>
              </a:rPr>
              <a:t>Rank</a:t>
            </a:r>
            <a:r>
              <a:rPr lang="ru-RU" altLang="zh-CN" sz="2000" dirty="0" smtClean="0">
                <a:solidFill>
                  <a:srgbClr val="0070C0"/>
                </a:solidFill>
              </a:rPr>
              <a:t> </a:t>
            </a:r>
            <a:r>
              <a:rPr lang="ru-RU" altLang="zh-CN" sz="2000" dirty="0" smtClean="0"/>
              <a:t>– количество размерностей</a:t>
            </a:r>
            <a:r>
              <a:rPr lang="en-US" altLang="zh-CN" sz="2000" dirty="0" smtClean="0">
                <a:ea typeface="SimSun" pitchFamily="2" charset="-122"/>
              </a:rPr>
              <a:t> </a:t>
            </a:r>
            <a:endParaRPr lang="ru-RU" altLang="zh-CN" sz="2000" dirty="0" smtClean="0"/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solidFill>
                  <a:srgbClr val="0070C0"/>
                </a:solidFill>
                <a:ea typeface="SimSun" pitchFamily="2" charset="-122"/>
              </a:rPr>
              <a:t>Length</a:t>
            </a:r>
            <a:r>
              <a:rPr lang="en-US" altLang="zh-CN" sz="2000" dirty="0" smtClean="0">
                <a:ea typeface="SimSun" pitchFamily="2" charset="-122"/>
              </a:rPr>
              <a:t> </a:t>
            </a:r>
            <a:r>
              <a:rPr lang="ru-RU" altLang="zh-CN" sz="2000" dirty="0" smtClean="0"/>
              <a:t>– количество элементов массива </a:t>
            </a:r>
            <a:r>
              <a:rPr lang="en-US" altLang="zh-CN" sz="2000" dirty="0" smtClean="0">
                <a:ea typeface="SimSun" pitchFamily="2" charset="-122"/>
              </a:rPr>
              <a:t>(32 </a:t>
            </a:r>
            <a:r>
              <a:rPr lang="ru-RU" altLang="zh-CN" sz="2000" dirty="0" smtClean="0"/>
              <a:t>битное значение</a:t>
            </a:r>
            <a:r>
              <a:rPr lang="en-US" altLang="zh-CN" sz="2000" dirty="0" smtClean="0">
                <a:ea typeface="SimSun" pitchFamily="2" charset="-122"/>
              </a:rPr>
              <a:t>)</a:t>
            </a:r>
            <a:endParaRPr lang="ru-RU" altLang="zh-CN" sz="2000" dirty="0" smtClean="0"/>
          </a:p>
          <a:p>
            <a:pPr>
              <a:lnSpc>
                <a:spcPct val="80000"/>
              </a:lnSpc>
              <a:buFontTx/>
              <a:buNone/>
            </a:pPr>
            <a:endParaRPr lang="ru-RU" altLang="zh-CN" sz="20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zh-CN" sz="2000" dirty="0" smtClean="0"/>
              <a:t>Методы массива</a:t>
            </a:r>
            <a:endParaRPr lang="en-US" altLang="zh-CN" sz="2000" dirty="0">
              <a:ea typeface="SimSun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dirty="0" err="1">
                <a:solidFill>
                  <a:srgbClr val="0000FF"/>
                </a:solidFill>
                <a:ea typeface="SimSun" pitchFamily="2" charset="-122"/>
              </a:rPr>
              <a:t>CopyTo</a:t>
            </a:r>
            <a:r>
              <a:rPr lang="en-US" altLang="zh-CN" sz="2000" dirty="0">
                <a:solidFill>
                  <a:srgbClr val="0000FF"/>
                </a:solidFill>
                <a:ea typeface="SimSun" pitchFamily="2" charset="-122"/>
              </a:rPr>
              <a:t>( ) </a:t>
            </a:r>
            <a:r>
              <a:rPr lang="ru-RU" altLang="zh-CN" sz="2000" dirty="0"/>
              <a:t>– копирование</a:t>
            </a:r>
          </a:p>
          <a:p>
            <a:pPr>
              <a:lnSpc>
                <a:spcPct val="80000"/>
              </a:lnSpc>
            </a:pPr>
            <a:r>
              <a:rPr lang="en-US" altLang="zh-CN" sz="2000" dirty="0" err="1">
                <a:solidFill>
                  <a:srgbClr val="0070C0"/>
                </a:solidFill>
                <a:ea typeface="SimSun" pitchFamily="2" charset="-122"/>
              </a:rPr>
              <a:t>GetLength</a:t>
            </a:r>
            <a:r>
              <a:rPr lang="en-US" altLang="zh-CN" sz="2000" dirty="0">
                <a:solidFill>
                  <a:srgbClr val="0070C0"/>
                </a:solidFill>
                <a:ea typeface="SimSun" pitchFamily="2" charset="-122"/>
              </a:rPr>
              <a:t> (n)</a:t>
            </a:r>
            <a:r>
              <a:rPr lang="en-US" altLang="zh-CN" sz="2000" dirty="0">
                <a:ea typeface="SimSun" pitchFamily="2" charset="-122"/>
              </a:rPr>
              <a:t> – </a:t>
            </a:r>
            <a:r>
              <a:rPr lang="ru-RU" altLang="zh-CN" sz="2000" dirty="0"/>
              <a:t>количество элементов в размерности </a:t>
            </a:r>
            <a:r>
              <a:rPr lang="en-US" altLang="zh-CN" sz="2000" dirty="0">
                <a:ea typeface="SimSun" pitchFamily="2" charset="-122"/>
              </a:rPr>
              <a:t>n</a:t>
            </a:r>
          </a:p>
          <a:p>
            <a:pPr>
              <a:lnSpc>
                <a:spcPct val="80000"/>
              </a:lnSpc>
              <a:buNone/>
            </a:pPr>
            <a:endParaRPr lang="en-US" altLang="zh-CN" sz="2000" dirty="0"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ko-KR" dirty="0"/>
              <a:t>Многомерные </a:t>
            </a:r>
            <a:r>
              <a:rPr lang="ru-RU" altLang="ko-KR" dirty="0" smtClean="0"/>
              <a:t>массивы</a:t>
            </a:r>
            <a:r>
              <a:rPr lang="en-US" altLang="ko-KR" dirty="0" smtClean="0"/>
              <a:t> – </a:t>
            </a:r>
            <a:r>
              <a:rPr lang="ru-RU" altLang="ko-KR" dirty="0" smtClean="0"/>
              <a:t>двухмерные (таблицы) </a:t>
            </a:r>
            <a:endParaRPr lang="ru-RU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71612"/>
            <a:ext cx="8229600" cy="24765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dirty="0" err="1">
                <a:solidFill>
                  <a:srgbClr val="0000FF"/>
                </a:solidFill>
              </a:rPr>
              <a:t>int</a:t>
            </a:r>
            <a:r>
              <a:rPr lang="ru-RU" sz="2800" dirty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[,] pp = new </a:t>
            </a:r>
            <a:r>
              <a:rPr lang="en-US" sz="2800" dirty="0" err="1">
                <a:solidFill>
                  <a:srgbClr val="0000FF"/>
                </a:solidFill>
              </a:rPr>
              <a:t>int</a:t>
            </a:r>
            <a:r>
              <a:rPr lang="en-US" sz="2800" dirty="0">
                <a:solidFill>
                  <a:srgbClr val="0000FF"/>
                </a:solidFill>
              </a:rPr>
              <a:t> [3,4];</a:t>
            </a:r>
          </a:p>
          <a:p>
            <a:pPr>
              <a:buFontTx/>
              <a:buNone/>
            </a:pPr>
            <a:r>
              <a:rPr lang="en-US" sz="2800" dirty="0">
                <a:solidFill>
                  <a:srgbClr val="0000FF"/>
                </a:solidFill>
              </a:rPr>
              <a:t>pp [1,2] = 4;</a:t>
            </a:r>
          </a:p>
          <a:p>
            <a:pPr>
              <a:buFontTx/>
              <a:buNone/>
            </a:pPr>
            <a:endParaRPr lang="en-US" altLang="ko-KR" sz="2800" dirty="0">
              <a:solidFill>
                <a:srgbClr val="0000FF"/>
              </a:solidFill>
              <a:ea typeface="Gulim" pitchFamily="34" charset="-127"/>
            </a:endParaRPr>
          </a:p>
          <a:p>
            <a:pPr>
              <a:buFontTx/>
              <a:buNone/>
            </a:pPr>
            <a:r>
              <a:rPr lang="en-US" altLang="ko-KR" sz="2800" dirty="0" err="1">
                <a:solidFill>
                  <a:srgbClr val="0000FF"/>
                </a:solidFill>
                <a:ea typeface="Gulim" pitchFamily="34" charset="-127"/>
              </a:rPr>
              <a:t>int</a:t>
            </a:r>
            <a:r>
              <a:rPr lang="en-US" altLang="ko-KR" sz="2800" dirty="0">
                <a:solidFill>
                  <a:srgbClr val="0000FF"/>
                </a:solidFill>
                <a:ea typeface="Gulim" pitchFamily="34" charset="-127"/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[,] pp =</a:t>
            </a:r>
            <a:r>
              <a:rPr lang="en-US" altLang="ko-KR" sz="2800" dirty="0">
                <a:solidFill>
                  <a:srgbClr val="0000FF"/>
                </a:solidFill>
                <a:ea typeface="Gulim" pitchFamily="34" charset="-127"/>
              </a:rPr>
              <a:t> {{1,0,1,0}, {2,3,4,5}, {0,3,0,3}};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1979613" y="4292600"/>
            <a:ext cx="3816350" cy="1657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7525" name="Line 5"/>
          <p:cNvSpPr>
            <a:spLocks noChangeShapeType="1"/>
          </p:cNvSpPr>
          <p:nvPr/>
        </p:nvSpPr>
        <p:spPr bwMode="auto">
          <a:xfrm>
            <a:off x="1963738" y="4797425"/>
            <a:ext cx="3816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26" name="Line 6"/>
          <p:cNvSpPr>
            <a:spLocks noChangeShapeType="1"/>
          </p:cNvSpPr>
          <p:nvPr/>
        </p:nvSpPr>
        <p:spPr bwMode="auto">
          <a:xfrm>
            <a:off x="1979613" y="5300663"/>
            <a:ext cx="3816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27" name="Line 7"/>
          <p:cNvSpPr>
            <a:spLocks noChangeShapeType="1"/>
          </p:cNvSpPr>
          <p:nvPr/>
        </p:nvSpPr>
        <p:spPr bwMode="auto">
          <a:xfrm>
            <a:off x="2771775" y="4292600"/>
            <a:ext cx="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28" name="Line 8"/>
          <p:cNvSpPr>
            <a:spLocks noChangeShapeType="1"/>
          </p:cNvSpPr>
          <p:nvPr/>
        </p:nvSpPr>
        <p:spPr bwMode="auto">
          <a:xfrm>
            <a:off x="3708400" y="4292600"/>
            <a:ext cx="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29" name="Line 9"/>
          <p:cNvSpPr>
            <a:spLocks noChangeShapeType="1"/>
          </p:cNvSpPr>
          <p:nvPr/>
        </p:nvSpPr>
        <p:spPr bwMode="auto">
          <a:xfrm>
            <a:off x="4716463" y="4292600"/>
            <a:ext cx="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30" name="Text Box 10"/>
          <p:cNvSpPr txBox="1">
            <a:spLocks noChangeArrowheads="1"/>
          </p:cNvSpPr>
          <p:nvPr/>
        </p:nvSpPr>
        <p:spPr bwMode="auto">
          <a:xfrm>
            <a:off x="2195513" y="436562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</a:t>
            </a:r>
            <a:endParaRPr lang="ru-RU" sz="2400"/>
          </a:p>
        </p:txBody>
      </p:sp>
      <p:sp>
        <p:nvSpPr>
          <p:cNvPr id="107531" name="Text Box 11"/>
          <p:cNvSpPr txBox="1">
            <a:spLocks noChangeArrowheads="1"/>
          </p:cNvSpPr>
          <p:nvPr/>
        </p:nvSpPr>
        <p:spPr bwMode="auto">
          <a:xfrm>
            <a:off x="3995738" y="434181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</a:t>
            </a:r>
            <a:endParaRPr lang="ru-RU" sz="2400"/>
          </a:p>
        </p:txBody>
      </p:sp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2195513" y="486886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</a:t>
            </a:r>
            <a:endParaRPr lang="ru-RU" sz="2400"/>
          </a:p>
        </p:txBody>
      </p:sp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3995738" y="4868863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4</a:t>
            </a:r>
            <a:endParaRPr lang="ru-RU" sz="2400"/>
          </a:p>
        </p:txBody>
      </p:sp>
      <p:sp>
        <p:nvSpPr>
          <p:cNvPr id="107534" name="Text Box 14"/>
          <p:cNvSpPr txBox="1">
            <a:spLocks noChangeArrowheads="1"/>
          </p:cNvSpPr>
          <p:nvPr/>
        </p:nvSpPr>
        <p:spPr bwMode="auto">
          <a:xfrm>
            <a:off x="2987675" y="436562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107535" name="Text Box 15"/>
          <p:cNvSpPr txBox="1">
            <a:spLocks noChangeArrowheads="1"/>
          </p:cNvSpPr>
          <p:nvPr/>
        </p:nvSpPr>
        <p:spPr bwMode="auto">
          <a:xfrm>
            <a:off x="5003800" y="4357688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107536" name="Text Box 16"/>
          <p:cNvSpPr txBox="1">
            <a:spLocks noChangeArrowheads="1"/>
          </p:cNvSpPr>
          <p:nvPr/>
        </p:nvSpPr>
        <p:spPr bwMode="auto">
          <a:xfrm>
            <a:off x="2195513" y="544512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107537" name="Text Box 17"/>
          <p:cNvSpPr txBox="1">
            <a:spLocks noChangeArrowheads="1"/>
          </p:cNvSpPr>
          <p:nvPr/>
        </p:nvSpPr>
        <p:spPr bwMode="auto">
          <a:xfrm>
            <a:off x="3995738" y="544512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107538" name="Text Box 18"/>
          <p:cNvSpPr txBox="1">
            <a:spLocks noChangeArrowheads="1"/>
          </p:cNvSpPr>
          <p:nvPr/>
        </p:nvSpPr>
        <p:spPr bwMode="auto">
          <a:xfrm>
            <a:off x="3059113" y="544512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</a:t>
            </a:r>
            <a:endParaRPr lang="ru-RU" sz="2400"/>
          </a:p>
        </p:txBody>
      </p:sp>
      <p:sp>
        <p:nvSpPr>
          <p:cNvPr id="107539" name="Text Box 19"/>
          <p:cNvSpPr txBox="1">
            <a:spLocks noChangeArrowheads="1"/>
          </p:cNvSpPr>
          <p:nvPr/>
        </p:nvSpPr>
        <p:spPr bwMode="auto">
          <a:xfrm>
            <a:off x="4932363" y="544512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</a:t>
            </a:r>
            <a:endParaRPr lang="ru-RU" sz="2400"/>
          </a:p>
        </p:txBody>
      </p:sp>
      <p:sp>
        <p:nvSpPr>
          <p:cNvPr id="107540" name="Text Box 20"/>
          <p:cNvSpPr txBox="1">
            <a:spLocks noChangeArrowheads="1"/>
          </p:cNvSpPr>
          <p:nvPr/>
        </p:nvSpPr>
        <p:spPr bwMode="auto">
          <a:xfrm>
            <a:off x="3059113" y="486886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</a:t>
            </a:r>
            <a:endParaRPr lang="ru-RU" sz="2400"/>
          </a:p>
        </p:txBody>
      </p:sp>
      <p:sp>
        <p:nvSpPr>
          <p:cNvPr id="107541" name="Text Box 21"/>
          <p:cNvSpPr txBox="1">
            <a:spLocks noChangeArrowheads="1"/>
          </p:cNvSpPr>
          <p:nvPr/>
        </p:nvSpPr>
        <p:spPr bwMode="auto">
          <a:xfrm>
            <a:off x="5003800" y="486886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5</a:t>
            </a:r>
            <a:endParaRPr lang="ru-RU" sz="2400"/>
          </a:p>
        </p:txBody>
      </p:sp>
      <p:sp>
        <p:nvSpPr>
          <p:cNvPr id="107542" name="Text Box 22"/>
          <p:cNvSpPr txBox="1">
            <a:spLocks noChangeArrowheads="1"/>
          </p:cNvSpPr>
          <p:nvPr/>
        </p:nvSpPr>
        <p:spPr bwMode="auto">
          <a:xfrm>
            <a:off x="5003800" y="38608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</a:t>
            </a:r>
            <a:endParaRPr lang="ru-RU" sz="2400"/>
          </a:p>
        </p:txBody>
      </p:sp>
      <p:sp>
        <p:nvSpPr>
          <p:cNvPr id="107543" name="Text Box 23"/>
          <p:cNvSpPr txBox="1">
            <a:spLocks noChangeArrowheads="1"/>
          </p:cNvSpPr>
          <p:nvPr/>
        </p:nvSpPr>
        <p:spPr bwMode="auto">
          <a:xfrm>
            <a:off x="3995738" y="38608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</a:t>
            </a:r>
            <a:endParaRPr lang="ru-RU" sz="2400"/>
          </a:p>
        </p:txBody>
      </p:sp>
      <p:sp>
        <p:nvSpPr>
          <p:cNvPr id="107544" name="Text Box 24"/>
          <p:cNvSpPr txBox="1">
            <a:spLocks noChangeArrowheads="1"/>
          </p:cNvSpPr>
          <p:nvPr/>
        </p:nvSpPr>
        <p:spPr bwMode="auto">
          <a:xfrm>
            <a:off x="2987675" y="38608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</a:t>
            </a:r>
            <a:endParaRPr lang="ru-RU" sz="2400"/>
          </a:p>
        </p:txBody>
      </p:sp>
      <p:sp>
        <p:nvSpPr>
          <p:cNvPr id="107545" name="Text Box 25"/>
          <p:cNvSpPr txBox="1">
            <a:spLocks noChangeArrowheads="1"/>
          </p:cNvSpPr>
          <p:nvPr/>
        </p:nvSpPr>
        <p:spPr bwMode="auto">
          <a:xfrm>
            <a:off x="2124075" y="38608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107546" name="Text Box 26"/>
          <p:cNvSpPr txBox="1">
            <a:spLocks noChangeArrowheads="1"/>
          </p:cNvSpPr>
          <p:nvPr/>
        </p:nvSpPr>
        <p:spPr bwMode="auto">
          <a:xfrm>
            <a:off x="1476375" y="42926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107547" name="Text Box 27"/>
          <p:cNvSpPr txBox="1">
            <a:spLocks noChangeArrowheads="1"/>
          </p:cNvSpPr>
          <p:nvPr/>
        </p:nvSpPr>
        <p:spPr bwMode="auto">
          <a:xfrm>
            <a:off x="1476375" y="479742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</a:t>
            </a:r>
            <a:endParaRPr lang="ru-RU" sz="2400"/>
          </a:p>
        </p:txBody>
      </p:sp>
      <p:sp>
        <p:nvSpPr>
          <p:cNvPr id="107548" name="Text Box 28"/>
          <p:cNvSpPr txBox="1">
            <a:spLocks noChangeArrowheads="1"/>
          </p:cNvSpPr>
          <p:nvPr/>
        </p:nvSpPr>
        <p:spPr bwMode="auto">
          <a:xfrm>
            <a:off x="1476375" y="5373688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</a:t>
            </a:r>
            <a:endParaRPr lang="ru-RU" sz="2400"/>
          </a:p>
        </p:txBody>
      </p:sp>
      <p:sp>
        <p:nvSpPr>
          <p:cNvPr id="107549" name="Rectangle 29"/>
          <p:cNvSpPr>
            <a:spLocks noChangeArrowheads="1"/>
          </p:cNvSpPr>
          <p:nvPr/>
        </p:nvSpPr>
        <p:spPr bwMode="auto">
          <a:xfrm>
            <a:off x="468313" y="6237288"/>
            <a:ext cx="748823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7550" name="Line 30"/>
          <p:cNvSpPr>
            <a:spLocks noChangeShapeType="1"/>
          </p:cNvSpPr>
          <p:nvPr/>
        </p:nvSpPr>
        <p:spPr bwMode="auto">
          <a:xfrm>
            <a:off x="971550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1" name="Line 31"/>
          <p:cNvSpPr>
            <a:spLocks noChangeShapeType="1"/>
          </p:cNvSpPr>
          <p:nvPr/>
        </p:nvSpPr>
        <p:spPr bwMode="auto">
          <a:xfrm>
            <a:off x="1547813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2" name="Line 32"/>
          <p:cNvSpPr>
            <a:spLocks noChangeShapeType="1"/>
          </p:cNvSpPr>
          <p:nvPr/>
        </p:nvSpPr>
        <p:spPr bwMode="auto">
          <a:xfrm>
            <a:off x="2124075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3" name="Line 33"/>
          <p:cNvSpPr>
            <a:spLocks noChangeShapeType="1"/>
          </p:cNvSpPr>
          <p:nvPr/>
        </p:nvSpPr>
        <p:spPr bwMode="auto">
          <a:xfrm>
            <a:off x="2700338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4" name="Line 34"/>
          <p:cNvSpPr>
            <a:spLocks noChangeShapeType="1"/>
          </p:cNvSpPr>
          <p:nvPr/>
        </p:nvSpPr>
        <p:spPr bwMode="auto">
          <a:xfrm>
            <a:off x="3276600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5" name="Line 35"/>
          <p:cNvSpPr>
            <a:spLocks noChangeShapeType="1"/>
          </p:cNvSpPr>
          <p:nvPr/>
        </p:nvSpPr>
        <p:spPr bwMode="auto">
          <a:xfrm>
            <a:off x="3924300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6" name="Line 36"/>
          <p:cNvSpPr>
            <a:spLocks noChangeShapeType="1"/>
          </p:cNvSpPr>
          <p:nvPr/>
        </p:nvSpPr>
        <p:spPr bwMode="auto">
          <a:xfrm>
            <a:off x="4572000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7" name="Line 37"/>
          <p:cNvSpPr>
            <a:spLocks noChangeShapeType="1"/>
          </p:cNvSpPr>
          <p:nvPr/>
        </p:nvSpPr>
        <p:spPr bwMode="auto">
          <a:xfrm>
            <a:off x="5292725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8" name="Line 38"/>
          <p:cNvSpPr>
            <a:spLocks noChangeShapeType="1"/>
          </p:cNvSpPr>
          <p:nvPr/>
        </p:nvSpPr>
        <p:spPr bwMode="auto">
          <a:xfrm>
            <a:off x="6011863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59" name="Text Box 39"/>
          <p:cNvSpPr txBox="1">
            <a:spLocks noChangeArrowheads="1"/>
          </p:cNvSpPr>
          <p:nvPr/>
        </p:nvSpPr>
        <p:spPr bwMode="auto">
          <a:xfrm>
            <a:off x="539750" y="62372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  <a:endParaRPr lang="ru-RU"/>
          </a:p>
        </p:txBody>
      </p:sp>
      <p:sp>
        <p:nvSpPr>
          <p:cNvPr id="107560" name="Text Box 40"/>
          <p:cNvSpPr txBox="1">
            <a:spLocks noChangeArrowheads="1"/>
          </p:cNvSpPr>
          <p:nvPr/>
        </p:nvSpPr>
        <p:spPr bwMode="auto">
          <a:xfrm>
            <a:off x="1116013" y="6237288"/>
            <a:ext cx="287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07561" name="Text Box 41"/>
          <p:cNvSpPr txBox="1">
            <a:spLocks noChangeArrowheads="1"/>
          </p:cNvSpPr>
          <p:nvPr/>
        </p:nvSpPr>
        <p:spPr bwMode="auto">
          <a:xfrm>
            <a:off x="1619250" y="62372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  <a:endParaRPr lang="ru-RU"/>
          </a:p>
        </p:txBody>
      </p:sp>
      <p:sp>
        <p:nvSpPr>
          <p:cNvPr id="107562" name="Text Box 42"/>
          <p:cNvSpPr txBox="1">
            <a:spLocks noChangeArrowheads="1"/>
          </p:cNvSpPr>
          <p:nvPr/>
        </p:nvSpPr>
        <p:spPr bwMode="auto">
          <a:xfrm>
            <a:off x="2195513" y="62372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07563" name="Text Box 43"/>
          <p:cNvSpPr txBox="1">
            <a:spLocks noChangeArrowheads="1"/>
          </p:cNvSpPr>
          <p:nvPr/>
        </p:nvSpPr>
        <p:spPr bwMode="auto">
          <a:xfrm>
            <a:off x="2771775" y="62372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  <a:endParaRPr lang="ru-RU"/>
          </a:p>
        </p:txBody>
      </p:sp>
      <p:sp>
        <p:nvSpPr>
          <p:cNvPr id="107564" name="Text Box 44"/>
          <p:cNvSpPr txBox="1">
            <a:spLocks noChangeArrowheads="1"/>
          </p:cNvSpPr>
          <p:nvPr/>
        </p:nvSpPr>
        <p:spPr bwMode="auto">
          <a:xfrm>
            <a:off x="3419475" y="623728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  <a:endParaRPr lang="ru-RU"/>
          </a:p>
        </p:txBody>
      </p:sp>
      <p:sp>
        <p:nvSpPr>
          <p:cNvPr id="107565" name="Text Box 45"/>
          <p:cNvSpPr txBox="1">
            <a:spLocks noChangeArrowheads="1"/>
          </p:cNvSpPr>
          <p:nvPr/>
        </p:nvSpPr>
        <p:spPr bwMode="auto">
          <a:xfrm>
            <a:off x="4067175" y="62372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  <a:endParaRPr lang="ru-RU"/>
          </a:p>
        </p:txBody>
      </p:sp>
      <p:sp>
        <p:nvSpPr>
          <p:cNvPr id="107566" name="Text Box 46"/>
          <p:cNvSpPr txBox="1">
            <a:spLocks noChangeArrowheads="1"/>
          </p:cNvSpPr>
          <p:nvPr/>
        </p:nvSpPr>
        <p:spPr bwMode="auto">
          <a:xfrm>
            <a:off x="4716463" y="62372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  <a:endParaRPr lang="ru-RU"/>
          </a:p>
        </p:txBody>
      </p:sp>
      <p:sp>
        <p:nvSpPr>
          <p:cNvPr id="107567" name="Text Box 47"/>
          <p:cNvSpPr txBox="1">
            <a:spLocks noChangeArrowheads="1"/>
          </p:cNvSpPr>
          <p:nvPr/>
        </p:nvSpPr>
        <p:spPr bwMode="auto">
          <a:xfrm>
            <a:off x="5435600" y="62372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07568" name="Text Box 48"/>
          <p:cNvSpPr txBox="1">
            <a:spLocks noChangeArrowheads="1"/>
          </p:cNvSpPr>
          <p:nvPr/>
        </p:nvSpPr>
        <p:spPr bwMode="auto">
          <a:xfrm>
            <a:off x="6084888" y="62372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  <a:endParaRPr lang="ru-RU"/>
          </a:p>
        </p:txBody>
      </p:sp>
      <p:sp>
        <p:nvSpPr>
          <p:cNvPr id="107569" name="Line 49"/>
          <p:cNvSpPr>
            <a:spLocks noChangeShapeType="1"/>
          </p:cNvSpPr>
          <p:nvPr/>
        </p:nvSpPr>
        <p:spPr bwMode="auto">
          <a:xfrm>
            <a:off x="6659563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70" name="Line 50"/>
          <p:cNvSpPr>
            <a:spLocks noChangeShapeType="1"/>
          </p:cNvSpPr>
          <p:nvPr/>
        </p:nvSpPr>
        <p:spPr bwMode="auto">
          <a:xfrm>
            <a:off x="7308850" y="62372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71" name="Text Box 51"/>
          <p:cNvSpPr txBox="1">
            <a:spLocks noChangeArrowheads="1"/>
          </p:cNvSpPr>
          <p:nvPr/>
        </p:nvSpPr>
        <p:spPr bwMode="auto">
          <a:xfrm>
            <a:off x="7451725" y="62372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  <a:endParaRPr lang="ru-RU"/>
          </a:p>
        </p:txBody>
      </p:sp>
      <p:sp>
        <p:nvSpPr>
          <p:cNvPr id="107572" name="Text Box 52"/>
          <p:cNvSpPr txBox="1">
            <a:spLocks noChangeArrowheads="1"/>
          </p:cNvSpPr>
          <p:nvPr/>
        </p:nvSpPr>
        <p:spPr bwMode="auto">
          <a:xfrm>
            <a:off x="6804025" y="623728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07573" name="Text Box 53"/>
          <p:cNvSpPr txBox="1">
            <a:spLocks noChangeArrowheads="1"/>
          </p:cNvSpPr>
          <p:nvPr/>
        </p:nvSpPr>
        <p:spPr bwMode="auto">
          <a:xfrm>
            <a:off x="133350" y="590867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10256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создания двумерного массива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Пример объявления инициализации двумерного массива: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[,] </a:t>
            </a:r>
            <a:r>
              <a:rPr lang="en-US" dirty="0" smtClean="0">
                <a:solidFill>
                  <a:srgbClr val="0000FF"/>
                </a:solidFill>
              </a:rPr>
              <a:t>ms</a:t>
            </a:r>
            <a:r>
              <a:rPr lang="ru-RU" dirty="0" smtClean="0">
                <a:solidFill>
                  <a:srgbClr val="0000FF"/>
                </a:solidFill>
              </a:rPr>
              <a:t> = </a:t>
            </a:r>
            <a:r>
              <a:rPr lang="en-US" dirty="0" smtClean="0">
                <a:solidFill>
                  <a:srgbClr val="0000FF"/>
                </a:solidFill>
              </a:rPr>
              <a:t>new 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ru-RU" dirty="0" smtClean="0">
                <a:solidFill>
                  <a:srgbClr val="0000FF"/>
                </a:solidFill>
              </a:rPr>
              <a:t> [2,3] {{1,2,3},{4,5,6}};</a:t>
            </a:r>
          </a:p>
          <a:p>
            <a:r>
              <a:rPr lang="ru-RU" dirty="0" smtClean="0"/>
              <a:t>Доступ к элементам массива выполняется путем указания в квадратных скобках индексов по каждой размерности, разделенных запятой. Например: 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 smtClean="0">
                <a:solidFill>
                  <a:srgbClr val="0000FF"/>
                </a:solidFill>
              </a:rPr>
              <a:t> k</a:t>
            </a:r>
            <a:r>
              <a:rPr lang="ru-RU" dirty="0" smtClean="0">
                <a:solidFill>
                  <a:srgbClr val="0000FF"/>
                </a:solidFill>
              </a:rPr>
              <a:t> = </a:t>
            </a:r>
            <a:r>
              <a:rPr lang="en-US" dirty="0" smtClean="0">
                <a:solidFill>
                  <a:srgbClr val="0000FF"/>
                </a:solidFill>
              </a:rPr>
              <a:t>ms</a:t>
            </a:r>
            <a:r>
              <a:rPr lang="ru-RU" dirty="0" smtClean="0">
                <a:solidFill>
                  <a:srgbClr val="0000FF"/>
                </a:solidFill>
              </a:rPr>
              <a:t>[1,2]; // получим значение 6</a:t>
            </a:r>
          </a:p>
          <a:p>
            <a:r>
              <a:rPr lang="ru-RU" dirty="0" smtClean="0"/>
              <a:t>Ниже приведен пример использования двухмерного массива:</a:t>
            </a:r>
          </a:p>
          <a:p>
            <a:pPr lvl="1">
              <a:buNone/>
            </a:pPr>
            <a:r>
              <a:rPr lang="da-DK" dirty="0" smtClean="0">
                <a:solidFill>
                  <a:srgbClr val="0000FF"/>
                </a:solidFill>
              </a:rPr>
              <a:t>int s = 0;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da-DK" dirty="0" smtClean="0">
                <a:solidFill>
                  <a:srgbClr val="0000FF"/>
                </a:solidFill>
              </a:rPr>
              <a:t>for (int i = 0; i &lt; 2; i++)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da-DK" dirty="0" smtClean="0">
                <a:solidFill>
                  <a:srgbClr val="0000FF"/>
                </a:solidFill>
              </a:rPr>
              <a:t>  </a:t>
            </a:r>
            <a:r>
              <a:rPr lang="en-US" dirty="0" smtClean="0">
                <a:solidFill>
                  <a:srgbClr val="0000FF"/>
                </a:solidFill>
              </a:rPr>
              <a:t>for (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 smtClean="0">
                <a:solidFill>
                  <a:srgbClr val="0000FF"/>
                </a:solidFill>
              </a:rPr>
              <a:t> j = 0; j &lt; 3; j++)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    s += ms[</a:t>
            </a:r>
            <a:r>
              <a:rPr lang="en-US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, j];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В результате выполнения этого кода </a:t>
            </a:r>
            <a:r>
              <a:rPr lang="en-US" dirty="0" smtClean="0"/>
              <a:t>s</a:t>
            </a:r>
            <a:r>
              <a:rPr lang="ru-RU" dirty="0" smtClean="0"/>
              <a:t> получит значение 21.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ko-KR" dirty="0"/>
              <a:t>Многомерные </a:t>
            </a:r>
            <a:r>
              <a:rPr lang="ru-RU" altLang="ko-KR" dirty="0" smtClean="0"/>
              <a:t>массивы - трехмерные </a:t>
            </a:r>
            <a:endParaRPr lang="ru-RU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787241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float [,,] m = new float [3,4,3];</a:t>
            </a:r>
          </a:p>
          <a:p>
            <a:pPr>
              <a:buFontTx/>
              <a:buNone/>
            </a:pPr>
            <a:r>
              <a:rPr lang="en-US" dirty="0"/>
              <a:t>m [</a:t>
            </a:r>
            <a:r>
              <a:rPr lang="en-US" dirty="0" err="1"/>
              <a:t>i,j,k</a:t>
            </a:r>
            <a:r>
              <a:rPr lang="en-US" dirty="0"/>
              <a:t>] = 3;</a:t>
            </a:r>
          </a:p>
          <a:p>
            <a:pPr>
              <a:buFontTx/>
              <a:buNone/>
            </a:pPr>
            <a:endParaRPr lang="ru-RU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317752" y="2711457"/>
            <a:ext cx="2650808" cy="1789113"/>
            <a:chOff x="1565" y="1842"/>
            <a:chExt cx="1815" cy="1225"/>
          </a:xfrm>
        </p:grpSpPr>
        <p:sp>
          <p:nvSpPr>
            <p:cNvPr id="109573" name="Rectangle 5"/>
            <p:cNvSpPr>
              <a:spLocks noChangeArrowheads="1"/>
            </p:cNvSpPr>
            <p:nvPr/>
          </p:nvSpPr>
          <p:spPr bwMode="auto">
            <a:xfrm>
              <a:off x="1565" y="1842"/>
              <a:ext cx="1815" cy="12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574" name="Line 6"/>
            <p:cNvSpPr>
              <a:spLocks noChangeShapeType="1"/>
            </p:cNvSpPr>
            <p:nvPr/>
          </p:nvSpPr>
          <p:spPr bwMode="auto">
            <a:xfrm>
              <a:off x="1565" y="2251"/>
              <a:ext cx="1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75" name="Line 7"/>
            <p:cNvSpPr>
              <a:spLocks noChangeShapeType="1"/>
            </p:cNvSpPr>
            <p:nvPr/>
          </p:nvSpPr>
          <p:spPr bwMode="auto">
            <a:xfrm>
              <a:off x="1565" y="2659"/>
              <a:ext cx="1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76" name="Line 8"/>
            <p:cNvSpPr>
              <a:spLocks noChangeShapeType="1"/>
            </p:cNvSpPr>
            <p:nvPr/>
          </p:nvSpPr>
          <p:spPr bwMode="auto">
            <a:xfrm>
              <a:off x="1974" y="1842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77" name="Line 9"/>
            <p:cNvSpPr>
              <a:spLocks noChangeShapeType="1"/>
            </p:cNvSpPr>
            <p:nvPr/>
          </p:nvSpPr>
          <p:spPr bwMode="auto">
            <a:xfrm>
              <a:off x="2427" y="1842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78" name="Line 10"/>
            <p:cNvSpPr>
              <a:spLocks noChangeShapeType="1"/>
            </p:cNvSpPr>
            <p:nvPr/>
          </p:nvSpPr>
          <p:spPr bwMode="auto">
            <a:xfrm>
              <a:off x="2881" y="1842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1"/>
          <p:cNvGrpSpPr>
            <a:grpSpLocks noChangeAspect="1"/>
          </p:cNvGrpSpPr>
          <p:nvPr/>
        </p:nvGrpSpPr>
        <p:grpSpPr bwMode="auto">
          <a:xfrm>
            <a:off x="4889124" y="3425837"/>
            <a:ext cx="2650807" cy="1789113"/>
            <a:chOff x="1156" y="2069"/>
            <a:chExt cx="1815" cy="1225"/>
          </a:xfrm>
        </p:grpSpPr>
        <p:sp>
          <p:nvSpPr>
            <p:cNvPr id="109580" name="Rectangle 12"/>
            <p:cNvSpPr>
              <a:spLocks noChangeArrowheads="1"/>
            </p:cNvSpPr>
            <p:nvPr/>
          </p:nvSpPr>
          <p:spPr bwMode="auto">
            <a:xfrm>
              <a:off x="1156" y="2069"/>
              <a:ext cx="1815" cy="12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581" name="Line 13"/>
            <p:cNvSpPr>
              <a:spLocks noChangeShapeType="1"/>
            </p:cNvSpPr>
            <p:nvPr/>
          </p:nvSpPr>
          <p:spPr bwMode="auto">
            <a:xfrm>
              <a:off x="1156" y="2478"/>
              <a:ext cx="1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82" name="Line 14"/>
            <p:cNvSpPr>
              <a:spLocks noChangeShapeType="1"/>
            </p:cNvSpPr>
            <p:nvPr/>
          </p:nvSpPr>
          <p:spPr bwMode="auto">
            <a:xfrm>
              <a:off x="1156" y="2886"/>
              <a:ext cx="1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83" name="Line 15"/>
            <p:cNvSpPr>
              <a:spLocks noChangeShapeType="1"/>
            </p:cNvSpPr>
            <p:nvPr/>
          </p:nvSpPr>
          <p:spPr bwMode="auto">
            <a:xfrm>
              <a:off x="1565" y="2069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84" name="Line 16"/>
            <p:cNvSpPr>
              <a:spLocks noChangeShapeType="1"/>
            </p:cNvSpPr>
            <p:nvPr/>
          </p:nvSpPr>
          <p:spPr bwMode="auto">
            <a:xfrm>
              <a:off x="2018" y="2069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85" name="Line 17"/>
            <p:cNvSpPr>
              <a:spLocks noChangeShapeType="1"/>
            </p:cNvSpPr>
            <p:nvPr/>
          </p:nvSpPr>
          <p:spPr bwMode="auto">
            <a:xfrm>
              <a:off x="2472" y="2069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4430377" y="4140218"/>
            <a:ext cx="2650807" cy="1789112"/>
            <a:chOff x="793" y="2205"/>
            <a:chExt cx="1815" cy="1225"/>
          </a:xfrm>
        </p:grpSpPr>
        <p:sp>
          <p:nvSpPr>
            <p:cNvPr id="109587" name="Rectangle 19"/>
            <p:cNvSpPr>
              <a:spLocks noChangeArrowheads="1"/>
            </p:cNvSpPr>
            <p:nvPr/>
          </p:nvSpPr>
          <p:spPr bwMode="auto">
            <a:xfrm>
              <a:off x="793" y="2205"/>
              <a:ext cx="1815" cy="12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588" name="Line 20"/>
            <p:cNvSpPr>
              <a:spLocks noChangeShapeType="1"/>
            </p:cNvSpPr>
            <p:nvPr/>
          </p:nvSpPr>
          <p:spPr bwMode="auto">
            <a:xfrm>
              <a:off x="793" y="2614"/>
              <a:ext cx="1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89" name="Line 21"/>
            <p:cNvSpPr>
              <a:spLocks noChangeShapeType="1"/>
            </p:cNvSpPr>
            <p:nvPr/>
          </p:nvSpPr>
          <p:spPr bwMode="auto">
            <a:xfrm>
              <a:off x="793" y="3022"/>
              <a:ext cx="1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90" name="Line 22"/>
            <p:cNvSpPr>
              <a:spLocks noChangeShapeType="1"/>
            </p:cNvSpPr>
            <p:nvPr/>
          </p:nvSpPr>
          <p:spPr bwMode="auto">
            <a:xfrm>
              <a:off x="1202" y="2205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91" name="Line 23"/>
            <p:cNvSpPr>
              <a:spLocks noChangeShapeType="1"/>
            </p:cNvSpPr>
            <p:nvPr/>
          </p:nvSpPr>
          <p:spPr bwMode="auto">
            <a:xfrm>
              <a:off x="1655" y="2205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592" name="Line 24"/>
            <p:cNvSpPr>
              <a:spLocks noChangeShapeType="1"/>
            </p:cNvSpPr>
            <p:nvPr/>
          </p:nvSpPr>
          <p:spPr bwMode="auto">
            <a:xfrm>
              <a:off x="2109" y="2205"/>
              <a:ext cx="0" cy="1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9593" name="Text Box 25"/>
          <p:cNvSpPr txBox="1">
            <a:spLocks noChangeAspect="1" noChangeArrowheads="1"/>
          </p:cNvSpPr>
          <p:nvPr/>
        </p:nvSpPr>
        <p:spPr bwMode="auto">
          <a:xfrm>
            <a:off x="4071556" y="4284681"/>
            <a:ext cx="397256" cy="3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09594" name="Text Box 26"/>
          <p:cNvSpPr txBox="1">
            <a:spLocks noChangeAspect="1" noChangeArrowheads="1"/>
          </p:cNvSpPr>
          <p:nvPr/>
        </p:nvSpPr>
        <p:spPr bwMode="auto">
          <a:xfrm>
            <a:off x="4071556" y="4932381"/>
            <a:ext cx="397256" cy="3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  <a:endParaRPr lang="ru-RU"/>
          </a:p>
        </p:txBody>
      </p:sp>
      <p:sp>
        <p:nvSpPr>
          <p:cNvPr id="109595" name="Text Box 27"/>
          <p:cNvSpPr txBox="1">
            <a:spLocks noChangeAspect="1" noChangeArrowheads="1"/>
          </p:cNvSpPr>
          <p:nvPr/>
        </p:nvSpPr>
        <p:spPr bwMode="auto">
          <a:xfrm>
            <a:off x="4103306" y="5581669"/>
            <a:ext cx="397256" cy="33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  <a:endParaRPr lang="ru-RU"/>
          </a:p>
        </p:txBody>
      </p:sp>
      <p:sp>
        <p:nvSpPr>
          <p:cNvPr id="109596" name="Text Box 28"/>
          <p:cNvSpPr txBox="1">
            <a:spLocks noChangeAspect="1" noChangeArrowheads="1"/>
          </p:cNvSpPr>
          <p:nvPr/>
        </p:nvSpPr>
        <p:spPr bwMode="auto">
          <a:xfrm>
            <a:off x="4503399" y="5996769"/>
            <a:ext cx="397256" cy="3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09597" name="Text Box 29"/>
          <p:cNvSpPr txBox="1">
            <a:spLocks noChangeAspect="1" noChangeArrowheads="1"/>
          </p:cNvSpPr>
          <p:nvPr/>
        </p:nvSpPr>
        <p:spPr bwMode="auto">
          <a:xfrm>
            <a:off x="5222536" y="5996769"/>
            <a:ext cx="397256" cy="3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  <a:endParaRPr lang="ru-RU"/>
          </a:p>
        </p:txBody>
      </p:sp>
      <p:sp>
        <p:nvSpPr>
          <p:cNvPr id="109598" name="Text Box 30"/>
          <p:cNvSpPr txBox="1">
            <a:spLocks noChangeAspect="1" noChangeArrowheads="1"/>
          </p:cNvSpPr>
          <p:nvPr/>
        </p:nvSpPr>
        <p:spPr bwMode="auto">
          <a:xfrm>
            <a:off x="5943261" y="6004707"/>
            <a:ext cx="397256" cy="33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  <a:endParaRPr lang="ru-RU"/>
          </a:p>
        </p:txBody>
      </p:sp>
      <p:sp>
        <p:nvSpPr>
          <p:cNvPr id="109599" name="Text Box 31"/>
          <p:cNvSpPr txBox="1">
            <a:spLocks noChangeAspect="1" noChangeArrowheads="1"/>
          </p:cNvSpPr>
          <p:nvPr/>
        </p:nvSpPr>
        <p:spPr bwMode="auto">
          <a:xfrm>
            <a:off x="6735424" y="6020582"/>
            <a:ext cx="397256" cy="33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  <a:endParaRPr lang="ru-RU"/>
          </a:p>
        </p:txBody>
      </p:sp>
      <p:sp>
        <p:nvSpPr>
          <p:cNvPr id="109600" name="Text Box 32"/>
          <p:cNvSpPr txBox="1">
            <a:spLocks noChangeAspect="1" noChangeArrowheads="1"/>
          </p:cNvSpPr>
          <p:nvPr/>
        </p:nvSpPr>
        <p:spPr bwMode="auto">
          <a:xfrm>
            <a:off x="7675206" y="5929330"/>
            <a:ext cx="397256" cy="3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ru-RU" dirty="0"/>
          </a:p>
        </p:txBody>
      </p:sp>
      <p:sp>
        <p:nvSpPr>
          <p:cNvPr id="109601" name="Text Box 33"/>
          <p:cNvSpPr txBox="1">
            <a:spLocks noChangeAspect="1" noChangeArrowheads="1"/>
          </p:cNvSpPr>
          <p:nvPr/>
        </p:nvSpPr>
        <p:spPr bwMode="auto">
          <a:xfrm>
            <a:off x="8246710" y="5214950"/>
            <a:ext cx="397256" cy="3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ru-RU" dirty="0"/>
          </a:p>
        </p:txBody>
      </p:sp>
      <p:sp>
        <p:nvSpPr>
          <p:cNvPr id="109602" name="Text Box 34"/>
          <p:cNvSpPr txBox="1">
            <a:spLocks noChangeAspect="1" noChangeArrowheads="1"/>
          </p:cNvSpPr>
          <p:nvPr/>
        </p:nvSpPr>
        <p:spPr bwMode="auto">
          <a:xfrm>
            <a:off x="8603900" y="4500570"/>
            <a:ext cx="397256" cy="3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</a:t>
            </a:r>
            <a:endParaRPr lang="ru-RU" dirty="0"/>
          </a:p>
        </p:txBody>
      </p:sp>
      <p:sp>
        <p:nvSpPr>
          <p:cNvPr id="109603" name="Line 35"/>
          <p:cNvSpPr>
            <a:spLocks noChangeAspect="1" noChangeShapeType="1"/>
          </p:cNvSpPr>
          <p:nvPr/>
        </p:nvSpPr>
        <p:spPr bwMode="auto">
          <a:xfrm>
            <a:off x="7103702" y="5643578"/>
            <a:ext cx="462981" cy="265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604" name="Line 36"/>
          <p:cNvSpPr>
            <a:spLocks noChangeAspect="1" noChangeShapeType="1"/>
          </p:cNvSpPr>
          <p:nvPr/>
        </p:nvSpPr>
        <p:spPr bwMode="auto">
          <a:xfrm>
            <a:off x="7675206" y="5000636"/>
            <a:ext cx="464441" cy="2643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605" name="Line 37"/>
          <p:cNvSpPr>
            <a:spLocks noChangeAspect="1" noChangeShapeType="1"/>
          </p:cNvSpPr>
          <p:nvPr/>
        </p:nvSpPr>
        <p:spPr bwMode="auto">
          <a:xfrm>
            <a:off x="8103834" y="4214818"/>
            <a:ext cx="397256" cy="265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606" name="Text Box 38"/>
          <p:cNvSpPr txBox="1">
            <a:spLocks noChangeAspect="1" noChangeArrowheads="1"/>
          </p:cNvSpPr>
          <p:nvPr/>
        </p:nvSpPr>
        <p:spPr bwMode="auto">
          <a:xfrm>
            <a:off x="3603240" y="4857760"/>
            <a:ext cx="397256" cy="42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i</a:t>
            </a:r>
            <a:endParaRPr lang="ru-RU" sz="2400" dirty="0"/>
          </a:p>
        </p:txBody>
      </p:sp>
      <p:sp>
        <p:nvSpPr>
          <p:cNvPr id="109607" name="Text Box 39"/>
          <p:cNvSpPr txBox="1">
            <a:spLocks noChangeAspect="1" noChangeArrowheads="1"/>
          </p:cNvSpPr>
          <p:nvPr/>
        </p:nvSpPr>
        <p:spPr bwMode="auto">
          <a:xfrm>
            <a:off x="5582899" y="6349992"/>
            <a:ext cx="397256" cy="42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j</a:t>
            </a:r>
            <a:endParaRPr lang="ru-RU" sz="2400"/>
          </a:p>
        </p:txBody>
      </p:sp>
      <p:sp>
        <p:nvSpPr>
          <p:cNvPr id="109608" name="Text Box 40"/>
          <p:cNvSpPr txBox="1">
            <a:spLocks noChangeAspect="1" noChangeArrowheads="1"/>
          </p:cNvSpPr>
          <p:nvPr/>
        </p:nvSpPr>
        <p:spPr bwMode="auto">
          <a:xfrm>
            <a:off x="8675338" y="5572140"/>
            <a:ext cx="397256" cy="42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k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Ступенчатые массивы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86766" cy="3471874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ru-RU" sz="2400" dirty="0"/>
              <a:t>Массив массивов – количество элементов по каждому измерению непостоянно.</a:t>
            </a:r>
          </a:p>
          <a:p>
            <a:pPr>
              <a:buFontTx/>
              <a:buNone/>
            </a:pPr>
            <a:r>
              <a:rPr lang="en-US" sz="2400" dirty="0" err="1"/>
              <a:t>int</a:t>
            </a:r>
            <a:r>
              <a:rPr lang="en-US" sz="2400" dirty="0"/>
              <a:t> [ ][ ] matrix</a:t>
            </a:r>
            <a:r>
              <a:rPr lang="ru-RU" sz="2400" dirty="0"/>
              <a:t> = </a:t>
            </a:r>
            <a:r>
              <a:rPr lang="en-US" sz="2400" dirty="0"/>
              <a:t>new </a:t>
            </a:r>
            <a:r>
              <a:rPr lang="en-US" sz="2400" dirty="0" err="1"/>
              <a:t>int</a:t>
            </a:r>
            <a:r>
              <a:rPr lang="en-US" sz="2400" dirty="0"/>
              <a:t> [3][ ];</a:t>
            </a:r>
          </a:p>
          <a:p>
            <a:pPr>
              <a:buFontTx/>
              <a:buNone/>
            </a:pPr>
            <a:r>
              <a:rPr lang="en-US" sz="2400" dirty="0"/>
              <a:t>matrix[0] = new </a:t>
            </a:r>
            <a:r>
              <a:rPr lang="en-US" sz="2400" dirty="0" err="1"/>
              <a:t>int</a:t>
            </a:r>
            <a:r>
              <a:rPr lang="en-US" sz="2400" dirty="0"/>
              <a:t> [3];</a:t>
            </a:r>
          </a:p>
          <a:p>
            <a:pPr>
              <a:buFontTx/>
              <a:buNone/>
            </a:pPr>
            <a:r>
              <a:rPr lang="en-US" sz="2400" dirty="0"/>
              <a:t>matrix[1] = new </a:t>
            </a:r>
            <a:r>
              <a:rPr lang="en-US" sz="2400" dirty="0" err="1"/>
              <a:t>int</a:t>
            </a:r>
            <a:r>
              <a:rPr lang="en-US" sz="2400" dirty="0"/>
              <a:t> [2];</a:t>
            </a:r>
            <a:endParaRPr lang="ru-RU" sz="2400" dirty="0"/>
          </a:p>
          <a:p>
            <a:pPr>
              <a:buFontTx/>
              <a:buNone/>
            </a:pPr>
            <a:r>
              <a:rPr lang="en-US" sz="2400" dirty="0"/>
              <a:t>matrix[2] = new </a:t>
            </a:r>
            <a:r>
              <a:rPr lang="en-US" sz="2400" dirty="0" err="1"/>
              <a:t>int</a:t>
            </a:r>
            <a:r>
              <a:rPr lang="en-US" sz="2400" dirty="0"/>
              <a:t> [4</a:t>
            </a:r>
            <a:r>
              <a:rPr lang="en-US" sz="2400" dirty="0" smtClean="0"/>
              <a:t>];</a:t>
            </a:r>
            <a:endParaRPr lang="ru-RU" sz="2400" dirty="0" smtClean="0"/>
          </a:p>
          <a:p>
            <a:pPr>
              <a:buFontTx/>
              <a:buNone/>
            </a:pPr>
            <a:r>
              <a:rPr lang="ru-RU" sz="2400" dirty="0" smtClean="0"/>
              <a:t>или</a:t>
            </a:r>
            <a:endParaRPr lang="en-US" sz="2400" dirty="0"/>
          </a:p>
          <a:p>
            <a:pPr>
              <a:buFontTx/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[] [] matrix = </a:t>
            </a:r>
            <a:r>
              <a:rPr lang="ru-RU" sz="2400" dirty="0" smtClean="0"/>
              <a:t> </a:t>
            </a:r>
            <a:r>
              <a:rPr lang="en-US" sz="2400" dirty="0" smtClean="0"/>
              <a:t>{</a:t>
            </a:r>
            <a:r>
              <a:rPr lang="en-US" sz="2400" dirty="0"/>
              <a:t>new </a:t>
            </a:r>
            <a:r>
              <a:rPr lang="en-US" sz="2400" dirty="0" err="1"/>
              <a:t>int</a:t>
            </a:r>
            <a:r>
              <a:rPr lang="en-US" sz="2400" dirty="0"/>
              <a:t> [3], new </a:t>
            </a:r>
            <a:r>
              <a:rPr lang="en-US" sz="2400" dirty="0" err="1"/>
              <a:t>int</a:t>
            </a:r>
            <a:r>
              <a:rPr lang="en-US" sz="2400" dirty="0"/>
              <a:t> [2], new </a:t>
            </a:r>
            <a:r>
              <a:rPr lang="en-US" sz="2400" dirty="0" err="1"/>
              <a:t>int</a:t>
            </a:r>
            <a:r>
              <a:rPr lang="en-US" sz="2400" dirty="0"/>
              <a:t> [4</a:t>
            </a:r>
            <a:r>
              <a:rPr lang="en-US" sz="2400" dirty="0" smtClean="0"/>
              <a:t>]}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…</a:t>
            </a:r>
          </a:p>
          <a:p>
            <a:pPr>
              <a:buNone/>
            </a:pPr>
            <a:r>
              <a:rPr lang="en-US" sz="2400" dirty="0" smtClean="0"/>
              <a:t>matrix [0] [2] = 5;</a:t>
            </a:r>
          </a:p>
          <a:p>
            <a:pPr>
              <a:buFontTx/>
              <a:buNone/>
            </a:pPr>
            <a:endParaRPr lang="ru-RU" sz="24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00166" y="5214949"/>
            <a:ext cx="1439863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matrix</a:t>
            </a:r>
            <a:endParaRPr lang="ru-RU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2795566" y="5359412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81404" y="5199074"/>
            <a:ext cx="669925" cy="158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03629" y="5719774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3803629" y="6223012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4163991" y="5430849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4163991" y="6007112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4163991" y="6511937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5316516" y="6302387"/>
            <a:ext cx="2232025" cy="504825"/>
            <a:chOff x="2971" y="1434"/>
            <a:chExt cx="1406" cy="318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971" y="1434"/>
              <a:ext cx="1406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334" y="1434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696" y="1434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4059" y="1434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316516" y="5143512"/>
            <a:ext cx="1727200" cy="504825"/>
            <a:chOff x="2971" y="1434"/>
            <a:chExt cx="1088" cy="318"/>
          </a:xfrm>
        </p:grpSpPr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971" y="1434"/>
              <a:ext cx="1088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334" y="1434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696" y="1434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5316516" y="5719774"/>
            <a:ext cx="1150938" cy="504825"/>
            <a:chOff x="2971" y="1752"/>
            <a:chExt cx="725" cy="318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971" y="1752"/>
              <a:ext cx="725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334" y="1752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540479" y="5151449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5</a:t>
            </a:r>
            <a:endParaRPr lang="ru-RU" sz="2400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5387954" y="5151449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964216" y="5151449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387954" y="5726124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5964216" y="5726124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5460979" y="6302387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5964216" y="6302387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6540479" y="6302387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7116741" y="6302387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0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создания ступенчатого массива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Например</a:t>
            </a:r>
            <a:r>
              <a:rPr lang="en-US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[][] jagged = new </a:t>
            </a:r>
            <a:r>
              <a:rPr lang="en-US" dirty="0" err="1" smtClean="0"/>
              <a:t>int</a:t>
            </a:r>
            <a:r>
              <a:rPr lang="en-US" dirty="0" smtClean="0"/>
              <a:t>[3][];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Для создания самих строк массива нужно создать объекты соответствующих типов:</a:t>
            </a:r>
          </a:p>
          <a:p>
            <a:pPr lvl="1">
              <a:buNone/>
            </a:pPr>
            <a:r>
              <a:rPr lang="en-US" dirty="0" smtClean="0"/>
              <a:t>jagged[0] = new </a:t>
            </a:r>
            <a:r>
              <a:rPr lang="en-US" dirty="0" err="1" smtClean="0"/>
              <a:t>int</a:t>
            </a:r>
            <a:r>
              <a:rPr lang="en-US" dirty="0" smtClean="0"/>
              <a:t>[2] { 1, 2 };</a:t>
            </a:r>
            <a:endParaRPr lang="ru-RU" dirty="0" smtClean="0"/>
          </a:p>
          <a:p>
            <a:pPr lvl="1">
              <a:buNone/>
            </a:pPr>
            <a:r>
              <a:rPr lang="en-US" dirty="0" smtClean="0"/>
              <a:t>jagged[1] = new </a:t>
            </a:r>
            <a:r>
              <a:rPr lang="en-US" dirty="0" err="1" smtClean="0"/>
              <a:t>int</a:t>
            </a:r>
            <a:r>
              <a:rPr lang="en-US" dirty="0" smtClean="0"/>
              <a:t>[6] { 3, 4, 5, 6 };</a:t>
            </a:r>
            <a:endParaRPr lang="ru-RU" dirty="0" smtClean="0"/>
          </a:p>
          <a:p>
            <a:pPr lvl="1">
              <a:buNone/>
            </a:pPr>
            <a:r>
              <a:rPr lang="en-US" dirty="0" smtClean="0"/>
              <a:t>jagged</a:t>
            </a:r>
            <a:r>
              <a:rPr lang="ru-RU" dirty="0" smtClean="0"/>
              <a:t>[2] = </a:t>
            </a:r>
            <a:r>
              <a:rPr lang="en-US" dirty="0" smtClean="0"/>
              <a:t>new </a:t>
            </a:r>
            <a:r>
              <a:rPr lang="en-US" dirty="0" err="1" smtClean="0"/>
              <a:t>int</a:t>
            </a:r>
            <a:r>
              <a:rPr lang="ru-RU" dirty="0" smtClean="0"/>
              <a:t>[3] { 7, 8, 9 };</a:t>
            </a:r>
          </a:p>
          <a:p>
            <a:pPr lvl="1">
              <a:buNone/>
            </a:pPr>
            <a:endParaRPr lang="ru-RU" dirty="0" smtClean="0"/>
          </a:p>
          <a:p>
            <a:r>
              <a:rPr lang="en-US" dirty="0" err="1" smtClean="0"/>
              <a:t>Схема</a:t>
            </a:r>
            <a:r>
              <a:rPr lang="en-US" dirty="0" smtClean="0"/>
              <a:t> </a:t>
            </a:r>
            <a:r>
              <a:rPr lang="en-US" dirty="0" err="1" smtClean="0"/>
              <a:t>данного</a:t>
            </a:r>
            <a:r>
              <a:rPr lang="en-US" dirty="0" smtClean="0"/>
              <a:t> </a:t>
            </a:r>
            <a:r>
              <a:rPr lang="en-US" dirty="0" err="1" smtClean="0"/>
              <a:t>ступенчатого</a:t>
            </a:r>
            <a:r>
              <a:rPr lang="en-US" dirty="0" smtClean="0"/>
              <a:t> </a:t>
            </a:r>
            <a:r>
              <a:rPr lang="en-US" dirty="0" err="1" smtClean="0"/>
              <a:t>массива</a:t>
            </a:r>
            <a:r>
              <a:rPr lang="en-US" dirty="0" smtClean="0"/>
              <a:t> </a:t>
            </a:r>
            <a:r>
              <a:rPr lang="en-US" dirty="0" err="1" smtClean="0"/>
              <a:t>показана</a:t>
            </a:r>
            <a:r>
              <a:rPr lang="en-US" dirty="0" smtClean="0"/>
              <a:t> н</a:t>
            </a:r>
            <a:r>
              <a:rPr lang="ru-RU" dirty="0" smtClean="0"/>
              <a:t>иже: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7994" t="53412" r="7115" b="12422"/>
          <a:stretch>
            <a:fillRect/>
          </a:stretch>
        </p:blipFill>
        <p:spPr bwMode="auto">
          <a:xfrm>
            <a:off x="1428727" y="4643446"/>
            <a:ext cx="6162209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 err="1" smtClean="0"/>
              <a:t>System.String</a:t>
            </a:r>
            <a:r>
              <a:rPr lang="en-US" dirty="0" smtClean="0"/>
              <a:t> (</a:t>
            </a:r>
            <a:r>
              <a:rPr lang="ru-RU" dirty="0" smtClean="0"/>
              <a:t>тип </a:t>
            </a:r>
            <a:r>
              <a:rPr lang="en-US" dirty="0" smtClean="0"/>
              <a:t>string)</a:t>
            </a:r>
            <a:endParaRPr lang="ru-RU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78155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Тип </a:t>
            </a:r>
            <a:r>
              <a:rPr lang="en-US" sz="2800" dirty="0" smtClean="0">
                <a:solidFill>
                  <a:srgbClr val="0000FF"/>
                </a:solidFill>
              </a:rPr>
              <a:t>string</a:t>
            </a:r>
            <a:r>
              <a:rPr lang="en-US" sz="2800" dirty="0" smtClean="0"/>
              <a:t> </a:t>
            </a:r>
            <a:r>
              <a:rPr lang="ru-RU" sz="2800" dirty="0" smtClean="0"/>
              <a:t>соответствует </a:t>
            </a:r>
            <a:r>
              <a:rPr lang="ru-RU" sz="2800" dirty="0"/>
              <a:t>классу </a:t>
            </a:r>
            <a:r>
              <a:rPr lang="en-US" sz="2800" dirty="0" err="1" smtClean="0">
                <a:solidFill>
                  <a:srgbClr val="0000FF"/>
                </a:solidFill>
              </a:rPr>
              <a:t>System.String</a:t>
            </a:r>
            <a:endParaRPr lang="en-US" sz="2800" dirty="0">
              <a:solidFill>
                <a:srgbClr val="0000FF"/>
              </a:solidFill>
            </a:endParaRPr>
          </a:p>
          <a:p>
            <a:pPr>
              <a:buFontTx/>
              <a:buNone/>
            </a:pPr>
            <a:r>
              <a:rPr lang="ru-RU" altLang="zh-CN" sz="2800" dirty="0" smtClean="0">
                <a:ea typeface="SimSun" pitchFamily="2" charset="-122"/>
              </a:rPr>
              <a:t>	</a:t>
            </a:r>
            <a:r>
              <a:rPr lang="en-US" altLang="zh-CN" sz="2600" dirty="0" smtClean="0">
                <a:solidFill>
                  <a:srgbClr val="0000FF"/>
                </a:solidFill>
                <a:ea typeface="SimSun" pitchFamily="2" charset="-122"/>
              </a:rPr>
              <a:t>public </a:t>
            </a:r>
            <a:r>
              <a:rPr lang="en-US" altLang="zh-CN" sz="2600" dirty="0">
                <a:solidFill>
                  <a:srgbClr val="0000FF"/>
                </a:solidFill>
                <a:ea typeface="SimSun" pitchFamily="2" charset="-122"/>
              </a:rPr>
              <a:t>sealed class String : </a:t>
            </a:r>
            <a:r>
              <a:rPr lang="en-US" altLang="zh-CN" sz="2600" dirty="0" err="1">
                <a:solidFill>
                  <a:srgbClr val="0000FF"/>
                </a:solidFill>
                <a:ea typeface="SimSun" pitchFamily="2" charset="-122"/>
              </a:rPr>
              <a:t>IComparable</a:t>
            </a:r>
            <a:r>
              <a:rPr lang="en-US" altLang="zh-CN" sz="2600" dirty="0">
                <a:solidFill>
                  <a:srgbClr val="0000FF"/>
                </a:solidFill>
                <a:ea typeface="SimSun" pitchFamily="2" charset="-122"/>
              </a:rPr>
              <a:t>, </a:t>
            </a:r>
            <a:r>
              <a:rPr lang="en-US" altLang="zh-CN" sz="2600" dirty="0" err="1">
                <a:solidFill>
                  <a:srgbClr val="0000FF"/>
                </a:solidFill>
                <a:ea typeface="SimSun" pitchFamily="2" charset="-122"/>
              </a:rPr>
              <a:t>ICloneable</a:t>
            </a:r>
            <a:r>
              <a:rPr lang="en-US" altLang="zh-CN" sz="2600" dirty="0">
                <a:solidFill>
                  <a:srgbClr val="0000FF"/>
                </a:solidFill>
                <a:ea typeface="SimSun" pitchFamily="2" charset="-122"/>
              </a:rPr>
              <a:t>, </a:t>
            </a:r>
            <a:r>
              <a:rPr lang="ru-RU" altLang="zh-CN" sz="2600" dirty="0" smtClean="0">
                <a:solidFill>
                  <a:srgbClr val="0000FF"/>
                </a:solidFill>
                <a:ea typeface="SimSun" pitchFamily="2" charset="-122"/>
              </a:rPr>
              <a:t>					   </a:t>
            </a:r>
            <a:r>
              <a:rPr lang="en-US" altLang="zh-CN" sz="2600" dirty="0" err="1" smtClean="0">
                <a:solidFill>
                  <a:srgbClr val="0000FF"/>
                </a:solidFill>
                <a:ea typeface="SimSun" pitchFamily="2" charset="-122"/>
              </a:rPr>
              <a:t>IConvertible</a:t>
            </a:r>
            <a:r>
              <a:rPr lang="en-US" altLang="zh-CN" sz="2600" dirty="0">
                <a:solidFill>
                  <a:srgbClr val="0000FF"/>
                </a:solidFill>
                <a:ea typeface="SimSun" pitchFamily="2" charset="-122"/>
              </a:rPr>
              <a:t>, </a:t>
            </a:r>
            <a:r>
              <a:rPr lang="en-US" altLang="zh-CN" sz="2600" dirty="0" err="1">
                <a:solidFill>
                  <a:srgbClr val="0000FF"/>
                </a:solidFill>
                <a:ea typeface="SimSun" pitchFamily="2" charset="-122"/>
              </a:rPr>
              <a:t>IEnumerable</a:t>
            </a:r>
            <a:r>
              <a:rPr lang="ru-RU" altLang="zh-CN" sz="2600" dirty="0">
                <a:solidFill>
                  <a:srgbClr val="0000FF"/>
                </a:solidFill>
              </a:rPr>
              <a:t> </a:t>
            </a:r>
            <a:endParaRPr lang="en-US" altLang="zh-CN" sz="2600" dirty="0">
              <a:solidFill>
                <a:srgbClr val="0000FF"/>
              </a:solidFill>
              <a:ea typeface="SimSun" pitchFamily="2" charset="-122"/>
            </a:endParaRPr>
          </a:p>
          <a:p>
            <a:r>
              <a:rPr lang="ru-RU" altLang="zh-CN" sz="2800" dirty="0" smtClean="0">
                <a:ea typeface="SimSun" pitchFamily="2" charset="-122"/>
              </a:rPr>
              <a:t>Создание строк</a:t>
            </a:r>
          </a:p>
          <a:p>
            <a:pPr lvl="1">
              <a:buFontTx/>
              <a:buNone/>
            </a:pPr>
            <a:r>
              <a:rPr lang="sv-SE" altLang="zh-CN" sz="2400" dirty="0" smtClean="0">
                <a:solidFill>
                  <a:srgbClr val="0000FF"/>
                </a:solidFill>
                <a:ea typeface="SimSun" pitchFamily="2" charset="-122"/>
              </a:rPr>
              <a:t>int myInteger </a:t>
            </a:r>
            <a:r>
              <a:rPr lang="sv-SE" altLang="zh-CN" sz="2400" dirty="0" smtClean="0">
                <a:ea typeface="SimSun" pitchFamily="2" charset="-122"/>
              </a:rPr>
              <a:t>= 5;</a:t>
            </a:r>
          </a:p>
          <a:p>
            <a:pPr lvl="1">
              <a:buFontTx/>
              <a:buNone/>
            </a:pPr>
            <a:r>
              <a:rPr lang="sv-SE" altLang="zh-CN" sz="2400" dirty="0" smtClean="0">
                <a:solidFill>
                  <a:srgbClr val="0000FF"/>
                </a:solidFill>
                <a:ea typeface="SimSun" pitchFamily="2" charset="-122"/>
              </a:rPr>
              <a:t>string intString = myInteger.ToString( );</a:t>
            </a:r>
            <a:r>
              <a:rPr lang="ru-RU" altLang="zh-CN" sz="2400" dirty="0" smtClean="0">
                <a:solidFill>
                  <a:srgbClr val="0000FF"/>
                </a:solidFill>
              </a:rPr>
              <a:t> </a:t>
            </a:r>
            <a:endParaRPr lang="en-US" altLang="zh-CN" sz="2400" dirty="0" smtClean="0">
              <a:solidFill>
                <a:srgbClr val="0000FF"/>
              </a:solidFill>
              <a:ea typeface="SimSun" pitchFamily="2" charset="-122"/>
            </a:endParaRPr>
          </a:p>
          <a:p>
            <a:r>
              <a:rPr lang="ru-RU" altLang="zh-CN" sz="2800" dirty="0" smtClean="0">
                <a:ea typeface="SimSun" pitchFamily="2" charset="-122"/>
              </a:rPr>
              <a:t>Текстовые константы</a:t>
            </a:r>
            <a:endParaRPr lang="en-US" altLang="zh-CN" sz="2800" dirty="0">
              <a:ea typeface="SimSun" pitchFamily="2" charset="-122"/>
            </a:endParaRPr>
          </a:p>
          <a:p>
            <a:pPr lvl="1">
              <a:buFontTx/>
              <a:buNone/>
            </a:pPr>
            <a:r>
              <a:rPr lang="en-US" altLang="zh-CN" sz="2200" dirty="0">
                <a:ea typeface="SimSun" pitchFamily="2" charset="-122"/>
              </a:rPr>
              <a:t>string </a:t>
            </a:r>
            <a:r>
              <a:rPr lang="en-US" altLang="zh-CN" sz="2200" dirty="0" err="1">
                <a:ea typeface="SimSun" pitchFamily="2" charset="-122"/>
              </a:rPr>
              <a:t>literalOne</a:t>
            </a:r>
            <a:r>
              <a:rPr lang="en-US" altLang="zh-CN" sz="2200" dirty="0">
                <a:ea typeface="SimSun" pitchFamily="2" charset="-122"/>
              </a:rPr>
              <a:t> = "\\\\</a:t>
            </a:r>
            <a:r>
              <a:rPr lang="en-US" altLang="zh-CN" sz="2200" dirty="0" err="1">
                <a:ea typeface="SimSun" pitchFamily="2" charset="-122"/>
              </a:rPr>
              <a:t>MySystem</a:t>
            </a:r>
            <a:r>
              <a:rPr lang="en-US" altLang="zh-CN" sz="2200" dirty="0">
                <a:ea typeface="SimSun" pitchFamily="2" charset="-122"/>
              </a:rPr>
              <a:t>\\</a:t>
            </a:r>
            <a:r>
              <a:rPr lang="en-US" altLang="zh-CN" sz="2200" dirty="0" err="1">
                <a:ea typeface="SimSun" pitchFamily="2" charset="-122"/>
              </a:rPr>
              <a:t>ProgrammingC#.c</a:t>
            </a:r>
            <a:r>
              <a:rPr lang="en-US" altLang="zh-CN" sz="2200" dirty="0">
                <a:ea typeface="SimSun" pitchFamily="2" charset="-122"/>
              </a:rPr>
              <a:t>”</a:t>
            </a:r>
          </a:p>
          <a:p>
            <a:pPr lvl="1">
              <a:buFontTx/>
              <a:buNone/>
            </a:pPr>
            <a:r>
              <a:rPr lang="sv-SE" altLang="zh-CN" sz="2200" dirty="0">
                <a:ea typeface="SimSun" pitchFamily="2" charset="-122"/>
              </a:rPr>
              <a:t>string verbatimLiteralOne = @"\\MySystem\ProgrammingC#.cs";</a:t>
            </a:r>
            <a:r>
              <a:rPr lang="ru-RU" altLang="zh-CN" sz="2200" dirty="0"/>
              <a:t> 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</a:t>
            </a:r>
            <a:r>
              <a:rPr lang="en-US" dirty="0"/>
              <a:t> </a:t>
            </a:r>
            <a:r>
              <a:rPr lang="ru-RU" dirty="0"/>
              <a:t>класса </a:t>
            </a:r>
            <a:r>
              <a:rPr lang="en-US" dirty="0" err="1" smtClean="0"/>
              <a:t>System.String</a:t>
            </a:r>
            <a:endParaRPr lang="ru-RU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462992" cy="5373710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/>
              <a:t>статические методы (</a:t>
            </a:r>
            <a:r>
              <a:rPr lang="en-US" sz="2800" dirty="0"/>
              <a:t>string.</a:t>
            </a:r>
            <a:r>
              <a:rPr lang="ru-RU" sz="2800" dirty="0"/>
              <a:t>метод)</a:t>
            </a:r>
          </a:p>
          <a:p>
            <a:pPr lvl="1"/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Compare( ) </a:t>
            </a:r>
            <a:r>
              <a:rPr lang="en-US" altLang="zh-CN" sz="2400" dirty="0">
                <a:ea typeface="SimSun" pitchFamily="2" charset="-122"/>
              </a:rPr>
              <a:t>– </a:t>
            </a:r>
            <a:r>
              <a:rPr lang="ru-RU" altLang="zh-CN" sz="2400" dirty="0"/>
              <a:t>сравнение двух строк</a:t>
            </a:r>
          </a:p>
          <a:p>
            <a:pPr lvl="1"/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Concat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( ) </a:t>
            </a:r>
            <a:r>
              <a:rPr lang="ru-RU" altLang="zh-CN" sz="2400" dirty="0"/>
              <a:t>- объединение</a:t>
            </a:r>
          </a:p>
          <a:p>
            <a:pPr lvl="1"/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Copy( ) </a:t>
            </a:r>
            <a:r>
              <a:rPr lang="ru-RU" altLang="zh-CN" sz="2400" dirty="0"/>
              <a:t>- копирование</a:t>
            </a:r>
          </a:p>
          <a:p>
            <a:pPr lvl="1"/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Format( )</a:t>
            </a:r>
            <a:r>
              <a:rPr lang="en-US" altLang="zh-CN" sz="2400" dirty="0">
                <a:solidFill>
                  <a:srgbClr val="0070C0"/>
                </a:solidFill>
                <a:ea typeface="SimSun" pitchFamily="2" charset="-122"/>
              </a:rPr>
              <a:t> </a:t>
            </a:r>
            <a:r>
              <a:rPr lang="ru-RU" altLang="zh-CN" sz="2400" dirty="0" smtClean="0"/>
              <a:t>– форматирование</a:t>
            </a:r>
          </a:p>
          <a:p>
            <a:r>
              <a:rPr lang="ru-RU" altLang="zh-CN" sz="2800" dirty="0" smtClean="0"/>
              <a:t>свойства </a:t>
            </a:r>
            <a:r>
              <a:rPr lang="ru-RU" altLang="zh-CN" sz="2800" dirty="0"/>
              <a:t>класса</a:t>
            </a:r>
          </a:p>
          <a:p>
            <a:pPr lvl="1"/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Length</a:t>
            </a:r>
            <a:r>
              <a:rPr lang="en-US" altLang="zh-CN" sz="2400" dirty="0">
                <a:ea typeface="SimSun" pitchFamily="2" charset="-122"/>
              </a:rPr>
              <a:t> </a:t>
            </a:r>
            <a:r>
              <a:rPr lang="ru-RU" altLang="zh-CN" sz="2400" dirty="0"/>
              <a:t>– количество символов</a:t>
            </a:r>
            <a:endParaRPr lang="en-US" altLang="zh-CN" sz="2400" dirty="0">
              <a:ea typeface="SimSun" pitchFamily="2" charset="-122"/>
            </a:endParaRPr>
          </a:p>
          <a:p>
            <a:r>
              <a:rPr lang="ru-RU" altLang="zh-CN" sz="2800" dirty="0"/>
              <a:t>методы класса</a:t>
            </a:r>
          </a:p>
          <a:p>
            <a:pPr lvl="1"/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string Insert(</a:t>
            </a:r>
            <a:r>
              <a:rPr lang="en-US" altLang="zh-CN" sz="2400" dirty="0" err="1" smtClean="0">
                <a:solidFill>
                  <a:srgbClr val="0000FF"/>
                </a:solidFill>
                <a:ea typeface="SimSun" pitchFamily="2" charset="-122"/>
              </a:rPr>
              <a:t>int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 </a:t>
            </a:r>
            <a:r>
              <a:rPr lang="en-US" altLang="zh-CN" sz="2400" dirty="0" err="1" smtClean="0">
                <a:solidFill>
                  <a:srgbClr val="0000FF"/>
                </a:solidFill>
                <a:ea typeface="SimSun" pitchFamily="2" charset="-122"/>
              </a:rPr>
              <a:t>StartIndex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, string value) </a:t>
            </a:r>
            <a:r>
              <a:rPr lang="en-US" altLang="zh-CN" sz="2400" dirty="0" smtClean="0">
                <a:ea typeface="SimSun" pitchFamily="2" charset="-122"/>
              </a:rPr>
              <a:t>– </a:t>
            </a:r>
            <a:r>
              <a:rPr lang="ru-RU" altLang="zh-CN" sz="2400" dirty="0" smtClean="0">
                <a:ea typeface="SimSun" pitchFamily="2" charset="-122"/>
              </a:rPr>
              <a:t>вставляем подстроку в строку;</a:t>
            </a:r>
            <a:endParaRPr lang="en-US" altLang="zh-CN" sz="2400" dirty="0" smtClean="0">
              <a:ea typeface="SimSun" pitchFamily="2" charset="-122"/>
            </a:endParaRPr>
          </a:p>
          <a:p>
            <a:pPr lvl="1"/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string Remove(</a:t>
            </a:r>
            <a:r>
              <a:rPr lang="en-US" altLang="zh-CN" sz="2400" dirty="0" err="1" smtClean="0">
                <a:solidFill>
                  <a:srgbClr val="0000FF"/>
                </a:solidFill>
                <a:ea typeface="SimSun" pitchFamily="2" charset="-122"/>
              </a:rPr>
              <a:t>int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 </a:t>
            </a:r>
            <a:r>
              <a:rPr lang="en-US" altLang="zh-CN" sz="2400" dirty="0" err="1" smtClean="0">
                <a:solidFill>
                  <a:srgbClr val="0000FF"/>
                </a:solidFill>
                <a:ea typeface="SimSun" pitchFamily="2" charset="-122"/>
              </a:rPr>
              <a:t>StartIndex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, string value) </a:t>
            </a:r>
            <a:r>
              <a:rPr lang="en-US" altLang="zh-CN" sz="2400" dirty="0" smtClean="0">
                <a:ea typeface="SimSun" pitchFamily="2" charset="-122"/>
              </a:rPr>
              <a:t>– </a:t>
            </a:r>
            <a:r>
              <a:rPr lang="ru-RU" altLang="zh-CN" sz="2400" dirty="0" smtClean="0">
                <a:ea typeface="SimSun" pitchFamily="2" charset="-122"/>
              </a:rPr>
              <a:t>удаляем подстроку из строки;</a:t>
            </a:r>
            <a:endParaRPr lang="en-US" altLang="zh-CN" sz="2400" dirty="0" smtClean="0">
              <a:solidFill>
                <a:srgbClr val="0000FF"/>
              </a:solidFill>
              <a:ea typeface="SimSun" pitchFamily="2" charset="-122"/>
            </a:endParaRPr>
          </a:p>
          <a:p>
            <a:pPr lvl="1"/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string Trim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( 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)</a:t>
            </a:r>
            <a:r>
              <a:rPr lang="ru-RU" altLang="zh-CN" sz="2400" dirty="0" smtClean="0">
                <a:solidFill>
                  <a:srgbClr val="0000FF"/>
                </a:solidFill>
                <a:ea typeface="SimSun" pitchFamily="2" charset="-122"/>
              </a:rPr>
              <a:t> (</a:t>
            </a:r>
            <a:r>
              <a:rPr lang="en-US" altLang="zh-CN" sz="2400" dirty="0" err="1" smtClean="0">
                <a:solidFill>
                  <a:srgbClr val="0000FF"/>
                </a:solidFill>
                <a:ea typeface="SimSun" pitchFamily="2" charset="-122"/>
              </a:rPr>
              <a:t>TrimEnd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, Trim Start</a:t>
            </a:r>
            <a:r>
              <a:rPr lang="ru-RU" altLang="zh-CN" sz="2400" dirty="0" smtClean="0">
                <a:solidFill>
                  <a:srgbClr val="0000FF"/>
                </a:solidFill>
                <a:ea typeface="SimSun" pitchFamily="2" charset="-122"/>
              </a:rPr>
              <a:t>)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 </a:t>
            </a:r>
            <a:r>
              <a:rPr lang="ru-RU" altLang="zh-CN" sz="2400" dirty="0"/>
              <a:t>– удаление </a:t>
            </a:r>
            <a:r>
              <a:rPr lang="ru-RU" altLang="zh-CN" sz="2400" dirty="0" smtClean="0"/>
              <a:t>пробелов</a:t>
            </a:r>
            <a:r>
              <a:rPr lang="en-US" altLang="zh-CN" sz="2400" dirty="0" smtClean="0"/>
              <a:t> </a:t>
            </a:r>
            <a:r>
              <a:rPr lang="ru-RU" altLang="zh-CN" sz="2400" dirty="0" smtClean="0"/>
              <a:t>вначале и конце строки;</a:t>
            </a:r>
          </a:p>
          <a:p>
            <a:pPr lvl="1"/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string </a:t>
            </a:r>
            <a:r>
              <a:rPr lang="en-US" altLang="zh-CN" sz="2400" dirty="0" err="1" smtClean="0">
                <a:solidFill>
                  <a:srgbClr val="0000FF"/>
                </a:solidFill>
                <a:ea typeface="SimSun" pitchFamily="2" charset="-122"/>
              </a:rPr>
              <a:t>ToLower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( )</a:t>
            </a:r>
            <a:r>
              <a:rPr lang="ru-RU" altLang="zh-CN" sz="2400" dirty="0" smtClean="0">
                <a:solidFill>
                  <a:srgbClr val="0000FF"/>
                </a:solidFill>
                <a:ea typeface="SimSun" pitchFamily="2" charset="-122"/>
              </a:rPr>
              <a:t> (</a:t>
            </a:r>
            <a:r>
              <a:rPr lang="en-US" altLang="zh-CN" sz="2400" dirty="0" err="1" smtClean="0">
                <a:solidFill>
                  <a:srgbClr val="0000FF"/>
                </a:solidFill>
                <a:ea typeface="SimSun" pitchFamily="2" charset="-122"/>
              </a:rPr>
              <a:t>ToUpper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( )</a:t>
            </a:r>
            <a:r>
              <a:rPr lang="ru-RU" altLang="zh-CN" sz="2400" dirty="0" smtClean="0">
                <a:solidFill>
                  <a:srgbClr val="0000FF"/>
                </a:solidFill>
                <a:ea typeface="SimSun" pitchFamily="2" charset="-122"/>
              </a:rPr>
              <a:t>)</a:t>
            </a:r>
            <a:r>
              <a:rPr lang="en-US" altLang="zh-CN" sz="2400" dirty="0" smtClean="0">
                <a:solidFill>
                  <a:srgbClr val="0070C0"/>
                </a:solidFill>
                <a:ea typeface="SimSun" pitchFamily="2" charset="-122"/>
              </a:rPr>
              <a:t> </a:t>
            </a:r>
            <a:r>
              <a:rPr lang="ru-RU" altLang="zh-CN" sz="2400" dirty="0" smtClean="0"/>
              <a:t>– преобразование символов строки в нижний (верхний) регистр;</a:t>
            </a:r>
          </a:p>
          <a:p>
            <a:pPr lvl="1"/>
            <a:r>
              <a:rPr lang="en-US" sz="2400" dirty="0" err="1" smtClean="0">
                <a:solidFill>
                  <a:srgbClr val="0000FF"/>
                </a:solidFill>
              </a:rPr>
              <a:t>bool</a:t>
            </a:r>
            <a:r>
              <a:rPr lang="en-US" sz="2400" dirty="0" smtClean="0">
                <a:solidFill>
                  <a:srgbClr val="0000FF"/>
                </a:solidFill>
              </a:rPr>
              <a:t> Contains(string s) </a:t>
            </a:r>
            <a:r>
              <a:rPr lang="en-US" sz="2400" dirty="0" smtClean="0"/>
              <a:t>– </a:t>
            </a:r>
            <a:r>
              <a:rPr lang="ru-RU" sz="2400" dirty="0" smtClean="0"/>
              <a:t>проверка, содержит ли строка заданную подстроку;</a:t>
            </a:r>
            <a:endParaRPr lang="en-US" sz="2400" dirty="0" smtClean="0"/>
          </a:p>
          <a:p>
            <a:pPr lvl="1"/>
            <a:r>
              <a:rPr lang="en-US" sz="2400" dirty="0" err="1" smtClean="0">
                <a:solidFill>
                  <a:srgbClr val="0000FF"/>
                </a:solidFill>
              </a:rPr>
              <a:t>bool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StartWith</a:t>
            </a:r>
            <a:r>
              <a:rPr lang="en-US" sz="2400" dirty="0" smtClean="0">
                <a:solidFill>
                  <a:srgbClr val="0000FF"/>
                </a:solidFill>
              </a:rPr>
              <a:t>()</a:t>
            </a:r>
            <a:r>
              <a:rPr lang="ru-RU" sz="2400" dirty="0" smtClean="0">
                <a:solidFill>
                  <a:srgbClr val="0000FF"/>
                </a:solidFill>
              </a:rPr>
              <a:t> (</a:t>
            </a:r>
            <a:r>
              <a:rPr lang="en-US" sz="2400" dirty="0" err="1" smtClean="0">
                <a:solidFill>
                  <a:srgbClr val="0000FF"/>
                </a:solidFill>
              </a:rPr>
              <a:t>EndWith</a:t>
            </a:r>
            <a:r>
              <a:rPr lang="en-US" sz="2400" dirty="0" smtClean="0">
                <a:solidFill>
                  <a:srgbClr val="0000FF"/>
                </a:solidFill>
              </a:rPr>
              <a:t>()</a:t>
            </a:r>
            <a:r>
              <a:rPr lang="ru-RU" sz="2400" dirty="0" smtClean="0">
                <a:solidFill>
                  <a:srgbClr val="0000FF"/>
                </a:solidFill>
              </a:rPr>
              <a:t>)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smtClean="0"/>
              <a:t>– проверка, начинается (заканчивается) ли строка с заданной подстроки.</a:t>
            </a:r>
          </a:p>
          <a:p>
            <a:pPr lvl="1"/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string [] </a:t>
            </a:r>
            <a:r>
              <a:rPr lang="en-US" sz="2400" dirty="0" smtClean="0">
                <a:solidFill>
                  <a:srgbClr val="0000FF"/>
                </a:solidFill>
              </a:rPr>
              <a:t>Split(</a:t>
            </a:r>
            <a:r>
              <a:rPr lang="en-US" sz="2400" dirty="0" err="1" smtClean="0">
                <a:solidFill>
                  <a:srgbClr val="0000FF"/>
                </a:solidFill>
              </a:rPr>
              <a:t>params</a:t>
            </a:r>
            <a:r>
              <a:rPr lang="en-US" sz="2400" dirty="0" smtClean="0">
                <a:solidFill>
                  <a:srgbClr val="0000FF"/>
                </a:solidFill>
              </a:rPr>
              <a:t> char[] separator) </a:t>
            </a:r>
            <a:r>
              <a:rPr lang="en-US" sz="2400" dirty="0" smtClean="0"/>
              <a:t>– </a:t>
            </a:r>
            <a:r>
              <a:rPr lang="ru-RU" sz="2400" dirty="0" smtClean="0"/>
              <a:t>разделить строку на массив строк, </a:t>
            </a:r>
            <a:r>
              <a:rPr lang="ru-RU" sz="2400" dirty="0" err="1" smtClean="0"/>
              <a:t>сиспользованием</a:t>
            </a:r>
            <a:r>
              <a:rPr lang="ru-RU" sz="2400" dirty="0" smtClean="0"/>
              <a:t> заданных разделяющих символов.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Перегруженные </a:t>
            </a:r>
            <a:r>
              <a:rPr lang="ru-RU" dirty="0" smtClean="0"/>
              <a:t>операции</a:t>
            </a:r>
            <a:r>
              <a:rPr lang="en-US" dirty="0" smtClean="0"/>
              <a:t> </a:t>
            </a:r>
            <a:r>
              <a:rPr lang="ru-RU" dirty="0" smtClean="0"/>
              <a:t>класса </a:t>
            </a:r>
            <a:r>
              <a:rPr lang="en-US" dirty="0" smtClean="0">
                <a:solidFill>
                  <a:srgbClr val="0000FF"/>
                </a:solidFill>
              </a:rPr>
              <a:t>String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748712" cy="5184775"/>
          </a:xfrm>
        </p:spPr>
        <p:txBody>
          <a:bodyPr/>
          <a:lstStyle/>
          <a:p>
            <a:r>
              <a:rPr lang="ru-RU" sz="2800" dirty="0"/>
              <a:t>Операция +</a:t>
            </a:r>
            <a:r>
              <a:rPr lang="en-US" sz="2800" dirty="0"/>
              <a:t> </a:t>
            </a:r>
            <a:r>
              <a:rPr lang="ru-RU" sz="2800" dirty="0"/>
              <a:t>(совпадает с </a:t>
            </a:r>
            <a:r>
              <a:rPr lang="en-US" sz="2800" dirty="0" err="1"/>
              <a:t>string.</a:t>
            </a:r>
            <a:r>
              <a:rPr lang="en-US" altLang="zh-CN" sz="2800" dirty="0" err="1">
                <a:ea typeface="SimSun" pitchFamily="2" charset="-122"/>
              </a:rPr>
              <a:t>Concat</a:t>
            </a:r>
            <a:r>
              <a:rPr lang="en-US" altLang="zh-CN" sz="2800" dirty="0">
                <a:ea typeface="SimSun" pitchFamily="2" charset="-122"/>
              </a:rPr>
              <a:t>(</a:t>
            </a:r>
            <a:r>
              <a:rPr lang="ru-RU" altLang="zh-CN" sz="2800" dirty="0"/>
              <a:t> </a:t>
            </a:r>
            <a:r>
              <a:rPr lang="en-US" altLang="zh-CN" sz="2800" dirty="0">
                <a:ea typeface="SimSun" pitchFamily="2" charset="-122"/>
              </a:rPr>
              <a:t>)</a:t>
            </a:r>
            <a:r>
              <a:rPr lang="ru-RU" altLang="zh-CN" sz="2800" dirty="0"/>
              <a:t>)</a:t>
            </a:r>
            <a:endParaRPr lang="ru-RU" sz="2800" dirty="0"/>
          </a:p>
          <a:p>
            <a:pPr>
              <a:buFontTx/>
              <a:buNone/>
            </a:pPr>
            <a:r>
              <a:rPr lang="ru-RU" sz="2400" dirty="0"/>
              <a:t>Например:</a:t>
            </a: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string s1=“</a:t>
            </a:r>
            <a:r>
              <a:rPr lang="ru-RU" sz="2400" dirty="0"/>
              <a:t>Привет,</a:t>
            </a:r>
            <a:r>
              <a:rPr lang="en-US" sz="2400" dirty="0"/>
              <a:t> ”, s2=“</a:t>
            </a:r>
            <a:r>
              <a:rPr lang="ru-RU" sz="2400" dirty="0"/>
              <a:t>Мир!</a:t>
            </a:r>
            <a:r>
              <a:rPr lang="en-US" sz="2400" dirty="0"/>
              <a:t>“, s3;</a:t>
            </a:r>
          </a:p>
          <a:p>
            <a:pPr>
              <a:buFontTx/>
              <a:buNone/>
            </a:pPr>
            <a:r>
              <a:rPr lang="en-US" sz="2400" dirty="0"/>
              <a:t>s3 = s1 + s2;</a:t>
            </a:r>
            <a:r>
              <a:rPr lang="ru-RU" sz="2400" dirty="0"/>
              <a:t> // </a:t>
            </a:r>
            <a:r>
              <a:rPr lang="en-US" sz="2400" dirty="0"/>
              <a:t>s3 = “</a:t>
            </a:r>
            <a:r>
              <a:rPr lang="ru-RU" sz="2400" dirty="0"/>
              <a:t>Привет, Мир!</a:t>
            </a:r>
            <a:r>
              <a:rPr lang="en-US" sz="2400" dirty="0"/>
              <a:t>”</a:t>
            </a:r>
            <a:endParaRPr lang="ru-RU" sz="2400" dirty="0"/>
          </a:p>
          <a:p>
            <a:pPr>
              <a:buFontTx/>
              <a:buNone/>
            </a:pPr>
            <a:endParaRPr lang="en-US" sz="2400" dirty="0"/>
          </a:p>
          <a:p>
            <a:r>
              <a:rPr lang="ru-RU" sz="2400" dirty="0"/>
              <a:t>Операция += (добавление в конец строки)</a:t>
            </a:r>
          </a:p>
          <a:p>
            <a:endParaRPr lang="en-US" sz="2400" dirty="0"/>
          </a:p>
          <a:p>
            <a:r>
              <a:rPr lang="ru-RU" sz="2400" dirty="0"/>
              <a:t>Операции == и != (сравниваются значения, а не ссылки)</a:t>
            </a:r>
          </a:p>
          <a:p>
            <a:endParaRPr lang="en-US" sz="2400" dirty="0"/>
          </a:p>
          <a:p>
            <a:r>
              <a:rPr lang="en-US" sz="2400" dirty="0"/>
              <a:t>[ ] </a:t>
            </a:r>
            <a:r>
              <a:rPr lang="ru-RU" sz="2400" dirty="0"/>
              <a:t>получение символа (начиная с 0)</a:t>
            </a:r>
            <a:endParaRPr lang="en-US" sz="2400" dirty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Примеры использования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SimSun" pitchFamily="2" charset="-122"/>
              </a:rPr>
              <a:t>// </a:t>
            </a:r>
            <a:r>
              <a:rPr lang="ru-RU" altLang="zh-CN" sz="2800" dirty="0"/>
              <a:t>сравнение двух строк с учетом регистра</a:t>
            </a:r>
            <a:endParaRPr lang="en-US" altLang="zh-CN" sz="2800" dirty="0"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result = </a:t>
            </a:r>
            <a:r>
              <a:rPr lang="en-US" altLang="zh-CN" sz="2800" dirty="0" err="1">
                <a:solidFill>
                  <a:srgbClr val="0000FF"/>
                </a:solidFill>
                <a:ea typeface="SimSun" pitchFamily="2" charset="-122"/>
              </a:rPr>
              <a:t>string.Compare</a:t>
            </a: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(s1, s2);</a:t>
            </a:r>
            <a:r>
              <a:rPr lang="ru-RU" altLang="zh-CN" sz="2800" dirty="0">
                <a:solidFill>
                  <a:srgbClr val="0000FF"/>
                </a:solidFill>
              </a:rPr>
              <a:t> </a:t>
            </a: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SimSun" pitchFamily="2" charset="-122"/>
              </a:rPr>
              <a:t>// </a:t>
            </a:r>
            <a:r>
              <a:rPr lang="ru-RU" altLang="zh-CN" sz="2800" dirty="0"/>
              <a:t>сравнение двух строк без учета регистра</a:t>
            </a:r>
            <a:r>
              <a:rPr lang="en-US" altLang="zh-CN" sz="2800" dirty="0">
                <a:ea typeface="SimSun" pitchFamily="2" charset="-122"/>
              </a:rPr>
              <a:t> </a:t>
            </a:r>
            <a:endParaRPr lang="ru-RU" altLang="zh-CN" sz="2800" dirty="0"/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result = </a:t>
            </a:r>
            <a:r>
              <a:rPr lang="en-US" altLang="zh-CN" sz="2800" dirty="0" err="1">
                <a:solidFill>
                  <a:srgbClr val="0000FF"/>
                </a:solidFill>
                <a:ea typeface="SimSun" pitchFamily="2" charset="-122"/>
              </a:rPr>
              <a:t>string.Compare</a:t>
            </a: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(s1,s2, true);</a:t>
            </a:r>
            <a:r>
              <a:rPr lang="ru-RU" altLang="zh-CN" sz="2800" dirty="0">
                <a:solidFill>
                  <a:srgbClr val="0000FF"/>
                </a:solidFill>
              </a:rPr>
              <a:t> </a:t>
            </a:r>
            <a:endParaRPr lang="en-US" altLang="zh-CN" sz="2800" dirty="0">
              <a:solidFill>
                <a:srgbClr val="0000FF"/>
              </a:solidFill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SimSun" pitchFamily="2" charset="-122"/>
              </a:rPr>
              <a:t>// </a:t>
            </a:r>
            <a:r>
              <a:rPr lang="ru-RU" altLang="zh-CN" sz="2800" dirty="0"/>
              <a:t>объединение строк</a:t>
            </a:r>
            <a:endParaRPr lang="en-US" altLang="zh-CN" sz="2800" dirty="0"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string s6 = </a:t>
            </a:r>
            <a:r>
              <a:rPr lang="en-US" altLang="zh-CN" sz="2800" dirty="0" err="1">
                <a:solidFill>
                  <a:srgbClr val="0000FF"/>
                </a:solidFill>
                <a:ea typeface="SimSun" pitchFamily="2" charset="-122"/>
              </a:rPr>
              <a:t>string.Concat</a:t>
            </a: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(s1,s2);</a:t>
            </a:r>
            <a:r>
              <a:rPr lang="ru-RU" altLang="zh-CN" sz="2800" dirty="0">
                <a:solidFill>
                  <a:srgbClr val="0000FF"/>
                </a:solidFill>
              </a:rPr>
              <a:t> </a:t>
            </a:r>
            <a:endParaRPr lang="en-US" altLang="zh-CN" sz="2800" dirty="0">
              <a:solidFill>
                <a:srgbClr val="0000FF"/>
              </a:solidFill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SimSun" pitchFamily="2" charset="-122"/>
              </a:rPr>
              <a:t>// </a:t>
            </a:r>
            <a:r>
              <a:rPr lang="ru-RU" altLang="zh-CN" sz="2800" dirty="0"/>
              <a:t>использование перегруженного оператора</a:t>
            </a:r>
            <a:endParaRPr lang="en-US" altLang="zh-CN" sz="2800" dirty="0"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string s7 = s1 + s2;</a:t>
            </a:r>
            <a:r>
              <a:rPr lang="ru-RU" altLang="zh-CN" sz="2800" dirty="0">
                <a:solidFill>
                  <a:srgbClr val="0000FF"/>
                </a:solidFill>
              </a:rPr>
              <a:t> </a:t>
            </a:r>
            <a:endParaRPr lang="en-US" altLang="zh-CN" sz="2800" dirty="0">
              <a:solidFill>
                <a:srgbClr val="0000FF"/>
              </a:solidFill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SimSun" pitchFamily="2" charset="-122"/>
              </a:rPr>
              <a:t>//</a:t>
            </a:r>
            <a:r>
              <a:rPr lang="ru-RU" altLang="zh-CN" sz="2800" dirty="0"/>
              <a:t> копирование строки</a:t>
            </a:r>
            <a:endParaRPr lang="en-US" altLang="zh-CN" sz="2800" dirty="0"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string s8 = </a:t>
            </a:r>
            <a:r>
              <a:rPr lang="en-US" altLang="zh-CN" sz="2800" dirty="0" err="1">
                <a:solidFill>
                  <a:srgbClr val="0000FF"/>
                </a:solidFill>
                <a:ea typeface="SimSun" pitchFamily="2" charset="-122"/>
              </a:rPr>
              <a:t>string.Copy</a:t>
            </a: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(s7);</a:t>
            </a:r>
            <a:r>
              <a:rPr lang="ru-RU" altLang="zh-CN" sz="2800" dirty="0">
                <a:solidFill>
                  <a:srgbClr val="0000FF"/>
                </a:solidFill>
              </a:rPr>
              <a:t> </a:t>
            </a:r>
            <a:endParaRPr lang="en-US" altLang="zh-CN" sz="2800" dirty="0">
              <a:solidFill>
                <a:srgbClr val="0000FF"/>
              </a:solidFill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SimSun" pitchFamily="2" charset="-122"/>
              </a:rPr>
              <a:t>// </a:t>
            </a:r>
            <a:r>
              <a:rPr lang="ru-RU" altLang="zh-CN" sz="2800" dirty="0"/>
              <a:t>перегруженный оператор присвоения</a:t>
            </a:r>
            <a:endParaRPr lang="en-US" altLang="zh-CN" sz="2800" dirty="0">
              <a:ea typeface="SimSun" pitchFamily="2" charset="-122"/>
            </a:endParaRPr>
          </a:p>
          <a:p>
            <a:pPr marL="6350" indent="9525"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ea typeface="SimSun" pitchFamily="2" charset="-122"/>
              </a:rPr>
              <a:t>string s9 = s8;</a:t>
            </a:r>
            <a:r>
              <a:rPr lang="ru-RU" altLang="zh-CN" sz="2800" dirty="0">
                <a:solidFill>
                  <a:srgbClr val="0000FF"/>
                </a:solidFill>
              </a:rPr>
              <a:t> </a:t>
            </a:r>
            <a:endParaRPr lang="ru-RU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Примеры использования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altLang="zh-CN" sz="2400" dirty="0"/>
              <a:t>// определить длины строки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n = s9.Length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zh-CN" sz="2400" dirty="0">
              <a:ea typeface="SimSun" pitchFamily="2" charset="-122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altLang="zh-CN" sz="2400" dirty="0"/>
              <a:t>// получить номер символа с которого начинается слово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n = s3.IndexOf("Training")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</a:rPr>
              <a:t>;</a:t>
            </a:r>
            <a:endParaRPr lang="en-US" altLang="zh-CN" sz="2400" dirty="0">
              <a:solidFill>
                <a:srgbClr val="0000FF"/>
              </a:solidFill>
              <a:ea typeface="SimSun" pitchFamily="2" charset="-122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ru-RU" altLang="zh-CN" sz="2400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zh-CN" sz="2400" dirty="0">
                <a:ea typeface="SimSun" pitchFamily="2" charset="-122"/>
              </a:rPr>
              <a:t>// </a:t>
            </a:r>
            <a:r>
              <a:rPr lang="ru-RU" altLang="zh-CN" sz="2400" dirty="0"/>
              <a:t>вставка слова</a:t>
            </a:r>
            <a:r>
              <a:rPr lang="en-US" altLang="zh-CN" sz="2400" dirty="0">
                <a:ea typeface="SimSun" pitchFamily="2" charset="-122"/>
              </a:rPr>
              <a:t> excellent </a:t>
            </a:r>
            <a:r>
              <a:rPr lang="ru-RU" altLang="zh-CN" sz="2400" dirty="0"/>
              <a:t>перед</a:t>
            </a:r>
            <a:r>
              <a:rPr lang="en-US" altLang="zh-CN" sz="2400" dirty="0">
                <a:ea typeface="SimSun" pitchFamily="2" charset="-122"/>
              </a:rPr>
              <a:t> “Training"  </a:t>
            </a:r>
            <a:endParaRPr lang="en-US" altLang="zh-CN" sz="2400" dirty="0" smtClean="0">
              <a:ea typeface="SimSun" pitchFamily="2" charset="-122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string 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s10 = s3.Insert(101,"excellent ");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  <a:endParaRPr lang="en-US" altLang="zh-CN" sz="2400" dirty="0">
              <a:solidFill>
                <a:srgbClr val="0000FF"/>
              </a:solidFill>
              <a:ea typeface="SimSun" pitchFamily="2" charset="-122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ru-RU" altLang="zh-CN" sz="2400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zh-CN" sz="2400" dirty="0">
                <a:ea typeface="SimSun" pitchFamily="2" charset="-122"/>
              </a:rPr>
              <a:t>// </a:t>
            </a:r>
            <a:r>
              <a:rPr lang="ru-RU" altLang="zh-CN" sz="2400" dirty="0"/>
              <a:t>можно объединить две строки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string s11 = s3.Insert(s3.IndexOf("Training"),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ea typeface="SimSun" pitchFamily="2" charset="-122"/>
              </a:rPr>
              <a:t>"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excellent ");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ru-RU" altLang="zh-CN" sz="2400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altLang="zh-CN" sz="2400" dirty="0"/>
              <a:t>// получить часть строки</a:t>
            </a:r>
            <a:r>
              <a:rPr lang="en-US" altLang="zh-CN" sz="2400" dirty="0">
                <a:ea typeface="SimSun" pitchFamily="2" charset="-122"/>
              </a:rPr>
              <a:t> – </a:t>
            </a:r>
            <a:r>
              <a:rPr lang="ru-RU" altLang="zh-CN" sz="2400" dirty="0"/>
              <a:t>слово </a:t>
            </a:r>
            <a:r>
              <a:rPr lang="en-US" altLang="zh-CN" sz="2400" dirty="0">
                <a:ea typeface="SimSun" pitchFamily="2" charset="-122"/>
              </a:rPr>
              <a:t>"excellent "</a:t>
            </a:r>
            <a:endParaRPr lang="ru-RU" altLang="zh-CN" sz="2400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string s12 = s3.</a:t>
            </a:r>
            <a:r>
              <a:rPr lang="en-US" altLang="zh-CN" sz="2400" noProof="1">
                <a:solidFill>
                  <a:srgbClr val="0000FF"/>
                </a:solidFill>
              </a:rPr>
              <a:t>Substring(0, 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9</a:t>
            </a:r>
            <a:r>
              <a:rPr lang="en-US" altLang="zh-CN" sz="2400" noProof="1">
                <a:solidFill>
                  <a:srgbClr val="0000FF"/>
                </a:solidFill>
              </a:rPr>
              <a:t>);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 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zh-CN" sz="2400" dirty="0"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ru-RU" sz="4000"/>
              <a:t>Пример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5895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string s1 = “</a:t>
            </a:r>
            <a:r>
              <a:rPr lang="ru-RU" altLang="zh-CN" sz="2400" dirty="0">
                <a:solidFill>
                  <a:srgbClr val="0000FF"/>
                </a:solidFill>
              </a:rPr>
              <a:t>Раз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,</a:t>
            </a:r>
            <a:r>
              <a:rPr lang="ru-RU" altLang="zh-CN" sz="2400" dirty="0">
                <a:solidFill>
                  <a:srgbClr val="0000FF"/>
                </a:solidFill>
              </a:rPr>
              <a:t>Два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,</a:t>
            </a:r>
            <a:r>
              <a:rPr lang="ru-RU" altLang="zh-CN" sz="2400" dirty="0">
                <a:solidFill>
                  <a:srgbClr val="0000FF"/>
                </a:solidFill>
              </a:rPr>
              <a:t>Три Группа студентов,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 </a:t>
            </a:r>
            <a:r>
              <a:rPr lang="ru-RU" altLang="zh-CN" sz="2400" dirty="0">
                <a:solidFill>
                  <a:srgbClr val="0000FF"/>
                </a:solidFill>
              </a:rPr>
              <a:t>АВТФ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";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char[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] delimiters = new char[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]    {‘ ’,‘,’};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noProof="1">
                <a:solidFill>
                  <a:srgbClr val="0000FF"/>
                </a:solidFill>
              </a:rPr>
              <a:t>string[ ] strings = s1.Split(delimiters);</a:t>
            </a:r>
            <a:endParaRPr lang="en-US" altLang="zh-CN" sz="2400" dirty="0">
              <a:solidFill>
                <a:srgbClr val="0000FF"/>
              </a:solidFill>
              <a:ea typeface="SimSun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400" dirty="0">
              <a:solidFill>
                <a:srgbClr val="0000FF"/>
              </a:solidFill>
              <a:ea typeface="SimSun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int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 </a:t>
            </a: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ctr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 = 1;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  <a:endParaRPr lang="en-US" altLang="zh-CN" sz="2400" dirty="0">
              <a:solidFill>
                <a:srgbClr val="0000FF"/>
              </a:solidFill>
              <a:ea typeface="SimSun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string output = "";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foreach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 (string </a:t>
            </a: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ss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 in strings)</a:t>
            </a:r>
            <a:endParaRPr lang="ru-RU" altLang="zh-CN" sz="24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{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zh-CN" sz="2400" dirty="0">
                <a:solidFill>
                  <a:srgbClr val="0000FF"/>
                </a:solidFill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output += </a:t>
            </a: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ctr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++;            </a:t>
            </a:r>
            <a:endParaRPr lang="ru-RU" altLang="zh-CN" sz="24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zh-CN" sz="2400" dirty="0">
                <a:solidFill>
                  <a:srgbClr val="0000FF"/>
                </a:solidFill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output += ": ";            </a:t>
            </a:r>
            <a:endParaRPr lang="ru-RU" altLang="zh-CN" sz="24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zh-CN" sz="2400" dirty="0">
                <a:solidFill>
                  <a:srgbClr val="0000FF"/>
                </a:solidFill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output += </a:t>
            </a: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ss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;            </a:t>
            </a:r>
            <a:endParaRPr lang="ru-RU" altLang="zh-CN" sz="24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zh-CN" sz="2400" dirty="0">
                <a:solidFill>
                  <a:srgbClr val="0000FF"/>
                </a:solidFill>
              </a:rPr>
              <a:t>	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output += "\n";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}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dirty="0" err="1">
                <a:solidFill>
                  <a:srgbClr val="0000FF"/>
                </a:solidFill>
                <a:ea typeface="SimSun" pitchFamily="2" charset="-122"/>
              </a:rPr>
              <a:t>Console.WriteLine</a:t>
            </a:r>
            <a:r>
              <a:rPr lang="en-US" altLang="zh-CN" sz="2400" dirty="0">
                <a:solidFill>
                  <a:srgbClr val="0000FF"/>
                </a:solidFill>
                <a:ea typeface="SimSun" pitchFamily="2" charset="-122"/>
              </a:rPr>
              <a:t>(output);</a:t>
            </a:r>
            <a:r>
              <a:rPr lang="ru-RU" altLang="zh-CN" sz="2400" dirty="0">
                <a:solidFill>
                  <a:srgbClr val="0000FF"/>
                </a:solidFill>
              </a:rPr>
              <a:t> </a:t>
            </a:r>
            <a:endParaRPr lang="ru-RU" sz="24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endParaRPr lang="ru-RU" sz="2400" dirty="0"/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6156325" y="3429000"/>
            <a:ext cx="2555875" cy="3265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Результат:</a:t>
            </a:r>
          </a:p>
          <a:p>
            <a:pPr>
              <a:spcBef>
                <a:spcPct val="50000"/>
              </a:spcBef>
            </a:pPr>
            <a:r>
              <a:rPr lang="en-US"/>
              <a:t>1: </a:t>
            </a:r>
            <a:r>
              <a:rPr lang="ru-RU"/>
              <a:t>Раз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2: </a:t>
            </a:r>
            <a:r>
              <a:rPr lang="ru-RU"/>
              <a:t>Два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3: </a:t>
            </a:r>
            <a:r>
              <a:rPr lang="ru-RU"/>
              <a:t>Три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4: </a:t>
            </a:r>
            <a:r>
              <a:rPr lang="ru-RU"/>
              <a:t>Группа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5:</a:t>
            </a:r>
            <a:r>
              <a:rPr lang="ru-RU"/>
              <a:t> студентов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6:</a:t>
            </a:r>
            <a:r>
              <a:rPr lang="ru-RU"/>
              <a:t> 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7:</a:t>
            </a:r>
            <a:r>
              <a:rPr lang="ru-RU"/>
              <a:t> АВТФ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Класс </a:t>
            </a:r>
            <a:r>
              <a:rPr lang="en-US" sz="4000"/>
              <a:t>System.Console</a:t>
            </a:r>
            <a:r>
              <a:rPr lang="en-US"/>
              <a:t> 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Статический класс, который предоставляет возможности для стандартных потоков ввода, вывода и  ошибок для консольного приложения.</a:t>
            </a:r>
          </a:p>
          <a:p>
            <a:pPr lvl="1"/>
            <a:r>
              <a:rPr lang="ru-RU"/>
              <a:t>23 свойства (</a:t>
            </a:r>
            <a:r>
              <a:rPr lang="en-US"/>
              <a:t>In, Out, Error </a:t>
            </a:r>
            <a:r>
              <a:rPr lang="ru-RU"/>
              <a:t>потоки)</a:t>
            </a:r>
          </a:p>
          <a:p>
            <a:pPr lvl="1"/>
            <a:r>
              <a:rPr lang="ru-RU"/>
              <a:t>24 метода</a:t>
            </a:r>
          </a:p>
          <a:p>
            <a:pPr lvl="1"/>
            <a:r>
              <a:rPr lang="ru-RU"/>
              <a:t>1 событие</a:t>
            </a:r>
          </a:p>
          <a:p>
            <a:pPr lvl="1"/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4000" dirty="0"/>
              <a:t>Методы ввода класса </a:t>
            </a:r>
            <a:r>
              <a:rPr lang="en-US" sz="4000" dirty="0">
                <a:solidFill>
                  <a:srgbClr val="0000FF"/>
                </a:solidFill>
              </a:rPr>
              <a:t>Console</a:t>
            </a:r>
            <a:endParaRPr lang="ru-RU" sz="4000" dirty="0">
              <a:solidFill>
                <a:srgbClr val="0000FF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713788" cy="54006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000"/>
          </a:p>
          <a:p>
            <a:pPr>
              <a:lnSpc>
                <a:spcPct val="80000"/>
              </a:lnSpc>
            </a:pPr>
            <a:r>
              <a:rPr lang="ru-RU" sz="2400"/>
              <a:t>Ввод следующего кода из стандартного потока ввода (блокирует возврат до нажатия </a:t>
            </a:r>
            <a:r>
              <a:rPr lang="en-US" sz="2400"/>
              <a:t>Enter</a:t>
            </a:r>
            <a:r>
              <a:rPr lang="ru-RU" sz="2400"/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/>
              <a:t>	</a:t>
            </a:r>
            <a:r>
              <a:rPr lang="ru-RU" sz="2400"/>
              <a:t>public static </a:t>
            </a:r>
            <a:r>
              <a:rPr lang="ru-RU" sz="2400">
                <a:hlinkClick r:id="rId3"/>
              </a:rPr>
              <a:t>int</a:t>
            </a:r>
            <a:r>
              <a:rPr lang="ru-RU" sz="2400"/>
              <a:t> Read ()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/>
              <a:t>int a;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/>
              <a:t>a = Console.Read();</a:t>
            </a:r>
          </a:p>
          <a:p>
            <a:pPr>
              <a:lnSpc>
                <a:spcPct val="80000"/>
              </a:lnSpc>
            </a:pPr>
            <a:r>
              <a:rPr lang="ru-RU" sz="2400"/>
              <a:t>Проверка наличия кода нажатой клавиши в буфере (без ее удаления)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/>
              <a:t>	</a:t>
            </a:r>
            <a:r>
              <a:rPr lang="ru-RU" sz="2400"/>
              <a:t>public static </a:t>
            </a:r>
            <a:r>
              <a:rPr lang="ru-RU" sz="2400">
                <a:hlinkClick r:id="rId4"/>
              </a:rPr>
              <a:t>bool</a:t>
            </a:r>
            <a:r>
              <a:rPr lang="ru-RU" sz="2400"/>
              <a:t> KeyAvailable { get; } </a:t>
            </a:r>
          </a:p>
          <a:p>
            <a:pPr>
              <a:lnSpc>
                <a:spcPct val="80000"/>
              </a:lnSpc>
            </a:pPr>
            <a:r>
              <a:rPr lang="ru-RU" sz="2400"/>
              <a:t>Ввод следующего символа из буфера:</a:t>
            </a:r>
            <a:endParaRPr lang="en-US" sz="24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/>
              <a:t>	</a:t>
            </a:r>
            <a:r>
              <a:rPr lang="ru-RU" sz="2400"/>
              <a:t>static </a:t>
            </a:r>
            <a:r>
              <a:rPr lang="ru-RU" sz="2400">
                <a:hlinkClick r:id="rId5"/>
              </a:rPr>
              <a:t>ConsoleKeyInfo</a:t>
            </a:r>
            <a:r>
              <a:rPr lang="ru-RU" sz="2400"/>
              <a:t> ReadKey () </a:t>
            </a:r>
            <a:endParaRPr lang="ru-RU" sz="2400" noProof="1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/>
              <a:t>ConsoleKeyInfo ci;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/>
              <a:t>ci = Console.ReadKey(false);</a:t>
            </a:r>
          </a:p>
          <a:p>
            <a:pPr lvl="1">
              <a:lnSpc>
                <a:spcPct val="80000"/>
              </a:lnSpc>
            </a:pPr>
            <a:r>
              <a:rPr lang="en-US" sz="2000" noProof="1"/>
              <a:t>ConsoleKeyInfo</a:t>
            </a:r>
            <a:r>
              <a:rPr lang="ru-RU" sz="2000"/>
              <a:t> </a:t>
            </a:r>
            <a:r>
              <a:rPr lang="en-US" sz="2000"/>
              <a:t>– </a:t>
            </a:r>
            <a:r>
              <a:rPr lang="ru-RU" sz="2000"/>
              <a:t>структура, описывающая нажатую клавишу</a:t>
            </a:r>
            <a:r>
              <a:rPr lang="en-US" sz="2000"/>
              <a:t> (Key)</a:t>
            </a:r>
            <a:r>
              <a:rPr lang="ru-RU" sz="2000"/>
              <a:t>, включая символ</a:t>
            </a:r>
            <a:r>
              <a:rPr lang="en-US" sz="2000"/>
              <a:t> (KeyChar)</a:t>
            </a:r>
            <a:r>
              <a:rPr lang="ru-RU" sz="2000"/>
              <a:t> и состояние клавиш SHIFT, ALT и CTRL (</a:t>
            </a:r>
            <a:r>
              <a:rPr lang="ru-RU" sz="2000">
                <a:hlinkClick r:id="rId6"/>
              </a:rPr>
              <a:t>Modifiers</a:t>
            </a:r>
            <a:r>
              <a:rPr lang="ru-RU" sz="2000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>
                <a:latin typeface="Times New Roman" pitchFamily="18" charset="0"/>
              </a:rPr>
              <a:t>Ввод строки символов из буфера ввода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	 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hlinkClick r:id="rId3"/>
              </a:rPr>
              <a:t>string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ReadLine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()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string ss;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ss = Console.ReadLine();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try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  <a:endParaRPr lang="ru-RU" sz="20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a = Convert.ToInt32(ss);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catch (Exception ex)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sz="2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System.Windows.Forms.MessageBox.Show(ex.Message);</a:t>
            </a:r>
            <a:endParaRPr lang="ru-RU" sz="20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sz="2000" noProof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imes New Roman" pitchFamily="18" charset="0"/>
              </a:rPr>
              <a:t>Методы вывода класса </a:t>
            </a:r>
            <a:r>
              <a:rPr lang="en-US">
                <a:latin typeface="Times New Roman" pitchFamily="18" charset="0"/>
              </a:rPr>
              <a:t>Console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Write() </a:t>
            </a:r>
            <a:r>
              <a:rPr lang="ru-RU" dirty="0"/>
              <a:t>- вывод текста в стандартный поток вывода</a:t>
            </a:r>
          </a:p>
          <a:p>
            <a:r>
              <a:rPr lang="en-US" dirty="0" err="1">
                <a:solidFill>
                  <a:srgbClr val="0000FF"/>
                </a:solidFill>
              </a:rPr>
              <a:t>WriteLine</a:t>
            </a:r>
            <a:r>
              <a:rPr lang="en-US" dirty="0">
                <a:solidFill>
                  <a:srgbClr val="0000FF"/>
                </a:solidFill>
              </a:rPr>
              <a:t>()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- вывод текста в стандартный поток вывода и переход к началу новой строки</a:t>
            </a:r>
          </a:p>
          <a:p>
            <a:r>
              <a:rPr lang="en-US" sz="3600" dirty="0"/>
              <a:t>18 </a:t>
            </a:r>
            <a:r>
              <a:rPr lang="ru-RU" sz="3600" dirty="0"/>
              <a:t>перегруженных функций</a:t>
            </a:r>
            <a:endParaRPr lang="en-US" sz="3600" dirty="0"/>
          </a:p>
          <a:p>
            <a:r>
              <a:rPr lang="ru-RU" sz="3600" dirty="0" err="1"/>
              <a:t>public</a:t>
            </a:r>
            <a:r>
              <a:rPr lang="ru-RU" sz="3600" dirty="0"/>
              <a:t> </a:t>
            </a:r>
            <a:r>
              <a:rPr lang="ru-RU" sz="3600" dirty="0" err="1"/>
              <a:t>static</a:t>
            </a:r>
            <a:r>
              <a:rPr lang="ru-RU" sz="3600" dirty="0"/>
              <a:t> </a:t>
            </a:r>
            <a:r>
              <a:rPr lang="ru-RU" sz="3600" dirty="0" err="1">
                <a:solidFill>
                  <a:srgbClr val="0000FF"/>
                </a:solidFill>
                <a:hlinkClick r:id="rId3"/>
              </a:rPr>
              <a:t>void</a:t>
            </a:r>
            <a:r>
              <a:rPr lang="ru-RU" sz="3600" dirty="0"/>
              <a:t> </a:t>
            </a:r>
            <a:r>
              <a:rPr lang="ru-RU" sz="3600" dirty="0" err="1"/>
              <a:t>Write</a:t>
            </a:r>
            <a:r>
              <a:rPr lang="ru-RU" sz="3600" dirty="0"/>
              <a:t> ( </a:t>
            </a:r>
            <a:r>
              <a:rPr lang="ru-RU" sz="3600" dirty="0" err="1">
                <a:hlinkClick r:id="rId4"/>
              </a:rPr>
              <a:t>string</a:t>
            </a:r>
            <a:r>
              <a:rPr lang="ru-RU" sz="3600" dirty="0"/>
              <a:t> </a:t>
            </a:r>
            <a:r>
              <a:rPr lang="ru-RU" sz="3600" i="1" dirty="0" err="1"/>
              <a:t>format</a:t>
            </a:r>
            <a:r>
              <a:rPr lang="ru-RU" sz="3600" dirty="0"/>
              <a:t>, </a:t>
            </a:r>
            <a:r>
              <a:rPr lang="ru-RU" dirty="0" err="1"/>
              <a:t>params</a:t>
            </a:r>
            <a:r>
              <a:rPr lang="ru-RU" dirty="0"/>
              <a:t> </a:t>
            </a:r>
            <a:r>
              <a:rPr lang="ru-RU" dirty="0" err="1">
                <a:hlinkClick r:id="rId5"/>
              </a:rPr>
              <a:t>Object</a:t>
            </a:r>
            <a:r>
              <a:rPr lang="ru-RU" dirty="0"/>
              <a:t>[</a:t>
            </a:r>
            <a:r>
              <a:rPr lang="en-US" dirty="0"/>
              <a:t> </a:t>
            </a:r>
            <a:r>
              <a:rPr lang="ru-RU" dirty="0"/>
              <a:t>] </a:t>
            </a:r>
            <a:r>
              <a:rPr lang="ru-RU" dirty="0" err="1"/>
              <a:t>args</a:t>
            </a:r>
            <a:r>
              <a:rPr lang="ru-RU" sz="3600" dirty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Вывод с использованием формата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569325" cy="5516562"/>
          </a:xfrm>
        </p:spPr>
        <p:txBody>
          <a:bodyPr/>
          <a:lstStyle/>
          <a:p>
            <a:r>
              <a:rPr lang="en-US" altLang="zh-CN" dirty="0" err="1">
                <a:solidFill>
                  <a:srgbClr val="0000FF"/>
                </a:solidFill>
                <a:ea typeface="SimSun" pitchFamily="2" charset="-122"/>
              </a:rPr>
              <a:t>Console.WriteLine</a:t>
            </a:r>
            <a:r>
              <a:rPr lang="ru-RU" altLang="zh-CN" dirty="0">
                <a:solidFill>
                  <a:srgbClr val="0000FF"/>
                </a:solidFill>
              </a:rPr>
              <a:t> </a:t>
            </a:r>
            <a:r>
              <a:rPr lang="en-US" altLang="zh-CN" dirty="0">
                <a:solidFill>
                  <a:srgbClr val="0000FF"/>
                </a:solidFill>
                <a:ea typeface="SimSun" pitchFamily="2" charset="-122"/>
              </a:rPr>
              <a:t>(“a= {0}, b= {1} \n", a, b);</a:t>
            </a:r>
            <a:r>
              <a:rPr lang="ru-RU" altLang="zh-CN" dirty="0">
                <a:solidFill>
                  <a:srgbClr val="0000FF"/>
                </a:solidFill>
              </a:rPr>
              <a:t> </a:t>
            </a:r>
            <a:endParaRPr lang="ru-RU" dirty="0">
              <a:solidFill>
                <a:srgbClr val="0000FF"/>
              </a:solidFill>
            </a:endParaRPr>
          </a:p>
          <a:p>
            <a:pPr>
              <a:buFontTx/>
              <a:buNone/>
            </a:pPr>
            <a:r>
              <a:rPr lang="en-US" altLang="zh-CN" dirty="0">
                <a:solidFill>
                  <a:srgbClr val="0000FF"/>
                </a:solidFill>
                <a:ea typeface="SimSun" pitchFamily="2" charset="-122"/>
              </a:rPr>
              <a:t>	s = </a:t>
            </a:r>
            <a:r>
              <a:rPr lang="en-US" altLang="zh-CN" dirty="0" err="1">
                <a:solidFill>
                  <a:srgbClr val="0000FF"/>
                </a:solidFill>
                <a:ea typeface="SimSun" pitchFamily="2" charset="-122"/>
              </a:rPr>
              <a:t>String.Format</a:t>
            </a:r>
            <a:r>
              <a:rPr lang="en-US" altLang="zh-CN" dirty="0">
                <a:solidFill>
                  <a:srgbClr val="0000FF"/>
                </a:solidFill>
                <a:ea typeface="SimSun" pitchFamily="2" charset="-122"/>
              </a:rPr>
              <a:t>("{0}/{1}",    a, b);</a:t>
            </a:r>
            <a:r>
              <a:rPr lang="ru-RU" altLang="zh-CN" dirty="0"/>
              <a:t> </a:t>
            </a:r>
          </a:p>
          <a:p>
            <a:r>
              <a:rPr lang="ru-RU" altLang="ko-KR" dirty="0"/>
              <a:t>Спецификация формата</a:t>
            </a:r>
          </a:p>
          <a:p>
            <a:pPr>
              <a:buFontTx/>
              <a:buNone/>
            </a:pPr>
            <a:r>
              <a:rPr lang="ru-RU" altLang="ko-KR" sz="2800" dirty="0"/>
              <a:t>	{N [,M</a:t>
            </a:r>
            <a:r>
              <a:rPr lang="en-US" altLang="ko-KR" sz="2800" dirty="0">
                <a:ea typeface="Gulim" pitchFamily="34" charset="-127"/>
              </a:rPr>
              <a:t>]</a:t>
            </a:r>
            <a:r>
              <a:rPr lang="ru-RU" altLang="ko-KR" sz="2800" dirty="0"/>
              <a:t> [:&lt;</a:t>
            </a:r>
            <a:r>
              <a:rPr lang="ru-RU" altLang="ko-KR" sz="2800" dirty="0" err="1"/>
              <a:t>коды_форматирования</a:t>
            </a:r>
            <a:r>
              <a:rPr lang="ru-RU" altLang="ko-KR" sz="2800" dirty="0"/>
              <a:t>&gt;]</a:t>
            </a:r>
          </a:p>
          <a:p>
            <a:pPr lvl="2"/>
            <a:r>
              <a:rPr lang="ru-RU" altLang="ko-KR" dirty="0"/>
              <a:t>N - номер выводимого объекта (начиная с 0)</a:t>
            </a:r>
          </a:p>
          <a:p>
            <a:pPr lvl="2"/>
            <a:r>
              <a:rPr lang="ru-RU" altLang="ko-KR" dirty="0"/>
              <a:t>M, если он задан, - минимальную ширину поля, которое отводится строке, вставляемой вместо </a:t>
            </a:r>
            <a:r>
              <a:rPr lang="ru-RU" altLang="ko-KR" i="1" dirty="0"/>
              <a:t>формата</a:t>
            </a:r>
            <a:r>
              <a:rPr lang="ru-RU" altLang="ko-KR" dirty="0"/>
              <a:t>. </a:t>
            </a:r>
          </a:p>
          <a:p>
            <a:pPr lvl="2"/>
            <a:r>
              <a:rPr lang="ru-RU" altLang="ko-KR" dirty="0"/>
              <a:t>Третий необязательный параметр задает коды форматирования: </a:t>
            </a:r>
            <a:endParaRPr lang="en-US" altLang="ko-KR" dirty="0">
              <a:ea typeface="Gulim" pitchFamily="34" charset="-127"/>
            </a:endParaRPr>
          </a:p>
          <a:p>
            <a:pPr lvl="3">
              <a:buFontTx/>
              <a:buNone/>
            </a:pPr>
            <a:r>
              <a:rPr lang="ru-RU" dirty="0"/>
              <a:t>С – </a:t>
            </a:r>
            <a:r>
              <a:rPr lang="en-US" dirty="0"/>
              <a:t>currency</a:t>
            </a:r>
            <a:r>
              <a:rPr lang="ru-RU" dirty="0"/>
              <a:t>; </a:t>
            </a:r>
            <a:r>
              <a:rPr lang="en-US" dirty="0"/>
              <a:t>P – percent</a:t>
            </a:r>
            <a:r>
              <a:rPr lang="ru-RU" dirty="0"/>
              <a:t>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Шаблон вывода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924425"/>
          </a:xfrm>
        </p:spPr>
        <p:txBody>
          <a:bodyPr/>
          <a:lstStyle/>
          <a:p>
            <a:r>
              <a:rPr lang="ru-RU" sz="2800"/>
              <a:t>Можно составить шаблон вывода из </a:t>
            </a:r>
            <a:r>
              <a:rPr lang="en-US" sz="2800"/>
              <a:t>#, 0 , </a:t>
            </a:r>
            <a:r>
              <a:rPr lang="ru-RU" sz="2800"/>
              <a:t>десятичной точки (например: </a:t>
            </a:r>
            <a:r>
              <a:rPr lang="en-US" sz="2800"/>
              <a:t>####.00</a:t>
            </a:r>
            <a:r>
              <a:rPr lang="ru-RU" sz="2800"/>
              <a:t>)</a:t>
            </a:r>
            <a:r>
              <a:rPr lang="en-US" sz="2800"/>
              <a:t>, </a:t>
            </a:r>
            <a:r>
              <a:rPr lang="ru-RU" sz="2800"/>
              <a:t>где</a:t>
            </a:r>
            <a:endParaRPr lang="en-US" sz="2800"/>
          </a:p>
          <a:p>
            <a:pPr lvl="1"/>
            <a:r>
              <a:rPr lang="en-US" sz="2400"/>
              <a:t># - </a:t>
            </a:r>
            <a:r>
              <a:rPr lang="ru-RU" sz="2400"/>
              <a:t>пробел или число (пробели в начале не делаются)</a:t>
            </a:r>
          </a:p>
          <a:p>
            <a:pPr lvl="1"/>
            <a:r>
              <a:rPr lang="ru-RU" sz="2400"/>
              <a:t>0 –  ноль или число</a:t>
            </a:r>
          </a:p>
          <a:p>
            <a:endParaRPr lang="en-US" sz="2800"/>
          </a:p>
          <a:p>
            <a:r>
              <a:rPr lang="ru-RU" sz="2800"/>
              <a:t>Например, </a:t>
            </a:r>
            <a:r>
              <a:rPr lang="ru-RU" sz="2800" noProof="1"/>
              <a:t>(“</a:t>
            </a:r>
            <a:r>
              <a:rPr lang="en-US" sz="2800"/>
              <a:t>|</a:t>
            </a:r>
            <a:r>
              <a:rPr lang="en-US" sz="2800" noProof="1"/>
              <a:t>{0,8:000.00}</a:t>
            </a:r>
            <a:r>
              <a:rPr lang="en-US" sz="2800"/>
              <a:t>;</a:t>
            </a:r>
            <a:r>
              <a:rPr lang="en-US" sz="2800" noProof="1"/>
              <a:t>“, 1.5)</a:t>
            </a:r>
            <a:r>
              <a:rPr lang="ru-RU" sz="2800"/>
              <a:t> </a:t>
            </a:r>
            <a:endParaRPr lang="en-US" sz="2800"/>
          </a:p>
          <a:p>
            <a:pPr>
              <a:buFontTx/>
              <a:buNone/>
            </a:pPr>
            <a:r>
              <a:rPr lang="en-US" sz="2800"/>
              <a:t>		</a:t>
            </a:r>
            <a:r>
              <a:rPr lang="ru-RU" sz="2800"/>
              <a:t>выведет: </a:t>
            </a:r>
            <a:r>
              <a:rPr lang="en-US" sz="2800">
                <a:latin typeface="Courier New" pitchFamily="49" charset="0"/>
              </a:rPr>
              <a:t>|  001,50</a:t>
            </a:r>
            <a:r>
              <a:rPr lang="en-US" sz="2800"/>
              <a:t>;</a:t>
            </a:r>
            <a:endParaRPr lang="ru-RU" sz="2800"/>
          </a:p>
          <a:p>
            <a:r>
              <a:rPr lang="ru-RU" sz="2800"/>
              <a:t>Например, </a:t>
            </a:r>
            <a:r>
              <a:rPr lang="ru-RU" sz="2800" noProof="1"/>
              <a:t>(“</a:t>
            </a:r>
            <a:r>
              <a:rPr lang="en-US" sz="2800"/>
              <a:t>|</a:t>
            </a:r>
            <a:r>
              <a:rPr lang="en-US" sz="2800" noProof="1"/>
              <a:t>{0,</a:t>
            </a:r>
            <a:r>
              <a:rPr lang="en-US" sz="2800"/>
              <a:t>###</a:t>
            </a:r>
            <a:r>
              <a:rPr lang="en-US" sz="2800" noProof="1"/>
              <a:t>.</a:t>
            </a:r>
            <a:r>
              <a:rPr lang="en-US" sz="2800"/>
              <a:t>###</a:t>
            </a:r>
            <a:r>
              <a:rPr lang="en-US" sz="2800" noProof="1"/>
              <a:t>}</a:t>
            </a:r>
            <a:r>
              <a:rPr lang="ru-RU" sz="2800"/>
              <a:t>;</a:t>
            </a:r>
            <a:r>
              <a:rPr lang="ru-RU" sz="2800" noProof="1"/>
              <a:t>", 1.5)</a:t>
            </a:r>
            <a:r>
              <a:rPr lang="ru-RU" sz="2800"/>
              <a:t> </a:t>
            </a:r>
            <a:r>
              <a:rPr lang="en-US" sz="2800"/>
              <a:t> </a:t>
            </a:r>
          </a:p>
          <a:p>
            <a:pPr>
              <a:buFontTx/>
              <a:buNone/>
            </a:pPr>
            <a:r>
              <a:rPr lang="en-US" sz="2800"/>
              <a:t>		</a:t>
            </a:r>
            <a:r>
              <a:rPr lang="ru-RU" sz="2800"/>
              <a:t>выведет: </a:t>
            </a:r>
            <a:r>
              <a:rPr lang="en-US" sz="2800">
                <a:latin typeface="Courier New" pitchFamily="49" charset="0"/>
              </a:rPr>
              <a:t>|     1,5</a:t>
            </a:r>
            <a:r>
              <a:rPr lang="en-US" sz="2800"/>
              <a:t>;</a:t>
            </a:r>
            <a:endParaRPr lang="ru-RU" sz="2800">
              <a:latin typeface="Courier New" pitchFamily="49" charset="0"/>
            </a:endParaRPr>
          </a:p>
          <a:p>
            <a:endParaRPr lang="ru-RU" sz="2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Другие методы класса </a:t>
            </a:r>
            <a:r>
              <a:rPr lang="en-US" sz="4000"/>
              <a:t>Console</a:t>
            </a:r>
            <a:endParaRPr lang="ru-RU" sz="40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Clear() </a:t>
            </a:r>
            <a:r>
              <a:rPr lang="en-US" dirty="0"/>
              <a:t>–</a:t>
            </a:r>
            <a:r>
              <a:rPr lang="ru-RU" dirty="0"/>
              <a:t> очистка экрана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Beep()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– звуковой сигнал си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Типы для работы со временем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В пространстве имен </a:t>
            </a:r>
            <a:r>
              <a:rPr lang="en-US" dirty="0" smtClean="0"/>
              <a:t>System </a:t>
            </a:r>
            <a:r>
              <a:rPr lang="ru-RU" dirty="0" smtClean="0"/>
              <a:t>библиотеки FCL имеются </a:t>
            </a:r>
            <a:r>
              <a:rPr lang="ru-RU" i="1" dirty="0" smtClean="0"/>
              <a:t>встроенные </a:t>
            </a:r>
            <a:r>
              <a:rPr lang="ru-RU" dirty="0" smtClean="0"/>
              <a:t>структуры для работы с данными о времени, такие как </a:t>
            </a:r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err="1" smtClean="0">
                <a:solidFill>
                  <a:srgbClr val="0000FF"/>
                </a:solidFill>
              </a:rPr>
              <a:t>TimeSpan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Структура </a:t>
            </a:r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ru-RU" dirty="0" smtClean="0"/>
              <a:t> представляет момент времени, который обычно задается в виде даты (год, месяц, день) и времени дня (часы, минуты, секунды). </a:t>
            </a:r>
          </a:p>
          <a:p>
            <a:r>
              <a:rPr lang="ru-RU" dirty="0" smtClean="0"/>
              <a:t>В данной структуре описано большое количество конструкторов, методом, свойств и операций. </a:t>
            </a:r>
          </a:p>
          <a:p>
            <a:r>
              <a:rPr lang="ru-RU" dirty="0" smtClean="0"/>
              <a:t>Примером конструктора является  </a:t>
            </a:r>
            <a:r>
              <a:rPr lang="en-US" dirty="0" err="1" smtClean="0"/>
              <a:t>DateTime</a:t>
            </a:r>
            <a:r>
              <a:rPr lang="ru-RU" dirty="0" smtClean="0"/>
              <a:t> (</a:t>
            </a:r>
            <a:r>
              <a:rPr lang="en-US" dirty="0" err="1" smtClean="0"/>
              <a:t>int</a:t>
            </a:r>
            <a:r>
              <a:rPr lang="en-US" dirty="0" smtClean="0"/>
              <a:t> year</a:t>
            </a:r>
            <a:r>
              <a:rPr lang="ru-RU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month</a:t>
            </a:r>
            <a:r>
              <a:rPr lang="ru-RU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day</a:t>
            </a:r>
            <a:r>
              <a:rPr lang="ru-RU" dirty="0" smtClean="0"/>
              <a:t>). Например: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dTime</a:t>
            </a:r>
            <a:r>
              <a:rPr lang="ru-RU" dirty="0" smtClean="0">
                <a:solidFill>
                  <a:srgbClr val="0000FF"/>
                </a:solidFill>
              </a:rPr>
              <a:t> = </a:t>
            </a:r>
            <a:r>
              <a:rPr lang="en-US" dirty="0" smtClean="0">
                <a:solidFill>
                  <a:srgbClr val="0000FF"/>
                </a:solidFill>
              </a:rPr>
              <a:t>new </a:t>
            </a:r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ru-RU" dirty="0" smtClean="0">
                <a:solidFill>
                  <a:srgbClr val="0000FF"/>
                </a:solidFill>
              </a:rPr>
              <a:t>(1980, 8, 15);</a:t>
            </a:r>
          </a:p>
          <a:p>
            <a:r>
              <a:rPr lang="ru-RU" dirty="0" smtClean="0"/>
              <a:t>Часто используемыми являются:</a:t>
            </a:r>
          </a:p>
          <a:p>
            <a:pPr lvl="1"/>
            <a:r>
              <a:rPr lang="ru-RU" dirty="0" smtClean="0"/>
              <a:t>статические методы </a:t>
            </a:r>
          </a:p>
          <a:p>
            <a:pPr lvl="2"/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DaysInMonth</a:t>
            </a:r>
            <a:r>
              <a:rPr lang="en-US" dirty="0" smtClean="0">
                <a:solidFill>
                  <a:srgbClr val="0000FF"/>
                </a:solidFill>
              </a:rPr>
              <a:t>(year, month)</a:t>
            </a:r>
            <a:r>
              <a:rPr lang="ru-RU" dirty="0" smtClean="0"/>
              <a:t> – количество дней в месяце;</a:t>
            </a:r>
            <a:r>
              <a:rPr lang="en-US" dirty="0" smtClean="0"/>
              <a:t> </a:t>
            </a:r>
            <a:endParaRPr lang="ru-RU" dirty="0" smtClean="0"/>
          </a:p>
          <a:p>
            <a:pPr lvl="2"/>
            <a:r>
              <a:rPr lang="en-US" dirty="0" err="1" smtClean="0">
                <a:solidFill>
                  <a:srgbClr val="0000FF"/>
                </a:solidFill>
              </a:rPr>
              <a:t>bool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IsLeapYear</a:t>
            </a:r>
            <a:r>
              <a:rPr lang="en-US" dirty="0" smtClean="0">
                <a:solidFill>
                  <a:srgbClr val="0000FF"/>
                </a:solidFill>
              </a:rPr>
              <a:t>(year)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– проверка, високосный ли год.</a:t>
            </a:r>
          </a:p>
          <a:p>
            <a:pPr lvl="1"/>
            <a:r>
              <a:rPr lang="ru-RU" dirty="0" smtClean="0"/>
              <a:t>статическое свойство:</a:t>
            </a:r>
          </a:p>
          <a:p>
            <a:pPr lvl="2"/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en-US" dirty="0" smtClean="0">
                <a:solidFill>
                  <a:srgbClr val="0000FF"/>
                </a:solidFill>
              </a:rPr>
              <a:t> Now</a:t>
            </a:r>
            <a:r>
              <a:rPr lang="en-US" dirty="0" smtClean="0"/>
              <a:t> – </a:t>
            </a:r>
            <a:r>
              <a:rPr lang="ru-RU" dirty="0" smtClean="0"/>
              <a:t>текущие дата и время, установленные на компьютере;</a:t>
            </a:r>
          </a:p>
          <a:p>
            <a:pPr lvl="1"/>
            <a:r>
              <a:rPr lang="ru-RU" dirty="0" smtClean="0"/>
              <a:t>свойство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DayOfWeek</a:t>
            </a:r>
            <a:r>
              <a:rPr lang="ru-RU" dirty="0" smtClean="0"/>
              <a:t> возвращает значение перечисления </a:t>
            </a:r>
            <a:r>
              <a:rPr lang="en-US" dirty="0" err="1" smtClean="0">
                <a:solidFill>
                  <a:srgbClr val="0000FF"/>
                </a:solidFill>
              </a:rPr>
              <a:t>DayOfWeek</a:t>
            </a:r>
            <a:r>
              <a:rPr lang="ru-RU" dirty="0" smtClean="0"/>
              <a:t> - день недели заданной даты.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Типы для работы со временем 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 качестве примера переопределения операции является переопределение операции сложения: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public static </a:t>
            </a:r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en-US" dirty="0" smtClean="0">
                <a:solidFill>
                  <a:srgbClr val="0000FF"/>
                </a:solidFill>
              </a:rPr>
              <a:t> operator+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en-US" dirty="0" smtClean="0">
                <a:solidFill>
                  <a:srgbClr val="0000FF"/>
                </a:solidFill>
              </a:rPr>
              <a:t> d,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TimeSpan</a:t>
            </a:r>
            <a:r>
              <a:rPr lang="en-US" dirty="0" smtClean="0">
                <a:solidFill>
                  <a:srgbClr val="0000FF"/>
                </a:solidFill>
              </a:rPr>
              <a:t> t)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В данной операции используется еще одна структура </a:t>
            </a:r>
            <a:r>
              <a:rPr lang="ru-RU" dirty="0" err="1" smtClean="0">
                <a:solidFill>
                  <a:srgbClr val="0000FF"/>
                </a:solidFill>
              </a:rPr>
              <a:t>TimeSpan</a:t>
            </a:r>
            <a:r>
              <a:rPr lang="ru-RU" dirty="0" smtClean="0"/>
              <a:t>, которая представляет интервал времени, обычно в днях, часах, минутах и секундах. </a:t>
            </a:r>
          </a:p>
          <a:p>
            <a:r>
              <a:rPr lang="ru-RU" dirty="0" smtClean="0"/>
              <a:t>Пример создания экземпляра интервала времени показан ниже:</a:t>
            </a:r>
          </a:p>
          <a:p>
            <a:pPr>
              <a:buNone/>
            </a:pPr>
            <a:r>
              <a:rPr lang="ru-RU" dirty="0" smtClean="0"/>
              <a:t>	//интервал времени в 17 дней, 4 часа, 2 минуты и 1 сек.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TimeSpan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tSpan</a:t>
            </a:r>
            <a:r>
              <a:rPr lang="ru-RU" dirty="0" smtClean="0">
                <a:solidFill>
                  <a:srgbClr val="0000FF"/>
                </a:solidFill>
              </a:rPr>
              <a:t> = </a:t>
            </a:r>
            <a:r>
              <a:rPr lang="en-US" dirty="0" smtClean="0">
                <a:solidFill>
                  <a:srgbClr val="0000FF"/>
                </a:solidFill>
              </a:rPr>
              <a:t>new </a:t>
            </a:r>
            <a:r>
              <a:rPr lang="en-US" dirty="0" err="1" smtClean="0">
                <a:solidFill>
                  <a:srgbClr val="0000FF"/>
                </a:solidFill>
              </a:rPr>
              <a:t>TimeSpan</a:t>
            </a:r>
            <a:r>
              <a:rPr lang="ru-RU" dirty="0" smtClean="0">
                <a:solidFill>
                  <a:srgbClr val="0000FF"/>
                </a:solidFill>
              </a:rPr>
              <a:t>(17, 4, 2, 1); </a:t>
            </a:r>
          </a:p>
          <a:p>
            <a:r>
              <a:rPr lang="ru-RU" dirty="0" smtClean="0"/>
              <a:t>В этом случае  операция может быть выполнена следующее выражение: 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DateTime</a:t>
            </a:r>
            <a:r>
              <a:rPr lang="en-US" dirty="0" smtClean="0">
                <a:solidFill>
                  <a:srgbClr val="0000FF"/>
                </a:solidFill>
              </a:rPr>
              <a:t> result</a:t>
            </a:r>
            <a:r>
              <a:rPr lang="ru-RU" dirty="0" smtClean="0">
                <a:solidFill>
                  <a:srgbClr val="0000FF"/>
                </a:solidFill>
              </a:rPr>
              <a:t> = </a:t>
            </a:r>
            <a:r>
              <a:rPr lang="en-US" dirty="0" err="1" smtClean="0">
                <a:solidFill>
                  <a:srgbClr val="0000FF"/>
                </a:solidFill>
              </a:rPr>
              <a:t>dTime</a:t>
            </a:r>
            <a:r>
              <a:rPr lang="ru-RU" dirty="0" smtClean="0">
                <a:solidFill>
                  <a:srgbClr val="0000FF"/>
                </a:solidFill>
              </a:rPr>
              <a:t> + </a:t>
            </a:r>
            <a:r>
              <a:rPr lang="en-US" dirty="0" err="1" smtClean="0">
                <a:solidFill>
                  <a:srgbClr val="0000FF"/>
                </a:solidFill>
              </a:rPr>
              <a:t>tSpan</a:t>
            </a:r>
            <a:r>
              <a:rPr lang="ru-RU" dirty="0" smtClean="0">
                <a:solidFill>
                  <a:srgbClr val="0000FF"/>
                </a:solidFill>
              </a:rPr>
              <a:t>;</a:t>
            </a:r>
          </a:p>
          <a:p>
            <a:r>
              <a:rPr lang="ru-RU" dirty="0" smtClean="0"/>
              <a:t>Результатом данного выражения будет момент времени 01.09.1980 4:02:01.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1714</Words>
  <Application>Microsoft Office PowerPoint</Application>
  <PresentationFormat>Экран (4:3)</PresentationFormat>
  <Paragraphs>410</Paragraphs>
  <Slides>33</Slides>
  <Notes>26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Высокоуровневые методы информатики и программирования  Лекция 5  Массивы  </vt:lpstr>
      <vt:lpstr>План лекции</vt:lpstr>
      <vt:lpstr>Слайд 3</vt:lpstr>
      <vt:lpstr>Массивы</vt:lpstr>
      <vt:lpstr>Одномерные массивы</vt:lpstr>
      <vt:lpstr>Массив - Array</vt:lpstr>
      <vt:lpstr>Инициализация массивов</vt:lpstr>
      <vt:lpstr>Пример разных способов объявления массивов</vt:lpstr>
      <vt:lpstr>Пример работы с массивами</vt:lpstr>
      <vt:lpstr>Использование цикла foreach с массивами</vt:lpstr>
      <vt:lpstr>Оператор foreach</vt:lpstr>
      <vt:lpstr>Пример использования foreach</vt:lpstr>
      <vt:lpstr>Методы и свойства массивов</vt:lpstr>
      <vt:lpstr>Многомерные массивы – двухмерные (таблицы) </vt:lpstr>
      <vt:lpstr>Пример создания двумерного массива</vt:lpstr>
      <vt:lpstr>Многомерные массивы - трехмерные </vt:lpstr>
      <vt:lpstr>Ступенчатые массивы</vt:lpstr>
      <vt:lpstr>Пример создания ступенчатого массива</vt:lpstr>
      <vt:lpstr>Класс System.String (тип string)</vt:lpstr>
      <vt:lpstr>Методы класса System.String</vt:lpstr>
      <vt:lpstr>Перегруженные операции класса String</vt:lpstr>
      <vt:lpstr>Примеры использования</vt:lpstr>
      <vt:lpstr>Примеры использования</vt:lpstr>
      <vt:lpstr>Пример</vt:lpstr>
      <vt:lpstr>Класс System.Console </vt:lpstr>
      <vt:lpstr>Методы ввода класса Console</vt:lpstr>
      <vt:lpstr>Ввод строки символов из буфера ввода</vt:lpstr>
      <vt:lpstr>Методы вывода класса Console</vt:lpstr>
      <vt:lpstr>Вывод с использованием формата</vt:lpstr>
      <vt:lpstr>Шаблон вывода</vt:lpstr>
      <vt:lpstr>Другие методы класса Console</vt:lpstr>
      <vt:lpstr>Типы для работы со временем</vt:lpstr>
      <vt:lpstr>Типы для работы со временем (2)</vt:lpstr>
    </vt:vector>
  </TitlesOfParts>
  <LinksUpToDate>false</LinksUpToDate>
  <SharedDoc>false</SharedDoc>
  <HyperlinkBase>http://tpu.ru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Arrays</dc:title>
  <dc:creator>Tuzovsky Anatoly Fedorovich</dc:creator>
  <dc:description>Tomsk Polytechnic University</dc:description>
  <cp:lastModifiedBy>Тузовский</cp:lastModifiedBy>
  <cp:revision>135</cp:revision>
  <dcterms:created xsi:type="dcterms:W3CDTF">2009-09-06T10:14:02Z</dcterms:created>
  <dcterms:modified xsi:type="dcterms:W3CDTF">2010-01-31T06:12:29Z</dcterms:modified>
</cp:coreProperties>
</file>