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39" r:id="rId2"/>
    <p:sldId id="340" r:id="rId3"/>
    <p:sldId id="300" r:id="rId4"/>
    <p:sldId id="301" r:id="rId5"/>
    <p:sldId id="332" r:id="rId6"/>
    <p:sldId id="338" r:id="rId7"/>
    <p:sldId id="302" r:id="rId8"/>
    <p:sldId id="303" r:id="rId9"/>
    <p:sldId id="304" r:id="rId10"/>
    <p:sldId id="331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29" r:id="rId23"/>
    <p:sldId id="316" r:id="rId24"/>
    <p:sldId id="317" r:id="rId25"/>
    <p:sldId id="319" r:id="rId26"/>
    <p:sldId id="320" r:id="rId27"/>
    <p:sldId id="318" r:id="rId28"/>
    <p:sldId id="321" r:id="rId29"/>
    <p:sldId id="322" r:id="rId30"/>
    <p:sldId id="323" r:id="rId31"/>
    <p:sldId id="324" r:id="rId32"/>
    <p:sldId id="32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F4018-E659-4C43-AC63-A5910ABEBE53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F296E-25CD-46FA-9D79-AEC5EEC27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318AD-5E1A-4662-BF9F-B9C45F6166B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“Си</a:t>
            </a:r>
            <a:r>
              <a:rPr lang="en-US" smtClean="0"/>
              <a:t>”</a:t>
            </a:r>
            <a:r>
              <a:rPr lang="ru-RU" smtClean="0"/>
              <a:t> — во всем мире </a:t>
            </a:r>
            <a:r>
              <a:rPr lang="en-US" smtClean="0"/>
              <a:t>“</a:t>
            </a:r>
            <a:r>
              <a:rPr lang="ru-RU" smtClean="0"/>
              <a:t>си” (мать братьев Покрасс)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BDB54-DAF6-4EB3-AA49-7F99F91D6C97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8A540-DB5E-40CD-B265-B79EA915A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847012" cy="5545138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Высокоуровневые методы информатики и программирования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Лекция </a:t>
            </a:r>
            <a:r>
              <a:rPr lang="en-US" dirty="0" smtClean="0"/>
              <a:t>4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Выражения и операторы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Выражения</a:t>
            </a:r>
          </a:p>
          <a:p>
            <a:r>
              <a:rPr lang="ru-RU" dirty="0" smtClean="0"/>
              <a:t>Основные операторы языка</a:t>
            </a:r>
          </a:p>
          <a:p>
            <a:pPr lvl="1"/>
            <a:r>
              <a:rPr lang="ru-RU" dirty="0" smtClean="0"/>
              <a:t>Условные</a:t>
            </a:r>
          </a:p>
          <a:p>
            <a:pPr lvl="1"/>
            <a:r>
              <a:rPr lang="ru-RU" dirty="0" smtClean="0"/>
              <a:t>Цикла</a:t>
            </a:r>
          </a:p>
          <a:p>
            <a:r>
              <a:rPr lang="ru-RU" dirty="0" smtClean="0"/>
              <a:t>Обработка исключений</a:t>
            </a:r>
          </a:p>
          <a:p>
            <a:r>
              <a:rPr lang="ru-RU" dirty="0" smtClean="0"/>
              <a:t>Отладка и трассировка работы программы</a:t>
            </a:r>
          </a:p>
          <a:p>
            <a:pPr lvl="1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714620"/>
            <a:ext cx="8186766" cy="1328734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Выражения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Выражения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В языках программирования под</a:t>
            </a:r>
            <a:r>
              <a:rPr lang="ru-RU" i="1" dirty="0" smtClean="0"/>
              <a:t> выражением</a:t>
            </a:r>
            <a:r>
              <a:rPr lang="ru-RU" dirty="0" smtClean="0"/>
              <a:t> понимается комбинация констант, переменных, вызовов методов (возвращающих значения), объединенных знаками операций и скобками, которая в результате вычисления, возвращает некоторый результат.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Например:</a:t>
            </a:r>
          </a:p>
          <a:p>
            <a:pPr>
              <a:buNone/>
              <a:defRPr/>
            </a:pPr>
            <a:r>
              <a:rPr lang="ru-RU" dirty="0" smtClean="0"/>
              <a:t>	(</a:t>
            </a:r>
            <a:r>
              <a:rPr lang="en-US" dirty="0" smtClean="0"/>
              <a:t>a</a:t>
            </a:r>
            <a:r>
              <a:rPr lang="ru-RU" dirty="0" smtClean="0"/>
              <a:t>+1)</a:t>
            </a:r>
            <a:r>
              <a:rPr lang="en-US" dirty="0" smtClean="0"/>
              <a:t>/2.55 // </a:t>
            </a:r>
            <a:r>
              <a:rPr lang="ru-RU" dirty="0" smtClean="0"/>
              <a:t>арифметическое выражение</a:t>
            </a:r>
            <a:endParaRPr lang="en-US" dirty="0" smtClean="0"/>
          </a:p>
          <a:p>
            <a:pPr>
              <a:buNone/>
              <a:defRPr/>
            </a:pPr>
            <a:r>
              <a:rPr lang="en-US" dirty="0" smtClean="0"/>
              <a:t>	a == 5 // </a:t>
            </a:r>
            <a:r>
              <a:rPr lang="ru-RU" dirty="0" smtClean="0"/>
              <a:t>логическое выражение</a:t>
            </a:r>
          </a:p>
          <a:p>
            <a:pPr>
              <a:defRPr/>
            </a:pPr>
            <a:r>
              <a:rPr lang="ru-RU" dirty="0" smtClean="0"/>
              <a:t>При вычислении </a:t>
            </a:r>
            <a:r>
              <a:rPr lang="ru-RU" i="1" dirty="0" smtClean="0"/>
              <a:t>выражения</a:t>
            </a:r>
            <a:r>
              <a:rPr lang="ru-RU" dirty="0" smtClean="0"/>
              <a:t> определяется его значение и тип. </a:t>
            </a:r>
          </a:p>
          <a:p>
            <a:pPr>
              <a:defRPr/>
            </a:pPr>
            <a:r>
              <a:rPr lang="ru-RU" dirty="0" smtClean="0"/>
              <a:t>Тип результата выражения зависит от типов переменных и констант участвующих в выражении.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вычисления выражения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dirty="0" smtClean="0"/>
              <a:t>Типом результата выражения является наиболее сложный тип переменных и констант (в соответствии с диаграммой). </a:t>
            </a:r>
          </a:p>
          <a:p>
            <a:pPr lvl="1">
              <a:defRPr/>
            </a:pPr>
            <a:r>
              <a:rPr lang="ru-RU" dirty="0" smtClean="0"/>
              <a:t>Наиболее простым типом является </a:t>
            </a:r>
            <a:r>
              <a:rPr lang="en-US" dirty="0" smtClean="0"/>
              <a:t>byte</a:t>
            </a:r>
            <a:r>
              <a:rPr lang="ru-RU" dirty="0" smtClean="0"/>
              <a:t>, а наиболее сложным – </a:t>
            </a:r>
            <a:r>
              <a:rPr lang="en-US" dirty="0" smtClean="0"/>
              <a:t>decimal</a:t>
            </a:r>
            <a:r>
              <a:rPr lang="ru-RU" dirty="0" smtClean="0"/>
              <a:t>. </a:t>
            </a:r>
          </a:p>
          <a:p>
            <a:pPr>
              <a:defRPr/>
            </a:pPr>
            <a:r>
              <a:rPr lang="ru-RU" dirty="0" smtClean="0"/>
              <a:t>Например, результатом выполнения следующего выражения:</a:t>
            </a:r>
          </a:p>
          <a:p>
            <a:pPr lvl="1">
              <a:buFontTx/>
              <a:buNone/>
              <a:defRPr/>
            </a:pPr>
            <a:r>
              <a:rPr lang="en-US" dirty="0" err="1" smtClean="0"/>
              <a:t>int</a:t>
            </a:r>
            <a:r>
              <a:rPr lang="en-US" dirty="0" smtClean="0"/>
              <a:t> a</a:t>
            </a:r>
            <a:r>
              <a:rPr lang="ru-RU" dirty="0" smtClean="0"/>
              <a:t> = 5; </a:t>
            </a:r>
            <a:r>
              <a:rPr lang="en-US" dirty="0" smtClean="0"/>
              <a:t>float f</a:t>
            </a:r>
            <a:r>
              <a:rPr lang="ru-RU" dirty="0" smtClean="0"/>
              <a:t>;</a:t>
            </a:r>
          </a:p>
          <a:p>
            <a:pPr lvl="1">
              <a:buFontTx/>
              <a:buNone/>
              <a:defRPr/>
            </a:pPr>
            <a:r>
              <a:rPr lang="en-US" dirty="0" smtClean="0"/>
              <a:t>f</a:t>
            </a:r>
            <a:r>
              <a:rPr lang="ru-RU" dirty="0" smtClean="0"/>
              <a:t> = </a:t>
            </a:r>
            <a:r>
              <a:rPr lang="en-US" dirty="0" smtClean="0"/>
              <a:t>a</a:t>
            </a:r>
            <a:r>
              <a:rPr lang="ru-RU" dirty="0" smtClean="0"/>
              <a:t>/4;  // значение </a:t>
            </a:r>
            <a:r>
              <a:rPr lang="en-US" dirty="0" smtClean="0"/>
              <a:t>f</a:t>
            </a:r>
            <a:r>
              <a:rPr lang="ru-RU" dirty="0" smtClean="0"/>
              <a:t> = 1.0, так как результат а/4 </a:t>
            </a:r>
            <a:r>
              <a:rPr lang="en-US" dirty="0" err="1" smtClean="0"/>
              <a:t>int</a:t>
            </a:r>
            <a:r>
              <a:rPr lang="en-US" dirty="0" smtClean="0"/>
              <a:t> = 1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en-US" dirty="0" smtClean="0"/>
              <a:t>f</a:t>
            </a:r>
            <a:r>
              <a:rPr lang="ru-RU" dirty="0" smtClean="0"/>
              <a:t> = </a:t>
            </a:r>
            <a:r>
              <a:rPr lang="en-US" dirty="0" smtClean="0"/>
              <a:t>a</a:t>
            </a:r>
            <a:r>
              <a:rPr lang="ru-RU" dirty="0" smtClean="0"/>
              <a:t>/4</a:t>
            </a:r>
            <a:r>
              <a:rPr lang="en-US" dirty="0" smtClean="0"/>
              <a:t>f</a:t>
            </a:r>
            <a:r>
              <a:rPr lang="ru-RU" dirty="0" smtClean="0"/>
              <a:t>; // значение а = 1.25, так как результат </a:t>
            </a:r>
            <a:r>
              <a:rPr lang="en-US" dirty="0" smtClean="0"/>
              <a:t>float </a:t>
            </a:r>
            <a:r>
              <a:rPr lang="ru-RU" dirty="0" smtClean="0"/>
              <a:t>и = 1,25</a:t>
            </a:r>
          </a:p>
          <a:p>
            <a:r>
              <a:rPr lang="ru-RU" dirty="0" smtClean="0"/>
              <a:t>Тип результата арифметической операции определяется наиболее сложным типом операнда.</a:t>
            </a:r>
          </a:p>
          <a:p>
            <a:r>
              <a:rPr lang="ru-RU" dirty="0" smtClean="0"/>
              <a:t>Тип результата выражения является наиболее сложным типом операндов.</a:t>
            </a:r>
          </a:p>
          <a:p>
            <a:r>
              <a:rPr lang="ru-RU" dirty="0" smtClean="0"/>
              <a:t>Тип промежуточного результата выражения может отличаться от типа результата выражения. Например:</a:t>
            </a:r>
          </a:p>
          <a:p>
            <a:pPr lvl="1"/>
            <a:r>
              <a:rPr lang="fr-FR" dirty="0" smtClean="0"/>
              <a:t>double aaa = 2 / 4 * 0.5; // </a:t>
            </a:r>
            <a:r>
              <a:rPr lang="ru-RU" dirty="0" smtClean="0"/>
              <a:t>тип </a:t>
            </a:r>
            <a:r>
              <a:rPr lang="en-US" dirty="0" smtClean="0"/>
              <a:t>double = </a:t>
            </a:r>
            <a:r>
              <a:rPr lang="fr-FR" dirty="0" smtClean="0"/>
              <a:t>0.0</a:t>
            </a:r>
          </a:p>
          <a:p>
            <a:pPr lvl="1"/>
            <a:r>
              <a:rPr lang="fr-FR" dirty="0" smtClean="0"/>
              <a:t>double bbb = 0.5 * 2 / 4; // </a:t>
            </a:r>
            <a:r>
              <a:rPr lang="ru-RU" dirty="0" smtClean="0"/>
              <a:t>тип </a:t>
            </a:r>
            <a:r>
              <a:rPr lang="en-US" dirty="0" smtClean="0"/>
              <a:t>double = </a:t>
            </a:r>
            <a:r>
              <a:rPr lang="fr-FR" dirty="0" smtClean="0"/>
              <a:t>0.25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результата выражения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Тип результата выражения зависит от типов переменных и констант участвующих в выражении и выполняемых операций. </a:t>
            </a:r>
          </a:p>
          <a:p>
            <a:pPr>
              <a:defRPr/>
            </a:pPr>
            <a:r>
              <a:rPr lang="ru-RU" dirty="0" smtClean="0"/>
              <a:t>Типом результата выражения определяется типом результата операций, входящих в выражение. </a:t>
            </a:r>
          </a:p>
          <a:p>
            <a:pPr>
              <a:defRPr/>
            </a:pPr>
            <a:r>
              <a:rPr lang="ru-RU" dirty="0" smtClean="0"/>
              <a:t>Например, результатом выполнения следующего выражения:</a:t>
            </a:r>
          </a:p>
          <a:p>
            <a:pPr lvl="1">
              <a:buFontTx/>
              <a:buNone/>
              <a:defRPr/>
            </a:pPr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a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5;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float 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/4; // значение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1.0, так как а/4 </a:t>
            </a:r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1</a:t>
            </a:r>
            <a:endParaRPr lang="ru-RU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/4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;// значение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1.25</a:t>
            </a:r>
          </a:p>
          <a:p>
            <a:r>
              <a:rPr lang="ru-RU" dirty="0" smtClean="0"/>
              <a:t>Промежуточный тип операций может отличаться от типа выражения:</a:t>
            </a:r>
          </a:p>
          <a:p>
            <a:pPr lvl="1">
              <a:buNone/>
            </a:pPr>
            <a:r>
              <a:rPr lang="fr-FR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double aaa = 2 / 4 * 0.5; // 0.0</a:t>
            </a:r>
            <a:r>
              <a:rPr lang="en-US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 2/4 – </a:t>
            </a:r>
            <a:r>
              <a:rPr lang="en-US" sz="26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0</a:t>
            </a:r>
            <a:endParaRPr lang="fr-FR" sz="26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fr-FR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double bbb = 0.5 * 2 / 4; // 0.25</a:t>
            </a:r>
            <a:r>
              <a:rPr lang="ru-RU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714620"/>
            <a:ext cx="8186766" cy="1328734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Операторы языка программирования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Операторы языка программирования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b="1" dirty="0" smtClean="0"/>
              <a:t> </a:t>
            </a:r>
            <a:r>
              <a:rPr lang="ru-RU" dirty="0" smtClean="0"/>
              <a:t>Операторы являются инструкциями языка программирования, которые представляет собой законченные фразы и определяют некоторый вполне законченные этапы обработки данных. </a:t>
            </a:r>
          </a:p>
          <a:p>
            <a:pPr>
              <a:defRPr/>
            </a:pPr>
            <a:r>
              <a:rPr lang="ru-RU" dirty="0" smtClean="0"/>
              <a:t>В состав операторов входят ключевые слова, переменные, константы, операции и выражения. </a:t>
            </a:r>
          </a:p>
          <a:p>
            <a:pPr>
              <a:defRPr/>
            </a:pPr>
            <a:r>
              <a:rPr lang="ru-RU" dirty="0" smtClean="0"/>
              <a:t>Каждый оператор заканчивается символом “;”. </a:t>
            </a:r>
          </a:p>
          <a:p>
            <a:pPr>
              <a:defRPr/>
            </a:pPr>
            <a:r>
              <a:rPr lang="ru-RU" dirty="0" smtClean="0"/>
              <a:t>В одно строке программы может быть записано несколько операторов и один оператор может быть записан в нескольких строках.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 присваивания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dirty="0" smtClean="0"/>
              <a:t>В языке C# </a:t>
            </a:r>
            <a:r>
              <a:rPr lang="ru-RU" i="1" dirty="0" smtClean="0"/>
              <a:t>присваивание</a:t>
            </a:r>
            <a:r>
              <a:rPr lang="ru-RU" dirty="0" smtClean="0"/>
              <a:t> считается операцией. </a:t>
            </a:r>
          </a:p>
          <a:p>
            <a:pPr>
              <a:defRPr/>
            </a:pPr>
            <a:r>
              <a:rPr lang="ru-RU" dirty="0" smtClean="0"/>
              <a:t>Вместе с тем запись вида: </a:t>
            </a:r>
            <a:r>
              <a:rPr lang="en-US" dirty="0" smtClean="0"/>
              <a:t>x</a:t>
            </a:r>
            <a:r>
              <a:rPr lang="ru-RU" dirty="0" smtClean="0"/>
              <a:t> = </a:t>
            </a:r>
            <a:r>
              <a:rPr lang="en-US" dirty="0" err="1" smtClean="0"/>
              <a:t>expr</a:t>
            </a:r>
            <a:r>
              <a:rPr lang="ru-RU" dirty="0" smtClean="0"/>
              <a:t>; можно считать настоящим </a:t>
            </a:r>
            <a:r>
              <a:rPr lang="ru-RU" i="1" dirty="0" smtClean="0"/>
              <a:t>оператором присваивания</a:t>
            </a:r>
            <a:r>
              <a:rPr lang="ru-RU" dirty="0" smtClean="0"/>
              <a:t>, так же, как и одновременное </a:t>
            </a:r>
            <a:r>
              <a:rPr lang="ru-RU" i="1" dirty="0" smtClean="0"/>
              <a:t>присваивание</a:t>
            </a:r>
            <a:r>
              <a:rPr lang="ru-RU" dirty="0" smtClean="0"/>
              <a:t> со списком переменных в левой части: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  <a:r>
              <a:rPr lang="en-US" dirty="0" smtClean="0"/>
              <a:t>x</a:t>
            </a:r>
            <a:r>
              <a:rPr lang="ru-RU" dirty="0" smtClean="0"/>
              <a:t>1 = </a:t>
            </a:r>
            <a:r>
              <a:rPr lang="en-US" dirty="0" smtClean="0"/>
              <a:t>x</a:t>
            </a:r>
            <a:r>
              <a:rPr lang="ru-RU" dirty="0" smtClean="0"/>
              <a:t>2 = ... = </a:t>
            </a:r>
            <a:r>
              <a:rPr lang="en-US" dirty="0" err="1" smtClean="0"/>
              <a:t>xk</a:t>
            </a:r>
            <a:r>
              <a:rPr lang="ru-RU" dirty="0" smtClean="0"/>
              <a:t> = </a:t>
            </a:r>
            <a:r>
              <a:rPr lang="en-US" dirty="0" err="1" smtClean="0"/>
              <a:t>expr</a:t>
            </a:r>
            <a:r>
              <a:rPr lang="ru-RU" dirty="0" smtClean="0"/>
              <a:t>;</a:t>
            </a:r>
          </a:p>
          <a:p>
            <a:pPr>
              <a:defRPr/>
            </a:pPr>
            <a:r>
              <a:rPr lang="ru-RU" dirty="0" smtClean="0"/>
              <a:t>В качестве выражения </a:t>
            </a:r>
            <a:r>
              <a:rPr lang="ru-RU" dirty="0" err="1" smtClean="0"/>
              <a:t>expr</a:t>
            </a:r>
            <a:r>
              <a:rPr lang="ru-RU" dirty="0" smtClean="0"/>
              <a:t> может выступать просто переменная или константа.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Присваивание возможно только в том случае, если есть соответствие типов:</a:t>
            </a:r>
          </a:p>
          <a:p>
            <a:pPr lvl="1">
              <a:defRPr/>
            </a:pPr>
            <a:r>
              <a:rPr lang="ru-RU" dirty="0" smtClean="0"/>
              <a:t>Совпадают</a:t>
            </a:r>
          </a:p>
          <a:p>
            <a:pPr lvl="1">
              <a:defRPr/>
            </a:pPr>
            <a:r>
              <a:rPr lang="ru-RU" dirty="0" smtClean="0"/>
              <a:t>Существует неявное преобразование</a:t>
            </a:r>
          </a:p>
          <a:p>
            <a:pPr lvl="1">
              <a:defRPr/>
            </a:pPr>
            <a:r>
              <a:rPr lang="ru-RU" dirty="0" smtClean="0"/>
              <a:t>Задано явное преобразование </a:t>
            </a:r>
            <a:r>
              <a:rPr lang="ru-RU" smtClean="0"/>
              <a:t>(кастинг) </a:t>
            </a: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 присваивания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Для значащих типов создается копия данных.</a:t>
            </a:r>
          </a:p>
          <a:p>
            <a:r>
              <a:rPr lang="ru-RU" dirty="0" smtClean="0"/>
              <a:t>Например</a:t>
            </a:r>
            <a:r>
              <a:rPr lang="en-US" dirty="0" smtClean="0"/>
              <a:t>:</a:t>
            </a:r>
          </a:p>
          <a:p>
            <a:pPr lvl="1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x=5;</a:t>
            </a:r>
          </a:p>
          <a:p>
            <a:pPr lvl="1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z;</a:t>
            </a:r>
          </a:p>
          <a:p>
            <a:pPr lvl="1">
              <a:buNone/>
            </a:pPr>
            <a:r>
              <a:rPr lang="en-US" dirty="0" smtClean="0"/>
              <a:t>z = x; // </a:t>
            </a:r>
            <a:r>
              <a:rPr lang="ru-RU" dirty="0" smtClean="0"/>
              <a:t>данные копируются (5)</a:t>
            </a:r>
          </a:p>
          <a:p>
            <a:r>
              <a:rPr lang="ru-RU" dirty="0" smtClean="0"/>
              <a:t>Для ссылочных типов создается копия ссылки на тот самый объект (новый объект </a:t>
            </a:r>
            <a:r>
              <a:rPr lang="ru-RU" smtClean="0"/>
              <a:t>не создается).</a:t>
            </a:r>
            <a:endParaRPr lang="ru-RU" dirty="0" smtClean="0"/>
          </a:p>
          <a:p>
            <a:r>
              <a:rPr lang="ru-RU" dirty="0" smtClean="0"/>
              <a:t>Например: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Box p1;</a:t>
            </a:r>
          </a:p>
          <a:p>
            <a:pPr>
              <a:buNone/>
            </a:pPr>
            <a:r>
              <a:rPr lang="en-US" dirty="0" smtClean="0"/>
              <a:t>	p1 = new Box (4,5);  // </a:t>
            </a:r>
            <a:r>
              <a:rPr lang="ru-RU" dirty="0" smtClean="0"/>
              <a:t>создаем объект в куче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Box p2;</a:t>
            </a:r>
          </a:p>
          <a:p>
            <a:pPr>
              <a:buNone/>
            </a:pPr>
            <a:r>
              <a:rPr lang="en-US" dirty="0" smtClean="0"/>
              <a:t>	p2 = p1; // </a:t>
            </a:r>
            <a:r>
              <a:rPr lang="ru-RU" dirty="0" smtClean="0"/>
              <a:t>копируется ссылка на ранее созданный объект в куче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Операторы выбора</a:t>
            </a:r>
          </a:p>
        </p:txBody>
      </p:sp>
      <p:sp>
        <p:nvSpPr>
          <p:cNvPr id="942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Для выбора одной из нескольких возможностей используются два оператора – </a:t>
            </a:r>
            <a:r>
              <a:rPr lang="en-US" i="1" smtClean="0"/>
              <a:t>if</a:t>
            </a:r>
            <a:r>
              <a:rPr lang="ru-RU" smtClean="0"/>
              <a:t> и </a:t>
            </a:r>
            <a:r>
              <a:rPr lang="en-US" i="1" smtClean="0"/>
              <a:t>switch</a:t>
            </a:r>
            <a:r>
              <a:rPr lang="ru-RU" smtClean="0"/>
              <a:t>. </a:t>
            </a:r>
          </a:p>
          <a:p>
            <a:r>
              <a:rPr lang="en-US" i="1" smtClean="0"/>
              <a:t>if </a:t>
            </a:r>
            <a:r>
              <a:rPr lang="ru-RU" i="1" smtClean="0"/>
              <a:t> - </a:t>
            </a:r>
            <a:r>
              <a:rPr lang="ru-RU" smtClean="0"/>
              <a:t>альтернативный выбор, </a:t>
            </a:r>
          </a:p>
          <a:p>
            <a:r>
              <a:rPr lang="en-US" i="1" smtClean="0"/>
              <a:t>switch </a:t>
            </a:r>
            <a:r>
              <a:rPr lang="ru-RU" smtClean="0"/>
              <a:t>– разбор случаев.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Синтаксис </a:t>
            </a:r>
            <a:r>
              <a:rPr lang="ru-RU" i="1" dirty="0" smtClean="0"/>
              <a:t>оператора </a:t>
            </a:r>
            <a:r>
              <a:rPr lang="en-US" i="1" dirty="0" smtClean="0"/>
              <a:t>if</a:t>
            </a:r>
            <a:r>
              <a:rPr lang="ru-RU" dirty="0" smtClean="0"/>
              <a:t>: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if</a:t>
            </a:r>
            <a:r>
              <a:rPr lang="ru-RU" dirty="0" smtClean="0">
                <a:ea typeface="+mn-ea"/>
                <a:cs typeface="+mn-cs"/>
              </a:rPr>
              <a:t>(выражение_1) оператор_1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 if</a:t>
            </a:r>
            <a:r>
              <a:rPr lang="ru-RU" dirty="0" smtClean="0">
                <a:ea typeface="+mn-ea"/>
                <a:cs typeface="+mn-cs"/>
              </a:rPr>
              <a:t>(выражение_2) оператор_2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...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 if</a:t>
            </a:r>
            <a:r>
              <a:rPr lang="ru-RU" dirty="0" smtClean="0">
                <a:ea typeface="+mn-ea"/>
                <a:cs typeface="+mn-cs"/>
              </a:rPr>
              <a:t>(</a:t>
            </a:r>
            <a:r>
              <a:rPr lang="ru-RU" dirty="0" err="1" smtClean="0">
                <a:ea typeface="+mn-ea"/>
                <a:cs typeface="+mn-cs"/>
              </a:rPr>
              <a:t>выражение_</a:t>
            </a:r>
            <a:r>
              <a:rPr lang="en-US" dirty="0" smtClean="0">
                <a:ea typeface="+mn-ea"/>
                <a:cs typeface="+mn-cs"/>
              </a:rPr>
              <a:t>K</a:t>
            </a:r>
            <a:r>
              <a:rPr lang="ru-RU" dirty="0" smtClean="0">
                <a:ea typeface="+mn-ea"/>
                <a:cs typeface="+mn-cs"/>
              </a:rPr>
              <a:t>) </a:t>
            </a:r>
            <a:r>
              <a:rPr lang="ru-RU" dirty="0" err="1" smtClean="0">
                <a:ea typeface="+mn-ea"/>
                <a:cs typeface="+mn-cs"/>
              </a:rPr>
              <a:t>оператор_</a:t>
            </a:r>
            <a:r>
              <a:rPr lang="en-US" dirty="0" smtClean="0">
                <a:ea typeface="+mn-ea"/>
                <a:cs typeface="+mn-cs"/>
              </a:rPr>
              <a:t>K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</a:t>
            </a:r>
            <a:r>
              <a:rPr lang="ru-RU" dirty="0" smtClean="0">
                <a:ea typeface="+mn-ea"/>
                <a:cs typeface="+mn-cs"/>
              </a:rPr>
              <a:t> </a:t>
            </a:r>
            <a:r>
              <a:rPr lang="ru-RU" dirty="0" err="1" smtClean="0">
                <a:ea typeface="+mn-ea"/>
                <a:cs typeface="+mn-cs"/>
              </a:rPr>
              <a:t>оператор_</a:t>
            </a:r>
            <a:r>
              <a:rPr lang="en-US" dirty="0" smtClean="0">
                <a:ea typeface="+mn-ea"/>
                <a:cs typeface="+mn-cs"/>
              </a:rPr>
              <a:t>N</a:t>
            </a: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r>
              <a:rPr lang="ru-RU" dirty="0" smtClean="0"/>
              <a:t>Выражения </a:t>
            </a:r>
            <a:r>
              <a:rPr lang="en-US" i="1" dirty="0" smtClean="0"/>
              <a:t>if</a:t>
            </a:r>
            <a:r>
              <a:rPr lang="ru-RU" dirty="0" smtClean="0"/>
              <a:t> должны заключаться в круглые скобки и быть булевого типа. Точнее, выражения должны давать значения </a:t>
            </a:r>
            <a:r>
              <a:rPr lang="ru-RU" dirty="0" err="1" smtClean="0"/>
              <a:t>true</a:t>
            </a:r>
            <a:r>
              <a:rPr lang="ru-RU" dirty="0" smtClean="0"/>
              <a:t> или </a:t>
            </a:r>
            <a:r>
              <a:rPr lang="en-US" dirty="0" smtClean="0"/>
              <a:t>false</a:t>
            </a:r>
            <a:r>
              <a:rPr lang="ru-RU" dirty="0" smtClean="0"/>
              <a:t>. Отметим еще раз, что арифметический тип не имеет явных или неявных преобразований к булевому типу. </a:t>
            </a:r>
          </a:p>
          <a:p>
            <a:pPr>
              <a:defRPr/>
            </a:pPr>
            <a:r>
              <a:rPr lang="ru-RU" dirty="0" smtClean="0"/>
              <a:t>Ветви </a:t>
            </a:r>
            <a:r>
              <a:rPr lang="en-US" dirty="0" smtClean="0"/>
              <a:t>else</a:t>
            </a:r>
            <a:r>
              <a:rPr lang="ru-RU" dirty="0" smtClean="0"/>
              <a:t> и </a:t>
            </a:r>
            <a:r>
              <a:rPr lang="en-US" dirty="0" smtClean="0"/>
              <a:t>if</a:t>
            </a:r>
            <a:r>
              <a:rPr lang="ru-RU" dirty="0" smtClean="0"/>
              <a:t>, позволяющие организовать выбор из многих возможностей, могут отсутствовать. Может быть опущена и заключительная else-ветвь. В этом случае краткая форма </a:t>
            </a:r>
            <a:r>
              <a:rPr lang="ru-RU" i="1" dirty="0" smtClean="0"/>
              <a:t>оператора </a:t>
            </a:r>
            <a:r>
              <a:rPr lang="ru-RU" i="1" dirty="0" err="1" smtClean="0"/>
              <a:t>if</a:t>
            </a:r>
            <a:r>
              <a:rPr lang="ru-RU" dirty="0" smtClean="0"/>
              <a:t> задает альтернативный выбор – делать или не делать – выполнять или не выполнять then-оператор.</a:t>
            </a:r>
          </a:p>
          <a:p>
            <a:pPr>
              <a:defRPr/>
            </a:pPr>
            <a:r>
              <a:rPr lang="ru-RU" dirty="0" smtClean="0"/>
              <a:t>Выражения в </a:t>
            </a:r>
            <a:r>
              <a:rPr lang="ru-RU" i="1" dirty="0" err="1" smtClean="0"/>
              <a:t>if</a:t>
            </a:r>
            <a:r>
              <a:rPr lang="ru-RU" dirty="0" smtClean="0"/>
              <a:t> проверяются в порядке их написания. Как только получено значение </a:t>
            </a:r>
            <a:r>
              <a:rPr lang="en-US" dirty="0" smtClean="0"/>
              <a:t>true</a:t>
            </a:r>
            <a:r>
              <a:rPr lang="ru-RU" dirty="0" smtClean="0"/>
              <a:t>, проверка прекращается и выполняется оператор (это может быть </a:t>
            </a:r>
            <a:r>
              <a:rPr lang="ru-RU" i="1" dirty="0" smtClean="0"/>
              <a:t>блок</a:t>
            </a:r>
            <a:r>
              <a:rPr lang="ru-RU" dirty="0" smtClean="0"/>
              <a:t>), который следует за выражением, получившим значение </a:t>
            </a:r>
            <a:r>
              <a:rPr lang="en-US" dirty="0" smtClean="0"/>
              <a:t>true</a:t>
            </a:r>
            <a:r>
              <a:rPr lang="ru-RU" dirty="0" smtClean="0"/>
              <a:t>. С завершением этого оператора завершается и </a:t>
            </a:r>
            <a:r>
              <a:rPr lang="ru-RU" i="1" dirty="0" smtClean="0"/>
              <a:t>оператор </a:t>
            </a:r>
            <a:r>
              <a:rPr lang="en-US" i="1" dirty="0" smtClean="0"/>
              <a:t>if</a:t>
            </a:r>
            <a:r>
              <a:rPr lang="ru-RU" dirty="0" smtClean="0"/>
              <a:t>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switch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429250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r>
              <a:rPr lang="ru-RU" sz="4300" dirty="0" smtClean="0"/>
              <a:t>Частным, но важным случаем выбора из нескольких вариантов является ситуация, при которой выбор варианта определяется значениями некоторого выражения. Соответствующий оператор C# называется </a:t>
            </a:r>
            <a:r>
              <a:rPr lang="ru-RU" sz="4300" i="1" dirty="0" smtClean="0"/>
              <a:t>оператором </a:t>
            </a:r>
            <a:r>
              <a:rPr lang="en-US" sz="4300" i="1" dirty="0" smtClean="0"/>
              <a:t>switch</a:t>
            </a:r>
            <a:r>
              <a:rPr lang="ru-RU" sz="4300" dirty="0" smtClean="0"/>
              <a:t>:</a:t>
            </a:r>
          </a:p>
          <a:p>
            <a:pPr lvl="1">
              <a:buFontTx/>
              <a:buNone/>
              <a:defRPr/>
            </a:pPr>
            <a:r>
              <a:rPr lang="en-US" sz="3700" dirty="0" smtClean="0">
                <a:ea typeface="+mn-ea"/>
                <a:cs typeface="+mn-cs"/>
              </a:rPr>
              <a:t>switch</a:t>
            </a:r>
            <a:r>
              <a:rPr lang="ru-RU" sz="3700" dirty="0" smtClean="0">
                <a:ea typeface="+mn-ea"/>
                <a:cs typeface="+mn-cs"/>
              </a:rPr>
              <a:t>(выражение)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{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</a:t>
            </a:r>
            <a:r>
              <a:rPr lang="en-US" sz="3700" dirty="0" smtClean="0">
                <a:ea typeface="+mn-ea"/>
                <a:cs typeface="+mn-cs"/>
              </a:rPr>
              <a:t>case</a:t>
            </a:r>
            <a:r>
              <a:rPr lang="ru-RU" sz="3700" dirty="0" smtClean="0">
                <a:ea typeface="+mn-ea"/>
                <a:cs typeface="+mn-cs"/>
              </a:rPr>
              <a:t> константное_выражение_1: 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	[операторы_1 оператор_перехода_1]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...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</a:t>
            </a:r>
            <a:r>
              <a:rPr lang="en-US" sz="3700" dirty="0" smtClean="0">
                <a:ea typeface="+mn-ea"/>
                <a:cs typeface="+mn-cs"/>
              </a:rPr>
              <a:t>case</a:t>
            </a:r>
            <a:r>
              <a:rPr lang="ru-RU" sz="3700" dirty="0" smtClean="0">
                <a:ea typeface="+mn-ea"/>
                <a:cs typeface="+mn-cs"/>
              </a:rPr>
              <a:t> </a:t>
            </a:r>
            <a:r>
              <a:rPr lang="ru-RU" sz="3700" dirty="0" err="1" smtClean="0">
                <a:ea typeface="+mn-ea"/>
                <a:cs typeface="+mn-cs"/>
              </a:rPr>
              <a:t>константное_выражение_</a:t>
            </a:r>
            <a:r>
              <a:rPr lang="en-US" sz="3700" dirty="0" smtClean="0">
                <a:ea typeface="+mn-ea"/>
                <a:cs typeface="+mn-cs"/>
              </a:rPr>
              <a:t>K</a:t>
            </a:r>
            <a:r>
              <a:rPr lang="ru-RU" sz="3700" dirty="0" smtClean="0">
                <a:ea typeface="+mn-ea"/>
                <a:cs typeface="+mn-cs"/>
              </a:rPr>
              <a:t>: 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	[</a:t>
            </a:r>
            <a:r>
              <a:rPr lang="ru-RU" sz="3700" dirty="0" err="1" smtClean="0">
                <a:ea typeface="+mn-ea"/>
                <a:cs typeface="+mn-cs"/>
              </a:rPr>
              <a:t>операторы_</a:t>
            </a:r>
            <a:r>
              <a:rPr lang="en-US" sz="3700" dirty="0" smtClean="0">
                <a:ea typeface="+mn-ea"/>
                <a:cs typeface="+mn-cs"/>
              </a:rPr>
              <a:t>K</a:t>
            </a:r>
            <a:r>
              <a:rPr lang="ru-RU" sz="3700" dirty="0" smtClean="0">
                <a:ea typeface="+mn-ea"/>
                <a:cs typeface="+mn-cs"/>
              </a:rPr>
              <a:t> </a:t>
            </a:r>
            <a:r>
              <a:rPr lang="ru-RU" sz="3700" dirty="0" err="1" smtClean="0">
                <a:ea typeface="+mn-ea"/>
                <a:cs typeface="+mn-cs"/>
              </a:rPr>
              <a:t>оператор_перехода_</a:t>
            </a:r>
            <a:r>
              <a:rPr lang="en-US" sz="3700" dirty="0" smtClean="0">
                <a:ea typeface="+mn-ea"/>
                <a:cs typeface="+mn-cs"/>
              </a:rPr>
              <a:t>K</a:t>
            </a:r>
            <a:r>
              <a:rPr lang="ru-RU" sz="3700" dirty="0" smtClean="0">
                <a:ea typeface="+mn-ea"/>
                <a:cs typeface="+mn-cs"/>
              </a:rPr>
              <a:t>]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[</a:t>
            </a:r>
            <a:r>
              <a:rPr lang="en-US" sz="3700" dirty="0" smtClean="0">
                <a:ea typeface="+mn-ea"/>
                <a:cs typeface="+mn-cs"/>
              </a:rPr>
              <a:t>default</a:t>
            </a:r>
            <a:r>
              <a:rPr lang="ru-RU" sz="3700" dirty="0" smtClean="0">
                <a:ea typeface="+mn-ea"/>
                <a:cs typeface="+mn-cs"/>
              </a:rPr>
              <a:t>: </a:t>
            </a:r>
            <a:r>
              <a:rPr lang="ru-RU" sz="3700" dirty="0" err="1" smtClean="0">
                <a:ea typeface="+mn-ea"/>
                <a:cs typeface="+mn-cs"/>
              </a:rPr>
              <a:t>операторы_</a:t>
            </a:r>
            <a:r>
              <a:rPr lang="en-US" sz="3700" dirty="0" smtClean="0">
                <a:ea typeface="+mn-ea"/>
                <a:cs typeface="+mn-cs"/>
              </a:rPr>
              <a:t>N</a:t>
            </a:r>
            <a:r>
              <a:rPr lang="ru-RU" sz="3700" dirty="0" smtClean="0">
                <a:ea typeface="+mn-ea"/>
                <a:cs typeface="+mn-cs"/>
              </a:rPr>
              <a:t> </a:t>
            </a:r>
            <a:r>
              <a:rPr lang="ru-RU" sz="3700" dirty="0" err="1" smtClean="0">
                <a:ea typeface="+mn-ea"/>
                <a:cs typeface="+mn-cs"/>
              </a:rPr>
              <a:t>оператор_перехода_</a:t>
            </a:r>
            <a:r>
              <a:rPr lang="en-US" sz="3700" dirty="0" smtClean="0">
                <a:ea typeface="+mn-ea"/>
                <a:cs typeface="+mn-cs"/>
              </a:rPr>
              <a:t>N</a:t>
            </a:r>
            <a:r>
              <a:rPr lang="ru-RU" sz="3700" dirty="0" smtClean="0">
                <a:ea typeface="+mn-ea"/>
                <a:cs typeface="+mn-cs"/>
              </a:rPr>
              <a:t>]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}</a:t>
            </a:r>
          </a:p>
          <a:p>
            <a:pPr>
              <a:defRPr/>
            </a:pPr>
            <a:r>
              <a:rPr lang="ru-RU" sz="4300" i="1" dirty="0" smtClean="0"/>
              <a:t>Оператор </a:t>
            </a:r>
            <a:r>
              <a:rPr lang="en-US" sz="4300" i="1" dirty="0" smtClean="0"/>
              <a:t>switch</a:t>
            </a:r>
            <a:r>
              <a:rPr lang="ru-RU" sz="4300" dirty="0" smtClean="0"/>
              <a:t> работает следующим образом. </a:t>
            </a:r>
            <a:endParaRPr lang="en-US" sz="4300" dirty="0" smtClean="0"/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Вначале вычисляется значение switch-выражения. </a:t>
            </a:r>
            <a:endParaRPr lang="en-US" sz="3700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Затем оно поочередно в порядке следования </a:t>
            </a:r>
            <a:r>
              <a:rPr lang="en-US" sz="3700" dirty="0" smtClean="0">
                <a:ea typeface="+mn-ea"/>
                <a:cs typeface="+mn-cs"/>
              </a:rPr>
              <a:t>case</a:t>
            </a:r>
            <a:r>
              <a:rPr lang="ru-RU" sz="3700" dirty="0" smtClean="0">
                <a:ea typeface="+mn-ea"/>
                <a:cs typeface="+mn-cs"/>
              </a:rPr>
              <a:t> сравнивается на совпадение с константными выражениями. Как только достигнуто совпадение, выполняется соответствующая последовательность операторов case-ветви. </a:t>
            </a:r>
            <a:endParaRPr lang="en-US" sz="3700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Поскольку последний оператор этой последовательности является </a:t>
            </a:r>
            <a:r>
              <a:rPr lang="ru-RU" sz="3700" i="1" dirty="0" smtClean="0">
                <a:ea typeface="+mn-ea"/>
                <a:cs typeface="+mn-cs"/>
              </a:rPr>
              <a:t>оператором перехода</a:t>
            </a:r>
            <a:r>
              <a:rPr lang="ru-RU" sz="3700" dirty="0" smtClean="0">
                <a:ea typeface="+mn-ea"/>
                <a:cs typeface="+mn-cs"/>
              </a:rPr>
              <a:t> (чаще всего это оператор </a:t>
            </a:r>
            <a:r>
              <a:rPr lang="en-US" sz="3700" dirty="0" smtClean="0">
                <a:ea typeface="+mn-ea"/>
                <a:cs typeface="+mn-cs"/>
              </a:rPr>
              <a:t>break</a:t>
            </a:r>
            <a:r>
              <a:rPr lang="ru-RU" sz="3700" dirty="0" smtClean="0">
                <a:ea typeface="+mn-ea"/>
                <a:cs typeface="+mn-cs"/>
              </a:rPr>
              <a:t>), то обычно он завершает выполнение </a:t>
            </a:r>
            <a:r>
              <a:rPr lang="ru-RU" sz="3700" i="1" dirty="0" smtClean="0">
                <a:ea typeface="+mn-ea"/>
                <a:cs typeface="+mn-cs"/>
              </a:rPr>
              <a:t>оператора </a:t>
            </a:r>
            <a:r>
              <a:rPr lang="en-US" sz="3700" i="1" dirty="0" smtClean="0">
                <a:ea typeface="+mn-ea"/>
                <a:cs typeface="+mn-cs"/>
              </a:rPr>
              <a:t>switch</a:t>
            </a:r>
            <a:r>
              <a:rPr lang="ru-RU" sz="3700" dirty="0" smtClean="0">
                <a:ea typeface="+mn-ea"/>
                <a:cs typeface="+mn-cs"/>
              </a:rPr>
              <a:t>. </a:t>
            </a:r>
            <a:endParaRPr lang="en-US" sz="3700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Если значение switch-выражения не совпадает ни с одним константным выражением, то выполняется последовательность операторов ветви </a:t>
            </a:r>
            <a:r>
              <a:rPr lang="en-US" sz="3700" dirty="0" smtClean="0">
                <a:ea typeface="+mn-ea"/>
                <a:cs typeface="+mn-cs"/>
              </a:rPr>
              <a:t>default</a:t>
            </a:r>
            <a:r>
              <a:rPr lang="ru-RU" sz="3700" dirty="0" smtClean="0">
                <a:ea typeface="+mn-ea"/>
                <a:cs typeface="+mn-cs"/>
              </a:rPr>
              <a:t>, если же таковой ветви нет, то </a:t>
            </a:r>
            <a:r>
              <a:rPr lang="ru-RU" sz="3700" i="1" dirty="0" smtClean="0">
                <a:ea typeface="+mn-ea"/>
                <a:cs typeface="+mn-cs"/>
              </a:rPr>
              <a:t>оператор </a:t>
            </a:r>
            <a:r>
              <a:rPr lang="en-US" sz="3700" i="1" dirty="0" smtClean="0">
                <a:ea typeface="+mn-ea"/>
                <a:cs typeface="+mn-cs"/>
              </a:rPr>
              <a:t>switch</a:t>
            </a:r>
            <a:r>
              <a:rPr lang="ru-RU" sz="3700" dirty="0" smtClean="0">
                <a:ea typeface="+mn-ea"/>
                <a:cs typeface="+mn-cs"/>
              </a:rPr>
              <a:t> эквивалентен </a:t>
            </a:r>
            <a:r>
              <a:rPr lang="ru-RU" sz="3700" i="1" dirty="0" smtClean="0">
                <a:ea typeface="+mn-ea"/>
                <a:cs typeface="+mn-cs"/>
              </a:rPr>
              <a:t>пустому оператору</a:t>
            </a:r>
            <a:r>
              <a:rPr lang="ru-RU" sz="3700" dirty="0" smtClean="0">
                <a:ea typeface="+mn-ea"/>
                <a:cs typeface="+mn-cs"/>
              </a:rPr>
              <a:t>.</a:t>
            </a:r>
          </a:p>
          <a:p>
            <a:pPr>
              <a:defRPr/>
            </a:pPr>
            <a:r>
              <a:rPr lang="ru-RU" sz="4300" dirty="0" smtClean="0"/>
              <a:t>Ветвь </a:t>
            </a:r>
            <a:r>
              <a:rPr lang="en-US" sz="4300" dirty="0" smtClean="0"/>
              <a:t>default</a:t>
            </a:r>
            <a:r>
              <a:rPr lang="ru-RU" sz="4300" dirty="0" smtClean="0"/>
              <a:t> может отсутствовать. </a:t>
            </a:r>
            <a:endParaRPr lang="en-US" sz="4300" dirty="0" smtClean="0"/>
          </a:p>
          <a:p>
            <a:pPr>
              <a:defRPr/>
            </a:pPr>
            <a:r>
              <a:rPr lang="ru-RU" sz="4300" dirty="0" smtClean="0"/>
              <a:t>Синтаксически допустимо, чтобы после двоеточия следовала пустая последовательность операторов, а не последовательность, заканчивающаяся </a:t>
            </a:r>
            <a:r>
              <a:rPr lang="ru-RU" sz="4300" i="1" dirty="0" smtClean="0"/>
              <a:t>оператором перехода</a:t>
            </a:r>
            <a:r>
              <a:rPr lang="ru-RU" sz="4300" dirty="0" smtClean="0"/>
              <a:t>.</a:t>
            </a:r>
            <a:endParaRPr lang="en-US" sz="4300" dirty="0" smtClean="0"/>
          </a:p>
          <a:p>
            <a:pPr>
              <a:defRPr/>
            </a:pPr>
            <a:r>
              <a:rPr lang="ru-RU" sz="4300" dirty="0" smtClean="0"/>
              <a:t>case-выражения могут быть только константным выражениями.</a:t>
            </a:r>
            <a:r>
              <a:rPr lang="en-US" sz="4300" dirty="0" smtClean="0"/>
              <a:t> </a:t>
            </a:r>
            <a:r>
              <a:rPr lang="ru-RU" sz="4300" dirty="0" smtClean="0"/>
              <a:t>Константные выражения в </a:t>
            </a:r>
            <a:r>
              <a:rPr lang="en-US" sz="4300" dirty="0" smtClean="0"/>
              <a:t>case</a:t>
            </a:r>
            <a:r>
              <a:rPr lang="ru-RU" sz="4300" dirty="0" smtClean="0"/>
              <a:t> должны иметь тот же тип, что и </a:t>
            </a:r>
            <a:r>
              <a:rPr lang="ru-RU" sz="4300" i="1" dirty="0" smtClean="0"/>
              <a:t>switch</a:t>
            </a:r>
            <a:r>
              <a:rPr lang="ru-RU" sz="4300" dirty="0" smtClean="0"/>
              <a:t>-выражение.</a:t>
            </a:r>
            <a:endParaRPr lang="ru-RU" sz="4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 использования оператора </a:t>
            </a: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switch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488"/>
          </a:xfrm>
        </p:spPr>
        <p:txBody>
          <a:bodyPr>
            <a:normAutofit fontScale="62500" lnSpcReduction="20000"/>
          </a:bodyPr>
          <a:lstStyle/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public void </a:t>
            </a:r>
            <a:r>
              <a:rPr lang="en-US" dirty="0" err="1" smtClean="0">
                <a:ea typeface="+mn-ea"/>
                <a:cs typeface="+mn-cs"/>
              </a:rPr>
              <a:t>Starosta</a:t>
            </a:r>
            <a:r>
              <a:rPr lang="en-US" dirty="0" smtClean="0">
                <a:ea typeface="+mn-ea"/>
                <a:cs typeface="+mn-cs"/>
              </a:rPr>
              <a:t>(string group)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string stud;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switch (group)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case "8551":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stud</a:t>
            </a:r>
            <a:r>
              <a:rPr lang="ru-RU" dirty="0" smtClean="0">
                <a:ea typeface="+mn-ea"/>
                <a:cs typeface="+mn-cs"/>
              </a:rPr>
              <a:t> = "Иванов С.П."; </a:t>
            </a:r>
            <a:r>
              <a:rPr lang="en-US" dirty="0" smtClean="0">
                <a:ea typeface="+mn-ea"/>
                <a:cs typeface="+mn-cs"/>
              </a:rPr>
              <a:t>break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   </a:t>
            </a:r>
            <a:r>
              <a:rPr lang="en-US" dirty="0" smtClean="0">
                <a:ea typeface="+mn-ea"/>
                <a:cs typeface="+mn-cs"/>
              </a:rPr>
              <a:t>case "8552":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stud = "</a:t>
            </a:r>
            <a:r>
              <a:rPr lang="en-US" dirty="0" err="1" smtClean="0">
                <a:ea typeface="+mn-ea"/>
                <a:cs typeface="+mn-cs"/>
              </a:rPr>
              <a:t>Сидоров</a:t>
            </a:r>
            <a:r>
              <a:rPr lang="en-US" dirty="0" smtClean="0">
                <a:ea typeface="+mn-ea"/>
                <a:cs typeface="+mn-cs"/>
              </a:rPr>
              <a:t> А.И."; break;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case "8553":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stud = "</a:t>
            </a:r>
            <a:r>
              <a:rPr lang="en-US" dirty="0" err="1" smtClean="0">
                <a:ea typeface="+mn-ea"/>
                <a:cs typeface="+mn-cs"/>
              </a:rPr>
              <a:t>Петров</a:t>
            </a:r>
            <a:r>
              <a:rPr lang="en-US" dirty="0" smtClean="0">
                <a:ea typeface="+mn-ea"/>
                <a:cs typeface="+mn-cs"/>
              </a:rPr>
              <a:t> В.Т."; break;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default</a:t>
            </a:r>
            <a:r>
              <a:rPr lang="ru-RU" dirty="0" smtClean="0">
                <a:ea typeface="+mn-ea"/>
                <a:cs typeface="+mn-cs"/>
              </a:rPr>
              <a:t> 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      </a:t>
            </a:r>
            <a:r>
              <a:rPr lang="en-US" dirty="0" smtClean="0">
                <a:ea typeface="+mn-ea"/>
                <a:cs typeface="+mn-cs"/>
              </a:rPr>
              <a:t>status</a:t>
            </a:r>
            <a:r>
              <a:rPr lang="ru-RU" dirty="0" smtClean="0">
                <a:ea typeface="+mn-ea"/>
                <a:cs typeface="+mn-cs"/>
              </a:rPr>
              <a:t> = "не определен"; </a:t>
            </a:r>
            <a:r>
              <a:rPr lang="en-US" dirty="0" smtClean="0">
                <a:ea typeface="+mn-ea"/>
                <a:cs typeface="+mn-cs"/>
              </a:rPr>
              <a:t>break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}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endParaRPr lang="en-US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Console</a:t>
            </a:r>
            <a:r>
              <a:rPr lang="ru-RU" dirty="0" smtClean="0">
                <a:ea typeface="+mn-ea"/>
                <a:cs typeface="+mn-cs"/>
              </a:rPr>
              <a:t>.</a:t>
            </a:r>
            <a:r>
              <a:rPr lang="en-US" dirty="0" err="1" smtClean="0">
                <a:ea typeface="+mn-ea"/>
                <a:cs typeface="+mn-cs"/>
              </a:rPr>
              <a:t>WriteLine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ru-RU" dirty="0" smtClean="0">
                <a:ea typeface="+mn-ea"/>
                <a:cs typeface="+mn-cs"/>
              </a:rPr>
              <a:t>("Староста группы {0} – {1}", </a:t>
            </a:r>
            <a:r>
              <a:rPr lang="en-US" dirty="0" smtClean="0">
                <a:ea typeface="+mn-ea"/>
                <a:cs typeface="+mn-cs"/>
              </a:rPr>
              <a:t> group</a:t>
            </a:r>
            <a:r>
              <a:rPr lang="ru-RU" dirty="0" smtClean="0">
                <a:ea typeface="+mn-ea"/>
                <a:cs typeface="+mn-cs"/>
              </a:rPr>
              <a:t>, </a:t>
            </a:r>
            <a:r>
              <a:rPr lang="en-US" dirty="0" smtClean="0">
                <a:ea typeface="+mn-ea"/>
                <a:cs typeface="+mn-cs"/>
              </a:rPr>
              <a:t>stud</a:t>
            </a:r>
            <a:r>
              <a:rPr lang="ru-RU" dirty="0" smtClean="0">
                <a:ea typeface="+mn-ea"/>
                <a:cs typeface="+mn-cs"/>
              </a:rPr>
              <a:t>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}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smtClean="0">
                <a:solidFill>
                  <a:schemeClr val="tx1"/>
                </a:solidFill>
              </a:rPr>
              <a:t>Выбор диапазона значений</a:t>
            </a:r>
            <a:endParaRPr lang="ru-RU" sz="36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dirty="0" smtClean="0"/>
              <a:t>Когда требуется проверить попадание в некоторый диапазон значений, приходится прибегать к </a:t>
            </a:r>
            <a:r>
              <a:rPr lang="ru-RU" i="1" dirty="0" smtClean="0"/>
              <a:t>оператору </a:t>
            </a:r>
            <a:r>
              <a:rPr lang="en-US" i="1" dirty="0" smtClean="0"/>
              <a:t>if</a:t>
            </a:r>
            <a:r>
              <a:rPr lang="ru-RU" dirty="0" smtClean="0"/>
              <a:t> для формирования специальной переменной.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Например</a:t>
            </a:r>
            <a:r>
              <a:rPr lang="en-US" dirty="0" smtClean="0"/>
              <a:t>: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period =0;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if ((age &gt; 0)&amp;&amp; (age &lt;7))period=1;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else if ((age &gt;= 7)&amp;&amp; (age &lt;17))period=2;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else if ((age &gt;= 17)&amp;&amp; (age &lt;22))period=3;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else period</a:t>
            </a:r>
            <a:r>
              <a:rPr lang="ru-RU" dirty="0" smtClean="0">
                <a:ea typeface="+mn-ea"/>
                <a:cs typeface="+mn-cs"/>
              </a:rPr>
              <a:t> =4;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Операторы перехода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i="1" dirty="0" smtClean="0"/>
              <a:t>Операторы перехода</a:t>
            </a:r>
            <a:r>
              <a:rPr lang="ru-RU" dirty="0" smtClean="0"/>
              <a:t>, позволяют прервать естественный порядок выполнения операторов </a:t>
            </a:r>
            <a:r>
              <a:rPr lang="ru-RU" i="1" dirty="0" smtClean="0"/>
              <a:t>блока</a:t>
            </a:r>
            <a:r>
              <a:rPr lang="ru-RU" dirty="0" smtClean="0"/>
              <a:t>.</a:t>
            </a:r>
          </a:p>
          <a:p>
            <a:pPr>
              <a:buFontTx/>
              <a:buNone/>
              <a:defRPr/>
            </a:pPr>
            <a:endParaRPr lang="ru-RU" b="1" i="1" dirty="0" smtClean="0"/>
          </a:p>
          <a:p>
            <a:pPr>
              <a:buFontTx/>
              <a:buNone/>
              <a:defRPr/>
            </a:pPr>
            <a:r>
              <a:rPr lang="ru-RU" b="1" i="1" dirty="0" smtClean="0"/>
              <a:t>Оператор </a:t>
            </a:r>
            <a:r>
              <a:rPr lang="ru-RU" b="1" i="1" dirty="0" err="1" smtClean="0"/>
              <a:t>goto</a:t>
            </a:r>
            <a:endParaRPr lang="ru-RU" b="1" i="1" dirty="0" smtClean="0"/>
          </a:p>
          <a:p>
            <a:pPr>
              <a:defRPr/>
            </a:pPr>
            <a:r>
              <a:rPr lang="ru-RU" dirty="0" smtClean="0"/>
              <a:t>Оператор </a:t>
            </a:r>
            <a:r>
              <a:rPr lang="ru-RU" dirty="0" err="1" smtClean="0"/>
              <a:t>goto</a:t>
            </a:r>
            <a:r>
              <a:rPr lang="ru-RU" i="1" dirty="0" smtClean="0"/>
              <a:t> </a:t>
            </a:r>
            <a:r>
              <a:rPr lang="ru-RU" dirty="0" smtClean="0"/>
              <a:t>имеет следующий вид:</a:t>
            </a:r>
          </a:p>
          <a:p>
            <a:pPr>
              <a:defRPr/>
            </a:pPr>
            <a:r>
              <a:rPr lang="en-US" dirty="0" err="1" smtClean="0"/>
              <a:t>goto</a:t>
            </a:r>
            <a:r>
              <a:rPr lang="ru-RU" dirty="0" smtClean="0"/>
              <a:t> [</a:t>
            </a:r>
            <a:r>
              <a:rPr lang="ru-RU" dirty="0" err="1" smtClean="0"/>
              <a:t>метка|</a:t>
            </a:r>
            <a:r>
              <a:rPr lang="en-US" dirty="0" smtClean="0"/>
              <a:t>case</a:t>
            </a:r>
            <a:r>
              <a:rPr lang="ru-RU" dirty="0" smtClean="0"/>
              <a:t> </a:t>
            </a:r>
            <a:r>
              <a:rPr lang="ru-RU" dirty="0" err="1" smtClean="0"/>
              <a:t>константное_выражение|</a:t>
            </a:r>
            <a:r>
              <a:rPr lang="en-US" dirty="0" smtClean="0"/>
              <a:t>default</a:t>
            </a:r>
            <a:r>
              <a:rPr lang="ru-RU" dirty="0" smtClean="0"/>
              <a:t>];</a:t>
            </a:r>
          </a:p>
          <a:p>
            <a:pPr>
              <a:defRPr/>
            </a:pPr>
            <a:r>
              <a:rPr lang="ru-RU" dirty="0" smtClean="0"/>
              <a:t>Все операторы языка C# могут иметь метку – уникальный идентификатор, предшествующий оператору и отделенный от него символом двоеточия. Передача управления помеченному оператору – это классическое использование </a:t>
            </a:r>
            <a:r>
              <a:rPr lang="ru-RU" i="1" dirty="0" smtClean="0"/>
              <a:t>оператора </a:t>
            </a:r>
            <a:r>
              <a:rPr lang="ru-RU" i="1" dirty="0" err="1" smtClean="0"/>
              <a:t>goto</a:t>
            </a:r>
            <a:r>
              <a:rPr lang="ru-RU" dirty="0" smtClean="0"/>
              <a:t>. Два других способа использования </a:t>
            </a:r>
            <a:r>
              <a:rPr lang="ru-RU" i="1" dirty="0" err="1" smtClean="0"/>
              <a:t>goto</a:t>
            </a:r>
            <a:r>
              <a:rPr lang="ru-RU" dirty="0" smtClean="0"/>
              <a:t> (передача управления в </a:t>
            </a:r>
            <a:r>
              <a:rPr lang="en-US" dirty="0" smtClean="0"/>
              <a:t>case</a:t>
            </a:r>
            <a:r>
              <a:rPr lang="ru-RU" dirty="0" smtClean="0"/>
              <a:t> или default-ветвь) используются в </a:t>
            </a:r>
            <a:r>
              <a:rPr lang="ru-RU" i="1" dirty="0" smtClean="0"/>
              <a:t>операторе </a:t>
            </a:r>
            <a:r>
              <a:rPr lang="en-US" i="1" dirty="0" smtClean="0"/>
              <a:t>switch</a:t>
            </a:r>
            <a:r>
              <a:rPr lang="ru-RU" dirty="0" smtClean="0"/>
              <a:t>, о чем шла речь выше.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>
              <a:defRPr/>
            </a:pPr>
            <a:r>
              <a:rPr lang="ru-RU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Операторы </a:t>
            </a:r>
            <a:r>
              <a:rPr lang="en-US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break</a:t>
            </a:r>
            <a:r>
              <a:rPr lang="ru-RU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5286375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В структурном программировании признаются полезными "переходы вперед" (но не назад), позволяющие при выполнении некоторого условия выйти из цикла, из оператора выбора, из блока. Для этой цели можно использовать оператор</a:t>
            </a:r>
            <a:r>
              <a:rPr lang="ru-RU" i="1" dirty="0" smtClean="0"/>
              <a:t> </a:t>
            </a:r>
            <a:r>
              <a:rPr lang="en-US" dirty="0" err="1" smtClean="0"/>
              <a:t>goto</a:t>
            </a:r>
            <a:r>
              <a:rPr lang="ru-RU" dirty="0" smtClean="0"/>
              <a:t>, но лучше применять специально предназначенные для этих целей операторы </a:t>
            </a:r>
            <a:r>
              <a:rPr lang="en-US" dirty="0" smtClean="0"/>
              <a:t>break</a:t>
            </a:r>
            <a:r>
              <a:rPr lang="ru-RU" dirty="0" smtClean="0"/>
              <a:t> и </a:t>
            </a:r>
            <a:r>
              <a:rPr lang="en-US" dirty="0" smtClean="0"/>
              <a:t>continue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/>
              <a:t>Оператор </a:t>
            </a:r>
            <a:r>
              <a:rPr lang="en-US" dirty="0" smtClean="0"/>
              <a:t>break </a:t>
            </a:r>
            <a:r>
              <a:rPr lang="ru-RU" dirty="0" smtClean="0"/>
              <a:t>может стоять в теле цикла или завершать case-ветвь в </a:t>
            </a:r>
            <a:r>
              <a:rPr lang="ru-RU" i="1" dirty="0" smtClean="0"/>
              <a:t>операторе </a:t>
            </a:r>
            <a:r>
              <a:rPr lang="en-US" i="1" dirty="0" smtClean="0"/>
              <a:t>switch</a:t>
            </a:r>
            <a:r>
              <a:rPr lang="ru-RU" dirty="0" smtClean="0"/>
              <a:t>. Пример его использования в </a:t>
            </a:r>
            <a:r>
              <a:rPr lang="ru-RU" i="1" dirty="0" smtClean="0"/>
              <a:t>операторе </a:t>
            </a:r>
            <a:r>
              <a:rPr lang="en-US" i="1" dirty="0" smtClean="0"/>
              <a:t>switch</a:t>
            </a:r>
            <a:r>
              <a:rPr lang="ru-RU" dirty="0" smtClean="0"/>
              <a:t> уже демонстрировался. При выполнении оператора </a:t>
            </a:r>
            <a:r>
              <a:rPr lang="en-US" dirty="0" smtClean="0"/>
              <a:t>break</a:t>
            </a:r>
            <a:r>
              <a:rPr lang="ru-RU" dirty="0" smtClean="0"/>
              <a:t> в теле цикла завершается выполнение самого внутреннего цикла. В теле цикла, чаще всего, оператор </a:t>
            </a:r>
            <a:r>
              <a:rPr lang="en-US" dirty="0" smtClean="0"/>
              <a:t>break</a:t>
            </a:r>
            <a:r>
              <a:rPr lang="ru-RU" dirty="0" smtClean="0"/>
              <a:t> помещается в одну из ветвей </a:t>
            </a:r>
            <a:r>
              <a:rPr lang="ru-RU" i="1" dirty="0" smtClean="0"/>
              <a:t>оператора </a:t>
            </a:r>
            <a:r>
              <a:rPr lang="en-US" i="1" dirty="0" smtClean="0"/>
              <a:t>if</a:t>
            </a:r>
            <a:r>
              <a:rPr lang="ru-RU" dirty="0" smtClean="0"/>
              <a:t>, проверяющего условие преждевременного завершения цикла:</a:t>
            </a:r>
          </a:p>
          <a:p>
            <a:pPr lvl="2">
              <a:buFontTx/>
              <a:buNone/>
              <a:defRPr/>
            </a:pPr>
            <a:r>
              <a:rPr lang="da-DK" sz="2500" dirty="0" smtClean="0">
                <a:ea typeface="+mn-ea"/>
                <a:cs typeface="+mn-cs"/>
              </a:rPr>
              <a:t>int i = 1, j=1;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da-DK" sz="2500" dirty="0" smtClean="0">
                <a:ea typeface="+mn-ea"/>
                <a:cs typeface="+mn-cs"/>
              </a:rPr>
              <a:t>for(i =1; i&lt;100; i++){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da-DK" sz="2500" dirty="0" smtClean="0">
                <a:ea typeface="+mn-ea"/>
                <a:cs typeface="+mn-cs"/>
              </a:rPr>
              <a:t>  </a:t>
            </a:r>
            <a:r>
              <a:rPr lang="en-US" sz="2500" dirty="0" smtClean="0">
                <a:ea typeface="+mn-ea"/>
                <a:cs typeface="+mn-cs"/>
              </a:rPr>
              <a:t>for(j = 1; j&lt;10; j++) {if (j&gt;=3) break;}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  </a:t>
            </a:r>
            <a:r>
              <a:rPr lang="en-US" sz="2500" dirty="0" err="1" smtClean="0">
                <a:ea typeface="+mn-ea"/>
                <a:cs typeface="+mn-cs"/>
              </a:rPr>
              <a:t>Console.WriteLine</a:t>
            </a:r>
            <a:r>
              <a:rPr lang="en-US" sz="2500" dirty="0" smtClean="0">
                <a:ea typeface="+mn-ea"/>
                <a:cs typeface="+mn-cs"/>
              </a:rPr>
              <a:t>(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	  "</a:t>
            </a:r>
            <a:r>
              <a:rPr lang="en-US" sz="2500" dirty="0" err="1" smtClean="0">
                <a:ea typeface="+mn-ea"/>
                <a:cs typeface="+mn-cs"/>
              </a:rPr>
              <a:t>Выход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из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цикла</a:t>
            </a:r>
            <a:r>
              <a:rPr lang="en-US" sz="2500" dirty="0" smtClean="0">
                <a:ea typeface="+mn-ea"/>
                <a:cs typeface="+mn-cs"/>
              </a:rPr>
              <a:t> j </a:t>
            </a:r>
            <a:r>
              <a:rPr lang="en-US" sz="2500" dirty="0" err="1" smtClean="0">
                <a:ea typeface="+mn-ea"/>
                <a:cs typeface="+mn-cs"/>
              </a:rPr>
              <a:t>при</a:t>
            </a:r>
            <a:r>
              <a:rPr lang="en-US" sz="2500" dirty="0" smtClean="0">
                <a:ea typeface="+mn-ea"/>
                <a:cs typeface="+mn-cs"/>
              </a:rPr>
              <a:t> j = {0}", j);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  if (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&gt;=3) break;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}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err="1" smtClean="0">
                <a:ea typeface="+mn-ea"/>
                <a:cs typeface="+mn-cs"/>
              </a:rPr>
              <a:t>Console.WriteLine</a:t>
            </a:r>
            <a:r>
              <a:rPr lang="en-US" sz="2500" dirty="0" smtClean="0">
                <a:ea typeface="+mn-ea"/>
                <a:cs typeface="+mn-cs"/>
              </a:rPr>
              <a:t>("</a:t>
            </a:r>
            <a:r>
              <a:rPr lang="en-US" sz="2500" dirty="0" err="1" smtClean="0">
                <a:ea typeface="+mn-ea"/>
                <a:cs typeface="+mn-cs"/>
              </a:rPr>
              <a:t>Выход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из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цикла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при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= {0}", 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);</a:t>
            </a:r>
            <a:endParaRPr lang="ru-RU" sz="2500" dirty="0" smtClean="0">
              <a:ea typeface="+mn-ea"/>
              <a:cs typeface="+mn-cs"/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Оператор </a:t>
            </a:r>
            <a:r>
              <a:rPr lang="en-US" dirty="0" smtClean="0"/>
              <a:t>continue</a:t>
            </a:r>
            <a:r>
              <a:rPr lang="ru-RU" dirty="0" smtClean="0"/>
              <a:t> используется только в теле цикла. В отличие от оператора </a:t>
            </a:r>
            <a:r>
              <a:rPr lang="en-US" dirty="0" smtClean="0"/>
              <a:t>break</a:t>
            </a:r>
            <a:r>
              <a:rPr lang="ru-RU" dirty="0" smtClean="0"/>
              <a:t>, завершающего внутренний цикл, </a:t>
            </a:r>
            <a:r>
              <a:rPr lang="en-US" dirty="0" smtClean="0"/>
              <a:t>continue</a:t>
            </a:r>
            <a:r>
              <a:rPr lang="ru-RU" dirty="0" smtClean="0"/>
              <a:t> осуществляет переход к следующей итерации этого цикла.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Операторы цикла</a:t>
            </a:r>
          </a:p>
        </p:txBody>
      </p:sp>
      <p:sp>
        <p:nvSpPr>
          <p:cNvPr id="1013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400" b="1" i="1" smtClean="0"/>
              <a:t>Операторы цикла позволяют выполнить участок программы требуемое число раз</a:t>
            </a:r>
          </a:p>
          <a:p>
            <a:r>
              <a:rPr lang="ru-RU" sz="2400" b="1" i="1" smtClean="0"/>
              <a:t>Цикл </a:t>
            </a:r>
            <a:r>
              <a:rPr lang="en-US" sz="2400" b="1" i="1" smtClean="0"/>
              <a:t>for</a:t>
            </a:r>
            <a:endParaRPr lang="ru-RU" sz="2400" b="1" i="1" smtClean="0"/>
          </a:p>
          <a:p>
            <a:r>
              <a:rPr lang="ru-RU" sz="2400" b="1" i="1" smtClean="0"/>
              <a:t>Циклы </a:t>
            </a:r>
            <a:r>
              <a:rPr lang="en-US" sz="2400" b="1" i="1" smtClean="0"/>
              <a:t>while</a:t>
            </a:r>
            <a:endParaRPr lang="ru-RU" sz="2400" b="1" i="1" smtClean="0"/>
          </a:p>
          <a:p>
            <a:r>
              <a:rPr lang="ru-RU" sz="2400" b="1" i="1" smtClean="0"/>
              <a:t>Цикл </a:t>
            </a:r>
            <a:r>
              <a:rPr lang="en-US" sz="2400" b="1" i="1" smtClean="0"/>
              <a:t>foreach</a:t>
            </a:r>
            <a:endParaRPr lang="ru-RU" sz="2400" b="1" i="1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Цикл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5214937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ru-RU" i="1" dirty="0" smtClean="0"/>
              <a:t>Оператор цикла</a:t>
            </a:r>
            <a:r>
              <a:rPr lang="ru-RU" dirty="0" smtClean="0"/>
              <a:t> </a:t>
            </a:r>
            <a:r>
              <a:rPr lang="ru-RU" i="1" dirty="0" err="1" smtClean="0"/>
              <a:t>for</a:t>
            </a:r>
            <a:r>
              <a:rPr lang="ru-RU" dirty="0" smtClean="0"/>
              <a:t> имеет следующий вид: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(инициализации; условие; изменение) оператор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Оператор, стоящий после закрывающей скобки, задает тело цикла. В большинстве случаев телом цикла является </a:t>
            </a:r>
            <a:r>
              <a:rPr lang="ru-RU" i="1" dirty="0" smtClean="0"/>
              <a:t>блок</a:t>
            </a:r>
            <a:r>
              <a:rPr lang="ru-RU" dirty="0" smtClean="0"/>
              <a:t>. Сколько раз будет выполняться тело цикла, зависит от трех управляющих элементов, заданных в скобках. </a:t>
            </a:r>
          </a:p>
          <a:p>
            <a:pPr lvl="1">
              <a:defRPr/>
            </a:pPr>
            <a:r>
              <a:rPr lang="ru-RU" b="1" i="1" dirty="0" smtClean="0">
                <a:ea typeface="+mn-ea"/>
                <a:cs typeface="+mn-cs"/>
              </a:rPr>
              <a:t>Инициализация</a:t>
            </a:r>
            <a:r>
              <a:rPr lang="ru-RU" dirty="0" smtClean="0">
                <a:ea typeface="+mn-ea"/>
                <a:cs typeface="+mn-cs"/>
              </a:rPr>
              <a:t> задает начальное значение одной или нескольких переменных, часто называемых переменными цикла. В большинстве случаев цикл </a:t>
            </a:r>
            <a:r>
              <a:rPr lang="ru-RU" i="1" dirty="0" err="1" smtClean="0">
                <a:ea typeface="+mn-ea"/>
                <a:cs typeface="+mn-cs"/>
              </a:rPr>
              <a:t>for</a:t>
            </a:r>
            <a:r>
              <a:rPr lang="ru-RU" dirty="0" smtClean="0">
                <a:ea typeface="+mn-ea"/>
                <a:cs typeface="+mn-cs"/>
              </a:rPr>
              <a:t> имеет одну переменную. </a:t>
            </a:r>
          </a:p>
          <a:p>
            <a:pPr lvl="1">
              <a:defRPr/>
            </a:pPr>
            <a:r>
              <a:rPr lang="ru-RU" b="1" i="1" dirty="0" smtClean="0">
                <a:ea typeface="+mn-ea"/>
                <a:cs typeface="+mn-cs"/>
              </a:rPr>
              <a:t>Условие</a:t>
            </a:r>
            <a:r>
              <a:rPr lang="ru-RU" dirty="0" smtClean="0">
                <a:ea typeface="+mn-ea"/>
                <a:cs typeface="+mn-cs"/>
              </a:rPr>
              <a:t> задает условие окончания цикла, соответствующее выражение при вычислении должно получать значение </a:t>
            </a:r>
            <a:r>
              <a:rPr lang="en-US" dirty="0" smtClean="0">
                <a:ea typeface="+mn-ea"/>
                <a:cs typeface="+mn-cs"/>
              </a:rPr>
              <a:t>true</a:t>
            </a:r>
            <a:r>
              <a:rPr lang="ru-RU" dirty="0" smtClean="0">
                <a:ea typeface="+mn-ea"/>
                <a:cs typeface="+mn-cs"/>
              </a:rPr>
              <a:t> или </a:t>
            </a:r>
            <a:r>
              <a:rPr lang="en-US" dirty="0" smtClean="0">
                <a:ea typeface="+mn-ea"/>
                <a:cs typeface="+mn-cs"/>
              </a:rPr>
              <a:t>false</a:t>
            </a:r>
            <a:r>
              <a:rPr lang="ru-RU" dirty="0" smtClean="0">
                <a:ea typeface="+mn-ea"/>
                <a:cs typeface="+mn-cs"/>
              </a:rPr>
              <a:t>. </a:t>
            </a:r>
          </a:p>
          <a:p>
            <a:pPr lvl="1">
              <a:defRPr/>
            </a:pPr>
            <a:r>
              <a:rPr lang="ru-RU" b="1" i="1" dirty="0" smtClean="0">
                <a:ea typeface="+mn-ea"/>
                <a:cs typeface="+mn-cs"/>
              </a:rPr>
              <a:t>Изменение</a:t>
            </a:r>
            <a:r>
              <a:rPr lang="ru-RU" dirty="0" smtClean="0">
                <a:ea typeface="+mn-ea"/>
                <a:cs typeface="+mn-cs"/>
              </a:rPr>
              <a:t> описывает, как меняется переменная цикла в каждой итерации выполнения. Если условие цикла истинно, то выполняется тело цикла, затем изменяются значения переменной цикла и снова проверяется условие. Как только условие становится ложным, цикл завершает свою работу. </a:t>
            </a:r>
          </a:p>
          <a:p>
            <a:pPr>
              <a:defRPr/>
            </a:pPr>
            <a:r>
              <a:rPr lang="ru-RU" dirty="0" smtClean="0"/>
              <a:t>Например, для вычисления значений целых чисел от 1 до 10 можно использовать следующий цикл: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s</a:t>
            </a:r>
            <a:r>
              <a:rPr lang="ru-RU" dirty="0" smtClean="0">
                <a:ea typeface="+mn-ea"/>
                <a:cs typeface="+mn-cs"/>
              </a:rPr>
              <a:t>=0;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smtClean="0">
                <a:ea typeface="+mn-ea"/>
                <a:cs typeface="+mn-cs"/>
              </a:rPr>
              <a:t>for</a:t>
            </a:r>
            <a:r>
              <a:rPr lang="ru-RU" dirty="0" smtClean="0">
                <a:ea typeface="+mn-ea"/>
                <a:cs typeface="+mn-cs"/>
              </a:rPr>
              <a:t> (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 = 1;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 &lt;= 10;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++) </a:t>
            </a:r>
            <a:r>
              <a:rPr lang="en-US" dirty="0" smtClean="0">
                <a:ea typeface="+mn-ea"/>
                <a:cs typeface="+mn-cs"/>
              </a:rPr>
              <a:t>s</a:t>
            </a:r>
            <a:r>
              <a:rPr lang="ru-RU" dirty="0" smtClean="0">
                <a:ea typeface="+mn-ea"/>
                <a:cs typeface="+mn-cs"/>
              </a:rPr>
              <a:t> +=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>
              <a:defRPr/>
            </a:pPr>
            <a:r>
              <a:rPr lang="ru-RU" dirty="0" smtClean="0"/>
              <a:t>Переменная цикла часто объявляется непосредственно в инициализации и соответственно являются локальной в цикле переменной, так что после завершения цикла она перестанет существовать. </a:t>
            </a:r>
          </a:p>
          <a:p>
            <a:pPr>
              <a:defRPr/>
            </a:pPr>
            <a:r>
              <a:rPr lang="ru-RU" dirty="0" smtClean="0"/>
              <a:t>В тех случаях, когда предусматривается возможность преждевременного завершения цикла с помощью одного из </a:t>
            </a:r>
            <a:r>
              <a:rPr lang="ru-RU" i="1" dirty="0" smtClean="0"/>
              <a:t>операторов перехода</a:t>
            </a:r>
            <a:r>
              <a:rPr lang="ru-RU" dirty="0" smtClean="0"/>
              <a:t>, переменные цикла объявляются до цикла, что позволяет анализировать их значения при выходе из цикла.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Циклы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14350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b="1" i="1" dirty="0" smtClean="0"/>
              <a:t>Цикл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(условие) </a:t>
            </a:r>
            <a:r>
              <a:rPr lang="ru-RU" dirty="0" smtClean="0"/>
              <a:t>является универсальным видом цикла, включаемым во все языки программирования. </a:t>
            </a:r>
          </a:p>
          <a:p>
            <a:pPr>
              <a:defRPr/>
            </a:pPr>
            <a:r>
              <a:rPr lang="ru-RU" dirty="0" smtClean="0"/>
              <a:t>Тело цикла выполняется до тех пор, пока остается истинным условие оператора </a:t>
            </a:r>
            <a:r>
              <a:rPr lang="ru-RU" dirty="0" err="1" smtClean="0"/>
              <a:t>while</a:t>
            </a:r>
            <a:r>
              <a:rPr lang="ru-RU" dirty="0" smtClean="0"/>
              <a:t>. В языке C# у этого вида цикла есть два варианта – с проверкой условия в начале и в конце цикла. </a:t>
            </a:r>
          </a:p>
          <a:p>
            <a:pPr>
              <a:defRPr/>
            </a:pPr>
            <a:r>
              <a:rPr lang="ru-RU" dirty="0" smtClean="0"/>
              <a:t>Первый вариант имеет следующий вид: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(логическое выражение) оператор</a:t>
            </a:r>
          </a:p>
          <a:p>
            <a:pPr>
              <a:defRPr/>
            </a:pPr>
            <a:r>
              <a:rPr lang="ru-RU" dirty="0" smtClean="0"/>
              <a:t>Этот оператор сначала проверяет условие, а затем выполняет тело цикла. Если в результате проверки условие не выполнится, то тело может быть ни разу не выполнено. В нормальной ситуации каждое выполнение тела цикла – это очередной шаг к завершению цикла.</a:t>
            </a:r>
          </a:p>
          <a:p>
            <a:pPr>
              <a:defRPr/>
            </a:pPr>
            <a:r>
              <a:rPr lang="ru-RU" dirty="0" smtClean="0"/>
              <a:t>Вариант цикла </a:t>
            </a:r>
            <a:r>
              <a:rPr lang="ru-RU" dirty="0" err="1" smtClean="0"/>
              <a:t>do-while</a:t>
            </a:r>
            <a:r>
              <a:rPr lang="ru-RU" dirty="0" smtClean="0"/>
              <a:t>, проверяет условие завершения в конце очередной итерации. Тело такого цикла выполняется, в крайнем случае, мере, один раз. Такой цикл записывается следующим образом: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оператор</a:t>
            </a:r>
          </a:p>
          <a:p>
            <a:pPr lvl="1">
              <a:buFontTx/>
              <a:buNone/>
              <a:defRPr/>
            </a:pP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(выражение);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Пример цикла </a:t>
            </a:r>
            <a:r>
              <a:rPr lang="en-US" dirty="0" smtClean="0"/>
              <a:t>do-while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 fontScale="55000" lnSpcReduction="20000"/>
          </a:bodyPr>
          <a:lstStyle/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string answer;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double x, y;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Console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Write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("Введите значение:");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Convert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ToDouble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Console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ReadLine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()));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Console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Write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("Возвести в:\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1. 2 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степень\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2. 3 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степень\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int i = Convert.ToInt32(Console.ReadLine());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fr-FR" dirty="0" smtClean="0">
                <a:latin typeface="Courier New" pitchFamily="49" charset="0"/>
                <a:cs typeface="Courier New" pitchFamily="49" charset="0"/>
              </a:rPr>
              <a:t>  y = x;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fr-FR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switch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case 1: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Math.Pow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(x, 2.0);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break;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case 2: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Math.Pow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(x, 3.0);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break;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Результат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{0}", y);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Продолжить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?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да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нет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)");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answer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Console.ReadLine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answer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== "да");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860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Обработка исключений</a:t>
            </a:r>
            <a:br>
              <a:rPr lang="ru-RU" dirty="0" smtClean="0"/>
            </a:br>
            <a:r>
              <a:rPr lang="ru-RU" dirty="0" smtClean="0"/>
              <a:t>(аварийных ситуаций в ходе выполнения программы)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Обработка исключений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Старый способ обработки выполнения метода</a:t>
            </a:r>
          </a:p>
          <a:p>
            <a:pPr lvl="1"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bool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MyMethod</a:t>
            </a:r>
            <a:r>
              <a:rPr lang="ru-RU" dirty="0" smtClean="0">
                <a:solidFill>
                  <a:srgbClr val="0070C0"/>
                </a:solidFill>
              </a:rPr>
              <a:t>(...){...}</a:t>
            </a:r>
          </a:p>
          <a:p>
            <a:pPr lvl="1"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if</a:t>
            </a:r>
            <a:r>
              <a:rPr lang="ru-RU" dirty="0" smtClean="0">
                <a:solidFill>
                  <a:srgbClr val="0070C0"/>
                </a:solidFill>
              </a:rPr>
              <a:t> !</a:t>
            </a:r>
            <a:r>
              <a:rPr lang="ru-RU" dirty="0" err="1" smtClean="0">
                <a:solidFill>
                  <a:srgbClr val="0070C0"/>
                </a:solidFill>
              </a:rPr>
              <a:t>MyMethod</a:t>
            </a:r>
            <a:r>
              <a:rPr lang="ru-RU" dirty="0" smtClean="0">
                <a:solidFill>
                  <a:srgbClr val="0070C0"/>
                </a:solidFill>
              </a:rPr>
              <a:t>() {// обработка ошибки}</a:t>
            </a:r>
          </a:p>
          <a:p>
            <a:pPr lvl="1">
              <a:buNone/>
            </a:pPr>
            <a:r>
              <a:rPr lang="ru-RU" dirty="0" smtClean="0">
                <a:solidFill>
                  <a:srgbClr val="0070C0"/>
                </a:solidFill>
              </a:rPr>
              <a:t>{//нормальное выполнение}</a:t>
            </a:r>
          </a:p>
          <a:p>
            <a:r>
              <a:rPr lang="ru-RU" dirty="0" smtClean="0"/>
              <a:t>Недостатки этой схемы: </a:t>
            </a:r>
          </a:p>
          <a:p>
            <a:pPr lvl="1"/>
            <a:r>
              <a:rPr lang="ru-RU" dirty="0" smtClean="0"/>
              <a:t>мало информации о причине возникновения ошибки, поэтому либо через поля класса, либо через аргументы метода нужно передавать дополнительную информацию. </a:t>
            </a:r>
          </a:p>
          <a:p>
            <a:pPr lvl="1"/>
            <a:r>
              <a:rPr lang="ru-RU" dirty="0" smtClean="0"/>
              <a:t>блок обработки встраивается в каждый вызов, что приводит к раздуванию кода.</a:t>
            </a:r>
          </a:p>
          <a:p>
            <a:r>
              <a:rPr lang="ru-RU" dirty="0" smtClean="0"/>
              <a:t>Поэтому начали применять схему </a:t>
            </a:r>
            <a:r>
              <a:rPr lang="ru-RU" dirty="0" err="1" smtClean="0">
                <a:solidFill>
                  <a:srgbClr val="0070C0"/>
                </a:solidFill>
              </a:rPr>
              <a:t>try</a:t>
            </a:r>
            <a:r>
              <a:rPr lang="ru-RU" dirty="0" smtClean="0">
                <a:solidFill>
                  <a:srgbClr val="0070C0"/>
                </a:solidFill>
              </a:rPr>
              <a:t>/</a:t>
            </a:r>
            <a:r>
              <a:rPr lang="ru-RU" dirty="0" err="1" smtClean="0">
                <a:solidFill>
                  <a:srgbClr val="0070C0"/>
                </a:solidFill>
              </a:rPr>
              <a:t>catch</a:t>
            </a:r>
            <a:r>
              <a:rPr lang="ru-RU" dirty="0" smtClean="0"/>
              <a:t> блоков, суть которой в следующем. </a:t>
            </a:r>
          </a:p>
          <a:p>
            <a:pPr lvl="1"/>
            <a:r>
              <a:rPr lang="ru-RU" dirty="0" smtClean="0"/>
              <a:t>Участок программы, в котором может возникнуть </a:t>
            </a:r>
            <a:r>
              <a:rPr lang="ru-RU" i="1" dirty="0" smtClean="0"/>
              <a:t>исключительная ситуация</a:t>
            </a:r>
            <a:r>
              <a:rPr lang="ru-RU" dirty="0" smtClean="0"/>
              <a:t>, оформляется в виде охраняемого try-блока. </a:t>
            </a:r>
          </a:p>
          <a:p>
            <a:pPr lvl="1"/>
            <a:r>
              <a:rPr lang="ru-RU" dirty="0" smtClean="0"/>
              <a:t>Если при его выполнении возникает </a:t>
            </a:r>
            <a:r>
              <a:rPr lang="ru-RU" i="1" dirty="0" smtClean="0"/>
              <a:t>исключительная ситуация</a:t>
            </a:r>
            <a:r>
              <a:rPr lang="ru-RU" dirty="0" smtClean="0"/>
              <a:t>, то происходит прерывание выполнения try-блока </a:t>
            </a:r>
            <a:r>
              <a:rPr lang="ru-RU" dirty="0" err="1" smtClean="0"/>
              <a:t>c</a:t>
            </a:r>
            <a:r>
              <a:rPr lang="ru-RU" dirty="0" smtClean="0"/>
              <a:t> классификацией исключения. </a:t>
            </a:r>
          </a:p>
          <a:p>
            <a:pPr lvl="1"/>
            <a:r>
              <a:rPr lang="ru-RU" dirty="0" smtClean="0"/>
              <a:t>Это исключение начинает обрабатывать один из catch-блоков, соответствующий </a:t>
            </a:r>
            <a:r>
              <a:rPr lang="ru-RU" i="1" dirty="0" smtClean="0"/>
              <a:t>типу исключения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Операторы обработки исключений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00613"/>
          </a:xfrm>
        </p:spPr>
        <p:txBody>
          <a:bodyPr>
            <a:normAutofit fontScale="70000" lnSpcReduction="20000"/>
          </a:bodyPr>
          <a:lstStyle/>
          <a:p>
            <a:pPr marL="142875">
              <a:defRPr/>
            </a:pPr>
            <a:r>
              <a:rPr lang="ru-RU" dirty="0" smtClean="0"/>
              <a:t>Обработка исключений</a:t>
            </a:r>
          </a:p>
          <a:p>
            <a:pPr lvl="1">
              <a:buNone/>
            </a:pPr>
            <a:r>
              <a:rPr lang="en-US" dirty="0" smtClean="0"/>
              <a:t>try {...}</a:t>
            </a:r>
            <a:r>
              <a:rPr lang="ru-RU" dirty="0" smtClean="0"/>
              <a:t>		// контролируемый блок</a:t>
            </a:r>
          </a:p>
          <a:p>
            <a:pPr lvl="1">
              <a:buNone/>
            </a:pPr>
            <a:r>
              <a:rPr lang="en-US" dirty="0" smtClean="0"/>
              <a:t>catch (T1 e1) {...}</a:t>
            </a:r>
            <a:r>
              <a:rPr lang="ru-RU" dirty="0" smtClean="0"/>
              <a:t>          // захват исключений – обработчики исключений</a:t>
            </a:r>
          </a:p>
          <a:p>
            <a:pPr lvl="1">
              <a:buNone/>
            </a:pPr>
            <a:r>
              <a:rPr lang="en-US" dirty="0" smtClean="0"/>
              <a:t>...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catch(</a:t>
            </a:r>
            <a:r>
              <a:rPr lang="en-US" dirty="0" err="1" smtClean="0"/>
              <a:t>Tk</a:t>
            </a:r>
            <a:r>
              <a:rPr lang="en-US" dirty="0" smtClean="0"/>
              <a:t> </a:t>
            </a:r>
            <a:r>
              <a:rPr lang="en-US" dirty="0" err="1" smtClean="0"/>
              <a:t>ek</a:t>
            </a:r>
            <a:r>
              <a:rPr lang="en-US" dirty="0" smtClean="0"/>
              <a:t>) {...}</a:t>
            </a:r>
            <a:endParaRPr lang="ru-RU" dirty="0" smtClean="0"/>
          </a:p>
          <a:p>
            <a:pPr lvl="1">
              <a:buNone/>
            </a:pPr>
            <a:r>
              <a:rPr lang="ru-RU" dirty="0" err="1" smtClean="0"/>
              <a:t>finally</a:t>
            </a:r>
            <a:r>
              <a:rPr lang="ru-RU" dirty="0" smtClean="0"/>
              <a:t> {...}		// конечный обработчик</a:t>
            </a:r>
          </a:p>
          <a:p>
            <a:r>
              <a:rPr lang="ru-RU" dirty="0" smtClean="0"/>
              <a:t>Всюду в тексте модуля, где синтаксически допускается использование блока, этот блок можно сделать охраняемым, добавив ключевое слово </a:t>
            </a:r>
            <a:r>
              <a:rPr lang="ru-RU" dirty="0" err="1" smtClean="0"/>
              <a:t>try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Вслед за try-блоком могут следовать catch-блоки, называемые </a:t>
            </a:r>
            <a:r>
              <a:rPr lang="ru-RU" b="1" i="1" dirty="0" smtClean="0"/>
              <a:t>блоками-обработчиками исключительных ситуаций</a:t>
            </a:r>
            <a:r>
              <a:rPr lang="ru-RU" dirty="0" smtClean="0"/>
              <a:t>, их может быть несколько, они могут и отсутствовать. </a:t>
            </a:r>
          </a:p>
          <a:p>
            <a:r>
              <a:rPr lang="ru-RU" dirty="0" smtClean="0"/>
              <a:t>Завершает эту последовательность </a:t>
            </a:r>
            <a:r>
              <a:rPr lang="ru-RU" b="1" dirty="0" smtClean="0"/>
              <a:t>finally-блок</a:t>
            </a:r>
            <a:r>
              <a:rPr lang="ru-RU" dirty="0" smtClean="0"/>
              <a:t> - блок </a:t>
            </a:r>
            <a:r>
              <a:rPr lang="ru-RU" dirty="0" err="1" smtClean="0"/>
              <a:t>финализации</a:t>
            </a:r>
            <a:r>
              <a:rPr lang="ru-RU" dirty="0" smtClean="0"/>
              <a:t>, который также может отсутствовать. </a:t>
            </a:r>
          </a:p>
          <a:p>
            <a:r>
              <a:rPr lang="ru-RU" dirty="0" smtClean="0"/>
              <a:t>Вся эта конструкция может быть вложенной - в состав try-блока может входить конструкция </a:t>
            </a:r>
            <a:r>
              <a:rPr lang="ru-RU" b="1" dirty="0" err="1" smtClean="0"/>
              <a:t>try-catch-finally</a:t>
            </a:r>
            <a:r>
              <a:rPr lang="ru-RU" dirty="0" smtClean="0"/>
              <a:t>.</a:t>
            </a:r>
          </a:p>
          <a:p>
            <a:pPr>
              <a:defRPr/>
            </a:pPr>
            <a:endParaRPr lang="en-US" dirty="0" smtClean="0"/>
          </a:p>
          <a:p>
            <a:pPr lvl="1">
              <a:buFontTx/>
              <a:buNone/>
              <a:defRPr/>
            </a:pP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Класс </a:t>
            </a:r>
            <a:r>
              <a:rPr lang="ru-RU" b="1" dirty="0" err="1" smtClean="0"/>
              <a:t>Exception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86412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smtClean="0"/>
              <a:t>Основными свойствами класса являются:</a:t>
            </a:r>
          </a:p>
          <a:p>
            <a:pPr lvl="1"/>
            <a:r>
              <a:rPr lang="ru-RU" sz="3400" dirty="0" err="1" smtClean="0">
                <a:solidFill>
                  <a:srgbClr val="0070C0"/>
                </a:solidFill>
              </a:rPr>
              <a:t>Message</a:t>
            </a:r>
            <a:r>
              <a:rPr lang="ru-RU" sz="3400" dirty="0" smtClean="0"/>
              <a:t> - строка, задающая причину возникновения исключения. Значение этого свойства устанавливается при вызове конструктора класса, когда создается объект, задающий исключение; </a:t>
            </a:r>
          </a:p>
          <a:p>
            <a:pPr lvl="1"/>
            <a:r>
              <a:rPr lang="ru-RU" sz="3400" dirty="0" err="1" smtClean="0">
                <a:solidFill>
                  <a:srgbClr val="0070C0"/>
                </a:solidFill>
              </a:rPr>
              <a:t>HelpLink</a:t>
            </a:r>
            <a:r>
              <a:rPr lang="ru-RU" sz="3400" dirty="0" smtClean="0"/>
              <a:t> - ссылка (URL) на файл, содержащий подробную справку о возможной причине возникновения </a:t>
            </a:r>
            <a:r>
              <a:rPr lang="ru-RU" sz="3400" i="1" dirty="0" smtClean="0"/>
              <a:t>исключительной ситуации</a:t>
            </a:r>
            <a:r>
              <a:rPr lang="ru-RU" sz="3400" dirty="0" smtClean="0"/>
              <a:t> и способах ее устранения; </a:t>
            </a:r>
          </a:p>
          <a:p>
            <a:pPr lvl="1"/>
            <a:r>
              <a:rPr lang="ru-RU" sz="3400" dirty="0" err="1" smtClean="0">
                <a:solidFill>
                  <a:srgbClr val="0070C0"/>
                </a:solidFill>
              </a:rPr>
              <a:t>InnerException</a:t>
            </a:r>
            <a:r>
              <a:rPr lang="ru-RU" sz="3400" dirty="0" smtClean="0"/>
              <a:t> - ссылка на внутреннее исключение. Когда обработчик выбрасывает новое исключение для передачи обработки на следующий уровень, то текущее исключение становится внутренним для вновь создаваемого исключения; </a:t>
            </a:r>
          </a:p>
          <a:p>
            <a:pPr lvl="1"/>
            <a:r>
              <a:rPr lang="ru-RU" sz="3400" dirty="0" err="1" smtClean="0">
                <a:solidFill>
                  <a:srgbClr val="0070C0"/>
                </a:solidFill>
              </a:rPr>
              <a:t>Source</a:t>
            </a:r>
            <a:r>
              <a:rPr lang="ru-RU" sz="3400" dirty="0" smtClean="0"/>
              <a:t> - имя приложения, ставшего причиной исключения; </a:t>
            </a:r>
          </a:p>
          <a:p>
            <a:pPr lvl="1"/>
            <a:r>
              <a:rPr lang="ru-RU" sz="3400" dirty="0" err="1" smtClean="0">
                <a:solidFill>
                  <a:srgbClr val="0070C0"/>
                </a:solidFill>
              </a:rPr>
              <a:t>StackTrace</a:t>
            </a:r>
            <a:r>
              <a:rPr lang="ru-RU" sz="3400" dirty="0" smtClean="0"/>
              <a:t> - цепочка вызовов - методы, хранящиеся в стеке вызовов в момент возникновения исключения; </a:t>
            </a:r>
          </a:p>
          <a:p>
            <a:pPr lvl="1"/>
            <a:r>
              <a:rPr lang="ru-RU" sz="3400" dirty="0" err="1" smtClean="0">
                <a:solidFill>
                  <a:srgbClr val="0070C0"/>
                </a:solidFill>
              </a:rPr>
              <a:t>TargetSite</a:t>
            </a:r>
            <a:r>
              <a:rPr lang="ru-RU" sz="3400" dirty="0" smtClean="0"/>
              <a:t> - метод, выбросивший исключение.</a:t>
            </a:r>
          </a:p>
          <a:p>
            <a:r>
              <a:rPr lang="ru-RU" sz="3800" dirty="0" smtClean="0"/>
              <a:t>Из методов класса отметим метод </a:t>
            </a:r>
            <a:r>
              <a:rPr lang="ru-RU" sz="3800" dirty="0" err="1" smtClean="0">
                <a:solidFill>
                  <a:srgbClr val="0070C0"/>
                </a:solidFill>
              </a:rPr>
              <a:t>GetBaseException</a:t>
            </a:r>
            <a:r>
              <a:rPr lang="en-US" sz="3800" dirty="0" smtClean="0">
                <a:solidFill>
                  <a:srgbClr val="0070C0"/>
                </a:solidFill>
              </a:rPr>
              <a:t>()</a:t>
            </a:r>
            <a:r>
              <a:rPr lang="ru-RU" sz="3800" dirty="0" smtClean="0"/>
              <a:t>. При подъеме по цепочке вызовов он позволяет получить исходное исключение -- первопричину возникновения последовательности выбрасываемых исключений.</a:t>
            </a:r>
          </a:p>
          <a:p>
            <a:r>
              <a:rPr lang="ru-RU" sz="3800" dirty="0" smtClean="0"/>
              <a:t>Класс имеет следующие конструкторы</a:t>
            </a:r>
            <a:r>
              <a:rPr lang="en-US" sz="3800" dirty="0" smtClean="0"/>
              <a:t>:</a:t>
            </a:r>
          </a:p>
          <a:p>
            <a:pPr lvl="1"/>
            <a:r>
              <a:rPr lang="en-US" sz="3400" dirty="0" smtClean="0"/>
              <a:t>Exception()</a:t>
            </a:r>
            <a:r>
              <a:rPr lang="ru-RU" sz="3400" dirty="0" smtClean="0"/>
              <a:t> - конструктор без аргументов, </a:t>
            </a:r>
            <a:endParaRPr lang="en-US" sz="3400" dirty="0" smtClean="0"/>
          </a:p>
          <a:p>
            <a:pPr lvl="1"/>
            <a:r>
              <a:rPr lang="en-US" sz="3400" dirty="0" smtClean="0"/>
              <a:t>Exception(“</a:t>
            </a:r>
            <a:r>
              <a:rPr lang="en-US" sz="3400" dirty="0" err="1" smtClean="0"/>
              <a:t>xxxxxx</a:t>
            </a:r>
            <a:r>
              <a:rPr lang="en-US" sz="3400" dirty="0" smtClean="0"/>
              <a:t>”)</a:t>
            </a:r>
            <a:r>
              <a:rPr lang="ru-RU" sz="3400" dirty="0" smtClean="0"/>
              <a:t> - принимает строку, становящуюся свойством </a:t>
            </a:r>
            <a:r>
              <a:rPr lang="ru-RU" sz="3400" dirty="0" err="1" smtClean="0"/>
              <a:t>Message</a:t>
            </a:r>
            <a:r>
              <a:rPr lang="ru-RU" sz="3400" dirty="0" smtClean="0"/>
              <a:t>, </a:t>
            </a:r>
            <a:endParaRPr lang="en-US" sz="3400" dirty="0" smtClean="0"/>
          </a:p>
          <a:p>
            <a:pPr lvl="1"/>
            <a:r>
              <a:rPr lang="en-US" sz="3400" dirty="0" smtClean="0"/>
              <a:t>Exception(“</a:t>
            </a:r>
            <a:r>
              <a:rPr lang="en-US" sz="3400" dirty="0" err="1" smtClean="0"/>
              <a:t>xxxxxx</a:t>
            </a:r>
            <a:r>
              <a:rPr lang="en-US" sz="3400" dirty="0" smtClean="0"/>
              <a:t>”, Exception e) </a:t>
            </a:r>
            <a:r>
              <a:rPr lang="ru-RU" sz="3400" dirty="0" smtClean="0"/>
              <a:t>- имеет еще один аргумент: исключение, передаваемое свойству </a:t>
            </a:r>
            <a:r>
              <a:rPr lang="ru-RU" sz="3400" dirty="0" err="1" smtClean="0"/>
              <a:t>InnerException</a:t>
            </a:r>
            <a:r>
              <a:rPr lang="ru-RU" sz="3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/>
              <a:t>Создание объектов </a:t>
            </a:r>
            <a:r>
              <a:rPr lang="ru-RU" b="1" dirty="0" err="1" smtClean="0"/>
              <a:t>Exception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В теле try-блока может возникнуть </a:t>
            </a:r>
            <a:r>
              <a:rPr lang="ru-RU" i="1" dirty="0" smtClean="0"/>
              <a:t>исключительная ситуация</a:t>
            </a:r>
            <a:r>
              <a:rPr lang="ru-RU" dirty="0" smtClean="0"/>
              <a:t>, приводящая к </a:t>
            </a:r>
            <a:r>
              <a:rPr lang="ru-RU" i="1" dirty="0" smtClean="0"/>
              <a:t>выбрасыванию исключений</a:t>
            </a:r>
            <a:r>
              <a:rPr lang="ru-RU" dirty="0" smtClean="0"/>
              <a:t>. </a:t>
            </a:r>
          </a:p>
          <a:p>
            <a:r>
              <a:rPr lang="ru-RU" i="1" dirty="0" smtClean="0"/>
              <a:t>Выбрасывание исключения</a:t>
            </a:r>
            <a:r>
              <a:rPr lang="ru-RU" dirty="0" smtClean="0"/>
              <a:t> происходит при выполнении оператора </a:t>
            </a:r>
            <a:r>
              <a:rPr lang="ru-RU" dirty="0" err="1" smtClean="0"/>
              <a:t>throw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Этот оператор, чаще всего, выполняется в функциях операционной системы, когда система команд или функция API не может сделать свою работу. Но этот оператор может быть частью программного текста try-блока и выполняться, когда в результате проведенного анализа становится понятным, что дальнейшая нормальная работа невозможна.</a:t>
            </a:r>
          </a:p>
          <a:p>
            <a:endParaRPr lang="en-US" dirty="0" smtClean="0"/>
          </a:p>
          <a:p>
            <a:r>
              <a:rPr lang="ru-RU" dirty="0" smtClean="0"/>
              <a:t>Синтаксически оператор </a:t>
            </a:r>
            <a:r>
              <a:rPr lang="ru-RU" dirty="0" err="1" smtClean="0"/>
              <a:t>throw</a:t>
            </a:r>
            <a:r>
              <a:rPr lang="ru-RU" dirty="0" smtClean="0"/>
              <a:t> имеет вид: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throw</a:t>
            </a:r>
            <a:r>
              <a:rPr lang="ru-RU" dirty="0" smtClean="0"/>
              <a:t>[выражение]</a:t>
            </a:r>
            <a:r>
              <a:rPr lang="en-US" dirty="0" smtClean="0"/>
              <a:t>;</a:t>
            </a:r>
          </a:p>
          <a:p>
            <a:r>
              <a:rPr lang="ru-RU" dirty="0" smtClean="0"/>
              <a:t>Например: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Exception e = new Exception();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Выражение </a:t>
            </a:r>
            <a:r>
              <a:rPr lang="ru-RU" dirty="0" err="1" smtClean="0"/>
              <a:t>throw</a:t>
            </a:r>
            <a:r>
              <a:rPr lang="ru-RU" dirty="0" smtClean="0"/>
              <a:t> задает объект класса, являющегося наследником </a:t>
            </a:r>
            <a:r>
              <a:rPr lang="ru-RU" i="1" dirty="0" smtClean="0"/>
              <a:t>класса </a:t>
            </a:r>
            <a:r>
              <a:rPr lang="ru-RU" i="1" dirty="0" err="1" smtClean="0"/>
              <a:t>Exception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Обычно это выражение </a:t>
            </a:r>
            <a:r>
              <a:rPr lang="ru-RU" dirty="0" err="1" smtClean="0"/>
              <a:t>new</a:t>
            </a:r>
            <a:r>
              <a:rPr lang="ru-RU" dirty="0" smtClean="0"/>
              <a:t>, создающее новый объект. Если оно отсутствует, то повторно выбрасывается текущее исключение. </a:t>
            </a:r>
          </a:p>
          <a:p>
            <a:r>
              <a:rPr lang="ru-RU" dirty="0" smtClean="0"/>
              <a:t>Если исключение выбрасывается операционной системой, то она сама классифицирует исключение, создает объект соответствующего класса и автоматически заполняет его поля.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Если в программе нет блока </a:t>
            </a:r>
            <a:r>
              <a:rPr lang="en-US" dirty="0" smtClean="0"/>
              <a:t>catch, </a:t>
            </a:r>
            <a:r>
              <a:rPr lang="ru-RU" dirty="0" smtClean="0"/>
              <a:t>который обрабатывает исключение такого типа, то выполняется обработчик исключений по умолчанию. Он выводит сообщение </a:t>
            </a:r>
            <a:r>
              <a:rPr lang="en-US" dirty="0" smtClean="0"/>
              <a:t>“Exception was unhandled”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Объекты класса </a:t>
            </a:r>
            <a:r>
              <a:rPr lang="en-US" b="1" dirty="0" smtClean="0"/>
              <a:t>Exception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Исключения являются объектами, класс которых представляет собой наследника </a:t>
            </a:r>
            <a:r>
              <a:rPr lang="ru-RU" i="1" dirty="0" smtClean="0"/>
              <a:t>класса </a:t>
            </a:r>
            <a:r>
              <a:rPr lang="ru-RU" i="1" dirty="0" err="1" smtClean="0"/>
              <a:t>Exception</a:t>
            </a:r>
            <a:r>
              <a:rPr lang="ru-RU" dirty="0" smtClean="0"/>
              <a:t>. Этот класс и многочисленные его наследники является частью библиотеки FCL, хотя и разбросаны по разным пространствам имен. </a:t>
            </a:r>
          </a:p>
          <a:p>
            <a:r>
              <a:rPr lang="ru-RU" dirty="0" smtClean="0"/>
              <a:t>Каждый класс задает определенный </a:t>
            </a:r>
            <a:r>
              <a:rPr lang="ru-RU" i="1" dirty="0" smtClean="0"/>
              <a:t>тип исключения</a:t>
            </a:r>
            <a:r>
              <a:rPr lang="ru-RU" dirty="0" smtClean="0"/>
              <a:t> в соответствии с классификацией, принятой в </a:t>
            </a:r>
            <a:r>
              <a:rPr lang="ru-RU" dirty="0" err="1" smtClean="0"/>
              <a:t>Framework.Net</a:t>
            </a:r>
            <a:r>
              <a:rPr lang="ru-RU" dirty="0" smtClean="0"/>
              <a:t>. Пример </a:t>
            </a:r>
            <a:r>
              <a:rPr lang="ru-RU" i="1" dirty="0" smtClean="0"/>
              <a:t>классов исключения</a:t>
            </a:r>
            <a:r>
              <a:rPr lang="ru-RU" dirty="0" smtClean="0"/>
              <a:t> из пространства имен </a:t>
            </a:r>
            <a:r>
              <a:rPr lang="ru-RU" dirty="0" err="1" smtClean="0"/>
              <a:t>System</a:t>
            </a:r>
            <a:r>
              <a:rPr lang="ru-RU" dirty="0" smtClean="0"/>
              <a:t>: </a:t>
            </a:r>
          </a:p>
          <a:p>
            <a:pPr lvl="1"/>
            <a:r>
              <a:rPr lang="ru-RU" dirty="0" err="1" smtClean="0"/>
              <a:t>Argument</a:t>
            </a:r>
            <a:r>
              <a:rPr lang="ru-RU" dirty="0" smtClean="0"/>
              <a:t> </a:t>
            </a:r>
            <a:r>
              <a:rPr lang="ru-RU" dirty="0" err="1" smtClean="0"/>
              <a:t>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ArgumentOutOfRangeException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ArithmeticException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BadImageFormatException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DivideByZeroException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OverflowException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пространстве имен </a:t>
            </a:r>
            <a:r>
              <a:rPr lang="ru-RU" dirty="0" err="1" smtClean="0"/>
              <a:t>System.IO</a:t>
            </a:r>
            <a:r>
              <a:rPr lang="ru-RU" dirty="0" smtClean="0"/>
              <a:t> собраны </a:t>
            </a:r>
            <a:r>
              <a:rPr lang="ru-RU" i="1" dirty="0" smtClean="0"/>
              <a:t>классы исключений</a:t>
            </a:r>
            <a:r>
              <a:rPr lang="ru-RU" dirty="0" smtClean="0"/>
              <a:t>, связанных с проблемами ввода-вывода: </a:t>
            </a:r>
          </a:p>
          <a:p>
            <a:pPr lvl="1"/>
            <a:r>
              <a:rPr lang="ru-RU" dirty="0" err="1" smtClean="0"/>
              <a:t>DirectoryNotFoundException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FileNotFoundException</a:t>
            </a:r>
            <a:r>
              <a:rPr lang="ru-RU" dirty="0" smtClean="0"/>
              <a:t> и друге. </a:t>
            </a:r>
          </a:p>
          <a:p>
            <a:r>
              <a:rPr lang="ru-RU" dirty="0" smtClean="0"/>
              <a:t>Имена всех </a:t>
            </a:r>
            <a:r>
              <a:rPr lang="ru-RU" i="1" dirty="0" smtClean="0"/>
              <a:t>классов исключений</a:t>
            </a:r>
            <a:r>
              <a:rPr lang="ru-RU" dirty="0" smtClean="0"/>
              <a:t> заканчиваются словом </a:t>
            </a:r>
            <a:r>
              <a:rPr lang="ru-RU" dirty="0" err="1" smtClean="0"/>
              <a:t>Exception</a:t>
            </a:r>
            <a:r>
              <a:rPr lang="ru-RU" dirty="0" smtClean="0"/>
              <a:t>. Разрешается создавать собственные </a:t>
            </a:r>
            <a:r>
              <a:rPr lang="ru-RU" i="1" dirty="0" smtClean="0"/>
              <a:t>классы исключений</a:t>
            </a:r>
            <a:r>
              <a:rPr lang="ru-RU" dirty="0" smtClean="0"/>
              <a:t>, наследуя их от </a:t>
            </a:r>
            <a:r>
              <a:rPr lang="ru-RU" i="1" dirty="0" smtClean="0"/>
              <a:t>класса </a:t>
            </a:r>
            <a:r>
              <a:rPr lang="ru-RU" i="1" dirty="0" err="1" smtClean="0"/>
              <a:t>Exception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Захват исключения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Блок </a:t>
            </a:r>
            <a:r>
              <a:rPr lang="ru-RU" dirty="0" err="1" smtClean="0"/>
              <a:t>catch</a:t>
            </a:r>
            <a:r>
              <a:rPr lang="ru-RU" dirty="0" smtClean="0"/>
              <a:t> - обработчик исключения имеет следующий синтаксис: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ru-RU" dirty="0" err="1" smtClean="0"/>
              <a:t>catch</a:t>
            </a:r>
            <a:r>
              <a:rPr lang="ru-RU" dirty="0" smtClean="0"/>
              <a:t> (T </a:t>
            </a:r>
            <a:r>
              <a:rPr lang="ru-RU" dirty="0" err="1" smtClean="0"/>
              <a:t>e</a:t>
            </a:r>
            <a:r>
              <a:rPr lang="ru-RU" dirty="0" smtClean="0"/>
              <a:t>) {...}</a:t>
            </a:r>
          </a:p>
          <a:p>
            <a:r>
              <a:rPr lang="ru-RU" dirty="0" smtClean="0"/>
              <a:t>Класс T, указанный в заголовке catch-блока, должен принадлежать </a:t>
            </a:r>
            <a:r>
              <a:rPr lang="ru-RU" i="1" dirty="0" smtClean="0"/>
              <a:t>классам исключений</a:t>
            </a:r>
            <a:r>
              <a:rPr lang="ru-RU" dirty="0" smtClean="0"/>
              <a:t>. </a:t>
            </a:r>
            <a:endParaRPr lang="en-US" dirty="0" smtClean="0"/>
          </a:p>
          <a:p>
            <a:r>
              <a:rPr lang="ru-RU" dirty="0" smtClean="0"/>
              <a:t>Блок </a:t>
            </a:r>
            <a:r>
              <a:rPr lang="ru-RU" dirty="0" err="1" smtClean="0"/>
              <a:t>catch</a:t>
            </a:r>
            <a:r>
              <a:rPr lang="ru-RU" dirty="0" smtClean="0"/>
              <a:t> с формальным аргументом </a:t>
            </a:r>
            <a:r>
              <a:rPr lang="ru-RU" dirty="0" err="1" smtClean="0"/>
              <a:t>e</a:t>
            </a:r>
            <a:r>
              <a:rPr lang="ru-RU" dirty="0" smtClean="0"/>
              <a:t> класса T захватывает текущее исключение </a:t>
            </a:r>
            <a:r>
              <a:rPr lang="ru-RU" dirty="0" err="1" smtClean="0"/>
              <a:t>e</a:t>
            </a:r>
            <a:r>
              <a:rPr lang="en-US" dirty="0" smtClean="0"/>
              <a:t>1</a:t>
            </a:r>
            <a:r>
              <a:rPr lang="ru-RU" dirty="0" smtClean="0"/>
              <a:t> класса T</a:t>
            </a:r>
            <a:r>
              <a:rPr lang="en-US" dirty="0" smtClean="0"/>
              <a:t>1</a:t>
            </a:r>
            <a:r>
              <a:rPr lang="ru-RU" dirty="0" smtClean="0"/>
              <a:t>, если и только если объект </a:t>
            </a:r>
            <a:r>
              <a:rPr lang="ru-RU" dirty="0" err="1" smtClean="0"/>
              <a:t>t</a:t>
            </a:r>
            <a:r>
              <a:rPr lang="en-US" dirty="0" smtClean="0"/>
              <a:t>1</a:t>
            </a:r>
            <a:r>
              <a:rPr lang="ru-RU" dirty="0" smtClean="0"/>
              <a:t> совместим по присваиванию </a:t>
            </a:r>
            <a:r>
              <a:rPr lang="ru-RU" dirty="0" err="1" smtClean="0"/>
              <a:t>c</a:t>
            </a:r>
            <a:r>
              <a:rPr lang="ru-RU" dirty="0" smtClean="0"/>
              <a:t> объектом </a:t>
            </a:r>
            <a:r>
              <a:rPr lang="ru-RU" dirty="0" err="1" smtClean="0"/>
              <a:t>e</a:t>
            </a:r>
            <a:r>
              <a:rPr lang="ru-RU" dirty="0" smtClean="0"/>
              <a:t>. Другими словами, потенциальная способность захвата означает допустимость присваивания </a:t>
            </a:r>
            <a:r>
              <a:rPr lang="ru-RU" dirty="0" err="1" smtClean="0"/>
              <a:t>e</a:t>
            </a:r>
            <a:r>
              <a:rPr lang="ru-RU" dirty="0" smtClean="0"/>
              <a:t> = </a:t>
            </a:r>
            <a:r>
              <a:rPr lang="ru-RU" dirty="0" err="1" smtClean="0"/>
              <a:t>t</a:t>
            </a:r>
            <a:r>
              <a:rPr lang="en-US" dirty="0" smtClean="0"/>
              <a:t>1</a:t>
            </a:r>
            <a:r>
              <a:rPr lang="ru-RU" dirty="0" smtClean="0"/>
              <a:t>, что возможно, когда класс T</a:t>
            </a:r>
            <a:r>
              <a:rPr lang="en-US" dirty="0" smtClean="0"/>
              <a:t>1</a:t>
            </a:r>
            <a:r>
              <a:rPr lang="ru-RU" dirty="0" smtClean="0"/>
              <a:t> является потомком класса T. </a:t>
            </a:r>
            <a:endParaRPr lang="en-US" dirty="0" smtClean="0"/>
          </a:p>
          <a:p>
            <a:r>
              <a:rPr lang="ru-RU" dirty="0" smtClean="0"/>
              <a:t>Обработчик, класс T которого является </a:t>
            </a:r>
            <a:r>
              <a:rPr lang="ru-RU" i="1" dirty="0" smtClean="0"/>
              <a:t>классом </a:t>
            </a:r>
            <a:r>
              <a:rPr lang="ru-RU" i="1" dirty="0" err="1" smtClean="0"/>
              <a:t>Exception</a:t>
            </a:r>
            <a:r>
              <a:rPr lang="ru-RU" dirty="0" smtClean="0"/>
              <a:t>, является </a:t>
            </a:r>
            <a:r>
              <a:rPr lang="ru-RU" i="1" dirty="0" smtClean="0"/>
              <a:t>универсальным обработчиком</a:t>
            </a:r>
            <a:r>
              <a:rPr lang="ru-RU" dirty="0" smtClean="0"/>
              <a:t>, потенциально он способен захватить любое исключение, поскольку все они являются его потомками.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Последовательность обработки исключений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500438"/>
            <a:ext cx="8229600" cy="31432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Исключение возникло в последнем вызванном методе цепочки - на рисунке метод r5. </a:t>
            </a:r>
            <a:endParaRPr lang="en-US" dirty="0" smtClean="0"/>
          </a:p>
          <a:p>
            <a:r>
              <a:rPr lang="ru-RU" dirty="0" smtClean="0"/>
              <a:t>Если у этого метода не нашлось обработчиков события, способных обработать исключение, то это пытается сделать метод r4, вызвавший r5. </a:t>
            </a:r>
            <a:endParaRPr lang="en-US" dirty="0" smtClean="0"/>
          </a:p>
          <a:p>
            <a:r>
              <a:rPr lang="ru-RU" dirty="0" smtClean="0"/>
              <a:t>Если вызов r5 находится в охраняемом блоке метода r4, то начнет проверяться список обработчиков в охраняемом блоке метода r4. </a:t>
            </a:r>
            <a:endParaRPr lang="en-US" dirty="0" smtClean="0"/>
          </a:p>
          <a:p>
            <a:r>
              <a:rPr lang="ru-RU" dirty="0" smtClean="0"/>
              <a:t>Этот процесс подъема по списку вызовов будет продолжаться, пока не будет найден обработчик, способный захватить исключение, или не будет достигнута начальная точка - процедура </a:t>
            </a:r>
            <a:r>
              <a:rPr lang="ru-RU" dirty="0" err="1" smtClean="0"/>
              <a:t>Main</a:t>
            </a:r>
            <a:r>
              <a:rPr lang="ru-RU" dirty="0" smtClean="0"/>
              <a:t>. </a:t>
            </a:r>
            <a:endParaRPr lang="en-US" dirty="0" smtClean="0"/>
          </a:p>
          <a:p>
            <a:r>
              <a:rPr lang="ru-RU" dirty="0" smtClean="0"/>
              <a:t>Если и в ней нет потенциального захватчика исключения, то сработает стандартный обработчик, прерывающий выполнение программы с выдачей соответствующего сообщения.</a:t>
            </a:r>
          </a:p>
          <a:p>
            <a:endParaRPr lang="ru-RU" dirty="0"/>
          </a:p>
        </p:txBody>
      </p:sp>
      <p:pic>
        <p:nvPicPr>
          <p:cNvPr id="1026" name="Picture 2" descr="Цепочка вызовов, хранящаяся в стеке вызов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714488"/>
            <a:ext cx="3914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Блок </a:t>
            </a:r>
            <a:r>
              <a:rPr lang="ru-RU" b="1" dirty="0" err="1" smtClean="0"/>
              <a:t>finally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возникновении исключения в блоке </a:t>
            </a:r>
            <a:r>
              <a:rPr lang="ru-RU" dirty="0" err="1" smtClean="0"/>
              <a:t>try</a:t>
            </a:r>
            <a:r>
              <a:rPr lang="ru-RU" dirty="0" smtClean="0"/>
              <a:t> могли быть заняты ресурсы - открыты файлы, захвачены некоторые устройства. Освобождение ресурсов, занятых try-блоком, выполняет finally-блок. </a:t>
            </a:r>
          </a:p>
          <a:p>
            <a:r>
              <a:rPr lang="ru-RU" dirty="0" smtClean="0"/>
              <a:t>Если он присутствует, он выполняется всегда, сразу же после завершения работы try-блока, как бы последний ни завершился. </a:t>
            </a:r>
          </a:p>
          <a:p>
            <a:r>
              <a:rPr lang="ru-RU" dirty="0" smtClean="0"/>
              <a:t>Блок </a:t>
            </a:r>
            <a:r>
              <a:rPr lang="ru-RU" dirty="0" err="1" smtClean="0"/>
              <a:t>try</a:t>
            </a:r>
            <a:r>
              <a:rPr lang="ru-RU" dirty="0" smtClean="0"/>
              <a:t> может завершиться вполне нормально без всяких происшествий и управление достигнет конца блока, выполнение может прервано оператором </a:t>
            </a:r>
            <a:r>
              <a:rPr lang="ru-RU" dirty="0" err="1" smtClean="0"/>
              <a:t>throw</a:t>
            </a:r>
            <a:r>
              <a:rPr lang="ru-RU" dirty="0" smtClean="0"/>
              <a:t>, управление может быть передано другому блоку из-за выполнения таких операторов как </a:t>
            </a:r>
            <a:r>
              <a:rPr lang="ru-RU" dirty="0" err="1" smtClean="0"/>
              <a:t>goto</a:t>
            </a:r>
            <a:r>
              <a:rPr lang="ru-RU" dirty="0" smtClean="0"/>
              <a:t>, </a:t>
            </a:r>
            <a:r>
              <a:rPr lang="ru-RU" dirty="0" err="1" smtClean="0"/>
              <a:t>return</a:t>
            </a:r>
            <a:r>
              <a:rPr lang="ru-RU" dirty="0" smtClean="0"/>
              <a:t> - во всех этих случаях, прежде чем управление будет передано по предписанному назначению ( в том числе, прежде чем произойдет </a:t>
            </a:r>
            <a:r>
              <a:rPr lang="ru-RU" i="1" dirty="0" smtClean="0"/>
              <a:t>захват исключения</a:t>
            </a:r>
            <a:r>
              <a:rPr lang="ru-RU" dirty="0" smtClean="0"/>
              <a:t>), предварительно будет выполнен finally-блок, который освобождает ресурсы, занятые try-блоком, а параллельно будет происходить освобождение стека от локальных переменных.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Пример обработки исключений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55000" lnSpcReduction="20000"/>
          </a:bodyPr>
          <a:lstStyle/>
          <a:p>
            <a:pPr marL="542925"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class </a:t>
            </a:r>
            <a:r>
              <a:rPr lang="en-US" dirty="0" err="1" smtClean="0">
                <a:ea typeface="+mn-ea"/>
                <a:cs typeface="+mn-cs"/>
              </a:rPr>
              <a:t>ExceptionTest</a:t>
            </a:r>
            <a:r>
              <a:rPr lang="en-US" dirty="0" smtClean="0">
                <a:ea typeface="+mn-ea"/>
                <a:cs typeface="+mn-cs"/>
              </a:rPr>
              <a:t> </a:t>
            </a:r>
          </a:p>
          <a:p>
            <a:pPr marL="542925"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static double </a:t>
            </a:r>
            <a:r>
              <a:rPr lang="en-US" dirty="0" err="1" smtClean="0">
                <a:ea typeface="+mn-ea"/>
                <a:cs typeface="+mn-cs"/>
              </a:rPr>
              <a:t>SafeDivision</a:t>
            </a:r>
            <a:r>
              <a:rPr lang="en-US" dirty="0" smtClean="0">
                <a:ea typeface="+mn-ea"/>
                <a:cs typeface="+mn-cs"/>
              </a:rPr>
              <a:t>(double x, double y)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if (y == 0)</a:t>
            </a:r>
            <a:r>
              <a:rPr lang="ru-RU" dirty="0" smtClean="0">
                <a:ea typeface="+mn-ea"/>
                <a:cs typeface="+mn-cs"/>
              </a:rPr>
              <a:t>  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throw new </a:t>
            </a:r>
            <a:r>
              <a:rPr lang="en-US" dirty="0" err="1" smtClean="0">
                <a:ea typeface="+mn-ea"/>
                <a:cs typeface="+mn-cs"/>
              </a:rPr>
              <a:t>System.DivideByZeroException</a:t>
            </a:r>
            <a:r>
              <a:rPr lang="en-US" dirty="0" smtClean="0">
                <a:ea typeface="+mn-ea"/>
                <a:cs typeface="+mn-cs"/>
              </a:rPr>
              <a:t>();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return x / y;</a:t>
            </a:r>
            <a:endParaRPr lang="ru-RU" dirty="0" smtClean="0">
              <a:ea typeface="+mn-ea"/>
              <a:cs typeface="+mn-cs"/>
            </a:endParaRPr>
          </a:p>
          <a:p>
            <a:pPr marL="622300" lvl="1" indent="-260350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}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static void Main(){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double a = 98, b = 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double result = 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try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result = </a:t>
            </a:r>
            <a:r>
              <a:rPr lang="en-US" dirty="0" err="1" smtClean="0">
                <a:ea typeface="+mn-ea"/>
                <a:cs typeface="+mn-cs"/>
              </a:rPr>
              <a:t>SafeDivision</a:t>
            </a:r>
            <a:r>
              <a:rPr lang="en-US" dirty="0" smtClean="0">
                <a:ea typeface="+mn-ea"/>
                <a:cs typeface="+mn-cs"/>
              </a:rPr>
              <a:t>(a, b);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</a:t>
            </a:r>
            <a:r>
              <a:rPr lang="en-US" dirty="0" err="1" smtClean="0">
                <a:ea typeface="+mn-ea"/>
                <a:cs typeface="+mn-cs"/>
              </a:rPr>
              <a:t>Console.WriteLine</a:t>
            </a:r>
            <a:r>
              <a:rPr lang="en-US" dirty="0" smtClean="0">
                <a:ea typeface="+mn-ea"/>
                <a:cs typeface="+mn-cs"/>
              </a:rPr>
              <a:t>("{0} divided by {1} = {2}", a, b, result);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}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catch (</a:t>
            </a:r>
            <a:r>
              <a:rPr lang="en-US" dirty="0" err="1" smtClean="0">
                <a:ea typeface="+mn-ea"/>
                <a:cs typeface="+mn-cs"/>
              </a:rPr>
              <a:t>DivideByZeroException</a:t>
            </a:r>
            <a:r>
              <a:rPr lang="en-US" dirty="0" smtClean="0">
                <a:ea typeface="+mn-ea"/>
                <a:cs typeface="+mn-cs"/>
              </a:rPr>
              <a:t> e)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</a:t>
            </a:r>
            <a:r>
              <a:rPr lang="en-US" dirty="0" err="1" smtClean="0">
                <a:ea typeface="+mn-ea"/>
                <a:cs typeface="+mn-cs"/>
              </a:rPr>
              <a:t>Console.WriteLine</a:t>
            </a:r>
            <a:r>
              <a:rPr lang="en-US" dirty="0" smtClean="0">
                <a:ea typeface="+mn-ea"/>
                <a:cs typeface="+mn-cs"/>
              </a:rPr>
              <a:t>("Attempted divide by zero.");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</a:t>
            </a:r>
            <a:r>
              <a:rPr lang="ru-RU" dirty="0" smtClean="0">
                <a:ea typeface="+mn-ea"/>
                <a:cs typeface="+mn-cs"/>
              </a:rPr>
              <a:t>}</a:t>
            </a:r>
          </a:p>
          <a:p>
            <a:pPr marL="622300"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}</a:t>
            </a:r>
          </a:p>
          <a:p>
            <a:pPr marL="542925"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}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Классы </a:t>
            </a:r>
            <a:r>
              <a:rPr lang="ru-RU" b="1" dirty="0" err="1" smtClean="0"/>
              <a:t>Debug</a:t>
            </a:r>
            <a:r>
              <a:rPr lang="ru-RU" b="1" dirty="0" smtClean="0"/>
              <a:t> и </a:t>
            </a:r>
            <a:r>
              <a:rPr lang="ru-RU" b="1" dirty="0" err="1" smtClean="0"/>
              <a:t>Trace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Классы </a:t>
            </a:r>
            <a:r>
              <a:rPr lang="ru-RU" dirty="0" err="1" smtClean="0"/>
              <a:t>Debug</a:t>
            </a:r>
            <a:r>
              <a:rPr lang="ru-RU" dirty="0" smtClean="0"/>
              <a:t> и </a:t>
            </a:r>
            <a:r>
              <a:rPr lang="ru-RU" dirty="0" err="1" smtClean="0"/>
              <a:t>Trace</a:t>
            </a:r>
            <a:r>
              <a:rPr lang="ru-RU" dirty="0" smtClean="0"/>
              <a:t> определены в пространстве имен </a:t>
            </a:r>
            <a:r>
              <a:rPr lang="ru-RU" dirty="0" err="1" smtClean="0"/>
              <a:t>Diagnostics</a:t>
            </a:r>
            <a:r>
              <a:rPr lang="ru-RU" dirty="0" smtClean="0"/>
              <a:t> и имеют одинаковый набор статических свойств и методов. </a:t>
            </a:r>
          </a:p>
          <a:p>
            <a:r>
              <a:rPr lang="ru-RU" dirty="0" smtClean="0"/>
              <a:t>Методы класса </a:t>
            </a:r>
            <a:r>
              <a:rPr lang="ru-RU" dirty="0" err="1" smtClean="0"/>
              <a:t>Debug</a:t>
            </a:r>
            <a:r>
              <a:rPr lang="ru-RU" dirty="0" smtClean="0"/>
              <a:t> действуют только в Debug-конфигурации проекта и игнорируются в Release-конфигурации. </a:t>
            </a:r>
          </a:p>
          <a:p>
            <a:r>
              <a:rPr lang="ru-RU" dirty="0" smtClean="0"/>
              <a:t>Методы класса </a:t>
            </a:r>
            <a:r>
              <a:rPr lang="ru-RU" dirty="0" err="1" smtClean="0"/>
              <a:t>Trace</a:t>
            </a:r>
            <a:r>
              <a:rPr lang="ru-RU" dirty="0" smtClean="0"/>
              <a:t> действуют в обеих конфигурациях.</a:t>
            </a:r>
          </a:p>
          <a:p>
            <a:r>
              <a:rPr lang="ru-RU" dirty="0" smtClean="0"/>
              <a:t>Одна из основных групп методов этих классов - </a:t>
            </a:r>
            <a:r>
              <a:rPr lang="ru-RU" i="1" dirty="0" smtClean="0"/>
              <a:t>методы печати данных</a:t>
            </a:r>
            <a:r>
              <a:rPr lang="ru-RU" dirty="0" smtClean="0"/>
              <a:t>: </a:t>
            </a:r>
            <a:r>
              <a:rPr lang="ru-RU" dirty="0" err="1" smtClean="0"/>
              <a:t>Write</a:t>
            </a:r>
            <a:r>
              <a:rPr lang="ru-RU" dirty="0" smtClean="0"/>
              <a:t>, </a:t>
            </a:r>
            <a:r>
              <a:rPr lang="ru-RU" dirty="0" err="1" smtClean="0"/>
              <a:t>WriteIf</a:t>
            </a:r>
            <a:r>
              <a:rPr lang="ru-RU" dirty="0" smtClean="0"/>
              <a:t>, </a:t>
            </a:r>
            <a:r>
              <a:rPr lang="ru-RU" dirty="0" err="1" smtClean="0"/>
              <a:t>WriteLine</a:t>
            </a:r>
            <a:r>
              <a:rPr lang="ru-RU" dirty="0" smtClean="0"/>
              <a:t>, </a:t>
            </a:r>
            <a:r>
              <a:rPr lang="ru-RU" dirty="0" err="1" smtClean="0"/>
              <a:t>WriteLineIf</a:t>
            </a:r>
            <a:r>
              <a:rPr lang="ru-RU" dirty="0" smtClean="0"/>
              <a:t>. </a:t>
            </a:r>
          </a:p>
          <a:p>
            <a:pPr lvl="1"/>
            <a:r>
              <a:rPr lang="ru-RU" dirty="0" smtClean="0"/>
              <a:t>Методы со словом </a:t>
            </a:r>
            <a:r>
              <a:rPr lang="ru-RU" dirty="0" err="1" smtClean="0"/>
              <a:t>If</a:t>
            </a:r>
            <a:r>
              <a:rPr lang="ru-RU" dirty="0" smtClean="0"/>
              <a:t> могут сделать печать условной, задавая условие печати в качестве первого аргумента метода, что иногда крайне полезно. Методы со словом </a:t>
            </a:r>
            <a:r>
              <a:rPr lang="ru-RU" dirty="0" err="1" smtClean="0"/>
              <a:t>Line</a:t>
            </a:r>
            <a:r>
              <a:rPr lang="ru-RU" dirty="0" smtClean="0"/>
              <a:t> дают возможность дополнять сообщение символом перехода на новую строку.</a:t>
            </a:r>
          </a:p>
          <a:p>
            <a:pPr lvl="1"/>
            <a:r>
              <a:rPr lang="ru-RU" dirty="0" smtClean="0"/>
              <a:t>По умолчанию методы обоих классов направляют вывод в окно </a:t>
            </a:r>
            <a:r>
              <a:rPr lang="ru-RU" dirty="0" err="1" smtClean="0"/>
              <a:t>Output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Методы </a:t>
            </a:r>
            <a:r>
              <a:rPr lang="ru-RU" dirty="0" err="1" smtClean="0"/>
              <a:t>Assert</a:t>
            </a:r>
            <a:r>
              <a:rPr lang="ru-RU" dirty="0" smtClean="0"/>
              <a:t> и </a:t>
            </a:r>
            <a:r>
              <a:rPr lang="ru-RU" dirty="0" err="1" smtClean="0"/>
              <a:t>Fail</a:t>
            </a:r>
            <a:r>
              <a:rPr lang="ru-RU" dirty="0" smtClean="0"/>
              <a:t>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2305</Words>
  <Application>Microsoft Office PowerPoint</Application>
  <PresentationFormat>Экран (4:3)</PresentationFormat>
  <Paragraphs>313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Высокоуровневые методы информатики и программирования  Лекция 4  Выражения и операторы  </vt:lpstr>
      <vt:lpstr>План лекции</vt:lpstr>
      <vt:lpstr>Слайд 3</vt:lpstr>
      <vt:lpstr>Выражения</vt:lpstr>
      <vt:lpstr>Порядок вычисления выражения</vt:lpstr>
      <vt:lpstr>Тип результата выражения</vt:lpstr>
      <vt:lpstr>Слайд 7</vt:lpstr>
      <vt:lpstr>Операторы языка программирования</vt:lpstr>
      <vt:lpstr>Оператор присваивания</vt:lpstr>
      <vt:lpstr>Результат присваивания</vt:lpstr>
      <vt:lpstr>Операторы выбора</vt:lpstr>
      <vt:lpstr>Оператор if</vt:lpstr>
      <vt:lpstr>Оператор switch</vt:lpstr>
      <vt:lpstr>Пример использования оператора switch</vt:lpstr>
      <vt:lpstr>Выбор диапазона значений</vt:lpstr>
      <vt:lpstr>Операторы перехода</vt:lpstr>
      <vt:lpstr>Операторы break и continue</vt:lpstr>
      <vt:lpstr> Операторы цикла</vt:lpstr>
      <vt:lpstr>Цикл for</vt:lpstr>
      <vt:lpstr>Циклы while</vt:lpstr>
      <vt:lpstr>Пример цикла do-while</vt:lpstr>
      <vt:lpstr>Обработка исключений (аварийных ситуаций в ходе выполнения программы)</vt:lpstr>
      <vt:lpstr>Обработка исключений</vt:lpstr>
      <vt:lpstr>Операторы обработки исключений</vt:lpstr>
      <vt:lpstr>Класс Exception</vt:lpstr>
      <vt:lpstr>Создание объектов Exception</vt:lpstr>
      <vt:lpstr>Объекты класса Exception </vt:lpstr>
      <vt:lpstr>Захват исключения</vt:lpstr>
      <vt:lpstr>Последовательность обработки исключений</vt:lpstr>
      <vt:lpstr>Блок finally</vt:lpstr>
      <vt:lpstr>Пример обработки исключений</vt:lpstr>
      <vt:lpstr>Классы Debug и Trace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Expressions and statements</dc:title>
  <dc:creator>Tuzovsky Anatoly Fedorovich</dc:creator>
  <dc:description>Tomsk Polytechnic University</dc:description>
  <cp:lastModifiedBy>Тузовский</cp:lastModifiedBy>
  <cp:revision>14</cp:revision>
  <dcterms:created xsi:type="dcterms:W3CDTF">2009-09-14T01:07:03Z</dcterms:created>
  <dcterms:modified xsi:type="dcterms:W3CDTF">2010-01-31T06:11:58Z</dcterms:modified>
</cp:coreProperties>
</file>