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sldIdLst>
    <p:sldId id="336" r:id="rId2"/>
    <p:sldId id="335" r:id="rId3"/>
    <p:sldId id="342" r:id="rId4"/>
    <p:sldId id="343" r:id="rId5"/>
    <p:sldId id="257" r:id="rId6"/>
    <p:sldId id="353" r:id="rId7"/>
    <p:sldId id="364" r:id="rId8"/>
    <p:sldId id="260" r:id="rId9"/>
    <p:sldId id="360" r:id="rId10"/>
    <p:sldId id="362" r:id="rId11"/>
    <p:sldId id="350" r:id="rId12"/>
    <p:sldId id="361" r:id="rId13"/>
    <p:sldId id="358" r:id="rId14"/>
    <p:sldId id="345" r:id="rId15"/>
    <p:sldId id="371" r:id="rId16"/>
    <p:sldId id="365" r:id="rId17"/>
    <p:sldId id="368" r:id="rId18"/>
    <p:sldId id="369" r:id="rId19"/>
    <p:sldId id="370" r:id="rId20"/>
    <p:sldId id="366" r:id="rId21"/>
    <p:sldId id="367" r:id="rId22"/>
    <p:sldId id="259" r:id="rId23"/>
    <p:sldId id="346" r:id="rId24"/>
    <p:sldId id="272" r:id="rId25"/>
    <p:sldId id="279" r:id="rId26"/>
    <p:sldId id="281" r:id="rId27"/>
    <p:sldId id="282" r:id="rId28"/>
    <p:sldId id="285" r:id="rId29"/>
    <p:sldId id="286" r:id="rId30"/>
    <p:sldId id="287" r:id="rId31"/>
    <p:sldId id="288" r:id="rId32"/>
    <p:sldId id="359" r:id="rId33"/>
    <p:sldId id="344" r:id="rId34"/>
    <p:sldId id="383" r:id="rId35"/>
    <p:sldId id="385" r:id="rId36"/>
    <p:sldId id="384" r:id="rId37"/>
    <p:sldId id="337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386" r:id="rId47"/>
    <p:sldId id="299" r:id="rId48"/>
    <p:sldId id="300" r:id="rId49"/>
    <p:sldId id="372" r:id="rId50"/>
    <p:sldId id="302" r:id="rId51"/>
    <p:sldId id="301" r:id="rId52"/>
    <p:sldId id="303" r:id="rId53"/>
    <p:sldId id="304" r:id="rId54"/>
    <p:sldId id="305" r:id="rId55"/>
    <p:sldId id="306" r:id="rId56"/>
    <p:sldId id="307" r:id="rId57"/>
    <p:sldId id="387" r:id="rId58"/>
    <p:sldId id="308" r:id="rId59"/>
    <p:sldId id="309" r:id="rId60"/>
    <p:sldId id="310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73" r:id="rId69"/>
    <p:sldId id="319" r:id="rId70"/>
    <p:sldId id="340" r:id="rId71"/>
    <p:sldId id="339" r:id="rId72"/>
    <p:sldId id="389" r:id="rId73"/>
    <p:sldId id="388" r:id="rId74"/>
    <p:sldId id="338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76" r:id="rId89"/>
    <p:sldId id="333" r:id="rId90"/>
    <p:sldId id="377" r:id="rId91"/>
    <p:sldId id="374" r:id="rId92"/>
    <p:sldId id="378" r:id="rId93"/>
    <p:sldId id="379" r:id="rId94"/>
    <p:sldId id="380" r:id="rId95"/>
    <p:sldId id="381" r:id="rId96"/>
    <p:sldId id="334" r:id="rId97"/>
    <p:sldId id="375" r:id="rId98"/>
    <p:sldId id="382" r:id="rId9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F5616-463B-4AA5-BC59-C48F15CB59E1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27BF4-67C1-4D19-B1FC-A5F9BFDF34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64F928-5D6C-45D4-B810-64B9B964F2AC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5E2EE4-FB1B-442D-BA3A-5133F968A6ED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5FA00D-0F49-416C-9A5C-926DD286A363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5587A-2588-4B58-A273-B722499CCC49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C67374-EE3D-41F4-9AD7-CE8DDC6FE485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B3642E-1531-47F8-BA75-275D1CAA6E54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D4EB0-538D-43C7-950C-3A92DA3621C9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63B73F-67F8-4D97-B426-84055432C787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C030D-BCEB-47A8-851C-A20392F80490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CF4C42-56D1-4106-8EE8-E5C82D4D0C10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3D51E-8E56-4E60-AE3A-C777EC1C3957}" type="slidenum">
              <a:rPr lang="ru-RU" smtClean="0"/>
              <a:pPr/>
              <a:t>30</a:t>
            </a:fld>
            <a:endParaRPr lang="ru-RU" smtClean="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08D94-9657-4E9D-850E-6D7462BB8141}" type="slidenum">
              <a:rPr lang="ru-RU" smtClean="0"/>
              <a:pPr/>
              <a:t>31</a:t>
            </a:fld>
            <a:endParaRPr lang="ru-RU" smtClean="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5FCF71-0715-46C0-AE66-11230D56380A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48A34B-CFEC-4F4A-82ED-83BA411CA825}" type="slidenum">
              <a:rPr lang="ru-RU" smtClean="0"/>
              <a:pPr/>
              <a:t>47</a:t>
            </a:fld>
            <a:endParaRPr lang="ru-RU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“Cannot implicitly convert type '</a:t>
            </a:r>
            <a:r>
              <a:rPr lang="en-US" dirty="0" err="1" smtClean="0"/>
              <a:t>int</a:t>
            </a:r>
            <a:r>
              <a:rPr lang="en-US" dirty="0" smtClean="0"/>
              <a:t>?' to '</a:t>
            </a:r>
            <a:r>
              <a:rPr lang="en-US" dirty="0" err="1" smtClean="0"/>
              <a:t>int</a:t>
            </a:r>
            <a:r>
              <a:rPr lang="en-US" dirty="0" smtClean="0"/>
              <a:t>'. An explicit conversion exists (are you missing a cast?)”	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34694-BFA7-4F0B-A9C1-A1BA33D3E13A}" type="slidenum">
              <a:rPr lang="ru-RU" smtClean="0"/>
              <a:pPr/>
              <a:t>48</a:t>
            </a:fld>
            <a:endParaRPr lang="ru-RU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Иерархия</a:t>
            </a:r>
            <a:r>
              <a:rPr lang="ru-RU" baseline="0" dirty="0" smtClean="0"/>
              <a:t> сложности типов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34694-BFA7-4F0B-A9C1-A1BA33D3E13A}" type="slidenum">
              <a:rPr lang="ru-RU" smtClean="0"/>
              <a:pPr/>
              <a:t>49</a:t>
            </a:fld>
            <a:endParaRPr lang="ru-RU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80360-5B3B-4DB0-8ECC-C61528087378}" type="slidenum">
              <a:rPr lang="ru-RU" smtClean="0"/>
              <a:pPr/>
              <a:t>50</a:t>
            </a:fld>
            <a:endParaRPr lang="ru-RU" smtClean="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953905-5EEE-4C46-A10F-52F64BF9637E}" type="slidenum">
              <a:rPr lang="ru-RU" smtClean="0"/>
              <a:pPr/>
              <a:t>51</a:t>
            </a:fld>
            <a:endParaRPr lang="ru-RU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1FE94-E22F-4BB0-B069-A870A3ED387C}" type="slidenum">
              <a:rPr lang="ru-RU" smtClean="0"/>
              <a:pPr/>
              <a:t>53</a:t>
            </a:fld>
            <a:endParaRPr lang="ru-RU" smtClean="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3AED6B-6BC8-48E5-BDEE-0BED89CABBFC}" type="slidenum">
              <a:rPr lang="ru-RU" smtClean="0"/>
              <a:pPr/>
              <a:t>55</a:t>
            </a:fld>
            <a:endParaRPr lang="ru-RU" smtClean="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ko-KR" sz="1200" dirty="0" smtClean="0"/>
              <a:t>Существует возможность преобразования к системному типу </a:t>
            </a:r>
            <a:r>
              <a:rPr lang="ru-RU" altLang="ko-KR" sz="1200" dirty="0" err="1" smtClean="0">
                <a:solidFill>
                  <a:srgbClr val="0033CC"/>
                </a:solidFill>
              </a:rPr>
              <a:t>DateTime</a:t>
            </a:r>
            <a:r>
              <a:rPr lang="ru-RU" altLang="ko-KR" sz="1200" dirty="0" smtClean="0"/>
              <a:t>, </a:t>
            </a:r>
            <a:endParaRPr lang="en-US" altLang="ko-KR" sz="1200" dirty="0" smtClean="0"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ko-KR" sz="1200" dirty="0" smtClean="0">
                <a:ea typeface="Gulim" pitchFamily="34" charset="-127"/>
              </a:rPr>
              <a:t>	</a:t>
            </a:r>
            <a:r>
              <a:rPr lang="ru-RU" altLang="ko-KR" sz="1200" dirty="0" err="1" smtClean="0">
                <a:solidFill>
                  <a:schemeClr val="accent2"/>
                </a:solidFill>
              </a:rPr>
              <a:t>System.DateTime</a:t>
            </a:r>
            <a:r>
              <a:rPr lang="ru-RU" altLang="ko-KR" sz="1200" dirty="0" smtClean="0">
                <a:solidFill>
                  <a:schemeClr val="accent2"/>
                </a:solidFill>
              </a:rPr>
              <a:t> </a:t>
            </a:r>
            <a:r>
              <a:rPr lang="ru-RU" altLang="ko-KR" sz="1200" dirty="0" err="1" smtClean="0">
                <a:solidFill>
                  <a:schemeClr val="accent2"/>
                </a:solidFill>
              </a:rPr>
              <a:t>dat</a:t>
            </a:r>
            <a:r>
              <a:rPr lang="ru-RU" altLang="ko-KR" sz="1200" dirty="0" smtClean="0">
                <a:solidFill>
                  <a:schemeClr val="accent2"/>
                </a:solidFill>
              </a:rPr>
              <a:t> = </a:t>
            </a:r>
            <a:r>
              <a:rPr lang="ru-RU" altLang="ko-KR" sz="1200" dirty="0" err="1" smtClean="0">
                <a:solidFill>
                  <a:schemeClr val="accent2"/>
                </a:solidFill>
              </a:rPr>
              <a:t>Convert.ToDateTime</a:t>
            </a:r>
            <a:r>
              <a:rPr lang="ru-RU" altLang="ko-KR" sz="1200" dirty="0" smtClean="0">
                <a:solidFill>
                  <a:schemeClr val="accent2"/>
                </a:solidFill>
              </a:rPr>
              <a:t>("15.03.2003");</a:t>
            </a:r>
            <a:endParaRPr lang="ru-RU" sz="1200" dirty="0" smtClean="0">
              <a:solidFill>
                <a:schemeClr val="accent2"/>
              </a:solidFill>
            </a:endParaRP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53EA93-E5E0-4666-BAB6-6B19131DD524}" type="slidenum">
              <a:rPr lang="ru-RU" smtClean="0"/>
              <a:pPr/>
              <a:t>56</a:t>
            </a:fld>
            <a:endParaRPr lang="ru-RU" smtClean="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2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56688-4DCE-4938-A13A-BD2565C9708A}" type="slidenum">
              <a:rPr lang="ru-RU" smtClean="0"/>
              <a:pPr/>
              <a:t>64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41C703-B519-46BE-9388-89BF34BB0759}" type="slidenum">
              <a:rPr lang="ru-RU"/>
              <a:pPr/>
              <a:t>98</a:t>
            </a:fld>
            <a:endParaRPr lang="ru-RU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D8245-CC3C-4843-BCAA-563404C92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7F742-0E30-4D33-BBD3-560C9B02ED13}" type="datetimeFigureOut">
              <a:rPr lang="ru-RU" smtClean="0"/>
              <a:pPr/>
              <a:t>29.01.2010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64CA0-6C25-4428-A3A0-5C25720958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3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лекции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3989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Переменные программы </a:t>
            </a:r>
          </a:p>
          <a:p>
            <a:pPr marL="609600" indent="-6096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Операции</a:t>
            </a:r>
          </a:p>
          <a:p>
            <a:pPr marL="609600" indent="-6096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Выражения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Операторы</a:t>
            </a:r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Программа</a:t>
            </a:r>
            <a:r>
              <a:rPr lang="ru-RU" dirty="0" smtClean="0"/>
              <a:t> это множество </a:t>
            </a:r>
            <a:r>
              <a:rPr lang="ru-RU" dirty="0" smtClean="0">
                <a:solidFill>
                  <a:srgbClr val="0000FF"/>
                </a:solidFill>
              </a:rPr>
              <a:t>типов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Типы</a:t>
            </a:r>
            <a:r>
              <a:rPr lang="ru-RU" dirty="0" smtClean="0"/>
              <a:t> - встроенные базовые типы и пользовательские типы (описанные программистами): </a:t>
            </a:r>
            <a:r>
              <a:rPr lang="ru-RU" dirty="0" smtClean="0">
                <a:solidFill>
                  <a:srgbClr val="0000CC"/>
                </a:solidFill>
              </a:rPr>
              <a:t>классы</a:t>
            </a:r>
            <a:r>
              <a:rPr lang="ru-RU" dirty="0" smtClean="0"/>
              <a:t>, интерфейсы, … 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Классы</a:t>
            </a:r>
            <a:r>
              <a:rPr lang="ru-RU" dirty="0" smtClean="0"/>
              <a:t> состоят из </a:t>
            </a:r>
            <a:r>
              <a:rPr lang="ru-RU" dirty="0" smtClean="0">
                <a:solidFill>
                  <a:srgbClr val="0000FF"/>
                </a:solidFill>
              </a:rPr>
              <a:t>данных</a:t>
            </a:r>
            <a:r>
              <a:rPr lang="ru-RU" dirty="0" smtClean="0"/>
              <a:t> (константы, переменные) и </a:t>
            </a:r>
            <a:r>
              <a:rPr lang="ru-RU" dirty="0" smtClean="0">
                <a:solidFill>
                  <a:srgbClr val="0000FF"/>
                </a:solidFill>
              </a:rPr>
              <a:t>методов </a:t>
            </a:r>
            <a:r>
              <a:rPr lang="ru-RU" dirty="0" smtClean="0"/>
              <a:t>(свойства, функции).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Методы</a:t>
            </a:r>
            <a:r>
              <a:rPr lang="ru-RU" dirty="0" smtClean="0"/>
              <a:t> это </a:t>
            </a:r>
            <a:r>
              <a:rPr lang="ru-RU" dirty="0" smtClean="0">
                <a:solidFill>
                  <a:srgbClr val="0000FF"/>
                </a:solidFill>
              </a:rPr>
              <a:t>данные</a:t>
            </a:r>
            <a:r>
              <a:rPr lang="ru-RU" dirty="0" smtClean="0"/>
              <a:t> + набор </a:t>
            </a:r>
            <a:r>
              <a:rPr lang="ru-RU" dirty="0" smtClean="0">
                <a:solidFill>
                  <a:srgbClr val="0000FF"/>
                </a:solidFill>
              </a:rPr>
              <a:t>операторов</a:t>
            </a:r>
            <a:r>
              <a:rPr lang="ru-RU" dirty="0" smtClean="0">
                <a:solidFill>
                  <a:schemeClr val="accent6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(</a:t>
            </a:r>
            <a:r>
              <a:rPr lang="ru-RU" dirty="0" smtClean="0">
                <a:solidFill>
                  <a:schemeClr val="accent6"/>
                </a:solidFill>
              </a:rPr>
              <a:t>алгоритм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Операторы</a:t>
            </a:r>
            <a:r>
              <a:rPr lang="ru-RU" dirty="0" smtClean="0"/>
              <a:t> это элементарные высказывания языка программирования. Операторы включают: ключевые слова, переменные и выражения.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Выражения</a:t>
            </a:r>
            <a:r>
              <a:rPr lang="ru-RU" dirty="0" smtClean="0"/>
              <a:t> это переменные (константы) объединенные знаками операций.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Логика рассмотрения языка </a:t>
            </a:r>
            <a:r>
              <a:rPr lang="en-US" dirty="0" smtClean="0"/>
              <a:t>C#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571612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1. Переменные и константы.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357430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2. Типы переменных и констант.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3143248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3. Операции над переменными.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929066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4. Операторы языка.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43174" y="4714884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5. Методы.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5500702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6. Классы.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072330" y="1500174"/>
            <a:ext cx="1357322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n;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float </a:t>
            </a:r>
            <a:r>
              <a:rPr lang="en-US" dirty="0" err="1" smtClean="0">
                <a:solidFill>
                  <a:schemeClr val="tx1"/>
                </a:solidFill>
              </a:rPr>
              <a:t>val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float r;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2857496"/>
            <a:ext cx="1428760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(n + </a:t>
            </a:r>
            <a:r>
              <a:rPr lang="en-US" dirty="0" err="1" smtClean="0">
                <a:solidFill>
                  <a:schemeClr val="tx1"/>
                </a:solidFill>
              </a:rPr>
              <a:t>val</a:t>
            </a:r>
            <a:r>
              <a:rPr lang="en-US" dirty="0" smtClean="0">
                <a:solidFill>
                  <a:schemeClr val="tx1"/>
                </a:solidFill>
              </a:rPr>
              <a:t>) * 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3786190"/>
            <a:ext cx="1928826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r = (n + </a:t>
            </a:r>
            <a:r>
              <a:rPr lang="en-US" dirty="0" err="1" smtClean="0">
                <a:solidFill>
                  <a:schemeClr val="tx1"/>
                </a:solidFill>
              </a:rPr>
              <a:t>val</a:t>
            </a:r>
            <a:r>
              <a:rPr lang="en-US" dirty="0" smtClean="0">
                <a:solidFill>
                  <a:schemeClr val="tx1"/>
                </a:solidFill>
              </a:rPr>
              <a:t>) * 2;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429132"/>
            <a:ext cx="178595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float calc(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m)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{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n;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f </a:t>
            </a:r>
            <a:r>
              <a:rPr lang="en-US" dirty="0" err="1" smtClean="0">
                <a:solidFill>
                  <a:schemeClr val="tx1"/>
                </a:solidFill>
              </a:rPr>
              <a:t>loat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val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float r;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  r = (n + </a:t>
            </a:r>
            <a:r>
              <a:rPr lang="en-US" dirty="0" err="1" smtClean="0">
                <a:solidFill>
                  <a:schemeClr val="tx1"/>
                </a:solidFill>
              </a:rPr>
              <a:t>val</a:t>
            </a:r>
            <a:r>
              <a:rPr lang="en-US" dirty="0" smtClean="0">
                <a:solidFill>
                  <a:schemeClr val="tx1"/>
                </a:solidFill>
              </a:rPr>
              <a:t>) * 2;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return r;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929454" y="5214950"/>
            <a:ext cx="2000264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class Circle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{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r;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float calc(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m)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{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…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}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08275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1. Переменные и типы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Переменные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err="1" smtClean="0"/>
              <a:t>Переменные</a:t>
            </a:r>
            <a:r>
              <a:rPr lang="en-US" i="1" dirty="0" smtClean="0"/>
              <a:t> –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именованные</a:t>
            </a:r>
            <a:r>
              <a:rPr lang="en-US" dirty="0" smtClean="0"/>
              <a:t> </a:t>
            </a:r>
            <a:r>
              <a:rPr lang="en-US" dirty="0" err="1" smtClean="0"/>
              <a:t>участки</a:t>
            </a:r>
            <a:r>
              <a:rPr lang="en-US" dirty="0" smtClean="0"/>
              <a:t> </a:t>
            </a:r>
            <a:r>
              <a:rPr lang="en-US" dirty="0" err="1" smtClean="0"/>
              <a:t>памяти</a:t>
            </a:r>
            <a:r>
              <a:rPr lang="en-US" dirty="0" smtClean="0"/>
              <a:t>, </a:t>
            </a:r>
            <a:r>
              <a:rPr lang="en-US" dirty="0" err="1" smtClean="0"/>
              <a:t>которые</a:t>
            </a:r>
            <a:r>
              <a:rPr lang="en-US" dirty="0" smtClean="0"/>
              <a:t> </a:t>
            </a:r>
            <a:r>
              <a:rPr lang="en-US" dirty="0" err="1" smtClean="0"/>
              <a:t>могут</a:t>
            </a:r>
            <a:r>
              <a:rPr lang="en-US" dirty="0" smtClean="0"/>
              <a:t> </a:t>
            </a:r>
            <a:r>
              <a:rPr lang="en-US" dirty="0" err="1" smtClean="0"/>
              <a:t>хранить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значения</a:t>
            </a:r>
            <a:r>
              <a:rPr lang="en-US" dirty="0" smtClean="0"/>
              <a:t> </a:t>
            </a:r>
            <a:r>
              <a:rPr lang="en-US" dirty="0" err="1" smtClean="0"/>
              <a:t>некоторого</a:t>
            </a:r>
            <a:r>
              <a:rPr lang="en-US" dirty="0" smtClean="0"/>
              <a:t> </a:t>
            </a:r>
            <a:r>
              <a:rPr lang="en-US" dirty="0" err="1" smtClean="0"/>
              <a:t>типа</a:t>
            </a:r>
            <a:r>
              <a:rPr lang="en-US" dirty="0" smtClean="0"/>
              <a:t> (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значащих</a:t>
            </a:r>
            <a:r>
              <a:rPr lang="en-US" dirty="0" smtClean="0"/>
              <a:t> </a:t>
            </a:r>
            <a:r>
              <a:rPr lang="en-US" dirty="0" err="1" smtClean="0"/>
              <a:t>типов</a:t>
            </a:r>
            <a:r>
              <a:rPr lang="en-US" dirty="0" smtClean="0"/>
              <a:t>, в </a:t>
            </a:r>
            <a:r>
              <a:rPr lang="en-US" dirty="0" err="1" smtClean="0"/>
              <a:t>стеке</a:t>
            </a:r>
            <a:r>
              <a:rPr lang="en-US" dirty="0" smtClean="0"/>
              <a:t>), </a:t>
            </a:r>
          </a:p>
          <a:p>
            <a:pPr lvl="1"/>
            <a:r>
              <a:rPr lang="en-US" dirty="0" err="1" smtClean="0"/>
              <a:t>ссылки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экземпляры</a:t>
            </a:r>
            <a:r>
              <a:rPr lang="en-US" dirty="0" smtClean="0"/>
              <a:t> </a:t>
            </a:r>
            <a:r>
              <a:rPr lang="en-US" dirty="0" err="1" smtClean="0"/>
              <a:t>некоторых</a:t>
            </a:r>
            <a:r>
              <a:rPr lang="en-US" dirty="0" smtClean="0"/>
              <a:t> </a:t>
            </a:r>
            <a:r>
              <a:rPr lang="en-US" dirty="0" err="1" smtClean="0"/>
              <a:t>классов</a:t>
            </a:r>
            <a:r>
              <a:rPr lang="en-US" dirty="0" smtClean="0"/>
              <a:t> (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ссылочных</a:t>
            </a:r>
            <a:r>
              <a:rPr lang="en-US" dirty="0" smtClean="0"/>
              <a:t> </a:t>
            </a:r>
            <a:r>
              <a:rPr lang="en-US" dirty="0" err="1" smtClean="0"/>
              <a:t>типов</a:t>
            </a:r>
            <a:r>
              <a:rPr lang="en-US" dirty="0" smtClean="0"/>
              <a:t>, </a:t>
            </a:r>
            <a:r>
              <a:rPr lang="en-US" dirty="0" err="1" smtClean="0"/>
              <a:t>ссылки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объекты</a:t>
            </a:r>
            <a:r>
              <a:rPr lang="en-US" dirty="0" smtClean="0"/>
              <a:t>, </a:t>
            </a:r>
            <a:r>
              <a:rPr lang="en-US" dirty="0" err="1" smtClean="0"/>
              <a:t>расположенные</a:t>
            </a:r>
            <a:r>
              <a:rPr lang="en-US" dirty="0" smtClean="0"/>
              <a:t> в "</a:t>
            </a:r>
            <a:r>
              <a:rPr lang="en-US" dirty="0" err="1" smtClean="0"/>
              <a:t>куче</a:t>
            </a:r>
            <a:r>
              <a:rPr lang="en-US" dirty="0" smtClean="0"/>
              <a:t>"). </a:t>
            </a:r>
          </a:p>
          <a:p>
            <a:r>
              <a:rPr lang="en-US" dirty="0" smtClean="0"/>
              <a:t>В C# </a:t>
            </a:r>
            <a:r>
              <a:rPr lang="en-US" dirty="0" err="1" smtClean="0"/>
              <a:t>выделяют</a:t>
            </a:r>
            <a:r>
              <a:rPr lang="en-US" dirty="0" smtClean="0"/>
              <a:t> </a:t>
            </a:r>
            <a:r>
              <a:rPr lang="en-US" dirty="0" err="1" smtClean="0"/>
              <a:t>два</a:t>
            </a:r>
            <a:r>
              <a:rPr lang="en-US" dirty="0" smtClean="0"/>
              <a:t> </a:t>
            </a:r>
            <a:r>
              <a:rPr lang="en-US" dirty="0" err="1" smtClean="0"/>
              <a:t>типа</a:t>
            </a:r>
            <a:r>
              <a:rPr lang="en-US" dirty="0" smtClean="0"/>
              <a:t> </a:t>
            </a:r>
            <a:r>
              <a:rPr lang="en-US" dirty="0" err="1" smtClean="0"/>
              <a:t>переменных</a:t>
            </a:r>
            <a:r>
              <a:rPr lang="en-US" dirty="0" smtClean="0"/>
              <a:t>: </a:t>
            </a:r>
          </a:p>
          <a:p>
            <a:pPr lvl="1"/>
            <a:r>
              <a:rPr lang="en-US" i="1" dirty="0" err="1" smtClean="0"/>
              <a:t>поля</a:t>
            </a:r>
            <a:r>
              <a:rPr lang="en-US" i="1" dirty="0" smtClean="0"/>
              <a:t> </a:t>
            </a:r>
            <a:r>
              <a:rPr lang="en-US" i="1" dirty="0" err="1" smtClean="0"/>
              <a:t>классов</a:t>
            </a:r>
            <a:r>
              <a:rPr lang="en-US" dirty="0" smtClean="0"/>
              <a:t> (</a:t>
            </a:r>
            <a:r>
              <a:rPr lang="en-US" dirty="0" err="1" smtClean="0"/>
              <a:t>объявляются</a:t>
            </a:r>
            <a:r>
              <a:rPr lang="en-US" dirty="0" smtClean="0"/>
              <a:t> в </a:t>
            </a:r>
            <a:r>
              <a:rPr lang="en-US" dirty="0" err="1" smtClean="0"/>
              <a:t>описаниях</a:t>
            </a:r>
            <a:r>
              <a:rPr lang="en-US" dirty="0" smtClean="0"/>
              <a:t> </a:t>
            </a:r>
            <a:r>
              <a:rPr lang="en-US" dirty="0" err="1" smtClean="0"/>
              <a:t>классов</a:t>
            </a:r>
            <a:r>
              <a:rPr lang="en-US" dirty="0" smtClean="0"/>
              <a:t> и </a:t>
            </a:r>
            <a:r>
              <a:rPr lang="en-US" dirty="0" err="1" smtClean="0"/>
              <a:t>создаются</a:t>
            </a:r>
            <a:r>
              <a:rPr lang="en-US" dirty="0" smtClean="0"/>
              <a:t> 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каждого</a:t>
            </a:r>
            <a:r>
              <a:rPr lang="en-US" dirty="0" smtClean="0"/>
              <a:t> </a:t>
            </a:r>
            <a:r>
              <a:rPr lang="en-US" dirty="0" err="1" smtClean="0"/>
              <a:t>объекта</a:t>
            </a:r>
            <a:r>
              <a:rPr lang="en-US" dirty="0" smtClean="0"/>
              <a:t>) и </a:t>
            </a:r>
          </a:p>
          <a:p>
            <a:pPr lvl="1"/>
            <a:r>
              <a:rPr lang="en-US" i="1" dirty="0" err="1" smtClean="0"/>
              <a:t>локальные</a:t>
            </a:r>
            <a:r>
              <a:rPr lang="en-US" i="1" dirty="0" smtClean="0"/>
              <a:t> </a:t>
            </a:r>
            <a:r>
              <a:rPr lang="en-US" i="1" dirty="0" err="1" smtClean="0"/>
              <a:t>переменные</a:t>
            </a:r>
            <a:r>
              <a:rPr lang="en-US" i="1" dirty="0" smtClean="0"/>
              <a:t> </a:t>
            </a:r>
            <a:r>
              <a:rPr lang="en-US" i="1" dirty="0" err="1" smtClean="0"/>
              <a:t>методов</a:t>
            </a:r>
            <a:r>
              <a:rPr lang="en-US" dirty="0" smtClean="0"/>
              <a:t> (</a:t>
            </a:r>
            <a:r>
              <a:rPr lang="en-US" dirty="0" err="1" smtClean="0"/>
              <a:t>создаются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каждом</a:t>
            </a:r>
            <a:r>
              <a:rPr lang="en-US" dirty="0" smtClean="0"/>
              <a:t> </a:t>
            </a:r>
            <a:r>
              <a:rPr lang="en-US" dirty="0" err="1" smtClean="0"/>
              <a:t>вызове</a:t>
            </a:r>
            <a:r>
              <a:rPr lang="en-US" dirty="0" smtClean="0"/>
              <a:t> </a:t>
            </a:r>
            <a:r>
              <a:rPr lang="en-US" dirty="0" err="1" smtClean="0"/>
              <a:t>метода</a:t>
            </a:r>
            <a:r>
              <a:rPr lang="en-US" dirty="0" smtClean="0"/>
              <a:t> </a:t>
            </a:r>
            <a:r>
              <a:rPr lang="en-US" dirty="0" err="1" smtClean="0"/>
              <a:t>класса</a:t>
            </a:r>
            <a:r>
              <a:rPr lang="en-US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Виды переменных</a:t>
            </a:r>
            <a:r>
              <a:rPr lang="en-US" sz="4000" smtClean="0"/>
              <a:t> </a:t>
            </a:r>
            <a:r>
              <a:rPr lang="ru-RU" sz="4000" smtClean="0"/>
              <a:t>по области видимости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Уровня класса (статические переменные класса)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 с помощью имени класса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Время жизни – время работы программы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 из всех классов (если </a:t>
            </a:r>
            <a:r>
              <a:rPr lang="en-US" sz="2000" dirty="0" smtClean="0"/>
              <a:t>public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Уровня объекта класса (поля)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 с помощью ссылки на объект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Время жизни – от </a:t>
            </a:r>
            <a:r>
              <a:rPr lang="en-US" sz="2000" dirty="0" smtClean="0">
                <a:solidFill>
                  <a:srgbClr val="0070C0"/>
                </a:solidFill>
              </a:rPr>
              <a:t>new</a:t>
            </a:r>
            <a:r>
              <a:rPr lang="en-US" sz="2000" dirty="0" smtClean="0"/>
              <a:t> </a:t>
            </a:r>
            <a:r>
              <a:rPr lang="ru-RU" sz="2000" dirty="0" smtClean="0"/>
              <a:t>до удаления ссылок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 в методах класса (если </a:t>
            </a:r>
            <a:r>
              <a:rPr lang="en-US" sz="2000" dirty="0" smtClean="0"/>
              <a:t>public</a:t>
            </a:r>
            <a:r>
              <a:rPr lang="ru-RU" sz="2000" dirty="0" smtClean="0"/>
              <a:t> то из других классов)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Уровня метода (локальные переменные)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 по имени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Время жизни – выполнения метода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Доступны только в методе после объявления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Объявление переменных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5072098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Прежде, чем переменная может быть использована, она должна быть объявлена. Объявление переменных можно делать в любом месте программы.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При объявлении переменных задается: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имя (идентификаторы) 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Должно начинаться с буквы или подчерка (_).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Буква может быть из любого алфавита (</a:t>
            </a:r>
            <a:r>
              <a:rPr lang="en-US" sz="2000" dirty="0" err="1" smtClean="0"/>
              <a:t>unicode</a:t>
            </a:r>
            <a:r>
              <a:rPr lang="ru-RU" sz="2000" dirty="0" smtClean="0"/>
              <a:t>)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Количество символов не ограничено.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тип (встроенный или пользовательский)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dirty="0" smtClean="0"/>
              <a:t>могут быть заданы модификаторы 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режим доступа, 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возможность изменения, </a:t>
            </a:r>
          </a:p>
          <a:p>
            <a:pPr lvl="2">
              <a:lnSpc>
                <a:spcPct val="90000"/>
              </a:lnSpc>
            </a:pPr>
            <a:r>
              <a:rPr lang="ru-RU" sz="2000" dirty="0" smtClean="0"/>
              <a:t>сохранность значений.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ko-KR" sz="2800" dirty="0" smtClean="0"/>
              <a:t>Формат объявление переменных</a:t>
            </a:r>
            <a:r>
              <a:rPr lang="en-US" altLang="ko-KR" sz="2800" dirty="0" smtClean="0"/>
              <a:t>:</a:t>
            </a:r>
            <a:endParaRPr lang="ru-RU" altLang="ko-KR" sz="2800" dirty="0" smtClean="0"/>
          </a:p>
          <a:p>
            <a:pPr lvl="1">
              <a:lnSpc>
                <a:spcPct val="90000"/>
              </a:lnSpc>
              <a:buNone/>
            </a:pPr>
            <a:r>
              <a:rPr lang="ru-RU" altLang="ko-KR" sz="2300" dirty="0" smtClean="0"/>
              <a:t>&lt;тип&gt; &lt;имя&gt;</a:t>
            </a:r>
            <a:r>
              <a:rPr lang="en-US" altLang="ko-KR" sz="2300" dirty="0" smtClean="0"/>
              <a:t>;</a:t>
            </a:r>
          </a:p>
          <a:p>
            <a:pPr lvl="1">
              <a:lnSpc>
                <a:spcPct val="90000"/>
              </a:lnSpc>
              <a:buNone/>
            </a:pPr>
            <a:r>
              <a:rPr lang="ru-RU" altLang="ko-KR" sz="2300" dirty="0" smtClean="0"/>
              <a:t>&lt;тип&gt; &lt;имя&gt; </a:t>
            </a:r>
            <a:r>
              <a:rPr lang="en-US" altLang="ko-KR" sz="2300" dirty="0" smtClean="0">
                <a:ea typeface="Gulim" pitchFamily="34" charset="-127"/>
              </a:rPr>
              <a:t>[= &lt;</a:t>
            </a:r>
            <a:r>
              <a:rPr lang="ru-RU" altLang="ko-KR" sz="2300" dirty="0" smtClean="0"/>
              <a:t>значение</a:t>
            </a:r>
            <a:r>
              <a:rPr lang="en-US" altLang="ko-KR" sz="2300" dirty="0" smtClean="0">
                <a:ea typeface="Gulim" pitchFamily="34" charset="-127"/>
              </a:rPr>
              <a:t>&gt;]</a:t>
            </a:r>
          </a:p>
          <a:p>
            <a:pPr lvl="1">
              <a:lnSpc>
                <a:spcPct val="90000"/>
              </a:lnSpc>
              <a:buNone/>
            </a:pPr>
            <a:r>
              <a:rPr lang="ru-RU" altLang="ko-KR" sz="2300" dirty="0" smtClean="0"/>
              <a:t>[&lt;модификаторы&gt;] &lt;тип&gt; &lt;имя&gt; </a:t>
            </a:r>
            <a:r>
              <a:rPr lang="en-US" altLang="ko-KR" sz="2300" dirty="0" smtClean="0"/>
              <a:t>[= &lt;</a:t>
            </a:r>
            <a:r>
              <a:rPr lang="ru-RU" altLang="ko-KR" sz="2300" dirty="0" smtClean="0"/>
              <a:t>значение</a:t>
            </a:r>
            <a:r>
              <a:rPr lang="en-US" altLang="ko-KR" sz="2300" dirty="0" smtClean="0"/>
              <a:t>&gt;]</a:t>
            </a:r>
            <a:r>
              <a:rPr lang="ru-RU" altLang="ko-KR" sz="2300" dirty="0" smtClean="0"/>
              <a:t>;</a:t>
            </a:r>
          </a:p>
          <a:p>
            <a:pPr lvl="1">
              <a:lnSpc>
                <a:spcPct val="90000"/>
              </a:lnSpc>
              <a:buNone/>
            </a:pPr>
            <a:r>
              <a:rPr lang="en-US" altLang="ko-KR" sz="2300" dirty="0" smtClean="0"/>
              <a:t> </a:t>
            </a:r>
            <a:r>
              <a:rPr lang="ru-RU" altLang="ko-KR" sz="2300" dirty="0" smtClean="0"/>
              <a:t>где [&lt;модификаторы&gt;] = </a:t>
            </a:r>
            <a:r>
              <a:rPr lang="en-US" altLang="ko-KR" sz="2300" dirty="0" smtClean="0"/>
              <a:t>{&lt;</a:t>
            </a:r>
            <a:r>
              <a:rPr lang="ru-RU" altLang="ko-KR" sz="2300" dirty="0" smtClean="0"/>
              <a:t>режим доступа</a:t>
            </a:r>
            <a:r>
              <a:rPr lang="en-US" altLang="ko-KR" sz="2300" dirty="0" smtClean="0"/>
              <a:t>&gt;, static, const}.</a:t>
            </a:r>
            <a:endParaRPr lang="ru-RU" altLang="ko-KR" sz="2300" dirty="0" smtClean="0"/>
          </a:p>
          <a:p>
            <a:pPr lvl="1">
              <a:lnSpc>
                <a:spcPct val="90000"/>
              </a:lnSpc>
              <a:buNone/>
            </a:pPr>
            <a:endParaRPr lang="en-US" altLang="ko-KR" sz="2300" dirty="0" smtClean="0"/>
          </a:p>
          <a:p>
            <a:pPr>
              <a:lnSpc>
                <a:spcPct val="90000"/>
              </a:lnSpc>
            </a:pPr>
            <a:r>
              <a:rPr lang="ru-RU" altLang="ko-KR" sz="2900" dirty="0" smtClean="0"/>
              <a:t>Например:</a:t>
            </a:r>
          </a:p>
          <a:p>
            <a:pPr>
              <a:lnSpc>
                <a:spcPct val="90000"/>
              </a:lnSpc>
              <a:buNone/>
            </a:pPr>
            <a:endParaRPr lang="ru-RU" altLang="ko-KR" sz="2900" dirty="0" smtClean="0"/>
          </a:p>
          <a:p>
            <a:pPr>
              <a:lnSpc>
                <a:spcPct val="90000"/>
              </a:lnSpc>
              <a:buNone/>
            </a:pPr>
            <a:r>
              <a:rPr lang="en-US" altLang="ko-KR" sz="2900" dirty="0" smtClean="0"/>
              <a:t>public </a:t>
            </a:r>
            <a:r>
              <a:rPr lang="en-US" altLang="ko-KR" sz="2900" dirty="0" err="1" smtClean="0"/>
              <a:t>int</a:t>
            </a:r>
            <a:r>
              <a:rPr lang="en-US" altLang="ko-KR" sz="2900" dirty="0" smtClean="0"/>
              <a:t> x = 5;</a:t>
            </a:r>
            <a:endParaRPr lang="ru-RU" altLang="ko-KR" sz="2900" dirty="0" smtClean="0"/>
          </a:p>
          <a:p>
            <a:pPr>
              <a:lnSpc>
                <a:spcPct val="90000"/>
              </a:lnSpc>
              <a:buNone/>
            </a:pPr>
            <a:r>
              <a:rPr lang="en-US" altLang="ko-KR" sz="2900" dirty="0" smtClean="0"/>
              <a:t>public static const </a:t>
            </a:r>
            <a:r>
              <a:rPr lang="en-US" altLang="ko-KR" sz="2900" dirty="0" err="1" smtClean="0"/>
              <a:t>int</a:t>
            </a:r>
            <a:r>
              <a:rPr lang="en-US" altLang="ko-KR" sz="2900" dirty="0" smtClean="0"/>
              <a:t> n=10;</a:t>
            </a:r>
            <a:endParaRPr lang="ru-RU" altLang="ko-KR" sz="2900" dirty="0" smtClean="0"/>
          </a:p>
          <a:p>
            <a:pPr eaLnBrk="1" hangingPunct="1">
              <a:lnSpc>
                <a:spcPct val="90000"/>
              </a:lnSpc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Константы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C# </a:t>
            </a:r>
            <a:r>
              <a:rPr lang="ru-RU" i="1" dirty="0" smtClean="0"/>
              <a:t>константы</a:t>
            </a:r>
            <a:r>
              <a:rPr lang="ru-RU" dirty="0" smtClean="0"/>
              <a:t> могут задаваться в виде </a:t>
            </a:r>
            <a:endParaRPr lang="en-US" dirty="0" smtClean="0"/>
          </a:p>
          <a:p>
            <a:pPr lvl="1"/>
            <a:r>
              <a:rPr lang="ru-RU" dirty="0" smtClean="0"/>
              <a:t>литералов (набора символов) или </a:t>
            </a:r>
            <a:endParaRPr lang="en-US" dirty="0" smtClean="0"/>
          </a:p>
          <a:p>
            <a:pPr lvl="1"/>
            <a:r>
              <a:rPr lang="ru-RU" dirty="0" smtClean="0"/>
              <a:t>именованных </a:t>
            </a:r>
            <a:r>
              <a:rPr lang="ru-RU" i="1" dirty="0" smtClean="0"/>
              <a:t>констант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ru-RU" dirty="0" smtClean="0"/>
              <a:t>Например:</a:t>
            </a:r>
          </a:p>
          <a:p>
            <a:pPr>
              <a:buNone/>
            </a:pPr>
            <a:r>
              <a:rPr lang="en-US" dirty="0" smtClean="0"/>
              <a:t>	y</a:t>
            </a:r>
            <a:r>
              <a:rPr lang="ru-RU" dirty="0" smtClean="0"/>
              <a:t> = 7.7;</a:t>
            </a:r>
          </a:p>
          <a:p>
            <a:r>
              <a:rPr lang="ru-RU" dirty="0" smtClean="0"/>
              <a:t>В этом примере значение </a:t>
            </a:r>
            <a:r>
              <a:rPr lang="ru-RU" i="1" dirty="0" smtClean="0"/>
              <a:t>константы</a:t>
            </a:r>
            <a:r>
              <a:rPr lang="ru-RU" dirty="0" smtClean="0"/>
              <a:t> "7.7" является одновременно ее именем, она имеет и тип. Константы с дробной частью по умолчанию имеют тип </a:t>
            </a:r>
            <a:r>
              <a:rPr lang="en-US" dirty="0" smtClean="0"/>
              <a:t>double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Для точного указания некоторых типов можно задавать символ, стоящий после литерала (в верхнем или нижнем регистре). Такими символами могут быть: </a:t>
            </a:r>
            <a:r>
              <a:rPr lang="ru-RU" dirty="0" err="1" smtClean="0"/>
              <a:t>f</a:t>
            </a:r>
            <a:r>
              <a:rPr lang="ru-RU" dirty="0" smtClean="0"/>
              <a:t> – тип </a:t>
            </a:r>
            <a:r>
              <a:rPr lang="en-US" dirty="0" smtClean="0"/>
              <a:t>float</a:t>
            </a:r>
            <a:r>
              <a:rPr lang="ru-RU" dirty="0" smtClean="0"/>
              <a:t>; </a:t>
            </a:r>
            <a:r>
              <a:rPr lang="ru-RU" dirty="0" err="1" smtClean="0"/>
              <a:t>d</a:t>
            </a:r>
            <a:r>
              <a:rPr lang="ru-RU" dirty="0" smtClean="0"/>
              <a:t> – тип </a:t>
            </a:r>
            <a:r>
              <a:rPr lang="en-US" dirty="0" smtClean="0"/>
              <a:t>double</a:t>
            </a:r>
            <a:r>
              <a:rPr lang="ru-RU" dirty="0" smtClean="0"/>
              <a:t>; </a:t>
            </a:r>
            <a:r>
              <a:rPr lang="ru-RU" dirty="0" err="1" smtClean="0"/>
              <a:t>m</a:t>
            </a:r>
            <a:r>
              <a:rPr lang="ru-RU" dirty="0" smtClean="0"/>
              <a:t> – тип </a:t>
            </a:r>
            <a:r>
              <a:rPr lang="en-US" dirty="0" smtClean="0"/>
              <a:t>decimal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Также можно объявить именованную </a:t>
            </a:r>
            <a:r>
              <a:rPr lang="ru-RU" i="1" dirty="0" smtClean="0"/>
              <a:t>константу</a:t>
            </a:r>
            <a:r>
              <a:rPr lang="ru-RU" dirty="0" smtClean="0"/>
              <a:t>. Для этого в объявление переменной добавляется модификатор </a:t>
            </a:r>
            <a:r>
              <a:rPr lang="en-US" dirty="0" smtClean="0"/>
              <a:t>const</a:t>
            </a:r>
            <a:r>
              <a:rPr lang="ru-RU" dirty="0" smtClean="0"/>
              <a:t>, </a:t>
            </a:r>
            <a:r>
              <a:rPr lang="ru-RU" i="1" dirty="0" smtClean="0"/>
              <a:t>инициализация</a:t>
            </a:r>
            <a:r>
              <a:rPr lang="ru-RU" dirty="0" smtClean="0"/>
              <a:t> </a:t>
            </a:r>
            <a:r>
              <a:rPr lang="ru-RU" i="1" dirty="0" smtClean="0"/>
              <a:t>констант</a:t>
            </a:r>
            <a:r>
              <a:rPr lang="ru-RU" dirty="0" smtClean="0"/>
              <a:t> обязательна и не может быть отложена. </a:t>
            </a:r>
          </a:p>
          <a:p>
            <a:r>
              <a:rPr lang="ru-RU" dirty="0" smtClean="0"/>
              <a:t>Например: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const float</a:t>
            </a:r>
            <a:r>
              <a:rPr lang="ru-RU" dirty="0" smtClean="0"/>
              <a:t> с = 0.1</a:t>
            </a:r>
            <a:r>
              <a:rPr lang="en-US" dirty="0" smtClean="0"/>
              <a:t>f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Строковые константы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/>
              <a:t>Под строковыми константами понимается последовательность символов</a:t>
            </a:r>
            <a:r>
              <a:rPr lang="en-US" sz="3400" dirty="0" smtClean="0"/>
              <a:t> </a:t>
            </a:r>
            <a:r>
              <a:rPr lang="ru-RU" sz="3400" dirty="0" smtClean="0"/>
              <a:t>заключенных в двойные кавычки. Например: </a:t>
            </a:r>
            <a:r>
              <a:rPr lang="en-US" sz="3400" dirty="0" smtClean="0"/>
              <a:t>“</a:t>
            </a:r>
            <a:r>
              <a:rPr lang="ru-RU" sz="3400" dirty="0" smtClean="0"/>
              <a:t>Петров С.А.</a:t>
            </a:r>
            <a:r>
              <a:rPr lang="en-US" sz="3400" dirty="0" smtClean="0"/>
              <a:t>”</a:t>
            </a:r>
            <a:endParaRPr lang="ru-RU" sz="3400" dirty="0" smtClean="0"/>
          </a:p>
          <a:p>
            <a:r>
              <a:rPr lang="ru-RU" sz="3400" dirty="0" smtClean="0"/>
              <a:t>В C# существуют два вида строковых констант:</a:t>
            </a:r>
          </a:p>
          <a:p>
            <a:pPr lvl="1"/>
            <a:r>
              <a:rPr lang="ru-RU" sz="2900" dirty="0" smtClean="0"/>
              <a:t>обычные константы, которые представляют строку символов, заключенную в двойные кавычки – "</a:t>
            </a:r>
            <a:r>
              <a:rPr lang="ru-RU" sz="2900" dirty="0" err="1" smtClean="0"/>
              <a:t>ssss</a:t>
            </a:r>
            <a:r>
              <a:rPr lang="ru-RU" sz="2900" dirty="0" smtClean="0"/>
              <a:t>"; </a:t>
            </a:r>
          </a:p>
          <a:p>
            <a:pPr lvl="1"/>
            <a:r>
              <a:rPr lang="ru-RU" sz="2900" i="1" dirty="0" smtClean="0"/>
              <a:t>@-константы</a:t>
            </a:r>
            <a:r>
              <a:rPr lang="ru-RU" sz="2900" dirty="0" smtClean="0"/>
              <a:t>, заданные обычной константой </a:t>
            </a:r>
            <a:r>
              <a:rPr lang="en-US" sz="2900" dirty="0" smtClean="0"/>
              <a:t>c</a:t>
            </a:r>
            <a:r>
              <a:rPr lang="ru-RU" sz="2900" dirty="0" smtClean="0"/>
              <a:t> предшествующим знаком @.</a:t>
            </a:r>
          </a:p>
          <a:p>
            <a:r>
              <a:rPr lang="ru-RU" sz="3400" dirty="0" smtClean="0"/>
              <a:t>В обычных константах некоторые символы интерпретируются особым образом. Это требуется, для задания в строке специальных управляющих символов, в виде escape-последовательностей. </a:t>
            </a:r>
          </a:p>
          <a:p>
            <a:r>
              <a:rPr lang="ru-RU" sz="3400" dirty="0" smtClean="0"/>
              <a:t>Например: </a:t>
            </a:r>
          </a:p>
          <a:p>
            <a:pPr lvl="1"/>
            <a:r>
              <a:rPr lang="ru-RU" sz="2900" dirty="0" smtClean="0"/>
              <a:t>"\</a:t>
            </a:r>
            <a:r>
              <a:rPr lang="ru-RU" sz="2900" dirty="0" err="1" smtClean="0"/>
              <a:t>n</a:t>
            </a:r>
            <a:r>
              <a:rPr lang="ru-RU" sz="2900" dirty="0" smtClean="0"/>
              <a:t>"  -  символ перехода на новую строку</a:t>
            </a:r>
            <a:r>
              <a:rPr lang="en-US" sz="2900" dirty="0" smtClean="0"/>
              <a:t>;</a:t>
            </a:r>
            <a:endParaRPr lang="ru-RU" sz="2900" dirty="0" smtClean="0"/>
          </a:p>
          <a:p>
            <a:pPr lvl="1"/>
            <a:r>
              <a:rPr lang="ru-RU" sz="2900" dirty="0" smtClean="0"/>
              <a:t>"\</a:t>
            </a:r>
            <a:r>
              <a:rPr lang="ru-RU" sz="2900" dirty="0" err="1" smtClean="0"/>
              <a:t>t</a:t>
            </a:r>
            <a:r>
              <a:rPr lang="ru-RU" sz="2900" dirty="0" smtClean="0"/>
              <a:t>" - символ табуляции (отступ на заданное количество символов)</a:t>
            </a:r>
            <a:r>
              <a:rPr lang="en-US" sz="2900" dirty="0" smtClean="0"/>
              <a:t>;</a:t>
            </a:r>
            <a:endParaRPr lang="ru-RU" sz="2900" dirty="0" smtClean="0"/>
          </a:p>
          <a:p>
            <a:pPr lvl="1"/>
            <a:r>
              <a:rPr lang="ru-RU" sz="2900" dirty="0" smtClean="0"/>
              <a:t>"\\" </a:t>
            </a:r>
            <a:r>
              <a:rPr lang="en-US" sz="2900" dirty="0" smtClean="0"/>
              <a:t>- </a:t>
            </a:r>
            <a:r>
              <a:rPr lang="ru-RU" sz="2900" dirty="0" smtClean="0"/>
              <a:t>символ обратной косой черты</a:t>
            </a:r>
            <a:r>
              <a:rPr lang="en-US" sz="2900" dirty="0" smtClean="0"/>
              <a:t>;</a:t>
            </a:r>
            <a:endParaRPr lang="ru-RU" sz="2900" dirty="0" smtClean="0"/>
          </a:p>
          <a:p>
            <a:pPr lvl="1"/>
            <a:r>
              <a:rPr lang="ru-RU" sz="2900" dirty="0" smtClean="0"/>
              <a:t>"\""</a:t>
            </a:r>
            <a:r>
              <a:rPr lang="en-US" sz="2900" dirty="0" smtClean="0"/>
              <a:t> - </a:t>
            </a:r>
            <a:r>
              <a:rPr lang="ru-RU" sz="2900" dirty="0" smtClean="0"/>
              <a:t>символ кавычки, вставляемый в строку, но не сигнализирующий о ее окончании. </a:t>
            </a:r>
          </a:p>
          <a:p>
            <a:r>
              <a:rPr lang="ru-RU" sz="3400" dirty="0" smtClean="0"/>
              <a:t>Часто при задании констант, определяющих путь к файлу, приходится каждый раз удваивать символ обратной косой черты: “</a:t>
            </a:r>
            <a:r>
              <a:rPr lang="en-US" sz="3400" dirty="0" smtClean="0"/>
              <a:t>C</a:t>
            </a:r>
            <a:r>
              <a:rPr lang="ru-RU" sz="3400" dirty="0" smtClean="0"/>
              <a:t>:\\</a:t>
            </a:r>
            <a:r>
              <a:rPr lang="en-US" sz="3400" dirty="0" smtClean="0"/>
              <a:t>test</a:t>
            </a:r>
            <a:r>
              <a:rPr lang="ru-RU" sz="3400" dirty="0" smtClean="0"/>
              <a:t>.</a:t>
            </a:r>
            <a:r>
              <a:rPr lang="en-US" sz="3400" dirty="0" smtClean="0"/>
              <a:t>txt</a:t>
            </a:r>
            <a:r>
              <a:rPr lang="ru-RU" sz="3400" dirty="0" smtClean="0"/>
              <a:t>”, что не совсем удобно. </a:t>
            </a:r>
          </a:p>
          <a:p>
            <a:r>
              <a:rPr lang="ru-RU" sz="3400" dirty="0" smtClean="0"/>
              <a:t>В этом случае и используются </a:t>
            </a:r>
            <a:r>
              <a:rPr lang="ru-RU" sz="3400" i="1" dirty="0" smtClean="0"/>
              <a:t>@-константы</a:t>
            </a:r>
            <a:r>
              <a:rPr lang="ru-RU" sz="3400" dirty="0" smtClean="0"/>
              <a:t>, в которых все символы понимаются в полном соответствии с их изображением. </a:t>
            </a:r>
          </a:p>
          <a:p>
            <a:r>
              <a:rPr lang="ru-RU" sz="3400" dirty="0" smtClean="0"/>
              <a:t>Например, две следующие строки будут аналогичными:</a:t>
            </a:r>
          </a:p>
          <a:p>
            <a:pPr>
              <a:buNone/>
            </a:pPr>
            <a:r>
              <a:rPr lang="ru-RU" sz="3400" dirty="0" smtClean="0"/>
              <a:t>		</a:t>
            </a:r>
            <a:r>
              <a:rPr lang="en-US" sz="3400" dirty="0" smtClean="0"/>
              <a:t>s</a:t>
            </a:r>
            <a:r>
              <a:rPr lang="ru-RU" sz="3400" dirty="0" smtClean="0"/>
              <a:t>1 = "</a:t>
            </a:r>
            <a:r>
              <a:rPr lang="en-US" sz="3400" dirty="0" smtClean="0"/>
              <a:t>c</a:t>
            </a:r>
            <a:r>
              <a:rPr lang="ru-RU" sz="3400" dirty="0" smtClean="0"/>
              <a:t>:\\</a:t>
            </a:r>
            <a:r>
              <a:rPr lang="en-US" sz="3400" dirty="0" smtClean="0"/>
              <a:t>c</a:t>
            </a:r>
            <a:r>
              <a:rPr lang="ru-RU" sz="3400" dirty="0" smtClean="0"/>
              <a:t>#</a:t>
            </a:r>
            <a:r>
              <a:rPr lang="en-US" sz="3400" dirty="0" smtClean="0"/>
              <a:t>book</a:t>
            </a:r>
            <a:r>
              <a:rPr lang="ru-RU" sz="3400" dirty="0" smtClean="0"/>
              <a:t>\\</a:t>
            </a:r>
            <a:r>
              <a:rPr lang="en-US" sz="3400" dirty="0" err="1" smtClean="0"/>
              <a:t>ch</a:t>
            </a:r>
            <a:r>
              <a:rPr lang="ru-RU" sz="3400" dirty="0" smtClean="0"/>
              <a:t>5\\</a:t>
            </a:r>
            <a:r>
              <a:rPr lang="en-US" sz="3400" dirty="0" smtClean="0"/>
              <a:t>chapter</a:t>
            </a:r>
            <a:r>
              <a:rPr lang="ru-RU" sz="3400" dirty="0" smtClean="0"/>
              <a:t>5.</a:t>
            </a:r>
            <a:r>
              <a:rPr lang="en-US" sz="3400" dirty="0" smtClean="0"/>
              <a:t>doc</a:t>
            </a:r>
            <a:r>
              <a:rPr lang="ru-RU" sz="3400" dirty="0" smtClean="0"/>
              <a:t>";</a:t>
            </a:r>
          </a:p>
          <a:p>
            <a:pPr>
              <a:buNone/>
            </a:pPr>
            <a:r>
              <a:rPr lang="ru-RU" sz="3400" dirty="0" smtClean="0"/>
              <a:t>		</a:t>
            </a:r>
            <a:r>
              <a:rPr lang="en-US" sz="3400" dirty="0" smtClean="0"/>
              <a:t>s</a:t>
            </a:r>
            <a:r>
              <a:rPr lang="ru-RU" sz="3400" dirty="0" smtClean="0"/>
              <a:t>2 = @"</a:t>
            </a:r>
            <a:r>
              <a:rPr lang="en-US" sz="3400" dirty="0" smtClean="0"/>
              <a:t>c</a:t>
            </a:r>
            <a:r>
              <a:rPr lang="ru-RU" sz="3400" dirty="0" smtClean="0"/>
              <a:t>:\</a:t>
            </a:r>
            <a:r>
              <a:rPr lang="en-US" sz="3400" dirty="0" smtClean="0"/>
              <a:t>c</a:t>
            </a:r>
            <a:r>
              <a:rPr lang="ru-RU" sz="3400" dirty="0" smtClean="0"/>
              <a:t>#</a:t>
            </a:r>
            <a:r>
              <a:rPr lang="en-US" sz="3400" dirty="0" smtClean="0"/>
              <a:t>book</a:t>
            </a:r>
            <a:r>
              <a:rPr lang="ru-RU" sz="3400" dirty="0" smtClean="0"/>
              <a:t>\</a:t>
            </a:r>
            <a:r>
              <a:rPr lang="en-US" sz="3400" dirty="0" err="1" smtClean="0"/>
              <a:t>ch</a:t>
            </a:r>
            <a:r>
              <a:rPr lang="ru-RU" sz="3400" dirty="0" smtClean="0"/>
              <a:t>5\</a:t>
            </a:r>
            <a:r>
              <a:rPr lang="en-US" sz="3400" dirty="0" smtClean="0"/>
              <a:t>chapter</a:t>
            </a:r>
            <a:r>
              <a:rPr lang="ru-RU" sz="3400" dirty="0" smtClean="0"/>
              <a:t>5.</a:t>
            </a:r>
            <a:r>
              <a:rPr lang="en-US" sz="3400" dirty="0" smtClean="0"/>
              <a:t>doc</a:t>
            </a:r>
            <a:r>
              <a:rPr lang="ru-RU" sz="3400" dirty="0" smtClean="0"/>
              <a:t>";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Время жизни переменных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Переменные появляются (рождаются)</a:t>
            </a:r>
          </a:p>
          <a:p>
            <a:pPr lvl="1"/>
            <a:r>
              <a:rPr lang="ru-RU" dirty="0" smtClean="0"/>
              <a:t>не статические</a:t>
            </a:r>
          </a:p>
          <a:p>
            <a:pPr lvl="2"/>
            <a:r>
              <a:rPr lang="ru-RU" dirty="0" smtClean="0"/>
              <a:t>переменные методов появляются в результате их объявления.</a:t>
            </a:r>
          </a:p>
          <a:p>
            <a:pPr lvl="2"/>
            <a:r>
              <a:rPr lang="ru-RU" dirty="0" smtClean="0"/>
              <a:t>переменные классов (поля) появляются в результате создания объекта класса.</a:t>
            </a:r>
          </a:p>
          <a:p>
            <a:pPr lvl="1"/>
            <a:r>
              <a:rPr lang="ru-RU" dirty="0" smtClean="0"/>
              <a:t>статические переменные создаются при запуске программы. </a:t>
            </a:r>
          </a:p>
          <a:p>
            <a:r>
              <a:rPr lang="ru-RU" dirty="0" smtClean="0"/>
              <a:t>Переменные исчезают (умирают)</a:t>
            </a:r>
          </a:p>
          <a:p>
            <a:pPr lvl="1"/>
            <a:r>
              <a:rPr lang="ru-RU" dirty="0" smtClean="0"/>
              <a:t>не статические</a:t>
            </a:r>
          </a:p>
          <a:p>
            <a:pPr lvl="2"/>
            <a:r>
              <a:rPr lang="ru-RU" dirty="0" smtClean="0"/>
              <a:t>Переменные методов после закрытия блока в котором они объявлены (</a:t>
            </a:r>
            <a:r>
              <a:rPr lang="en-US" dirty="0" smtClean="0"/>
              <a:t>}</a:t>
            </a:r>
            <a:r>
              <a:rPr lang="ru-RU" dirty="0" smtClean="0"/>
              <a:t>)</a:t>
            </a:r>
            <a:r>
              <a:rPr lang="en-US" dirty="0" smtClean="0"/>
              <a:t>.</a:t>
            </a:r>
          </a:p>
          <a:p>
            <a:pPr lvl="2"/>
            <a:r>
              <a:rPr lang="ru-RU" dirty="0" smtClean="0"/>
              <a:t>Переменные класса после уничтожения объекта</a:t>
            </a:r>
          </a:p>
          <a:p>
            <a:pPr lvl="1"/>
            <a:r>
              <a:rPr lang="ru-RU" dirty="0" smtClean="0"/>
              <a:t>статические уничтожаются после завершения программы.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Области видимости переменных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Область видимости переменной (</a:t>
            </a:r>
            <a:r>
              <a:rPr lang="en-US" sz="4500" dirty="0" smtClean="0"/>
              <a:t>variable scope</a:t>
            </a:r>
            <a:r>
              <a:rPr lang="ru-RU" sz="4500" dirty="0" smtClean="0"/>
              <a:t>) это участок программы, в котором переменную можно использовать. </a:t>
            </a:r>
          </a:p>
          <a:p>
            <a:r>
              <a:rPr lang="ru-RU" sz="4500" dirty="0" smtClean="0"/>
              <a:t>В общем случае областью видимости локальной переменной является участок программы, от строки, в которой она объявляется, до первой фигурной скобки, завершающей блок или метод, в котором переменная объявлена. </a:t>
            </a:r>
          </a:p>
          <a:p>
            <a:r>
              <a:rPr lang="ru-RU" sz="4500" dirty="0" smtClean="0"/>
              <a:t>Областью видимости локальных переменных, которые объявляются в операторах цикла (например, </a:t>
            </a:r>
            <a:r>
              <a:rPr lang="en-US" sz="4500" dirty="0" smtClean="0"/>
              <a:t>for </a:t>
            </a:r>
            <a:r>
              <a:rPr lang="ru-RU" sz="4500" dirty="0" smtClean="0"/>
              <a:t>или </a:t>
            </a:r>
            <a:r>
              <a:rPr lang="en-US" sz="4500" dirty="0" smtClean="0"/>
              <a:t>while</a:t>
            </a:r>
            <a:r>
              <a:rPr lang="ru-RU" sz="4500" dirty="0" smtClean="0"/>
              <a:t>), является содержание (тело) данного цикла. </a:t>
            </a:r>
          </a:p>
          <a:p>
            <a:r>
              <a:rPr lang="ru-RU" sz="4500" dirty="0" smtClean="0"/>
              <a:t>Например:</a:t>
            </a:r>
          </a:p>
          <a:p>
            <a:pPr lvl="1">
              <a:buNone/>
            </a:pPr>
            <a:r>
              <a:rPr lang="en-US" sz="4000" dirty="0" smtClean="0"/>
              <a:t>public void </a:t>
            </a:r>
            <a:r>
              <a:rPr lang="en-US" sz="4000" dirty="0" err="1" smtClean="0"/>
              <a:t>ScopeTest</a:t>
            </a:r>
            <a:r>
              <a:rPr lang="ru-RU" sz="4000" dirty="0" smtClean="0"/>
              <a:t>() {</a:t>
            </a:r>
          </a:p>
          <a:p>
            <a:pPr lvl="1">
              <a:buNone/>
            </a:pPr>
            <a:r>
              <a:rPr lang="da-DK" sz="4000" dirty="0" smtClean="0"/>
              <a:t> </a:t>
            </a:r>
            <a:r>
              <a:rPr lang="ru-RU" sz="4000" dirty="0" smtClean="0"/>
              <a:t> </a:t>
            </a:r>
            <a:r>
              <a:rPr lang="da-DK" sz="4000" dirty="0" smtClean="0"/>
              <a:t> int n = 0;</a:t>
            </a:r>
            <a:endParaRPr lang="ru-RU" sz="4000" dirty="0" smtClean="0"/>
          </a:p>
          <a:p>
            <a:pPr lvl="1">
              <a:buNone/>
            </a:pPr>
            <a:r>
              <a:rPr lang="da-DK" sz="4000" dirty="0" smtClean="0"/>
              <a:t>  </a:t>
            </a:r>
            <a:r>
              <a:rPr lang="ru-RU" sz="4000" dirty="0" smtClean="0"/>
              <a:t> </a:t>
            </a:r>
            <a:r>
              <a:rPr lang="da-DK" sz="4000" dirty="0" smtClean="0"/>
              <a:t>for (int i = 0; i &lt; 10; i++) {</a:t>
            </a:r>
            <a:endParaRPr lang="ru-RU" sz="4000" dirty="0" smtClean="0"/>
          </a:p>
          <a:p>
            <a:pPr lvl="1">
              <a:buNone/>
            </a:pPr>
            <a:r>
              <a:rPr lang="da-DK" sz="4000" dirty="0" smtClean="0"/>
              <a:t>   </a:t>
            </a:r>
            <a:r>
              <a:rPr lang="ru-RU" sz="4000" dirty="0" smtClean="0"/>
              <a:t> </a:t>
            </a:r>
            <a:r>
              <a:rPr lang="da-DK" sz="4000" dirty="0" smtClean="0"/>
              <a:t> Console.WriteLine(i);</a:t>
            </a:r>
            <a:endParaRPr lang="ru-RU" sz="4000" dirty="0" smtClean="0"/>
          </a:p>
          <a:p>
            <a:pPr lvl="1">
              <a:buNone/>
            </a:pPr>
            <a:r>
              <a:rPr lang="da-DK" sz="4000" dirty="0" smtClean="0"/>
              <a:t>  </a:t>
            </a:r>
            <a:r>
              <a:rPr lang="ru-RU" sz="4000" dirty="0" smtClean="0"/>
              <a:t> } // </a:t>
            </a:r>
            <a:r>
              <a:rPr lang="en-US" sz="4000" dirty="0" err="1" smtClean="0"/>
              <a:t>i</a:t>
            </a:r>
            <a:r>
              <a:rPr lang="ru-RU" sz="4000" dirty="0" smtClean="0"/>
              <a:t> выходит из области видимости и удаляется</a:t>
            </a:r>
          </a:p>
          <a:p>
            <a:pPr lvl="1">
              <a:buNone/>
            </a:pPr>
            <a:r>
              <a:rPr lang="ru-RU" sz="4000" dirty="0" smtClean="0"/>
              <a:t>   // можно объявить другу переменную с именем </a:t>
            </a:r>
            <a:r>
              <a:rPr lang="en-US" sz="4000" dirty="0" err="1" smtClean="0"/>
              <a:t>i</a:t>
            </a:r>
            <a:endParaRPr lang="ru-RU" sz="4000" dirty="0" smtClean="0"/>
          </a:p>
          <a:p>
            <a:pPr lvl="1">
              <a:buNone/>
            </a:pPr>
            <a:r>
              <a:rPr lang="ru-RU" sz="4000" dirty="0" smtClean="0"/>
              <a:t>   {  </a:t>
            </a:r>
            <a:r>
              <a:rPr lang="en-US" sz="4000" dirty="0" smtClean="0"/>
              <a:t>// </a:t>
            </a:r>
            <a:r>
              <a:rPr lang="ru-RU" sz="4000" dirty="0" smtClean="0"/>
              <a:t>начало блока</a:t>
            </a:r>
          </a:p>
          <a:p>
            <a:pPr lvl="1">
              <a:buNone/>
            </a:pPr>
            <a:r>
              <a:rPr lang="ru-RU" sz="4000" dirty="0" smtClean="0"/>
              <a:t>      </a:t>
            </a:r>
            <a:r>
              <a:rPr lang="en-US" sz="4000" dirty="0" err="1" smtClean="0"/>
              <a:t>var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ru-RU" sz="4000" dirty="0" smtClean="0"/>
              <a:t> = ”другой цикл”; // строка</a:t>
            </a:r>
          </a:p>
          <a:p>
            <a:pPr lvl="1">
              <a:buNone/>
            </a:pPr>
            <a:r>
              <a:rPr lang="ru-RU" sz="4000" dirty="0" smtClean="0"/>
              <a:t>      </a:t>
            </a:r>
            <a:r>
              <a:rPr lang="en-US" sz="4000" dirty="0" smtClean="0"/>
              <a:t>Console</a:t>
            </a:r>
            <a:r>
              <a:rPr lang="ru-RU" sz="4000" dirty="0" smtClean="0"/>
              <a:t>.</a:t>
            </a:r>
            <a:r>
              <a:rPr lang="en-US" sz="4000" dirty="0" err="1" smtClean="0"/>
              <a:t>WriteLine</a:t>
            </a:r>
            <a:r>
              <a:rPr lang="ru-RU" sz="4000" dirty="0" smtClean="0"/>
              <a:t>(</a:t>
            </a:r>
            <a:r>
              <a:rPr lang="en-US" sz="4000" dirty="0" err="1" smtClean="0"/>
              <a:t>i</a:t>
            </a:r>
            <a:r>
              <a:rPr lang="ru-RU" sz="4000" dirty="0" smtClean="0"/>
              <a:t>);</a:t>
            </a:r>
          </a:p>
          <a:p>
            <a:pPr lvl="1">
              <a:buNone/>
            </a:pPr>
            <a:r>
              <a:rPr lang="ru-RU" sz="4000" dirty="0" smtClean="0"/>
              <a:t>   } // </a:t>
            </a:r>
            <a:r>
              <a:rPr lang="en-US" sz="4000" dirty="0" err="1" smtClean="0"/>
              <a:t>i</a:t>
            </a:r>
            <a:r>
              <a:rPr lang="ru-RU" sz="4000" dirty="0" smtClean="0"/>
              <a:t> опять выходит из области видимости</a:t>
            </a:r>
          </a:p>
          <a:p>
            <a:pPr lvl="1">
              <a:buNone/>
            </a:pPr>
            <a:r>
              <a:rPr lang="ru-RU" sz="4000" dirty="0" smtClean="0"/>
              <a:t>} // переменная </a:t>
            </a:r>
            <a:r>
              <a:rPr lang="en-US" sz="4000" dirty="0" smtClean="0"/>
              <a:t>n</a:t>
            </a:r>
            <a:r>
              <a:rPr lang="ru-RU" sz="4000" dirty="0" smtClean="0"/>
              <a:t> тоже выходит из области видимости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Язык</a:t>
            </a:r>
            <a:r>
              <a:rPr lang="en-US" dirty="0" smtClean="0"/>
              <a:t> C# </a:t>
            </a:r>
            <a:r>
              <a:rPr lang="en-US" dirty="0" err="1" smtClean="0"/>
              <a:t>является</a:t>
            </a:r>
            <a:r>
              <a:rPr lang="en-US" dirty="0" smtClean="0"/>
              <a:t> </a:t>
            </a:r>
            <a:r>
              <a:rPr lang="en-US" dirty="0" err="1" smtClean="0"/>
              <a:t>строго</a:t>
            </a:r>
            <a:r>
              <a:rPr lang="en-US" dirty="0" smtClean="0"/>
              <a:t> </a:t>
            </a:r>
            <a:r>
              <a:rPr lang="en-US" dirty="0" err="1" smtClean="0"/>
              <a:t>типизированным</a:t>
            </a:r>
            <a:r>
              <a:rPr lang="en-US" dirty="0" smtClean="0"/>
              <a:t> </a:t>
            </a:r>
            <a:r>
              <a:rPr lang="en-US" dirty="0" err="1" smtClean="0"/>
              <a:t>языком</a:t>
            </a:r>
            <a:r>
              <a:rPr lang="en-US" dirty="0" smtClean="0"/>
              <a:t>.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означает</a:t>
            </a:r>
            <a:r>
              <a:rPr lang="en-US" dirty="0" smtClean="0"/>
              <a:t>, </a:t>
            </a:r>
            <a:r>
              <a:rPr lang="en-US" dirty="0" err="1" smtClean="0"/>
              <a:t>что</a:t>
            </a:r>
            <a:r>
              <a:rPr lang="en-US" dirty="0" smtClean="0"/>
              <a:t> </a:t>
            </a:r>
            <a:r>
              <a:rPr lang="en-US" dirty="0" err="1" smtClean="0"/>
              <a:t>все</a:t>
            </a:r>
            <a:r>
              <a:rPr lang="en-US" dirty="0" smtClean="0"/>
              <a:t> </a:t>
            </a:r>
            <a:r>
              <a:rPr lang="en-US" dirty="0" err="1" smtClean="0"/>
              <a:t>данные</a:t>
            </a:r>
            <a:r>
              <a:rPr lang="en-US" dirty="0" smtClean="0"/>
              <a:t> (</a:t>
            </a:r>
            <a:r>
              <a:rPr lang="en-US" dirty="0" err="1" smtClean="0"/>
              <a:t>константы</a:t>
            </a:r>
            <a:r>
              <a:rPr lang="en-US" dirty="0" smtClean="0"/>
              <a:t> и </a:t>
            </a:r>
            <a:r>
              <a:rPr lang="en-US" dirty="0" err="1" smtClean="0"/>
              <a:t>переменные</a:t>
            </a:r>
            <a:r>
              <a:rPr lang="en-US" dirty="0" smtClean="0"/>
              <a:t>) </a:t>
            </a:r>
            <a:r>
              <a:rPr lang="en-US" dirty="0" err="1" smtClean="0"/>
              <a:t>программы</a:t>
            </a:r>
            <a:r>
              <a:rPr lang="en-US" dirty="0" smtClean="0"/>
              <a:t> </a:t>
            </a:r>
            <a:r>
              <a:rPr lang="en-US" dirty="0" err="1" smtClean="0"/>
              <a:t>имеют</a:t>
            </a:r>
            <a:r>
              <a:rPr lang="en-US" dirty="0" smtClean="0"/>
              <a:t> </a:t>
            </a:r>
            <a:r>
              <a:rPr lang="en-US" dirty="0" err="1" smtClean="0"/>
              <a:t>явно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неявно</a:t>
            </a:r>
            <a:r>
              <a:rPr lang="en-US" dirty="0" smtClean="0"/>
              <a:t> </a:t>
            </a:r>
            <a:r>
              <a:rPr lang="en-US" dirty="0" err="1" smtClean="0"/>
              <a:t>заданный</a:t>
            </a:r>
            <a:r>
              <a:rPr lang="en-US" dirty="0" smtClean="0"/>
              <a:t> </a:t>
            </a:r>
            <a:r>
              <a:rPr lang="en-US" b="1" i="1" dirty="0" err="1" smtClean="0"/>
              <a:t>тип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ru-RU" dirty="0" smtClean="0"/>
              <a:t>Тип данных определяет:</a:t>
            </a:r>
          </a:p>
          <a:p>
            <a:pPr lvl="1"/>
            <a:r>
              <a:rPr lang="ru-RU" dirty="0" smtClean="0"/>
              <a:t>количество используемой памяти (в байтах);</a:t>
            </a:r>
          </a:p>
          <a:p>
            <a:pPr lvl="1"/>
            <a:r>
              <a:rPr lang="ru-RU" dirty="0" smtClean="0"/>
              <a:t>набор операции, в которых может участвовать данные такого типа;</a:t>
            </a:r>
          </a:p>
          <a:p>
            <a:pPr lvl="1"/>
            <a:r>
              <a:rPr lang="ru-RU" dirty="0" smtClean="0"/>
              <a:t>способы явного и неявного преобразования в другие типы.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сведения о типах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Все элементы программы имеют тип</a:t>
            </a:r>
            <a:r>
              <a:rPr lang="en-US" dirty="0" smtClean="0"/>
              <a:t> </a:t>
            </a:r>
            <a:r>
              <a:rPr lang="en-US" i="1" dirty="0" smtClean="0"/>
              <a:t>(</a:t>
            </a:r>
            <a:r>
              <a:rPr lang="ru-RU" i="1" dirty="0" smtClean="0"/>
              <a:t>переменные, константы, выражения, методы, параметры методов, и т.п.</a:t>
            </a:r>
            <a:r>
              <a:rPr lang="en-US" i="1" dirty="0" smtClean="0"/>
              <a:t>)</a:t>
            </a:r>
          </a:p>
          <a:p>
            <a:pPr>
              <a:defRPr/>
            </a:pPr>
            <a:r>
              <a:rPr lang="ru-RU" dirty="0" smtClean="0"/>
              <a:t>Для всех переменных требуется объявлять тип.</a:t>
            </a:r>
            <a:endParaRPr lang="en-US" b="1" dirty="0" smtClean="0"/>
          </a:p>
          <a:p>
            <a:pPr>
              <a:defRPr/>
            </a:pPr>
            <a:r>
              <a:rPr lang="ru-RU" dirty="0" smtClean="0"/>
              <a:t>Результат вычисления выражения имеет определенный тип.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Переменные и выражения должны иметь один и тот же тип при присвоении. </a:t>
            </a:r>
          </a:p>
          <a:p>
            <a:pPr>
              <a:defRPr/>
            </a:pPr>
            <a:r>
              <a:rPr lang="ru-RU" dirty="0" smtClean="0"/>
              <a:t>Если типы разные, выполняется</a:t>
            </a:r>
            <a:r>
              <a:rPr lang="en-US" dirty="0" smtClean="0"/>
              <a:t> </a:t>
            </a:r>
            <a:r>
              <a:rPr lang="ru-RU" dirty="0" smtClean="0"/>
              <a:t>их преобразование: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неявное (без прямого указания программиста)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явное (в результате заданного преобразования, кастинг)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Система типов данных на языке </a:t>
            </a:r>
            <a:r>
              <a:rPr lang="en-US" dirty="0" smtClean="0"/>
              <a:t>C#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258204" cy="5429288"/>
          </a:xfrm>
        </p:spPr>
        <p:txBody>
          <a:bodyPr>
            <a:noAutofit/>
          </a:bodyPr>
          <a:lstStyle/>
          <a:p>
            <a:r>
              <a:rPr lang="ru-RU" sz="1600" dirty="0" smtClean="0"/>
              <a:t>Все типы языка </a:t>
            </a:r>
            <a:r>
              <a:rPr lang="en-US" sz="1600" dirty="0" smtClean="0"/>
              <a:t>C</a:t>
            </a:r>
            <a:r>
              <a:rPr lang="ru-RU" sz="1600" dirty="0" smtClean="0"/>
              <a:t># можно разделить на две большие группы: встроенные типы и типы, описываемые разработчиками.</a:t>
            </a:r>
          </a:p>
          <a:p>
            <a:r>
              <a:rPr lang="ru-RU" sz="1600" b="1" i="1" dirty="0" smtClean="0"/>
              <a:t>Встроенные (или фундаментальные) типы</a:t>
            </a:r>
            <a:r>
              <a:rPr lang="ru-RU" sz="1600" dirty="0" smtClean="0"/>
              <a:t> изначально принадлежат базисной </a:t>
            </a:r>
            <a:r>
              <a:rPr lang="ru-RU" sz="1600" i="1" dirty="0" smtClean="0"/>
              <a:t>системе типов</a:t>
            </a:r>
            <a:r>
              <a:rPr lang="ru-RU" sz="1600" dirty="0" smtClean="0"/>
              <a:t>, которая поддерживается средой </a:t>
            </a:r>
            <a:r>
              <a:rPr lang="en-US" sz="1600" dirty="0" smtClean="0"/>
              <a:t>CLR</a:t>
            </a:r>
            <a:r>
              <a:rPr lang="ru-RU" sz="1600" dirty="0" smtClean="0"/>
              <a:t>, но которые могут иметь специальные имена в конкретном языке. В соответствии со стандартом типов (</a:t>
            </a:r>
            <a:r>
              <a:rPr lang="en-US" sz="1600" dirty="0" smtClean="0"/>
              <a:t>Common Type Standard</a:t>
            </a:r>
            <a:r>
              <a:rPr lang="ru-RU" sz="1600" dirty="0" smtClean="0"/>
              <a:t> – </a:t>
            </a:r>
            <a:r>
              <a:rPr lang="en-US" sz="1600" dirty="0" smtClean="0"/>
              <a:t>CTS</a:t>
            </a:r>
            <a:r>
              <a:rPr lang="ru-RU" sz="1600" dirty="0" smtClean="0"/>
              <a:t>) в .</a:t>
            </a:r>
            <a:r>
              <a:rPr lang="en-US" sz="1600" dirty="0" smtClean="0"/>
              <a:t>Net</a:t>
            </a:r>
            <a:r>
              <a:rPr lang="ru-RU" sz="1600" dirty="0" smtClean="0"/>
              <a:t> имеется 15 встроенных типов (см. табл. 3.1).</a:t>
            </a:r>
          </a:p>
          <a:p>
            <a:r>
              <a:rPr lang="ru-RU" sz="1600" b="1" i="1" dirty="0" smtClean="0"/>
              <a:t>Типы, описываемые разработчиками. </a:t>
            </a:r>
            <a:r>
              <a:rPr lang="ru-RU" sz="1600" dirty="0" smtClean="0"/>
              <a:t>Кроме встроенных типов, которые предоставляются в языке C#, программист может описывать и использовать свои собственные (пользовательские) типы. Имеются следующие пользовательские типы:</a:t>
            </a:r>
          </a:p>
          <a:p>
            <a:pPr lvl="1"/>
            <a:r>
              <a:rPr lang="ru-RU" sz="1400" dirty="0" smtClean="0"/>
              <a:t>Классы (</a:t>
            </a:r>
            <a:r>
              <a:rPr lang="en-US" sz="1400" dirty="0" smtClean="0"/>
              <a:t>class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Структуры (</a:t>
            </a:r>
            <a:r>
              <a:rPr lang="en-US" sz="1400" dirty="0" err="1" smtClean="0"/>
              <a:t>struct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Перечисления (</a:t>
            </a:r>
            <a:r>
              <a:rPr lang="en-US" sz="1400" dirty="0" err="1" smtClean="0"/>
              <a:t>enum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Интерфейсы (</a:t>
            </a:r>
            <a:r>
              <a:rPr lang="ru-RU" sz="1400" dirty="0" err="1" smtClean="0"/>
              <a:t>interface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Делегаты (</a:t>
            </a:r>
            <a:r>
              <a:rPr lang="ru-RU" sz="1400" dirty="0" err="1" smtClean="0"/>
              <a:t>delegate</a:t>
            </a:r>
            <a:r>
              <a:rPr lang="ru-RU" sz="1400" dirty="0" smtClean="0"/>
              <a:t>)</a:t>
            </a:r>
          </a:p>
          <a:p>
            <a:r>
              <a:rPr lang="ru-RU" sz="1600" dirty="0" smtClean="0"/>
              <a:t>Пользовательские типы создаются с помощью объявлений типов, которые включают следующую информацию:</a:t>
            </a:r>
          </a:p>
          <a:p>
            <a:pPr lvl="1"/>
            <a:r>
              <a:rPr lang="ru-RU" sz="1400" dirty="0" smtClean="0"/>
              <a:t>вид создаваемого типа (один из выше перечисленных);</a:t>
            </a:r>
          </a:p>
          <a:p>
            <a:pPr lvl="1"/>
            <a:r>
              <a:rPr lang="ru-RU" sz="1400" dirty="0" smtClean="0"/>
              <a:t>имя нового типа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lvl="1"/>
            <a:r>
              <a:rPr lang="ru-RU" sz="1400" dirty="0" smtClean="0"/>
              <a:t>объявление (имя и тип) каждого элемента данного типа.</a:t>
            </a:r>
          </a:p>
          <a:p>
            <a:r>
              <a:rPr lang="en-US" sz="1600" dirty="0" err="1" smtClean="0"/>
              <a:t>После</a:t>
            </a:r>
            <a:r>
              <a:rPr lang="en-US" sz="1600" dirty="0" smtClean="0"/>
              <a:t> </a:t>
            </a:r>
            <a:r>
              <a:rPr lang="en-US" sz="1600" dirty="0" err="1" smtClean="0"/>
              <a:t>того</a:t>
            </a:r>
            <a:r>
              <a:rPr lang="en-US" sz="1600" dirty="0" smtClean="0"/>
              <a:t>, </a:t>
            </a:r>
            <a:r>
              <a:rPr lang="en-US" sz="1600" dirty="0" err="1" smtClean="0"/>
              <a:t>как</a:t>
            </a:r>
            <a:r>
              <a:rPr lang="en-US" sz="1600" dirty="0" smtClean="0"/>
              <a:t> </a:t>
            </a:r>
            <a:r>
              <a:rPr lang="en-US" sz="1600" dirty="0" err="1" smtClean="0"/>
              <a:t>тип</a:t>
            </a:r>
            <a:r>
              <a:rPr lang="en-US" sz="1600" dirty="0" smtClean="0"/>
              <a:t> </a:t>
            </a:r>
            <a:r>
              <a:rPr lang="en-US" sz="1600" dirty="0" err="1" smtClean="0"/>
              <a:t>объявлен</a:t>
            </a:r>
            <a:r>
              <a:rPr lang="en-US" sz="1600" dirty="0" smtClean="0"/>
              <a:t>, </a:t>
            </a:r>
            <a:r>
              <a:rPr lang="en-US" sz="1600" dirty="0" err="1" smtClean="0"/>
              <a:t>можно</a:t>
            </a:r>
            <a:r>
              <a:rPr lang="en-US" sz="1600" dirty="0" smtClean="0"/>
              <a:t> </a:t>
            </a:r>
            <a:r>
              <a:rPr lang="en-US" sz="1600" dirty="0" err="1" smtClean="0"/>
              <a:t>создавать</a:t>
            </a:r>
            <a:r>
              <a:rPr lang="en-US" sz="1600" dirty="0" smtClean="0"/>
              <a:t> и </a:t>
            </a:r>
            <a:r>
              <a:rPr lang="en-US" sz="1600" dirty="0" err="1" smtClean="0"/>
              <a:t>использовать</a:t>
            </a:r>
            <a:r>
              <a:rPr lang="en-US" sz="1600" dirty="0" smtClean="0"/>
              <a:t> </a:t>
            </a:r>
            <a:r>
              <a:rPr lang="en-US" sz="1600" dirty="0" err="1" smtClean="0"/>
              <a:t>объекты</a:t>
            </a:r>
            <a:r>
              <a:rPr lang="en-US" sz="1600" dirty="0" smtClean="0"/>
              <a:t> </a:t>
            </a:r>
            <a:r>
              <a:rPr lang="en-US" sz="1600" dirty="0" err="1" smtClean="0"/>
              <a:t>данного</a:t>
            </a:r>
            <a:r>
              <a:rPr lang="en-US" sz="1600" dirty="0" smtClean="0"/>
              <a:t> </a:t>
            </a:r>
            <a:r>
              <a:rPr lang="en-US" sz="1600" dirty="0" err="1" smtClean="0"/>
              <a:t>типа</a:t>
            </a:r>
            <a:r>
              <a:rPr lang="en-US" sz="1600" dirty="0" smtClean="0"/>
              <a:t>, </a:t>
            </a:r>
            <a:r>
              <a:rPr lang="en-US" sz="1600" dirty="0" err="1" smtClean="0"/>
              <a:t>точно</a:t>
            </a:r>
            <a:r>
              <a:rPr lang="en-US" sz="1600" dirty="0" smtClean="0"/>
              <a:t> </a:t>
            </a:r>
            <a:r>
              <a:rPr lang="en-US" sz="1600" dirty="0" err="1" smtClean="0"/>
              <a:t>так</a:t>
            </a:r>
            <a:r>
              <a:rPr lang="en-US" sz="1600" dirty="0" smtClean="0"/>
              <a:t> </a:t>
            </a:r>
            <a:r>
              <a:rPr lang="en-US" sz="1600" dirty="0" err="1" smtClean="0"/>
              <a:t>же</a:t>
            </a:r>
            <a:r>
              <a:rPr lang="en-US" sz="1600" dirty="0" smtClean="0"/>
              <a:t>, </a:t>
            </a:r>
            <a:r>
              <a:rPr lang="en-US" sz="1600" dirty="0" err="1" smtClean="0"/>
              <a:t>как</a:t>
            </a:r>
            <a:r>
              <a:rPr lang="en-US" sz="1600" dirty="0" smtClean="0"/>
              <a:t> </a:t>
            </a:r>
            <a:r>
              <a:rPr lang="en-US" sz="1600" dirty="0" err="1" smtClean="0"/>
              <a:t>если</a:t>
            </a:r>
            <a:r>
              <a:rPr lang="en-US" sz="1600" dirty="0" smtClean="0"/>
              <a:t> </a:t>
            </a:r>
            <a:r>
              <a:rPr lang="en-US" sz="1600" dirty="0" err="1" smtClean="0"/>
              <a:t>бы</a:t>
            </a:r>
            <a:r>
              <a:rPr lang="en-US" sz="1600" dirty="0" smtClean="0"/>
              <a:t> </a:t>
            </a:r>
            <a:r>
              <a:rPr lang="en-US" sz="1600" dirty="0" err="1" smtClean="0"/>
              <a:t>они</a:t>
            </a:r>
            <a:r>
              <a:rPr lang="en-US" sz="1600" dirty="0" smtClean="0"/>
              <a:t> </a:t>
            </a:r>
            <a:r>
              <a:rPr lang="en-US" sz="1600" dirty="0" err="1" smtClean="0"/>
              <a:t>были</a:t>
            </a:r>
            <a:r>
              <a:rPr lang="en-US" sz="1600" dirty="0" smtClean="0"/>
              <a:t> </a:t>
            </a:r>
            <a:r>
              <a:rPr lang="en-US" sz="1600" dirty="0" err="1" smtClean="0"/>
              <a:t>встроенными</a:t>
            </a:r>
            <a:r>
              <a:rPr lang="en-US" sz="1600" dirty="0" smtClean="0"/>
              <a:t> </a:t>
            </a:r>
            <a:r>
              <a:rPr lang="en-US" sz="1600" dirty="0" err="1" smtClean="0"/>
              <a:t>типами</a:t>
            </a:r>
            <a:r>
              <a:rPr lang="en-US" sz="1600" dirty="0" smtClean="0"/>
              <a:t>. 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Основные виды типов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Значащие типы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создаются в стеке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автоматически уничтожаются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Ссылочные типы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создаются в 2 шага</a:t>
            </a:r>
          </a:p>
          <a:p>
            <a:pPr lvl="2" eaLnBrk="1" hangingPunct="1">
              <a:lnSpc>
                <a:spcPct val="90000"/>
              </a:lnSpc>
            </a:pPr>
            <a:r>
              <a:rPr lang="ru-RU" dirty="0" smtClean="0"/>
              <a:t>сперва объявляются – выделяется память в стеке для хранения адреса</a:t>
            </a:r>
          </a:p>
          <a:p>
            <a:pPr lvl="2" eaLnBrk="1" hangingPunct="1">
              <a:lnSpc>
                <a:spcPct val="90000"/>
              </a:lnSpc>
            </a:pPr>
            <a:r>
              <a:rPr lang="ru-RU" dirty="0" smtClean="0"/>
              <a:t>затем выделяется память в куче с помощью оператора </a:t>
            </a:r>
            <a:r>
              <a:rPr lang="en-US" dirty="0" smtClean="0">
                <a:solidFill>
                  <a:schemeClr val="accent2"/>
                </a:solidFill>
              </a:rPr>
              <a:t>new</a:t>
            </a:r>
            <a:endParaRPr lang="ru-RU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Хранение данных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Данные используемые программой (переменные, константы) могут храниться в </a:t>
            </a:r>
            <a:r>
              <a:rPr lang="ru-RU" dirty="0" err="1" smtClean="0"/>
              <a:t>в</a:t>
            </a:r>
            <a:r>
              <a:rPr lang="ru-RU" dirty="0" smtClean="0"/>
              <a:t> двух типах оперативной памяти:</a:t>
            </a:r>
          </a:p>
          <a:p>
            <a:pPr lvl="1"/>
            <a:r>
              <a:rPr lang="ru-RU" dirty="0" smtClean="0"/>
              <a:t>Стек (линейная память)</a:t>
            </a:r>
          </a:p>
          <a:p>
            <a:pPr lvl="1"/>
            <a:r>
              <a:rPr lang="ru-RU" dirty="0" smtClean="0"/>
              <a:t>Куча (динамическая память)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chemeClr val="tx1"/>
                </a:solidFill>
              </a:rPr>
              <a:t>Стек (</a:t>
            </a:r>
            <a:r>
              <a:rPr lang="en-US" sz="5400" b="1" smtClean="0">
                <a:solidFill>
                  <a:schemeClr val="tx1"/>
                </a:solidFill>
              </a:rPr>
              <a:t>stack</a:t>
            </a:r>
            <a:r>
              <a:rPr lang="ru-RU" sz="5400" b="1" smtClean="0">
                <a:solidFill>
                  <a:schemeClr val="tx1"/>
                </a:solidFill>
              </a:rPr>
              <a:t>)</a:t>
            </a:r>
            <a:endParaRPr 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686425" cy="4900613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Стек – это линейный участок памяти (массив), который действует как структура данных типа «Последним пришел – первым ушел» (</a:t>
            </a:r>
            <a:r>
              <a:rPr lang="ru-RU" dirty="0" err="1" smtClean="0"/>
              <a:t>last-in</a:t>
            </a:r>
            <a:r>
              <a:rPr lang="ru-RU" dirty="0" smtClean="0"/>
              <a:t>, </a:t>
            </a:r>
            <a:r>
              <a:rPr lang="ru-RU" dirty="0" err="1" smtClean="0"/>
              <a:t>first-out</a:t>
            </a:r>
            <a:r>
              <a:rPr lang="ru-RU" dirty="0" smtClean="0"/>
              <a:t> – LIFO). </a:t>
            </a:r>
          </a:p>
          <a:p>
            <a:pPr>
              <a:defRPr/>
            </a:pPr>
            <a:r>
              <a:rPr lang="ru-RU" dirty="0" smtClean="0"/>
              <a:t>Основной особенностью стека являются то, что данные могут добавляться только к вершине стека и удаляться из вершены. Добавление и удаление данных из произвольного места стека невозможно. </a:t>
            </a:r>
          </a:p>
          <a:p>
            <a:pPr>
              <a:defRPr/>
            </a:pPr>
            <a:r>
              <a:rPr lang="ru-RU" dirty="0" smtClean="0"/>
              <a:t>Операции по добавлению и удаление элементов из стека выполняются очень быстро. Однако размеры стека, как правило, ограничены, и время хранения данных зависит от времени жизни переменной. </a:t>
            </a:r>
          </a:p>
          <a:p>
            <a:pPr>
              <a:defRPr/>
            </a:pPr>
            <a:r>
              <a:rPr lang="ru-RU" dirty="0" smtClean="0"/>
              <a:t>Для всех локальных переменных методов и передаваемых методам параметров память выделяется в вершине стека. </a:t>
            </a:r>
          </a:p>
          <a:p>
            <a:pPr>
              <a:defRPr/>
            </a:pPr>
            <a:r>
              <a:rPr lang="ru-RU" dirty="0" smtClean="0"/>
              <a:t>После того, как методы заканчивают работу вся выделенная память в стеке для их переменных автоматически освобождается. </a:t>
            </a:r>
          </a:p>
          <a:p>
            <a:pPr>
              <a:defRPr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5750719" y="4607719"/>
            <a:ext cx="278606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6965157" y="4607719"/>
            <a:ext cx="278606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>
            <a:off x="7143750" y="6000750"/>
            <a:ext cx="12144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7286625" y="5643563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286625" y="5286375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286625" y="4929188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286625" y="4572000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286625" y="4214813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286625" y="3857625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Дуга 21"/>
          <p:cNvSpPr/>
          <p:nvPr/>
        </p:nvSpPr>
        <p:spPr>
          <a:xfrm>
            <a:off x="6286500" y="2357438"/>
            <a:ext cx="1071563" cy="1428750"/>
          </a:xfrm>
          <a:prstGeom prst="arc">
            <a:avLst>
              <a:gd name="adj1" fmla="val 16249876"/>
              <a:gd name="adj2" fmla="val 0"/>
            </a:avLst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286625" y="3071813"/>
            <a:ext cx="928688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903" name="TextBox 23"/>
          <p:cNvSpPr txBox="1">
            <a:spLocks noChangeArrowheads="1"/>
          </p:cNvSpPr>
          <p:nvPr/>
        </p:nvSpPr>
        <p:spPr bwMode="auto">
          <a:xfrm>
            <a:off x="6286500" y="2071688"/>
            <a:ext cx="7858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Last </a:t>
            </a:r>
            <a:r>
              <a:rPr lang="en-US" sz="1600" dirty="0" smtClean="0"/>
              <a:t>In</a:t>
            </a:r>
            <a:endParaRPr lang="ru-RU" sz="1600" dirty="0"/>
          </a:p>
        </p:txBody>
      </p:sp>
      <p:sp>
        <p:nvSpPr>
          <p:cNvPr id="25" name="Дуга 24"/>
          <p:cNvSpPr/>
          <p:nvPr/>
        </p:nvSpPr>
        <p:spPr>
          <a:xfrm flipH="1">
            <a:off x="8001000" y="2428875"/>
            <a:ext cx="1143000" cy="1285875"/>
          </a:xfrm>
          <a:prstGeom prst="arc">
            <a:avLst>
              <a:gd name="adj1" fmla="val 16334310"/>
              <a:gd name="adj2" fmla="val 0"/>
            </a:avLst>
          </a:prstGeom>
          <a:ln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905" name="TextBox 25"/>
          <p:cNvSpPr txBox="1">
            <a:spLocks noChangeArrowheads="1"/>
          </p:cNvSpPr>
          <p:nvPr/>
        </p:nvSpPr>
        <p:spPr bwMode="auto">
          <a:xfrm>
            <a:off x="7929563" y="2071688"/>
            <a:ext cx="1000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First </a:t>
            </a:r>
            <a:r>
              <a:rPr lang="en-US" sz="1600" dirty="0" smtClean="0"/>
              <a:t>In</a:t>
            </a:r>
            <a:endParaRPr lang="ru-RU" sz="16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6429375" y="3857625"/>
            <a:ext cx="7143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7" name="TextBox 28"/>
          <p:cNvSpPr txBox="1">
            <a:spLocks noChangeArrowheads="1"/>
          </p:cNvSpPr>
          <p:nvPr/>
        </p:nvSpPr>
        <p:spPr bwMode="auto">
          <a:xfrm>
            <a:off x="6143625" y="3613150"/>
            <a:ext cx="928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Вершина стека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chemeClr val="tx1"/>
                </a:solidFill>
              </a:rPr>
              <a:t>Куча (</a:t>
            </a:r>
            <a:r>
              <a:rPr lang="en-US" sz="4800" b="1" smtClean="0">
                <a:solidFill>
                  <a:schemeClr val="tx1"/>
                </a:solidFill>
              </a:rPr>
              <a:t>heap</a:t>
            </a:r>
            <a:r>
              <a:rPr lang="ru-RU" sz="4800" b="1" smtClean="0">
                <a:solidFill>
                  <a:schemeClr val="tx1"/>
                </a:solidFill>
              </a:rPr>
              <a:t>)</a:t>
            </a:r>
            <a:endParaRPr lang="ru-RU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3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b="1" dirty="0" smtClean="0"/>
              <a:t>Куча (</a:t>
            </a:r>
            <a:r>
              <a:rPr lang="en-US" b="1" dirty="0" smtClean="0"/>
              <a:t>heap</a:t>
            </a:r>
            <a:r>
              <a:rPr lang="ru-RU" b="1" dirty="0" smtClean="0"/>
              <a:t>) </a:t>
            </a:r>
            <a:r>
              <a:rPr lang="ru-RU" dirty="0" smtClean="0"/>
              <a:t>– это область оперативной памяти, в разных частях которой по запросу программы, операционная система может выделять участки требуемого размера для хранения объектов классов. </a:t>
            </a:r>
          </a:p>
          <a:p>
            <a:pPr>
              <a:defRPr/>
            </a:pPr>
            <a:r>
              <a:rPr lang="ru-RU" dirty="0" smtClean="0"/>
              <a:t>Память в куче выделяется с помощью операции </a:t>
            </a:r>
            <a:r>
              <a:rPr lang="en-US" dirty="0" smtClean="0">
                <a:solidFill>
                  <a:srgbClr val="0070C0"/>
                </a:solidFill>
              </a:rPr>
              <a:t>new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 отличие от стека, участки памяти в "куче" могут выделяться и освобождаться в любом порядке. </a:t>
            </a:r>
          </a:p>
          <a:p>
            <a:pPr>
              <a:defRPr/>
            </a:pPr>
            <a:r>
              <a:rPr lang="ru-RU" dirty="0" smtClean="0"/>
              <a:t>Хотя программа может хранить элементы данных в "куче", она не может явно удалять их из нее. Вместо этого компонент среды CLR, называемый </a:t>
            </a:r>
            <a:r>
              <a:rPr lang="en-US" dirty="0" smtClean="0"/>
              <a:t>Garbage Collector </a:t>
            </a:r>
            <a:r>
              <a:rPr lang="ru-RU" dirty="0" smtClean="0"/>
              <a:t>(GC), автоматически удаляет не используемые участки "кучи", когда он определит, что код программы уже не имеет доступа к ним (не хранит их адреса). </a:t>
            </a:r>
          </a:p>
          <a:p>
            <a:pPr>
              <a:defRPr/>
            </a:pPr>
            <a:r>
              <a:rPr lang="ru-RU" dirty="0" smtClean="0"/>
              <a:t>Автоматическая сборка мусора освобождает программиста от необходимости освобождать не используемую память вручную, что часто приводит к ошибкам работы программы.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Различие между значащими и ссылочными типами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err="1" smtClean="0"/>
              <a:t>int</a:t>
            </a:r>
            <a:r>
              <a:rPr lang="en-US" dirty="0" smtClean="0"/>
              <a:t> v = 123;</a:t>
            </a:r>
          </a:p>
          <a:p>
            <a:pPr eaLnBrk="1" hangingPunct="1">
              <a:buFontTx/>
              <a:buNone/>
            </a:pPr>
            <a:r>
              <a:rPr lang="en-US" dirty="0" smtClean="0"/>
              <a:t>string s = “Hello World!”;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v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s  </a:t>
            </a:r>
            <a:endParaRPr lang="ru-RU" dirty="0" smtClean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116013" y="3500438"/>
            <a:ext cx="1800225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123</a:t>
            </a:r>
            <a:endParaRPr lang="ru-RU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106488" y="4724400"/>
            <a:ext cx="1800225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254 688</a:t>
            </a:r>
            <a:endParaRPr lang="ru-RU" dirty="0"/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2916238" y="4941888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4356100" y="4652963"/>
            <a:ext cx="2952750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Hello World!</a:t>
            </a:r>
            <a:endParaRPr lang="ru-RU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1187450" y="306863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Значение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1258888" y="4292600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Адрес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7686" y="428625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254 688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Память программы - стек и куча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50825" y="1989138"/>
            <a:ext cx="1657350" cy="417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051050" y="2060575"/>
            <a:ext cx="6408738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051050" y="3716338"/>
            <a:ext cx="6408738" cy="2449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851275" y="170021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Стек</a:t>
            </a:r>
            <a:r>
              <a:rPr lang="en-US"/>
              <a:t> (Stack)</a:t>
            </a:r>
            <a:endParaRPr lang="ru-RU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4211638" y="3349625"/>
            <a:ext cx="3529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Куча (</a:t>
            </a:r>
            <a:r>
              <a:rPr lang="en-US"/>
              <a:t>heap, free memory</a:t>
            </a:r>
            <a:r>
              <a:rPr lang="ru-RU"/>
              <a:t>)</a:t>
            </a:r>
            <a:r>
              <a:rPr lang="en-US"/>
              <a:t> </a:t>
            </a:r>
            <a:endParaRPr lang="ru-RU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>
            <a:off x="22685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24844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27003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2916238" y="2060575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>
            <a:off x="31321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>
            <a:off x="33480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>
            <a:off x="35639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3779838" y="2060575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>
            <a:off x="39957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42116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>
            <a:off x="44275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>
            <a:off x="46434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>
            <a:off x="485933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>
            <a:off x="50768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0" name="Line 22"/>
          <p:cNvSpPr>
            <a:spLocks noChangeShapeType="1"/>
          </p:cNvSpPr>
          <p:nvPr/>
        </p:nvSpPr>
        <p:spPr bwMode="auto">
          <a:xfrm>
            <a:off x="52927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1" name="Line 23"/>
          <p:cNvSpPr>
            <a:spLocks noChangeShapeType="1"/>
          </p:cNvSpPr>
          <p:nvPr/>
        </p:nvSpPr>
        <p:spPr bwMode="auto">
          <a:xfrm>
            <a:off x="55086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2" name="Line 24"/>
          <p:cNvSpPr>
            <a:spLocks noChangeShapeType="1"/>
          </p:cNvSpPr>
          <p:nvPr/>
        </p:nvSpPr>
        <p:spPr bwMode="auto">
          <a:xfrm>
            <a:off x="57245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59404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6156325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6348413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6" name="Line 28"/>
          <p:cNvSpPr>
            <a:spLocks noChangeShapeType="1"/>
          </p:cNvSpPr>
          <p:nvPr/>
        </p:nvSpPr>
        <p:spPr bwMode="auto">
          <a:xfrm>
            <a:off x="6540500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7" name="Line 29"/>
          <p:cNvSpPr>
            <a:spLocks noChangeShapeType="1"/>
          </p:cNvSpPr>
          <p:nvPr/>
        </p:nvSpPr>
        <p:spPr bwMode="auto">
          <a:xfrm>
            <a:off x="67325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8" name="Line 30"/>
          <p:cNvSpPr>
            <a:spLocks noChangeShapeType="1"/>
          </p:cNvSpPr>
          <p:nvPr/>
        </p:nvSpPr>
        <p:spPr bwMode="auto">
          <a:xfrm>
            <a:off x="69484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>
            <a:off x="71643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0" name="Line 32"/>
          <p:cNvSpPr>
            <a:spLocks noChangeShapeType="1"/>
          </p:cNvSpPr>
          <p:nvPr/>
        </p:nvSpPr>
        <p:spPr bwMode="auto">
          <a:xfrm>
            <a:off x="73802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1" name="Line 33"/>
          <p:cNvSpPr>
            <a:spLocks noChangeShapeType="1"/>
          </p:cNvSpPr>
          <p:nvPr/>
        </p:nvSpPr>
        <p:spPr bwMode="auto">
          <a:xfrm>
            <a:off x="75961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2" name="Line 34"/>
          <p:cNvSpPr>
            <a:spLocks noChangeShapeType="1"/>
          </p:cNvSpPr>
          <p:nvPr/>
        </p:nvSpPr>
        <p:spPr bwMode="auto">
          <a:xfrm>
            <a:off x="78120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3" name="Line 35"/>
          <p:cNvSpPr>
            <a:spLocks noChangeShapeType="1"/>
          </p:cNvSpPr>
          <p:nvPr/>
        </p:nvSpPr>
        <p:spPr bwMode="auto">
          <a:xfrm>
            <a:off x="80279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4" name="Line 36"/>
          <p:cNvSpPr>
            <a:spLocks noChangeShapeType="1"/>
          </p:cNvSpPr>
          <p:nvPr/>
        </p:nvSpPr>
        <p:spPr bwMode="auto">
          <a:xfrm>
            <a:off x="8243888" y="2060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5" name="Line 37"/>
          <p:cNvSpPr>
            <a:spLocks noChangeShapeType="1"/>
          </p:cNvSpPr>
          <p:nvPr/>
        </p:nvSpPr>
        <p:spPr bwMode="auto">
          <a:xfrm>
            <a:off x="3779838" y="23495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66" name="Text Box 38"/>
          <p:cNvSpPr txBox="1">
            <a:spLocks noChangeArrowheads="1"/>
          </p:cNvSpPr>
          <p:nvPr/>
        </p:nvSpPr>
        <p:spPr bwMode="auto">
          <a:xfrm>
            <a:off x="4211638" y="2420938"/>
            <a:ext cx="2808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Указатель вершины стека</a:t>
            </a:r>
            <a:r>
              <a:rPr lang="en-US"/>
              <a:t> (Stack</a:t>
            </a:r>
            <a:r>
              <a:rPr lang="ru-RU"/>
              <a:t> </a:t>
            </a:r>
            <a:r>
              <a:rPr lang="en-US"/>
              <a:t>Top Pointer)</a:t>
            </a:r>
            <a:endParaRPr lang="ru-RU"/>
          </a:p>
        </p:txBody>
      </p:sp>
      <p:sp>
        <p:nvSpPr>
          <p:cNvPr id="48167" name="Text Box 39"/>
          <p:cNvSpPr txBox="1">
            <a:spLocks noChangeArrowheads="1"/>
          </p:cNvSpPr>
          <p:nvPr/>
        </p:nvSpPr>
        <p:spPr bwMode="auto">
          <a:xfrm>
            <a:off x="250825" y="1628775"/>
            <a:ext cx="1392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Программа</a:t>
            </a:r>
          </a:p>
        </p:txBody>
      </p:sp>
      <p:sp>
        <p:nvSpPr>
          <p:cNvPr id="48168" name="Rectangle 40"/>
          <p:cNvSpPr>
            <a:spLocks noChangeArrowheads="1"/>
          </p:cNvSpPr>
          <p:nvPr/>
        </p:nvSpPr>
        <p:spPr bwMode="auto">
          <a:xfrm>
            <a:off x="2411413" y="4149725"/>
            <a:ext cx="576262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69" name="Rectangle 41"/>
          <p:cNvSpPr>
            <a:spLocks noChangeArrowheads="1"/>
          </p:cNvSpPr>
          <p:nvPr/>
        </p:nvSpPr>
        <p:spPr bwMode="auto">
          <a:xfrm>
            <a:off x="3635375" y="4724400"/>
            <a:ext cx="1152525" cy="21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0" name="Rectangle 42"/>
          <p:cNvSpPr>
            <a:spLocks noChangeArrowheads="1"/>
          </p:cNvSpPr>
          <p:nvPr/>
        </p:nvSpPr>
        <p:spPr bwMode="auto">
          <a:xfrm>
            <a:off x="4303713" y="4076700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1" name="Rectangle 43"/>
          <p:cNvSpPr>
            <a:spLocks noChangeArrowheads="1"/>
          </p:cNvSpPr>
          <p:nvPr/>
        </p:nvSpPr>
        <p:spPr bwMode="auto">
          <a:xfrm>
            <a:off x="2555875" y="5445125"/>
            <a:ext cx="7207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2" name="Rectangle 44"/>
          <p:cNvSpPr>
            <a:spLocks noChangeArrowheads="1"/>
          </p:cNvSpPr>
          <p:nvPr/>
        </p:nvSpPr>
        <p:spPr bwMode="auto">
          <a:xfrm>
            <a:off x="5867400" y="4733925"/>
            <a:ext cx="13684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3" name="Rectangle 45"/>
          <p:cNvSpPr>
            <a:spLocks noChangeArrowheads="1"/>
          </p:cNvSpPr>
          <p:nvPr/>
        </p:nvSpPr>
        <p:spPr bwMode="auto">
          <a:xfrm>
            <a:off x="4427538" y="5437188"/>
            <a:ext cx="7207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4" name="Rectangle 46"/>
          <p:cNvSpPr>
            <a:spLocks noChangeArrowheads="1"/>
          </p:cNvSpPr>
          <p:nvPr/>
        </p:nvSpPr>
        <p:spPr bwMode="auto">
          <a:xfrm>
            <a:off x="7524750" y="4076700"/>
            <a:ext cx="5032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75" name="Text Box 47"/>
          <p:cNvSpPr txBox="1">
            <a:spLocks noChangeArrowheads="1"/>
          </p:cNvSpPr>
          <p:nvPr/>
        </p:nvSpPr>
        <p:spPr bwMode="auto">
          <a:xfrm>
            <a:off x="250825" y="2420938"/>
            <a:ext cx="1822450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{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int n = 37;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Point p;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/>
              <a:t>  p = new Point();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/>
              <a:t> ...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/>
              <a:t>}</a:t>
            </a:r>
            <a:endParaRPr lang="ru-RU"/>
          </a:p>
        </p:txBody>
      </p:sp>
      <p:sp>
        <p:nvSpPr>
          <p:cNvPr id="48176" name="Freeform 48"/>
          <p:cNvSpPr>
            <a:spLocks/>
          </p:cNvSpPr>
          <p:nvPr/>
        </p:nvSpPr>
        <p:spPr bwMode="auto">
          <a:xfrm>
            <a:off x="1331913" y="2276475"/>
            <a:ext cx="719137" cy="504825"/>
          </a:xfrm>
          <a:custGeom>
            <a:avLst/>
            <a:gdLst>
              <a:gd name="T0" fmla="*/ 0 w 453"/>
              <a:gd name="T1" fmla="*/ 2147483647 h 318"/>
              <a:gd name="T2" fmla="*/ 2147483647 w 453"/>
              <a:gd name="T3" fmla="*/ 2147483647 h 318"/>
              <a:gd name="T4" fmla="*/ 2147483647 w 453"/>
              <a:gd name="T5" fmla="*/ 0 h 318"/>
              <a:gd name="T6" fmla="*/ 0 60000 65536"/>
              <a:gd name="T7" fmla="*/ 0 60000 65536"/>
              <a:gd name="T8" fmla="*/ 0 60000 65536"/>
              <a:gd name="T9" fmla="*/ 0 w 453"/>
              <a:gd name="T10" fmla="*/ 0 h 318"/>
              <a:gd name="T11" fmla="*/ 453 w 453"/>
              <a:gd name="T12" fmla="*/ 318 h 3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3" h="318">
                <a:moveTo>
                  <a:pt x="0" y="318"/>
                </a:moveTo>
                <a:cubicBezTo>
                  <a:pt x="30" y="253"/>
                  <a:pt x="61" y="189"/>
                  <a:pt x="136" y="136"/>
                </a:cubicBezTo>
                <a:cubicBezTo>
                  <a:pt x="211" y="83"/>
                  <a:pt x="408" y="23"/>
                  <a:pt x="453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77" name="Text Box 49"/>
          <p:cNvSpPr txBox="1">
            <a:spLocks noChangeArrowheads="1"/>
          </p:cNvSpPr>
          <p:nvPr/>
        </p:nvSpPr>
        <p:spPr bwMode="auto">
          <a:xfrm>
            <a:off x="2468563" y="20288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3 7</a:t>
            </a:r>
            <a:endParaRPr lang="ru-RU"/>
          </a:p>
        </p:txBody>
      </p:sp>
      <p:sp>
        <p:nvSpPr>
          <p:cNvPr id="48178" name="Line 50"/>
          <p:cNvSpPr>
            <a:spLocks noChangeShapeType="1"/>
          </p:cNvSpPr>
          <p:nvPr/>
        </p:nvSpPr>
        <p:spPr bwMode="auto">
          <a:xfrm>
            <a:off x="4879975" y="40767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79" name="Text Box 51"/>
          <p:cNvSpPr txBox="1">
            <a:spLocks noChangeArrowheads="1"/>
          </p:cNvSpPr>
          <p:nvPr/>
        </p:nvSpPr>
        <p:spPr bwMode="auto">
          <a:xfrm>
            <a:off x="4159250" y="3844925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2564</a:t>
            </a:r>
            <a:endParaRPr lang="ru-RU" sz="1400"/>
          </a:p>
        </p:txBody>
      </p:sp>
      <p:sp>
        <p:nvSpPr>
          <p:cNvPr id="48180" name="Text Box 52"/>
          <p:cNvSpPr txBox="1">
            <a:spLocks noChangeArrowheads="1"/>
          </p:cNvSpPr>
          <p:nvPr/>
        </p:nvSpPr>
        <p:spPr bwMode="auto">
          <a:xfrm>
            <a:off x="2888245" y="2020888"/>
            <a:ext cx="1223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2  </a:t>
            </a:r>
            <a:r>
              <a:rPr lang="en-US" dirty="0"/>
              <a:t>5 </a:t>
            </a:r>
            <a:r>
              <a:rPr lang="en-US" dirty="0" smtClean="0"/>
              <a:t> 6  4</a:t>
            </a:r>
            <a:endParaRPr lang="ru-RU" dirty="0"/>
          </a:p>
        </p:txBody>
      </p:sp>
      <p:sp>
        <p:nvSpPr>
          <p:cNvPr id="48181" name="Freeform 53"/>
          <p:cNvSpPr>
            <a:spLocks/>
          </p:cNvSpPr>
          <p:nvPr/>
        </p:nvSpPr>
        <p:spPr bwMode="auto">
          <a:xfrm>
            <a:off x="2806700" y="2349500"/>
            <a:ext cx="1404938" cy="1800225"/>
          </a:xfrm>
          <a:custGeom>
            <a:avLst/>
            <a:gdLst>
              <a:gd name="T0" fmla="*/ 2147483647 w 840"/>
              <a:gd name="T1" fmla="*/ 0 h 1089"/>
              <a:gd name="T2" fmla="*/ 2147483647 w 840"/>
              <a:gd name="T3" fmla="*/ 2147483647 h 1089"/>
              <a:gd name="T4" fmla="*/ 2147483647 w 840"/>
              <a:gd name="T5" fmla="*/ 2147483647 h 1089"/>
              <a:gd name="T6" fmla="*/ 2147483647 w 840"/>
              <a:gd name="T7" fmla="*/ 2147483647 h 1089"/>
              <a:gd name="T8" fmla="*/ 2147483647 w 840"/>
              <a:gd name="T9" fmla="*/ 2147483647 h 10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0"/>
              <a:gd name="T16" fmla="*/ 0 h 1089"/>
              <a:gd name="T17" fmla="*/ 840 w 840"/>
              <a:gd name="T18" fmla="*/ 1089 h 10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0" h="1089">
                <a:moveTo>
                  <a:pt x="341" y="0"/>
                </a:moveTo>
                <a:cubicBezTo>
                  <a:pt x="254" y="68"/>
                  <a:pt x="167" y="136"/>
                  <a:pt x="114" y="227"/>
                </a:cubicBezTo>
                <a:cubicBezTo>
                  <a:pt x="61" y="318"/>
                  <a:pt x="0" y="432"/>
                  <a:pt x="23" y="545"/>
                </a:cubicBezTo>
                <a:cubicBezTo>
                  <a:pt x="46" y="658"/>
                  <a:pt x="114" y="817"/>
                  <a:pt x="250" y="908"/>
                </a:cubicBezTo>
                <a:cubicBezTo>
                  <a:pt x="386" y="999"/>
                  <a:pt x="719" y="1059"/>
                  <a:pt x="840" y="108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82" name="Freeform 56"/>
          <p:cNvSpPr>
            <a:spLocks/>
          </p:cNvSpPr>
          <p:nvPr/>
        </p:nvSpPr>
        <p:spPr bwMode="auto">
          <a:xfrm>
            <a:off x="1042988" y="2349500"/>
            <a:ext cx="2016125" cy="792163"/>
          </a:xfrm>
          <a:custGeom>
            <a:avLst/>
            <a:gdLst>
              <a:gd name="T0" fmla="*/ 0 w 1270"/>
              <a:gd name="T1" fmla="*/ 2147483647 h 499"/>
              <a:gd name="T2" fmla="*/ 2147483647 w 1270"/>
              <a:gd name="T3" fmla="*/ 2147483647 h 499"/>
              <a:gd name="T4" fmla="*/ 2147483647 w 1270"/>
              <a:gd name="T5" fmla="*/ 2147483647 h 499"/>
              <a:gd name="T6" fmla="*/ 2147483647 w 1270"/>
              <a:gd name="T7" fmla="*/ 2147483647 h 499"/>
              <a:gd name="T8" fmla="*/ 2147483647 w 1270"/>
              <a:gd name="T9" fmla="*/ 0 h 4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70"/>
              <a:gd name="T16" fmla="*/ 0 h 499"/>
              <a:gd name="T17" fmla="*/ 1270 w 1270"/>
              <a:gd name="T18" fmla="*/ 499 h 4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70" h="499">
                <a:moveTo>
                  <a:pt x="0" y="499"/>
                </a:moveTo>
                <a:cubicBezTo>
                  <a:pt x="57" y="483"/>
                  <a:pt x="114" y="468"/>
                  <a:pt x="227" y="453"/>
                </a:cubicBezTo>
                <a:cubicBezTo>
                  <a:pt x="340" y="438"/>
                  <a:pt x="545" y="438"/>
                  <a:pt x="681" y="408"/>
                </a:cubicBezTo>
                <a:cubicBezTo>
                  <a:pt x="817" y="378"/>
                  <a:pt x="946" y="340"/>
                  <a:pt x="1044" y="272"/>
                </a:cubicBezTo>
                <a:cubicBezTo>
                  <a:pt x="1142" y="204"/>
                  <a:pt x="1232" y="38"/>
                  <a:pt x="127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8183" name="Text Box 39"/>
          <p:cNvSpPr txBox="1">
            <a:spLocks noChangeArrowheads="1"/>
          </p:cNvSpPr>
          <p:nvPr/>
        </p:nvSpPr>
        <p:spPr bwMode="auto">
          <a:xfrm>
            <a:off x="2000250" y="1571625"/>
            <a:ext cx="857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Начало стека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Системные типы данных </a:t>
            </a:r>
            <a:r>
              <a:rPr lang="en-US" smtClean="0"/>
              <a:t>CLR</a:t>
            </a:r>
            <a:endParaRPr 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В </a:t>
            </a:r>
            <a:r>
              <a:rPr lang="en-US" sz="2800" dirty="0" err="1" smtClean="0"/>
              <a:t>.Net</a:t>
            </a:r>
            <a:r>
              <a:rPr lang="en-US" sz="2800" dirty="0" smtClean="0"/>
              <a:t> Framework </a:t>
            </a:r>
            <a:r>
              <a:rPr lang="ru-RU" sz="2800" dirty="0" smtClean="0"/>
              <a:t>есть общие для всех языков, системные встроенные типы.</a:t>
            </a:r>
          </a:p>
          <a:p>
            <a:pPr eaLnBrk="1" hangingPunct="1">
              <a:lnSpc>
                <a:spcPct val="80000"/>
              </a:lnSpc>
            </a:pPr>
            <a:endParaRPr lang="ru-RU" sz="2800" i="1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i="1" dirty="0" smtClean="0"/>
              <a:t>О</a:t>
            </a:r>
            <a:r>
              <a:rPr lang="ru-RU" altLang="ko-KR" sz="2800" i="1" dirty="0" smtClean="0"/>
              <a:t>бщая системы типов</a:t>
            </a:r>
            <a:r>
              <a:rPr lang="ru-RU" altLang="ko-KR" sz="2800" dirty="0" smtClean="0"/>
              <a:t> </a:t>
            </a:r>
            <a:r>
              <a:rPr lang="ru-RU" altLang="ko-KR" sz="2800" dirty="0" err="1" smtClean="0"/>
              <a:t>Common</a:t>
            </a:r>
            <a:r>
              <a:rPr lang="ru-RU" altLang="ko-KR" sz="2800" dirty="0" smtClean="0"/>
              <a:t> </a:t>
            </a:r>
            <a:r>
              <a:rPr lang="ru-RU" altLang="ko-KR" sz="2800" dirty="0" err="1" smtClean="0"/>
              <a:t>Type</a:t>
            </a:r>
            <a:r>
              <a:rPr lang="ru-RU" altLang="ko-KR" sz="2800" dirty="0" smtClean="0"/>
              <a:t> </a:t>
            </a:r>
            <a:r>
              <a:rPr lang="ru-RU" altLang="ko-KR" sz="2800" dirty="0" err="1" smtClean="0"/>
              <a:t>System</a:t>
            </a:r>
            <a:r>
              <a:rPr lang="ru-RU" altLang="ko-KR" sz="2800" dirty="0" smtClean="0"/>
              <a:t> (CTS) </a:t>
            </a:r>
            <a:r>
              <a:rPr lang="ru-RU" sz="2800" dirty="0" smtClean="0"/>
              <a:t>для всех языков.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Описание этих типов выполнено специалистами компании </a:t>
            </a:r>
            <a:r>
              <a:rPr lang="en-US" sz="2800" dirty="0" smtClean="0"/>
              <a:t>Microsoft.</a:t>
            </a:r>
            <a:endParaRPr lang="ru-RU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2400" dirty="0" smtClean="0"/>
              <a:t>Например: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 smtClean="0"/>
              <a:t>System.Int32</a:t>
            </a:r>
            <a:endParaRPr lang="ru-RU" sz="2000" dirty="0" smtClean="0"/>
          </a:p>
          <a:p>
            <a:pPr lvl="2">
              <a:lnSpc>
                <a:spcPct val="80000"/>
              </a:lnSpc>
            </a:pPr>
            <a:r>
              <a:rPr lang="en-US" sz="2000" dirty="0" err="1" smtClean="0"/>
              <a:t>System.Single</a:t>
            </a:r>
            <a:endParaRPr lang="ru-RU" sz="20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2000" dirty="0" err="1" smtClean="0"/>
              <a:t>System.String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</a:pPr>
            <a:r>
              <a:rPr lang="ru-RU" sz="2000" dirty="0" smtClean="0"/>
              <a:t>….</a:t>
            </a:r>
          </a:p>
          <a:p>
            <a:pPr lvl="1" eaLnBrk="1" hangingPunct="1">
              <a:lnSpc>
                <a:spcPct val="80000"/>
              </a:lnSpc>
            </a:pPr>
            <a:endParaRPr lang="ru-RU" sz="2400" dirty="0" smtClean="0"/>
          </a:p>
          <a:p>
            <a:pPr lvl="1" eaLnBrk="1" hangingPunct="1">
              <a:lnSpc>
                <a:spcPct val="80000"/>
              </a:lnSpc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Соответствие встроенных типов и системных типов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2357430"/>
            <a:ext cx="1785950" cy="3429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143372" y="2643182"/>
            <a:ext cx="178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143372" y="2928934"/>
            <a:ext cx="178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143372" y="3214686"/>
            <a:ext cx="178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143372" y="3500438"/>
            <a:ext cx="178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86182" y="192880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Единая система типов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71538" y="185736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Язык </a:t>
            </a:r>
            <a:r>
              <a:rPr lang="en-US" dirty="0" smtClean="0"/>
              <a:t>C#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2285992"/>
            <a:ext cx="1428760" cy="12144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928662" y="2571744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2" idx="1"/>
            <a:endCxn id="12" idx="3"/>
          </p:cNvCxnSpPr>
          <p:nvPr/>
        </p:nvCxnSpPr>
        <p:spPr>
          <a:xfrm rot="10800000" flipH="1">
            <a:off x="928662" y="2893215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28662" y="3214686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19397" y="2223885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int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357290" y="257174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float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310635" y="285749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57224" y="4071942"/>
            <a:ext cx="188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Язык </a:t>
            </a:r>
            <a:r>
              <a:rPr lang="en-US" dirty="0" smtClean="0"/>
              <a:t>Visual Basic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953445" y="4500570"/>
            <a:ext cx="1428760" cy="12144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953445" y="4786322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3" idx="1"/>
            <a:endCxn id="23" idx="3"/>
          </p:cNvCxnSpPr>
          <p:nvPr/>
        </p:nvCxnSpPr>
        <p:spPr>
          <a:xfrm rot="10800000" flipH="1">
            <a:off x="953445" y="5107793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53445" y="5429264"/>
            <a:ext cx="1428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14414" y="4438463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Integer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261069" y="478632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Single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285852" y="507207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String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431938" y="314324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 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428728" y="535782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 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279828" y="2313985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dirty="0" smtClean="0">
                <a:latin typeface="Arial" charset="0"/>
                <a:ea typeface="宋体" charset="-122"/>
              </a:rPr>
              <a:t>System.Int32</a:t>
            </a:r>
            <a:endParaRPr lang="ru-RU" dirty="0" smtClean="0">
              <a:latin typeface="Arial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48924" y="2590406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dirty="0" err="1" smtClean="0">
                <a:latin typeface="Arial" charset="0"/>
                <a:ea typeface="宋体" charset="-122"/>
              </a:rPr>
              <a:t>System.Single</a:t>
            </a:r>
            <a:endParaRPr lang="ru-RU" dirty="0" smtClean="0">
              <a:latin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58255" y="285749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dirty="0" err="1" smtClean="0">
                <a:latin typeface="Arial" charset="0"/>
                <a:ea typeface="宋体" charset="-122"/>
              </a:rPr>
              <a:t>System.String</a:t>
            </a:r>
            <a:endParaRPr lang="ru-RU" dirty="0" smtClean="0">
              <a:latin typeface="Arial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2357422" y="2428868"/>
            <a:ext cx="178595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2357422" y="2714620"/>
            <a:ext cx="178595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357422" y="3071810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 flipH="1" flipV="1">
            <a:off x="2214546" y="2714620"/>
            <a:ext cx="2071702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2214546" y="3000372"/>
            <a:ext cx="2071702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 flipH="1" flipV="1">
            <a:off x="2178827" y="3321843"/>
            <a:ext cx="2143140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14876" y="321468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. .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6032500" y="3276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 flipV="1">
            <a:off x="5270500" y="3276600"/>
            <a:ext cx="2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V="1">
            <a:off x="5270500" y="3810000"/>
            <a:ext cx="2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5270500" y="4343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3898900" y="3276600"/>
            <a:ext cx="30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666631" name="Text Box 7"/>
          <p:cNvSpPr txBox="1">
            <a:spLocks noChangeArrowheads="1"/>
          </p:cNvSpPr>
          <p:nvPr/>
        </p:nvSpPr>
        <p:spPr bwMode="auto">
          <a:xfrm>
            <a:off x="6477000" y="5613400"/>
            <a:ext cx="955675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            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52488"/>
            <a:r>
              <a:rPr lang="ru-RU" smtClean="0"/>
              <a:t>Типы определенные в </a:t>
            </a:r>
            <a:r>
              <a:rPr lang="en-US" smtClean="0"/>
              <a:t>CLR</a:t>
            </a:r>
          </a:p>
        </p:txBody>
      </p:sp>
      <p:sp>
        <p:nvSpPr>
          <p:cNvPr id="666633" name="Text Box 9"/>
          <p:cNvSpPr txBox="1">
            <a:spLocks noChangeArrowheads="1"/>
          </p:cNvSpPr>
          <p:nvPr/>
        </p:nvSpPr>
        <p:spPr bwMode="auto">
          <a:xfrm>
            <a:off x="2428875" y="1558925"/>
            <a:ext cx="1000125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Object</a:t>
            </a:r>
          </a:p>
        </p:txBody>
      </p:sp>
      <p:sp>
        <p:nvSpPr>
          <p:cNvPr id="666634" name="Text Box 10"/>
          <p:cNvSpPr txBox="1">
            <a:spLocks noChangeArrowheads="1"/>
          </p:cNvSpPr>
          <p:nvPr/>
        </p:nvSpPr>
        <p:spPr bwMode="auto">
          <a:xfrm>
            <a:off x="5000628" y="2362200"/>
            <a:ext cx="1643074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ValueType</a:t>
            </a:r>
          </a:p>
        </p:txBody>
      </p:sp>
      <p:sp>
        <p:nvSpPr>
          <p:cNvPr id="666635" name="Text Box 11"/>
          <p:cNvSpPr txBox="1">
            <a:spLocks noChangeArrowheads="1"/>
          </p:cNvSpPr>
          <p:nvPr/>
        </p:nvSpPr>
        <p:spPr bwMode="auto">
          <a:xfrm>
            <a:off x="4121150" y="5473700"/>
            <a:ext cx="1093788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Boolean</a:t>
            </a:r>
          </a:p>
        </p:txBody>
      </p:sp>
      <p:sp>
        <p:nvSpPr>
          <p:cNvPr id="666636" name="Text Box 12"/>
          <p:cNvSpPr txBox="1">
            <a:spLocks noChangeArrowheads="1"/>
          </p:cNvSpPr>
          <p:nvPr/>
        </p:nvSpPr>
        <p:spPr bwMode="auto">
          <a:xfrm>
            <a:off x="3167063" y="3054350"/>
            <a:ext cx="684212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Byte</a:t>
            </a:r>
          </a:p>
        </p:txBody>
      </p:sp>
      <p:sp>
        <p:nvSpPr>
          <p:cNvPr id="666637" name="Text Box 13"/>
          <p:cNvSpPr txBox="1">
            <a:spLocks noChangeArrowheads="1"/>
          </p:cNvSpPr>
          <p:nvPr/>
        </p:nvSpPr>
        <p:spPr bwMode="auto">
          <a:xfrm>
            <a:off x="3170238" y="3587750"/>
            <a:ext cx="711200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Char</a:t>
            </a:r>
          </a:p>
        </p:txBody>
      </p:sp>
      <p:sp>
        <p:nvSpPr>
          <p:cNvPr id="666638" name="Text Box 14"/>
          <p:cNvSpPr txBox="1">
            <a:spLocks noChangeArrowheads="1"/>
          </p:cNvSpPr>
          <p:nvPr/>
        </p:nvSpPr>
        <p:spPr bwMode="auto">
          <a:xfrm>
            <a:off x="4117975" y="4800600"/>
            <a:ext cx="1068388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Decimal</a:t>
            </a:r>
          </a:p>
        </p:txBody>
      </p:sp>
      <p:sp>
        <p:nvSpPr>
          <p:cNvPr id="666639" name="Text Box 15"/>
          <p:cNvSpPr txBox="1">
            <a:spLocks noChangeArrowheads="1"/>
          </p:cNvSpPr>
          <p:nvPr/>
        </p:nvSpPr>
        <p:spPr bwMode="auto">
          <a:xfrm>
            <a:off x="7921625" y="3581400"/>
            <a:ext cx="968375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Double</a:t>
            </a:r>
          </a:p>
        </p:txBody>
      </p:sp>
      <p:sp>
        <p:nvSpPr>
          <p:cNvPr id="666640" name="Text Box 16"/>
          <p:cNvSpPr txBox="1">
            <a:spLocks noChangeArrowheads="1"/>
          </p:cNvSpPr>
          <p:nvPr/>
        </p:nvSpPr>
        <p:spPr bwMode="auto">
          <a:xfrm>
            <a:off x="4492625" y="3060700"/>
            <a:ext cx="723900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Int16</a:t>
            </a:r>
          </a:p>
        </p:txBody>
      </p:sp>
      <p:sp>
        <p:nvSpPr>
          <p:cNvPr id="666641" name="Text Box 17"/>
          <p:cNvSpPr txBox="1">
            <a:spLocks noChangeArrowheads="1"/>
          </p:cNvSpPr>
          <p:nvPr/>
        </p:nvSpPr>
        <p:spPr bwMode="auto">
          <a:xfrm>
            <a:off x="4492625" y="3594100"/>
            <a:ext cx="723900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Int32</a:t>
            </a:r>
          </a:p>
        </p:txBody>
      </p:sp>
      <p:sp>
        <p:nvSpPr>
          <p:cNvPr id="666642" name="Text Box 18"/>
          <p:cNvSpPr txBox="1">
            <a:spLocks noChangeArrowheads="1"/>
          </p:cNvSpPr>
          <p:nvPr/>
        </p:nvSpPr>
        <p:spPr bwMode="auto">
          <a:xfrm>
            <a:off x="7881938" y="3048000"/>
            <a:ext cx="877887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Single</a:t>
            </a:r>
          </a:p>
        </p:txBody>
      </p:sp>
      <p:sp>
        <p:nvSpPr>
          <p:cNvPr id="666643" name="Text Box 19"/>
          <p:cNvSpPr txBox="1">
            <a:spLocks noChangeArrowheads="1"/>
          </p:cNvSpPr>
          <p:nvPr/>
        </p:nvSpPr>
        <p:spPr bwMode="auto">
          <a:xfrm>
            <a:off x="4492625" y="4127500"/>
            <a:ext cx="723900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Int64</a:t>
            </a:r>
          </a:p>
        </p:txBody>
      </p:sp>
      <p:sp>
        <p:nvSpPr>
          <p:cNvPr id="666644" name="Text Box 20"/>
          <p:cNvSpPr txBox="1">
            <a:spLocks noChangeArrowheads="1"/>
          </p:cNvSpPr>
          <p:nvPr/>
        </p:nvSpPr>
        <p:spPr bwMode="auto">
          <a:xfrm>
            <a:off x="6361113" y="3048000"/>
            <a:ext cx="890587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UInt16</a:t>
            </a:r>
          </a:p>
        </p:txBody>
      </p:sp>
      <p:sp>
        <p:nvSpPr>
          <p:cNvPr id="666645" name="Text Box 21"/>
          <p:cNvSpPr txBox="1">
            <a:spLocks noChangeArrowheads="1"/>
          </p:cNvSpPr>
          <p:nvPr/>
        </p:nvSpPr>
        <p:spPr bwMode="auto">
          <a:xfrm>
            <a:off x="6361113" y="3581400"/>
            <a:ext cx="890587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UInt32</a:t>
            </a:r>
          </a:p>
        </p:txBody>
      </p:sp>
      <p:sp>
        <p:nvSpPr>
          <p:cNvPr id="666646" name="Text Box 22"/>
          <p:cNvSpPr txBox="1">
            <a:spLocks noChangeArrowheads="1"/>
          </p:cNvSpPr>
          <p:nvPr/>
        </p:nvSpPr>
        <p:spPr bwMode="auto">
          <a:xfrm>
            <a:off x="6361113" y="4114800"/>
            <a:ext cx="890587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UInt64</a:t>
            </a:r>
          </a:p>
        </p:txBody>
      </p:sp>
      <p:sp>
        <p:nvSpPr>
          <p:cNvPr id="666647" name="Text Box 23"/>
          <p:cNvSpPr txBox="1">
            <a:spLocks noChangeArrowheads="1"/>
          </p:cNvSpPr>
          <p:nvPr/>
        </p:nvSpPr>
        <p:spPr bwMode="auto">
          <a:xfrm>
            <a:off x="1312691" y="2362200"/>
            <a:ext cx="659155" cy="369332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Class</a:t>
            </a:r>
          </a:p>
        </p:txBody>
      </p:sp>
      <p:sp>
        <p:nvSpPr>
          <p:cNvPr id="666648" name="Text Box 24"/>
          <p:cNvSpPr txBox="1">
            <a:spLocks noChangeArrowheads="1"/>
          </p:cNvSpPr>
          <p:nvPr/>
        </p:nvSpPr>
        <p:spPr bwMode="auto">
          <a:xfrm>
            <a:off x="1190043" y="4191000"/>
            <a:ext cx="744113" cy="369332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String</a:t>
            </a:r>
          </a:p>
        </p:txBody>
      </p:sp>
      <p:sp>
        <p:nvSpPr>
          <p:cNvPr id="666649" name="Text Box 25"/>
          <p:cNvSpPr txBox="1">
            <a:spLocks noChangeArrowheads="1"/>
          </p:cNvSpPr>
          <p:nvPr/>
        </p:nvSpPr>
        <p:spPr bwMode="auto">
          <a:xfrm>
            <a:off x="1283722" y="3581400"/>
            <a:ext cx="701218" cy="369332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Array</a:t>
            </a:r>
          </a:p>
        </p:txBody>
      </p:sp>
      <p:sp>
        <p:nvSpPr>
          <p:cNvPr id="666650" name="Text Box 26"/>
          <p:cNvSpPr txBox="1">
            <a:spLocks noChangeArrowheads="1"/>
          </p:cNvSpPr>
          <p:nvPr/>
        </p:nvSpPr>
        <p:spPr bwMode="auto">
          <a:xfrm>
            <a:off x="776989" y="2971800"/>
            <a:ext cx="1036822" cy="369332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Interface</a:t>
            </a:r>
          </a:p>
        </p:txBody>
      </p:sp>
      <p:sp>
        <p:nvSpPr>
          <p:cNvPr id="666651" name="Text Box 27"/>
          <p:cNvSpPr txBox="1">
            <a:spLocks noChangeArrowheads="1"/>
          </p:cNvSpPr>
          <p:nvPr/>
        </p:nvSpPr>
        <p:spPr bwMode="auto">
          <a:xfrm>
            <a:off x="900195" y="4800600"/>
            <a:ext cx="1026948" cy="369332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Delegate</a:t>
            </a:r>
          </a:p>
        </p:txBody>
      </p:sp>
      <p:sp>
        <p:nvSpPr>
          <p:cNvPr id="43036" name="Line 28"/>
          <p:cNvSpPr>
            <a:spLocks noChangeShapeType="1"/>
          </p:cNvSpPr>
          <p:nvPr/>
        </p:nvSpPr>
        <p:spPr bwMode="auto">
          <a:xfrm>
            <a:off x="2133600" y="2590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>
            <a:off x="2133600" y="32004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38" name="Line 30"/>
          <p:cNvSpPr>
            <a:spLocks noChangeShapeType="1"/>
          </p:cNvSpPr>
          <p:nvPr/>
        </p:nvSpPr>
        <p:spPr bwMode="auto">
          <a:xfrm>
            <a:off x="2133600" y="38100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39" name="Line 31"/>
          <p:cNvSpPr>
            <a:spLocks noChangeShapeType="1"/>
          </p:cNvSpPr>
          <p:nvPr/>
        </p:nvSpPr>
        <p:spPr bwMode="auto">
          <a:xfrm>
            <a:off x="2133600" y="44196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40" name="Line 32"/>
          <p:cNvSpPr>
            <a:spLocks noChangeShapeType="1"/>
          </p:cNvSpPr>
          <p:nvPr/>
        </p:nvSpPr>
        <p:spPr bwMode="auto">
          <a:xfrm>
            <a:off x="2133600" y="5029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41" name="Line 33"/>
          <p:cNvSpPr>
            <a:spLocks noChangeShapeType="1"/>
          </p:cNvSpPr>
          <p:nvPr/>
        </p:nvSpPr>
        <p:spPr bwMode="auto">
          <a:xfrm flipV="1">
            <a:off x="2590800" y="1981200"/>
            <a:ext cx="0" cy="3657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2" name="Line 34"/>
          <p:cNvSpPr>
            <a:spLocks noChangeShapeType="1"/>
          </p:cNvSpPr>
          <p:nvPr/>
        </p:nvSpPr>
        <p:spPr bwMode="auto">
          <a:xfrm flipH="1" flipV="1">
            <a:off x="3352800" y="2438400"/>
            <a:ext cx="1593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3" name="Line 35"/>
          <p:cNvSpPr>
            <a:spLocks noChangeShapeType="1"/>
          </p:cNvSpPr>
          <p:nvPr/>
        </p:nvSpPr>
        <p:spPr bwMode="auto">
          <a:xfrm flipV="1">
            <a:off x="3352800" y="19812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6019800" y="3810000"/>
            <a:ext cx="230188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6019800" y="4343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6" name="Line 38"/>
          <p:cNvSpPr>
            <a:spLocks noChangeShapeType="1"/>
          </p:cNvSpPr>
          <p:nvPr/>
        </p:nvSpPr>
        <p:spPr bwMode="auto">
          <a:xfrm flipH="1">
            <a:off x="6032500" y="5029200"/>
            <a:ext cx="17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7" name="Line 39"/>
          <p:cNvSpPr>
            <a:spLocks noChangeShapeType="1"/>
          </p:cNvSpPr>
          <p:nvPr/>
        </p:nvSpPr>
        <p:spPr bwMode="auto">
          <a:xfrm flipH="1" flipV="1">
            <a:off x="5575300" y="2819400"/>
            <a:ext cx="0" cy="289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8" name="Line 40"/>
          <p:cNvSpPr>
            <a:spLocks noChangeShapeType="1"/>
          </p:cNvSpPr>
          <p:nvPr/>
        </p:nvSpPr>
        <p:spPr bwMode="auto">
          <a:xfrm flipV="1">
            <a:off x="6019800" y="2819400"/>
            <a:ext cx="0" cy="289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49" name="Line 41"/>
          <p:cNvSpPr>
            <a:spLocks noChangeShapeType="1"/>
          </p:cNvSpPr>
          <p:nvPr/>
        </p:nvSpPr>
        <p:spPr bwMode="auto">
          <a:xfrm>
            <a:off x="7543800" y="38100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>
            <a:off x="7543800" y="3276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>
            <a:off x="3937000" y="3810000"/>
            <a:ext cx="282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 flipV="1">
            <a:off x="4203700" y="26670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3" name="Line 45"/>
          <p:cNvSpPr>
            <a:spLocks noChangeShapeType="1"/>
          </p:cNvSpPr>
          <p:nvPr/>
        </p:nvSpPr>
        <p:spPr bwMode="auto">
          <a:xfrm flipV="1">
            <a:off x="7543800" y="26670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4" name="Line 46"/>
          <p:cNvSpPr>
            <a:spLocks noChangeShapeType="1"/>
          </p:cNvSpPr>
          <p:nvPr/>
        </p:nvSpPr>
        <p:spPr bwMode="auto">
          <a:xfrm>
            <a:off x="4203700" y="2667000"/>
            <a:ext cx="7366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5" name="Line 47"/>
          <p:cNvSpPr>
            <a:spLocks noChangeShapeType="1"/>
          </p:cNvSpPr>
          <p:nvPr/>
        </p:nvSpPr>
        <p:spPr bwMode="auto">
          <a:xfrm flipH="1" flipV="1">
            <a:off x="6642100" y="2660650"/>
            <a:ext cx="901700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6" name="Text Box 48"/>
          <p:cNvSpPr txBox="1">
            <a:spLocks noChangeArrowheads="1"/>
          </p:cNvSpPr>
          <p:nvPr/>
        </p:nvSpPr>
        <p:spPr bwMode="auto">
          <a:xfrm>
            <a:off x="152400" y="6172200"/>
            <a:ext cx="2625725" cy="457200"/>
          </a:xfrm>
          <a:prstGeom prst="rect">
            <a:avLst/>
          </a:prstGeom>
          <a:noFill/>
          <a:ln w="28575">
            <a:noFill/>
            <a:miter lim="800000"/>
            <a:headEnd/>
            <a:tailEnd type="none" w="med" len="lg"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15000"/>
              </a:spcBef>
            </a:pPr>
            <a:r>
              <a:rPr lang="en-US" b="1" i="1"/>
              <a:t>Reference Types</a:t>
            </a:r>
          </a:p>
        </p:txBody>
      </p:sp>
      <p:sp>
        <p:nvSpPr>
          <p:cNvPr id="43057" name="Text Box 49"/>
          <p:cNvSpPr txBox="1">
            <a:spLocks noChangeArrowheads="1"/>
          </p:cNvSpPr>
          <p:nvPr/>
        </p:nvSpPr>
        <p:spPr bwMode="auto">
          <a:xfrm>
            <a:off x="4800600" y="6172200"/>
            <a:ext cx="1962150" cy="457200"/>
          </a:xfrm>
          <a:prstGeom prst="rect">
            <a:avLst/>
          </a:prstGeom>
          <a:noFill/>
          <a:ln w="28575">
            <a:noFill/>
            <a:miter lim="800000"/>
            <a:headEnd/>
            <a:tailEnd type="none" w="med" len="lg"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15000"/>
              </a:spcBef>
            </a:pPr>
            <a:r>
              <a:rPr lang="en-US" b="1" i="1"/>
              <a:t>Value Types</a:t>
            </a:r>
          </a:p>
        </p:txBody>
      </p:sp>
      <p:sp>
        <p:nvSpPr>
          <p:cNvPr id="43058" name="Rectangle 50"/>
          <p:cNvSpPr>
            <a:spLocks noChangeArrowheads="1"/>
          </p:cNvSpPr>
          <p:nvPr/>
        </p:nvSpPr>
        <p:spPr bwMode="auto">
          <a:xfrm>
            <a:off x="152400" y="2257425"/>
            <a:ext cx="2667000" cy="4448175"/>
          </a:xfrm>
          <a:prstGeom prst="rect">
            <a:avLst/>
          </a:prstGeom>
          <a:noFill/>
          <a:ln w="28575">
            <a:solidFill>
              <a:schemeClr val="tx2"/>
            </a:solidFill>
            <a:prstDash val="sysDot"/>
            <a:miter lim="800000"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59" name="Rectangle 51"/>
          <p:cNvSpPr>
            <a:spLocks noChangeArrowheads="1"/>
          </p:cNvSpPr>
          <p:nvPr/>
        </p:nvSpPr>
        <p:spPr bwMode="auto">
          <a:xfrm>
            <a:off x="2971800" y="2257425"/>
            <a:ext cx="6108700" cy="4448175"/>
          </a:xfrm>
          <a:prstGeom prst="rect">
            <a:avLst/>
          </a:prstGeom>
          <a:noFill/>
          <a:ln w="28575">
            <a:solidFill>
              <a:schemeClr val="tx2"/>
            </a:solidFill>
            <a:prstDash val="sysDot"/>
            <a:miter lim="800000"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666676" name="Text Box 52"/>
          <p:cNvSpPr txBox="1">
            <a:spLocks noChangeArrowheads="1"/>
          </p:cNvSpPr>
          <p:nvPr/>
        </p:nvSpPr>
        <p:spPr bwMode="auto">
          <a:xfrm>
            <a:off x="7874000" y="4267200"/>
            <a:ext cx="827088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Enum</a:t>
            </a:r>
          </a:p>
        </p:txBody>
      </p:sp>
      <p:sp>
        <p:nvSpPr>
          <p:cNvPr id="43061" name="Line 53"/>
          <p:cNvSpPr>
            <a:spLocks noChangeShapeType="1"/>
          </p:cNvSpPr>
          <p:nvPr/>
        </p:nvSpPr>
        <p:spPr bwMode="auto">
          <a:xfrm>
            <a:off x="7543800" y="4495800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666678" name="Text Box 54"/>
          <p:cNvSpPr txBox="1">
            <a:spLocks noChangeArrowheads="1"/>
          </p:cNvSpPr>
          <p:nvPr/>
        </p:nvSpPr>
        <p:spPr bwMode="auto">
          <a:xfrm>
            <a:off x="969963" y="5562600"/>
            <a:ext cx="955675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            </a:t>
            </a:r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2133600" y="5638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6680" name="Text Box 56"/>
          <p:cNvSpPr txBox="1">
            <a:spLocks noChangeArrowheads="1"/>
          </p:cNvSpPr>
          <p:nvPr/>
        </p:nvSpPr>
        <p:spPr bwMode="auto">
          <a:xfrm>
            <a:off x="6375400" y="4800600"/>
            <a:ext cx="1209675" cy="369888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Structure</a:t>
            </a:r>
          </a:p>
        </p:txBody>
      </p:sp>
      <p:sp useBgFill="1">
        <p:nvSpPr>
          <p:cNvPr id="666682" name="Text Box 58"/>
          <p:cNvSpPr txBox="1">
            <a:spLocks noChangeArrowheads="1"/>
          </p:cNvSpPr>
          <p:nvPr/>
        </p:nvSpPr>
        <p:spPr bwMode="auto">
          <a:xfrm>
            <a:off x="6329363" y="5461000"/>
            <a:ext cx="928687" cy="369888"/>
          </a:xfrm>
          <a:prstGeom prst="rect">
            <a:avLst/>
          </a:prstGeom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Others</a:t>
            </a:r>
          </a:p>
        </p:txBody>
      </p:sp>
      <p:sp>
        <p:nvSpPr>
          <p:cNvPr id="43066" name="Line 59"/>
          <p:cNvSpPr>
            <a:spLocks noChangeShapeType="1"/>
          </p:cNvSpPr>
          <p:nvPr/>
        </p:nvSpPr>
        <p:spPr bwMode="auto">
          <a:xfrm>
            <a:off x="5346700" y="5029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67" name="Line 60"/>
          <p:cNvSpPr>
            <a:spLocks noChangeShapeType="1"/>
          </p:cNvSpPr>
          <p:nvPr/>
        </p:nvSpPr>
        <p:spPr bwMode="auto">
          <a:xfrm>
            <a:off x="5346700" y="57023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3068" name="Line 61"/>
          <p:cNvSpPr>
            <a:spLocks noChangeShapeType="1"/>
          </p:cNvSpPr>
          <p:nvPr/>
        </p:nvSpPr>
        <p:spPr bwMode="auto">
          <a:xfrm>
            <a:off x="6019800" y="5715000"/>
            <a:ext cx="206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med" len="lg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 useBgFill="1">
        <p:nvSpPr>
          <p:cNvPr id="666681" name="Text Box 57"/>
          <p:cNvSpPr txBox="1">
            <a:spLocks noChangeArrowheads="1"/>
          </p:cNvSpPr>
          <p:nvPr/>
        </p:nvSpPr>
        <p:spPr bwMode="auto">
          <a:xfrm>
            <a:off x="1171977" y="5410200"/>
            <a:ext cx="829458" cy="369332"/>
          </a:xfrm>
          <a:prstGeom prst="rect">
            <a:avLst/>
          </a:prstGeom>
          <a:ln w="2857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 type="none" w="med" len="lg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15000"/>
              </a:spcBef>
              <a:defRPr/>
            </a:pPr>
            <a:r>
              <a:rPr lang="en-US" b="1" dirty="0"/>
              <a:t>Others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Наследование типов в </a:t>
            </a:r>
            <a:r>
              <a:rPr lang="en-US" smtClean="0"/>
              <a:t>CLR</a:t>
            </a:r>
            <a:endParaRPr lang="ru-RU" smtClean="0"/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3492500" y="1773238"/>
            <a:ext cx="1871663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Object</a:t>
            </a:r>
            <a:endParaRPr lang="ru-RU"/>
          </a:p>
        </p:txBody>
      </p:sp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639763" y="2781300"/>
            <a:ext cx="1081087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String</a:t>
            </a:r>
            <a:endParaRPr lang="ru-RU"/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1820863" y="2781300"/>
            <a:ext cx="1150937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Array</a:t>
            </a:r>
            <a:endParaRPr lang="ru-RU"/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3089275" y="2781300"/>
            <a:ext cx="12223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ValueType</a:t>
            </a:r>
            <a:endParaRPr lang="ru-RU"/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4572000" y="27813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Exception</a:t>
            </a:r>
            <a:endParaRPr lang="ru-RU"/>
          </a:p>
        </p:txBody>
      </p:sp>
      <p:sp>
        <p:nvSpPr>
          <p:cNvPr id="50184" name="Rectangle 9"/>
          <p:cNvSpPr>
            <a:spLocks noChangeArrowheads="1"/>
          </p:cNvSpPr>
          <p:nvPr/>
        </p:nvSpPr>
        <p:spPr bwMode="auto">
          <a:xfrm>
            <a:off x="5867400" y="27813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Delegate</a:t>
            </a:r>
            <a:endParaRPr lang="ru-RU"/>
          </a:p>
        </p:txBody>
      </p:sp>
      <p:sp>
        <p:nvSpPr>
          <p:cNvPr id="50185" name="Rectangle 10"/>
          <p:cNvSpPr>
            <a:spLocks noChangeArrowheads="1"/>
          </p:cNvSpPr>
          <p:nvPr/>
        </p:nvSpPr>
        <p:spPr bwMode="auto">
          <a:xfrm>
            <a:off x="7150100" y="27813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Class1</a:t>
            </a:r>
            <a:endParaRPr lang="ru-RU"/>
          </a:p>
        </p:txBody>
      </p:sp>
      <p:sp>
        <p:nvSpPr>
          <p:cNvPr id="50186" name="Rectangle 11"/>
          <p:cNvSpPr>
            <a:spLocks noChangeArrowheads="1"/>
          </p:cNvSpPr>
          <p:nvPr/>
        </p:nvSpPr>
        <p:spPr bwMode="auto">
          <a:xfrm>
            <a:off x="7150100" y="36449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Class2</a:t>
            </a:r>
            <a:endParaRPr lang="ru-RU"/>
          </a:p>
        </p:txBody>
      </p:sp>
      <p:sp>
        <p:nvSpPr>
          <p:cNvPr id="50187" name="Rectangle 12"/>
          <p:cNvSpPr>
            <a:spLocks noChangeArrowheads="1"/>
          </p:cNvSpPr>
          <p:nvPr/>
        </p:nvSpPr>
        <p:spPr bwMode="auto">
          <a:xfrm>
            <a:off x="7150100" y="45085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Class3</a:t>
            </a:r>
            <a:endParaRPr lang="ru-RU"/>
          </a:p>
        </p:txBody>
      </p:sp>
      <p:sp>
        <p:nvSpPr>
          <p:cNvPr id="50188" name="Rectangle 13"/>
          <p:cNvSpPr>
            <a:spLocks noChangeArrowheads="1"/>
          </p:cNvSpPr>
          <p:nvPr/>
        </p:nvSpPr>
        <p:spPr bwMode="auto">
          <a:xfrm>
            <a:off x="5867400" y="3644900"/>
            <a:ext cx="1150938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Multicast</a:t>
            </a:r>
          </a:p>
          <a:p>
            <a:pPr algn="ctr"/>
            <a:r>
              <a:rPr lang="en-US"/>
              <a:t>Delegate</a:t>
            </a:r>
            <a:endParaRPr lang="ru-RU"/>
          </a:p>
        </p:txBody>
      </p:sp>
      <p:sp>
        <p:nvSpPr>
          <p:cNvPr id="50189" name="Rectangle 14"/>
          <p:cNvSpPr>
            <a:spLocks noChangeArrowheads="1"/>
          </p:cNvSpPr>
          <p:nvPr/>
        </p:nvSpPr>
        <p:spPr bwMode="auto">
          <a:xfrm>
            <a:off x="4443413" y="3644900"/>
            <a:ext cx="1150937" cy="431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Structure1</a:t>
            </a:r>
            <a:endParaRPr lang="ru-RU"/>
          </a:p>
        </p:txBody>
      </p:sp>
      <p:sp>
        <p:nvSpPr>
          <p:cNvPr id="50190" name="Rectangle 15"/>
          <p:cNvSpPr>
            <a:spLocks noChangeArrowheads="1"/>
          </p:cNvSpPr>
          <p:nvPr/>
        </p:nvSpPr>
        <p:spPr bwMode="auto">
          <a:xfrm>
            <a:off x="3119438" y="3644900"/>
            <a:ext cx="1150937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Enum</a:t>
            </a:r>
            <a:endParaRPr lang="ru-RU"/>
          </a:p>
        </p:txBody>
      </p:sp>
      <p:sp>
        <p:nvSpPr>
          <p:cNvPr id="50191" name="Rectangle 16"/>
          <p:cNvSpPr>
            <a:spLocks noChangeArrowheads="1"/>
          </p:cNvSpPr>
          <p:nvPr/>
        </p:nvSpPr>
        <p:spPr bwMode="auto">
          <a:xfrm>
            <a:off x="3117850" y="4508500"/>
            <a:ext cx="1150938" cy="431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Enum1</a:t>
            </a:r>
            <a:endParaRPr lang="ru-RU"/>
          </a:p>
        </p:txBody>
      </p:sp>
      <p:sp>
        <p:nvSpPr>
          <p:cNvPr id="50192" name="Line 22"/>
          <p:cNvSpPr>
            <a:spLocks noChangeShapeType="1"/>
          </p:cNvSpPr>
          <p:nvPr/>
        </p:nvSpPr>
        <p:spPr bwMode="auto">
          <a:xfrm>
            <a:off x="1187450" y="2492375"/>
            <a:ext cx="655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3" name="Line 23"/>
          <p:cNvSpPr>
            <a:spLocks noChangeShapeType="1"/>
          </p:cNvSpPr>
          <p:nvPr/>
        </p:nvSpPr>
        <p:spPr bwMode="auto">
          <a:xfrm>
            <a:off x="4427538" y="22050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4" name="Line 33"/>
          <p:cNvSpPr>
            <a:spLocks noChangeShapeType="1"/>
          </p:cNvSpPr>
          <p:nvPr/>
        </p:nvSpPr>
        <p:spPr bwMode="auto">
          <a:xfrm>
            <a:off x="1187450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5" name="Line 34"/>
          <p:cNvSpPr>
            <a:spLocks noChangeShapeType="1"/>
          </p:cNvSpPr>
          <p:nvPr/>
        </p:nvSpPr>
        <p:spPr bwMode="auto">
          <a:xfrm>
            <a:off x="2397125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6" name="Line 35"/>
          <p:cNvSpPr>
            <a:spLocks noChangeShapeType="1"/>
          </p:cNvSpPr>
          <p:nvPr/>
        </p:nvSpPr>
        <p:spPr bwMode="auto">
          <a:xfrm>
            <a:off x="3708400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7" name="Line 36"/>
          <p:cNvSpPr>
            <a:spLocks noChangeShapeType="1"/>
          </p:cNvSpPr>
          <p:nvPr/>
        </p:nvSpPr>
        <p:spPr bwMode="auto">
          <a:xfrm>
            <a:off x="5148263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8" name="Line 37"/>
          <p:cNvSpPr>
            <a:spLocks noChangeShapeType="1"/>
          </p:cNvSpPr>
          <p:nvPr/>
        </p:nvSpPr>
        <p:spPr bwMode="auto">
          <a:xfrm>
            <a:off x="6443663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9" name="Line 38"/>
          <p:cNvSpPr>
            <a:spLocks noChangeShapeType="1"/>
          </p:cNvSpPr>
          <p:nvPr/>
        </p:nvSpPr>
        <p:spPr bwMode="auto">
          <a:xfrm>
            <a:off x="7740650" y="24923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0" name="Line 39"/>
          <p:cNvSpPr>
            <a:spLocks noChangeShapeType="1"/>
          </p:cNvSpPr>
          <p:nvPr/>
        </p:nvSpPr>
        <p:spPr bwMode="auto">
          <a:xfrm>
            <a:off x="6443663" y="32131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1" name="Line 40"/>
          <p:cNvSpPr>
            <a:spLocks noChangeShapeType="1"/>
          </p:cNvSpPr>
          <p:nvPr/>
        </p:nvSpPr>
        <p:spPr bwMode="auto">
          <a:xfrm>
            <a:off x="7740650" y="32131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2" name="Line 41"/>
          <p:cNvSpPr>
            <a:spLocks noChangeShapeType="1"/>
          </p:cNvSpPr>
          <p:nvPr/>
        </p:nvSpPr>
        <p:spPr bwMode="auto">
          <a:xfrm>
            <a:off x="7740650" y="40767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3" name="Line 42"/>
          <p:cNvSpPr>
            <a:spLocks noChangeShapeType="1"/>
          </p:cNvSpPr>
          <p:nvPr/>
        </p:nvSpPr>
        <p:spPr bwMode="auto">
          <a:xfrm>
            <a:off x="1763713" y="3429000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4" name="Line 43"/>
          <p:cNvSpPr>
            <a:spLocks noChangeShapeType="1"/>
          </p:cNvSpPr>
          <p:nvPr/>
        </p:nvSpPr>
        <p:spPr bwMode="auto">
          <a:xfrm>
            <a:off x="3708400" y="32131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5" name="Line 44"/>
          <p:cNvSpPr>
            <a:spLocks noChangeShapeType="1"/>
          </p:cNvSpPr>
          <p:nvPr/>
        </p:nvSpPr>
        <p:spPr bwMode="auto">
          <a:xfrm>
            <a:off x="5019675" y="34290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06" name="Rectangle 17"/>
          <p:cNvSpPr>
            <a:spLocks noChangeArrowheads="1"/>
          </p:cNvSpPr>
          <p:nvPr/>
        </p:nvSpPr>
        <p:spPr bwMode="auto">
          <a:xfrm>
            <a:off x="625475" y="3644900"/>
            <a:ext cx="2411413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207" name="Line 18"/>
          <p:cNvSpPr>
            <a:spLocks noChangeShapeType="1"/>
          </p:cNvSpPr>
          <p:nvPr/>
        </p:nvSpPr>
        <p:spPr bwMode="auto">
          <a:xfrm>
            <a:off x="625475" y="3933825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8" name="Text Box 19"/>
          <p:cNvSpPr txBox="1">
            <a:spLocks noChangeArrowheads="1"/>
          </p:cNvSpPr>
          <p:nvPr/>
        </p:nvSpPr>
        <p:spPr bwMode="auto">
          <a:xfrm>
            <a:off x="841375" y="3602038"/>
            <a:ext cx="211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Встроенные типы</a:t>
            </a:r>
          </a:p>
        </p:txBody>
      </p:sp>
      <p:sp>
        <p:nvSpPr>
          <p:cNvPr id="50209" name="Rectangle 20"/>
          <p:cNvSpPr>
            <a:spLocks noChangeArrowheads="1"/>
          </p:cNvSpPr>
          <p:nvPr/>
        </p:nvSpPr>
        <p:spPr bwMode="auto">
          <a:xfrm>
            <a:off x="698500" y="40052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Boolean</a:t>
            </a:r>
            <a:endParaRPr lang="ru-RU"/>
          </a:p>
        </p:txBody>
      </p:sp>
      <p:sp>
        <p:nvSpPr>
          <p:cNvPr id="50210" name="Rectangle 21"/>
          <p:cNvSpPr>
            <a:spLocks noChangeArrowheads="1"/>
          </p:cNvSpPr>
          <p:nvPr/>
        </p:nvSpPr>
        <p:spPr bwMode="auto">
          <a:xfrm>
            <a:off x="1851025" y="40052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Char</a:t>
            </a:r>
            <a:endParaRPr lang="ru-RU"/>
          </a:p>
        </p:txBody>
      </p:sp>
      <p:sp>
        <p:nvSpPr>
          <p:cNvPr id="50211" name="Rectangle 24"/>
          <p:cNvSpPr>
            <a:spLocks noChangeArrowheads="1"/>
          </p:cNvSpPr>
          <p:nvPr/>
        </p:nvSpPr>
        <p:spPr bwMode="auto">
          <a:xfrm>
            <a:off x="698500" y="44370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Byte</a:t>
            </a:r>
            <a:endParaRPr lang="ru-RU"/>
          </a:p>
        </p:txBody>
      </p:sp>
      <p:sp>
        <p:nvSpPr>
          <p:cNvPr id="50212" name="Rectangle 25"/>
          <p:cNvSpPr>
            <a:spLocks noChangeArrowheads="1"/>
          </p:cNvSpPr>
          <p:nvPr/>
        </p:nvSpPr>
        <p:spPr bwMode="auto">
          <a:xfrm>
            <a:off x="698500" y="48688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Int16</a:t>
            </a:r>
            <a:endParaRPr lang="ru-RU"/>
          </a:p>
        </p:txBody>
      </p:sp>
      <p:sp>
        <p:nvSpPr>
          <p:cNvPr id="50213" name="Rectangle 26"/>
          <p:cNvSpPr>
            <a:spLocks noChangeArrowheads="1"/>
          </p:cNvSpPr>
          <p:nvPr/>
        </p:nvSpPr>
        <p:spPr bwMode="auto">
          <a:xfrm>
            <a:off x="698500" y="53006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Int32</a:t>
            </a:r>
            <a:endParaRPr lang="ru-RU"/>
          </a:p>
        </p:txBody>
      </p:sp>
      <p:sp>
        <p:nvSpPr>
          <p:cNvPr id="50214" name="Rectangle 27"/>
          <p:cNvSpPr>
            <a:spLocks noChangeArrowheads="1"/>
          </p:cNvSpPr>
          <p:nvPr/>
        </p:nvSpPr>
        <p:spPr bwMode="auto">
          <a:xfrm>
            <a:off x="698500" y="5734050"/>
            <a:ext cx="1106488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Int64</a:t>
            </a:r>
            <a:endParaRPr lang="ru-RU"/>
          </a:p>
        </p:txBody>
      </p:sp>
      <p:sp>
        <p:nvSpPr>
          <p:cNvPr id="50215" name="Rectangle 28"/>
          <p:cNvSpPr>
            <a:spLocks noChangeArrowheads="1"/>
          </p:cNvSpPr>
          <p:nvPr/>
        </p:nvSpPr>
        <p:spPr bwMode="auto">
          <a:xfrm>
            <a:off x="1849438" y="4437063"/>
            <a:ext cx="1108075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Single</a:t>
            </a:r>
            <a:endParaRPr lang="ru-RU"/>
          </a:p>
        </p:txBody>
      </p:sp>
      <p:sp>
        <p:nvSpPr>
          <p:cNvPr id="50216" name="Rectangle 30"/>
          <p:cNvSpPr>
            <a:spLocks noChangeArrowheads="1"/>
          </p:cNvSpPr>
          <p:nvPr/>
        </p:nvSpPr>
        <p:spPr bwMode="auto">
          <a:xfrm>
            <a:off x="1851025" y="4868863"/>
            <a:ext cx="1106488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Double</a:t>
            </a:r>
            <a:endParaRPr lang="ru-RU"/>
          </a:p>
        </p:txBody>
      </p:sp>
      <p:sp>
        <p:nvSpPr>
          <p:cNvPr id="50217" name="Rectangle 31"/>
          <p:cNvSpPr>
            <a:spLocks noChangeArrowheads="1"/>
          </p:cNvSpPr>
          <p:nvPr/>
        </p:nvSpPr>
        <p:spPr bwMode="auto">
          <a:xfrm>
            <a:off x="1849438" y="5300663"/>
            <a:ext cx="1108075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Decimal</a:t>
            </a:r>
            <a:endParaRPr lang="ru-RU"/>
          </a:p>
        </p:txBody>
      </p:sp>
      <p:sp>
        <p:nvSpPr>
          <p:cNvPr id="50218" name="Rectangle 32"/>
          <p:cNvSpPr>
            <a:spLocks noChangeArrowheads="1"/>
          </p:cNvSpPr>
          <p:nvPr/>
        </p:nvSpPr>
        <p:spPr bwMode="auto">
          <a:xfrm>
            <a:off x="1849438" y="5732463"/>
            <a:ext cx="1108075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DateTime</a:t>
            </a:r>
            <a:endParaRPr lang="ru-RU"/>
          </a:p>
        </p:txBody>
      </p:sp>
      <p:sp>
        <p:nvSpPr>
          <p:cNvPr id="50219" name="Line 45"/>
          <p:cNvSpPr>
            <a:spLocks noChangeShapeType="1"/>
          </p:cNvSpPr>
          <p:nvPr/>
        </p:nvSpPr>
        <p:spPr bwMode="auto">
          <a:xfrm>
            <a:off x="1762125" y="34290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20" name="Line 47"/>
          <p:cNvSpPr>
            <a:spLocks noChangeShapeType="1"/>
          </p:cNvSpPr>
          <p:nvPr/>
        </p:nvSpPr>
        <p:spPr bwMode="auto">
          <a:xfrm>
            <a:off x="3708400" y="40767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221" name="Rectangle 94"/>
          <p:cNvSpPr>
            <a:spLocks noChangeArrowheads="1"/>
          </p:cNvSpPr>
          <p:nvPr/>
        </p:nvSpPr>
        <p:spPr bwMode="auto">
          <a:xfrm>
            <a:off x="3290888" y="5819775"/>
            <a:ext cx="935037" cy="28733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50222" name="Rectangle 95"/>
          <p:cNvSpPr>
            <a:spLocks noChangeArrowheads="1"/>
          </p:cNvSpPr>
          <p:nvPr/>
        </p:nvSpPr>
        <p:spPr bwMode="auto">
          <a:xfrm>
            <a:off x="3276600" y="5372100"/>
            <a:ext cx="935038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50223" name="Text Box 96"/>
          <p:cNvSpPr txBox="1">
            <a:spLocks noChangeArrowheads="1"/>
          </p:cNvSpPr>
          <p:nvPr/>
        </p:nvSpPr>
        <p:spPr bwMode="auto">
          <a:xfrm>
            <a:off x="4211638" y="5300663"/>
            <a:ext cx="3414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 Типы, описанные в системе</a:t>
            </a:r>
          </a:p>
        </p:txBody>
      </p:sp>
      <p:sp>
        <p:nvSpPr>
          <p:cNvPr id="50224" name="Text Box 97"/>
          <p:cNvSpPr txBox="1">
            <a:spLocks noChangeArrowheads="1"/>
          </p:cNvSpPr>
          <p:nvPr/>
        </p:nvSpPr>
        <p:spPr bwMode="auto">
          <a:xfrm>
            <a:off x="4225925" y="5805488"/>
            <a:ext cx="3981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 Типы, описанные разработчиками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Методы класса </a:t>
            </a:r>
            <a:r>
              <a:rPr lang="en-US" smtClean="0"/>
              <a:t>System.Object</a:t>
            </a:r>
            <a:endParaRPr lang="ru-RU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ko-KR" sz="2400" dirty="0" err="1" smtClean="0">
                <a:solidFill>
                  <a:srgbClr val="0066FF"/>
                </a:solidFill>
              </a:rPr>
              <a:t>Equals</a:t>
            </a:r>
            <a:r>
              <a:rPr lang="ru-RU" altLang="ko-KR" sz="2400" dirty="0" smtClean="0">
                <a:solidFill>
                  <a:srgbClr val="0066FF"/>
                </a:solidFill>
              </a:rPr>
              <a:t>()</a:t>
            </a:r>
            <a:r>
              <a:rPr lang="ru-RU" altLang="ko-KR" sz="2400" dirty="0" smtClean="0"/>
              <a:t> - виртуальный метод, возвращающий </a:t>
            </a:r>
            <a:r>
              <a:rPr lang="en-US" altLang="ko-KR" sz="2400" dirty="0" smtClean="0">
                <a:ea typeface="Gulim" pitchFamily="34" charset="-127"/>
              </a:rPr>
              <a:t>t</a:t>
            </a:r>
            <a:r>
              <a:rPr lang="ru-RU" altLang="ko-KR" sz="2400" dirty="0" err="1" smtClean="0"/>
              <a:t>rue</a:t>
            </a:r>
            <a:r>
              <a:rPr lang="ru-RU" altLang="ko-KR" sz="2400" dirty="0" smtClean="0"/>
              <a:t> если значения объектов совпадают (по умолчанию,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ru-RU" altLang="ko-KR" sz="2400" dirty="0" smtClean="0"/>
              <a:t>если два объекта расположены в одном месте памяти).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ko-KR" sz="2400" dirty="0" err="1" smtClean="0">
                <a:solidFill>
                  <a:srgbClr val="0066FF"/>
                </a:solidFill>
              </a:rPr>
              <a:t>GetHashCode</a:t>
            </a:r>
            <a:r>
              <a:rPr lang="ru-RU" altLang="ko-KR" sz="2400" dirty="0" smtClean="0">
                <a:solidFill>
                  <a:srgbClr val="0066FF"/>
                </a:solidFill>
              </a:rPr>
              <a:t>()</a:t>
            </a:r>
            <a:r>
              <a:rPr lang="ru-RU" altLang="ko-KR" sz="2400" dirty="0" smtClean="0"/>
              <a:t> - виртуальный метод, возвращает некоторое целое число (хэш-код), однозначно идентифицирующее экземпляр класса.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ko-KR" sz="2400" dirty="0" err="1" smtClean="0">
                <a:solidFill>
                  <a:srgbClr val="0066FF"/>
                </a:solidFill>
              </a:rPr>
              <a:t>GetType</a:t>
            </a:r>
            <a:r>
              <a:rPr lang="ru-RU" altLang="ko-KR" sz="2400" dirty="0" smtClean="0">
                <a:solidFill>
                  <a:srgbClr val="0066FF"/>
                </a:solidFill>
              </a:rPr>
              <a:t>()</a:t>
            </a:r>
            <a:r>
              <a:rPr lang="ru-RU" altLang="ko-KR" sz="2400" dirty="0" smtClean="0"/>
              <a:t> - возвращает объект типа </a:t>
            </a:r>
            <a:r>
              <a:rPr lang="ru-RU" altLang="ko-KR" sz="2400" dirty="0" err="1" smtClean="0"/>
              <a:t>Type</a:t>
            </a:r>
            <a:r>
              <a:rPr lang="ru-RU" altLang="ko-KR" sz="2400" dirty="0" smtClean="0"/>
              <a:t>, описывающий соответствующий тип.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ko-KR" sz="2400" dirty="0" err="1" smtClean="0">
                <a:solidFill>
                  <a:srgbClr val="0066FF"/>
                </a:solidFill>
              </a:rPr>
              <a:t>ToString</a:t>
            </a:r>
            <a:r>
              <a:rPr lang="ru-RU" altLang="ko-KR" sz="2400" dirty="0" smtClean="0">
                <a:solidFill>
                  <a:srgbClr val="0066FF"/>
                </a:solidFill>
              </a:rPr>
              <a:t>()</a:t>
            </a:r>
            <a:r>
              <a:rPr lang="ru-RU" altLang="ko-KR" sz="2400" dirty="0" smtClean="0"/>
              <a:t> - виртуальный метод, возвращающий символьное представление значения переменной (по умолчанию возвращает строку, представляющую полное имя типа объекта).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63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dirty="0" smtClean="0"/>
              <a:t>Классы-потомки при создании наследует все свойства и методы родительского класса </a:t>
            </a:r>
            <a:r>
              <a:rPr lang="en-US" dirty="0" smtClean="0"/>
              <a:t>Object</a:t>
            </a:r>
            <a:r>
              <a:rPr lang="ru-RU" dirty="0" smtClean="0"/>
              <a:t>. Естественно, что все </a:t>
            </a:r>
            <a:r>
              <a:rPr lang="ru-RU" i="1" dirty="0" smtClean="0"/>
              <a:t>встроенные типы</a:t>
            </a:r>
            <a:r>
              <a:rPr lang="ru-RU" dirty="0" smtClean="0"/>
              <a:t> нужным образом переопределяют </a:t>
            </a:r>
            <a:r>
              <a:rPr lang="ru-RU" i="1" dirty="0" smtClean="0"/>
              <a:t>методы</a:t>
            </a:r>
            <a:r>
              <a:rPr lang="ru-RU" dirty="0" smtClean="0"/>
              <a:t> родителя и добавляют собственные </a:t>
            </a:r>
            <a:r>
              <a:rPr lang="ru-RU" i="1" dirty="0" smtClean="0"/>
              <a:t>поля</a:t>
            </a:r>
            <a:r>
              <a:rPr lang="ru-RU" dirty="0" smtClean="0"/>
              <a:t>, </a:t>
            </a:r>
            <a:r>
              <a:rPr lang="ru-RU" i="1" dirty="0" smtClean="0"/>
              <a:t>свойства </a:t>
            </a:r>
            <a:r>
              <a:rPr lang="ru-RU" dirty="0" smtClean="0"/>
              <a:t>и</a:t>
            </a:r>
            <a:r>
              <a:rPr lang="ru-RU" i="1" dirty="0" smtClean="0"/>
              <a:t> методы</a:t>
            </a:r>
            <a:r>
              <a:rPr lang="ru-RU" dirty="0" smtClean="0"/>
              <a:t>. </a:t>
            </a:r>
          </a:p>
          <a:p>
            <a:pPr>
              <a:defRPr/>
            </a:pPr>
            <a:r>
              <a:rPr lang="ru-RU" dirty="0" smtClean="0"/>
              <a:t>Учитывая, что и типы, создаваемые пользователем, также являются </a:t>
            </a:r>
            <a:r>
              <a:rPr lang="ru-RU" i="1" dirty="0" smtClean="0"/>
              <a:t>потомками</a:t>
            </a:r>
            <a:r>
              <a:rPr lang="ru-RU" dirty="0" smtClean="0"/>
              <a:t> </a:t>
            </a:r>
            <a:r>
              <a:rPr lang="ru-RU" i="1" dirty="0" smtClean="0"/>
              <a:t>класса</a:t>
            </a:r>
            <a:r>
              <a:rPr lang="ru-RU" dirty="0" smtClean="0"/>
              <a:t> </a:t>
            </a:r>
            <a:r>
              <a:rPr lang="en-US" i="1" dirty="0" smtClean="0"/>
              <a:t>Object</a:t>
            </a:r>
            <a:r>
              <a:rPr lang="ru-RU" dirty="0" smtClean="0"/>
              <a:t>, то для них необходимо переопределить </a:t>
            </a:r>
            <a:r>
              <a:rPr lang="ru-RU" i="1" dirty="0" smtClean="0"/>
              <a:t>методы</a:t>
            </a:r>
            <a:r>
              <a:rPr lang="ru-RU" dirty="0" smtClean="0"/>
              <a:t> родителя, если предполагается использование этих </a:t>
            </a:r>
            <a:r>
              <a:rPr lang="ru-RU" i="1" dirty="0" smtClean="0"/>
              <a:t>методов</a:t>
            </a:r>
            <a:r>
              <a:rPr lang="ru-RU" dirty="0" smtClean="0"/>
              <a:t>; реализация родителя, предоставляемая по умолчанию, не обеспечивает нужного эффекта.</a:t>
            </a:r>
          </a:p>
          <a:p>
            <a:pPr>
              <a:defRPr/>
            </a:pPr>
            <a:r>
              <a:rPr lang="ru-RU" dirty="0" smtClean="0"/>
              <a:t>Пример объявления переменных и присваивания им значений в языке </a:t>
            </a:r>
            <a:r>
              <a:rPr lang="en-US" dirty="0" smtClean="0"/>
              <a:t>C</a:t>
            </a:r>
            <a:r>
              <a:rPr lang="ru-RU" dirty="0" smtClean="0"/>
              <a:t># показан ниже: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x=11;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v = new Int32();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v = 007;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string s1 = "Agent";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s1 = s1 + </a:t>
            </a:r>
            <a:r>
              <a:rPr lang="en-US" dirty="0" err="1" smtClean="0">
                <a:ea typeface="+mn-ea"/>
                <a:cs typeface="+mn-cs"/>
              </a:rPr>
              <a:t>v.ToString</a:t>
            </a:r>
            <a:r>
              <a:rPr lang="en-US" dirty="0" smtClean="0">
                <a:ea typeface="+mn-ea"/>
                <a:cs typeface="+mn-cs"/>
              </a:rPr>
              <a:t>() + </a:t>
            </a:r>
            <a:r>
              <a:rPr lang="en-US" dirty="0" err="1" smtClean="0">
                <a:ea typeface="+mn-ea"/>
                <a:cs typeface="+mn-cs"/>
              </a:rPr>
              <a:t>x.ToString</a:t>
            </a:r>
            <a:r>
              <a:rPr lang="en-US" dirty="0" smtClean="0">
                <a:ea typeface="+mn-ea"/>
                <a:cs typeface="+mn-cs"/>
              </a:rPr>
              <a:t>();</a:t>
            </a: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Встроенные типы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1643063"/>
          <a:ext cx="8572500" cy="4632997"/>
        </p:xfrm>
        <a:graphic>
          <a:graphicData uri="http://schemas.openxmlformats.org/drawingml/2006/table">
            <a:tbl>
              <a:tblPr/>
              <a:tblGrid>
                <a:gridCol w="1428750"/>
                <a:gridCol w="1857375"/>
                <a:gridCol w="3143250"/>
                <a:gridCol w="2143125"/>
              </a:tblGrid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 типа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тип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CLR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- диапазон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 – точность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Логический тип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bool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System.Boolean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true, false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Арифметические целочисленные типы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sbyte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System.SByte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-128 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 +127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Знаковое, 8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byte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System.Byte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 255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Беззнаковое, 8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short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System.Short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-32768 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32767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Знаковое, 16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ushort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System.UShort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 65535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Беззнаковое, 16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int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System.Int32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2,147,483,648</a:t>
                      </a:r>
                      <a:r>
                        <a:rPr kumimoji="0" lang="ru-RU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2,147,483,647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Знаковое, 32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uint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System.UInt32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≈(0 ÷  4*10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Беззнаковое, 32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long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System.Int64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≈(-9*10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÷  9*10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Знаковое, 64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ulong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System.UInt64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≈(0 ÷ 18*10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Беззнаковое, 64 бит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sz="4000" smtClean="0"/>
              <a:t>Встроенные типы (продолжение)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1214438"/>
          <a:ext cx="8715375" cy="5374078"/>
        </p:xfrm>
        <a:graphic>
          <a:graphicData uri="http://schemas.openxmlformats.org/drawingml/2006/table">
            <a:tbl>
              <a:tblPr/>
              <a:tblGrid>
                <a:gridCol w="1500188"/>
                <a:gridCol w="2286000"/>
                <a:gridCol w="2751137"/>
                <a:gridCol w="2178050"/>
              </a:tblGrid>
              <a:tr h="539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тип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CLR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- диапазон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 - точность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Арифметический тип с плавающей точкой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float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System.Single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1.5*10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-45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3.4*10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 бита (точность 7 цифр)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double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System.Double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5.0*10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-324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1.7*10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бита  (точность 15–16 цифр)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Арифметический тип с фиксированной точкой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decimal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System.Decimal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1.0*10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 7.9*10</a:t>
                      </a:r>
                      <a:r>
                        <a:rPr kumimoji="0" 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16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28–29 значащих цифр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Символьные типы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char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System.Char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U+0000 ÷ U+ffff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бит Unicode символ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string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System.String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Строка из символов Unicode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Объектный тип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 типа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тип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оbject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System.Object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Базовый тип всех </a:t>
                      </a: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встроенных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пользовательских типов</a:t>
                      </a: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void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 какого-либо значения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var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B0000"/>
                        </a:solidFill>
                        <a:effectLst/>
                        <a:latin typeface="Courier New" pitchFamily="49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Отложенное определение типа</a:t>
                      </a:r>
                    </a:p>
                  </a:txBody>
                  <a:tcPr marL="10972" marR="10972" marT="10972" marB="1097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Тип</a:t>
            </a:r>
            <a:r>
              <a:rPr lang="en-US" smtClean="0"/>
              <a:t> </a:t>
            </a:r>
            <a:r>
              <a:rPr lang="ru-RU" smtClean="0"/>
              <a:t>данных </a:t>
            </a:r>
            <a:r>
              <a:rPr lang="en-US" smtClean="0">
                <a:solidFill>
                  <a:srgbClr val="0033CC"/>
                </a:solidFill>
              </a:rPr>
              <a:t>bool </a:t>
            </a:r>
            <a:endParaRPr lang="ru-RU" smtClean="0">
              <a:solidFill>
                <a:srgbClr val="0033CC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Соответствует системному типу </a:t>
            </a:r>
            <a:r>
              <a:rPr lang="en-US" smtClean="0">
                <a:solidFill>
                  <a:srgbClr val="0033CC"/>
                </a:solidFill>
              </a:rPr>
              <a:t>System.Boolean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</a:t>
            </a:r>
            <a:r>
              <a:rPr lang="ru-RU" smtClean="0"/>
              <a:t>ожет хранить только значения констант </a:t>
            </a:r>
            <a:r>
              <a:rPr lang="en-US" smtClean="0">
                <a:solidFill>
                  <a:srgbClr val="0066FF"/>
                </a:solidFill>
              </a:rPr>
              <a:t>true</a:t>
            </a:r>
            <a:r>
              <a:rPr lang="en-US" smtClean="0"/>
              <a:t> </a:t>
            </a:r>
            <a:r>
              <a:rPr lang="ru-RU" smtClean="0"/>
              <a:t>и </a:t>
            </a:r>
            <a:r>
              <a:rPr lang="en-US" smtClean="0">
                <a:solidFill>
                  <a:srgbClr val="0066FF"/>
                </a:solidFill>
              </a:rPr>
              <a:t>false</a:t>
            </a:r>
            <a:r>
              <a:rPr lang="ru-RU" smtClean="0">
                <a:solidFill>
                  <a:srgbClr val="0066FF"/>
                </a:solidFill>
              </a:rPr>
              <a:t> </a:t>
            </a:r>
            <a:r>
              <a:rPr lang="ru-RU" smtClean="0"/>
              <a:t>(булевые константы)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Можно назначать только булевые значения или константы, а также значений логического выражения: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solidFill>
                  <a:srgbClr val="0033CC"/>
                </a:solidFill>
              </a:rPr>
              <a:t>	</a:t>
            </a:r>
            <a:r>
              <a:rPr lang="ru-RU" smtClean="0">
                <a:solidFill>
                  <a:srgbClr val="0033CC"/>
                </a:solidFill>
              </a:rPr>
              <a:t>bool</a:t>
            </a:r>
            <a:r>
              <a:rPr lang="ru-RU" smtClean="0"/>
              <a:t> </a:t>
            </a:r>
            <a:r>
              <a:rPr lang="en-US" smtClean="0"/>
              <a:t>bc</a:t>
            </a:r>
            <a:r>
              <a:rPr lang="ru-RU" smtClean="0"/>
              <a:t> = (c &gt; 64 &amp;&amp; c &lt; 123);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Тип данных </a:t>
            </a:r>
            <a:r>
              <a:rPr lang="en-US" smtClean="0">
                <a:solidFill>
                  <a:srgbClr val="0033CC"/>
                </a:solidFill>
              </a:rPr>
              <a:t>decimal</a:t>
            </a:r>
            <a:endParaRPr lang="ru-RU" smtClean="0">
              <a:solidFill>
                <a:srgbClr val="0033CC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128-битный тип данных;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имеет б</a:t>
            </a:r>
            <a:r>
              <a:rPr lang="ru-RU" sz="2800" b="1" dirty="0" smtClean="0"/>
              <a:t>о</a:t>
            </a:r>
            <a:r>
              <a:rPr lang="ru-RU" sz="2800" dirty="0" smtClean="0"/>
              <a:t>льшую точность и меньший диапазон значений</a:t>
            </a:r>
            <a:r>
              <a:rPr lang="en-US" sz="2800" dirty="0" smtClean="0"/>
              <a:t> </a:t>
            </a:r>
            <a:r>
              <a:rPr lang="ru-RU" sz="2800" dirty="0" smtClean="0"/>
              <a:t>чем типы с плавающей точкой (</a:t>
            </a:r>
            <a:r>
              <a:rPr lang="ru-RU" sz="2800" dirty="0" err="1" smtClean="0"/>
              <a:t>floating-point</a:t>
            </a:r>
            <a:r>
              <a:rPr lang="ru-RU" sz="2800" dirty="0" smtClean="0"/>
              <a:t>);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400" dirty="0" smtClean="0"/>
              <a:t>Диапазон ±1.0 × 10</a:t>
            </a:r>
            <a:r>
              <a:rPr lang="ru-RU" sz="2400" baseline="30000" dirty="0" smtClean="0"/>
              <a:t>−28</a:t>
            </a:r>
            <a:r>
              <a:rPr lang="ru-RU" sz="2400" dirty="0" smtClean="0"/>
              <a:t> ÷ ±7.9 × 10</a:t>
            </a:r>
            <a:r>
              <a:rPr lang="ru-RU" sz="2400" baseline="30000" dirty="0" smtClean="0"/>
              <a:t>28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400" dirty="0" smtClean="0"/>
              <a:t>Точность 28 значащих цифр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более подходит для финансовых и денежных вычислений;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Чтобы константа обрабатывалась как </a:t>
            </a:r>
            <a:r>
              <a:rPr lang="en-US" sz="2800" dirty="0" smtClean="0"/>
              <a:t>decimal </a:t>
            </a:r>
            <a:r>
              <a:rPr lang="ru-RU" sz="2800" dirty="0" smtClean="0"/>
              <a:t>нужно добавить суффикс </a:t>
            </a:r>
            <a:r>
              <a:rPr lang="en-US" sz="2800" dirty="0" smtClean="0"/>
              <a:t>m</a:t>
            </a:r>
            <a:r>
              <a:rPr lang="ru-RU" sz="2800" dirty="0" smtClean="0"/>
              <a:t> или </a:t>
            </a:r>
            <a:r>
              <a:rPr lang="en-US" sz="2800" dirty="0" smtClean="0"/>
              <a:t>M</a:t>
            </a:r>
            <a:r>
              <a:rPr lang="ru-RU" sz="2800" dirty="0" smtClean="0"/>
              <a:t>: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400" dirty="0" err="1" smtClean="0"/>
              <a:t>decimal</a:t>
            </a:r>
            <a:r>
              <a:rPr lang="ru-RU" sz="2400" dirty="0" smtClean="0"/>
              <a:t> </a:t>
            </a:r>
            <a:r>
              <a:rPr lang="ru-RU" sz="2400" dirty="0" err="1" smtClean="0"/>
              <a:t>myMoney</a:t>
            </a:r>
            <a:r>
              <a:rPr lang="ru-RU" sz="2400" dirty="0" smtClean="0"/>
              <a:t> = 300.5m;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</a:t>
            </a:r>
            <a:r>
              <a:rPr lang="en-US" dirty="0" err="1" smtClean="0"/>
              <a:t>еопределенный</a:t>
            </a:r>
            <a:r>
              <a:rPr lang="en-US" dirty="0" smtClean="0"/>
              <a:t> </a:t>
            </a:r>
            <a:r>
              <a:rPr lang="en-US" dirty="0" err="1" smtClean="0"/>
              <a:t>тип</a:t>
            </a:r>
            <a:r>
              <a:rPr lang="ru-RU" dirty="0" smtClean="0"/>
              <a:t> - </a:t>
            </a:r>
            <a:r>
              <a:rPr lang="en-US" dirty="0" err="1" smtClean="0"/>
              <a:t>var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Для переменной можно задать неопределенный тип (</a:t>
            </a:r>
            <a:r>
              <a:rPr lang="en-US" dirty="0" err="1" smtClean="0"/>
              <a:t>var</a:t>
            </a:r>
            <a:r>
              <a:rPr lang="ru-RU" dirty="0" smtClean="0"/>
              <a:t>) и присвоит некоторое значение. В этом случае компилятор автоматически определит тип присваиваемого значения и назначит его переменной. </a:t>
            </a:r>
            <a:endParaRPr lang="en-US" dirty="0" smtClean="0"/>
          </a:p>
          <a:p>
            <a:r>
              <a:rPr lang="ru-RU" dirty="0" smtClean="0"/>
              <a:t>Например, объявление переменной: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name</a:t>
            </a:r>
            <a:r>
              <a:rPr lang="ru-RU" dirty="0" smtClean="0">
                <a:solidFill>
                  <a:srgbClr val="0000CC"/>
                </a:solidFill>
              </a:rPr>
              <a:t> = "Петров А.В.";</a:t>
            </a:r>
          </a:p>
          <a:p>
            <a:pPr lvl="1"/>
            <a:r>
              <a:rPr lang="ru-RU" dirty="0" smtClean="0"/>
              <a:t>аналогично следующему объявлению: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CC"/>
                </a:solidFill>
              </a:rPr>
              <a:t>string name</a:t>
            </a:r>
            <a:r>
              <a:rPr lang="ru-RU" dirty="0" smtClean="0">
                <a:solidFill>
                  <a:srgbClr val="0000CC"/>
                </a:solidFill>
              </a:rPr>
              <a:t> = "Петров А.В.";</a:t>
            </a:r>
          </a:p>
          <a:p>
            <a:r>
              <a:rPr lang="ru-RU" dirty="0" smtClean="0"/>
              <a:t>В этом случае обязательно нужно инициализировать переменную при ее объявлении.</a:t>
            </a:r>
            <a:endParaRPr lang="en-US" dirty="0" smtClean="0"/>
          </a:p>
          <a:p>
            <a:r>
              <a:rPr lang="ru-RU" dirty="0" smtClean="0"/>
              <a:t>Можно также использовать неявное задание типа массива</a:t>
            </a:r>
            <a:r>
              <a:rPr lang="en-US" dirty="0" smtClean="0"/>
              <a:t>. </a:t>
            </a:r>
            <a:r>
              <a:rPr lang="ru-RU" dirty="0" smtClean="0"/>
              <a:t>Например, следующие операторы объявляют массив типа </a:t>
            </a:r>
            <a:r>
              <a:rPr lang="en-US" dirty="0" smtClean="0"/>
              <a:t>Point: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var</a:t>
            </a:r>
            <a:r>
              <a:rPr lang="en-US" dirty="0" smtClean="0">
                <a:solidFill>
                  <a:srgbClr val="0000CC"/>
                </a:solidFill>
              </a:rPr>
              <a:t> points = new[] { new Point(1, 2), new Point(3, 4) };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Тип константам (литералам) для задания типа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00613"/>
          </a:xfrm>
        </p:spPr>
        <p:txBody>
          <a:bodyPr/>
          <a:lstStyle/>
          <a:p>
            <a:pPr eaLnBrk="1" hangingPunct="1"/>
            <a:r>
              <a:rPr lang="ru-RU" smtClean="0"/>
              <a:t>Тип целой константы определяется ее значением (количеством цифр).</a:t>
            </a:r>
          </a:p>
          <a:p>
            <a:pPr eaLnBrk="1" hangingPunct="1"/>
            <a:r>
              <a:rPr lang="ru-RU" smtClean="0"/>
              <a:t>Константы с дробной частью имеют тип </a:t>
            </a:r>
            <a:r>
              <a:rPr lang="en-US" smtClean="0"/>
              <a:t>double.</a:t>
            </a:r>
            <a:endParaRPr lang="ru-RU" smtClean="0"/>
          </a:p>
          <a:p>
            <a:pPr eaLnBrk="1" hangingPunct="1"/>
            <a:r>
              <a:rPr lang="ru-RU" smtClean="0"/>
              <a:t>Для изменения типа констант используются приставки:</a:t>
            </a:r>
            <a:endParaRPr lang="en-US" smtClean="0"/>
          </a:p>
          <a:p>
            <a:pPr lvl="1" eaLnBrk="1" hangingPunct="1"/>
            <a:r>
              <a:rPr lang="en-US" smtClean="0"/>
              <a:t>Float F: 0.23F</a:t>
            </a:r>
            <a:endParaRPr lang="ru-RU" smtClean="0"/>
          </a:p>
          <a:p>
            <a:pPr lvl="1" eaLnBrk="1" hangingPunct="1"/>
            <a:r>
              <a:rPr lang="en-US" smtClean="0"/>
              <a:t>Double D</a:t>
            </a:r>
            <a:r>
              <a:rPr lang="ru-RU" smtClean="0"/>
              <a:t>: 2.7</a:t>
            </a:r>
            <a:r>
              <a:rPr lang="en-US" smtClean="0"/>
              <a:t>D</a:t>
            </a:r>
            <a:endParaRPr lang="ru-RU" smtClean="0"/>
          </a:p>
          <a:p>
            <a:pPr lvl="1" eaLnBrk="1" hangingPunct="1"/>
            <a:r>
              <a:rPr lang="en-US" smtClean="0"/>
              <a:t>Decimal M</a:t>
            </a:r>
            <a:r>
              <a:rPr lang="ru-RU" smtClean="0"/>
              <a:t>: 12.34</a:t>
            </a:r>
            <a:r>
              <a:rPr lang="en-US" smtClean="0"/>
              <a:t>M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типы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типы данных это такие значащие типы данных, которые кроме обычных значений могут хранить и значение </a:t>
            </a:r>
            <a:r>
              <a:rPr lang="en-US" dirty="0" smtClean="0"/>
              <a:t>null. </a:t>
            </a:r>
            <a:endParaRPr lang="ru-RU" dirty="0" smtClean="0"/>
          </a:p>
          <a:p>
            <a:r>
              <a:rPr lang="ru-RU" dirty="0" smtClean="0"/>
              <a:t>Например,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en-US" dirty="0" err="1" smtClean="0"/>
              <a:t>System.Boolean</a:t>
            </a:r>
            <a:r>
              <a:rPr lang="ru-RU" dirty="0" smtClean="0"/>
              <a:t> может хранить значения из набора </a:t>
            </a:r>
            <a:r>
              <a:rPr lang="en-US" dirty="0" smtClean="0"/>
              <a:t> {true, false, null}.</a:t>
            </a:r>
          </a:p>
          <a:p>
            <a:r>
              <a:rPr lang="ru-RU" dirty="0" smtClean="0"/>
              <a:t>Это очень удобно при работе с базами данных, которые кроме значений колонок могут указывать на отсутствие значения.</a:t>
            </a:r>
          </a:p>
          <a:p>
            <a:r>
              <a:rPr lang="ru-RU" dirty="0" smtClean="0"/>
              <a:t>Для описания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типа переменной нужно добавит символ вопроса </a:t>
            </a:r>
            <a:r>
              <a:rPr lang="en-US" dirty="0" smtClean="0"/>
              <a:t>(?)</a:t>
            </a:r>
            <a:r>
              <a:rPr lang="ru-RU" dirty="0" smtClean="0"/>
              <a:t> в конец названия типа</a:t>
            </a:r>
            <a:r>
              <a:rPr lang="en-US" dirty="0" smtClean="0"/>
              <a:t>. </a:t>
            </a:r>
            <a:r>
              <a:rPr lang="ru-RU" dirty="0" smtClean="0"/>
              <a:t>Это можно делать только для значащих типов.</a:t>
            </a:r>
            <a:r>
              <a:rPr lang="en-US" dirty="0" smtClean="0"/>
              <a:t> </a:t>
            </a:r>
          </a:p>
          <a:p>
            <a:r>
              <a:rPr lang="ru-RU" dirty="0" smtClean="0"/>
              <a:t>Например: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static void </a:t>
            </a:r>
            <a:r>
              <a:rPr lang="en-US" dirty="0" err="1" smtClean="0">
                <a:solidFill>
                  <a:srgbClr val="0000CC"/>
                </a:solidFill>
              </a:rPr>
              <a:t>LocalNullableVariables</a:t>
            </a:r>
            <a:r>
              <a:rPr lang="en-US" dirty="0" smtClean="0">
                <a:solidFill>
                  <a:srgbClr val="0000CC"/>
                </a:solidFill>
              </a:rPr>
              <a:t>()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{</a:t>
            </a:r>
          </a:p>
          <a:p>
            <a:pPr lvl="1">
              <a:buNone/>
            </a:pPr>
            <a:r>
              <a:rPr lang="ru-RU" b="1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// </a:t>
            </a:r>
            <a:r>
              <a:rPr lang="ru-RU" dirty="0" smtClean="0">
                <a:solidFill>
                  <a:srgbClr val="0000CC"/>
                </a:solidFill>
              </a:rPr>
              <a:t>Описываем некоторые локальные значащие </a:t>
            </a:r>
            <a:r>
              <a:rPr lang="en-US" dirty="0" err="1" smtClean="0">
                <a:solidFill>
                  <a:srgbClr val="0000CC"/>
                </a:solidFill>
              </a:rPr>
              <a:t>nullable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типы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</a:t>
            </a:r>
            <a:r>
              <a:rPr lang="en-US" dirty="0" err="1" smtClean="0">
                <a:solidFill>
                  <a:srgbClr val="0000CC"/>
                </a:solidFill>
              </a:rPr>
              <a:t>nullableInt</a:t>
            </a:r>
            <a:r>
              <a:rPr lang="en-US" dirty="0" smtClean="0">
                <a:solidFill>
                  <a:srgbClr val="0000CC"/>
                </a:solidFill>
              </a:rPr>
              <a:t> = 10;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double? </a:t>
            </a:r>
            <a:r>
              <a:rPr lang="en-US" dirty="0" err="1" smtClean="0">
                <a:solidFill>
                  <a:srgbClr val="0000CC"/>
                </a:solidFill>
              </a:rPr>
              <a:t>nullableDouble</a:t>
            </a:r>
            <a:r>
              <a:rPr lang="en-US" dirty="0" smtClean="0">
                <a:solidFill>
                  <a:srgbClr val="0000CC"/>
                </a:solidFill>
              </a:rPr>
              <a:t> = 3.14;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bool</a:t>
            </a:r>
            <a:r>
              <a:rPr lang="en-US" dirty="0" smtClean="0">
                <a:solidFill>
                  <a:srgbClr val="0000CC"/>
                </a:solidFill>
              </a:rPr>
              <a:t>? </a:t>
            </a:r>
            <a:r>
              <a:rPr lang="en-US" dirty="0" err="1" smtClean="0">
                <a:solidFill>
                  <a:srgbClr val="0000CC"/>
                </a:solidFill>
              </a:rPr>
              <a:t>nullableBool</a:t>
            </a:r>
            <a:r>
              <a:rPr lang="en-US" dirty="0" smtClean="0">
                <a:solidFill>
                  <a:srgbClr val="0000CC"/>
                </a:solidFill>
              </a:rPr>
              <a:t> = null;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char? </a:t>
            </a:r>
            <a:r>
              <a:rPr lang="en-US" dirty="0" err="1" smtClean="0">
                <a:solidFill>
                  <a:srgbClr val="0000CC"/>
                </a:solidFill>
              </a:rPr>
              <a:t>nullableChar</a:t>
            </a:r>
            <a:r>
              <a:rPr lang="en-US" dirty="0" smtClean="0">
                <a:solidFill>
                  <a:srgbClr val="0000CC"/>
                </a:solidFill>
              </a:rPr>
              <a:t> = 'a';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?[] </a:t>
            </a:r>
            <a:r>
              <a:rPr lang="en-US" dirty="0" err="1" smtClean="0">
                <a:solidFill>
                  <a:srgbClr val="0000CC"/>
                </a:solidFill>
              </a:rPr>
              <a:t>arrayOfNullableInts</a:t>
            </a:r>
            <a:r>
              <a:rPr lang="en-US" dirty="0" smtClean="0">
                <a:solidFill>
                  <a:srgbClr val="0000CC"/>
                </a:solidFill>
              </a:rPr>
              <a:t> = new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?[10];</a:t>
            </a:r>
          </a:p>
          <a:p>
            <a:pPr lvl="1">
              <a:buNone/>
            </a:pPr>
            <a:r>
              <a:rPr lang="ru-RU" b="1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// Error! String</a:t>
            </a:r>
            <a:r>
              <a:rPr lang="ru-RU" dirty="0" smtClean="0">
                <a:solidFill>
                  <a:srgbClr val="0000CC"/>
                </a:solidFill>
              </a:rPr>
              <a:t> является ссылочным типом</a:t>
            </a:r>
            <a:r>
              <a:rPr lang="en-US" dirty="0" smtClean="0">
                <a:solidFill>
                  <a:srgbClr val="0000CC"/>
                </a:solidFill>
              </a:rPr>
              <a:t> are reference types!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// string? s = "oops";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}</a:t>
            </a:r>
          </a:p>
          <a:p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типы являются экземплярами обобщенного типа </a:t>
            </a:r>
            <a:r>
              <a:rPr lang="en-US" dirty="0" err="1" smtClean="0"/>
              <a:t>System.Nullable</a:t>
            </a:r>
            <a:r>
              <a:rPr lang="en-US" dirty="0" smtClean="0"/>
              <a:t>&lt;T&gt;.</a:t>
            </a:r>
            <a:endParaRPr lang="ru-RU" dirty="0" smtClean="0"/>
          </a:p>
          <a:p>
            <a:r>
              <a:rPr lang="ru-RU" dirty="0" smtClean="0"/>
              <a:t>Нет  неявного преобразования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типа в обычный тип.</a:t>
            </a:r>
          </a:p>
          <a:p>
            <a:r>
              <a:rPr lang="ru-RU" dirty="0" smtClean="0"/>
              <a:t>Описана операция </a:t>
            </a:r>
            <a:r>
              <a:rPr lang="en-US" dirty="0" smtClean="0"/>
              <a:t>??</a:t>
            </a:r>
            <a:r>
              <a:rPr lang="ru-RU" dirty="0" smtClean="0"/>
              <a:t>: если присваиваемое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значение = </a:t>
            </a:r>
            <a:r>
              <a:rPr lang="en-US" dirty="0" smtClean="0"/>
              <a:t>null, </a:t>
            </a:r>
            <a:r>
              <a:rPr lang="ru-RU" dirty="0" smtClean="0"/>
              <a:t>то присваивается значение, стоящее после </a:t>
            </a:r>
            <a:r>
              <a:rPr lang="en-US" dirty="0" smtClean="0"/>
              <a:t>??.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>
                <a:solidFill>
                  <a:srgbClr val="0000CC"/>
                </a:solidFill>
              </a:rPr>
              <a:t>bool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HasValue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– </a:t>
            </a:r>
            <a:r>
              <a:rPr lang="ru-RU" dirty="0" smtClean="0"/>
              <a:t>есть ли значение у переменной.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&lt;</a:t>
            </a:r>
            <a:r>
              <a:rPr lang="ru-RU" dirty="0" smtClean="0">
                <a:solidFill>
                  <a:srgbClr val="0000CC"/>
                </a:solidFill>
              </a:rPr>
              <a:t>тип</a:t>
            </a:r>
            <a:r>
              <a:rPr lang="en-US" dirty="0" smtClean="0">
                <a:solidFill>
                  <a:srgbClr val="0000CC"/>
                </a:solidFill>
              </a:rPr>
              <a:t>&gt; Value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smtClean="0"/>
              <a:t>– значение переменной (если переменная используется в не </a:t>
            </a:r>
            <a:r>
              <a:rPr lang="ru-RU" dirty="0" err="1" smtClean="0"/>
              <a:t>допустипой</a:t>
            </a:r>
            <a:r>
              <a:rPr lang="ru-RU" dirty="0" smtClean="0"/>
              <a:t> операции, то формируется исключение </a:t>
            </a:r>
            <a:r>
              <a:rPr lang="en-US" dirty="0" err="1" smtClean="0">
                <a:solidFill>
                  <a:srgbClr val="0000CC"/>
                </a:solidFill>
              </a:rPr>
              <a:t>System.InvalidOperationException</a:t>
            </a:r>
            <a:r>
              <a:rPr lang="ru-RU" dirty="0" smtClean="0"/>
              <a:t> )</a:t>
            </a:r>
            <a:endParaRPr lang="en-US" dirty="0" smtClean="0"/>
          </a:p>
          <a:p>
            <a:r>
              <a:rPr lang="ru-RU" dirty="0" smtClean="0"/>
              <a:t>Пример 1: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m = 5 + </a:t>
            </a:r>
            <a:r>
              <a:rPr lang="en-US" dirty="0" err="1" smtClean="0">
                <a:solidFill>
                  <a:srgbClr val="0000CC"/>
                </a:solidFill>
              </a:rPr>
              <a:t>n.Value</a:t>
            </a:r>
            <a:r>
              <a:rPr lang="en-US" dirty="0" smtClean="0">
                <a:solidFill>
                  <a:srgbClr val="0000CC"/>
                </a:solidFill>
              </a:rPr>
              <a:t>; //</a:t>
            </a:r>
            <a:r>
              <a:rPr lang="ru-RU" dirty="0" smtClean="0">
                <a:solidFill>
                  <a:srgbClr val="0000CC"/>
                </a:solidFill>
              </a:rPr>
              <a:t>формируется исключение</a:t>
            </a:r>
          </a:p>
          <a:p>
            <a:endParaRPr lang="en-US" dirty="0" smtClean="0"/>
          </a:p>
          <a:p>
            <a:r>
              <a:rPr lang="ru-RU" dirty="0" smtClean="0"/>
              <a:t>Пример </a:t>
            </a:r>
            <a:r>
              <a:rPr lang="en-US" dirty="0" smtClean="0"/>
              <a:t>2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// </a:t>
            </a:r>
            <a:r>
              <a:rPr lang="ru-RU" dirty="0" smtClean="0">
                <a:solidFill>
                  <a:srgbClr val="0000CC"/>
                </a:solidFill>
              </a:rPr>
              <a:t>можно выполнить явное преобразование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m = 5 + </a:t>
            </a:r>
            <a:r>
              <a:rPr lang="ru-RU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ru-RU" dirty="0" smtClean="0">
                <a:solidFill>
                  <a:srgbClr val="0000CC"/>
                </a:solidFill>
              </a:rPr>
              <a:t>)</a:t>
            </a:r>
            <a:r>
              <a:rPr lang="en-US" dirty="0" smtClean="0">
                <a:solidFill>
                  <a:srgbClr val="0000CC"/>
                </a:solidFill>
              </a:rPr>
              <a:t>n; //</a:t>
            </a:r>
            <a:r>
              <a:rPr lang="ru-RU" dirty="0" smtClean="0">
                <a:solidFill>
                  <a:srgbClr val="0000CC"/>
                </a:solidFill>
              </a:rPr>
              <a:t>формируется исключение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Пример </a:t>
            </a:r>
            <a:r>
              <a:rPr lang="en-US" dirty="0" smtClean="0"/>
              <a:t>3</a:t>
            </a:r>
            <a:r>
              <a:rPr lang="ru-RU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n = null;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m = 5 + n;</a:t>
            </a:r>
            <a:r>
              <a:rPr lang="ru-RU" dirty="0" smtClean="0">
                <a:solidFill>
                  <a:srgbClr val="0000CC"/>
                </a:solidFill>
              </a:rPr>
              <a:t> // </a:t>
            </a:r>
            <a:r>
              <a:rPr lang="en-US" dirty="0" smtClean="0">
                <a:solidFill>
                  <a:srgbClr val="0000CC"/>
                </a:solidFill>
              </a:rPr>
              <a:t>m = null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</a:t>
            </a:r>
            <a:r>
              <a:rPr lang="en-US" dirty="0" err="1" smtClean="0"/>
              <a:t>nullable</a:t>
            </a:r>
            <a:r>
              <a:rPr lang="en-US" dirty="0" smtClean="0"/>
              <a:t> </a:t>
            </a:r>
            <a:r>
              <a:rPr lang="ru-RU" dirty="0" smtClean="0"/>
              <a:t>типов данных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static void Main(string[] </a:t>
            </a:r>
            <a:r>
              <a:rPr lang="en-US" dirty="0" err="1" smtClean="0">
                <a:solidFill>
                  <a:srgbClr val="0000CC"/>
                </a:solidFill>
              </a:rPr>
              <a:t>args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("***** </a:t>
            </a:r>
            <a:r>
              <a:rPr lang="ru-RU" dirty="0" smtClean="0">
                <a:solidFill>
                  <a:srgbClr val="0000CC"/>
                </a:solidFill>
              </a:rPr>
              <a:t>Работа с </a:t>
            </a:r>
            <a:r>
              <a:rPr lang="en-US" dirty="0" err="1" smtClean="0">
                <a:solidFill>
                  <a:srgbClr val="0000CC"/>
                </a:solidFill>
              </a:rPr>
              <a:t>Nullable</a:t>
            </a:r>
            <a:r>
              <a:rPr lang="en-US" dirty="0" smtClean="0">
                <a:solidFill>
                  <a:srgbClr val="0000CC"/>
                </a:solidFill>
              </a:rPr>
              <a:t> Data *****\n");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DatabaseReader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dr</a:t>
            </a:r>
            <a:r>
              <a:rPr lang="en-US" dirty="0" smtClean="0">
                <a:solidFill>
                  <a:srgbClr val="0000CC"/>
                </a:solidFill>
              </a:rPr>
              <a:t> = new </a:t>
            </a:r>
            <a:r>
              <a:rPr lang="en-US" dirty="0" err="1" smtClean="0">
                <a:solidFill>
                  <a:srgbClr val="0000CC"/>
                </a:solidFill>
              </a:rPr>
              <a:t>DatabaseReader</a:t>
            </a:r>
            <a:r>
              <a:rPr lang="en-US" dirty="0" smtClean="0">
                <a:solidFill>
                  <a:srgbClr val="0000CC"/>
                </a:solidFill>
              </a:rPr>
              <a:t>();</a:t>
            </a:r>
          </a:p>
          <a:p>
            <a:pPr lvl="1">
              <a:buNone/>
            </a:pPr>
            <a:r>
              <a:rPr lang="ru-RU" b="1" dirty="0" smtClean="0">
                <a:solidFill>
                  <a:srgbClr val="0000CC"/>
                </a:solidFill>
              </a:rPr>
              <a:t>   </a:t>
            </a:r>
            <a:r>
              <a:rPr lang="en-US" b="1" dirty="0" smtClean="0">
                <a:solidFill>
                  <a:srgbClr val="0000CC"/>
                </a:solidFill>
              </a:rPr>
              <a:t>// </a:t>
            </a:r>
            <a:r>
              <a:rPr lang="ru-RU" b="1" dirty="0" smtClean="0">
                <a:solidFill>
                  <a:srgbClr val="0000CC"/>
                </a:solidFill>
              </a:rPr>
              <a:t>Получаем </a:t>
            </a:r>
            <a:r>
              <a:rPr lang="en-US" b="1" dirty="0" err="1" smtClean="0">
                <a:solidFill>
                  <a:srgbClr val="0000CC"/>
                </a:solidFill>
              </a:rPr>
              <a:t>int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ru-RU" b="1" dirty="0" smtClean="0">
                <a:solidFill>
                  <a:srgbClr val="0000CC"/>
                </a:solidFill>
              </a:rPr>
              <a:t>из </a:t>
            </a:r>
            <a:r>
              <a:rPr lang="en-US" b="1" dirty="0" smtClean="0">
                <a:solidFill>
                  <a:srgbClr val="0000CC"/>
                </a:solidFill>
              </a:rPr>
              <a:t>“</a:t>
            </a:r>
            <a:r>
              <a:rPr lang="ru-RU" b="1" dirty="0" smtClean="0">
                <a:solidFill>
                  <a:srgbClr val="0000CC"/>
                </a:solidFill>
              </a:rPr>
              <a:t>базы данных</a:t>
            </a:r>
            <a:r>
              <a:rPr lang="en-US" b="1" dirty="0" smtClean="0">
                <a:solidFill>
                  <a:srgbClr val="0000CC"/>
                </a:solidFill>
              </a:rPr>
              <a:t>”.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?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= </a:t>
            </a:r>
            <a:r>
              <a:rPr lang="en-US" dirty="0" err="1" smtClean="0">
                <a:solidFill>
                  <a:srgbClr val="0000CC"/>
                </a:solidFill>
              </a:rPr>
              <a:t>dr.GetIntFromDatabase</a:t>
            </a:r>
            <a:r>
              <a:rPr lang="en-US" dirty="0" smtClean="0">
                <a:solidFill>
                  <a:srgbClr val="0000CC"/>
                </a:solidFill>
              </a:rPr>
              <a:t>();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if (</a:t>
            </a:r>
            <a:r>
              <a:rPr lang="en-US" dirty="0" err="1" smtClean="0">
                <a:solidFill>
                  <a:srgbClr val="0000CC"/>
                </a:solidFill>
              </a:rPr>
              <a:t>i.HasValue</a:t>
            </a:r>
            <a:r>
              <a:rPr lang="en-US" dirty="0" smtClean="0">
                <a:solidFill>
                  <a:srgbClr val="0000CC"/>
                </a:solidFill>
              </a:rPr>
              <a:t>) // </a:t>
            </a:r>
            <a:r>
              <a:rPr lang="ru-RU" dirty="0" smtClean="0">
                <a:solidFill>
                  <a:srgbClr val="0000CC"/>
                </a:solidFill>
              </a:rPr>
              <a:t>проверка на наличие значения переменной</a:t>
            </a:r>
            <a:endParaRPr lang="en-US" dirty="0" smtClean="0">
              <a:solidFill>
                <a:srgbClr val="0000CC"/>
              </a:solidFill>
            </a:endParaRP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  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("Value of '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' is: {0}", </a:t>
            </a:r>
            <a:r>
              <a:rPr lang="en-US" dirty="0" err="1" smtClean="0">
                <a:solidFill>
                  <a:srgbClr val="0000CC"/>
                </a:solidFill>
              </a:rPr>
              <a:t>i.Value</a:t>
            </a:r>
            <a:r>
              <a:rPr lang="en-US" dirty="0" smtClean="0">
                <a:solidFill>
                  <a:srgbClr val="0000CC"/>
                </a:solidFill>
              </a:rPr>
              <a:t>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else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  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("Value of '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' is undefined.");</a:t>
            </a:r>
          </a:p>
          <a:p>
            <a:pPr lvl="1">
              <a:buNone/>
            </a:pPr>
            <a:r>
              <a:rPr lang="ru-RU" b="1" dirty="0" smtClean="0">
                <a:solidFill>
                  <a:srgbClr val="0000CC"/>
                </a:solidFill>
              </a:rPr>
              <a:t>   </a:t>
            </a:r>
            <a:r>
              <a:rPr lang="en-US" b="1" dirty="0" smtClean="0">
                <a:solidFill>
                  <a:srgbClr val="0000CC"/>
                </a:solidFill>
              </a:rPr>
              <a:t>// </a:t>
            </a:r>
            <a:r>
              <a:rPr lang="ru-RU" b="1" dirty="0" smtClean="0">
                <a:solidFill>
                  <a:srgbClr val="0000CC"/>
                </a:solidFill>
              </a:rPr>
              <a:t>Получаем </a:t>
            </a:r>
            <a:r>
              <a:rPr lang="en-US" b="1" dirty="0" err="1" smtClean="0">
                <a:solidFill>
                  <a:srgbClr val="0000CC"/>
                </a:solidFill>
              </a:rPr>
              <a:t>bool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ru-RU" b="1" dirty="0" smtClean="0">
                <a:solidFill>
                  <a:srgbClr val="0000CC"/>
                </a:solidFill>
              </a:rPr>
              <a:t>из </a:t>
            </a:r>
            <a:r>
              <a:rPr lang="en-US" b="1" dirty="0" smtClean="0">
                <a:solidFill>
                  <a:srgbClr val="0000CC"/>
                </a:solidFill>
              </a:rPr>
              <a:t>“</a:t>
            </a:r>
            <a:r>
              <a:rPr lang="ru-RU" b="1" dirty="0" smtClean="0">
                <a:solidFill>
                  <a:srgbClr val="0000CC"/>
                </a:solidFill>
              </a:rPr>
              <a:t>базы данных</a:t>
            </a:r>
            <a:r>
              <a:rPr lang="en-US" b="1" dirty="0" smtClean="0">
                <a:solidFill>
                  <a:srgbClr val="0000CC"/>
                </a:solidFill>
              </a:rPr>
              <a:t>”.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bool</a:t>
            </a:r>
            <a:r>
              <a:rPr lang="en-US" dirty="0" smtClean="0">
                <a:solidFill>
                  <a:srgbClr val="0000CC"/>
                </a:solidFill>
              </a:rPr>
              <a:t>? b = </a:t>
            </a:r>
            <a:r>
              <a:rPr lang="en-US" dirty="0" err="1" smtClean="0">
                <a:solidFill>
                  <a:srgbClr val="0000CC"/>
                </a:solidFill>
              </a:rPr>
              <a:t>dr.GetBoolFromDatabase</a:t>
            </a:r>
            <a:r>
              <a:rPr lang="en-US" dirty="0" smtClean="0">
                <a:solidFill>
                  <a:srgbClr val="0000CC"/>
                </a:solidFill>
              </a:rPr>
              <a:t>();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if (b != null)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  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</a:t>
            </a:r>
            <a:r>
              <a:rPr lang="ru-RU" dirty="0" smtClean="0">
                <a:solidFill>
                  <a:srgbClr val="0000CC"/>
                </a:solidFill>
              </a:rPr>
              <a:t>Значение </a:t>
            </a:r>
            <a:r>
              <a:rPr lang="en-US" dirty="0" smtClean="0">
                <a:solidFill>
                  <a:srgbClr val="0000CC"/>
                </a:solidFill>
              </a:rPr>
              <a:t>'b' </a:t>
            </a:r>
            <a:r>
              <a:rPr lang="ru-RU" dirty="0" smtClean="0">
                <a:solidFill>
                  <a:srgbClr val="0000CC"/>
                </a:solidFill>
              </a:rPr>
              <a:t>равно</a:t>
            </a:r>
            <a:r>
              <a:rPr lang="en-US" dirty="0" smtClean="0">
                <a:solidFill>
                  <a:srgbClr val="0000CC"/>
                </a:solidFill>
              </a:rPr>
              <a:t>: {0}", </a:t>
            </a:r>
            <a:r>
              <a:rPr lang="en-US" dirty="0" err="1" smtClean="0">
                <a:solidFill>
                  <a:srgbClr val="0000CC"/>
                </a:solidFill>
              </a:rPr>
              <a:t>b.Value</a:t>
            </a:r>
            <a:r>
              <a:rPr lang="en-US" dirty="0" smtClean="0">
                <a:solidFill>
                  <a:srgbClr val="0000CC"/>
                </a:solidFill>
              </a:rPr>
              <a:t>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smtClean="0">
                <a:solidFill>
                  <a:srgbClr val="0000CC"/>
                </a:solidFill>
              </a:rPr>
              <a:t>else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    </a:t>
            </a:r>
            <a:r>
              <a:rPr lang="en-US" dirty="0" err="1" smtClean="0">
                <a:solidFill>
                  <a:srgbClr val="0000CC"/>
                </a:solidFill>
              </a:rPr>
              <a:t>Console.WriteLine</a:t>
            </a:r>
            <a:r>
              <a:rPr lang="en-US" dirty="0" smtClean="0">
                <a:solidFill>
                  <a:srgbClr val="0000CC"/>
                </a:solidFill>
              </a:rPr>
              <a:t>("</a:t>
            </a:r>
            <a:r>
              <a:rPr lang="ru-RU" dirty="0" smtClean="0">
                <a:solidFill>
                  <a:srgbClr val="0000CC"/>
                </a:solidFill>
              </a:rPr>
              <a:t> Значение </a:t>
            </a:r>
            <a:r>
              <a:rPr lang="en-US" dirty="0" smtClean="0">
                <a:solidFill>
                  <a:srgbClr val="0000CC"/>
                </a:solidFill>
              </a:rPr>
              <a:t>'b'</a:t>
            </a:r>
            <a:r>
              <a:rPr lang="ru-RU" dirty="0" smtClean="0">
                <a:solidFill>
                  <a:srgbClr val="0000CC"/>
                </a:solidFill>
              </a:rPr>
              <a:t> не определено</a:t>
            </a:r>
            <a:r>
              <a:rPr lang="en-US" dirty="0" smtClean="0">
                <a:solidFill>
                  <a:srgbClr val="0000CC"/>
                </a:solidFill>
              </a:rPr>
              <a:t>.");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   </a:t>
            </a:r>
            <a:r>
              <a:rPr lang="en-US" dirty="0" err="1" smtClean="0">
                <a:solidFill>
                  <a:srgbClr val="0000CC"/>
                </a:solidFill>
              </a:rPr>
              <a:t>Console.ReadLine</a:t>
            </a:r>
            <a:r>
              <a:rPr lang="en-US" dirty="0" smtClean="0">
                <a:solidFill>
                  <a:srgbClr val="0000CC"/>
                </a:solidFill>
              </a:rPr>
              <a:t>();</a:t>
            </a:r>
          </a:p>
          <a:p>
            <a:pPr lvl="1">
              <a:buNone/>
            </a:pPr>
            <a:r>
              <a:rPr lang="ru-RU" dirty="0" smtClean="0">
                <a:solidFill>
                  <a:srgbClr val="0000CC"/>
                </a:solidFill>
              </a:rPr>
              <a:t>}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2928935"/>
            <a:ext cx="4071966" cy="64294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+mn-lt"/>
                <a:ea typeface="+mn-ea"/>
                <a:cs typeface="+mn-cs"/>
              </a:rPr>
              <a:t>2. </a:t>
            </a: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Операции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Переменные и константы могут участвовать (объединяться) с помощью операций. </a:t>
            </a:r>
          </a:p>
          <a:p>
            <a:pPr>
              <a:defRPr/>
            </a:pPr>
            <a:r>
              <a:rPr lang="ru-RU" dirty="0" smtClean="0"/>
              <a:t>Операция – это термин или символ, получающий на вход одно или несколько операндов (переменных или констант) или выражений (переменных или констант, связанных между собой знаками операций), и возвращающий значение некоторого типа </a:t>
            </a:r>
          </a:p>
          <a:p>
            <a:pPr>
              <a:defRPr/>
            </a:pPr>
            <a:r>
              <a:rPr lang="ru-RU" dirty="0" smtClean="0"/>
              <a:t>Например: </a:t>
            </a:r>
            <a:r>
              <a:rPr lang="en-US" dirty="0" smtClean="0"/>
              <a:t>a + </a:t>
            </a:r>
            <a:r>
              <a:rPr lang="ru-RU" dirty="0" smtClean="0"/>
              <a:t>и или ++</a:t>
            </a:r>
            <a:r>
              <a:rPr lang="en-US" dirty="0" smtClean="0"/>
              <a:t>a * pi</a:t>
            </a:r>
            <a:endParaRPr lang="ru-RU" dirty="0" smtClean="0"/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Операции, получающие на вход один операнд, например операция приращения (++) или </a:t>
            </a:r>
            <a:r>
              <a:rPr lang="ru-RU" dirty="0" err="1" smtClean="0">
                <a:latin typeface="Courier New" pitchFamily="49" charset="0"/>
                <a:ea typeface="+mn-ea"/>
                <a:cs typeface="Courier New" pitchFamily="49" charset="0"/>
              </a:rPr>
              <a:t>new</a:t>
            </a:r>
            <a:r>
              <a:rPr lang="ru-RU" dirty="0" smtClean="0">
                <a:ea typeface="+mn-ea"/>
                <a:cs typeface="+mn-cs"/>
              </a:rPr>
              <a:t>, называются</a:t>
            </a:r>
            <a:r>
              <a:rPr lang="ru-RU" b="1" i="1" dirty="0" smtClean="0">
                <a:ea typeface="+mn-ea"/>
                <a:cs typeface="+mn-cs"/>
              </a:rPr>
              <a:t> унарными операциями</a:t>
            </a:r>
            <a:r>
              <a:rPr lang="ru-RU" dirty="0" smtClean="0">
                <a:ea typeface="+mn-ea"/>
                <a:cs typeface="+mn-cs"/>
              </a:rPr>
              <a:t>.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Операции, получающие на вход два операнда, например, арифметические операции (+, –, *, /) называются </a:t>
            </a:r>
            <a:r>
              <a:rPr lang="ru-RU" b="1" i="1" dirty="0" smtClean="0">
                <a:ea typeface="+mn-ea"/>
                <a:cs typeface="+mn-cs"/>
              </a:rPr>
              <a:t>бинарными операциями</a:t>
            </a:r>
            <a:r>
              <a:rPr lang="ru-RU" dirty="0" smtClean="0">
                <a:ea typeface="+mn-ea"/>
                <a:cs typeface="+mn-cs"/>
              </a:rPr>
              <a:t>.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Одна операция – условная (?:), получает на вход три операнда и является единственной </a:t>
            </a:r>
            <a:r>
              <a:rPr lang="ru-RU" b="1" i="1" dirty="0" smtClean="0">
                <a:ea typeface="+mn-ea"/>
                <a:cs typeface="+mn-cs"/>
              </a:rPr>
              <a:t>третичной операцией </a:t>
            </a:r>
            <a:r>
              <a:rPr lang="ru-RU" dirty="0" smtClean="0">
                <a:ea typeface="+mn-ea"/>
                <a:cs typeface="+mn-cs"/>
              </a:rPr>
              <a:t>в </a:t>
            </a:r>
            <a:r>
              <a:rPr lang="en-US" dirty="0" smtClean="0">
                <a:ea typeface="+mn-ea"/>
                <a:cs typeface="+mn-cs"/>
              </a:rPr>
              <a:t>C</a:t>
            </a:r>
            <a:r>
              <a:rPr lang="ru-RU" dirty="0" smtClean="0">
                <a:ea typeface="+mn-ea"/>
                <a:cs typeface="+mn-cs"/>
              </a:rPr>
              <a:t>#.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Базовые операции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63" y="1428750"/>
          <a:ext cx="8143932" cy="3566160"/>
        </p:xfrm>
        <a:graphic>
          <a:graphicData uri="http://schemas.openxmlformats.org/drawingml/2006/table">
            <a:tbl>
              <a:tblPr/>
              <a:tblGrid>
                <a:gridCol w="1722754"/>
                <a:gridCol w="6421178"/>
              </a:tblGrid>
              <a:tr h="39851"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Основные операции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3815"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x.y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доступ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элементам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типа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f(x)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вызов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делегата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a[x]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доступ к массиву и индексатору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x++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постфиксное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приращение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x--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постфиксное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уменьшение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new T(...)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создание объекта класса или делегата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new T(...) {...}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создание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объекта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инициализацией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new T[...]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создание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массива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см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раздел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3.5).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typeof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(T)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получение объекта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System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Type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для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delegate {}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анонимная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функция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анонимный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Унарные операции</a:t>
            </a:r>
            <a:endParaRPr lang="ru-RU" smtClean="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50" y="1785938"/>
          <a:ext cx="7715305" cy="2428244"/>
        </p:xfrm>
        <a:graphic>
          <a:graphicData uri="http://schemas.openxmlformats.org/drawingml/2006/table">
            <a:tbl>
              <a:tblPr/>
              <a:tblGrid>
                <a:gridCol w="831809"/>
                <a:gridCol w="163539"/>
                <a:gridCol w="327078"/>
                <a:gridCol w="163539"/>
                <a:gridCol w="146119"/>
                <a:gridCol w="824326"/>
                <a:gridCol w="1594297"/>
                <a:gridCol w="3664598"/>
              </a:tblGrid>
              <a:tr h="254002">
                <a:tc gridSpan="8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Унарные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8004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-43815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–x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отрицательное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значение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!x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логическое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отрицание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~x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поразрядное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отрицание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++x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префиксное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приращение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--x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префиксное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уменьшение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2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(T)x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явное преобразование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 тип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(кастинг)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Бинарные операции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38" y="1928813"/>
          <a:ext cx="7715304" cy="3108960"/>
        </p:xfrm>
        <a:graphic>
          <a:graphicData uri="http://schemas.openxmlformats.org/drawingml/2006/table">
            <a:tbl>
              <a:tblPr/>
              <a:tblGrid>
                <a:gridCol w="1560770"/>
                <a:gridCol w="2082568"/>
                <a:gridCol w="1857388"/>
                <a:gridCol w="2214578"/>
              </a:tblGrid>
              <a:tr h="136289"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Мультипликативные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Аддитивные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40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*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умножение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+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сложение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объединение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строк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5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/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деление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– y 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вычитание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5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остаток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01"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сдвига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равенства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40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&lt;&lt;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сдвиг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влево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==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40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&gt;&gt;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сдвиг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вправо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!=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Бинарные операции (продолжение)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813" y="1857375"/>
          <a:ext cx="7429552" cy="4114800"/>
        </p:xfrm>
        <a:graphic>
          <a:graphicData uri="http://schemas.openxmlformats.org/drawingml/2006/table">
            <a:tbl>
              <a:tblPr/>
              <a:tblGrid>
                <a:gridCol w="1428760"/>
                <a:gridCol w="142876"/>
                <a:gridCol w="5857916"/>
              </a:tblGrid>
              <a:tr h="39851">
                <a:tc gridSpan="3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отношения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типа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&lt; y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361950"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меньше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&gt; y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361950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больше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&lt;= y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361950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меньше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14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&gt;= y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361950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больше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5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is T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2438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возвращает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true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относится к типу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в противном случае возвращает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false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as T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2438" indent="-317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возвращает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типа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или нулевое значение,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не относится к типу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145">
                <a:tc gridSpan="3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назначения и анонимные операции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5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=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2438" indent="0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присваивание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op= y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2438" indent="0" algn="just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составные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присвоения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 </a:t>
                      </a:r>
                      <a:endParaRPr lang="ru-RU" sz="18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2438" indent="0" algn="just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+=,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-=, *=, /=, %=, &amp;=, |=, !=, &lt;&lt;=, &gt;&gt;=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Логические и условные операции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63" y="1654175"/>
          <a:ext cx="8453517" cy="4632867"/>
        </p:xfrm>
        <a:graphic>
          <a:graphicData uri="http://schemas.openxmlformats.org/drawingml/2006/table">
            <a:tbl>
              <a:tblPr/>
              <a:tblGrid>
                <a:gridCol w="1357321"/>
                <a:gridCol w="430922"/>
                <a:gridCol w="926400"/>
                <a:gridCol w="5738874"/>
              </a:tblGrid>
              <a:tr h="460364">
                <a:tc gridSpan="4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Логические, условные операции и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Null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-операции</a:t>
                      </a:r>
                      <a:endParaRPr lang="ru-RU" sz="2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63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Категория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Выражение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Описание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16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Логическое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AND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&amp;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целочисленное поразрядное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AND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логическое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AND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147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Логическое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исключающее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XOR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^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целочисленное поразрядное исключающее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XOR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логическое исключающее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XOR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16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Логическое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OR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|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целочисленное поразрядное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логическое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16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AND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&amp;&amp;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вычисляет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только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имеет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true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16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Условное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OR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||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вычисляет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только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имеет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false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3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Объединение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нулей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?? y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null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в противном случае равно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02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Условное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Calibri"/>
                          <a:cs typeface="Times New Roman"/>
                        </a:rPr>
                        <a:t>x ? y:z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равно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имеет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true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если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имеет значение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false</a:t>
                      </a:r>
                      <a:endParaRPr lang="ru-RU" sz="2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0" marR="12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868362"/>
          </a:xfrm>
        </p:spPr>
        <p:txBody>
          <a:bodyPr/>
          <a:lstStyle/>
          <a:p>
            <a:r>
              <a:rPr lang="ru-RU" sz="4000" smtClean="0"/>
              <a:t>Приоритеты операций языка </a:t>
            </a:r>
            <a:r>
              <a:rPr lang="en-US" sz="4000" smtClean="0"/>
              <a:t>C</a:t>
            </a:r>
            <a:r>
              <a:rPr lang="ru-RU" sz="4000" smtClean="0"/>
              <a:t>#</a:t>
            </a:r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625" y="1000125"/>
          <a:ext cx="8358188" cy="5717615"/>
        </p:xfrm>
        <a:graphic>
          <a:graphicData uri="http://schemas.openxmlformats.org/drawingml/2006/table">
            <a:tbl>
              <a:tblPr/>
              <a:tblGrid>
                <a:gridCol w="608013"/>
                <a:gridCol w="2349500"/>
                <a:gridCol w="3857625"/>
                <a:gridCol w="1543050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Приоритет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Операции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Ассоциативность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Первичные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Batang" pitchFamily="18" charset="-127"/>
                          <a:cs typeface="Times New Roman" pitchFamily="18" charset="0"/>
                        </a:rPr>
                        <a:t>(expr) x.y f(x) a[x] x++ x-- new sizeof(t)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8B0000"/>
                        </a:solidFill>
                        <a:effectLst/>
                        <a:latin typeface="Courier New" pitchFamily="49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Batang" pitchFamily="18" charset="-127"/>
                          <a:cs typeface="Times New Roman" pitchFamily="18" charset="0"/>
                        </a:rPr>
                        <a:t>typeof(t) checked(expr) unchecked(expr)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8B0000"/>
                        </a:solidFill>
                        <a:effectLst/>
                        <a:latin typeface="Courier New" pitchFamily="49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Унарные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+ - ! ~ ++x --x (T)x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Мультипликативные (Умножение)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* / %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Аддитивные (Сложение)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+ -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Сдвиг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&lt;&lt; &gt;&gt;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Отношения, проверка типов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&lt; &gt; &lt;= &gt;= is as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Эквивалентность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== !=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Логическое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&amp;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Логическое исключающее ИЛИ (XOR)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^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Логическое ИЛИ (OR)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|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Условное 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&amp;&amp;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Условное ИЛИ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||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Слева направо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Условное выражение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? :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Справа налево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Присваивание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B0000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= *= /= %= += -= &lt;&lt;= &gt;&gt;= &amp;= ^= |=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Справа налево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19" marR="14619" marT="14619" marB="146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4000" dirty="0" smtClean="0"/>
              <a:t>Пояснение приоритета операций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500702"/>
          </a:xfrm>
        </p:spPr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ru-RU" sz="4500" dirty="0" smtClean="0"/>
              <a:t>Вычисление </a:t>
            </a:r>
            <a:r>
              <a:rPr lang="ru-RU" sz="4500" i="1" dirty="0" smtClean="0"/>
              <a:t>выражений</a:t>
            </a:r>
            <a:r>
              <a:rPr lang="ru-RU" sz="4500" dirty="0" smtClean="0"/>
              <a:t> начинается с выполнения операций высшего </a:t>
            </a:r>
            <a:r>
              <a:rPr lang="ru-RU" sz="4500" i="1" dirty="0" smtClean="0"/>
              <a:t>приоритета</a:t>
            </a:r>
            <a:r>
              <a:rPr lang="ru-RU" sz="4500" dirty="0" smtClean="0"/>
              <a:t>. </a:t>
            </a:r>
          </a:p>
          <a:p>
            <a:pPr>
              <a:defRPr/>
            </a:pPr>
            <a:r>
              <a:rPr lang="ru-RU" sz="4500" dirty="0" smtClean="0"/>
              <a:t>Например: первым делом вычисляются </a:t>
            </a:r>
            <a:r>
              <a:rPr lang="ru-RU" sz="4500" i="1" dirty="0" smtClean="0"/>
              <a:t>выражения</a:t>
            </a:r>
            <a:r>
              <a:rPr lang="ru-RU" sz="4500" dirty="0" smtClean="0"/>
              <a:t> в круглых скобках – (</a:t>
            </a:r>
            <a:r>
              <a:rPr lang="ru-RU" sz="4500" dirty="0" err="1" smtClean="0"/>
              <a:t>expr</a:t>
            </a:r>
            <a:r>
              <a:rPr lang="ru-RU" sz="4500" dirty="0" smtClean="0"/>
              <a:t>), определяются значения полей объекта – </a:t>
            </a:r>
            <a:r>
              <a:rPr lang="ru-RU" sz="4500" dirty="0" err="1" smtClean="0"/>
              <a:t>x.y</a:t>
            </a:r>
            <a:r>
              <a:rPr lang="ru-RU" sz="4500" dirty="0" smtClean="0"/>
              <a:t>, вычисляются функции – </a:t>
            </a:r>
            <a:r>
              <a:rPr lang="ru-RU" sz="4500" dirty="0" err="1" smtClean="0"/>
              <a:t>f</a:t>
            </a:r>
            <a:r>
              <a:rPr lang="ru-RU" sz="4500" dirty="0" smtClean="0"/>
              <a:t>(</a:t>
            </a:r>
            <a:r>
              <a:rPr lang="ru-RU" sz="4500" dirty="0" err="1" smtClean="0"/>
              <a:t>x</a:t>
            </a:r>
            <a:r>
              <a:rPr lang="ru-RU" sz="4500" dirty="0" smtClean="0"/>
              <a:t>), переменные с индексами – </a:t>
            </a:r>
            <a:r>
              <a:rPr lang="ru-RU" sz="4500" dirty="0" err="1" smtClean="0"/>
              <a:t>a</a:t>
            </a:r>
            <a:r>
              <a:rPr lang="ru-RU" sz="4500" dirty="0" smtClean="0"/>
              <a:t>[</a:t>
            </a:r>
            <a:r>
              <a:rPr lang="ru-RU" sz="4500" dirty="0" err="1" smtClean="0"/>
              <a:t>i</a:t>
            </a:r>
            <a:r>
              <a:rPr lang="ru-RU" sz="4500" dirty="0" smtClean="0"/>
              <a:t>]. </a:t>
            </a:r>
          </a:p>
          <a:p>
            <a:pPr>
              <a:defRPr/>
            </a:pPr>
            <a:r>
              <a:rPr lang="ru-RU" sz="4500" dirty="0" smtClean="0"/>
              <a:t>Можно заключать выражения в скобки для принудительного вычисления некоторых частей выражения раньше других. Например, выражение 2 + 3 * 2 в обычном случае будет иметь значение 8, поскольку операции умножения выполняются раньше операций сложения. А результатом вычисления выражения (2 + 3) * 2 будет число 10, поскольку компилятор C# получит данные о том, что операцию сложения (+) нужно вычислить до выполнения операции умножения (*).</a:t>
            </a:r>
          </a:p>
          <a:p>
            <a:pPr>
              <a:defRPr/>
            </a:pPr>
            <a:r>
              <a:rPr lang="ru-RU" sz="4500" dirty="0" smtClean="0"/>
              <a:t>Если есть несколько операций с одинаковым приоритетом, то они вычисляются в соответствии с их ассоциативностью. </a:t>
            </a:r>
          </a:p>
          <a:p>
            <a:pPr lvl="1">
              <a:defRPr/>
            </a:pPr>
            <a:r>
              <a:rPr lang="ru-RU" sz="4500" dirty="0" smtClean="0">
                <a:ea typeface="+mn-ea"/>
                <a:cs typeface="+mn-cs"/>
              </a:rPr>
              <a:t>Операции с левой ассоциативностью вычисляются слева направо. Например, </a:t>
            </a:r>
            <a:r>
              <a:rPr lang="ru-RU" sz="4500" dirty="0" err="1" smtClean="0">
                <a:ea typeface="+mn-ea"/>
                <a:cs typeface="+mn-cs"/>
              </a:rPr>
              <a:t>x</a:t>
            </a:r>
            <a:r>
              <a:rPr lang="ru-RU" sz="4500" dirty="0" smtClean="0">
                <a:ea typeface="+mn-ea"/>
                <a:cs typeface="+mn-cs"/>
              </a:rPr>
              <a:t> * </a:t>
            </a:r>
            <a:r>
              <a:rPr lang="ru-RU" sz="4500" dirty="0" err="1" smtClean="0">
                <a:ea typeface="+mn-ea"/>
                <a:cs typeface="+mn-cs"/>
              </a:rPr>
              <a:t>y</a:t>
            </a:r>
            <a:r>
              <a:rPr lang="ru-RU" sz="4500" dirty="0" smtClean="0">
                <a:ea typeface="+mn-ea"/>
                <a:cs typeface="+mn-cs"/>
              </a:rPr>
              <a:t> / </a:t>
            </a:r>
            <a:r>
              <a:rPr lang="ru-RU" sz="4500" dirty="0" err="1" smtClean="0">
                <a:ea typeface="+mn-ea"/>
                <a:cs typeface="+mn-cs"/>
              </a:rPr>
              <a:t>z</a:t>
            </a:r>
            <a:r>
              <a:rPr lang="ru-RU" sz="4500" dirty="0" smtClean="0">
                <a:ea typeface="+mn-ea"/>
                <a:cs typeface="+mn-cs"/>
              </a:rPr>
              <a:t> вычисляется как (</a:t>
            </a:r>
            <a:r>
              <a:rPr lang="ru-RU" sz="4500" dirty="0" err="1" smtClean="0">
                <a:ea typeface="+mn-ea"/>
                <a:cs typeface="+mn-cs"/>
              </a:rPr>
              <a:t>x</a:t>
            </a:r>
            <a:r>
              <a:rPr lang="ru-RU" sz="4500" dirty="0" smtClean="0">
                <a:ea typeface="+mn-ea"/>
                <a:cs typeface="+mn-cs"/>
              </a:rPr>
              <a:t>*</a:t>
            </a:r>
            <a:r>
              <a:rPr lang="ru-RU" sz="4500" dirty="0" err="1" smtClean="0">
                <a:ea typeface="+mn-ea"/>
                <a:cs typeface="+mn-cs"/>
              </a:rPr>
              <a:t>y</a:t>
            </a:r>
            <a:r>
              <a:rPr lang="ru-RU" sz="4500" dirty="0" smtClean="0">
                <a:ea typeface="+mn-ea"/>
                <a:cs typeface="+mn-cs"/>
              </a:rPr>
              <a:t>)/</a:t>
            </a:r>
            <a:r>
              <a:rPr lang="ru-RU" sz="4500" dirty="0" err="1" smtClean="0">
                <a:ea typeface="+mn-ea"/>
                <a:cs typeface="+mn-cs"/>
              </a:rPr>
              <a:t>z</a:t>
            </a:r>
            <a:r>
              <a:rPr lang="ru-RU" sz="4500" dirty="0" smtClean="0">
                <a:ea typeface="+mn-ea"/>
                <a:cs typeface="+mn-cs"/>
              </a:rPr>
              <a:t>. </a:t>
            </a:r>
          </a:p>
          <a:p>
            <a:pPr lvl="1">
              <a:defRPr/>
            </a:pPr>
            <a:r>
              <a:rPr lang="ru-RU" sz="4500" dirty="0" smtClean="0">
                <a:ea typeface="+mn-ea"/>
                <a:cs typeface="+mn-cs"/>
              </a:rPr>
              <a:t>Операции с правой ассоциативностью вычисляются справа налево. </a:t>
            </a:r>
          </a:p>
          <a:p>
            <a:pPr lvl="1">
              <a:defRPr/>
            </a:pPr>
            <a:r>
              <a:rPr lang="ru-RU" sz="4500" dirty="0" smtClean="0">
                <a:ea typeface="+mn-ea"/>
                <a:cs typeface="+mn-cs"/>
              </a:rPr>
              <a:t>Операции присваивания и третичная операция (?:) имеют правую ассоциативность. Все другие двоичные операции имеют левую ассоциативность.</a:t>
            </a:r>
          </a:p>
          <a:p>
            <a:pPr>
              <a:defRPr/>
            </a:pPr>
            <a:r>
              <a:rPr lang="ru-RU" sz="4500" dirty="0" smtClean="0"/>
              <a:t>Порядок выполнения операций с объектами пользовательских классов и структур можно изменить. Такой процесс называется перегрузкой операций.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результата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Тип результата операции зависит от типов участвующих в операции операндов.</a:t>
            </a:r>
          </a:p>
          <a:p>
            <a:r>
              <a:rPr lang="ru-RU" dirty="0" smtClean="0"/>
              <a:t>Типом арифметической операции является наиболее сложный тип операнда. Значение другого операнда преобразуется к более сложному типу.</a:t>
            </a:r>
          </a:p>
          <a:p>
            <a:r>
              <a:rPr lang="ru-RU" dirty="0" smtClean="0"/>
              <a:t>Наименее сложный тип </a:t>
            </a:r>
            <a:r>
              <a:rPr lang="en-US" dirty="0" smtClean="0"/>
              <a:t>byte, </a:t>
            </a:r>
            <a:r>
              <a:rPr lang="ru-RU" dirty="0" smtClean="0"/>
              <a:t>наиболее сложный </a:t>
            </a:r>
            <a:r>
              <a:rPr lang="en-US" dirty="0" smtClean="0"/>
              <a:t>decimal.</a:t>
            </a:r>
            <a:endParaRPr lang="ru-RU" dirty="0" smtClean="0"/>
          </a:p>
          <a:p>
            <a:pPr>
              <a:buNone/>
            </a:pP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a=5;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 d=2.6;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 *d //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тип результата 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 / 2 //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тип результата </a:t>
            </a: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endParaRPr lang="en-US" sz="29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/>
              <a:t>Типом результата операции присваивания является тип левого операнда (переменной, которой присваивается значение).</a:t>
            </a:r>
          </a:p>
          <a:p>
            <a:pPr>
              <a:buNone/>
            </a:pP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n;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n = a*d //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тип результата </a:t>
            </a: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endParaRPr lang="en-US" sz="29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/>
              <a:t>Тип операций отношения является </a:t>
            </a:r>
            <a:r>
              <a:rPr lang="en-US" dirty="0" err="1" smtClean="0"/>
              <a:t>bool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 &gt; 5 //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тип результата </a:t>
            </a: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bool</a:t>
            </a:r>
            <a:endParaRPr lang="en-US" sz="29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/>
              <a:t>Тип логических операций является </a:t>
            </a:r>
            <a:r>
              <a:rPr lang="en-US" dirty="0" err="1" smtClean="0"/>
              <a:t>bool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b = true,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с = 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false;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b &amp;&amp;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с </a:t>
            </a:r>
            <a:r>
              <a:rPr lang="en-US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29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тип результата </a:t>
            </a:r>
            <a:r>
              <a:rPr lang="en-US" sz="29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bool</a:t>
            </a:r>
            <a:endParaRPr lang="en-US" sz="29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Преобразование типов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ko-KR" sz="2400" dirty="0" smtClean="0"/>
              <a:t>Неявное преобразование (</a:t>
            </a:r>
            <a:r>
              <a:rPr lang="en-US" altLang="ko-KR" sz="2400" dirty="0" smtClean="0"/>
              <a:t>implicit conversion</a:t>
            </a:r>
            <a:r>
              <a:rPr lang="ru-RU" altLang="ko-KR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ko-KR" sz="2000" dirty="0" smtClean="0"/>
              <a:t>К </a:t>
            </a:r>
            <a:r>
              <a:rPr lang="ru-RU" altLang="ko-KR" sz="2000" b="1" i="1" dirty="0" smtClean="0"/>
              <a:t>неявным</a:t>
            </a:r>
            <a:r>
              <a:rPr lang="ru-RU" altLang="ko-KR" sz="2000" dirty="0" smtClean="0"/>
              <a:t> относятся те преобразования, результат выполнения которых всегда успешен и не приводит к потере точности данных. 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ko-KR" sz="2000" i="1" dirty="0" smtClean="0"/>
              <a:t>Неявные преобразования</a:t>
            </a:r>
            <a:r>
              <a:rPr lang="ru-RU" altLang="ko-KR" sz="2000" dirty="0" smtClean="0"/>
              <a:t> выполняются автоматически.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Если на диаграмме есть переход из типа </a:t>
            </a:r>
            <a:r>
              <a:rPr lang="en-US" sz="2000" dirty="0" smtClean="0"/>
              <a:t>A </a:t>
            </a:r>
            <a:r>
              <a:rPr lang="ru-RU" sz="2000" dirty="0" smtClean="0"/>
              <a:t>в тип </a:t>
            </a:r>
            <a:r>
              <a:rPr lang="en-US" sz="2000" dirty="0" smtClean="0"/>
              <a:t>B </a:t>
            </a:r>
            <a:r>
              <a:rPr lang="ru-RU" sz="2000" dirty="0" smtClean="0"/>
              <a:t>то, выполняется неявное преобразование типов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Если нет неявного преобразования то исключение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“Cannot implicitly convert type '</a:t>
            </a:r>
            <a:r>
              <a:rPr lang="en-US" sz="1600" dirty="0" err="1" smtClean="0"/>
              <a:t>int</a:t>
            </a:r>
            <a:r>
              <a:rPr lang="en-US" sz="1600" dirty="0" smtClean="0"/>
              <a:t>?' to '</a:t>
            </a:r>
            <a:r>
              <a:rPr lang="en-US" sz="1600" dirty="0" err="1" smtClean="0"/>
              <a:t>int</a:t>
            </a:r>
            <a:r>
              <a:rPr lang="en-US" sz="1600" dirty="0" smtClean="0"/>
              <a:t>'. An explicit conversion exists (are you missing a cast?)”	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Явное преобразование</a:t>
            </a:r>
            <a:r>
              <a:rPr lang="en-US" sz="2400" dirty="0" smtClean="0"/>
              <a:t> </a:t>
            </a:r>
            <a:r>
              <a:rPr lang="ru-RU" altLang="ko-KR" sz="2400" dirty="0" smtClean="0"/>
              <a:t>(</a:t>
            </a:r>
            <a:r>
              <a:rPr lang="en-US" altLang="ko-KR" sz="2400" dirty="0" smtClean="0"/>
              <a:t>explicit conversion</a:t>
            </a:r>
            <a:r>
              <a:rPr lang="ru-RU" altLang="ko-KR" sz="2400" dirty="0" smtClean="0"/>
              <a:t>)</a:t>
            </a:r>
            <a:endParaRPr lang="ru-RU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ru-RU" altLang="ko-KR" sz="2000" dirty="0" smtClean="0"/>
              <a:t>К </a:t>
            </a:r>
            <a:r>
              <a:rPr lang="ru-RU" altLang="ko-KR" sz="2000" b="1" i="1" dirty="0" smtClean="0"/>
              <a:t>явным</a:t>
            </a:r>
            <a:r>
              <a:rPr lang="ru-RU" altLang="ko-KR" sz="2000" dirty="0" smtClean="0"/>
              <a:t> относятся разрешенные преобразования, успех выполнения которых не гарантируется или может приводить к потере точности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Использование приведения типов </a:t>
            </a:r>
            <a:r>
              <a:rPr lang="en-US" sz="2000" dirty="0" smtClean="0"/>
              <a:t>(cast)</a:t>
            </a:r>
            <a:endParaRPr lang="ru-RU" sz="20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= (</a:t>
            </a:r>
            <a:r>
              <a:rPr lang="en-US" sz="1800" dirty="0" err="1" smtClean="0"/>
              <a:t>int</a:t>
            </a:r>
            <a:r>
              <a:rPr lang="en-US" sz="1800" dirty="0" smtClean="0"/>
              <a:t>) f;</a:t>
            </a:r>
            <a:r>
              <a:rPr lang="ru-RU" sz="1800" dirty="0" smtClean="0"/>
              <a:t> // с обрезанием дробной части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smtClean="0"/>
              <a:t>Использование стандартного класса </a:t>
            </a:r>
            <a:r>
              <a:rPr lang="en-US" sz="2000" dirty="0" smtClean="0"/>
              <a:t>Convert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= Convert.ToInt32(f);</a:t>
            </a:r>
            <a:r>
              <a:rPr lang="ru-RU" sz="1800" dirty="0" smtClean="0"/>
              <a:t> // с округлением до ближайшего целого</a:t>
            </a:r>
          </a:p>
          <a:p>
            <a:pPr lvl="2" eaLnBrk="1" hangingPunct="1">
              <a:lnSpc>
                <a:spcPct val="90000"/>
              </a:lnSpc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Схема неявного приведение</a:t>
            </a:r>
            <a:r>
              <a:rPr lang="en-US" dirty="0" smtClean="0"/>
              <a:t> </a:t>
            </a:r>
            <a:r>
              <a:rPr lang="ru-RU" dirty="0" smtClean="0"/>
              <a:t>встроенных типов</a:t>
            </a:r>
            <a:endParaRPr lang="en-US" dirty="0" smtClean="0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684213" y="2779713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 dirty="0" err="1"/>
              <a:t>ulong</a:t>
            </a:r>
            <a:endParaRPr lang="en-US" sz="2200" dirty="0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3779838" y="2778125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long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684213" y="3787775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uint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3779838" y="3786188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int</a:t>
            </a: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684213" y="4724400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ushort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3779838" y="4722813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short</a:t>
            </a: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684213" y="5732463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 dirty="0"/>
              <a:t>byte</a:t>
            </a:r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3779838" y="5730875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sbyte</a:t>
            </a: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7021513" y="3787775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float</a:t>
            </a: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7021513" y="2779713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double</a:t>
            </a:r>
          </a:p>
        </p:txBody>
      </p:sp>
      <p:sp>
        <p:nvSpPr>
          <p:cNvPr id="71693" name="Rectangle 13"/>
          <p:cNvSpPr>
            <a:spLocks noChangeArrowheads="1"/>
          </p:cNvSpPr>
          <p:nvPr/>
        </p:nvSpPr>
        <p:spPr bwMode="auto">
          <a:xfrm>
            <a:off x="3779838" y="1412875"/>
            <a:ext cx="1079500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decimal</a:t>
            </a:r>
          </a:p>
        </p:txBody>
      </p:sp>
      <p:cxnSp>
        <p:nvCxnSpPr>
          <p:cNvPr id="71694" name="AutoShape 14"/>
          <p:cNvCxnSpPr>
            <a:cxnSpLocks noChangeShapeType="1"/>
            <a:stCxn id="71689" idx="0"/>
            <a:endCxn id="71687" idx="2"/>
          </p:cNvCxnSpPr>
          <p:nvPr/>
        </p:nvCxnSpPr>
        <p:spPr bwMode="auto">
          <a:xfrm flipV="1">
            <a:off x="1223963" y="5300663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5" name="AutoShape 15"/>
          <p:cNvCxnSpPr>
            <a:cxnSpLocks noChangeShapeType="1"/>
            <a:stCxn id="71687" idx="0"/>
            <a:endCxn id="71685" idx="2"/>
          </p:cNvCxnSpPr>
          <p:nvPr/>
        </p:nvCxnSpPr>
        <p:spPr bwMode="auto">
          <a:xfrm flipV="1">
            <a:off x="1223963" y="4364038"/>
            <a:ext cx="0" cy="360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6" name="AutoShape 16"/>
          <p:cNvCxnSpPr>
            <a:cxnSpLocks noChangeShapeType="1"/>
            <a:stCxn id="71685" idx="0"/>
            <a:endCxn id="71683" idx="2"/>
          </p:cNvCxnSpPr>
          <p:nvPr/>
        </p:nvCxnSpPr>
        <p:spPr bwMode="auto">
          <a:xfrm flipV="1">
            <a:off x="1223963" y="3355975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7" name="AutoShape 17"/>
          <p:cNvCxnSpPr>
            <a:cxnSpLocks noChangeShapeType="1"/>
            <a:stCxn id="71690" idx="0"/>
            <a:endCxn id="71688" idx="2"/>
          </p:cNvCxnSpPr>
          <p:nvPr/>
        </p:nvCxnSpPr>
        <p:spPr bwMode="auto">
          <a:xfrm flipV="1">
            <a:off x="4319588" y="5299075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8" name="AutoShape 18"/>
          <p:cNvCxnSpPr>
            <a:cxnSpLocks noChangeShapeType="1"/>
            <a:stCxn id="71688" idx="0"/>
            <a:endCxn id="71686" idx="2"/>
          </p:cNvCxnSpPr>
          <p:nvPr/>
        </p:nvCxnSpPr>
        <p:spPr bwMode="auto">
          <a:xfrm flipV="1">
            <a:off x="4319588" y="4362450"/>
            <a:ext cx="0" cy="360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9" name="AutoShape 19"/>
          <p:cNvCxnSpPr>
            <a:cxnSpLocks noChangeShapeType="1"/>
            <a:stCxn id="71686" idx="0"/>
            <a:endCxn id="71684" idx="2"/>
          </p:cNvCxnSpPr>
          <p:nvPr/>
        </p:nvCxnSpPr>
        <p:spPr bwMode="auto">
          <a:xfrm flipV="1">
            <a:off x="4319588" y="3354388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0" name="AutoShape 20"/>
          <p:cNvCxnSpPr>
            <a:cxnSpLocks noChangeShapeType="1"/>
            <a:stCxn id="71684" idx="3"/>
            <a:endCxn id="71692" idx="1"/>
          </p:cNvCxnSpPr>
          <p:nvPr/>
        </p:nvCxnSpPr>
        <p:spPr bwMode="auto">
          <a:xfrm>
            <a:off x="4859338" y="3067050"/>
            <a:ext cx="2162175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1" name="AutoShape 21"/>
          <p:cNvCxnSpPr>
            <a:cxnSpLocks noChangeShapeType="1"/>
            <a:stCxn id="71686" idx="3"/>
            <a:endCxn id="71691" idx="1"/>
          </p:cNvCxnSpPr>
          <p:nvPr/>
        </p:nvCxnSpPr>
        <p:spPr bwMode="auto">
          <a:xfrm>
            <a:off x="4859338" y="4075113"/>
            <a:ext cx="2162175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2" name="AutoShape 22"/>
          <p:cNvCxnSpPr>
            <a:cxnSpLocks noChangeShapeType="1"/>
            <a:stCxn id="71691" idx="0"/>
            <a:endCxn id="71692" idx="2"/>
          </p:cNvCxnSpPr>
          <p:nvPr/>
        </p:nvCxnSpPr>
        <p:spPr bwMode="auto">
          <a:xfrm flipV="1">
            <a:off x="7561263" y="3355975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3" name="AutoShape 23"/>
          <p:cNvCxnSpPr>
            <a:cxnSpLocks noChangeShapeType="1"/>
            <a:stCxn id="71685" idx="0"/>
            <a:endCxn id="71684" idx="2"/>
          </p:cNvCxnSpPr>
          <p:nvPr/>
        </p:nvCxnSpPr>
        <p:spPr bwMode="auto">
          <a:xfrm flipV="1">
            <a:off x="1223963" y="3354388"/>
            <a:ext cx="3095625" cy="433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4" name="AutoShape 24"/>
          <p:cNvCxnSpPr>
            <a:cxnSpLocks noChangeShapeType="1"/>
            <a:stCxn id="71687" idx="0"/>
            <a:endCxn id="71686" idx="2"/>
          </p:cNvCxnSpPr>
          <p:nvPr/>
        </p:nvCxnSpPr>
        <p:spPr bwMode="auto">
          <a:xfrm flipV="1">
            <a:off x="1223963" y="4362450"/>
            <a:ext cx="3095625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5" name="AutoShape 25"/>
          <p:cNvCxnSpPr>
            <a:cxnSpLocks noChangeShapeType="1"/>
            <a:stCxn id="71689" idx="0"/>
            <a:endCxn id="71688" idx="2"/>
          </p:cNvCxnSpPr>
          <p:nvPr/>
        </p:nvCxnSpPr>
        <p:spPr bwMode="auto">
          <a:xfrm flipV="1">
            <a:off x="1223963" y="5299075"/>
            <a:ext cx="3095625" cy="433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2268538" y="4722813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char</a:t>
            </a:r>
          </a:p>
        </p:txBody>
      </p:sp>
      <p:cxnSp>
        <p:nvCxnSpPr>
          <p:cNvPr id="71707" name="AutoShape 27"/>
          <p:cNvCxnSpPr>
            <a:cxnSpLocks noChangeShapeType="1"/>
            <a:stCxn id="71706" idx="0"/>
            <a:endCxn id="71686" idx="2"/>
          </p:cNvCxnSpPr>
          <p:nvPr/>
        </p:nvCxnSpPr>
        <p:spPr bwMode="auto">
          <a:xfrm flipV="1">
            <a:off x="2808288" y="4362450"/>
            <a:ext cx="1511300" cy="360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8" name="AutoShape 28"/>
          <p:cNvCxnSpPr>
            <a:cxnSpLocks noChangeShapeType="1"/>
            <a:stCxn id="71683" idx="0"/>
            <a:endCxn id="71693" idx="2"/>
          </p:cNvCxnSpPr>
          <p:nvPr/>
        </p:nvCxnSpPr>
        <p:spPr bwMode="auto">
          <a:xfrm flipV="1">
            <a:off x="1223963" y="1989138"/>
            <a:ext cx="3095625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9" name="AutoShape 29"/>
          <p:cNvCxnSpPr>
            <a:cxnSpLocks noChangeShapeType="1"/>
            <a:stCxn id="71684" idx="0"/>
            <a:endCxn id="71693" idx="2"/>
          </p:cNvCxnSpPr>
          <p:nvPr/>
        </p:nvCxnSpPr>
        <p:spPr bwMode="auto">
          <a:xfrm flipV="1">
            <a:off x="4319588" y="1989138"/>
            <a:ext cx="0" cy="788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10" name="AutoShape 30"/>
          <p:cNvCxnSpPr>
            <a:cxnSpLocks noChangeShapeType="1"/>
            <a:stCxn id="71692" idx="0"/>
            <a:endCxn id="71693" idx="2"/>
          </p:cNvCxnSpPr>
          <p:nvPr/>
        </p:nvCxnSpPr>
        <p:spPr bwMode="auto">
          <a:xfrm flipH="1" flipV="1">
            <a:off x="4319588" y="1989138"/>
            <a:ext cx="3241675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Схема неявного приведение</a:t>
            </a:r>
            <a:r>
              <a:rPr lang="en-US" dirty="0" smtClean="0"/>
              <a:t> </a:t>
            </a:r>
            <a:r>
              <a:rPr lang="ru-RU" dirty="0" smtClean="0"/>
              <a:t>встроенных типов (упрощенная)</a:t>
            </a:r>
            <a:endParaRPr lang="en-US" dirty="0" smtClean="0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714612" y="2643182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long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2714612" y="3857628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int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3500430" y="4857760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short</a:t>
            </a: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5000628" y="3857628"/>
            <a:ext cx="1079500" cy="5762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float</a:t>
            </a: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5000628" y="2643182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double</a:t>
            </a:r>
          </a:p>
        </p:txBody>
      </p:sp>
      <p:sp>
        <p:nvSpPr>
          <p:cNvPr id="71693" name="Rectangle 13"/>
          <p:cNvSpPr>
            <a:spLocks noChangeArrowheads="1"/>
          </p:cNvSpPr>
          <p:nvPr/>
        </p:nvSpPr>
        <p:spPr bwMode="auto">
          <a:xfrm>
            <a:off x="3779838" y="1412875"/>
            <a:ext cx="1079500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decimal</a:t>
            </a:r>
          </a:p>
        </p:txBody>
      </p:sp>
      <p:cxnSp>
        <p:nvCxnSpPr>
          <p:cNvPr id="71698" name="AutoShape 18"/>
          <p:cNvCxnSpPr>
            <a:cxnSpLocks noChangeShapeType="1"/>
            <a:stCxn id="71688" idx="0"/>
            <a:endCxn id="71686" idx="2"/>
          </p:cNvCxnSpPr>
          <p:nvPr/>
        </p:nvCxnSpPr>
        <p:spPr bwMode="auto">
          <a:xfrm rot="16200000" flipV="1">
            <a:off x="3435336" y="4252916"/>
            <a:ext cx="423870" cy="7858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699" name="AutoShape 19"/>
          <p:cNvCxnSpPr>
            <a:cxnSpLocks noChangeShapeType="1"/>
            <a:stCxn id="71686" idx="0"/>
            <a:endCxn id="71684" idx="2"/>
          </p:cNvCxnSpPr>
          <p:nvPr/>
        </p:nvCxnSpPr>
        <p:spPr bwMode="auto">
          <a:xfrm rot="5400000" flipH="1" flipV="1">
            <a:off x="2935271" y="3538537"/>
            <a:ext cx="63818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0" name="AutoShape 20"/>
          <p:cNvCxnSpPr>
            <a:cxnSpLocks noChangeShapeType="1"/>
            <a:stCxn id="71684" idx="3"/>
            <a:endCxn id="71692" idx="1"/>
          </p:cNvCxnSpPr>
          <p:nvPr/>
        </p:nvCxnSpPr>
        <p:spPr bwMode="auto">
          <a:xfrm flipV="1">
            <a:off x="3794112" y="2931313"/>
            <a:ext cx="1206516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1" name="AutoShape 21"/>
          <p:cNvCxnSpPr>
            <a:cxnSpLocks noChangeShapeType="1"/>
            <a:stCxn id="71686" idx="3"/>
            <a:endCxn id="71691" idx="1"/>
          </p:cNvCxnSpPr>
          <p:nvPr/>
        </p:nvCxnSpPr>
        <p:spPr bwMode="auto">
          <a:xfrm>
            <a:off x="3794112" y="4145759"/>
            <a:ext cx="1206516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2" name="AutoShape 22"/>
          <p:cNvCxnSpPr>
            <a:cxnSpLocks noChangeShapeType="1"/>
            <a:stCxn id="71691" idx="0"/>
            <a:endCxn id="71692" idx="2"/>
          </p:cNvCxnSpPr>
          <p:nvPr/>
        </p:nvCxnSpPr>
        <p:spPr bwMode="auto">
          <a:xfrm rot="5400000" flipH="1" flipV="1">
            <a:off x="5221286" y="3538536"/>
            <a:ext cx="638184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1857356" y="4857760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/>
              <a:t>char</a:t>
            </a:r>
          </a:p>
        </p:txBody>
      </p:sp>
      <p:cxnSp>
        <p:nvCxnSpPr>
          <p:cNvPr id="71707" name="AutoShape 27"/>
          <p:cNvCxnSpPr>
            <a:cxnSpLocks noChangeShapeType="1"/>
            <a:stCxn id="71706" idx="0"/>
            <a:endCxn id="71686" idx="2"/>
          </p:cNvCxnSpPr>
          <p:nvPr/>
        </p:nvCxnSpPr>
        <p:spPr bwMode="auto">
          <a:xfrm rot="5400000" flipH="1" flipV="1">
            <a:off x="2613799" y="4217197"/>
            <a:ext cx="423870" cy="85725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09" name="AutoShape 29"/>
          <p:cNvCxnSpPr>
            <a:cxnSpLocks noChangeShapeType="1"/>
            <a:stCxn id="71684" idx="0"/>
            <a:endCxn id="71693" idx="2"/>
          </p:cNvCxnSpPr>
          <p:nvPr/>
        </p:nvCxnSpPr>
        <p:spPr bwMode="auto">
          <a:xfrm rot="5400000" flipH="1" flipV="1">
            <a:off x="3459953" y="1783547"/>
            <a:ext cx="654044" cy="106522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1710" name="AutoShape 30"/>
          <p:cNvCxnSpPr>
            <a:cxnSpLocks noChangeShapeType="1"/>
            <a:stCxn id="71692" idx="0"/>
            <a:endCxn id="71693" idx="2"/>
          </p:cNvCxnSpPr>
          <p:nvPr/>
        </p:nvCxnSpPr>
        <p:spPr bwMode="auto">
          <a:xfrm rot="16200000" flipV="1">
            <a:off x="4602961" y="1705765"/>
            <a:ext cx="654044" cy="12207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857356" y="5857892"/>
            <a:ext cx="1079500" cy="5762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 dirty="0"/>
              <a:t>byte</a:t>
            </a:r>
          </a:p>
        </p:txBody>
      </p:sp>
      <p:cxnSp>
        <p:nvCxnSpPr>
          <p:cNvPr id="19" name="AutoShape 25"/>
          <p:cNvCxnSpPr>
            <a:cxnSpLocks noChangeShapeType="1"/>
            <a:stCxn id="18" idx="0"/>
            <a:endCxn id="71706" idx="2"/>
          </p:cNvCxnSpPr>
          <p:nvPr/>
        </p:nvCxnSpPr>
        <p:spPr bwMode="auto">
          <a:xfrm rot="5400000" flipH="1" flipV="1">
            <a:off x="2185171" y="5645957"/>
            <a:ext cx="42387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Применение диаграммы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ko-KR" dirty="0" smtClean="0"/>
              <a:t>Если на диаграмме задан путь (стрелками) от типа А к типу В, то это означает, что возможно </a:t>
            </a:r>
            <a:r>
              <a:rPr lang="ru-RU" altLang="ko-KR" i="1" dirty="0" smtClean="0"/>
              <a:t>неявно преобразовать</a:t>
            </a:r>
            <a:r>
              <a:rPr lang="ru-RU" altLang="ko-KR" dirty="0" smtClean="0"/>
              <a:t> из типа А в тип В. 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ko-KR" dirty="0" smtClean="0"/>
              <a:t>Например из </a:t>
            </a:r>
            <a:r>
              <a:rPr lang="en-US" altLang="ko-KR" dirty="0" smtClean="0">
                <a:ea typeface="Gulim" pitchFamily="34" charset="-127"/>
              </a:rPr>
              <a:t>short </a:t>
            </a:r>
            <a:r>
              <a:rPr lang="ru-RU" altLang="ko-KR" dirty="0" smtClean="0"/>
              <a:t>в </a:t>
            </a:r>
            <a:r>
              <a:rPr lang="en-US" altLang="ko-KR" dirty="0" smtClean="0">
                <a:ea typeface="Gulim" pitchFamily="34" charset="-127"/>
              </a:rPr>
              <a:t>float</a:t>
            </a:r>
          </a:p>
          <a:p>
            <a:pPr eaLnBrk="1" hangingPunct="1">
              <a:lnSpc>
                <a:spcPct val="90000"/>
              </a:lnSpc>
            </a:pPr>
            <a:r>
              <a:rPr lang="ru-RU" altLang="ko-KR" dirty="0" smtClean="0"/>
              <a:t>Все остальные преобразования между подтипами арифметического типа существуют, но являются </a:t>
            </a:r>
            <a:r>
              <a:rPr lang="ru-RU" altLang="ko-KR" i="1" dirty="0" smtClean="0"/>
              <a:t>явными</a:t>
            </a:r>
            <a:r>
              <a:rPr lang="ru-RU" altLang="ko-KR" dirty="0" smtClean="0"/>
              <a:t>.</a:t>
            </a:r>
            <a:endParaRPr lang="en-US" altLang="ko-KR" dirty="0" smtClean="0">
              <a:ea typeface="Gulim" pitchFamily="34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altLang="ko-KR" dirty="0" smtClean="0"/>
              <a:t>Например из </a:t>
            </a:r>
            <a:r>
              <a:rPr lang="en-US" altLang="ko-KR" dirty="0" smtClean="0">
                <a:ea typeface="Gulim" pitchFamily="34" charset="-127"/>
              </a:rPr>
              <a:t>float </a:t>
            </a:r>
            <a:r>
              <a:rPr lang="ru-RU" altLang="ko-KR" dirty="0" smtClean="0"/>
              <a:t>в </a:t>
            </a:r>
            <a:r>
              <a:rPr lang="en-US" altLang="ko-KR" dirty="0" err="1" smtClean="0">
                <a:ea typeface="Gulim" pitchFamily="34" charset="-127"/>
              </a:rPr>
              <a:t>int</a:t>
            </a:r>
            <a:endParaRPr lang="en-US" altLang="ko-KR" dirty="0" smtClean="0">
              <a:ea typeface="Guli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Пример приведения встроенных типов</a:t>
            </a:r>
          </a:p>
        </p:txBody>
      </p:sp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357158" y="1428736"/>
            <a:ext cx="8643997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 smtClean="0"/>
              <a:t>bool</a:t>
            </a:r>
            <a:r>
              <a:rPr lang="en-US" sz="2000" dirty="0" smtClean="0"/>
              <a:t> c1 = true;</a:t>
            </a:r>
            <a:endParaRPr lang="ru-RU" sz="2000" dirty="0" smtClean="0"/>
          </a:p>
          <a:p>
            <a:r>
              <a:rPr lang="en-US" sz="2000" dirty="0" err="1" smtClean="0"/>
              <a:t>int</a:t>
            </a:r>
            <a:r>
              <a:rPr lang="en-US" sz="2000" dirty="0" smtClean="0"/>
              <a:t> d = c1;   // Error!	Cannot implicitly convert type '</a:t>
            </a:r>
            <a:r>
              <a:rPr lang="en-US" sz="2000" dirty="0" err="1" smtClean="0"/>
              <a:t>bool</a:t>
            </a:r>
            <a:r>
              <a:rPr lang="en-US" sz="2000" dirty="0" smtClean="0"/>
              <a:t>' to '</a:t>
            </a:r>
            <a:r>
              <a:rPr lang="en-US" sz="2000" dirty="0" err="1" smtClean="0"/>
              <a:t>int</a:t>
            </a:r>
            <a:r>
              <a:rPr lang="en-US" sz="2000" dirty="0" smtClean="0"/>
              <a:t>’</a:t>
            </a:r>
          </a:p>
          <a:p>
            <a:r>
              <a:rPr lang="en-US" sz="2000" dirty="0" smtClean="0"/>
              <a:t>d = (</a:t>
            </a:r>
            <a:r>
              <a:rPr lang="en-US" sz="2000" dirty="0" err="1" smtClean="0"/>
              <a:t>int</a:t>
            </a:r>
            <a:r>
              <a:rPr lang="en-US" sz="2000" dirty="0" smtClean="0"/>
              <a:t>) c1; //Error! Cannot convert type '</a:t>
            </a:r>
            <a:r>
              <a:rPr lang="en-US" sz="2000" dirty="0" err="1" smtClean="0"/>
              <a:t>bool</a:t>
            </a:r>
            <a:r>
              <a:rPr lang="en-US" sz="2000" dirty="0" smtClean="0"/>
              <a:t>' to '</a:t>
            </a:r>
            <a:r>
              <a:rPr lang="en-US" sz="2000" dirty="0" err="1" smtClean="0"/>
              <a:t>int</a:t>
            </a:r>
            <a:r>
              <a:rPr lang="en-US" sz="2000" dirty="0" smtClean="0"/>
              <a:t>’</a:t>
            </a:r>
            <a:endParaRPr lang="ru-RU" sz="2000" noProof="1" smtClean="0"/>
          </a:p>
          <a:p>
            <a:endParaRPr lang="en-US" sz="2000" noProof="1" smtClean="0"/>
          </a:p>
          <a:p>
            <a:r>
              <a:rPr lang="en-US" sz="2000" noProof="1" smtClean="0"/>
              <a:t>int </a:t>
            </a:r>
            <a:r>
              <a:rPr lang="en-US" sz="2000" noProof="1"/>
              <a:t>a = 5;</a:t>
            </a:r>
          </a:p>
          <a:p>
            <a:r>
              <a:rPr lang="en-US" sz="2000" noProof="1" smtClean="0"/>
              <a:t>float f </a:t>
            </a:r>
            <a:r>
              <a:rPr lang="en-US" sz="2000" noProof="1"/>
              <a:t>= </a:t>
            </a:r>
            <a:r>
              <a:rPr lang="en-US" sz="2000" noProof="1" smtClean="0"/>
              <a:t>1.</a:t>
            </a:r>
            <a:r>
              <a:rPr lang="ru-RU" sz="2000" noProof="1" smtClean="0"/>
              <a:t>9</a:t>
            </a:r>
            <a:r>
              <a:rPr lang="en-US" sz="2000" noProof="1" smtClean="0"/>
              <a:t>; // Error!</a:t>
            </a:r>
            <a:r>
              <a:rPr lang="ru-RU" sz="2000" noProof="1" smtClean="0"/>
              <a:t> </a:t>
            </a:r>
            <a:r>
              <a:rPr lang="en-US" sz="2000" noProof="1" smtClean="0"/>
              <a:t>Literal of type double cannot be implicitly </a:t>
            </a:r>
            <a:endParaRPr lang="ru-RU" sz="2000" noProof="1" smtClean="0"/>
          </a:p>
          <a:p>
            <a:r>
              <a:rPr lang="ru-RU" sz="2000" noProof="1" smtClean="0"/>
              <a:t>	     </a:t>
            </a:r>
            <a:r>
              <a:rPr lang="en-US" sz="2000" noProof="1" smtClean="0"/>
              <a:t> </a:t>
            </a:r>
            <a:r>
              <a:rPr lang="ru-RU" sz="2000" noProof="1" smtClean="0"/>
              <a:t>//</a:t>
            </a:r>
            <a:r>
              <a:rPr lang="en-US" sz="2000" noProof="1" smtClean="0"/>
              <a:t>converted to type 'float'; use an 'F' //suffix to create a literal </a:t>
            </a:r>
            <a:endParaRPr lang="ru-RU" sz="2000" noProof="1" smtClean="0"/>
          </a:p>
          <a:p>
            <a:r>
              <a:rPr lang="ru-RU" sz="2000" noProof="1" smtClean="0"/>
              <a:t>                       // </a:t>
            </a:r>
            <a:r>
              <a:rPr lang="en-US" sz="2000" noProof="1" smtClean="0"/>
              <a:t>of this type</a:t>
            </a:r>
            <a:endParaRPr lang="ru-RU" sz="2000" noProof="1" smtClean="0"/>
          </a:p>
          <a:p>
            <a:endParaRPr lang="en-US" sz="2000" noProof="1" smtClean="0"/>
          </a:p>
          <a:p>
            <a:r>
              <a:rPr lang="en-US" sz="2000" noProof="1" smtClean="0"/>
              <a:t>float b = 1.</a:t>
            </a:r>
            <a:r>
              <a:rPr lang="ru-RU" sz="2000" noProof="1" smtClean="0"/>
              <a:t>9</a:t>
            </a:r>
            <a:r>
              <a:rPr lang="en-US" sz="2000" noProof="1" smtClean="0"/>
              <a:t>;</a:t>
            </a:r>
          </a:p>
          <a:p>
            <a:r>
              <a:rPr lang="en-US" sz="2000" noProof="1" smtClean="0"/>
              <a:t>a </a:t>
            </a:r>
            <a:r>
              <a:rPr lang="en-US" sz="2000" noProof="1"/>
              <a:t>= (int)b</a:t>
            </a:r>
            <a:r>
              <a:rPr lang="en-US" sz="2000" noProof="1" smtClean="0"/>
              <a:t>;</a:t>
            </a:r>
            <a:r>
              <a:rPr lang="ru-RU" sz="2000" noProof="1" smtClean="0"/>
              <a:t> // </a:t>
            </a:r>
            <a:r>
              <a:rPr lang="en-US" sz="2000" noProof="1" smtClean="0"/>
              <a:t>a = 1</a:t>
            </a:r>
            <a:r>
              <a:rPr lang="ru-RU" sz="2000" noProof="1" smtClean="0"/>
              <a:t> – отбрасывается дробная часть</a:t>
            </a:r>
            <a:endParaRPr lang="en-US" sz="2000" noProof="1"/>
          </a:p>
          <a:p>
            <a:r>
              <a:rPr lang="en-US" sz="2000" noProof="1"/>
              <a:t>b = a</a:t>
            </a:r>
            <a:r>
              <a:rPr lang="en-US" sz="2000" noProof="1" smtClean="0"/>
              <a:t>;         // b = 1.0</a:t>
            </a:r>
            <a:endParaRPr lang="en-US" sz="2000" noProof="1"/>
          </a:p>
          <a:p>
            <a:endParaRPr lang="ru-RU" sz="2000" dirty="0"/>
          </a:p>
          <a:p>
            <a:r>
              <a:rPr lang="en-US" sz="2000" noProof="1"/>
              <a:t>decimal d = 2;</a:t>
            </a:r>
          </a:p>
          <a:p>
            <a:r>
              <a:rPr lang="en-US" sz="2000" noProof="1"/>
              <a:t>d = </a:t>
            </a:r>
            <a:r>
              <a:rPr lang="ru-RU" sz="2000" dirty="0"/>
              <a:t>(</a:t>
            </a:r>
            <a:r>
              <a:rPr lang="en-US" sz="2000" dirty="0"/>
              <a:t>decimal</a:t>
            </a:r>
            <a:r>
              <a:rPr lang="ru-RU" sz="2000" dirty="0"/>
              <a:t>)</a:t>
            </a:r>
            <a:r>
              <a:rPr lang="en-US" sz="2000" noProof="1"/>
              <a:t>b;</a:t>
            </a:r>
          </a:p>
          <a:p>
            <a:r>
              <a:rPr lang="en-US" sz="2000" noProof="1"/>
              <a:t>d = a;</a:t>
            </a:r>
            <a:endParaRPr lang="ru-RU" sz="2000" dirty="0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smtClean="0"/>
              <a:t>Неявное преобразование типов на языке </a:t>
            </a:r>
            <a:r>
              <a:rPr lang="en-US" sz="3600" smtClean="0"/>
              <a:t>Java</a:t>
            </a:r>
            <a:endParaRPr lang="ru-RU" sz="3600" smtClean="0"/>
          </a:p>
        </p:txBody>
      </p:sp>
      <p:sp>
        <p:nvSpPr>
          <p:cNvPr id="74755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29238" cy="4525963"/>
          </a:xfrm>
        </p:spPr>
        <p:txBody>
          <a:bodyPr/>
          <a:lstStyle/>
          <a:p>
            <a:r>
              <a:rPr lang="en-US" sz="2800" smtClean="0"/>
              <a:t>char c='X';</a:t>
            </a:r>
          </a:p>
          <a:p>
            <a:r>
              <a:rPr lang="en-US" sz="2800" smtClean="0"/>
              <a:t>int code=c;</a:t>
            </a:r>
          </a:p>
          <a:p>
            <a:r>
              <a:rPr lang="en-US" sz="2800" smtClean="0"/>
              <a:t>System.out.println(code);</a:t>
            </a:r>
          </a:p>
          <a:p>
            <a:endParaRPr lang="en-US" sz="2800" smtClean="0"/>
          </a:p>
          <a:p>
            <a:r>
              <a:rPr lang="ru-RU" sz="2800" smtClean="0"/>
              <a:t>Ответ:</a:t>
            </a:r>
            <a:r>
              <a:rPr lang="en-US" sz="2800" smtClean="0"/>
              <a:t> 88 (ASCII code of X)</a:t>
            </a:r>
            <a:endParaRPr lang="ru-RU" sz="2800" smtClean="0"/>
          </a:p>
        </p:txBody>
      </p:sp>
      <p:pic>
        <p:nvPicPr>
          <p:cNvPr id="747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1643063"/>
            <a:ext cx="2643188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z="4000" smtClean="0"/>
              <a:t>Неявное и явное преобразование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820150" cy="5589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// Error: no conversion from int to short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int x=5, y=6;</a:t>
            </a:r>
            <a:endParaRPr lang="ru-RU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short z = x + y; </a:t>
            </a: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noProof="1" smtClean="0"/>
              <a:t>int a = 5;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noProof="1" smtClean="0"/>
              <a:t>float b = 1.5F;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noProof="1" smtClean="0"/>
              <a:t>b = a;</a:t>
            </a: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// </a:t>
            </a:r>
            <a:r>
              <a:rPr lang="ru-RU" sz="2800" smtClean="0"/>
              <a:t>нужно явное преобразование (кастинг)</a:t>
            </a: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noProof="1" smtClean="0"/>
              <a:t>a = (int)b;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noProof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Явное преобразование типа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Для указания явного преобразования типов используется операция </a:t>
            </a:r>
            <a:r>
              <a:rPr lang="ru-RU" b="1" i="1" dirty="0" smtClean="0"/>
              <a:t>приведения к типу</a:t>
            </a:r>
            <a:r>
              <a:rPr lang="ru-RU" dirty="0" smtClean="0"/>
              <a:t> (</a:t>
            </a:r>
            <a:r>
              <a:rPr lang="ru-RU" b="1" i="1" dirty="0" smtClean="0"/>
              <a:t>кастинг</a:t>
            </a:r>
            <a:r>
              <a:rPr lang="ru-RU" dirty="0" smtClean="0"/>
              <a:t>), которая имеет высший </a:t>
            </a:r>
            <a:r>
              <a:rPr lang="ru-RU" i="1" dirty="0" smtClean="0"/>
              <a:t>приоритет</a:t>
            </a:r>
            <a:r>
              <a:rPr lang="ru-RU" dirty="0" smtClean="0"/>
              <a:t> и следующий вид:</a:t>
            </a:r>
          </a:p>
          <a:p>
            <a:pPr>
              <a:buFontTx/>
              <a:buNone/>
              <a:defRPr/>
            </a:pPr>
            <a:r>
              <a:rPr lang="ru-RU" dirty="0" smtClean="0"/>
              <a:t>	(</a:t>
            </a:r>
            <a:r>
              <a:rPr lang="en-US" dirty="0" smtClean="0"/>
              <a:t>type</a:t>
            </a:r>
            <a:r>
              <a:rPr lang="ru-RU" dirty="0" smtClean="0"/>
              <a:t>) &lt;выражение&gt;</a:t>
            </a:r>
          </a:p>
          <a:p>
            <a:pPr>
              <a:defRPr/>
            </a:pPr>
            <a:r>
              <a:rPr lang="ru-RU" dirty="0" smtClean="0"/>
              <a:t>Она задает явное преобразование типа, определенного </a:t>
            </a:r>
            <a:r>
              <a:rPr lang="ru-RU" i="1" dirty="0" smtClean="0"/>
              <a:t>выражением</a:t>
            </a:r>
            <a:r>
              <a:rPr lang="ru-RU" dirty="0" smtClean="0"/>
              <a:t>, к типу, указанному в скобках. Например: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ru-RU" dirty="0" smtClean="0"/>
              <a:t>  = (</a:t>
            </a:r>
            <a:r>
              <a:rPr lang="en-US" dirty="0" err="1" smtClean="0"/>
              <a:t>int</a:t>
            </a:r>
            <a:r>
              <a:rPr lang="ru-RU" dirty="0" smtClean="0"/>
              <a:t>) 2.99; // </a:t>
            </a:r>
            <a:r>
              <a:rPr lang="en-US" dirty="0" err="1" smtClean="0"/>
              <a:t>i</a:t>
            </a:r>
            <a:r>
              <a:rPr lang="ru-RU" dirty="0" smtClean="0"/>
              <a:t>  = 2;</a:t>
            </a:r>
          </a:p>
          <a:p>
            <a:pPr>
              <a:defRPr/>
            </a:pPr>
            <a:r>
              <a:rPr lang="ru-RU" dirty="0" smtClean="0"/>
              <a:t>Если описаны пользовательские типы T и P, и для типа </a:t>
            </a:r>
            <a:r>
              <a:rPr lang="en-US" dirty="0" smtClean="0"/>
              <a:t>T</a:t>
            </a:r>
            <a:r>
              <a:rPr lang="ru-RU" dirty="0" smtClean="0"/>
              <a:t> описано явное преобразование в тип P, то возможна следующая запись: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</a:t>
            </a:r>
            <a:r>
              <a:rPr lang="fr-FR" dirty="0" smtClean="0">
                <a:ea typeface="+mn-ea"/>
                <a:cs typeface="+mn-cs"/>
              </a:rPr>
              <a:t>T y;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ea typeface="+mn-ea"/>
                <a:cs typeface="+mn-cs"/>
              </a:rPr>
              <a:t>  P x = new P();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ea typeface="+mn-ea"/>
                <a:cs typeface="+mn-cs"/>
              </a:rPr>
              <a:t>  y = (T) x;	</a:t>
            </a: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r>
              <a:rPr lang="ru-RU" dirty="0" smtClean="0"/>
              <a:t>Следует отметить, что существуют явные преобразования внутри арифметического типа, но не существует, например, явного преобразования арифметического типа в тип </a:t>
            </a:r>
            <a:r>
              <a:rPr lang="ru-RU" dirty="0" err="1" smtClean="0"/>
              <a:t>bool</a:t>
            </a:r>
            <a:r>
              <a:rPr lang="ru-RU" dirty="0" smtClean="0"/>
              <a:t>. 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double a = 5.0;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p = (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)a;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//</a:t>
            </a:r>
            <a:r>
              <a:rPr lang="en-US" dirty="0" err="1" smtClean="0">
                <a:ea typeface="+mn-ea"/>
                <a:cs typeface="+mn-cs"/>
              </a:rPr>
              <a:t>bool</a:t>
            </a:r>
            <a:r>
              <a:rPr lang="en-US" dirty="0" smtClean="0">
                <a:ea typeface="+mn-ea"/>
                <a:cs typeface="+mn-cs"/>
              </a:rPr>
              <a:t> b = (</a:t>
            </a:r>
            <a:r>
              <a:rPr lang="en-US" dirty="0" err="1" smtClean="0">
                <a:ea typeface="+mn-ea"/>
                <a:cs typeface="+mn-cs"/>
              </a:rPr>
              <a:t>bool</a:t>
            </a:r>
            <a:r>
              <a:rPr lang="en-US" dirty="0" smtClean="0">
                <a:ea typeface="+mn-ea"/>
                <a:cs typeface="+mn-cs"/>
              </a:rPr>
              <a:t>)a; // </a:t>
            </a:r>
            <a:r>
              <a:rPr lang="en-US" dirty="0" err="1" smtClean="0">
                <a:ea typeface="+mn-ea"/>
                <a:cs typeface="+mn-cs"/>
              </a:rPr>
              <a:t>ошибка</a:t>
            </a:r>
            <a:r>
              <a:rPr lang="en-US" dirty="0" smtClean="0">
                <a:ea typeface="+mn-ea"/>
                <a:cs typeface="+mn-cs"/>
              </a:rPr>
              <a:t>!!!      </a:t>
            </a: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r>
              <a:rPr lang="ru-RU" dirty="0" smtClean="0"/>
              <a:t>В данном примере явное преобразование из типа </a:t>
            </a:r>
            <a:r>
              <a:rPr lang="en-US" dirty="0" smtClean="0"/>
              <a:t>double</a:t>
            </a:r>
            <a:r>
              <a:rPr lang="ru-RU" dirty="0" smtClean="0"/>
              <a:t> в тип </a:t>
            </a:r>
            <a:r>
              <a:rPr lang="ru-RU" dirty="0" err="1" smtClean="0"/>
              <a:t>int</a:t>
            </a:r>
            <a:r>
              <a:rPr lang="ru-RU" dirty="0" smtClean="0"/>
              <a:t> выполняется, а преобразование </a:t>
            </a:r>
            <a:r>
              <a:rPr lang="en-US" dirty="0" smtClean="0"/>
              <a:t>double</a:t>
            </a:r>
            <a:r>
              <a:rPr lang="ru-RU" dirty="0" smtClean="0"/>
              <a:t> в тип </a:t>
            </a:r>
            <a:r>
              <a:rPr lang="ru-RU" dirty="0" err="1" smtClean="0"/>
              <a:t>bool</a:t>
            </a:r>
            <a:r>
              <a:rPr lang="ru-RU" dirty="0" smtClean="0"/>
              <a:t> приводит к ошибке, потому и закомментировано.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Преобразование типов с помощью класса </a:t>
            </a:r>
            <a:r>
              <a:rPr lang="en-US" sz="4000" smtClean="0"/>
              <a:t>Convert</a:t>
            </a:r>
            <a:endParaRPr lang="ru-RU" sz="4000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229600" cy="4884738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Можно задать явным образом требуемое преобразование, используя специальные методы преобразования, определенные в классе </a:t>
            </a:r>
            <a:r>
              <a:rPr lang="en-US" sz="2400" dirty="0" smtClean="0"/>
              <a:t>System</a:t>
            </a:r>
            <a:r>
              <a:rPr lang="ru-RU" sz="2400" dirty="0" smtClean="0"/>
              <a:t>.</a:t>
            </a:r>
            <a:r>
              <a:rPr lang="en-US" sz="2400" dirty="0" smtClean="0"/>
              <a:t>Convert</a:t>
            </a:r>
            <a:r>
              <a:rPr lang="ru-RU" sz="2400" dirty="0" smtClean="0"/>
              <a:t>, которые обеспечивают преобразование значения одного типа к значению другого типа (в том числе значения строкового типа к значениям встроенных типов).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ko-KR" sz="2400" i="1" dirty="0" smtClean="0"/>
              <a:t>Класс </a:t>
            </a:r>
            <a:r>
              <a:rPr lang="ru-RU" altLang="ko-KR" sz="2400" i="1" dirty="0" err="1" smtClean="0"/>
              <a:t>Convert</a:t>
            </a:r>
            <a:r>
              <a:rPr lang="ru-RU" altLang="ko-KR" sz="2400" dirty="0" smtClean="0"/>
              <a:t> содержит 15 статических </a:t>
            </a:r>
            <a:r>
              <a:rPr lang="ru-RU" altLang="ko-KR" sz="2400" i="1" dirty="0" smtClean="0"/>
              <a:t>методов</a:t>
            </a:r>
            <a:r>
              <a:rPr lang="ru-RU" altLang="ko-KR" sz="2400" dirty="0" smtClean="0"/>
              <a:t> вида </a:t>
            </a:r>
            <a:r>
              <a:rPr lang="ru-RU" altLang="ko-KR" sz="2400" dirty="0" err="1" smtClean="0"/>
              <a:t>To</a:t>
            </a:r>
            <a:r>
              <a:rPr lang="ru-RU" altLang="ko-KR" sz="2400" dirty="0" smtClean="0"/>
              <a:t> &lt;</a:t>
            </a:r>
            <a:r>
              <a:rPr lang="ru-RU" altLang="ko-KR" sz="2400" dirty="0" err="1" smtClean="0"/>
              <a:t>Type</a:t>
            </a:r>
            <a:r>
              <a:rPr lang="ru-RU" altLang="ko-KR" sz="2400" dirty="0" smtClean="0"/>
              <a:t>&gt; (</a:t>
            </a:r>
            <a:r>
              <a:rPr lang="ru-RU" altLang="ko-KR" sz="2400" dirty="0" err="1" smtClean="0"/>
              <a:t>ToBoolean</a:t>
            </a:r>
            <a:r>
              <a:rPr lang="ru-RU" altLang="ko-KR" sz="2400" dirty="0" smtClean="0"/>
              <a:t>(),...ToUInt64())</a:t>
            </a:r>
            <a:r>
              <a:rPr lang="en-US" altLang="ko-KR" sz="2400" dirty="0" smtClean="0">
                <a:ea typeface="Gulim" pitchFamily="34" charset="-127"/>
              </a:rPr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ko-KR" sz="2400" dirty="0" smtClean="0">
                <a:ea typeface="Gulim" pitchFamily="34" charset="-127"/>
              </a:rPr>
              <a:t>		 </a:t>
            </a:r>
            <a:r>
              <a:rPr lang="en-US" altLang="ko-KR" sz="2400" dirty="0" smtClean="0">
                <a:solidFill>
                  <a:schemeClr val="accent2"/>
                </a:solidFill>
                <a:ea typeface="Gulim" pitchFamily="34" charset="-127"/>
              </a:rPr>
              <a:t>string s1 = </a:t>
            </a:r>
            <a:r>
              <a:rPr lang="en-US" altLang="ko-KR" sz="2400" dirty="0" err="1" smtClean="0">
                <a:solidFill>
                  <a:schemeClr val="accent2"/>
                </a:solidFill>
                <a:ea typeface="Gulim" pitchFamily="34" charset="-127"/>
              </a:rPr>
              <a:t>Console.ReadLine</a:t>
            </a:r>
            <a:r>
              <a:rPr lang="en-US" altLang="ko-KR" sz="2400" dirty="0" smtClean="0">
                <a:solidFill>
                  <a:schemeClr val="accent2"/>
                </a:solidFill>
                <a:ea typeface="Gulim" pitchFamily="34" charset="-127"/>
              </a:rPr>
              <a:t>();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ko-KR" sz="2400" dirty="0" smtClean="0">
                <a:solidFill>
                  <a:schemeClr val="accent2"/>
                </a:solidFill>
                <a:ea typeface="Gulim" pitchFamily="34" charset="-127"/>
              </a:rPr>
              <a:t>		 </a:t>
            </a:r>
            <a:r>
              <a:rPr lang="en-US" altLang="ko-KR" sz="2400" dirty="0" err="1" smtClean="0">
                <a:solidFill>
                  <a:schemeClr val="accent2"/>
                </a:solidFill>
                <a:ea typeface="Gulim" pitchFamily="34" charset="-127"/>
              </a:rPr>
              <a:t>int</a:t>
            </a:r>
            <a:r>
              <a:rPr lang="en-US" altLang="ko-KR" sz="2400" dirty="0" smtClean="0">
                <a:solidFill>
                  <a:schemeClr val="accent2"/>
                </a:solidFill>
                <a:ea typeface="Gulim" pitchFamily="34" charset="-127"/>
              </a:rPr>
              <a:t> </a:t>
            </a:r>
            <a:r>
              <a:rPr lang="en-US" altLang="ko-KR" sz="2400" dirty="0" err="1" smtClean="0">
                <a:solidFill>
                  <a:schemeClr val="accent2"/>
                </a:solidFill>
                <a:ea typeface="Gulim" pitchFamily="34" charset="-127"/>
              </a:rPr>
              <a:t>ux</a:t>
            </a:r>
            <a:r>
              <a:rPr lang="en-US" altLang="ko-KR" sz="2400" dirty="0" smtClean="0">
                <a:solidFill>
                  <a:schemeClr val="accent2"/>
                </a:solidFill>
                <a:ea typeface="Gulim" pitchFamily="34" charset="-127"/>
              </a:rPr>
              <a:t> = Convert.ToUInt32(s1);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ko-KR" sz="2400" dirty="0" smtClean="0"/>
              <a:t>Все </a:t>
            </a:r>
            <a:r>
              <a:rPr lang="ru-RU" altLang="ko-KR" sz="2400" i="1" dirty="0" smtClean="0"/>
              <a:t>методы</a:t>
            </a:r>
            <a:r>
              <a:rPr lang="ru-RU" altLang="ko-KR" sz="2400" dirty="0" smtClean="0"/>
              <a:t> </a:t>
            </a:r>
            <a:r>
              <a:rPr lang="ru-RU" altLang="ko-KR" sz="2400" dirty="0" err="1" smtClean="0"/>
              <a:t>To</a:t>
            </a:r>
            <a:r>
              <a:rPr lang="ru-RU" altLang="ko-KR" sz="2400" dirty="0" smtClean="0"/>
              <a:t> &lt;</a:t>
            </a:r>
            <a:r>
              <a:rPr lang="ru-RU" altLang="ko-KR" sz="2400" dirty="0" err="1" smtClean="0"/>
              <a:t>Type</a:t>
            </a:r>
            <a:r>
              <a:rPr lang="ru-RU" altLang="ko-KR" sz="2400" dirty="0" smtClean="0"/>
              <a:t>&gt; </a:t>
            </a:r>
            <a:r>
              <a:rPr lang="ru-RU" altLang="ko-KR" sz="2400" i="1" dirty="0" smtClean="0"/>
              <a:t>класса </a:t>
            </a:r>
            <a:r>
              <a:rPr lang="ru-RU" altLang="ko-KR" sz="2400" i="1" dirty="0" err="1" smtClean="0"/>
              <a:t>Convert</a:t>
            </a:r>
            <a:r>
              <a:rPr lang="ru-RU" altLang="ko-KR" sz="2400" dirty="0" smtClean="0"/>
              <a:t> перегружены и каждый из них имеет, как правило, более десятка реализаций с аргументами разного типа. 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/>
              <a:t>Преобразование вещественного к целому типу выполняется с округлением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float </a:t>
            </a:r>
            <a:r>
              <a:rPr lang="ru-RU" sz="2000" dirty="0" smtClean="0"/>
              <a:t> </a:t>
            </a:r>
            <a:r>
              <a:rPr lang="en-US" sz="2000" dirty="0" smtClean="0"/>
              <a:t>b = 1.5;</a:t>
            </a:r>
            <a:endParaRPr lang="ru-RU" sz="2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a = Convert.ToInt32(b); // a=2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/>
              <a:t>Есть преобразование логического к целому типу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err="1" smtClean="0"/>
              <a:t>bool</a:t>
            </a:r>
            <a:r>
              <a:rPr lang="en-US" sz="2000" dirty="0" smtClean="0"/>
              <a:t> </a:t>
            </a:r>
            <a:r>
              <a:rPr lang="ru-RU" sz="2000" dirty="0" smtClean="0"/>
              <a:t> </a:t>
            </a:r>
            <a:r>
              <a:rPr lang="en-US" sz="2000" dirty="0" smtClean="0"/>
              <a:t>b = true;</a:t>
            </a:r>
            <a:endParaRPr lang="ru-RU" sz="2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a = Convert.ToInt32(b); // a=1</a:t>
            </a:r>
          </a:p>
          <a:p>
            <a:pPr>
              <a:lnSpc>
                <a:spcPct val="90000"/>
              </a:lnSpc>
              <a:defRPr/>
            </a:pPr>
            <a:endParaRPr lang="en-US" altLang="ko-KR" sz="2400" dirty="0" smtClean="0">
              <a:ea typeface="Gulim" pitchFamily="34" charset="-127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Пример преобразования типов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System.Single f = 0.5F;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float b = f;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int a;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a = (int)f;</a:t>
            </a:r>
            <a:r>
              <a:rPr lang="ru-RU" dirty="0" smtClean="0"/>
              <a:t> // с обрезанием дробной части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a = Convert.ToInt32(f); </a:t>
            </a:r>
            <a:r>
              <a:rPr lang="ru-RU" dirty="0" smtClean="0"/>
              <a:t>// с округлением </a:t>
            </a:r>
            <a:endParaRPr lang="ru-RU" noProof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string s = "123";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 //</a:t>
            </a:r>
            <a:r>
              <a:rPr lang="ru-RU" dirty="0" smtClean="0"/>
              <a:t> </a:t>
            </a:r>
            <a:r>
              <a:rPr lang="en-US" noProof="1" smtClean="0"/>
              <a:t>a = (int)s;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noProof="1" smtClean="0"/>
              <a:t>  a = Convert.ToInt32(s);</a:t>
            </a:r>
            <a:endParaRPr lang="ru-RU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Операция присваивания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2000" dirty="0" smtClean="0"/>
              <a:t>В C# присваивание является операцией, которая может использоваться в выражениях. В выражении, называемом множественным </a:t>
            </a:r>
            <a:r>
              <a:rPr lang="ru-RU" sz="2000" i="1" dirty="0" smtClean="0"/>
              <a:t>присваиванием</a:t>
            </a:r>
            <a:r>
              <a:rPr lang="ru-RU" sz="2000" dirty="0" smtClean="0"/>
              <a:t>, списку переменных присваивается одно и то же значение. </a:t>
            </a:r>
          </a:p>
          <a:p>
            <a:pPr>
              <a:defRPr/>
            </a:pPr>
            <a:r>
              <a:rPr lang="ru-RU" sz="2000" dirty="0" smtClean="0"/>
              <a:t>Например:  </a:t>
            </a:r>
            <a:r>
              <a:rPr lang="pl-PL" sz="2000" dirty="0" smtClean="0"/>
              <a:t>x</a:t>
            </a:r>
            <a:r>
              <a:rPr lang="ru-RU" sz="2000" dirty="0" smtClean="0"/>
              <a:t> = </a:t>
            </a:r>
            <a:r>
              <a:rPr lang="pl-PL" sz="2000" dirty="0" smtClean="0"/>
              <a:t>y</a:t>
            </a:r>
            <a:r>
              <a:rPr lang="ru-RU" sz="2000" dirty="0" smtClean="0"/>
              <a:t> = </a:t>
            </a:r>
            <a:r>
              <a:rPr lang="pl-PL" sz="2000" dirty="0" smtClean="0"/>
              <a:t>z</a:t>
            </a:r>
            <a:r>
              <a:rPr lang="ru-RU" sz="2000" dirty="0" smtClean="0"/>
              <a:t> = </a:t>
            </a:r>
            <a:r>
              <a:rPr lang="pl-PL" sz="2000" dirty="0" smtClean="0"/>
              <a:t>w</a:t>
            </a:r>
            <a:r>
              <a:rPr lang="ru-RU" sz="2000" dirty="0" smtClean="0"/>
              <a:t> =(</a:t>
            </a:r>
            <a:r>
              <a:rPr lang="pl-PL" sz="2000" dirty="0" smtClean="0"/>
              <a:t>u</a:t>
            </a:r>
            <a:r>
              <a:rPr lang="ru-RU" sz="2000" dirty="0" smtClean="0"/>
              <a:t>+</a:t>
            </a:r>
            <a:r>
              <a:rPr lang="pl-PL" sz="2000" dirty="0" smtClean="0"/>
              <a:t>v</a:t>
            </a:r>
            <a:r>
              <a:rPr lang="ru-RU" sz="2000" dirty="0" smtClean="0"/>
              <a:t>+</a:t>
            </a:r>
            <a:r>
              <a:rPr lang="pl-PL" sz="2000" dirty="0" smtClean="0"/>
              <a:t>w</a:t>
            </a:r>
            <a:r>
              <a:rPr lang="ru-RU" sz="2000" dirty="0" smtClean="0"/>
              <a:t>)/(</a:t>
            </a:r>
            <a:r>
              <a:rPr lang="pl-PL" sz="2000" dirty="0" smtClean="0"/>
              <a:t>u</a:t>
            </a:r>
            <a:r>
              <a:rPr lang="ru-RU" sz="2000" dirty="0" smtClean="0"/>
              <a:t>-</a:t>
            </a:r>
            <a:r>
              <a:rPr lang="pl-PL" sz="2000" dirty="0" smtClean="0"/>
              <a:t>v</a:t>
            </a:r>
            <a:r>
              <a:rPr lang="ru-RU" sz="2000" dirty="0" smtClean="0"/>
              <a:t>-</a:t>
            </a:r>
            <a:r>
              <a:rPr lang="pl-PL" sz="2000" dirty="0" smtClean="0"/>
              <a:t>w</a:t>
            </a:r>
            <a:r>
              <a:rPr lang="ru-RU" sz="2000" dirty="0" smtClean="0"/>
              <a:t>);</a:t>
            </a:r>
          </a:p>
          <a:p>
            <a:pPr>
              <a:defRPr/>
            </a:pPr>
            <a:r>
              <a:rPr lang="ru-RU" sz="2000" dirty="0" smtClean="0"/>
              <a:t>При присвоении переменных разного типа выполняется преобразование типа правого операнда к типу левого операнда. Т.е. компилятор пытается выполнить преобразование типа переменной стоящей справа в тип переменной, стоящей слева. </a:t>
            </a:r>
          </a:p>
          <a:p>
            <a:pPr>
              <a:defRPr/>
            </a:pPr>
            <a:r>
              <a:rPr lang="ru-RU" sz="2000" dirty="0" smtClean="0"/>
              <a:t>Присваивание переменной стоящей слева (тип </a:t>
            </a:r>
            <a:r>
              <a:rPr lang="en-US" sz="2000" dirty="0" smtClean="0"/>
              <a:t>T</a:t>
            </a:r>
            <a:r>
              <a:rPr lang="ru-RU" sz="2000" dirty="0" smtClean="0"/>
              <a:t>) значения переменной или результата вычисления выражения (типа </a:t>
            </a:r>
            <a:r>
              <a:rPr lang="en-US" sz="2000" dirty="0" smtClean="0"/>
              <a:t>T</a:t>
            </a:r>
            <a:r>
              <a:rPr lang="ru-RU" sz="2000" dirty="0" smtClean="0"/>
              <a:t>1) возможно только в следующих случаях:</a:t>
            </a:r>
          </a:p>
          <a:p>
            <a:pPr lvl="1">
              <a:defRPr/>
            </a:pPr>
            <a:r>
              <a:rPr lang="ru-RU" sz="1600" dirty="0" smtClean="0">
                <a:ea typeface="+mn-ea"/>
                <a:cs typeface="+mn-cs"/>
              </a:rPr>
              <a:t>типы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 и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1 совпадают;</a:t>
            </a:r>
          </a:p>
          <a:p>
            <a:pPr lvl="1">
              <a:defRPr/>
            </a:pPr>
            <a:r>
              <a:rPr lang="ru-RU" sz="1600" dirty="0" smtClean="0">
                <a:ea typeface="+mn-ea"/>
                <a:cs typeface="+mn-cs"/>
              </a:rPr>
              <a:t>тип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 является базовым (родительским) типом для типа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1 (в соответствии с наследованием типов);</a:t>
            </a:r>
          </a:p>
          <a:p>
            <a:pPr lvl="1">
              <a:defRPr/>
            </a:pPr>
            <a:r>
              <a:rPr lang="ru-RU" sz="1600" dirty="0" smtClean="0">
                <a:ea typeface="+mn-ea"/>
                <a:cs typeface="+mn-cs"/>
              </a:rPr>
              <a:t>в определении типа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1 описано явное или неявное преобразование в тип </a:t>
            </a:r>
            <a:r>
              <a:rPr lang="en-US" sz="1600" dirty="0" smtClean="0">
                <a:ea typeface="+mn-ea"/>
                <a:cs typeface="+mn-cs"/>
              </a:rPr>
              <a:t>T</a:t>
            </a:r>
            <a:r>
              <a:rPr lang="ru-RU" sz="1600" dirty="0" smtClean="0">
                <a:ea typeface="+mn-ea"/>
                <a:cs typeface="+mn-cs"/>
              </a:rPr>
              <a:t>.</a:t>
            </a:r>
          </a:p>
          <a:p>
            <a:pPr>
              <a:defRPr/>
            </a:pPr>
            <a:r>
              <a:rPr lang="ru-RU" sz="2000" dirty="0" smtClean="0"/>
              <a:t>Так как все классы в языке C# – встроенные и определенные пользователем – по определению являются потомками класса </a:t>
            </a:r>
            <a:r>
              <a:rPr lang="en-US" sz="2000" dirty="0" smtClean="0"/>
              <a:t>Object</a:t>
            </a:r>
            <a:r>
              <a:rPr lang="ru-RU" sz="2000" dirty="0" smtClean="0"/>
              <a:t>, то отсюда и следует, что переменным класса </a:t>
            </a:r>
            <a:r>
              <a:rPr lang="en-US" sz="2000" dirty="0" smtClean="0"/>
              <a:t>Object</a:t>
            </a:r>
            <a:r>
              <a:rPr lang="ru-RU" sz="2000" dirty="0" smtClean="0"/>
              <a:t> можно присваивать выражения любого типа.	</a:t>
            </a:r>
          </a:p>
          <a:p>
            <a:pPr>
              <a:buFontTx/>
              <a:buNone/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smtClean="0"/>
              <a:t>Специальные варианты присваивания</a:t>
            </a:r>
            <a:endParaRPr 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В языке C# для двух частных случаев </a:t>
            </a:r>
            <a:r>
              <a:rPr lang="ru-RU" i="1" dirty="0" smtClean="0"/>
              <a:t>присваивания</a:t>
            </a:r>
            <a:r>
              <a:rPr lang="ru-RU" dirty="0" smtClean="0"/>
              <a:t> предложен специальный синтаксис.</a:t>
            </a:r>
          </a:p>
          <a:p>
            <a:pPr>
              <a:defRPr/>
            </a:pPr>
            <a:r>
              <a:rPr lang="ru-RU" dirty="0" smtClean="0"/>
              <a:t>Для </a:t>
            </a:r>
            <a:r>
              <a:rPr lang="ru-RU" i="1" dirty="0" smtClean="0"/>
              <a:t>присваиваний</a:t>
            </a:r>
            <a:r>
              <a:rPr lang="ru-RU" dirty="0" smtClean="0"/>
              <a:t> вида "x=x+1", в которых переменная увеличивается или уменьшается на единицу, используются специальные префиксные и постфиксные операции "++" и "--". </a:t>
            </a:r>
          </a:p>
          <a:p>
            <a:pPr>
              <a:defRPr/>
            </a:pPr>
            <a:r>
              <a:rPr lang="ru-RU" dirty="0" smtClean="0"/>
              <a:t>Другой важный частный случай – это краткая запись для  присваивания вида: </a:t>
            </a:r>
            <a:r>
              <a:rPr lang="en-US" dirty="0" smtClean="0"/>
              <a:t>X</a:t>
            </a:r>
            <a:r>
              <a:rPr lang="ru-RU" dirty="0" smtClean="0"/>
              <a:t> = </a:t>
            </a:r>
            <a:r>
              <a:rPr lang="en-US" dirty="0" smtClean="0"/>
              <a:t>X</a:t>
            </a:r>
            <a:r>
              <a:rPr lang="ru-RU" dirty="0" smtClean="0"/>
              <a:t> &lt;</a:t>
            </a:r>
            <a:r>
              <a:rPr lang="en-US" dirty="0" smtClean="0"/>
              <a:t>operator</a:t>
            </a:r>
            <a:r>
              <a:rPr lang="ru-RU" dirty="0" smtClean="0"/>
              <a:t>&gt; (</a:t>
            </a:r>
            <a:r>
              <a:rPr lang="en-US" dirty="0" smtClean="0"/>
              <a:t>expression</a:t>
            </a:r>
            <a:r>
              <a:rPr lang="ru-RU" dirty="0" smtClean="0"/>
              <a:t>); например: </a:t>
            </a:r>
            <a:r>
              <a:rPr lang="en-US" dirty="0" smtClean="0"/>
              <a:t>x</a:t>
            </a:r>
            <a:r>
              <a:rPr lang="ru-RU" dirty="0" smtClean="0"/>
              <a:t> = </a:t>
            </a:r>
            <a:r>
              <a:rPr lang="en-US" dirty="0" smtClean="0"/>
              <a:t>x</a:t>
            </a:r>
            <a:r>
              <a:rPr lang="ru-RU" dirty="0" smtClean="0"/>
              <a:t> * 2;</a:t>
            </a:r>
          </a:p>
          <a:p>
            <a:pPr>
              <a:defRPr/>
            </a:pPr>
            <a:r>
              <a:rPr lang="ru-RU" dirty="0" smtClean="0"/>
              <a:t>Для таких присваиваний используется краткая форма записи: </a:t>
            </a:r>
            <a:r>
              <a:rPr lang="en-US" dirty="0" smtClean="0"/>
              <a:t>X</a:t>
            </a:r>
            <a:r>
              <a:rPr lang="ru-RU" dirty="0" smtClean="0"/>
              <a:t> &lt;</a:t>
            </a:r>
            <a:r>
              <a:rPr lang="en-US" dirty="0" smtClean="0"/>
              <a:t>operator</a:t>
            </a:r>
            <a:r>
              <a:rPr lang="ru-RU" dirty="0" smtClean="0"/>
              <a:t>&gt;= </a:t>
            </a:r>
            <a:r>
              <a:rPr lang="en-US" dirty="0" smtClean="0"/>
              <a:t>expression</a:t>
            </a:r>
            <a:r>
              <a:rPr lang="ru-RU" dirty="0" smtClean="0"/>
              <a:t>; например: </a:t>
            </a:r>
            <a:r>
              <a:rPr lang="en-US" dirty="0" smtClean="0"/>
              <a:t>x</a:t>
            </a:r>
            <a:r>
              <a:rPr lang="ru-RU" dirty="0" smtClean="0"/>
              <a:t> *= 2;</a:t>
            </a:r>
          </a:p>
          <a:p>
            <a:pPr>
              <a:defRPr/>
            </a:pPr>
            <a:r>
              <a:rPr lang="ru-RU" dirty="0" smtClean="0"/>
              <a:t>В качестве операции разрешается использовать арифметические и логические (побитовые) операции языка C#. Например: </a:t>
            </a:r>
            <a:r>
              <a:rPr lang="en-US" dirty="0" smtClean="0"/>
              <a:t>x</a:t>
            </a:r>
            <a:r>
              <a:rPr lang="ru-RU" dirty="0" smtClean="0"/>
              <a:t> += </a:t>
            </a:r>
            <a:r>
              <a:rPr lang="en-US" dirty="0" smtClean="0"/>
              <a:t>u</a:t>
            </a:r>
            <a:r>
              <a:rPr lang="ru-RU" dirty="0" smtClean="0"/>
              <a:t> + </a:t>
            </a:r>
            <a:r>
              <a:rPr lang="en-US" dirty="0" smtClean="0"/>
              <a:t>v</a:t>
            </a:r>
            <a:r>
              <a:rPr lang="ru-RU" dirty="0" smtClean="0"/>
              <a:t>; </a:t>
            </a:r>
            <a:r>
              <a:rPr lang="en-US" dirty="0" smtClean="0"/>
              <a:t>y</a:t>
            </a:r>
            <a:r>
              <a:rPr lang="ru-RU" dirty="0" smtClean="0"/>
              <a:t> /= (</a:t>
            </a:r>
            <a:r>
              <a:rPr lang="en-US" dirty="0" smtClean="0"/>
              <a:t>u</a:t>
            </a:r>
            <a:r>
              <a:rPr lang="ru-RU" dirty="0" smtClean="0"/>
              <a:t>-</a:t>
            </a:r>
            <a:r>
              <a:rPr lang="en-US" dirty="0" smtClean="0"/>
              <a:t>v</a:t>
            </a:r>
            <a:r>
              <a:rPr lang="ru-RU" dirty="0" smtClean="0"/>
              <a:t>);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Арифметические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В языке C# имеются обычные для всех языков </a:t>
            </a:r>
            <a:r>
              <a:rPr lang="ru-RU" i="1" dirty="0" smtClean="0"/>
              <a:t>арифметические операции</a:t>
            </a:r>
            <a:r>
              <a:rPr lang="ru-RU" dirty="0" smtClean="0"/>
              <a:t> – "+, -, *, /, %". Все они перегружены. </a:t>
            </a:r>
          </a:p>
          <a:p>
            <a:pPr>
              <a:defRPr/>
            </a:pPr>
            <a:r>
              <a:rPr lang="ru-RU" dirty="0" smtClean="0"/>
              <a:t>Операции "+" и "-" могут быть унарными и бинарными. </a:t>
            </a:r>
          </a:p>
          <a:p>
            <a:pPr>
              <a:defRPr/>
            </a:pPr>
            <a:r>
              <a:rPr lang="ru-RU" dirty="0" smtClean="0"/>
              <a:t>Операция деления "/" над целыми типами осуществляет деление нацело, для типов с плавающей и фиксированной точкой – обычное деление. </a:t>
            </a:r>
          </a:p>
          <a:p>
            <a:pPr>
              <a:defRPr/>
            </a:pPr>
            <a:r>
              <a:rPr lang="ru-RU" dirty="0" smtClean="0"/>
              <a:t>Операция "%" определена над всеми арифметическими типами и возвращает остаток от деления нацело.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a = 10;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e = 4;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en-US" dirty="0" smtClean="0"/>
              <a:t>a </a:t>
            </a:r>
            <a:r>
              <a:rPr lang="ru-RU" dirty="0" smtClean="0"/>
              <a:t>%</a:t>
            </a:r>
            <a:r>
              <a:rPr lang="en-US" dirty="0" smtClean="0"/>
              <a:t>= e;</a:t>
            </a:r>
            <a:r>
              <a:rPr lang="ru-RU" dirty="0" smtClean="0"/>
              <a:t> // или </a:t>
            </a:r>
            <a:r>
              <a:rPr lang="en-US" dirty="0" smtClean="0"/>
              <a:t>a = a % e; </a:t>
            </a:r>
            <a:r>
              <a:rPr lang="ru-RU" dirty="0" smtClean="0"/>
              <a:t>- результат 2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en-US" dirty="0" err="1" smtClean="0"/>
              <a:t>Тип</a:t>
            </a:r>
            <a:r>
              <a:rPr lang="en-US" dirty="0" smtClean="0"/>
              <a:t> </a:t>
            </a:r>
            <a:r>
              <a:rPr lang="en-US" dirty="0" err="1" smtClean="0"/>
              <a:t>результата</a:t>
            </a:r>
            <a:r>
              <a:rPr lang="en-US" dirty="0" smtClean="0"/>
              <a:t> </a:t>
            </a:r>
            <a:r>
              <a:rPr lang="en-US" dirty="0" err="1" smtClean="0"/>
              <a:t>зависит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типов</a:t>
            </a:r>
            <a:r>
              <a:rPr lang="en-US" dirty="0" smtClean="0"/>
              <a:t> </a:t>
            </a:r>
            <a:r>
              <a:rPr lang="en-US" dirty="0" err="1" smtClean="0"/>
              <a:t>операндов</a:t>
            </a:r>
            <a:r>
              <a:rPr lang="ru-RU" dirty="0" smtClean="0"/>
              <a:t> выражения: самый сложный тип задает тип результата выражения.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smtClean="0"/>
              <a:t>П</a:t>
            </a:r>
            <a:r>
              <a:rPr lang="en-US" sz="3600" smtClean="0"/>
              <a:t>ример вычислений с различными арифметическими типами</a:t>
            </a:r>
            <a:endParaRPr lang="ru-RU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4071966" cy="5429264"/>
          </a:xfrm>
        </p:spPr>
        <p:txBody>
          <a:bodyPr>
            <a:normAutofit fontScale="32500" lnSpcReduction="20000"/>
          </a:bodyPr>
          <a:lstStyle/>
          <a:p>
            <a:pPr>
              <a:buFontTx/>
              <a:buNone/>
              <a:defRPr/>
            </a:pPr>
            <a:r>
              <a:rPr lang="pt-PT" sz="4400" dirty="0" smtClean="0"/>
              <a:t>public void Sample() 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pt-PT" sz="4400" dirty="0" smtClean="0"/>
              <a:t>{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pt-PT" sz="4400" dirty="0" smtClean="0"/>
              <a:t>   int n = 7, m =3, p, q;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pt-PT" sz="4400" dirty="0" smtClean="0"/>
              <a:t>   p= n/m; q= p*m + n%m;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pt-PT" sz="4400" dirty="0" smtClean="0"/>
              <a:t>   if (q == n) Console.WriteLine("q</a:t>
            </a:r>
            <a:r>
              <a:rPr lang="ru-RU" sz="4400" dirty="0" smtClean="0"/>
              <a:t> </a:t>
            </a:r>
            <a:r>
              <a:rPr lang="pt-PT" sz="4400" dirty="0" smtClean="0"/>
              <a:t>=</a:t>
            </a:r>
            <a:r>
              <a:rPr lang="ru-RU" sz="4400" dirty="0" smtClean="0"/>
              <a:t> </a:t>
            </a:r>
            <a:r>
              <a:rPr lang="pt-PT" sz="4400" dirty="0" smtClean="0"/>
              <a:t>n");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pt-PT" sz="4400" dirty="0" smtClean="0"/>
              <a:t>   </a:t>
            </a:r>
            <a:r>
              <a:rPr lang="es-ES" sz="4400" dirty="0" smtClean="0"/>
              <a:t>else Console.WriteLine("q!=n");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s-ES" sz="4400" dirty="0" smtClean="0"/>
              <a:t>   double x=7</a:t>
            </a:r>
            <a:r>
              <a:rPr lang="en-US" sz="4400" dirty="0" smtClean="0"/>
              <a:t>.2 </a:t>
            </a:r>
            <a:r>
              <a:rPr lang="es-ES" sz="4400" dirty="0" smtClean="0"/>
              <a:t>, y =3, u,v,w;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s-ES" sz="4400" dirty="0" smtClean="0"/>
              <a:t>   u = x/y;     // 2.4</a:t>
            </a:r>
          </a:p>
          <a:p>
            <a:pPr>
              <a:buFontTx/>
              <a:buNone/>
              <a:defRPr/>
            </a:pPr>
            <a:r>
              <a:rPr lang="es-ES" sz="4400" dirty="0" smtClean="0"/>
              <a:t>   v= u*y;     //  7.1999999999999993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s-ES" sz="4400" dirty="0" smtClean="0"/>
              <a:t>   </a:t>
            </a:r>
            <a:r>
              <a:rPr lang="en-US" sz="4400" dirty="0" smtClean="0"/>
              <a:t>w= x</a:t>
            </a:r>
            <a:r>
              <a:rPr lang="ru-RU" sz="4400" dirty="0" smtClean="0"/>
              <a:t> </a:t>
            </a:r>
            <a:r>
              <a:rPr lang="en-US" sz="4400" dirty="0" smtClean="0"/>
              <a:t>%</a:t>
            </a:r>
            <a:r>
              <a:rPr lang="ru-RU" sz="4400" dirty="0" smtClean="0"/>
              <a:t> </a:t>
            </a:r>
            <a:r>
              <a:rPr lang="en-US" sz="4400" dirty="0" smtClean="0"/>
              <a:t>y;</a:t>
            </a:r>
            <a:r>
              <a:rPr lang="ru-RU" sz="4400" dirty="0" smtClean="0"/>
              <a:t> </a:t>
            </a:r>
            <a:r>
              <a:rPr lang="en-US" sz="4400" dirty="0" smtClean="0"/>
              <a:t>// 1.2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if (v == x) // false</a:t>
            </a:r>
          </a:p>
          <a:p>
            <a:pPr>
              <a:buFontTx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err="1" smtClean="0"/>
              <a:t>Console.WriteLine</a:t>
            </a:r>
            <a:r>
              <a:rPr lang="en-US" sz="4400" dirty="0" smtClean="0"/>
              <a:t>("v</a:t>
            </a:r>
            <a:r>
              <a:rPr lang="ru-RU" sz="4400" dirty="0" smtClean="0"/>
              <a:t> </a:t>
            </a:r>
            <a:r>
              <a:rPr lang="en-US" sz="4400" dirty="0" smtClean="0"/>
              <a:t>=</a:t>
            </a:r>
            <a:r>
              <a:rPr lang="ru-RU" sz="4400" dirty="0" smtClean="0"/>
              <a:t> </a:t>
            </a:r>
            <a:r>
              <a:rPr lang="en-US" sz="4400" dirty="0" smtClean="0"/>
              <a:t>x"); 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else </a:t>
            </a:r>
          </a:p>
          <a:p>
            <a:pPr>
              <a:buFontTx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err="1" smtClean="0"/>
              <a:t>Console.WriteLine</a:t>
            </a:r>
            <a:r>
              <a:rPr lang="en-US" sz="4400" dirty="0" smtClean="0"/>
              <a:t>("v!=x");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decimal d1=7M, d2 =3, d3,d4,d5;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d3 = d1/d2; // 2.33333333333333333333333</a:t>
            </a:r>
          </a:p>
          <a:p>
            <a:pPr>
              <a:buFontTx/>
              <a:buNone/>
              <a:defRPr/>
            </a:pPr>
            <a:r>
              <a:rPr lang="en-US" sz="4400" dirty="0" smtClean="0"/>
              <a:t>   d4= d3*d2; // 6.99999999999999999999999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d5= d1%d2; // 1.0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if (d4 == d1) // false</a:t>
            </a:r>
          </a:p>
          <a:p>
            <a:pPr>
              <a:buFontTx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err="1" smtClean="0"/>
              <a:t>Console.WriteLine</a:t>
            </a:r>
            <a:r>
              <a:rPr lang="en-US" sz="4400" dirty="0" smtClean="0"/>
              <a:t>("d4</a:t>
            </a:r>
            <a:r>
              <a:rPr lang="ru-RU" sz="4400" dirty="0" smtClean="0"/>
              <a:t> </a:t>
            </a:r>
            <a:r>
              <a:rPr lang="en-US" sz="4400" dirty="0" smtClean="0"/>
              <a:t>=</a:t>
            </a:r>
            <a:r>
              <a:rPr lang="ru-RU" sz="4400" dirty="0" smtClean="0"/>
              <a:t> </a:t>
            </a:r>
            <a:r>
              <a:rPr lang="en-US" sz="4400" dirty="0" smtClean="0"/>
              <a:t>d1");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en-US" sz="4400" dirty="0" smtClean="0"/>
              <a:t>   else </a:t>
            </a:r>
          </a:p>
          <a:p>
            <a:pPr>
              <a:buFontTx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err="1" smtClean="0"/>
              <a:t>Console.WriteLine</a:t>
            </a:r>
            <a:r>
              <a:rPr lang="en-US" sz="4400" dirty="0" smtClean="0"/>
              <a:t>("d4!=d1");</a:t>
            </a:r>
            <a:endParaRPr lang="ru-RU" sz="4400" dirty="0" smtClean="0"/>
          </a:p>
          <a:p>
            <a:pPr>
              <a:buFontTx/>
              <a:buNone/>
              <a:defRPr/>
            </a:pPr>
            <a:r>
              <a:rPr lang="ru-RU" sz="4400" dirty="0" smtClean="0"/>
              <a:t>}</a:t>
            </a:r>
          </a:p>
          <a:p>
            <a:pPr>
              <a:buFontTx/>
              <a:buNone/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3504" y="1500174"/>
            <a:ext cx="3857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// </a:t>
            </a:r>
            <a:r>
              <a:rPr lang="ru-RU" sz="1400" dirty="0" smtClean="0"/>
              <a:t>небольшое изменение</a:t>
            </a:r>
            <a:endParaRPr lang="en-US" sz="1400" dirty="0" smtClean="0"/>
          </a:p>
          <a:p>
            <a:r>
              <a:rPr lang="en-US" sz="1400" dirty="0" smtClean="0"/>
              <a:t>decimal d1 = 7.2M, d2 = 3, d3, d4, d5;</a:t>
            </a:r>
          </a:p>
          <a:p>
            <a:r>
              <a:rPr lang="en-US" sz="1400" dirty="0" smtClean="0"/>
              <a:t>d3 = d1 / d2;    // 2.4</a:t>
            </a:r>
          </a:p>
          <a:p>
            <a:r>
              <a:rPr lang="en-US" sz="1400" dirty="0" smtClean="0"/>
              <a:t>d4 = d3 * d2;   // 7.2</a:t>
            </a:r>
          </a:p>
          <a:p>
            <a:r>
              <a:rPr lang="en-US" sz="1400" dirty="0" smtClean="0"/>
              <a:t>d5 = d1 % d2;   // 1.2</a:t>
            </a:r>
          </a:p>
          <a:p>
            <a:r>
              <a:rPr lang="en-US" sz="1400" dirty="0" smtClean="0"/>
              <a:t> if (d4 == d1)     // true</a:t>
            </a:r>
          </a:p>
          <a:p>
            <a:r>
              <a:rPr lang="en-US" sz="1400" dirty="0" smtClean="0"/>
              <a:t>     </a:t>
            </a:r>
            <a:r>
              <a:rPr lang="en-US" sz="1400" dirty="0" err="1" smtClean="0"/>
              <a:t>Console.WriteLine</a:t>
            </a:r>
            <a:r>
              <a:rPr lang="en-US" sz="1400" dirty="0" smtClean="0"/>
              <a:t>("d4=d1");</a:t>
            </a:r>
          </a:p>
          <a:p>
            <a:r>
              <a:rPr lang="en-US" sz="1400" dirty="0" smtClean="0"/>
              <a:t> else </a:t>
            </a:r>
          </a:p>
          <a:p>
            <a:r>
              <a:rPr lang="en-US" sz="1400" dirty="0" smtClean="0"/>
              <a:t>     </a:t>
            </a:r>
            <a:r>
              <a:rPr lang="en-US" sz="1400" dirty="0" err="1" smtClean="0"/>
              <a:t>Console.WriteLine</a:t>
            </a:r>
            <a:r>
              <a:rPr lang="en-US" sz="1400" dirty="0" smtClean="0"/>
              <a:t>("d4!=d1");</a:t>
            </a:r>
            <a:endParaRPr lang="ru-RU" sz="1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Операции инкрементации и декрементации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dirty="0" smtClean="0"/>
              <a:t>Операции </a:t>
            </a:r>
            <a:r>
              <a:rPr lang="ru-RU" i="1" dirty="0" smtClean="0"/>
              <a:t>инкрементации </a:t>
            </a:r>
            <a:r>
              <a:rPr lang="ru-RU" dirty="0" smtClean="0"/>
              <a:t>(увеличение на единицу) и </a:t>
            </a:r>
            <a:r>
              <a:rPr lang="ru-RU" i="1" dirty="0" smtClean="0"/>
              <a:t>декрементации</a:t>
            </a:r>
            <a:r>
              <a:rPr lang="ru-RU" dirty="0" smtClean="0"/>
              <a:t> (уменьшение на единицу) могут быть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префиксными (стоять перед переменной) и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постфиксными (стоять после переменной). </a:t>
            </a:r>
          </a:p>
          <a:p>
            <a:pPr>
              <a:defRPr/>
            </a:pPr>
            <a:r>
              <a:rPr lang="ru-RU" dirty="0" smtClean="0"/>
              <a:t>К высшему </a:t>
            </a:r>
            <a:r>
              <a:rPr lang="ru-RU" i="1" dirty="0" smtClean="0"/>
              <a:t>приоритету</a:t>
            </a:r>
            <a:r>
              <a:rPr lang="ru-RU" dirty="0" smtClean="0"/>
              <a:t> относятся постфиксные операции </a:t>
            </a:r>
            <a:r>
              <a:rPr lang="ru-RU" dirty="0" err="1" smtClean="0"/>
              <a:t>x++</a:t>
            </a:r>
            <a:r>
              <a:rPr lang="ru-RU" dirty="0" smtClean="0"/>
              <a:t> и </a:t>
            </a:r>
            <a:r>
              <a:rPr lang="ru-RU" dirty="0" err="1" smtClean="0"/>
              <a:t>x</a:t>
            </a:r>
            <a:r>
              <a:rPr lang="ru-RU" dirty="0" smtClean="0"/>
              <a:t>--. Префиксные операции имеют на единицу меньший </a:t>
            </a:r>
            <a:r>
              <a:rPr lang="ru-RU" i="1" dirty="0" smtClean="0"/>
              <a:t>приоритет</a:t>
            </a:r>
            <a:r>
              <a:rPr lang="ru-RU" dirty="0" smtClean="0"/>
              <a:t>. </a:t>
            </a:r>
          </a:p>
          <a:p>
            <a:pPr>
              <a:defRPr/>
            </a:pPr>
            <a:r>
              <a:rPr lang="ru-RU" dirty="0" smtClean="0"/>
              <a:t>Результатом выполнения, как префиксных, так и постфиксных операций, является увеличение (++) или уменьшение (--) значения переменной на единицу. </a:t>
            </a:r>
          </a:p>
          <a:p>
            <a:pPr>
              <a:defRPr/>
            </a:pPr>
            <a:r>
              <a:rPr lang="ru-RU" dirty="0" smtClean="0"/>
              <a:t>Для префиксных (++</a:t>
            </a:r>
            <a:r>
              <a:rPr lang="ru-RU" dirty="0" err="1" smtClean="0"/>
              <a:t>x</a:t>
            </a:r>
            <a:r>
              <a:rPr lang="ru-RU" dirty="0" smtClean="0"/>
              <a:t>, --</a:t>
            </a:r>
            <a:r>
              <a:rPr lang="ru-RU" dirty="0" err="1" smtClean="0"/>
              <a:t>x</a:t>
            </a:r>
            <a:r>
              <a:rPr lang="ru-RU" dirty="0" smtClean="0"/>
              <a:t>) операций результатом их выполнения является измененное значение </a:t>
            </a:r>
            <a:r>
              <a:rPr lang="ru-RU" dirty="0" err="1" smtClean="0"/>
              <a:t>x</a:t>
            </a:r>
            <a:r>
              <a:rPr lang="ru-RU" dirty="0" smtClean="0"/>
              <a:t>, постфиксные операции возвращают в качестве результата значение </a:t>
            </a:r>
            <a:r>
              <a:rPr lang="ru-RU" dirty="0" err="1" smtClean="0"/>
              <a:t>x</a:t>
            </a:r>
            <a:r>
              <a:rPr lang="ru-RU" dirty="0" smtClean="0"/>
              <a:t> до изменения. Например</a:t>
            </a:r>
            <a:r>
              <a:rPr lang="pt-PT" dirty="0" smtClean="0"/>
              <a:t>: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pt-PT" dirty="0" smtClean="0">
                <a:ea typeface="+mn-ea"/>
                <a:cs typeface="+mn-cs"/>
              </a:rPr>
              <a:t>int n1, n2, n = 5;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pt-PT" dirty="0" smtClean="0">
                <a:ea typeface="+mn-ea"/>
                <a:cs typeface="+mn-cs"/>
              </a:rPr>
              <a:t>n1 = n++; // n1 = 5; n = 6;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pt-PT" dirty="0" smtClean="0">
                <a:ea typeface="+mn-ea"/>
                <a:cs typeface="+mn-cs"/>
              </a:rPr>
              <a:t>n</a:t>
            </a:r>
            <a:r>
              <a:rPr lang="ru-RU" dirty="0" smtClean="0">
                <a:ea typeface="+mn-ea"/>
                <a:cs typeface="+mn-cs"/>
              </a:rPr>
              <a:t>2 = ++</a:t>
            </a:r>
            <a:r>
              <a:rPr lang="pt-PT" dirty="0" smtClean="0">
                <a:ea typeface="+mn-ea"/>
                <a:cs typeface="+mn-cs"/>
              </a:rPr>
              <a:t>n</a:t>
            </a:r>
            <a:r>
              <a:rPr lang="ru-RU" dirty="0" smtClean="0">
                <a:ea typeface="+mn-ea"/>
                <a:cs typeface="+mn-cs"/>
              </a:rPr>
              <a:t>; // </a:t>
            </a:r>
            <a:r>
              <a:rPr lang="pt-PT" dirty="0" smtClean="0">
                <a:ea typeface="+mn-ea"/>
                <a:cs typeface="+mn-cs"/>
              </a:rPr>
              <a:t>n</a:t>
            </a:r>
            <a:r>
              <a:rPr lang="ru-RU" dirty="0" smtClean="0">
                <a:ea typeface="+mn-ea"/>
                <a:cs typeface="+mn-cs"/>
              </a:rPr>
              <a:t>2 = 7; </a:t>
            </a:r>
            <a:r>
              <a:rPr lang="pt-PT" dirty="0" smtClean="0">
                <a:ea typeface="+mn-ea"/>
                <a:cs typeface="+mn-cs"/>
              </a:rPr>
              <a:t>n</a:t>
            </a:r>
            <a:r>
              <a:rPr lang="ru-RU" dirty="0" smtClean="0">
                <a:ea typeface="+mn-ea"/>
                <a:cs typeface="+mn-cs"/>
              </a:rPr>
              <a:t> = 7;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Операции отношения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i="1" dirty="0" smtClean="0"/>
              <a:t>Операции отношения</a:t>
            </a:r>
            <a:r>
              <a:rPr lang="ru-RU" dirty="0" smtClean="0"/>
              <a:t> используются для сравнения значений переменных и констант. </a:t>
            </a:r>
          </a:p>
          <a:p>
            <a:pPr>
              <a:defRPr/>
            </a:pPr>
            <a:r>
              <a:rPr lang="ru-RU" dirty="0" smtClean="0"/>
              <a:t>Всего имеется 6 операций отношения: ==, !=, &lt;, &gt;, &lt;=, &gt;=. </a:t>
            </a:r>
          </a:p>
          <a:p>
            <a:pPr>
              <a:defRPr/>
            </a:pPr>
            <a:r>
              <a:rPr lang="ru-RU" dirty="0" smtClean="0"/>
              <a:t>Следует обратить внимание на запись операции "равно" –  ‘==’ (два знака присвоить =) и "не равно" – ‘!=’.</a:t>
            </a:r>
          </a:p>
          <a:p>
            <a:pPr>
              <a:defRPr/>
            </a:pPr>
            <a:r>
              <a:rPr lang="ru-RU" dirty="0" smtClean="0"/>
              <a:t>При сравнении ссылочных переменных сравниваются не сами объекты, а ссылки на объекты, если операция сравнения не переопределена.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Логические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В </a:t>
            </a:r>
            <a:r>
              <a:rPr lang="en-US" dirty="0" err="1" smtClean="0"/>
              <a:t>языке</a:t>
            </a:r>
            <a:r>
              <a:rPr lang="en-US" dirty="0" smtClean="0"/>
              <a:t> C# </a:t>
            </a:r>
            <a:r>
              <a:rPr lang="en-US" i="1" dirty="0" err="1" smtClean="0"/>
              <a:t>логические</a:t>
            </a:r>
            <a:r>
              <a:rPr lang="en-US" i="1" dirty="0" smtClean="0"/>
              <a:t> </a:t>
            </a:r>
            <a:r>
              <a:rPr lang="en-US" i="1" dirty="0" err="1" smtClean="0"/>
              <a:t>операции</a:t>
            </a:r>
            <a:r>
              <a:rPr lang="en-US" dirty="0" smtClean="0"/>
              <a:t> </a:t>
            </a:r>
            <a:r>
              <a:rPr lang="en-US" dirty="0" err="1" smtClean="0"/>
              <a:t>делятся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две</a:t>
            </a:r>
            <a:r>
              <a:rPr lang="en-US" dirty="0" smtClean="0"/>
              <a:t> </a:t>
            </a:r>
            <a:r>
              <a:rPr lang="en-US" dirty="0" err="1" smtClean="0"/>
              <a:t>категории</a:t>
            </a:r>
            <a:r>
              <a:rPr lang="en-US" dirty="0" smtClean="0"/>
              <a:t>: </a:t>
            </a:r>
            <a:endParaRPr lang="ru-RU" dirty="0" smtClean="0"/>
          </a:p>
          <a:p>
            <a:pPr lvl="1">
              <a:defRPr/>
            </a:pP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логическими</a:t>
            </a:r>
            <a:r>
              <a:rPr lang="en-US" dirty="0" smtClean="0"/>
              <a:t> </a:t>
            </a:r>
            <a:r>
              <a:rPr lang="en-US" dirty="0" err="1" smtClean="0"/>
              <a:t>значениями</a:t>
            </a:r>
            <a:r>
              <a:rPr lang="en-US" dirty="0" smtClean="0"/>
              <a:t> </a:t>
            </a:r>
            <a:r>
              <a:rPr lang="en-US" dirty="0" err="1" smtClean="0"/>
              <a:t>операндов</a:t>
            </a:r>
            <a:r>
              <a:rPr lang="en-US" dirty="0" smtClean="0"/>
              <a:t>, </a:t>
            </a:r>
            <a:endParaRPr lang="ru-RU" dirty="0" smtClean="0"/>
          </a:p>
          <a:p>
            <a:pPr lvl="1">
              <a:defRPr/>
            </a:pP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битами</a:t>
            </a:r>
            <a:r>
              <a:rPr lang="en-US" dirty="0" smtClean="0"/>
              <a:t> </a:t>
            </a:r>
            <a:r>
              <a:rPr lang="en-US" dirty="0" err="1" smtClean="0"/>
              <a:t>операндов</a:t>
            </a:r>
            <a:r>
              <a:rPr lang="en-US" dirty="0" smtClean="0"/>
              <a:t>. </a:t>
            </a:r>
            <a:endParaRPr lang="ru-RU" dirty="0" smtClean="0"/>
          </a:p>
          <a:p>
            <a:pPr>
              <a:defRPr/>
            </a:pP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этой</a:t>
            </a:r>
            <a:r>
              <a:rPr lang="en-US" dirty="0" smtClean="0"/>
              <a:t> </a:t>
            </a:r>
            <a:r>
              <a:rPr lang="en-US" dirty="0" err="1" smtClean="0"/>
              <a:t>причине</a:t>
            </a:r>
            <a:r>
              <a:rPr lang="en-US" dirty="0" smtClean="0"/>
              <a:t> в C# </a:t>
            </a:r>
            <a:r>
              <a:rPr lang="en-US" dirty="0" err="1" smtClean="0"/>
              <a:t>существуют</a:t>
            </a:r>
            <a:r>
              <a:rPr lang="en-US" dirty="0" smtClean="0"/>
              <a:t> </a:t>
            </a:r>
            <a:r>
              <a:rPr lang="en-US" dirty="0" err="1" smtClean="0"/>
              <a:t>две</a:t>
            </a:r>
            <a:r>
              <a:rPr lang="en-US" dirty="0" smtClean="0"/>
              <a:t> </a:t>
            </a:r>
            <a:r>
              <a:rPr lang="en-US" dirty="0" err="1" smtClean="0"/>
              <a:t>унарные</a:t>
            </a:r>
            <a:r>
              <a:rPr lang="en-US" dirty="0" smtClean="0"/>
              <a:t> </a:t>
            </a:r>
            <a:r>
              <a:rPr lang="en-US" dirty="0" err="1" smtClean="0"/>
              <a:t>операции</a:t>
            </a:r>
            <a:r>
              <a:rPr lang="en-US" dirty="0" smtClean="0"/>
              <a:t> </a:t>
            </a:r>
            <a:r>
              <a:rPr lang="en-US" dirty="0" err="1" smtClean="0"/>
              <a:t>отрицания</a:t>
            </a:r>
            <a:r>
              <a:rPr lang="en-US" dirty="0" smtClean="0"/>
              <a:t> </a:t>
            </a:r>
            <a:endParaRPr lang="ru-RU" dirty="0" smtClean="0"/>
          </a:p>
          <a:p>
            <a:pPr lvl="1">
              <a:defRPr/>
            </a:pPr>
            <a:r>
              <a:rPr lang="en-US" dirty="0" err="1" smtClean="0"/>
              <a:t>логическое</a:t>
            </a:r>
            <a:r>
              <a:rPr lang="en-US" dirty="0" smtClean="0"/>
              <a:t> </a:t>
            </a:r>
            <a:r>
              <a:rPr lang="en-US" dirty="0" err="1" smtClean="0"/>
              <a:t>отрицание</a:t>
            </a:r>
            <a:r>
              <a:rPr lang="en-US" dirty="0" smtClean="0"/>
              <a:t>, </a:t>
            </a:r>
            <a:r>
              <a:rPr lang="en-US" dirty="0" err="1" smtClean="0"/>
              <a:t>заданное</a:t>
            </a:r>
            <a:r>
              <a:rPr lang="en-US" dirty="0" smtClean="0"/>
              <a:t> </a:t>
            </a:r>
            <a:r>
              <a:rPr lang="en-US" dirty="0" err="1" smtClean="0"/>
              <a:t>операцией</a:t>
            </a:r>
            <a:r>
              <a:rPr lang="en-US" dirty="0" smtClean="0"/>
              <a:t> "!"</a:t>
            </a:r>
            <a:r>
              <a:rPr lang="ru-RU" dirty="0" smtClean="0"/>
              <a:t>, </a:t>
            </a:r>
            <a:r>
              <a:rPr lang="en-US" dirty="0" err="1" smtClean="0"/>
              <a:t>определена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операндом</a:t>
            </a:r>
            <a:r>
              <a:rPr lang="en-US" dirty="0" smtClean="0"/>
              <a:t> </a:t>
            </a:r>
            <a:r>
              <a:rPr lang="en-US" dirty="0" err="1" smtClean="0"/>
              <a:t>типа</a:t>
            </a:r>
            <a:r>
              <a:rPr lang="en-US" dirty="0" smtClean="0"/>
              <a:t> </a:t>
            </a:r>
            <a:r>
              <a:rPr lang="en-US" dirty="0" err="1" smtClean="0"/>
              <a:t>bool</a:t>
            </a:r>
            <a:r>
              <a:rPr lang="en-US" dirty="0" smtClean="0"/>
              <a:t>, </a:t>
            </a:r>
            <a:endParaRPr lang="ru-RU" dirty="0" smtClean="0"/>
          </a:p>
          <a:p>
            <a:pPr lvl="1">
              <a:defRPr/>
            </a:pPr>
            <a:r>
              <a:rPr lang="en-US" dirty="0" err="1" smtClean="0"/>
              <a:t>побитовое</a:t>
            </a:r>
            <a:r>
              <a:rPr lang="en-US" dirty="0" smtClean="0"/>
              <a:t> </a:t>
            </a:r>
            <a:r>
              <a:rPr lang="en-US" dirty="0" err="1" smtClean="0"/>
              <a:t>отрицание</a:t>
            </a:r>
            <a:r>
              <a:rPr lang="en-US" dirty="0" smtClean="0"/>
              <a:t>, </a:t>
            </a:r>
            <a:r>
              <a:rPr lang="en-US" dirty="0" err="1" smtClean="0"/>
              <a:t>заданное</a:t>
            </a:r>
            <a:r>
              <a:rPr lang="en-US" dirty="0" smtClean="0"/>
              <a:t> </a:t>
            </a:r>
            <a:r>
              <a:rPr lang="en-US" dirty="0" err="1" smtClean="0"/>
              <a:t>операцией</a:t>
            </a:r>
            <a:r>
              <a:rPr lang="en-US" dirty="0" smtClean="0"/>
              <a:t> "~”, </a:t>
            </a:r>
            <a:r>
              <a:rPr lang="en-US" dirty="0" err="1" smtClean="0"/>
              <a:t>определена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операндом</a:t>
            </a:r>
            <a:r>
              <a:rPr lang="en-US" dirty="0" smtClean="0"/>
              <a:t> </a:t>
            </a:r>
            <a:r>
              <a:rPr lang="en-US" dirty="0" err="1" smtClean="0"/>
              <a:t>целочисленного</a:t>
            </a:r>
            <a:r>
              <a:rPr lang="en-US" dirty="0" smtClean="0"/>
              <a:t> </a:t>
            </a:r>
            <a:r>
              <a:rPr lang="en-US" dirty="0" err="1" smtClean="0"/>
              <a:t>типа</a:t>
            </a:r>
            <a:r>
              <a:rPr lang="en-US" dirty="0" smtClean="0"/>
              <a:t>, </a:t>
            </a:r>
            <a:r>
              <a:rPr lang="en-US" dirty="0" err="1" smtClean="0"/>
              <a:t>начиная</a:t>
            </a:r>
            <a:r>
              <a:rPr lang="en-US" dirty="0" smtClean="0"/>
              <a:t> с </a:t>
            </a:r>
            <a:r>
              <a:rPr lang="en-US" dirty="0" err="1" smtClean="0"/>
              <a:t>типа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и </a:t>
            </a:r>
            <a:r>
              <a:rPr lang="en-US" dirty="0" err="1" smtClean="0"/>
              <a:t>выше</a:t>
            </a:r>
            <a:r>
              <a:rPr lang="en-US" dirty="0" smtClean="0"/>
              <a:t> (</a:t>
            </a:r>
            <a:r>
              <a:rPr lang="en-US" dirty="0" err="1" smtClean="0"/>
              <a:t>int</a:t>
            </a:r>
            <a:r>
              <a:rPr lang="en-US" dirty="0" smtClean="0"/>
              <a:t>, </a:t>
            </a:r>
            <a:r>
              <a:rPr lang="en-US" dirty="0" err="1" smtClean="0"/>
              <a:t>uint</a:t>
            </a:r>
            <a:r>
              <a:rPr lang="en-US" dirty="0" smtClean="0"/>
              <a:t>, long, </a:t>
            </a:r>
            <a:r>
              <a:rPr lang="en-US" dirty="0" err="1" smtClean="0"/>
              <a:t>ulong</a:t>
            </a:r>
            <a:r>
              <a:rPr lang="en-US" dirty="0" smtClean="0"/>
              <a:t>). </a:t>
            </a:r>
            <a:endParaRPr lang="ru-RU" dirty="0" smtClean="0"/>
          </a:p>
          <a:p>
            <a:pPr>
              <a:defRPr/>
            </a:pPr>
            <a:r>
              <a:rPr lang="en-US" dirty="0" err="1" smtClean="0"/>
              <a:t>Результатом</a:t>
            </a:r>
            <a:r>
              <a:rPr lang="en-US" dirty="0" smtClean="0"/>
              <a:t> </a:t>
            </a:r>
            <a:r>
              <a:rPr lang="en-US" dirty="0" err="1" smtClean="0"/>
              <a:t>операции</a:t>
            </a:r>
            <a:r>
              <a:rPr lang="ru-RU" dirty="0" smtClean="0"/>
              <a:t> </a:t>
            </a:r>
            <a:r>
              <a:rPr lang="en-US" dirty="0" smtClean="0"/>
              <a:t>"~" </a:t>
            </a:r>
            <a:r>
              <a:rPr lang="en-US" dirty="0" err="1" smtClean="0"/>
              <a:t>является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, в </a:t>
            </a:r>
            <a:r>
              <a:rPr lang="en-US" dirty="0" err="1" smtClean="0"/>
              <a:t>котором</a:t>
            </a:r>
            <a:r>
              <a:rPr lang="en-US" dirty="0" smtClean="0"/>
              <a:t> </a:t>
            </a:r>
            <a:r>
              <a:rPr lang="en-US" dirty="0" err="1" smtClean="0"/>
              <a:t>каждый</a:t>
            </a:r>
            <a:r>
              <a:rPr lang="en-US" dirty="0" smtClean="0"/>
              <a:t> </a:t>
            </a:r>
            <a:r>
              <a:rPr lang="en-US" dirty="0" err="1" smtClean="0"/>
              <a:t>бит</a:t>
            </a:r>
            <a:r>
              <a:rPr lang="en-US" dirty="0" smtClean="0"/>
              <a:t> </a:t>
            </a:r>
            <a:r>
              <a:rPr lang="en-US" dirty="0" err="1" smtClean="0"/>
              <a:t>заменен</a:t>
            </a:r>
            <a:r>
              <a:rPr lang="en-US" dirty="0" smtClean="0"/>
              <a:t> </a:t>
            </a:r>
            <a:r>
              <a:rPr lang="en-US" dirty="0" err="1" smtClean="0"/>
              <a:t>его</a:t>
            </a:r>
            <a:r>
              <a:rPr lang="en-US" dirty="0" smtClean="0"/>
              <a:t> </a:t>
            </a:r>
            <a:r>
              <a:rPr lang="en-US" dirty="0" err="1" smtClean="0"/>
              <a:t>дополнением</a:t>
            </a:r>
            <a:r>
              <a:rPr lang="en-US" dirty="0" smtClean="0"/>
              <a:t> (0 </a:t>
            </a:r>
            <a:r>
              <a:rPr lang="en-US" dirty="0" err="1" smtClean="0"/>
              <a:t>на</a:t>
            </a:r>
            <a:r>
              <a:rPr lang="en-US" dirty="0" smtClean="0"/>
              <a:t> 1 и 1 </a:t>
            </a:r>
            <a:r>
              <a:rPr lang="en-US" dirty="0" err="1" smtClean="0"/>
              <a:t>на</a:t>
            </a:r>
            <a:r>
              <a:rPr lang="en-US" dirty="0" smtClean="0"/>
              <a:t> 0). </a:t>
            </a:r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tx1"/>
                </a:solidFill>
              </a:rPr>
              <a:t>Пример логических операций</a:t>
            </a:r>
            <a:endParaRPr 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Рассмотрим пример: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//операции отрицания ~,!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bool</a:t>
            </a:r>
            <a:r>
              <a:rPr lang="en-US" dirty="0" smtClean="0">
                <a:ea typeface="+mn-ea"/>
                <a:cs typeface="+mn-cs"/>
              </a:rPr>
              <a:t> b</a:t>
            </a:r>
            <a:r>
              <a:rPr lang="ru-RU" dirty="0" smtClean="0">
                <a:ea typeface="+mn-ea"/>
                <a:cs typeface="+mn-cs"/>
              </a:rPr>
              <a:t>1,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2;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1 = 2*2==4; 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2 =!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1; // 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1 = </a:t>
            </a:r>
            <a:r>
              <a:rPr lang="en-US" dirty="0" smtClean="0">
                <a:ea typeface="+mn-ea"/>
                <a:cs typeface="+mn-cs"/>
              </a:rPr>
              <a:t>true</a:t>
            </a:r>
            <a:r>
              <a:rPr lang="ru-RU" dirty="0" smtClean="0">
                <a:ea typeface="+mn-ea"/>
                <a:cs typeface="+mn-cs"/>
              </a:rPr>
              <a:t>; 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2 = </a:t>
            </a:r>
            <a:r>
              <a:rPr lang="en-US" dirty="0" smtClean="0">
                <a:ea typeface="+mn-ea"/>
                <a:cs typeface="+mn-cs"/>
              </a:rPr>
              <a:t>false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//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2= ~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1; // ошибка !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uint</a:t>
            </a:r>
            <a:r>
              <a:rPr lang="en-US" dirty="0" smtClean="0">
                <a:ea typeface="+mn-ea"/>
                <a:cs typeface="+mn-cs"/>
              </a:rPr>
              <a:t> j</a:t>
            </a:r>
            <a:r>
              <a:rPr lang="ru-RU" dirty="0" smtClean="0">
                <a:ea typeface="+mn-ea"/>
                <a:cs typeface="+mn-cs"/>
              </a:rPr>
              <a:t>1 =7,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2;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2= ~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1; //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2 = 4294967288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//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2 = !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1; // ошибка !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j</a:t>
            </a:r>
            <a:r>
              <a:rPr lang="ru-RU" dirty="0" smtClean="0">
                <a:ea typeface="+mn-ea"/>
                <a:cs typeface="+mn-cs"/>
              </a:rPr>
              <a:t>4 = 7,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5;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5 = ~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4;  // </a:t>
            </a:r>
            <a:r>
              <a:rPr lang="en-US" dirty="0" smtClean="0">
                <a:ea typeface="+mn-ea"/>
                <a:cs typeface="+mn-cs"/>
              </a:rPr>
              <a:t>j</a:t>
            </a:r>
            <a:r>
              <a:rPr lang="ru-RU" dirty="0" smtClean="0">
                <a:ea typeface="+mn-ea"/>
                <a:cs typeface="+mn-cs"/>
              </a:rPr>
              <a:t>5 = -8</a:t>
            </a:r>
          </a:p>
          <a:p>
            <a:pPr>
              <a:defRPr/>
            </a:pPr>
            <a:r>
              <a:rPr lang="ru-RU" dirty="0" smtClean="0"/>
              <a:t>В этом фрагменте закомментированы операторы, приводящие к ошибкам. </a:t>
            </a:r>
          </a:p>
          <a:p>
            <a:pPr>
              <a:defRPr/>
            </a:pPr>
            <a:r>
              <a:rPr lang="ru-RU" dirty="0" smtClean="0"/>
              <a:t>В первом случае была сделана попытка применения операции побитового отрицания к </a:t>
            </a:r>
            <a:r>
              <a:rPr lang="ru-RU" i="1" dirty="0" smtClean="0"/>
              <a:t>выражению</a:t>
            </a:r>
            <a:r>
              <a:rPr lang="ru-RU" dirty="0" smtClean="0"/>
              <a:t> типа </a:t>
            </a:r>
            <a:r>
              <a:rPr lang="ru-RU" dirty="0" err="1" smtClean="0"/>
              <a:t>bool</a:t>
            </a:r>
            <a:r>
              <a:rPr lang="ru-RU" dirty="0" smtClean="0"/>
              <a:t>, во втором – логическое отрицание применялось к целочисленным данным. </a:t>
            </a:r>
          </a:p>
          <a:p>
            <a:pPr>
              <a:defRPr/>
            </a:pPr>
            <a:r>
              <a:rPr lang="ru-RU" dirty="0" smtClean="0"/>
              <a:t>Обратите внимание на разную интерпретацию побитового отрицания для </a:t>
            </a:r>
            <a:r>
              <a:rPr lang="ru-RU" dirty="0" err="1" smtClean="0"/>
              <a:t>беззнаковых</a:t>
            </a:r>
            <a:r>
              <a:rPr lang="ru-RU" dirty="0" smtClean="0"/>
              <a:t> и знаковых целочисленных типов. Для переменных j5 и j2 строка битов, задающая значение – одна и та же, но интерпретируется по-разному.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Бинарные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600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логические</a:t>
            </a:r>
            <a:r>
              <a:rPr lang="en-US" sz="36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600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Операции </a:t>
            </a:r>
            <a:r>
              <a:rPr lang="en-US" dirty="0" smtClean="0"/>
              <a:t>&amp;&amp; </a:t>
            </a:r>
            <a:r>
              <a:rPr lang="ru-RU" dirty="0" smtClean="0"/>
              <a:t>и </a:t>
            </a:r>
            <a:r>
              <a:rPr lang="en-US" dirty="0" smtClean="0"/>
              <a:t>|| </a:t>
            </a:r>
            <a:r>
              <a:rPr lang="en-US" dirty="0" err="1" smtClean="0"/>
              <a:t>определены</a:t>
            </a:r>
            <a:r>
              <a:rPr lang="en-US" dirty="0" smtClean="0"/>
              <a:t> </a:t>
            </a:r>
            <a:r>
              <a:rPr lang="en-US" dirty="0" err="1" smtClean="0"/>
              <a:t>только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данными</a:t>
            </a:r>
            <a:r>
              <a:rPr lang="en-US" dirty="0" smtClean="0"/>
              <a:t> </a:t>
            </a:r>
            <a:r>
              <a:rPr lang="en-US" dirty="0" err="1" smtClean="0"/>
              <a:t>типа</a:t>
            </a:r>
            <a:r>
              <a:rPr lang="en-US" dirty="0" smtClean="0"/>
              <a:t> </a:t>
            </a:r>
            <a:r>
              <a:rPr lang="en-US" dirty="0" err="1" smtClean="0"/>
              <a:t>bool</a:t>
            </a:r>
            <a:r>
              <a:rPr lang="ru-RU" dirty="0" smtClean="0"/>
              <a:t>:</a:t>
            </a:r>
          </a:p>
          <a:p>
            <a:pPr lvl="1">
              <a:defRPr/>
            </a:pPr>
            <a:r>
              <a:rPr lang="en-US" dirty="0" smtClean="0"/>
              <a:t>&amp;&amp; – </a:t>
            </a:r>
            <a:r>
              <a:rPr lang="en-US" dirty="0" err="1" smtClean="0"/>
              <a:t>условное</a:t>
            </a:r>
            <a:r>
              <a:rPr lang="en-US" dirty="0" smtClean="0"/>
              <a:t> </a:t>
            </a:r>
            <a:r>
              <a:rPr lang="en-US" b="1" dirty="0" smtClean="0"/>
              <a:t>И</a:t>
            </a:r>
            <a:r>
              <a:rPr lang="en-US" dirty="0" smtClean="0"/>
              <a:t> (</a:t>
            </a:r>
            <a:r>
              <a:rPr lang="ru-RU" dirty="0" smtClean="0"/>
              <a:t>результат </a:t>
            </a:r>
            <a:r>
              <a:rPr lang="en-US" dirty="0" smtClean="0"/>
              <a:t>true</a:t>
            </a:r>
            <a:r>
              <a:rPr lang="ru-RU" dirty="0" smtClean="0"/>
              <a:t>, если оба операнда имеют значение </a:t>
            </a:r>
            <a:r>
              <a:rPr lang="en-US" dirty="0" smtClean="0"/>
              <a:t>true)</a:t>
            </a:r>
            <a:r>
              <a:rPr lang="ru-RU" dirty="0" smtClean="0"/>
              <a:t>;</a:t>
            </a:r>
          </a:p>
          <a:p>
            <a:pPr lvl="1">
              <a:defRPr/>
            </a:pPr>
            <a:r>
              <a:rPr lang="en-US" dirty="0" smtClean="0"/>
              <a:t>|| – </a:t>
            </a:r>
            <a:r>
              <a:rPr lang="en-US" dirty="0" err="1" smtClean="0"/>
              <a:t>условное</a:t>
            </a:r>
            <a:r>
              <a:rPr lang="en-US" dirty="0" smtClean="0"/>
              <a:t> </a:t>
            </a:r>
            <a:r>
              <a:rPr lang="en-US" b="1" dirty="0" smtClean="0"/>
              <a:t>ИЛИ</a:t>
            </a:r>
            <a:r>
              <a:rPr lang="ru-RU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результат </a:t>
            </a:r>
            <a:r>
              <a:rPr lang="en-US" dirty="0" smtClean="0"/>
              <a:t>true</a:t>
            </a:r>
            <a:r>
              <a:rPr lang="ru-RU" dirty="0" smtClean="0"/>
              <a:t>, если хотя бы один операнд имеет значение </a:t>
            </a:r>
            <a:r>
              <a:rPr lang="en-US" dirty="0" smtClean="0"/>
              <a:t>true)</a:t>
            </a:r>
            <a:r>
              <a:rPr lang="ru-RU" dirty="0" smtClean="0"/>
              <a:t>;</a:t>
            </a:r>
          </a:p>
          <a:p>
            <a:pPr>
              <a:defRPr/>
            </a:pPr>
            <a:r>
              <a:rPr lang="en-US" dirty="0" err="1" smtClean="0"/>
              <a:t>Операции</a:t>
            </a:r>
            <a:r>
              <a:rPr lang="en-US" dirty="0" smtClean="0"/>
              <a:t> &amp;&amp;</a:t>
            </a:r>
            <a:r>
              <a:rPr lang="ru-RU" dirty="0" smtClean="0"/>
              <a:t> и </a:t>
            </a:r>
            <a:r>
              <a:rPr lang="en-US" dirty="0" smtClean="0"/>
              <a:t>|| </a:t>
            </a:r>
            <a:r>
              <a:rPr lang="en-US" dirty="0" err="1" smtClean="0"/>
              <a:t>называются</a:t>
            </a:r>
            <a:r>
              <a:rPr lang="en-US" dirty="0" smtClean="0"/>
              <a:t> </a:t>
            </a:r>
            <a:r>
              <a:rPr lang="en-US" dirty="0" err="1" smtClean="0"/>
              <a:t>условными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краткими</a:t>
            </a:r>
            <a:r>
              <a:rPr lang="ru-RU" dirty="0" smtClean="0"/>
              <a:t>)</a:t>
            </a:r>
            <a:r>
              <a:rPr lang="en-US" dirty="0" smtClean="0"/>
              <a:t>, </a:t>
            </a:r>
            <a:r>
              <a:rPr lang="en-US" dirty="0" err="1" smtClean="0"/>
              <a:t>поскольку</a:t>
            </a:r>
            <a:r>
              <a:rPr lang="en-US" dirty="0" smtClean="0"/>
              <a:t>, </a:t>
            </a:r>
            <a:r>
              <a:rPr lang="en-US" dirty="0" err="1" smtClean="0"/>
              <a:t>будет</a:t>
            </a:r>
            <a:r>
              <a:rPr lang="en-US" dirty="0" smtClean="0"/>
              <a:t> </a:t>
            </a:r>
            <a:r>
              <a:rPr lang="en-US" dirty="0" err="1" smtClean="0"/>
              <a:t>ли</a:t>
            </a:r>
            <a:r>
              <a:rPr lang="en-US" dirty="0" smtClean="0"/>
              <a:t> </a:t>
            </a:r>
            <a:r>
              <a:rPr lang="en-US" dirty="0" err="1" smtClean="0"/>
              <a:t>вычисляться</a:t>
            </a:r>
            <a:r>
              <a:rPr lang="en-US" dirty="0" smtClean="0"/>
              <a:t> </a:t>
            </a:r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, </a:t>
            </a:r>
            <a:r>
              <a:rPr lang="en-US" dirty="0" err="1" smtClean="0"/>
              <a:t>зависит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уже</a:t>
            </a:r>
            <a:r>
              <a:rPr lang="en-US" dirty="0" smtClean="0"/>
              <a:t> </a:t>
            </a:r>
            <a:r>
              <a:rPr lang="en-US" dirty="0" err="1" smtClean="0"/>
              <a:t>вычисленного</a:t>
            </a:r>
            <a:r>
              <a:rPr lang="en-US" dirty="0" smtClean="0"/>
              <a:t> </a:t>
            </a:r>
            <a:r>
              <a:rPr lang="en-US" dirty="0" err="1" smtClean="0"/>
              <a:t>значения</a:t>
            </a:r>
            <a:r>
              <a:rPr lang="en-US" dirty="0" smtClean="0"/>
              <a:t> </a:t>
            </a:r>
            <a:r>
              <a:rPr lang="en-US" dirty="0" err="1" smtClean="0"/>
              <a:t>первого</a:t>
            </a:r>
            <a:r>
              <a:rPr lang="en-US" dirty="0" smtClean="0"/>
              <a:t> </a:t>
            </a:r>
            <a:r>
              <a:rPr lang="en-US" dirty="0" err="1" smtClean="0"/>
              <a:t>операнда</a:t>
            </a:r>
            <a:r>
              <a:rPr lang="en-US" dirty="0" smtClean="0"/>
              <a:t>.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операции</a:t>
            </a:r>
            <a:r>
              <a:rPr lang="en-US" dirty="0" smtClean="0"/>
              <a:t> &amp;&amp;, </a:t>
            </a:r>
            <a:r>
              <a:rPr lang="en-US" dirty="0" err="1" smtClean="0"/>
              <a:t>если</a:t>
            </a:r>
            <a:r>
              <a:rPr lang="en-US" dirty="0" smtClean="0"/>
              <a:t> </a:t>
            </a:r>
            <a:r>
              <a:rPr lang="en-US" dirty="0" err="1" smtClean="0"/>
              <a:t>первый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 </a:t>
            </a:r>
            <a:r>
              <a:rPr lang="en-US" dirty="0" err="1" smtClean="0"/>
              <a:t>равен</a:t>
            </a:r>
            <a:r>
              <a:rPr lang="en-US" dirty="0" smtClean="0"/>
              <a:t> </a:t>
            </a:r>
            <a:r>
              <a:rPr lang="en-US" dirty="0" err="1" smtClean="0"/>
              <a:t>значению</a:t>
            </a:r>
            <a:r>
              <a:rPr lang="en-US" dirty="0" smtClean="0"/>
              <a:t> false, </a:t>
            </a:r>
            <a:r>
              <a:rPr lang="en-US" dirty="0" err="1" smtClean="0"/>
              <a:t>то</a:t>
            </a:r>
            <a:r>
              <a:rPr lang="en-US" dirty="0" smtClean="0"/>
              <a:t> </a:t>
            </a:r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вычисляется</a:t>
            </a:r>
            <a:r>
              <a:rPr lang="en-US" dirty="0" smtClean="0"/>
              <a:t> и </a:t>
            </a:r>
            <a:r>
              <a:rPr lang="en-US" dirty="0" err="1" smtClean="0"/>
              <a:t>результат</a:t>
            </a:r>
            <a:r>
              <a:rPr lang="en-US" dirty="0" smtClean="0"/>
              <a:t> </a:t>
            </a:r>
            <a:r>
              <a:rPr lang="en-US" dirty="0" err="1" smtClean="0"/>
              <a:t>операции</a:t>
            </a:r>
            <a:r>
              <a:rPr lang="en-US" dirty="0" smtClean="0"/>
              <a:t> </a:t>
            </a:r>
            <a:r>
              <a:rPr lang="en-US" dirty="0" err="1" smtClean="0"/>
              <a:t>равен</a:t>
            </a:r>
            <a:r>
              <a:rPr lang="en-US" dirty="0" smtClean="0"/>
              <a:t> false. </a:t>
            </a:r>
            <a:endParaRPr lang="ru-RU" dirty="0" smtClean="0"/>
          </a:p>
          <a:p>
            <a:pPr lvl="1">
              <a:defRPr/>
            </a:pPr>
            <a:r>
              <a:rPr lang="en-US" dirty="0" smtClean="0"/>
              <a:t>в </a:t>
            </a:r>
            <a:r>
              <a:rPr lang="en-US" dirty="0" err="1" smtClean="0"/>
              <a:t>операции</a:t>
            </a:r>
            <a:r>
              <a:rPr lang="en-US" dirty="0" smtClean="0"/>
              <a:t> ||, </a:t>
            </a:r>
            <a:r>
              <a:rPr lang="en-US" dirty="0" err="1" smtClean="0"/>
              <a:t>если</a:t>
            </a:r>
            <a:r>
              <a:rPr lang="en-US" dirty="0" smtClean="0"/>
              <a:t> </a:t>
            </a:r>
            <a:r>
              <a:rPr lang="en-US" dirty="0" err="1" smtClean="0"/>
              <a:t>первый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 </a:t>
            </a:r>
            <a:r>
              <a:rPr lang="en-US" dirty="0" err="1" smtClean="0"/>
              <a:t>равен</a:t>
            </a:r>
            <a:r>
              <a:rPr lang="en-US" dirty="0" smtClean="0"/>
              <a:t> </a:t>
            </a:r>
            <a:r>
              <a:rPr lang="en-US" dirty="0" err="1" smtClean="0"/>
              <a:t>значению</a:t>
            </a:r>
            <a:r>
              <a:rPr lang="en-US" dirty="0" smtClean="0"/>
              <a:t> true, </a:t>
            </a:r>
            <a:r>
              <a:rPr lang="en-US" dirty="0" err="1" smtClean="0"/>
              <a:t>то</a:t>
            </a:r>
            <a:r>
              <a:rPr lang="en-US" dirty="0" smtClean="0"/>
              <a:t> </a:t>
            </a:r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вычисляется</a:t>
            </a:r>
            <a:r>
              <a:rPr lang="en-US" dirty="0" smtClean="0"/>
              <a:t> и </a:t>
            </a:r>
            <a:r>
              <a:rPr lang="en-US" dirty="0" err="1" smtClean="0"/>
              <a:t>результат</a:t>
            </a:r>
            <a:r>
              <a:rPr lang="en-US" dirty="0" smtClean="0"/>
              <a:t> </a:t>
            </a:r>
            <a:r>
              <a:rPr lang="en-US" dirty="0" err="1" smtClean="0"/>
              <a:t>операции</a:t>
            </a:r>
            <a:r>
              <a:rPr lang="en-US" dirty="0" smtClean="0"/>
              <a:t> </a:t>
            </a:r>
            <a:r>
              <a:rPr lang="en-US" dirty="0" err="1" smtClean="0"/>
              <a:t>равен</a:t>
            </a:r>
            <a:r>
              <a:rPr lang="en-US" dirty="0" smtClean="0"/>
              <a:t> true.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Такое свойство </a:t>
            </a:r>
            <a:r>
              <a:rPr lang="en-US" i="1" dirty="0" err="1" smtClean="0"/>
              <a:t>логических</a:t>
            </a:r>
            <a:r>
              <a:rPr lang="en-US" i="1" dirty="0" smtClean="0"/>
              <a:t> </a:t>
            </a:r>
            <a:r>
              <a:rPr lang="en-US" i="1" dirty="0" err="1" smtClean="0"/>
              <a:t>операций</a:t>
            </a:r>
            <a:r>
              <a:rPr lang="en-US" dirty="0" smtClean="0"/>
              <a:t> </a:t>
            </a:r>
            <a:r>
              <a:rPr lang="en-US" dirty="0" err="1" smtClean="0"/>
              <a:t>позволя</a:t>
            </a:r>
            <a:r>
              <a:rPr lang="ru-RU" dirty="0" smtClean="0"/>
              <a:t>е</a:t>
            </a:r>
            <a:r>
              <a:rPr lang="en-US" dirty="0" smtClean="0"/>
              <a:t>т </a:t>
            </a:r>
            <a:r>
              <a:rPr lang="en-US" dirty="0" err="1" smtClean="0"/>
              <a:t>вычислить</a:t>
            </a:r>
            <a:r>
              <a:rPr lang="en-US" dirty="0" smtClean="0"/>
              <a:t> </a:t>
            </a:r>
            <a:r>
              <a:rPr lang="en-US" i="1" dirty="0" err="1" smtClean="0"/>
              <a:t>логическое</a:t>
            </a:r>
            <a:r>
              <a:rPr lang="en-US" i="1" dirty="0" smtClean="0"/>
              <a:t> </a:t>
            </a:r>
            <a:r>
              <a:rPr lang="en-US" i="1" dirty="0" err="1" smtClean="0"/>
              <a:t>выражение</a:t>
            </a:r>
            <a:r>
              <a:rPr lang="en-US" dirty="0" smtClean="0"/>
              <a:t>, </a:t>
            </a:r>
            <a:r>
              <a:rPr lang="en-US" dirty="0" err="1" smtClean="0"/>
              <a:t>имеющее</a:t>
            </a:r>
            <a:r>
              <a:rPr lang="en-US" dirty="0" smtClean="0"/>
              <a:t> </a:t>
            </a:r>
            <a:r>
              <a:rPr lang="en-US" dirty="0" err="1" smtClean="0"/>
              <a:t>смысл</a:t>
            </a:r>
            <a:r>
              <a:rPr lang="en-US" dirty="0" smtClean="0"/>
              <a:t>, </a:t>
            </a:r>
            <a:r>
              <a:rPr lang="en-US" dirty="0" err="1" smtClean="0"/>
              <a:t>но</a:t>
            </a:r>
            <a:r>
              <a:rPr lang="en-US" dirty="0" smtClean="0"/>
              <a:t> в </a:t>
            </a:r>
            <a:r>
              <a:rPr lang="en-US" dirty="0" err="1" smtClean="0"/>
              <a:t>котором</a:t>
            </a:r>
            <a:r>
              <a:rPr lang="en-US" dirty="0" smtClean="0"/>
              <a:t> </a:t>
            </a:r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операнд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определен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логических операций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00062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err="1" smtClean="0"/>
              <a:t>Например</a:t>
            </a:r>
            <a:r>
              <a:rPr lang="en-US" dirty="0" smtClean="0"/>
              <a:t>, </a:t>
            </a:r>
            <a:r>
              <a:rPr lang="en-US" dirty="0" err="1" smtClean="0"/>
              <a:t>рассмотрим</a:t>
            </a:r>
            <a:r>
              <a:rPr lang="en-US" dirty="0" smtClean="0"/>
              <a:t> </a:t>
            </a:r>
            <a:r>
              <a:rPr lang="en-US" dirty="0" err="1" smtClean="0"/>
              <a:t>задачу</a:t>
            </a:r>
            <a:r>
              <a:rPr lang="en-US" dirty="0" smtClean="0"/>
              <a:t> </a:t>
            </a:r>
            <a:r>
              <a:rPr lang="en-US" dirty="0" err="1" smtClean="0"/>
              <a:t>поиска</a:t>
            </a:r>
            <a:r>
              <a:rPr lang="en-US" dirty="0" smtClean="0"/>
              <a:t> </a:t>
            </a:r>
            <a:r>
              <a:rPr lang="en-US" dirty="0" err="1" smtClean="0"/>
              <a:t>элемента</a:t>
            </a:r>
            <a:r>
              <a:rPr lang="en-US" dirty="0" smtClean="0"/>
              <a:t> </a:t>
            </a:r>
            <a:r>
              <a:rPr lang="en-US" dirty="0" err="1" smtClean="0"/>
              <a:t>массива</a:t>
            </a:r>
            <a:r>
              <a:rPr lang="en-US" dirty="0" smtClean="0"/>
              <a:t>. </a:t>
            </a:r>
            <a:r>
              <a:rPr lang="en-US" dirty="0" err="1" smtClean="0"/>
              <a:t>Заданный</a:t>
            </a:r>
            <a:r>
              <a:rPr lang="en-US" dirty="0" smtClean="0"/>
              <a:t> </a:t>
            </a:r>
            <a:r>
              <a:rPr lang="en-US" dirty="0" err="1" smtClean="0"/>
              <a:t>элемент</a:t>
            </a:r>
            <a:r>
              <a:rPr lang="en-US" dirty="0" smtClean="0"/>
              <a:t> в </a:t>
            </a:r>
            <a:r>
              <a:rPr lang="en-US" dirty="0" err="1" smtClean="0"/>
              <a:t>массиве</a:t>
            </a:r>
            <a:r>
              <a:rPr lang="en-US" dirty="0" smtClean="0"/>
              <a:t> </a:t>
            </a:r>
            <a:r>
              <a:rPr lang="en-US" dirty="0" err="1" smtClean="0"/>
              <a:t>может</a:t>
            </a:r>
            <a:r>
              <a:rPr lang="en-US" dirty="0" smtClean="0"/>
              <a:t> </a:t>
            </a:r>
            <a:r>
              <a:rPr lang="en-US" dirty="0" err="1" smtClean="0"/>
              <a:t>быть</a:t>
            </a:r>
            <a:r>
              <a:rPr lang="en-US" dirty="0" smtClean="0"/>
              <a:t>, а </a:t>
            </a:r>
            <a:r>
              <a:rPr lang="en-US" dirty="0" err="1" smtClean="0"/>
              <a:t>может</a:t>
            </a:r>
            <a:r>
              <a:rPr lang="en-US" dirty="0" smtClean="0"/>
              <a:t> и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быть</a:t>
            </a:r>
            <a:r>
              <a:rPr lang="en-US" dirty="0" smtClean="0"/>
              <a:t>.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//Условное </a:t>
            </a:r>
            <a:r>
              <a:rPr lang="en-US" dirty="0" smtClean="0">
                <a:ea typeface="+mn-ea"/>
                <a:cs typeface="+mn-cs"/>
              </a:rPr>
              <a:t>And</a:t>
            </a:r>
            <a:r>
              <a:rPr lang="ru-RU" dirty="0" smtClean="0">
                <a:ea typeface="+mn-ea"/>
                <a:cs typeface="+mn-cs"/>
              </a:rPr>
              <a:t> – &amp;&amp;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ru-RU" dirty="0" smtClean="0">
                <a:ea typeface="+mn-ea"/>
                <a:cs typeface="+mn-cs"/>
              </a:rPr>
              <a:t>[] </a:t>
            </a:r>
            <a:r>
              <a:rPr lang="en-US" dirty="0" err="1" smtClean="0">
                <a:ea typeface="+mn-ea"/>
                <a:cs typeface="+mn-cs"/>
              </a:rPr>
              <a:t>ar</a:t>
            </a:r>
            <a:r>
              <a:rPr lang="ru-RU" dirty="0" smtClean="0">
                <a:ea typeface="+mn-ea"/>
                <a:cs typeface="+mn-cs"/>
              </a:rPr>
              <a:t>= {1,2,3};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search</a:t>
            </a:r>
            <a:r>
              <a:rPr lang="ru-RU" dirty="0" smtClean="0">
                <a:ea typeface="+mn-ea"/>
                <a:cs typeface="+mn-cs"/>
              </a:rPr>
              <a:t> = 7,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=0;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// search – </a:t>
            </a:r>
            <a:r>
              <a:rPr lang="en-US" dirty="0" err="1" smtClean="0">
                <a:ea typeface="+mn-ea"/>
                <a:cs typeface="+mn-cs"/>
              </a:rPr>
              <a:t>заданное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значение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while ((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&lt; </a:t>
            </a:r>
            <a:r>
              <a:rPr lang="en-US" dirty="0" err="1" smtClean="0">
                <a:ea typeface="+mn-ea"/>
                <a:cs typeface="+mn-cs"/>
              </a:rPr>
              <a:t>ar.Length</a:t>
            </a:r>
            <a:r>
              <a:rPr lang="en-US" dirty="0" smtClean="0">
                <a:ea typeface="+mn-ea"/>
                <a:cs typeface="+mn-cs"/>
              </a:rPr>
              <a:t>) &amp;&amp; (</a:t>
            </a:r>
            <a:r>
              <a:rPr lang="en-US" dirty="0" err="1" smtClean="0">
                <a:ea typeface="+mn-ea"/>
                <a:cs typeface="+mn-cs"/>
              </a:rPr>
              <a:t>ar</a:t>
            </a:r>
            <a:r>
              <a:rPr lang="en-US" dirty="0" smtClean="0">
                <a:ea typeface="+mn-ea"/>
                <a:cs typeface="+mn-cs"/>
              </a:rPr>
              <a:t>[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]!= search))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++;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if(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&lt; </a:t>
            </a:r>
            <a:r>
              <a:rPr lang="en-US" dirty="0" err="1" smtClean="0">
                <a:ea typeface="+mn-ea"/>
                <a:cs typeface="+mn-cs"/>
              </a:rPr>
              <a:t>ar.Length</a:t>
            </a:r>
            <a:r>
              <a:rPr lang="en-US" dirty="0" smtClean="0">
                <a:ea typeface="+mn-ea"/>
                <a:cs typeface="+mn-cs"/>
              </a:rPr>
              <a:t>) 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Console.WriteLine</a:t>
            </a:r>
            <a:r>
              <a:rPr lang="en-US" dirty="0" smtClean="0">
                <a:ea typeface="+mn-ea"/>
                <a:cs typeface="+mn-cs"/>
              </a:rPr>
              <a:t>("</a:t>
            </a:r>
            <a:r>
              <a:rPr lang="en-US" dirty="0" err="1" smtClean="0">
                <a:ea typeface="+mn-ea"/>
                <a:cs typeface="+mn-cs"/>
              </a:rPr>
              <a:t>Значение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найдено</a:t>
            </a:r>
            <a:r>
              <a:rPr lang="en-US" dirty="0" smtClean="0">
                <a:ea typeface="+mn-ea"/>
                <a:cs typeface="+mn-cs"/>
              </a:rPr>
              <a:t>");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</a:t>
            </a:r>
            <a:r>
              <a:rPr lang="ru-RU" dirty="0" smtClean="0">
                <a:ea typeface="+mn-ea"/>
                <a:cs typeface="+mn-cs"/>
              </a:rPr>
              <a:t> 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Console</a:t>
            </a:r>
            <a:r>
              <a:rPr lang="ru-RU" dirty="0" smtClean="0">
                <a:ea typeface="+mn-ea"/>
                <a:cs typeface="+mn-cs"/>
              </a:rPr>
              <a:t>.</a:t>
            </a:r>
            <a:r>
              <a:rPr lang="en-US" dirty="0" err="1" smtClean="0">
                <a:ea typeface="+mn-ea"/>
                <a:cs typeface="+mn-cs"/>
              </a:rPr>
              <a:t>WriteLine</a:t>
            </a:r>
            <a:r>
              <a:rPr lang="ru-RU" dirty="0" smtClean="0">
                <a:ea typeface="+mn-ea"/>
                <a:cs typeface="+mn-cs"/>
              </a:rPr>
              <a:t>("Значение не найдено");</a:t>
            </a:r>
          </a:p>
          <a:p>
            <a:pPr>
              <a:defRPr/>
            </a:pPr>
            <a:r>
              <a:rPr lang="ru-RU" dirty="0" smtClean="0"/>
              <a:t>Второй операнд не определен в последней проверке, поскольку индекс элемента массива выходит за допустимые пределы (в C# индексация элементов начинается с нуля). Отметим, что "нормальная" конъюнкция требует вычисления обеих операндов, поэтому ее применение в данной программе приводило бы к формированию исключения в случае, когда образца нет в массиве.</a:t>
            </a:r>
          </a:p>
          <a:p>
            <a:pPr lvl="1">
              <a:buFontTx/>
              <a:buNone/>
              <a:defRPr/>
            </a:pP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mtClean="0">
                <a:solidFill>
                  <a:schemeClr val="tx1"/>
                </a:solidFill>
              </a:rPr>
              <a:t>Побитовые операции</a:t>
            </a:r>
            <a:endParaRPr lang="ru-RU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Три бинарные побитовые операции: 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&amp; – AND (если значения двух бит = 1, то и результирующий бит =1);</a:t>
            </a: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| – OR </a:t>
            </a:r>
            <a:r>
              <a:rPr lang="ru-RU" dirty="0" smtClean="0"/>
              <a:t>(если значения хотя бы одного бита = 1, то и результирующий бит =1); </a:t>
            </a:r>
            <a:endParaRPr lang="ru-RU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dirty="0" smtClean="0">
                <a:ea typeface="+mn-ea"/>
                <a:cs typeface="+mn-cs"/>
              </a:rPr>
              <a:t>^ – XOR (</a:t>
            </a:r>
            <a:r>
              <a:rPr lang="vi-VN" sz="2900" dirty="0" smtClean="0"/>
              <a:t>исключа́ющее ИЛИ</a:t>
            </a:r>
            <a:r>
              <a:rPr lang="ru-RU" dirty="0" smtClean="0">
                <a:ea typeface="+mn-ea"/>
                <a:cs typeface="+mn-cs"/>
              </a:rPr>
              <a:t>) могут использоваться как с целыми типами выше </a:t>
            </a:r>
            <a:r>
              <a:rPr lang="ru-RU" dirty="0" err="1" smtClean="0">
                <a:ea typeface="+mn-ea"/>
                <a:cs typeface="+mn-cs"/>
              </a:rPr>
              <a:t>int</a:t>
            </a:r>
            <a:r>
              <a:rPr lang="ru-RU" dirty="0" smtClean="0">
                <a:ea typeface="+mn-ea"/>
                <a:cs typeface="+mn-cs"/>
              </a:rPr>
              <a:t>, так и с булевыми типами. </a:t>
            </a:r>
            <a:r>
              <a:rPr lang="ru-RU" dirty="0" smtClean="0"/>
              <a:t>В первом случае они используются как побитовые операции, во втором – как обычные </a:t>
            </a:r>
            <a:r>
              <a:rPr lang="ru-RU" i="1" dirty="0" smtClean="0"/>
              <a:t>логические операции</a:t>
            </a:r>
            <a:r>
              <a:rPr lang="ru-RU" dirty="0" smtClean="0"/>
              <a:t>. </a:t>
            </a:r>
          </a:p>
          <a:p>
            <a:pPr>
              <a:buNone/>
              <a:defRPr/>
            </a:pPr>
            <a:endParaRPr lang="ru-RU" dirty="0" smtClean="0"/>
          </a:p>
          <a:p>
            <a:pPr>
              <a:buNone/>
              <a:defRPr/>
            </a:pPr>
            <a:r>
              <a:rPr lang="ru-RU" dirty="0" smtClean="0"/>
              <a:t>      </a:t>
            </a:r>
            <a:r>
              <a:rPr lang="en-US" dirty="0" smtClean="0"/>
              <a:t>a 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ru-RU" dirty="0" smtClean="0"/>
              <a:t>  01100101</a:t>
            </a:r>
            <a:r>
              <a:rPr lang="ru-RU" baseline="-25000" dirty="0" smtClean="0"/>
              <a:t>2</a:t>
            </a:r>
          </a:p>
          <a:p>
            <a:pPr>
              <a:buNone/>
              <a:defRPr/>
            </a:pPr>
            <a:r>
              <a:rPr lang="ru-RU" dirty="0" smtClean="0"/>
              <a:t>      </a:t>
            </a:r>
            <a:r>
              <a:rPr lang="en-US" dirty="0" smtClean="0"/>
              <a:t>b 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ru-RU" dirty="0" smtClean="0"/>
              <a:t>  00101001</a:t>
            </a:r>
            <a:r>
              <a:rPr lang="ru-RU" baseline="-25000" dirty="0" smtClean="0"/>
              <a:t>2</a:t>
            </a:r>
            <a:endParaRPr lang="ru-RU" dirty="0" smtClean="0"/>
          </a:p>
          <a:p>
            <a:pPr>
              <a:buNone/>
              <a:defRPr/>
            </a:pPr>
            <a:r>
              <a:rPr lang="ru-RU" dirty="0" smtClean="0"/>
              <a:t>тогда</a:t>
            </a:r>
            <a:endParaRPr lang="en-US" dirty="0" smtClean="0"/>
          </a:p>
          <a:p>
            <a:pPr>
              <a:buNone/>
              <a:defRPr/>
            </a:pPr>
            <a:r>
              <a:rPr lang="en-US" dirty="0" smtClean="0"/>
              <a:t>a ^ b </a:t>
            </a:r>
            <a:r>
              <a:rPr lang="ru-RU" dirty="0" smtClean="0"/>
              <a:t> </a:t>
            </a:r>
            <a:r>
              <a:rPr lang="en-US" dirty="0" smtClean="0"/>
              <a:t>=</a:t>
            </a:r>
            <a:r>
              <a:rPr lang="ru-RU" dirty="0" smtClean="0"/>
              <a:t>  01001100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 smtClean="0"/>
          </a:p>
          <a:p>
            <a:pPr>
              <a:defRPr/>
            </a:pPr>
            <a:r>
              <a:rPr lang="ru-RU" dirty="0" smtClean="0"/>
              <a:t>Иногда необходимо, чтобы оба операнда вычислялись в любом случае, тогда без этих операций не обойтись. Вот пример первого их использования: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//Логические побитовые операции </a:t>
            </a:r>
            <a:r>
              <a:rPr lang="ru-RU" dirty="0" err="1" smtClean="0">
                <a:ea typeface="+mn-ea"/>
                <a:cs typeface="+mn-cs"/>
              </a:rPr>
              <a:t>And</a:t>
            </a:r>
            <a:r>
              <a:rPr lang="ru-RU" dirty="0" smtClean="0">
                <a:ea typeface="+mn-ea"/>
                <a:cs typeface="+mn-cs"/>
              </a:rPr>
              <a:t>, </a:t>
            </a:r>
            <a:r>
              <a:rPr lang="ru-RU" dirty="0" err="1" smtClean="0">
                <a:ea typeface="+mn-ea"/>
                <a:cs typeface="+mn-cs"/>
              </a:rPr>
              <a:t>Or</a:t>
            </a:r>
            <a:r>
              <a:rPr lang="ru-RU" dirty="0" smtClean="0">
                <a:ea typeface="+mn-ea"/>
                <a:cs typeface="+mn-cs"/>
              </a:rPr>
              <a:t>, XOR (&amp;,|,^)</a:t>
            </a:r>
          </a:p>
          <a:p>
            <a:pPr lvl="1">
              <a:buFontTx/>
              <a:buNone/>
              <a:defRPr/>
            </a:pPr>
            <a:r>
              <a:rPr lang="ru-RU" dirty="0" err="1" smtClean="0">
                <a:ea typeface="+mn-ea"/>
                <a:cs typeface="+mn-cs"/>
              </a:rPr>
              <a:t>int</a:t>
            </a:r>
            <a:r>
              <a:rPr lang="ru-RU" dirty="0" smtClean="0">
                <a:ea typeface="+mn-ea"/>
                <a:cs typeface="+mn-cs"/>
              </a:rPr>
              <a:t> k2 = 7, k3 = 5, k4, k5, k6;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k4 = k2 &amp; k3; k5 = k2 | k3; k6 = k2^k3;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Таблицы истинности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1472" y="1714488"/>
          <a:ext cx="242889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785818"/>
                <a:gridCol w="928694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&amp;&amp; 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357554" y="1714488"/>
          <a:ext cx="242889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785818"/>
                <a:gridCol w="928694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|| </a:t>
                      </a:r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072198" y="1714488"/>
          <a:ext cx="242889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785818"/>
                <a:gridCol w="928694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^ </a:t>
                      </a:r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true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1214422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 </a:t>
            </a:r>
            <a:r>
              <a:rPr lang="ru-RU" dirty="0" smtClean="0"/>
              <a:t>и </a:t>
            </a:r>
            <a:r>
              <a:rPr lang="en-US" dirty="0" smtClean="0"/>
              <a:t>b</a:t>
            </a:r>
            <a:r>
              <a:rPr lang="ru-RU" dirty="0" smtClean="0"/>
              <a:t> типа </a:t>
            </a:r>
            <a:r>
              <a:rPr lang="en-US" dirty="0" err="1" smtClean="0"/>
              <a:t>bool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71472" y="3929066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 </a:t>
            </a:r>
            <a:r>
              <a:rPr lang="ru-RU" dirty="0" smtClean="0"/>
              <a:t>и </a:t>
            </a:r>
            <a:r>
              <a:rPr lang="en-US" dirty="0" smtClean="0"/>
              <a:t>b</a:t>
            </a:r>
            <a:r>
              <a:rPr lang="ru-RU" dirty="0" smtClean="0"/>
              <a:t> типа </a:t>
            </a:r>
            <a:r>
              <a:rPr lang="en-US" dirty="0" err="1" smtClean="0"/>
              <a:t>int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000100" y="4500570"/>
          <a:ext cx="197643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34"/>
                <a:gridCol w="642942"/>
                <a:gridCol w="857255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&amp; 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571868" y="4500570"/>
          <a:ext cx="197643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34"/>
                <a:gridCol w="642942"/>
                <a:gridCol w="857255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|</a:t>
                      </a:r>
                      <a:r>
                        <a:rPr lang="en-US" dirty="0" smtClean="0"/>
                        <a:t> 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6072198" y="4500570"/>
          <a:ext cx="197643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34"/>
                <a:gridCol w="642942"/>
                <a:gridCol w="857255"/>
              </a:tblGrid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^</a:t>
                      </a:r>
                      <a:r>
                        <a:rPr lang="en-US" dirty="0" smtClean="0"/>
                        <a:t> b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4504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Условная операция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dirty="0" smtClean="0"/>
              <a:t>В C# имеется </a:t>
            </a:r>
            <a:r>
              <a:rPr lang="ru-RU" i="1" dirty="0" smtClean="0"/>
              <a:t>условный операция</a:t>
            </a:r>
            <a:r>
              <a:rPr lang="ru-RU" dirty="0" smtClean="0"/>
              <a:t>, которые начинаются с условия, заключенного в круглые скобки, после которого следует знак вопроса и пара </a:t>
            </a:r>
            <a:r>
              <a:rPr lang="ru-RU" i="1" dirty="0" smtClean="0"/>
              <a:t>выражений</a:t>
            </a:r>
            <a:r>
              <a:rPr lang="ru-RU" dirty="0" smtClean="0"/>
              <a:t>, разделенных двоеточием ‘:’. </a:t>
            </a:r>
          </a:p>
          <a:p>
            <a:pPr>
              <a:defRPr/>
            </a:pPr>
            <a:r>
              <a:rPr lang="ru-RU" dirty="0" smtClean="0"/>
              <a:t>Условием является </a:t>
            </a:r>
            <a:r>
              <a:rPr lang="ru-RU" i="1" dirty="0" smtClean="0"/>
              <a:t>выражение</a:t>
            </a:r>
            <a:r>
              <a:rPr lang="ru-RU" dirty="0" smtClean="0"/>
              <a:t> типа </a:t>
            </a:r>
            <a:r>
              <a:rPr lang="ru-RU" dirty="0" err="1" smtClean="0"/>
              <a:t>bool</a:t>
            </a:r>
            <a:r>
              <a:rPr lang="ru-RU" dirty="0" smtClean="0"/>
              <a:t>. Если оно истинно, то из пары </a:t>
            </a:r>
            <a:r>
              <a:rPr lang="ru-RU" i="1" dirty="0" smtClean="0"/>
              <a:t>выражений</a:t>
            </a:r>
            <a:r>
              <a:rPr lang="ru-RU" dirty="0" smtClean="0"/>
              <a:t> выбирается первое, в противном случае результатом является значение второго </a:t>
            </a:r>
            <a:r>
              <a:rPr lang="ru-RU" i="1" dirty="0" smtClean="0"/>
              <a:t>выражения</a:t>
            </a:r>
            <a:r>
              <a:rPr lang="ru-RU" dirty="0" smtClean="0"/>
              <a:t>. </a:t>
            </a:r>
          </a:p>
          <a:p>
            <a:pPr>
              <a:defRPr/>
            </a:pPr>
            <a:r>
              <a:rPr lang="ru-RU" dirty="0" smtClean="0"/>
              <a:t>Например: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a</a:t>
            </a:r>
            <a:r>
              <a:rPr lang="ru-RU" dirty="0" smtClean="0">
                <a:ea typeface="+mn-ea"/>
                <a:cs typeface="+mn-cs"/>
              </a:rPr>
              <a:t> = 7, 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 = 9, </a:t>
            </a:r>
            <a:r>
              <a:rPr lang="en-US" dirty="0" smtClean="0">
                <a:ea typeface="+mn-ea"/>
                <a:cs typeface="+mn-cs"/>
              </a:rPr>
              <a:t>max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max</a:t>
            </a:r>
            <a:r>
              <a:rPr lang="ru-RU" dirty="0" smtClean="0">
                <a:ea typeface="+mn-ea"/>
                <a:cs typeface="+mn-cs"/>
              </a:rPr>
              <a:t> = (</a:t>
            </a:r>
            <a:r>
              <a:rPr lang="en-US" dirty="0" smtClean="0">
                <a:ea typeface="+mn-ea"/>
                <a:cs typeface="+mn-cs"/>
              </a:rPr>
              <a:t>a</a:t>
            </a:r>
            <a:r>
              <a:rPr lang="ru-RU" dirty="0" smtClean="0">
                <a:ea typeface="+mn-ea"/>
                <a:cs typeface="+mn-cs"/>
              </a:rPr>
              <a:t>&gt;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) ? </a:t>
            </a:r>
            <a:r>
              <a:rPr lang="en-US" dirty="0" smtClean="0">
                <a:ea typeface="+mn-ea"/>
                <a:cs typeface="+mn-cs"/>
              </a:rPr>
              <a:t>a</a:t>
            </a:r>
            <a:r>
              <a:rPr lang="ru-RU" dirty="0" smtClean="0">
                <a:ea typeface="+mn-ea"/>
                <a:cs typeface="+mn-cs"/>
              </a:rPr>
              <a:t>:</a:t>
            </a:r>
            <a:r>
              <a:rPr lang="en-US" dirty="0" smtClean="0">
                <a:ea typeface="+mn-ea"/>
                <a:cs typeface="+mn-cs"/>
              </a:rPr>
              <a:t>b</a:t>
            </a:r>
            <a:r>
              <a:rPr lang="ru-RU" dirty="0" smtClean="0">
                <a:ea typeface="+mn-ea"/>
                <a:cs typeface="+mn-cs"/>
              </a:rPr>
              <a:t>; // </a:t>
            </a:r>
            <a:r>
              <a:rPr lang="en-US" dirty="0" smtClean="0">
                <a:ea typeface="+mn-ea"/>
                <a:cs typeface="+mn-cs"/>
              </a:rPr>
              <a:t>max</a:t>
            </a:r>
            <a:r>
              <a:rPr lang="ru-RU" dirty="0" smtClean="0">
                <a:ea typeface="+mn-ea"/>
                <a:cs typeface="+mn-cs"/>
              </a:rPr>
              <a:t> получит значение 9.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14620"/>
            <a:ext cx="8186766" cy="1328734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Выражения</a:t>
            </a: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Выражения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В языках программирования под</a:t>
            </a:r>
            <a:r>
              <a:rPr lang="ru-RU" i="1" dirty="0" smtClean="0"/>
              <a:t> выражением</a:t>
            </a:r>
            <a:r>
              <a:rPr lang="ru-RU" dirty="0" smtClean="0"/>
              <a:t> понимается комбинация констант, переменных, вызовов методов (возвращающих значения), объединенных знаками операций и скобками, которая в результате вычисления, возвращает некоторый результат. </a:t>
            </a:r>
          </a:p>
          <a:p>
            <a:pPr>
              <a:defRPr/>
            </a:pPr>
            <a:r>
              <a:rPr lang="ru-RU" dirty="0" smtClean="0"/>
              <a:t>При вычислении </a:t>
            </a:r>
            <a:r>
              <a:rPr lang="ru-RU" i="1" dirty="0" smtClean="0"/>
              <a:t>выражения</a:t>
            </a:r>
            <a:r>
              <a:rPr lang="ru-RU" dirty="0" smtClean="0"/>
              <a:t> определяется его значение и тип.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вычисления выражения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dirty="0" smtClean="0"/>
              <a:t>Типом результата выражения является наиболее сложный тип переменных и констант (в соответствии с диаграммой). </a:t>
            </a:r>
          </a:p>
          <a:p>
            <a:pPr lvl="1">
              <a:defRPr/>
            </a:pPr>
            <a:r>
              <a:rPr lang="ru-RU" dirty="0" smtClean="0"/>
              <a:t>Наиболее простым типом является </a:t>
            </a:r>
            <a:r>
              <a:rPr lang="en-US" dirty="0" smtClean="0"/>
              <a:t>byte</a:t>
            </a:r>
            <a:r>
              <a:rPr lang="ru-RU" dirty="0" smtClean="0"/>
              <a:t>, а наиболее сложным – </a:t>
            </a:r>
            <a:r>
              <a:rPr lang="en-US" dirty="0" smtClean="0"/>
              <a:t>decimal</a:t>
            </a:r>
            <a:r>
              <a:rPr lang="ru-RU" dirty="0" smtClean="0"/>
              <a:t>. </a:t>
            </a:r>
          </a:p>
          <a:p>
            <a:pPr>
              <a:defRPr/>
            </a:pPr>
            <a:r>
              <a:rPr lang="ru-RU" dirty="0" smtClean="0"/>
              <a:t>Например, результатом выполнения следующего выражения:</a:t>
            </a:r>
          </a:p>
          <a:p>
            <a:pPr lvl="1">
              <a:buFontTx/>
              <a:buNone/>
              <a:defRPr/>
            </a:pPr>
            <a:r>
              <a:rPr lang="en-US" dirty="0" err="1" smtClean="0"/>
              <a:t>int</a:t>
            </a:r>
            <a:r>
              <a:rPr lang="en-US" dirty="0" smtClean="0"/>
              <a:t> a</a:t>
            </a:r>
            <a:r>
              <a:rPr lang="ru-RU" dirty="0" smtClean="0"/>
              <a:t> = 5; </a:t>
            </a:r>
            <a:r>
              <a:rPr lang="en-US" dirty="0" smtClean="0"/>
              <a:t>float f</a:t>
            </a:r>
            <a:r>
              <a:rPr lang="ru-RU" dirty="0" smtClean="0"/>
              <a:t>;</a:t>
            </a:r>
          </a:p>
          <a:p>
            <a:pPr lvl="1">
              <a:buFontTx/>
              <a:buNone/>
              <a:defRPr/>
            </a:pPr>
            <a:r>
              <a:rPr lang="en-US" dirty="0" smtClean="0"/>
              <a:t>f</a:t>
            </a:r>
            <a:r>
              <a:rPr lang="ru-RU" dirty="0" smtClean="0"/>
              <a:t> = </a:t>
            </a:r>
            <a:r>
              <a:rPr lang="en-US" dirty="0" smtClean="0"/>
              <a:t>a</a:t>
            </a:r>
            <a:r>
              <a:rPr lang="ru-RU" dirty="0" smtClean="0"/>
              <a:t>/4;  // значение </a:t>
            </a:r>
            <a:r>
              <a:rPr lang="en-US" dirty="0" smtClean="0"/>
              <a:t>f</a:t>
            </a:r>
            <a:r>
              <a:rPr lang="ru-RU" dirty="0" smtClean="0"/>
              <a:t> = 1.0, так как результат а/4 </a:t>
            </a:r>
            <a:r>
              <a:rPr lang="en-US" dirty="0" err="1" smtClean="0"/>
              <a:t>int</a:t>
            </a:r>
            <a:r>
              <a:rPr lang="en-US" dirty="0" smtClean="0"/>
              <a:t> = 1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en-US" dirty="0" smtClean="0"/>
              <a:t>f</a:t>
            </a:r>
            <a:r>
              <a:rPr lang="ru-RU" dirty="0" smtClean="0"/>
              <a:t> = </a:t>
            </a:r>
            <a:r>
              <a:rPr lang="en-US" dirty="0" smtClean="0"/>
              <a:t>a</a:t>
            </a:r>
            <a:r>
              <a:rPr lang="ru-RU" dirty="0" smtClean="0"/>
              <a:t>/4</a:t>
            </a:r>
            <a:r>
              <a:rPr lang="en-US" dirty="0" smtClean="0"/>
              <a:t>f</a:t>
            </a:r>
            <a:r>
              <a:rPr lang="ru-RU" dirty="0" smtClean="0"/>
              <a:t>; // значение а = 1.25, так как результат </a:t>
            </a:r>
            <a:r>
              <a:rPr lang="en-US" dirty="0" smtClean="0"/>
              <a:t>float </a:t>
            </a:r>
            <a:r>
              <a:rPr lang="ru-RU" dirty="0" smtClean="0"/>
              <a:t>и = 1,25</a:t>
            </a:r>
          </a:p>
          <a:p>
            <a:r>
              <a:rPr lang="ru-RU" dirty="0" smtClean="0"/>
              <a:t>Тип результата арифметической операции определяется наиболее сложным типом операнда.</a:t>
            </a:r>
          </a:p>
          <a:p>
            <a:r>
              <a:rPr lang="ru-RU" dirty="0" smtClean="0"/>
              <a:t>Тип результата выражения является наиболее сложным типом операндов.</a:t>
            </a:r>
          </a:p>
          <a:p>
            <a:r>
              <a:rPr lang="ru-RU" dirty="0" smtClean="0"/>
              <a:t>Тип промежуточного результата выражения может отличаться от типа результата выражения. Например:</a:t>
            </a:r>
          </a:p>
          <a:p>
            <a:pPr lvl="1"/>
            <a:r>
              <a:rPr lang="fr-FR" dirty="0" smtClean="0"/>
              <a:t>double aaa = 2 / 4 * 0.5; // </a:t>
            </a:r>
            <a:r>
              <a:rPr lang="ru-RU" dirty="0" smtClean="0"/>
              <a:t>тип </a:t>
            </a:r>
            <a:r>
              <a:rPr lang="en-US" dirty="0" smtClean="0"/>
              <a:t>double = </a:t>
            </a:r>
            <a:r>
              <a:rPr lang="fr-FR" dirty="0" smtClean="0"/>
              <a:t>0.0</a:t>
            </a:r>
          </a:p>
          <a:p>
            <a:pPr lvl="1"/>
            <a:r>
              <a:rPr lang="fr-FR" dirty="0" smtClean="0"/>
              <a:t>double bbb = 0.5 * 2 / 4; // </a:t>
            </a:r>
            <a:r>
              <a:rPr lang="ru-RU" dirty="0" smtClean="0"/>
              <a:t>тип </a:t>
            </a:r>
            <a:r>
              <a:rPr lang="en-US" dirty="0" smtClean="0"/>
              <a:t>double = </a:t>
            </a:r>
            <a:r>
              <a:rPr lang="fr-FR" dirty="0" smtClean="0"/>
              <a:t>0.25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результата выражения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/>
              <a:t>Тип результата выражения зависит от типов переменных и констант участвующих в выражении и выполняемых операций. </a:t>
            </a:r>
          </a:p>
          <a:p>
            <a:pPr>
              <a:defRPr/>
            </a:pPr>
            <a:r>
              <a:rPr lang="ru-RU" dirty="0" smtClean="0"/>
              <a:t>Типом результата выражения определяется типом результата операций, входящих в выражение. </a:t>
            </a:r>
          </a:p>
          <a:p>
            <a:pPr>
              <a:defRPr/>
            </a:pPr>
            <a:r>
              <a:rPr lang="ru-RU" dirty="0" smtClean="0"/>
              <a:t>Например, результатом выполнения следующего выражения:</a:t>
            </a:r>
          </a:p>
          <a:p>
            <a:pPr lvl="1">
              <a:buFontTx/>
              <a:buNone/>
              <a:defRPr/>
            </a:pP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5;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float 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/4; // значение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1.0, так как а/4 </a:t>
            </a: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</a:t>
            </a:r>
            <a:endParaRPr lang="ru-RU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/4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;// значение </a:t>
            </a: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= 1.25</a:t>
            </a:r>
          </a:p>
          <a:p>
            <a:r>
              <a:rPr lang="ru-RU" dirty="0" smtClean="0"/>
              <a:t>Промежуточный тип операций может отличаться от типа выражения:</a:t>
            </a:r>
          </a:p>
          <a:p>
            <a:pPr lvl="1">
              <a:buNone/>
            </a:pPr>
            <a:r>
              <a:rPr lang="fr-FR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 aaa = 2 / 4 * 0.5; // 0.0</a:t>
            </a:r>
            <a:r>
              <a:rPr lang="en-US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 2/4 – </a:t>
            </a:r>
            <a:r>
              <a:rPr lang="en-US" sz="2600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0</a:t>
            </a:r>
            <a:endParaRPr lang="fr-FR" sz="2600" dirty="0" smtClean="0">
              <a:solidFill>
                <a:srgbClr val="0000CC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fr-FR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double bbb = 0.5 * 2 / 4; // 0.25</a:t>
            </a:r>
            <a:r>
              <a:rPr lang="ru-RU" sz="2600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14620"/>
            <a:ext cx="8186766" cy="1328734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Операторы языка программирования</a:t>
            </a:r>
            <a:endParaRPr lang="ru-R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языка программирования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b="1" dirty="0" smtClean="0"/>
              <a:t> </a:t>
            </a:r>
            <a:r>
              <a:rPr lang="ru-RU" dirty="0" smtClean="0"/>
              <a:t>Операторы являются инструкциями языка программирования, которые представляет собой законченные фразы и определяют некоторый вполне законченные этапы обработки данных. </a:t>
            </a:r>
          </a:p>
          <a:p>
            <a:pPr>
              <a:defRPr/>
            </a:pPr>
            <a:r>
              <a:rPr lang="ru-RU" dirty="0" smtClean="0"/>
              <a:t>В состав операторов входят ключевые слова, переменные, константы, операции и выражения. </a:t>
            </a:r>
          </a:p>
          <a:p>
            <a:pPr>
              <a:defRPr/>
            </a:pPr>
            <a:r>
              <a:rPr lang="ru-RU" dirty="0" smtClean="0"/>
              <a:t>Каждый оператор заканчивается символом “;”. </a:t>
            </a:r>
          </a:p>
          <a:p>
            <a:pPr>
              <a:defRPr/>
            </a:pPr>
            <a:r>
              <a:rPr lang="ru-RU" dirty="0" smtClean="0"/>
              <a:t>В одно строке программы может быть записано несколько операторов и один оператор может быть записан в нескольких строках.</a:t>
            </a:r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присваивания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ru-RU" dirty="0" smtClean="0"/>
              <a:t>В языке C# </a:t>
            </a:r>
            <a:r>
              <a:rPr lang="ru-RU" i="1" dirty="0" smtClean="0"/>
              <a:t>присваивание</a:t>
            </a:r>
            <a:r>
              <a:rPr lang="ru-RU" dirty="0" smtClean="0"/>
              <a:t> считается операцией. </a:t>
            </a:r>
          </a:p>
          <a:p>
            <a:pPr>
              <a:defRPr/>
            </a:pPr>
            <a:r>
              <a:rPr lang="ru-RU" dirty="0" smtClean="0"/>
              <a:t>Вместе с тем запись вида: </a:t>
            </a:r>
            <a:r>
              <a:rPr lang="en-US" dirty="0" smtClean="0"/>
              <a:t>x</a:t>
            </a:r>
            <a:r>
              <a:rPr lang="ru-RU" dirty="0" smtClean="0"/>
              <a:t> = </a:t>
            </a:r>
            <a:r>
              <a:rPr lang="en-US" dirty="0" err="1" smtClean="0"/>
              <a:t>expr</a:t>
            </a:r>
            <a:r>
              <a:rPr lang="ru-RU" dirty="0" smtClean="0"/>
              <a:t>; можно считать настоящим </a:t>
            </a:r>
            <a:r>
              <a:rPr lang="ru-RU" i="1" dirty="0" smtClean="0"/>
              <a:t>оператором присваивания</a:t>
            </a:r>
            <a:r>
              <a:rPr lang="ru-RU" dirty="0" smtClean="0"/>
              <a:t>, так же, как и одновременное </a:t>
            </a:r>
            <a:r>
              <a:rPr lang="ru-RU" i="1" dirty="0" smtClean="0"/>
              <a:t>присваивание</a:t>
            </a:r>
            <a:r>
              <a:rPr lang="ru-RU" dirty="0" smtClean="0"/>
              <a:t> со списком переменных в левой части: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en-US" dirty="0" smtClean="0"/>
              <a:t>x</a:t>
            </a:r>
            <a:r>
              <a:rPr lang="ru-RU" dirty="0" smtClean="0"/>
              <a:t>1 = </a:t>
            </a:r>
            <a:r>
              <a:rPr lang="en-US" dirty="0" smtClean="0"/>
              <a:t>x</a:t>
            </a:r>
            <a:r>
              <a:rPr lang="ru-RU" dirty="0" smtClean="0"/>
              <a:t>2 = ... = </a:t>
            </a:r>
            <a:r>
              <a:rPr lang="en-US" dirty="0" err="1" smtClean="0"/>
              <a:t>xk</a:t>
            </a:r>
            <a:r>
              <a:rPr lang="ru-RU" dirty="0" smtClean="0"/>
              <a:t> = </a:t>
            </a:r>
            <a:r>
              <a:rPr lang="en-US" dirty="0" err="1" smtClean="0"/>
              <a:t>expr</a:t>
            </a:r>
            <a:r>
              <a:rPr lang="ru-RU" dirty="0" smtClean="0"/>
              <a:t>;</a:t>
            </a:r>
          </a:p>
          <a:p>
            <a:pPr>
              <a:defRPr/>
            </a:pPr>
            <a:r>
              <a:rPr lang="ru-RU" dirty="0" smtClean="0"/>
              <a:t>В качестве выражения </a:t>
            </a:r>
            <a:r>
              <a:rPr lang="ru-RU" dirty="0" err="1" smtClean="0"/>
              <a:t>expr</a:t>
            </a:r>
            <a:r>
              <a:rPr lang="ru-RU" dirty="0" smtClean="0"/>
              <a:t> может выступать просто переменная или константа.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Операторы выбора</a:t>
            </a:r>
          </a:p>
        </p:txBody>
      </p:sp>
      <p:sp>
        <p:nvSpPr>
          <p:cNvPr id="942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Для выбора одной из нескольких возможностей используются два оператора – </a:t>
            </a:r>
            <a:r>
              <a:rPr lang="en-US" i="1" smtClean="0"/>
              <a:t>if</a:t>
            </a:r>
            <a:r>
              <a:rPr lang="ru-RU" smtClean="0"/>
              <a:t> и </a:t>
            </a:r>
            <a:r>
              <a:rPr lang="en-US" i="1" smtClean="0"/>
              <a:t>switch</a:t>
            </a:r>
            <a:r>
              <a:rPr lang="ru-RU" smtClean="0"/>
              <a:t>. </a:t>
            </a:r>
          </a:p>
          <a:p>
            <a:r>
              <a:rPr lang="en-US" i="1" smtClean="0"/>
              <a:t>if </a:t>
            </a:r>
            <a:r>
              <a:rPr lang="ru-RU" i="1" smtClean="0"/>
              <a:t> - </a:t>
            </a:r>
            <a:r>
              <a:rPr lang="ru-RU" smtClean="0"/>
              <a:t>альтернативный выбор, </a:t>
            </a:r>
          </a:p>
          <a:p>
            <a:r>
              <a:rPr lang="en-US" i="1" smtClean="0"/>
              <a:t>switch </a:t>
            </a:r>
            <a:r>
              <a:rPr lang="ru-RU" smtClean="0"/>
              <a:t>– разбор случаев.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Синтаксис </a:t>
            </a:r>
            <a:r>
              <a:rPr lang="ru-RU" i="1" dirty="0" smtClean="0"/>
              <a:t>оператора </a:t>
            </a:r>
            <a:r>
              <a:rPr lang="en-US" i="1" dirty="0" smtClean="0"/>
              <a:t>if</a:t>
            </a:r>
            <a:r>
              <a:rPr lang="ru-RU" dirty="0" smtClean="0"/>
              <a:t>: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if</a:t>
            </a:r>
            <a:r>
              <a:rPr lang="ru-RU" dirty="0" smtClean="0">
                <a:ea typeface="+mn-ea"/>
                <a:cs typeface="+mn-cs"/>
              </a:rPr>
              <a:t>(выражение_1) оператор_1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 if</a:t>
            </a:r>
            <a:r>
              <a:rPr lang="ru-RU" dirty="0" smtClean="0">
                <a:ea typeface="+mn-ea"/>
                <a:cs typeface="+mn-cs"/>
              </a:rPr>
              <a:t>(выражение_2) оператор_2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...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 if</a:t>
            </a:r>
            <a:r>
              <a:rPr lang="ru-RU" dirty="0" smtClean="0">
                <a:ea typeface="+mn-ea"/>
                <a:cs typeface="+mn-cs"/>
              </a:rPr>
              <a:t>(</a:t>
            </a:r>
            <a:r>
              <a:rPr lang="ru-RU" dirty="0" err="1" smtClean="0">
                <a:ea typeface="+mn-ea"/>
                <a:cs typeface="+mn-cs"/>
              </a:rPr>
              <a:t>выражение_</a:t>
            </a:r>
            <a:r>
              <a:rPr lang="en-US" dirty="0" smtClean="0">
                <a:ea typeface="+mn-ea"/>
                <a:cs typeface="+mn-cs"/>
              </a:rPr>
              <a:t>K</a:t>
            </a:r>
            <a:r>
              <a:rPr lang="ru-RU" dirty="0" smtClean="0">
                <a:ea typeface="+mn-ea"/>
                <a:cs typeface="+mn-cs"/>
              </a:rPr>
              <a:t>) </a:t>
            </a:r>
            <a:r>
              <a:rPr lang="ru-RU" dirty="0" err="1" smtClean="0">
                <a:ea typeface="+mn-ea"/>
                <a:cs typeface="+mn-cs"/>
              </a:rPr>
              <a:t>оператор_</a:t>
            </a:r>
            <a:r>
              <a:rPr lang="en-US" dirty="0" smtClean="0">
                <a:ea typeface="+mn-ea"/>
                <a:cs typeface="+mn-cs"/>
              </a:rPr>
              <a:t>K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else</a:t>
            </a:r>
            <a:r>
              <a:rPr lang="ru-RU" dirty="0" smtClean="0">
                <a:ea typeface="+mn-ea"/>
                <a:cs typeface="+mn-cs"/>
              </a:rPr>
              <a:t> </a:t>
            </a:r>
            <a:r>
              <a:rPr lang="ru-RU" dirty="0" err="1" smtClean="0">
                <a:ea typeface="+mn-ea"/>
                <a:cs typeface="+mn-cs"/>
              </a:rPr>
              <a:t>оператор_</a:t>
            </a:r>
            <a:r>
              <a:rPr lang="en-US" dirty="0" smtClean="0">
                <a:ea typeface="+mn-ea"/>
                <a:cs typeface="+mn-cs"/>
              </a:rPr>
              <a:t>N</a:t>
            </a: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r>
              <a:rPr lang="ru-RU" dirty="0" smtClean="0"/>
              <a:t>Выражения </a:t>
            </a:r>
            <a:r>
              <a:rPr lang="en-US" i="1" dirty="0" smtClean="0"/>
              <a:t>if</a:t>
            </a:r>
            <a:r>
              <a:rPr lang="ru-RU" dirty="0" smtClean="0"/>
              <a:t> должны заключаться в круглые скобки и быть булевого типа. Точнее, выражения должны давать значения </a:t>
            </a:r>
            <a:r>
              <a:rPr lang="ru-RU" dirty="0" err="1" smtClean="0"/>
              <a:t>true</a:t>
            </a:r>
            <a:r>
              <a:rPr lang="ru-RU" dirty="0" smtClean="0"/>
              <a:t> или </a:t>
            </a:r>
            <a:r>
              <a:rPr lang="en-US" dirty="0" smtClean="0"/>
              <a:t>false</a:t>
            </a:r>
            <a:r>
              <a:rPr lang="ru-RU" dirty="0" smtClean="0"/>
              <a:t>. Отметим еще раз, что арифметический тип не имеет явных или неявных преобразований к булевому типу. </a:t>
            </a:r>
          </a:p>
          <a:p>
            <a:pPr>
              <a:defRPr/>
            </a:pPr>
            <a:r>
              <a:rPr lang="ru-RU" dirty="0" smtClean="0"/>
              <a:t>Ветви </a:t>
            </a:r>
            <a:r>
              <a:rPr lang="en-US" dirty="0" smtClean="0"/>
              <a:t>else</a:t>
            </a:r>
            <a:r>
              <a:rPr lang="ru-RU" dirty="0" smtClean="0"/>
              <a:t> и </a:t>
            </a:r>
            <a:r>
              <a:rPr lang="en-US" dirty="0" smtClean="0"/>
              <a:t>if</a:t>
            </a:r>
            <a:r>
              <a:rPr lang="ru-RU" dirty="0" smtClean="0"/>
              <a:t>, позволяющие организовать выбор из многих возможностей, могут отсутствовать. Может быть опущена и заключительная else-ветвь. В этом случае краткая форма </a:t>
            </a:r>
            <a:r>
              <a:rPr lang="ru-RU" i="1" dirty="0" smtClean="0"/>
              <a:t>оператора </a:t>
            </a:r>
            <a:r>
              <a:rPr lang="ru-RU" i="1" dirty="0" err="1" smtClean="0"/>
              <a:t>if</a:t>
            </a:r>
            <a:r>
              <a:rPr lang="ru-RU" dirty="0" smtClean="0"/>
              <a:t> задает альтернативный выбор – делать или не делать – выполнять или не выполнять then-оператор.</a:t>
            </a:r>
          </a:p>
          <a:p>
            <a:pPr>
              <a:defRPr/>
            </a:pPr>
            <a:r>
              <a:rPr lang="ru-RU" dirty="0" smtClean="0"/>
              <a:t>Выражения в </a:t>
            </a:r>
            <a:r>
              <a:rPr lang="ru-RU" i="1" dirty="0" err="1" smtClean="0"/>
              <a:t>if</a:t>
            </a:r>
            <a:r>
              <a:rPr lang="ru-RU" dirty="0" smtClean="0"/>
              <a:t> проверяются в порядке их написания. Как только получено значение </a:t>
            </a:r>
            <a:r>
              <a:rPr lang="en-US" dirty="0" smtClean="0"/>
              <a:t>true</a:t>
            </a:r>
            <a:r>
              <a:rPr lang="ru-RU" dirty="0" smtClean="0"/>
              <a:t>, проверка прекращается и выполняется оператор (это может быть </a:t>
            </a:r>
            <a:r>
              <a:rPr lang="ru-RU" i="1" dirty="0" smtClean="0"/>
              <a:t>блок</a:t>
            </a:r>
            <a:r>
              <a:rPr lang="ru-RU" dirty="0" smtClean="0"/>
              <a:t>), который следует за выражением, получившим значение </a:t>
            </a:r>
            <a:r>
              <a:rPr lang="en-US" dirty="0" smtClean="0"/>
              <a:t>true</a:t>
            </a:r>
            <a:r>
              <a:rPr lang="ru-RU" dirty="0" smtClean="0"/>
              <a:t>. С завершением этого оператора завершается и </a:t>
            </a:r>
            <a:r>
              <a:rPr lang="ru-RU" i="1" dirty="0" smtClean="0"/>
              <a:t>оператор </a:t>
            </a:r>
            <a:r>
              <a:rPr lang="en-US" i="1" dirty="0" smtClean="0"/>
              <a:t>if</a:t>
            </a:r>
            <a:r>
              <a:rPr lang="ru-RU" dirty="0" smtClean="0"/>
              <a:t>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switch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429250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ru-RU" sz="4300" dirty="0" smtClean="0"/>
              <a:t>Частным, но важным случаем выбора из нескольких вариантов является ситуация, при которой выбор варианта определяется значениями некоторого выражения. Соответствующий оператор C# называется </a:t>
            </a:r>
            <a:r>
              <a:rPr lang="ru-RU" sz="4300" i="1" dirty="0" smtClean="0"/>
              <a:t>оператором </a:t>
            </a:r>
            <a:r>
              <a:rPr lang="en-US" sz="4300" i="1" dirty="0" smtClean="0"/>
              <a:t>switch</a:t>
            </a:r>
            <a:r>
              <a:rPr lang="ru-RU" sz="4300" dirty="0" smtClean="0"/>
              <a:t>:</a:t>
            </a:r>
          </a:p>
          <a:p>
            <a:pPr lvl="1">
              <a:buFontTx/>
              <a:buNone/>
              <a:defRPr/>
            </a:pPr>
            <a:r>
              <a:rPr lang="en-US" sz="3700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(выражение)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{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константное_выражение_1: 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	[операторы_1 оператор_перехода_1]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...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константное_выражение_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: 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	[</a:t>
            </a:r>
            <a:r>
              <a:rPr lang="ru-RU" sz="3700" dirty="0" err="1" smtClean="0">
                <a:ea typeface="+mn-ea"/>
                <a:cs typeface="+mn-cs"/>
              </a:rPr>
              <a:t>операторы_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оператор_перехода_</a:t>
            </a:r>
            <a:r>
              <a:rPr lang="en-US" sz="3700" dirty="0" smtClean="0">
                <a:ea typeface="+mn-ea"/>
                <a:cs typeface="+mn-cs"/>
              </a:rPr>
              <a:t>K</a:t>
            </a:r>
            <a:r>
              <a:rPr lang="ru-RU" sz="3700" dirty="0" smtClean="0">
                <a:ea typeface="+mn-ea"/>
                <a:cs typeface="+mn-cs"/>
              </a:rPr>
              <a:t>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   [</a:t>
            </a:r>
            <a:r>
              <a:rPr lang="en-US" sz="3700" dirty="0" smtClean="0">
                <a:ea typeface="+mn-ea"/>
                <a:cs typeface="+mn-cs"/>
              </a:rPr>
              <a:t>default</a:t>
            </a:r>
            <a:r>
              <a:rPr lang="ru-RU" sz="3700" dirty="0" smtClean="0">
                <a:ea typeface="+mn-ea"/>
                <a:cs typeface="+mn-cs"/>
              </a:rPr>
              <a:t>: </a:t>
            </a:r>
            <a:r>
              <a:rPr lang="ru-RU" sz="3700" dirty="0" err="1" smtClean="0">
                <a:ea typeface="+mn-ea"/>
                <a:cs typeface="+mn-cs"/>
              </a:rPr>
              <a:t>операторы_</a:t>
            </a:r>
            <a:r>
              <a:rPr lang="en-US" sz="3700" dirty="0" smtClean="0">
                <a:ea typeface="+mn-ea"/>
                <a:cs typeface="+mn-cs"/>
              </a:rPr>
              <a:t>N</a:t>
            </a:r>
            <a:r>
              <a:rPr lang="ru-RU" sz="3700" dirty="0" smtClean="0">
                <a:ea typeface="+mn-ea"/>
                <a:cs typeface="+mn-cs"/>
              </a:rPr>
              <a:t> </a:t>
            </a:r>
            <a:r>
              <a:rPr lang="ru-RU" sz="3700" dirty="0" err="1" smtClean="0">
                <a:ea typeface="+mn-ea"/>
                <a:cs typeface="+mn-cs"/>
              </a:rPr>
              <a:t>оператор_перехода_</a:t>
            </a:r>
            <a:r>
              <a:rPr lang="en-US" sz="3700" dirty="0" smtClean="0">
                <a:ea typeface="+mn-ea"/>
                <a:cs typeface="+mn-cs"/>
              </a:rPr>
              <a:t>N</a:t>
            </a:r>
            <a:r>
              <a:rPr lang="ru-RU" sz="3700" dirty="0" smtClean="0">
                <a:ea typeface="+mn-ea"/>
                <a:cs typeface="+mn-cs"/>
              </a:rPr>
              <a:t>]</a:t>
            </a:r>
          </a:p>
          <a:p>
            <a:pPr lvl="1">
              <a:buFontTx/>
              <a:buNone/>
              <a:defRPr/>
            </a:pPr>
            <a:r>
              <a:rPr lang="ru-RU" sz="3700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r>
              <a:rPr lang="ru-RU" sz="4300" i="1" dirty="0" smtClean="0"/>
              <a:t>Оператор </a:t>
            </a:r>
            <a:r>
              <a:rPr lang="en-US" sz="4300" i="1" dirty="0" smtClean="0"/>
              <a:t>switch</a:t>
            </a:r>
            <a:r>
              <a:rPr lang="ru-RU" sz="4300" dirty="0" smtClean="0"/>
              <a:t> работает следующим образом. </a:t>
            </a:r>
            <a:endParaRPr lang="en-US" sz="4300" dirty="0" smtClean="0"/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Вначале вычисляется значение switch-выражения.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Затем оно поочередно в порядке следования </a:t>
            </a:r>
            <a:r>
              <a:rPr lang="en-US" sz="3700" dirty="0" smtClean="0">
                <a:ea typeface="+mn-ea"/>
                <a:cs typeface="+mn-cs"/>
              </a:rPr>
              <a:t>case</a:t>
            </a:r>
            <a:r>
              <a:rPr lang="ru-RU" sz="3700" dirty="0" smtClean="0">
                <a:ea typeface="+mn-ea"/>
                <a:cs typeface="+mn-cs"/>
              </a:rPr>
              <a:t> сравнивается на совпадение с константными выражениями. Как только достигнуто совпадение, выполняется соответствующая последовательность операторов case-ветви.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Поскольку последний оператор этой последовательности является </a:t>
            </a:r>
            <a:r>
              <a:rPr lang="ru-RU" sz="3700" i="1" dirty="0" smtClean="0">
                <a:ea typeface="+mn-ea"/>
                <a:cs typeface="+mn-cs"/>
              </a:rPr>
              <a:t>оператором перехода</a:t>
            </a:r>
            <a:r>
              <a:rPr lang="ru-RU" sz="3700" dirty="0" smtClean="0">
                <a:ea typeface="+mn-ea"/>
                <a:cs typeface="+mn-cs"/>
              </a:rPr>
              <a:t> (чаще всего это оператор </a:t>
            </a:r>
            <a:r>
              <a:rPr lang="en-US" sz="3700" dirty="0" smtClean="0">
                <a:ea typeface="+mn-ea"/>
                <a:cs typeface="+mn-cs"/>
              </a:rPr>
              <a:t>break</a:t>
            </a:r>
            <a:r>
              <a:rPr lang="ru-RU" sz="3700" dirty="0" smtClean="0">
                <a:ea typeface="+mn-ea"/>
                <a:cs typeface="+mn-cs"/>
              </a:rPr>
              <a:t>), то обычно он завершает выполнение </a:t>
            </a:r>
            <a:r>
              <a:rPr lang="ru-RU" sz="3700" i="1" dirty="0" smtClean="0">
                <a:ea typeface="+mn-ea"/>
                <a:cs typeface="+mn-cs"/>
              </a:rPr>
              <a:t>оператора </a:t>
            </a:r>
            <a:r>
              <a:rPr lang="en-US" sz="3700" i="1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. </a:t>
            </a:r>
            <a:endParaRPr lang="en-US" sz="3700" dirty="0" smtClean="0">
              <a:ea typeface="+mn-ea"/>
              <a:cs typeface="+mn-cs"/>
            </a:endParaRPr>
          </a:p>
          <a:p>
            <a:pPr lvl="1">
              <a:defRPr/>
            </a:pPr>
            <a:r>
              <a:rPr lang="ru-RU" sz="3700" dirty="0" smtClean="0">
                <a:ea typeface="+mn-ea"/>
                <a:cs typeface="+mn-cs"/>
              </a:rPr>
              <a:t>Если значение switch-выражения не совпадает ни с одним константным выражением, то выполняется последовательность операторов ветви </a:t>
            </a:r>
            <a:r>
              <a:rPr lang="en-US" sz="3700" dirty="0" smtClean="0">
                <a:ea typeface="+mn-ea"/>
                <a:cs typeface="+mn-cs"/>
              </a:rPr>
              <a:t>default</a:t>
            </a:r>
            <a:r>
              <a:rPr lang="ru-RU" sz="3700" dirty="0" smtClean="0">
                <a:ea typeface="+mn-ea"/>
                <a:cs typeface="+mn-cs"/>
              </a:rPr>
              <a:t>, если же таковой ветви нет, то </a:t>
            </a:r>
            <a:r>
              <a:rPr lang="ru-RU" sz="3700" i="1" dirty="0" smtClean="0">
                <a:ea typeface="+mn-ea"/>
                <a:cs typeface="+mn-cs"/>
              </a:rPr>
              <a:t>оператор </a:t>
            </a:r>
            <a:r>
              <a:rPr lang="en-US" sz="3700" i="1" dirty="0" smtClean="0">
                <a:ea typeface="+mn-ea"/>
                <a:cs typeface="+mn-cs"/>
              </a:rPr>
              <a:t>switch</a:t>
            </a:r>
            <a:r>
              <a:rPr lang="ru-RU" sz="3700" dirty="0" smtClean="0">
                <a:ea typeface="+mn-ea"/>
                <a:cs typeface="+mn-cs"/>
              </a:rPr>
              <a:t> эквивалентен </a:t>
            </a:r>
            <a:r>
              <a:rPr lang="ru-RU" sz="3700" i="1" dirty="0" smtClean="0">
                <a:ea typeface="+mn-ea"/>
                <a:cs typeface="+mn-cs"/>
              </a:rPr>
              <a:t>пустому оператору</a:t>
            </a:r>
            <a:r>
              <a:rPr lang="ru-RU" sz="3700" dirty="0" smtClean="0">
                <a:ea typeface="+mn-ea"/>
                <a:cs typeface="+mn-cs"/>
              </a:rPr>
              <a:t>.</a:t>
            </a:r>
          </a:p>
          <a:p>
            <a:pPr>
              <a:defRPr/>
            </a:pPr>
            <a:r>
              <a:rPr lang="ru-RU" sz="4300" dirty="0" smtClean="0"/>
              <a:t>Ветвь </a:t>
            </a:r>
            <a:r>
              <a:rPr lang="en-US" sz="4300" dirty="0" smtClean="0"/>
              <a:t>default</a:t>
            </a:r>
            <a:r>
              <a:rPr lang="ru-RU" sz="4300" dirty="0" smtClean="0"/>
              <a:t> может отсутствовать. </a:t>
            </a:r>
            <a:endParaRPr lang="en-US" sz="4300" dirty="0" smtClean="0"/>
          </a:p>
          <a:p>
            <a:pPr>
              <a:defRPr/>
            </a:pPr>
            <a:r>
              <a:rPr lang="ru-RU" sz="4300" dirty="0" smtClean="0"/>
              <a:t>Синтаксически допустимо, чтобы после двоеточия следовала пустая последовательность операторов, а не последовательность, заканчивающаяся </a:t>
            </a:r>
            <a:r>
              <a:rPr lang="ru-RU" sz="4300" i="1" dirty="0" smtClean="0"/>
              <a:t>оператором перехода</a:t>
            </a:r>
            <a:r>
              <a:rPr lang="ru-RU" sz="4300" dirty="0" smtClean="0"/>
              <a:t>.</a:t>
            </a:r>
            <a:endParaRPr lang="en-US" sz="4300" dirty="0" smtClean="0"/>
          </a:p>
          <a:p>
            <a:pPr>
              <a:defRPr/>
            </a:pPr>
            <a:r>
              <a:rPr lang="ru-RU" sz="4300" dirty="0" smtClean="0"/>
              <a:t>case-выражения могут быть только константным выражениями.</a:t>
            </a:r>
            <a:r>
              <a:rPr lang="en-US" sz="4300" dirty="0" smtClean="0"/>
              <a:t> </a:t>
            </a:r>
            <a:r>
              <a:rPr lang="ru-RU" sz="4300" dirty="0" smtClean="0"/>
              <a:t>Константные выражения в </a:t>
            </a:r>
            <a:r>
              <a:rPr lang="en-US" sz="4300" dirty="0" smtClean="0"/>
              <a:t>case</a:t>
            </a:r>
            <a:r>
              <a:rPr lang="ru-RU" sz="4300" dirty="0" smtClean="0"/>
              <a:t> должны иметь тот же тип, что и </a:t>
            </a:r>
            <a:r>
              <a:rPr lang="ru-RU" sz="4300" i="1" dirty="0" smtClean="0"/>
              <a:t>switch</a:t>
            </a:r>
            <a:r>
              <a:rPr lang="ru-RU" sz="4300" dirty="0" smtClean="0"/>
              <a:t>-выражение.</a:t>
            </a:r>
            <a:endParaRPr lang="ru-RU" sz="43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 использования оператора 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switch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488"/>
          </a:xfrm>
        </p:spPr>
        <p:txBody>
          <a:bodyPr>
            <a:normAutofit fontScale="62500" lnSpcReduction="20000"/>
          </a:bodyPr>
          <a:lstStyle/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public void </a:t>
            </a:r>
            <a:r>
              <a:rPr lang="en-US" dirty="0" err="1" smtClean="0">
                <a:ea typeface="+mn-ea"/>
                <a:cs typeface="+mn-cs"/>
              </a:rPr>
              <a:t>Starosta</a:t>
            </a:r>
            <a:r>
              <a:rPr lang="en-US" dirty="0" smtClean="0">
                <a:ea typeface="+mn-ea"/>
                <a:cs typeface="+mn-cs"/>
              </a:rPr>
              <a:t>(string group)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string stud;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switch (group)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case "8551":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</a:t>
            </a:r>
            <a:r>
              <a:rPr lang="ru-RU" dirty="0" smtClean="0">
                <a:ea typeface="+mn-ea"/>
                <a:cs typeface="+mn-cs"/>
              </a:rPr>
              <a:t> = "Иванов С.П."; </a:t>
            </a:r>
            <a:r>
              <a:rPr lang="en-US" dirty="0" smtClean="0">
                <a:ea typeface="+mn-ea"/>
                <a:cs typeface="+mn-cs"/>
              </a:rPr>
              <a:t>break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   </a:t>
            </a:r>
            <a:r>
              <a:rPr lang="en-US" dirty="0" smtClean="0">
                <a:ea typeface="+mn-ea"/>
                <a:cs typeface="+mn-cs"/>
              </a:rPr>
              <a:t>case "8552":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 = "</a:t>
            </a:r>
            <a:r>
              <a:rPr lang="en-US" dirty="0" err="1" smtClean="0">
                <a:ea typeface="+mn-ea"/>
                <a:cs typeface="+mn-cs"/>
              </a:rPr>
              <a:t>Сидоров</a:t>
            </a:r>
            <a:r>
              <a:rPr lang="en-US" dirty="0" smtClean="0">
                <a:ea typeface="+mn-ea"/>
                <a:cs typeface="+mn-cs"/>
              </a:rPr>
              <a:t> А.И."; break;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case "8553":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stud = "</a:t>
            </a:r>
            <a:r>
              <a:rPr lang="en-US" dirty="0" err="1" smtClean="0">
                <a:ea typeface="+mn-ea"/>
                <a:cs typeface="+mn-cs"/>
              </a:rPr>
              <a:t>Петров</a:t>
            </a:r>
            <a:r>
              <a:rPr lang="en-US" dirty="0" smtClean="0">
                <a:ea typeface="+mn-ea"/>
                <a:cs typeface="+mn-cs"/>
              </a:rPr>
              <a:t> В.Т."; break;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default</a:t>
            </a:r>
            <a:r>
              <a:rPr lang="ru-RU" dirty="0" smtClean="0">
                <a:ea typeface="+mn-ea"/>
                <a:cs typeface="+mn-cs"/>
              </a:rPr>
              <a:t> 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      </a:t>
            </a:r>
            <a:r>
              <a:rPr lang="en-US" dirty="0" smtClean="0">
                <a:ea typeface="+mn-ea"/>
                <a:cs typeface="+mn-cs"/>
              </a:rPr>
              <a:t>status</a:t>
            </a:r>
            <a:r>
              <a:rPr lang="ru-RU" dirty="0" smtClean="0">
                <a:ea typeface="+mn-ea"/>
                <a:cs typeface="+mn-cs"/>
              </a:rPr>
              <a:t> = "не определен"; </a:t>
            </a:r>
            <a:r>
              <a:rPr lang="en-US" dirty="0" smtClean="0">
                <a:ea typeface="+mn-ea"/>
                <a:cs typeface="+mn-cs"/>
              </a:rPr>
              <a:t>break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}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endParaRPr lang="en-US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Console</a:t>
            </a:r>
            <a:r>
              <a:rPr lang="ru-RU" dirty="0" smtClean="0">
                <a:ea typeface="+mn-ea"/>
                <a:cs typeface="+mn-cs"/>
              </a:rPr>
              <a:t>.</a:t>
            </a:r>
            <a:r>
              <a:rPr lang="en-US" dirty="0" err="1" smtClean="0">
                <a:ea typeface="+mn-ea"/>
                <a:cs typeface="+mn-cs"/>
              </a:rPr>
              <a:t>WriteLine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ru-RU" dirty="0" smtClean="0">
                <a:ea typeface="+mn-ea"/>
                <a:cs typeface="+mn-cs"/>
              </a:rPr>
              <a:t>("Староста группы {0} – {1}", </a:t>
            </a:r>
            <a:r>
              <a:rPr lang="en-US" dirty="0" smtClean="0">
                <a:ea typeface="+mn-ea"/>
                <a:cs typeface="+mn-cs"/>
              </a:rPr>
              <a:t> group</a:t>
            </a:r>
            <a:r>
              <a:rPr lang="ru-RU" dirty="0" smtClean="0">
                <a:ea typeface="+mn-ea"/>
                <a:cs typeface="+mn-cs"/>
              </a:rPr>
              <a:t>, </a:t>
            </a:r>
            <a:r>
              <a:rPr lang="en-US" dirty="0" smtClean="0">
                <a:ea typeface="+mn-ea"/>
                <a:cs typeface="+mn-cs"/>
              </a:rPr>
              <a:t>stud</a:t>
            </a:r>
            <a:r>
              <a:rPr lang="ru-RU" dirty="0" smtClean="0">
                <a:ea typeface="+mn-ea"/>
                <a:cs typeface="+mn-cs"/>
              </a:rPr>
              <a:t>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mtClean="0">
                <a:solidFill>
                  <a:schemeClr val="tx1"/>
                </a:solidFill>
              </a:rPr>
              <a:t>Выбор диапазона значений</a:t>
            </a:r>
            <a:endParaRPr lang="ru-RU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Когда требуется проверить попадание в некоторый диапазон значений, приходится прибегать к </a:t>
            </a:r>
            <a:r>
              <a:rPr lang="ru-RU" i="1" dirty="0" smtClean="0"/>
              <a:t>оператору </a:t>
            </a:r>
            <a:r>
              <a:rPr lang="en-US" i="1" dirty="0" smtClean="0"/>
              <a:t>if</a:t>
            </a:r>
            <a:r>
              <a:rPr lang="ru-RU" dirty="0" smtClean="0"/>
              <a:t> для формирования специальной переменной.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Например</a:t>
            </a:r>
            <a:r>
              <a:rPr lang="en-US" dirty="0" smtClean="0"/>
              <a:t>:</a:t>
            </a:r>
            <a:endParaRPr lang="ru-RU" dirty="0" smtClean="0"/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period =0;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if ((age &gt; 0)&amp;&amp; (age &lt;7))period=1;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if ((age &gt;= 7)&amp;&amp; (age &lt;17))period=2;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if ((age &gt;= 17)&amp;&amp; (age &lt;22))period=3;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else period</a:t>
            </a:r>
            <a:r>
              <a:rPr lang="ru-RU" dirty="0" smtClean="0">
                <a:ea typeface="+mn-ea"/>
                <a:cs typeface="+mn-cs"/>
              </a:rPr>
              <a:t> =4;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перехода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i="1" dirty="0" smtClean="0"/>
              <a:t>Операторы перехода</a:t>
            </a:r>
            <a:r>
              <a:rPr lang="ru-RU" dirty="0" smtClean="0"/>
              <a:t>, позволяют прервать естественный порядок выполнения операторов </a:t>
            </a:r>
            <a:r>
              <a:rPr lang="ru-RU" i="1" dirty="0" smtClean="0"/>
              <a:t>блока</a:t>
            </a:r>
            <a:r>
              <a:rPr lang="ru-RU" dirty="0" smtClean="0"/>
              <a:t>.</a:t>
            </a:r>
          </a:p>
          <a:p>
            <a:pPr>
              <a:buFontTx/>
              <a:buNone/>
              <a:defRPr/>
            </a:pPr>
            <a:endParaRPr lang="ru-RU" b="1" i="1" dirty="0" smtClean="0"/>
          </a:p>
          <a:p>
            <a:pPr>
              <a:buFontTx/>
              <a:buNone/>
              <a:defRPr/>
            </a:pPr>
            <a:r>
              <a:rPr lang="ru-RU" b="1" i="1" dirty="0" smtClean="0"/>
              <a:t>Оператор </a:t>
            </a:r>
            <a:r>
              <a:rPr lang="ru-RU" b="1" i="1" dirty="0" err="1" smtClean="0"/>
              <a:t>goto</a:t>
            </a:r>
            <a:endParaRPr lang="ru-RU" b="1" i="1" dirty="0" smtClean="0"/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ru-RU" dirty="0" err="1" smtClean="0"/>
              <a:t>goto</a:t>
            </a:r>
            <a:r>
              <a:rPr lang="ru-RU" i="1" dirty="0" smtClean="0"/>
              <a:t> </a:t>
            </a:r>
            <a:r>
              <a:rPr lang="ru-RU" dirty="0" smtClean="0"/>
              <a:t>имеет следующий вид:</a:t>
            </a:r>
          </a:p>
          <a:p>
            <a:pPr>
              <a:defRPr/>
            </a:pPr>
            <a:r>
              <a:rPr lang="en-US" dirty="0" err="1" smtClean="0"/>
              <a:t>goto</a:t>
            </a:r>
            <a:r>
              <a:rPr lang="ru-RU" dirty="0" smtClean="0"/>
              <a:t> [</a:t>
            </a:r>
            <a:r>
              <a:rPr lang="ru-RU" dirty="0" err="1" smtClean="0"/>
              <a:t>метка|</a:t>
            </a:r>
            <a:r>
              <a:rPr lang="en-US" dirty="0" smtClean="0"/>
              <a:t>case</a:t>
            </a:r>
            <a:r>
              <a:rPr lang="ru-RU" dirty="0" smtClean="0"/>
              <a:t> </a:t>
            </a:r>
            <a:r>
              <a:rPr lang="ru-RU" dirty="0" err="1" smtClean="0"/>
              <a:t>константное_выражение|</a:t>
            </a:r>
            <a:r>
              <a:rPr lang="en-US" dirty="0" smtClean="0"/>
              <a:t>default</a:t>
            </a:r>
            <a:r>
              <a:rPr lang="ru-RU" dirty="0" smtClean="0"/>
              <a:t>];</a:t>
            </a:r>
          </a:p>
          <a:p>
            <a:pPr>
              <a:defRPr/>
            </a:pPr>
            <a:r>
              <a:rPr lang="ru-RU" dirty="0" smtClean="0"/>
              <a:t>Все операторы языка C# могут иметь метку – уникальный идентификатор, предшествующий оператору и отделенный от него символом двоеточия. Передача управления помеченному оператору – это классическое использование </a:t>
            </a:r>
            <a:r>
              <a:rPr lang="ru-RU" i="1" dirty="0" smtClean="0"/>
              <a:t>оператора </a:t>
            </a:r>
            <a:r>
              <a:rPr lang="ru-RU" i="1" dirty="0" err="1" smtClean="0"/>
              <a:t>goto</a:t>
            </a:r>
            <a:r>
              <a:rPr lang="ru-RU" dirty="0" smtClean="0"/>
              <a:t>. Два других способа использования </a:t>
            </a:r>
            <a:r>
              <a:rPr lang="ru-RU" i="1" dirty="0" err="1" smtClean="0"/>
              <a:t>goto</a:t>
            </a:r>
            <a:r>
              <a:rPr lang="ru-RU" dirty="0" smtClean="0"/>
              <a:t> (передача управления в </a:t>
            </a:r>
            <a:r>
              <a:rPr lang="en-US" dirty="0" smtClean="0"/>
              <a:t>case</a:t>
            </a:r>
            <a:r>
              <a:rPr lang="ru-RU" dirty="0" smtClean="0"/>
              <a:t> или default-ветвь) используются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, о чем шла речь выше.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Операторы </a:t>
            </a:r>
            <a:r>
              <a:rPr lang="en-US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</a:t>
            </a:r>
            <a:r>
              <a:rPr lang="ru-RU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40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5286375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 smtClean="0"/>
              <a:t>В структурном программировании признаются полезными "переходы вперед" (но не назад), позволяющие при выполнении некоторого условия выйти из цикла, из оператора выбора, из блока. Для этой цели можно использовать оператор</a:t>
            </a:r>
            <a:r>
              <a:rPr lang="ru-RU" i="1" dirty="0" smtClean="0"/>
              <a:t> </a:t>
            </a:r>
            <a:r>
              <a:rPr lang="en-US" dirty="0" err="1" smtClean="0"/>
              <a:t>goto</a:t>
            </a:r>
            <a:r>
              <a:rPr lang="ru-RU" dirty="0" smtClean="0"/>
              <a:t>, но лучше применять специально предназначенные для этих целей операторы </a:t>
            </a:r>
            <a:r>
              <a:rPr lang="en-US" dirty="0" smtClean="0"/>
              <a:t>break</a:t>
            </a:r>
            <a:r>
              <a:rPr lang="ru-RU" dirty="0" smtClean="0"/>
              <a:t> и </a:t>
            </a:r>
            <a:r>
              <a:rPr lang="en-US" dirty="0" smtClean="0"/>
              <a:t>continue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en-US" dirty="0" smtClean="0"/>
              <a:t>break </a:t>
            </a:r>
            <a:r>
              <a:rPr lang="ru-RU" dirty="0" smtClean="0"/>
              <a:t>может стоять в теле цикла или завершать case-ветвь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. Пример его использования в </a:t>
            </a:r>
            <a:r>
              <a:rPr lang="ru-RU" i="1" dirty="0" smtClean="0"/>
              <a:t>операторе </a:t>
            </a:r>
            <a:r>
              <a:rPr lang="en-US" i="1" dirty="0" smtClean="0"/>
              <a:t>switch</a:t>
            </a:r>
            <a:r>
              <a:rPr lang="ru-RU" dirty="0" smtClean="0"/>
              <a:t> уже демонстрировался. При выполнении оператора </a:t>
            </a:r>
            <a:r>
              <a:rPr lang="en-US" dirty="0" smtClean="0"/>
              <a:t>break</a:t>
            </a:r>
            <a:r>
              <a:rPr lang="ru-RU" dirty="0" smtClean="0"/>
              <a:t> в теле цикла завершается выполнение самого внутреннего цикла. В теле цикла, чаще всего, оператор </a:t>
            </a:r>
            <a:r>
              <a:rPr lang="en-US" dirty="0" smtClean="0"/>
              <a:t>break</a:t>
            </a:r>
            <a:r>
              <a:rPr lang="ru-RU" dirty="0" smtClean="0"/>
              <a:t> помещается в одну из ветвей </a:t>
            </a:r>
            <a:r>
              <a:rPr lang="ru-RU" i="1" dirty="0" smtClean="0"/>
              <a:t>оператора </a:t>
            </a:r>
            <a:r>
              <a:rPr lang="en-US" i="1" dirty="0" smtClean="0"/>
              <a:t>if</a:t>
            </a:r>
            <a:r>
              <a:rPr lang="ru-RU" dirty="0" smtClean="0"/>
              <a:t>, проверяющего условие преждевременного завершения цикла:</a:t>
            </a: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int i = 1, j=1;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for(i =1; i&lt;100; i++){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da-DK" sz="2500" dirty="0" smtClean="0">
                <a:ea typeface="+mn-ea"/>
                <a:cs typeface="+mn-cs"/>
              </a:rPr>
              <a:t>  </a:t>
            </a:r>
            <a:r>
              <a:rPr lang="en-US" sz="2500" dirty="0" smtClean="0">
                <a:ea typeface="+mn-ea"/>
                <a:cs typeface="+mn-cs"/>
              </a:rPr>
              <a:t>for(j = 1; j&lt;10; j++) {if (j&gt;=3) break;}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  </a:t>
            </a:r>
            <a:r>
              <a:rPr lang="en-US" sz="2500" dirty="0" err="1" smtClean="0">
                <a:ea typeface="+mn-ea"/>
                <a:cs typeface="+mn-cs"/>
              </a:rPr>
              <a:t>Console.WriteLine</a:t>
            </a:r>
            <a:r>
              <a:rPr lang="en-US" sz="2500" dirty="0" smtClean="0">
                <a:ea typeface="+mn-ea"/>
                <a:cs typeface="+mn-cs"/>
              </a:rPr>
              <a:t>(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	  "</a:t>
            </a:r>
            <a:r>
              <a:rPr lang="en-US" sz="2500" dirty="0" err="1" smtClean="0">
                <a:ea typeface="+mn-ea"/>
                <a:cs typeface="+mn-cs"/>
              </a:rPr>
              <a:t>Выход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из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цикла</a:t>
            </a:r>
            <a:r>
              <a:rPr lang="en-US" sz="2500" dirty="0" smtClean="0">
                <a:ea typeface="+mn-ea"/>
                <a:cs typeface="+mn-cs"/>
              </a:rPr>
              <a:t> j </a:t>
            </a:r>
            <a:r>
              <a:rPr lang="en-US" sz="2500" dirty="0" err="1" smtClean="0">
                <a:ea typeface="+mn-ea"/>
                <a:cs typeface="+mn-cs"/>
              </a:rPr>
              <a:t>при</a:t>
            </a:r>
            <a:r>
              <a:rPr lang="en-US" sz="2500" dirty="0" smtClean="0">
                <a:ea typeface="+mn-ea"/>
                <a:cs typeface="+mn-cs"/>
              </a:rPr>
              <a:t> j = {0}", j);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  if (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&gt;=3) break;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smtClean="0">
                <a:ea typeface="+mn-ea"/>
                <a:cs typeface="+mn-cs"/>
              </a:rPr>
              <a:t>}</a:t>
            </a:r>
            <a:endParaRPr lang="ru-RU" sz="2500" dirty="0" smtClean="0">
              <a:ea typeface="+mn-ea"/>
              <a:cs typeface="+mn-cs"/>
            </a:endParaRPr>
          </a:p>
          <a:p>
            <a:pPr lvl="2">
              <a:buFontTx/>
              <a:buNone/>
              <a:defRPr/>
            </a:pPr>
            <a:r>
              <a:rPr lang="en-US" sz="2500" dirty="0" err="1" smtClean="0">
                <a:ea typeface="+mn-ea"/>
                <a:cs typeface="+mn-cs"/>
              </a:rPr>
              <a:t>Console.WriteLine</a:t>
            </a:r>
            <a:r>
              <a:rPr lang="en-US" sz="2500" dirty="0" smtClean="0">
                <a:ea typeface="+mn-ea"/>
                <a:cs typeface="+mn-cs"/>
              </a:rPr>
              <a:t>("</a:t>
            </a:r>
            <a:r>
              <a:rPr lang="en-US" sz="2500" dirty="0" err="1" smtClean="0">
                <a:ea typeface="+mn-ea"/>
                <a:cs typeface="+mn-cs"/>
              </a:rPr>
              <a:t>Выход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из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цикла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при</a:t>
            </a:r>
            <a:r>
              <a:rPr lang="en-US" sz="2500" dirty="0" smtClean="0">
                <a:ea typeface="+mn-ea"/>
                <a:cs typeface="+mn-cs"/>
              </a:rPr>
              <a:t>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= {0}", </a:t>
            </a:r>
            <a:r>
              <a:rPr lang="en-US" sz="2500" dirty="0" err="1" smtClean="0">
                <a:ea typeface="+mn-ea"/>
                <a:cs typeface="+mn-cs"/>
              </a:rPr>
              <a:t>i</a:t>
            </a:r>
            <a:r>
              <a:rPr lang="en-US" sz="2500" dirty="0" smtClean="0">
                <a:ea typeface="+mn-ea"/>
                <a:cs typeface="+mn-cs"/>
              </a:rPr>
              <a:t>);</a:t>
            </a:r>
            <a:endParaRPr lang="ru-RU" sz="2500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Оператор </a:t>
            </a:r>
            <a:r>
              <a:rPr lang="en-US" dirty="0" smtClean="0"/>
              <a:t>continue</a:t>
            </a:r>
            <a:r>
              <a:rPr lang="ru-RU" dirty="0" smtClean="0"/>
              <a:t> используется только в теле цикла. В отличие от оператора </a:t>
            </a:r>
            <a:r>
              <a:rPr lang="en-US" dirty="0" smtClean="0"/>
              <a:t>break</a:t>
            </a:r>
            <a:r>
              <a:rPr lang="ru-RU" dirty="0" smtClean="0"/>
              <a:t>, завершающего внутренний цикл, </a:t>
            </a:r>
            <a:r>
              <a:rPr lang="en-US" dirty="0" smtClean="0"/>
              <a:t>continue</a:t>
            </a:r>
            <a:r>
              <a:rPr lang="ru-RU" dirty="0" smtClean="0"/>
              <a:t> осуществляет переход к следующей итерации этого цикла.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Операторы цикла</a:t>
            </a:r>
          </a:p>
        </p:txBody>
      </p:sp>
      <p:sp>
        <p:nvSpPr>
          <p:cNvPr id="1013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 b="1" i="1" smtClean="0"/>
              <a:t>Операторы цикла позволяют выполнить участок программы требуемое число раз</a:t>
            </a:r>
          </a:p>
          <a:p>
            <a:r>
              <a:rPr lang="ru-RU" sz="2400" b="1" i="1" smtClean="0"/>
              <a:t>Цикл </a:t>
            </a:r>
            <a:r>
              <a:rPr lang="en-US" sz="2400" b="1" i="1" smtClean="0"/>
              <a:t>for</a:t>
            </a:r>
            <a:endParaRPr lang="ru-RU" sz="2400" b="1" i="1" smtClean="0"/>
          </a:p>
          <a:p>
            <a:r>
              <a:rPr lang="ru-RU" sz="2400" b="1" i="1" smtClean="0"/>
              <a:t>Циклы </a:t>
            </a:r>
            <a:r>
              <a:rPr lang="en-US" sz="2400" b="1" i="1" smtClean="0"/>
              <a:t>while</a:t>
            </a:r>
            <a:endParaRPr lang="ru-RU" sz="2400" b="1" i="1" smtClean="0"/>
          </a:p>
          <a:p>
            <a:r>
              <a:rPr lang="ru-RU" sz="2400" b="1" i="1" smtClean="0"/>
              <a:t>Цикл </a:t>
            </a:r>
            <a:r>
              <a:rPr lang="en-US" sz="2400" b="1" i="1" smtClean="0"/>
              <a:t>foreach</a:t>
            </a:r>
            <a:endParaRPr lang="ru-RU" sz="2400" b="1" i="1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Цикл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214937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ru-RU" i="1" dirty="0" smtClean="0"/>
              <a:t>Оператор цикла</a:t>
            </a:r>
            <a:r>
              <a:rPr lang="ru-RU" dirty="0" smtClean="0"/>
              <a:t> </a:t>
            </a:r>
            <a:r>
              <a:rPr lang="ru-RU" i="1" dirty="0" err="1" smtClean="0"/>
              <a:t>for</a:t>
            </a:r>
            <a:r>
              <a:rPr lang="ru-RU" dirty="0" smtClean="0"/>
              <a:t> имеет следующий вид: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(инициализации; условие; изменение) оператор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Оператор, стоящий после закрывающей скобки, задает тело цикла. В большинстве случаев телом цикла является </a:t>
            </a:r>
            <a:r>
              <a:rPr lang="ru-RU" i="1" dirty="0" smtClean="0"/>
              <a:t>блок</a:t>
            </a:r>
            <a:r>
              <a:rPr lang="ru-RU" dirty="0" smtClean="0"/>
              <a:t>. Сколько раз будет выполняться тело цикла, зависит от трех управляющих элементов, заданных в скобках.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Инициализация</a:t>
            </a:r>
            <a:r>
              <a:rPr lang="ru-RU" dirty="0" smtClean="0">
                <a:ea typeface="+mn-ea"/>
                <a:cs typeface="+mn-cs"/>
              </a:rPr>
              <a:t> задает начальное значение одной или нескольких переменных, часто называемых переменными цикла. В большинстве случаев цикл </a:t>
            </a:r>
            <a:r>
              <a:rPr lang="ru-RU" i="1" dirty="0" err="1" smtClean="0">
                <a:ea typeface="+mn-ea"/>
                <a:cs typeface="+mn-cs"/>
              </a:rPr>
              <a:t>for</a:t>
            </a:r>
            <a:r>
              <a:rPr lang="ru-RU" dirty="0" smtClean="0">
                <a:ea typeface="+mn-ea"/>
                <a:cs typeface="+mn-cs"/>
              </a:rPr>
              <a:t> имеет одну переменную.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Условие</a:t>
            </a:r>
            <a:r>
              <a:rPr lang="ru-RU" dirty="0" smtClean="0">
                <a:ea typeface="+mn-ea"/>
                <a:cs typeface="+mn-cs"/>
              </a:rPr>
              <a:t> задает условие окончания цикла, соответствующее выражение при вычислении должно получать значение </a:t>
            </a:r>
            <a:r>
              <a:rPr lang="en-US" dirty="0" smtClean="0">
                <a:ea typeface="+mn-ea"/>
                <a:cs typeface="+mn-cs"/>
              </a:rPr>
              <a:t>true</a:t>
            </a:r>
            <a:r>
              <a:rPr lang="ru-RU" dirty="0" smtClean="0">
                <a:ea typeface="+mn-ea"/>
                <a:cs typeface="+mn-cs"/>
              </a:rPr>
              <a:t> или </a:t>
            </a:r>
            <a:r>
              <a:rPr lang="en-US" dirty="0" smtClean="0">
                <a:ea typeface="+mn-ea"/>
                <a:cs typeface="+mn-cs"/>
              </a:rPr>
              <a:t>false</a:t>
            </a:r>
            <a:r>
              <a:rPr lang="ru-RU" dirty="0" smtClean="0">
                <a:ea typeface="+mn-ea"/>
                <a:cs typeface="+mn-cs"/>
              </a:rPr>
              <a:t>. </a:t>
            </a:r>
          </a:p>
          <a:p>
            <a:pPr lvl="1">
              <a:defRPr/>
            </a:pPr>
            <a:r>
              <a:rPr lang="ru-RU" b="1" i="1" dirty="0" smtClean="0">
                <a:ea typeface="+mn-ea"/>
                <a:cs typeface="+mn-cs"/>
              </a:rPr>
              <a:t>Изменение</a:t>
            </a:r>
            <a:r>
              <a:rPr lang="ru-RU" dirty="0" smtClean="0">
                <a:ea typeface="+mn-ea"/>
                <a:cs typeface="+mn-cs"/>
              </a:rPr>
              <a:t> описывает, как меняется переменная цикла в каждой итерации выполнения. Если условие цикла истинно, то выполняется тело цикла, затем изменяются значения переменной цикла и снова проверяется условие. Как только условие становится ложным, цикл завершает свою работу. </a:t>
            </a:r>
          </a:p>
          <a:p>
            <a:pPr>
              <a:defRPr/>
            </a:pPr>
            <a:r>
              <a:rPr lang="ru-RU" dirty="0" smtClean="0"/>
              <a:t>Например, для вычисления значений целых чисел от 1 до 10 можно использовать следующий цикл: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s</a:t>
            </a:r>
            <a:r>
              <a:rPr lang="ru-RU" dirty="0" smtClean="0">
                <a:ea typeface="+mn-ea"/>
                <a:cs typeface="+mn-cs"/>
              </a:rPr>
              <a:t>=0;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 </a:t>
            </a:r>
            <a:r>
              <a:rPr lang="en-US" dirty="0" smtClean="0">
                <a:ea typeface="+mn-ea"/>
                <a:cs typeface="+mn-cs"/>
              </a:rPr>
              <a:t>for</a:t>
            </a:r>
            <a:r>
              <a:rPr lang="ru-RU" dirty="0" smtClean="0">
                <a:ea typeface="+mn-ea"/>
                <a:cs typeface="+mn-cs"/>
              </a:rPr>
              <a:t> (</a:t>
            </a:r>
            <a:r>
              <a:rPr lang="en-US" dirty="0" err="1" smtClean="0">
                <a:ea typeface="+mn-ea"/>
                <a:cs typeface="+mn-cs"/>
              </a:rPr>
              <a:t>int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 = 1;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 &lt;= 10;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++) </a:t>
            </a:r>
            <a:r>
              <a:rPr lang="en-US" dirty="0" smtClean="0">
                <a:ea typeface="+mn-ea"/>
                <a:cs typeface="+mn-cs"/>
              </a:rPr>
              <a:t>s</a:t>
            </a:r>
            <a:r>
              <a:rPr lang="ru-RU" dirty="0" smtClean="0">
                <a:ea typeface="+mn-ea"/>
                <a:cs typeface="+mn-cs"/>
              </a:rPr>
              <a:t> +=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ru-RU" dirty="0" smtClean="0">
                <a:ea typeface="+mn-ea"/>
                <a:cs typeface="+mn-cs"/>
              </a:rPr>
              <a:t>;</a:t>
            </a:r>
          </a:p>
          <a:p>
            <a:pPr>
              <a:defRPr/>
            </a:pPr>
            <a:r>
              <a:rPr lang="ru-RU" dirty="0" smtClean="0"/>
              <a:t>Переменная цикла часто объявляется непосредственно в инициализации и соответственно являются локальной в цикле переменной, так что после завершения цикла она перестанет существовать. </a:t>
            </a:r>
          </a:p>
          <a:p>
            <a:pPr>
              <a:defRPr/>
            </a:pPr>
            <a:r>
              <a:rPr lang="ru-RU" dirty="0" smtClean="0"/>
              <a:t>В тех случаях, когда предусматривается возможность преждевременного завершения цикла с помощью одного из </a:t>
            </a:r>
            <a:r>
              <a:rPr lang="ru-RU" i="1" dirty="0" smtClean="0"/>
              <a:t>операторов перехода</a:t>
            </a:r>
            <a:r>
              <a:rPr lang="ru-RU" dirty="0" smtClean="0"/>
              <a:t>, переменные цикла объявляются до цикла, что позволяет анализировать их значения при выходе из цикла.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Циклы </a:t>
            </a:r>
            <a:r>
              <a:rPr lang="en-US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1435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ru-RU" b="1" i="1" dirty="0" smtClean="0"/>
              <a:t>Цикл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(условие) </a:t>
            </a:r>
            <a:r>
              <a:rPr lang="ru-RU" dirty="0" smtClean="0"/>
              <a:t>является универсальным видом цикла, включаемым во все языки программирования. </a:t>
            </a:r>
          </a:p>
          <a:p>
            <a:pPr>
              <a:defRPr/>
            </a:pPr>
            <a:r>
              <a:rPr lang="ru-RU" dirty="0" smtClean="0"/>
              <a:t>Тело цикла выполняется до тех пор, пока остается истинным условие оператора </a:t>
            </a:r>
            <a:r>
              <a:rPr lang="ru-RU" dirty="0" err="1" smtClean="0"/>
              <a:t>while</a:t>
            </a:r>
            <a:r>
              <a:rPr lang="ru-RU" dirty="0" smtClean="0"/>
              <a:t>. В языке C# у этого вида цикла есть два варианта – с проверкой условия в начале и в конце цикла. </a:t>
            </a:r>
          </a:p>
          <a:p>
            <a:pPr>
              <a:defRPr/>
            </a:pPr>
            <a:r>
              <a:rPr lang="ru-RU" dirty="0" smtClean="0"/>
              <a:t>Первый вариант имеет следующий вид:</a:t>
            </a:r>
          </a:p>
          <a:p>
            <a:pPr>
              <a:buFontTx/>
              <a:buNone/>
              <a:defRPr/>
            </a:pPr>
            <a:r>
              <a:rPr lang="ru-RU" dirty="0" smtClean="0"/>
              <a:t>	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(логическое выражение) оператор</a:t>
            </a:r>
          </a:p>
          <a:p>
            <a:pPr>
              <a:defRPr/>
            </a:pPr>
            <a:r>
              <a:rPr lang="ru-RU" dirty="0" smtClean="0"/>
              <a:t>Этот оператор сначала проверяет условие, а затем выполняет тело цикла. Если в результате проверки условие не выполнится, то тело может быть ни разу не выполнено. В нормальной ситуации каждое выполнение тела цикла – это очередной шаг к завершению цикла.</a:t>
            </a:r>
          </a:p>
          <a:p>
            <a:pPr>
              <a:defRPr/>
            </a:pPr>
            <a:r>
              <a:rPr lang="ru-RU" dirty="0" smtClean="0"/>
              <a:t>Вариант цикла </a:t>
            </a:r>
            <a:r>
              <a:rPr lang="ru-RU" dirty="0" err="1" smtClean="0"/>
              <a:t>do-while</a:t>
            </a:r>
            <a:r>
              <a:rPr lang="ru-RU" dirty="0" smtClean="0"/>
              <a:t>, проверяет условие завершения в конце очередной итерации. Тело такого цикла выполняется, в крайнем случае, мере, один раз. Такой цикл записывается следующим образом: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оператор</a:t>
            </a:r>
          </a:p>
          <a:p>
            <a:pPr lvl="1">
              <a:buFontTx/>
              <a:buNone/>
              <a:defRPr/>
            </a:pP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(выражение);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Пример цикла </a:t>
            </a:r>
            <a:r>
              <a:rPr lang="en-US" dirty="0" smtClean="0"/>
              <a:t>do-while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 fontScale="55000" lnSpcReduction="20000"/>
          </a:bodyPr>
          <a:lstStyle/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string answer;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double x, y;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Write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("Введите значение:");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Convert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ToDouble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ReadLine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()));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Console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Write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("Возвести в:\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1. 2 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степень\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2. 3 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степень\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fr-FR" dirty="0" smtClean="0">
                <a:latin typeface="Courier New" pitchFamily="49" charset="0"/>
                <a:cs typeface="Courier New" pitchFamily="49" charset="0"/>
              </a:rPr>
              <a:t>int i = Convert.ToInt32(Console.ReadLine());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  y = x;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fr-FR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switch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case 1: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Math.Pow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(x, 2.0);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break;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case 2: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Math.Pow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(x, 3.0); 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break;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Результат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{0}", y);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Продолжить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?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да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нет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)");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answer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Console.ReadLine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ru-RU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answer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== "да");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Обработка исключений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Старый способ обработки выполнения метода</a:t>
            </a:r>
          </a:p>
          <a:p>
            <a:pPr lvl="1">
              <a:buNone/>
            </a:pPr>
            <a:r>
              <a:rPr lang="ru-RU" dirty="0" err="1" smtClean="0"/>
              <a:t>bool</a:t>
            </a:r>
            <a:r>
              <a:rPr lang="ru-RU" dirty="0" smtClean="0"/>
              <a:t> </a:t>
            </a:r>
            <a:r>
              <a:rPr lang="ru-RU" dirty="0" err="1" smtClean="0"/>
              <a:t>MyMethod</a:t>
            </a:r>
            <a:r>
              <a:rPr lang="ru-RU" dirty="0" smtClean="0"/>
              <a:t>(...){...}</a:t>
            </a:r>
          </a:p>
          <a:p>
            <a:pPr lvl="1">
              <a:buNone/>
            </a:pPr>
            <a:r>
              <a:rPr lang="ru-RU" dirty="0" err="1" smtClean="0"/>
              <a:t>if</a:t>
            </a:r>
            <a:r>
              <a:rPr lang="ru-RU" dirty="0" smtClean="0"/>
              <a:t> !</a:t>
            </a:r>
            <a:r>
              <a:rPr lang="ru-RU" dirty="0" err="1" smtClean="0"/>
              <a:t>MyMethod</a:t>
            </a:r>
            <a:r>
              <a:rPr lang="ru-RU" dirty="0" smtClean="0"/>
              <a:t>() {// обработка ошибки}</a:t>
            </a:r>
          </a:p>
          <a:p>
            <a:pPr lvl="1">
              <a:buNone/>
            </a:pPr>
            <a:r>
              <a:rPr lang="ru-RU" dirty="0" smtClean="0"/>
              <a:t>{//нормальное выполнение}</a:t>
            </a:r>
          </a:p>
          <a:p>
            <a:r>
              <a:rPr lang="ru-RU" dirty="0" smtClean="0"/>
              <a:t>Недостатки этой схемы: </a:t>
            </a:r>
          </a:p>
          <a:p>
            <a:pPr lvl="1"/>
            <a:r>
              <a:rPr lang="ru-RU" dirty="0" smtClean="0"/>
              <a:t>мало информации о причине возникновения ошибки, поэтому либо через поля класса, либо через аргументы метода нужно передавать дополнительную информацию. </a:t>
            </a:r>
          </a:p>
          <a:p>
            <a:pPr lvl="1"/>
            <a:r>
              <a:rPr lang="ru-RU" dirty="0" smtClean="0"/>
              <a:t>блок обработки встраивается в каждый вызов, что приводит к раздуванию кода.</a:t>
            </a:r>
          </a:p>
          <a:p>
            <a:r>
              <a:rPr lang="ru-RU" dirty="0" smtClean="0"/>
              <a:t>Поэтому начали применять схему </a:t>
            </a:r>
            <a:r>
              <a:rPr lang="ru-RU" dirty="0" err="1" smtClean="0"/>
              <a:t>try</a:t>
            </a:r>
            <a:r>
              <a:rPr lang="ru-RU" dirty="0" smtClean="0"/>
              <a:t>/</a:t>
            </a:r>
            <a:r>
              <a:rPr lang="ru-RU" dirty="0" err="1" smtClean="0"/>
              <a:t>catch</a:t>
            </a:r>
            <a:r>
              <a:rPr lang="ru-RU" dirty="0" smtClean="0"/>
              <a:t> блоков, суть которой в следующем. </a:t>
            </a:r>
          </a:p>
          <a:p>
            <a:pPr lvl="1"/>
            <a:r>
              <a:rPr lang="ru-RU" dirty="0" smtClean="0"/>
              <a:t>Участок программы, в котором может возникнуть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оформляется в виде охраняемого try-блока. </a:t>
            </a:r>
          </a:p>
          <a:p>
            <a:pPr lvl="1"/>
            <a:r>
              <a:rPr lang="ru-RU" dirty="0" smtClean="0"/>
              <a:t>Если при его выполнении возникает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то происходит прерывание выполнения try-блока </a:t>
            </a:r>
            <a:r>
              <a:rPr lang="ru-RU" dirty="0" err="1" smtClean="0"/>
              <a:t>c</a:t>
            </a:r>
            <a:r>
              <a:rPr lang="ru-RU" dirty="0" smtClean="0"/>
              <a:t> классификацией исключения. </a:t>
            </a:r>
          </a:p>
          <a:p>
            <a:pPr lvl="1"/>
            <a:r>
              <a:rPr lang="ru-RU" dirty="0" smtClean="0"/>
              <a:t>Это исключение начинает обрабатывать один из catch-блоков, соответствующий </a:t>
            </a:r>
            <a:r>
              <a:rPr lang="ru-RU" i="1" dirty="0" smtClean="0"/>
              <a:t>типу исключения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Операторы обработки исключений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70000" lnSpcReduction="20000"/>
          </a:bodyPr>
          <a:lstStyle/>
          <a:p>
            <a:pPr marL="142875">
              <a:defRPr/>
            </a:pPr>
            <a:r>
              <a:rPr lang="ru-RU" dirty="0" smtClean="0"/>
              <a:t>Обработка исключений</a:t>
            </a:r>
          </a:p>
          <a:p>
            <a:pPr lvl="1">
              <a:buNone/>
            </a:pPr>
            <a:r>
              <a:rPr lang="en-US" dirty="0" smtClean="0"/>
              <a:t>try {...}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catch (T1 e1) {...}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...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catch(</a:t>
            </a:r>
            <a:r>
              <a:rPr lang="en-US" dirty="0" err="1" smtClean="0"/>
              <a:t>Tk</a:t>
            </a:r>
            <a:r>
              <a:rPr lang="en-US" dirty="0" smtClean="0"/>
              <a:t> </a:t>
            </a:r>
            <a:r>
              <a:rPr lang="en-US" dirty="0" err="1" smtClean="0"/>
              <a:t>ek</a:t>
            </a:r>
            <a:r>
              <a:rPr lang="en-US" dirty="0" smtClean="0"/>
              <a:t>) {...}</a:t>
            </a:r>
            <a:endParaRPr lang="ru-RU" dirty="0" smtClean="0"/>
          </a:p>
          <a:p>
            <a:pPr lvl="1">
              <a:buNone/>
            </a:pPr>
            <a:r>
              <a:rPr lang="ru-RU" dirty="0" err="1" smtClean="0"/>
              <a:t>finally</a:t>
            </a:r>
            <a:r>
              <a:rPr lang="ru-RU" dirty="0" smtClean="0"/>
              <a:t> {...}</a:t>
            </a:r>
          </a:p>
          <a:p>
            <a:r>
              <a:rPr lang="ru-RU" dirty="0" smtClean="0"/>
              <a:t>Всюду в тексте модуля, где синтаксически допускается использование блока, этот блок можно сделать охраняемым, добавив ключевое слово </a:t>
            </a:r>
            <a:r>
              <a:rPr lang="ru-RU" dirty="0" err="1" smtClean="0"/>
              <a:t>try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Вслед за try-блоком могут следовать catch-блоки, называемые </a:t>
            </a:r>
            <a:r>
              <a:rPr lang="ru-RU" b="1" i="1" dirty="0" smtClean="0"/>
              <a:t>блоками-обработчиками исключительных ситуаций</a:t>
            </a:r>
            <a:r>
              <a:rPr lang="ru-RU" dirty="0" smtClean="0"/>
              <a:t>, их может быть несколько, они могут и отсутствовать. </a:t>
            </a:r>
          </a:p>
          <a:p>
            <a:r>
              <a:rPr lang="ru-RU" dirty="0" smtClean="0"/>
              <a:t>Завершает эту последовательность </a:t>
            </a:r>
            <a:r>
              <a:rPr lang="ru-RU" b="1" dirty="0" smtClean="0"/>
              <a:t>finally-блок</a:t>
            </a:r>
            <a:r>
              <a:rPr lang="ru-RU" dirty="0" smtClean="0"/>
              <a:t> - блок </a:t>
            </a:r>
            <a:r>
              <a:rPr lang="ru-RU" dirty="0" err="1" smtClean="0"/>
              <a:t>финализации</a:t>
            </a:r>
            <a:r>
              <a:rPr lang="ru-RU" dirty="0" smtClean="0"/>
              <a:t>, который также может отсутствовать. </a:t>
            </a:r>
          </a:p>
          <a:p>
            <a:r>
              <a:rPr lang="ru-RU" dirty="0" smtClean="0"/>
              <a:t>Вся эта конструкция может быть вложенной - в состав try-блока может входить конструкция </a:t>
            </a:r>
            <a:r>
              <a:rPr lang="ru-RU" b="1" dirty="0" err="1" smtClean="0"/>
              <a:t>try-catch-finally</a:t>
            </a:r>
            <a:r>
              <a:rPr lang="ru-RU" dirty="0" smtClean="0"/>
              <a:t>.</a:t>
            </a:r>
          </a:p>
          <a:p>
            <a:pPr>
              <a:defRPr/>
            </a:pPr>
            <a:endParaRPr lang="en-US" dirty="0" smtClean="0"/>
          </a:p>
          <a:p>
            <a:pPr lvl="1">
              <a:buFontTx/>
              <a:buNone/>
              <a:defRPr/>
            </a:pPr>
            <a:endParaRPr lang="ru-RU" dirty="0" smtClean="0">
              <a:ea typeface="+mn-ea"/>
              <a:cs typeface="+mn-cs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Объекты класса </a:t>
            </a:r>
            <a:r>
              <a:rPr lang="en-US" b="1" dirty="0" smtClean="0"/>
              <a:t>Exception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Исключения являются объектами, класс которых представляет собой наследника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 Этот класс и многочисленные его наследники является частью библиотеки FCL, хотя и разбросаны по разным пространствам имен. </a:t>
            </a:r>
          </a:p>
          <a:p>
            <a:r>
              <a:rPr lang="ru-RU" dirty="0" smtClean="0"/>
              <a:t>Каждый класс задает определенный </a:t>
            </a:r>
            <a:r>
              <a:rPr lang="ru-RU" i="1" dirty="0" smtClean="0"/>
              <a:t>тип исключения</a:t>
            </a:r>
            <a:r>
              <a:rPr lang="ru-RU" dirty="0" smtClean="0"/>
              <a:t> в соответствии с классификацией, принятой в </a:t>
            </a:r>
            <a:r>
              <a:rPr lang="ru-RU" dirty="0" err="1" smtClean="0"/>
              <a:t>Framework.Net</a:t>
            </a:r>
            <a:r>
              <a:rPr lang="ru-RU" dirty="0" smtClean="0"/>
              <a:t>. Пример </a:t>
            </a:r>
            <a:r>
              <a:rPr lang="ru-RU" i="1" dirty="0" smtClean="0"/>
              <a:t>классов исключения</a:t>
            </a:r>
            <a:r>
              <a:rPr lang="ru-RU" dirty="0" smtClean="0"/>
              <a:t> из пространства имен </a:t>
            </a:r>
            <a:r>
              <a:rPr lang="ru-RU" dirty="0" err="1" smtClean="0"/>
              <a:t>System</a:t>
            </a:r>
            <a:r>
              <a:rPr lang="ru-RU" dirty="0" smtClean="0"/>
              <a:t>: </a:t>
            </a:r>
          </a:p>
          <a:p>
            <a:pPr lvl="1"/>
            <a:r>
              <a:rPr lang="ru-RU" dirty="0" err="1" smtClean="0"/>
              <a:t>Argument</a:t>
            </a:r>
            <a:r>
              <a:rPr lang="ru-RU" dirty="0" smtClean="0"/>
              <a:t> </a:t>
            </a:r>
            <a:r>
              <a:rPr lang="ru-RU" dirty="0" err="1" smtClean="0"/>
              <a:t>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ArgumentOutOfRangeException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ArithmeticException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BadImageFormatException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DivideByZeroException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OverflowException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пространстве имен </a:t>
            </a:r>
            <a:r>
              <a:rPr lang="ru-RU" dirty="0" err="1" smtClean="0"/>
              <a:t>System.IO</a:t>
            </a:r>
            <a:r>
              <a:rPr lang="ru-RU" dirty="0" smtClean="0"/>
              <a:t> собраны </a:t>
            </a:r>
            <a:r>
              <a:rPr lang="ru-RU" i="1" dirty="0" smtClean="0"/>
              <a:t>классы исключений</a:t>
            </a:r>
            <a:r>
              <a:rPr lang="ru-RU" dirty="0" smtClean="0"/>
              <a:t>, связанных с проблемами ввода-вывода: </a:t>
            </a:r>
          </a:p>
          <a:p>
            <a:pPr lvl="1"/>
            <a:r>
              <a:rPr lang="ru-RU" dirty="0" err="1" smtClean="0"/>
              <a:t>DirectoryNotFoundException</a:t>
            </a:r>
            <a:r>
              <a:rPr lang="ru-RU" dirty="0" smtClean="0"/>
              <a:t>, </a:t>
            </a:r>
          </a:p>
          <a:p>
            <a:pPr lvl="1"/>
            <a:r>
              <a:rPr lang="ru-RU" dirty="0" err="1" smtClean="0"/>
              <a:t>FileNotFoundException</a:t>
            </a:r>
            <a:r>
              <a:rPr lang="ru-RU" dirty="0" smtClean="0"/>
              <a:t> и друге. </a:t>
            </a:r>
          </a:p>
          <a:p>
            <a:r>
              <a:rPr lang="ru-RU" dirty="0" smtClean="0"/>
              <a:t>Имена всех </a:t>
            </a:r>
            <a:r>
              <a:rPr lang="ru-RU" i="1" dirty="0" smtClean="0"/>
              <a:t>классов исключений</a:t>
            </a:r>
            <a:r>
              <a:rPr lang="ru-RU" dirty="0" smtClean="0"/>
              <a:t> заканчиваются словом </a:t>
            </a:r>
            <a:r>
              <a:rPr lang="ru-RU" dirty="0" err="1" smtClean="0"/>
              <a:t>Exception</a:t>
            </a:r>
            <a:r>
              <a:rPr lang="ru-RU" dirty="0" smtClean="0"/>
              <a:t>. Разрешается создавать собственные </a:t>
            </a:r>
            <a:r>
              <a:rPr lang="ru-RU" i="1" dirty="0" smtClean="0"/>
              <a:t>классы исключений</a:t>
            </a:r>
            <a:r>
              <a:rPr lang="ru-RU" dirty="0" smtClean="0"/>
              <a:t>, наследуя их от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Класс </a:t>
            </a:r>
            <a:r>
              <a:rPr lang="ru-RU" b="1" dirty="0" err="1" smtClean="0"/>
              <a:t>Exception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400" dirty="0" smtClean="0"/>
              <a:t>Основными свойствами класса являются: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Message</a:t>
            </a:r>
            <a:r>
              <a:rPr lang="ru-RU" sz="3400" dirty="0" smtClean="0"/>
              <a:t> - строка, задающая причину возникновения исключения. Значение этого свойства устанавливается при вызове конструктора класса, когда создается объект, задающий исключение; 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HelpLink</a:t>
            </a:r>
            <a:r>
              <a:rPr lang="ru-RU" sz="3400" dirty="0" smtClean="0"/>
              <a:t> - ссылка (URL) на файл, содержащий подробную справку о возможной причине возникновения </a:t>
            </a:r>
            <a:r>
              <a:rPr lang="ru-RU" sz="3400" i="1" dirty="0" smtClean="0"/>
              <a:t>исключительной ситуации</a:t>
            </a:r>
            <a:r>
              <a:rPr lang="ru-RU" sz="3400" dirty="0" smtClean="0"/>
              <a:t> и способах ее устранения; 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InnerException</a:t>
            </a:r>
            <a:r>
              <a:rPr lang="ru-RU" sz="3400" dirty="0" smtClean="0"/>
              <a:t> - ссылка на внутреннее исключение. Когда обработчик выбрасывает новое исключение для передачи обработки на следующий уровень, то текущее исключение становится внутренним для вновь создаваемого исключения; 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Source</a:t>
            </a:r>
            <a:r>
              <a:rPr lang="ru-RU" sz="3400" dirty="0" smtClean="0"/>
              <a:t> - имя приложения, ставшего причиной исключения; 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StackTrace</a:t>
            </a:r>
            <a:r>
              <a:rPr lang="ru-RU" sz="3400" dirty="0" smtClean="0"/>
              <a:t> - цепочка вызовов - методы, хранящиеся в стеке вызовов в момент возникновения исключения; </a:t>
            </a:r>
          </a:p>
          <a:p>
            <a:pPr lvl="0"/>
            <a:r>
              <a:rPr lang="ru-RU" sz="3400" b="1" dirty="0" err="1" smtClean="0">
                <a:solidFill>
                  <a:srgbClr val="0070C0"/>
                </a:solidFill>
              </a:rPr>
              <a:t>TargetSite</a:t>
            </a:r>
            <a:r>
              <a:rPr lang="ru-RU" sz="3400" dirty="0" smtClean="0"/>
              <a:t> - метод, выбросивший исключение.</a:t>
            </a:r>
          </a:p>
          <a:p>
            <a:r>
              <a:rPr lang="ru-RU" sz="3400" dirty="0" smtClean="0"/>
              <a:t>Из методов класса отметим метод </a:t>
            </a:r>
            <a:r>
              <a:rPr lang="ru-RU" sz="3400" b="1" dirty="0" err="1" smtClean="0">
                <a:solidFill>
                  <a:srgbClr val="0070C0"/>
                </a:solidFill>
              </a:rPr>
              <a:t>GetBaseException</a:t>
            </a:r>
            <a:r>
              <a:rPr lang="ru-RU" sz="3400" b="1" dirty="0" smtClean="0">
                <a:solidFill>
                  <a:srgbClr val="0070C0"/>
                </a:solidFill>
              </a:rPr>
              <a:t> ()</a:t>
            </a:r>
            <a:r>
              <a:rPr lang="ru-RU" sz="3400" dirty="0" smtClean="0"/>
              <a:t>. При подъеме по цепочке вызовов он позволяет получить исходное исключение -- первопричину возникновения последовательности выбрасываемых исключений.</a:t>
            </a:r>
          </a:p>
          <a:p>
            <a:r>
              <a:rPr lang="ru-RU" sz="3400" dirty="0" smtClean="0"/>
              <a:t>Класс имеет четыре конструктора, из которых три уже упоминались. Один из них - конструктор без аргументов, второй - принимает строку, становящуюся свойством </a:t>
            </a:r>
            <a:r>
              <a:rPr lang="ru-RU" sz="3400" dirty="0" err="1" smtClean="0"/>
              <a:t>Message</a:t>
            </a:r>
            <a:r>
              <a:rPr lang="ru-RU" sz="3400" dirty="0" smtClean="0"/>
              <a:t>, третий - имеет еще один аргумент: исключение, передаваемое свойству </a:t>
            </a:r>
            <a:r>
              <a:rPr lang="ru-RU" sz="3400" dirty="0" err="1" smtClean="0"/>
              <a:t>InnerException</a:t>
            </a:r>
            <a:r>
              <a:rPr lang="ru-RU" sz="3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/>
              <a:t>Создание объектов </a:t>
            </a:r>
            <a:r>
              <a:rPr lang="ru-RU" b="1" dirty="0" err="1" smtClean="0"/>
              <a:t>Exception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теле try-блока может возникнуть </a:t>
            </a:r>
            <a:r>
              <a:rPr lang="ru-RU" i="1" dirty="0" smtClean="0"/>
              <a:t>исключительная ситуация</a:t>
            </a:r>
            <a:r>
              <a:rPr lang="ru-RU" dirty="0" smtClean="0"/>
              <a:t>, приводящая к </a:t>
            </a:r>
            <a:r>
              <a:rPr lang="ru-RU" i="1" dirty="0" smtClean="0"/>
              <a:t>выбрасыванию исключений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Формально </a:t>
            </a:r>
            <a:r>
              <a:rPr lang="ru-RU" i="1" dirty="0" smtClean="0"/>
              <a:t>выбрасывание исключения</a:t>
            </a:r>
            <a:r>
              <a:rPr lang="ru-RU" dirty="0" smtClean="0"/>
              <a:t> происходит при выполнении оператора </a:t>
            </a:r>
            <a:r>
              <a:rPr lang="ru-RU" dirty="0" err="1" smtClean="0"/>
              <a:t>throw</a:t>
            </a:r>
            <a:r>
              <a:rPr lang="ru-RU" dirty="0" smtClean="0"/>
              <a:t>. Этот оператор, чаще всего, выполняется в недрах операционной системы, когда система команд или функция API не может сделать свою работу. Но этот оператор может быть частью программного текста try-блока и выполняться, когда в результате проведенного анализа становится понятным, что дальнейшая нормальная работа невозможна.</a:t>
            </a:r>
          </a:p>
          <a:p>
            <a:r>
              <a:rPr lang="ru-RU" dirty="0" smtClean="0"/>
              <a:t>Синтаксически оператор </a:t>
            </a:r>
            <a:r>
              <a:rPr lang="ru-RU" dirty="0" err="1" smtClean="0"/>
              <a:t>throw</a:t>
            </a:r>
            <a:r>
              <a:rPr lang="ru-RU" dirty="0" smtClean="0"/>
              <a:t> имеет вид: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throw</a:t>
            </a:r>
            <a:r>
              <a:rPr lang="ru-RU" dirty="0" smtClean="0"/>
              <a:t>[выражение]</a:t>
            </a:r>
          </a:p>
          <a:p>
            <a:r>
              <a:rPr lang="ru-RU" dirty="0" smtClean="0"/>
              <a:t>Выражение </a:t>
            </a:r>
            <a:r>
              <a:rPr lang="ru-RU" dirty="0" err="1" smtClean="0"/>
              <a:t>throw</a:t>
            </a:r>
            <a:r>
              <a:rPr lang="ru-RU" dirty="0" smtClean="0"/>
              <a:t> задает объект класса, являющегося наследником </a:t>
            </a:r>
            <a:r>
              <a:rPr lang="ru-RU" i="1" dirty="0" smtClean="0"/>
              <a:t>класса </a:t>
            </a:r>
            <a:r>
              <a:rPr lang="ru-RU" i="1" dirty="0" err="1" smtClean="0"/>
              <a:t>Exception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Обычно это выражение </a:t>
            </a:r>
            <a:r>
              <a:rPr lang="ru-RU" dirty="0" err="1" smtClean="0"/>
              <a:t>new</a:t>
            </a:r>
            <a:r>
              <a:rPr lang="ru-RU" dirty="0" smtClean="0"/>
              <a:t>, создающее новый объект. Если оно отсутствует, то повторно выбрасывается текущее исключение. </a:t>
            </a:r>
          </a:p>
          <a:p>
            <a:r>
              <a:rPr lang="ru-RU" dirty="0" smtClean="0"/>
              <a:t>Если исключение выбрасывается операционной системой, то она сама классифицирует исключение, создает объект соответствующего класса и автоматически заполняет его поля.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Захват исключения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Блок </a:t>
            </a:r>
            <a:r>
              <a:rPr lang="ru-RU" dirty="0" err="1" smtClean="0"/>
              <a:t>catch</a:t>
            </a:r>
            <a:r>
              <a:rPr lang="ru-RU" dirty="0" smtClean="0"/>
              <a:t> - обработчик исключения имеет следующий синтаксис: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err="1" smtClean="0"/>
              <a:t>catch</a:t>
            </a:r>
            <a:r>
              <a:rPr lang="ru-RU" dirty="0" smtClean="0"/>
              <a:t> (T </a:t>
            </a:r>
            <a:r>
              <a:rPr lang="ru-RU" dirty="0" err="1" smtClean="0"/>
              <a:t>e</a:t>
            </a:r>
            <a:r>
              <a:rPr lang="ru-RU" dirty="0" smtClean="0"/>
              <a:t>) {...}</a:t>
            </a:r>
          </a:p>
          <a:p>
            <a:r>
              <a:rPr lang="ru-RU" dirty="0" smtClean="0"/>
              <a:t>Класс T, указанный в заголовке catch-блока, должен принадлежать </a:t>
            </a:r>
            <a:r>
              <a:rPr lang="ru-RU" i="1" dirty="0" smtClean="0"/>
              <a:t>классам исключений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ru-RU" dirty="0" smtClean="0"/>
              <a:t>Блок </a:t>
            </a:r>
            <a:r>
              <a:rPr lang="ru-RU" dirty="0" err="1" smtClean="0"/>
              <a:t>catch</a:t>
            </a:r>
            <a:r>
              <a:rPr lang="ru-RU" dirty="0" smtClean="0"/>
              <a:t> с формальным аргументом </a:t>
            </a:r>
            <a:r>
              <a:rPr lang="ru-RU" dirty="0" err="1" smtClean="0"/>
              <a:t>e</a:t>
            </a:r>
            <a:r>
              <a:rPr lang="ru-RU" dirty="0" smtClean="0"/>
              <a:t> класса T потенциально способен захватить текущее исключение </a:t>
            </a:r>
            <a:r>
              <a:rPr lang="ru-RU" dirty="0" err="1" smtClean="0"/>
              <a:t>e</a:t>
            </a:r>
            <a:r>
              <a:rPr lang="en-US" dirty="0" smtClean="0"/>
              <a:t>1</a:t>
            </a:r>
            <a:r>
              <a:rPr lang="ru-RU" dirty="0" smtClean="0"/>
              <a:t> класса T</a:t>
            </a:r>
            <a:r>
              <a:rPr lang="en-US" dirty="0" smtClean="0"/>
              <a:t>1</a:t>
            </a:r>
            <a:r>
              <a:rPr lang="ru-RU" dirty="0" smtClean="0"/>
              <a:t>, если и только если объект </a:t>
            </a:r>
            <a:r>
              <a:rPr lang="ru-RU" dirty="0" err="1" smtClean="0"/>
              <a:t>t</a:t>
            </a:r>
            <a:r>
              <a:rPr lang="en-US" dirty="0" smtClean="0"/>
              <a:t>1</a:t>
            </a:r>
            <a:r>
              <a:rPr lang="ru-RU" dirty="0" smtClean="0"/>
              <a:t> совместим по присваиванию </a:t>
            </a:r>
            <a:r>
              <a:rPr lang="ru-RU" dirty="0" err="1" smtClean="0"/>
              <a:t>c</a:t>
            </a:r>
            <a:r>
              <a:rPr lang="ru-RU" dirty="0" smtClean="0"/>
              <a:t> объектом </a:t>
            </a:r>
            <a:r>
              <a:rPr lang="ru-RU" dirty="0" err="1" smtClean="0"/>
              <a:t>e</a:t>
            </a:r>
            <a:r>
              <a:rPr lang="ru-RU" dirty="0" smtClean="0"/>
              <a:t>. Другими словами, потенциальная способность захвата означает допустимость присваивания </a:t>
            </a:r>
            <a:r>
              <a:rPr lang="ru-RU" dirty="0" err="1" smtClean="0"/>
              <a:t>e</a:t>
            </a:r>
            <a:r>
              <a:rPr lang="ru-RU" dirty="0" smtClean="0"/>
              <a:t> = </a:t>
            </a:r>
            <a:r>
              <a:rPr lang="ru-RU" dirty="0" err="1" smtClean="0"/>
              <a:t>t</a:t>
            </a:r>
            <a:r>
              <a:rPr lang="en-US" dirty="0" smtClean="0"/>
              <a:t>1</a:t>
            </a:r>
            <a:r>
              <a:rPr lang="ru-RU" dirty="0" smtClean="0"/>
              <a:t>, что возможно, когда класс T</a:t>
            </a:r>
            <a:r>
              <a:rPr lang="en-US" dirty="0" smtClean="0"/>
              <a:t>1</a:t>
            </a:r>
            <a:r>
              <a:rPr lang="ru-RU" dirty="0" smtClean="0"/>
              <a:t> является потомком класса T. </a:t>
            </a:r>
            <a:endParaRPr lang="en-US" dirty="0" smtClean="0"/>
          </a:p>
          <a:p>
            <a:r>
              <a:rPr lang="ru-RU" dirty="0" smtClean="0"/>
              <a:t>Обработчик, класс T которого является </a:t>
            </a:r>
            <a:r>
              <a:rPr lang="ru-RU" i="1" dirty="0" smtClean="0"/>
              <a:t>классом </a:t>
            </a:r>
            <a:r>
              <a:rPr lang="ru-RU" i="1" dirty="0" err="1" smtClean="0"/>
              <a:t>Exception</a:t>
            </a:r>
            <a:r>
              <a:rPr lang="ru-RU" dirty="0" smtClean="0"/>
              <a:t>, является </a:t>
            </a:r>
            <a:r>
              <a:rPr lang="ru-RU" i="1" dirty="0" smtClean="0"/>
              <a:t>универсальным обработчиком</a:t>
            </a:r>
            <a:r>
              <a:rPr lang="ru-RU" dirty="0" smtClean="0"/>
              <a:t>, потенциально он способен захватить любое исключение, поскольку все они являются его потомками.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Последовательность обработки исключений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00438"/>
            <a:ext cx="8229600" cy="314327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Исключение возникло в последнем вызванном методе цепочки - на рисунке метод r5. </a:t>
            </a:r>
            <a:endParaRPr lang="en-US" dirty="0" smtClean="0"/>
          </a:p>
          <a:p>
            <a:r>
              <a:rPr lang="ru-RU" dirty="0" smtClean="0"/>
              <a:t>Если у этого метода не нашлось обработчиков события, способных обработать исключение, то это пытается сделать метод r4, вызвавший r5. </a:t>
            </a:r>
            <a:endParaRPr lang="en-US" dirty="0" smtClean="0"/>
          </a:p>
          <a:p>
            <a:r>
              <a:rPr lang="ru-RU" dirty="0" smtClean="0"/>
              <a:t>Если вызов r5 находится в охраняемом блоке метода r4, то начнет проверяться список обработчиков в охраняемом блоке метода r4. </a:t>
            </a:r>
            <a:endParaRPr lang="en-US" dirty="0" smtClean="0"/>
          </a:p>
          <a:p>
            <a:r>
              <a:rPr lang="ru-RU" dirty="0" smtClean="0"/>
              <a:t>Этот процесс подъема по списку вызовов будет продолжаться, пока не будет найден обработчик, способный захватить исключение, или не будет достигнута начальная точка - процедура </a:t>
            </a:r>
            <a:r>
              <a:rPr lang="ru-RU" dirty="0" err="1" smtClean="0"/>
              <a:t>Main</a:t>
            </a:r>
            <a:r>
              <a:rPr lang="ru-RU" dirty="0" smtClean="0"/>
              <a:t>. </a:t>
            </a:r>
            <a:endParaRPr lang="en-US" dirty="0" smtClean="0"/>
          </a:p>
          <a:p>
            <a:r>
              <a:rPr lang="ru-RU" dirty="0" smtClean="0"/>
              <a:t>Если и в ней нет потенциального захватчика исключения, то сработает стандартный обработчик, прерывающий выполнение программы с выдачей соответствующего сообщения.</a:t>
            </a:r>
          </a:p>
          <a:p>
            <a:endParaRPr lang="ru-RU" dirty="0"/>
          </a:p>
        </p:txBody>
      </p:sp>
      <p:pic>
        <p:nvPicPr>
          <p:cNvPr id="1026" name="Picture 2" descr="Цепочка вызовов, хранящаяся в стеке вызов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714488"/>
            <a:ext cx="3914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Блок </a:t>
            </a:r>
            <a:r>
              <a:rPr lang="ru-RU" b="1" dirty="0" err="1" smtClean="0"/>
              <a:t>finally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возникновении исключения в блоке </a:t>
            </a:r>
            <a:r>
              <a:rPr lang="ru-RU" dirty="0" err="1" smtClean="0"/>
              <a:t>try</a:t>
            </a:r>
            <a:r>
              <a:rPr lang="ru-RU" dirty="0" smtClean="0"/>
              <a:t> могли быть заняты ресурсы - открыты файлы, захвачены некоторые устройства. Освобождение ресурсов, занятых try-блоком, выполняет finally-блок. </a:t>
            </a:r>
          </a:p>
          <a:p>
            <a:r>
              <a:rPr lang="ru-RU" dirty="0" smtClean="0"/>
              <a:t>Если он присутствует, он выполняется всегда, сразу же после завершения работы try-блока, как бы последний ни завершился. </a:t>
            </a:r>
          </a:p>
          <a:p>
            <a:r>
              <a:rPr lang="ru-RU" dirty="0" smtClean="0"/>
              <a:t>Блок </a:t>
            </a:r>
            <a:r>
              <a:rPr lang="ru-RU" dirty="0" err="1" smtClean="0"/>
              <a:t>try</a:t>
            </a:r>
            <a:r>
              <a:rPr lang="ru-RU" dirty="0" smtClean="0"/>
              <a:t> может завершиться вполне нормально без всяких происшествий и управление достигнет конца блока, выполнение может прервано оператором </a:t>
            </a:r>
            <a:r>
              <a:rPr lang="ru-RU" dirty="0" err="1" smtClean="0"/>
              <a:t>throw</a:t>
            </a:r>
            <a:r>
              <a:rPr lang="ru-RU" dirty="0" smtClean="0"/>
              <a:t>, управление может быть передано другому блоку из-за выполнения таких операторов как </a:t>
            </a:r>
            <a:r>
              <a:rPr lang="ru-RU" dirty="0" err="1" smtClean="0"/>
              <a:t>goto</a:t>
            </a:r>
            <a:r>
              <a:rPr lang="ru-RU" dirty="0" smtClean="0"/>
              <a:t>, </a:t>
            </a:r>
            <a:r>
              <a:rPr lang="ru-RU" dirty="0" err="1" smtClean="0"/>
              <a:t>return</a:t>
            </a:r>
            <a:r>
              <a:rPr lang="ru-RU" dirty="0" smtClean="0"/>
              <a:t> - во всех этих случаях, прежде чем управление будет передано по предписанному назначению ( в том числе, прежде чем произойдет </a:t>
            </a:r>
            <a:r>
              <a:rPr lang="ru-RU" i="1" dirty="0" smtClean="0"/>
              <a:t>захват исключения</a:t>
            </a:r>
            <a:r>
              <a:rPr lang="ru-RU" dirty="0" smtClean="0"/>
              <a:t>), предварительно будет выполнен finally-блок, который освобождает ресурсы, занятые try-блоком, а параллельно будет происходить освобождение стека от локальных переменных.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Пример обработки исключений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55000" lnSpcReduction="20000"/>
          </a:bodyPr>
          <a:lstStyle/>
          <a:p>
            <a:pPr marL="542925"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class </a:t>
            </a:r>
            <a:r>
              <a:rPr lang="en-US" dirty="0" err="1" smtClean="0">
                <a:ea typeface="+mn-ea"/>
                <a:cs typeface="+mn-cs"/>
              </a:rPr>
              <a:t>ExceptionTest</a:t>
            </a: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marL="542925"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static double </a:t>
            </a:r>
            <a:r>
              <a:rPr lang="en-US" dirty="0" err="1" smtClean="0">
                <a:ea typeface="+mn-ea"/>
                <a:cs typeface="+mn-cs"/>
              </a:rPr>
              <a:t>SafeDivision</a:t>
            </a:r>
            <a:r>
              <a:rPr lang="en-US" dirty="0" smtClean="0">
                <a:ea typeface="+mn-ea"/>
                <a:cs typeface="+mn-cs"/>
              </a:rPr>
              <a:t>(double x, double y)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if (y == 0)</a:t>
            </a:r>
            <a:r>
              <a:rPr lang="ru-RU" dirty="0" smtClean="0">
                <a:ea typeface="+mn-ea"/>
                <a:cs typeface="+mn-cs"/>
              </a:rPr>
              <a:t>  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throw new </a:t>
            </a:r>
            <a:r>
              <a:rPr lang="en-US" dirty="0" err="1" smtClean="0">
                <a:ea typeface="+mn-ea"/>
                <a:cs typeface="+mn-cs"/>
              </a:rPr>
              <a:t>System.DivideByZeroException</a:t>
            </a:r>
            <a:r>
              <a:rPr lang="en-US" dirty="0" smtClean="0">
                <a:ea typeface="+mn-ea"/>
                <a:cs typeface="+mn-cs"/>
              </a:rPr>
              <a:t>();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return x / y;</a:t>
            </a:r>
            <a:endParaRPr lang="ru-RU" dirty="0" smtClean="0">
              <a:ea typeface="+mn-ea"/>
              <a:cs typeface="+mn-cs"/>
            </a:endParaRPr>
          </a:p>
          <a:p>
            <a:pPr marL="622300" lvl="1" indent="-260350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}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static void Main(){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double a = 98, b = 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double result = 0;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try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result = </a:t>
            </a:r>
            <a:r>
              <a:rPr lang="en-US" dirty="0" err="1" smtClean="0">
                <a:ea typeface="+mn-ea"/>
                <a:cs typeface="+mn-cs"/>
              </a:rPr>
              <a:t>SafeDivision</a:t>
            </a:r>
            <a:r>
              <a:rPr lang="en-US" dirty="0" smtClean="0">
                <a:ea typeface="+mn-ea"/>
                <a:cs typeface="+mn-cs"/>
              </a:rPr>
              <a:t>(a, b);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</a:t>
            </a:r>
            <a:r>
              <a:rPr lang="en-US" dirty="0" err="1" smtClean="0">
                <a:ea typeface="+mn-ea"/>
                <a:cs typeface="+mn-cs"/>
              </a:rPr>
              <a:t>Console.WriteLine</a:t>
            </a:r>
            <a:r>
              <a:rPr lang="en-US" dirty="0" smtClean="0">
                <a:ea typeface="+mn-ea"/>
                <a:cs typeface="+mn-cs"/>
              </a:rPr>
              <a:t>("{0} divided by {1} = {2}", a, b, result);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}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catch (</a:t>
            </a:r>
            <a:r>
              <a:rPr lang="en-US" dirty="0" err="1" smtClean="0">
                <a:ea typeface="+mn-ea"/>
                <a:cs typeface="+mn-cs"/>
              </a:rPr>
              <a:t>DivideByZeroException</a:t>
            </a:r>
            <a:r>
              <a:rPr lang="en-US" dirty="0" smtClean="0">
                <a:ea typeface="+mn-ea"/>
                <a:cs typeface="+mn-cs"/>
              </a:rPr>
              <a:t> e) {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</a:t>
            </a:r>
            <a:r>
              <a:rPr lang="en-US" dirty="0" err="1" smtClean="0">
                <a:ea typeface="+mn-ea"/>
                <a:cs typeface="+mn-cs"/>
              </a:rPr>
              <a:t>Console.WriteLine</a:t>
            </a:r>
            <a:r>
              <a:rPr lang="en-US" dirty="0" smtClean="0">
                <a:ea typeface="+mn-ea"/>
                <a:cs typeface="+mn-cs"/>
              </a:rPr>
              <a:t>("Attempted divide by zero.");</a:t>
            </a:r>
            <a:endParaRPr lang="ru-RU" dirty="0" smtClean="0">
              <a:ea typeface="+mn-ea"/>
              <a:cs typeface="+mn-cs"/>
            </a:endParaRPr>
          </a:p>
          <a:p>
            <a:pPr lvl="1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</a:t>
            </a: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 marL="622300"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  }</a:t>
            </a:r>
          </a:p>
          <a:p>
            <a:pPr marL="542925" lvl="1">
              <a:buFontTx/>
              <a:buNone/>
              <a:defRPr/>
            </a:pPr>
            <a:r>
              <a:rPr lang="ru-RU" dirty="0" smtClean="0">
                <a:ea typeface="+mn-ea"/>
                <a:cs typeface="+mn-cs"/>
              </a:rPr>
              <a:t>}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Классы </a:t>
            </a:r>
            <a:r>
              <a:rPr lang="ru-RU" b="1" dirty="0" err="1" smtClean="0"/>
              <a:t>Debug</a:t>
            </a:r>
            <a:r>
              <a:rPr lang="ru-RU" b="1" dirty="0" smtClean="0"/>
              <a:t> и </a:t>
            </a:r>
            <a:r>
              <a:rPr lang="ru-RU" b="1" dirty="0" err="1" smtClean="0"/>
              <a:t>Trace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Классы </a:t>
            </a:r>
            <a:r>
              <a:rPr lang="ru-RU" dirty="0" err="1" smtClean="0"/>
              <a:t>Debug</a:t>
            </a:r>
            <a:r>
              <a:rPr lang="ru-RU" dirty="0" smtClean="0"/>
              <a:t> и </a:t>
            </a:r>
            <a:r>
              <a:rPr lang="ru-RU" dirty="0" err="1" smtClean="0"/>
              <a:t>Trace</a:t>
            </a:r>
            <a:r>
              <a:rPr lang="ru-RU" dirty="0" smtClean="0"/>
              <a:t> определены в пространстве имен </a:t>
            </a:r>
            <a:r>
              <a:rPr lang="ru-RU" dirty="0" err="1" smtClean="0"/>
              <a:t>Diagnostics</a:t>
            </a:r>
            <a:r>
              <a:rPr lang="ru-RU" dirty="0" smtClean="0"/>
              <a:t> и имеют одинаковый набор статических свойств и методов. </a:t>
            </a:r>
          </a:p>
          <a:p>
            <a:r>
              <a:rPr lang="ru-RU" dirty="0" smtClean="0"/>
              <a:t>Методы класса </a:t>
            </a:r>
            <a:r>
              <a:rPr lang="ru-RU" dirty="0" err="1" smtClean="0"/>
              <a:t>Debug</a:t>
            </a:r>
            <a:r>
              <a:rPr lang="ru-RU" dirty="0" smtClean="0"/>
              <a:t> действуют только в Debug-конфигурации проекта и игнорируются в Release-конфигурации. </a:t>
            </a:r>
          </a:p>
          <a:p>
            <a:r>
              <a:rPr lang="ru-RU" dirty="0" smtClean="0"/>
              <a:t>Методы класса </a:t>
            </a:r>
            <a:r>
              <a:rPr lang="ru-RU" dirty="0" err="1" smtClean="0"/>
              <a:t>Trace</a:t>
            </a:r>
            <a:r>
              <a:rPr lang="ru-RU" dirty="0" smtClean="0"/>
              <a:t> действуют в обеих конфигурациях.</a:t>
            </a:r>
          </a:p>
          <a:p>
            <a:r>
              <a:rPr lang="ru-RU" dirty="0" smtClean="0"/>
              <a:t>Одна из основных групп методов этих классов - </a:t>
            </a:r>
            <a:r>
              <a:rPr lang="ru-RU" i="1" dirty="0" smtClean="0"/>
              <a:t>методы печати данных</a:t>
            </a:r>
            <a:r>
              <a:rPr lang="ru-RU" dirty="0" smtClean="0"/>
              <a:t>: </a:t>
            </a:r>
            <a:r>
              <a:rPr lang="ru-RU" dirty="0" err="1" smtClean="0"/>
              <a:t>Write</a:t>
            </a:r>
            <a:r>
              <a:rPr lang="ru-RU" dirty="0" smtClean="0"/>
              <a:t>, </a:t>
            </a:r>
            <a:r>
              <a:rPr lang="ru-RU" dirty="0" err="1" smtClean="0"/>
              <a:t>WriteIf</a:t>
            </a:r>
            <a:r>
              <a:rPr lang="ru-RU" dirty="0" smtClean="0"/>
              <a:t>, </a:t>
            </a:r>
            <a:r>
              <a:rPr lang="ru-RU" dirty="0" err="1" smtClean="0"/>
              <a:t>WriteLine</a:t>
            </a:r>
            <a:r>
              <a:rPr lang="ru-RU" dirty="0" smtClean="0"/>
              <a:t>, </a:t>
            </a:r>
            <a:r>
              <a:rPr lang="ru-RU" dirty="0" err="1" smtClean="0"/>
              <a:t>WriteLineIf</a:t>
            </a:r>
            <a:r>
              <a:rPr lang="ru-RU" dirty="0" smtClean="0"/>
              <a:t>. </a:t>
            </a:r>
          </a:p>
          <a:p>
            <a:pPr lvl="1"/>
            <a:r>
              <a:rPr lang="ru-RU" dirty="0" smtClean="0"/>
              <a:t>Методы со словом </a:t>
            </a:r>
            <a:r>
              <a:rPr lang="ru-RU" dirty="0" err="1" smtClean="0"/>
              <a:t>If</a:t>
            </a:r>
            <a:r>
              <a:rPr lang="ru-RU" dirty="0" smtClean="0"/>
              <a:t> могут сделать печать условной, задавая условие печати в качестве первого аргумента метода, что иногда крайне полезно. Методы со словом </a:t>
            </a:r>
            <a:r>
              <a:rPr lang="ru-RU" dirty="0" err="1" smtClean="0"/>
              <a:t>Line</a:t>
            </a:r>
            <a:r>
              <a:rPr lang="ru-RU" dirty="0" smtClean="0"/>
              <a:t> дают возможность дополнять сообщение символом перехода на новую строку.</a:t>
            </a:r>
          </a:p>
          <a:p>
            <a:pPr lvl="1"/>
            <a:r>
              <a:rPr lang="ru-RU" dirty="0" smtClean="0"/>
              <a:t>По умолчанию методы обоих классов направляют вывод в окно </a:t>
            </a:r>
            <a:r>
              <a:rPr lang="ru-RU" dirty="0" err="1" smtClean="0"/>
              <a:t>Output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Методы </a:t>
            </a:r>
            <a:r>
              <a:rPr lang="ru-RU" dirty="0" err="1" smtClean="0"/>
              <a:t>Assert</a:t>
            </a:r>
            <a:r>
              <a:rPr lang="ru-RU" dirty="0" smtClean="0"/>
              <a:t> и </a:t>
            </a:r>
            <a:r>
              <a:rPr lang="ru-RU" dirty="0" err="1" smtClean="0"/>
              <a:t>Fail</a:t>
            </a:r>
            <a:r>
              <a:rPr lang="ru-RU" dirty="0" smtClean="0"/>
              <a:t>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Обработка исключений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7" y="1600200"/>
            <a:ext cx="8001056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try</a:t>
            </a:r>
          </a:p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{</a:t>
            </a:r>
          </a:p>
          <a:p>
            <a:pPr>
              <a:buFontTx/>
              <a:buNone/>
            </a:pPr>
            <a:r>
              <a:rPr lang="en-US" noProof="1"/>
              <a:t>     a = Convert.ToInt32(ss);</a:t>
            </a:r>
          </a:p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}</a:t>
            </a:r>
          </a:p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catch (</a:t>
            </a:r>
            <a:r>
              <a:rPr lang="en-US" noProof="1"/>
              <a:t>Exception ex)</a:t>
            </a:r>
          </a:p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en-US" sz="2400" dirty="0"/>
              <a:t>	</a:t>
            </a:r>
            <a:r>
              <a:rPr lang="en-US" sz="2400" noProof="1"/>
              <a:t>System.Windows.Forms.MessageBox.Show(ex.Message);</a:t>
            </a:r>
          </a:p>
          <a:p>
            <a:pPr>
              <a:buFontTx/>
              <a:buNone/>
            </a:pPr>
            <a:r>
              <a:rPr lang="en-US" noProof="1">
                <a:solidFill>
                  <a:srgbClr val="0000FF"/>
                </a:solidFill>
              </a:rPr>
              <a:t>}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3491</TotalTime>
  <Words>8233</Words>
  <Application>Microsoft Office PowerPoint</Application>
  <PresentationFormat>Экран (4:3)</PresentationFormat>
  <Paragraphs>1350</Paragraphs>
  <Slides>98</Slides>
  <Notes>24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98</vt:i4>
      </vt:variant>
    </vt:vector>
  </HeadingPairs>
  <TitlesOfParts>
    <vt:vector size="99" baseType="lpstr">
      <vt:lpstr>Тема Office</vt:lpstr>
      <vt:lpstr>Высокоуровневые методы информатики и программирования  Лекция 3  </vt:lpstr>
      <vt:lpstr>План лекции</vt:lpstr>
      <vt:lpstr>Основные понятия</vt:lpstr>
      <vt:lpstr>Логика рассмотрения языка C#</vt:lpstr>
      <vt:lpstr>1. Переменные и типы</vt:lpstr>
      <vt:lpstr>Переменные программы</vt:lpstr>
      <vt:lpstr>Виды переменных по области видимости</vt:lpstr>
      <vt:lpstr>Объявление переменных</vt:lpstr>
      <vt:lpstr>Константы </vt:lpstr>
      <vt:lpstr>Строковые константы</vt:lpstr>
      <vt:lpstr>Время жизни переменных</vt:lpstr>
      <vt:lpstr>Области видимости переменных</vt:lpstr>
      <vt:lpstr>Тип данных</vt:lpstr>
      <vt:lpstr>Основные сведения о типах</vt:lpstr>
      <vt:lpstr>Система типов данных на языке C#</vt:lpstr>
      <vt:lpstr>Основные виды типов</vt:lpstr>
      <vt:lpstr>Хранение данных программы</vt:lpstr>
      <vt:lpstr>Стек (stack)</vt:lpstr>
      <vt:lpstr>Куча (heap)</vt:lpstr>
      <vt:lpstr>Различие между значащими и ссылочными типами</vt:lpstr>
      <vt:lpstr>Память программы - стек и куча</vt:lpstr>
      <vt:lpstr>Системные типы данных CLR</vt:lpstr>
      <vt:lpstr>Соответствие встроенных типов и системных типов </vt:lpstr>
      <vt:lpstr>Типы определенные в CLR</vt:lpstr>
      <vt:lpstr>Наследование типов в CLR</vt:lpstr>
      <vt:lpstr>Методы класса System.Object</vt:lpstr>
      <vt:lpstr>Слайд 27</vt:lpstr>
      <vt:lpstr>Встроенные типы </vt:lpstr>
      <vt:lpstr>Встроенные типы (продолжение)</vt:lpstr>
      <vt:lpstr>Тип данных bool </vt:lpstr>
      <vt:lpstr>Тип данных decimal</vt:lpstr>
      <vt:lpstr>Неопределенный тип - var</vt:lpstr>
      <vt:lpstr>Тип константам (литералам) для задания типа</vt:lpstr>
      <vt:lpstr>Nullable типы данных</vt:lpstr>
      <vt:lpstr>Свойства Nullable типов </vt:lpstr>
      <vt:lpstr>Использование nullable типов данных </vt:lpstr>
      <vt:lpstr>Слайд 37</vt:lpstr>
      <vt:lpstr>Операции </vt:lpstr>
      <vt:lpstr>Базовые операции</vt:lpstr>
      <vt:lpstr>Унарные операции</vt:lpstr>
      <vt:lpstr>Бинарные операции</vt:lpstr>
      <vt:lpstr>Бинарные операции (продолжение)</vt:lpstr>
      <vt:lpstr>Логические и условные операции</vt:lpstr>
      <vt:lpstr>Приоритеты операций языка C#</vt:lpstr>
      <vt:lpstr>Пояснение приоритета операций</vt:lpstr>
      <vt:lpstr>Тип результата операции</vt:lpstr>
      <vt:lpstr>Преобразование типов</vt:lpstr>
      <vt:lpstr>Схема неявного приведение встроенных типов</vt:lpstr>
      <vt:lpstr>Схема неявного приведение встроенных типов (упрощенная)</vt:lpstr>
      <vt:lpstr>Применение диаграммы</vt:lpstr>
      <vt:lpstr>Пример приведения встроенных типов</vt:lpstr>
      <vt:lpstr>Неявное преобразование типов на языке Java</vt:lpstr>
      <vt:lpstr>Неявное и явное преобразование</vt:lpstr>
      <vt:lpstr>Явное преобразование типа</vt:lpstr>
      <vt:lpstr>Преобразование типов с помощью класса Convert</vt:lpstr>
      <vt:lpstr>Пример преобразования типов</vt:lpstr>
      <vt:lpstr>Операция присваивания</vt:lpstr>
      <vt:lpstr>Специальные варианты присваивания</vt:lpstr>
      <vt:lpstr>Арифметические операции</vt:lpstr>
      <vt:lpstr>Пример вычислений с различными арифметическими типами</vt:lpstr>
      <vt:lpstr>Операции инкрементации и декрементации </vt:lpstr>
      <vt:lpstr>Операции отношения</vt:lpstr>
      <vt:lpstr>Логические операции</vt:lpstr>
      <vt:lpstr>Пример логических операций</vt:lpstr>
      <vt:lpstr>Бинарные логические операции</vt:lpstr>
      <vt:lpstr>Пример логических операций</vt:lpstr>
      <vt:lpstr>Побитовые операции</vt:lpstr>
      <vt:lpstr>Таблицы истинности</vt:lpstr>
      <vt:lpstr>Условная операция</vt:lpstr>
      <vt:lpstr>Слайд 70</vt:lpstr>
      <vt:lpstr>Выражения</vt:lpstr>
      <vt:lpstr>Порядок вычисления выражения</vt:lpstr>
      <vt:lpstr>Тип результата выражения</vt:lpstr>
      <vt:lpstr>Слайд 74</vt:lpstr>
      <vt:lpstr>Операторы языка программирования</vt:lpstr>
      <vt:lpstr>Оператор присваивания</vt:lpstr>
      <vt:lpstr>Операторы выбора</vt:lpstr>
      <vt:lpstr>Оператор if</vt:lpstr>
      <vt:lpstr>Оператор switch</vt:lpstr>
      <vt:lpstr>Пример использования оператора switch</vt:lpstr>
      <vt:lpstr>Выбор диапазона значений</vt:lpstr>
      <vt:lpstr>Операторы перехода</vt:lpstr>
      <vt:lpstr>Операторы break и continue</vt:lpstr>
      <vt:lpstr> Операторы цикла</vt:lpstr>
      <vt:lpstr>Цикл for</vt:lpstr>
      <vt:lpstr>Циклы while</vt:lpstr>
      <vt:lpstr>Пример цикла do-while</vt:lpstr>
      <vt:lpstr>Обработка исключений</vt:lpstr>
      <vt:lpstr>Операторы обработки исключений</vt:lpstr>
      <vt:lpstr>Объекты класса Exception </vt:lpstr>
      <vt:lpstr>Класс Exception</vt:lpstr>
      <vt:lpstr>Создание объектов Exception</vt:lpstr>
      <vt:lpstr>Захват исключения</vt:lpstr>
      <vt:lpstr>Последовательность обработки исключений</vt:lpstr>
      <vt:lpstr>Блок finally</vt:lpstr>
      <vt:lpstr>Пример обработки исключений</vt:lpstr>
      <vt:lpstr>Классы Debug и Trace</vt:lpstr>
      <vt:lpstr>Обработка исключений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Variables&amp;Operators</dc:title>
  <dc:creator>Tuzovsky Anatoly Fedorovich</dc:creator>
  <cp:keywords>C# variable operator</cp:keywords>
  <dc:description>Томск Polytechnic University</dc:description>
  <cp:lastModifiedBy>Тузовский</cp:lastModifiedBy>
  <cp:revision>91</cp:revision>
  <dcterms:created xsi:type="dcterms:W3CDTF">2009-09-08T08:50:03Z</dcterms:created>
  <dcterms:modified xsi:type="dcterms:W3CDTF">2010-01-29T10:06:39Z</dcterms:modified>
</cp:coreProperties>
</file>