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notesSlides/notesSlide28.xml" ContentType="application/vnd.openxmlformats-officedocument.presentationml.notesSlide+xml"/>
  <Default Extension="emf" ContentType="image/x-emf"/>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71" r:id="rId2"/>
    <p:sldId id="272" r:id="rId3"/>
    <p:sldId id="257" r:id="rId4"/>
    <p:sldId id="258" r:id="rId5"/>
    <p:sldId id="288" r:id="rId6"/>
    <p:sldId id="259" r:id="rId7"/>
    <p:sldId id="289" r:id="rId8"/>
    <p:sldId id="363" r:id="rId9"/>
    <p:sldId id="273" r:id="rId10"/>
    <p:sldId id="359" r:id="rId11"/>
    <p:sldId id="312" r:id="rId12"/>
    <p:sldId id="360" r:id="rId13"/>
    <p:sldId id="310" r:id="rId14"/>
    <p:sldId id="290" r:id="rId15"/>
    <p:sldId id="351" r:id="rId16"/>
    <p:sldId id="276" r:id="rId17"/>
    <p:sldId id="398" r:id="rId18"/>
    <p:sldId id="399" r:id="rId19"/>
    <p:sldId id="311" r:id="rId20"/>
    <p:sldId id="274" r:id="rId21"/>
    <p:sldId id="400" r:id="rId22"/>
    <p:sldId id="429" r:id="rId23"/>
    <p:sldId id="401" r:id="rId24"/>
    <p:sldId id="402" r:id="rId25"/>
    <p:sldId id="291" r:id="rId26"/>
    <p:sldId id="403" r:id="rId27"/>
    <p:sldId id="404" r:id="rId28"/>
    <p:sldId id="405" r:id="rId29"/>
    <p:sldId id="406" r:id="rId30"/>
    <p:sldId id="407" r:id="rId31"/>
    <p:sldId id="408" r:id="rId32"/>
    <p:sldId id="409" r:id="rId33"/>
    <p:sldId id="410" r:id="rId34"/>
    <p:sldId id="411" r:id="rId35"/>
    <p:sldId id="412" r:id="rId36"/>
    <p:sldId id="413" r:id="rId37"/>
    <p:sldId id="414" r:id="rId38"/>
    <p:sldId id="415" r:id="rId39"/>
    <p:sldId id="416" r:id="rId40"/>
    <p:sldId id="417" r:id="rId41"/>
    <p:sldId id="418" r:id="rId42"/>
    <p:sldId id="419" r:id="rId43"/>
    <p:sldId id="420" r:id="rId44"/>
    <p:sldId id="421" r:id="rId45"/>
    <p:sldId id="422" r:id="rId46"/>
    <p:sldId id="423" r:id="rId47"/>
    <p:sldId id="424" r:id="rId48"/>
    <p:sldId id="425" r:id="rId49"/>
    <p:sldId id="426" r:id="rId50"/>
    <p:sldId id="427" r:id="rId51"/>
    <p:sldId id="428" r:id="rId52"/>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0066FF"/>
    <a:srgbClr val="00C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28" autoAdjust="0"/>
    <p:restoredTop sz="79762" autoAdjust="0"/>
  </p:normalViewPr>
  <p:slideViewPr>
    <p:cSldViewPr>
      <p:cViewPr varScale="1">
        <p:scale>
          <a:sx n="69" d="100"/>
          <a:sy n="69" d="100"/>
        </p:scale>
        <p:origin x="-2082"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ru-RU"/>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ru-RU"/>
          </a:p>
        </p:txBody>
      </p:sp>
      <p:sp>
        <p:nvSpPr>
          <p:cNvPr id="542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ru-RU"/>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2A0FD4E2-E22A-4CFA-8445-C3D83034E92B}"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en.wikipedia.org/wiki/A_Sharp_(.NET)" TargetMode="External"/><Relationship Id="rId13" Type="http://schemas.openxmlformats.org/officeDocument/2006/relationships/hyperlink" Target="http://en.wikipedia.org/wiki/Eiffel_(programming_language)" TargetMode="External"/><Relationship Id="rId18" Type="http://schemas.openxmlformats.org/officeDocument/2006/relationships/hyperlink" Target="http://en.wikipedia.org/wiki/Cocoa_Sharp" TargetMode="External"/><Relationship Id="rId3" Type="http://schemas.openxmlformats.org/officeDocument/2006/relationships/hyperlink" Target="http://en.wikipedia.org/wiki/Musical_notation" TargetMode="External"/><Relationship Id="rId21" Type="http://schemas.openxmlformats.org/officeDocument/2006/relationships/hyperlink" Target="http://en.wikipedia.org/wiki/Qt_(toolkit)" TargetMode="External"/><Relationship Id="rId7" Type="http://schemas.openxmlformats.org/officeDocument/2006/relationships/hyperlink" Target="http://en.wikipedia.org/wiki/J_Sharp" TargetMode="External"/><Relationship Id="rId12" Type="http://schemas.openxmlformats.org/officeDocument/2006/relationships/hyperlink" Target="http://en.wikipedia.org/wiki/ML_programming_language" TargetMode="External"/><Relationship Id="rId17" Type="http://schemas.openxmlformats.org/officeDocument/2006/relationships/hyperlink" Target="http://en.wikipedia.org/wiki/GNOME" TargetMode="External"/><Relationship Id="rId2" Type="http://schemas.openxmlformats.org/officeDocument/2006/relationships/slide" Target="../slides/slide4.xml"/><Relationship Id="rId16" Type="http://schemas.openxmlformats.org/officeDocument/2006/relationships/hyperlink" Target="http://en.wikipedia.org/wiki/GTK+" TargetMode="External"/><Relationship Id="rId20" Type="http://schemas.openxmlformats.org/officeDocument/2006/relationships/hyperlink" Target="http://en.wikipedia.org/w/index.php?title=Qt_Sharp&amp;action=edit&amp;redlink=1" TargetMode="External"/><Relationship Id="rId1" Type="http://schemas.openxmlformats.org/officeDocument/2006/relationships/notesMaster" Target="../notesMasters/notesMaster1.xml"/><Relationship Id="rId6" Type="http://schemas.openxmlformats.org/officeDocument/2006/relationships/hyperlink" Target="http://en.wikipedia.org/wiki/Number_sign" TargetMode="External"/><Relationship Id="rId11" Type="http://schemas.openxmlformats.org/officeDocument/2006/relationships/hyperlink" Target="http://en.wikipedia.org/wiki/System_F" TargetMode="External"/><Relationship Id="rId5" Type="http://schemas.openxmlformats.org/officeDocument/2006/relationships/hyperlink" Target="http://en.wikipedia.org/wiki/C++" TargetMode="External"/><Relationship Id="rId15" Type="http://schemas.openxmlformats.org/officeDocument/2006/relationships/hyperlink" Target="http://en.wikipedia.org/wiki/Wrapper_pattern" TargetMode="External"/><Relationship Id="rId10" Type="http://schemas.openxmlformats.org/officeDocument/2006/relationships/hyperlink" Target="http://en.wikipedia.org/wiki/F_Sharp_(programming_language)" TargetMode="External"/><Relationship Id="rId19" Type="http://schemas.openxmlformats.org/officeDocument/2006/relationships/hyperlink" Target="http://en.wikipedia.org/wiki/Cocoa_(API)" TargetMode="External"/><Relationship Id="rId4" Type="http://schemas.openxmlformats.org/officeDocument/2006/relationships/hyperlink" Target="http://en.wikipedia.org/wiki/Sharp_(music)" TargetMode="External"/><Relationship Id="rId9" Type="http://schemas.openxmlformats.org/officeDocument/2006/relationships/hyperlink" Target="http://en.wikipedia.org/wiki/Ada_programming_language" TargetMode="External"/><Relationship Id="rId14" Type="http://schemas.openxmlformats.org/officeDocument/2006/relationships/hyperlink" Target="http://en.wikipedia.org/wiki/Gtk_Sharp"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wordsite.com/" TargetMode="External"/><Relationship Id="rId7" Type="http://schemas.openxmlformats.org/officeDocument/2006/relationships/hyperlink" Target="http://www.wordsite.com/namespace1" TargetMode="External"/><Relationship Id="rId2" Type="http://schemas.openxmlformats.org/officeDocument/2006/relationships/slide" Target="../slides/slide23.xml"/><Relationship Id="rId1" Type="http://schemas.openxmlformats.org/officeDocument/2006/relationships/notesMaster" Target="../notesMasters/notesMaster1.xml"/><Relationship Id="rId6" Type="http://schemas.openxmlformats.org/officeDocument/2006/relationships/hyperlink" Target="http://www.nytimes.com/index.html" TargetMode="External"/><Relationship Id="rId5" Type="http://schemas.openxmlformats.org/officeDocument/2006/relationships/hyperlink" Target="http://www.wordsite.com/index.html" TargetMode="External"/><Relationship Id="rId4" Type="http://schemas.openxmlformats.org/officeDocument/2006/relationships/hyperlink" Target="http://www.nytimes.com/"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8" Type="http://schemas.openxmlformats.org/officeDocument/2006/relationships/hyperlink" Target="http://en.wikipedia.org/wiki/Web_site" TargetMode="External"/><Relationship Id="rId13" Type="http://schemas.openxmlformats.org/officeDocument/2006/relationships/hyperlink" Target="http://en.wikipedia.org/wiki/Microsoft_Windows" TargetMode="External"/><Relationship Id="rId3" Type="http://schemas.openxmlformats.org/officeDocument/2006/relationships/hyperlink" Target="http://en.wikipedia.org/wiki/Integrated_Development_Environment" TargetMode="External"/><Relationship Id="rId7" Type="http://schemas.openxmlformats.org/officeDocument/2006/relationships/hyperlink" Target="http://en.wikipedia.org/wiki/Windows_Forms" TargetMode="External"/><Relationship Id="rId12" Type="http://schemas.openxmlformats.org/officeDocument/2006/relationships/hyperlink" Target="http://en.wikipedia.org/wiki/Managed_code" TargetMode="External"/><Relationship Id="rId17" Type="http://schemas.openxmlformats.org/officeDocument/2006/relationships/hyperlink" Target="http://en.wikipedia.org/wiki/Microsoft_Silverlight" TargetMode="External"/><Relationship Id="rId2" Type="http://schemas.openxmlformats.org/officeDocument/2006/relationships/slide" Target="../slides/slide26.xml"/><Relationship Id="rId16" Type="http://schemas.openxmlformats.org/officeDocument/2006/relationships/hyperlink" Target="http://en.wikipedia.org/wiki/.NET_Compact_Framework" TargetMode="External"/><Relationship Id="rId1" Type="http://schemas.openxmlformats.org/officeDocument/2006/relationships/notesMaster" Target="../notesMasters/notesMaster1.xml"/><Relationship Id="rId6" Type="http://schemas.openxmlformats.org/officeDocument/2006/relationships/hyperlink" Target="http://en.wikipedia.org/wiki/Graphical_user_interface" TargetMode="External"/><Relationship Id="rId11" Type="http://schemas.openxmlformats.org/officeDocument/2006/relationships/hyperlink" Target="http://en.wikipedia.org/wiki/Native_code" TargetMode="External"/><Relationship Id="rId5" Type="http://schemas.openxmlformats.org/officeDocument/2006/relationships/hyperlink" Target="http://en.wikipedia.org/wiki/Console_application" TargetMode="External"/><Relationship Id="rId15" Type="http://schemas.openxmlformats.org/officeDocument/2006/relationships/hyperlink" Target="http://en.wikipedia.org/wiki/.NET_Framework" TargetMode="External"/><Relationship Id="rId10" Type="http://schemas.openxmlformats.org/officeDocument/2006/relationships/hyperlink" Target="http://en.wikipedia.org/wiki/Web_service" TargetMode="External"/><Relationship Id="rId4" Type="http://schemas.openxmlformats.org/officeDocument/2006/relationships/hyperlink" Target="http://en.wikipedia.org/wiki/Microsoft" TargetMode="External"/><Relationship Id="rId9" Type="http://schemas.openxmlformats.org/officeDocument/2006/relationships/hyperlink" Target="http://en.wikipedia.org/wiki/Web_application" TargetMode="External"/><Relationship Id="rId14" Type="http://schemas.openxmlformats.org/officeDocument/2006/relationships/hyperlink" Target="http://en.wikipedia.org/wiki/Windows_Mobile"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en.wikipedia.org/wiki/Visual_Studio_Team_System"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7276C173-2059-410A-B612-18E48C881540}" type="slidenum">
              <a:rPr lang="ru-RU" smtClean="0">
                <a:latin typeface="Arial" pitchFamily="34" charset="0"/>
              </a:rPr>
              <a:pPr/>
              <a:t>1</a:t>
            </a:fld>
            <a:endParaRPr lang="ru-RU" smtClean="0">
              <a:latin typeface="Arial" pitchFamily="34"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r>
              <a:rPr lang="ru-RU" smtClean="0">
                <a:latin typeface="Arial" pitchFamily="34" charset="0"/>
              </a:rPr>
              <a:t>“Си</a:t>
            </a:r>
            <a:r>
              <a:rPr lang="en-US" smtClean="0">
                <a:latin typeface="Arial" pitchFamily="34" charset="0"/>
              </a:rPr>
              <a:t>”</a:t>
            </a:r>
            <a:r>
              <a:rPr lang="ru-RU" smtClean="0">
                <a:latin typeface="Arial" pitchFamily="34" charset="0"/>
              </a:rPr>
              <a:t> — во всем мире </a:t>
            </a:r>
            <a:r>
              <a:rPr lang="en-US" smtClean="0">
                <a:latin typeface="Arial" pitchFamily="34" charset="0"/>
              </a:rPr>
              <a:t>“</a:t>
            </a:r>
            <a:r>
              <a:rPr lang="ru-RU" smtClean="0">
                <a:latin typeface="Arial" pitchFamily="34" charset="0"/>
              </a:rPr>
              <a:t>си” (мать братьев Покрасс)</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496827B1-2AC1-45CA-8EEE-0DEEE1620955}" type="slidenum">
              <a:rPr lang="ru-RU" smtClean="0">
                <a:latin typeface="Arial" pitchFamily="34" charset="0"/>
              </a:rPr>
              <a:pPr/>
              <a:t>2</a:t>
            </a:fld>
            <a:endParaRPr lang="ru-RU" smtClean="0">
              <a:latin typeface="Arial" pitchFamily="34"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9C192C5C-D611-449B-B296-6385B5A4061B}" type="slidenum">
              <a:rPr lang="ru-RU" smtClean="0">
                <a:latin typeface="Arial" pitchFamily="34" charset="0"/>
              </a:rPr>
              <a:pPr/>
              <a:t>3</a:t>
            </a:fld>
            <a:endParaRPr lang="ru-RU" smtClean="0">
              <a:latin typeface="Arial" pitchFamily="34"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BCDC1E86-8867-4D97-8D41-2262A6E2F043}" type="slidenum">
              <a:rPr lang="ru-RU" smtClean="0">
                <a:latin typeface="Arial" pitchFamily="34" charset="0"/>
              </a:rPr>
              <a:pPr/>
              <a:t>4</a:t>
            </a:fld>
            <a:endParaRPr lang="ru-RU" smtClean="0">
              <a:latin typeface="Arial" pitchFamily="34"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r>
              <a:rPr lang="en-US" smtClean="0">
                <a:latin typeface="Arial" pitchFamily="34" charset="0"/>
              </a:rPr>
              <a:t>The name "C sharp" was inspired from </a:t>
            </a:r>
            <a:r>
              <a:rPr lang="en-US" smtClean="0">
                <a:latin typeface="Arial" pitchFamily="34" charset="0"/>
                <a:hlinkClick r:id="rId3" tooltip="Musical notation"/>
              </a:rPr>
              <a:t>musical notation</a:t>
            </a:r>
            <a:r>
              <a:rPr lang="en-US" smtClean="0">
                <a:latin typeface="Arial" pitchFamily="34" charset="0"/>
              </a:rPr>
              <a:t> where a </a:t>
            </a:r>
            <a:r>
              <a:rPr lang="en-US" smtClean="0">
                <a:latin typeface="Arial" pitchFamily="34" charset="0"/>
                <a:hlinkClick r:id="rId4" tooltip="Sharp (music)"/>
              </a:rPr>
              <a:t>sharp</a:t>
            </a:r>
            <a:r>
              <a:rPr lang="en-US" smtClean="0">
                <a:latin typeface="Arial" pitchFamily="34" charset="0"/>
              </a:rPr>
              <a:t> indicates that the written note should be made a half-step higher in pitch</a:t>
            </a:r>
            <a:r>
              <a:rPr lang="ru-RU" smtClean="0">
                <a:latin typeface="Arial" pitchFamily="34" charset="0"/>
              </a:rPr>
              <a:t> (высота звука).</a:t>
            </a:r>
            <a:endParaRPr lang="en-US" smtClean="0">
              <a:latin typeface="Arial" pitchFamily="34" charset="0"/>
            </a:endParaRPr>
          </a:p>
          <a:p>
            <a:pPr eaLnBrk="1" hangingPunct="1"/>
            <a:r>
              <a:rPr lang="en-US" smtClean="0">
                <a:latin typeface="Arial" pitchFamily="34" charset="0"/>
              </a:rPr>
              <a:t>This is similar to the language name of </a:t>
            </a:r>
            <a:r>
              <a:rPr lang="en-US" smtClean="0">
                <a:latin typeface="Arial" pitchFamily="34" charset="0"/>
                <a:hlinkClick r:id="rId5" tooltip="C++"/>
              </a:rPr>
              <a:t>C++</a:t>
            </a:r>
            <a:r>
              <a:rPr lang="en-US" smtClean="0">
                <a:latin typeface="Arial" pitchFamily="34" charset="0"/>
              </a:rPr>
              <a:t>, where the ++ symbol indicates that a variable should be incremented by 1.</a:t>
            </a:r>
          </a:p>
          <a:p>
            <a:pPr eaLnBrk="1" hangingPunct="1"/>
            <a:r>
              <a:rPr lang="en-US" smtClean="0">
                <a:latin typeface="Arial" pitchFamily="34" charset="0"/>
              </a:rPr>
              <a:t>Due to technical limitations of display (fonts, browsers, etc.) and the fact that the sharp symbol (</a:t>
            </a:r>
            <a:r>
              <a:rPr lang="en-US" smtClean="0">
                <a:latin typeface="Arial" pitchFamily="34" charset="0"/>
                <a:hlinkClick r:id="rId4" tooltip="Sharp (music)"/>
              </a:rPr>
              <a:t>♯</a:t>
            </a:r>
            <a:r>
              <a:rPr lang="en-US" smtClean="0">
                <a:latin typeface="Arial" pitchFamily="34" charset="0"/>
              </a:rPr>
              <a:t>, </a:t>
            </a:r>
            <a:r>
              <a:rPr lang="en-US" b="1" smtClean="0">
                <a:latin typeface="Arial" pitchFamily="34" charset="0"/>
              </a:rPr>
              <a:t>U+266F, MUSIC SHARP SIGN</a:t>
            </a:r>
            <a:r>
              <a:rPr lang="en-US" smtClean="0">
                <a:latin typeface="Arial" pitchFamily="34" charset="0"/>
              </a:rPr>
              <a:t>) is not present on the standard keyboard, the </a:t>
            </a:r>
            <a:r>
              <a:rPr lang="en-US" smtClean="0">
                <a:latin typeface="Arial" pitchFamily="34" charset="0"/>
                <a:hlinkClick r:id="rId6" tooltip="Number sign"/>
              </a:rPr>
              <a:t>Number sign</a:t>
            </a:r>
            <a:r>
              <a:rPr lang="en-US" smtClean="0">
                <a:latin typeface="Arial" pitchFamily="34" charset="0"/>
              </a:rPr>
              <a:t> (#, </a:t>
            </a:r>
            <a:r>
              <a:rPr lang="en-US" b="1" smtClean="0">
                <a:latin typeface="Arial" pitchFamily="34" charset="0"/>
              </a:rPr>
              <a:t>U+0023, NUMBER SIGN</a:t>
            </a:r>
            <a:r>
              <a:rPr lang="en-US" smtClean="0">
                <a:latin typeface="Arial" pitchFamily="34" charset="0"/>
              </a:rPr>
              <a:t>) was chosen to represent the sharp symbol in the written name of the programming language.</a:t>
            </a:r>
            <a:r>
              <a:rPr lang="en-US" smtClean="0">
                <a:latin typeface="Arial" pitchFamily="34" charset="0"/>
                <a:hlinkClick r:id="" action="ppaction://noaction"/>
              </a:rPr>
              <a:t>[27]</a:t>
            </a:r>
            <a:r>
              <a:rPr lang="en-US" smtClean="0">
                <a:latin typeface="Arial" pitchFamily="34" charset="0"/>
              </a:rPr>
              <a:t> </a:t>
            </a:r>
            <a:endParaRPr lang="ru-RU" smtClean="0">
              <a:latin typeface="Arial" pitchFamily="34" charset="0"/>
            </a:endParaRPr>
          </a:p>
          <a:p>
            <a:pPr eaLnBrk="1" hangingPunct="1"/>
            <a:r>
              <a:rPr lang="en-US" smtClean="0">
                <a:latin typeface="Arial" pitchFamily="34" charset="0"/>
              </a:rPr>
              <a:t>This convention is reflected in the ECMA-334 C# Language Specification.</a:t>
            </a:r>
            <a:r>
              <a:rPr lang="en-US" smtClean="0">
                <a:latin typeface="Arial" pitchFamily="34" charset="0"/>
                <a:hlinkClick r:id="" action="ppaction://noaction"/>
              </a:rPr>
              <a:t>[28]</a:t>
            </a:r>
            <a:r>
              <a:rPr lang="en-US" smtClean="0">
                <a:latin typeface="Arial" pitchFamily="34" charset="0"/>
              </a:rPr>
              <a:t> However, when it is practical to do so (for example, in advertising or in box art</a:t>
            </a:r>
            <a:r>
              <a:rPr lang="en-US" smtClean="0">
                <a:latin typeface="Arial" pitchFamily="34" charset="0"/>
                <a:hlinkClick r:id="" action="ppaction://noaction"/>
              </a:rPr>
              <a:t>[29]</a:t>
            </a:r>
            <a:r>
              <a:rPr lang="en-US" smtClean="0">
                <a:latin typeface="Arial" pitchFamily="34" charset="0"/>
              </a:rPr>
              <a:t>), Microsoft will use the intended musical sharp symbol.</a:t>
            </a:r>
          </a:p>
          <a:p>
            <a:pPr eaLnBrk="1" hangingPunct="1"/>
            <a:r>
              <a:rPr lang="en-US" smtClean="0">
                <a:latin typeface="Arial" pitchFamily="34" charset="0"/>
              </a:rPr>
              <a:t>The "sharp" suffix has been used by a number of other .NET languages that are variants of existing languages, including </a:t>
            </a:r>
            <a:r>
              <a:rPr lang="en-US" smtClean="0">
                <a:latin typeface="Arial" pitchFamily="34" charset="0"/>
                <a:hlinkClick r:id="rId7" tooltip="J Sharp"/>
              </a:rPr>
              <a:t>J#</a:t>
            </a:r>
            <a:r>
              <a:rPr lang="en-US" smtClean="0">
                <a:latin typeface="Arial" pitchFamily="34" charset="0"/>
              </a:rPr>
              <a:t> (Microsoft's implementation of Java), </a:t>
            </a:r>
            <a:r>
              <a:rPr lang="en-US" smtClean="0">
                <a:latin typeface="Arial" pitchFamily="34" charset="0"/>
                <a:hlinkClick r:id="rId8" tooltip="A Sharp (.NET)"/>
              </a:rPr>
              <a:t>A#</a:t>
            </a:r>
            <a:r>
              <a:rPr lang="en-US" smtClean="0">
                <a:latin typeface="Arial" pitchFamily="34" charset="0"/>
              </a:rPr>
              <a:t> (from </a:t>
            </a:r>
            <a:r>
              <a:rPr lang="en-US" smtClean="0">
                <a:latin typeface="Arial" pitchFamily="34" charset="0"/>
                <a:hlinkClick r:id="rId9" tooltip="Ada programming language"/>
              </a:rPr>
              <a:t>Ada</a:t>
            </a:r>
            <a:r>
              <a:rPr lang="en-US" smtClean="0">
                <a:latin typeface="Arial" pitchFamily="34" charset="0"/>
              </a:rPr>
              <a:t>), and </a:t>
            </a:r>
            <a:r>
              <a:rPr lang="en-US" smtClean="0">
                <a:latin typeface="Arial" pitchFamily="34" charset="0"/>
                <a:hlinkClick r:id="rId10" tooltip="F Sharp (programming language)"/>
              </a:rPr>
              <a:t>F#</a:t>
            </a:r>
            <a:r>
              <a:rPr lang="en-US" smtClean="0">
                <a:latin typeface="Arial" pitchFamily="34" charset="0"/>
              </a:rPr>
              <a:t> (presumably from </a:t>
            </a:r>
            <a:r>
              <a:rPr lang="en-US" smtClean="0">
                <a:latin typeface="Arial" pitchFamily="34" charset="0"/>
                <a:hlinkClick r:id="rId11" tooltip="System F"/>
              </a:rPr>
              <a:t>System F</a:t>
            </a:r>
            <a:r>
              <a:rPr lang="en-US" smtClean="0">
                <a:latin typeface="Arial" pitchFamily="34" charset="0"/>
              </a:rPr>
              <a:t>, the type system used by the </a:t>
            </a:r>
            <a:r>
              <a:rPr lang="en-US" smtClean="0">
                <a:latin typeface="Arial" pitchFamily="34" charset="0"/>
                <a:hlinkClick r:id="rId12" tooltip="ML programming language"/>
              </a:rPr>
              <a:t>ML</a:t>
            </a:r>
            <a:r>
              <a:rPr lang="en-US" smtClean="0">
                <a:latin typeface="Arial" pitchFamily="34" charset="0"/>
              </a:rPr>
              <a:t> family).</a:t>
            </a:r>
            <a:r>
              <a:rPr lang="en-US" smtClean="0">
                <a:latin typeface="Arial" pitchFamily="34" charset="0"/>
                <a:hlinkClick r:id="" action="ppaction://noaction"/>
              </a:rPr>
              <a:t>[30]</a:t>
            </a:r>
            <a:endParaRPr lang="ru-RU" smtClean="0">
              <a:latin typeface="Arial" pitchFamily="34" charset="0"/>
            </a:endParaRPr>
          </a:p>
          <a:p>
            <a:pPr eaLnBrk="1" hangingPunct="1"/>
            <a:r>
              <a:rPr lang="en-US" smtClean="0">
                <a:latin typeface="Arial" pitchFamily="34" charset="0"/>
              </a:rPr>
              <a:t>The original implementation of </a:t>
            </a:r>
            <a:r>
              <a:rPr lang="en-US" smtClean="0">
                <a:latin typeface="Arial" pitchFamily="34" charset="0"/>
                <a:hlinkClick r:id="rId13" tooltip="Eiffel (programming language)"/>
              </a:rPr>
              <a:t>Eiffel</a:t>
            </a:r>
            <a:r>
              <a:rPr lang="en-US" smtClean="0">
                <a:latin typeface="Arial" pitchFamily="34" charset="0"/>
              </a:rPr>
              <a:t> for .NET was called Eiffel#, a name since retired since the full Eiffel language is now supported. The suffix is also sometimes used for libraries, such as </a:t>
            </a:r>
            <a:r>
              <a:rPr lang="en-US" smtClean="0">
                <a:latin typeface="Arial" pitchFamily="34" charset="0"/>
                <a:hlinkClick r:id="rId14" tooltip="Gtk Sharp"/>
              </a:rPr>
              <a:t>Gtk#</a:t>
            </a:r>
            <a:r>
              <a:rPr lang="en-US" smtClean="0">
                <a:latin typeface="Arial" pitchFamily="34" charset="0"/>
              </a:rPr>
              <a:t>(a .NET </a:t>
            </a:r>
            <a:r>
              <a:rPr lang="en-US" smtClean="0">
                <a:latin typeface="Arial" pitchFamily="34" charset="0"/>
                <a:hlinkClick r:id="rId15" tooltip="Wrapper pattern"/>
              </a:rPr>
              <a:t>wrapper</a:t>
            </a:r>
            <a:r>
              <a:rPr lang="en-US" smtClean="0">
                <a:latin typeface="Arial" pitchFamily="34" charset="0"/>
              </a:rPr>
              <a:t> for </a:t>
            </a:r>
            <a:r>
              <a:rPr lang="en-US" smtClean="0">
                <a:latin typeface="Arial" pitchFamily="34" charset="0"/>
                <a:hlinkClick r:id="rId16" tooltip="GTK+"/>
              </a:rPr>
              <a:t>GTK+</a:t>
            </a:r>
            <a:r>
              <a:rPr lang="en-US" smtClean="0">
                <a:latin typeface="Arial" pitchFamily="34" charset="0"/>
              </a:rPr>
              <a:t> and other </a:t>
            </a:r>
            <a:r>
              <a:rPr lang="en-US" smtClean="0">
                <a:latin typeface="Arial" pitchFamily="34" charset="0"/>
                <a:hlinkClick r:id="rId17" tooltip="GNOME"/>
              </a:rPr>
              <a:t>GNOME</a:t>
            </a:r>
            <a:r>
              <a:rPr lang="en-US" smtClean="0">
                <a:latin typeface="Arial" pitchFamily="34" charset="0"/>
              </a:rPr>
              <a:t> libraries), </a:t>
            </a:r>
            <a:r>
              <a:rPr lang="en-US" smtClean="0">
                <a:latin typeface="Arial" pitchFamily="34" charset="0"/>
                <a:hlinkClick r:id="rId18" tooltip="Cocoa Sharp"/>
              </a:rPr>
              <a:t>Cocoa#</a:t>
            </a:r>
            <a:r>
              <a:rPr lang="en-US" smtClean="0">
                <a:latin typeface="Arial" pitchFamily="34" charset="0"/>
              </a:rPr>
              <a:t> (a wrapper for </a:t>
            </a:r>
            <a:r>
              <a:rPr lang="en-US" smtClean="0">
                <a:latin typeface="Arial" pitchFamily="34" charset="0"/>
                <a:hlinkClick r:id="rId19" tooltip="Cocoa (API)"/>
              </a:rPr>
              <a:t>Cocoa</a:t>
            </a:r>
            <a:r>
              <a:rPr lang="en-US" smtClean="0">
                <a:latin typeface="Arial" pitchFamily="34" charset="0"/>
              </a:rPr>
              <a:t>) and </a:t>
            </a:r>
            <a:r>
              <a:rPr lang="en-US" smtClean="0">
                <a:latin typeface="Arial" pitchFamily="34" charset="0"/>
                <a:hlinkClick r:id="rId20" tooltip="Qt Sharp (page does not exist)"/>
              </a:rPr>
              <a:t>Qt#</a:t>
            </a:r>
            <a:r>
              <a:rPr lang="en-US" smtClean="0">
                <a:latin typeface="Arial" pitchFamily="34" charset="0"/>
              </a:rPr>
              <a:t> (a .NET language binding for the </a:t>
            </a:r>
            <a:r>
              <a:rPr lang="en-US" smtClean="0">
                <a:latin typeface="Arial" pitchFamily="34" charset="0"/>
                <a:hlinkClick r:id="rId21" tooltip="Qt (toolkit)"/>
              </a:rPr>
              <a:t>Qt toolkit</a:t>
            </a:r>
            <a:r>
              <a:rPr lang="en-US" smtClean="0">
                <a:latin typeface="Arial" pitchFamily="34" charset="0"/>
              </a:rPr>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0B9E233F-EE75-4FCA-9D11-CE9BB9F5C7F2}" type="slidenum">
              <a:rPr lang="ru-RU" smtClean="0">
                <a:latin typeface="Arial" pitchFamily="34" charset="0"/>
              </a:rPr>
              <a:pPr/>
              <a:t>5</a:t>
            </a:fld>
            <a:endParaRPr lang="ru-RU" smtClean="0">
              <a:latin typeface="Arial" pitchFamily="34" charset="0"/>
            </a:endParaRPr>
          </a:p>
        </p:txBody>
      </p:sp>
      <p:sp>
        <p:nvSpPr>
          <p:cNvPr id="59395"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pPr eaLnBrk="1" hangingPunct="1">
              <a:defRPr/>
            </a:pPr>
            <a:r>
              <a:rPr lang="en-US" dirty="0" smtClean="0"/>
              <a:t>In 1998 the C# project began with the goal of creating a simple, modern, object-oriented, and type-safe programming language for what has since become known as the .NET platform. Microsoft launched the .NET platform and the C# programming language in the summer of 2000 and since then C# has become one of the most popular programming languages in use today.</a:t>
            </a:r>
          </a:p>
          <a:p>
            <a:pPr eaLnBrk="1" hangingPunct="1">
              <a:defRPr/>
            </a:pPr>
            <a:endParaRPr lang="en-US" dirty="0" smtClean="0"/>
          </a:p>
          <a:p>
            <a:pPr eaLnBrk="1" hangingPunct="1">
              <a:defRPr/>
            </a:pPr>
            <a:r>
              <a:rPr lang="en-US" dirty="0" smtClean="0"/>
              <a:t>With version 2.0 the language evolved to provide support for generics, anonymous methods, </a:t>
            </a:r>
            <a:r>
              <a:rPr lang="en-US" dirty="0" err="1" smtClean="0"/>
              <a:t>iterators</a:t>
            </a:r>
            <a:r>
              <a:rPr lang="en-US" dirty="0" smtClean="0"/>
              <a:t>, partial types, and </a:t>
            </a:r>
            <a:r>
              <a:rPr lang="en-US" dirty="0" err="1" smtClean="0"/>
              <a:t>nullable</a:t>
            </a:r>
            <a:r>
              <a:rPr lang="en-US" dirty="0" smtClean="0"/>
              <a:t> types.</a:t>
            </a:r>
          </a:p>
          <a:p>
            <a:pPr eaLnBrk="1" hangingPunct="1">
              <a:defRPr/>
            </a:pPr>
            <a:endParaRPr lang="en-US" dirty="0" smtClean="0"/>
          </a:p>
          <a:p>
            <a:pPr eaLnBrk="1" hangingPunct="1">
              <a:defRPr/>
            </a:pPr>
            <a:r>
              <a:rPr lang="en-US" dirty="0" smtClean="0"/>
              <a:t>When designing version 3.0 of the language the emphasis was to enable LINQ (Language Integrated Query) which required the </a:t>
            </a:r>
            <a:r>
              <a:rPr lang="en-US" dirty="0" err="1" smtClean="0"/>
              <a:t>addiiton</a:t>
            </a:r>
            <a:r>
              <a:rPr lang="en-US" dirty="0" smtClean="0"/>
              <a:t> of:</a:t>
            </a:r>
          </a:p>
          <a:p>
            <a:pPr marL="228600" indent="-228600" eaLnBrk="1" hangingPunct="1">
              <a:buFont typeface="+mj-lt"/>
              <a:buAutoNum type="arabicPeriod"/>
              <a:defRPr/>
            </a:pPr>
            <a:r>
              <a:rPr lang="en-US" dirty="0" err="1" smtClean="0"/>
              <a:t>Implictly</a:t>
            </a:r>
            <a:r>
              <a:rPr lang="en-US" dirty="0" smtClean="0"/>
              <a:t> Typed Local Variables. </a:t>
            </a:r>
          </a:p>
          <a:p>
            <a:pPr marL="228600" indent="-228600" eaLnBrk="1" hangingPunct="1">
              <a:buFont typeface="+mj-lt"/>
              <a:buAutoNum type="arabicPeriod"/>
              <a:defRPr/>
            </a:pPr>
            <a:r>
              <a:rPr lang="en-US" dirty="0" smtClean="0"/>
              <a:t>Extension Methods. </a:t>
            </a:r>
          </a:p>
          <a:p>
            <a:pPr marL="228600" indent="-228600" eaLnBrk="1" hangingPunct="1">
              <a:buFont typeface="+mj-lt"/>
              <a:buAutoNum type="arabicPeriod"/>
              <a:defRPr/>
            </a:pPr>
            <a:r>
              <a:rPr lang="en-US" dirty="0" smtClean="0"/>
              <a:t>Lambda Expressions. </a:t>
            </a:r>
          </a:p>
          <a:p>
            <a:pPr marL="228600" indent="-228600" eaLnBrk="1" hangingPunct="1">
              <a:buFont typeface="+mj-lt"/>
              <a:buAutoNum type="arabicPeriod"/>
              <a:defRPr/>
            </a:pPr>
            <a:r>
              <a:rPr lang="en-US" dirty="0" smtClean="0"/>
              <a:t>Object and Collection </a:t>
            </a:r>
            <a:r>
              <a:rPr lang="en-US" dirty="0" err="1" smtClean="0"/>
              <a:t>Initializers</a:t>
            </a:r>
            <a:r>
              <a:rPr lang="en-US" dirty="0" smtClean="0"/>
              <a:t>. </a:t>
            </a:r>
          </a:p>
          <a:p>
            <a:pPr marL="228600" indent="-228600" eaLnBrk="1" hangingPunct="1">
              <a:buFont typeface="+mj-lt"/>
              <a:buAutoNum type="arabicPeriod"/>
              <a:defRPr/>
            </a:pPr>
            <a:r>
              <a:rPr lang="en-US" dirty="0" err="1" smtClean="0"/>
              <a:t>Annonymous</a:t>
            </a:r>
            <a:r>
              <a:rPr lang="en-US" dirty="0" smtClean="0"/>
              <a:t> types. </a:t>
            </a:r>
          </a:p>
          <a:p>
            <a:pPr marL="228600" indent="-228600" eaLnBrk="1" hangingPunct="1">
              <a:buFont typeface="+mj-lt"/>
              <a:buAutoNum type="arabicPeriod"/>
              <a:defRPr/>
            </a:pPr>
            <a:r>
              <a:rPr lang="en-US" dirty="0" smtClean="0"/>
              <a:t>Implicitly Typed Arrays. </a:t>
            </a:r>
          </a:p>
          <a:p>
            <a:pPr marL="228600" indent="-228600" eaLnBrk="1" hangingPunct="1">
              <a:buFont typeface="+mj-lt"/>
              <a:buAutoNum type="arabicPeriod"/>
              <a:defRPr/>
            </a:pPr>
            <a:r>
              <a:rPr lang="en-US" dirty="0" smtClean="0"/>
              <a:t>Query Expressions and Expression Trees.</a:t>
            </a:r>
          </a:p>
          <a:p>
            <a:pPr eaLnBrk="1" hangingPunct="1">
              <a:defRPr/>
            </a:pPr>
            <a:endParaRPr lang="en-US" dirty="0" smtClean="0"/>
          </a:p>
          <a:p>
            <a:pPr eaLnBrk="1" hangingPunct="1">
              <a:defRPr/>
            </a:pPr>
            <a:r>
              <a:rPr lang="en-US" dirty="0" smtClean="0"/>
              <a:t>Essentially the C# 4.0 language innovations include:</a:t>
            </a:r>
          </a:p>
          <a:p>
            <a:pPr marL="228600" indent="-228600" eaLnBrk="1" hangingPunct="1">
              <a:buFont typeface="+mj-lt"/>
              <a:buAutoNum type="arabicPeriod"/>
              <a:defRPr/>
            </a:pPr>
            <a:r>
              <a:rPr lang="en-US" dirty="0" smtClean="0"/>
              <a:t>Dynamically Typed Objects. </a:t>
            </a:r>
          </a:p>
          <a:p>
            <a:pPr marL="228600" indent="-228600" eaLnBrk="1" hangingPunct="1">
              <a:buFont typeface="+mj-lt"/>
              <a:buAutoNum type="arabicPeriod"/>
              <a:defRPr/>
            </a:pPr>
            <a:r>
              <a:rPr lang="en-US" dirty="0" smtClean="0"/>
              <a:t>Optional and Named Parameters. </a:t>
            </a:r>
          </a:p>
          <a:p>
            <a:pPr marL="228600" indent="-228600" eaLnBrk="1" hangingPunct="1">
              <a:buFont typeface="+mj-lt"/>
              <a:buAutoNum type="arabicPeriod"/>
              <a:defRPr/>
            </a:pPr>
            <a:r>
              <a:rPr lang="en-US" dirty="0" smtClean="0"/>
              <a:t>Improved COM Interoperability. </a:t>
            </a:r>
          </a:p>
          <a:p>
            <a:pPr marL="228600" indent="-228600" eaLnBrk="1" hangingPunct="1">
              <a:buFont typeface="+mj-lt"/>
              <a:buAutoNum type="arabicPeriod"/>
              <a:defRPr/>
            </a:pPr>
            <a:r>
              <a:rPr lang="en-US" dirty="0" smtClean="0"/>
              <a:t>Safe Co- and Contra-variance. </a:t>
            </a:r>
          </a:p>
          <a:p>
            <a:pPr eaLnBrk="1" hangingPunct="1">
              <a:defRPr/>
            </a:pPr>
            <a:r>
              <a:rPr lang="en-US" dirty="0" smtClean="0"/>
              <a:t> </a:t>
            </a:r>
          </a:p>
          <a:p>
            <a:pPr eaLnBrk="1" hangingPunct="1">
              <a:defRPr/>
            </a:pPr>
            <a:endParaRPr lang="ru-RU"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103E6A44-9B4C-4823-A7B4-B56A099518F2}" type="slidenum">
              <a:rPr lang="ru-RU" smtClean="0">
                <a:latin typeface="Arial" pitchFamily="34" charset="0"/>
              </a:rPr>
              <a:pPr/>
              <a:t>6</a:t>
            </a:fld>
            <a:endParaRPr lang="ru-RU" smtClean="0">
              <a:latin typeface="Arial" pitchFamily="34"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2CD66382-0C1F-44DD-8D17-46710013BD37}" type="slidenum">
              <a:rPr lang="ru-RU" smtClean="0">
                <a:latin typeface="Arial" pitchFamily="34" charset="0"/>
              </a:rPr>
              <a:pPr/>
              <a:t>7</a:t>
            </a:fld>
            <a:endParaRPr lang="ru-RU" smtClean="0">
              <a:latin typeface="Arial" pitchFamily="34"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097D1513-F087-4ADD-9BC3-60004B2D08B0}" type="slidenum">
              <a:rPr lang="ru-RU" smtClean="0">
                <a:latin typeface="Arial" pitchFamily="34" charset="0"/>
              </a:rPr>
              <a:pPr/>
              <a:t>9</a:t>
            </a:fld>
            <a:endParaRPr lang="ru-RU" smtClean="0">
              <a:latin typeface="Arial" pitchFamily="34"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8BC7A2B3-F895-441A-ACDD-68408A21A92C}" type="slidenum">
              <a:rPr lang="ru-RU" smtClean="0">
                <a:latin typeface="Arial" pitchFamily="34" charset="0"/>
              </a:rPr>
              <a:pPr/>
              <a:t>10</a:t>
            </a:fld>
            <a:endParaRPr lang="ru-RU" smtClean="0">
              <a:latin typeface="Arial" pitchFamily="34"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A6DDF87C-2FEC-480B-B584-1650067FDFDE}" type="slidenum">
              <a:rPr lang="ru-RU" smtClean="0">
                <a:latin typeface="Arial" pitchFamily="34" charset="0"/>
              </a:rPr>
              <a:pPr/>
              <a:t>11</a:t>
            </a:fld>
            <a:endParaRPr lang="ru-RU" smtClean="0">
              <a:latin typeface="Arial" pitchFamily="34"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5E660DAD-3072-4B62-A09D-DD3AD14095CE}" type="slidenum">
              <a:rPr lang="ru-RU" smtClean="0">
                <a:latin typeface="Arial" pitchFamily="34" charset="0"/>
              </a:rPr>
              <a:pPr/>
              <a:t>13</a:t>
            </a:fld>
            <a:endParaRPr lang="ru-RU" smtClean="0">
              <a:latin typeface="Arial"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65413CF7-92BE-4E01-A55F-7973BAB3DC5D}" type="slidenum">
              <a:rPr lang="ru-RU" smtClean="0">
                <a:latin typeface="Arial" pitchFamily="34" charset="0"/>
              </a:rPr>
              <a:pPr/>
              <a:t>14</a:t>
            </a:fld>
            <a:endParaRPr lang="ru-RU" smtClean="0">
              <a:latin typeface="Arial" pitchFamily="34"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E2EEAD6F-64B1-4488-8A11-A9294FED884F}" type="slidenum">
              <a:rPr lang="ru-RU" smtClean="0">
                <a:latin typeface="Arial" pitchFamily="34" charset="0"/>
              </a:rPr>
              <a:pPr/>
              <a:t>15</a:t>
            </a:fld>
            <a:endParaRPr lang="ru-RU" smtClean="0">
              <a:latin typeface="Arial" pitchFamily="34"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xfrm>
            <a:off x="914400" y="4343400"/>
            <a:ext cx="5029200" cy="4114800"/>
          </a:xfrm>
          <a:noFill/>
          <a:ln/>
        </p:spPr>
        <p:txBody>
          <a:bodyPr/>
          <a:lstStyle/>
          <a:p>
            <a:pPr eaLnBrk="1" hangingPunct="1"/>
            <a:endParaRPr lang="ru-RU"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7DD8DF37-3402-4985-8ED6-C9B0C522D632}" type="slidenum">
              <a:rPr lang="ru-RU" smtClean="0">
                <a:latin typeface="Arial" pitchFamily="34" charset="0"/>
              </a:rPr>
              <a:pPr/>
              <a:t>16</a:t>
            </a:fld>
            <a:endParaRPr lang="ru-RU" smtClean="0">
              <a:latin typeface="Arial" pitchFamily="34"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2B365178-9850-47D1-BFA2-337731154A2B}" type="slidenum">
              <a:rPr lang="ru-RU" smtClean="0">
                <a:latin typeface="Arial" pitchFamily="34" charset="0"/>
              </a:rPr>
              <a:pPr/>
              <a:t>17</a:t>
            </a:fld>
            <a:endParaRPr lang="ru-RU" smtClean="0">
              <a:latin typeface="Arial" pitchFamily="34"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r>
              <a:rPr lang="en-US" smtClean="0">
                <a:latin typeface="Arial" pitchFamily="34" charset="0"/>
              </a:rPr>
              <a:t>static void Main()</a:t>
            </a:r>
          </a:p>
          <a:p>
            <a:pPr eaLnBrk="1" hangingPunct="1"/>
            <a:r>
              <a:rPr lang="en-US" smtClean="0">
                <a:latin typeface="Arial" pitchFamily="34" charset="0"/>
              </a:rPr>
              <a:t>{</a:t>
            </a:r>
          </a:p>
          <a:p>
            <a:pPr eaLnBrk="1" hangingPunct="1"/>
            <a:r>
              <a:rPr lang="en-US" smtClean="0">
                <a:latin typeface="Arial" pitchFamily="34" charset="0"/>
              </a:rPr>
              <a:t>   Console.Write("</a:t>
            </a:r>
            <a:r>
              <a:rPr lang="ru-RU" smtClean="0">
                <a:latin typeface="Arial" pitchFamily="34" charset="0"/>
              </a:rPr>
              <a:t>Введите радиус круга:");  </a:t>
            </a:r>
          </a:p>
          <a:p>
            <a:pPr eaLnBrk="1" hangingPunct="1"/>
            <a:r>
              <a:rPr lang="ru-RU" smtClean="0">
                <a:latin typeface="Arial" pitchFamily="34" charset="0"/>
              </a:rPr>
              <a:t>   </a:t>
            </a:r>
            <a:r>
              <a:rPr lang="en-US" smtClean="0">
                <a:latin typeface="Arial" pitchFamily="34" charset="0"/>
              </a:rPr>
              <a:t>string s = Console.ReadLine();</a:t>
            </a:r>
          </a:p>
          <a:p>
            <a:pPr eaLnBrk="1" hangingPunct="1"/>
            <a:r>
              <a:rPr lang="en-US" smtClean="0">
                <a:latin typeface="Arial" pitchFamily="34" charset="0"/>
              </a:rPr>
              <a:t>   double r = Convert.ToDouble(s); </a:t>
            </a:r>
          </a:p>
          <a:p>
            <a:pPr eaLnBrk="1" hangingPunct="1"/>
            <a:r>
              <a:rPr lang="en-US" smtClean="0">
                <a:latin typeface="Arial" pitchFamily="34" charset="0"/>
              </a:rPr>
              <a:t>   double p = Math.PI * r * r;</a:t>
            </a:r>
          </a:p>
          <a:p>
            <a:pPr eaLnBrk="1" hangingPunct="1"/>
            <a:r>
              <a:rPr lang="en-US" smtClean="0">
                <a:latin typeface="Arial" pitchFamily="34" charset="0"/>
              </a:rPr>
              <a:t>   Console.WriteLine("</a:t>
            </a:r>
            <a:r>
              <a:rPr lang="ru-RU" smtClean="0">
                <a:latin typeface="Arial" pitchFamily="34" charset="0"/>
              </a:rPr>
              <a:t>Площадь круга = {0}", </a:t>
            </a:r>
            <a:r>
              <a:rPr lang="en-US" smtClean="0">
                <a:latin typeface="Arial" pitchFamily="34" charset="0"/>
              </a:rPr>
              <a:t>p);</a:t>
            </a:r>
          </a:p>
          <a:p>
            <a:pPr eaLnBrk="1" hangingPunct="1"/>
            <a:r>
              <a:rPr lang="en-US" smtClean="0">
                <a:latin typeface="Arial" pitchFamily="34" charset="0"/>
              </a:rPr>
              <a:t>   Console.ReadLine();</a:t>
            </a:r>
          </a:p>
          <a:p>
            <a:pPr eaLnBrk="1" hangingPunct="1"/>
            <a:r>
              <a:rPr lang="en-US" smtClean="0">
                <a:latin typeface="Arial" pitchFamily="34" charset="0"/>
              </a:rPr>
              <a:t>}</a:t>
            </a:r>
          </a:p>
          <a:p>
            <a:pPr eaLnBrk="1" hangingPunct="1"/>
            <a:endParaRPr lang="en-US" smtClean="0">
              <a:latin typeface="Arial" pitchFamily="34" charset="0"/>
            </a:endParaRPr>
          </a:p>
          <a:p>
            <a:pPr eaLnBrk="1" hangingPunct="1"/>
            <a:endParaRPr lang="en-US" smtClean="0">
              <a:latin typeface="Arial" pitchFamily="34" charset="0"/>
            </a:endParaRPr>
          </a:p>
          <a:p>
            <a:pPr eaLnBrk="1" hangingPunct="1"/>
            <a:r>
              <a:rPr lang="en-US" smtClean="0">
                <a:latin typeface="Arial" pitchFamily="34" charset="0"/>
              </a:rPr>
              <a:t>import java.util.Scanner;</a:t>
            </a:r>
          </a:p>
          <a:p>
            <a:pPr eaLnBrk="1" hangingPunct="1"/>
            <a:r>
              <a:rPr lang="en-US" smtClean="0">
                <a:latin typeface="Arial" pitchFamily="34" charset="0"/>
              </a:rPr>
              <a:t>class KeyboardIntInput</a:t>
            </a:r>
          </a:p>
          <a:p>
            <a:pPr eaLnBrk="1" hangingPunct="1"/>
            <a:r>
              <a:rPr lang="en-US" smtClean="0">
                <a:latin typeface="Arial" pitchFamily="34" charset="0"/>
              </a:rPr>
              <a:t>{ </a:t>
            </a:r>
          </a:p>
          <a:p>
            <a:pPr eaLnBrk="1" hangingPunct="1"/>
            <a:r>
              <a:rPr lang="en-US" smtClean="0">
                <a:latin typeface="Arial" pitchFamily="34" charset="0"/>
              </a:rPr>
              <a:t>   private static final double PI = 3.1416;</a:t>
            </a:r>
          </a:p>
          <a:p>
            <a:pPr eaLnBrk="1" hangingPunct="1"/>
            <a:r>
              <a:rPr lang="en-US" smtClean="0">
                <a:latin typeface="Arial" pitchFamily="34" charset="0"/>
              </a:rPr>
              <a:t>   public static void main ( String [] args )</a:t>
            </a:r>
          </a:p>
          <a:p>
            <a:pPr eaLnBrk="1" hangingPunct="1"/>
            <a:r>
              <a:rPr lang="en-US" smtClean="0">
                <a:latin typeface="Arial" pitchFamily="34" charset="0"/>
              </a:rPr>
              <a:t>   {</a:t>
            </a:r>
          </a:p>
          <a:p>
            <a:pPr eaLnBrk="1" hangingPunct="1"/>
            <a:r>
              <a:rPr lang="en-US" smtClean="0">
                <a:latin typeface="Arial" pitchFamily="34" charset="0"/>
              </a:rPr>
              <a:t>      Scanner keyboard=new Scanner ( System.in ) ;</a:t>
            </a:r>
          </a:p>
          <a:p>
            <a:pPr eaLnBrk="1" hangingPunct="1"/>
            <a:r>
              <a:rPr lang="en-US" smtClean="0">
                <a:latin typeface="Arial" pitchFamily="34" charset="0"/>
              </a:rPr>
              <a:t>      System.out.print ( "</a:t>
            </a:r>
            <a:r>
              <a:rPr lang="ru-RU" smtClean="0">
                <a:latin typeface="Arial" pitchFamily="34" charset="0"/>
              </a:rPr>
              <a:t>Введите радиус круга:" ) ;</a:t>
            </a:r>
          </a:p>
          <a:p>
            <a:pPr eaLnBrk="1" hangingPunct="1"/>
            <a:r>
              <a:rPr lang="ru-RU" smtClean="0">
                <a:latin typeface="Arial" pitchFamily="34" charset="0"/>
              </a:rPr>
              <a:t>      </a:t>
            </a:r>
            <a:r>
              <a:rPr lang="en-US" smtClean="0">
                <a:latin typeface="Arial" pitchFamily="34" charset="0"/>
              </a:rPr>
              <a:t>float r =</a:t>
            </a:r>
            <a:r>
              <a:rPr lang="ru-RU" smtClean="0">
                <a:latin typeface="Arial" pitchFamily="34" charset="0"/>
              </a:rPr>
              <a:t> </a:t>
            </a:r>
            <a:r>
              <a:rPr lang="en-US" smtClean="0">
                <a:latin typeface="Arial" pitchFamily="34" charset="0"/>
              </a:rPr>
              <a:t>keyboard.nextFloat();</a:t>
            </a:r>
            <a:endParaRPr lang="ru-RU" smtClean="0">
              <a:latin typeface="Arial" pitchFamily="34" charset="0"/>
            </a:endParaRPr>
          </a:p>
          <a:p>
            <a:pPr eaLnBrk="1" hangingPunct="1"/>
            <a:r>
              <a:rPr lang="ru-RU" smtClean="0">
                <a:latin typeface="Arial" pitchFamily="34" charset="0"/>
              </a:rPr>
              <a:t>      </a:t>
            </a:r>
            <a:r>
              <a:rPr lang="en-US" smtClean="0">
                <a:latin typeface="Arial" pitchFamily="34" charset="0"/>
              </a:rPr>
              <a:t>float p = PI * r * r;</a:t>
            </a:r>
          </a:p>
          <a:p>
            <a:pPr eaLnBrk="1" hangingPunct="1"/>
            <a:r>
              <a:rPr lang="en-US" smtClean="0">
                <a:latin typeface="Arial" pitchFamily="34" charset="0"/>
              </a:rPr>
              <a:t>      System.out.print ( "</a:t>
            </a:r>
            <a:r>
              <a:rPr lang="ru-RU" smtClean="0">
                <a:latin typeface="Arial" pitchFamily="34" charset="0"/>
              </a:rPr>
              <a:t>Площадь круга = :" ) ;</a:t>
            </a:r>
          </a:p>
          <a:p>
            <a:pPr eaLnBrk="1" hangingPunct="1"/>
            <a:r>
              <a:rPr lang="ru-RU" smtClean="0">
                <a:latin typeface="Arial" pitchFamily="34" charset="0"/>
              </a:rPr>
              <a:t>      </a:t>
            </a:r>
            <a:r>
              <a:rPr lang="en-US" smtClean="0">
                <a:latin typeface="Arial" pitchFamily="34" charset="0"/>
              </a:rPr>
              <a:t>System.out.println( 2*val*val*PI ) ;</a:t>
            </a:r>
          </a:p>
          <a:p>
            <a:pPr eaLnBrk="1" hangingPunct="1"/>
            <a:r>
              <a:rPr lang="en-US" smtClean="0">
                <a:latin typeface="Arial" pitchFamily="34" charset="0"/>
              </a:rPr>
              <a:t>   }</a:t>
            </a:r>
          </a:p>
          <a:p>
            <a:pPr eaLnBrk="1" hangingPunct="1"/>
            <a:r>
              <a:rPr lang="en-US" smtClean="0">
                <a:latin typeface="Arial" pitchFamily="34" charset="0"/>
              </a:rPr>
              <a:t>}</a:t>
            </a:r>
            <a:endParaRPr lang="ru-RU"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623ADEC3-EDC5-4B4F-B69D-2344CCAA32C4}" type="slidenum">
              <a:rPr lang="ru-RU" smtClean="0">
                <a:latin typeface="Arial" pitchFamily="34" charset="0"/>
              </a:rPr>
              <a:pPr/>
              <a:t>18</a:t>
            </a:fld>
            <a:endParaRPr lang="ru-RU" smtClean="0">
              <a:latin typeface="Arial" pitchFamily="34"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355E1A78-6370-4840-90D7-D056C0CEBE68}" type="slidenum">
              <a:rPr lang="ru-RU" smtClean="0">
                <a:latin typeface="Arial" pitchFamily="34" charset="0"/>
              </a:rPr>
              <a:pPr/>
              <a:t>19</a:t>
            </a:fld>
            <a:endParaRPr lang="ru-RU" smtClean="0">
              <a:latin typeface="Arial" pitchFamily="34"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1086F2D3-2644-4B19-B177-664C8FE94085}" type="slidenum">
              <a:rPr lang="ru-RU" smtClean="0">
                <a:latin typeface="Arial" pitchFamily="34" charset="0"/>
              </a:rPr>
              <a:pPr/>
              <a:t>20</a:t>
            </a:fld>
            <a:endParaRPr lang="ru-RU" smtClean="0">
              <a:latin typeface="Arial" pitchFamily="34"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47E208AC-0203-49B3-9D95-AEBCE0A352AA}" type="slidenum">
              <a:rPr lang="ru-RU" smtClean="0">
                <a:latin typeface="Arial" pitchFamily="34" charset="0"/>
              </a:rPr>
              <a:pPr/>
              <a:t>23</a:t>
            </a:fld>
            <a:endParaRPr lang="ru-RU" smtClean="0">
              <a:latin typeface="Arial" pitchFamily="34"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r>
              <a:rPr lang="ru-RU" sz="1000" smtClean="0">
                <a:latin typeface="Arial" pitchFamily="34" charset="0"/>
              </a:rPr>
              <a:t>Как почтовый адрес – могут совпадать ФИО, имена городов, названия улиц, номера домов. Но не может совпасть все.</a:t>
            </a:r>
          </a:p>
          <a:p>
            <a:pPr eaLnBrk="1" hangingPunct="1"/>
            <a:r>
              <a:rPr lang="ru-RU" sz="1000" smtClean="0">
                <a:latin typeface="Arial" pitchFamily="34" charset="0"/>
              </a:rPr>
              <a:t>Россия.ТомскаяОбласть.Томск.прКирова.д2.кв.15</a:t>
            </a:r>
            <a:endParaRPr lang="en-US" sz="1000" smtClean="0">
              <a:latin typeface="Arial" pitchFamily="34" charset="0"/>
            </a:endParaRPr>
          </a:p>
          <a:p>
            <a:pPr eaLnBrk="1" hangingPunct="1"/>
            <a:endParaRPr lang="en-US" sz="1000" smtClean="0">
              <a:latin typeface="Arial" pitchFamily="34" charset="0"/>
            </a:endParaRPr>
          </a:p>
          <a:p>
            <a:pPr eaLnBrk="1" hangingPunct="1"/>
            <a:r>
              <a:rPr lang="ru-RU" sz="1000" smtClean="0">
                <a:latin typeface="Arial" pitchFamily="34" charset="0"/>
              </a:rPr>
              <a:t>Пояснение пространства имен на примере тэгов </a:t>
            </a:r>
            <a:r>
              <a:rPr lang="en-US" sz="1000" smtClean="0">
                <a:latin typeface="Arial" pitchFamily="34" charset="0"/>
              </a:rPr>
              <a:t>XML</a:t>
            </a:r>
          </a:p>
          <a:p>
            <a:pPr eaLnBrk="1" hangingPunct="1"/>
            <a:r>
              <a:rPr lang="ru-RU" sz="1000" smtClean="0">
                <a:latin typeface="Arial" pitchFamily="34" charset="0"/>
              </a:rPr>
              <a:t>Проблема совпадения имен возникает во всех ситуациях, где людям разрешается давать имена некоторым предметам. Такие конфликты, например, возникают с именованием файлов на компьютере.</a:t>
            </a:r>
            <a:endParaRPr lang="en-US" sz="1000" smtClean="0">
              <a:latin typeface="Arial" pitchFamily="34" charset="0"/>
            </a:endParaRPr>
          </a:p>
          <a:p>
            <a:pPr eaLnBrk="1" hangingPunct="1"/>
            <a:endParaRPr lang="en-US" sz="1000" smtClean="0">
              <a:latin typeface="Arial" pitchFamily="34" charset="0"/>
            </a:endParaRPr>
          </a:p>
          <a:p>
            <a:pPr eaLnBrk="1" hangingPunct="1"/>
            <a:r>
              <a:rPr lang="en-US" smtClean="0">
                <a:latin typeface="Arial" pitchFamily="34" charset="0"/>
              </a:rPr>
              <a:t>The great thing about XML is that you get to name your own data elements. The bad thing about XML is that everyone else gets to name their own data elements, too, which means that naming conflicts can occur.</a:t>
            </a:r>
          </a:p>
          <a:p>
            <a:pPr eaLnBrk="1" hangingPunct="1"/>
            <a:r>
              <a:rPr lang="en-US" b="1" i="1" smtClean="0">
                <a:latin typeface="Arial" pitchFamily="34" charset="0"/>
              </a:rPr>
              <a:t>Naming conflicts aren't unique to XML. They can occur in all sorts of situations where people are allowed to name things. They can occur even with something as simple as file names.</a:t>
            </a:r>
          </a:p>
          <a:p>
            <a:pPr eaLnBrk="1" hangingPunct="1"/>
            <a:r>
              <a:rPr lang="en-US" smtClean="0">
                <a:latin typeface="Arial" pitchFamily="34" charset="0"/>
              </a:rPr>
              <a:t>For example, I have a Web site and one of the files at my Web site is called index.html. The New York Times has a Web site and one of the files there is called index.html, too. </a:t>
            </a:r>
          </a:p>
          <a:p>
            <a:pPr eaLnBrk="1" hangingPunct="1"/>
            <a:r>
              <a:rPr lang="en-US" smtClean="0">
                <a:latin typeface="Arial" pitchFamily="34" charset="0"/>
              </a:rPr>
              <a:t>Fortunately, there's no danger of the two files being confused, because they exist in different domains. The domain name for my Web site is </a:t>
            </a:r>
            <a:r>
              <a:rPr lang="en-US" smtClean="0">
                <a:latin typeface="Arial" pitchFamily="34" charset="0"/>
                <a:hlinkClick r:id="rId3"/>
              </a:rPr>
              <a:t>http://www.wordsite.com</a:t>
            </a:r>
            <a:r>
              <a:rPr lang="en-US" smtClean="0">
                <a:latin typeface="Arial" pitchFamily="34" charset="0"/>
              </a:rPr>
              <a:t>. The domain name for the New York Times Web site is </a:t>
            </a:r>
            <a:r>
              <a:rPr lang="en-US" smtClean="0">
                <a:latin typeface="Arial" pitchFamily="34" charset="0"/>
                <a:hlinkClick r:id="rId4"/>
              </a:rPr>
              <a:t>http://www.nytimes.com</a:t>
            </a:r>
            <a:r>
              <a:rPr lang="en-US" smtClean="0">
                <a:latin typeface="Arial" pitchFamily="34" charset="0"/>
              </a:rPr>
              <a:t>.</a:t>
            </a:r>
          </a:p>
          <a:p>
            <a:pPr eaLnBrk="1" hangingPunct="1"/>
            <a:r>
              <a:rPr lang="en-US" smtClean="0">
                <a:latin typeface="Arial" pitchFamily="34" charset="0"/>
              </a:rPr>
              <a:t>When you include the domain name as part of a file name, you eliminate the possibility of a naming conflict. For example, the full name of the index.html file at my Web site is </a:t>
            </a:r>
            <a:r>
              <a:rPr lang="en-US" smtClean="0">
                <a:latin typeface="Arial" pitchFamily="34" charset="0"/>
                <a:hlinkClick r:id="rId5"/>
              </a:rPr>
              <a:t>http://www.wordsite.com/index.html</a:t>
            </a:r>
            <a:r>
              <a:rPr lang="en-US" smtClean="0">
                <a:latin typeface="Arial" pitchFamily="34" charset="0"/>
              </a:rPr>
              <a:t> and the full name of the index.html file at the New York Times Web site is </a:t>
            </a:r>
            <a:r>
              <a:rPr lang="en-US" smtClean="0">
                <a:latin typeface="Arial" pitchFamily="34" charset="0"/>
                <a:hlinkClick r:id="rId6"/>
              </a:rPr>
              <a:t>http://www.nytimes.com/index.html</a:t>
            </a:r>
            <a:r>
              <a:rPr lang="en-US" smtClean="0">
                <a:latin typeface="Arial" pitchFamily="34" charset="0"/>
              </a:rPr>
              <a:t>. Since these names are unique, no one will ever confuse my file and the New York Times file.</a:t>
            </a:r>
          </a:p>
          <a:p>
            <a:pPr eaLnBrk="1" hangingPunct="1"/>
            <a:r>
              <a:rPr lang="en-US" smtClean="0">
                <a:latin typeface="Arial" pitchFamily="34" charset="0"/>
              </a:rPr>
              <a:t>What's needed for XML is something like a domain name, to prevent like-named elements from being confused. XML uses namespaces for this purpose. Namespaces are a lot like domain names. They act like a first name for each element. When you include a unique namespace name as part of an element name, you eliminate the possibility of a naming conflict.</a:t>
            </a:r>
          </a:p>
          <a:p>
            <a:pPr eaLnBrk="1" hangingPunct="1"/>
            <a:r>
              <a:rPr lang="en-US" smtClean="0">
                <a:latin typeface="Arial" pitchFamily="34" charset="0"/>
              </a:rPr>
              <a:t>For example, I may have an XML element called &lt;TITLE&gt; and the New York Times may have an XML element called &lt;TITLE&gt; but a naming conflict can be avoided if the full name of my element is: {http://www.wordsite.com/namespace1}&lt;TITLE&gt; and the full name of the New York Times element is: {http://www.nytimes.com/namespace1}&lt;TITLE&gt;.</a:t>
            </a:r>
          </a:p>
          <a:p>
            <a:pPr eaLnBrk="1" hangingPunct="1"/>
            <a:r>
              <a:rPr lang="en-US" smtClean="0">
                <a:latin typeface="Arial" pitchFamily="34" charset="0"/>
              </a:rPr>
              <a:t>By the way, there's no rule saying that a namespace name has to look like a domain name, but why argue with success? I know that my domain name is unique and I know that the New York Times domain name is unique, so why not use the domain names as part of the namespace names? That way, I can be sure that the names are unique. (This idea isn't new with me. Domain names are widely used as namespace names precisely because they are unique.)</a:t>
            </a:r>
          </a:p>
          <a:p>
            <a:pPr eaLnBrk="1" hangingPunct="1"/>
            <a:r>
              <a:rPr lang="en-US" smtClean="0">
                <a:latin typeface="Arial" pitchFamily="34" charset="0"/>
              </a:rPr>
              <a:t>In actual practice, namespaces are never explicitly listed in full next to each data element. Instead, they are typically listed near the top of the XML file. There are two common ways to do this.</a:t>
            </a:r>
          </a:p>
          <a:p>
            <a:pPr eaLnBrk="1" hangingPunct="1"/>
            <a:r>
              <a:rPr lang="en-US" smtClean="0">
                <a:latin typeface="Arial" pitchFamily="34" charset="0"/>
              </a:rPr>
              <a:t>The simplest way to associate elements with a particular namespace is to assign a namespace to the root element of the XML file, using an attribute called XMLns, which stands for XML namespace.</a:t>
            </a:r>
            <a:endParaRPr lang="ru-RU" smtClean="0">
              <a:latin typeface="Arial" pitchFamily="34" charset="0"/>
            </a:endParaRPr>
          </a:p>
          <a:p>
            <a:pPr eaLnBrk="1" hangingPunct="1"/>
            <a:endParaRPr lang="ru-RU" smtClean="0">
              <a:latin typeface="Arial" pitchFamily="34" charset="0"/>
            </a:endParaRPr>
          </a:p>
          <a:p>
            <a:pPr eaLnBrk="1" hangingPunct="1"/>
            <a:r>
              <a:rPr lang="en-US" smtClean="0">
                <a:latin typeface="Arial" pitchFamily="34" charset="0"/>
              </a:rPr>
              <a:t>Since namespaces should be unique and since Internet URLs are an excellent example of uniqueness, namespaces are sometimes referred to as Universal Resource Identifiers. This emphasizes the similarity of namespaces to URLs but at the same time emphasizes the difference between namespaces and URLs. The key difference is this: An URL is a unique name that happens to point to an actual location. A URI is a unique name used for identification purposes only. For example, </a:t>
            </a:r>
            <a:r>
              <a:rPr lang="en-US" smtClean="0">
                <a:latin typeface="Arial" pitchFamily="34" charset="0"/>
                <a:hlinkClick r:id="rId5"/>
              </a:rPr>
              <a:t>http://www.wordsite.com/index.html</a:t>
            </a:r>
            <a:r>
              <a:rPr lang="en-US" smtClean="0">
                <a:latin typeface="Arial" pitchFamily="34" charset="0"/>
              </a:rPr>
              <a:t> is an URL because it points to an actual location while </a:t>
            </a:r>
            <a:r>
              <a:rPr lang="en-US" smtClean="0">
                <a:latin typeface="Arial" pitchFamily="34" charset="0"/>
                <a:hlinkClick r:id="rId7"/>
              </a:rPr>
              <a:t>http://www.wordsite.com/namespace1</a:t>
            </a:r>
            <a:r>
              <a:rPr lang="en-US" smtClean="0">
                <a:latin typeface="Arial" pitchFamily="34" charset="0"/>
              </a:rPr>
              <a:t> is only a URI because it is a unique identifier but it doesn't point to a location. Since namespaces should be unique and since Internet URLs are an excellent example of uniqueness, namespaces are sometimes referred to as Universal Resource Identifiers. This emphasizes the similarity of namespaces to URLs but at the same time emphasizes the difference between namespaces and URLs. The key difference is this: An URL is a unique name that happens to point to an actual location. A URI is a unique name used for identification purposes only. For example, </a:t>
            </a:r>
            <a:r>
              <a:rPr lang="en-US" smtClean="0">
                <a:latin typeface="Arial" pitchFamily="34" charset="0"/>
                <a:hlinkClick r:id="rId5"/>
              </a:rPr>
              <a:t>http://www.wordsite.com/index.html</a:t>
            </a:r>
            <a:r>
              <a:rPr lang="en-US" smtClean="0">
                <a:latin typeface="Arial" pitchFamily="34" charset="0"/>
              </a:rPr>
              <a:t> is an URL because it points to an actual location while </a:t>
            </a:r>
            <a:r>
              <a:rPr lang="en-US" smtClean="0">
                <a:latin typeface="Arial" pitchFamily="34" charset="0"/>
                <a:hlinkClick r:id="rId7"/>
              </a:rPr>
              <a:t>http://www.wordsite.com/namespace1</a:t>
            </a:r>
            <a:r>
              <a:rPr lang="en-US" smtClean="0">
                <a:latin typeface="Arial" pitchFamily="34" charset="0"/>
              </a:rPr>
              <a:t> is only a URI because it is a unique identifier but it doesn't point to a location.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1448B559-C06F-46E7-9998-97094B65D27A}" type="slidenum">
              <a:rPr lang="ru-RU" smtClean="0">
                <a:latin typeface="Arial" pitchFamily="34" charset="0"/>
              </a:rPr>
              <a:pPr/>
              <a:t>24</a:t>
            </a:fld>
            <a:endParaRPr lang="ru-RU" smtClean="0">
              <a:latin typeface="Arial" pitchFamily="34"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908C55D9-8D47-4D42-9284-A4DE1FFF0791}" type="slidenum">
              <a:rPr lang="ru-RU" smtClean="0">
                <a:latin typeface="Arial" pitchFamily="34" charset="0"/>
              </a:rPr>
              <a:pPr/>
              <a:t>25</a:t>
            </a:fld>
            <a:endParaRPr lang="ru-RU" smtClean="0">
              <a:latin typeface="Arial" pitchFamily="34"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27ECE6EB-8FF0-4A46-AA24-8514A4CC9E4B}" type="slidenum">
              <a:rPr lang="ru-RU" smtClean="0">
                <a:latin typeface="Arial" pitchFamily="34" charset="0"/>
              </a:rPr>
              <a:pPr/>
              <a:t>26</a:t>
            </a:fld>
            <a:endParaRPr lang="ru-RU" smtClean="0">
              <a:latin typeface="Arial" pitchFamily="34"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r>
              <a:rPr lang="en-US" b="1" smtClean="0">
                <a:latin typeface="Arial" pitchFamily="34" charset="0"/>
              </a:rPr>
              <a:t>Microsoft Visual Studio</a:t>
            </a:r>
            <a:r>
              <a:rPr lang="en-US" smtClean="0">
                <a:latin typeface="Arial" pitchFamily="34" charset="0"/>
              </a:rPr>
              <a:t> is the main </a:t>
            </a:r>
            <a:r>
              <a:rPr lang="en-US" smtClean="0">
                <a:latin typeface="Arial" pitchFamily="34" charset="0"/>
                <a:hlinkClick r:id="rId3" tooltip="Integrated Development Environment"/>
              </a:rPr>
              <a:t>Integrated Development Environment</a:t>
            </a:r>
            <a:r>
              <a:rPr lang="en-US" smtClean="0">
                <a:latin typeface="Arial" pitchFamily="34" charset="0"/>
              </a:rPr>
              <a:t> (IDE) from</a:t>
            </a:r>
            <a:r>
              <a:rPr lang="en-US" smtClean="0">
                <a:latin typeface="Arial" pitchFamily="34" charset="0"/>
                <a:hlinkClick r:id="rId4" tooltip="Microsoft"/>
              </a:rPr>
              <a:t>Microsoft</a:t>
            </a:r>
            <a:r>
              <a:rPr lang="en-US" smtClean="0">
                <a:latin typeface="Arial" pitchFamily="34" charset="0"/>
              </a:rPr>
              <a:t>. It can be used to develop </a:t>
            </a:r>
            <a:r>
              <a:rPr lang="en-US" smtClean="0">
                <a:latin typeface="Arial" pitchFamily="34" charset="0"/>
                <a:hlinkClick r:id="rId5" tooltip="Console application"/>
              </a:rPr>
              <a:t>console</a:t>
            </a:r>
            <a:r>
              <a:rPr lang="en-US" smtClean="0">
                <a:latin typeface="Arial" pitchFamily="34" charset="0"/>
              </a:rPr>
              <a:t> and </a:t>
            </a:r>
            <a:r>
              <a:rPr lang="en-US" smtClean="0">
                <a:latin typeface="Arial" pitchFamily="34" charset="0"/>
                <a:hlinkClick r:id="rId6" tooltip="Graphical user interface"/>
              </a:rPr>
              <a:t>Graphical user interface</a:t>
            </a:r>
            <a:r>
              <a:rPr lang="en-US" smtClean="0">
                <a:latin typeface="Arial" pitchFamily="34" charset="0"/>
              </a:rPr>
              <a:t> applications along with </a:t>
            </a:r>
            <a:r>
              <a:rPr lang="en-US" u="sng" smtClean="0">
                <a:latin typeface="Arial" pitchFamily="34" charset="0"/>
                <a:hlinkClick r:id="rId7" tooltip="Windows Forms"/>
              </a:rPr>
              <a:t>Windows Forms</a:t>
            </a:r>
            <a:r>
              <a:rPr lang="en-US" smtClean="0">
                <a:latin typeface="Arial" pitchFamily="34" charset="0"/>
              </a:rPr>
              <a:t> applications, </a:t>
            </a:r>
            <a:r>
              <a:rPr lang="en-US" smtClean="0">
                <a:latin typeface="Arial" pitchFamily="34" charset="0"/>
                <a:hlinkClick r:id="rId8" tooltip="Web site"/>
              </a:rPr>
              <a:t>web sites</a:t>
            </a:r>
            <a:r>
              <a:rPr lang="en-US" smtClean="0">
                <a:latin typeface="Arial" pitchFamily="34" charset="0"/>
              </a:rPr>
              <a:t>, </a:t>
            </a:r>
            <a:r>
              <a:rPr lang="en-US" smtClean="0">
                <a:latin typeface="Arial" pitchFamily="34" charset="0"/>
                <a:hlinkClick r:id="rId9" tooltip="Web application"/>
              </a:rPr>
              <a:t>web applications</a:t>
            </a:r>
            <a:r>
              <a:rPr lang="en-US" smtClean="0">
                <a:latin typeface="Arial" pitchFamily="34" charset="0"/>
              </a:rPr>
              <a:t>, and </a:t>
            </a:r>
            <a:r>
              <a:rPr lang="en-US" smtClean="0">
                <a:latin typeface="Arial" pitchFamily="34" charset="0"/>
                <a:hlinkClick r:id="rId10" tooltip="Web service"/>
              </a:rPr>
              <a:t>web services</a:t>
            </a:r>
            <a:r>
              <a:rPr lang="en-US" smtClean="0">
                <a:latin typeface="Arial" pitchFamily="34" charset="0"/>
              </a:rPr>
              <a:t> in both </a:t>
            </a:r>
            <a:r>
              <a:rPr lang="en-US" smtClean="0">
                <a:latin typeface="Arial" pitchFamily="34" charset="0"/>
                <a:hlinkClick r:id="rId11" tooltip="Native code"/>
              </a:rPr>
              <a:t>native code</a:t>
            </a:r>
            <a:r>
              <a:rPr lang="en-US" smtClean="0">
                <a:latin typeface="Arial" pitchFamily="34" charset="0"/>
              </a:rPr>
              <a:t> as well as </a:t>
            </a:r>
            <a:r>
              <a:rPr lang="en-US" smtClean="0">
                <a:latin typeface="Arial" pitchFamily="34" charset="0"/>
                <a:hlinkClick r:id="rId12" tooltip="Managed code"/>
              </a:rPr>
              <a:t>managed code</a:t>
            </a:r>
            <a:r>
              <a:rPr lang="en-US" smtClean="0">
                <a:latin typeface="Arial" pitchFamily="34" charset="0"/>
              </a:rPr>
              <a:t> for all platforms supported by </a:t>
            </a:r>
            <a:r>
              <a:rPr lang="en-US" smtClean="0">
                <a:latin typeface="Arial" pitchFamily="34" charset="0"/>
                <a:hlinkClick r:id="rId13" tooltip="Microsoft Windows"/>
              </a:rPr>
              <a:t>Microsoft Windows</a:t>
            </a:r>
            <a:r>
              <a:rPr lang="en-US" smtClean="0">
                <a:latin typeface="Arial" pitchFamily="34" charset="0"/>
              </a:rPr>
              <a:t>, </a:t>
            </a:r>
            <a:r>
              <a:rPr lang="en-US" smtClean="0">
                <a:latin typeface="Arial" pitchFamily="34" charset="0"/>
                <a:hlinkClick r:id="rId14" tooltip="Windows Mobile"/>
              </a:rPr>
              <a:t>Windows Mobile</a:t>
            </a:r>
            <a:r>
              <a:rPr lang="en-US" smtClean="0">
                <a:latin typeface="Arial" pitchFamily="34" charset="0"/>
              </a:rPr>
              <a:t>, </a:t>
            </a:r>
            <a:r>
              <a:rPr lang="en-US" smtClean="0">
                <a:latin typeface="Arial" pitchFamily="34" charset="0"/>
                <a:hlinkClick r:id="rId15" tooltip=".NET Framework"/>
              </a:rPr>
              <a:t>.NET Framework</a:t>
            </a:r>
            <a:r>
              <a:rPr lang="en-US" smtClean="0">
                <a:latin typeface="Arial" pitchFamily="34" charset="0"/>
              </a:rPr>
              <a:t>, </a:t>
            </a:r>
            <a:r>
              <a:rPr lang="en-US" smtClean="0">
                <a:latin typeface="Arial" pitchFamily="34" charset="0"/>
                <a:hlinkClick r:id="rId16" tooltip=".NET Compact Framework"/>
              </a:rPr>
              <a:t>.NET Compact Framework</a:t>
            </a:r>
            <a:r>
              <a:rPr lang="en-US" smtClean="0">
                <a:latin typeface="Arial" pitchFamily="34" charset="0"/>
              </a:rPr>
              <a:t> and </a:t>
            </a:r>
            <a:r>
              <a:rPr lang="en-US" smtClean="0">
                <a:latin typeface="Arial" pitchFamily="34" charset="0"/>
                <a:hlinkClick r:id="rId17" tooltip="Microsoft Silverlight"/>
              </a:rPr>
              <a:t>Microsoft Silverlight</a:t>
            </a:r>
            <a:r>
              <a:rPr lang="en-US" smtClean="0">
                <a:latin typeface="Arial" pitchFamily="34" charset="0"/>
              </a:rPr>
              <a:t>.</a:t>
            </a:r>
            <a:r>
              <a:rPr lang="ru-RU" smtClean="0">
                <a:latin typeface="Arial" pitchFamily="34" charset="0"/>
              </a:rPr>
              <a:t> </a:t>
            </a:r>
          </a:p>
          <a:p>
            <a:endParaRPr lang="ru-RU" smtClean="0">
              <a:latin typeface="Arial" pitchFamily="34" charset="0"/>
            </a:endParaRPr>
          </a:p>
          <a:p>
            <a:r>
              <a:rPr lang="ru-RU" smtClean="0">
                <a:latin typeface="Arial" pitchFamily="34" charset="0"/>
              </a:rPr>
              <a:t>Версии</a:t>
            </a:r>
          </a:p>
          <a:p>
            <a:r>
              <a:rPr lang="en-US" smtClean="0">
                <a:latin typeface="Arial" pitchFamily="34" charset="0"/>
              </a:rPr>
              <a:t>VS 2002 (</a:t>
            </a:r>
            <a:r>
              <a:rPr lang="ru-RU" smtClean="0">
                <a:latin typeface="Arial" pitchFamily="34" charset="0"/>
              </a:rPr>
              <a:t>в 2002</a:t>
            </a:r>
            <a:r>
              <a:rPr lang="en-US" smtClean="0">
                <a:latin typeface="Arial" pitchFamily="34" charset="0"/>
              </a:rPr>
              <a:t>)</a:t>
            </a:r>
          </a:p>
          <a:p>
            <a:r>
              <a:rPr lang="en-US" smtClean="0">
                <a:latin typeface="Arial" pitchFamily="34" charset="0"/>
              </a:rPr>
              <a:t>VS 2003 (</a:t>
            </a:r>
            <a:r>
              <a:rPr lang="ru-RU" smtClean="0">
                <a:latin typeface="Arial" pitchFamily="34" charset="0"/>
              </a:rPr>
              <a:t>в 2003</a:t>
            </a:r>
            <a:r>
              <a:rPr lang="en-US" smtClean="0">
                <a:latin typeface="Arial" pitchFamily="34" charset="0"/>
              </a:rPr>
              <a:t>)</a:t>
            </a:r>
          </a:p>
          <a:p>
            <a:r>
              <a:rPr lang="en-US" smtClean="0">
                <a:latin typeface="Arial" pitchFamily="34" charset="0"/>
              </a:rPr>
              <a:t>VS 2005</a:t>
            </a:r>
            <a:r>
              <a:rPr lang="ru-RU" smtClean="0">
                <a:latin typeface="Arial" pitchFamily="34" charset="0"/>
              </a:rPr>
              <a:t> </a:t>
            </a:r>
            <a:r>
              <a:rPr lang="en-US" smtClean="0">
                <a:latin typeface="Arial" pitchFamily="34" charset="0"/>
              </a:rPr>
              <a:t>(</a:t>
            </a:r>
            <a:r>
              <a:rPr lang="ru-RU" smtClean="0">
                <a:latin typeface="Arial" pitchFamily="34" charset="0"/>
              </a:rPr>
              <a:t>в 2005</a:t>
            </a:r>
            <a:r>
              <a:rPr lang="en-US" smtClean="0">
                <a:latin typeface="Arial" pitchFamily="34" charset="0"/>
              </a:rPr>
              <a:t>)</a:t>
            </a:r>
          </a:p>
          <a:p>
            <a:r>
              <a:rPr lang="en-US" smtClean="0">
                <a:latin typeface="Arial" pitchFamily="34" charset="0"/>
              </a:rPr>
              <a:t>VS 2008 (</a:t>
            </a:r>
            <a:r>
              <a:rPr lang="ru-RU" smtClean="0">
                <a:latin typeface="Arial" pitchFamily="34" charset="0"/>
              </a:rPr>
              <a:t>в 2007</a:t>
            </a:r>
            <a:r>
              <a:rPr lang="en-US" smtClean="0">
                <a:latin typeface="Arial" pitchFamily="34" charset="0"/>
              </a:rPr>
              <a:t>)</a:t>
            </a:r>
            <a:endParaRPr lang="ru-RU" smtClean="0">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41453FC6-960B-4941-BD17-17C38082108B}" type="slidenum">
              <a:rPr lang="ru-RU" smtClean="0">
                <a:latin typeface="Arial" pitchFamily="34" charset="0"/>
              </a:rPr>
              <a:pPr/>
              <a:t>27</a:t>
            </a:fld>
            <a:endParaRPr lang="ru-RU" smtClean="0">
              <a:latin typeface="Arial" pitchFamily="34"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A4D7D038-BC02-457C-890F-C5EBDFCD3EF6}" type="slidenum">
              <a:rPr lang="ru-RU" smtClean="0">
                <a:latin typeface="Arial" pitchFamily="34" charset="0"/>
              </a:rPr>
              <a:pPr/>
              <a:t>28</a:t>
            </a:fld>
            <a:endParaRPr lang="ru-RU" smtClean="0">
              <a:latin typeface="Arial" pitchFamily="34"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r>
              <a:rPr lang="en-US" smtClean="0">
                <a:latin typeface="Arial" pitchFamily="34" charset="0"/>
              </a:rPr>
              <a:t>VS Express</a:t>
            </a:r>
            <a:r>
              <a:rPr lang="ru-RU" smtClean="0">
                <a:latin typeface="Arial" pitchFamily="34" charset="0"/>
              </a:rPr>
              <a:t> </a:t>
            </a:r>
            <a:r>
              <a:rPr lang="en-US" smtClean="0">
                <a:latin typeface="Arial" pitchFamily="34" charset="0"/>
              </a:rPr>
              <a:t>Edition</a:t>
            </a:r>
          </a:p>
          <a:p>
            <a:r>
              <a:rPr lang="en-US" smtClean="0">
                <a:latin typeface="Arial" pitchFamily="34" charset="0"/>
              </a:rPr>
              <a:t>VS Profession Ed</a:t>
            </a:r>
            <a:r>
              <a:rPr lang="ru-RU" smtClean="0">
                <a:latin typeface="Arial" pitchFamily="34" charset="0"/>
              </a:rPr>
              <a:t>.</a:t>
            </a:r>
          </a:p>
          <a:p>
            <a:r>
              <a:rPr lang="ru-RU" b="1" smtClean="0">
                <a:latin typeface="Arial" pitchFamily="34" charset="0"/>
                <a:hlinkClick r:id="rId3" tooltip="Visual Studio Team System"/>
              </a:rPr>
              <a:t>Visual Studio Team System for Software Developers</a:t>
            </a:r>
            <a:r>
              <a:rPr lang="ru-RU" smtClean="0">
                <a:latin typeface="Arial" pitchFamily="34" charset="0"/>
              </a:rPr>
              <a:t> </a:t>
            </a:r>
          </a:p>
          <a:p>
            <a:r>
              <a:rPr lang="ru-RU" b="1" smtClean="0">
                <a:latin typeface="Arial" pitchFamily="34" charset="0"/>
                <a:hlinkClick r:id="rId3" tooltip="Visual Studio Team System"/>
              </a:rPr>
              <a:t>Visual Studio Team System for Software Testers</a:t>
            </a:r>
            <a:r>
              <a:rPr lang="ru-RU" smtClean="0">
                <a:latin typeface="Arial" pitchFamily="34" charset="0"/>
              </a:rPr>
              <a:t> </a:t>
            </a:r>
          </a:p>
          <a:p>
            <a:r>
              <a:rPr lang="ru-RU" b="1" smtClean="0">
                <a:latin typeface="Arial" pitchFamily="34" charset="0"/>
                <a:hlinkClick r:id="rId3" tooltip="Visual Studio Team System"/>
              </a:rPr>
              <a:t>Visual Studio Team System for Database Professionals</a:t>
            </a:r>
            <a:r>
              <a:rPr lang="ru-RU" smtClean="0">
                <a:latin typeface="Arial" pitchFamily="34" charset="0"/>
              </a:rPr>
              <a:t> </a:t>
            </a:r>
          </a:p>
          <a:p>
            <a:r>
              <a:rPr lang="ru-RU" b="1" smtClean="0">
                <a:latin typeface="Arial" pitchFamily="34" charset="0"/>
                <a:hlinkClick r:id="rId3" tooltip="Visual Studio Team System"/>
              </a:rPr>
              <a:t>Visual Studio Team System for Software Architects</a:t>
            </a:r>
            <a:r>
              <a:rPr lang="ru-RU" smtClean="0">
                <a:latin typeface="Arial" pitchFamily="34" charset="0"/>
              </a:rPr>
              <a:t> </a:t>
            </a:r>
          </a:p>
          <a:p>
            <a:r>
              <a:rPr lang="ru-RU" b="1" smtClean="0">
                <a:latin typeface="Arial" pitchFamily="34" charset="0"/>
                <a:hlinkClick r:id="rId3" tooltip="Visual Studio Team System"/>
              </a:rPr>
              <a:t>Visual Studio Team Suite</a:t>
            </a:r>
            <a:r>
              <a:rPr lang="ru-RU" smtClean="0">
                <a:latin typeface="Arial" pitchFamily="34" charset="0"/>
              </a:rPr>
              <a:t> </a:t>
            </a:r>
            <a:endParaRPr lang="en-US" smtClean="0">
              <a:latin typeface="Arial" pitchFamily="34" charset="0"/>
            </a:endParaRPr>
          </a:p>
          <a:p>
            <a:endParaRPr lang="en-US" smtClean="0">
              <a:latin typeface="Arial" pitchFamily="34" charset="0"/>
            </a:endParaRPr>
          </a:p>
          <a:p>
            <a:endParaRPr lang="en-US" smtClean="0">
              <a:latin typeface="Arial" pitchFamily="34" charset="0"/>
            </a:endParaRPr>
          </a:p>
          <a:p>
            <a:endParaRPr lang="ru-RU" smtClean="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F0F8BA8A-2554-4634-B517-E2247625A35C}" type="slidenum">
              <a:rPr lang="ru-RU" smtClean="0">
                <a:latin typeface="Arial" pitchFamily="34" charset="0"/>
              </a:rPr>
              <a:pPr/>
              <a:t>29</a:t>
            </a:fld>
            <a:endParaRPr lang="ru-RU" smtClean="0">
              <a:latin typeface="Arial" pitchFamily="34"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A5C4E986-131D-41B6-A68F-9D7EAE3C81B2}" type="slidenum">
              <a:rPr lang="ru-RU" smtClean="0">
                <a:latin typeface="Arial" pitchFamily="34" charset="0"/>
              </a:rPr>
              <a:pPr/>
              <a:t>30</a:t>
            </a:fld>
            <a:endParaRPr lang="ru-RU" smtClean="0">
              <a:latin typeface="Arial" pitchFamily="34"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CD363090-EE84-4C7A-879A-2505B5D5346D}" type="slidenum">
              <a:rPr lang="ru-RU" smtClean="0">
                <a:latin typeface="Arial" pitchFamily="34" charset="0"/>
              </a:rPr>
              <a:pPr/>
              <a:t>31</a:t>
            </a:fld>
            <a:endParaRPr lang="ru-RU" smtClean="0">
              <a:latin typeface="Arial" pitchFamily="34"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BEB38948-D06D-45FE-93E4-E1C87EBF6F73}" type="slidenum">
              <a:rPr lang="ru-RU" smtClean="0">
                <a:latin typeface="Arial" pitchFamily="34" charset="0"/>
              </a:rPr>
              <a:pPr/>
              <a:t>32</a:t>
            </a:fld>
            <a:endParaRPr lang="ru-RU" smtClean="0">
              <a:latin typeface="Arial" pitchFamily="34"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C762ED6D-0BFC-4E27-BAE9-448E1308FBB7}" type="slidenum">
              <a:rPr lang="ru-RU" smtClean="0">
                <a:latin typeface="Arial" pitchFamily="34" charset="0"/>
              </a:rPr>
              <a:pPr/>
              <a:t>33</a:t>
            </a:fld>
            <a:endParaRPr lang="ru-RU" smtClean="0">
              <a:latin typeface="Arial" pitchFamily="34" charset="0"/>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32EC8447-BDE7-428E-9FF0-A602DF1942BD}" type="slidenum">
              <a:rPr lang="ru-RU" smtClean="0">
                <a:latin typeface="Arial" pitchFamily="34" charset="0"/>
              </a:rPr>
              <a:pPr/>
              <a:t>34</a:t>
            </a:fld>
            <a:endParaRPr lang="ru-RU" smtClean="0">
              <a:latin typeface="Arial" pitchFamily="34"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481C92BA-8FFD-4EB5-A54E-0AB0773171B8}" type="slidenum">
              <a:rPr lang="ru-RU" smtClean="0">
                <a:latin typeface="Arial" pitchFamily="34" charset="0"/>
              </a:rPr>
              <a:pPr/>
              <a:t>35</a:t>
            </a:fld>
            <a:endParaRPr lang="ru-RU" smtClean="0">
              <a:latin typeface="Arial" pitchFamily="34" charset="0"/>
            </a:endParaRPr>
          </a:p>
        </p:txBody>
      </p:sp>
      <p:sp>
        <p:nvSpPr>
          <p:cNvPr id="86019" name="Rectangle 2"/>
          <p:cNvSpPr>
            <a:spLocks noGrp="1" noRot="1" noChangeAspect="1" noChangeArrowheads="1" noTextEdit="1"/>
          </p:cNvSpPr>
          <p:nvPr>
            <p:ph type="sldImg"/>
          </p:nvPr>
        </p:nvSpPr>
        <p:spPr>
          <a:xfrm>
            <a:off x="1108075" y="679450"/>
            <a:ext cx="4629150" cy="3471863"/>
          </a:xfrm>
          <a:ln/>
        </p:spPr>
      </p:sp>
      <p:sp>
        <p:nvSpPr>
          <p:cNvPr id="86020" name="Rectangle 3"/>
          <p:cNvSpPr>
            <a:spLocks noGrp="1" noChangeArrowheads="1"/>
          </p:cNvSpPr>
          <p:nvPr>
            <p:ph type="body" idx="1"/>
          </p:nvPr>
        </p:nvSpPr>
        <p:spPr>
          <a:xfrm>
            <a:off x="903288" y="4376738"/>
            <a:ext cx="5038725" cy="4075112"/>
          </a:xfrm>
          <a:noFill/>
          <a:ln/>
        </p:spPr>
        <p:txBody>
          <a:bodyPr/>
          <a:lstStyle/>
          <a:p>
            <a:endParaRPr lang="ru-RU" smtClean="0">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C68ED242-C40A-4C5F-BB19-567C5E3A3815}" type="slidenum">
              <a:rPr lang="ru-RU" smtClean="0">
                <a:latin typeface="Arial" pitchFamily="34" charset="0"/>
              </a:rPr>
              <a:pPr/>
              <a:t>36</a:t>
            </a:fld>
            <a:endParaRPr lang="ru-RU" smtClean="0">
              <a:latin typeface="Arial" pitchFamily="34"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C59BB50A-93E8-49FC-BD5F-5E0BDC47D2F9}" type="slidenum">
              <a:rPr lang="ru-RU" smtClean="0">
                <a:latin typeface="Arial" pitchFamily="34" charset="0"/>
              </a:rPr>
              <a:pPr/>
              <a:t>37</a:t>
            </a:fld>
            <a:endParaRPr lang="ru-RU" smtClean="0">
              <a:latin typeface="Arial" pitchFamily="34"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2B53DE3F-04DC-42AB-A57C-9911A9B3D016}" type="slidenum">
              <a:rPr lang="ru-RU" smtClean="0">
                <a:latin typeface="Arial" pitchFamily="34" charset="0"/>
              </a:rPr>
              <a:pPr/>
              <a:t>38</a:t>
            </a:fld>
            <a:endParaRPr lang="ru-RU" smtClean="0">
              <a:latin typeface="Arial" pitchFamily="34"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7ED7723B-8B18-4029-AAF9-E207D858DFCC}" type="slidenum">
              <a:rPr lang="ru-RU" smtClean="0">
                <a:latin typeface="Arial" pitchFamily="34" charset="0"/>
              </a:rPr>
              <a:pPr/>
              <a:t>39</a:t>
            </a:fld>
            <a:endParaRPr lang="ru-RU" smtClean="0">
              <a:latin typeface="Arial" pitchFamily="34" charset="0"/>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D721D230-AE55-4DF2-83E4-8157A7DFD5E6}" type="slidenum">
              <a:rPr lang="ru-RU" smtClean="0">
                <a:latin typeface="Arial" pitchFamily="34" charset="0"/>
              </a:rPr>
              <a:pPr/>
              <a:t>40</a:t>
            </a:fld>
            <a:endParaRPr lang="ru-RU" smtClean="0">
              <a:latin typeface="Arial" pitchFamily="34"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3119D6D4-8608-41C9-9750-47BA208201B5}" type="slidenum">
              <a:rPr lang="ru-RU" smtClean="0">
                <a:latin typeface="Arial" pitchFamily="34" charset="0"/>
              </a:rPr>
              <a:pPr/>
              <a:t>41</a:t>
            </a:fld>
            <a:endParaRPr lang="ru-RU" smtClean="0">
              <a:latin typeface="Arial" pitchFamily="34"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C1854FCE-D4FE-4B37-8037-6FD42D2D6146}" type="slidenum">
              <a:rPr lang="ru-RU" smtClean="0">
                <a:latin typeface="Arial" pitchFamily="34" charset="0"/>
              </a:rPr>
              <a:pPr/>
              <a:t>42</a:t>
            </a:fld>
            <a:endParaRPr lang="ru-RU" smtClean="0">
              <a:latin typeface="Arial" pitchFamily="34"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9AF1ACCA-CB4E-485B-BCE9-8ACFD00272B4}" type="slidenum">
              <a:rPr lang="ru-RU" smtClean="0">
                <a:latin typeface="Arial" pitchFamily="34" charset="0"/>
              </a:rPr>
              <a:pPr/>
              <a:t>43</a:t>
            </a:fld>
            <a:endParaRPr lang="ru-RU" smtClean="0">
              <a:latin typeface="Arial" pitchFamily="34"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D2A75688-A9D7-44D9-A4BB-1169B4026151}" type="slidenum">
              <a:rPr lang="ru-RU" smtClean="0">
                <a:latin typeface="Arial" pitchFamily="34" charset="0"/>
              </a:rPr>
              <a:pPr/>
              <a:t>44</a:t>
            </a:fld>
            <a:endParaRPr lang="ru-RU" smtClean="0">
              <a:latin typeface="Arial" pitchFamily="34"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05528DFA-62A0-43ED-A72C-8D61E4A58B13}" type="slidenum">
              <a:rPr lang="ru-RU" smtClean="0">
                <a:latin typeface="Arial" pitchFamily="34" charset="0"/>
              </a:rPr>
              <a:pPr/>
              <a:t>45</a:t>
            </a:fld>
            <a:endParaRPr lang="ru-RU" smtClean="0">
              <a:latin typeface="Arial" pitchFamily="34" charset="0"/>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B8B803D5-10B0-4894-BF16-DA16778DFB24}" type="slidenum">
              <a:rPr lang="ru-RU" smtClean="0">
                <a:latin typeface="Arial" pitchFamily="34" charset="0"/>
              </a:rPr>
              <a:pPr/>
              <a:t>46</a:t>
            </a:fld>
            <a:endParaRPr lang="ru-RU" smtClean="0">
              <a:latin typeface="Arial" pitchFamily="34"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22DE2608-8BC0-4F60-AEB8-36A8E38D5BEA}" type="slidenum">
              <a:rPr lang="ru-RU" smtClean="0">
                <a:latin typeface="Arial" pitchFamily="34" charset="0"/>
              </a:rPr>
              <a:pPr/>
              <a:t>47</a:t>
            </a:fld>
            <a:endParaRPr lang="ru-RU" smtClean="0">
              <a:latin typeface="Arial" pitchFamily="34"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7AC5CC34-5ED8-4C5E-A851-8F9CFF053979}" type="slidenum">
              <a:rPr lang="ru-RU" smtClean="0">
                <a:latin typeface="Arial" pitchFamily="34" charset="0"/>
              </a:rPr>
              <a:pPr/>
              <a:t>48</a:t>
            </a:fld>
            <a:endParaRPr lang="ru-RU" smtClean="0">
              <a:latin typeface="Arial" pitchFamily="34" charset="0"/>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CF20E5BC-9448-4221-B2F1-487235523CC8}" type="slidenum">
              <a:rPr lang="ru-RU" smtClean="0">
                <a:latin typeface="Arial" pitchFamily="34" charset="0"/>
              </a:rPr>
              <a:pPr/>
              <a:t>49</a:t>
            </a:fld>
            <a:endParaRPr lang="ru-RU" smtClean="0">
              <a:latin typeface="Arial" pitchFamily="34" charset="0"/>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72791EDD-0826-49D8-8A13-F47ADD4BC9D7}" type="slidenum">
              <a:rPr lang="ru-RU" smtClean="0">
                <a:latin typeface="Arial" pitchFamily="34" charset="0"/>
              </a:rPr>
              <a:pPr/>
              <a:t>50</a:t>
            </a:fld>
            <a:endParaRPr lang="ru-RU" smtClean="0">
              <a:latin typeface="Arial" pitchFamily="34" charset="0"/>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C88C084B-E7FC-48AD-851D-647DC37E4286}" type="slidenum">
              <a:rPr lang="ru-RU" smtClean="0">
                <a:latin typeface="Arial" pitchFamily="34" charset="0"/>
              </a:rPr>
              <a:pPr/>
              <a:t>51</a:t>
            </a:fld>
            <a:endParaRPr lang="ru-RU" smtClean="0">
              <a:latin typeface="Arial" pitchFamily="34" charset="0"/>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endParaRPr lang="ru-RU"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878B24D3-909C-4FFD-97ED-8BCD014A0D82}"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5442E42D-660D-4D29-AABF-FCDF5F4B4A3C}"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68A4D019-E6DC-4D1F-818A-932762917092}"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24396E26-A8F7-47A5-A210-67A9B6337DB3}"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2AC43623-1B79-456E-9F8A-172390B27C04}"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2F6BE082-BB67-4859-9950-3299749841F8}"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8E36C4FD-65F4-4B7E-BC64-3CD8C359A4B6}"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BD2F3F75-283A-48DD-B19B-1D948CCDB7A7}"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C33B35E8-A53B-44D6-B304-6B0FC93A6303}"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7384D796-2253-4E95-87EE-58BA81871C07}"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99B3D1EB-3861-436E-B3DC-43AEF5161DE6}"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25963"/>
          </a:xfrm>
        </p:spPr>
        <p:txBody>
          <a:bodyPr/>
          <a:lstStyle/>
          <a:p>
            <a:pPr lvl="0"/>
            <a:endParaRPr lang="ru-RU"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02615545-6EBD-49DB-8104-5BD9C41AACEA}"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30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E23481ED-6B5A-4C7D-A3CD-1AC63B2F38A0}"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en.wikipedia.org/wiki/Ecma_Internationa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en.wikipedia.org/wiki/International_Organization_for_Standardization"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ru.wikipedia.org/wiki/C_Sharp" TargetMode="External"/><Relationship Id="rId3" Type="http://schemas.openxmlformats.org/officeDocument/2006/relationships/hyperlink" Target="http://ru.wikipedia.org/wiki/%D0%9F%D0%B0%D1%81%D0%BA%D0%B0%D0%BB%D1%8C_(%D1%8F%D0%B7%D1%8B%D0%BA_%D0%BF%D1%80%D0%BE%D0%B3%D1%80%D0%B0%D0%BC%D0%BC%D0%B8%D1%80%D0%BE%D0%B2%D0%B0%D0%BD%D0%B8%D1%8F)" TargetMode="External"/><Relationship Id="rId7" Type="http://schemas.openxmlformats.org/officeDocument/2006/relationships/hyperlink" Target="http://ru.wikipedia.org/w/index.php?title=Windows_Foundation_Classes&amp;action=edit"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ru.wikipedia.org/w/index.php?title=J_Plus_Plus&amp;action=edit" TargetMode="External"/><Relationship Id="rId5" Type="http://schemas.openxmlformats.org/officeDocument/2006/relationships/hyperlink" Target="http://ru.wikipedia.org/wiki/Delphi" TargetMode="External"/><Relationship Id="rId4" Type="http://schemas.openxmlformats.org/officeDocument/2006/relationships/hyperlink" Target="http://ru.wikipedia.org/wiki/Borland" TargetMode="External"/><Relationship Id="rId9" Type="http://schemas.openxmlformats.org/officeDocument/2006/relationships/image" Target="../media/image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9.jpeg"/></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188" y="692150"/>
            <a:ext cx="7847012" cy="5545138"/>
          </a:xfrm>
          <a:ln>
            <a:solidFill>
              <a:schemeClr val="accent1"/>
            </a:solidFill>
          </a:ln>
        </p:spPr>
        <p:txBody>
          <a:bodyPr/>
          <a:lstStyle/>
          <a:p>
            <a:pPr eaLnBrk="1" hangingPunct="1"/>
            <a:r>
              <a:rPr lang="ru-RU" smtClean="0"/>
              <a:t>Высокоуровневые методы информатики и программирования</a:t>
            </a:r>
            <a:br>
              <a:rPr lang="ru-RU" smtClean="0"/>
            </a:br>
            <a:r>
              <a:rPr lang="ru-RU" smtClean="0"/>
              <a:t/>
            </a:r>
            <a:br>
              <a:rPr lang="ru-RU" smtClean="0"/>
            </a:br>
            <a:r>
              <a:rPr lang="ru-RU" smtClean="0"/>
              <a:t>Лекция 2</a:t>
            </a:r>
            <a:br>
              <a:rPr lang="ru-RU" smtClean="0"/>
            </a:br>
            <a:r>
              <a:rPr lang="ru-RU" smtClean="0"/>
              <a:t/>
            </a:r>
            <a:br>
              <a:rPr lang="ru-RU" smtClean="0"/>
            </a:br>
            <a:endParaRPr lang="en-US"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ru-RU" smtClean="0"/>
              <a:t>План лекции</a:t>
            </a:r>
          </a:p>
        </p:txBody>
      </p:sp>
      <p:sp>
        <p:nvSpPr>
          <p:cNvPr id="5123" name="Rectangle 3"/>
          <p:cNvSpPr>
            <a:spLocks noGrp="1" noChangeArrowheads="1"/>
          </p:cNvSpPr>
          <p:nvPr>
            <p:ph type="body" idx="1"/>
          </p:nvPr>
        </p:nvSpPr>
        <p:spPr>
          <a:xfrm>
            <a:off x="457200" y="1600200"/>
            <a:ext cx="8435975" cy="3989388"/>
          </a:xfrm>
        </p:spPr>
        <p:txBody>
          <a:bodyPr/>
          <a:lstStyle/>
          <a:p>
            <a:pPr marL="609600" indent="-609600" eaLnBrk="1" hangingPunct="1">
              <a:lnSpc>
                <a:spcPct val="90000"/>
              </a:lnSpc>
              <a:buFontTx/>
              <a:buAutoNum type="arabicPeriod"/>
            </a:pPr>
            <a:r>
              <a:rPr lang="ru-RU" sz="2800" smtClean="0"/>
              <a:t>Новый</a:t>
            </a:r>
            <a:r>
              <a:rPr lang="en-US" sz="2800" smtClean="0"/>
              <a:t> </a:t>
            </a:r>
            <a:r>
              <a:rPr lang="ru-RU" sz="2800" smtClean="0"/>
              <a:t>язык программирования </a:t>
            </a:r>
            <a:r>
              <a:rPr lang="en-US" sz="2800" smtClean="0"/>
              <a:t>C#</a:t>
            </a:r>
            <a:endParaRPr lang="ru-RU" sz="2800" smtClean="0"/>
          </a:p>
          <a:p>
            <a:pPr marL="609600" indent="-609600" eaLnBrk="1" hangingPunct="1">
              <a:lnSpc>
                <a:spcPct val="90000"/>
              </a:lnSpc>
              <a:buFontTx/>
              <a:buAutoNum type="arabicPeriod"/>
            </a:pPr>
            <a:r>
              <a:rPr lang="ru-RU" sz="2800" smtClean="0"/>
              <a:t>Интегрированная среда разработки </a:t>
            </a:r>
            <a:r>
              <a:rPr lang="en-US" sz="2800" smtClean="0"/>
              <a:t>Visual Studio 2008</a:t>
            </a:r>
            <a:endParaRPr lang="ru-RU" sz="280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body" idx="1"/>
          </p:nvPr>
        </p:nvSpPr>
        <p:spPr>
          <a:xfrm>
            <a:off x="395288" y="2060575"/>
            <a:ext cx="8353425" cy="2160588"/>
          </a:xfrm>
        </p:spPr>
        <p:txBody>
          <a:bodyPr/>
          <a:lstStyle/>
          <a:p>
            <a:pPr algn="ctr" eaLnBrk="1" hangingPunct="1">
              <a:buFontTx/>
              <a:buNone/>
            </a:pPr>
            <a:r>
              <a:rPr lang="ru-RU" sz="4000" smtClean="0"/>
              <a:t>1. Новый язык программирования С</a:t>
            </a:r>
            <a:r>
              <a:rPr lang="en-US" sz="4000" smtClean="0"/>
              <a:t>#</a:t>
            </a:r>
            <a:r>
              <a:rPr lang="ru-RU" sz="4000" smtClean="0"/>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ru-RU" smtClean="0"/>
              <a:t>Общие сведения по языку </a:t>
            </a:r>
            <a:r>
              <a:rPr lang="en-US" smtClean="0"/>
              <a:t>C#</a:t>
            </a:r>
            <a:endParaRPr lang="ru-RU" smtClean="0"/>
          </a:p>
        </p:txBody>
      </p:sp>
      <p:sp>
        <p:nvSpPr>
          <p:cNvPr id="7171" name="Rectangle 3"/>
          <p:cNvSpPr>
            <a:spLocks noGrp="1" noChangeArrowheads="1"/>
          </p:cNvSpPr>
          <p:nvPr>
            <p:ph type="body" idx="1"/>
          </p:nvPr>
        </p:nvSpPr>
        <p:spPr>
          <a:xfrm>
            <a:off x="457200" y="1412875"/>
            <a:ext cx="8291513" cy="5257800"/>
          </a:xfrm>
        </p:spPr>
        <p:txBody>
          <a:bodyPr/>
          <a:lstStyle/>
          <a:p>
            <a:pPr eaLnBrk="1" hangingPunct="1">
              <a:lnSpc>
                <a:spcPct val="90000"/>
              </a:lnSpc>
            </a:pPr>
            <a:r>
              <a:rPr lang="ru-RU" sz="2800" smtClean="0"/>
              <a:t>Появился в 2001 году.</a:t>
            </a:r>
          </a:p>
          <a:p>
            <a:pPr eaLnBrk="1" hangingPunct="1">
              <a:lnSpc>
                <a:spcPct val="90000"/>
              </a:lnSpc>
            </a:pPr>
            <a:r>
              <a:rPr lang="ru-RU" sz="2800" smtClean="0"/>
              <a:t>Основан на языках </a:t>
            </a:r>
            <a:r>
              <a:rPr lang="en-US" sz="2800" smtClean="0"/>
              <a:t>Java </a:t>
            </a:r>
            <a:r>
              <a:rPr lang="ru-RU" sz="2800" smtClean="0"/>
              <a:t>и </a:t>
            </a:r>
            <a:r>
              <a:rPr lang="en-US" sz="2800" smtClean="0"/>
              <a:t>Visual Basic</a:t>
            </a:r>
          </a:p>
          <a:p>
            <a:pPr eaLnBrk="1" hangingPunct="1">
              <a:lnSpc>
                <a:spcPct val="90000"/>
              </a:lnSpc>
            </a:pPr>
            <a:r>
              <a:rPr lang="ru-RU" sz="2800" smtClean="0"/>
              <a:t>Общий прародитель </a:t>
            </a:r>
            <a:r>
              <a:rPr lang="en-US" sz="2800" smtClean="0"/>
              <a:t>C++ </a:t>
            </a:r>
            <a:endParaRPr lang="ru-RU" sz="2800" smtClean="0"/>
          </a:p>
          <a:p>
            <a:pPr eaLnBrk="1" hangingPunct="1">
              <a:lnSpc>
                <a:spcPct val="90000"/>
              </a:lnSpc>
            </a:pPr>
            <a:r>
              <a:rPr lang="ru-RU" sz="2800" smtClean="0"/>
              <a:t>В первой  версии языка:</a:t>
            </a:r>
          </a:p>
          <a:p>
            <a:pPr lvl="1" eaLnBrk="1" hangingPunct="1">
              <a:lnSpc>
                <a:spcPct val="90000"/>
              </a:lnSpc>
            </a:pPr>
            <a:r>
              <a:rPr lang="ru-RU" sz="2400" smtClean="0"/>
              <a:t>80 ключевых слов</a:t>
            </a:r>
          </a:p>
          <a:p>
            <a:pPr lvl="1" eaLnBrk="1" hangingPunct="1">
              <a:lnSpc>
                <a:spcPct val="90000"/>
              </a:lnSpc>
            </a:pPr>
            <a:r>
              <a:rPr lang="ru-RU" sz="2400" smtClean="0"/>
              <a:t>12 встроенных (базовых) типов данных</a:t>
            </a:r>
          </a:p>
          <a:p>
            <a:pPr eaLnBrk="1" hangingPunct="1">
              <a:lnSpc>
                <a:spcPct val="90000"/>
              </a:lnSpc>
            </a:pPr>
            <a:r>
              <a:rPr lang="ru-RU" sz="2800" smtClean="0"/>
              <a:t>Включает все необходимое для создания объектно-ориентированных, компонентных программ.</a:t>
            </a:r>
          </a:p>
          <a:p>
            <a:pPr eaLnBrk="1" hangingPunct="1">
              <a:lnSpc>
                <a:spcPct val="90000"/>
              </a:lnSpc>
            </a:pPr>
            <a:r>
              <a:rPr lang="ru-RU" sz="2800" smtClean="0"/>
              <a:t>Одобрен в качестве международного стандарта </a:t>
            </a:r>
            <a:r>
              <a:rPr lang="ru-RU" sz="2800" smtClean="0">
                <a:hlinkClick r:id="rId3" tooltip="Ecma International"/>
              </a:rPr>
              <a:t>ECMA</a:t>
            </a:r>
            <a:r>
              <a:rPr lang="ru-RU" sz="2800" smtClean="0"/>
              <a:t> (</a:t>
            </a:r>
            <a:r>
              <a:rPr lang="ru-RU" sz="2800" b="1" smtClean="0"/>
              <a:t>ECMA-334</a:t>
            </a:r>
            <a:r>
              <a:rPr lang="ru-RU" sz="2800" smtClean="0"/>
              <a:t>) и </a:t>
            </a:r>
            <a:r>
              <a:rPr lang="ru-RU" sz="2800" smtClean="0">
                <a:hlinkClick r:id="rId4" tooltip="International Organization for Standardization"/>
              </a:rPr>
              <a:t>ISO</a:t>
            </a:r>
            <a:r>
              <a:rPr lang="ru-RU" sz="2800" smtClean="0"/>
              <a:t>(</a:t>
            </a:r>
            <a:r>
              <a:rPr lang="ru-RU" sz="2800" b="1" smtClean="0"/>
              <a:t>ISO/IEC 23270</a:t>
            </a:r>
            <a:r>
              <a:rPr lang="ru-RU" sz="2800" smtClean="0"/>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ru-RU" smtClean="0"/>
              <a:t>Версии языка</a:t>
            </a:r>
          </a:p>
        </p:txBody>
      </p:sp>
      <p:sp>
        <p:nvSpPr>
          <p:cNvPr id="8195" name="Rectangle 3"/>
          <p:cNvSpPr>
            <a:spLocks noGrp="1" noChangeArrowheads="1"/>
          </p:cNvSpPr>
          <p:nvPr>
            <p:ph type="body" idx="1"/>
          </p:nvPr>
        </p:nvSpPr>
        <p:spPr>
          <a:xfrm>
            <a:off x="457200" y="1600200"/>
            <a:ext cx="8229600" cy="2260600"/>
          </a:xfrm>
        </p:spPr>
        <p:txBody>
          <a:bodyPr/>
          <a:lstStyle/>
          <a:p>
            <a:pPr eaLnBrk="1" hangingPunct="1"/>
            <a:r>
              <a:rPr lang="ru-RU" sz="2800" smtClean="0"/>
              <a:t>Версия С</a:t>
            </a:r>
            <a:r>
              <a:rPr lang="en-US" sz="2800" smtClean="0"/>
              <a:t># 1.0 – </a:t>
            </a:r>
            <a:r>
              <a:rPr lang="ru-RU" sz="2800" smtClean="0"/>
              <a:t>2001г.</a:t>
            </a:r>
            <a:r>
              <a:rPr lang="en-US" sz="2800" smtClean="0"/>
              <a:t> (</a:t>
            </a:r>
            <a:r>
              <a:rPr lang="ru-RU" sz="2800" smtClean="0"/>
              <a:t>для </a:t>
            </a:r>
            <a:r>
              <a:rPr lang="en-US" sz="2800" smtClean="0"/>
              <a:t>Framework 1.</a:t>
            </a:r>
            <a:r>
              <a:rPr lang="ru-RU" sz="2800" smtClean="0"/>
              <a:t>0</a:t>
            </a:r>
            <a:r>
              <a:rPr lang="en-US" sz="2800" smtClean="0"/>
              <a:t>)</a:t>
            </a:r>
          </a:p>
          <a:p>
            <a:pPr eaLnBrk="1" hangingPunct="1"/>
            <a:r>
              <a:rPr lang="ru-RU" sz="2800" smtClean="0"/>
              <a:t>Версия С</a:t>
            </a:r>
            <a:r>
              <a:rPr lang="en-US" sz="2800" smtClean="0"/>
              <a:t># 2.0 – </a:t>
            </a:r>
            <a:r>
              <a:rPr lang="ru-RU" sz="2800" smtClean="0"/>
              <a:t>200</a:t>
            </a:r>
            <a:r>
              <a:rPr lang="en-US" sz="2800" smtClean="0"/>
              <a:t>5</a:t>
            </a:r>
            <a:r>
              <a:rPr lang="ru-RU" sz="2800" smtClean="0"/>
              <a:t>г. </a:t>
            </a:r>
            <a:r>
              <a:rPr lang="en-US" sz="2800" smtClean="0"/>
              <a:t>(</a:t>
            </a:r>
            <a:r>
              <a:rPr lang="ru-RU" sz="2800" smtClean="0"/>
              <a:t>для </a:t>
            </a:r>
            <a:r>
              <a:rPr lang="en-US" sz="2800" smtClean="0"/>
              <a:t>Framework </a:t>
            </a:r>
            <a:r>
              <a:rPr lang="ru-RU" sz="2800" smtClean="0"/>
              <a:t>2</a:t>
            </a:r>
            <a:r>
              <a:rPr lang="en-US" sz="2800" smtClean="0"/>
              <a:t>.</a:t>
            </a:r>
            <a:r>
              <a:rPr lang="ru-RU" sz="2800" smtClean="0"/>
              <a:t>0</a:t>
            </a:r>
            <a:r>
              <a:rPr lang="en-US" sz="2800" smtClean="0"/>
              <a:t>)</a:t>
            </a:r>
            <a:endParaRPr lang="ru-RU" sz="2800" smtClean="0"/>
          </a:p>
          <a:p>
            <a:pPr eaLnBrk="1" hangingPunct="1"/>
            <a:r>
              <a:rPr lang="ru-RU" sz="2800" smtClean="0"/>
              <a:t>Версия </a:t>
            </a:r>
            <a:r>
              <a:rPr lang="en-US" sz="2800" smtClean="0"/>
              <a:t>C# 3.0 – 2007</a:t>
            </a:r>
            <a:r>
              <a:rPr lang="ru-RU" sz="2800" smtClean="0"/>
              <a:t>г. (для </a:t>
            </a:r>
            <a:r>
              <a:rPr lang="en-US" sz="2800" smtClean="0"/>
              <a:t>Framework </a:t>
            </a:r>
            <a:r>
              <a:rPr lang="ru-RU" sz="2800" smtClean="0"/>
              <a:t>3</a:t>
            </a:r>
            <a:r>
              <a:rPr lang="en-US" sz="2800" smtClean="0"/>
              <a:t>.</a:t>
            </a:r>
            <a:r>
              <a:rPr lang="ru-RU" sz="2800" smtClean="0"/>
              <a:t>5)</a:t>
            </a:r>
          </a:p>
          <a:p>
            <a:pPr eaLnBrk="1" hangingPunct="1"/>
            <a:r>
              <a:rPr lang="ru-RU" sz="2800" smtClean="0">
                <a:solidFill>
                  <a:srgbClr val="00B0F0"/>
                </a:solidFill>
              </a:rPr>
              <a:t>Версия </a:t>
            </a:r>
            <a:r>
              <a:rPr lang="en-US" sz="2800" smtClean="0">
                <a:solidFill>
                  <a:srgbClr val="00B0F0"/>
                </a:solidFill>
              </a:rPr>
              <a:t>C# 4.0 – 2010</a:t>
            </a:r>
            <a:r>
              <a:rPr lang="ru-RU" sz="2800" smtClean="0">
                <a:solidFill>
                  <a:srgbClr val="00B0F0"/>
                </a:solidFill>
              </a:rPr>
              <a:t>г. (для </a:t>
            </a:r>
            <a:r>
              <a:rPr lang="en-US" sz="2800" smtClean="0">
                <a:solidFill>
                  <a:srgbClr val="00B0F0"/>
                </a:solidFill>
              </a:rPr>
              <a:t>Framework 4.0</a:t>
            </a:r>
            <a:r>
              <a:rPr lang="ru-RU" sz="2800" smtClean="0">
                <a:solidFill>
                  <a:srgbClr val="00B0F0"/>
                </a:solidFill>
              </a:rPr>
              <a:t>)</a:t>
            </a:r>
            <a:endParaRPr lang="en-US" sz="2800" smtClean="0">
              <a:solidFill>
                <a:srgbClr val="00B0F0"/>
              </a:solidFill>
            </a:endParaRPr>
          </a:p>
          <a:p>
            <a:pPr eaLnBrk="1" hangingPunct="1"/>
            <a:endParaRPr lang="ru-RU" sz="2800" smtClean="0"/>
          </a:p>
        </p:txBody>
      </p:sp>
      <p:sp>
        <p:nvSpPr>
          <p:cNvPr id="8196" name="Rectangle 4"/>
          <p:cNvSpPr>
            <a:spLocks noChangeArrowheads="1"/>
          </p:cNvSpPr>
          <p:nvPr/>
        </p:nvSpPr>
        <p:spPr bwMode="auto">
          <a:xfrm>
            <a:off x="2195513" y="5661025"/>
            <a:ext cx="4897437" cy="863600"/>
          </a:xfrm>
          <a:prstGeom prst="rect">
            <a:avLst/>
          </a:prstGeom>
          <a:solidFill>
            <a:schemeClr val="accent1"/>
          </a:solidFill>
          <a:ln w="9525">
            <a:solidFill>
              <a:schemeClr val="tx1"/>
            </a:solidFill>
            <a:miter lim="800000"/>
            <a:headEnd/>
            <a:tailEnd/>
          </a:ln>
        </p:spPr>
        <p:txBody>
          <a:bodyPr wrap="none" anchor="ctr"/>
          <a:lstStyle/>
          <a:p>
            <a:pPr algn="ctr"/>
            <a:r>
              <a:rPr lang="ru-RU"/>
              <a:t>С++</a:t>
            </a:r>
          </a:p>
        </p:txBody>
      </p:sp>
      <p:sp>
        <p:nvSpPr>
          <p:cNvPr id="8197" name="Rectangle 5"/>
          <p:cNvSpPr>
            <a:spLocks noChangeArrowheads="1"/>
          </p:cNvSpPr>
          <p:nvPr/>
        </p:nvSpPr>
        <p:spPr bwMode="auto">
          <a:xfrm>
            <a:off x="2916238" y="5013325"/>
            <a:ext cx="3384550" cy="647700"/>
          </a:xfrm>
          <a:prstGeom prst="rect">
            <a:avLst/>
          </a:prstGeom>
          <a:solidFill>
            <a:schemeClr val="accent1"/>
          </a:solidFill>
          <a:ln w="9525">
            <a:solidFill>
              <a:schemeClr val="tx1"/>
            </a:solidFill>
            <a:miter lim="800000"/>
            <a:headEnd/>
            <a:tailEnd/>
          </a:ln>
        </p:spPr>
        <p:txBody>
          <a:bodyPr wrap="none" anchor="ctr"/>
          <a:lstStyle/>
          <a:p>
            <a:pPr algn="ctr"/>
            <a:r>
              <a:rPr lang="en-US"/>
              <a:t>Java</a:t>
            </a:r>
            <a:endParaRPr lang="ru-RU"/>
          </a:p>
        </p:txBody>
      </p:sp>
      <p:sp>
        <p:nvSpPr>
          <p:cNvPr id="8198" name="Rectangle 6"/>
          <p:cNvSpPr>
            <a:spLocks noChangeArrowheads="1"/>
          </p:cNvSpPr>
          <p:nvPr/>
        </p:nvSpPr>
        <p:spPr bwMode="auto">
          <a:xfrm>
            <a:off x="3492500" y="4437063"/>
            <a:ext cx="2160588" cy="576262"/>
          </a:xfrm>
          <a:prstGeom prst="rect">
            <a:avLst/>
          </a:prstGeom>
          <a:solidFill>
            <a:schemeClr val="accent1"/>
          </a:solidFill>
          <a:ln w="9525">
            <a:solidFill>
              <a:schemeClr val="tx1"/>
            </a:solidFill>
            <a:miter lim="800000"/>
            <a:headEnd/>
            <a:tailEnd/>
          </a:ln>
        </p:spPr>
        <p:txBody>
          <a:bodyPr wrap="none" anchor="ctr"/>
          <a:lstStyle/>
          <a:p>
            <a:pPr algn="ctr"/>
            <a:r>
              <a:rPr lang="en-US"/>
              <a:t>C#</a:t>
            </a:r>
            <a:endParaRPr lang="ru-RU"/>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274638"/>
            <a:ext cx="6851650" cy="922337"/>
          </a:xfrm>
        </p:spPr>
        <p:txBody>
          <a:bodyPr/>
          <a:lstStyle/>
          <a:p>
            <a:pPr eaLnBrk="1" hangingPunct="1"/>
            <a:r>
              <a:rPr lang="ru-RU" sz="4000" b="1" smtClean="0"/>
              <a:t>Андерс Хейлсберг</a:t>
            </a:r>
            <a:r>
              <a:rPr lang="ru-RU" sz="4000" smtClean="0"/>
              <a:t> </a:t>
            </a:r>
            <a:br>
              <a:rPr lang="ru-RU" sz="4000" smtClean="0"/>
            </a:br>
            <a:r>
              <a:rPr lang="ru-RU" sz="4000" smtClean="0"/>
              <a:t>(Anders Hejlsberg)</a:t>
            </a:r>
          </a:p>
        </p:txBody>
      </p:sp>
      <p:sp>
        <p:nvSpPr>
          <p:cNvPr id="9219" name="Rectangle 3"/>
          <p:cNvSpPr>
            <a:spLocks noGrp="1" noChangeArrowheads="1"/>
          </p:cNvSpPr>
          <p:nvPr>
            <p:ph type="body" idx="1"/>
          </p:nvPr>
        </p:nvSpPr>
        <p:spPr>
          <a:xfrm>
            <a:off x="250825" y="2016125"/>
            <a:ext cx="8713788" cy="4652963"/>
          </a:xfrm>
        </p:spPr>
        <p:txBody>
          <a:bodyPr/>
          <a:lstStyle/>
          <a:p>
            <a:pPr eaLnBrk="1" hangingPunct="1">
              <a:lnSpc>
                <a:spcPct val="80000"/>
              </a:lnSpc>
            </a:pPr>
            <a:r>
              <a:rPr lang="ru-RU" sz="2400" smtClean="0"/>
              <a:t>Главный проектировщик и ведущий архитектор.</a:t>
            </a:r>
          </a:p>
          <a:p>
            <a:pPr eaLnBrk="1" hangingPunct="1">
              <a:lnSpc>
                <a:spcPct val="80000"/>
              </a:lnSpc>
            </a:pPr>
            <a:r>
              <a:rPr lang="ru-RU" sz="2400" smtClean="0"/>
              <a:t>Датский учёный в области информатики. </a:t>
            </a:r>
          </a:p>
          <a:p>
            <a:pPr eaLnBrk="1" hangingPunct="1">
              <a:lnSpc>
                <a:spcPct val="80000"/>
              </a:lnSpc>
            </a:pPr>
            <a:r>
              <a:rPr lang="ru-RU" sz="2400" smtClean="0"/>
              <a:t>В 1980 году он написал компилятор языка </a:t>
            </a:r>
            <a:r>
              <a:rPr lang="ru-RU" sz="2400" smtClean="0">
                <a:hlinkClick r:id="rId3" tooltip="Паскаль (язык программирования)"/>
              </a:rPr>
              <a:t>Паскаль</a:t>
            </a:r>
            <a:r>
              <a:rPr lang="ru-RU" sz="2400" smtClean="0"/>
              <a:t>, который продал фирме </a:t>
            </a:r>
            <a:r>
              <a:rPr lang="ru-RU" sz="2400" smtClean="0">
                <a:hlinkClick r:id="rId4" tooltip="Borland"/>
              </a:rPr>
              <a:t>Borland</a:t>
            </a:r>
            <a:r>
              <a:rPr lang="ru-RU" sz="2400" smtClean="0"/>
              <a:t> (этот компилятор дожил до 7 версии (</a:t>
            </a:r>
            <a:r>
              <a:rPr lang="ru-RU" sz="2400" i="1" smtClean="0"/>
              <a:t>Borland Pascal</a:t>
            </a:r>
            <a:r>
              <a:rPr lang="ru-RU" sz="2400" smtClean="0"/>
              <a:t>). </a:t>
            </a:r>
            <a:endParaRPr lang="en-US" sz="2400" smtClean="0"/>
          </a:p>
          <a:p>
            <a:pPr eaLnBrk="1" hangingPunct="1">
              <a:lnSpc>
                <a:spcPct val="80000"/>
              </a:lnSpc>
            </a:pPr>
            <a:r>
              <a:rPr lang="ru-RU" sz="2400" smtClean="0"/>
              <a:t>До 1996 года главный проектировщик фирмы </a:t>
            </a:r>
            <a:r>
              <a:rPr lang="ru-RU" sz="2400" smtClean="0">
                <a:hlinkClick r:id="rId4" tooltip="Borland"/>
              </a:rPr>
              <a:t>Borland</a:t>
            </a:r>
            <a:r>
              <a:rPr lang="ru-RU" sz="2400" smtClean="0"/>
              <a:t>, создал новое поколение компиляторов Паскаля: получился язык </a:t>
            </a:r>
            <a:r>
              <a:rPr lang="ru-RU" sz="2400" smtClean="0">
                <a:hlinkClick r:id="rId5" tooltip="Delphi"/>
              </a:rPr>
              <a:t>Delphi</a:t>
            </a:r>
            <a:r>
              <a:rPr lang="ru-RU" sz="2400" smtClean="0"/>
              <a:t>.</a:t>
            </a:r>
          </a:p>
          <a:p>
            <a:pPr eaLnBrk="1" hangingPunct="1">
              <a:lnSpc>
                <a:spcPct val="80000"/>
              </a:lnSpc>
            </a:pPr>
            <a:r>
              <a:rPr lang="ru-RU" sz="2400" smtClean="0"/>
              <a:t>В 1996 году перешёл в Microsoft, где работал над языком </a:t>
            </a:r>
            <a:r>
              <a:rPr lang="ru-RU" sz="2400" smtClean="0">
                <a:hlinkClick r:id="rId6" tooltip="J Plus Plus"/>
              </a:rPr>
              <a:t>J++</a:t>
            </a:r>
            <a:r>
              <a:rPr lang="ru-RU" sz="2400" smtClean="0"/>
              <a:t> и библиотекой С++ - </a:t>
            </a:r>
            <a:r>
              <a:rPr lang="ru-RU" sz="2400" smtClean="0">
                <a:hlinkClick r:id="rId7" tooltip="Windows Foundation Classes"/>
              </a:rPr>
              <a:t>Windows Foundation Classes</a:t>
            </a:r>
            <a:r>
              <a:rPr lang="ru-RU" sz="2400" smtClean="0"/>
              <a:t>. </a:t>
            </a:r>
          </a:p>
          <a:p>
            <a:pPr eaLnBrk="1" hangingPunct="1">
              <a:lnSpc>
                <a:spcPct val="80000"/>
              </a:lnSpc>
            </a:pPr>
            <a:r>
              <a:rPr lang="ru-RU" sz="2400" smtClean="0"/>
              <a:t>Позже возглавил комиссию по созданию и проектированию языка </a:t>
            </a:r>
            <a:r>
              <a:rPr lang="ru-RU" sz="2400" smtClean="0">
                <a:hlinkClick r:id="rId8" tooltip="C Sharp"/>
              </a:rPr>
              <a:t>C#</a:t>
            </a:r>
            <a:r>
              <a:rPr lang="ru-RU" sz="2400" smtClean="0"/>
              <a:t>.</a:t>
            </a:r>
          </a:p>
        </p:txBody>
      </p:sp>
      <p:pic>
        <p:nvPicPr>
          <p:cNvPr id="9220" name="Picture 4"/>
          <p:cNvPicPr>
            <a:picLocks noChangeAspect="1" noChangeArrowheads="1"/>
          </p:cNvPicPr>
          <p:nvPr/>
        </p:nvPicPr>
        <p:blipFill>
          <a:blip r:embed="rId9" cstate="print"/>
          <a:srcRect/>
          <a:stretch>
            <a:fillRect/>
          </a:stretch>
        </p:blipFill>
        <p:spPr bwMode="auto">
          <a:xfrm>
            <a:off x="7092950" y="227013"/>
            <a:ext cx="1800225" cy="1800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ru-RU" smtClean="0"/>
              <a:t>Программа на С</a:t>
            </a:r>
            <a:r>
              <a:rPr lang="en-US" smtClean="0"/>
              <a:t>#</a:t>
            </a:r>
            <a:endParaRPr lang="ru-RU" smtClean="0"/>
          </a:p>
        </p:txBody>
      </p:sp>
      <p:sp>
        <p:nvSpPr>
          <p:cNvPr id="10243" name="Rectangle 3"/>
          <p:cNvSpPr>
            <a:spLocks noGrp="1" noChangeArrowheads="1"/>
          </p:cNvSpPr>
          <p:nvPr>
            <p:ph type="body" idx="1"/>
          </p:nvPr>
        </p:nvSpPr>
        <p:spPr>
          <a:xfrm>
            <a:off x="250825" y="1600200"/>
            <a:ext cx="8893175" cy="5257800"/>
          </a:xfrm>
        </p:spPr>
        <p:txBody>
          <a:bodyPr/>
          <a:lstStyle/>
          <a:p>
            <a:pPr eaLnBrk="1" hangingPunct="1">
              <a:lnSpc>
                <a:spcPct val="90000"/>
              </a:lnSpc>
            </a:pPr>
            <a:r>
              <a:rPr lang="ru-RU" sz="2400" smtClean="0"/>
              <a:t>Программа это набор взаимосвязанных классов.</a:t>
            </a:r>
            <a:endParaRPr lang="en-US" sz="2400" smtClean="0"/>
          </a:p>
          <a:p>
            <a:pPr eaLnBrk="1" hangingPunct="1">
              <a:lnSpc>
                <a:spcPct val="90000"/>
              </a:lnSpc>
            </a:pPr>
            <a:r>
              <a:rPr lang="ru-RU" sz="2400" smtClean="0"/>
              <a:t>Класс</a:t>
            </a:r>
            <a:r>
              <a:rPr lang="en-US" sz="2400" smtClean="0"/>
              <a:t> </a:t>
            </a:r>
            <a:r>
              <a:rPr lang="ru-RU" sz="2400" smtClean="0"/>
              <a:t>содержит данные и функции</a:t>
            </a:r>
          </a:p>
          <a:p>
            <a:pPr eaLnBrk="1" hangingPunct="1">
              <a:lnSpc>
                <a:spcPct val="90000"/>
              </a:lnSpc>
            </a:pPr>
            <a:r>
              <a:rPr lang="ru-RU" sz="2400" smtClean="0"/>
              <a:t>В одном из классов должна быть функция </a:t>
            </a:r>
            <a:r>
              <a:rPr lang="en-US" sz="2400" smtClean="0">
                <a:solidFill>
                  <a:srgbClr val="0066FF"/>
                </a:solidFill>
              </a:rPr>
              <a:t>Main</a:t>
            </a:r>
            <a:r>
              <a:rPr lang="en-US" sz="2400" smtClean="0"/>
              <a:t>,	</a:t>
            </a:r>
            <a:r>
              <a:rPr lang="ru-RU" sz="2400" smtClean="0"/>
              <a:t>с этой функции начинается выполнение программы</a:t>
            </a:r>
          </a:p>
          <a:p>
            <a:pPr eaLnBrk="1" hangingPunct="1">
              <a:lnSpc>
                <a:spcPct val="90000"/>
              </a:lnSpc>
            </a:pPr>
            <a:r>
              <a:rPr lang="ru-RU" sz="2400" smtClean="0"/>
              <a:t>Классы могут быть в разных файлах, в разных сборках (в библиотеках классов).</a:t>
            </a:r>
          </a:p>
          <a:p>
            <a:pPr eaLnBrk="1" hangingPunct="1">
              <a:lnSpc>
                <a:spcPct val="90000"/>
              </a:lnSpc>
            </a:pPr>
            <a:r>
              <a:rPr lang="ru-RU" sz="2400" smtClean="0"/>
              <a:t>На внешние модули (библиотеки, или выполняемые модули) должны быть ссылки (</a:t>
            </a:r>
            <a:r>
              <a:rPr lang="en-US" sz="2400" smtClean="0"/>
              <a:t>references</a:t>
            </a:r>
            <a:r>
              <a:rPr lang="ru-RU" sz="2400" smtClean="0"/>
              <a:t>).</a:t>
            </a:r>
            <a:endParaRPr lang="en-US" sz="2400" smtClean="0"/>
          </a:p>
          <a:p>
            <a:pPr eaLnBrk="1" hangingPunct="1">
              <a:lnSpc>
                <a:spcPct val="90000"/>
              </a:lnSpc>
            </a:pPr>
            <a:r>
              <a:rPr lang="ru-RU" sz="2400" smtClean="0"/>
              <a:t>Для удобства ссылок на классы программы, желательно использовать пространство имен</a:t>
            </a:r>
          </a:p>
          <a:p>
            <a:pPr eaLnBrk="1" hangingPunct="1">
              <a:lnSpc>
                <a:spcPct val="90000"/>
              </a:lnSpc>
            </a:pPr>
            <a:r>
              <a:rPr lang="ru-RU" sz="2400" smtClean="0"/>
              <a:t>Для удобства записи имен внешних классов можно использовать оператор </a:t>
            </a:r>
            <a:r>
              <a:rPr lang="en-US" sz="2400" smtClean="0">
                <a:solidFill>
                  <a:srgbClr val="3333FF"/>
                </a:solidFill>
              </a:rPr>
              <a:t>using</a:t>
            </a:r>
            <a:r>
              <a:rPr lang="en-US" sz="2400" smtClean="0"/>
              <a:t>.</a:t>
            </a:r>
            <a:endParaRPr lang="ru-RU" sz="240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a:spLocks noGrp="1"/>
          </p:cNvSpPr>
          <p:nvPr>
            <p:ph type="title"/>
          </p:nvPr>
        </p:nvSpPr>
        <p:spPr/>
        <p:txBody>
          <a:bodyPr/>
          <a:lstStyle/>
          <a:p>
            <a:endParaRPr lang="ru-RU" smtClean="0"/>
          </a:p>
        </p:txBody>
      </p:sp>
      <p:sp>
        <p:nvSpPr>
          <p:cNvPr id="11267" name="Содержимое 2"/>
          <p:cNvSpPr>
            <a:spLocks noGrp="1"/>
          </p:cNvSpPr>
          <p:nvPr>
            <p:ph idx="1"/>
          </p:nvPr>
        </p:nvSpPr>
        <p:spPr/>
        <p:txBody>
          <a:bodyPr/>
          <a:lstStyle/>
          <a:p>
            <a:r>
              <a:rPr lang="ru-RU" smtClean="0"/>
              <a:t>Определение программы (Дейкстра)</a:t>
            </a:r>
          </a:p>
          <a:p>
            <a:pPr lvl="1"/>
            <a:r>
              <a:rPr lang="ru-RU" smtClean="0"/>
              <a:t>Программа = Алгоритм + Данные.</a:t>
            </a:r>
          </a:p>
          <a:p>
            <a:r>
              <a:rPr lang="ru-RU" smtClean="0"/>
              <a:t>ОО определение программы:</a:t>
            </a:r>
          </a:p>
          <a:p>
            <a:pPr lvl="1"/>
            <a:r>
              <a:rPr lang="ru-RU" smtClean="0"/>
              <a:t>Программа это набор типов (классов, интерфейсов и т.д.)</a:t>
            </a:r>
          </a:p>
          <a:p>
            <a:pPr lvl="1"/>
            <a:r>
              <a:rPr lang="ru-RU" smtClean="0"/>
              <a:t>Тип = Данные + Методы</a:t>
            </a:r>
          </a:p>
          <a:p>
            <a:pPr lvl="1"/>
            <a:r>
              <a:rPr lang="ru-RU" smtClean="0"/>
              <a:t>Метод = Алгоритм + Данные.</a:t>
            </a:r>
          </a:p>
          <a:p>
            <a:pPr lvl="1"/>
            <a:endParaRPr lang="ru-RU" smtClean="0"/>
          </a:p>
          <a:p>
            <a:pPr lvl="1"/>
            <a:endParaRPr lang="ru-RU"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0"/>
            <a:ext cx="9144000" cy="922338"/>
          </a:xfrm>
        </p:spPr>
        <p:txBody>
          <a:bodyPr/>
          <a:lstStyle/>
          <a:p>
            <a:pPr eaLnBrk="1" hangingPunct="1"/>
            <a:r>
              <a:rPr lang="ru-RU" sz="3200" b="1" smtClean="0"/>
              <a:t>Структура программы</a:t>
            </a:r>
            <a:r>
              <a:rPr lang="en-US" sz="3200" b="1" smtClean="0"/>
              <a:t> (</a:t>
            </a:r>
            <a:r>
              <a:rPr lang="ru-RU" sz="3200" b="1" smtClean="0"/>
              <a:t>сборки</a:t>
            </a:r>
            <a:r>
              <a:rPr lang="en-US" sz="3200" b="1" smtClean="0"/>
              <a:t>)</a:t>
            </a:r>
            <a:r>
              <a:rPr lang="ru-RU" sz="3200" b="1" smtClean="0"/>
              <a:t> на языке С</a:t>
            </a:r>
            <a:r>
              <a:rPr lang="en-US" sz="3200" b="1" smtClean="0"/>
              <a:t>#</a:t>
            </a:r>
            <a:r>
              <a:rPr lang="en-US" sz="4000" smtClean="0"/>
              <a:t> </a:t>
            </a:r>
            <a:endParaRPr lang="ru-RU" sz="4000" smtClean="0"/>
          </a:p>
        </p:txBody>
      </p:sp>
      <p:sp>
        <p:nvSpPr>
          <p:cNvPr id="12291" name="Rectangle 3"/>
          <p:cNvSpPr>
            <a:spLocks noChangeArrowheads="1"/>
          </p:cNvSpPr>
          <p:nvPr/>
        </p:nvSpPr>
        <p:spPr bwMode="auto">
          <a:xfrm>
            <a:off x="395288" y="1341438"/>
            <a:ext cx="3960812" cy="5327650"/>
          </a:xfrm>
          <a:prstGeom prst="rect">
            <a:avLst/>
          </a:prstGeom>
          <a:noFill/>
          <a:ln w="12700">
            <a:solidFill>
              <a:schemeClr val="tx1"/>
            </a:solidFill>
            <a:prstDash val="dash"/>
            <a:miter lim="800000"/>
            <a:headEnd/>
            <a:tailEnd/>
          </a:ln>
        </p:spPr>
        <p:txBody>
          <a:bodyPr wrap="none" anchor="ctr"/>
          <a:lstStyle/>
          <a:p>
            <a:endParaRPr lang="ru-RU"/>
          </a:p>
        </p:txBody>
      </p:sp>
      <p:sp>
        <p:nvSpPr>
          <p:cNvPr id="12292" name="Rectangle 4"/>
          <p:cNvSpPr>
            <a:spLocks noChangeArrowheads="1"/>
          </p:cNvSpPr>
          <p:nvPr/>
        </p:nvSpPr>
        <p:spPr bwMode="auto">
          <a:xfrm>
            <a:off x="5435600" y="4076700"/>
            <a:ext cx="3313113" cy="2565400"/>
          </a:xfrm>
          <a:prstGeom prst="rect">
            <a:avLst/>
          </a:prstGeom>
          <a:noFill/>
          <a:ln w="12700">
            <a:solidFill>
              <a:schemeClr val="tx1"/>
            </a:solidFill>
            <a:prstDash val="dash"/>
            <a:miter lim="800000"/>
            <a:headEnd/>
            <a:tailEnd/>
          </a:ln>
        </p:spPr>
        <p:txBody>
          <a:bodyPr wrap="none" anchor="ctr"/>
          <a:lstStyle/>
          <a:p>
            <a:endParaRPr lang="ru-RU"/>
          </a:p>
        </p:txBody>
      </p:sp>
      <p:sp>
        <p:nvSpPr>
          <p:cNvPr id="12293" name="Rectangle 5"/>
          <p:cNvSpPr>
            <a:spLocks noChangeArrowheads="1"/>
          </p:cNvSpPr>
          <p:nvPr/>
        </p:nvSpPr>
        <p:spPr bwMode="auto">
          <a:xfrm>
            <a:off x="5508625" y="4221163"/>
            <a:ext cx="1150938" cy="1368425"/>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12294" name="Rectangle 6"/>
          <p:cNvSpPr>
            <a:spLocks noChangeArrowheads="1"/>
          </p:cNvSpPr>
          <p:nvPr/>
        </p:nvSpPr>
        <p:spPr bwMode="auto">
          <a:xfrm>
            <a:off x="6443663" y="4508500"/>
            <a:ext cx="1150937" cy="1368425"/>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12295" name="Rectangle 7"/>
          <p:cNvSpPr>
            <a:spLocks noChangeArrowheads="1"/>
          </p:cNvSpPr>
          <p:nvPr/>
        </p:nvSpPr>
        <p:spPr bwMode="auto">
          <a:xfrm>
            <a:off x="7451725" y="5157788"/>
            <a:ext cx="1150938" cy="1368425"/>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12296" name="Rectangle 8"/>
          <p:cNvSpPr>
            <a:spLocks noChangeArrowheads="1"/>
          </p:cNvSpPr>
          <p:nvPr/>
        </p:nvSpPr>
        <p:spPr bwMode="auto">
          <a:xfrm>
            <a:off x="5076825" y="1341438"/>
            <a:ext cx="3095625" cy="2519362"/>
          </a:xfrm>
          <a:prstGeom prst="rect">
            <a:avLst/>
          </a:prstGeom>
          <a:solidFill>
            <a:schemeClr val="bg1"/>
          </a:solidFill>
          <a:ln w="12700">
            <a:solidFill>
              <a:schemeClr val="tx1"/>
            </a:solidFill>
            <a:prstDash val="dash"/>
            <a:miter lim="800000"/>
            <a:headEnd/>
            <a:tailEnd/>
          </a:ln>
        </p:spPr>
        <p:txBody>
          <a:bodyPr wrap="none" anchor="ctr"/>
          <a:lstStyle/>
          <a:p>
            <a:endParaRPr lang="ru-RU"/>
          </a:p>
        </p:txBody>
      </p:sp>
      <p:sp>
        <p:nvSpPr>
          <p:cNvPr id="12297" name="Rectangle 9"/>
          <p:cNvSpPr>
            <a:spLocks noChangeArrowheads="1"/>
          </p:cNvSpPr>
          <p:nvPr/>
        </p:nvSpPr>
        <p:spPr bwMode="auto">
          <a:xfrm>
            <a:off x="5149850" y="1555750"/>
            <a:ext cx="1150938" cy="1368425"/>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12298" name="Rectangle 10"/>
          <p:cNvSpPr>
            <a:spLocks noChangeArrowheads="1"/>
          </p:cNvSpPr>
          <p:nvPr/>
        </p:nvSpPr>
        <p:spPr bwMode="auto">
          <a:xfrm>
            <a:off x="6734175" y="1773238"/>
            <a:ext cx="1150938" cy="1368425"/>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12299" name="Rectangle 11"/>
          <p:cNvSpPr>
            <a:spLocks noChangeArrowheads="1"/>
          </p:cNvSpPr>
          <p:nvPr/>
        </p:nvSpPr>
        <p:spPr bwMode="auto">
          <a:xfrm>
            <a:off x="6084888" y="2492375"/>
            <a:ext cx="1150937" cy="1368425"/>
          </a:xfrm>
          <a:prstGeom prst="rect">
            <a:avLst/>
          </a:prstGeom>
          <a:solidFill>
            <a:schemeClr val="accent1"/>
          </a:solidFill>
          <a:ln w="9525">
            <a:solidFill>
              <a:schemeClr val="tx1"/>
            </a:solidFill>
            <a:miter lim="800000"/>
            <a:headEnd/>
            <a:tailEnd/>
          </a:ln>
        </p:spPr>
        <p:txBody>
          <a:bodyPr wrap="none" anchor="ctr"/>
          <a:lstStyle/>
          <a:p>
            <a:endParaRPr lang="ru-RU"/>
          </a:p>
        </p:txBody>
      </p:sp>
      <p:grpSp>
        <p:nvGrpSpPr>
          <p:cNvPr id="12300" name="Group 12"/>
          <p:cNvGrpSpPr>
            <a:grpSpLocks/>
          </p:cNvGrpSpPr>
          <p:nvPr/>
        </p:nvGrpSpPr>
        <p:grpSpPr bwMode="auto">
          <a:xfrm>
            <a:off x="2195513" y="3933825"/>
            <a:ext cx="1800225" cy="2663825"/>
            <a:chOff x="320" y="1298"/>
            <a:chExt cx="1134" cy="1678"/>
          </a:xfrm>
        </p:grpSpPr>
        <p:sp>
          <p:nvSpPr>
            <p:cNvPr id="12319" name="Rectangle 13"/>
            <p:cNvSpPr>
              <a:spLocks noChangeArrowheads="1"/>
            </p:cNvSpPr>
            <p:nvPr/>
          </p:nvSpPr>
          <p:spPr bwMode="auto">
            <a:xfrm>
              <a:off x="385" y="1525"/>
              <a:ext cx="998" cy="1451"/>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12320" name="Rectangle 14"/>
            <p:cNvSpPr>
              <a:spLocks noChangeArrowheads="1"/>
            </p:cNvSpPr>
            <p:nvPr/>
          </p:nvSpPr>
          <p:spPr bwMode="auto">
            <a:xfrm>
              <a:off x="385" y="1888"/>
              <a:ext cx="998" cy="408"/>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12321" name="Text Box 15"/>
            <p:cNvSpPr txBox="1">
              <a:spLocks noChangeArrowheads="1"/>
            </p:cNvSpPr>
            <p:nvPr/>
          </p:nvSpPr>
          <p:spPr bwMode="auto">
            <a:xfrm>
              <a:off x="320" y="1888"/>
              <a:ext cx="1134" cy="443"/>
            </a:xfrm>
            <a:prstGeom prst="rect">
              <a:avLst/>
            </a:prstGeom>
            <a:noFill/>
            <a:ln w="9525">
              <a:noFill/>
              <a:miter lim="800000"/>
              <a:headEnd/>
              <a:tailEnd/>
            </a:ln>
          </p:spPr>
          <p:txBody>
            <a:bodyPr>
              <a:spAutoFit/>
            </a:bodyPr>
            <a:lstStyle/>
            <a:p>
              <a:pPr>
                <a:spcBef>
                  <a:spcPct val="50000"/>
                </a:spcBef>
              </a:pPr>
              <a:r>
                <a:rPr lang="en-US" sz="1600"/>
                <a:t>static void Main ()</a:t>
              </a:r>
            </a:p>
            <a:p>
              <a:pPr>
                <a:spcBef>
                  <a:spcPct val="50000"/>
                </a:spcBef>
              </a:pPr>
              <a:r>
                <a:rPr lang="en-US" sz="1600"/>
                <a:t>….</a:t>
              </a:r>
              <a:endParaRPr lang="ru-RU" sz="1600"/>
            </a:p>
          </p:txBody>
        </p:sp>
        <p:sp>
          <p:nvSpPr>
            <p:cNvPr id="12322" name="Text Box 16"/>
            <p:cNvSpPr txBox="1">
              <a:spLocks noChangeArrowheads="1"/>
            </p:cNvSpPr>
            <p:nvPr/>
          </p:nvSpPr>
          <p:spPr bwMode="auto">
            <a:xfrm>
              <a:off x="385" y="1298"/>
              <a:ext cx="817" cy="231"/>
            </a:xfrm>
            <a:prstGeom prst="rect">
              <a:avLst/>
            </a:prstGeom>
            <a:noFill/>
            <a:ln w="9525">
              <a:noFill/>
              <a:miter lim="800000"/>
              <a:headEnd/>
              <a:tailEnd/>
            </a:ln>
          </p:spPr>
          <p:txBody>
            <a:bodyPr>
              <a:spAutoFit/>
            </a:bodyPr>
            <a:lstStyle/>
            <a:p>
              <a:pPr>
                <a:spcBef>
                  <a:spcPct val="50000"/>
                </a:spcBef>
              </a:pPr>
              <a:r>
                <a:rPr lang="en-US"/>
                <a:t>class T</a:t>
              </a:r>
              <a:endParaRPr lang="ru-RU"/>
            </a:p>
          </p:txBody>
        </p:sp>
      </p:grpSp>
      <p:grpSp>
        <p:nvGrpSpPr>
          <p:cNvPr id="12301" name="Group 17"/>
          <p:cNvGrpSpPr>
            <a:grpSpLocks/>
          </p:cNvGrpSpPr>
          <p:nvPr/>
        </p:nvGrpSpPr>
        <p:grpSpPr bwMode="auto">
          <a:xfrm>
            <a:off x="2555875" y="1412875"/>
            <a:ext cx="1584325" cy="2471738"/>
            <a:chOff x="1610" y="830"/>
            <a:chExt cx="998" cy="1557"/>
          </a:xfrm>
        </p:grpSpPr>
        <p:sp>
          <p:nvSpPr>
            <p:cNvPr id="12317" name="Rectangle 18"/>
            <p:cNvSpPr>
              <a:spLocks noChangeArrowheads="1"/>
            </p:cNvSpPr>
            <p:nvPr/>
          </p:nvSpPr>
          <p:spPr bwMode="auto">
            <a:xfrm>
              <a:off x="1655" y="1026"/>
              <a:ext cx="953" cy="1361"/>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12318" name="Text Box 19"/>
            <p:cNvSpPr txBox="1">
              <a:spLocks noChangeArrowheads="1"/>
            </p:cNvSpPr>
            <p:nvPr/>
          </p:nvSpPr>
          <p:spPr bwMode="auto">
            <a:xfrm>
              <a:off x="1610" y="830"/>
              <a:ext cx="817" cy="231"/>
            </a:xfrm>
            <a:prstGeom prst="rect">
              <a:avLst/>
            </a:prstGeom>
            <a:noFill/>
            <a:ln w="9525">
              <a:noFill/>
              <a:miter lim="800000"/>
              <a:headEnd/>
              <a:tailEnd/>
            </a:ln>
          </p:spPr>
          <p:txBody>
            <a:bodyPr>
              <a:spAutoFit/>
            </a:bodyPr>
            <a:lstStyle/>
            <a:p>
              <a:pPr>
                <a:spcBef>
                  <a:spcPct val="50000"/>
                </a:spcBef>
              </a:pPr>
              <a:r>
                <a:rPr lang="en-US"/>
                <a:t>class A</a:t>
              </a:r>
              <a:endParaRPr lang="ru-RU"/>
            </a:p>
          </p:txBody>
        </p:sp>
      </p:grpSp>
      <p:grpSp>
        <p:nvGrpSpPr>
          <p:cNvPr id="12302" name="Group 20"/>
          <p:cNvGrpSpPr>
            <a:grpSpLocks/>
          </p:cNvGrpSpPr>
          <p:nvPr/>
        </p:nvGrpSpPr>
        <p:grpSpPr bwMode="auto">
          <a:xfrm>
            <a:off x="611188" y="2205038"/>
            <a:ext cx="1584325" cy="2160587"/>
            <a:chOff x="1655" y="2432"/>
            <a:chExt cx="998" cy="1588"/>
          </a:xfrm>
        </p:grpSpPr>
        <p:sp>
          <p:nvSpPr>
            <p:cNvPr id="12315" name="Rectangle 21"/>
            <p:cNvSpPr>
              <a:spLocks noChangeArrowheads="1"/>
            </p:cNvSpPr>
            <p:nvPr/>
          </p:nvSpPr>
          <p:spPr bwMode="auto">
            <a:xfrm>
              <a:off x="1655" y="2659"/>
              <a:ext cx="998" cy="1361"/>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12316" name="Text Box 22"/>
            <p:cNvSpPr txBox="1">
              <a:spLocks noChangeArrowheads="1"/>
            </p:cNvSpPr>
            <p:nvPr/>
          </p:nvSpPr>
          <p:spPr bwMode="auto">
            <a:xfrm>
              <a:off x="1655" y="2432"/>
              <a:ext cx="817" cy="270"/>
            </a:xfrm>
            <a:prstGeom prst="rect">
              <a:avLst/>
            </a:prstGeom>
            <a:noFill/>
            <a:ln w="9525">
              <a:noFill/>
              <a:miter lim="800000"/>
              <a:headEnd/>
              <a:tailEnd/>
            </a:ln>
          </p:spPr>
          <p:txBody>
            <a:bodyPr>
              <a:spAutoFit/>
            </a:bodyPr>
            <a:lstStyle/>
            <a:p>
              <a:pPr>
                <a:spcBef>
                  <a:spcPct val="50000"/>
                </a:spcBef>
              </a:pPr>
              <a:r>
                <a:rPr lang="en-US"/>
                <a:t>interface C</a:t>
              </a:r>
              <a:endParaRPr lang="ru-RU"/>
            </a:p>
          </p:txBody>
        </p:sp>
      </p:grpSp>
      <p:sp>
        <p:nvSpPr>
          <p:cNvPr id="12303" name="Text Box 23"/>
          <p:cNvSpPr txBox="1">
            <a:spLocks noChangeArrowheads="1"/>
          </p:cNvSpPr>
          <p:nvPr/>
        </p:nvSpPr>
        <p:spPr bwMode="auto">
          <a:xfrm>
            <a:off x="5076825" y="1484313"/>
            <a:ext cx="1296988" cy="366712"/>
          </a:xfrm>
          <a:prstGeom prst="rect">
            <a:avLst/>
          </a:prstGeom>
          <a:noFill/>
          <a:ln w="9525">
            <a:noFill/>
            <a:miter lim="800000"/>
            <a:headEnd/>
            <a:tailEnd/>
          </a:ln>
        </p:spPr>
        <p:txBody>
          <a:bodyPr>
            <a:spAutoFit/>
          </a:bodyPr>
          <a:lstStyle/>
          <a:p>
            <a:pPr>
              <a:spcBef>
                <a:spcPct val="50000"/>
              </a:spcBef>
            </a:pPr>
            <a:r>
              <a:rPr lang="en-US"/>
              <a:t>class Q</a:t>
            </a:r>
            <a:endParaRPr lang="ru-RU"/>
          </a:p>
        </p:txBody>
      </p:sp>
      <p:sp>
        <p:nvSpPr>
          <p:cNvPr id="12304" name="Text Box 24"/>
          <p:cNvSpPr txBox="1">
            <a:spLocks noChangeArrowheads="1"/>
          </p:cNvSpPr>
          <p:nvPr/>
        </p:nvSpPr>
        <p:spPr bwMode="auto">
          <a:xfrm>
            <a:off x="6659563" y="1700213"/>
            <a:ext cx="1296987" cy="366712"/>
          </a:xfrm>
          <a:prstGeom prst="rect">
            <a:avLst/>
          </a:prstGeom>
          <a:noFill/>
          <a:ln w="9525">
            <a:noFill/>
            <a:miter lim="800000"/>
            <a:headEnd/>
            <a:tailEnd/>
          </a:ln>
        </p:spPr>
        <p:txBody>
          <a:bodyPr>
            <a:spAutoFit/>
          </a:bodyPr>
          <a:lstStyle/>
          <a:p>
            <a:pPr>
              <a:spcBef>
                <a:spcPct val="50000"/>
              </a:spcBef>
            </a:pPr>
            <a:r>
              <a:rPr lang="en-US"/>
              <a:t>struct M</a:t>
            </a:r>
            <a:endParaRPr lang="ru-RU"/>
          </a:p>
        </p:txBody>
      </p:sp>
      <p:sp>
        <p:nvSpPr>
          <p:cNvPr id="12305" name="Text Box 25"/>
          <p:cNvSpPr txBox="1">
            <a:spLocks noChangeArrowheads="1"/>
          </p:cNvSpPr>
          <p:nvPr/>
        </p:nvSpPr>
        <p:spPr bwMode="auto">
          <a:xfrm>
            <a:off x="6011863" y="2420938"/>
            <a:ext cx="1296987" cy="366712"/>
          </a:xfrm>
          <a:prstGeom prst="rect">
            <a:avLst/>
          </a:prstGeom>
          <a:noFill/>
          <a:ln w="9525">
            <a:noFill/>
            <a:miter lim="800000"/>
            <a:headEnd/>
            <a:tailEnd/>
          </a:ln>
        </p:spPr>
        <p:txBody>
          <a:bodyPr>
            <a:spAutoFit/>
          </a:bodyPr>
          <a:lstStyle/>
          <a:p>
            <a:pPr>
              <a:spcBef>
                <a:spcPct val="50000"/>
              </a:spcBef>
            </a:pPr>
            <a:r>
              <a:rPr lang="en-US"/>
              <a:t>interface V</a:t>
            </a:r>
            <a:endParaRPr lang="ru-RU"/>
          </a:p>
        </p:txBody>
      </p:sp>
      <p:sp>
        <p:nvSpPr>
          <p:cNvPr id="12306" name="Text Box 26"/>
          <p:cNvSpPr txBox="1">
            <a:spLocks noChangeArrowheads="1"/>
          </p:cNvSpPr>
          <p:nvPr/>
        </p:nvSpPr>
        <p:spPr bwMode="auto">
          <a:xfrm>
            <a:off x="5435600" y="4141788"/>
            <a:ext cx="1296988" cy="366712"/>
          </a:xfrm>
          <a:prstGeom prst="rect">
            <a:avLst/>
          </a:prstGeom>
          <a:noFill/>
          <a:ln w="9525">
            <a:noFill/>
            <a:miter lim="800000"/>
            <a:headEnd/>
            <a:tailEnd/>
          </a:ln>
        </p:spPr>
        <p:txBody>
          <a:bodyPr>
            <a:spAutoFit/>
          </a:bodyPr>
          <a:lstStyle/>
          <a:p>
            <a:pPr>
              <a:spcBef>
                <a:spcPct val="50000"/>
              </a:spcBef>
            </a:pPr>
            <a:r>
              <a:rPr lang="en-US"/>
              <a:t>class G</a:t>
            </a:r>
            <a:endParaRPr lang="ru-RU"/>
          </a:p>
        </p:txBody>
      </p:sp>
      <p:sp>
        <p:nvSpPr>
          <p:cNvPr id="12307" name="Text Box 27"/>
          <p:cNvSpPr txBox="1">
            <a:spLocks noChangeArrowheads="1"/>
          </p:cNvSpPr>
          <p:nvPr/>
        </p:nvSpPr>
        <p:spPr bwMode="auto">
          <a:xfrm>
            <a:off x="6372225" y="4430713"/>
            <a:ext cx="1296988" cy="366712"/>
          </a:xfrm>
          <a:prstGeom prst="rect">
            <a:avLst/>
          </a:prstGeom>
          <a:noFill/>
          <a:ln w="9525">
            <a:noFill/>
            <a:miter lim="800000"/>
            <a:headEnd/>
            <a:tailEnd/>
          </a:ln>
        </p:spPr>
        <p:txBody>
          <a:bodyPr>
            <a:spAutoFit/>
          </a:bodyPr>
          <a:lstStyle/>
          <a:p>
            <a:pPr>
              <a:spcBef>
                <a:spcPct val="50000"/>
              </a:spcBef>
            </a:pPr>
            <a:r>
              <a:rPr lang="en-US"/>
              <a:t>struct K</a:t>
            </a:r>
            <a:endParaRPr lang="ru-RU"/>
          </a:p>
        </p:txBody>
      </p:sp>
      <p:sp>
        <p:nvSpPr>
          <p:cNvPr id="12308" name="Text Box 28"/>
          <p:cNvSpPr txBox="1">
            <a:spLocks noChangeArrowheads="1"/>
          </p:cNvSpPr>
          <p:nvPr/>
        </p:nvSpPr>
        <p:spPr bwMode="auto">
          <a:xfrm>
            <a:off x="7380288" y="5102225"/>
            <a:ext cx="1296987" cy="366713"/>
          </a:xfrm>
          <a:prstGeom prst="rect">
            <a:avLst/>
          </a:prstGeom>
          <a:noFill/>
          <a:ln w="9525">
            <a:noFill/>
            <a:miter lim="800000"/>
            <a:headEnd/>
            <a:tailEnd/>
          </a:ln>
        </p:spPr>
        <p:txBody>
          <a:bodyPr>
            <a:spAutoFit/>
          </a:bodyPr>
          <a:lstStyle/>
          <a:p>
            <a:pPr>
              <a:spcBef>
                <a:spcPct val="50000"/>
              </a:spcBef>
            </a:pPr>
            <a:r>
              <a:rPr lang="en-US"/>
              <a:t>class F</a:t>
            </a:r>
            <a:endParaRPr lang="ru-RU"/>
          </a:p>
        </p:txBody>
      </p:sp>
      <p:sp>
        <p:nvSpPr>
          <p:cNvPr id="12309" name="Line 29"/>
          <p:cNvSpPr>
            <a:spLocks noChangeShapeType="1"/>
          </p:cNvSpPr>
          <p:nvPr/>
        </p:nvSpPr>
        <p:spPr bwMode="auto">
          <a:xfrm flipV="1">
            <a:off x="4356100" y="2492375"/>
            <a:ext cx="720725" cy="1223963"/>
          </a:xfrm>
          <a:prstGeom prst="line">
            <a:avLst/>
          </a:prstGeom>
          <a:noFill/>
          <a:ln w="9525">
            <a:solidFill>
              <a:schemeClr val="tx1"/>
            </a:solidFill>
            <a:round/>
            <a:headEnd/>
            <a:tailEnd type="triangle" w="med" len="med"/>
          </a:ln>
        </p:spPr>
        <p:txBody>
          <a:bodyPr/>
          <a:lstStyle/>
          <a:p>
            <a:endParaRPr lang="ru-RU"/>
          </a:p>
        </p:txBody>
      </p:sp>
      <p:sp>
        <p:nvSpPr>
          <p:cNvPr id="12310" name="Line 30"/>
          <p:cNvSpPr>
            <a:spLocks noChangeShapeType="1"/>
          </p:cNvSpPr>
          <p:nvPr/>
        </p:nvSpPr>
        <p:spPr bwMode="auto">
          <a:xfrm>
            <a:off x="4356100" y="4005263"/>
            <a:ext cx="1079500" cy="1655762"/>
          </a:xfrm>
          <a:prstGeom prst="line">
            <a:avLst/>
          </a:prstGeom>
          <a:noFill/>
          <a:ln w="9525">
            <a:solidFill>
              <a:schemeClr val="tx1"/>
            </a:solidFill>
            <a:round/>
            <a:headEnd/>
            <a:tailEnd type="triangle" w="med" len="med"/>
          </a:ln>
        </p:spPr>
        <p:txBody>
          <a:bodyPr/>
          <a:lstStyle/>
          <a:p>
            <a:endParaRPr lang="ru-RU"/>
          </a:p>
        </p:txBody>
      </p:sp>
      <p:sp>
        <p:nvSpPr>
          <p:cNvPr id="12311" name="Text Box 31"/>
          <p:cNvSpPr txBox="1">
            <a:spLocks noChangeArrowheads="1"/>
          </p:cNvSpPr>
          <p:nvPr/>
        </p:nvSpPr>
        <p:spPr bwMode="auto">
          <a:xfrm>
            <a:off x="7019925" y="1125538"/>
            <a:ext cx="1512888" cy="376237"/>
          </a:xfrm>
          <a:prstGeom prst="rect">
            <a:avLst/>
          </a:prstGeom>
          <a:solidFill>
            <a:schemeClr val="bg1"/>
          </a:solidFill>
          <a:ln w="9525">
            <a:solidFill>
              <a:schemeClr val="tx1"/>
            </a:solidFill>
            <a:miter lim="800000"/>
            <a:headEnd/>
            <a:tailEnd/>
          </a:ln>
        </p:spPr>
        <p:txBody>
          <a:bodyPr>
            <a:spAutoFit/>
          </a:bodyPr>
          <a:lstStyle/>
          <a:p>
            <a:pPr>
              <a:spcBef>
                <a:spcPct val="50000"/>
              </a:spcBef>
            </a:pPr>
            <a:r>
              <a:rPr lang="ru-RU"/>
              <a:t>Сборка </a:t>
            </a:r>
            <a:r>
              <a:rPr lang="en-US"/>
              <a:t>Z.dll</a:t>
            </a:r>
            <a:endParaRPr lang="ru-RU"/>
          </a:p>
        </p:txBody>
      </p:sp>
      <p:sp>
        <p:nvSpPr>
          <p:cNvPr id="12312" name="Text Box 32"/>
          <p:cNvSpPr txBox="1">
            <a:spLocks noChangeArrowheads="1"/>
          </p:cNvSpPr>
          <p:nvPr/>
        </p:nvSpPr>
        <p:spPr bwMode="auto">
          <a:xfrm>
            <a:off x="7343775" y="3933825"/>
            <a:ext cx="1549400" cy="376238"/>
          </a:xfrm>
          <a:prstGeom prst="rect">
            <a:avLst/>
          </a:prstGeom>
          <a:solidFill>
            <a:schemeClr val="bg1"/>
          </a:solidFill>
          <a:ln w="9525">
            <a:solidFill>
              <a:schemeClr val="tx1"/>
            </a:solidFill>
            <a:miter lim="800000"/>
            <a:headEnd/>
            <a:tailEnd/>
          </a:ln>
        </p:spPr>
        <p:txBody>
          <a:bodyPr>
            <a:spAutoFit/>
          </a:bodyPr>
          <a:lstStyle/>
          <a:p>
            <a:pPr>
              <a:spcBef>
                <a:spcPct val="50000"/>
              </a:spcBef>
            </a:pPr>
            <a:r>
              <a:rPr lang="ru-RU"/>
              <a:t>Сборка </a:t>
            </a:r>
            <a:r>
              <a:rPr lang="en-US"/>
              <a:t>Y</a:t>
            </a:r>
            <a:r>
              <a:rPr lang="ru-RU"/>
              <a:t>.</a:t>
            </a:r>
            <a:r>
              <a:rPr lang="en-US"/>
              <a:t>dll</a:t>
            </a:r>
            <a:endParaRPr lang="ru-RU"/>
          </a:p>
        </p:txBody>
      </p:sp>
      <p:sp>
        <p:nvSpPr>
          <p:cNvPr id="12313" name="Text Box 33"/>
          <p:cNvSpPr txBox="1">
            <a:spLocks noChangeArrowheads="1"/>
          </p:cNvSpPr>
          <p:nvPr/>
        </p:nvSpPr>
        <p:spPr bwMode="auto">
          <a:xfrm>
            <a:off x="250825" y="1196975"/>
            <a:ext cx="1657350" cy="376238"/>
          </a:xfrm>
          <a:prstGeom prst="rect">
            <a:avLst/>
          </a:prstGeom>
          <a:solidFill>
            <a:schemeClr val="bg1"/>
          </a:solidFill>
          <a:ln w="9525">
            <a:solidFill>
              <a:schemeClr val="tx1"/>
            </a:solidFill>
            <a:miter lim="800000"/>
            <a:headEnd/>
            <a:tailEnd/>
          </a:ln>
        </p:spPr>
        <p:txBody>
          <a:bodyPr>
            <a:spAutoFit/>
          </a:bodyPr>
          <a:lstStyle/>
          <a:p>
            <a:pPr>
              <a:spcBef>
                <a:spcPct val="50000"/>
              </a:spcBef>
            </a:pPr>
            <a:r>
              <a:rPr lang="ru-RU"/>
              <a:t>Сборка </a:t>
            </a:r>
            <a:r>
              <a:rPr lang="en-US"/>
              <a:t>X</a:t>
            </a:r>
            <a:r>
              <a:rPr lang="ru-RU"/>
              <a:t>.</a:t>
            </a:r>
            <a:r>
              <a:rPr lang="en-US"/>
              <a:t>exe</a:t>
            </a:r>
            <a:endParaRPr lang="ru-RU"/>
          </a:p>
        </p:txBody>
      </p:sp>
      <p:sp>
        <p:nvSpPr>
          <p:cNvPr id="12314" name="Text Box 34"/>
          <p:cNvSpPr txBox="1">
            <a:spLocks noChangeArrowheads="1"/>
          </p:cNvSpPr>
          <p:nvPr/>
        </p:nvSpPr>
        <p:spPr bwMode="auto">
          <a:xfrm>
            <a:off x="4284663" y="3716338"/>
            <a:ext cx="1296987" cy="366712"/>
          </a:xfrm>
          <a:prstGeom prst="rect">
            <a:avLst/>
          </a:prstGeom>
          <a:noFill/>
          <a:ln w="9525">
            <a:noFill/>
            <a:miter lim="800000"/>
            <a:headEnd/>
            <a:tailEnd/>
          </a:ln>
        </p:spPr>
        <p:txBody>
          <a:bodyPr>
            <a:spAutoFit/>
          </a:bodyPr>
          <a:lstStyle/>
          <a:p>
            <a:pPr>
              <a:spcBef>
                <a:spcPct val="50000"/>
              </a:spcBef>
            </a:pPr>
            <a:r>
              <a:rPr lang="ru-RU"/>
              <a:t>ссылки</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ru-RU" smtClean="0"/>
              <a:t>Структура приложения</a:t>
            </a:r>
          </a:p>
        </p:txBody>
      </p:sp>
      <p:sp>
        <p:nvSpPr>
          <p:cNvPr id="13315" name="Rectangle 3"/>
          <p:cNvSpPr>
            <a:spLocks noChangeArrowheads="1"/>
          </p:cNvSpPr>
          <p:nvPr/>
        </p:nvSpPr>
        <p:spPr bwMode="auto">
          <a:xfrm>
            <a:off x="2413000" y="2214563"/>
            <a:ext cx="3311525" cy="2087562"/>
          </a:xfrm>
          <a:prstGeom prst="rect">
            <a:avLst/>
          </a:prstGeom>
          <a:noFill/>
          <a:ln w="9525">
            <a:solidFill>
              <a:schemeClr val="tx1"/>
            </a:solidFill>
            <a:miter lim="800000"/>
            <a:headEnd/>
            <a:tailEnd/>
          </a:ln>
        </p:spPr>
        <p:txBody>
          <a:bodyPr wrap="none" anchor="ctr"/>
          <a:lstStyle/>
          <a:p>
            <a:endParaRPr lang="ru-RU"/>
          </a:p>
        </p:txBody>
      </p:sp>
      <p:grpSp>
        <p:nvGrpSpPr>
          <p:cNvPr id="13316" name="Group 4"/>
          <p:cNvGrpSpPr>
            <a:grpSpLocks/>
          </p:cNvGrpSpPr>
          <p:nvPr/>
        </p:nvGrpSpPr>
        <p:grpSpPr bwMode="auto">
          <a:xfrm>
            <a:off x="1016000" y="2862263"/>
            <a:ext cx="403225" cy="849312"/>
            <a:chOff x="186" y="1888"/>
            <a:chExt cx="254" cy="535"/>
          </a:xfrm>
        </p:grpSpPr>
        <p:sp>
          <p:nvSpPr>
            <p:cNvPr id="13385" name="Oval 5"/>
            <p:cNvSpPr>
              <a:spLocks noChangeArrowheads="1"/>
            </p:cNvSpPr>
            <p:nvPr/>
          </p:nvSpPr>
          <p:spPr bwMode="auto">
            <a:xfrm>
              <a:off x="249" y="1888"/>
              <a:ext cx="136" cy="136"/>
            </a:xfrm>
            <a:prstGeom prst="ellipse">
              <a:avLst/>
            </a:prstGeom>
            <a:solidFill>
              <a:schemeClr val="accent1"/>
            </a:solidFill>
            <a:ln w="9525">
              <a:solidFill>
                <a:schemeClr val="tx1"/>
              </a:solidFill>
              <a:round/>
              <a:headEnd/>
              <a:tailEnd/>
            </a:ln>
          </p:spPr>
          <p:txBody>
            <a:bodyPr wrap="none" anchor="ctr"/>
            <a:lstStyle/>
            <a:p>
              <a:endParaRPr lang="ru-RU"/>
            </a:p>
          </p:txBody>
        </p:sp>
        <p:sp>
          <p:nvSpPr>
            <p:cNvPr id="13386" name="Line 6"/>
            <p:cNvSpPr>
              <a:spLocks noChangeShapeType="1"/>
            </p:cNvSpPr>
            <p:nvPr/>
          </p:nvSpPr>
          <p:spPr bwMode="auto">
            <a:xfrm>
              <a:off x="313" y="2024"/>
              <a:ext cx="0" cy="272"/>
            </a:xfrm>
            <a:prstGeom prst="line">
              <a:avLst/>
            </a:prstGeom>
            <a:noFill/>
            <a:ln w="9525">
              <a:solidFill>
                <a:schemeClr val="tx1"/>
              </a:solidFill>
              <a:round/>
              <a:headEnd/>
              <a:tailEnd/>
            </a:ln>
          </p:spPr>
          <p:txBody>
            <a:bodyPr/>
            <a:lstStyle/>
            <a:p>
              <a:endParaRPr lang="ru-RU"/>
            </a:p>
          </p:txBody>
        </p:sp>
        <p:sp>
          <p:nvSpPr>
            <p:cNvPr id="13387" name="Line 7"/>
            <p:cNvSpPr>
              <a:spLocks noChangeShapeType="1"/>
            </p:cNvSpPr>
            <p:nvPr/>
          </p:nvSpPr>
          <p:spPr bwMode="auto">
            <a:xfrm>
              <a:off x="186" y="2115"/>
              <a:ext cx="254" cy="0"/>
            </a:xfrm>
            <a:prstGeom prst="line">
              <a:avLst/>
            </a:prstGeom>
            <a:noFill/>
            <a:ln w="9525">
              <a:solidFill>
                <a:schemeClr val="tx1"/>
              </a:solidFill>
              <a:round/>
              <a:headEnd/>
              <a:tailEnd/>
            </a:ln>
          </p:spPr>
          <p:txBody>
            <a:bodyPr/>
            <a:lstStyle/>
            <a:p>
              <a:endParaRPr lang="ru-RU"/>
            </a:p>
          </p:txBody>
        </p:sp>
        <p:sp>
          <p:nvSpPr>
            <p:cNvPr id="13388" name="Line 8"/>
            <p:cNvSpPr>
              <a:spLocks noChangeShapeType="1"/>
            </p:cNvSpPr>
            <p:nvPr/>
          </p:nvSpPr>
          <p:spPr bwMode="auto">
            <a:xfrm flipH="1">
              <a:off x="213" y="2287"/>
              <a:ext cx="91" cy="136"/>
            </a:xfrm>
            <a:prstGeom prst="line">
              <a:avLst/>
            </a:prstGeom>
            <a:noFill/>
            <a:ln w="9525">
              <a:solidFill>
                <a:schemeClr val="tx1"/>
              </a:solidFill>
              <a:round/>
              <a:headEnd/>
              <a:tailEnd/>
            </a:ln>
          </p:spPr>
          <p:txBody>
            <a:bodyPr/>
            <a:lstStyle/>
            <a:p>
              <a:endParaRPr lang="ru-RU"/>
            </a:p>
          </p:txBody>
        </p:sp>
        <p:sp>
          <p:nvSpPr>
            <p:cNvPr id="13389" name="Line 9"/>
            <p:cNvSpPr>
              <a:spLocks noChangeShapeType="1"/>
            </p:cNvSpPr>
            <p:nvPr/>
          </p:nvSpPr>
          <p:spPr bwMode="auto">
            <a:xfrm>
              <a:off x="304" y="2287"/>
              <a:ext cx="90" cy="136"/>
            </a:xfrm>
            <a:prstGeom prst="line">
              <a:avLst/>
            </a:prstGeom>
            <a:noFill/>
            <a:ln w="9525">
              <a:solidFill>
                <a:schemeClr val="tx1"/>
              </a:solidFill>
              <a:round/>
              <a:headEnd/>
              <a:tailEnd/>
            </a:ln>
          </p:spPr>
          <p:txBody>
            <a:bodyPr/>
            <a:lstStyle/>
            <a:p>
              <a:endParaRPr lang="ru-RU"/>
            </a:p>
          </p:txBody>
        </p:sp>
      </p:grpSp>
      <p:sp>
        <p:nvSpPr>
          <p:cNvPr id="13317" name="Line 10"/>
          <p:cNvSpPr>
            <a:spLocks noChangeShapeType="1"/>
          </p:cNvSpPr>
          <p:nvPr/>
        </p:nvSpPr>
        <p:spPr bwMode="auto">
          <a:xfrm>
            <a:off x="3563938" y="2214563"/>
            <a:ext cx="0" cy="2087562"/>
          </a:xfrm>
          <a:prstGeom prst="line">
            <a:avLst/>
          </a:prstGeom>
          <a:noFill/>
          <a:ln w="9525">
            <a:solidFill>
              <a:schemeClr val="tx1"/>
            </a:solidFill>
            <a:round/>
            <a:headEnd/>
            <a:tailEnd/>
          </a:ln>
        </p:spPr>
        <p:txBody>
          <a:bodyPr/>
          <a:lstStyle/>
          <a:p>
            <a:endParaRPr lang="ru-RU"/>
          </a:p>
        </p:txBody>
      </p:sp>
      <p:sp>
        <p:nvSpPr>
          <p:cNvPr id="13318" name="Text Box 11"/>
          <p:cNvSpPr txBox="1">
            <a:spLocks noChangeArrowheads="1"/>
          </p:cNvSpPr>
          <p:nvPr/>
        </p:nvSpPr>
        <p:spPr bwMode="auto">
          <a:xfrm>
            <a:off x="2354263" y="2241550"/>
            <a:ext cx="1368425" cy="320675"/>
          </a:xfrm>
          <a:prstGeom prst="rect">
            <a:avLst/>
          </a:prstGeom>
          <a:noFill/>
          <a:ln w="9525">
            <a:noFill/>
            <a:miter lim="800000"/>
            <a:headEnd/>
            <a:tailEnd/>
          </a:ln>
        </p:spPr>
        <p:txBody>
          <a:bodyPr>
            <a:spAutoFit/>
          </a:bodyPr>
          <a:lstStyle/>
          <a:p>
            <a:pPr>
              <a:spcBef>
                <a:spcPct val="50000"/>
              </a:spcBef>
            </a:pPr>
            <a:r>
              <a:rPr lang="ru-RU" sz="1500" b="1"/>
              <a:t>Интерфейс</a:t>
            </a:r>
          </a:p>
        </p:txBody>
      </p:sp>
      <p:sp>
        <p:nvSpPr>
          <p:cNvPr id="13319" name="Text Box 12"/>
          <p:cNvSpPr txBox="1">
            <a:spLocks noChangeArrowheads="1"/>
          </p:cNvSpPr>
          <p:nvPr/>
        </p:nvSpPr>
        <p:spPr bwMode="auto">
          <a:xfrm>
            <a:off x="3521075" y="2147888"/>
            <a:ext cx="2303463" cy="549275"/>
          </a:xfrm>
          <a:prstGeom prst="rect">
            <a:avLst/>
          </a:prstGeom>
          <a:noFill/>
          <a:ln w="9525">
            <a:noFill/>
            <a:miter lim="800000"/>
            <a:headEnd/>
            <a:tailEnd/>
          </a:ln>
        </p:spPr>
        <p:txBody>
          <a:bodyPr>
            <a:spAutoFit/>
          </a:bodyPr>
          <a:lstStyle/>
          <a:p>
            <a:pPr algn="ctr">
              <a:spcBef>
                <a:spcPct val="50000"/>
              </a:spcBef>
            </a:pPr>
            <a:r>
              <a:rPr lang="ru-RU" sz="1500" b="1"/>
              <a:t>Модель предметной области</a:t>
            </a:r>
          </a:p>
        </p:txBody>
      </p:sp>
      <p:sp>
        <p:nvSpPr>
          <p:cNvPr id="13320" name="AutoShape 13"/>
          <p:cNvSpPr>
            <a:spLocks noChangeArrowheads="1"/>
          </p:cNvSpPr>
          <p:nvPr/>
        </p:nvSpPr>
        <p:spPr bwMode="auto">
          <a:xfrm>
            <a:off x="6732588" y="1925638"/>
            <a:ext cx="914400" cy="1214437"/>
          </a:xfrm>
          <a:prstGeom prst="can">
            <a:avLst>
              <a:gd name="adj" fmla="val 33203"/>
            </a:avLst>
          </a:prstGeom>
          <a:noFill/>
          <a:ln w="9525">
            <a:solidFill>
              <a:schemeClr val="tx1"/>
            </a:solidFill>
            <a:round/>
            <a:headEnd/>
            <a:tailEnd/>
          </a:ln>
        </p:spPr>
        <p:txBody>
          <a:bodyPr wrap="none" anchor="ctr"/>
          <a:lstStyle/>
          <a:p>
            <a:pPr algn="ctr"/>
            <a:r>
              <a:rPr lang="ru-RU"/>
              <a:t>Файлы</a:t>
            </a:r>
          </a:p>
        </p:txBody>
      </p:sp>
      <p:sp>
        <p:nvSpPr>
          <p:cNvPr id="13321" name="Line 14"/>
          <p:cNvSpPr>
            <a:spLocks noChangeShapeType="1"/>
          </p:cNvSpPr>
          <p:nvPr/>
        </p:nvSpPr>
        <p:spPr bwMode="auto">
          <a:xfrm flipV="1">
            <a:off x="5724525" y="2492375"/>
            <a:ext cx="1008063" cy="360363"/>
          </a:xfrm>
          <a:prstGeom prst="line">
            <a:avLst/>
          </a:prstGeom>
          <a:noFill/>
          <a:ln w="9525">
            <a:solidFill>
              <a:schemeClr val="tx1"/>
            </a:solidFill>
            <a:round/>
            <a:headEnd type="triangle" w="med" len="med"/>
            <a:tailEnd type="triangle" w="med" len="med"/>
          </a:ln>
        </p:spPr>
        <p:txBody>
          <a:bodyPr/>
          <a:lstStyle/>
          <a:p>
            <a:endParaRPr lang="ru-RU"/>
          </a:p>
        </p:txBody>
      </p:sp>
      <p:sp>
        <p:nvSpPr>
          <p:cNvPr id="13322" name="Rectangle 15"/>
          <p:cNvSpPr>
            <a:spLocks noChangeArrowheads="1"/>
          </p:cNvSpPr>
          <p:nvPr/>
        </p:nvSpPr>
        <p:spPr bwMode="auto">
          <a:xfrm>
            <a:off x="6659563" y="3357563"/>
            <a:ext cx="1296987" cy="792162"/>
          </a:xfrm>
          <a:prstGeom prst="rect">
            <a:avLst/>
          </a:prstGeom>
          <a:noFill/>
          <a:ln w="9525">
            <a:solidFill>
              <a:schemeClr val="tx1"/>
            </a:solidFill>
            <a:miter lim="800000"/>
            <a:headEnd/>
            <a:tailEnd/>
          </a:ln>
        </p:spPr>
        <p:txBody>
          <a:bodyPr wrap="none" anchor="ctr"/>
          <a:lstStyle/>
          <a:p>
            <a:pPr algn="ctr"/>
            <a:r>
              <a:rPr lang="ru-RU" sz="1600" b="1"/>
              <a:t>Система </a:t>
            </a:r>
          </a:p>
          <a:p>
            <a:pPr algn="ctr"/>
            <a:r>
              <a:rPr lang="ru-RU" sz="1600" b="1"/>
              <a:t>управления</a:t>
            </a:r>
          </a:p>
          <a:p>
            <a:pPr algn="ctr"/>
            <a:r>
              <a:rPr lang="ru-RU" sz="1600" b="1"/>
              <a:t>БД</a:t>
            </a:r>
          </a:p>
        </p:txBody>
      </p:sp>
      <p:sp>
        <p:nvSpPr>
          <p:cNvPr id="13323" name="AutoShape 16"/>
          <p:cNvSpPr>
            <a:spLocks noChangeArrowheads="1"/>
          </p:cNvSpPr>
          <p:nvPr/>
        </p:nvSpPr>
        <p:spPr bwMode="auto">
          <a:xfrm>
            <a:off x="6877050" y="4446588"/>
            <a:ext cx="914400" cy="1214437"/>
          </a:xfrm>
          <a:prstGeom prst="can">
            <a:avLst>
              <a:gd name="adj" fmla="val 33203"/>
            </a:avLst>
          </a:prstGeom>
          <a:noFill/>
          <a:ln w="9525">
            <a:solidFill>
              <a:schemeClr val="tx1"/>
            </a:solidFill>
            <a:round/>
            <a:headEnd/>
            <a:tailEnd/>
          </a:ln>
        </p:spPr>
        <p:txBody>
          <a:bodyPr wrap="none" anchor="ctr"/>
          <a:lstStyle/>
          <a:p>
            <a:pPr algn="ctr"/>
            <a:r>
              <a:rPr lang="ru-RU"/>
              <a:t>Базы</a:t>
            </a:r>
          </a:p>
          <a:p>
            <a:pPr algn="ctr"/>
            <a:r>
              <a:rPr lang="ru-RU"/>
              <a:t>Данных</a:t>
            </a:r>
          </a:p>
        </p:txBody>
      </p:sp>
      <p:sp>
        <p:nvSpPr>
          <p:cNvPr id="13324" name="Line 17"/>
          <p:cNvSpPr>
            <a:spLocks noChangeShapeType="1"/>
          </p:cNvSpPr>
          <p:nvPr/>
        </p:nvSpPr>
        <p:spPr bwMode="auto">
          <a:xfrm>
            <a:off x="5724525" y="3573463"/>
            <a:ext cx="935038" cy="215900"/>
          </a:xfrm>
          <a:prstGeom prst="line">
            <a:avLst/>
          </a:prstGeom>
          <a:noFill/>
          <a:ln w="9525">
            <a:solidFill>
              <a:schemeClr val="tx1"/>
            </a:solidFill>
            <a:round/>
            <a:headEnd type="triangle" w="med" len="med"/>
            <a:tailEnd type="triangle" w="med" len="med"/>
          </a:ln>
        </p:spPr>
        <p:txBody>
          <a:bodyPr/>
          <a:lstStyle/>
          <a:p>
            <a:endParaRPr lang="ru-RU"/>
          </a:p>
        </p:txBody>
      </p:sp>
      <p:sp>
        <p:nvSpPr>
          <p:cNvPr id="13325" name="Line 18"/>
          <p:cNvSpPr>
            <a:spLocks noChangeShapeType="1"/>
          </p:cNvSpPr>
          <p:nvPr/>
        </p:nvSpPr>
        <p:spPr bwMode="auto">
          <a:xfrm>
            <a:off x="7308850" y="4157663"/>
            <a:ext cx="0" cy="288925"/>
          </a:xfrm>
          <a:prstGeom prst="line">
            <a:avLst/>
          </a:prstGeom>
          <a:noFill/>
          <a:ln w="9525">
            <a:solidFill>
              <a:schemeClr val="tx1"/>
            </a:solidFill>
            <a:round/>
            <a:headEnd type="triangle" w="med" len="med"/>
            <a:tailEnd type="triangle" w="med" len="med"/>
          </a:ln>
        </p:spPr>
        <p:txBody>
          <a:bodyPr/>
          <a:lstStyle/>
          <a:p>
            <a:endParaRPr lang="ru-RU"/>
          </a:p>
        </p:txBody>
      </p:sp>
      <p:sp>
        <p:nvSpPr>
          <p:cNvPr id="13326" name="Oval 19"/>
          <p:cNvSpPr>
            <a:spLocks noChangeArrowheads="1"/>
          </p:cNvSpPr>
          <p:nvPr/>
        </p:nvSpPr>
        <p:spPr bwMode="auto">
          <a:xfrm>
            <a:off x="3924300" y="2862263"/>
            <a:ext cx="144463" cy="144462"/>
          </a:xfrm>
          <a:prstGeom prst="ellipse">
            <a:avLst/>
          </a:prstGeom>
          <a:solidFill>
            <a:schemeClr val="accent1"/>
          </a:solidFill>
          <a:ln w="9525">
            <a:solidFill>
              <a:schemeClr val="tx1"/>
            </a:solidFill>
            <a:round/>
            <a:headEnd/>
            <a:tailEnd/>
          </a:ln>
        </p:spPr>
        <p:txBody>
          <a:bodyPr wrap="none" anchor="ctr"/>
          <a:lstStyle/>
          <a:p>
            <a:endParaRPr lang="ru-RU"/>
          </a:p>
        </p:txBody>
      </p:sp>
      <p:sp>
        <p:nvSpPr>
          <p:cNvPr id="13327" name="Oval 20"/>
          <p:cNvSpPr>
            <a:spLocks noChangeArrowheads="1"/>
          </p:cNvSpPr>
          <p:nvPr/>
        </p:nvSpPr>
        <p:spPr bwMode="auto">
          <a:xfrm>
            <a:off x="4140200" y="3149600"/>
            <a:ext cx="144463" cy="144463"/>
          </a:xfrm>
          <a:prstGeom prst="ellipse">
            <a:avLst/>
          </a:prstGeom>
          <a:solidFill>
            <a:schemeClr val="accent1"/>
          </a:solidFill>
          <a:ln w="9525">
            <a:solidFill>
              <a:schemeClr val="tx1"/>
            </a:solidFill>
            <a:round/>
            <a:headEnd/>
            <a:tailEnd/>
          </a:ln>
        </p:spPr>
        <p:txBody>
          <a:bodyPr wrap="none" anchor="ctr"/>
          <a:lstStyle/>
          <a:p>
            <a:endParaRPr lang="ru-RU"/>
          </a:p>
        </p:txBody>
      </p:sp>
      <p:sp>
        <p:nvSpPr>
          <p:cNvPr id="13328" name="Oval 21"/>
          <p:cNvSpPr>
            <a:spLocks noChangeArrowheads="1"/>
          </p:cNvSpPr>
          <p:nvPr/>
        </p:nvSpPr>
        <p:spPr bwMode="auto">
          <a:xfrm>
            <a:off x="5221288" y="3006725"/>
            <a:ext cx="144462" cy="144463"/>
          </a:xfrm>
          <a:prstGeom prst="ellipse">
            <a:avLst/>
          </a:prstGeom>
          <a:solidFill>
            <a:schemeClr val="accent1"/>
          </a:solidFill>
          <a:ln w="9525">
            <a:solidFill>
              <a:schemeClr val="tx1"/>
            </a:solidFill>
            <a:round/>
            <a:headEnd/>
            <a:tailEnd/>
          </a:ln>
        </p:spPr>
        <p:txBody>
          <a:bodyPr wrap="none" anchor="ctr"/>
          <a:lstStyle/>
          <a:p>
            <a:endParaRPr lang="ru-RU"/>
          </a:p>
        </p:txBody>
      </p:sp>
      <p:sp>
        <p:nvSpPr>
          <p:cNvPr id="13329" name="Oval 22"/>
          <p:cNvSpPr>
            <a:spLocks noChangeArrowheads="1"/>
          </p:cNvSpPr>
          <p:nvPr/>
        </p:nvSpPr>
        <p:spPr bwMode="auto">
          <a:xfrm>
            <a:off x="3708400" y="3149600"/>
            <a:ext cx="144463" cy="144463"/>
          </a:xfrm>
          <a:prstGeom prst="ellipse">
            <a:avLst/>
          </a:prstGeom>
          <a:solidFill>
            <a:schemeClr val="accent1"/>
          </a:solidFill>
          <a:ln w="9525">
            <a:solidFill>
              <a:schemeClr val="tx1"/>
            </a:solidFill>
            <a:round/>
            <a:headEnd/>
            <a:tailEnd/>
          </a:ln>
        </p:spPr>
        <p:txBody>
          <a:bodyPr wrap="none" anchor="ctr"/>
          <a:lstStyle/>
          <a:p>
            <a:endParaRPr lang="ru-RU"/>
          </a:p>
        </p:txBody>
      </p:sp>
      <p:sp>
        <p:nvSpPr>
          <p:cNvPr id="13330" name="Oval 23"/>
          <p:cNvSpPr>
            <a:spLocks noChangeArrowheads="1"/>
          </p:cNvSpPr>
          <p:nvPr/>
        </p:nvSpPr>
        <p:spPr bwMode="auto">
          <a:xfrm>
            <a:off x="4645025" y="2933700"/>
            <a:ext cx="144463" cy="144463"/>
          </a:xfrm>
          <a:prstGeom prst="ellipse">
            <a:avLst/>
          </a:prstGeom>
          <a:solidFill>
            <a:schemeClr val="accent1"/>
          </a:solidFill>
          <a:ln w="9525">
            <a:solidFill>
              <a:schemeClr val="tx1"/>
            </a:solidFill>
            <a:round/>
            <a:headEnd/>
            <a:tailEnd/>
          </a:ln>
        </p:spPr>
        <p:txBody>
          <a:bodyPr wrap="none" anchor="ctr"/>
          <a:lstStyle/>
          <a:p>
            <a:endParaRPr lang="ru-RU"/>
          </a:p>
        </p:txBody>
      </p:sp>
      <p:sp>
        <p:nvSpPr>
          <p:cNvPr id="13331" name="Oval 24"/>
          <p:cNvSpPr>
            <a:spLocks noChangeArrowheads="1"/>
          </p:cNvSpPr>
          <p:nvPr/>
        </p:nvSpPr>
        <p:spPr bwMode="auto">
          <a:xfrm>
            <a:off x="3997325" y="3509963"/>
            <a:ext cx="144463" cy="144462"/>
          </a:xfrm>
          <a:prstGeom prst="ellipse">
            <a:avLst/>
          </a:prstGeom>
          <a:solidFill>
            <a:schemeClr val="accent1"/>
          </a:solidFill>
          <a:ln w="9525">
            <a:solidFill>
              <a:schemeClr val="tx1"/>
            </a:solidFill>
            <a:round/>
            <a:headEnd/>
            <a:tailEnd/>
          </a:ln>
        </p:spPr>
        <p:txBody>
          <a:bodyPr wrap="none" anchor="ctr"/>
          <a:lstStyle/>
          <a:p>
            <a:endParaRPr lang="ru-RU"/>
          </a:p>
        </p:txBody>
      </p:sp>
      <p:sp>
        <p:nvSpPr>
          <p:cNvPr id="13332" name="Oval 25"/>
          <p:cNvSpPr>
            <a:spLocks noChangeArrowheads="1"/>
          </p:cNvSpPr>
          <p:nvPr/>
        </p:nvSpPr>
        <p:spPr bwMode="auto">
          <a:xfrm>
            <a:off x="5033963" y="3640138"/>
            <a:ext cx="144462" cy="144462"/>
          </a:xfrm>
          <a:prstGeom prst="ellipse">
            <a:avLst/>
          </a:prstGeom>
          <a:solidFill>
            <a:schemeClr val="accent1"/>
          </a:solidFill>
          <a:ln w="9525">
            <a:solidFill>
              <a:schemeClr val="tx1"/>
            </a:solidFill>
            <a:round/>
            <a:headEnd/>
            <a:tailEnd/>
          </a:ln>
        </p:spPr>
        <p:txBody>
          <a:bodyPr wrap="none" anchor="ctr"/>
          <a:lstStyle/>
          <a:p>
            <a:endParaRPr lang="ru-RU"/>
          </a:p>
        </p:txBody>
      </p:sp>
      <p:sp>
        <p:nvSpPr>
          <p:cNvPr id="13333" name="Rectangle 26"/>
          <p:cNvSpPr>
            <a:spLocks noChangeArrowheads="1"/>
          </p:cNvSpPr>
          <p:nvPr/>
        </p:nvSpPr>
        <p:spPr bwMode="auto">
          <a:xfrm>
            <a:off x="2411413" y="4806950"/>
            <a:ext cx="3455987" cy="566738"/>
          </a:xfrm>
          <a:prstGeom prst="rect">
            <a:avLst/>
          </a:prstGeom>
          <a:noFill/>
          <a:ln w="25400">
            <a:solidFill>
              <a:schemeClr val="tx1"/>
            </a:solidFill>
            <a:miter lim="800000"/>
            <a:headEnd/>
            <a:tailEnd/>
          </a:ln>
        </p:spPr>
        <p:txBody>
          <a:bodyPr wrap="none" anchor="ctr"/>
          <a:lstStyle/>
          <a:p>
            <a:pPr algn="ctr"/>
            <a:r>
              <a:rPr lang="en-US"/>
              <a:t>Framework Class </a:t>
            </a:r>
          </a:p>
          <a:p>
            <a:pPr algn="ctr"/>
            <a:r>
              <a:rPr lang="en-US"/>
              <a:t>Library</a:t>
            </a:r>
            <a:endParaRPr lang="ru-RU"/>
          </a:p>
        </p:txBody>
      </p:sp>
      <p:sp>
        <p:nvSpPr>
          <p:cNvPr id="13334" name="Line 27"/>
          <p:cNvSpPr>
            <a:spLocks noChangeShapeType="1"/>
          </p:cNvSpPr>
          <p:nvPr/>
        </p:nvSpPr>
        <p:spPr bwMode="auto">
          <a:xfrm flipH="1">
            <a:off x="3808413" y="3006725"/>
            <a:ext cx="144462" cy="142875"/>
          </a:xfrm>
          <a:prstGeom prst="line">
            <a:avLst/>
          </a:prstGeom>
          <a:noFill/>
          <a:ln w="9525">
            <a:solidFill>
              <a:schemeClr val="tx1"/>
            </a:solidFill>
            <a:round/>
            <a:headEnd type="triangle" w="med" len="med"/>
            <a:tailEnd/>
          </a:ln>
        </p:spPr>
        <p:txBody>
          <a:bodyPr/>
          <a:lstStyle/>
          <a:p>
            <a:endParaRPr lang="ru-RU"/>
          </a:p>
        </p:txBody>
      </p:sp>
      <p:sp>
        <p:nvSpPr>
          <p:cNvPr id="13335" name="Line 28"/>
          <p:cNvSpPr>
            <a:spLocks noChangeShapeType="1"/>
          </p:cNvSpPr>
          <p:nvPr/>
        </p:nvSpPr>
        <p:spPr bwMode="auto">
          <a:xfrm>
            <a:off x="4025900" y="2992438"/>
            <a:ext cx="142875" cy="142875"/>
          </a:xfrm>
          <a:prstGeom prst="line">
            <a:avLst/>
          </a:prstGeom>
          <a:noFill/>
          <a:ln w="9525">
            <a:solidFill>
              <a:schemeClr val="tx1"/>
            </a:solidFill>
            <a:round/>
            <a:headEnd type="triangle" w="med" len="med"/>
            <a:tailEnd/>
          </a:ln>
        </p:spPr>
        <p:txBody>
          <a:bodyPr/>
          <a:lstStyle/>
          <a:p>
            <a:endParaRPr lang="ru-RU"/>
          </a:p>
        </p:txBody>
      </p:sp>
      <p:sp>
        <p:nvSpPr>
          <p:cNvPr id="13336" name="Oval 29"/>
          <p:cNvSpPr>
            <a:spLocks noChangeArrowheads="1"/>
          </p:cNvSpPr>
          <p:nvPr/>
        </p:nvSpPr>
        <p:spPr bwMode="auto">
          <a:xfrm>
            <a:off x="3708400" y="3509963"/>
            <a:ext cx="144463" cy="144462"/>
          </a:xfrm>
          <a:prstGeom prst="ellipse">
            <a:avLst/>
          </a:prstGeom>
          <a:solidFill>
            <a:schemeClr val="accent1"/>
          </a:solidFill>
          <a:ln w="9525">
            <a:solidFill>
              <a:schemeClr val="tx1"/>
            </a:solidFill>
            <a:round/>
            <a:headEnd/>
            <a:tailEnd/>
          </a:ln>
        </p:spPr>
        <p:txBody>
          <a:bodyPr wrap="none" anchor="ctr"/>
          <a:lstStyle/>
          <a:p>
            <a:endParaRPr lang="ru-RU"/>
          </a:p>
        </p:txBody>
      </p:sp>
      <p:sp>
        <p:nvSpPr>
          <p:cNvPr id="13337" name="Oval 30"/>
          <p:cNvSpPr>
            <a:spLocks noChangeArrowheads="1"/>
          </p:cNvSpPr>
          <p:nvPr/>
        </p:nvSpPr>
        <p:spPr bwMode="auto">
          <a:xfrm>
            <a:off x="4284663" y="3509963"/>
            <a:ext cx="144462" cy="144462"/>
          </a:xfrm>
          <a:prstGeom prst="ellipse">
            <a:avLst/>
          </a:prstGeom>
          <a:solidFill>
            <a:schemeClr val="accent1"/>
          </a:solidFill>
          <a:ln w="9525">
            <a:solidFill>
              <a:schemeClr val="tx1"/>
            </a:solidFill>
            <a:round/>
            <a:headEnd/>
            <a:tailEnd/>
          </a:ln>
        </p:spPr>
        <p:txBody>
          <a:bodyPr wrap="none" anchor="ctr"/>
          <a:lstStyle/>
          <a:p>
            <a:endParaRPr lang="ru-RU"/>
          </a:p>
        </p:txBody>
      </p:sp>
      <p:sp>
        <p:nvSpPr>
          <p:cNvPr id="13338" name="Oval 31"/>
          <p:cNvSpPr>
            <a:spLocks noChangeArrowheads="1"/>
          </p:cNvSpPr>
          <p:nvPr/>
        </p:nvSpPr>
        <p:spPr bwMode="auto">
          <a:xfrm>
            <a:off x="3997325" y="3941763"/>
            <a:ext cx="144463" cy="144462"/>
          </a:xfrm>
          <a:prstGeom prst="ellipse">
            <a:avLst/>
          </a:prstGeom>
          <a:solidFill>
            <a:schemeClr val="accent1"/>
          </a:solidFill>
          <a:ln w="9525">
            <a:solidFill>
              <a:schemeClr val="tx1"/>
            </a:solidFill>
            <a:round/>
            <a:headEnd/>
            <a:tailEnd/>
          </a:ln>
        </p:spPr>
        <p:txBody>
          <a:bodyPr wrap="none" anchor="ctr"/>
          <a:lstStyle/>
          <a:p>
            <a:endParaRPr lang="ru-RU"/>
          </a:p>
        </p:txBody>
      </p:sp>
      <p:sp>
        <p:nvSpPr>
          <p:cNvPr id="13339" name="Oval 32"/>
          <p:cNvSpPr>
            <a:spLocks noChangeArrowheads="1"/>
          </p:cNvSpPr>
          <p:nvPr/>
        </p:nvSpPr>
        <p:spPr bwMode="auto">
          <a:xfrm>
            <a:off x="4787900" y="3294063"/>
            <a:ext cx="144463" cy="144462"/>
          </a:xfrm>
          <a:prstGeom prst="ellipse">
            <a:avLst/>
          </a:prstGeom>
          <a:solidFill>
            <a:schemeClr val="accent1"/>
          </a:solidFill>
          <a:ln w="9525">
            <a:solidFill>
              <a:schemeClr val="tx1"/>
            </a:solidFill>
            <a:round/>
            <a:headEnd/>
            <a:tailEnd/>
          </a:ln>
        </p:spPr>
        <p:txBody>
          <a:bodyPr wrap="none" anchor="ctr"/>
          <a:lstStyle/>
          <a:p>
            <a:endParaRPr lang="ru-RU"/>
          </a:p>
        </p:txBody>
      </p:sp>
      <p:sp>
        <p:nvSpPr>
          <p:cNvPr id="13340" name="Oval 33"/>
          <p:cNvSpPr>
            <a:spLocks noChangeArrowheads="1"/>
          </p:cNvSpPr>
          <p:nvPr/>
        </p:nvSpPr>
        <p:spPr bwMode="auto">
          <a:xfrm>
            <a:off x="4500563" y="3941763"/>
            <a:ext cx="144462" cy="144462"/>
          </a:xfrm>
          <a:prstGeom prst="ellipse">
            <a:avLst/>
          </a:prstGeom>
          <a:solidFill>
            <a:schemeClr val="accent1"/>
          </a:solidFill>
          <a:ln w="9525">
            <a:solidFill>
              <a:schemeClr val="tx1"/>
            </a:solidFill>
            <a:round/>
            <a:headEnd/>
            <a:tailEnd/>
          </a:ln>
        </p:spPr>
        <p:txBody>
          <a:bodyPr wrap="none" anchor="ctr"/>
          <a:lstStyle/>
          <a:p>
            <a:endParaRPr lang="ru-RU"/>
          </a:p>
        </p:txBody>
      </p:sp>
      <p:sp>
        <p:nvSpPr>
          <p:cNvPr id="13341" name="Oval 34"/>
          <p:cNvSpPr>
            <a:spLocks noChangeArrowheads="1"/>
          </p:cNvSpPr>
          <p:nvPr/>
        </p:nvSpPr>
        <p:spPr bwMode="auto">
          <a:xfrm>
            <a:off x="5364163" y="3870325"/>
            <a:ext cx="144462" cy="144463"/>
          </a:xfrm>
          <a:prstGeom prst="ellipse">
            <a:avLst/>
          </a:prstGeom>
          <a:solidFill>
            <a:schemeClr val="accent1"/>
          </a:solidFill>
          <a:ln w="9525">
            <a:solidFill>
              <a:schemeClr val="tx1"/>
            </a:solidFill>
            <a:round/>
            <a:headEnd/>
            <a:tailEnd/>
          </a:ln>
        </p:spPr>
        <p:txBody>
          <a:bodyPr wrap="none" anchor="ctr"/>
          <a:lstStyle/>
          <a:p>
            <a:endParaRPr lang="ru-RU"/>
          </a:p>
        </p:txBody>
      </p:sp>
      <p:sp>
        <p:nvSpPr>
          <p:cNvPr id="13342" name="Oval 35"/>
          <p:cNvSpPr>
            <a:spLocks noChangeArrowheads="1"/>
          </p:cNvSpPr>
          <p:nvPr/>
        </p:nvSpPr>
        <p:spPr bwMode="auto">
          <a:xfrm>
            <a:off x="2584450" y="2847975"/>
            <a:ext cx="144463" cy="144463"/>
          </a:xfrm>
          <a:prstGeom prst="ellipse">
            <a:avLst/>
          </a:prstGeom>
          <a:solidFill>
            <a:schemeClr val="accent1"/>
          </a:solidFill>
          <a:ln w="9525">
            <a:solidFill>
              <a:schemeClr val="tx1"/>
            </a:solidFill>
            <a:round/>
            <a:headEnd/>
            <a:tailEnd/>
          </a:ln>
        </p:spPr>
        <p:txBody>
          <a:bodyPr wrap="none" anchor="ctr"/>
          <a:lstStyle/>
          <a:p>
            <a:endParaRPr lang="ru-RU"/>
          </a:p>
        </p:txBody>
      </p:sp>
      <p:sp>
        <p:nvSpPr>
          <p:cNvPr id="13343" name="Oval 36"/>
          <p:cNvSpPr>
            <a:spLocks noChangeArrowheads="1"/>
          </p:cNvSpPr>
          <p:nvPr/>
        </p:nvSpPr>
        <p:spPr bwMode="auto">
          <a:xfrm>
            <a:off x="3233738" y="3065463"/>
            <a:ext cx="144462" cy="144462"/>
          </a:xfrm>
          <a:prstGeom prst="ellipse">
            <a:avLst/>
          </a:prstGeom>
          <a:solidFill>
            <a:schemeClr val="accent1"/>
          </a:solidFill>
          <a:ln w="9525">
            <a:solidFill>
              <a:schemeClr val="tx1"/>
            </a:solidFill>
            <a:round/>
            <a:headEnd/>
            <a:tailEnd/>
          </a:ln>
        </p:spPr>
        <p:txBody>
          <a:bodyPr wrap="none" anchor="ctr"/>
          <a:lstStyle/>
          <a:p>
            <a:endParaRPr lang="ru-RU"/>
          </a:p>
        </p:txBody>
      </p:sp>
      <p:sp>
        <p:nvSpPr>
          <p:cNvPr id="13344" name="Oval 37"/>
          <p:cNvSpPr>
            <a:spLocks noChangeArrowheads="1"/>
          </p:cNvSpPr>
          <p:nvPr/>
        </p:nvSpPr>
        <p:spPr bwMode="auto">
          <a:xfrm>
            <a:off x="2513013" y="3352800"/>
            <a:ext cx="144462" cy="144463"/>
          </a:xfrm>
          <a:prstGeom prst="ellipse">
            <a:avLst/>
          </a:prstGeom>
          <a:solidFill>
            <a:schemeClr val="accent1"/>
          </a:solidFill>
          <a:ln w="9525">
            <a:solidFill>
              <a:schemeClr val="tx1"/>
            </a:solidFill>
            <a:round/>
            <a:headEnd/>
            <a:tailEnd/>
          </a:ln>
        </p:spPr>
        <p:txBody>
          <a:bodyPr wrap="none" anchor="ctr"/>
          <a:lstStyle/>
          <a:p>
            <a:endParaRPr lang="ru-RU"/>
          </a:p>
        </p:txBody>
      </p:sp>
      <p:sp>
        <p:nvSpPr>
          <p:cNvPr id="13345" name="Text Box 38"/>
          <p:cNvSpPr txBox="1">
            <a:spLocks noChangeArrowheads="1"/>
          </p:cNvSpPr>
          <p:nvPr/>
        </p:nvSpPr>
        <p:spPr bwMode="auto">
          <a:xfrm>
            <a:off x="3001963" y="2817813"/>
            <a:ext cx="865187" cy="304800"/>
          </a:xfrm>
          <a:prstGeom prst="rect">
            <a:avLst/>
          </a:prstGeom>
          <a:noFill/>
          <a:ln w="9525">
            <a:noFill/>
            <a:miter lim="800000"/>
            <a:headEnd/>
            <a:tailEnd/>
          </a:ln>
        </p:spPr>
        <p:txBody>
          <a:bodyPr>
            <a:spAutoFit/>
          </a:bodyPr>
          <a:lstStyle/>
          <a:p>
            <a:pPr>
              <a:spcBef>
                <a:spcPct val="50000"/>
              </a:spcBef>
            </a:pPr>
            <a:r>
              <a:rPr lang="ru-RU" sz="1400"/>
              <a:t>Меню</a:t>
            </a:r>
          </a:p>
        </p:txBody>
      </p:sp>
      <p:sp>
        <p:nvSpPr>
          <p:cNvPr id="13346" name="Oval 39"/>
          <p:cNvSpPr>
            <a:spLocks noChangeArrowheads="1"/>
          </p:cNvSpPr>
          <p:nvPr/>
        </p:nvSpPr>
        <p:spPr bwMode="auto">
          <a:xfrm>
            <a:off x="2843213" y="3424238"/>
            <a:ext cx="144462" cy="144462"/>
          </a:xfrm>
          <a:prstGeom prst="ellipse">
            <a:avLst/>
          </a:prstGeom>
          <a:solidFill>
            <a:schemeClr val="accent1"/>
          </a:solidFill>
          <a:ln w="9525">
            <a:solidFill>
              <a:schemeClr val="tx1"/>
            </a:solidFill>
            <a:round/>
            <a:headEnd/>
            <a:tailEnd/>
          </a:ln>
        </p:spPr>
        <p:txBody>
          <a:bodyPr wrap="none" anchor="ctr"/>
          <a:lstStyle/>
          <a:p>
            <a:endParaRPr lang="ru-RU"/>
          </a:p>
        </p:txBody>
      </p:sp>
      <p:sp>
        <p:nvSpPr>
          <p:cNvPr id="13347" name="Oval 40"/>
          <p:cNvSpPr>
            <a:spLocks noChangeArrowheads="1"/>
          </p:cNvSpPr>
          <p:nvPr/>
        </p:nvSpPr>
        <p:spPr bwMode="auto">
          <a:xfrm>
            <a:off x="2584450" y="3784600"/>
            <a:ext cx="144463" cy="144463"/>
          </a:xfrm>
          <a:prstGeom prst="ellipse">
            <a:avLst/>
          </a:prstGeom>
          <a:solidFill>
            <a:schemeClr val="accent1"/>
          </a:solidFill>
          <a:ln w="9525">
            <a:solidFill>
              <a:schemeClr val="tx1"/>
            </a:solidFill>
            <a:round/>
            <a:headEnd/>
            <a:tailEnd/>
          </a:ln>
        </p:spPr>
        <p:txBody>
          <a:bodyPr wrap="none" anchor="ctr"/>
          <a:lstStyle/>
          <a:p>
            <a:endParaRPr lang="ru-RU"/>
          </a:p>
        </p:txBody>
      </p:sp>
      <p:sp>
        <p:nvSpPr>
          <p:cNvPr id="13348" name="Oval 41"/>
          <p:cNvSpPr>
            <a:spLocks noChangeArrowheads="1"/>
          </p:cNvSpPr>
          <p:nvPr/>
        </p:nvSpPr>
        <p:spPr bwMode="auto">
          <a:xfrm>
            <a:off x="2944813" y="3713163"/>
            <a:ext cx="144462" cy="144462"/>
          </a:xfrm>
          <a:prstGeom prst="ellipse">
            <a:avLst/>
          </a:prstGeom>
          <a:solidFill>
            <a:schemeClr val="accent1"/>
          </a:solidFill>
          <a:ln w="9525">
            <a:solidFill>
              <a:schemeClr val="tx1"/>
            </a:solidFill>
            <a:round/>
            <a:headEnd/>
            <a:tailEnd/>
          </a:ln>
        </p:spPr>
        <p:txBody>
          <a:bodyPr wrap="none" anchor="ctr"/>
          <a:lstStyle/>
          <a:p>
            <a:endParaRPr lang="ru-RU"/>
          </a:p>
        </p:txBody>
      </p:sp>
      <p:sp>
        <p:nvSpPr>
          <p:cNvPr id="13349" name="Line 42"/>
          <p:cNvSpPr>
            <a:spLocks noChangeShapeType="1"/>
          </p:cNvSpPr>
          <p:nvPr/>
        </p:nvSpPr>
        <p:spPr bwMode="auto">
          <a:xfrm>
            <a:off x="2987675" y="3500438"/>
            <a:ext cx="720725" cy="153987"/>
          </a:xfrm>
          <a:prstGeom prst="line">
            <a:avLst/>
          </a:prstGeom>
          <a:noFill/>
          <a:ln w="9525">
            <a:solidFill>
              <a:schemeClr val="tx1"/>
            </a:solidFill>
            <a:round/>
            <a:headEnd/>
            <a:tailEnd type="triangle" w="med" len="med"/>
          </a:ln>
        </p:spPr>
        <p:txBody>
          <a:bodyPr/>
          <a:lstStyle/>
          <a:p>
            <a:endParaRPr lang="ru-RU"/>
          </a:p>
        </p:txBody>
      </p:sp>
      <p:sp>
        <p:nvSpPr>
          <p:cNvPr id="13350" name="Line 43"/>
          <p:cNvSpPr>
            <a:spLocks noChangeShapeType="1"/>
          </p:cNvSpPr>
          <p:nvPr/>
        </p:nvSpPr>
        <p:spPr bwMode="auto">
          <a:xfrm>
            <a:off x="3808413" y="3654425"/>
            <a:ext cx="217487" cy="287338"/>
          </a:xfrm>
          <a:prstGeom prst="line">
            <a:avLst/>
          </a:prstGeom>
          <a:noFill/>
          <a:ln w="9525">
            <a:solidFill>
              <a:schemeClr val="tx1"/>
            </a:solidFill>
            <a:round/>
            <a:headEnd/>
            <a:tailEnd type="triangle" w="med" len="med"/>
          </a:ln>
        </p:spPr>
        <p:txBody>
          <a:bodyPr/>
          <a:lstStyle/>
          <a:p>
            <a:endParaRPr lang="ru-RU"/>
          </a:p>
        </p:txBody>
      </p:sp>
      <p:sp>
        <p:nvSpPr>
          <p:cNvPr id="13351" name="Line 44"/>
          <p:cNvSpPr>
            <a:spLocks noChangeShapeType="1"/>
          </p:cNvSpPr>
          <p:nvPr/>
        </p:nvSpPr>
        <p:spPr bwMode="auto">
          <a:xfrm flipV="1">
            <a:off x="3779838" y="3294063"/>
            <a:ext cx="0" cy="215900"/>
          </a:xfrm>
          <a:prstGeom prst="line">
            <a:avLst/>
          </a:prstGeom>
          <a:noFill/>
          <a:ln w="9525">
            <a:solidFill>
              <a:schemeClr val="tx1"/>
            </a:solidFill>
            <a:round/>
            <a:headEnd/>
            <a:tailEnd type="triangle" w="med" len="med"/>
          </a:ln>
        </p:spPr>
        <p:txBody>
          <a:bodyPr/>
          <a:lstStyle/>
          <a:p>
            <a:endParaRPr lang="ru-RU"/>
          </a:p>
        </p:txBody>
      </p:sp>
      <p:sp>
        <p:nvSpPr>
          <p:cNvPr id="13352" name="Line 45"/>
          <p:cNvSpPr>
            <a:spLocks noChangeShapeType="1"/>
          </p:cNvSpPr>
          <p:nvPr/>
        </p:nvSpPr>
        <p:spPr bwMode="auto">
          <a:xfrm flipV="1">
            <a:off x="4068763" y="3294063"/>
            <a:ext cx="71437" cy="215900"/>
          </a:xfrm>
          <a:prstGeom prst="line">
            <a:avLst/>
          </a:prstGeom>
          <a:noFill/>
          <a:ln w="9525">
            <a:solidFill>
              <a:schemeClr val="tx1"/>
            </a:solidFill>
            <a:round/>
            <a:headEnd/>
            <a:tailEnd type="triangle" w="med" len="med"/>
          </a:ln>
        </p:spPr>
        <p:txBody>
          <a:bodyPr/>
          <a:lstStyle/>
          <a:p>
            <a:endParaRPr lang="ru-RU"/>
          </a:p>
        </p:txBody>
      </p:sp>
      <p:sp>
        <p:nvSpPr>
          <p:cNvPr id="13353" name="Line 46"/>
          <p:cNvSpPr>
            <a:spLocks noChangeShapeType="1"/>
          </p:cNvSpPr>
          <p:nvPr/>
        </p:nvSpPr>
        <p:spPr bwMode="auto">
          <a:xfrm flipH="1" flipV="1">
            <a:off x="4284663" y="3294063"/>
            <a:ext cx="71437" cy="215900"/>
          </a:xfrm>
          <a:prstGeom prst="line">
            <a:avLst/>
          </a:prstGeom>
          <a:noFill/>
          <a:ln w="9525">
            <a:solidFill>
              <a:schemeClr val="tx1"/>
            </a:solidFill>
            <a:round/>
            <a:headEnd/>
            <a:tailEnd type="triangle" w="med" len="med"/>
          </a:ln>
        </p:spPr>
        <p:txBody>
          <a:bodyPr/>
          <a:lstStyle/>
          <a:p>
            <a:endParaRPr lang="ru-RU"/>
          </a:p>
        </p:txBody>
      </p:sp>
      <p:sp>
        <p:nvSpPr>
          <p:cNvPr id="13354" name="Line 47"/>
          <p:cNvSpPr>
            <a:spLocks noChangeShapeType="1"/>
          </p:cNvSpPr>
          <p:nvPr/>
        </p:nvSpPr>
        <p:spPr bwMode="auto">
          <a:xfrm>
            <a:off x="3060700" y="3798888"/>
            <a:ext cx="936625" cy="215900"/>
          </a:xfrm>
          <a:prstGeom prst="line">
            <a:avLst/>
          </a:prstGeom>
          <a:noFill/>
          <a:ln w="9525">
            <a:solidFill>
              <a:schemeClr val="tx1"/>
            </a:solidFill>
            <a:round/>
            <a:headEnd/>
            <a:tailEnd type="triangle" w="med" len="med"/>
          </a:ln>
        </p:spPr>
        <p:txBody>
          <a:bodyPr/>
          <a:lstStyle/>
          <a:p>
            <a:endParaRPr lang="ru-RU"/>
          </a:p>
        </p:txBody>
      </p:sp>
      <p:sp>
        <p:nvSpPr>
          <p:cNvPr id="13355" name="Line 48"/>
          <p:cNvSpPr>
            <a:spLocks noChangeShapeType="1"/>
          </p:cNvSpPr>
          <p:nvPr/>
        </p:nvSpPr>
        <p:spPr bwMode="auto">
          <a:xfrm flipH="1">
            <a:off x="4140200" y="4014788"/>
            <a:ext cx="360363" cy="0"/>
          </a:xfrm>
          <a:prstGeom prst="line">
            <a:avLst/>
          </a:prstGeom>
          <a:noFill/>
          <a:ln w="9525">
            <a:solidFill>
              <a:schemeClr val="tx1"/>
            </a:solidFill>
            <a:round/>
            <a:headEnd/>
            <a:tailEnd type="triangle" w="med" len="med"/>
          </a:ln>
        </p:spPr>
        <p:txBody>
          <a:bodyPr/>
          <a:lstStyle/>
          <a:p>
            <a:endParaRPr lang="ru-RU"/>
          </a:p>
        </p:txBody>
      </p:sp>
      <p:sp>
        <p:nvSpPr>
          <p:cNvPr id="13356" name="Line 49"/>
          <p:cNvSpPr>
            <a:spLocks noChangeShapeType="1"/>
          </p:cNvSpPr>
          <p:nvPr/>
        </p:nvSpPr>
        <p:spPr bwMode="auto">
          <a:xfrm flipV="1">
            <a:off x="4572000" y="3078163"/>
            <a:ext cx="144463" cy="863600"/>
          </a:xfrm>
          <a:prstGeom prst="line">
            <a:avLst/>
          </a:prstGeom>
          <a:noFill/>
          <a:ln w="9525">
            <a:solidFill>
              <a:schemeClr val="tx1"/>
            </a:solidFill>
            <a:round/>
            <a:headEnd/>
            <a:tailEnd type="triangle" w="med" len="med"/>
          </a:ln>
        </p:spPr>
        <p:txBody>
          <a:bodyPr/>
          <a:lstStyle/>
          <a:p>
            <a:endParaRPr lang="ru-RU"/>
          </a:p>
        </p:txBody>
      </p:sp>
      <p:sp>
        <p:nvSpPr>
          <p:cNvPr id="13357" name="Line 50"/>
          <p:cNvSpPr>
            <a:spLocks noChangeShapeType="1"/>
          </p:cNvSpPr>
          <p:nvPr/>
        </p:nvSpPr>
        <p:spPr bwMode="auto">
          <a:xfrm>
            <a:off x="4787900" y="3006725"/>
            <a:ext cx="433388" cy="71438"/>
          </a:xfrm>
          <a:prstGeom prst="line">
            <a:avLst/>
          </a:prstGeom>
          <a:noFill/>
          <a:ln w="9525">
            <a:solidFill>
              <a:schemeClr val="tx1"/>
            </a:solidFill>
            <a:round/>
            <a:headEnd/>
            <a:tailEnd type="triangle" w="med" len="med"/>
          </a:ln>
        </p:spPr>
        <p:txBody>
          <a:bodyPr/>
          <a:lstStyle/>
          <a:p>
            <a:endParaRPr lang="ru-RU"/>
          </a:p>
        </p:txBody>
      </p:sp>
      <p:sp>
        <p:nvSpPr>
          <p:cNvPr id="13358" name="Line 51"/>
          <p:cNvSpPr>
            <a:spLocks noChangeShapeType="1"/>
          </p:cNvSpPr>
          <p:nvPr/>
        </p:nvSpPr>
        <p:spPr bwMode="auto">
          <a:xfrm flipH="1">
            <a:off x="4932363" y="3149600"/>
            <a:ext cx="288925" cy="144463"/>
          </a:xfrm>
          <a:prstGeom prst="line">
            <a:avLst/>
          </a:prstGeom>
          <a:noFill/>
          <a:ln w="9525">
            <a:solidFill>
              <a:schemeClr val="tx1"/>
            </a:solidFill>
            <a:round/>
            <a:headEnd/>
            <a:tailEnd type="triangle" w="med" len="med"/>
          </a:ln>
        </p:spPr>
        <p:txBody>
          <a:bodyPr/>
          <a:lstStyle/>
          <a:p>
            <a:endParaRPr lang="ru-RU"/>
          </a:p>
        </p:txBody>
      </p:sp>
      <p:sp>
        <p:nvSpPr>
          <p:cNvPr id="13359" name="Line 52"/>
          <p:cNvSpPr>
            <a:spLocks noChangeShapeType="1"/>
          </p:cNvSpPr>
          <p:nvPr/>
        </p:nvSpPr>
        <p:spPr bwMode="auto">
          <a:xfrm flipV="1">
            <a:off x="4429125" y="3438525"/>
            <a:ext cx="358775" cy="142875"/>
          </a:xfrm>
          <a:prstGeom prst="line">
            <a:avLst/>
          </a:prstGeom>
          <a:noFill/>
          <a:ln w="9525">
            <a:solidFill>
              <a:schemeClr val="tx1"/>
            </a:solidFill>
            <a:round/>
            <a:headEnd/>
            <a:tailEnd type="triangle" w="med" len="med"/>
          </a:ln>
        </p:spPr>
        <p:txBody>
          <a:bodyPr/>
          <a:lstStyle/>
          <a:p>
            <a:endParaRPr lang="ru-RU"/>
          </a:p>
        </p:txBody>
      </p:sp>
      <p:sp>
        <p:nvSpPr>
          <p:cNvPr id="13360" name="Line 53"/>
          <p:cNvSpPr>
            <a:spLocks noChangeShapeType="1"/>
          </p:cNvSpPr>
          <p:nvPr/>
        </p:nvSpPr>
        <p:spPr bwMode="auto">
          <a:xfrm flipH="1" flipV="1">
            <a:off x="4356100" y="3654425"/>
            <a:ext cx="144463" cy="360363"/>
          </a:xfrm>
          <a:prstGeom prst="line">
            <a:avLst/>
          </a:prstGeom>
          <a:noFill/>
          <a:ln w="9525">
            <a:solidFill>
              <a:schemeClr val="tx1"/>
            </a:solidFill>
            <a:round/>
            <a:headEnd/>
            <a:tailEnd type="triangle" w="med" len="med"/>
          </a:ln>
        </p:spPr>
        <p:txBody>
          <a:bodyPr/>
          <a:lstStyle/>
          <a:p>
            <a:endParaRPr lang="ru-RU"/>
          </a:p>
        </p:txBody>
      </p:sp>
      <p:sp>
        <p:nvSpPr>
          <p:cNvPr id="13361" name="Line 54"/>
          <p:cNvSpPr>
            <a:spLocks noChangeShapeType="1"/>
          </p:cNvSpPr>
          <p:nvPr/>
        </p:nvSpPr>
        <p:spPr bwMode="auto">
          <a:xfrm flipH="1" flipV="1">
            <a:off x="4140200" y="3644900"/>
            <a:ext cx="360363" cy="369888"/>
          </a:xfrm>
          <a:prstGeom prst="line">
            <a:avLst/>
          </a:prstGeom>
          <a:noFill/>
          <a:ln w="9525">
            <a:solidFill>
              <a:schemeClr val="tx1"/>
            </a:solidFill>
            <a:round/>
            <a:headEnd/>
            <a:tailEnd type="triangle" w="med" len="med"/>
          </a:ln>
        </p:spPr>
        <p:txBody>
          <a:bodyPr/>
          <a:lstStyle/>
          <a:p>
            <a:endParaRPr lang="ru-RU"/>
          </a:p>
        </p:txBody>
      </p:sp>
      <p:sp>
        <p:nvSpPr>
          <p:cNvPr id="13362" name="Line 55"/>
          <p:cNvSpPr>
            <a:spLocks noChangeShapeType="1"/>
          </p:cNvSpPr>
          <p:nvPr/>
        </p:nvSpPr>
        <p:spPr bwMode="auto">
          <a:xfrm flipH="1" flipV="1">
            <a:off x="4860925" y="3438525"/>
            <a:ext cx="215900" cy="206375"/>
          </a:xfrm>
          <a:prstGeom prst="line">
            <a:avLst/>
          </a:prstGeom>
          <a:noFill/>
          <a:ln w="9525">
            <a:solidFill>
              <a:schemeClr val="tx1"/>
            </a:solidFill>
            <a:round/>
            <a:headEnd/>
            <a:tailEnd type="triangle" w="med" len="med"/>
          </a:ln>
        </p:spPr>
        <p:txBody>
          <a:bodyPr/>
          <a:lstStyle/>
          <a:p>
            <a:endParaRPr lang="ru-RU"/>
          </a:p>
        </p:txBody>
      </p:sp>
      <p:sp>
        <p:nvSpPr>
          <p:cNvPr id="13363" name="Line 56"/>
          <p:cNvSpPr>
            <a:spLocks noChangeShapeType="1"/>
          </p:cNvSpPr>
          <p:nvPr/>
        </p:nvSpPr>
        <p:spPr bwMode="auto">
          <a:xfrm>
            <a:off x="5292725" y="3149600"/>
            <a:ext cx="144463" cy="720725"/>
          </a:xfrm>
          <a:prstGeom prst="line">
            <a:avLst/>
          </a:prstGeom>
          <a:noFill/>
          <a:ln w="9525">
            <a:solidFill>
              <a:schemeClr val="tx1"/>
            </a:solidFill>
            <a:round/>
            <a:headEnd/>
            <a:tailEnd type="triangle" w="med" len="med"/>
          </a:ln>
        </p:spPr>
        <p:txBody>
          <a:bodyPr/>
          <a:lstStyle/>
          <a:p>
            <a:endParaRPr lang="ru-RU"/>
          </a:p>
        </p:txBody>
      </p:sp>
      <p:sp>
        <p:nvSpPr>
          <p:cNvPr id="13364" name="Line 57"/>
          <p:cNvSpPr>
            <a:spLocks noChangeShapeType="1"/>
          </p:cNvSpPr>
          <p:nvPr/>
        </p:nvSpPr>
        <p:spPr bwMode="auto">
          <a:xfrm flipV="1">
            <a:off x="4645025" y="3941763"/>
            <a:ext cx="719138" cy="73025"/>
          </a:xfrm>
          <a:prstGeom prst="line">
            <a:avLst/>
          </a:prstGeom>
          <a:noFill/>
          <a:ln w="9525">
            <a:solidFill>
              <a:schemeClr val="tx1"/>
            </a:solidFill>
            <a:round/>
            <a:headEnd/>
            <a:tailEnd type="triangle" w="med" len="med"/>
          </a:ln>
        </p:spPr>
        <p:txBody>
          <a:bodyPr/>
          <a:lstStyle/>
          <a:p>
            <a:endParaRPr lang="ru-RU"/>
          </a:p>
        </p:txBody>
      </p:sp>
      <p:sp>
        <p:nvSpPr>
          <p:cNvPr id="13365" name="Text Box 58"/>
          <p:cNvSpPr txBox="1">
            <a:spLocks noChangeArrowheads="1"/>
          </p:cNvSpPr>
          <p:nvPr/>
        </p:nvSpPr>
        <p:spPr bwMode="auto">
          <a:xfrm>
            <a:off x="2339975" y="2601913"/>
            <a:ext cx="865188" cy="304800"/>
          </a:xfrm>
          <a:prstGeom prst="rect">
            <a:avLst/>
          </a:prstGeom>
          <a:noFill/>
          <a:ln w="9525">
            <a:noFill/>
            <a:miter lim="800000"/>
            <a:headEnd/>
            <a:tailEnd/>
          </a:ln>
        </p:spPr>
        <p:txBody>
          <a:bodyPr>
            <a:spAutoFit/>
          </a:bodyPr>
          <a:lstStyle/>
          <a:p>
            <a:pPr>
              <a:spcBef>
                <a:spcPct val="50000"/>
              </a:spcBef>
            </a:pPr>
            <a:r>
              <a:rPr lang="ru-RU" sz="1400"/>
              <a:t>Форма</a:t>
            </a:r>
          </a:p>
        </p:txBody>
      </p:sp>
      <p:sp>
        <p:nvSpPr>
          <p:cNvPr id="13366" name="Text Box 59"/>
          <p:cNvSpPr txBox="1">
            <a:spLocks noChangeArrowheads="1"/>
          </p:cNvSpPr>
          <p:nvPr/>
        </p:nvSpPr>
        <p:spPr bwMode="auto">
          <a:xfrm>
            <a:off x="2398713" y="3879850"/>
            <a:ext cx="1079500" cy="457200"/>
          </a:xfrm>
          <a:prstGeom prst="rect">
            <a:avLst/>
          </a:prstGeom>
          <a:noFill/>
          <a:ln w="9525">
            <a:noFill/>
            <a:miter lim="800000"/>
            <a:headEnd/>
            <a:tailEnd/>
          </a:ln>
        </p:spPr>
        <p:txBody>
          <a:bodyPr>
            <a:spAutoFit/>
          </a:bodyPr>
          <a:lstStyle/>
          <a:p>
            <a:pPr algn="ctr">
              <a:spcBef>
                <a:spcPct val="50000"/>
              </a:spcBef>
            </a:pPr>
            <a:r>
              <a:rPr lang="ru-RU" sz="1200"/>
              <a:t>Элементы управления</a:t>
            </a:r>
          </a:p>
        </p:txBody>
      </p:sp>
      <p:sp>
        <p:nvSpPr>
          <p:cNvPr id="13367" name="Line 60"/>
          <p:cNvSpPr>
            <a:spLocks noChangeShapeType="1"/>
          </p:cNvSpPr>
          <p:nvPr/>
        </p:nvSpPr>
        <p:spPr bwMode="auto">
          <a:xfrm flipH="1" flipV="1">
            <a:off x="2700338" y="2924175"/>
            <a:ext cx="533400" cy="212725"/>
          </a:xfrm>
          <a:prstGeom prst="line">
            <a:avLst/>
          </a:prstGeom>
          <a:noFill/>
          <a:ln w="9525">
            <a:solidFill>
              <a:schemeClr val="tx1"/>
            </a:solidFill>
            <a:round/>
            <a:headEnd/>
            <a:tailEnd type="triangle" w="med" len="med"/>
          </a:ln>
        </p:spPr>
        <p:txBody>
          <a:bodyPr/>
          <a:lstStyle/>
          <a:p>
            <a:endParaRPr lang="ru-RU"/>
          </a:p>
        </p:txBody>
      </p:sp>
      <p:sp>
        <p:nvSpPr>
          <p:cNvPr id="13368" name="Line 61"/>
          <p:cNvSpPr>
            <a:spLocks noChangeShapeType="1"/>
          </p:cNvSpPr>
          <p:nvPr/>
        </p:nvSpPr>
        <p:spPr bwMode="auto">
          <a:xfrm flipV="1">
            <a:off x="2584450" y="2992438"/>
            <a:ext cx="73025" cy="360362"/>
          </a:xfrm>
          <a:prstGeom prst="line">
            <a:avLst/>
          </a:prstGeom>
          <a:noFill/>
          <a:ln w="9525">
            <a:solidFill>
              <a:schemeClr val="tx1"/>
            </a:solidFill>
            <a:round/>
            <a:headEnd/>
            <a:tailEnd type="triangle" w="med" len="med"/>
          </a:ln>
        </p:spPr>
        <p:txBody>
          <a:bodyPr/>
          <a:lstStyle/>
          <a:p>
            <a:endParaRPr lang="ru-RU"/>
          </a:p>
        </p:txBody>
      </p:sp>
      <p:sp>
        <p:nvSpPr>
          <p:cNvPr id="13369" name="Line 62"/>
          <p:cNvSpPr>
            <a:spLocks noChangeShapeType="1"/>
          </p:cNvSpPr>
          <p:nvPr/>
        </p:nvSpPr>
        <p:spPr bwMode="auto">
          <a:xfrm flipH="1" flipV="1">
            <a:off x="2584450" y="3497263"/>
            <a:ext cx="73025" cy="287337"/>
          </a:xfrm>
          <a:prstGeom prst="line">
            <a:avLst/>
          </a:prstGeom>
          <a:noFill/>
          <a:ln w="9525">
            <a:solidFill>
              <a:schemeClr val="tx1"/>
            </a:solidFill>
            <a:round/>
            <a:headEnd/>
            <a:tailEnd type="triangle" w="med" len="med"/>
          </a:ln>
        </p:spPr>
        <p:txBody>
          <a:bodyPr/>
          <a:lstStyle/>
          <a:p>
            <a:endParaRPr lang="ru-RU"/>
          </a:p>
        </p:txBody>
      </p:sp>
      <p:sp>
        <p:nvSpPr>
          <p:cNvPr id="13370" name="Line 63"/>
          <p:cNvSpPr>
            <a:spLocks noChangeShapeType="1"/>
          </p:cNvSpPr>
          <p:nvPr/>
        </p:nvSpPr>
        <p:spPr bwMode="auto">
          <a:xfrm flipV="1">
            <a:off x="2987675" y="3208338"/>
            <a:ext cx="246063" cy="220662"/>
          </a:xfrm>
          <a:prstGeom prst="line">
            <a:avLst/>
          </a:prstGeom>
          <a:noFill/>
          <a:ln w="9525">
            <a:solidFill>
              <a:schemeClr val="tx1"/>
            </a:solidFill>
            <a:round/>
            <a:headEnd/>
            <a:tailEnd type="triangle" w="med" len="med"/>
          </a:ln>
        </p:spPr>
        <p:txBody>
          <a:bodyPr/>
          <a:lstStyle/>
          <a:p>
            <a:endParaRPr lang="ru-RU"/>
          </a:p>
        </p:txBody>
      </p:sp>
      <p:sp>
        <p:nvSpPr>
          <p:cNvPr id="13371" name="Line 64"/>
          <p:cNvSpPr>
            <a:spLocks noChangeShapeType="1"/>
          </p:cNvSpPr>
          <p:nvPr/>
        </p:nvSpPr>
        <p:spPr bwMode="auto">
          <a:xfrm flipV="1">
            <a:off x="3017838" y="3208338"/>
            <a:ext cx="287337" cy="504825"/>
          </a:xfrm>
          <a:prstGeom prst="line">
            <a:avLst/>
          </a:prstGeom>
          <a:noFill/>
          <a:ln w="9525">
            <a:solidFill>
              <a:schemeClr val="tx1"/>
            </a:solidFill>
            <a:round/>
            <a:headEnd/>
            <a:tailEnd type="triangle" w="med" len="med"/>
          </a:ln>
        </p:spPr>
        <p:txBody>
          <a:bodyPr/>
          <a:lstStyle/>
          <a:p>
            <a:endParaRPr lang="ru-RU"/>
          </a:p>
        </p:txBody>
      </p:sp>
      <p:sp>
        <p:nvSpPr>
          <p:cNvPr id="13372" name="Line 65"/>
          <p:cNvSpPr>
            <a:spLocks noChangeShapeType="1"/>
          </p:cNvSpPr>
          <p:nvPr/>
        </p:nvSpPr>
        <p:spPr bwMode="auto">
          <a:xfrm flipV="1">
            <a:off x="2728913" y="3568700"/>
            <a:ext cx="144462" cy="215900"/>
          </a:xfrm>
          <a:prstGeom prst="line">
            <a:avLst/>
          </a:prstGeom>
          <a:noFill/>
          <a:ln w="9525">
            <a:solidFill>
              <a:schemeClr val="tx1"/>
            </a:solidFill>
            <a:round/>
            <a:headEnd/>
            <a:tailEnd type="triangle" w="med" len="med"/>
          </a:ln>
        </p:spPr>
        <p:txBody>
          <a:bodyPr/>
          <a:lstStyle/>
          <a:p>
            <a:endParaRPr lang="ru-RU"/>
          </a:p>
        </p:txBody>
      </p:sp>
      <p:sp>
        <p:nvSpPr>
          <p:cNvPr id="13373" name="Line 66"/>
          <p:cNvSpPr>
            <a:spLocks noChangeShapeType="1"/>
          </p:cNvSpPr>
          <p:nvPr/>
        </p:nvSpPr>
        <p:spPr bwMode="auto">
          <a:xfrm>
            <a:off x="2916238" y="4302125"/>
            <a:ext cx="0" cy="504825"/>
          </a:xfrm>
          <a:prstGeom prst="line">
            <a:avLst/>
          </a:prstGeom>
          <a:noFill/>
          <a:ln w="9525">
            <a:solidFill>
              <a:schemeClr val="tx1"/>
            </a:solidFill>
            <a:round/>
            <a:headEnd type="triangle" w="med" len="med"/>
            <a:tailEnd type="triangle" w="med" len="med"/>
          </a:ln>
        </p:spPr>
        <p:txBody>
          <a:bodyPr/>
          <a:lstStyle/>
          <a:p>
            <a:endParaRPr lang="ru-RU"/>
          </a:p>
        </p:txBody>
      </p:sp>
      <p:sp>
        <p:nvSpPr>
          <p:cNvPr id="13374" name="Line 67"/>
          <p:cNvSpPr>
            <a:spLocks noChangeShapeType="1"/>
          </p:cNvSpPr>
          <p:nvPr/>
        </p:nvSpPr>
        <p:spPr bwMode="auto">
          <a:xfrm>
            <a:off x="5292725" y="4292600"/>
            <a:ext cx="0" cy="504825"/>
          </a:xfrm>
          <a:prstGeom prst="line">
            <a:avLst/>
          </a:prstGeom>
          <a:noFill/>
          <a:ln w="9525">
            <a:solidFill>
              <a:schemeClr val="tx1"/>
            </a:solidFill>
            <a:round/>
            <a:headEnd type="triangle" w="med" len="med"/>
            <a:tailEnd type="triangle" w="med" len="med"/>
          </a:ln>
        </p:spPr>
        <p:txBody>
          <a:bodyPr/>
          <a:lstStyle/>
          <a:p>
            <a:endParaRPr lang="ru-RU"/>
          </a:p>
        </p:txBody>
      </p:sp>
      <p:sp>
        <p:nvSpPr>
          <p:cNvPr id="13375" name="Line 68"/>
          <p:cNvSpPr>
            <a:spLocks noChangeShapeType="1"/>
          </p:cNvSpPr>
          <p:nvPr/>
        </p:nvSpPr>
        <p:spPr bwMode="auto">
          <a:xfrm>
            <a:off x="1476375" y="3294063"/>
            <a:ext cx="863600" cy="0"/>
          </a:xfrm>
          <a:prstGeom prst="line">
            <a:avLst/>
          </a:prstGeom>
          <a:noFill/>
          <a:ln w="9525">
            <a:solidFill>
              <a:schemeClr val="tx1"/>
            </a:solidFill>
            <a:round/>
            <a:headEnd type="triangle" w="med" len="med"/>
            <a:tailEnd type="triangle" w="med" len="med"/>
          </a:ln>
        </p:spPr>
        <p:txBody>
          <a:bodyPr/>
          <a:lstStyle/>
          <a:p>
            <a:endParaRPr lang="ru-RU"/>
          </a:p>
        </p:txBody>
      </p:sp>
      <p:sp>
        <p:nvSpPr>
          <p:cNvPr id="13376" name="Oval 69"/>
          <p:cNvSpPr>
            <a:spLocks noChangeArrowheads="1"/>
          </p:cNvSpPr>
          <p:nvPr/>
        </p:nvSpPr>
        <p:spPr bwMode="auto">
          <a:xfrm>
            <a:off x="2311400" y="5575300"/>
            <a:ext cx="144463" cy="144463"/>
          </a:xfrm>
          <a:prstGeom prst="ellipse">
            <a:avLst/>
          </a:prstGeom>
          <a:solidFill>
            <a:schemeClr val="accent1"/>
          </a:solidFill>
          <a:ln w="9525">
            <a:solidFill>
              <a:schemeClr val="tx1"/>
            </a:solidFill>
            <a:round/>
            <a:headEnd/>
            <a:tailEnd/>
          </a:ln>
        </p:spPr>
        <p:txBody>
          <a:bodyPr wrap="none" anchor="ctr"/>
          <a:lstStyle/>
          <a:p>
            <a:endParaRPr lang="ru-RU"/>
          </a:p>
        </p:txBody>
      </p:sp>
      <p:sp>
        <p:nvSpPr>
          <p:cNvPr id="13377" name="Text Box 70"/>
          <p:cNvSpPr txBox="1">
            <a:spLocks noChangeArrowheads="1"/>
          </p:cNvSpPr>
          <p:nvPr/>
        </p:nvSpPr>
        <p:spPr bwMode="auto">
          <a:xfrm>
            <a:off x="2109788" y="5445125"/>
            <a:ext cx="4406900" cy="579438"/>
          </a:xfrm>
          <a:prstGeom prst="rect">
            <a:avLst/>
          </a:prstGeom>
          <a:noFill/>
          <a:ln w="9525">
            <a:noFill/>
            <a:miter lim="800000"/>
            <a:headEnd/>
            <a:tailEnd/>
          </a:ln>
        </p:spPr>
        <p:txBody>
          <a:bodyPr>
            <a:spAutoFit/>
          </a:bodyPr>
          <a:lstStyle/>
          <a:p>
            <a:pPr algn="ctr">
              <a:spcBef>
                <a:spcPct val="50000"/>
              </a:spcBef>
            </a:pPr>
            <a:r>
              <a:rPr lang="ru-RU"/>
              <a:t>- </a:t>
            </a:r>
            <a:r>
              <a:rPr lang="ru-RU" sz="1400"/>
              <a:t>Пользовательские типы данных (классы, структуры, интерфейсы)</a:t>
            </a:r>
          </a:p>
        </p:txBody>
      </p:sp>
      <p:sp>
        <p:nvSpPr>
          <p:cNvPr id="13378" name="Text Box 71"/>
          <p:cNvSpPr txBox="1">
            <a:spLocks noChangeArrowheads="1"/>
          </p:cNvSpPr>
          <p:nvPr/>
        </p:nvSpPr>
        <p:spPr bwMode="auto">
          <a:xfrm>
            <a:off x="468313" y="3644900"/>
            <a:ext cx="1584325" cy="581025"/>
          </a:xfrm>
          <a:prstGeom prst="rect">
            <a:avLst/>
          </a:prstGeom>
          <a:noFill/>
          <a:ln w="9525">
            <a:noFill/>
            <a:miter lim="800000"/>
            <a:headEnd/>
            <a:tailEnd/>
          </a:ln>
        </p:spPr>
        <p:txBody>
          <a:bodyPr>
            <a:spAutoFit/>
          </a:bodyPr>
          <a:lstStyle/>
          <a:p>
            <a:pPr algn="ctr">
              <a:spcBef>
                <a:spcPct val="50000"/>
              </a:spcBef>
            </a:pPr>
            <a:r>
              <a:rPr lang="ru-RU" sz="1600"/>
              <a:t>Пользователь приложения</a:t>
            </a:r>
          </a:p>
        </p:txBody>
      </p:sp>
      <p:sp>
        <p:nvSpPr>
          <p:cNvPr id="13379" name="Line 72"/>
          <p:cNvSpPr>
            <a:spLocks noChangeShapeType="1"/>
          </p:cNvSpPr>
          <p:nvPr/>
        </p:nvSpPr>
        <p:spPr bwMode="auto">
          <a:xfrm flipH="1" flipV="1">
            <a:off x="5162550" y="3760788"/>
            <a:ext cx="215900" cy="144462"/>
          </a:xfrm>
          <a:prstGeom prst="line">
            <a:avLst/>
          </a:prstGeom>
          <a:noFill/>
          <a:ln w="9525">
            <a:solidFill>
              <a:schemeClr val="tx1"/>
            </a:solidFill>
            <a:round/>
            <a:headEnd/>
            <a:tailEnd type="triangle" w="med" len="med"/>
          </a:ln>
        </p:spPr>
        <p:txBody>
          <a:bodyPr/>
          <a:lstStyle/>
          <a:p>
            <a:endParaRPr lang="ru-RU"/>
          </a:p>
        </p:txBody>
      </p:sp>
      <p:sp>
        <p:nvSpPr>
          <p:cNvPr id="13380" name="Line 73"/>
          <p:cNvSpPr>
            <a:spLocks noChangeShapeType="1"/>
          </p:cNvSpPr>
          <p:nvPr/>
        </p:nvSpPr>
        <p:spPr bwMode="auto">
          <a:xfrm flipV="1">
            <a:off x="4284663" y="3068638"/>
            <a:ext cx="358775" cy="144462"/>
          </a:xfrm>
          <a:prstGeom prst="line">
            <a:avLst/>
          </a:prstGeom>
          <a:noFill/>
          <a:ln w="9525">
            <a:solidFill>
              <a:schemeClr val="tx1"/>
            </a:solidFill>
            <a:round/>
            <a:headEnd/>
            <a:tailEnd type="triangle" w="med" len="med"/>
          </a:ln>
        </p:spPr>
        <p:txBody>
          <a:bodyPr/>
          <a:lstStyle/>
          <a:p>
            <a:endParaRPr lang="ru-RU"/>
          </a:p>
        </p:txBody>
      </p:sp>
      <p:sp>
        <p:nvSpPr>
          <p:cNvPr id="13381" name="Line 74"/>
          <p:cNvSpPr>
            <a:spLocks noChangeShapeType="1"/>
          </p:cNvSpPr>
          <p:nvPr/>
        </p:nvSpPr>
        <p:spPr bwMode="auto">
          <a:xfrm>
            <a:off x="2411413" y="2622550"/>
            <a:ext cx="1152525" cy="0"/>
          </a:xfrm>
          <a:prstGeom prst="line">
            <a:avLst/>
          </a:prstGeom>
          <a:noFill/>
          <a:ln w="9525">
            <a:solidFill>
              <a:schemeClr val="tx1"/>
            </a:solidFill>
            <a:round/>
            <a:headEnd/>
            <a:tailEnd/>
          </a:ln>
        </p:spPr>
        <p:txBody>
          <a:bodyPr/>
          <a:lstStyle/>
          <a:p>
            <a:endParaRPr lang="ru-RU"/>
          </a:p>
        </p:txBody>
      </p:sp>
      <p:sp>
        <p:nvSpPr>
          <p:cNvPr id="13382" name="Line 75"/>
          <p:cNvSpPr>
            <a:spLocks noChangeShapeType="1"/>
          </p:cNvSpPr>
          <p:nvPr/>
        </p:nvSpPr>
        <p:spPr bwMode="auto">
          <a:xfrm>
            <a:off x="3563938" y="2636838"/>
            <a:ext cx="2160587" cy="0"/>
          </a:xfrm>
          <a:prstGeom prst="line">
            <a:avLst/>
          </a:prstGeom>
          <a:noFill/>
          <a:ln w="9525">
            <a:solidFill>
              <a:schemeClr val="tx1"/>
            </a:solidFill>
            <a:round/>
            <a:headEnd/>
            <a:tailEnd/>
          </a:ln>
        </p:spPr>
        <p:txBody>
          <a:bodyPr/>
          <a:lstStyle/>
          <a:p>
            <a:endParaRPr lang="ru-RU"/>
          </a:p>
        </p:txBody>
      </p:sp>
      <p:sp>
        <p:nvSpPr>
          <p:cNvPr id="13383" name="Text Box 76"/>
          <p:cNvSpPr txBox="1">
            <a:spLocks noChangeArrowheads="1"/>
          </p:cNvSpPr>
          <p:nvPr/>
        </p:nvSpPr>
        <p:spPr bwMode="auto">
          <a:xfrm>
            <a:off x="3030538" y="4265613"/>
            <a:ext cx="2017712" cy="517525"/>
          </a:xfrm>
          <a:prstGeom prst="rect">
            <a:avLst/>
          </a:prstGeom>
          <a:noFill/>
          <a:ln w="9525">
            <a:noFill/>
            <a:miter lim="800000"/>
            <a:headEnd/>
            <a:tailEnd/>
          </a:ln>
        </p:spPr>
        <p:txBody>
          <a:bodyPr>
            <a:spAutoFit/>
          </a:bodyPr>
          <a:lstStyle/>
          <a:p>
            <a:pPr algn="ctr">
              <a:spcBef>
                <a:spcPct val="50000"/>
              </a:spcBef>
            </a:pPr>
            <a:r>
              <a:rPr lang="ru-RU" sz="1400"/>
              <a:t>использование типов библиотеки</a:t>
            </a:r>
          </a:p>
        </p:txBody>
      </p:sp>
      <p:sp>
        <p:nvSpPr>
          <p:cNvPr id="13384" name="Text Box 77"/>
          <p:cNvSpPr txBox="1">
            <a:spLocks noChangeArrowheads="1"/>
          </p:cNvSpPr>
          <p:nvPr/>
        </p:nvSpPr>
        <p:spPr bwMode="auto">
          <a:xfrm>
            <a:off x="5580063" y="2852738"/>
            <a:ext cx="1223962" cy="730250"/>
          </a:xfrm>
          <a:prstGeom prst="rect">
            <a:avLst/>
          </a:prstGeom>
          <a:noFill/>
          <a:ln w="9525">
            <a:noFill/>
            <a:miter lim="800000"/>
            <a:headEnd/>
            <a:tailEnd/>
          </a:ln>
        </p:spPr>
        <p:txBody>
          <a:bodyPr>
            <a:spAutoFit/>
          </a:bodyPr>
          <a:lstStyle/>
          <a:p>
            <a:pPr algn="ctr">
              <a:spcBef>
                <a:spcPct val="50000"/>
              </a:spcBef>
            </a:pPr>
            <a:r>
              <a:rPr lang="ru-RU" sz="1400"/>
              <a:t>Запись и чтение данных</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ru-RU" smtClean="0"/>
              <a:t>Типы данных программы</a:t>
            </a:r>
          </a:p>
        </p:txBody>
      </p:sp>
      <p:sp>
        <p:nvSpPr>
          <p:cNvPr id="14339" name="Rectangle 3"/>
          <p:cNvSpPr>
            <a:spLocks noGrp="1" noChangeArrowheads="1"/>
          </p:cNvSpPr>
          <p:nvPr>
            <p:ph type="body" idx="1"/>
          </p:nvPr>
        </p:nvSpPr>
        <p:spPr/>
        <p:txBody>
          <a:bodyPr/>
          <a:lstStyle/>
          <a:p>
            <a:pPr eaLnBrk="1" hangingPunct="1"/>
            <a:r>
              <a:rPr lang="ru-RU" smtClean="0"/>
              <a:t>Встроенные типы (</a:t>
            </a:r>
            <a:r>
              <a:rPr lang="en-US" smtClean="0"/>
              <a:t>int, float, …</a:t>
            </a:r>
            <a:r>
              <a:rPr lang="ru-RU" smtClean="0"/>
              <a:t>)</a:t>
            </a:r>
          </a:p>
          <a:p>
            <a:pPr eaLnBrk="1" hangingPunct="1"/>
            <a:r>
              <a:rPr lang="ru-RU" smtClean="0"/>
              <a:t>Классы (</a:t>
            </a:r>
            <a:r>
              <a:rPr lang="en-US" smtClean="0"/>
              <a:t>class</a:t>
            </a:r>
            <a:r>
              <a:rPr lang="ru-RU" smtClean="0"/>
              <a:t>)</a:t>
            </a:r>
          </a:p>
          <a:p>
            <a:pPr eaLnBrk="1" hangingPunct="1"/>
            <a:r>
              <a:rPr lang="ru-RU" smtClean="0"/>
              <a:t>Структуры</a:t>
            </a:r>
            <a:r>
              <a:rPr lang="en-US" smtClean="0"/>
              <a:t> (struct)</a:t>
            </a:r>
            <a:endParaRPr lang="ru-RU" smtClean="0"/>
          </a:p>
          <a:p>
            <a:pPr eaLnBrk="1" hangingPunct="1"/>
            <a:r>
              <a:rPr lang="ru-RU" smtClean="0"/>
              <a:t>Интерфейсы</a:t>
            </a:r>
            <a:r>
              <a:rPr lang="en-US" smtClean="0"/>
              <a:t> (interface)</a:t>
            </a:r>
            <a:endParaRPr lang="ru-RU" smtClean="0"/>
          </a:p>
          <a:p>
            <a:pPr eaLnBrk="1" hangingPunct="1"/>
            <a:r>
              <a:rPr lang="ru-RU" smtClean="0"/>
              <a:t>Перечисления</a:t>
            </a:r>
            <a:r>
              <a:rPr lang="en-US" smtClean="0"/>
              <a:t> (enum)</a:t>
            </a:r>
          </a:p>
          <a:p>
            <a:pPr eaLnBrk="1" hangingPunct="1"/>
            <a:r>
              <a:rPr lang="ru-RU" smtClean="0"/>
              <a:t>Делегаты (</a:t>
            </a:r>
            <a:r>
              <a:rPr lang="en-US" smtClean="0"/>
              <a:t>delegate</a:t>
            </a:r>
            <a:r>
              <a:rPr lang="ru-RU" smtClean="0"/>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Заголовок 1"/>
          <p:cNvSpPr>
            <a:spLocks noGrp="1"/>
          </p:cNvSpPr>
          <p:nvPr>
            <p:ph type="title"/>
          </p:nvPr>
        </p:nvSpPr>
        <p:spPr/>
        <p:txBody>
          <a:bodyPr/>
          <a:lstStyle/>
          <a:p>
            <a:r>
              <a:rPr lang="ru-RU" smtClean="0"/>
              <a:t>Зачем нужны типы данных?</a:t>
            </a:r>
          </a:p>
        </p:txBody>
      </p:sp>
      <p:pic>
        <p:nvPicPr>
          <p:cNvPr id="15363" name="Picture 2"/>
          <p:cNvPicPr>
            <a:picLocks noChangeAspect="1" noChangeArrowheads="1"/>
          </p:cNvPicPr>
          <p:nvPr/>
        </p:nvPicPr>
        <p:blipFill>
          <a:blip r:embed="rId2" cstate="print"/>
          <a:srcRect/>
          <a:stretch>
            <a:fillRect/>
          </a:stretch>
        </p:blipFill>
        <p:spPr bwMode="auto">
          <a:xfrm>
            <a:off x="785813" y="2214563"/>
            <a:ext cx="7772400" cy="3929062"/>
          </a:xfrm>
          <a:prstGeom prst="rect">
            <a:avLst/>
          </a:prstGeom>
          <a:noFill/>
          <a:ln w="9525">
            <a:noFill/>
            <a:miter lim="800000"/>
            <a:headEnd/>
            <a:tailEnd/>
          </a:ln>
        </p:spPr>
      </p:pic>
      <p:sp>
        <p:nvSpPr>
          <p:cNvPr id="15364" name="TextBox 4"/>
          <p:cNvSpPr txBox="1">
            <a:spLocks noChangeArrowheads="1"/>
          </p:cNvSpPr>
          <p:nvPr/>
        </p:nvSpPr>
        <p:spPr bwMode="auto">
          <a:xfrm>
            <a:off x="857250" y="1785938"/>
            <a:ext cx="7215188" cy="369887"/>
          </a:xfrm>
          <a:prstGeom prst="rect">
            <a:avLst/>
          </a:prstGeom>
          <a:noFill/>
          <a:ln w="9525">
            <a:noFill/>
            <a:miter lim="800000"/>
            <a:headEnd/>
            <a:tailEnd/>
          </a:ln>
        </p:spPr>
        <p:txBody>
          <a:bodyPr>
            <a:spAutoFit/>
          </a:bodyPr>
          <a:lstStyle/>
          <a:p>
            <a:r>
              <a:rPr lang="ru-RU"/>
              <a:t>Чтобы гарантировать осмысленность выполняемых операций</a:t>
            </a:r>
            <a:r>
              <a:rPr lang="en-US"/>
              <a:t>:</a:t>
            </a:r>
            <a:endParaRPr lang="ru-RU"/>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ru-RU" smtClean="0"/>
              <a:t>Классы</a:t>
            </a:r>
          </a:p>
        </p:txBody>
      </p:sp>
      <p:sp>
        <p:nvSpPr>
          <p:cNvPr id="16387" name="Rectangle 3"/>
          <p:cNvSpPr>
            <a:spLocks noGrp="1" noChangeArrowheads="1"/>
          </p:cNvSpPr>
          <p:nvPr>
            <p:ph type="body" idx="1"/>
          </p:nvPr>
        </p:nvSpPr>
        <p:spPr/>
        <p:txBody>
          <a:bodyPr/>
          <a:lstStyle/>
          <a:p>
            <a:pPr eaLnBrk="1" hangingPunct="1"/>
            <a:r>
              <a:rPr lang="ru-RU" smtClean="0"/>
              <a:t>Основные составные части программы на языке </a:t>
            </a:r>
            <a:r>
              <a:rPr lang="en-US" smtClean="0"/>
              <a:t>C#</a:t>
            </a:r>
          </a:p>
          <a:p>
            <a:pPr eaLnBrk="1" hangingPunct="1"/>
            <a:r>
              <a:rPr lang="ru-RU" smtClean="0"/>
              <a:t>Задают новые типы данных</a:t>
            </a:r>
          </a:p>
          <a:p>
            <a:pPr eaLnBrk="1" hangingPunct="1"/>
            <a:r>
              <a:rPr lang="ru-RU" smtClean="0"/>
              <a:t>Класс и тип – почти синонимы в С</a:t>
            </a:r>
            <a:r>
              <a:rPr lang="en-US" smtClean="0"/>
              <a:t>#</a:t>
            </a:r>
            <a:endParaRPr lang="ru-RU" smtClean="0"/>
          </a:p>
          <a:p>
            <a:pPr eaLnBrk="1" hangingPunct="1"/>
            <a:r>
              <a:rPr lang="ru-RU" smtClean="0"/>
              <a:t>Везде, где могут использоваться встроенные типы, могут использоваться и классы – пользовательские типы.</a:t>
            </a:r>
          </a:p>
          <a:p>
            <a:pPr eaLnBrk="1" hangingPunct="1"/>
            <a:endParaRPr lang="ru-RU"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274638"/>
            <a:ext cx="8229600" cy="850900"/>
          </a:xfrm>
        </p:spPr>
        <p:txBody>
          <a:bodyPr/>
          <a:lstStyle/>
          <a:p>
            <a:pPr eaLnBrk="1" hangingPunct="1"/>
            <a:r>
              <a:rPr lang="ru-RU" smtClean="0"/>
              <a:t>Составные элементы класса</a:t>
            </a:r>
          </a:p>
        </p:txBody>
      </p:sp>
      <p:sp>
        <p:nvSpPr>
          <p:cNvPr id="17411" name="Rectangle 3"/>
          <p:cNvSpPr>
            <a:spLocks noGrp="1" noChangeArrowheads="1"/>
          </p:cNvSpPr>
          <p:nvPr>
            <p:ph type="body" idx="1"/>
          </p:nvPr>
        </p:nvSpPr>
        <p:spPr/>
        <p:txBody>
          <a:bodyPr/>
          <a:lstStyle/>
          <a:p>
            <a:pPr marL="609600" indent="-609600" eaLnBrk="1" hangingPunct="1">
              <a:lnSpc>
                <a:spcPct val="80000"/>
              </a:lnSpc>
              <a:buFontTx/>
              <a:buAutoNum type="arabicPeriod"/>
            </a:pPr>
            <a:r>
              <a:rPr lang="ru-RU" sz="2800" smtClean="0">
                <a:solidFill>
                  <a:srgbClr val="0033CC"/>
                </a:solidFill>
              </a:rPr>
              <a:t>Поля (</a:t>
            </a:r>
            <a:r>
              <a:rPr lang="en-US" sz="2800" smtClean="0">
                <a:solidFill>
                  <a:srgbClr val="0033CC"/>
                </a:solidFill>
              </a:rPr>
              <a:t>field</a:t>
            </a:r>
            <a:r>
              <a:rPr lang="ru-RU" sz="2800" smtClean="0">
                <a:solidFill>
                  <a:srgbClr val="0033CC"/>
                </a:solidFill>
              </a:rPr>
              <a:t>)</a:t>
            </a:r>
            <a:r>
              <a:rPr lang="ru-RU" sz="2800" smtClean="0"/>
              <a:t> – обычно скрытые данные класса (внутренне состояние)</a:t>
            </a:r>
            <a:endParaRPr lang="en-US" sz="2800" smtClean="0"/>
          </a:p>
          <a:p>
            <a:pPr marL="609600" indent="-609600" eaLnBrk="1" hangingPunct="1">
              <a:lnSpc>
                <a:spcPct val="80000"/>
              </a:lnSpc>
              <a:buFontTx/>
              <a:buAutoNum type="arabicPeriod"/>
            </a:pPr>
            <a:r>
              <a:rPr lang="ru-RU" sz="2800" smtClean="0">
                <a:solidFill>
                  <a:srgbClr val="0033CC"/>
                </a:solidFill>
              </a:rPr>
              <a:t>Свойства (</a:t>
            </a:r>
            <a:r>
              <a:rPr lang="en-US" sz="2800" smtClean="0">
                <a:solidFill>
                  <a:srgbClr val="0033CC"/>
                </a:solidFill>
              </a:rPr>
              <a:t>property</a:t>
            </a:r>
            <a:r>
              <a:rPr lang="ru-RU" sz="2800" smtClean="0">
                <a:solidFill>
                  <a:srgbClr val="0033CC"/>
                </a:solidFill>
              </a:rPr>
              <a:t>)</a:t>
            </a:r>
            <a:r>
              <a:rPr lang="ru-RU" sz="2800" smtClean="0"/>
              <a:t> – доступ к данным класса с помощью функций </a:t>
            </a:r>
          </a:p>
          <a:p>
            <a:pPr marL="990600" lvl="1" indent="-533400" eaLnBrk="1" hangingPunct="1">
              <a:lnSpc>
                <a:spcPct val="80000"/>
              </a:lnSpc>
            </a:pPr>
            <a:r>
              <a:rPr lang="en-US" sz="2400" smtClean="0"/>
              <a:t>get – </a:t>
            </a:r>
            <a:r>
              <a:rPr lang="ru-RU" sz="2400" smtClean="0"/>
              <a:t>получить</a:t>
            </a:r>
          </a:p>
          <a:p>
            <a:pPr marL="990600" lvl="1" indent="-533400" eaLnBrk="1" hangingPunct="1">
              <a:lnSpc>
                <a:spcPct val="80000"/>
              </a:lnSpc>
            </a:pPr>
            <a:r>
              <a:rPr lang="en-US" sz="2400" smtClean="0"/>
              <a:t>set – </a:t>
            </a:r>
            <a:r>
              <a:rPr lang="ru-RU" sz="2400" smtClean="0"/>
              <a:t>задать</a:t>
            </a:r>
            <a:endParaRPr lang="en-US" sz="2400" smtClean="0"/>
          </a:p>
          <a:p>
            <a:pPr marL="609600" indent="-609600" eaLnBrk="1" hangingPunct="1">
              <a:lnSpc>
                <a:spcPct val="80000"/>
              </a:lnSpc>
              <a:buFontTx/>
              <a:buAutoNum type="arabicPeriod"/>
            </a:pPr>
            <a:r>
              <a:rPr lang="ru-RU" sz="2800" smtClean="0">
                <a:solidFill>
                  <a:srgbClr val="0033CC"/>
                </a:solidFill>
              </a:rPr>
              <a:t>Методы (</a:t>
            </a:r>
            <a:r>
              <a:rPr lang="en-US" sz="2800" smtClean="0">
                <a:solidFill>
                  <a:srgbClr val="0033CC"/>
                </a:solidFill>
              </a:rPr>
              <a:t>methods</a:t>
            </a:r>
            <a:r>
              <a:rPr lang="ru-RU" sz="2800" smtClean="0">
                <a:solidFill>
                  <a:srgbClr val="0033CC"/>
                </a:solidFill>
              </a:rPr>
              <a:t>)</a:t>
            </a:r>
            <a:r>
              <a:rPr lang="en-US" sz="2800" smtClean="0"/>
              <a:t> – </a:t>
            </a:r>
            <a:r>
              <a:rPr lang="ru-RU" sz="2800" smtClean="0"/>
              <a:t>операции над данными класса (поведение) (можно называть функциями)</a:t>
            </a:r>
            <a:endParaRPr lang="en-US" sz="2800" smtClean="0"/>
          </a:p>
          <a:p>
            <a:pPr marL="609600" indent="-609600" eaLnBrk="1" hangingPunct="1">
              <a:lnSpc>
                <a:spcPct val="80000"/>
              </a:lnSpc>
              <a:buFontTx/>
              <a:buAutoNum type="arabicPeriod"/>
            </a:pPr>
            <a:r>
              <a:rPr lang="ru-RU" sz="2800" smtClean="0">
                <a:solidFill>
                  <a:srgbClr val="0033CC"/>
                </a:solidFill>
              </a:rPr>
              <a:t>События (</a:t>
            </a:r>
            <a:r>
              <a:rPr lang="en-US" sz="2800" smtClean="0">
                <a:solidFill>
                  <a:srgbClr val="0033CC"/>
                </a:solidFill>
              </a:rPr>
              <a:t>event</a:t>
            </a:r>
            <a:r>
              <a:rPr lang="ru-RU" sz="2800" smtClean="0">
                <a:solidFill>
                  <a:srgbClr val="0033CC"/>
                </a:solidFill>
              </a:rPr>
              <a:t>)</a:t>
            </a:r>
            <a:r>
              <a:rPr lang="ru-RU" sz="2800" smtClean="0"/>
              <a:t> – оповещение пользователей класса о том, что произошло что-то  важное.</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09600" y="381000"/>
            <a:ext cx="7772400" cy="762000"/>
          </a:xfrm>
        </p:spPr>
        <p:txBody>
          <a:bodyPr/>
          <a:lstStyle/>
          <a:p>
            <a:pPr eaLnBrk="1" hangingPunct="1"/>
            <a:r>
              <a:rPr lang="ru-RU" smtClean="0"/>
              <a:t>Доступ к элементам класса</a:t>
            </a:r>
            <a:endParaRPr lang="en-US" smtClean="0"/>
          </a:p>
        </p:txBody>
      </p:sp>
      <p:sp>
        <p:nvSpPr>
          <p:cNvPr id="18435" name="Rectangle 3"/>
          <p:cNvSpPr>
            <a:spLocks noGrp="1" noChangeArrowheads="1"/>
          </p:cNvSpPr>
          <p:nvPr>
            <p:ph type="body" idx="1"/>
          </p:nvPr>
        </p:nvSpPr>
        <p:spPr>
          <a:xfrm>
            <a:off x="395288" y="1338263"/>
            <a:ext cx="8424862" cy="5186362"/>
          </a:xfrm>
        </p:spPr>
        <p:txBody>
          <a:bodyPr/>
          <a:lstStyle/>
          <a:p>
            <a:pPr eaLnBrk="1" hangingPunct="1">
              <a:lnSpc>
                <a:spcPct val="80000"/>
              </a:lnSpc>
            </a:pPr>
            <a:r>
              <a:rPr lang="en-US" sz="2800" b="1" smtClean="0"/>
              <a:t>public</a:t>
            </a:r>
            <a:r>
              <a:rPr lang="en-US" sz="2800" smtClean="0"/>
              <a:t> </a:t>
            </a:r>
            <a:r>
              <a:rPr lang="en-US" sz="2800" smtClean="0">
                <a:sym typeface="Wingdings" pitchFamily="2" charset="2"/>
              </a:rPr>
              <a:t> </a:t>
            </a:r>
            <a:r>
              <a:rPr lang="ru-RU" sz="2800" smtClean="0">
                <a:sym typeface="Wingdings" pitchFamily="2" charset="2"/>
              </a:rPr>
              <a:t>вызов или доступ откуда угодно</a:t>
            </a:r>
            <a:endParaRPr lang="en-US" sz="2800" smtClean="0"/>
          </a:p>
          <a:p>
            <a:pPr eaLnBrk="1" hangingPunct="1">
              <a:lnSpc>
                <a:spcPct val="80000"/>
              </a:lnSpc>
            </a:pPr>
            <a:r>
              <a:rPr lang="en-US" sz="2800" b="1" smtClean="0"/>
              <a:t>protected</a:t>
            </a:r>
            <a:r>
              <a:rPr lang="en-US" sz="2800" b="1" smtClean="0">
                <a:latin typeface="Lucida Console" pitchFamily="49" charset="0"/>
              </a:rPr>
              <a:t> </a:t>
            </a:r>
            <a:r>
              <a:rPr lang="en-US" sz="2800" smtClean="0">
                <a:sym typeface="Wingdings" pitchFamily="2" charset="2"/>
              </a:rPr>
              <a:t></a:t>
            </a:r>
            <a:r>
              <a:rPr lang="en-US" sz="2800" b="1" smtClean="0">
                <a:latin typeface="Lucida Console" pitchFamily="49" charset="0"/>
                <a:sym typeface="Wingdings" pitchFamily="2" charset="2"/>
              </a:rPr>
              <a:t> </a:t>
            </a:r>
            <a:r>
              <a:rPr lang="ru-RU" sz="2800" smtClean="0"/>
              <a:t>только из производных классов</a:t>
            </a:r>
            <a:r>
              <a:rPr lang="en-US" sz="2800" smtClean="0"/>
              <a:t> (</a:t>
            </a:r>
            <a:r>
              <a:rPr lang="ru-RU" sz="2800" smtClean="0"/>
              <a:t>соответствует модификатору </a:t>
            </a:r>
            <a:r>
              <a:rPr lang="en-US" sz="2800" smtClean="0"/>
              <a:t>“family”</a:t>
            </a:r>
            <a:r>
              <a:rPr lang="ru-RU" sz="2800" smtClean="0"/>
              <a:t> в </a:t>
            </a:r>
            <a:r>
              <a:rPr lang="en-US" sz="2800" smtClean="0"/>
              <a:t>CLI)</a:t>
            </a:r>
          </a:p>
          <a:p>
            <a:pPr eaLnBrk="1" hangingPunct="1">
              <a:lnSpc>
                <a:spcPct val="80000"/>
              </a:lnSpc>
            </a:pPr>
            <a:r>
              <a:rPr lang="en-US" sz="2800" b="1" smtClean="0"/>
              <a:t>private</a:t>
            </a:r>
            <a:r>
              <a:rPr lang="en-US" sz="2800" smtClean="0"/>
              <a:t> </a:t>
            </a:r>
            <a:r>
              <a:rPr lang="en-US" sz="2800" smtClean="0">
                <a:sym typeface="Wingdings" pitchFamily="2" charset="2"/>
              </a:rPr>
              <a:t> </a:t>
            </a:r>
            <a:r>
              <a:rPr lang="ru-RU" sz="2800" smtClean="0">
                <a:sym typeface="Wingdings" pitchFamily="2" charset="2"/>
              </a:rPr>
              <a:t>доступ только внутри текущего класса</a:t>
            </a:r>
            <a:endParaRPr lang="en-US" sz="2800" smtClean="0"/>
          </a:p>
          <a:p>
            <a:pPr eaLnBrk="1" hangingPunct="1">
              <a:lnSpc>
                <a:spcPct val="80000"/>
              </a:lnSpc>
            </a:pPr>
            <a:r>
              <a:rPr lang="en-US" sz="2800" b="1" smtClean="0"/>
              <a:t>sealed</a:t>
            </a:r>
            <a:r>
              <a:rPr lang="en-US" sz="2800" b="1" smtClean="0">
                <a:latin typeface="Lucida Console" pitchFamily="49" charset="0"/>
              </a:rPr>
              <a:t> </a:t>
            </a:r>
            <a:r>
              <a:rPr lang="en-US" sz="2800" smtClean="0">
                <a:sym typeface="Wingdings" pitchFamily="2" charset="2"/>
              </a:rPr>
              <a:t></a:t>
            </a:r>
            <a:r>
              <a:rPr lang="en-US" sz="2800" b="1" smtClean="0">
                <a:latin typeface="Lucida Console" pitchFamily="49" charset="0"/>
                <a:sym typeface="Wingdings" pitchFamily="2" charset="2"/>
              </a:rPr>
              <a:t> </a:t>
            </a:r>
            <a:r>
              <a:rPr lang="ru-RU" sz="2800" smtClean="0"/>
              <a:t>класс, от которого не допускается определение потомков</a:t>
            </a:r>
            <a:r>
              <a:rPr lang="en-US" sz="2800" smtClean="0"/>
              <a:t> (</a:t>
            </a:r>
            <a:r>
              <a:rPr lang="ru-RU" sz="2800" smtClean="0"/>
              <a:t>сравните</a:t>
            </a:r>
            <a:r>
              <a:rPr lang="en-US" sz="2800" i="1" smtClean="0"/>
              <a:t>: </a:t>
            </a:r>
            <a:r>
              <a:rPr lang="ru-RU" sz="2800" i="1" smtClean="0"/>
              <a:t>в</a:t>
            </a:r>
            <a:r>
              <a:rPr lang="en-US" sz="2800" i="1" smtClean="0"/>
              <a:t> Java ~ final</a:t>
            </a:r>
            <a:r>
              <a:rPr lang="en-US" sz="2800" smtClean="0"/>
              <a:t>)</a:t>
            </a:r>
          </a:p>
          <a:p>
            <a:pPr eaLnBrk="1" hangingPunct="1">
              <a:lnSpc>
                <a:spcPct val="80000"/>
              </a:lnSpc>
            </a:pPr>
            <a:r>
              <a:rPr lang="en-US" sz="2800" b="1" smtClean="0"/>
              <a:t>internal</a:t>
            </a:r>
            <a:r>
              <a:rPr lang="en-US" sz="2800" smtClean="0"/>
              <a:t> </a:t>
            </a:r>
            <a:r>
              <a:rPr lang="en-US" sz="2800" smtClean="0">
                <a:sym typeface="Wingdings" pitchFamily="2" charset="2"/>
              </a:rPr>
              <a:t> </a:t>
            </a:r>
            <a:r>
              <a:rPr lang="ru-RU" sz="2800" smtClean="0"/>
              <a:t>доступ только из текущей сборки</a:t>
            </a:r>
            <a:r>
              <a:rPr lang="en-US" sz="2800" smtClean="0"/>
              <a:t> (</a:t>
            </a:r>
            <a:r>
              <a:rPr lang="en-US" sz="2800" i="1" smtClean="0"/>
              <a:t>CLI</a:t>
            </a:r>
            <a:r>
              <a:rPr lang="en-US" sz="2800" smtClean="0"/>
              <a:t>: “assembly”; </a:t>
            </a:r>
            <a:r>
              <a:rPr lang="en-US" sz="2800" i="1" smtClean="0"/>
              <a:t>Java</a:t>
            </a:r>
            <a:r>
              <a:rPr lang="en-US" sz="2800" smtClean="0"/>
              <a:t>: </a:t>
            </a:r>
            <a:r>
              <a:rPr lang="ru-RU" sz="2800" smtClean="0"/>
              <a:t>аналогов нет</a:t>
            </a:r>
            <a:r>
              <a:rPr lang="en-US" sz="2800" smtClean="0"/>
              <a:t>)</a:t>
            </a:r>
          </a:p>
          <a:p>
            <a:pPr eaLnBrk="1" hangingPunct="1">
              <a:lnSpc>
                <a:spcPct val="80000"/>
              </a:lnSpc>
            </a:pPr>
            <a:r>
              <a:rPr lang="en-US" sz="2800" b="1" smtClean="0"/>
              <a:t>protected</a:t>
            </a:r>
            <a:r>
              <a:rPr lang="en-US" sz="2800" b="1" smtClean="0">
                <a:latin typeface="Lucida Console" pitchFamily="49" charset="0"/>
              </a:rPr>
              <a:t> </a:t>
            </a:r>
            <a:r>
              <a:rPr lang="en-US" sz="2800" b="1" smtClean="0"/>
              <a:t>internal</a:t>
            </a:r>
            <a:r>
              <a:rPr lang="en-US" sz="2800" smtClean="0"/>
              <a:t> </a:t>
            </a:r>
            <a:r>
              <a:rPr lang="en-US" sz="2800" smtClean="0">
                <a:sym typeface="Wingdings" pitchFamily="2" charset="2"/>
              </a:rPr>
              <a:t> </a:t>
            </a:r>
            <a:r>
              <a:rPr lang="ru-RU" sz="2800" smtClean="0"/>
              <a:t>доступ только из подклассов, определенных в текущей сборке</a:t>
            </a:r>
            <a:r>
              <a:rPr lang="en-US" sz="2800" smtClean="0"/>
              <a:t> (</a:t>
            </a:r>
            <a:r>
              <a:rPr lang="en-US" sz="2800" i="1" smtClean="0"/>
              <a:t>CLI</a:t>
            </a:r>
            <a:r>
              <a:rPr lang="en-US" sz="2800" smtClean="0"/>
              <a:t>: “family and assembly”)</a:t>
            </a:r>
          </a:p>
        </p:txBody>
      </p:sp>
    </p:spTree>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74638"/>
            <a:ext cx="8229600" cy="777875"/>
          </a:xfrm>
        </p:spPr>
        <p:txBody>
          <a:bodyPr/>
          <a:lstStyle/>
          <a:p>
            <a:pPr eaLnBrk="1" hangingPunct="1"/>
            <a:r>
              <a:rPr lang="ru-RU" smtClean="0"/>
              <a:t>Описание классов программы</a:t>
            </a:r>
          </a:p>
        </p:txBody>
      </p:sp>
      <p:sp>
        <p:nvSpPr>
          <p:cNvPr id="19459" name="Rectangle 3"/>
          <p:cNvSpPr>
            <a:spLocks noGrp="1" noChangeArrowheads="1"/>
          </p:cNvSpPr>
          <p:nvPr>
            <p:ph type="body" idx="1"/>
          </p:nvPr>
        </p:nvSpPr>
        <p:spPr>
          <a:xfrm>
            <a:off x="395288" y="1341438"/>
            <a:ext cx="8291512" cy="5327650"/>
          </a:xfrm>
        </p:spPr>
        <p:txBody>
          <a:bodyPr/>
          <a:lstStyle/>
          <a:p>
            <a:pPr eaLnBrk="1" hangingPunct="1">
              <a:lnSpc>
                <a:spcPct val="80000"/>
              </a:lnSpc>
              <a:buFontTx/>
              <a:buNone/>
            </a:pPr>
            <a:r>
              <a:rPr lang="en-US" sz="2800" smtClean="0">
                <a:solidFill>
                  <a:srgbClr val="0033CC"/>
                </a:solidFill>
              </a:rPr>
              <a:t>using</a:t>
            </a:r>
            <a:r>
              <a:rPr lang="en-US" sz="2800" smtClean="0"/>
              <a:t> XXX;   // </a:t>
            </a:r>
            <a:r>
              <a:rPr lang="ru-RU" sz="2800" smtClean="0"/>
              <a:t>чужие пространства имен</a:t>
            </a:r>
            <a:endParaRPr lang="en-US" sz="2800" smtClean="0"/>
          </a:p>
          <a:p>
            <a:pPr eaLnBrk="1" hangingPunct="1">
              <a:lnSpc>
                <a:spcPct val="80000"/>
              </a:lnSpc>
              <a:buFontTx/>
              <a:buNone/>
            </a:pPr>
            <a:r>
              <a:rPr lang="en-US" sz="2800" smtClean="0">
                <a:solidFill>
                  <a:srgbClr val="0033CC"/>
                </a:solidFill>
              </a:rPr>
              <a:t>namespace</a:t>
            </a:r>
            <a:r>
              <a:rPr lang="en-US" sz="2800" smtClean="0"/>
              <a:t> MMM   // </a:t>
            </a:r>
            <a:r>
              <a:rPr lang="ru-RU" sz="2800" smtClean="0"/>
              <a:t>наше пространство имен</a:t>
            </a:r>
            <a:endParaRPr lang="en-US" sz="2800" smtClean="0"/>
          </a:p>
          <a:p>
            <a:pPr eaLnBrk="1" hangingPunct="1">
              <a:lnSpc>
                <a:spcPct val="80000"/>
              </a:lnSpc>
              <a:buFontTx/>
              <a:buNone/>
            </a:pPr>
            <a:r>
              <a:rPr lang="en-US" sz="2800" smtClean="0"/>
              <a:t>{</a:t>
            </a:r>
          </a:p>
          <a:p>
            <a:pPr eaLnBrk="1" hangingPunct="1">
              <a:lnSpc>
                <a:spcPct val="80000"/>
              </a:lnSpc>
              <a:buFontTx/>
              <a:buNone/>
            </a:pPr>
            <a:r>
              <a:rPr lang="en-US" sz="2800" smtClean="0"/>
              <a:t>	</a:t>
            </a:r>
            <a:r>
              <a:rPr lang="en-US" sz="2800" smtClean="0">
                <a:solidFill>
                  <a:srgbClr val="0033CC"/>
                </a:solidFill>
              </a:rPr>
              <a:t>class</a:t>
            </a:r>
            <a:r>
              <a:rPr lang="en-US" sz="2800" smtClean="0"/>
              <a:t> AAA</a:t>
            </a:r>
            <a:r>
              <a:rPr lang="ru-RU" sz="2800" smtClean="0"/>
              <a:t> // наш класс  </a:t>
            </a:r>
            <a:r>
              <a:rPr lang="en-US" sz="2800" smtClean="0"/>
              <a:t>MMM</a:t>
            </a:r>
            <a:r>
              <a:rPr lang="ru-RU" sz="2800" smtClean="0"/>
              <a:t>.</a:t>
            </a:r>
            <a:r>
              <a:rPr lang="en-US" sz="2800" smtClean="0"/>
              <a:t>AAA</a:t>
            </a:r>
          </a:p>
          <a:p>
            <a:pPr eaLnBrk="1" hangingPunct="1">
              <a:lnSpc>
                <a:spcPct val="80000"/>
              </a:lnSpc>
              <a:buFontTx/>
              <a:buNone/>
            </a:pPr>
            <a:r>
              <a:rPr lang="en-US" sz="2800" smtClean="0"/>
              <a:t>	{</a:t>
            </a:r>
          </a:p>
          <a:p>
            <a:pPr eaLnBrk="1" hangingPunct="1">
              <a:lnSpc>
                <a:spcPct val="80000"/>
              </a:lnSpc>
              <a:buFontTx/>
              <a:buNone/>
            </a:pPr>
            <a:r>
              <a:rPr lang="en-US" sz="2800" smtClean="0"/>
              <a:t>	…</a:t>
            </a:r>
          </a:p>
          <a:p>
            <a:pPr eaLnBrk="1" hangingPunct="1">
              <a:lnSpc>
                <a:spcPct val="80000"/>
              </a:lnSpc>
              <a:buFontTx/>
              <a:buNone/>
            </a:pPr>
            <a:r>
              <a:rPr lang="en-US" sz="2800" smtClean="0"/>
              <a:t>	}</a:t>
            </a:r>
          </a:p>
          <a:p>
            <a:pPr eaLnBrk="1" hangingPunct="1">
              <a:lnSpc>
                <a:spcPct val="80000"/>
              </a:lnSpc>
              <a:buFontTx/>
              <a:buNone/>
            </a:pPr>
            <a:r>
              <a:rPr lang="en-US" sz="2800" smtClean="0"/>
              <a:t>	</a:t>
            </a:r>
            <a:r>
              <a:rPr lang="en-US" sz="2800" smtClean="0">
                <a:solidFill>
                  <a:srgbClr val="0033CC"/>
                </a:solidFill>
              </a:rPr>
              <a:t>class</a:t>
            </a:r>
            <a:r>
              <a:rPr lang="en-US" sz="2800" smtClean="0"/>
              <a:t> BBB // </a:t>
            </a:r>
            <a:r>
              <a:rPr lang="ru-RU" sz="2800" smtClean="0"/>
              <a:t> другой наш класс</a:t>
            </a:r>
            <a:r>
              <a:rPr lang="en-US" sz="2800" smtClean="0"/>
              <a:t> MMM</a:t>
            </a:r>
            <a:r>
              <a:rPr lang="ru-RU" sz="2800" smtClean="0"/>
              <a:t>.</a:t>
            </a:r>
            <a:r>
              <a:rPr lang="en-US" sz="2800" smtClean="0"/>
              <a:t>BBB</a:t>
            </a:r>
          </a:p>
          <a:p>
            <a:pPr eaLnBrk="1" hangingPunct="1">
              <a:lnSpc>
                <a:spcPct val="80000"/>
              </a:lnSpc>
              <a:buFontTx/>
              <a:buNone/>
            </a:pPr>
            <a:r>
              <a:rPr lang="en-US" sz="2800" smtClean="0"/>
              <a:t>	{</a:t>
            </a:r>
          </a:p>
          <a:p>
            <a:pPr eaLnBrk="1" hangingPunct="1">
              <a:lnSpc>
                <a:spcPct val="80000"/>
              </a:lnSpc>
              <a:buFontTx/>
              <a:buNone/>
            </a:pPr>
            <a:r>
              <a:rPr lang="en-US" sz="2800" smtClean="0"/>
              <a:t>	…</a:t>
            </a:r>
          </a:p>
          <a:p>
            <a:pPr eaLnBrk="1" hangingPunct="1">
              <a:lnSpc>
                <a:spcPct val="80000"/>
              </a:lnSpc>
              <a:buFontTx/>
              <a:buNone/>
            </a:pPr>
            <a:r>
              <a:rPr lang="en-US" sz="2800" smtClean="0"/>
              <a:t>	}</a:t>
            </a:r>
          </a:p>
          <a:p>
            <a:pPr eaLnBrk="1" hangingPunct="1">
              <a:lnSpc>
                <a:spcPct val="80000"/>
              </a:lnSpc>
              <a:buFontTx/>
              <a:buNone/>
            </a:pPr>
            <a:r>
              <a:rPr lang="en-US" sz="2800" smtClean="0"/>
              <a:t>}</a:t>
            </a:r>
            <a:endParaRPr lang="ru-RU" sz="280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ru-RU" smtClean="0"/>
              <a:t>Метод </a:t>
            </a:r>
            <a:r>
              <a:rPr lang="en-US" smtClean="0"/>
              <a:t>Main</a:t>
            </a:r>
            <a:endParaRPr lang="ru-RU" smtClean="0"/>
          </a:p>
        </p:txBody>
      </p:sp>
      <p:sp>
        <p:nvSpPr>
          <p:cNvPr id="20483" name="Rectangle 3"/>
          <p:cNvSpPr>
            <a:spLocks noGrp="1" noChangeArrowheads="1"/>
          </p:cNvSpPr>
          <p:nvPr>
            <p:ph type="body" idx="1"/>
          </p:nvPr>
        </p:nvSpPr>
        <p:spPr>
          <a:xfrm>
            <a:off x="457200" y="1600200"/>
            <a:ext cx="8507413" cy="4924425"/>
          </a:xfrm>
        </p:spPr>
        <p:txBody>
          <a:bodyPr/>
          <a:lstStyle/>
          <a:p>
            <a:pPr eaLnBrk="1" hangingPunct="1">
              <a:lnSpc>
                <a:spcPct val="80000"/>
              </a:lnSpc>
            </a:pPr>
            <a:r>
              <a:rPr lang="ru-RU" sz="2400" smtClean="0"/>
              <a:t>Выполнение программы начинается со статического метода (функции) с именем </a:t>
            </a:r>
            <a:r>
              <a:rPr lang="en-US" sz="2400" smtClean="0"/>
              <a:t>Main</a:t>
            </a:r>
            <a:endParaRPr lang="ru-RU" sz="2400" smtClean="0"/>
          </a:p>
          <a:p>
            <a:pPr eaLnBrk="1" hangingPunct="1">
              <a:lnSpc>
                <a:spcPct val="80000"/>
              </a:lnSpc>
            </a:pPr>
            <a:r>
              <a:rPr lang="ru-RU" sz="2400" smtClean="0"/>
              <a:t>Заголовок функции</a:t>
            </a:r>
            <a:r>
              <a:rPr lang="ru-RU" sz="2400" smtClean="0">
                <a:solidFill>
                  <a:srgbClr val="3333FF"/>
                </a:solidFill>
              </a:rPr>
              <a:t>	</a:t>
            </a:r>
          </a:p>
          <a:p>
            <a:pPr eaLnBrk="1" hangingPunct="1">
              <a:lnSpc>
                <a:spcPct val="80000"/>
              </a:lnSpc>
              <a:buFontTx/>
              <a:buNone/>
            </a:pPr>
            <a:r>
              <a:rPr lang="ru-RU" sz="2400" smtClean="0">
                <a:solidFill>
                  <a:srgbClr val="3333FF"/>
                </a:solidFill>
              </a:rPr>
              <a:t>	</a:t>
            </a:r>
            <a:r>
              <a:rPr lang="en-US" sz="2400" smtClean="0">
                <a:solidFill>
                  <a:srgbClr val="3333FF"/>
                </a:solidFill>
              </a:rPr>
              <a:t>static void Main </a:t>
            </a:r>
            <a:r>
              <a:rPr lang="ru-RU" sz="2400" smtClean="0">
                <a:solidFill>
                  <a:srgbClr val="3333FF"/>
                </a:solidFill>
              </a:rPr>
              <a:t>(</a:t>
            </a:r>
            <a:r>
              <a:rPr lang="en-US" sz="2400" smtClean="0">
                <a:solidFill>
                  <a:srgbClr val="3333FF"/>
                </a:solidFill>
              </a:rPr>
              <a:t>string[ ] arg</a:t>
            </a:r>
            <a:r>
              <a:rPr lang="ru-RU" sz="2400" smtClean="0">
                <a:solidFill>
                  <a:srgbClr val="3333FF"/>
                </a:solidFill>
              </a:rPr>
              <a:t>)</a:t>
            </a:r>
            <a:r>
              <a:rPr lang="en-US" sz="2400" smtClean="0">
                <a:solidFill>
                  <a:srgbClr val="3333FF"/>
                </a:solidFill>
              </a:rPr>
              <a:t> {…}</a:t>
            </a:r>
            <a:endParaRPr lang="ru-RU" sz="2400" smtClean="0">
              <a:solidFill>
                <a:srgbClr val="3333FF"/>
              </a:solidFill>
            </a:endParaRPr>
          </a:p>
          <a:p>
            <a:pPr eaLnBrk="1" hangingPunct="1">
              <a:lnSpc>
                <a:spcPct val="80000"/>
              </a:lnSpc>
              <a:buFontTx/>
              <a:buNone/>
            </a:pPr>
            <a:r>
              <a:rPr lang="en-US" sz="2400" smtClean="0">
                <a:solidFill>
                  <a:srgbClr val="3333FF"/>
                </a:solidFill>
              </a:rPr>
              <a:t>	static void Main </a:t>
            </a:r>
            <a:r>
              <a:rPr lang="ru-RU" sz="2400" smtClean="0">
                <a:solidFill>
                  <a:srgbClr val="3333FF"/>
                </a:solidFill>
              </a:rPr>
              <a:t>()</a:t>
            </a:r>
            <a:r>
              <a:rPr lang="en-US" sz="2400" smtClean="0">
                <a:solidFill>
                  <a:srgbClr val="3333FF"/>
                </a:solidFill>
              </a:rPr>
              <a:t> {…}</a:t>
            </a:r>
            <a:endParaRPr lang="ru-RU" sz="2400" smtClean="0">
              <a:solidFill>
                <a:srgbClr val="3333FF"/>
              </a:solidFill>
            </a:endParaRPr>
          </a:p>
          <a:p>
            <a:pPr eaLnBrk="1" hangingPunct="1">
              <a:lnSpc>
                <a:spcPct val="80000"/>
              </a:lnSpc>
              <a:buFontTx/>
              <a:buNone/>
            </a:pPr>
            <a:r>
              <a:rPr lang="en-US" sz="2400" smtClean="0">
                <a:solidFill>
                  <a:srgbClr val="3333FF"/>
                </a:solidFill>
              </a:rPr>
              <a:t>	static int Main </a:t>
            </a:r>
            <a:r>
              <a:rPr lang="ru-RU" sz="2400" smtClean="0">
                <a:solidFill>
                  <a:srgbClr val="3333FF"/>
                </a:solidFill>
              </a:rPr>
              <a:t>(</a:t>
            </a:r>
            <a:r>
              <a:rPr lang="en-US" sz="2400" smtClean="0">
                <a:solidFill>
                  <a:srgbClr val="3333FF"/>
                </a:solidFill>
              </a:rPr>
              <a:t>string[ ] arg</a:t>
            </a:r>
            <a:r>
              <a:rPr lang="ru-RU" sz="2400" smtClean="0">
                <a:solidFill>
                  <a:srgbClr val="3333FF"/>
                </a:solidFill>
              </a:rPr>
              <a:t>)</a:t>
            </a:r>
            <a:r>
              <a:rPr lang="en-US" sz="2400" smtClean="0">
                <a:solidFill>
                  <a:srgbClr val="3333FF"/>
                </a:solidFill>
              </a:rPr>
              <a:t> {…}</a:t>
            </a:r>
            <a:endParaRPr lang="ru-RU" sz="2400" smtClean="0">
              <a:solidFill>
                <a:srgbClr val="3333FF"/>
              </a:solidFill>
            </a:endParaRPr>
          </a:p>
          <a:p>
            <a:pPr eaLnBrk="1" hangingPunct="1">
              <a:lnSpc>
                <a:spcPct val="80000"/>
              </a:lnSpc>
              <a:buFontTx/>
              <a:buNone/>
            </a:pPr>
            <a:r>
              <a:rPr lang="ru-RU" sz="2400" smtClean="0">
                <a:solidFill>
                  <a:srgbClr val="3333FF"/>
                </a:solidFill>
              </a:rPr>
              <a:t>	</a:t>
            </a:r>
            <a:r>
              <a:rPr lang="en-US" sz="2400" smtClean="0">
                <a:solidFill>
                  <a:srgbClr val="3333FF"/>
                </a:solidFill>
              </a:rPr>
              <a:t>static int Main </a:t>
            </a:r>
            <a:r>
              <a:rPr lang="ru-RU" sz="2400" smtClean="0">
                <a:solidFill>
                  <a:srgbClr val="3333FF"/>
                </a:solidFill>
              </a:rPr>
              <a:t>()</a:t>
            </a:r>
            <a:r>
              <a:rPr lang="en-US" sz="2400" smtClean="0">
                <a:solidFill>
                  <a:srgbClr val="3333FF"/>
                </a:solidFill>
              </a:rPr>
              <a:t> {…}</a:t>
            </a:r>
            <a:endParaRPr lang="ru-RU" sz="2400" smtClean="0">
              <a:solidFill>
                <a:srgbClr val="3333FF"/>
              </a:solidFill>
            </a:endParaRPr>
          </a:p>
          <a:p>
            <a:pPr eaLnBrk="1" hangingPunct="1">
              <a:lnSpc>
                <a:spcPct val="80000"/>
              </a:lnSpc>
            </a:pPr>
            <a:r>
              <a:rPr lang="ru-RU" sz="2400" smtClean="0"/>
              <a:t>В самом простом случае – выполняет некоторый алгоритм без использования объектов классов</a:t>
            </a:r>
          </a:p>
          <a:p>
            <a:pPr eaLnBrk="1" hangingPunct="1">
              <a:lnSpc>
                <a:spcPct val="80000"/>
              </a:lnSpc>
            </a:pPr>
            <a:r>
              <a:rPr lang="ru-RU" sz="2400" smtClean="0"/>
              <a:t>Обычно создает экземпляры классов и вызывает их методы для решения задачи</a:t>
            </a:r>
          </a:p>
          <a:p>
            <a:pPr eaLnBrk="1" hangingPunct="1">
              <a:lnSpc>
                <a:spcPct val="80000"/>
              </a:lnSpc>
            </a:pPr>
            <a:r>
              <a:rPr lang="ru-RU" sz="2400" smtClean="0"/>
              <a:t>может создать экземпляр того класса в котором находится сама и вызвать некоторый не статический метод решения задачи</a:t>
            </a:r>
          </a:p>
          <a:p>
            <a:pPr eaLnBrk="1" hangingPunct="1">
              <a:lnSpc>
                <a:spcPct val="80000"/>
              </a:lnSpc>
              <a:buFontTx/>
              <a:buNone/>
            </a:pPr>
            <a:endParaRPr lang="ru-RU" sz="240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74638"/>
            <a:ext cx="8229600" cy="850900"/>
          </a:xfrm>
        </p:spPr>
        <p:txBody>
          <a:bodyPr/>
          <a:lstStyle/>
          <a:p>
            <a:pPr eaLnBrk="1" hangingPunct="1"/>
            <a:r>
              <a:rPr lang="ru-RU" sz="4000" smtClean="0"/>
              <a:t>Использование класса</a:t>
            </a:r>
          </a:p>
        </p:txBody>
      </p:sp>
      <p:sp>
        <p:nvSpPr>
          <p:cNvPr id="21507" name="Rectangle 3"/>
          <p:cNvSpPr>
            <a:spLocks noGrp="1" noChangeArrowheads="1"/>
          </p:cNvSpPr>
          <p:nvPr>
            <p:ph type="body" idx="1"/>
          </p:nvPr>
        </p:nvSpPr>
        <p:spPr>
          <a:xfrm>
            <a:off x="457200" y="1600200"/>
            <a:ext cx="8291513" cy="4924425"/>
          </a:xfrm>
        </p:spPr>
        <p:txBody>
          <a:bodyPr>
            <a:normAutofit lnSpcReduction="10000"/>
          </a:bodyPr>
          <a:lstStyle/>
          <a:p>
            <a:pPr eaLnBrk="1" hangingPunct="1">
              <a:lnSpc>
                <a:spcPct val="80000"/>
              </a:lnSpc>
              <a:buFontTx/>
              <a:buNone/>
              <a:defRPr/>
            </a:pPr>
            <a:r>
              <a:rPr lang="ru-RU" sz="2800" dirty="0" smtClean="0"/>
              <a:t>Объекты одного класса могут использоваться в других классах</a:t>
            </a:r>
          </a:p>
          <a:p>
            <a:pPr eaLnBrk="1" hangingPunct="1">
              <a:lnSpc>
                <a:spcPct val="80000"/>
              </a:lnSpc>
              <a:buFontTx/>
              <a:buNone/>
              <a:defRPr/>
            </a:pPr>
            <a:r>
              <a:rPr lang="ru-RU" sz="2800" dirty="0" smtClean="0"/>
              <a:t>…</a:t>
            </a:r>
          </a:p>
          <a:p>
            <a:pPr eaLnBrk="1" hangingPunct="1">
              <a:lnSpc>
                <a:spcPct val="80000"/>
              </a:lnSpc>
              <a:buFontTx/>
              <a:buNone/>
              <a:defRPr/>
            </a:pPr>
            <a:r>
              <a:rPr lang="ru-RU" sz="2800" dirty="0" smtClean="0"/>
              <a:t>// описание переменной типа - класс</a:t>
            </a:r>
          </a:p>
          <a:p>
            <a:pPr eaLnBrk="1" hangingPunct="1">
              <a:lnSpc>
                <a:spcPct val="80000"/>
              </a:lnSpc>
              <a:buFontTx/>
              <a:buNone/>
              <a:defRPr/>
            </a:pPr>
            <a:r>
              <a:rPr lang="en-US" sz="2800" dirty="0" smtClean="0"/>
              <a:t>&lt;</a:t>
            </a:r>
            <a:r>
              <a:rPr lang="ru-RU" sz="2800" dirty="0" smtClean="0"/>
              <a:t> имя класса </a:t>
            </a:r>
            <a:r>
              <a:rPr lang="en-US" sz="2800" dirty="0" smtClean="0"/>
              <a:t>&gt; a;</a:t>
            </a:r>
            <a:endParaRPr lang="ru-RU" sz="2800" dirty="0" smtClean="0"/>
          </a:p>
          <a:p>
            <a:pPr eaLnBrk="1" hangingPunct="1">
              <a:lnSpc>
                <a:spcPct val="80000"/>
              </a:lnSpc>
              <a:buFontTx/>
              <a:buNone/>
              <a:defRPr/>
            </a:pPr>
            <a:r>
              <a:rPr lang="ru-RU" sz="2800" dirty="0" smtClean="0"/>
              <a:t>// создание объекта класса</a:t>
            </a:r>
            <a:endParaRPr lang="en-US" sz="2800" dirty="0" smtClean="0"/>
          </a:p>
          <a:p>
            <a:pPr eaLnBrk="1" hangingPunct="1">
              <a:lnSpc>
                <a:spcPct val="80000"/>
              </a:lnSpc>
              <a:buFontTx/>
              <a:buNone/>
              <a:defRPr/>
            </a:pPr>
            <a:r>
              <a:rPr lang="en-US" sz="2800" dirty="0" smtClean="0"/>
              <a:t>a = new &lt;</a:t>
            </a:r>
            <a:r>
              <a:rPr lang="ru-RU" sz="2800" dirty="0" smtClean="0"/>
              <a:t>имя класса</a:t>
            </a:r>
            <a:r>
              <a:rPr lang="en-US" sz="2800" dirty="0" smtClean="0"/>
              <a:t>&gt; (…);</a:t>
            </a:r>
            <a:endParaRPr lang="ru-RU" sz="2800" dirty="0" smtClean="0"/>
          </a:p>
          <a:p>
            <a:pPr eaLnBrk="1" hangingPunct="1">
              <a:lnSpc>
                <a:spcPct val="80000"/>
              </a:lnSpc>
              <a:buFontTx/>
              <a:buNone/>
              <a:defRPr/>
            </a:pPr>
            <a:r>
              <a:rPr lang="ru-RU" sz="2800" dirty="0" smtClean="0"/>
              <a:t>// вызов метода класса</a:t>
            </a:r>
            <a:endParaRPr lang="en-US" sz="2800" dirty="0" smtClean="0"/>
          </a:p>
          <a:p>
            <a:pPr eaLnBrk="1" hangingPunct="1">
              <a:lnSpc>
                <a:spcPct val="80000"/>
              </a:lnSpc>
              <a:buFontTx/>
              <a:buNone/>
              <a:defRPr/>
            </a:pPr>
            <a:r>
              <a:rPr lang="en-US" sz="2800" dirty="0" smtClean="0"/>
              <a:t>b = a.&lt;</a:t>
            </a:r>
            <a:r>
              <a:rPr lang="ru-RU" sz="2800" dirty="0" smtClean="0"/>
              <a:t>метод</a:t>
            </a:r>
            <a:r>
              <a:rPr lang="en-US" sz="2800" dirty="0" smtClean="0"/>
              <a:t>&gt;(…);</a:t>
            </a:r>
            <a:endParaRPr lang="ru-RU" sz="2800" dirty="0" smtClean="0"/>
          </a:p>
          <a:p>
            <a:pPr eaLnBrk="1" hangingPunct="1">
              <a:lnSpc>
                <a:spcPct val="80000"/>
              </a:lnSpc>
              <a:buFontTx/>
              <a:buNone/>
              <a:defRPr/>
            </a:pPr>
            <a:r>
              <a:rPr lang="ru-RU" sz="2800" dirty="0" smtClean="0"/>
              <a:t>// использование полей или свойств объекта </a:t>
            </a:r>
            <a:endParaRPr lang="en-US" sz="2800" dirty="0" smtClean="0"/>
          </a:p>
          <a:p>
            <a:pPr eaLnBrk="1" hangingPunct="1">
              <a:lnSpc>
                <a:spcPct val="80000"/>
              </a:lnSpc>
              <a:buFontTx/>
              <a:buNone/>
              <a:defRPr/>
            </a:pPr>
            <a:r>
              <a:rPr lang="en-US" sz="2800" dirty="0" smtClean="0"/>
              <a:t>a.&lt;</a:t>
            </a:r>
            <a:r>
              <a:rPr lang="ru-RU" sz="2800" dirty="0" smtClean="0"/>
              <a:t>свойство или поле</a:t>
            </a:r>
            <a:r>
              <a:rPr lang="en-US" sz="2800" dirty="0" smtClean="0"/>
              <a:t>&gt; = c;</a:t>
            </a:r>
          </a:p>
          <a:p>
            <a:pPr eaLnBrk="1" hangingPunct="1">
              <a:lnSpc>
                <a:spcPct val="80000"/>
              </a:lnSpc>
              <a:buFontTx/>
              <a:buNone/>
              <a:defRPr/>
            </a:pPr>
            <a:r>
              <a:rPr lang="en-US" sz="2800" dirty="0" smtClean="0"/>
              <a:t>c = a.&lt;</a:t>
            </a:r>
            <a:r>
              <a:rPr lang="ru-RU" sz="2800" dirty="0" smtClean="0"/>
              <a:t>свойство или поле</a:t>
            </a:r>
            <a:r>
              <a:rPr lang="en-US" sz="2800" dirty="0" smtClean="0"/>
              <a:t>&gt;;</a:t>
            </a:r>
            <a:endParaRPr lang="ru-RU" sz="2800" dirty="0" smtClean="0"/>
          </a:p>
          <a:p>
            <a:pPr eaLnBrk="1" hangingPunct="1">
              <a:lnSpc>
                <a:spcPct val="80000"/>
              </a:lnSpc>
              <a:buFontTx/>
              <a:buNone/>
              <a:defRPr/>
            </a:pPr>
            <a:endParaRPr lang="ru-RU" sz="2800"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ru-RU" smtClean="0"/>
              <a:t>Классы и файлы</a:t>
            </a:r>
          </a:p>
        </p:txBody>
      </p:sp>
      <p:sp>
        <p:nvSpPr>
          <p:cNvPr id="22531" name="Rectangle 3"/>
          <p:cNvSpPr>
            <a:spLocks noGrp="1" noChangeArrowheads="1"/>
          </p:cNvSpPr>
          <p:nvPr>
            <p:ph type="body" idx="1"/>
          </p:nvPr>
        </p:nvSpPr>
        <p:spPr/>
        <p:txBody>
          <a:bodyPr/>
          <a:lstStyle/>
          <a:p>
            <a:pPr eaLnBrk="1" hangingPunct="1"/>
            <a:r>
              <a:rPr lang="ru-RU" smtClean="0"/>
              <a:t>Классы записываются в файле с расширением *.</a:t>
            </a:r>
            <a:r>
              <a:rPr lang="en-US" smtClean="0"/>
              <a:t>cs</a:t>
            </a:r>
            <a:r>
              <a:rPr lang="ru-RU" smtClean="0"/>
              <a:t>, например, </a:t>
            </a:r>
            <a:r>
              <a:rPr lang="en-US" smtClean="0"/>
              <a:t>main.cs</a:t>
            </a:r>
            <a:endParaRPr lang="ru-RU" smtClean="0"/>
          </a:p>
          <a:p>
            <a:pPr eaLnBrk="1" hangingPunct="1"/>
            <a:r>
              <a:rPr lang="ru-RU" smtClean="0"/>
              <a:t>В одном файле может быть описано несколько классов – в любом порядке</a:t>
            </a:r>
          </a:p>
          <a:p>
            <a:pPr eaLnBrk="1" hangingPunct="1"/>
            <a:r>
              <a:rPr lang="ru-RU" smtClean="0"/>
              <a:t>Один класс может описываться в нескольких файлах (начиная с </a:t>
            </a:r>
            <a:r>
              <a:rPr lang="en-US" smtClean="0"/>
              <a:t>C# </a:t>
            </a:r>
            <a:r>
              <a:rPr lang="ru-RU" smtClean="0"/>
              <a:t>2.0) </a:t>
            </a:r>
          </a:p>
          <a:p>
            <a:pPr lvl="1" eaLnBrk="1" hangingPunct="1"/>
            <a:r>
              <a:rPr lang="ru-RU" smtClean="0"/>
              <a:t>модификатор </a:t>
            </a:r>
            <a:r>
              <a:rPr lang="en-US" smtClean="0">
                <a:solidFill>
                  <a:srgbClr val="0033CC"/>
                </a:solidFill>
              </a:rPr>
              <a:t>patial</a:t>
            </a:r>
            <a:r>
              <a:rPr lang="en-US" smtClean="0"/>
              <a:t> (</a:t>
            </a:r>
            <a:r>
              <a:rPr lang="ru-RU" smtClean="0"/>
              <a:t>перед словом </a:t>
            </a:r>
            <a:r>
              <a:rPr lang="en-US" smtClean="0"/>
              <a:t>class)</a:t>
            </a:r>
            <a:endParaRPr lang="ru-RU"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ru-RU" smtClean="0"/>
              <a:t>Простая программа на </a:t>
            </a:r>
            <a:r>
              <a:rPr lang="en-US" smtClean="0"/>
              <a:t>C#</a:t>
            </a:r>
            <a:endParaRPr lang="ru-RU" smtClean="0"/>
          </a:p>
        </p:txBody>
      </p:sp>
      <p:sp>
        <p:nvSpPr>
          <p:cNvPr id="23555" name="Rectangle 3"/>
          <p:cNvSpPr>
            <a:spLocks noGrp="1" noChangeArrowheads="1"/>
          </p:cNvSpPr>
          <p:nvPr>
            <p:ph type="body" idx="1"/>
          </p:nvPr>
        </p:nvSpPr>
        <p:spPr>
          <a:xfrm>
            <a:off x="457200" y="1600200"/>
            <a:ext cx="8686800" cy="4525963"/>
          </a:xfrm>
        </p:spPr>
        <p:txBody>
          <a:bodyPr/>
          <a:lstStyle/>
          <a:p>
            <a:pPr eaLnBrk="1" hangingPunct="1">
              <a:lnSpc>
                <a:spcPct val="80000"/>
              </a:lnSpc>
              <a:buFontTx/>
              <a:buNone/>
            </a:pPr>
            <a:r>
              <a:rPr lang="en-US" altLang="zh-CN" sz="2800" smtClean="0">
                <a:solidFill>
                  <a:schemeClr val="accent2"/>
                </a:solidFill>
                <a:ea typeface="SimSun" pitchFamily="2" charset="-122"/>
              </a:rPr>
              <a:t>class Hello</a:t>
            </a:r>
            <a:r>
              <a:rPr lang="ru-RU" altLang="zh-CN" sz="2800" smtClean="0">
                <a:solidFill>
                  <a:schemeClr val="accent2"/>
                </a:solidFill>
              </a:rPr>
              <a:t> </a:t>
            </a:r>
            <a:endParaRPr lang="en-US" altLang="zh-CN" sz="2800" smtClean="0">
              <a:solidFill>
                <a:schemeClr val="accent2"/>
              </a:solidFill>
              <a:ea typeface="SimSun" pitchFamily="2" charset="-122"/>
            </a:endParaRPr>
          </a:p>
          <a:p>
            <a:pPr eaLnBrk="1" hangingPunct="1">
              <a:lnSpc>
                <a:spcPct val="80000"/>
              </a:lnSpc>
              <a:buFontTx/>
              <a:buNone/>
            </a:pPr>
            <a:r>
              <a:rPr lang="en-US" altLang="zh-CN" sz="2800" smtClean="0">
                <a:solidFill>
                  <a:schemeClr val="accent2"/>
                </a:solidFill>
                <a:ea typeface="SimSun" pitchFamily="2" charset="-122"/>
              </a:rPr>
              <a:t>{    </a:t>
            </a:r>
            <a:endParaRPr lang="ru-RU" altLang="zh-CN" sz="2800" smtClean="0">
              <a:solidFill>
                <a:schemeClr val="accent2"/>
              </a:solidFill>
            </a:endParaRPr>
          </a:p>
          <a:p>
            <a:pPr eaLnBrk="1" hangingPunct="1">
              <a:lnSpc>
                <a:spcPct val="80000"/>
              </a:lnSpc>
              <a:buFontTx/>
              <a:buNone/>
            </a:pPr>
            <a:r>
              <a:rPr lang="en-US" altLang="zh-CN" sz="2800" smtClean="0">
                <a:solidFill>
                  <a:schemeClr val="accent2"/>
                </a:solidFill>
                <a:ea typeface="SimSun" pitchFamily="2" charset="-122"/>
              </a:rPr>
              <a:t>	static void Main( ) </a:t>
            </a:r>
            <a:r>
              <a:rPr lang="ru-RU" altLang="zh-CN" sz="2800" smtClean="0">
                <a:solidFill>
                  <a:schemeClr val="accent2"/>
                </a:solidFill>
              </a:rPr>
              <a:t>	</a:t>
            </a:r>
            <a:endParaRPr lang="en-US" altLang="zh-CN" sz="2800" smtClean="0">
              <a:solidFill>
                <a:schemeClr val="accent2"/>
              </a:solidFill>
              <a:ea typeface="SimSun" pitchFamily="2" charset="-122"/>
            </a:endParaRPr>
          </a:p>
          <a:p>
            <a:pPr eaLnBrk="1" hangingPunct="1">
              <a:lnSpc>
                <a:spcPct val="80000"/>
              </a:lnSpc>
              <a:buFontTx/>
              <a:buNone/>
            </a:pPr>
            <a:r>
              <a:rPr lang="en-US" altLang="zh-CN" sz="2800" smtClean="0">
                <a:solidFill>
                  <a:schemeClr val="accent2"/>
                </a:solidFill>
                <a:ea typeface="SimSun" pitchFamily="2" charset="-122"/>
              </a:rPr>
              <a:t>	{ </a:t>
            </a:r>
            <a:endParaRPr lang="ru-RU" altLang="zh-CN" sz="2800" smtClean="0">
              <a:solidFill>
                <a:schemeClr val="accent2"/>
              </a:solidFill>
            </a:endParaRPr>
          </a:p>
          <a:p>
            <a:pPr eaLnBrk="1" hangingPunct="1">
              <a:lnSpc>
                <a:spcPct val="80000"/>
              </a:lnSpc>
              <a:buFontTx/>
              <a:buNone/>
            </a:pPr>
            <a:r>
              <a:rPr lang="en-US" altLang="zh-CN" sz="2800" smtClean="0">
                <a:solidFill>
                  <a:schemeClr val="accent2"/>
                </a:solidFill>
                <a:ea typeface="SimSun" pitchFamily="2" charset="-122"/>
              </a:rPr>
              <a:t>   		</a:t>
            </a:r>
            <a:r>
              <a:rPr lang="en-US" altLang="zh-CN" sz="2400" smtClean="0">
                <a:solidFill>
                  <a:schemeClr val="accent2"/>
                </a:solidFill>
                <a:ea typeface="SimSun" pitchFamily="2" charset="-122"/>
              </a:rPr>
              <a:t>// Use the system console object        		System.Console.WriteLine("Hello</a:t>
            </a:r>
            <a:r>
              <a:rPr lang="ru-RU" altLang="zh-CN" sz="2400" smtClean="0">
                <a:solidFill>
                  <a:schemeClr val="accent2"/>
                </a:solidFill>
              </a:rPr>
              <a:t> </a:t>
            </a:r>
            <a:r>
              <a:rPr lang="en-US" altLang="zh-CN" sz="2400" smtClean="0">
                <a:solidFill>
                  <a:schemeClr val="accent2"/>
                </a:solidFill>
                <a:ea typeface="SimSun" pitchFamily="2" charset="-122"/>
              </a:rPr>
              <a:t>World");</a:t>
            </a:r>
            <a:r>
              <a:rPr lang="en-US" altLang="zh-CN" sz="2800" smtClean="0">
                <a:solidFill>
                  <a:schemeClr val="accent2"/>
                </a:solidFill>
                <a:ea typeface="SimSun" pitchFamily="2" charset="-122"/>
              </a:rPr>
              <a:t>    </a:t>
            </a:r>
            <a:endParaRPr lang="ru-RU" altLang="zh-CN" sz="2800" smtClean="0">
              <a:solidFill>
                <a:schemeClr val="accent2"/>
              </a:solidFill>
            </a:endParaRPr>
          </a:p>
          <a:p>
            <a:pPr eaLnBrk="1" hangingPunct="1">
              <a:lnSpc>
                <a:spcPct val="80000"/>
              </a:lnSpc>
              <a:buFontTx/>
              <a:buNone/>
            </a:pPr>
            <a:r>
              <a:rPr lang="ru-RU" altLang="zh-CN" sz="2800" smtClean="0">
                <a:solidFill>
                  <a:schemeClr val="accent2"/>
                </a:solidFill>
              </a:rPr>
              <a:t>	</a:t>
            </a:r>
            <a:r>
              <a:rPr lang="en-US" altLang="zh-CN" sz="2800" smtClean="0">
                <a:solidFill>
                  <a:schemeClr val="accent2"/>
                </a:solidFill>
                <a:ea typeface="SimSun" pitchFamily="2" charset="-122"/>
              </a:rPr>
              <a:t>}</a:t>
            </a:r>
          </a:p>
          <a:p>
            <a:pPr eaLnBrk="1" hangingPunct="1">
              <a:lnSpc>
                <a:spcPct val="80000"/>
              </a:lnSpc>
              <a:buFontTx/>
              <a:buNone/>
            </a:pPr>
            <a:r>
              <a:rPr lang="en-US" altLang="zh-CN" sz="2800" smtClean="0">
                <a:solidFill>
                  <a:schemeClr val="accent2"/>
                </a:solidFill>
                <a:ea typeface="SimSun" pitchFamily="2" charset="-122"/>
              </a:rPr>
              <a:t>}</a:t>
            </a:r>
            <a:r>
              <a:rPr lang="ru-RU" altLang="zh-CN" sz="2800" smtClean="0">
                <a:solidFill>
                  <a:schemeClr val="accent2"/>
                </a:solidFill>
              </a:rPr>
              <a:t> </a:t>
            </a:r>
          </a:p>
          <a:p>
            <a:pPr eaLnBrk="1" hangingPunct="1">
              <a:lnSpc>
                <a:spcPct val="80000"/>
              </a:lnSpc>
            </a:pPr>
            <a:r>
              <a:rPr lang="ru-RU" sz="2800" smtClean="0">
                <a:solidFill>
                  <a:schemeClr val="accent2"/>
                </a:solidFill>
              </a:rPr>
              <a:t>Запуск на выполнение </a:t>
            </a:r>
          </a:p>
          <a:p>
            <a:pPr lvl="1" eaLnBrk="1" hangingPunct="1">
              <a:lnSpc>
                <a:spcPct val="80000"/>
              </a:lnSpc>
            </a:pPr>
            <a:r>
              <a:rPr lang="ru-RU" sz="2400" smtClean="0">
                <a:solidFill>
                  <a:schemeClr val="accent2"/>
                </a:solidFill>
              </a:rPr>
              <a:t>в режиме отладки </a:t>
            </a:r>
            <a:r>
              <a:rPr lang="en-US" sz="2400" smtClean="0">
                <a:solidFill>
                  <a:schemeClr val="accent2"/>
                </a:solidFill>
              </a:rPr>
              <a:t>F5</a:t>
            </a:r>
            <a:endParaRPr lang="ru-RU" sz="2400" smtClean="0">
              <a:solidFill>
                <a:schemeClr val="accent2"/>
              </a:solidFill>
            </a:endParaRPr>
          </a:p>
          <a:p>
            <a:pPr lvl="1" eaLnBrk="1" hangingPunct="1">
              <a:lnSpc>
                <a:spcPct val="80000"/>
              </a:lnSpc>
            </a:pPr>
            <a:r>
              <a:rPr lang="ru-RU" sz="2400" smtClean="0">
                <a:solidFill>
                  <a:schemeClr val="accent2"/>
                </a:solidFill>
              </a:rPr>
              <a:t>без отладки </a:t>
            </a:r>
            <a:r>
              <a:rPr lang="en-US" sz="2400" smtClean="0">
                <a:solidFill>
                  <a:schemeClr val="accent2"/>
                </a:solidFill>
              </a:rPr>
              <a:t>Ctrl – F5 (</a:t>
            </a:r>
            <a:r>
              <a:rPr lang="ru-RU" sz="2400" smtClean="0">
                <a:solidFill>
                  <a:schemeClr val="accent2"/>
                </a:solidFill>
              </a:rPr>
              <a:t>остановка после выполнения</a:t>
            </a:r>
            <a:r>
              <a:rPr lang="en-US" sz="2400" smtClean="0">
                <a:solidFill>
                  <a:schemeClr val="accent2"/>
                </a:solidFill>
              </a:rPr>
              <a:t>)</a:t>
            </a:r>
            <a:endParaRPr lang="ru-RU" sz="2400" smtClean="0">
              <a:solidFill>
                <a:schemeClr val="accent2"/>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Заголовок 1"/>
          <p:cNvSpPr>
            <a:spLocks noGrp="1"/>
          </p:cNvSpPr>
          <p:nvPr>
            <p:ph type="title"/>
          </p:nvPr>
        </p:nvSpPr>
        <p:spPr/>
        <p:txBody>
          <a:bodyPr/>
          <a:lstStyle/>
          <a:p>
            <a:r>
              <a:rPr lang="ru-RU" smtClean="0"/>
              <a:t>Простая программа на </a:t>
            </a:r>
            <a:r>
              <a:rPr lang="en-US" smtClean="0"/>
              <a:t>C#</a:t>
            </a:r>
            <a:r>
              <a:rPr lang="ru-RU" smtClean="0"/>
              <a:t> (2)</a:t>
            </a:r>
          </a:p>
        </p:txBody>
      </p:sp>
      <p:sp>
        <p:nvSpPr>
          <p:cNvPr id="3" name="Содержимое 2"/>
          <p:cNvSpPr>
            <a:spLocks noGrp="1"/>
          </p:cNvSpPr>
          <p:nvPr>
            <p:ph idx="1"/>
          </p:nvPr>
        </p:nvSpPr>
        <p:spPr>
          <a:xfrm>
            <a:off x="457200" y="1600200"/>
            <a:ext cx="8229600" cy="4972050"/>
          </a:xfrm>
        </p:spPr>
        <p:txBody>
          <a:bodyPr>
            <a:normAutofit fontScale="55000" lnSpcReduction="20000"/>
          </a:bodyPr>
          <a:lstStyle/>
          <a:p>
            <a:pPr>
              <a:buFontTx/>
              <a:buNone/>
              <a:defRPr/>
            </a:pPr>
            <a:r>
              <a:rPr lang="en-US" dirty="0" smtClean="0"/>
              <a:t>using System;</a:t>
            </a:r>
            <a:endParaRPr lang="ru-RU" dirty="0" smtClean="0"/>
          </a:p>
          <a:p>
            <a:pPr>
              <a:buFontTx/>
              <a:buNone/>
              <a:defRPr/>
            </a:pPr>
            <a:r>
              <a:rPr lang="en-US" dirty="0" smtClean="0"/>
              <a:t>namespace </a:t>
            </a:r>
            <a:r>
              <a:rPr lang="en-US" dirty="0" err="1" smtClean="0"/>
              <a:t>ConsoleApp</a:t>
            </a:r>
            <a:r>
              <a:rPr lang="en-US" dirty="0" smtClean="0"/>
              <a:t> </a:t>
            </a:r>
            <a:endParaRPr lang="ru-RU" dirty="0" smtClean="0"/>
          </a:p>
          <a:p>
            <a:pPr>
              <a:buFontTx/>
              <a:buNone/>
              <a:defRPr/>
            </a:pPr>
            <a:r>
              <a:rPr lang="en-US" dirty="0" smtClean="0"/>
              <a:t>{</a:t>
            </a:r>
            <a:endParaRPr lang="ru-RU" dirty="0" smtClean="0"/>
          </a:p>
          <a:p>
            <a:pPr>
              <a:buFontTx/>
              <a:buNone/>
              <a:defRPr/>
            </a:pPr>
            <a:r>
              <a:rPr lang="en-US" dirty="0" smtClean="0"/>
              <a:t>  class Program</a:t>
            </a:r>
            <a:endParaRPr lang="ru-RU" dirty="0" smtClean="0"/>
          </a:p>
          <a:p>
            <a:pPr>
              <a:buFontTx/>
              <a:buNone/>
              <a:defRPr/>
            </a:pPr>
            <a:r>
              <a:rPr lang="ru-RU" dirty="0" smtClean="0"/>
              <a:t>  </a:t>
            </a:r>
            <a:r>
              <a:rPr lang="en-US" dirty="0" smtClean="0"/>
              <a:t>{</a:t>
            </a:r>
            <a:endParaRPr lang="ru-RU" dirty="0" smtClean="0"/>
          </a:p>
          <a:p>
            <a:pPr>
              <a:buFontTx/>
              <a:buNone/>
              <a:defRPr/>
            </a:pPr>
            <a:r>
              <a:rPr lang="en-US" dirty="0" smtClean="0"/>
              <a:t>    static void Main()</a:t>
            </a:r>
            <a:endParaRPr lang="ru-RU" dirty="0" smtClean="0"/>
          </a:p>
          <a:p>
            <a:pPr>
              <a:buFontTx/>
              <a:buNone/>
              <a:defRPr/>
            </a:pPr>
            <a:r>
              <a:rPr lang="ru-RU" dirty="0" smtClean="0"/>
              <a:t>    </a:t>
            </a:r>
            <a:r>
              <a:rPr lang="en-US" dirty="0" smtClean="0"/>
              <a:t>{</a:t>
            </a:r>
            <a:endParaRPr lang="ru-RU" dirty="0" smtClean="0"/>
          </a:p>
          <a:p>
            <a:pPr>
              <a:buFontTx/>
              <a:buNone/>
              <a:defRPr/>
            </a:pPr>
            <a:r>
              <a:rPr lang="en-US" dirty="0" smtClean="0"/>
              <a:t>    </a:t>
            </a:r>
            <a:r>
              <a:rPr lang="ru-RU" dirty="0" smtClean="0"/>
              <a:t> </a:t>
            </a:r>
            <a:r>
              <a:rPr lang="en-US" dirty="0" smtClean="0"/>
              <a:t>  Console</a:t>
            </a:r>
            <a:r>
              <a:rPr lang="ru-RU" dirty="0" smtClean="0"/>
              <a:t>.</a:t>
            </a:r>
            <a:r>
              <a:rPr lang="en-US" dirty="0" smtClean="0"/>
              <a:t>Write</a:t>
            </a:r>
            <a:r>
              <a:rPr lang="ru-RU" dirty="0" smtClean="0"/>
              <a:t>("Введите радиус круга:");  </a:t>
            </a:r>
          </a:p>
          <a:p>
            <a:pPr>
              <a:buFontTx/>
              <a:buNone/>
              <a:defRPr/>
            </a:pPr>
            <a:r>
              <a:rPr lang="ru-RU" dirty="0" smtClean="0"/>
              <a:t>       </a:t>
            </a:r>
            <a:r>
              <a:rPr lang="en-US" dirty="0" smtClean="0"/>
              <a:t>string s = </a:t>
            </a:r>
            <a:r>
              <a:rPr lang="en-US" dirty="0" err="1" smtClean="0"/>
              <a:t>Console.ReadLine</a:t>
            </a:r>
            <a:r>
              <a:rPr lang="en-US" dirty="0" smtClean="0"/>
              <a:t>();</a:t>
            </a:r>
            <a:endParaRPr lang="ru-RU" dirty="0" smtClean="0"/>
          </a:p>
          <a:p>
            <a:pPr>
              <a:buFontTx/>
              <a:buNone/>
              <a:defRPr/>
            </a:pPr>
            <a:r>
              <a:rPr lang="en-US" dirty="0" smtClean="0"/>
              <a:t>	</a:t>
            </a:r>
            <a:r>
              <a:rPr lang="ru-RU" dirty="0" smtClean="0"/>
              <a:t> </a:t>
            </a:r>
            <a:r>
              <a:rPr lang="en-US" dirty="0" smtClean="0"/>
              <a:t>double r = </a:t>
            </a:r>
            <a:r>
              <a:rPr lang="en-US" dirty="0" err="1" smtClean="0"/>
              <a:t>Convert.ToDouble</a:t>
            </a:r>
            <a:r>
              <a:rPr lang="en-US" dirty="0" smtClean="0"/>
              <a:t>(s);	</a:t>
            </a:r>
            <a:endParaRPr lang="ru-RU" dirty="0" smtClean="0"/>
          </a:p>
          <a:p>
            <a:pPr>
              <a:buFontTx/>
              <a:buNone/>
              <a:defRPr/>
            </a:pPr>
            <a:r>
              <a:rPr lang="en-US" dirty="0" smtClean="0"/>
              <a:t>	</a:t>
            </a:r>
            <a:r>
              <a:rPr lang="ru-RU" dirty="0" smtClean="0"/>
              <a:t> </a:t>
            </a:r>
            <a:r>
              <a:rPr lang="pt-PT" dirty="0" smtClean="0"/>
              <a:t>double p = Math.PI * r * r;</a:t>
            </a:r>
            <a:endParaRPr lang="ru-RU" dirty="0" smtClean="0"/>
          </a:p>
          <a:p>
            <a:pPr>
              <a:buFontTx/>
              <a:buNone/>
              <a:defRPr/>
            </a:pPr>
            <a:r>
              <a:rPr lang="pt-PT" dirty="0" smtClean="0"/>
              <a:t>      </a:t>
            </a:r>
            <a:r>
              <a:rPr lang="ru-RU" dirty="0" smtClean="0"/>
              <a:t> </a:t>
            </a:r>
            <a:r>
              <a:rPr lang="pt-PT" dirty="0" smtClean="0"/>
              <a:t>Console.WriteLine("</a:t>
            </a:r>
            <a:r>
              <a:rPr lang="en-US" dirty="0" err="1" smtClean="0"/>
              <a:t>Площадь</a:t>
            </a:r>
            <a:r>
              <a:rPr lang="en-US" dirty="0" smtClean="0"/>
              <a:t> </a:t>
            </a:r>
            <a:r>
              <a:rPr lang="en-US" dirty="0" err="1" smtClean="0"/>
              <a:t>круга</a:t>
            </a:r>
            <a:r>
              <a:rPr lang="pt-PT" dirty="0" smtClean="0"/>
              <a:t> = {0}", p);</a:t>
            </a:r>
            <a:endParaRPr lang="ru-RU" dirty="0" smtClean="0"/>
          </a:p>
          <a:p>
            <a:pPr>
              <a:buFontTx/>
              <a:buNone/>
              <a:defRPr/>
            </a:pPr>
            <a:r>
              <a:rPr lang="pt-PT" dirty="0" smtClean="0"/>
              <a:t>	</a:t>
            </a:r>
            <a:r>
              <a:rPr lang="ru-RU" dirty="0" smtClean="0"/>
              <a:t> </a:t>
            </a:r>
            <a:r>
              <a:rPr lang="pt-PT" dirty="0" smtClean="0"/>
              <a:t>Console.ReadLine();</a:t>
            </a:r>
            <a:endParaRPr lang="ru-RU" dirty="0" smtClean="0"/>
          </a:p>
          <a:p>
            <a:pPr>
              <a:buFontTx/>
              <a:buNone/>
              <a:defRPr/>
            </a:pPr>
            <a:r>
              <a:rPr lang="pt-PT" dirty="0" smtClean="0"/>
              <a:t>	</a:t>
            </a:r>
            <a:r>
              <a:rPr lang="ru-RU" dirty="0" smtClean="0"/>
              <a:t> </a:t>
            </a:r>
            <a:r>
              <a:rPr lang="pt-PT" dirty="0" smtClean="0"/>
              <a:t>return;</a:t>
            </a:r>
            <a:endParaRPr lang="ru-RU" dirty="0" smtClean="0"/>
          </a:p>
          <a:p>
            <a:pPr>
              <a:buFontTx/>
              <a:buNone/>
              <a:defRPr/>
            </a:pPr>
            <a:r>
              <a:rPr lang="ru-RU" dirty="0" smtClean="0"/>
              <a:t>    </a:t>
            </a:r>
            <a:r>
              <a:rPr lang="pt-PT" dirty="0" smtClean="0"/>
              <a:t>}</a:t>
            </a:r>
            <a:endParaRPr lang="ru-RU" dirty="0" smtClean="0"/>
          </a:p>
          <a:p>
            <a:pPr>
              <a:buFontTx/>
              <a:buNone/>
              <a:defRPr/>
            </a:pPr>
            <a:r>
              <a:rPr lang="ru-RU" dirty="0" smtClean="0"/>
              <a:t>  </a:t>
            </a:r>
            <a:r>
              <a:rPr lang="pt-PT" dirty="0" smtClean="0"/>
              <a:t>}</a:t>
            </a:r>
            <a:endParaRPr lang="ru-RU" dirty="0" smtClean="0"/>
          </a:p>
          <a:p>
            <a:pPr>
              <a:buFontTx/>
              <a:buNone/>
              <a:defRPr/>
            </a:pPr>
            <a:r>
              <a:rPr lang="pt-PT" dirty="0" smtClean="0"/>
              <a:t>}</a:t>
            </a:r>
            <a:endParaRPr lang="ru-RU" dirty="0" smtClean="0"/>
          </a:p>
          <a:p>
            <a:pPr>
              <a:buFontTx/>
              <a:buNone/>
              <a:defRPr/>
            </a:pPr>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Заголовок 1"/>
          <p:cNvSpPr>
            <a:spLocks noGrp="1"/>
          </p:cNvSpPr>
          <p:nvPr>
            <p:ph type="title"/>
          </p:nvPr>
        </p:nvSpPr>
        <p:spPr/>
        <p:txBody>
          <a:bodyPr/>
          <a:lstStyle/>
          <a:p>
            <a:r>
              <a:rPr lang="ru-RU" smtClean="0"/>
              <a:t>Сравнение </a:t>
            </a:r>
            <a:r>
              <a:rPr lang="en-US" smtClean="0"/>
              <a:t>C# </a:t>
            </a:r>
            <a:r>
              <a:rPr lang="ru-RU" smtClean="0"/>
              <a:t>и </a:t>
            </a:r>
            <a:r>
              <a:rPr lang="en-US" smtClean="0"/>
              <a:t>Java</a:t>
            </a:r>
            <a:endParaRPr lang="ru-RU" smtClean="0"/>
          </a:p>
        </p:txBody>
      </p:sp>
      <p:sp>
        <p:nvSpPr>
          <p:cNvPr id="25603" name="Содержимое 2"/>
          <p:cNvSpPr>
            <a:spLocks noGrp="1"/>
          </p:cNvSpPr>
          <p:nvPr>
            <p:ph idx="1"/>
          </p:nvPr>
        </p:nvSpPr>
        <p:spPr>
          <a:xfrm>
            <a:off x="87313" y="1609725"/>
            <a:ext cx="4643437" cy="4525963"/>
          </a:xfrm>
        </p:spPr>
        <p:txBody>
          <a:bodyPr/>
          <a:lstStyle/>
          <a:p>
            <a:pPr eaLnBrk="1" hangingPunct="1">
              <a:buFontTx/>
              <a:buNone/>
            </a:pPr>
            <a:r>
              <a:rPr lang="en-US" sz="1600" smtClean="0"/>
              <a:t>using System;</a:t>
            </a:r>
            <a:endParaRPr lang="ru-RU" sz="1600" smtClean="0"/>
          </a:p>
          <a:p>
            <a:pPr>
              <a:buFontTx/>
              <a:buNone/>
            </a:pPr>
            <a:r>
              <a:rPr lang="en-US" sz="1600" smtClean="0"/>
              <a:t>class Program</a:t>
            </a:r>
            <a:endParaRPr lang="ru-RU" sz="1600" smtClean="0"/>
          </a:p>
          <a:p>
            <a:pPr>
              <a:buFontTx/>
              <a:buNone/>
            </a:pPr>
            <a:r>
              <a:rPr lang="en-US" sz="1600" smtClean="0"/>
              <a:t>{</a:t>
            </a:r>
          </a:p>
          <a:p>
            <a:pPr eaLnBrk="1" hangingPunct="1">
              <a:buFontTx/>
              <a:buNone/>
            </a:pPr>
            <a:r>
              <a:rPr lang="en-US" sz="1600" smtClean="0"/>
              <a:t>public static void Main(string [])</a:t>
            </a:r>
          </a:p>
          <a:p>
            <a:pPr eaLnBrk="1" hangingPunct="1">
              <a:buFontTx/>
              <a:buNone/>
            </a:pPr>
            <a:r>
              <a:rPr lang="en-US" sz="1600" smtClean="0"/>
              <a:t>{</a:t>
            </a:r>
          </a:p>
          <a:p>
            <a:pPr eaLnBrk="1" hangingPunct="1">
              <a:buFontTx/>
              <a:buNone/>
            </a:pPr>
            <a:r>
              <a:rPr lang="en-US" sz="1600" smtClean="0"/>
              <a:t>   Console.Write("</a:t>
            </a:r>
            <a:r>
              <a:rPr lang="ru-RU" sz="1600" smtClean="0"/>
              <a:t>Введите радиус круга:");  </a:t>
            </a:r>
          </a:p>
          <a:p>
            <a:pPr eaLnBrk="1" hangingPunct="1">
              <a:buFontTx/>
              <a:buNone/>
            </a:pPr>
            <a:r>
              <a:rPr lang="ru-RU" sz="1600" smtClean="0"/>
              <a:t>   </a:t>
            </a:r>
            <a:r>
              <a:rPr lang="en-US" sz="1600" smtClean="0"/>
              <a:t>string s = Console.ReadLine();</a:t>
            </a:r>
          </a:p>
          <a:p>
            <a:pPr eaLnBrk="1" hangingPunct="1">
              <a:buFontTx/>
              <a:buNone/>
            </a:pPr>
            <a:r>
              <a:rPr lang="en-US" sz="1600" smtClean="0"/>
              <a:t>   double r = Convert.ToDouble(s); </a:t>
            </a:r>
          </a:p>
          <a:p>
            <a:pPr eaLnBrk="1" hangingPunct="1">
              <a:buFontTx/>
              <a:buNone/>
            </a:pPr>
            <a:r>
              <a:rPr lang="en-US" sz="1600" smtClean="0"/>
              <a:t>   double p = Math.PI * r * r;</a:t>
            </a:r>
          </a:p>
          <a:p>
            <a:pPr eaLnBrk="1" hangingPunct="1">
              <a:buFontTx/>
              <a:buNone/>
            </a:pPr>
            <a:r>
              <a:rPr lang="en-US" sz="1600" smtClean="0"/>
              <a:t>   Console.WriteLine("</a:t>
            </a:r>
            <a:r>
              <a:rPr lang="ru-RU" sz="1600" smtClean="0"/>
              <a:t>Площадь круга = {0}", </a:t>
            </a:r>
            <a:r>
              <a:rPr lang="en-US" sz="1600" smtClean="0"/>
              <a:t>p);</a:t>
            </a:r>
          </a:p>
          <a:p>
            <a:pPr eaLnBrk="1" hangingPunct="1">
              <a:buFontTx/>
              <a:buNone/>
            </a:pPr>
            <a:r>
              <a:rPr lang="en-US" sz="1600" smtClean="0"/>
              <a:t>   Console.ReadLine();</a:t>
            </a:r>
          </a:p>
          <a:p>
            <a:pPr eaLnBrk="1" hangingPunct="1">
              <a:buFontTx/>
              <a:buNone/>
            </a:pPr>
            <a:r>
              <a:rPr lang="en-US" sz="1600" smtClean="0"/>
              <a:t>}</a:t>
            </a:r>
          </a:p>
          <a:p>
            <a:pPr eaLnBrk="1" hangingPunct="1">
              <a:buFontTx/>
              <a:buNone/>
            </a:pPr>
            <a:r>
              <a:rPr lang="en-US" sz="1600" smtClean="0"/>
              <a:t>}</a:t>
            </a:r>
          </a:p>
          <a:p>
            <a:pPr eaLnBrk="1" hangingPunct="1"/>
            <a:endParaRPr lang="en-US" smtClean="0"/>
          </a:p>
          <a:p>
            <a:pPr eaLnBrk="1" hangingPunct="1"/>
            <a:endParaRPr lang="en-US" smtClean="0"/>
          </a:p>
        </p:txBody>
      </p:sp>
      <p:sp>
        <p:nvSpPr>
          <p:cNvPr id="25604" name="Прямоугольник 3"/>
          <p:cNvSpPr>
            <a:spLocks noChangeArrowheads="1"/>
          </p:cNvSpPr>
          <p:nvPr/>
        </p:nvSpPr>
        <p:spPr bwMode="auto">
          <a:xfrm>
            <a:off x="4429125" y="1612900"/>
            <a:ext cx="4857750" cy="3816350"/>
          </a:xfrm>
          <a:prstGeom prst="rect">
            <a:avLst/>
          </a:prstGeom>
          <a:noFill/>
          <a:ln w="9525">
            <a:noFill/>
            <a:miter lim="800000"/>
            <a:headEnd/>
            <a:tailEnd/>
          </a:ln>
        </p:spPr>
        <p:txBody>
          <a:bodyPr>
            <a:spAutoFit/>
          </a:bodyPr>
          <a:lstStyle/>
          <a:p>
            <a:r>
              <a:rPr lang="en-US" sz="1600"/>
              <a:t>import java.util.Scanner;</a:t>
            </a:r>
          </a:p>
          <a:p>
            <a:r>
              <a:rPr lang="en-US" sz="1600"/>
              <a:t>class Program</a:t>
            </a:r>
          </a:p>
          <a:p>
            <a:r>
              <a:rPr lang="en-US" sz="1600"/>
              <a:t>{ </a:t>
            </a:r>
          </a:p>
          <a:p>
            <a:r>
              <a:rPr lang="en-US" sz="1600"/>
              <a:t>private static final double PI = 3.1416;</a:t>
            </a:r>
          </a:p>
          <a:p>
            <a:r>
              <a:rPr lang="en-US" sz="1600"/>
              <a:t>public static void main ( String [] args )</a:t>
            </a:r>
          </a:p>
          <a:p>
            <a:r>
              <a:rPr lang="en-US" sz="1600"/>
              <a:t>{</a:t>
            </a:r>
          </a:p>
          <a:p>
            <a:r>
              <a:rPr lang="en-US" sz="1600"/>
              <a:t>   Scanner keyboard=new Scanner ( System.in ) ;</a:t>
            </a:r>
          </a:p>
          <a:p>
            <a:r>
              <a:rPr lang="en-US" sz="1600"/>
              <a:t>   System.out.print ( "</a:t>
            </a:r>
            <a:r>
              <a:rPr lang="ru-RU" sz="1600"/>
              <a:t>Введите радиус круга:" ) ;</a:t>
            </a:r>
          </a:p>
          <a:p>
            <a:r>
              <a:rPr lang="ru-RU" sz="1600"/>
              <a:t>   </a:t>
            </a:r>
            <a:r>
              <a:rPr lang="en-US" sz="1600"/>
              <a:t>float r =</a:t>
            </a:r>
            <a:r>
              <a:rPr lang="ru-RU" sz="1600"/>
              <a:t> </a:t>
            </a:r>
            <a:r>
              <a:rPr lang="en-US" sz="1600"/>
              <a:t>keyboard.nextFloat();</a:t>
            </a:r>
            <a:endParaRPr lang="ru-RU" sz="1600"/>
          </a:p>
          <a:p>
            <a:r>
              <a:rPr lang="ru-RU" sz="1600"/>
              <a:t>   </a:t>
            </a:r>
            <a:r>
              <a:rPr lang="en-US" sz="1600"/>
              <a:t>float p = PI * r * r;</a:t>
            </a:r>
          </a:p>
          <a:p>
            <a:r>
              <a:rPr lang="en-US" sz="1600"/>
              <a:t>   System.out.print ( "</a:t>
            </a:r>
            <a:r>
              <a:rPr lang="ru-RU" sz="1600"/>
              <a:t>Площадь круга = :" ) ;</a:t>
            </a:r>
          </a:p>
          <a:p>
            <a:r>
              <a:rPr lang="ru-RU" sz="1600"/>
              <a:t>   </a:t>
            </a:r>
            <a:r>
              <a:rPr lang="en-US" sz="1600"/>
              <a:t>System.out.println( 2*val*val*PI ) ;</a:t>
            </a:r>
          </a:p>
          <a:p>
            <a:r>
              <a:rPr lang="en-US" sz="1600"/>
              <a:t>  }</a:t>
            </a:r>
          </a:p>
          <a:p>
            <a:r>
              <a:rPr lang="en-US" sz="1600"/>
              <a:t>}</a:t>
            </a:r>
            <a:endParaRPr lang="ru-RU" sz="1600"/>
          </a:p>
          <a:p>
            <a:endParaRPr lang="ru-RU"/>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274638"/>
            <a:ext cx="8229600" cy="1020762"/>
          </a:xfrm>
        </p:spPr>
        <p:txBody>
          <a:bodyPr/>
          <a:lstStyle/>
          <a:p>
            <a:pPr eaLnBrk="1" hangingPunct="1"/>
            <a:r>
              <a:rPr lang="ru-RU" sz="4000" smtClean="0"/>
              <a:t>Пространство имен – </a:t>
            </a:r>
            <a:r>
              <a:rPr lang="en-US" sz="4000" smtClean="0"/>
              <a:t>name space</a:t>
            </a:r>
          </a:p>
        </p:txBody>
      </p:sp>
      <p:sp>
        <p:nvSpPr>
          <p:cNvPr id="26627" name="Rectangle 3"/>
          <p:cNvSpPr>
            <a:spLocks noGrp="1" noChangeArrowheads="1"/>
          </p:cNvSpPr>
          <p:nvPr>
            <p:ph type="body" idx="1"/>
          </p:nvPr>
        </p:nvSpPr>
        <p:spPr>
          <a:xfrm>
            <a:off x="457200" y="1600200"/>
            <a:ext cx="8507413" cy="5068888"/>
          </a:xfrm>
        </p:spPr>
        <p:txBody>
          <a:bodyPr/>
          <a:lstStyle/>
          <a:p>
            <a:pPr eaLnBrk="1" hangingPunct="1">
              <a:lnSpc>
                <a:spcPct val="80000"/>
              </a:lnSpc>
            </a:pPr>
            <a:r>
              <a:rPr lang="ru-RU" sz="2400" smtClean="0"/>
              <a:t>Разделение объектов по иерархически организованным группам</a:t>
            </a:r>
            <a:endParaRPr lang="en-US" sz="2400" smtClean="0"/>
          </a:p>
          <a:p>
            <a:pPr eaLnBrk="1" hangingPunct="1">
              <a:lnSpc>
                <a:spcPct val="80000"/>
              </a:lnSpc>
            </a:pPr>
            <a:r>
              <a:rPr lang="ru-RU" sz="2400" smtClean="0"/>
              <a:t>Используется иерархическое пространство имен</a:t>
            </a:r>
          </a:p>
          <a:p>
            <a:pPr eaLnBrk="1" hangingPunct="1">
              <a:lnSpc>
                <a:spcPct val="80000"/>
              </a:lnSpc>
              <a:buFontTx/>
              <a:buNone/>
            </a:pPr>
            <a:r>
              <a:rPr lang="en-US" sz="2000" smtClean="0"/>
              <a:t>&lt;</a:t>
            </a:r>
            <a:r>
              <a:rPr lang="ru-RU" sz="2000" smtClean="0"/>
              <a:t>имяПространства</a:t>
            </a:r>
            <a:r>
              <a:rPr lang="en-US" sz="2000" smtClean="0"/>
              <a:t>&gt;</a:t>
            </a:r>
            <a:r>
              <a:rPr lang="ru-RU" sz="2000" smtClean="0"/>
              <a:t>.</a:t>
            </a:r>
            <a:r>
              <a:rPr lang="en-US" sz="2000" smtClean="0"/>
              <a:t>&lt;</a:t>
            </a:r>
            <a:r>
              <a:rPr lang="ru-RU" sz="2000" smtClean="0"/>
              <a:t>имяТипа</a:t>
            </a:r>
            <a:r>
              <a:rPr lang="en-US" sz="2000" smtClean="0"/>
              <a:t>&gt;</a:t>
            </a:r>
            <a:r>
              <a:rPr lang="ru-RU" sz="2000" smtClean="0"/>
              <a:t>.</a:t>
            </a:r>
            <a:r>
              <a:rPr lang="en-US" sz="2000" smtClean="0"/>
              <a:t>&lt;</a:t>
            </a:r>
            <a:r>
              <a:rPr lang="ru-RU" sz="2000" smtClean="0"/>
              <a:t>имяПодтипа</a:t>
            </a:r>
            <a:r>
              <a:rPr lang="en-US" sz="2000" smtClean="0"/>
              <a:t>&gt;</a:t>
            </a:r>
            <a:r>
              <a:rPr lang="ru-RU" sz="2000" smtClean="0"/>
              <a:t>.</a:t>
            </a:r>
            <a:r>
              <a:rPr lang="en-US" sz="2000" smtClean="0"/>
              <a:t>&lt;</a:t>
            </a:r>
            <a:r>
              <a:rPr lang="ru-RU" sz="2000" smtClean="0"/>
              <a:t>имяСобственное</a:t>
            </a:r>
            <a:r>
              <a:rPr lang="en-US" sz="2000" smtClean="0"/>
              <a:t>&gt;</a:t>
            </a:r>
            <a:endParaRPr lang="ru-RU" sz="2000" smtClean="0"/>
          </a:p>
          <a:p>
            <a:pPr lvl="1" eaLnBrk="1" hangingPunct="1">
              <a:lnSpc>
                <a:spcPct val="80000"/>
              </a:lnSpc>
            </a:pPr>
            <a:r>
              <a:rPr lang="ru-RU" sz="1800" smtClean="0"/>
              <a:t>Вложенность нескольких имен (как почтовый адрес)</a:t>
            </a:r>
          </a:p>
          <a:p>
            <a:pPr lvl="1" eaLnBrk="1" hangingPunct="1">
              <a:lnSpc>
                <a:spcPct val="80000"/>
              </a:lnSpc>
            </a:pPr>
            <a:r>
              <a:rPr lang="ru-RU" sz="1800" smtClean="0"/>
              <a:t>Значительно понижается вероятность совпадения имен классов разработанных разными компаниями</a:t>
            </a:r>
            <a:endParaRPr lang="en-US" sz="1800" smtClean="0"/>
          </a:p>
          <a:p>
            <a:pPr eaLnBrk="1" hangingPunct="1">
              <a:lnSpc>
                <a:spcPct val="80000"/>
              </a:lnSpc>
            </a:pPr>
            <a:r>
              <a:rPr lang="ru-RU" sz="2400" smtClean="0"/>
              <a:t>Для описания связей между классами (классы близкие по функциональности включены в одно пространство)</a:t>
            </a:r>
          </a:p>
          <a:p>
            <a:pPr eaLnBrk="1" hangingPunct="1">
              <a:lnSpc>
                <a:spcPct val="80000"/>
              </a:lnSpc>
            </a:pPr>
            <a:r>
              <a:rPr lang="ru-RU" sz="2400" smtClean="0"/>
              <a:t>Пространство имен включает - классы (</a:t>
            </a:r>
            <a:r>
              <a:rPr lang="en-US" sz="2400" smtClean="0"/>
              <a:t>Class</a:t>
            </a:r>
            <a:r>
              <a:rPr lang="ru-RU" sz="2400" smtClean="0"/>
              <a:t>); интерфейсы </a:t>
            </a:r>
            <a:r>
              <a:rPr lang="en-US" sz="2400" smtClean="0"/>
              <a:t>(Interface)</a:t>
            </a:r>
            <a:r>
              <a:rPr lang="ru-RU" sz="2400" smtClean="0"/>
              <a:t>; перечисления (</a:t>
            </a:r>
            <a:r>
              <a:rPr lang="en-US" sz="2400" smtClean="0"/>
              <a:t>Enum</a:t>
            </a:r>
            <a:r>
              <a:rPr lang="ru-RU" sz="2400" smtClean="0"/>
              <a:t>); делегаты (сигнатуры классов, </a:t>
            </a:r>
            <a:r>
              <a:rPr lang="en-US" sz="2400" smtClean="0"/>
              <a:t>Delegate</a:t>
            </a:r>
            <a:r>
              <a:rPr lang="ru-RU" sz="2400" smtClean="0"/>
              <a:t>); другие пространства имен.</a:t>
            </a:r>
          </a:p>
          <a:p>
            <a:pPr eaLnBrk="1" hangingPunct="1">
              <a:lnSpc>
                <a:spcPct val="80000"/>
              </a:lnSpc>
            </a:pPr>
            <a:r>
              <a:rPr lang="ru-RU" sz="2400" smtClean="0"/>
              <a:t>В одном </a:t>
            </a:r>
            <a:r>
              <a:rPr lang="en-US" sz="2400" smtClean="0"/>
              <a:t>DLL </a:t>
            </a:r>
            <a:r>
              <a:rPr lang="ru-RU" sz="2400" smtClean="0"/>
              <a:t>модуле могут содержаться элементы из разных пространств имен.</a:t>
            </a:r>
          </a:p>
          <a:p>
            <a:pPr lvl="1" eaLnBrk="1" hangingPunct="1">
              <a:lnSpc>
                <a:spcPct val="80000"/>
              </a:lnSpc>
              <a:buFontTx/>
              <a:buNone/>
            </a:pPr>
            <a:endParaRPr lang="en-US" sz="200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ru-RU" sz="4000" smtClean="0"/>
              <a:t>Основные пространства имен </a:t>
            </a:r>
            <a:r>
              <a:rPr lang="en-US" sz="4000" smtClean="0"/>
              <a:t>FCL</a:t>
            </a:r>
          </a:p>
        </p:txBody>
      </p:sp>
      <p:sp>
        <p:nvSpPr>
          <p:cNvPr id="27651" name="Rectangle 3"/>
          <p:cNvSpPr>
            <a:spLocks noGrp="1" noChangeArrowheads="1"/>
          </p:cNvSpPr>
          <p:nvPr>
            <p:ph type="body" idx="1"/>
          </p:nvPr>
        </p:nvSpPr>
        <p:spPr/>
        <p:txBody>
          <a:bodyPr/>
          <a:lstStyle/>
          <a:p>
            <a:pPr eaLnBrk="1" hangingPunct="1">
              <a:lnSpc>
                <a:spcPct val="80000"/>
              </a:lnSpc>
            </a:pPr>
            <a:r>
              <a:rPr lang="en-US" sz="2400" smtClean="0"/>
              <a:t>System – </a:t>
            </a:r>
            <a:r>
              <a:rPr lang="ru-RU" sz="2400" smtClean="0"/>
              <a:t>общие базовые типы</a:t>
            </a:r>
            <a:endParaRPr lang="en-US" sz="2400" smtClean="0"/>
          </a:p>
          <a:p>
            <a:pPr eaLnBrk="1" hangingPunct="1">
              <a:lnSpc>
                <a:spcPct val="80000"/>
              </a:lnSpc>
            </a:pPr>
            <a:r>
              <a:rPr lang="en-US" sz="2400" smtClean="0"/>
              <a:t>System.VisualBasic</a:t>
            </a:r>
            <a:r>
              <a:rPr lang="ru-RU" sz="2400" smtClean="0"/>
              <a:t> – базовые типы для </a:t>
            </a:r>
            <a:r>
              <a:rPr lang="en-US" sz="2400" smtClean="0"/>
              <a:t>VBasic</a:t>
            </a:r>
          </a:p>
          <a:p>
            <a:pPr eaLnBrk="1" hangingPunct="1">
              <a:lnSpc>
                <a:spcPct val="80000"/>
              </a:lnSpc>
            </a:pPr>
            <a:r>
              <a:rPr lang="en-US" sz="2400" smtClean="0"/>
              <a:t>System.Drawing – </a:t>
            </a:r>
            <a:r>
              <a:rPr lang="ru-RU" sz="2400" smtClean="0"/>
              <a:t>классы для рисования</a:t>
            </a:r>
          </a:p>
          <a:p>
            <a:pPr eaLnBrk="1" hangingPunct="1">
              <a:lnSpc>
                <a:spcPct val="80000"/>
              </a:lnSpc>
            </a:pPr>
            <a:r>
              <a:rPr lang="en-US" sz="2400" smtClean="0"/>
              <a:t>System.Windows.Forms – </a:t>
            </a:r>
            <a:r>
              <a:rPr lang="ru-RU" sz="2400" smtClean="0"/>
              <a:t>классы для приложений с графическим интерфейсом</a:t>
            </a:r>
          </a:p>
          <a:p>
            <a:pPr eaLnBrk="1" hangingPunct="1">
              <a:lnSpc>
                <a:spcPct val="80000"/>
              </a:lnSpc>
            </a:pPr>
            <a:r>
              <a:rPr lang="en-US" sz="2400" smtClean="0"/>
              <a:t>System.Data – </a:t>
            </a:r>
            <a:r>
              <a:rPr lang="ru-RU" sz="2400" smtClean="0"/>
              <a:t>классы для работы с данными в БД</a:t>
            </a:r>
          </a:p>
          <a:p>
            <a:pPr eaLnBrk="1" hangingPunct="1">
              <a:lnSpc>
                <a:spcPct val="80000"/>
              </a:lnSpc>
            </a:pPr>
            <a:r>
              <a:rPr lang="en-US" sz="2400" smtClean="0"/>
              <a:t>System.Web – </a:t>
            </a:r>
            <a:r>
              <a:rPr lang="ru-RU" sz="2400" smtClean="0"/>
              <a:t>классы для </a:t>
            </a:r>
            <a:r>
              <a:rPr lang="en-US" sz="2400" smtClean="0"/>
              <a:t>ASP.NET </a:t>
            </a:r>
            <a:r>
              <a:rPr lang="ru-RU" sz="2400" smtClean="0"/>
              <a:t>и </a:t>
            </a:r>
            <a:r>
              <a:rPr lang="en-US" sz="2400" smtClean="0"/>
              <a:t>Web</a:t>
            </a:r>
            <a:r>
              <a:rPr lang="ru-RU" sz="2400" smtClean="0"/>
              <a:t>-форм</a:t>
            </a:r>
          </a:p>
          <a:p>
            <a:pPr eaLnBrk="1" hangingPunct="1">
              <a:lnSpc>
                <a:spcPct val="80000"/>
              </a:lnSpc>
            </a:pPr>
            <a:r>
              <a:rPr lang="en-US" sz="2400" smtClean="0"/>
              <a:t>System.Net – </a:t>
            </a:r>
            <a:r>
              <a:rPr lang="ru-RU" sz="2400" smtClean="0"/>
              <a:t>классы для работы с сетевыми протоколами</a:t>
            </a:r>
            <a:endParaRPr lang="en-US" sz="2400" smtClean="0"/>
          </a:p>
          <a:p>
            <a:pPr eaLnBrk="1" hangingPunct="1">
              <a:lnSpc>
                <a:spcPct val="80000"/>
              </a:lnSpc>
            </a:pPr>
            <a:r>
              <a:rPr lang="en-US" sz="2400" smtClean="0"/>
              <a:t>System.Web</a:t>
            </a:r>
            <a:r>
              <a:rPr lang="ru-RU" sz="2400" smtClean="0"/>
              <a:t>.</a:t>
            </a:r>
            <a:r>
              <a:rPr lang="en-US" sz="2400" smtClean="0"/>
              <a:t>Services - </a:t>
            </a:r>
            <a:r>
              <a:rPr lang="ru-RU" sz="2400" smtClean="0"/>
              <a:t>классы для разработки </a:t>
            </a:r>
            <a:r>
              <a:rPr lang="en-US" sz="2400" smtClean="0"/>
              <a:t>Web </a:t>
            </a:r>
            <a:r>
              <a:rPr lang="ru-RU" sz="2400" smtClean="0"/>
              <a:t>сервисов</a:t>
            </a:r>
          </a:p>
          <a:p>
            <a:pPr eaLnBrk="1" hangingPunct="1">
              <a:lnSpc>
                <a:spcPct val="80000"/>
              </a:lnSpc>
            </a:pPr>
            <a:r>
              <a:rPr lang="en-US" sz="2400" smtClean="0"/>
              <a:t>System.Web</a:t>
            </a:r>
            <a:r>
              <a:rPr lang="ru-RU" sz="2400" smtClean="0"/>
              <a:t>.</a:t>
            </a:r>
            <a:r>
              <a:rPr lang="en-US" sz="2400" smtClean="0"/>
              <a:t>UI – </a:t>
            </a:r>
            <a:r>
              <a:rPr lang="ru-RU" sz="2400" smtClean="0"/>
              <a:t>основные классы используемые </a:t>
            </a:r>
            <a:r>
              <a:rPr lang="en-US" sz="2400" smtClean="0"/>
              <a:t>ASP.Net</a:t>
            </a:r>
          </a:p>
          <a:p>
            <a:pPr eaLnBrk="1" hangingPunct="1">
              <a:lnSpc>
                <a:spcPct val="80000"/>
              </a:lnSpc>
              <a:buFontTx/>
              <a:buNone/>
            </a:pPr>
            <a:endParaRPr lang="en-US" sz="2400" smtClean="0"/>
          </a:p>
          <a:p>
            <a:pPr eaLnBrk="1" hangingPunct="1">
              <a:lnSpc>
                <a:spcPct val="80000"/>
              </a:lnSpc>
            </a:pPr>
            <a:endParaRPr lang="en-US" sz="240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ru-RU" smtClean="0"/>
              <a:t>Пример простого класса</a:t>
            </a:r>
          </a:p>
        </p:txBody>
      </p:sp>
      <p:sp>
        <p:nvSpPr>
          <p:cNvPr id="28675" name="Rectangle 3"/>
          <p:cNvSpPr>
            <a:spLocks noGrp="1" noChangeArrowheads="1"/>
          </p:cNvSpPr>
          <p:nvPr>
            <p:ph type="body" idx="1"/>
          </p:nvPr>
        </p:nvSpPr>
        <p:spPr>
          <a:xfrm>
            <a:off x="323850" y="1412875"/>
            <a:ext cx="8820150" cy="5445125"/>
          </a:xfrm>
        </p:spPr>
        <p:txBody>
          <a:bodyPr/>
          <a:lstStyle/>
          <a:p>
            <a:pPr eaLnBrk="1" hangingPunct="1">
              <a:lnSpc>
                <a:spcPct val="80000"/>
              </a:lnSpc>
              <a:buFontTx/>
              <a:buNone/>
            </a:pPr>
            <a:r>
              <a:rPr lang="en-US" sz="2000" smtClean="0">
                <a:solidFill>
                  <a:srgbClr val="0033CC"/>
                </a:solidFill>
                <a:latin typeface="Courier New" pitchFamily="49" charset="0"/>
                <a:cs typeface="Courier New" pitchFamily="49" charset="0"/>
              </a:rPr>
              <a:t>namespace TestProg   // </a:t>
            </a:r>
            <a:r>
              <a:rPr lang="ru-RU" sz="2000" smtClean="0">
                <a:solidFill>
                  <a:srgbClr val="0033CC"/>
                </a:solidFill>
                <a:latin typeface="Courier New" pitchFamily="49" charset="0"/>
                <a:cs typeface="Courier New" pitchFamily="49" charset="0"/>
              </a:rPr>
              <a:t>наше пространство имен</a:t>
            </a:r>
            <a:endParaRPr lang="en-US" sz="2000" smtClean="0">
              <a:solidFill>
                <a:srgbClr val="0033CC"/>
              </a:solidFill>
              <a:latin typeface="Courier New" pitchFamily="49" charset="0"/>
              <a:cs typeface="Courier New" pitchFamily="49" charset="0"/>
            </a:endParaRPr>
          </a:p>
          <a:p>
            <a:pPr eaLnBrk="1" hangingPunct="1">
              <a:lnSpc>
                <a:spcPct val="80000"/>
              </a:lnSpc>
              <a:buFontTx/>
              <a:buNone/>
            </a:pPr>
            <a:r>
              <a:rPr lang="en-US" sz="2000" smtClean="0">
                <a:solidFill>
                  <a:srgbClr val="0033CC"/>
                </a:solidFill>
                <a:latin typeface="Courier New" pitchFamily="49" charset="0"/>
                <a:cs typeface="Courier New" pitchFamily="49" charset="0"/>
              </a:rPr>
              <a:t>{</a:t>
            </a:r>
          </a:p>
          <a:p>
            <a:pPr eaLnBrk="1" hangingPunct="1">
              <a:lnSpc>
                <a:spcPct val="80000"/>
              </a:lnSpc>
              <a:buFontTx/>
              <a:buNone/>
            </a:pPr>
            <a:r>
              <a:rPr lang="en-US" sz="2000" smtClean="0">
                <a:solidFill>
                  <a:srgbClr val="0033CC"/>
                </a:solidFill>
                <a:latin typeface="Courier New" pitchFamily="49" charset="0"/>
                <a:cs typeface="Courier New" pitchFamily="49" charset="0"/>
              </a:rPr>
              <a:t>	class Point</a:t>
            </a:r>
            <a:r>
              <a:rPr lang="ru-RU" sz="2000" smtClean="0">
                <a:solidFill>
                  <a:srgbClr val="0033CC"/>
                </a:solidFill>
                <a:latin typeface="Courier New" pitchFamily="49" charset="0"/>
                <a:cs typeface="Courier New" pitchFamily="49" charset="0"/>
              </a:rPr>
              <a:t> // наш класс  </a:t>
            </a:r>
            <a:r>
              <a:rPr lang="en-US" sz="2000" smtClean="0">
                <a:solidFill>
                  <a:srgbClr val="0033CC"/>
                </a:solidFill>
                <a:latin typeface="Courier New" pitchFamily="49" charset="0"/>
                <a:cs typeface="Courier New" pitchFamily="49" charset="0"/>
              </a:rPr>
              <a:t>MMM</a:t>
            </a:r>
            <a:r>
              <a:rPr lang="ru-RU" sz="2000" smtClean="0">
                <a:solidFill>
                  <a:srgbClr val="0033CC"/>
                </a:solidFill>
                <a:latin typeface="Courier New" pitchFamily="49" charset="0"/>
                <a:cs typeface="Courier New" pitchFamily="49" charset="0"/>
              </a:rPr>
              <a:t>.</a:t>
            </a:r>
            <a:r>
              <a:rPr lang="en-US" sz="2000" smtClean="0">
                <a:solidFill>
                  <a:srgbClr val="0033CC"/>
                </a:solidFill>
                <a:latin typeface="Courier New" pitchFamily="49" charset="0"/>
                <a:cs typeface="Courier New" pitchFamily="49" charset="0"/>
              </a:rPr>
              <a:t>Point</a:t>
            </a:r>
          </a:p>
          <a:p>
            <a:pPr eaLnBrk="1" hangingPunct="1">
              <a:lnSpc>
                <a:spcPct val="80000"/>
              </a:lnSpc>
              <a:buFontTx/>
              <a:buNone/>
            </a:pPr>
            <a:r>
              <a:rPr lang="en-US" sz="2000" smtClean="0">
                <a:solidFill>
                  <a:srgbClr val="0033CC"/>
                </a:solidFill>
                <a:latin typeface="Courier New" pitchFamily="49" charset="0"/>
                <a:cs typeface="Courier New" pitchFamily="49" charset="0"/>
              </a:rPr>
              <a:t>	{</a:t>
            </a:r>
          </a:p>
          <a:p>
            <a:pPr eaLnBrk="1" hangingPunct="1">
              <a:lnSpc>
                <a:spcPct val="80000"/>
              </a:lnSpc>
              <a:buFontTx/>
              <a:buNone/>
            </a:pPr>
            <a:r>
              <a:rPr lang="en-US" sz="2000" smtClean="0">
                <a:solidFill>
                  <a:srgbClr val="0033CC"/>
                </a:solidFill>
                <a:latin typeface="Courier New" pitchFamily="49" charset="0"/>
                <a:cs typeface="Courier New" pitchFamily="49" charset="0"/>
              </a:rPr>
              <a:t>	</a:t>
            </a:r>
            <a:r>
              <a:rPr lang="ru-RU" sz="2000" smtClean="0">
                <a:solidFill>
                  <a:srgbClr val="0033CC"/>
                </a:solidFill>
                <a:latin typeface="Courier New" pitchFamily="49" charset="0"/>
                <a:cs typeface="Courier New" pitchFamily="49" charset="0"/>
              </a:rPr>
              <a:t>	</a:t>
            </a:r>
            <a:r>
              <a:rPr lang="en-US" sz="2000" smtClean="0">
                <a:solidFill>
                  <a:srgbClr val="0033CC"/>
                </a:solidFill>
                <a:latin typeface="Courier New" pitchFamily="49" charset="0"/>
                <a:cs typeface="Courier New" pitchFamily="49" charset="0"/>
              </a:rPr>
              <a:t>public int x, y; </a:t>
            </a:r>
            <a:r>
              <a:rPr lang="ru-RU" sz="2000" smtClean="0">
                <a:solidFill>
                  <a:srgbClr val="0033CC"/>
                </a:solidFill>
                <a:latin typeface="Courier New" pitchFamily="49" charset="0"/>
                <a:cs typeface="Courier New" pitchFamily="49" charset="0"/>
              </a:rPr>
              <a:t>// поля класса</a:t>
            </a:r>
          </a:p>
          <a:p>
            <a:pPr eaLnBrk="1" hangingPunct="1">
              <a:lnSpc>
                <a:spcPct val="80000"/>
              </a:lnSpc>
              <a:buFontTx/>
              <a:buNone/>
            </a:pPr>
            <a:r>
              <a:rPr lang="en-US" sz="2000" smtClean="0">
                <a:solidFill>
                  <a:srgbClr val="0033CC"/>
                </a:solidFill>
                <a:latin typeface="Courier New" pitchFamily="49" charset="0"/>
                <a:cs typeface="Courier New" pitchFamily="49" charset="0"/>
              </a:rPr>
              <a:t>	}</a:t>
            </a:r>
          </a:p>
          <a:p>
            <a:pPr eaLnBrk="1" hangingPunct="1">
              <a:lnSpc>
                <a:spcPct val="80000"/>
              </a:lnSpc>
              <a:buFontTx/>
              <a:buNone/>
            </a:pPr>
            <a:r>
              <a:rPr lang="en-US" altLang="zh-CN" sz="2000" smtClean="0">
                <a:solidFill>
                  <a:srgbClr val="0033CC"/>
                </a:solidFill>
                <a:latin typeface="Courier New" pitchFamily="49" charset="0"/>
                <a:ea typeface="SimSun" pitchFamily="2" charset="-122"/>
                <a:cs typeface="Courier New" pitchFamily="49" charset="0"/>
              </a:rPr>
              <a:t>	class Program</a:t>
            </a:r>
          </a:p>
          <a:p>
            <a:pPr eaLnBrk="1" hangingPunct="1">
              <a:lnSpc>
                <a:spcPct val="80000"/>
              </a:lnSpc>
              <a:buFontTx/>
              <a:buNone/>
            </a:pPr>
            <a:r>
              <a:rPr lang="en-US" altLang="zh-CN" sz="2000" smtClean="0">
                <a:solidFill>
                  <a:srgbClr val="0033CC"/>
                </a:solidFill>
                <a:latin typeface="Courier New" pitchFamily="49" charset="0"/>
                <a:ea typeface="SimSun" pitchFamily="2" charset="-122"/>
                <a:cs typeface="Courier New" pitchFamily="49" charset="0"/>
              </a:rPr>
              <a:t>	{	</a:t>
            </a:r>
          </a:p>
          <a:p>
            <a:pPr lvl="1" eaLnBrk="1" hangingPunct="1">
              <a:lnSpc>
                <a:spcPct val="80000"/>
              </a:lnSpc>
              <a:buFontTx/>
              <a:buNone/>
            </a:pPr>
            <a:r>
              <a:rPr lang="en-US" altLang="zh-CN" sz="2000" smtClean="0">
                <a:solidFill>
                  <a:srgbClr val="0033CC"/>
                </a:solidFill>
                <a:latin typeface="Courier New" pitchFamily="49" charset="0"/>
                <a:ea typeface="SimSun" pitchFamily="2" charset="-122"/>
                <a:cs typeface="Courier New" pitchFamily="49" charset="0"/>
              </a:rPr>
              <a:t>	static void Main( ) </a:t>
            </a:r>
            <a:r>
              <a:rPr lang="ru-RU" altLang="zh-CN" sz="2000" smtClean="0">
                <a:solidFill>
                  <a:srgbClr val="0033CC"/>
                </a:solidFill>
                <a:latin typeface="Courier New" pitchFamily="49" charset="0"/>
                <a:cs typeface="Courier New" pitchFamily="49" charset="0"/>
              </a:rPr>
              <a:t>	</a:t>
            </a:r>
            <a:endParaRPr lang="en-US" altLang="zh-CN" sz="2000" smtClean="0">
              <a:solidFill>
                <a:srgbClr val="0033CC"/>
              </a:solidFill>
              <a:latin typeface="Courier New" pitchFamily="49" charset="0"/>
              <a:ea typeface="SimSun" pitchFamily="2" charset="-122"/>
            </a:endParaRPr>
          </a:p>
          <a:p>
            <a:pPr lvl="1" eaLnBrk="1" hangingPunct="1">
              <a:lnSpc>
                <a:spcPct val="80000"/>
              </a:lnSpc>
              <a:buFontTx/>
              <a:buNone/>
            </a:pPr>
            <a:r>
              <a:rPr lang="en-US" altLang="zh-CN" sz="2000" smtClean="0">
                <a:solidFill>
                  <a:srgbClr val="0033CC"/>
                </a:solidFill>
                <a:latin typeface="Courier New" pitchFamily="49" charset="0"/>
                <a:ea typeface="SimSun" pitchFamily="2" charset="-122"/>
              </a:rPr>
              <a:t>	{ </a:t>
            </a:r>
            <a:endParaRPr lang="ru-RU" altLang="zh-CN" sz="2000" smtClean="0">
              <a:solidFill>
                <a:srgbClr val="0033CC"/>
              </a:solidFill>
              <a:latin typeface="Courier New" pitchFamily="49" charset="0"/>
              <a:cs typeface="Courier New" pitchFamily="49" charset="0"/>
            </a:endParaRPr>
          </a:p>
          <a:p>
            <a:pPr lvl="1" eaLnBrk="1" hangingPunct="1">
              <a:lnSpc>
                <a:spcPct val="80000"/>
              </a:lnSpc>
              <a:buFontTx/>
              <a:buNone/>
            </a:pPr>
            <a:r>
              <a:rPr lang="en-US" altLang="zh-CN" sz="2000" smtClean="0">
                <a:solidFill>
                  <a:srgbClr val="0033CC"/>
                </a:solidFill>
                <a:latin typeface="Courier New" pitchFamily="49" charset="0"/>
                <a:ea typeface="SimSun" pitchFamily="2" charset="-122"/>
              </a:rPr>
              <a:t>		Point a</a:t>
            </a:r>
            <a:r>
              <a:rPr lang="ru-RU" altLang="zh-CN" sz="2000" smtClean="0">
                <a:solidFill>
                  <a:srgbClr val="0033CC"/>
                </a:solidFill>
                <a:latin typeface="Courier New" pitchFamily="49" charset="0"/>
                <a:cs typeface="Courier New" pitchFamily="49" charset="0"/>
              </a:rPr>
              <a:t>;</a:t>
            </a:r>
            <a:endParaRPr lang="en-US" altLang="zh-CN" sz="2000" smtClean="0">
              <a:solidFill>
                <a:srgbClr val="0033CC"/>
              </a:solidFill>
              <a:latin typeface="Courier New" pitchFamily="49" charset="0"/>
              <a:ea typeface="SimSun" pitchFamily="2" charset="-122"/>
            </a:endParaRPr>
          </a:p>
          <a:p>
            <a:pPr lvl="1" eaLnBrk="1" hangingPunct="1">
              <a:lnSpc>
                <a:spcPct val="80000"/>
              </a:lnSpc>
              <a:buFontTx/>
              <a:buNone/>
            </a:pPr>
            <a:r>
              <a:rPr lang="en-US" altLang="zh-CN" sz="2000" smtClean="0">
                <a:solidFill>
                  <a:srgbClr val="0033CC"/>
                </a:solidFill>
                <a:latin typeface="Courier New" pitchFamily="49" charset="0"/>
                <a:ea typeface="SimSun" pitchFamily="2" charset="-122"/>
              </a:rPr>
              <a:t>		a = new Point();</a:t>
            </a:r>
          </a:p>
          <a:p>
            <a:pPr lvl="1" eaLnBrk="1" hangingPunct="1">
              <a:lnSpc>
                <a:spcPct val="80000"/>
              </a:lnSpc>
              <a:buFontTx/>
              <a:buNone/>
            </a:pPr>
            <a:r>
              <a:rPr lang="ru-RU" altLang="zh-CN" sz="2000" smtClean="0">
                <a:solidFill>
                  <a:srgbClr val="0033CC"/>
                </a:solidFill>
                <a:latin typeface="Courier New" pitchFamily="49" charset="0"/>
                <a:cs typeface="Courier New" pitchFamily="49" charset="0"/>
              </a:rPr>
              <a:t>		</a:t>
            </a:r>
            <a:r>
              <a:rPr lang="en-US" altLang="zh-CN" sz="2000" smtClean="0">
                <a:solidFill>
                  <a:srgbClr val="0033CC"/>
                </a:solidFill>
                <a:latin typeface="Courier New" pitchFamily="49" charset="0"/>
                <a:ea typeface="SimSun" pitchFamily="2" charset="-122"/>
              </a:rPr>
              <a:t>a.x = 4; </a:t>
            </a:r>
          </a:p>
          <a:p>
            <a:pPr lvl="1" eaLnBrk="1" hangingPunct="1">
              <a:lnSpc>
                <a:spcPct val="80000"/>
              </a:lnSpc>
              <a:buFontTx/>
              <a:buNone/>
            </a:pPr>
            <a:r>
              <a:rPr lang="en-US" altLang="zh-CN" sz="2000" smtClean="0">
                <a:solidFill>
                  <a:srgbClr val="0033CC"/>
                </a:solidFill>
                <a:latin typeface="Courier New" pitchFamily="49" charset="0"/>
                <a:ea typeface="SimSun" pitchFamily="2" charset="-122"/>
              </a:rPr>
              <a:t>		a.y = 3;</a:t>
            </a:r>
          </a:p>
          <a:p>
            <a:pPr lvl="1" eaLnBrk="1" hangingPunct="1">
              <a:lnSpc>
                <a:spcPct val="80000"/>
              </a:lnSpc>
              <a:buFontTx/>
              <a:buNone/>
            </a:pPr>
            <a:r>
              <a:rPr lang="ru-RU" altLang="zh-CN" sz="2000" smtClean="0">
                <a:solidFill>
                  <a:srgbClr val="0033CC"/>
                </a:solidFill>
                <a:latin typeface="Courier New" pitchFamily="49" charset="0"/>
                <a:cs typeface="Courier New" pitchFamily="49" charset="0"/>
              </a:rPr>
              <a:t>	</a:t>
            </a:r>
            <a:r>
              <a:rPr lang="en-US" altLang="zh-CN" sz="2000" smtClean="0">
                <a:solidFill>
                  <a:srgbClr val="0033CC"/>
                </a:solidFill>
                <a:latin typeface="Courier New" pitchFamily="49" charset="0"/>
                <a:ea typeface="SimSun" pitchFamily="2" charset="-122"/>
              </a:rPr>
              <a:t>}</a:t>
            </a:r>
          </a:p>
          <a:p>
            <a:pPr lvl="1" eaLnBrk="1" hangingPunct="1">
              <a:lnSpc>
                <a:spcPct val="80000"/>
              </a:lnSpc>
              <a:buFontTx/>
              <a:buNone/>
            </a:pPr>
            <a:r>
              <a:rPr lang="en-US" altLang="zh-CN" sz="2000" smtClean="0">
                <a:solidFill>
                  <a:srgbClr val="0033CC"/>
                </a:solidFill>
                <a:latin typeface="Courier New" pitchFamily="49" charset="0"/>
                <a:ea typeface="SimSun" pitchFamily="2" charset="-122"/>
              </a:rPr>
              <a:t>}</a:t>
            </a:r>
          </a:p>
          <a:p>
            <a:pPr eaLnBrk="1" hangingPunct="1">
              <a:lnSpc>
                <a:spcPct val="80000"/>
              </a:lnSpc>
              <a:buFontTx/>
              <a:buNone/>
            </a:pPr>
            <a:r>
              <a:rPr lang="en-US" sz="2000" smtClean="0">
                <a:solidFill>
                  <a:srgbClr val="0033CC"/>
                </a:solidFill>
                <a:latin typeface="Courier New" pitchFamily="49" charset="0"/>
                <a:cs typeface="Courier New" pitchFamily="49" charset="0"/>
              </a:rPr>
              <a:t>}</a:t>
            </a:r>
            <a:endParaRPr lang="ru-RU" sz="2000" smtClean="0">
              <a:solidFill>
                <a:srgbClr val="0033CC"/>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ru-RU" sz="4000" smtClean="0"/>
              <a:t>2. Интегрированная среда разработки </a:t>
            </a:r>
            <a:r>
              <a:rPr lang="en-US" sz="4000" smtClean="0"/>
              <a:t>Microsoft Visual Studio</a:t>
            </a:r>
            <a:endParaRPr lang="ru-RU" sz="4000" smtClean="0"/>
          </a:p>
        </p:txBody>
      </p:sp>
      <p:sp>
        <p:nvSpPr>
          <p:cNvPr id="29699" name="Rectangle 3"/>
          <p:cNvSpPr>
            <a:spLocks noGrp="1" noChangeArrowheads="1"/>
          </p:cNvSpPr>
          <p:nvPr>
            <p:ph type="body" idx="1"/>
          </p:nvPr>
        </p:nvSpPr>
        <p:spPr/>
        <p:txBody>
          <a:bodyPr/>
          <a:lstStyle/>
          <a:p>
            <a:pPr>
              <a:lnSpc>
                <a:spcPct val="80000"/>
              </a:lnSpc>
            </a:pPr>
            <a:r>
              <a:rPr lang="ru-RU" sz="2000" smtClean="0"/>
              <a:t>Это основная интегрированная среда разработки программ для платформы </a:t>
            </a:r>
            <a:r>
              <a:rPr lang="en-US" sz="2000" smtClean="0"/>
              <a:t>.Net </a:t>
            </a:r>
            <a:r>
              <a:rPr lang="ru-RU" sz="2000" smtClean="0"/>
              <a:t>компании </a:t>
            </a:r>
            <a:r>
              <a:rPr lang="en-US" sz="2000" smtClean="0"/>
              <a:t>Microsoft.</a:t>
            </a:r>
            <a:endParaRPr lang="ru-RU" sz="2000" smtClean="0"/>
          </a:p>
          <a:p>
            <a:pPr>
              <a:lnSpc>
                <a:spcPct val="80000"/>
              </a:lnSpc>
            </a:pPr>
            <a:r>
              <a:rPr lang="ru-RU" sz="2000" smtClean="0"/>
              <a:t>Может использоваться для разработки программ с консольным и графическим интерфейсом, </a:t>
            </a:r>
            <a:r>
              <a:rPr lang="en-US" sz="2000" smtClean="0"/>
              <a:t>Web </a:t>
            </a:r>
            <a:r>
              <a:rPr lang="ru-RU" sz="2000" smtClean="0"/>
              <a:t>сайтов, </a:t>
            </a:r>
            <a:r>
              <a:rPr lang="en-US" sz="2000" smtClean="0"/>
              <a:t>web </a:t>
            </a:r>
            <a:r>
              <a:rPr lang="ru-RU" sz="2000" smtClean="0"/>
              <a:t>приложений и </a:t>
            </a:r>
            <a:r>
              <a:rPr lang="en-US" sz="2000" smtClean="0"/>
              <a:t>web </a:t>
            </a:r>
            <a:r>
              <a:rPr lang="ru-RU" sz="2000" smtClean="0"/>
              <a:t>сервисов для всех </a:t>
            </a:r>
            <a:r>
              <a:rPr lang="en-US" sz="2000" smtClean="0"/>
              <a:t>OC (Microsoft Windows, Windows Mobile)</a:t>
            </a:r>
            <a:r>
              <a:rPr lang="ru-RU" sz="2000" smtClean="0"/>
              <a:t>, поддерживающих </a:t>
            </a:r>
            <a:r>
              <a:rPr lang="en-US" sz="2000" smtClean="0"/>
              <a:t>.NET Framework, .NET Compact Framework and Microsoft Silverlight.</a:t>
            </a:r>
            <a:r>
              <a:rPr lang="ru-RU" sz="2000" smtClean="0"/>
              <a:t> </a:t>
            </a:r>
          </a:p>
          <a:p>
            <a:pPr>
              <a:lnSpc>
                <a:spcPct val="80000"/>
              </a:lnSpc>
            </a:pPr>
            <a:r>
              <a:rPr lang="ru-RU" sz="2000" smtClean="0"/>
              <a:t>Это программа предоставляет программисту доступ ко множеству различных полезных инструментов </a:t>
            </a:r>
          </a:p>
          <a:p>
            <a:pPr lvl="1">
              <a:lnSpc>
                <a:spcPct val="80000"/>
              </a:lnSpc>
            </a:pPr>
            <a:r>
              <a:rPr lang="ru-RU" sz="1800" smtClean="0"/>
              <a:t>.</a:t>
            </a:r>
            <a:r>
              <a:rPr lang="en-US" sz="1800" smtClean="0"/>
              <a:t>Net Framework</a:t>
            </a:r>
            <a:endParaRPr lang="ru-RU" sz="1800" smtClean="0"/>
          </a:p>
          <a:p>
            <a:pPr lvl="1">
              <a:lnSpc>
                <a:spcPct val="80000"/>
              </a:lnSpc>
            </a:pPr>
            <a:r>
              <a:rPr lang="ru-RU" sz="1800" smtClean="0"/>
              <a:t>компиляторы, </a:t>
            </a:r>
          </a:p>
          <a:p>
            <a:pPr lvl="1">
              <a:lnSpc>
                <a:spcPct val="80000"/>
              </a:lnSpc>
            </a:pPr>
            <a:r>
              <a:rPr lang="ru-RU" sz="1800" smtClean="0"/>
              <a:t>редактор текста, </a:t>
            </a:r>
          </a:p>
          <a:p>
            <a:pPr lvl="1">
              <a:lnSpc>
                <a:spcPct val="80000"/>
              </a:lnSpc>
            </a:pPr>
            <a:r>
              <a:rPr lang="ru-RU" sz="1800" smtClean="0"/>
              <a:t>отладчик, </a:t>
            </a:r>
          </a:p>
          <a:p>
            <a:pPr lvl="1">
              <a:lnSpc>
                <a:spcPct val="80000"/>
              </a:lnSpc>
            </a:pPr>
            <a:r>
              <a:rPr lang="ru-RU" sz="1800" smtClean="0"/>
              <a:t>справочная система, </a:t>
            </a:r>
          </a:p>
          <a:p>
            <a:pPr lvl="1">
              <a:lnSpc>
                <a:spcPct val="80000"/>
              </a:lnSpc>
            </a:pPr>
            <a:r>
              <a:rPr lang="ru-RU" sz="1800" smtClean="0"/>
              <a:t>система визуального проектирования и генерации программ) </a:t>
            </a:r>
          </a:p>
          <a:p>
            <a:pPr lvl="1">
              <a:lnSpc>
                <a:spcPct val="80000"/>
              </a:lnSpc>
            </a:pPr>
            <a:r>
              <a:rPr lang="ru-RU" sz="1800" smtClean="0"/>
              <a:t>Обозреватель объектов </a:t>
            </a:r>
            <a:r>
              <a:rPr lang="en-US" sz="1800" smtClean="0"/>
              <a:t>(Object Browser)</a:t>
            </a:r>
            <a:endParaRPr lang="ru-RU" sz="1800" smtClean="0"/>
          </a:p>
          <a:p>
            <a:pPr>
              <a:lnSpc>
                <a:spcPct val="80000"/>
              </a:lnSpc>
            </a:pPr>
            <a:endParaRPr lang="ru-RU" sz="200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ru-RU" smtClean="0"/>
              <a:t>Пульт пилота самолета</a:t>
            </a:r>
          </a:p>
        </p:txBody>
      </p:sp>
      <p:sp>
        <p:nvSpPr>
          <p:cNvPr id="30723" name="Rectangle 3"/>
          <p:cNvSpPr>
            <a:spLocks noGrp="1" noChangeArrowheads="1"/>
          </p:cNvSpPr>
          <p:nvPr>
            <p:ph type="body" idx="1"/>
          </p:nvPr>
        </p:nvSpPr>
        <p:spPr/>
        <p:txBody>
          <a:bodyPr/>
          <a:lstStyle/>
          <a:p>
            <a:endParaRPr lang="ru-RU" smtClean="0"/>
          </a:p>
        </p:txBody>
      </p:sp>
      <p:pic>
        <p:nvPicPr>
          <p:cNvPr id="30724" name="Picture 5" descr="Panel"/>
          <p:cNvPicPr>
            <a:picLocks noChangeAspect="1" noChangeArrowheads="1"/>
          </p:cNvPicPr>
          <p:nvPr/>
        </p:nvPicPr>
        <p:blipFill>
          <a:blip r:embed="rId3" cstate="print"/>
          <a:srcRect/>
          <a:stretch>
            <a:fillRect/>
          </a:stretch>
        </p:blipFill>
        <p:spPr bwMode="auto">
          <a:xfrm>
            <a:off x="971550" y="1628775"/>
            <a:ext cx="6667500" cy="46863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ru-RU" smtClean="0"/>
              <a:t>Версии </a:t>
            </a:r>
            <a:r>
              <a:rPr lang="en-US" smtClean="0"/>
              <a:t>Visual Studio</a:t>
            </a:r>
            <a:endParaRPr lang="ru-RU" smtClean="0"/>
          </a:p>
        </p:txBody>
      </p:sp>
      <p:pic>
        <p:nvPicPr>
          <p:cNvPr id="31747" name="Picture 4" descr="Figure 1.9 – Visual Studio 2005 Team Explorer"/>
          <p:cNvPicPr>
            <a:picLocks noGrp="1" noChangeAspect="1" noChangeArrowheads="1"/>
          </p:cNvPicPr>
          <p:nvPr>
            <p:ph type="body" idx="1"/>
          </p:nvPr>
        </p:nvPicPr>
        <p:blipFill>
          <a:blip r:embed="rId3" cstate="print"/>
          <a:srcRect/>
          <a:stretch>
            <a:fillRect/>
          </a:stretch>
        </p:blipFill>
        <p:spPr>
          <a:xfrm>
            <a:off x="1042988" y="1557338"/>
            <a:ext cx="6337300" cy="4572000"/>
          </a:xfrm>
          <a:noFill/>
        </p:spPr>
      </p:pic>
      <p:sp>
        <p:nvSpPr>
          <p:cNvPr id="31748" name="Rectangle 5"/>
          <p:cNvSpPr>
            <a:spLocks noChangeArrowheads="1"/>
          </p:cNvSpPr>
          <p:nvPr/>
        </p:nvSpPr>
        <p:spPr bwMode="auto">
          <a:xfrm>
            <a:off x="2268538" y="6308725"/>
            <a:ext cx="3651250" cy="366713"/>
          </a:xfrm>
          <a:prstGeom prst="rect">
            <a:avLst/>
          </a:prstGeom>
          <a:noFill/>
          <a:ln w="9525">
            <a:noFill/>
            <a:miter lim="800000"/>
            <a:headEnd/>
            <a:tailEnd/>
          </a:ln>
        </p:spPr>
        <p:txBody>
          <a:bodyPr wrap="none">
            <a:spAutoFit/>
          </a:bodyPr>
          <a:lstStyle/>
          <a:p>
            <a:pPr>
              <a:spcBef>
                <a:spcPct val="20000"/>
              </a:spcBef>
            </a:pPr>
            <a:r>
              <a:rPr lang="en-US"/>
              <a:t>http://msdn.microsoft.com/vstudio/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smtClean="0"/>
              <a:t>Visual Studio </a:t>
            </a:r>
            <a:r>
              <a:rPr lang="ru-RU" smtClean="0"/>
              <a:t>поддерживает</a:t>
            </a:r>
          </a:p>
        </p:txBody>
      </p:sp>
      <p:sp>
        <p:nvSpPr>
          <p:cNvPr id="32771" name="Rectangle 3"/>
          <p:cNvSpPr>
            <a:spLocks noGrp="1" noChangeArrowheads="1"/>
          </p:cNvSpPr>
          <p:nvPr>
            <p:ph type="body" idx="1"/>
          </p:nvPr>
        </p:nvSpPr>
        <p:spPr>
          <a:xfrm>
            <a:off x="468313" y="1412875"/>
            <a:ext cx="8280400" cy="5256213"/>
          </a:xfrm>
        </p:spPr>
        <p:txBody>
          <a:bodyPr/>
          <a:lstStyle/>
          <a:p>
            <a:pPr marL="609600" indent="-609600">
              <a:lnSpc>
                <a:spcPct val="80000"/>
              </a:lnSpc>
              <a:buFontTx/>
              <a:buAutoNum type="arabicPeriod"/>
            </a:pPr>
            <a:r>
              <a:rPr lang="ru-RU" sz="2400" smtClean="0"/>
              <a:t>Проектирование приложения (рассмотрим позже)</a:t>
            </a:r>
          </a:p>
          <a:p>
            <a:pPr marL="609600" indent="-609600">
              <a:lnSpc>
                <a:spcPct val="80000"/>
              </a:lnSpc>
              <a:buFontTx/>
              <a:buAutoNum type="arabicPeriod"/>
            </a:pPr>
            <a:r>
              <a:rPr lang="ru-RU" sz="2400" smtClean="0"/>
              <a:t>Управление разработкой программы</a:t>
            </a:r>
          </a:p>
          <a:p>
            <a:pPr marL="990600" lvl="1" indent="-533400">
              <a:lnSpc>
                <a:spcPct val="80000"/>
              </a:lnSpc>
              <a:buFontTx/>
              <a:buAutoNum type="arabicPeriod"/>
            </a:pPr>
            <a:r>
              <a:rPr lang="ru-RU" sz="2000" smtClean="0"/>
              <a:t>Проект – тип результата, отдельная папки и опции компилятора</a:t>
            </a:r>
          </a:p>
          <a:p>
            <a:pPr marL="990600" lvl="1" indent="-533400">
              <a:lnSpc>
                <a:spcPct val="80000"/>
              </a:lnSpc>
              <a:buFontTx/>
              <a:buAutoNum type="arabicPeriod"/>
            </a:pPr>
            <a:r>
              <a:rPr lang="ru-RU" sz="2000" smtClean="0"/>
              <a:t>Решение – набор проектов</a:t>
            </a:r>
          </a:p>
          <a:p>
            <a:pPr marL="609600" indent="-609600">
              <a:lnSpc>
                <a:spcPct val="80000"/>
              </a:lnSpc>
              <a:buFontTx/>
              <a:buAutoNum type="arabicPeriod"/>
            </a:pPr>
            <a:r>
              <a:rPr lang="ru-RU" sz="2400" smtClean="0"/>
              <a:t>Составление программы</a:t>
            </a:r>
            <a:endParaRPr lang="en-US" sz="2400" smtClean="0"/>
          </a:p>
          <a:p>
            <a:pPr marL="990600" lvl="1" indent="-533400">
              <a:lnSpc>
                <a:spcPct val="80000"/>
              </a:lnSpc>
              <a:buFontTx/>
              <a:buAutoNum type="arabicPeriod"/>
            </a:pPr>
            <a:r>
              <a:rPr lang="ru-RU" sz="2000" smtClean="0"/>
              <a:t>Выбор языка программирования</a:t>
            </a:r>
          </a:p>
          <a:p>
            <a:pPr marL="990600" lvl="1" indent="-533400">
              <a:lnSpc>
                <a:spcPct val="80000"/>
              </a:lnSpc>
              <a:buFontTx/>
              <a:buAutoNum type="arabicPeriod"/>
            </a:pPr>
            <a:r>
              <a:rPr lang="ru-RU" sz="2000" smtClean="0"/>
              <a:t>Визуальное программирование интерфейса</a:t>
            </a:r>
          </a:p>
          <a:p>
            <a:pPr marL="990600" lvl="1" indent="-533400">
              <a:lnSpc>
                <a:spcPct val="80000"/>
              </a:lnSpc>
              <a:buFontTx/>
              <a:buAutoNum type="arabicPeriod"/>
            </a:pPr>
            <a:r>
              <a:rPr lang="ru-RU" sz="2000" smtClean="0"/>
              <a:t>Составление и редактирование кода</a:t>
            </a:r>
          </a:p>
          <a:p>
            <a:pPr marL="609600" indent="-609600">
              <a:lnSpc>
                <a:spcPct val="80000"/>
              </a:lnSpc>
              <a:buFontTx/>
              <a:buAutoNum type="arabicPeriod"/>
            </a:pPr>
            <a:r>
              <a:rPr lang="ru-RU" sz="2400" smtClean="0"/>
              <a:t>Отладку и выполнение программы</a:t>
            </a:r>
          </a:p>
          <a:p>
            <a:pPr marL="609600" indent="-609600">
              <a:lnSpc>
                <a:spcPct val="80000"/>
              </a:lnSpc>
              <a:buFontTx/>
              <a:buAutoNum type="arabicPeriod"/>
            </a:pPr>
            <a:r>
              <a:rPr lang="ru-RU" sz="2400" smtClean="0"/>
              <a:t>Справочное обеспечение</a:t>
            </a:r>
          </a:p>
          <a:p>
            <a:pPr marL="609600" indent="-609600">
              <a:lnSpc>
                <a:spcPct val="80000"/>
              </a:lnSpc>
              <a:buFontTx/>
              <a:buAutoNum type="arabicPeriod"/>
            </a:pPr>
            <a:r>
              <a:rPr lang="ru-RU" sz="2400" smtClean="0"/>
              <a:t>Общение с другими программистами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ru-RU" sz="4000" smtClean="0"/>
              <a:t>Типы проектов – создаваемых прикладных программ</a:t>
            </a:r>
          </a:p>
        </p:txBody>
      </p:sp>
      <p:sp>
        <p:nvSpPr>
          <p:cNvPr id="33795" name="Rectangle 3"/>
          <p:cNvSpPr>
            <a:spLocks noGrp="1" noChangeArrowheads="1"/>
          </p:cNvSpPr>
          <p:nvPr>
            <p:ph type="body" idx="1"/>
          </p:nvPr>
        </p:nvSpPr>
        <p:spPr>
          <a:xfrm>
            <a:off x="457200" y="1600200"/>
            <a:ext cx="8686800" cy="5257800"/>
          </a:xfrm>
        </p:spPr>
        <p:txBody>
          <a:bodyPr/>
          <a:lstStyle/>
          <a:p>
            <a:pPr>
              <a:lnSpc>
                <a:spcPct val="90000"/>
              </a:lnSpc>
            </a:pPr>
            <a:r>
              <a:rPr lang="en-US" sz="2400" smtClean="0"/>
              <a:t>Application – </a:t>
            </a:r>
            <a:r>
              <a:rPr lang="ru-RU" sz="2400" smtClean="0"/>
              <a:t>Приложения</a:t>
            </a:r>
            <a:endParaRPr lang="en-US" sz="2400" smtClean="0"/>
          </a:p>
          <a:p>
            <a:pPr lvl="1">
              <a:lnSpc>
                <a:spcPct val="90000"/>
              </a:lnSpc>
            </a:pPr>
            <a:r>
              <a:rPr lang="en-US" sz="2000" smtClean="0"/>
              <a:t>Console (</a:t>
            </a:r>
            <a:r>
              <a:rPr lang="ru-RU" sz="2000" smtClean="0"/>
              <a:t>консольные приложения</a:t>
            </a:r>
            <a:r>
              <a:rPr lang="en-US" sz="2000" smtClean="0"/>
              <a:t>), </a:t>
            </a:r>
          </a:p>
          <a:p>
            <a:pPr lvl="1">
              <a:lnSpc>
                <a:spcPct val="90000"/>
              </a:lnSpc>
            </a:pPr>
            <a:r>
              <a:rPr lang="en-US" sz="2000" smtClean="0"/>
              <a:t>Windows</a:t>
            </a:r>
            <a:r>
              <a:rPr lang="ru-RU" sz="2000" smtClean="0"/>
              <a:t> (</a:t>
            </a:r>
            <a:r>
              <a:rPr lang="en-US" sz="2000" smtClean="0"/>
              <a:t>windows </a:t>
            </a:r>
            <a:r>
              <a:rPr lang="ru-RU" sz="2000" smtClean="0"/>
              <a:t>приложения)</a:t>
            </a:r>
            <a:r>
              <a:rPr lang="en-US" sz="2000" smtClean="0"/>
              <a:t>, </a:t>
            </a:r>
          </a:p>
          <a:p>
            <a:pPr lvl="1">
              <a:lnSpc>
                <a:spcPct val="90000"/>
              </a:lnSpc>
            </a:pPr>
            <a:r>
              <a:rPr lang="en-US" sz="2000" smtClean="0"/>
              <a:t>Smart Device (</a:t>
            </a:r>
            <a:r>
              <a:rPr lang="ru-RU" sz="2000" smtClean="0"/>
              <a:t>PDAs, mobile phones </a:t>
            </a:r>
            <a:r>
              <a:rPr lang="en-US" sz="2000" smtClean="0"/>
              <a:t>)</a:t>
            </a:r>
            <a:r>
              <a:rPr lang="ru-RU" sz="2000" smtClean="0"/>
              <a:t> </a:t>
            </a:r>
            <a:endParaRPr lang="en-US" sz="2000" smtClean="0"/>
          </a:p>
          <a:p>
            <a:pPr lvl="1">
              <a:lnSpc>
                <a:spcPct val="90000"/>
              </a:lnSpc>
            </a:pPr>
            <a:r>
              <a:rPr lang="en-US" sz="2000" smtClean="0"/>
              <a:t>ASP.NET Web</a:t>
            </a:r>
            <a:r>
              <a:rPr lang="ru-RU" sz="2000" smtClean="0"/>
              <a:t> (</a:t>
            </a:r>
            <a:r>
              <a:rPr lang="en-US" sz="2000" smtClean="0"/>
              <a:t>web </a:t>
            </a:r>
            <a:r>
              <a:rPr lang="ru-RU" sz="2000" smtClean="0"/>
              <a:t>приложения</a:t>
            </a:r>
            <a:r>
              <a:rPr lang="en-US" sz="2000" smtClean="0"/>
              <a:t> - </a:t>
            </a:r>
            <a:r>
              <a:rPr lang="ru-RU" sz="2000" smtClean="0"/>
              <a:t>сайты)</a:t>
            </a:r>
            <a:r>
              <a:rPr lang="en-US" sz="2000" smtClean="0"/>
              <a:t> </a:t>
            </a:r>
            <a:endParaRPr lang="ru-RU" sz="2000" smtClean="0"/>
          </a:p>
          <a:p>
            <a:pPr lvl="1">
              <a:lnSpc>
                <a:spcPct val="90000"/>
              </a:lnSpc>
            </a:pPr>
            <a:r>
              <a:rPr lang="en-US" sz="2000" smtClean="0"/>
              <a:t>ASP.NET</a:t>
            </a:r>
            <a:r>
              <a:rPr lang="ru-RU" sz="2000" smtClean="0"/>
              <a:t> </a:t>
            </a:r>
            <a:r>
              <a:rPr lang="en-US" sz="2000" smtClean="0"/>
              <a:t>Mobile Web (</a:t>
            </a:r>
            <a:r>
              <a:rPr lang="ru-RU" sz="2000" smtClean="0"/>
              <a:t>приложения для мобильного доступа к </a:t>
            </a:r>
            <a:r>
              <a:rPr lang="en-US" sz="2000" smtClean="0"/>
              <a:t>web )</a:t>
            </a:r>
          </a:p>
          <a:p>
            <a:pPr>
              <a:lnSpc>
                <a:spcPct val="90000"/>
              </a:lnSpc>
            </a:pPr>
            <a:r>
              <a:rPr lang="en-US" sz="2400" smtClean="0"/>
              <a:t>Library – </a:t>
            </a:r>
            <a:r>
              <a:rPr lang="ru-RU" sz="2400" smtClean="0"/>
              <a:t>Библиотеки</a:t>
            </a:r>
            <a:endParaRPr lang="en-US" sz="2400" smtClean="0"/>
          </a:p>
          <a:p>
            <a:pPr lvl="1">
              <a:lnSpc>
                <a:spcPct val="90000"/>
              </a:lnSpc>
            </a:pPr>
            <a:r>
              <a:rPr lang="en-US" sz="2000" smtClean="0"/>
              <a:t>Class</a:t>
            </a:r>
            <a:r>
              <a:rPr lang="ru-RU" sz="2000" smtClean="0"/>
              <a:t> (библиотека классов)</a:t>
            </a:r>
            <a:r>
              <a:rPr lang="en-US" sz="2000" smtClean="0"/>
              <a:t>, </a:t>
            </a:r>
          </a:p>
          <a:p>
            <a:pPr lvl="1">
              <a:lnSpc>
                <a:spcPct val="90000"/>
              </a:lnSpc>
            </a:pPr>
            <a:r>
              <a:rPr lang="en-US" sz="2000" smtClean="0"/>
              <a:t>Windows Controls</a:t>
            </a:r>
            <a:r>
              <a:rPr lang="ru-RU" sz="2000" smtClean="0"/>
              <a:t> (библиотека элементов управления для </a:t>
            </a:r>
            <a:r>
              <a:rPr lang="en-US" sz="2000" smtClean="0"/>
              <a:t>Windows Form</a:t>
            </a:r>
            <a:r>
              <a:rPr lang="ru-RU" sz="2000" smtClean="0"/>
              <a:t>)</a:t>
            </a:r>
            <a:endParaRPr lang="en-US" sz="2000" smtClean="0"/>
          </a:p>
          <a:p>
            <a:pPr lvl="1">
              <a:lnSpc>
                <a:spcPct val="90000"/>
              </a:lnSpc>
            </a:pPr>
            <a:r>
              <a:rPr lang="en-US" sz="2000" smtClean="0"/>
              <a:t>Web Controls </a:t>
            </a:r>
            <a:r>
              <a:rPr lang="ru-RU" sz="2000" smtClean="0"/>
              <a:t>(библиотека элементов управления для </a:t>
            </a:r>
            <a:r>
              <a:rPr lang="en-US" sz="2000" smtClean="0"/>
              <a:t>Web Form</a:t>
            </a:r>
            <a:r>
              <a:rPr lang="ru-RU" sz="2000" smtClean="0"/>
              <a:t>)</a:t>
            </a:r>
            <a:endParaRPr lang="en-US" sz="2000" smtClean="0"/>
          </a:p>
          <a:p>
            <a:pPr>
              <a:lnSpc>
                <a:spcPct val="90000"/>
              </a:lnSpc>
            </a:pPr>
            <a:r>
              <a:rPr lang="en-US" sz="2400" smtClean="0"/>
              <a:t>Services</a:t>
            </a:r>
            <a:r>
              <a:rPr lang="ru-RU" sz="2400" smtClean="0"/>
              <a:t> - Сервисы</a:t>
            </a:r>
            <a:endParaRPr lang="en-US" sz="2400" smtClean="0"/>
          </a:p>
          <a:p>
            <a:pPr lvl="1">
              <a:lnSpc>
                <a:spcPct val="90000"/>
              </a:lnSpc>
            </a:pPr>
            <a:r>
              <a:rPr lang="en-US" sz="2000" smtClean="0"/>
              <a:t>Windows services </a:t>
            </a:r>
            <a:r>
              <a:rPr lang="ru-RU" sz="2000" smtClean="0"/>
              <a:t>(фоновые программы)</a:t>
            </a:r>
            <a:endParaRPr lang="en-US" sz="2000" smtClean="0"/>
          </a:p>
          <a:p>
            <a:pPr lvl="1">
              <a:lnSpc>
                <a:spcPct val="90000"/>
              </a:lnSpc>
            </a:pPr>
            <a:r>
              <a:rPr lang="en-US" sz="2000" smtClean="0"/>
              <a:t>Web services (</a:t>
            </a:r>
            <a:r>
              <a:rPr lang="ru-RU" sz="2000" smtClean="0"/>
              <a:t>предоставление доступа к классам в </a:t>
            </a:r>
            <a:r>
              <a:rPr lang="en-US" sz="2000" smtClean="0"/>
              <a:t>WWW)</a:t>
            </a:r>
            <a:endParaRPr lang="ru-RU" sz="2000"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sz="4000" smtClean="0"/>
              <a:t>Console Applications</a:t>
            </a:r>
          </a:p>
        </p:txBody>
      </p:sp>
      <p:sp>
        <p:nvSpPr>
          <p:cNvPr id="34819" name="Rectangle 3"/>
          <p:cNvSpPr>
            <a:spLocks noGrp="1" noChangeArrowheads="1"/>
          </p:cNvSpPr>
          <p:nvPr>
            <p:ph type="body" idx="1"/>
          </p:nvPr>
        </p:nvSpPr>
        <p:spPr/>
        <p:txBody>
          <a:bodyPr/>
          <a:lstStyle/>
          <a:p>
            <a:r>
              <a:rPr lang="en-US" smtClean="0"/>
              <a:t>Console User Interface (CUI)</a:t>
            </a:r>
          </a:p>
        </p:txBody>
      </p:sp>
      <p:pic>
        <p:nvPicPr>
          <p:cNvPr id="34820" name="Picture 4" descr="234f1-06"/>
          <p:cNvPicPr>
            <a:picLocks noChangeAspect="1" noChangeArrowheads="1"/>
          </p:cNvPicPr>
          <p:nvPr/>
        </p:nvPicPr>
        <p:blipFill>
          <a:blip r:embed="rId3" cstate="print"/>
          <a:srcRect/>
          <a:stretch>
            <a:fillRect/>
          </a:stretch>
        </p:blipFill>
        <p:spPr bwMode="auto">
          <a:xfrm>
            <a:off x="971550" y="2343150"/>
            <a:ext cx="7112000" cy="3603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sz="4000" smtClean="0"/>
              <a:t>Windows Applications</a:t>
            </a:r>
          </a:p>
        </p:txBody>
      </p:sp>
      <p:sp>
        <p:nvSpPr>
          <p:cNvPr id="35843" name="Rectangle 3"/>
          <p:cNvSpPr>
            <a:spLocks noGrp="1" noChangeArrowheads="1"/>
          </p:cNvSpPr>
          <p:nvPr>
            <p:ph type="body" idx="1"/>
          </p:nvPr>
        </p:nvSpPr>
        <p:spPr/>
        <p:txBody>
          <a:bodyPr/>
          <a:lstStyle/>
          <a:p>
            <a:r>
              <a:rPr lang="en-US" smtClean="0"/>
              <a:t>Graphical User Interface (GUI)</a:t>
            </a:r>
          </a:p>
        </p:txBody>
      </p:sp>
      <p:pic>
        <p:nvPicPr>
          <p:cNvPr id="35844" name="Picture 4" descr="234F1-04new"/>
          <p:cNvPicPr>
            <a:picLocks noChangeAspect="1" noChangeArrowheads="1"/>
          </p:cNvPicPr>
          <p:nvPr/>
        </p:nvPicPr>
        <p:blipFill>
          <a:blip r:embed="rId3" cstate="print"/>
          <a:srcRect/>
          <a:stretch>
            <a:fillRect/>
          </a:stretch>
        </p:blipFill>
        <p:spPr bwMode="auto">
          <a:xfrm>
            <a:off x="2916238" y="2708275"/>
            <a:ext cx="3724275" cy="325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smtClean="0"/>
              <a:t>Web Application</a:t>
            </a:r>
            <a:endParaRPr lang="ru-RU" smtClean="0"/>
          </a:p>
        </p:txBody>
      </p:sp>
      <p:pic>
        <p:nvPicPr>
          <p:cNvPr id="36867" name="Picture 4"/>
          <p:cNvPicPr>
            <a:picLocks noChangeAspect="1" noChangeArrowheads="1"/>
          </p:cNvPicPr>
          <p:nvPr/>
        </p:nvPicPr>
        <p:blipFill>
          <a:blip r:embed="rId3" cstate="print"/>
          <a:srcRect/>
          <a:stretch>
            <a:fillRect/>
          </a:stretch>
        </p:blipFill>
        <p:spPr bwMode="auto">
          <a:xfrm>
            <a:off x="539750" y="1557338"/>
            <a:ext cx="7905750" cy="51054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r>
              <a:rPr lang="ru-RU" smtClean="0"/>
              <a:t>Pocket PC and Smartphone </a:t>
            </a:r>
          </a:p>
        </p:txBody>
      </p:sp>
      <p:pic>
        <p:nvPicPr>
          <p:cNvPr id="1028" name="Picture 3" descr="mobile_development_screen_2"/>
          <p:cNvPicPr>
            <a:picLocks noChangeAspect="1" noChangeArrowheads="1"/>
          </p:cNvPicPr>
          <p:nvPr/>
        </p:nvPicPr>
        <p:blipFill>
          <a:blip r:embed="rId4" cstate="print"/>
          <a:srcRect/>
          <a:stretch>
            <a:fillRect/>
          </a:stretch>
        </p:blipFill>
        <p:spPr bwMode="auto">
          <a:xfrm>
            <a:off x="900113" y="1206500"/>
            <a:ext cx="7345362" cy="5651500"/>
          </a:xfrm>
          <a:prstGeom prst="rect">
            <a:avLst/>
          </a:prstGeom>
          <a:noFill/>
          <a:ln w="9525">
            <a:noFill/>
            <a:miter lim="800000"/>
            <a:headEnd/>
            <a:tailEnd/>
          </a:ln>
        </p:spPr>
      </p:pic>
      <p:graphicFrame>
        <p:nvGraphicFramePr>
          <p:cNvPr id="1026" name="Object 2"/>
          <p:cNvGraphicFramePr>
            <a:graphicFrameLocks noChangeAspect="1"/>
          </p:cNvGraphicFramePr>
          <p:nvPr>
            <p:ph idx="1"/>
          </p:nvPr>
        </p:nvGraphicFramePr>
        <p:xfrm>
          <a:off x="3024188" y="3619500"/>
          <a:ext cx="3095625" cy="485775"/>
        </p:xfrm>
        <a:graphic>
          <a:graphicData uri="http://schemas.openxmlformats.org/presentationml/2006/ole">
            <p:oleObj spid="_x0000_s1026" name="Пакет" r:id="rId5" imgW="3095640" imgH="485640" progId="Package">
              <p:embed/>
            </p:oleObj>
          </a:graphicData>
        </a:graphic>
      </p:graphicFrame>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3"/>
          <p:cNvPicPr>
            <a:picLocks noChangeAspect="1" noChangeArrowheads="1"/>
          </p:cNvPicPr>
          <p:nvPr/>
        </p:nvPicPr>
        <p:blipFill>
          <a:blip r:embed="rId3" cstate="print"/>
          <a:srcRect/>
          <a:stretch>
            <a:fillRect/>
          </a:stretch>
        </p:blipFill>
        <p:spPr bwMode="auto">
          <a:xfrm>
            <a:off x="900113" y="1412875"/>
            <a:ext cx="7180262" cy="5202238"/>
          </a:xfrm>
          <a:prstGeom prst="rect">
            <a:avLst/>
          </a:prstGeom>
          <a:noFill/>
          <a:ln w="9525">
            <a:noFill/>
            <a:miter lim="800000"/>
            <a:headEnd/>
            <a:tailEnd/>
          </a:ln>
        </p:spPr>
      </p:pic>
      <p:sp>
        <p:nvSpPr>
          <p:cNvPr id="37891" name="Rectangle 3"/>
          <p:cNvSpPr>
            <a:spLocks noGrp="1" noChangeArrowheads="1"/>
          </p:cNvSpPr>
          <p:nvPr>
            <p:ph type="title"/>
          </p:nvPr>
        </p:nvSpPr>
        <p:spPr/>
        <p:txBody>
          <a:bodyPr/>
          <a:lstStyle/>
          <a:p>
            <a:r>
              <a:rPr lang="ru-RU" sz="4000" b="1" smtClean="0">
                <a:solidFill>
                  <a:schemeClr val="tx1"/>
                </a:solidFill>
                <a:cs typeface="Times New Roman" pitchFamily="18" charset="0"/>
              </a:rPr>
              <a:t>Начальная страница </a:t>
            </a:r>
            <a:br>
              <a:rPr lang="ru-RU" sz="4000" b="1" smtClean="0">
                <a:solidFill>
                  <a:schemeClr val="tx1"/>
                </a:solidFill>
                <a:cs typeface="Times New Roman" pitchFamily="18" charset="0"/>
              </a:rPr>
            </a:br>
            <a:r>
              <a:rPr lang="ru-RU" sz="4000" b="1" smtClean="0">
                <a:solidFill>
                  <a:schemeClr val="tx1"/>
                </a:solidFill>
                <a:cs typeface="Times New Roman" pitchFamily="18" charset="0"/>
              </a:rPr>
              <a:t>(</a:t>
            </a:r>
            <a:r>
              <a:rPr lang="en-US" sz="4000" b="1" smtClean="0">
                <a:solidFill>
                  <a:schemeClr val="tx1"/>
                </a:solidFill>
                <a:cs typeface="Times New Roman" pitchFamily="18" charset="0"/>
              </a:rPr>
              <a:t>start page</a:t>
            </a:r>
            <a:r>
              <a:rPr lang="ru-RU" sz="4000" b="1" smtClean="0">
                <a:solidFill>
                  <a:schemeClr val="tx1"/>
                </a:solidFill>
                <a:cs typeface="Times New Roman" pitchFamily="18" charset="0"/>
              </a:rPr>
              <a:t>)</a:t>
            </a:r>
            <a:endParaRPr lang="en-US" sz="4000" b="1" smtClean="0">
              <a:solidFill>
                <a:schemeClr val="tx1"/>
              </a:solidFill>
              <a:cs typeface="Times New Roman" pitchFamily="18" charset="0"/>
            </a:endParaRPr>
          </a:p>
        </p:txBody>
      </p:sp>
      <p:sp>
        <p:nvSpPr>
          <p:cNvPr id="37892" name="Text Box 14"/>
          <p:cNvSpPr txBox="1">
            <a:spLocks noChangeArrowheads="1"/>
          </p:cNvSpPr>
          <p:nvPr/>
        </p:nvSpPr>
        <p:spPr bwMode="auto">
          <a:xfrm>
            <a:off x="0" y="4868863"/>
            <a:ext cx="1785938" cy="558800"/>
          </a:xfrm>
          <a:prstGeom prst="rect">
            <a:avLst/>
          </a:prstGeom>
          <a:solidFill>
            <a:srgbClr val="99CCFF"/>
          </a:solidFill>
          <a:ln w="9525">
            <a:solidFill>
              <a:schemeClr val="tx1"/>
            </a:solidFill>
            <a:miter lim="800000"/>
            <a:headEnd/>
            <a:tailEnd/>
          </a:ln>
        </p:spPr>
        <p:txBody>
          <a:bodyPr>
            <a:spAutoFit/>
          </a:bodyPr>
          <a:lstStyle/>
          <a:p>
            <a:pPr eaLnBrk="0" hangingPunct="0">
              <a:spcBef>
                <a:spcPct val="50000"/>
              </a:spcBef>
            </a:pPr>
            <a:r>
              <a:rPr lang="ru-RU" sz="1600">
                <a:latin typeface="Times New Roman" pitchFamily="18" charset="0"/>
                <a:cs typeface="Times New Roman" pitchFamily="18" charset="0"/>
              </a:rPr>
              <a:t>Скрытое окно</a:t>
            </a:r>
            <a:r>
              <a:rPr lang="en-US" sz="1600">
                <a:latin typeface="Times New Roman" pitchFamily="18" charset="0"/>
                <a:cs typeface="Times New Roman" pitchFamily="18" charset="0"/>
              </a:rPr>
              <a:t> </a:t>
            </a:r>
            <a:r>
              <a:rPr lang="en-US" sz="1400" b="1">
                <a:cs typeface="Times New Roman" pitchFamily="18" charset="0"/>
              </a:rPr>
              <a:t>Toolbox</a:t>
            </a:r>
            <a:endParaRPr lang="en-US" sz="1600">
              <a:latin typeface="Times New Roman" pitchFamily="18" charset="0"/>
              <a:cs typeface="Times New Roman" pitchFamily="18" charset="0"/>
            </a:endParaRPr>
          </a:p>
        </p:txBody>
      </p:sp>
      <p:sp>
        <p:nvSpPr>
          <p:cNvPr id="37893" name="Line 15"/>
          <p:cNvSpPr>
            <a:spLocks noChangeShapeType="1"/>
          </p:cNvSpPr>
          <p:nvPr/>
        </p:nvSpPr>
        <p:spPr bwMode="auto">
          <a:xfrm flipH="1">
            <a:off x="611188" y="2276475"/>
            <a:ext cx="358775" cy="2519363"/>
          </a:xfrm>
          <a:prstGeom prst="line">
            <a:avLst/>
          </a:prstGeom>
          <a:noFill/>
          <a:ln w="9525">
            <a:solidFill>
              <a:schemeClr val="tx1"/>
            </a:solidFill>
            <a:round/>
            <a:headEnd/>
            <a:tailEnd/>
          </a:ln>
        </p:spPr>
        <p:txBody>
          <a:bodyPr>
            <a:spAutoFit/>
          </a:bodyPr>
          <a:lstStyle/>
          <a:p>
            <a:endParaRPr lang="ru-RU"/>
          </a:p>
        </p:txBody>
      </p:sp>
      <p:sp>
        <p:nvSpPr>
          <p:cNvPr id="37894" name="Text Box 16"/>
          <p:cNvSpPr txBox="1">
            <a:spLocks noChangeArrowheads="1"/>
          </p:cNvSpPr>
          <p:nvPr/>
        </p:nvSpPr>
        <p:spPr bwMode="auto">
          <a:xfrm>
            <a:off x="1547813" y="2205038"/>
            <a:ext cx="2230437" cy="346075"/>
          </a:xfrm>
          <a:prstGeom prst="rect">
            <a:avLst/>
          </a:prstGeom>
          <a:solidFill>
            <a:srgbClr val="99CCFF"/>
          </a:solidFill>
          <a:ln w="9525">
            <a:solidFill>
              <a:schemeClr val="tx1"/>
            </a:solidFill>
            <a:miter lim="800000"/>
            <a:headEnd/>
            <a:tailEnd/>
          </a:ln>
        </p:spPr>
        <p:txBody>
          <a:bodyPr>
            <a:spAutoFit/>
          </a:bodyPr>
          <a:lstStyle/>
          <a:p>
            <a:pPr eaLnBrk="0" hangingPunct="0">
              <a:spcBef>
                <a:spcPct val="50000"/>
              </a:spcBef>
            </a:pPr>
            <a:r>
              <a:rPr lang="ru-RU" sz="1600">
                <a:latin typeface="Times New Roman" pitchFamily="18" charset="0"/>
                <a:cs typeface="Times New Roman" pitchFamily="18" charset="0"/>
              </a:rPr>
              <a:t>Последние проекты</a:t>
            </a:r>
            <a:endParaRPr lang="en-US" sz="1600">
              <a:latin typeface="Times New Roman" pitchFamily="18" charset="0"/>
              <a:cs typeface="Times New Roman" pitchFamily="18" charset="0"/>
            </a:endParaRPr>
          </a:p>
        </p:txBody>
      </p:sp>
      <p:sp>
        <p:nvSpPr>
          <p:cNvPr id="37895" name="Line 17"/>
          <p:cNvSpPr>
            <a:spLocks noChangeShapeType="1"/>
          </p:cNvSpPr>
          <p:nvPr/>
        </p:nvSpPr>
        <p:spPr bwMode="auto">
          <a:xfrm flipH="1">
            <a:off x="1595438" y="2493963"/>
            <a:ext cx="754062" cy="938212"/>
          </a:xfrm>
          <a:prstGeom prst="line">
            <a:avLst/>
          </a:prstGeom>
          <a:noFill/>
          <a:ln w="9525">
            <a:solidFill>
              <a:schemeClr val="tx1"/>
            </a:solidFill>
            <a:round/>
            <a:headEnd/>
            <a:tailEnd/>
          </a:ln>
        </p:spPr>
        <p:txBody>
          <a:bodyPr>
            <a:spAutoFit/>
          </a:bodyPr>
          <a:lstStyle/>
          <a:p>
            <a:endParaRPr lang="ru-RU"/>
          </a:p>
        </p:txBody>
      </p:sp>
      <p:sp>
        <p:nvSpPr>
          <p:cNvPr id="37896" name="Text Box 21"/>
          <p:cNvSpPr txBox="1">
            <a:spLocks noChangeArrowheads="1"/>
          </p:cNvSpPr>
          <p:nvPr/>
        </p:nvSpPr>
        <p:spPr bwMode="auto">
          <a:xfrm>
            <a:off x="2484438" y="3284538"/>
            <a:ext cx="2160587" cy="590550"/>
          </a:xfrm>
          <a:prstGeom prst="rect">
            <a:avLst/>
          </a:prstGeom>
          <a:solidFill>
            <a:srgbClr val="99CCFF"/>
          </a:solidFill>
          <a:ln w="9525">
            <a:solidFill>
              <a:schemeClr val="tx1"/>
            </a:solidFill>
            <a:miter lim="800000"/>
            <a:headEnd/>
            <a:tailEnd/>
          </a:ln>
        </p:spPr>
        <p:txBody>
          <a:bodyPr>
            <a:spAutoFit/>
          </a:bodyPr>
          <a:lstStyle/>
          <a:p>
            <a:pPr algn="ctr" eaLnBrk="0" hangingPunct="0">
              <a:spcBef>
                <a:spcPct val="50000"/>
              </a:spcBef>
            </a:pPr>
            <a:r>
              <a:rPr lang="ru-RU" sz="1600">
                <a:cs typeface="Times New Roman" pitchFamily="18" charset="0"/>
              </a:rPr>
              <a:t>Создание Нового Проекта</a:t>
            </a:r>
            <a:endParaRPr lang="en-US" sz="1600">
              <a:latin typeface="Lucida Console" pitchFamily="49" charset="0"/>
              <a:cs typeface="Times New Roman" pitchFamily="18" charset="0"/>
            </a:endParaRPr>
          </a:p>
        </p:txBody>
      </p:sp>
      <p:sp>
        <p:nvSpPr>
          <p:cNvPr id="37897" name="Line 22"/>
          <p:cNvSpPr>
            <a:spLocks noChangeShapeType="1"/>
          </p:cNvSpPr>
          <p:nvPr/>
        </p:nvSpPr>
        <p:spPr bwMode="auto">
          <a:xfrm flipH="1">
            <a:off x="1835150" y="3644900"/>
            <a:ext cx="649288" cy="360363"/>
          </a:xfrm>
          <a:prstGeom prst="line">
            <a:avLst/>
          </a:prstGeom>
          <a:noFill/>
          <a:ln w="9525">
            <a:solidFill>
              <a:schemeClr val="tx1"/>
            </a:solidFill>
            <a:round/>
            <a:headEnd/>
            <a:tailEnd/>
          </a:ln>
        </p:spPr>
        <p:txBody>
          <a:bodyPr>
            <a:spAutoFit/>
          </a:bodyPr>
          <a:lstStyle/>
          <a:p>
            <a:endParaRPr lang="ru-RU"/>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274638"/>
            <a:ext cx="8229600" cy="777875"/>
          </a:xfrm>
        </p:spPr>
        <p:txBody>
          <a:bodyPr/>
          <a:lstStyle/>
          <a:p>
            <a:r>
              <a:rPr lang="ru-RU" sz="4000" smtClean="0"/>
              <a:t>Создание новых проектов</a:t>
            </a:r>
          </a:p>
        </p:txBody>
      </p:sp>
      <p:pic>
        <p:nvPicPr>
          <p:cNvPr id="38915" name="Picture 4"/>
          <p:cNvPicPr>
            <a:picLocks noChangeAspect="1" noChangeArrowheads="1"/>
          </p:cNvPicPr>
          <p:nvPr/>
        </p:nvPicPr>
        <p:blipFill>
          <a:blip r:embed="rId3" cstate="print"/>
          <a:srcRect/>
          <a:stretch>
            <a:fillRect/>
          </a:stretch>
        </p:blipFill>
        <p:spPr bwMode="auto">
          <a:xfrm>
            <a:off x="1476375" y="1484313"/>
            <a:ext cx="6048375" cy="5075237"/>
          </a:xfrm>
          <a:prstGeom prst="rect">
            <a:avLst/>
          </a:prstGeom>
          <a:noFill/>
          <a:ln w="9525">
            <a:noFill/>
            <a:miter lim="800000"/>
            <a:headEnd/>
            <a:tailEnd/>
          </a:ln>
        </p:spPr>
      </p:pic>
      <p:sp>
        <p:nvSpPr>
          <p:cNvPr id="38916" name="Text Box 5"/>
          <p:cNvSpPr txBox="1">
            <a:spLocks noChangeArrowheads="1"/>
          </p:cNvSpPr>
          <p:nvPr/>
        </p:nvSpPr>
        <p:spPr bwMode="auto">
          <a:xfrm>
            <a:off x="5580063" y="1125538"/>
            <a:ext cx="2736850" cy="346075"/>
          </a:xfrm>
          <a:prstGeom prst="rect">
            <a:avLst/>
          </a:prstGeom>
          <a:solidFill>
            <a:srgbClr val="99CCFF"/>
          </a:solidFill>
          <a:ln w="9525">
            <a:solidFill>
              <a:schemeClr val="tx1"/>
            </a:solidFill>
            <a:miter lim="800000"/>
            <a:headEnd/>
            <a:tailEnd/>
          </a:ln>
        </p:spPr>
        <p:txBody>
          <a:bodyPr>
            <a:spAutoFit/>
          </a:bodyPr>
          <a:lstStyle/>
          <a:p>
            <a:pPr eaLnBrk="0" hangingPunct="0">
              <a:spcBef>
                <a:spcPct val="50000"/>
              </a:spcBef>
            </a:pPr>
            <a:r>
              <a:rPr lang="ru-RU" sz="1600">
                <a:latin typeface="Times New Roman" pitchFamily="18" charset="0"/>
                <a:cs typeface="Times New Roman" pitchFamily="18" charset="0"/>
              </a:rPr>
              <a:t>Создание нового проекта</a:t>
            </a:r>
            <a:endParaRPr lang="en-US" sz="1600">
              <a:latin typeface="Times New Roman" pitchFamily="18" charset="0"/>
              <a:cs typeface="Times New Roman" pitchFamily="18" charset="0"/>
            </a:endParaRPr>
          </a:p>
        </p:txBody>
      </p:sp>
      <p:sp>
        <p:nvSpPr>
          <p:cNvPr id="38917" name="Line 6"/>
          <p:cNvSpPr>
            <a:spLocks noChangeShapeType="1"/>
          </p:cNvSpPr>
          <p:nvPr/>
        </p:nvSpPr>
        <p:spPr bwMode="auto">
          <a:xfrm flipH="1">
            <a:off x="5627688" y="1414463"/>
            <a:ext cx="754062" cy="938212"/>
          </a:xfrm>
          <a:prstGeom prst="line">
            <a:avLst/>
          </a:prstGeom>
          <a:noFill/>
          <a:ln w="9525">
            <a:solidFill>
              <a:schemeClr val="tx1"/>
            </a:solidFill>
            <a:round/>
            <a:headEnd/>
            <a:tailEnd/>
          </a:ln>
        </p:spPr>
        <p:txBody>
          <a:bodyPr>
            <a:spAutoFit/>
          </a:bodyPr>
          <a:lstStyle/>
          <a:p>
            <a:endParaRPr lang="ru-RU"/>
          </a:p>
        </p:txBody>
      </p:sp>
      <p:sp>
        <p:nvSpPr>
          <p:cNvPr id="38918" name="Text Box 7"/>
          <p:cNvSpPr txBox="1">
            <a:spLocks noChangeArrowheads="1"/>
          </p:cNvSpPr>
          <p:nvPr/>
        </p:nvSpPr>
        <p:spPr bwMode="auto">
          <a:xfrm>
            <a:off x="6551613" y="2420938"/>
            <a:ext cx="2592387" cy="346075"/>
          </a:xfrm>
          <a:prstGeom prst="rect">
            <a:avLst/>
          </a:prstGeom>
          <a:solidFill>
            <a:srgbClr val="99CCFF"/>
          </a:solidFill>
          <a:ln w="9525">
            <a:solidFill>
              <a:schemeClr val="tx1"/>
            </a:solidFill>
            <a:miter lim="800000"/>
            <a:headEnd/>
            <a:tailEnd/>
          </a:ln>
        </p:spPr>
        <p:txBody>
          <a:bodyPr>
            <a:spAutoFit/>
          </a:bodyPr>
          <a:lstStyle/>
          <a:p>
            <a:pPr eaLnBrk="0" hangingPunct="0">
              <a:spcBef>
                <a:spcPct val="50000"/>
              </a:spcBef>
            </a:pPr>
            <a:r>
              <a:rPr lang="ru-RU" sz="1600">
                <a:latin typeface="Times New Roman" pitchFamily="18" charset="0"/>
                <a:cs typeface="Times New Roman" pitchFamily="18" charset="0"/>
              </a:rPr>
              <a:t>Создание нового </a:t>
            </a:r>
            <a:r>
              <a:rPr lang="en-US" sz="1600">
                <a:latin typeface="Times New Roman" pitchFamily="18" charset="0"/>
                <a:cs typeface="Times New Roman" pitchFamily="18" charset="0"/>
              </a:rPr>
              <a:t>web</a:t>
            </a:r>
            <a:r>
              <a:rPr lang="ru-RU" sz="1600">
                <a:latin typeface="Times New Roman" pitchFamily="18" charset="0"/>
                <a:cs typeface="Times New Roman" pitchFamily="18" charset="0"/>
              </a:rPr>
              <a:t>-сайта</a:t>
            </a:r>
            <a:endParaRPr lang="en-US" sz="1600">
              <a:latin typeface="Times New Roman" pitchFamily="18" charset="0"/>
              <a:cs typeface="Times New Roman" pitchFamily="18" charset="0"/>
            </a:endParaRPr>
          </a:p>
        </p:txBody>
      </p:sp>
      <p:sp>
        <p:nvSpPr>
          <p:cNvPr id="38919" name="Line 8"/>
          <p:cNvSpPr>
            <a:spLocks noChangeShapeType="1"/>
          </p:cNvSpPr>
          <p:nvPr/>
        </p:nvSpPr>
        <p:spPr bwMode="auto">
          <a:xfrm flipH="1" flipV="1">
            <a:off x="5508625" y="2565400"/>
            <a:ext cx="1008063" cy="0"/>
          </a:xfrm>
          <a:prstGeom prst="line">
            <a:avLst/>
          </a:prstGeom>
          <a:noFill/>
          <a:ln w="9525">
            <a:solidFill>
              <a:schemeClr val="tx1"/>
            </a:solidFill>
            <a:round/>
            <a:headEnd/>
            <a:tailEnd/>
          </a:ln>
        </p:spPr>
        <p:txBody>
          <a:bodyPr>
            <a:spAutoFit/>
          </a:bodyPr>
          <a:lstStyle/>
          <a:p>
            <a:endParaRPr lang="ru-RU"/>
          </a:p>
        </p:txBody>
      </p:sp>
      <p:sp>
        <p:nvSpPr>
          <p:cNvPr id="38920" name="Text Box 9"/>
          <p:cNvSpPr txBox="1">
            <a:spLocks noChangeArrowheads="1"/>
          </p:cNvSpPr>
          <p:nvPr/>
        </p:nvSpPr>
        <p:spPr bwMode="auto">
          <a:xfrm>
            <a:off x="6516688" y="3357563"/>
            <a:ext cx="2447925" cy="346075"/>
          </a:xfrm>
          <a:prstGeom prst="rect">
            <a:avLst/>
          </a:prstGeom>
          <a:solidFill>
            <a:srgbClr val="99CCFF"/>
          </a:solidFill>
          <a:ln w="9525">
            <a:solidFill>
              <a:schemeClr val="tx1"/>
            </a:solidFill>
            <a:miter lim="800000"/>
            <a:headEnd/>
            <a:tailEnd/>
          </a:ln>
        </p:spPr>
        <p:txBody>
          <a:bodyPr>
            <a:spAutoFit/>
          </a:bodyPr>
          <a:lstStyle/>
          <a:p>
            <a:pPr eaLnBrk="0" hangingPunct="0">
              <a:spcBef>
                <a:spcPct val="50000"/>
              </a:spcBef>
            </a:pPr>
            <a:r>
              <a:rPr lang="ru-RU" sz="1600">
                <a:latin typeface="Times New Roman" pitchFamily="18" charset="0"/>
                <a:cs typeface="Times New Roman" pitchFamily="18" charset="0"/>
              </a:rPr>
              <a:t>Создание нового файла</a:t>
            </a:r>
            <a:endParaRPr lang="en-US" sz="1600">
              <a:latin typeface="Times New Roman" pitchFamily="18" charset="0"/>
              <a:cs typeface="Times New Roman" pitchFamily="18" charset="0"/>
            </a:endParaRPr>
          </a:p>
        </p:txBody>
      </p:sp>
      <p:sp>
        <p:nvSpPr>
          <p:cNvPr id="38921" name="Line 10"/>
          <p:cNvSpPr>
            <a:spLocks noChangeShapeType="1"/>
          </p:cNvSpPr>
          <p:nvPr/>
        </p:nvSpPr>
        <p:spPr bwMode="auto">
          <a:xfrm>
            <a:off x="5219700" y="2997200"/>
            <a:ext cx="1296988" cy="576263"/>
          </a:xfrm>
          <a:prstGeom prst="line">
            <a:avLst/>
          </a:prstGeom>
          <a:noFill/>
          <a:ln w="9525">
            <a:solidFill>
              <a:schemeClr val="tx1"/>
            </a:solidFill>
            <a:round/>
            <a:headEnd/>
            <a:tailEnd/>
          </a:ln>
        </p:spPr>
        <p:txBody>
          <a:bodyPr>
            <a:spAutoFit/>
          </a:bodyPr>
          <a:lstStyle/>
          <a:p>
            <a:endParaRPr lang="ru-RU"/>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13"/>
          <p:cNvPicPr>
            <a:picLocks noChangeAspect="1" noChangeArrowheads="1"/>
          </p:cNvPicPr>
          <p:nvPr/>
        </p:nvPicPr>
        <p:blipFill>
          <a:blip r:embed="rId3" cstate="print"/>
          <a:srcRect/>
          <a:stretch>
            <a:fillRect/>
          </a:stretch>
        </p:blipFill>
        <p:spPr bwMode="auto">
          <a:xfrm>
            <a:off x="971550" y="1628775"/>
            <a:ext cx="6985000" cy="4821238"/>
          </a:xfrm>
          <a:prstGeom prst="rect">
            <a:avLst/>
          </a:prstGeom>
          <a:noFill/>
          <a:ln w="9525">
            <a:noFill/>
            <a:miter lim="800000"/>
            <a:headEnd/>
            <a:tailEnd/>
          </a:ln>
        </p:spPr>
      </p:pic>
      <p:sp>
        <p:nvSpPr>
          <p:cNvPr id="39939" name="Rectangle 2"/>
          <p:cNvSpPr>
            <a:spLocks noGrp="1" noChangeArrowheads="1"/>
          </p:cNvSpPr>
          <p:nvPr>
            <p:ph type="title"/>
          </p:nvPr>
        </p:nvSpPr>
        <p:spPr>
          <a:xfrm>
            <a:off x="685800" y="260350"/>
            <a:ext cx="7772400" cy="1008063"/>
          </a:xfrm>
        </p:spPr>
        <p:txBody>
          <a:bodyPr/>
          <a:lstStyle/>
          <a:p>
            <a:r>
              <a:rPr lang="ru-RU" sz="4000" smtClean="0"/>
              <a:t>Создание нового проекта</a:t>
            </a:r>
            <a:r>
              <a:rPr lang="en-US" sz="4000" smtClean="0"/>
              <a:t> </a:t>
            </a:r>
            <a:r>
              <a:rPr lang="ru-RU" sz="4000" smtClean="0"/>
              <a:t/>
            </a:r>
            <a:br>
              <a:rPr lang="ru-RU" sz="4000" smtClean="0"/>
            </a:br>
            <a:r>
              <a:rPr lang="ru-RU" sz="2800" smtClean="0"/>
              <a:t>(</a:t>
            </a:r>
            <a:r>
              <a:rPr lang="en-US" sz="2800" smtClean="0"/>
              <a:t>File/New Project</a:t>
            </a:r>
            <a:r>
              <a:rPr lang="ru-RU" sz="2800" smtClean="0"/>
              <a:t>/</a:t>
            </a:r>
            <a:r>
              <a:rPr lang="en-US" sz="2800" smtClean="0"/>
              <a:t>Project</a:t>
            </a:r>
            <a:r>
              <a:rPr lang="ru-RU" sz="2800" smtClean="0"/>
              <a:t>)</a:t>
            </a:r>
            <a:endParaRPr lang="en-US" sz="2800" smtClean="0"/>
          </a:p>
        </p:txBody>
      </p:sp>
      <p:sp>
        <p:nvSpPr>
          <p:cNvPr id="39940" name="Line 5"/>
          <p:cNvSpPr>
            <a:spLocks noChangeShapeType="1"/>
          </p:cNvSpPr>
          <p:nvPr/>
        </p:nvSpPr>
        <p:spPr bwMode="auto">
          <a:xfrm>
            <a:off x="755650" y="1484313"/>
            <a:ext cx="576263" cy="792162"/>
          </a:xfrm>
          <a:prstGeom prst="line">
            <a:avLst/>
          </a:prstGeom>
          <a:noFill/>
          <a:ln w="9525">
            <a:solidFill>
              <a:schemeClr val="bg2"/>
            </a:solidFill>
            <a:round/>
            <a:headEnd/>
            <a:tailEnd type="triangle" w="med" len="med"/>
          </a:ln>
        </p:spPr>
        <p:txBody>
          <a:bodyPr/>
          <a:lstStyle/>
          <a:p>
            <a:endParaRPr lang="ru-RU"/>
          </a:p>
        </p:txBody>
      </p:sp>
      <p:sp>
        <p:nvSpPr>
          <p:cNvPr id="39941" name="Line 7"/>
          <p:cNvSpPr>
            <a:spLocks noChangeShapeType="1"/>
          </p:cNvSpPr>
          <p:nvPr/>
        </p:nvSpPr>
        <p:spPr bwMode="auto">
          <a:xfrm flipH="1">
            <a:off x="6588125" y="2276475"/>
            <a:ext cx="1138238" cy="576263"/>
          </a:xfrm>
          <a:prstGeom prst="line">
            <a:avLst/>
          </a:prstGeom>
          <a:noFill/>
          <a:ln w="9525">
            <a:solidFill>
              <a:schemeClr val="bg2"/>
            </a:solidFill>
            <a:round/>
            <a:headEnd/>
            <a:tailEnd type="triangle" w="med" len="med"/>
          </a:ln>
        </p:spPr>
        <p:txBody>
          <a:bodyPr/>
          <a:lstStyle/>
          <a:p>
            <a:endParaRPr lang="ru-RU"/>
          </a:p>
        </p:txBody>
      </p:sp>
      <p:sp>
        <p:nvSpPr>
          <p:cNvPr id="39942" name="Line 9"/>
          <p:cNvSpPr>
            <a:spLocks noChangeShapeType="1"/>
          </p:cNvSpPr>
          <p:nvPr/>
        </p:nvSpPr>
        <p:spPr bwMode="auto">
          <a:xfrm>
            <a:off x="1476375" y="4652963"/>
            <a:ext cx="647700" cy="863600"/>
          </a:xfrm>
          <a:prstGeom prst="line">
            <a:avLst/>
          </a:prstGeom>
          <a:noFill/>
          <a:ln w="9525">
            <a:solidFill>
              <a:schemeClr val="bg2"/>
            </a:solidFill>
            <a:round/>
            <a:headEnd/>
            <a:tailEnd type="triangle" w="med" len="med"/>
          </a:ln>
        </p:spPr>
        <p:txBody>
          <a:bodyPr/>
          <a:lstStyle/>
          <a:p>
            <a:endParaRPr lang="ru-RU"/>
          </a:p>
        </p:txBody>
      </p:sp>
      <p:sp>
        <p:nvSpPr>
          <p:cNvPr id="39943" name="Oval 10"/>
          <p:cNvSpPr>
            <a:spLocks noChangeArrowheads="1"/>
          </p:cNvSpPr>
          <p:nvPr/>
        </p:nvSpPr>
        <p:spPr bwMode="auto">
          <a:xfrm>
            <a:off x="6553200" y="4178300"/>
            <a:ext cx="2286000" cy="990600"/>
          </a:xfrm>
          <a:prstGeom prst="ellipse">
            <a:avLst/>
          </a:prstGeom>
          <a:solidFill>
            <a:srgbClr val="00CCFF"/>
          </a:solidFill>
          <a:ln w="9525">
            <a:solidFill>
              <a:schemeClr val="tx1"/>
            </a:solidFill>
            <a:round/>
            <a:headEnd/>
            <a:tailEnd/>
          </a:ln>
        </p:spPr>
        <p:txBody>
          <a:bodyPr wrap="none" anchor="ctr"/>
          <a:lstStyle/>
          <a:p>
            <a:pPr algn="ctr"/>
            <a:r>
              <a:rPr lang="ru-RU" sz="2400">
                <a:latin typeface="Times New Roman" pitchFamily="18" charset="0"/>
              </a:rPr>
              <a:t>Имя </a:t>
            </a:r>
            <a:r>
              <a:rPr lang="en-US" sz="2400">
                <a:latin typeface="Times New Roman" pitchFamily="18" charset="0"/>
              </a:rPr>
              <a:t> </a:t>
            </a:r>
            <a:r>
              <a:rPr lang="ru-RU" sz="2400">
                <a:latin typeface="Times New Roman" pitchFamily="18" charset="0"/>
              </a:rPr>
              <a:t>проекта</a:t>
            </a:r>
            <a:endParaRPr lang="en-US" sz="2400">
              <a:latin typeface="Times New Roman" pitchFamily="18" charset="0"/>
            </a:endParaRPr>
          </a:p>
        </p:txBody>
      </p:sp>
      <p:sp>
        <p:nvSpPr>
          <p:cNvPr id="39944" name="Line 11"/>
          <p:cNvSpPr>
            <a:spLocks noChangeShapeType="1"/>
          </p:cNvSpPr>
          <p:nvPr/>
        </p:nvSpPr>
        <p:spPr bwMode="auto">
          <a:xfrm flipH="1">
            <a:off x="4356100" y="5016500"/>
            <a:ext cx="2425700" cy="212725"/>
          </a:xfrm>
          <a:prstGeom prst="line">
            <a:avLst/>
          </a:prstGeom>
          <a:noFill/>
          <a:ln w="9525">
            <a:solidFill>
              <a:schemeClr val="bg2"/>
            </a:solidFill>
            <a:round/>
            <a:headEnd/>
            <a:tailEnd type="triangle" w="med" len="med"/>
          </a:ln>
        </p:spPr>
        <p:txBody>
          <a:bodyPr wrap="none" anchor="ctr"/>
          <a:lstStyle/>
          <a:p>
            <a:endParaRPr lang="ru-RU"/>
          </a:p>
        </p:txBody>
      </p:sp>
      <p:sp>
        <p:nvSpPr>
          <p:cNvPr id="39945" name="Text Box 14"/>
          <p:cNvSpPr txBox="1">
            <a:spLocks noChangeArrowheads="1"/>
          </p:cNvSpPr>
          <p:nvPr/>
        </p:nvSpPr>
        <p:spPr bwMode="auto">
          <a:xfrm>
            <a:off x="0" y="1125538"/>
            <a:ext cx="2230438" cy="346075"/>
          </a:xfrm>
          <a:prstGeom prst="rect">
            <a:avLst/>
          </a:prstGeom>
          <a:solidFill>
            <a:srgbClr val="99CCFF"/>
          </a:solidFill>
          <a:ln w="9525">
            <a:solidFill>
              <a:schemeClr val="tx1"/>
            </a:solidFill>
            <a:miter lim="800000"/>
            <a:headEnd/>
            <a:tailEnd/>
          </a:ln>
        </p:spPr>
        <p:txBody>
          <a:bodyPr>
            <a:spAutoFit/>
          </a:bodyPr>
          <a:lstStyle/>
          <a:p>
            <a:pPr eaLnBrk="0" hangingPunct="0">
              <a:spcBef>
                <a:spcPct val="50000"/>
              </a:spcBef>
            </a:pPr>
            <a:r>
              <a:rPr lang="ru-RU" sz="1600">
                <a:latin typeface="Times New Roman" pitchFamily="18" charset="0"/>
                <a:cs typeface="Times New Roman" pitchFamily="18" charset="0"/>
              </a:rPr>
              <a:t>Выбор языка прогр.</a:t>
            </a:r>
            <a:endParaRPr lang="en-US" sz="1600">
              <a:latin typeface="Times New Roman" pitchFamily="18" charset="0"/>
              <a:cs typeface="Times New Roman" pitchFamily="18" charset="0"/>
            </a:endParaRPr>
          </a:p>
        </p:txBody>
      </p:sp>
      <p:sp>
        <p:nvSpPr>
          <p:cNvPr id="39946" name="Text Box 15"/>
          <p:cNvSpPr txBox="1">
            <a:spLocks noChangeArrowheads="1"/>
          </p:cNvSpPr>
          <p:nvPr/>
        </p:nvSpPr>
        <p:spPr bwMode="auto">
          <a:xfrm>
            <a:off x="6588125" y="1916113"/>
            <a:ext cx="2230438" cy="346075"/>
          </a:xfrm>
          <a:prstGeom prst="rect">
            <a:avLst/>
          </a:prstGeom>
          <a:solidFill>
            <a:srgbClr val="99CCFF"/>
          </a:solidFill>
          <a:ln w="9525">
            <a:solidFill>
              <a:schemeClr val="tx1"/>
            </a:solidFill>
            <a:miter lim="800000"/>
            <a:headEnd/>
            <a:tailEnd/>
          </a:ln>
        </p:spPr>
        <p:txBody>
          <a:bodyPr>
            <a:spAutoFit/>
          </a:bodyPr>
          <a:lstStyle/>
          <a:p>
            <a:pPr eaLnBrk="0" hangingPunct="0">
              <a:spcBef>
                <a:spcPct val="50000"/>
              </a:spcBef>
            </a:pPr>
            <a:r>
              <a:rPr lang="ru-RU" sz="1600">
                <a:latin typeface="Times New Roman" pitchFamily="18" charset="0"/>
                <a:cs typeface="Times New Roman" pitchFamily="18" charset="0"/>
              </a:rPr>
              <a:t>Выбор типа проекта</a:t>
            </a:r>
            <a:endParaRPr lang="en-US" sz="1600">
              <a:latin typeface="Times New Roman" pitchFamily="18" charset="0"/>
              <a:cs typeface="Times New Roman" pitchFamily="18" charset="0"/>
            </a:endParaRPr>
          </a:p>
        </p:txBody>
      </p:sp>
      <p:sp>
        <p:nvSpPr>
          <p:cNvPr id="39947" name="Text Box 16"/>
          <p:cNvSpPr txBox="1">
            <a:spLocks noChangeArrowheads="1"/>
          </p:cNvSpPr>
          <p:nvPr/>
        </p:nvSpPr>
        <p:spPr bwMode="auto">
          <a:xfrm>
            <a:off x="250825" y="4292600"/>
            <a:ext cx="2230438" cy="346075"/>
          </a:xfrm>
          <a:prstGeom prst="rect">
            <a:avLst/>
          </a:prstGeom>
          <a:solidFill>
            <a:srgbClr val="99CCFF"/>
          </a:solidFill>
          <a:ln w="9525">
            <a:solidFill>
              <a:schemeClr val="tx1"/>
            </a:solidFill>
            <a:miter lim="800000"/>
            <a:headEnd/>
            <a:tailEnd/>
          </a:ln>
        </p:spPr>
        <p:txBody>
          <a:bodyPr>
            <a:spAutoFit/>
          </a:bodyPr>
          <a:lstStyle/>
          <a:p>
            <a:pPr eaLnBrk="0" hangingPunct="0">
              <a:spcBef>
                <a:spcPct val="50000"/>
              </a:spcBef>
            </a:pPr>
            <a:r>
              <a:rPr lang="ru-RU" sz="1600">
                <a:latin typeface="Times New Roman" pitchFamily="18" charset="0"/>
                <a:cs typeface="Times New Roman" pitchFamily="18" charset="0"/>
              </a:rPr>
              <a:t>Размещение проекта</a:t>
            </a:r>
            <a:endParaRPr lang="en-US" sz="1600">
              <a:latin typeface="Times New Roman" pitchFamily="18" charset="0"/>
              <a:cs typeface="Times New Roman" pitchFamily="18" charset="0"/>
            </a:endParaRPr>
          </a:p>
        </p:txBody>
      </p:sp>
    </p:spTree>
  </p:cSld>
  <p:clrMapOvr>
    <a:masterClrMapping/>
  </p:clrMapOvr>
  <p:transition>
    <p:zoom/>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ru-RU" smtClean="0"/>
              <a:t>Решения и проекты</a:t>
            </a:r>
          </a:p>
        </p:txBody>
      </p:sp>
      <p:sp>
        <p:nvSpPr>
          <p:cNvPr id="40963" name="Rectangle 3"/>
          <p:cNvSpPr>
            <a:spLocks noGrp="1" noChangeArrowheads="1"/>
          </p:cNvSpPr>
          <p:nvPr>
            <p:ph type="body" idx="1"/>
          </p:nvPr>
        </p:nvSpPr>
        <p:spPr/>
        <p:txBody>
          <a:bodyPr/>
          <a:lstStyle/>
          <a:p>
            <a:r>
              <a:rPr lang="en-US" smtClean="0"/>
              <a:t>Project (</a:t>
            </a:r>
            <a:r>
              <a:rPr lang="ru-RU" smtClean="0"/>
              <a:t>проект) это набор файлов для создания отдельной программы</a:t>
            </a:r>
          </a:p>
          <a:p>
            <a:r>
              <a:rPr lang="en-US" smtClean="0"/>
              <a:t>Solution (</a:t>
            </a:r>
            <a:r>
              <a:rPr lang="ru-RU" smtClean="0"/>
              <a:t>решение) - это набор проектов для создания программного комплекса для решения сложной проблемы</a:t>
            </a:r>
          </a:p>
          <a:p>
            <a:r>
              <a:rPr lang="en-US" smtClean="0"/>
              <a:t>Site </a:t>
            </a:r>
            <a:r>
              <a:rPr lang="ru-RU" smtClean="0"/>
              <a:t>(сайт) это набор файлов для создания программы, которая будет работать в сети Интернет.</a:t>
            </a:r>
          </a:p>
          <a:p>
            <a:endParaRPr lang="ru-RU" smtClean="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ru-RU" smtClean="0"/>
              <a:t>Проект</a:t>
            </a:r>
          </a:p>
        </p:txBody>
      </p:sp>
      <p:sp>
        <p:nvSpPr>
          <p:cNvPr id="41987" name="Rectangle 3"/>
          <p:cNvSpPr>
            <a:spLocks noGrp="1" noChangeArrowheads="1"/>
          </p:cNvSpPr>
          <p:nvPr>
            <p:ph type="body" idx="1"/>
          </p:nvPr>
        </p:nvSpPr>
        <p:spPr/>
        <p:txBody>
          <a:bodyPr/>
          <a:lstStyle/>
          <a:p>
            <a:r>
              <a:rPr lang="ru-RU" smtClean="0"/>
              <a:t>Набор файлов для создания сборок</a:t>
            </a:r>
          </a:p>
          <a:p>
            <a:r>
              <a:rPr lang="ru-RU" smtClean="0"/>
              <a:t>Все файлы в одной папке с именем проекта</a:t>
            </a:r>
          </a:p>
          <a:p>
            <a:r>
              <a:rPr lang="ru-RU" smtClean="0"/>
              <a:t>Содержание проекта</a:t>
            </a:r>
            <a:endParaRPr lang="en-US" smtClean="0"/>
          </a:p>
          <a:p>
            <a:r>
              <a:rPr lang="ru-RU" smtClean="0"/>
              <a:t>Описание проекта </a:t>
            </a:r>
            <a:r>
              <a:rPr lang="en-US" smtClean="0"/>
              <a:t>&lt;</a:t>
            </a:r>
            <a:r>
              <a:rPr lang="ru-RU" smtClean="0"/>
              <a:t>имя проекта</a:t>
            </a:r>
            <a:r>
              <a:rPr lang="en-US" smtClean="0"/>
              <a:t>&gt;</a:t>
            </a:r>
            <a:r>
              <a:rPr lang="ru-RU" smtClean="0"/>
              <a:t>.csproj</a:t>
            </a:r>
          </a:p>
          <a:p>
            <a:r>
              <a:rPr lang="ru-RU" smtClean="0"/>
              <a:t>Описание сборки AssemblyInfo.cs</a:t>
            </a:r>
          </a:p>
          <a:p>
            <a:r>
              <a:rPr lang="ru-RU" smtClean="0"/>
              <a:t>Файлы с кодом </a:t>
            </a:r>
            <a:r>
              <a:rPr lang="en-US" smtClean="0"/>
              <a:t>&lt;</a:t>
            </a:r>
            <a:r>
              <a:rPr lang="ru-RU" smtClean="0"/>
              <a:t>имя</a:t>
            </a:r>
            <a:r>
              <a:rPr lang="en-US" smtClean="0"/>
              <a:t>&gt;.cs</a:t>
            </a:r>
            <a:endParaRPr lang="ru-RU"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ru-RU" smtClean="0"/>
              <a:t>Решение</a:t>
            </a:r>
          </a:p>
        </p:txBody>
      </p:sp>
      <p:sp>
        <p:nvSpPr>
          <p:cNvPr id="43011" name="Rectangle 3"/>
          <p:cNvSpPr>
            <a:spLocks noGrp="1" noChangeArrowheads="1"/>
          </p:cNvSpPr>
          <p:nvPr>
            <p:ph type="body" idx="1"/>
          </p:nvPr>
        </p:nvSpPr>
        <p:spPr>
          <a:xfrm>
            <a:off x="457200" y="1600200"/>
            <a:ext cx="8229600" cy="2189163"/>
          </a:xfrm>
        </p:spPr>
        <p:txBody>
          <a:bodyPr/>
          <a:lstStyle/>
          <a:p>
            <a:pPr>
              <a:lnSpc>
                <a:spcPct val="80000"/>
              </a:lnSpc>
            </a:pPr>
            <a:r>
              <a:rPr lang="ru-RU" sz="1800" smtClean="0"/>
              <a:t>Оболочка для набора проектов</a:t>
            </a:r>
          </a:p>
          <a:p>
            <a:pPr>
              <a:lnSpc>
                <a:spcPct val="80000"/>
              </a:lnSpc>
            </a:pPr>
            <a:r>
              <a:rPr lang="ru-RU" sz="1800" smtClean="0"/>
              <a:t>Решение может размещаться в отдельной папке или в папке с проектов.</a:t>
            </a:r>
          </a:p>
          <a:p>
            <a:pPr>
              <a:lnSpc>
                <a:spcPct val="80000"/>
              </a:lnSpc>
            </a:pPr>
            <a:r>
              <a:rPr lang="ru-RU" sz="1800" smtClean="0"/>
              <a:t>Если решение в отдельной папке, то все проекты в покаталогах этой папки</a:t>
            </a:r>
          </a:p>
          <a:p>
            <a:pPr>
              <a:lnSpc>
                <a:spcPct val="80000"/>
              </a:lnSpc>
            </a:pPr>
            <a:r>
              <a:rPr lang="ru-RU" sz="1800" smtClean="0"/>
              <a:t>Файлы решения</a:t>
            </a:r>
          </a:p>
          <a:p>
            <a:pPr lvl="1">
              <a:lnSpc>
                <a:spcPct val="80000"/>
              </a:lnSpc>
            </a:pPr>
            <a:r>
              <a:rPr lang="ru-RU" sz="1600" smtClean="0"/>
              <a:t>Описание решения </a:t>
            </a:r>
            <a:r>
              <a:rPr lang="en-US" sz="1600" smtClean="0"/>
              <a:t>&lt;</a:t>
            </a:r>
            <a:r>
              <a:rPr lang="ru-RU" sz="1600" smtClean="0"/>
              <a:t>имя проекта</a:t>
            </a:r>
            <a:r>
              <a:rPr lang="en-US" sz="1600" smtClean="0"/>
              <a:t>&gt;</a:t>
            </a:r>
            <a:r>
              <a:rPr lang="ru-RU" sz="1600" smtClean="0"/>
              <a:t>.sln</a:t>
            </a:r>
          </a:p>
          <a:p>
            <a:pPr lvl="1">
              <a:lnSpc>
                <a:spcPct val="80000"/>
              </a:lnSpc>
            </a:pPr>
            <a:r>
              <a:rPr lang="ru-RU" altLang="en-US" sz="1600" smtClean="0"/>
              <a:t>Опции и конфигурация решения</a:t>
            </a:r>
            <a:r>
              <a:rPr lang="en-US" sz="1600" smtClean="0"/>
              <a:t> &lt;</a:t>
            </a:r>
            <a:r>
              <a:rPr lang="ru-RU" sz="1600" smtClean="0"/>
              <a:t>имя проекта</a:t>
            </a:r>
            <a:r>
              <a:rPr lang="en-US" sz="1600" smtClean="0"/>
              <a:t>&gt;</a:t>
            </a:r>
            <a:r>
              <a:rPr lang="ru-RU" sz="1600" smtClean="0"/>
              <a:t>.s</a:t>
            </a:r>
            <a:r>
              <a:rPr lang="en-US" sz="1600" smtClean="0"/>
              <a:t>uo</a:t>
            </a:r>
            <a:endParaRPr lang="ru-RU" sz="1600" smtClean="0"/>
          </a:p>
          <a:p>
            <a:pPr lvl="1">
              <a:lnSpc>
                <a:spcPct val="80000"/>
              </a:lnSpc>
            </a:pPr>
            <a:endParaRPr lang="ru-RU" sz="1600" smtClean="0"/>
          </a:p>
          <a:p>
            <a:pPr lvl="1">
              <a:lnSpc>
                <a:spcPct val="80000"/>
              </a:lnSpc>
            </a:pPr>
            <a:endParaRPr lang="ru-RU" sz="1600" smtClean="0"/>
          </a:p>
        </p:txBody>
      </p:sp>
      <p:sp>
        <p:nvSpPr>
          <p:cNvPr id="43012" name="Rectangle 15"/>
          <p:cNvSpPr>
            <a:spLocks noChangeArrowheads="1"/>
          </p:cNvSpPr>
          <p:nvPr/>
        </p:nvSpPr>
        <p:spPr bwMode="auto">
          <a:xfrm>
            <a:off x="3059113" y="3933825"/>
            <a:ext cx="2447925" cy="647700"/>
          </a:xfrm>
          <a:prstGeom prst="rect">
            <a:avLst/>
          </a:prstGeom>
          <a:solidFill>
            <a:schemeClr val="accent1"/>
          </a:solidFill>
          <a:ln w="9525">
            <a:solidFill>
              <a:schemeClr val="tx1"/>
            </a:solidFill>
            <a:miter lim="800000"/>
            <a:headEnd/>
            <a:tailEnd/>
          </a:ln>
        </p:spPr>
        <p:txBody>
          <a:bodyPr wrap="none" anchor="ctr"/>
          <a:lstStyle/>
          <a:p>
            <a:pPr algn="ctr"/>
            <a:r>
              <a:rPr lang="ru-RU"/>
              <a:t>Решение</a:t>
            </a:r>
          </a:p>
        </p:txBody>
      </p:sp>
      <p:sp>
        <p:nvSpPr>
          <p:cNvPr id="43013" name="Line 16"/>
          <p:cNvSpPr>
            <a:spLocks noChangeShapeType="1"/>
          </p:cNvSpPr>
          <p:nvPr/>
        </p:nvSpPr>
        <p:spPr bwMode="auto">
          <a:xfrm>
            <a:off x="1690688" y="5229225"/>
            <a:ext cx="5329237" cy="0"/>
          </a:xfrm>
          <a:prstGeom prst="line">
            <a:avLst/>
          </a:prstGeom>
          <a:noFill/>
          <a:ln w="9525">
            <a:solidFill>
              <a:schemeClr val="tx1"/>
            </a:solidFill>
            <a:round/>
            <a:headEnd/>
            <a:tailEnd/>
          </a:ln>
        </p:spPr>
        <p:txBody>
          <a:bodyPr/>
          <a:lstStyle/>
          <a:p>
            <a:endParaRPr lang="ru-RU"/>
          </a:p>
        </p:txBody>
      </p:sp>
      <p:sp>
        <p:nvSpPr>
          <p:cNvPr id="43014" name="Line 17"/>
          <p:cNvSpPr>
            <a:spLocks noChangeShapeType="1"/>
          </p:cNvSpPr>
          <p:nvPr/>
        </p:nvSpPr>
        <p:spPr bwMode="auto">
          <a:xfrm>
            <a:off x="4211638" y="4581525"/>
            <a:ext cx="0" cy="647700"/>
          </a:xfrm>
          <a:prstGeom prst="line">
            <a:avLst/>
          </a:prstGeom>
          <a:noFill/>
          <a:ln w="9525">
            <a:solidFill>
              <a:schemeClr val="tx1"/>
            </a:solidFill>
            <a:round/>
            <a:headEnd/>
            <a:tailEnd/>
          </a:ln>
        </p:spPr>
        <p:txBody>
          <a:bodyPr/>
          <a:lstStyle/>
          <a:p>
            <a:endParaRPr lang="ru-RU"/>
          </a:p>
        </p:txBody>
      </p:sp>
      <p:sp>
        <p:nvSpPr>
          <p:cNvPr id="43015" name="Line 18"/>
          <p:cNvSpPr>
            <a:spLocks noChangeShapeType="1"/>
          </p:cNvSpPr>
          <p:nvPr/>
        </p:nvSpPr>
        <p:spPr bwMode="auto">
          <a:xfrm>
            <a:off x="1690688" y="5229225"/>
            <a:ext cx="0" cy="649288"/>
          </a:xfrm>
          <a:prstGeom prst="line">
            <a:avLst/>
          </a:prstGeom>
          <a:noFill/>
          <a:ln w="9525">
            <a:solidFill>
              <a:schemeClr val="tx1"/>
            </a:solidFill>
            <a:round/>
            <a:headEnd/>
            <a:tailEnd/>
          </a:ln>
        </p:spPr>
        <p:txBody>
          <a:bodyPr/>
          <a:lstStyle/>
          <a:p>
            <a:endParaRPr lang="ru-RU"/>
          </a:p>
        </p:txBody>
      </p:sp>
      <p:sp>
        <p:nvSpPr>
          <p:cNvPr id="43016" name="Line 19"/>
          <p:cNvSpPr>
            <a:spLocks noChangeShapeType="1"/>
          </p:cNvSpPr>
          <p:nvPr/>
        </p:nvSpPr>
        <p:spPr bwMode="auto">
          <a:xfrm>
            <a:off x="3490913" y="5229225"/>
            <a:ext cx="0" cy="649288"/>
          </a:xfrm>
          <a:prstGeom prst="line">
            <a:avLst/>
          </a:prstGeom>
          <a:noFill/>
          <a:ln w="9525">
            <a:solidFill>
              <a:schemeClr val="tx1"/>
            </a:solidFill>
            <a:round/>
            <a:headEnd/>
            <a:tailEnd/>
          </a:ln>
        </p:spPr>
        <p:txBody>
          <a:bodyPr/>
          <a:lstStyle/>
          <a:p>
            <a:endParaRPr lang="ru-RU"/>
          </a:p>
        </p:txBody>
      </p:sp>
      <p:sp>
        <p:nvSpPr>
          <p:cNvPr id="43017" name="Line 20"/>
          <p:cNvSpPr>
            <a:spLocks noChangeShapeType="1"/>
          </p:cNvSpPr>
          <p:nvPr/>
        </p:nvSpPr>
        <p:spPr bwMode="auto">
          <a:xfrm>
            <a:off x="5364163" y="5229225"/>
            <a:ext cx="0" cy="649288"/>
          </a:xfrm>
          <a:prstGeom prst="line">
            <a:avLst/>
          </a:prstGeom>
          <a:noFill/>
          <a:ln w="9525">
            <a:solidFill>
              <a:schemeClr val="tx1"/>
            </a:solidFill>
            <a:round/>
            <a:headEnd/>
            <a:tailEnd/>
          </a:ln>
        </p:spPr>
        <p:txBody>
          <a:bodyPr/>
          <a:lstStyle/>
          <a:p>
            <a:endParaRPr lang="ru-RU"/>
          </a:p>
        </p:txBody>
      </p:sp>
      <p:sp>
        <p:nvSpPr>
          <p:cNvPr id="43018" name="Line 21"/>
          <p:cNvSpPr>
            <a:spLocks noChangeShapeType="1"/>
          </p:cNvSpPr>
          <p:nvPr/>
        </p:nvSpPr>
        <p:spPr bwMode="auto">
          <a:xfrm>
            <a:off x="7019925" y="5229225"/>
            <a:ext cx="0" cy="649288"/>
          </a:xfrm>
          <a:prstGeom prst="line">
            <a:avLst/>
          </a:prstGeom>
          <a:noFill/>
          <a:ln w="9525">
            <a:solidFill>
              <a:schemeClr val="tx1"/>
            </a:solidFill>
            <a:round/>
            <a:headEnd/>
            <a:tailEnd/>
          </a:ln>
        </p:spPr>
        <p:txBody>
          <a:bodyPr/>
          <a:lstStyle/>
          <a:p>
            <a:endParaRPr lang="ru-RU"/>
          </a:p>
        </p:txBody>
      </p:sp>
      <p:sp>
        <p:nvSpPr>
          <p:cNvPr id="43019" name="Rectangle 22"/>
          <p:cNvSpPr>
            <a:spLocks noChangeArrowheads="1"/>
          </p:cNvSpPr>
          <p:nvPr/>
        </p:nvSpPr>
        <p:spPr bwMode="auto">
          <a:xfrm>
            <a:off x="855663" y="5878513"/>
            <a:ext cx="1655762" cy="647700"/>
          </a:xfrm>
          <a:prstGeom prst="rect">
            <a:avLst/>
          </a:prstGeom>
          <a:solidFill>
            <a:schemeClr val="accent1"/>
          </a:solidFill>
          <a:ln w="9525">
            <a:solidFill>
              <a:schemeClr val="tx1"/>
            </a:solidFill>
            <a:miter lim="800000"/>
            <a:headEnd/>
            <a:tailEnd/>
          </a:ln>
        </p:spPr>
        <p:txBody>
          <a:bodyPr wrap="none" anchor="ctr"/>
          <a:lstStyle/>
          <a:p>
            <a:pPr algn="ctr"/>
            <a:r>
              <a:rPr lang="ru-RU"/>
              <a:t>Проект А</a:t>
            </a:r>
          </a:p>
        </p:txBody>
      </p:sp>
      <p:sp>
        <p:nvSpPr>
          <p:cNvPr id="43020" name="Rectangle 23"/>
          <p:cNvSpPr>
            <a:spLocks noChangeArrowheads="1"/>
          </p:cNvSpPr>
          <p:nvPr/>
        </p:nvSpPr>
        <p:spPr bwMode="auto">
          <a:xfrm>
            <a:off x="2698750" y="5878513"/>
            <a:ext cx="1655763" cy="647700"/>
          </a:xfrm>
          <a:prstGeom prst="rect">
            <a:avLst/>
          </a:prstGeom>
          <a:solidFill>
            <a:schemeClr val="accent1"/>
          </a:solidFill>
          <a:ln w="9525">
            <a:solidFill>
              <a:schemeClr val="tx1"/>
            </a:solidFill>
            <a:miter lim="800000"/>
            <a:headEnd/>
            <a:tailEnd/>
          </a:ln>
        </p:spPr>
        <p:txBody>
          <a:bodyPr wrap="none" anchor="ctr"/>
          <a:lstStyle/>
          <a:p>
            <a:pPr algn="ctr"/>
            <a:r>
              <a:rPr lang="ru-RU"/>
              <a:t>Проект </a:t>
            </a:r>
            <a:r>
              <a:rPr lang="en-US"/>
              <a:t>B</a:t>
            </a:r>
            <a:endParaRPr lang="ru-RU"/>
          </a:p>
        </p:txBody>
      </p:sp>
      <p:sp>
        <p:nvSpPr>
          <p:cNvPr id="43021" name="Rectangle 24"/>
          <p:cNvSpPr>
            <a:spLocks noChangeArrowheads="1"/>
          </p:cNvSpPr>
          <p:nvPr/>
        </p:nvSpPr>
        <p:spPr bwMode="auto">
          <a:xfrm>
            <a:off x="4572000" y="5878513"/>
            <a:ext cx="1655763" cy="647700"/>
          </a:xfrm>
          <a:prstGeom prst="rect">
            <a:avLst/>
          </a:prstGeom>
          <a:solidFill>
            <a:schemeClr val="accent1"/>
          </a:solidFill>
          <a:ln w="9525">
            <a:solidFill>
              <a:schemeClr val="tx1"/>
            </a:solidFill>
            <a:miter lim="800000"/>
            <a:headEnd/>
            <a:tailEnd/>
          </a:ln>
        </p:spPr>
        <p:txBody>
          <a:bodyPr wrap="none" anchor="ctr"/>
          <a:lstStyle/>
          <a:p>
            <a:pPr algn="ctr"/>
            <a:r>
              <a:rPr lang="ru-RU"/>
              <a:t>Проект </a:t>
            </a:r>
            <a:r>
              <a:rPr lang="en-US"/>
              <a:t>C</a:t>
            </a:r>
            <a:endParaRPr lang="ru-RU"/>
          </a:p>
        </p:txBody>
      </p:sp>
      <p:sp>
        <p:nvSpPr>
          <p:cNvPr id="43022" name="Rectangle 25"/>
          <p:cNvSpPr>
            <a:spLocks noChangeArrowheads="1"/>
          </p:cNvSpPr>
          <p:nvPr/>
        </p:nvSpPr>
        <p:spPr bwMode="auto">
          <a:xfrm>
            <a:off x="6443663" y="5878513"/>
            <a:ext cx="1655762" cy="647700"/>
          </a:xfrm>
          <a:prstGeom prst="rect">
            <a:avLst/>
          </a:prstGeom>
          <a:solidFill>
            <a:schemeClr val="accent1"/>
          </a:solidFill>
          <a:ln w="9525">
            <a:solidFill>
              <a:schemeClr val="tx1"/>
            </a:solidFill>
            <a:miter lim="800000"/>
            <a:headEnd/>
            <a:tailEnd/>
          </a:ln>
        </p:spPr>
        <p:txBody>
          <a:bodyPr wrap="none" anchor="ctr"/>
          <a:lstStyle/>
          <a:p>
            <a:pPr algn="ctr"/>
            <a:r>
              <a:rPr lang="ru-RU"/>
              <a:t>Проект </a:t>
            </a:r>
            <a:r>
              <a:rPr lang="en-US"/>
              <a:t>D</a:t>
            </a:r>
            <a:endParaRPr lang="ru-RU"/>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685800" y="333375"/>
            <a:ext cx="7772400" cy="1150938"/>
          </a:xfrm>
        </p:spPr>
        <p:txBody>
          <a:bodyPr/>
          <a:lstStyle/>
          <a:p>
            <a:r>
              <a:rPr lang="ru-RU" smtClean="0"/>
              <a:t>Пример иерархии Решения</a:t>
            </a:r>
            <a:endParaRPr lang="en-US" smtClean="0"/>
          </a:p>
        </p:txBody>
      </p:sp>
      <p:graphicFrame>
        <p:nvGraphicFramePr>
          <p:cNvPr id="2050" name="Object 2"/>
          <p:cNvGraphicFramePr>
            <a:graphicFrameLocks noChangeAspect="1"/>
          </p:cNvGraphicFramePr>
          <p:nvPr/>
        </p:nvGraphicFramePr>
        <p:xfrm>
          <a:off x="1042988" y="1628775"/>
          <a:ext cx="7543800" cy="3124200"/>
        </p:xfrm>
        <a:graphic>
          <a:graphicData uri="http://schemas.openxmlformats.org/presentationml/2006/ole">
            <p:oleObj spid="_x0000_s2050" name="Visio" r:id="rId4" imgW="5601919" imgH="2069897" progId="">
              <p:embed/>
            </p:oleObj>
          </a:graphicData>
        </a:graphic>
      </p:graphicFrame>
      <p:sp>
        <p:nvSpPr>
          <p:cNvPr id="2052" name="AutoShape 4"/>
          <p:cNvSpPr>
            <a:spLocks/>
          </p:cNvSpPr>
          <p:nvPr/>
        </p:nvSpPr>
        <p:spPr bwMode="auto">
          <a:xfrm>
            <a:off x="6757988" y="1857375"/>
            <a:ext cx="1295400" cy="609600"/>
          </a:xfrm>
          <a:prstGeom prst="borderCallout1">
            <a:avLst>
              <a:gd name="adj1" fmla="val 18750"/>
              <a:gd name="adj2" fmla="val -5884"/>
              <a:gd name="adj3" fmla="val 45315"/>
              <a:gd name="adj4" fmla="val -62620"/>
            </a:avLst>
          </a:prstGeom>
          <a:solidFill>
            <a:schemeClr val="accent1"/>
          </a:solidFill>
          <a:ln w="12700" cap="sq">
            <a:solidFill>
              <a:schemeClr val="tx1"/>
            </a:solidFill>
            <a:miter lim="800000"/>
            <a:headEnd type="none" w="sm" len="sm"/>
            <a:tailEnd type="none" w="sm" len="sm"/>
          </a:ln>
        </p:spPr>
        <p:txBody>
          <a:bodyPr/>
          <a:lstStyle/>
          <a:p>
            <a:pPr algn="ctr"/>
            <a:r>
              <a:rPr lang="en-US" sz="2400">
                <a:latin typeface="Times New Roman" pitchFamily="18" charset="0"/>
              </a:rPr>
              <a:t>Solution</a:t>
            </a:r>
          </a:p>
        </p:txBody>
      </p:sp>
      <p:sp>
        <p:nvSpPr>
          <p:cNvPr id="2053" name="AutoShape 5"/>
          <p:cNvSpPr>
            <a:spLocks/>
          </p:cNvSpPr>
          <p:nvPr/>
        </p:nvSpPr>
        <p:spPr bwMode="auto">
          <a:xfrm>
            <a:off x="1271588" y="2085975"/>
            <a:ext cx="1308100" cy="495300"/>
          </a:xfrm>
          <a:prstGeom prst="borderCallout1">
            <a:avLst>
              <a:gd name="adj1" fmla="val 23079"/>
              <a:gd name="adj2" fmla="val 105824"/>
              <a:gd name="adj3" fmla="val 277565"/>
              <a:gd name="adj4" fmla="val 421481"/>
            </a:avLst>
          </a:prstGeom>
          <a:solidFill>
            <a:schemeClr val="accent1"/>
          </a:solidFill>
          <a:ln w="12700" cap="sq">
            <a:solidFill>
              <a:schemeClr val="tx1"/>
            </a:solidFill>
            <a:miter lim="800000"/>
            <a:headEnd type="none" w="sm" len="sm"/>
            <a:tailEnd type="none" w="sm" len="sm"/>
          </a:ln>
        </p:spPr>
        <p:txBody>
          <a:bodyPr/>
          <a:lstStyle/>
          <a:p>
            <a:pPr algn="ctr"/>
            <a:r>
              <a:rPr lang="en-US" sz="2400">
                <a:latin typeface="Times New Roman" pitchFamily="18" charset="0"/>
              </a:rPr>
              <a:t>Projects</a:t>
            </a:r>
          </a:p>
        </p:txBody>
      </p:sp>
      <p:sp>
        <p:nvSpPr>
          <p:cNvPr id="2054" name="Line 6"/>
          <p:cNvSpPr>
            <a:spLocks noChangeShapeType="1"/>
          </p:cNvSpPr>
          <p:nvPr/>
        </p:nvSpPr>
        <p:spPr bwMode="auto">
          <a:xfrm>
            <a:off x="2643188" y="2390775"/>
            <a:ext cx="1905000" cy="1066800"/>
          </a:xfrm>
          <a:prstGeom prst="line">
            <a:avLst/>
          </a:prstGeom>
          <a:noFill/>
          <a:ln w="12700" cap="sq">
            <a:solidFill>
              <a:schemeClr val="tx1"/>
            </a:solidFill>
            <a:round/>
            <a:headEnd type="none" w="sm" len="sm"/>
            <a:tailEnd type="triangle" w="sm" len="sm"/>
          </a:ln>
        </p:spPr>
        <p:txBody>
          <a:bodyPr wrap="none"/>
          <a:lstStyle/>
          <a:p>
            <a:endParaRPr lang="ru-RU"/>
          </a:p>
        </p:txBody>
      </p:sp>
      <p:sp>
        <p:nvSpPr>
          <p:cNvPr id="2055" name="Line 7"/>
          <p:cNvSpPr>
            <a:spLocks noChangeShapeType="1"/>
          </p:cNvSpPr>
          <p:nvPr/>
        </p:nvSpPr>
        <p:spPr bwMode="auto">
          <a:xfrm>
            <a:off x="1881188" y="2619375"/>
            <a:ext cx="228600" cy="381000"/>
          </a:xfrm>
          <a:prstGeom prst="line">
            <a:avLst/>
          </a:prstGeom>
          <a:noFill/>
          <a:ln w="12700" cap="sq">
            <a:solidFill>
              <a:schemeClr val="tx1"/>
            </a:solidFill>
            <a:round/>
            <a:headEnd type="none" w="sm" len="sm"/>
            <a:tailEnd type="triangle" w="sm" len="sm"/>
          </a:ln>
        </p:spPr>
        <p:txBody>
          <a:bodyPr wrap="none"/>
          <a:lstStyle/>
          <a:p>
            <a:endParaRPr lang="ru-RU"/>
          </a:p>
        </p:txBody>
      </p:sp>
      <p:sp>
        <p:nvSpPr>
          <p:cNvPr id="2056" name="AutoShape 8"/>
          <p:cNvSpPr>
            <a:spLocks/>
          </p:cNvSpPr>
          <p:nvPr/>
        </p:nvSpPr>
        <p:spPr bwMode="auto">
          <a:xfrm>
            <a:off x="3036888" y="5972175"/>
            <a:ext cx="1308100" cy="495300"/>
          </a:xfrm>
          <a:prstGeom prst="borderCallout1">
            <a:avLst>
              <a:gd name="adj1" fmla="val 23079"/>
              <a:gd name="adj2" fmla="val -5824"/>
              <a:gd name="adj3" fmla="val -247116"/>
              <a:gd name="adj4" fmla="val -116991"/>
            </a:avLst>
          </a:prstGeom>
          <a:solidFill>
            <a:schemeClr val="accent1"/>
          </a:solidFill>
          <a:ln w="12700" cap="sq">
            <a:solidFill>
              <a:schemeClr val="tx1"/>
            </a:solidFill>
            <a:miter lim="800000"/>
            <a:headEnd type="none" w="sm" len="sm"/>
            <a:tailEnd type="none" w="sm" len="sm"/>
          </a:ln>
        </p:spPr>
        <p:txBody>
          <a:bodyPr/>
          <a:lstStyle/>
          <a:p>
            <a:pPr algn="ctr"/>
            <a:r>
              <a:rPr lang="en-US" sz="2400">
                <a:latin typeface="Times New Roman" pitchFamily="18" charset="0"/>
              </a:rPr>
              <a:t>Files</a:t>
            </a:r>
          </a:p>
        </p:txBody>
      </p:sp>
      <p:sp>
        <p:nvSpPr>
          <p:cNvPr id="2057" name="Line 9"/>
          <p:cNvSpPr>
            <a:spLocks noChangeShapeType="1"/>
          </p:cNvSpPr>
          <p:nvPr/>
        </p:nvSpPr>
        <p:spPr bwMode="auto">
          <a:xfrm flipH="1" flipV="1">
            <a:off x="2338388" y="4752975"/>
            <a:ext cx="609600" cy="1295400"/>
          </a:xfrm>
          <a:prstGeom prst="line">
            <a:avLst/>
          </a:prstGeom>
          <a:noFill/>
          <a:ln w="12700" cap="sq">
            <a:solidFill>
              <a:schemeClr val="tx1"/>
            </a:solidFill>
            <a:round/>
            <a:headEnd type="none" w="sm" len="sm"/>
            <a:tailEnd type="triangle" w="sm" len="sm"/>
          </a:ln>
        </p:spPr>
        <p:txBody>
          <a:bodyPr wrap="none"/>
          <a:lstStyle/>
          <a:p>
            <a:endParaRPr lang="ru-RU"/>
          </a:p>
        </p:txBody>
      </p:sp>
      <p:sp>
        <p:nvSpPr>
          <p:cNvPr id="2058" name="Line 10"/>
          <p:cNvSpPr>
            <a:spLocks noChangeShapeType="1"/>
          </p:cNvSpPr>
          <p:nvPr/>
        </p:nvSpPr>
        <p:spPr bwMode="auto">
          <a:xfrm flipH="1" flipV="1">
            <a:off x="3176588" y="4752975"/>
            <a:ext cx="0" cy="1143000"/>
          </a:xfrm>
          <a:prstGeom prst="line">
            <a:avLst/>
          </a:prstGeom>
          <a:noFill/>
          <a:ln w="12700" cap="sq">
            <a:solidFill>
              <a:schemeClr val="tx1"/>
            </a:solidFill>
            <a:round/>
            <a:headEnd type="none" w="sm" len="sm"/>
            <a:tailEnd type="triangle" w="sm" len="sm"/>
          </a:ln>
        </p:spPr>
        <p:txBody>
          <a:bodyPr wrap="none"/>
          <a:lstStyle/>
          <a:p>
            <a:endParaRPr lang="ru-RU"/>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ru-RU" sz="4000" smtClean="0"/>
              <a:t>Управление проектами и решениями</a:t>
            </a:r>
          </a:p>
        </p:txBody>
      </p:sp>
      <p:sp>
        <p:nvSpPr>
          <p:cNvPr id="44035" name="Rectangle 3"/>
          <p:cNvSpPr>
            <a:spLocks noGrp="1" noChangeArrowheads="1"/>
          </p:cNvSpPr>
          <p:nvPr>
            <p:ph type="body" idx="1"/>
          </p:nvPr>
        </p:nvSpPr>
        <p:spPr/>
        <p:txBody>
          <a:bodyPr/>
          <a:lstStyle/>
          <a:p>
            <a:pPr>
              <a:lnSpc>
                <a:spcPct val="90000"/>
              </a:lnSpc>
            </a:pPr>
            <a:r>
              <a:rPr lang="ru-RU" smtClean="0"/>
              <a:t>Создание проекта</a:t>
            </a:r>
          </a:p>
          <a:p>
            <a:pPr>
              <a:lnSpc>
                <a:spcPct val="90000"/>
              </a:lnSpc>
            </a:pPr>
            <a:r>
              <a:rPr lang="ru-RU" smtClean="0"/>
              <a:t>Окна для управления проектами</a:t>
            </a:r>
          </a:p>
          <a:p>
            <a:pPr lvl="1">
              <a:lnSpc>
                <a:spcPct val="90000"/>
              </a:lnSpc>
            </a:pPr>
            <a:r>
              <a:rPr lang="en-US" smtClean="0"/>
              <a:t>Project Explorer</a:t>
            </a:r>
          </a:p>
          <a:p>
            <a:pPr lvl="1">
              <a:lnSpc>
                <a:spcPct val="90000"/>
              </a:lnSpc>
            </a:pPr>
            <a:r>
              <a:rPr lang="en-US" smtClean="0"/>
              <a:t>Class View</a:t>
            </a:r>
          </a:p>
          <a:p>
            <a:pPr lvl="1">
              <a:lnSpc>
                <a:spcPct val="90000"/>
              </a:lnSpc>
            </a:pPr>
            <a:r>
              <a:rPr lang="en-US" smtClean="0"/>
              <a:t>Project properties</a:t>
            </a:r>
          </a:p>
          <a:p>
            <a:pPr>
              <a:lnSpc>
                <a:spcPct val="90000"/>
              </a:lnSpc>
            </a:pPr>
            <a:r>
              <a:rPr lang="ru-RU" smtClean="0"/>
              <a:t>Задание начального проекта</a:t>
            </a:r>
          </a:p>
          <a:p>
            <a:pPr>
              <a:lnSpc>
                <a:spcPct val="90000"/>
              </a:lnSpc>
            </a:pPr>
            <a:r>
              <a:rPr lang="ru-RU" smtClean="0"/>
              <a:t>Управление ссылками</a:t>
            </a:r>
          </a:p>
          <a:p>
            <a:pPr lvl="1">
              <a:lnSpc>
                <a:spcPct val="90000"/>
              </a:lnSpc>
            </a:pPr>
            <a:r>
              <a:rPr lang="ru-RU" smtClean="0"/>
              <a:t>Добавление ссылки</a:t>
            </a:r>
          </a:p>
          <a:p>
            <a:pPr lvl="1">
              <a:lnSpc>
                <a:spcPct val="90000"/>
              </a:lnSpc>
            </a:pPr>
            <a:r>
              <a:rPr lang="ru-RU" smtClean="0"/>
              <a:t>Просмотр состава используемых модулей</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274638"/>
            <a:ext cx="8229600" cy="850900"/>
          </a:xfrm>
        </p:spPr>
        <p:txBody>
          <a:bodyPr/>
          <a:lstStyle/>
          <a:p>
            <a:r>
              <a:rPr lang="ru-RU" smtClean="0"/>
              <a:t>Свойства проекта</a:t>
            </a:r>
          </a:p>
        </p:txBody>
      </p:sp>
      <p:pic>
        <p:nvPicPr>
          <p:cNvPr id="45059" name="Picture 4"/>
          <p:cNvPicPr>
            <a:picLocks noChangeAspect="1" noChangeArrowheads="1"/>
          </p:cNvPicPr>
          <p:nvPr/>
        </p:nvPicPr>
        <p:blipFill>
          <a:blip r:embed="rId3" cstate="print"/>
          <a:srcRect/>
          <a:stretch>
            <a:fillRect/>
          </a:stretch>
        </p:blipFill>
        <p:spPr bwMode="auto">
          <a:xfrm>
            <a:off x="1258888" y="1373188"/>
            <a:ext cx="6769100" cy="5484812"/>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3" cstate="print"/>
          <a:srcRect/>
          <a:stretch>
            <a:fillRect/>
          </a:stretch>
        </p:blipFill>
        <p:spPr bwMode="auto">
          <a:xfrm>
            <a:off x="1676400" y="1978025"/>
            <a:ext cx="6834188" cy="3875088"/>
          </a:xfrm>
          <a:prstGeom prst="rect">
            <a:avLst/>
          </a:prstGeom>
          <a:noFill/>
          <a:ln w="9525">
            <a:noFill/>
            <a:miter lim="800000"/>
            <a:headEnd/>
            <a:tailEnd/>
          </a:ln>
        </p:spPr>
      </p:pic>
      <p:sp>
        <p:nvSpPr>
          <p:cNvPr id="46083" name="Rectangle 3"/>
          <p:cNvSpPr>
            <a:spLocks noGrp="1" noChangeArrowheads="1"/>
          </p:cNvSpPr>
          <p:nvPr>
            <p:ph type="title"/>
          </p:nvPr>
        </p:nvSpPr>
        <p:spPr>
          <a:xfrm>
            <a:off x="755650" y="404813"/>
            <a:ext cx="7772400" cy="947737"/>
          </a:xfrm>
        </p:spPr>
        <p:txBody>
          <a:bodyPr/>
          <a:lstStyle/>
          <a:p>
            <a:r>
              <a:rPr lang="ru-RU" sz="4000" smtClean="0"/>
              <a:t>Окно редактирования кода </a:t>
            </a:r>
            <a:r>
              <a:rPr lang="en-US" sz="4000" smtClean="0"/>
              <a:t> </a:t>
            </a:r>
            <a:r>
              <a:rPr lang="ru-RU" sz="4000" smtClean="0"/>
              <a:t/>
            </a:r>
            <a:br>
              <a:rPr lang="ru-RU" sz="4000" smtClean="0"/>
            </a:br>
            <a:r>
              <a:rPr lang="en-US" sz="4000" smtClean="0"/>
              <a:t>Editor Window</a:t>
            </a:r>
          </a:p>
        </p:txBody>
      </p:sp>
      <p:sp>
        <p:nvSpPr>
          <p:cNvPr id="46084" name="AutoShape 4"/>
          <p:cNvSpPr>
            <a:spLocks/>
          </p:cNvSpPr>
          <p:nvPr/>
        </p:nvSpPr>
        <p:spPr bwMode="auto">
          <a:xfrm>
            <a:off x="179388" y="3500438"/>
            <a:ext cx="1368425" cy="1152525"/>
          </a:xfrm>
          <a:prstGeom prst="callout1">
            <a:avLst>
              <a:gd name="adj1" fmla="val 9917"/>
              <a:gd name="adj2" fmla="val 105569"/>
              <a:gd name="adj3" fmla="val 63912"/>
              <a:gd name="adj4" fmla="val 120532"/>
            </a:avLst>
          </a:prstGeom>
          <a:noFill/>
          <a:ln w="9525">
            <a:solidFill>
              <a:schemeClr val="tx1"/>
            </a:solidFill>
            <a:miter lim="800000"/>
            <a:headEnd/>
            <a:tailEnd type="triangle" w="med" len="med"/>
          </a:ln>
        </p:spPr>
        <p:txBody>
          <a:bodyPr anchor="ctr">
            <a:spAutoFit/>
          </a:bodyPr>
          <a:lstStyle/>
          <a:p>
            <a:pPr algn="ctr" eaLnBrk="0" hangingPunct="0"/>
            <a:r>
              <a:rPr lang="ru-RU" sz="1400" b="1"/>
              <a:t>Свертывае</a:t>
            </a:r>
            <a:r>
              <a:rPr lang="en-US" sz="1400" b="1"/>
              <a:t>-</a:t>
            </a:r>
            <a:endParaRPr lang="ru-RU" sz="1400" b="1"/>
          </a:p>
          <a:p>
            <a:pPr algn="ctr" eaLnBrk="0" hangingPunct="0"/>
            <a:r>
              <a:rPr lang="ru-RU" sz="1400" b="1"/>
              <a:t>мые области</a:t>
            </a:r>
          </a:p>
          <a:p>
            <a:pPr algn="ctr"/>
            <a:r>
              <a:rPr lang="ru-RU" sz="1600" b="1">
                <a:latin typeface="Times New Roman" pitchFamily="18" charset="0"/>
              </a:rPr>
              <a:t>(</a:t>
            </a:r>
            <a:r>
              <a:rPr lang="en-US" sz="1600" b="1">
                <a:latin typeface="Times New Roman" pitchFamily="18" charset="0"/>
              </a:rPr>
              <a:t>Collapsed</a:t>
            </a:r>
          </a:p>
          <a:p>
            <a:pPr algn="ctr"/>
            <a:r>
              <a:rPr lang="en-US" sz="1600" b="1">
                <a:latin typeface="Times New Roman" pitchFamily="18" charset="0"/>
              </a:rPr>
              <a:t>Region</a:t>
            </a:r>
            <a:r>
              <a:rPr lang="ru-RU" sz="1600" b="1">
                <a:latin typeface="Times New Roman" pitchFamily="18" charset="0"/>
              </a:rPr>
              <a:t>)</a:t>
            </a:r>
          </a:p>
          <a:p>
            <a:pPr algn="r" eaLnBrk="0" hangingPunct="0"/>
            <a:endParaRPr lang="en-US" sz="900" b="1"/>
          </a:p>
        </p:txBody>
      </p:sp>
      <p:sp>
        <p:nvSpPr>
          <p:cNvPr id="46085" name="AutoShape 5"/>
          <p:cNvSpPr>
            <a:spLocks/>
          </p:cNvSpPr>
          <p:nvPr/>
        </p:nvSpPr>
        <p:spPr bwMode="auto">
          <a:xfrm>
            <a:off x="0" y="4789488"/>
            <a:ext cx="1547813" cy="1136650"/>
          </a:xfrm>
          <a:prstGeom prst="callout1">
            <a:avLst>
              <a:gd name="adj1" fmla="val 10056"/>
              <a:gd name="adj2" fmla="val 104921"/>
              <a:gd name="adj3" fmla="val -9356"/>
              <a:gd name="adj4" fmla="val 124718"/>
            </a:avLst>
          </a:prstGeom>
          <a:noFill/>
          <a:ln w="9525">
            <a:solidFill>
              <a:schemeClr val="tx1"/>
            </a:solidFill>
            <a:miter lim="800000"/>
            <a:headEnd/>
            <a:tailEnd type="triangle" w="med" len="med"/>
          </a:ln>
        </p:spPr>
        <p:txBody>
          <a:bodyPr lIns="0" tIns="0" rIns="0" bIns="0" anchor="ctr">
            <a:spAutoFit/>
          </a:bodyPr>
          <a:lstStyle/>
          <a:p>
            <a:pPr algn="ctr" eaLnBrk="0" hangingPunct="0"/>
            <a:endParaRPr lang="ru-RU" sz="1400" b="1"/>
          </a:p>
          <a:p>
            <a:pPr algn="ctr" eaLnBrk="0" hangingPunct="0"/>
            <a:r>
              <a:rPr lang="ru-RU" sz="1400" b="1"/>
              <a:t>Свертываемые </a:t>
            </a:r>
          </a:p>
          <a:p>
            <a:pPr algn="ctr" eaLnBrk="0" hangingPunct="0"/>
            <a:r>
              <a:rPr lang="ru-RU" sz="1400" b="1"/>
              <a:t>Процедуры</a:t>
            </a:r>
          </a:p>
          <a:p>
            <a:pPr algn="ctr"/>
            <a:r>
              <a:rPr lang="ru-RU" sz="1600" b="1">
                <a:latin typeface="Times New Roman" pitchFamily="18" charset="0"/>
              </a:rPr>
              <a:t>(</a:t>
            </a:r>
            <a:r>
              <a:rPr lang="en-US" sz="1600" b="1">
                <a:latin typeface="Times New Roman" pitchFamily="18" charset="0"/>
              </a:rPr>
              <a:t>Collapsed</a:t>
            </a:r>
          </a:p>
          <a:p>
            <a:pPr algn="ctr"/>
            <a:r>
              <a:rPr lang="en-US" sz="1600" b="1">
                <a:latin typeface="Times New Roman" pitchFamily="18" charset="0"/>
              </a:rPr>
              <a:t>Procedure</a:t>
            </a:r>
            <a:r>
              <a:rPr lang="ru-RU" sz="1600" b="1">
                <a:latin typeface="Times New Roman" pitchFamily="18" charset="0"/>
              </a:rPr>
              <a:t>)</a:t>
            </a:r>
            <a:endParaRPr lang="en-US" sz="1600" b="1">
              <a:latin typeface="Times New Roman" pitchFamily="18" charset="0"/>
            </a:endParaRPr>
          </a:p>
        </p:txBody>
      </p:sp>
      <p:sp>
        <p:nvSpPr>
          <p:cNvPr id="46086" name="AutoShape 6"/>
          <p:cNvSpPr>
            <a:spLocks/>
          </p:cNvSpPr>
          <p:nvPr/>
        </p:nvSpPr>
        <p:spPr bwMode="auto">
          <a:xfrm>
            <a:off x="190500" y="2068513"/>
            <a:ext cx="1276350" cy="803275"/>
          </a:xfrm>
          <a:prstGeom prst="callout1">
            <a:avLst>
              <a:gd name="adj1" fmla="val 14231"/>
              <a:gd name="adj2" fmla="val 105972"/>
              <a:gd name="adj3" fmla="val 33991"/>
              <a:gd name="adj4" fmla="val 135449"/>
            </a:avLst>
          </a:prstGeom>
          <a:noFill/>
          <a:ln w="9525">
            <a:solidFill>
              <a:schemeClr val="tx1"/>
            </a:solidFill>
            <a:miter lim="800000"/>
            <a:headEnd/>
            <a:tailEnd type="triangle" w="med" len="med"/>
          </a:ln>
        </p:spPr>
        <p:txBody>
          <a:bodyPr anchor="ctr">
            <a:spAutoFit/>
          </a:bodyPr>
          <a:lstStyle/>
          <a:p>
            <a:pPr algn="ctr" eaLnBrk="0" hangingPunct="0"/>
            <a:r>
              <a:rPr lang="ru-RU" sz="1600" b="1"/>
              <a:t>Список классов</a:t>
            </a:r>
            <a:endParaRPr lang="en-US" sz="1600" b="1"/>
          </a:p>
          <a:p>
            <a:pPr algn="ctr" eaLnBrk="0" hangingPunct="0"/>
            <a:r>
              <a:rPr lang="ru-RU" sz="1400" b="1"/>
              <a:t>(</a:t>
            </a:r>
            <a:r>
              <a:rPr lang="en-US" sz="1400" b="1"/>
              <a:t>Class List</a:t>
            </a:r>
            <a:r>
              <a:rPr lang="ru-RU" sz="1400" b="1"/>
              <a:t>)</a:t>
            </a:r>
            <a:endParaRPr lang="en-US" sz="1400" b="1"/>
          </a:p>
        </p:txBody>
      </p:sp>
      <p:sp>
        <p:nvSpPr>
          <p:cNvPr id="46087" name="AutoShape 7"/>
          <p:cNvSpPr>
            <a:spLocks/>
          </p:cNvSpPr>
          <p:nvPr/>
        </p:nvSpPr>
        <p:spPr bwMode="auto">
          <a:xfrm>
            <a:off x="7019925" y="1484313"/>
            <a:ext cx="1639888" cy="527050"/>
          </a:xfrm>
          <a:prstGeom prst="callout1">
            <a:avLst>
              <a:gd name="adj1" fmla="val 21685"/>
              <a:gd name="adj2" fmla="val -4648"/>
              <a:gd name="adj3" fmla="val 160843"/>
              <a:gd name="adj4" fmla="val -32139"/>
            </a:avLst>
          </a:prstGeom>
          <a:noFill/>
          <a:ln w="9525">
            <a:solidFill>
              <a:schemeClr val="tx1"/>
            </a:solidFill>
            <a:miter lim="800000"/>
            <a:headEnd/>
            <a:tailEnd type="triangle" w="med" len="med"/>
          </a:ln>
        </p:spPr>
        <p:txBody>
          <a:bodyPr wrap="none" anchor="ctr">
            <a:spAutoFit/>
          </a:bodyPr>
          <a:lstStyle/>
          <a:p>
            <a:pPr algn="ctr" eaLnBrk="0" hangingPunct="0"/>
            <a:r>
              <a:rPr lang="ru-RU" sz="1400" b="1"/>
              <a:t>Список методов</a:t>
            </a:r>
          </a:p>
          <a:p>
            <a:pPr algn="ctr" eaLnBrk="0" hangingPunct="0"/>
            <a:r>
              <a:rPr lang="en-US" sz="1400" b="1"/>
              <a:t>Method List</a:t>
            </a:r>
          </a:p>
        </p:txBody>
      </p:sp>
      <p:sp>
        <p:nvSpPr>
          <p:cNvPr id="46088" name="AutoShape 8"/>
          <p:cNvSpPr>
            <a:spLocks/>
          </p:cNvSpPr>
          <p:nvPr/>
        </p:nvSpPr>
        <p:spPr bwMode="auto">
          <a:xfrm>
            <a:off x="3432175" y="1412875"/>
            <a:ext cx="1400175" cy="314325"/>
          </a:xfrm>
          <a:prstGeom prst="callout1">
            <a:avLst>
              <a:gd name="adj1" fmla="val 36366"/>
              <a:gd name="adj2" fmla="val -5954"/>
              <a:gd name="adj3" fmla="val 187375"/>
              <a:gd name="adj4" fmla="val -59306"/>
            </a:avLst>
          </a:prstGeom>
          <a:noFill/>
          <a:ln w="9525">
            <a:solidFill>
              <a:schemeClr val="tx1"/>
            </a:solidFill>
            <a:miter lim="800000"/>
            <a:headEnd/>
            <a:tailEnd type="triangle" w="med" len="med"/>
          </a:ln>
        </p:spPr>
        <p:txBody>
          <a:bodyPr wrap="none" lIns="0" rIns="0" anchor="b" anchorCtr="1">
            <a:spAutoFit/>
          </a:bodyPr>
          <a:lstStyle/>
          <a:p>
            <a:pPr eaLnBrk="0" hangingPunct="0"/>
            <a:r>
              <a:rPr lang="ru-RU" sz="1400" b="1"/>
              <a:t>Закладки - </a:t>
            </a:r>
            <a:r>
              <a:rPr lang="en-US" sz="1400" b="1"/>
              <a:t>Tabs</a:t>
            </a:r>
          </a:p>
        </p:txBody>
      </p:sp>
      <p:sp>
        <p:nvSpPr>
          <p:cNvPr id="46089" name="Line 9"/>
          <p:cNvSpPr>
            <a:spLocks noChangeShapeType="1"/>
          </p:cNvSpPr>
          <p:nvPr/>
        </p:nvSpPr>
        <p:spPr bwMode="auto">
          <a:xfrm flipV="1">
            <a:off x="3581400" y="1673225"/>
            <a:ext cx="152400" cy="304800"/>
          </a:xfrm>
          <a:prstGeom prst="line">
            <a:avLst/>
          </a:prstGeom>
          <a:noFill/>
          <a:ln w="9525">
            <a:solidFill>
              <a:schemeClr val="tx1"/>
            </a:solidFill>
            <a:round/>
            <a:headEnd type="triangle" w="med" len="med"/>
            <a:tailEnd/>
          </a:ln>
        </p:spPr>
        <p:txBody>
          <a:bodyPr anchor="ctr">
            <a:spAutoFit/>
          </a:bodyPr>
          <a:lstStyle/>
          <a:p>
            <a:endParaRPr lang="ru-RU"/>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ru-RU" smtClean="0"/>
              <a:t>Справочная система</a:t>
            </a:r>
          </a:p>
        </p:txBody>
      </p:sp>
      <p:sp>
        <p:nvSpPr>
          <p:cNvPr id="47107" name="Rectangle 3"/>
          <p:cNvSpPr>
            <a:spLocks noGrp="1" noChangeArrowheads="1"/>
          </p:cNvSpPr>
          <p:nvPr>
            <p:ph type="body" idx="1"/>
          </p:nvPr>
        </p:nvSpPr>
        <p:spPr/>
        <p:txBody>
          <a:bodyPr/>
          <a:lstStyle/>
          <a:p>
            <a:pPr>
              <a:lnSpc>
                <a:spcPct val="80000"/>
              </a:lnSpc>
            </a:pPr>
            <a:r>
              <a:rPr lang="en-US" sz="2800" smtClean="0"/>
              <a:t>MS Visual Studio Documentation</a:t>
            </a:r>
            <a:r>
              <a:rPr lang="ru-RU" sz="2800" smtClean="0"/>
              <a:t> (</a:t>
            </a:r>
            <a:r>
              <a:rPr lang="en-US" sz="2800" smtClean="0"/>
              <a:t>F1</a:t>
            </a:r>
            <a:r>
              <a:rPr lang="ru-RU" sz="2800" smtClean="0"/>
              <a:t>)</a:t>
            </a:r>
            <a:endParaRPr lang="en-US" sz="2800" smtClean="0"/>
          </a:p>
          <a:p>
            <a:pPr>
              <a:lnSpc>
                <a:spcPct val="80000"/>
              </a:lnSpc>
            </a:pPr>
            <a:r>
              <a:rPr lang="en-US" sz="2800" smtClean="0"/>
              <a:t>MSDN</a:t>
            </a:r>
            <a:r>
              <a:rPr lang="ru-RU" sz="2800" smtClean="0"/>
              <a:t> </a:t>
            </a:r>
            <a:r>
              <a:rPr lang="en-US" sz="2800" smtClean="0"/>
              <a:t>Lybrary</a:t>
            </a:r>
          </a:p>
          <a:p>
            <a:pPr lvl="1">
              <a:lnSpc>
                <a:spcPct val="80000"/>
              </a:lnSpc>
            </a:pPr>
            <a:r>
              <a:rPr lang="ru-RU" sz="2400" smtClean="0"/>
              <a:t>Локальная</a:t>
            </a:r>
            <a:r>
              <a:rPr lang="en-US" sz="2400" smtClean="0"/>
              <a:t> </a:t>
            </a:r>
            <a:endParaRPr lang="ru-RU" sz="2400" smtClean="0"/>
          </a:p>
          <a:p>
            <a:pPr lvl="1">
              <a:lnSpc>
                <a:spcPct val="80000"/>
              </a:lnSpc>
            </a:pPr>
            <a:r>
              <a:rPr lang="ru-RU" sz="2400" smtClean="0"/>
              <a:t>В Интернет</a:t>
            </a:r>
            <a:r>
              <a:rPr lang="en-US" sz="2400" smtClean="0"/>
              <a:t> (</a:t>
            </a:r>
            <a:r>
              <a:rPr lang="ru-RU" sz="2400" smtClean="0"/>
              <a:t>http://msdn.microsoft.com/library</a:t>
            </a:r>
            <a:r>
              <a:rPr lang="en-US" sz="2400" smtClean="0"/>
              <a:t>)</a:t>
            </a:r>
          </a:p>
          <a:p>
            <a:pPr lvl="1">
              <a:lnSpc>
                <a:spcPct val="80000"/>
              </a:lnSpc>
            </a:pPr>
            <a:r>
              <a:rPr lang="ru-RU" sz="2400" smtClean="0"/>
              <a:t>На русском языке</a:t>
            </a:r>
            <a:r>
              <a:rPr lang="en-US" sz="2400" smtClean="0"/>
              <a:t> (</a:t>
            </a:r>
            <a:r>
              <a:rPr lang="ru-RU" sz="2400" smtClean="0"/>
              <a:t>http://msdn.microsoft.com/library/rus/</a:t>
            </a:r>
            <a:r>
              <a:rPr lang="en-US" sz="2400" smtClean="0"/>
              <a:t>)</a:t>
            </a:r>
            <a:endParaRPr lang="ru-RU" sz="2400" smtClean="0"/>
          </a:p>
          <a:p>
            <a:pPr>
              <a:lnSpc>
                <a:spcPct val="80000"/>
              </a:lnSpc>
            </a:pPr>
            <a:r>
              <a:rPr lang="en-US" sz="2800" smtClean="0"/>
              <a:t>Dynamic help (</a:t>
            </a:r>
            <a:r>
              <a:rPr lang="ru-RU" sz="2800" smtClean="0"/>
              <a:t>Динамическая справка</a:t>
            </a:r>
            <a:r>
              <a:rPr lang="en-US" sz="2800" smtClean="0"/>
              <a:t>)</a:t>
            </a:r>
          </a:p>
          <a:p>
            <a:pPr>
              <a:lnSpc>
                <a:spcPct val="80000"/>
              </a:lnSpc>
            </a:pPr>
            <a:r>
              <a:rPr lang="ru-RU" sz="2800" b="1" smtClean="0"/>
              <a:t>IntelliSense</a:t>
            </a:r>
            <a:endParaRPr lang="en-US" sz="2800" b="1" smtClean="0"/>
          </a:p>
          <a:p>
            <a:pPr>
              <a:lnSpc>
                <a:spcPct val="80000"/>
              </a:lnSpc>
            </a:pPr>
            <a:r>
              <a:rPr lang="ru-RU" sz="2800" b="1" smtClean="0"/>
              <a:t>Brace Matching</a:t>
            </a:r>
            <a:r>
              <a:rPr lang="ru-RU" sz="2800" smtClean="0"/>
              <a:t> </a:t>
            </a:r>
            <a:endParaRPr lang="en-US" sz="2800" smtClean="0"/>
          </a:p>
          <a:p>
            <a:pPr>
              <a:lnSpc>
                <a:spcPct val="80000"/>
              </a:lnSpc>
            </a:pPr>
            <a:r>
              <a:rPr lang="ru-RU" sz="2800" b="1" smtClean="0"/>
              <a:t>Dynamic Help</a:t>
            </a:r>
          </a:p>
          <a:p>
            <a:pPr>
              <a:lnSpc>
                <a:spcPct val="80000"/>
              </a:lnSpc>
            </a:pPr>
            <a:r>
              <a:rPr lang="ru-RU" sz="2800" smtClean="0"/>
              <a:t>Документирование собственного кода</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smtClean="0"/>
              <a:t>MSDN Library</a:t>
            </a:r>
            <a:endParaRPr lang="ru-RU" smtClean="0"/>
          </a:p>
        </p:txBody>
      </p:sp>
      <p:pic>
        <p:nvPicPr>
          <p:cNvPr id="48131" name="Picture 4"/>
          <p:cNvPicPr>
            <a:picLocks noChangeAspect="1" noChangeArrowheads="1"/>
          </p:cNvPicPr>
          <p:nvPr/>
        </p:nvPicPr>
        <p:blipFill>
          <a:blip r:embed="rId3" cstate="print"/>
          <a:srcRect/>
          <a:stretch>
            <a:fillRect/>
          </a:stretch>
        </p:blipFill>
        <p:spPr bwMode="auto">
          <a:xfrm>
            <a:off x="1042988" y="1341438"/>
            <a:ext cx="7210425" cy="5249862"/>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0" y="274638"/>
            <a:ext cx="9144000" cy="1143000"/>
          </a:xfrm>
        </p:spPr>
        <p:txBody>
          <a:bodyPr/>
          <a:lstStyle/>
          <a:p>
            <a:r>
              <a:rPr lang="ru-RU" sz="4000" smtClean="0"/>
              <a:t>Библиотека </a:t>
            </a:r>
            <a:r>
              <a:rPr lang="en-US" sz="4000" smtClean="0"/>
              <a:t>MSDN </a:t>
            </a:r>
            <a:r>
              <a:rPr lang="ru-RU" sz="4000" smtClean="0"/>
              <a:t>на русском языке </a:t>
            </a:r>
            <a:r>
              <a:rPr lang="ru-RU" sz="3600" smtClean="0"/>
              <a:t>(</a:t>
            </a:r>
            <a:r>
              <a:rPr lang="ru-RU" sz="2400" smtClean="0"/>
              <a:t>http://msdn.microsoft.com/library/rus/default.asp</a:t>
            </a:r>
            <a:r>
              <a:rPr lang="ru-RU" sz="3600" smtClean="0"/>
              <a:t>)</a:t>
            </a:r>
          </a:p>
        </p:txBody>
      </p:sp>
      <p:pic>
        <p:nvPicPr>
          <p:cNvPr id="49155" name="Picture 4"/>
          <p:cNvPicPr>
            <a:picLocks noChangeAspect="1" noChangeArrowheads="1"/>
          </p:cNvPicPr>
          <p:nvPr/>
        </p:nvPicPr>
        <p:blipFill>
          <a:blip r:embed="rId3" cstate="print"/>
          <a:srcRect/>
          <a:stretch>
            <a:fillRect/>
          </a:stretch>
        </p:blipFill>
        <p:spPr bwMode="auto">
          <a:xfrm>
            <a:off x="684213" y="1390650"/>
            <a:ext cx="7753350" cy="5467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ru-RU" sz="2800" b="1" smtClean="0"/>
              <a:t>IntelliSense </a:t>
            </a:r>
            <a:r>
              <a:rPr lang="ru-RU" sz="4000" b="1" smtClean="0"/>
              <a:t/>
            </a:r>
            <a:br>
              <a:rPr lang="ru-RU" sz="4000" b="1" smtClean="0"/>
            </a:br>
            <a:r>
              <a:rPr lang="ru-RU" sz="4000" smtClean="0"/>
              <a:t>Выбор имени метода класса</a:t>
            </a:r>
          </a:p>
        </p:txBody>
      </p:sp>
      <p:pic>
        <p:nvPicPr>
          <p:cNvPr id="50179" name="Picture 5"/>
          <p:cNvPicPr>
            <a:picLocks noChangeAspect="1" noChangeArrowheads="1"/>
          </p:cNvPicPr>
          <p:nvPr/>
        </p:nvPicPr>
        <p:blipFill>
          <a:blip r:embed="rId3" cstate="print"/>
          <a:srcRect/>
          <a:stretch>
            <a:fillRect/>
          </a:stretch>
        </p:blipFill>
        <p:spPr bwMode="auto">
          <a:xfrm>
            <a:off x="1331913" y="1773238"/>
            <a:ext cx="7002462" cy="4232275"/>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ru-RU" sz="3200" b="1" smtClean="0"/>
              <a:t>IntelliSense</a:t>
            </a:r>
            <a:br>
              <a:rPr lang="ru-RU" sz="3200" b="1" smtClean="0"/>
            </a:br>
            <a:r>
              <a:rPr lang="ru-RU" sz="4000" b="1" smtClean="0"/>
              <a:t> </a:t>
            </a:r>
            <a:r>
              <a:rPr lang="ru-RU" sz="4000" smtClean="0"/>
              <a:t>Выбор параметров метода</a:t>
            </a:r>
          </a:p>
        </p:txBody>
      </p:sp>
      <p:pic>
        <p:nvPicPr>
          <p:cNvPr id="51203" name="Picture 4"/>
          <p:cNvPicPr>
            <a:picLocks noChangeAspect="1" noChangeArrowheads="1"/>
          </p:cNvPicPr>
          <p:nvPr/>
        </p:nvPicPr>
        <p:blipFill>
          <a:blip r:embed="rId3" cstate="print"/>
          <a:srcRect/>
          <a:stretch>
            <a:fillRect/>
          </a:stretch>
        </p:blipFill>
        <p:spPr bwMode="auto">
          <a:xfrm>
            <a:off x="755650" y="2565400"/>
            <a:ext cx="7848600" cy="2849563"/>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ru-RU" smtClean="0"/>
              <a:t>Соответствие скобок</a:t>
            </a:r>
            <a:br>
              <a:rPr lang="ru-RU" smtClean="0"/>
            </a:br>
            <a:r>
              <a:rPr lang="ru-RU" b="1" smtClean="0"/>
              <a:t>(</a:t>
            </a:r>
            <a:r>
              <a:rPr lang="ru-RU" sz="3600" b="1" smtClean="0"/>
              <a:t>Brace Matching</a:t>
            </a:r>
            <a:r>
              <a:rPr lang="ru-RU" b="1" smtClean="0"/>
              <a:t>)</a:t>
            </a:r>
          </a:p>
        </p:txBody>
      </p:sp>
      <p:sp>
        <p:nvSpPr>
          <p:cNvPr id="52227" name="Rectangle 3"/>
          <p:cNvSpPr>
            <a:spLocks noGrp="1" noChangeArrowheads="1"/>
          </p:cNvSpPr>
          <p:nvPr>
            <p:ph type="body" idx="1"/>
          </p:nvPr>
        </p:nvSpPr>
        <p:spPr/>
        <p:txBody>
          <a:bodyPr/>
          <a:lstStyle/>
          <a:p>
            <a:r>
              <a:rPr lang="ru-RU" smtClean="0"/>
              <a:t>Помогает определить соответствие между открывающимися м закрывающимися скобками</a:t>
            </a:r>
            <a:r>
              <a:rPr lang="en-US" smtClean="0"/>
              <a:t> (</a:t>
            </a:r>
            <a:r>
              <a:rPr lang="ru-RU" smtClean="0"/>
              <a:t>посветка</a:t>
            </a:r>
            <a:r>
              <a:rPr lang="en-US" smtClean="0"/>
              <a:t>)</a:t>
            </a:r>
            <a:endParaRPr lang="ru-RU" smtClean="0"/>
          </a:p>
          <a:p>
            <a:r>
              <a:rPr lang="ru-RU" smtClean="0"/>
              <a:t>Для перехода от одной скобки к другой, соответствующий ей скобке </a:t>
            </a:r>
            <a:r>
              <a:rPr lang="en-US" smtClean="0"/>
              <a:t>Ctrl-]</a:t>
            </a:r>
            <a:endParaRPr lang="ru-RU" smtClean="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ru-RU" smtClean="0"/>
              <a:t>Динамическая помощь</a:t>
            </a:r>
          </a:p>
        </p:txBody>
      </p:sp>
      <p:pic>
        <p:nvPicPr>
          <p:cNvPr id="53251" name="Picture 4"/>
          <p:cNvPicPr>
            <a:picLocks noChangeAspect="1" noChangeArrowheads="1"/>
          </p:cNvPicPr>
          <p:nvPr/>
        </p:nvPicPr>
        <p:blipFill>
          <a:blip r:embed="rId3" cstate="print"/>
          <a:srcRect/>
          <a:stretch>
            <a:fillRect/>
          </a:stretch>
        </p:blipFill>
        <p:spPr bwMode="auto">
          <a:xfrm>
            <a:off x="1331913" y="2060575"/>
            <a:ext cx="6335712" cy="3533775"/>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12998</TotalTime>
  <Words>2845</Words>
  <Application>Microsoft Office PowerPoint</Application>
  <PresentationFormat>Экран (4:3)</PresentationFormat>
  <Paragraphs>501</Paragraphs>
  <Slides>51</Slides>
  <Notes>47</Notes>
  <HiddenSlides>2</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51</vt:i4>
      </vt:variant>
    </vt:vector>
  </HeadingPairs>
  <TitlesOfParts>
    <vt:vector size="54" baseType="lpstr">
      <vt:lpstr>Оформление по умолчанию</vt:lpstr>
      <vt:lpstr>Пакет</vt:lpstr>
      <vt:lpstr>Visio</vt:lpstr>
      <vt:lpstr>Высокоуровневые методы информатики и программирования  Лекция 2  </vt:lpstr>
      <vt:lpstr>План лекции</vt:lpstr>
      <vt:lpstr>Слайд 3</vt:lpstr>
      <vt:lpstr>Общие сведения по языку C#</vt:lpstr>
      <vt:lpstr>Версии языка</vt:lpstr>
      <vt:lpstr>Андерс Хейлсберг  (Anders Hejlsberg)</vt:lpstr>
      <vt:lpstr>Программа на С#</vt:lpstr>
      <vt:lpstr>Слайд 8</vt:lpstr>
      <vt:lpstr>Структура программы (сборки) на языке С# </vt:lpstr>
      <vt:lpstr>Структура приложения</vt:lpstr>
      <vt:lpstr>Типы данных программы</vt:lpstr>
      <vt:lpstr>Зачем нужны типы данных?</vt:lpstr>
      <vt:lpstr>Классы</vt:lpstr>
      <vt:lpstr>Составные элементы класса</vt:lpstr>
      <vt:lpstr>Доступ к элементам класса</vt:lpstr>
      <vt:lpstr>Описание классов программы</vt:lpstr>
      <vt:lpstr>Метод Main</vt:lpstr>
      <vt:lpstr>Использование класса</vt:lpstr>
      <vt:lpstr>Классы и файлы</vt:lpstr>
      <vt:lpstr>Простая программа на C#</vt:lpstr>
      <vt:lpstr>Простая программа на C# (2)</vt:lpstr>
      <vt:lpstr>Сравнение C# и Java</vt:lpstr>
      <vt:lpstr>Пространство имен – name space</vt:lpstr>
      <vt:lpstr>Основные пространства имен FCL</vt:lpstr>
      <vt:lpstr>Пример простого класса</vt:lpstr>
      <vt:lpstr>2. Интегрированная среда разработки Microsoft Visual Studio</vt:lpstr>
      <vt:lpstr>Пульт пилота самолета</vt:lpstr>
      <vt:lpstr>Версии Visual Studio</vt:lpstr>
      <vt:lpstr>Visual Studio поддерживает</vt:lpstr>
      <vt:lpstr>Типы проектов – создаваемых прикладных программ</vt:lpstr>
      <vt:lpstr>Console Applications</vt:lpstr>
      <vt:lpstr>Windows Applications</vt:lpstr>
      <vt:lpstr>Web Application</vt:lpstr>
      <vt:lpstr>Pocket PC and Smartphone </vt:lpstr>
      <vt:lpstr>Начальная страница  (start page)</vt:lpstr>
      <vt:lpstr>Создание новых проектов</vt:lpstr>
      <vt:lpstr>Создание нового проекта  (File/New Project/Project)</vt:lpstr>
      <vt:lpstr>Решения и проекты</vt:lpstr>
      <vt:lpstr>Проект</vt:lpstr>
      <vt:lpstr>Решение</vt:lpstr>
      <vt:lpstr>Пример иерархии Решения</vt:lpstr>
      <vt:lpstr>Управление проектами и решениями</vt:lpstr>
      <vt:lpstr>Свойства проекта</vt:lpstr>
      <vt:lpstr>Окно редактирования кода   Editor Window</vt:lpstr>
      <vt:lpstr>Справочная система</vt:lpstr>
      <vt:lpstr>MSDN Library</vt:lpstr>
      <vt:lpstr>Библиотека MSDN на русском языке (http://msdn.microsoft.com/library/rus/default.asp)</vt:lpstr>
      <vt:lpstr>IntelliSense  Выбор имени метода класса</vt:lpstr>
      <vt:lpstr>IntelliSense  Выбор параметров метода</vt:lpstr>
      <vt:lpstr>Соответствие скобок (Brace Matching)</vt:lpstr>
      <vt:lpstr>Динамическая помощь</vt:lpstr>
    </vt:vector>
  </TitlesOfParts>
  <Company>Институт Кибернетический Центр ТПУ</Company>
  <LinksUpToDate>false</LinksUpToDate>
  <SharedDoc>false</SharedDoc>
  <HyperlinkBase>http://tpu.ru</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 beginning</dc:title>
  <dc:creator>Tuzovsky Anatoly Fedorovich</dc:creator>
  <cp:keywords>C# programming .Net platform</cp:keywords>
  <dc:description>Томск Polytechnic University</dc:description>
  <cp:lastModifiedBy>Тузовский</cp:lastModifiedBy>
  <cp:revision>114</cp:revision>
  <dcterms:created xsi:type="dcterms:W3CDTF">2006-09-09T09:46:02Z</dcterms:created>
  <dcterms:modified xsi:type="dcterms:W3CDTF">2010-01-29T10:02:07Z</dcterms:modified>
</cp:coreProperties>
</file>