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67.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notesSlides/notesSlide68.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1"/>
  </p:notesMasterIdLst>
  <p:sldIdLst>
    <p:sldId id="355" r:id="rId2"/>
    <p:sldId id="388" r:id="rId3"/>
    <p:sldId id="387" r:id="rId4"/>
    <p:sldId id="456" r:id="rId5"/>
    <p:sldId id="356" r:id="rId6"/>
    <p:sldId id="357" r:id="rId7"/>
    <p:sldId id="464" r:id="rId8"/>
    <p:sldId id="358" r:id="rId9"/>
    <p:sldId id="360" r:id="rId10"/>
    <p:sldId id="386" r:id="rId11"/>
    <p:sldId id="361" r:id="rId12"/>
    <p:sldId id="362" r:id="rId13"/>
    <p:sldId id="364" r:id="rId14"/>
    <p:sldId id="403" r:id="rId15"/>
    <p:sldId id="453" r:id="rId16"/>
    <p:sldId id="365" r:id="rId17"/>
    <p:sldId id="366" r:id="rId18"/>
    <p:sldId id="382" r:id="rId19"/>
    <p:sldId id="384" r:id="rId20"/>
    <p:sldId id="385" r:id="rId21"/>
    <p:sldId id="368" r:id="rId22"/>
    <p:sldId id="369" r:id="rId23"/>
    <p:sldId id="370" r:id="rId24"/>
    <p:sldId id="371" r:id="rId25"/>
    <p:sldId id="372" r:id="rId26"/>
    <p:sldId id="373" r:id="rId27"/>
    <p:sldId id="302" r:id="rId28"/>
    <p:sldId id="399" r:id="rId29"/>
    <p:sldId id="303" r:id="rId30"/>
    <p:sldId id="394" r:id="rId31"/>
    <p:sldId id="396" r:id="rId32"/>
    <p:sldId id="398" r:id="rId33"/>
    <p:sldId id="405" r:id="rId34"/>
    <p:sldId id="404" r:id="rId35"/>
    <p:sldId id="397" r:id="rId36"/>
    <p:sldId id="275" r:id="rId37"/>
    <p:sldId id="402" r:id="rId38"/>
    <p:sldId id="376" r:id="rId39"/>
    <p:sldId id="392" r:id="rId40"/>
    <p:sldId id="258" r:id="rId41"/>
    <p:sldId id="462" r:id="rId42"/>
    <p:sldId id="407" r:id="rId43"/>
    <p:sldId id="410" r:id="rId44"/>
    <p:sldId id="457" r:id="rId45"/>
    <p:sldId id="416" r:id="rId46"/>
    <p:sldId id="418" r:id="rId47"/>
    <p:sldId id="419" r:id="rId48"/>
    <p:sldId id="420" r:id="rId49"/>
    <p:sldId id="421" r:id="rId50"/>
    <p:sldId id="422" r:id="rId51"/>
    <p:sldId id="423" r:id="rId52"/>
    <p:sldId id="424" r:id="rId53"/>
    <p:sldId id="426" r:id="rId54"/>
    <p:sldId id="425" r:id="rId55"/>
    <p:sldId id="427" r:id="rId56"/>
    <p:sldId id="428" r:id="rId57"/>
    <p:sldId id="459" r:id="rId58"/>
    <p:sldId id="460" r:id="rId59"/>
    <p:sldId id="430" r:id="rId60"/>
    <p:sldId id="431" r:id="rId61"/>
    <p:sldId id="432" r:id="rId62"/>
    <p:sldId id="461" r:id="rId63"/>
    <p:sldId id="433" r:id="rId64"/>
    <p:sldId id="434" r:id="rId65"/>
    <p:sldId id="435" r:id="rId66"/>
    <p:sldId id="436" r:id="rId67"/>
    <p:sldId id="437" r:id="rId68"/>
    <p:sldId id="438" r:id="rId69"/>
    <p:sldId id="439" r:id="rId70"/>
    <p:sldId id="441" r:id="rId71"/>
    <p:sldId id="442" r:id="rId72"/>
    <p:sldId id="444" r:id="rId73"/>
    <p:sldId id="445" r:id="rId74"/>
    <p:sldId id="446" r:id="rId75"/>
    <p:sldId id="447" r:id="rId76"/>
    <p:sldId id="448" r:id="rId77"/>
    <p:sldId id="449" r:id="rId78"/>
    <p:sldId id="451" r:id="rId79"/>
    <p:sldId id="452" r:id="rId80"/>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F9197"/>
    <a:srgbClr val="AAA4FA"/>
    <a:srgbClr val="EFFCA2"/>
  </p:clrMru>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46" autoAdjust="0"/>
    <p:restoredTop sz="89831" autoAdjust="0"/>
  </p:normalViewPr>
  <p:slideViewPr>
    <p:cSldViewPr>
      <p:cViewPr varScale="1">
        <p:scale>
          <a:sx n="79" d="100"/>
          <a:sy n="79" d="100"/>
        </p:scale>
        <p:origin x="-174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ru-RU"/>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ru-RU"/>
          </a:p>
        </p:txBody>
      </p:sp>
      <p:sp>
        <p:nvSpPr>
          <p:cNvPr id="829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ru-RU"/>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3DAD51F6-B4B0-4C95-AF15-EDDAA604C0CB}"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en.wikipedia.org/wiki/Software_framework" TargetMode="External"/><Relationship Id="rId7" Type="http://schemas.openxmlformats.org/officeDocument/2006/relationships/hyperlink" Target="http://en.wikipedia.org/wiki/Microsoft" TargetMode="External"/><Relationship Id="rId2" Type="http://schemas.openxmlformats.org/officeDocument/2006/relationships/slide" Target="../slides/slide31.xml"/><Relationship Id="rId1" Type="http://schemas.openxmlformats.org/officeDocument/2006/relationships/notesMaster" Target="../notesMasters/notesMaster1.xml"/><Relationship Id="rId6" Type="http://schemas.openxmlformats.org/officeDocument/2006/relationships/hyperlink" Target="http://en.wikipedia.org/wiki/Virtual_machine" TargetMode="External"/><Relationship Id="rId5" Type="http://schemas.openxmlformats.org/officeDocument/2006/relationships/hyperlink" Target="http://en.wikipedia.org/wiki/Operating_system" TargetMode="External"/><Relationship Id="rId4" Type="http://schemas.openxmlformats.org/officeDocument/2006/relationships/hyperlink" Target="http://en.wikipedia.org/wiki/Microsoft_Windows"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3" Type="http://schemas.openxmlformats.org/officeDocument/2006/relationships/hyperlink" Target="http://www.wordsite.com/" TargetMode="External"/><Relationship Id="rId7" Type="http://schemas.openxmlformats.org/officeDocument/2006/relationships/hyperlink" Target="http://www.wordsite.com/namespace1" TargetMode="External"/><Relationship Id="rId2" Type="http://schemas.openxmlformats.org/officeDocument/2006/relationships/slide" Target="../slides/slide77.xml"/><Relationship Id="rId1" Type="http://schemas.openxmlformats.org/officeDocument/2006/relationships/notesMaster" Target="../notesMasters/notesMaster1.xml"/><Relationship Id="rId6" Type="http://schemas.openxmlformats.org/officeDocument/2006/relationships/hyperlink" Target="http://www.nytimes.com/index.html" TargetMode="External"/><Relationship Id="rId5" Type="http://schemas.openxmlformats.org/officeDocument/2006/relationships/hyperlink" Target="http://www.wordsite.com/index.html" TargetMode="External"/><Relationship Id="rId4" Type="http://schemas.openxmlformats.org/officeDocument/2006/relationships/hyperlink" Target="http://www.nytimes.com/" TargetMode="Externa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A1CB60B8-A37E-463D-AC71-36807C4D4AED}" type="slidenum">
              <a:rPr lang="ru-RU" smtClean="0">
                <a:latin typeface="Arial" pitchFamily="34" charset="0"/>
              </a:rPr>
              <a:pPr/>
              <a:t>1</a:t>
            </a:fld>
            <a:endParaRPr lang="ru-RU" smtClean="0">
              <a:latin typeface="Arial" pitchFamily="34" charset="0"/>
            </a:endParaRPr>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CD6FC3CA-AE68-40B5-AECF-CE7EF790E21F}" type="slidenum">
              <a:rPr lang="ru-RU" smtClean="0">
                <a:latin typeface="Arial" pitchFamily="34" charset="0"/>
              </a:rPr>
              <a:pPr/>
              <a:t>2</a:t>
            </a:fld>
            <a:endParaRPr lang="ru-RU" smtClean="0">
              <a:latin typeface="Arial" pitchFamily="34" charset="0"/>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8B57CCB8-72A3-4C7E-BBE8-95B13A98BC31}" type="slidenum">
              <a:rPr lang="ru-RU" smtClean="0">
                <a:latin typeface="Arial" pitchFamily="34" charset="0"/>
              </a:rPr>
              <a:pPr/>
              <a:t>3</a:t>
            </a:fld>
            <a:endParaRPr lang="ru-RU" smtClean="0">
              <a:latin typeface="Arial" pitchFamily="34"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2A4007CE-631C-4D2F-9A98-5D04B368781E}" type="slidenum">
              <a:rPr lang="ru-RU" smtClean="0">
                <a:latin typeface="Arial" pitchFamily="34" charset="0"/>
              </a:rPr>
              <a:pPr/>
              <a:t>5</a:t>
            </a:fld>
            <a:endParaRPr lang="ru-RU" smtClean="0">
              <a:latin typeface="Arial" pitchFamily="34"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r>
              <a:rPr lang="ru-RU" smtClean="0">
                <a:latin typeface="Arial" pitchFamily="34" charset="0"/>
              </a:rPr>
              <a:t>Лекции – по 4 часа до ломки (8 недель) по 2 часа после ломки (9 недель) </a:t>
            </a:r>
          </a:p>
          <a:p>
            <a:pPr eaLnBrk="1" hangingPunct="1"/>
            <a:r>
              <a:rPr lang="ru-RU" smtClean="0">
                <a:latin typeface="Arial" pitchFamily="34" charset="0"/>
              </a:rPr>
              <a:t>Лаб. Раб. – по 2 часа до ломки (8 недель) по 4 часа после ломки (9 недель) </a:t>
            </a:r>
          </a:p>
          <a:p>
            <a:pPr eaLnBrk="1" hangingPunct="1"/>
            <a:r>
              <a:rPr lang="ru-RU" smtClean="0">
                <a:latin typeface="Arial" pitchFamily="34" charset="0"/>
              </a:rPr>
              <a:t>2 подгруппы в каждой группе (по 10 компьютеров)</a:t>
            </a:r>
          </a:p>
          <a:p>
            <a:pPr eaLnBrk="1" hangingPunct="1"/>
            <a:endParaRPr lang="ru-RU" smtClean="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1E7523B9-2A3E-4421-B432-131E7CCB897F}" type="slidenum">
              <a:rPr lang="ru-RU" smtClean="0">
                <a:latin typeface="Arial" pitchFamily="34" charset="0"/>
              </a:rPr>
              <a:pPr/>
              <a:t>6</a:t>
            </a:fld>
            <a:endParaRPr lang="ru-RU" smtClean="0">
              <a:latin typeface="Arial" pitchFamily="34"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eaLnBrk="1" hangingPunct="1"/>
            <a:r>
              <a:rPr lang="ru-RU" smtClean="0">
                <a:latin typeface="Arial" pitchFamily="34" charset="0"/>
              </a:rPr>
              <a:t>Программа-транслятор, предназначенная для перевода программ с языка высокого уровня на машинный язык, при переводе порождает ошибки. Ошибки, которые содержались в исходном описании, переводятся безошибочно.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B6CFE3C7-99F3-4209-B7F2-78B89D13C406}" type="slidenum">
              <a:rPr lang="ru-RU" smtClean="0">
                <a:latin typeface="Arial" pitchFamily="34" charset="0"/>
              </a:rPr>
              <a:pPr/>
              <a:t>8</a:t>
            </a:fld>
            <a:endParaRPr lang="ru-RU" smtClean="0">
              <a:latin typeface="Arial" pitchFamily="34" charset="0"/>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577FC0C6-B6C4-4726-95A3-8D09CB2896FD}" type="slidenum">
              <a:rPr lang="ru-RU" smtClean="0">
                <a:latin typeface="Arial" pitchFamily="34" charset="0"/>
              </a:rPr>
              <a:pPr/>
              <a:t>9</a:t>
            </a:fld>
            <a:endParaRPr lang="ru-RU" smtClean="0">
              <a:latin typeface="Arial" pitchFamily="34" charset="0"/>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C61774C5-FB65-4A70-8720-0DAA51B991A0}" type="slidenum">
              <a:rPr lang="ru-RU" smtClean="0">
                <a:latin typeface="Arial" pitchFamily="34" charset="0"/>
              </a:rPr>
              <a:pPr/>
              <a:t>10</a:t>
            </a:fld>
            <a:endParaRPr lang="ru-RU" smtClean="0">
              <a:latin typeface="Arial" pitchFamily="34" charset="0"/>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2F2C4DC2-E56F-4391-B3D0-2419805E871D}" type="slidenum">
              <a:rPr lang="ru-RU" smtClean="0">
                <a:latin typeface="Arial" pitchFamily="34" charset="0"/>
              </a:rPr>
              <a:pPr/>
              <a:t>11</a:t>
            </a:fld>
            <a:endParaRPr lang="ru-RU" smtClean="0">
              <a:latin typeface="Arial" pitchFamily="34" charset="0"/>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r>
              <a:rPr lang="en-US" b="1" smtClean="0">
                <a:latin typeface="Arial" pitchFamily="34" charset="0"/>
              </a:rPr>
              <a:t>I</a:t>
            </a:r>
            <a:r>
              <a:rPr lang="ru-RU" b="1" smtClean="0">
                <a:latin typeface="Arial" pitchFamily="34" charset="0"/>
              </a:rPr>
              <a:t>nformatics</a:t>
            </a:r>
            <a:r>
              <a:rPr lang="ru-RU" smtClean="0">
                <a:latin typeface="Arial" pitchFamily="34" charset="0"/>
              </a:rPr>
              <a:t> </a:t>
            </a:r>
          </a:p>
          <a:p>
            <a:pPr eaLnBrk="1" hangingPunct="1">
              <a:buFontTx/>
              <a:buChar char="•"/>
            </a:pPr>
            <a:r>
              <a:rPr lang="ru-RU" smtClean="0">
                <a:latin typeface="Arial" pitchFamily="34" charset="0"/>
              </a:rPr>
              <a:t>Storing, manipulating, analyzing and visualizing information using computer systems.</a:t>
            </a:r>
          </a:p>
          <a:p>
            <a:pPr eaLnBrk="1" hangingPunct="1">
              <a:buFontTx/>
              <a:buChar char="-"/>
            </a:pPr>
            <a:r>
              <a:rPr lang="ru-RU" smtClean="0">
                <a:latin typeface="Arial" pitchFamily="34" charset="0"/>
              </a:rPr>
              <a:t>The use of science, computer science, information and other technologies to provide data, information and knowledge to the individual and the organisation.</a:t>
            </a:r>
          </a:p>
          <a:p>
            <a:pPr eaLnBrk="1" hangingPunct="1">
              <a:buFontTx/>
              <a:buChar char="-"/>
            </a:pPr>
            <a:r>
              <a:rPr lang="ru-RU" smtClean="0">
                <a:latin typeface="Arial" pitchFamily="34" charset="0"/>
              </a:rPr>
              <a:t>Information Science or Informatics is the science of information. It is often, though not exclusively, studied as a branch of computer science and information technology and is related to database, ontology and software engineering </a:t>
            </a:r>
            <a:br>
              <a:rPr lang="ru-RU" smtClean="0">
                <a:latin typeface="Arial" pitchFamily="34" charset="0"/>
              </a:rPr>
            </a:br>
            <a:endParaRPr lang="ru-RU" smtClean="0">
              <a:latin typeface="Arial" pitchFamily="34" charset="0"/>
            </a:endParaRPr>
          </a:p>
          <a:p>
            <a:pPr eaLnBrk="1" hangingPunct="1"/>
            <a:r>
              <a:rPr lang="en-US" b="1" smtClean="0">
                <a:latin typeface="Arial" pitchFamily="34" charset="0"/>
              </a:rPr>
              <a:t>Programming</a:t>
            </a:r>
            <a:endParaRPr lang="ru-RU" b="1" smtClean="0">
              <a:latin typeface="Arial" pitchFamily="34" charset="0"/>
            </a:endParaRPr>
          </a:p>
          <a:p>
            <a:pPr eaLnBrk="1" hangingPunct="1">
              <a:buFontTx/>
              <a:buChar char="-"/>
            </a:pPr>
            <a:r>
              <a:rPr lang="ru-RU" smtClean="0">
                <a:latin typeface="Arial" pitchFamily="34" charset="0"/>
              </a:rPr>
              <a:t>creating a sequence of instructions to enable the computer to do something</a:t>
            </a:r>
            <a:endParaRPr lang="en-US" smtClean="0">
              <a:latin typeface="Arial" pitchFamily="34" charset="0"/>
            </a:endParaRPr>
          </a:p>
          <a:p>
            <a:pPr eaLnBrk="1" hangingPunct="1">
              <a:buFontTx/>
              <a:buChar char="-"/>
            </a:pPr>
            <a:r>
              <a:rPr lang="ru-RU" smtClean="0">
                <a:latin typeface="Arial" pitchFamily="34" charset="0"/>
              </a:rPr>
              <a:t>the act of creating software or some other set of instructions for a computer. </a:t>
            </a:r>
            <a:endParaRPr lang="en-US" smtClean="0">
              <a:latin typeface="Arial" pitchFamily="34" charset="0"/>
            </a:endParaRPr>
          </a:p>
          <a:p>
            <a:pPr eaLnBrk="1" hangingPunct="1">
              <a:buFontTx/>
              <a:buChar char="-"/>
            </a:pPr>
            <a:r>
              <a:rPr lang="ru-RU" smtClean="0">
                <a:latin typeface="Arial" pitchFamily="34" charset="0"/>
              </a:rPr>
              <a:t>The creation of a set of instructions that tells a computer what to do </a:t>
            </a:r>
            <a:endParaRPr lang="en-US" smtClean="0">
              <a:latin typeface="Arial" pitchFamily="34" charset="0"/>
            </a:endParaRPr>
          </a:p>
          <a:p>
            <a:pPr eaLnBrk="1" hangingPunct="1">
              <a:buFontTx/>
              <a:buChar char="-"/>
            </a:pPr>
            <a:r>
              <a:rPr lang="ru-RU" smtClean="0">
                <a:latin typeface="Arial" pitchFamily="34" charset="0"/>
              </a:rPr>
              <a:t>Coding of the program modules that implement the design.</a:t>
            </a:r>
            <a:br>
              <a:rPr lang="ru-RU" smtClean="0">
                <a:latin typeface="Arial" pitchFamily="34" charset="0"/>
              </a:rPr>
            </a:br>
            <a:endParaRPr lang="en-US" smtClean="0">
              <a:latin typeface="Arial" pitchFamily="34" charset="0"/>
            </a:endParaRPr>
          </a:p>
          <a:p>
            <a:pPr eaLnBrk="1" hangingPunct="1"/>
            <a:endParaRPr lang="ru-RU" smtClean="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2291A08A-3205-4004-B97C-09415E2D09B1}" type="slidenum">
              <a:rPr lang="ru-RU" smtClean="0">
                <a:latin typeface="Arial" pitchFamily="34" charset="0"/>
              </a:rPr>
              <a:pPr/>
              <a:t>12</a:t>
            </a:fld>
            <a:endParaRPr lang="ru-RU" smtClean="0">
              <a:latin typeface="Arial" pitchFamily="34" charset="0"/>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r>
              <a:rPr lang="ru-RU" sz="800" b="1" smtClean="0">
                <a:latin typeface="Arial" pitchFamily="34" charset="0"/>
              </a:rPr>
              <a:t>(351400)</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01D92476-6C13-4C09-A6BE-55860B10AAAB}" type="slidenum">
              <a:rPr lang="ru-RU" smtClean="0">
                <a:latin typeface="Arial" pitchFamily="34" charset="0"/>
              </a:rPr>
              <a:pPr/>
              <a:t>13</a:t>
            </a:fld>
            <a:endParaRPr lang="ru-RU" smtClean="0">
              <a:latin typeface="Arial" pitchFamily="34" charset="0"/>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eaLnBrk="1" hangingPunct="1"/>
            <a:r>
              <a:rPr lang="ru-RU" smtClean="0">
                <a:latin typeface="Arial" pitchFamily="34" charset="0"/>
              </a:rPr>
              <a:t>объединение программ </a:t>
            </a:r>
            <a:r>
              <a:rPr lang="en-US" smtClean="0">
                <a:latin typeface="Arial" pitchFamily="34" charset="0"/>
              </a:rPr>
              <a:t>PC </a:t>
            </a:r>
            <a:r>
              <a:rPr lang="ru-RU" smtClean="0">
                <a:latin typeface="Arial" pitchFamily="34" charset="0"/>
              </a:rPr>
              <a:t>с программами на персональных устройствах и </a:t>
            </a:r>
            <a:r>
              <a:rPr lang="en-US" smtClean="0">
                <a:latin typeface="Arial" pitchFamily="34" charset="0"/>
              </a:rPr>
              <a:t>Web-</a:t>
            </a:r>
            <a:r>
              <a:rPr lang="ru-RU" smtClean="0">
                <a:latin typeface="Arial" pitchFamily="34" charset="0"/>
              </a:rPr>
              <a:t>сервисы</a:t>
            </a:r>
          </a:p>
          <a:p>
            <a:pPr eaLnBrk="1" hangingPunct="1"/>
            <a:endParaRPr lang="ru-RU" smtClean="0">
              <a:latin typeface="Arial" pitchFamily="34" charset="0"/>
            </a:endParaRPr>
          </a:p>
          <a:p>
            <a:pPr eaLnBrk="1" hangingPunct="1"/>
            <a:r>
              <a:rPr lang="en-US" smtClean="0">
                <a:latin typeface="Arial" pitchFamily="34" charset="0"/>
              </a:rPr>
              <a:t>Eclipse, </a:t>
            </a:r>
            <a:endParaRPr lang="ru-RU" smtClean="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A72AA447-824A-4F9B-BB14-3E9F33195E75}" type="slidenum">
              <a:rPr lang="ru-RU" smtClean="0">
                <a:latin typeface="Arial" pitchFamily="34" charset="0"/>
              </a:rPr>
              <a:pPr/>
              <a:t>15</a:t>
            </a:fld>
            <a:endParaRPr lang="ru-RU" smtClean="0">
              <a:latin typeface="Arial" pitchFamily="34" charset="0"/>
            </a:endParaRP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F856A4CB-8C7E-40C2-B2BB-4E9CFDA02E11}" type="slidenum">
              <a:rPr lang="ru-RU" smtClean="0">
                <a:latin typeface="Arial" pitchFamily="34" charset="0"/>
              </a:rPr>
              <a:pPr/>
              <a:t>16</a:t>
            </a:fld>
            <a:endParaRPr lang="ru-RU" smtClean="0">
              <a:latin typeface="Arial" pitchFamily="34" charset="0"/>
            </a:endParaRPr>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3FE4AC4D-1CD4-49A8-B5E7-D25DE29C3CA1}" type="slidenum">
              <a:rPr lang="ru-RU" smtClean="0">
                <a:latin typeface="Arial" pitchFamily="34" charset="0"/>
              </a:rPr>
              <a:pPr/>
              <a:t>17</a:t>
            </a:fld>
            <a:endParaRPr lang="ru-RU" smtClean="0">
              <a:latin typeface="Arial" pitchFamily="34" charset="0"/>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E462C405-A4FA-4FDD-8357-54A159E4FD7C}" type="slidenum">
              <a:rPr lang="ru-RU" smtClean="0">
                <a:latin typeface="Arial" pitchFamily="34" charset="0"/>
              </a:rPr>
              <a:pPr/>
              <a:t>18</a:t>
            </a:fld>
            <a:endParaRPr lang="ru-RU" smtClean="0">
              <a:latin typeface="Arial" pitchFamily="34" charset="0"/>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3144BD46-EB65-4110-8E19-0C1C8A729ED0}" type="slidenum">
              <a:rPr lang="ru-RU" smtClean="0">
                <a:latin typeface="Arial" pitchFamily="34" charset="0"/>
              </a:rPr>
              <a:pPr/>
              <a:t>19</a:t>
            </a:fld>
            <a:endParaRPr lang="ru-RU" smtClean="0">
              <a:latin typeface="Arial" pitchFamily="34" charset="0"/>
            </a:endParaRPr>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612663B2-9521-46C8-A73E-A5B7E88BE2A0}" type="slidenum">
              <a:rPr lang="ru-RU" smtClean="0">
                <a:latin typeface="Arial" pitchFamily="34" charset="0"/>
              </a:rPr>
              <a:pPr/>
              <a:t>20</a:t>
            </a:fld>
            <a:endParaRPr lang="ru-RU" smtClean="0">
              <a:latin typeface="Arial" pitchFamily="34" charset="0"/>
            </a:endParaRPr>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57340193-98DC-4866-AD10-38B78A38B70F}" type="slidenum">
              <a:rPr lang="ru-RU" smtClean="0">
                <a:latin typeface="Arial" pitchFamily="34" charset="0"/>
              </a:rPr>
              <a:pPr/>
              <a:t>21</a:t>
            </a:fld>
            <a:endParaRPr lang="ru-RU" smtClean="0">
              <a:latin typeface="Arial" pitchFamily="34" charset="0"/>
            </a:endParaRPr>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AB13C99B-1A40-4148-B93A-17377D5E72BF}" type="slidenum">
              <a:rPr lang="ru-RU" smtClean="0">
                <a:latin typeface="Arial" pitchFamily="34" charset="0"/>
              </a:rPr>
              <a:pPr/>
              <a:t>22</a:t>
            </a:fld>
            <a:endParaRPr lang="ru-RU" smtClean="0">
              <a:latin typeface="Arial" pitchFamily="34" charset="0"/>
            </a:endParaRPr>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FBB5507E-DB5A-4C9D-8A77-E0EA627CB014}" type="slidenum">
              <a:rPr lang="ru-RU" smtClean="0">
                <a:latin typeface="Arial" pitchFamily="34" charset="0"/>
              </a:rPr>
              <a:pPr/>
              <a:t>23</a:t>
            </a:fld>
            <a:endParaRPr lang="ru-RU" smtClean="0">
              <a:latin typeface="Arial" pitchFamily="34" charset="0"/>
            </a:endParaRPr>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B08A221F-F30D-4054-889E-6D3ACA59497B}" type="slidenum">
              <a:rPr lang="ru-RU" smtClean="0">
                <a:latin typeface="Arial" pitchFamily="34" charset="0"/>
              </a:rPr>
              <a:pPr/>
              <a:t>24</a:t>
            </a:fld>
            <a:endParaRPr lang="ru-RU" smtClean="0">
              <a:latin typeface="Arial" pitchFamily="34" charset="0"/>
            </a:endParaRPr>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2321D714-0385-41F3-8E19-82422BC47691}" type="slidenum">
              <a:rPr lang="ru-RU" smtClean="0">
                <a:latin typeface="Arial" pitchFamily="34" charset="0"/>
              </a:rPr>
              <a:pPr/>
              <a:t>25</a:t>
            </a:fld>
            <a:endParaRPr lang="ru-RU" smtClean="0">
              <a:latin typeface="Arial" pitchFamily="34" charset="0"/>
            </a:endParaRPr>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85323507-1DFC-4EC3-B52E-40E6C8A2132C}" type="slidenum">
              <a:rPr lang="ru-RU" smtClean="0">
                <a:latin typeface="Arial" pitchFamily="34" charset="0"/>
              </a:rPr>
              <a:pPr/>
              <a:t>26</a:t>
            </a:fld>
            <a:endParaRPr lang="ru-RU" smtClean="0">
              <a:latin typeface="Arial" pitchFamily="34" charset="0"/>
            </a:endParaRPr>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CD2BFFC1-85D9-49A5-9228-26181756322D}" type="slidenum">
              <a:rPr lang="ru-RU" smtClean="0">
                <a:latin typeface="Arial" pitchFamily="34" charset="0"/>
              </a:rPr>
              <a:pPr/>
              <a:t>27</a:t>
            </a:fld>
            <a:endParaRPr lang="ru-RU" smtClean="0">
              <a:latin typeface="Arial" pitchFamily="34" charset="0"/>
            </a:endParaRPr>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a:noFill/>
          <a:ln/>
        </p:spPr>
        <p:txBody>
          <a:bodyPr/>
          <a:lstStyle/>
          <a:p>
            <a:r>
              <a:rPr lang="ru-RU" smtClean="0">
                <a:latin typeface="Arial" pitchFamily="34" charset="0"/>
              </a:rPr>
              <a:t>Все эти технологии имели свои собственные проблемы (недостатки). Базовый Win32 API не был объектно-ориентированным (включал функции, а не классы) и был более трудоемким в сравнении с библиотекой </a:t>
            </a:r>
            <a:r>
              <a:rPr lang="en-US" smtClean="0">
                <a:latin typeface="Arial" pitchFamily="34" charset="0"/>
              </a:rPr>
              <a:t>MFC</a:t>
            </a:r>
            <a:r>
              <a:rPr lang="ru-RU" smtClean="0">
                <a:latin typeface="Arial" pitchFamily="34" charset="0"/>
              </a:rPr>
              <a:t>. </a:t>
            </a:r>
            <a:r>
              <a:rPr lang="en-US" smtClean="0">
                <a:latin typeface="Arial" pitchFamily="34" charset="0"/>
              </a:rPr>
              <a:t>MFC </a:t>
            </a:r>
            <a:r>
              <a:rPr lang="ru-RU" smtClean="0">
                <a:latin typeface="Arial" pitchFamily="34" charset="0"/>
              </a:rPr>
              <a:t>была объектно-ориентированной, но была не согласованной (разнородной) и быстро устарела. Технология </a:t>
            </a:r>
            <a:r>
              <a:rPr lang="en-US" smtClean="0">
                <a:latin typeface="Arial" pitchFamily="34" charset="0"/>
              </a:rPr>
              <a:t>COM</a:t>
            </a:r>
            <a:r>
              <a:rPr lang="ru-RU" smtClean="0">
                <a:latin typeface="Arial" pitchFamily="34" charset="0"/>
              </a:rPr>
              <a:t>, хотя и концептуально простая, была сложной в реальном кодировании и требовала создания и ведения множества неуклюжих и неэлегантных дополнительных файлов (plumbing).</a:t>
            </a:r>
          </a:p>
          <a:p>
            <a:endParaRPr lang="ru-RU" smtClean="0">
              <a:latin typeface="Arial" pitchFamily="34" charset="0"/>
            </a:endParaRPr>
          </a:p>
          <a:p>
            <a:r>
              <a:rPr lang="ru-RU" smtClean="0">
                <a:latin typeface="Arial" pitchFamily="34" charset="0"/>
              </a:rPr>
              <a:t>Другим недостатком всех этих технологий программирования было то, что они в основном были предназначены на разработку кода для настольных компьютеров, а не для сети Интернет. В это время программирование для сети </a:t>
            </a:r>
            <a:r>
              <a:rPr lang="en-US" smtClean="0">
                <a:latin typeface="Arial" pitchFamily="34" charset="0"/>
              </a:rPr>
              <a:t>Web</a:t>
            </a:r>
            <a:r>
              <a:rPr lang="ru-RU" smtClean="0">
                <a:latin typeface="Arial" pitchFamily="34" charset="0"/>
              </a:rPr>
              <a:t> было не основным и казалось очень отличающимся от кодирования для настольного компьютера.</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63308FED-481F-4F6B-84B5-CC2B15476AC4}" type="slidenum">
              <a:rPr lang="ru-RU" smtClean="0">
                <a:latin typeface="Arial" pitchFamily="34" charset="0"/>
              </a:rPr>
              <a:pPr/>
              <a:t>29</a:t>
            </a:fld>
            <a:endParaRPr lang="ru-RU" smtClean="0">
              <a:latin typeface="Arial" pitchFamily="34" charset="0"/>
            </a:endParaRPr>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a:noFill/>
          <a:ln/>
        </p:spPr>
        <p:txBody>
          <a:bodyPr/>
          <a:lstStyle/>
          <a:p>
            <a:pPr eaLnBrk="1" hangingPunct="1"/>
            <a:r>
              <a:rPr lang="en-US" b="1" smtClean="0">
                <a:latin typeface="Arial" pitchFamily="34" charset="0"/>
              </a:rPr>
              <a:t>Microsoft .NET Framework</a:t>
            </a:r>
            <a:r>
              <a:rPr lang="en-US" smtClean="0">
                <a:latin typeface="Arial" pitchFamily="34" charset="0"/>
              </a:rPr>
              <a:t> </a:t>
            </a:r>
            <a:r>
              <a:rPr lang="ru-RU" smtClean="0">
                <a:latin typeface="Arial" pitchFamily="34" charset="0"/>
              </a:rPr>
              <a:t>это программная среда (</a:t>
            </a:r>
            <a:r>
              <a:rPr lang="en-US" smtClean="0">
                <a:latin typeface="Arial" pitchFamily="34" charset="0"/>
                <a:hlinkClick r:id="rId3" action="ppaction://hlinkfile" tooltip="Software framework"/>
              </a:rPr>
              <a:t>software framework</a:t>
            </a:r>
            <a:r>
              <a:rPr lang="ru-RU" smtClean="0">
                <a:latin typeface="Arial" pitchFamily="34" charset="0"/>
              </a:rPr>
              <a:t>), которая может устанавливаться на компьютерах под управлением операционной системы</a:t>
            </a:r>
            <a:r>
              <a:rPr lang="en-US" smtClean="0">
                <a:latin typeface="Arial" pitchFamily="34" charset="0"/>
              </a:rPr>
              <a:t> </a:t>
            </a:r>
            <a:r>
              <a:rPr lang="en-US" smtClean="0">
                <a:latin typeface="Arial" pitchFamily="34" charset="0"/>
                <a:hlinkClick r:id="rId4" action="ppaction://hlinkfile" tooltip="Microsoft Windows"/>
              </a:rPr>
              <a:t>Microsoft Windows</a:t>
            </a:r>
            <a:r>
              <a:rPr lang="en-US" smtClean="0">
                <a:latin typeface="Arial" pitchFamily="34" charset="0"/>
              </a:rPr>
              <a:t> </a:t>
            </a:r>
            <a:r>
              <a:rPr lang="en-US" smtClean="0">
                <a:latin typeface="Arial" pitchFamily="34" charset="0"/>
                <a:hlinkClick r:id="rId5" action="ppaction://hlinkfile" tooltip="Operating system"/>
              </a:rPr>
              <a:t>operating systems</a:t>
            </a:r>
            <a:r>
              <a:rPr lang="en-US" smtClean="0">
                <a:latin typeface="Arial" pitchFamily="34" charset="0"/>
              </a:rPr>
              <a:t>. </a:t>
            </a:r>
            <a:r>
              <a:rPr lang="ru-RU" smtClean="0">
                <a:latin typeface="Arial" pitchFamily="34" charset="0"/>
              </a:rPr>
              <a:t>Она включает большую библиотеку классов (которые реализуют решение распространенных задач разработки) и виртуальную машину (</a:t>
            </a:r>
            <a:r>
              <a:rPr lang="en-US" smtClean="0">
                <a:latin typeface="Arial" pitchFamily="34" charset="0"/>
                <a:hlinkClick r:id="rId6" action="ppaction://hlinkfile" tooltip="Virtual machine"/>
              </a:rPr>
              <a:t>virtual machine</a:t>
            </a:r>
            <a:r>
              <a:rPr lang="ru-RU" smtClean="0">
                <a:latin typeface="Arial" pitchFamily="34" charset="0"/>
              </a:rPr>
              <a:t>), которая управляет выполнением программ, написанных для данной среды</a:t>
            </a:r>
            <a:r>
              <a:rPr lang="en-US" smtClean="0">
                <a:latin typeface="Arial" pitchFamily="34" charset="0"/>
              </a:rPr>
              <a:t>. </a:t>
            </a:r>
            <a:endParaRPr lang="ru-RU" smtClean="0">
              <a:latin typeface="Arial" pitchFamily="34" charset="0"/>
            </a:endParaRPr>
          </a:p>
          <a:p>
            <a:pPr eaLnBrk="1" hangingPunct="1"/>
            <a:r>
              <a:rPr lang="en-US" smtClean="0">
                <a:latin typeface="Arial" pitchFamily="34" charset="0"/>
              </a:rPr>
              <a:t>.NET Framework </a:t>
            </a:r>
            <a:r>
              <a:rPr lang="ru-RU" smtClean="0">
                <a:latin typeface="Arial" pitchFamily="34" charset="0"/>
              </a:rPr>
              <a:t>является ключевой технологией, предлагаемой компанией </a:t>
            </a:r>
            <a:r>
              <a:rPr lang="en-US" smtClean="0">
                <a:latin typeface="Arial" pitchFamily="34" charset="0"/>
                <a:hlinkClick r:id="rId7" action="ppaction://hlinkfile" tooltip="Microsoft"/>
              </a:rPr>
              <a:t>Microsoft</a:t>
            </a:r>
            <a:r>
              <a:rPr lang="en-US" smtClean="0">
                <a:latin typeface="Arial" pitchFamily="34" charset="0"/>
              </a:rPr>
              <a:t> </a:t>
            </a:r>
            <a:r>
              <a:rPr lang="ru-RU" smtClean="0">
                <a:latin typeface="Arial" pitchFamily="34" charset="0"/>
              </a:rPr>
              <a:t>для разработки большинства новых приложений разрабатываемых для платформы </a:t>
            </a:r>
            <a:r>
              <a:rPr lang="en-US" smtClean="0">
                <a:latin typeface="Arial" pitchFamily="34" charset="0"/>
              </a:rPr>
              <a:t>Windows.</a:t>
            </a:r>
            <a:endParaRPr lang="ru-RU" smtClean="0">
              <a:latin typeface="Arial" pitchFamily="34" charset="0"/>
            </a:endParaRPr>
          </a:p>
          <a:p>
            <a:endParaRPr lang="ru-RU" smtClean="0">
              <a:latin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9E64DFA5-BF9F-4134-AA3E-DD76A3BD110B}" type="slidenum">
              <a:rPr lang="ru-RU" smtClean="0">
                <a:latin typeface="Arial" pitchFamily="34" charset="0"/>
              </a:rPr>
              <a:pPr/>
              <a:t>33</a:t>
            </a:fld>
            <a:endParaRPr lang="ru-RU" smtClean="0">
              <a:latin typeface="Arial" pitchFamily="34" charset="0"/>
            </a:endParaRPr>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p:spPr>
        <p:txBody>
          <a:bodyPr/>
          <a:lstStyle/>
          <a:p>
            <a:pPr eaLnBrk="1" hangingPunct="1"/>
            <a:r>
              <a:rPr lang="en-US" smtClean="0">
                <a:latin typeface="Arial" pitchFamily="34" charset="0"/>
              </a:rPr>
              <a:t>Runtime benefits:</a:t>
            </a:r>
          </a:p>
          <a:p>
            <a:pPr eaLnBrk="1" hangingPunct="1"/>
            <a:r>
              <a:rPr lang="en-US" smtClean="0">
                <a:latin typeface="Arial" pitchFamily="34" charset="0"/>
              </a:rPr>
              <a:t>Eliminates memory management drudgery</a:t>
            </a:r>
          </a:p>
          <a:p>
            <a:pPr eaLnBrk="1" hangingPunct="1"/>
            <a:r>
              <a:rPr lang="en-US" smtClean="0">
                <a:latin typeface="Arial" pitchFamily="34" charset="0"/>
              </a:rPr>
              <a:t>Kills entire classes of bugs (e.g., memory corruption, ref counting)</a:t>
            </a:r>
          </a:p>
          <a:p>
            <a:pPr eaLnBrk="1" hangingPunct="1"/>
            <a:r>
              <a:rPr lang="en-US" smtClean="0">
                <a:latin typeface="Arial" pitchFamily="34" charset="0"/>
              </a:rPr>
              <a:t>Security model ensures safety</a:t>
            </a:r>
          </a:p>
          <a:p>
            <a:pPr eaLnBrk="1" hangingPunct="1"/>
            <a:r>
              <a:rPr lang="en-US" smtClean="0">
                <a:latin typeface="Arial" pitchFamily="34" charset="0"/>
              </a:rPr>
              <a:t>XCOPY deployment, no registry required</a:t>
            </a:r>
          </a:p>
          <a:p>
            <a:pPr eaLnBrk="1" hangingPunct="1"/>
            <a:r>
              <a:rPr lang="en-US" smtClean="0">
                <a:latin typeface="Arial" pitchFamily="34" charset="0"/>
              </a:rPr>
              <a:t>Auto-versioning, no more DLL version conflicts</a:t>
            </a:r>
          </a:p>
          <a:p>
            <a:pPr eaLnBrk="1" hangingPunct="1"/>
            <a:r>
              <a:rPr lang="en-US" smtClean="0">
                <a:latin typeface="Arial" pitchFamily="34" charset="0"/>
              </a:rPr>
              <a:t>Scalability, performance, reliability all improve</a:t>
            </a:r>
          </a:p>
          <a:p>
            <a:pPr eaLnBrk="1" hangingPunct="1"/>
            <a:endParaRPr lang="en-US" smtClean="0">
              <a:latin typeface="Arial"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Образ слайда 1"/>
          <p:cNvSpPr>
            <a:spLocks noGrp="1" noRot="1" noChangeAspect="1" noTextEdit="1"/>
          </p:cNvSpPr>
          <p:nvPr>
            <p:ph type="sldImg"/>
          </p:nvPr>
        </p:nvSpPr>
        <p:spPr>
          <a:ln/>
        </p:spPr>
      </p:sp>
      <p:sp>
        <p:nvSpPr>
          <p:cNvPr id="114691" name="Заметки 2"/>
          <p:cNvSpPr>
            <a:spLocks noGrp="1"/>
          </p:cNvSpPr>
          <p:nvPr>
            <p:ph type="body" idx="1"/>
          </p:nvPr>
        </p:nvSpPr>
        <p:spPr>
          <a:noFill/>
          <a:ln/>
        </p:spPr>
        <p:txBody>
          <a:bodyPr/>
          <a:lstStyle/>
          <a:p>
            <a:endParaRPr lang="ru-RU" smtClean="0">
              <a:latin typeface="Arial" pitchFamily="34" charset="0"/>
            </a:endParaRPr>
          </a:p>
        </p:txBody>
      </p:sp>
      <p:sp>
        <p:nvSpPr>
          <p:cNvPr id="114692" name="Номер слайда 3"/>
          <p:cNvSpPr>
            <a:spLocks noGrp="1"/>
          </p:cNvSpPr>
          <p:nvPr>
            <p:ph type="sldNum" sz="quarter" idx="5"/>
          </p:nvPr>
        </p:nvSpPr>
        <p:spPr>
          <a:noFill/>
        </p:spPr>
        <p:txBody>
          <a:bodyPr/>
          <a:lstStyle/>
          <a:p>
            <a:fld id="{73F37C30-12D5-4DAB-82E3-08DA4DD5CE20}" type="slidenum">
              <a:rPr lang="ru-RU" smtClean="0">
                <a:latin typeface="Arial" pitchFamily="34" charset="0"/>
              </a:rPr>
              <a:pPr/>
              <a:t>34</a:t>
            </a:fld>
            <a:endParaRPr lang="ru-RU" smtClean="0">
              <a:latin typeface="Arial"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AF3DD91B-D037-4565-8F85-1114624656CD}" type="slidenum">
              <a:rPr lang="ru-RU" smtClean="0">
                <a:latin typeface="Arial" pitchFamily="34" charset="0"/>
              </a:rPr>
              <a:pPr/>
              <a:t>36</a:t>
            </a:fld>
            <a:endParaRPr lang="ru-RU" smtClean="0">
              <a:latin typeface="Arial" pitchFamily="34" charset="0"/>
            </a:endParaRPr>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p:spPr>
        <p:txBody>
          <a:bodyPr/>
          <a:lstStyle/>
          <a:p>
            <a:pPr eaLnBrk="1" hangingPunct="1"/>
            <a:r>
              <a:rPr lang="en-US" smtClean="0">
                <a:latin typeface="Arial" pitchFamily="34" charset="0"/>
              </a:rPr>
              <a:t>Java a</a:t>
            </a:r>
            <a:r>
              <a:rPr lang="ru-RU" smtClean="0">
                <a:latin typeface="Arial" pitchFamily="34" charset="0"/>
              </a:rPr>
              <a:t>pplications are by default run in a protective environment (sandbox) with restricted access to local disk and network resources. It allows the user to safely run applications from sources that are not trusted. </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7A377E77-EDD5-418B-8132-5FF12271F2D4}" type="slidenum">
              <a:rPr lang="ru-RU" smtClean="0">
                <a:latin typeface="Arial" pitchFamily="34" charset="0"/>
              </a:rPr>
              <a:pPr/>
              <a:t>38</a:t>
            </a:fld>
            <a:endParaRPr lang="ru-RU" smtClean="0">
              <a:latin typeface="Arial" pitchFamily="34" charset="0"/>
            </a:endParaRPr>
          </a:p>
        </p:txBody>
      </p:sp>
      <p:sp>
        <p:nvSpPr>
          <p:cNvPr id="118787" name="Rectangle 2"/>
          <p:cNvSpPr>
            <a:spLocks noGrp="1" noRot="1" noChangeAspect="1" noChangeArrowheads="1" noTextEdit="1"/>
          </p:cNvSpPr>
          <p:nvPr>
            <p:ph type="sldImg"/>
          </p:nvPr>
        </p:nvSpPr>
        <p:spPr>
          <a:ln/>
        </p:spPr>
      </p:sp>
      <p:sp>
        <p:nvSpPr>
          <p:cNvPr id="398339" name="Rectangle 3"/>
          <p:cNvSpPr>
            <a:spLocks noGrp="1" noChangeArrowheads="1"/>
          </p:cNvSpPr>
          <p:nvPr>
            <p:ph type="body" idx="1"/>
          </p:nvPr>
        </p:nvSpPr>
        <p:spPr>
          <a:xfrm>
            <a:off x="914400" y="4343400"/>
            <a:ext cx="5029200" cy="4114800"/>
          </a:xfrm>
        </p:spPr>
        <p:txBody>
          <a:bodyPr/>
          <a:lstStyle/>
          <a:p>
            <a:pPr eaLnBrk="1" hangingPunct="1">
              <a:spcBef>
                <a:spcPct val="50000"/>
              </a:spcBef>
              <a:defRPr/>
            </a:pPr>
            <a:r>
              <a:rPr lang="en-US" sz="1600" smtClean="0">
                <a:solidFill>
                  <a:srgbClr val="000000"/>
                </a:solidFill>
              </a:rPr>
              <a:t>Key point: </a:t>
            </a:r>
            <a:r>
              <a:rPr lang="en-US" sz="1600" smtClean="0">
                <a:solidFill>
                  <a:srgbClr val="000000"/>
                </a:solidFill>
                <a:effectLst>
                  <a:outerShdw blurRad="38100" dist="38100" dir="2700000" algn="tl">
                    <a:srgbClr val="C0C0C0"/>
                  </a:outerShdw>
                </a:effectLst>
              </a:rPr>
              <a:t>We do the house keeping so you can focus on the algorithms</a:t>
            </a:r>
          </a:p>
          <a:p>
            <a:pPr eaLnBrk="1" hangingPunct="1">
              <a:defRPr/>
            </a:pPr>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a:noFill/>
          <a:ln/>
        </p:spPr>
        <p:txBody>
          <a:bodyPr/>
          <a:lstStyle/>
          <a:p>
            <a:r>
              <a:rPr lang="ru-RU" smtClean="0">
                <a:latin typeface="Arial" pitchFamily="34" charset="0"/>
              </a:rPr>
              <a:t>.NET Framework 2.0 Software Development Kit (SDK) (x86)</a:t>
            </a:r>
          </a:p>
          <a:p>
            <a:r>
              <a:rPr lang="ru-RU" smtClean="0">
                <a:latin typeface="Arial" pitchFamily="34" charset="0"/>
              </a:rPr>
              <a:t>Microsoft .NET Framework Version 2.0 Redistributable Package (x86) </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6E6A7E6A-5A05-432D-94CB-9FF63755F3E2}" type="slidenum">
              <a:rPr lang="ru-RU" smtClean="0">
                <a:latin typeface="Arial" pitchFamily="34" charset="0"/>
              </a:rPr>
              <a:pPr/>
              <a:t>40</a:t>
            </a:fld>
            <a:endParaRPr lang="ru-RU" smtClean="0">
              <a:latin typeface="Arial" pitchFamily="34" charset="0"/>
            </a:endParaRPr>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p:spPr>
        <p:txBody>
          <a:bodyPr/>
          <a:lstStyle/>
          <a:p>
            <a:pPr eaLnBrk="1" hangingPunct="1">
              <a:lnSpc>
                <a:spcPct val="85000"/>
              </a:lnSpc>
              <a:buFontTx/>
              <a:buChar char="•"/>
            </a:pPr>
            <a:r>
              <a:rPr lang="en-US" smtClean="0">
                <a:latin typeface="Arial" pitchFamily="34" charset="0"/>
              </a:rPr>
              <a:t>Более 2.5 млн. разработчиков используют Visual Studio .NET и .NET Framework</a:t>
            </a:r>
          </a:p>
          <a:p>
            <a:pPr lvl="1" eaLnBrk="1" hangingPunct="1">
              <a:lnSpc>
                <a:spcPct val="85000"/>
              </a:lnSpc>
            </a:pPr>
            <a:r>
              <a:rPr lang="en-US" smtClean="0">
                <a:latin typeface="Arial" pitchFamily="34" charset="0"/>
              </a:rPr>
              <a:t>&gt; 1 млн. разработчиков используют ASP.NET</a:t>
            </a:r>
          </a:p>
          <a:p>
            <a:pPr lvl="1" eaLnBrk="1" hangingPunct="1">
              <a:lnSpc>
                <a:spcPct val="85000"/>
              </a:lnSpc>
            </a:pPr>
            <a:r>
              <a:rPr lang="en-US" smtClean="0">
                <a:latin typeface="Arial" pitchFamily="34" charset="0"/>
              </a:rPr>
              <a:t>&gt; 400,000 разработчиков используют Windows Forms</a:t>
            </a:r>
          </a:p>
          <a:p>
            <a:pPr lvl="1" eaLnBrk="1" hangingPunct="1">
              <a:lnSpc>
                <a:spcPct val="85000"/>
              </a:lnSpc>
            </a:pPr>
            <a:r>
              <a:rPr lang="en-US" smtClean="0">
                <a:latin typeface="Arial" pitchFamily="34" charset="0"/>
              </a:rPr>
              <a:t>&gt; 1 млн. копий Web Matrix, Starter Kits</a:t>
            </a:r>
          </a:p>
          <a:p>
            <a:pPr eaLnBrk="1" hangingPunct="1">
              <a:lnSpc>
                <a:spcPct val="85000"/>
              </a:lnSpc>
              <a:buFontTx/>
              <a:buChar char="•"/>
            </a:pPr>
            <a:r>
              <a:rPr lang="en-US" smtClean="0">
                <a:latin typeface="Arial" pitchFamily="34" charset="0"/>
              </a:rPr>
              <a:t>Более 70 млн. систем с .NET Framework</a:t>
            </a:r>
          </a:p>
          <a:p>
            <a:pPr lvl="1" eaLnBrk="1" hangingPunct="1">
              <a:lnSpc>
                <a:spcPct val="85000"/>
              </a:lnSpc>
              <a:buFontTx/>
              <a:buChar char="•"/>
            </a:pPr>
            <a:r>
              <a:rPr lang="en-US" smtClean="0">
                <a:latin typeface="Arial" pitchFamily="34" charset="0"/>
              </a:rPr>
              <a:t>Предустановлена на 60% новых систем</a:t>
            </a:r>
          </a:p>
          <a:p>
            <a:pPr lvl="1" eaLnBrk="1" hangingPunct="1">
              <a:lnSpc>
                <a:spcPct val="85000"/>
              </a:lnSpc>
              <a:buFontTx/>
              <a:buChar char="•"/>
            </a:pPr>
            <a:r>
              <a:rPr lang="en-US" smtClean="0">
                <a:latin typeface="Arial" pitchFamily="34" charset="0"/>
              </a:rPr>
              <a:t>Более 20 млн. установлено через Windows Update </a:t>
            </a:r>
          </a:p>
          <a:p>
            <a:pPr eaLnBrk="1" hangingPunct="1">
              <a:lnSpc>
                <a:spcPct val="85000"/>
              </a:lnSpc>
              <a:buFontTx/>
              <a:buChar char="•"/>
            </a:pPr>
            <a:endParaRPr lang="en-US" smtClean="0">
              <a:latin typeface="Arial" pitchFamily="34" charset="0"/>
            </a:endParaRPr>
          </a:p>
          <a:p>
            <a:pPr eaLnBrk="1" hangingPunct="1">
              <a:lnSpc>
                <a:spcPct val="85000"/>
              </a:lnSpc>
              <a:buFontTx/>
              <a:buChar char="•"/>
            </a:pPr>
            <a:r>
              <a:rPr lang="en-US" smtClean="0">
                <a:latin typeface="Arial" pitchFamily="34" charset="0"/>
              </a:rPr>
              <a:t>Microsoft .NET </a:t>
            </a:r>
            <a:r>
              <a:rPr lang="ru-RU" smtClean="0">
                <a:latin typeface="Arial" pitchFamily="34" charset="0"/>
              </a:rPr>
              <a:t>используется в более чем </a:t>
            </a:r>
            <a:r>
              <a:rPr lang="en-US" smtClean="0">
                <a:latin typeface="Arial" pitchFamily="34" charset="0"/>
              </a:rPr>
              <a:t>60% </a:t>
            </a:r>
            <a:r>
              <a:rPr lang="ru-RU" smtClean="0">
                <a:latin typeface="Arial" pitchFamily="34" charset="0"/>
              </a:rPr>
              <a:t>компаний из списка </a:t>
            </a:r>
            <a:r>
              <a:rPr lang="en-US" smtClean="0">
                <a:latin typeface="Arial" pitchFamily="34" charset="0"/>
              </a:rPr>
              <a:t>Global</a:t>
            </a:r>
            <a:r>
              <a:rPr lang="ru-RU" smtClean="0">
                <a:latin typeface="Arial" pitchFamily="34" charset="0"/>
              </a:rPr>
              <a:t> </a:t>
            </a:r>
            <a:r>
              <a:rPr lang="en-US" smtClean="0">
                <a:latin typeface="Arial" pitchFamily="34" charset="0"/>
              </a:rPr>
              <a:t>100</a:t>
            </a:r>
          </a:p>
          <a:p>
            <a:pPr lvl="1" eaLnBrk="1" hangingPunct="1">
              <a:lnSpc>
                <a:spcPct val="85000"/>
              </a:lnSpc>
              <a:buFontTx/>
              <a:buChar char="•"/>
            </a:pPr>
            <a:r>
              <a:rPr lang="en-US" smtClean="0">
                <a:latin typeface="Arial" pitchFamily="34" charset="0"/>
              </a:rPr>
              <a:t>Citigroup, Allstate, London Stock Exchange</a:t>
            </a:r>
          </a:p>
          <a:p>
            <a:pPr eaLnBrk="1" hangingPunct="1">
              <a:lnSpc>
                <a:spcPct val="85000"/>
              </a:lnSpc>
              <a:buFontTx/>
              <a:buChar char="•"/>
            </a:pPr>
            <a:r>
              <a:rPr lang="ru-RU" smtClean="0">
                <a:latin typeface="Arial" pitchFamily="34" charset="0"/>
              </a:rPr>
              <a:t>Поддержка индустрии</a:t>
            </a:r>
            <a:endParaRPr lang="en-US" smtClean="0">
              <a:latin typeface="Arial" pitchFamily="34" charset="0"/>
            </a:endParaRPr>
          </a:p>
          <a:p>
            <a:pPr lvl="1" eaLnBrk="1" hangingPunct="1">
              <a:lnSpc>
                <a:spcPct val="85000"/>
              </a:lnSpc>
              <a:buFontTx/>
              <a:buChar char="•"/>
            </a:pPr>
            <a:r>
              <a:rPr lang="en-US" smtClean="0">
                <a:latin typeface="Arial" pitchFamily="34" charset="0"/>
              </a:rPr>
              <a:t>IBM, Oracle, Siebel, Autodesk, Adobe</a:t>
            </a:r>
          </a:p>
          <a:p>
            <a:pPr lvl="1" eaLnBrk="1" hangingPunct="1">
              <a:lnSpc>
                <a:spcPct val="85000"/>
              </a:lnSpc>
              <a:buFontTx/>
              <a:buChar char="•"/>
            </a:pPr>
            <a:r>
              <a:rPr lang="en-US" smtClean="0">
                <a:latin typeface="Arial" pitchFamily="34" charset="0"/>
              </a:rPr>
              <a:t>Visual Studio Industry Partner Program</a:t>
            </a:r>
          </a:p>
          <a:p>
            <a:pPr eaLnBrk="1" hangingPunct="1">
              <a:lnSpc>
                <a:spcPct val="85000"/>
              </a:lnSpc>
              <a:buFontTx/>
              <a:buChar char="•"/>
            </a:pPr>
            <a:endParaRPr lang="en-US" sz="1000" smtClean="0">
              <a:latin typeface="Arial" pitchFamily="34" charset="0"/>
            </a:endParaRPr>
          </a:p>
          <a:p>
            <a:pPr eaLnBrk="1" hangingPunct="1">
              <a:lnSpc>
                <a:spcPct val="85000"/>
              </a:lnSpc>
              <a:buFontTx/>
              <a:buChar char="•"/>
            </a:pPr>
            <a:r>
              <a:rPr lang="ru-RU" sz="1000" smtClean="0">
                <a:latin typeface="Arial" pitchFamily="34" charset="0"/>
              </a:rPr>
              <a:t>Стандартизация </a:t>
            </a:r>
            <a:r>
              <a:rPr lang="en-US" sz="1000" smtClean="0">
                <a:latin typeface="Arial" pitchFamily="34" charset="0"/>
              </a:rPr>
              <a:t>ISO</a:t>
            </a:r>
          </a:p>
          <a:p>
            <a:pPr lvl="1" eaLnBrk="1" hangingPunct="1">
              <a:lnSpc>
                <a:spcPct val="85000"/>
              </a:lnSpc>
              <a:buFontTx/>
              <a:buChar char="•"/>
            </a:pPr>
            <a:r>
              <a:rPr lang="en-US" sz="900" smtClean="0">
                <a:latin typeface="Arial" pitchFamily="34" charset="0"/>
              </a:rPr>
              <a:t>ISO/IEC 23270 (C#)</a:t>
            </a:r>
          </a:p>
          <a:p>
            <a:pPr lvl="1" eaLnBrk="1" hangingPunct="1">
              <a:lnSpc>
                <a:spcPct val="85000"/>
              </a:lnSpc>
              <a:buFontTx/>
              <a:buChar char="•"/>
            </a:pPr>
            <a:r>
              <a:rPr lang="en-US" sz="900" smtClean="0">
                <a:latin typeface="Arial" pitchFamily="34" charset="0"/>
              </a:rPr>
              <a:t>ISO/IEC 23271 (CLI) </a:t>
            </a:r>
          </a:p>
          <a:p>
            <a:pPr lvl="1" eaLnBrk="1" hangingPunct="1">
              <a:lnSpc>
                <a:spcPct val="85000"/>
              </a:lnSpc>
              <a:buFontTx/>
              <a:buChar char="•"/>
            </a:pPr>
            <a:r>
              <a:rPr lang="en-US" sz="900" smtClean="0">
                <a:latin typeface="Arial" pitchFamily="34" charset="0"/>
              </a:rPr>
              <a:t>ISO/IEC 23272 (CLI TR)</a:t>
            </a:r>
          </a:p>
          <a:p>
            <a:pPr eaLnBrk="1" hangingPunct="1">
              <a:lnSpc>
                <a:spcPct val="85000"/>
              </a:lnSpc>
              <a:buFontTx/>
              <a:buChar char="•"/>
            </a:pPr>
            <a:endParaRPr lang="en-US" smtClean="0">
              <a:latin typeface="Arial" pitchFamily="34" charset="0"/>
            </a:endParaRPr>
          </a:p>
          <a:p>
            <a:pPr eaLnBrk="1" hangingPunct="1">
              <a:lnSpc>
                <a:spcPct val="85000"/>
              </a:lnSpc>
              <a:buFontTx/>
              <a:buChar char="•"/>
            </a:pPr>
            <a:r>
              <a:rPr lang="en-US" smtClean="0">
                <a:latin typeface="Arial" pitchFamily="34" charset="0"/>
              </a:rPr>
              <a:t>175 </a:t>
            </a:r>
            <a:r>
              <a:rPr lang="ru-RU" smtClean="0">
                <a:latin typeface="Arial" pitchFamily="34" charset="0"/>
              </a:rPr>
              <a:t>партнеров </a:t>
            </a:r>
            <a:r>
              <a:rPr lang="en-US" smtClean="0">
                <a:latin typeface="Arial" pitchFamily="34" charset="0"/>
              </a:rPr>
              <a:t>VSIP, &gt; 300 </a:t>
            </a:r>
            <a:r>
              <a:rPr lang="ru-RU" smtClean="0">
                <a:latin typeface="Arial" pitchFamily="34" charset="0"/>
              </a:rPr>
              <a:t>продуктов</a:t>
            </a:r>
            <a:endParaRPr lang="en-US" smtClean="0">
              <a:latin typeface="Arial" pitchFamily="34" charset="0"/>
            </a:endParaRPr>
          </a:p>
          <a:p>
            <a:pPr eaLnBrk="1" hangingPunct="1">
              <a:lnSpc>
                <a:spcPct val="85000"/>
              </a:lnSpc>
              <a:buFontTx/>
              <a:buChar char="•"/>
            </a:pPr>
            <a:r>
              <a:rPr lang="en-US" smtClean="0">
                <a:latin typeface="Arial" pitchFamily="34" charset="0"/>
              </a:rPr>
              <a:t>150 </a:t>
            </a:r>
            <a:r>
              <a:rPr lang="ru-RU" smtClean="0">
                <a:latin typeface="Arial" pitchFamily="34" charset="0"/>
              </a:rPr>
              <a:t>членов </a:t>
            </a:r>
            <a:r>
              <a:rPr lang="en-US" smtClean="0">
                <a:latin typeface="Arial" pitchFamily="34" charset="0"/>
              </a:rPr>
              <a:t>WS-I</a:t>
            </a:r>
          </a:p>
          <a:p>
            <a:pPr eaLnBrk="1" hangingPunct="1">
              <a:lnSpc>
                <a:spcPct val="85000"/>
              </a:lnSpc>
              <a:buFontTx/>
              <a:buChar char="•"/>
            </a:pPr>
            <a:r>
              <a:rPr lang="ru-RU" smtClean="0">
                <a:latin typeface="Arial" pitchFamily="34" charset="0"/>
              </a:rPr>
              <a:t>Рост сайтов на </a:t>
            </a:r>
            <a:r>
              <a:rPr lang="en-US" smtClean="0">
                <a:latin typeface="Arial" pitchFamily="34" charset="0"/>
              </a:rPr>
              <a:t>ASP.NET</a:t>
            </a:r>
            <a:r>
              <a:rPr lang="ru-RU" smtClean="0">
                <a:latin typeface="Arial" pitchFamily="34" charset="0"/>
              </a:rPr>
              <a:t> на </a:t>
            </a:r>
            <a:r>
              <a:rPr lang="en-US" smtClean="0">
                <a:latin typeface="Arial" pitchFamily="34" charset="0"/>
              </a:rPr>
              <a:t>870% </a:t>
            </a:r>
            <a:r>
              <a:rPr lang="ru-RU" smtClean="0">
                <a:latin typeface="Arial" pitchFamily="34" charset="0"/>
              </a:rPr>
              <a:t>за 1 год</a:t>
            </a:r>
            <a:endParaRPr lang="en-US" smtClean="0">
              <a:latin typeface="Arial" pitchFamily="34" charset="0"/>
            </a:endParaRPr>
          </a:p>
          <a:p>
            <a:pPr eaLnBrk="1" hangingPunct="1">
              <a:lnSpc>
                <a:spcPct val="85000"/>
              </a:lnSpc>
              <a:buFontTx/>
              <a:buChar char="•"/>
            </a:pPr>
            <a:r>
              <a:rPr lang="en-US" smtClean="0">
                <a:latin typeface="Arial" pitchFamily="34" charset="0"/>
              </a:rPr>
              <a:t>&gt; 450</a:t>
            </a:r>
            <a:r>
              <a:rPr lang="ru-RU" smtClean="0">
                <a:latin typeface="Arial" pitchFamily="34" charset="0"/>
              </a:rPr>
              <a:t> книг</a:t>
            </a:r>
            <a:endParaRPr lang="en-US" smtClean="0">
              <a:latin typeface="Arial" pitchFamily="34" charset="0"/>
            </a:endParaRPr>
          </a:p>
          <a:p>
            <a:pPr eaLnBrk="1" hangingPunct="1">
              <a:lnSpc>
                <a:spcPct val="85000"/>
              </a:lnSpc>
              <a:buFontTx/>
              <a:buChar char="•"/>
            </a:pPr>
            <a:r>
              <a:rPr lang="en-US" smtClean="0">
                <a:latin typeface="Arial" pitchFamily="34" charset="0"/>
              </a:rPr>
              <a:t>4,817 VSIP SDK </a:t>
            </a:r>
            <a:r>
              <a:rPr lang="ru-RU" smtClean="0">
                <a:latin typeface="Arial" pitchFamily="34" charset="0"/>
              </a:rPr>
              <a:t>было загружено с </a:t>
            </a:r>
            <a:r>
              <a:rPr lang="en-US" smtClean="0">
                <a:latin typeface="Arial" pitchFamily="34" charset="0"/>
              </a:rPr>
              <a:t>29</a:t>
            </a:r>
            <a:r>
              <a:rPr lang="ru-RU" smtClean="0">
                <a:latin typeface="Arial" pitchFamily="34" charset="0"/>
              </a:rPr>
              <a:t>/7/2003</a:t>
            </a:r>
            <a:endParaRPr lang="en-US" smtClean="0">
              <a:latin typeface="Arial" pitchFamily="34" charset="0"/>
            </a:endParaRPr>
          </a:p>
          <a:p>
            <a:pPr eaLnBrk="1" hangingPunct="1"/>
            <a:endParaRPr lang="ru-RU" smtClean="0">
              <a:latin typeface="Arial"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fld id="{32BC8F79-DAEA-4789-8C2C-C52187099C13}" type="slidenum">
              <a:rPr lang="ru-RU" smtClean="0">
                <a:latin typeface="Arial" pitchFamily="34" charset="0"/>
              </a:rPr>
              <a:pPr/>
              <a:t>42</a:t>
            </a:fld>
            <a:endParaRPr lang="ru-RU" smtClean="0">
              <a:latin typeface="Arial" pitchFamily="34" charset="0"/>
            </a:endParaRPr>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p:spPr>
        <p:txBody>
          <a:bodyPr/>
          <a:lstStyle/>
          <a:p>
            <a:pPr eaLnBrk="1" hangingPunct="1"/>
            <a:r>
              <a:rPr lang="ru-RU" smtClean="0">
                <a:latin typeface="Arial" pitchFamily="34" charset="0"/>
              </a:rPr>
              <a:t>Начало 2 лекции</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p>
            <a:fld id="{CE28D67D-698C-4688-A81C-49F87AAA2443}" type="slidenum">
              <a:rPr lang="ru-RU" smtClean="0">
                <a:latin typeface="Arial" pitchFamily="34" charset="0"/>
              </a:rPr>
              <a:pPr/>
              <a:t>43</a:t>
            </a:fld>
            <a:endParaRPr lang="ru-RU" smtClean="0">
              <a:latin typeface="Arial" pitchFamily="34" charset="0"/>
            </a:endParaRPr>
          </a:p>
        </p:txBody>
      </p:sp>
      <p:sp>
        <p:nvSpPr>
          <p:cNvPr id="12288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8B0E8DD9-A238-4259-B32A-7C8975B8AB9E}" type="slidenum">
              <a:rPr lang="ru-RU" sz="1200"/>
              <a:pPr algn="r"/>
              <a:t>43</a:t>
            </a:fld>
            <a:endParaRPr lang="ru-RU" sz="1200"/>
          </a:p>
        </p:txBody>
      </p:sp>
      <p:sp>
        <p:nvSpPr>
          <p:cNvPr id="122884" name="Rectangle 2"/>
          <p:cNvSpPr>
            <a:spLocks noGrp="1" noRot="1" noChangeAspect="1" noChangeArrowheads="1" noTextEdit="1"/>
          </p:cNvSpPr>
          <p:nvPr>
            <p:ph type="sldImg"/>
          </p:nvPr>
        </p:nvSpPr>
        <p:spPr>
          <a:ln/>
        </p:spPr>
      </p:sp>
      <p:sp>
        <p:nvSpPr>
          <p:cNvPr id="122885" name="Rectangle 3"/>
          <p:cNvSpPr>
            <a:spLocks noGrp="1" noChangeArrowheads="1"/>
          </p:cNvSpPr>
          <p:nvPr>
            <p:ph type="body" idx="1"/>
          </p:nvPr>
        </p:nvSpPr>
        <p:spPr>
          <a:noFill/>
          <a:ln/>
        </p:spPr>
        <p:txBody>
          <a:bodyPr/>
          <a:lstStyle/>
          <a:p>
            <a:pPr eaLnBrk="1" hangingPunct="1"/>
            <a:r>
              <a:rPr lang="ru-RU" smtClean="0">
                <a:latin typeface="Arial" pitchFamily="34" charset="0"/>
              </a:rPr>
              <a:t>В </a:t>
            </a:r>
            <a:r>
              <a:rPr lang="en-US" smtClean="0">
                <a:latin typeface="Arial" pitchFamily="34" charset="0"/>
              </a:rPr>
              <a:t>MS DOS </a:t>
            </a:r>
            <a:r>
              <a:rPr lang="ru-RU" smtClean="0">
                <a:latin typeface="Arial" pitchFamily="34" charset="0"/>
              </a:rPr>
              <a:t>– полная свобода программы </a:t>
            </a:r>
          </a:p>
          <a:p>
            <a:pPr eaLnBrk="1" hangingPunct="1">
              <a:buFontTx/>
              <a:buChar char="•"/>
            </a:pPr>
            <a:r>
              <a:rPr lang="ru-RU" smtClean="0">
                <a:latin typeface="Arial" pitchFamily="34" charset="0"/>
              </a:rPr>
              <a:t>работа с внешними устройствами</a:t>
            </a:r>
          </a:p>
          <a:p>
            <a:pPr eaLnBrk="1" hangingPunct="1">
              <a:buFontTx/>
              <a:buChar char="•"/>
            </a:pPr>
            <a:r>
              <a:rPr lang="ru-RU" smtClean="0">
                <a:latin typeface="Arial" pitchFamily="34" charset="0"/>
              </a:rPr>
              <a:t>работа с ОП</a:t>
            </a:r>
            <a:endParaRPr lang="en-US" smtClean="0">
              <a:latin typeface="Arial" pitchFamily="34" charset="0"/>
            </a:endParaRPr>
          </a:p>
          <a:p>
            <a:pPr eaLnBrk="1" hangingPunct="1">
              <a:buFontTx/>
              <a:buChar char="•"/>
            </a:pPr>
            <a:r>
              <a:rPr lang="ru-RU" smtClean="0">
                <a:latin typeface="Arial" pitchFamily="34" charset="0"/>
              </a:rPr>
              <a:t>сами загружаются</a:t>
            </a:r>
            <a:endParaRPr lang="en-US" smtClean="0">
              <a:latin typeface="Arial" pitchFamily="34" charset="0"/>
            </a:endParaRPr>
          </a:p>
          <a:p>
            <a:pPr eaLnBrk="1" hangingPunct="1">
              <a:buFontTx/>
              <a:buChar char="•"/>
            </a:pPr>
            <a:r>
              <a:rPr lang="ru-RU" smtClean="0">
                <a:latin typeface="Arial" pitchFamily="34" charset="0"/>
              </a:rPr>
              <a:t>отсутствие проверки безопасности</a:t>
            </a:r>
          </a:p>
          <a:p>
            <a:pPr eaLnBrk="1" hangingPunct="1">
              <a:buFontTx/>
              <a:buChar char="•"/>
            </a:pPr>
            <a:r>
              <a:rPr lang="ru-RU" smtClean="0">
                <a:latin typeface="Arial" pitchFamily="34" charset="0"/>
              </a:rPr>
              <a:t>отсутствие проверки работы с памятью</a:t>
            </a:r>
          </a:p>
          <a:p>
            <a:pPr eaLnBrk="1" hangingPunct="1"/>
            <a:endParaRPr lang="ru-RU" smtClean="0">
              <a:latin typeface="Arial" pitchFamily="34" charset="0"/>
            </a:endParaRPr>
          </a:p>
          <a:p>
            <a:pPr eaLnBrk="1" hangingPunct="1"/>
            <a:r>
              <a:rPr lang="ru-RU" smtClean="0">
                <a:latin typeface="Arial" pitchFamily="34" charset="0"/>
              </a:rPr>
              <a:t>В </a:t>
            </a:r>
            <a:r>
              <a:rPr lang="en-US" smtClean="0">
                <a:latin typeface="Arial" pitchFamily="34" charset="0"/>
              </a:rPr>
              <a:t>OS Windows</a:t>
            </a:r>
          </a:p>
          <a:p>
            <a:pPr eaLnBrk="1" hangingPunct="1">
              <a:buFontTx/>
              <a:buChar char="•"/>
            </a:pPr>
            <a:r>
              <a:rPr lang="ru-RU" smtClean="0">
                <a:latin typeface="Arial" pitchFamily="34" charset="0"/>
              </a:rPr>
              <a:t>отсутствие проверки безопасности</a:t>
            </a:r>
          </a:p>
          <a:p>
            <a:pPr eaLnBrk="1" hangingPunct="1">
              <a:buFontTx/>
              <a:buChar char="•"/>
            </a:pPr>
            <a:r>
              <a:rPr lang="ru-RU" smtClean="0">
                <a:latin typeface="Arial" pitchFamily="34" charset="0"/>
              </a:rPr>
              <a:t>работа только со своей виртуальной памятью</a:t>
            </a:r>
          </a:p>
          <a:p>
            <a:pPr eaLnBrk="1" hangingPunct="1"/>
            <a:endParaRPr lang="en-US" smtClean="0">
              <a:latin typeface="Arial" pitchFamily="34" charset="0"/>
            </a:endParaRPr>
          </a:p>
          <a:p>
            <a:pPr eaLnBrk="1" hangingPunct="1"/>
            <a:endParaRPr lang="ru-RU" smtClean="0">
              <a:latin typeface="Arial"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3420C120-A11A-4626-B398-B1C12D1BD340}" type="slidenum">
              <a:rPr lang="ru-RU" smtClean="0">
                <a:latin typeface="Arial" pitchFamily="34" charset="0"/>
              </a:rPr>
              <a:pPr/>
              <a:t>44</a:t>
            </a:fld>
            <a:endParaRPr lang="ru-RU" smtClean="0">
              <a:latin typeface="Arial" pitchFamily="34" charset="0"/>
            </a:endParaRPr>
          </a:p>
        </p:txBody>
      </p:sp>
      <p:sp>
        <p:nvSpPr>
          <p:cNvPr id="12390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46AFE2C1-883D-42AD-925C-2B6CDFFB0D1C}" type="slidenum">
              <a:rPr lang="ru-RU" sz="1200"/>
              <a:pPr algn="r"/>
              <a:t>44</a:t>
            </a:fld>
            <a:endParaRPr lang="ru-RU" sz="1200"/>
          </a:p>
        </p:txBody>
      </p:sp>
      <p:sp>
        <p:nvSpPr>
          <p:cNvPr id="123908" name="Rectangle 2"/>
          <p:cNvSpPr>
            <a:spLocks noGrp="1" noRot="1" noChangeAspect="1" noChangeArrowheads="1" noTextEdit="1"/>
          </p:cNvSpPr>
          <p:nvPr>
            <p:ph type="sldImg"/>
          </p:nvPr>
        </p:nvSpPr>
        <p:spPr>
          <a:ln/>
        </p:spPr>
      </p:sp>
      <p:sp>
        <p:nvSpPr>
          <p:cNvPr id="123909"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p>
            <a:fld id="{CC9BBA6C-9227-43AD-8615-53F4D65C881A}" type="slidenum">
              <a:rPr lang="ru-RU" smtClean="0">
                <a:latin typeface="Arial" pitchFamily="34" charset="0"/>
              </a:rPr>
              <a:pPr/>
              <a:t>45</a:t>
            </a:fld>
            <a:endParaRPr lang="ru-RU" smtClean="0">
              <a:latin typeface="Arial" pitchFamily="34" charset="0"/>
            </a:endParaRPr>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p>
            <a:fld id="{86881A77-C7ED-421D-A4ED-A3E6BACCC7AA}" type="slidenum">
              <a:rPr lang="ru-RU" smtClean="0">
                <a:latin typeface="Arial" pitchFamily="34" charset="0"/>
              </a:rPr>
              <a:pPr/>
              <a:t>46</a:t>
            </a:fld>
            <a:endParaRPr lang="ru-RU" smtClean="0">
              <a:latin typeface="Arial" pitchFamily="34" charset="0"/>
            </a:endParaRPr>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p>
            <a:fld id="{80F3AF8F-189D-4C86-84DB-785D69A1DE76}" type="slidenum">
              <a:rPr lang="ru-RU" smtClean="0">
                <a:latin typeface="Arial" pitchFamily="34" charset="0"/>
              </a:rPr>
              <a:pPr/>
              <a:t>47</a:t>
            </a:fld>
            <a:endParaRPr lang="ru-RU" smtClean="0">
              <a:latin typeface="Arial" pitchFamily="34" charset="0"/>
            </a:endParaRPr>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p>
            <a:fld id="{28862629-F994-4DF6-954E-0B111F7AA59A}" type="slidenum">
              <a:rPr lang="ru-RU" smtClean="0">
                <a:latin typeface="Arial" pitchFamily="34" charset="0"/>
              </a:rPr>
              <a:pPr/>
              <a:t>48</a:t>
            </a:fld>
            <a:endParaRPr lang="ru-RU" smtClean="0">
              <a:latin typeface="Arial" pitchFamily="34" charset="0"/>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p>
            <a:fld id="{D2494BD2-67CE-45EB-B134-DF0911F90DC3}" type="slidenum">
              <a:rPr lang="ru-RU" smtClean="0">
                <a:latin typeface="Arial" pitchFamily="34" charset="0"/>
              </a:rPr>
              <a:pPr/>
              <a:t>49</a:t>
            </a:fld>
            <a:endParaRPr lang="ru-RU" smtClean="0">
              <a:latin typeface="Arial" pitchFamily="34" charset="0"/>
            </a:endParaRPr>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p>
            <a:fld id="{257F7238-7249-473A-84F3-102DCF5795E2}" type="slidenum">
              <a:rPr lang="ru-RU" smtClean="0">
                <a:latin typeface="Arial" pitchFamily="34" charset="0"/>
              </a:rPr>
              <a:pPr/>
              <a:t>50</a:t>
            </a:fld>
            <a:endParaRPr lang="ru-RU" smtClean="0">
              <a:latin typeface="Arial" pitchFamily="34" charset="0"/>
            </a:endParaRPr>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p:spPr>
        <p:txBody>
          <a:bodyPr/>
          <a:lstStyle/>
          <a:p>
            <a:pPr eaLnBrk="1" hangingPunct="1"/>
            <a:r>
              <a:rPr lang="en-US" smtClean="0">
                <a:latin typeface="Arial" pitchFamily="34" charset="0"/>
              </a:rPr>
              <a:t>Microsoft Portable Executable and Common Object File Format Specification</a:t>
            </a:r>
          </a:p>
          <a:p>
            <a:pPr eaLnBrk="1" hangingPunct="1"/>
            <a:endParaRPr lang="ru-RU" smtClean="0">
              <a:latin typeface="Arial" pitchFamily="34" charset="0"/>
            </a:endParaRPr>
          </a:p>
          <a:p>
            <a:pPr eaLnBrk="1" hangingPunct="1"/>
            <a:r>
              <a:rPr lang="ru-RU" smtClean="0">
                <a:latin typeface="Arial" pitchFamily="34" charset="0"/>
              </a:rPr>
              <a:t>и</a:t>
            </a:r>
            <a:r>
              <a:rPr lang="en-US" smtClean="0">
                <a:latin typeface="Arial" pitchFamily="34" charset="0"/>
              </a:rPr>
              <a:t> Common Object File Format Specification</a:t>
            </a:r>
            <a:endParaRPr lang="ru-RU" smtClean="0">
              <a:latin typeface="Arial"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p>
            <a:fld id="{1EC0D808-80F1-4431-A900-D6AF42831EE2}" type="slidenum">
              <a:rPr lang="ru-RU" smtClean="0">
                <a:latin typeface="Arial" pitchFamily="34" charset="0"/>
              </a:rPr>
              <a:pPr/>
              <a:t>51</a:t>
            </a:fld>
            <a:endParaRPr lang="ru-RU" smtClean="0">
              <a:latin typeface="Arial" pitchFamily="34" charset="0"/>
            </a:endParaRPr>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fld id="{029DDC9B-DA78-4D31-BD27-3A1599C19F8E}" type="slidenum">
              <a:rPr lang="ru-RU" smtClean="0">
                <a:latin typeface="Arial" pitchFamily="34" charset="0"/>
              </a:rPr>
              <a:pPr/>
              <a:t>52</a:t>
            </a:fld>
            <a:endParaRPr lang="ru-RU" smtClean="0">
              <a:latin typeface="Arial" pitchFamily="34" charset="0"/>
            </a:endParaRPr>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p>
            <a:fld id="{6DF11EEE-D079-4130-A24A-43CEC824EEF6}" type="slidenum">
              <a:rPr lang="ru-RU" smtClean="0">
                <a:latin typeface="Arial" pitchFamily="34" charset="0"/>
              </a:rPr>
              <a:pPr/>
              <a:t>53</a:t>
            </a:fld>
            <a:endParaRPr lang="ru-RU" smtClean="0">
              <a:latin typeface="Arial" pitchFamily="34" charset="0"/>
            </a:endParaRPr>
          </a:p>
        </p:txBody>
      </p:sp>
      <p:sp>
        <p:nvSpPr>
          <p:cNvPr id="133123" name="Rectangle 2"/>
          <p:cNvSpPr>
            <a:spLocks noGrp="1" noRot="1" noChangeAspect="1" noChangeArrowheads="1" noTextEdit="1"/>
          </p:cNvSpPr>
          <p:nvPr>
            <p:ph type="sldImg"/>
          </p:nvPr>
        </p:nvSpPr>
        <p:spPr>
          <a:xfrm>
            <a:off x="1133475" y="703263"/>
            <a:ext cx="4586288" cy="3440112"/>
          </a:xfrm>
          <a:ln/>
        </p:spPr>
      </p:sp>
      <p:sp>
        <p:nvSpPr>
          <p:cNvPr id="133124" name="Rectangle 3"/>
          <p:cNvSpPr>
            <a:spLocks noGrp="1" noChangeArrowheads="1"/>
          </p:cNvSpPr>
          <p:nvPr>
            <p:ph type="body" idx="1"/>
          </p:nvPr>
        </p:nvSpPr>
        <p:spPr>
          <a:xfrm>
            <a:off x="923925" y="4354513"/>
            <a:ext cx="5002213" cy="4071937"/>
          </a:xfrm>
          <a:noFill/>
          <a:ln/>
        </p:spPr>
        <p:txBody>
          <a:bodyPr/>
          <a:lstStyle/>
          <a:p>
            <a:pPr eaLnBrk="1" hangingPunct="1"/>
            <a:endParaRPr lang="ru-RU" smtClean="0">
              <a:latin typeface="Arial"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p>
            <a:fld id="{EDE737C9-518D-483E-820A-1A78075B9D73}" type="slidenum">
              <a:rPr lang="ru-RU" smtClean="0">
                <a:latin typeface="Arial" pitchFamily="34" charset="0"/>
              </a:rPr>
              <a:pPr/>
              <a:t>54</a:t>
            </a:fld>
            <a:endParaRPr lang="ru-RU" smtClean="0">
              <a:latin typeface="Arial" pitchFamily="34" charset="0"/>
            </a:endParaRPr>
          </a:p>
        </p:txBody>
      </p:sp>
      <p:sp>
        <p:nvSpPr>
          <p:cNvPr id="134147" name="Rectangle 2"/>
          <p:cNvSpPr>
            <a:spLocks noGrp="1" noRot="1" noChangeAspect="1" noChangeArrowheads="1" noTextEdit="1"/>
          </p:cNvSpPr>
          <p:nvPr>
            <p:ph type="sldImg"/>
          </p:nvPr>
        </p:nvSpPr>
        <p:spPr>
          <a:xfrm>
            <a:off x="1133475" y="703263"/>
            <a:ext cx="4586288" cy="3440112"/>
          </a:xfrm>
          <a:ln/>
        </p:spPr>
      </p:sp>
      <p:sp>
        <p:nvSpPr>
          <p:cNvPr id="134148" name="Rectangle 3"/>
          <p:cNvSpPr>
            <a:spLocks noGrp="1" noChangeArrowheads="1"/>
          </p:cNvSpPr>
          <p:nvPr>
            <p:ph type="body" idx="1"/>
          </p:nvPr>
        </p:nvSpPr>
        <p:spPr>
          <a:xfrm>
            <a:off x="923925" y="4354513"/>
            <a:ext cx="5002213" cy="4071937"/>
          </a:xfrm>
          <a:noFill/>
          <a:ln/>
        </p:spPr>
        <p:txBody>
          <a:bodyPr/>
          <a:lstStyle/>
          <a:p>
            <a:pPr eaLnBrk="1" hangingPunct="1"/>
            <a:r>
              <a:rPr lang="ru-RU" smtClean="0">
                <a:latin typeface="Arial" pitchFamily="34" charset="0"/>
              </a:rPr>
              <a:t>Метаданные – единое (табличное) представление информации о типах и других именованных сущностях,  определеленных и используемых в .NET-приложении. По структуре очень близки к реляционной СУБД</a:t>
            </a:r>
          </a:p>
          <a:p>
            <a:pPr eaLnBrk="1" hangingPunct="1"/>
            <a:r>
              <a:rPr lang="ru-RU" smtClean="0">
                <a:latin typeface="Arial" pitchFamily="34" charset="0"/>
              </a:rPr>
              <a:t>Манифест – содержимое (инвентарный список) сборки, в частности, включающей PE-файл, представляющий данную сборку </a:t>
            </a:r>
          </a:p>
          <a:p>
            <a:pPr eaLnBrk="1" hangingPunct="1"/>
            <a:r>
              <a:rPr lang="ru-RU" smtClean="0">
                <a:latin typeface="Arial" pitchFamily="34" charset="0"/>
              </a:rPr>
              <a:t>PE (Portable Executable) – файл переносимого исполняемого кода, содержащий CIL-код, метаданные, ресурсы и манифест</a:t>
            </a:r>
          </a:p>
          <a:p>
            <a:pPr eaLnBrk="1" hangingPunct="1"/>
            <a:r>
              <a:rPr lang="ru-RU" smtClean="0">
                <a:latin typeface="Arial" pitchFamily="34" charset="0"/>
              </a:rPr>
              <a:t>Сборка (Assembly) – представление программы в форме PE-файла или набора PE-файлов, генерируемых компилятором .NET</a:t>
            </a:r>
          </a:p>
          <a:p>
            <a:pPr eaLnBrk="1" hangingPunct="1"/>
            <a:endParaRPr lang="ru-RU" smtClean="0">
              <a:latin typeface="Arial"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p:spPr>
        <p:txBody>
          <a:bodyPr/>
          <a:lstStyle/>
          <a:p>
            <a:fld id="{FF50BCCF-714F-4EB7-8554-AFCE1C7A44C1}" type="slidenum">
              <a:rPr lang="ru-RU" smtClean="0">
                <a:latin typeface="Arial" pitchFamily="34" charset="0"/>
              </a:rPr>
              <a:pPr/>
              <a:t>55</a:t>
            </a:fld>
            <a:endParaRPr lang="ru-RU" smtClean="0">
              <a:latin typeface="Arial" pitchFamily="34" charset="0"/>
            </a:endParaRPr>
          </a:p>
        </p:txBody>
      </p:sp>
      <p:sp>
        <p:nvSpPr>
          <p:cNvPr id="135171" name="Rectangle 2"/>
          <p:cNvSpPr>
            <a:spLocks noGrp="1" noRot="1" noChangeAspect="1" noChangeArrowheads="1" noTextEdit="1"/>
          </p:cNvSpPr>
          <p:nvPr>
            <p:ph type="sldImg"/>
          </p:nvPr>
        </p:nvSpPr>
        <p:spPr>
          <a:xfrm>
            <a:off x="1133475" y="703263"/>
            <a:ext cx="4586288" cy="3440112"/>
          </a:xfrm>
          <a:ln/>
        </p:spPr>
      </p:sp>
      <p:sp>
        <p:nvSpPr>
          <p:cNvPr id="135172" name="Rectangle 3"/>
          <p:cNvSpPr>
            <a:spLocks noGrp="1" noChangeArrowheads="1"/>
          </p:cNvSpPr>
          <p:nvPr>
            <p:ph type="body" idx="1"/>
          </p:nvPr>
        </p:nvSpPr>
        <p:spPr>
          <a:xfrm>
            <a:off x="923925" y="4354513"/>
            <a:ext cx="5002213" cy="4071937"/>
          </a:xfrm>
          <a:noFill/>
          <a:ln/>
        </p:spPr>
        <p:txBody>
          <a:bodyPr/>
          <a:lstStyle/>
          <a:p>
            <a:pPr eaLnBrk="1" hangingPunct="1"/>
            <a:endParaRPr lang="ru-RU" smtClean="0">
              <a:latin typeface="Arial"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p:spPr>
        <p:txBody>
          <a:bodyPr/>
          <a:lstStyle/>
          <a:p>
            <a:fld id="{237D8DE4-4860-4883-A3B7-D2CBE43E032C}" type="slidenum">
              <a:rPr lang="ru-RU" smtClean="0">
                <a:latin typeface="Arial" pitchFamily="34" charset="0"/>
              </a:rPr>
              <a:pPr/>
              <a:t>56</a:t>
            </a:fld>
            <a:endParaRPr lang="ru-RU" smtClean="0">
              <a:latin typeface="Arial" pitchFamily="34" charset="0"/>
            </a:endParaRPr>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p>
            <a:fld id="{42A748FA-D264-40CF-B6C5-DB248AE4E534}" type="slidenum">
              <a:rPr lang="ru-RU" smtClean="0">
                <a:latin typeface="Arial" pitchFamily="34" charset="0"/>
              </a:rPr>
              <a:pPr/>
              <a:t>57</a:t>
            </a:fld>
            <a:endParaRPr lang="ru-RU" smtClean="0">
              <a:latin typeface="Arial" pitchFamily="34" charset="0"/>
            </a:endParaRPr>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015345FC-3217-4FFF-889F-53D2253DEA05}" type="slidenum">
              <a:rPr lang="ru-RU" smtClean="0">
                <a:latin typeface="Arial" pitchFamily="34" charset="0"/>
              </a:rPr>
              <a:pPr/>
              <a:t>58</a:t>
            </a:fld>
            <a:endParaRPr lang="ru-RU" smtClean="0">
              <a:latin typeface="Arial" pitchFamily="34" charset="0"/>
            </a:endParaRPr>
          </a:p>
        </p:txBody>
      </p:sp>
      <p:sp>
        <p:nvSpPr>
          <p:cNvPr id="138243" name="Rectangle 2"/>
          <p:cNvSpPr>
            <a:spLocks noGrp="1" noRot="1" noChangeAspect="1" noChangeArrowheads="1" noTextEdit="1"/>
          </p:cNvSpPr>
          <p:nvPr>
            <p:ph type="sldImg"/>
          </p:nvPr>
        </p:nvSpPr>
        <p:spPr>
          <a:xfrm>
            <a:off x="1152525" y="682625"/>
            <a:ext cx="4554538" cy="3416300"/>
          </a:xfrm>
          <a:ln/>
        </p:spPr>
      </p:sp>
      <p:sp>
        <p:nvSpPr>
          <p:cNvPr id="138244" name="Rectangle 3"/>
          <p:cNvSpPr>
            <a:spLocks noGrp="1" noChangeArrowheads="1"/>
          </p:cNvSpPr>
          <p:nvPr>
            <p:ph type="body" idx="1"/>
          </p:nvPr>
        </p:nvSpPr>
        <p:spPr>
          <a:xfrm>
            <a:off x="228600" y="4343400"/>
            <a:ext cx="6400800" cy="4114800"/>
          </a:xfrm>
          <a:noFill/>
          <a:ln/>
        </p:spPr>
        <p:txBody>
          <a:bodyPr/>
          <a:lstStyle/>
          <a:p>
            <a:pPr eaLnBrk="1" hangingPunct="1"/>
            <a:r>
              <a:rPr lang="en-GB" sz="700" smtClean="0">
                <a:latin typeface="Arial" pitchFamily="34" charset="0"/>
              </a:rPr>
              <a:t>When an assembly starts running, the JIT (Just In Time) compiler in the Common Language Runtime converts the IL in the assembly to efficient machine code.  It is this code that is actually executed.</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p:spPr>
        <p:txBody>
          <a:bodyPr/>
          <a:lstStyle/>
          <a:p>
            <a:fld id="{7F4230B9-CD7A-4240-A8C1-DF6F85493DA6}" type="slidenum">
              <a:rPr lang="ru-RU" smtClean="0">
                <a:latin typeface="Arial" pitchFamily="34" charset="0"/>
              </a:rPr>
              <a:pPr/>
              <a:t>59</a:t>
            </a:fld>
            <a:endParaRPr lang="ru-RU" smtClean="0">
              <a:latin typeface="Arial" pitchFamily="34" charset="0"/>
            </a:endParaRPr>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4E948A32-C903-43E0-BE22-F79965779B1B}" type="slidenum">
              <a:rPr lang="ru-RU" smtClean="0">
                <a:latin typeface="Arial" pitchFamily="34" charset="0"/>
              </a:rPr>
              <a:pPr/>
              <a:t>60</a:t>
            </a:fld>
            <a:endParaRPr lang="ru-RU" smtClean="0">
              <a:latin typeface="Arial" pitchFamily="34" charset="0"/>
            </a:endParaRPr>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p>
            <a:fld id="{46F79E76-F3D6-4396-B60A-D0A76D9416B3}" type="slidenum">
              <a:rPr lang="ru-RU" smtClean="0">
                <a:latin typeface="Arial" pitchFamily="34" charset="0"/>
              </a:rPr>
              <a:pPr/>
              <a:t>61</a:t>
            </a:fld>
            <a:endParaRPr lang="ru-RU" smtClean="0">
              <a:latin typeface="Arial" pitchFamily="34" charset="0"/>
            </a:endParaRPr>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p>
            <a:fld id="{4D947F31-0248-44C2-BAE9-173EA9B60EBB}" type="slidenum">
              <a:rPr lang="ru-RU" smtClean="0">
                <a:latin typeface="Arial" pitchFamily="34" charset="0"/>
              </a:rPr>
              <a:pPr/>
              <a:t>63</a:t>
            </a:fld>
            <a:endParaRPr lang="ru-RU" smtClean="0">
              <a:latin typeface="Arial" pitchFamily="34" charset="0"/>
            </a:endParaRPr>
          </a:p>
        </p:txBody>
      </p:sp>
      <p:sp>
        <p:nvSpPr>
          <p:cNvPr id="142339" name="Rectangle 2"/>
          <p:cNvSpPr>
            <a:spLocks noGrp="1" noRot="1" noChangeAspect="1" noChangeArrowheads="1" noTextEdit="1"/>
          </p:cNvSpPr>
          <p:nvPr>
            <p:ph type="sldImg"/>
          </p:nvPr>
        </p:nvSpPr>
        <p:spPr>
          <a:xfrm>
            <a:off x="1133475" y="703263"/>
            <a:ext cx="4586288" cy="3440112"/>
          </a:xfrm>
          <a:ln/>
        </p:spPr>
      </p:sp>
      <p:sp>
        <p:nvSpPr>
          <p:cNvPr id="142340" name="Rectangle 3"/>
          <p:cNvSpPr>
            <a:spLocks noGrp="1" noChangeArrowheads="1"/>
          </p:cNvSpPr>
          <p:nvPr>
            <p:ph type="body" idx="1"/>
          </p:nvPr>
        </p:nvSpPr>
        <p:spPr>
          <a:xfrm>
            <a:off x="923925" y="4354513"/>
            <a:ext cx="5002213" cy="4071937"/>
          </a:xfrm>
          <a:noFill/>
          <a:ln/>
        </p:spPr>
        <p:txBody>
          <a:bodyPr/>
          <a:lstStyle/>
          <a:p>
            <a:pPr algn="ctr" eaLnBrk="1" hangingPunct="1"/>
            <a:endParaRPr lang="ru-RU" b="1" smtClean="0">
              <a:latin typeface="Arial"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p:spPr>
        <p:txBody>
          <a:bodyPr/>
          <a:lstStyle/>
          <a:p>
            <a:fld id="{04EA7193-16F9-48D2-A2CF-59D8210EDC87}" type="slidenum">
              <a:rPr lang="ru-RU" smtClean="0">
                <a:latin typeface="Arial" pitchFamily="34" charset="0"/>
              </a:rPr>
              <a:pPr/>
              <a:t>64</a:t>
            </a:fld>
            <a:endParaRPr lang="ru-RU" smtClean="0">
              <a:latin typeface="Arial" pitchFamily="34" charset="0"/>
            </a:endParaRPr>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p:spPr>
        <p:txBody>
          <a:bodyPr/>
          <a:lstStyle/>
          <a:p>
            <a:fld id="{92B9273C-21EA-4D02-A229-0B0EF7D8941D}" type="slidenum">
              <a:rPr lang="ru-RU" smtClean="0">
                <a:latin typeface="Arial" pitchFamily="34" charset="0"/>
              </a:rPr>
              <a:pPr/>
              <a:t>65</a:t>
            </a:fld>
            <a:endParaRPr lang="ru-RU" smtClean="0">
              <a:latin typeface="Arial" pitchFamily="34" charset="0"/>
            </a:endParaRPr>
          </a:p>
        </p:txBody>
      </p:sp>
      <p:sp>
        <p:nvSpPr>
          <p:cNvPr id="144387" name="Rectangle 2"/>
          <p:cNvSpPr>
            <a:spLocks noGrp="1" noRot="1" noChangeAspect="1" noChangeArrowheads="1" noTextEdit="1"/>
          </p:cNvSpPr>
          <p:nvPr>
            <p:ph type="sldImg"/>
          </p:nvPr>
        </p:nvSpPr>
        <p:spPr>
          <a:xfrm>
            <a:off x="1133475" y="703263"/>
            <a:ext cx="4586288" cy="3440112"/>
          </a:xfrm>
          <a:ln/>
        </p:spPr>
      </p:sp>
      <p:sp>
        <p:nvSpPr>
          <p:cNvPr id="144388" name="Rectangle 3"/>
          <p:cNvSpPr>
            <a:spLocks noGrp="1" noChangeArrowheads="1"/>
          </p:cNvSpPr>
          <p:nvPr>
            <p:ph type="body" idx="1"/>
          </p:nvPr>
        </p:nvSpPr>
        <p:spPr>
          <a:xfrm>
            <a:off x="923925" y="4354513"/>
            <a:ext cx="5002213" cy="4071937"/>
          </a:xfrm>
          <a:noFill/>
          <a:ln/>
        </p:spPr>
        <p:txBody>
          <a:bodyPr/>
          <a:lstStyle/>
          <a:p>
            <a:pPr algn="ctr" eaLnBrk="1" hangingPunct="1">
              <a:lnSpc>
                <a:spcPct val="80000"/>
              </a:lnSpc>
            </a:pPr>
            <a:r>
              <a:rPr lang="ru-RU" b="1" smtClean="0">
                <a:latin typeface="Arial" pitchFamily="34" charset="0"/>
              </a:rPr>
              <a:t>Трансляция в </a:t>
            </a:r>
            <a:r>
              <a:rPr lang="en-US" b="1" smtClean="0">
                <a:latin typeface="Arial" pitchFamily="34" charset="0"/>
              </a:rPr>
              <a:t>MSIL: исходный текст на C#</a:t>
            </a:r>
          </a:p>
          <a:p>
            <a:pPr algn="ctr" eaLnBrk="1" hangingPunct="1">
              <a:lnSpc>
                <a:spcPct val="80000"/>
              </a:lnSpc>
            </a:pPr>
            <a:endParaRPr lang="en-US" b="1" smtClean="0">
              <a:latin typeface="Arial" pitchFamily="34" charset="0"/>
            </a:endParaRPr>
          </a:p>
          <a:p>
            <a:pPr eaLnBrk="1" hangingPunct="1">
              <a:lnSpc>
                <a:spcPct val="80000"/>
              </a:lnSpc>
            </a:pPr>
            <a:r>
              <a:rPr lang="ru-RU" smtClean="0">
                <a:latin typeface="Arial" pitchFamily="34" charset="0"/>
              </a:rPr>
              <a:t>Продемонстрируем трансляцию в </a:t>
            </a:r>
            <a:r>
              <a:rPr lang="en-US" smtClean="0">
                <a:latin typeface="Arial" pitchFamily="34" charset="0"/>
              </a:rPr>
              <a:t>MSIL </a:t>
            </a:r>
            <a:r>
              <a:rPr lang="ru-RU" smtClean="0">
                <a:latin typeface="Arial" pitchFamily="34" charset="0"/>
              </a:rPr>
              <a:t>на примере следующей программы, вычисляющей числа Фибоначчи:</a:t>
            </a:r>
            <a:endParaRPr lang="ru-RU" sz="1000" smtClean="0">
              <a:latin typeface="Courier New" pitchFamily="49" charset="0"/>
            </a:endParaRPr>
          </a:p>
          <a:p>
            <a:pPr eaLnBrk="1" hangingPunct="1">
              <a:lnSpc>
                <a:spcPct val="80000"/>
              </a:lnSpc>
            </a:pPr>
            <a:endParaRPr lang="ru-RU" sz="1000" smtClean="0">
              <a:latin typeface="Courier New" pitchFamily="49" charset="0"/>
            </a:endParaRPr>
          </a:p>
          <a:p>
            <a:pPr eaLnBrk="1" hangingPunct="1">
              <a:lnSpc>
                <a:spcPct val="80000"/>
              </a:lnSpc>
            </a:pPr>
            <a:r>
              <a:rPr lang="ru-RU" sz="1000" smtClean="0">
                <a:latin typeface="Courier New" pitchFamily="49" charset="0"/>
              </a:rPr>
              <a:t>using System;</a:t>
            </a:r>
          </a:p>
          <a:p>
            <a:pPr eaLnBrk="1" hangingPunct="1">
              <a:lnSpc>
                <a:spcPct val="80000"/>
              </a:lnSpc>
            </a:pPr>
            <a:endParaRPr lang="ru-RU" sz="1000" smtClean="0">
              <a:latin typeface="Courier New" pitchFamily="49" charset="0"/>
            </a:endParaRPr>
          </a:p>
          <a:p>
            <a:pPr eaLnBrk="1" hangingPunct="1">
              <a:lnSpc>
                <a:spcPct val="80000"/>
              </a:lnSpc>
            </a:pPr>
            <a:r>
              <a:rPr lang="ru-RU" sz="1000" smtClean="0">
                <a:latin typeface="Courier New" pitchFamily="49" charset="0"/>
              </a:rPr>
              <a:t>class Fib</a:t>
            </a:r>
          </a:p>
          <a:p>
            <a:pPr eaLnBrk="1" hangingPunct="1">
              <a:lnSpc>
                <a:spcPct val="80000"/>
              </a:lnSpc>
            </a:pPr>
            <a:r>
              <a:rPr lang="ru-RU" sz="1000" smtClean="0">
                <a:latin typeface="Courier New" pitchFamily="49" charset="0"/>
              </a:rPr>
              <a:t>{</a:t>
            </a:r>
          </a:p>
          <a:p>
            <a:pPr eaLnBrk="1" hangingPunct="1">
              <a:lnSpc>
                <a:spcPct val="80000"/>
              </a:lnSpc>
            </a:pPr>
            <a:r>
              <a:rPr lang="ru-RU" sz="1000" smtClean="0">
                <a:latin typeface="Courier New" pitchFamily="49" charset="0"/>
              </a:rPr>
              <a:t>  public static void Main (String [] args)</a:t>
            </a:r>
          </a:p>
          <a:p>
            <a:pPr eaLnBrk="1" hangingPunct="1">
              <a:lnSpc>
                <a:spcPct val="80000"/>
              </a:lnSpc>
            </a:pPr>
            <a:r>
              <a:rPr lang="ru-RU" sz="1000" smtClean="0">
                <a:latin typeface="Courier New" pitchFamily="49" charset="0"/>
              </a:rPr>
              <a:t>    {</a:t>
            </a:r>
          </a:p>
          <a:p>
            <a:pPr eaLnBrk="1" hangingPunct="1">
              <a:lnSpc>
                <a:spcPct val="80000"/>
              </a:lnSpc>
            </a:pPr>
            <a:r>
              <a:rPr lang="ru-RU" sz="1000" smtClean="0">
                <a:latin typeface="Courier New" pitchFamily="49" charset="0"/>
              </a:rPr>
              <a:t>      int a = 1, b = 1;</a:t>
            </a:r>
          </a:p>
          <a:p>
            <a:pPr eaLnBrk="1" hangingPunct="1">
              <a:lnSpc>
                <a:spcPct val="80000"/>
              </a:lnSpc>
            </a:pPr>
            <a:r>
              <a:rPr lang="ru-RU" sz="1000" smtClean="0">
                <a:latin typeface="Courier New" pitchFamily="49" charset="0"/>
              </a:rPr>
              <a:t>      for (int i = 1; i != 10; ++ i)</a:t>
            </a:r>
          </a:p>
          <a:p>
            <a:pPr eaLnBrk="1" hangingPunct="1">
              <a:lnSpc>
                <a:spcPct val="80000"/>
              </a:lnSpc>
            </a:pPr>
            <a:r>
              <a:rPr lang="ru-RU" sz="1000" smtClean="0">
                <a:latin typeface="Courier New" pitchFamily="49" charset="0"/>
              </a:rPr>
              <a:t>        {</a:t>
            </a:r>
          </a:p>
          <a:p>
            <a:pPr eaLnBrk="1" hangingPunct="1">
              <a:lnSpc>
                <a:spcPct val="80000"/>
              </a:lnSpc>
            </a:pPr>
            <a:r>
              <a:rPr lang="ru-RU" sz="1000" smtClean="0">
                <a:latin typeface="Courier New" pitchFamily="49" charset="0"/>
              </a:rPr>
              <a:t>          Console.WriteLine (a);</a:t>
            </a:r>
          </a:p>
          <a:p>
            <a:pPr eaLnBrk="1" hangingPunct="1">
              <a:lnSpc>
                <a:spcPct val="80000"/>
              </a:lnSpc>
            </a:pPr>
            <a:r>
              <a:rPr lang="ru-RU" sz="1000" smtClean="0">
                <a:latin typeface="Courier New" pitchFamily="49" charset="0"/>
              </a:rPr>
              <a:t>          int c = a + b;</a:t>
            </a:r>
          </a:p>
          <a:p>
            <a:pPr eaLnBrk="1" hangingPunct="1">
              <a:lnSpc>
                <a:spcPct val="80000"/>
              </a:lnSpc>
            </a:pPr>
            <a:r>
              <a:rPr lang="ru-RU" sz="1000" smtClean="0">
                <a:latin typeface="Courier New" pitchFamily="49" charset="0"/>
              </a:rPr>
              <a:t>          a = b; b = c;</a:t>
            </a:r>
          </a:p>
          <a:p>
            <a:pPr eaLnBrk="1" hangingPunct="1">
              <a:lnSpc>
                <a:spcPct val="80000"/>
              </a:lnSpc>
            </a:pPr>
            <a:r>
              <a:rPr lang="ru-RU" sz="1000" smtClean="0">
                <a:latin typeface="Courier New" pitchFamily="49" charset="0"/>
              </a:rPr>
              <a:t>        }</a:t>
            </a:r>
          </a:p>
          <a:p>
            <a:pPr eaLnBrk="1" hangingPunct="1">
              <a:lnSpc>
                <a:spcPct val="80000"/>
              </a:lnSpc>
            </a:pPr>
            <a:r>
              <a:rPr lang="ru-RU" sz="1000" smtClean="0">
                <a:latin typeface="Courier New" pitchFamily="49" charset="0"/>
              </a:rPr>
              <a:t>    }</a:t>
            </a:r>
          </a:p>
          <a:p>
            <a:pPr eaLnBrk="1" hangingPunct="1">
              <a:lnSpc>
                <a:spcPct val="80000"/>
              </a:lnSpc>
            </a:pPr>
            <a:r>
              <a:rPr lang="ru-RU" sz="1000" smtClean="0">
                <a:latin typeface="Courier New" pitchFamily="49" charset="0"/>
              </a:rPr>
              <a:t>}</a:t>
            </a:r>
            <a:endParaRPr lang="ru-RU" smtClean="0">
              <a:latin typeface="Arial" pitchFamily="34" charset="0"/>
            </a:endParaRPr>
          </a:p>
          <a:p>
            <a:pPr eaLnBrk="1" hangingPunct="1">
              <a:lnSpc>
                <a:spcPct val="80000"/>
              </a:lnSpc>
            </a:pPr>
            <a:endParaRPr lang="ru-RU" smtClean="0">
              <a:latin typeface="Arial" pitchFamily="34" charset="0"/>
            </a:endParaRPr>
          </a:p>
          <a:p>
            <a:pPr eaLnBrk="1" hangingPunct="1">
              <a:lnSpc>
                <a:spcPct val="80000"/>
              </a:lnSpc>
            </a:pPr>
            <a:r>
              <a:rPr lang="ru-RU" smtClean="0">
                <a:latin typeface="Arial" pitchFamily="34" charset="0"/>
              </a:rPr>
              <a:t>На следующих слайдах мы покажем результаты трансляиции "вступления" данной программы и основной цикл вычислений в </a:t>
            </a:r>
            <a:r>
              <a:rPr lang="en-US" smtClean="0">
                <a:latin typeface="Arial" pitchFamily="34" charset="0"/>
              </a:rPr>
              <a:t>MSIL.</a:t>
            </a:r>
            <a:endParaRPr lang="ru-RU" smtClean="0">
              <a:latin typeface="Arial"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p:spPr>
        <p:txBody>
          <a:bodyPr/>
          <a:lstStyle/>
          <a:p>
            <a:fld id="{359BC352-1F10-43B5-B62A-4DA449AC8D38}" type="slidenum">
              <a:rPr lang="ru-RU" smtClean="0">
                <a:latin typeface="Arial" pitchFamily="34" charset="0"/>
              </a:rPr>
              <a:pPr/>
              <a:t>66</a:t>
            </a:fld>
            <a:endParaRPr lang="ru-RU" smtClean="0">
              <a:latin typeface="Arial" pitchFamily="34" charset="0"/>
            </a:endParaRPr>
          </a:p>
        </p:txBody>
      </p:sp>
      <p:sp>
        <p:nvSpPr>
          <p:cNvPr id="145411" name="Rectangle 2"/>
          <p:cNvSpPr>
            <a:spLocks noGrp="1" noRot="1" noChangeAspect="1" noChangeArrowheads="1" noTextEdit="1"/>
          </p:cNvSpPr>
          <p:nvPr>
            <p:ph type="sldImg"/>
          </p:nvPr>
        </p:nvSpPr>
        <p:spPr>
          <a:xfrm>
            <a:off x="1133475" y="703263"/>
            <a:ext cx="4586288" cy="3440112"/>
          </a:xfrm>
          <a:ln/>
        </p:spPr>
      </p:sp>
      <p:sp>
        <p:nvSpPr>
          <p:cNvPr id="145412" name="Rectangle 3"/>
          <p:cNvSpPr>
            <a:spLocks noGrp="1" noChangeArrowheads="1"/>
          </p:cNvSpPr>
          <p:nvPr>
            <p:ph type="body" idx="1"/>
          </p:nvPr>
        </p:nvSpPr>
        <p:spPr>
          <a:xfrm>
            <a:off x="923925" y="4354513"/>
            <a:ext cx="5002213" cy="4071937"/>
          </a:xfrm>
          <a:noFill/>
          <a:ln/>
        </p:spPr>
        <p:txBody>
          <a:bodyPr/>
          <a:lstStyle/>
          <a:p>
            <a:pPr algn="ctr" eaLnBrk="1" hangingPunct="1"/>
            <a:r>
              <a:rPr lang="ru-RU" b="1" smtClean="0">
                <a:latin typeface="Arial" pitchFamily="34" charset="0"/>
              </a:rPr>
              <a:t>Трансляция в </a:t>
            </a:r>
            <a:r>
              <a:rPr lang="en-US" b="1" smtClean="0">
                <a:latin typeface="Arial" pitchFamily="34" charset="0"/>
              </a:rPr>
              <a:t>MSIL: </a:t>
            </a:r>
            <a:r>
              <a:rPr lang="ru-RU" b="1" smtClean="0">
                <a:latin typeface="Arial" pitchFamily="34" charset="0"/>
              </a:rPr>
              <a:t>начало сгенерированного кода</a:t>
            </a:r>
          </a:p>
          <a:p>
            <a:pPr eaLnBrk="1" hangingPunct="1"/>
            <a:endParaRPr lang="ru-RU" smtClean="0">
              <a:latin typeface="Arial" pitchFamily="34" charset="0"/>
            </a:endParaRPr>
          </a:p>
          <a:p>
            <a:pPr eaLnBrk="1" hangingPunct="1"/>
            <a:r>
              <a:rPr lang="ru-RU" smtClean="0">
                <a:latin typeface="Arial" pitchFamily="34" charset="0"/>
              </a:rPr>
              <a:t>Программа на </a:t>
            </a:r>
            <a:r>
              <a:rPr lang="en-US" smtClean="0">
                <a:latin typeface="Arial" pitchFamily="34" charset="0"/>
              </a:rPr>
              <a:t>MSIL </a:t>
            </a:r>
            <a:r>
              <a:rPr lang="ru-RU" smtClean="0">
                <a:latin typeface="Arial" pitchFamily="34" charset="0"/>
              </a:rPr>
              <a:t>начинается с объявления имени сборки (</a:t>
            </a:r>
            <a:r>
              <a:rPr lang="en-US" smtClean="0">
                <a:latin typeface="Arial" pitchFamily="34" charset="0"/>
              </a:rPr>
              <a:t>assembly), </a:t>
            </a:r>
            <a:r>
              <a:rPr lang="ru-RU" smtClean="0">
                <a:latin typeface="Arial" pitchFamily="34" charset="0"/>
              </a:rPr>
              <a:t>в которую входит данная программа. Слушателям рекомендуется ознакомиться с более подробным описанием </a:t>
            </a:r>
            <a:r>
              <a:rPr lang="en-US" smtClean="0">
                <a:latin typeface="Arial" pitchFamily="34" charset="0"/>
              </a:rPr>
              <a:t>assembly </a:t>
            </a:r>
            <a:r>
              <a:rPr lang="ru-RU" smtClean="0">
                <a:latin typeface="Arial" pitchFamily="34" charset="0"/>
              </a:rPr>
              <a:t>самостоятельно.</a:t>
            </a:r>
          </a:p>
          <a:p>
            <a:pPr eaLnBrk="1" hangingPunct="1"/>
            <a:endParaRPr lang="ru-RU" smtClean="0">
              <a:latin typeface="Arial" pitchFamily="34" charset="0"/>
            </a:endParaRPr>
          </a:p>
          <a:p>
            <a:pPr eaLnBrk="1" hangingPunct="1"/>
            <a:r>
              <a:rPr lang="ru-RU" smtClean="0">
                <a:latin typeface="Arial" pitchFamily="34" charset="0"/>
              </a:rPr>
              <a:t>Затем объявляется класс </a:t>
            </a:r>
            <a:r>
              <a:rPr lang="en-US" smtClean="0">
                <a:latin typeface="Arial" pitchFamily="34" charset="0"/>
              </a:rPr>
              <a:t>Fib, </a:t>
            </a:r>
            <a:r>
              <a:rPr lang="ru-RU" smtClean="0">
                <a:latin typeface="Arial" pitchFamily="34" charset="0"/>
              </a:rPr>
              <a:t>в котором производятся вычисления. Здесь же находится основная точка входа в сборку. Затем объявляются локальные переменные (отметим, что в процессе реальной трансляции имена этих переменных будут утеряны).</a:t>
            </a:r>
          </a:p>
          <a:p>
            <a:pPr eaLnBrk="1" hangingPunct="1"/>
            <a:endParaRPr lang="ru-RU" smtClean="0">
              <a:latin typeface="Arial" pitchFamily="34" charset="0"/>
            </a:endParaRPr>
          </a:p>
          <a:p>
            <a:pPr eaLnBrk="1" hangingPunct="1"/>
            <a:r>
              <a:rPr lang="ru-RU" smtClean="0">
                <a:latin typeface="Arial" pitchFamily="34" charset="0"/>
              </a:rPr>
              <a:t>Наконец, происходит инициализация переменных и подготовка к началу цикла (загрузка счетчика цикла на стек). </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p:spPr>
        <p:txBody>
          <a:bodyPr/>
          <a:lstStyle/>
          <a:p>
            <a:fld id="{7161EB25-A541-4F66-AD7B-08D92B44A5C7}" type="slidenum">
              <a:rPr lang="ru-RU" smtClean="0">
                <a:latin typeface="Arial" pitchFamily="34" charset="0"/>
              </a:rPr>
              <a:pPr/>
              <a:t>67</a:t>
            </a:fld>
            <a:endParaRPr lang="ru-RU" smtClean="0">
              <a:latin typeface="Arial" pitchFamily="34" charset="0"/>
            </a:endParaRPr>
          </a:p>
        </p:txBody>
      </p:sp>
      <p:sp>
        <p:nvSpPr>
          <p:cNvPr id="146435" name="Rectangle 2"/>
          <p:cNvSpPr>
            <a:spLocks noGrp="1" noRot="1" noChangeAspect="1" noChangeArrowheads="1" noTextEdit="1"/>
          </p:cNvSpPr>
          <p:nvPr>
            <p:ph type="sldImg"/>
          </p:nvPr>
        </p:nvSpPr>
        <p:spPr>
          <a:xfrm>
            <a:off x="1133475" y="703263"/>
            <a:ext cx="4586288" cy="3440112"/>
          </a:xfrm>
          <a:ln/>
        </p:spPr>
      </p:sp>
      <p:sp>
        <p:nvSpPr>
          <p:cNvPr id="146436" name="Rectangle 3"/>
          <p:cNvSpPr>
            <a:spLocks noGrp="1" noChangeArrowheads="1"/>
          </p:cNvSpPr>
          <p:nvPr>
            <p:ph type="body" idx="1"/>
          </p:nvPr>
        </p:nvSpPr>
        <p:spPr>
          <a:xfrm>
            <a:off x="923925" y="4354513"/>
            <a:ext cx="5002213" cy="4071937"/>
          </a:xfrm>
          <a:noFill/>
          <a:ln/>
        </p:spPr>
        <p:txBody>
          <a:bodyPr/>
          <a:lstStyle/>
          <a:p>
            <a:pPr algn="ctr" eaLnBrk="1" hangingPunct="1"/>
            <a:r>
              <a:rPr lang="ru-RU" b="1" smtClean="0">
                <a:latin typeface="Arial" pitchFamily="34" charset="0"/>
              </a:rPr>
              <a:t>Трансляция в </a:t>
            </a:r>
            <a:r>
              <a:rPr lang="en-US" b="1" smtClean="0">
                <a:latin typeface="Arial" pitchFamily="34" charset="0"/>
              </a:rPr>
              <a:t>MSIL: </a:t>
            </a:r>
            <a:r>
              <a:rPr lang="ru-RU" b="1" smtClean="0">
                <a:latin typeface="Arial" pitchFamily="34" charset="0"/>
              </a:rPr>
              <a:t>окончание сгенерированного кода</a:t>
            </a:r>
          </a:p>
          <a:p>
            <a:pPr algn="ctr" eaLnBrk="1" hangingPunct="1"/>
            <a:endParaRPr lang="ru-RU" b="1" smtClean="0">
              <a:latin typeface="Arial" pitchFamily="34" charset="0"/>
            </a:endParaRPr>
          </a:p>
          <a:p>
            <a:pPr eaLnBrk="1" hangingPunct="1"/>
            <a:r>
              <a:rPr lang="ru-RU" smtClean="0">
                <a:latin typeface="Arial" pitchFamily="34" charset="0"/>
              </a:rPr>
              <a:t>В этом фрагменте кода на </a:t>
            </a:r>
            <a:r>
              <a:rPr lang="en-US" smtClean="0">
                <a:latin typeface="Arial" pitchFamily="34" charset="0"/>
              </a:rPr>
              <a:t>MSIL </a:t>
            </a:r>
            <a:r>
              <a:rPr lang="ru-RU" smtClean="0">
                <a:latin typeface="Arial" pitchFamily="34" charset="0"/>
              </a:rPr>
              <a:t>мы видим выполнение основных вычислений программы: печать очередного числа Фибоначчи, загрузку рабочих переменных на стек, их сложение, присваивание результатов и увеличение счетчика. </a:t>
            </a:r>
          </a:p>
          <a:p>
            <a:pPr eaLnBrk="1" hangingPunct="1"/>
            <a:endParaRPr lang="ru-RU" smtClean="0">
              <a:latin typeface="Arial" pitchFamily="34" charset="0"/>
            </a:endParaRPr>
          </a:p>
          <a:p>
            <a:pPr eaLnBrk="1" hangingPunct="1"/>
            <a:r>
              <a:rPr lang="ru-RU" smtClean="0">
                <a:latin typeface="Arial" pitchFamily="34" charset="0"/>
              </a:rPr>
              <a:t>Затем происходит сравнение счетчика цикла с максимальным значением цикла и в случае выполнения неравенства "счетчик не равен</a:t>
            </a:r>
            <a:r>
              <a:rPr lang="en-US" smtClean="0">
                <a:latin typeface="Arial" pitchFamily="34" charset="0"/>
              </a:rPr>
              <a:t> 10" происходит </a:t>
            </a:r>
            <a:r>
              <a:rPr lang="ru-RU" smtClean="0">
                <a:latin typeface="Arial" pitchFamily="34" charset="0"/>
              </a:rPr>
              <a:t>переход на начало цикла.</a:t>
            </a:r>
          </a:p>
          <a:p>
            <a:pPr eaLnBrk="1" hangingPunct="1"/>
            <a:endParaRPr lang="ru-RU" smtClean="0">
              <a:latin typeface="Arial" pitchFamily="34" charset="0"/>
            </a:endParaRPr>
          </a:p>
          <a:p>
            <a:pPr eaLnBrk="1" hangingPunct="1"/>
            <a:r>
              <a:rPr lang="ru-RU" smtClean="0">
                <a:latin typeface="Arial" pitchFamily="34" charset="0"/>
              </a:rPr>
              <a:t>По окончании цикла происходит удаление счетчика цикла со стека и выход из метода.</a:t>
            </a:r>
            <a:endParaRPr lang="ru-RU" b="1" smtClean="0">
              <a:latin typeface="Arial"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p:spPr>
        <p:txBody>
          <a:bodyPr/>
          <a:lstStyle/>
          <a:p>
            <a:fld id="{54896A63-AC39-4858-8F0C-87AFB357653A}" type="slidenum">
              <a:rPr lang="ru-RU" smtClean="0">
                <a:latin typeface="Arial" pitchFamily="34" charset="0"/>
              </a:rPr>
              <a:pPr/>
              <a:t>68</a:t>
            </a:fld>
            <a:endParaRPr lang="ru-RU" smtClean="0">
              <a:latin typeface="Arial" pitchFamily="34" charset="0"/>
            </a:endParaRPr>
          </a:p>
        </p:txBody>
      </p:sp>
      <p:sp>
        <p:nvSpPr>
          <p:cNvPr id="147459" name="Rectangle 2"/>
          <p:cNvSpPr>
            <a:spLocks noGrp="1" noRot="1" noChangeAspect="1" noChangeArrowheads="1" noTextEdit="1"/>
          </p:cNvSpPr>
          <p:nvPr>
            <p:ph type="sldImg"/>
          </p:nvPr>
        </p:nvSpPr>
        <p:spPr>
          <a:xfrm>
            <a:off x="1133475" y="703263"/>
            <a:ext cx="4586288" cy="3440112"/>
          </a:xfrm>
          <a:ln/>
        </p:spPr>
      </p:sp>
      <p:sp>
        <p:nvSpPr>
          <p:cNvPr id="147460" name="Rectangle 3"/>
          <p:cNvSpPr>
            <a:spLocks noGrp="1" noChangeArrowheads="1"/>
          </p:cNvSpPr>
          <p:nvPr>
            <p:ph type="body" idx="1"/>
          </p:nvPr>
        </p:nvSpPr>
        <p:spPr>
          <a:xfrm>
            <a:off x="923925" y="4354513"/>
            <a:ext cx="5002213" cy="4071937"/>
          </a:xfrm>
          <a:noFill/>
          <a:ln/>
        </p:spPr>
        <p:txBody>
          <a:bodyPr/>
          <a:lstStyle/>
          <a:p>
            <a:pPr eaLnBrk="1" hangingPunct="1"/>
            <a:r>
              <a:rPr lang="ru-RU" smtClean="0">
                <a:latin typeface="Arial" pitchFamily="34" charset="0"/>
              </a:rPr>
              <a:t>Надо понимать, что все эти заманчивые вещи даются не исключительно благодаря использованию общего промежуточного представления, а благодаря ещё и единой исполняющей среде </a:t>
            </a:r>
            <a:r>
              <a:rPr lang="en-US" smtClean="0">
                <a:latin typeface="Arial" pitchFamily="34" charset="0"/>
              </a:rPr>
              <a:t>CLR, </a:t>
            </a:r>
            <a:r>
              <a:rPr lang="ru-RU" smtClean="0">
                <a:latin typeface="Arial" pitchFamily="34" charset="0"/>
              </a:rPr>
              <a:t>а также тому, что все компиляторы удовлетворяют некоторым общим стандартам и ограничениям (см. первую лекцию</a:t>
            </a:r>
            <a:r>
              <a:rPr lang="en-US" smtClean="0">
                <a:latin typeface="Arial" pitchFamily="34" charset="0"/>
              </a:rPr>
              <a:t> - CTS/CLS).</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p:spPr>
        <p:txBody>
          <a:bodyPr/>
          <a:lstStyle/>
          <a:p>
            <a:fld id="{CA498604-C944-4BB4-A788-D8E674685975}" type="slidenum">
              <a:rPr lang="ru-RU" smtClean="0">
                <a:latin typeface="Arial" pitchFamily="34" charset="0"/>
              </a:rPr>
              <a:pPr/>
              <a:t>69</a:t>
            </a:fld>
            <a:endParaRPr lang="ru-RU" smtClean="0">
              <a:latin typeface="Arial" pitchFamily="34" charset="0"/>
            </a:endParaRPr>
          </a:p>
        </p:txBody>
      </p:sp>
      <p:sp>
        <p:nvSpPr>
          <p:cNvPr id="148483" name="Rectangle 2"/>
          <p:cNvSpPr>
            <a:spLocks noGrp="1" noRot="1" noChangeAspect="1" noChangeArrowheads="1" noTextEdit="1"/>
          </p:cNvSpPr>
          <p:nvPr>
            <p:ph type="sldImg"/>
          </p:nvPr>
        </p:nvSpPr>
        <p:spPr>
          <a:xfrm>
            <a:off x="1133475" y="703263"/>
            <a:ext cx="4586288" cy="3440112"/>
          </a:xfrm>
          <a:ln/>
        </p:spPr>
      </p:sp>
      <p:sp>
        <p:nvSpPr>
          <p:cNvPr id="148484" name="Rectangle 3"/>
          <p:cNvSpPr>
            <a:spLocks noGrp="1" noChangeArrowheads="1"/>
          </p:cNvSpPr>
          <p:nvPr>
            <p:ph type="body" idx="1"/>
          </p:nvPr>
        </p:nvSpPr>
        <p:spPr>
          <a:xfrm>
            <a:off x="923925" y="4354513"/>
            <a:ext cx="5002213" cy="4071937"/>
          </a:xfrm>
          <a:noFill/>
          <a:ln/>
        </p:spPr>
        <p:txBody>
          <a:bodyPr/>
          <a:lstStyle/>
          <a:p>
            <a:pPr eaLnBrk="1" hangingPunct="1"/>
            <a:endParaRPr lang="ru-RU" smtClean="0">
              <a:latin typeface="Arial"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p:spPr>
        <p:txBody>
          <a:bodyPr/>
          <a:lstStyle/>
          <a:p>
            <a:fld id="{FD44C3CE-F883-4BED-A06C-9C5CDA16699E}" type="slidenum">
              <a:rPr lang="ru-RU" smtClean="0">
                <a:latin typeface="Arial" pitchFamily="34" charset="0"/>
              </a:rPr>
              <a:pPr/>
              <a:t>70</a:t>
            </a:fld>
            <a:endParaRPr lang="ru-RU" smtClean="0">
              <a:latin typeface="Arial" pitchFamily="34" charset="0"/>
            </a:endParaRPr>
          </a:p>
        </p:txBody>
      </p:sp>
      <p:sp>
        <p:nvSpPr>
          <p:cNvPr id="149507" name="Rectangle 2"/>
          <p:cNvSpPr>
            <a:spLocks noGrp="1" noRot="1" noChangeAspect="1" noChangeArrowheads="1" noTextEdit="1"/>
          </p:cNvSpPr>
          <p:nvPr>
            <p:ph type="sldImg"/>
          </p:nvPr>
        </p:nvSpPr>
        <p:spPr>
          <a:xfrm>
            <a:off x="1133475" y="703263"/>
            <a:ext cx="4586288" cy="3440112"/>
          </a:xfrm>
          <a:ln/>
        </p:spPr>
      </p:sp>
      <p:sp>
        <p:nvSpPr>
          <p:cNvPr id="149508" name="Rectangle 3"/>
          <p:cNvSpPr>
            <a:spLocks noGrp="1" noChangeArrowheads="1"/>
          </p:cNvSpPr>
          <p:nvPr>
            <p:ph type="body" idx="1"/>
          </p:nvPr>
        </p:nvSpPr>
        <p:spPr>
          <a:xfrm>
            <a:off x="923925" y="4354513"/>
            <a:ext cx="5002213" cy="4071937"/>
          </a:xfrm>
          <a:noFill/>
          <a:ln/>
        </p:spPr>
        <p:txBody>
          <a:bodyPr/>
          <a:lstStyle/>
          <a:p>
            <a:pPr eaLnBrk="1" hangingPunct="1"/>
            <a:endParaRPr lang="ru-RU" smtClean="0">
              <a:latin typeface="Arial"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p>
            <a:fld id="{F422DD20-101C-4B6A-BA9D-72D7D9B09193}" type="slidenum">
              <a:rPr lang="ru-RU" smtClean="0">
                <a:latin typeface="Arial" pitchFamily="34" charset="0"/>
              </a:rPr>
              <a:pPr/>
              <a:t>71</a:t>
            </a:fld>
            <a:endParaRPr lang="ru-RU" smtClean="0">
              <a:latin typeface="Arial" pitchFamily="34"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p:spPr>
        <p:txBody>
          <a:bodyPr/>
          <a:lstStyle/>
          <a:p>
            <a:fld id="{2FB6CA71-FBE7-4F19-A940-91AF1DC15CBC}" type="slidenum">
              <a:rPr lang="ru-RU" smtClean="0">
                <a:latin typeface="Arial" pitchFamily="34" charset="0"/>
              </a:rPr>
              <a:pPr/>
              <a:t>72</a:t>
            </a:fld>
            <a:endParaRPr lang="ru-RU" smtClean="0">
              <a:latin typeface="Arial" pitchFamily="34" charset="0"/>
            </a:endParaRPr>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p>
            <a:fld id="{A40ED16E-EA99-4E01-AFF9-6A3C80473274}" type="slidenum">
              <a:rPr lang="ru-RU" smtClean="0">
                <a:latin typeface="Arial" pitchFamily="34" charset="0"/>
              </a:rPr>
              <a:pPr/>
              <a:t>73</a:t>
            </a:fld>
            <a:endParaRPr lang="ru-RU" smtClean="0">
              <a:latin typeface="Arial" pitchFamily="34"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p:spPr>
        <p:txBody>
          <a:bodyPr/>
          <a:lstStyle/>
          <a:p>
            <a:fld id="{BBC678F6-87D5-4668-A4A3-CF6B493A20E8}" type="slidenum">
              <a:rPr lang="ru-RU" smtClean="0">
                <a:latin typeface="Arial" pitchFamily="34" charset="0"/>
              </a:rPr>
              <a:pPr/>
              <a:t>74</a:t>
            </a:fld>
            <a:endParaRPr lang="ru-RU" smtClean="0">
              <a:latin typeface="Arial" pitchFamily="34" charset="0"/>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p:spPr>
        <p:txBody>
          <a:bodyPr/>
          <a:lstStyle/>
          <a:p>
            <a:fld id="{E28F4D87-0EE1-43CB-8A2C-F0F630E57FBE}" type="slidenum">
              <a:rPr lang="ru-RU" smtClean="0">
                <a:latin typeface="Arial" pitchFamily="34" charset="0"/>
              </a:rPr>
              <a:pPr/>
              <a:t>75</a:t>
            </a:fld>
            <a:endParaRPr lang="ru-RU" smtClean="0">
              <a:latin typeface="Arial" pitchFamily="34" charset="0"/>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p:spPr>
        <p:txBody>
          <a:bodyPr/>
          <a:lstStyle/>
          <a:p>
            <a:pPr eaLnBrk="1" hangingPunct="1"/>
            <a:r>
              <a:rPr lang="en-US" smtClean="0">
                <a:latin typeface="Arial" pitchFamily="34" charset="0"/>
              </a:rPr>
              <a:t>Like book organization in a library</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p:spPr>
        <p:txBody>
          <a:bodyPr/>
          <a:lstStyle/>
          <a:p>
            <a:fld id="{78A2E96B-B000-47CE-B540-FFB694A478D2}" type="slidenum">
              <a:rPr lang="ru-RU" smtClean="0">
                <a:latin typeface="Arial" pitchFamily="34" charset="0"/>
              </a:rPr>
              <a:pPr/>
              <a:t>76</a:t>
            </a:fld>
            <a:endParaRPr lang="ru-RU" smtClean="0">
              <a:latin typeface="Arial" pitchFamily="34" charset="0"/>
            </a:endParaRPr>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p:spPr>
        <p:txBody>
          <a:bodyPr/>
          <a:lstStyle/>
          <a:p>
            <a:fld id="{CAEB7261-10E2-445F-84CA-5C2CAAB2D78C}" type="slidenum">
              <a:rPr lang="ru-RU" smtClean="0">
                <a:latin typeface="Arial" pitchFamily="34" charset="0"/>
              </a:rPr>
              <a:pPr/>
              <a:t>77</a:t>
            </a:fld>
            <a:endParaRPr lang="ru-RU" smtClean="0">
              <a:latin typeface="Arial" pitchFamily="34" charset="0"/>
            </a:endParaRPr>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p:spPr>
        <p:txBody>
          <a:bodyPr/>
          <a:lstStyle/>
          <a:p>
            <a:pPr eaLnBrk="1" hangingPunct="1"/>
            <a:r>
              <a:rPr lang="ru-RU" sz="1000" smtClean="0">
                <a:latin typeface="Arial" pitchFamily="34" charset="0"/>
              </a:rPr>
              <a:t>Как почтовый адрес – могут совпадать ФИО, имена городов, названия улиц, номера домов. Но не может совпасть все.</a:t>
            </a:r>
          </a:p>
          <a:p>
            <a:pPr eaLnBrk="1" hangingPunct="1"/>
            <a:r>
              <a:rPr lang="ru-RU" sz="1000" smtClean="0">
                <a:latin typeface="Arial" pitchFamily="34" charset="0"/>
              </a:rPr>
              <a:t>Россия.ТомскаяОбласть.Томск.прКирова.д2.кв.15</a:t>
            </a:r>
            <a:endParaRPr lang="en-US" sz="1000" smtClean="0">
              <a:latin typeface="Arial" pitchFamily="34" charset="0"/>
            </a:endParaRPr>
          </a:p>
          <a:p>
            <a:pPr eaLnBrk="1" hangingPunct="1"/>
            <a:endParaRPr lang="en-US" sz="1000" smtClean="0">
              <a:latin typeface="Arial" pitchFamily="34" charset="0"/>
            </a:endParaRPr>
          </a:p>
          <a:p>
            <a:pPr eaLnBrk="1" hangingPunct="1"/>
            <a:r>
              <a:rPr lang="ru-RU" sz="1000" smtClean="0">
                <a:latin typeface="Arial" pitchFamily="34" charset="0"/>
              </a:rPr>
              <a:t>Пояснение пространства имен на примере тэгов </a:t>
            </a:r>
            <a:r>
              <a:rPr lang="en-US" sz="1000" smtClean="0">
                <a:latin typeface="Arial" pitchFamily="34" charset="0"/>
              </a:rPr>
              <a:t>XML</a:t>
            </a:r>
          </a:p>
          <a:p>
            <a:pPr eaLnBrk="1" hangingPunct="1"/>
            <a:r>
              <a:rPr lang="ru-RU" sz="1000" smtClean="0">
                <a:latin typeface="Arial" pitchFamily="34" charset="0"/>
              </a:rPr>
              <a:t>Проблема совпадения имен возникает во всех ситуациях, где людям разрешается давать имена некоторым предметам. Такие конфликты, например, возникают с именованием файлов на компьютере.</a:t>
            </a:r>
            <a:endParaRPr lang="en-US" sz="1000" smtClean="0">
              <a:latin typeface="Arial" pitchFamily="34" charset="0"/>
            </a:endParaRPr>
          </a:p>
          <a:p>
            <a:pPr eaLnBrk="1" hangingPunct="1"/>
            <a:endParaRPr lang="en-US" sz="1000" smtClean="0">
              <a:latin typeface="Arial" pitchFamily="34" charset="0"/>
            </a:endParaRPr>
          </a:p>
          <a:p>
            <a:pPr eaLnBrk="1" hangingPunct="1"/>
            <a:r>
              <a:rPr lang="en-US" smtClean="0">
                <a:latin typeface="Arial" pitchFamily="34" charset="0"/>
              </a:rPr>
              <a:t>The great thing about XML is that you get to name your own data elements. The bad thing about XML is that everyone else gets to name their own data elements, too, which means that naming conflicts can occur.</a:t>
            </a:r>
          </a:p>
          <a:p>
            <a:pPr eaLnBrk="1" hangingPunct="1"/>
            <a:r>
              <a:rPr lang="en-US" b="1" i="1" smtClean="0">
                <a:latin typeface="Arial" pitchFamily="34" charset="0"/>
              </a:rPr>
              <a:t>Naming conflicts aren't unique to XML. They can occur in all sorts of situations where people are allowed to name things. They can occur even with something as simple as file names.</a:t>
            </a:r>
          </a:p>
          <a:p>
            <a:pPr eaLnBrk="1" hangingPunct="1"/>
            <a:r>
              <a:rPr lang="en-US" smtClean="0">
                <a:latin typeface="Arial" pitchFamily="34" charset="0"/>
              </a:rPr>
              <a:t>For example, I have a Web site and one of the files at my Web site is called index.html. The New York Times has a Web site and one of the files there is called index.html, too. </a:t>
            </a:r>
          </a:p>
          <a:p>
            <a:pPr eaLnBrk="1" hangingPunct="1"/>
            <a:r>
              <a:rPr lang="en-US" smtClean="0">
                <a:latin typeface="Arial" pitchFamily="34" charset="0"/>
              </a:rPr>
              <a:t>Fortunately, there's no danger of the two files being confused, because they exist in different domains. The domain name for my Web site is </a:t>
            </a:r>
            <a:r>
              <a:rPr lang="en-US" smtClean="0">
                <a:latin typeface="Arial" pitchFamily="34" charset="0"/>
                <a:hlinkClick r:id="rId3"/>
              </a:rPr>
              <a:t>http://www.wordsite.com</a:t>
            </a:r>
            <a:r>
              <a:rPr lang="en-US" smtClean="0">
                <a:latin typeface="Arial" pitchFamily="34" charset="0"/>
              </a:rPr>
              <a:t>. The domain name for the New York Times Web site is </a:t>
            </a:r>
            <a:r>
              <a:rPr lang="en-US" smtClean="0">
                <a:latin typeface="Arial" pitchFamily="34" charset="0"/>
                <a:hlinkClick r:id="rId4"/>
              </a:rPr>
              <a:t>http://www.nytimes.com</a:t>
            </a:r>
            <a:r>
              <a:rPr lang="en-US" smtClean="0">
                <a:latin typeface="Arial" pitchFamily="34" charset="0"/>
              </a:rPr>
              <a:t>.</a:t>
            </a:r>
          </a:p>
          <a:p>
            <a:pPr eaLnBrk="1" hangingPunct="1"/>
            <a:r>
              <a:rPr lang="en-US" smtClean="0">
                <a:latin typeface="Arial" pitchFamily="34" charset="0"/>
              </a:rPr>
              <a:t>When you include the domain name as part of a file name, you eliminate the possibility of a naming conflict. For example, the full name of the index.html file at my Web site is </a:t>
            </a:r>
            <a:r>
              <a:rPr lang="en-US" smtClean="0">
                <a:latin typeface="Arial" pitchFamily="34" charset="0"/>
                <a:hlinkClick r:id="rId5"/>
              </a:rPr>
              <a:t>http://www.wordsite.com/index.html</a:t>
            </a:r>
            <a:r>
              <a:rPr lang="en-US" smtClean="0">
                <a:latin typeface="Arial" pitchFamily="34" charset="0"/>
              </a:rPr>
              <a:t> and the full name of the index.html file at the New York Times Web site is </a:t>
            </a:r>
            <a:r>
              <a:rPr lang="en-US" smtClean="0">
                <a:latin typeface="Arial" pitchFamily="34" charset="0"/>
                <a:hlinkClick r:id="rId6"/>
              </a:rPr>
              <a:t>http://www.nytimes.com/index.html</a:t>
            </a:r>
            <a:r>
              <a:rPr lang="en-US" smtClean="0">
                <a:latin typeface="Arial" pitchFamily="34" charset="0"/>
              </a:rPr>
              <a:t>. Since these names are unique, no one will ever confuse my file and the New York Times file.</a:t>
            </a:r>
          </a:p>
          <a:p>
            <a:pPr eaLnBrk="1" hangingPunct="1"/>
            <a:r>
              <a:rPr lang="en-US" smtClean="0">
                <a:latin typeface="Arial" pitchFamily="34" charset="0"/>
              </a:rPr>
              <a:t>What's needed for XML is something like a domain name, to prevent like-named elements from being confused. XML uses namespaces for this purpose. Namespaces are a lot like domain names. They act like a first name for each element. When you include a unique namespace name as part of an element name, you eliminate the possibility of a naming conflict.</a:t>
            </a:r>
          </a:p>
          <a:p>
            <a:pPr eaLnBrk="1" hangingPunct="1"/>
            <a:r>
              <a:rPr lang="en-US" smtClean="0">
                <a:latin typeface="Arial" pitchFamily="34" charset="0"/>
              </a:rPr>
              <a:t>For example, I may have an XML element called &lt;TITLE&gt; and the New York Times may have an XML element called &lt;TITLE&gt; but a naming conflict can be avoided if the full name of my element is: {http://www.wordsite.com/namespace1}&lt;TITLE&gt; and the full name of the New York Times element is: {http://www.nytimes.com/namespace1}&lt;TITLE&gt;.</a:t>
            </a:r>
          </a:p>
          <a:p>
            <a:pPr eaLnBrk="1" hangingPunct="1"/>
            <a:r>
              <a:rPr lang="en-US" smtClean="0">
                <a:latin typeface="Arial" pitchFamily="34" charset="0"/>
              </a:rPr>
              <a:t>By the way, there's no rule saying that a namespace name has to look like a domain name, but why argue with success? I know that my domain name is unique and I know that the New York Times domain name is unique, so why not use the domain names as part of the namespace names? That way, I can be sure that the names are unique. (This idea isn't new with me. Domain names are widely used as namespace names precisely because they are unique.)</a:t>
            </a:r>
          </a:p>
          <a:p>
            <a:pPr eaLnBrk="1" hangingPunct="1"/>
            <a:r>
              <a:rPr lang="en-US" smtClean="0">
                <a:latin typeface="Arial" pitchFamily="34" charset="0"/>
              </a:rPr>
              <a:t>In actual practice, namespaces are never explicitly listed in full next to each data element. Instead, they are typically listed near the top of the XML file. There are two common ways to do this.</a:t>
            </a:r>
          </a:p>
          <a:p>
            <a:pPr eaLnBrk="1" hangingPunct="1"/>
            <a:r>
              <a:rPr lang="en-US" smtClean="0">
                <a:latin typeface="Arial" pitchFamily="34" charset="0"/>
              </a:rPr>
              <a:t>The simplest way to associate elements with a particular namespace is to assign a namespace to the root element of the XML file, using an attribute called XMLns, which stands for XML namespace.</a:t>
            </a:r>
            <a:endParaRPr lang="ru-RU" smtClean="0">
              <a:latin typeface="Arial" pitchFamily="34" charset="0"/>
            </a:endParaRPr>
          </a:p>
          <a:p>
            <a:pPr eaLnBrk="1" hangingPunct="1"/>
            <a:endParaRPr lang="ru-RU" smtClean="0">
              <a:latin typeface="Arial" pitchFamily="34" charset="0"/>
            </a:endParaRPr>
          </a:p>
          <a:p>
            <a:pPr eaLnBrk="1" hangingPunct="1"/>
            <a:r>
              <a:rPr lang="en-US" smtClean="0">
                <a:latin typeface="Arial" pitchFamily="34" charset="0"/>
              </a:rPr>
              <a:t>Since namespaces should be unique and since Internet URLs are an excellent example of uniqueness, namespaces are sometimes referred to as Universal Resource Identifiers. This emphasizes the similarity of namespaces to URLs but at the same time emphasizes the difference between namespaces and URLs. The key difference is this: An URL is a unique name that happens to point to an actual location. A URI is a unique name used for identification purposes only. For example, </a:t>
            </a:r>
            <a:r>
              <a:rPr lang="en-US" smtClean="0">
                <a:latin typeface="Arial" pitchFamily="34" charset="0"/>
                <a:hlinkClick r:id="rId5"/>
              </a:rPr>
              <a:t>http://www.wordsite.com/index.html</a:t>
            </a:r>
            <a:r>
              <a:rPr lang="en-US" smtClean="0">
                <a:latin typeface="Arial" pitchFamily="34" charset="0"/>
              </a:rPr>
              <a:t> is an URL because it points to an actual location while </a:t>
            </a:r>
            <a:r>
              <a:rPr lang="en-US" smtClean="0">
                <a:latin typeface="Arial" pitchFamily="34" charset="0"/>
                <a:hlinkClick r:id="rId7"/>
              </a:rPr>
              <a:t>http://www.wordsite.com/namespace1</a:t>
            </a:r>
            <a:r>
              <a:rPr lang="en-US" smtClean="0">
                <a:latin typeface="Arial" pitchFamily="34" charset="0"/>
              </a:rPr>
              <a:t> is only a URI because it is a unique identifier but it doesn't point to a location. Since namespaces should be unique and since Internet URLs are an excellent example of uniqueness, namespaces are sometimes referred to as Universal Resource Identifiers. This emphasizes the similarity of namespaces to URLs but at the same time emphasizes the difference between namespaces and URLs. The key difference is this: An URL is a unique name that happens to point to an actual location. A URI is a unique name used for identification purposes only. For example, </a:t>
            </a:r>
            <a:r>
              <a:rPr lang="en-US" smtClean="0">
                <a:latin typeface="Arial" pitchFamily="34" charset="0"/>
                <a:hlinkClick r:id="rId5"/>
              </a:rPr>
              <a:t>http://www.wordsite.com/index.html</a:t>
            </a:r>
            <a:r>
              <a:rPr lang="en-US" smtClean="0">
                <a:latin typeface="Arial" pitchFamily="34" charset="0"/>
              </a:rPr>
              <a:t> is an URL because it points to an actual location while </a:t>
            </a:r>
            <a:r>
              <a:rPr lang="en-US" smtClean="0">
                <a:latin typeface="Arial" pitchFamily="34" charset="0"/>
                <a:hlinkClick r:id="rId7"/>
              </a:rPr>
              <a:t>http://www.wordsite.com/namespace1</a:t>
            </a:r>
            <a:r>
              <a:rPr lang="en-US" smtClean="0">
                <a:latin typeface="Arial" pitchFamily="34" charset="0"/>
              </a:rPr>
              <a:t> is only a URI because it is a unique identifier but it doesn't point to a location.</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p:spPr>
        <p:txBody>
          <a:bodyPr/>
          <a:lstStyle/>
          <a:p>
            <a:fld id="{8012D50A-C22C-4613-862B-532E721CB292}" type="slidenum">
              <a:rPr lang="ru-RU" smtClean="0">
                <a:latin typeface="Arial" pitchFamily="34" charset="0"/>
              </a:rPr>
              <a:pPr/>
              <a:t>78</a:t>
            </a:fld>
            <a:endParaRPr lang="ru-RU" smtClean="0">
              <a:latin typeface="Arial" pitchFamily="34" charset="0"/>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p:spPr>
        <p:txBody>
          <a:bodyPr/>
          <a:lstStyle/>
          <a:p>
            <a:fld id="{B8293157-5782-43FD-AF0A-7474B90C8385}" type="slidenum">
              <a:rPr lang="ru-RU" smtClean="0">
                <a:latin typeface="Arial" pitchFamily="34" charset="0"/>
              </a:rPr>
              <a:pPr/>
              <a:t>79</a:t>
            </a:fld>
            <a:endParaRPr lang="ru-RU" smtClean="0">
              <a:latin typeface="Arial" pitchFamily="34" charset="0"/>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776D7291-86EA-4C7F-B4BE-FD64992194AB}"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75CBCE4E-9BB5-4D65-9638-798F8CECC715}"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4EF1E166-EF34-47D8-A7FE-02B80EF4B8D6}"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C05E3489-A192-4A3A-9A40-0A9FC0A20E6B}"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69CE81EB-03BA-4126-BD50-882A56291E60}"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E7851F9F-E299-4A99-857A-6DAC6B693345}"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CD34139F-2FEA-4577-BA7E-2719B51095DB}"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614F12AF-8C70-4A8C-A353-7A698E23BC61}"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D7046E96-C04D-46B0-9E60-6FADC5476C7C}"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1B6C9DF5-C3B4-4618-BE3F-DB4A9F490AF5}"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B1FBBEB5-4476-4AC1-9738-809B38ED2843}"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a:defRPr/>
            </a:pPr>
            <a:fld id="{CB84F46A-EB5D-419D-9ACC-6E79CFA4535F}"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1058;&#1091;&#1079;&#1086;&#1074;&#1089;&#1082;&#1080;&#1081;/&#1042;&#1099;&#1089;&#1086;&#1082;&#1086;%20&#1091;&#1088;&#1086;&#1074;&#1085;&#1077;&#1074;&#1099;&#1077;%20&#1084;&#1077;&#1090;&#1086;&#1076;&#1099;%20&#1080;&#1085;&#1092;&#1086;&#1088;&#1084;&#1072;&#1090;&#1080;&#1082;&#1072;%20&#1080;%20&#1087;&#1088;&#1086;&#1075;&#1088;&#1072;&#1084;&#1084;&#1080;&#1088;&#1086;&#1074;&#1072;&#1085;&#1080;&#1103;"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Info/Library"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en.wikipedia.org/wiki/Comparison_of_the_Java_and_.NET_platform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en.wikipedia.org/wiki/Comparison_of_C_Sharp_and_Java"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066800" y="3276600"/>
            <a:ext cx="7631113" cy="2808288"/>
          </a:xfrm>
        </p:spPr>
        <p:txBody>
          <a:bodyPr/>
          <a:lstStyle/>
          <a:p>
            <a:pPr eaLnBrk="1" hangingPunct="1"/>
            <a:r>
              <a:rPr lang="ru-RU" smtClean="0"/>
              <a:t>Дисциплина:</a:t>
            </a:r>
            <a:br>
              <a:rPr lang="ru-RU" smtClean="0"/>
            </a:br>
            <a:r>
              <a:rPr lang="ru-RU" smtClean="0"/>
              <a:t>«Высокоуровневые методы информатики и программирования»</a:t>
            </a:r>
            <a:endParaRPr lang="en-US" smtClean="0"/>
          </a:p>
        </p:txBody>
      </p:sp>
      <p:sp>
        <p:nvSpPr>
          <p:cNvPr id="2051" name="Подзаголовок 5"/>
          <p:cNvSpPr>
            <a:spLocks noGrp="1"/>
          </p:cNvSpPr>
          <p:nvPr>
            <p:ph type="subTitle" idx="1"/>
          </p:nvPr>
        </p:nvSpPr>
        <p:spPr>
          <a:xfrm>
            <a:off x="990600" y="685800"/>
            <a:ext cx="7848600" cy="2133600"/>
          </a:xfrm>
        </p:spPr>
        <p:txBody>
          <a:bodyPr/>
          <a:lstStyle/>
          <a:p>
            <a:pPr eaLnBrk="1" hangingPunct="1"/>
            <a:r>
              <a:rPr lang="ru-RU" smtClean="0"/>
              <a:t>Кафедра «ОСУ»</a:t>
            </a:r>
          </a:p>
          <a:p>
            <a:pPr eaLnBrk="1" hangingPunct="1"/>
            <a:r>
              <a:rPr lang="ru-RU" smtClean="0"/>
              <a:t>Осенний семестр 2009/2010 уч. года</a:t>
            </a:r>
          </a:p>
          <a:p>
            <a:pPr eaLnBrk="1" hangingPunct="1"/>
            <a:r>
              <a:rPr lang="ru-RU" smtClean="0"/>
              <a:t>Уч. группы: 8581 и 8582</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ru-RU" smtClean="0"/>
              <a:t>Лекции: </a:t>
            </a:r>
          </a:p>
        </p:txBody>
      </p:sp>
      <p:sp>
        <p:nvSpPr>
          <p:cNvPr id="3075" name="Rectangle 4"/>
          <p:cNvSpPr>
            <a:spLocks noGrp="1" noChangeArrowheads="1"/>
          </p:cNvSpPr>
          <p:nvPr>
            <p:ph type="body" idx="1"/>
          </p:nvPr>
        </p:nvSpPr>
        <p:spPr>
          <a:xfrm>
            <a:off x="457200" y="1371600"/>
            <a:ext cx="8229600" cy="2209800"/>
          </a:xfrm>
          <a:noFill/>
        </p:spPr>
        <p:txBody>
          <a:bodyPr/>
          <a:lstStyle/>
          <a:p>
            <a:pPr eaLnBrk="1" hangingPunct="1">
              <a:lnSpc>
                <a:spcPct val="90000"/>
              </a:lnSpc>
            </a:pPr>
            <a:r>
              <a:rPr lang="ru-RU" smtClean="0"/>
              <a:t>Тузовский Анатолий Федорович – профессор каф. ОСУ</a:t>
            </a:r>
          </a:p>
          <a:p>
            <a:pPr eaLnBrk="1" hangingPunct="1">
              <a:lnSpc>
                <a:spcPct val="90000"/>
              </a:lnSpc>
            </a:pPr>
            <a:r>
              <a:rPr lang="ru-RU" smtClean="0"/>
              <a:t>Рабочее место к. 316 КЦ ТПУ</a:t>
            </a:r>
          </a:p>
          <a:p>
            <a:pPr eaLnBrk="1" hangingPunct="1">
              <a:lnSpc>
                <a:spcPct val="90000"/>
              </a:lnSpc>
            </a:pPr>
            <a:r>
              <a:rPr lang="ru-RU" smtClean="0"/>
              <a:t>Консультация</a:t>
            </a:r>
            <a:r>
              <a:rPr lang="en-US" smtClean="0"/>
              <a:t>: </a:t>
            </a:r>
            <a:r>
              <a:rPr lang="ru-RU" smtClean="0"/>
              <a:t>Четверг с 17-18</a:t>
            </a:r>
            <a:endParaRPr lang="en-US" smtClean="0"/>
          </a:p>
        </p:txBody>
      </p:sp>
      <p:sp>
        <p:nvSpPr>
          <p:cNvPr id="3076" name="Rectangle 2"/>
          <p:cNvSpPr>
            <a:spLocks noChangeArrowheads="1"/>
          </p:cNvSpPr>
          <p:nvPr/>
        </p:nvSpPr>
        <p:spPr bwMode="auto">
          <a:xfrm>
            <a:off x="533400" y="3733800"/>
            <a:ext cx="8229600" cy="1143000"/>
          </a:xfrm>
          <a:prstGeom prst="rect">
            <a:avLst/>
          </a:prstGeom>
          <a:noFill/>
          <a:ln w="9525">
            <a:noFill/>
            <a:miter lim="800000"/>
            <a:headEnd/>
            <a:tailEnd/>
          </a:ln>
        </p:spPr>
        <p:txBody>
          <a:bodyPr anchor="ctr"/>
          <a:lstStyle/>
          <a:p>
            <a:pPr algn="ctr"/>
            <a:r>
              <a:rPr lang="ru-RU" sz="4000">
                <a:solidFill>
                  <a:schemeClr val="tx2"/>
                </a:solidFill>
              </a:rPr>
              <a:t>Лабораторные занятия:</a:t>
            </a:r>
          </a:p>
        </p:txBody>
      </p:sp>
      <p:sp>
        <p:nvSpPr>
          <p:cNvPr id="3077" name="Rectangle 4"/>
          <p:cNvSpPr>
            <a:spLocks noChangeArrowheads="1"/>
          </p:cNvSpPr>
          <p:nvPr/>
        </p:nvSpPr>
        <p:spPr bwMode="auto">
          <a:xfrm>
            <a:off x="457200" y="4800600"/>
            <a:ext cx="8229600" cy="1828800"/>
          </a:xfrm>
          <a:prstGeom prst="rect">
            <a:avLst/>
          </a:prstGeom>
          <a:noFill/>
          <a:ln w="9525">
            <a:noFill/>
            <a:miter lim="800000"/>
            <a:headEnd/>
            <a:tailEnd/>
          </a:ln>
        </p:spPr>
        <p:txBody>
          <a:bodyPr/>
          <a:lstStyle/>
          <a:p>
            <a:pPr marL="342900" indent="-342900">
              <a:lnSpc>
                <a:spcPct val="90000"/>
              </a:lnSpc>
              <a:spcBef>
                <a:spcPct val="20000"/>
              </a:spcBef>
              <a:buFontTx/>
              <a:buChar char="•"/>
            </a:pPr>
            <a:r>
              <a:rPr lang="ru-RU" sz="3200"/>
              <a:t>Тузовский Федор Анатольевич, ассистент каф. ОСУ</a:t>
            </a:r>
            <a:endParaRPr lang="en-US" sz="320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ru-RU" smtClean="0"/>
              <a:t>План лекции</a:t>
            </a:r>
          </a:p>
        </p:txBody>
      </p:sp>
      <p:sp>
        <p:nvSpPr>
          <p:cNvPr id="4099" name="Rectangle 3"/>
          <p:cNvSpPr>
            <a:spLocks noGrp="1" noChangeArrowheads="1"/>
          </p:cNvSpPr>
          <p:nvPr>
            <p:ph type="body" idx="1"/>
          </p:nvPr>
        </p:nvSpPr>
        <p:spPr/>
        <p:txBody>
          <a:bodyPr/>
          <a:lstStyle/>
          <a:p>
            <a:pPr eaLnBrk="1" hangingPunct="1"/>
            <a:r>
              <a:rPr lang="ru-RU" smtClean="0"/>
              <a:t>Пояснение организации, цели и содержания дисциплины</a:t>
            </a:r>
          </a:p>
          <a:p>
            <a:pPr eaLnBrk="1" hangingPunct="1"/>
            <a:r>
              <a:rPr lang="ru-RU" smtClean="0"/>
              <a:t>Введение в новую платформу</a:t>
            </a:r>
            <a:r>
              <a:rPr lang="en-US" smtClean="0"/>
              <a:t> (</a:t>
            </a:r>
            <a:r>
              <a:rPr lang="ru-RU" smtClean="0"/>
              <a:t>технологию</a:t>
            </a:r>
            <a:r>
              <a:rPr lang="en-US" smtClean="0"/>
              <a:t>)</a:t>
            </a:r>
            <a:r>
              <a:rPr lang="ru-RU" smtClean="0"/>
              <a:t> разработки и выполнения программного обеспечения - </a:t>
            </a:r>
            <a:r>
              <a:rPr lang="en-US" smtClean="0"/>
              <a:t>Microsoft</a:t>
            </a:r>
            <a:r>
              <a:rPr lang="ru-RU" smtClean="0"/>
              <a:t>.</a:t>
            </a:r>
            <a:r>
              <a:rPr lang="en-US" smtClean="0"/>
              <a:t>Net</a:t>
            </a:r>
            <a:endParaRPr lang="ru-RU" smtClean="0"/>
          </a:p>
          <a:p>
            <a:pPr eaLnBrk="1" hangingPunct="1"/>
            <a:endParaRPr lang="ru-RU" smtClean="0"/>
          </a:p>
          <a:p>
            <a:pPr eaLnBrk="1" hangingPunct="1"/>
            <a:endParaRPr lang="ru-RU"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Содержимое 2"/>
          <p:cNvSpPr>
            <a:spLocks noGrp="1"/>
          </p:cNvSpPr>
          <p:nvPr>
            <p:ph idx="1"/>
          </p:nvPr>
        </p:nvSpPr>
        <p:spPr>
          <a:xfrm>
            <a:off x="457200" y="3200400"/>
            <a:ext cx="8229600" cy="685800"/>
          </a:xfrm>
        </p:spPr>
        <p:txBody>
          <a:bodyPr/>
          <a:lstStyle/>
          <a:p>
            <a:pPr algn="ctr">
              <a:buFontTx/>
              <a:buNone/>
            </a:pPr>
            <a:r>
              <a:rPr lang="ru-RU" smtClean="0"/>
              <a:t>Организация преподавания дисциплины</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ru-RU" sz="4000" smtClean="0"/>
              <a:t>Распределение учебного времени</a:t>
            </a:r>
            <a:endParaRPr lang="en-US" sz="4000" smtClean="0"/>
          </a:p>
        </p:txBody>
      </p:sp>
      <p:sp>
        <p:nvSpPr>
          <p:cNvPr id="6147" name="Rectangle 3"/>
          <p:cNvSpPr>
            <a:spLocks noGrp="1" noChangeArrowheads="1"/>
          </p:cNvSpPr>
          <p:nvPr>
            <p:ph type="body" idx="1"/>
          </p:nvPr>
        </p:nvSpPr>
        <p:spPr/>
        <p:txBody>
          <a:bodyPr/>
          <a:lstStyle/>
          <a:p>
            <a:pPr eaLnBrk="1" hangingPunct="1"/>
            <a:r>
              <a:rPr lang="ru-RU" smtClean="0"/>
              <a:t>Лекции			</a:t>
            </a:r>
            <a:r>
              <a:rPr lang="en-US" smtClean="0"/>
              <a:t>	</a:t>
            </a:r>
            <a:r>
              <a:rPr lang="ru-RU" smtClean="0"/>
              <a:t>          - </a:t>
            </a:r>
            <a:r>
              <a:rPr lang="en-US" smtClean="0"/>
              <a:t> </a:t>
            </a:r>
            <a:r>
              <a:rPr lang="ru-RU" smtClean="0"/>
              <a:t>60 часов</a:t>
            </a:r>
          </a:p>
          <a:p>
            <a:pPr eaLnBrk="1" hangingPunct="1"/>
            <a:r>
              <a:rPr lang="ru-RU" smtClean="0"/>
              <a:t>Лабораторные занятия	  - </a:t>
            </a:r>
            <a:r>
              <a:rPr lang="en-US" smtClean="0"/>
              <a:t> </a:t>
            </a:r>
            <a:r>
              <a:rPr lang="ru-RU" smtClean="0"/>
              <a:t>44 часа</a:t>
            </a:r>
            <a:endParaRPr lang="ru-RU" b="1" smtClean="0"/>
          </a:p>
          <a:p>
            <a:pPr eaLnBrk="1" hangingPunct="1">
              <a:buFontTx/>
              <a:buNone/>
            </a:pPr>
            <a:r>
              <a:rPr lang="ru-RU" b="1" smtClean="0"/>
              <a:t>Всего аудиторных занятий	</a:t>
            </a:r>
            <a:r>
              <a:rPr lang="en-US" b="1" smtClean="0"/>
              <a:t>  </a:t>
            </a:r>
            <a:r>
              <a:rPr lang="ru-RU" b="1" smtClean="0"/>
              <a:t>-104 часов</a:t>
            </a:r>
            <a:endParaRPr lang="ru-RU" smtClean="0"/>
          </a:p>
          <a:p>
            <a:pPr eaLnBrk="1" hangingPunct="1"/>
            <a:endParaRPr lang="en-US" smtClean="0"/>
          </a:p>
          <a:p>
            <a:pPr eaLnBrk="1" hangingPunct="1"/>
            <a:r>
              <a:rPr lang="ru-RU" smtClean="0">
                <a:solidFill>
                  <a:srgbClr val="CC3300"/>
                </a:solidFill>
              </a:rPr>
              <a:t>Самостоятельная</a:t>
            </a:r>
            <a:r>
              <a:rPr lang="en-US" smtClean="0">
                <a:solidFill>
                  <a:srgbClr val="CC3300"/>
                </a:solidFill>
              </a:rPr>
              <a:t> </a:t>
            </a:r>
            <a:r>
              <a:rPr lang="ru-RU" smtClean="0">
                <a:solidFill>
                  <a:srgbClr val="CC3300"/>
                </a:solidFill>
              </a:rPr>
              <a:t>работа	  - 104 часа</a:t>
            </a:r>
            <a:endParaRPr lang="ru-RU" b="1" smtClean="0">
              <a:solidFill>
                <a:srgbClr val="CC3300"/>
              </a:solidFill>
            </a:endParaRPr>
          </a:p>
          <a:p>
            <a:pPr eaLnBrk="1" hangingPunct="1">
              <a:buFontTx/>
              <a:buNone/>
            </a:pPr>
            <a:endParaRPr lang="ru-RU" b="1" smtClean="0"/>
          </a:p>
          <a:p>
            <a:pPr eaLnBrk="1" hangingPunct="1">
              <a:buFontTx/>
              <a:buNone/>
            </a:pPr>
            <a:r>
              <a:rPr lang="ru-RU" b="1" smtClean="0"/>
              <a:t>Общая трудоемкость		  - 208 часов</a:t>
            </a:r>
            <a:endParaRPr lang="en-US" b="1"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ru-RU" smtClean="0"/>
              <a:t>Материалы курса</a:t>
            </a:r>
            <a:endParaRPr lang="en-US" smtClean="0"/>
          </a:p>
        </p:txBody>
      </p:sp>
      <p:sp>
        <p:nvSpPr>
          <p:cNvPr id="7171" name="Rectangle 3"/>
          <p:cNvSpPr>
            <a:spLocks noGrp="1" noChangeArrowheads="1"/>
          </p:cNvSpPr>
          <p:nvPr>
            <p:ph type="body" idx="1"/>
          </p:nvPr>
        </p:nvSpPr>
        <p:spPr>
          <a:xfrm>
            <a:off x="457200" y="1412875"/>
            <a:ext cx="8435975" cy="4713288"/>
          </a:xfrm>
        </p:spPr>
        <p:txBody>
          <a:bodyPr/>
          <a:lstStyle/>
          <a:p>
            <a:pPr eaLnBrk="1" hangingPunct="1"/>
            <a:r>
              <a:rPr lang="ru-RU" smtClean="0"/>
              <a:t>Материалы по курсу будут  расположены в локальной сети по адресу</a:t>
            </a:r>
          </a:p>
          <a:p>
            <a:pPr eaLnBrk="1" hangingPunct="1">
              <a:buFontTx/>
              <a:buNone/>
            </a:pPr>
            <a:endParaRPr lang="ru-RU" sz="2800" smtClean="0"/>
          </a:p>
          <a:p>
            <a:pPr eaLnBrk="1" hangingPunct="1">
              <a:buFontTx/>
              <a:buNone/>
            </a:pPr>
            <a:r>
              <a:rPr lang="en-US" sz="2800" smtClean="0">
                <a:hlinkClick r:id="rId3" action="ppaction://hlinkfile"/>
              </a:rPr>
              <a:t>\\Exilim\Info\</a:t>
            </a:r>
            <a:r>
              <a:rPr lang="ru-RU" sz="2800" smtClean="0">
                <a:hlinkClick r:id="rId3" action="ppaction://hlinkfile"/>
              </a:rPr>
              <a:t>Дисциплина ВУМИиП (гр. 8581-8582)</a:t>
            </a:r>
            <a:endParaRPr lang="en-US" sz="2800" smtClean="0"/>
          </a:p>
          <a:p>
            <a:pPr eaLnBrk="1" hangingPunct="1">
              <a:buFontTx/>
              <a:buNone/>
            </a:pPr>
            <a:endParaRPr lang="en-US" sz="2800" smtClean="0"/>
          </a:p>
          <a:p>
            <a:pPr eaLnBrk="1" hangingPunct="1"/>
            <a:r>
              <a:rPr lang="ru-RU" sz="2800" smtClean="0"/>
              <a:t>Дополнительный материал</a:t>
            </a:r>
            <a:endParaRPr lang="en-US" sz="2800" smtClean="0"/>
          </a:p>
          <a:p>
            <a:pPr eaLnBrk="1" hangingPunct="1">
              <a:buFontTx/>
              <a:buNone/>
            </a:pPr>
            <a:r>
              <a:rPr lang="en-US" sz="2800" smtClean="0">
                <a:hlinkClick r:id="rId4" action="ppaction://hlinkfile"/>
              </a:rPr>
              <a:t>\\Exilim\Info\</a:t>
            </a:r>
            <a:r>
              <a:rPr lang="ru-RU" sz="2800" smtClean="0">
                <a:hlinkClick r:id="rId4" action="ppaction://hlinkfile"/>
              </a:rPr>
              <a:t>Тузовский\Высокоуровневые методы информатики и программирования</a:t>
            </a:r>
            <a:endParaRPr lang="ru-RU" sz="2800" smtClean="0"/>
          </a:p>
          <a:p>
            <a:pPr eaLnBrk="1" hangingPunct="1">
              <a:buFontTx/>
              <a:buNone/>
            </a:pPr>
            <a:endParaRPr lang="en-US" sz="280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Заголовок 1"/>
          <p:cNvSpPr>
            <a:spLocks noGrp="1"/>
          </p:cNvSpPr>
          <p:nvPr>
            <p:ph type="title"/>
          </p:nvPr>
        </p:nvSpPr>
        <p:spPr/>
        <p:txBody>
          <a:bodyPr/>
          <a:lstStyle/>
          <a:p>
            <a:r>
              <a:rPr lang="ru-RU" sz="4000" smtClean="0"/>
              <a:t>Самостоятельная работа </a:t>
            </a:r>
            <a:br>
              <a:rPr lang="ru-RU" sz="4000" smtClean="0"/>
            </a:br>
            <a:r>
              <a:rPr lang="ru-RU" sz="4000" smtClean="0"/>
              <a:t>(104 часа)</a:t>
            </a:r>
          </a:p>
        </p:txBody>
      </p:sp>
      <p:sp>
        <p:nvSpPr>
          <p:cNvPr id="8195" name="Содержимое 2"/>
          <p:cNvSpPr>
            <a:spLocks noGrp="1"/>
          </p:cNvSpPr>
          <p:nvPr>
            <p:ph idx="1"/>
          </p:nvPr>
        </p:nvSpPr>
        <p:spPr/>
        <p:txBody>
          <a:bodyPr/>
          <a:lstStyle/>
          <a:p>
            <a:pPr eaLnBrk="1" hangingPunct="1">
              <a:lnSpc>
                <a:spcPct val="90000"/>
              </a:lnSpc>
            </a:pPr>
            <a:r>
              <a:rPr lang="ru-RU" sz="2800" smtClean="0"/>
              <a:t>Изучение материала лекций.</a:t>
            </a:r>
          </a:p>
          <a:p>
            <a:pPr eaLnBrk="1" hangingPunct="1">
              <a:lnSpc>
                <a:spcPct val="90000"/>
              </a:lnSpc>
            </a:pPr>
            <a:r>
              <a:rPr lang="ru-RU" sz="2800" smtClean="0"/>
              <a:t>Выполнение  примеров сделанных на лекции.</a:t>
            </a:r>
          </a:p>
          <a:p>
            <a:pPr eaLnBrk="1" hangingPunct="1">
              <a:lnSpc>
                <a:spcPct val="90000"/>
              </a:lnSpc>
            </a:pPr>
            <a:r>
              <a:rPr lang="ru-RU" sz="2800" smtClean="0"/>
              <a:t>Выполнение доп. заданий по ЛР</a:t>
            </a:r>
          </a:p>
          <a:p>
            <a:pPr eaLnBrk="1" hangingPunct="1">
              <a:lnSpc>
                <a:spcPct val="90000"/>
              </a:lnSpc>
            </a:pPr>
            <a:endParaRPr lang="ru-RU" sz="2800" smtClean="0"/>
          </a:p>
          <a:p>
            <a:pPr eaLnBrk="1" hangingPunct="1">
              <a:lnSpc>
                <a:spcPct val="90000"/>
              </a:lnSpc>
            </a:pPr>
            <a:r>
              <a:rPr lang="ru-RU" sz="2800" smtClean="0"/>
              <a:t>Самостоятельная работа может выполняться:</a:t>
            </a:r>
          </a:p>
          <a:p>
            <a:pPr lvl="1" eaLnBrk="1" hangingPunct="1">
              <a:lnSpc>
                <a:spcPct val="90000"/>
              </a:lnSpc>
            </a:pPr>
            <a:r>
              <a:rPr lang="ru-RU" sz="2400" smtClean="0"/>
              <a:t>на своем компьютере</a:t>
            </a:r>
          </a:p>
          <a:p>
            <a:pPr lvl="1" eaLnBrk="1" hangingPunct="1">
              <a:lnSpc>
                <a:spcPct val="90000"/>
              </a:lnSpc>
            </a:pPr>
            <a:r>
              <a:rPr lang="ru-RU" sz="2400" smtClean="0"/>
              <a:t>вечером в лабораториях кафедры </a:t>
            </a:r>
          </a:p>
          <a:p>
            <a:endParaRPr lang="ru-RU"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274638"/>
            <a:ext cx="8229600" cy="1096962"/>
          </a:xfrm>
        </p:spPr>
        <p:txBody>
          <a:bodyPr/>
          <a:lstStyle/>
          <a:p>
            <a:pPr eaLnBrk="1" hangingPunct="1"/>
            <a:r>
              <a:rPr lang="ru-RU" smtClean="0"/>
              <a:t>Отчетность студентов</a:t>
            </a:r>
          </a:p>
        </p:txBody>
      </p:sp>
      <p:sp>
        <p:nvSpPr>
          <p:cNvPr id="9219" name="Rectangle 3"/>
          <p:cNvSpPr>
            <a:spLocks noGrp="1" noChangeArrowheads="1"/>
          </p:cNvSpPr>
          <p:nvPr>
            <p:ph type="body" idx="1"/>
          </p:nvPr>
        </p:nvSpPr>
        <p:spPr>
          <a:xfrm>
            <a:off x="457200" y="1447800"/>
            <a:ext cx="8435975" cy="5221288"/>
          </a:xfrm>
        </p:spPr>
        <p:txBody>
          <a:bodyPr/>
          <a:lstStyle/>
          <a:p>
            <a:pPr eaLnBrk="1" hangingPunct="1">
              <a:lnSpc>
                <a:spcPct val="90000"/>
              </a:lnSpc>
            </a:pPr>
            <a:r>
              <a:rPr lang="ru-RU" sz="2800" smtClean="0"/>
              <a:t>Аттестационные баллы -100 мах.</a:t>
            </a:r>
          </a:p>
          <a:p>
            <a:pPr lvl="1" eaLnBrk="1" hangingPunct="1">
              <a:lnSpc>
                <a:spcPct val="90000"/>
              </a:lnSpc>
            </a:pPr>
            <a:r>
              <a:rPr lang="ru-RU" sz="2400" smtClean="0"/>
              <a:t>Посещение лекций – 20 баллов</a:t>
            </a:r>
          </a:p>
          <a:p>
            <a:pPr lvl="1" eaLnBrk="1" hangingPunct="1">
              <a:lnSpc>
                <a:spcPct val="90000"/>
              </a:lnSpc>
            </a:pPr>
            <a:r>
              <a:rPr lang="ru-RU" sz="2400" smtClean="0"/>
              <a:t>Контрольные работы – 30 баллов</a:t>
            </a:r>
          </a:p>
          <a:p>
            <a:pPr lvl="1" eaLnBrk="1" hangingPunct="1">
              <a:lnSpc>
                <a:spcPct val="90000"/>
              </a:lnSpc>
            </a:pPr>
            <a:r>
              <a:rPr lang="ru-RU" sz="2400" smtClean="0"/>
              <a:t>Лабораторные работы – 50 баллов</a:t>
            </a:r>
          </a:p>
          <a:p>
            <a:pPr lvl="2" eaLnBrk="1" hangingPunct="1">
              <a:lnSpc>
                <a:spcPct val="90000"/>
              </a:lnSpc>
            </a:pPr>
            <a:r>
              <a:rPr lang="ru-RU" sz="2000" smtClean="0"/>
              <a:t>составление алгоритма (5 баллов)</a:t>
            </a:r>
          </a:p>
          <a:p>
            <a:pPr lvl="2" eaLnBrk="1" hangingPunct="1">
              <a:lnSpc>
                <a:spcPct val="90000"/>
              </a:lnSpc>
            </a:pPr>
            <a:r>
              <a:rPr lang="ru-RU" sz="2000" smtClean="0"/>
              <a:t>описание класса (5 баллов)</a:t>
            </a:r>
          </a:p>
          <a:p>
            <a:pPr lvl="2" eaLnBrk="1" hangingPunct="1">
              <a:lnSpc>
                <a:spcPct val="90000"/>
              </a:lnSpc>
            </a:pPr>
            <a:r>
              <a:rPr lang="ru-RU" sz="2000" smtClean="0"/>
              <a:t>описание класса с событиями (5 баллов)</a:t>
            </a:r>
          </a:p>
          <a:p>
            <a:pPr lvl="2" eaLnBrk="1" hangingPunct="1">
              <a:lnSpc>
                <a:spcPct val="90000"/>
              </a:lnSpc>
            </a:pPr>
            <a:r>
              <a:rPr lang="ru-RU" sz="2000" smtClean="0"/>
              <a:t>разработка программы с </a:t>
            </a:r>
            <a:r>
              <a:rPr lang="en-US" sz="2000" smtClean="0"/>
              <a:t>GUI </a:t>
            </a:r>
            <a:r>
              <a:rPr lang="ru-RU" sz="2000" smtClean="0"/>
              <a:t>интерфейсом (10 баллов)</a:t>
            </a:r>
          </a:p>
          <a:p>
            <a:pPr lvl="2" eaLnBrk="1" hangingPunct="1">
              <a:lnSpc>
                <a:spcPct val="90000"/>
              </a:lnSpc>
            </a:pPr>
            <a:r>
              <a:rPr lang="ru-RU" sz="2000" smtClean="0"/>
              <a:t>работа с базой данных (15 баллов)</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ru-RU" smtClean="0"/>
              <a:t>Литература</a:t>
            </a:r>
          </a:p>
        </p:txBody>
      </p:sp>
      <p:sp>
        <p:nvSpPr>
          <p:cNvPr id="10243" name="Rectangle 3"/>
          <p:cNvSpPr>
            <a:spLocks noGrp="1" noChangeArrowheads="1"/>
          </p:cNvSpPr>
          <p:nvPr>
            <p:ph type="body" idx="1"/>
          </p:nvPr>
        </p:nvSpPr>
        <p:spPr>
          <a:xfrm>
            <a:off x="457200" y="1600200"/>
            <a:ext cx="8305800" cy="5029200"/>
          </a:xfrm>
        </p:spPr>
        <p:txBody>
          <a:bodyPr/>
          <a:lstStyle/>
          <a:p>
            <a:pPr eaLnBrk="1" hangingPunct="1"/>
            <a:r>
              <a:rPr lang="ru-RU" smtClean="0"/>
              <a:t>в электронном формате</a:t>
            </a:r>
            <a:r>
              <a:rPr lang="en-US" smtClean="0"/>
              <a:t> </a:t>
            </a:r>
          </a:p>
          <a:p>
            <a:pPr eaLnBrk="1" hangingPunct="1">
              <a:buFontTx/>
              <a:buNone/>
            </a:pPr>
            <a:r>
              <a:rPr lang="en-US" sz="2800" smtClean="0"/>
              <a:t>    </a:t>
            </a:r>
            <a:r>
              <a:rPr lang="en-US" smtClean="0">
                <a:hlinkClick r:id="rId3" action="ppaction://hlinkfile"/>
              </a:rPr>
              <a:t>\\Exilim\Info\ </a:t>
            </a:r>
            <a:r>
              <a:rPr lang="ru-RU" smtClean="0">
                <a:hlinkClick r:id="rId4" action="ppaction://hlinkfile"/>
              </a:rPr>
              <a:t>Дисциплина ВУМИиП (гр. 8581-8582</a:t>
            </a:r>
            <a:r>
              <a:rPr lang="ru-RU" smtClean="0">
                <a:solidFill>
                  <a:srgbClr val="3F9197"/>
                </a:solidFill>
                <a:hlinkClick r:id="rId4" action="ppaction://hlinkfile"/>
              </a:rPr>
              <a:t>)</a:t>
            </a:r>
            <a:r>
              <a:rPr lang="en-US" smtClean="0">
                <a:solidFill>
                  <a:srgbClr val="3F9197"/>
                </a:solidFill>
              </a:rPr>
              <a:t>\</a:t>
            </a:r>
            <a:r>
              <a:rPr lang="ru-RU" smtClean="0">
                <a:solidFill>
                  <a:srgbClr val="3F9197"/>
                </a:solidFill>
              </a:rPr>
              <a:t>Библиотека</a:t>
            </a:r>
          </a:p>
          <a:p>
            <a:pPr lvl="1" eaLnBrk="1" hangingPunct="1"/>
            <a:r>
              <a:rPr lang="ru-RU" smtClean="0"/>
              <a:t>на русском </a:t>
            </a:r>
          </a:p>
          <a:p>
            <a:pPr lvl="1" eaLnBrk="1" hangingPunct="1"/>
            <a:r>
              <a:rPr lang="ru-RU" smtClean="0"/>
              <a:t>на английском</a:t>
            </a:r>
          </a:p>
          <a:p>
            <a:pPr lvl="1" eaLnBrk="1" hangingPunct="1"/>
            <a:endParaRPr lang="ru-RU" smtClean="0"/>
          </a:p>
          <a:p>
            <a:pPr eaLnBrk="1" hangingPunct="1"/>
            <a:r>
              <a:rPr lang="ru-RU" smtClean="0"/>
              <a:t>книги по технологии .</a:t>
            </a:r>
            <a:r>
              <a:rPr lang="en-US" smtClean="0"/>
              <a:t>Net </a:t>
            </a:r>
            <a:r>
              <a:rPr lang="ru-RU" smtClean="0"/>
              <a:t>и С</a:t>
            </a:r>
            <a:r>
              <a:rPr lang="en-US" smtClean="0"/>
              <a:t># </a:t>
            </a:r>
          </a:p>
          <a:p>
            <a:pPr lvl="1" eaLnBrk="1" hangingPunct="1"/>
            <a:r>
              <a:rPr lang="ru-RU" smtClean="0"/>
              <a:t>в библиотеке НТБ</a:t>
            </a:r>
          </a:p>
          <a:p>
            <a:pPr lvl="1" eaLnBrk="1" hangingPunct="1"/>
            <a:r>
              <a:rPr lang="ru-RU" smtClean="0"/>
              <a:t>в  магазинах</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body" idx="1"/>
          </p:nvPr>
        </p:nvSpPr>
        <p:spPr>
          <a:xfrm>
            <a:off x="457200" y="2667000"/>
            <a:ext cx="8229600" cy="914400"/>
          </a:xfrm>
        </p:spPr>
        <p:txBody>
          <a:bodyPr/>
          <a:lstStyle/>
          <a:p>
            <a:pPr algn="ctr" eaLnBrk="1" hangingPunct="1">
              <a:buFontTx/>
              <a:buNone/>
            </a:pPr>
            <a:r>
              <a:rPr lang="ru-RU" sz="4000" smtClean="0"/>
              <a:t>Пояснение цели курса</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ru-RU" smtClean="0"/>
              <a:t>Что такое ВУМИиП?</a:t>
            </a:r>
          </a:p>
        </p:txBody>
      </p:sp>
      <p:sp>
        <p:nvSpPr>
          <p:cNvPr id="12291" name="Rectangle 3"/>
          <p:cNvSpPr>
            <a:spLocks noGrp="1" noChangeArrowheads="1"/>
          </p:cNvSpPr>
          <p:nvPr>
            <p:ph type="body" idx="1"/>
          </p:nvPr>
        </p:nvSpPr>
        <p:spPr>
          <a:xfrm>
            <a:off x="395288" y="1676400"/>
            <a:ext cx="8497887" cy="4921250"/>
          </a:xfrm>
        </p:spPr>
        <p:txBody>
          <a:bodyPr/>
          <a:lstStyle/>
          <a:p>
            <a:pPr marL="609600" indent="-609600" eaLnBrk="1" hangingPunct="1"/>
            <a:r>
              <a:rPr lang="ru-RU" sz="2400" smtClean="0">
                <a:solidFill>
                  <a:srgbClr val="3333FF"/>
                </a:solidFill>
              </a:rPr>
              <a:t>Высокоуровневые методы</a:t>
            </a:r>
            <a:r>
              <a:rPr lang="ru-RU" sz="2400" smtClean="0"/>
              <a:t>:</a:t>
            </a:r>
          </a:p>
          <a:p>
            <a:pPr marL="990600" lvl="1" indent="-533400" eaLnBrk="1" hangingPunct="1"/>
            <a:r>
              <a:rPr lang="ru-RU" sz="2000" smtClean="0"/>
              <a:t>наиболее абстрактные;</a:t>
            </a:r>
          </a:p>
          <a:p>
            <a:pPr marL="990600" lvl="1" indent="-533400" eaLnBrk="1" hangingPunct="1"/>
            <a:r>
              <a:rPr lang="ru-RU" sz="2000" smtClean="0"/>
              <a:t>наиболее развитые.</a:t>
            </a:r>
          </a:p>
          <a:p>
            <a:pPr marL="609600" indent="-609600" eaLnBrk="1" hangingPunct="1"/>
            <a:r>
              <a:rPr lang="ru-RU" sz="2400" smtClean="0">
                <a:solidFill>
                  <a:srgbClr val="3333FF"/>
                </a:solidFill>
              </a:rPr>
              <a:t>Информатика</a:t>
            </a:r>
            <a:r>
              <a:rPr lang="ru-RU" sz="2400" smtClean="0"/>
              <a:t> – наука об информации (о том, как хранить, обрабатывать и визуализировать информацию с использованием компьютеров). Т.е. вопросы технологии обработки информации.</a:t>
            </a:r>
            <a:endParaRPr lang="en-US" sz="2400" smtClean="0"/>
          </a:p>
          <a:p>
            <a:pPr marL="609600" indent="-609600" eaLnBrk="1" hangingPunct="1"/>
            <a:r>
              <a:rPr lang="ru-RU" sz="2400" smtClean="0">
                <a:solidFill>
                  <a:srgbClr val="3333FF"/>
                </a:solidFill>
              </a:rPr>
              <a:t>Программирование</a:t>
            </a:r>
            <a:r>
              <a:rPr lang="ru-RU" sz="2400" smtClean="0"/>
              <a:t> – составление наборов инструкций, которые описывают порядок выполнения компьютером вычислительного алгоритма.</a:t>
            </a:r>
          </a:p>
          <a:p>
            <a:pPr marL="609600" indent="-609600" eaLnBrk="1" hangingPunct="1"/>
            <a:endParaRPr lang="ru-RU" sz="240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274638"/>
            <a:ext cx="8435975" cy="1143000"/>
          </a:xfrm>
        </p:spPr>
        <p:txBody>
          <a:bodyPr/>
          <a:lstStyle/>
          <a:p>
            <a:pPr eaLnBrk="1" hangingPunct="1"/>
            <a:r>
              <a:rPr lang="ru-RU" sz="2800" b="1" smtClean="0"/>
              <a:t>Из образовательного стандарта специальности 010502 «Прикладная информатика (в экономике)»</a:t>
            </a:r>
          </a:p>
        </p:txBody>
      </p:sp>
      <p:sp>
        <p:nvSpPr>
          <p:cNvPr id="13315" name="Rectangle 3"/>
          <p:cNvSpPr>
            <a:spLocks noGrp="1" noChangeArrowheads="1"/>
          </p:cNvSpPr>
          <p:nvPr>
            <p:ph type="body" idx="1"/>
          </p:nvPr>
        </p:nvSpPr>
        <p:spPr>
          <a:xfrm>
            <a:off x="457200" y="1905000"/>
            <a:ext cx="8305800" cy="4619625"/>
          </a:xfrm>
        </p:spPr>
        <p:txBody>
          <a:bodyPr/>
          <a:lstStyle/>
          <a:p>
            <a:pPr eaLnBrk="1" hangingPunct="1">
              <a:buFontTx/>
              <a:buNone/>
            </a:pPr>
            <a:r>
              <a:rPr lang="ru-RU" sz="2400" smtClean="0"/>
              <a:t>Содержание курса ВУМИиП:</a:t>
            </a:r>
          </a:p>
          <a:p>
            <a:pPr eaLnBrk="1" hangingPunct="1"/>
            <a:r>
              <a:rPr lang="ru-RU" sz="2400" smtClean="0"/>
              <a:t>Новейшие направления в области создания технологий программирования </a:t>
            </a:r>
          </a:p>
          <a:p>
            <a:pPr eaLnBrk="1" hangingPunct="1"/>
            <a:r>
              <a:rPr lang="ru-RU" sz="2400" smtClean="0"/>
              <a:t>Программирование в средах современных информационных систем </a:t>
            </a:r>
          </a:p>
          <a:p>
            <a:pPr eaLnBrk="1" hangingPunct="1"/>
            <a:r>
              <a:rPr lang="ru-RU" sz="2400" smtClean="0"/>
              <a:t>Объектно-ориентированный подход к проектированию и разработке программ </a:t>
            </a:r>
          </a:p>
          <a:p>
            <a:pPr eaLnBrk="1" hangingPunct="1"/>
            <a:r>
              <a:rPr lang="ru-RU" sz="2400" smtClean="0"/>
              <a:t>Основы визуального программирования. </a:t>
            </a:r>
          </a:p>
          <a:p>
            <a:pPr eaLnBrk="1" hangingPunct="1"/>
            <a:r>
              <a:rPr lang="ru-RU" sz="2400" smtClean="0"/>
              <a:t>Компоненты; использование компонентов.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ru-RU" sz="4000" smtClean="0"/>
              <a:t>Основные средства достижения цели</a:t>
            </a:r>
          </a:p>
        </p:txBody>
      </p:sp>
      <p:sp>
        <p:nvSpPr>
          <p:cNvPr id="14339" name="Rectangle 3"/>
          <p:cNvSpPr>
            <a:spLocks noGrp="1" noChangeArrowheads="1"/>
          </p:cNvSpPr>
          <p:nvPr>
            <p:ph type="body" idx="1"/>
          </p:nvPr>
        </p:nvSpPr>
        <p:spPr>
          <a:xfrm>
            <a:off x="457200" y="1600200"/>
            <a:ext cx="8435975" cy="4924425"/>
          </a:xfrm>
        </p:spPr>
        <p:txBody>
          <a:bodyPr/>
          <a:lstStyle/>
          <a:p>
            <a:pPr marL="660400" indent="-660400" eaLnBrk="1" hangingPunct="1"/>
            <a:r>
              <a:rPr lang="ru-RU" sz="2800" smtClean="0"/>
              <a:t>Современная методология разработки ПО - </a:t>
            </a:r>
            <a:r>
              <a:rPr lang="en-US" sz="2800" smtClean="0"/>
              <a:t>Object Oriented Programming</a:t>
            </a:r>
            <a:r>
              <a:rPr lang="ru-RU" sz="2800" smtClean="0"/>
              <a:t>, включает </a:t>
            </a:r>
          </a:p>
          <a:p>
            <a:pPr marL="1035050" lvl="1" indent="-577850" eaLnBrk="1" hangingPunct="1"/>
            <a:r>
              <a:rPr lang="ru-RU" sz="1800" smtClean="0"/>
              <a:t>Анализ</a:t>
            </a:r>
          </a:p>
          <a:p>
            <a:pPr marL="1035050" lvl="1" indent="-577850" eaLnBrk="1" hangingPunct="1"/>
            <a:r>
              <a:rPr lang="ru-RU" sz="1800" smtClean="0"/>
              <a:t>Проектирование</a:t>
            </a:r>
          </a:p>
          <a:p>
            <a:pPr marL="1035050" lvl="1" indent="-577850" eaLnBrk="1" hangingPunct="1"/>
            <a:r>
              <a:rPr lang="ru-RU" sz="1800" smtClean="0"/>
              <a:t>Программирование</a:t>
            </a:r>
          </a:p>
          <a:p>
            <a:pPr marL="660400" indent="-660400" eaLnBrk="1" hangingPunct="1"/>
            <a:r>
              <a:rPr lang="ru-RU" sz="2800" smtClean="0"/>
              <a:t>Современная технология разработки (.</a:t>
            </a:r>
            <a:r>
              <a:rPr lang="en-US" sz="2800" smtClean="0"/>
              <a:t>Net technology</a:t>
            </a:r>
            <a:r>
              <a:rPr lang="ru-RU" sz="2800" smtClean="0"/>
              <a:t>, </a:t>
            </a:r>
            <a:r>
              <a:rPr lang="en-US" sz="2800" smtClean="0"/>
              <a:t>component technology</a:t>
            </a:r>
            <a:r>
              <a:rPr lang="ru-RU" sz="2800" smtClean="0"/>
              <a:t>, языки программирования)</a:t>
            </a:r>
          </a:p>
          <a:p>
            <a:pPr marL="660400" indent="-660400" eaLnBrk="1" hangingPunct="1"/>
            <a:r>
              <a:rPr lang="ru-RU" sz="2800" smtClean="0"/>
              <a:t>Современные системы разработки (</a:t>
            </a:r>
            <a:r>
              <a:rPr lang="en-US" sz="2800" smtClean="0"/>
              <a:t>Visual Studio</a:t>
            </a:r>
            <a:r>
              <a:rPr lang="ru-RU" sz="2800" smtClean="0"/>
              <a:t>, </a:t>
            </a:r>
            <a:r>
              <a:rPr lang="en-US" sz="2800" smtClean="0"/>
              <a:t>CBuilder</a:t>
            </a:r>
            <a:r>
              <a:rPr lang="ru-RU" sz="2800" smtClean="0"/>
              <a:t>, </a:t>
            </a:r>
            <a:r>
              <a:rPr lang="en-US" sz="2800" smtClean="0"/>
              <a:t>Delphy</a:t>
            </a:r>
            <a:r>
              <a:rPr lang="ru-RU" sz="2800" smtClean="0"/>
              <a: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Заголовок 1"/>
          <p:cNvSpPr>
            <a:spLocks noGrp="1"/>
          </p:cNvSpPr>
          <p:nvPr>
            <p:ph type="title"/>
          </p:nvPr>
        </p:nvSpPr>
        <p:spPr/>
        <p:txBody>
          <a:bodyPr/>
          <a:lstStyle/>
          <a:p>
            <a:r>
              <a:rPr lang="ru-RU" smtClean="0"/>
              <a:t>Основные технологии разработки ПО</a:t>
            </a:r>
          </a:p>
        </p:txBody>
      </p:sp>
      <p:sp>
        <p:nvSpPr>
          <p:cNvPr id="15363" name="Содержимое 2"/>
          <p:cNvSpPr>
            <a:spLocks noGrp="1"/>
          </p:cNvSpPr>
          <p:nvPr>
            <p:ph idx="1"/>
          </p:nvPr>
        </p:nvSpPr>
        <p:spPr/>
        <p:txBody>
          <a:bodyPr/>
          <a:lstStyle/>
          <a:p>
            <a:pPr marL="514350" indent="-514350">
              <a:buFontTx/>
              <a:buAutoNum type="arabicPeriod"/>
            </a:pPr>
            <a:r>
              <a:rPr lang="ru-RU" smtClean="0"/>
              <a:t>Язык </a:t>
            </a:r>
            <a:r>
              <a:rPr lang="en-US" smtClean="0"/>
              <a:t>Java</a:t>
            </a:r>
            <a:r>
              <a:rPr lang="ru-RU" smtClean="0"/>
              <a:t> (фирма </a:t>
            </a:r>
            <a:r>
              <a:rPr lang="en-US" smtClean="0"/>
              <a:t>Sun</a:t>
            </a:r>
            <a:r>
              <a:rPr lang="ru-RU" smtClean="0"/>
              <a:t>)</a:t>
            </a:r>
            <a:r>
              <a:rPr lang="en-US" smtClean="0"/>
              <a:t> </a:t>
            </a:r>
            <a:r>
              <a:rPr lang="ru-RU" smtClean="0"/>
              <a:t>и основанные на нем технологии (</a:t>
            </a:r>
            <a:r>
              <a:rPr lang="en-US" smtClean="0"/>
              <a:t>JavaBeabs, NetBeans, Eclipse, JDBC, JSP, …</a:t>
            </a:r>
            <a:r>
              <a:rPr lang="ru-RU" smtClean="0"/>
              <a:t>)</a:t>
            </a:r>
            <a:endParaRPr lang="en-US" smtClean="0"/>
          </a:p>
          <a:p>
            <a:pPr marL="514350" indent="-514350">
              <a:buFontTx/>
              <a:buAutoNum type="arabicPeriod"/>
            </a:pPr>
            <a:endParaRPr lang="en-US" smtClean="0"/>
          </a:p>
          <a:p>
            <a:pPr marL="514350" indent="-514350">
              <a:buFontTx/>
              <a:buAutoNum type="arabicPeriod"/>
            </a:pPr>
            <a:r>
              <a:rPr lang="ru-RU" smtClean="0"/>
              <a:t>Платформа .</a:t>
            </a:r>
            <a:r>
              <a:rPr lang="en-US" smtClean="0"/>
              <a:t>Net (</a:t>
            </a:r>
            <a:r>
              <a:rPr lang="ru-RU" smtClean="0"/>
              <a:t>языки </a:t>
            </a:r>
            <a:r>
              <a:rPr lang="en-US" smtClean="0"/>
              <a:t>C#, Visual Basic</a:t>
            </a:r>
            <a:r>
              <a:rPr lang="ru-RU" smtClean="0"/>
              <a:t>, С++</a:t>
            </a:r>
            <a:r>
              <a:rPr lang="en-US" smtClean="0"/>
              <a:t> </a:t>
            </a:r>
            <a:r>
              <a:rPr lang="ru-RU" smtClean="0"/>
              <a:t>и др., технологии </a:t>
            </a:r>
            <a:r>
              <a:rPr lang="en-US" smtClean="0"/>
              <a:t>ADO, ASP, LINQ, …)</a:t>
            </a:r>
            <a:endParaRPr lang="ru-RU"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ru-RU" smtClean="0"/>
              <a:t>Соответствие </a:t>
            </a:r>
            <a:r>
              <a:rPr lang="en-US" smtClean="0"/>
              <a:t>.Net </a:t>
            </a:r>
            <a:r>
              <a:rPr lang="ru-RU" smtClean="0"/>
              <a:t>и </a:t>
            </a:r>
            <a:r>
              <a:rPr lang="en-US" smtClean="0"/>
              <a:t>Java</a:t>
            </a:r>
            <a:endParaRPr lang="ru-RU" smtClean="0"/>
          </a:p>
        </p:txBody>
      </p:sp>
      <p:sp>
        <p:nvSpPr>
          <p:cNvPr id="16387" name="Rectangle 3"/>
          <p:cNvSpPr>
            <a:spLocks noGrp="1" noChangeArrowheads="1"/>
          </p:cNvSpPr>
          <p:nvPr>
            <p:ph type="body" idx="1"/>
          </p:nvPr>
        </p:nvSpPr>
        <p:spPr/>
        <p:txBody>
          <a:bodyPr/>
          <a:lstStyle/>
          <a:p>
            <a:pPr eaLnBrk="1" hangingPunct="1"/>
            <a:r>
              <a:rPr lang="ru-RU" i="1" smtClean="0">
                <a:hlinkClick r:id="rId3" tooltip="Comparison of the Java and .NET platforms"/>
              </a:rPr>
              <a:t>Comparison of the Java and .NET platforms</a:t>
            </a:r>
            <a:endParaRPr lang="ru-RU" i="1" smtClean="0"/>
          </a:p>
          <a:p>
            <a:pPr lvl="1" eaLnBrk="1" hangingPunct="1"/>
            <a:r>
              <a:rPr lang="ru-RU" smtClean="0">
                <a:hlinkClick r:id="rId3"/>
              </a:rPr>
              <a:t>http://en.wikipedia.org/wiki/Comparison_of_the_Java_and_.NET_platforms</a:t>
            </a:r>
            <a:endParaRPr lang="en-US" smtClean="0"/>
          </a:p>
          <a:p>
            <a:pPr eaLnBrk="1" hangingPunct="1"/>
            <a:endParaRPr lang="en-US" smtClean="0"/>
          </a:p>
          <a:p>
            <a:pPr eaLnBrk="1" hangingPunct="1"/>
            <a:r>
              <a:rPr lang="ru-RU" i="1" smtClean="0">
                <a:hlinkClick r:id="rId4" tooltip="Comparison of C Sharp and Java"/>
              </a:rPr>
              <a:t>Comparison of C# and Java</a:t>
            </a:r>
            <a:r>
              <a:rPr lang="ru-RU" smtClean="0"/>
              <a:t> </a:t>
            </a:r>
          </a:p>
          <a:p>
            <a:pPr lvl="1" eaLnBrk="1" hangingPunct="1"/>
            <a:r>
              <a:rPr lang="ru-RU" smtClean="0"/>
              <a:t>http://en.wikipedia.org/wiki/Comparison_of_C_Sharp_and_Java</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ru-RU" smtClean="0"/>
              <a:t>Цель нашего курса</a:t>
            </a:r>
            <a:r>
              <a:rPr lang="en-US" smtClean="0"/>
              <a:t> </a:t>
            </a:r>
            <a:r>
              <a:rPr lang="ru-RU" smtClean="0"/>
              <a:t>ВУМИиП</a:t>
            </a:r>
            <a:endParaRPr lang="en-US" smtClean="0"/>
          </a:p>
        </p:txBody>
      </p:sp>
      <p:sp>
        <p:nvSpPr>
          <p:cNvPr id="17411" name="Rectangle 3"/>
          <p:cNvSpPr>
            <a:spLocks noGrp="1" noChangeArrowheads="1"/>
          </p:cNvSpPr>
          <p:nvPr>
            <p:ph type="body" idx="1"/>
          </p:nvPr>
        </p:nvSpPr>
        <p:spPr>
          <a:xfrm>
            <a:off x="457200" y="1600200"/>
            <a:ext cx="8686800" cy="5257800"/>
          </a:xfrm>
        </p:spPr>
        <p:txBody>
          <a:bodyPr/>
          <a:lstStyle/>
          <a:p>
            <a:pPr marL="0" indent="0" eaLnBrk="1" hangingPunct="1"/>
            <a:r>
              <a:rPr lang="ru-RU" smtClean="0"/>
              <a:t> Дать основы ООП к разработке программ в среде </a:t>
            </a:r>
            <a:r>
              <a:rPr lang="en-US" smtClean="0"/>
              <a:t>OS</a:t>
            </a:r>
            <a:r>
              <a:rPr lang="ru-RU" smtClean="0"/>
              <a:t> </a:t>
            </a:r>
            <a:r>
              <a:rPr lang="en-US" smtClean="0"/>
              <a:t>Windows</a:t>
            </a:r>
            <a:r>
              <a:rPr lang="ru-RU" smtClean="0"/>
              <a:t>.</a:t>
            </a:r>
          </a:p>
          <a:p>
            <a:pPr marL="0" indent="0" eaLnBrk="1" hangingPunct="1"/>
            <a:r>
              <a:rPr lang="ru-RU" smtClean="0"/>
              <a:t> Изучение новой технологии разработки ПО</a:t>
            </a:r>
            <a:r>
              <a:rPr lang="en-US" smtClean="0"/>
              <a:t> .Net</a:t>
            </a:r>
            <a:r>
              <a:rPr lang="ru-RU" smtClean="0"/>
              <a:t>, как наиболее совершенной в среде </a:t>
            </a:r>
            <a:r>
              <a:rPr lang="en-US" smtClean="0"/>
              <a:t>OC Windows</a:t>
            </a:r>
            <a:r>
              <a:rPr lang="ru-RU" smtClean="0"/>
              <a:t>.</a:t>
            </a:r>
          </a:p>
          <a:p>
            <a:pPr marL="0" indent="0" eaLnBrk="1" hangingPunct="1"/>
            <a:r>
              <a:rPr lang="ru-RU" smtClean="0"/>
              <a:t> Изучить программирование на новом алгоритмическом языке С</a:t>
            </a:r>
            <a:r>
              <a:rPr lang="en-US" smtClean="0"/>
              <a:t>#</a:t>
            </a:r>
            <a:r>
              <a:rPr lang="ru-RU" smtClean="0"/>
              <a:t>.</a:t>
            </a:r>
          </a:p>
          <a:p>
            <a:pPr marL="0" indent="0" eaLnBrk="1" hangingPunct="1"/>
            <a:r>
              <a:rPr lang="ru-RU" smtClean="0"/>
              <a:t> Дать навыки работы с интегрированной средой разработки </a:t>
            </a:r>
            <a:r>
              <a:rPr lang="en-US" smtClean="0"/>
              <a:t>Visual Studio.Net</a:t>
            </a:r>
            <a:r>
              <a:rPr lang="ru-RU" smtClean="0"/>
              <a:t> (2008)</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274638"/>
            <a:ext cx="8229600" cy="868362"/>
          </a:xfrm>
        </p:spPr>
        <p:txBody>
          <a:bodyPr/>
          <a:lstStyle/>
          <a:p>
            <a:pPr eaLnBrk="1" hangingPunct="1"/>
            <a:r>
              <a:rPr lang="ru-RU" smtClean="0"/>
              <a:t>Пирамида требуемых знаний</a:t>
            </a:r>
          </a:p>
        </p:txBody>
      </p:sp>
      <p:sp>
        <p:nvSpPr>
          <p:cNvPr id="18435" name="Rectangle 3"/>
          <p:cNvSpPr>
            <a:spLocks noChangeArrowheads="1"/>
          </p:cNvSpPr>
          <p:nvPr/>
        </p:nvSpPr>
        <p:spPr bwMode="auto">
          <a:xfrm>
            <a:off x="452438" y="5516563"/>
            <a:ext cx="8208962" cy="1008062"/>
          </a:xfrm>
          <a:prstGeom prst="rect">
            <a:avLst/>
          </a:prstGeom>
          <a:solidFill>
            <a:schemeClr val="accent1"/>
          </a:solidFill>
          <a:ln w="9525">
            <a:solidFill>
              <a:schemeClr val="tx1"/>
            </a:solidFill>
            <a:miter lim="800000"/>
            <a:headEnd/>
            <a:tailEnd/>
          </a:ln>
        </p:spPr>
        <p:txBody>
          <a:bodyPr wrap="none" anchor="ctr"/>
          <a:lstStyle/>
          <a:p>
            <a:pPr algn="ctr"/>
            <a:r>
              <a:rPr lang="ru-RU" sz="2400"/>
              <a:t>Объектно-ориентированный подход - программирование</a:t>
            </a:r>
          </a:p>
        </p:txBody>
      </p:sp>
      <p:sp>
        <p:nvSpPr>
          <p:cNvPr id="18436" name="Rectangle 4"/>
          <p:cNvSpPr>
            <a:spLocks noChangeArrowheads="1"/>
          </p:cNvSpPr>
          <p:nvPr/>
        </p:nvSpPr>
        <p:spPr bwMode="auto">
          <a:xfrm>
            <a:off x="1258888" y="4572000"/>
            <a:ext cx="6408737" cy="946150"/>
          </a:xfrm>
          <a:prstGeom prst="rect">
            <a:avLst/>
          </a:prstGeom>
          <a:solidFill>
            <a:schemeClr val="accent1"/>
          </a:solidFill>
          <a:ln w="9525">
            <a:solidFill>
              <a:schemeClr val="tx1"/>
            </a:solidFill>
            <a:miter lim="800000"/>
            <a:headEnd/>
            <a:tailEnd/>
          </a:ln>
        </p:spPr>
        <p:txBody>
          <a:bodyPr wrap="none" anchor="ctr"/>
          <a:lstStyle/>
          <a:p>
            <a:pPr algn="ctr"/>
            <a:r>
              <a:rPr lang="ru-RU" sz="2400"/>
              <a:t>Платформа </a:t>
            </a:r>
            <a:r>
              <a:rPr lang="en-US" sz="2400"/>
              <a:t>Microsoft </a:t>
            </a:r>
            <a:r>
              <a:rPr lang="ru-RU" sz="2400"/>
              <a:t>.</a:t>
            </a:r>
            <a:r>
              <a:rPr lang="en-US" sz="2400"/>
              <a:t>Net</a:t>
            </a:r>
            <a:endParaRPr lang="ru-RU" sz="2400"/>
          </a:p>
        </p:txBody>
      </p:sp>
      <p:sp>
        <p:nvSpPr>
          <p:cNvPr id="18437" name="Rectangle 5"/>
          <p:cNvSpPr>
            <a:spLocks noChangeArrowheads="1"/>
          </p:cNvSpPr>
          <p:nvPr/>
        </p:nvSpPr>
        <p:spPr bwMode="auto">
          <a:xfrm>
            <a:off x="1752600" y="3567113"/>
            <a:ext cx="5410200" cy="1008062"/>
          </a:xfrm>
          <a:prstGeom prst="rect">
            <a:avLst/>
          </a:prstGeom>
          <a:solidFill>
            <a:schemeClr val="accent1"/>
          </a:solidFill>
          <a:ln w="9525">
            <a:solidFill>
              <a:schemeClr val="tx1"/>
            </a:solidFill>
            <a:miter lim="800000"/>
            <a:headEnd/>
            <a:tailEnd/>
          </a:ln>
        </p:spPr>
        <p:txBody>
          <a:bodyPr wrap="none" anchor="ctr"/>
          <a:lstStyle/>
          <a:p>
            <a:pPr algn="ctr"/>
            <a:r>
              <a:rPr lang="ru-RU" sz="2400"/>
              <a:t>Языки – С</a:t>
            </a:r>
            <a:r>
              <a:rPr lang="en-US" sz="2400"/>
              <a:t>#</a:t>
            </a:r>
            <a:r>
              <a:rPr lang="ru-RU" sz="2400"/>
              <a:t> (</a:t>
            </a:r>
            <a:r>
              <a:rPr lang="en-US" sz="2400"/>
              <a:t>VB.Net</a:t>
            </a:r>
            <a:r>
              <a:rPr lang="ru-RU" sz="2400"/>
              <a:t>,С++)</a:t>
            </a:r>
          </a:p>
        </p:txBody>
      </p:sp>
      <p:sp>
        <p:nvSpPr>
          <p:cNvPr id="18438" name="Rectangle 6"/>
          <p:cNvSpPr>
            <a:spLocks noChangeArrowheads="1"/>
          </p:cNvSpPr>
          <p:nvPr/>
        </p:nvSpPr>
        <p:spPr bwMode="auto">
          <a:xfrm>
            <a:off x="2286000" y="2700338"/>
            <a:ext cx="4343400" cy="863600"/>
          </a:xfrm>
          <a:prstGeom prst="rect">
            <a:avLst/>
          </a:prstGeom>
          <a:solidFill>
            <a:schemeClr val="accent1"/>
          </a:solidFill>
          <a:ln w="9525">
            <a:solidFill>
              <a:schemeClr val="tx1"/>
            </a:solidFill>
            <a:miter lim="800000"/>
            <a:headEnd/>
            <a:tailEnd/>
          </a:ln>
        </p:spPr>
        <p:txBody>
          <a:bodyPr wrap="none" anchor="ctr"/>
          <a:lstStyle/>
          <a:p>
            <a:pPr algn="ctr"/>
            <a:r>
              <a:rPr lang="ru-RU" sz="2400"/>
              <a:t>Система разработки – </a:t>
            </a:r>
            <a:endParaRPr lang="en-US" sz="2400"/>
          </a:p>
          <a:p>
            <a:pPr algn="ctr"/>
            <a:r>
              <a:rPr lang="en-US" sz="2400"/>
              <a:t>Visual Studio.Net</a:t>
            </a:r>
            <a:endParaRPr lang="ru-RU" sz="2400"/>
          </a:p>
        </p:txBody>
      </p:sp>
      <p:sp>
        <p:nvSpPr>
          <p:cNvPr id="18439" name="Rectangle 7"/>
          <p:cNvSpPr>
            <a:spLocks noChangeArrowheads="1"/>
          </p:cNvSpPr>
          <p:nvPr/>
        </p:nvSpPr>
        <p:spPr bwMode="auto">
          <a:xfrm>
            <a:off x="2819400" y="1771650"/>
            <a:ext cx="3352800" cy="936625"/>
          </a:xfrm>
          <a:prstGeom prst="rect">
            <a:avLst/>
          </a:prstGeom>
          <a:solidFill>
            <a:schemeClr val="accent1"/>
          </a:solidFill>
          <a:ln w="9525">
            <a:solidFill>
              <a:schemeClr val="tx1"/>
            </a:solidFill>
            <a:miter lim="800000"/>
            <a:headEnd/>
            <a:tailEnd/>
          </a:ln>
        </p:spPr>
        <p:txBody>
          <a:bodyPr wrap="none" anchor="ctr"/>
          <a:lstStyle/>
          <a:p>
            <a:pPr algn="ctr"/>
            <a:r>
              <a:rPr lang="ru-RU" sz="2400" b="1"/>
              <a:t>Создаваемая вами</a:t>
            </a:r>
          </a:p>
          <a:p>
            <a:pPr algn="ctr"/>
            <a:r>
              <a:rPr lang="ru-RU" sz="2400" b="1"/>
              <a:t> программа</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ru-RU" smtClean="0"/>
              <a:t>Виды программных систем</a:t>
            </a:r>
          </a:p>
        </p:txBody>
      </p:sp>
      <p:sp>
        <p:nvSpPr>
          <p:cNvPr id="19459" name="Rectangle 4"/>
          <p:cNvSpPr>
            <a:spLocks noChangeArrowheads="1"/>
          </p:cNvSpPr>
          <p:nvPr/>
        </p:nvSpPr>
        <p:spPr bwMode="auto">
          <a:xfrm>
            <a:off x="1295400" y="1752600"/>
            <a:ext cx="6400800" cy="4648200"/>
          </a:xfrm>
          <a:prstGeom prst="rect">
            <a:avLst/>
          </a:prstGeom>
          <a:solidFill>
            <a:schemeClr val="accent1"/>
          </a:solidFill>
          <a:ln w="9525">
            <a:solidFill>
              <a:schemeClr val="tx1"/>
            </a:solidFill>
            <a:miter lim="800000"/>
            <a:headEnd/>
            <a:tailEnd/>
          </a:ln>
        </p:spPr>
        <p:txBody>
          <a:bodyPr wrap="none" anchor="ctr"/>
          <a:lstStyle/>
          <a:p>
            <a:endParaRPr lang="ru-RU"/>
          </a:p>
        </p:txBody>
      </p:sp>
      <p:sp>
        <p:nvSpPr>
          <p:cNvPr id="19460" name="Line 5"/>
          <p:cNvSpPr>
            <a:spLocks noChangeShapeType="1"/>
          </p:cNvSpPr>
          <p:nvPr/>
        </p:nvSpPr>
        <p:spPr bwMode="auto">
          <a:xfrm>
            <a:off x="1295400" y="3429000"/>
            <a:ext cx="6400800" cy="0"/>
          </a:xfrm>
          <a:prstGeom prst="line">
            <a:avLst/>
          </a:prstGeom>
          <a:noFill/>
          <a:ln w="9525">
            <a:solidFill>
              <a:schemeClr val="tx1"/>
            </a:solidFill>
            <a:round/>
            <a:headEnd/>
            <a:tailEnd/>
          </a:ln>
        </p:spPr>
        <p:txBody>
          <a:bodyPr/>
          <a:lstStyle/>
          <a:p>
            <a:endParaRPr lang="ru-RU"/>
          </a:p>
        </p:txBody>
      </p:sp>
      <p:sp>
        <p:nvSpPr>
          <p:cNvPr id="19461" name="Line 6"/>
          <p:cNvSpPr>
            <a:spLocks noChangeShapeType="1"/>
          </p:cNvSpPr>
          <p:nvPr/>
        </p:nvSpPr>
        <p:spPr bwMode="auto">
          <a:xfrm>
            <a:off x="1295400" y="4876800"/>
            <a:ext cx="6400800" cy="0"/>
          </a:xfrm>
          <a:prstGeom prst="line">
            <a:avLst/>
          </a:prstGeom>
          <a:noFill/>
          <a:ln w="9525">
            <a:solidFill>
              <a:schemeClr val="tx1"/>
            </a:solidFill>
            <a:round/>
            <a:headEnd/>
            <a:tailEnd/>
          </a:ln>
        </p:spPr>
        <p:txBody>
          <a:bodyPr/>
          <a:lstStyle/>
          <a:p>
            <a:endParaRPr lang="ru-RU"/>
          </a:p>
        </p:txBody>
      </p:sp>
      <p:sp>
        <p:nvSpPr>
          <p:cNvPr id="19462" name="Text Box 7"/>
          <p:cNvSpPr txBox="1">
            <a:spLocks noChangeArrowheads="1"/>
          </p:cNvSpPr>
          <p:nvPr/>
        </p:nvSpPr>
        <p:spPr bwMode="auto">
          <a:xfrm>
            <a:off x="1524000" y="1828800"/>
            <a:ext cx="6019800" cy="1446213"/>
          </a:xfrm>
          <a:prstGeom prst="rect">
            <a:avLst/>
          </a:prstGeom>
          <a:noFill/>
          <a:ln w="9525">
            <a:noFill/>
            <a:miter lim="800000"/>
            <a:headEnd/>
            <a:tailEnd/>
          </a:ln>
        </p:spPr>
        <p:txBody>
          <a:bodyPr>
            <a:spAutoFit/>
          </a:bodyPr>
          <a:lstStyle/>
          <a:p>
            <a:pPr>
              <a:spcBef>
                <a:spcPct val="50000"/>
              </a:spcBef>
            </a:pPr>
            <a:r>
              <a:rPr lang="ru-RU" sz="2000" b="1"/>
              <a:t>Локальные прикладные программы</a:t>
            </a:r>
            <a:r>
              <a:rPr lang="ru-RU" sz="2000"/>
              <a:t> (приложение </a:t>
            </a:r>
            <a:r>
              <a:rPr lang="en-US" sz="2000"/>
              <a:t>-application</a:t>
            </a:r>
            <a:r>
              <a:rPr lang="ru-RU" sz="2000"/>
              <a:t>)</a:t>
            </a:r>
            <a:r>
              <a:rPr lang="en-US" sz="2000"/>
              <a:t> </a:t>
            </a:r>
            <a:endParaRPr lang="ru-RU" sz="2000"/>
          </a:p>
          <a:p>
            <a:pPr>
              <a:lnSpc>
                <a:spcPct val="70000"/>
              </a:lnSpc>
              <a:spcBef>
                <a:spcPct val="50000"/>
              </a:spcBef>
              <a:buFontTx/>
              <a:buChar char="•"/>
            </a:pPr>
            <a:r>
              <a:rPr lang="ru-RU" sz="2000"/>
              <a:t> Консольное приложение </a:t>
            </a:r>
          </a:p>
          <a:p>
            <a:pPr>
              <a:lnSpc>
                <a:spcPct val="70000"/>
              </a:lnSpc>
              <a:spcBef>
                <a:spcPct val="50000"/>
              </a:spcBef>
              <a:buFontTx/>
              <a:buChar char="•"/>
            </a:pPr>
            <a:r>
              <a:rPr lang="ru-RU" sz="2000"/>
              <a:t> Приложение с графическим интерфейсом</a:t>
            </a:r>
          </a:p>
        </p:txBody>
      </p:sp>
      <p:sp>
        <p:nvSpPr>
          <p:cNvPr id="19463" name="Text Box 8"/>
          <p:cNvSpPr txBox="1">
            <a:spLocks noChangeArrowheads="1"/>
          </p:cNvSpPr>
          <p:nvPr/>
        </p:nvSpPr>
        <p:spPr bwMode="auto">
          <a:xfrm>
            <a:off x="1447800" y="3556000"/>
            <a:ext cx="6096000" cy="1016000"/>
          </a:xfrm>
          <a:prstGeom prst="rect">
            <a:avLst/>
          </a:prstGeom>
          <a:noFill/>
          <a:ln w="9525">
            <a:noFill/>
            <a:miter lim="800000"/>
            <a:headEnd/>
            <a:tailEnd/>
          </a:ln>
        </p:spPr>
        <p:txBody>
          <a:bodyPr>
            <a:spAutoFit/>
          </a:bodyPr>
          <a:lstStyle/>
          <a:p>
            <a:pPr>
              <a:spcBef>
                <a:spcPct val="50000"/>
              </a:spcBef>
            </a:pPr>
            <a:r>
              <a:rPr lang="ru-RU" sz="2000" b="1"/>
              <a:t>Распределенные программные системы в локальной</a:t>
            </a:r>
            <a:r>
              <a:rPr lang="ru-RU" sz="2000"/>
              <a:t> компьютерной сети</a:t>
            </a:r>
            <a:r>
              <a:rPr lang="en-US" sz="2000"/>
              <a:t> (distributed application)</a:t>
            </a:r>
            <a:endParaRPr lang="ru-RU" sz="2000"/>
          </a:p>
        </p:txBody>
      </p:sp>
      <p:sp>
        <p:nvSpPr>
          <p:cNvPr id="19464" name="Text Box 9"/>
          <p:cNvSpPr txBox="1">
            <a:spLocks noChangeArrowheads="1"/>
          </p:cNvSpPr>
          <p:nvPr/>
        </p:nvSpPr>
        <p:spPr bwMode="auto">
          <a:xfrm>
            <a:off x="1524000" y="5029200"/>
            <a:ext cx="5867400" cy="708025"/>
          </a:xfrm>
          <a:prstGeom prst="rect">
            <a:avLst/>
          </a:prstGeom>
          <a:noFill/>
          <a:ln w="9525">
            <a:noFill/>
            <a:miter lim="800000"/>
            <a:headEnd/>
            <a:tailEnd/>
          </a:ln>
        </p:spPr>
        <p:txBody>
          <a:bodyPr>
            <a:spAutoFit/>
          </a:bodyPr>
          <a:lstStyle/>
          <a:p>
            <a:pPr>
              <a:spcBef>
                <a:spcPct val="50000"/>
              </a:spcBef>
            </a:pPr>
            <a:r>
              <a:rPr lang="ru-RU" sz="2000" b="1"/>
              <a:t>Интернет приложения</a:t>
            </a:r>
            <a:r>
              <a:rPr lang="ru-RU" sz="2000"/>
              <a:t> (</a:t>
            </a:r>
            <a:r>
              <a:rPr lang="en-US" sz="2000"/>
              <a:t>Web application</a:t>
            </a:r>
            <a:r>
              <a:rPr lang="ru-RU" sz="2000"/>
              <a:t>, с использованием Интернет обозревателя)</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217488"/>
            <a:ext cx="8229600" cy="777875"/>
          </a:xfrm>
        </p:spPr>
        <p:txBody>
          <a:bodyPr/>
          <a:lstStyle/>
          <a:p>
            <a:pPr eaLnBrk="1" hangingPunct="1"/>
            <a:r>
              <a:rPr lang="ru-RU" sz="3200" smtClean="0"/>
              <a:t>Пояснение работы компьютера и программ</a:t>
            </a:r>
          </a:p>
        </p:txBody>
      </p:sp>
      <p:sp>
        <p:nvSpPr>
          <p:cNvPr id="20483" name="Rectangle 3"/>
          <p:cNvSpPr>
            <a:spLocks noChangeArrowheads="1"/>
          </p:cNvSpPr>
          <p:nvPr/>
        </p:nvSpPr>
        <p:spPr bwMode="auto">
          <a:xfrm>
            <a:off x="42863" y="1700213"/>
            <a:ext cx="1576387" cy="3816350"/>
          </a:xfrm>
          <a:prstGeom prst="rect">
            <a:avLst/>
          </a:prstGeom>
          <a:noFill/>
          <a:ln w="9525">
            <a:solidFill>
              <a:schemeClr val="tx1"/>
            </a:solidFill>
            <a:prstDash val="dash"/>
            <a:miter lim="800000"/>
            <a:headEnd/>
            <a:tailEnd/>
          </a:ln>
        </p:spPr>
        <p:txBody>
          <a:bodyPr wrap="none" anchor="ctr"/>
          <a:lstStyle/>
          <a:p>
            <a:endParaRPr lang="ru-RU"/>
          </a:p>
        </p:txBody>
      </p:sp>
      <p:sp>
        <p:nvSpPr>
          <p:cNvPr id="20484" name="AutoShape 4"/>
          <p:cNvSpPr>
            <a:spLocks noChangeArrowheads="1"/>
          </p:cNvSpPr>
          <p:nvPr/>
        </p:nvSpPr>
        <p:spPr bwMode="auto">
          <a:xfrm>
            <a:off x="152400" y="2362200"/>
            <a:ext cx="1371600" cy="1905000"/>
          </a:xfrm>
          <a:prstGeom prst="flowChartMagneticDisk">
            <a:avLst/>
          </a:prstGeom>
          <a:solidFill>
            <a:schemeClr val="accent1"/>
          </a:solidFill>
          <a:ln w="9525">
            <a:solidFill>
              <a:schemeClr val="tx1"/>
            </a:solidFill>
            <a:round/>
            <a:headEnd/>
            <a:tailEnd/>
          </a:ln>
        </p:spPr>
        <p:txBody>
          <a:bodyPr wrap="none" anchor="ctr"/>
          <a:lstStyle/>
          <a:p>
            <a:endParaRPr lang="ru-RU"/>
          </a:p>
        </p:txBody>
      </p:sp>
      <p:sp>
        <p:nvSpPr>
          <p:cNvPr id="20485" name="AutoShape 5"/>
          <p:cNvSpPr>
            <a:spLocks noChangeArrowheads="1"/>
          </p:cNvSpPr>
          <p:nvPr/>
        </p:nvSpPr>
        <p:spPr bwMode="auto">
          <a:xfrm>
            <a:off x="533400" y="4572000"/>
            <a:ext cx="519113" cy="449263"/>
          </a:xfrm>
          <a:prstGeom prst="flowChartPunchedCard">
            <a:avLst/>
          </a:prstGeom>
          <a:solidFill>
            <a:schemeClr val="accent1"/>
          </a:solidFill>
          <a:ln w="9525">
            <a:solidFill>
              <a:schemeClr val="tx1"/>
            </a:solidFill>
            <a:miter lim="800000"/>
            <a:headEnd/>
            <a:tailEnd/>
          </a:ln>
        </p:spPr>
        <p:txBody>
          <a:bodyPr wrap="none" anchor="ctr"/>
          <a:lstStyle/>
          <a:p>
            <a:endParaRPr lang="ru-RU"/>
          </a:p>
        </p:txBody>
      </p:sp>
      <p:sp>
        <p:nvSpPr>
          <p:cNvPr id="20486" name="Text Box 6"/>
          <p:cNvSpPr txBox="1">
            <a:spLocks noChangeArrowheads="1"/>
          </p:cNvSpPr>
          <p:nvPr/>
        </p:nvSpPr>
        <p:spPr bwMode="auto">
          <a:xfrm>
            <a:off x="365125" y="1773238"/>
            <a:ext cx="1296988" cy="581025"/>
          </a:xfrm>
          <a:prstGeom prst="rect">
            <a:avLst/>
          </a:prstGeom>
          <a:noFill/>
          <a:ln w="9525">
            <a:noFill/>
            <a:miter lim="800000"/>
            <a:headEnd/>
            <a:tailEnd/>
          </a:ln>
        </p:spPr>
        <p:txBody>
          <a:bodyPr>
            <a:spAutoFit/>
          </a:bodyPr>
          <a:lstStyle/>
          <a:p>
            <a:pPr>
              <a:spcBef>
                <a:spcPct val="50000"/>
              </a:spcBef>
            </a:pPr>
            <a:r>
              <a:rPr lang="ru-RU" sz="1600"/>
              <a:t>Жесткие диски</a:t>
            </a:r>
          </a:p>
        </p:txBody>
      </p:sp>
      <p:sp>
        <p:nvSpPr>
          <p:cNvPr id="20487" name="Text Box 7"/>
          <p:cNvSpPr txBox="1">
            <a:spLocks noChangeArrowheads="1"/>
          </p:cNvSpPr>
          <p:nvPr/>
        </p:nvSpPr>
        <p:spPr bwMode="auto">
          <a:xfrm>
            <a:off x="322263" y="4286250"/>
            <a:ext cx="1296987" cy="336550"/>
          </a:xfrm>
          <a:prstGeom prst="rect">
            <a:avLst/>
          </a:prstGeom>
          <a:noFill/>
          <a:ln w="9525">
            <a:noFill/>
            <a:miter lim="800000"/>
            <a:headEnd/>
            <a:tailEnd/>
          </a:ln>
        </p:spPr>
        <p:txBody>
          <a:bodyPr>
            <a:spAutoFit/>
          </a:bodyPr>
          <a:lstStyle/>
          <a:p>
            <a:pPr>
              <a:spcBef>
                <a:spcPct val="50000"/>
              </a:spcBef>
            </a:pPr>
            <a:r>
              <a:rPr lang="ru-RU" sz="1600"/>
              <a:t>Дискеты</a:t>
            </a:r>
          </a:p>
        </p:txBody>
      </p:sp>
      <p:sp>
        <p:nvSpPr>
          <p:cNvPr id="20488" name="Rectangle 8"/>
          <p:cNvSpPr>
            <a:spLocks noChangeArrowheads="1"/>
          </p:cNvSpPr>
          <p:nvPr/>
        </p:nvSpPr>
        <p:spPr bwMode="auto">
          <a:xfrm>
            <a:off x="395288" y="3048000"/>
            <a:ext cx="863600" cy="287338"/>
          </a:xfrm>
          <a:prstGeom prst="rect">
            <a:avLst/>
          </a:prstGeom>
          <a:solidFill>
            <a:schemeClr val="accent1"/>
          </a:solidFill>
          <a:ln w="9525">
            <a:solidFill>
              <a:schemeClr val="tx1"/>
            </a:solidFill>
            <a:miter lim="800000"/>
            <a:headEnd/>
            <a:tailEnd/>
          </a:ln>
        </p:spPr>
        <p:txBody>
          <a:bodyPr wrap="none" anchor="ctr"/>
          <a:lstStyle/>
          <a:p>
            <a:pPr algn="ctr"/>
            <a:r>
              <a:rPr lang="ru-RU"/>
              <a:t>*</a:t>
            </a:r>
            <a:r>
              <a:rPr lang="en-US"/>
              <a:t>.exe</a:t>
            </a:r>
            <a:endParaRPr lang="ru-RU"/>
          </a:p>
        </p:txBody>
      </p:sp>
      <p:sp>
        <p:nvSpPr>
          <p:cNvPr id="20489" name="Rectangle 9"/>
          <p:cNvSpPr>
            <a:spLocks noChangeArrowheads="1"/>
          </p:cNvSpPr>
          <p:nvPr/>
        </p:nvSpPr>
        <p:spPr bwMode="auto">
          <a:xfrm>
            <a:off x="395288" y="3406775"/>
            <a:ext cx="863600" cy="287338"/>
          </a:xfrm>
          <a:prstGeom prst="rect">
            <a:avLst/>
          </a:prstGeom>
          <a:solidFill>
            <a:schemeClr val="accent1"/>
          </a:solidFill>
          <a:ln w="9525">
            <a:solidFill>
              <a:schemeClr val="tx1"/>
            </a:solidFill>
            <a:miter lim="800000"/>
            <a:headEnd/>
            <a:tailEnd/>
          </a:ln>
        </p:spPr>
        <p:txBody>
          <a:bodyPr wrap="none" anchor="ctr"/>
          <a:lstStyle/>
          <a:p>
            <a:pPr algn="ctr"/>
            <a:r>
              <a:rPr lang="ru-RU"/>
              <a:t>*</a:t>
            </a:r>
            <a:r>
              <a:rPr lang="en-US"/>
              <a:t>.dll</a:t>
            </a:r>
            <a:endParaRPr lang="ru-RU"/>
          </a:p>
        </p:txBody>
      </p:sp>
      <p:sp>
        <p:nvSpPr>
          <p:cNvPr id="20490" name="Rectangle 10"/>
          <p:cNvSpPr>
            <a:spLocks noChangeArrowheads="1"/>
          </p:cNvSpPr>
          <p:nvPr/>
        </p:nvSpPr>
        <p:spPr bwMode="auto">
          <a:xfrm>
            <a:off x="2339975" y="1700213"/>
            <a:ext cx="1439863" cy="3816350"/>
          </a:xfrm>
          <a:prstGeom prst="rect">
            <a:avLst/>
          </a:prstGeom>
          <a:solidFill>
            <a:schemeClr val="accent1"/>
          </a:solidFill>
          <a:ln w="9525">
            <a:solidFill>
              <a:schemeClr val="tx1"/>
            </a:solidFill>
            <a:miter lim="800000"/>
            <a:headEnd/>
            <a:tailEnd/>
          </a:ln>
        </p:spPr>
        <p:txBody>
          <a:bodyPr wrap="none" anchor="ctr"/>
          <a:lstStyle/>
          <a:p>
            <a:endParaRPr lang="ru-RU"/>
          </a:p>
        </p:txBody>
      </p:sp>
      <p:sp>
        <p:nvSpPr>
          <p:cNvPr id="20491" name="Text Box 11"/>
          <p:cNvSpPr txBox="1">
            <a:spLocks noChangeArrowheads="1"/>
          </p:cNvSpPr>
          <p:nvPr/>
        </p:nvSpPr>
        <p:spPr bwMode="auto">
          <a:xfrm>
            <a:off x="323850" y="1125538"/>
            <a:ext cx="1296988" cy="581025"/>
          </a:xfrm>
          <a:prstGeom prst="rect">
            <a:avLst/>
          </a:prstGeom>
          <a:noFill/>
          <a:ln w="9525">
            <a:noFill/>
            <a:miter lim="800000"/>
            <a:headEnd/>
            <a:tailEnd/>
          </a:ln>
        </p:spPr>
        <p:txBody>
          <a:bodyPr>
            <a:spAutoFit/>
          </a:bodyPr>
          <a:lstStyle/>
          <a:p>
            <a:pPr>
              <a:spcBef>
                <a:spcPct val="50000"/>
              </a:spcBef>
            </a:pPr>
            <a:r>
              <a:rPr lang="ru-RU" sz="1600"/>
              <a:t>Внешняя память</a:t>
            </a:r>
          </a:p>
        </p:txBody>
      </p:sp>
      <p:sp>
        <p:nvSpPr>
          <p:cNvPr id="20492" name="Text Box 12"/>
          <p:cNvSpPr txBox="1">
            <a:spLocks noChangeArrowheads="1"/>
          </p:cNvSpPr>
          <p:nvPr/>
        </p:nvSpPr>
        <p:spPr bwMode="auto">
          <a:xfrm>
            <a:off x="2038350" y="1314450"/>
            <a:ext cx="2147888" cy="304800"/>
          </a:xfrm>
          <a:prstGeom prst="rect">
            <a:avLst/>
          </a:prstGeom>
          <a:noFill/>
          <a:ln w="9525">
            <a:noFill/>
            <a:miter lim="800000"/>
            <a:headEnd/>
            <a:tailEnd/>
          </a:ln>
        </p:spPr>
        <p:txBody>
          <a:bodyPr>
            <a:spAutoFit/>
          </a:bodyPr>
          <a:lstStyle/>
          <a:p>
            <a:pPr algn="ctr">
              <a:spcBef>
                <a:spcPct val="50000"/>
              </a:spcBef>
            </a:pPr>
            <a:r>
              <a:rPr lang="ru-RU" sz="1400" b="1"/>
              <a:t>Оперативная память</a:t>
            </a:r>
          </a:p>
        </p:txBody>
      </p:sp>
      <p:sp>
        <p:nvSpPr>
          <p:cNvPr id="20493" name="Line 13"/>
          <p:cNvSpPr>
            <a:spLocks noChangeShapeType="1"/>
          </p:cNvSpPr>
          <p:nvPr/>
        </p:nvSpPr>
        <p:spPr bwMode="auto">
          <a:xfrm>
            <a:off x="2339975" y="1916113"/>
            <a:ext cx="1439863" cy="0"/>
          </a:xfrm>
          <a:prstGeom prst="line">
            <a:avLst/>
          </a:prstGeom>
          <a:noFill/>
          <a:ln w="9525">
            <a:solidFill>
              <a:schemeClr val="tx1"/>
            </a:solidFill>
            <a:round/>
            <a:headEnd/>
            <a:tailEnd/>
          </a:ln>
        </p:spPr>
        <p:txBody>
          <a:bodyPr/>
          <a:lstStyle/>
          <a:p>
            <a:endParaRPr lang="ru-RU"/>
          </a:p>
        </p:txBody>
      </p:sp>
      <p:sp>
        <p:nvSpPr>
          <p:cNvPr id="20494" name="Line 14"/>
          <p:cNvSpPr>
            <a:spLocks noChangeShapeType="1"/>
          </p:cNvSpPr>
          <p:nvPr/>
        </p:nvSpPr>
        <p:spPr bwMode="auto">
          <a:xfrm>
            <a:off x="2339975" y="2133600"/>
            <a:ext cx="1439863" cy="0"/>
          </a:xfrm>
          <a:prstGeom prst="line">
            <a:avLst/>
          </a:prstGeom>
          <a:noFill/>
          <a:ln w="9525">
            <a:solidFill>
              <a:schemeClr val="tx1"/>
            </a:solidFill>
            <a:round/>
            <a:headEnd/>
            <a:tailEnd/>
          </a:ln>
        </p:spPr>
        <p:txBody>
          <a:bodyPr/>
          <a:lstStyle/>
          <a:p>
            <a:endParaRPr lang="ru-RU"/>
          </a:p>
        </p:txBody>
      </p:sp>
      <p:sp>
        <p:nvSpPr>
          <p:cNvPr id="20495" name="Line 15"/>
          <p:cNvSpPr>
            <a:spLocks noChangeShapeType="1"/>
          </p:cNvSpPr>
          <p:nvPr/>
        </p:nvSpPr>
        <p:spPr bwMode="auto">
          <a:xfrm>
            <a:off x="2339975" y="2349500"/>
            <a:ext cx="1439863" cy="0"/>
          </a:xfrm>
          <a:prstGeom prst="line">
            <a:avLst/>
          </a:prstGeom>
          <a:noFill/>
          <a:ln w="9525">
            <a:solidFill>
              <a:schemeClr val="tx1"/>
            </a:solidFill>
            <a:round/>
            <a:headEnd/>
            <a:tailEnd/>
          </a:ln>
        </p:spPr>
        <p:txBody>
          <a:bodyPr/>
          <a:lstStyle/>
          <a:p>
            <a:endParaRPr lang="ru-RU"/>
          </a:p>
        </p:txBody>
      </p:sp>
      <p:sp>
        <p:nvSpPr>
          <p:cNvPr id="20496" name="Line 16"/>
          <p:cNvSpPr>
            <a:spLocks noChangeShapeType="1"/>
          </p:cNvSpPr>
          <p:nvPr/>
        </p:nvSpPr>
        <p:spPr bwMode="auto">
          <a:xfrm>
            <a:off x="2339975" y="5300663"/>
            <a:ext cx="1439863" cy="0"/>
          </a:xfrm>
          <a:prstGeom prst="line">
            <a:avLst/>
          </a:prstGeom>
          <a:noFill/>
          <a:ln w="9525">
            <a:solidFill>
              <a:schemeClr val="tx1"/>
            </a:solidFill>
            <a:round/>
            <a:headEnd/>
            <a:tailEnd/>
          </a:ln>
        </p:spPr>
        <p:txBody>
          <a:bodyPr/>
          <a:lstStyle/>
          <a:p>
            <a:endParaRPr lang="ru-RU"/>
          </a:p>
        </p:txBody>
      </p:sp>
      <p:sp>
        <p:nvSpPr>
          <p:cNvPr id="20497" name="Line 17"/>
          <p:cNvSpPr>
            <a:spLocks noChangeShapeType="1"/>
          </p:cNvSpPr>
          <p:nvPr/>
        </p:nvSpPr>
        <p:spPr bwMode="auto">
          <a:xfrm>
            <a:off x="2339975" y="5084763"/>
            <a:ext cx="1439863" cy="0"/>
          </a:xfrm>
          <a:prstGeom prst="line">
            <a:avLst/>
          </a:prstGeom>
          <a:noFill/>
          <a:ln w="9525">
            <a:solidFill>
              <a:schemeClr val="tx1"/>
            </a:solidFill>
            <a:round/>
            <a:headEnd/>
            <a:tailEnd/>
          </a:ln>
        </p:spPr>
        <p:txBody>
          <a:bodyPr/>
          <a:lstStyle/>
          <a:p>
            <a:endParaRPr lang="ru-RU"/>
          </a:p>
        </p:txBody>
      </p:sp>
      <p:sp>
        <p:nvSpPr>
          <p:cNvPr id="20498" name="Line 18"/>
          <p:cNvSpPr>
            <a:spLocks noChangeShapeType="1"/>
          </p:cNvSpPr>
          <p:nvPr/>
        </p:nvSpPr>
        <p:spPr bwMode="auto">
          <a:xfrm>
            <a:off x="2327275" y="2565400"/>
            <a:ext cx="1439863" cy="0"/>
          </a:xfrm>
          <a:prstGeom prst="line">
            <a:avLst/>
          </a:prstGeom>
          <a:noFill/>
          <a:ln w="9525">
            <a:solidFill>
              <a:schemeClr val="tx1"/>
            </a:solidFill>
            <a:round/>
            <a:headEnd/>
            <a:tailEnd/>
          </a:ln>
        </p:spPr>
        <p:txBody>
          <a:bodyPr/>
          <a:lstStyle/>
          <a:p>
            <a:endParaRPr lang="ru-RU"/>
          </a:p>
        </p:txBody>
      </p:sp>
      <p:sp>
        <p:nvSpPr>
          <p:cNvPr id="20499" name="Text Box 19"/>
          <p:cNvSpPr txBox="1">
            <a:spLocks noChangeArrowheads="1"/>
          </p:cNvSpPr>
          <p:nvPr/>
        </p:nvSpPr>
        <p:spPr bwMode="auto">
          <a:xfrm>
            <a:off x="2051050" y="1628775"/>
            <a:ext cx="288925" cy="336550"/>
          </a:xfrm>
          <a:prstGeom prst="rect">
            <a:avLst/>
          </a:prstGeom>
          <a:noFill/>
          <a:ln w="9525">
            <a:noFill/>
            <a:miter lim="800000"/>
            <a:headEnd/>
            <a:tailEnd/>
          </a:ln>
        </p:spPr>
        <p:txBody>
          <a:bodyPr>
            <a:spAutoFit/>
          </a:bodyPr>
          <a:lstStyle/>
          <a:p>
            <a:pPr>
              <a:spcBef>
                <a:spcPct val="50000"/>
              </a:spcBef>
            </a:pPr>
            <a:r>
              <a:rPr lang="en-US" sz="1600"/>
              <a:t>0</a:t>
            </a:r>
            <a:endParaRPr lang="ru-RU" sz="1600"/>
          </a:p>
        </p:txBody>
      </p:sp>
      <p:sp>
        <p:nvSpPr>
          <p:cNvPr id="20500" name="Text Box 20"/>
          <p:cNvSpPr txBox="1">
            <a:spLocks noChangeArrowheads="1"/>
          </p:cNvSpPr>
          <p:nvPr/>
        </p:nvSpPr>
        <p:spPr bwMode="auto">
          <a:xfrm>
            <a:off x="2051050" y="1844675"/>
            <a:ext cx="288925" cy="336550"/>
          </a:xfrm>
          <a:prstGeom prst="rect">
            <a:avLst/>
          </a:prstGeom>
          <a:noFill/>
          <a:ln w="9525">
            <a:noFill/>
            <a:miter lim="800000"/>
            <a:headEnd/>
            <a:tailEnd/>
          </a:ln>
        </p:spPr>
        <p:txBody>
          <a:bodyPr>
            <a:spAutoFit/>
          </a:bodyPr>
          <a:lstStyle/>
          <a:p>
            <a:pPr>
              <a:spcBef>
                <a:spcPct val="50000"/>
              </a:spcBef>
            </a:pPr>
            <a:r>
              <a:rPr lang="en-US" sz="1600"/>
              <a:t>1</a:t>
            </a:r>
            <a:endParaRPr lang="ru-RU" sz="1600"/>
          </a:p>
        </p:txBody>
      </p:sp>
      <p:sp>
        <p:nvSpPr>
          <p:cNvPr id="20501" name="Text Box 21"/>
          <p:cNvSpPr txBox="1">
            <a:spLocks noChangeArrowheads="1"/>
          </p:cNvSpPr>
          <p:nvPr/>
        </p:nvSpPr>
        <p:spPr bwMode="auto">
          <a:xfrm>
            <a:off x="2051050" y="2060575"/>
            <a:ext cx="288925" cy="336550"/>
          </a:xfrm>
          <a:prstGeom prst="rect">
            <a:avLst/>
          </a:prstGeom>
          <a:noFill/>
          <a:ln w="9525">
            <a:noFill/>
            <a:miter lim="800000"/>
            <a:headEnd/>
            <a:tailEnd/>
          </a:ln>
        </p:spPr>
        <p:txBody>
          <a:bodyPr>
            <a:spAutoFit/>
          </a:bodyPr>
          <a:lstStyle/>
          <a:p>
            <a:pPr>
              <a:spcBef>
                <a:spcPct val="50000"/>
              </a:spcBef>
            </a:pPr>
            <a:r>
              <a:rPr lang="en-US" sz="1600"/>
              <a:t>2</a:t>
            </a:r>
            <a:endParaRPr lang="ru-RU" sz="1600"/>
          </a:p>
        </p:txBody>
      </p:sp>
      <p:sp>
        <p:nvSpPr>
          <p:cNvPr id="20502" name="Rectangle 22"/>
          <p:cNvSpPr>
            <a:spLocks noChangeArrowheads="1"/>
          </p:cNvSpPr>
          <p:nvPr/>
        </p:nvSpPr>
        <p:spPr bwMode="auto">
          <a:xfrm>
            <a:off x="4500563" y="1700213"/>
            <a:ext cx="1439862" cy="3816350"/>
          </a:xfrm>
          <a:prstGeom prst="rect">
            <a:avLst/>
          </a:prstGeom>
          <a:solidFill>
            <a:schemeClr val="accent1"/>
          </a:solidFill>
          <a:ln w="9525">
            <a:solidFill>
              <a:schemeClr val="tx1"/>
            </a:solidFill>
            <a:prstDash val="dash"/>
            <a:miter lim="800000"/>
            <a:headEnd/>
            <a:tailEnd/>
          </a:ln>
        </p:spPr>
        <p:txBody>
          <a:bodyPr wrap="none" anchor="ctr"/>
          <a:lstStyle/>
          <a:p>
            <a:endParaRPr lang="ru-RU"/>
          </a:p>
        </p:txBody>
      </p:sp>
      <p:sp>
        <p:nvSpPr>
          <p:cNvPr id="20503" name="Text Box 23"/>
          <p:cNvSpPr txBox="1">
            <a:spLocks noChangeArrowheads="1"/>
          </p:cNvSpPr>
          <p:nvPr/>
        </p:nvSpPr>
        <p:spPr bwMode="auto">
          <a:xfrm>
            <a:off x="4225925" y="1139825"/>
            <a:ext cx="2147888" cy="517525"/>
          </a:xfrm>
          <a:prstGeom prst="rect">
            <a:avLst/>
          </a:prstGeom>
          <a:noFill/>
          <a:ln w="9525">
            <a:noFill/>
            <a:miter lim="800000"/>
            <a:headEnd/>
            <a:tailEnd/>
          </a:ln>
        </p:spPr>
        <p:txBody>
          <a:bodyPr>
            <a:spAutoFit/>
          </a:bodyPr>
          <a:lstStyle/>
          <a:p>
            <a:pPr algn="ctr">
              <a:spcBef>
                <a:spcPct val="50000"/>
              </a:spcBef>
            </a:pPr>
            <a:r>
              <a:rPr lang="ru-RU" sz="1400">
                <a:solidFill>
                  <a:schemeClr val="bg2"/>
                </a:solidFill>
              </a:rPr>
              <a:t>Виртуальная оперативная память</a:t>
            </a:r>
          </a:p>
        </p:txBody>
      </p:sp>
      <p:sp>
        <p:nvSpPr>
          <p:cNvPr id="20504" name="Line 24"/>
          <p:cNvSpPr>
            <a:spLocks noChangeShapeType="1"/>
          </p:cNvSpPr>
          <p:nvPr/>
        </p:nvSpPr>
        <p:spPr bwMode="auto">
          <a:xfrm>
            <a:off x="4500563" y="2276475"/>
            <a:ext cx="1439862" cy="0"/>
          </a:xfrm>
          <a:prstGeom prst="line">
            <a:avLst/>
          </a:prstGeom>
          <a:noFill/>
          <a:ln w="9525">
            <a:solidFill>
              <a:schemeClr val="tx1"/>
            </a:solidFill>
            <a:round/>
            <a:headEnd/>
            <a:tailEnd/>
          </a:ln>
        </p:spPr>
        <p:txBody>
          <a:bodyPr/>
          <a:lstStyle/>
          <a:p>
            <a:endParaRPr lang="ru-RU"/>
          </a:p>
        </p:txBody>
      </p:sp>
      <p:sp>
        <p:nvSpPr>
          <p:cNvPr id="20505" name="Text Box 25"/>
          <p:cNvSpPr txBox="1">
            <a:spLocks noChangeArrowheads="1"/>
          </p:cNvSpPr>
          <p:nvPr/>
        </p:nvSpPr>
        <p:spPr bwMode="auto">
          <a:xfrm>
            <a:off x="4643438" y="1700213"/>
            <a:ext cx="1439862" cy="581025"/>
          </a:xfrm>
          <a:prstGeom prst="rect">
            <a:avLst/>
          </a:prstGeom>
          <a:noFill/>
          <a:ln w="9525">
            <a:noFill/>
            <a:miter lim="800000"/>
            <a:headEnd/>
            <a:tailEnd/>
          </a:ln>
        </p:spPr>
        <p:txBody>
          <a:bodyPr>
            <a:spAutoFit/>
          </a:bodyPr>
          <a:lstStyle/>
          <a:p>
            <a:pPr>
              <a:spcBef>
                <a:spcPct val="50000"/>
              </a:spcBef>
            </a:pPr>
            <a:r>
              <a:rPr lang="ru-RU" sz="1600"/>
              <a:t>Системный процесс</a:t>
            </a:r>
          </a:p>
        </p:txBody>
      </p:sp>
      <p:sp>
        <p:nvSpPr>
          <p:cNvPr id="20506" name="Line 26"/>
          <p:cNvSpPr>
            <a:spLocks noChangeShapeType="1"/>
          </p:cNvSpPr>
          <p:nvPr/>
        </p:nvSpPr>
        <p:spPr bwMode="auto">
          <a:xfrm>
            <a:off x="4500563" y="3141663"/>
            <a:ext cx="1439862" cy="0"/>
          </a:xfrm>
          <a:prstGeom prst="line">
            <a:avLst/>
          </a:prstGeom>
          <a:noFill/>
          <a:ln w="9525">
            <a:solidFill>
              <a:schemeClr val="tx1"/>
            </a:solidFill>
            <a:round/>
            <a:headEnd/>
            <a:tailEnd/>
          </a:ln>
        </p:spPr>
        <p:txBody>
          <a:bodyPr/>
          <a:lstStyle/>
          <a:p>
            <a:endParaRPr lang="ru-RU"/>
          </a:p>
        </p:txBody>
      </p:sp>
      <p:sp>
        <p:nvSpPr>
          <p:cNvPr id="20507" name="Line 27"/>
          <p:cNvSpPr>
            <a:spLocks noChangeShapeType="1"/>
          </p:cNvSpPr>
          <p:nvPr/>
        </p:nvSpPr>
        <p:spPr bwMode="auto">
          <a:xfrm>
            <a:off x="4500563" y="4076700"/>
            <a:ext cx="1439862" cy="0"/>
          </a:xfrm>
          <a:prstGeom prst="line">
            <a:avLst/>
          </a:prstGeom>
          <a:noFill/>
          <a:ln w="9525">
            <a:solidFill>
              <a:schemeClr val="tx1"/>
            </a:solidFill>
            <a:round/>
            <a:headEnd/>
            <a:tailEnd/>
          </a:ln>
        </p:spPr>
        <p:txBody>
          <a:bodyPr/>
          <a:lstStyle/>
          <a:p>
            <a:endParaRPr lang="ru-RU"/>
          </a:p>
        </p:txBody>
      </p:sp>
      <p:sp>
        <p:nvSpPr>
          <p:cNvPr id="20508" name="Line 28"/>
          <p:cNvSpPr>
            <a:spLocks noChangeShapeType="1"/>
          </p:cNvSpPr>
          <p:nvPr/>
        </p:nvSpPr>
        <p:spPr bwMode="auto">
          <a:xfrm>
            <a:off x="4500563" y="4797425"/>
            <a:ext cx="1439862" cy="0"/>
          </a:xfrm>
          <a:prstGeom prst="line">
            <a:avLst/>
          </a:prstGeom>
          <a:noFill/>
          <a:ln w="9525">
            <a:solidFill>
              <a:schemeClr val="tx1"/>
            </a:solidFill>
            <a:round/>
            <a:headEnd/>
            <a:tailEnd/>
          </a:ln>
        </p:spPr>
        <p:txBody>
          <a:bodyPr/>
          <a:lstStyle/>
          <a:p>
            <a:endParaRPr lang="ru-RU"/>
          </a:p>
        </p:txBody>
      </p:sp>
      <p:sp>
        <p:nvSpPr>
          <p:cNvPr id="20509" name="Rectangle 29"/>
          <p:cNvSpPr>
            <a:spLocks noChangeArrowheads="1"/>
          </p:cNvSpPr>
          <p:nvPr/>
        </p:nvSpPr>
        <p:spPr bwMode="auto">
          <a:xfrm>
            <a:off x="6659563" y="1700213"/>
            <a:ext cx="1944687" cy="3816350"/>
          </a:xfrm>
          <a:prstGeom prst="rect">
            <a:avLst/>
          </a:prstGeom>
          <a:solidFill>
            <a:schemeClr val="accent1"/>
          </a:solidFill>
          <a:ln w="9525">
            <a:solidFill>
              <a:schemeClr val="tx1"/>
            </a:solidFill>
            <a:miter lim="800000"/>
            <a:headEnd/>
            <a:tailEnd/>
          </a:ln>
        </p:spPr>
        <p:txBody>
          <a:bodyPr wrap="none" anchor="ctr"/>
          <a:lstStyle/>
          <a:p>
            <a:endParaRPr lang="ru-RU"/>
          </a:p>
        </p:txBody>
      </p:sp>
      <p:sp>
        <p:nvSpPr>
          <p:cNvPr id="20510" name="Text Box 30"/>
          <p:cNvSpPr txBox="1">
            <a:spLocks noChangeArrowheads="1"/>
          </p:cNvSpPr>
          <p:nvPr/>
        </p:nvSpPr>
        <p:spPr bwMode="auto">
          <a:xfrm>
            <a:off x="6948488" y="1268413"/>
            <a:ext cx="1433512" cy="366712"/>
          </a:xfrm>
          <a:prstGeom prst="rect">
            <a:avLst/>
          </a:prstGeom>
          <a:noFill/>
          <a:ln w="9525">
            <a:noFill/>
            <a:miter lim="800000"/>
            <a:headEnd/>
            <a:tailEnd/>
          </a:ln>
        </p:spPr>
        <p:txBody>
          <a:bodyPr>
            <a:spAutoFit/>
          </a:bodyPr>
          <a:lstStyle/>
          <a:p>
            <a:pPr>
              <a:spcBef>
                <a:spcPct val="50000"/>
              </a:spcBef>
            </a:pPr>
            <a:r>
              <a:rPr lang="ru-RU" b="1"/>
              <a:t>Процессор</a:t>
            </a:r>
          </a:p>
        </p:txBody>
      </p:sp>
      <p:sp>
        <p:nvSpPr>
          <p:cNvPr id="20511" name="Rectangle 31"/>
          <p:cNvSpPr>
            <a:spLocks noChangeArrowheads="1"/>
          </p:cNvSpPr>
          <p:nvPr/>
        </p:nvSpPr>
        <p:spPr bwMode="auto">
          <a:xfrm>
            <a:off x="7164388" y="3644900"/>
            <a:ext cx="1150937" cy="1079500"/>
          </a:xfrm>
          <a:prstGeom prst="rect">
            <a:avLst/>
          </a:prstGeom>
          <a:solidFill>
            <a:schemeClr val="accent1"/>
          </a:solidFill>
          <a:ln w="9525">
            <a:solidFill>
              <a:schemeClr val="tx1"/>
            </a:solidFill>
            <a:miter lim="800000"/>
            <a:headEnd/>
            <a:tailEnd/>
          </a:ln>
        </p:spPr>
        <p:txBody>
          <a:bodyPr anchor="ctr"/>
          <a:lstStyle/>
          <a:p>
            <a:pPr algn="ctr"/>
            <a:r>
              <a:rPr lang="ru-RU" sz="1200"/>
              <a:t>Арифметико-логическое устройство</a:t>
            </a:r>
          </a:p>
          <a:p>
            <a:pPr algn="ctr"/>
            <a:r>
              <a:rPr lang="ru-RU" sz="1600"/>
              <a:t>(АЛУ)</a:t>
            </a:r>
          </a:p>
        </p:txBody>
      </p:sp>
      <p:sp>
        <p:nvSpPr>
          <p:cNvPr id="20512" name="Rectangle 32"/>
          <p:cNvSpPr>
            <a:spLocks noChangeArrowheads="1"/>
          </p:cNvSpPr>
          <p:nvPr/>
        </p:nvSpPr>
        <p:spPr bwMode="auto">
          <a:xfrm>
            <a:off x="6659563" y="1700213"/>
            <a:ext cx="1112837" cy="1441450"/>
          </a:xfrm>
          <a:prstGeom prst="rect">
            <a:avLst/>
          </a:prstGeom>
          <a:solidFill>
            <a:schemeClr val="accent1"/>
          </a:solidFill>
          <a:ln w="9525">
            <a:solidFill>
              <a:schemeClr val="tx1"/>
            </a:solidFill>
            <a:miter lim="800000"/>
            <a:headEnd/>
            <a:tailEnd/>
          </a:ln>
        </p:spPr>
        <p:txBody>
          <a:bodyPr wrap="none" anchor="ctr"/>
          <a:lstStyle/>
          <a:p>
            <a:endParaRPr lang="ru-RU"/>
          </a:p>
        </p:txBody>
      </p:sp>
      <p:sp>
        <p:nvSpPr>
          <p:cNvPr id="20513" name="Line 33"/>
          <p:cNvSpPr>
            <a:spLocks noChangeShapeType="1"/>
          </p:cNvSpPr>
          <p:nvPr/>
        </p:nvSpPr>
        <p:spPr bwMode="auto">
          <a:xfrm>
            <a:off x="6659563" y="1989138"/>
            <a:ext cx="1081087" cy="0"/>
          </a:xfrm>
          <a:prstGeom prst="line">
            <a:avLst/>
          </a:prstGeom>
          <a:noFill/>
          <a:ln w="9525">
            <a:solidFill>
              <a:schemeClr val="tx1"/>
            </a:solidFill>
            <a:round/>
            <a:headEnd/>
            <a:tailEnd/>
          </a:ln>
        </p:spPr>
        <p:txBody>
          <a:bodyPr/>
          <a:lstStyle/>
          <a:p>
            <a:endParaRPr lang="ru-RU"/>
          </a:p>
        </p:txBody>
      </p:sp>
      <p:sp>
        <p:nvSpPr>
          <p:cNvPr id="20514" name="Line 34"/>
          <p:cNvSpPr>
            <a:spLocks noChangeShapeType="1"/>
          </p:cNvSpPr>
          <p:nvPr/>
        </p:nvSpPr>
        <p:spPr bwMode="auto">
          <a:xfrm>
            <a:off x="6659563" y="2852738"/>
            <a:ext cx="1081087" cy="0"/>
          </a:xfrm>
          <a:prstGeom prst="line">
            <a:avLst/>
          </a:prstGeom>
          <a:noFill/>
          <a:ln w="9525">
            <a:solidFill>
              <a:schemeClr val="tx1"/>
            </a:solidFill>
            <a:round/>
            <a:headEnd/>
            <a:tailEnd/>
          </a:ln>
        </p:spPr>
        <p:txBody>
          <a:bodyPr/>
          <a:lstStyle/>
          <a:p>
            <a:endParaRPr lang="ru-RU"/>
          </a:p>
        </p:txBody>
      </p:sp>
      <p:sp>
        <p:nvSpPr>
          <p:cNvPr id="20515" name="Line 35"/>
          <p:cNvSpPr>
            <a:spLocks noChangeShapeType="1"/>
          </p:cNvSpPr>
          <p:nvPr/>
        </p:nvSpPr>
        <p:spPr bwMode="auto">
          <a:xfrm>
            <a:off x="6659563" y="2276475"/>
            <a:ext cx="1081087" cy="0"/>
          </a:xfrm>
          <a:prstGeom prst="line">
            <a:avLst/>
          </a:prstGeom>
          <a:noFill/>
          <a:ln w="9525">
            <a:solidFill>
              <a:schemeClr val="tx1"/>
            </a:solidFill>
            <a:round/>
            <a:headEnd/>
            <a:tailEnd/>
          </a:ln>
        </p:spPr>
        <p:txBody>
          <a:bodyPr/>
          <a:lstStyle/>
          <a:p>
            <a:endParaRPr lang="ru-RU"/>
          </a:p>
        </p:txBody>
      </p:sp>
      <p:sp>
        <p:nvSpPr>
          <p:cNvPr id="20516" name="Text Box 36"/>
          <p:cNvSpPr txBox="1">
            <a:spLocks noChangeArrowheads="1"/>
          </p:cNvSpPr>
          <p:nvPr/>
        </p:nvSpPr>
        <p:spPr bwMode="auto">
          <a:xfrm>
            <a:off x="6588125" y="1700213"/>
            <a:ext cx="1223963" cy="244475"/>
          </a:xfrm>
          <a:prstGeom prst="rect">
            <a:avLst/>
          </a:prstGeom>
          <a:noFill/>
          <a:ln w="9525">
            <a:noFill/>
            <a:miter lim="800000"/>
            <a:headEnd/>
            <a:tailEnd/>
          </a:ln>
        </p:spPr>
        <p:txBody>
          <a:bodyPr>
            <a:spAutoFit/>
          </a:bodyPr>
          <a:lstStyle/>
          <a:p>
            <a:pPr>
              <a:spcBef>
                <a:spcPct val="50000"/>
              </a:spcBef>
            </a:pPr>
            <a:r>
              <a:rPr lang="ru-RU" sz="1000"/>
              <a:t>Адрес команды</a:t>
            </a:r>
          </a:p>
        </p:txBody>
      </p:sp>
      <p:sp>
        <p:nvSpPr>
          <p:cNvPr id="20517" name="Text Box 37"/>
          <p:cNvSpPr txBox="1">
            <a:spLocks noChangeArrowheads="1"/>
          </p:cNvSpPr>
          <p:nvPr/>
        </p:nvSpPr>
        <p:spPr bwMode="auto">
          <a:xfrm>
            <a:off x="6659563" y="1989138"/>
            <a:ext cx="1223962" cy="244475"/>
          </a:xfrm>
          <a:prstGeom prst="rect">
            <a:avLst/>
          </a:prstGeom>
          <a:noFill/>
          <a:ln w="9525">
            <a:noFill/>
            <a:miter lim="800000"/>
            <a:headEnd/>
            <a:tailEnd/>
          </a:ln>
        </p:spPr>
        <p:txBody>
          <a:bodyPr>
            <a:spAutoFit/>
          </a:bodyPr>
          <a:lstStyle/>
          <a:p>
            <a:pPr>
              <a:spcBef>
                <a:spcPct val="50000"/>
              </a:spcBef>
            </a:pPr>
            <a:r>
              <a:rPr lang="ru-RU" sz="1000"/>
              <a:t>Команда</a:t>
            </a:r>
          </a:p>
        </p:txBody>
      </p:sp>
      <p:sp>
        <p:nvSpPr>
          <p:cNvPr id="20518" name="Text Box 38"/>
          <p:cNvSpPr txBox="1">
            <a:spLocks noChangeArrowheads="1"/>
          </p:cNvSpPr>
          <p:nvPr/>
        </p:nvSpPr>
        <p:spPr bwMode="auto">
          <a:xfrm>
            <a:off x="6659563" y="2852738"/>
            <a:ext cx="1223962" cy="244475"/>
          </a:xfrm>
          <a:prstGeom prst="rect">
            <a:avLst/>
          </a:prstGeom>
          <a:noFill/>
          <a:ln w="9525">
            <a:noFill/>
            <a:miter lim="800000"/>
            <a:headEnd/>
            <a:tailEnd/>
          </a:ln>
        </p:spPr>
        <p:txBody>
          <a:bodyPr>
            <a:spAutoFit/>
          </a:bodyPr>
          <a:lstStyle/>
          <a:p>
            <a:pPr>
              <a:spcBef>
                <a:spcPct val="50000"/>
              </a:spcBef>
            </a:pPr>
            <a:r>
              <a:rPr lang="ru-RU" sz="1000"/>
              <a:t>Данные</a:t>
            </a:r>
          </a:p>
        </p:txBody>
      </p:sp>
      <p:sp>
        <p:nvSpPr>
          <p:cNvPr id="20519" name="Line 39"/>
          <p:cNvSpPr>
            <a:spLocks noChangeShapeType="1"/>
          </p:cNvSpPr>
          <p:nvPr/>
        </p:nvSpPr>
        <p:spPr bwMode="auto">
          <a:xfrm flipV="1">
            <a:off x="5486400" y="5516563"/>
            <a:ext cx="1677988" cy="655637"/>
          </a:xfrm>
          <a:prstGeom prst="line">
            <a:avLst/>
          </a:prstGeom>
          <a:noFill/>
          <a:ln w="9525">
            <a:solidFill>
              <a:schemeClr val="tx1"/>
            </a:solidFill>
            <a:round/>
            <a:headEnd type="triangle" w="med" len="med"/>
            <a:tailEnd/>
          </a:ln>
        </p:spPr>
        <p:txBody>
          <a:bodyPr/>
          <a:lstStyle/>
          <a:p>
            <a:endParaRPr lang="ru-RU"/>
          </a:p>
        </p:txBody>
      </p:sp>
      <p:sp>
        <p:nvSpPr>
          <p:cNvPr id="20520" name="Line 40"/>
          <p:cNvSpPr>
            <a:spLocks noChangeShapeType="1"/>
          </p:cNvSpPr>
          <p:nvPr/>
        </p:nvSpPr>
        <p:spPr bwMode="auto">
          <a:xfrm flipV="1">
            <a:off x="7239000" y="5516563"/>
            <a:ext cx="285750" cy="503237"/>
          </a:xfrm>
          <a:prstGeom prst="line">
            <a:avLst/>
          </a:prstGeom>
          <a:noFill/>
          <a:ln w="9525">
            <a:solidFill>
              <a:schemeClr val="tx1"/>
            </a:solidFill>
            <a:round/>
            <a:headEnd/>
            <a:tailEnd type="triangle" w="med" len="med"/>
          </a:ln>
        </p:spPr>
        <p:txBody>
          <a:bodyPr/>
          <a:lstStyle/>
          <a:p>
            <a:endParaRPr lang="ru-RU"/>
          </a:p>
        </p:txBody>
      </p:sp>
      <p:sp>
        <p:nvSpPr>
          <p:cNvPr id="20521" name="Line 41"/>
          <p:cNvSpPr>
            <a:spLocks noChangeShapeType="1"/>
          </p:cNvSpPr>
          <p:nvPr/>
        </p:nvSpPr>
        <p:spPr bwMode="auto">
          <a:xfrm flipH="1" flipV="1">
            <a:off x="7883525" y="5516563"/>
            <a:ext cx="346075" cy="579437"/>
          </a:xfrm>
          <a:prstGeom prst="line">
            <a:avLst/>
          </a:prstGeom>
          <a:noFill/>
          <a:ln w="9525">
            <a:solidFill>
              <a:schemeClr val="tx1"/>
            </a:solidFill>
            <a:round/>
            <a:headEnd/>
            <a:tailEnd type="triangle" w="med" len="med"/>
          </a:ln>
        </p:spPr>
        <p:txBody>
          <a:bodyPr/>
          <a:lstStyle/>
          <a:p>
            <a:endParaRPr lang="ru-RU"/>
          </a:p>
        </p:txBody>
      </p:sp>
      <p:sp>
        <p:nvSpPr>
          <p:cNvPr id="20522" name="Text Box 42"/>
          <p:cNvSpPr txBox="1">
            <a:spLocks noChangeArrowheads="1"/>
          </p:cNvSpPr>
          <p:nvPr/>
        </p:nvSpPr>
        <p:spPr bwMode="auto">
          <a:xfrm>
            <a:off x="4572000" y="2349500"/>
            <a:ext cx="1295400" cy="366713"/>
          </a:xfrm>
          <a:prstGeom prst="rect">
            <a:avLst/>
          </a:prstGeom>
          <a:noFill/>
          <a:ln w="9525">
            <a:noFill/>
            <a:miter lim="800000"/>
            <a:headEnd/>
            <a:tailEnd/>
          </a:ln>
        </p:spPr>
        <p:txBody>
          <a:bodyPr>
            <a:spAutoFit/>
          </a:bodyPr>
          <a:lstStyle/>
          <a:p>
            <a:pPr>
              <a:spcBef>
                <a:spcPct val="50000"/>
              </a:spcBef>
            </a:pPr>
            <a:r>
              <a:rPr lang="ru-RU"/>
              <a:t>Процесс</a:t>
            </a:r>
            <a:r>
              <a:rPr lang="en-US"/>
              <a:t> </a:t>
            </a:r>
            <a:r>
              <a:rPr lang="ru-RU"/>
              <a:t>1</a:t>
            </a:r>
          </a:p>
        </p:txBody>
      </p:sp>
      <p:sp>
        <p:nvSpPr>
          <p:cNvPr id="20523" name="Text Box 43"/>
          <p:cNvSpPr txBox="1">
            <a:spLocks noChangeArrowheads="1"/>
          </p:cNvSpPr>
          <p:nvPr/>
        </p:nvSpPr>
        <p:spPr bwMode="auto">
          <a:xfrm>
            <a:off x="4643438" y="3141663"/>
            <a:ext cx="1295400" cy="366712"/>
          </a:xfrm>
          <a:prstGeom prst="rect">
            <a:avLst/>
          </a:prstGeom>
          <a:noFill/>
          <a:ln w="9525">
            <a:noFill/>
            <a:miter lim="800000"/>
            <a:headEnd/>
            <a:tailEnd/>
          </a:ln>
        </p:spPr>
        <p:txBody>
          <a:bodyPr>
            <a:spAutoFit/>
          </a:bodyPr>
          <a:lstStyle/>
          <a:p>
            <a:pPr>
              <a:spcBef>
                <a:spcPct val="50000"/>
              </a:spcBef>
            </a:pPr>
            <a:r>
              <a:rPr lang="ru-RU"/>
              <a:t>Процесс</a:t>
            </a:r>
            <a:r>
              <a:rPr lang="en-US"/>
              <a:t> </a:t>
            </a:r>
            <a:r>
              <a:rPr lang="ru-RU"/>
              <a:t>2</a:t>
            </a:r>
          </a:p>
        </p:txBody>
      </p:sp>
      <p:sp>
        <p:nvSpPr>
          <p:cNvPr id="20524" name="Text Box 44"/>
          <p:cNvSpPr txBox="1">
            <a:spLocks noChangeArrowheads="1"/>
          </p:cNvSpPr>
          <p:nvPr/>
        </p:nvSpPr>
        <p:spPr bwMode="auto">
          <a:xfrm>
            <a:off x="4643438" y="4076700"/>
            <a:ext cx="1295400" cy="366713"/>
          </a:xfrm>
          <a:prstGeom prst="rect">
            <a:avLst/>
          </a:prstGeom>
          <a:noFill/>
          <a:ln w="9525">
            <a:noFill/>
            <a:miter lim="800000"/>
            <a:headEnd/>
            <a:tailEnd/>
          </a:ln>
        </p:spPr>
        <p:txBody>
          <a:bodyPr>
            <a:spAutoFit/>
          </a:bodyPr>
          <a:lstStyle/>
          <a:p>
            <a:pPr>
              <a:spcBef>
                <a:spcPct val="50000"/>
              </a:spcBef>
            </a:pPr>
            <a:r>
              <a:rPr lang="ru-RU"/>
              <a:t>. . . . . . .</a:t>
            </a:r>
          </a:p>
        </p:txBody>
      </p:sp>
      <p:sp>
        <p:nvSpPr>
          <p:cNvPr id="20525" name="Text Box 45"/>
          <p:cNvSpPr txBox="1">
            <a:spLocks noChangeArrowheads="1"/>
          </p:cNvSpPr>
          <p:nvPr/>
        </p:nvSpPr>
        <p:spPr bwMode="auto">
          <a:xfrm>
            <a:off x="4621213" y="4916488"/>
            <a:ext cx="1443037" cy="366712"/>
          </a:xfrm>
          <a:prstGeom prst="rect">
            <a:avLst/>
          </a:prstGeom>
          <a:noFill/>
          <a:ln w="9525">
            <a:noFill/>
            <a:miter lim="800000"/>
            <a:headEnd/>
            <a:tailEnd/>
          </a:ln>
        </p:spPr>
        <p:txBody>
          <a:bodyPr>
            <a:spAutoFit/>
          </a:bodyPr>
          <a:lstStyle/>
          <a:p>
            <a:pPr>
              <a:spcBef>
                <a:spcPct val="50000"/>
              </a:spcBef>
            </a:pPr>
            <a:r>
              <a:rPr lang="ru-RU"/>
              <a:t>Процесс</a:t>
            </a:r>
            <a:r>
              <a:rPr lang="en-US"/>
              <a:t> N</a:t>
            </a:r>
            <a:endParaRPr lang="ru-RU"/>
          </a:p>
        </p:txBody>
      </p:sp>
      <p:sp>
        <p:nvSpPr>
          <p:cNvPr id="20526" name="Line 46"/>
          <p:cNvSpPr>
            <a:spLocks noChangeShapeType="1"/>
          </p:cNvSpPr>
          <p:nvPr/>
        </p:nvSpPr>
        <p:spPr bwMode="auto">
          <a:xfrm flipH="1">
            <a:off x="5940425" y="1773238"/>
            <a:ext cx="719138" cy="287337"/>
          </a:xfrm>
          <a:prstGeom prst="line">
            <a:avLst/>
          </a:prstGeom>
          <a:noFill/>
          <a:ln w="9525">
            <a:solidFill>
              <a:schemeClr val="tx1"/>
            </a:solidFill>
            <a:round/>
            <a:headEnd/>
            <a:tailEnd type="triangle" w="med" len="med"/>
          </a:ln>
        </p:spPr>
        <p:txBody>
          <a:bodyPr/>
          <a:lstStyle/>
          <a:p>
            <a:endParaRPr lang="ru-RU"/>
          </a:p>
        </p:txBody>
      </p:sp>
      <p:sp>
        <p:nvSpPr>
          <p:cNvPr id="20527" name="Line 47"/>
          <p:cNvSpPr>
            <a:spLocks noChangeShapeType="1"/>
          </p:cNvSpPr>
          <p:nvPr/>
        </p:nvSpPr>
        <p:spPr bwMode="auto">
          <a:xfrm flipH="1">
            <a:off x="5940425" y="1773238"/>
            <a:ext cx="719138" cy="1008062"/>
          </a:xfrm>
          <a:prstGeom prst="line">
            <a:avLst/>
          </a:prstGeom>
          <a:noFill/>
          <a:ln w="9525">
            <a:solidFill>
              <a:schemeClr val="tx1"/>
            </a:solidFill>
            <a:round/>
            <a:headEnd/>
            <a:tailEnd type="triangle" w="med" len="med"/>
          </a:ln>
        </p:spPr>
        <p:txBody>
          <a:bodyPr/>
          <a:lstStyle/>
          <a:p>
            <a:endParaRPr lang="ru-RU"/>
          </a:p>
        </p:txBody>
      </p:sp>
      <p:sp>
        <p:nvSpPr>
          <p:cNvPr id="20528" name="Line 48"/>
          <p:cNvSpPr>
            <a:spLocks noChangeShapeType="1"/>
          </p:cNvSpPr>
          <p:nvPr/>
        </p:nvSpPr>
        <p:spPr bwMode="auto">
          <a:xfrm flipH="1">
            <a:off x="5940425" y="1844675"/>
            <a:ext cx="719138" cy="1728788"/>
          </a:xfrm>
          <a:prstGeom prst="line">
            <a:avLst/>
          </a:prstGeom>
          <a:noFill/>
          <a:ln w="9525">
            <a:solidFill>
              <a:schemeClr val="tx1"/>
            </a:solidFill>
            <a:round/>
            <a:headEnd/>
            <a:tailEnd type="triangle" w="med" len="med"/>
          </a:ln>
        </p:spPr>
        <p:txBody>
          <a:bodyPr/>
          <a:lstStyle/>
          <a:p>
            <a:endParaRPr lang="ru-RU"/>
          </a:p>
        </p:txBody>
      </p:sp>
      <p:sp>
        <p:nvSpPr>
          <p:cNvPr id="20529" name="Line 49"/>
          <p:cNvSpPr>
            <a:spLocks noChangeShapeType="1"/>
          </p:cNvSpPr>
          <p:nvPr/>
        </p:nvSpPr>
        <p:spPr bwMode="auto">
          <a:xfrm flipH="1">
            <a:off x="5940425" y="1989138"/>
            <a:ext cx="719138" cy="3024187"/>
          </a:xfrm>
          <a:prstGeom prst="line">
            <a:avLst/>
          </a:prstGeom>
          <a:noFill/>
          <a:ln w="9525">
            <a:solidFill>
              <a:schemeClr val="tx1"/>
            </a:solidFill>
            <a:round/>
            <a:headEnd/>
            <a:tailEnd type="triangle" w="med" len="med"/>
          </a:ln>
        </p:spPr>
        <p:txBody>
          <a:bodyPr/>
          <a:lstStyle/>
          <a:p>
            <a:endParaRPr lang="ru-RU"/>
          </a:p>
        </p:txBody>
      </p:sp>
      <p:sp>
        <p:nvSpPr>
          <p:cNvPr id="20530" name="Line 50"/>
          <p:cNvSpPr>
            <a:spLocks noChangeShapeType="1"/>
          </p:cNvSpPr>
          <p:nvPr/>
        </p:nvSpPr>
        <p:spPr bwMode="auto">
          <a:xfrm>
            <a:off x="7740650" y="2133600"/>
            <a:ext cx="215900" cy="0"/>
          </a:xfrm>
          <a:prstGeom prst="line">
            <a:avLst/>
          </a:prstGeom>
          <a:noFill/>
          <a:ln w="9525">
            <a:solidFill>
              <a:schemeClr val="tx1"/>
            </a:solidFill>
            <a:round/>
            <a:headEnd/>
            <a:tailEnd/>
          </a:ln>
        </p:spPr>
        <p:txBody>
          <a:bodyPr/>
          <a:lstStyle/>
          <a:p>
            <a:endParaRPr lang="ru-RU"/>
          </a:p>
        </p:txBody>
      </p:sp>
      <p:sp>
        <p:nvSpPr>
          <p:cNvPr id="20531" name="Line 51"/>
          <p:cNvSpPr>
            <a:spLocks noChangeShapeType="1"/>
          </p:cNvSpPr>
          <p:nvPr/>
        </p:nvSpPr>
        <p:spPr bwMode="auto">
          <a:xfrm>
            <a:off x="7956550" y="2133600"/>
            <a:ext cx="0" cy="1511300"/>
          </a:xfrm>
          <a:prstGeom prst="line">
            <a:avLst/>
          </a:prstGeom>
          <a:noFill/>
          <a:ln w="9525">
            <a:solidFill>
              <a:schemeClr val="tx1"/>
            </a:solidFill>
            <a:round/>
            <a:headEnd/>
            <a:tailEnd type="triangle" w="med" len="med"/>
          </a:ln>
        </p:spPr>
        <p:txBody>
          <a:bodyPr/>
          <a:lstStyle/>
          <a:p>
            <a:endParaRPr lang="ru-RU"/>
          </a:p>
        </p:txBody>
      </p:sp>
      <p:sp>
        <p:nvSpPr>
          <p:cNvPr id="20532" name="Line 52"/>
          <p:cNvSpPr>
            <a:spLocks noChangeShapeType="1"/>
          </p:cNvSpPr>
          <p:nvPr/>
        </p:nvSpPr>
        <p:spPr bwMode="auto">
          <a:xfrm flipH="1">
            <a:off x="6877050" y="4221163"/>
            <a:ext cx="287338" cy="0"/>
          </a:xfrm>
          <a:prstGeom prst="line">
            <a:avLst/>
          </a:prstGeom>
          <a:noFill/>
          <a:ln w="9525">
            <a:solidFill>
              <a:schemeClr val="tx1"/>
            </a:solidFill>
            <a:round/>
            <a:headEnd/>
            <a:tailEnd/>
          </a:ln>
        </p:spPr>
        <p:txBody>
          <a:bodyPr/>
          <a:lstStyle/>
          <a:p>
            <a:endParaRPr lang="ru-RU"/>
          </a:p>
        </p:txBody>
      </p:sp>
      <p:sp>
        <p:nvSpPr>
          <p:cNvPr id="20533" name="Line 53"/>
          <p:cNvSpPr>
            <a:spLocks noChangeShapeType="1"/>
          </p:cNvSpPr>
          <p:nvPr/>
        </p:nvSpPr>
        <p:spPr bwMode="auto">
          <a:xfrm flipV="1">
            <a:off x="6877050" y="3141663"/>
            <a:ext cx="0" cy="1079500"/>
          </a:xfrm>
          <a:prstGeom prst="line">
            <a:avLst/>
          </a:prstGeom>
          <a:noFill/>
          <a:ln w="9525">
            <a:solidFill>
              <a:schemeClr val="tx1"/>
            </a:solidFill>
            <a:round/>
            <a:headEnd/>
            <a:tailEnd type="triangle" w="med" len="med"/>
          </a:ln>
        </p:spPr>
        <p:txBody>
          <a:bodyPr/>
          <a:lstStyle/>
          <a:p>
            <a:endParaRPr lang="ru-RU"/>
          </a:p>
        </p:txBody>
      </p:sp>
      <p:sp>
        <p:nvSpPr>
          <p:cNvPr id="20534" name="Line 54"/>
          <p:cNvSpPr>
            <a:spLocks noChangeShapeType="1"/>
          </p:cNvSpPr>
          <p:nvPr/>
        </p:nvSpPr>
        <p:spPr bwMode="auto">
          <a:xfrm flipH="1">
            <a:off x="5940425" y="4437063"/>
            <a:ext cx="1223963" cy="0"/>
          </a:xfrm>
          <a:prstGeom prst="line">
            <a:avLst/>
          </a:prstGeom>
          <a:noFill/>
          <a:ln w="9525">
            <a:solidFill>
              <a:schemeClr val="tx1"/>
            </a:solidFill>
            <a:round/>
            <a:headEnd/>
            <a:tailEnd type="triangle" w="med" len="med"/>
          </a:ln>
        </p:spPr>
        <p:txBody>
          <a:bodyPr/>
          <a:lstStyle/>
          <a:p>
            <a:endParaRPr lang="ru-RU"/>
          </a:p>
        </p:txBody>
      </p:sp>
      <p:sp>
        <p:nvSpPr>
          <p:cNvPr id="20535" name="Line 55"/>
          <p:cNvSpPr>
            <a:spLocks noChangeShapeType="1"/>
          </p:cNvSpPr>
          <p:nvPr/>
        </p:nvSpPr>
        <p:spPr bwMode="auto">
          <a:xfrm flipV="1">
            <a:off x="1219200" y="2205038"/>
            <a:ext cx="1120775" cy="995362"/>
          </a:xfrm>
          <a:prstGeom prst="line">
            <a:avLst/>
          </a:prstGeom>
          <a:noFill/>
          <a:ln w="9525">
            <a:solidFill>
              <a:schemeClr val="tx1"/>
            </a:solidFill>
            <a:round/>
            <a:headEnd/>
            <a:tailEnd type="triangle" w="med" len="med"/>
          </a:ln>
        </p:spPr>
        <p:txBody>
          <a:bodyPr/>
          <a:lstStyle/>
          <a:p>
            <a:endParaRPr lang="ru-RU"/>
          </a:p>
        </p:txBody>
      </p:sp>
      <p:sp>
        <p:nvSpPr>
          <p:cNvPr id="20536" name="Line 56"/>
          <p:cNvSpPr>
            <a:spLocks noChangeShapeType="1"/>
          </p:cNvSpPr>
          <p:nvPr/>
        </p:nvSpPr>
        <p:spPr bwMode="auto">
          <a:xfrm>
            <a:off x="3733800" y="1981200"/>
            <a:ext cx="762000" cy="0"/>
          </a:xfrm>
          <a:prstGeom prst="line">
            <a:avLst/>
          </a:prstGeom>
          <a:noFill/>
          <a:ln w="9525">
            <a:solidFill>
              <a:schemeClr val="tx1"/>
            </a:solidFill>
            <a:round/>
            <a:headEnd/>
            <a:tailEnd type="triangle" w="med" len="med"/>
          </a:ln>
        </p:spPr>
        <p:txBody>
          <a:bodyPr/>
          <a:lstStyle/>
          <a:p>
            <a:endParaRPr lang="ru-RU"/>
          </a:p>
        </p:txBody>
      </p:sp>
      <p:sp>
        <p:nvSpPr>
          <p:cNvPr id="20537" name="Line 57"/>
          <p:cNvSpPr>
            <a:spLocks noChangeShapeType="1"/>
          </p:cNvSpPr>
          <p:nvPr/>
        </p:nvSpPr>
        <p:spPr bwMode="auto">
          <a:xfrm>
            <a:off x="3810000" y="2438400"/>
            <a:ext cx="685800" cy="1066800"/>
          </a:xfrm>
          <a:prstGeom prst="line">
            <a:avLst/>
          </a:prstGeom>
          <a:noFill/>
          <a:ln w="9525">
            <a:solidFill>
              <a:schemeClr val="tx1"/>
            </a:solidFill>
            <a:round/>
            <a:headEnd/>
            <a:tailEnd type="triangle" w="med" len="med"/>
          </a:ln>
        </p:spPr>
        <p:txBody>
          <a:bodyPr/>
          <a:lstStyle/>
          <a:p>
            <a:endParaRPr lang="ru-RU"/>
          </a:p>
        </p:txBody>
      </p:sp>
      <p:sp>
        <p:nvSpPr>
          <p:cNvPr id="20538" name="Line 58"/>
          <p:cNvSpPr>
            <a:spLocks noChangeShapeType="1"/>
          </p:cNvSpPr>
          <p:nvPr/>
        </p:nvSpPr>
        <p:spPr bwMode="auto">
          <a:xfrm flipV="1">
            <a:off x="3810000" y="2590800"/>
            <a:ext cx="685800" cy="2590800"/>
          </a:xfrm>
          <a:prstGeom prst="line">
            <a:avLst/>
          </a:prstGeom>
          <a:noFill/>
          <a:ln w="9525">
            <a:solidFill>
              <a:schemeClr val="tx1"/>
            </a:solidFill>
            <a:round/>
            <a:headEnd/>
            <a:tailEnd type="triangle" w="med" len="med"/>
          </a:ln>
        </p:spPr>
        <p:txBody>
          <a:bodyPr/>
          <a:lstStyle/>
          <a:p>
            <a:endParaRPr lang="ru-RU"/>
          </a:p>
        </p:txBody>
      </p:sp>
      <p:sp>
        <p:nvSpPr>
          <p:cNvPr id="20539" name="Line 59"/>
          <p:cNvSpPr>
            <a:spLocks noChangeShapeType="1"/>
          </p:cNvSpPr>
          <p:nvPr/>
        </p:nvSpPr>
        <p:spPr bwMode="auto">
          <a:xfrm flipV="1">
            <a:off x="3810000" y="5257800"/>
            <a:ext cx="685800" cy="152400"/>
          </a:xfrm>
          <a:prstGeom prst="line">
            <a:avLst/>
          </a:prstGeom>
          <a:noFill/>
          <a:ln w="9525">
            <a:solidFill>
              <a:schemeClr val="tx1"/>
            </a:solidFill>
            <a:round/>
            <a:headEnd/>
            <a:tailEnd type="triangle" w="med" len="med"/>
          </a:ln>
        </p:spPr>
        <p:txBody>
          <a:bodyPr/>
          <a:lstStyle/>
          <a:p>
            <a:endParaRPr lang="ru-RU"/>
          </a:p>
        </p:txBody>
      </p:sp>
      <p:sp>
        <p:nvSpPr>
          <p:cNvPr id="20540" name="Text Box 60"/>
          <p:cNvSpPr txBox="1">
            <a:spLocks noChangeArrowheads="1"/>
          </p:cNvSpPr>
          <p:nvPr/>
        </p:nvSpPr>
        <p:spPr bwMode="auto">
          <a:xfrm>
            <a:off x="333375" y="3773488"/>
            <a:ext cx="990600" cy="346075"/>
          </a:xfrm>
          <a:prstGeom prst="rect">
            <a:avLst/>
          </a:prstGeom>
          <a:noFill/>
          <a:ln w="9525">
            <a:solidFill>
              <a:schemeClr val="tx1"/>
            </a:solidFill>
            <a:miter lim="800000"/>
            <a:headEnd/>
            <a:tailEnd/>
          </a:ln>
        </p:spPr>
        <p:txBody>
          <a:bodyPr>
            <a:spAutoFit/>
          </a:bodyPr>
          <a:lstStyle/>
          <a:p>
            <a:pPr>
              <a:spcBef>
                <a:spcPct val="50000"/>
              </a:spcBef>
            </a:pPr>
            <a:r>
              <a:rPr lang="ru-RU" sz="1600"/>
              <a:t>Данные</a:t>
            </a:r>
          </a:p>
        </p:txBody>
      </p:sp>
      <p:sp>
        <p:nvSpPr>
          <p:cNvPr id="20541" name="Text Box 61"/>
          <p:cNvSpPr txBox="1">
            <a:spLocks noChangeArrowheads="1"/>
          </p:cNvSpPr>
          <p:nvPr/>
        </p:nvSpPr>
        <p:spPr bwMode="auto">
          <a:xfrm>
            <a:off x="6688138" y="2405063"/>
            <a:ext cx="1066800" cy="314325"/>
          </a:xfrm>
          <a:prstGeom prst="rect">
            <a:avLst/>
          </a:prstGeom>
          <a:noFill/>
          <a:ln w="9525">
            <a:solidFill>
              <a:schemeClr val="tx1"/>
            </a:solidFill>
            <a:miter lim="800000"/>
            <a:headEnd/>
            <a:tailEnd/>
          </a:ln>
        </p:spPr>
        <p:txBody>
          <a:bodyPr>
            <a:spAutoFit/>
          </a:bodyPr>
          <a:lstStyle/>
          <a:p>
            <a:pPr>
              <a:spcBef>
                <a:spcPct val="50000"/>
              </a:spcBef>
            </a:pPr>
            <a:r>
              <a:rPr lang="ru-RU" sz="1400" b="1"/>
              <a:t>Регистры</a:t>
            </a:r>
          </a:p>
        </p:txBody>
      </p:sp>
      <p:sp>
        <p:nvSpPr>
          <p:cNvPr id="20542" name="Rectangle 62"/>
          <p:cNvSpPr>
            <a:spLocks noChangeArrowheads="1"/>
          </p:cNvSpPr>
          <p:nvPr/>
        </p:nvSpPr>
        <p:spPr bwMode="auto">
          <a:xfrm>
            <a:off x="3962400" y="5715000"/>
            <a:ext cx="4953000" cy="1114425"/>
          </a:xfrm>
          <a:prstGeom prst="rect">
            <a:avLst/>
          </a:prstGeom>
          <a:noFill/>
          <a:ln w="9525">
            <a:solidFill>
              <a:schemeClr val="tx1"/>
            </a:solidFill>
            <a:prstDash val="dash"/>
            <a:miter lim="800000"/>
            <a:headEnd/>
            <a:tailEnd/>
          </a:ln>
        </p:spPr>
        <p:txBody>
          <a:bodyPr wrap="none" anchor="ctr"/>
          <a:lstStyle/>
          <a:p>
            <a:endParaRPr lang="ru-RU"/>
          </a:p>
        </p:txBody>
      </p:sp>
      <p:sp>
        <p:nvSpPr>
          <p:cNvPr id="20543" name="Rectangle 63"/>
          <p:cNvSpPr>
            <a:spLocks noChangeArrowheads="1"/>
          </p:cNvSpPr>
          <p:nvPr/>
        </p:nvSpPr>
        <p:spPr bwMode="auto">
          <a:xfrm>
            <a:off x="1905000" y="1143000"/>
            <a:ext cx="7010400" cy="4495800"/>
          </a:xfrm>
          <a:prstGeom prst="rect">
            <a:avLst/>
          </a:prstGeom>
          <a:noFill/>
          <a:ln w="9525">
            <a:solidFill>
              <a:schemeClr val="tx1"/>
            </a:solidFill>
            <a:prstDash val="dash"/>
            <a:miter lim="800000"/>
            <a:headEnd/>
            <a:tailEnd/>
          </a:ln>
        </p:spPr>
        <p:txBody>
          <a:bodyPr wrap="none" anchor="ctr"/>
          <a:lstStyle/>
          <a:p>
            <a:endParaRPr lang="ru-RU"/>
          </a:p>
        </p:txBody>
      </p:sp>
      <p:sp>
        <p:nvSpPr>
          <p:cNvPr id="20544" name="Rectangle 64"/>
          <p:cNvSpPr>
            <a:spLocks noChangeArrowheads="1"/>
          </p:cNvSpPr>
          <p:nvPr/>
        </p:nvSpPr>
        <p:spPr bwMode="auto">
          <a:xfrm>
            <a:off x="2362200" y="3962400"/>
            <a:ext cx="1460500" cy="304800"/>
          </a:xfrm>
          <a:prstGeom prst="rect">
            <a:avLst/>
          </a:prstGeom>
          <a:noFill/>
          <a:ln w="9525">
            <a:noFill/>
            <a:miter lim="800000"/>
            <a:headEnd/>
            <a:tailEnd/>
          </a:ln>
        </p:spPr>
        <p:txBody>
          <a:bodyPr wrap="none">
            <a:spAutoFit/>
          </a:bodyPr>
          <a:lstStyle/>
          <a:p>
            <a:r>
              <a:rPr lang="ru-RU" sz="1400"/>
              <a:t>Ячейки – 1 </a:t>
            </a:r>
            <a:r>
              <a:rPr lang="en-US" sz="1400"/>
              <a:t>byte</a:t>
            </a:r>
            <a:endParaRPr lang="ru-RU" sz="1400"/>
          </a:p>
        </p:txBody>
      </p:sp>
      <p:pic>
        <p:nvPicPr>
          <p:cNvPr id="20545" name="Picture 65" descr="mouse_pic1"/>
          <p:cNvPicPr>
            <a:picLocks noGrp="1" noChangeAspect="1" noChangeArrowheads="1"/>
          </p:cNvPicPr>
          <p:nvPr>
            <p:ph type="body" idx="1"/>
          </p:nvPr>
        </p:nvPicPr>
        <p:blipFill>
          <a:blip r:embed="rId3" cstate="print"/>
          <a:srcRect r="64178"/>
          <a:stretch>
            <a:fillRect/>
          </a:stretch>
        </p:blipFill>
        <p:spPr>
          <a:xfrm>
            <a:off x="8174038" y="6108700"/>
            <a:ext cx="279400" cy="438150"/>
          </a:xfrm>
          <a:noFill/>
        </p:spPr>
      </p:pic>
      <p:pic>
        <p:nvPicPr>
          <p:cNvPr id="20546" name="Picture 66" descr="keyboard-pc"/>
          <p:cNvPicPr>
            <a:picLocks noChangeAspect="1" noChangeArrowheads="1"/>
          </p:cNvPicPr>
          <p:nvPr/>
        </p:nvPicPr>
        <p:blipFill>
          <a:blip r:embed="rId4" cstate="print"/>
          <a:srcRect/>
          <a:stretch>
            <a:fillRect/>
          </a:stretch>
        </p:blipFill>
        <p:spPr bwMode="auto">
          <a:xfrm>
            <a:off x="6324600" y="6000750"/>
            <a:ext cx="1219200" cy="787400"/>
          </a:xfrm>
          <a:prstGeom prst="rect">
            <a:avLst/>
          </a:prstGeom>
          <a:noFill/>
          <a:ln w="9525">
            <a:noFill/>
            <a:miter lim="800000"/>
            <a:headEnd/>
            <a:tailEnd/>
          </a:ln>
        </p:spPr>
      </p:pic>
      <p:pic>
        <p:nvPicPr>
          <p:cNvPr id="20547" name="Picture 67" descr="hardware_monitor"/>
          <p:cNvPicPr>
            <a:picLocks noChangeAspect="1" noChangeArrowheads="1"/>
          </p:cNvPicPr>
          <p:nvPr/>
        </p:nvPicPr>
        <p:blipFill>
          <a:blip r:embed="rId5" cstate="print"/>
          <a:srcRect/>
          <a:stretch>
            <a:fillRect/>
          </a:stretch>
        </p:blipFill>
        <p:spPr bwMode="auto">
          <a:xfrm>
            <a:off x="4419600" y="5789613"/>
            <a:ext cx="1068388" cy="1068387"/>
          </a:xfrm>
          <a:prstGeom prst="rect">
            <a:avLst/>
          </a:prstGeom>
          <a:noFill/>
          <a:ln w="9525">
            <a:noFill/>
            <a:miter lim="800000"/>
            <a:headEnd/>
            <a:tailEnd/>
          </a:ln>
        </p:spPr>
      </p:pic>
      <p:sp>
        <p:nvSpPr>
          <p:cNvPr id="20548" name="Text Box 68"/>
          <p:cNvSpPr txBox="1">
            <a:spLocks noChangeArrowheads="1"/>
          </p:cNvSpPr>
          <p:nvPr/>
        </p:nvSpPr>
        <p:spPr bwMode="auto">
          <a:xfrm>
            <a:off x="95250" y="5695950"/>
            <a:ext cx="3733800" cy="1192213"/>
          </a:xfrm>
          <a:prstGeom prst="rect">
            <a:avLst/>
          </a:prstGeom>
          <a:noFill/>
          <a:ln w="9525">
            <a:noFill/>
            <a:miter lim="800000"/>
            <a:headEnd/>
            <a:tailEnd/>
          </a:ln>
        </p:spPr>
        <p:txBody>
          <a:bodyPr>
            <a:spAutoFit/>
          </a:bodyPr>
          <a:lstStyle/>
          <a:p>
            <a:pPr>
              <a:spcBef>
                <a:spcPct val="50000"/>
              </a:spcBef>
            </a:pPr>
            <a:r>
              <a:rPr lang="ru-RU"/>
              <a:t>1Кб = 1024 байт = 2</a:t>
            </a:r>
            <a:r>
              <a:rPr lang="en-US" baseline="30000"/>
              <a:t>10</a:t>
            </a:r>
          </a:p>
          <a:p>
            <a:pPr>
              <a:spcBef>
                <a:spcPct val="50000"/>
              </a:spcBef>
            </a:pPr>
            <a:r>
              <a:rPr lang="ru-RU"/>
              <a:t>1</a:t>
            </a:r>
            <a:r>
              <a:rPr lang="en-US"/>
              <a:t>M</a:t>
            </a:r>
            <a:r>
              <a:rPr lang="ru-RU"/>
              <a:t>б = 1024 Кб = 2</a:t>
            </a:r>
            <a:r>
              <a:rPr lang="ru-RU" baseline="30000"/>
              <a:t>20</a:t>
            </a:r>
          </a:p>
          <a:p>
            <a:pPr>
              <a:spcBef>
                <a:spcPct val="50000"/>
              </a:spcBef>
            </a:pPr>
            <a:r>
              <a:rPr lang="ru-RU"/>
              <a:t>1</a:t>
            </a:r>
            <a:r>
              <a:rPr lang="en-US"/>
              <a:t>M</a:t>
            </a:r>
            <a:r>
              <a:rPr lang="ru-RU"/>
              <a:t>б = 1024 Кб = 2</a:t>
            </a:r>
            <a:r>
              <a:rPr lang="ru-RU" baseline="30000"/>
              <a:t>30</a:t>
            </a:r>
          </a:p>
        </p:txBody>
      </p:sp>
      <p:sp>
        <p:nvSpPr>
          <p:cNvPr id="20549" name="Text Box 69"/>
          <p:cNvSpPr txBox="1">
            <a:spLocks noChangeArrowheads="1"/>
          </p:cNvSpPr>
          <p:nvPr/>
        </p:nvSpPr>
        <p:spPr bwMode="auto">
          <a:xfrm>
            <a:off x="228600" y="5133975"/>
            <a:ext cx="1371600" cy="336550"/>
          </a:xfrm>
          <a:prstGeom prst="rect">
            <a:avLst/>
          </a:prstGeom>
          <a:noFill/>
          <a:ln w="9525">
            <a:noFill/>
            <a:miter lim="800000"/>
            <a:headEnd/>
            <a:tailEnd/>
          </a:ln>
        </p:spPr>
        <p:txBody>
          <a:bodyPr>
            <a:spAutoFit/>
          </a:bodyPr>
          <a:lstStyle/>
          <a:p>
            <a:pPr>
              <a:spcBef>
                <a:spcPct val="50000"/>
              </a:spcBef>
            </a:pPr>
            <a:r>
              <a:rPr lang="en-US" sz="1600"/>
              <a:t>FlashCards</a:t>
            </a:r>
            <a:endParaRPr lang="ru-RU" sz="1600"/>
          </a:p>
        </p:txBody>
      </p:sp>
      <p:sp>
        <p:nvSpPr>
          <p:cNvPr id="20550" name="Line 70"/>
          <p:cNvSpPr>
            <a:spLocks noChangeShapeType="1"/>
          </p:cNvSpPr>
          <p:nvPr/>
        </p:nvSpPr>
        <p:spPr bwMode="auto">
          <a:xfrm>
            <a:off x="1295400" y="3886200"/>
            <a:ext cx="1066800" cy="457200"/>
          </a:xfrm>
          <a:prstGeom prst="line">
            <a:avLst/>
          </a:prstGeom>
          <a:noFill/>
          <a:ln w="9525">
            <a:solidFill>
              <a:schemeClr val="tx1"/>
            </a:solidFill>
            <a:round/>
            <a:headEnd/>
            <a:tailEnd type="triangle" w="med" len="med"/>
          </a:ln>
        </p:spPr>
        <p:txBody>
          <a:bodyPr/>
          <a:lstStyle/>
          <a:p>
            <a:endParaRPr lang="ru-RU"/>
          </a:p>
        </p:txBody>
      </p:sp>
      <p:sp>
        <p:nvSpPr>
          <p:cNvPr id="20551" name="Line 71"/>
          <p:cNvSpPr>
            <a:spLocks noChangeShapeType="1"/>
          </p:cNvSpPr>
          <p:nvPr/>
        </p:nvSpPr>
        <p:spPr bwMode="auto">
          <a:xfrm flipV="1">
            <a:off x="1219200" y="3276600"/>
            <a:ext cx="1066800" cy="228600"/>
          </a:xfrm>
          <a:prstGeom prst="line">
            <a:avLst/>
          </a:prstGeom>
          <a:noFill/>
          <a:ln w="9525">
            <a:solidFill>
              <a:schemeClr val="tx1"/>
            </a:solidFill>
            <a:round/>
            <a:headEnd/>
            <a:tailEnd type="triangle" w="med" len="med"/>
          </a:ln>
        </p:spPr>
        <p:txBody>
          <a:bodyPr/>
          <a:lstStyle/>
          <a:p>
            <a:endParaRPr lang="ru-RU"/>
          </a:p>
        </p:txBody>
      </p:sp>
      <p:sp>
        <p:nvSpPr>
          <p:cNvPr id="20552" name="Text Box 72"/>
          <p:cNvSpPr txBox="1">
            <a:spLocks noChangeArrowheads="1"/>
          </p:cNvSpPr>
          <p:nvPr/>
        </p:nvSpPr>
        <p:spPr bwMode="auto">
          <a:xfrm>
            <a:off x="2012950" y="5245100"/>
            <a:ext cx="288925" cy="336550"/>
          </a:xfrm>
          <a:prstGeom prst="rect">
            <a:avLst/>
          </a:prstGeom>
          <a:noFill/>
          <a:ln w="9525">
            <a:noFill/>
            <a:miter lim="800000"/>
            <a:headEnd/>
            <a:tailEnd/>
          </a:ln>
        </p:spPr>
        <p:txBody>
          <a:bodyPr>
            <a:spAutoFit/>
          </a:bodyPr>
          <a:lstStyle/>
          <a:p>
            <a:pPr>
              <a:spcBef>
                <a:spcPct val="50000"/>
              </a:spcBef>
            </a:pPr>
            <a:r>
              <a:rPr lang="en-US" sz="1600"/>
              <a:t>N</a:t>
            </a:r>
            <a:endParaRPr lang="ru-RU" sz="160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ru-RU" smtClean="0"/>
              <a:t>Логика работы компьютера</a:t>
            </a:r>
          </a:p>
        </p:txBody>
      </p:sp>
      <p:sp>
        <p:nvSpPr>
          <p:cNvPr id="21507" name="Rectangle 3"/>
          <p:cNvSpPr>
            <a:spLocks noGrp="1" noChangeArrowheads="1"/>
          </p:cNvSpPr>
          <p:nvPr>
            <p:ph type="body" idx="1"/>
          </p:nvPr>
        </p:nvSpPr>
        <p:spPr>
          <a:xfrm>
            <a:off x="381000" y="1447800"/>
            <a:ext cx="8512175" cy="5221288"/>
          </a:xfrm>
        </p:spPr>
        <p:txBody>
          <a:bodyPr/>
          <a:lstStyle/>
          <a:p>
            <a:pPr eaLnBrk="1" hangingPunct="1">
              <a:lnSpc>
                <a:spcPct val="80000"/>
              </a:lnSpc>
            </a:pPr>
            <a:r>
              <a:rPr lang="ru-RU" sz="2400" smtClean="0"/>
              <a:t>Внешние устройства</a:t>
            </a:r>
          </a:p>
          <a:p>
            <a:pPr lvl="1" eaLnBrk="1" hangingPunct="1">
              <a:lnSpc>
                <a:spcPct val="80000"/>
              </a:lnSpc>
            </a:pPr>
            <a:r>
              <a:rPr lang="ru-RU" sz="2000" smtClean="0"/>
              <a:t>Внешняя память </a:t>
            </a:r>
          </a:p>
          <a:p>
            <a:pPr lvl="2" eaLnBrk="1" hangingPunct="1">
              <a:lnSpc>
                <a:spcPct val="80000"/>
              </a:lnSpc>
            </a:pPr>
            <a:r>
              <a:rPr lang="ru-RU" sz="1800" smtClean="0"/>
              <a:t>Жесткие диски (до 1 Тб)</a:t>
            </a:r>
          </a:p>
          <a:p>
            <a:pPr lvl="2" eaLnBrk="1" hangingPunct="1">
              <a:lnSpc>
                <a:spcPct val="80000"/>
              </a:lnSpc>
            </a:pPr>
            <a:r>
              <a:rPr lang="ru-RU" sz="1800" smtClean="0"/>
              <a:t>Дискеты</a:t>
            </a:r>
          </a:p>
          <a:p>
            <a:pPr lvl="2" eaLnBrk="1" hangingPunct="1">
              <a:lnSpc>
                <a:spcPct val="80000"/>
              </a:lnSpc>
            </a:pPr>
            <a:r>
              <a:rPr lang="ru-RU" sz="1800" smtClean="0"/>
              <a:t>…</a:t>
            </a:r>
          </a:p>
          <a:p>
            <a:pPr lvl="1" eaLnBrk="1" hangingPunct="1">
              <a:lnSpc>
                <a:spcPct val="80000"/>
              </a:lnSpc>
            </a:pPr>
            <a:r>
              <a:rPr lang="ru-RU" sz="2000" smtClean="0"/>
              <a:t>Экран</a:t>
            </a:r>
          </a:p>
          <a:p>
            <a:pPr lvl="1" eaLnBrk="1" hangingPunct="1">
              <a:lnSpc>
                <a:spcPct val="80000"/>
              </a:lnSpc>
            </a:pPr>
            <a:r>
              <a:rPr lang="ru-RU" sz="2000" smtClean="0"/>
              <a:t>Клавиатура</a:t>
            </a:r>
          </a:p>
          <a:p>
            <a:pPr eaLnBrk="1" hangingPunct="1">
              <a:lnSpc>
                <a:spcPct val="80000"/>
              </a:lnSpc>
            </a:pPr>
            <a:r>
              <a:rPr lang="ru-RU" sz="2400" smtClean="0"/>
              <a:t>Основной блок</a:t>
            </a:r>
          </a:p>
          <a:p>
            <a:pPr lvl="1" eaLnBrk="1" hangingPunct="1">
              <a:lnSpc>
                <a:spcPct val="80000"/>
              </a:lnSpc>
            </a:pPr>
            <a:r>
              <a:rPr lang="ru-RU" sz="2000" smtClean="0"/>
              <a:t>Физическая оперативная память (до 1 Гб)</a:t>
            </a:r>
          </a:p>
          <a:p>
            <a:pPr lvl="1" eaLnBrk="1" hangingPunct="1">
              <a:lnSpc>
                <a:spcPct val="80000"/>
              </a:lnSpc>
            </a:pPr>
            <a:r>
              <a:rPr lang="ru-RU" sz="2000" smtClean="0"/>
              <a:t>Процессор</a:t>
            </a:r>
          </a:p>
          <a:p>
            <a:pPr lvl="2" eaLnBrk="1" hangingPunct="1">
              <a:lnSpc>
                <a:spcPct val="80000"/>
              </a:lnSpc>
            </a:pPr>
            <a:r>
              <a:rPr lang="ru-RU" sz="1800" smtClean="0"/>
              <a:t>Регистры</a:t>
            </a:r>
          </a:p>
          <a:p>
            <a:pPr lvl="2" eaLnBrk="1" hangingPunct="1">
              <a:lnSpc>
                <a:spcPct val="80000"/>
              </a:lnSpc>
            </a:pPr>
            <a:r>
              <a:rPr lang="ru-RU" sz="1800" smtClean="0"/>
              <a:t>Арифметико-логическое устройство</a:t>
            </a:r>
          </a:p>
          <a:p>
            <a:pPr lvl="1" eaLnBrk="1" hangingPunct="1">
              <a:lnSpc>
                <a:spcPct val="80000"/>
              </a:lnSpc>
            </a:pPr>
            <a:r>
              <a:rPr lang="ru-RU" sz="2000" smtClean="0"/>
              <a:t>Виртуальная оперативная память</a:t>
            </a:r>
          </a:p>
          <a:p>
            <a:pPr lvl="2" eaLnBrk="1" hangingPunct="1">
              <a:lnSpc>
                <a:spcPct val="80000"/>
              </a:lnSpc>
            </a:pPr>
            <a:r>
              <a:rPr lang="ru-RU" sz="1800" smtClean="0"/>
              <a:t>Процессы</a:t>
            </a:r>
          </a:p>
          <a:p>
            <a:pPr lvl="3" eaLnBrk="1" hangingPunct="1">
              <a:lnSpc>
                <a:spcPct val="80000"/>
              </a:lnSpc>
            </a:pPr>
            <a:r>
              <a:rPr lang="ru-RU" sz="1600" smtClean="0"/>
              <a:t>Системный</a:t>
            </a:r>
          </a:p>
          <a:p>
            <a:pPr lvl="3" eaLnBrk="1" hangingPunct="1">
              <a:lnSpc>
                <a:spcPct val="80000"/>
              </a:lnSpc>
            </a:pPr>
            <a:r>
              <a:rPr lang="ru-RU" sz="1600" smtClean="0"/>
              <a:t>Пользовательские</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85800" y="304800"/>
            <a:ext cx="8077200" cy="762000"/>
          </a:xfrm>
        </p:spPr>
        <p:txBody>
          <a:bodyPr/>
          <a:lstStyle/>
          <a:p>
            <a:pPr eaLnBrk="1" hangingPunct="1"/>
            <a:r>
              <a:rPr lang="ru-RU" sz="3600" smtClean="0"/>
              <a:t>Типы языков программирования</a:t>
            </a:r>
            <a:endParaRPr lang="en-US" sz="3600" smtClean="0"/>
          </a:p>
        </p:txBody>
      </p:sp>
      <p:sp>
        <p:nvSpPr>
          <p:cNvPr id="22531" name="Rectangle 3"/>
          <p:cNvSpPr>
            <a:spLocks noGrp="1" noChangeArrowheads="1"/>
          </p:cNvSpPr>
          <p:nvPr>
            <p:ph type="body" idx="1"/>
          </p:nvPr>
        </p:nvSpPr>
        <p:spPr>
          <a:xfrm>
            <a:off x="381000" y="1295400"/>
            <a:ext cx="8583613" cy="5562600"/>
          </a:xfrm>
        </p:spPr>
        <p:txBody>
          <a:bodyPr/>
          <a:lstStyle/>
          <a:p>
            <a:pPr eaLnBrk="1" hangingPunct="1">
              <a:lnSpc>
                <a:spcPct val="80000"/>
              </a:lnSpc>
            </a:pPr>
            <a:r>
              <a:rPr lang="ru-RU" sz="2000" b="1" smtClean="0"/>
              <a:t>Машинные языки (машинные коды, инструкции)</a:t>
            </a:r>
            <a:endParaRPr lang="en-US" sz="2000" b="1" smtClean="0"/>
          </a:p>
          <a:p>
            <a:pPr lvl="2" eaLnBrk="1" hangingPunct="1">
              <a:lnSpc>
                <a:spcPct val="80000"/>
              </a:lnSpc>
            </a:pPr>
            <a:r>
              <a:rPr lang="ru-RU" sz="1600" smtClean="0"/>
              <a:t>Строки чисел задающие машине специальные инструкции</a:t>
            </a:r>
            <a:endParaRPr lang="en-US" sz="1600" smtClean="0"/>
          </a:p>
          <a:p>
            <a:pPr lvl="2" eaLnBrk="1" hangingPunct="1">
              <a:lnSpc>
                <a:spcPct val="80000"/>
              </a:lnSpc>
              <a:buFontTx/>
              <a:buNone/>
            </a:pPr>
            <a:r>
              <a:rPr lang="en-US" sz="1400" b="1" smtClean="0">
                <a:latin typeface="Courier New" pitchFamily="49" charset="0"/>
              </a:rPr>
              <a:t>	+1300042774</a:t>
            </a:r>
            <a:br>
              <a:rPr lang="en-US" sz="1400" b="1" smtClean="0">
                <a:latin typeface="Courier New" pitchFamily="49" charset="0"/>
              </a:rPr>
            </a:br>
            <a:r>
              <a:rPr lang="en-US" sz="1400" b="1" smtClean="0">
                <a:latin typeface="Courier New" pitchFamily="49" charset="0"/>
              </a:rPr>
              <a:t>+1400593419</a:t>
            </a:r>
            <a:br>
              <a:rPr lang="en-US" sz="1400" b="1" smtClean="0">
                <a:latin typeface="Courier New" pitchFamily="49" charset="0"/>
              </a:rPr>
            </a:br>
            <a:r>
              <a:rPr lang="en-US" sz="1400" b="1" smtClean="0">
                <a:latin typeface="Courier New" pitchFamily="49" charset="0"/>
              </a:rPr>
              <a:t>+1200274027</a:t>
            </a:r>
          </a:p>
          <a:p>
            <a:pPr lvl="2" eaLnBrk="1" hangingPunct="1">
              <a:lnSpc>
                <a:spcPct val="80000"/>
              </a:lnSpc>
              <a:buFontTx/>
              <a:buNone/>
            </a:pPr>
            <a:endParaRPr lang="en-US" sz="1400" b="1" smtClean="0">
              <a:latin typeface="Courier New" pitchFamily="49" charset="0"/>
            </a:endParaRPr>
          </a:p>
          <a:p>
            <a:pPr eaLnBrk="1" hangingPunct="1">
              <a:lnSpc>
                <a:spcPct val="80000"/>
              </a:lnSpc>
            </a:pPr>
            <a:r>
              <a:rPr lang="ru-RU" sz="2000" b="1" smtClean="0"/>
              <a:t>Ассемблерные языки</a:t>
            </a:r>
            <a:endParaRPr lang="en-US" sz="2000" b="1" smtClean="0"/>
          </a:p>
          <a:p>
            <a:pPr lvl="2" eaLnBrk="1" hangingPunct="1">
              <a:lnSpc>
                <a:spcPct val="80000"/>
              </a:lnSpc>
            </a:pPr>
            <a:r>
              <a:rPr lang="ru-RU" sz="1600" smtClean="0"/>
              <a:t>Аббревиатуры на английском языке описывающие элементарные команды компьютера</a:t>
            </a:r>
            <a:r>
              <a:rPr lang="en-US" sz="1600" smtClean="0"/>
              <a:t> (</a:t>
            </a:r>
            <a:r>
              <a:rPr lang="ru-RU" sz="1600" smtClean="0"/>
              <a:t>транслируются с помощью ассемблеров</a:t>
            </a:r>
            <a:r>
              <a:rPr lang="en-US" sz="1600" smtClean="0"/>
              <a:t>)</a:t>
            </a:r>
          </a:p>
          <a:p>
            <a:pPr lvl="2" eaLnBrk="1" hangingPunct="1">
              <a:lnSpc>
                <a:spcPct val="80000"/>
              </a:lnSpc>
              <a:buFontTx/>
              <a:buNone/>
            </a:pPr>
            <a:r>
              <a:rPr lang="en-US" sz="1400" b="1" smtClean="0">
                <a:latin typeface="Courier New" pitchFamily="49" charset="0"/>
              </a:rPr>
              <a:t>	LOAD BASEPAY</a:t>
            </a:r>
          </a:p>
          <a:p>
            <a:pPr lvl="2" eaLnBrk="1" hangingPunct="1">
              <a:lnSpc>
                <a:spcPct val="80000"/>
              </a:lnSpc>
              <a:buFontTx/>
              <a:buNone/>
            </a:pPr>
            <a:r>
              <a:rPr lang="en-US" sz="1400" b="1" smtClean="0">
                <a:latin typeface="Courier New" pitchFamily="49" charset="0"/>
              </a:rPr>
              <a:t>	ADD OVERPAY</a:t>
            </a:r>
          </a:p>
          <a:p>
            <a:pPr lvl="2" eaLnBrk="1" hangingPunct="1">
              <a:lnSpc>
                <a:spcPct val="80000"/>
              </a:lnSpc>
              <a:buFontTx/>
              <a:buNone/>
            </a:pPr>
            <a:r>
              <a:rPr lang="en-US" sz="1400" b="1" smtClean="0">
                <a:latin typeface="Courier New" pitchFamily="49" charset="0"/>
              </a:rPr>
              <a:t>	STORE GROSSPAY</a:t>
            </a:r>
          </a:p>
          <a:p>
            <a:pPr lvl="2" eaLnBrk="1" hangingPunct="1">
              <a:lnSpc>
                <a:spcPct val="80000"/>
              </a:lnSpc>
              <a:buFontTx/>
              <a:buNone/>
            </a:pPr>
            <a:endParaRPr lang="en-US" sz="1400" b="1" smtClean="0">
              <a:latin typeface="Courier New" pitchFamily="49" charset="0"/>
            </a:endParaRPr>
          </a:p>
          <a:p>
            <a:pPr eaLnBrk="1" hangingPunct="1">
              <a:lnSpc>
                <a:spcPct val="80000"/>
              </a:lnSpc>
            </a:pPr>
            <a:r>
              <a:rPr lang="ru-RU" sz="2000" b="1" smtClean="0"/>
              <a:t>Высокоуровневые алгоритмические языки</a:t>
            </a:r>
            <a:endParaRPr lang="en-US" sz="1800" smtClean="0"/>
          </a:p>
          <a:p>
            <a:pPr lvl="2" eaLnBrk="1" hangingPunct="1">
              <a:lnSpc>
                <a:spcPct val="80000"/>
              </a:lnSpc>
            </a:pPr>
            <a:r>
              <a:rPr lang="ru-RU" sz="1600" smtClean="0"/>
              <a:t>Похожие на обычный английский язык, используются математические обозначения</a:t>
            </a:r>
            <a:r>
              <a:rPr lang="en-US" sz="1600" smtClean="0"/>
              <a:t> (</a:t>
            </a:r>
            <a:r>
              <a:rPr lang="ru-RU" sz="1600" smtClean="0"/>
              <a:t>транслируются с помощью компиляторов и интерпретаторов</a:t>
            </a:r>
            <a:r>
              <a:rPr lang="en-US" sz="1600" smtClean="0"/>
              <a:t>)</a:t>
            </a:r>
            <a:endParaRPr lang="ru-RU" sz="1600" smtClean="0"/>
          </a:p>
          <a:p>
            <a:pPr lvl="2" eaLnBrk="1" hangingPunct="1">
              <a:lnSpc>
                <a:spcPct val="80000"/>
              </a:lnSpc>
              <a:buFontTx/>
              <a:buNone/>
            </a:pPr>
            <a:r>
              <a:rPr lang="en-US" sz="1600" b="1" smtClean="0">
                <a:latin typeface="Courier New" pitchFamily="49" charset="0"/>
              </a:rPr>
              <a:t>grossPay = basePay + overTimePay</a:t>
            </a:r>
            <a:endParaRPr lang="ru-RU" sz="1600" b="1" smtClean="0">
              <a:latin typeface="Courier New" pitchFamily="49" charset="0"/>
            </a:endParaRPr>
          </a:p>
          <a:p>
            <a:pPr lvl="2" eaLnBrk="1" hangingPunct="1">
              <a:lnSpc>
                <a:spcPct val="80000"/>
              </a:lnSpc>
              <a:buFontTx/>
              <a:buNone/>
            </a:pPr>
            <a:endParaRPr lang="ru-RU" sz="1600" smtClean="0"/>
          </a:p>
          <a:p>
            <a:pPr eaLnBrk="1" hangingPunct="1">
              <a:lnSpc>
                <a:spcPct val="80000"/>
              </a:lnSpc>
            </a:pPr>
            <a:r>
              <a:rPr lang="ru-RU" sz="2000" b="1" smtClean="0"/>
              <a:t>Объектно ориентированные языки программирования</a:t>
            </a:r>
            <a:endParaRPr lang="en-US" sz="2400" b="1" smtClean="0"/>
          </a:p>
          <a:p>
            <a:pPr lvl="2" eaLnBrk="1" hangingPunct="1">
              <a:lnSpc>
                <a:spcPct val="80000"/>
              </a:lnSpc>
              <a:buFontTx/>
              <a:buNone/>
            </a:pPr>
            <a:r>
              <a:rPr lang="en-US" sz="1600" b="1" smtClean="0">
                <a:latin typeface="Courier New" pitchFamily="49" charset="0"/>
              </a:rPr>
              <a:t>  </a:t>
            </a:r>
            <a:endParaRPr lang="ru-RU" sz="1600" b="1" smtClean="0">
              <a:latin typeface="Courier New" pitchFamily="49" charset="0"/>
            </a:endParaRPr>
          </a:p>
          <a:p>
            <a:pPr lvl="2" eaLnBrk="1" hangingPunct="1">
              <a:lnSpc>
                <a:spcPct val="80000"/>
              </a:lnSpc>
              <a:buFontTx/>
              <a:buNone/>
            </a:pPr>
            <a:r>
              <a:rPr lang="ru-RU" sz="1600" b="1" smtClean="0">
                <a:latin typeface="Courier New" pitchFamily="49" charset="0"/>
              </a:rPr>
              <a:t>		</a:t>
            </a:r>
            <a:endParaRPr lang="en-US" sz="1600" smtClean="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ru-RU" smtClean="0"/>
              <a:t>Машинный язык</a:t>
            </a:r>
            <a:endParaRPr lang="en-US" smtClean="0"/>
          </a:p>
        </p:txBody>
      </p:sp>
      <p:sp>
        <p:nvSpPr>
          <p:cNvPr id="23555" name="Rectangle 3"/>
          <p:cNvSpPr>
            <a:spLocks noChangeArrowheads="1"/>
          </p:cNvSpPr>
          <p:nvPr/>
        </p:nvSpPr>
        <p:spPr bwMode="auto">
          <a:xfrm>
            <a:off x="914400" y="1916113"/>
            <a:ext cx="4162425" cy="4752975"/>
          </a:xfrm>
          <a:prstGeom prst="rect">
            <a:avLst/>
          </a:prstGeom>
          <a:noFill/>
          <a:ln w="9525">
            <a:noFill/>
            <a:miter lim="800000"/>
            <a:headEnd/>
            <a:tailEnd/>
          </a:ln>
        </p:spPr>
        <p:txBody>
          <a:bodyPr/>
          <a:lstStyle/>
          <a:p>
            <a:pPr marL="342900" indent="-342900">
              <a:spcBef>
                <a:spcPct val="20000"/>
              </a:spcBef>
              <a:buFontTx/>
              <a:buChar char="•"/>
            </a:pPr>
            <a:r>
              <a:rPr lang="ru-RU" sz="2400"/>
              <a:t>Инструкции закодированные на двоичном языке</a:t>
            </a:r>
            <a:endParaRPr lang="en-US" sz="2400"/>
          </a:p>
          <a:p>
            <a:pPr marL="342900" indent="-342900">
              <a:spcBef>
                <a:spcPct val="20000"/>
              </a:spcBef>
              <a:buFontTx/>
              <a:buChar char="•"/>
            </a:pPr>
            <a:r>
              <a:rPr lang="ru-RU" sz="2400"/>
              <a:t>Непосредственно выполняются процессором</a:t>
            </a:r>
            <a:endParaRPr lang="en-US" sz="2400"/>
          </a:p>
          <a:p>
            <a:pPr marL="342900" indent="-342900">
              <a:spcBef>
                <a:spcPct val="20000"/>
              </a:spcBef>
              <a:buFontTx/>
              <a:buChar char="•"/>
            </a:pPr>
            <a:r>
              <a:rPr lang="ru-RU" sz="2400"/>
              <a:t>Язык самого низкого уровня</a:t>
            </a:r>
            <a:endParaRPr lang="en-US" sz="2400"/>
          </a:p>
          <a:p>
            <a:pPr marL="342900" indent="-342900">
              <a:spcBef>
                <a:spcPct val="20000"/>
              </a:spcBef>
              <a:buFontTx/>
              <a:buChar char="•"/>
            </a:pPr>
            <a:r>
              <a:rPr lang="ru-RU" sz="2400"/>
              <a:t>Каждый шаг программы в конечном счете является инструкцией на машинном языке</a:t>
            </a:r>
            <a:endParaRPr lang="en-US" sz="2400"/>
          </a:p>
        </p:txBody>
      </p:sp>
      <p:sp>
        <p:nvSpPr>
          <p:cNvPr id="23556" name="Rectangle 4"/>
          <p:cNvSpPr>
            <a:spLocks noChangeArrowheads="1"/>
          </p:cNvSpPr>
          <p:nvPr/>
        </p:nvSpPr>
        <p:spPr bwMode="auto">
          <a:xfrm>
            <a:off x="6477000" y="2843213"/>
            <a:ext cx="1524000" cy="3352800"/>
          </a:xfrm>
          <a:prstGeom prst="rect">
            <a:avLst/>
          </a:prstGeom>
          <a:solidFill>
            <a:schemeClr val="bg1"/>
          </a:solidFill>
          <a:ln w="9525">
            <a:solidFill>
              <a:schemeClr val="tx1"/>
            </a:solidFill>
            <a:miter lim="800000"/>
            <a:headEnd/>
            <a:tailEnd/>
          </a:ln>
        </p:spPr>
        <p:txBody>
          <a:bodyPr wrap="none"/>
          <a:lstStyle/>
          <a:p>
            <a:r>
              <a:rPr lang="en-US" sz="2400">
                <a:latin typeface="Times New Roman" pitchFamily="18" charset="0"/>
              </a:rPr>
              <a:t>10010110</a:t>
            </a:r>
          </a:p>
          <a:p>
            <a:r>
              <a:rPr lang="en-US" sz="2400">
                <a:latin typeface="Times New Roman" pitchFamily="18" charset="0"/>
              </a:rPr>
              <a:t>11101010</a:t>
            </a:r>
          </a:p>
          <a:p>
            <a:r>
              <a:rPr lang="en-US" sz="2400">
                <a:latin typeface="Times New Roman" pitchFamily="18" charset="0"/>
              </a:rPr>
              <a:t>00010010</a:t>
            </a:r>
          </a:p>
          <a:p>
            <a:r>
              <a:rPr lang="en-US" sz="2400">
                <a:latin typeface="Times New Roman" pitchFamily="18" charset="0"/>
              </a:rPr>
              <a:t>10101010</a:t>
            </a:r>
          </a:p>
          <a:p>
            <a:r>
              <a:rPr lang="en-US" sz="2400">
                <a:latin typeface="Times New Roman" pitchFamily="18" charset="0"/>
              </a:rPr>
              <a:t>10010110</a:t>
            </a:r>
          </a:p>
          <a:p>
            <a:r>
              <a:rPr lang="en-US" sz="2400">
                <a:latin typeface="Times New Roman" pitchFamily="18" charset="0"/>
              </a:rPr>
              <a:t>11101010</a:t>
            </a:r>
          </a:p>
          <a:p>
            <a:r>
              <a:rPr lang="en-US" sz="2400">
                <a:latin typeface="Times New Roman" pitchFamily="18" charset="0"/>
              </a:rPr>
              <a:t>11111111</a:t>
            </a:r>
          </a:p>
          <a:p>
            <a:r>
              <a:rPr lang="en-US" sz="2400">
                <a:latin typeface="Times New Roman" pitchFamily="18" charset="0"/>
              </a:rPr>
              <a:t>01010101</a:t>
            </a:r>
          </a:p>
          <a:p>
            <a:r>
              <a:rPr lang="en-US" sz="2400">
                <a:latin typeface="Times New Roman" pitchFamily="18" charset="0"/>
              </a:rPr>
              <a:t>10101101</a:t>
            </a:r>
          </a:p>
        </p:txBody>
      </p:sp>
      <p:sp>
        <p:nvSpPr>
          <p:cNvPr id="23557" name="Line 5"/>
          <p:cNvSpPr>
            <a:spLocks noChangeShapeType="1"/>
          </p:cNvSpPr>
          <p:nvPr/>
        </p:nvSpPr>
        <p:spPr bwMode="auto">
          <a:xfrm>
            <a:off x="6477000" y="3224213"/>
            <a:ext cx="1524000" cy="0"/>
          </a:xfrm>
          <a:prstGeom prst="line">
            <a:avLst/>
          </a:prstGeom>
          <a:noFill/>
          <a:ln w="9525">
            <a:solidFill>
              <a:schemeClr val="tx1"/>
            </a:solidFill>
            <a:miter lim="800000"/>
            <a:headEnd/>
            <a:tailEnd/>
          </a:ln>
        </p:spPr>
        <p:txBody>
          <a:bodyPr wrap="none"/>
          <a:lstStyle/>
          <a:p>
            <a:endParaRPr lang="ru-RU"/>
          </a:p>
        </p:txBody>
      </p:sp>
      <p:sp>
        <p:nvSpPr>
          <p:cNvPr id="23558" name="Line 6"/>
          <p:cNvSpPr>
            <a:spLocks noChangeShapeType="1"/>
          </p:cNvSpPr>
          <p:nvPr/>
        </p:nvSpPr>
        <p:spPr bwMode="auto">
          <a:xfrm>
            <a:off x="6477000" y="3605213"/>
            <a:ext cx="1524000" cy="0"/>
          </a:xfrm>
          <a:prstGeom prst="line">
            <a:avLst/>
          </a:prstGeom>
          <a:noFill/>
          <a:ln w="9525">
            <a:solidFill>
              <a:schemeClr val="tx1"/>
            </a:solidFill>
            <a:miter lim="800000"/>
            <a:headEnd/>
            <a:tailEnd/>
          </a:ln>
        </p:spPr>
        <p:txBody>
          <a:bodyPr wrap="none"/>
          <a:lstStyle/>
          <a:p>
            <a:endParaRPr lang="ru-RU"/>
          </a:p>
        </p:txBody>
      </p:sp>
      <p:sp>
        <p:nvSpPr>
          <p:cNvPr id="23559" name="Line 7"/>
          <p:cNvSpPr>
            <a:spLocks noChangeShapeType="1"/>
          </p:cNvSpPr>
          <p:nvPr/>
        </p:nvSpPr>
        <p:spPr bwMode="auto">
          <a:xfrm>
            <a:off x="6477000" y="3986213"/>
            <a:ext cx="1524000" cy="0"/>
          </a:xfrm>
          <a:prstGeom prst="line">
            <a:avLst/>
          </a:prstGeom>
          <a:noFill/>
          <a:ln w="9525">
            <a:solidFill>
              <a:schemeClr val="tx1"/>
            </a:solidFill>
            <a:miter lim="800000"/>
            <a:headEnd/>
            <a:tailEnd/>
          </a:ln>
        </p:spPr>
        <p:txBody>
          <a:bodyPr wrap="none"/>
          <a:lstStyle/>
          <a:p>
            <a:endParaRPr lang="ru-RU"/>
          </a:p>
        </p:txBody>
      </p:sp>
      <p:sp>
        <p:nvSpPr>
          <p:cNvPr id="23560" name="Line 8"/>
          <p:cNvSpPr>
            <a:spLocks noChangeShapeType="1"/>
          </p:cNvSpPr>
          <p:nvPr/>
        </p:nvSpPr>
        <p:spPr bwMode="auto">
          <a:xfrm>
            <a:off x="6477000" y="4367213"/>
            <a:ext cx="1524000" cy="0"/>
          </a:xfrm>
          <a:prstGeom prst="line">
            <a:avLst/>
          </a:prstGeom>
          <a:noFill/>
          <a:ln w="9525">
            <a:solidFill>
              <a:schemeClr val="tx1"/>
            </a:solidFill>
            <a:miter lim="800000"/>
            <a:headEnd/>
            <a:tailEnd/>
          </a:ln>
        </p:spPr>
        <p:txBody>
          <a:bodyPr wrap="none"/>
          <a:lstStyle/>
          <a:p>
            <a:endParaRPr lang="ru-RU"/>
          </a:p>
        </p:txBody>
      </p:sp>
      <p:sp>
        <p:nvSpPr>
          <p:cNvPr id="23561" name="Line 9"/>
          <p:cNvSpPr>
            <a:spLocks noChangeShapeType="1"/>
          </p:cNvSpPr>
          <p:nvPr/>
        </p:nvSpPr>
        <p:spPr bwMode="auto">
          <a:xfrm>
            <a:off x="6477000" y="4748213"/>
            <a:ext cx="1524000" cy="0"/>
          </a:xfrm>
          <a:prstGeom prst="line">
            <a:avLst/>
          </a:prstGeom>
          <a:noFill/>
          <a:ln w="9525">
            <a:solidFill>
              <a:schemeClr val="tx1"/>
            </a:solidFill>
            <a:miter lim="800000"/>
            <a:headEnd/>
            <a:tailEnd/>
          </a:ln>
        </p:spPr>
        <p:txBody>
          <a:bodyPr wrap="none"/>
          <a:lstStyle/>
          <a:p>
            <a:endParaRPr lang="ru-RU"/>
          </a:p>
        </p:txBody>
      </p:sp>
      <p:sp>
        <p:nvSpPr>
          <p:cNvPr id="23562" name="Line 10"/>
          <p:cNvSpPr>
            <a:spLocks noChangeShapeType="1"/>
          </p:cNvSpPr>
          <p:nvPr/>
        </p:nvSpPr>
        <p:spPr bwMode="auto">
          <a:xfrm>
            <a:off x="6477000" y="5053013"/>
            <a:ext cx="1524000" cy="0"/>
          </a:xfrm>
          <a:prstGeom prst="line">
            <a:avLst/>
          </a:prstGeom>
          <a:noFill/>
          <a:ln w="9525">
            <a:solidFill>
              <a:schemeClr val="tx1"/>
            </a:solidFill>
            <a:miter lim="800000"/>
            <a:headEnd/>
            <a:tailEnd/>
          </a:ln>
        </p:spPr>
        <p:txBody>
          <a:bodyPr wrap="none"/>
          <a:lstStyle/>
          <a:p>
            <a:endParaRPr lang="ru-RU"/>
          </a:p>
        </p:txBody>
      </p:sp>
      <p:sp>
        <p:nvSpPr>
          <p:cNvPr id="23563" name="Line 11"/>
          <p:cNvSpPr>
            <a:spLocks noChangeShapeType="1"/>
          </p:cNvSpPr>
          <p:nvPr/>
        </p:nvSpPr>
        <p:spPr bwMode="auto">
          <a:xfrm>
            <a:off x="6477000" y="5434013"/>
            <a:ext cx="1524000" cy="0"/>
          </a:xfrm>
          <a:prstGeom prst="line">
            <a:avLst/>
          </a:prstGeom>
          <a:noFill/>
          <a:ln w="9525">
            <a:solidFill>
              <a:schemeClr val="tx1"/>
            </a:solidFill>
            <a:miter lim="800000"/>
            <a:headEnd/>
            <a:tailEnd/>
          </a:ln>
        </p:spPr>
        <p:txBody>
          <a:bodyPr wrap="none"/>
          <a:lstStyle/>
          <a:p>
            <a:endParaRPr lang="ru-RU"/>
          </a:p>
        </p:txBody>
      </p:sp>
      <p:sp>
        <p:nvSpPr>
          <p:cNvPr id="23564" name="Line 12"/>
          <p:cNvSpPr>
            <a:spLocks noChangeShapeType="1"/>
          </p:cNvSpPr>
          <p:nvPr/>
        </p:nvSpPr>
        <p:spPr bwMode="auto">
          <a:xfrm>
            <a:off x="6477000" y="5815013"/>
            <a:ext cx="1524000" cy="0"/>
          </a:xfrm>
          <a:prstGeom prst="line">
            <a:avLst/>
          </a:prstGeom>
          <a:noFill/>
          <a:ln w="9525">
            <a:solidFill>
              <a:schemeClr val="tx1"/>
            </a:solidFill>
            <a:miter lim="800000"/>
            <a:headEnd/>
            <a:tailEnd/>
          </a:ln>
        </p:spPr>
        <p:txBody>
          <a:bodyPr wrap="none"/>
          <a:lstStyle/>
          <a:p>
            <a:endParaRPr lang="ru-RU"/>
          </a:p>
        </p:txBody>
      </p:sp>
      <p:sp>
        <p:nvSpPr>
          <p:cNvPr id="23565" name="Text Box 13"/>
          <p:cNvSpPr txBox="1">
            <a:spLocks noChangeArrowheads="1"/>
          </p:cNvSpPr>
          <p:nvPr/>
        </p:nvSpPr>
        <p:spPr bwMode="auto">
          <a:xfrm>
            <a:off x="5486400" y="2843213"/>
            <a:ext cx="793750" cy="3378200"/>
          </a:xfrm>
          <a:prstGeom prst="rect">
            <a:avLst/>
          </a:prstGeom>
          <a:noFill/>
          <a:ln w="9525">
            <a:noFill/>
            <a:miter lim="800000"/>
            <a:headEnd/>
            <a:tailEnd/>
          </a:ln>
        </p:spPr>
        <p:txBody>
          <a:bodyPr wrap="none">
            <a:spAutoFit/>
          </a:bodyPr>
          <a:lstStyle/>
          <a:p>
            <a:r>
              <a:rPr lang="en-US" sz="2400">
                <a:latin typeface="Times New Roman" pitchFamily="18" charset="0"/>
              </a:rPr>
              <a:t>2034</a:t>
            </a:r>
          </a:p>
          <a:p>
            <a:r>
              <a:rPr lang="en-US" sz="2400">
                <a:latin typeface="Times New Roman" pitchFamily="18" charset="0"/>
              </a:rPr>
              <a:t>2035</a:t>
            </a:r>
          </a:p>
          <a:p>
            <a:r>
              <a:rPr lang="en-US" sz="2400">
                <a:latin typeface="Times New Roman" pitchFamily="18" charset="0"/>
              </a:rPr>
              <a:t>2036</a:t>
            </a:r>
          </a:p>
          <a:p>
            <a:r>
              <a:rPr lang="en-US" sz="2400">
                <a:latin typeface="Times New Roman" pitchFamily="18" charset="0"/>
              </a:rPr>
              <a:t>2037</a:t>
            </a:r>
          </a:p>
          <a:p>
            <a:r>
              <a:rPr lang="en-US" sz="2400">
                <a:latin typeface="Times New Roman" pitchFamily="18" charset="0"/>
              </a:rPr>
              <a:t>2038</a:t>
            </a:r>
          </a:p>
          <a:p>
            <a:r>
              <a:rPr lang="en-US" sz="2400">
                <a:latin typeface="Times New Roman" pitchFamily="18" charset="0"/>
              </a:rPr>
              <a:t>2039</a:t>
            </a:r>
          </a:p>
          <a:p>
            <a:r>
              <a:rPr lang="en-US" sz="2400">
                <a:latin typeface="Times New Roman" pitchFamily="18" charset="0"/>
              </a:rPr>
              <a:t>2040</a:t>
            </a:r>
          </a:p>
          <a:p>
            <a:r>
              <a:rPr lang="en-US" sz="2400">
                <a:latin typeface="Times New Roman" pitchFamily="18" charset="0"/>
              </a:rPr>
              <a:t>2041</a:t>
            </a:r>
          </a:p>
          <a:p>
            <a:r>
              <a:rPr lang="en-US" sz="2400">
                <a:latin typeface="Times New Roman" pitchFamily="18" charset="0"/>
              </a:rPr>
              <a:t>2042</a:t>
            </a:r>
          </a:p>
        </p:txBody>
      </p:sp>
      <p:sp>
        <p:nvSpPr>
          <p:cNvPr id="23566" name="Text Box 14"/>
          <p:cNvSpPr txBox="1">
            <a:spLocks noChangeArrowheads="1"/>
          </p:cNvSpPr>
          <p:nvPr/>
        </p:nvSpPr>
        <p:spPr bwMode="auto">
          <a:xfrm>
            <a:off x="5334000" y="2309813"/>
            <a:ext cx="2817813" cy="457200"/>
          </a:xfrm>
          <a:prstGeom prst="rect">
            <a:avLst/>
          </a:prstGeom>
          <a:noFill/>
          <a:ln w="9525">
            <a:noFill/>
            <a:miter lim="800000"/>
            <a:headEnd/>
            <a:tailEnd/>
          </a:ln>
        </p:spPr>
        <p:txBody>
          <a:bodyPr wrap="none">
            <a:spAutoFit/>
          </a:bodyPr>
          <a:lstStyle/>
          <a:p>
            <a:r>
              <a:rPr lang="ru-RU" sz="2400">
                <a:latin typeface="Times New Roman" pitchFamily="18" charset="0"/>
              </a:rPr>
              <a:t>Адрес</a:t>
            </a:r>
            <a:r>
              <a:rPr lang="en-US" sz="2400">
                <a:latin typeface="Times New Roman" pitchFamily="18" charset="0"/>
              </a:rPr>
              <a:t>   </a:t>
            </a:r>
            <a:r>
              <a:rPr lang="ru-RU" sz="2400">
                <a:latin typeface="Times New Roman" pitchFamily="18" charset="0"/>
              </a:rPr>
              <a:t>Содержание</a:t>
            </a:r>
            <a:endParaRPr lang="en-US" sz="2400">
              <a:latin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ru-RU" smtClean="0"/>
              <a:t>Ассемблерный язык</a:t>
            </a:r>
            <a:endParaRPr lang="en-US" smtClean="0"/>
          </a:p>
        </p:txBody>
      </p:sp>
      <p:sp>
        <p:nvSpPr>
          <p:cNvPr id="24579" name="Rectangle 3"/>
          <p:cNvSpPr>
            <a:spLocks noChangeArrowheads="1"/>
          </p:cNvSpPr>
          <p:nvPr/>
        </p:nvSpPr>
        <p:spPr bwMode="auto">
          <a:xfrm>
            <a:off x="611188" y="2133600"/>
            <a:ext cx="4608512" cy="4464050"/>
          </a:xfrm>
          <a:prstGeom prst="rect">
            <a:avLst/>
          </a:prstGeom>
          <a:noFill/>
          <a:ln w="9525">
            <a:noFill/>
            <a:miter lim="800000"/>
            <a:headEnd/>
            <a:tailEnd/>
          </a:ln>
        </p:spPr>
        <p:txBody>
          <a:bodyPr/>
          <a:lstStyle/>
          <a:p>
            <a:pPr marL="342900" indent="-342900">
              <a:spcBef>
                <a:spcPct val="20000"/>
              </a:spcBef>
              <a:buFontTx/>
              <a:buChar char="•"/>
            </a:pPr>
            <a:r>
              <a:rPr lang="ru-RU" sz="2400"/>
              <a:t>Каждой машинной инструкции задается краткое </a:t>
            </a:r>
            <a:r>
              <a:rPr lang="ru-RU" sz="2400" i="1"/>
              <a:t>символьное </a:t>
            </a:r>
            <a:r>
              <a:rPr lang="ru-RU" sz="2400"/>
              <a:t>обозначение</a:t>
            </a:r>
          </a:p>
          <a:p>
            <a:pPr marL="342900" indent="-342900">
              <a:spcBef>
                <a:spcPct val="20000"/>
              </a:spcBef>
              <a:buFontTx/>
              <a:buChar char="•"/>
            </a:pPr>
            <a:r>
              <a:rPr lang="ru-RU" sz="2400"/>
              <a:t>Язык очень низкого уровня</a:t>
            </a:r>
            <a:endParaRPr lang="en-US" sz="2400"/>
          </a:p>
          <a:p>
            <a:pPr marL="742950" lvl="1" indent="-285750">
              <a:spcBef>
                <a:spcPct val="20000"/>
              </a:spcBef>
              <a:buFontTx/>
              <a:buChar char="–"/>
            </a:pPr>
            <a:r>
              <a:rPr lang="ru-RU" sz="2000"/>
              <a:t>Почти </a:t>
            </a:r>
            <a:r>
              <a:rPr lang="en-US" sz="2000"/>
              <a:t>1 </a:t>
            </a:r>
            <a:r>
              <a:rPr lang="ru-RU" sz="2000"/>
              <a:t>к</a:t>
            </a:r>
            <a:r>
              <a:rPr lang="en-US" sz="2000"/>
              <a:t> 1</a:t>
            </a:r>
            <a:r>
              <a:rPr lang="ru-RU" sz="2000"/>
              <a:t> соответствие с машинным языком</a:t>
            </a:r>
            <a:endParaRPr lang="en-US" sz="2000"/>
          </a:p>
          <a:p>
            <a:pPr marL="342900" indent="-342900">
              <a:spcBef>
                <a:spcPct val="20000"/>
              </a:spcBef>
              <a:buFontTx/>
              <a:buChar char="•"/>
            </a:pPr>
            <a:r>
              <a:rPr lang="ru-RU" sz="2400"/>
              <a:t>Транслируется на машинный язык с помощью </a:t>
            </a:r>
            <a:r>
              <a:rPr lang="ru-RU" sz="2400" i="1"/>
              <a:t>ассемблера</a:t>
            </a:r>
            <a:r>
              <a:rPr lang="en-US" sz="2400"/>
              <a:t>.</a:t>
            </a:r>
          </a:p>
        </p:txBody>
      </p:sp>
      <p:graphicFrame>
        <p:nvGraphicFramePr>
          <p:cNvPr id="385028" name="Group 4"/>
          <p:cNvGraphicFramePr>
            <a:graphicFrameLocks noGrp="1"/>
          </p:cNvGraphicFramePr>
          <p:nvPr/>
        </p:nvGraphicFramePr>
        <p:xfrm>
          <a:off x="5076825" y="2438400"/>
          <a:ext cx="3671888" cy="914400"/>
        </p:xfrm>
        <a:graphic>
          <a:graphicData uri="http://schemas.openxmlformats.org/drawingml/2006/table">
            <a:tbl>
              <a:tblPr/>
              <a:tblGrid>
                <a:gridCol w="1797050"/>
                <a:gridCol w="1874838"/>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Обозначение</a:t>
                      </a:r>
                      <a:endParaRPr kumimoji="0" lang="en-US" sz="20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400" b="0" i="0" u="none" strike="noStrike" cap="none" normalizeH="0" baseline="0" smtClean="0">
                          <a:ln>
                            <a:noFill/>
                          </a:ln>
                          <a:solidFill>
                            <a:schemeClr val="tx1"/>
                          </a:solidFill>
                          <a:effectLst/>
                          <a:latin typeface="Arial" charset="0"/>
                        </a:rPr>
                        <a:t>Инструкция</a:t>
                      </a:r>
                      <a:endParaRPr kumimoji="0" lang="en-US" sz="2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3619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ADD</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10010011</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bl>
          </a:graphicData>
        </a:graphic>
      </p:graphicFrame>
      <p:sp>
        <p:nvSpPr>
          <p:cNvPr id="24591" name="Text Box 18"/>
          <p:cNvSpPr txBox="1">
            <a:spLocks noChangeArrowheads="1"/>
          </p:cNvSpPr>
          <p:nvPr/>
        </p:nvSpPr>
        <p:spPr bwMode="auto">
          <a:xfrm>
            <a:off x="5562600" y="4343400"/>
            <a:ext cx="1644650" cy="1552575"/>
          </a:xfrm>
          <a:prstGeom prst="rect">
            <a:avLst/>
          </a:prstGeom>
          <a:noFill/>
          <a:ln w="9525">
            <a:noFill/>
            <a:miter lim="800000"/>
            <a:headEnd/>
            <a:tailEnd/>
          </a:ln>
        </p:spPr>
        <p:txBody>
          <a:bodyPr wrap="none">
            <a:spAutoFit/>
          </a:bodyPr>
          <a:lstStyle/>
          <a:p>
            <a:r>
              <a:rPr lang="en-US" sz="2400">
                <a:latin typeface="Courier" pitchFamily="49" charset="0"/>
              </a:rPr>
              <a:t>MUL X,10</a:t>
            </a:r>
          </a:p>
          <a:p>
            <a:r>
              <a:rPr lang="en-US" sz="2400">
                <a:latin typeface="Courier" pitchFamily="49" charset="0"/>
              </a:rPr>
              <a:t>ADD X,Y</a:t>
            </a:r>
          </a:p>
          <a:p>
            <a:r>
              <a:rPr lang="en-US" sz="2400">
                <a:latin typeface="Courier" pitchFamily="49" charset="0"/>
              </a:rPr>
              <a:t>STO Z,20</a:t>
            </a:r>
          </a:p>
          <a:p>
            <a:r>
              <a:rPr lang="en-US" sz="2400">
                <a:latin typeface="Courier" pitchFamily="49" charset="0"/>
              </a:rPr>
              <a:t>SUB X,Z</a:t>
            </a:r>
          </a:p>
        </p:txBody>
      </p:sp>
      <p:sp>
        <p:nvSpPr>
          <p:cNvPr id="24592" name="Text Box 19"/>
          <p:cNvSpPr txBox="1">
            <a:spLocks noChangeArrowheads="1"/>
          </p:cNvSpPr>
          <p:nvPr/>
        </p:nvSpPr>
        <p:spPr bwMode="auto">
          <a:xfrm>
            <a:off x="5562600" y="3886200"/>
            <a:ext cx="2732088" cy="457200"/>
          </a:xfrm>
          <a:prstGeom prst="rect">
            <a:avLst/>
          </a:prstGeom>
          <a:noFill/>
          <a:ln w="9525">
            <a:noFill/>
            <a:miter lim="800000"/>
            <a:headEnd/>
            <a:tailEnd/>
          </a:ln>
        </p:spPr>
        <p:txBody>
          <a:bodyPr wrap="none">
            <a:spAutoFit/>
          </a:bodyPr>
          <a:lstStyle/>
          <a:p>
            <a:r>
              <a:rPr lang="ru-RU" sz="2400">
                <a:latin typeface="Times New Roman" pitchFamily="18" charset="0"/>
              </a:rPr>
              <a:t>Простая программа</a:t>
            </a:r>
            <a:endParaRPr lang="en-US" sz="2400">
              <a:latin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ru-RU" smtClean="0"/>
              <a:t>Языки высокого уровня</a:t>
            </a:r>
            <a:endParaRPr lang="en-US" smtClean="0"/>
          </a:p>
        </p:txBody>
      </p:sp>
      <p:sp>
        <p:nvSpPr>
          <p:cNvPr id="25603" name="Rectangle 3"/>
          <p:cNvSpPr>
            <a:spLocks noGrp="1" noChangeArrowheads="1"/>
          </p:cNvSpPr>
          <p:nvPr>
            <p:ph type="body" idx="1"/>
          </p:nvPr>
        </p:nvSpPr>
        <p:spPr/>
        <p:txBody>
          <a:bodyPr/>
          <a:lstStyle/>
          <a:p>
            <a:pPr eaLnBrk="1" hangingPunct="1"/>
            <a:r>
              <a:rPr lang="ru-RU" smtClean="0"/>
              <a:t>Близки к естественному (английскому) языку</a:t>
            </a:r>
            <a:endParaRPr lang="en-US" smtClean="0"/>
          </a:p>
          <a:p>
            <a:pPr eaLnBrk="1" hangingPunct="1"/>
            <a:r>
              <a:rPr lang="ru-RU" smtClean="0"/>
              <a:t>Каждый шаг соответствует нескольким инструкциям на машинном языке</a:t>
            </a:r>
            <a:endParaRPr lang="en-US" smtClean="0"/>
          </a:p>
          <a:p>
            <a:pPr eaLnBrk="1" hangingPunct="1"/>
            <a:r>
              <a:rPr lang="ru-RU" smtClean="0"/>
              <a:t>Предоставляет поддержку </a:t>
            </a:r>
            <a:r>
              <a:rPr lang="ru-RU" i="1" smtClean="0"/>
              <a:t>абстракциям</a:t>
            </a:r>
            <a:endParaRPr lang="en-US" i="1" smtClean="0"/>
          </a:p>
          <a:p>
            <a:pPr lvl="1" eaLnBrk="1" hangingPunct="1"/>
            <a:r>
              <a:rPr lang="ru-RU" smtClean="0"/>
              <a:t>Ближе к описанию и решению задач</a:t>
            </a:r>
            <a:endParaRPr lang="en-US" smtClean="0"/>
          </a:p>
          <a:p>
            <a:pPr eaLnBrk="1" hangingPunct="1"/>
            <a:endParaRPr lang="en-US"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ru-RU" smtClean="0"/>
              <a:t>Трансляция</a:t>
            </a:r>
            <a:r>
              <a:rPr lang="en-US" smtClean="0"/>
              <a:t> (</a:t>
            </a:r>
            <a:r>
              <a:rPr lang="ru-RU" smtClean="0"/>
              <a:t>компиляция</a:t>
            </a:r>
            <a:r>
              <a:rPr lang="en-US" smtClean="0"/>
              <a:t>)</a:t>
            </a:r>
            <a:endParaRPr lang="ru-RU" smtClean="0"/>
          </a:p>
        </p:txBody>
      </p:sp>
      <p:sp>
        <p:nvSpPr>
          <p:cNvPr id="26627" name="Rectangle 3"/>
          <p:cNvSpPr>
            <a:spLocks noGrp="1" noChangeArrowheads="1"/>
          </p:cNvSpPr>
          <p:nvPr>
            <p:ph type="body" idx="1"/>
          </p:nvPr>
        </p:nvSpPr>
        <p:spPr/>
        <p:txBody>
          <a:bodyPr/>
          <a:lstStyle/>
          <a:p>
            <a:pPr eaLnBrk="1" hangingPunct="1">
              <a:lnSpc>
                <a:spcPct val="90000"/>
              </a:lnSpc>
            </a:pPr>
            <a:r>
              <a:rPr lang="ru-RU" sz="2800" b="1" smtClean="0"/>
              <a:t>Машинная команда</a:t>
            </a:r>
          </a:p>
          <a:p>
            <a:pPr lvl="1" eaLnBrk="1" hangingPunct="1">
              <a:lnSpc>
                <a:spcPct val="90000"/>
              </a:lnSpc>
            </a:pPr>
            <a:r>
              <a:rPr lang="en-US" sz="2400" b="1" smtClean="0"/>
              <a:t>0101250130 =&gt; 01 | 0125 | 0130 </a:t>
            </a:r>
          </a:p>
          <a:p>
            <a:pPr lvl="2" eaLnBrk="1" hangingPunct="1">
              <a:lnSpc>
                <a:spcPct val="90000"/>
              </a:lnSpc>
            </a:pPr>
            <a:r>
              <a:rPr lang="en-US" sz="2000" b="1" smtClean="0"/>
              <a:t>01 – </a:t>
            </a:r>
            <a:r>
              <a:rPr lang="ru-RU" sz="2000" b="1" smtClean="0"/>
              <a:t>операция сложения </a:t>
            </a:r>
            <a:r>
              <a:rPr lang="en-US" sz="2000" b="1" smtClean="0"/>
              <a:t>(add), </a:t>
            </a:r>
          </a:p>
          <a:p>
            <a:pPr lvl="2" eaLnBrk="1" hangingPunct="1">
              <a:lnSpc>
                <a:spcPct val="90000"/>
              </a:lnSpc>
            </a:pPr>
            <a:r>
              <a:rPr lang="en-US" sz="2000" b="1" smtClean="0"/>
              <a:t>0125 – </a:t>
            </a:r>
            <a:r>
              <a:rPr lang="ru-RU" sz="2000" b="1" smtClean="0"/>
              <a:t>адрес первого операнда</a:t>
            </a:r>
            <a:r>
              <a:rPr lang="en-US" sz="2000" b="1" smtClean="0"/>
              <a:t> (</a:t>
            </a:r>
            <a:r>
              <a:rPr lang="ru-RU" sz="2000" b="1" smtClean="0"/>
              <a:t>число</a:t>
            </a:r>
            <a:r>
              <a:rPr lang="en-US" sz="2000" b="1" smtClean="0"/>
              <a:t>), </a:t>
            </a:r>
          </a:p>
          <a:p>
            <a:pPr lvl="2" eaLnBrk="1" hangingPunct="1">
              <a:lnSpc>
                <a:spcPct val="90000"/>
              </a:lnSpc>
            </a:pPr>
            <a:r>
              <a:rPr lang="en-US" sz="2000" b="1" smtClean="0"/>
              <a:t>0130 – </a:t>
            </a:r>
            <a:r>
              <a:rPr lang="ru-RU" sz="2000" b="1" smtClean="0"/>
              <a:t>адрес второго операнда</a:t>
            </a:r>
            <a:r>
              <a:rPr lang="en-US" sz="2000" b="1" smtClean="0"/>
              <a:t> (</a:t>
            </a:r>
            <a:r>
              <a:rPr lang="ru-RU" sz="2000" b="1" smtClean="0"/>
              <a:t>число</a:t>
            </a:r>
            <a:r>
              <a:rPr lang="en-US" sz="2000" b="1" smtClean="0"/>
              <a:t>)</a:t>
            </a:r>
            <a:endParaRPr lang="ru-RU" sz="2000" b="1" smtClean="0"/>
          </a:p>
          <a:p>
            <a:pPr lvl="2" eaLnBrk="1" hangingPunct="1">
              <a:lnSpc>
                <a:spcPct val="90000"/>
              </a:lnSpc>
            </a:pPr>
            <a:endParaRPr lang="en-US" sz="2000" b="1" smtClean="0"/>
          </a:p>
          <a:p>
            <a:pPr eaLnBrk="1" hangingPunct="1">
              <a:lnSpc>
                <a:spcPct val="90000"/>
              </a:lnSpc>
            </a:pPr>
            <a:r>
              <a:rPr lang="ru-RU" sz="2800" b="1" smtClean="0"/>
              <a:t>Оператор ассемблер</a:t>
            </a:r>
          </a:p>
          <a:p>
            <a:pPr lvl="1" eaLnBrk="1" hangingPunct="1">
              <a:lnSpc>
                <a:spcPct val="90000"/>
              </a:lnSpc>
            </a:pPr>
            <a:r>
              <a:rPr lang="en-US" sz="2400" b="1" smtClean="0"/>
              <a:t>ADD NUMBER,VALUE  =&gt;  0101250130</a:t>
            </a:r>
            <a:endParaRPr lang="ru-RU" sz="2400" b="1" smtClean="0"/>
          </a:p>
          <a:p>
            <a:pPr lvl="1" eaLnBrk="1" hangingPunct="1">
              <a:lnSpc>
                <a:spcPct val="90000"/>
              </a:lnSpc>
              <a:buFontTx/>
              <a:buNone/>
            </a:pPr>
            <a:endParaRPr lang="en-US" sz="2400" b="1" smtClean="0"/>
          </a:p>
          <a:p>
            <a:pPr eaLnBrk="1" hangingPunct="1">
              <a:lnSpc>
                <a:spcPct val="90000"/>
              </a:lnSpc>
            </a:pPr>
            <a:r>
              <a:rPr lang="ru-RU" sz="2800" b="1" smtClean="0"/>
              <a:t>Оператор языка высокого уровня</a:t>
            </a:r>
          </a:p>
          <a:p>
            <a:pPr lvl="1" eaLnBrk="1" hangingPunct="1">
              <a:lnSpc>
                <a:spcPct val="90000"/>
              </a:lnSpc>
            </a:pPr>
            <a:r>
              <a:rPr lang="en-US" sz="2400" b="1" smtClean="0"/>
              <a:t>A + B =&gt;  0101250130</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274638"/>
            <a:ext cx="8229600" cy="868362"/>
          </a:xfrm>
        </p:spPr>
        <p:txBody>
          <a:bodyPr/>
          <a:lstStyle/>
          <a:p>
            <a:pPr eaLnBrk="1" hangingPunct="1"/>
            <a:r>
              <a:rPr lang="ru-RU" sz="4000" smtClean="0"/>
              <a:t>Программа связывания (</a:t>
            </a:r>
            <a:r>
              <a:rPr lang="en-US" sz="4000" smtClean="0"/>
              <a:t>Linking</a:t>
            </a:r>
            <a:r>
              <a:rPr lang="ru-RU" sz="4000" smtClean="0"/>
              <a:t>)</a:t>
            </a:r>
          </a:p>
        </p:txBody>
      </p:sp>
      <p:sp>
        <p:nvSpPr>
          <p:cNvPr id="27651" name="Rectangle 3"/>
          <p:cNvSpPr>
            <a:spLocks noGrp="1" noChangeArrowheads="1"/>
          </p:cNvSpPr>
          <p:nvPr>
            <p:ph type="body" idx="1"/>
          </p:nvPr>
        </p:nvSpPr>
        <p:spPr>
          <a:xfrm>
            <a:off x="457200" y="1600200"/>
            <a:ext cx="8435975" cy="5257800"/>
          </a:xfrm>
        </p:spPr>
        <p:txBody>
          <a:bodyPr/>
          <a:lstStyle/>
          <a:p>
            <a:pPr eaLnBrk="1" hangingPunct="1">
              <a:lnSpc>
                <a:spcPct val="80000"/>
              </a:lnSpc>
            </a:pPr>
            <a:r>
              <a:rPr lang="ru-RU" sz="2400" smtClean="0"/>
              <a:t>Вся программа делится на части (блоки операторов, модули)</a:t>
            </a:r>
            <a:endParaRPr lang="en-US" sz="2400" smtClean="0"/>
          </a:p>
          <a:p>
            <a:pPr eaLnBrk="1" hangingPunct="1">
              <a:lnSpc>
                <a:spcPct val="80000"/>
              </a:lnSpc>
            </a:pPr>
            <a:r>
              <a:rPr lang="ru-RU" sz="2400" smtClean="0"/>
              <a:t>Блоки операторов</a:t>
            </a:r>
            <a:r>
              <a:rPr lang="en-US" sz="2400" smtClean="0"/>
              <a:t> – function</a:t>
            </a:r>
            <a:r>
              <a:rPr lang="ru-RU" sz="2400" smtClean="0"/>
              <a:t>,</a:t>
            </a:r>
            <a:r>
              <a:rPr lang="en-US" sz="2400" smtClean="0"/>
              <a:t> classes</a:t>
            </a:r>
          </a:p>
          <a:p>
            <a:pPr eaLnBrk="1" hangingPunct="1">
              <a:lnSpc>
                <a:spcPct val="80000"/>
              </a:lnSpc>
            </a:pPr>
            <a:r>
              <a:rPr lang="ru-RU" sz="2400" smtClean="0"/>
              <a:t>С помощью функций и классов и можно разработать очень сложные программы</a:t>
            </a:r>
            <a:endParaRPr lang="en-US" sz="2400" smtClean="0"/>
          </a:p>
          <a:p>
            <a:pPr eaLnBrk="1" hangingPunct="1">
              <a:lnSpc>
                <a:spcPct val="80000"/>
              </a:lnSpc>
            </a:pPr>
            <a:r>
              <a:rPr lang="ru-RU" sz="2400" smtClean="0"/>
              <a:t>Набор откомпилированных функций (классов) можно сохранить в одном файле, который называется библиотекой (</a:t>
            </a:r>
            <a:r>
              <a:rPr lang="en-US" sz="2400" smtClean="0"/>
              <a:t>Library</a:t>
            </a:r>
            <a:r>
              <a:rPr lang="ru-RU" sz="2400" smtClean="0"/>
              <a:t>)</a:t>
            </a:r>
          </a:p>
          <a:p>
            <a:pPr eaLnBrk="1" hangingPunct="1">
              <a:lnSpc>
                <a:spcPct val="80000"/>
              </a:lnSpc>
            </a:pPr>
            <a:r>
              <a:rPr lang="ru-RU" sz="2400" smtClean="0"/>
              <a:t>Существуют статические</a:t>
            </a:r>
            <a:r>
              <a:rPr lang="en-US" sz="2400" smtClean="0"/>
              <a:t> (*.lib)</a:t>
            </a:r>
            <a:r>
              <a:rPr lang="ru-RU" sz="2400" smtClean="0"/>
              <a:t> и динамические (</a:t>
            </a:r>
            <a:r>
              <a:rPr lang="en-US" sz="2400" smtClean="0"/>
              <a:t>*.dll</a:t>
            </a:r>
            <a:r>
              <a:rPr lang="ru-RU" sz="2400" smtClean="0"/>
              <a:t>) библиотеки </a:t>
            </a:r>
            <a:endParaRPr lang="en-US" sz="2400" smtClean="0"/>
          </a:p>
          <a:p>
            <a:pPr eaLnBrk="1" hangingPunct="1">
              <a:lnSpc>
                <a:spcPct val="80000"/>
              </a:lnSpc>
            </a:pPr>
            <a:r>
              <a:rPr lang="ru-RU" sz="2400" smtClean="0"/>
              <a:t>Программа </a:t>
            </a:r>
            <a:r>
              <a:rPr lang="en-US" sz="2400" smtClean="0"/>
              <a:t>Linker – </a:t>
            </a:r>
            <a:r>
              <a:rPr lang="ru-RU" sz="2400" smtClean="0"/>
              <a:t>объединяет все классы и функции разработанной программы в один файл </a:t>
            </a:r>
            <a:r>
              <a:rPr lang="en-US" sz="2400" smtClean="0"/>
              <a:t>– </a:t>
            </a:r>
            <a:r>
              <a:rPr lang="ru-RU" sz="2400" smtClean="0"/>
              <a:t>выполняемый модуль (</a:t>
            </a:r>
            <a:r>
              <a:rPr lang="en-US" sz="2400" smtClean="0"/>
              <a:t>executable module</a:t>
            </a:r>
            <a:r>
              <a:rPr lang="ru-RU" sz="2400" smtClean="0"/>
              <a:t>)</a:t>
            </a:r>
            <a:r>
              <a:rPr lang="en-US" sz="2400" smtClean="0"/>
              <a:t> (</a:t>
            </a:r>
            <a:r>
              <a:rPr lang="ru-RU" sz="2400" smtClean="0"/>
              <a:t>ищет требуемые функции в библиотеках и добавляет их к модулю</a:t>
            </a:r>
            <a:r>
              <a:rPr lang="en-US" sz="2400" smtClean="0"/>
              <a:t>) </a:t>
            </a:r>
            <a:endParaRPr lang="ru-RU" sz="240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01"/>
          <p:cNvGrpSpPr>
            <a:grpSpLocks/>
          </p:cNvGrpSpPr>
          <p:nvPr/>
        </p:nvGrpSpPr>
        <p:grpSpPr bwMode="auto">
          <a:xfrm>
            <a:off x="304800" y="873125"/>
            <a:ext cx="8534400" cy="1019175"/>
            <a:chOff x="192" y="550"/>
            <a:chExt cx="5376" cy="642"/>
          </a:xfrm>
        </p:grpSpPr>
        <p:grpSp>
          <p:nvGrpSpPr>
            <p:cNvPr id="28720" name="Group 200"/>
            <p:cNvGrpSpPr>
              <a:grpSpLocks/>
            </p:cNvGrpSpPr>
            <p:nvPr/>
          </p:nvGrpSpPr>
          <p:grpSpPr bwMode="auto">
            <a:xfrm>
              <a:off x="192" y="550"/>
              <a:ext cx="2784" cy="624"/>
              <a:chOff x="192" y="550"/>
              <a:chExt cx="2784" cy="624"/>
            </a:xfrm>
          </p:grpSpPr>
          <p:sp>
            <p:nvSpPr>
              <p:cNvPr id="28723" name="Rectangle 153"/>
              <p:cNvSpPr>
                <a:spLocks noChangeArrowheads="1"/>
              </p:cNvSpPr>
              <p:nvPr/>
            </p:nvSpPr>
            <p:spPr bwMode="auto">
              <a:xfrm>
                <a:off x="192" y="618"/>
                <a:ext cx="1200" cy="384"/>
              </a:xfrm>
              <a:prstGeom prst="rect">
                <a:avLst/>
              </a:prstGeom>
              <a:solidFill>
                <a:schemeClr val="accent1"/>
              </a:solidFill>
              <a:ln w="9525">
                <a:solidFill>
                  <a:schemeClr val="tx1"/>
                </a:solidFill>
                <a:miter lim="800000"/>
                <a:headEnd/>
                <a:tailEnd/>
              </a:ln>
            </p:spPr>
            <p:txBody>
              <a:bodyPr wrap="none" anchor="ctr"/>
              <a:lstStyle/>
              <a:p>
                <a:pPr algn="ctr"/>
                <a:r>
                  <a:rPr lang="ru-RU"/>
                  <a:t>Редактор текста</a:t>
                </a:r>
              </a:p>
            </p:txBody>
          </p:sp>
          <p:sp>
            <p:nvSpPr>
              <p:cNvPr id="28724" name="AutoShape 157"/>
              <p:cNvSpPr>
                <a:spLocks noChangeArrowheads="1"/>
              </p:cNvSpPr>
              <p:nvPr/>
            </p:nvSpPr>
            <p:spPr bwMode="auto">
              <a:xfrm>
                <a:off x="1968" y="550"/>
                <a:ext cx="1008" cy="624"/>
              </a:xfrm>
              <a:prstGeom prst="flowChartMagneticDisk">
                <a:avLst/>
              </a:prstGeom>
              <a:solidFill>
                <a:schemeClr val="accent1"/>
              </a:solidFill>
              <a:ln w="9525">
                <a:solidFill>
                  <a:schemeClr val="tx1"/>
                </a:solidFill>
                <a:round/>
                <a:headEnd/>
                <a:tailEnd/>
              </a:ln>
            </p:spPr>
            <p:txBody>
              <a:bodyPr wrap="none" anchor="ctr"/>
              <a:lstStyle/>
              <a:p>
                <a:pPr algn="ctr"/>
                <a:r>
                  <a:rPr lang="ru-RU"/>
                  <a:t>Исходный код</a:t>
                </a:r>
              </a:p>
              <a:p>
                <a:pPr algn="ctr"/>
                <a:r>
                  <a:rPr lang="ru-RU"/>
                  <a:t>*</a:t>
                </a:r>
                <a:r>
                  <a:rPr lang="en-US"/>
                  <a:t>.cpp, *.pas</a:t>
                </a:r>
                <a:endParaRPr lang="ru-RU"/>
              </a:p>
            </p:txBody>
          </p:sp>
          <p:sp>
            <p:nvSpPr>
              <p:cNvPr id="28725" name="Line 168"/>
              <p:cNvSpPr>
                <a:spLocks noChangeShapeType="1"/>
              </p:cNvSpPr>
              <p:nvPr/>
            </p:nvSpPr>
            <p:spPr bwMode="auto">
              <a:xfrm>
                <a:off x="1392" y="810"/>
                <a:ext cx="576" cy="0"/>
              </a:xfrm>
              <a:prstGeom prst="line">
                <a:avLst/>
              </a:prstGeom>
              <a:noFill/>
              <a:ln w="9525">
                <a:solidFill>
                  <a:schemeClr val="tx1"/>
                </a:solidFill>
                <a:round/>
                <a:headEnd/>
                <a:tailEnd type="triangle" w="med" len="med"/>
              </a:ln>
            </p:spPr>
            <p:txBody>
              <a:bodyPr/>
              <a:lstStyle/>
              <a:p>
                <a:endParaRPr lang="ru-RU"/>
              </a:p>
            </p:txBody>
          </p:sp>
        </p:grpSp>
        <p:sp>
          <p:nvSpPr>
            <p:cNvPr id="28721" name="AutoShape 182"/>
            <p:cNvSpPr>
              <a:spLocks/>
            </p:cNvSpPr>
            <p:nvPr/>
          </p:nvSpPr>
          <p:spPr bwMode="auto">
            <a:xfrm>
              <a:off x="3072" y="550"/>
              <a:ext cx="96" cy="624"/>
            </a:xfrm>
            <a:prstGeom prst="rightBrace">
              <a:avLst>
                <a:gd name="adj1" fmla="val 54167"/>
                <a:gd name="adj2" fmla="val 50000"/>
              </a:avLst>
            </a:prstGeom>
            <a:noFill/>
            <a:ln w="9525">
              <a:solidFill>
                <a:schemeClr val="tx1"/>
              </a:solidFill>
              <a:round/>
              <a:headEnd/>
              <a:tailEnd/>
            </a:ln>
          </p:spPr>
          <p:txBody>
            <a:bodyPr wrap="none" anchor="ctr"/>
            <a:lstStyle/>
            <a:p>
              <a:endParaRPr lang="ru-RU"/>
            </a:p>
          </p:txBody>
        </p:sp>
        <p:sp>
          <p:nvSpPr>
            <p:cNvPr id="28722" name="Text Box 187"/>
            <p:cNvSpPr txBox="1">
              <a:spLocks noChangeArrowheads="1"/>
            </p:cNvSpPr>
            <p:nvPr/>
          </p:nvSpPr>
          <p:spPr bwMode="auto">
            <a:xfrm>
              <a:off x="3216" y="672"/>
              <a:ext cx="2352" cy="520"/>
            </a:xfrm>
            <a:prstGeom prst="rect">
              <a:avLst/>
            </a:prstGeom>
            <a:noFill/>
            <a:ln w="9525">
              <a:noFill/>
              <a:miter lim="800000"/>
              <a:headEnd/>
              <a:tailEnd/>
            </a:ln>
          </p:spPr>
          <p:txBody>
            <a:bodyPr>
              <a:spAutoFit/>
            </a:bodyPr>
            <a:lstStyle/>
            <a:p>
              <a:pPr>
                <a:spcBef>
                  <a:spcPct val="50000"/>
                </a:spcBef>
              </a:pPr>
              <a:r>
                <a:rPr lang="ru-RU" sz="1600"/>
                <a:t>С помощью редактора текста программа записывается и сохраняется на диске</a:t>
              </a:r>
            </a:p>
          </p:txBody>
        </p:sp>
      </p:grpSp>
      <p:grpSp>
        <p:nvGrpSpPr>
          <p:cNvPr id="4" name="Group 202"/>
          <p:cNvGrpSpPr>
            <a:grpSpLocks/>
          </p:cNvGrpSpPr>
          <p:nvPr/>
        </p:nvGrpSpPr>
        <p:grpSpPr bwMode="auto">
          <a:xfrm>
            <a:off x="304800" y="1600200"/>
            <a:ext cx="8382000" cy="1371600"/>
            <a:chOff x="192" y="1008"/>
            <a:chExt cx="5280" cy="864"/>
          </a:xfrm>
        </p:grpSpPr>
        <p:grpSp>
          <p:nvGrpSpPr>
            <p:cNvPr id="28713" name="Group 195"/>
            <p:cNvGrpSpPr>
              <a:grpSpLocks/>
            </p:cNvGrpSpPr>
            <p:nvPr/>
          </p:nvGrpSpPr>
          <p:grpSpPr bwMode="auto">
            <a:xfrm>
              <a:off x="192" y="1008"/>
              <a:ext cx="2784" cy="864"/>
              <a:chOff x="192" y="1008"/>
              <a:chExt cx="2784" cy="864"/>
            </a:xfrm>
          </p:grpSpPr>
          <p:sp>
            <p:nvSpPr>
              <p:cNvPr id="28716" name="Rectangle 154"/>
              <p:cNvSpPr>
                <a:spLocks noChangeArrowheads="1"/>
              </p:cNvSpPr>
              <p:nvPr/>
            </p:nvSpPr>
            <p:spPr bwMode="auto">
              <a:xfrm>
                <a:off x="192" y="1344"/>
                <a:ext cx="1200" cy="384"/>
              </a:xfrm>
              <a:prstGeom prst="rect">
                <a:avLst/>
              </a:prstGeom>
              <a:solidFill>
                <a:schemeClr val="accent1"/>
              </a:solidFill>
              <a:ln w="9525">
                <a:solidFill>
                  <a:schemeClr val="tx1"/>
                </a:solidFill>
                <a:miter lim="800000"/>
                <a:headEnd/>
                <a:tailEnd/>
              </a:ln>
            </p:spPr>
            <p:txBody>
              <a:bodyPr wrap="none" anchor="ctr"/>
              <a:lstStyle/>
              <a:p>
                <a:pPr algn="ctr"/>
                <a:r>
                  <a:rPr lang="ru-RU"/>
                  <a:t>Транслятор</a:t>
                </a:r>
              </a:p>
            </p:txBody>
          </p:sp>
          <p:sp>
            <p:nvSpPr>
              <p:cNvPr id="28717" name="AutoShape 158"/>
              <p:cNvSpPr>
                <a:spLocks noChangeArrowheads="1"/>
              </p:cNvSpPr>
              <p:nvPr/>
            </p:nvSpPr>
            <p:spPr bwMode="auto">
              <a:xfrm>
                <a:off x="1968" y="1248"/>
                <a:ext cx="1008" cy="624"/>
              </a:xfrm>
              <a:prstGeom prst="flowChartMagneticDisk">
                <a:avLst/>
              </a:prstGeom>
              <a:solidFill>
                <a:schemeClr val="accent1"/>
              </a:solidFill>
              <a:ln w="9525">
                <a:solidFill>
                  <a:schemeClr val="tx1"/>
                </a:solidFill>
                <a:round/>
                <a:headEnd/>
                <a:tailEnd/>
              </a:ln>
            </p:spPr>
            <p:txBody>
              <a:bodyPr wrap="none" anchor="ctr"/>
              <a:lstStyle/>
              <a:p>
                <a:pPr algn="ctr"/>
                <a:r>
                  <a:rPr lang="ru-RU"/>
                  <a:t>Объектный код</a:t>
                </a:r>
              </a:p>
              <a:p>
                <a:pPr algn="ctr"/>
                <a:r>
                  <a:rPr lang="en-US"/>
                  <a:t>*.obj</a:t>
                </a:r>
                <a:endParaRPr lang="ru-RU"/>
              </a:p>
            </p:txBody>
          </p:sp>
          <p:sp>
            <p:nvSpPr>
              <p:cNvPr id="28718" name="Line 169"/>
              <p:cNvSpPr>
                <a:spLocks noChangeShapeType="1"/>
              </p:cNvSpPr>
              <p:nvPr/>
            </p:nvSpPr>
            <p:spPr bwMode="auto">
              <a:xfrm>
                <a:off x="1392" y="1536"/>
                <a:ext cx="576" cy="0"/>
              </a:xfrm>
              <a:prstGeom prst="line">
                <a:avLst/>
              </a:prstGeom>
              <a:noFill/>
              <a:ln w="9525">
                <a:solidFill>
                  <a:schemeClr val="tx1"/>
                </a:solidFill>
                <a:round/>
                <a:headEnd/>
                <a:tailEnd type="triangle" w="med" len="med"/>
              </a:ln>
            </p:spPr>
            <p:txBody>
              <a:bodyPr/>
              <a:lstStyle/>
              <a:p>
                <a:endParaRPr lang="ru-RU"/>
              </a:p>
            </p:txBody>
          </p:sp>
          <p:sp>
            <p:nvSpPr>
              <p:cNvPr id="28719" name="Line 172"/>
              <p:cNvSpPr>
                <a:spLocks noChangeShapeType="1"/>
              </p:cNvSpPr>
              <p:nvPr/>
            </p:nvSpPr>
            <p:spPr bwMode="auto">
              <a:xfrm>
                <a:off x="768" y="1008"/>
                <a:ext cx="0" cy="336"/>
              </a:xfrm>
              <a:prstGeom prst="line">
                <a:avLst/>
              </a:prstGeom>
              <a:noFill/>
              <a:ln w="9525">
                <a:solidFill>
                  <a:schemeClr val="tx1"/>
                </a:solidFill>
                <a:round/>
                <a:headEnd/>
                <a:tailEnd type="triangle" w="med" len="med"/>
              </a:ln>
            </p:spPr>
            <p:txBody>
              <a:bodyPr/>
              <a:lstStyle/>
              <a:p>
                <a:endParaRPr lang="ru-RU"/>
              </a:p>
            </p:txBody>
          </p:sp>
        </p:grpSp>
        <p:sp>
          <p:nvSpPr>
            <p:cNvPr id="28714" name="AutoShape 183"/>
            <p:cNvSpPr>
              <a:spLocks/>
            </p:cNvSpPr>
            <p:nvPr/>
          </p:nvSpPr>
          <p:spPr bwMode="auto">
            <a:xfrm>
              <a:off x="3072" y="1248"/>
              <a:ext cx="96" cy="624"/>
            </a:xfrm>
            <a:prstGeom prst="rightBrace">
              <a:avLst>
                <a:gd name="adj1" fmla="val 54167"/>
                <a:gd name="adj2" fmla="val 50000"/>
              </a:avLst>
            </a:prstGeom>
            <a:noFill/>
            <a:ln w="9525">
              <a:solidFill>
                <a:schemeClr val="tx1"/>
              </a:solidFill>
              <a:round/>
              <a:headEnd/>
              <a:tailEnd/>
            </a:ln>
          </p:spPr>
          <p:txBody>
            <a:bodyPr wrap="none" anchor="ctr"/>
            <a:lstStyle/>
            <a:p>
              <a:endParaRPr lang="ru-RU"/>
            </a:p>
          </p:txBody>
        </p:sp>
        <p:sp>
          <p:nvSpPr>
            <p:cNvPr id="28715" name="Text Box 188"/>
            <p:cNvSpPr txBox="1">
              <a:spLocks noChangeArrowheads="1"/>
            </p:cNvSpPr>
            <p:nvPr/>
          </p:nvSpPr>
          <p:spPr bwMode="auto">
            <a:xfrm>
              <a:off x="3168" y="1248"/>
              <a:ext cx="2304" cy="520"/>
            </a:xfrm>
            <a:prstGeom prst="rect">
              <a:avLst/>
            </a:prstGeom>
            <a:noFill/>
            <a:ln w="9525">
              <a:noFill/>
              <a:miter lim="800000"/>
              <a:headEnd/>
              <a:tailEnd/>
            </a:ln>
          </p:spPr>
          <p:txBody>
            <a:bodyPr>
              <a:spAutoFit/>
            </a:bodyPr>
            <a:lstStyle/>
            <a:p>
              <a:pPr>
                <a:spcBef>
                  <a:spcPct val="50000"/>
                </a:spcBef>
              </a:pPr>
              <a:r>
                <a:rPr lang="ru-RU" sz="1600"/>
                <a:t>Транслятор преобразует исходный код в машинный код, но не подключает внешние функции.</a:t>
              </a:r>
            </a:p>
          </p:txBody>
        </p:sp>
      </p:grpSp>
      <p:grpSp>
        <p:nvGrpSpPr>
          <p:cNvPr id="6" name="Group 203"/>
          <p:cNvGrpSpPr>
            <a:grpSpLocks/>
          </p:cNvGrpSpPr>
          <p:nvPr/>
        </p:nvGrpSpPr>
        <p:grpSpPr bwMode="auto">
          <a:xfrm>
            <a:off x="304800" y="2743200"/>
            <a:ext cx="8305800" cy="1447800"/>
            <a:chOff x="192" y="1728"/>
            <a:chExt cx="5232" cy="912"/>
          </a:xfrm>
        </p:grpSpPr>
        <p:grpSp>
          <p:nvGrpSpPr>
            <p:cNvPr id="28706" name="Group 196"/>
            <p:cNvGrpSpPr>
              <a:grpSpLocks/>
            </p:cNvGrpSpPr>
            <p:nvPr/>
          </p:nvGrpSpPr>
          <p:grpSpPr bwMode="auto">
            <a:xfrm>
              <a:off x="192" y="1728"/>
              <a:ext cx="2784" cy="864"/>
              <a:chOff x="192" y="1728"/>
              <a:chExt cx="2784" cy="864"/>
            </a:xfrm>
          </p:grpSpPr>
          <p:sp>
            <p:nvSpPr>
              <p:cNvPr id="28709" name="Rectangle 155"/>
              <p:cNvSpPr>
                <a:spLocks noChangeArrowheads="1"/>
              </p:cNvSpPr>
              <p:nvPr/>
            </p:nvSpPr>
            <p:spPr bwMode="auto">
              <a:xfrm>
                <a:off x="192" y="2018"/>
                <a:ext cx="1200" cy="384"/>
              </a:xfrm>
              <a:prstGeom prst="rect">
                <a:avLst/>
              </a:prstGeom>
              <a:solidFill>
                <a:schemeClr val="accent1"/>
              </a:solidFill>
              <a:ln w="9525">
                <a:solidFill>
                  <a:schemeClr val="tx1"/>
                </a:solidFill>
                <a:miter lim="800000"/>
                <a:headEnd/>
                <a:tailEnd/>
              </a:ln>
            </p:spPr>
            <p:txBody>
              <a:bodyPr wrap="none" anchor="ctr"/>
              <a:lstStyle/>
              <a:p>
                <a:pPr algn="ctr"/>
                <a:r>
                  <a:rPr lang="ru-RU"/>
                  <a:t>Редактор связей</a:t>
                </a:r>
              </a:p>
              <a:p>
                <a:pPr algn="ctr"/>
                <a:r>
                  <a:rPr lang="ru-RU"/>
                  <a:t>(</a:t>
                </a:r>
                <a:r>
                  <a:rPr lang="en-US"/>
                  <a:t>Linker</a:t>
                </a:r>
                <a:r>
                  <a:rPr lang="ru-RU"/>
                  <a:t>)</a:t>
                </a:r>
              </a:p>
            </p:txBody>
          </p:sp>
          <p:sp>
            <p:nvSpPr>
              <p:cNvPr id="28710" name="AutoShape 159"/>
              <p:cNvSpPr>
                <a:spLocks noChangeArrowheads="1"/>
              </p:cNvSpPr>
              <p:nvPr/>
            </p:nvSpPr>
            <p:spPr bwMode="auto">
              <a:xfrm>
                <a:off x="1968" y="1968"/>
                <a:ext cx="1008" cy="624"/>
              </a:xfrm>
              <a:prstGeom prst="flowChartMagneticDisk">
                <a:avLst/>
              </a:prstGeom>
              <a:solidFill>
                <a:schemeClr val="accent1"/>
              </a:solidFill>
              <a:ln w="9525">
                <a:solidFill>
                  <a:schemeClr val="tx1"/>
                </a:solidFill>
                <a:round/>
                <a:headEnd/>
                <a:tailEnd/>
              </a:ln>
            </p:spPr>
            <p:txBody>
              <a:bodyPr wrap="none" anchor="ctr"/>
              <a:lstStyle/>
              <a:p>
                <a:pPr algn="ctr"/>
                <a:r>
                  <a:rPr lang="ru-RU"/>
                  <a:t>Выполняемый </a:t>
                </a:r>
              </a:p>
              <a:p>
                <a:pPr algn="ctr"/>
                <a:r>
                  <a:rPr lang="ru-RU"/>
                  <a:t>код *</a:t>
                </a:r>
                <a:r>
                  <a:rPr lang="en-US"/>
                  <a:t>.exe</a:t>
                </a:r>
                <a:endParaRPr lang="ru-RU"/>
              </a:p>
            </p:txBody>
          </p:sp>
          <p:sp>
            <p:nvSpPr>
              <p:cNvPr id="28711" name="Line 170"/>
              <p:cNvSpPr>
                <a:spLocks noChangeShapeType="1"/>
              </p:cNvSpPr>
              <p:nvPr/>
            </p:nvSpPr>
            <p:spPr bwMode="auto">
              <a:xfrm>
                <a:off x="1392" y="2190"/>
                <a:ext cx="576" cy="0"/>
              </a:xfrm>
              <a:prstGeom prst="line">
                <a:avLst/>
              </a:prstGeom>
              <a:noFill/>
              <a:ln w="9525">
                <a:solidFill>
                  <a:schemeClr val="tx1"/>
                </a:solidFill>
                <a:round/>
                <a:headEnd/>
                <a:tailEnd type="triangle" w="med" len="med"/>
              </a:ln>
            </p:spPr>
            <p:txBody>
              <a:bodyPr/>
              <a:lstStyle/>
              <a:p>
                <a:endParaRPr lang="ru-RU"/>
              </a:p>
            </p:txBody>
          </p:sp>
          <p:sp>
            <p:nvSpPr>
              <p:cNvPr id="28712" name="Line 173"/>
              <p:cNvSpPr>
                <a:spLocks noChangeShapeType="1"/>
              </p:cNvSpPr>
              <p:nvPr/>
            </p:nvSpPr>
            <p:spPr bwMode="auto">
              <a:xfrm>
                <a:off x="768" y="1728"/>
                <a:ext cx="0" cy="288"/>
              </a:xfrm>
              <a:prstGeom prst="line">
                <a:avLst/>
              </a:prstGeom>
              <a:noFill/>
              <a:ln w="9525">
                <a:solidFill>
                  <a:schemeClr val="tx1"/>
                </a:solidFill>
                <a:round/>
                <a:headEnd/>
                <a:tailEnd type="triangle" w="med" len="med"/>
              </a:ln>
            </p:spPr>
            <p:txBody>
              <a:bodyPr/>
              <a:lstStyle/>
              <a:p>
                <a:endParaRPr lang="ru-RU"/>
              </a:p>
            </p:txBody>
          </p:sp>
        </p:grpSp>
        <p:sp>
          <p:nvSpPr>
            <p:cNvPr id="28707" name="AutoShape 184"/>
            <p:cNvSpPr>
              <a:spLocks/>
            </p:cNvSpPr>
            <p:nvPr/>
          </p:nvSpPr>
          <p:spPr bwMode="auto">
            <a:xfrm>
              <a:off x="3072" y="1968"/>
              <a:ext cx="96" cy="624"/>
            </a:xfrm>
            <a:prstGeom prst="rightBrace">
              <a:avLst>
                <a:gd name="adj1" fmla="val 54167"/>
                <a:gd name="adj2" fmla="val 50000"/>
              </a:avLst>
            </a:prstGeom>
            <a:noFill/>
            <a:ln w="9525">
              <a:solidFill>
                <a:schemeClr val="tx1"/>
              </a:solidFill>
              <a:round/>
              <a:headEnd/>
              <a:tailEnd/>
            </a:ln>
          </p:spPr>
          <p:txBody>
            <a:bodyPr wrap="none" anchor="ctr"/>
            <a:lstStyle/>
            <a:p>
              <a:endParaRPr lang="ru-RU"/>
            </a:p>
          </p:txBody>
        </p:sp>
        <p:sp>
          <p:nvSpPr>
            <p:cNvPr id="28708" name="Text Box 189"/>
            <p:cNvSpPr txBox="1">
              <a:spLocks noChangeArrowheads="1"/>
            </p:cNvSpPr>
            <p:nvPr/>
          </p:nvSpPr>
          <p:spPr bwMode="auto">
            <a:xfrm>
              <a:off x="3168" y="1966"/>
              <a:ext cx="2256" cy="674"/>
            </a:xfrm>
            <a:prstGeom prst="rect">
              <a:avLst/>
            </a:prstGeom>
            <a:noFill/>
            <a:ln w="9525">
              <a:noFill/>
              <a:miter lim="800000"/>
              <a:headEnd/>
              <a:tailEnd/>
            </a:ln>
          </p:spPr>
          <p:txBody>
            <a:bodyPr>
              <a:spAutoFit/>
            </a:bodyPr>
            <a:lstStyle/>
            <a:p>
              <a:pPr>
                <a:spcBef>
                  <a:spcPct val="50000"/>
                </a:spcBef>
              </a:pPr>
              <a:r>
                <a:rPr lang="ru-RU" sz="1600"/>
                <a:t>Редактор связей объединяет объектный код из разных файлов и с функциями из библиотек. Создается один файл.</a:t>
              </a:r>
            </a:p>
          </p:txBody>
        </p:sp>
      </p:grpSp>
      <p:grpSp>
        <p:nvGrpSpPr>
          <p:cNvPr id="8" name="Group 197"/>
          <p:cNvGrpSpPr>
            <a:grpSpLocks/>
          </p:cNvGrpSpPr>
          <p:nvPr/>
        </p:nvGrpSpPr>
        <p:grpSpPr bwMode="auto">
          <a:xfrm>
            <a:off x="304800" y="3505200"/>
            <a:ext cx="2819400" cy="1524000"/>
            <a:chOff x="192" y="2208"/>
            <a:chExt cx="1776" cy="960"/>
          </a:xfrm>
        </p:grpSpPr>
        <p:sp>
          <p:nvSpPr>
            <p:cNvPr id="28703" name="Rectangle 156"/>
            <p:cNvSpPr>
              <a:spLocks noChangeArrowheads="1"/>
            </p:cNvSpPr>
            <p:nvPr/>
          </p:nvSpPr>
          <p:spPr bwMode="auto">
            <a:xfrm>
              <a:off x="192" y="2784"/>
              <a:ext cx="1200" cy="384"/>
            </a:xfrm>
            <a:prstGeom prst="rect">
              <a:avLst/>
            </a:prstGeom>
            <a:solidFill>
              <a:schemeClr val="accent1"/>
            </a:solidFill>
            <a:ln w="9525">
              <a:solidFill>
                <a:schemeClr val="tx1"/>
              </a:solidFill>
              <a:miter lim="800000"/>
              <a:headEnd/>
              <a:tailEnd/>
            </a:ln>
          </p:spPr>
          <p:txBody>
            <a:bodyPr wrap="none" anchor="ctr"/>
            <a:lstStyle/>
            <a:p>
              <a:pPr algn="ctr"/>
              <a:r>
                <a:rPr lang="ru-RU"/>
                <a:t>Загрузчик</a:t>
              </a:r>
            </a:p>
            <a:p>
              <a:pPr algn="ctr"/>
              <a:r>
                <a:rPr lang="ru-RU"/>
                <a:t>(</a:t>
              </a:r>
              <a:r>
                <a:rPr lang="en-US"/>
                <a:t>Loader</a:t>
              </a:r>
              <a:r>
                <a:rPr lang="ru-RU"/>
                <a:t>)</a:t>
              </a:r>
            </a:p>
          </p:txBody>
        </p:sp>
        <p:sp>
          <p:nvSpPr>
            <p:cNvPr id="28704" name="Line 174"/>
            <p:cNvSpPr>
              <a:spLocks noChangeShapeType="1"/>
            </p:cNvSpPr>
            <p:nvPr/>
          </p:nvSpPr>
          <p:spPr bwMode="auto">
            <a:xfrm>
              <a:off x="768" y="2400"/>
              <a:ext cx="0" cy="384"/>
            </a:xfrm>
            <a:prstGeom prst="line">
              <a:avLst/>
            </a:prstGeom>
            <a:noFill/>
            <a:ln w="9525">
              <a:solidFill>
                <a:schemeClr val="tx1"/>
              </a:solidFill>
              <a:round/>
              <a:headEnd/>
              <a:tailEnd type="triangle" w="med" len="med"/>
            </a:ln>
          </p:spPr>
          <p:txBody>
            <a:bodyPr/>
            <a:lstStyle/>
            <a:p>
              <a:endParaRPr lang="ru-RU"/>
            </a:p>
          </p:txBody>
        </p:sp>
        <p:sp>
          <p:nvSpPr>
            <p:cNvPr id="28705" name="Line 178"/>
            <p:cNvSpPr>
              <a:spLocks noChangeShapeType="1"/>
            </p:cNvSpPr>
            <p:nvPr/>
          </p:nvSpPr>
          <p:spPr bwMode="auto">
            <a:xfrm flipH="1">
              <a:off x="1392" y="2208"/>
              <a:ext cx="576" cy="672"/>
            </a:xfrm>
            <a:prstGeom prst="line">
              <a:avLst/>
            </a:prstGeom>
            <a:noFill/>
            <a:ln w="9525">
              <a:solidFill>
                <a:schemeClr val="tx1"/>
              </a:solidFill>
              <a:round/>
              <a:headEnd/>
              <a:tailEnd type="triangle" w="med" len="med"/>
            </a:ln>
          </p:spPr>
          <p:txBody>
            <a:bodyPr/>
            <a:lstStyle/>
            <a:p>
              <a:endParaRPr lang="ru-RU"/>
            </a:p>
          </p:txBody>
        </p:sp>
      </p:grpSp>
      <p:grpSp>
        <p:nvGrpSpPr>
          <p:cNvPr id="9" name="Group 208"/>
          <p:cNvGrpSpPr>
            <a:grpSpLocks/>
          </p:cNvGrpSpPr>
          <p:nvPr/>
        </p:nvGrpSpPr>
        <p:grpSpPr bwMode="auto">
          <a:xfrm>
            <a:off x="2209800" y="4343400"/>
            <a:ext cx="2886075" cy="2098675"/>
            <a:chOff x="1392" y="2736"/>
            <a:chExt cx="1818" cy="1322"/>
          </a:xfrm>
        </p:grpSpPr>
        <p:grpSp>
          <p:nvGrpSpPr>
            <p:cNvPr id="28692" name="Group 198"/>
            <p:cNvGrpSpPr>
              <a:grpSpLocks/>
            </p:cNvGrpSpPr>
            <p:nvPr/>
          </p:nvGrpSpPr>
          <p:grpSpPr bwMode="auto">
            <a:xfrm>
              <a:off x="1392" y="2976"/>
              <a:ext cx="1586" cy="1082"/>
              <a:chOff x="1392" y="2976"/>
              <a:chExt cx="1586" cy="1082"/>
            </a:xfrm>
          </p:grpSpPr>
          <p:grpSp>
            <p:nvGrpSpPr>
              <p:cNvPr id="28695" name="Group 167"/>
              <p:cNvGrpSpPr>
                <a:grpSpLocks/>
              </p:cNvGrpSpPr>
              <p:nvPr/>
            </p:nvGrpSpPr>
            <p:grpSpPr bwMode="auto">
              <a:xfrm>
                <a:off x="1970" y="3050"/>
                <a:ext cx="1008" cy="1008"/>
                <a:chOff x="2112" y="2448"/>
                <a:chExt cx="1008" cy="1008"/>
              </a:xfrm>
            </p:grpSpPr>
            <p:sp>
              <p:nvSpPr>
                <p:cNvPr id="28697" name="Rectangle 160"/>
                <p:cNvSpPr>
                  <a:spLocks noChangeArrowheads="1"/>
                </p:cNvSpPr>
                <p:nvPr/>
              </p:nvSpPr>
              <p:spPr bwMode="auto">
                <a:xfrm>
                  <a:off x="2112" y="2448"/>
                  <a:ext cx="1008" cy="1008"/>
                </a:xfrm>
                <a:prstGeom prst="rect">
                  <a:avLst/>
                </a:prstGeom>
                <a:solidFill>
                  <a:schemeClr val="accent1"/>
                </a:solidFill>
                <a:ln w="9525">
                  <a:solidFill>
                    <a:schemeClr val="tx1"/>
                  </a:solidFill>
                  <a:miter lim="800000"/>
                  <a:headEnd/>
                  <a:tailEnd/>
                </a:ln>
              </p:spPr>
              <p:txBody>
                <a:bodyPr wrap="none" anchor="ctr"/>
                <a:lstStyle/>
                <a:p>
                  <a:endParaRPr lang="ru-RU"/>
                </a:p>
              </p:txBody>
            </p:sp>
            <p:sp>
              <p:nvSpPr>
                <p:cNvPr id="28698" name="Line 161"/>
                <p:cNvSpPr>
                  <a:spLocks noChangeShapeType="1"/>
                </p:cNvSpPr>
                <p:nvPr/>
              </p:nvSpPr>
              <p:spPr bwMode="auto">
                <a:xfrm>
                  <a:off x="2112" y="2592"/>
                  <a:ext cx="1008" cy="0"/>
                </a:xfrm>
                <a:prstGeom prst="line">
                  <a:avLst/>
                </a:prstGeom>
                <a:noFill/>
                <a:ln w="9525">
                  <a:solidFill>
                    <a:schemeClr val="tx1"/>
                  </a:solidFill>
                  <a:round/>
                  <a:headEnd/>
                  <a:tailEnd/>
                </a:ln>
              </p:spPr>
              <p:txBody>
                <a:bodyPr/>
                <a:lstStyle/>
                <a:p>
                  <a:endParaRPr lang="ru-RU"/>
                </a:p>
              </p:txBody>
            </p:sp>
            <p:sp>
              <p:nvSpPr>
                <p:cNvPr id="28699" name="Line 162"/>
                <p:cNvSpPr>
                  <a:spLocks noChangeShapeType="1"/>
                </p:cNvSpPr>
                <p:nvPr/>
              </p:nvSpPr>
              <p:spPr bwMode="auto">
                <a:xfrm>
                  <a:off x="2112" y="2736"/>
                  <a:ext cx="1008" cy="0"/>
                </a:xfrm>
                <a:prstGeom prst="line">
                  <a:avLst/>
                </a:prstGeom>
                <a:noFill/>
                <a:ln w="9525">
                  <a:solidFill>
                    <a:schemeClr val="tx1"/>
                  </a:solidFill>
                  <a:round/>
                  <a:headEnd/>
                  <a:tailEnd/>
                </a:ln>
              </p:spPr>
              <p:txBody>
                <a:bodyPr/>
                <a:lstStyle/>
                <a:p>
                  <a:endParaRPr lang="ru-RU"/>
                </a:p>
              </p:txBody>
            </p:sp>
            <p:sp>
              <p:nvSpPr>
                <p:cNvPr id="28700" name="Line 163"/>
                <p:cNvSpPr>
                  <a:spLocks noChangeShapeType="1"/>
                </p:cNvSpPr>
                <p:nvPr/>
              </p:nvSpPr>
              <p:spPr bwMode="auto">
                <a:xfrm>
                  <a:off x="2112" y="2880"/>
                  <a:ext cx="1008" cy="0"/>
                </a:xfrm>
                <a:prstGeom prst="line">
                  <a:avLst/>
                </a:prstGeom>
                <a:noFill/>
                <a:ln w="9525">
                  <a:solidFill>
                    <a:schemeClr val="tx1"/>
                  </a:solidFill>
                  <a:round/>
                  <a:headEnd/>
                  <a:tailEnd/>
                </a:ln>
              </p:spPr>
              <p:txBody>
                <a:bodyPr/>
                <a:lstStyle/>
                <a:p>
                  <a:endParaRPr lang="ru-RU"/>
                </a:p>
              </p:txBody>
            </p:sp>
            <p:sp>
              <p:nvSpPr>
                <p:cNvPr id="28701" name="Text Box 164"/>
                <p:cNvSpPr txBox="1">
                  <a:spLocks noChangeArrowheads="1"/>
                </p:cNvSpPr>
                <p:nvPr/>
              </p:nvSpPr>
              <p:spPr bwMode="auto">
                <a:xfrm>
                  <a:off x="2496" y="2880"/>
                  <a:ext cx="192" cy="402"/>
                </a:xfrm>
                <a:prstGeom prst="rect">
                  <a:avLst/>
                </a:prstGeom>
                <a:noFill/>
                <a:ln w="9525">
                  <a:noFill/>
                  <a:miter lim="800000"/>
                  <a:headEnd/>
                  <a:tailEnd/>
                </a:ln>
              </p:spPr>
              <p:txBody>
                <a:bodyPr>
                  <a:spAutoFit/>
                </a:bodyPr>
                <a:lstStyle/>
                <a:p>
                  <a:pPr>
                    <a:spcBef>
                      <a:spcPct val="50000"/>
                    </a:spcBef>
                  </a:pPr>
                  <a:r>
                    <a:rPr lang="ru-RU" sz="900"/>
                    <a:t>.</a:t>
                  </a:r>
                </a:p>
                <a:p>
                  <a:pPr>
                    <a:spcBef>
                      <a:spcPct val="50000"/>
                    </a:spcBef>
                  </a:pPr>
                  <a:r>
                    <a:rPr lang="ru-RU" sz="900"/>
                    <a:t>.</a:t>
                  </a:r>
                </a:p>
                <a:p>
                  <a:pPr>
                    <a:spcBef>
                      <a:spcPct val="50000"/>
                    </a:spcBef>
                  </a:pPr>
                  <a:r>
                    <a:rPr lang="ru-RU" sz="900"/>
                    <a:t>.</a:t>
                  </a:r>
                </a:p>
              </p:txBody>
            </p:sp>
            <p:sp>
              <p:nvSpPr>
                <p:cNvPr id="28702" name="Line 166"/>
                <p:cNvSpPr>
                  <a:spLocks noChangeShapeType="1"/>
                </p:cNvSpPr>
                <p:nvPr/>
              </p:nvSpPr>
              <p:spPr bwMode="auto">
                <a:xfrm>
                  <a:off x="2112" y="3312"/>
                  <a:ext cx="1008" cy="0"/>
                </a:xfrm>
                <a:prstGeom prst="line">
                  <a:avLst/>
                </a:prstGeom>
                <a:noFill/>
                <a:ln w="9525">
                  <a:solidFill>
                    <a:schemeClr val="tx1"/>
                  </a:solidFill>
                  <a:round/>
                  <a:headEnd/>
                  <a:tailEnd/>
                </a:ln>
              </p:spPr>
              <p:txBody>
                <a:bodyPr/>
                <a:lstStyle/>
                <a:p>
                  <a:endParaRPr lang="ru-RU"/>
                </a:p>
              </p:txBody>
            </p:sp>
          </p:grpSp>
          <p:sp>
            <p:nvSpPr>
              <p:cNvPr id="28696" name="Line 171"/>
              <p:cNvSpPr>
                <a:spLocks noChangeShapeType="1"/>
              </p:cNvSpPr>
              <p:nvPr/>
            </p:nvSpPr>
            <p:spPr bwMode="auto">
              <a:xfrm>
                <a:off x="1392" y="2976"/>
                <a:ext cx="576" cy="144"/>
              </a:xfrm>
              <a:prstGeom prst="line">
                <a:avLst/>
              </a:prstGeom>
              <a:noFill/>
              <a:ln w="9525">
                <a:solidFill>
                  <a:schemeClr val="tx1"/>
                </a:solidFill>
                <a:round/>
                <a:headEnd/>
                <a:tailEnd type="triangle" w="med" len="med"/>
              </a:ln>
            </p:spPr>
            <p:txBody>
              <a:bodyPr/>
              <a:lstStyle/>
              <a:p>
                <a:endParaRPr lang="ru-RU"/>
              </a:p>
            </p:txBody>
          </p:sp>
        </p:grpSp>
        <p:sp>
          <p:nvSpPr>
            <p:cNvPr id="28693" name="Text Box 180"/>
            <p:cNvSpPr txBox="1">
              <a:spLocks noChangeArrowheads="1"/>
            </p:cNvSpPr>
            <p:nvPr/>
          </p:nvSpPr>
          <p:spPr bwMode="auto">
            <a:xfrm>
              <a:off x="1866" y="2824"/>
              <a:ext cx="1344" cy="192"/>
            </a:xfrm>
            <a:prstGeom prst="rect">
              <a:avLst/>
            </a:prstGeom>
            <a:noFill/>
            <a:ln w="9525">
              <a:noFill/>
              <a:miter lim="800000"/>
              <a:headEnd/>
              <a:tailEnd/>
            </a:ln>
          </p:spPr>
          <p:txBody>
            <a:bodyPr>
              <a:spAutoFit/>
            </a:bodyPr>
            <a:lstStyle/>
            <a:p>
              <a:pPr>
                <a:spcBef>
                  <a:spcPct val="50000"/>
                </a:spcBef>
              </a:pPr>
              <a:r>
                <a:rPr lang="ru-RU" sz="1400" b="1"/>
                <a:t>Оперативная память</a:t>
              </a:r>
            </a:p>
          </p:txBody>
        </p:sp>
        <p:sp>
          <p:nvSpPr>
            <p:cNvPr id="28694" name="AutoShape 185"/>
            <p:cNvSpPr>
              <a:spLocks/>
            </p:cNvSpPr>
            <p:nvPr/>
          </p:nvSpPr>
          <p:spPr bwMode="auto">
            <a:xfrm>
              <a:off x="3090" y="2736"/>
              <a:ext cx="56" cy="864"/>
            </a:xfrm>
            <a:prstGeom prst="rightBrace">
              <a:avLst>
                <a:gd name="adj1" fmla="val 128571"/>
                <a:gd name="adj2" fmla="val 50000"/>
              </a:avLst>
            </a:prstGeom>
            <a:noFill/>
            <a:ln w="9525">
              <a:solidFill>
                <a:schemeClr val="tx1"/>
              </a:solidFill>
              <a:round/>
              <a:headEnd/>
              <a:tailEnd/>
            </a:ln>
          </p:spPr>
          <p:txBody>
            <a:bodyPr wrap="none" anchor="ctr"/>
            <a:lstStyle/>
            <a:p>
              <a:endParaRPr lang="ru-RU"/>
            </a:p>
          </p:txBody>
        </p:sp>
      </p:grpSp>
      <p:sp>
        <p:nvSpPr>
          <p:cNvPr id="148670" name="Text Box 190"/>
          <p:cNvSpPr txBox="1">
            <a:spLocks noChangeArrowheads="1"/>
          </p:cNvSpPr>
          <p:nvPr/>
        </p:nvSpPr>
        <p:spPr bwMode="auto">
          <a:xfrm>
            <a:off x="5105400" y="4343400"/>
            <a:ext cx="4038600" cy="1314450"/>
          </a:xfrm>
          <a:prstGeom prst="rect">
            <a:avLst/>
          </a:prstGeom>
          <a:noFill/>
          <a:ln w="9525">
            <a:noFill/>
            <a:miter lim="800000"/>
            <a:headEnd/>
            <a:tailEnd/>
          </a:ln>
        </p:spPr>
        <p:txBody>
          <a:bodyPr>
            <a:spAutoFit/>
          </a:bodyPr>
          <a:lstStyle/>
          <a:p>
            <a:pPr>
              <a:spcBef>
                <a:spcPct val="50000"/>
              </a:spcBef>
            </a:pPr>
            <a:r>
              <a:rPr lang="ru-RU" sz="1600"/>
              <a:t>Загрузчик создает новый процесс, переписывает программу в ОП, настраивает разные таблицы и передает управление первому оператору (начало функции </a:t>
            </a:r>
            <a:r>
              <a:rPr lang="en-US" sz="1600"/>
              <a:t>Main</a:t>
            </a:r>
            <a:r>
              <a:rPr lang="ru-RU" sz="1600"/>
              <a:t> )</a:t>
            </a:r>
          </a:p>
        </p:txBody>
      </p:sp>
      <p:grpSp>
        <p:nvGrpSpPr>
          <p:cNvPr id="12" name="Group 205"/>
          <p:cNvGrpSpPr>
            <a:grpSpLocks/>
          </p:cNvGrpSpPr>
          <p:nvPr/>
        </p:nvGrpSpPr>
        <p:grpSpPr bwMode="auto">
          <a:xfrm>
            <a:off x="304800" y="5029200"/>
            <a:ext cx="8610600" cy="1828800"/>
            <a:chOff x="192" y="3168"/>
            <a:chExt cx="5424" cy="1152"/>
          </a:xfrm>
        </p:grpSpPr>
        <p:sp>
          <p:nvSpPr>
            <p:cNvPr id="28683" name="AutoShape 186"/>
            <p:cNvSpPr>
              <a:spLocks/>
            </p:cNvSpPr>
            <p:nvPr/>
          </p:nvSpPr>
          <p:spPr bwMode="auto">
            <a:xfrm>
              <a:off x="3082" y="3648"/>
              <a:ext cx="96" cy="624"/>
            </a:xfrm>
            <a:prstGeom prst="rightBrace">
              <a:avLst>
                <a:gd name="adj1" fmla="val 54167"/>
                <a:gd name="adj2" fmla="val 50000"/>
              </a:avLst>
            </a:prstGeom>
            <a:noFill/>
            <a:ln w="9525">
              <a:solidFill>
                <a:schemeClr val="tx1"/>
              </a:solidFill>
              <a:round/>
              <a:headEnd/>
              <a:tailEnd/>
            </a:ln>
          </p:spPr>
          <p:txBody>
            <a:bodyPr wrap="none" anchor="ctr"/>
            <a:lstStyle/>
            <a:p>
              <a:endParaRPr lang="ru-RU"/>
            </a:p>
          </p:txBody>
        </p:sp>
        <p:sp>
          <p:nvSpPr>
            <p:cNvPr id="28684" name="Text Box 191"/>
            <p:cNvSpPr txBox="1">
              <a:spLocks noChangeArrowheads="1"/>
            </p:cNvSpPr>
            <p:nvPr/>
          </p:nvSpPr>
          <p:spPr bwMode="auto">
            <a:xfrm>
              <a:off x="3264" y="3646"/>
              <a:ext cx="2352" cy="674"/>
            </a:xfrm>
            <a:prstGeom prst="rect">
              <a:avLst/>
            </a:prstGeom>
            <a:noFill/>
            <a:ln w="9525">
              <a:noFill/>
              <a:miter lim="800000"/>
              <a:headEnd/>
              <a:tailEnd/>
            </a:ln>
          </p:spPr>
          <p:txBody>
            <a:bodyPr>
              <a:spAutoFit/>
            </a:bodyPr>
            <a:lstStyle/>
            <a:p>
              <a:pPr>
                <a:spcBef>
                  <a:spcPct val="50000"/>
                </a:spcBef>
              </a:pPr>
              <a:r>
                <a:rPr lang="ru-RU" sz="1600"/>
                <a:t>Процессор выполняет операторы в выделенные для программы интервалы времени и в соответствии с логикой программы</a:t>
              </a:r>
            </a:p>
          </p:txBody>
        </p:sp>
        <p:grpSp>
          <p:nvGrpSpPr>
            <p:cNvPr id="28685" name="Group 199"/>
            <p:cNvGrpSpPr>
              <a:grpSpLocks/>
            </p:cNvGrpSpPr>
            <p:nvPr/>
          </p:nvGrpSpPr>
          <p:grpSpPr bwMode="auto">
            <a:xfrm>
              <a:off x="192" y="3168"/>
              <a:ext cx="1776" cy="974"/>
              <a:chOff x="192" y="3168"/>
              <a:chExt cx="1776" cy="974"/>
            </a:xfrm>
          </p:grpSpPr>
          <p:grpSp>
            <p:nvGrpSpPr>
              <p:cNvPr id="28686" name="Group 192"/>
              <p:cNvGrpSpPr>
                <a:grpSpLocks/>
              </p:cNvGrpSpPr>
              <p:nvPr/>
            </p:nvGrpSpPr>
            <p:grpSpPr bwMode="auto">
              <a:xfrm>
                <a:off x="192" y="3806"/>
                <a:ext cx="1200" cy="336"/>
                <a:chOff x="384" y="3744"/>
                <a:chExt cx="1200" cy="336"/>
              </a:xfrm>
            </p:grpSpPr>
            <p:sp>
              <p:nvSpPr>
                <p:cNvPr id="28689" name="Rectangle 175"/>
                <p:cNvSpPr>
                  <a:spLocks noChangeArrowheads="1"/>
                </p:cNvSpPr>
                <p:nvPr/>
              </p:nvSpPr>
              <p:spPr bwMode="auto">
                <a:xfrm>
                  <a:off x="384" y="3744"/>
                  <a:ext cx="1200" cy="336"/>
                </a:xfrm>
                <a:prstGeom prst="rect">
                  <a:avLst/>
                </a:prstGeom>
                <a:solidFill>
                  <a:schemeClr val="accent1"/>
                </a:solidFill>
                <a:ln w="9525">
                  <a:solidFill>
                    <a:schemeClr val="tx1"/>
                  </a:solidFill>
                  <a:miter lim="800000"/>
                  <a:headEnd/>
                  <a:tailEnd/>
                </a:ln>
              </p:spPr>
              <p:txBody>
                <a:bodyPr wrap="none" anchor="ctr"/>
                <a:lstStyle/>
                <a:p>
                  <a:pPr algn="ctr"/>
                  <a:r>
                    <a:rPr lang="ru-RU"/>
                    <a:t>Процессор</a:t>
                  </a:r>
                </a:p>
              </p:txBody>
            </p:sp>
            <p:sp>
              <p:nvSpPr>
                <p:cNvPr id="28690" name="Line 176"/>
                <p:cNvSpPr>
                  <a:spLocks noChangeShapeType="1"/>
                </p:cNvSpPr>
                <p:nvPr/>
              </p:nvSpPr>
              <p:spPr bwMode="auto">
                <a:xfrm>
                  <a:off x="430" y="3744"/>
                  <a:ext cx="0" cy="336"/>
                </a:xfrm>
                <a:prstGeom prst="line">
                  <a:avLst/>
                </a:prstGeom>
                <a:noFill/>
                <a:ln w="9525">
                  <a:solidFill>
                    <a:schemeClr val="tx1"/>
                  </a:solidFill>
                  <a:round/>
                  <a:headEnd/>
                  <a:tailEnd/>
                </a:ln>
              </p:spPr>
              <p:txBody>
                <a:bodyPr/>
                <a:lstStyle/>
                <a:p>
                  <a:endParaRPr lang="ru-RU"/>
                </a:p>
              </p:txBody>
            </p:sp>
            <p:sp>
              <p:nvSpPr>
                <p:cNvPr id="28691" name="Line 177"/>
                <p:cNvSpPr>
                  <a:spLocks noChangeShapeType="1"/>
                </p:cNvSpPr>
                <p:nvPr/>
              </p:nvSpPr>
              <p:spPr bwMode="auto">
                <a:xfrm>
                  <a:off x="1530" y="3744"/>
                  <a:ext cx="0" cy="336"/>
                </a:xfrm>
                <a:prstGeom prst="line">
                  <a:avLst/>
                </a:prstGeom>
                <a:noFill/>
                <a:ln w="9525">
                  <a:solidFill>
                    <a:schemeClr val="tx1"/>
                  </a:solidFill>
                  <a:round/>
                  <a:headEnd/>
                  <a:tailEnd/>
                </a:ln>
              </p:spPr>
              <p:txBody>
                <a:bodyPr/>
                <a:lstStyle/>
                <a:p>
                  <a:endParaRPr lang="ru-RU"/>
                </a:p>
              </p:txBody>
            </p:sp>
          </p:grpSp>
          <p:sp>
            <p:nvSpPr>
              <p:cNvPr id="28687" name="Line 179"/>
              <p:cNvSpPr>
                <a:spLocks noChangeShapeType="1"/>
              </p:cNvSpPr>
              <p:nvPr/>
            </p:nvSpPr>
            <p:spPr bwMode="auto">
              <a:xfrm flipV="1">
                <a:off x="1392" y="3168"/>
                <a:ext cx="576" cy="816"/>
              </a:xfrm>
              <a:prstGeom prst="line">
                <a:avLst/>
              </a:prstGeom>
              <a:noFill/>
              <a:ln w="9525">
                <a:solidFill>
                  <a:schemeClr val="tx1"/>
                </a:solidFill>
                <a:round/>
                <a:headEnd type="triangle" w="med" len="med"/>
                <a:tailEnd type="triangle" w="med" len="med"/>
              </a:ln>
            </p:spPr>
            <p:txBody>
              <a:bodyPr/>
              <a:lstStyle/>
              <a:p>
                <a:endParaRPr lang="ru-RU"/>
              </a:p>
            </p:txBody>
          </p:sp>
          <p:sp>
            <p:nvSpPr>
              <p:cNvPr id="28688" name="Line 193"/>
              <p:cNvSpPr>
                <a:spLocks noChangeShapeType="1"/>
              </p:cNvSpPr>
              <p:nvPr/>
            </p:nvSpPr>
            <p:spPr bwMode="auto">
              <a:xfrm>
                <a:off x="768" y="3168"/>
                <a:ext cx="0" cy="624"/>
              </a:xfrm>
              <a:prstGeom prst="line">
                <a:avLst/>
              </a:prstGeom>
              <a:noFill/>
              <a:ln w="9525">
                <a:solidFill>
                  <a:schemeClr val="tx1"/>
                </a:solidFill>
                <a:round/>
                <a:headEnd/>
                <a:tailEnd type="triangle" w="med" len="med"/>
              </a:ln>
            </p:spPr>
            <p:txBody>
              <a:bodyPr/>
              <a:lstStyle/>
              <a:p>
                <a:endParaRPr lang="ru-RU"/>
              </a:p>
            </p:txBody>
          </p:sp>
        </p:grpSp>
      </p:grpSp>
      <p:sp>
        <p:nvSpPr>
          <p:cNvPr id="28681" name="Rectangle 194"/>
          <p:cNvSpPr>
            <a:spLocks noChangeArrowheads="1"/>
          </p:cNvSpPr>
          <p:nvPr/>
        </p:nvSpPr>
        <p:spPr bwMode="auto">
          <a:xfrm>
            <a:off x="533400" y="0"/>
            <a:ext cx="8229600" cy="822325"/>
          </a:xfrm>
          <a:prstGeom prst="rect">
            <a:avLst/>
          </a:prstGeom>
          <a:noFill/>
          <a:ln w="9525">
            <a:noFill/>
            <a:miter lim="800000"/>
            <a:headEnd/>
            <a:tailEnd/>
          </a:ln>
        </p:spPr>
        <p:txBody>
          <a:bodyPr>
            <a:spAutoFit/>
          </a:bodyPr>
          <a:lstStyle/>
          <a:p>
            <a:pPr algn="ctr"/>
            <a:r>
              <a:rPr lang="ru-RU" sz="2400">
                <a:solidFill>
                  <a:schemeClr val="tx2"/>
                </a:solidFill>
              </a:rPr>
              <a:t>Классическая последовательность создания программы</a:t>
            </a:r>
          </a:p>
        </p:txBody>
      </p:sp>
      <p:sp>
        <p:nvSpPr>
          <p:cNvPr id="148686" name="Text Box 206"/>
          <p:cNvSpPr txBox="1">
            <a:spLocks noChangeArrowheads="1"/>
          </p:cNvSpPr>
          <p:nvPr/>
        </p:nvSpPr>
        <p:spPr bwMode="auto">
          <a:xfrm>
            <a:off x="1143000" y="2971800"/>
            <a:ext cx="7162800" cy="762000"/>
          </a:xfrm>
          <a:prstGeom prst="rect">
            <a:avLst/>
          </a:prstGeom>
          <a:noFill/>
          <a:ln w="9525">
            <a:noFill/>
            <a:miter lim="800000"/>
            <a:headEnd/>
            <a:tailEnd/>
          </a:ln>
        </p:spPr>
        <p:txBody>
          <a:bodyPr>
            <a:spAutoFit/>
          </a:bodyPr>
          <a:lstStyle/>
          <a:p>
            <a:pPr>
              <a:spcBef>
                <a:spcPct val="50000"/>
              </a:spcBef>
            </a:pPr>
            <a:r>
              <a:rPr lang="ru-RU" sz="4400"/>
              <a:t>Алгоритм решения задачи</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148686"/>
                                        </p:tgtEl>
                                      </p:cBhvr>
                                    </p:animEffect>
                                    <p:set>
                                      <p:cBhvr>
                                        <p:cTn id="7" dur="1" fill="hold">
                                          <p:stCondLst>
                                            <p:cond delay="499"/>
                                          </p:stCondLst>
                                        </p:cTn>
                                        <p:tgtEl>
                                          <p:spTgt spid="148686"/>
                                        </p:tgtEl>
                                        <p:attrNameLst>
                                          <p:attrName>style.visibility</p:attrName>
                                        </p:attrNameLst>
                                      </p:cBhvr>
                                      <p:to>
                                        <p:strVal val="hidden"/>
                                      </p:to>
                                    </p:set>
                                  </p:childTnLst>
                                </p:cTn>
                              </p:par>
                              <p:par>
                                <p:cTn id="8" presetID="22" presetClass="entr" presetSubtype="4"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down)">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867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down)">
                                      <p:cBhvr>
                                        <p:cTn id="3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670" grpId="0"/>
      <p:bldP spid="14868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ru-RU" sz="3600" smtClean="0"/>
              <a:t>Существующие способы разработки программ в ОС </a:t>
            </a:r>
            <a:r>
              <a:rPr lang="en-US" sz="3600" smtClean="0"/>
              <a:t>Windows</a:t>
            </a:r>
            <a:endParaRPr lang="ru-RU" sz="3600" smtClean="0"/>
          </a:p>
        </p:txBody>
      </p:sp>
      <p:sp>
        <p:nvSpPr>
          <p:cNvPr id="29699" name="Rectangle 3"/>
          <p:cNvSpPr>
            <a:spLocks noGrp="1" noChangeArrowheads="1"/>
          </p:cNvSpPr>
          <p:nvPr>
            <p:ph type="body" idx="1"/>
          </p:nvPr>
        </p:nvSpPr>
        <p:spPr/>
        <p:txBody>
          <a:bodyPr/>
          <a:lstStyle/>
          <a:p>
            <a:pPr>
              <a:lnSpc>
                <a:spcPct val="80000"/>
              </a:lnSpc>
            </a:pPr>
            <a:r>
              <a:rPr lang="ru-RU" sz="2400" smtClean="0"/>
              <a:t>Большинство программистов использовали языки </a:t>
            </a:r>
            <a:r>
              <a:rPr lang="en-US" sz="2400" smtClean="0"/>
              <a:t>Visual Basic</a:t>
            </a:r>
            <a:r>
              <a:rPr lang="ru-RU" sz="2400" smtClean="0"/>
              <a:t> (VB), C или C++. </a:t>
            </a:r>
            <a:endParaRPr lang="en-US" sz="2400" smtClean="0"/>
          </a:p>
          <a:p>
            <a:pPr>
              <a:lnSpc>
                <a:spcPct val="80000"/>
              </a:lnSpc>
            </a:pPr>
            <a:r>
              <a:rPr lang="ru-RU" sz="2400" smtClean="0"/>
              <a:t>Программисты на языках C и C++ использовали </a:t>
            </a:r>
            <a:endParaRPr lang="en-US" sz="2400" smtClean="0"/>
          </a:p>
          <a:p>
            <a:pPr lvl="1">
              <a:lnSpc>
                <a:spcPct val="80000"/>
              </a:lnSpc>
            </a:pPr>
            <a:r>
              <a:rPr lang="ru-RU" sz="2000" smtClean="0"/>
              <a:t>некоторые базовую библиотеку функций ОС - Win32 API, </a:t>
            </a:r>
            <a:endParaRPr lang="en-US" sz="2000" smtClean="0"/>
          </a:p>
          <a:p>
            <a:pPr lvl="1">
              <a:lnSpc>
                <a:spcPct val="80000"/>
              </a:lnSpc>
            </a:pPr>
            <a:r>
              <a:rPr lang="ru-RU" sz="2000" smtClean="0"/>
              <a:t>большинство использовали библиотеку классов </a:t>
            </a:r>
            <a:r>
              <a:rPr lang="en-US" sz="2000" smtClean="0"/>
              <a:t>Microsoft Foundation Classes (MFC).</a:t>
            </a:r>
            <a:r>
              <a:rPr lang="ru-RU" sz="2000" smtClean="0"/>
              <a:t> </a:t>
            </a:r>
            <a:endParaRPr lang="en-US" sz="2000" smtClean="0"/>
          </a:p>
          <a:p>
            <a:pPr>
              <a:lnSpc>
                <a:spcPct val="80000"/>
              </a:lnSpc>
            </a:pPr>
            <a:r>
              <a:rPr lang="ru-RU" sz="2400" smtClean="0"/>
              <a:t>Часть программистов перешли на использование компонентной технологии </a:t>
            </a:r>
            <a:r>
              <a:rPr lang="en-US" sz="2400" smtClean="0"/>
              <a:t>Component Object Model</a:t>
            </a:r>
            <a:r>
              <a:rPr lang="ru-RU" sz="2400" smtClean="0"/>
              <a:t> (COM)</a:t>
            </a:r>
            <a:r>
              <a:rPr lang="en-US" sz="2400" smtClean="0"/>
              <a:t> </a:t>
            </a:r>
            <a:r>
              <a:rPr lang="ru-RU" sz="2400" smtClean="0"/>
              <a:t>с помощью библиотеки </a:t>
            </a:r>
            <a:r>
              <a:rPr lang="en-US" sz="2400" smtClean="0"/>
              <a:t>ATL.</a:t>
            </a:r>
            <a:r>
              <a:rPr lang="ru-RU" sz="2400" smtClean="0"/>
              <a:t> </a:t>
            </a:r>
          </a:p>
          <a:p>
            <a:pPr>
              <a:lnSpc>
                <a:spcPct val="80000"/>
              </a:lnSpc>
            </a:pPr>
            <a:r>
              <a:rPr lang="ru-RU" sz="2400" smtClean="0"/>
              <a:t>Для разработки </a:t>
            </a:r>
            <a:r>
              <a:rPr lang="en-US" sz="2400" smtClean="0"/>
              <a:t>Web </a:t>
            </a:r>
            <a:r>
              <a:rPr lang="ru-RU" sz="2400" smtClean="0"/>
              <a:t>приложений использовались другие технологии – </a:t>
            </a:r>
            <a:r>
              <a:rPr lang="en-US" sz="2400" smtClean="0"/>
              <a:t>ASP </a:t>
            </a:r>
            <a:r>
              <a:rPr lang="ru-RU" sz="2400" smtClean="0"/>
              <a:t>программирование на </a:t>
            </a:r>
            <a:r>
              <a:rPr lang="en-US" sz="2400" smtClean="0"/>
              <a:t>Visual Basic</a:t>
            </a:r>
          </a:p>
          <a:p>
            <a:pPr>
              <a:lnSpc>
                <a:spcPct val="80000"/>
              </a:lnSpc>
            </a:pPr>
            <a:r>
              <a:rPr lang="ru-RU" sz="2400" smtClean="0"/>
              <a:t>Для доступа к базам данных использовались технологии </a:t>
            </a:r>
            <a:r>
              <a:rPr lang="en-US" sz="2400" smtClean="0"/>
              <a:t>ODBC, ADO, OLE DB.</a:t>
            </a:r>
            <a:endParaRPr lang="ru-RU" sz="240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ru-RU" sz="4000" smtClean="0"/>
              <a:t>Проблемы программного обеспечения</a:t>
            </a:r>
          </a:p>
        </p:txBody>
      </p:sp>
      <p:sp>
        <p:nvSpPr>
          <p:cNvPr id="149507" name="Rectangle 3"/>
          <p:cNvSpPr>
            <a:spLocks noGrp="1" noChangeArrowheads="1"/>
          </p:cNvSpPr>
          <p:nvPr>
            <p:ph type="body" idx="1"/>
          </p:nvPr>
        </p:nvSpPr>
        <p:spPr>
          <a:xfrm>
            <a:off x="457200" y="1600200"/>
            <a:ext cx="8458200" cy="4953000"/>
          </a:xfrm>
        </p:spPr>
        <p:txBody>
          <a:bodyPr/>
          <a:lstStyle/>
          <a:p>
            <a:pPr marL="660400" indent="-660400" eaLnBrk="1" hangingPunct="1">
              <a:lnSpc>
                <a:spcPct val="90000"/>
              </a:lnSpc>
            </a:pPr>
            <a:r>
              <a:rPr lang="ru-RU" smtClean="0"/>
              <a:t>Взаимодействие программных модулей (компонент) </a:t>
            </a:r>
            <a:endParaRPr lang="en-US" smtClean="0"/>
          </a:p>
          <a:p>
            <a:pPr marL="1035050" lvl="1" indent="-577850" eaLnBrk="1" hangingPunct="1">
              <a:lnSpc>
                <a:spcPct val="90000"/>
              </a:lnSpc>
            </a:pPr>
            <a:r>
              <a:rPr lang="ru-RU" smtClean="0"/>
              <a:t>локальный компьютере </a:t>
            </a:r>
          </a:p>
          <a:p>
            <a:pPr marL="1035050" lvl="1" indent="-577850" eaLnBrk="1" hangingPunct="1">
              <a:lnSpc>
                <a:spcPct val="90000"/>
              </a:lnSpc>
            </a:pPr>
            <a:r>
              <a:rPr lang="ru-RU" smtClean="0"/>
              <a:t>в сети (локальной и глобальной) </a:t>
            </a:r>
          </a:p>
          <a:p>
            <a:pPr marL="660400" indent="-660400" eaLnBrk="1" hangingPunct="1">
              <a:lnSpc>
                <a:spcPct val="90000"/>
              </a:lnSpc>
            </a:pPr>
            <a:r>
              <a:rPr lang="ru-RU" smtClean="0"/>
              <a:t>Переносимость между разными платформами (портативность)</a:t>
            </a:r>
          </a:p>
          <a:p>
            <a:pPr marL="1035050" lvl="1" indent="-577850" eaLnBrk="1" hangingPunct="1">
              <a:lnSpc>
                <a:spcPct val="90000"/>
              </a:lnSpc>
            </a:pPr>
            <a:r>
              <a:rPr lang="ru-RU" smtClean="0"/>
              <a:t>32 и 64 битные</a:t>
            </a:r>
          </a:p>
          <a:p>
            <a:pPr marL="1035050" lvl="1" indent="-577850" eaLnBrk="1" hangingPunct="1">
              <a:lnSpc>
                <a:spcPct val="90000"/>
              </a:lnSpc>
            </a:pPr>
            <a:r>
              <a:rPr lang="ru-RU" smtClean="0"/>
              <a:t>настольные и портативные</a:t>
            </a:r>
          </a:p>
          <a:p>
            <a:pPr marL="660400" indent="-660400" eaLnBrk="1" hangingPunct="1">
              <a:lnSpc>
                <a:spcPct val="90000"/>
              </a:lnSpc>
            </a:pPr>
            <a:r>
              <a:rPr lang="ru-RU" smtClean="0"/>
              <a:t>Безопасность</a:t>
            </a:r>
          </a:p>
          <a:p>
            <a:pPr marL="660400" indent="-660400" eaLnBrk="1" hangingPunct="1">
              <a:lnSpc>
                <a:spcPct val="90000"/>
              </a:lnSpc>
            </a:pPr>
            <a:r>
              <a:rPr lang="ru-RU" smtClean="0"/>
              <a:t>Эффективность</a:t>
            </a:r>
          </a:p>
          <a:p>
            <a:pPr marL="1409700" lvl="2" indent="-495300" eaLnBrk="1" hangingPunct="1">
              <a:lnSpc>
                <a:spcPct val="90000"/>
              </a:lnSpc>
            </a:pPr>
            <a:endParaRPr lang="ru-RU"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49507">
                                            <p:txEl>
                                              <p:pRg st="0" end="0"/>
                                            </p:txEl>
                                          </p:spTgt>
                                        </p:tgtEl>
                                        <p:attrNameLst>
                                          <p:attrName>style.visibility</p:attrName>
                                        </p:attrNameLst>
                                      </p:cBhvr>
                                      <p:to>
                                        <p:strVal val="visible"/>
                                      </p:to>
                                    </p:set>
                                    <p:animEffect transition="in" filter="wipe(down)">
                                      <p:cBhvr>
                                        <p:cTn id="7" dur="500"/>
                                        <p:tgtEl>
                                          <p:spTgt spid="1495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49507">
                                            <p:txEl>
                                              <p:pRg st="1" end="1"/>
                                            </p:txEl>
                                          </p:spTgt>
                                        </p:tgtEl>
                                        <p:attrNameLst>
                                          <p:attrName>style.visibility</p:attrName>
                                        </p:attrNameLst>
                                      </p:cBhvr>
                                      <p:to>
                                        <p:strVal val="visible"/>
                                      </p:to>
                                    </p:set>
                                    <p:animEffect transition="in" filter="wipe(down)">
                                      <p:cBhvr>
                                        <p:cTn id="12" dur="500"/>
                                        <p:tgtEl>
                                          <p:spTgt spid="14950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49507">
                                            <p:txEl>
                                              <p:pRg st="2" end="2"/>
                                            </p:txEl>
                                          </p:spTgt>
                                        </p:tgtEl>
                                        <p:attrNameLst>
                                          <p:attrName>style.visibility</p:attrName>
                                        </p:attrNameLst>
                                      </p:cBhvr>
                                      <p:to>
                                        <p:strVal val="visible"/>
                                      </p:to>
                                    </p:set>
                                    <p:animEffect transition="in" filter="wipe(down)">
                                      <p:cBhvr>
                                        <p:cTn id="17" dur="500"/>
                                        <p:tgtEl>
                                          <p:spTgt spid="14950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49507">
                                            <p:txEl>
                                              <p:pRg st="3" end="3"/>
                                            </p:txEl>
                                          </p:spTgt>
                                        </p:tgtEl>
                                        <p:attrNameLst>
                                          <p:attrName>style.visibility</p:attrName>
                                        </p:attrNameLst>
                                      </p:cBhvr>
                                      <p:to>
                                        <p:strVal val="visible"/>
                                      </p:to>
                                    </p:set>
                                    <p:animEffect transition="in" filter="wipe(down)">
                                      <p:cBhvr>
                                        <p:cTn id="22" dur="500"/>
                                        <p:tgtEl>
                                          <p:spTgt spid="14950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49507">
                                            <p:txEl>
                                              <p:pRg st="4" end="4"/>
                                            </p:txEl>
                                          </p:spTgt>
                                        </p:tgtEl>
                                        <p:attrNameLst>
                                          <p:attrName>style.visibility</p:attrName>
                                        </p:attrNameLst>
                                      </p:cBhvr>
                                      <p:to>
                                        <p:strVal val="visible"/>
                                      </p:to>
                                    </p:set>
                                    <p:animEffect transition="in" filter="wipe(down)">
                                      <p:cBhvr>
                                        <p:cTn id="27" dur="500"/>
                                        <p:tgtEl>
                                          <p:spTgt spid="14950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49507">
                                            <p:txEl>
                                              <p:pRg st="5" end="5"/>
                                            </p:txEl>
                                          </p:spTgt>
                                        </p:tgtEl>
                                        <p:attrNameLst>
                                          <p:attrName>style.visibility</p:attrName>
                                        </p:attrNameLst>
                                      </p:cBhvr>
                                      <p:to>
                                        <p:strVal val="visible"/>
                                      </p:to>
                                    </p:set>
                                    <p:animEffect transition="in" filter="wipe(down)">
                                      <p:cBhvr>
                                        <p:cTn id="32" dur="500"/>
                                        <p:tgtEl>
                                          <p:spTgt spid="14950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49507">
                                            <p:txEl>
                                              <p:pRg st="6" end="6"/>
                                            </p:txEl>
                                          </p:spTgt>
                                        </p:tgtEl>
                                        <p:attrNameLst>
                                          <p:attrName>style.visibility</p:attrName>
                                        </p:attrNameLst>
                                      </p:cBhvr>
                                      <p:to>
                                        <p:strVal val="visible"/>
                                      </p:to>
                                    </p:set>
                                    <p:animEffect transition="in" filter="wipe(down)">
                                      <p:cBhvr>
                                        <p:cTn id="37" dur="500"/>
                                        <p:tgtEl>
                                          <p:spTgt spid="14950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149507">
                                            <p:txEl>
                                              <p:pRg st="7" end="7"/>
                                            </p:txEl>
                                          </p:spTgt>
                                        </p:tgtEl>
                                        <p:attrNameLst>
                                          <p:attrName>style.visibility</p:attrName>
                                        </p:attrNameLst>
                                      </p:cBhvr>
                                      <p:to>
                                        <p:strVal val="visible"/>
                                      </p:to>
                                    </p:set>
                                    <p:animEffect transition="in" filter="wipe(down)">
                                      <p:cBhvr>
                                        <p:cTn id="42" dur="500"/>
                                        <p:tgtEl>
                                          <p:spTgt spid="14950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Grp="1" noChangeArrowheads="1"/>
          </p:cNvSpPr>
          <p:nvPr>
            <p:ph type="body" idx="1"/>
          </p:nvPr>
        </p:nvSpPr>
        <p:spPr>
          <a:xfrm>
            <a:off x="457200" y="2514600"/>
            <a:ext cx="8229600" cy="1600200"/>
          </a:xfrm>
        </p:spPr>
        <p:txBody>
          <a:bodyPr/>
          <a:lstStyle/>
          <a:p>
            <a:pPr marL="0" indent="14288" algn="ctr">
              <a:buFontTx/>
              <a:buNone/>
            </a:pPr>
            <a:r>
              <a:rPr lang="ru-RU" sz="4000" smtClean="0"/>
              <a:t>Новая платформа разработки и выполнения программ </a:t>
            </a:r>
            <a:r>
              <a:rPr lang="en-US" sz="4000" smtClean="0"/>
              <a:t>.Net</a:t>
            </a:r>
            <a:endParaRPr lang="ru-RU" sz="4000" smtClean="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ru-RU" sz="3600" smtClean="0"/>
              <a:t>Платформа </a:t>
            </a:r>
            <a:r>
              <a:rPr lang="en-US" sz="3600" smtClean="0"/>
              <a:t>Microsoft .Net</a:t>
            </a:r>
            <a:endParaRPr lang="ru-RU" sz="3600" smtClean="0"/>
          </a:p>
        </p:txBody>
      </p:sp>
      <p:sp>
        <p:nvSpPr>
          <p:cNvPr id="36867" name="Rectangle 3"/>
          <p:cNvSpPr>
            <a:spLocks noGrp="1" noChangeArrowheads="1"/>
          </p:cNvSpPr>
          <p:nvPr>
            <p:ph type="body" idx="1"/>
          </p:nvPr>
        </p:nvSpPr>
        <p:spPr>
          <a:xfrm>
            <a:off x="457200" y="1676400"/>
            <a:ext cx="8229600" cy="4953000"/>
          </a:xfrm>
        </p:spPr>
        <p:txBody>
          <a:bodyPr>
            <a:normAutofit fontScale="70000" lnSpcReduction="20000"/>
          </a:bodyPr>
          <a:lstStyle/>
          <a:p>
            <a:pPr>
              <a:lnSpc>
                <a:spcPct val="120000"/>
              </a:lnSpc>
              <a:defRPr/>
            </a:pPr>
            <a:r>
              <a:rPr lang="ru-RU" sz="2800" dirty="0" smtClean="0"/>
              <a:t>В 2002 году компания </a:t>
            </a:r>
            <a:r>
              <a:rPr lang="en-US" sz="2800" dirty="0" smtClean="0"/>
              <a:t>Microsoft </a:t>
            </a:r>
            <a:r>
              <a:rPr lang="ru-RU" sz="2800" dirty="0" smtClean="0"/>
              <a:t>выпустила платформу разработки и выполнения программ под управлением ОС </a:t>
            </a:r>
            <a:r>
              <a:rPr lang="en-US" sz="2800" dirty="0" smtClean="0"/>
              <a:t>Windows -</a:t>
            </a:r>
            <a:r>
              <a:rPr lang="ru-RU" sz="2800" dirty="0" smtClean="0"/>
              <a:t>.</a:t>
            </a:r>
            <a:r>
              <a:rPr lang="en-US" sz="2800" dirty="0" smtClean="0"/>
              <a:t>NET Framework</a:t>
            </a:r>
            <a:r>
              <a:rPr lang="ru-RU" sz="2800" dirty="0" smtClean="0"/>
              <a:t>, которая предлагает новый подход к решению проблем разработки программного обеспечения и соответствие целям информационных систем следующего поколения.</a:t>
            </a:r>
          </a:p>
          <a:p>
            <a:pPr>
              <a:lnSpc>
                <a:spcPct val="120000"/>
              </a:lnSpc>
              <a:defRPr/>
            </a:pPr>
            <a:endParaRPr lang="ru-RU" sz="2800" dirty="0" smtClean="0"/>
          </a:p>
          <a:p>
            <a:pPr>
              <a:lnSpc>
                <a:spcPct val="120000"/>
              </a:lnSpc>
              <a:defRPr/>
            </a:pPr>
            <a:r>
              <a:rPr lang="en-US" sz="2800" dirty="0" smtClean="0"/>
              <a:t>Microsoft</a:t>
            </a:r>
            <a:r>
              <a:rPr lang="ru-RU" sz="2800" dirty="0" smtClean="0"/>
              <a:t> .</a:t>
            </a:r>
            <a:r>
              <a:rPr lang="en-US" sz="2800" dirty="0" smtClean="0"/>
              <a:t>Net Platform </a:t>
            </a:r>
            <a:r>
              <a:rPr lang="ru-RU" sz="2800" dirty="0" smtClean="0"/>
              <a:t>это новая интегрированная, объектно-ориентированная среда разработки и выполнения программ. </a:t>
            </a:r>
          </a:p>
          <a:p>
            <a:pPr>
              <a:lnSpc>
                <a:spcPct val="120000"/>
              </a:lnSpc>
              <a:defRPr/>
            </a:pPr>
            <a:endParaRPr lang="ru-RU" sz="2800" dirty="0" smtClean="0"/>
          </a:p>
          <a:p>
            <a:pPr>
              <a:lnSpc>
                <a:spcPct val="120000"/>
              </a:lnSpc>
              <a:defRPr/>
            </a:pPr>
            <a:r>
              <a:rPr lang="ru-RU" sz="2800" dirty="0" smtClean="0"/>
              <a:t>С программной точки зрения .</a:t>
            </a:r>
            <a:r>
              <a:rPr lang="en-US" sz="2800" dirty="0" smtClean="0"/>
              <a:t>Net Platform </a:t>
            </a:r>
            <a:r>
              <a:rPr lang="ru-RU" sz="2800" dirty="0" smtClean="0"/>
              <a:t>это </a:t>
            </a:r>
            <a:endParaRPr lang="en-US" sz="2800" dirty="0" smtClean="0"/>
          </a:p>
          <a:p>
            <a:pPr lvl="1">
              <a:lnSpc>
                <a:spcPct val="120000"/>
              </a:lnSpc>
              <a:defRPr/>
            </a:pPr>
            <a:r>
              <a:rPr lang="ru-RU" sz="2400" dirty="0" smtClean="0"/>
              <a:t>набор библиотек</a:t>
            </a:r>
            <a:r>
              <a:rPr lang="en-US" sz="2400" dirty="0" smtClean="0"/>
              <a:t> </a:t>
            </a:r>
            <a:r>
              <a:rPr lang="ru-RU" sz="2400" dirty="0" smtClean="0"/>
              <a:t>классов;</a:t>
            </a:r>
          </a:p>
          <a:p>
            <a:pPr lvl="1">
              <a:lnSpc>
                <a:spcPct val="120000"/>
              </a:lnSpc>
              <a:defRPr/>
            </a:pPr>
            <a:r>
              <a:rPr lang="ru-RU" sz="2400" dirty="0" smtClean="0"/>
              <a:t>среда выполнения программ </a:t>
            </a:r>
            <a:r>
              <a:rPr lang="en-US" sz="2400" dirty="0" smtClean="0"/>
              <a:t>CLR</a:t>
            </a:r>
            <a:r>
              <a:rPr lang="ru-RU" sz="2400" dirty="0" smtClean="0"/>
              <a:t>;</a:t>
            </a:r>
          </a:p>
          <a:p>
            <a:pPr lvl="1">
              <a:lnSpc>
                <a:spcPct val="120000"/>
              </a:lnSpc>
              <a:defRPr/>
            </a:pPr>
            <a:r>
              <a:rPr lang="ru-RU" sz="2400" dirty="0" smtClean="0"/>
              <a:t>набор программных инструментов (</a:t>
            </a:r>
            <a:r>
              <a:rPr lang="en-US" sz="2400" dirty="0" smtClean="0"/>
              <a:t>Visual</a:t>
            </a:r>
            <a:r>
              <a:rPr lang="ru-RU" sz="2400" dirty="0" smtClean="0"/>
              <a:t> </a:t>
            </a:r>
            <a:r>
              <a:rPr lang="en-US" sz="2400" dirty="0" smtClean="0"/>
              <a:t>Studio, </a:t>
            </a:r>
            <a:r>
              <a:rPr lang="ru-RU" sz="2400" dirty="0" smtClean="0"/>
              <a:t>компиляторы, отладчики и пр.).</a:t>
            </a:r>
          </a:p>
          <a:p>
            <a:pPr>
              <a:lnSpc>
                <a:spcPct val="80000"/>
              </a:lnSpc>
              <a:buFontTx/>
              <a:buNone/>
              <a:defRPr/>
            </a:pPr>
            <a:endParaRPr lang="ru-RU" sz="2800" dirty="0"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274638"/>
            <a:ext cx="8229600" cy="1066800"/>
          </a:xfrm>
        </p:spPr>
        <p:txBody>
          <a:bodyPr/>
          <a:lstStyle/>
          <a:p>
            <a:r>
              <a:rPr lang="ru-RU" sz="3600" b="1" smtClean="0"/>
              <a:t>Платформа программирования</a:t>
            </a:r>
          </a:p>
        </p:txBody>
      </p:sp>
      <p:sp>
        <p:nvSpPr>
          <p:cNvPr id="33795" name="Rectangle 3"/>
          <p:cNvSpPr>
            <a:spLocks noGrp="1" noChangeArrowheads="1"/>
          </p:cNvSpPr>
          <p:nvPr>
            <p:ph type="body" idx="1"/>
          </p:nvPr>
        </p:nvSpPr>
        <p:spPr>
          <a:xfrm>
            <a:off x="457200" y="1371600"/>
            <a:ext cx="8229600" cy="2417763"/>
          </a:xfrm>
        </p:spPr>
        <p:txBody>
          <a:bodyPr/>
          <a:lstStyle/>
          <a:p>
            <a:pPr>
              <a:lnSpc>
                <a:spcPct val="90000"/>
              </a:lnSpc>
              <a:buFontTx/>
              <a:buNone/>
            </a:pPr>
            <a:r>
              <a:rPr lang="ru-RU" sz="2800" smtClean="0"/>
              <a:t>Любая платформа разработки и выполнения программ включает:</a:t>
            </a:r>
          </a:p>
          <a:p>
            <a:pPr>
              <a:lnSpc>
                <a:spcPct val="90000"/>
              </a:lnSpc>
            </a:pPr>
            <a:r>
              <a:rPr lang="ru-RU" sz="2800" smtClean="0"/>
              <a:t>Среду выполнения кода (программы)</a:t>
            </a:r>
          </a:p>
          <a:p>
            <a:pPr>
              <a:lnSpc>
                <a:spcPct val="90000"/>
              </a:lnSpc>
            </a:pPr>
            <a:r>
              <a:rPr lang="ru-RU" sz="2800" smtClean="0"/>
              <a:t>Среду разработки программы</a:t>
            </a:r>
          </a:p>
          <a:p>
            <a:pPr>
              <a:lnSpc>
                <a:spcPct val="90000"/>
              </a:lnSpc>
            </a:pPr>
            <a:r>
              <a:rPr lang="ru-RU" sz="2800" smtClean="0"/>
              <a:t>Библиотеку классов</a:t>
            </a:r>
            <a:endParaRPr lang="en-US" sz="2800" smtClean="0"/>
          </a:p>
          <a:p>
            <a:pPr>
              <a:lnSpc>
                <a:spcPct val="90000"/>
              </a:lnSpc>
              <a:buFontTx/>
              <a:buNone/>
            </a:pPr>
            <a:endParaRPr lang="ru-RU" sz="2800" smtClean="0"/>
          </a:p>
        </p:txBody>
      </p:sp>
      <p:pic>
        <p:nvPicPr>
          <p:cNvPr id="33796" name="Picture 4"/>
          <p:cNvPicPr>
            <a:picLocks noChangeAspect="1" noChangeArrowheads="1"/>
          </p:cNvPicPr>
          <p:nvPr/>
        </p:nvPicPr>
        <p:blipFill>
          <a:blip r:embed="rId3" cstate="print"/>
          <a:srcRect l="30812" t="51324" r="28786" b="22844"/>
          <a:stretch>
            <a:fillRect/>
          </a:stretch>
        </p:blipFill>
        <p:spPr bwMode="auto">
          <a:xfrm>
            <a:off x="1295400" y="3657600"/>
            <a:ext cx="6334125" cy="3057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685800" y="381000"/>
            <a:ext cx="7772400" cy="936625"/>
          </a:xfrm>
        </p:spPr>
        <p:txBody>
          <a:bodyPr/>
          <a:lstStyle/>
          <a:p>
            <a:pPr eaLnBrk="1" hangingPunct="1"/>
            <a:r>
              <a:rPr lang="ru-RU" sz="3200" smtClean="0"/>
              <a:t>Состав платформы </a:t>
            </a:r>
            <a:r>
              <a:rPr lang="en-US" sz="3200" smtClean="0"/>
              <a:t>.NET</a:t>
            </a:r>
            <a:r>
              <a:rPr lang="ru-RU" sz="3200" smtClean="0"/>
              <a:t/>
            </a:r>
            <a:br>
              <a:rPr lang="ru-RU" sz="3200" smtClean="0"/>
            </a:br>
            <a:r>
              <a:rPr lang="en-US" sz="3200" smtClean="0"/>
              <a:t>(</a:t>
            </a:r>
            <a:r>
              <a:rPr lang="en-US" sz="2800" smtClean="0"/>
              <a:t>the .NET Framework)</a:t>
            </a:r>
          </a:p>
        </p:txBody>
      </p:sp>
      <p:sp>
        <p:nvSpPr>
          <p:cNvPr id="34819" name="Rectangle 3"/>
          <p:cNvSpPr>
            <a:spLocks noGrp="1" noChangeArrowheads="1"/>
          </p:cNvSpPr>
          <p:nvPr>
            <p:ph type="body" idx="1"/>
          </p:nvPr>
        </p:nvSpPr>
        <p:spPr>
          <a:xfrm>
            <a:off x="457200" y="1524000"/>
            <a:ext cx="8534400" cy="5181600"/>
          </a:xfrm>
        </p:spPr>
        <p:txBody>
          <a:bodyPr/>
          <a:lstStyle/>
          <a:p>
            <a:pPr eaLnBrk="1" hangingPunct="1">
              <a:lnSpc>
                <a:spcPct val="80000"/>
              </a:lnSpc>
            </a:pPr>
            <a:r>
              <a:rPr lang="ru-RU" sz="2400" smtClean="0"/>
              <a:t>Общая среда выполнения (</a:t>
            </a:r>
            <a:r>
              <a:rPr lang="en-US" sz="2400" smtClean="0"/>
              <a:t>Common Language Runtime</a:t>
            </a:r>
            <a:r>
              <a:rPr lang="ru-RU" sz="2400" smtClean="0"/>
              <a:t>)</a:t>
            </a:r>
            <a:endParaRPr lang="en-US" sz="2400" smtClean="0"/>
          </a:p>
          <a:p>
            <a:pPr lvl="1" eaLnBrk="1" hangingPunct="1">
              <a:lnSpc>
                <a:spcPct val="80000"/>
              </a:lnSpc>
            </a:pPr>
            <a:r>
              <a:rPr lang="en-US" sz="2000" smtClean="0"/>
              <a:t>Runtime engine (</a:t>
            </a:r>
            <a:r>
              <a:rPr lang="ru-RU" sz="2000" smtClean="0"/>
              <a:t>виртуальная машина</a:t>
            </a:r>
            <a:r>
              <a:rPr lang="en-US" sz="2000" smtClean="0"/>
              <a:t>) </a:t>
            </a:r>
            <a:r>
              <a:rPr lang="ru-RU" sz="2000" smtClean="0"/>
              <a:t>для управляемого кода</a:t>
            </a:r>
            <a:endParaRPr lang="en-US" sz="2000" smtClean="0"/>
          </a:p>
          <a:p>
            <a:pPr lvl="1" eaLnBrk="1" hangingPunct="1">
              <a:lnSpc>
                <a:spcPct val="80000"/>
              </a:lnSpc>
            </a:pPr>
            <a:r>
              <a:rPr lang="ru-RU" sz="2000" smtClean="0"/>
              <a:t>Управление потоками и памятью</a:t>
            </a:r>
            <a:endParaRPr lang="en-US" sz="2000" smtClean="0"/>
          </a:p>
          <a:p>
            <a:pPr lvl="1" eaLnBrk="1" hangingPunct="1">
              <a:lnSpc>
                <a:spcPct val="80000"/>
              </a:lnSpc>
            </a:pPr>
            <a:r>
              <a:rPr lang="ru-RU" sz="2000" smtClean="0"/>
              <a:t>Хорошо гранулированная, ясная защищенность </a:t>
            </a:r>
            <a:r>
              <a:rPr lang="en-US" sz="2000" smtClean="0"/>
              <a:t> </a:t>
            </a:r>
            <a:r>
              <a:rPr lang="ru-RU" sz="2000" smtClean="0"/>
              <a:t>(</a:t>
            </a:r>
            <a:r>
              <a:rPr lang="en-US" sz="2000" smtClean="0"/>
              <a:t>security</a:t>
            </a:r>
            <a:r>
              <a:rPr lang="ru-RU" sz="2000" smtClean="0"/>
              <a:t>)</a:t>
            </a:r>
            <a:endParaRPr lang="en-US" sz="2000" smtClean="0"/>
          </a:p>
          <a:p>
            <a:pPr lvl="1" eaLnBrk="1" hangingPunct="1">
              <a:lnSpc>
                <a:spcPct val="80000"/>
              </a:lnSpc>
            </a:pPr>
            <a:r>
              <a:rPr lang="ru-RU" sz="2000" smtClean="0"/>
              <a:t>Межъязыковое управление исключениями</a:t>
            </a:r>
            <a:r>
              <a:rPr lang="en-US" sz="2000" smtClean="0"/>
              <a:t>, </a:t>
            </a:r>
            <a:r>
              <a:rPr lang="ru-RU" sz="2000" smtClean="0"/>
              <a:t>диагностика, отладка</a:t>
            </a:r>
            <a:endParaRPr lang="en-US" sz="2000" smtClean="0"/>
          </a:p>
          <a:p>
            <a:pPr eaLnBrk="1" hangingPunct="1">
              <a:lnSpc>
                <a:spcPct val="80000"/>
              </a:lnSpc>
            </a:pPr>
            <a:endParaRPr lang="ru-RU" sz="2400" smtClean="0"/>
          </a:p>
          <a:p>
            <a:pPr eaLnBrk="1" hangingPunct="1">
              <a:lnSpc>
                <a:spcPct val="80000"/>
              </a:lnSpc>
            </a:pPr>
            <a:r>
              <a:rPr lang="ru-RU" sz="2400" smtClean="0"/>
              <a:t>Библиотека классов (</a:t>
            </a:r>
            <a:r>
              <a:rPr lang="en-US" sz="2400" smtClean="0"/>
              <a:t>.NET Framework Class Libraries</a:t>
            </a:r>
            <a:r>
              <a:rPr lang="ru-RU" sz="2400" smtClean="0"/>
              <a:t>)</a:t>
            </a:r>
            <a:endParaRPr lang="en-US" sz="2400" smtClean="0"/>
          </a:p>
          <a:p>
            <a:pPr lvl="1" eaLnBrk="1" hangingPunct="1">
              <a:lnSpc>
                <a:spcPct val="80000"/>
              </a:lnSpc>
            </a:pPr>
            <a:r>
              <a:rPr lang="ru-RU" sz="2000" smtClean="0"/>
              <a:t>Набор иерархически организованных библиотек классов</a:t>
            </a:r>
            <a:endParaRPr lang="en-US" sz="2000" smtClean="0"/>
          </a:p>
          <a:p>
            <a:pPr lvl="1" eaLnBrk="1" hangingPunct="1">
              <a:lnSpc>
                <a:spcPct val="80000"/>
              </a:lnSpc>
            </a:pPr>
            <a:r>
              <a:rPr lang="ru-RU" sz="2000" smtClean="0"/>
              <a:t>Используется всеми языками</a:t>
            </a:r>
            <a:r>
              <a:rPr lang="en-US" sz="2000" smtClean="0"/>
              <a:t> .NET</a:t>
            </a:r>
          </a:p>
          <a:p>
            <a:pPr lvl="1" eaLnBrk="1" hangingPunct="1">
              <a:lnSpc>
                <a:spcPct val="80000"/>
              </a:lnSpc>
            </a:pPr>
            <a:r>
              <a:rPr lang="ru-RU" sz="2000" smtClean="0"/>
              <a:t>Встроенная общая система типов данных (</a:t>
            </a:r>
            <a:r>
              <a:rPr lang="en-US" sz="2000" smtClean="0"/>
              <a:t>common type system</a:t>
            </a:r>
            <a:r>
              <a:rPr lang="ru-RU" sz="2000" smtClean="0"/>
              <a:t>)</a:t>
            </a:r>
            <a:endParaRPr lang="en-US" sz="2000" smtClean="0"/>
          </a:p>
          <a:p>
            <a:pPr lvl="1" eaLnBrk="1" hangingPunct="1">
              <a:lnSpc>
                <a:spcPct val="80000"/>
              </a:lnSpc>
            </a:pPr>
            <a:r>
              <a:rPr lang="ru-RU" sz="2000" smtClean="0"/>
              <a:t>Объектно-ориентированная, расширяемая</a:t>
            </a:r>
            <a:endParaRPr lang="en-US" sz="2000" smtClean="0"/>
          </a:p>
          <a:p>
            <a:pPr eaLnBrk="1" hangingPunct="1">
              <a:lnSpc>
                <a:spcPct val="80000"/>
              </a:lnSpc>
            </a:pPr>
            <a:endParaRPr lang="ru-RU" sz="2400" smtClean="0"/>
          </a:p>
          <a:p>
            <a:pPr eaLnBrk="1" hangingPunct="1">
              <a:lnSpc>
                <a:spcPct val="80000"/>
              </a:lnSpc>
            </a:pPr>
            <a:r>
              <a:rPr lang="ru-RU" sz="2400" smtClean="0"/>
              <a:t>Набор инструментов разработки и отладки программ </a:t>
            </a:r>
          </a:p>
          <a:p>
            <a:pPr lvl="1" eaLnBrk="1" hangingPunct="1">
              <a:lnSpc>
                <a:spcPct val="80000"/>
              </a:lnSpc>
            </a:pPr>
            <a:r>
              <a:rPr lang="ru-RU" sz="2000" smtClean="0"/>
              <a:t>Компилятор (</a:t>
            </a:r>
            <a:r>
              <a:rPr lang="en-US" sz="2000" smtClean="0"/>
              <a:t>VB .NET, C# </a:t>
            </a:r>
            <a:r>
              <a:rPr lang="ru-RU" sz="2000" smtClean="0"/>
              <a:t>и</a:t>
            </a:r>
            <a:r>
              <a:rPr lang="en-US" sz="2000" smtClean="0"/>
              <a:t> C++</a:t>
            </a:r>
            <a:r>
              <a:rPr lang="ru-RU" sz="2000" smtClean="0"/>
              <a:t>)</a:t>
            </a:r>
          </a:p>
          <a:p>
            <a:pPr lvl="1" eaLnBrk="1" hangingPunct="1">
              <a:lnSpc>
                <a:spcPct val="80000"/>
              </a:lnSpc>
            </a:pPr>
            <a:r>
              <a:rPr lang="ru-RU" sz="2000" smtClean="0"/>
              <a:t>Инструменты (</a:t>
            </a:r>
            <a:r>
              <a:rPr lang="en-US" sz="2000" smtClean="0"/>
              <a:t>AL.exe, Disasm.exe</a:t>
            </a:r>
            <a:r>
              <a:rPr lang="ru-RU" sz="2000" smtClean="0"/>
              <a:t>)</a:t>
            </a:r>
            <a:endParaRPr lang="en-US" sz="2000" smtClean="0"/>
          </a:p>
          <a:p>
            <a:pPr eaLnBrk="1" hangingPunct="1">
              <a:lnSpc>
                <a:spcPct val="80000"/>
              </a:lnSpc>
            </a:pPr>
            <a:endParaRPr lang="en-US" sz="2000" smtClean="0"/>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Заголовок 1"/>
          <p:cNvSpPr>
            <a:spLocks noGrp="1"/>
          </p:cNvSpPr>
          <p:nvPr>
            <p:ph type="title"/>
          </p:nvPr>
        </p:nvSpPr>
        <p:spPr/>
        <p:txBody>
          <a:bodyPr/>
          <a:lstStyle/>
          <a:p>
            <a:r>
              <a:rPr lang="ru-RU" smtClean="0"/>
              <a:t>Список версий </a:t>
            </a:r>
            <a:r>
              <a:rPr lang="en-US" smtClean="0"/>
              <a:t>.Net Framework</a:t>
            </a:r>
            <a:endParaRPr lang="ru-RU" smtClean="0"/>
          </a:p>
        </p:txBody>
      </p:sp>
      <p:sp>
        <p:nvSpPr>
          <p:cNvPr id="35843" name="Содержимое 2"/>
          <p:cNvSpPr>
            <a:spLocks noGrp="1"/>
          </p:cNvSpPr>
          <p:nvPr>
            <p:ph idx="1"/>
          </p:nvPr>
        </p:nvSpPr>
        <p:spPr/>
        <p:txBody>
          <a:bodyPr/>
          <a:lstStyle/>
          <a:p>
            <a:pPr>
              <a:buFontTx/>
              <a:buNone/>
            </a:pPr>
            <a:endParaRPr lang="en-US" smtClean="0"/>
          </a:p>
          <a:p>
            <a:endParaRPr lang="ru-RU" smtClean="0"/>
          </a:p>
        </p:txBody>
      </p:sp>
      <p:graphicFrame>
        <p:nvGraphicFramePr>
          <p:cNvPr id="5" name="Таблица 4"/>
          <p:cNvGraphicFramePr>
            <a:graphicFrameLocks noGrp="1"/>
          </p:cNvGraphicFramePr>
          <p:nvPr/>
        </p:nvGraphicFramePr>
        <p:xfrm>
          <a:off x="381000" y="2057400"/>
          <a:ext cx="8229600" cy="3673475"/>
        </p:xfrm>
        <a:graphic>
          <a:graphicData uri="http://schemas.openxmlformats.org/drawingml/2006/table">
            <a:tbl>
              <a:tblPr firstRow="1" bandRow="1">
                <a:tableStyleId>{5C22544A-7EE6-4342-B048-85BDC9FD1C3A}</a:tableStyleId>
              </a:tblPr>
              <a:tblGrid>
                <a:gridCol w="1447800"/>
                <a:gridCol w="1828800"/>
                <a:gridCol w="2362200"/>
                <a:gridCol w="2590800"/>
              </a:tblGrid>
              <a:tr h="589280">
                <a:tc>
                  <a:txBody>
                    <a:bodyPr/>
                    <a:lstStyle/>
                    <a:p>
                      <a:r>
                        <a:rPr lang="ru-RU" dirty="0" smtClean="0">
                          <a:solidFill>
                            <a:schemeClr val="tx1"/>
                          </a:solidFill>
                          <a:latin typeface="+mn-lt"/>
                          <a:ea typeface="+mn-ea"/>
                          <a:cs typeface="+mn-cs"/>
                        </a:rPr>
                        <a:t>Версия</a:t>
                      </a:r>
                      <a:endParaRPr lang="ru-RU" dirty="0"/>
                    </a:p>
                  </a:txBody>
                  <a:tcPr/>
                </a:tc>
                <a:tc>
                  <a:txBody>
                    <a:bodyPr/>
                    <a:lstStyle/>
                    <a:p>
                      <a:r>
                        <a:rPr lang="ru-RU" dirty="0" smtClean="0">
                          <a:solidFill>
                            <a:schemeClr val="tx1"/>
                          </a:solidFill>
                          <a:latin typeface="+mn-lt"/>
                          <a:ea typeface="+mn-ea"/>
                          <a:cs typeface="+mn-cs"/>
                        </a:rPr>
                        <a:t>Дата выхода</a:t>
                      </a:r>
                      <a:endParaRPr lang="ru-RU" dirty="0"/>
                    </a:p>
                  </a:txBody>
                  <a:tcPr/>
                </a:tc>
                <a:tc>
                  <a:txBody>
                    <a:bodyPr/>
                    <a:lstStyle/>
                    <a:p>
                      <a:r>
                        <a:rPr lang="en-US" dirty="0" smtClean="0">
                          <a:solidFill>
                            <a:schemeClr val="tx1"/>
                          </a:solidFill>
                          <a:latin typeface="+mn-lt"/>
                          <a:ea typeface="+mn-ea"/>
                          <a:cs typeface="+mn-cs"/>
                        </a:rPr>
                        <a:t>Visual Studio</a:t>
                      </a:r>
                      <a:endParaRPr lang="ru-RU" dirty="0"/>
                    </a:p>
                  </a:txBody>
                  <a:tcPr/>
                </a:tc>
                <a:tc>
                  <a:txBody>
                    <a:bodyPr/>
                    <a:lstStyle/>
                    <a:p>
                      <a:r>
                        <a:rPr lang="ru-RU" dirty="0" smtClean="0">
                          <a:solidFill>
                            <a:schemeClr val="tx1"/>
                          </a:solidFill>
                          <a:latin typeface="+mn-lt"/>
                          <a:ea typeface="+mn-ea"/>
                          <a:cs typeface="+mn-cs"/>
                        </a:rPr>
                        <a:t>По умолчанию в </a:t>
                      </a:r>
                      <a:r>
                        <a:rPr lang="en-US" dirty="0" smtClean="0">
                          <a:solidFill>
                            <a:schemeClr val="tx1"/>
                          </a:solidFill>
                          <a:latin typeface="+mn-lt"/>
                          <a:ea typeface="+mn-ea"/>
                          <a:cs typeface="+mn-cs"/>
                        </a:rPr>
                        <a:t>Windows</a:t>
                      </a:r>
                      <a:endParaRPr lang="ru-RU" dirty="0"/>
                    </a:p>
                  </a:txBody>
                  <a:tcPr/>
                </a:tc>
              </a:tr>
              <a:tr h="370840">
                <a:tc>
                  <a:txBody>
                    <a:bodyPr/>
                    <a:lstStyle/>
                    <a:p>
                      <a:r>
                        <a:rPr lang="en-US" dirty="0" smtClean="0">
                          <a:solidFill>
                            <a:schemeClr val="tx1"/>
                          </a:solidFill>
                          <a:latin typeface="+mn-lt"/>
                          <a:ea typeface="+mn-ea"/>
                          <a:cs typeface="+mn-cs"/>
                        </a:rPr>
                        <a:t>1.0</a:t>
                      </a:r>
                      <a:endParaRPr lang="ru-RU" dirty="0"/>
                    </a:p>
                  </a:txBody>
                  <a:tcPr/>
                </a:tc>
                <a:tc>
                  <a:txBody>
                    <a:bodyPr/>
                    <a:lstStyle/>
                    <a:p>
                      <a:r>
                        <a:rPr lang="en-US" dirty="0" smtClean="0">
                          <a:solidFill>
                            <a:schemeClr val="tx1"/>
                          </a:solidFill>
                          <a:latin typeface="+mn-lt"/>
                          <a:ea typeface="+mn-ea"/>
                          <a:cs typeface="+mn-cs"/>
                        </a:rPr>
                        <a:t>2002-01-05</a:t>
                      </a:r>
                      <a:endParaRPr lang="ru-RU" dirty="0"/>
                    </a:p>
                  </a:txBody>
                  <a:tcPr/>
                </a:tc>
                <a:tc>
                  <a:txBody>
                    <a:bodyPr/>
                    <a:lstStyle/>
                    <a:p>
                      <a:r>
                        <a:rPr lang="en-US" dirty="0" smtClean="0">
                          <a:solidFill>
                            <a:schemeClr val="tx1"/>
                          </a:solidFill>
                          <a:latin typeface="+mn-lt"/>
                          <a:ea typeface="+mn-ea"/>
                          <a:cs typeface="+mn-cs"/>
                        </a:rPr>
                        <a:t>Visual Studio .NET</a:t>
                      </a:r>
                      <a:endParaRPr lang="ru-RU" dirty="0"/>
                    </a:p>
                  </a:txBody>
                  <a:tcPr/>
                </a:tc>
                <a:tc>
                  <a:txBody>
                    <a:bodyPr/>
                    <a:lstStyle/>
                    <a:p>
                      <a:endParaRPr lang="ru-RU"/>
                    </a:p>
                  </a:txBody>
                  <a:tcPr/>
                </a:tc>
              </a:tr>
              <a:tr h="370840">
                <a:tc>
                  <a:txBody>
                    <a:bodyPr/>
                    <a:lstStyle/>
                    <a:p>
                      <a:r>
                        <a:rPr lang="en-US" dirty="0" smtClean="0">
                          <a:solidFill>
                            <a:schemeClr val="tx1"/>
                          </a:solidFill>
                          <a:latin typeface="+mn-lt"/>
                          <a:ea typeface="+mn-ea"/>
                          <a:cs typeface="+mn-cs"/>
                        </a:rPr>
                        <a:t>1.1</a:t>
                      </a:r>
                      <a:endParaRPr lang="ru-RU" dirty="0"/>
                    </a:p>
                  </a:txBody>
                  <a:tcPr/>
                </a:tc>
                <a:tc>
                  <a:txBody>
                    <a:bodyPr/>
                    <a:lstStyle/>
                    <a:p>
                      <a:r>
                        <a:rPr lang="en-US" dirty="0" smtClean="0">
                          <a:solidFill>
                            <a:schemeClr val="tx1"/>
                          </a:solidFill>
                          <a:latin typeface="+mn-lt"/>
                          <a:ea typeface="+mn-ea"/>
                          <a:cs typeface="+mn-cs"/>
                        </a:rPr>
                        <a:t>2003-04-01</a:t>
                      </a:r>
                      <a:endParaRPr lang="ru-RU" dirty="0"/>
                    </a:p>
                  </a:txBody>
                  <a:tcPr/>
                </a:tc>
                <a:tc>
                  <a:txBody>
                    <a:bodyPr/>
                    <a:lstStyle/>
                    <a:p>
                      <a:r>
                        <a:rPr lang="en-US" dirty="0" smtClean="0">
                          <a:solidFill>
                            <a:schemeClr val="tx1"/>
                          </a:solidFill>
                          <a:latin typeface="+mn-lt"/>
                          <a:ea typeface="+mn-ea"/>
                          <a:cs typeface="+mn-cs"/>
                        </a:rPr>
                        <a:t>Visual Studio .NET 2003</a:t>
                      </a:r>
                      <a:endParaRPr lang="ru-RU" dirty="0"/>
                    </a:p>
                  </a:txBody>
                  <a:tcPr/>
                </a:tc>
                <a:tc>
                  <a:txBody>
                    <a:bodyPr/>
                    <a:lstStyle/>
                    <a:p>
                      <a:r>
                        <a:rPr lang="en-US" dirty="0" smtClean="0">
                          <a:solidFill>
                            <a:schemeClr val="tx1"/>
                          </a:solidFill>
                          <a:latin typeface="+mn-lt"/>
                          <a:ea typeface="+mn-ea"/>
                          <a:cs typeface="+mn-cs"/>
                        </a:rPr>
                        <a:t>Windows Server 2003</a:t>
                      </a:r>
                      <a:endParaRPr lang="ru-RU" dirty="0"/>
                    </a:p>
                  </a:txBody>
                  <a:tcPr/>
                </a:tc>
              </a:tr>
              <a:tr h="370840">
                <a:tc>
                  <a:txBody>
                    <a:bodyPr/>
                    <a:lstStyle/>
                    <a:p>
                      <a:r>
                        <a:rPr lang="en-US" dirty="0" smtClean="0">
                          <a:solidFill>
                            <a:schemeClr val="tx1"/>
                          </a:solidFill>
                          <a:latin typeface="+mn-lt"/>
                          <a:ea typeface="+mn-ea"/>
                          <a:cs typeface="+mn-cs"/>
                        </a:rPr>
                        <a:t>2.0</a:t>
                      </a:r>
                      <a:endParaRPr lang="ru-RU" dirty="0"/>
                    </a:p>
                  </a:txBody>
                  <a:tcPr/>
                </a:tc>
                <a:tc>
                  <a:txBody>
                    <a:bodyPr/>
                    <a:lstStyle/>
                    <a:p>
                      <a:r>
                        <a:rPr lang="en-US" dirty="0" smtClean="0">
                          <a:solidFill>
                            <a:schemeClr val="tx1"/>
                          </a:solidFill>
                          <a:latin typeface="+mn-lt"/>
                          <a:ea typeface="+mn-ea"/>
                          <a:cs typeface="+mn-cs"/>
                        </a:rPr>
                        <a:t>2005-11-07</a:t>
                      </a:r>
                      <a:endParaRPr lang="ru-RU" dirty="0"/>
                    </a:p>
                  </a:txBody>
                  <a:tcPr/>
                </a:tc>
                <a:tc>
                  <a:txBody>
                    <a:bodyPr/>
                    <a:lstStyle/>
                    <a:p>
                      <a:r>
                        <a:rPr lang="en-US" dirty="0" smtClean="0">
                          <a:solidFill>
                            <a:schemeClr val="tx1"/>
                          </a:solidFill>
                          <a:latin typeface="+mn-lt"/>
                          <a:ea typeface="+mn-ea"/>
                          <a:cs typeface="+mn-cs"/>
                        </a:rPr>
                        <a:t>Visual Studio 2005</a:t>
                      </a:r>
                      <a:endParaRPr lang="ru-RU" dirty="0"/>
                    </a:p>
                  </a:txBody>
                  <a:tcPr/>
                </a:tc>
                <a:tc>
                  <a:txBody>
                    <a:bodyPr/>
                    <a:lstStyle/>
                    <a:p>
                      <a:endParaRPr lang="ru-RU" dirty="0"/>
                    </a:p>
                  </a:txBody>
                  <a:tcPr/>
                </a:tc>
              </a:tr>
              <a:tr h="370840">
                <a:tc>
                  <a:txBody>
                    <a:bodyPr/>
                    <a:lstStyle/>
                    <a:p>
                      <a:r>
                        <a:rPr lang="en-US" dirty="0" smtClean="0">
                          <a:solidFill>
                            <a:schemeClr val="tx1"/>
                          </a:solidFill>
                          <a:latin typeface="+mn-lt"/>
                          <a:ea typeface="+mn-ea"/>
                          <a:cs typeface="+mn-cs"/>
                        </a:rPr>
                        <a:t>3.0</a:t>
                      </a:r>
                      <a:endParaRPr lang="ru-RU" dirty="0"/>
                    </a:p>
                  </a:txBody>
                  <a:tcPr/>
                </a:tc>
                <a:tc>
                  <a:txBody>
                    <a:bodyPr/>
                    <a:lstStyle/>
                    <a:p>
                      <a:r>
                        <a:rPr lang="en-US" dirty="0" smtClean="0">
                          <a:solidFill>
                            <a:schemeClr val="tx1"/>
                          </a:solidFill>
                          <a:latin typeface="+mn-lt"/>
                          <a:ea typeface="+mn-ea"/>
                          <a:cs typeface="+mn-cs"/>
                        </a:rPr>
                        <a:t>2006-11-06</a:t>
                      </a:r>
                      <a:endParaRPr lang="ru-RU" dirty="0"/>
                    </a:p>
                  </a:txBody>
                  <a:tcPr/>
                </a:tc>
                <a:tc>
                  <a:txBody>
                    <a:bodyPr/>
                    <a:lstStyle/>
                    <a:p>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latin typeface="+mn-lt"/>
                          <a:ea typeface="+mn-ea"/>
                          <a:cs typeface="+mn-cs"/>
                        </a:rPr>
                        <a:t>Windows Vista, Windows Server 2008</a:t>
                      </a:r>
                      <a:endParaRPr lang="ru-RU" dirty="0" smtClean="0"/>
                    </a:p>
                  </a:txBody>
                  <a:tcPr/>
                </a:tc>
              </a:tr>
              <a:tr h="370840">
                <a:tc>
                  <a:txBody>
                    <a:bodyPr/>
                    <a:lstStyle/>
                    <a:p>
                      <a:r>
                        <a:rPr lang="en-US" dirty="0" smtClean="0">
                          <a:solidFill>
                            <a:schemeClr val="tx1"/>
                          </a:solidFill>
                          <a:latin typeface="+mn-lt"/>
                          <a:ea typeface="+mn-ea"/>
                          <a:cs typeface="+mn-cs"/>
                        </a:rPr>
                        <a:t>3.5</a:t>
                      </a:r>
                      <a:endParaRPr lang="ru-RU" dirty="0"/>
                    </a:p>
                  </a:txBody>
                  <a:tcPr/>
                </a:tc>
                <a:tc>
                  <a:txBody>
                    <a:bodyPr/>
                    <a:lstStyle/>
                    <a:p>
                      <a:r>
                        <a:rPr lang="en-US" dirty="0" smtClean="0">
                          <a:solidFill>
                            <a:schemeClr val="tx1"/>
                          </a:solidFill>
                          <a:latin typeface="+mn-lt"/>
                          <a:ea typeface="+mn-ea"/>
                          <a:cs typeface="+mn-cs"/>
                        </a:rPr>
                        <a:t>2007-11-09</a:t>
                      </a:r>
                      <a:endParaRPr lang="ru-RU" dirty="0"/>
                    </a:p>
                  </a:txBody>
                  <a:tcPr/>
                </a:tc>
                <a:tc>
                  <a:txBody>
                    <a:bodyPr/>
                    <a:lstStyle/>
                    <a:p>
                      <a:r>
                        <a:rPr lang="en-US" dirty="0" smtClean="0">
                          <a:solidFill>
                            <a:schemeClr val="tx1"/>
                          </a:solidFill>
                          <a:latin typeface="+mn-lt"/>
                          <a:ea typeface="+mn-ea"/>
                          <a:cs typeface="+mn-cs"/>
                        </a:rPr>
                        <a:t>Visual Studio 2008</a:t>
                      </a:r>
                      <a:endParaRPr lang="ru-RU" dirty="0"/>
                    </a:p>
                  </a:txBody>
                  <a:tcPr/>
                </a:tc>
                <a:tc>
                  <a:txBody>
                    <a:bodyPr/>
                    <a:lstStyle/>
                    <a:p>
                      <a:r>
                        <a:rPr lang="en-US" dirty="0" smtClean="0">
                          <a:solidFill>
                            <a:schemeClr val="tx1"/>
                          </a:solidFill>
                          <a:latin typeface="+mn-lt"/>
                          <a:ea typeface="+mn-ea"/>
                          <a:cs typeface="+mn-cs"/>
                        </a:rPr>
                        <a:t>Windows 7, Windows Server 2008 R2</a:t>
                      </a:r>
                      <a:endParaRPr lang="ru-RU" dirty="0"/>
                    </a:p>
                  </a:txBody>
                  <a:tcPr/>
                </a:tc>
              </a:tr>
              <a:tr h="370840">
                <a:tc>
                  <a:txBody>
                    <a:bodyPr/>
                    <a:lstStyle/>
                    <a:p>
                      <a:r>
                        <a:rPr lang="en-US" dirty="0" smtClean="0">
                          <a:solidFill>
                            <a:schemeClr val="tx1"/>
                          </a:solidFill>
                          <a:latin typeface="+mn-lt"/>
                          <a:ea typeface="+mn-ea"/>
                          <a:cs typeface="+mn-cs"/>
                        </a:rPr>
                        <a:t>4.0</a:t>
                      </a:r>
                      <a:endParaRPr lang="ru-RU" dirty="0"/>
                    </a:p>
                  </a:txBody>
                  <a:tcPr/>
                </a:tc>
                <a:tc>
                  <a:txBody>
                    <a:bodyPr/>
                    <a:lstStyle/>
                    <a:p>
                      <a:r>
                        <a:rPr lang="ru-RU" dirty="0" smtClean="0">
                          <a:solidFill>
                            <a:schemeClr val="tx1"/>
                          </a:solidFill>
                          <a:latin typeface="+mn-lt"/>
                          <a:ea typeface="+mn-ea"/>
                          <a:cs typeface="+mn-cs"/>
                        </a:rPr>
                        <a:t>ещё не вышла</a:t>
                      </a:r>
                      <a:endParaRPr lang="ru-RU" dirty="0"/>
                    </a:p>
                  </a:txBody>
                  <a:tcPr/>
                </a:tc>
                <a:tc>
                  <a:txBody>
                    <a:bodyPr/>
                    <a:lstStyle/>
                    <a:p>
                      <a:r>
                        <a:rPr lang="en-US" dirty="0" smtClean="0">
                          <a:solidFill>
                            <a:schemeClr val="tx1"/>
                          </a:solidFill>
                          <a:latin typeface="+mn-lt"/>
                          <a:ea typeface="+mn-ea"/>
                          <a:cs typeface="+mn-cs"/>
                        </a:rPr>
                        <a:t>Visual Studio 2010</a:t>
                      </a:r>
                      <a:endParaRPr lang="ru-RU" dirty="0"/>
                    </a:p>
                  </a:txBody>
                  <a:tcPr/>
                </a:tc>
                <a:tc>
                  <a:txBody>
                    <a:bodyPr/>
                    <a:lstStyle/>
                    <a:p>
                      <a:endParaRPr lang="ru-RU" dirty="0"/>
                    </a:p>
                  </a:txBody>
                  <a:tcPr/>
                </a:tc>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ru-RU" sz="4000" smtClean="0"/>
              <a:t>Особенности платформы </a:t>
            </a:r>
            <a:r>
              <a:rPr lang="en-US" sz="4000" smtClean="0"/>
              <a:t>Microsoft.Net</a:t>
            </a:r>
            <a:endParaRPr lang="ru-RU" sz="4000" smtClean="0"/>
          </a:p>
        </p:txBody>
      </p:sp>
      <p:sp>
        <p:nvSpPr>
          <p:cNvPr id="36867" name="Rectangle 3"/>
          <p:cNvSpPr>
            <a:spLocks noGrp="1" noChangeArrowheads="1"/>
          </p:cNvSpPr>
          <p:nvPr>
            <p:ph type="body" idx="1"/>
          </p:nvPr>
        </p:nvSpPr>
        <p:spPr/>
        <p:txBody>
          <a:bodyPr/>
          <a:lstStyle/>
          <a:p>
            <a:pPr>
              <a:lnSpc>
                <a:spcPct val="80000"/>
              </a:lnSpc>
            </a:pPr>
            <a:r>
              <a:rPr lang="ru-RU" sz="2400" b="1" smtClean="0"/>
              <a:t>Многоплатформенность</a:t>
            </a:r>
            <a:r>
              <a:rPr lang="ru-RU" sz="2400" smtClean="0"/>
              <a:t>: она может работать на разных компьютерах, начиная от серверов и настольных компьютеров и заканчивая наладонными компьютерами (</a:t>
            </a:r>
            <a:r>
              <a:rPr lang="en-US" sz="2400" smtClean="0"/>
              <a:t>PDA</a:t>
            </a:r>
            <a:r>
              <a:rPr lang="ru-RU" sz="2400" smtClean="0"/>
              <a:t>) и сотовыми телефонами.</a:t>
            </a:r>
          </a:p>
          <a:p>
            <a:pPr>
              <a:lnSpc>
                <a:spcPct val="80000"/>
              </a:lnSpc>
            </a:pPr>
            <a:r>
              <a:rPr lang="ru-RU" sz="2400" b="1" smtClean="0"/>
              <a:t>Единая модель и инструментарий</a:t>
            </a:r>
            <a:r>
              <a:rPr lang="ru-RU" sz="2400" smtClean="0"/>
              <a:t> разработки всех типов приложений</a:t>
            </a:r>
            <a:r>
              <a:rPr lang="en-US" sz="2400" smtClean="0"/>
              <a:t> (</a:t>
            </a:r>
            <a:r>
              <a:rPr lang="ru-RU" sz="2400" smtClean="0"/>
              <a:t>локальных и сетевых</a:t>
            </a:r>
            <a:r>
              <a:rPr lang="en-US" sz="2400" smtClean="0"/>
              <a:t>)</a:t>
            </a:r>
            <a:endParaRPr lang="ru-RU" sz="2400" smtClean="0"/>
          </a:p>
          <a:p>
            <a:pPr>
              <a:lnSpc>
                <a:spcPct val="80000"/>
              </a:lnSpc>
            </a:pPr>
            <a:r>
              <a:rPr lang="ru-RU" sz="2400" b="1" smtClean="0"/>
              <a:t>Активная поддержка международных стандартов</a:t>
            </a:r>
            <a:r>
              <a:rPr lang="ru-RU" sz="2400" smtClean="0"/>
              <a:t>: она использует такие стандартные протоколы коммуникации, как </a:t>
            </a:r>
            <a:r>
              <a:rPr lang="en-US" sz="2400" smtClean="0"/>
              <a:t>XML</a:t>
            </a:r>
            <a:r>
              <a:rPr lang="ru-RU" sz="2400" smtClean="0"/>
              <a:t>, </a:t>
            </a:r>
            <a:r>
              <a:rPr lang="en-US" sz="2400" smtClean="0"/>
              <a:t>HTTP</a:t>
            </a:r>
            <a:r>
              <a:rPr lang="ru-RU" sz="2400" smtClean="0"/>
              <a:t>, </a:t>
            </a:r>
            <a:r>
              <a:rPr lang="en-US" sz="2400" smtClean="0"/>
              <a:t>SOAP </a:t>
            </a:r>
            <a:r>
              <a:rPr lang="ru-RU" sz="2400" smtClean="0"/>
              <a:t>и </a:t>
            </a:r>
            <a:r>
              <a:rPr lang="en-US" sz="2400" smtClean="0"/>
              <a:t>WSDL</a:t>
            </a:r>
            <a:r>
              <a:rPr lang="ru-RU" sz="2400" smtClean="0"/>
              <a:t>.</a:t>
            </a:r>
          </a:p>
          <a:p>
            <a:pPr>
              <a:lnSpc>
                <a:spcPct val="80000"/>
              </a:lnSpc>
            </a:pPr>
            <a:r>
              <a:rPr lang="ru-RU" sz="2400" b="1" smtClean="0"/>
              <a:t>Безопасность</a:t>
            </a:r>
            <a:r>
              <a:rPr lang="ru-RU" sz="2400" smtClean="0"/>
              <a:t>: данная платформа предоставляет намного более безопасную среду выполнения, даже в случае получения программного кода из не надежных источников.</a:t>
            </a:r>
            <a:endParaRPr lang="en-US" sz="2400" smtClean="0"/>
          </a:p>
          <a:p>
            <a:pPr>
              <a:lnSpc>
                <a:spcPct val="80000"/>
              </a:lnSpc>
              <a:buFontTx/>
              <a:buNone/>
            </a:pPr>
            <a:endParaRPr lang="ru-RU" sz="240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body" idx="1"/>
          </p:nvPr>
        </p:nvSpPr>
        <p:spPr>
          <a:xfrm>
            <a:off x="457200" y="1295400"/>
            <a:ext cx="8229600" cy="5073650"/>
          </a:xfrm>
        </p:spPr>
        <p:txBody>
          <a:bodyPr/>
          <a:lstStyle/>
          <a:p>
            <a:pPr marL="609600" indent="-609600" eaLnBrk="1" hangingPunct="1">
              <a:lnSpc>
                <a:spcPct val="80000"/>
              </a:lnSpc>
              <a:buFontTx/>
              <a:buAutoNum type="arabicPeriod"/>
              <a:tabLst>
                <a:tab pos="812800" algn="l"/>
              </a:tabLst>
            </a:pPr>
            <a:r>
              <a:rPr lang="ru-RU" sz="2800" smtClean="0"/>
              <a:t>Общий промежуточный язык</a:t>
            </a:r>
          </a:p>
          <a:p>
            <a:pPr marL="609600" indent="-609600" eaLnBrk="1" hangingPunct="1">
              <a:lnSpc>
                <a:spcPct val="80000"/>
              </a:lnSpc>
              <a:buFontTx/>
              <a:buNone/>
              <a:tabLst>
                <a:tab pos="812800" algn="l"/>
              </a:tabLst>
            </a:pPr>
            <a:r>
              <a:rPr lang="ru-RU" sz="2800" smtClean="0"/>
              <a:t>(</a:t>
            </a:r>
            <a:r>
              <a:rPr lang="en-US" sz="2800" smtClean="0"/>
              <a:t>Common Intermediate Language </a:t>
            </a:r>
            <a:r>
              <a:rPr lang="ru-RU" sz="2800" smtClean="0"/>
              <a:t>- </a:t>
            </a:r>
            <a:r>
              <a:rPr lang="en-US" sz="2800" smtClean="0"/>
              <a:t>CIL</a:t>
            </a:r>
            <a:r>
              <a:rPr lang="ru-RU" sz="2800" smtClean="0"/>
              <a:t>)</a:t>
            </a:r>
          </a:p>
          <a:p>
            <a:pPr marL="1336675" lvl="1" indent="-533400" eaLnBrk="1" hangingPunct="1">
              <a:lnSpc>
                <a:spcPct val="80000"/>
              </a:lnSpc>
              <a:buFontTx/>
              <a:buNone/>
              <a:tabLst>
                <a:tab pos="812800" algn="l"/>
              </a:tabLst>
            </a:pPr>
            <a:r>
              <a:rPr lang="ru-RU" sz="2400" smtClean="0"/>
              <a:t>Все компиляторы </a:t>
            </a:r>
            <a:r>
              <a:rPr lang="en-US" sz="2400" smtClean="0"/>
              <a:t>.Net </a:t>
            </a:r>
            <a:r>
              <a:rPr lang="ru-RU" sz="2400" smtClean="0"/>
              <a:t>создают программу</a:t>
            </a:r>
            <a:r>
              <a:rPr lang="en-US" sz="2400" smtClean="0"/>
              <a:t> </a:t>
            </a:r>
            <a:r>
              <a:rPr lang="ru-RU" sz="2400" smtClean="0"/>
              <a:t>на специальном языке </a:t>
            </a:r>
            <a:r>
              <a:rPr lang="en-US" sz="2400" smtClean="0"/>
              <a:t>CIL</a:t>
            </a:r>
          </a:p>
          <a:p>
            <a:pPr marL="1336675" lvl="1" indent="-533400" eaLnBrk="1" hangingPunct="1">
              <a:lnSpc>
                <a:spcPct val="80000"/>
              </a:lnSpc>
              <a:buFontTx/>
              <a:buNone/>
              <a:tabLst>
                <a:tab pos="812800" algn="l"/>
              </a:tabLst>
            </a:pPr>
            <a:endParaRPr lang="en-US" sz="2400" smtClean="0"/>
          </a:p>
          <a:p>
            <a:pPr marL="609600" indent="-609600" eaLnBrk="1" hangingPunct="1">
              <a:lnSpc>
                <a:spcPct val="80000"/>
              </a:lnSpc>
              <a:buFontTx/>
              <a:buAutoNum type="arabicPeriod" startAt="2"/>
              <a:tabLst>
                <a:tab pos="812800" algn="l"/>
              </a:tabLst>
            </a:pPr>
            <a:r>
              <a:rPr lang="ru-RU" sz="2800" smtClean="0"/>
              <a:t>Общая среда выполнения</a:t>
            </a:r>
          </a:p>
          <a:p>
            <a:pPr marL="609600" indent="-609600" eaLnBrk="1" hangingPunct="1">
              <a:lnSpc>
                <a:spcPct val="80000"/>
              </a:lnSpc>
              <a:buFontTx/>
              <a:buNone/>
              <a:tabLst>
                <a:tab pos="812800" algn="l"/>
              </a:tabLst>
            </a:pPr>
            <a:r>
              <a:rPr lang="ru-RU" sz="2800" smtClean="0"/>
              <a:t>(</a:t>
            </a:r>
            <a:r>
              <a:rPr lang="en-US" sz="2800" smtClean="0"/>
              <a:t>Common Language Runtime</a:t>
            </a:r>
            <a:r>
              <a:rPr lang="ru-RU" sz="2800" smtClean="0"/>
              <a:t> - </a:t>
            </a:r>
            <a:r>
              <a:rPr lang="en-US" sz="2800" smtClean="0"/>
              <a:t>CLR</a:t>
            </a:r>
            <a:r>
              <a:rPr lang="ru-RU" sz="2800" smtClean="0"/>
              <a:t>)</a:t>
            </a:r>
            <a:endParaRPr lang="en-US" sz="2800" smtClean="0"/>
          </a:p>
          <a:p>
            <a:pPr marL="1336675" lvl="1" indent="-533400" eaLnBrk="1" hangingPunct="1">
              <a:lnSpc>
                <a:spcPct val="80000"/>
              </a:lnSpc>
              <a:buFontTx/>
              <a:buNone/>
              <a:tabLst>
                <a:tab pos="812800" algn="l"/>
              </a:tabLst>
            </a:pPr>
            <a:r>
              <a:rPr lang="ru-RU" sz="2400" smtClean="0"/>
              <a:t>Все программы выполняются под управлением специальной программы (</a:t>
            </a:r>
            <a:r>
              <a:rPr lang="en-US" sz="2400" smtClean="0"/>
              <a:t>CLR</a:t>
            </a:r>
            <a:r>
              <a:rPr lang="ru-RU" sz="2400" smtClean="0"/>
              <a:t>)</a:t>
            </a:r>
            <a:endParaRPr lang="en-US" sz="2400" smtClean="0"/>
          </a:p>
          <a:p>
            <a:pPr marL="1336675" lvl="1" indent="-533400" eaLnBrk="1" hangingPunct="1">
              <a:lnSpc>
                <a:spcPct val="80000"/>
              </a:lnSpc>
              <a:buFontTx/>
              <a:buNone/>
              <a:tabLst>
                <a:tab pos="812800" algn="l"/>
              </a:tabLst>
            </a:pPr>
            <a:endParaRPr lang="ru-RU" sz="2400" smtClean="0"/>
          </a:p>
          <a:p>
            <a:pPr marL="609600" indent="-609600" eaLnBrk="1" hangingPunct="1">
              <a:lnSpc>
                <a:spcPct val="80000"/>
              </a:lnSpc>
              <a:buFontTx/>
              <a:buAutoNum type="arabicPeriod" startAt="3"/>
              <a:tabLst>
                <a:tab pos="812800" algn="l"/>
              </a:tabLst>
            </a:pPr>
            <a:r>
              <a:rPr lang="en-US" sz="2800" smtClean="0"/>
              <a:t>Framework Class Library (FCL)</a:t>
            </a:r>
          </a:p>
          <a:p>
            <a:pPr marL="1336675" lvl="1" indent="-533400" eaLnBrk="1" hangingPunct="1">
              <a:lnSpc>
                <a:spcPct val="80000"/>
              </a:lnSpc>
              <a:buFontTx/>
              <a:buNone/>
              <a:tabLst>
                <a:tab pos="812800" algn="l"/>
              </a:tabLst>
            </a:pPr>
            <a:r>
              <a:rPr lang="ru-RU" sz="2400" smtClean="0"/>
              <a:t>При выполнении программы, написанные на любом языке, используют общую библиотеку </a:t>
            </a:r>
          </a:p>
          <a:p>
            <a:pPr marL="609600" indent="-609600" eaLnBrk="1" hangingPunct="1">
              <a:lnSpc>
                <a:spcPct val="80000"/>
              </a:lnSpc>
              <a:buFontTx/>
              <a:buNone/>
              <a:tabLst>
                <a:tab pos="812800" algn="l"/>
              </a:tabLst>
            </a:pPr>
            <a:endParaRPr lang="ru-RU" sz="2800" smtClean="0"/>
          </a:p>
        </p:txBody>
      </p:sp>
      <p:sp>
        <p:nvSpPr>
          <p:cNvPr id="37891" name="Text Box 3"/>
          <p:cNvSpPr txBox="1">
            <a:spLocks noChangeArrowheads="1"/>
          </p:cNvSpPr>
          <p:nvPr/>
        </p:nvSpPr>
        <p:spPr bwMode="auto">
          <a:xfrm>
            <a:off x="611188" y="260350"/>
            <a:ext cx="7921625" cy="701675"/>
          </a:xfrm>
          <a:prstGeom prst="rect">
            <a:avLst/>
          </a:prstGeom>
          <a:noFill/>
          <a:ln w="9525">
            <a:noFill/>
            <a:miter lim="800000"/>
            <a:headEnd/>
            <a:tailEnd/>
          </a:ln>
        </p:spPr>
        <p:txBody>
          <a:bodyPr>
            <a:spAutoFit/>
          </a:bodyPr>
          <a:lstStyle/>
          <a:p>
            <a:pPr algn="ctr">
              <a:spcBef>
                <a:spcPct val="50000"/>
              </a:spcBef>
            </a:pPr>
            <a:r>
              <a:rPr lang="ru-RU" sz="4000"/>
              <a:t>Основные идеи </a:t>
            </a:r>
            <a:r>
              <a:rPr lang="en-US" sz="4000"/>
              <a:t>.Net </a:t>
            </a:r>
            <a:r>
              <a:rPr lang="ru-RU" sz="4000"/>
              <a:t>технологии</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endParaRPr lang="ru-RU" smtClean="0"/>
          </a:p>
        </p:txBody>
      </p:sp>
      <p:sp>
        <p:nvSpPr>
          <p:cNvPr id="38915" name="AutoShape 4"/>
          <p:cNvSpPr>
            <a:spLocks noChangeArrowheads="1"/>
          </p:cNvSpPr>
          <p:nvPr/>
        </p:nvSpPr>
        <p:spPr bwMode="auto">
          <a:xfrm>
            <a:off x="762000" y="6172200"/>
            <a:ext cx="7543800" cy="304800"/>
          </a:xfrm>
          <a:prstGeom prst="roundRect">
            <a:avLst>
              <a:gd name="adj" fmla="val 16667"/>
            </a:avLst>
          </a:prstGeom>
          <a:noFill/>
          <a:ln w="25400">
            <a:solidFill>
              <a:schemeClr val="tx1"/>
            </a:solidFill>
            <a:round/>
            <a:headEnd/>
            <a:tailEnd/>
          </a:ln>
        </p:spPr>
        <p:txBody>
          <a:bodyPr wrap="none" anchor="ctr"/>
          <a:lstStyle/>
          <a:p>
            <a:pPr algn="ctr"/>
            <a:r>
              <a:rPr lang="ru-RU"/>
              <a:t>Оборудование компьютера</a:t>
            </a:r>
          </a:p>
        </p:txBody>
      </p:sp>
      <p:sp>
        <p:nvSpPr>
          <p:cNvPr id="38916" name="AutoShape 5"/>
          <p:cNvSpPr>
            <a:spLocks noChangeArrowheads="1"/>
          </p:cNvSpPr>
          <p:nvPr/>
        </p:nvSpPr>
        <p:spPr bwMode="auto">
          <a:xfrm>
            <a:off x="762000" y="5562600"/>
            <a:ext cx="7543800" cy="533400"/>
          </a:xfrm>
          <a:prstGeom prst="roundRect">
            <a:avLst>
              <a:gd name="adj" fmla="val 16667"/>
            </a:avLst>
          </a:prstGeom>
          <a:noFill/>
          <a:ln w="9525">
            <a:solidFill>
              <a:schemeClr val="tx1"/>
            </a:solidFill>
            <a:round/>
            <a:headEnd/>
            <a:tailEnd/>
          </a:ln>
        </p:spPr>
        <p:txBody>
          <a:bodyPr wrap="none" anchor="ctr"/>
          <a:lstStyle/>
          <a:p>
            <a:pPr algn="ctr"/>
            <a:r>
              <a:rPr lang="ru-RU"/>
              <a:t>Операционная система </a:t>
            </a:r>
            <a:r>
              <a:rPr lang="en-US"/>
              <a:t>Window XP/Vista </a:t>
            </a:r>
            <a:r>
              <a:rPr lang="ru-RU"/>
              <a:t>и др.</a:t>
            </a:r>
          </a:p>
        </p:txBody>
      </p:sp>
      <p:sp>
        <p:nvSpPr>
          <p:cNvPr id="38917" name="AutoShape 6"/>
          <p:cNvSpPr>
            <a:spLocks noChangeArrowheads="1"/>
          </p:cNvSpPr>
          <p:nvPr/>
        </p:nvSpPr>
        <p:spPr bwMode="auto">
          <a:xfrm>
            <a:off x="609600" y="2514600"/>
            <a:ext cx="7881938" cy="2971800"/>
          </a:xfrm>
          <a:prstGeom prst="roundRect">
            <a:avLst>
              <a:gd name="adj" fmla="val 5991"/>
            </a:avLst>
          </a:prstGeom>
          <a:noFill/>
          <a:ln w="9525">
            <a:solidFill>
              <a:schemeClr val="tx1"/>
            </a:solidFill>
            <a:prstDash val="dash"/>
            <a:round/>
            <a:headEnd/>
            <a:tailEnd/>
          </a:ln>
        </p:spPr>
        <p:txBody>
          <a:bodyPr wrap="none" anchor="ctr"/>
          <a:lstStyle/>
          <a:p>
            <a:endParaRPr lang="ru-RU"/>
          </a:p>
        </p:txBody>
      </p:sp>
      <p:sp>
        <p:nvSpPr>
          <p:cNvPr id="38918" name="Rectangle 7"/>
          <p:cNvSpPr>
            <a:spLocks noChangeArrowheads="1"/>
          </p:cNvSpPr>
          <p:nvPr/>
        </p:nvSpPr>
        <p:spPr bwMode="auto">
          <a:xfrm>
            <a:off x="1138238" y="4953000"/>
            <a:ext cx="7239000" cy="457200"/>
          </a:xfrm>
          <a:prstGeom prst="rect">
            <a:avLst/>
          </a:prstGeom>
          <a:noFill/>
          <a:ln w="9525">
            <a:solidFill>
              <a:schemeClr val="tx1"/>
            </a:solidFill>
            <a:miter lim="800000"/>
            <a:headEnd/>
            <a:tailEnd/>
          </a:ln>
        </p:spPr>
        <p:txBody>
          <a:bodyPr wrap="none" anchor="ctr"/>
          <a:lstStyle/>
          <a:p>
            <a:pPr algn="ctr"/>
            <a:r>
              <a:rPr lang="ru-RU" b="1"/>
              <a:t>Виртуальная машина – </a:t>
            </a:r>
            <a:r>
              <a:rPr lang="en-US" b="1"/>
              <a:t>Common Language Runtime (CLR)</a:t>
            </a:r>
            <a:endParaRPr lang="ru-RU" b="1"/>
          </a:p>
        </p:txBody>
      </p:sp>
      <p:sp>
        <p:nvSpPr>
          <p:cNvPr id="38919" name="Rectangle 8"/>
          <p:cNvSpPr>
            <a:spLocks noChangeArrowheads="1"/>
          </p:cNvSpPr>
          <p:nvPr/>
        </p:nvSpPr>
        <p:spPr bwMode="auto">
          <a:xfrm>
            <a:off x="1143000" y="3200400"/>
            <a:ext cx="7239000" cy="1676400"/>
          </a:xfrm>
          <a:prstGeom prst="rect">
            <a:avLst/>
          </a:prstGeom>
          <a:noFill/>
          <a:ln w="9525">
            <a:solidFill>
              <a:schemeClr val="tx1"/>
            </a:solidFill>
            <a:miter lim="800000"/>
            <a:headEnd/>
            <a:tailEnd/>
          </a:ln>
        </p:spPr>
        <p:txBody>
          <a:bodyPr wrap="none" anchor="ctr"/>
          <a:lstStyle/>
          <a:p>
            <a:endParaRPr lang="ru-RU"/>
          </a:p>
        </p:txBody>
      </p:sp>
      <p:sp>
        <p:nvSpPr>
          <p:cNvPr id="38920" name="Line 9"/>
          <p:cNvSpPr>
            <a:spLocks noChangeShapeType="1"/>
          </p:cNvSpPr>
          <p:nvPr/>
        </p:nvSpPr>
        <p:spPr bwMode="auto">
          <a:xfrm>
            <a:off x="1143000" y="4419600"/>
            <a:ext cx="7267575" cy="0"/>
          </a:xfrm>
          <a:prstGeom prst="line">
            <a:avLst/>
          </a:prstGeom>
          <a:noFill/>
          <a:ln w="9525">
            <a:solidFill>
              <a:schemeClr val="tx1"/>
            </a:solidFill>
            <a:round/>
            <a:headEnd/>
            <a:tailEnd/>
          </a:ln>
        </p:spPr>
        <p:txBody>
          <a:bodyPr/>
          <a:lstStyle/>
          <a:p>
            <a:endParaRPr lang="ru-RU"/>
          </a:p>
        </p:txBody>
      </p:sp>
      <p:sp>
        <p:nvSpPr>
          <p:cNvPr id="38921" name="Text Box 10"/>
          <p:cNvSpPr txBox="1">
            <a:spLocks noChangeArrowheads="1"/>
          </p:cNvSpPr>
          <p:nvPr/>
        </p:nvSpPr>
        <p:spPr bwMode="auto">
          <a:xfrm>
            <a:off x="1247775" y="4495800"/>
            <a:ext cx="7010400" cy="366713"/>
          </a:xfrm>
          <a:prstGeom prst="rect">
            <a:avLst/>
          </a:prstGeom>
          <a:noFill/>
          <a:ln w="9525">
            <a:noFill/>
            <a:miter lim="800000"/>
            <a:headEnd/>
            <a:tailEnd/>
          </a:ln>
        </p:spPr>
        <p:txBody>
          <a:bodyPr>
            <a:spAutoFit/>
          </a:bodyPr>
          <a:lstStyle/>
          <a:p>
            <a:pPr algn="ctr">
              <a:spcBef>
                <a:spcPct val="50000"/>
              </a:spcBef>
            </a:pPr>
            <a:r>
              <a:rPr lang="ru-RU" b="1"/>
              <a:t>Библиотека </a:t>
            </a:r>
            <a:r>
              <a:rPr lang="en-US" b="1"/>
              <a:t>Framework Class Library </a:t>
            </a:r>
            <a:r>
              <a:rPr lang="ru-RU" b="1"/>
              <a:t>(</a:t>
            </a:r>
            <a:r>
              <a:rPr lang="en-US" b="1"/>
              <a:t>FCL</a:t>
            </a:r>
            <a:r>
              <a:rPr lang="ru-RU" b="1"/>
              <a:t>)</a:t>
            </a:r>
          </a:p>
        </p:txBody>
      </p:sp>
      <p:sp>
        <p:nvSpPr>
          <p:cNvPr id="38922" name="Rectangle 11"/>
          <p:cNvSpPr>
            <a:spLocks noChangeArrowheads="1"/>
          </p:cNvSpPr>
          <p:nvPr/>
        </p:nvSpPr>
        <p:spPr bwMode="auto">
          <a:xfrm>
            <a:off x="1247775" y="3352800"/>
            <a:ext cx="1676400" cy="457200"/>
          </a:xfrm>
          <a:prstGeom prst="rect">
            <a:avLst/>
          </a:prstGeom>
          <a:noFill/>
          <a:ln w="9525">
            <a:solidFill>
              <a:schemeClr val="tx1"/>
            </a:solidFill>
            <a:miter lim="800000"/>
            <a:headEnd/>
            <a:tailEnd/>
          </a:ln>
        </p:spPr>
        <p:txBody>
          <a:bodyPr wrap="none" anchor="ctr"/>
          <a:lstStyle/>
          <a:p>
            <a:pPr algn="ctr"/>
            <a:r>
              <a:rPr lang="en-US"/>
              <a:t>ADO.Net</a:t>
            </a:r>
            <a:endParaRPr lang="ru-RU"/>
          </a:p>
        </p:txBody>
      </p:sp>
      <p:sp>
        <p:nvSpPr>
          <p:cNvPr id="38923" name="Rectangle 14"/>
          <p:cNvSpPr>
            <a:spLocks noChangeArrowheads="1"/>
          </p:cNvSpPr>
          <p:nvPr/>
        </p:nvSpPr>
        <p:spPr bwMode="auto">
          <a:xfrm>
            <a:off x="3152775" y="3352800"/>
            <a:ext cx="1752600" cy="457200"/>
          </a:xfrm>
          <a:prstGeom prst="rect">
            <a:avLst/>
          </a:prstGeom>
          <a:noFill/>
          <a:ln w="9525">
            <a:solidFill>
              <a:schemeClr val="tx1"/>
            </a:solidFill>
            <a:miter lim="800000"/>
            <a:headEnd/>
            <a:tailEnd/>
          </a:ln>
        </p:spPr>
        <p:txBody>
          <a:bodyPr wrap="none" anchor="ctr"/>
          <a:lstStyle/>
          <a:p>
            <a:pPr algn="ctr"/>
            <a:r>
              <a:rPr lang="en-US"/>
              <a:t>Windows</a:t>
            </a:r>
          </a:p>
          <a:p>
            <a:pPr algn="ctr"/>
            <a:r>
              <a:rPr lang="en-US"/>
              <a:t>Forms</a:t>
            </a:r>
            <a:endParaRPr lang="ru-RU"/>
          </a:p>
        </p:txBody>
      </p:sp>
      <p:sp>
        <p:nvSpPr>
          <p:cNvPr id="38924" name="Rectangle 15"/>
          <p:cNvSpPr>
            <a:spLocks noChangeArrowheads="1"/>
          </p:cNvSpPr>
          <p:nvPr/>
        </p:nvSpPr>
        <p:spPr bwMode="auto">
          <a:xfrm>
            <a:off x="5133975" y="3352800"/>
            <a:ext cx="1447800" cy="457200"/>
          </a:xfrm>
          <a:prstGeom prst="rect">
            <a:avLst/>
          </a:prstGeom>
          <a:noFill/>
          <a:ln w="9525">
            <a:solidFill>
              <a:schemeClr val="tx1"/>
            </a:solidFill>
            <a:miter lim="800000"/>
            <a:headEnd/>
            <a:tailEnd/>
          </a:ln>
        </p:spPr>
        <p:txBody>
          <a:bodyPr wrap="none" anchor="ctr"/>
          <a:lstStyle/>
          <a:p>
            <a:pPr algn="ctr"/>
            <a:r>
              <a:rPr lang="en-US"/>
              <a:t>ASP.Net</a:t>
            </a:r>
            <a:endParaRPr lang="ru-RU"/>
          </a:p>
        </p:txBody>
      </p:sp>
      <p:sp>
        <p:nvSpPr>
          <p:cNvPr id="38925" name="Rectangle 16"/>
          <p:cNvSpPr>
            <a:spLocks noChangeArrowheads="1"/>
          </p:cNvSpPr>
          <p:nvPr/>
        </p:nvSpPr>
        <p:spPr bwMode="auto">
          <a:xfrm>
            <a:off x="1204913" y="3962400"/>
            <a:ext cx="7081837" cy="381000"/>
          </a:xfrm>
          <a:prstGeom prst="rect">
            <a:avLst/>
          </a:prstGeom>
          <a:noFill/>
          <a:ln w="9525">
            <a:solidFill>
              <a:schemeClr val="tx1"/>
            </a:solidFill>
            <a:miter lim="800000"/>
            <a:headEnd/>
            <a:tailEnd/>
          </a:ln>
        </p:spPr>
        <p:txBody>
          <a:bodyPr wrap="none" anchor="ctr"/>
          <a:lstStyle/>
          <a:p>
            <a:pPr algn="ctr"/>
            <a:r>
              <a:rPr lang="ru-RU"/>
              <a:t>Базовые классы (</a:t>
            </a:r>
            <a:r>
              <a:rPr lang="en-US"/>
              <a:t>IO,</a:t>
            </a:r>
            <a:r>
              <a:rPr lang="ru-RU"/>
              <a:t> </a:t>
            </a:r>
            <a:r>
              <a:rPr lang="en-US"/>
              <a:t>string, collections, text, </a:t>
            </a:r>
            <a:r>
              <a:rPr lang="ru-RU"/>
              <a:t>…</a:t>
            </a:r>
            <a:r>
              <a:rPr lang="en-US"/>
              <a:t> </a:t>
            </a:r>
            <a:r>
              <a:rPr lang="ru-RU"/>
              <a:t>)</a:t>
            </a:r>
          </a:p>
        </p:txBody>
      </p:sp>
      <p:sp>
        <p:nvSpPr>
          <p:cNvPr id="38926" name="Rectangle 17"/>
          <p:cNvSpPr>
            <a:spLocks noChangeArrowheads="1"/>
          </p:cNvSpPr>
          <p:nvPr/>
        </p:nvSpPr>
        <p:spPr bwMode="auto">
          <a:xfrm>
            <a:off x="1143000" y="2667000"/>
            <a:ext cx="1981200" cy="381000"/>
          </a:xfrm>
          <a:prstGeom prst="rect">
            <a:avLst/>
          </a:prstGeom>
          <a:noFill/>
          <a:ln w="9525">
            <a:solidFill>
              <a:schemeClr val="tx1"/>
            </a:solidFill>
            <a:miter lim="800000"/>
            <a:headEnd/>
            <a:tailEnd/>
          </a:ln>
        </p:spPr>
        <p:txBody>
          <a:bodyPr wrap="none" anchor="ctr"/>
          <a:lstStyle/>
          <a:p>
            <a:pPr algn="ctr"/>
            <a:r>
              <a:rPr lang="ru-RU"/>
              <a:t>Компилятор </a:t>
            </a:r>
            <a:r>
              <a:rPr lang="en-US"/>
              <a:t>C#</a:t>
            </a:r>
            <a:endParaRPr lang="ru-RU"/>
          </a:p>
        </p:txBody>
      </p:sp>
      <p:sp>
        <p:nvSpPr>
          <p:cNvPr id="38927" name="Rectangle 18"/>
          <p:cNvSpPr>
            <a:spLocks noChangeArrowheads="1"/>
          </p:cNvSpPr>
          <p:nvPr/>
        </p:nvSpPr>
        <p:spPr bwMode="auto">
          <a:xfrm>
            <a:off x="3276600" y="2667000"/>
            <a:ext cx="1752600" cy="381000"/>
          </a:xfrm>
          <a:prstGeom prst="rect">
            <a:avLst/>
          </a:prstGeom>
          <a:noFill/>
          <a:ln w="9525">
            <a:solidFill>
              <a:schemeClr val="tx1"/>
            </a:solidFill>
            <a:miter lim="800000"/>
            <a:headEnd/>
            <a:tailEnd/>
          </a:ln>
        </p:spPr>
        <p:txBody>
          <a:bodyPr wrap="none" anchor="ctr"/>
          <a:lstStyle/>
          <a:p>
            <a:pPr algn="ctr"/>
            <a:r>
              <a:rPr lang="ru-RU"/>
              <a:t>Компилятор </a:t>
            </a:r>
            <a:r>
              <a:rPr lang="en-US"/>
              <a:t>VB</a:t>
            </a:r>
            <a:endParaRPr lang="ru-RU"/>
          </a:p>
        </p:txBody>
      </p:sp>
      <p:sp>
        <p:nvSpPr>
          <p:cNvPr id="38928" name="Rectangle 20"/>
          <p:cNvSpPr>
            <a:spLocks noChangeArrowheads="1"/>
          </p:cNvSpPr>
          <p:nvPr/>
        </p:nvSpPr>
        <p:spPr bwMode="auto">
          <a:xfrm>
            <a:off x="5181600" y="2681288"/>
            <a:ext cx="1933575" cy="381000"/>
          </a:xfrm>
          <a:prstGeom prst="rect">
            <a:avLst/>
          </a:prstGeom>
          <a:noFill/>
          <a:ln w="9525">
            <a:solidFill>
              <a:schemeClr val="tx1"/>
            </a:solidFill>
            <a:miter lim="800000"/>
            <a:headEnd/>
            <a:tailEnd/>
          </a:ln>
        </p:spPr>
        <p:txBody>
          <a:bodyPr wrap="none" anchor="ctr"/>
          <a:lstStyle/>
          <a:p>
            <a:pPr algn="ctr"/>
            <a:r>
              <a:rPr lang="ru-RU"/>
              <a:t>Компилятор С++</a:t>
            </a:r>
          </a:p>
        </p:txBody>
      </p:sp>
      <p:sp>
        <p:nvSpPr>
          <p:cNvPr id="38929" name="Rectangle 21"/>
          <p:cNvSpPr>
            <a:spLocks noChangeArrowheads="1"/>
          </p:cNvSpPr>
          <p:nvPr/>
        </p:nvSpPr>
        <p:spPr bwMode="auto">
          <a:xfrm>
            <a:off x="7315200" y="2681288"/>
            <a:ext cx="1066800" cy="381000"/>
          </a:xfrm>
          <a:prstGeom prst="rect">
            <a:avLst/>
          </a:prstGeom>
          <a:noFill/>
          <a:ln w="9525">
            <a:solidFill>
              <a:schemeClr val="tx1"/>
            </a:solidFill>
            <a:miter lim="800000"/>
            <a:headEnd/>
            <a:tailEnd/>
          </a:ln>
        </p:spPr>
        <p:txBody>
          <a:bodyPr wrap="none" anchor="ctr"/>
          <a:lstStyle/>
          <a:p>
            <a:pPr algn="ctr"/>
            <a:r>
              <a:rPr lang="ru-RU" b="1"/>
              <a:t>. . .</a:t>
            </a:r>
          </a:p>
        </p:txBody>
      </p:sp>
      <p:sp>
        <p:nvSpPr>
          <p:cNvPr id="38930" name="Rectangle 22"/>
          <p:cNvSpPr>
            <a:spLocks noChangeArrowheads="1"/>
          </p:cNvSpPr>
          <p:nvPr/>
        </p:nvSpPr>
        <p:spPr bwMode="auto">
          <a:xfrm>
            <a:off x="6810375" y="3352800"/>
            <a:ext cx="1447800" cy="457200"/>
          </a:xfrm>
          <a:prstGeom prst="rect">
            <a:avLst/>
          </a:prstGeom>
          <a:noFill/>
          <a:ln w="9525">
            <a:solidFill>
              <a:schemeClr val="tx1"/>
            </a:solidFill>
            <a:miter lim="800000"/>
            <a:headEnd/>
            <a:tailEnd/>
          </a:ln>
        </p:spPr>
        <p:txBody>
          <a:bodyPr wrap="none" anchor="ctr"/>
          <a:lstStyle/>
          <a:p>
            <a:pPr algn="ctr"/>
            <a:r>
              <a:rPr lang="ru-RU" b="1"/>
              <a:t>. . .</a:t>
            </a:r>
          </a:p>
        </p:txBody>
      </p:sp>
      <p:sp>
        <p:nvSpPr>
          <p:cNvPr id="38931" name="Rectangle 23"/>
          <p:cNvSpPr>
            <a:spLocks noChangeArrowheads="1"/>
          </p:cNvSpPr>
          <p:nvPr/>
        </p:nvSpPr>
        <p:spPr bwMode="auto">
          <a:xfrm>
            <a:off x="838200" y="1828800"/>
            <a:ext cx="3048000" cy="609600"/>
          </a:xfrm>
          <a:prstGeom prst="rect">
            <a:avLst/>
          </a:prstGeom>
          <a:noFill/>
          <a:ln w="9525">
            <a:solidFill>
              <a:schemeClr val="tx1"/>
            </a:solidFill>
            <a:miter lim="800000"/>
            <a:headEnd/>
            <a:tailEnd/>
          </a:ln>
        </p:spPr>
        <p:txBody>
          <a:bodyPr wrap="none" anchor="ctr"/>
          <a:lstStyle/>
          <a:p>
            <a:pPr algn="ctr"/>
            <a:r>
              <a:rPr lang="ru-RU" b="1"/>
              <a:t>Приложения</a:t>
            </a:r>
            <a:endParaRPr lang="en-US" b="1"/>
          </a:p>
          <a:p>
            <a:pPr algn="ctr"/>
            <a:r>
              <a:rPr lang="ru-RU" b="1"/>
              <a:t> пользователей</a:t>
            </a:r>
          </a:p>
        </p:txBody>
      </p:sp>
      <p:sp>
        <p:nvSpPr>
          <p:cNvPr id="38932" name="Rectangle 24"/>
          <p:cNvSpPr>
            <a:spLocks noChangeArrowheads="1"/>
          </p:cNvSpPr>
          <p:nvPr/>
        </p:nvSpPr>
        <p:spPr bwMode="auto">
          <a:xfrm>
            <a:off x="4038600" y="1828800"/>
            <a:ext cx="4191000" cy="609600"/>
          </a:xfrm>
          <a:prstGeom prst="rect">
            <a:avLst/>
          </a:prstGeom>
          <a:noFill/>
          <a:ln w="9525">
            <a:solidFill>
              <a:schemeClr val="tx1"/>
            </a:solidFill>
            <a:miter lim="800000"/>
            <a:headEnd/>
            <a:tailEnd/>
          </a:ln>
        </p:spPr>
        <p:txBody>
          <a:bodyPr wrap="none" anchor="ctr"/>
          <a:lstStyle/>
          <a:p>
            <a:pPr algn="ctr"/>
            <a:r>
              <a:rPr lang="en-US" b="1"/>
              <a:t>Visual Studio .Net</a:t>
            </a:r>
            <a:endParaRPr lang="ru-RU" b="1"/>
          </a:p>
        </p:txBody>
      </p:sp>
      <p:sp>
        <p:nvSpPr>
          <p:cNvPr id="38933" name="Text Box 25"/>
          <p:cNvSpPr txBox="1">
            <a:spLocks noChangeArrowheads="1"/>
          </p:cNvSpPr>
          <p:nvPr/>
        </p:nvSpPr>
        <p:spPr bwMode="auto">
          <a:xfrm rot="-5400000">
            <a:off x="-232568" y="3737768"/>
            <a:ext cx="2203450" cy="366713"/>
          </a:xfrm>
          <a:prstGeom prst="rect">
            <a:avLst/>
          </a:prstGeom>
          <a:noFill/>
          <a:ln w="9525">
            <a:noFill/>
            <a:miter lim="800000"/>
            <a:headEnd/>
            <a:tailEnd/>
          </a:ln>
        </p:spPr>
        <p:txBody>
          <a:bodyPr>
            <a:spAutoFit/>
          </a:bodyPr>
          <a:lstStyle/>
          <a:p>
            <a:pPr>
              <a:spcBef>
                <a:spcPct val="50000"/>
              </a:spcBef>
            </a:pPr>
            <a:r>
              <a:rPr lang="en-US" b="1"/>
              <a:t>.Net Framework</a:t>
            </a:r>
            <a:r>
              <a:rPr lang="en-US"/>
              <a:t> </a:t>
            </a:r>
            <a:endParaRPr lang="ru-RU"/>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57200" y="274638"/>
            <a:ext cx="8229600" cy="715962"/>
          </a:xfrm>
        </p:spPr>
        <p:txBody>
          <a:bodyPr/>
          <a:lstStyle/>
          <a:p>
            <a:pPr eaLnBrk="1" hangingPunct="1"/>
            <a:r>
              <a:rPr lang="ru-RU" sz="4000" smtClean="0"/>
              <a:t>Упрощенная разработка</a:t>
            </a:r>
            <a:endParaRPr lang="en-US" sz="4000" smtClean="0"/>
          </a:p>
        </p:txBody>
      </p:sp>
      <p:sp>
        <p:nvSpPr>
          <p:cNvPr id="39939" name="Rectangle 3"/>
          <p:cNvSpPr>
            <a:spLocks noGrp="1" noChangeArrowheads="1"/>
          </p:cNvSpPr>
          <p:nvPr>
            <p:ph type="body" idx="1"/>
          </p:nvPr>
        </p:nvSpPr>
        <p:spPr>
          <a:xfrm>
            <a:off x="228600" y="1219200"/>
            <a:ext cx="8578850" cy="5102225"/>
          </a:xfrm>
        </p:spPr>
        <p:txBody>
          <a:bodyPr/>
          <a:lstStyle/>
          <a:p>
            <a:pPr eaLnBrk="1" hangingPunct="1"/>
            <a:r>
              <a:rPr lang="ru-RU" sz="2400" smtClean="0"/>
              <a:t>Высокий уровень абстракции</a:t>
            </a:r>
            <a:endParaRPr lang="en-US" sz="2400" smtClean="0"/>
          </a:p>
          <a:p>
            <a:pPr lvl="1" eaLnBrk="1" hangingPunct="1"/>
            <a:r>
              <a:rPr lang="ru-RU" sz="2000" smtClean="0"/>
              <a:t>Нет низкоуровневой инфраструктуры</a:t>
            </a:r>
            <a:r>
              <a:rPr lang="en-US" sz="2000" smtClean="0"/>
              <a:t> COM</a:t>
            </a:r>
          </a:p>
          <a:p>
            <a:pPr lvl="1" eaLnBrk="1" hangingPunct="1"/>
            <a:r>
              <a:rPr lang="ru-RU" sz="2000" smtClean="0"/>
              <a:t>Полностью объектно-ориентированная</a:t>
            </a:r>
            <a:endParaRPr lang="en-US" sz="2000" smtClean="0"/>
          </a:p>
          <a:p>
            <a:pPr eaLnBrk="1" hangingPunct="1"/>
            <a:r>
              <a:rPr lang="ru-RU" sz="2400" smtClean="0"/>
              <a:t>Единая система типов</a:t>
            </a:r>
            <a:endParaRPr lang="en-US" sz="2400" smtClean="0"/>
          </a:p>
          <a:p>
            <a:pPr lvl="1" eaLnBrk="1" hangingPunct="1"/>
            <a:r>
              <a:rPr lang="ru-RU" sz="2000" smtClean="0"/>
              <a:t>Все является объектами некоторых классов, нет </a:t>
            </a:r>
            <a:r>
              <a:rPr lang="en-US" sz="2000" smtClean="0"/>
              <a:t>variants</a:t>
            </a:r>
            <a:r>
              <a:rPr lang="ru-RU" sz="2000" smtClean="0"/>
              <a:t> (без типовых переменных)</a:t>
            </a:r>
            <a:r>
              <a:rPr lang="en-US" sz="2000" smtClean="0"/>
              <a:t>, </a:t>
            </a:r>
            <a:endParaRPr lang="ru-RU" sz="2000" smtClean="0"/>
          </a:p>
          <a:p>
            <a:pPr lvl="1" eaLnBrk="1" hangingPunct="1"/>
            <a:r>
              <a:rPr lang="ru-RU" sz="2000" smtClean="0"/>
              <a:t>Один тип</a:t>
            </a:r>
            <a:r>
              <a:rPr lang="en-US" sz="2000" smtClean="0"/>
              <a:t> string, </a:t>
            </a:r>
            <a:endParaRPr lang="ru-RU" sz="2000" smtClean="0"/>
          </a:p>
          <a:p>
            <a:pPr lvl="1" eaLnBrk="1" hangingPunct="1"/>
            <a:r>
              <a:rPr lang="ru-RU" sz="2000" smtClean="0"/>
              <a:t>Все символы кодируются в системе </a:t>
            </a:r>
            <a:r>
              <a:rPr lang="en-US" sz="2000" smtClean="0"/>
              <a:t>Unicode</a:t>
            </a:r>
          </a:p>
          <a:p>
            <a:pPr eaLnBrk="1" hangingPunct="1"/>
            <a:r>
              <a:rPr lang="ru-RU" sz="2400" smtClean="0"/>
              <a:t>Программные компоненты</a:t>
            </a:r>
            <a:endParaRPr lang="en-US" sz="2400" smtClean="0"/>
          </a:p>
          <a:p>
            <a:pPr lvl="1" eaLnBrk="1" hangingPunct="1"/>
            <a:r>
              <a:rPr lang="ru-RU" sz="2000" smtClean="0"/>
              <a:t>Свойства, методы, события и атрибуты являются базовыми элементами классов.</a:t>
            </a:r>
            <a:endParaRPr lang="en-US" sz="2000" smtClean="0"/>
          </a:p>
          <a:p>
            <a:pPr eaLnBrk="1" hangingPunct="1"/>
            <a:r>
              <a:rPr lang="ru-RU" sz="2400" smtClean="0"/>
              <a:t>Бесшовное взаимодействие между языками</a:t>
            </a:r>
            <a:endParaRPr lang="en-US" sz="2400" smtClean="0"/>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ru-RU" smtClean="0"/>
              <a:t>Установка .</a:t>
            </a:r>
            <a:r>
              <a:rPr lang="en-US" smtClean="0"/>
              <a:t>Net Framework</a:t>
            </a:r>
            <a:endParaRPr lang="ru-RU" smtClean="0"/>
          </a:p>
        </p:txBody>
      </p:sp>
      <p:sp>
        <p:nvSpPr>
          <p:cNvPr id="40963" name="Rectangle 3"/>
          <p:cNvSpPr>
            <a:spLocks noGrp="1" noChangeArrowheads="1"/>
          </p:cNvSpPr>
          <p:nvPr>
            <p:ph type="body" idx="1"/>
          </p:nvPr>
        </p:nvSpPr>
        <p:spPr/>
        <p:txBody>
          <a:bodyPr/>
          <a:lstStyle/>
          <a:p>
            <a:endParaRPr lang="en-US" sz="2800" smtClean="0"/>
          </a:p>
          <a:p>
            <a:r>
              <a:rPr lang="ru-RU" sz="2800" smtClean="0"/>
              <a:t>C:\WINDOWS\Microsoft.NET\Framework</a:t>
            </a:r>
            <a:endParaRPr lang="en-US" sz="2800" smtClean="0"/>
          </a:p>
          <a:p>
            <a:pPr lvl="1"/>
            <a:r>
              <a:rPr lang="ru-RU" sz="2400" smtClean="0"/>
              <a:t>Версии платформы</a:t>
            </a:r>
          </a:p>
          <a:p>
            <a:pPr lvl="2"/>
            <a:r>
              <a:rPr lang="ru-RU" sz="2000" smtClean="0"/>
              <a:t>v2.0.50727</a:t>
            </a:r>
          </a:p>
          <a:p>
            <a:pPr lvl="2">
              <a:buFontTx/>
              <a:buNone/>
            </a:pPr>
            <a:endParaRPr lang="ru-RU" sz="2000" smtClean="0"/>
          </a:p>
          <a:p>
            <a:r>
              <a:rPr lang="ru-RU" sz="2800" smtClean="0"/>
              <a:t>Варианты установки</a:t>
            </a:r>
          </a:p>
          <a:p>
            <a:pPr lvl="1"/>
            <a:r>
              <a:rPr lang="en-US" sz="2400" smtClean="0"/>
              <a:t>Software Development Kit (SDK)</a:t>
            </a:r>
            <a:r>
              <a:rPr lang="ru-RU" sz="2400" smtClean="0"/>
              <a:t> (354 </a:t>
            </a:r>
            <a:r>
              <a:rPr lang="en-US" sz="2400" smtClean="0"/>
              <a:t>Mb</a:t>
            </a:r>
            <a:r>
              <a:rPr lang="ru-RU" sz="2400" smtClean="0"/>
              <a:t>) – для выполнения и создания управляемых приложений</a:t>
            </a:r>
            <a:endParaRPr lang="en-US" sz="2400" smtClean="0"/>
          </a:p>
          <a:p>
            <a:pPr lvl="1"/>
            <a:r>
              <a:rPr lang="ru-RU" sz="2400" smtClean="0"/>
              <a:t>Redistributable Package </a:t>
            </a:r>
            <a:r>
              <a:rPr lang="en-US" sz="2400" smtClean="0"/>
              <a:t>(22.4 Mb) – </a:t>
            </a:r>
            <a:r>
              <a:rPr lang="ru-RU" sz="2400" smtClean="0"/>
              <a:t>выполнения управляемых приложений</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533400" y="228600"/>
            <a:ext cx="8229600" cy="533400"/>
          </a:xfrm>
        </p:spPr>
        <p:txBody>
          <a:bodyPr/>
          <a:lstStyle/>
          <a:p>
            <a:pPr eaLnBrk="1" hangingPunct="1"/>
            <a:r>
              <a:rPr lang="ru-RU" sz="4000" smtClean="0"/>
              <a:t>Факты об </a:t>
            </a:r>
            <a:r>
              <a:rPr lang="en-US" sz="4000" smtClean="0"/>
              <a:t>.NET Framework</a:t>
            </a:r>
          </a:p>
        </p:txBody>
      </p:sp>
      <p:sp>
        <p:nvSpPr>
          <p:cNvPr id="9219" name="Rectangle 3"/>
          <p:cNvSpPr>
            <a:spLocks noGrp="1" noChangeArrowheads="1"/>
          </p:cNvSpPr>
          <p:nvPr>
            <p:ph type="body" idx="1"/>
          </p:nvPr>
        </p:nvSpPr>
        <p:spPr>
          <a:xfrm>
            <a:off x="152400" y="1270000"/>
            <a:ext cx="8839200" cy="5086350"/>
          </a:xfrm>
        </p:spPr>
        <p:txBody>
          <a:bodyPr/>
          <a:lstStyle/>
          <a:p>
            <a:pPr eaLnBrk="1" hangingPunct="1">
              <a:lnSpc>
                <a:spcPct val="80000"/>
              </a:lnSpc>
            </a:pPr>
            <a:r>
              <a:rPr lang="en-US" sz="2000" smtClean="0"/>
              <a:t>.NET Framework SDK </a:t>
            </a:r>
            <a:r>
              <a:rPr lang="ru-RU" sz="2000" smtClean="0"/>
              <a:t>свободно распространяется </a:t>
            </a:r>
          </a:p>
          <a:p>
            <a:pPr algn="ctr" eaLnBrk="1" hangingPunct="1">
              <a:lnSpc>
                <a:spcPct val="80000"/>
              </a:lnSpc>
              <a:buFontTx/>
              <a:buNone/>
            </a:pPr>
            <a:r>
              <a:rPr lang="ru-RU" sz="2000" smtClean="0"/>
              <a:t>(</a:t>
            </a:r>
            <a:r>
              <a:rPr lang="en-US" sz="2000" smtClean="0"/>
              <a:t>SDK </a:t>
            </a:r>
            <a:r>
              <a:rPr lang="ru-RU" sz="2000" smtClean="0"/>
              <a:t>– </a:t>
            </a:r>
            <a:r>
              <a:rPr lang="en-US" sz="2000" smtClean="0"/>
              <a:t>Software Development Kit</a:t>
            </a:r>
            <a:r>
              <a:rPr lang="ru-RU" sz="2000" smtClean="0"/>
              <a:t>)</a:t>
            </a:r>
            <a:endParaRPr lang="en-US" sz="2000" smtClean="0"/>
          </a:p>
          <a:p>
            <a:pPr eaLnBrk="1" hangingPunct="1">
              <a:lnSpc>
                <a:spcPct val="80000"/>
              </a:lnSpc>
            </a:pPr>
            <a:endParaRPr lang="en-US" sz="2000" smtClean="0"/>
          </a:p>
          <a:p>
            <a:pPr eaLnBrk="1" hangingPunct="1">
              <a:lnSpc>
                <a:spcPct val="80000"/>
              </a:lnSpc>
            </a:pPr>
            <a:r>
              <a:rPr lang="en-US" sz="2000" smtClean="0"/>
              <a:t>.NET Framework SDK </a:t>
            </a:r>
            <a:r>
              <a:rPr lang="ru-RU" sz="2000" smtClean="0"/>
              <a:t>включает компиляторы для языков</a:t>
            </a:r>
            <a:r>
              <a:rPr lang="en-US" sz="2000" smtClean="0"/>
              <a:t>:  C#</a:t>
            </a:r>
            <a:r>
              <a:rPr lang="ru-RU" sz="2000" smtClean="0"/>
              <a:t>, </a:t>
            </a:r>
            <a:r>
              <a:rPr lang="en-US" sz="2000" smtClean="0"/>
              <a:t>VB.NET </a:t>
            </a:r>
            <a:r>
              <a:rPr lang="ru-RU" sz="2000" smtClean="0"/>
              <a:t>и</a:t>
            </a:r>
            <a:r>
              <a:rPr lang="en-US" sz="2000" smtClean="0"/>
              <a:t> C++</a:t>
            </a:r>
            <a:r>
              <a:rPr lang="ru-RU" sz="2000" smtClean="0"/>
              <a:t>.</a:t>
            </a:r>
            <a:endParaRPr lang="en-US" sz="2000" smtClean="0"/>
          </a:p>
          <a:p>
            <a:pPr eaLnBrk="1" hangingPunct="1">
              <a:lnSpc>
                <a:spcPct val="80000"/>
              </a:lnSpc>
            </a:pPr>
            <a:r>
              <a:rPr lang="ru-RU" sz="2000" smtClean="0"/>
              <a:t>Программирование на </a:t>
            </a:r>
            <a:r>
              <a:rPr lang="en-US" sz="2000" smtClean="0"/>
              <a:t>.NET Framework SDK </a:t>
            </a:r>
            <a:r>
              <a:rPr lang="ru-RU" sz="2800" smtClean="0"/>
              <a:t>не</a:t>
            </a:r>
            <a:r>
              <a:rPr lang="ru-RU" sz="2000" smtClean="0"/>
              <a:t> требует наличия среду разработки </a:t>
            </a:r>
            <a:r>
              <a:rPr lang="en-US" sz="2000" smtClean="0"/>
              <a:t>Visual Studio .NET</a:t>
            </a:r>
            <a:endParaRPr lang="ru-RU" sz="2000" smtClean="0"/>
          </a:p>
          <a:p>
            <a:pPr eaLnBrk="1" hangingPunct="1">
              <a:lnSpc>
                <a:spcPct val="80000"/>
              </a:lnSpc>
            </a:pPr>
            <a:endParaRPr lang="en-US" sz="2000" smtClean="0"/>
          </a:p>
          <a:p>
            <a:pPr eaLnBrk="1" hangingPunct="1">
              <a:lnSpc>
                <a:spcPct val="80000"/>
              </a:lnSpc>
            </a:pPr>
            <a:r>
              <a:rPr lang="ru-RU" sz="2000" smtClean="0"/>
              <a:t>Имеются бесплатные версии среды разработки </a:t>
            </a:r>
            <a:r>
              <a:rPr lang="en-US" sz="2000" smtClean="0"/>
              <a:t>Visual.Studio (Express Edition)</a:t>
            </a:r>
          </a:p>
          <a:p>
            <a:pPr eaLnBrk="1" hangingPunct="1">
              <a:lnSpc>
                <a:spcPct val="80000"/>
              </a:lnSpc>
            </a:pPr>
            <a:endParaRPr lang="en-US" sz="2000" smtClean="0"/>
          </a:p>
          <a:p>
            <a:pPr eaLnBrk="1" hangingPunct="1">
              <a:lnSpc>
                <a:spcPct val="80000"/>
              </a:lnSpc>
            </a:pPr>
            <a:r>
              <a:rPr lang="en-US" sz="2000" smtClean="0"/>
              <a:t>.NET Framework SDK </a:t>
            </a:r>
            <a:r>
              <a:rPr lang="ru-RU" sz="2000" smtClean="0"/>
              <a:t>включает набор инструментов, запускаемых из командной строки, такие как компиляторы</a:t>
            </a:r>
            <a:r>
              <a:rPr lang="en-US" sz="2000" smtClean="0"/>
              <a:t>, </a:t>
            </a:r>
            <a:r>
              <a:rPr lang="ru-RU" sz="2000" smtClean="0"/>
              <a:t>отладчики</a:t>
            </a:r>
            <a:r>
              <a:rPr lang="en-US" sz="2000" smtClean="0"/>
              <a:t>,</a:t>
            </a:r>
            <a:r>
              <a:rPr lang="ru-RU" sz="2000" smtClean="0"/>
              <a:t> и разные утилиты</a:t>
            </a:r>
            <a:endParaRPr lang="en-US" sz="2000" smtClean="0"/>
          </a:p>
          <a:p>
            <a:pPr eaLnBrk="1" hangingPunct="1">
              <a:lnSpc>
                <a:spcPct val="80000"/>
              </a:lnSpc>
            </a:pPr>
            <a:endParaRPr lang="en-US" sz="2000" smtClean="0"/>
          </a:p>
          <a:p>
            <a:pPr eaLnBrk="1" hangingPunct="1">
              <a:lnSpc>
                <a:spcPct val="80000"/>
              </a:lnSpc>
            </a:pPr>
            <a:r>
              <a:rPr lang="en-US" sz="2000" smtClean="0"/>
              <a:t>Rotor </a:t>
            </a:r>
            <a:r>
              <a:rPr lang="ru-RU" sz="2000" smtClean="0"/>
              <a:t>это открытый код реализации </a:t>
            </a:r>
            <a:r>
              <a:rPr lang="en-US" sz="2000" smtClean="0"/>
              <a:t>.NET  Common Language Runtime (CLR) </a:t>
            </a:r>
            <a:r>
              <a:rPr lang="ru-RU" sz="2000" smtClean="0"/>
              <a:t>и</a:t>
            </a:r>
            <a:r>
              <a:rPr lang="en-US" sz="2000" smtClean="0"/>
              <a:t> C# </a:t>
            </a:r>
            <a:r>
              <a:rPr lang="ru-RU" sz="2000" smtClean="0"/>
              <a:t>языка</a:t>
            </a:r>
            <a:endParaRPr lang="en-US" sz="200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2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21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21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219">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219">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21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Заголовок 1"/>
          <p:cNvSpPr>
            <a:spLocks noGrp="1"/>
          </p:cNvSpPr>
          <p:nvPr>
            <p:ph type="title"/>
          </p:nvPr>
        </p:nvSpPr>
        <p:spPr/>
        <p:txBody>
          <a:bodyPr/>
          <a:lstStyle/>
          <a:p>
            <a:r>
              <a:rPr lang="ru-RU" smtClean="0"/>
              <a:t>Проект </a:t>
            </a:r>
            <a:r>
              <a:rPr lang="en-US" smtClean="0"/>
              <a:t>Mono</a:t>
            </a:r>
            <a:endParaRPr lang="ru-RU" smtClean="0"/>
          </a:p>
        </p:txBody>
      </p:sp>
      <p:sp>
        <p:nvSpPr>
          <p:cNvPr id="3" name="Содержимое 2"/>
          <p:cNvSpPr>
            <a:spLocks noGrp="1"/>
          </p:cNvSpPr>
          <p:nvPr>
            <p:ph idx="1"/>
          </p:nvPr>
        </p:nvSpPr>
        <p:spPr>
          <a:xfrm>
            <a:off x="457200" y="1371600"/>
            <a:ext cx="8229600" cy="5334000"/>
          </a:xfrm>
        </p:spPr>
        <p:txBody>
          <a:bodyPr>
            <a:normAutofit fontScale="55000" lnSpcReduction="20000"/>
          </a:bodyPr>
          <a:lstStyle/>
          <a:p>
            <a:pPr>
              <a:defRPr/>
            </a:pPr>
            <a:r>
              <a:rPr lang="ru-RU" dirty="0" smtClean="0"/>
              <a:t>Проект по созданию полноценной реализации платформы системы .NET на базе свободного программного обеспечения. (выполняется компанией </a:t>
            </a:r>
            <a:r>
              <a:rPr lang="en-US" dirty="0" smtClean="0"/>
              <a:t>Novell</a:t>
            </a:r>
            <a:r>
              <a:rPr lang="ru-RU" dirty="0" smtClean="0"/>
              <a:t>,</a:t>
            </a:r>
            <a:r>
              <a:rPr lang="en-US" dirty="0" smtClean="0"/>
              <a:t> </a:t>
            </a:r>
            <a:r>
              <a:rPr lang="ru-RU" dirty="0" smtClean="0"/>
              <a:t>руководит Мигель де </a:t>
            </a:r>
            <a:r>
              <a:rPr lang="ru-RU" dirty="0" err="1" smtClean="0"/>
              <a:t>Иказа</a:t>
            </a:r>
            <a:r>
              <a:rPr lang="ru-RU" dirty="0" smtClean="0"/>
              <a:t>, известный разработчик, участник проекта GNOME и др.)</a:t>
            </a:r>
          </a:p>
          <a:p>
            <a:pPr>
              <a:defRPr/>
            </a:pPr>
            <a:r>
              <a:rPr lang="ru-RU" dirty="0" smtClean="0"/>
              <a:t>Включает следующие компоненты:</a:t>
            </a:r>
          </a:p>
          <a:p>
            <a:pPr lvl="1">
              <a:defRPr/>
            </a:pPr>
            <a:r>
              <a:rPr lang="ru-RU" dirty="0" smtClean="0"/>
              <a:t>компилятор языка C# — </a:t>
            </a:r>
            <a:r>
              <a:rPr lang="ru-RU" dirty="0" err="1" smtClean="0"/>
              <a:t>mcs</a:t>
            </a:r>
            <a:r>
              <a:rPr lang="ru-RU" dirty="0" smtClean="0"/>
              <a:t>, </a:t>
            </a:r>
          </a:p>
          <a:p>
            <a:pPr lvl="1">
              <a:defRPr/>
            </a:pPr>
            <a:r>
              <a:rPr lang="ru-RU" dirty="0" smtClean="0"/>
              <a:t>среду исполнения (</a:t>
            </a:r>
            <a:r>
              <a:rPr lang="en-US" dirty="0" smtClean="0"/>
              <a:t>CLR</a:t>
            </a:r>
            <a:r>
              <a:rPr lang="ru-RU" dirty="0" smtClean="0"/>
              <a:t>)</a:t>
            </a:r>
            <a:r>
              <a:rPr lang="en-US" dirty="0" smtClean="0"/>
              <a:t> </a:t>
            </a:r>
            <a:r>
              <a:rPr lang="ru-RU" dirty="0" smtClean="0"/>
              <a:t>— </a:t>
            </a:r>
            <a:r>
              <a:rPr lang="ru-RU" dirty="0" err="1" smtClean="0"/>
              <a:t>mono</a:t>
            </a:r>
            <a:r>
              <a:rPr lang="ru-RU" dirty="0" smtClean="0"/>
              <a:t> (с поддержкой JIT) и </a:t>
            </a:r>
            <a:r>
              <a:rPr lang="ru-RU" dirty="0" err="1" smtClean="0"/>
              <a:t>mint</a:t>
            </a:r>
            <a:r>
              <a:rPr lang="ru-RU" dirty="0" smtClean="0"/>
              <a:t> (без поддержки JIT), </a:t>
            </a:r>
            <a:endParaRPr lang="en-US" dirty="0" smtClean="0"/>
          </a:p>
          <a:p>
            <a:pPr lvl="1">
              <a:defRPr/>
            </a:pPr>
            <a:r>
              <a:rPr lang="ru-RU" dirty="0" smtClean="0"/>
              <a:t>отладчик, а также </a:t>
            </a:r>
            <a:endParaRPr lang="en-US" dirty="0" smtClean="0"/>
          </a:p>
          <a:p>
            <a:pPr lvl="1">
              <a:defRPr/>
            </a:pPr>
            <a:r>
              <a:rPr lang="ru-RU" dirty="0" smtClean="0"/>
              <a:t>ряд библиотек, включая реализацию ADO.NET и ASP.NET. </a:t>
            </a:r>
            <a:endParaRPr lang="en-US" dirty="0" smtClean="0"/>
          </a:p>
          <a:p>
            <a:pPr lvl="1">
              <a:defRPr/>
            </a:pPr>
            <a:r>
              <a:rPr lang="ru-RU" dirty="0" smtClean="0"/>
              <a:t>В рамках проекта также разрабатываются привязки для графической библиотеки GTK+ на платформу .NET.</a:t>
            </a:r>
          </a:p>
          <a:p>
            <a:pPr>
              <a:defRPr/>
            </a:pPr>
            <a:r>
              <a:rPr lang="ru-RU" dirty="0" smtClean="0"/>
              <a:t>Среда исполнения </a:t>
            </a:r>
            <a:r>
              <a:rPr lang="ru-RU" dirty="0" err="1" smtClean="0"/>
              <a:t>mono</a:t>
            </a:r>
            <a:r>
              <a:rPr lang="ru-RU" dirty="0" smtClean="0"/>
              <a:t> может исполнять модули, написанные на языках C#, </a:t>
            </a:r>
            <a:r>
              <a:rPr lang="ru-RU" dirty="0" err="1" smtClean="0"/>
              <a:t>Visual</a:t>
            </a:r>
            <a:r>
              <a:rPr lang="ru-RU" dirty="0" smtClean="0"/>
              <a:t> </a:t>
            </a:r>
            <a:r>
              <a:rPr lang="ru-RU" dirty="0" err="1" smtClean="0"/>
              <a:t>Basic</a:t>
            </a:r>
            <a:r>
              <a:rPr lang="ru-RU" dirty="0" smtClean="0"/>
              <a:t> .NET, </a:t>
            </a:r>
            <a:r>
              <a:rPr lang="ru-RU" dirty="0" err="1" smtClean="0"/>
              <a:t>Java</a:t>
            </a:r>
            <a:r>
              <a:rPr lang="ru-RU" dirty="0" smtClean="0"/>
              <a:t>, </a:t>
            </a:r>
            <a:r>
              <a:rPr lang="ru-RU" dirty="0" err="1" smtClean="0"/>
              <a:t>Boo</a:t>
            </a:r>
            <a:r>
              <a:rPr lang="ru-RU" dirty="0" smtClean="0"/>
              <a:t>, </a:t>
            </a:r>
            <a:r>
              <a:rPr lang="ru-RU" dirty="0" err="1" smtClean="0"/>
              <a:t>Nemerle</a:t>
            </a:r>
            <a:r>
              <a:rPr lang="ru-RU" dirty="0" smtClean="0"/>
              <a:t>, </a:t>
            </a:r>
            <a:r>
              <a:rPr lang="ru-RU" dirty="0" err="1" smtClean="0"/>
              <a:t>Python</a:t>
            </a:r>
            <a:r>
              <a:rPr lang="ru-RU" dirty="0" smtClean="0"/>
              <a:t>, </a:t>
            </a:r>
            <a:r>
              <a:rPr lang="ru-RU" dirty="0" err="1" smtClean="0"/>
              <a:t>JavaScript</a:t>
            </a:r>
            <a:r>
              <a:rPr lang="ru-RU" dirty="0" smtClean="0"/>
              <a:t>, PHP и </a:t>
            </a:r>
            <a:r>
              <a:rPr lang="ru-RU" dirty="0" err="1" smtClean="0"/>
              <a:t>Object</a:t>
            </a:r>
            <a:r>
              <a:rPr lang="ru-RU" dirty="0" smtClean="0"/>
              <a:t> </a:t>
            </a:r>
            <a:r>
              <a:rPr lang="ru-RU" dirty="0" err="1" smtClean="0"/>
              <a:t>Pascal</a:t>
            </a:r>
            <a:r>
              <a:rPr lang="ru-RU" dirty="0" smtClean="0"/>
              <a:t> (при наличии компилятора в среду .</a:t>
            </a:r>
            <a:r>
              <a:rPr lang="ru-RU" dirty="0" err="1" smtClean="0"/>
              <a:t>Net</a:t>
            </a:r>
            <a:r>
              <a:rPr lang="ru-RU" dirty="0" smtClean="0"/>
              <a:t>/</a:t>
            </a:r>
            <a:r>
              <a:rPr lang="ru-RU" dirty="0" err="1" smtClean="0"/>
              <a:t>Mono</a:t>
            </a:r>
            <a:r>
              <a:rPr lang="ru-RU" dirty="0" smtClean="0"/>
              <a:t>). Ожидается также поддержка языков C, </a:t>
            </a:r>
            <a:r>
              <a:rPr lang="ru-RU" dirty="0" err="1" smtClean="0"/>
              <a:t>Ada</a:t>
            </a:r>
            <a:r>
              <a:rPr lang="ru-RU" dirty="0" smtClean="0"/>
              <a:t> 2005 и </a:t>
            </a:r>
            <a:r>
              <a:rPr lang="ru-RU" dirty="0" err="1" smtClean="0"/>
              <a:t>Eiffel</a:t>
            </a:r>
            <a:r>
              <a:rPr lang="ru-RU" dirty="0" smtClean="0"/>
              <a:t>.</a:t>
            </a:r>
          </a:p>
          <a:p>
            <a:pPr>
              <a:defRPr/>
            </a:pPr>
            <a:r>
              <a:rPr lang="ru-RU" dirty="0" smtClean="0"/>
              <a:t>Реализации </a:t>
            </a:r>
            <a:r>
              <a:rPr lang="en-US" dirty="0" smtClean="0"/>
              <a:t>Mono </a:t>
            </a:r>
            <a:r>
              <a:rPr lang="ru-RU" dirty="0" smtClean="0"/>
              <a:t>существуют для таких операционных систем, как: </a:t>
            </a:r>
          </a:p>
          <a:p>
            <a:pPr lvl="1">
              <a:defRPr/>
            </a:pPr>
            <a:r>
              <a:rPr lang="en-US" dirty="0" smtClean="0"/>
              <a:t>GNU/Linux, </a:t>
            </a:r>
            <a:endParaRPr lang="ru-RU" dirty="0" smtClean="0"/>
          </a:p>
          <a:p>
            <a:pPr lvl="1">
              <a:defRPr/>
            </a:pPr>
            <a:r>
              <a:rPr lang="en-US" dirty="0" smtClean="0"/>
              <a:t>FreeBSD, </a:t>
            </a:r>
            <a:endParaRPr lang="ru-RU" dirty="0" smtClean="0"/>
          </a:p>
          <a:p>
            <a:pPr lvl="1">
              <a:defRPr/>
            </a:pPr>
            <a:r>
              <a:rPr lang="en-US" dirty="0" smtClean="0"/>
              <a:t>Solaris, </a:t>
            </a:r>
            <a:endParaRPr lang="ru-RU" dirty="0" smtClean="0"/>
          </a:p>
          <a:p>
            <a:pPr lvl="1">
              <a:defRPr/>
            </a:pPr>
            <a:r>
              <a:rPr lang="en-US" dirty="0" smtClean="0"/>
              <a:t>Mac OS X, </a:t>
            </a:r>
            <a:endParaRPr lang="ru-RU" dirty="0" smtClean="0"/>
          </a:p>
          <a:p>
            <a:pPr lvl="1">
              <a:defRPr/>
            </a:pPr>
            <a:r>
              <a:rPr lang="en-US" dirty="0" smtClean="0"/>
              <a:t>Microsoft Windows </a:t>
            </a:r>
            <a:r>
              <a:rPr lang="ru-RU" dirty="0" smtClean="0"/>
              <a:t>и </a:t>
            </a:r>
          </a:p>
          <a:p>
            <a:pPr lvl="1">
              <a:defRPr/>
            </a:pPr>
            <a:r>
              <a:rPr lang="en-US" dirty="0" smtClean="0"/>
              <a:t>Unix.</a:t>
            </a:r>
            <a:endParaRPr lang="ru-RU"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ru-RU" sz="4000" smtClean="0"/>
              <a:t>Два типа программ</a:t>
            </a:r>
            <a:br>
              <a:rPr lang="ru-RU" sz="4000" smtClean="0"/>
            </a:br>
            <a:r>
              <a:rPr lang="ru-RU" sz="4000" smtClean="0"/>
              <a:t> в ОС </a:t>
            </a:r>
            <a:r>
              <a:rPr lang="en-US" sz="4000" smtClean="0"/>
              <a:t>Windows</a:t>
            </a:r>
          </a:p>
        </p:txBody>
      </p:sp>
      <p:sp>
        <p:nvSpPr>
          <p:cNvPr id="44035" name="Rectangle 3"/>
          <p:cNvSpPr>
            <a:spLocks noGrp="1" noChangeArrowheads="1"/>
          </p:cNvSpPr>
          <p:nvPr>
            <p:ph type="body" idx="1"/>
          </p:nvPr>
        </p:nvSpPr>
        <p:spPr>
          <a:xfrm>
            <a:off x="457200" y="1752600"/>
            <a:ext cx="8229600" cy="4373563"/>
          </a:xfrm>
        </p:spPr>
        <p:txBody>
          <a:bodyPr/>
          <a:lstStyle/>
          <a:p>
            <a:pPr eaLnBrk="1" hangingPunct="1">
              <a:lnSpc>
                <a:spcPct val="90000"/>
              </a:lnSpc>
            </a:pPr>
            <a:r>
              <a:rPr lang="ru-RU" sz="2800" smtClean="0">
                <a:solidFill>
                  <a:schemeClr val="accent2"/>
                </a:solidFill>
              </a:rPr>
              <a:t>Программы (</a:t>
            </a:r>
            <a:r>
              <a:rPr lang="en-US" sz="2800" smtClean="0">
                <a:solidFill>
                  <a:schemeClr val="accent2"/>
                </a:solidFill>
              </a:rPr>
              <a:t>exe </a:t>
            </a:r>
            <a:r>
              <a:rPr lang="ru-RU" sz="2800" smtClean="0">
                <a:solidFill>
                  <a:schemeClr val="accent2"/>
                </a:solidFill>
              </a:rPr>
              <a:t>модули</a:t>
            </a:r>
            <a:r>
              <a:rPr lang="en-US" sz="2800" smtClean="0">
                <a:solidFill>
                  <a:schemeClr val="accent2"/>
                </a:solidFill>
              </a:rPr>
              <a:t>)</a:t>
            </a:r>
            <a:r>
              <a:rPr lang="ru-RU" sz="2800" smtClean="0">
                <a:solidFill>
                  <a:schemeClr val="accent2"/>
                </a:solidFill>
              </a:rPr>
              <a:t> в виде набора инструкций процессора (</a:t>
            </a:r>
            <a:r>
              <a:rPr lang="en-US" sz="2800" smtClean="0">
                <a:solidFill>
                  <a:schemeClr val="accent2"/>
                </a:solidFill>
              </a:rPr>
              <a:t>native code</a:t>
            </a:r>
            <a:r>
              <a:rPr lang="ru-RU" sz="2800" smtClean="0">
                <a:solidFill>
                  <a:schemeClr val="accent2"/>
                </a:solidFill>
              </a:rPr>
              <a:t>)</a:t>
            </a:r>
            <a:r>
              <a:rPr lang="en-US" sz="2800" smtClean="0"/>
              <a:t> </a:t>
            </a:r>
            <a:endParaRPr lang="ru-RU" sz="2800" smtClean="0"/>
          </a:p>
          <a:p>
            <a:pPr lvl="1" eaLnBrk="1" hangingPunct="1">
              <a:lnSpc>
                <a:spcPct val="90000"/>
              </a:lnSpc>
            </a:pPr>
            <a:r>
              <a:rPr lang="ru-RU" sz="2400" smtClean="0"/>
              <a:t>выполняются процессором непосредственно</a:t>
            </a:r>
            <a:endParaRPr lang="en-US" sz="2400" smtClean="0"/>
          </a:p>
          <a:p>
            <a:pPr lvl="1" eaLnBrk="1" hangingPunct="1">
              <a:lnSpc>
                <a:spcPct val="90000"/>
              </a:lnSpc>
            </a:pPr>
            <a:r>
              <a:rPr lang="ru-RU" sz="2400" smtClean="0"/>
              <a:t>все ранее созданное программное обеспечение</a:t>
            </a:r>
          </a:p>
          <a:p>
            <a:pPr lvl="1" eaLnBrk="1" hangingPunct="1">
              <a:lnSpc>
                <a:spcPct val="90000"/>
              </a:lnSpc>
            </a:pPr>
            <a:endParaRPr lang="ru-RU" sz="2400" smtClean="0"/>
          </a:p>
          <a:p>
            <a:pPr eaLnBrk="1" hangingPunct="1">
              <a:lnSpc>
                <a:spcPct val="90000"/>
              </a:lnSpc>
            </a:pPr>
            <a:r>
              <a:rPr lang="ru-RU" sz="2800" smtClean="0">
                <a:solidFill>
                  <a:schemeClr val="accent2"/>
                </a:solidFill>
              </a:rPr>
              <a:t>Программы имеющие специальную структуру на промежуточном языке - управляемый код (</a:t>
            </a:r>
            <a:r>
              <a:rPr lang="en-US" sz="2800" smtClean="0">
                <a:solidFill>
                  <a:schemeClr val="accent2"/>
                </a:solidFill>
              </a:rPr>
              <a:t>managed code)</a:t>
            </a:r>
            <a:r>
              <a:rPr lang="en-US" sz="2800" smtClean="0"/>
              <a:t> </a:t>
            </a:r>
            <a:endParaRPr lang="ru-RU" sz="2800" smtClean="0"/>
          </a:p>
          <a:p>
            <a:pPr lvl="1" eaLnBrk="1" hangingPunct="1">
              <a:lnSpc>
                <a:spcPct val="90000"/>
              </a:lnSpc>
            </a:pPr>
            <a:r>
              <a:rPr lang="ru-RU" sz="2400" smtClean="0"/>
              <a:t>создаются на платформе .</a:t>
            </a:r>
            <a:r>
              <a:rPr lang="en-US" sz="2400" smtClean="0"/>
              <a:t>Net</a:t>
            </a:r>
            <a:endParaRPr lang="ru-RU" sz="2400" smtClean="0"/>
          </a:p>
          <a:p>
            <a:pPr lvl="1" eaLnBrk="1" hangingPunct="1">
              <a:lnSpc>
                <a:spcPct val="90000"/>
              </a:lnSpc>
            </a:pPr>
            <a:r>
              <a:rPr lang="ru-RU" sz="2400" smtClean="0"/>
              <a:t>выполняются в среде </a:t>
            </a:r>
            <a:r>
              <a:rPr lang="en-US" sz="2400" smtClean="0"/>
              <a:t>CLR</a:t>
            </a:r>
            <a:endParaRPr lang="ru-RU" sz="2400" smtClean="0"/>
          </a:p>
          <a:p>
            <a:pPr lvl="1" eaLnBrk="1" hangingPunct="1">
              <a:lnSpc>
                <a:spcPct val="90000"/>
              </a:lnSpc>
            </a:pPr>
            <a:endParaRPr lang="en-US" sz="2400"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a:xfrm>
            <a:off x="457200" y="274638"/>
            <a:ext cx="8229600" cy="1020762"/>
          </a:xfrm>
        </p:spPr>
        <p:txBody>
          <a:bodyPr/>
          <a:lstStyle/>
          <a:p>
            <a:pPr eaLnBrk="1" hangingPunct="1"/>
            <a:r>
              <a:rPr lang="ru-RU" sz="4000" smtClean="0"/>
              <a:t>Работа программ в </a:t>
            </a:r>
            <a:r>
              <a:rPr lang="en-US" sz="4000" smtClean="0"/>
              <a:t/>
            </a:r>
            <a:br>
              <a:rPr lang="en-US" sz="4000" smtClean="0"/>
            </a:br>
            <a:r>
              <a:rPr lang="en-US" sz="4000" smtClean="0"/>
              <a:t>MS DOS </a:t>
            </a:r>
            <a:r>
              <a:rPr lang="ru-RU" sz="4000" smtClean="0"/>
              <a:t>и </a:t>
            </a:r>
            <a:r>
              <a:rPr lang="en-US" sz="4000" smtClean="0"/>
              <a:t>OS Windows</a:t>
            </a:r>
            <a:endParaRPr lang="ru-RU" sz="4000" smtClean="0"/>
          </a:p>
        </p:txBody>
      </p:sp>
      <p:grpSp>
        <p:nvGrpSpPr>
          <p:cNvPr id="45059" name="Group 37"/>
          <p:cNvGrpSpPr>
            <a:grpSpLocks/>
          </p:cNvGrpSpPr>
          <p:nvPr/>
        </p:nvGrpSpPr>
        <p:grpSpPr bwMode="auto">
          <a:xfrm>
            <a:off x="838200" y="1676400"/>
            <a:ext cx="2667000" cy="1905000"/>
            <a:chOff x="528" y="1632"/>
            <a:chExt cx="1680" cy="1200"/>
          </a:xfrm>
        </p:grpSpPr>
        <p:sp>
          <p:nvSpPr>
            <p:cNvPr id="45083" name="Rectangle 4"/>
            <p:cNvSpPr>
              <a:spLocks noChangeArrowheads="1"/>
            </p:cNvSpPr>
            <p:nvPr/>
          </p:nvSpPr>
          <p:spPr bwMode="auto">
            <a:xfrm>
              <a:off x="528" y="1632"/>
              <a:ext cx="1680" cy="1200"/>
            </a:xfrm>
            <a:prstGeom prst="rect">
              <a:avLst/>
            </a:prstGeom>
            <a:solidFill>
              <a:schemeClr val="accent1"/>
            </a:solidFill>
            <a:ln w="9525">
              <a:solidFill>
                <a:schemeClr val="tx1"/>
              </a:solidFill>
              <a:miter lim="800000"/>
              <a:headEnd/>
              <a:tailEnd/>
            </a:ln>
          </p:spPr>
          <p:txBody>
            <a:bodyPr wrap="none" anchor="ctr"/>
            <a:lstStyle/>
            <a:p>
              <a:endParaRPr lang="ru-RU"/>
            </a:p>
          </p:txBody>
        </p:sp>
        <p:sp>
          <p:nvSpPr>
            <p:cNvPr id="45084" name="Line 5"/>
            <p:cNvSpPr>
              <a:spLocks noChangeShapeType="1"/>
            </p:cNvSpPr>
            <p:nvPr/>
          </p:nvSpPr>
          <p:spPr bwMode="auto">
            <a:xfrm>
              <a:off x="528" y="2160"/>
              <a:ext cx="1680" cy="0"/>
            </a:xfrm>
            <a:prstGeom prst="line">
              <a:avLst/>
            </a:prstGeom>
            <a:noFill/>
            <a:ln w="9525">
              <a:solidFill>
                <a:schemeClr val="tx1"/>
              </a:solidFill>
              <a:round/>
              <a:headEnd/>
              <a:tailEnd/>
            </a:ln>
          </p:spPr>
          <p:txBody>
            <a:bodyPr/>
            <a:lstStyle/>
            <a:p>
              <a:endParaRPr lang="ru-RU"/>
            </a:p>
          </p:txBody>
        </p:sp>
        <p:sp>
          <p:nvSpPr>
            <p:cNvPr id="45085" name="Text Box 6"/>
            <p:cNvSpPr txBox="1">
              <a:spLocks noChangeArrowheads="1"/>
            </p:cNvSpPr>
            <p:nvPr/>
          </p:nvSpPr>
          <p:spPr bwMode="auto">
            <a:xfrm>
              <a:off x="960" y="1776"/>
              <a:ext cx="1152" cy="231"/>
            </a:xfrm>
            <a:prstGeom prst="rect">
              <a:avLst/>
            </a:prstGeom>
            <a:noFill/>
            <a:ln w="9525">
              <a:noFill/>
              <a:miter lim="800000"/>
              <a:headEnd/>
              <a:tailEnd/>
            </a:ln>
          </p:spPr>
          <p:txBody>
            <a:bodyPr>
              <a:spAutoFit/>
            </a:bodyPr>
            <a:lstStyle/>
            <a:p>
              <a:pPr>
                <a:spcBef>
                  <a:spcPct val="50000"/>
                </a:spcBef>
              </a:pPr>
              <a:r>
                <a:rPr lang="en-US"/>
                <a:t>MS DOS</a:t>
              </a:r>
              <a:endParaRPr lang="ru-RU"/>
            </a:p>
          </p:txBody>
        </p:sp>
        <p:sp>
          <p:nvSpPr>
            <p:cNvPr id="45086" name="Text Box 7"/>
            <p:cNvSpPr txBox="1">
              <a:spLocks noChangeArrowheads="1"/>
            </p:cNvSpPr>
            <p:nvPr/>
          </p:nvSpPr>
          <p:spPr bwMode="auto">
            <a:xfrm>
              <a:off x="768" y="2304"/>
              <a:ext cx="1296" cy="404"/>
            </a:xfrm>
            <a:prstGeom prst="rect">
              <a:avLst/>
            </a:prstGeom>
            <a:noFill/>
            <a:ln w="9525">
              <a:noFill/>
              <a:miter lim="800000"/>
              <a:headEnd/>
              <a:tailEnd/>
            </a:ln>
          </p:spPr>
          <p:txBody>
            <a:bodyPr>
              <a:spAutoFit/>
            </a:bodyPr>
            <a:lstStyle/>
            <a:p>
              <a:pPr>
                <a:spcBef>
                  <a:spcPct val="50000"/>
                </a:spcBef>
              </a:pPr>
              <a:r>
                <a:rPr lang="ru-RU"/>
                <a:t>Программа пользователя</a:t>
              </a:r>
            </a:p>
          </p:txBody>
        </p:sp>
      </p:grpSp>
      <p:grpSp>
        <p:nvGrpSpPr>
          <p:cNvPr id="45060" name="Group 35"/>
          <p:cNvGrpSpPr>
            <a:grpSpLocks/>
          </p:cNvGrpSpPr>
          <p:nvPr/>
        </p:nvGrpSpPr>
        <p:grpSpPr bwMode="auto">
          <a:xfrm>
            <a:off x="4724400" y="1600200"/>
            <a:ext cx="4191000" cy="4953000"/>
            <a:chOff x="2976" y="1056"/>
            <a:chExt cx="2640" cy="3072"/>
          </a:xfrm>
        </p:grpSpPr>
        <p:grpSp>
          <p:nvGrpSpPr>
            <p:cNvPr id="45071" name="Group 34"/>
            <p:cNvGrpSpPr>
              <a:grpSpLocks/>
            </p:cNvGrpSpPr>
            <p:nvPr/>
          </p:nvGrpSpPr>
          <p:grpSpPr bwMode="auto">
            <a:xfrm>
              <a:off x="2976" y="1056"/>
              <a:ext cx="2640" cy="3072"/>
              <a:chOff x="2976" y="1056"/>
              <a:chExt cx="2640" cy="3072"/>
            </a:xfrm>
          </p:grpSpPr>
          <p:sp>
            <p:nvSpPr>
              <p:cNvPr id="45073" name="Rectangle 8"/>
              <p:cNvSpPr>
                <a:spLocks noChangeArrowheads="1"/>
              </p:cNvSpPr>
              <p:nvPr/>
            </p:nvSpPr>
            <p:spPr bwMode="auto">
              <a:xfrm>
                <a:off x="2976" y="1056"/>
                <a:ext cx="2640" cy="3072"/>
              </a:xfrm>
              <a:prstGeom prst="rect">
                <a:avLst/>
              </a:prstGeom>
              <a:solidFill>
                <a:schemeClr val="accent1"/>
              </a:solidFill>
              <a:ln w="9525">
                <a:solidFill>
                  <a:schemeClr val="tx1"/>
                </a:solidFill>
                <a:miter lim="800000"/>
                <a:headEnd/>
                <a:tailEnd/>
              </a:ln>
            </p:spPr>
            <p:txBody>
              <a:bodyPr wrap="none" anchor="ctr"/>
              <a:lstStyle/>
              <a:p>
                <a:endParaRPr lang="ru-RU"/>
              </a:p>
            </p:txBody>
          </p:sp>
          <p:sp>
            <p:nvSpPr>
              <p:cNvPr id="45074" name="Rectangle 13"/>
              <p:cNvSpPr>
                <a:spLocks noChangeArrowheads="1"/>
              </p:cNvSpPr>
              <p:nvPr/>
            </p:nvSpPr>
            <p:spPr bwMode="auto">
              <a:xfrm>
                <a:off x="3120" y="1344"/>
                <a:ext cx="2400" cy="2640"/>
              </a:xfrm>
              <a:prstGeom prst="rect">
                <a:avLst/>
              </a:prstGeom>
              <a:solidFill>
                <a:schemeClr val="accent1"/>
              </a:solidFill>
              <a:ln w="9525">
                <a:solidFill>
                  <a:schemeClr val="tx1"/>
                </a:solidFill>
                <a:miter lim="800000"/>
                <a:headEnd/>
                <a:tailEnd/>
              </a:ln>
            </p:spPr>
            <p:txBody>
              <a:bodyPr wrap="none" anchor="ctr"/>
              <a:lstStyle/>
              <a:p>
                <a:endParaRPr lang="ru-RU"/>
              </a:p>
            </p:txBody>
          </p:sp>
          <p:sp>
            <p:nvSpPr>
              <p:cNvPr id="45075" name="Line 14"/>
              <p:cNvSpPr>
                <a:spLocks noChangeShapeType="1"/>
              </p:cNvSpPr>
              <p:nvPr/>
            </p:nvSpPr>
            <p:spPr bwMode="auto">
              <a:xfrm>
                <a:off x="3120" y="1728"/>
                <a:ext cx="2400" cy="0"/>
              </a:xfrm>
              <a:prstGeom prst="line">
                <a:avLst/>
              </a:prstGeom>
              <a:noFill/>
              <a:ln w="9525">
                <a:solidFill>
                  <a:schemeClr val="tx1"/>
                </a:solidFill>
                <a:round/>
                <a:headEnd/>
                <a:tailEnd/>
              </a:ln>
            </p:spPr>
            <p:txBody>
              <a:bodyPr/>
              <a:lstStyle/>
              <a:p>
                <a:endParaRPr lang="ru-RU"/>
              </a:p>
            </p:txBody>
          </p:sp>
          <p:sp>
            <p:nvSpPr>
              <p:cNvPr id="45076" name="Line 15"/>
              <p:cNvSpPr>
                <a:spLocks noChangeShapeType="1"/>
              </p:cNvSpPr>
              <p:nvPr/>
            </p:nvSpPr>
            <p:spPr bwMode="auto">
              <a:xfrm>
                <a:off x="3120" y="2112"/>
                <a:ext cx="2400" cy="0"/>
              </a:xfrm>
              <a:prstGeom prst="line">
                <a:avLst/>
              </a:prstGeom>
              <a:noFill/>
              <a:ln w="9525">
                <a:solidFill>
                  <a:schemeClr val="tx1"/>
                </a:solidFill>
                <a:round/>
                <a:headEnd/>
                <a:tailEnd/>
              </a:ln>
            </p:spPr>
            <p:txBody>
              <a:bodyPr/>
              <a:lstStyle/>
              <a:p>
                <a:endParaRPr lang="ru-RU"/>
              </a:p>
            </p:txBody>
          </p:sp>
          <p:sp>
            <p:nvSpPr>
              <p:cNvPr id="45077" name="Line 16"/>
              <p:cNvSpPr>
                <a:spLocks noChangeShapeType="1"/>
              </p:cNvSpPr>
              <p:nvPr/>
            </p:nvSpPr>
            <p:spPr bwMode="auto">
              <a:xfrm>
                <a:off x="3120" y="2496"/>
                <a:ext cx="2400" cy="0"/>
              </a:xfrm>
              <a:prstGeom prst="line">
                <a:avLst/>
              </a:prstGeom>
              <a:noFill/>
              <a:ln w="9525">
                <a:solidFill>
                  <a:schemeClr val="tx1"/>
                </a:solidFill>
                <a:round/>
                <a:headEnd/>
                <a:tailEnd/>
              </a:ln>
            </p:spPr>
            <p:txBody>
              <a:bodyPr/>
              <a:lstStyle/>
              <a:p>
                <a:endParaRPr lang="ru-RU"/>
              </a:p>
            </p:txBody>
          </p:sp>
          <p:sp>
            <p:nvSpPr>
              <p:cNvPr id="45078" name="Line 17"/>
              <p:cNvSpPr>
                <a:spLocks noChangeShapeType="1"/>
              </p:cNvSpPr>
              <p:nvPr/>
            </p:nvSpPr>
            <p:spPr bwMode="auto">
              <a:xfrm>
                <a:off x="3120" y="2928"/>
                <a:ext cx="2400" cy="0"/>
              </a:xfrm>
              <a:prstGeom prst="line">
                <a:avLst/>
              </a:prstGeom>
              <a:noFill/>
              <a:ln w="9525">
                <a:solidFill>
                  <a:schemeClr val="tx1"/>
                </a:solidFill>
                <a:round/>
                <a:headEnd/>
                <a:tailEnd/>
              </a:ln>
            </p:spPr>
            <p:txBody>
              <a:bodyPr/>
              <a:lstStyle/>
              <a:p>
                <a:endParaRPr lang="ru-RU"/>
              </a:p>
            </p:txBody>
          </p:sp>
          <p:sp>
            <p:nvSpPr>
              <p:cNvPr id="45079" name="Text Box 18"/>
              <p:cNvSpPr txBox="1">
                <a:spLocks noChangeArrowheads="1"/>
              </p:cNvSpPr>
              <p:nvPr/>
            </p:nvSpPr>
            <p:spPr bwMode="auto">
              <a:xfrm>
                <a:off x="3264" y="1344"/>
                <a:ext cx="2064" cy="228"/>
              </a:xfrm>
              <a:prstGeom prst="rect">
                <a:avLst/>
              </a:prstGeom>
              <a:noFill/>
              <a:ln w="9525">
                <a:noFill/>
                <a:miter lim="800000"/>
                <a:headEnd/>
                <a:tailEnd/>
              </a:ln>
            </p:spPr>
            <p:txBody>
              <a:bodyPr>
                <a:spAutoFit/>
              </a:bodyPr>
              <a:lstStyle/>
              <a:p>
                <a:pPr>
                  <a:spcBef>
                    <a:spcPct val="50000"/>
                  </a:spcBef>
                </a:pPr>
                <a:r>
                  <a:rPr lang="ru-RU"/>
                  <a:t>Программа пользователя 1</a:t>
                </a:r>
              </a:p>
            </p:txBody>
          </p:sp>
          <p:sp>
            <p:nvSpPr>
              <p:cNvPr id="45080" name="Text Box 19"/>
              <p:cNvSpPr txBox="1">
                <a:spLocks noChangeArrowheads="1"/>
              </p:cNvSpPr>
              <p:nvPr/>
            </p:nvSpPr>
            <p:spPr bwMode="auto">
              <a:xfrm>
                <a:off x="3264" y="1728"/>
                <a:ext cx="2064" cy="228"/>
              </a:xfrm>
              <a:prstGeom prst="rect">
                <a:avLst/>
              </a:prstGeom>
              <a:noFill/>
              <a:ln w="9525">
                <a:noFill/>
                <a:miter lim="800000"/>
                <a:headEnd/>
                <a:tailEnd/>
              </a:ln>
            </p:spPr>
            <p:txBody>
              <a:bodyPr>
                <a:spAutoFit/>
              </a:bodyPr>
              <a:lstStyle/>
              <a:p>
                <a:pPr>
                  <a:spcBef>
                    <a:spcPct val="50000"/>
                  </a:spcBef>
                </a:pPr>
                <a:r>
                  <a:rPr lang="ru-RU"/>
                  <a:t>Программа пользователя 2</a:t>
                </a:r>
              </a:p>
            </p:txBody>
          </p:sp>
          <p:sp>
            <p:nvSpPr>
              <p:cNvPr id="45081" name="Text Box 20"/>
              <p:cNvSpPr txBox="1">
                <a:spLocks noChangeArrowheads="1"/>
              </p:cNvSpPr>
              <p:nvPr/>
            </p:nvSpPr>
            <p:spPr bwMode="auto">
              <a:xfrm>
                <a:off x="3264" y="2112"/>
                <a:ext cx="2064" cy="228"/>
              </a:xfrm>
              <a:prstGeom prst="rect">
                <a:avLst/>
              </a:prstGeom>
              <a:noFill/>
              <a:ln w="9525">
                <a:noFill/>
                <a:miter lim="800000"/>
                <a:headEnd/>
                <a:tailEnd/>
              </a:ln>
            </p:spPr>
            <p:txBody>
              <a:bodyPr>
                <a:spAutoFit/>
              </a:bodyPr>
              <a:lstStyle/>
              <a:p>
                <a:pPr>
                  <a:spcBef>
                    <a:spcPct val="50000"/>
                  </a:spcBef>
                </a:pPr>
                <a:r>
                  <a:rPr lang="ru-RU"/>
                  <a:t>Программа пользователя 3</a:t>
                </a:r>
              </a:p>
            </p:txBody>
          </p:sp>
          <p:sp>
            <p:nvSpPr>
              <p:cNvPr id="45082" name="Text Box 21"/>
              <p:cNvSpPr txBox="1">
                <a:spLocks noChangeArrowheads="1"/>
              </p:cNvSpPr>
              <p:nvPr/>
            </p:nvSpPr>
            <p:spPr bwMode="auto">
              <a:xfrm>
                <a:off x="3264" y="2496"/>
                <a:ext cx="2064" cy="228"/>
              </a:xfrm>
              <a:prstGeom prst="rect">
                <a:avLst/>
              </a:prstGeom>
              <a:noFill/>
              <a:ln w="9525">
                <a:noFill/>
                <a:miter lim="800000"/>
                <a:headEnd/>
                <a:tailEnd/>
              </a:ln>
            </p:spPr>
            <p:txBody>
              <a:bodyPr>
                <a:spAutoFit/>
              </a:bodyPr>
              <a:lstStyle/>
              <a:p>
                <a:pPr>
                  <a:spcBef>
                    <a:spcPct val="50000"/>
                  </a:spcBef>
                </a:pPr>
                <a:r>
                  <a:rPr lang="ru-RU"/>
                  <a:t>Программа пользователя 4</a:t>
                </a:r>
              </a:p>
            </p:txBody>
          </p:sp>
        </p:grpSp>
        <p:sp>
          <p:nvSpPr>
            <p:cNvPr id="45072" name="Text Box 11"/>
            <p:cNvSpPr txBox="1">
              <a:spLocks noChangeArrowheads="1"/>
            </p:cNvSpPr>
            <p:nvPr/>
          </p:nvSpPr>
          <p:spPr bwMode="auto">
            <a:xfrm>
              <a:off x="3744" y="1056"/>
              <a:ext cx="1152" cy="227"/>
            </a:xfrm>
            <a:prstGeom prst="rect">
              <a:avLst/>
            </a:prstGeom>
            <a:noFill/>
            <a:ln w="9525">
              <a:noFill/>
              <a:miter lim="800000"/>
              <a:headEnd/>
              <a:tailEnd/>
            </a:ln>
          </p:spPr>
          <p:txBody>
            <a:bodyPr>
              <a:spAutoFit/>
            </a:bodyPr>
            <a:lstStyle/>
            <a:p>
              <a:pPr>
                <a:spcBef>
                  <a:spcPct val="50000"/>
                </a:spcBef>
              </a:pPr>
              <a:r>
                <a:rPr lang="en-US"/>
                <a:t>OS Windows</a:t>
              </a:r>
              <a:endParaRPr lang="ru-RU"/>
            </a:p>
          </p:txBody>
        </p:sp>
      </p:grpSp>
      <p:sp>
        <p:nvSpPr>
          <p:cNvPr id="45061" name="Line 22"/>
          <p:cNvSpPr>
            <a:spLocks noChangeShapeType="1"/>
          </p:cNvSpPr>
          <p:nvPr/>
        </p:nvSpPr>
        <p:spPr bwMode="auto">
          <a:xfrm>
            <a:off x="4953000" y="5486400"/>
            <a:ext cx="3810000" cy="0"/>
          </a:xfrm>
          <a:prstGeom prst="line">
            <a:avLst/>
          </a:prstGeom>
          <a:noFill/>
          <a:ln w="9525">
            <a:solidFill>
              <a:schemeClr val="tx1"/>
            </a:solidFill>
            <a:round/>
            <a:headEnd/>
            <a:tailEnd/>
          </a:ln>
        </p:spPr>
        <p:txBody>
          <a:bodyPr/>
          <a:lstStyle/>
          <a:p>
            <a:endParaRPr lang="ru-RU"/>
          </a:p>
        </p:txBody>
      </p:sp>
      <p:sp>
        <p:nvSpPr>
          <p:cNvPr id="45062" name="Rectangle 23"/>
          <p:cNvSpPr>
            <a:spLocks noChangeArrowheads="1"/>
          </p:cNvSpPr>
          <p:nvPr/>
        </p:nvSpPr>
        <p:spPr bwMode="auto">
          <a:xfrm>
            <a:off x="5029200" y="5791200"/>
            <a:ext cx="3581400" cy="457200"/>
          </a:xfrm>
          <a:prstGeom prst="rect">
            <a:avLst/>
          </a:prstGeom>
          <a:solidFill>
            <a:schemeClr val="accent1"/>
          </a:solidFill>
          <a:ln w="9525">
            <a:solidFill>
              <a:schemeClr val="tx1"/>
            </a:solidFill>
            <a:miter lim="800000"/>
            <a:headEnd/>
            <a:tailEnd/>
          </a:ln>
        </p:spPr>
        <p:txBody>
          <a:bodyPr wrap="none" anchor="ctr"/>
          <a:lstStyle/>
          <a:p>
            <a:endParaRPr lang="ru-RU"/>
          </a:p>
        </p:txBody>
      </p:sp>
      <p:sp>
        <p:nvSpPr>
          <p:cNvPr id="45063" name="Text Box 24"/>
          <p:cNvSpPr txBox="1">
            <a:spLocks noChangeArrowheads="1"/>
          </p:cNvSpPr>
          <p:nvPr/>
        </p:nvSpPr>
        <p:spPr bwMode="auto">
          <a:xfrm>
            <a:off x="5243513" y="5481638"/>
            <a:ext cx="3581400" cy="366712"/>
          </a:xfrm>
          <a:prstGeom prst="rect">
            <a:avLst/>
          </a:prstGeom>
          <a:noFill/>
          <a:ln w="9525">
            <a:noFill/>
            <a:miter lim="800000"/>
            <a:headEnd/>
            <a:tailEnd/>
          </a:ln>
        </p:spPr>
        <p:txBody>
          <a:bodyPr>
            <a:spAutoFit/>
          </a:bodyPr>
          <a:lstStyle/>
          <a:p>
            <a:pPr>
              <a:spcBef>
                <a:spcPct val="50000"/>
              </a:spcBef>
            </a:pPr>
            <a:r>
              <a:rPr lang="en-US"/>
              <a:t>Common Language Runtime</a:t>
            </a:r>
            <a:endParaRPr lang="ru-RU"/>
          </a:p>
        </p:txBody>
      </p:sp>
      <p:sp>
        <p:nvSpPr>
          <p:cNvPr id="45064" name="Text Box 25"/>
          <p:cNvSpPr txBox="1">
            <a:spLocks noChangeArrowheads="1"/>
          </p:cNvSpPr>
          <p:nvPr/>
        </p:nvSpPr>
        <p:spPr bwMode="auto">
          <a:xfrm>
            <a:off x="5181600" y="5791200"/>
            <a:ext cx="3276600" cy="366713"/>
          </a:xfrm>
          <a:prstGeom prst="rect">
            <a:avLst/>
          </a:prstGeom>
          <a:noFill/>
          <a:ln w="9525">
            <a:noFill/>
            <a:miter lim="800000"/>
            <a:headEnd/>
            <a:tailEnd/>
          </a:ln>
        </p:spPr>
        <p:txBody>
          <a:bodyPr>
            <a:spAutoFit/>
          </a:bodyPr>
          <a:lstStyle/>
          <a:p>
            <a:pPr>
              <a:spcBef>
                <a:spcPct val="50000"/>
              </a:spcBef>
            </a:pPr>
            <a:r>
              <a:rPr lang="ru-RU"/>
              <a:t>Программа пользователя</a:t>
            </a:r>
          </a:p>
        </p:txBody>
      </p:sp>
      <p:sp>
        <p:nvSpPr>
          <p:cNvPr id="45065" name="Rectangle 26"/>
          <p:cNvSpPr>
            <a:spLocks noChangeArrowheads="1"/>
          </p:cNvSpPr>
          <p:nvPr/>
        </p:nvSpPr>
        <p:spPr bwMode="auto">
          <a:xfrm>
            <a:off x="4953000" y="5486400"/>
            <a:ext cx="3810000" cy="838200"/>
          </a:xfrm>
          <a:prstGeom prst="rect">
            <a:avLst/>
          </a:prstGeom>
          <a:noFill/>
          <a:ln w="38100">
            <a:solidFill>
              <a:schemeClr val="tx1"/>
            </a:solidFill>
            <a:miter lim="800000"/>
            <a:headEnd/>
            <a:tailEnd/>
          </a:ln>
        </p:spPr>
        <p:txBody>
          <a:bodyPr wrap="none" anchor="ctr"/>
          <a:lstStyle/>
          <a:p>
            <a:endParaRPr lang="ru-RU"/>
          </a:p>
        </p:txBody>
      </p:sp>
      <p:sp>
        <p:nvSpPr>
          <p:cNvPr id="45066" name="Text Box 27"/>
          <p:cNvSpPr txBox="1">
            <a:spLocks noChangeArrowheads="1"/>
          </p:cNvSpPr>
          <p:nvPr/>
        </p:nvSpPr>
        <p:spPr bwMode="auto">
          <a:xfrm>
            <a:off x="152400" y="5546725"/>
            <a:ext cx="4267200" cy="1006475"/>
          </a:xfrm>
          <a:prstGeom prst="rect">
            <a:avLst/>
          </a:prstGeom>
          <a:noFill/>
          <a:ln w="9525">
            <a:noFill/>
            <a:miter lim="800000"/>
            <a:headEnd/>
            <a:tailEnd/>
          </a:ln>
        </p:spPr>
        <p:txBody>
          <a:bodyPr>
            <a:spAutoFit/>
          </a:bodyPr>
          <a:lstStyle/>
          <a:p>
            <a:pPr>
              <a:spcBef>
                <a:spcPct val="50000"/>
              </a:spcBef>
            </a:pPr>
            <a:r>
              <a:rPr lang="ru-RU" sz="2000"/>
              <a:t>Программа использующая </a:t>
            </a:r>
            <a:r>
              <a:rPr lang="en-US" sz="2000"/>
              <a:t>.NET </a:t>
            </a:r>
            <a:r>
              <a:rPr lang="ru-RU" sz="2000"/>
              <a:t>технологию (управляемый код</a:t>
            </a:r>
            <a:r>
              <a:rPr lang="en-US" sz="2000"/>
              <a:t>, managed code</a:t>
            </a:r>
            <a:r>
              <a:rPr lang="ru-RU" sz="2000"/>
              <a:t>)</a:t>
            </a:r>
          </a:p>
        </p:txBody>
      </p:sp>
      <p:sp>
        <p:nvSpPr>
          <p:cNvPr id="45067" name="Line 28"/>
          <p:cNvSpPr>
            <a:spLocks noChangeShapeType="1"/>
          </p:cNvSpPr>
          <p:nvPr/>
        </p:nvSpPr>
        <p:spPr bwMode="auto">
          <a:xfrm>
            <a:off x="4114800" y="5943600"/>
            <a:ext cx="838200" cy="0"/>
          </a:xfrm>
          <a:prstGeom prst="line">
            <a:avLst/>
          </a:prstGeom>
          <a:noFill/>
          <a:ln w="9525">
            <a:solidFill>
              <a:schemeClr val="tx1"/>
            </a:solidFill>
            <a:round/>
            <a:headEnd/>
            <a:tailEnd type="triangle" w="med" len="med"/>
          </a:ln>
        </p:spPr>
        <p:txBody>
          <a:bodyPr/>
          <a:lstStyle/>
          <a:p>
            <a:endParaRPr lang="ru-RU"/>
          </a:p>
        </p:txBody>
      </p:sp>
      <p:sp>
        <p:nvSpPr>
          <p:cNvPr id="45068" name="Text Box 38"/>
          <p:cNvSpPr txBox="1">
            <a:spLocks noChangeArrowheads="1"/>
          </p:cNvSpPr>
          <p:nvPr/>
        </p:nvSpPr>
        <p:spPr bwMode="auto">
          <a:xfrm>
            <a:off x="228600" y="3886200"/>
            <a:ext cx="4267200" cy="1006475"/>
          </a:xfrm>
          <a:prstGeom prst="rect">
            <a:avLst/>
          </a:prstGeom>
          <a:noFill/>
          <a:ln w="9525">
            <a:noFill/>
            <a:miter lim="800000"/>
            <a:headEnd/>
            <a:tailEnd/>
          </a:ln>
        </p:spPr>
        <p:txBody>
          <a:bodyPr>
            <a:spAutoFit/>
          </a:bodyPr>
          <a:lstStyle/>
          <a:p>
            <a:pPr>
              <a:spcBef>
                <a:spcPct val="50000"/>
              </a:spcBef>
            </a:pPr>
            <a:r>
              <a:rPr lang="ru-RU" sz="2000"/>
              <a:t>Обычная программа, не  использующая </a:t>
            </a:r>
            <a:r>
              <a:rPr lang="en-US" sz="2000"/>
              <a:t>.NET </a:t>
            </a:r>
            <a:r>
              <a:rPr lang="ru-RU" sz="2000"/>
              <a:t>технологию (не управляемый код, </a:t>
            </a:r>
            <a:r>
              <a:rPr lang="en-US" sz="2000"/>
              <a:t>native code</a:t>
            </a:r>
            <a:r>
              <a:rPr lang="ru-RU" sz="2000"/>
              <a:t>)</a:t>
            </a:r>
          </a:p>
        </p:txBody>
      </p:sp>
      <p:sp>
        <p:nvSpPr>
          <p:cNvPr id="45069" name="Line 39"/>
          <p:cNvSpPr>
            <a:spLocks noChangeShapeType="1"/>
          </p:cNvSpPr>
          <p:nvPr/>
        </p:nvSpPr>
        <p:spPr bwMode="auto">
          <a:xfrm>
            <a:off x="4191000" y="4191000"/>
            <a:ext cx="762000" cy="0"/>
          </a:xfrm>
          <a:prstGeom prst="line">
            <a:avLst/>
          </a:prstGeom>
          <a:noFill/>
          <a:ln w="9525">
            <a:solidFill>
              <a:schemeClr val="tx1"/>
            </a:solidFill>
            <a:round/>
            <a:headEnd/>
            <a:tailEnd type="triangle" w="med" len="med"/>
          </a:ln>
        </p:spPr>
        <p:txBody>
          <a:bodyPr/>
          <a:lstStyle/>
          <a:p>
            <a:endParaRPr lang="ru-RU"/>
          </a:p>
        </p:txBody>
      </p:sp>
      <p:sp>
        <p:nvSpPr>
          <p:cNvPr id="45070" name="Text Box 67"/>
          <p:cNvSpPr txBox="1">
            <a:spLocks noChangeArrowheads="1"/>
          </p:cNvSpPr>
          <p:nvPr/>
        </p:nvSpPr>
        <p:spPr bwMode="auto">
          <a:xfrm>
            <a:off x="4876800" y="1752600"/>
            <a:ext cx="1371600" cy="366713"/>
          </a:xfrm>
          <a:prstGeom prst="rect">
            <a:avLst/>
          </a:prstGeom>
          <a:noFill/>
          <a:ln w="9525">
            <a:noFill/>
            <a:miter lim="800000"/>
            <a:headEnd/>
            <a:tailEnd/>
          </a:ln>
        </p:spPr>
        <p:txBody>
          <a:bodyPr>
            <a:spAutoFit/>
          </a:bodyPr>
          <a:lstStyle/>
          <a:p>
            <a:pPr>
              <a:spcBef>
                <a:spcPct val="50000"/>
              </a:spcBef>
            </a:pPr>
            <a:r>
              <a:rPr lang="ru-RU"/>
              <a:t>процессы</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1"/>
          <p:cNvSpPr>
            <a:spLocks noChangeArrowheads="1"/>
          </p:cNvSpPr>
          <p:nvPr/>
        </p:nvSpPr>
        <p:spPr bwMode="auto">
          <a:xfrm>
            <a:off x="288925" y="1841500"/>
            <a:ext cx="1905000" cy="609600"/>
          </a:xfrm>
          <a:prstGeom prst="rect">
            <a:avLst/>
          </a:prstGeom>
          <a:solidFill>
            <a:schemeClr val="accent1"/>
          </a:solidFill>
          <a:ln w="9525">
            <a:solidFill>
              <a:schemeClr val="tx1"/>
            </a:solidFill>
            <a:miter lim="800000"/>
            <a:headEnd/>
            <a:tailEnd/>
          </a:ln>
        </p:spPr>
        <p:txBody>
          <a:bodyPr wrap="none" anchor="ctr"/>
          <a:lstStyle/>
          <a:p>
            <a:pPr algn="ctr"/>
            <a:r>
              <a:rPr lang="ru-RU"/>
              <a:t>Компилятор</a:t>
            </a:r>
          </a:p>
        </p:txBody>
      </p:sp>
      <p:sp>
        <p:nvSpPr>
          <p:cNvPr id="10243" name="AutoShape 12"/>
          <p:cNvSpPr>
            <a:spLocks noChangeArrowheads="1"/>
          </p:cNvSpPr>
          <p:nvPr/>
        </p:nvSpPr>
        <p:spPr bwMode="auto">
          <a:xfrm>
            <a:off x="2971800" y="1828800"/>
            <a:ext cx="1752600" cy="990600"/>
          </a:xfrm>
          <a:prstGeom prst="flowChartMagneticDisk">
            <a:avLst/>
          </a:prstGeom>
          <a:solidFill>
            <a:schemeClr val="accent1"/>
          </a:solidFill>
          <a:ln w="9525">
            <a:solidFill>
              <a:schemeClr val="tx1"/>
            </a:solidFill>
            <a:round/>
            <a:headEnd/>
            <a:tailEnd/>
          </a:ln>
        </p:spPr>
        <p:txBody>
          <a:bodyPr wrap="none" anchor="ctr"/>
          <a:lstStyle/>
          <a:p>
            <a:pPr algn="ctr">
              <a:lnSpc>
                <a:spcPct val="80000"/>
              </a:lnSpc>
            </a:pPr>
            <a:r>
              <a:rPr lang="ru-RU" sz="1400"/>
              <a:t>Управляемые </a:t>
            </a:r>
          </a:p>
          <a:p>
            <a:pPr algn="ctr">
              <a:lnSpc>
                <a:spcPct val="80000"/>
              </a:lnSpc>
            </a:pPr>
            <a:r>
              <a:rPr lang="ru-RU" sz="1400"/>
              <a:t>модули </a:t>
            </a:r>
          </a:p>
          <a:p>
            <a:pPr algn="ctr">
              <a:lnSpc>
                <a:spcPct val="80000"/>
              </a:lnSpc>
            </a:pPr>
            <a:r>
              <a:rPr lang="en-US" sz="1400"/>
              <a:t>*.dll </a:t>
            </a:r>
            <a:r>
              <a:rPr lang="ru-RU" sz="1400"/>
              <a:t>или </a:t>
            </a:r>
            <a:r>
              <a:rPr lang="en-US" sz="1400"/>
              <a:t>*.netmodule</a:t>
            </a:r>
            <a:endParaRPr lang="ru-RU" sz="1400"/>
          </a:p>
        </p:txBody>
      </p:sp>
      <p:sp>
        <p:nvSpPr>
          <p:cNvPr id="10244" name="Line 13"/>
          <p:cNvSpPr>
            <a:spLocks noChangeShapeType="1"/>
          </p:cNvSpPr>
          <p:nvPr/>
        </p:nvSpPr>
        <p:spPr bwMode="auto">
          <a:xfrm>
            <a:off x="2209800" y="2133600"/>
            <a:ext cx="762000" cy="152400"/>
          </a:xfrm>
          <a:prstGeom prst="line">
            <a:avLst/>
          </a:prstGeom>
          <a:noFill/>
          <a:ln w="9525">
            <a:solidFill>
              <a:schemeClr val="tx1"/>
            </a:solidFill>
            <a:round/>
            <a:headEnd/>
            <a:tailEnd type="triangle" w="med" len="med"/>
          </a:ln>
        </p:spPr>
        <p:txBody>
          <a:bodyPr/>
          <a:lstStyle/>
          <a:p>
            <a:endParaRPr lang="ru-RU"/>
          </a:p>
        </p:txBody>
      </p:sp>
      <p:sp>
        <p:nvSpPr>
          <p:cNvPr id="10246" name="AutoShape 15"/>
          <p:cNvSpPr>
            <a:spLocks/>
          </p:cNvSpPr>
          <p:nvPr/>
        </p:nvSpPr>
        <p:spPr bwMode="auto">
          <a:xfrm>
            <a:off x="4876800" y="1790700"/>
            <a:ext cx="152400" cy="838200"/>
          </a:xfrm>
          <a:prstGeom prst="rightBrace">
            <a:avLst>
              <a:gd name="adj1" fmla="val 45833"/>
              <a:gd name="adj2" fmla="val 50000"/>
            </a:avLst>
          </a:prstGeom>
          <a:noFill/>
          <a:ln w="9525">
            <a:solidFill>
              <a:schemeClr val="tx1"/>
            </a:solidFill>
            <a:round/>
            <a:headEnd/>
            <a:tailEnd/>
          </a:ln>
        </p:spPr>
        <p:txBody>
          <a:bodyPr wrap="none" anchor="ctr"/>
          <a:lstStyle/>
          <a:p>
            <a:endParaRPr lang="ru-RU"/>
          </a:p>
        </p:txBody>
      </p:sp>
      <p:sp>
        <p:nvSpPr>
          <p:cNvPr id="10247" name="Text Box 16"/>
          <p:cNvSpPr txBox="1">
            <a:spLocks noChangeArrowheads="1"/>
          </p:cNvSpPr>
          <p:nvPr/>
        </p:nvSpPr>
        <p:spPr bwMode="auto">
          <a:xfrm>
            <a:off x="5029200" y="1701800"/>
            <a:ext cx="3962400" cy="942975"/>
          </a:xfrm>
          <a:prstGeom prst="rect">
            <a:avLst/>
          </a:prstGeom>
          <a:noFill/>
          <a:ln w="9525">
            <a:noFill/>
            <a:miter lim="800000"/>
            <a:headEnd/>
            <a:tailEnd/>
          </a:ln>
        </p:spPr>
        <p:txBody>
          <a:bodyPr>
            <a:spAutoFit/>
          </a:bodyPr>
          <a:lstStyle/>
          <a:p>
            <a:pPr>
              <a:spcBef>
                <a:spcPct val="50000"/>
              </a:spcBef>
            </a:pPr>
            <a:r>
              <a:rPr lang="ru-RU" sz="1400"/>
              <a:t>Компилятор с любого языка преобразует исходный код в промежуточный код, и задает метаданные модуля с описаниями всех типов (классов) в модуле.</a:t>
            </a:r>
            <a:r>
              <a:rPr lang="en-US" sz="1400"/>
              <a:t> </a:t>
            </a:r>
            <a:endParaRPr lang="ru-RU" sz="1400"/>
          </a:p>
        </p:txBody>
      </p:sp>
      <p:sp>
        <p:nvSpPr>
          <p:cNvPr id="10248" name="Rectangle 19"/>
          <p:cNvSpPr>
            <a:spLocks noChangeArrowheads="1"/>
          </p:cNvSpPr>
          <p:nvPr/>
        </p:nvSpPr>
        <p:spPr bwMode="auto">
          <a:xfrm>
            <a:off x="304800" y="3556000"/>
            <a:ext cx="1905000" cy="609600"/>
          </a:xfrm>
          <a:prstGeom prst="rect">
            <a:avLst/>
          </a:prstGeom>
          <a:solidFill>
            <a:schemeClr val="accent1"/>
          </a:solidFill>
          <a:ln w="9525">
            <a:solidFill>
              <a:schemeClr val="tx1"/>
            </a:solidFill>
            <a:miter lim="800000"/>
            <a:headEnd/>
            <a:tailEnd/>
          </a:ln>
        </p:spPr>
        <p:txBody>
          <a:bodyPr wrap="none" anchor="ctr"/>
          <a:lstStyle/>
          <a:p>
            <a:pPr algn="ctr"/>
            <a:r>
              <a:rPr lang="ru-RU"/>
              <a:t>Загрузчик</a:t>
            </a:r>
          </a:p>
          <a:p>
            <a:pPr algn="ctr"/>
            <a:r>
              <a:rPr lang="ru-RU"/>
              <a:t>(</a:t>
            </a:r>
            <a:r>
              <a:rPr lang="en-US"/>
              <a:t>Loader</a:t>
            </a:r>
            <a:r>
              <a:rPr lang="ru-RU"/>
              <a:t>)</a:t>
            </a:r>
          </a:p>
        </p:txBody>
      </p:sp>
      <p:sp>
        <p:nvSpPr>
          <p:cNvPr id="10249" name="Line 21"/>
          <p:cNvSpPr>
            <a:spLocks noChangeShapeType="1"/>
          </p:cNvSpPr>
          <p:nvPr/>
        </p:nvSpPr>
        <p:spPr bwMode="auto">
          <a:xfrm flipH="1">
            <a:off x="2209800" y="2514600"/>
            <a:ext cx="762000" cy="533400"/>
          </a:xfrm>
          <a:prstGeom prst="line">
            <a:avLst/>
          </a:prstGeom>
          <a:noFill/>
          <a:ln w="9525">
            <a:solidFill>
              <a:schemeClr val="tx1"/>
            </a:solidFill>
            <a:round/>
            <a:headEnd/>
            <a:tailEnd type="triangle" w="med" len="med"/>
          </a:ln>
        </p:spPr>
        <p:txBody>
          <a:bodyPr/>
          <a:lstStyle/>
          <a:p>
            <a:endParaRPr lang="ru-RU"/>
          </a:p>
        </p:txBody>
      </p:sp>
      <p:sp>
        <p:nvSpPr>
          <p:cNvPr id="10250" name="Line 22"/>
          <p:cNvSpPr>
            <a:spLocks noChangeShapeType="1"/>
          </p:cNvSpPr>
          <p:nvPr/>
        </p:nvSpPr>
        <p:spPr bwMode="auto">
          <a:xfrm>
            <a:off x="1219200" y="2482850"/>
            <a:ext cx="0" cy="228600"/>
          </a:xfrm>
          <a:prstGeom prst="line">
            <a:avLst/>
          </a:prstGeom>
          <a:noFill/>
          <a:ln w="9525">
            <a:solidFill>
              <a:schemeClr val="tx1"/>
            </a:solidFill>
            <a:prstDash val="dash"/>
            <a:round/>
            <a:headEnd/>
            <a:tailEnd type="triangle" w="med" len="med"/>
          </a:ln>
        </p:spPr>
        <p:txBody>
          <a:bodyPr/>
          <a:lstStyle/>
          <a:p>
            <a:endParaRPr lang="ru-RU"/>
          </a:p>
        </p:txBody>
      </p:sp>
      <p:sp>
        <p:nvSpPr>
          <p:cNvPr id="10251" name="AutoShape 23"/>
          <p:cNvSpPr>
            <a:spLocks/>
          </p:cNvSpPr>
          <p:nvPr/>
        </p:nvSpPr>
        <p:spPr bwMode="auto">
          <a:xfrm>
            <a:off x="4876800" y="3441700"/>
            <a:ext cx="152400" cy="990600"/>
          </a:xfrm>
          <a:prstGeom prst="rightBrace">
            <a:avLst>
              <a:gd name="adj1" fmla="val 54167"/>
              <a:gd name="adj2" fmla="val 50000"/>
            </a:avLst>
          </a:prstGeom>
          <a:noFill/>
          <a:ln w="9525">
            <a:solidFill>
              <a:schemeClr val="tx1"/>
            </a:solidFill>
            <a:round/>
            <a:headEnd/>
            <a:tailEnd/>
          </a:ln>
        </p:spPr>
        <p:txBody>
          <a:bodyPr wrap="none" anchor="ctr"/>
          <a:lstStyle/>
          <a:p>
            <a:endParaRPr lang="ru-RU"/>
          </a:p>
        </p:txBody>
      </p:sp>
      <p:sp>
        <p:nvSpPr>
          <p:cNvPr id="10252" name="Text Box 24"/>
          <p:cNvSpPr txBox="1">
            <a:spLocks noChangeArrowheads="1"/>
          </p:cNvSpPr>
          <p:nvPr/>
        </p:nvSpPr>
        <p:spPr bwMode="auto">
          <a:xfrm>
            <a:off x="5029200" y="3752850"/>
            <a:ext cx="3581400" cy="738188"/>
          </a:xfrm>
          <a:prstGeom prst="rect">
            <a:avLst/>
          </a:prstGeom>
          <a:noFill/>
          <a:ln w="9525">
            <a:noFill/>
            <a:miter lim="800000"/>
            <a:headEnd/>
            <a:tailEnd/>
          </a:ln>
        </p:spPr>
        <p:txBody>
          <a:bodyPr>
            <a:spAutoFit/>
          </a:bodyPr>
          <a:lstStyle/>
          <a:p>
            <a:pPr>
              <a:spcBef>
                <a:spcPct val="50000"/>
              </a:spcBef>
            </a:pPr>
            <a:r>
              <a:rPr lang="ru-RU" sz="1400"/>
              <a:t>Загрузчик создает новый процесс, в который  загружает среду выполнения </a:t>
            </a:r>
            <a:r>
              <a:rPr lang="en-US" sz="1400"/>
              <a:t>CLR</a:t>
            </a:r>
            <a:r>
              <a:rPr lang="ru-RU" sz="1400"/>
              <a:t> (</a:t>
            </a:r>
            <a:r>
              <a:rPr lang="en-US" sz="1400"/>
              <a:t>Common Language Runtime</a:t>
            </a:r>
            <a:r>
              <a:rPr lang="ru-RU" sz="1400"/>
              <a:t>).</a:t>
            </a:r>
          </a:p>
        </p:txBody>
      </p:sp>
      <p:sp>
        <p:nvSpPr>
          <p:cNvPr id="10253" name="Rectangle 28"/>
          <p:cNvSpPr>
            <a:spLocks noChangeArrowheads="1"/>
          </p:cNvSpPr>
          <p:nvPr/>
        </p:nvSpPr>
        <p:spPr bwMode="auto">
          <a:xfrm>
            <a:off x="3048000" y="4648200"/>
            <a:ext cx="1679575" cy="1524000"/>
          </a:xfrm>
          <a:prstGeom prst="rect">
            <a:avLst/>
          </a:prstGeom>
          <a:solidFill>
            <a:schemeClr val="accent1"/>
          </a:solidFill>
          <a:ln w="9525">
            <a:solidFill>
              <a:schemeClr val="tx1"/>
            </a:solidFill>
            <a:miter lim="800000"/>
            <a:headEnd/>
            <a:tailEnd/>
          </a:ln>
        </p:spPr>
        <p:txBody>
          <a:bodyPr wrap="none" anchor="ctr"/>
          <a:lstStyle/>
          <a:p>
            <a:endParaRPr lang="ru-RU"/>
          </a:p>
        </p:txBody>
      </p:sp>
      <p:sp>
        <p:nvSpPr>
          <p:cNvPr id="10254" name="Line 29"/>
          <p:cNvSpPr>
            <a:spLocks noChangeShapeType="1"/>
          </p:cNvSpPr>
          <p:nvPr/>
        </p:nvSpPr>
        <p:spPr bwMode="auto">
          <a:xfrm flipV="1">
            <a:off x="3048000" y="4924425"/>
            <a:ext cx="1679575" cy="0"/>
          </a:xfrm>
          <a:prstGeom prst="line">
            <a:avLst/>
          </a:prstGeom>
          <a:noFill/>
          <a:ln w="9525">
            <a:solidFill>
              <a:schemeClr val="tx1"/>
            </a:solidFill>
            <a:round/>
            <a:headEnd/>
            <a:tailEnd/>
          </a:ln>
        </p:spPr>
        <p:txBody>
          <a:bodyPr/>
          <a:lstStyle/>
          <a:p>
            <a:endParaRPr lang="ru-RU"/>
          </a:p>
        </p:txBody>
      </p:sp>
      <p:sp>
        <p:nvSpPr>
          <p:cNvPr id="10258" name="Line 34"/>
          <p:cNvSpPr>
            <a:spLocks noChangeShapeType="1"/>
          </p:cNvSpPr>
          <p:nvPr/>
        </p:nvSpPr>
        <p:spPr bwMode="auto">
          <a:xfrm>
            <a:off x="2209800" y="3124200"/>
            <a:ext cx="762000" cy="304800"/>
          </a:xfrm>
          <a:prstGeom prst="line">
            <a:avLst/>
          </a:prstGeom>
          <a:noFill/>
          <a:ln w="9525">
            <a:solidFill>
              <a:schemeClr val="tx1"/>
            </a:solidFill>
            <a:round/>
            <a:headEnd/>
            <a:tailEnd type="triangle" w="med" len="med"/>
          </a:ln>
        </p:spPr>
        <p:txBody>
          <a:bodyPr/>
          <a:lstStyle/>
          <a:p>
            <a:endParaRPr lang="ru-RU"/>
          </a:p>
        </p:txBody>
      </p:sp>
      <p:sp>
        <p:nvSpPr>
          <p:cNvPr id="10259" name="Rectangle 37"/>
          <p:cNvSpPr>
            <a:spLocks noChangeArrowheads="1"/>
          </p:cNvSpPr>
          <p:nvPr/>
        </p:nvSpPr>
        <p:spPr bwMode="auto">
          <a:xfrm>
            <a:off x="381000" y="5264150"/>
            <a:ext cx="1828800" cy="609600"/>
          </a:xfrm>
          <a:prstGeom prst="rect">
            <a:avLst/>
          </a:prstGeom>
          <a:solidFill>
            <a:schemeClr val="accent1"/>
          </a:solidFill>
          <a:ln w="9525">
            <a:solidFill>
              <a:schemeClr val="tx1"/>
            </a:solidFill>
            <a:miter lim="800000"/>
            <a:headEnd/>
            <a:tailEnd/>
          </a:ln>
        </p:spPr>
        <p:txBody>
          <a:bodyPr wrap="none" anchor="ctr"/>
          <a:lstStyle/>
          <a:p>
            <a:pPr algn="ctr"/>
            <a:r>
              <a:rPr lang="en-US"/>
              <a:t>Just In Time </a:t>
            </a:r>
          </a:p>
          <a:p>
            <a:pPr algn="ctr"/>
            <a:r>
              <a:rPr lang="en-US"/>
              <a:t>Compiler</a:t>
            </a:r>
            <a:endParaRPr lang="ru-RU"/>
          </a:p>
        </p:txBody>
      </p:sp>
      <p:sp>
        <p:nvSpPr>
          <p:cNvPr id="10260" name="Line 38"/>
          <p:cNvSpPr>
            <a:spLocks noChangeShapeType="1"/>
          </p:cNvSpPr>
          <p:nvPr/>
        </p:nvSpPr>
        <p:spPr bwMode="auto">
          <a:xfrm>
            <a:off x="1219200" y="4146550"/>
            <a:ext cx="0" cy="288925"/>
          </a:xfrm>
          <a:prstGeom prst="line">
            <a:avLst/>
          </a:prstGeom>
          <a:noFill/>
          <a:ln w="9525">
            <a:solidFill>
              <a:schemeClr val="tx1"/>
            </a:solidFill>
            <a:round/>
            <a:headEnd/>
            <a:tailEnd type="triangle" w="med" len="med"/>
          </a:ln>
        </p:spPr>
        <p:txBody>
          <a:bodyPr/>
          <a:lstStyle/>
          <a:p>
            <a:endParaRPr lang="ru-RU"/>
          </a:p>
        </p:txBody>
      </p:sp>
      <p:sp>
        <p:nvSpPr>
          <p:cNvPr id="10261" name="Text Box 40"/>
          <p:cNvSpPr txBox="1">
            <a:spLocks noChangeArrowheads="1"/>
          </p:cNvSpPr>
          <p:nvPr/>
        </p:nvSpPr>
        <p:spPr bwMode="auto">
          <a:xfrm>
            <a:off x="2971800" y="4375150"/>
            <a:ext cx="1981200" cy="304800"/>
          </a:xfrm>
          <a:prstGeom prst="rect">
            <a:avLst/>
          </a:prstGeom>
          <a:noFill/>
          <a:ln w="9525">
            <a:noFill/>
            <a:miter lim="800000"/>
            <a:headEnd/>
            <a:tailEnd/>
          </a:ln>
        </p:spPr>
        <p:txBody>
          <a:bodyPr>
            <a:spAutoFit/>
          </a:bodyPr>
          <a:lstStyle/>
          <a:p>
            <a:pPr>
              <a:spcBef>
                <a:spcPct val="50000"/>
              </a:spcBef>
            </a:pPr>
            <a:r>
              <a:rPr lang="ru-RU" sz="1400"/>
              <a:t>Оперативная память</a:t>
            </a:r>
          </a:p>
        </p:txBody>
      </p:sp>
      <p:sp>
        <p:nvSpPr>
          <p:cNvPr id="10262" name="AutoShape 41"/>
          <p:cNvSpPr>
            <a:spLocks/>
          </p:cNvSpPr>
          <p:nvPr/>
        </p:nvSpPr>
        <p:spPr bwMode="auto">
          <a:xfrm>
            <a:off x="4876800" y="4464050"/>
            <a:ext cx="117475" cy="1524000"/>
          </a:xfrm>
          <a:prstGeom prst="rightBrace">
            <a:avLst>
              <a:gd name="adj1" fmla="val 108108"/>
              <a:gd name="adj2" fmla="val 50000"/>
            </a:avLst>
          </a:prstGeom>
          <a:noFill/>
          <a:ln w="9525">
            <a:solidFill>
              <a:schemeClr val="tx1"/>
            </a:solidFill>
            <a:round/>
            <a:headEnd/>
            <a:tailEnd/>
          </a:ln>
        </p:spPr>
        <p:txBody>
          <a:bodyPr wrap="none" anchor="ctr"/>
          <a:lstStyle/>
          <a:p>
            <a:endParaRPr lang="ru-RU"/>
          </a:p>
        </p:txBody>
      </p:sp>
      <p:sp>
        <p:nvSpPr>
          <p:cNvPr id="10263" name="Text Box 42"/>
          <p:cNvSpPr txBox="1">
            <a:spLocks noChangeArrowheads="1"/>
          </p:cNvSpPr>
          <p:nvPr/>
        </p:nvSpPr>
        <p:spPr bwMode="auto">
          <a:xfrm>
            <a:off x="5029200" y="4648200"/>
            <a:ext cx="4038600" cy="1169988"/>
          </a:xfrm>
          <a:prstGeom prst="rect">
            <a:avLst/>
          </a:prstGeom>
          <a:noFill/>
          <a:ln w="9525">
            <a:noFill/>
            <a:miter lim="800000"/>
            <a:headEnd/>
            <a:tailEnd/>
          </a:ln>
        </p:spPr>
        <p:txBody>
          <a:bodyPr>
            <a:spAutoFit/>
          </a:bodyPr>
          <a:lstStyle/>
          <a:p>
            <a:pPr>
              <a:spcBef>
                <a:spcPct val="50000"/>
              </a:spcBef>
            </a:pPr>
            <a:r>
              <a:rPr lang="en-US" sz="1400"/>
              <a:t>CLR </a:t>
            </a:r>
            <a:r>
              <a:rPr lang="ru-RU" sz="1400"/>
              <a:t>вызывает </a:t>
            </a:r>
            <a:r>
              <a:rPr lang="en-US" sz="1400"/>
              <a:t>JIT </a:t>
            </a:r>
            <a:r>
              <a:rPr lang="ru-RU" sz="1400"/>
              <a:t>компилятор, который по мере использования классов сборки  выполняет компиляцию на язык машинных инструкций</a:t>
            </a:r>
            <a:r>
              <a:rPr lang="en-US" sz="1200"/>
              <a:t>.</a:t>
            </a:r>
            <a:r>
              <a:rPr lang="en-US" sz="1400"/>
              <a:t> </a:t>
            </a:r>
            <a:r>
              <a:rPr lang="ru-RU" sz="1400"/>
              <a:t>Вначале управление передается статической функции </a:t>
            </a:r>
            <a:r>
              <a:rPr lang="en-US" sz="1400"/>
              <a:t>Main</a:t>
            </a:r>
            <a:r>
              <a:rPr lang="ru-RU" sz="1400"/>
              <a:t>.</a:t>
            </a:r>
          </a:p>
        </p:txBody>
      </p:sp>
      <p:sp>
        <p:nvSpPr>
          <p:cNvPr id="10264" name="AutoShape 44"/>
          <p:cNvSpPr>
            <a:spLocks/>
          </p:cNvSpPr>
          <p:nvPr/>
        </p:nvSpPr>
        <p:spPr bwMode="auto">
          <a:xfrm>
            <a:off x="4876800" y="6096000"/>
            <a:ext cx="152400" cy="762000"/>
          </a:xfrm>
          <a:prstGeom prst="rightBrace">
            <a:avLst>
              <a:gd name="adj1" fmla="val 41667"/>
              <a:gd name="adj2" fmla="val 50000"/>
            </a:avLst>
          </a:prstGeom>
          <a:noFill/>
          <a:ln w="9525">
            <a:solidFill>
              <a:schemeClr val="tx1"/>
            </a:solidFill>
            <a:round/>
            <a:headEnd/>
            <a:tailEnd/>
          </a:ln>
        </p:spPr>
        <p:txBody>
          <a:bodyPr wrap="none" anchor="ctr"/>
          <a:lstStyle/>
          <a:p>
            <a:endParaRPr lang="ru-RU"/>
          </a:p>
        </p:txBody>
      </p:sp>
      <p:sp>
        <p:nvSpPr>
          <p:cNvPr id="10265" name="Text Box 45"/>
          <p:cNvSpPr txBox="1">
            <a:spLocks noChangeArrowheads="1"/>
          </p:cNvSpPr>
          <p:nvPr/>
        </p:nvSpPr>
        <p:spPr bwMode="auto">
          <a:xfrm>
            <a:off x="5073650" y="5978525"/>
            <a:ext cx="4267200" cy="942975"/>
          </a:xfrm>
          <a:prstGeom prst="rect">
            <a:avLst/>
          </a:prstGeom>
          <a:noFill/>
          <a:ln w="9525">
            <a:noFill/>
            <a:miter lim="800000"/>
            <a:headEnd/>
            <a:tailEnd/>
          </a:ln>
        </p:spPr>
        <p:txBody>
          <a:bodyPr>
            <a:spAutoFit/>
          </a:bodyPr>
          <a:lstStyle/>
          <a:p>
            <a:pPr>
              <a:spcBef>
                <a:spcPct val="50000"/>
              </a:spcBef>
            </a:pPr>
            <a:r>
              <a:rPr lang="ru-RU" sz="1400"/>
              <a:t>Процессор выполняет операторы в соответствии с логикой программы. Если класс не на машинном языке, то формируется </a:t>
            </a:r>
            <a:r>
              <a:rPr lang="en-US" sz="1400"/>
              <a:t>exception</a:t>
            </a:r>
            <a:r>
              <a:rPr lang="ru-RU" sz="1400"/>
              <a:t>, которое вызывает </a:t>
            </a:r>
            <a:r>
              <a:rPr lang="en-US" sz="1400"/>
              <a:t>JIT</a:t>
            </a:r>
            <a:endParaRPr lang="ru-RU" sz="1400"/>
          </a:p>
        </p:txBody>
      </p:sp>
      <p:grpSp>
        <p:nvGrpSpPr>
          <p:cNvPr id="2" name="Group 47"/>
          <p:cNvGrpSpPr>
            <a:grpSpLocks/>
          </p:cNvGrpSpPr>
          <p:nvPr/>
        </p:nvGrpSpPr>
        <p:grpSpPr bwMode="auto">
          <a:xfrm>
            <a:off x="304800" y="6219825"/>
            <a:ext cx="1905000" cy="533400"/>
            <a:chOff x="384" y="3744"/>
            <a:chExt cx="1200" cy="336"/>
          </a:xfrm>
        </p:grpSpPr>
        <p:sp>
          <p:nvSpPr>
            <p:cNvPr id="46128" name="Rectangle 48"/>
            <p:cNvSpPr>
              <a:spLocks noChangeArrowheads="1"/>
            </p:cNvSpPr>
            <p:nvPr/>
          </p:nvSpPr>
          <p:spPr bwMode="auto">
            <a:xfrm>
              <a:off x="384" y="3744"/>
              <a:ext cx="1200" cy="336"/>
            </a:xfrm>
            <a:prstGeom prst="rect">
              <a:avLst/>
            </a:prstGeom>
            <a:solidFill>
              <a:schemeClr val="accent1"/>
            </a:solidFill>
            <a:ln w="9525">
              <a:solidFill>
                <a:schemeClr val="tx1"/>
              </a:solidFill>
              <a:miter lim="800000"/>
              <a:headEnd/>
              <a:tailEnd/>
            </a:ln>
          </p:spPr>
          <p:txBody>
            <a:bodyPr wrap="none" anchor="ctr"/>
            <a:lstStyle/>
            <a:p>
              <a:pPr algn="ctr"/>
              <a:r>
                <a:rPr lang="ru-RU"/>
                <a:t>Процессор</a:t>
              </a:r>
            </a:p>
          </p:txBody>
        </p:sp>
        <p:sp>
          <p:nvSpPr>
            <p:cNvPr id="46129" name="Line 49"/>
            <p:cNvSpPr>
              <a:spLocks noChangeShapeType="1"/>
            </p:cNvSpPr>
            <p:nvPr/>
          </p:nvSpPr>
          <p:spPr bwMode="auto">
            <a:xfrm>
              <a:off x="430" y="3744"/>
              <a:ext cx="0" cy="336"/>
            </a:xfrm>
            <a:prstGeom prst="line">
              <a:avLst/>
            </a:prstGeom>
            <a:noFill/>
            <a:ln w="9525">
              <a:solidFill>
                <a:schemeClr val="tx1"/>
              </a:solidFill>
              <a:round/>
              <a:headEnd/>
              <a:tailEnd/>
            </a:ln>
          </p:spPr>
          <p:txBody>
            <a:bodyPr/>
            <a:lstStyle/>
            <a:p>
              <a:endParaRPr lang="ru-RU"/>
            </a:p>
          </p:txBody>
        </p:sp>
        <p:sp>
          <p:nvSpPr>
            <p:cNvPr id="46130" name="Line 50"/>
            <p:cNvSpPr>
              <a:spLocks noChangeShapeType="1"/>
            </p:cNvSpPr>
            <p:nvPr/>
          </p:nvSpPr>
          <p:spPr bwMode="auto">
            <a:xfrm>
              <a:off x="1530" y="3744"/>
              <a:ext cx="0" cy="336"/>
            </a:xfrm>
            <a:prstGeom prst="line">
              <a:avLst/>
            </a:prstGeom>
            <a:noFill/>
            <a:ln w="9525">
              <a:solidFill>
                <a:schemeClr val="tx1"/>
              </a:solidFill>
              <a:round/>
              <a:headEnd/>
              <a:tailEnd/>
            </a:ln>
          </p:spPr>
          <p:txBody>
            <a:bodyPr/>
            <a:lstStyle/>
            <a:p>
              <a:endParaRPr lang="ru-RU"/>
            </a:p>
          </p:txBody>
        </p:sp>
      </p:grpSp>
      <p:sp>
        <p:nvSpPr>
          <p:cNvPr id="10267" name="Line 52"/>
          <p:cNvSpPr>
            <a:spLocks noChangeShapeType="1"/>
          </p:cNvSpPr>
          <p:nvPr/>
        </p:nvSpPr>
        <p:spPr bwMode="auto">
          <a:xfrm flipH="1">
            <a:off x="838200" y="5873750"/>
            <a:ext cx="0" cy="327025"/>
          </a:xfrm>
          <a:prstGeom prst="line">
            <a:avLst/>
          </a:prstGeom>
          <a:noFill/>
          <a:ln w="9525">
            <a:solidFill>
              <a:schemeClr val="tx1"/>
            </a:solidFill>
            <a:round/>
            <a:headEnd/>
            <a:tailEnd type="triangle" w="med" len="med"/>
          </a:ln>
        </p:spPr>
        <p:txBody>
          <a:bodyPr/>
          <a:lstStyle/>
          <a:p>
            <a:endParaRPr lang="ru-RU"/>
          </a:p>
        </p:txBody>
      </p:sp>
      <p:sp>
        <p:nvSpPr>
          <p:cNvPr id="46104" name="Rectangle 53"/>
          <p:cNvSpPr>
            <a:spLocks noChangeArrowheads="1"/>
          </p:cNvSpPr>
          <p:nvPr/>
        </p:nvSpPr>
        <p:spPr bwMode="auto">
          <a:xfrm>
            <a:off x="533400" y="0"/>
            <a:ext cx="8229600" cy="822325"/>
          </a:xfrm>
          <a:prstGeom prst="rect">
            <a:avLst/>
          </a:prstGeom>
          <a:noFill/>
          <a:ln w="9525">
            <a:noFill/>
            <a:miter lim="800000"/>
            <a:headEnd/>
            <a:tailEnd/>
          </a:ln>
        </p:spPr>
        <p:txBody>
          <a:bodyPr>
            <a:spAutoFit/>
          </a:bodyPr>
          <a:lstStyle/>
          <a:p>
            <a:pPr algn="ctr"/>
            <a:r>
              <a:rPr lang="ru-RU" sz="2400">
                <a:solidFill>
                  <a:schemeClr val="tx2"/>
                </a:solidFill>
              </a:rPr>
              <a:t>Последовательность создания и выполнения программы на платформе </a:t>
            </a:r>
            <a:r>
              <a:rPr lang="en-US" sz="2400">
                <a:solidFill>
                  <a:schemeClr val="tx2"/>
                </a:solidFill>
              </a:rPr>
              <a:t>.Net</a:t>
            </a:r>
            <a:endParaRPr lang="ru-RU" sz="2400">
              <a:solidFill>
                <a:schemeClr val="tx2"/>
              </a:solidFill>
            </a:endParaRPr>
          </a:p>
        </p:txBody>
      </p:sp>
      <p:sp>
        <p:nvSpPr>
          <p:cNvPr id="10269" name="Line 56"/>
          <p:cNvSpPr>
            <a:spLocks noChangeShapeType="1"/>
          </p:cNvSpPr>
          <p:nvPr/>
        </p:nvSpPr>
        <p:spPr bwMode="auto">
          <a:xfrm>
            <a:off x="1219200" y="5013325"/>
            <a:ext cx="0" cy="244475"/>
          </a:xfrm>
          <a:prstGeom prst="line">
            <a:avLst/>
          </a:prstGeom>
          <a:noFill/>
          <a:ln w="9525">
            <a:solidFill>
              <a:schemeClr val="tx1"/>
            </a:solidFill>
            <a:round/>
            <a:headEnd/>
            <a:tailEnd type="triangle" w="med" len="med"/>
          </a:ln>
        </p:spPr>
        <p:txBody>
          <a:bodyPr/>
          <a:lstStyle/>
          <a:p>
            <a:endParaRPr lang="ru-RU"/>
          </a:p>
        </p:txBody>
      </p:sp>
      <p:sp>
        <p:nvSpPr>
          <p:cNvPr id="10270" name="Rectangle 58"/>
          <p:cNvSpPr>
            <a:spLocks noChangeArrowheads="1"/>
          </p:cNvSpPr>
          <p:nvPr/>
        </p:nvSpPr>
        <p:spPr bwMode="auto">
          <a:xfrm>
            <a:off x="381000" y="4418013"/>
            <a:ext cx="1981200" cy="609600"/>
          </a:xfrm>
          <a:prstGeom prst="rect">
            <a:avLst/>
          </a:prstGeom>
          <a:solidFill>
            <a:schemeClr val="accent1"/>
          </a:solidFill>
          <a:ln w="9525">
            <a:solidFill>
              <a:schemeClr val="tx1"/>
            </a:solidFill>
            <a:miter lim="800000"/>
            <a:headEnd/>
            <a:tailEnd/>
          </a:ln>
        </p:spPr>
        <p:txBody>
          <a:bodyPr wrap="none" anchor="ctr"/>
          <a:lstStyle/>
          <a:p>
            <a:pPr algn="ctr"/>
            <a:r>
              <a:rPr lang="ru-RU"/>
              <a:t>Запуск </a:t>
            </a:r>
            <a:r>
              <a:rPr lang="en-US"/>
              <a:t>Common </a:t>
            </a:r>
          </a:p>
          <a:p>
            <a:pPr algn="ctr"/>
            <a:r>
              <a:rPr lang="en-US"/>
              <a:t>Language Runtime</a:t>
            </a:r>
            <a:endParaRPr lang="ru-RU"/>
          </a:p>
        </p:txBody>
      </p:sp>
      <p:sp>
        <p:nvSpPr>
          <p:cNvPr id="10271" name="Line 60"/>
          <p:cNvSpPr>
            <a:spLocks noChangeShapeType="1"/>
          </p:cNvSpPr>
          <p:nvPr/>
        </p:nvSpPr>
        <p:spPr bwMode="auto">
          <a:xfrm flipV="1">
            <a:off x="1524000" y="5873750"/>
            <a:ext cx="0" cy="327025"/>
          </a:xfrm>
          <a:prstGeom prst="line">
            <a:avLst/>
          </a:prstGeom>
          <a:noFill/>
          <a:ln w="9525">
            <a:solidFill>
              <a:schemeClr val="tx1"/>
            </a:solidFill>
            <a:round/>
            <a:headEnd/>
            <a:tailEnd type="triangle" w="med" len="med"/>
          </a:ln>
        </p:spPr>
        <p:txBody>
          <a:bodyPr/>
          <a:lstStyle/>
          <a:p>
            <a:endParaRPr lang="ru-RU"/>
          </a:p>
        </p:txBody>
      </p:sp>
      <p:sp>
        <p:nvSpPr>
          <p:cNvPr id="10272" name="Text Box 61"/>
          <p:cNvSpPr txBox="1">
            <a:spLocks noChangeArrowheads="1"/>
          </p:cNvSpPr>
          <p:nvPr/>
        </p:nvSpPr>
        <p:spPr bwMode="auto">
          <a:xfrm>
            <a:off x="1600200" y="5915025"/>
            <a:ext cx="1295400" cy="304800"/>
          </a:xfrm>
          <a:prstGeom prst="rect">
            <a:avLst/>
          </a:prstGeom>
          <a:noFill/>
          <a:ln w="9525">
            <a:noFill/>
            <a:miter lim="800000"/>
            <a:headEnd/>
            <a:tailEnd/>
          </a:ln>
        </p:spPr>
        <p:txBody>
          <a:bodyPr>
            <a:spAutoFit/>
          </a:bodyPr>
          <a:lstStyle/>
          <a:p>
            <a:pPr>
              <a:spcBef>
                <a:spcPct val="50000"/>
              </a:spcBef>
            </a:pPr>
            <a:r>
              <a:rPr lang="en-US" sz="1400"/>
              <a:t>Exceptions</a:t>
            </a:r>
            <a:endParaRPr lang="ru-RU" sz="1400"/>
          </a:p>
        </p:txBody>
      </p:sp>
      <p:sp>
        <p:nvSpPr>
          <p:cNvPr id="10273" name="Rectangle 63"/>
          <p:cNvSpPr>
            <a:spLocks noChangeArrowheads="1"/>
          </p:cNvSpPr>
          <p:nvPr/>
        </p:nvSpPr>
        <p:spPr bwMode="auto">
          <a:xfrm>
            <a:off x="3048000" y="5181600"/>
            <a:ext cx="1676400" cy="762000"/>
          </a:xfrm>
          <a:prstGeom prst="rect">
            <a:avLst/>
          </a:prstGeom>
          <a:solidFill>
            <a:schemeClr val="accent1"/>
          </a:solidFill>
          <a:ln w="38100">
            <a:solidFill>
              <a:schemeClr val="tx1"/>
            </a:solidFill>
            <a:miter lim="800000"/>
            <a:headEnd/>
            <a:tailEnd/>
          </a:ln>
        </p:spPr>
        <p:txBody>
          <a:bodyPr wrap="none" anchor="ctr"/>
          <a:lstStyle/>
          <a:p>
            <a:endParaRPr lang="ru-RU"/>
          </a:p>
        </p:txBody>
      </p:sp>
      <p:sp>
        <p:nvSpPr>
          <p:cNvPr id="10274" name="Text Box 64"/>
          <p:cNvSpPr txBox="1">
            <a:spLocks noChangeArrowheads="1"/>
          </p:cNvSpPr>
          <p:nvPr/>
        </p:nvSpPr>
        <p:spPr bwMode="auto">
          <a:xfrm>
            <a:off x="3109913" y="5172075"/>
            <a:ext cx="1371600" cy="304800"/>
          </a:xfrm>
          <a:prstGeom prst="rect">
            <a:avLst/>
          </a:prstGeom>
          <a:noFill/>
          <a:ln w="9525">
            <a:noFill/>
            <a:miter lim="800000"/>
            <a:headEnd/>
            <a:tailEnd/>
          </a:ln>
        </p:spPr>
        <p:txBody>
          <a:bodyPr>
            <a:spAutoFit/>
          </a:bodyPr>
          <a:lstStyle/>
          <a:p>
            <a:pPr>
              <a:spcBef>
                <a:spcPct val="50000"/>
              </a:spcBef>
            </a:pPr>
            <a:r>
              <a:rPr lang="en-US" sz="1400"/>
              <a:t>RTE</a:t>
            </a:r>
            <a:endParaRPr lang="ru-RU" sz="1400"/>
          </a:p>
        </p:txBody>
      </p:sp>
      <p:sp>
        <p:nvSpPr>
          <p:cNvPr id="10275" name="Rectangle 65"/>
          <p:cNvSpPr>
            <a:spLocks noChangeArrowheads="1"/>
          </p:cNvSpPr>
          <p:nvPr/>
        </p:nvSpPr>
        <p:spPr bwMode="auto">
          <a:xfrm>
            <a:off x="3124200" y="5486400"/>
            <a:ext cx="1509713" cy="381000"/>
          </a:xfrm>
          <a:prstGeom prst="rect">
            <a:avLst/>
          </a:prstGeom>
          <a:solidFill>
            <a:schemeClr val="accent1"/>
          </a:solidFill>
          <a:ln w="9525">
            <a:solidFill>
              <a:schemeClr val="tx1"/>
            </a:solidFill>
            <a:miter lim="800000"/>
            <a:headEnd/>
            <a:tailEnd/>
          </a:ln>
        </p:spPr>
        <p:txBody>
          <a:bodyPr wrap="none" anchor="ctr"/>
          <a:lstStyle/>
          <a:p>
            <a:pPr algn="ctr"/>
            <a:r>
              <a:rPr lang="ru-RU"/>
              <a:t>Программа</a:t>
            </a:r>
          </a:p>
        </p:txBody>
      </p:sp>
      <p:sp>
        <p:nvSpPr>
          <p:cNvPr id="10276" name="Line 62"/>
          <p:cNvSpPr>
            <a:spLocks noChangeShapeType="1"/>
          </p:cNvSpPr>
          <p:nvPr/>
        </p:nvSpPr>
        <p:spPr bwMode="auto">
          <a:xfrm flipV="1">
            <a:off x="2209800" y="5562600"/>
            <a:ext cx="838200" cy="0"/>
          </a:xfrm>
          <a:prstGeom prst="line">
            <a:avLst/>
          </a:prstGeom>
          <a:noFill/>
          <a:ln w="9525">
            <a:solidFill>
              <a:schemeClr val="tx1"/>
            </a:solidFill>
            <a:round/>
            <a:headEnd/>
            <a:tailEnd type="triangle" w="med" len="med"/>
          </a:ln>
        </p:spPr>
        <p:txBody>
          <a:bodyPr/>
          <a:lstStyle/>
          <a:p>
            <a:endParaRPr lang="ru-RU"/>
          </a:p>
        </p:txBody>
      </p:sp>
      <p:sp>
        <p:nvSpPr>
          <p:cNvPr id="10277" name="Line 51"/>
          <p:cNvSpPr>
            <a:spLocks noChangeShapeType="1"/>
          </p:cNvSpPr>
          <p:nvPr/>
        </p:nvSpPr>
        <p:spPr bwMode="auto">
          <a:xfrm flipV="1">
            <a:off x="2209800" y="5715000"/>
            <a:ext cx="838200" cy="762000"/>
          </a:xfrm>
          <a:prstGeom prst="line">
            <a:avLst/>
          </a:prstGeom>
          <a:noFill/>
          <a:ln w="9525">
            <a:solidFill>
              <a:schemeClr val="tx1"/>
            </a:solidFill>
            <a:round/>
            <a:headEnd type="triangle" w="med" len="med"/>
            <a:tailEnd type="triangle" w="med" len="med"/>
          </a:ln>
        </p:spPr>
        <p:txBody>
          <a:bodyPr/>
          <a:lstStyle/>
          <a:p>
            <a:endParaRPr lang="ru-RU"/>
          </a:p>
        </p:txBody>
      </p:sp>
      <p:sp>
        <p:nvSpPr>
          <p:cNvPr id="10278" name="Rectangle 66"/>
          <p:cNvSpPr>
            <a:spLocks noChangeArrowheads="1"/>
          </p:cNvSpPr>
          <p:nvPr/>
        </p:nvSpPr>
        <p:spPr bwMode="auto">
          <a:xfrm>
            <a:off x="304800" y="2711450"/>
            <a:ext cx="1905000" cy="609600"/>
          </a:xfrm>
          <a:prstGeom prst="rect">
            <a:avLst/>
          </a:prstGeom>
          <a:solidFill>
            <a:schemeClr val="accent1"/>
          </a:solidFill>
          <a:ln w="9525">
            <a:solidFill>
              <a:schemeClr val="tx1"/>
            </a:solidFill>
            <a:prstDash val="dash"/>
            <a:miter lim="800000"/>
            <a:headEnd/>
            <a:tailEnd/>
          </a:ln>
        </p:spPr>
        <p:txBody>
          <a:bodyPr wrap="none" anchor="ctr"/>
          <a:lstStyle/>
          <a:p>
            <a:pPr algn="ctr"/>
            <a:r>
              <a:rPr lang="ru-RU"/>
              <a:t>Линкер сборок</a:t>
            </a:r>
          </a:p>
        </p:txBody>
      </p:sp>
      <p:sp>
        <p:nvSpPr>
          <p:cNvPr id="10279" name="Line 67"/>
          <p:cNvSpPr>
            <a:spLocks noChangeShapeType="1"/>
          </p:cNvSpPr>
          <p:nvPr/>
        </p:nvSpPr>
        <p:spPr bwMode="auto">
          <a:xfrm>
            <a:off x="1219200" y="3352800"/>
            <a:ext cx="0" cy="209550"/>
          </a:xfrm>
          <a:prstGeom prst="line">
            <a:avLst/>
          </a:prstGeom>
          <a:noFill/>
          <a:ln w="9525">
            <a:solidFill>
              <a:schemeClr val="tx1"/>
            </a:solidFill>
            <a:prstDash val="dash"/>
            <a:round/>
            <a:headEnd/>
            <a:tailEnd type="triangle" w="med" len="med"/>
          </a:ln>
        </p:spPr>
        <p:txBody>
          <a:bodyPr/>
          <a:lstStyle/>
          <a:p>
            <a:endParaRPr lang="ru-RU"/>
          </a:p>
        </p:txBody>
      </p:sp>
      <p:sp>
        <p:nvSpPr>
          <p:cNvPr id="10280" name="AutoShape 68"/>
          <p:cNvSpPr>
            <a:spLocks noChangeArrowheads="1"/>
          </p:cNvSpPr>
          <p:nvPr/>
        </p:nvSpPr>
        <p:spPr bwMode="auto">
          <a:xfrm>
            <a:off x="2971800" y="2971800"/>
            <a:ext cx="1752600" cy="990600"/>
          </a:xfrm>
          <a:prstGeom prst="flowChartMagneticDisk">
            <a:avLst/>
          </a:prstGeom>
          <a:solidFill>
            <a:schemeClr val="accent1"/>
          </a:solidFill>
          <a:ln w="9525">
            <a:solidFill>
              <a:schemeClr val="tx1"/>
            </a:solidFill>
            <a:round/>
            <a:headEnd/>
            <a:tailEnd/>
          </a:ln>
        </p:spPr>
        <p:txBody>
          <a:bodyPr wrap="none" anchor="ctr"/>
          <a:lstStyle/>
          <a:p>
            <a:pPr algn="ctr">
              <a:lnSpc>
                <a:spcPct val="80000"/>
              </a:lnSpc>
            </a:pPr>
            <a:r>
              <a:rPr lang="en-US" sz="1600"/>
              <a:t>Assembly</a:t>
            </a:r>
            <a:r>
              <a:rPr lang="ru-RU" sz="1600"/>
              <a:t> </a:t>
            </a:r>
          </a:p>
          <a:p>
            <a:pPr algn="ctr">
              <a:lnSpc>
                <a:spcPct val="80000"/>
              </a:lnSpc>
            </a:pPr>
            <a:r>
              <a:rPr lang="en-US" sz="1600"/>
              <a:t>*.exe</a:t>
            </a:r>
            <a:r>
              <a:rPr lang="ru-RU" sz="1600"/>
              <a:t> или </a:t>
            </a:r>
            <a:r>
              <a:rPr lang="en-US" sz="1600"/>
              <a:t>*.dll</a:t>
            </a:r>
            <a:endParaRPr lang="ru-RU" sz="1600"/>
          </a:p>
        </p:txBody>
      </p:sp>
      <p:sp>
        <p:nvSpPr>
          <p:cNvPr id="10281" name="Line 69"/>
          <p:cNvSpPr>
            <a:spLocks noChangeShapeType="1"/>
          </p:cNvSpPr>
          <p:nvPr/>
        </p:nvSpPr>
        <p:spPr bwMode="auto">
          <a:xfrm>
            <a:off x="2209800" y="2209800"/>
            <a:ext cx="762000" cy="1066800"/>
          </a:xfrm>
          <a:prstGeom prst="line">
            <a:avLst/>
          </a:prstGeom>
          <a:noFill/>
          <a:ln w="9525">
            <a:solidFill>
              <a:schemeClr val="tx1"/>
            </a:solidFill>
            <a:prstDash val="lgDash"/>
            <a:round/>
            <a:headEnd/>
            <a:tailEnd type="triangle" w="med" len="med"/>
          </a:ln>
        </p:spPr>
        <p:txBody>
          <a:bodyPr/>
          <a:lstStyle/>
          <a:p>
            <a:endParaRPr lang="ru-RU"/>
          </a:p>
        </p:txBody>
      </p:sp>
      <p:sp>
        <p:nvSpPr>
          <p:cNvPr id="10282" name="Freeform 71"/>
          <p:cNvSpPr>
            <a:spLocks/>
          </p:cNvSpPr>
          <p:nvPr/>
        </p:nvSpPr>
        <p:spPr bwMode="auto">
          <a:xfrm>
            <a:off x="63500" y="2133600"/>
            <a:ext cx="241300" cy="1752600"/>
          </a:xfrm>
          <a:custGeom>
            <a:avLst/>
            <a:gdLst>
              <a:gd name="T0" fmla="*/ 2147483647 w 152"/>
              <a:gd name="T1" fmla="*/ 0 h 1104"/>
              <a:gd name="T2" fmla="*/ 2147483647 w 152"/>
              <a:gd name="T3" fmla="*/ 2147483647 h 1104"/>
              <a:gd name="T4" fmla="*/ 2147483647 w 152"/>
              <a:gd name="T5" fmla="*/ 2147483647 h 1104"/>
              <a:gd name="T6" fmla="*/ 2147483647 w 152"/>
              <a:gd name="T7" fmla="*/ 2147483647 h 1104"/>
              <a:gd name="T8" fmla="*/ 2147483647 w 152"/>
              <a:gd name="T9" fmla="*/ 2147483647 h 1104"/>
              <a:gd name="T10" fmla="*/ 2147483647 w 152"/>
              <a:gd name="T11" fmla="*/ 2147483647 h 1104"/>
              <a:gd name="T12" fmla="*/ 0 60000 65536"/>
              <a:gd name="T13" fmla="*/ 0 60000 65536"/>
              <a:gd name="T14" fmla="*/ 0 60000 65536"/>
              <a:gd name="T15" fmla="*/ 0 60000 65536"/>
              <a:gd name="T16" fmla="*/ 0 60000 65536"/>
              <a:gd name="T17" fmla="*/ 0 60000 65536"/>
              <a:gd name="T18" fmla="*/ 0 w 152"/>
              <a:gd name="T19" fmla="*/ 0 h 1104"/>
              <a:gd name="T20" fmla="*/ 152 w 152"/>
              <a:gd name="T21" fmla="*/ 1104 h 1104"/>
            </a:gdLst>
            <a:ahLst/>
            <a:cxnLst>
              <a:cxn ang="T12">
                <a:pos x="T0" y="T1"/>
              </a:cxn>
              <a:cxn ang="T13">
                <a:pos x="T2" y="T3"/>
              </a:cxn>
              <a:cxn ang="T14">
                <a:pos x="T4" y="T5"/>
              </a:cxn>
              <a:cxn ang="T15">
                <a:pos x="T6" y="T7"/>
              </a:cxn>
              <a:cxn ang="T16">
                <a:pos x="T8" y="T9"/>
              </a:cxn>
              <a:cxn ang="T17">
                <a:pos x="T10" y="T11"/>
              </a:cxn>
            </a:cxnLst>
            <a:rect l="T18" t="T19" r="T20" b="T21"/>
            <a:pathLst>
              <a:path w="152" h="1104">
                <a:moveTo>
                  <a:pt x="152" y="0"/>
                </a:moveTo>
                <a:cubicBezTo>
                  <a:pt x="116" y="20"/>
                  <a:pt x="80" y="40"/>
                  <a:pt x="56" y="96"/>
                </a:cubicBezTo>
                <a:cubicBezTo>
                  <a:pt x="32" y="152"/>
                  <a:pt x="16" y="208"/>
                  <a:pt x="8" y="336"/>
                </a:cubicBezTo>
                <a:cubicBezTo>
                  <a:pt x="0" y="464"/>
                  <a:pt x="0" y="744"/>
                  <a:pt x="8" y="864"/>
                </a:cubicBezTo>
                <a:cubicBezTo>
                  <a:pt x="16" y="984"/>
                  <a:pt x="32" y="1016"/>
                  <a:pt x="56" y="1056"/>
                </a:cubicBezTo>
                <a:cubicBezTo>
                  <a:pt x="80" y="1096"/>
                  <a:pt x="136" y="1096"/>
                  <a:pt x="152" y="1104"/>
                </a:cubicBezTo>
              </a:path>
            </a:pathLst>
          </a:custGeom>
          <a:noFill/>
          <a:ln w="9525">
            <a:solidFill>
              <a:schemeClr val="tx1"/>
            </a:solidFill>
            <a:prstDash val="lgDash"/>
            <a:round/>
            <a:headEnd/>
            <a:tailEnd type="triangle" w="med" len="med"/>
          </a:ln>
        </p:spPr>
        <p:txBody>
          <a:bodyPr/>
          <a:lstStyle/>
          <a:p>
            <a:endParaRPr lang="ru-RU"/>
          </a:p>
        </p:txBody>
      </p:sp>
      <p:sp>
        <p:nvSpPr>
          <p:cNvPr id="10283" name="Text Box 72"/>
          <p:cNvSpPr txBox="1">
            <a:spLocks noChangeArrowheads="1"/>
          </p:cNvSpPr>
          <p:nvPr/>
        </p:nvSpPr>
        <p:spPr bwMode="auto">
          <a:xfrm>
            <a:off x="5029200" y="2644775"/>
            <a:ext cx="4114800" cy="1155700"/>
          </a:xfrm>
          <a:prstGeom prst="rect">
            <a:avLst/>
          </a:prstGeom>
          <a:noFill/>
          <a:ln w="9525">
            <a:noFill/>
            <a:miter lim="800000"/>
            <a:headEnd/>
            <a:tailEnd/>
          </a:ln>
        </p:spPr>
        <p:txBody>
          <a:bodyPr>
            <a:spAutoFit/>
          </a:bodyPr>
          <a:lstStyle/>
          <a:p>
            <a:pPr>
              <a:spcBef>
                <a:spcPct val="50000"/>
              </a:spcBef>
            </a:pPr>
            <a:r>
              <a:rPr lang="ru-RU" sz="1400"/>
              <a:t>Может использоваться </a:t>
            </a:r>
            <a:r>
              <a:rPr lang="en-US" sz="1400"/>
              <a:t>AL</a:t>
            </a:r>
            <a:r>
              <a:rPr lang="ru-RU" sz="1400"/>
              <a:t>.</a:t>
            </a:r>
            <a:r>
              <a:rPr lang="en-US" sz="1400"/>
              <a:t>exe </a:t>
            </a:r>
            <a:r>
              <a:rPr lang="ru-RU" sz="1400"/>
              <a:t>утилита для создания сборки (</a:t>
            </a:r>
            <a:r>
              <a:rPr lang="en-US" sz="1400"/>
              <a:t>assembly</a:t>
            </a:r>
            <a:r>
              <a:rPr lang="ru-RU" sz="1400"/>
              <a:t>).</a:t>
            </a:r>
            <a:r>
              <a:rPr lang="en-US" sz="1400"/>
              <a:t> </a:t>
            </a:r>
            <a:r>
              <a:rPr lang="ru-RU" sz="1400"/>
              <a:t>Для простых сборок компилятор автоматически создает сборку. Сборка не объединяет модули в единый модуль, а соединяет их логически.</a:t>
            </a:r>
          </a:p>
        </p:txBody>
      </p:sp>
      <p:sp>
        <p:nvSpPr>
          <p:cNvPr id="10284" name="AutoShape 73"/>
          <p:cNvSpPr>
            <a:spLocks/>
          </p:cNvSpPr>
          <p:nvPr/>
        </p:nvSpPr>
        <p:spPr bwMode="auto">
          <a:xfrm>
            <a:off x="4876800" y="2635250"/>
            <a:ext cx="152400" cy="762000"/>
          </a:xfrm>
          <a:prstGeom prst="rightBrace">
            <a:avLst>
              <a:gd name="adj1" fmla="val 41667"/>
              <a:gd name="adj2" fmla="val 50000"/>
            </a:avLst>
          </a:prstGeom>
          <a:noFill/>
          <a:ln w="9525">
            <a:solidFill>
              <a:schemeClr val="tx1"/>
            </a:solidFill>
            <a:round/>
            <a:headEnd/>
            <a:tailEnd/>
          </a:ln>
        </p:spPr>
        <p:txBody>
          <a:bodyPr wrap="none" anchor="ctr"/>
          <a:lstStyle/>
          <a:p>
            <a:endParaRPr lang="ru-RU"/>
          </a:p>
        </p:txBody>
      </p:sp>
      <p:sp>
        <p:nvSpPr>
          <p:cNvPr id="10285" name="Line 76"/>
          <p:cNvSpPr>
            <a:spLocks noChangeShapeType="1"/>
          </p:cNvSpPr>
          <p:nvPr/>
        </p:nvSpPr>
        <p:spPr bwMode="auto">
          <a:xfrm flipH="1">
            <a:off x="2209800" y="3657600"/>
            <a:ext cx="762000" cy="228600"/>
          </a:xfrm>
          <a:prstGeom prst="line">
            <a:avLst/>
          </a:prstGeom>
          <a:noFill/>
          <a:ln w="9525">
            <a:solidFill>
              <a:schemeClr val="tx1"/>
            </a:solidFill>
            <a:round/>
            <a:headEnd/>
            <a:tailEnd type="triangle" w="med" len="med"/>
          </a:ln>
        </p:spPr>
        <p:txBody>
          <a:bodyPr/>
          <a:lstStyle/>
          <a:p>
            <a:endParaRPr lang="ru-RU"/>
          </a:p>
        </p:txBody>
      </p:sp>
      <p:sp>
        <p:nvSpPr>
          <p:cNvPr id="55" name="Rectangle 4"/>
          <p:cNvSpPr>
            <a:spLocks noChangeArrowheads="1"/>
          </p:cNvSpPr>
          <p:nvPr/>
        </p:nvSpPr>
        <p:spPr bwMode="auto">
          <a:xfrm>
            <a:off x="304800" y="914400"/>
            <a:ext cx="1905000" cy="609600"/>
          </a:xfrm>
          <a:prstGeom prst="rect">
            <a:avLst/>
          </a:prstGeom>
          <a:solidFill>
            <a:schemeClr val="accent1"/>
          </a:solidFill>
          <a:ln w="9525">
            <a:solidFill>
              <a:schemeClr val="tx1"/>
            </a:solidFill>
            <a:miter lim="800000"/>
            <a:headEnd/>
            <a:tailEnd/>
          </a:ln>
        </p:spPr>
        <p:txBody>
          <a:bodyPr wrap="none" anchor="ctr"/>
          <a:lstStyle/>
          <a:p>
            <a:pPr algn="ctr"/>
            <a:r>
              <a:rPr lang="ru-RU"/>
              <a:t>Редактор текста</a:t>
            </a:r>
          </a:p>
        </p:txBody>
      </p:sp>
      <p:sp>
        <p:nvSpPr>
          <p:cNvPr id="56" name="Line 14"/>
          <p:cNvSpPr>
            <a:spLocks noChangeShapeType="1"/>
          </p:cNvSpPr>
          <p:nvPr/>
        </p:nvSpPr>
        <p:spPr bwMode="auto">
          <a:xfrm>
            <a:off x="1219200" y="1524000"/>
            <a:ext cx="0" cy="304800"/>
          </a:xfrm>
          <a:prstGeom prst="line">
            <a:avLst/>
          </a:prstGeom>
          <a:noFill/>
          <a:ln w="9525">
            <a:solidFill>
              <a:schemeClr val="tx1"/>
            </a:solidFill>
            <a:round/>
            <a:headEnd/>
            <a:tailEnd type="triangle" w="med" len="med"/>
          </a:ln>
        </p:spPr>
        <p:txBody>
          <a:bodyPr/>
          <a:lstStyle/>
          <a:p>
            <a:endParaRPr lang="ru-RU"/>
          </a:p>
        </p:txBody>
      </p:sp>
      <p:sp>
        <p:nvSpPr>
          <p:cNvPr id="57" name="Line 6"/>
          <p:cNvSpPr>
            <a:spLocks noChangeShapeType="1"/>
          </p:cNvSpPr>
          <p:nvPr/>
        </p:nvSpPr>
        <p:spPr bwMode="auto">
          <a:xfrm>
            <a:off x="2209800" y="1219200"/>
            <a:ext cx="695325" cy="0"/>
          </a:xfrm>
          <a:prstGeom prst="line">
            <a:avLst/>
          </a:prstGeom>
          <a:noFill/>
          <a:ln w="9525">
            <a:solidFill>
              <a:schemeClr val="tx1"/>
            </a:solidFill>
            <a:round/>
            <a:headEnd/>
            <a:tailEnd type="triangle" w="med" len="med"/>
          </a:ln>
        </p:spPr>
        <p:txBody>
          <a:bodyPr/>
          <a:lstStyle/>
          <a:p>
            <a:endParaRPr lang="ru-RU"/>
          </a:p>
        </p:txBody>
      </p:sp>
      <p:sp>
        <p:nvSpPr>
          <p:cNvPr id="58" name="AutoShape 5"/>
          <p:cNvSpPr>
            <a:spLocks noChangeArrowheads="1"/>
          </p:cNvSpPr>
          <p:nvPr/>
        </p:nvSpPr>
        <p:spPr bwMode="auto">
          <a:xfrm>
            <a:off x="2895600" y="838200"/>
            <a:ext cx="1828800" cy="793750"/>
          </a:xfrm>
          <a:prstGeom prst="flowChartMagneticDisk">
            <a:avLst/>
          </a:prstGeom>
          <a:solidFill>
            <a:schemeClr val="accent1"/>
          </a:solidFill>
          <a:ln w="9525">
            <a:solidFill>
              <a:schemeClr val="tx1"/>
            </a:solidFill>
            <a:round/>
            <a:headEnd/>
            <a:tailEnd/>
          </a:ln>
        </p:spPr>
        <p:txBody>
          <a:bodyPr wrap="none" anchor="ctr"/>
          <a:lstStyle/>
          <a:p>
            <a:pPr algn="ctr"/>
            <a:r>
              <a:rPr lang="ru-RU" sz="1600"/>
              <a:t>Исходный код</a:t>
            </a:r>
          </a:p>
          <a:p>
            <a:pPr algn="ctr"/>
            <a:r>
              <a:rPr lang="ru-RU" sz="1600"/>
              <a:t>*</a:t>
            </a:r>
            <a:r>
              <a:rPr lang="en-US" sz="1600"/>
              <a:t>.cs, *.vb, …</a:t>
            </a:r>
            <a:endParaRPr lang="ru-RU" sz="1600"/>
          </a:p>
        </p:txBody>
      </p:sp>
      <p:sp>
        <p:nvSpPr>
          <p:cNvPr id="59" name="AutoShape 7"/>
          <p:cNvSpPr>
            <a:spLocks/>
          </p:cNvSpPr>
          <p:nvPr/>
        </p:nvSpPr>
        <p:spPr bwMode="auto">
          <a:xfrm>
            <a:off x="4886325" y="838200"/>
            <a:ext cx="120650" cy="869950"/>
          </a:xfrm>
          <a:prstGeom prst="rightBrace">
            <a:avLst>
              <a:gd name="adj1" fmla="val 47569"/>
              <a:gd name="adj2" fmla="val 50000"/>
            </a:avLst>
          </a:prstGeom>
          <a:noFill/>
          <a:ln w="9525">
            <a:solidFill>
              <a:schemeClr val="tx1"/>
            </a:solidFill>
            <a:round/>
            <a:headEnd/>
            <a:tailEnd/>
          </a:ln>
        </p:spPr>
        <p:txBody>
          <a:bodyPr wrap="none" anchor="ctr"/>
          <a:lstStyle/>
          <a:p>
            <a:endParaRPr lang="ru-RU"/>
          </a:p>
        </p:txBody>
      </p:sp>
      <p:sp>
        <p:nvSpPr>
          <p:cNvPr id="60" name="Text Box 8"/>
          <p:cNvSpPr txBox="1">
            <a:spLocks noChangeArrowheads="1"/>
          </p:cNvSpPr>
          <p:nvPr/>
        </p:nvSpPr>
        <p:spPr bwMode="auto">
          <a:xfrm>
            <a:off x="5105400" y="914400"/>
            <a:ext cx="3897313" cy="738188"/>
          </a:xfrm>
          <a:prstGeom prst="rect">
            <a:avLst/>
          </a:prstGeom>
          <a:noFill/>
          <a:ln w="9525">
            <a:noFill/>
            <a:miter lim="800000"/>
            <a:headEnd/>
            <a:tailEnd/>
          </a:ln>
        </p:spPr>
        <p:txBody>
          <a:bodyPr>
            <a:spAutoFit/>
          </a:bodyPr>
          <a:lstStyle/>
          <a:p>
            <a:pPr>
              <a:spcBef>
                <a:spcPct val="50000"/>
              </a:spcBef>
            </a:pPr>
            <a:r>
              <a:rPr lang="ru-RU" sz="1400"/>
              <a:t>С помощью редактора текста программа записывается в файл и сохраняется на диске.</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ipe(down)">
                                      <p:cBhvr>
                                        <p:cTn id="7" dur="500"/>
                                        <p:tgtEl>
                                          <p:spTgt spid="5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7"/>
                                        </p:tgtEl>
                                        <p:attrNameLst>
                                          <p:attrName>style.visibility</p:attrName>
                                        </p:attrNameLst>
                                      </p:cBhvr>
                                      <p:to>
                                        <p:strVal val="visible"/>
                                      </p:to>
                                    </p:set>
                                    <p:animEffect transition="in" filter="wipe(down)">
                                      <p:cBhvr>
                                        <p:cTn id="10" dur="500"/>
                                        <p:tgtEl>
                                          <p:spTgt spid="5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8"/>
                                        </p:tgtEl>
                                        <p:attrNameLst>
                                          <p:attrName>style.visibility</p:attrName>
                                        </p:attrNameLst>
                                      </p:cBhvr>
                                      <p:to>
                                        <p:strVal val="visible"/>
                                      </p:to>
                                    </p:set>
                                    <p:animEffect transition="in" filter="wipe(down)">
                                      <p:cBhvr>
                                        <p:cTn id="13" dur="500"/>
                                        <p:tgtEl>
                                          <p:spTgt spid="58"/>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59"/>
                                        </p:tgtEl>
                                        <p:attrNameLst>
                                          <p:attrName>style.visibility</p:attrName>
                                        </p:attrNameLst>
                                      </p:cBhvr>
                                      <p:to>
                                        <p:strVal val="visible"/>
                                      </p:to>
                                    </p:set>
                                    <p:animEffect transition="in" filter="wipe(down)">
                                      <p:cBhvr>
                                        <p:cTn id="16" dur="500"/>
                                        <p:tgtEl>
                                          <p:spTgt spid="59"/>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wipe(down)">
                                      <p:cBhvr>
                                        <p:cTn id="19" dur="500"/>
                                        <p:tgtEl>
                                          <p:spTgt spid="6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0242"/>
                                        </p:tgtEl>
                                        <p:attrNameLst>
                                          <p:attrName>style.visibility</p:attrName>
                                        </p:attrNameLst>
                                      </p:cBhvr>
                                      <p:to>
                                        <p:strVal val="visible"/>
                                      </p:to>
                                    </p:set>
                                    <p:animEffect transition="in" filter="wipe(down)">
                                      <p:cBhvr>
                                        <p:cTn id="24" dur="500"/>
                                        <p:tgtEl>
                                          <p:spTgt spid="10242"/>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wipe(down)">
                                      <p:cBhvr>
                                        <p:cTn id="27" dur="500"/>
                                        <p:tgtEl>
                                          <p:spTgt spid="56"/>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0244"/>
                                        </p:tgtEl>
                                        <p:attrNameLst>
                                          <p:attrName>style.visibility</p:attrName>
                                        </p:attrNameLst>
                                      </p:cBhvr>
                                      <p:to>
                                        <p:strVal val="visible"/>
                                      </p:to>
                                    </p:set>
                                    <p:animEffect transition="in" filter="wipe(down)">
                                      <p:cBhvr>
                                        <p:cTn id="30" dur="500"/>
                                        <p:tgtEl>
                                          <p:spTgt spid="10244"/>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0243"/>
                                        </p:tgtEl>
                                        <p:attrNameLst>
                                          <p:attrName>style.visibility</p:attrName>
                                        </p:attrNameLst>
                                      </p:cBhvr>
                                      <p:to>
                                        <p:strVal val="visible"/>
                                      </p:to>
                                    </p:set>
                                    <p:animEffect transition="in" filter="wipe(down)">
                                      <p:cBhvr>
                                        <p:cTn id="33" dur="500"/>
                                        <p:tgtEl>
                                          <p:spTgt spid="10243"/>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0246"/>
                                        </p:tgtEl>
                                        <p:attrNameLst>
                                          <p:attrName>style.visibility</p:attrName>
                                        </p:attrNameLst>
                                      </p:cBhvr>
                                      <p:to>
                                        <p:strVal val="visible"/>
                                      </p:to>
                                    </p:set>
                                    <p:animEffect transition="in" filter="wipe(down)">
                                      <p:cBhvr>
                                        <p:cTn id="36" dur="500"/>
                                        <p:tgtEl>
                                          <p:spTgt spid="10246"/>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10247"/>
                                        </p:tgtEl>
                                        <p:attrNameLst>
                                          <p:attrName>style.visibility</p:attrName>
                                        </p:attrNameLst>
                                      </p:cBhvr>
                                      <p:to>
                                        <p:strVal val="visible"/>
                                      </p:to>
                                    </p:set>
                                    <p:animEffect transition="in" filter="wipe(down)">
                                      <p:cBhvr>
                                        <p:cTn id="39" dur="500"/>
                                        <p:tgtEl>
                                          <p:spTgt spid="10247"/>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10281"/>
                                        </p:tgtEl>
                                        <p:attrNameLst>
                                          <p:attrName>style.visibility</p:attrName>
                                        </p:attrNameLst>
                                      </p:cBhvr>
                                      <p:to>
                                        <p:strVal val="visible"/>
                                      </p:to>
                                    </p:set>
                                    <p:animEffect transition="in" filter="wipe(down)">
                                      <p:cBhvr>
                                        <p:cTn id="42" dur="500"/>
                                        <p:tgtEl>
                                          <p:spTgt spid="10281"/>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10280"/>
                                        </p:tgtEl>
                                        <p:attrNameLst>
                                          <p:attrName>style.visibility</p:attrName>
                                        </p:attrNameLst>
                                      </p:cBhvr>
                                      <p:to>
                                        <p:strVal val="visible"/>
                                      </p:to>
                                    </p:set>
                                    <p:animEffect transition="in" filter="wipe(down)">
                                      <p:cBhvr>
                                        <p:cTn id="45" dur="500"/>
                                        <p:tgtEl>
                                          <p:spTgt spid="10280"/>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10250"/>
                                        </p:tgtEl>
                                        <p:attrNameLst>
                                          <p:attrName>style.visibility</p:attrName>
                                        </p:attrNameLst>
                                      </p:cBhvr>
                                      <p:to>
                                        <p:strVal val="visible"/>
                                      </p:to>
                                    </p:set>
                                    <p:animEffect transition="in" filter="wipe(down)">
                                      <p:cBhvr>
                                        <p:cTn id="50" dur="500"/>
                                        <p:tgtEl>
                                          <p:spTgt spid="10250"/>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10278"/>
                                        </p:tgtEl>
                                        <p:attrNameLst>
                                          <p:attrName>style.visibility</p:attrName>
                                        </p:attrNameLst>
                                      </p:cBhvr>
                                      <p:to>
                                        <p:strVal val="visible"/>
                                      </p:to>
                                    </p:set>
                                    <p:animEffect transition="in" filter="wipe(down)">
                                      <p:cBhvr>
                                        <p:cTn id="53" dur="500"/>
                                        <p:tgtEl>
                                          <p:spTgt spid="10278"/>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10258"/>
                                        </p:tgtEl>
                                        <p:attrNameLst>
                                          <p:attrName>style.visibility</p:attrName>
                                        </p:attrNameLst>
                                      </p:cBhvr>
                                      <p:to>
                                        <p:strVal val="visible"/>
                                      </p:to>
                                    </p:set>
                                    <p:animEffect transition="in" filter="wipe(down)">
                                      <p:cBhvr>
                                        <p:cTn id="56" dur="500"/>
                                        <p:tgtEl>
                                          <p:spTgt spid="10258"/>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10249"/>
                                        </p:tgtEl>
                                        <p:attrNameLst>
                                          <p:attrName>style.visibility</p:attrName>
                                        </p:attrNameLst>
                                      </p:cBhvr>
                                      <p:to>
                                        <p:strVal val="visible"/>
                                      </p:to>
                                    </p:set>
                                    <p:animEffect transition="in" filter="wipe(down)">
                                      <p:cBhvr>
                                        <p:cTn id="59" dur="500"/>
                                        <p:tgtEl>
                                          <p:spTgt spid="10249"/>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10283"/>
                                        </p:tgtEl>
                                        <p:attrNameLst>
                                          <p:attrName>style.visibility</p:attrName>
                                        </p:attrNameLst>
                                      </p:cBhvr>
                                      <p:to>
                                        <p:strVal val="visible"/>
                                      </p:to>
                                    </p:set>
                                    <p:animEffect transition="in" filter="wipe(down)">
                                      <p:cBhvr>
                                        <p:cTn id="62" dur="500"/>
                                        <p:tgtEl>
                                          <p:spTgt spid="10283"/>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10284"/>
                                        </p:tgtEl>
                                        <p:attrNameLst>
                                          <p:attrName>style.visibility</p:attrName>
                                        </p:attrNameLst>
                                      </p:cBhvr>
                                      <p:to>
                                        <p:strVal val="visible"/>
                                      </p:to>
                                    </p:set>
                                    <p:animEffect transition="in" filter="wipe(down)">
                                      <p:cBhvr>
                                        <p:cTn id="65" dur="500"/>
                                        <p:tgtEl>
                                          <p:spTgt spid="10284"/>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10248"/>
                                        </p:tgtEl>
                                        <p:attrNameLst>
                                          <p:attrName>style.visibility</p:attrName>
                                        </p:attrNameLst>
                                      </p:cBhvr>
                                      <p:to>
                                        <p:strVal val="visible"/>
                                      </p:to>
                                    </p:set>
                                    <p:animEffect transition="in" filter="wipe(down)">
                                      <p:cBhvr>
                                        <p:cTn id="70" dur="500"/>
                                        <p:tgtEl>
                                          <p:spTgt spid="10248"/>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10282"/>
                                        </p:tgtEl>
                                        <p:attrNameLst>
                                          <p:attrName>style.visibility</p:attrName>
                                        </p:attrNameLst>
                                      </p:cBhvr>
                                      <p:to>
                                        <p:strVal val="visible"/>
                                      </p:to>
                                    </p:set>
                                    <p:animEffect transition="in" filter="wipe(down)">
                                      <p:cBhvr>
                                        <p:cTn id="73" dur="500"/>
                                        <p:tgtEl>
                                          <p:spTgt spid="10282"/>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10279"/>
                                        </p:tgtEl>
                                        <p:attrNameLst>
                                          <p:attrName>style.visibility</p:attrName>
                                        </p:attrNameLst>
                                      </p:cBhvr>
                                      <p:to>
                                        <p:strVal val="visible"/>
                                      </p:to>
                                    </p:set>
                                    <p:animEffect transition="in" filter="wipe(down)">
                                      <p:cBhvr>
                                        <p:cTn id="76" dur="500"/>
                                        <p:tgtEl>
                                          <p:spTgt spid="10279"/>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10285"/>
                                        </p:tgtEl>
                                        <p:attrNameLst>
                                          <p:attrName>style.visibility</p:attrName>
                                        </p:attrNameLst>
                                      </p:cBhvr>
                                      <p:to>
                                        <p:strVal val="visible"/>
                                      </p:to>
                                    </p:set>
                                    <p:animEffect transition="in" filter="wipe(down)">
                                      <p:cBhvr>
                                        <p:cTn id="79" dur="500"/>
                                        <p:tgtEl>
                                          <p:spTgt spid="10285"/>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10251"/>
                                        </p:tgtEl>
                                        <p:attrNameLst>
                                          <p:attrName>style.visibility</p:attrName>
                                        </p:attrNameLst>
                                      </p:cBhvr>
                                      <p:to>
                                        <p:strVal val="visible"/>
                                      </p:to>
                                    </p:set>
                                    <p:animEffect transition="in" filter="wipe(down)">
                                      <p:cBhvr>
                                        <p:cTn id="82" dur="500"/>
                                        <p:tgtEl>
                                          <p:spTgt spid="10251"/>
                                        </p:tgtEl>
                                      </p:cBhvr>
                                    </p:animEffect>
                                  </p:childTnLst>
                                </p:cTn>
                              </p:par>
                              <p:par>
                                <p:cTn id="83" presetID="22" presetClass="entr" presetSubtype="4" fill="hold" grpId="0" nodeType="withEffect">
                                  <p:stCondLst>
                                    <p:cond delay="0"/>
                                  </p:stCondLst>
                                  <p:childTnLst>
                                    <p:set>
                                      <p:cBhvr>
                                        <p:cTn id="84" dur="1" fill="hold">
                                          <p:stCondLst>
                                            <p:cond delay="0"/>
                                          </p:stCondLst>
                                        </p:cTn>
                                        <p:tgtEl>
                                          <p:spTgt spid="10252"/>
                                        </p:tgtEl>
                                        <p:attrNameLst>
                                          <p:attrName>style.visibility</p:attrName>
                                        </p:attrNameLst>
                                      </p:cBhvr>
                                      <p:to>
                                        <p:strVal val="visible"/>
                                      </p:to>
                                    </p:set>
                                    <p:animEffect transition="in" filter="wipe(down)">
                                      <p:cBhvr>
                                        <p:cTn id="85" dur="500"/>
                                        <p:tgtEl>
                                          <p:spTgt spid="10252"/>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4" fill="hold" grpId="0" nodeType="clickEffect">
                                  <p:stCondLst>
                                    <p:cond delay="0"/>
                                  </p:stCondLst>
                                  <p:childTnLst>
                                    <p:set>
                                      <p:cBhvr>
                                        <p:cTn id="89" dur="1" fill="hold">
                                          <p:stCondLst>
                                            <p:cond delay="0"/>
                                          </p:stCondLst>
                                        </p:cTn>
                                        <p:tgtEl>
                                          <p:spTgt spid="10260"/>
                                        </p:tgtEl>
                                        <p:attrNameLst>
                                          <p:attrName>style.visibility</p:attrName>
                                        </p:attrNameLst>
                                      </p:cBhvr>
                                      <p:to>
                                        <p:strVal val="visible"/>
                                      </p:to>
                                    </p:set>
                                    <p:animEffect transition="in" filter="wipe(down)">
                                      <p:cBhvr>
                                        <p:cTn id="90" dur="500"/>
                                        <p:tgtEl>
                                          <p:spTgt spid="10260"/>
                                        </p:tgtEl>
                                      </p:cBhvr>
                                    </p:animEffect>
                                  </p:childTnLst>
                                </p:cTn>
                              </p:par>
                              <p:par>
                                <p:cTn id="91" presetID="22" presetClass="entr" presetSubtype="4" fill="hold" grpId="0" nodeType="withEffect">
                                  <p:stCondLst>
                                    <p:cond delay="0"/>
                                  </p:stCondLst>
                                  <p:childTnLst>
                                    <p:set>
                                      <p:cBhvr>
                                        <p:cTn id="92" dur="1" fill="hold">
                                          <p:stCondLst>
                                            <p:cond delay="0"/>
                                          </p:stCondLst>
                                        </p:cTn>
                                        <p:tgtEl>
                                          <p:spTgt spid="10270"/>
                                        </p:tgtEl>
                                        <p:attrNameLst>
                                          <p:attrName>style.visibility</p:attrName>
                                        </p:attrNameLst>
                                      </p:cBhvr>
                                      <p:to>
                                        <p:strVal val="visible"/>
                                      </p:to>
                                    </p:set>
                                    <p:animEffect transition="in" filter="wipe(down)">
                                      <p:cBhvr>
                                        <p:cTn id="93" dur="500"/>
                                        <p:tgtEl>
                                          <p:spTgt spid="10270"/>
                                        </p:tgtEl>
                                      </p:cBhvr>
                                    </p:animEffect>
                                  </p:childTnLst>
                                </p:cTn>
                              </p:par>
                              <p:par>
                                <p:cTn id="94" presetID="22" presetClass="entr" presetSubtype="4" fill="hold" grpId="0" nodeType="withEffect">
                                  <p:stCondLst>
                                    <p:cond delay="0"/>
                                  </p:stCondLst>
                                  <p:childTnLst>
                                    <p:set>
                                      <p:cBhvr>
                                        <p:cTn id="95" dur="1" fill="hold">
                                          <p:stCondLst>
                                            <p:cond delay="0"/>
                                          </p:stCondLst>
                                        </p:cTn>
                                        <p:tgtEl>
                                          <p:spTgt spid="10269"/>
                                        </p:tgtEl>
                                        <p:attrNameLst>
                                          <p:attrName>style.visibility</p:attrName>
                                        </p:attrNameLst>
                                      </p:cBhvr>
                                      <p:to>
                                        <p:strVal val="visible"/>
                                      </p:to>
                                    </p:set>
                                    <p:animEffect transition="in" filter="wipe(down)">
                                      <p:cBhvr>
                                        <p:cTn id="96" dur="500"/>
                                        <p:tgtEl>
                                          <p:spTgt spid="10269"/>
                                        </p:tgtEl>
                                      </p:cBhvr>
                                    </p:animEffect>
                                  </p:childTnLst>
                                </p:cTn>
                              </p:par>
                            </p:childTnLst>
                          </p:cTn>
                        </p:par>
                      </p:childTnLst>
                    </p:cTn>
                  </p:par>
                  <p:par>
                    <p:cTn id="97" fill="hold">
                      <p:stCondLst>
                        <p:cond delay="indefinite"/>
                      </p:stCondLst>
                      <p:childTnLst>
                        <p:par>
                          <p:cTn id="98" fill="hold">
                            <p:stCondLst>
                              <p:cond delay="0"/>
                            </p:stCondLst>
                            <p:childTnLst>
                              <p:par>
                                <p:cTn id="99" presetID="22" presetClass="entr" presetSubtype="4" fill="hold" grpId="1" nodeType="clickEffect">
                                  <p:stCondLst>
                                    <p:cond delay="0"/>
                                  </p:stCondLst>
                                  <p:childTnLst>
                                    <p:set>
                                      <p:cBhvr>
                                        <p:cTn id="100" dur="1" fill="hold">
                                          <p:stCondLst>
                                            <p:cond delay="0"/>
                                          </p:stCondLst>
                                        </p:cTn>
                                        <p:tgtEl>
                                          <p:spTgt spid="10269"/>
                                        </p:tgtEl>
                                        <p:attrNameLst>
                                          <p:attrName>style.visibility</p:attrName>
                                        </p:attrNameLst>
                                      </p:cBhvr>
                                      <p:to>
                                        <p:strVal val="visible"/>
                                      </p:to>
                                    </p:set>
                                    <p:animEffect transition="in" filter="wipe(down)">
                                      <p:cBhvr>
                                        <p:cTn id="101" dur="500"/>
                                        <p:tgtEl>
                                          <p:spTgt spid="10269"/>
                                        </p:tgtEl>
                                      </p:cBhvr>
                                    </p:animEffect>
                                  </p:childTnLst>
                                </p:cTn>
                              </p:par>
                              <p:par>
                                <p:cTn id="102" presetID="22" presetClass="entr" presetSubtype="4" fill="hold" nodeType="withEffect">
                                  <p:stCondLst>
                                    <p:cond delay="0"/>
                                  </p:stCondLst>
                                  <p:childTnLst>
                                    <p:set>
                                      <p:cBhvr>
                                        <p:cTn id="103" dur="1" fill="hold">
                                          <p:stCondLst>
                                            <p:cond delay="0"/>
                                          </p:stCondLst>
                                        </p:cTn>
                                        <p:tgtEl>
                                          <p:spTgt spid="10259"/>
                                        </p:tgtEl>
                                        <p:attrNameLst>
                                          <p:attrName>style.visibility</p:attrName>
                                        </p:attrNameLst>
                                      </p:cBhvr>
                                      <p:to>
                                        <p:strVal val="visible"/>
                                      </p:to>
                                    </p:set>
                                    <p:animEffect transition="in" filter="wipe(down)">
                                      <p:cBhvr>
                                        <p:cTn id="104" dur="500"/>
                                        <p:tgtEl>
                                          <p:spTgt spid="10259"/>
                                        </p:tgtEl>
                                      </p:cBhvr>
                                    </p:animEffect>
                                  </p:childTnLst>
                                </p:cTn>
                              </p:par>
                              <p:par>
                                <p:cTn id="105" presetID="22" presetClass="entr" presetSubtype="4" fill="hold" grpId="0" nodeType="withEffect">
                                  <p:stCondLst>
                                    <p:cond delay="0"/>
                                  </p:stCondLst>
                                  <p:childTnLst>
                                    <p:set>
                                      <p:cBhvr>
                                        <p:cTn id="106" dur="1" fill="hold">
                                          <p:stCondLst>
                                            <p:cond delay="0"/>
                                          </p:stCondLst>
                                        </p:cTn>
                                        <p:tgtEl>
                                          <p:spTgt spid="10276"/>
                                        </p:tgtEl>
                                        <p:attrNameLst>
                                          <p:attrName>style.visibility</p:attrName>
                                        </p:attrNameLst>
                                      </p:cBhvr>
                                      <p:to>
                                        <p:strVal val="visible"/>
                                      </p:to>
                                    </p:set>
                                    <p:animEffect transition="in" filter="wipe(down)">
                                      <p:cBhvr>
                                        <p:cTn id="107" dur="500"/>
                                        <p:tgtEl>
                                          <p:spTgt spid="10276"/>
                                        </p:tgtEl>
                                      </p:cBhvr>
                                    </p:animEffect>
                                  </p:childTnLst>
                                </p:cTn>
                              </p:par>
                              <p:par>
                                <p:cTn id="108" presetID="22" presetClass="entr" presetSubtype="4" fill="hold" nodeType="withEffect">
                                  <p:stCondLst>
                                    <p:cond delay="0"/>
                                  </p:stCondLst>
                                  <p:childTnLst>
                                    <p:set>
                                      <p:cBhvr>
                                        <p:cTn id="109" dur="1" fill="hold">
                                          <p:stCondLst>
                                            <p:cond delay="0"/>
                                          </p:stCondLst>
                                        </p:cTn>
                                        <p:tgtEl>
                                          <p:spTgt spid="10261"/>
                                        </p:tgtEl>
                                        <p:attrNameLst>
                                          <p:attrName>style.visibility</p:attrName>
                                        </p:attrNameLst>
                                      </p:cBhvr>
                                      <p:to>
                                        <p:strVal val="visible"/>
                                      </p:to>
                                    </p:set>
                                    <p:animEffect transition="in" filter="wipe(down)">
                                      <p:cBhvr>
                                        <p:cTn id="110" dur="500"/>
                                        <p:tgtEl>
                                          <p:spTgt spid="10261"/>
                                        </p:tgtEl>
                                      </p:cBhvr>
                                    </p:animEffect>
                                  </p:childTnLst>
                                </p:cTn>
                              </p:par>
                              <p:par>
                                <p:cTn id="111" presetID="22" presetClass="entr" presetSubtype="4" fill="hold" grpId="0" nodeType="withEffect">
                                  <p:stCondLst>
                                    <p:cond delay="0"/>
                                  </p:stCondLst>
                                  <p:childTnLst>
                                    <p:set>
                                      <p:cBhvr>
                                        <p:cTn id="112" dur="1" fill="hold">
                                          <p:stCondLst>
                                            <p:cond delay="0"/>
                                          </p:stCondLst>
                                        </p:cTn>
                                        <p:tgtEl>
                                          <p:spTgt spid="10254"/>
                                        </p:tgtEl>
                                        <p:attrNameLst>
                                          <p:attrName>style.visibility</p:attrName>
                                        </p:attrNameLst>
                                      </p:cBhvr>
                                      <p:to>
                                        <p:strVal val="visible"/>
                                      </p:to>
                                    </p:set>
                                    <p:animEffect transition="in" filter="wipe(down)">
                                      <p:cBhvr>
                                        <p:cTn id="113" dur="500"/>
                                        <p:tgtEl>
                                          <p:spTgt spid="10254"/>
                                        </p:tgtEl>
                                      </p:cBhvr>
                                    </p:animEffect>
                                  </p:childTnLst>
                                </p:cTn>
                              </p:par>
                              <p:par>
                                <p:cTn id="114" presetID="22" presetClass="entr" presetSubtype="4" fill="hold" nodeType="withEffect">
                                  <p:stCondLst>
                                    <p:cond delay="0"/>
                                  </p:stCondLst>
                                  <p:childTnLst>
                                    <p:set>
                                      <p:cBhvr>
                                        <p:cTn id="115" dur="1" fill="hold">
                                          <p:stCondLst>
                                            <p:cond delay="0"/>
                                          </p:stCondLst>
                                        </p:cTn>
                                        <p:tgtEl>
                                          <p:spTgt spid="10253"/>
                                        </p:tgtEl>
                                        <p:attrNameLst>
                                          <p:attrName>style.visibility</p:attrName>
                                        </p:attrNameLst>
                                      </p:cBhvr>
                                      <p:to>
                                        <p:strVal val="visible"/>
                                      </p:to>
                                    </p:set>
                                    <p:animEffect transition="in" filter="wipe(down)">
                                      <p:cBhvr>
                                        <p:cTn id="116" dur="500"/>
                                        <p:tgtEl>
                                          <p:spTgt spid="10253"/>
                                        </p:tgtEl>
                                      </p:cBhvr>
                                    </p:animEffect>
                                  </p:childTnLst>
                                </p:cTn>
                              </p:par>
                              <p:par>
                                <p:cTn id="117" presetID="22" presetClass="entr" presetSubtype="4" fill="hold" nodeType="withEffect">
                                  <p:stCondLst>
                                    <p:cond delay="0"/>
                                  </p:stCondLst>
                                  <p:childTnLst>
                                    <p:set>
                                      <p:cBhvr>
                                        <p:cTn id="118" dur="1" fill="hold">
                                          <p:stCondLst>
                                            <p:cond delay="0"/>
                                          </p:stCondLst>
                                        </p:cTn>
                                        <p:tgtEl>
                                          <p:spTgt spid="10274"/>
                                        </p:tgtEl>
                                        <p:attrNameLst>
                                          <p:attrName>style.visibility</p:attrName>
                                        </p:attrNameLst>
                                      </p:cBhvr>
                                      <p:to>
                                        <p:strVal val="visible"/>
                                      </p:to>
                                    </p:set>
                                    <p:animEffect transition="in" filter="wipe(down)">
                                      <p:cBhvr>
                                        <p:cTn id="119" dur="500"/>
                                        <p:tgtEl>
                                          <p:spTgt spid="10274"/>
                                        </p:tgtEl>
                                      </p:cBhvr>
                                    </p:animEffect>
                                  </p:childTnLst>
                                </p:cTn>
                              </p:par>
                              <p:par>
                                <p:cTn id="120" presetID="22" presetClass="entr" presetSubtype="4" fill="hold" nodeType="withEffect">
                                  <p:stCondLst>
                                    <p:cond delay="0"/>
                                  </p:stCondLst>
                                  <p:childTnLst>
                                    <p:set>
                                      <p:cBhvr>
                                        <p:cTn id="121" dur="1" fill="hold">
                                          <p:stCondLst>
                                            <p:cond delay="0"/>
                                          </p:stCondLst>
                                        </p:cTn>
                                        <p:tgtEl>
                                          <p:spTgt spid="10273"/>
                                        </p:tgtEl>
                                        <p:attrNameLst>
                                          <p:attrName>style.visibility</p:attrName>
                                        </p:attrNameLst>
                                      </p:cBhvr>
                                      <p:to>
                                        <p:strVal val="visible"/>
                                      </p:to>
                                    </p:set>
                                    <p:animEffect transition="in" filter="wipe(down)">
                                      <p:cBhvr>
                                        <p:cTn id="122" dur="500"/>
                                        <p:tgtEl>
                                          <p:spTgt spid="10273"/>
                                        </p:tgtEl>
                                      </p:cBhvr>
                                    </p:animEffect>
                                  </p:childTnLst>
                                </p:cTn>
                              </p:par>
                              <p:par>
                                <p:cTn id="123" presetID="22" presetClass="entr" presetSubtype="4" fill="hold" nodeType="withEffect">
                                  <p:stCondLst>
                                    <p:cond delay="0"/>
                                  </p:stCondLst>
                                  <p:childTnLst>
                                    <p:set>
                                      <p:cBhvr>
                                        <p:cTn id="124" dur="1" fill="hold">
                                          <p:stCondLst>
                                            <p:cond delay="0"/>
                                          </p:stCondLst>
                                        </p:cTn>
                                        <p:tgtEl>
                                          <p:spTgt spid="10275"/>
                                        </p:tgtEl>
                                        <p:attrNameLst>
                                          <p:attrName>style.visibility</p:attrName>
                                        </p:attrNameLst>
                                      </p:cBhvr>
                                      <p:to>
                                        <p:strVal val="visible"/>
                                      </p:to>
                                    </p:set>
                                    <p:animEffect transition="in" filter="wipe(down)">
                                      <p:cBhvr>
                                        <p:cTn id="125" dur="500"/>
                                        <p:tgtEl>
                                          <p:spTgt spid="10275"/>
                                        </p:tgtEl>
                                      </p:cBhvr>
                                    </p:animEffect>
                                  </p:childTnLst>
                                </p:cTn>
                              </p:par>
                              <p:par>
                                <p:cTn id="126" presetID="22" presetClass="entr" presetSubtype="4" fill="hold" nodeType="withEffect">
                                  <p:stCondLst>
                                    <p:cond delay="0"/>
                                  </p:stCondLst>
                                  <p:childTnLst>
                                    <p:set>
                                      <p:cBhvr>
                                        <p:cTn id="127" dur="1" fill="hold">
                                          <p:stCondLst>
                                            <p:cond delay="0"/>
                                          </p:stCondLst>
                                        </p:cTn>
                                        <p:tgtEl>
                                          <p:spTgt spid="10262"/>
                                        </p:tgtEl>
                                        <p:attrNameLst>
                                          <p:attrName>style.visibility</p:attrName>
                                        </p:attrNameLst>
                                      </p:cBhvr>
                                      <p:to>
                                        <p:strVal val="visible"/>
                                      </p:to>
                                    </p:set>
                                    <p:animEffect transition="in" filter="wipe(down)">
                                      <p:cBhvr>
                                        <p:cTn id="128" dur="500"/>
                                        <p:tgtEl>
                                          <p:spTgt spid="10262"/>
                                        </p:tgtEl>
                                      </p:cBhvr>
                                    </p:animEffect>
                                  </p:childTnLst>
                                </p:cTn>
                              </p:par>
                              <p:par>
                                <p:cTn id="129" presetID="22" presetClass="entr" presetSubtype="4" fill="hold" nodeType="withEffect">
                                  <p:stCondLst>
                                    <p:cond delay="0"/>
                                  </p:stCondLst>
                                  <p:childTnLst>
                                    <p:set>
                                      <p:cBhvr>
                                        <p:cTn id="130" dur="1" fill="hold">
                                          <p:stCondLst>
                                            <p:cond delay="0"/>
                                          </p:stCondLst>
                                        </p:cTn>
                                        <p:tgtEl>
                                          <p:spTgt spid="10263"/>
                                        </p:tgtEl>
                                        <p:attrNameLst>
                                          <p:attrName>style.visibility</p:attrName>
                                        </p:attrNameLst>
                                      </p:cBhvr>
                                      <p:to>
                                        <p:strVal val="visible"/>
                                      </p:to>
                                    </p:set>
                                    <p:animEffect transition="in" filter="wipe(down)">
                                      <p:cBhvr>
                                        <p:cTn id="131" dur="500"/>
                                        <p:tgtEl>
                                          <p:spTgt spid="10263"/>
                                        </p:tgtEl>
                                      </p:cBhvr>
                                    </p:animEffect>
                                  </p:childTnLst>
                                </p:cTn>
                              </p:par>
                            </p:childTnLst>
                          </p:cTn>
                        </p:par>
                      </p:childTnLst>
                    </p:cTn>
                  </p:par>
                  <p:par>
                    <p:cTn id="132" fill="hold">
                      <p:stCondLst>
                        <p:cond delay="indefinite"/>
                      </p:stCondLst>
                      <p:childTnLst>
                        <p:par>
                          <p:cTn id="133" fill="hold">
                            <p:stCondLst>
                              <p:cond delay="0"/>
                            </p:stCondLst>
                            <p:childTnLst>
                              <p:par>
                                <p:cTn id="134" presetID="22" presetClass="entr" presetSubtype="4" fill="hold" grpId="0" nodeType="clickEffect">
                                  <p:stCondLst>
                                    <p:cond delay="0"/>
                                  </p:stCondLst>
                                  <p:childTnLst>
                                    <p:set>
                                      <p:cBhvr>
                                        <p:cTn id="135" dur="1" fill="hold">
                                          <p:stCondLst>
                                            <p:cond delay="0"/>
                                          </p:stCondLst>
                                        </p:cTn>
                                        <p:tgtEl>
                                          <p:spTgt spid="10271"/>
                                        </p:tgtEl>
                                        <p:attrNameLst>
                                          <p:attrName>style.visibility</p:attrName>
                                        </p:attrNameLst>
                                      </p:cBhvr>
                                      <p:to>
                                        <p:strVal val="visible"/>
                                      </p:to>
                                    </p:set>
                                    <p:animEffect transition="in" filter="wipe(down)">
                                      <p:cBhvr>
                                        <p:cTn id="136" dur="500"/>
                                        <p:tgtEl>
                                          <p:spTgt spid="10271"/>
                                        </p:tgtEl>
                                      </p:cBhvr>
                                    </p:animEffect>
                                  </p:childTnLst>
                                </p:cTn>
                              </p:par>
                              <p:par>
                                <p:cTn id="137" presetID="22" presetClass="entr" presetSubtype="4" fill="hold" grpId="0" nodeType="withEffect">
                                  <p:stCondLst>
                                    <p:cond delay="0"/>
                                  </p:stCondLst>
                                  <p:childTnLst>
                                    <p:set>
                                      <p:cBhvr>
                                        <p:cTn id="138" dur="1" fill="hold">
                                          <p:stCondLst>
                                            <p:cond delay="0"/>
                                          </p:stCondLst>
                                        </p:cTn>
                                        <p:tgtEl>
                                          <p:spTgt spid="10267"/>
                                        </p:tgtEl>
                                        <p:attrNameLst>
                                          <p:attrName>style.visibility</p:attrName>
                                        </p:attrNameLst>
                                      </p:cBhvr>
                                      <p:to>
                                        <p:strVal val="visible"/>
                                      </p:to>
                                    </p:set>
                                    <p:animEffect transition="in" filter="wipe(down)">
                                      <p:cBhvr>
                                        <p:cTn id="139" dur="500"/>
                                        <p:tgtEl>
                                          <p:spTgt spid="10267"/>
                                        </p:tgtEl>
                                      </p:cBhvr>
                                    </p:animEffect>
                                  </p:childTnLst>
                                </p:cTn>
                              </p:par>
                              <p:par>
                                <p:cTn id="140" presetID="22" presetClass="entr" presetSubtype="4" fill="hold" nodeType="withEffect">
                                  <p:stCondLst>
                                    <p:cond delay="0"/>
                                  </p:stCondLst>
                                  <p:childTnLst>
                                    <p:set>
                                      <p:cBhvr>
                                        <p:cTn id="141" dur="1" fill="hold">
                                          <p:stCondLst>
                                            <p:cond delay="0"/>
                                          </p:stCondLst>
                                        </p:cTn>
                                        <p:tgtEl>
                                          <p:spTgt spid="2"/>
                                        </p:tgtEl>
                                        <p:attrNameLst>
                                          <p:attrName>style.visibility</p:attrName>
                                        </p:attrNameLst>
                                      </p:cBhvr>
                                      <p:to>
                                        <p:strVal val="visible"/>
                                      </p:to>
                                    </p:set>
                                    <p:animEffect transition="in" filter="wipe(down)">
                                      <p:cBhvr>
                                        <p:cTn id="142" dur="500"/>
                                        <p:tgtEl>
                                          <p:spTgt spid="2"/>
                                        </p:tgtEl>
                                      </p:cBhvr>
                                    </p:animEffect>
                                  </p:childTnLst>
                                </p:cTn>
                              </p:par>
                              <p:par>
                                <p:cTn id="143" presetID="22" presetClass="entr" presetSubtype="4" fill="hold" grpId="0" nodeType="withEffect">
                                  <p:stCondLst>
                                    <p:cond delay="0"/>
                                  </p:stCondLst>
                                  <p:childTnLst>
                                    <p:set>
                                      <p:cBhvr>
                                        <p:cTn id="144" dur="1" fill="hold">
                                          <p:stCondLst>
                                            <p:cond delay="0"/>
                                          </p:stCondLst>
                                        </p:cTn>
                                        <p:tgtEl>
                                          <p:spTgt spid="10272"/>
                                        </p:tgtEl>
                                        <p:attrNameLst>
                                          <p:attrName>style.visibility</p:attrName>
                                        </p:attrNameLst>
                                      </p:cBhvr>
                                      <p:to>
                                        <p:strVal val="visible"/>
                                      </p:to>
                                    </p:set>
                                    <p:animEffect transition="in" filter="wipe(down)">
                                      <p:cBhvr>
                                        <p:cTn id="145" dur="500"/>
                                        <p:tgtEl>
                                          <p:spTgt spid="10272"/>
                                        </p:tgtEl>
                                      </p:cBhvr>
                                    </p:animEffect>
                                  </p:childTnLst>
                                </p:cTn>
                              </p:par>
                              <p:par>
                                <p:cTn id="146" presetID="22" presetClass="entr" presetSubtype="4" fill="hold" grpId="0" nodeType="withEffect">
                                  <p:stCondLst>
                                    <p:cond delay="0"/>
                                  </p:stCondLst>
                                  <p:childTnLst>
                                    <p:set>
                                      <p:cBhvr>
                                        <p:cTn id="147" dur="1" fill="hold">
                                          <p:stCondLst>
                                            <p:cond delay="0"/>
                                          </p:stCondLst>
                                        </p:cTn>
                                        <p:tgtEl>
                                          <p:spTgt spid="10277"/>
                                        </p:tgtEl>
                                        <p:attrNameLst>
                                          <p:attrName>style.visibility</p:attrName>
                                        </p:attrNameLst>
                                      </p:cBhvr>
                                      <p:to>
                                        <p:strVal val="visible"/>
                                      </p:to>
                                    </p:set>
                                    <p:animEffect transition="in" filter="wipe(down)">
                                      <p:cBhvr>
                                        <p:cTn id="148" dur="500"/>
                                        <p:tgtEl>
                                          <p:spTgt spid="10277"/>
                                        </p:tgtEl>
                                      </p:cBhvr>
                                    </p:animEffect>
                                  </p:childTnLst>
                                </p:cTn>
                              </p:par>
                              <p:par>
                                <p:cTn id="149" presetID="22" presetClass="entr" presetSubtype="4" fill="hold" grpId="0" nodeType="withEffect">
                                  <p:stCondLst>
                                    <p:cond delay="0"/>
                                  </p:stCondLst>
                                  <p:childTnLst>
                                    <p:set>
                                      <p:cBhvr>
                                        <p:cTn id="150" dur="1" fill="hold">
                                          <p:stCondLst>
                                            <p:cond delay="0"/>
                                          </p:stCondLst>
                                        </p:cTn>
                                        <p:tgtEl>
                                          <p:spTgt spid="10264"/>
                                        </p:tgtEl>
                                        <p:attrNameLst>
                                          <p:attrName>style.visibility</p:attrName>
                                        </p:attrNameLst>
                                      </p:cBhvr>
                                      <p:to>
                                        <p:strVal val="visible"/>
                                      </p:to>
                                    </p:set>
                                    <p:animEffect transition="in" filter="wipe(down)">
                                      <p:cBhvr>
                                        <p:cTn id="151" dur="500"/>
                                        <p:tgtEl>
                                          <p:spTgt spid="10264"/>
                                        </p:tgtEl>
                                      </p:cBhvr>
                                    </p:animEffect>
                                  </p:childTnLst>
                                </p:cTn>
                              </p:par>
                              <p:par>
                                <p:cTn id="152" presetID="22" presetClass="entr" presetSubtype="4" fill="hold" grpId="0" nodeType="withEffect">
                                  <p:stCondLst>
                                    <p:cond delay="0"/>
                                  </p:stCondLst>
                                  <p:childTnLst>
                                    <p:set>
                                      <p:cBhvr>
                                        <p:cTn id="153" dur="1" fill="hold">
                                          <p:stCondLst>
                                            <p:cond delay="0"/>
                                          </p:stCondLst>
                                        </p:cTn>
                                        <p:tgtEl>
                                          <p:spTgt spid="10265"/>
                                        </p:tgtEl>
                                        <p:attrNameLst>
                                          <p:attrName>style.visibility</p:attrName>
                                        </p:attrNameLst>
                                      </p:cBhvr>
                                      <p:to>
                                        <p:strVal val="visible"/>
                                      </p:to>
                                    </p:set>
                                    <p:animEffect transition="in" filter="wipe(down)">
                                      <p:cBhvr>
                                        <p:cTn id="154" dur="500"/>
                                        <p:tgtEl>
                                          <p:spTgt spid="102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animBg="1"/>
      <p:bldP spid="10243" grpId="0" animBg="1"/>
      <p:bldP spid="10244" grpId="0" animBg="1"/>
      <p:bldP spid="10246" grpId="0" animBg="1"/>
      <p:bldP spid="10247" grpId="0"/>
      <p:bldP spid="10248" grpId="0" animBg="1"/>
      <p:bldP spid="10249" grpId="0" animBg="1"/>
      <p:bldP spid="10250" grpId="0" animBg="1"/>
      <p:bldP spid="10251" grpId="0" animBg="1"/>
      <p:bldP spid="10252" grpId="0"/>
      <p:bldP spid="10254" grpId="0" animBg="1"/>
      <p:bldP spid="10258" grpId="0" animBg="1"/>
      <p:bldP spid="10260" grpId="0" animBg="1"/>
      <p:bldP spid="10264" grpId="0" animBg="1"/>
      <p:bldP spid="10265" grpId="0"/>
      <p:bldP spid="10267" grpId="0" animBg="1"/>
      <p:bldP spid="10269" grpId="0" animBg="1"/>
      <p:bldP spid="10269" grpId="1" animBg="1"/>
      <p:bldP spid="10270" grpId="0" animBg="1"/>
      <p:bldP spid="10271" grpId="0" animBg="1"/>
      <p:bldP spid="10272" grpId="0"/>
      <p:bldP spid="10276" grpId="0" animBg="1"/>
      <p:bldP spid="10277" grpId="0" animBg="1"/>
      <p:bldP spid="10278" grpId="0" animBg="1"/>
      <p:bldP spid="10279" grpId="0" animBg="1"/>
      <p:bldP spid="10280" grpId="0" animBg="1"/>
      <p:bldP spid="10281" grpId="0" animBg="1"/>
      <p:bldP spid="10282" grpId="0" animBg="1"/>
      <p:bldP spid="10283" grpId="0"/>
      <p:bldP spid="10284" grpId="0" animBg="1"/>
      <p:bldP spid="10285" grpId="0" animBg="1"/>
      <p:bldP spid="55" grpId="0" animBg="1"/>
      <p:bldP spid="56" grpId="0" animBg="1"/>
      <p:bldP spid="57" grpId="0" animBg="1"/>
      <p:bldP spid="58" grpId="0" animBg="1"/>
      <p:bldP spid="59" grpId="0" animBg="1"/>
      <p:bldP spid="6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p:cNvSpPr>
            <a:spLocks noGrp="1" noChangeArrowheads="1"/>
          </p:cNvSpPr>
          <p:nvPr>
            <p:ph type="body" idx="1"/>
          </p:nvPr>
        </p:nvSpPr>
        <p:spPr>
          <a:xfrm>
            <a:off x="684213" y="2852738"/>
            <a:ext cx="7786687" cy="1036637"/>
          </a:xfrm>
        </p:spPr>
        <p:txBody>
          <a:bodyPr/>
          <a:lstStyle/>
          <a:p>
            <a:pPr algn="ctr" eaLnBrk="1" hangingPunct="1">
              <a:buFontTx/>
              <a:buNone/>
            </a:pPr>
            <a:r>
              <a:rPr lang="ru-RU" sz="4000" smtClean="0"/>
              <a:t>Компиляция программ в </a:t>
            </a:r>
            <a:r>
              <a:rPr lang="en-US" sz="4000" smtClean="0"/>
              <a:t>.Net</a:t>
            </a:r>
            <a:endParaRPr lang="ru-RU" sz="4000" smtClean="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ru-RU" sz="3200" smtClean="0"/>
              <a:t>Основные типы модулей</a:t>
            </a:r>
            <a:r>
              <a:rPr lang="en-US" sz="3200" smtClean="0"/>
              <a:t> </a:t>
            </a:r>
            <a:r>
              <a:rPr lang="ru-RU" sz="3200" smtClean="0"/>
              <a:t>с инструкциями компьютера в ОС </a:t>
            </a:r>
            <a:r>
              <a:rPr lang="en-US" sz="3200" smtClean="0"/>
              <a:t>Windows</a:t>
            </a:r>
            <a:endParaRPr lang="ru-RU" sz="3200" smtClean="0"/>
          </a:p>
        </p:txBody>
      </p:sp>
      <p:sp>
        <p:nvSpPr>
          <p:cNvPr id="48131" name="Rectangle 3"/>
          <p:cNvSpPr>
            <a:spLocks noGrp="1" noChangeArrowheads="1"/>
          </p:cNvSpPr>
          <p:nvPr>
            <p:ph type="body" idx="1"/>
          </p:nvPr>
        </p:nvSpPr>
        <p:spPr>
          <a:xfrm>
            <a:off x="457200" y="2133600"/>
            <a:ext cx="8229600" cy="3992563"/>
          </a:xfrm>
        </p:spPr>
        <p:txBody>
          <a:bodyPr/>
          <a:lstStyle/>
          <a:p>
            <a:pPr eaLnBrk="1" hangingPunct="1"/>
            <a:r>
              <a:rPr lang="ru-RU" smtClean="0"/>
              <a:t>Выполняемые программы </a:t>
            </a:r>
            <a:r>
              <a:rPr lang="en-US" smtClean="0"/>
              <a:t>(*</a:t>
            </a:r>
            <a:r>
              <a:rPr lang="ru-RU" smtClean="0"/>
              <a:t>.</a:t>
            </a:r>
            <a:r>
              <a:rPr lang="en-US" smtClean="0"/>
              <a:t>exe)</a:t>
            </a:r>
          </a:p>
          <a:p>
            <a:pPr eaLnBrk="1" hangingPunct="1"/>
            <a:r>
              <a:rPr lang="ru-RU" smtClean="0"/>
              <a:t>Статические библиотеки </a:t>
            </a:r>
            <a:r>
              <a:rPr lang="en-US" smtClean="0"/>
              <a:t>(*.lib)</a:t>
            </a:r>
          </a:p>
          <a:p>
            <a:pPr eaLnBrk="1" hangingPunct="1"/>
            <a:r>
              <a:rPr lang="ru-RU" smtClean="0"/>
              <a:t>Динамические библиотеки (</a:t>
            </a:r>
            <a:r>
              <a:rPr lang="en-US" smtClean="0"/>
              <a:t>*.dll</a:t>
            </a:r>
            <a:r>
              <a:rPr lang="ru-RU" smtClean="0"/>
              <a:t>)</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ru-RU" sz="3600" smtClean="0"/>
              <a:t>Типы программных модулей в </a:t>
            </a:r>
            <a:br>
              <a:rPr lang="ru-RU" sz="3600" smtClean="0"/>
            </a:br>
            <a:r>
              <a:rPr lang="en-US" sz="3600" smtClean="0"/>
              <a:t>.Net </a:t>
            </a:r>
            <a:r>
              <a:rPr lang="ru-RU" sz="3600" smtClean="0"/>
              <a:t>платформе</a:t>
            </a:r>
          </a:p>
        </p:txBody>
      </p:sp>
      <p:sp>
        <p:nvSpPr>
          <p:cNvPr id="49155" name="Rectangle 3"/>
          <p:cNvSpPr>
            <a:spLocks noGrp="1" noChangeArrowheads="1"/>
          </p:cNvSpPr>
          <p:nvPr>
            <p:ph type="body" idx="1"/>
          </p:nvPr>
        </p:nvSpPr>
        <p:spPr>
          <a:xfrm>
            <a:off x="457200" y="1828800"/>
            <a:ext cx="8153400" cy="4648200"/>
          </a:xfrm>
        </p:spPr>
        <p:txBody>
          <a:bodyPr/>
          <a:lstStyle/>
          <a:p>
            <a:pPr eaLnBrk="1" hangingPunct="1"/>
            <a:r>
              <a:rPr lang="ru-RU" smtClean="0"/>
              <a:t>сборки (</a:t>
            </a:r>
            <a:r>
              <a:rPr lang="en-US" smtClean="0"/>
              <a:t>assembly</a:t>
            </a:r>
            <a:r>
              <a:rPr lang="ru-RU" smtClean="0"/>
              <a:t>)</a:t>
            </a:r>
            <a:r>
              <a:rPr lang="en-US" smtClean="0"/>
              <a:t> </a:t>
            </a:r>
          </a:p>
          <a:p>
            <a:pPr lvl="1" eaLnBrk="1" hangingPunct="1"/>
            <a:r>
              <a:rPr lang="en-US" smtClean="0">
                <a:solidFill>
                  <a:srgbClr val="3333FF"/>
                </a:solidFill>
              </a:rPr>
              <a:t>exe</a:t>
            </a:r>
            <a:r>
              <a:rPr lang="ru-RU" smtClean="0"/>
              <a:t> (может быть запущен на выполнение)</a:t>
            </a:r>
            <a:endParaRPr lang="en-US" smtClean="0"/>
          </a:p>
          <a:p>
            <a:pPr lvl="1" eaLnBrk="1" hangingPunct="1"/>
            <a:r>
              <a:rPr lang="en-US" smtClean="0">
                <a:solidFill>
                  <a:srgbClr val="3333FF"/>
                </a:solidFill>
              </a:rPr>
              <a:t>dll</a:t>
            </a:r>
            <a:r>
              <a:rPr lang="ru-RU" smtClean="0"/>
              <a:t> (библиотека классов, может использоваться в других программах, которые на нее ссылаются - </a:t>
            </a:r>
            <a:r>
              <a:rPr lang="en-US" smtClean="0"/>
              <a:t>reference</a:t>
            </a:r>
            <a:r>
              <a:rPr lang="ru-RU" smtClean="0"/>
              <a:t>)</a:t>
            </a:r>
            <a:endParaRPr lang="en-US" smtClean="0"/>
          </a:p>
          <a:p>
            <a:pPr eaLnBrk="1" hangingPunct="1"/>
            <a:r>
              <a:rPr lang="ru-RU" smtClean="0"/>
              <a:t>специальные модули</a:t>
            </a:r>
            <a:r>
              <a:rPr lang="en-US" smtClean="0"/>
              <a:t> (</a:t>
            </a:r>
            <a:r>
              <a:rPr lang="ru-RU" smtClean="0"/>
              <a:t>не включает метаданные о сборке, а только метаданные с описанием типов</a:t>
            </a:r>
            <a:r>
              <a:rPr lang="en-US" smtClean="0"/>
              <a:t>)</a:t>
            </a:r>
            <a:endParaRPr lang="ru-RU" smtClean="0"/>
          </a:p>
          <a:p>
            <a:pPr lvl="1" eaLnBrk="1" hangingPunct="1"/>
            <a:r>
              <a:rPr lang="en-US" smtClean="0">
                <a:solidFill>
                  <a:srgbClr val="3333FF"/>
                </a:solidFill>
              </a:rPr>
              <a:t>netmodule</a:t>
            </a:r>
            <a:r>
              <a:rPr lang="en-US" smtClean="0"/>
              <a:t> (</a:t>
            </a:r>
            <a:r>
              <a:rPr lang="ru-RU" smtClean="0"/>
              <a:t>может быть включен в сборку).</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ru-RU" sz="3600" smtClean="0"/>
              <a:t>Новый тип программы – </a:t>
            </a:r>
            <a:br>
              <a:rPr lang="ru-RU" sz="3600" smtClean="0"/>
            </a:br>
            <a:r>
              <a:rPr lang="ru-RU" sz="3600" smtClean="0"/>
              <a:t>Сборка (</a:t>
            </a:r>
            <a:r>
              <a:rPr lang="en-US" sz="3600" smtClean="0"/>
              <a:t>assembly</a:t>
            </a:r>
            <a:r>
              <a:rPr lang="ru-RU" sz="3600" smtClean="0"/>
              <a:t>)</a:t>
            </a:r>
          </a:p>
        </p:txBody>
      </p:sp>
      <p:sp>
        <p:nvSpPr>
          <p:cNvPr id="50179" name="Rectangle 3"/>
          <p:cNvSpPr>
            <a:spLocks noGrp="1" noChangeArrowheads="1"/>
          </p:cNvSpPr>
          <p:nvPr>
            <p:ph type="body" idx="1"/>
          </p:nvPr>
        </p:nvSpPr>
        <p:spPr>
          <a:xfrm>
            <a:off x="457200" y="1773238"/>
            <a:ext cx="8362950" cy="4535487"/>
          </a:xfrm>
        </p:spPr>
        <p:txBody>
          <a:bodyPr/>
          <a:lstStyle/>
          <a:p>
            <a:pPr eaLnBrk="1" hangingPunct="1">
              <a:lnSpc>
                <a:spcPct val="90000"/>
              </a:lnSpc>
            </a:pPr>
            <a:r>
              <a:rPr lang="ru-RU" sz="2400" smtClean="0"/>
              <a:t>Сборка (</a:t>
            </a:r>
            <a:r>
              <a:rPr lang="en-US" sz="2400" smtClean="0"/>
              <a:t>assembly</a:t>
            </a:r>
            <a:r>
              <a:rPr lang="ru-RU" sz="2400" smtClean="0"/>
              <a:t>) – включает 1 или более управляемых модулей (УМ)</a:t>
            </a:r>
          </a:p>
          <a:p>
            <a:pPr eaLnBrk="1" hangingPunct="1">
              <a:lnSpc>
                <a:spcPct val="90000"/>
              </a:lnSpc>
            </a:pPr>
            <a:endParaRPr lang="en-US" sz="2400" smtClean="0"/>
          </a:p>
          <a:p>
            <a:pPr eaLnBrk="1" hangingPunct="1">
              <a:lnSpc>
                <a:spcPct val="90000"/>
              </a:lnSpc>
            </a:pPr>
            <a:r>
              <a:rPr lang="ru-RU" sz="2400" smtClean="0"/>
              <a:t>Управляемый модуль (</a:t>
            </a:r>
            <a:r>
              <a:rPr lang="en-US" sz="2400" smtClean="0"/>
              <a:t>managed module</a:t>
            </a:r>
            <a:r>
              <a:rPr lang="ru-RU" sz="2400" smtClean="0"/>
              <a:t>) – содержит 1 или более классов</a:t>
            </a:r>
            <a:endParaRPr lang="en-US" sz="2400" smtClean="0"/>
          </a:p>
          <a:p>
            <a:pPr eaLnBrk="1" hangingPunct="1">
              <a:lnSpc>
                <a:spcPct val="90000"/>
              </a:lnSpc>
            </a:pPr>
            <a:endParaRPr lang="ru-RU" sz="2400" smtClean="0"/>
          </a:p>
          <a:p>
            <a:pPr eaLnBrk="1" hangingPunct="1">
              <a:lnSpc>
                <a:spcPct val="90000"/>
              </a:lnSpc>
            </a:pPr>
            <a:r>
              <a:rPr lang="ru-RU" sz="2400" smtClean="0"/>
              <a:t>Один класс должен включать 1 статический метод (</a:t>
            </a:r>
            <a:r>
              <a:rPr lang="en-US" sz="2400" smtClean="0"/>
              <a:t>static</a:t>
            </a:r>
            <a:r>
              <a:rPr lang="ru-RU" sz="2400" smtClean="0"/>
              <a:t> </a:t>
            </a:r>
            <a:r>
              <a:rPr lang="en-US" sz="2400" smtClean="0"/>
              <a:t>method) Main()</a:t>
            </a:r>
          </a:p>
          <a:p>
            <a:pPr eaLnBrk="1" hangingPunct="1">
              <a:lnSpc>
                <a:spcPct val="90000"/>
              </a:lnSpc>
            </a:pPr>
            <a:endParaRPr lang="en-US" sz="2400" smtClean="0"/>
          </a:p>
          <a:p>
            <a:pPr eaLnBrk="1" hangingPunct="1">
              <a:lnSpc>
                <a:spcPct val="90000"/>
              </a:lnSpc>
            </a:pPr>
            <a:r>
              <a:rPr lang="ru-RU" sz="2400" smtClean="0"/>
              <a:t>В методе </a:t>
            </a:r>
            <a:r>
              <a:rPr lang="en-US" sz="2400" smtClean="0"/>
              <a:t>Main </a:t>
            </a:r>
            <a:r>
              <a:rPr lang="ru-RU" sz="2400" smtClean="0"/>
              <a:t>должно быть решение задачи, или создание экземпляров класса, которые решают задачу</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ru-RU" smtClean="0"/>
              <a:t>Сборка (продолжение)</a:t>
            </a:r>
          </a:p>
        </p:txBody>
      </p:sp>
      <p:sp>
        <p:nvSpPr>
          <p:cNvPr id="51203" name="Rectangle 3"/>
          <p:cNvSpPr>
            <a:spLocks noGrp="1" noChangeArrowheads="1"/>
          </p:cNvSpPr>
          <p:nvPr>
            <p:ph type="body" idx="1"/>
          </p:nvPr>
        </p:nvSpPr>
        <p:spPr/>
        <p:txBody>
          <a:bodyPr/>
          <a:lstStyle/>
          <a:p>
            <a:pPr eaLnBrk="1" hangingPunct="1">
              <a:lnSpc>
                <a:spcPct val="90000"/>
              </a:lnSpc>
            </a:pPr>
            <a:r>
              <a:rPr lang="ru-RU" sz="2400" smtClean="0"/>
              <a:t>Компилятор сразу создает управляемый модуль и сборку</a:t>
            </a:r>
          </a:p>
          <a:p>
            <a:pPr eaLnBrk="1" hangingPunct="1">
              <a:lnSpc>
                <a:spcPct val="90000"/>
              </a:lnSpc>
            </a:pPr>
            <a:endParaRPr lang="ru-RU" sz="2400" smtClean="0"/>
          </a:p>
          <a:p>
            <a:pPr eaLnBrk="1" hangingPunct="1">
              <a:lnSpc>
                <a:spcPct val="90000"/>
              </a:lnSpc>
            </a:pPr>
            <a:r>
              <a:rPr lang="ru-RU" sz="2400" smtClean="0"/>
              <a:t>Все модули сборки хранятся (один или несколько файлов) хранятся в одном каталоге</a:t>
            </a:r>
          </a:p>
          <a:p>
            <a:pPr eaLnBrk="1" hangingPunct="1">
              <a:lnSpc>
                <a:spcPct val="90000"/>
              </a:lnSpc>
            </a:pPr>
            <a:endParaRPr lang="ru-RU" sz="2400" smtClean="0"/>
          </a:p>
          <a:p>
            <a:pPr eaLnBrk="1" hangingPunct="1">
              <a:lnSpc>
                <a:spcPct val="90000"/>
              </a:lnSpc>
            </a:pPr>
            <a:r>
              <a:rPr lang="ru-RU" sz="2400" smtClean="0"/>
              <a:t>Утилита </a:t>
            </a:r>
            <a:r>
              <a:rPr lang="en-US" sz="2400" smtClean="0"/>
              <a:t>AL.exe – </a:t>
            </a:r>
            <a:r>
              <a:rPr lang="ru-RU" sz="2400" smtClean="0"/>
              <a:t>для создания многофайловых сборок (может быть на разных языках)</a:t>
            </a:r>
          </a:p>
          <a:p>
            <a:pPr eaLnBrk="1" hangingPunct="1">
              <a:lnSpc>
                <a:spcPct val="90000"/>
              </a:lnSpc>
            </a:pPr>
            <a:endParaRPr lang="ru-RU" sz="2400" smtClean="0"/>
          </a:p>
          <a:p>
            <a:pPr eaLnBrk="1" hangingPunct="1">
              <a:lnSpc>
                <a:spcPct val="90000"/>
              </a:lnSpc>
            </a:pPr>
            <a:r>
              <a:rPr lang="ru-RU" sz="2400" smtClean="0"/>
              <a:t>В сборке есть </a:t>
            </a:r>
            <a:r>
              <a:rPr lang="ru-RU" sz="2400" i="1" smtClean="0"/>
              <a:t>декларация</a:t>
            </a:r>
            <a:r>
              <a:rPr lang="ru-RU" sz="2400" smtClean="0"/>
              <a:t> – дополнительные метаданные, которые описывают состав сборки</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214313" y="274638"/>
            <a:ext cx="8643937" cy="1143000"/>
          </a:xfrm>
        </p:spPr>
        <p:txBody>
          <a:bodyPr>
            <a:noAutofit/>
          </a:bodyPr>
          <a:lstStyle/>
          <a:p>
            <a:pPr eaLnBrk="1" hangingPunct="1">
              <a:defRPr/>
            </a:pPr>
            <a:r>
              <a:rPr lang="ru-RU" sz="3200" kern="1200" dirty="0" smtClean="0">
                <a:solidFill>
                  <a:schemeClr val="tx1"/>
                </a:solidFill>
              </a:rPr>
              <a:t>Формат исполняемых файлов, объектного кода и динамических библиотек</a:t>
            </a:r>
            <a:endParaRPr lang="ru-RU" sz="3200" dirty="0" smtClean="0"/>
          </a:p>
        </p:txBody>
      </p:sp>
      <p:sp>
        <p:nvSpPr>
          <p:cNvPr id="52227" name="Rectangle 3"/>
          <p:cNvSpPr>
            <a:spLocks noChangeArrowheads="1"/>
          </p:cNvSpPr>
          <p:nvPr/>
        </p:nvSpPr>
        <p:spPr bwMode="auto">
          <a:xfrm>
            <a:off x="2438400" y="1711325"/>
            <a:ext cx="3657600" cy="4484688"/>
          </a:xfrm>
          <a:prstGeom prst="rect">
            <a:avLst/>
          </a:prstGeom>
          <a:solidFill>
            <a:schemeClr val="accent1"/>
          </a:solidFill>
          <a:ln w="9525">
            <a:solidFill>
              <a:schemeClr val="tx1"/>
            </a:solidFill>
            <a:miter lim="800000"/>
            <a:headEnd/>
            <a:tailEnd/>
          </a:ln>
        </p:spPr>
        <p:txBody>
          <a:bodyPr wrap="none" anchor="ctr"/>
          <a:lstStyle/>
          <a:p>
            <a:endParaRPr lang="ru-RU"/>
          </a:p>
        </p:txBody>
      </p:sp>
      <p:sp>
        <p:nvSpPr>
          <p:cNvPr id="52228" name="Rectangle 9"/>
          <p:cNvSpPr>
            <a:spLocks noChangeArrowheads="1"/>
          </p:cNvSpPr>
          <p:nvPr/>
        </p:nvSpPr>
        <p:spPr bwMode="auto">
          <a:xfrm>
            <a:off x="2438400" y="1714500"/>
            <a:ext cx="3657600" cy="3071813"/>
          </a:xfrm>
          <a:prstGeom prst="rect">
            <a:avLst/>
          </a:prstGeom>
          <a:solidFill>
            <a:schemeClr val="accent1"/>
          </a:solidFill>
          <a:ln w="25400">
            <a:solidFill>
              <a:schemeClr val="tx1"/>
            </a:solidFill>
            <a:miter lim="800000"/>
            <a:headEnd/>
            <a:tailEnd/>
          </a:ln>
        </p:spPr>
        <p:txBody>
          <a:bodyPr wrap="none" anchor="ctr"/>
          <a:lstStyle/>
          <a:p>
            <a:pPr algn="ctr"/>
            <a:r>
              <a:rPr lang="ru-RU"/>
              <a:t>Код программы </a:t>
            </a:r>
          </a:p>
          <a:p>
            <a:pPr algn="ctr"/>
            <a:r>
              <a:rPr lang="ru-RU"/>
              <a:t>на языке машинных инструкций </a:t>
            </a:r>
          </a:p>
        </p:txBody>
      </p:sp>
      <p:sp>
        <p:nvSpPr>
          <p:cNvPr id="52229" name="Rectangle 10"/>
          <p:cNvSpPr>
            <a:spLocks noChangeArrowheads="1"/>
          </p:cNvSpPr>
          <p:nvPr/>
        </p:nvSpPr>
        <p:spPr bwMode="auto">
          <a:xfrm>
            <a:off x="2438400" y="4786313"/>
            <a:ext cx="3657600" cy="1423987"/>
          </a:xfrm>
          <a:prstGeom prst="rect">
            <a:avLst/>
          </a:prstGeom>
          <a:solidFill>
            <a:schemeClr val="accent1"/>
          </a:solidFill>
          <a:ln w="9525">
            <a:solidFill>
              <a:schemeClr val="tx1"/>
            </a:solidFill>
            <a:miter lim="800000"/>
            <a:headEnd/>
            <a:tailEnd/>
          </a:ln>
        </p:spPr>
        <p:txBody>
          <a:bodyPr wrap="none" anchor="ctr"/>
          <a:lstStyle/>
          <a:p>
            <a:pPr algn="ctr"/>
            <a:r>
              <a:rPr lang="ru-RU"/>
              <a:t>Встроенные данные </a:t>
            </a:r>
          </a:p>
          <a:p>
            <a:pPr algn="ctr"/>
            <a:r>
              <a:rPr lang="ru-RU"/>
              <a:t>(меню, рисунки, …)</a:t>
            </a:r>
          </a:p>
        </p:txBody>
      </p:sp>
      <p:sp>
        <p:nvSpPr>
          <p:cNvPr id="52230" name="Text Box 14"/>
          <p:cNvSpPr txBox="1">
            <a:spLocks noChangeArrowheads="1"/>
          </p:cNvSpPr>
          <p:nvPr/>
        </p:nvSpPr>
        <p:spPr bwMode="auto">
          <a:xfrm>
            <a:off x="357188" y="5357813"/>
            <a:ext cx="1600200" cy="366712"/>
          </a:xfrm>
          <a:prstGeom prst="rect">
            <a:avLst/>
          </a:prstGeom>
          <a:noFill/>
          <a:ln w="9525">
            <a:noFill/>
            <a:miter lim="800000"/>
            <a:headEnd/>
            <a:tailEnd/>
          </a:ln>
        </p:spPr>
        <p:txBody>
          <a:bodyPr>
            <a:spAutoFit/>
          </a:bodyPr>
          <a:lstStyle/>
          <a:p>
            <a:pPr>
              <a:spcBef>
                <a:spcPct val="50000"/>
              </a:spcBef>
            </a:pPr>
            <a:r>
              <a:rPr lang="ru-RU"/>
              <a:t>Данные</a:t>
            </a:r>
          </a:p>
        </p:txBody>
      </p:sp>
      <p:sp>
        <p:nvSpPr>
          <p:cNvPr id="52231" name="AutoShape 15"/>
          <p:cNvSpPr>
            <a:spLocks/>
          </p:cNvSpPr>
          <p:nvPr/>
        </p:nvSpPr>
        <p:spPr bwMode="auto">
          <a:xfrm>
            <a:off x="2268538" y="1628775"/>
            <a:ext cx="88900" cy="3086100"/>
          </a:xfrm>
          <a:prstGeom prst="leftBrace">
            <a:avLst>
              <a:gd name="adj1" fmla="val 201696"/>
              <a:gd name="adj2" fmla="val 50000"/>
            </a:avLst>
          </a:prstGeom>
          <a:noFill/>
          <a:ln w="9525">
            <a:solidFill>
              <a:schemeClr val="tx1"/>
            </a:solidFill>
            <a:round/>
            <a:headEnd/>
            <a:tailEnd/>
          </a:ln>
        </p:spPr>
        <p:txBody>
          <a:bodyPr wrap="none" anchor="ctr"/>
          <a:lstStyle/>
          <a:p>
            <a:endParaRPr lang="ru-RU"/>
          </a:p>
        </p:txBody>
      </p:sp>
      <p:sp>
        <p:nvSpPr>
          <p:cNvPr id="52232" name="Text Box 16"/>
          <p:cNvSpPr txBox="1">
            <a:spLocks noChangeArrowheads="1"/>
          </p:cNvSpPr>
          <p:nvPr/>
        </p:nvSpPr>
        <p:spPr bwMode="auto">
          <a:xfrm>
            <a:off x="428625" y="2928938"/>
            <a:ext cx="1728788" cy="646112"/>
          </a:xfrm>
          <a:prstGeom prst="rect">
            <a:avLst/>
          </a:prstGeom>
          <a:noFill/>
          <a:ln w="9525">
            <a:noFill/>
            <a:miter lim="800000"/>
            <a:headEnd/>
            <a:tailEnd/>
          </a:ln>
        </p:spPr>
        <p:txBody>
          <a:bodyPr>
            <a:spAutoFit/>
          </a:bodyPr>
          <a:lstStyle/>
          <a:p>
            <a:pPr>
              <a:spcBef>
                <a:spcPct val="50000"/>
              </a:spcBef>
            </a:pPr>
            <a:r>
              <a:rPr lang="ru-RU"/>
              <a:t>Код программы</a:t>
            </a:r>
          </a:p>
        </p:txBody>
      </p:sp>
      <p:sp>
        <p:nvSpPr>
          <p:cNvPr id="52233" name="AutoShape 15"/>
          <p:cNvSpPr>
            <a:spLocks/>
          </p:cNvSpPr>
          <p:nvPr/>
        </p:nvSpPr>
        <p:spPr bwMode="auto">
          <a:xfrm>
            <a:off x="2286000" y="4786313"/>
            <a:ext cx="71438" cy="1443037"/>
          </a:xfrm>
          <a:prstGeom prst="leftBrace">
            <a:avLst>
              <a:gd name="adj1" fmla="val 201624"/>
              <a:gd name="adj2" fmla="val 50000"/>
            </a:avLst>
          </a:prstGeom>
          <a:noFill/>
          <a:ln w="9525">
            <a:solidFill>
              <a:schemeClr val="tx1"/>
            </a:solidFill>
            <a:round/>
            <a:headEnd/>
            <a:tailEnd/>
          </a:ln>
        </p:spPr>
        <p:txBody>
          <a:bodyPr wrap="none" anchor="ctr"/>
          <a:lstStyle/>
          <a:p>
            <a:endParaRPr lang="ru-RU"/>
          </a:p>
        </p:txBody>
      </p:sp>
      <p:sp>
        <p:nvSpPr>
          <p:cNvPr id="52234" name="Прямоугольник 9"/>
          <p:cNvSpPr>
            <a:spLocks noChangeArrowheads="1"/>
          </p:cNvSpPr>
          <p:nvPr/>
        </p:nvSpPr>
        <p:spPr bwMode="auto">
          <a:xfrm>
            <a:off x="6324600" y="1981200"/>
            <a:ext cx="2514600" cy="646113"/>
          </a:xfrm>
          <a:prstGeom prst="rect">
            <a:avLst/>
          </a:prstGeom>
          <a:noFill/>
          <a:ln w="9525">
            <a:noFill/>
            <a:miter lim="800000"/>
            <a:headEnd/>
            <a:tailEnd/>
          </a:ln>
        </p:spPr>
        <p:txBody>
          <a:bodyPr>
            <a:spAutoFit/>
          </a:bodyPr>
          <a:lstStyle/>
          <a:p>
            <a:r>
              <a:rPr lang="en-US"/>
              <a:t>Microsoft Portable Executable</a:t>
            </a:r>
            <a:endParaRPr lang="ru-RU"/>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ru-RU" sz="4000" smtClean="0"/>
              <a:t>Формат управляемых программных единиц</a:t>
            </a:r>
          </a:p>
        </p:txBody>
      </p:sp>
      <p:sp>
        <p:nvSpPr>
          <p:cNvPr id="53251" name="Rectangle 3"/>
          <p:cNvSpPr>
            <a:spLocks noChangeArrowheads="1"/>
          </p:cNvSpPr>
          <p:nvPr/>
        </p:nvSpPr>
        <p:spPr bwMode="auto">
          <a:xfrm>
            <a:off x="2438400" y="1711325"/>
            <a:ext cx="3657600" cy="4484688"/>
          </a:xfrm>
          <a:prstGeom prst="rect">
            <a:avLst/>
          </a:prstGeom>
          <a:solidFill>
            <a:schemeClr val="accent1"/>
          </a:solidFill>
          <a:ln w="9525">
            <a:solidFill>
              <a:schemeClr val="tx1"/>
            </a:solidFill>
            <a:miter lim="800000"/>
            <a:headEnd/>
            <a:tailEnd/>
          </a:ln>
        </p:spPr>
        <p:txBody>
          <a:bodyPr wrap="none" anchor="ctr"/>
          <a:lstStyle/>
          <a:p>
            <a:endParaRPr lang="ru-RU"/>
          </a:p>
        </p:txBody>
      </p:sp>
      <p:sp>
        <p:nvSpPr>
          <p:cNvPr id="53252" name="Rectangle 4"/>
          <p:cNvSpPr>
            <a:spLocks noChangeArrowheads="1"/>
          </p:cNvSpPr>
          <p:nvPr/>
        </p:nvSpPr>
        <p:spPr bwMode="auto">
          <a:xfrm>
            <a:off x="2438400" y="1711325"/>
            <a:ext cx="3657600" cy="1512888"/>
          </a:xfrm>
          <a:prstGeom prst="rect">
            <a:avLst/>
          </a:prstGeom>
          <a:solidFill>
            <a:schemeClr val="accent1"/>
          </a:solidFill>
          <a:ln w="9525">
            <a:solidFill>
              <a:schemeClr val="tx1"/>
            </a:solidFill>
            <a:miter lim="800000"/>
            <a:headEnd/>
            <a:tailEnd/>
          </a:ln>
        </p:spPr>
        <p:txBody>
          <a:bodyPr wrap="none" anchor="ctr"/>
          <a:lstStyle/>
          <a:p>
            <a:pPr algn="ctr"/>
            <a:endParaRPr lang="ru-RU" sz="2400"/>
          </a:p>
        </p:txBody>
      </p:sp>
      <p:sp>
        <p:nvSpPr>
          <p:cNvPr id="53253" name="Rectangle 5"/>
          <p:cNvSpPr>
            <a:spLocks noChangeArrowheads="1"/>
          </p:cNvSpPr>
          <p:nvPr/>
        </p:nvSpPr>
        <p:spPr bwMode="auto">
          <a:xfrm>
            <a:off x="2438400" y="1700213"/>
            <a:ext cx="3657600" cy="1524000"/>
          </a:xfrm>
          <a:prstGeom prst="rect">
            <a:avLst/>
          </a:prstGeom>
          <a:solidFill>
            <a:schemeClr val="accent1"/>
          </a:solidFill>
          <a:ln w="9525">
            <a:solidFill>
              <a:schemeClr val="tx1"/>
            </a:solidFill>
            <a:miter lim="800000"/>
            <a:headEnd/>
            <a:tailEnd/>
          </a:ln>
        </p:spPr>
        <p:txBody>
          <a:bodyPr wrap="none" anchor="ctr"/>
          <a:lstStyle/>
          <a:p>
            <a:endParaRPr lang="ru-RU"/>
          </a:p>
        </p:txBody>
      </p:sp>
      <p:sp>
        <p:nvSpPr>
          <p:cNvPr id="53254" name="Rectangle 6"/>
          <p:cNvSpPr>
            <a:spLocks noChangeArrowheads="1"/>
          </p:cNvSpPr>
          <p:nvPr/>
        </p:nvSpPr>
        <p:spPr bwMode="auto">
          <a:xfrm>
            <a:off x="2427288" y="1711325"/>
            <a:ext cx="3657600" cy="838200"/>
          </a:xfrm>
          <a:prstGeom prst="rect">
            <a:avLst/>
          </a:prstGeom>
          <a:solidFill>
            <a:schemeClr val="accent1"/>
          </a:solidFill>
          <a:ln w="9525">
            <a:solidFill>
              <a:schemeClr val="tx1"/>
            </a:solidFill>
            <a:miter lim="800000"/>
            <a:headEnd/>
            <a:tailEnd/>
          </a:ln>
        </p:spPr>
        <p:txBody>
          <a:bodyPr wrap="none" anchor="ctr"/>
          <a:lstStyle/>
          <a:p>
            <a:pPr algn="ctr"/>
            <a:r>
              <a:rPr lang="ru-RU"/>
              <a:t>Описание сборки </a:t>
            </a:r>
          </a:p>
          <a:p>
            <a:pPr algn="ctr"/>
            <a:r>
              <a:rPr lang="ru-RU"/>
              <a:t>(только у сборок)</a:t>
            </a:r>
          </a:p>
        </p:txBody>
      </p:sp>
      <p:sp>
        <p:nvSpPr>
          <p:cNvPr id="53255" name="Rectangle 7"/>
          <p:cNvSpPr>
            <a:spLocks noChangeArrowheads="1"/>
          </p:cNvSpPr>
          <p:nvPr/>
        </p:nvSpPr>
        <p:spPr bwMode="auto">
          <a:xfrm>
            <a:off x="2438400" y="2538413"/>
            <a:ext cx="3657600" cy="762000"/>
          </a:xfrm>
          <a:prstGeom prst="rect">
            <a:avLst/>
          </a:prstGeom>
          <a:solidFill>
            <a:schemeClr val="accent1"/>
          </a:solidFill>
          <a:ln w="9525">
            <a:solidFill>
              <a:schemeClr val="tx1"/>
            </a:solidFill>
            <a:miter lim="800000"/>
            <a:headEnd/>
            <a:tailEnd/>
          </a:ln>
        </p:spPr>
        <p:txBody>
          <a:bodyPr wrap="none" anchor="ctr"/>
          <a:lstStyle/>
          <a:p>
            <a:pPr algn="ctr"/>
            <a:r>
              <a:rPr lang="ru-RU"/>
              <a:t>Описание доступных </a:t>
            </a:r>
          </a:p>
          <a:p>
            <a:pPr algn="ctr"/>
            <a:r>
              <a:rPr lang="ru-RU"/>
              <a:t>классов</a:t>
            </a:r>
          </a:p>
        </p:txBody>
      </p:sp>
      <p:sp>
        <p:nvSpPr>
          <p:cNvPr id="53256" name="Rectangle 9"/>
          <p:cNvSpPr>
            <a:spLocks noChangeArrowheads="1"/>
          </p:cNvSpPr>
          <p:nvPr/>
        </p:nvSpPr>
        <p:spPr bwMode="auto">
          <a:xfrm>
            <a:off x="2438400" y="3300413"/>
            <a:ext cx="3657600" cy="1828800"/>
          </a:xfrm>
          <a:prstGeom prst="rect">
            <a:avLst/>
          </a:prstGeom>
          <a:solidFill>
            <a:schemeClr val="accent1"/>
          </a:solidFill>
          <a:ln w="25400">
            <a:solidFill>
              <a:schemeClr val="tx1"/>
            </a:solidFill>
            <a:miter lim="800000"/>
            <a:headEnd/>
            <a:tailEnd/>
          </a:ln>
        </p:spPr>
        <p:txBody>
          <a:bodyPr wrap="none" anchor="ctr"/>
          <a:lstStyle/>
          <a:p>
            <a:pPr algn="ctr"/>
            <a:r>
              <a:rPr lang="ru-RU"/>
              <a:t>Код программы на </a:t>
            </a:r>
            <a:r>
              <a:rPr lang="en-US"/>
              <a:t>IL </a:t>
            </a:r>
            <a:r>
              <a:rPr lang="ru-RU"/>
              <a:t>языке</a:t>
            </a:r>
          </a:p>
        </p:txBody>
      </p:sp>
      <p:sp>
        <p:nvSpPr>
          <p:cNvPr id="53257" name="Rectangle 10"/>
          <p:cNvSpPr>
            <a:spLocks noChangeArrowheads="1"/>
          </p:cNvSpPr>
          <p:nvPr/>
        </p:nvSpPr>
        <p:spPr bwMode="auto">
          <a:xfrm>
            <a:off x="2438400" y="5143500"/>
            <a:ext cx="3657600" cy="1066800"/>
          </a:xfrm>
          <a:prstGeom prst="rect">
            <a:avLst/>
          </a:prstGeom>
          <a:solidFill>
            <a:schemeClr val="accent1"/>
          </a:solidFill>
          <a:ln w="9525">
            <a:solidFill>
              <a:schemeClr val="tx1"/>
            </a:solidFill>
            <a:miter lim="800000"/>
            <a:headEnd/>
            <a:tailEnd/>
          </a:ln>
        </p:spPr>
        <p:txBody>
          <a:bodyPr wrap="none" anchor="ctr"/>
          <a:lstStyle/>
          <a:p>
            <a:pPr algn="ctr"/>
            <a:r>
              <a:rPr lang="ru-RU"/>
              <a:t>Встроенные ресурсы </a:t>
            </a:r>
          </a:p>
          <a:p>
            <a:pPr algn="ctr"/>
            <a:r>
              <a:rPr lang="ru-RU"/>
              <a:t>(меню, рисунки, …)</a:t>
            </a:r>
          </a:p>
        </p:txBody>
      </p:sp>
      <p:sp>
        <p:nvSpPr>
          <p:cNvPr id="53258" name="Text Box 11"/>
          <p:cNvSpPr txBox="1">
            <a:spLocks noChangeArrowheads="1"/>
          </p:cNvSpPr>
          <p:nvPr/>
        </p:nvSpPr>
        <p:spPr bwMode="auto">
          <a:xfrm>
            <a:off x="6292850" y="1774825"/>
            <a:ext cx="2771775" cy="641350"/>
          </a:xfrm>
          <a:prstGeom prst="rect">
            <a:avLst/>
          </a:prstGeom>
          <a:noFill/>
          <a:ln w="9525">
            <a:noFill/>
            <a:miter lim="800000"/>
            <a:headEnd/>
            <a:tailEnd/>
          </a:ln>
        </p:spPr>
        <p:txBody>
          <a:bodyPr>
            <a:spAutoFit/>
          </a:bodyPr>
          <a:lstStyle/>
          <a:p>
            <a:pPr>
              <a:spcBef>
                <a:spcPct val="50000"/>
              </a:spcBef>
            </a:pPr>
            <a:r>
              <a:rPr lang="ru-RU"/>
              <a:t>Метаданные сборки – декларация (</a:t>
            </a:r>
            <a:r>
              <a:rPr lang="en-US"/>
              <a:t>Manifest</a:t>
            </a:r>
            <a:r>
              <a:rPr lang="ru-RU"/>
              <a:t>)</a:t>
            </a:r>
          </a:p>
        </p:txBody>
      </p:sp>
      <p:sp>
        <p:nvSpPr>
          <p:cNvPr id="53259" name="Text Box 12"/>
          <p:cNvSpPr txBox="1">
            <a:spLocks noChangeArrowheads="1"/>
          </p:cNvSpPr>
          <p:nvPr/>
        </p:nvSpPr>
        <p:spPr bwMode="auto">
          <a:xfrm>
            <a:off x="6300788" y="2576513"/>
            <a:ext cx="2606675" cy="641350"/>
          </a:xfrm>
          <a:prstGeom prst="rect">
            <a:avLst/>
          </a:prstGeom>
          <a:noFill/>
          <a:ln w="9525">
            <a:noFill/>
            <a:miter lim="800000"/>
            <a:headEnd/>
            <a:tailEnd/>
          </a:ln>
        </p:spPr>
        <p:txBody>
          <a:bodyPr>
            <a:spAutoFit/>
          </a:bodyPr>
          <a:lstStyle/>
          <a:p>
            <a:pPr>
              <a:spcBef>
                <a:spcPct val="50000"/>
              </a:spcBef>
            </a:pPr>
            <a:r>
              <a:rPr lang="ru-RU"/>
              <a:t>Метаданные типов (</a:t>
            </a:r>
            <a:r>
              <a:rPr lang="en-US"/>
              <a:t>Type Metadata</a:t>
            </a:r>
            <a:r>
              <a:rPr lang="ru-RU"/>
              <a:t>)</a:t>
            </a:r>
          </a:p>
        </p:txBody>
      </p:sp>
      <p:sp>
        <p:nvSpPr>
          <p:cNvPr id="53260" name="Text Box 13"/>
          <p:cNvSpPr txBox="1">
            <a:spLocks noChangeArrowheads="1"/>
          </p:cNvSpPr>
          <p:nvPr/>
        </p:nvSpPr>
        <p:spPr bwMode="auto">
          <a:xfrm>
            <a:off x="6467475" y="4062413"/>
            <a:ext cx="1600200" cy="366712"/>
          </a:xfrm>
          <a:prstGeom prst="rect">
            <a:avLst/>
          </a:prstGeom>
          <a:noFill/>
          <a:ln w="9525">
            <a:noFill/>
            <a:miter lim="800000"/>
            <a:headEnd/>
            <a:tailEnd/>
          </a:ln>
        </p:spPr>
        <p:txBody>
          <a:bodyPr>
            <a:spAutoFit/>
          </a:bodyPr>
          <a:lstStyle/>
          <a:p>
            <a:pPr>
              <a:spcBef>
                <a:spcPct val="50000"/>
              </a:spcBef>
            </a:pPr>
            <a:r>
              <a:rPr lang="en-US"/>
              <a:t>IL code</a:t>
            </a:r>
            <a:endParaRPr lang="ru-RU"/>
          </a:p>
        </p:txBody>
      </p:sp>
      <p:sp>
        <p:nvSpPr>
          <p:cNvPr id="53261" name="Text Box 14"/>
          <p:cNvSpPr txBox="1">
            <a:spLocks noChangeArrowheads="1"/>
          </p:cNvSpPr>
          <p:nvPr/>
        </p:nvSpPr>
        <p:spPr bwMode="auto">
          <a:xfrm>
            <a:off x="6429375" y="5281613"/>
            <a:ext cx="1600200" cy="366712"/>
          </a:xfrm>
          <a:prstGeom prst="rect">
            <a:avLst/>
          </a:prstGeom>
          <a:noFill/>
          <a:ln w="9525">
            <a:noFill/>
            <a:miter lim="800000"/>
            <a:headEnd/>
            <a:tailEnd/>
          </a:ln>
        </p:spPr>
        <p:txBody>
          <a:bodyPr>
            <a:spAutoFit/>
          </a:bodyPr>
          <a:lstStyle/>
          <a:p>
            <a:pPr>
              <a:spcBef>
                <a:spcPct val="50000"/>
              </a:spcBef>
            </a:pPr>
            <a:r>
              <a:rPr lang="en-US"/>
              <a:t>Resources</a:t>
            </a:r>
            <a:endParaRPr lang="ru-RU"/>
          </a:p>
        </p:txBody>
      </p:sp>
      <p:sp>
        <p:nvSpPr>
          <p:cNvPr id="53262" name="AutoShape 15"/>
          <p:cNvSpPr>
            <a:spLocks/>
          </p:cNvSpPr>
          <p:nvPr/>
        </p:nvSpPr>
        <p:spPr bwMode="auto">
          <a:xfrm>
            <a:off x="2268538" y="1628775"/>
            <a:ext cx="71437" cy="1728788"/>
          </a:xfrm>
          <a:prstGeom prst="leftBrace">
            <a:avLst>
              <a:gd name="adj1" fmla="val 201668"/>
              <a:gd name="adj2" fmla="val 50000"/>
            </a:avLst>
          </a:prstGeom>
          <a:noFill/>
          <a:ln w="9525">
            <a:solidFill>
              <a:schemeClr val="tx1"/>
            </a:solidFill>
            <a:round/>
            <a:headEnd/>
            <a:tailEnd/>
          </a:ln>
        </p:spPr>
        <p:txBody>
          <a:bodyPr wrap="none" anchor="ctr"/>
          <a:lstStyle/>
          <a:p>
            <a:endParaRPr lang="ru-RU"/>
          </a:p>
        </p:txBody>
      </p:sp>
      <p:sp>
        <p:nvSpPr>
          <p:cNvPr id="53263" name="Text Box 16"/>
          <p:cNvSpPr txBox="1">
            <a:spLocks noChangeArrowheads="1"/>
          </p:cNvSpPr>
          <p:nvPr/>
        </p:nvSpPr>
        <p:spPr bwMode="auto">
          <a:xfrm>
            <a:off x="323850" y="2276475"/>
            <a:ext cx="1728788" cy="366713"/>
          </a:xfrm>
          <a:prstGeom prst="rect">
            <a:avLst/>
          </a:prstGeom>
          <a:noFill/>
          <a:ln w="9525">
            <a:noFill/>
            <a:miter lim="800000"/>
            <a:headEnd/>
            <a:tailEnd/>
          </a:ln>
        </p:spPr>
        <p:txBody>
          <a:bodyPr>
            <a:spAutoFit/>
          </a:bodyPr>
          <a:lstStyle/>
          <a:p>
            <a:pPr>
              <a:spcBef>
                <a:spcPct val="50000"/>
              </a:spcBef>
            </a:pPr>
            <a:r>
              <a:rPr lang="ru-RU"/>
              <a:t>Метаданные</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ru-RU" smtClean="0"/>
              <a:t>Многофайловая сборка</a:t>
            </a:r>
          </a:p>
        </p:txBody>
      </p:sp>
      <p:sp>
        <p:nvSpPr>
          <p:cNvPr id="54275" name="Rectangle 3"/>
          <p:cNvSpPr>
            <a:spLocks noChangeArrowheads="1"/>
          </p:cNvSpPr>
          <p:nvPr/>
        </p:nvSpPr>
        <p:spPr bwMode="auto">
          <a:xfrm>
            <a:off x="3348038" y="1916113"/>
            <a:ext cx="2376487" cy="1800225"/>
          </a:xfrm>
          <a:prstGeom prst="rect">
            <a:avLst/>
          </a:prstGeom>
          <a:solidFill>
            <a:schemeClr val="accent1"/>
          </a:solidFill>
          <a:ln w="9525">
            <a:solidFill>
              <a:schemeClr val="tx1"/>
            </a:solidFill>
            <a:miter lim="800000"/>
            <a:headEnd/>
            <a:tailEnd/>
          </a:ln>
        </p:spPr>
        <p:txBody>
          <a:bodyPr wrap="none" anchor="ctr"/>
          <a:lstStyle/>
          <a:p>
            <a:endParaRPr lang="ru-RU"/>
          </a:p>
        </p:txBody>
      </p:sp>
      <p:sp>
        <p:nvSpPr>
          <p:cNvPr id="54276" name="Rectangle 4"/>
          <p:cNvSpPr>
            <a:spLocks noChangeArrowheads="1"/>
          </p:cNvSpPr>
          <p:nvPr/>
        </p:nvSpPr>
        <p:spPr bwMode="auto">
          <a:xfrm>
            <a:off x="3348038" y="1916113"/>
            <a:ext cx="2376487" cy="936625"/>
          </a:xfrm>
          <a:prstGeom prst="rect">
            <a:avLst/>
          </a:prstGeom>
          <a:solidFill>
            <a:schemeClr val="accent1"/>
          </a:solidFill>
          <a:ln w="9525">
            <a:solidFill>
              <a:schemeClr val="tx1"/>
            </a:solidFill>
            <a:miter lim="800000"/>
            <a:headEnd/>
            <a:tailEnd/>
          </a:ln>
        </p:spPr>
        <p:txBody>
          <a:bodyPr wrap="none" anchor="ctr"/>
          <a:lstStyle/>
          <a:p>
            <a:endParaRPr lang="ru-RU"/>
          </a:p>
        </p:txBody>
      </p:sp>
      <p:sp>
        <p:nvSpPr>
          <p:cNvPr id="54277" name="Rectangle 5"/>
          <p:cNvSpPr>
            <a:spLocks noChangeArrowheads="1"/>
          </p:cNvSpPr>
          <p:nvPr/>
        </p:nvSpPr>
        <p:spPr bwMode="auto">
          <a:xfrm>
            <a:off x="3348038" y="2852738"/>
            <a:ext cx="2376487" cy="863600"/>
          </a:xfrm>
          <a:prstGeom prst="rect">
            <a:avLst/>
          </a:prstGeom>
          <a:solidFill>
            <a:schemeClr val="accent1"/>
          </a:solidFill>
          <a:ln w="9525">
            <a:solidFill>
              <a:schemeClr val="tx1"/>
            </a:solidFill>
            <a:miter lim="800000"/>
            <a:headEnd/>
            <a:tailEnd/>
          </a:ln>
        </p:spPr>
        <p:txBody>
          <a:bodyPr wrap="none" anchor="ctr"/>
          <a:lstStyle/>
          <a:p>
            <a:pPr algn="ctr"/>
            <a:r>
              <a:rPr lang="en-US"/>
              <a:t>CIL</a:t>
            </a:r>
            <a:endParaRPr lang="ru-RU"/>
          </a:p>
        </p:txBody>
      </p:sp>
      <p:sp>
        <p:nvSpPr>
          <p:cNvPr id="54278" name="Rectangle 6"/>
          <p:cNvSpPr>
            <a:spLocks noChangeArrowheads="1"/>
          </p:cNvSpPr>
          <p:nvPr/>
        </p:nvSpPr>
        <p:spPr bwMode="auto">
          <a:xfrm>
            <a:off x="3429000" y="1989138"/>
            <a:ext cx="2214563" cy="503237"/>
          </a:xfrm>
          <a:prstGeom prst="rect">
            <a:avLst/>
          </a:prstGeom>
          <a:solidFill>
            <a:schemeClr val="accent1"/>
          </a:solidFill>
          <a:ln w="9525">
            <a:solidFill>
              <a:schemeClr val="tx1"/>
            </a:solidFill>
            <a:miter lim="800000"/>
            <a:headEnd/>
            <a:tailEnd/>
          </a:ln>
        </p:spPr>
        <p:txBody>
          <a:bodyPr wrap="none" anchor="ctr"/>
          <a:lstStyle/>
          <a:p>
            <a:pPr algn="ctr"/>
            <a:r>
              <a:rPr lang="ru-RU"/>
              <a:t>Описание сборки</a:t>
            </a:r>
          </a:p>
        </p:txBody>
      </p:sp>
      <p:sp>
        <p:nvSpPr>
          <p:cNvPr id="54279" name="Text Box 7"/>
          <p:cNvSpPr txBox="1">
            <a:spLocks noChangeArrowheads="1"/>
          </p:cNvSpPr>
          <p:nvPr/>
        </p:nvSpPr>
        <p:spPr bwMode="auto">
          <a:xfrm>
            <a:off x="3468688" y="2492375"/>
            <a:ext cx="2376487" cy="366713"/>
          </a:xfrm>
          <a:prstGeom prst="rect">
            <a:avLst/>
          </a:prstGeom>
          <a:noFill/>
          <a:ln w="9525">
            <a:noFill/>
            <a:miter lim="800000"/>
            <a:headEnd/>
            <a:tailEnd/>
          </a:ln>
        </p:spPr>
        <p:txBody>
          <a:bodyPr>
            <a:spAutoFit/>
          </a:bodyPr>
          <a:lstStyle/>
          <a:p>
            <a:pPr>
              <a:spcBef>
                <a:spcPct val="50000"/>
              </a:spcBef>
            </a:pPr>
            <a:r>
              <a:rPr lang="ru-RU"/>
              <a:t>Метаданные типов</a:t>
            </a:r>
          </a:p>
        </p:txBody>
      </p:sp>
      <p:sp>
        <p:nvSpPr>
          <p:cNvPr id="54280" name="Rectangle 8"/>
          <p:cNvSpPr>
            <a:spLocks noChangeArrowheads="1"/>
          </p:cNvSpPr>
          <p:nvPr/>
        </p:nvSpPr>
        <p:spPr bwMode="auto">
          <a:xfrm>
            <a:off x="538163" y="4581525"/>
            <a:ext cx="2376487" cy="1295400"/>
          </a:xfrm>
          <a:prstGeom prst="rect">
            <a:avLst/>
          </a:prstGeom>
          <a:solidFill>
            <a:schemeClr val="accent1"/>
          </a:solidFill>
          <a:ln w="9525">
            <a:solidFill>
              <a:schemeClr val="tx1"/>
            </a:solidFill>
            <a:miter lim="800000"/>
            <a:headEnd/>
            <a:tailEnd/>
          </a:ln>
        </p:spPr>
        <p:txBody>
          <a:bodyPr wrap="none" anchor="ctr"/>
          <a:lstStyle/>
          <a:p>
            <a:endParaRPr lang="ru-RU"/>
          </a:p>
        </p:txBody>
      </p:sp>
      <p:sp>
        <p:nvSpPr>
          <p:cNvPr id="54281" name="Rectangle 9"/>
          <p:cNvSpPr>
            <a:spLocks noChangeArrowheads="1"/>
          </p:cNvSpPr>
          <p:nvPr/>
        </p:nvSpPr>
        <p:spPr bwMode="auto">
          <a:xfrm>
            <a:off x="539750" y="5013325"/>
            <a:ext cx="2376488" cy="863600"/>
          </a:xfrm>
          <a:prstGeom prst="rect">
            <a:avLst/>
          </a:prstGeom>
          <a:solidFill>
            <a:schemeClr val="accent1"/>
          </a:solidFill>
          <a:ln w="9525">
            <a:solidFill>
              <a:schemeClr val="tx1"/>
            </a:solidFill>
            <a:miter lim="800000"/>
            <a:headEnd/>
            <a:tailEnd/>
          </a:ln>
        </p:spPr>
        <p:txBody>
          <a:bodyPr wrap="none" anchor="ctr"/>
          <a:lstStyle/>
          <a:p>
            <a:pPr algn="ctr"/>
            <a:r>
              <a:rPr lang="en-US"/>
              <a:t>CIL</a:t>
            </a:r>
            <a:endParaRPr lang="ru-RU"/>
          </a:p>
        </p:txBody>
      </p:sp>
      <p:sp>
        <p:nvSpPr>
          <p:cNvPr id="54282" name="Rectangle 10"/>
          <p:cNvSpPr>
            <a:spLocks noChangeArrowheads="1"/>
          </p:cNvSpPr>
          <p:nvPr/>
        </p:nvSpPr>
        <p:spPr bwMode="auto">
          <a:xfrm>
            <a:off x="539750" y="4581525"/>
            <a:ext cx="2376488" cy="431800"/>
          </a:xfrm>
          <a:prstGeom prst="rect">
            <a:avLst/>
          </a:prstGeom>
          <a:solidFill>
            <a:schemeClr val="accent1"/>
          </a:solidFill>
          <a:ln w="9525">
            <a:solidFill>
              <a:schemeClr val="tx1"/>
            </a:solidFill>
            <a:miter lim="800000"/>
            <a:headEnd/>
            <a:tailEnd/>
          </a:ln>
        </p:spPr>
        <p:txBody>
          <a:bodyPr wrap="none" anchor="ctr"/>
          <a:lstStyle/>
          <a:p>
            <a:pPr algn="ctr"/>
            <a:r>
              <a:rPr lang="ru-RU"/>
              <a:t>Метаданные</a:t>
            </a:r>
          </a:p>
        </p:txBody>
      </p:sp>
      <p:sp>
        <p:nvSpPr>
          <p:cNvPr id="54283" name="Rectangle 11"/>
          <p:cNvSpPr>
            <a:spLocks noChangeArrowheads="1"/>
          </p:cNvSpPr>
          <p:nvPr/>
        </p:nvSpPr>
        <p:spPr bwMode="auto">
          <a:xfrm>
            <a:off x="3276600" y="4581525"/>
            <a:ext cx="2376488" cy="1295400"/>
          </a:xfrm>
          <a:prstGeom prst="rect">
            <a:avLst/>
          </a:prstGeom>
          <a:solidFill>
            <a:schemeClr val="accent1"/>
          </a:solidFill>
          <a:ln w="9525">
            <a:solidFill>
              <a:schemeClr val="tx1"/>
            </a:solidFill>
            <a:miter lim="800000"/>
            <a:headEnd/>
            <a:tailEnd/>
          </a:ln>
        </p:spPr>
        <p:txBody>
          <a:bodyPr wrap="none" anchor="ctr"/>
          <a:lstStyle/>
          <a:p>
            <a:endParaRPr lang="ru-RU"/>
          </a:p>
        </p:txBody>
      </p:sp>
      <p:sp>
        <p:nvSpPr>
          <p:cNvPr id="54284" name="Rectangle 12"/>
          <p:cNvSpPr>
            <a:spLocks noChangeArrowheads="1"/>
          </p:cNvSpPr>
          <p:nvPr/>
        </p:nvSpPr>
        <p:spPr bwMode="auto">
          <a:xfrm>
            <a:off x="3492500" y="4724400"/>
            <a:ext cx="1943100" cy="936625"/>
          </a:xfrm>
          <a:prstGeom prst="rect">
            <a:avLst/>
          </a:prstGeom>
          <a:solidFill>
            <a:schemeClr val="accent1"/>
          </a:solidFill>
          <a:ln w="9525">
            <a:solidFill>
              <a:schemeClr val="tx1"/>
            </a:solidFill>
            <a:miter lim="800000"/>
            <a:headEnd/>
            <a:tailEnd/>
          </a:ln>
        </p:spPr>
        <p:txBody>
          <a:bodyPr wrap="none" anchor="ctr"/>
          <a:lstStyle/>
          <a:p>
            <a:pPr algn="ctr"/>
            <a:r>
              <a:rPr lang="ru-RU"/>
              <a:t>Картинка</a:t>
            </a:r>
          </a:p>
        </p:txBody>
      </p:sp>
      <p:sp>
        <p:nvSpPr>
          <p:cNvPr id="54285" name="Rectangle 13"/>
          <p:cNvSpPr>
            <a:spLocks noChangeArrowheads="1"/>
          </p:cNvSpPr>
          <p:nvPr/>
        </p:nvSpPr>
        <p:spPr bwMode="auto">
          <a:xfrm>
            <a:off x="6227763" y="4581525"/>
            <a:ext cx="2376487" cy="1295400"/>
          </a:xfrm>
          <a:prstGeom prst="rect">
            <a:avLst/>
          </a:prstGeom>
          <a:solidFill>
            <a:schemeClr val="accent1"/>
          </a:solidFill>
          <a:ln w="9525">
            <a:solidFill>
              <a:schemeClr val="tx1"/>
            </a:solidFill>
            <a:miter lim="800000"/>
            <a:headEnd/>
            <a:tailEnd/>
          </a:ln>
        </p:spPr>
        <p:txBody>
          <a:bodyPr wrap="none" anchor="ctr"/>
          <a:lstStyle/>
          <a:p>
            <a:endParaRPr lang="ru-RU"/>
          </a:p>
        </p:txBody>
      </p:sp>
      <p:sp>
        <p:nvSpPr>
          <p:cNvPr id="54286" name="Rectangle 14"/>
          <p:cNvSpPr>
            <a:spLocks noChangeArrowheads="1"/>
          </p:cNvSpPr>
          <p:nvPr/>
        </p:nvSpPr>
        <p:spPr bwMode="auto">
          <a:xfrm>
            <a:off x="6227763" y="5157788"/>
            <a:ext cx="2376487" cy="719137"/>
          </a:xfrm>
          <a:prstGeom prst="rect">
            <a:avLst/>
          </a:prstGeom>
          <a:solidFill>
            <a:schemeClr val="accent1"/>
          </a:solidFill>
          <a:ln w="9525">
            <a:solidFill>
              <a:schemeClr val="tx1"/>
            </a:solidFill>
            <a:miter lim="800000"/>
            <a:headEnd/>
            <a:tailEnd/>
          </a:ln>
        </p:spPr>
        <p:txBody>
          <a:bodyPr wrap="none" anchor="ctr"/>
          <a:lstStyle/>
          <a:p>
            <a:pPr algn="ctr"/>
            <a:r>
              <a:rPr lang="en-US"/>
              <a:t>CIL</a:t>
            </a:r>
            <a:endParaRPr lang="ru-RU"/>
          </a:p>
        </p:txBody>
      </p:sp>
      <p:sp>
        <p:nvSpPr>
          <p:cNvPr id="54287" name="Rectangle 15"/>
          <p:cNvSpPr>
            <a:spLocks noChangeArrowheads="1"/>
          </p:cNvSpPr>
          <p:nvPr/>
        </p:nvSpPr>
        <p:spPr bwMode="auto">
          <a:xfrm>
            <a:off x="6227763" y="4581525"/>
            <a:ext cx="2376487" cy="576263"/>
          </a:xfrm>
          <a:prstGeom prst="rect">
            <a:avLst/>
          </a:prstGeom>
          <a:solidFill>
            <a:schemeClr val="accent1"/>
          </a:solidFill>
          <a:ln w="9525">
            <a:solidFill>
              <a:schemeClr val="tx1"/>
            </a:solidFill>
            <a:miter lim="800000"/>
            <a:headEnd/>
            <a:tailEnd/>
          </a:ln>
        </p:spPr>
        <p:txBody>
          <a:bodyPr wrap="none" anchor="ctr"/>
          <a:lstStyle/>
          <a:p>
            <a:pPr algn="ctr"/>
            <a:r>
              <a:rPr lang="ru-RU"/>
              <a:t>Метаданные</a:t>
            </a:r>
          </a:p>
        </p:txBody>
      </p:sp>
      <p:cxnSp>
        <p:nvCxnSpPr>
          <p:cNvPr id="54288" name="AutoShape 16"/>
          <p:cNvCxnSpPr>
            <a:cxnSpLocks noChangeShapeType="1"/>
            <a:stCxn id="54278" idx="1"/>
            <a:endCxn id="54280" idx="0"/>
          </p:cNvCxnSpPr>
          <p:nvPr/>
        </p:nvCxnSpPr>
        <p:spPr bwMode="auto">
          <a:xfrm rot="10800000" flipV="1">
            <a:off x="1727200" y="2241550"/>
            <a:ext cx="1701800" cy="2339975"/>
          </a:xfrm>
          <a:prstGeom prst="curvedConnector2">
            <a:avLst/>
          </a:prstGeom>
          <a:noFill/>
          <a:ln w="9525">
            <a:solidFill>
              <a:schemeClr val="tx1"/>
            </a:solidFill>
            <a:round/>
            <a:headEnd/>
            <a:tailEnd type="triangle" w="med" len="med"/>
          </a:ln>
        </p:spPr>
      </p:cxnSp>
      <p:cxnSp>
        <p:nvCxnSpPr>
          <p:cNvPr id="54289" name="AutoShape 17"/>
          <p:cNvCxnSpPr>
            <a:cxnSpLocks noChangeShapeType="1"/>
            <a:stCxn id="54278" idx="3"/>
            <a:endCxn id="54285" idx="0"/>
          </p:cNvCxnSpPr>
          <p:nvPr/>
        </p:nvCxnSpPr>
        <p:spPr bwMode="auto">
          <a:xfrm>
            <a:off x="5643563" y="2241550"/>
            <a:ext cx="1773237" cy="2339975"/>
          </a:xfrm>
          <a:prstGeom prst="curvedConnector2">
            <a:avLst/>
          </a:prstGeom>
          <a:noFill/>
          <a:ln w="9525">
            <a:solidFill>
              <a:schemeClr val="tx1"/>
            </a:solidFill>
            <a:round/>
            <a:headEnd/>
            <a:tailEnd type="triangle" w="med" len="med"/>
          </a:ln>
        </p:spPr>
      </p:cxnSp>
      <p:cxnSp>
        <p:nvCxnSpPr>
          <p:cNvPr id="54290" name="AutoShape 18"/>
          <p:cNvCxnSpPr>
            <a:cxnSpLocks noChangeShapeType="1"/>
            <a:stCxn id="54278" idx="3"/>
            <a:endCxn id="54283" idx="0"/>
          </p:cNvCxnSpPr>
          <p:nvPr/>
        </p:nvCxnSpPr>
        <p:spPr bwMode="auto">
          <a:xfrm flipH="1">
            <a:off x="4465638" y="2241550"/>
            <a:ext cx="1177925" cy="2339975"/>
          </a:xfrm>
          <a:prstGeom prst="curvedConnector4">
            <a:avLst>
              <a:gd name="adj1" fmla="val -19394"/>
              <a:gd name="adj2" fmla="val 55375"/>
            </a:avLst>
          </a:prstGeom>
          <a:noFill/>
          <a:ln w="9525">
            <a:solidFill>
              <a:schemeClr val="tx1"/>
            </a:solidFill>
            <a:round/>
            <a:headEnd/>
            <a:tailEnd type="triangle" w="med" len="med"/>
          </a:ln>
        </p:spPr>
      </p:cxnSp>
      <p:sp>
        <p:nvSpPr>
          <p:cNvPr id="54291" name="Text Box 19"/>
          <p:cNvSpPr txBox="1">
            <a:spLocks noChangeArrowheads="1"/>
          </p:cNvSpPr>
          <p:nvPr/>
        </p:nvSpPr>
        <p:spPr bwMode="auto">
          <a:xfrm>
            <a:off x="3563938" y="1484313"/>
            <a:ext cx="1655762" cy="366712"/>
          </a:xfrm>
          <a:prstGeom prst="rect">
            <a:avLst/>
          </a:prstGeom>
          <a:noFill/>
          <a:ln w="9525">
            <a:noFill/>
            <a:miter lim="800000"/>
            <a:headEnd/>
            <a:tailEnd/>
          </a:ln>
        </p:spPr>
        <p:txBody>
          <a:bodyPr>
            <a:spAutoFit/>
          </a:bodyPr>
          <a:lstStyle/>
          <a:p>
            <a:pPr>
              <a:spcBef>
                <a:spcPct val="50000"/>
              </a:spcBef>
            </a:pPr>
            <a:r>
              <a:rPr lang="en-US"/>
              <a:t>Main.exe</a:t>
            </a:r>
            <a:endParaRPr lang="ru-RU"/>
          </a:p>
        </p:txBody>
      </p:sp>
      <p:sp>
        <p:nvSpPr>
          <p:cNvPr id="54292" name="Text Box 20"/>
          <p:cNvSpPr txBox="1">
            <a:spLocks noChangeArrowheads="1"/>
          </p:cNvSpPr>
          <p:nvPr/>
        </p:nvSpPr>
        <p:spPr bwMode="auto">
          <a:xfrm>
            <a:off x="755650" y="6092825"/>
            <a:ext cx="1871663" cy="366713"/>
          </a:xfrm>
          <a:prstGeom prst="rect">
            <a:avLst/>
          </a:prstGeom>
          <a:noFill/>
          <a:ln w="9525">
            <a:noFill/>
            <a:miter lim="800000"/>
            <a:headEnd/>
            <a:tailEnd/>
          </a:ln>
        </p:spPr>
        <p:txBody>
          <a:bodyPr>
            <a:spAutoFit/>
          </a:bodyPr>
          <a:lstStyle/>
          <a:p>
            <a:pPr>
              <a:spcBef>
                <a:spcPct val="50000"/>
              </a:spcBef>
            </a:pPr>
            <a:r>
              <a:rPr lang="en-US"/>
              <a:t>Aix1.netmodule</a:t>
            </a:r>
            <a:endParaRPr lang="ru-RU"/>
          </a:p>
        </p:txBody>
      </p:sp>
      <p:sp>
        <p:nvSpPr>
          <p:cNvPr id="54293" name="Text Box 21"/>
          <p:cNvSpPr txBox="1">
            <a:spLocks noChangeArrowheads="1"/>
          </p:cNvSpPr>
          <p:nvPr/>
        </p:nvSpPr>
        <p:spPr bwMode="auto">
          <a:xfrm>
            <a:off x="6443663" y="6021388"/>
            <a:ext cx="1871662" cy="366712"/>
          </a:xfrm>
          <a:prstGeom prst="rect">
            <a:avLst/>
          </a:prstGeom>
          <a:noFill/>
          <a:ln w="9525">
            <a:noFill/>
            <a:miter lim="800000"/>
            <a:headEnd/>
            <a:tailEnd/>
          </a:ln>
        </p:spPr>
        <p:txBody>
          <a:bodyPr>
            <a:spAutoFit/>
          </a:bodyPr>
          <a:lstStyle/>
          <a:p>
            <a:pPr>
              <a:spcBef>
                <a:spcPct val="50000"/>
              </a:spcBef>
            </a:pPr>
            <a:r>
              <a:rPr lang="en-US"/>
              <a:t>Aix2.netmodule</a:t>
            </a:r>
            <a:endParaRPr lang="ru-RU"/>
          </a:p>
        </p:txBody>
      </p:sp>
      <p:sp>
        <p:nvSpPr>
          <p:cNvPr id="54294" name="Text Box 22"/>
          <p:cNvSpPr txBox="1">
            <a:spLocks noChangeArrowheads="1"/>
          </p:cNvSpPr>
          <p:nvPr/>
        </p:nvSpPr>
        <p:spPr bwMode="auto">
          <a:xfrm>
            <a:off x="3419475" y="6092825"/>
            <a:ext cx="1871663" cy="366713"/>
          </a:xfrm>
          <a:prstGeom prst="rect">
            <a:avLst/>
          </a:prstGeom>
          <a:noFill/>
          <a:ln w="9525">
            <a:noFill/>
            <a:miter lim="800000"/>
            <a:headEnd/>
            <a:tailEnd/>
          </a:ln>
        </p:spPr>
        <p:txBody>
          <a:bodyPr>
            <a:spAutoFit/>
          </a:bodyPr>
          <a:lstStyle/>
          <a:p>
            <a:pPr>
              <a:spcBef>
                <a:spcPct val="50000"/>
              </a:spcBef>
            </a:pPr>
            <a:r>
              <a:rPr lang="en-US"/>
              <a:t>Image.jpg</a:t>
            </a:r>
            <a:endParaRPr lang="ru-RU"/>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128588" y="223838"/>
            <a:ext cx="9144000" cy="1143000"/>
          </a:xfrm>
        </p:spPr>
        <p:txBody>
          <a:bodyPr/>
          <a:lstStyle/>
          <a:p>
            <a:pPr eaLnBrk="1" hangingPunct="1"/>
            <a:r>
              <a:rPr lang="ru-RU" sz="4000" smtClean="0"/>
              <a:t>Метаданные сборки - декларация</a:t>
            </a:r>
            <a:br>
              <a:rPr lang="ru-RU" sz="4000" smtClean="0"/>
            </a:br>
            <a:r>
              <a:rPr lang="ru-RU" sz="4000" smtClean="0"/>
              <a:t>(Assembly Manifest)</a:t>
            </a:r>
            <a:endParaRPr lang="en-US" sz="4000" smtClean="0"/>
          </a:p>
        </p:txBody>
      </p:sp>
      <p:sp>
        <p:nvSpPr>
          <p:cNvPr id="55299" name="Rectangle 3"/>
          <p:cNvSpPr>
            <a:spLocks noGrp="1" noChangeArrowheads="1"/>
          </p:cNvSpPr>
          <p:nvPr>
            <p:ph type="body" idx="1"/>
          </p:nvPr>
        </p:nvSpPr>
        <p:spPr>
          <a:xfrm>
            <a:off x="228600" y="1828800"/>
            <a:ext cx="8915400" cy="4876800"/>
          </a:xfrm>
        </p:spPr>
        <p:txBody>
          <a:bodyPr/>
          <a:lstStyle/>
          <a:p>
            <a:pPr eaLnBrk="1" hangingPunct="1">
              <a:lnSpc>
                <a:spcPct val="90000"/>
              </a:lnSpc>
            </a:pPr>
            <a:r>
              <a:rPr lang="ru-RU" sz="2400" smtClean="0"/>
              <a:t>Декларация (Манифест) это часть метаданных модуля</a:t>
            </a:r>
          </a:p>
          <a:p>
            <a:pPr eaLnBrk="1" hangingPunct="1">
              <a:lnSpc>
                <a:spcPct val="90000"/>
              </a:lnSpc>
            </a:pPr>
            <a:r>
              <a:rPr lang="ru-RU" sz="2400" smtClean="0"/>
              <a:t>Декларация – метаданные, описывающие содержимое сборки, в частности, </a:t>
            </a:r>
            <a:r>
              <a:rPr lang="en-US" sz="2400" smtClean="0"/>
              <a:t>PE </a:t>
            </a:r>
            <a:r>
              <a:rPr lang="ru-RU" sz="2400" smtClean="0"/>
              <a:t>файлы, представляющий данную сборку.</a:t>
            </a:r>
          </a:p>
          <a:p>
            <a:pPr eaLnBrk="1" hangingPunct="1">
              <a:lnSpc>
                <a:spcPct val="90000"/>
              </a:lnSpc>
            </a:pPr>
            <a:r>
              <a:rPr lang="ru-RU" sz="2400" smtClean="0"/>
              <a:t>Состав декларации</a:t>
            </a:r>
          </a:p>
          <a:p>
            <a:pPr lvl="1" eaLnBrk="1" hangingPunct="1">
              <a:lnSpc>
                <a:spcPct val="90000"/>
              </a:lnSpc>
            </a:pPr>
            <a:r>
              <a:rPr lang="ru-RU" sz="2000" smtClean="0"/>
              <a:t>Идентификация – имя, номер версии, открытый ключ</a:t>
            </a:r>
          </a:p>
          <a:p>
            <a:pPr lvl="1" eaLnBrk="1" hangingPunct="1">
              <a:lnSpc>
                <a:spcPct val="90000"/>
              </a:lnSpc>
            </a:pPr>
            <a:r>
              <a:rPr lang="ru-RU" sz="2000" smtClean="0"/>
              <a:t>Список файлов сборки</a:t>
            </a:r>
          </a:p>
          <a:p>
            <a:pPr lvl="1" eaLnBrk="1" hangingPunct="1">
              <a:lnSpc>
                <a:spcPct val="90000"/>
              </a:lnSpc>
            </a:pPr>
            <a:r>
              <a:rPr lang="ru-RU" sz="2000" smtClean="0"/>
              <a:t>Список сборок на которые есть ссылки (</a:t>
            </a:r>
            <a:r>
              <a:rPr lang="en-US" sz="2000" smtClean="0"/>
              <a:t>references</a:t>
            </a:r>
            <a:r>
              <a:rPr lang="ru-RU" sz="2000" smtClean="0"/>
              <a:t>)</a:t>
            </a:r>
            <a:endParaRPr lang="en-US" sz="2000" smtClean="0"/>
          </a:p>
          <a:p>
            <a:pPr lvl="1" eaLnBrk="1" hangingPunct="1">
              <a:lnSpc>
                <a:spcPct val="90000"/>
              </a:lnSpc>
            </a:pPr>
            <a:r>
              <a:rPr lang="ru-RU" sz="2000" smtClean="0"/>
              <a:t>Экспортируемые типы (классы)</a:t>
            </a:r>
          </a:p>
          <a:p>
            <a:pPr lvl="1" eaLnBrk="1" hangingPunct="1">
              <a:lnSpc>
                <a:spcPct val="90000"/>
              </a:lnSpc>
            </a:pPr>
            <a:endParaRPr lang="ru-RU" sz="2000" smtClean="0"/>
          </a:p>
          <a:p>
            <a:pPr eaLnBrk="1" hangingPunct="1">
              <a:lnSpc>
                <a:spcPct val="90000"/>
              </a:lnSpc>
            </a:pPr>
            <a:r>
              <a:rPr lang="ru-RU" sz="2400" smtClean="0"/>
              <a:t>Хранится в одном выделенном файле сборки</a:t>
            </a:r>
          </a:p>
          <a:p>
            <a:pPr eaLnBrk="1" hangingPunct="1">
              <a:lnSpc>
                <a:spcPct val="90000"/>
              </a:lnSpc>
            </a:pPr>
            <a:r>
              <a:rPr lang="ru-RU" sz="2400" smtClean="0"/>
              <a:t>Первым делом </a:t>
            </a:r>
            <a:r>
              <a:rPr lang="en-US" sz="2400" smtClean="0"/>
              <a:t>CLR </a:t>
            </a:r>
            <a:r>
              <a:rPr lang="ru-RU" sz="2400" smtClean="0"/>
              <a:t>читает декларацию</a:t>
            </a:r>
            <a:endParaRPr lang="en-US" sz="2400" smtClean="0"/>
          </a:p>
        </p:txBody>
      </p:sp>
    </p:spTree>
  </p:cSld>
  <p:clrMapOvr>
    <a:masterClrMapping/>
  </p:clrMapOvr>
  <p:transition>
    <p:strips/>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ru-RU" smtClean="0"/>
              <a:t>Метаданные</a:t>
            </a:r>
            <a:r>
              <a:rPr lang="en-US" smtClean="0"/>
              <a:t> </a:t>
            </a:r>
            <a:r>
              <a:rPr lang="ru-RU" smtClean="0"/>
              <a:t>типов</a:t>
            </a:r>
            <a:endParaRPr lang="en-US" smtClean="0"/>
          </a:p>
        </p:txBody>
      </p:sp>
      <p:sp>
        <p:nvSpPr>
          <p:cNvPr id="56323" name="Rectangle 3"/>
          <p:cNvSpPr>
            <a:spLocks noGrp="1" noChangeArrowheads="1"/>
          </p:cNvSpPr>
          <p:nvPr>
            <p:ph type="body" idx="1"/>
          </p:nvPr>
        </p:nvSpPr>
        <p:spPr/>
        <p:txBody>
          <a:bodyPr/>
          <a:lstStyle/>
          <a:p>
            <a:pPr eaLnBrk="1" hangingPunct="1">
              <a:lnSpc>
                <a:spcPct val="90000"/>
              </a:lnSpc>
            </a:pPr>
            <a:r>
              <a:rPr lang="ru-RU" sz="2400" smtClean="0"/>
              <a:t>Единое (табличное) представление информации о типах и других именованных сущностях,  определенных и используемых в .NET-приложении. По структуре очень близки к реляционной СУБД. Создаются компилятором</a:t>
            </a:r>
          </a:p>
          <a:p>
            <a:pPr eaLnBrk="1" hangingPunct="1">
              <a:lnSpc>
                <a:spcPct val="90000"/>
              </a:lnSpc>
            </a:pPr>
            <a:r>
              <a:rPr lang="ru-RU" sz="2400" b="1" i="1" smtClean="0"/>
              <a:t>Полное </a:t>
            </a:r>
            <a:r>
              <a:rPr lang="ru-RU" sz="2400" smtClean="0"/>
              <a:t>описание информации о типах (классах) (определяемых и используемых)</a:t>
            </a:r>
          </a:p>
          <a:p>
            <a:pPr eaLnBrk="1" hangingPunct="1">
              <a:lnSpc>
                <a:spcPct val="90000"/>
              </a:lnSpc>
            </a:pPr>
            <a:r>
              <a:rPr lang="ru-RU" sz="2400" smtClean="0"/>
              <a:t>Хранятся в виде набора таблиц</a:t>
            </a:r>
          </a:p>
          <a:p>
            <a:pPr eaLnBrk="1" hangingPunct="1">
              <a:lnSpc>
                <a:spcPct val="90000"/>
              </a:lnSpc>
            </a:pPr>
            <a:r>
              <a:rPr lang="ru-RU" sz="2400" smtClean="0"/>
              <a:t>Расширяют возможности старых технологий, таких как </a:t>
            </a:r>
            <a:r>
              <a:rPr lang="en-US" sz="2400" smtClean="0"/>
              <a:t>IDL</a:t>
            </a:r>
          </a:p>
          <a:p>
            <a:pPr eaLnBrk="1" hangingPunct="1">
              <a:lnSpc>
                <a:spcPct val="90000"/>
              </a:lnSpc>
            </a:pPr>
            <a:r>
              <a:rPr lang="ru-RU" sz="2400" smtClean="0"/>
              <a:t>Всегда связаны с кодом на </a:t>
            </a:r>
            <a:r>
              <a:rPr lang="en-US" sz="2400" smtClean="0"/>
              <a:t>IL </a:t>
            </a:r>
            <a:r>
              <a:rPr lang="ru-RU" sz="2400" smtClean="0"/>
              <a:t>(генерируются одновременно) =</a:t>
            </a:r>
            <a:r>
              <a:rPr lang="en-US" sz="2400" smtClean="0"/>
              <a:t>&gt; </a:t>
            </a:r>
            <a:r>
              <a:rPr lang="ru-RU" sz="2400" smtClean="0"/>
              <a:t>синхронизированы</a:t>
            </a:r>
            <a:endParaRPr lang="en-US" sz="2400" smtClean="0"/>
          </a:p>
        </p:txBody>
      </p:sp>
    </p:spTree>
  </p:cSld>
  <p:clrMapOvr>
    <a:masterClrMapping/>
  </p:clrMapOvr>
  <p:transition>
    <p:strips/>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ru-RU" smtClean="0"/>
              <a:t>Использование метаданных</a:t>
            </a:r>
            <a:endParaRPr lang="en-US" smtClean="0"/>
          </a:p>
        </p:txBody>
      </p:sp>
      <p:sp>
        <p:nvSpPr>
          <p:cNvPr id="57347" name="Rectangle 3"/>
          <p:cNvSpPr>
            <a:spLocks noGrp="1" noChangeArrowheads="1"/>
          </p:cNvSpPr>
          <p:nvPr>
            <p:ph type="body" idx="1"/>
          </p:nvPr>
        </p:nvSpPr>
        <p:spPr>
          <a:xfrm>
            <a:off x="457200" y="1600200"/>
            <a:ext cx="8458200" cy="4525963"/>
          </a:xfrm>
        </p:spPr>
        <p:txBody>
          <a:bodyPr/>
          <a:lstStyle/>
          <a:p>
            <a:pPr eaLnBrk="1" hangingPunct="1">
              <a:lnSpc>
                <a:spcPct val="90000"/>
              </a:lnSpc>
            </a:pPr>
            <a:r>
              <a:rPr lang="ru-RU" sz="2800" smtClean="0"/>
              <a:t>Устранение необходимости в заголовочных и библиотечных файлах при компиляции</a:t>
            </a:r>
          </a:p>
          <a:p>
            <a:pPr eaLnBrk="1" hangingPunct="1">
              <a:lnSpc>
                <a:spcPct val="90000"/>
              </a:lnSpc>
            </a:pPr>
            <a:endParaRPr lang="ru-RU" sz="2800" smtClean="0"/>
          </a:p>
          <a:p>
            <a:pPr eaLnBrk="1" hangingPunct="1">
              <a:lnSpc>
                <a:spcPct val="90000"/>
              </a:lnSpc>
            </a:pPr>
            <a:r>
              <a:rPr lang="ru-RU" sz="2800" smtClean="0"/>
              <a:t>Интеллектуальные функции наподобие </a:t>
            </a:r>
            <a:r>
              <a:rPr lang="en-US" sz="2800" smtClean="0"/>
              <a:t>IntelliSense </a:t>
            </a:r>
            <a:r>
              <a:rPr lang="ru-RU" sz="2800" smtClean="0"/>
              <a:t>в </a:t>
            </a:r>
            <a:r>
              <a:rPr lang="en-US" sz="2800" smtClean="0"/>
              <a:t>VS.NET (</a:t>
            </a:r>
            <a:r>
              <a:rPr lang="ru-RU" sz="2800" smtClean="0"/>
              <a:t>браузер типов) – раньше такое тоже было, но использовались </a:t>
            </a:r>
            <a:r>
              <a:rPr lang="en-US" sz="2800" smtClean="0"/>
              <a:t>TLB</a:t>
            </a:r>
            <a:endParaRPr lang="ru-RU" sz="2800" smtClean="0"/>
          </a:p>
          <a:p>
            <a:pPr eaLnBrk="1" hangingPunct="1">
              <a:lnSpc>
                <a:spcPct val="90000"/>
              </a:lnSpc>
            </a:pPr>
            <a:endParaRPr lang="ru-RU" sz="2800" smtClean="0"/>
          </a:p>
          <a:p>
            <a:pPr eaLnBrk="1" hangingPunct="1">
              <a:lnSpc>
                <a:spcPct val="90000"/>
              </a:lnSpc>
            </a:pPr>
            <a:r>
              <a:rPr lang="ru-RU" sz="2800" smtClean="0"/>
              <a:t>Верификация кода (проверка на безопасность)</a:t>
            </a:r>
          </a:p>
          <a:p>
            <a:pPr eaLnBrk="1" hangingPunct="1">
              <a:lnSpc>
                <a:spcPct val="90000"/>
              </a:lnSpc>
            </a:pPr>
            <a:endParaRPr lang="ru-RU" sz="2800" smtClean="0"/>
          </a:p>
          <a:p>
            <a:pPr eaLnBrk="1" hangingPunct="1">
              <a:lnSpc>
                <a:spcPct val="90000"/>
              </a:lnSpc>
            </a:pPr>
            <a:r>
              <a:rPr lang="ru-RU" sz="2800" smtClean="0"/>
              <a:t>Основа для сборки мусора</a:t>
            </a:r>
            <a:endParaRPr lang="en-US" sz="2800" smtClean="0"/>
          </a:p>
        </p:txBody>
      </p:sp>
    </p:spTree>
  </p:cSld>
  <p:clrMapOvr>
    <a:masterClrMapping/>
  </p:clrMapOvr>
  <p:transition>
    <p:strips/>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ru-RU" smtClean="0"/>
              <a:t>Типы сборок</a:t>
            </a:r>
          </a:p>
        </p:txBody>
      </p:sp>
      <p:sp>
        <p:nvSpPr>
          <p:cNvPr id="58371" name="Rectangle 3"/>
          <p:cNvSpPr>
            <a:spLocks noGrp="1" noChangeArrowheads="1"/>
          </p:cNvSpPr>
          <p:nvPr>
            <p:ph type="body" idx="1"/>
          </p:nvPr>
        </p:nvSpPr>
        <p:spPr/>
        <p:txBody>
          <a:bodyPr/>
          <a:lstStyle/>
          <a:p>
            <a:pPr eaLnBrk="1" hangingPunct="1"/>
            <a:r>
              <a:rPr lang="ru-RU" sz="2800" smtClean="0"/>
              <a:t>Нестрого именованные сборки (</a:t>
            </a:r>
            <a:r>
              <a:rPr lang="en-US" sz="2800" smtClean="0"/>
              <a:t>weakly named</a:t>
            </a:r>
            <a:r>
              <a:rPr lang="ru-RU" sz="2800" smtClean="0"/>
              <a:t>) </a:t>
            </a:r>
            <a:r>
              <a:rPr lang="en-US" sz="2800" smtClean="0"/>
              <a:t>– </a:t>
            </a:r>
            <a:r>
              <a:rPr lang="ru-RU" sz="2800" smtClean="0"/>
              <a:t>сборки без криптографической подписи</a:t>
            </a:r>
            <a:endParaRPr lang="en-US" sz="2800" smtClean="0"/>
          </a:p>
          <a:p>
            <a:pPr eaLnBrk="1" hangingPunct="1"/>
            <a:r>
              <a:rPr lang="ru-RU" sz="2800" smtClean="0"/>
              <a:t>Строго именованные сборки (</a:t>
            </a:r>
            <a:r>
              <a:rPr lang="en-US" sz="2800" smtClean="0"/>
              <a:t>strongly named</a:t>
            </a:r>
            <a:r>
              <a:rPr lang="ru-RU" sz="2800" smtClean="0"/>
              <a:t>) – имеют </a:t>
            </a:r>
          </a:p>
          <a:p>
            <a:pPr lvl="1" eaLnBrk="1" hangingPunct="1"/>
            <a:r>
              <a:rPr lang="ru-RU" sz="2400" smtClean="0"/>
              <a:t>Открытый ключ создателя</a:t>
            </a:r>
          </a:p>
          <a:p>
            <a:pPr lvl="1" eaLnBrk="1" hangingPunct="1"/>
            <a:r>
              <a:rPr lang="ru-RU" sz="2400" smtClean="0"/>
              <a:t>цифровую подпись, вычисляемую по содержанию сборки и закрытого ключа создателя. </a:t>
            </a:r>
          </a:p>
          <a:p>
            <a:pPr lvl="1" eaLnBrk="1" hangingPunct="1"/>
            <a:r>
              <a:rPr lang="ru-RU" sz="2400" smtClean="0"/>
              <a:t>Имя строго именованной сборки включает открытый ключ создателя и номер версии.</a:t>
            </a:r>
            <a:endParaRPr lang="en-US" sz="2400" smtClean="0"/>
          </a:p>
          <a:p>
            <a:pPr eaLnBrk="1" hangingPunct="1"/>
            <a:endParaRPr lang="ru-RU" sz="2800" smtClean="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ru-RU" sz="3200" smtClean="0"/>
              <a:t>Создание и выполнение управляемых программ</a:t>
            </a:r>
          </a:p>
        </p:txBody>
      </p:sp>
      <p:pic>
        <p:nvPicPr>
          <p:cNvPr id="59395" name="Picture 4"/>
          <p:cNvPicPr>
            <a:picLocks noGrp="1" noChangeAspect="1" noChangeArrowheads="1"/>
          </p:cNvPicPr>
          <p:nvPr>
            <p:ph type="body" idx="1"/>
          </p:nvPr>
        </p:nvPicPr>
        <p:blipFill>
          <a:blip r:embed="rId3" cstate="print"/>
          <a:srcRect l="19029" t="15343" r="15421" b="28209"/>
          <a:stretch>
            <a:fillRect/>
          </a:stretch>
        </p:blipFill>
        <p:spPr>
          <a:xfrm>
            <a:off x="1042988" y="1341438"/>
            <a:ext cx="7048500" cy="5286375"/>
          </a:xfrm>
          <a:no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ru-RU" smtClean="0"/>
              <a:t>Исполнение в </a:t>
            </a:r>
            <a:r>
              <a:rPr lang="en-US" smtClean="0"/>
              <a:t>.NET</a:t>
            </a:r>
          </a:p>
        </p:txBody>
      </p:sp>
      <p:sp>
        <p:nvSpPr>
          <p:cNvPr id="60419" name="Line 3"/>
          <p:cNvSpPr>
            <a:spLocks noChangeShapeType="1"/>
          </p:cNvSpPr>
          <p:nvPr/>
        </p:nvSpPr>
        <p:spPr bwMode="auto">
          <a:xfrm>
            <a:off x="4495800" y="5867400"/>
            <a:ext cx="0" cy="381000"/>
          </a:xfrm>
          <a:prstGeom prst="line">
            <a:avLst/>
          </a:prstGeom>
          <a:noFill/>
          <a:ln w="57150">
            <a:noFill/>
            <a:round/>
            <a:headEnd/>
            <a:tailEnd type="triangle" w="med" len="med"/>
          </a:ln>
        </p:spPr>
        <p:txBody>
          <a:bodyPr wrap="none" anchor="ctr"/>
          <a:lstStyle/>
          <a:p>
            <a:endParaRPr lang="ru-RU"/>
          </a:p>
        </p:txBody>
      </p:sp>
      <p:sp>
        <p:nvSpPr>
          <p:cNvPr id="60420" name="Line 4"/>
          <p:cNvSpPr>
            <a:spLocks noChangeShapeType="1"/>
          </p:cNvSpPr>
          <p:nvPr/>
        </p:nvSpPr>
        <p:spPr bwMode="auto">
          <a:xfrm flipH="1">
            <a:off x="5334000" y="5334000"/>
            <a:ext cx="0" cy="304800"/>
          </a:xfrm>
          <a:prstGeom prst="line">
            <a:avLst/>
          </a:prstGeom>
          <a:noFill/>
          <a:ln w="38100">
            <a:noFill/>
            <a:round/>
            <a:headEnd/>
            <a:tailEnd type="triangle" w="med" len="med"/>
          </a:ln>
        </p:spPr>
        <p:txBody>
          <a:bodyPr wrap="none" anchor="ctr"/>
          <a:lstStyle/>
          <a:p>
            <a:endParaRPr lang="ru-RU"/>
          </a:p>
        </p:txBody>
      </p:sp>
      <p:sp>
        <p:nvSpPr>
          <p:cNvPr id="60421" name="AutoShape 5"/>
          <p:cNvSpPr>
            <a:spLocks noChangeArrowheads="1"/>
          </p:cNvSpPr>
          <p:nvPr/>
        </p:nvSpPr>
        <p:spPr bwMode="auto">
          <a:xfrm>
            <a:off x="1828800" y="4476750"/>
            <a:ext cx="6705600" cy="1162050"/>
          </a:xfrm>
          <a:prstGeom prst="cube">
            <a:avLst>
              <a:gd name="adj" fmla="val 0"/>
            </a:avLst>
          </a:prstGeom>
          <a:solidFill>
            <a:schemeClr val="folHlink"/>
          </a:solidFill>
          <a:ln w="12700">
            <a:solidFill>
              <a:schemeClr val="tx1"/>
            </a:solidFill>
            <a:miter lim="800000"/>
            <a:headEnd/>
            <a:tailEnd/>
          </a:ln>
        </p:spPr>
        <p:txBody>
          <a:bodyPr wrap="none" anchor="ctr"/>
          <a:lstStyle/>
          <a:p>
            <a:pPr algn="ctr"/>
            <a:endParaRPr lang="en-GB" sz="1600" b="1"/>
          </a:p>
        </p:txBody>
      </p:sp>
      <p:sp>
        <p:nvSpPr>
          <p:cNvPr id="60422" name="Rectangle 6"/>
          <p:cNvSpPr>
            <a:spLocks noChangeArrowheads="1"/>
          </p:cNvSpPr>
          <p:nvPr/>
        </p:nvSpPr>
        <p:spPr bwMode="auto">
          <a:xfrm>
            <a:off x="1981200" y="4572000"/>
            <a:ext cx="4648200" cy="914400"/>
          </a:xfrm>
          <a:prstGeom prst="rect">
            <a:avLst/>
          </a:prstGeom>
          <a:solidFill>
            <a:schemeClr val="hlink"/>
          </a:solidFill>
          <a:ln w="12700">
            <a:solidFill>
              <a:schemeClr val="tx1"/>
            </a:solidFill>
            <a:miter lim="800000"/>
            <a:headEnd/>
            <a:tailEnd/>
          </a:ln>
        </p:spPr>
        <p:txBody>
          <a:bodyPr wrap="none" anchor="ctr"/>
          <a:lstStyle/>
          <a:p>
            <a:pPr algn="ctr"/>
            <a:r>
              <a:rPr lang="en-US" b="1"/>
              <a:t>CLR</a:t>
            </a:r>
          </a:p>
        </p:txBody>
      </p:sp>
      <p:sp>
        <p:nvSpPr>
          <p:cNvPr id="60423" name="AutoShape 7"/>
          <p:cNvSpPr>
            <a:spLocks noChangeArrowheads="1"/>
          </p:cNvSpPr>
          <p:nvPr/>
        </p:nvSpPr>
        <p:spPr bwMode="auto">
          <a:xfrm>
            <a:off x="2103438" y="1997075"/>
            <a:ext cx="990600" cy="304800"/>
          </a:xfrm>
          <a:prstGeom prst="roundRect">
            <a:avLst>
              <a:gd name="adj" fmla="val 0"/>
            </a:avLst>
          </a:prstGeom>
          <a:solidFill>
            <a:schemeClr val="accent2"/>
          </a:solidFill>
          <a:ln w="12700">
            <a:solidFill>
              <a:schemeClr val="tx1"/>
            </a:solidFill>
            <a:round/>
            <a:headEnd type="none" w="sm" len="sm"/>
            <a:tailEnd type="none" w="sm" len="sm"/>
          </a:ln>
        </p:spPr>
        <p:txBody>
          <a:bodyPr wrap="none" anchor="ctr"/>
          <a:lstStyle/>
          <a:p>
            <a:pPr algn="ctr"/>
            <a:r>
              <a:rPr lang="en-US" sz="1600" b="1">
                <a:solidFill>
                  <a:schemeClr val="bg1"/>
                </a:solidFill>
              </a:rPr>
              <a:t>VB</a:t>
            </a:r>
          </a:p>
        </p:txBody>
      </p:sp>
      <p:sp>
        <p:nvSpPr>
          <p:cNvPr id="60424" name="Text Box 8"/>
          <p:cNvSpPr txBox="1">
            <a:spLocks noChangeArrowheads="1"/>
          </p:cNvSpPr>
          <p:nvPr/>
        </p:nvSpPr>
        <p:spPr bwMode="auto">
          <a:xfrm>
            <a:off x="304800" y="1828800"/>
            <a:ext cx="1416050" cy="641350"/>
          </a:xfrm>
          <a:prstGeom prst="rect">
            <a:avLst/>
          </a:prstGeom>
          <a:noFill/>
          <a:ln w="9525">
            <a:noFill/>
            <a:miter lim="800000"/>
            <a:headEnd/>
            <a:tailEnd/>
          </a:ln>
        </p:spPr>
        <p:txBody>
          <a:bodyPr>
            <a:spAutoFit/>
          </a:bodyPr>
          <a:lstStyle/>
          <a:p>
            <a:r>
              <a:rPr lang="en-GB" b="1"/>
              <a:t>Исходный текст</a:t>
            </a:r>
          </a:p>
        </p:txBody>
      </p:sp>
      <p:sp>
        <p:nvSpPr>
          <p:cNvPr id="60425" name="AutoShape 9"/>
          <p:cNvSpPr>
            <a:spLocks noChangeArrowheads="1"/>
          </p:cNvSpPr>
          <p:nvPr/>
        </p:nvSpPr>
        <p:spPr bwMode="auto">
          <a:xfrm>
            <a:off x="2103438" y="2362200"/>
            <a:ext cx="990600" cy="228600"/>
          </a:xfrm>
          <a:prstGeom prst="roundRect">
            <a:avLst>
              <a:gd name="adj" fmla="val 41667"/>
            </a:avLst>
          </a:prstGeom>
          <a:solidFill>
            <a:schemeClr val="accent1"/>
          </a:solidFill>
          <a:ln w="12700">
            <a:solidFill>
              <a:schemeClr val="tx1"/>
            </a:solidFill>
            <a:round/>
            <a:headEnd type="none" w="sm" len="sm"/>
            <a:tailEnd type="none" w="sm" len="sm"/>
          </a:ln>
        </p:spPr>
        <p:txBody>
          <a:bodyPr wrap="none" anchor="ctr"/>
          <a:lstStyle/>
          <a:p>
            <a:pPr algn="ctr"/>
            <a:r>
              <a:rPr lang="en-US" sz="1600" b="1"/>
              <a:t>Compiler</a:t>
            </a:r>
          </a:p>
        </p:txBody>
      </p:sp>
      <p:sp>
        <p:nvSpPr>
          <p:cNvPr id="60426" name="AutoShape 10"/>
          <p:cNvSpPr>
            <a:spLocks noChangeArrowheads="1"/>
          </p:cNvSpPr>
          <p:nvPr/>
        </p:nvSpPr>
        <p:spPr bwMode="auto">
          <a:xfrm>
            <a:off x="5486400" y="1997075"/>
            <a:ext cx="990600" cy="304800"/>
          </a:xfrm>
          <a:prstGeom prst="roundRect">
            <a:avLst>
              <a:gd name="adj" fmla="val 0"/>
            </a:avLst>
          </a:prstGeom>
          <a:solidFill>
            <a:schemeClr val="accent2"/>
          </a:solidFill>
          <a:ln w="12700">
            <a:solidFill>
              <a:schemeClr val="tx1"/>
            </a:solidFill>
            <a:round/>
            <a:headEnd type="none" w="sm" len="sm"/>
            <a:tailEnd type="none" w="sm" len="sm"/>
          </a:ln>
        </p:spPr>
        <p:txBody>
          <a:bodyPr wrap="none" anchor="ctr"/>
          <a:lstStyle/>
          <a:p>
            <a:pPr algn="ctr"/>
            <a:r>
              <a:rPr lang="en-US" sz="1600" b="1">
                <a:solidFill>
                  <a:schemeClr val="bg1"/>
                </a:solidFill>
              </a:rPr>
              <a:t>C++</a:t>
            </a:r>
          </a:p>
        </p:txBody>
      </p:sp>
      <p:sp>
        <p:nvSpPr>
          <p:cNvPr id="60427" name="AutoShape 11"/>
          <p:cNvSpPr>
            <a:spLocks noChangeArrowheads="1"/>
          </p:cNvSpPr>
          <p:nvPr/>
        </p:nvSpPr>
        <p:spPr bwMode="auto">
          <a:xfrm>
            <a:off x="3787775" y="1997075"/>
            <a:ext cx="990600" cy="304800"/>
          </a:xfrm>
          <a:prstGeom prst="roundRect">
            <a:avLst>
              <a:gd name="adj" fmla="val 0"/>
            </a:avLst>
          </a:prstGeom>
          <a:solidFill>
            <a:schemeClr val="accent2"/>
          </a:solidFill>
          <a:ln w="12700">
            <a:solidFill>
              <a:schemeClr val="tx1"/>
            </a:solidFill>
            <a:round/>
            <a:headEnd type="none" w="sm" len="sm"/>
            <a:tailEnd type="none" w="sm" len="sm"/>
          </a:ln>
        </p:spPr>
        <p:txBody>
          <a:bodyPr wrap="none" anchor="ctr"/>
          <a:lstStyle/>
          <a:p>
            <a:pPr algn="ctr"/>
            <a:r>
              <a:rPr lang="en-US" sz="1600" b="1">
                <a:solidFill>
                  <a:schemeClr val="bg1"/>
                </a:solidFill>
              </a:rPr>
              <a:t>C#</a:t>
            </a:r>
          </a:p>
        </p:txBody>
      </p:sp>
      <p:sp>
        <p:nvSpPr>
          <p:cNvPr id="60428" name="AutoShape 12"/>
          <p:cNvSpPr>
            <a:spLocks noChangeArrowheads="1"/>
          </p:cNvSpPr>
          <p:nvPr/>
        </p:nvSpPr>
        <p:spPr bwMode="auto">
          <a:xfrm>
            <a:off x="3787775" y="2971800"/>
            <a:ext cx="990600" cy="381000"/>
          </a:xfrm>
          <a:prstGeom prst="roundRect">
            <a:avLst>
              <a:gd name="adj" fmla="val 0"/>
            </a:avLst>
          </a:prstGeom>
          <a:solidFill>
            <a:schemeClr val="accent2"/>
          </a:solidFill>
          <a:ln w="12700">
            <a:solidFill>
              <a:schemeClr val="tx1"/>
            </a:solidFill>
            <a:round/>
            <a:headEnd type="none" w="sm" len="sm"/>
            <a:tailEnd type="none" w="sm" len="sm"/>
          </a:ln>
        </p:spPr>
        <p:txBody>
          <a:bodyPr wrap="none" anchor="ctr"/>
          <a:lstStyle/>
          <a:p>
            <a:pPr algn="ctr"/>
            <a:r>
              <a:rPr lang="en-US" sz="1600" b="1">
                <a:solidFill>
                  <a:schemeClr val="bg1"/>
                </a:solidFill>
              </a:rPr>
              <a:t>Assembly</a:t>
            </a:r>
          </a:p>
        </p:txBody>
      </p:sp>
      <p:sp>
        <p:nvSpPr>
          <p:cNvPr id="60429" name="AutoShape 13"/>
          <p:cNvSpPr>
            <a:spLocks noChangeArrowheads="1"/>
          </p:cNvSpPr>
          <p:nvPr/>
        </p:nvSpPr>
        <p:spPr bwMode="auto">
          <a:xfrm>
            <a:off x="5486400" y="2971800"/>
            <a:ext cx="990600" cy="381000"/>
          </a:xfrm>
          <a:prstGeom prst="roundRect">
            <a:avLst>
              <a:gd name="adj" fmla="val 0"/>
            </a:avLst>
          </a:prstGeom>
          <a:solidFill>
            <a:schemeClr val="accent2"/>
          </a:solidFill>
          <a:ln w="12700">
            <a:solidFill>
              <a:schemeClr val="tx1"/>
            </a:solidFill>
            <a:round/>
            <a:headEnd type="none" w="sm" len="sm"/>
            <a:tailEnd type="none" w="sm" len="sm"/>
          </a:ln>
        </p:spPr>
        <p:txBody>
          <a:bodyPr wrap="none" anchor="ctr"/>
          <a:lstStyle/>
          <a:p>
            <a:pPr algn="ctr"/>
            <a:r>
              <a:rPr lang="en-US" sz="1600" b="1">
                <a:solidFill>
                  <a:schemeClr val="bg1"/>
                </a:solidFill>
              </a:rPr>
              <a:t>Assembly</a:t>
            </a:r>
          </a:p>
        </p:txBody>
      </p:sp>
      <p:sp>
        <p:nvSpPr>
          <p:cNvPr id="60430" name="AutoShape 14"/>
          <p:cNvSpPr>
            <a:spLocks noChangeArrowheads="1"/>
          </p:cNvSpPr>
          <p:nvPr/>
        </p:nvSpPr>
        <p:spPr bwMode="auto">
          <a:xfrm>
            <a:off x="2103438" y="2971800"/>
            <a:ext cx="990600" cy="381000"/>
          </a:xfrm>
          <a:prstGeom prst="roundRect">
            <a:avLst>
              <a:gd name="adj" fmla="val 0"/>
            </a:avLst>
          </a:prstGeom>
          <a:solidFill>
            <a:schemeClr val="accent2"/>
          </a:solidFill>
          <a:ln w="12700">
            <a:solidFill>
              <a:schemeClr val="tx1"/>
            </a:solidFill>
            <a:round/>
            <a:headEnd type="none" w="sm" len="sm"/>
            <a:tailEnd type="none" w="sm" len="sm"/>
          </a:ln>
        </p:spPr>
        <p:txBody>
          <a:bodyPr wrap="none" anchor="ctr"/>
          <a:lstStyle/>
          <a:p>
            <a:pPr algn="ctr"/>
            <a:r>
              <a:rPr lang="en-US" sz="1600" b="1">
                <a:solidFill>
                  <a:schemeClr val="bg1"/>
                </a:solidFill>
              </a:rPr>
              <a:t>Assembly</a:t>
            </a:r>
          </a:p>
        </p:txBody>
      </p:sp>
      <p:sp>
        <p:nvSpPr>
          <p:cNvPr id="60431" name="AutoShape 15"/>
          <p:cNvSpPr>
            <a:spLocks noChangeArrowheads="1"/>
          </p:cNvSpPr>
          <p:nvPr/>
        </p:nvSpPr>
        <p:spPr bwMode="auto">
          <a:xfrm>
            <a:off x="1828800" y="5943600"/>
            <a:ext cx="6629400" cy="381000"/>
          </a:xfrm>
          <a:prstGeom prst="cube">
            <a:avLst>
              <a:gd name="adj" fmla="val 0"/>
            </a:avLst>
          </a:prstGeom>
          <a:solidFill>
            <a:schemeClr val="accent1"/>
          </a:solidFill>
          <a:ln w="12700">
            <a:solidFill>
              <a:schemeClr val="tx1"/>
            </a:solidFill>
            <a:miter lim="800000"/>
            <a:headEnd/>
            <a:tailEnd/>
          </a:ln>
        </p:spPr>
        <p:txBody>
          <a:bodyPr wrap="none"/>
          <a:lstStyle/>
          <a:p>
            <a:pPr algn="ctr"/>
            <a:r>
              <a:rPr lang="en-GB" sz="1600" b="1"/>
              <a:t>Operating System Services</a:t>
            </a:r>
          </a:p>
        </p:txBody>
      </p:sp>
      <p:sp>
        <p:nvSpPr>
          <p:cNvPr id="60432" name="Text Box 16"/>
          <p:cNvSpPr txBox="1">
            <a:spLocks noChangeArrowheads="1"/>
          </p:cNvSpPr>
          <p:nvPr/>
        </p:nvSpPr>
        <p:spPr bwMode="auto">
          <a:xfrm>
            <a:off x="425450" y="2978150"/>
            <a:ext cx="730250" cy="366713"/>
          </a:xfrm>
          <a:prstGeom prst="rect">
            <a:avLst/>
          </a:prstGeom>
          <a:noFill/>
          <a:ln w="9525">
            <a:noFill/>
            <a:miter lim="800000"/>
            <a:headEnd/>
            <a:tailEnd/>
          </a:ln>
        </p:spPr>
        <p:txBody>
          <a:bodyPr wrap="none">
            <a:spAutoFit/>
          </a:bodyPr>
          <a:lstStyle/>
          <a:p>
            <a:r>
              <a:rPr lang="en-GB" b="1"/>
              <a:t>MSIL</a:t>
            </a:r>
          </a:p>
        </p:txBody>
      </p:sp>
      <p:sp>
        <p:nvSpPr>
          <p:cNvPr id="60433" name="Line 17"/>
          <p:cNvSpPr>
            <a:spLocks noChangeShapeType="1"/>
          </p:cNvSpPr>
          <p:nvPr/>
        </p:nvSpPr>
        <p:spPr bwMode="auto">
          <a:xfrm>
            <a:off x="2598738" y="2590800"/>
            <a:ext cx="0" cy="381000"/>
          </a:xfrm>
          <a:prstGeom prst="line">
            <a:avLst/>
          </a:prstGeom>
          <a:noFill/>
          <a:ln w="38100">
            <a:solidFill>
              <a:schemeClr val="tx2"/>
            </a:solidFill>
            <a:round/>
            <a:headEnd/>
            <a:tailEnd type="triangle" w="med" len="med"/>
          </a:ln>
        </p:spPr>
        <p:txBody>
          <a:bodyPr wrap="none" anchor="ctr"/>
          <a:lstStyle/>
          <a:p>
            <a:endParaRPr lang="ru-RU"/>
          </a:p>
        </p:txBody>
      </p:sp>
      <p:sp>
        <p:nvSpPr>
          <p:cNvPr id="60434" name="Line 18"/>
          <p:cNvSpPr>
            <a:spLocks noChangeShapeType="1"/>
          </p:cNvSpPr>
          <p:nvPr/>
        </p:nvSpPr>
        <p:spPr bwMode="auto">
          <a:xfrm flipV="1">
            <a:off x="6553200" y="2438400"/>
            <a:ext cx="1066800" cy="0"/>
          </a:xfrm>
          <a:prstGeom prst="line">
            <a:avLst/>
          </a:prstGeom>
          <a:noFill/>
          <a:ln w="38100">
            <a:solidFill>
              <a:schemeClr val="tx2"/>
            </a:solidFill>
            <a:round/>
            <a:headEnd/>
            <a:tailEnd/>
          </a:ln>
        </p:spPr>
        <p:txBody>
          <a:bodyPr wrap="none" anchor="ctr"/>
          <a:lstStyle/>
          <a:p>
            <a:endParaRPr lang="ru-RU"/>
          </a:p>
        </p:txBody>
      </p:sp>
      <p:sp>
        <p:nvSpPr>
          <p:cNvPr id="60435" name="Line 19"/>
          <p:cNvSpPr>
            <a:spLocks noChangeShapeType="1"/>
          </p:cNvSpPr>
          <p:nvPr/>
        </p:nvSpPr>
        <p:spPr bwMode="auto">
          <a:xfrm>
            <a:off x="7620000" y="2419350"/>
            <a:ext cx="0" cy="2228850"/>
          </a:xfrm>
          <a:prstGeom prst="line">
            <a:avLst/>
          </a:prstGeom>
          <a:noFill/>
          <a:ln w="38100">
            <a:solidFill>
              <a:schemeClr val="tx2"/>
            </a:solidFill>
            <a:round/>
            <a:headEnd/>
            <a:tailEnd type="triangle" w="med" len="med"/>
          </a:ln>
        </p:spPr>
        <p:txBody>
          <a:bodyPr wrap="none" anchor="ctr"/>
          <a:lstStyle/>
          <a:p>
            <a:endParaRPr lang="ru-RU"/>
          </a:p>
        </p:txBody>
      </p:sp>
      <p:sp>
        <p:nvSpPr>
          <p:cNvPr id="60436" name="Line 20"/>
          <p:cNvSpPr>
            <a:spLocks noChangeShapeType="1"/>
          </p:cNvSpPr>
          <p:nvPr/>
        </p:nvSpPr>
        <p:spPr bwMode="auto">
          <a:xfrm flipH="1">
            <a:off x="5181600" y="5638800"/>
            <a:ext cx="0" cy="304800"/>
          </a:xfrm>
          <a:prstGeom prst="line">
            <a:avLst/>
          </a:prstGeom>
          <a:noFill/>
          <a:ln w="38100">
            <a:solidFill>
              <a:schemeClr val="tx2"/>
            </a:solidFill>
            <a:round/>
            <a:headEnd/>
            <a:tailEnd type="triangle" w="med" len="med"/>
          </a:ln>
        </p:spPr>
        <p:txBody>
          <a:bodyPr wrap="none" anchor="ctr"/>
          <a:lstStyle/>
          <a:p>
            <a:endParaRPr lang="ru-RU"/>
          </a:p>
        </p:txBody>
      </p:sp>
      <p:sp>
        <p:nvSpPr>
          <p:cNvPr id="60437" name="Line 21"/>
          <p:cNvSpPr>
            <a:spLocks noChangeShapeType="1"/>
          </p:cNvSpPr>
          <p:nvPr/>
        </p:nvSpPr>
        <p:spPr bwMode="auto">
          <a:xfrm>
            <a:off x="4283075" y="2590800"/>
            <a:ext cx="0" cy="381000"/>
          </a:xfrm>
          <a:prstGeom prst="line">
            <a:avLst/>
          </a:prstGeom>
          <a:noFill/>
          <a:ln w="38100">
            <a:solidFill>
              <a:schemeClr val="tx2"/>
            </a:solidFill>
            <a:round/>
            <a:headEnd/>
            <a:tailEnd type="triangle" w="med" len="med"/>
          </a:ln>
        </p:spPr>
        <p:txBody>
          <a:bodyPr wrap="none" anchor="ctr"/>
          <a:lstStyle/>
          <a:p>
            <a:endParaRPr lang="ru-RU"/>
          </a:p>
        </p:txBody>
      </p:sp>
      <p:sp>
        <p:nvSpPr>
          <p:cNvPr id="60438" name="Line 22"/>
          <p:cNvSpPr>
            <a:spLocks noChangeShapeType="1"/>
          </p:cNvSpPr>
          <p:nvPr/>
        </p:nvSpPr>
        <p:spPr bwMode="auto">
          <a:xfrm>
            <a:off x="5981700" y="2590800"/>
            <a:ext cx="0" cy="381000"/>
          </a:xfrm>
          <a:prstGeom prst="line">
            <a:avLst/>
          </a:prstGeom>
          <a:noFill/>
          <a:ln w="38100">
            <a:solidFill>
              <a:schemeClr val="tx2"/>
            </a:solidFill>
            <a:round/>
            <a:headEnd/>
            <a:tailEnd type="triangle" w="med" len="med"/>
          </a:ln>
        </p:spPr>
        <p:txBody>
          <a:bodyPr wrap="none" anchor="ctr"/>
          <a:lstStyle/>
          <a:p>
            <a:endParaRPr lang="ru-RU"/>
          </a:p>
        </p:txBody>
      </p:sp>
      <p:sp>
        <p:nvSpPr>
          <p:cNvPr id="60439" name="Line 23"/>
          <p:cNvSpPr>
            <a:spLocks noChangeShapeType="1"/>
          </p:cNvSpPr>
          <p:nvPr/>
        </p:nvSpPr>
        <p:spPr bwMode="auto">
          <a:xfrm>
            <a:off x="4283075" y="4095750"/>
            <a:ext cx="0" cy="552450"/>
          </a:xfrm>
          <a:prstGeom prst="line">
            <a:avLst/>
          </a:prstGeom>
          <a:noFill/>
          <a:ln w="38100">
            <a:solidFill>
              <a:schemeClr val="tx2"/>
            </a:solidFill>
            <a:round/>
            <a:headEnd/>
            <a:tailEnd type="triangle" w="med" len="med"/>
          </a:ln>
        </p:spPr>
        <p:txBody>
          <a:bodyPr wrap="none" anchor="ctr"/>
          <a:lstStyle/>
          <a:p>
            <a:endParaRPr lang="ru-RU"/>
          </a:p>
        </p:txBody>
      </p:sp>
      <p:sp>
        <p:nvSpPr>
          <p:cNvPr id="60440" name="Line 24"/>
          <p:cNvSpPr>
            <a:spLocks noChangeShapeType="1"/>
          </p:cNvSpPr>
          <p:nvPr/>
        </p:nvSpPr>
        <p:spPr bwMode="auto">
          <a:xfrm>
            <a:off x="2598738" y="3333750"/>
            <a:ext cx="0" cy="381000"/>
          </a:xfrm>
          <a:prstGeom prst="line">
            <a:avLst/>
          </a:prstGeom>
          <a:noFill/>
          <a:ln w="38100">
            <a:solidFill>
              <a:schemeClr val="tx2"/>
            </a:solidFill>
            <a:round/>
            <a:headEnd/>
            <a:tailEnd type="triangle" w="med" len="med"/>
          </a:ln>
        </p:spPr>
        <p:txBody>
          <a:bodyPr wrap="none" anchor="ctr"/>
          <a:lstStyle/>
          <a:p>
            <a:endParaRPr lang="ru-RU"/>
          </a:p>
        </p:txBody>
      </p:sp>
      <p:sp>
        <p:nvSpPr>
          <p:cNvPr id="60441" name="Line 25"/>
          <p:cNvSpPr>
            <a:spLocks noChangeShapeType="1"/>
          </p:cNvSpPr>
          <p:nvPr/>
        </p:nvSpPr>
        <p:spPr bwMode="auto">
          <a:xfrm>
            <a:off x="4283075" y="3333750"/>
            <a:ext cx="0" cy="381000"/>
          </a:xfrm>
          <a:prstGeom prst="line">
            <a:avLst/>
          </a:prstGeom>
          <a:noFill/>
          <a:ln w="38100">
            <a:solidFill>
              <a:schemeClr val="tx2"/>
            </a:solidFill>
            <a:round/>
            <a:headEnd/>
            <a:tailEnd type="triangle" w="med" len="med"/>
          </a:ln>
        </p:spPr>
        <p:txBody>
          <a:bodyPr wrap="none" anchor="ctr"/>
          <a:lstStyle/>
          <a:p>
            <a:endParaRPr lang="ru-RU"/>
          </a:p>
        </p:txBody>
      </p:sp>
      <p:sp>
        <p:nvSpPr>
          <p:cNvPr id="60442" name="Line 26"/>
          <p:cNvSpPr>
            <a:spLocks noChangeShapeType="1"/>
          </p:cNvSpPr>
          <p:nvPr/>
        </p:nvSpPr>
        <p:spPr bwMode="auto">
          <a:xfrm>
            <a:off x="5981700" y="3333750"/>
            <a:ext cx="0" cy="381000"/>
          </a:xfrm>
          <a:prstGeom prst="line">
            <a:avLst/>
          </a:prstGeom>
          <a:noFill/>
          <a:ln w="38100">
            <a:solidFill>
              <a:schemeClr val="tx2"/>
            </a:solidFill>
            <a:round/>
            <a:headEnd/>
            <a:tailEnd type="triangle" w="med" len="med"/>
          </a:ln>
        </p:spPr>
        <p:txBody>
          <a:bodyPr wrap="none" anchor="ctr"/>
          <a:lstStyle/>
          <a:p>
            <a:endParaRPr lang="ru-RU"/>
          </a:p>
        </p:txBody>
      </p:sp>
      <p:sp>
        <p:nvSpPr>
          <p:cNvPr id="60443" name="AutoShape 27"/>
          <p:cNvSpPr>
            <a:spLocks noChangeArrowheads="1"/>
          </p:cNvSpPr>
          <p:nvPr/>
        </p:nvSpPr>
        <p:spPr bwMode="auto">
          <a:xfrm>
            <a:off x="1752600" y="3714750"/>
            <a:ext cx="5029200" cy="368300"/>
          </a:xfrm>
          <a:prstGeom prst="roundRect">
            <a:avLst>
              <a:gd name="adj" fmla="val 50000"/>
            </a:avLst>
          </a:prstGeom>
          <a:solidFill>
            <a:schemeClr val="accent1"/>
          </a:solidFill>
          <a:ln w="12700">
            <a:solidFill>
              <a:schemeClr val="tx1"/>
            </a:solidFill>
            <a:round/>
            <a:headEnd type="none" w="sm" len="sm"/>
            <a:tailEnd type="none" w="sm" len="sm"/>
          </a:ln>
        </p:spPr>
        <p:txBody>
          <a:bodyPr wrap="none" anchor="ctr"/>
          <a:lstStyle/>
          <a:p>
            <a:pPr algn="ctr"/>
            <a:r>
              <a:rPr lang="en-GB" sz="1600" b="1"/>
              <a:t>Common Language Runtime JIT Compiler</a:t>
            </a:r>
            <a:endParaRPr lang="en-US" sz="1600" b="1"/>
          </a:p>
        </p:txBody>
      </p:sp>
      <p:sp>
        <p:nvSpPr>
          <p:cNvPr id="60444" name="AutoShape 28"/>
          <p:cNvSpPr>
            <a:spLocks noChangeArrowheads="1"/>
          </p:cNvSpPr>
          <p:nvPr/>
        </p:nvSpPr>
        <p:spPr bwMode="auto">
          <a:xfrm>
            <a:off x="3787775" y="2362200"/>
            <a:ext cx="990600" cy="228600"/>
          </a:xfrm>
          <a:prstGeom prst="roundRect">
            <a:avLst>
              <a:gd name="adj" fmla="val 41667"/>
            </a:avLst>
          </a:prstGeom>
          <a:solidFill>
            <a:schemeClr val="accent1"/>
          </a:solidFill>
          <a:ln w="12700">
            <a:solidFill>
              <a:schemeClr val="tx1"/>
            </a:solidFill>
            <a:round/>
            <a:headEnd type="none" w="sm" len="sm"/>
            <a:tailEnd type="none" w="sm" len="sm"/>
          </a:ln>
        </p:spPr>
        <p:txBody>
          <a:bodyPr wrap="none" anchor="ctr"/>
          <a:lstStyle/>
          <a:p>
            <a:pPr algn="ctr"/>
            <a:r>
              <a:rPr lang="en-US" sz="1600" b="1"/>
              <a:t>Compiler</a:t>
            </a:r>
          </a:p>
        </p:txBody>
      </p:sp>
      <p:sp>
        <p:nvSpPr>
          <p:cNvPr id="60445" name="AutoShape 29"/>
          <p:cNvSpPr>
            <a:spLocks noChangeArrowheads="1"/>
          </p:cNvSpPr>
          <p:nvPr/>
        </p:nvSpPr>
        <p:spPr bwMode="auto">
          <a:xfrm>
            <a:off x="5486400" y="2362200"/>
            <a:ext cx="990600" cy="228600"/>
          </a:xfrm>
          <a:prstGeom prst="roundRect">
            <a:avLst>
              <a:gd name="adj" fmla="val 41667"/>
            </a:avLst>
          </a:prstGeom>
          <a:solidFill>
            <a:schemeClr val="accent1"/>
          </a:solidFill>
          <a:ln w="12700">
            <a:solidFill>
              <a:schemeClr val="tx1"/>
            </a:solidFill>
            <a:round/>
            <a:headEnd type="none" w="sm" len="sm"/>
            <a:tailEnd type="none" w="sm" len="sm"/>
          </a:ln>
        </p:spPr>
        <p:txBody>
          <a:bodyPr wrap="none" anchor="ctr"/>
          <a:lstStyle/>
          <a:p>
            <a:pPr algn="ctr"/>
            <a:r>
              <a:rPr lang="en-US" sz="1600" b="1"/>
              <a:t>Compiler</a:t>
            </a:r>
          </a:p>
        </p:txBody>
      </p:sp>
      <p:sp>
        <p:nvSpPr>
          <p:cNvPr id="60446" name="Text Box 30"/>
          <p:cNvSpPr txBox="1">
            <a:spLocks noChangeArrowheads="1"/>
          </p:cNvSpPr>
          <p:nvPr/>
        </p:nvSpPr>
        <p:spPr bwMode="auto">
          <a:xfrm>
            <a:off x="425450" y="4622800"/>
            <a:ext cx="946150" cy="641350"/>
          </a:xfrm>
          <a:prstGeom prst="rect">
            <a:avLst/>
          </a:prstGeom>
          <a:noFill/>
          <a:ln w="9525">
            <a:noFill/>
            <a:miter lim="800000"/>
            <a:headEnd/>
            <a:tailEnd/>
          </a:ln>
        </p:spPr>
        <p:txBody>
          <a:bodyPr wrap="none">
            <a:spAutoFit/>
          </a:bodyPr>
          <a:lstStyle/>
          <a:p>
            <a:r>
              <a:rPr lang="en-GB" b="1"/>
              <a:t>Native-</a:t>
            </a:r>
          </a:p>
          <a:p>
            <a:r>
              <a:rPr lang="en-GB" b="1"/>
              <a:t>код</a:t>
            </a:r>
          </a:p>
        </p:txBody>
      </p:sp>
      <p:sp>
        <p:nvSpPr>
          <p:cNvPr id="60447" name="AutoShape 31"/>
          <p:cNvSpPr>
            <a:spLocks noChangeArrowheads="1"/>
          </p:cNvSpPr>
          <p:nvPr/>
        </p:nvSpPr>
        <p:spPr bwMode="auto">
          <a:xfrm>
            <a:off x="2103438" y="4676775"/>
            <a:ext cx="990600" cy="533400"/>
          </a:xfrm>
          <a:prstGeom prst="roundRect">
            <a:avLst>
              <a:gd name="adj" fmla="val 0"/>
            </a:avLst>
          </a:prstGeom>
          <a:solidFill>
            <a:schemeClr val="accent2"/>
          </a:solidFill>
          <a:ln w="12700">
            <a:solidFill>
              <a:schemeClr val="tx1"/>
            </a:solidFill>
            <a:round/>
            <a:headEnd type="none" w="sm" len="sm"/>
            <a:tailEnd type="none" w="sm" len="sm"/>
          </a:ln>
        </p:spPr>
        <p:txBody>
          <a:bodyPr wrap="none" anchor="ctr"/>
          <a:lstStyle/>
          <a:p>
            <a:pPr algn="ctr"/>
            <a:r>
              <a:rPr lang="en-US" sz="1600" b="1">
                <a:solidFill>
                  <a:schemeClr val="bg1"/>
                </a:solidFill>
              </a:rPr>
              <a:t>Managed</a:t>
            </a:r>
          </a:p>
          <a:p>
            <a:pPr algn="ctr"/>
            <a:r>
              <a:rPr lang="en-US" sz="1600" b="1">
                <a:solidFill>
                  <a:schemeClr val="bg1"/>
                </a:solidFill>
              </a:rPr>
              <a:t>Code</a:t>
            </a:r>
          </a:p>
        </p:txBody>
      </p:sp>
      <p:sp>
        <p:nvSpPr>
          <p:cNvPr id="60448" name="AutoShape 32"/>
          <p:cNvSpPr>
            <a:spLocks noChangeArrowheads="1"/>
          </p:cNvSpPr>
          <p:nvPr/>
        </p:nvSpPr>
        <p:spPr bwMode="auto">
          <a:xfrm>
            <a:off x="3787775" y="4676775"/>
            <a:ext cx="990600" cy="533400"/>
          </a:xfrm>
          <a:prstGeom prst="roundRect">
            <a:avLst>
              <a:gd name="adj" fmla="val 0"/>
            </a:avLst>
          </a:prstGeom>
          <a:solidFill>
            <a:schemeClr val="accent2"/>
          </a:solidFill>
          <a:ln w="12700">
            <a:solidFill>
              <a:schemeClr val="tx1"/>
            </a:solidFill>
            <a:round/>
            <a:headEnd type="none" w="sm" len="sm"/>
            <a:tailEnd type="none" w="sm" len="sm"/>
          </a:ln>
        </p:spPr>
        <p:txBody>
          <a:bodyPr wrap="none" anchor="ctr"/>
          <a:lstStyle/>
          <a:p>
            <a:pPr algn="ctr"/>
            <a:r>
              <a:rPr lang="en-US" sz="1600" b="1">
                <a:solidFill>
                  <a:schemeClr val="bg1"/>
                </a:solidFill>
              </a:rPr>
              <a:t>Managed</a:t>
            </a:r>
          </a:p>
          <a:p>
            <a:pPr algn="ctr"/>
            <a:r>
              <a:rPr lang="en-US" sz="1600" b="1">
                <a:solidFill>
                  <a:schemeClr val="bg1"/>
                </a:solidFill>
              </a:rPr>
              <a:t>Code</a:t>
            </a:r>
          </a:p>
        </p:txBody>
      </p:sp>
      <p:sp>
        <p:nvSpPr>
          <p:cNvPr id="60449" name="AutoShape 33"/>
          <p:cNvSpPr>
            <a:spLocks noChangeArrowheads="1"/>
          </p:cNvSpPr>
          <p:nvPr/>
        </p:nvSpPr>
        <p:spPr bwMode="auto">
          <a:xfrm>
            <a:off x="5486400" y="4676775"/>
            <a:ext cx="990600" cy="533400"/>
          </a:xfrm>
          <a:prstGeom prst="roundRect">
            <a:avLst>
              <a:gd name="adj" fmla="val 0"/>
            </a:avLst>
          </a:prstGeom>
          <a:solidFill>
            <a:schemeClr val="accent2"/>
          </a:solidFill>
          <a:ln w="12700">
            <a:solidFill>
              <a:schemeClr val="tx1"/>
            </a:solidFill>
            <a:round/>
            <a:headEnd type="none" w="sm" len="sm"/>
            <a:tailEnd type="none" w="sm" len="sm"/>
          </a:ln>
        </p:spPr>
        <p:txBody>
          <a:bodyPr wrap="none" anchor="ctr"/>
          <a:lstStyle/>
          <a:p>
            <a:pPr algn="ctr"/>
            <a:r>
              <a:rPr lang="en-US" sz="1600" b="1">
                <a:solidFill>
                  <a:schemeClr val="bg1"/>
                </a:solidFill>
              </a:rPr>
              <a:t>Managed</a:t>
            </a:r>
          </a:p>
          <a:p>
            <a:pPr algn="ctr"/>
            <a:r>
              <a:rPr lang="en-US" sz="1600" b="1">
                <a:solidFill>
                  <a:schemeClr val="bg1"/>
                </a:solidFill>
              </a:rPr>
              <a:t>Code</a:t>
            </a:r>
          </a:p>
        </p:txBody>
      </p:sp>
      <p:sp>
        <p:nvSpPr>
          <p:cNvPr id="60450" name="AutoShape 34"/>
          <p:cNvSpPr>
            <a:spLocks noChangeArrowheads="1"/>
          </p:cNvSpPr>
          <p:nvPr/>
        </p:nvSpPr>
        <p:spPr bwMode="auto">
          <a:xfrm>
            <a:off x="7010400" y="4676775"/>
            <a:ext cx="1219200" cy="533400"/>
          </a:xfrm>
          <a:prstGeom prst="roundRect">
            <a:avLst>
              <a:gd name="adj" fmla="val 0"/>
            </a:avLst>
          </a:prstGeom>
          <a:solidFill>
            <a:schemeClr val="accent2"/>
          </a:solidFill>
          <a:ln w="12700">
            <a:solidFill>
              <a:schemeClr val="tx1"/>
            </a:solidFill>
            <a:round/>
            <a:headEnd type="none" w="sm" len="sm"/>
            <a:tailEnd type="none" w="sm" len="sm"/>
          </a:ln>
        </p:spPr>
        <p:txBody>
          <a:bodyPr wrap="none" anchor="ctr"/>
          <a:lstStyle/>
          <a:p>
            <a:pPr algn="ctr"/>
            <a:r>
              <a:rPr lang="en-US" sz="1600" b="1">
                <a:solidFill>
                  <a:schemeClr val="bg1"/>
                </a:solidFill>
              </a:rPr>
              <a:t>Unmanaged</a:t>
            </a:r>
          </a:p>
          <a:p>
            <a:pPr algn="ctr"/>
            <a:r>
              <a:rPr lang="en-US" sz="1600" b="1">
                <a:solidFill>
                  <a:schemeClr val="bg1"/>
                </a:solidFill>
              </a:rPr>
              <a:t>Code</a:t>
            </a:r>
          </a:p>
        </p:txBody>
      </p:sp>
      <p:sp>
        <p:nvSpPr>
          <p:cNvPr id="60451" name="Line 35"/>
          <p:cNvSpPr>
            <a:spLocks noChangeShapeType="1"/>
          </p:cNvSpPr>
          <p:nvPr/>
        </p:nvSpPr>
        <p:spPr bwMode="auto">
          <a:xfrm>
            <a:off x="5981700" y="4095750"/>
            <a:ext cx="0" cy="552450"/>
          </a:xfrm>
          <a:prstGeom prst="line">
            <a:avLst/>
          </a:prstGeom>
          <a:noFill/>
          <a:ln w="38100">
            <a:solidFill>
              <a:schemeClr val="tx2"/>
            </a:solidFill>
            <a:round/>
            <a:headEnd/>
            <a:tailEnd type="triangle" w="med" len="med"/>
          </a:ln>
        </p:spPr>
        <p:txBody>
          <a:bodyPr wrap="none" anchor="ctr"/>
          <a:lstStyle/>
          <a:p>
            <a:endParaRPr lang="ru-RU"/>
          </a:p>
        </p:txBody>
      </p:sp>
      <p:sp>
        <p:nvSpPr>
          <p:cNvPr id="60452" name="Line 36"/>
          <p:cNvSpPr>
            <a:spLocks noChangeShapeType="1"/>
          </p:cNvSpPr>
          <p:nvPr/>
        </p:nvSpPr>
        <p:spPr bwMode="auto">
          <a:xfrm>
            <a:off x="2598738" y="4095750"/>
            <a:ext cx="0" cy="552450"/>
          </a:xfrm>
          <a:prstGeom prst="line">
            <a:avLst/>
          </a:prstGeom>
          <a:noFill/>
          <a:ln w="38100">
            <a:solidFill>
              <a:schemeClr val="tx2"/>
            </a:solidFill>
            <a:round/>
            <a:headEnd/>
            <a:tailEnd type="triangle" w="med" len="med"/>
          </a:ln>
        </p:spPr>
        <p:txBody>
          <a:bodyPr wrap="none" anchor="ctr"/>
          <a:lstStyle/>
          <a:p>
            <a:endParaRPr lang="ru-RU"/>
          </a:p>
        </p:txBody>
      </p:sp>
      <p:sp>
        <p:nvSpPr>
          <p:cNvPr id="60453" name="Text Box 37"/>
          <p:cNvSpPr txBox="1">
            <a:spLocks noChangeArrowheads="1"/>
          </p:cNvSpPr>
          <p:nvPr/>
        </p:nvSpPr>
        <p:spPr bwMode="auto">
          <a:xfrm>
            <a:off x="1981200" y="5181600"/>
            <a:ext cx="1492250" cy="336550"/>
          </a:xfrm>
          <a:prstGeom prst="rect">
            <a:avLst/>
          </a:prstGeom>
          <a:noFill/>
          <a:ln w="12700">
            <a:noFill/>
            <a:miter lim="800000"/>
            <a:headEnd/>
            <a:tailEnd/>
          </a:ln>
        </p:spPr>
        <p:txBody>
          <a:bodyPr wrap="none">
            <a:spAutoFit/>
          </a:bodyPr>
          <a:lstStyle/>
          <a:p>
            <a:pPr algn="ctr"/>
            <a:r>
              <a:rPr lang="en-US" sz="1600" b="1"/>
              <a:t>CLR Services</a:t>
            </a:r>
          </a:p>
        </p:txBody>
      </p:sp>
      <p:grpSp>
        <p:nvGrpSpPr>
          <p:cNvPr id="2" name="Group 38"/>
          <p:cNvGrpSpPr>
            <a:grpSpLocks/>
          </p:cNvGrpSpPr>
          <p:nvPr/>
        </p:nvGrpSpPr>
        <p:grpSpPr bwMode="auto">
          <a:xfrm>
            <a:off x="533400" y="3200400"/>
            <a:ext cx="1524000" cy="1600200"/>
            <a:chOff x="336" y="2016"/>
            <a:chExt cx="960" cy="1008"/>
          </a:xfrm>
        </p:grpSpPr>
        <p:sp>
          <p:nvSpPr>
            <p:cNvPr id="60455" name="Freeform 39"/>
            <p:cNvSpPr>
              <a:spLocks/>
            </p:cNvSpPr>
            <p:nvPr/>
          </p:nvSpPr>
          <p:spPr bwMode="auto">
            <a:xfrm>
              <a:off x="714" y="2016"/>
              <a:ext cx="582" cy="1008"/>
            </a:xfrm>
            <a:custGeom>
              <a:avLst/>
              <a:gdLst>
                <a:gd name="T0" fmla="*/ 582 w 582"/>
                <a:gd name="T1" fmla="*/ 0 h 1008"/>
                <a:gd name="T2" fmla="*/ 71 w 582"/>
                <a:gd name="T3" fmla="*/ 242 h 1008"/>
                <a:gd name="T4" fmla="*/ 155 w 582"/>
                <a:gd name="T5" fmla="*/ 753 h 1008"/>
                <a:gd name="T6" fmla="*/ 534 w 582"/>
                <a:gd name="T7" fmla="*/ 1008 h 1008"/>
                <a:gd name="T8" fmla="*/ 0 60000 65536"/>
                <a:gd name="T9" fmla="*/ 0 60000 65536"/>
                <a:gd name="T10" fmla="*/ 0 60000 65536"/>
                <a:gd name="T11" fmla="*/ 0 60000 65536"/>
                <a:gd name="T12" fmla="*/ 0 w 582"/>
                <a:gd name="T13" fmla="*/ 0 h 1008"/>
                <a:gd name="T14" fmla="*/ 582 w 582"/>
                <a:gd name="T15" fmla="*/ 1008 h 1008"/>
              </a:gdLst>
              <a:ahLst/>
              <a:cxnLst>
                <a:cxn ang="T8">
                  <a:pos x="T0" y="T1"/>
                </a:cxn>
                <a:cxn ang="T9">
                  <a:pos x="T2" y="T3"/>
                </a:cxn>
                <a:cxn ang="T10">
                  <a:pos x="T4" y="T5"/>
                </a:cxn>
                <a:cxn ang="T11">
                  <a:pos x="T6" y="T7"/>
                </a:cxn>
              </a:cxnLst>
              <a:rect l="T12" t="T13" r="T14" b="T15"/>
              <a:pathLst>
                <a:path w="582" h="1008">
                  <a:moveTo>
                    <a:pt x="582" y="0"/>
                  </a:moveTo>
                  <a:cubicBezTo>
                    <a:pt x="497" y="42"/>
                    <a:pt x="142" y="117"/>
                    <a:pt x="71" y="242"/>
                  </a:cubicBezTo>
                  <a:cubicBezTo>
                    <a:pt x="0" y="367"/>
                    <a:pt x="78" y="625"/>
                    <a:pt x="155" y="753"/>
                  </a:cubicBezTo>
                  <a:cubicBezTo>
                    <a:pt x="232" y="881"/>
                    <a:pt x="455" y="955"/>
                    <a:pt x="534" y="1008"/>
                  </a:cubicBezTo>
                </a:path>
              </a:pathLst>
            </a:custGeom>
            <a:noFill/>
            <a:ln w="38100" cap="flat" cmpd="sng">
              <a:solidFill>
                <a:schemeClr val="tx1"/>
              </a:solidFill>
              <a:prstDash val="solid"/>
              <a:round/>
              <a:headEnd type="none" w="med" len="med"/>
              <a:tailEnd type="triangle" w="med" len="med"/>
            </a:ln>
          </p:spPr>
          <p:txBody>
            <a:bodyPr wrap="none" anchor="ctr"/>
            <a:lstStyle/>
            <a:p>
              <a:endParaRPr lang="ru-RU"/>
            </a:p>
          </p:txBody>
        </p:sp>
        <p:sp>
          <p:nvSpPr>
            <p:cNvPr id="60456" name="AutoShape 40"/>
            <p:cNvSpPr>
              <a:spLocks noChangeArrowheads="1"/>
            </p:cNvSpPr>
            <p:nvPr/>
          </p:nvSpPr>
          <p:spPr bwMode="auto">
            <a:xfrm>
              <a:off x="336" y="2340"/>
              <a:ext cx="624" cy="240"/>
            </a:xfrm>
            <a:prstGeom prst="roundRect">
              <a:avLst>
                <a:gd name="adj" fmla="val 50000"/>
              </a:avLst>
            </a:prstGeom>
            <a:solidFill>
              <a:schemeClr val="accent1"/>
            </a:solidFill>
            <a:ln w="12700">
              <a:solidFill>
                <a:schemeClr val="tx1"/>
              </a:solidFill>
              <a:round/>
              <a:headEnd type="none" w="sm" len="sm"/>
              <a:tailEnd type="none" w="sm" len="sm"/>
            </a:ln>
          </p:spPr>
          <p:txBody>
            <a:bodyPr wrap="none" anchor="ctr"/>
            <a:lstStyle/>
            <a:p>
              <a:pPr algn="ctr"/>
              <a:r>
                <a:rPr lang="en-GB" sz="1600" b="1"/>
                <a:t>Ngen</a:t>
              </a:r>
              <a:endParaRPr lang="en-US" sz="1600" b="1"/>
            </a:p>
          </p:txBody>
        </p:sp>
      </p:grpSp>
    </p:spTree>
  </p:cSld>
  <p:clrMapOvr>
    <a:masterClrMapping/>
  </p:clrMapOvr>
  <p:transition>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r>
              <a:rPr lang="ru-RU" smtClean="0"/>
              <a:t>Вызов компилятора</a:t>
            </a:r>
          </a:p>
        </p:txBody>
      </p:sp>
      <p:sp>
        <p:nvSpPr>
          <p:cNvPr id="61443" name="Rectangle 3"/>
          <p:cNvSpPr>
            <a:spLocks noGrp="1" noChangeArrowheads="1"/>
          </p:cNvSpPr>
          <p:nvPr>
            <p:ph type="body" idx="1"/>
          </p:nvPr>
        </p:nvSpPr>
        <p:spPr>
          <a:xfrm>
            <a:off x="457200" y="1600200"/>
            <a:ext cx="8507413" cy="4997450"/>
          </a:xfrm>
        </p:spPr>
        <p:txBody>
          <a:bodyPr/>
          <a:lstStyle/>
          <a:p>
            <a:pPr eaLnBrk="1" hangingPunct="1">
              <a:lnSpc>
                <a:spcPct val="80000"/>
              </a:lnSpc>
            </a:pPr>
            <a:r>
              <a:rPr lang="en-US" sz="2400" smtClean="0"/>
              <a:t>csc.exe progr.cs </a:t>
            </a:r>
            <a:endParaRPr lang="ru-RU" sz="2400" smtClean="0"/>
          </a:p>
          <a:p>
            <a:pPr eaLnBrk="1" hangingPunct="1">
              <a:lnSpc>
                <a:spcPct val="80000"/>
              </a:lnSpc>
              <a:buFontTx/>
              <a:buNone/>
            </a:pPr>
            <a:r>
              <a:rPr lang="ru-RU" sz="2400" smtClean="0"/>
              <a:t>	</a:t>
            </a:r>
            <a:r>
              <a:rPr lang="en-US" sz="2400" smtClean="0"/>
              <a:t>/</a:t>
            </a:r>
            <a:r>
              <a:rPr lang="en-US" sz="2400" b="1" smtClean="0"/>
              <a:t>r</a:t>
            </a:r>
            <a:r>
              <a:rPr lang="en-US" sz="2400" smtClean="0"/>
              <a:t>eference:System.Drawing.dll</a:t>
            </a:r>
            <a:r>
              <a:rPr lang="ru-RU" sz="2400" smtClean="0"/>
              <a:t>,</a:t>
            </a:r>
            <a:r>
              <a:rPr lang="en-US" sz="2400" smtClean="0"/>
              <a:t>System.Windows.Forms.dll  /</a:t>
            </a:r>
            <a:r>
              <a:rPr lang="en-US" sz="2400" b="1" smtClean="0"/>
              <a:t>t</a:t>
            </a:r>
            <a:r>
              <a:rPr lang="en-US" sz="2400" smtClean="0"/>
              <a:t>arget:exe</a:t>
            </a:r>
            <a:r>
              <a:rPr lang="ru-RU" sz="2400" smtClean="0"/>
              <a:t> </a:t>
            </a:r>
            <a:r>
              <a:rPr lang="en-US" sz="2400" smtClean="0"/>
              <a:t>/out:myprg.exe</a:t>
            </a:r>
          </a:p>
          <a:p>
            <a:pPr eaLnBrk="1" hangingPunct="1">
              <a:lnSpc>
                <a:spcPct val="80000"/>
              </a:lnSpc>
              <a:buFontTx/>
              <a:buNone/>
            </a:pPr>
            <a:endParaRPr lang="ru-RU" sz="2400" smtClean="0"/>
          </a:p>
          <a:p>
            <a:pPr eaLnBrk="1" hangingPunct="1">
              <a:lnSpc>
                <a:spcPct val="80000"/>
              </a:lnSpc>
            </a:pPr>
            <a:r>
              <a:rPr lang="ru-RU" sz="2400" smtClean="0"/>
              <a:t>По умолчанию подключается модуль</a:t>
            </a:r>
            <a:endParaRPr lang="en-US" sz="2400" smtClean="0"/>
          </a:p>
          <a:p>
            <a:pPr lvl="1" eaLnBrk="1" hangingPunct="1">
              <a:lnSpc>
                <a:spcPct val="80000"/>
              </a:lnSpc>
            </a:pPr>
            <a:r>
              <a:rPr lang="en-US" sz="2400" i="1" smtClean="0"/>
              <a:t>mscorlib.dll</a:t>
            </a:r>
            <a:r>
              <a:rPr lang="ru-RU" sz="2400" smtClean="0"/>
              <a:t> </a:t>
            </a:r>
            <a:endParaRPr lang="en-US" sz="2400" smtClean="0"/>
          </a:p>
          <a:p>
            <a:pPr eaLnBrk="1" hangingPunct="1">
              <a:lnSpc>
                <a:spcPct val="80000"/>
              </a:lnSpc>
            </a:pPr>
            <a:endParaRPr lang="ru-RU" sz="2400" smtClean="0"/>
          </a:p>
          <a:p>
            <a:pPr eaLnBrk="1" hangingPunct="1">
              <a:lnSpc>
                <a:spcPct val="80000"/>
              </a:lnSpc>
            </a:pPr>
            <a:r>
              <a:rPr lang="ru-RU" sz="2400" smtClean="0"/>
              <a:t>/</a:t>
            </a:r>
            <a:r>
              <a:rPr lang="en-US" sz="2400" b="1" smtClean="0"/>
              <a:t>r</a:t>
            </a:r>
            <a:r>
              <a:rPr lang="en-US" sz="2400" smtClean="0"/>
              <a:t>eference:&lt;</a:t>
            </a:r>
            <a:r>
              <a:rPr lang="ru-RU" sz="2400" smtClean="0"/>
              <a:t>подключаемые библиотеки</a:t>
            </a:r>
            <a:r>
              <a:rPr lang="en-US" sz="2400" smtClean="0"/>
              <a:t>&gt;</a:t>
            </a:r>
            <a:endParaRPr lang="ru-RU" sz="2400" smtClean="0"/>
          </a:p>
          <a:p>
            <a:pPr eaLnBrk="1" hangingPunct="1">
              <a:lnSpc>
                <a:spcPct val="80000"/>
              </a:lnSpc>
            </a:pPr>
            <a:r>
              <a:rPr lang="ru-RU" sz="2400" smtClean="0"/>
              <a:t>/</a:t>
            </a:r>
            <a:r>
              <a:rPr lang="en-US" sz="2400" b="1" smtClean="0"/>
              <a:t>t</a:t>
            </a:r>
            <a:r>
              <a:rPr lang="en-US" sz="2400" smtClean="0"/>
              <a:t>arget</a:t>
            </a:r>
            <a:r>
              <a:rPr lang="ru-RU" sz="2400" smtClean="0"/>
              <a:t>:</a:t>
            </a:r>
            <a:r>
              <a:rPr lang="en-US" sz="2400" smtClean="0"/>
              <a:t>&lt;</a:t>
            </a:r>
            <a:r>
              <a:rPr lang="ru-RU" sz="2400" smtClean="0"/>
              <a:t>тип результата</a:t>
            </a:r>
            <a:r>
              <a:rPr lang="en-US" sz="2400" smtClean="0"/>
              <a:t>&gt;</a:t>
            </a:r>
          </a:p>
          <a:p>
            <a:pPr lvl="1" eaLnBrk="1" hangingPunct="1">
              <a:lnSpc>
                <a:spcPct val="80000"/>
              </a:lnSpc>
            </a:pPr>
            <a:r>
              <a:rPr lang="en-US" sz="2000" smtClean="0"/>
              <a:t>exe        – </a:t>
            </a:r>
            <a:r>
              <a:rPr lang="ru-RU" sz="2000" smtClean="0"/>
              <a:t>консольное приложение</a:t>
            </a:r>
            <a:endParaRPr lang="en-US" sz="2000" smtClean="0"/>
          </a:p>
          <a:p>
            <a:pPr lvl="1" eaLnBrk="1" hangingPunct="1">
              <a:lnSpc>
                <a:spcPct val="80000"/>
              </a:lnSpc>
            </a:pPr>
            <a:r>
              <a:rPr lang="en-US" sz="2000" smtClean="0"/>
              <a:t>winexe</a:t>
            </a:r>
            <a:r>
              <a:rPr lang="ru-RU" sz="2000" smtClean="0"/>
              <a:t> </a:t>
            </a:r>
            <a:r>
              <a:rPr lang="en-US" sz="2000" smtClean="0"/>
              <a:t>  </a:t>
            </a:r>
            <a:r>
              <a:rPr lang="ru-RU" sz="2000" smtClean="0"/>
              <a:t>– </a:t>
            </a:r>
            <a:r>
              <a:rPr lang="en-US" sz="2000" smtClean="0"/>
              <a:t>GUI </a:t>
            </a:r>
            <a:r>
              <a:rPr lang="ru-RU" sz="2000" smtClean="0"/>
              <a:t>приложение</a:t>
            </a:r>
            <a:endParaRPr lang="en-US" sz="2000" smtClean="0"/>
          </a:p>
          <a:p>
            <a:pPr lvl="1" eaLnBrk="1" hangingPunct="1">
              <a:lnSpc>
                <a:spcPct val="80000"/>
              </a:lnSpc>
            </a:pPr>
            <a:r>
              <a:rPr lang="en-US" sz="2000" smtClean="0"/>
              <a:t>library    </a:t>
            </a:r>
            <a:r>
              <a:rPr lang="ru-RU" sz="2000" smtClean="0"/>
              <a:t>– библиотека классов (</a:t>
            </a:r>
            <a:r>
              <a:rPr lang="en-US" sz="2000" smtClean="0"/>
              <a:t>dll</a:t>
            </a:r>
            <a:r>
              <a:rPr lang="ru-RU" sz="2000" smtClean="0"/>
              <a:t>)</a:t>
            </a:r>
            <a:endParaRPr lang="en-US" sz="2000" smtClean="0"/>
          </a:p>
          <a:p>
            <a:pPr lvl="1" eaLnBrk="1" hangingPunct="1">
              <a:lnSpc>
                <a:spcPct val="80000"/>
              </a:lnSpc>
            </a:pPr>
            <a:r>
              <a:rPr lang="en-US" sz="2000" smtClean="0"/>
              <a:t>module</a:t>
            </a:r>
            <a:r>
              <a:rPr lang="ru-RU" sz="2000" smtClean="0"/>
              <a:t> </a:t>
            </a:r>
            <a:r>
              <a:rPr lang="en-US" sz="2000" smtClean="0"/>
              <a:t> </a:t>
            </a:r>
            <a:r>
              <a:rPr lang="ru-RU" sz="2000" smtClean="0"/>
              <a:t>– управляемый модуль</a:t>
            </a:r>
            <a:endParaRPr lang="en-US" sz="2000" smtClean="0"/>
          </a:p>
          <a:p>
            <a:pPr eaLnBrk="1" hangingPunct="1">
              <a:lnSpc>
                <a:spcPct val="80000"/>
              </a:lnSpc>
            </a:pPr>
            <a:r>
              <a:rPr lang="en-US" sz="2400" smtClean="0"/>
              <a:t>/</a:t>
            </a:r>
            <a:r>
              <a:rPr lang="en-US" sz="2400" b="1" smtClean="0"/>
              <a:t>out</a:t>
            </a:r>
            <a:r>
              <a:rPr lang="en-US" sz="2400" smtClean="0"/>
              <a:t>: &lt;</a:t>
            </a:r>
            <a:r>
              <a:rPr lang="ru-RU" sz="2400" smtClean="0"/>
              <a:t>имя полученного файла</a:t>
            </a:r>
            <a:r>
              <a:rPr lang="en-US" sz="2400" smtClean="0"/>
              <a:t>&gt;</a:t>
            </a:r>
            <a:endParaRPr lang="ru-RU" sz="2400" smtClean="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ru-RU" sz="3600" smtClean="0"/>
              <a:t>Создание сборки из управляемых модулей с помощью </a:t>
            </a:r>
            <a:r>
              <a:rPr lang="en-US" sz="3600" smtClean="0"/>
              <a:t>Assembly Linker</a:t>
            </a:r>
            <a:endParaRPr lang="ru-RU" sz="3600" smtClean="0"/>
          </a:p>
        </p:txBody>
      </p:sp>
      <p:sp>
        <p:nvSpPr>
          <p:cNvPr id="62467" name="Rectangle 3"/>
          <p:cNvSpPr>
            <a:spLocks noGrp="1" noChangeArrowheads="1"/>
          </p:cNvSpPr>
          <p:nvPr>
            <p:ph type="body" idx="1"/>
          </p:nvPr>
        </p:nvSpPr>
        <p:spPr/>
        <p:txBody>
          <a:bodyPr/>
          <a:lstStyle/>
          <a:p>
            <a:pPr eaLnBrk="1" hangingPunct="1">
              <a:buFontTx/>
              <a:buNone/>
            </a:pPr>
            <a:r>
              <a:rPr lang="en-US" smtClean="0"/>
              <a:t>csc /t:module a.cs</a:t>
            </a:r>
          </a:p>
          <a:p>
            <a:pPr eaLnBrk="1" hangingPunct="1">
              <a:buFontTx/>
              <a:buNone/>
            </a:pPr>
            <a:r>
              <a:rPr lang="en-US" smtClean="0"/>
              <a:t>csc /t:module b.cs</a:t>
            </a:r>
          </a:p>
          <a:p>
            <a:pPr eaLnBrk="1" hangingPunct="1">
              <a:buFontTx/>
              <a:buNone/>
            </a:pPr>
            <a:r>
              <a:rPr lang="en-US" smtClean="0"/>
              <a:t>- </a:t>
            </a:r>
            <a:r>
              <a:rPr lang="ru-RU" smtClean="0"/>
              <a:t>создание управляемого модуля</a:t>
            </a:r>
            <a:endParaRPr lang="en-US" smtClean="0"/>
          </a:p>
          <a:p>
            <a:pPr eaLnBrk="1" hangingPunct="1">
              <a:buFontTx/>
              <a:buNone/>
            </a:pPr>
            <a:r>
              <a:rPr lang="en-US" smtClean="0"/>
              <a:t>AL.exe /target:library /out</a:t>
            </a:r>
            <a:r>
              <a:rPr lang="ru-RU" smtClean="0"/>
              <a:t>:</a:t>
            </a:r>
            <a:r>
              <a:rPr lang="en-US" smtClean="0"/>
              <a:t>lib.dll a.netmodule b.netmodule</a:t>
            </a:r>
          </a:p>
          <a:p>
            <a:pPr eaLnBrk="1" hangingPunct="1">
              <a:buFontTx/>
              <a:buNone/>
            </a:pPr>
            <a:r>
              <a:rPr lang="ru-RU" smtClean="0"/>
              <a:t>- создание сборки</a:t>
            </a:r>
            <a:endParaRPr lang="en-US" smtClean="0"/>
          </a:p>
          <a:p>
            <a:pPr eaLnBrk="1" hangingPunct="1">
              <a:buFontTx/>
              <a:buNone/>
            </a:pPr>
            <a:r>
              <a:rPr lang="en-US" smtClean="0"/>
              <a:t>csc /t:exe /r:lib.dll demo.cs</a:t>
            </a:r>
            <a:endParaRPr lang="ru-RU" smtClean="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ru-RU" sz="4000" smtClean="0"/>
              <a:t>Глобальный кэш сборок </a:t>
            </a:r>
            <a:br>
              <a:rPr lang="ru-RU" sz="4000" smtClean="0"/>
            </a:br>
            <a:r>
              <a:rPr lang="en-US" sz="4000" smtClean="0"/>
              <a:t>Global assembly cache (GAC)</a:t>
            </a:r>
            <a:endParaRPr lang="ru-RU" sz="4000" smtClean="0"/>
          </a:p>
        </p:txBody>
      </p:sp>
      <p:sp>
        <p:nvSpPr>
          <p:cNvPr id="63491" name="Rectangle 3"/>
          <p:cNvSpPr>
            <a:spLocks noGrp="1" noChangeArrowheads="1"/>
          </p:cNvSpPr>
          <p:nvPr>
            <p:ph type="body" idx="1"/>
          </p:nvPr>
        </p:nvSpPr>
        <p:spPr/>
        <p:txBody>
          <a:bodyPr/>
          <a:lstStyle/>
          <a:p>
            <a:pPr eaLnBrk="1" hangingPunct="1"/>
            <a:r>
              <a:rPr lang="ru-RU" smtClean="0"/>
              <a:t>Обычные сборки хранятся в том файле, где они используются</a:t>
            </a:r>
          </a:p>
          <a:p>
            <a:pPr eaLnBrk="1" hangingPunct="1"/>
            <a:r>
              <a:rPr lang="ru-RU" smtClean="0"/>
              <a:t>В глобальном кэше (хранилище) сборок хранятся сборки, которые могут использоваться разными приложениями</a:t>
            </a:r>
          </a:p>
          <a:p>
            <a:pPr eaLnBrk="1" hangingPunct="1"/>
            <a:endParaRPr lang="ru-RU" smtClean="0"/>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457200" y="2590800"/>
            <a:ext cx="8305800" cy="1143000"/>
          </a:xfrm>
          <a:prstGeom prst="rect">
            <a:avLst/>
          </a:prstGeom>
          <a:noFill/>
          <a:ln w="9525">
            <a:noFill/>
            <a:miter lim="800000"/>
            <a:headEnd/>
            <a:tailEnd/>
          </a:ln>
        </p:spPr>
        <p:txBody>
          <a:bodyPr anchor="ctr"/>
          <a:lstStyle/>
          <a:p>
            <a:pPr algn="ctr">
              <a:defRPr/>
            </a:pPr>
            <a:r>
              <a:rPr lang="ru-RU" sz="4400" kern="0" dirty="0">
                <a:solidFill>
                  <a:schemeClr val="tx2"/>
                </a:solidFill>
                <a:latin typeface="+mj-lt"/>
                <a:ea typeface="+mj-ea"/>
                <a:cs typeface="+mj-cs"/>
              </a:rPr>
              <a:t>Общий промежуточный язык</a:t>
            </a:r>
            <a:endParaRPr lang="ru-RU" sz="4400" b="1" i="1" kern="0" dirty="0">
              <a:solidFill>
                <a:schemeClr val="tx2"/>
              </a:solidFill>
              <a:latin typeface="+mj-lt"/>
              <a:ea typeface="+mj-ea"/>
              <a:cs typeface="+mj-cs"/>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381000" y="304800"/>
            <a:ext cx="8305800" cy="1143000"/>
          </a:xfrm>
        </p:spPr>
        <p:txBody>
          <a:bodyPr/>
          <a:lstStyle/>
          <a:p>
            <a:pPr eaLnBrk="1" hangingPunct="1"/>
            <a:r>
              <a:rPr lang="ru-RU" sz="4000" smtClean="0"/>
              <a:t>Microsoft Intermediate Language (MSIL)</a:t>
            </a:r>
            <a:endParaRPr lang="ru-RU" sz="4000" b="1" i="1" smtClean="0"/>
          </a:p>
        </p:txBody>
      </p:sp>
      <p:sp>
        <p:nvSpPr>
          <p:cNvPr id="65539" name="Rectangle 3"/>
          <p:cNvSpPr>
            <a:spLocks noGrp="1" noChangeArrowheads="1"/>
          </p:cNvSpPr>
          <p:nvPr>
            <p:ph type="body" idx="1"/>
          </p:nvPr>
        </p:nvSpPr>
        <p:spPr/>
        <p:txBody>
          <a:bodyPr/>
          <a:lstStyle/>
          <a:p>
            <a:pPr eaLnBrk="1" hangingPunct="1"/>
            <a:r>
              <a:rPr lang="en-US" sz="2800" smtClean="0"/>
              <a:t>MCIL </a:t>
            </a:r>
            <a:r>
              <a:rPr lang="ru-RU" sz="2800" smtClean="0"/>
              <a:t>это ассемблерный язык виртуальной машины. Однако реально система команд этой машины переводится в исполняемый код конкретного процессора перед исполнением (так называемая компиляция времени исполнения)</a:t>
            </a:r>
          </a:p>
          <a:p>
            <a:pPr eaLnBrk="1" hangingPunct="1"/>
            <a:r>
              <a:rPr lang="ru-RU" sz="2800" smtClean="0"/>
              <a:t>При этом выполняется довольно сложный анализ типов программы и проверки условий корректности кода</a:t>
            </a:r>
          </a:p>
        </p:txBody>
      </p:sp>
    </p:spTree>
  </p:cSld>
  <p:clrMapOvr>
    <a:masterClrMapping/>
  </p:clrMapOvr>
  <p:transition>
    <p:strips/>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r>
              <a:rPr lang="ru-RU" sz="4000" smtClean="0"/>
              <a:t>Характеристики MSIL</a:t>
            </a:r>
          </a:p>
        </p:txBody>
      </p:sp>
      <p:sp>
        <p:nvSpPr>
          <p:cNvPr id="66563" name="Rectangle 3"/>
          <p:cNvSpPr>
            <a:spLocks noGrp="1" noChangeArrowheads="1"/>
          </p:cNvSpPr>
          <p:nvPr>
            <p:ph type="body" idx="1"/>
          </p:nvPr>
        </p:nvSpPr>
        <p:spPr/>
        <p:txBody>
          <a:bodyPr/>
          <a:lstStyle/>
          <a:p>
            <a:pPr eaLnBrk="1" hangingPunct="1">
              <a:lnSpc>
                <a:spcPct val="90000"/>
              </a:lnSpc>
            </a:pPr>
            <a:r>
              <a:rPr lang="ru-RU" sz="2800" smtClean="0"/>
              <a:t>Псевдоассемблер – определяет набор команд виртуального процессора (примерно 100 команд)</a:t>
            </a:r>
          </a:p>
          <a:p>
            <a:pPr eaLnBrk="1" hangingPunct="1">
              <a:lnSpc>
                <a:spcPct val="90000"/>
              </a:lnSpc>
            </a:pPr>
            <a:r>
              <a:rPr lang="ru-RU" sz="2800" smtClean="0"/>
              <a:t>Использует стековую модель выполнения (сперва значения загружаются в стек, вызывается команда операции, а затем результаты сохраняются в памяти)</a:t>
            </a:r>
          </a:p>
          <a:p>
            <a:pPr eaLnBrk="1" hangingPunct="1">
              <a:lnSpc>
                <a:spcPct val="90000"/>
              </a:lnSpc>
            </a:pPr>
            <a:r>
              <a:rPr lang="ru-RU" sz="2800" smtClean="0"/>
              <a:t>При запуске программы </a:t>
            </a:r>
            <a:r>
              <a:rPr lang="en-US" sz="2800" smtClean="0"/>
              <a:t>CLR </a:t>
            </a:r>
            <a:r>
              <a:rPr lang="ru-RU" sz="2800" smtClean="0"/>
              <a:t>компилирует </a:t>
            </a:r>
            <a:r>
              <a:rPr lang="en-US" sz="2800" smtClean="0"/>
              <a:t>c CIL </a:t>
            </a:r>
            <a:r>
              <a:rPr lang="ru-RU" sz="2800" smtClean="0"/>
              <a:t>в машинные коды</a:t>
            </a:r>
          </a:p>
          <a:p>
            <a:pPr eaLnBrk="1" hangingPunct="1">
              <a:lnSpc>
                <a:spcPct val="90000"/>
              </a:lnSpc>
            </a:pPr>
            <a:r>
              <a:rPr lang="ru-RU" sz="2800" smtClean="0"/>
              <a:t>Утилита </a:t>
            </a:r>
            <a:r>
              <a:rPr lang="en-US" sz="2800" smtClean="0"/>
              <a:t>ildasm.exe - </a:t>
            </a:r>
            <a:r>
              <a:rPr lang="ru-RU" sz="2800" smtClean="0"/>
              <a:t>дизассеблер</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eaLnBrk="1" hangingPunct="1">
              <a:lnSpc>
                <a:spcPct val="70000"/>
              </a:lnSpc>
            </a:pPr>
            <a:r>
              <a:rPr lang="ru-RU" smtClean="0"/>
              <a:t>Трансляция в </a:t>
            </a:r>
            <a:r>
              <a:rPr lang="en-US" smtClean="0"/>
              <a:t>MSIL</a:t>
            </a:r>
            <a:endParaRPr lang="ru-RU" smtClean="0"/>
          </a:p>
        </p:txBody>
      </p:sp>
      <p:sp>
        <p:nvSpPr>
          <p:cNvPr id="67587" name="Text Box 3"/>
          <p:cNvSpPr txBox="1">
            <a:spLocks noChangeArrowheads="1"/>
          </p:cNvSpPr>
          <p:nvPr/>
        </p:nvSpPr>
        <p:spPr bwMode="auto">
          <a:xfrm>
            <a:off x="685800" y="1981200"/>
            <a:ext cx="7772400" cy="457200"/>
          </a:xfrm>
          <a:prstGeom prst="rect">
            <a:avLst/>
          </a:prstGeom>
          <a:noFill/>
          <a:ln w="12700" cap="sq">
            <a:noFill/>
            <a:miter lim="800000"/>
            <a:headEnd type="none" w="sm" len="sm"/>
            <a:tailEnd type="none" w="sm" len="lg"/>
          </a:ln>
        </p:spPr>
        <p:txBody>
          <a:bodyPr>
            <a:spAutoFit/>
          </a:bodyPr>
          <a:lstStyle/>
          <a:p>
            <a:pPr eaLnBrk="0" hangingPunct="0">
              <a:spcBef>
                <a:spcPct val="50000"/>
              </a:spcBef>
            </a:pPr>
            <a:endParaRPr lang="ru-RU" sz="2400">
              <a:latin typeface="Times New Roman" pitchFamily="18" charset="0"/>
            </a:endParaRPr>
          </a:p>
        </p:txBody>
      </p:sp>
      <p:sp>
        <p:nvSpPr>
          <p:cNvPr id="67588" name="Text Box 4"/>
          <p:cNvSpPr txBox="1">
            <a:spLocks noChangeArrowheads="1"/>
          </p:cNvSpPr>
          <p:nvPr/>
        </p:nvSpPr>
        <p:spPr bwMode="auto">
          <a:xfrm>
            <a:off x="457200" y="1371600"/>
            <a:ext cx="8305800" cy="4864100"/>
          </a:xfrm>
          <a:prstGeom prst="rect">
            <a:avLst/>
          </a:prstGeom>
          <a:noFill/>
          <a:ln w="12700" cap="sq">
            <a:noFill/>
            <a:miter lim="800000"/>
            <a:headEnd type="none" w="sm" len="sm"/>
            <a:tailEnd type="none" w="sm" len="lg"/>
          </a:ln>
        </p:spPr>
        <p:txBody>
          <a:bodyPr>
            <a:spAutoFit/>
          </a:bodyPr>
          <a:lstStyle/>
          <a:p>
            <a:pPr eaLnBrk="0" hangingPunct="0">
              <a:lnSpc>
                <a:spcPct val="80000"/>
              </a:lnSpc>
            </a:pPr>
            <a:r>
              <a:rPr kumimoji="1" lang="ru-RU" sz="3200" b="1"/>
              <a:t>Исходный текст на С</a:t>
            </a:r>
            <a:r>
              <a:rPr kumimoji="1" lang="en-US" sz="3200" b="1"/>
              <a:t>#</a:t>
            </a:r>
            <a:endParaRPr lang="ru-RU" sz="3200"/>
          </a:p>
          <a:p>
            <a:pPr eaLnBrk="0" hangingPunct="0">
              <a:lnSpc>
                <a:spcPct val="80000"/>
              </a:lnSpc>
            </a:pPr>
            <a:r>
              <a:rPr lang="ru-RU" sz="2400">
                <a:latin typeface="Courier New" pitchFamily="49" charset="0"/>
              </a:rPr>
              <a:t>using System;</a:t>
            </a:r>
          </a:p>
          <a:p>
            <a:pPr eaLnBrk="0" hangingPunct="0">
              <a:lnSpc>
                <a:spcPct val="80000"/>
              </a:lnSpc>
            </a:pPr>
            <a:endParaRPr lang="ru-RU" sz="2400">
              <a:latin typeface="Courier New" pitchFamily="49" charset="0"/>
            </a:endParaRPr>
          </a:p>
          <a:p>
            <a:pPr eaLnBrk="0" hangingPunct="0">
              <a:lnSpc>
                <a:spcPct val="80000"/>
              </a:lnSpc>
            </a:pPr>
            <a:r>
              <a:rPr lang="ru-RU" sz="2400">
                <a:latin typeface="Courier New" pitchFamily="49" charset="0"/>
              </a:rPr>
              <a:t>class Fib // числа Фибоначчи</a:t>
            </a:r>
          </a:p>
          <a:p>
            <a:pPr eaLnBrk="0" hangingPunct="0">
              <a:lnSpc>
                <a:spcPct val="80000"/>
              </a:lnSpc>
            </a:pPr>
            <a:r>
              <a:rPr lang="ru-RU" sz="2400">
                <a:latin typeface="Courier New" pitchFamily="49" charset="0"/>
              </a:rPr>
              <a:t>{</a:t>
            </a:r>
          </a:p>
          <a:p>
            <a:pPr eaLnBrk="0" hangingPunct="0">
              <a:lnSpc>
                <a:spcPct val="80000"/>
              </a:lnSpc>
            </a:pPr>
            <a:r>
              <a:rPr lang="ru-RU" sz="2400">
                <a:latin typeface="Courier New" pitchFamily="49" charset="0"/>
              </a:rPr>
              <a:t>  public static void Main (String [] args)</a:t>
            </a:r>
          </a:p>
          <a:p>
            <a:pPr eaLnBrk="0" hangingPunct="0">
              <a:lnSpc>
                <a:spcPct val="80000"/>
              </a:lnSpc>
            </a:pPr>
            <a:r>
              <a:rPr lang="ru-RU" sz="2400">
                <a:latin typeface="Courier New" pitchFamily="49" charset="0"/>
              </a:rPr>
              <a:t>    {</a:t>
            </a:r>
          </a:p>
          <a:p>
            <a:pPr eaLnBrk="0" hangingPunct="0">
              <a:lnSpc>
                <a:spcPct val="80000"/>
              </a:lnSpc>
            </a:pPr>
            <a:r>
              <a:rPr lang="ru-RU" sz="2400">
                <a:latin typeface="Courier New" pitchFamily="49" charset="0"/>
              </a:rPr>
              <a:t>      int a = 1, b = 1;</a:t>
            </a:r>
          </a:p>
          <a:p>
            <a:pPr eaLnBrk="0" hangingPunct="0">
              <a:lnSpc>
                <a:spcPct val="80000"/>
              </a:lnSpc>
            </a:pPr>
            <a:r>
              <a:rPr lang="ru-RU" sz="2400">
                <a:latin typeface="Courier New" pitchFamily="49" charset="0"/>
              </a:rPr>
              <a:t>      for (int i = 1; i != 10; ++ i)</a:t>
            </a:r>
          </a:p>
          <a:p>
            <a:pPr eaLnBrk="0" hangingPunct="0">
              <a:lnSpc>
                <a:spcPct val="80000"/>
              </a:lnSpc>
            </a:pPr>
            <a:r>
              <a:rPr lang="ru-RU" sz="2400">
                <a:latin typeface="Courier New" pitchFamily="49" charset="0"/>
              </a:rPr>
              <a:t>        {</a:t>
            </a:r>
          </a:p>
          <a:p>
            <a:pPr eaLnBrk="0" hangingPunct="0">
              <a:lnSpc>
                <a:spcPct val="80000"/>
              </a:lnSpc>
            </a:pPr>
            <a:r>
              <a:rPr lang="ru-RU" sz="2400">
                <a:latin typeface="Courier New" pitchFamily="49" charset="0"/>
              </a:rPr>
              <a:t>          Console.WriteLine (a);</a:t>
            </a:r>
          </a:p>
          <a:p>
            <a:pPr eaLnBrk="0" hangingPunct="0">
              <a:lnSpc>
                <a:spcPct val="80000"/>
              </a:lnSpc>
            </a:pPr>
            <a:r>
              <a:rPr lang="ru-RU" sz="2400">
                <a:latin typeface="Courier New" pitchFamily="49" charset="0"/>
              </a:rPr>
              <a:t>          int c = a + b;</a:t>
            </a:r>
          </a:p>
          <a:p>
            <a:pPr eaLnBrk="0" hangingPunct="0">
              <a:lnSpc>
                <a:spcPct val="80000"/>
              </a:lnSpc>
            </a:pPr>
            <a:r>
              <a:rPr lang="ru-RU" sz="2400">
                <a:latin typeface="Courier New" pitchFamily="49" charset="0"/>
              </a:rPr>
              <a:t>          a = b; b = c;</a:t>
            </a:r>
          </a:p>
          <a:p>
            <a:pPr eaLnBrk="0" hangingPunct="0">
              <a:lnSpc>
                <a:spcPct val="80000"/>
              </a:lnSpc>
            </a:pPr>
            <a:r>
              <a:rPr lang="ru-RU" sz="2400">
                <a:latin typeface="Courier New" pitchFamily="49" charset="0"/>
              </a:rPr>
              <a:t>        }</a:t>
            </a:r>
          </a:p>
          <a:p>
            <a:pPr eaLnBrk="0" hangingPunct="0">
              <a:lnSpc>
                <a:spcPct val="80000"/>
              </a:lnSpc>
            </a:pPr>
            <a:r>
              <a:rPr lang="ru-RU" sz="2400">
                <a:latin typeface="Courier New" pitchFamily="49" charset="0"/>
              </a:rPr>
              <a:t>    }</a:t>
            </a:r>
          </a:p>
          <a:p>
            <a:pPr eaLnBrk="0" hangingPunct="0">
              <a:lnSpc>
                <a:spcPct val="80000"/>
              </a:lnSpc>
            </a:pPr>
            <a:r>
              <a:rPr lang="ru-RU" sz="2400">
                <a:latin typeface="Courier New" pitchFamily="49" charset="0"/>
              </a:rPr>
              <a:t>}</a:t>
            </a:r>
          </a:p>
        </p:txBody>
      </p:sp>
    </p:spTree>
  </p:cSld>
  <p:clrMapOvr>
    <a:masterClrMapping/>
  </p:clrMapOvr>
  <p:transition>
    <p:strips/>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lnSpc>
                <a:spcPct val="70000"/>
              </a:lnSpc>
            </a:pPr>
            <a:r>
              <a:rPr lang="ru-RU" smtClean="0"/>
              <a:t>Трансляция в </a:t>
            </a:r>
            <a:r>
              <a:rPr lang="en-US" smtClean="0"/>
              <a:t>MSIL</a:t>
            </a:r>
            <a:endParaRPr lang="ru-RU" smtClean="0"/>
          </a:p>
        </p:txBody>
      </p:sp>
      <p:sp>
        <p:nvSpPr>
          <p:cNvPr id="68611" name="Text Box 3"/>
          <p:cNvSpPr txBox="1">
            <a:spLocks noChangeArrowheads="1"/>
          </p:cNvSpPr>
          <p:nvPr/>
        </p:nvSpPr>
        <p:spPr bwMode="auto">
          <a:xfrm>
            <a:off x="609600" y="1371600"/>
            <a:ext cx="8153400" cy="5175250"/>
          </a:xfrm>
          <a:prstGeom prst="rect">
            <a:avLst/>
          </a:prstGeom>
          <a:noFill/>
          <a:ln w="12700" cap="sq">
            <a:noFill/>
            <a:miter lim="800000"/>
            <a:headEnd type="none" w="sm" len="sm"/>
            <a:tailEnd type="none" w="sm" len="lg"/>
          </a:ln>
        </p:spPr>
        <p:txBody>
          <a:bodyPr>
            <a:spAutoFit/>
          </a:bodyPr>
          <a:lstStyle/>
          <a:p>
            <a:pPr eaLnBrk="0" hangingPunct="0">
              <a:lnSpc>
                <a:spcPct val="80000"/>
              </a:lnSpc>
            </a:pPr>
            <a:r>
              <a:rPr kumimoji="1" lang="ru-RU" sz="2800" b="1"/>
              <a:t>Сг</a:t>
            </a:r>
            <a:r>
              <a:rPr kumimoji="1" lang="en-US" sz="2800" b="1"/>
              <a:t>енерированн</a:t>
            </a:r>
            <a:r>
              <a:rPr kumimoji="1" lang="ru-RU" sz="2800" b="1"/>
              <a:t>ый</a:t>
            </a:r>
            <a:r>
              <a:rPr kumimoji="1" lang="en-US" sz="2800" b="1"/>
              <a:t> ко</a:t>
            </a:r>
            <a:r>
              <a:rPr kumimoji="1" lang="ru-RU" sz="2800" b="1"/>
              <a:t>д (начало)</a:t>
            </a:r>
            <a:endParaRPr kumimoji="1" lang="en-US" sz="2800" b="1"/>
          </a:p>
          <a:p>
            <a:pPr eaLnBrk="0" hangingPunct="0">
              <a:lnSpc>
                <a:spcPct val="80000"/>
              </a:lnSpc>
            </a:pPr>
            <a:endParaRPr lang="ru-RU" sz="2800"/>
          </a:p>
          <a:p>
            <a:pPr eaLnBrk="0" hangingPunct="0">
              <a:lnSpc>
                <a:spcPct val="80000"/>
              </a:lnSpc>
            </a:pPr>
            <a:r>
              <a:rPr lang="ru-RU" sz="2000">
                <a:latin typeface="Courier New" pitchFamily="49" charset="0"/>
              </a:rPr>
              <a:t>// объявление имени assembly</a:t>
            </a:r>
          </a:p>
          <a:p>
            <a:pPr eaLnBrk="0" hangingPunct="0">
              <a:lnSpc>
                <a:spcPct val="80000"/>
              </a:lnSpc>
            </a:pPr>
            <a:r>
              <a:rPr lang="ru-RU" sz="2000">
                <a:latin typeface="Courier New" pitchFamily="49" charset="0"/>
              </a:rPr>
              <a:t>.assembly fib as "fib" { </a:t>
            </a:r>
          </a:p>
          <a:p>
            <a:pPr eaLnBrk="0" hangingPunct="0">
              <a:lnSpc>
                <a:spcPct val="80000"/>
              </a:lnSpc>
            </a:pPr>
            <a:r>
              <a:rPr lang="ru-RU" sz="2000">
                <a:latin typeface="Courier New" pitchFamily="49" charset="0"/>
              </a:rPr>
              <a:t>// здесь могут быть параметры assembly</a:t>
            </a:r>
          </a:p>
          <a:p>
            <a:pPr eaLnBrk="0" hangingPunct="0">
              <a:lnSpc>
                <a:spcPct val="80000"/>
              </a:lnSpc>
            </a:pPr>
            <a:r>
              <a:rPr lang="ru-RU" sz="2000">
                <a:latin typeface="Courier New" pitchFamily="49" charset="0"/>
              </a:rPr>
              <a:t>}</a:t>
            </a:r>
          </a:p>
          <a:p>
            <a:pPr eaLnBrk="0" hangingPunct="0">
              <a:lnSpc>
                <a:spcPct val="80000"/>
              </a:lnSpc>
            </a:pPr>
            <a:r>
              <a:rPr lang="ru-RU" sz="2000">
                <a:latin typeface="Courier New" pitchFamily="49" charset="0"/>
              </a:rPr>
              <a:t>.class public Fib</a:t>
            </a:r>
          </a:p>
          <a:p>
            <a:pPr eaLnBrk="0" hangingPunct="0">
              <a:lnSpc>
                <a:spcPct val="80000"/>
              </a:lnSpc>
            </a:pPr>
            <a:r>
              <a:rPr lang="ru-RU" sz="2000">
                <a:latin typeface="Courier New" pitchFamily="49" charset="0"/>
              </a:rPr>
              <a:t>{</a:t>
            </a:r>
          </a:p>
          <a:p>
            <a:pPr eaLnBrk="0" hangingPunct="0">
              <a:lnSpc>
                <a:spcPct val="80000"/>
              </a:lnSpc>
            </a:pPr>
            <a:r>
              <a:rPr lang="ru-RU" sz="2000">
                <a:latin typeface="Courier New" pitchFamily="49" charset="0"/>
              </a:rPr>
              <a:t>  .method public static void Main () </a:t>
            </a:r>
          </a:p>
          <a:p>
            <a:pPr eaLnBrk="0" hangingPunct="0">
              <a:lnSpc>
                <a:spcPct val="80000"/>
              </a:lnSpc>
            </a:pPr>
            <a:r>
              <a:rPr lang="ru-RU" sz="2000">
                <a:latin typeface="Courier New" pitchFamily="49" charset="0"/>
              </a:rPr>
              <a:t>  {</a:t>
            </a:r>
          </a:p>
          <a:p>
            <a:pPr eaLnBrk="0" hangingPunct="0">
              <a:lnSpc>
                <a:spcPct val="80000"/>
              </a:lnSpc>
            </a:pPr>
            <a:r>
              <a:rPr lang="ru-RU" sz="2000">
                <a:latin typeface="Courier New" pitchFamily="49" charset="0"/>
              </a:rPr>
              <a:t>    .entrypoint // означает начало </a:t>
            </a:r>
            <a:r>
              <a:rPr lang="en-US" sz="2000">
                <a:latin typeface="Courier New" pitchFamily="49" charset="0"/>
              </a:rPr>
              <a:t>assembly</a:t>
            </a:r>
            <a:endParaRPr lang="ru-RU" sz="2000">
              <a:latin typeface="Courier New" pitchFamily="49" charset="0"/>
            </a:endParaRPr>
          </a:p>
          <a:p>
            <a:pPr eaLnBrk="0" hangingPunct="0">
              <a:lnSpc>
                <a:spcPct val="80000"/>
              </a:lnSpc>
            </a:pPr>
            <a:endParaRPr lang="ru-RU" sz="2000">
              <a:latin typeface="Courier New" pitchFamily="49" charset="0"/>
            </a:endParaRPr>
          </a:p>
          <a:p>
            <a:pPr eaLnBrk="0" hangingPunct="0">
              <a:lnSpc>
                <a:spcPct val="80000"/>
              </a:lnSpc>
            </a:pPr>
            <a:r>
              <a:rPr lang="ru-RU" sz="2000">
                <a:latin typeface="Courier New" pitchFamily="49" charset="0"/>
              </a:rPr>
              <a:t>    // декларация локальных переменных:    </a:t>
            </a:r>
          </a:p>
          <a:p>
            <a:pPr eaLnBrk="0" hangingPunct="0">
              <a:lnSpc>
                <a:spcPct val="80000"/>
              </a:lnSpc>
            </a:pPr>
            <a:r>
              <a:rPr lang="ru-RU" sz="2000">
                <a:latin typeface="Courier New" pitchFamily="49" charset="0"/>
              </a:rPr>
              <a:t>    .locals (int32 a, int32 b)</a:t>
            </a:r>
          </a:p>
          <a:p>
            <a:pPr eaLnBrk="0" hangingPunct="0">
              <a:lnSpc>
                <a:spcPct val="80000"/>
              </a:lnSpc>
            </a:pPr>
            <a:r>
              <a:rPr lang="ru-RU" sz="2000">
                <a:latin typeface="Courier New" pitchFamily="49" charset="0"/>
              </a:rPr>
              <a:t>       ldc.i4.1  // загрузка константы 1</a:t>
            </a:r>
          </a:p>
          <a:p>
            <a:pPr eaLnBrk="0" hangingPunct="0">
              <a:lnSpc>
                <a:spcPct val="80000"/>
              </a:lnSpc>
            </a:pPr>
            <a:r>
              <a:rPr lang="ru-RU" sz="2000">
                <a:latin typeface="Courier New" pitchFamily="49" charset="0"/>
              </a:rPr>
              <a:t>       stloc   a // сохранение 1 в a (a = 1)</a:t>
            </a:r>
          </a:p>
          <a:p>
            <a:pPr eaLnBrk="0" hangingPunct="0">
              <a:lnSpc>
                <a:spcPct val="80000"/>
              </a:lnSpc>
            </a:pPr>
            <a:r>
              <a:rPr lang="ru-RU" sz="2000">
                <a:latin typeface="Courier New" pitchFamily="49" charset="0"/>
              </a:rPr>
              <a:t>       ldc.i4.1</a:t>
            </a:r>
          </a:p>
          <a:p>
            <a:pPr eaLnBrk="0" hangingPunct="0">
              <a:lnSpc>
                <a:spcPct val="80000"/>
              </a:lnSpc>
            </a:pPr>
            <a:r>
              <a:rPr lang="ru-RU" sz="2000">
                <a:latin typeface="Courier New" pitchFamily="49" charset="0"/>
              </a:rPr>
              <a:t>       stloc   b // аналогично: b = 1</a:t>
            </a:r>
          </a:p>
          <a:p>
            <a:pPr eaLnBrk="0" hangingPunct="0">
              <a:lnSpc>
                <a:spcPct val="80000"/>
              </a:lnSpc>
            </a:pPr>
            <a:r>
              <a:rPr lang="ru-RU" sz="2000">
                <a:latin typeface="Courier New" pitchFamily="49" charset="0"/>
              </a:rPr>
              <a:t>       ldc.i4.1  // загрузка 1 на стек </a:t>
            </a:r>
          </a:p>
          <a:p>
            <a:pPr eaLnBrk="0" hangingPunct="0">
              <a:lnSpc>
                <a:spcPct val="80000"/>
              </a:lnSpc>
            </a:pPr>
            <a:r>
              <a:rPr lang="ru-RU" sz="2000">
                <a:latin typeface="Courier New" pitchFamily="49" charset="0"/>
              </a:rPr>
              <a:t>                 // (счетчик цикла)</a:t>
            </a:r>
          </a:p>
        </p:txBody>
      </p:sp>
    </p:spTree>
  </p:cSld>
  <p:clrMapOvr>
    <a:masterClrMapping/>
  </p:clrMapOvr>
  <p:transition>
    <p:strips/>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457200" y="274638"/>
            <a:ext cx="8229600" cy="944562"/>
          </a:xfrm>
        </p:spPr>
        <p:txBody>
          <a:bodyPr/>
          <a:lstStyle/>
          <a:p>
            <a:pPr eaLnBrk="1" hangingPunct="1">
              <a:lnSpc>
                <a:spcPct val="70000"/>
              </a:lnSpc>
            </a:pPr>
            <a:r>
              <a:rPr lang="ru-RU" smtClean="0"/>
              <a:t>Трансляция в </a:t>
            </a:r>
            <a:r>
              <a:rPr lang="en-US" smtClean="0"/>
              <a:t>MSIL</a:t>
            </a:r>
            <a:r>
              <a:rPr lang="ru-RU" smtClean="0"/>
              <a:t> (2)</a:t>
            </a:r>
          </a:p>
        </p:txBody>
      </p:sp>
      <p:sp>
        <p:nvSpPr>
          <p:cNvPr id="69635" name="Text Box 3"/>
          <p:cNvSpPr txBox="1">
            <a:spLocks noChangeArrowheads="1"/>
          </p:cNvSpPr>
          <p:nvPr/>
        </p:nvSpPr>
        <p:spPr bwMode="auto">
          <a:xfrm>
            <a:off x="457200" y="1371600"/>
            <a:ext cx="8680450" cy="4943475"/>
          </a:xfrm>
          <a:prstGeom prst="rect">
            <a:avLst/>
          </a:prstGeom>
          <a:noFill/>
          <a:ln w="12700" cap="sq">
            <a:noFill/>
            <a:miter lim="800000"/>
            <a:headEnd type="none" w="sm" len="sm"/>
            <a:tailEnd type="none" w="sm" len="lg"/>
          </a:ln>
        </p:spPr>
        <p:txBody>
          <a:bodyPr>
            <a:spAutoFit/>
          </a:bodyPr>
          <a:lstStyle/>
          <a:p>
            <a:pPr eaLnBrk="0" hangingPunct="0">
              <a:lnSpc>
                <a:spcPct val="70000"/>
              </a:lnSpc>
            </a:pPr>
            <a:r>
              <a:rPr kumimoji="1" lang="ru-RU" sz="2800" b="1"/>
              <a:t>С</a:t>
            </a:r>
            <a:r>
              <a:rPr kumimoji="1" lang="en-US" sz="2800" b="1"/>
              <a:t>генерированн</a:t>
            </a:r>
            <a:r>
              <a:rPr kumimoji="1" lang="ru-RU" sz="2800" b="1"/>
              <a:t>ый</a:t>
            </a:r>
            <a:r>
              <a:rPr kumimoji="1" lang="en-US" sz="2800" b="1"/>
              <a:t> код </a:t>
            </a:r>
            <a:r>
              <a:rPr kumimoji="1" lang="ru-RU" sz="2800" b="1"/>
              <a:t>(</a:t>
            </a:r>
            <a:r>
              <a:rPr kumimoji="1" lang="en-US" sz="2800" b="1"/>
              <a:t>окончание</a:t>
            </a:r>
            <a:r>
              <a:rPr kumimoji="1" lang="ru-RU" sz="2800" b="1"/>
              <a:t>)</a:t>
            </a:r>
            <a:endParaRPr kumimoji="1" lang="en-US" sz="2800" b="1"/>
          </a:p>
          <a:p>
            <a:pPr eaLnBrk="0" hangingPunct="0">
              <a:lnSpc>
                <a:spcPct val="70000"/>
              </a:lnSpc>
            </a:pPr>
            <a:endParaRPr lang="ru-RU" sz="2800"/>
          </a:p>
          <a:p>
            <a:pPr eaLnBrk="0" hangingPunct="0">
              <a:lnSpc>
                <a:spcPct val="70000"/>
              </a:lnSpc>
            </a:pPr>
            <a:r>
              <a:rPr lang="ru-RU" sz="2000">
                <a:latin typeface="Courier New" pitchFamily="49" charset="0"/>
              </a:rPr>
              <a:t>Loop:   </a:t>
            </a:r>
          </a:p>
          <a:p>
            <a:pPr eaLnBrk="0" hangingPunct="0">
              <a:lnSpc>
                <a:spcPct val="70000"/>
              </a:lnSpc>
            </a:pPr>
            <a:r>
              <a:rPr lang="ru-RU" sz="2000">
                <a:latin typeface="Courier New" pitchFamily="49" charset="0"/>
              </a:rPr>
              <a:t>        ldloc   a</a:t>
            </a:r>
          </a:p>
          <a:p>
            <a:pPr eaLnBrk="0" hangingPunct="0">
              <a:lnSpc>
                <a:spcPct val="70000"/>
              </a:lnSpc>
            </a:pPr>
            <a:r>
              <a:rPr lang="ru-RU" sz="2000">
                <a:latin typeface="Courier New" pitchFamily="49" charset="0"/>
              </a:rPr>
              <a:t>        call    void System.Console::WriteLine(int32) </a:t>
            </a:r>
          </a:p>
          <a:p>
            <a:pPr eaLnBrk="0" hangingPunct="0">
              <a:lnSpc>
                <a:spcPct val="70000"/>
              </a:lnSpc>
            </a:pPr>
            <a:r>
              <a:rPr lang="ru-RU" sz="2000">
                <a:latin typeface="Courier New" pitchFamily="49" charset="0"/>
              </a:rPr>
              <a:t>                                   // печать a</a:t>
            </a:r>
          </a:p>
          <a:p>
            <a:pPr eaLnBrk="0" hangingPunct="0">
              <a:lnSpc>
                <a:spcPct val="70000"/>
              </a:lnSpc>
            </a:pPr>
            <a:r>
              <a:rPr lang="ru-RU" sz="2000">
                <a:latin typeface="Courier New" pitchFamily="49" charset="0"/>
              </a:rPr>
              <a:t>        ldloc   a // stack: 1 a</a:t>
            </a:r>
          </a:p>
          <a:p>
            <a:pPr eaLnBrk="0" hangingPunct="0">
              <a:lnSpc>
                <a:spcPct val="70000"/>
              </a:lnSpc>
            </a:pPr>
            <a:r>
              <a:rPr lang="ru-RU" sz="2000">
                <a:latin typeface="Courier New" pitchFamily="49" charset="0"/>
              </a:rPr>
              <a:t>        ldloc   b // stack: 1 a b</a:t>
            </a:r>
          </a:p>
          <a:p>
            <a:pPr eaLnBrk="0" hangingPunct="0">
              <a:lnSpc>
                <a:spcPct val="70000"/>
              </a:lnSpc>
            </a:pPr>
            <a:r>
              <a:rPr lang="ru-RU" sz="2000">
                <a:latin typeface="Courier New" pitchFamily="49" charset="0"/>
              </a:rPr>
              <a:t>        add       // stack: 1 (a+b)</a:t>
            </a:r>
          </a:p>
          <a:p>
            <a:pPr eaLnBrk="0" hangingPunct="0">
              <a:lnSpc>
                <a:spcPct val="70000"/>
              </a:lnSpc>
            </a:pPr>
            <a:r>
              <a:rPr lang="ru-RU" sz="2000">
                <a:latin typeface="Courier New" pitchFamily="49" charset="0"/>
              </a:rPr>
              <a:t>        ldloc   b</a:t>
            </a:r>
          </a:p>
          <a:p>
            <a:pPr eaLnBrk="0" hangingPunct="0">
              <a:lnSpc>
                <a:spcPct val="70000"/>
              </a:lnSpc>
            </a:pPr>
            <a:r>
              <a:rPr lang="ru-RU" sz="2000">
                <a:latin typeface="Courier New" pitchFamily="49" charset="0"/>
              </a:rPr>
              <a:t>        stloc   a // a = b</a:t>
            </a:r>
          </a:p>
          <a:p>
            <a:pPr eaLnBrk="0" hangingPunct="0">
              <a:lnSpc>
                <a:spcPct val="70000"/>
              </a:lnSpc>
            </a:pPr>
            <a:r>
              <a:rPr lang="ru-RU" sz="2000">
                <a:latin typeface="Courier New" pitchFamily="49" charset="0"/>
              </a:rPr>
              <a:t>        stloc   b // b = (a+b)</a:t>
            </a:r>
          </a:p>
          <a:p>
            <a:pPr eaLnBrk="0" hangingPunct="0">
              <a:lnSpc>
                <a:spcPct val="70000"/>
              </a:lnSpc>
            </a:pPr>
            <a:r>
              <a:rPr lang="ru-RU" sz="2000">
                <a:latin typeface="Courier New" pitchFamily="49" charset="0"/>
              </a:rPr>
              <a:t>        ldc.i4.1</a:t>
            </a:r>
          </a:p>
          <a:p>
            <a:pPr eaLnBrk="0" hangingPunct="0">
              <a:lnSpc>
                <a:spcPct val="70000"/>
              </a:lnSpc>
            </a:pPr>
            <a:r>
              <a:rPr lang="ru-RU" sz="2000">
                <a:latin typeface="Courier New" pitchFamily="49" charset="0"/>
              </a:rPr>
              <a:t>        add     // инкремент счетчика</a:t>
            </a:r>
          </a:p>
          <a:p>
            <a:pPr eaLnBrk="0" hangingPunct="0">
              <a:lnSpc>
                <a:spcPct val="70000"/>
              </a:lnSpc>
            </a:pPr>
            <a:r>
              <a:rPr lang="ru-RU" sz="2000">
                <a:latin typeface="Courier New" pitchFamily="49" charset="0"/>
              </a:rPr>
              <a:t>        dup </a:t>
            </a:r>
          </a:p>
          <a:p>
            <a:pPr eaLnBrk="0" hangingPunct="0">
              <a:lnSpc>
                <a:spcPct val="70000"/>
              </a:lnSpc>
            </a:pPr>
            <a:r>
              <a:rPr lang="ru-RU" sz="2000">
                <a:latin typeface="Courier New" pitchFamily="49" charset="0"/>
              </a:rPr>
              <a:t>        ldc.i4.s   10</a:t>
            </a:r>
          </a:p>
          <a:p>
            <a:pPr eaLnBrk="0" hangingPunct="0">
              <a:lnSpc>
                <a:spcPct val="70000"/>
              </a:lnSpc>
            </a:pPr>
            <a:r>
              <a:rPr lang="ru-RU" sz="2000">
                <a:latin typeface="Courier New" pitchFamily="49" charset="0"/>
              </a:rPr>
              <a:t>        bne.un.s   Loop // сравнение и переход</a:t>
            </a:r>
          </a:p>
          <a:p>
            <a:pPr eaLnBrk="0" hangingPunct="0">
              <a:lnSpc>
                <a:spcPct val="70000"/>
              </a:lnSpc>
            </a:pPr>
            <a:r>
              <a:rPr lang="ru-RU" sz="2000">
                <a:latin typeface="Courier New" pitchFamily="49" charset="0"/>
              </a:rPr>
              <a:t>                        // на следующую итерацию</a:t>
            </a:r>
          </a:p>
          <a:p>
            <a:pPr eaLnBrk="0" hangingPunct="0">
              <a:lnSpc>
                <a:spcPct val="70000"/>
              </a:lnSpc>
            </a:pPr>
            <a:r>
              <a:rPr lang="ru-RU" sz="2000">
                <a:latin typeface="Courier New" pitchFamily="49" charset="0"/>
              </a:rPr>
              <a:t>        pop  // удаление счетчика цикла со стека</a:t>
            </a:r>
          </a:p>
          <a:p>
            <a:pPr eaLnBrk="0" hangingPunct="0">
              <a:lnSpc>
                <a:spcPct val="70000"/>
              </a:lnSpc>
            </a:pPr>
            <a:r>
              <a:rPr lang="ru-RU" sz="2000">
                <a:latin typeface="Courier New" pitchFamily="49" charset="0"/>
              </a:rPr>
              <a:t>        ret</a:t>
            </a:r>
          </a:p>
          <a:p>
            <a:pPr eaLnBrk="0" hangingPunct="0">
              <a:lnSpc>
                <a:spcPct val="70000"/>
              </a:lnSpc>
            </a:pPr>
            <a:r>
              <a:rPr lang="ru-RU" sz="2000">
                <a:latin typeface="Courier New" pitchFamily="49" charset="0"/>
              </a:rPr>
              <a:t>  }</a:t>
            </a:r>
          </a:p>
          <a:p>
            <a:pPr eaLnBrk="0" hangingPunct="0">
              <a:lnSpc>
                <a:spcPct val="70000"/>
              </a:lnSpc>
            </a:pPr>
            <a:r>
              <a:rPr lang="ru-RU" sz="2000">
                <a:latin typeface="Courier New" pitchFamily="49" charset="0"/>
              </a:rPr>
              <a:t>}</a:t>
            </a:r>
          </a:p>
        </p:txBody>
      </p:sp>
    </p:spTree>
  </p:cSld>
  <p:clrMapOvr>
    <a:masterClrMapping/>
  </p:clrMapOvr>
  <p:transition>
    <p:strips/>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eaLnBrk="1" hangingPunct="1"/>
            <a:r>
              <a:rPr lang="ru-RU" smtClean="0"/>
              <a:t>Достоинство </a:t>
            </a:r>
            <a:r>
              <a:rPr lang="en-US" smtClean="0"/>
              <a:t>MSIL</a:t>
            </a:r>
            <a:endParaRPr lang="ru-RU" smtClean="0"/>
          </a:p>
        </p:txBody>
      </p:sp>
      <p:sp>
        <p:nvSpPr>
          <p:cNvPr id="70659" name="Rectangle 3"/>
          <p:cNvSpPr>
            <a:spLocks noGrp="1" noChangeArrowheads="1"/>
          </p:cNvSpPr>
          <p:nvPr>
            <p:ph type="body" idx="1"/>
          </p:nvPr>
        </p:nvSpPr>
        <p:spPr>
          <a:xfrm>
            <a:off x="457200" y="1600200"/>
            <a:ext cx="8229600" cy="4191000"/>
          </a:xfrm>
        </p:spPr>
        <p:txBody>
          <a:bodyPr/>
          <a:lstStyle/>
          <a:p>
            <a:pPr eaLnBrk="1" hangingPunct="1"/>
            <a:r>
              <a:rPr lang="ru-RU" sz="2800" smtClean="0"/>
              <a:t>Многоплатформенность</a:t>
            </a:r>
          </a:p>
          <a:p>
            <a:pPr eaLnBrk="1" hangingPunct="1"/>
            <a:r>
              <a:rPr lang="ru-RU" sz="2800" smtClean="0"/>
              <a:t>Интеграция языков программирования</a:t>
            </a:r>
          </a:p>
          <a:p>
            <a:pPr eaLnBrk="1" hangingPunct="1"/>
            <a:r>
              <a:rPr lang="ru-RU" sz="2800" smtClean="0">
                <a:cs typeface="Arial" pitchFamily="34" charset="0"/>
              </a:rPr>
              <a:t>Возможность отладки многоязыковых приложений</a:t>
            </a:r>
            <a:endParaRPr lang="ru-RU" sz="2800" smtClean="0"/>
          </a:p>
          <a:p>
            <a:pPr eaLnBrk="1" hangingPunct="1"/>
            <a:r>
              <a:rPr lang="ru-RU" sz="2800" smtClean="0">
                <a:cs typeface="Arial" pitchFamily="34" charset="0"/>
              </a:rPr>
              <a:t>Единая модель обработки ошибок</a:t>
            </a:r>
          </a:p>
        </p:txBody>
      </p:sp>
    </p:spTree>
  </p:cSld>
  <p:clrMapOvr>
    <a:masterClrMapping/>
  </p:clrMapOvr>
  <p:transition>
    <p:strips/>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457200" y="381000"/>
            <a:ext cx="8686800" cy="762000"/>
          </a:xfrm>
        </p:spPr>
        <p:txBody>
          <a:bodyPr/>
          <a:lstStyle/>
          <a:p>
            <a:pPr eaLnBrk="1" hangingPunct="1"/>
            <a:r>
              <a:rPr lang="ru-RU" sz="4200" smtClean="0"/>
              <a:t>Ассемблер и дизассемблер </a:t>
            </a:r>
            <a:r>
              <a:rPr lang="en-US" sz="4200" smtClean="0"/>
              <a:t>MSIL</a:t>
            </a:r>
          </a:p>
        </p:txBody>
      </p:sp>
      <p:sp>
        <p:nvSpPr>
          <p:cNvPr id="71683" name="Rectangle 3"/>
          <p:cNvSpPr>
            <a:spLocks noGrp="1" noChangeArrowheads="1"/>
          </p:cNvSpPr>
          <p:nvPr>
            <p:ph type="body" idx="1"/>
          </p:nvPr>
        </p:nvSpPr>
        <p:spPr/>
        <p:txBody>
          <a:bodyPr/>
          <a:lstStyle/>
          <a:p>
            <a:pPr eaLnBrk="1" hangingPunct="1"/>
            <a:r>
              <a:rPr lang="ru-RU" smtClean="0"/>
              <a:t>Ассемблер </a:t>
            </a:r>
            <a:r>
              <a:rPr lang="en-US" smtClean="0"/>
              <a:t>ILAsm.exe (</a:t>
            </a:r>
            <a:r>
              <a:rPr lang="ru-RU" smtClean="0"/>
              <a:t>входит в </a:t>
            </a:r>
            <a:r>
              <a:rPr lang="en-US" smtClean="0"/>
              <a:t>.NET Framework)</a:t>
            </a:r>
          </a:p>
          <a:p>
            <a:pPr eaLnBrk="1" hangingPunct="1"/>
            <a:r>
              <a:rPr lang="ru-RU" smtClean="0"/>
              <a:t>Дизассемблер </a:t>
            </a:r>
            <a:r>
              <a:rPr lang="en-US" smtClean="0"/>
              <a:t>ILDasm.exe</a:t>
            </a:r>
            <a:r>
              <a:rPr lang="ru-RU" smtClean="0"/>
              <a:t> (не входит в </a:t>
            </a:r>
            <a:r>
              <a:rPr lang="en-US" smtClean="0"/>
              <a:t>.NET Framework, </a:t>
            </a:r>
            <a:r>
              <a:rPr lang="ru-RU" smtClean="0"/>
              <a:t>но входит в </a:t>
            </a:r>
            <a:r>
              <a:rPr lang="en-US" smtClean="0"/>
              <a:t>VS.NET</a:t>
            </a:r>
            <a:r>
              <a:rPr lang="ru-RU" smtClean="0"/>
              <a:t>)</a:t>
            </a:r>
            <a:endParaRPr lang="en-US" smtClean="0"/>
          </a:p>
        </p:txBody>
      </p:sp>
    </p:spTree>
  </p:cSld>
  <p:clrMapOvr>
    <a:masterClrMapping/>
  </p:clrMapOvr>
  <p:transition>
    <p:strips/>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body" idx="1"/>
          </p:nvPr>
        </p:nvSpPr>
        <p:spPr>
          <a:xfrm>
            <a:off x="685800" y="1828800"/>
            <a:ext cx="7772400" cy="4572000"/>
          </a:xfrm>
        </p:spPr>
        <p:txBody>
          <a:bodyPr/>
          <a:lstStyle/>
          <a:p>
            <a:pPr eaLnBrk="1" hangingPunct="1">
              <a:lnSpc>
                <a:spcPct val="90000"/>
              </a:lnSpc>
            </a:pPr>
            <a:r>
              <a:rPr lang="ru-RU" sz="2800" smtClean="0"/>
              <a:t>При компиляции </a:t>
            </a:r>
            <a:r>
              <a:rPr lang="en-US" sz="2800" smtClean="0"/>
              <a:t>IL </a:t>
            </a:r>
            <a:r>
              <a:rPr lang="ru-RU" sz="2800" smtClean="0"/>
              <a:t>в команды процессора выполняется верификация (проверка кода на безопасность)</a:t>
            </a:r>
          </a:p>
          <a:p>
            <a:pPr eaLnBrk="1" hangingPunct="1">
              <a:lnSpc>
                <a:spcPct val="90000"/>
              </a:lnSpc>
            </a:pPr>
            <a:r>
              <a:rPr lang="ru-RU" sz="2800" smtClean="0"/>
              <a:t>Верификация основывается на метаданных</a:t>
            </a:r>
          </a:p>
          <a:p>
            <a:pPr eaLnBrk="1" hangingPunct="1">
              <a:lnSpc>
                <a:spcPct val="90000"/>
              </a:lnSpc>
            </a:pPr>
            <a:r>
              <a:rPr lang="ru-RU" sz="2800" smtClean="0"/>
              <a:t>При обнаружении небезопасного кода возбуждается исключение </a:t>
            </a:r>
            <a:r>
              <a:rPr lang="en-US" sz="2800" smtClean="0"/>
              <a:t>(System.Security.VerificationException)</a:t>
            </a:r>
          </a:p>
          <a:p>
            <a:pPr eaLnBrk="1" hangingPunct="1">
              <a:lnSpc>
                <a:spcPct val="90000"/>
              </a:lnSpc>
            </a:pPr>
            <a:r>
              <a:rPr lang="ru-RU" sz="2800" smtClean="0"/>
              <a:t>Не исполняется для небезопасного кода (например, помеченного с помощью ключевого слова </a:t>
            </a:r>
            <a:r>
              <a:rPr lang="en-US" sz="2800" smtClean="0"/>
              <a:t>unsafe </a:t>
            </a:r>
            <a:r>
              <a:rPr lang="ru-RU" sz="2800" smtClean="0"/>
              <a:t>в </a:t>
            </a:r>
            <a:r>
              <a:rPr lang="en-US" sz="2800" smtClean="0"/>
              <a:t>C#)</a:t>
            </a:r>
          </a:p>
        </p:txBody>
      </p:sp>
      <p:sp>
        <p:nvSpPr>
          <p:cNvPr id="72707" name="Rectangle 3"/>
          <p:cNvSpPr>
            <a:spLocks noGrp="1" noChangeArrowheads="1"/>
          </p:cNvSpPr>
          <p:nvPr>
            <p:ph type="title"/>
          </p:nvPr>
        </p:nvSpPr>
        <p:spPr>
          <a:xfrm>
            <a:off x="914400" y="304800"/>
            <a:ext cx="7772400" cy="1143000"/>
          </a:xfrm>
          <a:noFill/>
        </p:spPr>
        <p:txBody>
          <a:bodyPr lIns="92075" tIns="46038" rIns="92075" bIns="46038"/>
          <a:lstStyle/>
          <a:p>
            <a:pPr marL="190500" eaLnBrk="1" hangingPunct="1">
              <a:tabLst>
                <a:tab pos="381000" algn="l"/>
              </a:tabLst>
            </a:pPr>
            <a:r>
              <a:rPr lang="en-US" sz="4000" smtClean="0"/>
              <a:t>MSIL </a:t>
            </a:r>
            <a:r>
              <a:rPr lang="ru-RU" sz="4000" smtClean="0"/>
              <a:t>и безопасность</a:t>
            </a:r>
          </a:p>
        </p:txBody>
      </p:sp>
    </p:spTree>
  </p:cSld>
  <p:clrMapOvr>
    <a:masterClrMapping/>
  </p:clrMapOvr>
  <p:transition>
    <p:strips/>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57200" y="274638"/>
            <a:ext cx="8229600" cy="777875"/>
          </a:xfrm>
        </p:spPr>
        <p:txBody>
          <a:bodyPr/>
          <a:lstStyle/>
          <a:p>
            <a:pPr eaLnBrk="1" hangingPunct="1"/>
            <a:r>
              <a:rPr lang="ru-RU" sz="4000" smtClean="0"/>
              <a:t>Инструменты программирования </a:t>
            </a:r>
          </a:p>
        </p:txBody>
      </p:sp>
      <p:sp>
        <p:nvSpPr>
          <p:cNvPr id="73731" name="Rectangle 3"/>
          <p:cNvSpPr>
            <a:spLocks noGrp="1" noChangeArrowheads="1"/>
          </p:cNvSpPr>
          <p:nvPr>
            <p:ph type="body" idx="1"/>
          </p:nvPr>
        </p:nvSpPr>
        <p:spPr>
          <a:xfrm>
            <a:off x="395288" y="1268413"/>
            <a:ext cx="8748712" cy="5589587"/>
          </a:xfrm>
        </p:spPr>
        <p:txBody>
          <a:bodyPr/>
          <a:lstStyle/>
          <a:p>
            <a:pPr eaLnBrk="1" hangingPunct="1">
              <a:buFontTx/>
              <a:buNone/>
            </a:pPr>
            <a:r>
              <a:rPr lang="ru-RU" sz="2400" smtClean="0"/>
              <a:t>включают все, что необходимо для кодирования и отладки:</a:t>
            </a:r>
          </a:p>
          <a:p>
            <a:pPr eaLnBrk="1" hangingPunct="1"/>
            <a:endParaRPr lang="ru-RU" sz="2400" smtClean="0"/>
          </a:p>
          <a:p>
            <a:pPr eaLnBrk="1" hangingPunct="1"/>
            <a:r>
              <a:rPr lang="ru-RU" sz="2400" smtClean="0"/>
              <a:t>Согласованные с .</a:t>
            </a:r>
            <a:r>
              <a:rPr lang="en-US" sz="2400" smtClean="0"/>
              <a:t>Net </a:t>
            </a:r>
            <a:r>
              <a:rPr lang="ru-RU" sz="2400" smtClean="0"/>
              <a:t>компиляторы (например, </a:t>
            </a:r>
            <a:r>
              <a:rPr lang="en-US" sz="2400" smtClean="0"/>
              <a:t>C</a:t>
            </a:r>
            <a:r>
              <a:rPr lang="ru-RU" sz="2400" smtClean="0"/>
              <a:t>#, </a:t>
            </a:r>
            <a:r>
              <a:rPr lang="en-US" sz="2400" smtClean="0"/>
              <a:t>VB</a:t>
            </a:r>
            <a:r>
              <a:rPr lang="ru-RU" sz="2400" smtClean="0"/>
              <a:t>, </a:t>
            </a:r>
            <a:r>
              <a:rPr lang="en-US" sz="2400" smtClean="0"/>
              <a:t>JScript</a:t>
            </a:r>
            <a:r>
              <a:rPr lang="ru-RU" sz="2400" smtClean="0"/>
              <a:t>, и управляемый (</a:t>
            </a:r>
            <a:r>
              <a:rPr lang="en-US" sz="2400" smtClean="0"/>
              <a:t>managed</a:t>
            </a:r>
            <a:r>
              <a:rPr lang="ru-RU" sz="2400" smtClean="0"/>
              <a:t>) </a:t>
            </a:r>
            <a:r>
              <a:rPr lang="en-US" sz="2400" smtClean="0"/>
              <a:t>C</a:t>
            </a:r>
            <a:r>
              <a:rPr lang="ru-RU" sz="2400" smtClean="0"/>
              <a:t>++, а также компиляторы, разработанные другими компаниями).</a:t>
            </a:r>
          </a:p>
          <a:p>
            <a:pPr eaLnBrk="1" hangingPunct="1"/>
            <a:endParaRPr lang="ru-RU" sz="2400" smtClean="0"/>
          </a:p>
          <a:p>
            <a:pPr eaLnBrk="1" hangingPunct="1"/>
            <a:r>
              <a:rPr lang="ru-RU" sz="2400" smtClean="0"/>
              <a:t>Отладчики (</a:t>
            </a:r>
            <a:r>
              <a:rPr lang="en-US" sz="2400" smtClean="0"/>
              <a:t>debugger</a:t>
            </a:r>
            <a:r>
              <a:rPr lang="ru-RU" sz="2400" smtClean="0"/>
              <a:t>).</a:t>
            </a:r>
          </a:p>
          <a:p>
            <a:pPr eaLnBrk="1" hangingPunct="1"/>
            <a:endParaRPr lang="ru-RU" sz="2400" smtClean="0"/>
          </a:p>
          <a:p>
            <a:pPr eaLnBrk="1" hangingPunct="1"/>
            <a:r>
              <a:rPr lang="ru-RU" sz="2400" smtClean="0"/>
              <a:t>Серверные компоненты (дополнения), такие как обработчики </a:t>
            </a:r>
            <a:r>
              <a:rPr lang="en-US" sz="2400" smtClean="0"/>
              <a:t>ASP</a:t>
            </a:r>
            <a:r>
              <a:rPr lang="ru-RU" sz="2400" smtClean="0"/>
              <a:t>.</a:t>
            </a:r>
            <a:r>
              <a:rPr lang="en-US" sz="2400" smtClean="0"/>
              <a:t>NET</a:t>
            </a:r>
            <a:r>
              <a:rPr lang="ru-RU" sz="2400" smtClean="0"/>
              <a:t> страниц.</a:t>
            </a:r>
          </a:p>
          <a:p>
            <a:pPr eaLnBrk="1" hangingPunct="1"/>
            <a:endParaRPr lang="ru-RU" sz="2400" smtClean="0"/>
          </a:p>
          <a:p>
            <a:pPr eaLnBrk="1" hangingPunct="1"/>
            <a:r>
              <a:rPr lang="ru-RU" sz="2400" smtClean="0"/>
              <a:t>Интегрированную среду разработки </a:t>
            </a:r>
            <a:r>
              <a:rPr lang="en-US" sz="2400" smtClean="0"/>
              <a:t>Visual Studio</a:t>
            </a:r>
            <a:r>
              <a:rPr lang="ru-RU" sz="2400" smtClean="0"/>
              <a:t> .</a:t>
            </a:r>
            <a:r>
              <a:rPr lang="en-US" sz="2400" smtClean="0"/>
              <a:t>Net</a:t>
            </a:r>
            <a:r>
              <a:rPr lang="ru-RU" sz="2400" smtClean="0"/>
              <a:t> (или другие версии среды разработки).</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eaLnBrk="1" hangingPunct="1"/>
            <a:r>
              <a:rPr lang="ru-RU" sz="3200" smtClean="0"/>
              <a:t>Выполнение сборки</a:t>
            </a:r>
            <a:r>
              <a:rPr lang="en-US" sz="3200" smtClean="0"/>
              <a:t> </a:t>
            </a:r>
            <a:r>
              <a:rPr lang="ru-RU" sz="3200" smtClean="0"/>
              <a:t>в процессе </a:t>
            </a:r>
            <a:r>
              <a:rPr lang="en-US" sz="3200" smtClean="0"/>
              <a:t>OC</a:t>
            </a:r>
            <a:r>
              <a:rPr lang="ru-RU" sz="3200" smtClean="0"/>
              <a:t/>
            </a:r>
            <a:br>
              <a:rPr lang="ru-RU" sz="3200" smtClean="0"/>
            </a:br>
            <a:r>
              <a:rPr lang="en-US" sz="3200" smtClean="0"/>
              <a:t> </a:t>
            </a:r>
            <a:r>
              <a:rPr lang="ru-RU" sz="3200" smtClean="0"/>
              <a:t>домены приложений</a:t>
            </a:r>
          </a:p>
        </p:txBody>
      </p:sp>
      <p:sp>
        <p:nvSpPr>
          <p:cNvPr id="74755" name="Rectangle 3"/>
          <p:cNvSpPr>
            <a:spLocks noGrp="1" noChangeArrowheads="1"/>
          </p:cNvSpPr>
          <p:nvPr>
            <p:ph type="body" idx="1"/>
          </p:nvPr>
        </p:nvSpPr>
        <p:spPr>
          <a:xfrm>
            <a:off x="457200" y="1600200"/>
            <a:ext cx="8291513" cy="4852988"/>
          </a:xfrm>
        </p:spPr>
        <p:txBody>
          <a:bodyPr/>
          <a:lstStyle/>
          <a:p>
            <a:pPr eaLnBrk="1" hangingPunct="1">
              <a:lnSpc>
                <a:spcPct val="90000"/>
              </a:lnSpc>
            </a:pPr>
            <a:r>
              <a:rPr lang="en-US" sz="2400" smtClean="0"/>
              <a:t>Application domain</a:t>
            </a:r>
            <a:r>
              <a:rPr lang="ru-RU" sz="2400" smtClean="0"/>
              <a:t> </a:t>
            </a:r>
            <a:r>
              <a:rPr lang="en-US" sz="2400" smtClean="0"/>
              <a:t>- </a:t>
            </a:r>
            <a:r>
              <a:rPr lang="ru-RU" sz="2400" smtClean="0"/>
              <a:t>концепция для совместного использования и изоляции приложений</a:t>
            </a:r>
          </a:p>
          <a:p>
            <a:pPr eaLnBrk="1" hangingPunct="1">
              <a:lnSpc>
                <a:spcPct val="90000"/>
              </a:lnSpc>
            </a:pPr>
            <a:r>
              <a:rPr lang="ru-RU" sz="2400" smtClean="0"/>
              <a:t>Накладные расходы меньше, чем при создании нового процесса</a:t>
            </a:r>
          </a:p>
          <a:p>
            <a:pPr eaLnBrk="1" hangingPunct="1">
              <a:lnSpc>
                <a:spcPct val="90000"/>
              </a:lnSpc>
            </a:pPr>
            <a:r>
              <a:rPr lang="ru-RU" sz="2400" smtClean="0"/>
              <a:t>AppDomains создаются в рамках “CLR-хоста” (одного запуска CLR), исполняющего .NET-приложения </a:t>
            </a:r>
          </a:p>
          <a:p>
            <a:pPr eaLnBrk="1" hangingPunct="1">
              <a:lnSpc>
                <a:spcPct val="90000"/>
              </a:lnSpc>
            </a:pPr>
            <a:r>
              <a:rPr lang="ru-RU" sz="2400" smtClean="0"/>
              <a:t>Иерархия: Процесс ОС -&gt; CLR-хост -&gt; AppDomains</a:t>
            </a:r>
          </a:p>
          <a:p>
            <a:pPr eaLnBrk="1" hangingPunct="1">
              <a:lnSpc>
                <a:spcPct val="90000"/>
              </a:lnSpc>
            </a:pPr>
            <a:r>
              <a:rPr lang="ru-RU" sz="2400" smtClean="0"/>
              <a:t>AppDomain создается для каждого .NET-приложения (по умолчанию – DefaultDomain)</a:t>
            </a:r>
          </a:p>
          <a:p>
            <a:pPr eaLnBrk="1" hangingPunct="1">
              <a:lnSpc>
                <a:spcPct val="90000"/>
              </a:lnSpc>
            </a:pPr>
            <a:r>
              <a:rPr lang="ru-RU" sz="2400" smtClean="0"/>
              <a:t>Явные ссылки между AppDomains запрещены</a:t>
            </a:r>
          </a:p>
          <a:p>
            <a:pPr eaLnBrk="1" hangingPunct="1">
              <a:lnSpc>
                <a:spcPct val="90000"/>
              </a:lnSpc>
            </a:pPr>
            <a:r>
              <a:rPr lang="ru-RU" sz="2400" smtClean="0"/>
              <a:t>Связь между AppDomains требует прокси-классов и сериализации (обеспечиваемых .NET Remoting API)</a:t>
            </a:r>
          </a:p>
          <a:p>
            <a:pPr eaLnBrk="1" hangingPunct="1">
              <a:lnSpc>
                <a:spcPct val="90000"/>
              </a:lnSpc>
            </a:pPr>
            <a:endParaRPr lang="ru-RU" sz="2400" smtClean="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3"/>
          <p:cNvSpPr>
            <a:spLocks noGrp="1" noChangeArrowheads="1"/>
          </p:cNvSpPr>
          <p:nvPr>
            <p:ph type="body" idx="1"/>
          </p:nvPr>
        </p:nvSpPr>
        <p:spPr>
          <a:xfrm>
            <a:off x="468313" y="2924175"/>
            <a:ext cx="8229600" cy="1036638"/>
          </a:xfrm>
        </p:spPr>
        <p:txBody>
          <a:bodyPr/>
          <a:lstStyle/>
          <a:p>
            <a:pPr algn="ctr" eaLnBrk="1" hangingPunct="1">
              <a:buFontTx/>
              <a:buNone/>
            </a:pPr>
            <a:r>
              <a:rPr lang="ru-RU" sz="3600" smtClean="0"/>
              <a:t>Библиотека классов </a:t>
            </a:r>
            <a:endParaRPr lang="en-US" sz="3600" smtClean="0"/>
          </a:p>
          <a:p>
            <a:pPr algn="ctr" eaLnBrk="1" hangingPunct="1">
              <a:buFontTx/>
              <a:buNone/>
            </a:pPr>
            <a:r>
              <a:rPr lang="ru-RU" sz="3600" smtClean="0"/>
              <a:t>.</a:t>
            </a:r>
            <a:r>
              <a:rPr lang="en-US" sz="3600" smtClean="0"/>
              <a:t>NET Framework</a:t>
            </a:r>
            <a:r>
              <a:rPr lang="ru-RU" sz="3600" smtClean="0"/>
              <a:t> (</a:t>
            </a:r>
            <a:r>
              <a:rPr lang="en-US" sz="3600" smtClean="0"/>
              <a:t>FCL</a:t>
            </a:r>
            <a:r>
              <a:rPr lang="ru-RU" sz="3600" smtClean="0"/>
              <a:t>)</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r>
              <a:rPr lang="ru-RU" sz="3600" smtClean="0"/>
              <a:t>Основные сведения о </a:t>
            </a:r>
            <a:r>
              <a:rPr lang="en-US" sz="3600" smtClean="0"/>
              <a:t>FCL</a:t>
            </a:r>
            <a:endParaRPr lang="ru-RU" sz="3600" smtClean="0"/>
          </a:p>
        </p:txBody>
      </p:sp>
      <p:sp>
        <p:nvSpPr>
          <p:cNvPr id="76803" name="Rectangle 3"/>
          <p:cNvSpPr>
            <a:spLocks noGrp="1" noChangeArrowheads="1"/>
          </p:cNvSpPr>
          <p:nvPr>
            <p:ph type="body" idx="1"/>
          </p:nvPr>
        </p:nvSpPr>
        <p:spPr>
          <a:xfrm>
            <a:off x="457200" y="1600200"/>
            <a:ext cx="8229600" cy="4852988"/>
          </a:xfrm>
        </p:spPr>
        <p:txBody>
          <a:bodyPr/>
          <a:lstStyle/>
          <a:p>
            <a:pPr eaLnBrk="1" hangingPunct="1">
              <a:lnSpc>
                <a:spcPct val="80000"/>
              </a:lnSpc>
            </a:pPr>
            <a:r>
              <a:rPr lang="ru-RU" sz="2400" smtClean="0"/>
              <a:t>В начальной версии было более 7000 типов (классы, интерфейсы, перечисления и делегаты)</a:t>
            </a:r>
          </a:p>
          <a:p>
            <a:pPr eaLnBrk="1" hangingPunct="1">
              <a:lnSpc>
                <a:spcPct val="80000"/>
              </a:lnSpc>
            </a:pPr>
            <a:r>
              <a:rPr lang="ru-RU" sz="2400" smtClean="0"/>
              <a:t>Некоторые классы включают описание до 100 методов.</a:t>
            </a:r>
          </a:p>
          <a:p>
            <a:pPr eaLnBrk="1" hangingPunct="1">
              <a:lnSpc>
                <a:spcPct val="80000"/>
              </a:lnSpc>
            </a:pPr>
            <a:r>
              <a:rPr lang="ru-RU" sz="2400" smtClean="0"/>
              <a:t>В библиотеке описаны </a:t>
            </a:r>
            <a:r>
              <a:rPr lang="en-US" sz="2400" smtClean="0"/>
              <a:t>184000 </a:t>
            </a:r>
            <a:r>
              <a:rPr lang="ru-RU" sz="2400" smtClean="0"/>
              <a:t>методов.</a:t>
            </a:r>
          </a:p>
          <a:p>
            <a:pPr eaLnBrk="1" hangingPunct="1">
              <a:lnSpc>
                <a:spcPct val="80000"/>
              </a:lnSpc>
            </a:pPr>
            <a:r>
              <a:rPr lang="ru-RU" sz="2400" smtClean="0"/>
              <a:t>В библиотеке описаны </a:t>
            </a:r>
            <a:r>
              <a:rPr lang="en-US" sz="2400" smtClean="0"/>
              <a:t>2800 </a:t>
            </a:r>
            <a:r>
              <a:rPr lang="ru-RU" sz="2400" smtClean="0"/>
              <a:t>методов вызова функций</a:t>
            </a:r>
            <a:r>
              <a:rPr lang="en-US" sz="2400" smtClean="0"/>
              <a:t> Microsoft Win32 API</a:t>
            </a:r>
            <a:endParaRPr lang="ru-RU" sz="2400" smtClean="0"/>
          </a:p>
          <a:p>
            <a:pPr eaLnBrk="1" hangingPunct="1">
              <a:lnSpc>
                <a:spcPct val="80000"/>
              </a:lnSpc>
            </a:pPr>
            <a:r>
              <a:rPr lang="ru-RU" sz="2400" smtClean="0"/>
              <a:t>Все языки программирования используют одни и те же типы.</a:t>
            </a:r>
          </a:p>
          <a:p>
            <a:pPr eaLnBrk="1" hangingPunct="1">
              <a:lnSpc>
                <a:spcPct val="80000"/>
              </a:lnSpc>
            </a:pPr>
            <a:r>
              <a:rPr lang="ru-RU" sz="2400" smtClean="0"/>
              <a:t>Библиотека разделена на иерархическое пространство имен (около 100)</a:t>
            </a:r>
          </a:p>
          <a:p>
            <a:pPr eaLnBrk="1" hangingPunct="1">
              <a:lnSpc>
                <a:spcPct val="80000"/>
              </a:lnSpc>
            </a:pPr>
            <a:r>
              <a:rPr lang="ru-RU" sz="2400" smtClean="0"/>
              <a:t>Физически классы размещаются в </a:t>
            </a:r>
            <a:r>
              <a:rPr lang="en-US" sz="2400" smtClean="0"/>
              <a:t>DLL.</a:t>
            </a:r>
          </a:p>
          <a:p>
            <a:pPr eaLnBrk="1" hangingPunct="1">
              <a:lnSpc>
                <a:spcPct val="80000"/>
              </a:lnSpc>
            </a:pPr>
            <a:r>
              <a:rPr lang="ru-RU" sz="2400" smtClean="0"/>
              <a:t>Классы одного и того же пространства имен могут находиться в разных </a:t>
            </a:r>
            <a:r>
              <a:rPr lang="en-US" sz="2400" smtClean="0"/>
              <a:t>DLL</a:t>
            </a:r>
          </a:p>
          <a:p>
            <a:pPr eaLnBrk="1" hangingPunct="1">
              <a:lnSpc>
                <a:spcPct val="80000"/>
              </a:lnSpc>
            </a:pPr>
            <a:endParaRPr lang="ru-RU" sz="2400" smtClean="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457200" y="0"/>
            <a:ext cx="7772400" cy="1143000"/>
          </a:xfrm>
        </p:spPr>
        <p:txBody>
          <a:bodyPr/>
          <a:lstStyle/>
          <a:p>
            <a:pPr eaLnBrk="1" hangingPunct="1"/>
            <a:r>
              <a:rPr lang="ru-RU" sz="4000" smtClean="0"/>
              <a:t>Пространства имен </a:t>
            </a:r>
            <a:r>
              <a:rPr lang="en-US" sz="4000" smtClean="0"/>
              <a:t>FCL</a:t>
            </a:r>
            <a:br>
              <a:rPr lang="en-US" sz="4000" smtClean="0"/>
            </a:br>
            <a:r>
              <a:rPr lang="en-US" sz="3200" smtClean="0"/>
              <a:t> (FCL Namespaces)</a:t>
            </a:r>
          </a:p>
        </p:txBody>
      </p:sp>
      <p:sp>
        <p:nvSpPr>
          <p:cNvPr id="77827" name="Rectangle 3"/>
          <p:cNvSpPr>
            <a:spLocks noGrp="1" noChangeArrowheads="1"/>
          </p:cNvSpPr>
          <p:nvPr>
            <p:ph type="body" idx="1"/>
          </p:nvPr>
        </p:nvSpPr>
        <p:spPr>
          <a:xfrm>
            <a:off x="898525" y="1787525"/>
            <a:ext cx="7772400" cy="4114800"/>
          </a:xfrm>
        </p:spPr>
        <p:txBody>
          <a:bodyPr/>
          <a:lstStyle/>
          <a:p>
            <a:pPr eaLnBrk="1" hangingPunct="1">
              <a:buFontTx/>
              <a:buNone/>
            </a:pPr>
            <a:endParaRPr lang="ru-RU" smtClean="0"/>
          </a:p>
        </p:txBody>
      </p:sp>
      <p:sp>
        <p:nvSpPr>
          <p:cNvPr id="172036" name="Rectangle 4"/>
          <p:cNvSpPr>
            <a:spLocks noChangeArrowheads="1"/>
          </p:cNvSpPr>
          <p:nvPr/>
        </p:nvSpPr>
        <p:spPr bwMode="auto">
          <a:xfrm>
            <a:off x="427038" y="5010150"/>
            <a:ext cx="8208962" cy="1735138"/>
          </a:xfrm>
          <a:prstGeom prst="rect">
            <a:avLst/>
          </a:prstGeom>
          <a:solidFill>
            <a:srgbClr val="800000"/>
          </a:solidFill>
          <a:ln w="9525">
            <a:miter lim="800000"/>
            <a:headEnd/>
            <a:tailEnd/>
          </a:ln>
          <a:scene3d>
            <a:camera prst="legacyObliqueTopRight"/>
            <a:lightRig rig="legacyFlat3" dir="b"/>
          </a:scene3d>
          <a:sp3d extrusionH="582600" prstMaterial="legacyMatte">
            <a:bevelT w="13500" h="13500" prst="angle"/>
            <a:bevelB w="13500" h="13500" prst="angle"/>
            <a:extrusionClr>
              <a:srgbClr val="800000"/>
            </a:extrusionClr>
          </a:sp3d>
        </p:spPr>
        <p:txBody>
          <a:bodyPr wrap="none" tIns="0" anchorCtr="1">
            <a:flatTx/>
          </a:bodyPr>
          <a:lstStyle/>
          <a:p>
            <a:pPr algn="ctr" eaLnBrk="0" hangingPunct="0"/>
            <a:r>
              <a:rPr lang="en-US" b="1">
                <a:solidFill>
                  <a:schemeClr val="bg1"/>
                </a:solidFill>
              </a:rPr>
              <a:t>System</a:t>
            </a:r>
            <a:r>
              <a:rPr lang="en-US" b="1"/>
              <a:t>   </a:t>
            </a:r>
          </a:p>
        </p:txBody>
      </p:sp>
      <p:sp>
        <p:nvSpPr>
          <p:cNvPr id="172037" name="Rectangle 5"/>
          <p:cNvSpPr>
            <a:spLocks noChangeArrowheads="1"/>
          </p:cNvSpPr>
          <p:nvPr/>
        </p:nvSpPr>
        <p:spPr bwMode="auto">
          <a:xfrm>
            <a:off x="441325" y="3746500"/>
            <a:ext cx="4027488" cy="1096963"/>
          </a:xfrm>
          <a:prstGeom prst="rect">
            <a:avLst/>
          </a:prstGeom>
          <a:solidFill>
            <a:srgbClr val="800000"/>
          </a:solidFill>
          <a:ln w="9525">
            <a:miter lim="800000"/>
            <a:headEnd/>
            <a:tailEnd/>
          </a:ln>
          <a:scene3d>
            <a:camera prst="legacyObliqueTopRight"/>
            <a:lightRig rig="legacyFlat3" dir="b"/>
          </a:scene3d>
          <a:sp3d extrusionH="582600" prstMaterial="legacyMatte">
            <a:bevelT w="13500" h="13500" prst="angle"/>
            <a:bevelB w="13500" h="13500" prst="angle"/>
            <a:extrusionClr>
              <a:srgbClr val="800000"/>
            </a:extrusionClr>
          </a:sp3d>
        </p:spPr>
        <p:txBody>
          <a:bodyPr wrap="none" tIns="0" anchorCtr="1">
            <a:flatTx/>
          </a:bodyPr>
          <a:lstStyle/>
          <a:p>
            <a:pPr algn="ctr" eaLnBrk="0" hangingPunct="0"/>
            <a:r>
              <a:rPr lang="en-US" b="1">
                <a:solidFill>
                  <a:schemeClr val="bg1"/>
                </a:solidFill>
              </a:rPr>
              <a:t>System.Data</a:t>
            </a:r>
          </a:p>
        </p:txBody>
      </p:sp>
      <p:sp>
        <p:nvSpPr>
          <p:cNvPr id="172038" name="Rectangle 6"/>
          <p:cNvSpPr>
            <a:spLocks noChangeArrowheads="1"/>
          </p:cNvSpPr>
          <p:nvPr/>
        </p:nvSpPr>
        <p:spPr bwMode="auto">
          <a:xfrm>
            <a:off x="4605338" y="3746500"/>
            <a:ext cx="4027487" cy="1096963"/>
          </a:xfrm>
          <a:prstGeom prst="rect">
            <a:avLst/>
          </a:prstGeom>
          <a:solidFill>
            <a:srgbClr val="800000"/>
          </a:solidFill>
          <a:ln w="9525">
            <a:miter lim="800000"/>
            <a:headEnd/>
            <a:tailEnd/>
          </a:ln>
          <a:scene3d>
            <a:camera prst="legacyObliqueTopRight"/>
            <a:lightRig rig="legacyFlat3" dir="b"/>
          </a:scene3d>
          <a:sp3d extrusionH="582600" prstMaterial="legacyMatte">
            <a:bevelT w="13500" h="13500" prst="angle"/>
            <a:bevelB w="13500" h="13500" prst="angle"/>
            <a:extrusionClr>
              <a:srgbClr val="800000"/>
            </a:extrusionClr>
          </a:sp3d>
        </p:spPr>
        <p:txBody>
          <a:bodyPr wrap="none" tIns="0" anchorCtr="1">
            <a:flatTx/>
          </a:bodyPr>
          <a:lstStyle/>
          <a:p>
            <a:pPr algn="ctr" eaLnBrk="0" hangingPunct="0"/>
            <a:r>
              <a:rPr lang="en-US" b="1">
                <a:solidFill>
                  <a:schemeClr val="bg1"/>
                </a:solidFill>
              </a:rPr>
              <a:t>System.Xml</a:t>
            </a:r>
          </a:p>
        </p:txBody>
      </p:sp>
      <p:sp>
        <p:nvSpPr>
          <p:cNvPr id="172039" name="Rectangle 7"/>
          <p:cNvSpPr>
            <a:spLocks noChangeArrowheads="1"/>
          </p:cNvSpPr>
          <p:nvPr/>
        </p:nvSpPr>
        <p:spPr bwMode="auto">
          <a:xfrm>
            <a:off x="441325" y="1279525"/>
            <a:ext cx="4027488" cy="2339975"/>
          </a:xfrm>
          <a:prstGeom prst="rect">
            <a:avLst/>
          </a:prstGeom>
          <a:solidFill>
            <a:srgbClr val="800000"/>
          </a:solidFill>
          <a:ln w="9525">
            <a:miter lim="800000"/>
            <a:headEnd/>
            <a:tailEnd/>
          </a:ln>
          <a:scene3d>
            <a:camera prst="legacyObliqueTopRight"/>
            <a:lightRig rig="legacyFlat3" dir="b"/>
          </a:scene3d>
          <a:sp3d extrusionH="582600" prstMaterial="legacyMatte">
            <a:bevelT w="13500" h="13500" prst="angle"/>
            <a:bevelB w="13500" h="13500" prst="angle"/>
            <a:extrusionClr>
              <a:srgbClr val="800000"/>
            </a:extrusionClr>
          </a:sp3d>
        </p:spPr>
        <p:txBody>
          <a:bodyPr wrap="none" tIns="0" anchorCtr="1">
            <a:flatTx/>
          </a:bodyPr>
          <a:lstStyle/>
          <a:p>
            <a:pPr algn="ctr" eaLnBrk="0" hangingPunct="0"/>
            <a:r>
              <a:rPr lang="en-US" b="1">
                <a:solidFill>
                  <a:schemeClr val="bg1"/>
                </a:solidFill>
              </a:rPr>
              <a:t>System.Web</a:t>
            </a:r>
          </a:p>
        </p:txBody>
      </p:sp>
      <p:sp>
        <p:nvSpPr>
          <p:cNvPr id="172040" name="Rectangle 8"/>
          <p:cNvSpPr>
            <a:spLocks noChangeArrowheads="1"/>
          </p:cNvSpPr>
          <p:nvPr/>
        </p:nvSpPr>
        <p:spPr bwMode="auto">
          <a:xfrm>
            <a:off x="588963" y="6315075"/>
            <a:ext cx="1831975" cy="258763"/>
          </a:xfrm>
          <a:prstGeom prst="rect">
            <a:avLst/>
          </a:prstGeom>
          <a:solidFill>
            <a:schemeClr val="bg1">
              <a:alpha val="89803"/>
            </a:schemeClr>
          </a:solidFill>
          <a:ln w="9525">
            <a:miter lim="800000"/>
            <a:headEnd/>
            <a:tailEnd/>
          </a:ln>
          <a:scene3d>
            <a:camera prst="legacyObliqueTopRight"/>
            <a:lightRig rig="legacyFlat3" dir="b"/>
          </a:scene3d>
          <a:sp3d extrusionH="201600" prstMaterial="legacyMatte">
            <a:bevelT w="13500" h="13500" prst="angle"/>
            <a:bevelB w="13500" h="13500" prst="angle"/>
            <a:extrusionClr>
              <a:schemeClr val="bg1"/>
            </a:extrusionClr>
          </a:sp3d>
        </p:spPr>
        <p:txBody>
          <a:bodyPr wrap="none" tIns="0" bIns="0">
            <a:flatTx/>
          </a:bodyPr>
          <a:lstStyle/>
          <a:p>
            <a:pPr eaLnBrk="0" hangingPunct="0"/>
            <a:r>
              <a:rPr lang="en-US" sz="1600" b="1"/>
              <a:t>Globalization</a:t>
            </a:r>
          </a:p>
        </p:txBody>
      </p:sp>
      <p:sp>
        <p:nvSpPr>
          <p:cNvPr id="172041" name="Rectangle 9"/>
          <p:cNvSpPr>
            <a:spLocks noChangeArrowheads="1"/>
          </p:cNvSpPr>
          <p:nvPr/>
        </p:nvSpPr>
        <p:spPr bwMode="auto">
          <a:xfrm>
            <a:off x="588963" y="5992813"/>
            <a:ext cx="1831975" cy="257175"/>
          </a:xfrm>
          <a:prstGeom prst="rect">
            <a:avLst/>
          </a:prstGeom>
          <a:solidFill>
            <a:schemeClr val="bg1">
              <a:alpha val="89803"/>
            </a:schemeClr>
          </a:solidFill>
          <a:ln w="9525">
            <a:miter lim="800000"/>
            <a:headEnd/>
            <a:tailEnd/>
          </a:ln>
          <a:scene3d>
            <a:camera prst="legacyObliqueTopRight"/>
            <a:lightRig rig="legacyFlat3" dir="b"/>
          </a:scene3d>
          <a:sp3d extrusionH="201600" prstMaterial="legacyMatte">
            <a:bevelT w="13500" h="13500" prst="angle"/>
            <a:bevelB w="13500" h="13500" prst="angle"/>
            <a:extrusionClr>
              <a:schemeClr val="bg1"/>
            </a:extrusionClr>
          </a:sp3d>
        </p:spPr>
        <p:txBody>
          <a:bodyPr wrap="none" tIns="0" bIns="0">
            <a:flatTx/>
          </a:bodyPr>
          <a:lstStyle/>
          <a:p>
            <a:pPr eaLnBrk="0" hangingPunct="0"/>
            <a:r>
              <a:rPr lang="en-US" sz="1600" b="1"/>
              <a:t>Diagnostics</a:t>
            </a:r>
          </a:p>
        </p:txBody>
      </p:sp>
      <p:sp>
        <p:nvSpPr>
          <p:cNvPr id="172042" name="Rectangle 10"/>
          <p:cNvSpPr>
            <a:spLocks noChangeArrowheads="1"/>
          </p:cNvSpPr>
          <p:nvPr/>
        </p:nvSpPr>
        <p:spPr bwMode="auto">
          <a:xfrm>
            <a:off x="588963" y="5668963"/>
            <a:ext cx="1831975" cy="258762"/>
          </a:xfrm>
          <a:prstGeom prst="rect">
            <a:avLst/>
          </a:prstGeom>
          <a:solidFill>
            <a:schemeClr val="bg1">
              <a:alpha val="89803"/>
            </a:schemeClr>
          </a:solidFill>
          <a:ln w="9525">
            <a:miter lim="800000"/>
            <a:headEnd/>
            <a:tailEnd/>
          </a:ln>
          <a:scene3d>
            <a:camera prst="legacyObliqueTopRight"/>
            <a:lightRig rig="legacyFlat3" dir="b"/>
          </a:scene3d>
          <a:sp3d extrusionH="201600" prstMaterial="legacyMatte">
            <a:bevelT w="13500" h="13500" prst="angle"/>
            <a:bevelB w="13500" h="13500" prst="angle"/>
            <a:extrusionClr>
              <a:schemeClr val="bg1"/>
            </a:extrusionClr>
          </a:sp3d>
        </p:spPr>
        <p:txBody>
          <a:bodyPr wrap="none" tIns="0" bIns="0">
            <a:flatTx/>
          </a:bodyPr>
          <a:lstStyle/>
          <a:p>
            <a:pPr eaLnBrk="0" hangingPunct="0"/>
            <a:r>
              <a:rPr lang="en-US" sz="1600" b="1"/>
              <a:t>Configuration</a:t>
            </a:r>
          </a:p>
        </p:txBody>
      </p:sp>
      <p:sp>
        <p:nvSpPr>
          <p:cNvPr id="172043" name="Rectangle 11"/>
          <p:cNvSpPr>
            <a:spLocks noChangeArrowheads="1"/>
          </p:cNvSpPr>
          <p:nvPr/>
        </p:nvSpPr>
        <p:spPr bwMode="auto">
          <a:xfrm>
            <a:off x="588963" y="5346700"/>
            <a:ext cx="1831975" cy="258763"/>
          </a:xfrm>
          <a:prstGeom prst="rect">
            <a:avLst/>
          </a:prstGeom>
          <a:solidFill>
            <a:schemeClr val="bg1">
              <a:alpha val="89803"/>
            </a:schemeClr>
          </a:solidFill>
          <a:ln w="9525">
            <a:miter lim="800000"/>
            <a:headEnd/>
            <a:tailEnd/>
          </a:ln>
          <a:scene3d>
            <a:camera prst="legacyObliqueTopRight"/>
            <a:lightRig rig="legacyFlat3" dir="b"/>
          </a:scene3d>
          <a:sp3d extrusionH="201600" prstMaterial="legacyMatte">
            <a:bevelT w="13500" h="13500" prst="angle"/>
            <a:bevelB w="13500" h="13500" prst="angle"/>
            <a:extrusionClr>
              <a:schemeClr val="bg1"/>
            </a:extrusionClr>
          </a:sp3d>
        </p:spPr>
        <p:txBody>
          <a:bodyPr wrap="none" tIns="0" bIns="0">
            <a:flatTx/>
          </a:bodyPr>
          <a:lstStyle/>
          <a:p>
            <a:pPr eaLnBrk="0" hangingPunct="0"/>
            <a:r>
              <a:rPr lang="en-US" sz="1600" b="1"/>
              <a:t>Collections</a:t>
            </a:r>
          </a:p>
        </p:txBody>
      </p:sp>
      <p:sp>
        <p:nvSpPr>
          <p:cNvPr id="172044" name="Rectangle 12"/>
          <p:cNvSpPr>
            <a:spLocks noChangeArrowheads="1"/>
          </p:cNvSpPr>
          <p:nvPr/>
        </p:nvSpPr>
        <p:spPr bwMode="auto">
          <a:xfrm>
            <a:off x="2566988" y="6315075"/>
            <a:ext cx="1758950" cy="258763"/>
          </a:xfrm>
          <a:prstGeom prst="rect">
            <a:avLst/>
          </a:prstGeom>
          <a:solidFill>
            <a:schemeClr val="bg1">
              <a:alpha val="89803"/>
            </a:schemeClr>
          </a:solidFill>
          <a:ln w="9525">
            <a:miter lim="800000"/>
            <a:headEnd/>
            <a:tailEnd/>
          </a:ln>
          <a:scene3d>
            <a:camera prst="legacyObliqueTopRight"/>
            <a:lightRig rig="legacyFlat3" dir="b"/>
          </a:scene3d>
          <a:sp3d extrusionH="201600" prstMaterial="legacyMatte">
            <a:bevelT w="13500" h="13500" prst="angle"/>
            <a:bevelB w="13500" h="13500" prst="angle"/>
            <a:extrusionClr>
              <a:schemeClr val="bg1"/>
            </a:extrusionClr>
          </a:sp3d>
        </p:spPr>
        <p:txBody>
          <a:bodyPr wrap="none" tIns="0" bIns="0">
            <a:flatTx/>
          </a:bodyPr>
          <a:lstStyle/>
          <a:p>
            <a:pPr eaLnBrk="0" hangingPunct="0"/>
            <a:r>
              <a:rPr lang="en-US" sz="1600" b="1"/>
              <a:t>Resources</a:t>
            </a:r>
          </a:p>
        </p:txBody>
      </p:sp>
      <p:sp>
        <p:nvSpPr>
          <p:cNvPr id="172045" name="Rectangle 13"/>
          <p:cNvSpPr>
            <a:spLocks noChangeArrowheads="1"/>
          </p:cNvSpPr>
          <p:nvPr/>
        </p:nvSpPr>
        <p:spPr bwMode="auto">
          <a:xfrm>
            <a:off x="2566988" y="5992813"/>
            <a:ext cx="1758950" cy="257175"/>
          </a:xfrm>
          <a:prstGeom prst="rect">
            <a:avLst/>
          </a:prstGeom>
          <a:solidFill>
            <a:schemeClr val="bg1">
              <a:alpha val="89803"/>
            </a:schemeClr>
          </a:solidFill>
          <a:ln w="9525">
            <a:miter lim="800000"/>
            <a:headEnd/>
            <a:tailEnd/>
          </a:ln>
          <a:scene3d>
            <a:camera prst="legacyObliqueTopRight"/>
            <a:lightRig rig="legacyFlat3" dir="b"/>
          </a:scene3d>
          <a:sp3d extrusionH="201600" prstMaterial="legacyMatte">
            <a:bevelT w="13500" h="13500" prst="angle"/>
            <a:bevelB w="13500" h="13500" prst="angle"/>
            <a:extrusionClr>
              <a:schemeClr val="bg1"/>
            </a:extrusionClr>
          </a:sp3d>
        </p:spPr>
        <p:txBody>
          <a:bodyPr wrap="none" tIns="0" bIns="0">
            <a:flatTx/>
          </a:bodyPr>
          <a:lstStyle/>
          <a:p>
            <a:pPr eaLnBrk="0" hangingPunct="0"/>
            <a:r>
              <a:rPr lang="en-US" sz="1600" b="1"/>
              <a:t>Reflection</a:t>
            </a:r>
          </a:p>
        </p:txBody>
      </p:sp>
      <p:sp>
        <p:nvSpPr>
          <p:cNvPr id="172046" name="Rectangle 14"/>
          <p:cNvSpPr>
            <a:spLocks noChangeArrowheads="1"/>
          </p:cNvSpPr>
          <p:nvPr/>
        </p:nvSpPr>
        <p:spPr bwMode="auto">
          <a:xfrm>
            <a:off x="2566988" y="5668963"/>
            <a:ext cx="1758950" cy="258762"/>
          </a:xfrm>
          <a:prstGeom prst="rect">
            <a:avLst/>
          </a:prstGeom>
          <a:solidFill>
            <a:schemeClr val="bg1">
              <a:alpha val="89803"/>
            </a:schemeClr>
          </a:solidFill>
          <a:ln w="9525">
            <a:miter lim="800000"/>
            <a:headEnd/>
            <a:tailEnd/>
          </a:ln>
          <a:scene3d>
            <a:camera prst="legacyObliqueTopRight"/>
            <a:lightRig rig="legacyFlat3" dir="b"/>
          </a:scene3d>
          <a:sp3d extrusionH="201600" prstMaterial="legacyMatte">
            <a:bevelT w="13500" h="13500" prst="angle"/>
            <a:bevelB w="13500" h="13500" prst="angle"/>
            <a:extrusionClr>
              <a:schemeClr val="bg1"/>
            </a:extrusionClr>
          </a:sp3d>
        </p:spPr>
        <p:txBody>
          <a:bodyPr wrap="none" tIns="0" bIns="0">
            <a:flatTx/>
          </a:bodyPr>
          <a:lstStyle/>
          <a:p>
            <a:pPr eaLnBrk="0" hangingPunct="0"/>
            <a:r>
              <a:rPr lang="en-US" sz="1600" b="1"/>
              <a:t>Net</a:t>
            </a:r>
          </a:p>
        </p:txBody>
      </p:sp>
      <p:sp>
        <p:nvSpPr>
          <p:cNvPr id="172047" name="Rectangle 15"/>
          <p:cNvSpPr>
            <a:spLocks noChangeArrowheads="1"/>
          </p:cNvSpPr>
          <p:nvPr/>
        </p:nvSpPr>
        <p:spPr bwMode="auto">
          <a:xfrm>
            <a:off x="2566988" y="5346700"/>
            <a:ext cx="1758950" cy="258763"/>
          </a:xfrm>
          <a:prstGeom prst="rect">
            <a:avLst/>
          </a:prstGeom>
          <a:solidFill>
            <a:schemeClr val="bg1">
              <a:alpha val="89803"/>
            </a:schemeClr>
          </a:solidFill>
          <a:ln w="9525">
            <a:miter lim="800000"/>
            <a:headEnd/>
            <a:tailEnd/>
          </a:ln>
          <a:scene3d>
            <a:camera prst="legacyObliqueTopRight"/>
            <a:lightRig rig="legacyFlat3" dir="b"/>
          </a:scene3d>
          <a:sp3d extrusionH="201600" prstMaterial="legacyMatte">
            <a:bevelT w="13500" h="13500" prst="angle"/>
            <a:bevelB w="13500" h="13500" prst="angle"/>
            <a:extrusionClr>
              <a:schemeClr val="bg1"/>
            </a:extrusionClr>
          </a:sp3d>
        </p:spPr>
        <p:txBody>
          <a:bodyPr wrap="none" tIns="0" bIns="0">
            <a:flatTx/>
          </a:bodyPr>
          <a:lstStyle/>
          <a:p>
            <a:pPr eaLnBrk="0" hangingPunct="0"/>
            <a:r>
              <a:rPr lang="en-US" sz="1600" b="1"/>
              <a:t>IO</a:t>
            </a:r>
          </a:p>
        </p:txBody>
      </p:sp>
      <p:sp>
        <p:nvSpPr>
          <p:cNvPr id="172048" name="Rectangle 16"/>
          <p:cNvSpPr>
            <a:spLocks noChangeArrowheads="1"/>
          </p:cNvSpPr>
          <p:nvPr/>
        </p:nvSpPr>
        <p:spPr bwMode="auto">
          <a:xfrm>
            <a:off x="4468813" y="6315075"/>
            <a:ext cx="1831975" cy="258763"/>
          </a:xfrm>
          <a:prstGeom prst="rect">
            <a:avLst/>
          </a:prstGeom>
          <a:solidFill>
            <a:schemeClr val="bg1">
              <a:alpha val="89803"/>
            </a:schemeClr>
          </a:solidFill>
          <a:ln w="9525">
            <a:miter lim="800000"/>
            <a:headEnd/>
            <a:tailEnd/>
          </a:ln>
          <a:scene3d>
            <a:camera prst="legacyObliqueTopRight"/>
            <a:lightRig rig="legacyFlat3" dir="b"/>
          </a:scene3d>
          <a:sp3d extrusionH="201600" prstMaterial="legacyMatte">
            <a:bevelT w="13500" h="13500" prst="angle"/>
            <a:bevelB w="13500" h="13500" prst="angle"/>
            <a:extrusionClr>
              <a:schemeClr val="bg1"/>
            </a:extrusionClr>
          </a:sp3d>
        </p:spPr>
        <p:txBody>
          <a:bodyPr wrap="none" tIns="0" bIns="0">
            <a:flatTx/>
          </a:bodyPr>
          <a:lstStyle/>
          <a:p>
            <a:pPr eaLnBrk="0" hangingPunct="0"/>
            <a:r>
              <a:rPr lang="en-US" sz="1600" b="1"/>
              <a:t>Threading</a:t>
            </a:r>
          </a:p>
        </p:txBody>
      </p:sp>
      <p:sp>
        <p:nvSpPr>
          <p:cNvPr id="172049" name="Rectangle 17"/>
          <p:cNvSpPr>
            <a:spLocks noChangeArrowheads="1"/>
          </p:cNvSpPr>
          <p:nvPr/>
        </p:nvSpPr>
        <p:spPr bwMode="auto">
          <a:xfrm>
            <a:off x="4468813" y="5992813"/>
            <a:ext cx="1831975" cy="257175"/>
          </a:xfrm>
          <a:prstGeom prst="rect">
            <a:avLst/>
          </a:prstGeom>
          <a:solidFill>
            <a:schemeClr val="bg1">
              <a:alpha val="89803"/>
            </a:schemeClr>
          </a:solidFill>
          <a:ln w="9525">
            <a:miter lim="800000"/>
            <a:headEnd/>
            <a:tailEnd/>
          </a:ln>
          <a:scene3d>
            <a:camera prst="legacyObliqueTopRight"/>
            <a:lightRig rig="legacyFlat3" dir="b"/>
          </a:scene3d>
          <a:sp3d extrusionH="201600" prstMaterial="legacyMatte">
            <a:bevelT w="13500" h="13500" prst="angle"/>
            <a:bevelB w="13500" h="13500" prst="angle"/>
            <a:extrusionClr>
              <a:schemeClr val="bg1"/>
            </a:extrusionClr>
          </a:sp3d>
        </p:spPr>
        <p:txBody>
          <a:bodyPr wrap="none" tIns="0" bIns="0">
            <a:flatTx/>
          </a:bodyPr>
          <a:lstStyle/>
          <a:p>
            <a:pPr eaLnBrk="0" hangingPunct="0"/>
            <a:r>
              <a:rPr lang="en-US" sz="1600" b="1"/>
              <a:t>Text</a:t>
            </a:r>
          </a:p>
        </p:txBody>
      </p:sp>
      <p:sp>
        <p:nvSpPr>
          <p:cNvPr id="172050" name="Rectangle 18"/>
          <p:cNvSpPr>
            <a:spLocks noChangeArrowheads="1"/>
          </p:cNvSpPr>
          <p:nvPr/>
        </p:nvSpPr>
        <p:spPr bwMode="auto">
          <a:xfrm>
            <a:off x="4468813" y="5668963"/>
            <a:ext cx="1831975" cy="258762"/>
          </a:xfrm>
          <a:prstGeom prst="rect">
            <a:avLst/>
          </a:prstGeom>
          <a:solidFill>
            <a:schemeClr val="bg1">
              <a:alpha val="89803"/>
            </a:schemeClr>
          </a:solidFill>
          <a:ln w="9525">
            <a:miter lim="800000"/>
            <a:headEnd/>
            <a:tailEnd/>
          </a:ln>
          <a:scene3d>
            <a:camera prst="legacyObliqueTopRight"/>
            <a:lightRig rig="legacyFlat3" dir="b"/>
          </a:scene3d>
          <a:sp3d extrusionH="201600" prstMaterial="legacyMatte">
            <a:bevelT w="13500" h="13500" prst="angle"/>
            <a:bevelB w="13500" h="13500" prst="angle"/>
            <a:extrusionClr>
              <a:schemeClr val="bg1"/>
            </a:extrusionClr>
          </a:sp3d>
        </p:spPr>
        <p:txBody>
          <a:bodyPr wrap="none" tIns="0" bIns="0">
            <a:flatTx/>
          </a:bodyPr>
          <a:lstStyle/>
          <a:p>
            <a:pPr eaLnBrk="0" hangingPunct="0"/>
            <a:r>
              <a:rPr lang="en-US" sz="1600" b="1"/>
              <a:t>ServiceProcess</a:t>
            </a:r>
          </a:p>
        </p:txBody>
      </p:sp>
      <p:sp>
        <p:nvSpPr>
          <p:cNvPr id="172051" name="Rectangle 19"/>
          <p:cNvSpPr>
            <a:spLocks noChangeArrowheads="1"/>
          </p:cNvSpPr>
          <p:nvPr/>
        </p:nvSpPr>
        <p:spPr bwMode="auto">
          <a:xfrm>
            <a:off x="4468813" y="5346700"/>
            <a:ext cx="1831975" cy="258763"/>
          </a:xfrm>
          <a:prstGeom prst="rect">
            <a:avLst/>
          </a:prstGeom>
          <a:solidFill>
            <a:schemeClr val="bg1">
              <a:alpha val="89803"/>
            </a:schemeClr>
          </a:solidFill>
          <a:ln w="9525">
            <a:miter lim="800000"/>
            <a:headEnd/>
            <a:tailEnd/>
          </a:ln>
          <a:scene3d>
            <a:camera prst="legacyObliqueTopRight"/>
            <a:lightRig rig="legacyFlat3" dir="b"/>
          </a:scene3d>
          <a:sp3d extrusionH="201600" prstMaterial="legacyMatte">
            <a:bevelT w="13500" h="13500" prst="angle"/>
            <a:bevelB w="13500" h="13500" prst="angle"/>
            <a:extrusionClr>
              <a:schemeClr val="bg1"/>
            </a:extrusionClr>
          </a:sp3d>
        </p:spPr>
        <p:txBody>
          <a:bodyPr wrap="none" tIns="0" bIns="0">
            <a:flatTx/>
          </a:bodyPr>
          <a:lstStyle/>
          <a:p>
            <a:pPr eaLnBrk="0" hangingPunct="0"/>
            <a:r>
              <a:rPr lang="en-US" sz="1600" b="1"/>
              <a:t>Security</a:t>
            </a:r>
          </a:p>
        </p:txBody>
      </p:sp>
      <p:sp>
        <p:nvSpPr>
          <p:cNvPr id="172052" name="Rectangle 20"/>
          <p:cNvSpPr>
            <a:spLocks noChangeArrowheads="1"/>
          </p:cNvSpPr>
          <p:nvPr/>
        </p:nvSpPr>
        <p:spPr bwMode="auto">
          <a:xfrm>
            <a:off x="588963" y="4456113"/>
            <a:ext cx="1781175" cy="258762"/>
          </a:xfrm>
          <a:prstGeom prst="rect">
            <a:avLst/>
          </a:prstGeom>
          <a:solidFill>
            <a:schemeClr val="bg1">
              <a:alpha val="89803"/>
            </a:schemeClr>
          </a:solidFill>
          <a:ln w="9525">
            <a:miter lim="800000"/>
            <a:headEnd/>
            <a:tailEnd/>
          </a:ln>
          <a:scene3d>
            <a:camera prst="legacyObliqueTopRight"/>
            <a:lightRig rig="legacyFlat3" dir="b"/>
          </a:scene3d>
          <a:sp3d extrusionH="201600" prstMaterial="legacyMatte">
            <a:bevelT w="13500" h="13500" prst="angle"/>
            <a:bevelB w="13500" h="13500" prst="angle"/>
            <a:extrusionClr>
              <a:schemeClr val="bg1"/>
            </a:extrusionClr>
          </a:sp3d>
        </p:spPr>
        <p:txBody>
          <a:bodyPr wrap="none" tIns="0" bIns="0">
            <a:flatTx/>
          </a:bodyPr>
          <a:lstStyle/>
          <a:p>
            <a:pPr eaLnBrk="0" hangingPunct="0"/>
            <a:r>
              <a:rPr lang="en-US" sz="1600" b="1"/>
              <a:t>Design</a:t>
            </a:r>
          </a:p>
        </p:txBody>
      </p:sp>
      <p:sp>
        <p:nvSpPr>
          <p:cNvPr id="172053" name="Rectangle 21"/>
          <p:cNvSpPr>
            <a:spLocks noChangeArrowheads="1"/>
          </p:cNvSpPr>
          <p:nvPr/>
        </p:nvSpPr>
        <p:spPr bwMode="auto">
          <a:xfrm>
            <a:off x="588963" y="4133850"/>
            <a:ext cx="1781175" cy="257175"/>
          </a:xfrm>
          <a:prstGeom prst="rect">
            <a:avLst/>
          </a:prstGeom>
          <a:solidFill>
            <a:schemeClr val="bg1">
              <a:alpha val="89803"/>
            </a:schemeClr>
          </a:solidFill>
          <a:ln w="9525">
            <a:miter lim="800000"/>
            <a:headEnd/>
            <a:tailEnd/>
          </a:ln>
          <a:scene3d>
            <a:camera prst="legacyObliqueTopRight"/>
            <a:lightRig rig="legacyFlat3" dir="b"/>
          </a:scene3d>
          <a:sp3d extrusionH="201600" prstMaterial="legacyMatte">
            <a:bevelT w="13500" h="13500" prst="angle"/>
            <a:bevelB w="13500" h="13500" prst="angle"/>
            <a:extrusionClr>
              <a:schemeClr val="bg1"/>
            </a:extrusionClr>
          </a:sp3d>
        </p:spPr>
        <p:txBody>
          <a:bodyPr wrap="none" tIns="0" bIns="0">
            <a:flatTx/>
          </a:bodyPr>
          <a:lstStyle/>
          <a:p>
            <a:pPr eaLnBrk="0" hangingPunct="0"/>
            <a:r>
              <a:rPr lang="en-US" sz="1600" b="1"/>
              <a:t>ADO</a:t>
            </a:r>
          </a:p>
        </p:txBody>
      </p:sp>
      <p:sp>
        <p:nvSpPr>
          <p:cNvPr id="172054" name="Rectangle 22"/>
          <p:cNvSpPr>
            <a:spLocks noChangeArrowheads="1"/>
          </p:cNvSpPr>
          <p:nvPr/>
        </p:nvSpPr>
        <p:spPr bwMode="auto">
          <a:xfrm>
            <a:off x="2517775" y="4456113"/>
            <a:ext cx="1779588" cy="258762"/>
          </a:xfrm>
          <a:prstGeom prst="rect">
            <a:avLst/>
          </a:prstGeom>
          <a:solidFill>
            <a:schemeClr val="bg1">
              <a:alpha val="89803"/>
            </a:schemeClr>
          </a:solidFill>
          <a:ln w="9525">
            <a:miter lim="800000"/>
            <a:headEnd/>
            <a:tailEnd/>
          </a:ln>
          <a:scene3d>
            <a:camera prst="legacyObliqueTopRight"/>
            <a:lightRig rig="legacyFlat3" dir="b"/>
          </a:scene3d>
          <a:sp3d extrusionH="201600" prstMaterial="legacyMatte">
            <a:bevelT w="13500" h="13500" prst="angle"/>
            <a:bevelB w="13500" h="13500" prst="angle"/>
            <a:extrusionClr>
              <a:schemeClr val="bg1"/>
            </a:extrusionClr>
          </a:sp3d>
        </p:spPr>
        <p:txBody>
          <a:bodyPr wrap="none" tIns="0" bIns="0">
            <a:flatTx/>
          </a:bodyPr>
          <a:lstStyle/>
          <a:p>
            <a:pPr eaLnBrk="0" hangingPunct="0"/>
            <a:r>
              <a:rPr lang="en-US" sz="1600" b="1"/>
              <a:t>SQLTypes</a:t>
            </a:r>
          </a:p>
        </p:txBody>
      </p:sp>
      <p:sp>
        <p:nvSpPr>
          <p:cNvPr id="172055" name="Rectangle 23"/>
          <p:cNvSpPr>
            <a:spLocks noChangeArrowheads="1"/>
          </p:cNvSpPr>
          <p:nvPr/>
        </p:nvSpPr>
        <p:spPr bwMode="auto">
          <a:xfrm>
            <a:off x="2517775" y="4133850"/>
            <a:ext cx="1779588" cy="257175"/>
          </a:xfrm>
          <a:prstGeom prst="rect">
            <a:avLst/>
          </a:prstGeom>
          <a:solidFill>
            <a:schemeClr val="bg1">
              <a:alpha val="89803"/>
            </a:schemeClr>
          </a:solidFill>
          <a:ln w="9525">
            <a:miter lim="800000"/>
            <a:headEnd/>
            <a:tailEnd/>
          </a:ln>
          <a:scene3d>
            <a:camera prst="legacyObliqueTopRight"/>
            <a:lightRig rig="legacyFlat3" dir="b"/>
          </a:scene3d>
          <a:sp3d extrusionH="201600" prstMaterial="legacyMatte">
            <a:bevelT w="13500" h="13500" prst="angle"/>
            <a:bevelB w="13500" h="13500" prst="angle"/>
            <a:extrusionClr>
              <a:schemeClr val="bg1"/>
            </a:extrusionClr>
          </a:sp3d>
        </p:spPr>
        <p:txBody>
          <a:bodyPr wrap="none" tIns="0" bIns="0">
            <a:flatTx/>
          </a:bodyPr>
          <a:lstStyle/>
          <a:p>
            <a:pPr eaLnBrk="0" hangingPunct="0"/>
            <a:r>
              <a:rPr lang="en-US" sz="1600" b="1"/>
              <a:t>SQL</a:t>
            </a:r>
          </a:p>
        </p:txBody>
      </p:sp>
      <p:sp>
        <p:nvSpPr>
          <p:cNvPr id="172056" name="Rectangle 24"/>
          <p:cNvSpPr>
            <a:spLocks noChangeArrowheads="1"/>
          </p:cNvSpPr>
          <p:nvPr/>
        </p:nvSpPr>
        <p:spPr bwMode="auto">
          <a:xfrm>
            <a:off x="4752975" y="4456113"/>
            <a:ext cx="1779588" cy="258762"/>
          </a:xfrm>
          <a:prstGeom prst="rect">
            <a:avLst/>
          </a:prstGeom>
          <a:solidFill>
            <a:schemeClr val="bg1">
              <a:alpha val="89803"/>
            </a:schemeClr>
          </a:solidFill>
          <a:ln w="9525">
            <a:miter lim="800000"/>
            <a:headEnd/>
            <a:tailEnd/>
          </a:ln>
          <a:scene3d>
            <a:camera prst="legacyObliqueTopRight"/>
            <a:lightRig rig="legacyFlat3" dir="b"/>
          </a:scene3d>
          <a:sp3d extrusionH="201600" prstMaterial="legacyMatte">
            <a:bevelT w="13500" h="13500" prst="angle"/>
            <a:bevelB w="13500" h="13500" prst="angle"/>
            <a:extrusionClr>
              <a:schemeClr val="bg1"/>
            </a:extrusionClr>
          </a:sp3d>
        </p:spPr>
        <p:txBody>
          <a:bodyPr wrap="none" tIns="0" bIns="0">
            <a:flatTx/>
          </a:bodyPr>
          <a:lstStyle/>
          <a:p>
            <a:pPr eaLnBrk="0" hangingPunct="0"/>
            <a:r>
              <a:rPr lang="en-US" sz="1600" b="1"/>
              <a:t>XPath</a:t>
            </a:r>
          </a:p>
        </p:txBody>
      </p:sp>
      <p:sp>
        <p:nvSpPr>
          <p:cNvPr id="172057" name="Rectangle 25"/>
          <p:cNvSpPr>
            <a:spLocks noChangeArrowheads="1"/>
          </p:cNvSpPr>
          <p:nvPr/>
        </p:nvSpPr>
        <p:spPr bwMode="auto">
          <a:xfrm>
            <a:off x="4752975" y="4133850"/>
            <a:ext cx="1779588" cy="257175"/>
          </a:xfrm>
          <a:prstGeom prst="rect">
            <a:avLst/>
          </a:prstGeom>
          <a:solidFill>
            <a:schemeClr val="bg1">
              <a:alpha val="89803"/>
            </a:schemeClr>
          </a:solidFill>
          <a:ln w="9525">
            <a:miter lim="800000"/>
            <a:headEnd/>
            <a:tailEnd/>
          </a:ln>
          <a:scene3d>
            <a:camera prst="legacyObliqueTopRight"/>
            <a:lightRig rig="legacyFlat3" dir="b"/>
          </a:scene3d>
          <a:sp3d extrusionH="201600" prstMaterial="legacyMatte">
            <a:bevelT w="13500" h="13500" prst="angle"/>
            <a:bevelB w="13500" h="13500" prst="angle"/>
            <a:extrusionClr>
              <a:schemeClr val="bg1"/>
            </a:extrusionClr>
          </a:sp3d>
        </p:spPr>
        <p:txBody>
          <a:bodyPr wrap="none" tIns="0" bIns="0">
            <a:flatTx/>
          </a:bodyPr>
          <a:lstStyle/>
          <a:p>
            <a:pPr eaLnBrk="0" hangingPunct="0"/>
            <a:r>
              <a:rPr lang="en-US" sz="1600" b="1"/>
              <a:t>XSLT</a:t>
            </a:r>
          </a:p>
        </p:txBody>
      </p:sp>
      <p:sp>
        <p:nvSpPr>
          <p:cNvPr id="172058" name="Rectangle 26"/>
          <p:cNvSpPr>
            <a:spLocks noChangeArrowheads="1"/>
          </p:cNvSpPr>
          <p:nvPr/>
        </p:nvSpPr>
        <p:spPr bwMode="auto">
          <a:xfrm>
            <a:off x="6459538" y="5346700"/>
            <a:ext cx="1978025" cy="1227138"/>
          </a:xfrm>
          <a:prstGeom prst="rect">
            <a:avLst/>
          </a:prstGeom>
          <a:solidFill>
            <a:schemeClr val="bg1">
              <a:alpha val="89803"/>
            </a:schemeClr>
          </a:solidFill>
          <a:ln w="9525">
            <a:miter lim="800000"/>
            <a:headEnd/>
            <a:tailEnd/>
          </a:ln>
          <a:scene3d>
            <a:camera prst="legacyObliqueTopRight"/>
            <a:lightRig rig="legacyFlat3" dir="b"/>
          </a:scene3d>
          <a:sp3d extrusionH="201600" prstMaterial="legacyMatte">
            <a:bevelT w="13500" h="13500" prst="angle"/>
            <a:bevelB w="13500" h="13500" prst="angle"/>
            <a:extrusionClr>
              <a:schemeClr val="bg1"/>
            </a:extrusionClr>
          </a:sp3d>
        </p:spPr>
        <p:txBody>
          <a:bodyPr wrap="none" tIns="0" bIns="0">
            <a:flatTx/>
          </a:bodyPr>
          <a:lstStyle/>
          <a:p>
            <a:pPr eaLnBrk="0" hangingPunct="0"/>
            <a:r>
              <a:rPr lang="en-US" sz="1600" b="1"/>
              <a:t>Runtime</a:t>
            </a:r>
          </a:p>
        </p:txBody>
      </p:sp>
      <p:sp>
        <p:nvSpPr>
          <p:cNvPr id="172059" name="Rectangle 27"/>
          <p:cNvSpPr>
            <a:spLocks noChangeArrowheads="1"/>
          </p:cNvSpPr>
          <p:nvPr/>
        </p:nvSpPr>
        <p:spPr bwMode="auto">
          <a:xfrm>
            <a:off x="6519863" y="5605463"/>
            <a:ext cx="1819275" cy="257175"/>
          </a:xfrm>
          <a:prstGeom prst="rect">
            <a:avLst/>
          </a:prstGeom>
          <a:solidFill>
            <a:schemeClr val="bg1">
              <a:alpha val="89803"/>
            </a:schemeClr>
          </a:solidFill>
          <a:ln w="12700" cap="rnd">
            <a:solidFill>
              <a:schemeClr val="tx1"/>
            </a:solidFill>
            <a:prstDash val="sysDot"/>
            <a:miter lim="800000"/>
            <a:headEnd/>
            <a:tailEnd/>
          </a:ln>
        </p:spPr>
        <p:txBody>
          <a:bodyPr wrap="none" tIns="0" bIns="0"/>
          <a:lstStyle/>
          <a:p>
            <a:pPr eaLnBrk="0" hangingPunct="0"/>
            <a:r>
              <a:rPr lang="en-US" sz="1600" b="1"/>
              <a:t>InteropServices</a:t>
            </a:r>
          </a:p>
        </p:txBody>
      </p:sp>
      <p:sp>
        <p:nvSpPr>
          <p:cNvPr id="172060" name="Rectangle 28"/>
          <p:cNvSpPr>
            <a:spLocks noChangeArrowheads="1"/>
          </p:cNvSpPr>
          <p:nvPr/>
        </p:nvSpPr>
        <p:spPr bwMode="auto">
          <a:xfrm>
            <a:off x="6519863" y="5927725"/>
            <a:ext cx="1819275" cy="258763"/>
          </a:xfrm>
          <a:prstGeom prst="rect">
            <a:avLst/>
          </a:prstGeom>
          <a:solidFill>
            <a:schemeClr val="bg1">
              <a:alpha val="89803"/>
            </a:schemeClr>
          </a:solidFill>
          <a:ln w="12700" cap="rnd">
            <a:solidFill>
              <a:schemeClr val="tx1"/>
            </a:solidFill>
            <a:prstDash val="sysDot"/>
            <a:miter lim="800000"/>
            <a:headEnd/>
            <a:tailEnd/>
          </a:ln>
        </p:spPr>
        <p:txBody>
          <a:bodyPr wrap="none" tIns="0" bIns="0"/>
          <a:lstStyle/>
          <a:p>
            <a:pPr eaLnBrk="0" hangingPunct="0"/>
            <a:r>
              <a:rPr lang="en-US" sz="1600" b="1"/>
              <a:t>Remoting</a:t>
            </a:r>
          </a:p>
        </p:txBody>
      </p:sp>
      <p:sp>
        <p:nvSpPr>
          <p:cNvPr id="172061" name="Rectangle 29"/>
          <p:cNvSpPr>
            <a:spLocks noChangeArrowheads="1"/>
          </p:cNvSpPr>
          <p:nvPr/>
        </p:nvSpPr>
        <p:spPr bwMode="auto">
          <a:xfrm>
            <a:off x="6519863" y="6249988"/>
            <a:ext cx="1819275" cy="258762"/>
          </a:xfrm>
          <a:prstGeom prst="rect">
            <a:avLst/>
          </a:prstGeom>
          <a:solidFill>
            <a:schemeClr val="bg1">
              <a:alpha val="89803"/>
            </a:schemeClr>
          </a:solidFill>
          <a:ln w="12700" cap="rnd">
            <a:solidFill>
              <a:schemeClr val="tx1"/>
            </a:solidFill>
            <a:prstDash val="sysDot"/>
            <a:miter lim="800000"/>
            <a:headEnd/>
            <a:tailEnd/>
          </a:ln>
        </p:spPr>
        <p:txBody>
          <a:bodyPr wrap="none" tIns="0" bIns="0"/>
          <a:lstStyle/>
          <a:p>
            <a:pPr eaLnBrk="0" hangingPunct="0"/>
            <a:r>
              <a:rPr lang="en-US" sz="1600" b="1"/>
              <a:t>Serialization</a:t>
            </a:r>
          </a:p>
        </p:txBody>
      </p:sp>
      <p:sp>
        <p:nvSpPr>
          <p:cNvPr id="172062" name="Rectangle 30"/>
          <p:cNvSpPr>
            <a:spLocks noChangeArrowheads="1"/>
          </p:cNvSpPr>
          <p:nvPr/>
        </p:nvSpPr>
        <p:spPr bwMode="auto">
          <a:xfrm>
            <a:off x="6681788" y="4133850"/>
            <a:ext cx="1741487" cy="581025"/>
          </a:xfrm>
          <a:prstGeom prst="rect">
            <a:avLst/>
          </a:prstGeom>
          <a:solidFill>
            <a:schemeClr val="bg1">
              <a:alpha val="89803"/>
            </a:schemeClr>
          </a:solidFill>
          <a:ln w="9525">
            <a:miter lim="800000"/>
            <a:headEnd/>
            <a:tailEnd/>
          </a:ln>
          <a:scene3d>
            <a:camera prst="legacyObliqueTopRight"/>
            <a:lightRig rig="legacyFlat3" dir="b"/>
          </a:scene3d>
          <a:sp3d extrusionH="201600" prstMaterial="legacyMatte">
            <a:bevelT w="13500" h="13500" prst="angle"/>
            <a:bevelB w="13500" h="13500" prst="angle"/>
            <a:extrusionClr>
              <a:schemeClr val="bg1"/>
            </a:extrusionClr>
          </a:sp3d>
        </p:spPr>
        <p:txBody>
          <a:bodyPr wrap="none" tIns="0" bIns="0">
            <a:flatTx/>
          </a:bodyPr>
          <a:lstStyle/>
          <a:p>
            <a:pPr eaLnBrk="0" hangingPunct="0"/>
            <a:r>
              <a:rPr lang="en-US" sz="1600" b="1"/>
              <a:t>Serialization</a:t>
            </a:r>
          </a:p>
        </p:txBody>
      </p:sp>
      <p:sp>
        <p:nvSpPr>
          <p:cNvPr id="172063" name="Rectangle 31"/>
          <p:cNvSpPr>
            <a:spLocks noChangeArrowheads="1"/>
          </p:cNvSpPr>
          <p:nvPr/>
        </p:nvSpPr>
        <p:spPr bwMode="auto">
          <a:xfrm>
            <a:off x="588963" y="3267075"/>
            <a:ext cx="1781175" cy="258763"/>
          </a:xfrm>
          <a:prstGeom prst="rect">
            <a:avLst/>
          </a:prstGeom>
          <a:solidFill>
            <a:schemeClr val="bg1">
              <a:alpha val="89803"/>
            </a:schemeClr>
          </a:solidFill>
          <a:ln w="9525">
            <a:miter lim="800000"/>
            <a:headEnd/>
            <a:tailEnd/>
          </a:ln>
          <a:scene3d>
            <a:camera prst="legacyObliqueTopRight"/>
            <a:lightRig rig="legacyFlat3" dir="b"/>
          </a:scene3d>
          <a:sp3d extrusionH="201600" prstMaterial="legacyMatte">
            <a:bevelT w="13500" h="13500" prst="angle"/>
            <a:bevelB w="13500" h="13500" prst="angle"/>
            <a:extrusionClr>
              <a:schemeClr val="bg1"/>
            </a:extrusionClr>
          </a:sp3d>
        </p:spPr>
        <p:txBody>
          <a:bodyPr wrap="none" tIns="0" bIns="0">
            <a:flatTx/>
          </a:bodyPr>
          <a:lstStyle/>
          <a:p>
            <a:pPr eaLnBrk="0" hangingPunct="0"/>
            <a:r>
              <a:rPr lang="en-US" sz="1600" b="1"/>
              <a:t>Configuration</a:t>
            </a:r>
          </a:p>
        </p:txBody>
      </p:sp>
      <p:sp>
        <p:nvSpPr>
          <p:cNvPr id="172064" name="Rectangle 32"/>
          <p:cNvSpPr>
            <a:spLocks noChangeArrowheads="1"/>
          </p:cNvSpPr>
          <p:nvPr/>
        </p:nvSpPr>
        <p:spPr bwMode="auto">
          <a:xfrm>
            <a:off x="2517775" y="3267075"/>
            <a:ext cx="1779588" cy="258763"/>
          </a:xfrm>
          <a:prstGeom prst="rect">
            <a:avLst/>
          </a:prstGeom>
          <a:solidFill>
            <a:schemeClr val="bg1">
              <a:alpha val="89803"/>
            </a:schemeClr>
          </a:solidFill>
          <a:ln w="9525">
            <a:miter lim="800000"/>
            <a:headEnd/>
            <a:tailEnd/>
          </a:ln>
          <a:scene3d>
            <a:camera prst="legacyObliqueTopRight"/>
            <a:lightRig rig="legacyFlat3" dir="b"/>
          </a:scene3d>
          <a:sp3d extrusionH="201600" prstMaterial="legacyMatte">
            <a:bevelT w="13500" h="13500" prst="angle"/>
            <a:bevelB w="13500" h="13500" prst="angle"/>
            <a:extrusionClr>
              <a:schemeClr val="bg1"/>
            </a:extrusionClr>
          </a:sp3d>
        </p:spPr>
        <p:txBody>
          <a:bodyPr wrap="none" tIns="0" bIns="0">
            <a:flatTx/>
          </a:bodyPr>
          <a:lstStyle/>
          <a:p>
            <a:pPr eaLnBrk="0" hangingPunct="0"/>
            <a:r>
              <a:rPr lang="en-US" sz="1600" b="1"/>
              <a:t>SessionState</a:t>
            </a:r>
          </a:p>
        </p:txBody>
      </p:sp>
      <p:sp>
        <p:nvSpPr>
          <p:cNvPr id="172065" name="Rectangle 33"/>
          <p:cNvSpPr>
            <a:spLocks noChangeArrowheads="1"/>
          </p:cNvSpPr>
          <p:nvPr/>
        </p:nvSpPr>
        <p:spPr bwMode="auto">
          <a:xfrm>
            <a:off x="588963" y="2944813"/>
            <a:ext cx="1781175" cy="258762"/>
          </a:xfrm>
          <a:prstGeom prst="rect">
            <a:avLst/>
          </a:prstGeom>
          <a:solidFill>
            <a:schemeClr val="bg1">
              <a:alpha val="89803"/>
            </a:schemeClr>
          </a:solidFill>
          <a:ln w="9525">
            <a:miter lim="800000"/>
            <a:headEnd/>
            <a:tailEnd/>
          </a:ln>
          <a:scene3d>
            <a:camera prst="legacyObliqueTopRight"/>
            <a:lightRig rig="legacyFlat3" dir="b"/>
          </a:scene3d>
          <a:sp3d extrusionH="201600" prstMaterial="legacyMatte">
            <a:bevelT w="13500" h="13500" prst="angle"/>
            <a:bevelB w="13500" h="13500" prst="angle"/>
            <a:extrusionClr>
              <a:schemeClr val="bg1"/>
            </a:extrusionClr>
          </a:sp3d>
        </p:spPr>
        <p:txBody>
          <a:bodyPr wrap="none" tIns="0" bIns="0">
            <a:flatTx/>
          </a:bodyPr>
          <a:lstStyle/>
          <a:p>
            <a:pPr eaLnBrk="0" hangingPunct="0"/>
            <a:r>
              <a:rPr lang="en-US" sz="1600" b="1"/>
              <a:t>Caching	</a:t>
            </a:r>
          </a:p>
        </p:txBody>
      </p:sp>
      <p:sp>
        <p:nvSpPr>
          <p:cNvPr id="172066" name="Rectangle 34"/>
          <p:cNvSpPr>
            <a:spLocks noChangeArrowheads="1"/>
          </p:cNvSpPr>
          <p:nvPr/>
        </p:nvSpPr>
        <p:spPr bwMode="auto">
          <a:xfrm>
            <a:off x="2517775" y="2944813"/>
            <a:ext cx="1779588" cy="258762"/>
          </a:xfrm>
          <a:prstGeom prst="rect">
            <a:avLst/>
          </a:prstGeom>
          <a:solidFill>
            <a:schemeClr val="bg1">
              <a:alpha val="89803"/>
            </a:schemeClr>
          </a:solidFill>
          <a:ln w="9525">
            <a:miter lim="800000"/>
            <a:headEnd/>
            <a:tailEnd/>
          </a:ln>
          <a:scene3d>
            <a:camera prst="legacyObliqueTopRight"/>
            <a:lightRig rig="legacyFlat3" dir="b"/>
          </a:scene3d>
          <a:sp3d extrusionH="201600" prstMaterial="legacyMatte">
            <a:bevelT w="13500" h="13500" prst="angle"/>
            <a:bevelB w="13500" h="13500" prst="angle"/>
            <a:extrusionClr>
              <a:schemeClr val="bg1"/>
            </a:extrusionClr>
          </a:sp3d>
        </p:spPr>
        <p:txBody>
          <a:bodyPr wrap="none" tIns="0" bIns="0">
            <a:flatTx/>
          </a:bodyPr>
          <a:lstStyle/>
          <a:p>
            <a:pPr eaLnBrk="0" hangingPunct="0"/>
            <a:r>
              <a:rPr lang="en-US" sz="1600" b="1"/>
              <a:t>Security</a:t>
            </a:r>
          </a:p>
        </p:txBody>
      </p:sp>
      <p:sp>
        <p:nvSpPr>
          <p:cNvPr id="172067" name="Rectangle 35"/>
          <p:cNvSpPr>
            <a:spLocks noChangeArrowheads="1"/>
          </p:cNvSpPr>
          <p:nvPr/>
        </p:nvSpPr>
        <p:spPr bwMode="auto">
          <a:xfrm>
            <a:off x="588963" y="1654175"/>
            <a:ext cx="1781175" cy="1225550"/>
          </a:xfrm>
          <a:prstGeom prst="rect">
            <a:avLst/>
          </a:prstGeom>
          <a:solidFill>
            <a:schemeClr val="bg1">
              <a:alpha val="89803"/>
            </a:schemeClr>
          </a:solidFill>
          <a:ln w="9525">
            <a:miter lim="800000"/>
            <a:headEnd/>
            <a:tailEnd/>
          </a:ln>
          <a:scene3d>
            <a:camera prst="legacyObliqueTopRight"/>
            <a:lightRig rig="legacyFlat3" dir="b"/>
          </a:scene3d>
          <a:sp3d extrusionH="201600" prstMaterial="legacyMatte">
            <a:bevelT w="13500" h="13500" prst="angle"/>
            <a:bevelB w="13500" h="13500" prst="angle"/>
            <a:extrusionClr>
              <a:schemeClr val="bg1"/>
            </a:extrusionClr>
          </a:sp3d>
        </p:spPr>
        <p:txBody>
          <a:bodyPr wrap="none" tIns="0" bIns="0">
            <a:flatTx/>
          </a:bodyPr>
          <a:lstStyle/>
          <a:p>
            <a:pPr eaLnBrk="0" hangingPunct="0"/>
            <a:r>
              <a:rPr lang="en-US" sz="1600" b="1"/>
              <a:t>Services</a:t>
            </a:r>
          </a:p>
        </p:txBody>
      </p:sp>
      <p:sp>
        <p:nvSpPr>
          <p:cNvPr id="172068" name="Rectangle 36"/>
          <p:cNvSpPr>
            <a:spLocks noChangeArrowheads="1"/>
          </p:cNvSpPr>
          <p:nvPr/>
        </p:nvSpPr>
        <p:spPr bwMode="auto">
          <a:xfrm>
            <a:off x="663575" y="1912938"/>
            <a:ext cx="1636713" cy="257175"/>
          </a:xfrm>
          <a:prstGeom prst="rect">
            <a:avLst/>
          </a:prstGeom>
          <a:solidFill>
            <a:schemeClr val="bg1">
              <a:alpha val="0"/>
            </a:schemeClr>
          </a:solidFill>
          <a:ln w="12700">
            <a:solidFill>
              <a:schemeClr val="bg1"/>
            </a:solidFill>
            <a:miter lim="800000"/>
            <a:headEnd/>
            <a:tailEnd/>
          </a:ln>
        </p:spPr>
        <p:txBody>
          <a:bodyPr wrap="none" tIns="0" bIns="0"/>
          <a:lstStyle/>
          <a:p>
            <a:pPr eaLnBrk="0" hangingPunct="0"/>
            <a:r>
              <a:rPr lang="en-US" sz="1600" b="1"/>
              <a:t>Description</a:t>
            </a:r>
          </a:p>
        </p:txBody>
      </p:sp>
      <p:sp>
        <p:nvSpPr>
          <p:cNvPr id="172069" name="Rectangle 37"/>
          <p:cNvSpPr>
            <a:spLocks noChangeArrowheads="1"/>
          </p:cNvSpPr>
          <p:nvPr/>
        </p:nvSpPr>
        <p:spPr bwMode="auto">
          <a:xfrm>
            <a:off x="663575" y="2235200"/>
            <a:ext cx="1636713" cy="258763"/>
          </a:xfrm>
          <a:prstGeom prst="rect">
            <a:avLst/>
          </a:prstGeom>
          <a:solidFill>
            <a:schemeClr val="bg1">
              <a:alpha val="0"/>
            </a:schemeClr>
          </a:solidFill>
          <a:ln w="12700" cap="rnd">
            <a:solidFill>
              <a:schemeClr val="tx1"/>
            </a:solidFill>
            <a:prstDash val="sysDot"/>
            <a:miter lim="800000"/>
            <a:headEnd/>
            <a:tailEnd/>
          </a:ln>
        </p:spPr>
        <p:txBody>
          <a:bodyPr wrap="none" tIns="0" bIns="0"/>
          <a:lstStyle/>
          <a:p>
            <a:pPr eaLnBrk="0" hangingPunct="0"/>
            <a:r>
              <a:rPr lang="en-US" sz="1600" b="1"/>
              <a:t>Discovery</a:t>
            </a:r>
          </a:p>
        </p:txBody>
      </p:sp>
      <p:sp>
        <p:nvSpPr>
          <p:cNvPr id="172070" name="Rectangle 38"/>
          <p:cNvSpPr>
            <a:spLocks noChangeArrowheads="1"/>
          </p:cNvSpPr>
          <p:nvPr/>
        </p:nvSpPr>
        <p:spPr bwMode="auto">
          <a:xfrm>
            <a:off x="663575" y="2557463"/>
            <a:ext cx="1636713" cy="258762"/>
          </a:xfrm>
          <a:prstGeom prst="rect">
            <a:avLst/>
          </a:prstGeom>
          <a:solidFill>
            <a:schemeClr val="bg1">
              <a:alpha val="0"/>
            </a:schemeClr>
          </a:solidFill>
          <a:ln w="12700" cap="rnd">
            <a:solidFill>
              <a:schemeClr val="tx1"/>
            </a:solidFill>
            <a:prstDash val="sysDot"/>
            <a:miter lim="800000"/>
            <a:headEnd/>
            <a:tailEnd/>
          </a:ln>
        </p:spPr>
        <p:txBody>
          <a:bodyPr wrap="none" tIns="0" bIns="0"/>
          <a:lstStyle/>
          <a:p>
            <a:pPr eaLnBrk="0" hangingPunct="0"/>
            <a:r>
              <a:rPr lang="en-US" sz="1600" b="1"/>
              <a:t>Protocols</a:t>
            </a:r>
          </a:p>
        </p:txBody>
      </p:sp>
      <p:sp>
        <p:nvSpPr>
          <p:cNvPr id="172071" name="Rectangle 39"/>
          <p:cNvSpPr>
            <a:spLocks noChangeArrowheads="1"/>
          </p:cNvSpPr>
          <p:nvPr/>
        </p:nvSpPr>
        <p:spPr bwMode="auto">
          <a:xfrm>
            <a:off x="2517775" y="1654175"/>
            <a:ext cx="1779588" cy="1225550"/>
          </a:xfrm>
          <a:prstGeom prst="rect">
            <a:avLst/>
          </a:prstGeom>
          <a:solidFill>
            <a:schemeClr val="bg1">
              <a:alpha val="89803"/>
            </a:schemeClr>
          </a:solidFill>
          <a:ln w="9525">
            <a:miter lim="800000"/>
            <a:headEnd/>
            <a:tailEnd/>
          </a:ln>
          <a:scene3d>
            <a:camera prst="legacyObliqueTopRight"/>
            <a:lightRig rig="legacyFlat3" dir="b"/>
          </a:scene3d>
          <a:sp3d extrusionH="201600" prstMaterial="legacyMatte">
            <a:bevelT w="13500" h="13500" prst="angle"/>
            <a:bevelB w="13500" h="13500" prst="angle"/>
            <a:extrusionClr>
              <a:schemeClr val="bg1"/>
            </a:extrusionClr>
          </a:sp3d>
        </p:spPr>
        <p:txBody>
          <a:bodyPr wrap="none" tIns="0" bIns="0">
            <a:flatTx/>
          </a:bodyPr>
          <a:lstStyle/>
          <a:p>
            <a:pPr eaLnBrk="0" hangingPunct="0"/>
            <a:r>
              <a:rPr lang="en-US" sz="1600" b="1"/>
              <a:t>UI</a:t>
            </a:r>
          </a:p>
        </p:txBody>
      </p:sp>
      <p:sp>
        <p:nvSpPr>
          <p:cNvPr id="172072" name="Rectangle 40"/>
          <p:cNvSpPr>
            <a:spLocks noChangeArrowheads="1"/>
          </p:cNvSpPr>
          <p:nvPr/>
        </p:nvSpPr>
        <p:spPr bwMode="auto">
          <a:xfrm>
            <a:off x="2592388" y="1912938"/>
            <a:ext cx="1635125" cy="257175"/>
          </a:xfrm>
          <a:prstGeom prst="rect">
            <a:avLst/>
          </a:prstGeom>
          <a:solidFill>
            <a:schemeClr val="bg1">
              <a:alpha val="0"/>
            </a:schemeClr>
          </a:solidFill>
          <a:ln w="12700" cap="rnd">
            <a:solidFill>
              <a:schemeClr val="tx1"/>
            </a:solidFill>
            <a:prstDash val="sysDot"/>
            <a:miter lim="800000"/>
            <a:headEnd/>
            <a:tailEnd/>
          </a:ln>
        </p:spPr>
        <p:txBody>
          <a:bodyPr wrap="none" tIns="0" bIns="0"/>
          <a:lstStyle/>
          <a:p>
            <a:pPr eaLnBrk="0" hangingPunct="0"/>
            <a:r>
              <a:rPr lang="en-US" sz="1600" b="1"/>
              <a:t>HtmlControls</a:t>
            </a:r>
          </a:p>
        </p:txBody>
      </p:sp>
      <p:sp>
        <p:nvSpPr>
          <p:cNvPr id="172073" name="Rectangle 41"/>
          <p:cNvSpPr>
            <a:spLocks noChangeArrowheads="1"/>
          </p:cNvSpPr>
          <p:nvPr/>
        </p:nvSpPr>
        <p:spPr bwMode="auto">
          <a:xfrm>
            <a:off x="2592388" y="2235200"/>
            <a:ext cx="1635125" cy="581025"/>
          </a:xfrm>
          <a:prstGeom prst="rect">
            <a:avLst/>
          </a:prstGeom>
          <a:solidFill>
            <a:schemeClr val="bg1">
              <a:alpha val="0"/>
            </a:schemeClr>
          </a:solidFill>
          <a:ln w="12700" cap="rnd">
            <a:solidFill>
              <a:schemeClr val="tx1"/>
            </a:solidFill>
            <a:prstDash val="sysDot"/>
            <a:miter lim="800000"/>
            <a:headEnd/>
            <a:tailEnd/>
          </a:ln>
        </p:spPr>
        <p:txBody>
          <a:bodyPr wrap="none" tIns="0" bIns="0"/>
          <a:lstStyle/>
          <a:p>
            <a:pPr eaLnBrk="0" hangingPunct="0"/>
            <a:r>
              <a:rPr lang="en-US" sz="1600" b="1"/>
              <a:t>WebControls</a:t>
            </a:r>
          </a:p>
        </p:txBody>
      </p:sp>
      <p:sp>
        <p:nvSpPr>
          <p:cNvPr id="172074" name="Rectangle 42"/>
          <p:cNvSpPr>
            <a:spLocks noChangeArrowheads="1"/>
          </p:cNvSpPr>
          <p:nvPr/>
        </p:nvSpPr>
        <p:spPr bwMode="auto">
          <a:xfrm>
            <a:off x="4605338" y="2570163"/>
            <a:ext cx="4019550" cy="1049337"/>
          </a:xfrm>
          <a:prstGeom prst="rect">
            <a:avLst/>
          </a:prstGeom>
          <a:solidFill>
            <a:srgbClr val="800000"/>
          </a:solidFill>
          <a:ln w="9525">
            <a:miter lim="800000"/>
            <a:headEnd/>
            <a:tailEnd/>
          </a:ln>
          <a:scene3d>
            <a:camera prst="legacyObliqueTopRight"/>
            <a:lightRig rig="legacyFlat3" dir="b"/>
          </a:scene3d>
          <a:sp3d extrusionH="582600" prstMaterial="legacyMatte">
            <a:bevelT w="13500" h="13500" prst="angle"/>
            <a:bevelB w="13500" h="13500" prst="angle"/>
            <a:extrusionClr>
              <a:srgbClr val="800000"/>
            </a:extrusionClr>
          </a:sp3d>
        </p:spPr>
        <p:txBody>
          <a:bodyPr wrap="none" tIns="0" anchorCtr="1">
            <a:flatTx/>
          </a:bodyPr>
          <a:lstStyle/>
          <a:p>
            <a:pPr algn="ctr" eaLnBrk="0" hangingPunct="0"/>
            <a:r>
              <a:rPr lang="en-US" b="1">
                <a:solidFill>
                  <a:schemeClr val="bg1"/>
                </a:solidFill>
              </a:rPr>
              <a:t>System.Drawing</a:t>
            </a:r>
          </a:p>
        </p:txBody>
      </p:sp>
      <p:sp>
        <p:nvSpPr>
          <p:cNvPr id="172075" name="Rectangle 43"/>
          <p:cNvSpPr>
            <a:spLocks noChangeArrowheads="1"/>
          </p:cNvSpPr>
          <p:nvPr/>
        </p:nvSpPr>
        <p:spPr bwMode="auto">
          <a:xfrm>
            <a:off x="4752975" y="3267075"/>
            <a:ext cx="1779588" cy="258763"/>
          </a:xfrm>
          <a:prstGeom prst="rect">
            <a:avLst/>
          </a:prstGeom>
          <a:solidFill>
            <a:schemeClr val="bg1">
              <a:alpha val="89803"/>
            </a:schemeClr>
          </a:solidFill>
          <a:ln w="9525">
            <a:miter lim="800000"/>
            <a:headEnd/>
            <a:tailEnd/>
          </a:ln>
          <a:scene3d>
            <a:camera prst="legacyObliqueTopRight"/>
            <a:lightRig rig="legacyFlat3" dir="b"/>
          </a:scene3d>
          <a:sp3d extrusionH="201600" prstMaterial="legacyMatte">
            <a:bevelT w="13500" h="13500" prst="angle"/>
            <a:bevelB w="13500" h="13500" prst="angle"/>
            <a:extrusionClr>
              <a:schemeClr val="bg1"/>
            </a:extrusionClr>
          </a:sp3d>
        </p:spPr>
        <p:txBody>
          <a:bodyPr wrap="none" tIns="0" bIns="0">
            <a:flatTx/>
          </a:bodyPr>
          <a:lstStyle/>
          <a:p>
            <a:pPr eaLnBrk="0" hangingPunct="0"/>
            <a:r>
              <a:rPr lang="en-US" sz="1600" b="1"/>
              <a:t>Imaging</a:t>
            </a:r>
          </a:p>
        </p:txBody>
      </p:sp>
      <p:sp>
        <p:nvSpPr>
          <p:cNvPr id="172076" name="Rectangle 44"/>
          <p:cNvSpPr>
            <a:spLocks noChangeArrowheads="1"/>
          </p:cNvSpPr>
          <p:nvPr/>
        </p:nvSpPr>
        <p:spPr bwMode="auto">
          <a:xfrm>
            <a:off x="4752975" y="2944813"/>
            <a:ext cx="1779588" cy="258762"/>
          </a:xfrm>
          <a:prstGeom prst="rect">
            <a:avLst/>
          </a:prstGeom>
          <a:solidFill>
            <a:schemeClr val="bg1">
              <a:alpha val="89803"/>
            </a:schemeClr>
          </a:solidFill>
          <a:ln w="9525">
            <a:miter lim="800000"/>
            <a:headEnd/>
            <a:tailEnd/>
          </a:ln>
          <a:scene3d>
            <a:camera prst="legacyObliqueTopRight"/>
            <a:lightRig rig="legacyFlat3" dir="b"/>
          </a:scene3d>
          <a:sp3d extrusionH="201600" prstMaterial="legacyMatte">
            <a:bevelT w="13500" h="13500" prst="angle"/>
            <a:bevelB w="13500" h="13500" prst="angle"/>
            <a:extrusionClr>
              <a:schemeClr val="bg1"/>
            </a:extrusionClr>
          </a:sp3d>
        </p:spPr>
        <p:txBody>
          <a:bodyPr wrap="none" tIns="0" bIns="0">
            <a:flatTx/>
          </a:bodyPr>
          <a:lstStyle/>
          <a:p>
            <a:pPr eaLnBrk="0" hangingPunct="0"/>
            <a:r>
              <a:rPr lang="en-US" sz="1600" b="1"/>
              <a:t>Drawing2D	</a:t>
            </a:r>
          </a:p>
        </p:txBody>
      </p:sp>
      <p:sp>
        <p:nvSpPr>
          <p:cNvPr id="172077" name="Rectangle 45"/>
          <p:cNvSpPr>
            <a:spLocks noChangeArrowheads="1"/>
          </p:cNvSpPr>
          <p:nvPr/>
        </p:nvSpPr>
        <p:spPr bwMode="auto">
          <a:xfrm>
            <a:off x="6681788" y="3254375"/>
            <a:ext cx="1743075" cy="271463"/>
          </a:xfrm>
          <a:prstGeom prst="rect">
            <a:avLst/>
          </a:prstGeom>
          <a:solidFill>
            <a:schemeClr val="bg1">
              <a:alpha val="89803"/>
            </a:schemeClr>
          </a:solidFill>
          <a:ln w="9525">
            <a:miter lim="800000"/>
            <a:headEnd/>
            <a:tailEnd/>
          </a:ln>
          <a:scene3d>
            <a:camera prst="legacyObliqueTopRight"/>
            <a:lightRig rig="legacyFlat3" dir="b"/>
          </a:scene3d>
          <a:sp3d extrusionH="201600" prstMaterial="legacyMatte">
            <a:bevelT w="13500" h="13500" prst="angle"/>
            <a:bevelB w="13500" h="13500" prst="angle"/>
            <a:extrusionClr>
              <a:schemeClr val="bg1"/>
            </a:extrusionClr>
          </a:sp3d>
        </p:spPr>
        <p:txBody>
          <a:bodyPr wrap="none" tIns="0" bIns="0">
            <a:flatTx/>
          </a:bodyPr>
          <a:lstStyle/>
          <a:p>
            <a:pPr eaLnBrk="0" hangingPunct="0"/>
            <a:r>
              <a:rPr lang="en-US" sz="1600" b="1"/>
              <a:t>Text</a:t>
            </a:r>
          </a:p>
        </p:txBody>
      </p:sp>
      <p:sp>
        <p:nvSpPr>
          <p:cNvPr id="172078" name="Rectangle 46"/>
          <p:cNvSpPr>
            <a:spLocks noChangeArrowheads="1"/>
          </p:cNvSpPr>
          <p:nvPr/>
        </p:nvSpPr>
        <p:spPr bwMode="auto">
          <a:xfrm>
            <a:off x="6681788" y="2944813"/>
            <a:ext cx="1743075" cy="258762"/>
          </a:xfrm>
          <a:prstGeom prst="rect">
            <a:avLst/>
          </a:prstGeom>
          <a:solidFill>
            <a:schemeClr val="bg1">
              <a:alpha val="89803"/>
            </a:schemeClr>
          </a:solidFill>
          <a:ln w="9525">
            <a:miter lim="800000"/>
            <a:headEnd/>
            <a:tailEnd/>
          </a:ln>
          <a:scene3d>
            <a:camera prst="legacyObliqueTopRight"/>
            <a:lightRig rig="legacyFlat3" dir="b"/>
          </a:scene3d>
          <a:sp3d extrusionH="201600" prstMaterial="legacyMatte">
            <a:bevelT w="13500" h="13500" prst="angle"/>
            <a:bevelB w="13500" h="13500" prst="angle"/>
            <a:extrusionClr>
              <a:schemeClr val="bg1"/>
            </a:extrusionClr>
          </a:sp3d>
        </p:spPr>
        <p:txBody>
          <a:bodyPr wrap="none" tIns="0" bIns="0">
            <a:flatTx/>
          </a:bodyPr>
          <a:lstStyle/>
          <a:p>
            <a:pPr eaLnBrk="0" hangingPunct="0"/>
            <a:r>
              <a:rPr lang="en-US" sz="1600" b="1"/>
              <a:t>Printing</a:t>
            </a:r>
          </a:p>
        </p:txBody>
      </p:sp>
      <p:sp>
        <p:nvSpPr>
          <p:cNvPr id="172079" name="Rectangle 47"/>
          <p:cNvSpPr>
            <a:spLocks noChangeArrowheads="1"/>
          </p:cNvSpPr>
          <p:nvPr/>
        </p:nvSpPr>
        <p:spPr bwMode="auto">
          <a:xfrm>
            <a:off x="4605338" y="1279525"/>
            <a:ext cx="4019550" cy="1162050"/>
          </a:xfrm>
          <a:prstGeom prst="rect">
            <a:avLst/>
          </a:prstGeom>
          <a:solidFill>
            <a:srgbClr val="800000"/>
          </a:solidFill>
          <a:ln w="9525">
            <a:miter lim="800000"/>
            <a:headEnd/>
            <a:tailEnd/>
          </a:ln>
          <a:scene3d>
            <a:camera prst="legacyObliqueTopRight"/>
            <a:lightRig rig="legacyFlat3" dir="b"/>
          </a:scene3d>
          <a:sp3d extrusionH="582600" prstMaterial="legacyMatte">
            <a:bevelT w="13500" h="13500" prst="angle"/>
            <a:bevelB w="13500" h="13500" prst="angle"/>
            <a:extrusionClr>
              <a:srgbClr val="800000"/>
            </a:extrusionClr>
          </a:sp3d>
        </p:spPr>
        <p:txBody>
          <a:bodyPr wrap="none" tIns="0" anchorCtr="1">
            <a:flatTx/>
          </a:bodyPr>
          <a:lstStyle/>
          <a:p>
            <a:pPr algn="ctr" eaLnBrk="0" hangingPunct="0"/>
            <a:r>
              <a:rPr lang="en-US" b="1">
                <a:solidFill>
                  <a:schemeClr val="bg1"/>
                </a:solidFill>
              </a:rPr>
              <a:t>System.Windows.Forms</a:t>
            </a:r>
          </a:p>
        </p:txBody>
      </p:sp>
      <p:sp>
        <p:nvSpPr>
          <p:cNvPr id="172080" name="Rectangle 48"/>
          <p:cNvSpPr>
            <a:spLocks noChangeArrowheads="1"/>
          </p:cNvSpPr>
          <p:nvPr/>
        </p:nvSpPr>
        <p:spPr bwMode="auto">
          <a:xfrm>
            <a:off x="4752975" y="1654175"/>
            <a:ext cx="1409700" cy="646113"/>
          </a:xfrm>
          <a:prstGeom prst="rect">
            <a:avLst/>
          </a:prstGeom>
          <a:solidFill>
            <a:schemeClr val="bg1">
              <a:alpha val="89803"/>
            </a:schemeClr>
          </a:solidFill>
          <a:ln w="9525">
            <a:miter lim="800000"/>
            <a:headEnd/>
            <a:tailEnd/>
          </a:ln>
          <a:scene3d>
            <a:camera prst="legacyObliqueTopRight"/>
            <a:lightRig rig="legacyFlat3" dir="b"/>
          </a:scene3d>
          <a:sp3d extrusionH="201600" prstMaterial="legacyMatte">
            <a:bevelT w="13500" h="13500" prst="angle"/>
            <a:bevelB w="13500" h="13500" prst="angle"/>
            <a:extrusionClr>
              <a:schemeClr val="bg1"/>
            </a:extrusionClr>
          </a:sp3d>
        </p:spPr>
        <p:txBody>
          <a:bodyPr wrap="none" tIns="0" bIns="0">
            <a:flatTx/>
          </a:bodyPr>
          <a:lstStyle/>
          <a:p>
            <a:pPr eaLnBrk="0" hangingPunct="0"/>
            <a:r>
              <a:rPr lang="en-US" sz="1600" b="1"/>
              <a:t>Design	</a:t>
            </a:r>
          </a:p>
        </p:txBody>
      </p:sp>
      <p:sp>
        <p:nvSpPr>
          <p:cNvPr id="172081" name="Rectangle 49"/>
          <p:cNvSpPr>
            <a:spLocks noChangeArrowheads="1"/>
          </p:cNvSpPr>
          <p:nvPr/>
        </p:nvSpPr>
        <p:spPr bwMode="auto">
          <a:xfrm>
            <a:off x="6310313" y="1654175"/>
            <a:ext cx="2089150" cy="646113"/>
          </a:xfrm>
          <a:prstGeom prst="rect">
            <a:avLst/>
          </a:prstGeom>
          <a:solidFill>
            <a:schemeClr val="bg1">
              <a:alpha val="89803"/>
            </a:schemeClr>
          </a:solidFill>
          <a:ln w="9525">
            <a:miter lim="800000"/>
            <a:headEnd/>
            <a:tailEnd/>
          </a:ln>
          <a:scene3d>
            <a:camera prst="legacyObliqueTopRight"/>
            <a:lightRig rig="legacyFlat3" dir="b"/>
          </a:scene3d>
          <a:sp3d extrusionH="201600" prstMaterial="legacyMatte">
            <a:bevelT w="13500" h="13500" prst="angle"/>
            <a:bevelB w="13500" h="13500" prst="angle"/>
            <a:extrusionClr>
              <a:schemeClr val="bg1"/>
            </a:extrusionClr>
          </a:sp3d>
        </p:spPr>
        <p:txBody>
          <a:bodyPr wrap="none" tIns="0" bIns="0">
            <a:flatTx/>
          </a:bodyPr>
          <a:lstStyle/>
          <a:p>
            <a:pPr eaLnBrk="0" hangingPunct="0"/>
            <a:r>
              <a:rPr lang="en-US" sz="1600" b="1"/>
              <a:t>ComponentModel</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20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204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204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204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204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204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204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204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204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204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204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205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205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205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205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7206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7206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203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7203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7205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7205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7205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7205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7205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7205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7206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72075"/>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7207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7207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72077"/>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72078"/>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72079"/>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72080"/>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72081"/>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172039"/>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72063"/>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72064"/>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72065"/>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72066"/>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72067"/>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72068"/>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72069"/>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72070"/>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72071"/>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72072"/>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1720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6" grpId="0" animBg="1"/>
      <p:bldP spid="172037" grpId="0" animBg="1"/>
      <p:bldP spid="172038" grpId="0" animBg="1"/>
      <p:bldP spid="172039" grpId="0" animBg="1"/>
      <p:bldP spid="172040" grpId="0" animBg="1"/>
      <p:bldP spid="172041" grpId="0" animBg="1"/>
      <p:bldP spid="172042" grpId="0" animBg="1"/>
      <p:bldP spid="172043" grpId="0" animBg="1"/>
      <p:bldP spid="172044" grpId="0" animBg="1"/>
      <p:bldP spid="172045" grpId="0" animBg="1"/>
      <p:bldP spid="172046" grpId="0" animBg="1"/>
      <p:bldP spid="172047" grpId="0" animBg="1"/>
      <p:bldP spid="172048" grpId="0" animBg="1"/>
      <p:bldP spid="172049" grpId="0" animBg="1"/>
      <p:bldP spid="172050" grpId="0" animBg="1"/>
      <p:bldP spid="172051" grpId="0" animBg="1"/>
      <p:bldP spid="172052" grpId="0" animBg="1"/>
      <p:bldP spid="172053" grpId="0" animBg="1"/>
      <p:bldP spid="172054" grpId="0" animBg="1"/>
      <p:bldP spid="172055" grpId="0" animBg="1"/>
      <p:bldP spid="172056" grpId="0" animBg="1"/>
      <p:bldP spid="172057" grpId="0" animBg="1"/>
      <p:bldP spid="172058" grpId="0" animBg="1"/>
      <p:bldP spid="172059" grpId="0" animBg="1"/>
      <p:bldP spid="172060" grpId="0" animBg="1"/>
      <p:bldP spid="172061" grpId="0" animBg="1"/>
      <p:bldP spid="172062" grpId="0" animBg="1"/>
      <p:bldP spid="172063" grpId="0" animBg="1"/>
      <p:bldP spid="172064" grpId="0" animBg="1"/>
      <p:bldP spid="172065" grpId="0" animBg="1"/>
      <p:bldP spid="172066" grpId="0" animBg="1"/>
      <p:bldP spid="172067" grpId="0" animBg="1"/>
      <p:bldP spid="172068" grpId="0" animBg="1"/>
      <p:bldP spid="172069" grpId="0" animBg="1"/>
      <p:bldP spid="172070" grpId="0" animBg="1"/>
      <p:bldP spid="172071" grpId="0" animBg="1"/>
      <p:bldP spid="172072" grpId="0" animBg="1"/>
      <p:bldP spid="172073" grpId="0" animBg="1"/>
      <p:bldP spid="172074" grpId="0" animBg="1"/>
      <p:bldP spid="172075" grpId="0" animBg="1"/>
      <p:bldP spid="172076" grpId="0" animBg="1"/>
      <p:bldP spid="172077" grpId="0" animBg="1"/>
      <p:bldP spid="172078" grpId="0" animBg="1"/>
      <p:bldP spid="172079" grpId="0" animBg="1"/>
      <p:bldP spid="172080" grpId="0" animBg="1"/>
      <p:bldP spid="172081"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eaLnBrk="1" hangingPunct="1"/>
            <a:r>
              <a:rPr lang="ru-RU" sz="4000" smtClean="0"/>
              <a:t>Организация библиотеки </a:t>
            </a:r>
            <a:r>
              <a:rPr lang="en-US" sz="4000" smtClean="0"/>
              <a:t>FCL</a:t>
            </a:r>
            <a:endParaRPr lang="ru-RU" sz="4000" smtClean="0"/>
          </a:p>
        </p:txBody>
      </p:sp>
      <p:sp>
        <p:nvSpPr>
          <p:cNvPr id="78851" name="Rectangle 3"/>
          <p:cNvSpPr>
            <a:spLocks noGrp="1" noChangeArrowheads="1"/>
          </p:cNvSpPr>
          <p:nvPr>
            <p:ph type="body" idx="1"/>
          </p:nvPr>
        </p:nvSpPr>
        <p:spPr/>
        <p:txBody>
          <a:bodyPr/>
          <a:lstStyle/>
          <a:p>
            <a:pPr eaLnBrk="1" hangingPunct="1"/>
            <a:r>
              <a:rPr lang="ru-RU" sz="2800" smtClean="0"/>
              <a:t>Размещены в наборе библиотек – </a:t>
            </a:r>
            <a:r>
              <a:rPr lang="en-US" sz="2800" smtClean="0"/>
              <a:t>dll</a:t>
            </a:r>
            <a:r>
              <a:rPr lang="ru-RU" sz="2800" smtClean="0"/>
              <a:t> (</a:t>
            </a:r>
            <a:r>
              <a:rPr lang="en-US" sz="2800" smtClean="0"/>
              <a:t>Dynamic Link Library</a:t>
            </a:r>
            <a:r>
              <a:rPr lang="ru-RU" sz="2800" smtClean="0"/>
              <a:t>)</a:t>
            </a:r>
            <a:endParaRPr lang="en-US" sz="2800" smtClean="0"/>
          </a:p>
          <a:p>
            <a:pPr eaLnBrk="1" hangingPunct="1"/>
            <a:r>
              <a:rPr lang="ru-RU" sz="2800" smtClean="0"/>
              <a:t>В разных библиотеках включены разные пространства имен – </a:t>
            </a:r>
            <a:r>
              <a:rPr lang="en-US" sz="2800" smtClean="0">
                <a:solidFill>
                  <a:srgbClr val="3333FF"/>
                </a:solidFill>
              </a:rPr>
              <a:t>namespaces</a:t>
            </a:r>
            <a:endParaRPr lang="ru-RU" sz="2800" smtClean="0">
              <a:solidFill>
                <a:srgbClr val="3333FF"/>
              </a:solidFill>
            </a:endParaRPr>
          </a:p>
          <a:p>
            <a:pPr eaLnBrk="1" hangingPunct="1"/>
            <a:r>
              <a:rPr lang="ru-RU" sz="2800" smtClean="0"/>
              <a:t>Объекты одного пространства имен могут включаться в разные библиотеки</a:t>
            </a:r>
            <a:endParaRPr lang="en-US" sz="2800" smtClean="0"/>
          </a:p>
          <a:p>
            <a:pPr eaLnBrk="1" hangingPunct="1"/>
            <a:r>
              <a:rPr lang="ru-RU" sz="2800" smtClean="0"/>
              <a:t>В пространствах имен включены классы, структуры, интерфейсы, перечисления, делегаты.</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457200" y="274638"/>
            <a:ext cx="8229600" cy="1020762"/>
          </a:xfrm>
        </p:spPr>
        <p:txBody>
          <a:bodyPr/>
          <a:lstStyle/>
          <a:p>
            <a:pPr eaLnBrk="1" hangingPunct="1"/>
            <a:r>
              <a:rPr lang="ru-RU" sz="4000" smtClean="0"/>
              <a:t>Пространство имен – </a:t>
            </a:r>
            <a:r>
              <a:rPr lang="en-US" sz="4000" smtClean="0"/>
              <a:t>name space</a:t>
            </a:r>
          </a:p>
        </p:txBody>
      </p:sp>
      <p:sp>
        <p:nvSpPr>
          <p:cNvPr id="79875" name="Rectangle 3"/>
          <p:cNvSpPr>
            <a:spLocks noGrp="1" noChangeArrowheads="1"/>
          </p:cNvSpPr>
          <p:nvPr>
            <p:ph type="body" idx="1"/>
          </p:nvPr>
        </p:nvSpPr>
        <p:spPr>
          <a:xfrm>
            <a:off x="457200" y="1600200"/>
            <a:ext cx="8507413" cy="5068888"/>
          </a:xfrm>
        </p:spPr>
        <p:txBody>
          <a:bodyPr/>
          <a:lstStyle/>
          <a:p>
            <a:pPr eaLnBrk="1" hangingPunct="1">
              <a:lnSpc>
                <a:spcPct val="80000"/>
              </a:lnSpc>
            </a:pPr>
            <a:r>
              <a:rPr lang="ru-RU" sz="2400" smtClean="0"/>
              <a:t>Разделение объектов по иерархически организованным группам</a:t>
            </a:r>
            <a:endParaRPr lang="en-US" sz="2400" smtClean="0"/>
          </a:p>
          <a:p>
            <a:pPr eaLnBrk="1" hangingPunct="1">
              <a:lnSpc>
                <a:spcPct val="80000"/>
              </a:lnSpc>
            </a:pPr>
            <a:r>
              <a:rPr lang="ru-RU" sz="2400" smtClean="0"/>
              <a:t>Используется иерархическое пространство имен</a:t>
            </a:r>
          </a:p>
          <a:p>
            <a:pPr eaLnBrk="1" hangingPunct="1">
              <a:lnSpc>
                <a:spcPct val="80000"/>
              </a:lnSpc>
              <a:buFontTx/>
              <a:buNone/>
            </a:pPr>
            <a:r>
              <a:rPr lang="en-US" sz="2000" smtClean="0"/>
              <a:t>&lt;</a:t>
            </a:r>
            <a:r>
              <a:rPr lang="ru-RU" sz="2000" smtClean="0"/>
              <a:t>имяПространства</a:t>
            </a:r>
            <a:r>
              <a:rPr lang="en-US" sz="2000" smtClean="0"/>
              <a:t>&gt;</a:t>
            </a:r>
            <a:r>
              <a:rPr lang="ru-RU" sz="2000" smtClean="0"/>
              <a:t>.</a:t>
            </a:r>
            <a:r>
              <a:rPr lang="en-US" sz="2000" smtClean="0"/>
              <a:t>&lt;</a:t>
            </a:r>
            <a:r>
              <a:rPr lang="ru-RU" sz="2000" smtClean="0"/>
              <a:t>имяТипа</a:t>
            </a:r>
            <a:r>
              <a:rPr lang="en-US" sz="2000" smtClean="0"/>
              <a:t>&gt;</a:t>
            </a:r>
            <a:r>
              <a:rPr lang="ru-RU" sz="2000" smtClean="0"/>
              <a:t>.</a:t>
            </a:r>
            <a:r>
              <a:rPr lang="en-US" sz="2000" smtClean="0"/>
              <a:t>&lt;</a:t>
            </a:r>
            <a:r>
              <a:rPr lang="ru-RU" sz="2000" smtClean="0"/>
              <a:t>имяПодтипа</a:t>
            </a:r>
            <a:r>
              <a:rPr lang="en-US" sz="2000" smtClean="0"/>
              <a:t>&gt;</a:t>
            </a:r>
            <a:r>
              <a:rPr lang="ru-RU" sz="2000" smtClean="0"/>
              <a:t>.</a:t>
            </a:r>
            <a:r>
              <a:rPr lang="en-US" sz="2000" smtClean="0"/>
              <a:t>&lt;</a:t>
            </a:r>
            <a:r>
              <a:rPr lang="ru-RU" sz="2000" smtClean="0"/>
              <a:t>имяСобственное</a:t>
            </a:r>
            <a:r>
              <a:rPr lang="en-US" sz="2000" smtClean="0"/>
              <a:t>&gt;</a:t>
            </a:r>
            <a:endParaRPr lang="ru-RU" sz="2000" smtClean="0"/>
          </a:p>
          <a:p>
            <a:pPr lvl="1" eaLnBrk="1" hangingPunct="1">
              <a:lnSpc>
                <a:spcPct val="80000"/>
              </a:lnSpc>
            </a:pPr>
            <a:r>
              <a:rPr lang="ru-RU" sz="1800" smtClean="0"/>
              <a:t>Вложенность нескольких имен (как почтовый адрес)</a:t>
            </a:r>
          </a:p>
          <a:p>
            <a:pPr lvl="1" eaLnBrk="1" hangingPunct="1">
              <a:lnSpc>
                <a:spcPct val="80000"/>
              </a:lnSpc>
            </a:pPr>
            <a:r>
              <a:rPr lang="ru-RU" sz="1800" smtClean="0"/>
              <a:t>Значительно понижается вероятность совпадения имен классов разработанных разными компаниями</a:t>
            </a:r>
            <a:endParaRPr lang="en-US" sz="1800" smtClean="0"/>
          </a:p>
          <a:p>
            <a:pPr eaLnBrk="1" hangingPunct="1">
              <a:lnSpc>
                <a:spcPct val="80000"/>
              </a:lnSpc>
            </a:pPr>
            <a:r>
              <a:rPr lang="ru-RU" sz="2400" smtClean="0"/>
              <a:t>Для описания связей между классами (классы близкие по функциональности включены в одно пространство)</a:t>
            </a:r>
          </a:p>
          <a:p>
            <a:pPr eaLnBrk="1" hangingPunct="1">
              <a:lnSpc>
                <a:spcPct val="80000"/>
              </a:lnSpc>
            </a:pPr>
            <a:r>
              <a:rPr lang="ru-RU" sz="2400" smtClean="0"/>
              <a:t>Пространство имен включает - классы (</a:t>
            </a:r>
            <a:r>
              <a:rPr lang="en-US" sz="2400" smtClean="0"/>
              <a:t>Class</a:t>
            </a:r>
            <a:r>
              <a:rPr lang="ru-RU" sz="2400" smtClean="0"/>
              <a:t>); интерфейсы </a:t>
            </a:r>
            <a:r>
              <a:rPr lang="en-US" sz="2400" smtClean="0"/>
              <a:t>(Interface)</a:t>
            </a:r>
            <a:r>
              <a:rPr lang="ru-RU" sz="2400" smtClean="0"/>
              <a:t>; перечисления (</a:t>
            </a:r>
            <a:r>
              <a:rPr lang="en-US" sz="2400" smtClean="0"/>
              <a:t>Enum</a:t>
            </a:r>
            <a:r>
              <a:rPr lang="ru-RU" sz="2400" smtClean="0"/>
              <a:t>); делегаты (сигнатуры классов, </a:t>
            </a:r>
            <a:r>
              <a:rPr lang="en-US" sz="2400" smtClean="0"/>
              <a:t>Delegate</a:t>
            </a:r>
            <a:r>
              <a:rPr lang="ru-RU" sz="2400" smtClean="0"/>
              <a:t>); другие пространства имен.</a:t>
            </a:r>
          </a:p>
          <a:p>
            <a:pPr eaLnBrk="1" hangingPunct="1">
              <a:lnSpc>
                <a:spcPct val="80000"/>
              </a:lnSpc>
            </a:pPr>
            <a:r>
              <a:rPr lang="ru-RU" sz="2400" smtClean="0"/>
              <a:t>В одном </a:t>
            </a:r>
            <a:r>
              <a:rPr lang="en-US" sz="2400" smtClean="0"/>
              <a:t>DLL </a:t>
            </a:r>
            <a:r>
              <a:rPr lang="ru-RU" sz="2400" smtClean="0"/>
              <a:t>модуле могут содержаться элементы из разных пространств имен.</a:t>
            </a:r>
          </a:p>
          <a:p>
            <a:pPr lvl="1" eaLnBrk="1" hangingPunct="1">
              <a:lnSpc>
                <a:spcPct val="80000"/>
              </a:lnSpc>
              <a:buFontTx/>
              <a:buNone/>
            </a:pPr>
            <a:endParaRPr lang="en-US" sz="2000" smtClean="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pPr eaLnBrk="1" hangingPunct="1"/>
            <a:r>
              <a:rPr lang="ru-RU" sz="3600" smtClean="0"/>
              <a:t>Библиотек классов платформы </a:t>
            </a:r>
            <a:r>
              <a:rPr lang="en-US" sz="3600" smtClean="0"/>
              <a:t>.Net</a:t>
            </a:r>
            <a:r>
              <a:rPr lang="ru-RU" sz="3600" smtClean="0"/>
              <a:t> </a:t>
            </a:r>
            <a:r>
              <a:rPr lang="en-US" sz="3600" smtClean="0"/>
              <a:t>Framework Class Library (FCL)</a:t>
            </a:r>
            <a:endParaRPr lang="ru-RU" sz="3600" smtClean="0"/>
          </a:p>
        </p:txBody>
      </p:sp>
      <p:sp>
        <p:nvSpPr>
          <p:cNvPr id="80899" name="Rectangle 3"/>
          <p:cNvSpPr>
            <a:spLocks noGrp="1" noChangeArrowheads="1"/>
          </p:cNvSpPr>
          <p:nvPr>
            <p:ph type="body" idx="1"/>
          </p:nvPr>
        </p:nvSpPr>
        <p:spPr>
          <a:xfrm>
            <a:off x="457200" y="1600200"/>
            <a:ext cx="8435975" cy="5257800"/>
          </a:xfrm>
        </p:spPr>
        <p:txBody>
          <a:bodyPr/>
          <a:lstStyle/>
          <a:p>
            <a:pPr eaLnBrk="1" hangingPunct="1">
              <a:lnSpc>
                <a:spcPct val="80000"/>
              </a:lnSpc>
            </a:pPr>
            <a:r>
              <a:rPr lang="ru-RU" sz="2800" smtClean="0"/>
              <a:t>В состав </a:t>
            </a:r>
            <a:r>
              <a:rPr lang="en-US" sz="2800" smtClean="0"/>
              <a:t>FCL </a:t>
            </a:r>
            <a:r>
              <a:rPr lang="ru-RU" sz="2800" smtClean="0"/>
              <a:t>входит </a:t>
            </a:r>
            <a:r>
              <a:rPr lang="en-US" sz="2800" smtClean="0"/>
              <a:t>Base Class Library (BCL)</a:t>
            </a:r>
            <a:r>
              <a:rPr lang="ru-RU" sz="2800" smtClean="0"/>
              <a:t> - это часть FCL, которая поддерживает базовую функциональность программ.</a:t>
            </a:r>
          </a:p>
          <a:p>
            <a:pPr eaLnBrk="1" hangingPunct="1">
              <a:lnSpc>
                <a:spcPct val="80000"/>
              </a:lnSpc>
            </a:pPr>
            <a:r>
              <a:rPr lang="en-US" sz="2800" smtClean="0"/>
              <a:t>BCL </a:t>
            </a:r>
            <a:r>
              <a:rPr lang="ru-RU" sz="2800" smtClean="0"/>
              <a:t>включает  классы пространства имен</a:t>
            </a:r>
          </a:p>
          <a:p>
            <a:pPr lvl="1" eaLnBrk="1" hangingPunct="1">
              <a:lnSpc>
                <a:spcPct val="80000"/>
              </a:lnSpc>
            </a:pPr>
            <a:r>
              <a:rPr lang="ru-RU" sz="2400" smtClean="0"/>
              <a:t>System, </a:t>
            </a:r>
          </a:p>
          <a:p>
            <a:pPr lvl="1" eaLnBrk="1" hangingPunct="1">
              <a:lnSpc>
                <a:spcPct val="80000"/>
              </a:lnSpc>
            </a:pPr>
            <a:r>
              <a:rPr lang="ru-RU" sz="2400" smtClean="0"/>
              <a:t>System.CodeDom, </a:t>
            </a:r>
          </a:p>
          <a:p>
            <a:pPr lvl="1" eaLnBrk="1" hangingPunct="1">
              <a:lnSpc>
                <a:spcPct val="80000"/>
              </a:lnSpc>
            </a:pPr>
            <a:r>
              <a:rPr lang="ru-RU" sz="2400" smtClean="0"/>
              <a:t>System.Collections, </a:t>
            </a:r>
          </a:p>
          <a:p>
            <a:pPr lvl="1" eaLnBrk="1" hangingPunct="1">
              <a:lnSpc>
                <a:spcPct val="80000"/>
              </a:lnSpc>
            </a:pPr>
            <a:r>
              <a:rPr lang="ru-RU" sz="2400" smtClean="0"/>
              <a:t>System.Diagnostics, </a:t>
            </a:r>
          </a:p>
          <a:p>
            <a:pPr lvl="1" eaLnBrk="1" hangingPunct="1">
              <a:lnSpc>
                <a:spcPct val="80000"/>
              </a:lnSpc>
            </a:pPr>
            <a:r>
              <a:rPr lang="ru-RU" sz="2400" smtClean="0"/>
              <a:t>System.Globalization, </a:t>
            </a:r>
          </a:p>
          <a:p>
            <a:pPr lvl="1" eaLnBrk="1" hangingPunct="1">
              <a:lnSpc>
                <a:spcPct val="80000"/>
              </a:lnSpc>
            </a:pPr>
            <a:r>
              <a:rPr lang="ru-RU" sz="2400" smtClean="0"/>
              <a:t>System.IO, </a:t>
            </a:r>
          </a:p>
          <a:p>
            <a:pPr lvl="1" eaLnBrk="1" hangingPunct="1">
              <a:lnSpc>
                <a:spcPct val="80000"/>
              </a:lnSpc>
            </a:pPr>
            <a:r>
              <a:rPr lang="ru-RU" sz="2400" smtClean="0"/>
              <a:t>System.Resources, </a:t>
            </a:r>
          </a:p>
          <a:p>
            <a:pPr lvl="1" eaLnBrk="1" hangingPunct="1">
              <a:lnSpc>
                <a:spcPct val="80000"/>
              </a:lnSpc>
            </a:pPr>
            <a:r>
              <a:rPr lang="ru-RU" sz="2400" smtClean="0"/>
              <a:t>System.Text, </a:t>
            </a:r>
          </a:p>
          <a:p>
            <a:pPr lvl="1" eaLnBrk="1" hangingPunct="1">
              <a:lnSpc>
                <a:spcPct val="80000"/>
              </a:lnSpc>
            </a:pPr>
            <a:r>
              <a:rPr lang="ru-RU" sz="2400" smtClean="0"/>
              <a:t>System.Text.RegularExpressions.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eaLnBrk="1" hangingPunct="1"/>
            <a:r>
              <a:rPr lang="ru-RU" sz="4000" smtClean="0"/>
              <a:t>Основные пространства имен </a:t>
            </a:r>
            <a:r>
              <a:rPr lang="en-US" sz="4000" smtClean="0"/>
              <a:t>FCL</a:t>
            </a:r>
          </a:p>
        </p:txBody>
      </p:sp>
      <p:sp>
        <p:nvSpPr>
          <p:cNvPr id="81923" name="Rectangle 3"/>
          <p:cNvSpPr>
            <a:spLocks noGrp="1" noChangeArrowheads="1"/>
          </p:cNvSpPr>
          <p:nvPr>
            <p:ph type="body" idx="1"/>
          </p:nvPr>
        </p:nvSpPr>
        <p:spPr/>
        <p:txBody>
          <a:bodyPr/>
          <a:lstStyle/>
          <a:p>
            <a:pPr eaLnBrk="1" hangingPunct="1">
              <a:lnSpc>
                <a:spcPct val="80000"/>
              </a:lnSpc>
            </a:pPr>
            <a:r>
              <a:rPr lang="en-US" sz="2400" smtClean="0"/>
              <a:t>System – </a:t>
            </a:r>
            <a:r>
              <a:rPr lang="ru-RU" sz="2400" smtClean="0"/>
              <a:t>общие базовые типы</a:t>
            </a:r>
            <a:endParaRPr lang="en-US" sz="2400" smtClean="0"/>
          </a:p>
          <a:p>
            <a:pPr eaLnBrk="1" hangingPunct="1">
              <a:lnSpc>
                <a:spcPct val="80000"/>
              </a:lnSpc>
            </a:pPr>
            <a:r>
              <a:rPr lang="en-US" sz="2400" smtClean="0"/>
              <a:t>System.VisualBasic</a:t>
            </a:r>
            <a:r>
              <a:rPr lang="ru-RU" sz="2400" smtClean="0"/>
              <a:t> – базовые типы для </a:t>
            </a:r>
            <a:r>
              <a:rPr lang="en-US" sz="2400" smtClean="0"/>
              <a:t>VBasic</a:t>
            </a:r>
          </a:p>
          <a:p>
            <a:pPr eaLnBrk="1" hangingPunct="1">
              <a:lnSpc>
                <a:spcPct val="80000"/>
              </a:lnSpc>
            </a:pPr>
            <a:r>
              <a:rPr lang="en-US" sz="2400" smtClean="0"/>
              <a:t>System.Drawing – </a:t>
            </a:r>
            <a:r>
              <a:rPr lang="ru-RU" sz="2400" smtClean="0"/>
              <a:t>классы для рисования</a:t>
            </a:r>
          </a:p>
          <a:p>
            <a:pPr eaLnBrk="1" hangingPunct="1">
              <a:lnSpc>
                <a:spcPct val="80000"/>
              </a:lnSpc>
            </a:pPr>
            <a:r>
              <a:rPr lang="en-US" sz="2400" smtClean="0"/>
              <a:t>System.Windows.Forms – </a:t>
            </a:r>
            <a:r>
              <a:rPr lang="ru-RU" sz="2400" smtClean="0"/>
              <a:t>классы для приложений с графическим интерфейсом</a:t>
            </a:r>
          </a:p>
          <a:p>
            <a:pPr eaLnBrk="1" hangingPunct="1">
              <a:lnSpc>
                <a:spcPct val="80000"/>
              </a:lnSpc>
            </a:pPr>
            <a:r>
              <a:rPr lang="en-US" sz="2400" smtClean="0"/>
              <a:t>System.Data – </a:t>
            </a:r>
            <a:r>
              <a:rPr lang="ru-RU" sz="2400" smtClean="0"/>
              <a:t>классы для работы с данными в БД</a:t>
            </a:r>
          </a:p>
          <a:p>
            <a:pPr eaLnBrk="1" hangingPunct="1">
              <a:lnSpc>
                <a:spcPct val="80000"/>
              </a:lnSpc>
            </a:pPr>
            <a:r>
              <a:rPr lang="en-US" sz="2400" smtClean="0"/>
              <a:t>System.Web – </a:t>
            </a:r>
            <a:r>
              <a:rPr lang="ru-RU" sz="2400" smtClean="0"/>
              <a:t>классы для </a:t>
            </a:r>
            <a:r>
              <a:rPr lang="en-US" sz="2400" smtClean="0"/>
              <a:t>ASP.NET </a:t>
            </a:r>
            <a:r>
              <a:rPr lang="ru-RU" sz="2400" smtClean="0"/>
              <a:t>и </a:t>
            </a:r>
            <a:r>
              <a:rPr lang="en-US" sz="2400" smtClean="0"/>
              <a:t>Web</a:t>
            </a:r>
            <a:r>
              <a:rPr lang="ru-RU" sz="2400" smtClean="0"/>
              <a:t>-форм</a:t>
            </a:r>
          </a:p>
          <a:p>
            <a:pPr eaLnBrk="1" hangingPunct="1">
              <a:lnSpc>
                <a:spcPct val="80000"/>
              </a:lnSpc>
            </a:pPr>
            <a:r>
              <a:rPr lang="en-US" sz="2400" smtClean="0"/>
              <a:t>System.Net – </a:t>
            </a:r>
            <a:r>
              <a:rPr lang="ru-RU" sz="2400" smtClean="0"/>
              <a:t>классы для работы с сетевыми протоколами</a:t>
            </a:r>
            <a:endParaRPr lang="en-US" sz="2400" smtClean="0"/>
          </a:p>
          <a:p>
            <a:pPr eaLnBrk="1" hangingPunct="1">
              <a:lnSpc>
                <a:spcPct val="80000"/>
              </a:lnSpc>
            </a:pPr>
            <a:r>
              <a:rPr lang="en-US" sz="2400" smtClean="0"/>
              <a:t>System.Web</a:t>
            </a:r>
            <a:r>
              <a:rPr lang="ru-RU" sz="2400" smtClean="0"/>
              <a:t>.</a:t>
            </a:r>
            <a:r>
              <a:rPr lang="en-US" sz="2400" smtClean="0"/>
              <a:t>Services - </a:t>
            </a:r>
            <a:r>
              <a:rPr lang="ru-RU" sz="2400" smtClean="0"/>
              <a:t>классы для разработки </a:t>
            </a:r>
            <a:r>
              <a:rPr lang="en-US" sz="2400" smtClean="0"/>
              <a:t>Web </a:t>
            </a:r>
            <a:r>
              <a:rPr lang="ru-RU" sz="2400" smtClean="0"/>
              <a:t>сервисов</a:t>
            </a:r>
          </a:p>
          <a:p>
            <a:pPr eaLnBrk="1" hangingPunct="1">
              <a:lnSpc>
                <a:spcPct val="80000"/>
              </a:lnSpc>
            </a:pPr>
            <a:r>
              <a:rPr lang="en-US" sz="2400" smtClean="0"/>
              <a:t>System.Web</a:t>
            </a:r>
            <a:r>
              <a:rPr lang="ru-RU" sz="2400" smtClean="0"/>
              <a:t>.</a:t>
            </a:r>
            <a:r>
              <a:rPr lang="en-US" sz="2400" smtClean="0"/>
              <a:t>UI – </a:t>
            </a:r>
            <a:r>
              <a:rPr lang="ru-RU" sz="2400" smtClean="0"/>
              <a:t>основные классы используемые </a:t>
            </a:r>
            <a:r>
              <a:rPr lang="en-US" sz="2400" smtClean="0"/>
              <a:t>ASP.Net</a:t>
            </a:r>
          </a:p>
          <a:p>
            <a:pPr eaLnBrk="1" hangingPunct="1">
              <a:lnSpc>
                <a:spcPct val="80000"/>
              </a:lnSpc>
              <a:buFontTx/>
              <a:buNone/>
            </a:pPr>
            <a:endParaRPr lang="en-US" sz="2400" smtClean="0"/>
          </a:p>
          <a:p>
            <a:pPr eaLnBrk="1" hangingPunct="1">
              <a:lnSpc>
                <a:spcPct val="80000"/>
              </a:lnSpc>
            </a:pPr>
            <a:endParaRPr lang="en-US" sz="240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5163</TotalTime>
  <Words>6067</Words>
  <Application>Microsoft Office PowerPoint</Application>
  <PresentationFormat>Экран (4:3)</PresentationFormat>
  <Paragraphs>1000</Paragraphs>
  <Slides>79</Slides>
  <Notes>74</Notes>
  <HiddenSlides>5</HiddenSlides>
  <MMClips>0</MMClips>
  <ScaleCrop>false</ScaleCrop>
  <HeadingPairs>
    <vt:vector size="4" baseType="variant">
      <vt:variant>
        <vt:lpstr>Тема</vt:lpstr>
      </vt:variant>
      <vt:variant>
        <vt:i4>1</vt:i4>
      </vt:variant>
      <vt:variant>
        <vt:lpstr>Заголовки слайдов</vt:lpstr>
      </vt:variant>
      <vt:variant>
        <vt:i4>79</vt:i4>
      </vt:variant>
    </vt:vector>
  </HeadingPairs>
  <TitlesOfParts>
    <vt:vector size="80" baseType="lpstr">
      <vt:lpstr>Оформление по умолчанию</vt:lpstr>
      <vt:lpstr>Дисциплина: «Высокоуровневые методы информатики и программирования»</vt:lpstr>
      <vt:lpstr>Лекции: </vt:lpstr>
      <vt:lpstr>План лекции</vt:lpstr>
      <vt:lpstr>Слайд 4</vt:lpstr>
      <vt:lpstr>Распределение учебного времени</vt:lpstr>
      <vt:lpstr>Материалы курса</vt:lpstr>
      <vt:lpstr>Самостоятельная работа  (104 часа)</vt:lpstr>
      <vt:lpstr>Отчетность студентов</vt:lpstr>
      <vt:lpstr>Литература</vt:lpstr>
      <vt:lpstr>Слайд 10</vt:lpstr>
      <vt:lpstr>Что такое ВУМИиП?</vt:lpstr>
      <vt:lpstr>Из образовательного стандарта специальности 010502 «Прикладная информатика (в экономике)»</vt:lpstr>
      <vt:lpstr>Основные средства достижения цели</vt:lpstr>
      <vt:lpstr>Основные технологии разработки ПО</vt:lpstr>
      <vt:lpstr>Соответствие .Net и Java</vt:lpstr>
      <vt:lpstr>Цель нашего курса ВУМИиП</vt:lpstr>
      <vt:lpstr>Пирамида требуемых знаний</vt:lpstr>
      <vt:lpstr>Виды программных систем</vt:lpstr>
      <vt:lpstr>Пояснение работы компьютера и программ</vt:lpstr>
      <vt:lpstr>Логика работы компьютера</vt:lpstr>
      <vt:lpstr>Типы языков программирования</vt:lpstr>
      <vt:lpstr>Машинный язык</vt:lpstr>
      <vt:lpstr>Ассемблерный язык</vt:lpstr>
      <vt:lpstr>Языки высокого уровня</vt:lpstr>
      <vt:lpstr>Трансляция (компиляция)</vt:lpstr>
      <vt:lpstr>Программа связывания (Linking)</vt:lpstr>
      <vt:lpstr>Слайд 27</vt:lpstr>
      <vt:lpstr>Существующие способы разработки программ в ОС Windows</vt:lpstr>
      <vt:lpstr>Проблемы программного обеспечения</vt:lpstr>
      <vt:lpstr>Слайд 30</vt:lpstr>
      <vt:lpstr>Платформа Microsoft .Net</vt:lpstr>
      <vt:lpstr>Платформа программирования</vt:lpstr>
      <vt:lpstr>Состав платформы .NET (the .NET Framework)</vt:lpstr>
      <vt:lpstr>Список версий .Net Framework</vt:lpstr>
      <vt:lpstr>Особенности платформы Microsoft.Net</vt:lpstr>
      <vt:lpstr>Слайд 36</vt:lpstr>
      <vt:lpstr>Слайд 37</vt:lpstr>
      <vt:lpstr>Упрощенная разработка</vt:lpstr>
      <vt:lpstr>Установка .Net Framework</vt:lpstr>
      <vt:lpstr>Факты об .NET Framework</vt:lpstr>
      <vt:lpstr>Проект Mono</vt:lpstr>
      <vt:lpstr>Два типа программ  в ОС Windows</vt:lpstr>
      <vt:lpstr>Работа программ в  MS DOS и OS Windows</vt:lpstr>
      <vt:lpstr>Слайд 44</vt:lpstr>
      <vt:lpstr>Слайд 45</vt:lpstr>
      <vt:lpstr>Основные типы модулей с инструкциями компьютера в ОС Windows</vt:lpstr>
      <vt:lpstr>Типы программных модулей в  .Net платформе</vt:lpstr>
      <vt:lpstr>Новый тип программы –  Сборка (assembly)</vt:lpstr>
      <vt:lpstr>Сборка (продолжение)</vt:lpstr>
      <vt:lpstr>Формат исполняемых файлов, объектного кода и динамических библиотек</vt:lpstr>
      <vt:lpstr>Формат управляемых программных единиц</vt:lpstr>
      <vt:lpstr>Многофайловая сборка</vt:lpstr>
      <vt:lpstr>Метаданные сборки - декларация (Assembly Manifest)</vt:lpstr>
      <vt:lpstr>Метаданные типов</vt:lpstr>
      <vt:lpstr>Использование метаданных</vt:lpstr>
      <vt:lpstr>Типы сборок</vt:lpstr>
      <vt:lpstr>Создание и выполнение управляемых программ</vt:lpstr>
      <vt:lpstr>Исполнение в .NET</vt:lpstr>
      <vt:lpstr>Вызов компилятора</vt:lpstr>
      <vt:lpstr>Создание сборки из управляемых модулей с помощью Assembly Linker</vt:lpstr>
      <vt:lpstr>Глобальный кэш сборок  Global assembly cache (GAC)</vt:lpstr>
      <vt:lpstr>Слайд 62</vt:lpstr>
      <vt:lpstr>Microsoft Intermediate Language (MSIL)</vt:lpstr>
      <vt:lpstr>Характеристики MSIL</vt:lpstr>
      <vt:lpstr>Трансляция в MSIL</vt:lpstr>
      <vt:lpstr>Трансляция в MSIL</vt:lpstr>
      <vt:lpstr>Трансляция в MSIL (2)</vt:lpstr>
      <vt:lpstr>Достоинство MSIL</vt:lpstr>
      <vt:lpstr>Ассемблер и дизассемблер MSIL</vt:lpstr>
      <vt:lpstr>MSIL и безопасность</vt:lpstr>
      <vt:lpstr>Инструменты программирования </vt:lpstr>
      <vt:lpstr>Выполнение сборки в процессе OC  домены приложений</vt:lpstr>
      <vt:lpstr>Слайд 73</vt:lpstr>
      <vt:lpstr>Основные сведения о FCL</vt:lpstr>
      <vt:lpstr>Пространства имен FCL  (FCL Namespaces)</vt:lpstr>
      <vt:lpstr>Организация библиотеки FCL</vt:lpstr>
      <vt:lpstr>Пространство имен – name space</vt:lpstr>
      <vt:lpstr>Библиотек классов платформы .Net Framework Class Library (FCL)</vt:lpstr>
      <vt:lpstr>Основные пространства имен FCL</vt:lpstr>
    </vt:vector>
  </TitlesOfParts>
  <LinksUpToDate>false</LinksUpToDate>
  <SharedDoc>false</SharedDoc>
  <HyperlinkBase>http://tpu.ru</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Course introduction</dc:title>
  <dc:creator>Tuzovsky Anatoly Fedorovich</dc:creator>
  <cp:keywords>C# programming .Net platform </cp:keywords>
  <dc:description>Томск Polytechnic University</dc:description>
  <cp:lastModifiedBy>Тузовский</cp:lastModifiedBy>
  <cp:revision>188</cp:revision>
  <cp:lastPrinted>1601-01-01T00:00:00Z</cp:lastPrinted>
  <dcterms:created xsi:type="dcterms:W3CDTF">1601-01-01T00:00:00Z</dcterms:created>
  <dcterms:modified xsi:type="dcterms:W3CDTF">2010-01-29T10:03:52Z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