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86714-27C3-410B-A14F-BFCD1A546B5B}" type="datetimeFigureOut">
              <a:rPr lang="ru-RU"/>
              <a:pPr>
                <a:defRPr/>
              </a:pPr>
              <a:t>17.06.2013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D0146-308F-486E-8523-4A9D837D30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79CA5-5840-4D1F-ABFA-B28DCE8C55BF}" type="datetimeFigureOut">
              <a:rPr lang="ru-RU"/>
              <a:pPr>
                <a:defRPr/>
              </a:pPr>
              <a:t>17.06.2013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03DB4-E8E7-4AB5-9A98-8532C1F849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6FDE7-38E8-4CB6-A306-CB2E317BB244}" type="datetimeFigureOut">
              <a:rPr lang="ru-RU"/>
              <a:pPr>
                <a:defRPr/>
              </a:pPr>
              <a:t>17.06.2013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06E2B-CCF8-4A5F-93B9-4F687C52D7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A8F18-509F-4230-8D6A-C3B31FE45C31}" type="datetimeFigureOut">
              <a:rPr lang="ru-RU"/>
              <a:pPr>
                <a:defRPr/>
              </a:pPr>
              <a:t>17.06.2013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7FF83-231D-4097-A1D1-6221D6BC74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A8396-A722-4EF8-9C29-54413EA9FA24}" type="datetimeFigureOut">
              <a:rPr lang="ru-RU"/>
              <a:pPr>
                <a:defRPr/>
              </a:pPr>
              <a:t>17.06.2013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5BCA4-35A2-4159-B200-9687614FFB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A5FEA-5106-4B76-8A7A-74E797EFB762}" type="datetimeFigureOut">
              <a:rPr lang="ru-RU"/>
              <a:pPr>
                <a:defRPr/>
              </a:pPr>
              <a:t>17.06.2013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4E1E1-0E00-46E5-821F-56FC4DD8D6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15B1C-42C9-4BE1-BAB5-78010651ADEF}" type="datetimeFigureOut">
              <a:rPr lang="ru-RU"/>
              <a:pPr>
                <a:defRPr/>
              </a:pPr>
              <a:t>17.06.2013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14805-ABB6-471A-B2F5-C76A88AA10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EBF48-96F2-4D06-B2E7-8EEACFBEF37A}" type="datetimeFigureOut">
              <a:rPr lang="ru-RU"/>
              <a:pPr>
                <a:defRPr/>
              </a:pPr>
              <a:t>17.06.2013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A71AB-A9CE-4843-8530-649F732A6A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44CA1-BF13-43F7-837E-A7C706EB37EF}" type="datetimeFigureOut">
              <a:rPr lang="ru-RU"/>
              <a:pPr>
                <a:defRPr/>
              </a:pPr>
              <a:t>17.06.2013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128D3-8481-4270-A8A1-63AA4E39A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A50A8-DB15-4634-B064-31D485D49D0F}" type="datetimeFigureOut">
              <a:rPr lang="ru-RU"/>
              <a:pPr>
                <a:defRPr/>
              </a:pPr>
              <a:t>17.06.2013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649EE-5CA6-4198-81BE-2C6AEAF2D5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36A21-1C9A-4880-AFAE-55E670340996}" type="datetimeFigureOut">
              <a:rPr lang="ru-RU"/>
              <a:pPr>
                <a:defRPr/>
              </a:pPr>
              <a:t>17.06.2013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E7059-E88D-41DC-A25F-60DEDFAC9D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D8F187-D4EC-4722-BBF5-D13EE35453A9}" type="datetimeFigureOut">
              <a:rPr lang="ru-RU"/>
              <a:pPr>
                <a:defRPr/>
              </a:pPr>
              <a:t>17.06.2013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2B562D-841C-489C-B914-57A2844734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750" y="230188"/>
            <a:ext cx="7772400" cy="1470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Министерство образования и науки РФ Государственное образовательное учреждение высшего профессионального образования</a:t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Национальный исследовательский </a:t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Томский политехнический университет</a:t>
            </a: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2636838"/>
            <a:ext cx="8353425" cy="3816350"/>
          </a:xfrm>
        </p:spPr>
        <p:txBody>
          <a:bodyPr/>
          <a:lstStyle/>
          <a:p>
            <a:endParaRPr lang="ru-RU" sz="20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endParaRPr lang="ru-RU" sz="20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endParaRPr lang="ru-RU" sz="20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endParaRPr lang="ru-RU" sz="20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r>
              <a:rPr lang="ru-RU" sz="2000" smtClean="0">
                <a:solidFill>
                  <a:schemeClr val="tx1"/>
                </a:solidFill>
                <a:latin typeface="Arial" charset="0"/>
                <a:cs typeface="Arial" charset="0"/>
              </a:rPr>
              <a:t>Курс профессиональной переподготовки</a:t>
            </a:r>
          </a:p>
          <a:p>
            <a:r>
              <a:rPr lang="ru-RU" smtClean="0">
                <a:solidFill>
                  <a:schemeClr val="tx1"/>
                </a:solidFill>
                <a:latin typeface="Arial" charset="0"/>
                <a:cs typeface="Arial" charset="0"/>
              </a:rPr>
              <a:t>Технологии урановых добывающих и перерабатывающих предприятий</a:t>
            </a:r>
          </a:p>
          <a:p>
            <a:endParaRPr lang="ru-RU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endParaRPr lang="ru-RU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2052" name="Picture 7" descr="закрыть ок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153988"/>
            <a:ext cx="1439862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3"/>
          <p:cNvSpPr>
            <a:spLocks noChangeArrowheads="1"/>
          </p:cNvSpPr>
          <p:nvPr/>
        </p:nvSpPr>
        <p:spPr bwMode="auto">
          <a:xfrm>
            <a:off x="3995738" y="4724400"/>
            <a:ext cx="4572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400">
                <a:latin typeface="Times New Roman" pitchFamily="18" charset="0"/>
                <a:cs typeface="Times New Roman" pitchFamily="18" charset="0"/>
              </a:rPr>
              <a:t>к.т.н., доцент кафедры ХТРЭ</a:t>
            </a:r>
          </a:p>
          <a:p>
            <a:pPr algn="r"/>
            <a:r>
              <a:rPr lang="ru-RU" sz="2400">
                <a:latin typeface="Times New Roman" pitchFamily="18" charset="0"/>
                <a:cs typeface="Times New Roman" pitchFamily="18" charset="0"/>
              </a:rPr>
              <a:t>Николай Степанович Тураев</a:t>
            </a:r>
          </a:p>
        </p:txBody>
      </p:sp>
      <p:sp>
        <p:nvSpPr>
          <p:cNvPr id="3075" name="Прямоугольник 1"/>
          <p:cNvSpPr>
            <a:spLocks noChangeArrowheads="1"/>
          </p:cNvSpPr>
          <p:nvPr/>
        </p:nvSpPr>
        <p:spPr bwMode="auto">
          <a:xfrm>
            <a:off x="395288" y="2133600"/>
            <a:ext cx="8497887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Материальный баланс </a:t>
            </a:r>
          </a:p>
          <a:p>
            <a:pPr algn="ctr"/>
            <a:r>
              <a:rPr lang="ru-RU" sz="3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ионообменного извлечения </a:t>
            </a:r>
          </a:p>
          <a:p>
            <a:pPr algn="ctr"/>
            <a:r>
              <a:rPr lang="ru-RU" sz="3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урана из продуктивного раствора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1520" y="355787"/>
            <a:ext cx="8496944" cy="5965416"/>
          </a:xfrm>
          <a:prstGeom prst="rect">
            <a:avLst/>
          </a:prstGeom>
          <a:blipFill rotWithShape="1">
            <a:blip r:embed="rId2"/>
            <a:stretch>
              <a:fillRect l="-1076" t="-817" r="-1148" b="-1328"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79512" y="332656"/>
            <a:ext cx="8712968" cy="5491632"/>
          </a:xfrm>
          <a:prstGeom prst="rect">
            <a:avLst/>
          </a:prstGeom>
          <a:blipFill rotWithShape="1">
            <a:blip r:embed="rId2"/>
            <a:stretch>
              <a:fillRect l="-1049" t="-889" r="-1049"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4026" y="188640"/>
            <a:ext cx="8784976" cy="6829177"/>
          </a:xfrm>
          <a:prstGeom prst="rect">
            <a:avLst/>
          </a:prstGeom>
          <a:blipFill rotWithShape="1">
            <a:blip r:embed="rId2"/>
            <a:stretch>
              <a:fillRect l="-1041" t="-714" r="-1110"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483238"/>
            <a:ext cx="9144000" cy="6564746"/>
          </a:xfrm>
          <a:prstGeom prst="rect">
            <a:avLst/>
          </a:prstGeom>
          <a:blipFill rotWithShape="1">
            <a:blip r:embed="rId2"/>
            <a:stretch>
              <a:fillRect l="-1000" t="-743" r="-1000"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288" y="3141663"/>
          <a:ext cx="8229601" cy="841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0120"/>
                <a:gridCol w="506865"/>
                <a:gridCol w="1242919"/>
                <a:gridCol w="571249"/>
                <a:gridCol w="539970"/>
                <a:gridCol w="396746"/>
                <a:gridCol w="495521"/>
                <a:gridCol w="482351"/>
                <a:gridCol w="482351"/>
                <a:gridCol w="503752"/>
                <a:gridCol w="559725"/>
                <a:gridCol w="396746"/>
                <a:gridCol w="451072"/>
                <a:gridCol w="520214"/>
              </a:tblGrid>
              <a:tr h="428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Компонент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[UO</a:t>
                      </a:r>
                      <a:r>
                        <a:rPr lang="en-US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(SO</a:t>
                      </a:r>
                      <a:r>
                        <a:rPr lang="en-US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en-US" sz="16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4-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600" baseline="-25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r>
                        <a:rPr lang="en-US" sz="1600" baseline="-25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</a:t>
                      </a:r>
                      <a:r>
                        <a:rPr lang="en-US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lang="en-US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</a:t>
                      </a:r>
                      <a:r>
                        <a:rPr lang="en-US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</a:t>
                      </a:r>
                      <a:r>
                        <a:rPr lang="en-US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r>
                        <a:rPr lang="en-US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Mg</a:t>
                      </a:r>
                      <a:r>
                        <a:rPr lang="en-US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SiO</a:t>
                      </a:r>
                      <a:r>
                        <a:rPr lang="en-US" sz="1600" baseline="-25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</a:tr>
              <a:tr h="2391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Конц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 г/л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0,117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0,42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0,12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510" marR="5651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1"/>
          <p:cNvSpPr>
            <a:spLocks noChangeArrowheads="1"/>
          </p:cNvSpPr>
          <p:nvPr/>
        </p:nvSpPr>
        <p:spPr bwMode="auto">
          <a:xfrm>
            <a:off x="233363" y="260350"/>
            <a:ext cx="8713787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Если добавить количество воды в ПР на 1 условную тонну анионита (1128000 кг) и суммировать произведения концентраций ионов (в кг/м</a:t>
            </a:r>
            <a:r>
              <a:rPr lang="ru-RU" sz="2400" baseline="30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) на 1128,57 м</a:t>
            </a:r>
            <a:r>
              <a:rPr lang="ru-RU" sz="2400" baseline="30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/т, то мы получим приход ПР, а добавив массу компонентов 1 условной тонны ионита, получим приходную часть нашего материального баланса.</a:t>
            </a:r>
          </a:p>
          <a:p>
            <a:pPr indent="355600"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Для расчёта показателей расходной части необходимо учесть эквивалентный обмен ионами между ПР и анионитом, для чего необходимо знать рабочие ёмкости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Ambersep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по урану и примесям (табл.).</a:t>
            </a:r>
          </a:p>
          <a:p>
            <a:pPr indent="355600" algn="just"/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288" y="4149725"/>
          <a:ext cx="8229600" cy="8413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6180"/>
                <a:gridCol w="1736793"/>
                <a:gridCol w="712826"/>
                <a:gridCol w="803370"/>
                <a:gridCol w="1193531"/>
                <a:gridCol w="1193531"/>
                <a:gridCol w="803370"/>
              </a:tblGrid>
              <a:tr h="2187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Ионы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[UO</a:t>
                      </a:r>
                      <a:r>
                        <a:rPr lang="en-US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(SO</a:t>
                      </a:r>
                      <a:r>
                        <a:rPr lang="en-US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en-US" sz="16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4-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r>
                        <a:rPr lang="en-US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6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</a:t>
                      </a:r>
                      <a:r>
                        <a:rPr lang="en-US" sz="16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[Fe(SO</a:t>
                      </a:r>
                      <a:r>
                        <a:rPr lang="en-US" sz="1600" baseline="-25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600" baseline="-25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en-US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[Al(SO</a:t>
                      </a:r>
                      <a:r>
                        <a:rPr lang="en-US" sz="1600" baseline="-25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600" baseline="-25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en-US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SiO</a:t>
                      </a:r>
                      <a:r>
                        <a:rPr lang="en-US" sz="1600" baseline="-25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</a:tr>
              <a:tr h="2187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Ёмкость, кг/т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55∙2,3445=128,95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5,53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</a:tr>
              <a:tr h="2187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Ёмкость, кг-экв/т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0,9244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0,0355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0,0845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0,0481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0,0033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0,0066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34" marR="61134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79512" y="92253"/>
            <a:ext cx="8784976" cy="5921108"/>
          </a:xfrm>
          <a:prstGeom prst="rect">
            <a:avLst/>
          </a:prstGeom>
          <a:blipFill rotWithShape="1">
            <a:blip r:embed="rId2"/>
            <a:stretch>
              <a:fillRect l="-1040" t="-824" r="-1040" b="-103"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179388" y="44450"/>
            <a:ext cx="87852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Материальный баланс анионообменного процесса в расчёте на</a:t>
            </a:r>
          </a:p>
          <a:p>
            <a:pPr algn="ctr"/>
            <a:r>
              <a:rPr lang="ru-RU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 условную тонну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Ambersep</a:t>
            </a:r>
            <a:r>
              <a:rPr lang="ru-RU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920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 Cl</a:t>
            </a:r>
            <a:endParaRPr lang="ru-RU" sz="2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63713" y="876300"/>
          <a:ext cx="5688012" cy="60055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2158"/>
                <a:gridCol w="1422158"/>
                <a:gridCol w="1422158"/>
                <a:gridCol w="1422158"/>
              </a:tblGrid>
              <a:tr h="18694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Приход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32" marR="3953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Расход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32" marR="3953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6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Статьи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32" marR="395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Количество, кг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32" marR="395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Статьи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32" marR="395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Количество, кг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32" marR="39532" marT="0" marB="0" anchor="ctr"/>
                </a:tc>
              </a:tr>
              <a:tr h="3178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Исходный ПР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[UO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(SO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Mg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SiO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Вода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1144122,851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132,043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11285,700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338,571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451,428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474,000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677,142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564,285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338,571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225,714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112,857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225,714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1106,0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190,826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1128000,0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Маточник «сорбции»,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05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т.ч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[UO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(SO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Mg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SiO</a:t>
                      </a:r>
                      <a:r>
                        <a:rPr lang="en-US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Вода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1144044,635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7,041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11338,615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336,371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448,428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473,997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676,242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564,285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338,571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225,714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112,857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225,714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1106,0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190,8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1128000,0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 anchor="ctr"/>
                </a:tc>
              </a:tr>
              <a:tr h="224339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Исходный анионит,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05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т.ч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матрица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вода набухания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UO</a:t>
                      </a:r>
                      <a:r>
                        <a:rPr lang="ru-RU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ru-RU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ru-RU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ru-RU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2483,576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893,500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1443,000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4,689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142,387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Насыщенный ионит,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05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т.ч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матрица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вода набухания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UO</a:t>
                      </a:r>
                      <a:r>
                        <a:rPr lang="ru-RU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ru-RU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ru-RU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ru-RU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r>
                        <a:rPr lang="ru-RU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</a:t>
                      </a:r>
                      <a:r>
                        <a:rPr lang="ru-RU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ru-RU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ru-RU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ru-RU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ru-RU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SiO</a:t>
                      </a:r>
                      <a:r>
                        <a:rPr lang="ru-RU" sz="105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05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2567,252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893,5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1443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89,472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 anchor="ctr"/>
                </a:tc>
              </a:tr>
              <a:tr h="186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1146606,427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1146611,887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320</Words>
  <Application>Microsoft Office PowerPoint</Application>
  <PresentationFormat>Экран (4:3)</PresentationFormat>
  <Paragraphs>181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Calibri</vt:lpstr>
      <vt:lpstr>Arial</vt:lpstr>
      <vt:lpstr>Times New Roman</vt:lpstr>
      <vt:lpstr>Тема Office</vt:lpstr>
      <vt:lpstr>        Министерство образования и науки РФ Государственное образовательное учреждение высшего профессионального образования Национальный исследовательский  Томский политехнический университет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РФ Государственное образовательное учреждение высшего профессионального образования Национальный исследовательский  Томский политехнический университет</dc:title>
  <dc:creator>Egorov007</dc:creator>
  <cp:lastModifiedBy>Василий</cp:lastModifiedBy>
  <cp:revision>7</cp:revision>
  <dcterms:created xsi:type="dcterms:W3CDTF">2013-06-15T09:36:44Z</dcterms:created>
  <dcterms:modified xsi:type="dcterms:W3CDTF">2013-06-17T01:52:57Z</dcterms:modified>
</cp:coreProperties>
</file>