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1"/>
  </p:notesMasterIdLst>
  <p:sldIdLst>
    <p:sldId id="256" r:id="rId2"/>
    <p:sldId id="276" r:id="rId3"/>
    <p:sldId id="275" r:id="rId4"/>
    <p:sldId id="278" r:id="rId5"/>
    <p:sldId id="286" r:id="rId6"/>
    <p:sldId id="257" r:id="rId7"/>
    <p:sldId id="258" r:id="rId8"/>
    <p:sldId id="279" r:id="rId9"/>
    <p:sldId id="283" r:id="rId10"/>
    <p:sldId id="260" r:id="rId11"/>
    <p:sldId id="261" r:id="rId12"/>
    <p:sldId id="263" r:id="rId13"/>
    <p:sldId id="285" r:id="rId14"/>
    <p:sldId id="282" r:id="rId15"/>
    <p:sldId id="268" r:id="rId16"/>
    <p:sldId id="287" r:id="rId17"/>
    <p:sldId id="288" r:id="rId18"/>
    <p:sldId id="284" r:id="rId19"/>
    <p:sldId id="272" r:id="rId20"/>
  </p:sldIdLst>
  <p:sldSz cx="9144000" cy="6858000" type="screen4x3"/>
  <p:notesSz cx="6881813" cy="9167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FB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473" autoAdjust="0"/>
  </p:normalViewPr>
  <p:slideViewPr>
    <p:cSldViewPr>
      <p:cViewPr>
        <p:scale>
          <a:sx n="117" d="100"/>
          <a:sy n="117" d="100"/>
        </p:scale>
        <p:origin x="-82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58391"/>
          </a:xfrm>
          <a:prstGeom prst="rect">
            <a:avLst/>
          </a:prstGeom>
        </p:spPr>
        <p:txBody>
          <a:bodyPr vert="horz" lIns="91705" tIns="45853" rIns="91705" bIns="4585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58391"/>
          </a:xfrm>
          <a:prstGeom prst="rect">
            <a:avLst/>
          </a:prstGeom>
        </p:spPr>
        <p:txBody>
          <a:bodyPr vert="horz" lIns="91705" tIns="45853" rIns="91705" bIns="45853" rtlCol="0"/>
          <a:lstStyle>
            <a:lvl1pPr algn="r">
              <a:defRPr sz="1200"/>
            </a:lvl1pPr>
          </a:lstStyle>
          <a:p>
            <a:fld id="{D4F52FC3-D88E-4246-A37D-5ECFD257B7D8}" type="datetimeFigureOut">
              <a:rPr lang="en-US" smtClean="0"/>
              <a:pPr/>
              <a:t>4/27/2015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9350" y="687388"/>
            <a:ext cx="4584700" cy="3438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705" tIns="45853" rIns="91705" bIns="4585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354711"/>
            <a:ext cx="5505450" cy="4125516"/>
          </a:xfrm>
          <a:prstGeom prst="rect">
            <a:avLst/>
          </a:prstGeom>
        </p:spPr>
        <p:txBody>
          <a:bodyPr vert="horz" lIns="91705" tIns="45853" rIns="91705" bIns="45853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07831"/>
            <a:ext cx="2982119" cy="458391"/>
          </a:xfrm>
          <a:prstGeom prst="rect">
            <a:avLst/>
          </a:prstGeom>
        </p:spPr>
        <p:txBody>
          <a:bodyPr vert="horz" lIns="91705" tIns="45853" rIns="91705" bIns="4585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707831"/>
            <a:ext cx="2982119" cy="458391"/>
          </a:xfrm>
          <a:prstGeom prst="rect">
            <a:avLst/>
          </a:prstGeom>
        </p:spPr>
        <p:txBody>
          <a:bodyPr vert="horz" lIns="91705" tIns="45853" rIns="91705" bIns="45853" rtlCol="0" anchor="b"/>
          <a:lstStyle>
            <a:lvl1pPr algn="r">
              <a:defRPr sz="1200"/>
            </a:lvl1pPr>
          </a:lstStyle>
          <a:p>
            <a:fld id="{635496E4-4DE0-4BB5-BA7A-B80CEB4CA32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3117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8FF8147-2DB6-4B09-A25F-63B352617C38}" type="slidenum">
              <a:rPr lang="en-US" smtClean="0">
                <a:latin typeface="Times New Roman" charset="0"/>
              </a:rPr>
              <a:pPr/>
              <a:t>4</a:t>
            </a:fld>
            <a:endParaRPr lang="en-US" smtClean="0">
              <a:latin typeface="Times New Roman" charset="0"/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9350" y="696913"/>
            <a:ext cx="4584700" cy="34385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8182" y="4354711"/>
            <a:ext cx="5505450" cy="4125516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9350" y="696913"/>
            <a:ext cx="4584700" cy="34385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806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8182" y="4354711"/>
            <a:ext cx="5505450" cy="4125516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9350" y="696913"/>
            <a:ext cx="4584700" cy="34385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8182" y="4354711"/>
            <a:ext cx="5505450" cy="4125516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C4FFC14-BE42-430A-B5E2-17A85FBC2C1D}" type="datetimeFigureOut">
              <a:rPr lang="en-US" smtClean="0"/>
              <a:pPr/>
              <a:t>4/27/2015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C9CEE41-BFDE-4F7B-912D-9B514F49B0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4FFC14-BE42-430A-B5E2-17A85FBC2C1D}" type="datetimeFigureOut">
              <a:rPr lang="en-US" smtClean="0"/>
              <a:pPr/>
              <a:t>4/27/2015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C9CEE41-BFDE-4F7B-912D-9B514F49B0F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4FFC14-BE42-430A-B5E2-17A85FBC2C1D}" type="datetimeFigureOut">
              <a:rPr lang="en-US" smtClean="0"/>
              <a:pPr/>
              <a:t>4/27/2015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C9CEE41-BFDE-4F7B-912D-9B514F49B0F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4FFC14-BE42-430A-B5E2-17A85FBC2C1D}" type="datetimeFigureOut">
              <a:rPr lang="en-US" smtClean="0"/>
              <a:pPr/>
              <a:t>4/27/2015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C9CEE41-BFDE-4F7B-912D-9B514F49B0F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4FFC14-BE42-430A-B5E2-17A85FBC2C1D}" type="datetimeFigureOut">
              <a:rPr lang="en-US" smtClean="0"/>
              <a:pPr/>
              <a:t>4/27/2015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C9CEE41-BFDE-4F7B-912D-9B514F49B0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4FFC14-BE42-430A-B5E2-17A85FBC2C1D}" type="datetimeFigureOut">
              <a:rPr lang="en-US" smtClean="0"/>
              <a:pPr/>
              <a:t>4/27/2015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C9CEE41-BFDE-4F7B-912D-9B514F49B0F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4FFC14-BE42-430A-B5E2-17A85FBC2C1D}" type="datetimeFigureOut">
              <a:rPr lang="en-US" smtClean="0"/>
              <a:pPr/>
              <a:t>4/27/2015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C9CEE41-BFDE-4F7B-912D-9B514F49B0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0C4FFC14-BE42-430A-B5E2-17A85FBC2C1D}" type="datetimeFigureOut">
              <a:rPr lang="en-US" smtClean="0"/>
              <a:pPr/>
              <a:t>4/27/2015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C9CEE41-BFDE-4F7B-912D-9B514F49B0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C4FFC14-BE42-430A-B5E2-17A85FBC2C1D}" type="datetimeFigureOut">
              <a:rPr lang="en-US" smtClean="0"/>
              <a:pPr/>
              <a:t>4/27/2015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C9CEE41-BFDE-4F7B-912D-9B514F49B0F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4FFC14-BE42-430A-B5E2-17A85FBC2C1D}" type="datetimeFigureOut">
              <a:rPr lang="en-US" smtClean="0"/>
              <a:pPr/>
              <a:t>4/27/2015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C9CEE41-BFDE-4F7B-912D-9B514F49B0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4FFC14-BE42-430A-B5E2-17A85FBC2C1D}" type="datetimeFigureOut">
              <a:rPr lang="en-US" smtClean="0"/>
              <a:pPr/>
              <a:t>4/27/2015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C9CEE41-BFDE-4F7B-912D-9B514F49B0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0C4FFC14-BE42-430A-B5E2-17A85FBC2C1D}" type="datetimeFigureOut">
              <a:rPr lang="en-US" smtClean="0"/>
              <a:pPr/>
              <a:t>4/27/2015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6C9CEE41-BFDE-4F7B-912D-9B514F49B0F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>
    <p:wipe dir="r"/>
  </p:transition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image" Target="../media/image4.wmf"/><Relationship Id="rId7" Type="http://schemas.openxmlformats.org/officeDocument/2006/relationships/image" Target="../media/image8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wmf"/><Relationship Id="rId5" Type="http://schemas.openxmlformats.org/officeDocument/2006/relationships/image" Target="../media/image6.gif"/><Relationship Id="rId4" Type="http://schemas.openxmlformats.org/officeDocument/2006/relationships/image" Target="../media/image5.wmf"/><Relationship Id="rId9" Type="http://schemas.openxmlformats.org/officeDocument/2006/relationships/image" Target="../media/image10.w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gif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upply_chain_management.png"/>
          <p:cNvPicPr>
            <a:picLocks noChangeAspect="1"/>
          </p:cNvPicPr>
          <p:nvPr/>
        </p:nvPicPr>
        <p:blipFill>
          <a:blip r:embed="rId2"/>
          <a:srcRect t="20000" b="21429"/>
          <a:stretch>
            <a:fillRect/>
          </a:stretch>
        </p:blipFill>
        <p:spPr>
          <a:xfrm>
            <a:off x="304800" y="0"/>
            <a:ext cx="8610600" cy="3124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3124200"/>
            <a:ext cx="8686800" cy="1066800"/>
          </a:xfrm>
        </p:spPr>
        <p:txBody>
          <a:bodyPr>
            <a:noAutofit/>
          </a:bodyPr>
          <a:lstStyle/>
          <a:p>
            <a:r>
              <a:rPr lang="en-US" sz="5400" dirty="0" smtClean="0">
                <a:latin typeface="Berlin Sans FB Demi" pitchFamily="34" charset="0"/>
              </a:rPr>
              <a:t>Supply Chain Management</a:t>
            </a:r>
            <a:endParaRPr lang="en-US" sz="5400" dirty="0">
              <a:latin typeface="Berlin Sans FB Demi" pitchFamily="34" charset="0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ln w="31750" cmpd="dbl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What is Supply Chain?</a:t>
            </a:r>
            <a:endParaRPr lang="en-US" dirty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4" name="Content Placeholder 3" descr="supply chain 1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18745" y="1676400"/>
            <a:ext cx="9162745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ln w="34925" cmpd="dbl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What is Supply Chain?</a:t>
            </a:r>
            <a:endParaRPr lang="en-US" dirty="0">
              <a:solidFill>
                <a:schemeClr val="accent5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25963"/>
          </a:xfrm>
          <a:ln>
            <a:noFill/>
          </a:ln>
          <a:effectLst/>
        </p:spPr>
        <p:txBody>
          <a:bodyPr>
            <a:normAutofit/>
          </a:bodyPr>
          <a:lstStyle/>
          <a:p>
            <a:r>
              <a:rPr lang="en-US" sz="2800" b="1" dirty="0" smtClean="0">
                <a:latin typeface="Calibri" pitchFamily="34" charset="0"/>
              </a:rPr>
              <a:t>A </a:t>
            </a:r>
            <a:r>
              <a:rPr lang="en-US" sz="2800" b="1" dirty="0" smtClean="0">
                <a:latin typeface="Calibri" pitchFamily="34" charset="0"/>
                <a:ea typeface="+mj-ea"/>
                <a:cs typeface="+mj-cs"/>
              </a:rPr>
              <a:t>supply</a:t>
            </a:r>
            <a:r>
              <a:rPr lang="en-US" sz="2800" b="1" dirty="0" smtClean="0">
                <a:latin typeface="Calibri" pitchFamily="34" charset="0"/>
              </a:rPr>
              <a:t> chain is the system of organizations, people, activities, information and resources involved in moving a product or service from supplier to customer. </a:t>
            </a:r>
          </a:p>
          <a:p>
            <a:r>
              <a:rPr lang="en-US" sz="2800" b="1" dirty="0" smtClean="0">
                <a:latin typeface="Calibri" pitchFamily="34" charset="0"/>
              </a:rPr>
              <a:t>An integrated group of processes to “source,” “make,” and “deliver” products</a:t>
            </a:r>
            <a:r>
              <a:rPr lang="en-US" sz="3200" b="1" dirty="0" smtClean="0">
                <a:latin typeface="Calibri" pitchFamily="34" charset="0"/>
              </a:rPr>
              <a:t>.</a:t>
            </a:r>
          </a:p>
          <a:p>
            <a:r>
              <a:rPr lang="en-US" sz="2800" b="1" dirty="0" smtClean="0">
                <a:latin typeface="Calibri" pitchFamily="34" charset="0"/>
              </a:rPr>
              <a:t>Supply chain activities transform raw materials and components into a finished product that is delivered to the end customer.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 animBg="1"/>
      <p:bldP spid="8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229600" cy="868362"/>
          </a:xfrm>
          <a:ln w="34925">
            <a:solidFill>
              <a:schemeClr val="tx1"/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US" dirty="0" smtClean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Supply Chain Illustration</a:t>
            </a:r>
          </a:p>
        </p:txBody>
      </p:sp>
      <p:pic>
        <p:nvPicPr>
          <p:cNvPr id="4099" name="Picture 3" descr="MCj03035710000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1436688"/>
            <a:ext cx="863600" cy="67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114800" y="1611313"/>
            <a:ext cx="914400" cy="674687"/>
            <a:chOff x="2923" y="1204"/>
            <a:chExt cx="662" cy="478"/>
          </a:xfrm>
        </p:grpSpPr>
        <p:sp>
          <p:nvSpPr>
            <p:cNvPr id="4245" name="Freeform 5"/>
            <p:cNvSpPr>
              <a:spLocks/>
            </p:cNvSpPr>
            <p:nvPr/>
          </p:nvSpPr>
          <p:spPr bwMode="auto">
            <a:xfrm>
              <a:off x="2924" y="1404"/>
              <a:ext cx="660" cy="270"/>
            </a:xfrm>
            <a:custGeom>
              <a:avLst/>
              <a:gdLst>
                <a:gd name="T0" fmla="*/ 0 w 2289"/>
                <a:gd name="T1" fmla="*/ 6 h 880"/>
                <a:gd name="T2" fmla="*/ 28 w 2289"/>
                <a:gd name="T3" fmla="*/ 25 h 880"/>
                <a:gd name="T4" fmla="*/ 55 w 2289"/>
                <a:gd name="T5" fmla="*/ 6 h 880"/>
                <a:gd name="T6" fmla="*/ 25 w 2289"/>
                <a:gd name="T7" fmla="*/ 0 h 880"/>
                <a:gd name="T8" fmla="*/ 0 w 2289"/>
                <a:gd name="T9" fmla="*/ 6 h 8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89"/>
                <a:gd name="T16" fmla="*/ 0 h 880"/>
                <a:gd name="T17" fmla="*/ 2289 w 2289"/>
                <a:gd name="T18" fmla="*/ 880 h 88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89" h="880">
                  <a:moveTo>
                    <a:pt x="0" y="203"/>
                  </a:moveTo>
                  <a:lnTo>
                    <a:pt x="1153" y="880"/>
                  </a:lnTo>
                  <a:lnTo>
                    <a:pt x="2289" y="222"/>
                  </a:lnTo>
                  <a:lnTo>
                    <a:pt x="1053" y="0"/>
                  </a:lnTo>
                  <a:lnTo>
                    <a:pt x="0" y="203"/>
                  </a:lnTo>
                  <a:close/>
                </a:path>
              </a:pathLst>
            </a:custGeom>
            <a:solidFill>
              <a:srgbClr val="E0C5B5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46" name="Freeform 6"/>
            <p:cNvSpPr>
              <a:spLocks/>
            </p:cNvSpPr>
            <p:nvPr/>
          </p:nvSpPr>
          <p:spPr bwMode="auto">
            <a:xfrm>
              <a:off x="2924" y="1466"/>
              <a:ext cx="333" cy="216"/>
            </a:xfrm>
            <a:custGeom>
              <a:avLst/>
              <a:gdLst>
                <a:gd name="T0" fmla="*/ 0 w 1155"/>
                <a:gd name="T1" fmla="*/ 0 h 702"/>
                <a:gd name="T2" fmla="*/ 28 w 1155"/>
                <a:gd name="T3" fmla="*/ 20 h 702"/>
                <a:gd name="T4" fmla="*/ 28 w 1155"/>
                <a:gd name="T5" fmla="*/ 20 h 702"/>
                <a:gd name="T6" fmla="*/ 0 w 1155"/>
                <a:gd name="T7" fmla="*/ 1 h 702"/>
                <a:gd name="T8" fmla="*/ 0 w 1155"/>
                <a:gd name="T9" fmla="*/ 0 h 7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55"/>
                <a:gd name="T16" fmla="*/ 0 h 702"/>
                <a:gd name="T17" fmla="*/ 1155 w 1155"/>
                <a:gd name="T18" fmla="*/ 702 h 70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55" h="702">
                  <a:moveTo>
                    <a:pt x="0" y="0"/>
                  </a:moveTo>
                  <a:lnTo>
                    <a:pt x="1155" y="674"/>
                  </a:lnTo>
                  <a:lnTo>
                    <a:pt x="1155" y="702"/>
                  </a:lnTo>
                  <a:lnTo>
                    <a:pt x="0" y="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7D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47" name="Freeform 7"/>
            <p:cNvSpPr>
              <a:spLocks/>
            </p:cNvSpPr>
            <p:nvPr/>
          </p:nvSpPr>
          <p:spPr bwMode="auto">
            <a:xfrm>
              <a:off x="3257" y="1473"/>
              <a:ext cx="328" cy="209"/>
            </a:xfrm>
            <a:custGeom>
              <a:avLst/>
              <a:gdLst>
                <a:gd name="T0" fmla="*/ 0 w 1137"/>
                <a:gd name="T1" fmla="*/ 19 h 682"/>
                <a:gd name="T2" fmla="*/ 27 w 1137"/>
                <a:gd name="T3" fmla="*/ 0 h 682"/>
                <a:gd name="T4" fmla="*/ 27 w 1137"/>
                <a:gd name="T5" fmla="*/ 1 h 682"/>
                <a:gd name="T6" fmla="*/ 0 w 1137"/>
                <a:gd name="T7" fmla="*/ 20 h 682"/>
                <a:gd name="T8" fmla="*/ 0 w 1137"/>
                <a:gd name="T9" fmla="*/ 19 h 6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37"/>
                <a:gd name="T16" fmla="*/ 0 h 682"/>
                <a:gd name="T17" fmla="*/ 1137 w 1137"/>
                <a:gd name="T18" fmla="*/ 682 h 68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37" h="682">
                  <a:moveTo>
                    <a:pt x="0" y="654"/>
                  </a:moveTo>
                  <a:lnTo>
                    <a:pt x="1137" y="0"/>
                  </a:lnTo>
                  <a:lnTo>
                    <a:pt x="1137" y="24"/>
                  </a:lnTo>
                  <a:lnTo>
                    <a:pt x="0" y="682"/>
                  </a:lnTo>
                  <a:lnTo>
                    <a:pt x="0" y="654"/>
                  </a:lnTo>
                  <a:close/>
                </a:path>
              </a:pathLst>
            </a:custGeom>
            <a:solidFill>
              <a:srgbClr val="FFAD2C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48" name="Freeform 8"/>
            <p:cNvSpPr>
              <a:spLocks/>
            </p:cNvSpPr>
            <p:nvPr/>
          </p:nvSpPr>
          <p:spPr bwMode="auto">
            <a:xfrm>
              <a:off x="2942" y="1457"/>
              <a:ext cx="323" cy="204"/>
            </a:xfrm>
            <a:custGeom>
              <a:avLst/>
              <a:gdLst>
                <a:gd name="T0" fmla="*/ 0 w 1120"/>
                <a:gd name="T1" fmla="*/ 0 h 665"/>
                <a:gd name="T2" fmla="*/ 0 w 1120"/>
                <a:gd name="T3" fmla="*/ 1 h 665"/>
                <a:gd name="T4" fmla="*/ 27 w 1120"/>
                <a:gd name="T5" fmla="*/ 19 h 665"/>
                <a:gd name="T6" fmla="*/ 27 w 1120"/>
                <a:gd name="T7" fmla="*/ 16 h 665"/>
                <a:gd name="T8" fmla="*/ 0 w 1120"/>
                <a:gd name="T9" fmla="*/ 0 h 6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20"/>
                <a:gd name="T16" fmla="*/ 0 h 665"/>
                <a:gd name="T17" fmla="*/ 1120 w 1120"/>
                <a:gd name="T18" fmla="*/ 665 h 6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20" h="665">
                  <a:moveTo>
                    <a:pt x="0" y="0"/>
                  </a:moveTo>
                  <a:lnTo>
                    <a:pt x="0" y="36"/>
                  </a:lnTo>
                  <a:lnTo>
                    <a:pt x="1120" y="665"/>
                  </a:lnTo>
                  <a:lnTo>
                    <a:pt x="1120" y="5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358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49" name="Freeform 9"/>
            <p:cNvSpPr>
              <a:spLocks/>
            </p:cNvSpPr>
            <p:nvPr/>
          </p:nvSpPr>
          <p:spPr bwMode="auto">
            <a:xfrm>
              <a:off x="3265" y="1608"/>
              <a:ext cx="43" cy="55"/>
            </a:xfrm>
            <a:custGeom>
              <a:avLst/>
              <a:gdLst>
                <a:gd name="T0" fmla="*/ 0 w 150"/>
                <a:gd name="T1" fmla="*/ 2 h 180"/>
                <a:gd name="T2" fmla="*/ 3 w 150"/>
                <a:gd name="T3" fmla="*/ 0 h 180"/>
                <a:gd name="T4" fmla="*/ 3 w 150"/>
                <a:gd name="T5" fmla="*/ 3 h 180"/>
                <a:gd name="T6" fmla="*/ 0 w 150"/>
                <a:gd name="T7" fmla="*/ 5 h 180"/>
                <a:gd name="T8" fmla="*/ 0 w 150"/>
                <a:gd name="T9" fmla="*/ 2 h 1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0"/>
                <a:gd name="T16" fmla="*/ 0 h 180"/>
                <a:gd name="T17" fmla="*/ 150 w 150"/>
                <a:gd name="T18" fmla="*/ 180 h 18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0" h="180">
                  <a:moveTo>
                    <a:pt x="0" y="75"/>
                  </a:moveTo>
                  <a:lnTo>
                    <a:pt x="150" y="0"/>
                  </a:lnTo>
                  <a:lnTo>
                    <a:pt x="150" y="97"/>
                  </a:lnTo>
                  <a:lnTo>
                    <a:pt x="0" y="180"/>
                  </a:lnTo>
                  <a:lnTo>
                    <a:pt x="0" y="75"/>
                  </a:lnTo>
                  <a:close/>
                </a:path>
              </a:pathLst>
            </a:custGeom>
            <a:solidFill>
              <a:srgbClr val="DB7D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50" name="Freeform 10"/>
            <p:cNvSpPr>
              <a:spLocks/>
            </p:cNvSpPr>
            <p:nvPr/>
          </p:nvSpPr>
          <p:spPr bwMode="auto">
            <a:xfrm>
              <a:off x="3257" y="1449"/>
              <a:ext cx="326" cy="187"/>
            </a:xfrm>
            <a:custGeom>
              <a:avLst/>
              <a:gdLst>
                <a:gd name="T0" fmla="*/ 0 w 1132"/>
                <a:gd name="T1" fmla="*/ 17 h 608"/>
                <a:gd name="T2" fmla="*/ 27 w 1132"/>
                <a:gd name="T3" fmla="*/ 0 h 608"/>
                <a:gd name="T4" fmla="*/ 27 w 1132"/>
                <a:gd name="T5" fmla="*/ 1 h 608"/>
                <a:gd name="T6" fmla="*/ 0 w 1132"/>
                <a:gd name="T7" fmla="*/ 18 h 608"/>
                <a:gd name="T8" fmla="*/ 0 w 1132"/>
                <a:gd name="T9" fmla="*/ 17 h 60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32"/>
                <a:gd name="T16" fmla="*/ 0 h 608"/>
                <a:gd name="T17" fmla="*/ 1132 w 1132"/>
                <a:gd name="T18" fmla="*/ 608 h 60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32" h="608">
                  <a:moveTo>
                    <a:pt x="0" y="585"/>
                  </a:moveTo>
                  <a:lnTo>
                    <a:pt x="1132" y="0"/>
                  </a:lnTo>
                  <a:lnTo>
                    <a:pt x="1132" y="19"/>
                  </a:lnTo>
                  <a:lnTo>
                    <a:pt x="0" y="608"/>
                  </a:lnTo>
                  <a:lnTo>
                    <a:pt x="0" y="585"/>
                  </a:lnTo>
                  <a:close/>
                </a:path>
              </a:pathLst>
            </a:custGeom>
            <a:solidFill>
              <a:srgbClr val="FFAD2C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51" name="Freeform 11"/>
            <p:cNvSpPr>
              <a:spLocks/>
            </p:cNvSpPr>
            <p:nvPr/>
          </p:nvSpPr>
          <p:spPr bwMode="auto">
            <a:xfrm>
              <a:off x="2923" y="1386"/>
              <a:ext cx="660" cy="242"/>
            </a:xfrm>
            <a:custGeom>
              <a:avLst/>
              <a:gdLst>
                <a:gd name="T0" fmla="*/ 0 w 2292"/>
                <a:gd name="T1" fmla="*/ 5 h 791"/>
                <a:gd name="T2" fmla="*/ 25 w 2292"/>
                <a:gd name="T3" fmla="*/ 0 h 791"/>
                <a:gd name="T4" fmla="*/ 55 w 2292"/>
                <a:gd name="T5" fmla="*/ 6 h 791"/>
                <a:gd name="T6" fmla="*/ 28 w 2292"/>
                <a:gd name="T7" fmla="*/ 23 h 791"/>
                <a:gd name="T8" fmla="*/ 0 w 2292"/>
                <a:gd name="T9" fmla="*/ 5 h 7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92"/>
                <a:gd name="T16" fmla="*/ 0 h 791"/>
                <a:gd name="T17" fmla="*/ 2292 w 2292"/>
                <a:gd name="T18" fmla="*/ 791 h 7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92" h="791">
                  <a:moveTo>
                    <a:pt x="0" y="178"/>
                  </a:moveTo>
                  <a:lnTo>
                    <a:pt x="1059" y="0"/>
                  </a:lnTo>
                  <a:lnTo>
                    <a:pt x="2292" y="206"/>
                  </a:lnTo>
                  <a:lnTo>
                    <a:pt x="1159" y="791"/>
                  </a:lnTo>
                  <a:lnTo>
                    <a:pt x="0" y="178"/>
                  </a:lnTo>
                  <a:close/>
                </a:path>
              </a:pathLst>
            </a:custGeom>
            <a:solidFill>
              <a:srgbClr val="E0C5B5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52" name="Freeform 12"/>
            <p:cNvSpPr>
              <a:spLocks/>
            </p:cNvSpPr>
            <p:nvPr/>
          </p:nvSpPr>
          <p:spPr bwMode="auto">
            <a:xfrm>
              <a:off x="3410" y="1528"/>
              <a:ext cx="43" cy="49"/>
            </a:xfrm>
            <a:custGeom>
              <a:avLst/>
              <a:gdLst>
                <a:gd name="T0" fmla="*/ 0 w 149"/>
                <a:gd name="T1" fmla="*/ 2 h 159"/>
                <a:gd name="T2" fmla="*/ 0 w 149"/>
                <a:gd name="T3" fmla="*/ 5 h 159"/>
                <a:gd name="T4" fmla="*/ 3 w 149"/>
                <a:gd name="T5" fmla="*/ 2 h 159"/>
                <a:gd name="T6" fmla="*/ 3 w 149"/>
                <a:gd name="T7" fmla="*/ 0 h 159"/>
                <a:gd name="T8" fmla="*/ 0 w 149"/>
                <a:gd name="T9" fmla="*/ 2 h 1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9"/>
                <a:gd name="T16" fmla="*/ 0 h 159"/>
                <a:gd name="T17" fmla="*/ 149 w 149"/>
                <a:gd name="T18" fmla="*/ 159 h 1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9" h="159">
                  <a:moveTo>
                    <a:pt x="2" y="76"/>
                  </a:moveTo>
                  <a:lnTo>
                    <a:pt x="0" y="159"/>
                  </a:lnTo>
                  <a:lnTo>
                    <a:pt x="149" y="76"/>
                  </a:lnTo>
                  <a:lnTo>
                    <a:pt x="149" y="0"/>
                  </a:lnTo>
                  <a:lnTo>
                    <a:pt x="2" y="76"/>
                  </a:lnTo>
                  <a:close/>
                </a:path>
              </a:pathLst>
            </a:custGeom>
            <a:solidFill>
              <a:srgbClr val="DB7D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53" name="Freeform 13"/>
            <p:cNvSpPr>
              <a:spLocks/>
            </p:cNvSpPr>
            <p:nvPr/>
          </p:nvSpPr>
          <p:spPr bwMode="auto">
            <a:xfrm>
              <a:off x="3384" y="1551"/>
              <a:ext cx="26" cy="25"/>
            </a:xfrm>
            <a:custGeom>
              <a:avLst/>
              <a:gdLst>
                <a:gd name="T0" fmla="*/ 2 w 93"/>
                <a:gd name="T1" fmla="*/ 2 h 81"/>
                <a:gd name="T2" fmla="*/ 0 w 93"/>
                <a:gd name="T3" fmla="*/ 2 h 81"/>
                <a:gd name="T4" fmla="*/ 2 w 93"/>
                <a:gd name="T5" fmla="*/ 0 h 81"/>
                <a:gd name="T6" fmla="*/ 2 w 93"/>
                <a:gd name="T7" fmla="*/ 2 h 8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3"/>
                <a:gd name="T13" fmla="*/ 0 h 81"/>
                <a:gd name="T14" fmla="*/ 93 w 93"/>
                <a:gd name="T15" fmla="*/ 81 h 8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3" h="81">
                  <a:moveTo>
                    <a:pt x="93" y="81"/>
                  </a:moveTo>
                  <a:lnTo>
                    <a:pt x="0" y="48"/>
                  </a:lnTo>
                  <a:lnTo>
                    <a:pt x="93" y="0"/>
                  </a:lnTo>
                  <a:lnTo>
                    <a:pt x="93" y="81"/>
                  </a:lnTo>
                  <a:close/>
                </a:path>
              </a:pathLst>
            </a:custGeom>
            <a:solidFill>
              <a:srgbClr val="B358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54" name="Freeform 14"/>
            <p:cNvSpPr>
              <a:spLocks/>
            </p:cNvSpPr>
            <p:nvPr/>
          </p:nvSpPr>
          <p:spPr bwMode="auto">
            <a:xfrm>
              <a:off x="3550" y="1459"/>
              <a:ext cx="26" cy="33"/>
            </a:xfrm>
            <a:custGeom>
              <a:avLst/>
              <a:gdLst>
                <a:gd name="T0" fmla="*/ 2 w 89"/>
                <a:gd name="T1" fmla="*/ 0 h 107"/>
                <a:gd name="T2" fmla="*/ 2 w 89"/>
                <a:gd name="T3" fmla="*/ 2 h 107"/>
                <a:gd name="T4" fmla="*/ 0 w 89"/>
                <a:gd name="T5" fmla="*/ 3 h 107"/>
                <a:gd name="T6" fmla="*/ 0 w 89"/>
                <a:gd name="T7" fmla="*/ 1 h 107"/>
                <a:gd name="T8" fmla="*/ 2 w 89"/>
                <a:gd name="T9" fmla="*/ 0 h 10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9"/>
                <a:gd name="T16" fmla="*/ 0 h 107"/>
                <a:gd name="T17" fmla="*/ 89 w 89"/>
                <a:gd name="T18" fmla="*/ 107 h 10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9" h="107">
                  <a:moveTo>
                    <a:pt x="89" y="0"/>
                  </a:moveTo>
                  <a:lnTo>
                    <a:pt x="89" y="56"/>
                  </a:lnTo>
                  <a:lnTo>
                    <a:pt x="0" y="107"/>
                  </a:lnTo>
                  <a:lnTo>
                    <a:pt x="0" y="45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DB7D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55" name="Freeform 15"/>
            <p:cNvSpPr>
              <a:spLocks/>
            </p:cNvSpPr>
            <p:nvPr/>
          </p:nvSpPr>
          <p:spPr bwMode="auto">
            <a:xfrm>
              <a:off x="3528" y="1473"/>
              <a:ext cx="22" cy="19"/>
            </a:xfrm>
            <a:custGeom>
              <a:avLst/>
              <a:gdLst>
                <a:gd name="T0" fmla="*/ 2 w 75"/>
                <a:gd name="T1" fmla="*/ 2 h 62"/>
                <a:gd name="T2" fmla="*/ 0 w 75"/>
                <a:gd name="T3" fmla="*/ 1 h 62"/>
                <a:gd name="T4" fmla="*/ 2 w 75"/>
                <a:gd name="T5" fmla="*/ 0 h 62"/>
                <a:gd name="T6" fmla="*/ 2 w 75"/>
                <a:gd name="T7" fmla="*/ 2 h 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5"/>
                <a:gd name="T13" fmla="*/ 0 h 62"/>
                <a:gd name="T14" fmla="*/ 75 w 75"/>
                <a:gd name="T15" fmla="*/ 62 h 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5" h="62">
                  <a:moveTo>
                    <a:pt x="75" y="62"/>
                  </a:moveTo>
                  <a:lnTo>
                    <a:pt x="0" y="41"/>
                  </a:lnTo>
                  <a:lnTo>
                    <a:pt x="75" y="0"/>
                  </a:lnTo>
                  <a:lnTo>
                    <a:pt x="75" y="62"/>
                  </a:lnTo>
                  <a:close/>
                </a:path>
              </a:pathLst>
            </a:custGeom>
            <a:solidFill>
              <a:srgbClr val="B358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56" name="Freeform 16"/>
            <p:cNvSpPr>
              <a:spLocks/>
            </p:cNvSpPr>
            <p:nvPr/>
          </p:nvSpPr>
          <p:spPr bwMode="auto">
            <a:xfrm>
              <a:off x="2923" y="1440"/>
              <a:ext cx="334" cy="197"/>
            </a:xfrm>
            <a:custGeom>
              <a:avLst/>
              <a:gdLst>
                <a:gd name="T0" fmla="*/ 0 w 1159"/>
                <a:gd name="T1" fmla="*/ 0 h 641"/>
                <a:gd name="T2" fmla="*/ 0 w 1159"/>
                <a:gd name="T3" fmla="*/ 1 h 641"/>
                <a:gd name="T4" fmla="*/ 28 w 1159"/>
                <a:gd name="T5" fmla="*/ 19 h 641"/>
                <a:gd name="T6" fmla="*/ 28 w 1159"/>
                <a:gd name="T7" fmla="*/ 18 h 641"/>
                <a:gd name="T8" fmla="*/ 0 w 1159"/>
                <a:gd name="T9" fmla="*/ 0 h 64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59"/>
                <a:gd name="T16" fmla="*/ 0 h 641"/>
                <a:gd name="T17" fmla="*/ 1159 w 1159"/>
                <a:gd name="T18" fmla="*/ 641 h 64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59" h="641">
                  <a:moveTo>
                    <a:pt x="0" y="0"/>
                  </a:moveTo>
                  <a:lnTo>
                    <a:pt x="0" y="18"/>
                  </a:lnTo>
                  <a:lnTo>
                    <a:pt x="1159" y="641"/>
                  </a:lnTo>
                  <a:lnTo>
                    <a:pt x="1159" y="6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7D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57" name="Line 17"/>
            <p:cNvSpPr>
              <a:spLocks noChangeShapeType="1"/>
            </p:cNvSpPr>
            <p:nvPr/>
          </p:nvSpPr>
          <p:spPr bwMode="auto">
            <a:xfrm flipH="1">
              <a:off x="3087" y="1532"/>
              <a:ext cx="2" cy="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58" name="Line 18"/>
            <p:cNvSpPr>
              <a:spLocks noChangeShapeType="1"/>
            </p:cNvSpPr>
            <p:nvPr/>
          </p:nvSpPr>
          <p:spPr bwMode="auto">
            <a:xfrm>
              <a:off x="3206" y="1600"/>
              <a:ext cx="1" cy="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59" name="Line 19"/>
            <p:cNvSpPr>
              <a:spLocks noChangeShapeType="1"/>
            </p:cNvSpPr>
            <p:nvPr/>
          </p:nvSpPr>
          <p:spPr bwMode="auto">
            <a:xfrm>
              <a:off x="3149" y="1567"/>
              <a:ext cx="1" cy="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60" name="Line 20"/>
            <p:cNvSpPr>
              <a:spLocks noChangeShapeType="1"/>
            </p:cNvSpPr>
            <p:nvPr/>
          </p:nvSpPr>
          <p:spPr bwMode="auto">
            <a:xfrm>
              <a:off x="3027" y="1497"/>
              <a:ext cx="1" cy="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61" name="Line 21"/>
            <p:cNvSpPr>
              <a:spLocks noChangeShapeType="1"/>
            </p:cNvSpPr>
            <p:nvPr/>
          </p:nvSpPr>
          <p:spPr bwMode="auto">
            <a:xfrm>
              <a:off x="2974" y="1468"/>
              <a:ext cx="0" cy="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62" name="Freeform 22"/>
            <p:cNvSpPr>
              <a:spLocks/>
            </p:cNvSpPr>
            <p:nvPr/>
          </p:nvSpPr>
          <p:spPr bwMode="auto">
            <a:xfrm>
              <a:off x="3223" y="1427"/>
              <a:ext cx="360" cy="156"/>
            </a:xfrm>
            <a:custGeom>
              <a:avLst/>
              <a:gdLst>
                <a:gd name="T0" fmla="*/ 0 w 1251"/>
                <a:gd name="T1" fmla="*/ 15 h 511"/>
                <a:gd name="T2" fmla="*/ 9 w 1251"/>
                <a:gd name="T3" fmla="*/ 14 h 511"/>
                <a:gd name="T4" fmla="*/ 30 w 1251"/>
                <a:gd name="T5" fmla="*/ 2 h 511"/>
                <a:gd name="T6" fmla="*/ 21 w 1251"/>
                <a:gd name="T7" fmla="*/ 0 h 511"/>
                <a:gd name="T8" fmla="*/ 0 w 1251"/>
                <a:gd name="T9" fmla="*/ 15 h 5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51"/>
                <a:gd name="T16" fmla="*/ 0 h 511"/>
                <a:gd name="T17" fmla="*/ 1251 w 1251"/>
                <a:gd name="T18" fmla="*/ 511 h 5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51" h="511">
                  <a:moveTo>
                    <a:pt x="0" y="511"/>
                  </a:moveTo>
                  <a:lnTo>
                    <a:pt x="403" y="502"/>
                  </a:lnTo>
                  <a:lnTo>
                    <a:pt x="1251" y="72"/>
                  </a:lnTo>
                  <a:lnTo>
                    <a:pt x="868" y="0"/>
                  </a:lnTo>
                  <a:lnTo>
                    <a:pt x="0" y="511"/>
                  </a:lnTo>
                  <a:close/>
                </a:path>
              </a:pathLst>
            </a:custGeom>
            <a:solidFill>
              <a:srgbClr val="B7908B"/>
            </a:solidFill>
            <a:ln w="9525">
              <a:solidFill>
                <a:srgbClr val="B7908B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63" name="Freeform 23"/>
            <p:cNvSpPr>
              <a:spLocks/>
            </p:cNvSpPr>
            <p:nvPr/>
          </p:nvSpPr>
          <p:spPr bwMode="auto">
            <a:xfrm>
              <a:off x="3113" y="1400"/>
              <a:ext cx="392" cy="112"/>
            </a:xfrm>
            <a:custGeom>
              <a:avLst/>
              <a:gdLst>
                <a:gd name="T0" fmla="*/ 0 w 1361"/>
                <a:gd name="T1" fmla="*/ 10 h 367"/>
                <a:gd name="T2" fmla="*/ 20 w 1361"/>
                <a:gd name="T3" fmla="*/ 9 h 367"/>
                <a:gd name="T4" fmla="*/ 33 w 1361"/>
                <a:gd name="T5" fmla="*/ 4 h 367"/>
                <a:gd name="T6" fmla="*/ 32 w 1361"/>
                <a:gd name="T7" fmla="*/ 3 h 367"/>
                <a:gd name="T8" fmla="*/ 20 w 1361"/>
                <a:gd name="T9" fmla="*/ 1 h 367"/>
                <a:gd name="T10" fmla="*/ 16 w 1361"/>
                <a:gd name="T11" fmla="*/ 0 h 367"/>
                <a:gd name="T12" fmla="*/ 0 w 1361"/>
                <a:gd name="T13" fmla="*/ 10 h 36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61"/>
                <a:gd name="T22" fmla="*/ 0 h 367"/>
                <a:gd name="T23" fmla="*/ 1361 w 1361"/>
                <a:gd name="T24" fmla="*/ 367 h 36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61" h="367">
                  <a:moveTo>
                    <a:pt x="0" y="367"/>
                  </a:moveTo>
                  <a:lnTo>
                    <a:pt x="840" y="319"/>
                  </a:lnTo>
                  <a:lnTo>
                    <a:pt x="1361" y="134"/>
                  </a:lnTo>
                  <a:lnTo>
                    <a:pt x="1333" y="104"/>
                  </a:lnTo>
                  <a:lnTo>
                    <a:pt x="830" y="32"/>
                  </a:lnTo>
                  <a:lnTo>
                    <a:pt x="657" y="0"/>
                  </a:lnTo>
                  <a:lnTo>
                    <a:pt x="0" y="367"/>
                  </a:lnTo>
                  <a:close/>
                </a:path>
              </a:pathLst>
            </a:custGeom>
            <a:solidFill>
              <a:srgbClr val="B7908B"/>
            </a:solidFill>
            <a:ln w="9525">
              <a:solidFill>
                <a:srgbClr val="B7908B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64" name="Line 24"/>
            <p:cNvSpPr>
              <a:spLocks noChangeShapeType="1"/>
            </p:cNvSpPr>
            <p:nvPr/>
          </p:nvSpPr>
          <p:spPr bwMode="auto">
            <a:xfrm flipH="1">
              <a:off x="3149" y="1431"/>
              <a:ext cx="341" cy="13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65" name="Line 25"/>
            <p:cNvSpPr>
              <a:spLocks noChangeShapeType="1"/>
            </p:cNvSpPr>
            <p:nvPr/>
          </p:nvSpPr>
          <p:spPr bwMode="auto">
            <a:xfrm flipH="1">
              <a:off x="3094" y="1422"/>
              <a:ext cx="335" cy="10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66" name="Line 26"/>
            <p:cNvSpPr>
              <a:spLocks noChangeShapeType="1"/>
            </p:cNvSpPr>
            <p:nvPr/>
          </p:nvSpPr>
          <p:spPr bwMode="auto">
            <a:xfrm flipH="1">
              <a:off x="3023" y="1410"/>
              <a:ext cx="341" cy="8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67" name="Line 27"/>
            <p:cNvSpPr>
              <a:spLocks noChangeShapeType="1"/>
            </p:cNvSpPr>
            <p:nvPr/>
          </p:nvSpPr>
          <p:spPr bwMode="auto">
            <a:xfrm flipH="1">
              <a:off x="3205" y="1440"/>
              <a:ext cx="339" cy="16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68" name="Line 28"/>
            <p:cNvSpPr>
              <a:spLocks noChangeShapeType="1"/>
            </p:cNvSpPr>
            <p:nvPr/>
          </p:nvSpPr>
          <p:spPr bwMode="auto">
            <a:xfrm flipH="1">
              <a:off x="2962" y="1399"/>
              <a:ext cx="342" cy="7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69" name="Freeform 29"/>
            <p:cNvSpPr>
              <a:spLocks/>
            </p:cNvSpPr>
            <p:nvPr/>
          </p:nvSpPr>
          <p:spPr bwMode="auto">
            <a:xfrm>
              <a:off x="3113" y="1204"/>
              <a:ext cx="189" cy="311"/>
            </a:xfrm>
            <a:custGeom>
              <a:avLst/>
              <a:gdLst>
                <a:gd name="T0" fmla="*/ 0 w 657"/>
                <a:gd name="T1" fmla="*/ 0 h 1012"/>
                <a:gd name="T2" fmla="*/ 16 w 657"/>
                <a:gd name="T3" fmla="*/ 2 h 1012"/>
                <a:gd name="T4" fmla="*/ 16 w 657"/>
                <a:gd name="T5" fmla="*/ 24 h 1012"/>
                <a:gd name="T6" fmla="*/ 0 w 657"/>
                <a:gd name="T7" fmla="*/ 30 h 1012"/>
                <a:gd name="T8" fmla="*/ 0 w 657"/>
                <a:gd name="T9" fmla="*/ 0 h 10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7"/>
                <a:gd name="T16" fmla="*/ 0 h 1012"/>
                <a:gd name="T17" fmla="*/ 657 w 657"/>
                <a:gd name="T18" fmla="*/ 1012 h 10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7" h="1012">
                  <a:moveTo>
                    <a:pt x="0" y="0"/>
                  </a:moveTo>
                  <a:lnTo>
                    <a:pt x="657" y="56"/>
                  </a:lnTo>
                  <a:lnTo>
                    <a:pt x="657" y="817"/>
                  </a:lnTo>
                  <a:lnTo>
                    <a:pt x="0" y="10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7D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70" name="Freeform 30"/>
            <p:cNvSpPr>
              <a:spLocks/>
            </p:cNvSpPr>
            <p:nvPr/>
          </p:nvSpPr>
          <p:spPr bwMode="auto">
            <a:xfrm>
              <a:off x="2975" y="1204"/>
              <a:ext cx="138" cy="311"/>
            </a:xfrm>
            <a:custGeom>
              <a:avLst/>
              <a:gdLst>
                <a:gd name="T0" fmla="*/ 12 w 478"/>
                <a:gd name="T1" fmla="*/ 0 h 1012"/>
                <a:gd name="T2" fmla="*/ 0 w 478"/>
                <a:gd name="T3" fmla="*/ 2 h 1012"/>
                <a:gd name="T4" fmla="*/ 0 w 478"/>
                <a:gd name="T5" fmla="*/ 23 h 1012"/>
                <a:gd name="T6" fmla="*/ 12 w 478"/>
                <a:gd name="T7" fmla="*/ 30 h 1012"/>
                <a:gd name="T8" fmla="*/ 12 w 478"/>
                <a:gd name="T9" fmla="*/ 0 h 10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78"/>
                <a:gd name="T16" fmla="*/ 0 h 1012"/>
                <a:gd name="T17" fmla="*/ 478 w 478"/>
                <a:gd name="T18" fmla="*/ 1012 h 10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78" h="1012">
                  <a:moveTo>
                    <a:pt x="478" y="0"/>
                  </a:moveTo>
                  <a:lnTo>
                    <a:pt x="0" y="61"/>
                  </a:lnTo>
                  <a:lnTo>
                    <a:pt x="0" y="793"/>
                  </a:lnTo>
                  <a:lnTo>
                    <a:pt x="478" y="1012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rgbClr val="FFAD2C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71" name="Freeform 31"/>
            <p:cNvSpPr>
              <a:spLocks/>
            </p:cNvSpPr>
            <p:nvPr/>
          </p:nvSpPr>
          <p:spPr bwMode="auto">
            <a:xfrm>
              <a:off x="3028" y="1358"/>
              <a:ext cx="42" cy="101"/>
            </a:xfrm>
            <a:custGeom>
              <a:avLst/>
              <a:gdLst>
                <a:gd name="T0" fmla="*/ 1 w 143"/>
                <a:gd name="T1" fmla="*/ 9 h 326"/>
                <a:gd name="T2" fmla="*/ 1 w 143"/>
                <a:gd name="T3" fmla="*/ 3 h 326"/>
                <a:gd name="T4" fmla="*/ 0 w 143"/>
                <a:gd name="T5" fmla="*/ 3 h 326"/>
                <a:gd name="T6" fmla="*/ 2 w 143"/>
                <a:gd name="T7" fmla="*/ 0 h 326"/>
                <a:gd name="T8" fmla="*/ 4 w 143"/>
                <a:gd name="T9" fmla="*/ 4 h 326"/>
                <a:gd name="T10" fmla="*/ 3 w 143"/>
                <a:gd name="T11" fmla="*/ 3 h 326"/>
                <a:gd name="T12" fmla="*/ 3 w 143"/>
                <a:gd name="T13" fmla="*/ 10 h 326"/>
                <a:gd name="T14" fmla="*/ 1 w 143"/>
                <a:gd name="T15" fmla="*/ 9 h 32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3"/>
                <a:gd name="T25" fmla="*/ 0 h 326"/>
                <a:gd name="T26" fmla="*/ 143 w 143"/>
                <a:gd name="T27" fmla="*/ 326 h 32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3" h="326">
                  <a:moveTo>
                    <a:pt x="33" y="295"/>
                  </a:moveTo>
                  <a:lnTo>
                    <a:pt x="33" y="99"/>
                  </a:lnTo>
                  <a:lnTo>
                    <a:pt x="0" y="91"/>
                  </a:lnTo>
                  <a:lnTo>
                    <a:pt x="69" y="0"/>
                  </a:lnTo>
                  <a:lnTo>
                    <a:pt x="143" y="132"/>
                  </a:lnTo>
                  <a:lnTo>
                    <a:pt x="100" y="121"/>
                  </a:lnTo>
                  <a:lnTo>
                    <a:pt x="100" y="326"/>
                  </a:lnTo>
                  <a:lnTo>
                    <a:pt x="33" y="295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72" name="Freeform 32"/>
            <p:cNvSpPr>
              <a:spLocks/>
            </p:cNvSpPr>
            <p:nvPr/>
          </p:nvSpPr>
          <p:spPr bwMode="auto">
            <a:xfrm>
              <a:off x="2975" y="1204"/>
              <a:ext cx="138" cy="30"/>
            </a:xfrm>
            <a:custGeom>
              <a:avLst/>
              <a:gdLst>
                <a:gd name="T0" fmla="*/ 0 w 476"/>
                <a:gd name="T1" fmla="*/ 2 h 98"/>
                <a:gd name="T2" fmla="*/ 0 w 476"/>
                <a:gd name="T3" fmla="*/ 3 h 98"/>
                <a:gd name="T4" fmla="*/ 12 w 476"/>
                <a:gd name="T5" fmla="*/ 1 h 98"/>
                <a:gd name="T6" fmla="*/ 12 w 476"/>
                <a:gd name="T7" fmla="*/ 0 h 98"/>
                <a:gd name="T8" fmla="*/ 0 w 476"/>
                <a:gd name="T9" fmla="*/ 2 h 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76"/>
                <a:gd name="T16" fmla="*/ 0 h 98"/>
                <a:gd name="T17" fmla="*/ 476 w 476"/>
                <a:gd name="T18" fmla="*/ 98 h 9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76" h="98">
                  <a:moveTo>
                    <a:pt x="0" y="61"/>
                  </a:moveTo>
                  <a:lnTo>
                    <a:pt x="0" y="98"/>
                  </a:lnTo>
                  <a:lnTo>
                    <a:pt x="476" y="46"/>
                  </a:lnTo>
                  <a:lnTo>
                    <a:pt x="476" y="0"/>
                  </a:lnTo>
                  <a:lnTo>
                    <a:pt x="0" y="61"/>
                  </a:lnTo>
                  <a:close/>
                </a:path>
              </a:pathLst>
            </a:custGeom>
            <a:solidFill>
              <a:srgbClr val="DB7D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73" name="Freeform 33"/>
            <p:cNvSpPr>
              <a:spLocks/>
            </p:cNvSpPr>
            <p:nvPr/>
          </p:nvSpPr>
          <p:spPr bwMode="auto">
            <a:xfrm>
              <a:off x="3113" y="1204"/>
              <a:ext cx="189" cy="27"/>
            </a:xfrm>
            <a:custGeom>
              <a:avLst/>
              <a:gdLst>
                <a:gd name="T0" fmla="*/ 0 w 657"/>
                <a:gd name="T1" fmla="*/ 1 h 90"/>
                <a:gd name="T2" fmla="*/ 16 w 657"/>
                <a:gd name="T3" fmla="*/ 2 h 90"/>
                <a:gd name="T4" fmla="*/ 16 w 657"/>
                <a:gd name="T5" fmla="*/ 2 h 90"/>
                <a:gd name="T6" fmla="*/ 0 w 657"/>
                <a:gd name="T7" fmla="*/ 0 h 90"/>
                <a:gd name="T8" fmla="*/ 0 w 657"/>
                <a:gd name="T9" fmla="*/ 1 h 9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7"/>
                <a:gd name="T16" fmla="*/ 0 h 90"/>
                <a:gd name="T17" fmla="*/ 657 w 657"/>
                <a:gd name="T18" fmla="*/ 90 h 9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7" h="90">
                  <a:moveTo>
                    <a:pt x="0" y="46"/>
                  </a:moveTo>
                  <a:lnTo>
                    <a:pt x="657" y="90"/>
                  </a:lnTo>
                  <a:lnTo>
                    <a:pt x="657" y="57"/>
                  </a:lnTo>
                  <a:lnTo>
                    <a:pt x="0" y="0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rgbClr val="B358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74" name="Freeform 34"/>
            <p:cNvSpPr>
              <a:spLocks/>
            </p:cNvSpPr>
            <p:nvPr/>
          </p:nvSpPr>
          <p:spPr bwMode="auto">
            <a:xfrm>
              <a:off x="3113" y="1218"/>
              <a:ext cx="32" cy="297"/>
            </a:xfrm>
            <a:custGeom>
              <a:avLst/>
              <a:gdLst>
                <a:gd name="T0" fmla="*/ 0 w 110"/>
                <a:gd name="T1" fmla="*/ 0 h 966"/>
                <a:gd name="T2" fmla="*/ 3 w 110"/>
                <a:gd name="T3" fmla="*/ 0 h 966"/>
                <a:gd name="T4" fmla="*/ 3 w 110"/>
                <a:gd name="T5" fmla="*/ 27 h 966"/>
                <a:gd name="T6" fmla="*/ 0 w 110"/>
                <a:gd name="T7" fmla="*/ 28 h 966"/>
                <a:gd name="T8" fmla="*/ 0 w 110"/>
                <a:gd name="T9" fmla="*/ 0 h 9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0"/>
                <a:gd name="T16" fmla="*/ 0 h 966"/>
                <a:gd name="T17" fmla="*/ 110 w 110"/>
                <a:gd name="T18" fmla="*/ 966 h 9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0" h="966">
                  <a:moveTo>
                    <a:pt x="0" y="0"/>
                  </a:moveTo>
                  <a:lnTo>
                    <a:pt x="110" y="8"/>
                  </a:lnTo>
                  <a:lnTo>
                    <a:pt x="110" y="932"/>
                  </a:lnTo>
                  <a:lnTo>
                    <a:pt x="2" y="9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358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75" name="Freeform 35"/>
            <p:cNvSpPr>
              <a:spLocks/>
            </p:cNvSpPr>
            <p:nvPr/>
          </p:nvSpPr>
          <p:spPr bwMode="auto">
            <a:xfrm>
              <a:off x="3276" y="1230"/>
              <a:ext cx="26" cy="233"/>
            </a:xfrm>
            <a:custGeom>
              <a:avLst/>
              <a:gdLst>
                <a:gd name="T0" fmla="*/ 0 w 90"/>
                <a:gd name="T1" fmla="*/ 0 h 763"/>
                <a:gd name="T2" fmla="*/ 2 w 90"/>
                <a:gd name="T3" fmla="*/ 0 h 763"/>
                <a:gd name="T4" fmla="*/ 2 w 90"/>
                <a:gd name="T5" fmla="*/ 21 h 763"/>
                <a:gd name="T6" fmla="*/ 0 w 90"/>
                <a:gd name="T7" fmla="*/ 22 h 763"/>
                <a:gd name="T8" fmla="*/ 0 w 90"/>
                <a:gd name="T9" fmla="*/ 0 h 763"/>
                <a:gd name="T10" fmla="*/ 0 w 90"/>
                <a:gd name="T11" fmla="*/ 0 h 7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0"/>
                <a:gd name="T19" fmla="*/ 0 h 763"/>
                <a:gd name="T20" fmla="*/ 90 w 90"/>
                <a:gd name="T21" fmla="*/ 763 h 7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0" h="763">
                  <a:moveTo>
                    <a:pt x="0" y="0"/>
                  </a:moveTo>
                  <a:lnTo>
                    <a:pt x="90" y="7"/>
                  </a:lnTo>
                  <a:lnTo>
                    <a:pt x="90" y="735"/>
                  </a:lnTo>
                  <a:lnTo>
                    <a:pt x="0" y="763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358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76" name="Freeform 36"/>
            <p:cNvSpPr>
              <a:spLocks/>
            </p:cNvSpPr>
            <p:nvPr/>
          </p:nvSpPr>
          <p:spPr bwMode="auto">
            <a:xfrm>
              <a:off x="3268" y="1230"/>
              <a:ext cx="8" cy="222"/>
            </a:xfrm>
            <a:custGeom>
              <a:avLst/>
              <a:gdLst>
                <a:gd name="T0" fmla="*/ 1 w 29"/>
                <a:gd name="T1" fmla="*/ 0 h 728"/>
                <a:gd name="T2" fmla="*/ 1 w 29"/>
                <a:gd name="T3" fmla="*/ 21 h 728"/>
                <a:gd name="T4" fmla="*/ 0 w 29"/>
                <a:gd name="T5" fmla="*/ 21 h 728"/>
                <a:gd name="T6" fmla="*/ 0 w 29"/>
                <a:gd name="T7" fmla="*/ 0 h 728"/>
                <a:gd name="T8" fmla="*/ 1 w 29"/>
                <a:gd name="T9" fmla="*/ 0 h 7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728"/>
                <a:gd name="T17" fmla="*/ 29 w 29"/>
                <a:gd name="T18" fmla="*/ 728 h 7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728">
                  <a:moveTo>
                    <a:pt x="29" y="0"/>
                  </a:moveTo>
                  <a:lnTo>
                    <a:pt x="28" y="728"/>
                  </a:lnTo>
                  <a:lnTo>
                    <a:pt x="0" y="728"/>
                  </a:lnTo>
                  <a:lnTo>
                    <a:pt x="1" y="7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FFAD2C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77" name="Freeform 37"/>
            <p:cNvSpPr>
              <a:spLocks/>
            </p:cNvSpPr>
            <p:nvPr/>
          </p:nvSpPr>
          <p:spPr bwMode="auto">
            <a:xfrm>
              <a:off x="3145" y="1220"/>
              <a:ext cx="131" cy="11"/>
            </a:xfrm>
            <a:custGeom>
              <a:avLst/>
              <a:gdLst>
                <a:gd name="T0" fmla="*/ 0 w 457"/>
                <a:gd name="T1" fmla="*/ 0 h 35"/>
                <a:gd name="T2" fmla="*/ 11 w 457"/>
                <a:gd name="T3" fmla="*/ 1 h 35"/>
                <a:gd name="T4" fmla="*/ 10 w 457"/>
                <a:gd name="T5" fmla="*/ 1 h 35"/>
                <a:gd name="T6" fmla="*/ 0 w 457"/>
                <a:gd name="T7" fmla="*/ 0 h 35"/>
                <a:gd name="T8" fmla="*/ 0 w 457"/>
                <a:gd name="T9" fmla="*/ 0 h 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7"/>
                <a:gd name="T16" fmla="*/ 0 h 35"/>
                <a:gd name="T17" fmla="*/ 457 w 457"/>
                <a:gd name="T18" fmla="*/ 35 h 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7" h="35">
                  <a:moveTo>
                    <a:pt x="0" y="0"/>
                  </a:moveTo>
                  <a:lnTo>
                    <a:pt x="457" y="28"/>
                  </a:lnTo>
                  <a:lnTo>
                    <a:pt x="424" y="35"/>
                  </a:lnTo>
                  <a:lnTo>
                    <a:pt x="0" y="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78" name="Freeform 38"/>
            <p:cNvSpPr>
              <a:spLocks/>
            </p:cNvSpPr>
            <p:nvPr/>
          </p:nvSpPr>
          <p:spPr bwMode="auto">
            <a:xfrm>
              <a:off x="2975" y="1231"/>
              <a:ext cx="28" cy="219"/>
            </a:xfrm>
            <a:custGeom>
              <a:avLst/>
              <a:gdLst>
                <a:gd name="T0" fmla="*/ 0 w 96"/>
                <a:gd name="T1" fmla="*/ 0 h 714"/>
                <a:gd name="T2" fmla="*/ 2 w 96"/>
                <a:gd name="T3" fmla="*/ 0 h 714"/>
                <a:gd name="T4" fmla="*/ 2 w 96"/>
                <a:gd name="T5" fmla="*/ 21 h 714"/>
                <a:gd name="T6" fmla="*/ 0 w 96"/>
                <a:gd name="T7" fmla="*/ 19 h 714"/>
                <a:gd name="T8" fmla="*/ 0 w 96"/>
                <a:gd name="T9" fmla="*/ 0 h 7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6"/>
                <a:gd name="T16" fmla="*/ 0 h 714"/>
                <a:gd name="T17" fmla="*/ 96 w 96"/>
                <a:gd name="T18" fmla="*/ 714 h 7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6" h="714">
                  <a:moveTo>
                    <a:pt x="0" y="10"/>
                  </a:moveTo>
                  <a:lnTo>
                    <a:pt x="96" y="0"/>
                  </a:lnTo>
                  <a:lnTo>
                    <a:pt x="96" y="714"/>
                  </a:lnTo>
                  <a:lnTo>
                    <a:pt x="0" y="673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DB7D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79" name="Freeform 39"/>
            <p:cNvSpPr>
              <a:spLocks/>
            </p:cNvSpPr>
            <p:nvPr/>
          </p:nvSpPr>
          <p:spPr bwMode="auto">
            <a:xfrm>
              <a:off x="3003" y="1221"/>
              <a:ext cx="87" cy="11"/>
            </a:xfrm>
            <a:custGeom>
              <a:avLst/>
              <a:gdLst>
                <a:gd name="T0" fmla="*/ 0 w 301"/>
                <a:gd name="T1" fmla="*/ 1 h 38"/>
                <a:gd name="T2" fmla="*/ 1 w 301"/>
                <a:gd name="T3" fmla="*/ 1 h 38"/>
                <a:gd name="T4" fmla="*/ 7 w 301"/>
                <a:gd name="T5" fmla="*/ 0 h 38"/>
                <a:gd name="T6" fmla="*/ 7 w 301"/>
                <a:gd name="T7" fmla="*/ 0 h 38"/>
                <a:gd name="T8" fmla="*/ 0 w 301"/>
                <a:gd name="T9" fmla="*/ 1 h 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1"/>
                <a:gd name="T16" fmla="*/ 0 h 38"/>
                <a:gd name="T17" fmla="*/ 301 w 301"/>
                <a:gd name="T18" fmla="*/ 38 h 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1" h="38">
                  <a:moveTo>
                    <a:pt x="0" y="33"/>
                  </a:moveTo>
                  <a:lnTo>
                    <a:pt x="26" y="38"/>
                  </a:lnTo>
                  <a:lnTo>
                    <a:pt x="301" y="10"/>
                  </a:lnTo>
                  <a:lnTo>
                    <a:pt x="301" y="0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80" name="Freeform 40"/>
            <p:cNvSpPr>
              <a:spLocks/>
            </p:cNvSpPr>
            <p:nvPr/>
          </p:nvSpPr>
          <p:spPr bwMode="auto">
            <a:xfrm>
              <a:off x="3090" y="1218"/>
              <a:ext cx="24" cy="297"/>
            </a:xfrm>
            <a:custGeom>
              <a:avLst/>
              <a:gdLst>
                <a:gd name="T0" fmla="*/ 0 w 83"/>
                <a:gd name="T1" fmla="*/ 0 h 966"/>
                <a:gd name="T2" fmla="*/ 2 w 83"/>
                <a:gd name="T3" fmla="*/ 0 h 966"/>
                <a:gd name="T4" fmla="*/ 2 w 83"/>
                <a:gd name="T5" fmla="*/ 28 h 966"/>
                <a:gd name="T6" fmla="*/ 0 w 83"/>
                <a:gd name="T7" fmla="*/ 27 h 966"/>
                <a:gd name="T8" fmla="*/ 0 w 83"/>
                <a:gd name="T9" fmla="*/ 0 h 9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3"/>
                <a:gd name="T16" fmla="*/ 0 h 966"/>
                <a:gd name="T17" fmla="*/ 83 w 83"/>
                <a:gd name="T18" fmla="*/ 966 h 9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3" h="966">
                  <a:moveTo>
                    <a:pt x="0" y="9"/>
                  </a:moveTo>
                  <a:lnTo>
                    <a:pt x="81" y="0"/>
                  </a:lnTo>
                  <a:lnTo>
                    <a:pt x="83" y="966"/>
                  </a:lnTo>
                  <a:lnTo>
                    <a:pt x="0" y="927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DB7D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81" name="Freeform 41"/>
            <p:cNvSpPr>
              <a:spLocks/>
            </p:cNvSpPr>
            <p:nvPr/>
          </p:nvSpPr>
          <p:spPr bwMode="auto">
            <a:xfrm>
              <a:off x="3003" y="1231"/>
              <a:ext cx="7" cy="219"/>
            </a:xfrm>
            <a:custGeom>
              <a:avLst/>
              <a:gdLst>
                <a:gd name="T0" fmla="*/ 0 w 26"/>
                <a:gd name="T1" fmla="*/ 0 h 714"/>
                <a:gd name="T2" fmla="*/ 1 w 26"/>
                <a:gd name="T3" fmla="*/ 0 h 714"/>
                <a:gd name="T4" fmla="*/ 1 w 26"/>
                <a:gd name="T5" fmla="*/ 21 h 714"/>
                <a:gd name="T6" fmla="*/ 0 w 26"/>
                <a:gd name="T7" fmla="*/ 21 h 714"/>
                <a:gd name="T8" fmla="*/ 0 w 26"/>
                <a:gd name="T9" fmla="*/ 0 h 7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"/>
                <a:gd name="T16" fmla="*/ 0 h 714"/>
                <a:gd name="T17" fmla="*/ 26 w 26"/>
                <a:gd name="T18" fmla="*/ 714 h 7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" h="714">
                  <a:moveTo>
                    <a:pt x="0" y="0"/>
                  </a:moveTo>
                  <a:lnTo>
                    <a:pt x="26" y="5"/>
                  </a:lnTo>
                  <a:lnTo>
                    <a:pt x="26" y="709"/>
                  </a:lnTo>
                  <a:lnTo>
                    <a:pt x="0" y="7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358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82" name="Freeform 42"/>
            <p:cNvSpPr>
              <a:spLocks/>
            </p:cNvSpPr>
            <p:nvPr/>
          </p:nvSpPr>
          <p:spPr bwMode="auto">
            <a:xfrm>
              <a:off x="3003" y="1449"/>
              <a:ext cx="87" cy="42"/>
            </a:xfrm>
            <a:custGeom>
              <a:avLst/>
              <a:gdLst>
                <a:gd name="T0" fmla="*/ 0 w 301"/>
                <a:gd name="T1" fmla="*/ 0 h 138"/>
                <a:gd name="T2" fmla="*/ 1 w 301"/>
                <a:gd name="T3" fmla="*/ 0 h 138"/>
                <a:gd name="T4" fmla="*/ 7 w 301"/>
                <a:gd name="T5" fmla="*/ 3 h 138"/>
                <a:gd name="T6" fmla="*/ 7 w 301"/>
                <a:gd name="T7" fmla="*/ 4 h 138"/>
                <a:gd name="T8" fmla="*/ 0 w 301"/>
                <a:gd name="T9" fmla="*/ 0 h 1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1"/>
                <a:gd name="T16" fmla="*/ 0 h 138"/>
                <a:gd name="T17" fmla="*/ 301 w 301"/>
                <a:gd name="T18" fmla="*/ 138 h 1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1" h="138">
                  <a:moveTo>
                    <a:pt x="0" y="5"/>
                  </a:moveTo>
                  <a:lnTo>
                    <a:pt x="26" y="0"/>
                  </a:lnTo>
                  <a:lnTo>
                    <a:pt x="301" y="116"/>
                  </a:lnTo>
                  <a:lnTo>
                    <a:pt x="301" y="138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FAD2C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83" name="Freeform 43"/>
            <p:cNvSpPr>
              <a:spLocks/>
            </p:cNvSpPr>
            <p:nvPr/>
          </p:nvSpPr>
          <p:spPr bwMode="auto">
            <a:xfrm>
              <a:off x="2975" y="1438"/>
              <a:ext cx="139" cy="77"/>
            </a:xfrm>
            <a:custGeom>
              <a:avLst/>
              <a:gdLst>
                <a:gd name="T0" fmla="*/ 0 w 480"/>
                <a:gd name="T1" fmla="*/ 0 h 251"/>
                <a:gd name="T2" fmla="*/ 0 w 480"/>
                <a:gd name="T3" fmla="*/ 1 h 251"/>
                <a:gd name="T4" fmla="*/ 12 w 480"/>
                <a:gd name="T5" fmla="*/ 7 h 251"/>
                <a:gd name="T6" fmla="*/ 12 w 480"/>
                <a:gd name="T7" fmla="*/ 6 h 251"/>
                <a:gd name="T8" fmla="*/ 0 w 480"/>
                <a:gd name="T9" fmla="*/ 0 h 2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80"/>
                <a:gd name="T16" fmla="*/ 0 h 251"/>
                <a:gd name="T17" fmla="*/ 480 w 480"/>
                <a:gd name="T18" fmla="*/ 251 h 2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80" h="251">
                  <a:moveTo>
                    <a:pt x="0" y="0"/>
                  </a:moveTo>
                  <a:lnTo>
                    <a:pt x="0" y="32"/>
                  </a:lnTo>
                  <a:lnTo>
                    <a:pt x="480" y="251"/>
                  </a:lnTo>
                  <a:lnTo>
                    <a:pt x="480" y="2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7D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84" name="Freeform 44"/>
            <p:cNvSpPr>
              <a:spLocks/>
            </p:cNvSpPr>
            <p:nvPr/>
          </p:nvSpPr>
          <p:spPr bwMode="auto">
            <a:xfrm>
              <a:off x="3145" y="1452"/>
              <a:ext cx="131" cy="39"/>
            </a:xfrm>
            <a:custGeom>
              <a:avLst/>
              <a:gdLst>
                <a:gd name="T0" fmla="*/ 11 w 456"/>
                <a:gd name="T1" fmla="*/ 0 h 125"/>
                <a:gd name="T2" fmla="*/ 10 w 456"/>
                <a:gd name="T3" fmla="*/ 0 h 125"/>
                <a:gd name="T4" fmla="*/ 0 w 456"/>
                <a:gd name="T5" fmla="*/ 3 h 125"/>
                <a:gd name="T6" fmla="*/ 0 w 456"/>
                <a:gd name="T7" fmla="*/ 4 h 125"/>
                <a:gd name="T8" fmla="*/ 11 w 456"/>
                <a:gd name="T9" fmla="*/ 0 h 1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6"/>
                <a:gd name="T16" fmla="*/ 0 h 125"/>
                <a:gd name="T17" fmla="*/ 456 w 456"/>
                <a:gd name="T18" fmla="*/ 125 h 1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6" h="125">
                  <a:moveTo>
                    <a:pt x="456" y="0"/>
                  </a:moveTo>
                  <a:lnTo>
                    <a:pt x="428" y="0"/>
                  </a:lnTo>
                  <a:lnTo>
                    <a:pt x="0" y="114"/>
                  </a:lnTo>
                  <a:lnTo>
                    <a:pt x="0" y="125"/>
                  </a:lnTo>
                  <a:lnTo>
                    <a:pt x="456" y="0"/>
                  </a:lnTo>
                  <a:close/>
                </a:path>
              </a:pathLst>
            </a:custGeom>
            <a:solidFill>
              <a:srgbClr val="DB7D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85" name="Freeform 45"/>
            <p:cNvSpPr>
              <a:spLocks/>
            </p:cNvSpPr>
            <p:nvPr/>
          </p:nvSpPr>
          <p:spPr bwMode="auto">
            <a:xfrm>
              <a:off x="3144" y="1452"/>
              <a:ext cx="132" cy="52"/>
            </a:xfrm>
            <a:custGeom>
              <a:avLst/>
              <a:gdLst>
                <a:gd name="T0" fmla="*/ 0 w 459"/>
                <a:gd name="T1" fmla="*/ 4 h 167"/>
                <a:gd name="T2" fmla="*/ 0 w 459"/>
                <a:gd name="T3" fmla="*/ 5 h 167"/>
                <a:gd name="T4" fmla="*/ 11 w 459"/>
                <a:gd name="T5" fmla="*/ 1 h 167"/>
                <a:gd name="T6" fmla="*/ 11 w 459"/>
                <a:gd name="T7" fmla="*/ 0 h 167"/>
                <a:gd name="T8" fmla="*/ 0 w 459"/>
                <a:gd name="T9" fmla="*/ 4 h 1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9"/>
                <a:gd name="T16" fmla="*/ 0 h 167"/>
                <a:gd name="T17" fmla="*/ 459 w 459"/>
                <a:gd name="T18" fmla="*/ 167 h 1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9" h="167">
                  <a:moveTo>
                    <a:pt x="0" y="124"/>
                  </a:moveTo>
                  <a:lnTo>
                    <a:pt x="0" y="167"/>
                  </a:lnTo>
                  <a:lnTo>
                    <a:pt x="459" y="31"/>
                  </a:lnTo>
                  <a:lnTo>
                    <a:pt x="459" y="0"/>
                  </a:lnTo>
                  <a:lnTo>
                    <a:pt x="0" y="124"/>
                  </a:lnTo>
                  <a:close/>
                </a:path>
              </a:pathLst>
            </a:custGeom>
            <a:solidFill>
              <a:srgbClr val="B358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86" name="Freeform 46"/>
            <p:cNvSpPr>
              <a:spLocks/>
            </p:cNvSpPr>
            <p:nvPr/>
          </p:nvSpPr>
          <p:spPr bwMode="auto">
            <a:xfrm>
              <a:off x="3344" y="1311"/>
              <a:ext cx="126" cy="232"/>
            </a:xfrm>
            <a:custGeom>
              <a:avLst/>
              <a:gdLst>
                <a:gd name="T0" fmla="*/ 0 w 439"/>
                <a:gd name="T1" fmla="*/ 22 h 755"/>
                <a:gd name="T2" fmla="*/ 0 w 439"/>
                <a:gd name="T3" fmla="*/ 1 h 755"/>
                <a:gd name="T4" fmla="*/ 10 w 439"/>
                <a:gd name="T5" fmla="*/ 0 h 755"/>
                <a:gd name="T6" fmla="*/ 10 w 439"/>
                <a:gd name="T7" fmla="*/ 16 h 755"/>
                <a:gd name="T8" fmla="*/ 0 w 439"/>
                <a:gd name="T9" fmla="*/ 22 h 7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39"/>
                <a:gd name="T16" fmla="*/ 0 h 755"/>
                <a:gd name="T17" fmla="*/ 439 w 439"/>
                <a:gd name="T18" fmla="*/ 755 h 75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39" h="755">
                  <a:moveTo>
                    <a:pt x="0" y="755"/>
                  </a:moveTo>
                  <a:lnTo>
                    <a:pt x="0" y="42"/>
                  </a:lnTo>
                  <a:lnTo>
                    <a:pt x="439" y="0"/>
                  </a:lnTo>
                  <a:lnTo>
                    <a:pt x="439" y="547"/>
                  </a:lnTo>
                  <a:lnTo>
                    <a:pt x="0" y="755"/>
                  </a:lnTo>
                  <a:close/>
                </a:path>
              </a:pathLst>
            </a:custGeom>
            <a:solidFill>
              <a:srgbClr val="B358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87" name="Freeform 47"/>
            <p:cNvSpPr>
              <a:spLocks/>
            </p:cNvSpPr>
            <p:nvPr/>
          </p:nvSpPr>
          <p:spPr bwMode="auto">
            <a:xfrm>
              <a:off x="3234" y="1307"/>
              <a:ext cx="236" cy="17"/>
            </a:xfrm>
            <a:custGeom>
              <a:avLst/>
              <a:gdLst>
                <a:gd name="T0" fmla="*/ 9 w 819"/>
                <a:gd name="T1" fmla="*/ 1 h 59"/>
                <a:gd name="T2" fmla="*/ 20 w 819"/>
                <a:gd name="T3" fmla="*/ 0 h 59"/>
                <a:gd name="T4" fmla="*/ 10 w 819"/>
                <a:gd name="T5" fmla="*/ 0 h 59"/>
                <a:gd name="T6" fmla="*/ 0 w 819"/>
                <a:gd name="T7" fmla="*/ 1 h 59"/>
                <a:gd name="T8" fmla="*/ 9 w 819"/>
                <a:gd name="T9" fmla="*/ 1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19"/>
                <a:gd name="T16" fmla="*/ 0 h 59"/>
                <a:gd name="T17" fmla="*/ 819 w 819"/>
                <a:gd name="T18" fmla="*/ 59 h 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19" h="59">
                  <a:moveTo>
                    <a:pt x="380" y="59"/>
                  </a:moveTo>
                  <a:lnTo>
                    <a:pt x="819" y="17"/>
                  </a:lnTo>
                  <a:lnTo>
                    <a:pt x="418" y="0"/>
                  </a:lnTo>
                  <a:lnTo>
                    <a:pt x="0" y="30"/>
                  </a:lnTo>
                  <a:lnTo>
                    <a:pt x="380" y="59"/>
                  </a:lnTo>
                  <a:close/>
                </a:path>
              </a:pathLst>
            </a:custGeom>
            <a:solidFill>
              <a:srgbClr val="FFAD2C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88" name="Freeform 48"/>
            <p:cNvSpPr>
              <a:spLocks/>
            </p:cNvSpPr>
            <p:nvPr/>
          </p:nvSpPr>
          <p:spPr bwMode="auto">
            <a:xfrm>
              <a:off x="3234" y="1316"/>
              <a:ext cx="110" cy="227"/>
            </a:xfrm>
            <a:custGeom>
              <a:avLst/>
              <a:gdLst>
                <a:gd name="T0" fmla="*/ 0 w 380"/>
                <a:gd name="T1" fmla="*/ 0 h 742"/>
                <a:gd name="T2" fmla="*/ 0 w 380"/>
                <a:gd name="T3" fmla="*/ 17 h 742"/>
                <a:gd name="T4" fmla="*/ 9 w 380"/>
                <a:gd name="T5" fmla="*/ 21 h 742"/>
                <a:gd name="T6" fmla="*/ 9 w 380"/>
                <a:gd name="T7" fmla="*/ 1 h 742"/>
                <a:gd name="T8" fmla="*/ 0 w 380"/>
                <a:gd name="T9" fmla="*/ 0 h 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80"/>
                <a:gd name="T16" fmla="*/ 0 h 742"/>
                <a:gd name="T17" fmla="*/ 380 w 380"/>
                <a:gd name="T18" fmla="*/ 742 h 7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80" h="742">
                  <a:moveTo>
                    <a:pt x="0" y="0"/>
                  </a:moveTo>
                  <a:lnTo>
                    <a:pt x="0" y="609"/>
                  </a:lnTo>
                  <a:lnTo>
                    <a:pt x="380" y="742"/>
                  </a:lnTo>
                  <a:lnTo>
                    <a:pt x="38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7D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89" name="Freeform 49"/>
            <p:cNvSpPr>
              <a:spLocks/>
            </p:cNvSpPr>
            <p:nvPr/>
          </p:nvSpPr>
          <p:spPr bwMode="auto">
            <a:xfrm>
              <a:off x="3128" y="1417"/>
              <a:ext cx="191" cy="51"/>
            </a:xfrm>
            <a:custGeom>
              <a:avLst/>
              <a:gdLst>
                <a:gd name="T0" fmla="*/ 0 w 658"/>
                <a:gd name="T1" fmla="*/ 2 h 167"/>
                <a:gd name="T2" fmla="*/ 8 w 658"/>
                <a:gd name="T3" fmla="*/ 0 h 167"/>
                <a:gd name="T4" fmla="*/ 16 w 658"/>
                <a:gd name="T5" fmla="*/ 2 h 167"/>
                <a:gd name="T6" fmla="*/ 8 w 658"/>
                <a:gd name="T7" fmla="*/ 5 h 167"/>
                <a:gd name="T8" fmla="*/ 0 w 658"/>
                <a:gd name="T9" fmla="*/ 2 h 1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8"/>
                <a:gd name="T16" fmla="*/ 0 h 167"/>
                <a:gd name="T17" fmla="*/ 658 w 658"/>
                <a:gd name="T18" fmla="*/ 167 h 1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8" h="167">
                  <a:moveTo>
                    <a:pt x="0" y="65"/>
                  </a:moveTo>
                  <a:lnTo>
                    <a:pt x="303" y="0"/>
                  </a:lnTo>
                  <a:lnTo>
                    <a:pt x="658" y="75"/>
                  </a:lnTo>
                  <a:lnTo>
                    <a:pt x="326" y="167"/>
                  </a:lnTo>
                  <a:lnTo>
                    <a:pt x="0" y="65"/>
                  </a:lnTo>
                  <a:close/>
                </a:path>
              </a:pathLst>
            </a:custGeom>
            <a:solidFill>
              <a:srgbClr val="E0C5B5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90" name="Freeform 50"/>
            <p:cNvSpPr>
              <a:spLocks/>
            </p:cNvSpPr>
            <p:nvPr/>
          </p:nvSpPr>
          <p:spPr bwMode="auto">
            <a:xfrm>
              <a:off x="3128" y="1437"/>
              <a:ext cx="95" cy="148"/>
            </a:xfrm>
            <a:custGeom>
              <a:avLst/>
              <a:gdLst>
                <a:gd name="T0" fmla="*/ 0 w 326"/>
                <a:gd name="T1" fmla="*/ 0 h 481"/>
                <a:gd name="T2" fmla="*/ 8 w 326"/>
                <a:gd name="T3" fmla="*/ 3 h 481"/>
                <a:gd name="T4" fmla="*/ 8 w 326"/>
                <a:gd name="T5" fmla="*/ 14 h 481"/>
                <a:gd name="T6" fmla="*/ 0 w 326"/>
                <a:gd name="T7" fmla="*/ 10 h 481"/>
                <a:gd name="T8" fmla="*/ 0 w 326"/>
                <a:gd name="T9" fmla="*/ 0 h 48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6"/>
                <a:gd name="T16" fmla="*/ 0 h 481"/>
                <a:gd name="T17" fmla="*/ 326 w 326"/>
                <a:gd name="T18" fmla="*/ 481 h 48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6" h="481">
                  <a:moveTo>
                    <a:pt x="0" y="0"/>
                  </a:moveTo>
                  <a:lnTo>
                    <a:pt x="326" y="102"/>
                  </a:lnTo>
                  <a:lnTo>
                    <a:pt x="326" y="481"/>
                  </a:lnTo>
                  <a:lnTo>
                    <a:pt x="0" y="3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C5B5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91" name="Freeform 51"/>
            <p:cNvSpPr>
              <a:spLocks/>
            </p:cNvSpPr>
            <p:nvPr/>
          </p:nvSpPr>
          <p:spPr bwMode="auto">
            <a:xfrm>
              <a:off x="3223" y="1440"/>
              <a:ext cx="96" cy="145"/>
            </a:xfrm>
            <a:custGeom>
              <a:avLst/>
              <a:gdLst>
                <a:gd name="T0" fmla="*/ 0 w 332"/>
                <a:gd name="T1" fmla="*/ 3 h 471"/>
                <a:gd name="T2" fmla="*/ 8 w 332"/>
                <a:gd name="T3" fmla="*/ 0 h 471"/>
                <a:gd name="T4" fmla="*/ 8 w 332"/>
                <a:gd name="T5" fmla="*/ 9 h 471"/>
                <a:gd name="T6" fmla="*/ 0 w 332"/>
                <a:gd name="T7" fmla="*/ 14 h 471"/>
                <a:gd name="T8" fmla="*/ 0 w 332"/>
                <a:gd name="T9" fmla="*/ 3 h 47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2"/>
                <a:gd name="T16" fmla="*/ 0 h 471"/>
                <a:gd name="T17" fmla="*/ 332 w 332"/>
                <a:gd name="T18" fmla="*/ 471 h 47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2" h="471">
                  <a:moveTo>
                    <a:pt x="0" y="92"/>
                  </a:moveTo>
                  <a:lnTo>
                    <a:pt x="332" y="0"/>
                  </a:lnTo>
                  <a:lnTo>
                    <a:pt x="332" y="314"/>
                  </a:lnTo>
                  <a:lnTo>
                    <a:pt x="0" y="471"/>
                  </a:lnTo>
                  <a:lnTo>
                    <a:pt x="0" y="92"/>
                  </a:lnTo>
                  <a:close/>
                </a:path>
              </a:pathLst>
            </a:custGeom>
            <a:solidFill>
              <a:srgbClr val="B7908B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52"/>
          <p:cNvGrpSpPr>
            <a:grpSpLocks/>
          </p:cNvGrpSpPr>
          <p:nvPr/>
        </p:nvGrpSpPr>
        <p:grpSpPr bwMode="auto">
          <a:xfrm>
            <a:off x="4114800" y="3759200"/>
            <a:ext cx="914400" cy="660400"/>
            <a:chOff x="2923" y="1204"/>
            <a:chExt cx="662" cy="478"/>
          </a:xfrm>
        </p:grpSpPr>
        <p:sp>
          <p:nvSpPr>
            <p:cNvPr id="4198" name="Freeform 53"/>
            <p:cNvSpPr>
              <a:spLocks/>
            </p:cNvSpPr>
            <p:nvPr/>
          </p:nvSpPr>
          <p:spPr bwMode="auto">
            <a:xfrm>
              <a:off x="2924" y="1404"/>
              <a:ext cx="660" cy="270"/>
            </a:xfrm>
            <a:custGeom>
              <a:avLst/>
              <a:gdLst>
                <a:gd name="T0" fmla="*/ 0 w 2289"/>
                <a:gd name="T1" fmla="*/ 6 h 880"/>
                <a:gd name="T2" fmla="*/ 28 w 2289"/>
                <a:gd name="T3" fmla="*/ 25 h 880"/>
                <a:gd name="T4" fmla="*/ 55 w 2289"/>
                <a:gd name="T5" fmla="*/ 6 h 880"/>
                <a:gd name="T6" fmla="*/ 25 w 2289"/>
                <a:gd name="T7" fmla="*/ 0 h 880"/>
                <a:gd name="T8" fmla="*/ 0 w 2289"/>
                <a:gd name="T9" fmla="*/ 6 h 8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89"/>
                <a:gd name="T16" fmla="*/ 0 h 880"/>
                <a:gd name="T17" fmla="*/ 2289 w 2289"/>
                <a:gd name="T18" fmla="*/ 880 h 88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89" h="880">
                  <a:moveTo>
                    <a:pt x="0" y="203"/>
                  </a:moveTo>
                  <a:lnTo>
                    <a:pt x="1153" y="880"/>
                  </a:lnTo>
                  <a:lnTo>
                    <a:pt x="2289" y="222"/>
                  </a:lnTo>
                  <a:lnTo>
                    <a:pt x="1053" y="0"/>
                  </a:lnTo>
                  <a:lnTo>
                    <a:pt x="0" y="203"/>
                  </a:lnTo>
                  <a:close/>
                </a:path>
              </a:pathLst>
            </a:custGeom>
            <a:solidFill>
              <a:srgbClr val="E0C5B5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99" name="Freeform 54"/>
            <p:cNvSpPr>
              <a:spLocks/>
            </p:cNvSpPr>
            <p:nvPr/>
          </p:nvSpPr>
          <p:spPr bwMode="auto">
            <a:xfrm>
              <a:off x="2924" y="1466"/>
              <a:ext cx="333" cy="216"/>
            </a:xfrm>
            <a:custGeom>
              <a:avLst/>
              <a:gdLst>
                <a:gd name="T0" fmla="*/ 0 w 1155"/>
                <a:gd name="T1" fmla="*/ 0 h 702"/>
                <a:gd name="T2" fmla="*/ 28 w 1155"/>
                <a:gd name="T3" fmla="*/ 20 h 702"/>
                <a:gd name="T4" fmla="*/ 28 w 1155"/>
                <a:gd name="T5" fmla="*/ 20 h 702"/>
                <a:gd name="T6" fmla="*/ 0 w 1155"/>
                <a:gd name="T7" fmla="*/ 1 h 702"/>
                <a:gd name="T8" fmla="*/ 0 w 1155"/>
                <a:gd name="T9" fmla="*/ 0 h 7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55"/>
                <a:gd name="T16" fmla="*/ 0 h 702"/>
                <a:gd name="T17" fmla="*/ 1155 w 1155"/>
                <a:gd name="T18" fmla="*/ 702 h 70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55" h="702">
                  <a:moveTo>
                    <a:pt x="0" y="0"/>
                  </a:moveTo>
                  <a:lnTo>
                    <a:pt x="1155" y="674"/>
                  </a:lnTo>
                  <a:lnTo>
                    <a:pt x="1155" y="702"/>
                  </a:lnTo>
                  <a:lnTo>
                    <a:pt x="0" y="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7D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00" name="Freeform 55"/>
            <p:cNvSpPr>
              <a:spLocks/>
            </p:cNvSpPr>
            <p:nvPr/>
          </p:nvSpPr>
          <p:spPr bwMode="auto">
            <a:xfrm>
              <a:off x="3257" y="1473"/>
              <a:ext cx="328" cy="209"/>
            </a:xfrm>
            <a:custGeom>
              <a:avLst/>
              <a:gdLst>
                <a:gd name="T0" fmla="*/ 0 w 1137"/>
                <a:gd name="T1" fmla="*/ 19 h 682"/>
                <a:gd name="T2" fmla="*/ 27 w 1137"/>
                <a:gd name="T3" fmla="*/ 0 h 682"/>
                <a:gd name="T4" fmla="*/ 27 w 1137"/>
                <a:gd name="T5" fmla="*/ 1 h 682"/>
                <a:gd name="T6" fmla="*/ 0 w 1137"/>
                <a:gd name="T7" fmla="*/ 20 h 682"/>
                <a:gd name="T8" fmla="*/ 0 w 1137"/>
                <a:gd name="T9" fmla="*/ 19 h 6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37"/>
                <a:gd name="T16" fmla="*/ 0 h 682"/>
                <a:gd name="T17" fmla="*/ 1137 w 1137"/>
                <a:gd name="T18" fmla="*/ 682 h 68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37" h="682">
                  <a:moveTo>
                    <a:pt x="0" y="654"/>
                  </a:moveTo>
                  <a:lnTo>
                    <a:pt x="1137" y="0"/>
                  </a:lnTo>
                  <a:lnTo>
                    <a:pt x="1137" y="24"/>
                  </a:lnTo>
                  <a:lnTo>
                    <a:pt x="0" y="682"/>
                  </a:lnTo>
                  <a:lnTo>
                    <a:pt x="0" y="654"/>
                  </a:lnTo>
                  <a:close/>
                </a:path>
              </a:pathLst>
            </a:custGeom>
            <a:solidFill>
              <a:srgbClr val="FFAD2C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01" name="Freeform 56"/>
            <p:cNvSpPr>
              <a:spLocks/>
            </p:cNvSpPr>
            <p:nvPr/>
          </p:nvSpPr>
          <p:spPr bwMode="auto">
            <a:xfrm>
              <a:off x="2942" y="1457"/>
              <a:ext cx="323" cy="204"/>
            </a:xfrm>
            <a:custGeom>
              <a:avLst/>
              <a:gdLst>
                <a:gd name="T0" fmla="*/ 0 w 1120"/>
                <a:gd name="T1" fmla="*/ 0 h 665"/>
                <a:gd name="T2" fmla="*/ 0 w 1120"/>
                <a:gd name="T3" fmla="*/ 1 h 665"/>
                <a:gd name="T4" fmla="*/ 27 w 1120"/>
                <a:gd name="T5" fmla="*/ 19 h 665"/>
                <a:gd name="T6" fmla="*/ 27 w 1120"/>
                <a:gd name="T7" fmla="*/ 16 h 665"/>
                <a:gd name="T8" fmla="*/ 0 w 1120"/>
                <a:gd name="T9" fmla="*/ 0 h 6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20"/>
                <a:gd name="T16" fmla="*/ 0 h 665"/>
                <a:gd name="T17" fmla="*/ 1120 w 1120"/>
                <a:gd name="T18" fmla="*/ 665 h 6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20" h="665">
                  <a:moveTo>
                    <a:pt x="0" y="0"/>
                  </a:moveTo>
                  <a:lnTo>
                    <a:pt x="0" y="36"/>
                  </a:lnTo>
                  <a:lnTo>
                    <a:pt x="1120" y="665"/>
                  </a:lnTo>
                  <a:lnTo>
                    <a:pt x="1120" y="5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358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02" name="Freeform 57"/>
            <p:cNvSpPr>
              <a:spLocks/>
            </p:cNvSpPr>
            <p:nvPr/>
          </p:nvSpPr>
          <p:spPr bwMode="auto">
            <a:xfrm>
              <a:off x="3265" y="1608"/>
              <a:ext cx="43" cy="55"/>
            </a:xfrm>
            <a:custGeom>
              <a:avLst/>
              <a:gdLst>
                <a:gd name="T0" fmla="*/ 0 w 150"/>
                <a:gd name="T1" fmla="*/ 2 h 180"/>
                <a:gd name="T2" fmla="*/ 3 w 150"/>
                <a:gd name="T3" fmla="*/ 0 h 180"/>
                <a:gd name="T4" fmla="*/ 3 w 150"/>
                <a:gd name="T5" fmla="*/ 3 h 180"/>
                <a:gd name="T6" fmla="*/ 0 w 150"/>
                <a:gd name="T7" fmla="*/ 5 h 180"/>
                <a:gd name="T8" fmla="*/ 0 w 150"/>
                <a:gd name="T9" fmla="*/ 2 h 1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0"/>
                <a:gd name="T16" fmla="*/ 0 h 180"/>
                <a:gd name="T17" fmla="*/ 150 w 150"/>
                <a:gd name="T18" fmla="*/ 180 h 18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0" h="180">
                  <a:moveTo>
                    <a:pt x="0" y="75"/>
                  </a:moveTo>
                  <a:lnTo>
                    <a:pt x="150" y="0"/>
                  </a:lnTo>
                  <a:lnTo>
                    <a:pt x="150" y="97"/>
                  </a:lnTo>
                  <a:lnTo>
                    <a:pt x="0" y="180"/>
                  </a:lnTo>
                  <a:lnTo>
                    <a:pt x="0" y="75"/>
                  </a:lnTo>
                  <a:close/>
                </a:path>
              </a:pathLst>
            </a:custGeom>
            <a:solidFill>
              <a:srgbClr val="DB7D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03" name="Freeform 58"/>
            <p:cNvSpPr>
              <a:spLocks/>
            </p:cNvSpPr>
            <p:nvPr/>
          </p:nvSpPr>
          <p:spPr bwMode="auto">
            <a:xfrm>
              <a:off x="3257" y="1449"/>
              <a:ext cx="326" cy="187"/>
            </a:xfrm>
            <a:custGeom>
              <a:avLst/>
              <a:gdLst>
                <a:gd name="T0" fmla="*/ 0 w 1132"/>
                <a:gd name="T1" fmla="*/ 17 h 608"/>
                <a:gd name="T2" fmla="*/ 27 w 1132"/>
                <a:gd name="T3" fmla="*/ 0 h 608"/>
                <a:gd name="T4" fmla="*/ 27 w 1132"/>
                <a:gd name="T5" fmla="*/ 1 h 608"/>
                <a:gd name="T6" fmla="*/ 0 w 1132"/>
                <a:gd name="T7" fmla="*/ 18 h 608"/>
                <a:gd name="T8" fmla="*/ 0 w 1132"/>
                <a:gd name="T9" fmla="*/ 17 h 60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32"/>
                <a:gd name="T16" fmla="*/ 0 h 608"/>
                <a:gd name="T17" fmla="*/ 1132 w 1132"/>
                <a:gd name="T18" fmla="*/ 608 h 60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32" h="608">
                  <a:moveTo>
                    <a:pt x="0" y="585"/>
                  </a:moveTo>
                  <a:lnTo>
                    <a:pt x="1132" y="0"/>
                  </a:lnTo>
                  <a:lnTo>
                    <a:pt x="1132" y="19"/>
                  </a:lnTo>
                  <a:lnTo>
                    <a:pt x="0" y="608"/>
                  </a:lnTo>
                  <a:lnTo>
                    <a:pt x="0" y="585"/>
                  </a:lnTo>
                  <a:close/>
                </a:path>
              </a:pathLst>
            </a:custGeom>
            <a:solidFill>
              <a:srgbClr val="FFAD2C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04" name="Freeform 59"/>
            <p:cNvSpPr>
              <a:spLocks/>
            </p:cNvSpPr>
            <p:nvPr/>
          </p:nvSpPr>
          <p:spPr bwMode="auto">
            <a:xfrm>
              <a:off x="2923" y="1386"/>
              <a:ext cx="660" cy="242"/>
            </a:xfrm>
            <a:custGeom>
              <a:avLst/>
              <a:gdLst>
                <a:gd name="T0" fmla="*/ 0 w 2292"/>
                <a:gd name="T1" fmla="*/ 5 h 791"/>
                <a:gd name="T2" fmla="*/ 25 w 2292"/>
                <a:gd name="T3" fmla="*/ 0 h 791"/>
                <a:gd name="T4" fmla="*/ 55 w 2292"/>
                <a:gd name="T5" fmla="*/ 6 h 791"/>
                <a:gd name="T6" fmla="*/ 28 w 2292"/>
                <a:gd name="T7" fmla="*/ 23 h 791"/>
                <a:gd name="T8" fmla="*/ 0 w 2292"/>
                <a:gd name="T9" fmla="*/ 5 h 7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92"/>
                <a:gd name="T16" fmla="*/ 0 h 791"/>
                <a:gd name="T17" fmla="*/ 2292 w 2292"/>
                <a:gd name="T18" fmla="*/ 791 h 7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92" h="791">
                  <a:moveTo>
                    <a:pt x="0" y="178"/>
                  </a:moveTo>
                  <a:lnTo>
                    <a:pt x="1059" y="0"/>
                  </a:lnTo>
                  <a:lnTo>
                    <a:pt x="2292" y="206"/>
                  </a:lnTo>
                  <a:lnTo>
                    <a:pt x="1159" y="791"/>
                  </a:lnTo>
                  <a:lnTo>
                    <a:pt x="0" y="178"/>
                  </a:lnTo>
                  <a:close/>
                </a:path>
              </a:pathLst>
            </a:custGeom>
            <a:solidFill>
              <a:srgbClr val="E0C5B5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05" name="Freeform 60"/>
            <p:cNvSpPr>
              <a:spLocks/>
            </p:cNvSpPr>
            <p:nvPr/>
          </p:nvSpPr>
          <p:spPr bwMode="auto">
            <a:xfrm>
              <a:off x="3410" y="1528"/>
              <a:ext cx="43" cy="49"/>
            </a:xfrm>
            <a:custGeom>
              <a:avLst/>
              <a:gdLst>
                <a:gd name="T0" fmla="*/ 0 w 149"/>
                <a:gd name="T1" fmla="*/ 2 h 159"/>
                <a:gd name="T2" fmla="*/ 0 w 149"/>
                <a:gd name="T3" fmla="*/ 5 h 159"/>
                <a:gd name="T4" fmla="*/ 3 w 149"/>
                <a:gd name="T5" fmla="*/ 2 h 159"/>
                <a:gd name="T6" fmla="*/ 3 w 149"/>
                <a:gd name="T7" fmla="*/ 0 h 159"/>
                <a:gd name="T8" fmla="*/ 0 w 149"/>
                <a:gd name="T9" fmla="*/ 2 h 1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9"/>
                <a:gd name="T16" fmla="*/ 0 h 159"/>
                <a:gd name="T17" fmla="*/ 149 w 149"/>
                <a:gd name="T18" fmla="*/ 159 h 1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9" h="159">
                  <a:moveTo>
                    <a:pt x="2" y="76"/>
                  </a:moveTo>
                  <a:lnTo>
                    <a:pt x="0" y="159"/>
                  </a:lnTo>
                  <a:lnTo>
                    <a:pt x="149" y="76"/>
                  </a:lnTo>
                  <a:lnTo>
                    <a:pt x="149" y="0"/>
                  </a:lnTo>
                  <a:lnTo>
                    <a:pt x="2" y="76"/>
                  </a:lnTo>
                  <a:close/>
                </a:path>
              </a:pathLst>
            </a:custGeom>
            <a:solidFill>
              <a:srgbClr val="DB7D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06" name="Freeform 61"/>
            <p:cNvSpPr>
              <a:spLocks/>
            </p:cNvSpPr>
            <p:nvPr/>
          </p:nvSpPr>
          <p:spPr bwMode="auto">
            <a:xfrm>
              <a:off x="3384" y="1551"/>
              <a:ext cx="26" cy="25"/>
            </a:xfrm>
            <a:custGeom>
              <a:avLst/>
              <a:gdLst>
                <a:gd name="T0" fmla="*/ 2 w 93"/>
                <a:gd name="T1" fmla="*/ 2 h 81"/>
                <a:gd name="T2" fmla="*/ 0 w 93"/>
                <a:gd name="T3" fmla="*/ 2 h 81"/>
                <a:gd name="T4" fmla="*/ 2 w 93"/>
                <a:gd name="T5" fmla="*/ 0 h 81"/>
                <a:gd name="T6" fmla="*/ 2 w 93"/>
                <a:gd name="T7" fmla="*/ 2 h 8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3"/>
                <a:gd name="T13" fmla="*/ 0 h 81"/>
                <a:gd name="T14" fmla="*/ 93 w 93"/>
                <a:gd name="T15" fmla="*/ 81 h 8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3" h="81">
                  <a:moveTo>
                    <a:pt x="93" y="81"/>
                  </a:moveTo>
                  <a:lnTo>
                    <a:pt x="0" y="48"/>
                  </a:lnTo>
                  <a:lnTo>
                    <a:pt x="93" y="0"/>
                  </a:lnTo>
                  <a:lnTo>
                    <a:pt x="93" y="81"/>
                  </a:lnTo>
                  <a:close/>
                </a:path>
              </a:pathLst>
            </a:custGeom>
            <a:solidFill>
              <a:srgbClr val="B358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07" name="Freeform 62"/>
            <p:cNvSpPr>
              <a:spLocks/>
            </p:cNvSpPr>
            <p:nvPr/>
          </p:nvSpPr>
          <p:spPr bwMode="auto">
            <a:xfrm>
              <a:off x="3550" y="1459"/>
              <a:ext cx="26" cy="33"/>
            </a:xfrm>
            <a:custGeom>
              <a:avLst/>
              <a:gdLst>
                <a:gd name="T0" fmla="*/ 2 w 89"/>
                <a:gd name="T1" fmla="*/ 0 h 107"/>
                <a:gd name="T2" fmla="*/ 2 w 89"/>
                <a:gd name="T3" fmla="*/ 2 h 107"/>
                <a:gd name="T4" fmla="*/ 0 w 89"/>
                <a:gd name="T5" fmla="*/ 3 h 107"/>
                <a:gd name="T6" fmla="*/ 0 w 89"/>
                <a:gd name="T7" fmla="*/ 1 h 107"/>
                <a:gd name="T8" fmla="*/ 2 w 89"/>
                <a:gd name="T9" fmla="*/ 0 h 10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9"/>
                <a:gd name="T16" fmla="*/ 0 h 107"/>
                <a:gd name="T17" fmla="*/ 89 w 89"/>
                <a:gd name="T18" fmla="*/ 107 h 10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9" h="107">
                  <a:moveTo>
                    <a:pt x="89" y="0"/>
                  </a:moveTo>
                  <a:lnTo>
                    <a:pt x="89" y="56"/>
                  </a:lnTo>
                  <a:lnTo>
                    <a:pt x="0" y="107"/>
                  </a:lnTo>
                  <a:lnTo>
                    <a:pt x="0" y="45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DB7D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08" name="Freeform 63"/>
            <p:cNvSpPr>
              <a:spLocks/>
            </p:cNvSpPr>
            <p:nvPr/>
          </p:nvSpPr>
          <p:spPr bwMode="auto">
            <a:xfrm>
              <a:off x="3528" y="1473"/>
              <a:ext cx="22" cy="19"/>
            </a:xfrm>
            <a:custGeom>
              <a:avLst/>
              <a:gdLst>
                <a:gd name="T0" fmla="*/ 2 w 75"/>
                <a:gd name="T1" fmla="*/ 2 h 62"/>
                <a:gd name="T2" fmla="*/ 0 w 75"/>
                <a:gd name="T3" fmla="*/ 1 h 62"/>
                <a:gd name="T4" fmla="*/ 2 w 75"/>
                <a:gd name="T5" fmla="*/ 0 h 62"/>
                <a:gd name="T6" fmla="*/ 2 w 75"/>
                <a:gd name="T7" fmla="*/ 2 h 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5"/>
                <a:gd name="T13" fmla="*/ 0 h 62"/>
                <a:gd name="T14" fmla="*/ 75 w 75"/>
                <a:gd name="T15" fmla="*/ 62 h 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5" h="62">
                  <a:moveTo>
                    <a:pt x="75" y="62"/>
                  </a:moveTo>
                  <a:lnTo>
                    <a:pt x="0" y="41"/>
                  </a:lnTo>
                  <a:lnTo>
                    <a:pt x="75" y="0"/>
                  </a:lnTo>
                  <a:lnTo>
                    <a:pt x="75" y="62"/>
                  </a:lnTo>
                  <a:close/>
                </a:path>
              </a:pathLst>
            </a:custGeom>
            <a:solidFill>
              <a:srgbClr val="B358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09" name="Freeform 64"/>
            <p:cNvSpPr>
              <a:spLocks/>
            </p:cNvSpPr>
            <p:nvPr/>
          </p:nvSpPr>
          <p:spPr bwMode="auto">
            <a:xfrm>
              <a:off x="2923" y="1440"/>
              <a:ext cx="334" cy="197"/>
            </a:xfrm>
            <a:custGeom>
              <a:avLst/>
              <a:gdLst>
                <a:gd name="T0" fmla="*/ 0 w 1159"/>
                <a:gd name="T1" fmla="*/ 0 h 641"/>
                <a:gd name="T2" fmla="*/ 0 w 1159"/>
                <a:gd name="T3" fmla="*/ 1 h 641"/>
                <a:gd name="T4" fmla="*/ 28 w 1159"/>
                <a:gd name="T5" fmla="*/ 19 h 641"/>
                <a:gd name="T6" fmla="*/ 28 w 1159"/>
                <a:gd name="T7" fmla="*/ 18 h 641"/>
                <a:gd name="T8" fmla="*/ 0 w 1159"/>
                <a:gd name="T9" fmla="*/ 0 h 64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59"/>
                <a:gd name="T16" fmla="*/ 0 h 641"/>
                <a:gd name="T17" fmla="*/ 1159 w 1159"/>
                <a:gd name="T18" fmla="*/ 641 h 64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59" h="641">
                  <a:moveTo>
                    <a:pt x="0" y="0"/>
                  </a:moveTo>
                  <a:lnTo>
                    <a:pt x="0" y="18"/>
                  </a:lnTo>
                  <a:lnTo>
                    <a:pt x="1159" y="641"/>
                  </a:lnTo>
                  <a:lnTo>
                    <a:pt x="1159" y="6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7D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10" name="Line 65"/>
            <p:cNvSpPr>
              <a:spLocks noChangeShapeType="1"/>
            </p:cNvSpPr>
            <p:nvPr/>
          </p:nvSpPr>
          <p:spPr bwMode="auto">
            <a:xfrm flipH="1">
              <a:off x="3087" y="1532"/>
              <a:ext cx="2" cy="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11" name="Line 66"/>
            <p:cNvSpPr>
              <a:spLocks noChangeShapeType="1"/>
            </p:cNvSpPr>
            <p:nvPr/>
          </p:nvSpPr>
          <p:spPr bwMode="auto">
            <a:xfrm>
              <a:off x="3206" y="1600"/>
              <a:ext cx="1" cy="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12" name="Line 67"/>
            <p:cNvSpPr>
              <a:spLocks noChangeShapeType="1"/>
            </p:cNvSpPr>
            <p:nvPr/>
          </p:nvSpPr>
          <p:spPr bwMode="auto">
            <a:xfrm>
              <a:off x="3149" y="1567"/>
              <a:ext cx="1" cy="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13" name="Line 68"/>
            <p:cNvSpPr>
              <a:spLocks noChangeShapeType="1"/>
            </p:cNvSpPr>
            <p:nvPr/>
          </p:nvSpPr>
          <p:spPr bwMode="auto">
            <a:xfrm>
              <a:off x="3027" y="1497"/>
              <a:ext cx="1" cy="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14" name="Line 69"/>
            <p:cNvSpPr>
              <a:spLocks noChangeShapeType="1"/>
            </p:cNvSpPr>
            <p:nvPr/>
          </p:nvSpPr>
          <p:spPr bwMode="auto">
            <a:xfrm>
              <a:off x="2974" y="1468"/>
              <a:ext cx="0" cy="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15" name="Freeform 70"/>
            <p:cNvSpPr>
              <a:spLocks/>
            </p:cNvSpPr>
            <p:nvPr/>
          </p:nvSpPr>
          <p:spPr bwMode="auto">
            <a:xfrm>
              <a:off x="3223" y="1427"/>
              <a:ext cx="360" cy="156"/>
            </a:xfrm>
            <a:custGeom>
              <a:avLst/>
              <a:gdLst>
                <a:gd name="T0" fmla="*/ 0 w 1251"/>
                <a:gd name="T1" fmla="*/ 15 h 511"/>
                <a:gd name="T2" fmla="*/ 9 w 1251"/>
                <a:gd name="T3" fmla="*/ 14 h 511"/>
                <a:gd name="T4" fmla="*/ 30 w 1251"/>
                <a:gd name="T5" fmla="*/ 2 h 511"/>
                <a:gd name="T6" fmla="*/ 21 w 1251"/>
                <a:gd name="T7" fmla="*/ 0 h 511"/>
                <a:gd name="T8" fmla="*/ 0 w 1251"/>
                <a:gd name="T9" fmla="*/ 15 h 5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51"/>
                <a:gd name="T16" fmla="*/ 0 h 511"/>
                <a:gd name="T17" fmla="*/ 1251 w 1251"/>
                <a:gd name="T18" fmla="*/ 511 h 5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51" h="511">
                  <a:moveTo>
                    <a:pt x="0" y="511"/>
                  </a:moveTo>
                  <a:lnTo>
                    <a:pt x="403" y="502"/>
                  </a:lnTo>
                  <a:lnTo>
                    <a:pt x="1251" y="72"/>
                  </a:lnTo>
                  <a:lnTo>
                    <a:pt x="868" y="0"/>
                  </a:lnTo>
                  <a:lnTo>
                    <a:pt x="0" y="511"/>
                  </a:lnTo>
                  <a:close/>
                </a:path>
              </a:pathLst>
            </a:custGeom>
            <a:solidFill>
              <a:srgbClr val="B7908B"/>
            </a:solidFill>
            <a:ln w="9525">
              <a:solidFill>
                <a:srgbClr val="B7908B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16" name="Freeform 71"/>
            <p:cNvSpPr>
              <a:spLocks/>
            </p:cNvSpPr>
            <p:nvPr/>
          </p:nvSpPr>
          <p:spPr bwMode="auto">
            <a:xfrm>
              <a:off x="3113" y="1400"/>
              <a:ext cx="392" cy="112"/>
            </a:xfrm>
            <a:custGeom>
              <a:avLst/>
              <a:gdLst>
                <a:gd name="T0" fmla="*/ 0 w 1361"/>
                <a:gd name="T1" fmla="*/ 10 h 367"/>
                <a:gd name="T2" fmla="*/ 20 w 1361"/>
                <a:gd name="T3" fmla="*/ 9 h 367"/>
                <a:gd name="T4" fmla="*/ 33 w 1361"/>
                <a:gd name="T5" fmla="*/ 4 h 367"/>
                <a:gd name="T6" fmla="*/ 32 w 1361"/>
                <a:gd name="T7" fmla="*/ 3 h 367"/>
                <a:gd name="T8" fmla="*/ 20 w 1361"/>
                <a:gd name="T9" fmla="*/ 1 h 367"/>
                <a:gd name="T10" fmla="*/ 16 w 1361"/>
                <a:gd name="T11" fmla="*/ 0 h 367"/>
                <a:gd name="T12" fmla="*/ 0 w 1361"/>
                <a:gd name="T13" fmla="*/ 10 h 36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61"/>
                <a:gd name="T22" fmla="*/ 0 h 367"/>
                <a:gd name="T23" fmla="*/ 1361 w 1361"/>
                <a:gd name="T24" fmla="*/ 367 h 36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61" h="367">
                  <a:moveTo>
                    <a:pt x="0" y="367"/>
                  </a:moveTo>
                  <a:lnTo>
                    <a:pt x="840" y="319"/>
                  </a:lnTo>
                  <a:lnTo>
                    <a:pt x="1361" y="134"/>
                  </a:lnTo>
                  <a:lnTo>
                    <a:pt x="1333" y="104"/>
                  </a:lnTo>
                  <a:lnTo>
                    <a:pt x="830" y="32"/>
                  </a:lnTo>
                  <a:lnTo>
                    <a:pt x="657" y="0"/>
                  </a:lnTo>
                  <a:lnTo>
                    <a:pt x="0" y="367"/>
                  </a:lnTo>
                  <a:close/>
                </a:path>
              </a:pathLst>
            </a:custGeom>
            <a:solidFill>
              <a:srgbClr val="B7908B"/>
            </a:solidFill>
            <a:ln w="9525">
              <a:solidFill>
                <a:srgbClr val="B7908B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17" name="Line 72"/>
            <p:cNvSpPr>
              <a:spLocks noChangeShapeType="1"/>
            </p:cNvSpPr>
            <p:nvPr/>
          </p:nvSpPr>
          <p:spPr bwMode="auto">
            <a:xfrm flipH="1">
              <a:off x="3149" y="1431"/>
              <a:ext cx="341" cy="13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18" name="Line 73"/>
            <p:cNvSpPr>
              <a:spLocks noChangeShapeType="1"/>
            </p:cNvSpPr>
            <p:nvPr/>
          </p:nvSpPr>
          <p:spPr bwMode="auto">
            <a:xfrm flipH="1">
              <a:off x="3094" y="1422"/>
              <a:ext cx="335" cy="10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19" name="Line 74"/>
            <p:cNvSpPr>
              <a:spLocks noChangeShapeType="1"/>
            </p:cNvSpPr>
            <p:nvPr/>
          </p:nvSpPr>
          <p:spPr bwMode="auto">
            <a:xfrm flipH="1">
              <a:off x="3023" y="1410"/>
              <a:ext cx="341" cy="8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20" name="Line 75"/>
            <p:cNvSpPr>
              <a:spLocks noChangeShapeType="1"/>
            </p:cNvSpPr>
            <p:nvPr/>
          </p:nvSpPr>
          <p:spPr bwMode="auto">
            <a:xfrm flipH="1">
              <a:off x="3205" y="1440"/>
              <a:ext cx="339" cy="16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21" name="Line 76"/>
            <p:cNvSpPr>
              <a:spLocks noChangeShapeType="1"/>
            </p:cNvSpPr>
            <p:nvPr/>
          </p:nvSpPr>
          <p:spPr bwMode="auto">
            <a:xfrm flipH="1">
              <a:off x="2962" y="1399"/>
              <a:ext cx="342" cy="7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22" name="Freeform 77"/>
            <p:cNvSpPr>
              <a:spLocks/>
            </p:cNvSpPr>
            <p:nvPr/>
          </p:nvSpPr>
          <p:spPr bwMode="auto">
            <a:xfrm>
              <a:off x="3113" y="1204"/>
              <a:ext cx="189" cy="311"/>
            </a:xfrm>
            <a:custGeom>
              <a:avLst/>
              <a:gdLst>
                <a:gd name="T0" fmla="*/ 0 w 657"/>
                <a:gd name="T1" fmla="*/ 0 h 1012"/>
                <a:gd name="T2" fmla="*/ 16 w 657"/>
                <a:gd name="T3" fmla="*/ 2 h 1012"/>
                <a:gd name="T4" fmla="*/ 16 w 657"/>
                <a:gd name="T5" fmla="*/ 24 h 1012"/>
                <a:gd name="T6" fmla="*/ 0 w 657"/>
                <a:gd name="T7" fmla="*/ 30 h 1012"/>
                <a:gd name="T8" fmla="*/ 0 w 657"/>
                <a:gd name="T9" fmla="*/ 0 h 10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7"/>
                <a:gd name="T16" fmla="*/ 0 h 1012"/>
                <a:gd name="T17" fmla="*/ 657 w 657"/>
                <a:gd name="T18" fmla="*/ 1012 h 10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7" h="1012">
                  <a:moveTo>
                    <a:pt x="0" y="0"/>
                  </a:moveTo>
                  <a:lnTo>
                    <a:pt x="657" y="56"/>
                  </a:lnTo>
                  <a:lnTo>
                    <a:pt x="657" y="817"/>
                  </a:lnTo>
                  <a:lnTo>
                    <a:pt x="0" y="10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7D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23" name="Freeform 78"/>
            <p:cNvSpPr>
              <a:spLocks/>
            </p:cNvSpPr>
            <p:nvPr/>
          </p:nvSpPr>
          <p:spPr bwMode="auto">
            <a:xfrm>
              <a:off x="2975" y="1204"/>
              <a:ext cx="138" cy="311"/>
            </a:xfrm>
            <a:custGeom>
              <a:avLst/>
              <a:gdLst>
                <a:gd name="T0" fmla="*/ 12 w 478"/>
                <a:gd name="T1" fmla="*/ 0 h 1012"/>
                <a:gd name="T2" fmla="*/ 0 w 478"/>
                <a:gd name="T3" fmla="*/ 2 h 1012"/>
                <a:gd name="T4" fmla="*/ 0 w 478"/>
                <a:gd name="T5" fmla="*/ 23 h 1012"/>
                <a:gd name="T6" fmla="*/ 12 w 478"/>
                <a:gd name="T7" fmla="*/ 30 h 1012"/>
                <a:gd name="T8" fmla="*/ 12 w 478"/>
                <a:gd name="T9" fmla="*/ 0 h 10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78"/>
                <a:gd name="T16" fmla="*/ 0 h 1012"/>
                <a:gd name="T17" fmla="*/ 478 w 478"/>
                <a:gd name="T18" fmla="*/ 1012 h 10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78" h="1012">
                  <a:moveTo>
                    <a:pt x="478" y="0"/>
                  </a:moveTo>
                  <a:lnTo>
                    <a:pt x="0" y="61"/>
                  </a:lnTo>
                  <a:lnTo>
                    <a:pt x="0" y="793"/>
                  </a:lnTo>
                  <a:lnTo>
                    <a:pt x="478" y="1012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rgbClr val="FFAD2C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24" name="Freeform 79"/>
            <p:cNvSpPr>
              <a:spLocks/>
            </p:cNvSpPr>
            <p:nvPr/>
          </p:nvSpPr>
          <p:spPr bwMode="auto">
            <a:xfrm>
              <a:off x="3028" y="1358"/>
              <a:ext cx="42" cy="101"/>
            </a:xfrm>
            <a:custGeom>
              <a:avLst/>
              <a:gdLst>
                <a:gd name="T0" fmla="*/ 1 w 143"/>
                <a:gd name="T1" fmla="*/ 9 h 326"/>
                <a:gd name="T2" fmla="*/ 1 w 143"/>
                <a:gd name="T3" fmla="*/ 3 h 326"/>
                <a:gd name="T4" fmla="*/ 0 w 143"/>
                <a:gd name="T5" fmla="*/ 3 h 326"/>
                <a:gd name="T6" fmla="*/ 2 w 143"/>
                <a:gd name="T7" fmla="*/ 0 h 326"/>
                <a:gd name="T8" fmla="*/ 4 w 143"/>
                <a:gd name="T9" fmla="*/ 4 h 326"/>
                <a:gd name="T10" fmla="*/ 3 w 143"/>
                <a:gd name="T11" fmla="*/ 3 h 326"/>
                <a:gd name="T12" fmla="*/ 3 w 143"/>
                <a:gd name="T13" fmla="*/ 10 h 326"/>
                <a:gd name="T14" fmla="*/ 1 w 143"/>
                <a:gd name="T15" fmla="*/ 9 h 32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3"/>
                <a:gd name="T25" fmla="*/ 0 h 326"/>
                <a:gd name="T26" fmla="*/ 143 w 143"/>
                <a:gd name="T27" fmla="*/ 326 h 32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3" h="326">
                  <a:moveTo>
                    <a:pt x="33" y="295"/>
                  </a:moveTo>
                  <a:lnTo>
                    <a:pt x="33" y="99"/>
                  </a:lnTo>
                  <a:lnTo>
                    <a:pt x="0" y="91"/>
                  </a:lnTo>
                  <a:lnTo>
                    <a:pt x="69" y="0"/>
                  </a:lnTo>
                  <a:lnTo>
                    <a:pt x="143" y="132"/>
                  </a:lnTo>
                  <a:lnTo>
                    <a:pt x="100" y="121"/>
                  </a:lnTo>
                  <a:lnTo>
                    <a:pt x="100" y="326"/>
                  </a:lnTo>
                  <a:lnTo>
                    <a:pt x="33" y="295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25" name="Freeform 80"/>
            <p:cNvSpPr>
              <a:spLocks/>
            </p:cNvSpPr>
            <p:nvPr/>
          </p:nvSpPr>
          <p:spPr bwMode="auto">
            <a:xfrm>
              <a:off x="2975" y="1204"/>
              <a:ext cx="138" cy="30"/>
            </a:xfrm>
            <a:custGeom>
              <a:avLst/>
              <a:gdLst>
                <a:gd name="T0" fmla="*/ 0 w 476"/>
                <a:gd name="T1" fmla="*/ 2 h 98"/>
                <a:gd name="T2" fmla="*/ 0 w 476"/>
                <a:gd name="T3" fmla="*/ 3 h 98"/>
                <a:gd name="T4" fmla="*/ 12 w 476"/>
                <a:gd name="T5" fmla="*/ 1 h 98"/>
                <a:gd name="T6" fmla="*/ 12 w 476"/>
                <a:gd name="T7" fmla="*/ 0 h 98"/>
                <a:gd name="T8" fmla="*/ 0 w 476"/>
                <a:gd name="T9" fmla="*/ 2 h 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76"/>
                <a:gd name="T16" fmla="*/ 0 h 98"/>
                <a:gd name="T17" fmla="*/ 476 w 476"/>
                <a:gd name="T18" fmla="*/ 98 h 9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76" h="98">
                  <a:moveTo>
                    <a:pt x="0" y="61"/>
                  </a:moveTo>
                  <a:lnTo>
                    <a:pt x="0" y="98"/>
                  </a:lnTo>
                  <a:lnTo>
                    <a:pt x="476" y="46"/>
                  </a:lnTo>
                  <a:lnTo>
                    <a:pt x="476" y="0"/>
                  </a:lnTo>
                  <a:lnTo>
                    <a:pt x="0" y="61"/>
                  </a:lnTo>
                  <a:close/>
                </a:path>
              </a:pathLst>
            </a:custGeom>
            <a:solidFill>
              <a:srgbClr val="DB7D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26" name="Freeform 81"/>
            <p:cNvSpPr>
              <a:spLocks/>
            </p:cNvSpPr>
            <p:nvPr/>
          </p:nvSpPr>
          <p:spPr bwMode="auto">
            <a:xfrm>
              <a:off x="3113" y="1204"/>
              <a:ext cx="189" cy="27"/>
            </a:xfrm>
            <a:custGeom>
              <a:avLst/>
              <a:gdLst>
                <a:gd name="T0" fmla="*/ 0 w 657"/>
                <a:gd name="T1" fmla="*/ 1 h 90"/>
                <a:gd name="T2" fmla="*/ 16 w 657"/>
                <a:gd name="T3" fmla="*/ 2 h 90"/>
                <a:gd name="T4" fmla="*/ 16 w 657"/>
                <a:gd name="T5" fmla="*/ 2 h 90"/>
                <a:gd name="T6" fmla="*/ 0 w 657"/>
                <a:gd name="T7" fmla="*/ 0 h 90"/>
                <a:gd name="T8" fmla="*/ 0 w 657"/>
                <a:gd name="T9" fmla="*/ 1 h 9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7"/>
                <a:gd name="T16" fmla="*/ 0 h 90"/>
                <a:gd name="T17" fmla="*/ 657 w 657"/>
                <a:gd name="T18" fmla="*/ 90 h 9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7" h="90">
                  <a:moveTo>
                    <a:pt x="0" y="46"/>
                  </a:moveTo>
                  <a:lnTo>
                    <a:pt x="657" y="90"/>
                  </a:lnTo>
                  <a:lnTo>
                    <a:pt x="657" y="57"/>
                  </a:lnTo>
                  <a:lnTo>
                    <a:pt x="0" y="0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rgbClr val="B358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27" name="Freeform 82"/>
            <p:cNvSpPr>
              <a:spLocks/>
            </p:cNvSpPr>
            <p:nvPr/>
          </p:nvSpPr>
          <p:spPr bwMode="auto">
            <a:xfrm>
              <a:off x="3113" y="1218"/>
              <a:ext cx="32" cy="297"/>
            </a:xfrm>
            <a:custGeom>
              <a:avLst/>
              <a:gdLst>
                <a:gd name="T0" fmla="*/ 0 w 110"/>
                <a:gd name="T1" fmla="*/ 0 h 966"/>
                <a:gd name="T2" fmla="*/ 3 w 110"/>
                <a:gd name="T3" fmla="*/ 0 h 966"/>
                <a:gd name="T4" fmla="*/ 3 w 110"/>
                <a:gd name="T5" fmla="*/ 27 h 966"/>
                <a:gd name="T6" fmla="*/ 0 w 110"/>
                <a:gd name="T7" fmla="*/ 28 h 966"/>
                <a:gd name="T8" fmla="*/ 0 w 110"/>
                <a:gd name="T9" fmla="*/ 0 h 9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0"/>
                <a:gd name="T16" fmla="*/ 0 h 966"/>
                <a:gd name="T17" fmla="*/ 110 w 110"/>
                <a:gd name="T18" fmla="*/ 966 h 9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0" h="966">
                  <a:moveTo>
                    <a:pt x="0" y="0"/>
                  </a:moveTo>
                  <a:lnTo>
                    <a:pt x="110" y="8"/>
                  </a:lnTo>
                  <a:lnTo>
                    <a:pt x="110" y="932"/>
                  </a:lnTo>
                  <a:lnTo>
                    <a:pt x="2" y="9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358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28" name="Freeform 83"/>
            <p:cNvSpPr>
              <a:spLocks/>
            </p:cNvSpPr>
            <p:nvPr/>
          </p:nvSpPr>
          <p:spPr bwMode="auto">
            <a:xfrm>
              <a:off x="3276" y="1230"/>
              <a:ext cx="26" cy="233"/>
            </a:xfrm>
            <a:custGeom>
              <a:avLst/>
              <a:gdLst>
                <a:gd name="T0" fmla="*/ 0 w 90"/>
                <a:gd name="T1" fmla="*/ 0 h 763"/>
                <a:gd name="T2" fmla="*/ 2 w 90"/>
                <a:gd name="T3" fmla="*/ 0 h 763"/>
                <a:gd name="T4" fmla="*/ 2 w 90"/>
                <a:gd name="T5" fmla="*/ 21 h 763"/>
                <a:gd name="T6" fmla="*/ 0 w 90"/>
                <a:gd name="T7" fmla="*/ 22 h 763"/>
                <a:gd name="T8" fmla="*/ 0 w 90"/>
                <a:gd name="T9" fmla="*/ 0 h 763"/>
                <a:gd name="T10" fmla="*/ 0 w 90"/>
                <a:gd name="T11" fmla="*/ 0 h 7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0"/>
                <a:gd name="T19" fmla="*/ 0 h 763"/>
                <a:gd name="T20" fmla="*/ 90 w 90"/>
                <a:gd name="T21" fmla="*/ 763 h 7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0" h="763">
                  <a:moveTo>
                    <a:pt x="0" y="0"/>
                  </a:moveTo>
                  <a:lnTo>
                    <a:pt x="90" y="7"/>
                  </a:lnTo>
                  <a:lnTo>
                    <a:pt x="90" y="735"/>
                  </a:lnTo>
                  <a:lnTo>
                    <a:pt x="0" y="763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358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29" name="Freeform 84"/>
            <p:cNvSpPr>
              <a:spLocks/>
            </p:cNvSpPr>
            <p:nvPr/>
          </p:nvSpPr>
          <p:spPr bwMode="auto">
            <a:xfrm>
              <a:off x="3268" y="1230"/>
              <a:ext cx="8" cy="222"/>
            </a:xfrm>
            <a:custGeom>
              <a:avLst/>
              <a:gdLst>
                <a:gd name="T0" fmla="*/ 1 w 29"/>
                <a:gd name="T1" fmla="*/ 0 h 728"/>
                <a:gd name="T2" fmla="*/ 1 w 29"/>
                <a:gd name="T3" fmla="*/ 21 h 728"/>
                <a:gd name="T4" fmla="*/ 0 w 29"/>
                <a:gd name="T5" fmla="*/ 21 h 728"/>
                <a:gd name="T6" fmla="*/ 0 w 29"/>
                <a:gd name="T7" fmla="*/ 0 h 728"/>
                <a:gd name="T8" fmla="*/ 1 w 29"/>
                <a:gd name="T9" fmla="*/ 0 h 7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728"/>
                <a:gd name="T17" fmla="*/ 29 w 29"/>
                <a:gd name="T18" fmla="*/ 728 h 7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728">
                  <a:moveTo>
                    <a:pt x="29" y="0"/>
                  </a:moveTo>
                  <a:lnTo>
                    <a:pt x="28" y="728"/>
                  </a:lnTo>
                  <a:lnTo>
                    <a:pt x="0" y="728"/>
                  </a:lnTo>
                  <a:lnTo>
                    <a:pt x="1" y="7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FFAD2C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30" name="Freeform 85"/>
            <p:cNvSpPr>
              <a:spLocks/>
            </p:cNvSpPr>
            <p:nvPr/>
          </p:nvSpPr>
          <p:spPr bwMode="auto">
            <a:xfrm>
              <a:off x="3145" y="1220"/>
              <a:ext cx="131" cy="11"/>
            </a:xfrm>
            <a:custGeom>
              <a:avLst/>
              <a:gdLst>
                <a:gd name="T0" fmla="*/ 0 w 457"/>
                <a:gd name="T1" fmla="*/ 0 h 35"/>
                <a:gd name="T2" fmla="*/ 11 w 457"/>
                <a:gd name="T3" fmla="*/ 1 h 35"/>
                <a:gd name="T4" fmla="*/ 10 w 457"/>
                <a:gd name="T5" fmla="*/ 1 h 35"/>
                <a:gd name="T6" fmla="*/ 0 w 457"/>
                <a:gd name="T7" fmla="*/ 0 h 35"/>
                <a:gd name="T8" fmla="*/ 0 w 457"/>
                <a:gd name="T9" fmla="*/ 0 h 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7"/>
                <a:gd name="T16" fmla="*/ 0 h 35"/>
                <a:gd name="T17" fmla="*/ 457 w 457"/>
                <a:gd name="T18" fmla="*/ 35 h 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7" h="35">
                  <a:moveTo>
                    <a:pt x="0" y="0"/>
                  </a:moveTo>
                  <a:lnTo>
                    <a:pt x="457" y="28"/>
                  </a:lnTo>
                  <a:lnTo>
                    <a:pt x="424" y="35"/>
                  </a:lnTo>
                  <a:lnTo>
                    <a:pt x="0" y="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31" name="Freeform 86"/>
            <p:cNvSpPr>
              <a:spLocks/>
            </p:cNvSpPr>
            <p:nvPr/>
          </p:nvSpPr>
          <p:spPr bwMode="auto">
            <a:xfrm>
              <a:off x="2975" y="1231"/>
              <a:ext cx="28" cy="219"/>
            </a:xfrm>
            <a:custGeom>
              <a:avLst/>
              <a:gdLst>
                <a:gd name="T0" fmla="*/ 0 w 96"/>
                <a:gd name="T1" fmla="*/ 0 h 714"/>
                <a:gd name="T2" fmla="*/ 2 w 96"/>
                <a:gd name="T3" fmla="*/ 0 h 714"/>
                <a:gd name="T4" fmla="*/ 2 w 96"/>
                <a:gd name="T5" fmla="*/ 21 h 714"/>
                <a:gd name="T6" fmla="*/ 0 w 96"/>
                <a:gd name="T7" fmla="*/ 19 h 714"/>
                <a:gd name="T8" fmla="*/ 0 w 96"/>
                <a:gd name="T9" fmla="*/ 0 h 7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6"/>
                <a:gd name="T16" fmla="*/ 0 h 714"/>
                <a:gd name="T17" fmla="*/ 96 w 96"/>
                <a:gd name="T18" fmla="*/ 714 h 7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6" h="714">
                  <a:moveTo>
                    <a:pt x="0" y="10"/>
                  </a:moveTo>
                  <a:lnTo>
                    <a:pt x="96" y="0"/>
                  </a:lnTo>
                  <a:lnTo>
                    <a:pt x="96" y="714"/>
                  </a:lnTo>
                  <a:lnTo>
                    <a:pt x="0" y="673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DB7D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32" name="Freeform 87"/>
            <p:cNvSpPr>
              <a:spLocks/>
            </p:cNvSpPr>
            <p:nvPr/>
          </p:nvSpPr>
          <p:spPr bwMode="auto">
            <a:xfrm>
              <a:off x="3003" y="1221"/>
              <a:ext cx="87" cy="11"/>
            </a:xfrm>
            <a:custGeom>
              <a:avLst/>
              <a:gdLst>
                <a:gd name="T0" fmla="*/ 0 w 301"/>
                <a:gd name="T1" fmla="*/ 1 h 38"/>
                <a:gd name="T2" fmla="*/ 1 w 301"/>
                <a:gd name="T3" fmla="*/ 1 h 38"/>
                <a:gd name="T4" fmla="*/ 7 w 301"/>
                <a:gd name="T5" fmla="*/ 0 h 38"/>
                <a:gd name="T6" fmla="*/ 7 w 301"/>
                <a:gd name="T7" fmla="*/ 0 h 38"/>
                <a:gd name="T8" fmla="*/ 0 w 301"/>
                <a:gd name="T9" fmla="*/ 1 h 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1"/>
                <a:gd name="T16" fmla="*/ 0 h 38"/>
                <a:gd name="T17" fmla="*/ 301 w 301"/>
                <a:gd name="T18" fmla="*/ 38 h 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1" h="38">
                  <a:moveTo>
                    <a:pt x="0" y="33"/>
                  </a:moveTo>
                  <a:lnTo>
                    <a:pt x="26" y="38"/>
                  </a:lnTo>
                  <a:lnTo>
                    <a:pt x="301" y="10"/>
                  </a:lnTo>
                  <a:lnTo>
                    <a:pt x="301" y="0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33" name="Freeform 88"/>
            <p:cNvSpPr>
              <a:spLocks/>
            </p:cNvSpPr>
            <p:nvPr/>
          </p:nvSpPr>
          <p:spPr bwMode="auto">
            <a:xfrm>
              <a:off x="3090" y="1218"/>
              <a:ext cx="24" cy="297"/>
            </a:xfrm>
            <a:custGeom>
              <a:avLst/>
              <a:gdLst>
                <a:gd name="T0" fmla="*/ 0 w 83"/>
                <a:gd name="T1" fmla="*/ 0 h 966"/>
                <a:gd name="T2" fmla="*/ 2 w 83"/>
                <a:gd name="T3" fmla="*/ 0 h 966"/>
                <a:gd name="T4" fmla="*/ 2 w 83"/>
                <a:gd name="T5" fmla="*/ 28 h 966"/>
                <a:gd name="T6" fmla="*/ 0 w 83"/>
                <a:gd name="T7" fmla="*/ 27 h 966"/>
                <a:gd name="T8" fmla="*/ 0 w 83"/>
                <a:gd name="T9" fmla="*/ 0 h 9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3"/>
                <a:gd name="T16" fmla="*/ 0 h 966"/>
                <a:gd name="T17" fmla="*/ 83 w 83"/>
                <a:gd name="T18" fmla="*/ 966 h 9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3" h="966">
                  <a:moveTo>
                    <a:pt x="0" y="9"/>
                  </a:moveTo>
                  <a:lnTo>
                    <a:pt x="81" y="0"/>
                  </a:lnTo>
                  <a:lnTo>
                    <a:pt x="83" y="966"/>
                  </a:lnTo>
                  <a:lnTo>
                    <a:pt x="0" y="927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DB7D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34" name="Freeform 89"/>
            <p:cNvSpPr>
              <a:spLocks/>
            </p:cNvSpPr>
            <p:nvPr/>
          </p:nvSpPr>
          <p:spPr bwMode="auto">
            <a:xfrm>
              <a:off x="3003" y="1231"/>
              <a:ext cx="7" cy="219"/>
            </a:xfrm>
            <a:custGeom>
              <a:avLst/>
              <a:gdLst>
                <a:gd name="T0" fmla="*/ 0 w 26"/>
                <a:gd name="T1" fmla="*/ 0 h 714"/>
                <a:gd name="T2" fmla="*/ 1 w 26"/>
                <a:gd name="T3" fmla="*/ 0 h 714"/>
                <a:gd name="T4" fmla="*/ 1 w 26"/>
                <a:gd name="T5" fmla="*/ 21 h 714"/>
                <a:gd name="T6" fmla="*/ 0 w 26"/>
                <a:gd name="T7" fmla="*/ 21 h 714"/>
                <a:gd name="T8" fmla="*/ 0 w 26"/>
                <a:gd name="T9" fmla="*/ 0 h 7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"/>
                <a:gd name="T16" fmla="*/ 0 h 714"/>
                <a:gd name="T17" fmla="*/ 26 w 26"/>
                <a:gd name="T18" fmla="*/ 714 h 7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" h="714">
                  <a:moveTo>
                    <a:pt x="0" y="0"/>
                  </a:moveTo>
                  <a:lnTo>
                    <a:pt x="26" y="5"/>
                  </a:lnTo>
                  <a:lnTo>
                    <a:pt x="26" y="709"/>
                  </a:lnTo>
                  <a:lnTo>
                    <a:pt x="0" y="7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358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35" name="Freeform 90"/>
            <p:cNvSpPr>
              <a:spLocks/>
            </p:cNvSpPr>
            <p:nvPr/>
          </p:nvSpPr>
          <p:spPr bwMode="auto">
            <a:xfrm>
              <a:off x="3003" y="1449"/>
              <a:ext cx="87" cy="42"/>
            </a:xfrm>
            <a:custGeom>
              <a:avLst/>
              <a:gdLst>
                <a:gd name="T0" fmla="*/ 0 w 301"/>
                <a:gd name="T1" fmla="*/ 0 h 138"/>
                <a:gd name="T2" fmla="*/ 1 w 301"/>
                <a:gd name="T3" fmla="*/ 0 h 138"/>
                <a:gd name="T4" fmla="*/ 7 w 301"/>
                <a:gd name="T5" fmla="*/ 3 h 138"/>
                <a:gd name="T6" fmla="*/ 7 w 301"/>
                <a:gd name="T7" fmla="*/ 4 h 138"/>
                <a:gd name="T8" fmla="*/ 0 w 301"/>
                <a:gd name="T9" fmla="*/ 0 h 1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1"/>
                <a:gd name="T16" fmla="*/ 0 h 138"/>
                <a:gd name="T17" fmla="*/ 301 w 301"/>
                <a:gd name="T18" fmla="*/ 138 h 1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1" h="138">
                  <a:moveTo>
                    <a:pt x="0" y="5"/>
                  </a:moveTo>
                  <a:lnTo>
                    <a:pt x="26" y="0"/>
                  </a:lnTo>
                  <a:lnTo>
                    <a:pt x="301" y="116"/>
                  </a:lnTo>
                  <a:lnTo>
                    <a:pt x="301" y="138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FAD2C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36" name="Freeform 91"/>
            <p:cNvSpPr>
              <a:spLocks/>
            </p:cNvSpPr>
            <p:nvPr/>
          </p:nvSpPr>
          <p:spPr bwMode="auto">
            <a:xfrm>
              <a:off x="2975" y="1438"/>
              <a:ext cx="139" cy="77"/>
            </a:xfrm>
            <a:custGeom>
              <a:avLst/>
              <a:gdLst>
                <a:gd name="T0" fmla="*/ 0 w 480"/>
                <a:gd name="T1" fmla="*/ 0 h 251"/>
                <a:gd name="T2" fmla="*/ 0 w 480"/>
                <a:gd name="T3" fmla="*/ 1 h 251"/>
                <a:gd name="T4" fmla="*/ 12 w 480"/>
                <a:gd name="T5" fmla="*/ 7 h 251"/>
                <a:gd name="T6" fmla="*/ 12 w 480"/>
                <a:gd name="T7" fmla="*/ 6 h 251"/>
                <a:gd name="T8" fmla="*/ 0 w 480"/>
                <a:gd name="T9" fmla="*/ 0 h 2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80"/>
                <a:gd name="T16" fmla="*/ 0 h 251"/>
                <a:gd name="T17" fmla="*/ 480 w 480"/>
                <a:gd name="T18" fmla="*/ 251 h 2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80" h="251">
                  <a:moveTo>
                    <a:pt x="0" y="0"/>
                  </a:moveTo>
                  <a:lnTo>
                    <a:pt x="0" y="32"/>
                  </a:lnTo>
                  <a:lnTo>
                    <a:pt x="480" y="251"/>
                  </a:lnTo>
                  <a:lnTo>
                    <a:pt x="480" y="2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7D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37" name="Freeform 92"/>
            <p:cNvSpPr>
              <a:spLocks/>
            </p:cNvSpPr>
            <p:nvPr/>
          </p:nvSpPr>
          <p:spPr bwMode="auto">
            <a:xfrm>
              <a:off x="3145" y="1452"/>
              <a:ext cx="131" cy="39"/>
            </a:xfrm>
            <a:custGeom>
              <a:avLst/>
              <a:gdLst>
                <a:gd name="T0" fmla="*/ 11 w 456"/>
                <a:gd name="T1" fmla="*/ 0 h 125"/>
                <a:gd name="T2" fmla="*/ 10 w 456"/>
                <a:gd name="T3" fmla="*/ 0 h 125"/>
                <a:gd name="T4" fmla="*/ 0 w 456"/>
                <a:gd name="T5" fmla="*/ 3 h 125"/>
                <a:gd name="T6" fmla="*/ 0 w 456"/>
                <a:gd name="T7" fmla="*/ 4 h 125"/>
                <a:gd name="T8" fmla="*/ 11 w 456"/>
                <a:gd name="T9" fmla="*/ 0 h 1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6"/>
                <a:gd name="T16" fmla="*/ 0 h 125"/>
                <a:gd name="T17" fmla="*/ 456 w 456"/>
                <a:gd name="T18" fmla="*/ 125 h 1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6" h="125">
                  <a:moveTo>
                    <a:pt x="456" y="0"/>
                  </a:moveTo>
                  <a:lnTo>
                    <a:pt x="428" y="0"/>
                  </a:lnTo>
                  <a:lnTo>
                    <a:pt x="0" y="114"/>
                  </a:lnTo>
                  <a:lnTo>
                    <a:pt x="0" y="125"/>
                  </a:lnTo>
                  <a:lnTo>
                    <a:pt x="456" y="0"/>
                  </a:lnTo>
                  <a:close/>
                </a:path>
              </a:pathLst>
            </a:custGeom>
            <a:solidFill>
              <a:srgbClr val="DB7D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38" name="Freeform 93"/>
            <p:cNvSpPr>
              <a:spLocks/>
            </p:cNvSpPr>
            <p:nvPr/>
          </p:nvSpPr>
          <p:spPr bwMode="auto">
            <a:xfrm>
              <a:off x="3144" y="1452"/>
              <a:ext cx="132" cy="52"/>
            </a:xfrm>
            <a:custGeom>
              <a:avLst/>
              <a:gdLst>
                <a:gd name="T0" fmla="*/ 0 w 459"/>
                <a:gd name="T1" fmla="*/ 4 h 167"/>
                <a:gd name="T2" fmla="*/ 0 w 459"/>
                <a:gd name="T3" fmla="*/ 5 h 167"/>
                <a:gd name="T4" fmla="*/ 11 w 459"/>
                <a:gd name="T5" fmla="*/ 1 h 167"/>
                <a:gd name="T6" fmla="*/ 11 w 459"/>
                <a:gd name="T7" fmla="*/ 0 h 167"/>
                <a:gd name="T8" fmla="*/ 0 w 459"/>
                <a:gd name="T9" fmla="*/ 4 h 1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9"/>
                <a:gd name="T16" fmla="*/ 0 h 167"/>
                <a:gd name="T17" fmla="*/ 459 w 459"/>
                <a:gd name="T18" fmla="*/ 167 h 1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9" h="167">
                  <a:moveTo>
                    <a:pt x="0" y="124"/>
                  </a:moveTo>
                  <a:lnTo>
                    <a:pt x="0" y="167"/>
                  </a:lnTo>
                  <a:lnTo>
                    <a:pt x="459" y="31"/>
                  </a:lnTo>
                  <a:lnTo>
                    <a:pt x="459" y="0"/>
                  </a:lnTo>
                  <a:lnTo>
                    <a:pt x="0" y="124"/>
                  </a:lnTo>
                  <a:close/>
                </a:path>
              </a:pathLst>
            </a:custGeom>
            <a:solidFill>
              <a:srgbClr val="B358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39" name="Freeform 94"/>
            <p:cNvSpPr>
              <a:spLocks/>
            </p:cNvSpPr>
            <p:nvPr/>
          </p:nvSpPr>
          <p:spPr bwMode="auto">
            <a:xfrm>
              <a:off x="3344" y="1311"/>
              <a:ext cx="126" cy="232"/>
            </a:xfrm>
            <a:custGeom>
              <a:avLst/>
              <a:gdLst>
                <a:gd name="T0" fmla="*/ 0 w 439"/>
                <a:gd name="T1" fmla="*/ 22 h 755"/>
                <a:gd name="T2" fmla="*/ 0 w 439"/>
                <a:gd name="T3" fmla="*/ 1 h 755"/>
                <a:gd name="T4" fmla="*/ 10 w 439"/>
                <a:gd name="T5" fmla="*/ 0 h 755"/>
                <a:gd name="T6" fmla="*/ 10 w 439"/>
                <a:gd name="T7" fmla="*/ 16 h 755"/>
                <a:gd name="T8" fmla="*/ 0 w 439"/>
                <a:gd name="T9" fmla="*/ 22 h 7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39"/>
                <a:gd name="T16" fmla="*/ 0 h 755"/>
                <a:gd name="T17" fmla="*/ 439 w 439"/>
                <a:gd name="T18" fmla="*/ 755 h 75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39" h="755">
                  <a:moveTo>
                    <a:pt x="0" y="755"/>
                  </a:moveTo>
                  <a:lnTo>
                    <a:pt x="0" y="42"/>
                  </a:lnTo>
                  <a:lnTo>
                    <a:pt x="439" y="0"/>
                  </a:lnTo>
                  <a:lnTo>
                    <a:pt x="439" y="547"/>
                  </a:lnTo>
                  <a:lnTo>
                    <a:pt x="0" y="755"/>
                  </a:lnTo>
                  <a:close/>
                </a:path>
              </a:pathLst>
            </a:custGeom>
            <a:solidFill>
              <a:srgbClr val="B358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40" name="Freeform 95"/>
            <p:cNvSpPr>
              <a:spLocks/>
            </p:cNvSpPr>
            <p:nvPr/>
          </p:nvSpPr>
          <p:spPr bwMode="auto">
            <a:xfrm>
              <a:off x="3234" y="1307"/>
              <a:ext cx="236" cy="17"/>
            </a:xfrm>
            <a:custGeom>
              <a:avLst/>
              <a:gdLst>
                <a:gd name="T0" fmla="*/ 9 w 819"/>
                <a:gd name="T1" fmla="*/ 1 h 59"/>
                <a:gd name="T2" fmla="*/ 20 w 819"/>
                <a:gd name="T3" fmla="*/ 0 h 59"/>
                <a:gd name="T4" fmla="*/ 10 w 819"/>
                <a:gd name="T5" fmla="*/ 0 h 59"/>
                <a:gd name="T6" fmla="*/ 0 w 819"/>
                <a:gd name="T7" fmla="*/ 1 h 59"/>
                <a:gd name="T8" fmla="*/ 9 w 819"/>
                <a:gd name="T9" fmla="*/ 1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19"/>
                <a:gd name="T16" fmla="*/ 0 h 59"/>
                <a:gd name="T17" fmla="*/ 819 w 819"/>
                <a:gd name="T18" fmla="*/ 59 h 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19" h="59">
                  <a:moveTo>
                    <a:pt x="380" y="59"/>
                  </a:moveTo>
                  <a:lnTo>
                    <a:pt x="819" y="17"/>
                  </a:lnTo>
                  <a:lnTo>
                    <a:pt x="418" y="0"/>
                  </a:lnTo>
                  <a:lnTo>
                    <a:pt x="0" y="30"/>
                  </a:lnTo>
                  <a:lnTo>
                    <a:pt x="380" y="59"/>
                  </a:lnTo>
                  <a:close/>
                </a:path>
              </a:pathLst>
            </a:custGeom>
            <a:solidFill>
              <a:srgbClr val="FFAD2C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41" name="Freeform 96"/>
            <p:cNvSpPr>
              <a:spLocks/>
            </p:cNvSpPr>
            <p:nvPr/>
          </p:nvSpPr>
          <p:spPr bwMode="auto">
            <a:xfrm>
              <a:off x="3234" y="1316"/>
              <a:ext cx="110" cy="227"/>
            </a:xfrm>
            <a:custGeom>
              <a:avLst/>
              <a:gdLst>
                <a:gd name="T0" fmla="*/ 0 w 380"/>
                <a:gd name="T1" fmla="*/ 0 h 742"/>
                <a:gd name="T2" fmla="*/ 0 w 380"/>
                <a:gd name="T3" fmla="*/ 17 h 742"/>
                <a:gd name="T4" fmla="*/ 9 w 380"/>
                <a:gd name="T5" fmla="*/ 21 h 742"/>
                <a:gd name="T6" fmla="*/ 9 w 380"/>
                <a:gd name="T7" fmla="*/ 1 h 742"/>
                <a:gd name="T8" fmla="*/ 0 w 380"/>
                <a:gd name="T9" fmla="*/ 0 h 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80"/>
                <a:gd name="T16" fmla="*/ 0 h 742"/>
                <a:gd name="T17" fmla="*/ 380 w 380"/>
                <a:gd name="T18" fmla="*/ 742 h 7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80" h="742">
                  <a:moveTo>
                    <a:pt x="0" y="0"/>
                  </a:moveTo>
                  <a:lnTo>
                    <a:pt x="0" y="609"/>
                  </a:lnTo>
                  <a:lnTo>
                    <a:pt x="380" y="742"/>
                  </a:lnTo>
                  <a:lnTo>
                    <a:pt x="38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7D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42" name="Freeform 97"/>
            <p:cNvSpPr>
              <a:spLocks/>
            </p:cNvSpPr>
            <p:nvPr/>
          </p:nvSpPr>
          <p:spPr bwMode="auto">
            <a:xfrm>
              <a:off x="3128" y="1417"/>
              <a:ext cx="191" cy="51"/>
            </a:xfrm>
            <a:custGeom>
              <a:avLst/>
              <a:gdLst>
                <a:gd name="T0" fmla="*/ 0 w 658"/>
                <a:gd name="T1" fmla="*/ 2 h 167"/>
                <a:gd name="T2" fmla="*/ 8 w 658"/>
                <a:gd name="T3" fmla="*/ 0 h 167"/>
                <a:gd name="T4" fmla="*/ 16 w 658"/>
                <a:gd name="T5" fmla="*/ 2 h 167"/>
                <a:gd name="T6" fmla="*/ 8 w 658"/>
                <a:gd name="T7" fmla="*/ 5 h 167"/>
                <a:gd name="T8" fmla="*/ 0 w 658"/>
                <a:gd name="T9" fmla="*/ 2 h 1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8"/>
                <a:gd name="T16" fmla="*/ 0 h 167"/>
                <a:gd name="T17" fmla="*/ 658 w 658"/>
                <a:gd name="T18" fmla="*/ 167 h 1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8" h="167">
                  <a:moveTo>
                    <a:pt x="0" y="65"/>
                  </a:moveTo>
                  <a:lnTo>
                    <a:pt x="303" y="0"/>
                  </a:lnTo>
                  <a:lnTo>
                    <a:pt x="658" y="75"/>
                  </a:lnTo>
                  <a:lnTo>
                    <a:pt x="326" y="167"/>
                  </a:lnTo>
                  <a:lnTo>
                    <a:pt x="0" y="65"/>
                  </a:lnTo>
                  <a:close/>
                </a:path>
              </a:pathLst>
            </a:custGeom>
            <a:solidFill>
              <a:srgbClr val="E0C5B5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43" name="Freeform 98"/>
            <p:cNvSpPr>
              <a:spLocks/>
            </p:cNvSpPr>
            <p:nvPr/>
          </p:nvSpPr>
          <p:spPr bwMode="auto">
            <a:xfrm>
              <a:off x="3128" y="1437"/>
              <a:ext cx="95" cy="148"/>
            </a:xfrm>
            <a:custGeom>
              <a:avLst/>
              <a:gdLst>
                <a:gd name="T0" fmla="*/ 0 w 326"/>
                <a:gd name="T1" fmla="*/ 0 h 481"/>
                <a:gd name="T2" fmla="*/ 8 w 326"/>
                <a:gd name="T3" fmla="*/ 3 h 481"/>
                <a:gd name="T4" fmla="*/ 8 w 326"/>
                <a:gd name="T5" fmla="*/ 14 h 481"/>
                <a:gd name="T6" fmla="*/ 0 w 326"/>
                <a:gd name="T7" fmla="*/ 10 h 481"/>
                <a:gd name="T8" fmla="*/ 0 w 326"/>
                <a:gd name="T9" fmla="*/ 0 h 48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6"/>
                <a:gd name="T16" fmla="*/ 0 h 481"/>
                <a:gd name="T17" fmla="*/ 326 w 326"/>
                <a:gd name="T18" fmla="*/ 481 h 48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6" h="481">
                  <a:moveTo>
                    <a:pt x="0" y="0"/>
                  </a:moveTo>
                  <a:lnTo>
                    <a:pt x="326" y="102"/>
                  </a:lnTo>
                  <a:lnTo>
                    <a:pt x="326" y="481"/>
                  </a:lnTo>
                  <a:lnTo>
                    <a:pt x="0" y="3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C5B5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44" name="Freeform 99"/>
            <p:cNvSpPr>
              <a:spLocks/>
            </p:cNvSpPr>
            <p:nvPr/>
          </p:nvSpPr>
          <p:spPr bwMode="auto">
            <a:xfrm>
              <a:off x="3223" y="1440"/>
              <a:ext cx="96" cy="145"/>
            </a:xfrm>
            <a:custGeom>
              <a:avLst/>
              <a:gdLst>
                <a:gd name="T0" fmla="*/ 0 w 332"/>
                <a:gd name="T1" fmla="*/ 3 h 471"/>
                <a:gd name="T2" fmla="*/ 8 w 332"/>
                <a:gd name="T3" fmla="*/ 0 h 471"/>
                <a:gd name="T4" fmla="*/ 8 w 332"/>
                <a:gd name="T5" fmla="*/ 9 h 471"/>
                <a:gd name="T6" fmla="*/ 0 w 332"/>
                <a:gd name="T7" fmla="*/ 14 h 471"/>
                <a:gd name="T8" fmla="*/ 0 w 332"/>
                <a:gd name="T9" fmla="*/ 3 h 47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2"/>
                <a:gd name="T16" fmla="*/ 0 h 471"/>
                <a:gd name="T17" fmla="*/ 332 w 332"/>
                <a:gd name="T18" fmla="*/ 471 h 47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2" h="471">
                  <a:moveTo>
                    <a:pt x="0" y="92"/>
                  </a:moveTo>
                  <a:lnTo>
                    <a:pt x="332" y="0"/>
                  </a:lnTo>
                  <a:lnTo>
                    <a:pt x="332" y="314"/>
                  </a:lnTo>
                  <a:lnTo>
                    <a:pt x="0" y="471"/>
                  </a:lnTo>
                  <a:lnTo>
                    <a:pt x="0" y="92"/>
                  </a:lnTo>
                  <a:close/>
                </a:path>
              </a:pathLst>
            </a:custGeom>
            <a:solidFill>
              <a:srgbClr val="B7908B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4102" name="Picture 100" descr="j021791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91200" y="1600200"/>
            <a:ext cx="914400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3" name="Picture 101" descr="j021791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91200" y="2625725"/>
            <a:ext cx="990600" cy="72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4" name="Picture 102" descr="j0254444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91200" y="3860800"/>
            <a:ext cx="1066800" cy="78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5" name="Picture 103" descr="j022989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flipH="1">
            <a:off x="7620000" y="2447925"/>
            <a:ext cx="72231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6" name="Picture 104" descr="j0284000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543800" y="3659188"/>
            <a:ext cx="11430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7" name="Line 105"/>
          <p:cNvSpPr>
            <a:spLocks noChangeShapeType="1"/>
          </p:cNvSpPr>
          <p:nvPr/>
        </p:nvSpPr>
        <p:spPr bwMode="auto">
          <a:xfrm>
            <a:off x="1524000" y="19812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08" name="Line 106"/>
          <p:cNvSpPr>
            <a:spLocks noChangeShapeType="1"/>
          </p:cNvSpPr>
          <p:nvPr/>
        </p:nvSpPr>
        <p:spPr bwMode="auto">
          <a:xfrm>
            <a:off x="1524000" y="1981200"/>
            <a:ext cx="685800" cy="1752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09" name="Line 107"/>
          <p:cNvSpPr>
            <a:spLocks noChangeShapeType="1"/>
          </p:cNvSpPr>
          <p:nvPr/>
        </p:nvSpPr>
        <p:spPr bwMode="auto">
          <a:xfrm flipV="1">
            <a:off x="1600200" y="2057400"/>
            <a:ext cx="5334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10" name="Line 108"/>
          <p:cNvSpPr>
            <a:spLocks noChangeShapeType="1"/>
          </p:cNvSpPr>
          <p:nvPr/>
        </p:nvSpPr>
        <p:spPr bwMode="auto">
          <a:xfrm>
            <a:off x="1600200" y="2895600"/>
            <a:ext cx="6096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11" name="Line 109"/>
          <p:cNvSpPr>
            <a:spLocks noChangeShapeType="1"/>
          </p:cNvSpPr>
          <p:nvPr/>
        </p:nvSpPr>
        <p:spPr bwMode="auto">
          <a:xfrm flipV="1">
            <a:off x="1524000" y="2209800"/>
            <a:ext cx="609600" cy="1752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12" name="Line 110"/>
          <p:cNvSpPr>
            <a:spLocks noChangeShapeType="1"/>
          </p:cNvSpPr>
          <p:nvPr/>
        </p:nvSpPr>
        <p:spPr bwMode="auto">
          <a:xfrm flipV="1">
            <a:off x="1524000" y="39624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13" name="Line 111"/>
          <p:cNvSpPr>
            <a:spLocks noChangeShapeType="1"/>
          </p:cNvSpPr>
          <p:nvPr/>
        </p:nvSpPr>
        <p:spPr bwMode="auto">
          <a:xfrm>
            <a:off x="3276600" y="19812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14" name="Line 112"/>
          <p:cNvSpPr>
            <a:spLocks noChangeShapeType="1"/>
          </p:cNvSpPr>
          <p:nvPr/>
        </p:nvSpPr>
        <p:spPr bwMode="auto">
          <a:xfrm>
            <a:off x="3276600" y="1981200"/>
            <a:ext cx="685800" cy="1752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15" name="Line 113"/>
          <p:cNvSpPr>
            <a:spLocks noChangeShapeType="1"/>
          </p:cNvSpPr>
          <p:nvPr/>
        </p:nvSpPr>
        <p:spPr bwMode="auto">
          <a:xfrm flipV="1">
            <a:off x="3276600" y="2133600"/>
            <a:ext cx="762000" cy="182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16" name="Line 114"/>
          <p:cNvSpPr>
            <a:spLocks noChangeShapeType="1"/>
          </p:cNvSpPr>
          <p:nvPr/>
        </p:nvSpPr>
        <p:spPr bwMode="auto">
          <a:xfrm>
            <a:off x="3276600" y="39624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17" name="Line 115"/>
          <p:cNvSpPr>
            <a:spLocks noChangeShapeType="1"/>
          </p:cNvSpPr>
          <p:nvPr/>
        </p:nvSpPr>
        <p:spPr bwMode="auto">
          <a:xfrm flipV="1">
            <a:off x="5105400" y="19812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18" name="Line 116"/>
          <p:cNvSpPr>
            <a:spLocks noChangeShapeType="1"/>
          </p:cNvSpPr>
          <p:nvPr/>
        </p:nvSpPr>
        <p:spPr bwMode="auto">
          <a:xfrm>
            <a:off x="5105400" y="1981200"/>
            <a:ext cx="609600" cy="771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19" name="Line 117"/>
          <p:cNvSpPr>
            <a:spLocks noChangeShapeType="1"/>
          </p:cNvSpPr>
          <p:nvPr/>
        </p:nvSpPr>
        <p:spPr bwMode="auto">
          <a:xfrm>
            <a:off x="5181600" y="4125913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20" name="Line 118"/>
          <p:cNvSpPr>
            <a:spLocks noChangeShapeType="1"/>
          </p:cNvSpPr>
          <p:nvPr/>
        </p:nvSpPr>
        <p:spPr bwMode="auto">
          <a:xfrm>
            <a:off x="7010400" y="4125913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pic>
        <p:nvPicPr>
          <p:cNvPr id="4121" name="Picture 119" descr="j0383614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flipH="1">
            <a:off x="7620000" y="1339850"/>
            <a:ext cx="823913" cy="728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22" name="Line 120"/>
          <p:cNvSpPr>
            <a:spLocks noChangeShapeType="1"/>
          </p:cNvSpPr>
          <p:nvPr/>
        </p:nvSpPr>
        <p:spPr bwMode="auto">
          <a:xfrm>
            <a:off x="6858000" y="2971800"/>
            <a:ext cx="685800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23" name="Line 121"/>
          <p:cNvSpPr>
            <a:spLocks noChangeShapeType="1"/>
          </p:cNvSpPr>
          <p:nvPr/>
        </p:nvSpPr>
        <p:spPr bwMode="auto">
          <a:xfrm>
            <a:off x="6858000" y="19050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24" name="Text Box 122"/>
          <p:cNvSpPr txBox="1">
            <a:spLocks noChangeArrowheads="1"/>
          </p:cNvSpPr>
          <p:nvPr/>
        </p:nvSpPr>
        <p:spPr bwMode="auto">
          <a:xfrm>
            <a:off x="533400" y="4784725"/>
            <a:ext cx="1143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000" b="1" dirty="0">
                <a:latin typeface="Garamond" pitchFamily="18" charset="0"/>
              </a:rPr>
              <a:t>Supplier</a:t>
            </a:r>
          </a:p>
        </p:txBody>
      </p:sp>
      <p:sp>
        <p:nvSpPr>
          <p:cNvPr id="4125" name="Text Box 123"/>
          <p:cNvSpPr txBox="1">
            <a:spLocks noChangeArrowheads="1"/>
          </p:cNvSpPr>
          <p:nvPr/>
        </p:nvSpPr>
        <p:spPr bwMode="auto">
          <a:xfrm>
            <a:off x="1905000" y="4784725"/>
            <a:ext cx="1676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000" b="1" dirty="0">
                <a:latin typeface="Garamond" pitchFamily="18" charset="0"/>
              </a:rPr>
              <a:t>Manufacturer</a:t>
            </a:r>
          </a:p>
        </p:txBody>
      </p:sp>
      <p:sp>
        <p:nvSpPr>
          <p:cNvPr id="4126" name="Text Box 124"/>
          <p:cNvSpPr txBox="1">
            <a:spLocks noChangeArrowheads="1"/>
          </p:cNvSpPr>
          <p:nvPr/>
        </p:nvSpPr>
        <p:spPr bwMode="auto">
          <a:xfrm>
            <a:off x="3962400" y="4800600"/>
            <a:ext cx="1524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000" b="1" dirty="0">
                <a:latin typeface="Garamond" pitchFamily="18" charset="0"/>
              </a:rPr>
              <a:t>Distributor</a:t>
            </a:r>
          </a:p>
        </p:txBody>
      </p:sp>
      <p:sp>
        <p:nvSpPr>
          <p:cNvPr id="4127" name="Text Box 125"/>
          <p:cNvSpPr txBox="1">
            <a:spLocks noChangeArrowheads="1"/>
          </p:cNvSpPr>
          <p:nvPr/>
        </p:nvSpPr>
        <p:spPr bwMode="auto">
          <a:xfrm>
            <a:off x="5867400" y="4802188"/>
            <a:ext cx="1066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000" b="1" dirty="0">
                <a:latin typeface="Garamond" pitchFamily="18" charset="0"/>
              </a:rPr>
              <a:t>Retailer</a:t>
            </a:r>
          </a:p>
        </p:txBody>
      </p:sp>
      <p:sp>
        <p:nvSpPr>
          <p:cNvPr id="4128" name="Text Box 126"/>
          <p:cNvSpPr txBox="1">
            <a:spLocks noChangeArrowheads="1"/>
          </p:cNvSpPr>
          <p:nvPr/>
        </p:nvSpPr>
        <p:spPr bwMode="auto">
          <a:xfrm>
            <a:off x="7620000" y="4802188"/>
            <a:ext cx="1371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000" b="1" dirty="0">
                <a:latin typeface="Garamond" pitchFamily="18" charset="0"/>
              </a:rPr>
              <a:t>Customers</a:t>
            </a:r>
          </a:p>
        </p:txBody>
      </p:sp>
      <p:sp>
        <p:nvSpPr>
          <p:cNvPr id="4129" name="Line 127"/>
          <p:cNvSpPr>
            <a:spLocks noChangeShapeType="1"/>
          </p:cNvSpPr>
          <p:nvPr/>
        </p:nvSpPr>
        <p:spPr bwMode="auto">
          <a:xfrm>
            <a:off x="6934200" y="5013325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pic>
        <p:nvPicPr>
          <p:cNvPr id="4130" name="Picture 129" descr="j0239001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286000" y="1600200"/>
            <a:ext cx="914400" cy="636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31" name="Picture 130" descr="j0239001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286000" y="2590800"/>
            <a:ext cx="914400" cy="636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32" name="Picture 131" descr="j0239001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286000" y="3581400"/>
            <a:ext cx="914400" cy="636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Group 132"/>
          <p:cNvGrpSpPr>
            <a:grpSpLocks/>
          </p:cNvGrpSpPr>
          <p:nvPr/>
        </p:nvGrpSpPr>
        <p:grpSpPr bwMode="auto">
          <a:xfrm>
            <a:off x="4114800" y="2678113"/>
            <a:ext cx="914400" cy="674687"/>
            <a:chOff x="2923" y="1204"/>
            <a:chExt cx="662" cy="478"/>
          </a:xfrm>
        </p:grpSpPr>
        <p:sp>
          <p:nvSpPr>
            <p:cNvPr id="4151" name="Freeform 133"/>
            <p:cNvSpPr>
              <a:spLocks/>
            </p:cNvSpPr>
            <p:nvPr/>
          </p:nvSpPr>
          <p:spPr bwMode="auto">
            <a:xfrm>
              <a:off x="2924" y="1404"/>
              <a:ext cx="660" cy="270"/>
            </a:xfrm>
            <a:custGeom>
              <a:avLst/>
              <a:gdLst>
                <a:gd name="T0" fmla="*/ 0 w 2289"/>
                <a:gd name="T1" fmla="*/ 6 h 880"/>
                <a:gd name="T2" fmla="*/ 28 w 2289"/>
                <a:gd name="T3" fmla="*/ 25 h 880"/>
                <a:gd name="T4" fmla="*/ 55 w 2289"/>
                <a:gd name="T5" fmla="*/ 6 h 880"/>
                <a:gd name="T6" fmla="*/ 25 w 2289"/>
                <a:gd name="T7" fmla="*/ 0 h 880"/>
                <a:gd name="T8" fmla="*/ 0 w 2289"/>
                <a:gd name="T9" fmla="*/ 6 h 8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89"/>
                <a:gd name="T16" fmla="*/ 0 h 880"/>
                <a:gd name="T17" fmla="*/ 2289 w 2289"/>
                <a:gd name="T18" fmla="*/ 880 h 88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89" h="880">
                  <a:moveTo>
                    <a:pt x="0" y="203"/>
                  </a:moveTo>
                  <a:lnTo>
                    <a:pt x="1153" y="880"/>
                  </a:lnTo>
                  <a:lnTo>
                    <a:pt x="2289" y="222"/>
                  </a:lnTo>
                  <a:lnTo>
                    <a:pt x="1053" y="0"/>
                  </a:lnTo>
                  <a:lnTo>
                    <a:pt x="0" y="203"/>
                  </a:lnTo>
                  <a:close/>
                </a:path>
              </a:pathLst>
            </a:custGeom>
            <a:solidFill>
              <a:srgbClr val="E0C5B5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52" name="Freeform 134"/>
            <p:cNvSpPr>
              <a:spLocks/>
            </p:cNvSpPr>
            <p:nvPr/>
          </p:nvSpPr>
          <p:spPr bwMode="auto">
            <a:xfrm>
              <a:off x="2924" y="1466"/>
              <a:ext cx="333" cy="216"/>
            </a:xfrm>
            <a:custGeom>
              <a:avLst/>
              <a:gdLst>
                <a:gd name="T0" fmla="*/ 0 w 1155"/>
                <a:gd name="T1" fmla="*/ 0 h 702"/>
                <a:gd name="T2" fmla="*/ 28 w 1155"/>
                <a:gd name="T3" fmla="*/ 20 h 702"/>
                <a:gd name="T4" fmla="*/ 28 w 1155"/>
                <a:gd name="T5" fmla="*/ 20 h 702"/>
                <a:gd name="T6" fmla="*/ 0 w 1155"/>
                <a:gd name="T7" fmla="*/ 1 h 702"/>
                <a:gd name="T8" fmla="*/ 0 w 1155"/>
                <a:gd name="T9" fmla="*/ 0 h 7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55"/>
                <a:gd name="T16" fmla="*/ 0 h 702"/>
                <a:gd name="T17" fmla="*/ 1155 w 1155"/>
                <a:gd name="T18" fmla="*/ 702 h 70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55" h="702">
                  <a:moveTo>
                    <a:pt x="0" y="0"/>
                  </a:moveTo>
                  <a:lnTo>
                    <a:pt x="1155" y="674"/>
                  </a:lnTo>
                  <a:lnTo>
                    <a:pt x="1155" y="702"/>
                  </a:lnTo>
                  <a:lnTo>
                    <a:pt x="0" y="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7D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53" name="Freeform 135"/>
            <p:cNvSpPr>
              <a:spLocks/>
            </p:cNvSpPr>
            <p:nvPr/>
          </p:nvSpPr>
          <p:spPr bwMode="auto">
            <a:xfrm>
              <a:off x="3257" y="1473"/>
              <a:ext cx="328" cy="209"/>
            </a:xfrm>
            <a:custGeom>
              <a:avLst/>
              <a:gdLst>
                <a:gd name="T0" fmla="*/ 0 w 1137"/>
                <a:gd name="T1" fmla="*/ 19 h 682"/>
                <a:gd name="T2" fmla="*/ 27 w 1137"/>
                <a:gd name="T3" fmla="*/ 0 h 682"/>
                <a:gd name="T4" fmla="*/ 27 w 1137"/>
                <a:gd name="T5" fmla="*/ 1 h 682"/>
                <a:gd name="T6" fmla="*/ 0 w 1137"/>
                <a:gd name="T7" fmla="*/ 20 h 682"/>
                <a:gd name="T8" fmla="*/ 0 w 1137"/>
                <a:gd name="T9" fmla="*/ 19 h 6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37"/>
                <a:gd name="T16" fmla="*/ 0 h 682"/>
                <a:gd name="T17" fmla="*/ 1137 w 1137"/>
                <a:gd name="T18" fmla="*/ 682 h 68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37" h="682">
                  <a:moveTo>
                    <a:pt x="0" y="654"/>
                  </a:moveTo>
                  <a:lnTo>
                    <a:pt x="1137" y="0"/>
                  </a:lnTo>
                  <a:lnTo>
                    <a:pt x="1137" y="24"/>
                  </a:lnTo>
                  <a:lnTo>
                    <a:pt x="0" y="682"/>
                  </a:lnTo>
                  <a:lnTo>
                    <a:pt x="0" y="654"/>
                  </a:lnTo>
                  <a:close/>
                </a:path>
              </a:pathLst>
            </a:custGeom>
            <a:solidFill>
              <a:srgbClr val="FFAD2C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54" name="Freeform 136"/>
            <p:cNvSpPr>
              <a:spLocks/>
            </p:cNvSpPr>
            <p:nvPr/>
          </p:nvSpPr>
          <p:spPr bwMode="auto">
            <a:xfrm>
              <a:off x="2942" y="1457"/>
              <a:ext cx="323" cy="204"/>
            </a:xfrm>
            <a:custGeom>
              <a:avLst/>
              <a:gdLst>
                <a:gd name="T0" fmla="*/ 0 w 1120"/>
                <a:gd name="T1" fmla="*/ 0 h 665"/>
                <a:gd name="T2" fmla="*/ 0 w 1120"/>
                <a:gd name="T3" fmla="*/ 1 h 665"/>
                <a:gd name="T4" fmla="*/ 27 w 1120"/>
                <a:gd name="T5" fmla="*/ 19 h 665"/>
                <a:gd name="T6" fmla="*/ 27 w 1120"/>
                <a:gd name="T7" fmla="*/ 16 h 665"/>
                <a:gd name="T8" fmla="*/ 0 w 1120"/>
                <a:gd name="T9" fmla="*/ 0 h 6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20"/>
                <a:gd name="T16" fmla="*/ 0 h 665"/>
                <a:gd name="T17" fmla="*/ 1120 w 1120"/>
                <a:gd name="T18" fmla="*/ 665 h 6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20" h="665">
                  <a:moveTo>
                    <a:pt x="0" y="0"/>
                  </a:moveTo>
                  <a:lnTo>
                    <a:pt x="0" y="36"/>
                  </a:lnTo>
                  <a:lnTo>
                    <a:pt x="1120" y="665"/>
                  </a:lnTo>
                  <a:lnTo>
                    <a:pt x="1120" y="5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358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55" name="Freeform 137"/>
            <p:cNvSpPr>
              <a:spLocks/>
            </p:cNvSpPr>
            <p:nvPr/>
          </p:nvSpPr>
          <p:spPr bwMode="auto">
            <a:xfrm>
              <a:off x="3265" y="1608"/>
              <a:ext cx="43" cy="55"/>
            </a:xfrm>
            <a:custGeom>
              <a:avLst/>
              <a:gdLst>
                <a:gd name="T0" fmla="*/ 0 w 150"/>
                <a:gd name="T1" fmla="*/ 2 h 180"/>
                <a:gd name="T2" fmla="*/ 3 w 150"/>
                <a:gd name="T3" fmla="*/ 0 h 180"/>
                <a:gd name="T4" fmla="*/ 3 w 150"/>
                <a:gd name="T5" fmla="*/ 3 h 180"/>
                <a:gd name="T6" fmla="*/ 0 w 150"/>
                <a:gd name="T7" fmla="*/ 5 h 180"/>
                <a:gd name="T8" fmla="*/ 0 w 150"/>
                <a:gd name="T9" fmla="*/ 2 h 1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0"/>
                <a:gd name="T16" fmla="*/ 0 h 180"/>
                <a:gd name="T17" fmla="*/ 150 w 150"/>
                <a:gd name="T18" fmla="*/ 180 h 18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0" h="180">
                  <a:moveTo>
                    <a:pt x="0" y="75"/>
                  </a:moveTo>
                  <a:lnTo>
                    <a:pt x="150" y="0"/>
                  </a:lnTo>
                  <a:lnTo>
                    <a:pt x="150" y="97"/>
                  </a:lnTo>
                  <a:lnTo>
                    <a:pt x="0" y="180"/>
                  </a:lnTo>
                  <a:lnTo>
                    <a:pt x="0" y="75"/>
                  </a:lnTo>
                  <a:close/>
                </a:path>
              </a:pathLst>
            </a:custGeom>
            <a:solidFill>
              <a:srgbClr val="DB7D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56" name="Freeform 138"/>
            <p:cNvSpPr>
              <a:spLocks/>
            </p:cNvSpPr>
            <p:nvPr/>
          </p:nvSpPr>
          <p:spPr bwMode="auto">
            <a:xfrm>
              <a:off x="3257" y="1449"/>
              <a:ext cx="326" cy="187"/>
            </a:xfrm>
            <a:custGeom>
              <a:avLst/>
              <a:gdLst>
                <a:gd name="T0" fmla="*/ 0 w 1132"/>
                <a:gd name="T1" fmla="*/ 17 h 608"/>
                <a:gd name="T2" fmla="*/ 27 w 1132"/>
                <a:gd name="T3" fmla="*/ 0 h 608"/>
                <a:gd name="T4" fmla="*/ 27 w 1132"/>
                <a:gd name="T5" fmla="*/ 1 h 608"/>
                <a:gd name="T6" fmla="*/ 0 w 1132"/>
                <a:gd name="T7" fmla="*/ 18 h 608"/>
                <a:gd name="T8" fmla="*/ 0 w 1132"/>
                <a:gd name="T9" fmla="*/ 17 h 60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32"/>
                <a:gd name="T16" fmla="*/ 0 h 608"/>
                <a:gd name="T17" fmla="*/ 1132 w 1132"/>
                <a:gd name="T18" fmla="*/ 608 h 60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32" h="608">
                  <a:moveTo>
                    <a:pt x="0" y="585"/>
                  </a:moveTo>
                  <a:lnTo>
                    <a:pt x="1132" y="0"/>
                  </a:lnTo>
                  <a:lnTo>
                    <a:pt x="1132" y="19"/>
                  </a:lnTo>
                  <a:lnTo>
                    <a:pt x="0" y="608"/>
                  </a:lnTo>
                  <a:lnTo>
                    <a:pt x="0" y="585"/>
                  </a:lnTo>
                  <a:close/>
                </a:path>
              </a:pathLst>
            </a:custGeom>
            <a:solidFill>
              <a:srgbClr val="FFAD2C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57" name="Freeform 139"/>
            <p:cNvSpPr>
              <a:spLocks/>
            </p:cNvSpPr>
            <p:nvPr/>
          </p:nvSpPr>
          <p:spPr bwMode="auto">
            <a:xfrm>
              <a:off x="2923" y="1386"/>
              <a:ext cx="660" cy="242"/>
            </a:xfrm>
            <a:custGeom>
              <a:avLst/>
              <a:gdLst>
                <a:gd name="T0" fmla="*/ 0 w 2292"/>
                <a:gd name="T1" fmla="*/ 5 h 791"/>
                <a:gd name="T2" fmla="*/ 25 w 2292"/>
                <a:gd name="T3" fmla="*/ 0 h 791"/>
                <a:gd name="T4" fmla="*/ 55 w 2292"/>
                <a:gd name="T5" fmla="*/ 6 h 791"/>
                <a:gd name="T6" fmla="*/ 28 w 2292"/>
                <a:gd name="T7" fmla="*/ 23 h 791"/>
                <a:gd name="T8" fmla="*/ 0 w 2292"/>
                <a:gd name="T9" fmla="*/ 5 h 7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92"/>
                <a:gd name="T16" fmla="*/ 0 h 791"/>
                <a:gd name="T17" fmla="*/ 2292 w 2292"/>
                <a:gd name="T18" fmla="*/ 791 h 7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92" h="791">
                  <a:moveTo>
                    <a:pt x="0" y="178"/>
                  </a:moveTo>
                  <a:lnTo>
                    <a:pt x="1059" y="0"/>
                  </a:lnTo>
                  <a:lnTo>
                    <a:pt x="2292" y="206"/>
                  </a:lnTo>
                  <a:lnTo>
                    <a:pt x="1159" y="791"/>
                  </a:lnTo>
                  <a:lnTo>
                    <a:pt x="0" y="178"/>
                  </a:lnTo>
                  <a:close/>
                </a:path>
              </a:pathLst>
            </a:custGeom>
            <a:solidFill>
              <a:srgbClr val="E0C5B5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58" name="Freeform 140"/>
            <p:cNvSpPr>
              <a:spLocks/>
            </p:cNvSpPr>
            <p:nvPr/>
          </p:nvSpPr>
          <p:spPr bwMode="auto">
            <a:xfrm>
              <a:off x="3410" y="1528"/>
              <a:ext cx="43" cy="49"/>
            </a:xfrm>
            <a:custGeom>
              <a:avLst/>
              <a:gdLst>
                <a:gd name="T0" fmla="*/ 0 w 149"/>
                <a:gd name="T1" fmla="*/ 2 h 159"/>
                <a:gd name="T2" fmla="*/ 0 w 149"/>
                <a:gd name="T3" fmla="*/ 5 h 159"/>
                <a:gd name="T4" fmla="*/ 3 w 149"/>
                <a:gd name="T5" fmla="*/ 2 h 159"/>
                <a:gd name="T6" fmla="*/ 3 w 149"/>
                <a:gd name="T7" fmla="*/ 0 h 159"/>
                <a:gd name="T8" fmla="*/ 0 w 149"/>
                <a:gd name="T9" fmla="*/ 2 h 1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9"/>
                <a:gd name="T16" fmla="*/ 0 h 159"/>
                <a:gd name="T17" fmla="*/ 149 w 149"/>
                <a:gd name="T18" fmla="*/ 159 h 1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9" h="159">
                  <a:moveTo>
                    <a:pt x="2" y="76"/>
                  </a:moveTo>
                  <a:lnTo>
                    <a:pt x="0" y="159"/>
                  </a:lnTo>
                  <a:lnTo>
                    <a:pt x="149" y="76"/>
                  </a:lnTo>
                  <a:lnTo>
                    <a:pt x="149" y="0"/>
                  </a:lnTo>
                  <a:lnTo>
                    <a:pt x="2" y="76"/>
                  </a:lnTo>
                  <a:close/>
                </a:path>
              </a:pathLst>
            </a:custGeom>
            <a:solidFill>
              <a:srgbClr val="DB7D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59" name="Freeform 141"/>
            <p:cNvSpPr>
              <a:spLocks/>
            </p:cNvSpPr>
            <p:nvPr/>
          </p:nvSpPr>
          <p:spPr bwMode="auto">
            <a:xfrm>
              <a:off x="3384" y="1551"/>
              <a:ext cx="26" cy="25"/>
            </a:xfrm>
            <a:custGeom>
              <a:avLst/>
              <a:gdLst>
                <a:gd name="T0" fmla="*/ 2 w 93"/>
                <a:gd name="T1" fmla="*/ 2 h 81"/>
                <a:gd name="T2" fmla="*/ 0 w 93"/>
                <a:gd name="T3" fmla="*/ 2 h 81"/>
                <a:gd name="T4" fmla="*/ 2 w 93"/>
                <a:gd name="T5" fmla="*/ 0 h 81"/>
                <a:gd name="T6" fmla="*/ 2 w 93"/>
                <a:gd name="T7" fmla="*/ 2 h 8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3"/>
                <a:gd name="T13" fmla="*/ 0 h 81"/>
                <a:gd name="T14" fmla="*/ 93 w 93"/>
                <a:gd name="T15" fmla="*/ 81 h 8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3" h="81">
                  <a:moveTo>
                    <a:pt x="93" y="81"/>
                  </a:moveTo>
                  <a:lnTo>
                    <a:pt x="0" y="48"/>
                  </a:lnTo>
                  <a:lnTo>
                    <a:pt x="93" y="0"/>
                  </a:lnTo>
                  <a:lnTo>
                    <a:pt x="93" y="81"/>
                  </a:lnTo>
                  <a:close/>
                </a:path>
              </a:pathLst>
            </a:custGeom>
            <a:solidFill>
              <a:srgbClr val="B358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60" name="Freeform 142"/>
            <p:cNvSpPr>
              <a:spLocks/>
            </p:cNvSpPr>
            <p:nvPr/>
          </p:nvSpPr>
          <p:spPr bwMode="auto">
            <a:xfrm>
              <a:off x="3550" y="1459"/>
              <a:ext cx="26" cy="33"/>
            </a:xfrm>
            <a:custGeom>
              <a:avLst/>
              <a:gdLst>
                <a:gd name="T0" fmla="*/ 2 w 89"/>
                <a:gd name="T1" fmla="*/ 0 h 107"/>
                <a:gd name="T2" fmla="*/ 2 w 89"/>
                <a:gd name="T3" fmla="*/ 2 h 107"/>
                <a:gd name="T4" fmla="*/ 0 w 89"/>
                <a:gd name="T5" fmla="*/ 3 h 107"/>
                <a:gd name="T6" fmla="*/ 0 w 89"/>
                <a:gd name="T7" fmla="*/ 1 h 107"/>
                <a:gd name="T8" fmla="*/ 2 w 89"/>
                <a:gd name="T9" fmla="*/ 0 h 10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9"/>
                <a:gd name="T16" fmla="*/ 0 h 107"/>
                <a:gd name="T17" fmla="*/ 89 w 89"/>
                <a:gd name="T18" fmla="*/ 107 h 10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9" h="107">
                  <a:moveTo>
                    <a:pt x="89" y="0"/>
                  </a:moveTo>
                  <a:lnTo>
                    <a:pt x="89" y="56"/>
                  </a:lnTo>
                  <a:lnTo>
                    <a:pt x="0" y="107"/>
                  </a:lnTo>
                  <a:lnTo>
                    <a:pt x="0" y="45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DB7D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61" name="Freeform 143"/>
            <p:cNvSpPr>
              <a:spLocks/>
            </p:cNvSpPr>
            <p:nvPr/>
          </p:nvSpPr>
          <p:spPr bwMode="auto">
            <a:xfrm>
              <a:off x="3528" y="1473"/>
              <a:ext cx="22" cy="19"/>
            </a:xfrm>
            <a:custGeom>
              <a:avLst/>
              <a:gdLst>
                <a:gd name="T0" fmla="*/ 2 w 75"/>
                <a:gd name="T1" fmla="*/ 2 h 62"/>
                <a:gd name="T2" fmla="*/ 0 w 75"/>
                <a:gd name="T3" fmla="*/ 1 h 62"/>
                <a:gd name="T4" fmla="*/ 2 w 75"/>
                <a:gd name="T5" fmla="*/ 0 h 62"/>
                <a:gd name="T6" fmla="*/ 2 w 75"/>
                <a:gd name="T7" fmla="*/ 2 h 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5"/>
                <a:gd name="T13" fmla="*/ 0 h 62"/>
                <a:gd name="T14" fmla="*/ 75 w 75"/>
                <a:gd name="T15" fmla="*/ 62 h 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5" h="62">
                  <a:moveTo>
                    <a:pt x="75" y="62"/>
                  </a:moveTo>
                  <a:lnTo>
                    <a:pt x="0" y="41"/>
                  </a:lnTo>
                  <a:lnTo>
                    <a:pt x="75" y="0"/>
                  </a:lnTo>
                  <a:lnTo>
                    <a:pt x="75" y="62"/>
                  </a:lnTo>
                  <a:close/>
                </a:path>
              </a:pathLst>
            </a:custGeom>
            <a:solidFill>
              <a:srgbClr val="B358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62" name="Freeform 144"/>
            <p:cNvSpPr>
              <a:spLocks/>
            </p:cNvSpPr>
            <p:nvPr/>
          </p:nvSpPr>
          <p:spPr bwMode="auto">
            <a:xfrm>
              <a:off x="2923" y="1440"/>
              <a:ext cx="334" cy="197"/>
            </a:xfrm>
            <a:custGeom>
              <a:avLst/>
              <a:gdLst>
                <a:gd name="T0" fmla="*/ 0 w 1159"/>
                <a:gd name="T1" fmla="*/ 0 h 641"/>
                <a:gd name="T2" fmla="*/ 0 w 1159"/>
                <a:gd name="T3" fmla="*/ 1 h 641"/>
                <a:gd name="T4" fmla="*/ 28 w 1159"/>
                <a:gd name="T5" fmla="*/ 19 h 641"/>
                <a:gd name="T6" fmla="*/ 28 w 1159"/>
                <a:gd name="T7" fmla="*/ 18 h 641"/>
                <a:gd name="T8" fmla="*/ 0 w 1159"/>
                <a:gd name="T9" fmla="*/ 0 h 64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59"/>
                <a:gd name="T16" fmla="*/ 0 h 641"/>
                <a:gd name="T17" fmla="*/ 1159 w 1159"/>
                <a:gd name="T18" fmla="*/ 641 h 64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59" h="641">
                  <a:moveTo>
                    <a:pt x="0" y="0"/>
                  </a:moveTo>
                  <a:lnTo>
                    <a:pt x="0" y="18"/>
                  </a:lnTo>
                  <a:lnTo>
                    <a:pt x="1159" y="641"/>
                  </a:lnTo>
                  <a:lnTo>
                    <a:pt x="1159" y="6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7D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63" name="Line 145"/>
            <p:cNvSpPr>
              <a:spLocks noChangeShapeType="1"/>
            </p:cNvSpPr>
            <p:nvPr/>
          </p:nvSpPr>
          <p:spPr bwMode="auto">
            <a:xfrm flipH="1">
              <a:off x="3087" y="1532"/>
              <a:ext cx="2" cy="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64" name="Line 146"/>
            <p:cNvSpPr>
              <a:spLocks noChangeShapeType="1"/>
            </p:cNvSpPr>
            <p:nvPr/>
          </p:nvSpPr>
          <p:spPr bwMode="auto">
            <a:xfrm>
              <a:off x="3206" y="1600"/>
              <a:ext cx="1" cy="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65" name="Line 147"/>
            <p:cNvSpPr>
              <a:spLocks noChangeShapeType="1"/>
            </p:cNvSpPr>
            <p:nvPr/>
          </p:nvSpPr>
          <p:spPr bwMode="auto">
            <a:xfrm>
              <a:off x="3149" y="1567"/>
              <a:ext cx="1" cy="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66" name="Line 148"/>
            <p:cNvSpPr>
              <a:spLocks noChangeShapeType="1"/>
            </p:cNvSpPr>
            <p:nvPr/>
          </p:nvSpPr>
          <p:spPr bwMode="auto">
            <a:xfrm>
              <a:off x="3027" y="1497"/>
              <a:ext cx="1" cy="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67" name="Line 149"/>
            <p:cNvSpPr>
              <a:spLocks noChangeShapeType="1"/>
            </p:cNvSpPr>
            <p:nvPr/>
          </p:nvSpPr>
          <p:spPr bwMode="auto">
            <a:xfrm>
              <a:off x="2974" y="1468"/>
              <a:ext cx="0" cy="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68" name="Freeform 150"/>
            <p:cNvSpPr>
              <a:spLocks/>
            </p:cNvSpPr>
            <p:nvPr/>
          </p:nvSpPr>
          <p:spPr bwMode="auto">
            <a:xfrm>
              <a:off x="3223" y="1427"/>
              <a:ext cx="360" cy="156"/>
            </a:xfrm>
            <a:custGeom>
              <a:avLst/>
              <a:gdLst>
                <a:gd name="T0" fmla="*/ 0 w 1251"/>
                <a:gd name="T1" fmla="*/ 15 h 511"/>
                <a:gd name="T2" fmla="*/ 9 w 1251"/>
                <a:gd name="T3" fmla="*/ 14 h 511"/>
                <a:gd name="T4" fmla="*/ 30 w 1251"/>
                <a:gd name="T5" fmla="*/ 2 h 511"/>
                <a:gd name="T6" fmla="*/ 21 w 1251"/>
                <a:gd name="T7" fmla="*/ 0 h 511"/>
                <a:gd name="T8" fmla="*/ 0 w 1251"/>
                <a:gd name="T9" fmla="*/ 15 h 5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51"/>
                <a:gd name="T16" fmla="*/ 0 h 511"/>
                <a:gd name="T17" fmla="*/ 1251 w 1251"/>
                <a:gd name="T18" fmla="*/ 511 h 5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51" h="511">
                  <a:moveTo>
                    <a:pt x="0" y="511"/>
                  </a:moveTo>
                  <a:lnTo>
                    <a:pt x="403" y="502"/>
                  </a:lnTo>
                  <a:lnTo>
                    <a:pt x="1251" y="72"/>
                  </a:lnTo>
                  <a:lnTo>
                    <a:pt x="868" y="0"/>
                  </a:lnTo>
                  <a:lnTo>
                    <a:pt x="0" y="511"/>
                  </a:lnTo>
                  <a:close/>
                </a:path>
              </a:pathLst>
            </a:custGeom>
            <a:solidFill>
              <a:srgbClr val="B7908B"/>
            </a:solidFill>
            <a:ln w="9525">
              <a:solidFill>
                <a:srgbClr val="B7908B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69" name="Freeform 151"/>
            <p:cNvSpPr>
              <a:spLocks/>
            </p:cNvSpPr>
            <p:nvPr/>
          </p:nvSpPr>
          <p:spPr bwMode="auto">
            <a:xfrm>
              <a:off x="3113" y="1400"/>
              <a:ext cx="392" cy="112"/>
            </a:xfrm>
            <a:custGeom>
              <a:avLst/>
              <a:gdLst>
                <a:gd name="T0" fmla="*/ 0 w 1361"/>
                <a:gd name="T1" fmla="*/ 10 h 367"/>
                <a:gd name="T2" fmla="*/ 20 w 1361"/>
                <a:gd name="T3" fmla="*/ 9 h 367"/>
                <a:gd name="T4" fmla="*/ 33 w 1361"/>
                <a:gd name="T5" fmla="*/ 4 h 367"/>
                <a:gd name="T6" fmla="*/ 32 w 1361"/>
                <a:gd name="T7" fmla="*/ 3 h 367"/>
                <a:gd name="T8" fmla="*/ 20 w 1361"/>
                <a:gd name="T9" fmla="*/ 1 h 367"/>
                <a:gd name="T10" fmla="*/ 16 w 1361"/>
                <a:gd name="T11" fmla="*/ 0 h 367"/>
                <a:gd name="T12" fmla="*/ 0 w 1361"/>
                <a:gd name="T13" fmla="*/ 10 h 36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61"/>
                <a:gd name="T22" fmla="*/ 0 h 367"/>
                <a:gd name="T23" fmla="*/ 1361 w 1361"/>
                <a:gd name="T24" fmla="*/ 367 h 36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61" h="367">
                  <a:moveTo>
                    <a:pt x="0" y="367"/>
                  </a:moveTo>
                  <a:lnTo>
                    <a:pt x="840" y="319"/>
                  </a:lnTo>
                  <a:lnTo>
                    <a:pt x="1361" y="134"/>
                  </a:lnTo>
                  <a:lnTo>
                    <a:pt x="1333" y="104"/>
                  </a:lnTo>
                  <a:lnTo>
                    <a:pt x="830" y="32"/>
                  </a:lnTo>
                  <a:lnTo>
                    <a:pt x="657" y="0"/>
                  </a:lnTo>
                  <a:lnTo>
                    <a:pt x="0" y="367"/>
                  </a:lnTo>
                  <a:close/>
                </a:path>
              </a:pathLst>
            </a:custGeom>
            <a:solidFill>
              <a:srgbClr val="B7908B"/>
            </a:solidFill>
            <a:ln w="9525">
              <a:solidFill>
                <a:srgbClr val="B7908B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70" name="Line 152"/>
            <p:cNvSpPr>
              <a:spLocks noChangeShapeType="1"/>
            </p:cNvSpPr>
            <p:nvPr/>
          </p:nvSpPr>
          <p:spPr bwMode="auto">
            <a:xfrm flipH="1">
              <a:off x="3149" y="1431"/>
              <a:ext cx="341" cy="13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71" name="Line 153"/>
            <p:cNvSpPr>
              <a:spLocks noChangeShapeType="1"/>
            </p:cNvSpPr>
            <p:nvPr/>
          </p:nvSpPr>
          <p:spPr bwMode="auto">
            <a:xfrm flipH="1">
              <a:off x="3094" y="1422"/>
              <a:ext cx="335" cy="10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72" name="Line 154"/>
            <p:cNvSpPr>
              <a:spLocks noChangeShapeType="1"/>
            </p:cNvSpPr>
            <p:nvPr/>
          </p:nvSpPr>
          <p:spPr bwMode="auto">
            <a:xfrm flipH="1">
              <a:off x="3023" y="1410"/>
              <a:ext cx="341" cy="8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73" name="Line 155"/>
            <p:cNvSpPr>
              <a:spLocks noChangeShapeType="1"/>
            </p:cNvSpPr>
            <p:nvPr/>
          </p:nvSpPr>
          <p:spPr bwMode="auto">
            <a:xfrm flipH="1">
              <a:off x="3205" y="1440"/>
              <a:ext cx="339" cy="16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74" name="Line 156"/>
            <p:cNvSpPr>
              <a:spLocks noChangeShapeType="1"/>
            </p:cNvSpPr>
            <p:nvPr/>
          </p:nvSpPr>
          <p:spPr bwMode="auto">
            <a:xfrm flipH="1">
              <a:off x="2962" y="1399"/>
              <a:ext cx="342" cy="7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75" name="Freeform 157"/>
            <p:cNvSpPr>
              <a:spLocks/>
            </p:cNvSpPr>
            <p:nvPr/>
          </p:nvSpPr>
          <p:spPr bwMode="auto">
            <a:xfrm>
              <a:off x="3113" y="1204"/>
              <a:ext cx="189" cy="311"/>
            </a:xfrm>
            <a:custGeom>
              <a:avLst/>
              <a:gdLst>
                <a:gd name="T0" fmla="*/ 0 w 657"/>
                <a:gd name="T1" fmla="*/ 0 h 1012"/>
                <a:gd name="T2" fmla="*/ 16 w 657"/>
                <a:gd name="T3" fmla="*/ 2 h 1012"/>
                <a:gd name="T4" fmla="*/ 16 w 657"/>
                <a:gd name="T5" fmla="*/ 24 h 1012"/>
                <a:gd name="T6" fmla="*/ 0 w 657"/>
                <a:gd name="T7" fmla="*/ 30 h 1012"/>
                <a:gd name="T8" fmla="*/ 0 w 657"/>
                <a:gd name="T9" fmla="*/ 0 h 10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7"/>
                <a:gd name="T16" fmla="*/ 0 h 1012"/>
                <a:gd name="T17" fmla="*/ 657 w 657"/>
                <a:gd name="T18" fmla="*/ 1012 h 10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7" h="1012">
                  <a:moveTo>
                    <a:pt x="0" y="0"/>
                  </a:moveTo>
                  <a:lnTo>
                    <a:pt x="657" y="56"/>
                  </a:lnTo>
                  <a:lnTo>
                    <a:pt x="657" y="817"/>
                  </a:lnTo>
                  <a:lnTo>
                    <a:pt x="0" y="10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7D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76" name="Freeform 158"/>
            <p:cNvSpPr>
              <a:spLocks/>
            </p:cNvSpPr>
            <p:nvPr/>
          </p:nvSpPr>
          <p:spPr bwMode="auto">
            <a:xfrm>
              <a:off x="2975" y="1204"/>
              <a:ext cx="138" cy="311"/>
            </a:xfrm>
            <a:custGeom>
              <a:avLst/>
              <a:gdLst>
                <a:gd name="T0" fmla="*/ 12 w 478"/>
                <a:gd name="T1" fmla="*/ 0 h 1012"/>
                <a:gd name="T2" fmla="*/ 0 w 478"/>
                <a:gd name="T3" fmla="*/ 2 h 1012"/>
                <a:gd name="T4" fmla="*/ 0 w 478"/>
                <a:gd name="T5" fmla="*/ 23 h 1012"/>
                <a:gd name="T6" fmla="*/ 12 w 478"/>
                <a:gd name="T7" fmla="*/ 30 h 1012"/>
                <a:gd name="T8" fmla="*/ 12 w 478"/>
                <a:gd name="T9" fmla="*/ 0 h 10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78"/>
                <a:gd name="T16" fmla="*/ 0 h 1012"/>
                <a:gd name="T17" fmla="*/ 478 w 478"/>
                <a:gd name="T18" fmla="*/ 1012 h 10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78" h="1012">
                  <a:moveTo>
                    <a:pt x="478" y="0"/>
                  </a:moveTo>
                  <a:lnTo>
                    <a:pt x="0" y="61"/>
                  </a:lnTo>
                  <a:lnTo>
                    <a:pt x="0" y="793"/>
                  </a:lnTo>
                  <a:lnTo>
                    <a:pt x="478" y="1012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rgbClr val="FFAD2C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77" name="Freeform 159"/>
            <p:cNvSpPr>
              <a:spLocks/>
            </p:cNvSpPr>
            <p:nvPr/>
          </p:nvSpPr>
          <p:spPr bwMode="auto">
            <a:xfrm>
              <a:off x="3028" y="1358"/>
              <a:ext cx="42" cy="101"/>
            </a:xfrm>
            <a:custGeom>
              <a:avLst/>
              <a:gdLst>
                <a:gd name="T0" fmla="*/ 1 w 143"/>
                <a:gd name="T1" fmla="*/ 9 h 326"/>
                <a:gd name="T2" fmla="*/ 1 w 143"/>
                <a:gd name="T3" fmla="*/ 3 h 326"/>
                <a:gd name="T4" fmla="*/ 0 w 143"/>
                <a:gd name="T5" fmla="*/ 3 h 326"/>
                <a:gd name="T6" fmla="*/ 2 w 143"/>
                <a:gd name="T7" fmla="*/ 0 h 326"/>
                <a:gd name="T8" fmla="*/ 4 w 143"/>
                <a:gd name="T9" fmla="*/ 4 h 326"/>
                <a:gd name="T10" fmla="*/ 3 w 143"/>
                <a:gd name="T11" fmla="*/ 3 h 326"/>
                <a:gd name="T12" fmla="*/ 3 w 143"/>
                <a:gd name="T13" fmla="*/ 10 h 326"/>
                <a:gd name="T14" fmla="*/ 1 w 143"/>
                <a:gd name="T15" fmla="*/ 9 h 32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3"/>
                <a:gd name="T25" fmla="*/ 0 h 326"/>
                <a:gd name="T26" fmla="*/ 143 w 143"/>
                <a:gd name="T27" fmla="*/ 326 h 32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3" h="326">
                  <a:moveTo>
                    <a:pt x="33" y="295"/>
                  </a:moveTo>
                  <a:lnTo>
                    <a:pt x="33" y="99"/>
                  </a:lnTo>
                  <a:lnTo>
                    <a:pt x="0" y="91"/>
                  </a:lnTo>
                  <a:lnTo>
                    <a:pt x="69" y="0"/>
                  </a:lnTo>
                  <a:lnTo>
                    <a:pt x="143" y="132"/>
                  </a:lnTo>
                  <a:lnTo>
                    <a:pt x="100" y="121"/>
                  </a:lnTo>
                  <a:lnTo>
                    <a:pt x="100" y="326"/>
                  </a:lnTo>
                  <a:lnTo>
                    <a:pt x="33" y="295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78" name="Freeform 160"/>
            <p:cNvSpPr>
              <a:spLocks/>
            </p:cNvSpPr>
            <p:nvPr/>
          </p:nvSpPr>
          <p:spPr bwMode="auto">
            <a:xfrm>
              <a:off x="2975" y="1204"/>
              <a:ext cx="138" cy="30"/>
            </a:xfrm>
            <a:custGeom>
              <a:avLst/>
              <a:gdLst>
                <a:gd name="T0" fmla="*/ 0 w 476"/>
                <a:gd name="T1" fmla="*/ 2 h 98"/>
                <a:gd name="T2" fmla="*/ 0 w 476"/>
                <a:gd name="T3" fmla="*/ 3 h 98"/>
                <a:gd name="T4" fmla="*/ 12 w 476"/>
                <a:gd name="T5" fmla="*/ 1 h 98"/>
                <a:gd name="T6" fmla="*/ 12 w 476"/>
                <a:gd name="T7" fmla="*/ 0 h 98"/>
                <a:gd name="T8" fmla="*/ 0 w 476"/>
                <a:gd name="T9" fmla="*/ 2 h 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76"/>
                <a:gd name="T16" fmla="*/ 0 h 98"/>
                <a:gd name="T17" fmla="*/ 476 w 476"/>
                <a:gd name="T18" fmla="*/ 98 h 9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76" h="98">
                  <a:moveTo>
                    <a:pt x="0" y="61"/>
                  </a:moveTo>
                  <a:lnTo>
                    <a:pt x="0" y="98"/>
                  </a:lnTo>
                  <a:lnTo>
                    <a:pt x="476" y="46"/>
                  </a:lnTo>
                  <a:lnTo>
                    <a:pt x="476" y="0"/>
                  </a:lnTo>
                  <a:lnTo>
                    <a:pt x="0" y="61"/>
                  </a:lnTo>
                  <a:close/>
                </a:path>
              </a:pathLst>
            </a:custGeom>
            <a:solidFill>
              <a:srgbClr val="DB7D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79" name="Freeform 161"/>
            <p:cNvSpPr>
              <a:spLocks/>
            </p:cNvSpPr>
            <p:nvPr/>
          </p:nvSpPr>
          <p:spPr bwMode="auto">
            <a:xfrm>
              <a:off x="3113" y="1204"/>
              <a:ext cx="189" cy="27"/>
            </a:xfrm>
            <a:custGeom>
              <a:avLst/>
              <a:gdLst>
                <a:gd name="T0" fmla="*/ 0 w 657"/>
                <a:gd name="T1" fmla="*/ 1 h 90"/>
                <a:gd name="T2" fmla="*/ 16 w 657"/>
                <a:gd name="T3" fmla="*/ 2 h 90"/>
                <a:gd name="T4" fmla="*/ 16 w 657"/>
                <a:gd name="T5" fmla="*/ 2 h 90"/>
                <a:gd name="T6" fmla="*/ 0 w 657"/>
                <a:gd name="T7" fmla="*/ 0 h 90"/>
                <a:gd name="T8" fmla="*/ 0 w 657"/>
                <a:gd name="T9" fmla="*/ 1 h 9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7"/>
                <a:gd name="T16" fmla="*/ 0 h 90"/>
                <a:gd name="T17" fmla="*/ 657 w 657"/>
                <a:gd name="T18" fmla="*/ 90 h 9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7" h="90">
                  <a:moveTo>
                    <a:pt x="0" y="46"/>
                  </a:moveTo>
                  <a:lnTo>
                    <a:pt x="657" y="90"/>
                  </a:lnTo>
                  <a:lnTo>
                    <a:pt x="657" y="57"/>
                  </a:lnTo>
                  <a:lnTo>
                    <a:pt x="0" y="0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rgbClr val="B358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80" name="Freeform 162"/>
            <p:cNvSpPr>
              <a:spLocks/>
            </p:cNvSpPr>
            <p:nvPr/>
          </p:nvSpPr>
          <p:spPr bwMode="auto">
            <a:xfrm>
              <a:off x="3113" y="1218"/>
              <a:ext cx="32" cy="297"/>
            </a:xfrm>
            <a:custGeom>
              <a:avLst/>
              <a:gdLst>
                <a:gd name="T0" fmla="*/ 0 w 110"/>
                <a:gd name="T1" fmla="*/ 0 h 966"/>
                <a:gd name="T2" fmla="*/ 3 w 110"/>
                <a:gd name="T3" fmla="*/ 0 h 966"/>
                <a:gd name="T4" fmla="*/ 3 w 110"/>
                <a:gd name="T5" fmla="*/ 27 h 966"/>
                <a:gd name="T6" fmla="*/ 0 w 110"/>
                <a:gd name="T7" fmla="*/ 28 h 966"/>
                <a:gd name="T8" fmla="*/ 0 w 110"/>
                <a:gd name="T9" fmla="*/ 0 h 9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0"/>
                <a:gd name="T16" fmla="*/ 0 h 966"/>
                <a:gd name="T17" fmla="*/ 110 w 110"/>
                <a:gd name="T18" fmla="*/ 966 h 9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0" h="966">
                  <a:moveTo>
                    <a:pt x="0" y="0"/>
                  </a:moveTo>
                  <a:lnTo>
                    <a:pt x="110" y="8"/>
                  </a:lnTo>
                  <a:lnTo>
                    <a:pt x="110" y="932"/>
                  </a:lnTo>
                  <a:lnTo>
                    <a:pt x="2" y="9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358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81" name="Freeform 163"/>
            <p:cNvSpPr>
              <a:spLocks/>
            </p:cNvSpPr>
            <p:nvPr/>
          </p:nvSpPr>
          <p:spPr bwMode="auto">
            <a:xfrm>
              <a:off x="3276" y="1230"/>
              <a:ext cx="26" cy="233"/>
            </a:xfrm>
            <a:custGeom>
              <a:avLst/>
              <a:gdLst>
                <a:gd name="T0" fmla="*/ 0 w 90"/>
                <a:gd name="T1" fmla="*/ 0 h 763"/>
                <a:gd name="T2" fmla="*/ 2 w 90"/>
                <a:gd name="T3" fmla="*/ 0 h 763"/>
                <a:gd name="T4" fmla="*/ 2 w 90"/>
                <a:gd name="T5" fmla="*/ 21 h 763"/>
                <a:gd name="T6" fmla="*/ 0 w 90"/>
                <a:gd name="T7" fmla="*/ 22 h 763"/>
                <a:gd name="T8" fmla="*/ 0 w 90"/>
                <a:gd name="T9" fmla="*/ 0 h 763"/>
                <a:gd name="T10" fmla="*/ 0 w 90"/>
                <a:gd name="T11" fmla="*/ 0 h 7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0"/>
                <a:gd name="T19" fmla="*/ 0 h 763"/>
                <a:gd name="T20" fmla="*/ 90 w 90"/>
                <a:gd name="T21" fmla="*/ 763 h 7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0" h="763">
                  <a:moveTo>
                    <a:pt x="0" y="0"/>
                  </a:moveTo>
                  <a:lnTo>
                    <a:pt x="90" y="7"/>
                  </a:lnTo>
                  <a:lnTo>
                    <a:pt x="90" y="735"/>
                  </a:lnTo>
                  <a:lnTo>
                    <a:pt x="0" y="763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358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82" name="Freeform 164"/>
            <p:cNvSpPr>
              <a:spLocks/>
            </p:cNvSpPr>
            <p:nvPr/>
          </p:nvSpPr>
          <p:spPr bwMode="auto">
            <a:xfrm>
              <a:off x="3268" y="1230"/>
              <a:ext cx="8" cy="222"/>
            </a:xfrm>
            <a:custGeom>
              <a:avLst/>
              <a:gdLst>
                <a:gd name="T0" fmla="*/ 1 w 29"/>
                <a:gd name="T1" fmla="*/ 0 h 728"/>
                <a:gd name="T2" fmla="*/ 1 w 29"/>
                <a:gd name="T3" fmla="*/ 21 h 728"/>
                <a:gd name="T4" fmla="*/ 0 w 29"/>
                <a:gd name="T5" fmla="*/ 21 h 728"/>
                <a:gd name="T6" fmla="*/ 0 w 29"/>
                <a:gd name="T7" fmla="*/ 0 h 728"/>
                <a:gd name="T8" fmla="*/ 1 w 29"/>
                <a:gd name="T9" fmla="*/ 0 h 7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728"/>
                <a:gd name="T17" fmla="*/ 29 w 29"/>
                <a:gd name="T18" fmla="*/ 728 h 7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728">
                  <a:moveTo>
                    <a:pt x="29" y="0"/>
                  </a:moveTo>
                  <a:lnTo>
                    <a:pt x="28" y="728"/>
                  </a:lnTo>
                  <a:lnTo>
                    <a:pt x="0" y="728"/>
                  </a:lnTo>
                  <a:lnTo>
                    <a:pt x="1" y="7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FFAD2C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83" name="Freeform 165"/>
            <p:cNvSpPr>
              <a:spLocks/>
            </p:cNvSpPr>
            <p:nvPr/>
          </p:nvSpPr>
          <p:spPr bwMode="auto">
            <a:xfrm>
              <a:off x="3145" y="1220"/>
              <a:ext cx="131" cy="11"/>
            </a:xfrm>
            <a:custGeom>
              <a:avLst/>
              <a:gdLst>
                <a:gd name="T0" fmla="*/ 0 w 457"/>
                <a:gd name="T1" fmla="*/ 0 h 35"/>
                <a:gd name="T2" fmla="*/ 11 w 457"/>
                <a:gd name="T3" fmla="*/ 1 h 35"/>
                <a:gd name="T4" fmla="*/ 10 w 457"/>
                <a:gd name="T5" fmla="*/ 1 h 35"/>
                <a:gd name="T6" fmla="*/ 0 w 457"/>
                <a:gd name="T7" fmla="*/ 0 h 35"/>
                <a:gd name="T8" fmla="*/ 0 w 457"/>
                <a:gd name="T9" fmla="*/ 0 h 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7"/>
                <a:gd name="T16" fmla="*/ 0 h 35"/>
                <a:gd name="T17" fmla="*/ 457 w 457"/>
                <a:gd name="T18" fmla="*/ 35 h 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7" h="35">
                  <a:moveTo>
                    <a:pt x="0" y="0"/>
                  </a:moveTo>
                  <a:lnTo>
                    <a:pt x="457" y="28"/>
                  </a:lnTo>
                  <a:lnTo>
                    <a:pt x="424" y="35"/>
                  </a:lnTo>
                  <a:lnTo>
                    <a:pt x="0" y="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84" name="Freeform 166"/>
            <p:cNvSpPr>
              <a:spLocks/>
            </p:cNvSpPr>
            <p:nvPr/>
          </p:nvSpPr>
          <p:spPr bwMode="auto">
            <a:xfrm>
              <a:off x="2975" y="1231"/>
              <a:ext cx="28" cy="219"/>
            </a:xfrm>
            <a:custGeom>
              <a:avLst/>
              <a:gdLst>
                <a:gd name="T0" fmla="*/ 0 w 96"/>
                <a:gd name="T1" fmla="*/ 0 h 714"/>
                <a:gd name="T2" fmla="*/ 2 w 96"/>
                <a:gd name="T3" fmla="*/ 0 h 714"/>
                <a:gd name="T4" fmla="*/ 2 w 96"/>
                <a:gd name="T5" fmla="*/ 21 h 714"/>
                <a:gd name="T6" fmla="*/ 0 w 96"/>
                <a:gd name="T7" fmla="*/ 19 h 714"/>
                <a:gd name="T8" fmla="*/ 0 w 96"/>
                <a:gd name="T9" fmla="*/ 0 h 7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6"/>
                <a:gd name="T16" fmla="*/ 0 h 714"/>
                <a:gd name="T17" fmla="*/ 96 w 96"/>
                <a:gd name="T18" fmla="*/ 714 h 7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6" h="714">
                  <a:moveTo>
                    <a:pt x="0" y="10"/>
                  </a:moveTo>
                  <a:lnTo>
                    <a:pt x="96" y="0"/>
                  </a:lnTo>
                  <a:lnTo>
                    <a:pt x="96" y="714"/>
                  </a:lnTo>
                  <a:lnTo>
                    <a:pt x="0" y="673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DB7D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85" name="Freeform 167"/>
            <p:cNvSpPr>
              <a:spLocks/>
            </p:cNvSpPr>
            <p:nvPr/>
          </p:nvSpPr>
          <p:spPr bwMode="auto">
            <a:xfrm>
              <a:off x="3003" y="1221"/>
              <a:ext cx="87" cy="11"/>
            </a:xfrm>
            <a:custGeom>
              <a:avLst/>
              <a:gdLst>
                <a:gd name="T0" fmla="*/ 0 w 301"/>
                <a:gd name="T1" fmla="*/ 1 h 38"/>
                <a:gd name="T2" fmla="*/ 1 w 301"/>
                <a:gd name="T3" fmla="*/ 1 h 38"/>
                <a:gd name="T4" fmla="*/ 7 w 301"/>
                <a:gd name="T5" fmla="*/ 0 h 38"/>
                <a:gd name="T6" fmla="*/ 7 w 301"/>
                <a:gd name="T7" fmla="*/ 0 h 38"/>
                <a:gd name="T8" fmla="*/ 0 w 301"/>
                <a:gd name="T9" fmla="*/ 1 h 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1"/>
                <a:gd name="T16" fmla="*/ 0 h 38"/>
                <a:gd name="T17" fmla="*/ 301 w 301"/>
                <a:gd name="T18" fmla="*/ 38 h 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1" h="38">
                  <a:moveTo>
                    <a:pt x="0" y="33"/>
                  </a:moveTo>
                  <a:lnTo>
                    <a:pt x="26" y="38"/>
                  </a:lnTo>
                  <a:lnTo>
                    <a:pt x="301" y="10"/>
                  </a:lnTo>
                  <a:lnTo>
                    <a:pt x="301" y="0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86" name="Freeform 168"/>
            <p:cNvSpPr>
              <a:spLocks/>
            </p:cNvSpPr>
            <p:nvPr/>
          </p:nvSpPr>
          <p:spPr bwMode="auto">
            <a:xfrm>
              <a:off x="3090" y="1218"/>
              <a:ext cx="24" cy="297"/>
            </a:xfrm>
            <a:custGeom>
              <a:avLst/>
              <a:gdLst>
                <a:gd name="T0" fmla="*/ 0 w 83"/>
                <a:gd name="T1" fmla="*/ 0 h 966"/>
                <a:gd name="T2" fmla="*/ 2 w 83"/>
                <a:gd name="T3" fmla="*/ 0 h 966"/>
                <a:gd name="T4" fmla="*/ 2 w 83"/>
                <a:gd name="T5" fmla="*/ 28 h 966"/>
                <a:gd name="T6" fmla="*/ 0 w 83"/>
                <a:gd name="T7" fmla="*/ 27 h 966"/>
                <a:gd name="T8" fmla="*/ 0 w 83"/>
                <a:gd name="T9" fmla="*/ 0 h 9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3"/>
                <a:gd name="T16" fmla="*/ 0 h 966"/>
                <a:gd name="T17" fmla="*/ 83 w 83"/>
                <a:gd name="T18" fmla="*/ 966 h 9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3" h="966">
                  <a:moveTo>
                    <a:pt x="0" y="9"/>
                  </a:moveTo>
                  <a:lnTo>
                    <a:pt x="81" y="0"/>
                  </a:lnTo>
                  <a:lnTo>
                    <a:pt x="83" y="966"/>
                  </a:lnTo>
                  <a:lnTo>
                    <a:pt x="0" y="927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DB7D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87" name="Freeform 169"/>
            <p:cNvSpPr>
              <a:spLocks/>
            </p:cNvSpPr>
            <p:nvPr/>
          </p:nvSpPr>
          <p:spPr bwMode="auto">
            <a:xfrm>
              <a:off x="3003" y="1231"/>
              <a:ext cx="7" cy="219"/>
            </a:xfrm>
            <a:custGeom>
              <a:avLst/>
              <a:gdLst>
                <a:gd name="T0" fmla="*/ 0 w 26"/>
                <a:gd name="T1" fmla="*/ 0 h 714"/>
                <a:gd name="T2" fmla="*/ 1 w 26"/>
                <a:gd name="T3" fmla="*/ 0 h 714"/>
                <a:gd name="T4" fmla="*/ 1 w 26"/>
                <a:gd name="T5" fmla="*/ 21 h 714"/>
                <a:gd name="T6" fmla="*/ 0 w 26"/>
                <a:gd name="T7" fmla="*/ 21 h 714"/>
                <a:gd name="T8" fmla="*/ 0 w 26"/>
                <a:gd name="T9" fmla="*/ 0 h 7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"/>
                <a:gd name="T16" fmla="*/ 0 h 714"/>
                <a:gd name="T17" fmla="*/ 26 w 26"/>
                <a:gd name="T18" fmla="*/ 714 h 7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" h="714">
                  <a:moveTo>
                    <a:pt x="0" y="0"/>
                  </a:moveTo>
                  <a:lnTo>
                    <a:pt x="26" y="5"/>
                  </a:lnTo>
                  <a:lnTo>
                    <a:pt x="26" y="709"/>
                  </a:lnTo>
                  <a:lnTo>
                    <a:pt x="0" y="7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358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88" name="Freeform 170"/>
            <p:cNvSpPr>
              <a:spLocks/>
            </p:cNvSpPr>
            <p:nvPr/>
          </p:nvSpPr>
          <p:spPr bwMode="auto">
            <a:xfrm>
              <a:off x="3003" y="1449"/>
              <a:ext cx="87" cy="42"/>
            </a:xfrm>
            <a:custGeom>
              <a:avLst/>
              <a:gdLst>
                <a:gd name="T0" fmla="*/ 0 w 301"/>
                <a:gd name="T1" fmla="*/ 0 h 138"/>
                <a:gd name="T2" fmla="*/ 1 w 301"/>
                <a:gd name="T3" fmla="*/ 0 h 138"/>
                <a:gd name="T4" fmla="*/ 7 w 301"/>
                <a:gd name="T5" fmla="*/ 3 h 138"/>
                <a:gd name="T6" fmla="*/ 7 w 301"/>
                <a:gd name="T7" fmla="*/ 4 h 138"/>
                <a:gd name="T8" fmla="*/ 0 w 301"/>
                <a:gd name="T9" fmla="*/ 0 h 1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1"/>
                <a:gd name="T16" fmla="*/ 0 h 138"/>
                <a:gd name="T17" fmla="*/ 301 w 301"/>
                <a:gd name="T18" fmla="*/ 138 h 1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1" h="138">
                  <a:moveTo>
                    <a:pt x="0" y="5"/>
                  </a:moveTo>
                  <a:lnTo>
                    <a:pt x="26" y="0"/>
                  </a:lnTo>
                  <a:lnTo>
                    <a:pt x="301" y="116"/>
                  </a:lnTo>
                  <a:lnTo>
                    <a:pt x="301" y="138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FAD2C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89" name="Freeform 171"/>
            <p:cNvSpPr>
              <a:spLocks/>
            </p:cNvSpPr>
            <p:nvPr/>
          </p:nvSpPr>
          <p:spPr bwMode="auto">
            <a:xfrm>
              <a:off x="2975" y="1438"/>
              <a:ext cx="139" cy="77"/>
            </a:xfrm>
            <a:custGeom>
              <a:avLst/>
              <a:gdLst>
                <a:gd name="T0" fmla="*/ 0 w 480"/>
                <a:gd name="T1" fmla="*/ 0 h 251"/>
                <a:gd name="T2" fmla="*/ 0 w 480"/>
                <a:gd name="T3" fmla="*/ 1 h 251"/>
                <a:gd name="T4" fmla="*/ 12 w 480"/>
                <a:gd name="T5" fmla="*/ 7 h 251"/>
                <a:gd name="T6" fmla="*/ 12 w 480"/>
                <a:gd name="T7" fmla="*/ 6 h 251"/>
                <a:gd name="T8" fmla="*/ 0 w 480"/>
                <a:gd name="T9" fmla="*/ 0 h 2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80"/>
                <a:gd name="T16" fmla="*/ 0 h 251"/>
                <a:gd name="T17" fmla="*/ 480 w 480"/>
                <a:gd name="T18" fmla="*/ 251 h 2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80" h="251">
                  <a:moveTo>
                    <a:pt x="0" y="0"/>
                  </a:moveTo>
                  <a:lnTo>
                    <a:pt x="0" y="32"/>
                  </a:lnTo>
                  <a:lnTo>
                    <a:pt x="480" y="251"/>
                  </a:lnTo>
                  <a:lnTo>
                    <a:pt x="480" y="2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7D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90" name="Freeform 172"/>
            <p:cNvSpPr>
              <a:spLocks/>
            </p:cNvSpPr>
            <p:nvPr/>
          </p:nvSpPr>
          <p:spPr bwMode="auto">
            <a:xfrm>
              <a:off x="3145" y="1452"/>
              <a:ext cx="131" cy="39"/>
            </a:xfrm>
            <a:custGeom>
              <a:avLst/>
              <a:gdLst>
                <a:gd name="T0" fmla="*/ 11 w 456"/>
                <a:gd name="T1" fmla="*/ 0 h 125"/>
                <a:gd name="T2" fmla="*/ 10 w 456"/>
                <a:gd name="T3" fmla="*/ 0 h 125"/>
                <a:gd name="T4" fmla="*/ 0 w 456"/>
                <a:gd name="T5" fmla="*/ 3 h 125"/>
                <a:gd name="T6" fmla="*/ 0 w 456"/>
                <a:gd name="T7" fmla="*/ 4 h 125"/>
                <a:gd name="T8" fmla="*/ 11 w 456"/>
                <a:gd name="T9" fmla="*/ 0 h 1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6"/>
                <a:gd name="T16" fmla="*/ 0 h 125"/>
                <a:gd name="T17" fmla="*/ 456 w 456"/>
                <a:gd name="T18" fmla="*/ 125 h 1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6" h="125">
                  <a:moveTo>
                    <a:pt x="456" y="0"/>
                  </a:moveTo>
                  <a:lnTo>
                    <a:pt x="428" y="0"/>
                  </a:lnTo>
                  <a:lnTo>
                    <a:pt x="0" y="114"/>
                  </a:lnTo>
                  <a:lnTo>
                    <a:pt x="0" y="125"/>
                  </a:lnTo>
                  <a:lnTo>
                    <a:pt x="456" y="0"/>
                  </a:lnTo>
                  <a:close/>
                </a:path>
              </a:pathLst>
            </a:custGeom>
            <a:solidFill>
              <a:srgbClr val="DB7D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91" name="Freeform 173"/>
            <p:cNvSpPr>
              <a:spLocks/>
            </p:cNvSpPr>
            <p:nvPr/>
          </p:nvSpPr>
          <p:spPr bwMode="auto">
            <a:xfrm>
              <a:off x="3144" y="1452"/>
              <a:ext cx="132" cy="52"/>
            </a:xfrm>
            <a:custGeom>
              <a:avLst/>
              <a:gdLst>
                <a:gd name="T0" fmla="*/ 0 w 459"/>
                <a:gd name="T1" fmla="*/ 4 h 167"/>
                <a:gd name="T2" fmla="*/ 0 w 459"/>
                <a:gd name="T3" fmla="*/ 5 h 167"/>
                <a:gd name="T4" fmla="*/ 11 w 459"/>
                <a:gd name="T5" fmla="*/ 1 h 167"/>
                <a:gd name="T6" fmla="*/ 11 w 459"/>
                <a:gd name="T7" fmla="*/ 0 h 167"/>
                <a:gd name="T8" fmla="*/ 0 w 459"/>
                <a:gd name="T9" fmla="*/ 4 h 1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9"/>
                <a:gd name="T16" fmla="*/ 0 h 167"/>
                <a:gd name="T17" fmla="*/ 459 w 459"/>
                <a:gd name="T18" fmla="*/ 167 h 1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9" h="167">
                  <a:moveTo>
                    <a:pt x="0" y="124"/>
                  </a:moveTo>
                  <a:lnTo>
                    <a:pt x="0" y="167"/>
                  </a:lnTo>
                  <a:lnTo>
                    <a:pt x="459" y="31"/>
                  </a:lnTo>
                  <a:lnTo>
                    <a:pt x="459" y="0"/>
                  </a:lnTo>
                  <a:lnTo>
                    <a:pt x="0" y="124"/>
                  </a:lnTo>
                  <a:close/>
                </a:path>
              </a:pathLst>
            </a:custGeom>
            <a:solidFill>
              <a:srgbClr val="B358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92" name="Freeform 174"/>
            <p:cNvSpPr>
              <a:spLocks/>
            </p:cNvSpPr>
            <p:nvPr/>
          </p:nvSpPr>
          <p:spPr bwMode="auto">
            <a:xfrm>
              <a:off x="3344" y="1311"/>
              <a:ext cx="126" cy="232"/>
            </a:xfrm>
            <a:custGeom>
              <a:avLst/>
              <a:gdLst>
                <a:gd name="T0" fmla="*/ 0 w 439"/>
                <a:gd name="T1" fmla="*/ 22 h 755"/>
                <a:gd name="T2" fmla="*/ 0 w 439"/>
                <a:gd name="T3" fmla="*/ 1 h 755"/>
                <a:gd name="T4" fmla="*/ 10 w 439"/>
                <a:gd name="T5" fmla="*/ 0 h 755"/>
                <a:gd name="T6" fmla="*/ 10 w 439"/>
                <a:gd name="T7" fmla="*/ 16 h 755"/>
                <a:gd name="T8" fmla="*/ 0 w 439"/>
                <a:gd name="T9" fmla="*/ 22 h 7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39"/>
                <a:gd name="T16" fmla="*/ 0 h 755"/>
                <a:gd name="T17" fmla="*/ 439 w 439"/>
                <a:gd name="T18" fmla="*/ 755 h 75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39" h="755">
                  <a:moveTo>
                    <a:pt x="0" y="755"/>
                  </a:moveTo>
                  <a:lnTo>
                    <a:pt x="0" y="42"/>
                  </a:lnTo>
                  <a:lnTo>
                    <a:pt x="439" y="0"/>
                  </a:lnTo>
                  <a:lnTo>
                    <a:pt x="439" y="547"/>
                  </a:lnTo>
                  <a:lnTo>
                    <a:pt x="0" y="755"/>
                  </a:lnTo>
                  <a:close/>
                </a:path>
              </a:pathLst>
            </a:custGeom>
            <a:solidFill>
              <a:srgbClr val="B358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93" name="Freeform 175"/>
            <p:cNvSpPr>
              <a:spLocks/>
            </p:cNvSpPr>
            <p:nvPr/>
          </p:nvSpPr>
          <p:spPr bwMode="auto">
            <a:xfrm>
              <a:off x="3234" y="1307"/>
              <a:ext cx="236" cy="17"/>
            </a:xfrm>
            <a:custGeom>
              <a:avLst/>
              <a:gdLst>
                <a:gd name="T0" fmla="*/ 9 w 819"/>
                <a:gd name="T1" fmla="*/ 1 h 59"/>
                <a:gd name="T2" fmla="*/ 20 w 819"/>
                <a:gd name="T3" fmla="*/ 0 h 59"/>
                <a:gd name="T4" fmla="*/ 10 w 819"/>
                <a:gd name="T5" fmla="*/ 0 h 59"/>
                <a:gd name="T6" fmla="*/ 0 w 819"/>
                <a:gd name="T7" fmla="*/ 1 h 59"/>
                <a:gd name="T8" fmla="*/ 9 w 819"/>
                <a:gd name="T9" fmla="*/ 1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19"/>
                <a:gd name="T16" fmla="*/ 0 h 59"/>
                <a:gd name="T17" fmla="*/ 819 w 819"/>
                <a:gd name="T18" fmla="*/ 59 h 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19" h="59">
                  <a:moveTo>
                    <a:pt x="380" y="59"/>
                  </a:moveTo>
                  <a:lnTo>
                    <a:pt x="819" y="17"/>
                  </a:lnTo>
                  <a:lnTo>
                    <a:pt x="418" y="0"/>
                  </a:lnTo>
                  <a:lnTo>
                    <a:pt x="0" y="30"/>
                  </a:lnTo>
                  <a:lnTo>
                    <a:pt x="380" y="59"/>
                  </a:lnTo>
                  <a:close/>
                </a:path>
              </a:pathLst>
            </a:custGeom>
            <a:solidFill>
              <a:srgbClr val="FFAD2C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94" name="Freeform 176"/>
            <p:cNvSpPr>
              <a:spLocks/>
            </p:cNvSpPr>
            <p:nvPr/>
          </p:nvSpPr>
          <p:spPr bwMode="auto">
            <a:xfrm>
              <a:off x="3234" y="1316"/>
              <a:ext cx="110" cy="227"/>
            </a:xfrm>
            <a:custGeom>
              <a:avLst/>
              <a:gdLst>
                <a:gd name="T0" fmla="*/ 0 w 380"/>
                <a:gd name="T1" fmla="*/ 0 h 742"/>
                <a:gd name="T2" fmla="*/ 0 w 380"/>
                <a:gd name="T3" fmla="*/ 17 h 742"/>
                <a:gd name="T4" fmla="*/ 9 w 380"/>
                <a:gd name="T5" fmla="*/ 21 h 742"/>
                <a:gd name="T6" fmla="*/ 9 w 380"/>
                <a:gd name="T7" fmla="*/ 1 h 742"/>
                <a:gd name="T8" fmla="*/ 0 w 380"/>
                <a:gd name="T9" fmla="*/ 0 h 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80"/>
                <a:gd name="T16" fmla="*/ 0 h 742"/>
                <a:gd name="T17" fmla="*/ 380 w 380"/>
                <a:gd name="T18" fmla="*/ 742 h 7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80" h="742">
                  <a:moveTo>
                    <a:pt x="0" y="0"/>
                  </a:moveTo>
                  <a:lnTo>
                    <a:pt x="0" y="609"/>
                  </a:lnTo>
                  <a:lnTo>
                    <a:pt x="380" y="742"/>
                  </a:lnTo>
                  <a:lnTo>
                    <a:pt x="38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7D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95" name="Freeform 177"/>
            <p:cNvSpPr>
              <a:spLocks/>
            </p:cNvSpPr>
            <p:nvPr/>
          </p:nvSpPr>
          <p:spPr bwMode="auto">
            <a:xfrm>
              <a:off x="3128" y="1417"/>
              <a:ext cx="191" cy="51"/>
            </a:xfrm>
            <a:custGeom>
              <a:avLst/>
              <a:gdLst>
                <a:gd name="T0" fmla="*/ 0 w 658"/>
                <a:gd name="T1" fmla="*/ 2 h 167"/>
                <a:gd name="T2" fmla="*/ 8 w 658"/>
                <a:gd name="T3" fmla="*/ 0 h 167"/>
                <a:gd name="T4" fmla="*/ 16 w 658"/>
                <a:gd name="T5" fmla="*/ 2 h 167"/>
                <a:gd name="T6" fmla="*/ 8 w 658"/>
                <a:gd name="T7" fmla="*/ 5 h 167"/>
                <a:gd name="T8" fmla="*/ 0 w 658"/>
                <a:gd name="T9" fmla="*/ 2 h 1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8"/>
                <a:gd name="T16" fmla="*/ 0 h 167"/>
                <a:gd name="T17" fmla="*/ 658 w 658"/>
                <a:gd name="T18" fmla="*/ 167 h 1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8" h="167">
                  <a:moveTo>
                    <a:pt x="0" y="65"/>
                  </a:moveTo>
                  <a:lnTo>
                    <a:pt x="303" y="0"/>
                  </a:lnTo>
                  <a:lnTo>
                    <a:pt x="658" y="75"/>
                  </a:lnTo>
                  <a:lnTo>
                    <a:pt x="326" y="167"/>
                  </a:lnTo>
                  <a:lnTo>
                    <a:pt x="0" y="65"/>
                  </a:lnTo>
                  <a:close/>
                </a:path>
              </a:pathLst>
            </a:custGeom>
            <a:solidFill>
              <a:srgbClr val="E0C5B5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96" name="Freeform 178"/>
            <p:cNvSpPr>
              <a:spLocks/>
            </p:cNvSpPr>
            <p:nvPr/>
          </p:nvSpPr>
          <p:spPr bwMode="auto">
            <a:xfrm>
              <a:off x="3128" y="1437"/>
              <a:ext cx="95" cy="148"/>
            </a:xfrm>
            <a:custGeom>
              <a:avLst/>
              <a:gdLst>
                <a:gd name="T0" fmla="*/ 0 w 326"/>
                <a:gd name="T1" fmla="*/ 0 h 481"/>
                <a:gd name="T2" fmla="*/ 8 w 326"/>
                <a:gd name="T3" fmla="*/ 3 h 481"/>
                <a:gd name="T4" fmla="*/ 8 w 326"/>
                <a:gd name="T5" fmla="*/ 14 h 481"/>
                <a:gd name="T6" fmla="*/ 0 w 326"/>
                <a:gd name="T7" fmla="*/ 10 h 481"/>
                <a:gd name="T8" fmla="*/ 0 w 326"/>
                <a:gd name="T9" fmla="*/ 0 h 48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6"/>
                <a:gd name="T16" fmla="*/ 0 h 481"/>
                <a:gd name="T17" fmla="*/ 326 w 326"/>
                <a:gd name="T18" fmla="*/ 481 h 48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6" h="481">
                  <a:moveTo>
                    <a:pt x="0" y="0"/>
                  </a:moveTo>
                  <a:lnTo>
                    <a:pt x="326" y="102"/>
                  </a:lnTo>
                  <a:lnTo>
                    <a:pt x="326" y="481"/>
                  </a:lnTo>
                  <a:lnTo>
                    <a:pt x="0" y="3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C5B5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97" name="Freeform 179"/>
            <p:cNvSpPr>
              <a:spLocks/>
            </p:cNvSpPr>
            <p:nvPr/>
          </p:nvSpPr>
          <p:spPr bwMode="auto">
            <a:xfrm>
              <a:off x="3223" y="1440"/>
              <a:ext cx="96" cy="145"/>
            </a:xfrm>
            <a:custGeom>
              <a:avLst/>
              <a:gdLst>
                <a:gd name="T0" fmla="*/ 0 w 332"/>
                <a:gd name="T1" fmla="*/ 3 h 471"/>
                <a:gd name="T2" fmla="*/ 8 w 332"/>
                <a:gd name="T3" fmla="*/ 0 h 471"/>
                <a:gd name="T4" fmla="*/ 8 w 332"/>
                <a:gd name="T5" fmla="*/ 9 h 471"/>
                <a:gd name="T6" fmla="*/ 0 w 332"/>
                <a:gd name="T7" fmla="*/ 14 h 471"/>
                <a:gd name="T8" fmla="*/ 0 w 332"/>
                <a:gd name="T9" fmla="*/ 3 h 47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2"/>
                <a:gd name="T16" fmla="*/ 0 h 471"/>
                <a:gd name="T17" fmla="*/ 332 w 332"/>
                <a:gd name="T18" fmla="*/ 471 h 47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2" h="471">
                  <a:moveTo>
                    <a:pt x="0" y="92"/>
                  </a:moveTo>
                  <a:lnTo>
                    <a:pt x="332" y="0"/>
                  </a:lnTo>
                  <a:lnTo>
                    <a:pt x="332" y="314"/>
                  </a:lnTo>
                  <a:lnTo>
                    <a:pt x="0" y="471"/>
                  </a:lnTo>
                  <a:lnTo>
                    <a:pt x="0" y="92"/>
                  </a:lnTo>
                  <a:close/>
                </a:path>
              </a:pathLst>
            </a:custGeom>
            <a:solidFill>
              <a:srgbClr val="B7908B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4134" name="Picture 180" descr="MCj03035710000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2527300"/>
            <a:ext cx="863600" cy="67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35" name="Picture 181" descr="MCj03035710000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3517900"/>
            <a:ext cx="863600" cy="67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36" name="Line 182"/>
          <p:cNvSpPr>
            <a:spLocks noChangeShapeType="1"/>
          </p:cNvSpPr>
          <p:nvPr/>
        </p:nvSpPr>
        <p:spPr bwMode="auto">
          <a:xfrm>
            <a:off x="1600200" y="28956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37" name="Line 183"/>
          <p:cNvSpPr>
            <a:spLocks noChangeShapeType="1"/>
          </p:cNvSpPr>
          <p:nvPr/>
        </p:nvSpPr>
        <p:spPr bwMode="auto">
          <a:xfrm>
            <a:off x="1524000" y="1981200"/>
            <a:ext cx="6858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38" name="Line 184"/>
          <p:cNvSpPr>
            <a:spLocks noChangeShapeType="1"/>
          </p:cNvSpPr>
          <p:nvPr/>
        </p:nvSpPr>
        <p:spPr bwMode="auto">
          <a:xfrm flipV="1">
            <a:off x="1524000" y="2971800"/>
            <a:ext cx="6858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39" name="Line 185"/>
          <p:cNvSpPr>
            <a:spLocks noChangeShapeType="1"/>
          </p:cNvSpPr>
          <p:nvPr/>
        </p:nvSpPr>
        <p:spPr bwMode="auto">
          <a:xfrm>
            <a:off x="3276600" y="1981200"/>
            <a:ext cx="6858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40" name="Line 186"/>
          <p:cNvSpPr>
            <a:spLocks noChangeShapeType="1"/>
          </p:cNvSpPr>
          <p:nvPr/>
        </p:nvSpPr>
        <p:spPr bwMode="auto">
          <a:xfrm flipV="1">
            <a:off x="3276600" y="2057400"/>
            <a:ext cx="7620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41" name="Line 187"/>
          <p:cNvSpPr>
            <a:spLocks noChangeShapeType="1"/>
          </p:cNvSpPr>
          <p:nvPr/>
        </p:nvSpPr>
        <p:spPr bwMode="auto">
          <a:xfrm>
            <a:off x="3276600" y="2971800"/>
            <a:ext cx="6858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42" name="Line 188"/>
          <p:cNvSpPr>
            <a:spLocks noChangeShapeType="1"/>
          </p:cNvSpPr>
          <p:nvPr/>
        </p:nvSpPr>
        <p:spPr bwMode="auto">
          <a:xfrm>
            <a:off x="3276600" y="29718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43" name="Line 189"/>
          <p:cNvSpPr>
            <a:spLocks noChangeShapeType="1"/>
          </p:cNvSpPr>
          <p:nvPr/>
        </p:nvSpPr>
        <p:spPr bwMode="auto">
          <a:xfrm flipV="1">
            <a:off x="3276600" y="3124200"/>
            <a:ext cx="6858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44" name="Line 190"/>
          <p:cNvSpPr>
            <a:spLocks noChangeShapeType="1"/>
          </p:cNvSpPr>
          <p:nvPr/>
        </p:nvSpPr>
        <p:spPr bwMode="auto">
          <a:xfrm flipV="1">
            <a:off x="5105400" y="2133600"/>
            <a:ext cx="6096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45" name="Line 191"/>
          <p:cNvSpPr>
            <a:spLocks noChangeShapeType="1"/>
          </p:cNvSpPr>
          <p:nvPr/>
        </p:nvSpPr>
        <p:spPr bwMode="auto">
          <a:xfrm>
            <a:off x="5105400" y="29718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46" name="Line 192"/>
          <p:cNvSpPr>
            <a:spLocks noChangeShapeType="1"/>
          </p:cNvSpPr>
          <p:nvPr/>
        </p:nvSpPr>
        <p:spPr bwMode="auto">
          <a:xfrm>
            <a:off x="1600200" y="50292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47" name="Line 193"/>
          <p:cNvSpPr>
            <a:spLocks noChangeShapeType="1"/>
          </p:cNvSpPr>
          <p:nvPr/>
        </p:nvSpPr>
        <p:spPr bwMode="auto">
          <a:xfrm>
            <a:off x="3505200" y="50292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48" name="Line 194"/>
          <p:cNvSpPr>
            <a:spLocks noChangeShapeType="1"/>
          </p:cNvSpPr>
          <p:nvPr/>
        </p:nvSpPr>
        <p:spPr bwMode="auto">
          <a:xfrm>
            <a:off x="5257800" y="50292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49" name="Line 195"/>
          <p:cNvSpPr>
            <a:spLocks noChangeShapeType="1"/>
          </p:cNvSpPr>
          <p:nvPr/>
        </p:nvSpPr>
        <p:spPr bwMode="auto">
          <a:xfrm>
            <a:off x="5105400" y="2971800"/>
            <a:ext cx="24384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50" name="Line 196"/>
          <p:cNvSpPr>
            <a:spLocks noChangeShapeType="1"/>
          </p:cNvSpPr>
          <p:nvPr/>
        </p:nvSpPr>
        <p:spPr bwMode="auto">
          <a:xfrm>
            <a:off x="6858000" y="2971800"/>
            <a:ext cx="6858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  <a:ln w="31750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sz="3700" dirty="0" smtClean="0">
                <a:solidFill>
                  <a:schemeClr val="tx1"/>
                </a:solidFill>
              </a:rPr>
              <a:t>Supply Chain Flow</a:t>
            </a:r>
            <a:endParaRPr lang="en-US" sz="3700" dirty="0">
              <a:solidFill>
                <a:schemeClr val="tx1"/>
              </a:solidFill>
            </a:endParaRPr>
          </a:p>
        </p:txBody>
      </p:sp>
      <p:pic>
        <p:nvPicPr>
          <p:cNvPr id="10" name="Content Placeholder 3" descr="supplychainflow-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295400"/>
            <a:ext cx="8610600" cy="5334000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525963"/>
          </a:xfrm>
          <a:ln>
            <a:noFill/>
          </a:ln>
          <a:effectLst/>
        </p:spPr>
        <p:txBody>
          <a:bodyPr>
            <a:normAutofit/>
          </a:bodyPr>
          <a:lstStyle/>
          <a:p>
            <a:r>
              <a:rPr lang="en-US" sz="2800" b="1" dirty="0" smtClean="0">
                <a:latin typeface="Calibri" pitchFamily="34" charset="0"/>
              </a:rPr>
              <a:t>It is the process of planning, implementing and controlling the operations of the supply chain with the purpose to satisfy customer requirements as efficiently as possible.</a:t>
            </a:r>
          </a:p>
          <a:p>
            <a:r>
              <a:rPr lang="en-US" sz="2800" b="1" dirty="0" smtClean="0">
                <a:latin typeface="Calibri" pitchFamily="34" charset="0"/>
              </a:rPr>
              <a:t>Supply chain management manages all movement and storage of raw materials, work-in-process inventory, and finished goods from point-of origin to point-of-consumption.</a:t>
            </a:r>
          </a:p>
          <a:p>
            <a:endParaRPr lang="en-US" sz="3200" b="1" dirty="0">
              <a:latin typeface="+mj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1143000"/>
          </a:xfrm>
          <a:ln w="31750" cmpd="dbl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dirty="0" smtClean="0"/>
              <a:t>Meaning of SCM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4294967295"/>
          </p:nvPr>
        </p:nvSpPr>
        <p:spPr>
          <a:xfrm>
            <a:off x="5105400" y="5029200"/>
            <a:ext cx="4038600" cy="9779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65"/>
                            </p:stCondLst>
                            <p:childTnLst>
                              <p:par>
                                <p:cTn id="1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165"/>
                            </p:stCondLst>
                            <p:childTnLst>
                              <p:par>
                                <p:cTn id="1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525963"/>
          </a:xfrm>
          <a:ln>
            <a:noFill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>
            <a:normAutofit/>
          </a:bodyPr>
          <a:lstStyle/>
          <a:p>
            <a:r>
              <a:rPr lang="en-US" sz="2400" b="1" i="1" dirty="0" smtClean="0">
                <a:latin typeface="Calibri" pitchFamily="34" charset="0"/>
              </a:rPr>
              <a:t>According to the Council of supply chain Management Professionals</a:t>
            </a:r>
            <a:r>
              <a:rPr lang="en-US" sz="2800" b="1" dirty="0" smtClean="0">
                <a:latin typeface="Calibri" pitchFamily="34" charset="0"/>
              </a:rPr>
              <a:t>,  Supply chain Management encompasses the planning and management of all activities involved in sourcing and procurement, conversion, and all logistics management activities.</a:t>
            </a:r>
          </a:p>
          <a:p>
            <a:r>
              <a:rPr lang="en-US" sz="2400" b="1" i="1" dirty="0" smtClean="0">
                <a:latin typeface="Calibri" pitchFamily="34" charset="0"/>
              </a:rPr>
              <a:t>Importantly</a:t>
            </a:r>
            <a:r>
              <a:rPr lang="en-US" sz="2800" b="1" dirty="0" smtClean="0">
                <a:latin typeface="Calibri" pitchFamily="34" charset="0"/>
              </a:rPr>
              <a:t>, it also includes coordination and collaboration with channel partners, which can be supplier, intermediaries, third party service providers, and customers.</a:t>
            </a:r>
            <a:endParaRPr lang="en-US" sz="2800" b="1" dirty="0">
              <a:latin typeface="Calibr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 w="31750" cmpd="dbl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algn="ctr"/>
            <a:r>
              <a:rPr lang="en-US" dirty="0" smtClean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Definition </a:t>
            </a:r>
            <a:r>
              <a:rPr lang="en-US" dirty="0" smtClean="0"/>
              <a:t>of SCM</a:t>
            </a:r>
            <a:endParaRPr lang="en-US" dirty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Content Placeholder 6" descr="supply_chain_diagram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2000" y="304800"/>
            <a:ext cx="7565638" cy="556260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 anchor="t"/>
          <a:lstStyle/>
          <a:p>
            <a:pPr marL="341313" indent="-341313">
              <a:spcBef>
                <a:spcPts val="800"/>
              </a:spcBef>
              <a:buClr>
                <a:srgbClr val="FFFFCC"/>
              </a:buClr>
              <a:buFont typeface="Arial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de-DE" sz="3200" b="1" u="none" dirty="0">
              <a:solidFill>
                <a:schemeClr val="tx1"/>
              </a:solidFill>
            </a:endParaRPr>
          </a:p>
          <a:p>
            <a:pPr marL="341313" indent="-341313" algn="l">
              <a:spcBef>
                <a:spcPts val="800"/>
              </a:spcBef>
              <a:buClrTx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de-DE" sz="3200" u="none" dirty="0">
                <a:solidFill>
                  <a:schemeClr val="tx1"/>
                </a:solidFill>
              </a:rPr>
              <a:t>	Efficient supply chain management must result in tangible business improvements. It is characterized by a sharp focus on </a:t>
            </a:r>
          </a:p>
          <a:p>
            <a:pPr marL="741363" lvl="1" indent="-284163" algn="l">
              <a:spcBef>
                <a:spcPts val="700"/>
              </a:spcBef>
              <a:buClr>
                <a:srgbClr val="FFFFCC"/>
              </a:buClr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de-DE" sz="2800" u="none" dirty="0">
                <a:solidFill>
                  <a:schemeClr val="tx1"/>
                </a:solidFill>
              </a:rPr>
              <a:t>Revenue growth</a:t>
            </a:r>
          </a:p>
          <a:p>
            <a:pPr marL="741363" lvl="1" indent="-284163" algn="just">
              <a:spcBef>
                <a:spcPts val="700"/>
              </a:spcBef>
              <a:buClr>
                <a:srgbClr val="FFFFCC"/>
              </a:buClr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de-DE" sz="2800" u="none" dirty="0">
                <a:solidFill>
                  <a:schemeClr val="tx1"/>
                </a:solidFill>
              </a:rPr>
              <a:t>Better asset utilization </a:t>
            </a:r>
          </a:p>
          <a:p>
            <a:pPr marL="741363" lvl="1" indent="-284163" algn="just">
              <a:spcBef>
                <a:spcPts val="700"/>
              </a:spcBef>
              <a:buClr>
                <a:srgbClr val="FFFFCC"/>
              </a:buClr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de-DE" sz="2800" u="none" dirty="0">
                <a:solidFill>
                  <a:schemeClr val="tx1"/>
                </a:solidFill>
              </a:rPr>
              <a:t>Cost reduction</a:t>
            </a:r>
            <a:r>
              <a:rPr lang="de-DE" sz="2800" u="none" dirty="0"/>
              <a:t>.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990600"/>
          </a:xfrm>
          <a:ln w="31750" cmpd="dbl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de-DE" sz="4900" dirty="0" smtClean="0">
                <a:solidFill>
                  <a:schemeClr val="dk1"/>
                </a:solidFill>
              </a:rPr>
              <a:t>Supply Chain Goals</a:t>
            </a:r>
            <a:endParaRPr lang="en-US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81600" y="4953000"/>
            <a:ext cx="2057400" cy="1219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39000" y="3657600"/>
            <a:ext cx="1219200" cy="1219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026" name="Picture 2" descr="C:\Program Files\Microsoft Office\MEDIA\OFFICE12\Bullets\BD15056_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90600" y="3810000"/>
            <a:ext cx="142875" cy="142875"/>
          </a:xfrm>
          <a:prstGeom prst="rect">
            <a:avLst/>
          </a:prstGeom>
          <a:noFill/>
        </p:spPr>
      </p:pic>
      <p:pic>
        <p:nvPicPr>
          <p:cNvPr id="6" name="Picture 2" descr="C:\Program Files\Microsoft Office\MEDIA\OFFICE12\Bullets\BD15056_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90600" y="4343400"/>
            <a:ext cx="142875" cy="142875"/>
          </a:xfrm>
          <a:prstGeom prst="rect">
            <a:avLst/>
          </a:prstGeom>
          <a:noFill/>
        </p:spPr>
      </p:pic>
      <p:pic>
        <p:nvPicPr>
          <p:cNvPr id="7" name="Picture 2" descr="C:\Program Files\Microsoft Office\MEDIA\OFFICE12\Bullets\BD15056_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90600" y="4876800"/>
            <a:ext cx="142875" cy="142875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7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3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3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3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3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3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3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3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3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ln>
            <a:noFill/>
          </a:ln>
          <a:effectLst/>
        </p:spPr>
        <p:txBody>
          <a:bodyPr>
            <a:noAutofit/>
          </a:bodyPr>
          <a:lstStyle/>
          <a:p>
            <a:r>
              <a:rPr lang="en-US" sz="2500" b="1" dirty="0" smtClean="0">
                <a:latin typeface="Calibri" pitchFamily="34" charset="0"/>
              </a:rPr>
              <a:t>Some experts distinguish supply chain management and logistics management, while others consider the terms to be interchangeable.</a:t>
            </a:r>
          </a:p>
          <a:p>
            <a:r>
              <a:rPr lang="en-US" sz="2500" b="1" dirty="0" smtClean="0">
                <a:latin typeface="Calibri" pitchFamily="34" charset="0"/>
              </a:rPr>
              <a:t>Logistic management can be termed as one of its part that is related to planning , implementing , and controlling the movement and storage of goods, services and related information between the point of origin and the point of consumption.</a:t>
            </a:r>
            <a:r>
              <a:rPr lang="en-US" sz="2500" b="1" dirty="0">
                <a:latin typeface="Calibri" pitchFamily="34" charset="0"/>
              </a:rPr>
              <a:t> </a:t>
            </a:r>
            <a:r>
              <a:rPr lang="en-US" sz="2500" b="1" dirty="0" smtClean="0">
                <a:latin typeface="Calibri" pitchFamily="34" charset="0"/>
              </a:rPr>
              <a:t>But supply chain management includes more aspects apart from the logistics function.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 w="28575" cmpd="dbl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Different from Logistic Management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953000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dirty="0" smtClean="0"/>
              <a:t>    Proper implementation of SCM helps to use the following strategic areas to their full advantage: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Fulfillment</a:t>
            </a:r>
            <a:r>
              <a:rPr lang="en-US" dirty="0" smtClean="0"/>
              <a:t>:-</a:t>
            </a:r>
          </a:p>
          <a:p>
            <a:pPr marL="514350" indent="-514350">
              <a:buFont typeface="+mj-lt"/>
              <a:buAutoNum type="alphaLcParenR"/>
            </a:pPr>
            <a:r>
              <a:rPr lang="en-US" sz="2800" dirty="0" smtClean="0"/>
              <a:t>Ensure the right quantity at the right time.</a:t>
            </a:r>
          </a:p>
          <a:p>
            <a:pPr marL="514350" indent="-514350">
              <a:buFont typeface="+mj-lt"/>
              <a:buAutoNum type="alphaLcParenR"/>
            </a:pPr>
            <a:r>
              <a:rPr lang="en-US" sz="2800" dirty="0" smtClean="0"/>
              <a:t>It makes sure that the right quantities are ordered.</a:t>
            </a:r>
          </a:p>
          <a:p>
            <a:pPr marL="514350" indent="-514350">
              <a:buNone/>
            </a:pPr>
            <a:r>
              <a:rPr lang="en-US" sz="22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2</a:t>
            </a:r>
            <a:r>
              <a:rPr lang="en-US" sz="26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r>
              <a:rPr lang="en-US" sz="2600" b="1" dirty="0" smtClean="0"/>
              <a:t>   </a:t>
            </a:r>
            <a:r>
              <a:rPr lang="en-US" sz="3000" b="1" dirty="0" smtClean="0"/>
              <a:t>Logistics</a:t>
            </a:r>
            <a:r>
              <a:rPr lang="en-US" sz="2800" dirty="0" smtClean="0"/>
              <a:t>:</a:t>
            </a:r>
          </a:p>
          <a:p>
            <a:pPr marL="514350" indent="-514350" algn="just">
              <a:buAutoNum type="alphaLcParenR"/>
            </a:pPr>
            <a:r>
              <a:rPr lang="en-US" sz="2800" dirty="0" smtClean="0"/>
              <a:t>Keep the cost of transporting materials as low as possible consistent with safe and reliable delivery.</a:t>
            </a:r>
          </a:p>
          <a:p>
            <a:pPr marL="514350" indent="-514350" algn="just">
              <a:buFont typeface="Arial" pitchFamily="34" charset="0"/>
              <a:buAutoNum type="alphaLcParenR"/>
            </a:pPr>
            <a:r>
              <a:rPr lang="en-US" sz="2800" dirty="0" smtClean="0"/>
              <a:t>Constant contact with its distribution team.</a:t>
            </a:r>
          </a:p>
          <a:p>
            <a:pPr marL="514350" indent="-514350" algn="just">
              <a:buNone/>
            </a:pPr>
            <a:endParaRPr lang="en-US" sz="2800" dirty="0" smtClean="0"/>
          </a:p>
          <a:p>
            <a:pPr marL="514350" indent="-514350">
              <a:buNone/>
            </a:pPr>
            <a:r>
              <a:rPr lang="en-US" sz="2800" dirty="0" smtClean="0"/>
              <a:t> </a:t>
            </a:r>
          </a:p>
          <a:p>
            <a:pPr marL="514350" indent="-51435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 w="28575" cmpd="dbl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/>
              <a:t>Opportunities enabled by SCM</a:t>
            </a:r>
            <a:endParaRPr lang="en-US" dirty="0"/>
          </a:p>
        </p:txBody>
      </p:sp>
      <p:pic>
        <p:nvPicPr>
          <p:cNvPr id="4099" name="Picture 3" descr="C:\Program Files\Microsoft Office\MEDIA\CAGCAT10\j0149887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39000" y="4876800"/>
            <a:ext cx="1268994" cy="1015497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upply-Chain-Managements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28600" y="2057400"/>
            <a:ext cx="4038600" cy="4038600"/>
          </a:xfrm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343400" y="304800"/>
            <a:ext cx="4572000" cy="6172200"/>
          </a:xfrm>
        </p:spPr>
        <p:txBody>
          <a:bodyPr>
            <a:normAutofit/>
          </a:bodyPr>
          <a:lstStyle/>
          <a:p>
            <a:pPr marL="514350" indent="-514350" algn="just">
              <a:buNone/>
            </a:pPr>
            <a:r>
              <a:rPr lang="en-US" b="1" dirty="0" smtClean="0"/>
              <a:t>3. Production</a:t>
            </a:r>
            <a:r>
              <a:rPr lang="en-US" dirty="0" smtClean="0"/>
              <a:t>:</a:t>
            </a:r>
          </a:p>
          <a:p>
            <a:pPr marL="514350" indent="-514350">
              <a:buNone/>
            </a:pPr>
            <a:r>
              <a:rPr lang="en-US" dirty="0" smtClean="0"/>
              <a:t>     Ensure production lines function smoothly.</a:t>
            </a:r>
          </a:p>
          <a:p>
            <a:pPr marL="514350" indent="-514350" algn="just">
              <a:buNone/>
            </a:pPr>
            <a:r>
              <a:rPr lang="en-US" b="1" dirty="0" smtClean="0"/>
              <a:t>4.Reduced Cost of</a:t>
            </a:r>
          </a:p>
          <a:p>
            <a:pPr marL="514350" indent="-514350">
              <a:buNone/>
            </a:pPr>
            <a:r>
              <a:rPr lang="en-US" b="1" dirty="0" smtClean="0"/>
              <a:t>   </a:t>
            </a:r>
            <a:r>
              <a:rPr lang="en-US" dirty="0" smtClean="0"/>
              <a:t>a. Inventory carrying cost</a:t>
            </a:r>
          </a:p>
          <a:p>
            <a:pPr marL="514350" indent="-514350">
              <a:buNone/>
            </a:pPr>
            <a:r>
              <a:rPr lang="en-US" b="1" dirty="0" smtClean="0"/>
              <a:t>   </a:t>
            </a:r>
            <a:r>
              <a:rPr lang="en-US" dirty="0" smtClean="0"/>
              <a:t>b. Internal and external            failure cost</a:t>
            </a:r>
          </a:p>
          <a:p>
            <a:pPr marL="514350" indent="-514350">
              <a:buNone/>
            </a:pPr>
            <a:r>
              <a:rPr lang="en-US" dirty="0" smtClean="0"/>
              <a:t>   c. Purchase cost</a:t>
            </a:r>
          </a:p>
          <a:p>
            <a:pPr marL="514350" indent="-514350" algn="just">
              <a:buNone/>
            </a:pPr>
            <a:r>
              <a:rPr lang="en-US" b="1" dirty="0" smtClean="0"/>
              <a:t>5. Revenue &amp; Profit</a:t>
            </a:r>
          </a:p>
          <a:p>
            <a:pPr marL="514350" indent="-514350">
              <a:buNone/>
            </a:pPr>
            <a:r>
              <a:rPr lang="en-US" dirty="0" smtClean="0"/>
              <a:t>     No Sales are lost and flexible to respond unforeseen changes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3048000" cy="1143000"/>
          </a:xfrm>
        </p:spPr>
        <p:txBody>
          <a:bodyPr/>
          <a:lstStyle/>
          <a:p>
            <a:r>
              <a:rPr lang="en-US" dirty="0" smtClean="0"/>
              <a:t>  </a:t>
            </a:r>
            <a:endParaRPr lang="en-US" dirty="0"/>
          </a:p>
        </p:txBody>
      </p:sp>
      <p:pic>
        <p:nvPicPr>
          <p:cNvPr id="5122" name="Picture 2" descr="C:\Program Files\Microsoft Office\MEDIA\CAGCAT10\j0285360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95600" y="0"/>
            <a:ext cx="1474013" cy="1817827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 anchor="t"/>
          <a:lstStyle/>
          <a:p>
            <a:pPr marL="342900" indent="-341313" algn="l">
              <a:spcBef>
                <a:spcPts val="700"/>
              </a:spcBef>
              <a:buClr>
                <a:srgbClr val="FFFFCC"/>
              </a:buClr>
              <a:buFont typeface="Arial" charset="0"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de-DE" sz="2800" u="none" dirty="0">
              <a:solidFill>
                <a:schemeClr val="tx1"/>
              </a:solidFill>
            </a:endParaRPr>
          </a:p>
          <a:p>
            <a:pPr marL="342900" indent="-341313" algn="l">
              <a:spcBef>
                <a:spcPts val="700"/>
              </a:spcBef>
              <a:buClr>
                <a:srgbClr val="FFFFCC"/>
              </a:buClr>
              <a:buFont typeface="Arial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de-DE" sz="2800" b="1" u="none" dirty="0">
                <a:solidFill>
                  <a:schemeClr val="tx1"/>
                </a:solidFill>
                <a:latin typeface="Calibri" pitchFamily="34" charset="0"/>
              </a:rPr>
              <a:t>Recognize the difficulty of change.</a:t>
            </a:r>
          </a:p>
          <a:p>
            <a:pPr marL="342900" indent="-341313" algn="l">
              <a:spcBef>
                <a:spcPts val="700"/>
              </a:spcBef>
              <a:buClr>
                <a:srgbClr val="FFFFCC"/>
              </a:buClr>
              <a:buFont typeface="Arial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de-DE" sz="2800" b="1" u="none" dirty="0">
                <a:solidFill>
                  <a:schemeClr val="tx1"/>
                </a:solidFill>
                <a:latin typeface="Calibri" pitchFamily="34" charset="0"/>
              </a:rPr>
              <a:t>Prepare a blueprint for change that maps linkages among initiatives.</a:t>
            </a:r>
          </a:p>
          <a:p>
            <a:pPr marL="342900" indent="-341313" algn="l">
              <a:spcBef>
                <a:spcPts val="800"/>
              </a:spcBef>
              <a:buClr>
                <a:srgbClr val="FFFFCC"/>
              </a:buClr>
              <a:buFont typeface="Arial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de-DE" sz="2800" b="1" u="none" dirty="0">
                <a:solidFill>
                  <a:schemeClr val="tx1"/>
                </a:solidFill>
                <a:latin typeface="Calibri" pitchFamily="34" charset="0"/>
              </a:rPr>
              <a:t>Assess the entire supply chain from supplier relationships to </a:t>
            </a:r>
            <a:r>
              <a:rPr lang="de-DE" sz="2800" b="1" dirty="0">
                <a:solidFill>
                  <a:schemeClr val="tx1"/>
                </a:solidFill>
                <a:latin typeface="Calibri" pitchFamily="34" charset="0"/>
              </a:rPr>
              <a:t>internal</a:t>
            </a:r>
            <a:r>
              <a:rPr lang="de-DE" sz="2800" b="1" u="none" dirty="0">
                <a:solidFill>
                  <a:schemeClr val="tx1"/>
                </a:solidFill>
                <a:latin typeface="Calibri" pitchFamily="34" charset="0"/>
              </a:rPr>
              <a:t> operations to the market place, including customers, competitors and industry as a whole.</a:t>
            </a:r>
            <a:r>
              <a:rPr lang="de-DE" sz="3200" b="1" u="none" dirty="0">
                <a:solidFill>
                  <a:schemeClr val="tx1"/>
                </a:solidFill>
                <a:latin typeface="Calibri" pitchFamily="34" charset="0"/>
              </a:rPr>
              <a:t>   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600200"/>
          </a:xfrm>
          <a:ln w="28575" cmpd="dbl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de-DE" sz="4000" dirty="0" smtClean="0">
                <a:solidFill>
                  <a:schemeClr val="dk1"/>
                </a:solidFill>
              </a:rPr>
              <a:t>Implementation: Points to keep in mind</a:t>
            </a:r>
            <a:endParaRPr lang="en-US" dirty="0"/>
          </a:p>
        </p:txBody>
      </p:sp>
      <p:pic>
        <p:nvPicPr>
          <p:cNvPr id="2051" name="Picture 3" descr="C:\Program Files\Microsoft Office\MEDIA\OFFICE12\Bullets\BD15056_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2133600"/>
            <a:ext cx="142875" cy="142875"/>
          </a:xfrm>
          <a:prstGeom prst="rect">
            <a:avLst/>
          </a:prstGeom>
          <a:noFill/>
        </p:spPr>
      </p:pic>
      <p:pic>
        <p:nvPicPr>
          <p:cNvPr id="2052" name="Picture 4" descr="C:\Program Files\Microsoft Office\MEDIA\OFFICE12\Bullets\BD15056_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2667000"/>
            <a:ext cx="142875" cy="142875"/>
          </a:xfrm>
          <a:prstGeom prst="rect">
            <a:avLst/>
          </a:prstGeom>
          <a:noFill/>
        </p:spPr>
      </p:pic>
      <p:pic>
        <p:nvPicPr>
          <p:cNvPr id="2053" name="Picture 5" descr="C:\Program Files\Microsoft Office\MEDIA\OFFICE12\Bullets\BD15056_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3657600"/>
            <a:ext cx="142875" cy="142875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800" decel="100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800" decel="100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800" decel="100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800" decel="100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54" dur="500"/>
                                        <p:tgtEl>
                                          <p:spTgt spid="327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58" dur="500"/>
                                        <p:tgtEl>
                                          <p:spTgt spid="327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62" dur="500"/>
                                        <p:tgtEl>
                                          <p:spTgt spid="327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ext Box 1"/>
          <p:cNvSpPr txBox="1">
            <a:spLocks noChangeArrowheads="1"/>
          </p:cNvSpPr>
          <p:nvPr/>
        </p:nvSpPr>
        <p:spPr bwMode="auto">
          <a:xfrm>
            <a:off x="533400" y="228600"/>
            <a:ext cx="8077200" cy="725456"/>
          </a:xfrm>
          <a:prstGeom prst="rect">
            <a:avLst/>
          </a:prstGeom>
          <a:ln w="31750" cmpd="dbl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ClrTx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DE" sz="4100" b="1" dirty="0"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rPr>
              <a:t>SUPPLY  CHAIN  </a:t>
            </a:r>
            <a:r>
              <a:rPr lang="de-DE" sz="4100" b="1" dirty="0" smtClean="0"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rPr>
              <a:t>Levels</a:t>
            </a:r>
            <a:endParaRPr lang="de-DE" sz="4100" b="1" dirty="0">
              <a:solidFill>
                <a:schemeClr val="dk1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</a:endParaRPr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81000" y="838200"/>
            <a:ext cx="8534401" cy="1812926"/>
            <a:chOff x="240" y="442"/>
            <a:chExt cx="5376" cy="1142"/>
          </a:xfrm>
        </p:grpSpPr>
        <p:grpSp>
          <p:nvGrpSpPr>
            <p:cNvPr id="3" name="Group 3"/>
            <p:cNvGrpSpPr>
              <a:grpSpLocks/>
            </p:cNvGrpSpPr>
            <p:nvPr/>
          </p:nvGrpSpPr>
          <p:grpSpPr bwMode="auto">
            <a:xfrm>
              <a:off x="240" y="442"/>
              <a:ext cx="5376" cy="1142"/>
              <a:chOff x="240" y="442"/>
              <a:chExt cx="5376" cy="1142"/>
            </a:xfrm>
          </p:grpSpPr>
          <p:sp>
            <p:nvSpPr>
              <p:cNvPr id="15364" name="AutoShape 4"/>
              <p:cNvSpPr>
                <a:spLocks noChangeArrowheads="1"/>
              </p:cNvSpPr>
              <p:nvPr/>
            </p:nvSpPr>
            <p:spPr bwMode="auto">
              <a:xfrm>
                <a:off x="240" y="528"/>
                <a:ext cx="1344" cy="1056"/>
              </a:xfrm>
              <a:custGeom>
                <a:avLst/>
                <a:gdLst>
                  <a:gd name="G0" fmla="+- 16200 0 0"/>
                  <a:gd name="G1" fmla="+- 5400 0 0"/>
                  <a:gd name="G2" fmla="+- 21600 0 5400"/>
                  <a:gd name="G3" fmla="+- 10800 0 5400"/>
                  <a:gd name="G4" fmla="+- 21600 0 16200"/>
                  <a:gd name="G5" fmla="*/ G4 G3 10800"/>
                  <a:gd name="G6" fmla="+- 21600 0 G5"/>
                  <a:gd name="T0" fmla="*/ 16200 w 21600"/>
                  <a:gd name="T1" fmla="*/ 0 h 21600"/>
                  <a:gd name="T2" fmla="*/ 0 w 21600"/>
                  <a:gd name="T3" fmla="*/ 10800 h 21600"/>
                  <a:gd name="T4" fmla="*/ 16200 w 21600"/>
                  <a:gd name="T5" fmla="*/ 21600 h 21600"/>
                  <a:gd name="T6" fmla="*/ 21600 w 21600"/>
                  <a:gd name="T7" fmla="*/ 1080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3375 w 21600"/>
                  <a:gd name="T13" fmla="*/ G1 h 21600"/>
                  <a:gd name="T14" fmla="*/ G6 w 21600"/>
                  <a:gd name="T15" fmla="*/ G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6200" y="0"/>
                    </a:moveTo>
                    <a:lnTo>
                      <a:pt x="16200" y="5400"/>
                    </a:lnTo>
                    <a:lnTo>
                      <a:pt x="3375" y="5400"/>
                    </a:lnTo>
                    <a:lnTo>
                      <a:pt x="3375" y="16200"/>
                    </a:lnTo>
                    <a:lnTo>
                      <a:pt x="16200" y="16200"/>
                    </a:lnTo>
                    <a:lnTo>
                      <a:pt x="16200" y="21600"/>
                    </a:lnTo>
                    <a:lnTo>
                      <a:pt x="21600" y="10800"/>
                    </a:lnTo>
                    <a:close/>
                  </a:path>
                  <a:path w="21600" h="21600">
                    <a:moveTo>
                      <a:pt x="1350" y="5400"/>
                    </a:moveTo>
                    <a:lnTo>
                      <a:pt x="1350" y="16200"/>
                    </a:lnTo>
                    <a:lnTo>
                      <a:pt x="2700" y="16200"/>
                    </a:lnTo>
                    <a:lnTo>
                      <a:pt x="2700" y="5400"/>
                    </a:lnTo>
                    <a:close/>
                  </a:path>
                  <a:path w="21600" h="21600">
                    <a:moveTo>
                      <a:pt x="0" y="5400"/>
                    </a:moveTo>
                    <a:lnTo>
                      <a:pt x="0" y="16200"/>
                    </a:lnTo>
                    <a:lnTo>
                      <a:pt x="675" y="16200"/>
                    </a:lnTo>
                    <a:lnTo>
                      <a:pt x="675" y="540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8000"/>
                  </a:gs>
                  <a:gs pos="50000">
                    <a:srgbClr val="FFFFFF"/>
                  </a:gs>
                  <a:gs pos="100000">
                    <a:srgbClr val="008000"/>
                  </a:gs>
                </a:gsLst>
                <a:lin ang="5400000" scaled="1"/>
              </a:gra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365" name="Text Box 5"/>
              <p:cNvSpPr txBox="1">
                <a:spLocks noChangeArrowheads="1"/>
              </p:cNvSpPr>
              <p:nvPr/>
            </p:nvSpPr>
            <p:spPr bwMode="auto">
              <a:xfrm>
                <a:off x="1968" y="442"/>
                <a:ext cx="3648" cy="28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366" name="Text Box 6"/>
              <p:cNvSpPr txBox="1">
                <a:spLocks noChangeArrowheads="1"/>
              </p:cNvSpPr>
              <p:nvPr/>
            </p:nvSpPr>
            <p:spPr bwMode="auto">
              <a:xfrm>
                <a:off x="1824" y="768"/>
                <a:ext cx="3792" cy="63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lnSpc>
                    <a:spcPct val="60000"/>
                  </a:lnSpc>
                  <a:spcBef>
                    <a:spcPts val="1500"/>
                  </a:spcBef>
                  <a:buClr>
                    <a:srgbClr val="FFFFFF"/>
                  </a:buClr>
                  <a:buFont typeface="Photina Casual Black" pitchFamily="16" charset="0"/>
                  <a:buChar char="•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de-DE" b="1" dirty="0">
                    <a:ea typeface="DejaVu Sans" charset="0"/>
                    <a:cs typeface="DejaVu Sans" charset="0"/>
                  </a:rPr>
                  <a:t>  Supply Chain Design</a:t>
                </a:r>
              </a:p>
              <a:p>
                <a:pPr>
                  <a:lnSpc>
                    <a:spcPct val="60000"/>
                  </a:lnSpc>
                  <a:spcBef>
                    <a:spcPts val="1500"/>
                  </a:spcBef>
                  <a:buClr>
                    <a:srgbClr val="FFFFFF"/>
                  </a:buClr>
                  <a:buFont typeface="Photina Casual Black" pitchFamily="16" charset="0"/>
                  <a:buChar char="•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de-DE" b="1" dirty="0">
                    <a:ea typeface="DejaVu Sans" charset="0"/>
                    <a:cs typeface="DejaVu Sans" charset="0"/>
                  </a:rPr>
                  <a:t>  Resource Acquisition</a:t>
                </a:r>
              </a:p>
              <a:p>
                <a:pPr>
                  <a:lnSpc>
                    <a:spcPct val="60000"/>
                  </a:lnSpc>
                  <a:spcBef>
                    <a:spcPts val="1250"/>
                  </a:spcBef>
                  <a:buClr>
                    <a:srgbClr val="FFFFFF"/>
                  </a:buClr>
                  <a:buFont typeface="Photina Casual Black" pitchFamily="16" charset="0"/>
                  <a:buChar char="•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de-DE" b="1" dirty="0">
                    <a:ea typeface="DejaVu Sans" charset="0"/>
                    <a:cs typeface="DejaVu Sans" charset="0"/>
                  </a:rPr>
                  <a:t>  Long Term Planning  </a:t>
                </a:r>
                <a:r>
                  <a:rPr lang="de-DE" sz="2000" b="1" dirty="0">
                    <a:ea typeface="DejaVu Sans" charset="0"/>
                    <a:cs typeface="DejaVu Sans" charset="0"/>
                  </a:rPr>
                  <a:t>(1 Year ++)</a:t>
                </a:r>
              </a:p>
            </p:txBody>
          </p:sp>
        </p:grpSp>
        <p:sp>
          <p:nvSpPr>
            <p:cNvPr id="15367" name="Text Box 7"/>
            <p:cNvSpPr txBox="1">
              <a:spLocks noChangeArrowheads="1"/>
            </p:cNvSpPr>
            <p:nvPr/>
          </p:nvSpPr>
          <p:spPr bwMode="auto">
            <a:xfrm>
              <a:off x="470" y="912"/>
              <a:ext cx="805" cy="25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de-DE" sz="2000" b="1" dirty="0">
                  <a:solidFill>
                    <a:srgbClr val="000000"/>
                  </a:solidFill>
                  <a:ea typeface="DejaVu Sans" charset="0"/>
                  <a:cs typeface="DejaVu Sans" charset="0"/>
                </a:rPr>
                <a:t>Strategic</a:t>
              </a:r>
            </a:p>
          </p:txBody>
        </p:sp>
      </p:grpSp>
      <p:grpSp>
        <p:nvGrpSpPr>
          <p:cNvPr id="4" name="Group 8"/>
          <p:cNvGrpSpPr>
            <a:grpSpLocks/>
          </p:cNvGrpSpPr>
          <p:nvPr/>
        </p:nvGrpSpPr>
        <p:grpSpPr bwMode="auto">
          <a:xfrm>
            <a:off x="381000" y="2743201"/>
            <a:ext cx="10287001" cy="1676401"/>
            <a:chOff x="240" y="1728"/>
            <a:chExt cx="6480" cy="1056"/>
          </a:xfrm>
        </p:grpSpPr>
        <p:grpSp>
          <p:nvGrpSpPr>
            <p:cNvPr id="5" name="Group 9"/>
            <p:cNvGrpSpPr>
              <a:grpSpLocks/>
            </p:cNvGrpSpPr>
            <p:nvPr/>
          </p:nvGrpSpPr>
          <p:grpSpPr bwMode="auto">
            <a:xfrm>
              <a:off x="240" y="1728"/>
              <a:ext cx="6480" cy="1056"/>
              <a:chOff x="240" y="1728"/>
              <a:chExt cx="6480" cy="1056"/>
            </a:xfrm>
          </p:grpSpPr>
          <p:sp>
            <p:nvSpPr>
              <p:cNvPr id="15370" name="Text Box 10"/>
              <p:cNvSpPr txBox="1">
                <a:spLocks noChangeArrowheads="1"/>
              </p:cNvSpPr>
              <p:nvPr/>
            </p:nvSpPr>
            <p:spPr bwMode="auto">
              <a:xfrm>
                <a:off x="1824" y="1920"/>
                <a:ext cx="4896" cy="63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lnSpc>
                    <a:spcPct val="60000"/>
                  </a:lnSpc>
                  <a:spcBef>
                    <a:spcPts val="1500"/>
                  </a:spcBef>
                  <a:buClr>
                    <a:srgbClr val="FFFFFF"/>
                  </a:buClr>
                  <a:buFont typeface="Photina Casual Black" pitchFamily="16" charset="0"/>
                  <a:buChar char="•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b="1" dirty="0">
                    <a:ea typeface="DejaVu Sans" charset="0"/>
                    <a:cs typeface="DejaVu Sans" charset="0"/>
                  </a:rPr>
                  <a:t>  Production/ Distribution Planning</a:t>
                </a:r>
              </a:p>
              <a:p>
                <a:pPr>
                  <a:lnSpc>
                    <a:spcPct val="60000"/>
                  </a:lnSpc>
                  <a:spcBef>
                    <a:spcPts val="1500"/>
                  </a:spcBef>
                  <a:buClr>
                    <a:srgbClr val="FFFFFF"/>
                  </a:buClr>
                  <a:buFont typeface="Photina Casual Black" pitchFamily="16" charset="0"/>
                  <a:buChar char="•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b="1" dirty="0">
                    <a:ea typeface="DejaVu Sans" charset="0"/>
                    <a:cs typeface="DejaVu Sans" charset="0"/>
                  </a:rPr>
                  <a:t>  Resource  Allocation</a:t>
                </a:r>
              </a:p>
              <a:p>
                <a:pPr>
                  <a:lnSpc>
                    <a:spcPct val="60000"/>
                  </a:lnSpc>
                  <a:spcBef>
                    <a:spcPts val="1250"/>
                  </a:spcBef>
                  <a:buClr>
                    <a:srgbClr val="FFFFFF"/>
                  </a:buClr>
                  <a:buFont typeface="Photina Casual Black" pitchFamily="16" charset="0"/>
                  <a:buChar char="•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b="1" dirty="0">
                    <a:ea typeface="DejaVu Sans" charset="0"/>
                    <a:cs typeface="DejaVu Sans" charset="0"/>
                  </a:rPr>
                  <a:t>  Medium Term Planning  </a:t>
                </a:r>
                <a:r>
                  <a:rPr lang="en-US" sz="2000" b="1" dirty="0">
                    <a:ea typeface="DejaVu Sans" charset="0"/>
                    <a:cs typeface="DejaVu Sans" charset="0"/>
                  </a:rPr>
                  <a:t>(Qtrly,Monthly)</a:t>
                </a:r>
              </a:p>
            </p:txBody>
          </p:sp>
          <p:sp>
            <p:nvSpPr>
              <p:cNvPr id="15371" name="AutoShape 11"/>
              <p:cNvSpPr>
                <a:spLocks noChangeArrowheads="1"/>
              </p:cNvSpPr>
              <p:nvPr/>
            </p:nvSpPr>
            <p:spPr bwMode="auto">
              <a:xfrm>
                <a:off x="240" y="1728"/>
                <a:ext cx="1344" cy="1056"/>
              </a:xfrm>
              <a:custGeom>
                <a:avLst/>
                <a:gdLst>
                  <a:gd name="G0" fmla="+- 16200 0 0"/>
                  <a:gd name="G1" fmla="+- 5400 0 0"/>
                  <a:gd name="G2" fmla="+- 21600 0 5400"/>
                  <a:gd name="G3" fmla="+- 10800 0 5400"/>
                  <a:gd name="G4" fmla="+- 21600 0 16200"/>
                  <a:gd name="G5" fmla="*/ G4 G3 10800"/>
                  <a:gd name="G6" fmla="+- 21600 0 G5"/>
                  <a:gd name="T0" fmla="*/ 16200 w 21600"/>
                  <a:gd name="T1" fmla="*/ 0 h 21600"/>
                  <a:gd name="T2" fmla="*/ 0 w 21600"/>
                  <a:gd name="T3" fmla="*/ 10800 h 21600"/>
                  <a:gd name="T4" fmla="*/ 16200 w 21600"/>
                  <a:gd name="T5" fmla="*/ 21600 h 21600"/>
                  <a:gd name="T6" fmla="*/ 21600 w 21600"/>
                  <a:gd name="T7" fmla="*/ 1080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3375 w 21600"/>
                  <a:gd name="T13" fmla="*/ G1 h 21600"/>
                  <a:gd name="T14" fmla="*/ G6 w 21600"/>
                  <a:gd name="T15" fmla="*/ G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6200" y="0"/>
                    </a:moveTo>
                    <a:lnTo>
                      <a:pt x="16200" y="5400"/>
                    </a:lnTo>
                    <a:lnTo>
                      <a:pt x="3375" y="5400"/>
                    </a:lnTo>
                    <a:lnTo>
                      <a:pt x="3375" y="16200"/>
                    </a:lnTo>
                    <a:lnTo>
                      <a:pt x="16200" y="16200"/>
                    </a:lnTo>
                    <a:lnTo>
                      <a:pt x="16200" y="21600"/>
                    </a:lnTo>
                    <a:lnTo>
                      <a:pt x="21600" y="10800"/>
                    </a:lnTo>
                    <a:close/>
                  </a:path>
                  <a:path w="21600" h="21600">
                    <a:moveTo>
                      <a:pt x="1350" y="5400"/>
                    </a:moveTo>
                    <a:lnTo>
                      <a:pt x="1350" y="16200"/>
                    </a:lnTo>
                    <a:lnTo>
                      <a:pt x="2700" y="16200"/>
                    </a:lnTo>
                    <a:lnTo>
                      <a:pt x="2700" y="5400"/>
                    </a:lnTo>
                    <a:close/>
                  </a:path>
                  <a:path w="21600" h="21600">
                    <a:moveTo>
                      <a:pt x="0" y="5400"/>
                    </a:moveTo>
                    <a:lnTo>
                      <a:pt x="0" y="16200"/>
                    </a:lnTo>
                    <a:lnTo>
                      <a:pt x="675" y="16200"/>
                    </a:lnTo>
                    <a:lnTo>
                      <a:pt x="675" y="540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8000"/>
                  </a:gs>
                  <a:gs pos="50000">
                    <a:srgbClr val="FFFFFF"/>
                  </a:gs>
                  <a:gs pos="100000">
                    <a:srgbClr val="008000"/>
                  </a:gs>
                </a:gsLst>
                <a:lin ang="5400000" scaled="1"/>
              </a:gra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5372" name="Text Box 12"/>
            <p:cNvSpPr txBox="1">
              <a:spLocks noChangeArrowheads="1"/>
            </p:cNvSpPr>
            <p:nvPr/>
          </p:nvSpPr>
          <p:spPr bwMode="auto">
            <a:xfrm>
              <a:off x="432" y="2112"/>
              <a:ext cx="703" cy="25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de-DE" sz="2000" b="1" dirty="0">
                  <a:solidFill>
                    <a:srgbClr val="000000"/>
                  </a:solidFill>
                  <a:ea typeface="DejaVu Sans" charset="0"/>
                  <a:cs typeface="DejaVu Sans" charset="0"/>
                </a:rPr>
                <a:t>Tactical</a:t>
              </a:r>
            </a:p>
          </p:txBody>
        </p:sp>
      </p:grpSp>
      <p:grpSp>
        <p:nvGrpSpPr>
          <p:cNvPr id="6" name="Group 13"/>
          <p:cNvGrpSpPr>
            <a:grpSpLocks/>
          </p:cNvGrpSpPr>
          <p:nvPr/>
        </p:nvGrpSpPr>
        <p:grpSpPr bwMode="auto">
          <a:xfrm>
            <a:off x="381000" y="4572001"/>
            <a:ext cx="10210801" cy="1676401"/>
            <a:chOff x="240" y="2880"/>
            <a:chExt cx="6432" cy="1056"/>
          </a:xfrm>
        </p:grpSpPr>
        <p:grpSp>
          <p:nvGrpSpPr>
            <p:cNvPr id="7" name="Group 14"/>
            <p:cNvGrpSpPr>
              <a:grpSpLocks/>
            </p:cNvGrpSpPr>
            <p:nvPr/>
          </p:nvGrpSpPr>
          <p:grpSpPr bwMode="auto">
            <a:xfrm>
              <a:off x="240" y="2880"/>
              <a:ext cx="6432" cy="1056"/>
              <a:chOff x="240" y="2880"/>
              <a:chExt cx="6432" cy="1056"/>
            </a:xfrm>
          </p:grpSpPr>
          <p:sp>
            <p:nvSpPr>
              <p:cNvPr id="15375" name="Text Box 15"/>
              <p:cNvSpPr txBox="1">
                <a:spLocks noChangeArrowheads="1"/>
              </p:cNvSpPr>
              <p:nvPr/>
            </p:nvSpPr>
            <p:spPr bwMode="auto">
              <a:xfrm>
                <a:off x="1776" y="3072"/>
                <a:ext cx="4896" cy="83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lnSpc>
                    <a:spcPct val="60000"/>
                  </a:lnSpc>
                  <a:spcBef>
                    <a:spcPts val="1500"/>
                  </a:spcBef>
                  <a:buClr>
                    <a:srgbClr val="FFFFFF"/>
                  </a:buClr>
                  <a:buFont typeface="Photina Casual Black" pitchFamily="16" charset="0"/>
                  <a:buChar char="•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de-DE" b="1" dirty="0">
                    <a:ea typeface="DejaVu Sans" charset="0"/>
                    <a:cs typeface="DejaVu Sans" charset="0"/>
                  </a:rPr>
                  <a:t>  </a:t>
                </a:r>
                <a:r>
                  <a:rPr lang="de-DE" b="1" dirty="0" smtClean="0">
                    <a:ea typeface="DejaVu Sans" charset="0"/>
                    <a:cs typeface="DejaVu Sans" charset="0"/>
                  </a:rPr>
                  <a:t>Production  </a:t>
                </a:r>
                <a:r>
                  <a:rPr lang="de-DE" b="1" dirty="0">
                    <a:ea typeface="DejaVu Sans" charset="0"/>
                    <a:cs typeface="DejaVu Sans" charset="0"/>
                  </a:rPr>
                  <a:t>Scheduling</a:t>
                </a:r>
              </a:p>
              <a:p>
                <a:pPr>
                  <a:lnSpc>
                    <a:spcPct val="60000"/>
                  </a:lnSpc>
                  <a:spcBef>
                    <a:spcPts val="1500"/>
                  </a:spcBef>
                  <a:buClr>
                    <a:srgbClr val="FFFFFF"/>
                  </a:buClr>
                  <a:buFont typeface="Photina Casual Black" pitchFamily="16" charset="0"/>
                  <a:buChar char="•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de-DE" b="1" dirty="0">
                    <a:ea typeface="DejaVu Sans" charset="0"/>
                    <a:cs typeface="DejaVu Sans" charset="0"/>
                  </a:rPr>
                  <a:t>  Resource  </a:t>
                </a:r>
                <a:r>
                  <a:rPr lang="de-DE" b="1" dirty="0" smtClean="0">
                    <a:ea typeface="DejaVu Sans" charset="0"/>
                    <a:cs typeface="DejaVu Sans" charset="0"/>
                  </a:rPr>
                  <a:t>Scheduling</a:t>
                </a:r>
              </a:p>
              <a:p>
                <a:pPr>
                  <a:lnSpc>
                    <a:spcPct val="60000"/>
                  </a:lnSpc>
                  <a:spcBef>
                    <a:spcPts val="1500"/>
                  </a:spcBef>
                  <a:buClr>
                    <a:srgbClr val="FFFFFF"/>
                  </a:buClr>
                  <a:buFont typeface="Photina Casual Black" pitchFamily="16" charset="0"/>
                  <a:buChar char="•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b="1" dirty="0" smtClean="0">
                    <a:ea typeface="DejaVu Sans" charset="0"/>
                    <a:cs typeface="DejaVu Sans" charset="0"/>
                  </a:rPr>
                  <a:t>  Performance</a:t>
                </a:r>
                <a:r>
                  <a:rPr lang="en-US" dirty="0" smtClean="0"/>
                  <a:t> </a:t>
                </a:r>
                <a:r>
                  <a:rPr lang="en-US" b="1" dirty="0" smtClean="0">
                    <a:ea typeface="DejaVu Sans" charset="0"/>
                    <a:cs typeface="DejaVu Sans" charset="0"/>
                  </a:rPr>
                  <a:t>tracking</a:t>
                </a:r>
                <a:r>
                  <a:rPr lang="en-US" dirty="0" smtClean="0"/>
                  <a:t> </a:t>
                </a:r>
              </a:p>
              <a:p>
                <a:pPr>
                  <a:lnSpc>
                    <a:spcPct val="60000"/>
                  </a:lnSpc>
                  <a:spcBef>
                    <a:spcPts val="1250"/>
                  </a:spcBef>
                  <a:buClr>
                    <a:srgbClr val="FFFFFF"/>
                  </a:buClr>
                  <a:buFont typeface="Photina Casual Black" pitchFamily="16" charset="0"/>
                  <a:buChar char="•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de-DE" b="1" dirty="0" smtClean="0">
                    <a:ea typeface="DejaVu Sans" charset="0"/>
                    <a:cs typeface="DejaVu Sans" charset="0"/>
                  </a:rPr>
                  <a:t>  </a:t>
                </a:r>
                <a:r>
                  <a:rPr lang="de-DE" b="1" dirty="0">
                    <a:ea typeface="DejaVu Sans" charset="0"/>
                    <a:cs typeface="DejaVu Sans" charset="0"/>
                  </a:rPr>
                  <a:t>Short Term Planning  </a:t>
                </a:r>
                <a:r>
                  <a:rPr lang="de-DE" sz="2000" b="1" dirty="0">
                    <a:ea typeface="DejaVu Sans" charset="0"/>
                    <a:cs typeface="DejaVu Sans" charset="0"/>
                  </a:rPr>
                  <a:t>(Weekly,Daily)</a:t>
                </a:r>
              </a:p>
            </p:txBody>
          </p:sp>
          <p:sp>
            <p:nvSpPr>
              <p:cNvPr id="15376" name="AutoShape 16"/>
              <p:cNvSpPr>
                <a:spLocks noChangeArrowheads="1"/>
              </p:cNvSpPr>
              <p:nvPr/>
            </p:nvSpPr>
            <p:spPr bwMode="auto">
              <a:xfrm>
                <a:off x="240" y="2880"/>
                <a:ext cx="1344" cy="1056"/>
              </a:xfrm>
              <a:custGeom>
                <a:avLst/>
                <a:gdLst>
                  <a:gd name="G0" fmla="+- 16200 0 0"/>
                  <a:gd name="G1" fmla="+- 5400 0 0"/>
                  <a:gd name="G2" fmla="+- 21600 0 5400"/>
                  <a:gd name="G3" fmla="+- 10800 0 5400"/>
                  <a:gd name="G4" fmla="+- 21600 0 16200"/>
                  <a:gd name="G5" fmla="*/ G4 G3 10800"/>
                  <a:gd name="G6" fmla="+- 21600 0 G5"/>
                  <a:gd name="T0" fmla="*/ 16200 w 21600"/>
                  <a:gd name="T1" fmla="*/ 0 h 21600"/>
                  <a:gd name="T2" fmla="*/ 0 w 21600"/>
                  <a:gd name="T3" fmla="*/ 10800 h 21600"/>
                  <a:gd name="T4" fmla="*/ 16200 w 21600"/>
                  <a:gd name="T5" fmla="*/ 21600 h 21600"/>
                  <a:gd name="T6" fmla="*/ 21600 w 21600"/>
                  <a:gd name="T7" fmla="*/ 1080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3375 w 21600"/>
                  <a:gd name="T13" fmla="*/ G1 h 21600"/>
                  <a:gd name="T14" fmla="*/ G6 w 21600"/>
                  <a:gd name="T15" fmla="*/ G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6200" y="0"/>
                    </a:moveTo>
                    <a:lnTo>
                      <a:pt x="16200" y="5400"/>
                    </a:lnTo>
                    <a:lnTo>
                      <a:pt x="3375" y="5400"/>
                    </a:lnTo>
                    <a:lnTo>
                      <a:pt x="3375" y="16200"/>
                    </a:lnTo>
                    <a:lnTo>
                      <a:pt x="16200" y="16200"/>
                    </a:lnTo>
                    <a:lnTo>
                      <a:pt x="16200" y="21600"/>
                    </a:lnTo>
                    <a:lnTo>
                      <a:pt x="21600" y="10800"/>
                    </a:lnTo>
                    <a:close/>
                  </a:path>
                  <a:path w="21600" h="21600">
                    <a:moveTo>
                      <a:pt x="1350" y="5400"/>
                    </a:moveTo>
                    <a:lnTo>
                      <a:pt x="1350" y="16200"/>
                    </a:lnTo>
                    <a:lnTo>
                      <a:pt x="2700" y="16200"/>
                    </a:lnTo>
                    <a:lnTo>
                      <a:pt x="2700" y="5400"/>
                    </a:lnTo>
                    <a:close/>
                  </a:path>
                  <a:path w="21600" h="21600">
                    <a:moveTo>
                      <a:pt x="0" y="5400"/>
                    </a:moveTo>
                    <a:lnTo>
                      <a:pt x="0" y="16200"/>
                    </a:lnTo>
                    <a:lnTo>
                      <a:pt x="675" y="16200"/>
                    </a:lnTo>
                    <a:lnTo>
                      <a:pt x="675" y="540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8000"/>
                  </a:gs>
                  <a:gs pos="50000">
                    <a:srgbClr val="FFFFFF"/>
                  </a:gs>
                  <a:gs pos="100000">
                    <a:srgbClr val="008000"/>
                  </a:gs>
                </a:gsLst>
                <a:lin ang="5400000" scaled="1"/>
              </a:gra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5377" name="Text Box 17"/>
            <p:cNvSpPr txBox="1">
              <a:spLocks noChangeArrowheads="1"/>
            </p:cNvSpPr>
            <p:nvPr/>
          </p:nvSpPr>
          <p:spPr bwMode="auto">
            <a:xfrm>
              <a:off x="432" y="3360"/>
              <a:ext cx="1011" cy="25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de-DE" sz="2000" b="1" dirty="0">
                  <a:solidFill>
                    <a:srgbClr val="000000"/>
                  </a:solidFill>
                  <a:ea typeface="DejaVu Sans" charset="0"/>
                  <a:cs typeface="DejaVu Sans" charset="0"/>
                </a:rPr>
                <a:t>Operational</a:t>
              </a:r>
            </a:p>
          </p:txBody>
        </p:sp>
      </p:grp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43862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0800"/>
                <a:gridCol w="5638800"/>
              </a:tblGrid>
              <a:tr h="46744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Issue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Details</a:t>
                      </a:r>
                      <a:endParaRPr lang="en-US" b="1" dirty="0"/>
                    </a:p>
                  </a:txBody>
                  <a:tcPr/>
                </a:tc>
              </a:tr>
              <a:tr h="1152594">
                <a:tc>
                  <a:txBody>
                    <a:bodyPr/>
                    <a:lstStyle/>
                    <a:p>
                      <a:r>
                        <a:rPr lang="en-US" b="1" dirty="0" smtClean="0"/>
                        <a:t>Distribution</a:t>
                      </a:r>
                      <a:r>
                        <a:rPr lang="en-US" b="1" baseline="0" dirty="0" smtClean="0"/>
                        <a:t> network configuration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Number and location of suppliers, production facilities,</a:t>
                      </a:r>
                      <a:r>
                        <a:rPr lang="en-US" b="1" baseline="0" dirty="0" smtClean="0"/>
                        <a:t> distribution centers, warehouses and customers</a:t>
                      </a:r>
                      <a:endParaRPr lang="en-US" b="1" dirty="0"/>
                    </a:p>
                  </a:txBody>
                  <a:tcPr/>
                </a:tc>
              </a:tr>
              <a:tr h="806816">
                <a:tc>
                  <a:txBody>
                    <a:bodyPr/>
                    <a:lstStyle/>
                    <a:p>
                      <a:r>
                        <a:rPr lang="en-US" b="1" dirty="0" smtClean="0"/>
                        <a:t>Distribution strategy</a:t>
                      </a:r>
                      <a:r>
                        <a:rPr lang="en-US" b="1" baseline="0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Centralized</a:t>
                      </a:r>
                      <a:r>
                        <a:rPr lang="en-US" b="1" baseline="0" dirty="0" smtClean="0"/>
                        <a:t> versus decentralized, direct shipment, pull or push strategy</a:t>
                      </a:r>
                      <a:endParaRPr lang="en-US" b="1" dirty="0"/>
                    </a:p>
                  </a:txBody>
                  <a:tcPr/>
                </a:tc>
              </a:tr>
              <a:tr h="1152594">
                <a:tc>
                  <a:txBody>
                    <a:bodyPr/>
                    <a:lstStyle/>
                    <a:p>
                      <a:r>
                        <a:rPr lang="en-US" b="1" dirty="0" smtClean="0"/>
                        <a:t>Information</a:t>
                      </a:r>
                      <a:r>
                        <a:rPr lang="en-US" b="1" baseline="0" dirty="0" smtClean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 Integrate system and processes though the supply chin to share valuable information, including demand signals,</a:t>
                      </a:r>
                      <a:r>
                        <a:rPr lang="en-US" b="1" baseline="0" dirty="0" smtClean="0"/>
                        <a:t> forecast</a:t>
                      </a:r>
                      <a:endParaRPr lang="en-US" b="1" dirty="0"/>
                    </a:p>
                  </a:txBody>
                  <a:tcPr/>
                </a:tc>
              </a:tr>
              <a:tr h="806816">
                <a:tc>
                  <a:txBody>
                    <a:bodyPr/>
                    <a:lstStyle/>
                    <a:p>
                      <a:r>
                        <a:rPr lang="en-US" b="1" dirty="0" smtClean="0"/>
                        <a:t>Inventory</a:t>
                      </a:r>
                      <a:r>
                        <a:rPr lang="en-US" b="1" baseline="0" dirty="0" smtClean="0"/>
                        <a:t> management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Quantity</a:t>
                      </a:r>
                      <a:r>
                        <a:rPr lang="en-US" b="1" baseline="0" dirty="0" smtClean="0"/>
                        <a:t> and location of inventory including raw materials, work in process and finished goods.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ln w="28575" cmpd="dbl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dirty="0" smtClean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Problems faced by supply chain Management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 smtClean="0"/>
              <a:t>Meaning</a:t>
            </a:r>
            <a:r>
              <a:rPr lang="en-US" sz="2800" dirty="0" smtClean="0"/>
              <a:t>: </a:t>
            </a:r>
            <a:r>
              <a:rPr lang="en-US" sz="2800" dirty="0" smtClean="0">
                <a:latin typeface="Calibri" pitchFamily="34" charset="0"/>
              </a:rPr>
              <a:t>The Bullwhip effect or Whiplash effect is an observed phenomenon in forecast-driven distribution channels. </a:t>
            </a:r>
          </a:p>
          <a:p>
            <a:r>
              <a:rPr lang="en-US" sz="2800" dirty="0" smtClean="0">
                <a:latin typeface="Calibri" pitchFamily="34" charset="0"/>
              </a:rPr>
              <a:t>Because customer demand is rarely perfectly stable, businesses must forecast demand in order to properly position inventory and other resources. Forecast are based on rarely perfectly accurate statistics.</a:t>
            </a:r>
          </a:p>
          <a:p>
            <a:pPr>
              <a:buNone/>
            </a:pP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ln w="31750"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Bullwhip Effect</a:t>
            </a:r>
            <a:endParaRPr lang="en-US" dirty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b="1" dirty="0" smtClean="0">
                <a:latin typeface="Cambria" pitchFamily="18" charset="0"/>
              </a:rPr>
              <a:t>Forecast Errors</a:t>
            </a:r>
          </a:p>
          <a:p>
            <a:pPr>
              <a:buFont typeface="Wingdings" pitchFamily="2" charset="2"/>
              <a:buChar char="Ø"/>
            </a:pPr>
            <a:r>
              <a:rPr lang="en-US" b="1" dirty="0" smtClean="0">
                <a:latin typeface="Cambria" pitchFamily="18" charset="0"/>
              </a:rPr>
              <a:t>Lead Time Variability</a:t>
            </a:r>
          </a:p>
          <a:p>
            <a:pPr>
              <a:buFont typeface="Wingdings" pitchFamily="2" charset="2"/>
              <a:buChar char="Ø"/>
            </a:pPr>
            <a:r>
              <a:rPr lang="en-US" b="1" dirty="0" smtClean="0">
                <a:latin typeface="Cambria" pitchFamily="18" charset="0"/>
              </a:rPr>
              <a:t>Batch Ordering</a:t>
            </a:r>
          </a:p>
          <a:p>
            <a:pPr>
              <a:buFont typeface="Wingdings" pitchFamily="2" charset="2"/>
              <a:buChar char="Ø"/>
            </a:pPr>
            <a:r>
              <a:rPr lang="en-US" b="1" dirty="0" smtClean="0">
                <a:latin typeface="Cambria" pitchFamily="18" charset="0"/>
              </a:rPr>
              <a:t>Price Fluctuations</a:t>
            </a:r>
          </a:p>
          <a:p>
            <a:pPr>
              <a:buFont typeface="Wingdings" pitchFamily="2" charset="2"/>
              <a:buChar char="Ø"/>
            </a:pPr>
            <a:r>
              <a:rPr lang="en-US" b="1" dirty="0" smtClean="0">
                <a:latin typeface="Cambria" pitchFamily="18" charset="0"/>
              </a:rPr>
              <a:t>Product Promotions</a:t>
            </a:r>
          </a:p>
          <a:p>
            <a:pPr>
              <a:buFont typeface="Wingdings" pitchFamily="2" charset="2"/>
              <a:buChar char="Ø"/>
            </a:pPr>
            <a:r>
              <a:rPr lang="en-US" b="1" dirty="0" smtClean="0">
                <a:latin typeface="Cambria" pitchFamily="18" charset="0"/>
              </a:rPr>
              <a:t>Inflated Orders</a:t>
            </a:r>
          </a:p>
          <a:p>
            <a:pPr>
              <a:buFont typeface="Wingdings" pitchFamily="2" charset="2"/>
              <a:buChar char="Ø"/>
            </a:pPr>
            <a:r>
              <a:rPr lang="en-US" b="1" dirty="0" smtClean="0">
                <a:latin typeface="Cambria" pitchFamily="18" charset="0"/>
              </a:rPr>
              <a:t>Methods Intended to reduce Uncertainty, variability, and lead time i.e., Just in time replenishment and strategic partnership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ln w="31750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dirty="0" smtClean="0"/>
              <a:t>Factors Contributing Bullwhip Effect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500"/>
                            </p:stCondLst>
                            <p:childTnLst>
                              <p:par>
                                <p:cTn id="52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4"/>
          <p:cNvGrpSpPr>
            <a:grpSpLocks/>
          </p:cNvGrpSpPr>
          <p:nvPr/>
        </p:nvGrpSpPr>
        <p:grpSpPr bwMode="auto">
          <a:xfrm>
            <a:off x="228600" y="1371600"/>
            <a:ext cx="8610600" cy="4708525"/>
            <a:chOff x="144" y="1056"/>
            <a:chExt cx="5424" cy="2966"/>
          </a:xfrm>
        </p:grpSpPr>
        <p:sp>
          <p:nvSpPr>
            <p:cNvPr id="14339" name="Line 3"/>
            <p:cNvSpPr>
              <a:spLocks noChangeShapeType="1"/>
            </p:cNvSpPr>
            <p:nvPr/>
          </p:nvSpPr>
          <p:spPr bwMode="auto">
            <a:xfrm>
              <a:off x="528" y="1824"/>
              <a:ext cx="0" cy="936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40" name="Line 4"/>
            <p:cNvSpPr>
              <a:spLocks noChangeShapeType="1"/>
            </p:cNvSpPr>
            <p:nvPr/>
          </p:nvSpPr>
          <p:spPr bwMode="auto">
            <a:xfrm>
              <a:off x="528" y="2760"/>
              <a:ext cx="1368" cy="0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41" name="Text Box 5"/>
            <p:cNvSpPr txBox="1">
              <a:spLocks noChangeArrowheads="1"/>
            </p:cNvSpPr>
            <p:nvPr/>
          </p:nvSpPr>
          <p:spPr bwMode="auto">
            <a:xfrm rot="-5395541">
              <a:off x="-12" y="2076"/>
              <a:ext cx="600" cy="288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l">
                <a:spcBef>
                  <a:spcPct val="0"/>
                </a:spcBef>
              </a:pPr>
              <a:r>
                <a:rPr kumimoji="0" lang="en-US" sz="1200" dirty="0">
                  <a:solidFill>
                    <a:schemeClr val="tx1"/>
                  </a:solidFill>
                </a:rPr>
                <a:t>Order </a:t>
              </a:r>
            </a:p>
            <a:p>
              <a:pPr algn="l">
                <a:spcBef>
                  <a:spcPct val="0"/>
                </a:spcBef>
              </a:pPr>
              <a:r>
                <a:rPr kumimoji="0" lang="en-US" sz="1200" dirty="0">
                  <a:solidFill>
                    <a:schemeClr val="tx1"/>
                  </a:solidFill>
                </a:rPr>
                <a:t>Quantity</a:t>
              </a:r>
            </a:p>
          </p:txBody>
        </p:sp>
        <p:sp>
          <p:nvSpPr>
            <p:cNvPr id="14342" name="Text Box 6"/>
            <p:cNvSpPr txBox="1">
              <a:spLocks noChangeArrowheads="1"/>
            </p:cNvSpPr>
            <p:nvPr/>
          </p:nvSpPr>
          <p:spPr bwMode="auto">
            <a:xfrm>
              <a:off x="1536" y="2832"/>
              <a:ext cx="360" cy="144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l">
                <a:spcBef>
                  <a:spcPct val="0"/>
                </a:spcBef>
              </a:pPr>
              <a:r>
                <a:rPr kumimoji="0" lang="en-US" sz="1200">
                  <a:solidFill>
                    <a:schemeClr val="tx1"/>
                  </a:solidFill>
                </a:rPr>
                <a:t>Time</a:t>
              </a:r>
            </a:p>
          </p:txBody>
        </p:sp>
        <p:sp>
          <p:nvSpPr>
            <p:cNvPr id="14343" name="Text Box 7"/>
            <p:cNvSpPr txBox="1">
              <a:spLocks noChangeArrowheads="1"/>
            </p:cNvSpPr>
            <p:nvPr/>
          </p:nvSpPr>
          <p:spPr bwMode="auto">
            <a:xfrm>
              <a:off x="816" y="1680"/>
              <a:ext cx="1008" cy="216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l">
                <a:spcBef>
                  <a:spcPct val="0"/>
                </a:spcBef>
              </a:pPr>
              <a:r>
                <a:rPr kumimoji="0" lang="en-US" sz="1200">
                  <a:solidFill>
                    <a:schemeClr val="tx1"/>
                  </a:solidFill>
                </a:rPr>
                <a:t>Retailer’s  Orders</a:t>
              </a:r>
            </a:p>
          </p:txBody>
        </p:sp>
        <p:sp>
          <p:nvSpPr>
            <p:cNvPr id="14344" name="Line 8"/>
            <p:cNvSpPr>
              <a:spLocks noChangeShapeType="1"/>
            </p:cNvSpPr>
            <p:nvPr/>
          </p:nvSpPr>
          <p:spPr bwMode="auto">
            <a:xfrm>
              <a:off x="600" y="2256"/>
              <a:ext cx="144" cy="72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45" name="Line 9"/>
            <p:cNvSpPr>
              <a:spLocks noChangeShapeType="1"/>
            </p:cNvSpPr>
            <p:nvPr/>
          </p:nvSpPr>
          <p:spPr bwMode="auto">
            <a:xfrm flipV="1">
              <a:off x="744" y="2256"/>
              <a:ext cx="216" cy="72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46" name="Line 10"/>
            <p:cNvSpPr>
              <a:spLocks noChangeShapeType="1"/>
            </p:cNvSpPr>
            <p:nvPr/>
          </p:nvSpPr>
          <p:spPr bwMode="auto">
            <a:xfrm>
              <a:off x="960" y="2256"/>
              <a:ext cx="144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47" name="Line 11"/>
            <p:cNvSpPr>
              <a:spLocks noChangeShapeType="1"/>
            </p:cNvSpPr>
            <p:nvPr/>
          </p:nvSpPr>
          <p:spPr bwMode="auto">
            <a:xfrm flipV="1">
              <a:off x="1104" y="2112"/>
              <a:ext cx="72" cy="144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48" name="Line 12"/>
            <p:cNvSpPr>
              <a:spLocks noChangeShapeType="1"/>
            </p:cNvSpPr>
            <p:nvPr/>
          </p:nvSpPr>
          <p:spPr bwMode="auto">
            <a:xfrm>
              <a:off x="1176" y="2112"/>
              <a:ext cx="72" cy="28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49" name="Line 13"/>
            <p:cNvSpPr>
              <a:spLocks noChangeShapeType="1"/>
            </p:cNvSpPr>
            <p:nvPr/>
          </p:nvSpPr>
          <p:spPr bwMode="auto">
            <a:xfrm flipV="1">
              <a:off x="1248" y="2256"/>
              <a:ext cx="144" cy="144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50" name="Line 14"/>
            <p:cNvSpPr>
              <a:spLocks noChangeShapeType="1"/>
            </p:cNvSpPr>
            <p:nvPr/>
          </p:nvSpPr>
          <p:spPr bwMode="auto">
            <a:xfrm>
              <a:off x="1392" y="2256"/>
              <a:ext cx="432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51" name="Line 15"/>
            <p:cNvSpPr>
              <a:spLocks noChangeShapeType="1"/>
            </p:cNvSpPr>
            <p:nvPr/>
          </p:nvSpPr>
          <p:spPr bwMode="auto">
            <a:xfrm>
              <a:off x="2400" y="1824"/>
              <a:ext cx="0" cy="936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52" name="Line 16"/>
            <p:cNvSpPr>
              <a:spLocks noChangeShapeType="1"/>
            </p:cNvSpPr>
            <p:nvPr/>
          </p:nvSpPr>
          <p:spPr bwMode="auto">
            <a:xfrm>
              <a:off x="2400" y="2760"/>
              <a:ext cx="1368" cy="0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53" name="Text Box 17"/>
            <p:cNvSpPr txBox="1">
              <a:spLocks noChangeArrowheads="1"/>
            </p:cNvSpPr>
            <p:nvPr/>
          </p:nvSpPr>
          <p:spPr bwMode="auto">
            <a:xfrm rot="-5395541">
              <a:off x="1860" y="2076"/>
              <a:ext cx="600" cy="288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l">
                <a:spcBef>
                  <a:spcPct val="0"/>
                </a:spcBef>
              </a:pPr>
              <a:r>
                <a:rPr kumimoji="0" lang="en-US" sz="1200">
                  <a:solidFill>
                    <a:schemeClr val="tx1"/>
                  </a:solidFill>
                </a:rPr>
                <a:t>Order </a:t>
              </a:r>
            </a:p>
            <a:p>
              <a:pPr algn="l">
                <a:spcBef>
                  <a:spcPct val="0"/>
                </a:spcBef>
              </a:pPr>
              <a:r>
                <a:rPr kumimoji="0" lang="en-US" sz="1200">
                  <a:solidFill>
                    <a:schemeClr val="tx1"/>
                  </a:solidFill>
                </a:rPr>
                <a:t>Quantity</a:t>
              </a:r>
            </a:p>
          </p:txBody>
        </p:sp>
        <p:sp>
          <p:nvSpPr>
            <p:cNvPr id="14354" name="Text Box 18"/>
            <p:cNvSpPr txBox="1">
              <a:spLocks noChangeArrowheads="1"/>
            </p:cNvSpPr>
            <p:nvPr/>
          </p:nvSpPr>
          <p:spPr bwMode="auto">
            <a:xfrm>
              <a:off x="3408" y="2832"/>
              <a:ext cx="360" cy="144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l">
                <a:spcBef>
                  <a:spcPct val="0"/>
                </a:spcBef>
              </a:pPr>
              <a:r>
                <a:rPr kumimoji="0" lang="en-US" sz="1200">
                  <a:solidFill>
                    <a:schemeClr val="tx1"/>
                  </a:solidFill>
                </a:rPr>
                <a:t>Time</a:t>
              </a:r>
            </a:p>
          </p:txBody>
        </p:sp>
        <p:sp>
          <p:nvSpPr>
            <p:cNvPr id="14355" name="Text Box 19"/>
            <p:cNvSpPr txBox="1">
              <a:spLocks noChangeArrowheads="1"/>
            </p:cNvSpPr>
            <p:nvPr/>
          </p:nvSpPr>
          <p:spPr bwMode="auto">
            <a:xfrm>
              <a:off x="2688" y="1680"/>
              <a:ext cx="1008" cy="216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l">
                <a:spcBef>
                  <a:spcPct val="0"/>
                </a:spcBef>
              </a:pPr>
              <a:r>
                <a:rPr kumimoji="0" lang="en-US" sz="1200" dirty="0">
                  <a:solidFill>
                    <a:schemeClr val="tx1"/>
                  </a:solidFill>
                </a:rPr>
                <a:t>Wholesaler’s Orders</a:t>
              </a:r>
            </a:p>
          </p:txBody>
        </p:sp>
        <p:sp>
          <p:nvSpPr>
            <p:cNvPr id="14356" name="Line 20"/>
            <p:cNvSpPr>
              <a:spLocks noChangeShapeType="1"/>
            </p:cNvSpPr>
            <p:nvPr/>
          </p:nvSpPr>
          <p:spPr bwMode="auto">
            <a:xfrm>
              <a:off x="4176" y="1824"/>
              <a:ext cx="0" cy="936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57" name="Line 21"/>
            <p:cNvSpPr>
              <a:spLocks noChangeShapeType="1"/>
            </p:cNvSpPr>
            <p:nvPr/>
          </p:nvSpPr>
          <p:spPr bwMode="auto">
            <a:xfrm>
              <a:off x="4176" y="2760"/>
              <a:ext cx="1368" cy="0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58" name="Text Box 22"/>
            <p:cNvSpPr txBox="1">
              <a:spLocks noChangeArrowheads="1"/>
            </p:cNvSpPr>
            <p:nvPr/>
          </p:nvSpPr>
          <p:spPr bwMode="auto">
            <a:xfrm rot="-5395541">
              <a:off x="3636" y="2076"/>
              <a:ext cx="600" cy="288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l">
                <a:spcBef>
                  <a:spcPct val="0"/>
                </a:spcBef>
              </a:pPr>
              <a:r>
                <a:rPr kumimoji="0" lang="en-US" sz="1200">
                  <a:solidFill>
                    <a:schemeClr val="tx1"/>
                  </a:solidFill>
                </a:rPr>
                <a:t>Order </a:t>
              </a:r>
            </a:p>
            <a:p>
              <a:pPr algn="l">
                <a:spcBef>
                  <a:spcPct val="0"/>
                </a:spcBef>
              </a:pPr>
              <a:r>
                <a:rPr kumimoji="0" lang="en-US" sz="1200">
                  <a:solidFill>
                    <a:schemeClr val="tx1"/>
                  </a:solidFill>
                </a:rPr>
                <a:t>Quantity</a:t>
              </a:r>
            </a:p>
          </p:txBody>
        </p:sp>
        <p:sp>
          <p:nvSpPr>
            <p:cNvPr id="14359" name="Text Box 23"/>
            <p:cNvSpPr txBox="1">
              <a:spLocks noChangeArrowheads="1"/>
            </p:cNvSpPr>
            <p:nvPr/>
          </p:nvSpPr>
          <p:spPr bwMode="auto">
            <a:xfrm>
              <a:off x="5184" y="2832"/>
              <a:ext cx="360" cy="144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l">
                <a:spcBef>
                  <a:spcPct val="0"/>
                </a:spcBef>
              </a:pPr>
              <a:r>
                <a:rPr kumimoji="0" lang="en-US" sz="1200">
                  <a:solidFill>
                    <a:schemeClr val="tx1"/>
                  </a:solidFill>
                </a:rPr>
                <a:t>Time</a:t>
              </a:r>
            </a:p>
          </p:txBody>
        </p:sp>
        <p:sp>
          <p:nvSpPr>
            <p:cNvPr id="14360" name="Text Box 24"/>
            <p:cNvSpPr txBox="1">
              <a:spLocks noChangeArrowheads="1"/>
            </p:cNvSpPr>
            <p:nvPr/>
          </p:nvSpPr>
          <p:spPr bwMode="auto">
            <a:xfrm>
              <a:off x="4464" y="1680"/>
              <a:ext cx="1008" cy="216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l">
                <a:spcBef>
                  <a:spcPct val="0"/>
                </a:spcBef>
              </a:pPr>
              <a:r>
                <a:rPr kumimoji="0" lang="en-US" sz="1200">
                  <a:solidFill>
                    <a:schemeClr val="tx1"/>
                  </a:solidFill>
                </a:rPr>
                <a:t>Manufacturer’s Orders</a:t>
              </a:r>
            </a:p>
          </p:txBody>
        </p:sp>
        <p:sp>
          <p:nvSpPr>
            <p:cNvPr id="14361" name="Line 25"/>
            <p:cNvSpPr>
              <a:spLocks noChangeShapeType="1"/>
            </p:cNvSpPr>
            <p:nvPr/>
          </p:nvSpPr>
          <p:spPr bwMode="auto">
            <a:xfrm>
              <a:off x="2496" y="2304"/>
              <a:ext cx="96" cy="144"/>
            </a:xfrm>
            <a:prstGeom prst="line">
              <a:avLst/>
            </a:prstGeom>
            <a:noFill/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4362" name="Line 26"/>
            <p:cNvSpPr>
              <a:spLocks noChangeShapeType="1"/>
            </p:cNvSpPr>
            <p:nvPr/>
          </p:nvSpPr>
          <p:spPr bwMode="auto">
            <a:xfrm>
              <a:off x="2856" y="2304"/>
              <a:ext cx="144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63" name="Line 27"/>
            <p:cNvSpPr>
              <a:spLocks noChangeShapeType="1"/>
            </p:cNvSpPr>
            <p:nvPr/>
          </p:nvSpPr>
          <p:spPr bwMode="auto">
            <a:xfrm>
              <a:off x="3288" y="2304"/>
              <a:ext cx="432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64" name="Line 28"/>
            <p:cNvSpPr>
              <a:spLocks noChangeShapeType="1"/>
            </p:cNvSpPr>
            <p:nvPr/>
          </p:nvSpPr>
          <p:spPr bwMode="auto">
            <a:xfrm>
              <a:off x="2496" y="2304"/>
              <a:ext cx="144" cy="216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65" name="Line 29"/>
            <p:cNvSpPr>
              <a:spLocks noChangeShapeType="1"/>
            </p:cNvSpPr>
            <p:nvPr/>
          </p:nvSpPr>
          <p:spPr bwMode="auto">
            <a:xfrm flipV="1">
              <a:off x="2640" y="2304"/>
              <a:ext cx="216" cy="216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66" name="Line 30"/>
            <p:cNvSpPr>
              <a:spLocks noChangeShapeType="1"/>
            </p:cNvSpPr>
            <p:nvPr/>
          </p:nvSpPr>
          <p:spPr bwMode="auto">
            <a:xfrm flipV="1">
              <a:off x="3000" y="2016"/>
              <a:ext cx="72" cy="28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67" name="Line 31"/>
            <p:cNvSpPr>
              <a:spLocks noChangeShapeType="1"/>
            </p:cNvSpPr>
            <p:nvPr/>
          </p:nvSpPr>
          <p:spPr bwMode="auto">
            <a:xfrm>
              <a:off x="3072" y="2016"/>
              <a:ext cx="72" cy="576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68" name="Line 32"/>
            <p:cNvSpPr>
              <a:spLocks noChangeShapeType="1"/>
            </p:cNvSpPr>
            <p:nvPr/>
          </p:nvSpPr>
          <p:spPr bwMode="auto">
            <a:xfrm flipV="1">
              <a:off x="3144" y="2304"/>
              <a:ext cx="144" cy="28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69" name="Line 33"/>
            <p:cNvSpPr>
              <a:spLocks noChangeShapeType="1"/>
            </p:cNvSpPr>
            <p:nvPr/>
          </p:nvSpPr>
          <p:spPr bwMode="auto">
            <a:xfrm>
              <a:off x="4680" y="2280"/>
              <a:ext cx="144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70" name="Line 34"/>
            <p:cNvSpPr>
              <a:spLocks noChangeShapeType="1"/>
            </p:cNvSpPr>
            <p:nvPr/>
          </p:nvSpPr>
          <p:spPr bwMode="auto">
            <a:xfrm>
              <a:off x="4320" y="2280"/>
              <a:ext cx="144" cy="432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71" name="Line 35"/>
            <p:cNvSpPr>
              <a:spLocks noChangeShapeType="1"/>
            </p:cNvSpPr>
            <p:nvPr/>
          </p:nvSpPr>
          <p:spPr bwMode="auto">
            <a:xfrm flipV="1">
              <a:off x="4464" y="2280"/>
              <a:ext cx="216" cy="432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72" name="Line 36"/>
            <p:cNvSpPr>
              <a:spLocks noChangeShapeType="1"/>
            </p:cNvSpPr>
            <p:nvPr/>
          </p:nvSpPr>
          <p:spPr bwMode="auto">
            <a:xfrm>
              <a:off x="4896" y="1920"/>
              <a:ext cx="72" cy="792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73" name="Line 37"/>
            <p:cNvSpPr>
              <a:spLocks noChangeShapeType="1"/>
            </p:cNvSpPr>
            <p:nvPr/>
          </p:nvSpPr>
          <p:spPr bwMode="auto">
            <a:xfrm flipV="1">
              <a:off x="4968" y="2280"/>
              <a:ext cx="144" cy="432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74" name="Line 38"/>
            <p:cNvSpPr>
              <a:spLocks noChangeShapeType="1"/>
            </p:cNvSpPr>
            <p:nvPr/>
          </p:nvSpPr>
          <p:spPr bwMode="auto">
            <a:xfrm flipV="1">
              <a:off x="4824" y="1920"/>
              <a:ext cx="72" cy="36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75" name="Line 39"/>
            <p:cNvSpPr>
              <a:spLocks noChangeShapeType="1"/>
            </p:cNvSpPr>
            <p:nvPr/>
          </p:nvSpPr>
          <p:spPr bwMode="auto">
            <a:xfrm>
              <a:off x="5088" y="2304"/>
              <a:ext cx="432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76" name="Text Box 40"/>
            <p:cNvSpPr txBox="1">
              <a:spLocks noChangeArrowheads="1"/>
            </p:cNvSpPr>
            <p:nvPr/>
          </p:nvSpPr>
          <p:spPr bwMode="auto">
            <a:xfrm>
              <a:off x="288" y="1056"/>
              <a:ext cx="5280" cy="252"/>
            </a:xfrm>
            <a:prstGeom prst="rect">
              <a:avLst/>
            </a:prstGeom>
            <a:ln>
              <a:headEnd type="none" w="sm" len="sm"/>
              <a:tailEnd type="none" w="sm" len="sm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l" eaLnBrk="1" hangingPunct="1"/>
              <a:r>
                <a:rPr kumimoji="0" lang="en-US" sz="2000" b="1" dirty="0">
                  <a:solidFill>
                    <a:schemeClr val="tx1"/>
                  </a:solidFill>
                  <a:latin typeface="Arial" charset="0"/>
                </a:rPr>
                <a:t>The magnification of variability in orders in the supply-chain</a:t>
              </a:r>
              <a:r>
                <a:rPr kumimoji="0" lang="en-US" sz="2000" dirty="0">
                  <a:solidFill>
                    <a:schemeClr val="tx1"/>
                  </a:solidFill>
                  <a:latin typeface="Arial" charset="0"/>
                </a:rPr>
                <a:t>.</a:t>
              </a:r>
            </a:p>
          </p:txBody>
        </p:sp>
        <p:sp>
          <p:nvSpPr>
            <p:cNvPr id="14377" name="Text Box 41"/>
            <p:cNvSpPr txBox="1">
              <a:spLocks noChangeArrowheads="1"/>
            </p:cNvSpPr>
            <p:nvPr/>
          </p:nvSpPr>
          <p:spPr bwMode="auto">
            <a:xfrm>
              <a:off x="192" y="3120"/>
              <a:ext cx="1440" cy="90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>
              <a:spAutoFit/>
            </a:bodyPr>
            <a:lstStyle/>
            <a:p>
              <a:pPr algn="l" eaLnBrk="1" hangingPunct="1"/>
              <a:r>
                <a:rPr kumimoji="0" lang="en-US" sz="2200">
                  <a:solidFill>
                    <a:schemeClr val="tx1"/>
                  </a:solidFill>
                  <a:latin typeface="Arial" charset="0"/>
                </a:rPr>
                <a:t>A lot of retailers each with little variability in their orders….</a:t>
              </a:r>
            </a:p>
          </p:txBody>
        </p:sp>
        <p:sp>
          <p:nvSpPr>
            <p:cNvPr id="14378" name="Text Box 42"/>
            <p:cNvSpPr txBox="1">
              <a:spLocks noChangeArrowheads="1"/>
            </p:cNvSpPr>
            <p:nvPr/>
          </p:nvSpPr>
          <p:spPr bwMode="auto">
            <a:xfrm>
              <a:off x="1968" y="3120"/>
              <a:ext cx="1728" cy="90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>
              <a:spAutoFit/>
            </a:bodyPr>
            <a:lstStyle/>
            <a:p>
              <a:pPr algn="l" eaLnBrk="1" hangingPunct="1"/>
              <a:r>
                <a:rPr kumimoji="0" lang="en-US" sz="2200">
                  <a:solidFill>
                    <a:schemeClr val="tx1"/>
                  </a:solidFill>
                  <a:latin typeface="Arial" charset="0"/>
                </a:rPr>
                <a:t>…can lead to greater variability for a fewer number of  wholesalers, and…</a:t>
              </a:r>
            </a:p>
          </p:txBody>
        </p:sp>
        <p:sp>
          <p:nvSpPr>
            <p:cNvPr id="14379" name="Text Box 43"/>
            <p:cNvSpPr txBox="1">
              <a:spLocks noChangeArrowheads="1"/>
            </p:cNvSpPr>
            <p:nvPr/>
          </p:nvSpPr>
          <p:spPr bwMode="auto">
            <a:xfrm>
              <a:off x="3936" y="3120"/>
              <a:ext cx="1632" cy="90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>
              <a:spAutoFit/>
            </a:bodyPr>
            <a:lstStyle/>
            <a:p>
              <a:pPr algn="l" eaLnBrk="1" hangingPunct="1"/>
              <a:r>
                <a:rPr kumimoji="0" lang="en-US" sz="2200">
                  <a:solidFill>
                    <a:schemeClr val="tx1"/>
                  </a:solidFill>
                  <a:latin typeface="Arial" charset="0"/>
                </a:rPr>
                <a:t>…can lead to even greater variability for a single manufacturer. </a:t>
              </a:r>
            </a:p>
          </p:txBody>
        </p:sp>
      </p:grpSp>
      <p:sp>
        <p:nvSpPr>
          <p:cNvPr id="46" name="Content Placeholder 45"/>
          <p:cNvSpPr>
            <a:spLocks noGrp="1"/>
          </p:cNvSpPr>
          <p:nvPr>
            <p:ph idx="1"/>
          </p:nvPr>
        </p:nvSpPr>
        <p:spPr>
          <a:xfrm>
            <a:off x="457200" y="2514600"/>
            <a:ext cx="8229600" cy="3492691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304800"/>
            <a:ext cx="8229600" cy="7620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8" tIns="44450" rIns="90488" bIns="44450" anchor="b"/>
          <a:lstStyle/>
          <a:p>
            <a:pPr algn="ctr">
              <a:spcBef>
                <a:spcPct val="0"/>
              </a:spcBef>
            </a:pPr>
            <a:r>
              <a:rPr lang="en-US" sz="37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Inventory: Bullwhip Effect 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roses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613" y="0"/>
            <a:ext cx="9161499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90799" y="228601"/>
            <a:ext cx="6582015" cy="1785104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Thank You!</a:t>
            </a:r>
          </a:p>
          <a:p>
            <a:pPr algn="ctr"/>
            <a:endParaRPr lang="en-US" sz="16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/>
            <a:r>
              <a:rPr lang="en-US" sz="2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Suggestions are welcomed to improve quality of presentation.</a:t>
            </a:r>
            <a:endParaRPr lang="en-US" sz="20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662113" y="4876800"/>
            <a:ext cx="7481887" cy="457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751</TotalTime>
  <Words>763</Words>
  <Application>Microsoft Office PowerPoint</Application>
  <PresentationFormat>Экран (4:3)</PresentationFormat>
  <Paragraphs>113</Paragraphs>
  <Slides>19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Concourse</vt:lpstr>
      <vt:lpstr>Supply Chain Management</vt:lpstr>
      <vt:lpstr>What is Supply Chain?</vt:lpstr>
      <vt:lpstr>What is Supply Chain?</vt:lpstr>
      <vt:lpstr>Supply Chain Illustration</vt:lpstr>
      <vt:lpstr>Supply Chain Flow</vt:lpstr>
      <vt:lpstr>Meaning of SCM</vt:lpstr>
      <vt:lpstr>Definition of SCM</vt:lpstr>
      <vt:lpstr> </vt:lpstr>
      <vt:lpstr>Supply Chain Goals</vt:lpstr>
      <vt:lpstr>Different from Logistic Management</vt:lpstr>
      <vt:lpstr>Opportunities enabled by SCM</vt:lpstr>
      <vt:lpstr>  </vt:lpstr>
      <vt:lpstr>Implementation: Points to keep in mind</vt:lpstr>
      <vt:lpstr>Презентация PowerPoint</vt:lpstr>
      <vt:lpstr>Problems faced by supply chain Management</vt:lpstr>
      <vt:lpstr>Bullwhip Effect</vt:lpstr>
      <vt:lpstr>Factors Contributing Bullwhip Effect</vt:lpstr>
      <vt:lpstr>Inventory: Bullwhip Effect </vt:lpstr>
      <vt:lpstr>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owner</dc:creator>
  <cp:lastModifiedBy>Татьяна</cp:lastModifiedBy>
  <cp:revision>86</cp:revision>
  <dcterms:created xsi:type="dcterms:W3CDTF">2012-06-28T03:15:19Z</dcterms:created>
  <dcterms:modified xsi:type="dcterms:W3CDTF">2015-04-26T18:49:04Z</dcterms:modified>
</cp:coreProperties>
</file>