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sz="180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58DF3C7-9536-4851-8F9D-3B303ED7AE70}" type="datetime1">
              <a:rPr lang="ru-RU"/>
              <a:pPr>
                <a:defRPr/>
              </a:pPr>
              <a:t>24.11.2022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C5BA9C-E24D-4C3B-9084-F2351F284D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71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63C4E-7521-4929-82DE-57124F106010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50610-243C-400B-8EE6-525EB0473FB2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91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E22A06-7E33-416B-89EC-25AE459F65BB}" type="datetime1">
              <a:rPr lang="ru-RU">
                <a:solidFill>
                  <a:prstClr val="white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3854D-8483-49E1-85CC-59FA2165CCB8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47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5FD15C-9F52-404D-929B-B752C1399359}" type="datetime1">
              <a:rPr lang="ru-RU">
                <a:solidFill>
                  <a:prstClr val="white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6C3B4-13A5-4020-B134-925A97540AE0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013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62A1A9-D73F-493C-B8CB-405BB3DE43B9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1E785-A662-4EE1-A2C4-3CF39E92F02A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394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7F7DDD-0559-4465-8B05-E923A1F9C8BE}" type="datetime1">
              <a:rPr lang="ru-RU">
                <a:solidFill>
                  <a:prstClr val="white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B0FF5-8163-4A5D-8EED-179D7F4A49B9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76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6C423-527D-480B-AF6F-1FAE0984C6AA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BABDC-19A6-44CD-81F5-DA6AFA6F98E6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3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46186F-0AC0-41D0-BC44-E408DDF57475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7DDDF-2967-409C-9559-4FB9FB6FEDDE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94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sz="18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119F196-6CC0-4E36-95E3-DB2EA5C7CBB1}" type="datetime1">
              <a:rPr lang="ru-RU">
                <a:solidFill>
                  <a:prstClr val="white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37DCF-BFEE-4637-B5CE-C832D5BC0DD9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24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28CAA-B352-456F-BF4D-AEF36749A2B0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9CE6-5CBD-49BA-BF53-5A8EDF118533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55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2F882-2B8F-4524-8F9D-9B66D493B715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3825D-0149-4894-90BB-E00493C3BAA0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7EB18BC-60EE-4786-8FC0-BC5EDE3285C8}" type="datetime1">
              <a:rPr lang="ru-RU">
                <a:solidFill>
                  <a:prstClr val="black"/>
                </a:solidFill>
              </a:rPr>
              <a:pPr>
                <a:defRPr/>
              </a:pPr>
              <a:t>24.11.2022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FAAD05-8BE7-4C54-926D-860BC3582157}" type="slidenum">
              <a:rPr lang="ru-RU" altLang="ru-RU">
                <a:solidFill>
                  <a:prstClr val="black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8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234950"/>
            <a:ext cx="9144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300" u="sng" dirty="0">
                <a:effectLst/>
                <a:latin typeface="Times New Roman" pitchFamily="18" charset="0"/>
                <a:cs typeface="Times New Roman" pitchFamily="18" charset="0"/>
              </a:rPr>
              <a:t>Имитационное моделирование</a:t>
            </a:r>
          </a:p>
        </p:txBody>
      </p:sp>
      <p:sp>
        <p:nvSpPr>
          <p:cNvPr id="10243" name="Содержимое 6"/>
          <p:cNvSpPr>
            <a:spLocks noGrp="1"/>
          </p:cNvSpPr>
          <p:nvPr>
            <p:ph idx="1"/>
          </p:nvPr>
        </p:nvSpPr>
        <p:spPr>
          <a:xfrm>
            <a:off x="1524000" y="765175"/>
            <a:ext cx="9144000" cy="1047149"/>
          </a:xfrm>
        </p:spPr>
        <p:txBody>
          <a:bodyPr/>
          <a:lstStyle/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Имитационное моделирование выполнения бизнес-процессов широко применяется в проектах по реинжинирингу деятельности компаний, когда необходимо заранее спрогнозировать результаты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Имитационное моделирование позволяет </a:t>
            </a:r>
            <a:r>
              <a:rPr lang="ru-RU" alt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оценки временных и стоимостных параметров экземпляров процессов; 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законы распределения затрат;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время активной работы экземпляров временных ресурсов;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законы распределения времени, проводимого экземплярами операций в ожидании ресурсов; 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 использования ресурсов при выполнении экземпляров операций.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Показатели, которые подвергаются </a:t>
            </a:r>
            <a:r>
              <a:rPr lang="ru-RU" alt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первую очередь, это: </a:t>
            </a:r>
          </a:p>
          <a:p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процесса, </a:t>
            </a:r>
          </a:p>
          <a:p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процесса, </a:t>
            </a:r>
          </a:p>
          <a:p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обслуженных клиентов или количество произведенного продукта. </a:t>
            </a:r>
          </a:p>
          <a:p>
            <a:pPr algn="just">
              <a:buFont typeface="Wingdings 3" panose="05040102010807070707" pitchFamily="18" charset="2"/>
              <a:buNone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FB5E19-84C9-443D-B3EF-32757BB2AF70}" type="slidenum">
              <a:rPr lang="ru-RU" altLang="ru-RU" sz="20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1</a:t>
            </a:fld>
            <a:endParaRPr lang="ru-RU" altLang="ru-RU" sz="20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8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234950"/>
            <a:ext cx="9144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300" u="sng" dirty="0">
                <a:effectLst/>
                <a:latin typeface="Times New Roman" pitchFamily="18" charset="0"/>
                <a:cs typeface="Times New Roman" pitchFamily="18" charset="0"/>
              </a:rPr>
              <a:t>Функционально-стоимостный анализ (ФСА)</a:t>
            </a:r>
          </a:p>
        </p:txBody>
      </p:sp>
      <p:sp>
        <p:nvSpPr>
          <p:cNvPr id="11267" name="Содержимое 6"/>
          <p:cNvSpPr>
            <a:spLocks noGrp="1"/>
          </p:cNvSpPr>
          <p:nvPr>
            <p:ph idx="1"/>
          </p:nvPr>
        </p:nvSpPr>
        <p:spPr>
          <a:xfrm>
            <a:off x="1524000" y="765175"/>
            <a:ext cx="9144000" cy="1366838"/>
          </a:xfrm>
        </p:spPr>
        <p:txBody>
          <a:bodyPr/>
          <a:lstStyle/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стоимости процесса совместно с имитационным моделированием целесообразно проводить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функционально-стоимостн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(ФСА). </a:t>
            </a:r>
          </a:p>
          <a:p>
            <a:pPr algn="just">
              <a:buFont typeface="Wingdings 3" panose="05040102010807070707" pitchFamily="18" charset="2"/>
              <a:buNone/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ФСА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расчета себестоимости продукта, который отличается от традиционного тем, что фокусируется на подсчете стоимости процессов, необходимых для производства продукта или предоставления услуги, а не на разделении затрат на прямые и косвенные и группировке этих затрат по статьям калькуляции. </a:t>
            </a:r>
          </a:p>
          <a:p>
            <a:pPr algn="just">
              <a:buFont typeface="Wingdings 3" panose="05040102010807070707" pitchFamily="18" charset="2"/>
              <a:buNone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ФСА лежит положение о том, что для производства продукта необходимо выполнить ряд процессов, на выполнение которых тратятся ресурсы. </a:t>
            </a:r>
          </a:p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процесса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рассчитывается путем переноса стоимости ресурсов на стоимость каждого шага процесса.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расходов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всех шагов процессов составляет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продукта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8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367554D-FAD8-4964-AAC2-229A8136F6A1}" type="slidenum">
              <a:rPr lang="ru-RU" altLang="ru-RU" sz="20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2</a:t>
            </a:fld>
            <a:endParaRPr lang="ru-RU" altLang="ru-RU" sz="20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2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234950"/>
            <a:ext cx="9144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300" u="sng" dirty="0">
                <a:effectLst/>
                <a:latin typeface="Times New Roman" pitchFamily="18" charset="0"/>
                <a:cs typeface="Times New Roman" pitchFamily="18" charset="0"/>
              </a:rPr>
              <a:t>Этапы имитационного моделирования</a:t>
            </a:r>
          </a:p>
        </p:txBody>
      </p:sp>
      <p:sp>
        <p:nvSpPr>
          <p:cNvPr id="12291" name="Содержимое 6"/>
          <p:cNvSpPr>
            <a:spLocks noGrp="1"/>
          </p:cNvSpPr>
          <p:nvPr>
            <p:ph idx="1"/>
          </p:nvPr>
        </p:nvSpPr>
        <p:spPr>
          <a:xfrm>
            <a:off x="1524001" y="765175"/>
            <a:ext cx="8893175" cy="1366838"/>
          </a:xfrm>
        </p:spPr>
        <p:txBody>
          <a:bodyPr/>
          <a:lstStyle/>
          <a:p>
            <a:pPr marL="565150" indent="-457200" algn="just">
              <a:buFont typeface="Lucida Sans Unicode" panose="020B0602030504020204" pitchFamily="34" charset="0"/>
              <a:buAutoNum type="arabicPeriod"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модели одного или нескольких процессов, выполнение которых необходимо оптимизировать, </a:t>
            </a:r>
          </a:p>
          <a:p>
            <a:pPr marL="565150" indent="-457200" algn="just">
              <a:buFont typeface="Lucida Sans Unicode" panose="020B0602030504020204" pitchFamily="34" charset="0"/>
              <a:buAutoNum type="arabicPeriod"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имитации выполнения процессов модели, </a:t>
            </a:r>
          </a:p>
          <a:p>
            <a:pPr marL="565150" indent="-457200" algn="just">
              <a:buFont typeface="Lucida Sans Unicode" panose="020B0602030504020204" pitchFamily="34" charset="0"/>
              <a:buAutoNum type="arabicPeriod"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полученных показателей, </a:t>
            </a:r>
          </a:p>
          <a:p>
            <a:pPr marL="565150" indent="-457200" algn="just">
              <a:buFont typeface="Lucida Sans Unicode" panose="020B0602030504020204" pitchFamily="34" charset="0"/>
              <a:buAutoNum type="arabicPeriod"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п.1-3 для альтернативных сценариев выполнения процесса и выбор наиболее оптимального. </a:t>
            </a:r>
          </a:p>
          <a:p>
            <a:pPr marL="565150" indent="-457200" algn="just">
              <a:buFont typeface="Lucida Sans Unicode" panose="020B0602030504020204" pitchFamily="34" charset="0"/>
              <a:buAutoNum type="arabicPeriod"/>
            </a:pP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5150" indent="-457200" algn="just"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имитационного моделирования позволяет имитировать выполнение процесса так, как оно происходило бы в действительности, но в режиме ускоренного времени. </a:t>
            </a:r>
          </a:p>
          <a:p>
            <a:pPr marL="565150" indent="-457200" algn="just"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Редкий процесс выполняется четко и быстро. Практически всегда возникают перерывы и задержки, связанные с тем, что поступает более приоритетная задача, необходимые сотрудники заняты или вовремя не заказали комплектующие.</a:t>
            </a:r>
          </a:p>
        </p:txBody>
      </p:sp>
      <p:sp>
        <p:nvSpPr>
          <p:cNvPr id="12292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65C9C8-FE7B-471F-8C56-2438C9D8F43F}" type="slidenum">
              <a:rPr lang="ru-RU" altLang="ru-RU" sz="20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3</a:t>
            </a:fld>
            <a:endParaRPr lang="ru-RU" altLang="ru-RU" sz="20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21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Моделирование правил </a:t>
            </a:r>
            <a:r>
              <a:rPr lang="ru-RU" sz="2400" dirty="0"/>
              <a:t>возникновения экземпляров </a:t>
            </a:r>
            <a:r>
              <a:rPr lang="ru-RU" sz="2400" dirty="0" smtClean="0"/>
              <a:t>процессов (стартовые события). 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/>
              <a:t>Моделирование ветвлений и слияний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Задание параметров для моделей операций.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Заполнение стоимостных параметров для моделей ресурсов.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Запуск имитации.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Анализ полученных результатов. </a:t>
            </a:r>
            <a:endParaRPr lang="ru-RU" sz="24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6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Моделирование правил </a:t>
            </a:r>
            <a:r>
              <a:rPr lang="ru-RU" sz="2400" dirty="0">
                <a:solidFill>
                  <a:srgbClr val="FF0000"/>
                </a:solidFill>
              </a:rPr>
              <a:t>возникновения экземпляров </a:t>
            </a:r>
            <a:r>
              <a:rPr lang="ru-RU" sz="2400" dirty="0" smtClean="0">
                <a:solidFill>
                  <a:srgbClr val="FF0000"/>
                </a:solidFill>
              </a:rPr>
              <a:t>процессов (стартовые события). </a:t>
            </a:r>
            <a:endParaRPr lang="ru-RU" sz="2400" dirty="0">
              <a:solidFill>
                <a:srgbClr val="FF0000"/>
              </a:solidFill>
            </a:endParaRP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/>
              <a:t>Моделирование ветвлений и </a:t>
            </a:r>
            <a:r>
              <a:rPr lang="ru-RU" sz="2400" dirty="0" smtClean="0"/>
              <a:t>слияний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Задание параметров для моделей операций.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Заполнение стоимостных параметров для моделей ресурсов.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Запуск имитации.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Анализ полученных результатов. </a:t>
            </a:r>
            <a:endParaRPr lang="ru-RU" sz="24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93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647" y="1061009"/>
            <a:ext cx="8515991" cy="555985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89189"/>
          </a:xfrm>
        </p:spPr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Моделирование возникновения экземпляра </a:t>
            </a:r>
            <a:r>
              <a:rPr lang="ru-RU" sz="2800" dirty="0" smtClean="0">
                <a:effectLst/>
              </a:rPr>
              <a:t>процесса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34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7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859" y="177794"/>
            <a:ext cx="8847438" cy="653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2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8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147" y="143115"/>
            <a:ext cx="9036908" cy="645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9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585" y="336161"/>
            <a:ext cx="9072949" cy="65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4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10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03" y="274638"/>
            <a:ext cx="10041924" cy="64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11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77" y="168820"/>
            <a:ext cx="10860045" cy="660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0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12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" y="257175"/>
            <a:ext cx="115919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Моделирование правил </a:t>
            </a:r>
            <a:r>
              <a:rPr lang="ru-RU" sz="2400" dirty="0"/>
              <a:t>возникновения экземпляров </a:t>
            </a:r>
            <a:r>
              <a:rPr lang="ru-RU" sz="2400" dirty="0" smtClean="0"/>
              <a:t>процессов (стартовые события). 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>
                <a:solidFill>
                  <a:srgbClr val="FF0000"/>
                </a:solidFill>
              </a:rPr>
              <a:t>Моделирование ветвлений и </a:t>
            </a:r>
            <a:r>
              <a:rPr lang="ru-RU" sz="2400" dirty="0" smtClean="0">
                <a:solidFill>
                  <a:srgbClr val="FF0000"/>
                </a:solidFill>
              </a:rPr>
              <a:t>слияний.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Задание параметров для моделей операций.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Заполнение стоимостных параметров для моделей ресурсов.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Запуск имитации.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Анализ полученных результатов. </a:t>
            </a:r>
            <a:endParaRPr lang="ru-RU" sz="24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192260"/>
            <a:ext cx="10972800" cy="73037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Моделирование </a:t>
            </a:r>
            <a:r>
              <a:rPr lang="ru-RU" sz="3200" dirty="0" smtClean="0">
                <a:effectLst/>
              </a:rPr>
              <a:t>ветвлений (И)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14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 descr="http://www.businessstudio.ru/wiki/docs/current/lib/exe/fetch.php/ru/simulation_fca/stages_simulation_fca/process_description/diag_settings/diag_settings_06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381" y="922638"/>
            <a:ext cx="2899668" cy="516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www.businessstudio.ru/wiki/docs/current/lib/exe/fetch.php/ru/simulation_fca/stages_simulation_fca/process_description/diag_settings/diag_settings_214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838" y="2116236"/>
            <a:ext cx="4161930" cy="2035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5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03870" y="184752"/>
            <a:ext cx="10972800" cy="73037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Моделирование </a:t>
            </a:r>
            <a:r>
              <a:rPr lang="ru-RU" sz="3200" dirty="0" smtClean="0">
                <a:effectLst/>
              </a:rPr>
              <a:t>ветвлений (ИЛИ)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15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http://www.businessstudio.ru/wiki/docs/current/lib/exe/fetch.php/ru/simulation_fca/stages_simulation_fca/process_description/diag_settings/diag_settings_00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8" y="922638"/>
            <a:ext cx="2429296" cy="538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businessstudio.ru/wiki/docs/current/lib/exe/fetch.php/ru/simulation_fca/stages_simulation_fca/process_description/diag_settings/diag_settings_0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353" y="2095182"/>
            <a:ext cx="3921512" cy="2534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05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03870" y="184752"/>
            <a:ext cx="10972800" cy="73037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Моделирование </a:t>
            </a:r>
            <a:r>
              <a:rPr lang="ru-RU" sz="3200" dirty="0" smtClean="0">
                <a:effectLst/>
              </a:rPr>
              <a:t>ветвлений (Исключающее ИЛИ)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16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69" y="1288556"/>
            <a:ext cx="10122521" cy="3077596"/>
          </a:xfrm>
          <a:prstGeom prst="rect">
            <a:avLst/>
          </a:prstGeom>
        </p:spPr>
      </p:pic>
      <p:pic>
        <p:nvPicPr>
          <p:cNvPr id="9" name="Рисунок 8" descr="http://www.businessstudio.ru/wiki/docs/current/lib/exe/fetch.php/ru/simulation_fca/stages_simulation_fca/process_description/diag_settings/diag_settings_074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917" y="3419125"/>
            <a:ext cx="4926231" cy="2640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156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5589" y="200497"/>
            <a:ext cx="10972800" cy="54090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Моделирование слияния независимых потоков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17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Объект 4" descr="http://www.businessstudio.ru/wiki/docs/current/lib/exe/fetch.php/ru/simulation_fca/stages_simulation_fca/process_description/diag_settings/diag_settings_014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79" y="873870"/>
            <a:ext cx="4654318" cy="5675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784" y="2316062"/>
            <a:ext cx="63627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Моделирование правил </a:t>
            </a:r>
            <a:r>
              <a:rPr lang="ru-RU" sz="2400" dirty="0"/>
              <a:t>возникновения экземпляров </a:t>
            </a:r>
            <a:r>
              <a:rPr lang="ru-RU" sz="2400" dirty="0" smtClean="0"/>
              <a:t>процессов (стартовые события). 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/>
              <a:t>Моделирование ветвлений и </a:t>
            </a:r>
            <a:r>
              <a:rPr lang="ru-RU" sz="2400" dirty="0" smtClean="0"/>
              <a:t>слияний.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Задание параметров для моделей операций.</a:t>
            </a:r>
            <a:endParaRPr lang="ru-RU" sz="2400" dirty="0">
              <a:solidFill>
                <a:srgbClr val="FF0000"/>
              </a:solidFill>
            </a:endParaRP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Заполнение стоимостных параметров для моделей ресурсов.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Запуск имитации.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Анализ полученных результатов. </a:t>
            </a:r>
            <a:endParaRPr lang="ru-RU" sz="24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6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99071" y="192260"/>
            <a:ext cx="10972800" cy="63976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Моделирование операций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19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227" y="832022"/>
            <a:ext cx="8097665" cy="590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Моделирование правил </a:t>
            </a:r>
            <a:r>
              <a:rPr lang="ru-RU" sz="2400" dirty="0"/>
              <a:t>возникновения экземпляров </a:t>
            </a:r>
            <a:r>
              <a:rPr lang="ru-RU" sz="2400" dirty="0" smtClean="0"/>
              <a:t>процессов (стартовые события). 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/>
              <a:t>Моделирование ветвлений и </a:t>
            </a:r>
            <a:r>
              <a:rPr lang="ru-RU" sz="2400" dirty="0" smtClean="0"/>
              <a:t>слияний.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Задание параметров для моделей операций.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Заполнение стоимостных параметров для моделей ресурсов.</a:t>
            </a:r>
            <a:endParaRPr lang="ru-RU" sz="2400" dirty="0">
              <a:solidFill>
                <a:srgbClr val="FF0000"/>
              </a:solidFill>
            </a:endParaRP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Запуск имитации.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Анализ полученных результатов. </a:t>
            </a:r>
            <a:endParaRPr lang="ru-RU" sz="24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1535" y="192259"/>
            <a:ext cx="10972800" cy="65623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Моделирование ресурсов и продуктов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21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 descr="http://www.businessstudio.ru/wiki/docs/current/lib/exe/fetch.php/ru/simulation_fca/stages_simulation_fca/resource_description/resource_description_11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40" y="1149685"/>
            <a:ext cx="7589743" cy="4995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49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845" y="848496"/>
            <a:ext cx="9618003" cy="572457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1535" y="192259"/>
            <a:ext cx="10972800" cy="65623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Моделирование ресурсов и продуктов (Постоянный расход)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1535" y="192259"/>
            <a:ext cx="10972800" cy="65623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Моделирование ресурсов и продуктов (Временной ресурс)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23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4637" y="942678"/>
            <a:ext cx="8763979" cy="583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1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40259" y="241687"/>
            <a:ext cx="10972800" cy="62328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Справочник «Календари»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24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Объект 4" descr="http://www.businessstudio.ru/wiki/docs/current/lib/exe/fetch.php/ru/simulation_fca/stages_simulation_fca/resource_description/resource_description_119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86" y="937441"/>
            <a:ext cx="4709231" cy="452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www.businessstudio.ru/wiki/docs/current/lib/exe/fetch.php/ru/simulation_fca/stages_simulation_fca/resource_description/resource_description_12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59" y="1961736"/>
            <a:ext cx="5272217" cy="4447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749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827" y="1069247"/>
            <a:ext cx="10158335" cy="539745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3827" y="192260"/>
            <a:ext cx="10972800" cy="66447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Моделирование потребления ресурсов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34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0876" y="266400"/>
            <a:ext cx="10972800" cy="67271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Моделирование производства продуктов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26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 descr="http://www.businessstudio.ru/wiki/docs/current/lib/exe/fetch.php/ru/simulation_fca/stages_simulation_fca/products_operation/products_operation_128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823" y="1326875"/>
            <a:ext cx="7144317" cy="4810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33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988541"/>
            <a:ext cx="10972800" cy="5018559"/>
          </a:xfrm>
        </p:spPr>
        <p:txBody>
          <a:bodyPr/>
          <a:lstStyle/>
          <a:p>
            <a:pPr marL="109537" indent="0">
              <a:buNone/>
            </a:pPr>
            <a:r>
              <a:rPr lang="ru-RU" dirty="0" smtClean="0"/>
              <a:t>Метод </a:t>
            </a:r>
            <a:r>
              <a:rPr lang="ru-RU" dirty="0"/>
              <a:t>имитационного моделирования </a:t>
            </a:r>
            <a:r>
              <a:rPr lang="ru-RU" dirty="0" smtClean="0"/>
              <a:t>предлагает: </a:t>
            </a:r>
            <a:endParaRPr lang="ru-RU" dirty="0"/>
          </a:p>
          <a:p>
            <a:pPr lvl="0"/>
            <a:r>
              <a:rPr lang="ru-RU" dirty="0"/>
              <a:t>Моделирование конкуренции за ограниченное количество экземпляров временных ресурсов; </a:t>
            </a:r>
          </a:p>
          <a:p>
            <a:pPr lvl="0"/>
            <a:r>
              <a:rPr lang="ru-RU" dirty="0"/>
              <a:t>Моделирование конкуренции за ограниченное количество материальных ресурсов;</a:t>
            </a:r>
          </a:p>
          <a:p>
            <a:pPr lvl="0"/>
            <a:r>
              <a:rPr lang="ru-RU" dirty="0"/>
              <a:t>Использование переменных для управления траекторией выполнения экземпляров имитирующих процессов.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07957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Использование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10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07957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Использование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28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6" name="Рисунок 5" descr="http://www.businessstudio.ru/wiki/docs/current/lib/exe/fetch.php/ru/simulation_fca/stages_simulation_fca/use_variables/use_variables_06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86" y="782595"/>
            <a:ext cx="6599084" cy="492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Объект 6" descr="http://www.businessstudio.ru/wiki/docs/current/lib/exe/fetch.php/ru/simulation_fca/stages_simulation_fca/use_variables/use_variables_220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34" y="1643742"/>
            <a:ext cx="7763950" cy="4792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996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15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Пример использования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29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662" y="1093960"/>
            <a:ext cx="6191014" cy="537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4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15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Пример использования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30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30" y="934051"/>
            <a:ext cx="7935998" cy="547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377" y="1800290"/>
            <a:ext cx="4563101" cy="44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15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Пример использования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31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40" y="906162"/>
            <a:ext cx="8070898" cy="547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4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15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Пример использования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32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68" y="995795"/>
            <a:ext cx="8665819" cy="559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7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15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Пример использования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33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319" y="1106737"/>
            <a:ext cx="8285604" cy="552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4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15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Пример использования переменных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34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57" y="962525"/>
            <a:ext cx="6555130" cy="5628776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39696" y="2662507"/>
            <a:ext cx="3855309" cy="230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0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35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362" y="1171576"/>
            <a:ext cx="7915275" cy="541972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609600" y="274638"/>
            <a:ext cx="10972800" cy="631524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r>
              <a:rPr lang="ru-RU" sz="2800" smtClean="0"/>
              <a:t>Пример использования переменных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615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Моделирование правил </a:t>
            </a:r>
            <a:r>
              <a:rPr lang="ru-RU" sz="2400" dirty="0"/>
              <a:t>возникновения экземпляров </a:t>
            </a:r>
            <a:r>
              <a:rPr lang="ru-RU" sz="2400" dirty="0" smtClean="0"/>
              <a:t>процессов (стартовые события). 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/>
              <a:t>Моделирование ветвлений и </a:t>
            </a:r>
            <a:r>
              <a:rPr lang="ru-RU" sz="2400" dirty="0" smtClean="0"/>
              <a:t>слияний.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Задание параметров для моделей операций.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Заполнение стоимостных параметров для моделей ресурсов.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Запуск имитации.</a:t>
            </a:r>
            <a:endParaRPr lang="ru-RU" sz="2400" dirty="0">
              <a:solidFill>
                <a:srgbClr val="FF0000"/>
              </a:solidFill>
            </a:endParaRP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Анализ полученных результатов. </a:t>
            </a:r>
            <a:endParaRPr lang="ru-RU" sz="24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17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889687"/>
            <a:ext cx="6286500" cy="112395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58163"/>
            <a:ext cx="10972800" cy="6315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Запуск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37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6" name="Рисунок 5" descr="http://www.businessstudio.ru/wiki/docs/current/lib/exe/fetch.php/ru/simulation_fca/simulation_progress/simulation_progress_13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950" y="1220753"/>
            <a:ext cx="6376970" cy="375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www.businessstudio.ru/wiki/docs/current/lib/exe/fetch.php/ru/simulation_fca/simulation_progress/simulation_progress_14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026" y="2696219"/>
            <a:ext cx="7208108" cy="38950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06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58163"/>
            <a:ext cx="10972800" cy="6315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Запуск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38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551" y="816161"/>
            <a:ext cx="8180172" cy="57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58163"/>
            <a:ext cx="10972800" cy="6315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Запуск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39</a:t>
            </a:fld>
            <a:endParaRPr lang="ru-RU" altLang="ru-RU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660" y="295980"/>
            <a:ext cx="6261014" cy="6295321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9092" y="1506722"/>
            <a:ext cx="9716530" cy="39560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81" y="1300515"/>
            <a:ext cx="106775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Формулировка задач. </a:t>
            </a:r>
          </a:p>
          <a:p>
            <a:pPr lvl="1"/>
            <a:r>
              <a:rPr lang="ru-RU" sz="1800" dirty="0" smtClean="0"/>
              <a:t>Проверка правильности созданной модели деятельности.</a:t>
            </a:r>
          </a:p>
          <a:p>
            <a:pPr lvl="1"/>
            <a:r>
              <a:rPr lang="ru-RU" sz="1800" dirty="0" smtClean="0"/>
              <a:t>Оптимизация </a:t>
            </a:r>
            <a:r>
              <a:rPr lang="ru-RU" sz="1800" dirty="0"/>
              <a:t>существующей деятельности</a:t>
            </a:r>
            <a:r>
              <a:rPr lang="ru-RU" sz="1800" dirty="0" smtClean="0"/>
              <a:t>. </a:t>
            </a:r>
            <a:endParaRPr lang="ru-RU" sz="1800" dirty="0"/>
          </a:p>
          <a:p>
            <a:pPr lvl="1"/>
            <a:r>
              <a:rPr lang="ru-RU" sz="1800" dirty="0"/>
              <a:t>Проектирование новой деятельности.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Представление моделей </a:t>
            </a:r>
            <a:r>
              <a:rPr lang="ru-RU" sz="2400" dirty="0"/>
              <a:t>процессов и операций.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Моделирование правил </a:t>
            </a:r>
            <a:r>
              <a:rPr lang="ru-RU" sz="2400" dirty="0"/>
              <a:t>возникновения экземпляров </a:t>
            </a:r>
            <a:r>
              <a:rPr lang="ru-RU" sz="2400" dirty="0" smtClean="0"/>
              <a:t>процессов (стартовые события). 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/>
              <a:t>Моделирование ветвлений и </a:t>
            </a:r>
            <a:r>
              <a:rPr lang="ru-RU" sz="2400" dirty="0" smtClean="0"/>
              <a:t>слияний.</a:t>
            </a:r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Задание параметров для моделей операций.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Заполнение стоимостных параметров для моделей ресурсов.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/>
              <a:t>Запуск имитации.</a:t>
            </a:r>
            <a:endParaRPr lang="ru-RU" sz="2400" dirty="0"/>
          </a:p>
          <a:p>
            <a:pPr marL="566737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Анализ полученных результатов. 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Последовательность действий </a:t>
            </a:r>
            <a:r>
              <a:rPr lang="ru-RU" sz="2800" dirty="0" smtClean="0">
                <a:effectLst/>
              </a:rPr>
              <a:t>при </a:t>
            </a:r>
            <a:r>
              <a:rPr lang="ru-RU" sz="2800" dirty="0">
                <a:effectLst/>
              </a:rPr>
              <a:t>проведении имитационного </a:t>
            </a:r>
            <a:r>
              <a:rPr lang="ru-RU" sz="2800" dirty="0" smtClean="0">
                <a:effectLst/>
              </a:rPr>
              <a:t>моделирования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40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ru-RU" dirty="0" smtClean="0"/>
              <a:t>Задачи</a:t>
            </a:r>
            <a:r>
              <a:rPr lang="ru-RU" dirty="0"/>
              <a:t>: </a:t>
            </a:r>
          </a:p>
          <a:p>
            <a:pPr lvl="0"/>
            <a:r>
              <a:rPr lang="ru-RU" dirty="0"/>
              <a:t>рассчитать стоимость производства изделия, </a:t>
            </a:r>
          </a:p>
          <a:p>
            <a:pPr lvl="0"/>
            <a:r>
              <a:rPr lang="ru-RU" dirty="0"/>
              <a:t>узнать среднюю стоимость выполнения экземпляра операции, </a:t>
            </a:r>
          </a:p>
          <a:p>
            <a:pPr lvl="0"/>
            <a:r>
              <a:rPr lang="ru-RU" dirty="0"/>
              <a:t>выяснить, достаточное ли количество специалистов работает в том или ином отделе и т.д.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48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Анализ результатов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41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20283"/>
            <a:ext cx="10972800" cy="648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Анализ результатов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42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://www.businessstudio.ru/wiki/docs/current/lib/exe/fetch.php/ru/simulation_fca/results_analysis/results_analysis_16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00365"/>
            <a:ext cx="6203256" cy="3870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www.businessstudio.ru/wiki/docs/current/lib/exe/fetch.php/ru/simulation_fca/results_analysis/results_analysis_20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344" y="1079498"/>
            <a:ext cx="6599067" cy="411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businessstudio.ru/wiki/docs/current/lib/exe/fetch.php/ru/simulation_fca/results_analysis/results_analysis_244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808" y="1448364"/>
            <a:ext cx="6951106" cy="422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www.businessstudio.ru/wiki/docs/current/lib/exe/fetch.php/ru/simulation_fca/results_analysis/results_analysis_299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702" y="1732309"/>
            <a:ext cx="7157917" cy="434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www.businessstudio.ru/wiki/docs/current/lib/exe/fetch.php/ru/simulation_fca/results_analysis/results_analysis_259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467" y="2040245"/>
            <a:ext cx="7470928" cy="4475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19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308319"/>
            <a:ext cx="10972800" cy="648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Анализ результатов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43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://www.businessstudio.ru/wiki/docs/current/lib/exe/fetch.php/ru/simulation_fca/results_analysis/results_analysis_20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534" y="1266534"/>
            <a:ext cx="7521704" cy="474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www.businessstudio.ru/wiki/docs/current/lib/exe/fetch.php/ru/simulation_fca/results_analysis/results_analysis_23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793" y="956319"/>
            <a:ext cx="8590564" cy="55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businessstudio.ru/wiki/docs/current/lib/exe/fetch.php/ru/simulation_fca/results_analysis/results_analysis_240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395" y="1824749"/>
            <a:ext cx="7778063" cy="4707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038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48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Анализ результатов имитации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0610-243C-400B-8EE6-525EB0473FB2}" type="slidenum">
              <a:rPr lang="ru-RU" altLang="ru-RU" smtClean="0">
                <a:solidFill>
                  <a:prstClr val="black"/>
                </a:solidFill>
              </a:rPr>
              <a:pPr/>
              <a:t>44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://www.businessstudio.ru/wiki/docs/current/lib/exe/fetch.php/ru/simulation_fca/results_analysis/results_analysis_186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90" y="1079499"/>
            <a:ext cx="10009625" cy="5461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3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315416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«Осуществление разгрузочных работ» </a:t>
            </a:r>
          </a:p>
        </p:txBody>
      </p:sp>
      <p:sp>
        <p:nvSpPr>
          <p:cNvPr id="29699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CA8BE8F-8914-4BB5-9624-05B9DEC26882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45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40" y="88873"/>
            <a:ext cx="11318503" cy="668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4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Пример: задание параметров для имитации</a:t>
            </a:r>
          </a:p>
        </p:txBody>
      </p:sp>
      <p:sp>
        <p:nvSpPr>
          <p:cNvPr id="3072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CF3559F-5A4F-4DF4-857D-6CC453B966D9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46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10" y="787299"/>
            <a:ext cx="6571375" cy="591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50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Длительности шагов процесса </a:t>
            </a:r>
          </a:p>
        </p:txBody>
      </p:sp>
      <p:sp>
        <p:nvSpPr>
          <p:cNvPr id="31748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8C7095-073B-4644-98FC-35D840CA2B7E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47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869861" y="908050"/>
          <a:ext cx="8424862" cy="5235399"/>
        </p:xfrm>
        <a:graphic>
          <a:graphicData uri="http://schemas.openxmlformats.org/drawingml/2006/table">
            <a:tbl>
              <a:tblPr/>
              <a:tblGrid>
                <a:gridCol w="4992687"/>
                <a:gridCol w="3432175"/>
              </a:tblGrid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Шаг процесса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30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наличия свободных разгрузочных постов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минута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Проезд на разгрузочный пост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 минут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наличия мест на парковке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минута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Проезд на парковку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 минуты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Ожидание на парковке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 (моделируется автоматически)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Проезд с парковки на разгрузочный пост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 минуты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Ожидание на дороге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 (моделируется автоматически)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Проезд с дороги на парковку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 минуты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Прием документов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 минут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сохранности пломбы и соответствия груза документации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Равномерный закон распределения: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нижняя граница — 10 минут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верхняя граница — 20 минут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094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Длительности шагов процесса </a:t>
            </a:r>
          </a:p>
        </p:txBody>
      </p:sp>
      <p:sp>
        <p:nvSpPr>
          <p:cNvPr id="32771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A26029-BE58-4C9E-9F8C-5BBF83C1704A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48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757586" y="169083"/>
          <a:ext cx="8496300" cy="6422218"/>
        </p:xfrm>
        <a:graphic>
          <a:graphicData uri="http://schemas.openxmlformats.org/drawingml/2006/table">
            <a:tbl>
              <a:tblPr/>
              <a:tblGrid>
                <a:gridCol w="3887788"/>
                <a:gridCol w="4608512"/>
              </a:tblGrid>
              <a:tr h="371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Шаг процесса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465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Принятие решения о дальнейших действиях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Равномерный закон распределения: 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нижняя граница — 20 минут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верхняя граница — 1 час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Выезд фуры с территории склада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 минут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15775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Разгрузка товара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Нормальный закон распределения: 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нижняя граница — 20 минут 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верхняя граница — 1 час 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матожидание — 40 минут 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стандартное отклонение — 10 минут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15775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Приходование товара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Нормальный закон распределения: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нижняя граница — 10 минут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верхняя граница — 40 минут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матожидание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— 15 минут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стандартное отклонение — 5 минут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15775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Размещение товара на хранение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Нормальный закон распределения: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нижняя граница — 30 минут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верхняя граница — 2 часа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матожидание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— 1 час 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 стандартное отклонение — 15 минут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10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Пример: ресурсы шагов процесса на складе</a:t>
            </a:r>
          </a:p>
        </p:txBody>
      </p:sp>
      <p:sp>
        <p:nvSpPr>
          <p:cNvPr id="36867" name="Содержимое 6"/>
          <p:cNvSpPr>
            <a:spLocks noGrp="1"/>
          </p:cNvSpPr>
          <p:nvPr>
            <p:ph idx="1"/>
          </p:nvPr>
        </p:nvSpPr>
        <p:spPr>
          <a:xfrm>
            <a:off x="1524000" y="692150"/>
            <a:ext cx="8820150" cy="1366838"/>
          </a:xfrm>
        </p:spPr>
        <p:txBody>
          <a:bodyPr/>
          <a:lstStyle/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 складе работают следующие ресурсы: персонал и оборудование.</a:t>
            </a:r>
          </a:p>
        </p:txBody>
      </p:sp>
      <p:sp>
        <p:nvSpPr>
          <p:cNvPr id="36868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40B4F0-0159-411D-8D7B-4E98C82879B3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49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74826" y="1397001"/>
          <a:ext cx="8353425" cy="4703763"/>
        </p:xfrm>
        <a:graphic>
          <a:graphicData uri="http://schemas.openxmlformats.org/drawingml/2006/table">
            <a:tbl>
              <a:tblPr/>
              <a:tblGrid>
                <a:gridCol w="5329238"/>
                <a:gridCol w="1611312"/>
                <a:gridCol w="1412875"/>
              </a:tblGrid>
              <a:tr h="3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Шаг процесса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Ресурсы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Прием документов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70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сохранности пломбы и соответствия груза документации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Кладовщик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Принятие решения о дальнейших действиях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Кладовщик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5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Разгрузка товара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Грузчик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Механизатор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Погрузчик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Приходование товара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Кладовщик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50544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Размещение товара на хранение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Грузчик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50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Кладовщик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50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Механизатор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50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Погрузчик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4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временные </a:t>
            </a:r>
            <a:r>
              <a:rPr lang="ru-RU" sz="3200" u="sng" dirty="0" smtClean="0">
                <a:effectLst/>
                <a:latin typeface="Times New Roman" pitchFamily="18" charset="0"/>
                <a:cs typeface="Times New Roman" pitchFamily="18" charset="0"/>
              </a:rPr>
              <a:t>ресурсы </a:t>
            </a: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шагов процесса</a:t>
            </a:r>
          </a:p>
        </p:txBody>
      </p:sp>
      <p:sp>
        <p:nvSpPr>
          <p:cNvPr id="37891" name="Содержимое 6"/>
          <p:cNvSpPr>
            <a:spLocks noGrp="1"/>
          </p:cNvSpPr>
          <p:nvPr>
            <p:ph idx="1"/>
          </p:nvPr>
        </p:nvSpPr>
        <p:spPr>
          <a:xfrm>
            <a:off x="1524000" y="692150"/>
            <a:ext cx="8820150" cy="1366838"/>
          </a:xfrm>
        </p:spPr>
        <p:txBody>
          <a:bodyPr/>
          <a:lstStyle/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 складе работают следующие ресурсы: персонал и оборудование.</a:t>
            </a:r>
          </a:p>
        </p:txBody>
      </p:sp>
      <p:sp>
        <p:nvSpPr>
          <p:cNvPr id="37892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F2BCA7-02A4-4760-A905-B64CD9280036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50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47850" y="1484313"/>
          <a:ext cx="4922838" cy="2228850"/>
        </p:xfrm>
        <a:graphic>
          <a:graphicData uri="http://schemas.openxmlformats.org/drawingml/2006/table">
            <a:tbl>
              <a:tblPr/>
              <a:tblGrid>
                <a:gridCol w="2808288"/>
                <a:gridCol w="21145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Ресурсы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Грузчик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Кладовщик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Механизатор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Погрузчик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37916" name="Прямоугольник 5"/>
          <p:cNvSpPr>
            <a:spLocks noChangeArrowheads="1"/>
          </p:cNvSpPr>
          <p:nvPr/>
        </p:nvSpPr>
        <p:spPr bwMode="auto">
          <a:xfrm>
            <a:off x="1524000" y="3933826"/>
            <a:ext cx="91440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Приведенные ресурсы являются временными, т.е. стоимость их использования зависит от времени, в течение которого они используются. Использоваться эти ресурсы могут только в часы, заданные для них как рабочие. Погрузчики, например, готовы к работе 24 часа в сутки, а сотрудники склада работают только с 9:00 до 17:00</a:t>
            </a:r>
          </a:p>
        </p:txBody>
      </p:sp>
      <p:pic>
        <p:nvPicPr>
          <p:cNvPr id="379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1125539"/>
            <a:ext cx="3168650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73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99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Пример: материальные ресурсы шагов процесса</a:t>
            </a:r>
          </a:p>
        </p:txBody>
      </p:sp>
      <p:sp>
        <p:nvSpPr>
          <p:cNvPr id="38915" name="Содержимое 6"/>
          <p:cNvSpPr>
            <a:spLocks noGrp="1"/>
          </p:cNvSpPr>
          <p:nvPr>
            <p:ph idx="1"/>
          </p:nvPr>
        </p:nvSpPr>
        <p:spPr>
          <a:xfrm>
            <a:off x="1524000" y="692150"/>
            <a:ext cx="8820150" cy="1366838"/>
          </a:xfrm>
        </p:spPr>
        <p:txBody>
          <a:bodyPr/>
          <a:lstStyle/>
          <a:p>
            <a:pPr algn="just">
              <a:buFont typeface="Wingdings 3" panose="05040102010807070707" pitchFamily="18" charset="2"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 складе работают следующие ресурсы: персонал и оборудование.</a:t>
            </a:r>
          </a:p>
        </p:txBody>
      </p:sp>
      <p:sp>
        <p:nvSpPr>
          <p:cNvPr id="38916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10CA99-BA06-4DC1-831C-F38D7E51EA26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51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792539" y="1397001"/>
          <a:ext cx="4922837" cy="1114425"/>
        </p:xfrm>
        <a:graphic>
          <a:graphicData uri="http://schemas.openxmlformats.org/drawingml/2006/table">
            <a:tbl>
              <a:tblPr/>
              <a:tblGrid>
                <a:gridCol w="2808287"/>
                <a:gridCol w="21145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Ресурсы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Парковочное место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Разгрузочный пост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</a:tbl>
          </a:graphicData>
        </a:graphic>
      </p:graphicFrame>
      <p:sp>
        <p:nvSpPr>
          <p:cNvPr id="38931" name="Прямоугольник 5"/>
          <p:cNvSpPr>
            <a:spLocks noChangeArrowheads="1"/>
          </p:cNvSpPr>
          <p:nvPr/>
        </p:nvSpPr>
        <p:spPr bwMode="auto">
          <a:xfrm>
            <a:off x="1524000" y="2781301"/>
            <a:ext cx="91440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ресурсы,в Business Studio моделируются как материальные ресурсы: их количество уменьшается, когда фура занимает место (пост), и увеличивается, когда фура его покидает. </a:t>
            </a:r>
          </a:p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все места (посты) кончились (количество = 0), то процесс переходит в режим ожидания, пока нужное место (пост) не появится. </a:t>
            </a:r>
          </a:p>
        </p:txBody>
      </p:sp>
    </p:spTree>
    <p:extLst>
      <p:ext uri="{BB962C8B-B14F-4D97-AF65-F5344CB8AC3E}">
        <p14:creationId xmlns:p14="http://schemas.microsoft.com/office/powerpoint/2010/main" val="169042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234950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 имитации процесса (склад): ВЫВОДЫ</a:t>
            </a:r>
          </a:p>
        </p:txBody>
      </p:sp>
      <p:sp>
        <p:nvSpPr>
          <p:cNvPr id="39939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75A534C-0B1E-46D1-925E-CC0D59E3C49A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52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455" y="595185"/>
            <a:ext cx="6772403" cy="5986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70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18256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 имитации процесса (склад): </a:t>
            </a:r>
            <a:b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варианты решений</a:t>
            </a:r>
          </a:p>
        </p:txBody>
      </p:sp>
      <p:sp>
        <p:nvSpPr>
          <p:cNvPr id="40963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A7DB3E-46B4-4C65-A6ED-8EC33FB2F7B3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53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023" y="1229113"/>
            <a:ext cx="91154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8023" y="3677038"/>
            <a:ext cx="90898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Переоборудовать 1 парковочное место под разгрузочный пост и добавить бригаду для обслуживания этого поста. </a:t>
            </a:r>
          </a:p>
          <a:p>
            <a:pPr marL="342900" lvl="0" indent="-342900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Увеличить количество бригад, обслуживающих каждый разгрузочный пост до двух, снизив тем самым время разгрузки фуры и размещения груза на складе в два раза. </a:t>
            </a:r>
          </a:p>
          <a:p>
            <a:pPr marL="342900" lvl="0" indent="-342900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Узким местом (ресурсом, время ожидания которого при выполнении процесса наибольшее) является Кладовщик – следует увеличить их количество.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1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18256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 имитации процесса (склад): </a:t>
            </a:r>
            <a:b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1 вариант решения (изменение числа постов)</a:t>
            </a:r>
          </a:p>
        </p:txBody>
      </p:sp>
      <p:sp>
        <p:nvSpPr>
          <p:cNvPr id="41987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32CA26-CBFB-4688-B7A3-4710ED5EAA38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54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14" y="1124744"/>
            <a:ext cx="6516688" cy="577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81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472" y="-18256"/>
            <a:ext cx="9324528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Пример имитации процесса (склад): </a:t>
            </a:r>
            <a:b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u="sng" dirty="0">
                <a:effectLst/>
                <a:latin typeface="Times New Roman" pitchFamily="18" charset="0"/>
                <a:cs typeface="Times New Roman" pitchFamily="18" charset="0"/>
              </a:rPr>
              <a:t>2 вариант решения (увеличение числа бригад)</a:t>
            </a:r>
          </a:p>
        </p:txBody>
      </p:sp>
      <p:sp>
        <p:nvSpPr>
          <p:cNvPr id="44035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9767889" y="6408739"/>
            <a:ext cx="76993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09F3E2-EC23-4F25-95AC-68DD4DB278CC}" type="slidenum"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55</a:t>
            </a:fld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dirty="0" smtClean="0"/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238" y="1215765"/>
            <a:ext cx="6268995" cy="555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5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4014</TotalTime>
  <Words>1171</Words>
  <Application>Microsoft Office PowerPoint</Application>
  <PresentationFormat>Широкоэкранный</PresentationFormat>
  <Paragraphs>306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4" baseType="lpstr">
      <vt:lpstr>Arial</vt:lpstr>
      <vt:lpstr>Calibri</vt:lpstr>
      <vt:lpstr>Lucida Sans Unicode</vt:lpstr>
      <vt:lpstr>Symbol</vt:lpstr>
      <vt:lpstr>Times New Roman</vt:lpstr>
      <vt:lpstr>Verdana</vt:lpstr>
      <vt:lpstr>Wingdings 2</vt:lpstr>
      <vt:lpstr>Wingdings 3</vt:lpstr>
      <vt:lpstr>Открытая</vt:lpstr>
      <vt:lpstr>Имитационное моделирование</vt:lpstr>
      <vt:lpstr>Функционально-стоимостный анализ (ФСА)</vt:lpstr>
      <vt:lpstr>Этапы имитационного моделирования</vt:lpstr>
      <vt:lpstr>Последовательность действий при проведении имитационного моделирования</vt:lpstr>
      <vt:lpstr>Последовательность действий при проведении имитационного моделирования</vt:lpstr>
      <vt:lpstr>Моделирование возникновения экземпляра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Последовательность действий при проведении имитационного моделирования</vt:lpstr>
      <vt:lpstr>Моделирование ветвлений (И)</vt:lpstr>
      <vt:lpstr>Моделирование ветвлений (ИЛИ)</vt:lpstr>
      <vt:lpstr>Моделирование ветвлений (Исключающее ИЛИ)</vt:lpstr>
      <vt:lpstr>Моделирование слияния независимых потоков</vt:lpstr>
      <vt:lpstr>Последовательность действий при проведении имитационного моделирования</vt:lpstr>
      <vt:lpstr>Моделирование операций</vt:lpstr>
      <vt:lpstr>Последовательность действий при проведении имитационного моделирования</vt:lpstr>
      <vt:lpstr>Моделирование ресурсов и продуктов</vt:lpstr>
      <vt:lpstr>Моделирование ресурсов и продуктов (Постоянный расход)</vt:lpstr>
      <vt:lpstr>Моделирование ресурсов и продуктов (Временной ресурс)</vt:lpstr>
      <vt:lpstr>Справочник «Календари»</vt:lpstr>
      <vt:lpstr>Моделирование потребления ресурсов</vt:lpstr>
      <vt:lpstr>Моделирование производства продуктов</vt:lpstr>
      <vt:lpstr>Использование переменных</vt:lpstr>
      <vt:lpstr>Использование переменных</vt:lpstr>
      <vt:lpstr>Пример использования переменных</vt:lpstr>
      <vt:lpstr>Пример использования переменных</vt:lpstr>
      <vt:lpstr>Пример использования переменных</vt:lpstr>
      <vt:lpstr>Пример использования переменных</vt:lpstr>
      <vt:lpstr>Пример использования переменных</vt:lpstr>
      <vt:lpstr>Пример использования переменных</vt:lpstr>
      <vt:lpstr>Презентация PowerPoint</vt:lpstr>
      <vt:lpstr>Последовательность действий при проведении имитационного моделирования</vt:lpstr>
      <vt:lpstr>Запуск имитации</vt:lpstr>
      <vt:lpstr>Запуск имитации</vt:lpstr>
      <vt:lpstr>Запуск имитации</vt:lpstr>
      <vt:lpstr>Последовательность действий при проведении имитационного моделирования</vt:lpstr>
      <vt:lpstr>Анализ результатов имитации</vt:lpstr>
      <vt:lpstr>Анализ результатов имитации</vt:lpstr>
      <vt:lpstr>Анализ результатов имитации</vt:lpstr>
      <vt:lpstr>Анализ результатов имитации</vt:lpstr>
      <vt:lpstr>«Осуществление разгрузочных работ» </vt:lpstr>
      <vt:lpstr>Пример: задание параметров для имитации</vt:lpstr>
      <vt:lpstr>Длительности шагов процесса </vt:lpstr>
      <vt:lpstr>Длительности шагов процесса </vt:lpstr>
      <vt:lpstr>Пример: ресурсы шагов процесса на складе</vt:lpstr>
      <vt:lpstr>Пример: временные ресурсы шагов процесса</vt:lpstr>
      <vt:lpstr>Пример: материальные ресурсы шагов процесса</vt:lpstr>
      <vt:lpstr>Пример имитации процесса (склад): ВЫВОДЫ</vt:lpstr>
      <vt:lpstr>Пример имитации процесса (склад):  варианты решений</vt:lpstr>
      <vt:lpstr>Пример имитации процесса (склад):  1 вариант решения (изменение числа постов)</vt:lpstr>
      <vt:lpstr>Пример имитации процесса (склад):  2 вариант решения (увеличение числа бригад)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Имитационное моделирование</dc:title>
  <dc:creator>Irina V. Capko</dc:creator>
  <cp:lastModifiedBy>Irina V. Capko</cp:lastModifiedBy>
  <cp:revision>48</cp:revision>
  <dcterms:created xsi:type="dcterms:W3CDTF">2016-11-17T04:44:21Z</dcterms:created>
  <dcterms:modified xsi:type="dcterms:W3CDTF">2022-11-24T05:32:21Z</dcterms:modified>
</cp:coreProperties>
</file>