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8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43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A9D4E-7CD7-4FE3-AE71-78C2EB622F1A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04115-5B18-479A-9E89-9F4CCD17A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367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122A7E-67D3-4F9D-8EFF-E714F8979EB5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01302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34AC96-70DB-4940-BB71-0B78FE679841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8370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C29A16-6E72-412A-B08A-90363C41197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53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2F4566-20C2-4308-83E0-ACB7234C863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50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E386BF-4084-43DF-869F-E6B5F249616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1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50B69-128E-47B7-B7BD-B7FD68F00E2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71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9D21A2-B98A-445D-A8AE-BBBCD4BA72C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438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43DCC1-8C00-4659-9B74-45ACB1755CD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26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63BE6-33D6-4637-A811-C08D1F93BD8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233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028DB4-27A3-41F3-A26F-918AF3979AC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223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325569-AFCD-4508-8FAC-8947D8156BE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41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CE5452-1FBB-4F80-A1D5-55BD5A0C8EF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9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B9E47-A5F6-4580-8723-CA5AC521147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790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ECD942-54FC-4FCF-9F0A-EB467E202E96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7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14400" y="274638"/>
            <a:ext cx="10972800" cy="623286"/>
          </a:xfrm>
        </p:spPr>
        <p:txBody>
          <a:bodyPr/>
          <a:lstStyle/>
          <a:p>
            <a:r>
              <a:rPr lang="en-US" sz="3600" b="1" i="1" dirty="0"/>
              <a:t>Stack applications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504" y="1120345"/>
            <a:ext cx="7990701" cy="5096434"/>
          </a:xfrm>
        </p:spPr>
        <p:txBody>
          <a:bodyPr/>
          <a:lstStyle/>
          <a:p>
            <a:pPr lvl="0"/>
            <a:r>
              <a:rPr lang="en-US" dirty="0"/>
              <a:t>R</a:t>
            </a:r>
            <a:r>
              <a:rPr lang="en-US" dirty="0" smtClean="0"/>
              <a:t>everse </a:t>
            </a:r>
            <a:r>
              <a:rPr lang="en-US" dirty="0"/>
              <a:t>a word</a:t>
            </a:r>
            <a:r>
              <a:rPr lang="en-US" dirty="0" smtClean="0"/>
              <a:t>.</a:t>
            </a:r>
            <a:endParaRPr lang="ru-RU" dirty="0"/>
          </a:p>
          <a:p>
            <a:pPr lvl="0"/>
            <a:r>
              <a:rPr lang="en-US" dirty="0" smtClean="0"/>
              <a:t>Palindrome </a:t>
            </a:r>
            <a:r>
              <a:rPr lang="en-US" dirty="0"/>
              <a:t>strings  </a:t>
            </a:r>
            <a:endParaRPr lang="ru-RU" dirty="0"/>
          </a:p>
          <a:p>
            <a:pPr marL="400050" lvl="1" indent="0">
              <a:buNone/>
            </a:pPr>
            <a:r>
              <a:rPr lang="en-US" dirty="0" smtClean="0"/>
              <a:t> “</a:t>
            </a:r>
            <a:r>
              <a:rPr lang="en-US" dirty="0"/>
              <a:t>A man, a plan, a canal—Panama!”</a:t>
            </a:r>
            <a:endParaRPr lang="ru-RU" dirty="0"/>
          </a:p>
          <a:p>
            <a:pPr marL="400050" lvl="1" indent="0">
              <a:buNone/>
            </a:pPr>
            <a:r>
              <a:rPr lang="en-US" dirty="0"/>
              <a:t> “Able I was ere, I saw Elba.”</a:t>
            </a:r>
            <a:endParaRPr lang="ru-RU" dirty="0"/>
          </a:p>
          <a:p>
            <a:pPr marL="400050" lvl="1" indent="0">
              <a:buNone/>
            </a:pPr>
            <a:r>
              <a:rPr lang="en-US" dirty="0"/>
              <a:t> “Won ton? Not now!”</a:t>
            </a:r>
            <a:endParaRPr lang="ru-RU" dirty="0"/>
          </a:p>
          <a:p>
            <a:pPr marL="400050" lvl="1" indent="0">
              <a:buNone/>
            </a:pPr>
            <a:r>
              <a:rPr lang="en-US" dirty="0"/>
              <a:t> “Madam, I’m Adam.”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0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1063625"/>
            <a:ext cx="8229600" cy="515938"/>
          </a:xfrm>
        </p:spPr>
        <p:txBody>
          <a:bodyPr/>
          <a:lstStyle/>
          <a:p>
            <a:r>
              <a:rPr lang="en-US" altLang="ru-RU" smtClean="0"/>
              <a:t>Queues</a:t>
            </a:r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4013"/>
            <a:ext cx="1828800" cy="38274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/>
              <a:t>FIFO</a:t>
            </a:r>
          </a:p>
          <a:p>
            <a:pPr>
              <a:defRPr/>
            </a:pPr>
            <a:r>
              <a:rPr lang="en-US" sz="2100" dirty="0" err="1" smtClean="0"/>
              <a:t>Enqueue</a:t>
            </a:r>
            <a:r>
              <a:rPr lang="en-US" sz="2100" dirty="0" smtClean="0"/>
              <a:t>()</a:t>
            </a:r>
            <a:endParaRPr lang="ru-RU" sz="2100" dirty="0"/>
          </a:p>
          <a:p>
            <a:pPr>
              <a:defRPr/>
            </a:pPr>
            <a:r>
              <a:rPr lang="en-US" sz="2100" dirty="0" err="1" smtClean="0"/>
              <a:t>Dequeue</a:t>
            </a:r>
            <a:r>
              <a:rPr lang="en-US" sz="2100" dirty="0" smtClean="0"/>
              <a:t>() </a:t>
            </a:r>
            <a:endParaRPr lang="en-US" sz="2100" dirty="0"/>
          </a:p>
          <a:p>
            <a:pPr>
              <a:defRPr/>
            </a:pPr>
            <a:r>
              <a:rPr lang="en-US" sz="2100" dirty="0" smtClean="0"/>
              <a:t>Peek()</a:t>
            </a:r>
            <a:endParaRPr lang="en-US" sz="2100" dirty="0"/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  <p:pic>
        <p:nvPicPr>
          <p:cNvPr id="3076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38" y="1882775"/>
            <a:ext cx="362108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38" y="2644775"/>
            <a:ext cx="362108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38" y="3681413"/>
            <a:ext cx="3678237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38" y="4575175"/>
            <a:ext cx="4059237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Рисунок 7" descr="http://jcsites.juniata.edu/faculty/kruse/cs240/images/queueof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3365500"/>
            <a:ext cx="3962400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CBB9D3-8CF4-4995-B69E-14D764B41A32}" type="slidenum">
              <a:rPr lang="ru-RU" altLang="ru-RU" sz="2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21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2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 descr="https://www.cs.cmu.edu/~adamchik/15-121/lectures/Stacks%20and%20Queues/pix/array_queue_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89000"/>
            <a:ext cx="403225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Объект 4" descr="https://www.cs.cmu.edu/~adamchik/15-121/lectures/Stacks%20and%20Queues/pix/array_queue_2.bmp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06675" y="2852738"/>
            <a:ext cx="3959225" cy="1871662"/>
          </a:xfrm>
        </p:spPr>
      </p:pic>
      <p:pic>
        <p:nvPicPr>
          <p:cNvPr id="5124" name="Рисунок 5" descr="https://www.cs.cmu.edu/~adamchik/15-121/lectures/Stacks%20and%20Queues/pix/array_queue_3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4868863"/>
            <a:ext cx="3816350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2243138" y="211138"/>
            <a:ext cx="468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2800" i="1"/>
              <a:t>Array-based implementation</a:t>
            </a:r>
            <a:endParaRPr lang="ru-RU" altLang="ru-RU" sz="2800" i="1"/>
          </a:p>
        </p:txBody>
      </p:sp>
    </p:spTree>
    <p:extLst>
      <p:ext uri="{BB962C8B-B14F-4D97-AF65-F5344CB8AC3E}">
        <p14:creationId xmlns:p14="http://schemas.microsoft.com/office/powerpoint/2010/main" val="3921788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85900" y="890588"/>
            <a:ext cx="6172200" cy="530225"/>
          </a:xfrm>
        </p:spPr>
        <p:txBody>
          <a:bodyPr/>
          <a:lstStyle/>
          <a:p>
            <a:pPr eaLnBrk="1" hangingPunct="1"/>
            <a:r>
              <a:rPr lang="en-US" altLang="ru-RU" sz="2400" i="1" smtClean="0"/>
              <a:t>Linked List-based implementation</a:t>
            </a:r>
            <a:endParaRPr lang="ru-RU" altLang="ru-RU" sz="2400" i="1" smtClean="0"/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143000" y="30226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223963" y="1755775"/>
          <a:ext cx="6670675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Рисунок" r:id="rId3" imgW="7650480" imgH="743712" progId="Word.Picture.8">
                  <p:embed/>
                </p:oleObj>
              </mc:Choice>
              <mc:Fallback>
                <p:oleObj name="Рисунок" r:id="rId3" imgW="7650480" imgH="743712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963" y="1755775"/>
                        <a:ext cx="6670675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1317625" y="2849563"/>
            <a:ext cx="240823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struct QUEUE{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     int dann;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     QUEUE *next;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     };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QUEUE* front=NULL;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QUEUE* rear=NULL;</a:t>
            </a: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61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4F9D64-93DC-47B4-A103-AFB33FF3E296}" type="slidenum">
              <a:rPr lang="ru-RU" altLang="ru-RU" sz="2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21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26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85900" y="1063625"/>
            <a:ext cx="6172200" cy="368300"/>
          </a:xfrm>
        </p:spPr>
        <p:txBody>
          <a:bodyPr/>
          <a:lstStyle/>
          <a:p>
            <a:pPr eaLnBrk="1" hangingPunct="1"/>
            <a:r>
              <a:rPr lang="en-US" altLang="ru-RU" sz="2400" b="1" i="1" smtClean="0"/>
              <a:t>Operations</a:t>
            </a:r>
            <a:endParaRPr lang="ru-RU" altLang="ru-RU" sz="2400" b="1" i="1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85900" y="1538288"/>
            <a:ext cx="6172200" cy="3913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z="1800" smtClean="0"/>
              <a:t>Placing an item at the back of the queue</a:t>
            </a:r>
            <a:endParaRPr lang="ru-RU" altLang="ru-RU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ru-RU" sz="1800" i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void Enqueue(int a)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{QUEUE *q;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q=new QUEUE;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if (front==NULL) front=q;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else rear-&gt;next=q;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q-&gt;dann=a;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rear=q;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rear-&gt; next =NULL;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i="1" smtClean="0"/>
              <a:t>}</a:t>
            </a:r>
            <a:r>
              <a:rPr lang="ru-RU" altLang="ru-RU" sz="1800" smtClean="0"/>
              <a:t> </a:t>
            </a:r>
          </a:p>
        </p:txBody>
      </p:sp>
      <p:sp>
        <p:nvSpPr>
          <p:cNvPr id="717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1EA46A-B4E5-422C-AF8A-FC7B6C18D230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47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485900" y="1052513"/>
            <a:ext cx="6172200" cy="4398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ru-RU" sz="1800" smtClean="0"/>
              <a:t>Removing the item from the queue</a:t>
            </a:r>
            <a:endParaRPr lang="ru-RU" altLang="ru-RU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ru-RU" sz="1800" i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int Dequeue(void)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{QUEUE *q;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 int temp=-1;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if (!front) cout &lt;&lt; "\nQueue is empty";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 else {temp=front-&gt;dann;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       q=front-&gt; next;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       delete front;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       front=q;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   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800" i="1" smtClean="0"/>
              <a:t> return temp;</a:t>
            </a:r>
            <a:endParaRPr lang="ru-RU" altLang="ru-RU" sz="1800" i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 i="1" smtClean="0"/>
              <a:t>}</a:t>
            </a:r>
            <a:r>
              <a:rPr lang="ru-RU" altLang="ru-RU" sz="1800" smtClean="0"/>
              <a:t> </a:t>
            </a:r>
          </a:p>
        </p:txBody>
      </p:sp>
      <p:sp>
        <p:nvSpPr>
          <p:cNvPr id="819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80D709-3FA4-405D-85FD-ECA3E01E20B3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9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485900" y="1052513"/>
            <a:ext cx="6172200" cy="4398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z="1800" smtClean="0"/>
              <a:t>Retrieving the item at the front of the queue </a:t>
            </a:r>
            <a:endParaRPr lang="ru-RU" altLang="ru-RU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ru-RU" sz="1800" i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int Peek(void)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{int temp;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 if (!front) 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    </a:t>
            </a:r>
            <a:r>
              <a:rPr lang="ru-RU" altLang="ru-RU" sz="1800" i="1" smtClean="0"/>
              <a:t>cout &lt;&lt; "\</a:t>
            </a:r>
            <a:r>
              <a:rPr lang="en-US" altLang="ru-RU" sz="1800" i="1" smtClean="0"/>
              <a:t>nQueue is empty</a:t>
            </a:r>
            <a:r>
              <a:rPr lang="ru-RU" altLang="ru-RU" sz="1800" i="1" smtClean="0"/>
              <a:t>";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i="1" smtClean="0"/>
              <a:t>    </a:t>
            </a:r>
            <a:r>
              <a:rPr lang="en-US" altLang="ru-RU" sz="1800" i="1" smtClean="0"/>
              <a:t>return -1;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    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1800" i="1" smtClean="0"/>
              <a:t>  temp=front-&gt;dann;</a:t>
            </a:r>
            <a:endParaRPr lang="ru-RU" altLang="ru-RU" sz="1800" i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i="1" smtClean="0"/>
              <a:t>return temp;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i="1" smtClean="0"/>
              <a:t>}</a:t>
            </a:r>
            <a:r>
              <a:rPr lang="ru-RU" altLang="ru-RU" sz="1800" smtClean="0"/>
              <a:t> </a:t>
            </a:r>
          </a:p>
        </p:txBody>
      </p:sp>
      <p:sp>
        <p:nvSpPr>
          <p:cNvPr id="921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2F8E98-346C-43FC-9744-CC6136CAC54C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r>
              <a:rPr lang="en-US" altLang="ru-RU" sz="2800" smtClean="0"/>
              <a:t>Queue applications</a:t>
            </a:r>
            <a:endParaRPr lang="ru-RU" altLang="ru-RU" sz="2800" smtClean="0"/>
          </a:p>
        </p:txBody>
      </p:sp>
      <p:pic>
        <p:nvPicPr>
          <p:cNvPr id="1024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908050"/>
            <a:ext cx="408305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765175"/>
            <a:ext cx="446405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465513"/>
            <a:ext cx="4259262" cy="327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3357563"/>
            <a:ext cx="466725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01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85900" y="944563"/>
            <a:ext cx="6172200" cy="573087"/>
          </a:xfrm>
        </p:spPr>
        <p:txBody>
          <a:bodyPr/>
          <a:lstStyle/>
          <a:p>
            <a:r>
              <a:rPr lang="en-US" altLang="ru-RU" sz="2400" b="1" smtClean="0"/>
              <a:t>Priority Queue</a:t>
            </a:r>
            <a:endParaRPr lang="ru-RU" altLang="ru-RU" sz="2400" smtClean="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143000" y="6731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143000" y="1517650"/>
          <a:ext cx="6858000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Picture" r:id="rId4" imgW="6580632" imgH="1005840" progId="Word.Picture.8">
                  <p:embed/>
                </p:oleObj>
              </mc:Choice>
              <mc:Fallback>
                <p:oleObj name="Picture" r:id="rId4" imgW="6580632" imgH="1005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517650"/>
                        <a:ext cx="6858000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143000" y="28971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1655763" y="307816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693863" y="2930525"/>
            <a:ext cx="646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front</a:t>
            </a:r>
            <a:endParaRPr lang="ru-RU" altLang="ru-RU" sz="1800">
              <a:solidFill>
                <a:srgbClr val="000000"/>
              </a:solidFill>
            </a:endParaRPr>
          </a:p>
        </p:txBody>
      </p: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1547813" y="3725863"/>
            <a:ext cx="323850" cy="973137"/>
            <a:chOff x="340" y="1071"/>
            <a:chExt cx="272" cy="817"/>
          </a:xfrm>
        </p:grpSpPr>
        <p:sp>
          <p:nvSpPr>
            <p:cNvPr id="11316" name="Rectangle 4"/>
            <p:cNvSpPr>
              <a:spLocks noChangeArrowheads="1"/>
            </p:cNvSpPr>
            <p:nvPr/>
          </p:nvSpPr>
          <p:spPr bwMode="auto">
            <a:xfrm>
              <a:off x="340" y="1071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>
                  <a:solidFill>
                    <a:srgbClr val="000000"/>
                  </a:solidFill>
                </a:rPr>
                <a:t>A</a:t>
              </a:r>
              <a:endParaRPr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1317" name="Rectangle 5"/>
            <p:cNvSpPr>
              <a:spLocks noChangeArrowheads="1"/>
            </p:cNvSpPr>
            <p:nvPr/>
          </p:nvSpPr>
          <p:spPr bwMode="auto">
            <a:xfrm>
              <a:off x="340" y="1343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>
                  <a:solidFill>
                    <a:srgbClr val="000000"/>
                  </a:solidFill>
                </a:rPr>
                <a:t>0</a:t>
              </a:r>
              <a:endParaRPr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1318" name="Rectangle 16"/>
            <p:cNvSpPr>
              <a:spLocks noChangeArrowheads="1"/>
            </p:cNvSpPr>
            <p:nvPr/>
          </p:nvSpPr>
          <p:spPr bwMode="auto">
            <a:xfrm>
              <a:off x="340" y="1616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273" name="Group 21"/>
          <p:cNvGrpSpPr>
            <a:grpSpLocks/>
          </p:cNvGrpSpPr>
          <p:nvPr/>
        </p:nvGrpSpPr>
        <p:grpSpPr bwMode="auto">
          <a:xfrm>
            <a:off x="4787900" y="3725863"/>
            <a:ext cx="323850" cy="973137"/>
            <a:chOff x="3061" y="1071"/>
            <a:chExt cx="272" cy="817"/>
          </a:xfrm>
        </p:grpSpPr>
        <p:grpSp>
          <p:nvGrpSpPr>
            <p:cNvPr id="11312" name="Group 10"/>
            <p:cNvGrpSpPr>
              <a:grpSpLocks/>
            </p:cNvGrpSpPr>
            <p:nvPr/>
          </p:nvGrpSpPr>
          <p:grpSpPr bwMode="auto">
            <a:xfrm>
              <a:off x="3061" y="1071"/>
              <a:ext cx="272" cy="544"/>
              <a:chOff x="1066" y="1797"/>
              <a:chExt cx="272" cy="544"/>
            </a:xfrm>
          </p:grpSpPr>
          <p:sp>
            <p:nvSpPr>
              <p:cNvPr id="11314" name="Rectangle 11"/>
              <p:cNvSpPr>
                <a:spLocks noChangeArrowheads="1"/>
              </p:cNvSpPr>
              <p:nvPr/>
            </p:nvSpPr>
            <p:spPr bwMode="auto">
              <a:xfrm>
                <a:off x="1066" y="1797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C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5" name="Rectangle 12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2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313" name="Rectangle 20"/>
            <p:cNvSpPr>
              <a:spLocks noChangeArrowheads="1"/>
            </p:cNvSpPr>
            <p:nvPr/>
          </p:nvSpPr>
          <p:spPr bwMode="auto">
            <a:xfrm>
              <a:off x="3061" y="1616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1871663" y="4537075"/>
            <a:ext cx="1241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3436938" y="4537075"/>
            <a:ext cx="1350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>
            <a:off x="5113338" y="4537075"/>
            <a:ext cx="1835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7" name="Text Box 25"/>
          <p:cNvSpPr txBox="1">
            <a:spLocks noChangeArrowheads="1"/>
          </p:cNvSpPr>
          <p:nvPr/>
        </p:nvSpPr>
        <p:spPr bwMode="auto">
          <a:xfrm>
            <a:off x="6948488" y="4375150"/>
            <a:ext cx="77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NULL</a:t>
            </a:r>
            <a:endParaRPr lang="ru-RU" altLang="ru-RU" sz="1800">
              <a:solidFill>
                <a:srgbClr val="000000"/>
              </a:solidFill>
            </a:endParaRPr>
          </a:p>
        </p:txBody>
      </p:sp>
      <p:grpSp>
        <p:nvGrpSpPr>
          <p:cNvPr id="11278" name="Group 26"/>
          <p:cNvGrpSpPr>
            <a:grpSpLocks/>
          </p:cNvGrpSpPr>
          <p:nvPr/>
        </p:nvGrpSpPr>
        <p:grpSpPr bwMode="auto">
          <a:xfrm>
            <a:off x="3113088" y="3725863"/>
            <a:ext cx="323850" cy="973137"/>
            <a:chOff x="1655" y="1071"/>
            <a:chExt cx="272" cy="817"/>
          </a:xfrm>
        </p:grpSpPr>
        <p:grpSp>
          <p:nvGrpSpPr>
            <p:cNvPr id="11308" name="Group 27"/>
            <p:cNvGrpSpPr>
              <a:grpSpLocks/>
            </p:cNvGrpSpPr>
            <p:nvPr/>
          </p:nvGrpSpPr>
          <p:grpSpPr bwMode="auto">
            <a:xfrm>
              <a:off x="1655" y="1071"/>
              <a:ext cx="272" cy="544"/>
              <a:chOff x="1066" y="1797"/>
              <a:chExt cx="272" cy="544"/>
            </a:xfrm>
          </p:grpSpPr>
          <p:sp>
            <p:nvSpPr>
              <p:cNvPr id="11310" name="Rectangle 28"/>
              <p:cNvSpPr>
                <a:spLocks noChangeArrowheads="1"/>
              </p:cNvSpPr>
              <p:nvPr/>
            </p:nvSpPr>
            <p:spPr bwMode="auto">
              <a:xfrm>
                <a:off x="1066" y="1797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B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11" name="Rectangle 29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1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309" name="Rectangle 30"/>
            <p:cNvSpPr>
              <a:spLocks noChangeArrowheads="1"/>
            </p:cNvSpPr>
            <p:nvPr/>
          </p:nvSpPr>
          <p:spPr bwMode="auto">
            <a:xfrm>
              <a:off x="1655" y="1616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27" name="Group 31"/>
          <p:cNvGrpSpPr>
            <a:grpSpLocks/>
          </p:cNvGrpSpPr>
          <p:nvPr/>
        </p:nvGrpSpPr>
        <p:grpSpPr bwMode="auto">
          <a:xfrm>
            <a:off x="1871663" y="3725863"/>
            <a:ext cx="323850" cy="973137"/>
            <a:chOff x="1655" y="1071"/>
            <a:chExt cx="272" cy="817"/>
          </a:xfrm>
        </p:grpSpPr>
        <p:grpSp>
          <p:nvGrpSpPr>
            <p:cNvPr id="11304" name="Group 32"/>
            <p:cNvGrpSpPr>
              <a:grpSpLocks/>
            </p:cNvGrpSpPr>
            <p:nvPr/>
          </p:nvGrpSpPr>
          <p:grpSpPr bwMode="auto">
            <a:xfrm>
              <a:off x="1655" y="1071"/>
              <a:ext cx="272" cy="544"/>
              <a:chOff x="1066" y="1797"/>
              <a:chExt cx="272" cy="544"/>
            </a:xfrm>
          </p:grpSpPr>
          <p:sp>
            <p:nvSpPr>
              <p:cNvPr id="11306" name="Rectangle 33"/>
              <p:cNvSpPr>
                <a:spLocks noChangeArrowheads="1"/>
              </p:cNvSpPr>
              <p:nvPr/>
            </p:nvSpPr>
            <p:spPr bwMode="auto">
              <a:xfrm>
                <a:off x="1066" y="1797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D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7" name="Rectangle 34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0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305" name="Rectangle 35"/>
            <p:cNvSpPr>
              <a:spLocks noChangeArrowheads="1"/>
            </p:cNvSpPr>
            <p:nvPr/>
          </p:nvSpPr>
          <p:spPr bwMode="auto">
            <a:xfrm>
              <a:off x="1655" y="1616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32" name="Line 36"/>
          <p:cNvSpPr>
            <a:spLocks noChangeShapeType="1"/>
          </p:cNvSpPr>
          <p:nvPr/>
        </p:nvSpPr>
        <p:spPr bwMode="auto">
          <a:xfrm>
            <a:off x="2195513" y="4537075"/>
            <a:ext cx="917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3" name="Group 37"/>
          <p:cNvGrpSpPr>
            <a:grpSpLocks/>
          </p:cNvGrpSpPr>
          <p:nvPr/>
        </p:nvGrpSpPr>
        <p:grpSpPr bwMode="auto">
          <a:xfrm>
            <a:off x="5113338" y="3725863"/>
            <a:ext cx="323850" cy="973137"/>
            <a:chOff x="1655" y="1071"/>
            <a:chExt cx="272" cy="817"/>
          </a:xfrm>
        </p:grpSpPr>
        <p:grpSp>
          <p:nvGrpSpPr>
            <p:cNvPr id="11300" name="Group 38"/>
            <p:cNvGrpSpPr>
              <a:grpSpLocks/>
            </p:cNvGrpSpPr>
            <p:nvPr/>
          </p:nvGrpSpPr>
          <p:grpSpPr bwMode="auto">
            <a:xfrm>
              <a:off x="1655" y="1071"/>
              <a:ext cx="272" cy="544"/>
              <a:chOff x="1066" y="1797"/>
              <a:chExt cx="272" cy="544"/>
            </a:xfrm>
          </p:grpSpPr>
          <p:sp>
            <p:nvSpPr>
              <p:cNvPr id="11302" name="Rectangle 39"/>
              <p:cNvSpPr>
                <a:spLocks noChangeArrowheads="1"/>
              </p:cNvSpPr>
              <p:nvPr/>
            </p:nvSpPr>
            <p:spPr bwMode="auto">
              <a:xfrm>
                <a:off x="1066" y="1797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E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3" name="Rectangle 40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2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301" name="Rectangle 41"/>
            <p:cNvSpPr>
              <a:spLocks noChangeArrowheads="1"/>
            </p:cNvSpPr>
            <p:nvPr/>
          </p:nvSpPr>
          <p:spPr bwMode="auto">
            <a:xfrm>
              <a:off x="1655" y="1616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38" name="Line 42"/>
          <p:cNvSpPr>
            <a:spLocks noChangeShapeType="1"/>
          </p:cNvSpPr>
          <p:nvPr/>
        </p:nvSpPr>
        <p:spPr bwMode="auto">
          <a:xfrm>
            <a:off x="5437188" y="4537075"/>
            <a:ext cx="1457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9" name="Group 43"/>
          <p:cNvGrpSpPr>
            <a:grpSpLocks/>
          </p:cNvGrpSpPr>
          <p:nvPr/>
        </p:nvGrpSpPr>
        <p:grpSpPr bwMode="auto">
          <a:xfrm>
            <a:off x="3436938" y="3725863"/>
            <a:ext cx="323850" cy="973137"/>
            <a:chOff x="1655" y="1071"/>
            <a:chExt cx="272" cy="817"/>
          </a:xfrm>
        </p:grpSpPr>
        <p:grpSp>
          <p:nvGrpSpPr>
            <p:cNvPr id="11296" name="Group 44"/>
            <p:cNvGrpSpPr>
              <a:grpSpLocks/>
            </p:cNvGrpSpPr>
            <p:nvPr/>
          </p:nvGrpSpPr>
          <p:grpSpPr bwMode="auto">
            <a:xfrm>
              <a:off x="1655" y="1071"/>
              <a:ext cx="272" cy="544"/>
              <a:chOff x="1066" y="1797"/>
              <a:chExt cx="272" cy="544"/>
            </a:xfrm>
          </p:grpSpPr>
          <p:sp>
            <p:nvSpPr>
              <p:cNvPr id="11298" name="Rectangle 45"/>
              <p:cNvSpPr>
                <a:spLocks noChangeArrowheads="1"/>
              </p:cNvSpPr>
              <p:nvPr/>
            </p:nvSpPr>
            <p:spPr bwMode="auto">
              <a:xfrm>
                <a:off x="1066" y="1797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F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9" name="Rectangle 46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1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297" name="Rectangle 47"/>
            <p:cNvSpPr>
              <a:spLocks noChangeArrowheads="1"/>
            </p:cNvSpPr>
            <p:nvPr/>
          </p:nvSpPr>
          <p:spPr bwMode="auto">
            <a:xfrm>
              <a:off x="1655" y="1616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44" name="Line 48"/>
          <p:cNvSpPr>
            <a:spLocks noChangeShapeType="1"/>
          </p:cNvSpPr>
          <p:nvPr/>
        </p:nvSpPr>
        <p:spPr bwMode="auto">
          <a:xfrm>
            <a:off x="3762375" y="4537075"/>
            <a:ext cx="1025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5" name="Group 49"/>
          <p:cNvGrpSpPr>
            <a:grpSpLocks/>
          </p:cNvGrpSpPr>
          <p:nvPr/>
        </p:nvGrpSpPr>
        <p:grpSpPr bwMode="auto">
          <a:xfrm>
            <a:off x="5437188" y="3725863"/>
            <a:ext cx="323850" cy="973137"/>
            <a:chOff x="1655" y="1071"/>
            <a:chExt cx="272" cy="817"/>
          </a:xfrm>
        </p:grpSpPr>
        <p:grpSp>
          <p:nvGrpSpPr>
            <p:cNvPr id="11292" name="Group 50"/>
            <p:cNvGrpSpPr>
              <a:grpSpLocks/>
            </p:cNvGrpSpPr>
            <p:nvPr/>
          </p:nvGrpSpPr>
          <p:grpSpPr bwMode="auto">
            <a:xfrm>
              <a:off x="1655" y="1071"/>
              <a:ext cx="272" cy="544"/>
              <a:chOff x="1066" y="1797"/>
              <a:chExt cx="272" cy="544"/>
            </a:xfrm>
          </p:grpSpPr>
          <p:sp>
            <p:nvSpPr>
              <p:cNvPr id="11294" name="Rectangle 51"/>
              <p:cNvSpPr>
                <a:spLocks noChangeArrowheads="1"/>
              </p:cNvSpPr>
              <p:nvPr/>
            </p:nvSpPr>
            <p:spPr bwMode="auto">
              <a:xfrm>
                <a:off x="1066" y="1797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G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5" name="Rectangle 52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272" cy="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1800">
                    <a:solidFill>
                      <a:srgbClr val="000000"/>
                    </a:solidFill>
                  </a:rPr>
                  <a:t>2</a:t>
                </a:r>
                <a:endParaRPr lang="ru-RU" altLang="ru-RU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293" name="Rectangle 53"/>
            <p:cNvSpPr>
              <a:spLocks noChangeArrowheads="1"/>
            </p:cNvSpPr>
            <p:nvPr/>
          </p:nvSpPr>
          <p:spPr bwMode="auto">
            <a:xfrm>
              <a:off x="1655" y="1616"/>
              <a:ext cx="27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50" name="Line 54"/>
          <p:cNvSpPr>
            <a:spLocks noChangeShapeType="1"/>
          </p:cNvSpPr>
          <p:nvPr/>
        </p:nvSpPr>
        <p:spPr bwMode="auto">
          <a:xfrm>
            <a:off x="5761038" y="4537075"/>
            <a:ext cx="1133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" name="Line 55"/>
          <p:cNvSpPr>
            <a:spLocks noChangeShapeType="1"/>
          </p:cNvSpPr>
          <p:nvPr/>
        </p:nvSpPr>
        <p:spPr bwMode="auto">
          <a:xfrm>
            <a:off x="2049463" y="30638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" name="Text Box 56"/>
          <p:cNvSpPr txBox="1">
            <a:spLocks noChangeArrowheads="1"/>
          </p:cNvSpPr>
          <p:nvPr/>
        </p:nvSpPr>
        <p:spPr bwMode="auto">
          <a:xfrm>
            <a:off x="2087563" y="2916238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front</a:t>
            </a: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53" name="Line 57"/>
          <p:cNvSpPr>
            <a:spLocks noChangeShapeType="1"/>
          </p:cNvSpPr>
          <p:nvPr/>
        </p:nvSpPr>
        <p:spPr bwMode="auto">
          <a:xfrm>
            <a:off x="3236913" y="30638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" name="Text Box 58"/>
          <p:cNvSpPr txBox="1">
            <a:spLocks noChangeArrowheads="1"/>
          </p:cNvSpPr>
          <p:nvPr/>
        </p:nvSpPr>
        <p:spPr bwMode="auto">
          <a:xfrm>
            <a:off x="3275013" y="2916238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</a:rPr>
              <a:t>front</a:t>
            </a: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12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6660E4-E947-4CC3-B14A-D9EC47EE0489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3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8" grpId="0" animBg="1"/>
      <p:bldP spid="19" grpId="0" animBg="1"/>
      <p:bldP spid="20" grpId="0" animBg="1"/>
      <p:bldP spid="32" grpId="0" animBg="1"/>
      <p:bldP spid="32" grpId="1" animBg="1"/>
      <p:bldP spid="38" grpId="0" animBg="1"/>
      <p:bldP spid="38" grpId="1" animBg="1"/>
      <p:bldP spid="44" grpId="0" animBg="1"/>
      <p:bldP spid="50" grpId="0" animBg="1"/>
      <p:bldP spid="51" grpId="0" animBg="1"/>
      <p:bldP spid="51" grpId="1" animBg="1"/>
      <p:bldP spid="52" grpId="0"/>
      <p:bldP spid="52" grpId="1"/>
      <p:bldP spid="53" grpId="0" animBg="1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547813" y="4227513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A</a:t>
            </a:r>
            <a:endParaRPr lang="ru-RU" altLang="ru-RU" sz="1800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871663" y="4227513"/>
            <a:ext cx="3254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B</a:t>
            </a:r>
            <a:endParaRPr lang="ru-RU" altLang="ru-RU" sz="1800"/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2197100" y="4227513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C</a:t>
            </a:r>
            <a:endParaRPr lang="ru-RU" altLang="ru-RU" sz="1800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2520950" y="4227513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D</a:t>
            </a:r>
            <a:endParaRPr lang="ru-RU" altLang="ru-RU" sz="1800"/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2844800" y="4227513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E</a:t>
            </a:r>
            <a:endParaRPr lang="ru-RU" altLang="ru-RU" sz="1800"/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2844800" y="4227513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F</a:t>
            </a:r>
            <a:endParaRPr lang="ru-RU" altLang="ru-RU" sz="1800"/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3168650" y="4227513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G</a:t>
            </a:r>
            <a:endParaRPr lang="ru-RU" altLang="ru-RU" sz="1800"/>
          </a:p>
        </p:txBody>
      </p:sp>
      <p:sp>
        <p:nvSpPr>
          <p:cNvPr id="13321" name="Rectangle 2"/>
          <p:cNvSpPr>
            <a:spLocks noChangeArrowheads="1"/>
          </p:cNvSpPr>
          <p:nvPr/>
        </p:nvSpPr>
        <p:spPr bwMode="auto">
          <a:xfrm>
            <a:off x="1493838" y="857250"/>
            <a:ext cx="61722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100" b="1">
                <a:solidFill>
                  <a:schemeClr val="tx2"/>
                </a:solidFill>
              </a:rPr>
              <a:t>Deques</a:t>
            </a:r>
            <a:r>
              <a:rPr lang="ru-RU" altLang="ru-RU" sz="2100" b="1">
                <a:solidFill>
                  <a:schemeClr val="tx2"/>
                </a:solidFill>
              </a:rPr>
              <a:t> (</a:t>
            </a:r>
            <a:r>
              <a:rPr lang="en-US" altLang="ru-RU" sz="2100" i="1">
                <a:solidFill>
                  <a:schemeClr val="tx2"/>
                </a:solidFill>
              </a:rPr>
              <a:t>double</a:t>
            </a:r>
            <a:r>
              <a:rPr lang="ru-RU" altLang="ru-RU" sz="2100" i="1">
                <a:solidFill>
                  <a:schemeClr val="tx2"/>
                </a:solidFill>
              </a:rPr>
              <a:t>-</a:t>
            </a:r>
            <a:r>
              <a:rPr lang="en-US" altLang="ru-RU" sz="2100" i="1">
                <a:solidFill>
                  <a:schemeClr val="tx2"/>
                </a:solidFill>
              </a:rPr>
              <a:t>ended queue</a:t>
            </a:r>
            <a:r>
              <a:rPr lang="ru-RU" altLang="ru-RU" sz="2100" i="1">
                <a:solidFill>
                  <a:schemeClr val="tx2"/>
                </a:solidFill>
              </a:rPr>
              <a:t>)</a:t>
            </a:r>
            <a:r>
              <a:rPr lang="ru-RU" altLang="ru-RU" sz="30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5707063" y="4200525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A</a:t>
            </a:r>
            <a:endParaRPr lang="ru-RU" altLang="ru-RU" sz="1800"/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5381625" y="4200525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B</a:t>
            </a:r>
            <a:endParaRPr lang="ru-RU" altLang="ru-RU" sz="1800"/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6030913" y="4200525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C</a:t>
            </a:r>
            <a:endParaRPr lang="ru-RU" altLang="ru-RU" sz="1800"/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5381625" y="4200525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D</a:t>
            </a:r>
            <a:endParaRPr lang="ru-RU" altLang="ru-RU" sz="1800"/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6354763" y="4200525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E</a:t>
            </a:r>
            <a:endParaRPr lang="ru-RU" altLang="ru-RU" sz="1800"/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6030913" y="4200525"/>
            <a:ext cx="3238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F</a:t>
            </a:r>
            <a:endParaRPr lang="ru-RU" altLang="ru-RU" sz="1800"/>
          </a:p>
        </p:txBody>
      </p:sp>
      <p:sp>
        <p:nvSpPr>
          <p:cNvPr id="13328" name="Прямоугольник 1"/>
          <p:cNvSpPr>
            <a:spLocks noChangeArrowheads="1"/>
          </p:cNvSpPr>
          <p:nvPr/>
        </p:nvSpPr>
        <p:spPr bwMode="auto">
          <a:xfrm>
            <a:off x="558800" y="1689100"/>
            <a:ext cx="5795963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 types of deques:</a:t>
            </a:r>
            <a:endParaRPr lang="ru-RU" altLang="ru-RU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    Input restricted deque (Insertion at one end)</a:t>
            </a:r>
            <a:endParaRPr lang="ru-RU" altLang="ru-RU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    Output restricted deque (Deletion at one end)</a:t>
            </a:r>
            <a:endParaRPr lang="ru-RU" altLang="ru-RU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2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E391C8-3A59-4A96-A272-00EB91C6A996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6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8.33333E-7 0.2097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-0.09571 0.2046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1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0.07096 0.2074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8646 0.2018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7 L 0.0944 0.2018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" y="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6302 0.2018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1" y="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14283 0.2069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6 L 0.01771 0.2122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6 L 0.07096 0.2097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0.08659 0.1990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6 L 0.0944 0.19907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6 L 0.14167 0.18865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0.14961 0.19907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4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animBg="1"/>
      <p:bldP spid="46084" grpId="1" animBg="1"/>
      <p:bldP spid="46085" grpId="0" animBg="1"/>
      <p:bldP spid="46085" grpId="1" animBg="1"/>
      <p:bldP spid="46086" grpId="0" animBg="1"/>
      <p:bldP spid="46086" grpId="1" animBg="1"/>
      <p:bldP spid="46087" grpId="0" animBg="1"/>
      <p:bldP spid="46087" grpId="1" animBg="1"/>
      <p:bldP spid="46088" grpId="0" animBg="1"/>
      <p:bldP spid="46088" grpId="1" animBg="1"/>
      <p:bldP spid="46089" grpId="0" animBg="1"/>
      <p:bldP spid="46089" grpId="1" animBg="1"/>
      <p:bldP spid="46090" grpId="0" animBg="1"/>
      <p:bldP spid="46090" grpId="1" animBg="1"/>
      <p:bldP spid="46093" grpId="0" animBg="1"/>
      <p:bldP spid="46093" grpId="1" animBg="1"/>
      <p:bldP spid="46094" grpId="0" animBg="1"/>
      <p:bldP spid="46094" grpId="1" animBg="1"/>
      <p:bldP spid="46095" grpId="0" animBg="1"/>
      <p:bldP spid="46095" grpId="1" animBg="1"/>
      <p:bldP spid="46096" grpId="0" animBg="1"/>
      <p:bldP spid="46096" grpId="1" animBg="1"/>
      <p:bldP spid="46097" grpId="0" animBg="1"/>
      <p:bldP spid="46097" grpId="1" animBg="1"/>
      <p:bldP spid="46098" grpId="0" animBg="1"/>
      <p:bldP spid="46098" grpId="1" animBg="1"/>
    </p:bldLst>
  </p:timing>
</p:sld>
</file>

<file path=ppt/theme/theme1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272</Words>
  <Application>Microsoft Office PowerPoint</Application>
  <PresentationFormat>Экран (4:3)</PresentationFormat>
  <Paragraphs>102</Paragraphs>
  <Slides>10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1_Оформление по умолчанию</vt:lpstr>
      <vt:lpstr>Рисунок</vt:lpstr>
      <vt:lpstr>Picture</vt:lpstr>
      <vt:lpstr>Stack applications</vt:lpstr>
      <vt:lpstr>Queues</vt:lpstr>
      <vt:lpstr>Презентация PowerPoint</vt:lpstr>
      <vt:lpstr>Linked List-based implementation</vt:lpstr>
      <vt:lpstr>Operations</vt:lpstr>
      <vt:lpstr>Презентация PowerPoint</vt:lpstr>
      <vt:lpstr>Презентация PowerPoint</vt:lpstr>
      <vt:lpstr>Queue applications</vt:lpstr>
      <vt:lpstr>Priority Queue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Queues</dc:title>
  <dc:creator>Цапко И.В.</dc:creator>
  <cp:lastModifiedBy>Irina V. Capko</cp:lastModifiedBy>
  <cp:revision>30</cp:revision>
  <dcterms:created xsi:type="dcterms:W3CDTF">2015-12-07T05:54:13Z</dcterms:created>
  <dcterms:modified xsi:type="dcterms:W3CDTF">2020-11-18T07:04:22Z</dcterms:modified>
</cp:coreProperties>
</file>