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8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CA976-1D13-412E-951F-3CE4E24F7BF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31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6FCFE6-D590-4F4C-B475-EAAF80453A1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02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7D02E-406C-4AE1-8088-869483E9B8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C344D-33D5-4300-8273-2A7534EB779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860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B80C3A-8DB7-4657-8803-3804B7F0237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472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1302F-3336-4DF8-8995-8CFD19B3C1C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8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364920-ED54-4DEE-85CC-2FE43BB5C11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8D087-41E9-4A8A-994A-3B09FBC3FCC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78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A57514-2550-4FA2-88A9-D95D5DF3D2E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966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5172FD-5484-46D4-ACF6-C5B309811BA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0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B8AF4-AB86-4148-8102-20BA1AF63DD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3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C9B334-6894-4FFB-89C1-7D9D75068300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19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0"/>
            <a:ext cx="8229600" cy="692150"/>
          </a:xfrm>
        </p:spPr>
        <p:txBody>
          <a:bodyPr/>
          <a:lstStyle/>
          <a:p>
            <a:r>
              <a:rPr lang="en-US" sz="3200" b="1" dirty="0"/>
              <a:t>LINEAR LINKED LISTS</a:t>
            </a:r>
            <a:endParaRPr lang="ru-RU" sz="32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836712"/>
            <a:ext cx="8229600" cy="475252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ru-RU" sz="2400" dirty="0"/>
              <a:t>The disadvantages of arrays: </a:t>
            </a:r>
          </a:p>
          <a:p>
            <a:pPr marL="0" indent="0" eaLnBrk="1" hangingPunct="1">
              <a:buNone/>
            </a:pPr>
            <a:r>
              <a:rPr lang="en-US" altLang="ru-RU" sz="2400" dirty="0"/>
              <a:t>1.	The size of the array is fixed. </a:t>
            </a:r>
          </a:p>
          <a:p>
            <a:pPr marL="0" indent="0" eaLnBrk="1" hangingPunct="1">
              <a:buNone/>
            </a:pPr>
            <a:r>
              <a:rPr lang="en-US" altLang="ru-RU" sz="2400" dirty="0"/>
              <a:t>2.	Large size of array???</a:t>
            </a:r>
          </a:p>
          <a:p>
            <a:pPr marL="457200" indent="-457200" eaLnBrk="1" hangingPunct="1">
              <a:buAutoNum type="arabicPeriod" startAt="3"/>
            </a:pPr>
            <a:r>
              <a:rPr lang="en-US" altLang="ru-RU" sz="2400" dirty="0" smtClean="0"/>
              <a:t>      Inserting </a:t>
            </a:r>
            <a:r>
              <a:rPr lang="en-US" altLang="ru-RU" sz="2400" dirty="0"/>
              <a:t>and deleting </a:t>
            </a:r>
            <a:r>
              <a:rPr lang="en-US" altLang="ru-RU" sz="2400" dirty="0" smtClean="0"/>
              <a:t>elements</a:t>
            </a:r>
            <a:r>
              <a:rPr lang="en-US" altLang="ru-RU" sz="2400" dirty="0"/>
              <a:t>.</a:t>
            </a:r>
          </a:p>
          <a:p>
            <a:pPr marL="0" indent="0" eaLnBrk="1" hangingPunct="1">
              <a:buNone/>
            </a:pPr>
            <a:endParaRPr lang="en-US" altLang="ru-RU" sz="2400" dirty="0"/>
          </a:p>
          <a:p>
            <a:pPr marL="0" indent="0" eaLnBrk="1" hangingPunct="1">
              <a:buNone/>
            </a:pPr>
            <a:r>
              <a:rPr lang="en-US" sz="2400" dirty="0"/>
              <a:t>If the structures of variables are changed during the computation, they are called dynamic structures.</a:t>
            </a:r>
          </a:p>
          <a:p>
            <a:pPr marL="0" indent="0">
              <a:buNone/>
            </a:pPr>
            <a:r>
              <a:rPr lang="en-US" sz="2400" u="sng" dirty="0"/>
              <a:t>There are next types of linked lists:</a:t>
            </a:r>
            <a:endParaRPr lang="ru-RU" sz="2400" u="sng" dirty="0"/>
          </a:p>
          <a:p>
            <a:pPr lvl="0"/>
            <a:r>
              <a:rPr lang="ru-RU" sz="2400" dirty="0" err="1"/>
              <a:t>Singly</a:t>
            </a:r>
            <a:r>
              <a:rPr lang="ru-RU" sz="2400" dirty="0"/>
              <a:t> </a:t>
            </a:r>
            <a:r>
              <a:rPr lang="ru-RU" sz="2400" dirty="0" err="1"/>
              <a:t>Linked</a:t>
            </a:r>
            <a:r>
              <a:rPr lang="ru-RU" sz="2400" dirty="0"/>
              <a:t> </a:t>
            </a:r>
            <a:r>
              <a:rPr lang="ru-RU" sz="2400" dirty="0" err="1"/>
              <a:t>List</a:t>
            </a:r>
            <a:endParaRPr lang="ru-RU" sz="2400" dirty="0"/>
          </a:p>
          <a:p>
            <a:pPr lvl="0"/>
            <a:r>
              <a:rPr lang="en-US" sz="2400" dirty="0"/>
              <a:t>Circular Linked List</a:t>
            </a:r>
            <a:endParaRPr lang="ru-RU" sz="2400" dirty="0"/>
          </a:p>
          <a:p>
            <a:pPr lvl="0"/>
            <a:r>
              <a:rPr lang="en-US" sz="2400" dirty="0"/>
              <a:t>Doubly-Linked List</a:t>
            </a:r>
            <a:endParaRPr lang="ru-RU" sz="2400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1" y="5805265"/>
            <a:ext cx="600392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55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708921"/>
            <a:ext cx="8229600" cy="341724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ru-RU" sz="2400" dirty="0" err="1"/>
              <a:t>struct</a:t>
            </a:r>
            <a:r>
              <a:rPr lang="en-US" altLang="ru-RU" sz="2400" dirty="0"/>
              <a:t> LIST {</a:t>
            </a:r>
          </a:p>
          <a:p>
            <a:pPr eaLnBrk="1" hangingPunct="1">
              <a:buFontTx/>
              <a:buNone/>
            </a:pPr>
            <a:r>
              <a:rPr lang="en-US" altLang="ru-RU" sz="2400" dirty="0"/>
              <a:t>     </a:t>
            </a:r>
            <a:r>
              <a:rPr lang="en-US" altLang="ru-RU" sz="2400" dirty="0" err="1"/>
              <a:t>int</a:t>
            </a:r>
            <a:r>
              <a:rPr lang="en-US" altLang="ru-RU" sz="2400" dirty="0"/>
              <a:t> </a:t>
            </a:r>
            <a:r>
              <a:rPr lang="en-US" altLang="ru-RU" sz="2400" dirty="0" err="1"/>
              <a:t>dann</a:t>
            </a:r>
            <a:r>
              <a:rPr lang="en-US" altLang="ru-RU" sz="2400" dirty="0"/>
              <a:t>;</a:t>
            </a:r>
          </a:p>
          <a:p>
            <a:pPr eaLnBrk="1" hangingPunct="1">
              <a:buFontTx/>
              <a:buNone/>
            </a:pPr>
            <a:r>
              <a:rPr lang="en-US" altLang="ru-RU" sz="2400" dirty="0"/>
              <a:t>     LIST *next;</a:t>
            </a:r>
          </a:p>
          <a:p>
            <a:pPr eaLnBrk="1" hangingPunct="1">
              <a:buFontTx/>
              <a:buNone/>
            </a:pPr>
            <a:r>
              <a:rPr lang="en-US" altLang="ru-RU" sz="2400" dirty="0"/>
              <a:t>     </a:t>
            </a:r>
            <a:r>
              <a:rPr lang="ru-RU" altLang="ru-RU" sz="2400" dirty="0"/>
              <a:t>}; </a:t>
            </a:r>
          </a:p>
          <a:p>
            <a:pPr eaLnBrk="1" hangingPunct="1">
              <a:buFontTx/>
              <a:buNone/>
            </a:pPr>
            <a:r>
              <a:rPr lang="en-US" altLang="ru-RU" sz="2400" dirty="0"/>
              <a:t>LIST *head=NULL;</a:t>
            </a:r>
          </a:p>
          <a:p>
            <a:pPr eaLnBrk="1" hangingPunct="1">
              <a:buFontTx/>
              <a:buNone/>
            </a:pPr>
            <a:r>
              <a:rPr lang="en-US" altLang="ru-RU" sz="2400" dirty="0"/>
              <a:t>LIST *rear=NULL;</a:t>
            </a:r>
          </a:p>
          <a:p>
            <a:pPr eaLnBrk="1" hangingPunct="1">
              <a:buFontTx/>
              <a:buNone/>
            </a:pPr>
            <a:r>
              <a:rPr lang="en-US" altLang="ru-RU" sz="2400" dirty="0"/>
              <a:t>LIST *</a:t>
            </a:r>
            <a:r>
              <a:rPr lang="en-US" altLang="ru-RU" sz="2400" dirty="0" err="1"/>
              <a:t>ptr</a:t>
            </a:r>
            <a:r>
              <a:rPr lang="en-US" altLang="ru-RU" sz="2400" dirty="0"/>
              <a:t>=NULL;</a:t>
            </a:r>
            <a:endParaRPr lang="ru-RU" altLang="ru-RU" sz="2400" dirty="0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1524001" y="29204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/>
          </p:nvPr>
        </p:nvGraphicFramePr>
        <p:xfrm>
          <a:off x="1631504" y="976571"/>
          <a:ext cx="91440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icture" r:id="rId3" imgW="7543800" imgH="811440" progId="Word.Picture.8">
                  <p:embed/>
                </p:oleObj>
              </mc:Choice>
              <mc:Fallback>
                <p:oleObj name="Picture" r:id="rId3" imgW="7543800" imgH="8114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504" y="976571"/>
                        <a:ext cx="9144000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207568" y="119012"/>
            <a:ext cx="8229600" cy="490538"/>
          </a:xfrm>
        </p:spPr>
        <p:txBody>
          <a:bodyPr/>
          <a:lstStyle/>
          <a:p>
            <a:r>
              <a:rPr lang="en-US" sz="2400" b="1" i="1" dirty="0"/>
              <a:t>Singly Linked lists (in C++)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8409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490538"/>
          </a:xfrm>
        </p:spPr>
        <p:txBody>
          <a:bodyPr/>
          <a:lstStyle/>
          <a:p>
            <a:r>
              <a:rPr lang="en-US" sz="2400" b="1" i="1" dirty="0"/>
              <a:t>Operations</a:t>
            </a:r>
            <a:endParaRPr lang="ru-RU" sz="2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4"/>
            <a:ext cx="3970338" cy="576039"/>
          </a:xfrm>
        </p:spPr>
        <p:txBody>
          <a:bodyPr/>
          <a:lstStyle/>
          <a:p>
            <a:pPr lvl="0"/>
            <a:r>
              <a:rPr lang="en-US" sz="2400" b="1" dirty="0"/>
              <a:t>List Building</a:t>
            </a:r>
            <a:endParaRPr lang="ru-RU" sz="2400" b="1" dirty="0"/>
          </a:p>
          <a:p>
            <a:pPr eaLnBrk="1" hangingPunct="1">
              <a:buFontTx/>
              <a:buNone/>
            </a:pPr>
            <a:endParaRPr lang="en-US" altLang="ru-RU" sz="2400" i="1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262079"/>
              </p:ext>
            </p:extLst>
          </p:nvPr>
        </p:nvGraphicFramePr>
        <p:xfrm>
          <a:off x="1847528" y="1307076"/>
          <a:ext cx="8712969" cy="50022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9977"/>
                <a:gridCol w="6222992"/>
              </a:tblGrid>
              <a:tr h="50022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void make(</a:t>
                      </a:r>
                      <a:r>
                        <a:rPr lang="en-US" sz="2000" dirty="0" err="1">
                          <a:effectLst/>
                        </a:rPr>
                        <a:t>int</a:t>
                      </a:r>
                      <a:r>
                        <a:rPr lang="en-US" sz="2000" dirty="0">
                          <a:effectLst/>
                        </a:rPr>
                        <a:t>  a)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{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ptr</a:t>
                      </a:r>
                      <a:r>
                        <a:rPr lang="en-US" sz="2000" dirty="0">
                          <a:effectLst/>
                        </a:rPr>
                        <a:t>=new LIST;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if (!head) head=</a:t>
                      </a:r>
                      <a:r>
                        <a:rPr lang="en-US" sz="2000" dirty="0" err="1">
                          <a:effectLst/>
                        </a:rPr>
                        <a:t>ptr</a:t>
                      </a:r>
                      <a:r>
                        <a:rPr lang="en-US" sz="2000" dirty="0">
                          <a:effectLst/>
                        </a:rPr>
                        <a:t>;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else rear-&gt;next=</a:t>
                      </a:r>
                      <a:r>
                        <a:rPr lang="en-US" sz="2000" dirty="0" err="1">
                          <a:effectLst/>
                        </a:rPr>
                        <a:t>ptr</a:t>
                      </a:r>
                      <a:r>
                        <a:rPr lang="en-US" sz="2000" dirty="0">
                          <a:effectLst/>
                        </a:rPr>
                        <a:t>;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ptr</a:t>
                      </a:r>
                      <a:r>
                        <a:rPr lang="en-US" sz="2000" dirty="0">
                          <a:effectLst/>
                        </a:rPr>
                        <a:t>-&gt;</a:t>
                      </a:r>
                      <a:r>
                        <a:rPr lang="en-US" sz="2000" dirty="0" err="1">
                          <a:effectLst/>
                        </a:rPr>
                        <a:t>dann</a:t>
                      </a:r>
                      <a:r>
                        <a:rPr lang="en-US" sz="2000" dirty="0">
                          <a:effectLst/>
                        </a:rPr>
                        <a:t>=a;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rear=</a:t>
                      </a:r>
                      <a:r>
                        <a:rPr lang="en-US" sz="2000" dirty="0" err="1">
                          <a:effectLst/>
                        </a:rPr>
                        <a:t>ptr</a:t>
                      </a:r>
                      <a:r>
                        <a:rPr lang="en-US" sz="2000" dirty="0">
                          <a:effectLst/>
                        </a:rPr>
                        <a:t>;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rear-&gt;next=NULL;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}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// new </a:t>
                      </a:r>
                      <a:r>
                        <a:rPr lang="en-US" sz="2000" b="1" i="1" dirty="0" err="1">
                          <a:effectLst/>
                        </a:rPr>
                        <a:t>ptr</a:t>
                      </a:r>
                      <a:r>
                        <a:rPr lang="en-US" sz="2000" dirty="0">
                          <a:effectLst/>
                        </a:rPr>
                        <a:t> points to a LIST </a:t>
                      </a:r>
                      <a:r>
                        <a:rPr lang="en-US" sz="2000" dirty="0" err="1">
                          <a:effectLst/>
                        </a:rPr>
                        <a:t>struct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// </a:t>
                      </a:r>
                      <a:r>
                        <a:rPr lang="en-US" sz="1600" dirty="0">
                          <a:effectLst/>
                        </a:rPr>
                        <a:t>If the list is empty, the </a:t>
                      </a:r>
                      <a:r>
                        <a:rPr lang="en-US" sz="1600" b="1" i="1" dirty="0" err="1">
                          <a:effectLst/>
                        </a:rPr>
                        <a:t>ptr</a:t>
                      </a:r>
                      <a:r>
                        <a:rPr lang="en-US" sz="1600" dirty="0">
                          <a:effectLst/>
                        </a:rPr>
                        <a:t> pointer changes the </a:t>
                      </a:r>
                      <a:r>
                        <a:rPr lang="en-US" sz="1600" b="1" i="1" dirty="0">
                          <a:effectLst/>
                        </a:rPr>
                        <a:t>head</a:t>
                      </a:r>
                      <a:r>
                        <a:rPr lang="en-US" sz="1600" dirty="0">
                          <a:effectLst/>
                        </a:rPr>
                        <a:t> pointer</a:t>
                      </a:r>
                      <a:r>
                        <a:rPr lang="en-US" sz="20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// else </a:t>
                      </a:r>
                      <a:r>
                        <a:rPr lang="en-US" sz="2000" dirty="0">
                          <a:effectLst/>
                        </a:rPr>
                        <a:t>change </a:t>
                      </a:r>
                      <a:r>
                        <a:rPr lang="en-US" sz="2000" b="1" i="1" dirty="0" err="1">
                          <a:effectLst/>
                        </a:rPr>
                        <a:t>rear.next</a:t>
                      </a:r>
                      <a:r>
                        <a:rPr lang="en-US" sz="2000" dirty="0">
                          <a:effectLst/>
                        </a:rPr>
                        <a:t> field from </a:t>
                      </a:r>
                      <a:r>
                        <a:rPr lang="en-US" sz="2000" b="1" i="1" dirty="0">
                          <a:effectLst/>
                        </a:rPr>
                        <a:t>NULL</a:t>
                      </a:r>
                      <a:r>
                        <a:rPr lang="en-US" sz="2000" dirty="0">
                          <a:effectLst/>
                        </a:rPr>
                        <a:t> to point 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// to </a:t>
                      </a:r>
                      <a:r>
                        <a:rPr lang="en-US" sz="2000" dirty="0">
                          <a:effectLst/>
                        </a:rPr>
                        <a:t>the new </a:t>
                      </a:r>
                      <a:r>
                        <a:rPr lang="en-US" sz="2000" dirty="0" smtClean="0">
                          <a:effectLst/>
                        </a:rPr>
                        <a:t>node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// store </a:t>
                      </a:r>
                      <a:r>
                        <a:rPr lang="en-US" sz="2000" dirty="0">
                          <a:effectLst/>
                        </a:rPr>
                        <a:t>data in the new node.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// </a:t>
                      </a:r>
                      <a:r>
                        <a:rPr lang="en-US" sz="2000" dirty="0" smtClean="0">
                          <a:effectLst/>
                        </a:rPr>
                        <a:t>set </a:t>
                      </a:r>
                      <a:r>
                        <a:rPr lang="en-US" sz="2000" b="1" i="1" dirty="0">
                          <a:effectLst/>
                        </a:rPr>
                        <a:t>rear</a:t>
                      </a:r>
                      <a:r>
                        <a:rPr lang="en-US" sz="2000" dirty="0">
                          <a:effectLst/>
                        </a:rPr>
                        <a:t> to point to the new node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// </a:t>
                      </a:r>
                      <a:r>
                        <a:rPr lang="en-US" sz="2000" dirty="0">
                          <a:effectLst/>
                        </a:rPr>
                        <a:t>set </a:t>
                      </a:r>
                      <a:r>
                        <a:rPr lang="en-US" sz="2000" b="1" i="1" dirty="0" err="1">
                          <a:effectLst/>
                        </a:rPr>
                        <a:t>rear.next</a:t>
                      </a:r>
                      <a:r>
                        <a:rPr lang="en-US" sz="2000" dirty="0">
                          <a:effectLst/>
                        </a:rPr>
                        <a:t> field equal to a null </a:t>
                      </a:r>
                      <a:r>
                        <a:rPr lang="en-US" sz="2000" dirty="0" smtClean="0">
                          <a:effectLst/>
                        </a:rPr>
                        <a:t>pointer - </a:t>
                      </a:r>
                      <a:r>
                        <a:rPr lang="en-US" sz="2000" b="1" i="1" dirty="0" smtClean="0">
                          <a:effectLst/>
                        </a:rPr>
                        <a:t>NULL</a:t>
                      </a:r>
                      <a:endParaRPr lang="ru-RU" sz="20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84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490538"/>
          </a:xfrm>
        </p:spPr>
        <p:txBody>
          <a:bodyPr/>
          <a:lstStyle/>
          <a:p>
            <a:r>
              <a:rPr lang="en-US" sz="2400" b="1" i="1" dirty="0"/>
              <a:t>Operations</a:t>
            </a:r>
            <a:endParaRPr lang="ru-RU" sz="2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4"/>
            <a:ext cx="3970338" cy="4822825"/>
          </a:xfrm>
        </p:spPr>
        <p:txBody>
          <a:bodyPr/>
          <a:lstStyle/>
          <a:p>
            <a:pPr lvl="0"/>
            <a:r>
              <a:rPr lang="en-US" sz="2400" b="1" dirty="0"/>
              <a:t>List Building</a:t>
            </a:r>
            <a:endParaRPr lang="ru-RU" sz="2400" b="1" dirty="0"/>
          </a:p>
          <a:p>
            <a:pPr eaLnBrk="1" hangingPunct="1">
              <a:buFontTx/>
              <a:buNone/>
            </a:pPr>
            <a:endParaRPr lang="en-US" altLang="ru-RU" sz="2400" i="1" dirty="0"/>
          </a:p>
          <a:p>
            <a:pPr eaLnBrk="1" hangingPunct="1">
              <a:buFontTx/>
              <a:buNone/>
            </a:pPr>
            <a:r>
              <a:rPr lang="en-US" altLang="ru-RU" sz="2400" i="1" dirty="0"/>
              <a:t>void make(</a:t>
            </a:r>
            <a:r>
              <a:rPr lang="en-US" altLang="ru-RU" sz="2400" i="1" dirty="0" err="1"/>
              <a:t>int</a:t>
            </a:r>
            <a:r>
              <a:rPr lang="en-US" altLang="ru-RU" sz="2400" i="1" dirty="0"/>
              <a:t>  a)</a:t>
            </a:r>
          </a:p>
          <a:p>
            <a:pPr eaLnBrk="1" hangingPunct="1">
              <a:buFontTx/>
              <a:buNone/>
            </a:pPr>
            <a:r>
              <a:rPr lang="en-US" altLang="ru-RU" sz="2400" i="1" dirty="0" smtClean="0"/>
              <a:t>{</a:t>
            </a:r>
            <a:r>
              <a:rPr lang="en-US" altLang="ru-RU" sz="2400" i="1" dirty="0" err="1" smtClean="0"/>
              <a:t>ptr</a:t>
            </a:r>
            <a:r>
              <a:rPr lang="en-US" altLang="ru-RU" sz="2400" i="1" dirty="0" smtClean="0"/>
              <a:t>=new </a:t>
            </a:r>
            <a:r>
              <a:rPr lang="en-US" altLang="ru-RU" sz="2400" i="1" dirty="0"/>
              <a:t>LIST;</a:t>
            </a:r>
          </a:p>
          <a:p>
            <a:pPr eaLnBrk="1" hangingPunct="1">
              <a:buFontTx/>
              <a:buNone/>
            </a:pPr>
            <a:r>
              <a:rPr lang="en-US" altLang="ru-RU" sz="2400" i="1" dirty="0"/>
              <a:t>if (!head) head=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;</a:t>
            </a:r>
          </a:p>
          <a:p>
            <a:pPr eaLnBrk="1" hangingPunct="1">
              <a:buFontTx/>
              <a:buNone/>
            </a:pPr>
            <a:r>
              <a:rPr lang="en-US" altLang="ru-RU" sz="2400" i="1" dirty="0"/>
              <a:t>else rear-&gt;next=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;</a:t>
            </a:r>
          </a:p>
          <a:p>
            <a:pPr eaLnBrk="1" hangingPunct="1">
              <a:buFontTx/>
              <a:buNone/>
            </a:pPr>
            <a:r>
              <a:rPr lang="en-US" altLang="ru-RU" sz="2400" i="1" dirty="0" err="1"/>
              <a:t>ptr</a:t>
            </a:r>
            <a:r>
              <a:rPr lang="en-US" altLang="ru-RU" sz="2400" i="1" dirty="0"/>
              <a:t>-&gt;</a:t>
            </a:r>
            <a:r>
              <a:rPr lang="en-US" altLang="ru-RU" sz="2400" i="1" dirty="0" err="1"/>
              <a:t>dann</a:t>
            </a:r>
            <a:r>
              <a:rPr lang="en-US" altLang="ru-RU" sz="2400" i="1" dirty="0"/>
              <a:t>=a;</a:t>
            </a:r>
          </a:p>
          <a:p>
            <a:pPr eaLnBrk="1" hangingPunct="1">
              <a:buFontTx/>
              <a:buNone/>
            </a:pPr>
            <a:r>
              <a:rPr lang="en-US" altLang="ru-RU" sz="2400" i="1" dirty="0"/>
              <a:t>rear=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;</a:t>
            </a:r>
          </a:p>
          <a:p>
            <a:pPr eaLnBrk="1" hangingPunct="1">
              <a:buFontTx/>
              <a:buNone/>
            </a:pPr>
            <a:r>
              <a:rPr lang="en-US" altLang="ru-RU" sz="2400" i="1" dirty="0"/>
              <a:t>rear-&gt;next=NULL;</a:t>
            </a:r>
            <a:endParaRPr lang="ru-RU" altLang="ru-RU" sz="2400" i="1" dirty="0"/>
          </a:p>
          <a:p>
            <a:pPr eaLnBrk="1" hangingPunct="1">
              <a:buFontTx/>
              <a:buNone/>
            </a:pPr>
            <a:r>
              <a:rPr lang="ru-RU" altLang="ru-RU" sz="2400" i="1" dirty="0"/>
              <a:t>}</a:t>
            </a:r>
            <a:r>
              <a:rPr lang="ru-RU" altLang="ru-RU" dirty="0" smtClean="0"/>
              <a:t>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461251" y="909937"/>
            <a:ext cx="1730375" cy="466725"/>
            <a:chOff x="3923" y="1344"/>
            <a:chExt cx="1090" cy="294"/>
          </a:xfrm>
        </p:grpSpPr>
        <p:sp>
          <p:nvSpPr>
            <p:cNvPr id="12325" name="Text Box 4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2400">
                <a:solidFill>
                  <a:srgbClr val="000000"/>
                </a:solidFill>
              </a:endParaRPr>
            </a:p>
          </p:txBody>
        </p:sp>
        <p:sp>
          <p:nvSpPr>
            <p:cNvPr id="12326" name="Text Box 5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dirty="0">
                  <a:solidFill>
                    <a:srgbClr val="000000"/>
                  </a:solidFill>
                </a:rPr>
                <a:t>next</a:t>
              </a:r>
              <a:endParaRPr lang="ru-RU" altLang="ru-RU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7824788" y="260648"/>
            <a:ext cx="792162" cy="649288"/>
            <a:chOff x="3969" y="300"/>
            <a:chExt cx="499" cy="409"/>
          </a:xfrm>
        </p:grpSpPr>
        <p:sp>
          <p:nvSpPr>
            <p:cNvPr id="12323" name="Line 7"/>
            <p:cNvSpPr>
              <a:spLocks noChangeShapeType="1"/>
            </p:cNvSpPr>
            <p:nvPr/>
          </p:nvSpPr>
          <p:spPr bwMode="auto">
            <a:xfrm>
              <a:off x="3969" y="346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324" name="Text Box 8"/>
            <p:cNvSpPr txBox="1">
              <a:spLocks noChangeArrowheads="1"/>
            </p:cNvSpPr>
            <p:nvPr/>
          </p:nvSpPr>
          <p:spPr bwMode="auto">
            <a:xfrm>
              <a:off x="4014" y="300"/>
              <a:ext cx="45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ptr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6456363" y="1052811"/>
            <a:ext cx="1008062" cy="601662"/>
            <a:chOff x="3606" y="2341"/>
            <a:chExt cx="635" cy="379"/>
          </a:xfrm>
        </p:grpSpPr>
        <p:sp>
          <p:nvSpPr>
            <p:cNvPr id="12321" name="Line 10"/>
            <p:cNvSpPr>
              <a:spLocks noChangeShapeType="1"/>
            </p:cNvSpPr>
            <p:nvPr/>
          </p:nvSpPr>
          <p:spPr bwMode="auto">
            <a:xfrm>
              <a:off x="3787" y="2341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322" name="Text Box 17"/>
            <p:cNvSpPr txBox="1">
              <a:spLocks noChangeArrowheads="1"/>
            </p:cNvSpPr>
            <p:nvPr/>
          </p:nvSpPr>
          <p:spPr bwMode="auto">
            <a:xfrm>
              <a:off x="3606" y="2432"/>
              <a:ext cx="5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head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7680325" y="908720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2400" dirty="0">
                <a:solidFill>
                  <a:srgbClr val="000000"/>
                </a:solidFill>
              </a:rPr>
              <a:t>1</a:t>
            </a:r>
            <a:endParaRPr lang="ru-RU" altLang="ru-RU" sz="2400" dirty="0">
              <a:solidFill>
                <a:srgbClr val="000000"/>
              </a:solidFill>
            </a:endParaRPr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6959600" y="1341737"/>
            <a:ext cx="865188" cy="815975"/>
            <a:chOff x="3424" y="981"/>
            <a:chExt cx="545" cy="514"/>
          </a:xfrm>
        </p:grpSpPr>
        <p:sp>
          <p:nvSpPr>
            <p:cNvPr id="12319" name="Line 20"/>
            <p:cNvSpPr>
              <a:spLocks noChangeShapeType="1"/>
            </p:cNvSpPr>
            <p:nvPr/>
          </p:nvSpPr>
          <p:spPr bwMode="auto">
            <a:xfrm flipV="1">
              <a:off x="3969" y="981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320" name="Text Box 21"/>
            <p:cNvSpPr txBox="1">
              <a:spLocks noChangeArrowheads="1"/>
            </p:cNvSpPr>
            <p:nvPr/>
          </p:nvSpPr>
          <p:spPr bwMode="auto">
            <a:xfrm>
              <a:off x="3424" y="1207"/>
              <a:ext cx="5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rear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8256588" y="1388568"/>
            <a:ext cx="965200" cy="1176337"/>
            <a:chOff x="4241" y="845"/>
            <a:chExt cx="608" cy="741"/>
          </a:xfrm>
        </p:grpSpPr>
        <p:sp>
          <p:nvSpPr>
            <p:cNvPr id="12317" name="Line 23"/>
            <p:cNvSpPr>
              <a:spLocks noChangeShapeType="1"/>
            </p:cNvSpPr>
            <p:nvPr/>
          </p:nvSpPr>
          <p:spPr bwMode="auto">
            <a:xfrm>
              <a:off x="4558" y="845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318" name="Text Box 24"/>
            <p:cNvSpPr txBox="1">
              <a:spLocks noChangeArrowheads="1"/>
            </p:cNvSpPr>
            <p:nvPr/>
          </p:nvSpPr>
          <p:spPr bwMode="auto">
            <a:xfrm>
              <a:off x="4241" y="1298"/>
              <a:ext cx="6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NULL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7750176" y="2519364"/>
            <a:ext cx="1730375" cy="466725"/>
            <a:chOff x="3923" y="1344"/>
            <a:chExt cx="1090" cy="294"/>
          </a:xfrm>
        </p:grpSpPr>
        <p:sp>
          <p:nvSpPr>
            <p:cNvPr id="12315" name="Text Box 28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2400">
                <a:solidFill>
                  <a:srgbClr val="000000"/>
                </a:solidFill>
              </a:endParaRPr>
            </a:p>
          </p:txBody>
        </p:sp>
        <p:sp>
          <p:nvSpPr>
            <p:cNvPr id="12316" name="Text Box 29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6889750" y="2349500"/>
            <a:ext cx="863600" cy="457200"/>
            <a:chOff x="3380" y="1480"/>
            <a:chExt cx="544" cy="288"/>
          </a:xfrm>
        </p:grpSpPr>
        <p:sp>
          <p:nvSpPr>
            <p:cNvPr id="12313" name="Text Box 31"/>
            <p:cNvSpPr txBox="1">
              <a:spLocks noChangeArrowheads="1"/>
            </p:cNvSpPr>
            <p:nvPr/>
          </p:nvSpPr>
          <p:spPr bwMode="auto">
            <a:xfrm>
              <a:off x="3425" y="1480"/>
              <a:ext cx="45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ptr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  <p:sp>
          <p:nvSpPr>
            <p:cNvPr id="12314" name="Line 32"/>
            <p:cNvSpPr>
              <a:spLocks noChangeShapeType="1"/>
            </p:cNvSpPr>
            <p:nvPr/>
          </p:nvSpPr>
          <p:spPr bwMode="auto">
            <a:xfrm>
              <a:off x="3380" y="1768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5155" name="Line 35"/>
          <p:cNvSpPr>
            <a:spLocks noChangeShapeType="1"/>
          </p:cNvSpPr>
          <p:nvPr/>
        </p:nvSpPr>
        <p:spPr bwMode="auto">
          <a:xfrm flipH="1">
            <a:off x="8112125" y="1388568"/>
            <a:ext cx="647700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>
            <a:off x="7967663" y="2492375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2</a:t>
            </a:r>
            <a:endParaRPr lang="ru-RU" altLang="ru-RU" sz="2400">
              <a:solidFill>
                <a:srgbClr val="000000"/>
              </a:solidFill>
            </a:endParaRPr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8586788" y="2996952"/>
            <a:ext cx="965200" cy="1176338"/>
            <a:chOff x="4241" y="845"/>
            <a:chExt cx="608" cy="741"/>
          </a:xfrm>
        </p:grpSpPr>
        <p:sp>
          <p:nvSpPr>
            <p:cNvPr id="12311" name="Line 38"/>
            <p:cNvSpPr>
              <a:spLocks noChangeShapeType="1"/>
            </p:cNvSpPr>
            <p:nvPr/>
          </p:nvSpPr>
          <p:spPr bwMode="auto">
            <a:xfrm>
              <a:off x="4558" y="845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312" name="Text Box 39"/>
            <p:cNvSpPr txBox="1">
              <a:spLocks noChangeArrowheads="1"/>
            </p:cNvSpPr>
            <p:nvPr/>
          </p:nvSpPr>
          <p:spPr bwMode="auto">
            <a:xfrm>
              <a:off x="4241" y="1298"/>
              <a:ext cx="6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NULL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41"/>
          <p:cNvGrpSpPr>
            <a:grpSpLocks/>
          </p:cNvGrpSpPr>
          <p:nvPr/>
        </p:nvGrpSpPr>
        <p:grpSpPr bwMode="auto">
          <a:xfrm>
            <a:off x="7964489" y="4246564"/>
            <a:ext cx="1730375" cy="466725"/>
            <a:chOff x="3923" y="1344"/>
            <a:chExt cx="1090" cy="294"/>
          </a:xfrm>
        </p:grpSpPr>
        <p:sp>
          <p:nvSpPr>
            <p:cNvPr id="12309" name="Text Box 42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2400">
                <a:solidFill>
                  <a:srgbClr val="000000"/>
                </a:solidFill>
              </a:endParaRPr>
            </a:p>
          </p:txBody>
        </p:sp>
        <p:sp>
          <p:nvSpPr>
            <p:cNvPr id="12310" name="Text Box 43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5167" name="Text Box 47"/>
          <p:cNvSpPr txBox="1">
            <a:spLocks noChangeArrowheads="1"/>
          </p:cNvSpPr>
          <p:nvPr/>
        </p:nvSpPr>
        <p:spPr bwMode="auto">
          <a:xfrm>
            <a:off x="8183563" y="42211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3</a:t>
            </a: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5169" name="Line 49"/>
          <p:cNvSpPr>
            <a:spLocks noChangeShapeType="1"/>
          </p:cNvSpPr>
          <p:nvPr/>
        </p:nvSpPr>
        <p:spPr bwMode="auto">
          <a:xfrm flipH="1">
            <a:off x="8328026" y="2996953"/>
            <a:ext cx="720725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1" name="Group 50"/>
          <p:cNvGrpSpPr>
            <a:grpSpLocks/>
          </p:cNvGrpSpPr>
          <p:nvPr/>
        </p:nvGrpSpPr>
        <p:grpSpPr bwMode="auto">
          <a:xfrm>
            <a:off x="8759825" y="4724400"/>
            <a:ext cx="965200" cy="1176338"/>
            <a:chOff x="4241" y="845"/>
            <a:chExt cx="608" cy="741"/>
          </a:xfrm>
        </p:grpSpPr>
        <p:sp>
          <p:nvSpPr>
            <p:cNvPr id="12307" name="Line 51"/>
            <p:cNvSpPr>
              <a:spLocks noChangeShapeType="1"/>
            </p:cNvSpPr>
            <p:nvPr/>
          </p:nvSpPr>
          <p:spPr bwMode="auto">
            <a:xfrm>
              <a:off x="4558" y="845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308" name="Text Box 52"/>
            <p:cNvSpPr txBox="1">
              <a:spLocks noChangeArrowheads="1"/>
            </p:cNvSpPr>
            <p:nvPr/>
          </p:nvSpPr>
          <p:spPr bwMode="auto">
            <a:xfrm>
              <a:off x="4241" y="1298"/>
              <a:ext cx="6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NULL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85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48 L 0.03159 0.216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1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21 -0.00186 L 0.01562 0.25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1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59 0.2169 L 0.071 0.46551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9" grpId="0"/>
      <p:bldP spid="5155" grpId="0" animBg="1"/>
      <p:bldP spid="5156" grpId="0"/>
      <p:bldP spid="5167" grpId="0"/>
      <p:bldP spid="51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8913"/>
            <a:ext cx="8435280" cy="5904383"/>
          </a:xfrm>
        </p:spPr>
        <p:txBody>
          <a:bodyPr/>
          <a:lstStyle/>
          <a:p>
            <a:pPr lvl="0"/>
            <a:r>
              <a:rPr lang="ru-RU" sz="2400" b="1" dirty="0" err="1"/>
              <a:t>Traversing</a:t>
            </a:r>
            <a:r>
              <a:rPr lang="ru-RU" sz="2400" b="1" dirty="0"/>
              <a:t> </a:t>
            </a:r>
            <a:r>
              <a:rPr lang="ru-RU" sz="2400" b="1" dirty="0" err="1"/>
              <a:t>the</a:t>
            </a:r>
            <a:r>
              <a:rPr lang="ru-RU" sz="2400" b="1" dirty="0"/>
              <a:t> </a:t>
            </a:r>
            <a:r>
              <a:rPr lang="ru-RU" sz="2400" b="1" dirty="0" err="1"/>
              <a:t>list</a:t>
            </a:r>
            <a:endParaRPr lang="ru-RU" sz="24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2400" dirty="0"/>
          </a:p>
          <a:p>
            <a:pPr marL="0" indent="0">
              <a:buNone/>
            </a:pPr>
            <a:r>
              <a:rPr lang="en-US" sz="2400" dirty="0"/>
              <a:t>LIST* </a:t>
            </a:r>
            <a:r>
              <a:rPr lang="en-US" sz="2400" dirty="0" err="1"/>
              <a:t>ptr</a:t>
            </a:r>
            <a:r>
              <a:rPr lang="en-US" sz="2400" dirty="0"/>
              <a:t> = head;</a:t>
            </a:r>
            <a:endParaRPr lang="ru-RU" sz="2400" dirty="0"/>
          </a:p>
          <a:p>
            <a:pPr marL="0" indent="0">
              <a:buNone/>
            </a:pPr>
            <a:r>
              <a:rPr lang="en-US" sz="2400" dirty="0"/>
              <a:t>while (</a:t>
            </a:r>
            <a:r>
              <a:rPr lang="en-US" sz="2400" dirty="0" err="1"/>
              <a:t>ptr</a:t>
            </a:r>
            <a:r>
              <a:rPr lang="en-US" sz="2400" dirty="0"/>
              <a:t> != NULL) {</a:t>
            </a:r>
            <a:endParaRPr lang="ru-RU" sz="2400" dirty="0"/>
          </a:p>
          <a:p>
            <a:pPr marL="0" indent="0">
              <a:buNone/>
            </a:pPr>
            <a:r>
              <a:rPr lang="en-US" sz="2400" dirty="0"/>
              <a:t>// do something with *</a:t>
            </a:r>
            <a:r>
              <a:rPr lang="en-US" sz="2400" dirty="0" err="1"/>
              <a:t>ptr</a:t>
            </a:r>
            <a:r>
              <a:rPr lang="en-US" sz="2400" dirty="0"/>
              <a:t> node</a:t>
            </a:r>
            <a:endParaRPr lang="ru-RU" sz="2400" dirty="0"/>
          </a:p>
          <a:p>
            <a:pPr marL="0" indent="0">
              <a:buNone/>
            </a:pPr>
            <a:r>
              <a:rPr lang="en-US" sz="2400" dirty="0" err="1"/>
              <a:t>ptr</a:t>
            </a:r>
            <a:r>
              <a:rPr lang="en-US" sz="2400" dirty="0"/>
              <a:t> = </a:t>
            </a:r>
            <a:r>
              <a:rPr lang="en-US" sz="2400" dirty="0" err="1"/>
              <a:t>ptr</a:t>
            </a:r>
            <a:r>
              <a:rPr lang="en-US" sz="2400" dirty="0"/>
              <a:t>-&gt;next;</a:t>
            </a:r>
            <a:endParaRPr lang="ru-RU" sz="2400" dirty="0"/>
          </a:p>
          <a:p>
            <a:pPr marL="0" indent="0">
              <a:buNone/>
            </a:pPr>
            <a:r>
              <a:rPr lang="en-US" sz="2400" dirty="0"/>
              <a:t>}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dirty="0"/>
              <a:t>Assign List head to node pointer</a:t>
            </a:r>
            <a:br>
              <a:rPr lang="en-US" sz="2000" dirty="0"/>
            </a:br>
            <a:r>
              <a:rPr lang="en-US" sz="2000" dirty="0"/>
              <a:t>While node pointer is not NULL</a:t>
            </a:r>
            <a:br>
              <a:rPr lang="en-US" sz="2000" dirty="0"/>
            </a:br>
            <a:r>
              <a:rPr lang="en-US" sz="2000" dirty="0"/>
              <a:t>	Display the value member of the node pointed to by node pointer</a:t>
            </a:r>
            <a:br>
              <a:rPr lang="en-US" sz="2000" dirty="0"/>
            </a:br>
            <a:r>
              <a:rPr lang="en-US" sz="2000" dirty="0"/>
              <a:t>	Assign node pointer to its own next member.</a:t>
            </a:r>
            <a:endParaRPr lang="ru-RU" sz="20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4154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8913"/>
            <a:ext cx="3898900" cy="4679950"/>
          </a:xfrm>
        </p:spPr>
        <p:txBody>
          <a:bodyPr/>
          <a:lstStyle/>
          <a:p>
            <a:pPr lvl="0"/>
            <a:r>
              <a:rPr lang="ru-RU" sz="2400" b="1" dirty="0" err="1"/>
              <a:t>Traversing</a:t>
            </a:r>
            <a:r>
              <a:rPr lang="ru-RU" sz="2400" b="1" dirty="0"/>
              <a:t> </a:t>
            </a:r>
            <a:r>
              <a:rPr lang="ru-RU" sz="2400" b="1" dirty="0" err="1"/>
              <a:t>the</a:t>
            </a:r>
            <a:r>
              <a:rPr lang="ru-RU" sz="2400" b="1" dirty="0"/>
              <a:t> </a:t>
            </a:r>
            <a:r>
              <a:rPr lang="ru-RU" sz="2400" b="1" dirty="0" err="1"/>
              <a:t>list</a:t>
            </a:r>
            <a:endParaRPr lang="ru-RU" sz="24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void print(void)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{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=head;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while (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){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   </a:t>
            </a:r>
            <a:r>
              <a:rPr lang="en-US" altLang="ru-RU" sz="2400" i="1" dirty="0" err="1"/>
              <a:t>cout</a:t>
            </a:r>
            <a:r>
              <a:rPr lang="en-US" altLang="ru-RU" sz="2400" i="1" dirty="0"/>
              <a:t> &lt;&lt; 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-&gt;</a:t>
            </a:r>
            <a:r>
              <a:rPr lang="en-US" altLang="ru-RU" sz="2400" i="1" dirty="0" err="1"/>
              <a:t>dann</a:t>
            </a:r>
            <a:r>
              <a:rPr lang="en-US" altLang="ru-RU" sz="2400" i="1" dirty="0"/>
              <a:t> &lt;&lt; " ";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   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=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-&gt;next;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   </a:t>
            </a:r>
            <a:r>
              <a:rPr lang="ru-RU" altLang="ru-RU" sz="2400" i="1" dirty="0"/>
              <a:t>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i="1" dirty="0" err="1"/>
              <a:t>cout</a:t>
            </a:r>
            <a:r>
              <a:rPr lang="ru-RU" altLang="ru-RU" sz="2400" i="1" dirty="0"/>
              <a:t> &lt;&lt; </a:t>
            </a:r>
            <a:r>
              <a:rPr lang="ru-RU" altLang="ru-RU" sz="2400" i="1" dirty="0" err="1"/>
              <a:t>endl</a:t>
            </a:r>
            <a:r>
              <a:rPr lang="ru-RU" altLang="ru-RU" sz="2400" i="1" dirty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i="1" dirty="0"/>
              <a:t>}</a:t>
            </a:r>
            <a:r>
              <a:rPr lang="ru-RU" altLang="ru-RU" dirty="0" smtClean="0"/>
              <a:t> 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6527801" y="549275"/>
            <a:ext cx="2981325" cy="4921250"/>
            <a:chOff x="3152" y="346"/>
            <a:chExt cx="1878" cy="3100"/>
          </a:xfrm>
        </p:grpSpPr>
        <p:grpSp>
          <p:nvGrpSpPr>
            <p:cNvPr id="13323" name="Group 4"/>
            <p:cNvGrpSpPr>
              <a:grpSpLocks/>
            </p:cNvGrpSpPr>
            <p:nvPr/>
          </p:nvGrpSpPr>
          <p:grpSpPr bwMode="auto">
            <a:xfrm>
              <a:off x="3152" y="778"/>
              <a:ext cx="1090" cy="294"/>
              <a:chOff x="3923" y="1344"/>
              <a:chExt cx="1090" cy="294"/>
            </a:xfrm>
          </p:grpSpPr>
          <p:sp>
            <p:nvSpPr>
              <p:cNvPr id="13340" name="Text Box 5"/>
              <p:cNvSpPr txBox="1">
                <a:spLocks noChangeArrowheads="1"/>
              </p:cNvSpPr>
              <p:nvPr/>
            </p:nvSpPr>
            <p:spPr bwMode="auto">
              <a:xfrm>
                <a:off x="3923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2400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13341" name="Text Box 6"/>
              <p:cNvSpPr txBox="1">
                <a:spLocks noChangeArrowheads="1"/>
              </p:cNvSpPr>
              <p:nvPr/>
            </p:nvSpPr>
            <p:spPr bwMode="auto">
              <a:xfrm>
                <a:off x="4468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ru-RU" sz="2400">
                    <a:solidFill>
                      <a:srgbClr val="000000"/>
                    </a:solidFill>
                  </a:rPr>
                  <a:t>next</a:t>
                </a:r>
                <a:endParaRPr lang="ru-RU" altLang="ru-RU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324" name="Group 7"/>
            <p:cNvGrpSpPr>
              <a:grpSpLocks/>
            </p:cNvGrpSpPr>
            <p:nvPr/>
          </p:nvGrpSpPr>
          <p:grpSpPr bwMode="auto">
            <a:xfrm>
              <a:off x="3379" y="1344"/>
              <a:ext cx="1090" cy="294"/>
              <a:chOff x="3923" y="1344"/>
              <a:chExt cx="1090" cy="294"/>
            </a:xfrm>
          </p:grpSpPr>
          <p:sp>
            <p:nvSpPr>
              <p:cNvPr id="13338" name="Text Box 8"/>
              <p:cNvSpPr txBox="1">
                <a:spLocks noChangeArrowheads="1"/>
              </p:cNvSpPr>
              <p:nvPr/>
            </p:nvSpPr>
            <p:spPr bwMode="auto">
              <a:xfrm>
                <a:off x="3923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2400">
                    <a:solidFill>
                      <a:srgbClr val="000000"/>
                    </a:solidFill>
                  </a:rPr>
                  <a:t>2</a:t>
                </a:r>
              </a:p>
            </p:txBody>
          </p:sp>
          <p:sp>
            <p:nvSpPr>
              <p:cNvPr id="13339" name="Text Box 9"/>
              <p:cNvSpPr txBox="1">
                <a:spLocks noChangeArrowheads="1"/>
              </p:cNvSpPr>
              <p:nvPr/>
            </p:nvSpPr>
            <p:spPr bwMode="auto">
              <a:xfrm>
                <a:off x="4468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ru-RU" sz="2400">
                    <a:solidFill>
                      <a:srgbClr val="000000"/>
                    </a:solidFill>
                  </a:rPr>
                  <a:t>next</a:t>
                </a:r>
                <a:endParaRPr lang="ru-RU" altLang="ru-RU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325" name="Group 10"/>
            <p:cNvGrpSpPr>
              <a:grpSpLocks/>
            </p:cNvGrpSpPr>
            <p:nvPr/>
          </p:nvGrpSpPr>
          <p:grpSpPr bwMode="auto">
            <a:xfrm>
              <a:off x="3878" y="2501"/>
              <a:ext cx="1090" cy="294"/>
              <a:chOff x="3923" y="1344"/>
              <a:chExt cx="1090" cy="294"/>
            </a:xfrm>
          </p:grpSpPr>
          <p:sp>
            <p:nvSpPr>
              <p:cNvPr id="13336" name="Text Box 11"/>
              <p:cNvSpPr txBox="1">
                <a:spLocks noChangeArrowheads="1"/>
              </p:cNvSpPr>
              <p:nvPr/>
            </p:nvSpPr>
            <p:spPr bwMode="auto">
              <a:xfrm>
                <a:off x="3923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2400">
                    <a:solidFill>
                      <a:srgbClr val="000000"/>
                    </a:solidFill>
                  </a:rPr>
                  <a:t>4</a:t>
                </a:r>
              </a:p>
            </p:txBody>
          </p:sp>
          <p:sp>
            <p:nvSpPr>
              <p:cNvPr id="13337" name="Text Box 12"/>
              <p:cNvSpPr txBox="1">
                <a:spLocks noChangeArrowheads="1"/>
              </p:cNvSpPr>
              <p:nvPr/>
            </p:nvSpPr>
            <p:spPr bwMode="auto">
              <a:xfrm>
                <a:off x="4468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ru-RU" sz="2400">
                    <a:solidFill>
                      <a:srgbClr val="000000"/>
                    </a:solidFill>
                  </a:rPr>
                  <a:t>next</a:t>
                </a:r>
                <a:endParaRPr lang="ru-RU" altLang="ru-RU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326" name="Group 13"/>
            <p:cNvGrpSpPr>
              <a:grpSpLocks/>
            </p:cNvGrpSpPr>
            <p:nvPr/>
          </p:nvGrpSpPr>
          <p:grpSpPr bwMode="auto">
            <a:xfrm>
              <a:off x="3651" y="1957"/>
              <a:ext cx="1090" cy="294"/>
              <a:chOff x="3923" y="1344"/>
              <a:chExt cx="1090" cy="294"/>
            </a:xfrm>
          </p:grpSpPr>
          <p:sp>
            <p:nvSpPr>
              <p:cNvPr id="13334" name="Text Box 14"/>
              <p:cNvSpPr txBox="1">
                <a:spLocks noChangeArrowheads="1"/>
              </p:cNvSpPr>
              <p:nvPr/>
            </p:nvSpPr>
            <p:spPr bwMode="auto">
              <a:xfrm>
                <a:off x="3923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2400">
                    <a:solidFill>
                      <a:srgbClr val="000000"/>
                    </a:solidFill>
                  </a:rPr>
                  <a:t>3</a:t>
                </a:r>
              </a:p>
            </p:txBody>
          </p:sp>
          <p:sp>
            <p:nvSpPr>
              <p:cNvPr id="13335" name="Text Box 15"/>
              <p:cNvSpPr txBox="1">
                <a:spLocks noChangeArrowheads="1"/>
              </p:cNvSpPr>
              <p:nvPr/>
            </p:nvSpPr>
            <p:spPr bwMode="auto">
              <a:xfrm>
                <a:off x="4468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ru-RU" sz="2400">
                    <a:solidFill>
                      <a:srgbClr val="000000"/>
                    </a:solidFill>
                  </a:rPr>
                  <a:t>next</a:t>
                </a:r>
                <a:endParaRPr lang="ru-RU" altLang="ru-RU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3327" name="Line 17"/>
            <p:cNvSpPr>
              <a:spLocks noChangeShapeType="1"/>
            </p:cNvSpPr>
            <p:nvPr/>
          </p:nvSpPr>
          <p:spPr bwMode="auto">
            <a:xfrm>
              <a:off x="3424" y="436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328" name="Line 18"/>
            <p:cNvSpPr>
              <a:spLocks noChangeShapeType="1"/>
            </p:cNvSpPr>
            <p:nvPr/>
          </p:nvSpPr>
          <p:spPr bwMode="auto">
            <a:xfrm flipH="1">
              <a:off x="3651" y="1071"/>
              <a:ext cx="318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329" name="Line 19"/>
            <p:cNvSpPr>
              <a:spLocks noChangeShapeType="1"/>
            </p:cNvSpPr>
            <p:nvPr/>
          </p:nvSpPr>
          <p:spPr bwMode="auto">
            <a:xfrm flipH="1">
              <a:off x="3878" y="1661"/>
              <a:ext cx="31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330" name="Line 20"/>
            <p:cNvSpPr>
              <a:spLocks noChangeShapeType="1"/>
            </p:cNvSpPr>
            <p:nvPr/>
          </p:nvSpPr>
          <p:spPr bwMode="auto">
            <a:xfrm flipH="1">
              <a:off x="4150" y="2251"/>
              <a:ext cx="318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331" name="Line 21"/>
            <p:cNvSpPr>
              <a:spLocks noChangeShapeType="1"/>
            </p:cNvSpPr>
            <p:nvPr/>
          </p:nvSpPr>
          <p:spPr bwMode="auto">
            <a:xfrm>
              <a:off x="4694" y="2795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332" name="Text Box 22"/>
            <p:cNvSpPr txBox="1">
              <a:spLocks noChangeArrowheads="1"/>
            </p:cNvSpPr>
            <p:nvPr/>
          </p:nvSpPr>
          <p:spPr bwMode="auto">
            <a:xfrm>
              <a:off x="4422" y="3158"/>
              <a:ext cx="6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NULL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3" name="Text Box 23"/>
            <p:cNvSpPr txBox="1">
              <a:spLocks noChangeArrowheads="1"/>
            </p:cNvSpPr>
            <p:nvPr/>
          </p:nvSpPr>
          <p:spPr bwMode="auto">
            <a:xfrm>
              <a:off x="3470" y="346"/>
              <a:ext cx="5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head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5735638" y="1412875"/>
            <a:ext cx="792162" cy="457200"/>
            <a:chOff x="2336" y="3475"/>
            <a:chExt cx="499" cy="288"/>
          </a:xfrm>
        </p:grpSpPr>
        <p:sp>
          <p:nvSpPr>
            <p:cNvPr id="13321" name="Line 25"/>
            <p:cNvSpPr>
              <a:spLocks noChangeShapeType="1"/>
            </p:cNvSpPr>
            <p:nvPr/>
          </p:nvSpPr>
          <p:spPr bwMode="auto">
            <a:xfrm>
              <a:off x="2336" y="3521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322" name="Text Box 26"/>
            <p:cNvSpPr txBox="1">
              <a:spLocks noChangeArrowheads="1"/>
            </p:cNvSpPr>
            <p:nvPr/>
          </p:nvSpPr>
          <p:spPr bwMode="auto">
            <a:xfrm>
              <a:off x="2336" y="3475"/>
              <a:ext cx="3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ptr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9748838" y="6397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1</a:t>
            </a: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9774238" y="1125538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2</a:t>
            </a: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9774238" y="170021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3</a:t>
            </a: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9767888" y="2179638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4</a:t>
            </a:r>
            <a:endParaRPr lang="ru-RU" altLang="ru-RU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59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03559 0.124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5 0.12408 L 0.08281 0.2606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1 0.26065 L 0.09154 0.3972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54 0.39722 L 0.17813 0.5548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2" grpId="0"/>
      <p:bldP spid="6173" grpId="0"/>
      <p:bldP spid="6174" grpId="0"/>
      <p:bldP spid="61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16005" y="722449"/>
            <a:ext cx="3275172" cy="4679950"/>
          </a:xfrm>
        </p:spPr>
        <p:txBody>
          <a:bodyPr/>
          <a:lstStyle/>
          <a:p>
            <a:pPr lvl="0"/>
            <a:r>
              <a:rPr lang="en-US" sz="2400" b="1" dirty="0"/>
              <a:t>Destroying the list</a:t>
            </a:r>
            <a:endParaRPr lang="ru-RU" sz="2400" b="1" dirty="0"/>
          </a:p>
          <a:p>
            <a:pPr eaLnBrk="1" hangingPunct="1">
              <a:buFontTx/>
              <a:buNone/>
            </a:pPr>
            <a:endParaRPr lang="ru-RU" altLang="ru-RU" sz="2400" dirty="0"/>
          </a:p>
          <a:p>
            <a:pPr eaLnBrk="1" hangingPunct="1">
              <a:buFontTx/>
              <a:buNone/>
            </a:pPr>
            <a:r>
              <a:rPr lang="ru-RU" altLang="ru-RU" sz="2400" i="1" dirty="0" err="1"/>
              <a:t>void</a:t>
            </a:r>
            <a:r>
              <a:rPr lang="ru-RU" altLang="ru-RU" sz="2400" i="1" dirty="0"/>
              <a:t> </a:t>
            </a:r>
            <a:r>
              <a:rPr lang="ru-RU" altLang="ru-RU" sz="2400" i="1" dirty="0" err="1"/>
              <a:t>clear</a:t>
            </a:r>
            <a:r>
              <a:rPr lang="ru-RU" altLang="ru-RU" sz="2400" i="1" dirty="0"/>
              <a:t>(</a:t>
            </a:r>
            <a:r>
              <a:rPr lang="ru-RU" altLang="ru-RU" sz="2400" i="1" dirty="0" err="1"/>
              <a:t>void</a:t>
            </a:r>
            <a:r>
              <a:rPr lang="ru-RU" altLang="ru-RU" sz="2400" i="1" dirty="0"/>
              <a:t>)</a:t>
            </a:r>
            <a:endParaRPr lang="en-US" altLang="ru-RU" sz="2400" i="1" dirty="0"/>
          </a:p>
          <a:p>
            <a:pPr eaLnBrk="1" hangingPunct="1">
              <a:buFontTx/>
              <a:buNone/>
            </a:pPr>
            <a:r>
              <a:rPr lang="en-US" altLang="ru-RU" sz="2400" i="1" dirty="0"/>
              <a:t>{while (head) {</a:t>
            </a:r>
          </a:p>
          <a:p>
            <a:pPr eaLnBrk="1" hangingPunct="1">
              <a:buFontTx/>
              <a:buNone/>
            </a:pPr>
            <a:r>
              <a:rPr lang="en-US" altLang="ru-RU" sz="2400" i="1" dirty="0"/>
              <a:t>    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=head-&gt;next;</a:t>
            </a:r>
          </a:p>
          <a:p>
            <a:pPr eaLnBrk="1" hangingPunct="1">
              <a:buFontTx/>
              <a:buNone/>
            </a:pPr>
            <a:r>
              <a:rPr lang="en-US" altLang="ru-RU" sz="2400" i="1" dirty="0"/>
              <a:t>    delete head;</a:t>
            </a:r>
          </a:p>
          <a:p>
            <a:pPr eaLnBrk="1" hangingPunct="1">
              <a:buFontTx/>
              <a:buNone/>
            </a:pPr>
            <a:r>
              <a:rPr lang="en-US" altLang="ru-RU" sz="2400" i="1" dirty="0"/>
              <a:t>    head=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;</a:t>
            </a:r>
          </a:p>
          <a:p>
            <a:pPr eaLnBrk="1" hangingPunct="1">
              <a:buFontTx/>
              <a:buNone/>
            </a:pPr>
            <a:r>
              <a:rPr lang="en-US" altLang="ru-RU" sz="2400" i="1" dirty="0"/>
              <a:t>    </a:t>
            </a:r>
            <a:r>
              <a:rPr lang="ru-RU" altLang="ru-RU" sz="2400" i="1" dirty="0"/>
              <a:t>}</a:t>
            </a:r>
          </a:p>
          <a:p>
            <a:pPr eaLnBrk="1" hangingPunct="1">
              <a:buFontTx/>
              <a:buNone/>
            </a:pPr>
            <a:r>
              <a:rPr lang="ru-RU" altLang="ru-RU" sz="2400" i="1" dirty="0"/>
              <a:t>}</a:t>
            </a:r>
            <a:r>
              <a:rPr lang="ru-RU" altLang="ru-RU" sz="2400" dirty="0"/>
              <a:t>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527801" y="1196753"/>
            <a:ext cx="1730375" cy="466725"/>
            <a:chOff x="3923" y="1344"/>
            <a:chExt cx="1090" cy="294"/>
          </a:xfrm>
        </p:grpSpPr>
        <p:sp>
          <p:nvSpPr>
            <p:cNvPr id="14371" name="Text Box 6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4372" name="Text Box 7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888164" y="2133601"/>
            <a:ext cx="1730375" cy="466725"/>
            <a:chOff x="3923" y="1344"/>
            <a:chExt cx="1090" cy="294"/>
          </a:xfrm>
        </p:grpSpPr>
        <p:sp>
          <p:nvSpPr>
            <p:cNvPr id="14369" name="Text Box 9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4370" name="Text Box 10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7680326" y="3970339"/>
            <a:ext cx="1730375" cy="466725"/>
            <a:chOff x="3923" y="1344"/>
            <a:chExt cx="1090" cy="294"/>
          </a:xfrm>
        </p:grpSpPr>
        <p:sp>
          <p:nvSpPr>
            <p:cNvPr id="14367" name="Text Box 12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4368" name="Text Box 13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7319964" y="3106739"/>
            <a:ext cx="1730375" cy="466725"/>
            <a:chOff x="3923" y="1344"/>
            <a:chExt cx="1090" cy="294"/>
          </a:xfrm>
        </p:grpSpPr>
        <p:sp>
          <p:nvSpPr>
            <p:cNvPr id="14365" name="Text Box 15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14366" name="Text Box 16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6959600" y="620689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>
            <a:off x="7319964" y="1700214"/>
            <a:ext cx="50482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 flipH="1">
            <a:off x="7680325" y="2636838"/>
            <a:ext cx="5032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 flipH="1">
            <a:off x="8112126" y="3573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>
            <a:off x="8975725" y="443706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4348" name="Text Box 22"/>
          <p:cNvSpPr txBox="1">
            <a:spLocks noChangeArrowheads="1"/>
          </p:cNvSpPr>
          <p:nvPr/>
        </p:nvSpPr>
        <p:spPr bwMode="auto">
          <a:xfrm>
            <a:off x="8543925" y="5013325"/>
            <a:ext cx="96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NULL</a:t>
            </a: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7032625" y="549275"/>
            <a:ext cx="86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head</a:t>
            </a:r>
            <a:endParaRPr lang="ru-RU" altLang="ru-RU" sz="2400">
              <a:solidFill>
                <a:srgbClr val="000000"/>
              </a:solidFill>
            </a:endParaRPr>
          </a:p>
        </p:txBody>
      </p: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6075363" y="2349500"/>
            <a:ext cx="812800" cy="457200"/>
            <a:chOff x="2096" y="2943"/>
            <a:chExt cx="512" cy="288"/>
          </a:xfrm>
        </p:grpSpPr>
        <p:sp>
          <p:nvSpPr>
            <p:cNvPr id="14363" name="Line 24"/>
            <p:cNvSpPr>
              <a:spLocks noChangeShapeType="1"/>
            </p:cNvSpPr>
            <p:nvPr/>
          </p:nvSpPr>
          <p:spPr bwMode="auto">
            <a:xfrm>
              <a:off x="2109" y="2976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364" name="Text Box 25"/>
            <p:cNvSpPr txBox="1">
              <a:spLocks noChangeArrowheads="1"/>
            </p:cNvSpPr>
            <p:nvPr/>
          </p:nvSpPr>
          <p:spPr bwMode="auto">
            <a:xfrm>
              <a:off x="2096" y="2943"/>
              <a:ext cx="3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ptr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7319964" y="1414464"/>
            <a:ext cx="936625" cy="719137"/>
            <a:chOff x="2971" y="3159"/>
            <a:chExt cx="590" cy="453"/>
          </a:xfrm>
        </p:grpSpPr>
        <p:sp>
          <p:nvSpPr>
            <p:cNvPr id="14361" name="Line 27"/>
            <p:cNvSpPr>
              <a:spLocks noChangeShapeType="1"/>
            </p:cNvSpPr>
            <p:nvPr/>
          </p:nvSpPr>
          <p:spPr bwMode="auto">
            <a:xfrm>
              <a:off x="2971" y="324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362" name="Text Box 28"/>
            <p:cNvSpPr txBox="1">
              <a:spLocks noChangeArrowheads="1"/>
            </p:cNvSpPr>
            <p:nvPr/>
          </p:nvSpPr>
          <p:spPr bwMode="auto">
            <a:xfrm>
              <a:off x="3017" y="3159"/>
              <a:ext cx="5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head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7680326" y="2349500"/>
            <a:ext cx="936625" cy="719138"/>
            <a:chOff x="2971" y="3159"/>
            <a:chExt cx="590" cy="453"/>
          </a:xfrm>
        </p:grpSpPr>
        <p:sp>
          <p:nvSpPr>
            <p:cNvPr id="14359" name="Line 31"/>
            <p:cNvSpPr>
              <a:spLocks noChangeShapeType="1"/>
            </p:cNvSpPr>
            <p:nvPr/>
          </p:nvSpPr>
          <p:spPr bwMode="auto">
            <a:xfrm>
              <a:off x="2971" y="324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360" name="Text Box 32"/>
            <p:cNvSpPr txBox="1">
              <a:spLocks noChangeArrowheads="1"/>
            </p:cNvSpPr>
            <p:nvPr/>
          </p:nvSpPr>
          <p:spPr bwMode="auto">
            <a:xfrm>
              <a:off x="3017" y="3159"/>
              <a:ext cx="5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head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8112128" y="3284535"/>
            <a:ext cx="944563" cy="720724"/>
            <a:chOff x="2971" y="3159"/>
            <a:chExt cx="595" cy="454"/>
          </a:xfrm>
        </p:grpSpPr>
        <p:sp>
          <p:nvSpPr>
            <p:cNvPr id="14357" name="Line 34"/>
            <p:cNvSpPr>
              <a:spLocks noChangeShapeType="1"/>
            </p:cNvSpPr>
            <p:nvPr/>
          </p:nvSpPr>
          <p:spPr bwMode="auto">
            <a:xfrm>
              <a:off x="2971" y="3250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358" name="Text Box 35"/>
            <p:cNvSpPr txBox="1">
              <a:spLocks noChangeArrowheads="1"/>
            </p:cNvSpPr>
            <p:nvPr/>
          </p:nvSpPr>
          <p:spPr bwMode="auto">
            <a:xfrm>
              <a:off x="3017" y="3159"/>
              <a:ext cx="54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head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8975726" y="4221164"/>
            <a:ext cx="936625" cy="719137"/>
            <a:chOff x="2971" y="3159"/>
            <a:chExt cx="590" cy="453"/>
          </a:xfrm>
        </p:grpSpPr>
        <p:sp>
          <p:nvSpPr>
            <p:cNvPr id="14355" name="Line 37"/>
            <p:cNvSpPr>
              <a:spLocks noChangeShapeType="1"/>
            </p:cNvSpPr>
            <p:nvPr/>
          </p:nvSpPr>
          <p:spPr bwMode="auto">
            <a:xfrm>
              <a:off x="2971" y="324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356" name="Text Box 38"/>
            <p:cNvSpPr txBox="1">
              <a:spLocks noChangeArrowheads="1"/>
            </p:cNvSpPr>
            <p:nvPr/>
          </p:nvSpPr>
          <p:spPr bwMode="auto">
            <a:xfrm>
              <a:off x="3017" y="3159"/>
              <a:ext cx="5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head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52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0.05221 0.1344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" y="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21 0.1345 L 0.05703 0.2550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03 0.25509 L 0.14557 0.3965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7" y="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5" grpId="0" animBg="1"/>
      <p:bldP spid="7186" grpId="0" animBg="1"/>
      <p:bldP spid="7187" grpId="0" animBg="1"/>
      <p:bldP spid="7188" grpId="0" animBg="1"/>
      <p:bldP spid="7189" grpId="0" animBg="1"/>
      <p:bldP spid="71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260351"/>
            <a:ext cx="8497068" cy="6264275"/>
          </a:xfrm>
        </p:spPr>
        <p:txBody>
          <a:bodyPr/>
          <a:lstStyle/>
          <a:p>
            <a:pPr lvl="0"/>
            <a:r>
              <a:rPr lang="en-US" sz="2800" b="1" dirty="0"/>
              <a:t>Insertion a node</a:t>
            </a:r>
            <a:endParaRPr lang="ru-RU" sz="2800" b="1" dirty="0"/>
          </a:p>
          <a:p>
            <a:pPr marL="0" indent="0">
              <a:buNone/>
            </a:pPr>
            <a:r>
              <a:rPr lang="en-US" sz="1600" dirty="0"/>
              <a:t>void </a:t>
            </a:r>
            <a:r>
              <a:rPr lang="en-US" sz="1600" dirty="0" err="1"/>
              <a:t>insert_after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x, </a:t>
            </a:r>
            <a:r>
              <a:rPr lang="en-US" sz="1600" dirty="0" err="1"/>
              <a:t>int</a:t>
            </a:r>
            <a:r>
              <a:rPr lang="en-US" sz="1600" dirty="0"/>
              <a:t> a)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{ 	// </a:t>
            </a:r>
            <a:r>
              <a:rPr lang="en-US" sz="1600" i="1" dirty="0"/>
              <a:t>Initialize </a:t>
            </a:r>
            <a:r>
              <a:rPr lang="en-US" sz="1600" i="1" dirty="0" err="1"/>
              <a:t>ptr</a:t>
            </a:r>
            <a:r>
              <a:rPr lang="en-US" sz="1600" i="1" dirty="0"/>
              <a:t> to head of list</a:t>
            </a:r>
            <a:endParaRPr lang="ru-RU" sz="1600" i="1" dirty="0"/>
          </a:p>
          <a:p>
            <a:pPr marL="0" indent="0">
              <a:buNone/>
            </a:pPr>
            <a:r>
              <a:rPr lang="en-US" sz="1600" dirty="0"/>
              <a:t>LIST *</a:t>
            </a:r>
            <a:r>
              <a:rPr lang="en-US" sz="1600" dirty="0" err="1"/>
              <a:t>ptr</a:t>
            </a:r>
            <a:r>
              <a:rPr lang="en-US" sz="1600" dirty="0"/>
              <a:t>=head;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LIST *temp;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		// </a:t>
            </a:r>
            <a:r>
              <a:rPr lang="en-US" sz="1600" i="1" dirty="0"/>
              <a:t>If the list is empty, do nothing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if (!</a:t>
            </a:r>
            <a:r>
              <a:rPr lang="en-US" sz="1600" dirty="0" err="1"/>
              <a:t>ptr</a:t>
            </a:r>
            <a:r>
              <a:rPr lang="en-US" sz="1600" dirty="0"/>
              <a:t>)	return;</a:t>
            </a:r>
            <a:br>
              <a:rPr lang="en-US" sz="1600" dirty="0"/>
            </a:br>
            <a:r>
              <a:rPr lang="en-US" sz="1600" dirty="0"/>
              <a:t>		// </a:t>
            </a:r>
            <a:r>
              <a:rPr lang="en-US" sz="1600" i="1" dirty="0"/>
              <a:t>Skip all nodes whose value is not equal to x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while (</a:t>
            </a:r>
            <a:r>
              <a:rPr lang="en-US" sz="1600" dirty="0" err="1"/>
              <a:t>ptr</a:t>
            </a:r>
            <a:r>
              <a:rPr lang="en-US" sz="1600" dirty="0"/>
              <a:t> != NULL &amp;&amp; </a:t>
            </a:r>
            <a:r>
              <a:rPr lang="en-US" sz="1600" dirty="0" err="1"/>
              <a:t>ptr</a:t>
            </a:r>
            <a:r>
              <a:rPr lang="en-US" sz="1600" dirty="0"/>
              <a:t>-&gt;</a:t>
            </a:r>
            <a:r>
              <a:rPr lang="en-US" sz="1600" dirty="0" err="1"/>
              <a:t>dann</a:t>
            </a:r>
            <a:r>
              <a:rPr lang="en-US" sz="1600" dirty="0"/>
              <a:t>!=x) 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  	</a:t>
            </a:r>
            <a:r>
              <a:rPr lang="en-US" sz="1600" dirty="0" err="1"/>
              <a:t>ptr</a:t>
            </a:r>
            <a:r>
              <a:rPr lang="en-US" sz="1600" dirty="0"/>
              <a:t>=</a:t>
            </a:r>
            <a:r>
              <a:rPr lang="en-US" sz="1600" dirty="0" err="1"/>
              <a:t>ptr</a:t>
            </a:r>
            <a:r>
              <a:rPr lang="en-US" sz="1600" dirty="0"/>
              <a:t>-&gt;next;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if (</a:t>
            </a:r>
            <a:r>
              <a:rPr lang="en-US" sz="1600" dirty="0" err="1"/>
              <a:t>ptr</a:t>
            </a:r>
            <a:r>
              <a:rPr lang="en-US" sz="1600" dirty="0"/>
              <a:t>!=NULL)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  	{	// </a:t>
            </a:r>
            <a:r>
              <a:rPr lang="en-US" sz="1600" i="1" dirty="0"/>
              <a:t>Allocate a new node temp and store data</a:t>
            </a:r>
            <a:endParaRPr lang="ru-RU" sz="1600" i="1" dirty="0"/>
          </a:p>
          <a:p>
            <a:pPr marL="0" indent="0">
              <a:buNone/>
            </a:pPr>
            <a:r>
              <a:rPr lang="en-US" sz="1600" dirty="0"/>
              <a:t> 	 temp=new LIST;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 	 temp-&gt;</a:t>
            </a:r>
            <a:r>
              <a:rPr lang="en-US" sz="1600" dirty="0" err="1"/>
              <a:t>dann</a:t>
            </a:r>
            <a:r>
              <a:rPr lang="en-US" sz="1600" dirty="0"/>
              <a:t>=a;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		// </a:t>
            </a:r>
            <a:r>
              <a:rPr lang="en-US" sz="1600" i="1" dirty="0"/>
              <a:t>Set </a:t>
            </a:r>
            <a:r>
              <a:rPr lang="en-US" sz="1600" i="1" dirty="0" err="1"/>
              <a:t>temp.next</a:t>
            </a:r>
            <a:r>
              <a:rPr lang="en-US" sz="1600" i="1" dirty="0"/>
              <a:t> field equal to a node is situated after </a:t>
            </a:r>
            <a:r>
              <a:rPr lang="en-US" sz="1600" i="1" dirty="0" err="1"/>
              <a:t>ptr</a:t>
            </a:r>
            <a:endParaRPr lang="ru-RU" sz="1600" i="1" dirty="0"/>
          </a:p>
          <a:p>
            <a:pPr marL="0" indent="0">
              <a:buNone/>
            </a:pPr>
            <a:r>
              <a:rPr lang="en-US" sz="1600" dirty="0"/>
              <a:t> 	 temp-&gt;next=</a:t>
            </a:r>
            <a:r>
              <a:rPr lang="en-US" sz="1600" dirty="0" err="1"/>
              <a:t>ptr</a:t>
            </a:r>
            <a:r>
              <a:rPr lang="en-US" sz="1600" dirty="0"/>
              <a:t>-&gt;next;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		// </a:t>
            </a:r>
            <a:r>
              <a:rPr lang="en-US" sz="1600" i="1" dirty="0"/>
              <a:t>Change </a:t>
            </a:r>
            <a:r>
              <a:rPr lang="en-US" sz="1600" i="1" dirty="0" err="1"/>
              <a:t>ptr.next</a:t>
            </a:r>
            <a:r>
              <a:rPr lang="en-US" sz="1600" i="1" dirty="0"/>
              <a:t> field to point to the new node temp</a:t>
            </a:r>
            <a:endParaRPr lang="ru-RU" sz="1600" i="1" dirty="0"/>
          </a:p>
          <a:p>
            <a:pPr marL="0" indent="0">
              <a:buNone/>
            </a:pPr>
            <a:r>
              <a:rPr lang="en-US" sz="1600" dirty="0"/>
              <a:t> 	 </a:t>
            </a:r>
            <a:r>
              <a:rPr lang="en-US" sz="1600" dirty="0" err="1"/>
              <a:t>ptr</a:t>
            </a:r>
            <a:r>
              <a:rPr lang="en-US" sz="1600" dirty="0"/>
              <a:t>-&gt;next=temp;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 	 }</a:t>
            </a:r>
            <a:endParaRPr lang="ru-RU" sz="1600" dirty="0"/>
          </a:p>
          <a:p>
            <a:pPr marL="0" indent="0">
              <a:buNone/>
            </a:pPr>
            <a:r>
              <a:rPr lang="en-US" sz="1600" dirty="0"/>
              <a:t>}</a:t>
            </a:r>
            <a:endParaRPr lang="ru-RU" sz="1600" dirty="0"/>
          </a:p>
        </p:txBody>
      </p:sp>
      <p:pic>
        <p:nvPicPr>
          <p:cNvPr id="37" name="Рисунок 3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188640"/>
            <a:ext cx="5113020" cy="1704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5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48" y="210923"/>
            <a:ext cx="5062540" cy="6481018"/>
          </a:xfrm>
        </p:spPr>
        <p:txBody>
          <a:bodyPr/>
          <a:lstStyle/>
          <a:p>
            <a:pPr lvl="0"/>
            <a:r>
              <a:rPr lang="en-US" sz="2800" b="1" dirty="0"/>
              <a:t>Insertion a node</a:t>
            </a:r>
            <a:endParaRPr lang="ru-RU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void </a:t>
            </a:r>
            <a:r>
              <a:rPr lang="en-US" altLang="ru-RU" sz="2400" i="1" dirty="0" err="1"/>
              <a:t>insert_after</a:t>
            </a:r>
            <a:r>
              <a:rPr lang="en-US" altLang="ru-RU" sz="2400" i="1" dirty="0"/>
              <a:t>(</a:t>
            </a:r>
            <a:r>
              <a:rPr lang="en-US" altLang="ru-RU" sz="2400" i="1" dirty="0" err="1"/>
              <a:t>int</a:t>
            </a:r>
            <a:r>
              <a:rPr lang="en-US" altLang="ru-RU" sz="2400" i="1" dirty="0"/>
              <a:t> x, </a:t>
            </a:r>
            <a:r>
              <a:rPr lang="en-US" altLang="ru-RU" sz="2400" i="1" dirty="0" err="1"/>
              <a:t>int</a:t>
            </a:r>
            <a:r>
              <a:rPr lang="en-US" altLang="ru-RU" sz="2400" i="1" dirty="0"/>
              <a:t> a)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{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=head;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 LIST *temp;</a:t>
            </a:r>
          </a:p>
          <a:p>
            <a:pPr marL="0" indent="0">
              <a:buNone/>
            </a:pPr>
            <a:r>
              <a:rPr lang="en-US" sz="2400" i="1" dirty="0"/>
              <a:t>if (!</a:t>
            </a:r>
            <a:r>
              <a:rPr lang="en-US" sz="2400" i="1" dirty="0" err="1"/>
              <a:t>ptr</a:t>
            </a:r>
            <a:r>
              <a:rPr lang="en-US" sz="2400" i="1" dirty="0"/>
              <a:t>) 	return;</a:t>
            </a:r>
            <a:br>
              <a:rPr lang="en-US" sz="2400" i="1" dirty="0"/>
            </a:br>
            <a:r>
              <a:rPr lang="en-US" sz="2400" i="1" dirty="0"/>
              <a:t>while (</a:t>
            </a:r>
            <a:r>
              <a:rPr lang="en-US" sz="2400" i="1" dirty="0" err="1"/>
              <a:t>ptr</a:t>
            </a:r>
            <a:r>
              <a:rPr lang="en-US" sz="2400" i="1" dirty="0"/>
              <a:t> != NULL &amp;&amp; </a:t>
            </a:r>
            <a:r>
              <a:rPr lang="en-US" sz="2400" i="1" dirty="0" err="1"/>
              <a:t>ptr</a:t>
            </a:r>
            <a:r>
              <a:rPr lang="en-US" sz="2400" i="1" dirty="0"/>
              <a:t>-&gt;</a:t>
            </a:r>
            <a:r>
              <a:rPr lang="en-US" sz="2400" i="1" dirty="0" err="1"/>
              <a:t>dann</a:t>
            </a:r>
            <a:r>
              <a:rPr lang="en-US" sz="2400" i="1" dirty="0"/>
              <a:t>!=x) </a:t>
            </a:r>
            <a:endParaRPr lang="ru-RU" sz="2400" i="1" dirty="0"/>
          </a:p>
          <a:p>
            <a:pPr marL="0" indent="0">
              <a:buNone/>
            </a:pPr>
            <a:r>
              <a:rPr lang="en-US" sz="2400" i="1" dirty="0"/>
              <a:t>  </a:t>
            </a:r>
            <a:r>
              <a:rPr lang="en-US" sz="2400" i="1" dirty="0" err="1"/>
              <a:t>ptr</a:t>
            </a:r>
            <a:r>
              <a:rPr lang="en-US" sz="2400" i="1" dirty="0"/>
              <a:t>=</a:t>
            </a:r>
            <a:r>
              <a:rPr lang="en-US" sz="2400" i="1" dirty="0" err="1"/>
              <a:t>ptr</a:t>
            </a:r>
            <a:r>
              <a:rPr lang="en-US" sz="2400" i="1" dirty="0"/>
              <a:t>-&gt;next;</a:t>
            </a:r>
            <a:endParaRPr lang="ru-RU" sz="2400" i="1" dirty="0"/>
          </a:p>
          <a:p>
            <a:pPr marL="0" indent="0">
              <a:buNone/>
            </a:pPr>
            <a:r>
              <a:rPr lang="en-US" sz="2400" i="1" dirty="0"/>
              <a:t>if (</a:t>
            </a:r>
            <a:r>
              <a:rPr lang="en-US" sz="2400" i="1" dirty="0" err="1"/>
              <a:t>ptr</a:t>
            </a:r>
            <a:r>
              <a:rPr lang="en-US" sz="2400" i="1" dirty="0"/>
              <a:t>!=NULL)</a:t>
            </a:r>
            <a:endParaRPr lang="ru-RU" sz="2400" i="1" dirty="0"/>
          </a:p>
          <a:p>
            <a:pPr marL="0" indent="0">
              <a:buNone/>
            </a:pPr>
            <a:r>
              <a:rPr lang="en-US" sz="2400" i="1" dirty="0"/>
              <a:t>{</a:t>
            </a:r>
            <a:endParaRPr lang="ru-RU" sz="2400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temp=new LIST;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temp-&gt;</a:t>
            </a:r>
            <a:r>
              <a:rPr lang="en-US" altLang="ru-RU" sz="2400" i="1" dirty="0" err="1"/>
              <a:t>dann</a:t>
            </a:r>
            <a:r>
              <a:rPr lang="en-US" altLang="ru-RU" sz="2400" i="1" dirty="0"/>
              <a:t>=a;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/>
              <a:t>temp-&gt;next=</a:t>
            </a:r>
            <a:r>
              <a:rPr lang="en-US" altLang="ru-RU" sz="2400" i="1" dirty="0" err="1"/>
              <a:t>ptr</a:t>
            </a:r>
            <a:r>
              <a:rPr lang="en-US" altLang="ru-RU" sz="2400" i="1" dirty="0"/>
              <a:t>-&gt;next;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i="1" dirty="0" err="1"/>
              <a:t>ptr</a:t>
            </a:r>
            <a:r>
              <a:rPr lang="en-US" altLang="ru-RU" sz="2400" i="1" dirty="0"/>
              <a:t>-&gt;next=temp;</a:t>
            </a:r>
            <a:endParaRPr lang="ru-RU" altLang="ru-RU" sz="2400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i="1" dirty="0"/>
              <a:t>} </a:t>
            </a:r>
            <a:r>
              <a:rPr lang="en-US" altLang="ru-RU" sz="2400" i="1" dirty="0"/>
              <a:t>}</a:t>
            </a:r>
            <a:endParaRPr lang="ru-RU" altLang="ru-RU" sz="2400" i="1" dirty="0"/>
          </a:p>
        </p:txBody>
      </p:sp>
      <p:grpSp>
        <p:nvGrpSpPr>
          <p:cNvPr id="15363" name="Group 5"/>
          <p:cNvGrpSpPr>
            <a:grpSpLocks/>
          </p:cNvGrpSpPr>
          <p:nvPr/>
        </p:nvGrpSpPr>
        <p:grpSpPr bwMode="auto">
          <a:xfrm>
            <a:off x="5951539" y="1425576"/>
            <a:ext cx="1730375" cy="466725"/>
            <a:chOff x="3923" y="1344"/>
            <a:chExt cx="1090" cy="294"/>
          </a:xfrm>
        </p:grpSpPr>
        <p:sp>
          <p:nvSpPr>
            <p:cNvPr id="15395" name="Text Box 6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5396" name="Text Box 7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15364" name="Group 8"/>
          <p:cNvGrpSpPr>
            <a:grpSpLocks/>
          </p:cNvGrpSpPr>
          <p:nvPr/>
        </p:nvGrpSpPr>
        <p:grpSpPr bwMode="auto">
          <a:xfrm>
            <a:off x="6311901" y="2324101"/>
            <a:ext cx="1730375" cy="466725"/>
            <a:chOff x="3923" y="1344"/>
            <a:chExt cx="1090" cy="294"/>
          </a:xfrm>
        </p:grpSpPr>
        <p:sp>
          <p:nvSpPr>
            <p:cNvPr id="15393" name="Text Box 9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5394" name="Text Box 10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15365" name="Group 11"/>
          <p:cNvGrpSpPr>
            <a:grpSpLocks/>
          </p:cNvGrpSpPr>
          <p:nvPr/>
        </p:nvGrpSpPr>
        <p:grpSpPr bwMode="auto">
          <a:xfrm>
            <a:off x="7104064" y="4881564"/>
            <a:ext cx="1730375" cy="466725"/>
            <a:chOff x="3923" y="1344"/>
            <a:chExt cx="1090" cy="294"/>
          </a:xfrm>
        </p:grpSpPr>
        <p:sp>
          <p:nvSpPr>
            <p:cNvPr id="15391" name="Text Box 12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5392" name="Text Box 13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15366" name="Group 14"/>
          <p:cNvGrpSpPr>
            <a:grpSpLocks/>
          </p:cNvGrpSpPr>
          <p:nvPr/>
        </p:nvGrpSpPr>
        <p:grpSpPr bwMode="auto">
          <a:xfrm>
            <a:off x="6743701" y="3297239"/>
            <a:ext cx="1730375" cy="466725"/>
            <a:chOff x="3923" y="1344"/>
            <a:chExt cx="1090" cy="294"/>
          </a:xfrm>
        </p:grpSpPr>
        <p:sp>
          <p:nvSpPr>
            <p:cNvPr id="15389" name="Text Box 15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15390" name="Text Box 16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15367" name="Line 17"/>
          <p:cNvSpPr>
            <a:spLocks noChangeShapeType="1"/>
          </p:cNvSpPr>
          <p:nvPr/>
        </p:nvSpPr>
        <p:spPr bwMode="auto">
          <a:xfrm>
            <a:off x="6383338" y="882651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8" name="Line 18"/>
          <p:cNvSpPr>
            <a:spLocks noChangeShapeType="1"/>
          </p:cNvSpPr>
          <p:nvPr/>
        </p:nvSpPr>
        <p:spPr bwMode="auto">
          <a:xfrm flipH="1">
            <a:off x="6743701" y="1890714"/>
            <a:ext cx="50482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9" name="Line 19"/>
          <p:cNvSpPr>
            <a:spLocks noChangeShapeType="1"/>
          </p:cNvSpPr>
          <p:nvPr/>
        </p:nvSpPr>
        <p:spPr bwMode="auto">
          <a:xfrm flipH="1">
            <a:off x="7104064" y="2827338"/>
            <a:ext cx="5032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H="1">
            <a:off x="7464426" y="3763963"/>
            <a:ext cx="576263" cy="1104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71" name="Line 21"/>
          <p:cNvSpPr>
            <a:spLocks noChangeShapeType="1"/>
          </p:cNvSpPr>
          <p:nvPr/>
        </p:nvSpPr>
        <p:spPr bwMode="auto">
          <a:xfrm>
            <a:off x="8399463" y="534828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72" name="Text Box 22"/>
          <p:cNvSpPr txBox="1">
            <a:spLocks noChangeArrowheads="1"/>
          </p:cNvSpPr>
          <p:nvPr/>
        </p:nvSpPr>
        <p:spPr bwMode="auto">
          <a:xfrm>
            <a:off x="7967663" y="5924550"/>
            <a:ext cx="96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NULL</a:t>
            </a: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15373" name="Text Box 23"/>
          <p:cNvSpPr txBox="1">
            <a:spLocks noChangeArrowheads="1"/>
          </p:cNvSpPr>
          <p:nvPr/>
        </p:nvSpPr>
        <p:spPr bwMode="auto">
          <a:xfrm>
            <a:off x="6456363" y="739775"/>
            <a:ext cx="86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head</a:t>
            </a:r>
            <a:endParaRPr lang="ru-RU" altLang="ru-RU" sz="2400">
              <a:solidFill>
                <a:srgbClr val="000000"/>
              </a:solidFill>
            </a:endParaRPr>
          </a:p>
        </p:txBody>
      </p: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5087938" y="1628775"/>
            <a:ext cx="863600" cy="457200"/>
            <a:chOff x="2245" y="1026"/>
            <a:chExt cx="544" cy="288"/>
          </a:xfrm>
        </p:grpSpPr>
        <p:sp>
          <p:nvSpPr>
            <p:cNvPr id="15387" name="Line 24"/>
            <p:cNvSpPr>
              <a:spLocks noChangeShapeType="1"/>
            </p:cNvSpPr>
            <p:nvPr/>
          </p:nvSpPr>
          <p:spPr bwMode="auto">
            <a:xfrm>
              <a:off x="2336" y="1026"/>
              <a:ext cx="4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388" name="Text Box 25"/>
            <p:cNvSpPr txBox="1">
              <a:spLocks noChangeArrowheads="1"/>
            </p:cNvSpPr>
            <p:nvPr/>
          </p:nvSpPr>
          <p:spPr bwMode="auto">
            <a:xfrm>
              <a:off x="2245" y="1026"/>
              <a:ext cx="3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ptr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8616951" y="3159125"/>
            <a:ext cx="1730375" cy="1384300"/>
            <a:chOff x="4468" y="1990"/>
            <a:chExt cx="1090" cy="872"/>
          </a:xfrm>
        </p:grpSpPr>
        <p:grpSp>
          <p:nvGrpSpPr>
            <p:cNvPr id="15382" name="Group 27"/>
            <p:cNvGrpSpPr>
              <a:grpSpLocks/>
            </p:cNvGrpSpPr>
            <p:nvPr/>
          </p:nvGrpSpPr>
          <p:grpSpPr bwMode="auto">
            <a:xfrm>
              <a:off x="4468" y="2568"/>
              <a:ext cx="1090" cy="294"/>
              <a:chOff x="3923" y="1344"/>
              <a:chExt cx="1090" cy="294"/>
            </a:xfrm>
          </p:grpSpPr>
          <p:sp>
            <p:nvSpPr>
              <p:cNvPr id="15385" name="Text Box 28"/>
              <p:cNvSpPr txBox="1">
                <a:spLocks noChangeArrowheads="1"/>
              </p:cNvSpPr>
              <p:nvPr/>
            </p:nvSpPr>
            <p:spPr bwMode="auto">
              <a:xfrm>
                <a:off x="3923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ru-RU" alt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86" name="Text Box 29"/>
              <p:cNvSpPr txBox="1">
                <a:spLocks noChangeArrowheads="1"/>
              </p:cNvSpPr>
              <p:nvPr/>
            </p:nvSpPr>
            <p:spPr bwMode="auto">
              <a:xfrm>
                <a:off x="4468" y="1344"/>
                <a:ext cx="545" cy="29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ru-RU" sz="2400">
                    <a:solidFill>
                      <a:srgbClr val="000000"/>
                    </a:solidFill>
                  </a:rPr>
                  <a:t>next</a:t>
                </a:r>
                <a:endParaRPr lang="ru-RU" altLang="ru-RU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5383" name="Line 30"/>
            <p:cNvSpPr>
              <a:spLocks noChangeShapeType="1"/>
            </p:cNvSpPr>
            <p:nvPr/>
          </p:nvSpPr>
          <p:spPr bwMode="auto">
            <a:xfrm>
              <a:off x="4740" y="2069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384" name="Text Box 31"/>
            <p:cNvSpPr txBox="1">
              <a:spLocks noChangeArrowheads="1"/>
            </p:cNvSpPr>
            <p:nvPr/>
          </p:nvSpPr>
          <p:spPr bwMode="auto">
            <a:xfrm>
              <a:off x="4772" y="1990"/>
              <a:ext cx="54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temp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8812214" y="40513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99</a:t>
            </a:r>
            <a:endParaRPr lang="ru-RU" altLang="ru-RU" sz="2400">
              <a:solidFill>
                <a:srgbClr val="000000"/>
              </a:solidFill>
            </a:endParaRPr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7680326" y="4437063"/>
            <a:ext cx="2303463" cy="431800"/>
            <a:chOff x="3878" y="2795"/>
            <a:chExt cx="1451" cy="272"/>
          </a:xfrm>
        </p:grpSpPr>
        <p:sp>
          <p:nvSpPr>
            <p:cNvPr id="15379" name="Line 34"/>
            <p:cNvSpPr>
              <a:spLocks noChangeShapeType="1"/>
            </p:cNvSpPr>
            <p:nvPr/>
          </p:nvSpPr>
          <p:spPr bwMode="auto">
            <a:xfrm flipH="1">
              <a:off x="3878" y="2931"/>
              <a:ext cx="13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380" name="Line 35"/>
            <p:cNvSpPr>
              <a:spLocks noChangeShapeType="1"/>
            </p:cNvSpPr>
            <p:nvPr/>
          </p:nvSpPr>
          <p:spPr bwMode="auto">
            <a:xfrm>
              <a:off x="4014" y="2931"/>
              <a:ext cx="13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381" name="Line 36"/>
            <p:cNvSpPr>
              <a:spLocks noChangeShapeType="1"/>
            </p:cNvSpPr>
            <p:nvPr/>
          </p:nvSpPr>
          <p:spPr bwMode="auto">
            <a:xfrm flipV="1">
              <a:off x="5329" y="279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8230" name="Line 38"/>
          <p:cNvSpPr>
            <a:spLocks noChangeShapeType="1"/>
          </p:cNvSpPr>
          <p:nvPr/>
        </p:nvSpPr>
        <p:spPr bwMode="auto">
          <a:xfrm>
            <a:off x="8112126" y="3716339"/>
            <a:ext cx="504825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86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3941 0.124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41 0.12408 L 0.08663 0.2710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" grpId="0" animBg="1"/>
      <p:bldP spid="8225" grpId="0"/>
      <p:bldP spid="82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03388" y="260350"/>
            <a:ext cx="8785100" cy="6409010"/>
          </a:xfrm>
        </p:spPr>
        <p:txBody>
          <a:bodyPr/>
          <a:lstStyle/>
          <a:p>
            <a:pPr lvl="0"/>
            <a:r>
              <a:rPr lang="en-US" sz="2400" b="1" dirty="0"/>
              <a:t>Deleting a node</a:t>
            </a:r>
            <a:endParaRPr lang="ru-RU" sz="2400" b="1" dirty="0"/>
          </a:p>
          <a:p>
            <a:pPr eaLnBrk="1" hangingPunct="1">
              <a:buFontTx/>
              <a:buNone/>
            </a:pPr>
            <a:endParaRPr lang="ru-RU" altLang="ru-RU" sz="1100" dirty="0"/>
          </a:p>
          <a:p>
            <a:pPr marL="0" indent="0">
              <a:buNone/>
            </a:pPr>
            <a:r>
              <a:rPr lang="en-US" sz="1800" dirty="0"/>
              <a:t>void </a:t>
            </a:r>
            <a:r>
              <a:rPr lang="en-US" sz="1800" dirty="0" err="1"/>
              <a:t>delete_after</a:t>
            </a:r>
            <a:r>
              <a:rPr lang="en-US" sz="1800" dirty="0"/>
              <a:t>(</a:t>
            </a:r>
            <a:r>
              <a:rPr lang="en-US" sz="1800" dirty="0" err="1"/>
              <a:t>int</a:t>
            </a:r>
            <a:r>
              <a:rPr lang="en-US" sz="1800" dirty="0"/>
              <a:t> x)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{ 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		// </a:t>
            </a:r>
            <a:r>
              <a:rPr lang="en-US" sz="1800" i="1" dirty="0"/>
              <a:t>Initialize </a:t>
            </a:r>
            <a:r>
              <a:rPr lang="en-US" sz="1800" i="1" dirty="0" err="1"/>
              <a:t>ptr</a:t>
            </a:r>
            <a:r>
              <a:rPr lang="en-US" sz="1800" i="1" dirty="0"/>
              <a:t> to head of list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LIST</a:t>
            </a:r>
            <a:r>
              <a:rPr lang="en-US" sz="1800" dirty="0"/>
              <a:t> *</a:t>
            </a:r>
            <a:r>
              <a:rPr lang="en-US" sz="1800" dirty="0" err="1"/>
              <a:t>ptr</a:t>
            </a:r>
            <a:r>
              <a:rPr lang="en-US" sz="1800" dirty="0"/>
              <a:t>=head;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LIST *temp;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		// </a:t>
            </a:r>
            <a:r>
              <a:rPr lang="en-US" sz="1800" i="1" dirty="0"/>
              <a:t>If the list is empty, do nothing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if (!</a:t>
            </a:r>
            <a:r>
              <a:rPr lang="en-US" sz="1800" dirty="0" err="1"/>
              <a:t>ptr</a:t>
            </a:r>
            <a:r>
              <a:rPr lang="en-US" sz="1800" dirty="0"/>
              <a:t>)	return;</a:t>
            </a:r>
            <a:br>
              <a:rPr lang="en-US" sz="1800" dirty="0"/>
            </a:br>
            <a:r>
              <a:rPr lang="en-US" sz="1800" dirty="0"/>
              <a:t>		// </a:t>
            </a:r>
            <a:r>
              <a:rPr lang="en-US" sz="1800" i="1" dirty="0"/>
              <a:t>Skip all nodes whose value is not equal to x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while (</a:t>
            </a:r>
            <a:r>
              <a:rPr lang="en-US" sz="1800" dirty="0" err="1"/>
              <a:t>ptr</a:t>
            </a:r>
            <a:r>
              <a:rPr lang="en-US" sz="1800" dirty="0"/>
              <a:t> != NULL &amp;&amp; </a:t>
            </a:r>
            <a:r>
              <a:rPr lang="en-US" sz="1800" dirty="0" err="1"/>
              <a:t>ptr</a:t>
            </a:r>
            <a:r>
              <a:rPr lang="en-US" sz="1800" dirty="0"/>
              <a:t>-&gt;</a:t>
            </a:r>
            <a:r>
              <a:rPr lang="en-US" sz="1800" dirty="0" err="1"/>
              <a:t>dann</a:t>
            </a:r>
            <a:r>
              <a:rPr lang="en-US" sz="1800" dirty="0"/>
              <a:t>!=x) 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       	</a:t>
            </a:r>
            <a:r>
              <a:rPr lang="en-US" sz="1800" dirty="0" err="1"/>
              <a:t>ptr</a:t>
            </a:r>
            <a:r>
              <a:rPr lang="en-US" sz="1800" dirty="0"/>
              <a:t>=</a:t>
            </a:r>
            <a:r>
              <a:rPr lang="en-US" sz="1800" dirty="0" err="1"/>
              <a:t>ptr</a:t>
            </a:r>
            <a:r>
              <a:rPr lang="en-US" sz="1800" dirty="0"/>
              <a:t>-&gt;next;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if (</a:t>
            </a:r>
            <a:r>
              <a:rPr lang="en-US" sz="1800" dirty="0" err="1"/>
              <a:t>ptr</a:t>
            </a:r>
            <a:r>
              <a:rPr lang="en-US" sz="1800" dirty="0"/>
              <a:t>!=NULL)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	{	// </a:t>
            </a:r>
            <a:r>
              <a:rPr lang="en-US" sz="1800" i="1" dirty="0"/>
              <a:t>Link the next field of </a:t>
            </a:r>
            <a:r>
              <a:rPr lang="en-US" sz="1800" i="1" dirty="0" err="1"/>
              <a:t>ptr</a:t>
            </a:r>
            <a:r>
              <a:rPr lang="en-US" sz="1800" i="1" dirty="0"/>
              <a:t> node to the node after temp </a:t>
            </a:r>
            <a:r>
              <a:rPr lang="en-US" sz="1800" dirty="0"/>
              <a:t>	temp=</a:t>
            </a:r>
            <a:r>
              <a:rPr lang="en-US" sz="1800" dirty="0" err="1"/>
              <a:t>ptr</a:t>
            </a:r>
            <a:r>
              <a:rPr lang="en-US" sz="1800" dirty="0"/>
              <a:t>-&gt;next;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ptr</a:t>
            </a:r>
            <a:r>
              <a:rPr lang="en-US" sz="1800" dirty="0"/>
              <a:t>-&gt;next=temp-&gt;next;</a:t>
            </a:r>
          </a:p>
          <a:p>
            <a:pPr marL="0" indent="0">
              <a:buNone/>
            </a:pPr>
            <a:r>
              <a:rPr lang="en-US" sz="1800" dirty="0"/>
              <a:t>		// </a:t>
            </a:r>
            <a:r>
              <a:rPr lang="en-US" sz="1800" i="1" dirty="0"/>
              <a:t>Delete temp</a:t>
            </a:r>
            <a:endParaRPr lang="ru-RU" sz="1800" i="1" dirty="0"/>
          </a:p>
          <a:p>
            <a:pPr marL="0" indent="0">
              <a:buNone/>
            </a:pPr>
            <a:r>
              <a:rPr lang="en-US" sz="1800" dirty="0"/>
              <a:t>	delete temp;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	}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}</a:t>
            </a:r>
            <a:endParaRPr lang="ru-RU" sz="1800" dirty="0"/>
          </a:p>
        </p:txBody>
      </p:sp>
      <p:pic>
        <p:nvPicPr>
          <p:cNvPr id="33" name="Рисунок 3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260350"/>
            <a:ext cx="4879340" cy="1262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27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03388" y="260350"/>
            <a:ext cx="7805737" cy="6597650"/>
          </a:xfrm>
        </p:spPr>
        <p:txBody>
          <a:bodyPr/>
          <a:lstStyle/>
          <a:p>
            <a:pPr lvl="0"/>
            <a:r>
              <a:rPr lang="en-US" sz="2400" b="1" dirty="0"/>
              <a:t>Deleting a node</a:t>
            </a:r>
            <a:endParaRPr lang="ru-RU" sz="2400" b="1" dirty="0"/>
          </a:p>
          <a:p>
            <a:pPr eaLnBrk="1" hangingPunct="1">
              <a:buFontTx/>
              <a:buNone/>
            </a:pPr>
            <a:endParaRPr lang="ru-RU" altLang="ru-RU" sz="1800" dirty="0"/>
          </a:p>
          <a:p>
            <a:pPr marL="0" indent="0">
              <a:buNone/>
            </a:pPr>
            <a:r>
              <a:rPr lang="en-US" sz="2000" dirty="0"/>
              <a:t>void </a:t>
            </a:r>
            <a:r>
              <a:rPr lang="en-US" sz="2000" dirty="0" err="1"/>
              <a:t>delete_after</a:t>
            </a:r>
            <a:r>
              <a:rPr lang="en-US" sz="2000" dirty="0"/>
              <a:t>(</a:t>
            </a:r>
            <a:r>
              <a:rPr lang="en-US" sz="2000" dirty="0" err="1"/>
              <a:t>int</a:t>
            </a:r>
            <a:r>
              <a:rPr lang="en-US" sz="2000" dirty="0"/>
              <a:t> x)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{ 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LIST *</a:t>
            </a:r>
            <a:r>
              <a:rPr lang="en-US" sz="2000" dirty="0" err="1"/>
              <a:t>ptr</a:t>
            </a:r>
            <a:r>
              <a:rPr lang="en-US" sz="2000" dirty="0"/>
              <a:t>=head;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LIST *temp;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if (!</a:t>
            </a:r>
            <a:r>
              <a:rPr lang="en-US" sz="2000" dirty="0" err="1"/>
              <a:t>ptr</a:t>
            </a:r>
            <a:r>
              <a:rPr lang="en-US" sz="2000" dirty="0"/>
              <a:t>)	return;</a:t>
            </a:r>
            <a:br>
              <a:rPr lang="en-US" sz="2000" dirty="0"/>
            </a:br>
            <a:r>
              <a:rPr lang="en-US" sz="2000" dirty="0"/>
              <a:t>while (</a:t>
            </a:r>
            <a:r>
              <a:rPr lang="en-US" sz="2000" dirty="0" err="1"/>
              <a:t>ptr</a:t>
            </a:r>
            <a:r>
              <a:rPr lang="en-US" sz="2000" dirty="0"/>
              <a:t> != NULL &amp;&amp; </a:t>
            </a:r>
            <a:r>
              <a:rPr lang="en-US" sz="2000" dirty="0" err="1"/>
              <a:t>ptr</a:t>
            </a:r>
            <a:r>
              <a:rPr lang="en-US" sz="2000" dirty="0"/>
              <a:t>-&gt;</a:t>
            </a:r>
            <a:r>
              <a:rPr lang="en-US" sz="2000" dirty="0" err="1"/>
              <a:t>dann</a:t>
            </a:r>
            <a:r>
              <a:rPr lang="en-US" sz="2000" dirty="0"/>
              <a:t>!=x) 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       	</a:t>
            </a:r>
            <a:r>
              <a:rPr lang="en-US" sz="2000" dirty="0" err="1"/>
              <a:t>ptr</a:t>
            </a:r>
            <a:r>
              <a:rPr lang="en-US" sz="2000" dirty="0"/>
              <a:t>=</a:t>
            </a:r>
            <a:r>
              <a:rPr lang="en-US" sz="2000" dirty="0" err="1"/>
              <a:t>ptr</a:t>
            </a:r>
            <a:r>
              <a:rPr lang="en-US" sz="2000" dirty="0"/>
              <a:t>-&gt;next;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if (</a:t>
            </a:r>
            <a:r>
              <a:rPr lang="en-US" sz="2000" dirty="0" err="1"/>
              <a:t>ptr</a:t>
            </a:r>
            <a:r>
              <a:rPr lang="en-US" sz="2000" dirty="0"/>
              <a:t>!=NULL)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	{ temp=</a:t>
            </a:r>
            <a:r>
              <a:rPr lang="en-US" sz="2000" dirty="0" err="1"/>
              <a:t>ptr</a:t>
            </a:r>
            <a:r>
              <a:rPr lang="en-US" sz="2000" dirty="0"/>
              <a:t>-&gt;next;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	   </a:t>
            </a:r>
            <a:r>
              <a:rPr lang="en-US" sz="2000" dirty="0" err="1"/>
              <a:t>ptr</a:t>
            </a:r>
            <a:r>
              <a:rPr lang="en-US" sz="2000" dirty="0"/>
              <a:t>-&gt;next=temp-&gt;next;</a:t>
            </a:r>
          </a:p>
          <a:p>
            <a:pPr marL="0" indent="0">
              <a:buNone/>
            </a:pPr>
            <a:r>
              <a:rPr lang="en-US" sz="2000" dirty="0"/>
              <a:t>	   delete temp;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	}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}</a:t>
            </a:r>
            <a:endParaRPr lang="ru-RU" sz="2000" dirty="0"/>
          </a:p>
        </p:txBody>
      </p:sp>
      <p:grpSp>
        <p:nvGrpSpPr>
          <p:cNvPr id="7171" name="Group 3"/>
          <p:cNvGrpSpPr>
            <a:grpSpLocks/>
          </p:cNvGrpSpPr>
          <p:nvPr/>
        </p:nvGrpSpPr>
        <p:grpSpPr bwMode="auto">
          <a:xfrm>
            <a:off x="6527801" y="1235076"/>
            <a:ext cx="1730375" cy="466725"/>
            <a:chOff x="3923" y="1344"/>
            <a:chExt cx="1090" cy="294"/>
          </a:xfrm>
        </p:grpSpPr>
        <p:sp>
          <p:nvSpPr>
            <p:cNvPr id="7199" name="Text Box 4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7200" name="Text Box 5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6888164" y="2133601"/>
            <a:ext cx="1730375" cy="466725"/>
            <a:chOff x="3923" y="1344"/>
            <a:chExt cx="1090" cy="294"/>
          </a:xfrm>
        </p:grpSpPr>
        <p:sp>
          <p:nvSpPr>
            <p:cNvPr id="7197" name="Text Box 7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7198" name="Text Box 8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173" name="Group 9"/>
          <p:cNvGrpSpPr>
            <a:grpSpLocks/>
          </p:cNvGrpSpPr>
          <p:nvPr/>
        </p:nvGrpSpPr>
        <p:grpSpPr bwMode="auto">
          <a:xfrm>
            <a:off x="7680326" y="3970339"/>
            <a:ext cx="1730375" cy="466725"/>
            <a:chOff x="3923" y="1344"/>
            <a:chExt cx="1090" cy="294"/>
          </a:xfrm>
        </p:grpSpPr>
        <p:sp>
          <p:nvSpPr>
            <p:cNvPr id="7195" name="Text Box 10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7196" name="Text Box 11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7319964" y="3106739"/>
            <a:ext cx="1730375" cy="466725"/>
            <a:chOff x="3923" y="1344"/>
            <a:chExt cx="1090" cy="294"/>
          </a:xfrm>
        </p:grpSpPr>
        <p:sp>
          <p:nvSpPr>
            <p:cNvPr id="7193" name="Text Box 13"/>
            <p:cNvSpPr txBox="1">
              <a:spLocks noChangeArrowheads="1"/>
            </p:cNvSpPr>
            <p:nvPr/>
          </p:nvSpPr>
          <p:spPr bwMode="auto">
            <a:xfrm>
              <a:off x="3923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7194" name="Text Box 14"/>
            <p:cNvSpPr txBox="1">
              <a:spLocks noChangeArrowheads="1"/>
            </p:cNvSpPr>
            <p:nvPr/>
          </p:nvSpPr>
          <p:spPr bwMode="auto">
            <a:xfrm>
              <a:off x="4468" y="1344"/>
              <a:ext cx="545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next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7175" name="Line 15"/>
          <p:cNvSpPr>
            <a:spLocks noChangeShapeType="1"/>
          </p:cNvSpPr>
          <p:nvPr/>
        </p:nvSpPr>
        <p:spPr bwMode="auto">
          <a:xfrm>
            <a:off x="6959600" y="692151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76" name="Line 16"/>
          <p:cNvSpPr>
            <a:spLocks noChangeShapeType="1"/>
          </p:cNvSpPr>
          <p:nvPr/>
        </p:nvSpPr>
        <p:spPr bwMode="auto">
          <a:xfrm flipH="1">
            <a:off x="7319964" y="1700214"/>
            <a:ext cx="50482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H="1">
            <a:off x="7680325" y="2636838"/>
            <a:ext cx="5032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 flipH="1">
            <a:off x="8112126" y="3573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79" name="Line 19"/>
          <p:cNvSpPr>
            <a:spLocks noChangeShapeType="1"/>
          </p:cNvSpPr>
          <p:nvPr/>
        </p:nvSpPr>
        <p:spPr bwMode="auto">
          <a:xfrm>
            <a:off x="8975725" y="443706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80" name="Text Box 20"/>
          <p:cNvSpPr txBox="1">
            <a:spLocks noChangeArrowheads="1"/>
          </p:cNvSpPr>
          <p:nvPr/>
        </p:nvSpPr>
        <p:spPr bwMode="auto">
          <a:xfrm>
            <a:off x="8543925" y="5013325"/>
            <a:ext cx="96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NULL</a:t>
            </a: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7181" name="Text Box 21"/>
          <p:cNvSpPr txBox="1">
            <a:spLocks noChangeArrowheads="1"/>
          </p:cNvSpPr>
          <p:nvPr/>
        </p:nvSpPr>
        <p:spPr bwMode="auto">
          <a:xfrm>
            <a:off x="7032625" y="549275"/>
            <a:ext cx="86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>
                <a:solidFill>
                  <a:srgbClr val="000000"/>
                </a:solidFill>
              </a:rPr>
              <a:t>head</a:t>
            </a:r>
            <a:endParaRPr lang="ru-RU" altLang="ru-RU" sz="2400">
              <a:solidFill>
                <a:srgbClr val="000000"/>
              </a:solidFill>
            </a:endParaRP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43564" y="1484313"/>
            <a:ext cx="884237" cy="476250"/>
            <a:chOff x="2595" y="935"/>
            <a:chExt cx="557" cy="300"/>
          </a:xfrm>
        </p:grpSpPr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2653" y="935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192" name="Text Box 24"/>
            <p:cNvSpPr txBox="1">
              <a:spLocks noChangeArrowheads="1"/>
            </p:cNvSpPr>
            <p:nvPr/>
          </p:nvSpPr>
          <p:spPr bwMode="auto">
            <a:xfrm>
              <a:off x="2595" y="947"/>
              <a:ext cx="3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ptr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6219825" y="3357563"/>
            <a:ext cx="1100138" cy="457200"/>
            <a:chOff x="2958" y="2115"/>
            <a:chExt cx="693" cy="288"/>
          </a:xfrm>
        </p:grpSpPr>
        <p:sp>
          <p:nvSpPr>
            <p:cNvPr id="7189" name="Line 26"/>
            <p:cNvSpPr>
              <a:spLocks noChangeShapeType="1"/>
            </p:cNvSpPr>
            <p:nvPr/>
          </p:nvSpPr>
          <p:spPr bwMode="auto">
            <a:xfrm>
              <a:off x="3152" y="2115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190" name="Text Box 27"/>
            <p:cNvSpPr txBox="1">
              <a:spLocks noChangeArrowheads="1"/>
            </p:cNvSpPr>
            <p:nvPr/>
          </p:nvSpPr>
          <p:spPr bwMode="auto">
            <a:xfrm>
              <a:off x="2958" y="2115"/>
              <a:ext cx="54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2400">
                  <a:solidFill>
                    <a:srgbClr val="000000"/>
                  </a:solidFill>
                </a:rPr>
                <a:t>temp</a:t>
              </a:r>
              <a:endParaRPr lang="ru-RU" altLang="ru-RU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8183564" y="2636839"/>
            <a:ext cx="1081087" cy="1296987"/>
            <a:chOff x="4195" y="1661"/>
            <a:chExt cx="681" cy="817"/>
          </a:xfrm>
        </p:grpSpPr>
        <p:sp>
          <p:nvSpPr>
            <p:cNvPr id="7185" name="Line 29"/>
            <p:cNvSpPr>
              <a:spLocks noChangeShapeType="1"/>
            </p:cNvSpPr>
            <p:nvPr/>
          </p:nvSpPr>
          <p:spPr bwMode="auto">
            <a:xfrm>
              <a:off x="4241" y="1661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186" name="Line 30"/>
            <p:cNvSpPr>
              <a:spLocks noChangeShapeType="1"/>
            </p:cNvSpPr>
            <p:nvPr/>
          </p:nvSpPr>
          <p:spPr bwMode="auto">
            <a:xfrm>
              <a:off x="4241" y="1797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187" name="Line 31"/>
            <p:cNvSpPr>
              <a:spLocks noChangeShapeType="1"/>
            </p:cNvSpPr>
            <p:nvPr/>
          </p:nvSpPr>
          <p:spPr bwMode="auto">
            <a:xfrm>
              <a:off x="4876" y="1797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188" name="Line 32"/>
            <p:cNvSpPr>
              <a:spLocks noChangeShapeType="1"/>
            </p:cNvSpPr>
            <p:nvPr/>
          </p:nvSpPr>
          <p:spPr bwMode="auto">
            <a:xfrm flipH="1">
              <a:off x="4195" y="2296"/>
              <a:ext cx="68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625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59259E-6 L 0.04063 0.1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7" grpId="0" animBg="1"/>
      <p:bldP spid="256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8919" y="196380"/>
            <a:ext cx="2599038" cy="628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ru-RU" sz="1800" kern="0" dirty="0" err="1" smtClean="0"/>
              <a:t>struct</a:t>
            </a:r>
            <a:r>
              <a:rPr lang="en-US" altLang="ru-RU" sz="1800" kern="0" dirty="0" smtClean="0"/>
              <a:t> LIST {</a:t>
            </a:r>
          </a:p>
          <a:p>
            <a:pPr eaLnBrk="1" hangingPunct="1">
              <a:buFontTx/>
              <a:buNone/>
            </a:pPr>
            <a:r>
              <a:rPr lang="en-US" altLang="ru-RU" sz="1800" kern="0" dirty="0" smtClean="0"/>
              <a:t>     </a:t>
            </a:r>
            <a:r>
              <a:rPr lang="en-US" altLang="ru-RU" sz="1800" kern="0" dirty="0" err="1" smtClean="0"/>
              <a:t>int</a:t>
            </a:r>
            <a:r>
              <a:rPr lang="en-US" altLang="ru-RU" sz="1800" kern="0" dirty="0" smtClean="0"/>
              <a:t> </a:t>
            </a:r>
            <a:r>
              <a:rPr lang="en-US" altLang="ru-RU" sz="1800" kern="0" dirty="0" err="1" smtClean="0"/>
              <a:t>dann</a:t>
            </a:r>
            <a:r>
              <a:rPr lang="en-US" altLang="ru-RU" sz="1800" kern="0" dirty="0" smtClean="0"/>
              <a:t>;</a:t>
            </a:r>
          </a:p>
          <a:p>
            <a:pPr eaLnBrk="1" hangingPunct="1">
              <a:buFontTx/>
              <a:buNone/>
            </a:pPr>
            <a:r>
              <a:rPr lang="en-US" altLang="ru-RU" sz="1800" kern="0" dirty="0" smtClean="0"/>
              <a:t>     LIST *next;</a:t>
            </a:r>
          </a:p>
          <a:p>
            <a:pPr eaLnBrk="1" hangingPunct="1">
              <a:buFontTx/>
              <a:buNone/>
            </a:pPr>
            <a:r>
              <a:rPr lang="en-US" altLang="ru-RU" sz="1800" kern="0" dirty="0" smtClean="0"/>
              <a:t>     </a:t>
            </a:r>
            <a:r>
              <a:rPr lang="ru-RU" altLang="ru-RU" sz="1800" kern="0" dirty="0" smtClean="0"/>
              <a:t>}; </a:t>
            </a:r>
          </a:p>
          <a:p>
            <a:pPr eaLnBrk="1" hangingPunct="1">
              <a:buFontTx/>
              <a:buNone/>
            </a:pPr>
            <a:r>
              <a:rPr lang="en-US" altLang="ru-RU" sz="1800" kern="0" dirty="0" smtClean="0"/>
              <a:t>LIST *head=NULL;</a:t>
            </a:r>
          </a:p>
          <a:p>
            <a:pPr eaLnBrk="1" hangingPunct="1">
              <a:buFontTx/>
              <a:buNone/>
            </a:pPr>
            <a:r>
              <a:rPr lang="en-US" altLang="ru-RU" sz="1800" kern="0" dirty="0" smtClean="0"/>
              <a:t>LIST *rear=NULL;</a:t>
            </a:r>
          </a:p>
          <a:p>
            <a:pPr eaLnBrk="1" hangingPunct="1">
              <a:buFontTx/>
              <a:buNone/>
            </a:pPr>
            <a:r>
              <a:rPr lang="en-US" altLang="ru-RU" sz="1800" kern="0" dirty="0" smtClean="0"/>
              <a:t>LIST *</a:t>
            </a:r>
            <a:r>
              <a:rPr lang="en-US" altLang="ru-RU" sz="1800" kern="0" dirty="0" err="1" smtClean="0"/>
              <a:t>ptr</a:t>
            </a:r>
            <a:r>
              <a:rPr lang="en-US" altLang="ru-RU" sz="1800" kern="0" dirty="0" smtClean="0"/>
              <a:t>=NULL;</a:t>
            </a:r>
            <a:endParaRPr lang="ru-RU" altLang="ru-RU" sz="1800" kern="0" dirty="0" smtClean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ru-RU" sz="1800" dirty="0" smtClean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dirty="0" smtClean="0"/>
              <a:t>void </a:t>
            </a:r>
            <a:r>
              <a:rPr lang="en-US" sz="1800" dirty="0"/>
              <a:t>make(</a:t>
            </a:r>
            <a:r>
              <a:rPr lang="en-US" sz="1800" dirty="0" err="1"/>
              <a:t>int</a:t>
            </a:r>
            <a:r>
              <a:rPr lang="en-US" sz="1800" dirty="0"/>
              <a:t>  a)</a:t>
            </a:r>
            <a:endParaRPr lang="ru-RU" sz="1800" dirty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dirty="0" smtClean="0"/>
              <a:t>{</a:t>
            </a:r>
            <a:endParaRPr lang="ru-RU" sz="1800" dirty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dirty="0" err="1"/>
              <a:t>ptr</a:t>
            </a:r>
            <a:r>
              <a:rPr lang="en-US" sz="1800" dirty="0"/>
              <a:t>=new LIST;</a:t>
            </a:r>
            <a:endParaRPr lang="ru-RU" sz="1800" dirty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dirty="0"/>
              <a:t>if (!head) head=</a:t>
            </a:r>
            <a:r>
              <a:rPr lang="en-US" sz="1800" dirty="0" err="1"/>
              <a:t>ptr</a:t>
            </a:r>
            <a:r>
              <a:rPr lang="en-US" sz="1800" dirty="0"/>
              <a:t>;</a:t>
            </a:r>
            <a:endParaRPr lang="ru-RU" sz="1800" dirty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dirty="0"/>
              <a:t> </a:t>
            </a:r>
            <a:r>
              <a:rPr lang="en-US" sz="1800" dirty="0" smtClean="0"/>
              <a:t>else </a:t>
            </a:r>
            <a:r>
              <a:rPr lang="en-US" sz="1800" dirty="0"/>
              <a:t>rear-&gt;next=</a:t>
            </a:r>
            <a:r>
              <a:rPr lang="en-US" sz="1800" dirty="0" err="1"/>
              <a:t>ptr</a:t>
            </a:r>
            <a:r>
              <a:rPr lang="en-US" sz="1800" dirty="0"/>
              <a:t>;</a:t>
            </a:r>
            <a:endParaRPr lang="ru-RU" sz="1800" dirty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dirty="0"/>
              <a:t> </a:t>
            </a:r>
            <a:r>
              <a:rPr lang="en-US" sz="1800" dirty="0" err="1" smtClean="0"/>
              <a:t>ptr</a:t>
            </a:r>
            <a:r>
              <a:rPr lang="en-US" sz="1800" dirty="0" smtClean="0"/>
              <a:t>-</a:t>
            </a:r>
            <a:r>
              <a:rPr lang="en-US" sz="1800" dirty="0"/>
              <a:t>&gt;</a:t>
            </a:r>
            <a:r>
              <a:rPr lang="en-US" sz="1800" dirty="0" err="1"/>
              <a:t>dann</a:t>
            </a:r>
            <a:r>
              <a:rPr lang="en-US" sz="1800" dirty="0"/>
              <a:t>=a;</a:t>
            </a:r>
            <a:endParaRPr lang="ru-RU" sz="1800" dirty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dirty="0"/>
              <a:t>rear=</a:t>
            </a:r>
            <a:r>
              <a:rPr lang="en-US" sz="1800" dirty="0" err="1"/>
              <a:t>ptr</a:t>
            </a:r>
            <a:r>
              <a:rPr lang="en-US" sz="1800" dirty="0"/>
              <a:t>;</a:t>
            </a:r>
            <a:endParaRPr lang="ru-RU" sz="1800" dirty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dirty="0"/>
              <a:t> </a:t>
            </a:r>
            <a:r>
              <a:rPr lang="en-US" sz="1800" dirty="0" smtClean="0"/>
              <a:t>rear-</a:t>
            </a:r>
            <a:r>
              <a:rPr lang="en-US" sz="1800" dirty="0"/>
              <a:t>&gt;next=NULL;</a:t>
            </a:r>
            <a:endParaRPr lang="ru-RU" sz="1800" dirty="0"/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dirty="0"/>
              <a:t>}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2400" kern="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908854" y="196380"/>
            <a:ext cx="3060357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kern="0" dirty="0" smtClean="0"/>
              <a:t>void print(void)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kern="0" dirty="0" smtClean="0"/>
              <a:t>{</a:t>
            </a:r>
            <a:r>
              <a:rPr lang="en-US" altLang="ru-RU" sz="1800" i="1" kern="0" dirty="0" err="1" smtClean="0"/>
              <a:t>ptr</a:t>
            </a:r>
            <a:r>
              <a:rPr lang="en-US" altLang="ru-RU" sz="1800" i="1" kern="0" dirty="0" smtClean="0"/>
              <a:t>=head;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kern="0" dirty="0" smtClean="0"/>
              <a:t>while (</a:t>
            </a:r>
            <a:r>
              <a:rPr lang="en-US" altLang="ru-RU" sz="1800" i="1" kern="0" dirty="0" err="1" smtClean="0"/>
              <a:t>ptr</a:t>
            </a:r>
            <a:r>
              <a:rPr lang="en-US" altLang="ru-RU" sz="1800" i="1" kern="0" dirty="0" smtClean="0"/>
              <a:t>){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kern="0" dirty="0" smtClean="0"/>
              <a:t>   </a:t>
            </a:r>
            <a:r>
              <a:rPr lang="en-US" altLang="ru-RU" sz="1800" i="1" kern="0" dirty="0" err="1" smtClean="0"/>
              <a:t>cout</a:t>
            </a:r>
            <a:r>
              <a:rPr lang="en-US" altLang="ru-RU" sz="1800" i="1" kern="0" dirty="0" smtClean="0"/>
              <a:t> &lt;&lt; </a:t>
            </a:r>
            <a:r>
              <a:rPr lang="en-US" altLang="ru-RU" sz="1800" i="1" kern="0" dirty="0" err="1" smtClean="0"/>
              <a:t>ptr</a:t>
            </a:r>
            <a:r>
              <a:rPr lang="en-US" altLang="ru-RU" sz="1800" i="1" kern="0" dirty="0" smtClean="0"/>
              <a:t>-&gt;</a:t>
            </a:r>
            <a:r>
              <a:rPr lang="en-US" altLang="ru-RU" sz="1800" i="1" kern="0" dirty="0" err="1" smtClean="0"/>
              <a:t>dann</a:t>
            </a:r>
            <a:r>
              <a:rPr lang="en-US" altLang="ru-RU" sz="1800" i="1" kern="0" dirty="0" smtClean="0"/>
              <a:t> &lt;&lt; " ";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kern="0" dirty="0" smtClean="0"/>
              <a:t>   </a:t>
            </a:r>
            <a:r>
              <a:rPr lang="en-US" altLang="ru-RU" sz="1800" i="1" kern="0" dirty="0" err="1" smtClean="0"/>
              <a:t>ptr</a:t>
            </a:r>
            <a:r>
              <a:rPr lang="en-US" altLang="ru-RU" sz="1800" i="1" kern="0" dirty="0" smtClean="0"/>
              <a:t>=</a:t>
            </a:r>
            <a:r>
              <a:rPr lang="en-US" altLang="ru-RU" sz="1800" i="1" kern="0" dirty="0" err="1" smtClean="0"/>
              <a:t>ptr</a:t>
            </a:r>
            <a:r>
              <a:rPr lang="en-US" altLang="ru-RU" sz="1800" i="1" kern="0" dirty="0" smtClean="0"/>
              <a:t>-&gt;next;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kern="0" dirty="0" smtClean="0"/>
              <a:t>   </a:t>
            </a:r>
            <a:r>
              <a:rPr lang="ru-RU" altLang="ru-RU" sz="1800" i="1" kern="0" dirty="0" smtClean="0"/>
              <a:t>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i="1" kern="0" dirty="0" err="1" smtClean="0"/>
              <a:t>cout</a:t>
            </a:r>
            <a:r>
              <a:rPr lang="ru-RU" altLang="ru-RU" sz="1800" i="1" kern="0" dirty="0" smtClean="0"/>
              <a:t> &lt;&lt; </a:t>
            </a:r>
            <a:r>
              <a:rPr lang="ru-RU" altLang="ru-RU" sz="1800" i="1" kern="0" dirty="0" err="1" smtClean="0"/>
              <a:t>endl</a:t>
            </a:r>
            <a:r>
              <a:rPr lang="ru-RU" altLang="ru-RU" sz="1800" i="1" kern="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i="1" kern="0" dirty="0" smtClean="0"/>
              <a:t>}</a:t>
            </a:r>
            <a:r>
              <a:rPr lang="ru-RU" altLang="ru-RU" sz="1800" kern="0" dirty="0" smtClean="0"/>
              <a:t> </a:t>
            </a:r>
          </a:p>
          <a:p>
            <a:pPr eaLnBrk="1" hangingPunct="1">
              <a:buFontTx/>
              <a:buNone/>
            </a:pPr>
            <a:r>
              <a:rPr lang="ru-RU" altLang="ru-RU" sz="1800" i="1" dirty="0" err="1"/>
              <a:t>void</a:t>
            </a:r>
            <a:r>
              <a:rPr lang="ru-RU" altLang="ru-RU" sz="1800" i="1" dirty="0"/>
              <a:t> </a:t>
            </a:r>
            <a:r>
              <a:rPr lang="ru-RU" altLang="ru-RU" sz="1800" i="1" dirty="0" err="1"/>
              <a:t>clear</a:t>
            </a:r>
            <a:r>
              <a:rPr lang="ru-RU" altLang="ru-RU" sz="1800" i="1" dirty="0"/>
              <a:t>(</a:t>
            </a:r>
            <a:r>
              <a:rPr lang="ru-RU" altLang="ru-RU" sz="1800" i="1" dirty="0" err="1"/>
              <a:t>void</a:t>
            </a:r>
            <a:r>
              <a:rPr lang="ru-RU" altLang="ru-RU" sz="1800" i="1" dirty="0"/>
              <a:t>)</a:t>
            </a:r>
            <a:endParaRPr lang="en-US" altLang="ru-RU" sz="1800" i="1" dirty="0"/>
          </a:p>
          <a:p>
            <a:pPr eaLnBrk="1" hangingPunct="1">
              <a:buFontTx/>
              <a:buNone/>
            </a:pPr>
            <a:r>
              <a:rPr lang="en-US" altLang="ru-RU" sz="1800" i="1" dirty="0"/>
              <a:t>{while (head) {</a:t>
            </a:r>
          </a:p>
          <a:p>
            <a:pPr eaLnBrk="1" hangingPunct="1">
              <a:buFontTx/>
              <a:buNone/>
            </a:pPr>
            <a:r>
              <a:rPr lang="en-US" altLang="ru-RU" sz="1800" i="1" dirty="0"/>
              <a:t>    </a:t>
            </a:r>
            <a:r>
              <a:rPr lang="en-US" altLang="ru-RU" sz="1800" i="1" dirty="0" err="1"/>
              <a:t>ptr</a:t>
            </a:r>
            <a:r>
              <a:rPr lang="en-US" altLang="ru-RU" sz="1800" i="1" dirty="0"/>
              <a:t>=head-&gt;next;</a:t>
            </a:r>
          </a:p>
          <a:p>
            <a:pPr eaLnBrk="1" hangingPunct="1">
              <a:buFontTx/>
              <a:buNone/>
            </a:pPr>
            <a:r>
              <a:rPr lang="en-US" altLang="ru-RU" sz="1800" i="1" dirty="0"/>
              <a:t>    delete head;</a:t>
            </a:r>
          </a:p>
          <a:p>
            <a:pPr eaLnBrk="1" hangingPunct="1">
              <a:buFontTx/>
              <a:buNone/>
            </a:pPr>
            <a:r>
              <a:rPr lang="en-US" altLang="ru-RU" sz="1800" i="1" dirty="0"/>
              <a:t>    head=</a:t>
            </a:r>
            <a:r>
              <a:rPr lang="en-US" altLang="ru-RU" sz="1800" i="1" dirty="0" err="1"/>
              <a:t>ptr</a:t>
            </a:r>
            <a:r>
              <a:rPr lang="en-US" altLang="ru-RU" sz="1800" i="1" dirty="0"/>
              <a:t>;</a:t>
            </a:r>
          </a:p>
          <a:p>
            <a:pPr eaLnBrk="1" hangingPunct="1">
              <a:buFontTx/>
              <a:buNone/>
            </a:pPr>
            <a:r>
              <a:rPr lang="en-US" altLang="ru-RU" sz="1800" i="1" dirty="0"/>
              <a:t>    </a:t>
            </a:r>
            <a:r>
              <a:rPr lang="ru-RU" altLang="ru-RU" sz="1800" i="1" dirty="0"/>
              <a:t>}</a:t>
            </a:r>
          </a:p>
          <a:p>
            <a:pPr eaLnBrk="1" hangingPunct="1">
              <a:buFontTx/>
              <a:buNone/>
            </a:pPr>
            <a:r>
              <a:rPr lang="ru-RU" altLang="ru-RU" sz="1800" i="1" dirty="0"/>
              <a:t>}</a:t>
            </a:r>
            <a:r>
              <a:rPr lang="ru-RU" altLang="ru-RU" sz="1800" dirty="0"/>
              <a:t> </a:t>
            </a:r>
            <a:endParaRPr lang="ru-RU" altLang="ru-RU" sz="1800" kern="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kern="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7809470" y="905814"/>
            <a:ext cx="37170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i="1" dirty="0" smtClean="0"/>
              <a:t>{</a:t>
            </a:r>
          </a:p>
          <a:p>
            <a:r>
              <a:rPr lang="en-US" altLang="ru-RU" i="1" dirty="0" smtClean="0"/>
              <a:t>for (i=0;i&lt;10;i++)</a:t>
            </a:r>
          </a:p>
          <a:p>
            <a:r>
              <a:rPr lang="en-US" altLang="ru-RU" i="1" dirty="0" smtClean="0"/>
              <a:t>make(i);</a:t>
            </a:r>
          </a:p>
          <a:p>
            <a:r>
              <a:rPr lang="en-US" altLang="ru-RU" i="1" dirty="0" smtClean="0"/>
              <a:t>print();</a:t>
            </a:r>
          </a:p>
          <a:p>
            <a:r>
              <a:rPr lang="en-US" altLang="ru-RU" i="1" dirty="0" smtClean="0"/>
              <a:t>clear();</a:t>
            </a:r>
          </a:p>
          <a:p>
            <a:r>
              <a:rPr lang="en-US" altLang="ru-RU" i="1" dirty="0"/>
              <a:t>}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6579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413</Words>
  <Application>Microsoft Office PowerPoint</Application>
  <PresentationFormat>Широкоэкранный</PresentationFormat>
  <Paragraphs>253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Оформление по умолчанию</vt:lpstr>
      <vt:lpstr>Picture</vt:lpstr>
      <vt:lpstr>LINEAR LINKED LISTS</vt:lpstr>
      <vt:lpstr>Singly Linked lists (in C++)</vt:lpstr>
      <vt:lpstr>Operations</vt:lpstr>
      <vt:lpstr>Operations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LINKED LISTS</dc:title>
  <dc:creator>Цапко И.В.</dc:creator>
  <cp:lastModifiedBy>Irina V. Capko</cp:lastModifiedBy>
  <cp:revision>16</cp:revision>
  <dcterms:created xsi:type="dcterms:W3CDTF">2015-11-18T07:18:07Z</dcterms:created>
  <dcterms:modified xsi:type="dcterms:W3CDTF">2020-11-11T01:57:02Z</dcterms:modified>
</cp:coreProperties>
</file>